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4"/>
  </p:notesMasterIdLst>
  <p:sldIdLst>
    <p:sldId id="256" r:id="rId2"/>
    <p:sldId id="257" r:id="rId3"/>
    <p:sldId id="258" r:id="rId4"/>
    <p:sldId id="352" r:id="rId5"/>
    <p:sldId id="366" r:id="rId6"/>
    <p:sldId id="365" r:id="rId7"/>
    <p:sldId id="412" r:id="rId8"/>
    <p:sldId id="410" r:id="rId9"/>
    <p:sldId id="310" r:id="rId10"/>
    <p:sldId id="322" r:id="rId11"/>
    <p:sldId id="259" r:id="rId12"/>
    <p:sldId id="260" r:id="rId13"/>
    <p:sldId id="301" r:id="rId14"/>
    <p:sldId id="279" r:id="rId15"/>
    <p:sldId id="295" r:id="rId16"/>
    <p:sldId id="267" r:id="rId17"/>
    <p:sldId id="313" r:id="rId18"/>
    <p:sldId id="314" r:id="rId19"/>
    <p:sldId id="315" r:id="rId20"/>
    <p:sldId id="316" r:id="rId21"/>
    <p:sldId id="268" r:id="rId22"/>
    <p:sldId id="351" r:id="rId23"/>
    <p:sldId id="353" r:id="rId24"/>
    <p:sldId id="367" r:id="rId25"/>
    <p:sldId id="368" r:id="rId26"/>
    <p:sldId id="354" r:id="rId27"/>
    <p:sldId id="271" r:id="rId28"/>
    <p:sldId id="272" r:id="rId29"/>
    <p:sldId id="273" r:id="rId30"/>
    <p:sldId id="274" r:id="rId31"/>
    <p:sldId id="346" r:id="rId32"/>
    <p:sldId id="275" r:id="rId33"/>
    <p:sldId id="276" r:id="rId34"/>
    <p:sldId id="277" r:id="rId35"/>
    <p:sldId id="278" r:id="rId36"/>
    <p:sldId id="280" r:id="rId37"/>
    <p:sldId id="281" r:id="rId38"/>
    <p:sldId id="329" r:id="rId39"/>
    <p:sldId id="282" r:id="rId40"/>
    <p:sldId id="283" r:id="rId41"/>
    <p:sldId id="284" r:id="rId42"/>
    <p:sldId id="285" r:id="rId43"/>
    <p:sldId id="326" r:id="rId44"/>
    <p:sldId id="328" r:id="rId45"/>
    <p:sldId id="369" r:id="rId46"/>
    <p:sldId id="370" r:id="rId47"/>
    <p:sldId id="347" r:id="rId48"/>
    <p:sldId id="348" r:id="rId49"/>
    <p:sldId id="372" r:id="rId50"/>
    <p:sldId id="349" r:id="rId51"/>
    <p:sldId id="373" r:id="rId52"/>
    <p:sldId id="350" r:id="rId53"/>
    <p:sldId id="355" r:id="rId54"/>
    <p:sldId id="356" r:id="rId55"/>
    <p:sldId id="357" r:id="rId56"/>
    <p:sldId id="358" r:id="rId57"/>
    <p:sldId id="359" r:id="rId58"/>
    <p:sldId id="360" r:id="rId59"/>
    <p:sldId id="361" r:id="rId60"/>
    <p:sldId id="362" r:id="rId61"/>
    <p:sldId id="374" r:id="rId62"/>
    <p:sldId id="375" r:id="rId63"/>
    <p:sldId id="376" r:id="rId64"/>
    <p:sldId id="378" r:id="rId65"/>
    <p:sldId id="387" r:id="rId66"/>
    <p:sldId id="388" r:id="rId67"/>
    <p:sldId id="380" r:id="rId68"/>
    <p:sldId id="381" r:id="rId69"/>
    <p:sldId id="389" r:id="rId70"/>
    <p:sldId id="391" r:id="rId71"/>
    <p:sldId id="392" r:id="rId72"/>
    <p:sldId id="390" r:id="rId73"/>
    <p:sldId id="393" r:id="rId74"/>
    <p:sldId id="394" r:id="rId75"/>
    <p:sldId id="395" r:id="rId76"/>
    <p:sldId id="396" r:id="rId77"/>
    <p:sldId id="397" r:id="rId78"/>
    <p:sldId id="398" r:id="rId79"/>
    <p:sldId id="399" r:id="rId80"/>
    <p:sldId id="371" r:id="rId81"/>
    <p:sldId id="400" r:id="rId82"/>
    <p:sldId id="401" r:id="rId83"/>
    <p:sldId id="402" r:id="rId84"/>
    <p:sldId id="404" r:id="rId85"/>
    <p:sldId id="403" r:id="rId86"/>
    <p:sldId id="406" r:id="rId87"/>
    <p:sldId id="407" r:id="rId88"/>
    <p:sldId id="408" r:id="rId89"/>
    <p:sldId id="411" r:id="rId90"/>
    <p:sldId id="413" r:id="rId91"/>
    <p:sldId id="414" r:id="rId92"/>
    <p:sldId id="286" r:id="rId93"/>
    <p:sldId id="323" r:id="rId94"/>
    <p:sldId id="287" r:id="rId95"/>
    <p:sldId id="330" r:id="rId96"/>
    <p:sldId id="379" r:id="rId97"/>
    <p:sldId id="304" r:id="rId98"/>
    <p:sldId id="364" r:id="rId99"/>
    <p:sldId id="382" r:id="rId100"/>
    <p:sldId id="383" r:id="rId101"/>
    <p:sldId id="384" r:id="rId102"/>
    <p:sldId id="385" r:id="rId103"/>
    <p:sldId id="386" r:id="rId104"/>
    <p:sldId id="377" r:id="rId105"/>
    <p:sldId id="294" r:id="rId106"/>
    <p:sldId id="289" r:id="rId107"/>
    <p:sldId id="292" r:id="rId108"/>
    <p:sldId id="409" r:id="rId109"/>
    <p:sldId id="298" r:id="rId110"/>
    <p:sldId id="300" r:id="rId111"/>
    <p:sldId id="296" r:id="rId112"/>
    <p:sldId id="305" r:id="rId113"/>
    <p:sldId id="297" r:id="rId114"/>
    <p:sldId id="334" r:id="rId115"/>
    <p:sldId id="335" r:id="rId116"/>
    <p:sldId id="336" r:id="rId117"/>
    <p:sldId id="337" r:id="rId118"/>
    <p:sldId id="302" r:id="rId119"/>
    <p:sldId id="262" r:id="rId120"/>
    <p:sldId id="263" r:id="rId121"/>
    <p:sldId id="288" r:id="rId122"/>
    <p:sldId id="264" r:id="rId123"/>
    <p:sldId id="266" r:id="rId124"/>
    <p:sldId id="269" r:id="rId125"/>
    <p:sldId id="290" r:id="rId126"/>
    <p:sldId id="291" r:id="rId127"/>
    <p:sldId id="306" r:id="rId128"/>
    <p:sldId id="331" r:id="rId129"/>
    <p:sldId id="332" r:id="rId130"/>
    <p:sldId id="265" r:id="rId131"/>
    <p:sldId id="270" r:id="rId132"/>
    <p:sldId id="309" r:id="rId133"/>
    <p:sldId id="317" r:id="rId134"/>
    <p:sldId id="307" r:id="rId135"/>
    <p:sldId id="338" r:id="rId136"/>
    <p:sldId id="318" r:id="rId137"/>
    <p:sldId id="319" r:id="rId138"/>
    <p:sldId id="320" r:id="rId139"/>
    <p:sldId id="324" r:id="rId140"/>
    <p:sldId id="325" r:id="rId141"/>
    <p:sldId id="339" r:id="rId142"/>
    <p:sldId id="340" r:id="rId143"/>
    <p:sldId id="341" r:id="rId144"/>
    <p:sldId id="342" r:id="rId145"/>
    <p:sldId id="343" r:id="rId146"/>
    <p:sldId id="344" r:id="rId147"/>
    <p:sldId id="293" r:id="rId148"/>
    <p:sldId id="333" r:id="rId149"/>
    <p:sldId id="345" r:id="rId150"/>
    <p:sldId id="299" r:id="rId151"/>
    <p:sldId id="303" r:id="rId152"/>
    <p:sldId id="261" r:id="rId153"/>
  </p:sldIdLst>
  <p:sldSz cx="9144000" cy="6858000" type="screen4x3"/>
  <p:notesSz cx="7099300" cy="1023461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EBC92176-1458-4D06-ACAA-A8D724AD05BE}" type="datetimeFigureOut">
              <a:rPr lang="fr-FR"/>
              <a:pPr>
                <a:defRPr/>
              </a:pPr>
              <a:t>06/04/2016</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C270A87-8D21-47C3-86E6-43CC196A8F6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82549BE1-EDE8-4FCE-B715-55C437EDC934}" type="datetime1">
              <a:rPr lang="fr-FR"/>
              <a:pPr>
                <a:defRPr/>
              </a:pPr>
              <a:t>06/04/2016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2416261-0D9D-4617-B638-005B28524605}" type="slidenum">
              <a:rPr lang="fr-FR" altLang="fr-FR"/>
              <a:pPr>
                <a:defRPr/>
              </a:pPr>
              <a:t>‹N°›</a:t>
            </a:fld>
            <a:endParaRPr lang="fr-FR" altLang="fr-FR"/>
          </a:p>
        </p:txBody>
      </p:sp>
    </p:spTree>
    <p:extLst>
      <p:ext uri="{BB962C8B-B14F-4D97-AF65-F5344CB8AC3E}">
        <p14:creationId xmlns:p14="http://schemas.microsoft.com/office/powerpoint/2010/main" val="323408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C8F7FED-CD87-4377-AB04-F23B48F3EF2A}" type="datetime1">
              <a:rPr lang="fr-FR"/>
              <a:pPr>
                <a:defRPr/>
              </a:pPr>
              <a:t>06/04/2016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A542A6-AC75-4840-BA73-915BD23D1C66}" type="slidenum">
              <a:rPr lang="fr-FR" altLang="fr-FR"/>
              <a:pPr>
                <a:defRPr/>
              </a:pPr>
              <a:t>‹N°›</a:t>
            </a:fld>
            <a:endParaRPr lang="fr-FR" altLang="fr-FR"/>
          </a:p>
        </p:txBody>
      </p:sp>
    </p:spTree>
    <p:extLst>
      <p:ext uri="{BB962C8B-B14F-4D97-AF65-F5344CB8AC3E}">
        <p14:creationId xmlns:p14="http://schemas.microsoft.com/office/powerpoint/2010/main" val="73729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3A235B9-F332-457A-87F3-081EF3601D6B}" type="datetime1">
              <a:rPr lang="fr-FR"/>
              <a:pPr>
                <a:defRPr/>
              </a:pPr>
              <a:t>06/04/2016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150E49-A082-47DB-85E6-89E29996A549}" type="slidenum">
              <a:rPr lang="fr-FR" altLang="fr-FR"/>
              <a:pPr>
                <a:defRPr/>
              </a:pPr>
              <a:t>‹N°›</a:t>
            </a:fld>
            <a:endParaRPr lang="fr-FR" altLang="fr-FR"/>
          </a:p>
        </p:txBody>
      </p:sp>
    </p:spTree>
    <p:extLst>
      <p:ext uri="{BB962C8B-B14F-4D97-AF65-F5344CB8AC3E}">
        <p14:creationId xmlns:p14="http://schemas.microsoft.com/office/powerpoint/2010/main" val="23864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00AE3D-5740-4523-98B0-C835C3441316}" type="datetime1">
              <a:rPr lang="fr-FR"/>
              <a:pPr>
                <a:defRPr/>
              </a:pPr>
              <a:t>06/04/2016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882874B-1142-4E40-B2B7-CFF5BBF1BEB5}" type="slidenum">
              <a:rPr lang="fr-FR" altLang="fr-FR"/>
              <a:pPr>
                <a:defRPr/>
              </a:pPr>
              <a:t>‹N°›</a:t>
            </a:fld>
            <a:endParaRPr lang="fr-FR" altLang="fr-FR"/>
          </a:p>
        </p:txBody>
      </p:sp>
    </p:spTree>
    <p:extLst>
      <p:ext uri="{BB962C8B-B14F-4D97-AF65-F5344CB8AC3E}">
        <p14:creationId xmlns:p14="http://schemas.microsoft.com/office/powerpoint/2010/main" val="320241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2C317BC-39AF-40C9-8ECC-EA3ADED46FDF}" type="datetime1">
              <a:rPr lang="fr-FR"/>
              <a:pPr>
                <a:defRPr/>
              </a:pPr>
              <a:t>06/04/2016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726CD70-7FE8-4A67-B1EF-38D27B3EECAC}" type="slidenum">
              <a:rPr lang="fr-FR" altLang="fr-FR"/>
              <a:pPr>
                <a:defRPr/>
              </a:pPr>
              <a:t>‹N°›</a:t>
            </a:fld>
            <a:endParaRPr lang="fr-FR" altLang="fr-FR"/>
          </a:p>
        </p:txBody>
      </p:sp>
    </p:spTree>
    <p:extLst>
      <p:ext uri="{BB962C8B-B14F-4D97-AF65-F5344CB8AC3E}">
        <p14:creationId xmlns:p14="http://schemas.microsoft.com/office/powerpoint/2010/main" val="193412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C61A60D2-4B17-48F6-9382-9300DE71443F}" type="datetime1">
              <a:rPr lang="fr-FR"/>
              <a:pPr>
                <a:defRPr/>
              </a:pPr>
              <a:t>06/04/2016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F3D02D1-1A31-4C79-A489-B1B720D4A53A}" type="slidenum">
              <a:rPr lang="fr-FR" altLang="fr-FR"/>
              <a:pPr>
                <a:defRPr/>
              </a:pPr>
              <a:t>‹N°›</a:t>
            </a:fld>
            <a:endParaRPr lang="fr-FR" altLang="fr-FR"/>
          </a:p>
        </p:txBody>
      </p:sp>
    </p:spTree>
    <p:extLst>
      <p:ext uri="{BB962C8B-B14F-4D97-AF65-F5344CB8AC3E}">
        <p14:creationId xmlns:p14="http://schemas.microsoft.com/office/powerpoint/2010/main" val="213188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BAAF112D-B9B1-4520-B5CC-BDAD73C10054}" type="datetime1">
              <a:rPr lang="fr-FR"/>
              <a:pPr>
                <a:defRPr/>
              </a:pPr>
              <a:t>06/04/2016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F163023-4B5C-4C34-8C04-E170179604B0}" type="slidenum">
              <a:rPr lang="fr-FR" altLang="fr-FR"/>
              <a:pPr>
                <a:defRPr/>
              </a:pPr>
              <a:t>‹N°›</a:t>
            </a:fld>
            <a:endParaRPr lang="fr-FR" altLang="fr-FR"/>
          </a:p>
        </p:txBody>
      </p:sp>
    </p:spTree>
    <p:extLst>
      <p:ext uri="{BB962C8B-B14F-4D97-AF65-F5344CB8AC3E}">
        <p14:creationId xmlns:p14="http://schemas.microsoft.com/office/powerpoint/2010/main" val="372631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D2B6DE30-14C3-474B-9DF8-957CD96CF305}" type="datetime1">
              <a:rPr lang="fr-FR"/>
              <a:pPr>
                <a:defRPr/>
              </a:pPr>
              <a:t>06/04/2016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6A4C5E1-2C90-4B55-82C5-47D4896301CA}" type="slidenum">
              <a:rPr lang="fr-FR" altLang="fr-FR"/>
              <a:pPr>
                <a:defRPr/>
              </a:pPr>
              <a:t>‹N°›</a:t>
            </a:fld>
            <a:endParaRPr lang="fr-FR" altLang="fr-FR"/>
          </a:p>
        </p:txBody>
      </p:sp>
    </p:spTree>
    <p:extLst>
      <p:ext uri="{BB962C8B-B14F-4D97-AF65-F5344CB8AC3E}">
        <p14:creationId xmlns:p14="http://schemas.microsoft.com/office/powerpoint/2010/main" val="49396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8F2ED0B-BA15-4BF4-9503-6B6782E55CAB}" type="datetime1">
              <a:rPr lang="fr-FR"/>
              <a:pPr>
                <a:defRPr/>
              </a:pPr>
              <a:t>06/04/2016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0DD4B468-FE9B-4C94-B0D9-E7936C0D8890}" type="slidenum">
              <a:rPr lang="fr-FR" altLang="fr-FR"/>
              <a:pPr>
                <a:defRPr/>
              </a:pPr>
              <a:t>‹N°›</a:t>
            </a:fld>
            <a:endParaRPr lang="fr-FR" altLang="fr-FR"/>
          </a:p>
        </p:txBody>
      </p:sp>
    </p:spTree>
    <p:extLst>
      <p:ext uri="{BB962C8B-B14F-4D97-AF65-F5344CB8AC3E}">
        <p14:creationId xmlns:p14="http://schemas.microsoft.com/office/powerpoint/2010/main" val="79479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57C7CC2-8E59-4E38-BD40-8A700D8EA538}" type="datetime1">
              <a:rPr lang="fr-FR"/>
              <a:pPr>
                <a:defRPr/>
              </a:pPr>
              <a:t>06/04/2016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7A060A8-CE65-4466-A22C-976932D59B42}" type="slidenum">
              <a:rPr lang="fr-FR" altLang="fr-FR"/>
              <a:pPr>
                <a:defRPr/>
              </a:pPr>
              <a:t>‹N°›</a:t>
            </a:fld>
            <a:endParaRPr lang="fr-FR" altLang="fr-FR"/>
          </a:p>
        </p:txBody>
      </p:sp>
    </p:spTree>
    <p:extLst>
      <p:ext uri="{BB962C8B-B14F-4D97-AF65-F5344CB8AC3E}">
        <p14:creationId xmlns:p14="http://schemas.microsoft.com/office/powerpoint/2010/main" val="364287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170C9D1-87B1-458C-BBEE-F137B0803216}" type="datetime1">
              <a:rPr lang="fr-FR"/>
              <a:pPr>
                <a:defRPr/>
              </a:pPr>
              <a:t>06/04/2016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FFE6705-3789-4E12-A950-3EFBBFA4D109}" type="slidenum">
              <a:rPr lang="fr-FR" altLang="fr-FR"/>
              <a:pPr>
                <a:defRPr/>
              </a:pPr>
              <a:t>‹N°›</a:t>
            </a:fld>
            <a:endParaRPr lang="fr-FR" altLang="fr-FR"/>
          </a:p>
        </p:txBody>
      </p:sp>
    </p:spTree>
    <p:extLst>
      <p:ext uri="{BB962C8B-B14F-4D97-AF65-F5344CB8AC3E}">
        <p14:creationId xmlns:p14="http://schemas.microsoft.com/office/powerpoint/2010/main" val="325743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7E29B8F-6E03-41AC-A9DD-C6D824FA0B7E}" type="datetime1">
              <a:rPr lang="fr-FR"/>
              <a:pPr>
                <a:defRPr/>
              </a:pPr>
              <a:t>06/04/2016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6069A8C-D929-4C09-809E-D3098882DB1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enjamin.lisan@free.fr"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www.hear.org/" TargetMode="External"/><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8" Type="http://schemas.openxmlformats.org/officeDocument/2006/relationships/hyperlink" Target="http://vertigo.revues.org/13522?lang=pt" TargetMode="External"/><Relationship Id="rId3" Type="http://schemas.openxmlformats.org/officeDocument/2006/relationships/image" Target="../media/image418.jpeg"/><Relationship Id="rId7" Type="http://schemas.openxmlformats.org/officeDocument/2006/relationships/image" Target="../media/image422.jpeg"/><Relationship Id="rId2" Type="http://schemas.openxmlformats.org/officeDocument/2006/relationships/hyperlink" Target="http://fr.wikipedia.org/wiki/Jacinthe_d'eau" TargetMode="External"/><Relationship Id="rId1" Type="http://schemas.openxmlformats.org/officeDocument/2006/relationships/slideLayout" Target="../slideLayouts/slideLayout7.xml"/><Relationship Id="rId6" Type="http://schemas.openxmlformats.org/officeDocument/2006/relationships/image" Target="../media/image421.jpeg"/><Relationship Id="rId5" Type="http://schemas.openxmlformats.org/officeDocument/2006/relationships/image" Target="../media/image420.jpeg"/><Relationship Id="rId4" Type="http://schemas.openxmlformats.org/officeDocument/2006/relationships/image" Target="../media/image419.jpeg"/></Relationships>
</file>

<file path=ppt/slides/_rels/slide101.xml.rels><?xml version="1.0" encoding="UTF-8" standalone="yes"?>
<Relationships xmlns="http://schemas.openxmlformats.org/package/2006/relationships"><Relationship Id="rId8" Type="http://schemas.openxmlformats.org/officeDocument/2006/relationships/hyperlink" Target="http://www.tongasoa-madagascar.com/jacinthe-deau-plante-ornementale/" TargetMode="External"/><Relationship Id="rId3" Type="http://schemas.openxmlformats.org/officeDocument/2006/relationships/hyperlink" Target="http://www.syfia.info/index.php5?view=articles&amp;action=voir&amp;idArticle=393" TargetMode="External"/><Relationship Id="rId7" Type="http://schemas.openxmlformats.org/officeDocument/2006/relationships/image" Target="../media/image425.jpeg"/><Relationship Id="rId2" Type="http://schemas.openxmlformats.org/officeDocument/2006/relationships/hyperlink" Target="http://www.agroparistech.fr/IMG/pdf/Spataro_lutteBio.pdf" TargetMode="External"/><Relationship Id="rId1" Type="http://schemas.openxmlformats.org/officeDocument/2006/relationships/slideLayout" Target="../slideLayouts/slideLayout7.xml"/><Relationship Id="rId6" Type="http://schemas.openxmlformats.org/officeDocument/2006/relationships/image" Target="../media/image424.jpeg"/><Relationship Id="rId5" Type="http://schemas.openxmlformats.org/officeDocument/2006/relationships/image" Target="../media/image423.jpeg"/><Relationship Id="rId10" Type="http://schemas.openxmlformats.org/officeDocument/2006/relationships/image" Target="../media/image426.jpeg"/><Relationship Id="rId4" Type="http://schemas.openxmlformats.org/officeDocument/2006/relationships/hyperlink" Target="http://practicalaction.org/water-hyacinth" TargetMode="External"/><Relationship Id="rId9" Type="http://schemas.openxmlformats.org/officeDocument/2006/relationships/hyperlink" Target="http://www.gardicam.com/invasives.php"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428.jpeg"/><Relationship Id="rId7" Type="http://schemas.openxmlformats.org/officeDocument/2006/relationships/image" Target="../media/image430.jpeg"/><Relationship Id="rId2" Type="http://schemas.openxmlformats.org/officeDocument/2006/relationships/image" Target="../media/image427.jpeg"/><Relationship Id="rId1" Type="http://schemas.openxmlformats.org/officeDocument/2006/relationships/slideLayout" Target="../slideLayouts/slideLayout7.xml"/><Relationship Id="rId6" Type="http://schemas.openxmlformats.org/officeDocument/2006/relationships/hyperlink" Target="http://practicalaction.org/floating-gardens" TargetMode="External"/><Relationship Id="rId5" Type="http://schemas.openxmlformats.org/officeDocument/2006/relationships/hyperlink" Target="http://www.rescof.org/jardin-flottant.html" TargetMode="External"/><Relationship Id="rId4" Type="http://schemas.openxmlformats.org/officeDocument/2006/relationships/image" Target="../media/image429.jpeg"/></Relationships>
</file>

<file path=ppt/slides/_rels/slide103.xml.rels><?xml version="1.0" encoding="UTF-8" standalone="yes"?>
<Relationships xmlns="http://schemas.openxmlformats.org/package/2006/relationships"><Relationship Id="rId8" Type="http://schemas.openxmlformats.org/officeDocument/2006/relationships/hyperlink" Target="http://en.wikipedia.org/wiki/Crassula_helmsii" TargetMode="External"/><Relationship Id="rId13" Type="http://schemas.openxmlformats.org/officeDocument/2006/relationships/image" Target="../media/image434.jpeg"/><Relationship Id="rId3" Type="http://schemas.openxmlformats.org/officeDocument/2006/relationships/hyperlink" Target="http://translate.googleusercontent.com/translate_c?depth=1&amp;hl=fr&amp;prev=/search%3Fq%3Dcrassula%2Bhelmsii%26biw%3D1440%26bih%3D732&amp;rurl=translate.google.fr&amp;sl=en&amp;u=http://en.wikipedia.org/wiki/Aquatic_plant&amp;usg=ALkJrhgPznJ3Ksg19X7hWLA0fVmfEO5dPw" TargetMode="External"/><Relationship Id="rId7" Type="http://schemas.openxmlformats.org/officeDocument/2006/relationships/hyperlink" Target="http://www.observatoire-biodiversite-bretagne.fr/especes-invasives/Flore-continentale/Invasives-averees/La-Crassule-de-Helm-Crassula-helmsii" TargetMode="External"/><Relationship Id="rId12" Type="http://schemas.openxmlformats.org/officeDocument/2006/relationships/image" Target="../media/image433.jpeg"/><Relationship Id="rId2" Type="http://schemas.openxmlformats.org/officeDocument/2006/relationships/hyperlink" Target="http://www.infoflora.ch/fr/flore/26338-crassula-helmsii.html"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crassula%2Bhelmsii%26biw%3D1440%26bih%3D732&amp;rurl=translate.google.fr&amp;sl=en&amp;u=http://en.wikipedia.org/wiki/Crassula_helmsii&amp;usg=ALkJrhhsh80YLHhbHPhL2hxnCOafhRF5Lg#cite_note-1" TargetMode="External"/><Relationship Id="rId11" Type="http://schemas.openxmlformats.org/officeDocument/2006/relationships/image" Target="../media/image432.jpeg"/><Relationship Id="rId5" Type="http://schemas.openxmlformats.org/officeDocument/2006/relationships/hyperlink" Target="http://translate.googleusercontent.com/translate_c?depth=1&amp;hl=fr&amp;prev=/search%3Fq%3Dcrassula%2Bhelmsii%26biw%3D1440%26bih%3D732&amp;rurl=translate.google.fr&amp;sl=en&amp;u=http://en.wikipedia.org/wiki/Crassulaceae&amp;usg=ALkJrhhxMY93oWE8tPrIBRIR-Dv1bst5aQ" TargetMode="External"/><Relationship Id="rId10" Type="http://schemas.openxmlformats.org/officeDocument/2006/relationships/image" Target="../media/image431.jpeg"/><Relationship Id="rId4" Type="http://schemas.openxmlformats.org/officeDocument/2006/relationships/hyperlink" Target="http://translate.googleusercontent.com/translate_c?depth=1&amp;hl=fr&amp;prev=/search%3Fq%3Dcrassula%2Bhelmsii%26biw%3D1440%26bih%3D732&amp;rurl=translate.google.fr&amp;sl=en&amp;u=http://en.wikipedia.org/wiki/Succulent_plant&amp;usg=ALkJrhi8cxAwlLjCodkoyN-xo7mgfpRe2A" TargetMode="External"/><Relationship Id="rId9" Type="http://schemas.openxmlformats.org/officeDocument/2006/relationships/hyperlink" Target="http://www.centrederessources-loirenature.com/mediatheque/especes_inva/fiches_FCBN/Fiche-Crassula-helmsii_sr.pdf" TargetMode="External"/></Relationships>
</file>

<file path=ppt/slides/_rels/slide104.xml.rels><?xml version="1.0" encoding="UTF-8" standalone="yes"?>
<Relationships xmlns="http://schemas.openxmlformats.org/package/2006/relationships"><Relationship Id="rId8" Type="http://schemas.openxmlformats.org/officeDocument/2006/relationships/image" Target="../media/image435.jpeg"/><Relationship Id="rId3" Type="http://schemas.openxmlformats.org/officeDocument/2006/relationships/hyperlink" Target="http://fr.wikipedia.org/wiki/Jussie" TargetMode="External"/><Relationship Id="rId7" Type="http://schemas.openxmlformats.org/officeDocument/2006/relationships/hyperlink" Target="http://www.centrederessources-loirenature.com/mediatheque/especes_inva/fiches_FCBN/Fiche%20-%20Hydrocotyle%20ranunculoides_sr.pdf" TargetMode="External"/><Relationship Id="rId2" Type="http://schemas.openxmlformats.org/officeDocument/2006/relationships/hyperlink" Target="http://fr.wikipedia.org/wiki/Araliaceae" TargetMode="External"/><Relationship Id="rId1" Type="http://schemas.openxmlformats.org/officeDocument/2006/relationships/slideLayout" Target="../slideLayouts/slideLayout7.xml"/><Relationship Id="rId6" Type="http://schemas.openxmlformats.org/officeDocument/2006/relationships/hyperlink" Target="http://en.wikipedia.org/wiki/Hydrocotyle_ranunculoides" TargetMode="External"/><Relationship Id="rId11" Type="http://schemas.openxmlformats.org/officeDocument/2006/relationships/image" Target="../media/image438.jpeg"/><Relationship Id="rId5" Type="http://schemas.openxmlformats.org/officeDocument/2006/relationships/hyperlink" Target="http://fr.wikipedia.org/wiki/Hydrocotyle_ranunculoides" TargetMode="External"/><Relationship Id="rId10" Type="http://schemas.openxmlformats.org/officeDocument/2006/relationships/image" Target="../media/image437.jpeg"/><Relationship Id="rId4" Type="http://schemas.openxmlformats.org/officeDocument/2006/relationships/hyperlink" Target="http://fr.wikipedia.org/wiki/Myriophylle_du_Br%C3%A9sil" TargetMode="External"/><Relationship Id="rId9" Type="http://schemas.openxmlformats.org/officeDocument/2006/relationships/image" Target="../media/image436.jpeg"/></Relationships>
</file>

<file path=ppt/slides/_rels/slide105.xml.rels><?xml version="1.0" encoding="UTF-8" standalone="yes"?>
<Relationships xmlns="http://schemas.openxmlformats.org/package/2006/relationships"><Relationship Id="rId8" Type="http://schemas.openxmlformats.org/officeDocument/2006/relationships/hyperlink" Target="http://fr.wikipedia.org/wiki/Afrique" TargetMode="External"/><Relationship Id="rId13" Type="http://schemas.openxmlformats.org/officeDocument/2006/relationships/hyperlink" Target="http://fr.wikipedia.org/wiki/Biodiversit%C3%A9" TargetMode="External"/><Relationship Id="rId18" Type="http://schemas.openxmlformats.org/officeDocument/2006/relationships/image" Target="../media/image9.jpeg"/><Relationship Id="rId3" Type="http://schemas.openxmlformats.org/officeDocument/2006/relationships/hyperlink" Target="http://fr.wikipedia.org/wiki/N%C3%A9matothalle" TargetMode="External"/><Relationship Id="rId7" Type="http://schemas.openxmlformats.org/officeDocument/2006/relationships/hyperlink" Target="http://fr.wikipedia.org/wiki/Am%C3%A9rique_centrale" TargetMode="External"/><Relationship Id="rId12" Type="http://schemas.openxmlformats.org/officeDocument/2006/relationships/hyperlink" Target="http://fr.wikipedia.org/wiki/Toxicit%C3%A9" TargetMode="External"/><Relationship Id="rId17" Type="http://schemas.openxmlformats.org/officeDocument/2006/relationships/hyperlink" Target="http://fr.wikipedia.org/wiki/Caulerpe" TargetMode="External"/><Relationship Id="rId2" Type="http://schemas.openxmlformats.org/officeDocument/2006/relationships/hyperlink" Target="http://fr.wikipedia.org/wiki/Algue" TargetMode="External"/><Relationship Id="rId16" Type="http://schemas.openxmlformats.org/officeDocument/2006/relationships/hyperlink" Target="http://en.wikipedia.org/wiki/Caulerpa_taxifolia" TargetMode="External"/><Relationship Id="rId20" Type="http://schemas.openxmlformats.org/officeDocument/2006/relationships/image" Target="../media/image439.jpeg"/><Relationship Id="rId1" Type="http://schemas.openxmlformats.org/officeDocument/2006/relationships/slideLayout" Target="../slideLayouts/slideLayout7.xml"/><Relationship Id="rId6" Type="http://schemas.openxmlformats.org/officeDocument/2006/relationships/hyperlink" Target="http://fr.wikipedia.org/wiki/Australie" TargetMode="External"/><Relationship Id="rId11" Type="http://schemas.openxmlformats.org/officeDocument/2006/relationships/hyperlink" Target="http://fr.wikipedia.org/wiki/Esp%C3%A8ce_invasive" TargetMode="External"/><Relationship Id="rId5" Type="http://schemas.openxmlformats.org/officeDocument/2006/relationships/hyperlink" Target="http://fr.wikipedia.org/wiki/Structure_siphon%C3%A9e" TargetMode="External"/><Relationship Id="rId15" Type="http://schemas.openxmlformats.org/officeDocument/2006/relationships/hyperlink" Target="http://fr.wikipedia.org/wiki/Caulerpa_taxifolia" TargetMode="External"/><Relationship Id="rId10" Type="http://schemas.openxmlformats.org/officeDocument/2006/relationships/hyperlink" Target="http://fr.wikipedia.org/wiki/M%C3%A9diterran%C3%A9e" TargetMode="External"/><Relationship Id="rId19" Type="http://schemas.openxmlformats.org/officeDocument/2006/relationships/image" Target="../media/image10.jpeg"/><Relationship Id="rId4" Type="http://schemas.openxmlformats.org/officeDocument/2006/relationships/hyperlink" Target="http://fr.wikipedia.org/wiki/Ulvophyceae" TargetMode="External"/><Relationship Id="rId9" Type="http://schemas.openxmlformats.org/officeDocument/2006/relationships/hyperlink" Target="http://fr.wikipedia.org/wiki/Mus%C3%A9e_oc%C3%A9anographique_de_Monaco" TargetMode="External"/><Relationship Id="rId14" Type="http://schemas.openxmlformats.org/officeDocument/2006/relationships/hyperlink" Target="http://fr.wikipedia.org/wiki/Caulerpa_taxifolia#cite_note-1" TargetMode="External"/></Relationships>
</file>

<file path=ppt/slides/_rels/slide106.xml.rels><?xml version="1.0" encoding="UTF-8" standalone="yes"?>
<Relationships xmlns="http://schemas.openxmlformats.org/package/2006/relationships"><Relationship Id="rId8" Type="http://schemas.openxmlformats.org/officeDocument/2006/relationships/image" Target="../media/image440.jpeg"/><Relationship Id="rId13" Type="http://schemas.openxmlformats.org/officeDocument/2006/relationships/hyperlink" Target="http://fr.wikipedia.org/wiki/Carpobrotus_edulis" TargetMode="External"/><Relationship Id="rId3" Type="http://schemas.openxmlformats.org/officeDocument/2006/relationships/hyperlink" Target="http://fr.wikipedia.org/wiki/Aizoaceae" TargetMode="External"/><Relationship Id="rId7" Type="http://schemas.openxmlformats.org/officeDocument/2006/relationships/hyperlink" Target="http://fr.wikipedia.org/wiki/Carpobrotus_edulis#cite_note-gpi-1" TargetMode="External"/><Relationship Id="rId12" Type="http://schemas.openxmlformats.org/officeDocument/2006/relationships/image" Target="../media/image444.jpeg"/><Relationship Id="rId2" Type="http://schemas.openxmlformats.org/officeDocument/2006/relationships/hyperlink" Target="http://fr.wikipedia.org/wiki/Plante_grasse" TargetMode="External"/><Relationship Id="rId1" Type="http://schemas.openxmlformats.org/officeDocument/2006/relationships/slideLayout" Target="../slideLayouts/slideLayout7.xml"/><Relationship Id="rId6" Type="http://schemas.openxmlformats.org/officeDocument/2006/relationships/hyperlink" Target="http://fr.wikipedia.org/wiki/Climat_m%C3%A9diterran%C3%A9en" TargetMode="External"/><Relationship Id="rId11" Type="http://schemas.openxmlformats.org/officeDocument/2006/relationships/image" Target="../media/image443.jpeg"/><Relationship Id="rId5" Type="http://schemas.openxmlformats.org/officeDocument/2006/relationships/hyperlink" Target="http://fr.wikipedia.org/wiki/XXe_si%C3%A8cle" TargetMode="External"/><Relationship Id="rId15" Type="http://schemas.openxmlformats.org/officeDocument/2006/relationships/hyperlink" Target="http://www.hear.org/pier/species/carpobrotus_edulis.htm" TargetMode="External"/><Relationship Id="rId10" Type="http://schemas.openxmlformats.org/officeDocument/2006/relationships/image" Target="../media/image442.jpeg"/><Relationship Id="rId4" Type="http://schemas.openxmlformats.org/officeDocument/2006/relationships/hyperlink" Target="http://fr.wikipedia.org/wiki/Afrique_du_Sud" TargetMode="External"/><Relationship Id="rId9" Type="http://schemas.openxmlformats.org/officeDocument/2006/relationships/image" Target="../media/image441.jpeg"/><Relationship Id="rId14" Type="http://schemas.openxmlformats.org/officeDocument/2006/relationships/hyperlink" Target="http://en.wikipedia.org/wiki/Carpobrotus_edulis"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fr.wikipedia.org/wiki/Australie" TargetMode="External"/><Relationship Id="rId13" Type="http://schemas.openxmlformats.org/officeDocument/2006/relationships/hyperlink" Target="http://fr.wikipedia.org/wiki/Europe" TargetMode="External"/><Relationship Id="rId18" Type="http://schemas.openxmlformats.org/officeDocument/2006/relationships/hyperlink" Target="http://www.hear.org/pier/species/cortaderia_selloana.htm" TargetMode="External"/><Relationship Id="rId3" Type="http://schemas.openxmlformats.org/officeDocument/2006/relationships/hyperlink" Target="http://fr.wikipedia.org/wiki/Poac%C3%A9e" TargetMode="External"/><Relationship Id="rId21" Type="http://schemas.openxmlformats.org/officeDocument/2006/relationships/image" Target="../media/image447.jpeg"/><Relationship Id="rId7" Type="http://schemas.openxmlformats.org/officeDocument/2006/relationships/hyperlink" Target="http://fr.wikipedia.org/wiki/Cortaderia_selloana#cite_note-1" TargetMode="External"/><Relationship Id="rId12" Type="http://schemas.openxmlformats.org/officeDocument/2006/relationships/hyperlink" Target="http://fr.wikipedia.org/wiki/Afrique_australe" TargetMode="External"/><Relationship Id="rId17" Type="http://schemas.openxmlformats.org/officeDocument/2006/relationships/hyperlink" Target="http://fr.wikipedia.org/wiki/Cortaderia_selloana" TargetMode="External"/><Relationship Id="rId2" Type="http://schemas.openxmlformats.org/officeDocument/2006/relationships/hyperlink" Target="http://fr.wikipedia.org/wiki/Herbe" TargetMode="External"/><Relationship Id="rId16" Type="http://schemas.openxmlformats.org/officeDocument/2006/relationships/hyperlink" Target="http://fr.wikipedia.org/wiki/Gramin%C3%A9e_ornementale" TargetMode="External"/><Relationship Id="rId20" Type="http://schemas.openxmlformats.org/officeDocument/2006/relationships/image" Target="../media/image446.jpeg"/><Relationship Id="rId1" Type="http://schemas.openxmlformats.org/officeDocument/2006/relationships/slideLayout" Target="../slideLayouts/slideLayout7.xml"/><Relationship Id="rId6" Type="http://schemas.openxmlformats.org/officeDocument/2006/relationships/hyperlink" Target="http://fr.wikipedia.org/wiki/Esp%C3%A8ce_invasive" TargetMode="External"/><Relationship Id="rId11" Type="http://schemas.openxmlformats.org/officeDocument/2006/relationships/hyperlink" Target="http://fr.wikipedia.org/wiki/%C3%89tats-Unis" TargetMode="External"/><Relationship Id="rId5" Type="http://schemas.openxmlformats.org/officeDocument/2006/relationships/hyperlink" Target="http://fr.wikipedia.org/wiki/Am%C3%A9rique_du_Sud" TargetMode="External"/><Relationship Id="rId15" Type="http://schemas.openxmlformats.org/officeDocument/2006/relationships/hyperlink" Target="http://fr.wikipedia.org/wiki/Am%C3%A9rique_du_Nord" TargetMode="External"/><Relationship Id="rId10" Type="http://schemas.openxmlformats.org/officeDocument/2006/relationships/hyperlink" Target="http://fr.wikipedia.org/wiki/Hawaii" TargetMode="External"/><Relationship Id="rId19" Type="http://schemas.openxmlformats.org/officeDocument/2006/relationships/image" Target="../media/image445.jpeg"/><Relationship Id="rId4" Type="http://schemas.openxmlformats.org/officeDocument/2006/relationships/hyperlink" Target="http://fr.wikipedia.org/wiki/Danthonioideae" TargetMode="External"/><Relationship Id="rId9" Type="http://schemas.openxmlformats.org/officeDocument/2006/relationships/hyperlink" Target="http://fr.wikipedia.org/wiki/Nouvelle-Z%C3%A9lande" TargetMode="External"/><Relationship Id="rId14" Type="http://schemas.openxmlformats.org/officeDocument/2006/relationships/hyperlink" Target="http://fr.wikipedia.org/wiki/%C3%8Eles_Canaries" TargetMode="External"/><Relationship Id="rId22" Type="http://schemas.openxmlformats.org/officeDocument/2006/relationships/image" Target="../media/image448.jpeg"/></Relationships>
</file>

<file path=ppt/slides/_rels/slide108.xml.rels><?xml version="1.0" encoding="UTF-8" standalone="yes"?>
<Relationships xmlns="http://schemas.openxmlformats.org/package/2006/relationships"><Relationship Id="rId8" Type="http://schemas.openxmlformats.org/officeDocument/2006/relationships/hyperlink" Target="http://fr.wikipedia.org/wiki/Plante_herbac%C3%A9e" TargetMode="External"/><Relationship Id="rId13" Type="http://schemas.openxmlformats.org/officeDocument/2006/relationships/hyperlink" Target="http://fr.wikipedia.org/wiki/Floraison" TargetMode="External"/><Relationship Id="rId18" Type="http://schemas.openxmlformats.org/officeDocument/2006/relationships/hyperlink" Target="http://fr.wikipedia.org/wiki/Agave_americana#cite_note-trudel34-6" TargetMode="External"/><Relationship Id="rId26" Type="http://schemas.openxmlformats.org/officeDocument/2006/relationships/hyperlink" Target="http://en.wikipedia.org/wiki/Agave_americana" TargetMode="External"/><Relationship Id="rId3" Type="http://schemas.openxmlformats.org/officeDocument/2006/relationships/hyperlink" Target="http://fr.wikipedia.org/wiki/La_R%C3%A9union" TargetMode="External"/><Relationship Id="rId21" Type="http://schemas.openxmlformats.org/officeDocument/2006/relationships/hyperlink" Target="http://fr.wikipedia.org/wiki/Bulbille" TargetMode="External"/><Relationship Id="rId7" Type="http://schemas.openxmlformats.org/officeDocument/2006/relationships/hyperlink" Target="http://fr.wikipedia.org/wiki/Plante_succulente" TargetMode="External"/><Relationship Id="rId12" Type="http://schemas.openxmlformats.org/officeDocument/2006/relationships/hyperlink" Target="http://fr.wikipedia.org/wiki/Cultivar" TargetMode="External"/><Relationship Id="rId17" Type="http://schemas.openxmlformats.org/officeDocument/2006/relationships/hyperlink" Target="http://fr.wikipedia.org/wiki/Insecte" TargetMode="External"/><Relationship Id="rId25" Type="http://schemas.openxmlformats.org/officeDocument/2006/relationships/hyperlink" Target="http://fr.wikipedia.org/wiki/Agave_americana" TargetMode="External"/><Relationship Id="rId2" Type="http://schemas.openxmlformats.org/officeDocument/2006/relationships/hyperlink" Target="http://www.centrederessources-loirenature.com/mediatheque/especes_inva/fiches_FCBN/Fiche%20-%20Agave-americana-sr.pdf" TargetMode="External"/><Relationship Id="rId16" Type="http://schemas.openxmlformats.org/officeDocument/2006/relationships/hyperlink" Target="http://fr.wikipedia.org/wiki/Agave_americana#cite_note-GISD25_mai_2014-4" TargetMode="External"/><Relationship Id="rId20" Type="http://schemas.openxmlformats.org/officeDocument/2006/relationships/hyperlink" Target="http://fr.wikipedia.org/wiki/Multiplication_v%C3%A9g%C3%A9tative" TargetMode="External"/><Relationship Id="rId29" Type="http://schemas.openxmlformats.org/officeDocument/2006/relationships/image" Target="../media/image451.jpeg"/><Relationship Id="rId1" Type="http://schemas.openxmlformats.org/officeDocument/2006/relationships/slideLayout" Target="../slideLayouts/slideLayout7.xml"/><Relationship Id="rId6" Type="http://schemas.openxmlformats.org/officeDocument/2006/relationships/hyperlink" Target="http://fr.wikipedia.org/wiki/Agavaceae" TargetMode="External"/><Relationship Id="rId11" Type="http://schemas.openxmlformats.org/officeDocument/2006/relationships/hyperlink" Target="http://fr.wikipedia.org/wiki/Continent" TargetMode="External"/><Relationship Id="rId24" Type="http://schemas.openxmlformats.org/officeDocument/2006/relationships/hyperlink" Target="http://fr.wikipedia.org/wiki/Oxalate_de_calcium" TargetMode="External"/><Relationship Id="rId5" Type="http://schemas.openxmlformats.org/officeDocument/2006/relationships/hyperlink" Target="http://fr.wikipedia.org/wiki/Famille_(biologie)" TargetMode="External"/><Relationship Id="rId15" Type="http://schemas.openxmlformats.org/officeDocument/2006/relationships/hyperlink" Target="http://fr.wikipedia.org/wiki/Agave_americana#cite_note-EFloras525_mai_2014-5" TargetMode="External"/><Relationship Id="rId23" Type="http://schemas.openxmlformats.org/officeDocument/2006/relationships/hyperlink" Target="http://fr.wikipedia.org/wiki/Saponine" TargetMode="External"/><Relationship Id="rId28" Type="http://schemas.openxmlformats.org/officeDocument/2006/relationships/image" Target="../media/image450.jpeg"/><Relationship Id="rId10" Type="http://schemas.openxmlformats.org/officeDocument/2006/relationships/hyperlink" Target="http://fr.wikipedia.org/wiki/Am%C3%A9rique_du_Nord" TargetMode="External"/><Relationship Id="rId19" Type="http://schemas.openxmlformats.org/officeDocument/2006/relationships/hyperlink" Target="http://fr.wikipedia.org/wiki/Drageon" TargetMode="External"/><Relationship Id="rId4" Type="http://schemas.openxmlformats.org/officeDocument/2006/relationships/hyperlink" Target="http://fr.wikipedia.org/wiki/Agave" TargetMode="External"/><Relationship Id="rId9" Type="http://schemas.openxmlformats.org/officeDocument/2006/relationships/hyperlink" Target="http://fr.wikipedia.org/wiki/Plante_vivace" TargetMode="External"/><Relationship Id="rId14" Type="http://schemas.openxmlformats.org/officeDocument/2006/relationships/hyperlink" Target="http://fr.wikipedia.org/wiki/Monocarpique" TargetMode="External"/><Relationship Id="rId22" Type="http://schemas.openxmlformats.org/officeDocument/2006/relationships/hyperlink" Target="http://fr.wikipedia.org/wiki/Agave_americana#cite_note-EFloras225_mai_2014-3" TargetMode="External"/><Relationship Id="rId27" Type="http://schemas.openxmlformats.org/officeDocument/2006/relationships/image" Target="../media/image449.jpeg"/><Relationship Id="rId30" Type="http://schemas.openxmlformats.org/officeDocument/2006/relationships/image" Target="../media/image452.jpeg"/></Relationships>
</file>

<file path=ppt/slides/_rels/slide109.xml.rels><?xml version="1.0" encoding="UTF-8" standalone="yes"?>
<Relationships xmlns="http://schemas.openxmlformats.org/package/2006/relationships"><Relationship Id="rId3" Type="http://schemas.openxmlformats.org/officeDocument/2006/relationships/hyperlink" Target="http://popups.ulg.ac.be/1780-4507/index.php?id=9586#tocto2n9" TargetMode="External"/><Relationship Id="rId2" Type="http://schemas.openxmlformats.org/officeDocument/2006/relationships/hyperlink" Target="http://popups.ulg.ac.be/1780-4507/index.php?id=9586#tocto2n8" TargetMode="External"/><Relationship Id="rId1" Type="http://schemas.openxmlformats.org/officeDocument/2006/relationships/slideLayout" Target="../slideLayouts/slideLayout7.xml"/><Relationship Id="rId4" Type="http://schemas.openxmlformats.org/officeDocument/2006/relationships/hyperlink" Target="http://popups.ulg.ac.be/1780-4507/index.php?id=9586#tocto2n1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fr.wikipedia.org/wiki/Ambroisie_%C3%A0_feuilles_d%27armoise" TargetMode="External"/><Relationship Id="rId13" Type="http://schemas.openxmlformats.org/officeDocument/2006/relationships/hyperlink" Target="http://fr.wikipedia.org/wiki/Nature" TargetMode="External"/><Relationship Id="rId3" Type="http://schemas.openxmlformats.org/officeDocument/2006/relationships/hyperlink" Target="http://fr.wikipedia.org/wiki/Eury%C3%A8ce" TargetMode="External"/><Relationship Id="rId7" Type="http://schemas.openxmlformats.org/officeDocument/2006/relationships/hyperlink" Target="http://fr.wikipedia.org/wiki/Allochtone" TargetMode="External"/><Relationship Id="rId12" Type="http://schemas.openxmlformats.org/officeDocument/2006/relationships/hyperlink" Target="http://fr.wikipedia.org/wiki/Invasion_(%C3%A9cologie)" TargetMode="External"/><Relationship Id="rId2" Type="http://schemas.openxmlformats.org/officeDocument/2006/relationships/hyperlink" Target="http://fr.wikipedia.org/wiki/Plante" TargetMode="External"/><Relationship Id="rId16" Type="http://schemas.openxmlformats.org/officeDocument/2006/relationships/hyperlink" Target="http://fr.wikipedia.org/wiki/Plante_envahissante" TargetMode="External"/><Relationship Id="rId1" Type="http://schemas.openxmlformats.org/officeDocument/2006/relationships/slideLayout" Target="../slideLayouts/slideLayout7.xml"/><Relationship Id="rId6" Type="http://schemas.openxmlformats.org/officeDocument/2006/relationships/hyperlink" Target="http://fr.wikipedia.org/wiki/Indig%C3%A8ne" TargetMode="External"/><Relationship Id="rId11" Type="http://schemas.openxmlformats.org/officeDocument/2006/relationships/hyperlink" Target="http://fr.wikipedia.org/wiki/Pollen" TargetMode="External"/><Relationship Id="rId5" Type="http://schemas.openxmlformats.org/officeDocument/2006/relationships/hyperlink" Target="http://fr.wikipedia.org/wiki/Esp%C3%A8ce_invasive" TargetMode="External"/><Relationship Id="rId15" Type="http://schemas.openxmlformats.org/officeDocument/2006/relationships/hyperlink" Target="http://fr.wikipedia.org/wiki/%C3%89cosyst%C3%A8me" TargetMode="External"/><Relationship Id="rId10" Type="http://schemas.openxmlformats.org/officeDocument/2006/relationships/hyperlink" Target="http://fr.wikipedia.org/wiki/Allergie" TargetMode="External"/><Relationship Id="rId4" Type="http://schemas.openxmlformats.org/officeDocument/2006/relationships/hyperlink" Target="http://fr.wikipedia.org/wiki/Colonisation" TargetMode="External"/><Relationship Id="rId9" Type="http://schemas.openxmlformats.org/officeDocument/2006/relationships/hyperlink" Target="http://fr.wikipedia.org/wiki/Plante_envahissante#cite_note-1" TargetMode="External"/><Relationship Id="rId14" Type="http://schemas.openxmlformats.org/officeDocument/2006/relationships/hyperlink" Target="http://fr.wikipedia.org/wiki/Biodiversit%C3%A9"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popups.ulg.ac.be/1780-4507/index.php?id=9586#tocto2n12" TargetMode="External"/><Relationship Id="rId2" Type="http://schemas.openxmlformats.org/officeDocument/2006/relationships/hyperlink" Target="http://popups.ulg.ac.be/1780-4507/index.php?id=9586#tocto2n11" TargetMode="External"/><Relationship Id="rId1" Type="http://schemas.openxmlformats.org/officeDocument/2006/relationships/slideLayout" Target="../slideLayouts/slideLayout7.xml"/><Relationship Id="rId5" Type="http://schemas.openxmlformats.org/officeDocument/2006/relationships/hyperlink" Target="http://popups.ulg.ac.be/1780-4507/index.php?id=9586#tocto2n8" TargetMode="External"/><Relationship Id="rId4" Type="http://schemas.openxmlformats.org/officeDocument/2006/relationships/hyperlink" Target="http://popups.ulg.ac.be/1780-4507/index.php?id=9586#tocto2n13"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453.jpeg"/><Relationship Id="rId2" Type="http://schemas.openxmlformats.org/officeDocument/2006/relationships/hyperlink" Target="http://ragweed.eu/organisational/wg-1-biological-control/" TargetMode="External"/><Relationship Id="rId1" Type="http://schemas.openxmlformats.org/officeDocument/2006/relationships/slideLayout" Target="../slideLayouts/slideLayout7.xml"/><Relationship Id="rId5" Type="http://schemas.openxmlformats.org/officeDocument/2006/relationships/image" Target="../media/image455.jpeg"/><Relationship Id="rId4" Type="http://schemas.openxmlformats.org/officeDocument/2006/relationships/image" Target="../media/image454.jpeg"/></Relationships>
</file>

<file path=ppt/slides/_rels/slide112.xml.rels><?xml version="1.0" encoding="UTF-8" standalone="yes"?>
<Relationships xmlns="http://schemas.openxmlformats.org/package/2006/relationships"><Relationship Id="rId3" Type="http://schemas.openxmlformats.org/officeDocument/2006/relationships/image" Target="../media/image457.jpeg"/><Relationship Id="rId2" Type="http://schemas.openxmlformats.org/officeDocument/2006/relationships/image" Target="../media/image456.jpeg"/><Relationship Id="rId1" Type="http://schemas.openxmlformats.org/officeDocument/2006/relationships/slideLayout" Target="../slideLayouts/slideLayout7.xml"/><Relationship Id="rId5" Type="http://schemas.openxmlformats.org/officeDocument/2006/relationships/image" Target="../media/image459.jpeg"/><Relationship Id="rId4" Type="http://schemas.openxmlformats.org/officeDocument/2006/relationships/image" Target="../media/image458.jpeg"/></Relationships>
</file>

<file path=ppt/slides/_rels/slide113.xml.rels><?xml version="1.0" encoding="UTF-8" standalone="yes"?>
<Relationships xmlns="http://schemas.openxmlformats.org/package/2006/relationships"><Relationship Id="rId3" Type="http://schemas.openxmlformats.org/officeDocument/2006/relationships/image" Target="../media/image461.jpeg"/><Relationship Id="rId2" Type="http://schemas.openxmlformats.org/officeDocument/2006/relationships/image" Target="../media/image460.jpeg"/><Relationship Id="rId1" Type="http://schemas.openxmlformats.org/officeDocument/2006/relationships/slideLayout" Target="../slideLayouts/slideLayout7.xml"/><Relationship Id="rId4" Type="http://schemas.openxmlformats.org/officeDocument/2006/relationships/image" Target="../media/image462.jpeg"/></Relationships>
</file>

<file path=ppt/slides/_rels/slide114.xml.rels><?xml version="1.0" encoding="UTF-8" standalone="yes"?>
<Relationships xmlns="http://schemas.openxmlformats.org/package/2006/relationships"><Relationship Id="rId3" Type="http://schemas.openxmlformats.org/officeDocument/2006/relationships/hyperlink" Target="http://www.fredon972.fr/" TargetMode="External"/><Relationship Id="rId2" Type="http://schemas.openxmlformats.org/officeDocument/2006/relationships/image" Target="../media/image463.jpeg"/><Relationship Id="rId1" Type="http://schemas.openxmlformats.org/officeDocument/2006/relationships/slideLayout" Target="../slideLayouts/slideLayout7.xml"/><Relationship Id="rId4" Type="http://schemas.openxmlformats.org/officeDocument/2006/relationships/image" Target="../media/image464.jpeg"/></Relationships>
</file>

<file path=ppt/slides/_rels/slide115.xml.rels><?xml version="1.0" encoding="UTF-8" standalone="yes"?>
<Relationships xmlns="http://schemas.openxmlformats.org/package/2006/relationships"><Relationship Id="rId8" Type="http://schemas.openxmlformats.org/officeDocument/2006/relationships/image" Target="../media/image471.jpeg"/><Relationship Id="rId13" Type="http://schemas.openxmlformats.org/officeDocument/2006/relationships/image" Target="../media/image476.jpeg"/><Relationship Id="rId3" Type="http://schemas.openxmlformats.org/officeDocument/2006/relationships/image" Target="../media/image466.jpeg"/><Relationship Id="rId7" Type="http://schemas.openxmlformats.org/officeDocument/2006/relationships/image" Target="../media/image470.jpeg"/><Relationship Id="rId12" Type="http://schemas.openxmlformats.org/officeDocument/2006/relationships/image" Target="../media/image475.jpeg"/><Relationship Id="rId2" Type="http://schemas.openxmlformats.org/officeDocument/2006/relationships/image" Target="../media/image465.jpeg"/><Relationship Id="rId16" Type="http://schemas.openxmlformats.org/officeDocument/2006/relationships/image" Target="../media/image479.jpeg"/><Relationship Id="rId1" Type="http://schemas.openxmlformats.org/officeDocument/2006/relationships/slideLayout" Target="../slideLayouts/slideLayout7.xml"/><Relationship Id="rId6" Type="http://schemas.openxmlformats.org/officeDocument/2006/relationships/image" Target="../media/image469.jpeg"/><Relationship Id="rId11" Type="http://schemas.openxmlformats.org/officeDocument/2006/relationships/image" Target="../media/image474.jpeg"/><Relationship Id="rId5" Type="http://schemas.openxmlformats.org/officeDocument/2006/relationships/image" Target="../media/image468.jpeg"/><Relationship Id="rId15" Type="http://schemas.openxmlformats.org/officeDocument/2006/relationships/image" Target="../media/image478.jpeg"/><Relationship Id="rId10" Type="http://schemas.openxmlformats.org/officeDocument/2006/relationships/image" Target="../media/image473.jpeg"/><Relationship Id="rId4" Type="http://schemas.openxmlformats.org/officeDocument/2006/relationships/image" Target="../media/image467.jpeg"/><Relationship Id="rId9" Type="http://schemas.openxmlformats.org/officeDocument/2006/relationships/image" Target="../media/image472.jpeg"/><Relationship Id="rId14" Type="http://schemas.openxmlformats.org/officeDocument/2006/relationships/image" Target="../media/image477.jpeg"/></Relationships>
</file>

<file path=ppt/slides/_rels/slide116.xml.rels><?xml version="1.0" encoding="UTF-8" standalone="yes"?>
<Relationships xmlns="http://schemas.openxmlformats.org/package/2006/relationships"><Relationship Id="rId3" Type="http://schemas.openxmlformats.org/officeDocument/2006/relationships/image" Target="../media/image481.jpeg"/><Relationship Id="rId2" Type="http://schemas.openxmlformats.org/officeDocument/2006/relationships/image" Target="../media/image480.jpeg"/><Relationship Id="rId1" Type="http://schemas.openxmlformats.org/officeDocument/2006/relationships/slideLayout" Target="../slideLayouts/slideLayout7.xml"/><Relationship Id="rId4" Type="http://schemas.openxmlformats.org/officeDocument/2006/relationships/image" Target="../media/image482.jpeg"/></Relationships>
</file>

<file path=ppt/slides/_rels/slide117.xml.rels><?xml version="1.0" encoding="UTF-8" standalone="yes"?>
<Relationships xmlns="http://schemas.openxmlformats.org/package/2006/relationships"><Relationship Id="rId2" Type="http://schemas.openxmlformats.org/officeDocument/2006/relationships/hyperlink" Target="http://www.iucnredlist.org/"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hyperlink" Target="http://www.morbihan.fr/userfile/file/a_votre_service/envir/plantes-invas_3mo.pdf"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8" Type="http://schemas.openxmlformats.org/officeDocument/2006/relationships/image" Target="../media/image489.jpeg"/><Relationship Id="rId13" Type="http://schemas.openxmlformats.org/officeDocument/2006/relationships/image" Target="../media/image494.jpeg"/><Relationship Id="rId3" Type="http://schemas.openxmlformats.org/officeDocument/2006/relationships/image" Target="../media/image484.jpeg"/><Relationship Id="rId7" Type="http://schemas.openxmlformats.org/officeDocument/2006/relationships/image" Target="../media/image488.jpeg"/><Relationship Id="rId12" Type="http://schemas.openxmlformats.org/officeDocument/2006/relationships/image" Target="../media/image493.jpeg"/><Relationship Id="rId17" Type="http://schemas.openxmlformats.org/officeDocument/2006/relationships/image" Target="../media/image498.jpeg"/><Relationship Id="rId2" Type="http://schemas.openxmlformats.org/officeDocument/2006/relationships/image" Target="../media/image483.jpeg"/><Relationship Id="rId16" Type="http://schemas.openxmlformats.org/officeDocument/2006/relationships/image" Target="../media/image497.jpeg"/><Relationship Id="rId1" Type="http://schemas.openxmlformats.org/officeDocument/2006/relationships/slideLayout" Target="../slideLayouts/slideLayout7.xml"/><Relationship Id="rId6" Type="http://schemas.openxmlformats.org/officeDocument/2006/relationships/image" Target="../media/image487.jpeg"/><Relationship Id="rId11" Type="http://schemas.openxmlformats.org/officeDocument/2006/relationships/image" Target="../media/image492.jpeg"/><Relationship Id="rId5" Type="http://schemas.openxmlformats.org/officeDocument/2006/relationships/image" Target="../media/image486.jpeg"/><Relationship Id="rId15" Type="http://schemas.openxmlformats.org/officeDocument/2006/relationships/image" Target="../media/image496.jpeg"/><Relationship Id="rId10" Type="http://schemas.openxmlformats.org/officeDocument/2006/relationships/image" Target="../media/image491.jpeg"/><Relationship Id="rId4" Type="http://schemas.openxmlformats.org/officeDocument/2006/relationships/image" Target="../media/image485.jpeg"/><Relationship Id="rId9" Type="http://schemas.openxmlformats.org/officeDocument/2006/relationships/image" Target="../media/image490.jpeg"/><Relationship Id="rId14" Type="http://schemas.openxmlformats.org/officeDocument/2006/relationships/image" Target="../media/image495.jpeg"/></Relationships>
</file>

<file path=ppt/slides/_rels/slide12.xml.rels><?xml version="1.0" encoding="UTF-8" standalone="yes"?>
<Relationships xmlns="http://schemas.openxmlformats.org/package/2006/relationships"><Relationship Id="rId3" Type="http://schemas.openxmlformats.org/officeDocument/2006/relationships/hyperlink" Target="http://fr.wikipedia.org/wiki/Plante_envahissante#cite_note-2" TargetMode="External"/><Relationship Id="rId7" Type="http://schemas.openxmlformats.org/officeDocument/2006/relationships/image" Target="../media/image11.jpeg"/><Relationship Id="rId2" Type="http://schemas.openxmlformats.org/officeDocument/2006/relationships/hyperlink" Target="http://fr.wikipedia.org/wiki/Gestion"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0.xml.rels><?xml version="1.0" encoding="UTF-8" standalone="yes"?>
<Relationships xmlns="http://schemas.openxmlformats.org/package/2006/relationships"><Relationship Id="rId8" Type="http://schemas.openxmlformats.org/officeDocument/2006/relationships/image" Target="../media/image505.jpeg"/><Relationship Id="rId13" Type="http://schemas.openxmlformats.org/officeDocument/2006/relationships/image" Target="../media/image510.jpeg"/><Relationship Id="rId3" Type="http://schemas.openxmlformats.org/officeDocument/2006/relationships/image" Target="../media/image500.jpeg"/><Relationship Id="rId7" Type="http://schemas.openxmlformats.org/officeDocument/2006/relationships/image" Target="../media/image504.jpeg"/><Relationship Id="rId12" Type="http://schemas.openxmlformats.org/officeDocument/2006/relationships/image" Target="../media/image509.jpeg"/><Relationship Id="rId17" Type="http://schemas.openxmlformats.org/officeDocument/2006/relationships/image" Target="../media/image514.jpeg"/><Relationship Id="rId2" Type="http://schemas.openxmlformats.org/officeDocument/2006/relationships/image" Target="../media/image499.jpeg"/><Relationship Id="rId16" Type="http://schemas.openxmlformats.org/officeDocument/2006/relationships/image" Target="../media/image513.jpeg"/><Relationship Id="rId1" Type="http://schemas.openxmlformats.org/officeDocument/2006/relationships/slideLayout" Target="../slideLayouts/slideLayout7.xml"/><Relationship Id="rId6" Type="http://schemas.openxmlformats.org/officeDocument/2006/relationships/image" Target="../media/image503.jpeg"/><Relationship Id="rId11" Type="http://schemas.openxmlformats.org/officeDocument/2006/relationships/image" Target="../media/image508.jpeg"/><Relationship Id="rId5" Type="http://schemas.openxmlformats.org/officeDocument/2006/relationships/image" Target="../media/image502.jpeg"/><Relationship Id="rId15" Type="http://schemas.openxmlformats.org/officeDocument/2006/relationships/image" Target="../media/image512.jpeg"/><Relationship Id="rId10" Type="http://schemas.openxmlformats.org/officeDocument/2006/relationships/image" Target="../media/image507.jpeg"/><Relationship Id="rId4" Type="http://schemas.openxmlformats.org/officeDocument/2006/relationships/image" Target="../media/image501.jpeg"/><Relationship Id="rId9" Type="http://schemas.openxmlformats.org/officeDocument/2006/relationships/image" Target="../media/image506.jpeg"/><Relationship Id="rId14" Type="http://schemas.openxmlformats.org/officeDocument/2006/relationships/image" Target="../media/image511.jpeg"/></Relationships>
</file>

<file path=ppt/slides/_rels/slide121.xml.rels><?xml version="1.0" encoding="UTF-8" standalone="yes"?>
<Relationships xmlns="http://schemas.openxmlformats.org/package/2006/relationships"><Relationship Id="rId3" Type="http://schemas.openxmlformats.org/officeDocument/2006/relationships/hyperlink" Target="http://www.thewildclassroom.com/biodiversity/problemplants/species/Elodea.htm" TargetMode="External"/><Relationship Id="rId2" Type="http://schemas.openxmlformats.org/officeDocument/2006/relationships/image" Target="../media/image51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8" Type="http://schemas.openxmlformats.org/officeDocument/2006/relationships/hyperlink" Target="http://fr.wikipedia.org/wiki/Invasion_(%C3%A9cologie)#cite_note-2" TargetMode="External"/><Relationship Id="rId3" Type="http://schemas.openxmlformats.org/officeDocument/2006/relationships/hyperlink" Target="http://fr.wikipedia.org/wiki/1996" TargetMode="External"/><Relationship Id="rId7" Type="http://schemas.openxmlformats.org/officeDocument/2006/relationships/hyperlink" Target="http://fr.wikipedia.org/wiki/Fragmentation_%C3%A9cologique" TargetMode="External"/><Relationship Id="rId2" Type="http://schemas.openxmlformats.org/officeDocument/2006/relationships/hyperlink" Target="http://fr.wikipedia.org/wiki/%C3%89cologie" TargetMode="External"/><Relationship Id="rId1" Type="http://schemas.openxmlformats.org/officeDocument/2006/relationships/slideLayout" Target="../slideLayouts/slideLayout7.xml"/><Relationship Id="rId6" Type="http://schemas.openxmlformats.org/officeDocument/2006/relationships/hyperlink" Target="http://fr.wikipedia.org/wiki/Invasion_(%C3%A9cologie)#cite_note-1" TargetMode="External"/><Relationship Id="rId5" Type="http://schemas.openxmlformats.org/officeDocument/2006/relationships/hyperlink" Target="http://fr.wikipedia.org/wiki/%C3%89pid%C3%A9miologie" TargetMode="External"/><Relationship Id="rId10" Type="http://schemas.openxmlformats.org/officeDocument/2006/relationships/hyperlink" Target="http://fr.wikipedia.org/wiki/Invasion_(%C3%A9cologie)" TargetMode="External"/><Relationship Id="rId4" Type="http://schemas.openxmlformats.org/officeDocument/2006/relationships/hyperlink" Target="http://fr.wikipedia.org/wiki/Taxon" TargetMode="External"/><Relationship Id="rId9" Type="http://schemas.openxmlformats.org/officeDocument/2006/relationships/hyperlink" Target="http://fr.wikipedia.org/wiki/Allochtone"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fr.wikipedia.org/wiki/Transport_a%C3%A9rien" TargetMode="External"/><Relationship Id="rId13" Type="http://schemas.openxmlformats.org/officeDocument/2006/relationships/hyperlink" Target="http://fr.wikipedia.org/wiki/Habitat_(%C3%A9cologie)" TargetMode="External"/><Relationship Id="rId18" Type="http://schemas.openxmlformats.org/officeDocument/2006/relationships/hyperlink" Target="http://fr.wikipedia.org/wiki/Canal_de_Suez" TargetMode="External"/><Relationship Id="rId26" Type="http://schemas.openxmlformats.org/officeDocument/2006/relationships/hyperlink" Target="http://fr.wikipedia.org/wiki/Rat" TargetMode="External"/><Relationship Id="rId3" Type="http://schemas.openxmlformats.org/officeDocument/2006/relationships/hyperlink" Target="http://fr.wikipedia.org/wiki/Chasse" TargetMode="External"/><Relationship Id="rId21" Type="http://schemas.openxmlformats.org/officeDocument/2006/relationships/hyperlink" Target="http://fr.wikipedia.org/wiki/Rosaceae" TargetMode="External"/><Relationship Id="rId7" Type="http://schemas.openxmlformats.org/officeDocument/2006/relationships/hyperlink" Target="http://fr.wikipedia.org/wiki/Sylviculture" TargetMode="External"/><Relationship Id="rId12" Type="http://schemas.openxmlformats.org/officeDocument/2006/relationships/hyperlink" Target="http://fr.wikipedia.org/wiki/P%C3%A9niche" TargetMode="External"/><Relationship Id="rId17" Type="http://schemas.openxmlformats.org/officeDocument/2006/relationships/hyperlink" Target="http://fr.wikipedia.org/wiki/Canal_de_Panama" TargetMode="External"/><Relationship Id="rId25" Type="http://schemas.openxmlformats.org/officeDocument/2006/relationships/hyperlink" Target="http://fr.wikipedia.org/wiki/Chien" TargetMode="External"/><Relationship Id="rId2" Type="http://schemas.openxmlformats.org/officeDocument/2006/relationships/hyperlink" Target="http://fr.wikipedia.org/wiki/Agriculture" TargetMode="External"/><Relationship Id="rId16" Type="http://schemas.openxmlformats.org/officeDocument/2006/relationships/hyperlink" Target="http://fr.wikipedia.org/wiki/Mer" TargetMode="External"/><Relationship Id="rId20" Type="http://schemas.openxmlformats.org/officeDocument/2006/relationships/hyperlink" Target="http://fr.wikipedia.org/wiki/Graphiose_de_l%27orme" TargetMode="External"/><Relationship Id="rId29" Type="http://schemas.openxmlformats.org/officeDocument/2006/relationships/hyperlink" Target="http://fr.wikipedia.org/wiki/Bovinae" TargetMode="External"/><Relationship Id="rId1" Type="http://schemas.openxmlformats.org/officeDocument/2006/relationships/slideLayout" Target="../slideLayouts/slideLayout7.xml"/><Relationship Id="rId6" Type="http://schemas.openxmlformats.org/officeDocument/2006/relationships/hyperlink" Target="http://fr.wikipedia.org/wiki/Arbre_d%27ornement" TargetMode="External"/><Relationship Id="rId11" Type="http://schemas.openxmlformats.org/officeDocument/2006/relationships/hyperlink" Target="http://fr.wikipedia.org/wiki/Navire_cargo" TargetMode="External"/><Relationship Id="rId24" Type="http://schemas.openxmlformats.org/officeDocument/2006/relationships/hyperlink" Target="http://fr.wikipedia.org/wiki/R%C3%A9seau_trophique" TargetMode="External"/><Relationship Id="rId5" Type="http://schemas.openxmlformats.org/officeDocument/2006/relationships/hyperlink" Target="http://fr.wikipedia.org/wiki/Nouveaux_animaux_de_compagnie" TargetMode="External"/><Relationship Id="rId15" Type="http://schemas.openxmlformats.org/officeDocument/2006/relationships/hyperlink" Target="http://fr.wikipedia.org/wiki/Bassin_versant" TargetMode="External"/><Relationship Id="rId23" Type="http://schemas.openxmlformats.org/officeDocument/2006/relationships/hyperlink" Target="http://fr.wikipedia.org/wiki/Autoroute" TargetMode="External"/><Relationship Id="rId28" Type="http://schemas.openxmlformats.org/officeDocument/2006/relationships/hyperlink" Target="http://fr.wikipedia.org/wiki/Mouton" TargetMode="External"/><Relationship Id="rId10" Type="http://schemas.openxmlformats.org/officeDocument/2006/relationships/hyperlink" Target="http://fr.wikipedia.org/wiki/Ballastage" TargetMode="External"/><Relationship Id="rId19" Type="http://schemas.openxmlformats.org/officeDocument/2006/relationships/hyperlink" Target="http://fr.wikipedia.org/wiki/Orme" TargetMode="External"/><Relationship Id="rId31" Type="http://schemas.openxmlformats.org/officeDocument/2006/relationships/hyperlink" Target="http://fr.wikipedia.org/wiki/Invasion_(%C3%A9cologie)" TargetMode="External"/><Relationship Id="rId4" Type="http://schemas.openxmlformats.org/officeDocument/2006/relationships/hyperlink" Target="http://fr.wikipedia.org/wiki/%C3%89levage" TargetMode="External"/><Relationship Id="rId9" Type="http://schemas.openxmlformats.org/officeDocument/2006/relationships/hyperlink" Target="http://fr.wikipedia.org/wiki/Transport_maritime" TargetMode="External"/><Relationship Id="rId14" Type="http://schemas.openxmlformats.org/officeDocument/2006/relationships/hyperlink" Target="http://fr.wikipedia.org/wiki/Canaux" TargetMode="External"/><Relationship Id="rId22" Type="http://schemas.openxmlformats.org/officeDocument/2006/relationships/hyperlink" Target="http://fr.wikipedia.org/wiki/Feu_bact%C3%A9rien" TargetMode="External"/><Relationship Id="rId27" Type="http://schemas.openxmlformats.org/officeDocument/2006/relationships/hyperlink" Target="http://fr.wikipedia.org/wiki/Chat" TargetMode="External"/><Relationship Id="rId30" Type="http://schemas.openxmlformats.org/officeDocument/2006/relationships/hyperlink" Target="http://fr.wikipedia.org/wiki/Caprinae"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fr.wikipedia.org/wiki/Invasion_(%C3%A9cologie)#cite_note-7" TargetMode="External"/><Relationship Id="rId7" Type="http://schemas.openxmlformats.org/officeDocument/2006/relationships/hyperlink" Target="http://fr.wikipedia.org/wiki/Invasion_(%C3%A9cologie)" TargetMode="External"/><Relationship Id="rId2" Type="http://schemas.openxmlformats.org/officeDocument/2006/relationships/hyperlink" Target="http://fr.wikipedia.org/wiki/Invasion_(%C3%A9cologie)#cite_note-6" TargetMode="External"/><Relationship Id="rId1" Type="http://schemas.openxmlformats.org/officeDocument/2006/relationships/slideLayout" Target="../slideLayouts/slideLayout7.xml"/><Relationship Id="rId6" Type="http://schemas.openxmlformats.org/officeDocument/2006/relationships/hyperlink" Target="http://fr.wikipedia.org/wiki/Invasion_(%C3%A9cologie)#cite_note-8" TargetMode="External"/><Relationship Id="rId5" Type="http://schemas.openxmlformats.org/officeDocument/2006/relationships/hyperlink" Target="http://fr.wikipedia.org/wiki/UICN" TargetMode="External"/><Relationship Id="rId4" Type="http://schemas.openxmlformats.org/officeDocument/2006/relationships/hyperlink" Target="http://fr.wikipedia.org/wiki/Esp%C3%A8ce_invasive"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fr.wikipedia.org/wiki/Alcalo%C3%AFde" TargetMode="External"/><Relationship Id="rId13" Type="http://schemas.openxmlformats.org/officeDocument/2006/relationships/hyperlink" Target="http://fr.wikipedia.org/wiki/Pr%C3%A9dateur" TargetMode="External"/><Relationship Id="rId18" Type="http://schemas.openxmlformats.org/officeDocument/2006/relationships/hyperlink" Target="http://www.uni-goettingen.de/de/chemische-interaktionen-mit-der-umwelt/76560.html" TargetMode="External"/><Relationship Id="rId3" Type="http://schemas.openxmlformats.org/officeDocument/2006/relationships/hyperlink" Target="http://fr.wikipedia.org/wiki/Plante" TargetMode="External"/><Relationship Id="rId7" Type="http://schemas.openxmlformats.org/officeDocument/2006/relationships/hyperlink" Target="http://fr.wikipedia.org/wiki/Terp%C3%A9no%C3%AFde" TargetMode="External"/><Relationship Id="rId12" Type="http://schemas.openxmlformats.org/officeDocument/2006/relationships/hyperlink" Target="http://fr.wikipedia.org/wiki/Lumi%C3%A8re" TargetMode="External"/><Relationship Id="rId17" Type="http://schemas.openxmlformats.org/officeDocument/2006/relationships/image" Target="../media/image517.jpeg"/><Relationship Id="rId2" Type="http://schemas.openxmlformats.org/officeDocument/2006/relationships/hyperlink" Target="http://fr.wikipedia.org/wiki/Interaction_biologique" TargetMode="External"/><Relationship Id="rId16" Type="http://schemas.openxmlformats.org/officeDocument/2006/relationships/image" Target="../media/image516.jpeg"/><Relationship Id="rId1" Type="http://schemas.openxmlformats.org/officeDocument/2006/relationships/slideLayout" Target="../slideLayouts/slideLayout7.xml"/><Relationship Id="rId6" Type="http://schemas.openxmlformats.org/officeDocument/2006/relationships/hyperlink" Target="http://fr.wikipedia.org/wiki/Flavono%C3%AFde" TargetMode="External"/><Relationship Id="rId11" Type="http://schemas.openxmlformats.org/officeDocument/2006/relationships/hyperlink" Target="http://fr.wikipedia.org/wiki/Eau" TargetMode="External"/><Relationship Id="rId5" Type="http://schemas.openxmlformats.org/officeDocument/2006/relationships/hyperlink" Target="http://fr.wikipedia.org/wiki/Ph%C3%A9nol_(groupe)" TargetMode="External"/><Relationship Id="rId15" Type="http://schemas.openxmlformats.org/officeDocument/2006/relationships/hyperlink" Target="http://fr.wikipedia.org/wiki/All%C3%A9lopathie" TargetMode="External"/><Relationship Id="rId10" Type="http://schemas.openxmlformats.org/officeDocument/2006/relationships/hyperlink" Target="http://fr.wikipedia.org/wiki/Comp%C3%A9tition_(biologie)" TargetMode="External"/><Relationship Id="rId19" Type="http://schemas.openxmlformats.org/officeDocument/2006/relationships/hyperlink" Target="http://www.proplanta.de/Agrar-Lexikon/Landwirtschaft/Allelopathie_ll1140794711.html" TargetMode="External"/><Relationship Id="rId4" Type="http://schemas.openxmlformats.org/officeDocument/2006/relationships/hyperlink" Target="http://fr.wikipedia.org/wiki/M%C3%A9tabolite_secondaire" TargetMode="External"/><Relationship Id="rId9" Type="http://schemas.openxmlformats.org/officeDocument/2006/relationships/hyperlink" Target="http://fr.wikipedia.org/wiki/Amensalisme" TargetMode="External"/><Relationship Id="rId14" Type="http://schemas.openxmlformats.org/officeDocument/2006/relationships/hyperlink" Target="http://fr.wikipedia.org/wiki/Coop%C3%A9ration"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519.jpeg"/><Relationship Id="rId2" Type="http://schemas.openxmlformats.org/officeDocument/2006/relationships/image" Target="../media/image518.jpeg"/><Relationship Id="rId1" Type="http://schemas.openxmlformats.org/officeDocument/2006/relationships/slideLayout" Target="../slideLayouts/slideLayout7.xml"/><Relationship Id="rId4" Type="http://schemas.openxmlformats.org/officeDocument/2006/relationships/hyperlink" Target="http://www.proplanta.de/Fotos/Allelopathie-Juglans-nigra_Bild1261305039.html"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fr.wikipedia.org/wiki/Adventice" TargetMode="External"/><Relationship Id="rId3" Type="http://schemas.openxmlformats.org/officeDocument/2006/relationships/hyperlink" Target="http://fr.wiktionary.org/wiki/ind%C3%A9sirable" TargetMode="External"/><Relationship Id="rId7" Type="http://schemas.openxmlformats.org/officeDocument/2006/relationships/hyperlink" Target="http://fr.wikipedia.org/wiki/Anthropocentrisme" TargetMode="External"/><Relationship Id="rId12" Type="http://schemas.openxmlformats.org/officeDocument/2006/relationships/hyperlink" Target="http://www.courrierinternational.com/une/2014/07/21/les-especes-invasives-a-l-assaut-des-etats-unis" TargetMode="External"/><Relationship Id="rId2" Type="http://schemas.openxmlformats.org/officeDocument/2006/relationships/hyperlink" Target="http://fr.wiktionary.org/wiki/plante" TargetMode="External"/><Relationship Id="rId1" Type="http://schemas.openxmlformats.org/officeDocument/2006/relationships/slideLayout" Target="../slideLayouts/slideLayout7.xml"/><Relationship Id="rId6" Type="http://schemas.openxmlformats.org/officeDocument/2006/relationships/hyperlink" Target="http://fr.wikipedia.org/wiki/Mauvaise_herbe" TargetMode="External"/><Relationship Id="rId11" Type="http://schemas.openxmlformats.org/officeDocument/2006/relationships/image" Target="../media/image520.jpeg"/><Relationship Id="rId5" Type="http://schemas.openxmlformats.org/officeDocument/2006/relationships/hyperlink" Target="http://fr.wiktionary.org/wiki/culture" TargetMode="External"/><Relationship Id="rId10" Type="http://schemas.openxmlformats.org/officeDocument/2006/relationships/hyperlink" Target="http://www.vosges.fr/vosgesleplusbeau/plaquette-plantes-invasives.pdf" TargetMode="External"/><Relationship Id="rId4" Type="http://schemas.openxmlformats.org/officeDocument/2006/relationships/hyperlink" Target="http://fr.wiktionary.org/wiki/cro%C3%AEtre" TargetMode="External"/><Relationship Id="rId9" Type="http://schemas.openxmlformats.org/officeDocument/2006/relationships/hyperlink" Target="http://fr.wikipedia.org/wiki/Liste_des_principales_mauvaises_herbes_en_France" TargetMode="External"/></Relationships>
</file>

<file path=ppt/slides/_rels/slide128.xml.rels><?xml version="1.0" encoding="UTF-8" standalone="yes"?>
<Relationships xmlns="http://schemas.openxmlformats.org/package/2006/relationships"><Relationship Id="rId8" Type="http://schemas.openxmlformats.org/officeDocument/2006/relationships/hyperlink" Target="http://fr.wiktionary.org/wiki/vent" TargetMode="External"/><Relationship Id="rId13" Type="http://schemas.openxmlformats.org/officeDocument/2006/relationships/hyperlink" Target="http://fr.wiktionary.org/wiki/feuille" TargetMode="External"/><Relationship Id="rId18" Type="http://schemas.openxmlformats.org/officeDocument/2006/relationships/hyperlink" Target="http://fr.wikipedia.org/wiki/Temp%C3%A9rature" TargetMode="External"/><Relationship Id="rId3" Type="http://schemas.openxmlformats.org/officeDocument/2006/relationships/hyperlink" Target="http://fr.wikipedia.org/wiki/Esp%C3%A8ce" TargetMode="External"/><Relationship Id="rId21" Type="http://schemas.openxmlformats.org/officeDocument/2006/relationships/hyperlink" Target="http://fr.wikipedia.org/wiki/Registre_de_langue" TargetMode="External"/><Relationship Id="rId7" Type="http://schemas.openxmlformats.org/officeDocument/2006/relationships/hyperlink" Target="http://fr.wiktionary.org/wiki/graine" TargetMode="External"/><Relationship Id="rId12" Type="http://schemas.openxmlformats.org/officeDocument/2006/relationships/hyperlink" Target="http://fr.wiktionary.org/wiki/organe" TargetMode="External"/><Relationship Id="rId17" Type="http://schemas.openxmlformats.org/officeDocument/2006/relationships/hyperlink" Target="http://fr.wiktionary.org/wiki/caduque" TargetMode="External"/><Relationship Id="rId2" Type="http://schemas.openxmlformats.org/officeDocument/2006/relationships/hyperlink" Target="http://fr.wikipedia.org/wiki/Invasion_biologique" TargetMode="External"/><Relationship Id="rId16" Type="http://schemas.openxmlformats.org/officeDocument/2006/relationships/hyperlink" Target="http://fr.wiktionary.org/wiki/ann%C3%A9e" TargetMode="External"/><Relationship Id="rId20" Type="http://schemas.openxmlformats.org/officeDocument/2006/relationships/hyperlink" Target="http://fr.wiktionary.org/wiki/ext%C3%A9rieur" TargetMode="External"/><Relationship Id="rId1" Type="http://schemas.openxmlformats.org/officeDocument/2006/relationships/slideLayout" Target="../slideLayouts/slideLayout7.xml"/><Relationship Id="rId6" Type="http://schemas.openxmlformats.org/officeDocument/2006/relationships/hyperlink" Target="http://fr.wiktionary.org/wiki/dispersion" TargetMode="External"/><Relationship Id="rId11" Type="http://schemas.openxmlformats.org/officeDocument/2006/relationships/hyperlink" Target="http://fr.wikipedia.org/wiki/Animal" TargetMode="External"/><Relationship Id="rId5" Type="http://schemas.openxmlformats.org/officeDocument/2006/relationships/hyperlink" Target="http://fr.wikipedia.org/wiki/Indig%C3%A8ne" TargetMode="External"/><Relationship Id="rId15" Type="http://schemas.openxmlformats.org/officeDocument/2006/relationships/hyperlink" Target="http://fr.wiktionary.org/wiki/tombant" TargetMode="External"/><Relationship Id="rId23" Type="http://schemas.openxmlformats.org/officeDocument/2006/relationships/hyperlink" Target="http://fr.wikipedia.org/wiki/%C3%89cor%C3%A9gion" TargetMode="External"/><Relationship Id="rId10" Type="http://schemas.openxmlformats.org/officeDocument/2006/relationships/hyperlink" Target="http://fr.wikipedia.org/wiki/V%C3%A9g%C3%A9tation" TargetMode="External"/><Relationship Id="rId19" Type="http://schemas.openxmlformats.org/officeDocument/2006/relationships/hyperlink" Target="http://fr.wiktionary.org/wiki/provenir" TargetMode="External"/><Relationship Id="rId4" Type="http://schemas.openxmlformats.org/officeDocument/2006/relationships/hyperlink" Target="http://fr.wikipedia.org/wiki/Biome" TargetMode="External"/><Relationship Id="rId9" Type="http://schemas.openxmlformats.org/officeDocument/2006/relationships/hyperlink" Target="http://fr.wikipedia.org/wiki/%C3%89cosyst%C3%A8me" TargetMode="External"/><Relationship Id="rId14" Type="http://schemas.openxmlformats.org/officeDocument/2006/relationships/hyperlink" Target="http://fr.wiktionary.org/wiki/d%C3%A9tachant" TargetMode="External"/><Relationship Id="rId22" Type="http://schemas.openxmlformats.org/officeDocument/2006/relationships/hyperlink" Target="http://www.lesarbres.fr/sol.php"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www.lesarbres.fr/sol.php" TargetMode="External"/><Relationship Id="rId3" Type="http://schemas.openxmlformats.org/officeDocument/2006/relationships/hyperlink" Target="http://fr.wikipedia.org/wiki/Humidit%C3%A9" TargetMode="External"/><Relationship Id="rId7" Type="http://schemas.openxmlformats.org/officeDocument/2006/relationships/hyperlink" Target="http://fr.wikipedia.org/wiki/Chemin" TargetMode="External"/><Relationship Id="rId2" Type="http://schemas.openxmlformats.org/officeDocument/2006/relationships/hyperlink" Target="http://fr.wikipedia.org/wiki/Habitat" TargetMode="External"/><Relationship Id="rId1" Type="http://schemas.openxmlformats.org/officeDocument/2006/relationships/slideLayout" Target="../slideLayouts/slideLayout7.xml"/><Relationship Id="rId6" Type="http://schemas.openxmlformats.org/officeDocument/2006/relationships/hyperlink" Target="http://fr.wikipedia.org/wiki/Friche" TargetMode="External"/><Relationship Id="rId5" Type="http://schemas.openxmlformats.org/officeDocument/2006/relationships/hyperlink" Target="http://fr.wikipedia.org/wiki/Plante" TargetMode="External"/><Relationship Id="rId4" Type="http://schemas.openxmlformats.org/officeDocument/2006/relationships/hyperlink" Target="http://fr.wikipedia.org/wiki/For%C3%AAts_temp%C3%A9r%C3%A9es_mixtes_et_%C3%A0_feuilles_caduque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morbihan.fr/userfile/file/a_votre_service/envir/plantes-invas_3mo.pdf" TargetMode="Externa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hyperlink" Target="http://fr.wikipedia.org/wiki/Marronnage_(animaux)" TargetMode="External"/><Relationship Id="rId3" Type="http://schemas.openxmlformats.org/officeDocument/2006/relationships/hyperlink" Target="http://fr.wikipedia.org/wiki/Drainage_(agricole)" TargetMode="External"/><Relationship Id="rId7" Type="http://schemas.openxmlformats.org/officeDocument/2006/relationships/hyperlink" Target="http://fr.wikipedia.org/wiki/Canaux" TargetMode="External"/><Relationship Id="rId2" Type="http://schemas.openxmlformats.org/officeDocument/2006/relationships/hyperlink" Target="http://fr.wikipedia.org/wiki/D%C3%A9forestation" TargetMode="External"/><Relationship Id="rId1" Type="http://schemas.openxmlformats.org/officeDocument/2006/relationships/slideLayout" Target="../slideLayouts/slideLayout7.xml"/><Relationship Id="rId6" Type="http://schemas.openxmlformats.org/officeDocument/2006/relationships/hyperlink" Target="http://fr.wikipedia.org/wiki/Voie_ferr%C3%A9e" TargetMode="External"/><Relationship Id="rId5" Type="http://schemas.openxmlformats.org/officeDocument/2006/relationships/hyperlink" Target="http://fr.wikipedia.org/wiki/Route" TargetMode="External"/><Relationship Id="rId10" Type="http://schemas.openxmlformats.org/officeDocument/2006/relationships/hyperlink" Target="http://fr.wikipedia.org/wiki/Invasion_(%C3%A9cologie)" TargetMode="External"/><Relationship Id="rId4" Type="http://schemas.openxmlformats.org/officeDocument/2006/relationships/hyperlink" Target="http://fr.wikipedia.org/wiki/Irrigation" TargetMode="External"/><Relationship Id="rId9" Type="http://schemas.openxmlformats.org/officeDocument/2006/relationships/hyperlink" Target="http://fr.wikipedia.org/wiki/Nuisible"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fr.wikipedia.org/wiki/Castor_(genre)" TargetMode="External"/><Relationship Id="rId13" Type="http://schemas.openxmlformats.org/officeDocument/2006/relationships/hyperlink" Target="http://fr.wikipedia.org/wiki/Ragondin" TargetMode="External"/><Relationship Id="rId3" Type="http://schemas.openxmlformats.org/officeDocument/2006/relationships/hyperlink" Target="http://fr.wikipedia.org/wiki/Centre_national_de_la_recherche_scientifique" TargetMode="External"/><Relationship Id="rId7" Type="http://schemas.openxmlformats.org/officeDocument/2006/relationships/hyperlink" Target="http://fr.wikipedia.org/wiki/Esp%C3%A8ce_disparue" TargetMode="External"/><Relationship Id="rId12" Type="http://schemas.openxmlformats.org/officeDocument/2006/relationships/hyperlink" Target="http://fr.wikipedia.org/wiki/Rat_musqu%C3%A9" TargetMode="External"/><Relationship Id="rId2" Type="http://schemas.openxmlformats.org/officeDocument/2006/relationships/hyperlink" Target="http://fr.wikipedia.org/wiki/Institut_national_de_la_recherche_agronomique" TargetMode="External"/><Relationship Id="rId1" Type="http://schemas.openxmlformats.org/officeDocument/2006/relationships/slideLayout" Target="../slideLayouts/slideLayout7.xml"/><Relationship Id="rId6" Type="http://schemas.openxmlformats.org/officeDocument/2006/relationships/hyperlink" Target="http://fr.wikipedia.org/wiki/Saum%C3%A2tre" TargetMode="External"/><Relationship Id="rId11" Type="http://schemas.openxmlformats.org/officeDocument/2006/relationships/hyperlink" Target="http://fr.wikipedia.org/wiki/Rat_noir" TargetMode="External"/><Relationship Id="rId5" Type="http://schemas.openxmlformats.org/officeDocument/2006/relationships/hyperlink" Target="http://fr.wikipedia.org/wiki/Holoc%C3%A8ne" TargetMode="External"/><Relationship Id="rId10" Type="http://schemas.openxmlformats.org/officeDocument/2006/relationships/hyperlink" Target="http://fr.wikipedia.org/wiki/Esp%C3%A8ces_invasives" TargetMode="External"/><Relationship Id="rId4" Type="http://schemas.openxmlformats.org/officeDocument/2006/relationships/hyperlink" Target="http://fr.wikipedia.org/wiki/Climat_temp%C3%A9r%C3%A9" TargetMode="External"/><Relationship Id="rId9" Type="http://schemas.openxmlformats.org/officeDocument/2006/relationships/hyperlink" Target="http://fr.wikipedia.org/wiki/Bassin_versant" TargetMode="External"/><Relationship Id="rId14" Type="http://schemas.openxmlformats.org/officeDocument/2006/relationships/hyperlink" Target="http://fr.wikipedia.org/wiki/Invasion_(%C3%A9cologie)" TargetMode="External"/></Relationships>
</file>

<file path=ppt/slides/_rels/slide132.xml.rels><?xml version="1.0" encoding="UTF-8" standalone="yes"?>
<Relationships xmlns="http://schemas.openxmlformats.org/package/2006/relationships"><Relationship Id="rId2" Type="http://schemas.openxmlformats.org/officeDocument/2006/relationships/hyperlink" Target="http://www.invadingspecies.com/invaders/" TargetMode="Externa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22.jpeg"/><Relationship Id="rId2" Type="http://schemas.openxmlformats.org/officeDocument/2006/relationships/image" Target="../media/image521.jpeg"/><Relationship Id="rId1" Type="http://schemas.openxmlformats.org/officeDocument/2006/relationships/slideLayout" Target="../slideLayouts/slideLayout7.xml"/><Relationship Id="rId6" Type="http://schemas.openxmlformats.org/officeDocument/2006/relationships/image" Target="../media/image525.jpeg"/><Relationship Id="rId5" Type="http://schemas.openxmlformats.org/officeDocument/2006/relationships/image" Target="../media/image524.jpeg"/><Relationship Id="rId4" Type="http://schemas.openxmlformats.org/officeDocument/2006/relationships/image" Target="../media/image523.jpeg"/></Relationships>
</file>

<file path=ppt/slides/_rels/slide134.xml.rels><?xml version="1.0" encoding="UTF-8" standalone="yes"?>
<Relationships xmlns="http://schemas.openxmlformats.org/package/2006/relationships"><Relationship Id="rId2" Type="http://schemas.openxmlformats.org/officeDocument/2006/relationships/hyperlink" Target="http://www.invadingspecies.com/invaders/" TargetMode="Externa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hyperlink" Target="http://especes-envahissantes-outremer.fr/pdf/synthese_generale.pdf" TargetMode="Externa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http://www.daff.gov.au/ba/reviews/weeds/system/weed_risk_assessment" TargetMode="External"/><Relationship Id="rId2" Type="http://schemas.openxmlformats.org/officeDocument/2006/relationships/hyperlink" Target="http://www.botany.hawaii.edu/faculty/daehler/wra/description.htm" TargetMode="External"/><Relationship Id="rId1" Type="http://schemas.openxmlformats.org/officeDocument/2006/relationships/slideLayout" Target="../slideLayouts/slideLayout7.xml"/><Relationship Id="rId5" Type="http://schemas.openxmlformats.org/officeDocument/2006/relationships/image" Target="../media/image527.jpeg"/><Relationship Id="rId4" Type="http://schemas.openxmlformats.org/officeDocument/2006/relationships/image" Target="../media/image526.jpeg"/></Relationships>
</file>

<file path=ppt/slides/_rels/slide137.xml.rels><?xml version="1.0" encoding="UTF-8" standalone="yes"?>
<Relationships xmlns="http://schemas.openxmlformats.org/package/2006/relationships"><Relationship Id="rId2" Type="http://schemas.openxmlformats.org/officeDocument/2006/relationships/hyperlink" Target="http://www.botany.hawaii.edu/faculty/daehler/WRA/HIscoresheet.pdf" TargetMode="Externa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hyperlink" Target="http://www.hear.org/pier/wra/pacific/fraxinus_uhdei_htmlwra.htm" TargetMode="Externa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hyperlink" Target="http://www.centrederessources-loirenature.com/mediatheque/especes_inva/seminaire/09_CBNBP_Centre_PRIOINV.pdf" TargetMode="External"/><Relationship Id="rId2" Type="http://schemas.openxmlformats.org/officeDocument/2006/relationships/hyperlink" Target="http://floremaore.cbnm.org/index.php?option=com_floremayotte&amp;view=listes&amp;layout=listeinvasif&amp;Itemid=5"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ourrierinternational.com/une/2014/07/21/les-especes-invasives-a-l-assaut-des-etats-unis" TargetMode="External"/><Relationship Id="rId2" Type="http://schemas.openxmlformats.org/officeDocument/2006/relationships/hyperlink" Target="http://www.dailymail.co.uk/sciencetech/article-1361668/The-new-knotweed-Warning-alien-plants-set-wreak-havoc.html"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hyperlink" Target="http://www.martinique.developpement-durable.gouv.fr/IMG/pdf/E2103_-_DIREN971_Diagnostic_Invasion_biologique_v3_151111_cle24991f.pdf" TargetMode="Externa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hyperlink" Target="http://www.martinique.developpement-durable.gouv.fr/IMG/pdf/E2103_-_DIREN971_Diagnostic_Invasion_biologique_v3_151111_cle24991f.pdf" TargetMode="External"/><Relationship Id="rId2" Type="http://schemas.openxmlformats.org/officeDocument/2006/relationships/image" Target="../media/image528.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529.jpeg"/><Relationship Id="rId2" Type="http://schemas.openxmlformats.org/officeDocument/2006/relationships/hyperlink" Target="http://www.ipcc.ch/publications_and_data/ar4/wg2/en/ch20s20-3.html" TargetMode="Externa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530.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8" Type="http://schemas.openxmlformats.org/officeDocument/2006/relationships/hyperlink" Target="http://fr.wikipedia.org/wiki/Kudzu" TargetMode="External"/><Relationship Id="rId3" Type="http://schemas.openxmlformats.org/officeDocument/2006/relationships/hyperlink" Target="http://www.amazon.fr/Biological-Invasions-Economic-Environmental-Microbe-ebook/dp/B008ICFI7W/ref=sr_1_1?ie=UTF8&amp;qid=1405859980&amp;sr=8-1&amp;keywords=Biological+Invasions" TargetMode="External"/><Relationship Id="rId7" Type="http://schemas.openxmlformats.org/officeDocument/2006/relationships/hyperlink" Target="http://www.amazon.fr/Julie-L.-Lockwood/e/B001HOP5YE/ref=sr_ntt_srch_lnk_6?qid=1405859980&amp;sr=8-6" TargetMode="External"/><Relationship Id="rId12" Type="http://schemas.openxmlformats.org/officeDocument/2006/relationships/image" Target="../media/image531.jpeg"/><Relationship Id="rId2" Type="http://schemas.openxmlformats.org/officeDocument/2006/relationships/hyperlink" Target="http://link.springer.com/journal/10530" TargetMode="External"/><Relationship Id="rId1" Type="http://schemas.openxmlformats.org/officeDocument/2006/relationships/slideLayout" Target="../slideLayouts/slideLayout7.xml"/><Relationship Id="rId6" Type="http://schemas.openxmlformats.org/officeDocument/2006/relationships/hyperlink" Target="http://www.amazon.fr/Invasion-Ecology-Julie-L-Lockwood-ebook/dp/B00C9IPUYW/ref=sr_1_6?ie=UTF8&amp;qid=1405859980&amp;sr=8-6&amp;keywords=Biological+Invasions" TargetMode="External"/><Relationship Id="rId11" Type="http://schemas.openxmlformats.org/officeDocument/2006/relationships/hyperlink" Target="http://fr.wikipedia.org/wiki/Plante_envahissante" TargetMode="External"/><Relationship Id="rId5" Type="http://schemas.openxmlformats.org/officeDocument/2006/relationships/hyperlink" Target="http://www.amazon.fr/Invasion-Biology-Ecological-Theory-Transformation-ebook/dp/B00HAFO388/ref=sr_1_3?ie=UTF8&amp;qid=1405859980&amp;sr=8-3&amp;keywords=Biological+Invasions" TargetMode="External"/><Relationship Id="rId10" Type="http://schemas.openxmlformats.org/officeDocument/2006/relationships/hyperlink" Target="http://fr.wikipedia.org/wiki/Natchez_Trace" TargetMode="External"/><Relationship Id="rId4" Type="http://schemas.openxmlformats.org/officeDocument/2006/relationships/hyperlink" Target="http://www.amazon.fr/Biological-Invasions-WOLFGANG-NENTWIG/dp/3540848770/ref=sr_1_2?ie=UTF8&amp;qid=1405859980&amp;sr=8-2&amp;keywords=Biological+Invasions" TargetMode="External"/><Relationship Id="rId9" Type="http://schemas.openxmlformats.org/officeDocument/2006/relationships/hyperlink" Target="http://fr.wikipedia.org/wiki/XIXe_si%C3%A8cle" TargetMode="External"/></Relationships>
</file>

<file path=ppt/slides/_rels/slide148.xml.rels><?xml version="1.0" encoding="UTF-8" standalone="yes"?>
<Relationships xmlns="http://schemas.openxmlformats.org/package/2006/relationships"><Relationship Id="rId8" Type="http://schemas.openxmlformats.org/officeDocument/2006/relationships/hyperlink" Target="http://www.fao.org/forestry/fisna/en/" TargetMode="External"/><Relationship Id="rId13" Type="http://schemas.openxmlformats.org/officeDocument/2006/relationships/hyperlink" Target="http://fr.wikipedia.org/wiki/Liste_d'esp%C3%A8ces_invasives_class%C3%A9es_parmi_les_plus_nuisibles_au_XXIe_si%C3%A8cle" TargetMode="External"/><Relationship Id="rId3" Type="http://schemas.openxmlformats.org/officeDocument/2006/relationships/hyperlink" Target="http://www.hear.org/gcw/" TargetMode="External"/><Relationship Id="rId7" Type="http://schemas.openxmlformats.org/officeDocument/2006/relationships/hyperlink" Target="http://www.invasive.org/species/weeds.cfm" TargetMode="External"/><Relationship Id="rId12" Type="http://schemas.openxmlformats.org/officeDocument/2006/relationships/hyperlink" Target="http://fr.wikipedia.org/wiki/Liste_d'esp%C3%A8ces_envahissantes" TargetMode="External"/><Relationship Id="rId2" Type="http://schemas.openxmlformats.org/officeDocument/2006/relationships/hyperlink" Target="http://www.issg.org/database/species/search.asp?st=100ss&amp;lang=FR" TargetMode="External"/><Relationship Id="rId16" Type="http://schemas.openxmlformats.org/officeDocument/2006/relationships/hyperlink" Target="http://www.hear.org/pier/wralist.htm" TargetMode="External"/><Relationship Id="rId1" Type="http://schemas.openxmlformats.org/officeDocument/2006/relationships/slideLayout" Target="../slideLayouts/slideLayout7.xml"/><Relationship Id="rId6" Type="http://schemas.openxmlformats.org/officeDocument/2006/relationships/hyperlink" Target="http://ibis.fos.auckland.ac.nz/" TargetMode="External"/><Relationship Id="rId11" Type="http://schemas.openxmlformats.org/officeDocument/2006/relationships/hyperlink" Target="http://www.invmed.fr/liste_noire" TargetMode="External"/><Relationship Id="rId5" Type="http://schemas.openxmlformats.org/officeDocument/2006/relationships/hyperlink" Target="http://www.cabi.org/isc/search/?q=&amp;types=7,19" TargetMode="External"/><Relationship Id="rId15" Type="http://schemas.openxmlformats.org/officeDocument/2006/relationships/hyperlink" Target="http://www.hear.org/pier/scinames.htm" TargetMode="External"/><Relationship Id="rId10" Type="http://schemas.openxmlformats.org/officeDocument/2006/relationships/hyperlink" Target="http://www.europe-aliens.org/" TargetMode="External"/><Relationship Id="rId4" Type="http://schemas.openxmlformats.org/officeDocument/2006/relationships/hyperlink" Target="http://www.cabi.org/isc" TargetMode="External"/><Relationship Id="rId9" Type="http://schemas.openxmlformats.org/officeDocument/2006/relationships/hyperlink" Target="http://www.fao.org/forestry/biosecurity/16447/en/" TargetMode="External"/><Relationship Id="rId14" Type="http://schemas.openxmlformats.org/officeDocument/2006/relationships/hyperlink" Target="http://www.hear.org/pier/" TargetMode="External"/></Relationships>
</file>

<file path=ppt/slides/_rels/slide149.xml.rels><?xml version="1.0" encoding="UTF-8" standalone="yes"?>
<Relationships xmlns="http://schemas.openxmlformats.org/package/2006/relationships"><Relationship Id="rId8" Type="http://schemas.openxmlformats.org/officeDocument/2006/relationships/hyperlink" Target="http://www.infoflora.ch/fr/flore/neophytes/listes-et-fiches.html" TargetMode="External"/><Relationship Id="rId13" Type="http://schemas.openxmlformats.org/officeDocument/2006/relationships/hyperlink" Target="http://centrederessources-loirenature.com/mediatheque/especes_inva/Plaquette_Invasives_VF.pdf" TargetMode="External"/><Relationship Id="rId3" Type="http://schemas.openxmlformats.org/officeDocument/2006/relationships/hyperlink" Target="http://www.bangor.ac.uk/~afs101/iwpt/welcome.shtml" TargetMode="External"/><Relationship Id="rId7" Type="http://schemas.openxmlformats.org/officeDocument/2006/relationships/hyperlink" Target="http://pages.bangor.ac.uk/~afs101/iwpt/web1-99.pdf" TargetMode="External"/><Relationship Id="rId12" Type="http://schemas.openxmlformats.org/officeDocument/2006/relationships/hyperlink" Target="http://centrederessources-loirenature.com/mediatheque/especes_inva/guide/guideInvasives_Loire.pdf" TargetMode="External"/><Relationship Id="rId2" Type="http://schemas.openxmlformats.org/officeDocument/2006/relationships/hyperlink" Target="http://www.europe-aliens.org/" TargetMode="External"/><Relationship Id="rId1" Type="http://schemas.openxmlformats.org/officeDocument/2006/relationships/slideLayout" Target="../slideLayouts/slideLayout7.xml"/><Relationship Id="rId6" Type="http://schemas.openxmlformats.org/officeDocument/2006/relationships/hyperlink" Target="http://www.bangor.ac.uk/~afs101/iwpt/web1-99.pdf" TargetMode="External"/><Relationship Id="rId11" Type="http://schemas.openxmlformats.org/officeDocument/2006/relationships/hyperlink" Target="http://www.centrederessources-loirenature.com/home.php?num_niv_1=1&amp;num_niv_2=4&amp;num_niv_3=11&amp;num_niv_4=58" TargetMode="External"/><Relationship Id="rId5" Type="http://schemas.openxmlformats.org/officeDocument/2006/relationships/hyperlink" Target="http://www.gardicam.com/invasives.php" TargetMode="External"/><Relationship Id="rId10" Type="http://schemas.openxmlformats.org/officeDocument/2006/relationships/hyperlink" Target="http://www.infoflora.ch/fr/assets/content/documents/neophytes/Liste%20Noire_Watch%20Liste_2014.pdf" TargetMode="External"/><Relationship Id="rId4" Type="http://schemas.openxmlformats.org/officeDocument/2006/relationships/hyperlink" Target="http://pages.bangor.ac.uk/~afs101/iwpt/welcome.shtml" TargetMode="External"/><Relationship Id="rId9" Type="http://schemas.openxmlformats.org/officeDocument/2006/relationships/hyperlink" Target="http://www.infoflora.ch/fr/assets/content/documents/neophytes/neophytes_divers/BL_WL_2014.xl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fr.wikipedia.org/wiki/Esp%C3%A8ce_envahissante#cite_note-43" TargetMode="External"/><Relationship Id="rId3" Type="http://schemas.openxmlformats.org/officeDocument/2006/relationships/hyperlink" Target="http://fr.wikipedia.org/wiki/2007" TargetMode="External"/><Relationship Id="rId7" Type="http://schemas.openxmlformats.org/officeDocument/2006/relationships/hyperlink" Target="http://fr.wikipedia.org/wiki/Nouveaux_animaux_de_compagnie" TargetMode="External"/><Relationship Id="rId2" Type="http://schemas.openxmlformats.org/officeDocument/2006/relationships/hyperlink" Target="http://fr.wikipedia.org/wiki/2000" TargetMode="External"/><Relationship Id="rId1" Type="http://schemas.openxmlformats.org/officeDocument/2006/relationships/slideLayout" Target="../slideLayouts/slideLayout7.xml"/><Relationship Id="rId6" Type="http://schemas.openxmlformats.org/officeDocument/2006/relationships/hyperlink" Target="http://fr.wikipedia.org/wiki/Lutte_biologique" TargetMode="External"/><Relationship Id="rId5" Type="http://schemas.openxmlformats.org/officeDocument/2006/relationships/hyperlink" Target="http://fr.wikipedia.org/wiki/1975" TargetMode="External"/><Relationship Id="rId10" Type="http://schemas.openxmlformats.org/officeDocument/2006/relationships/hyperlink" Target="http://www.futura-sciences.com/magazines/nature/infos/dossiers/d/botanique-especes-invasives-1014/page/9/" TargetMode="External"/><Relationship Id="rId4" Type="http://schemas.openxmlformats.org/officeDocument/2006/relationships/hyperlink" Target="http://fr.wikipedia.org/wiki/1950" TargetMode="External"/><Relationship Id="rId9" Type="http://schemas.openxmlformats.org/officeDocument/2006/relationships/hyperlink" Target="http://fr.wikipedia.org/wiki/Esp%C3%A8ce_envahissante" TargetMode="External"/></Relationships>
</file>

<file path=ppt/slides/_rels/slide150.xml.rels><?xml version="1.0" encoding="UTF-8" standalone="yes"?>
<Relationships xmlns="http://schemas.openxmlformats.org/package/2006/relationships"><Relationship Id="rId8" Type="http://schemas.openxmlformats.org/officeDocument/2006/relationships/hyperlink" Target="http://www.eau-artois-picardie.fr/IMG/pdf/laetitiahovart.pdf" TargetMode="External"/><Relationship Id="rId3" Type="http://schemas.openxmlformats.org/officeDocument/2006/relationships/hyperlink" Target="http://www.morbihan.fr/userfile/file/a_votre_service/envir/plantes-invas_3mo.pdf" TargetMode="External"/><Relationship Id="rId7" Type="http://schemas.openxmlformats.org/officeDocument/2006/relationships/hyperlink" Target="http://www.eptb-vienne.fr/IMG/pdf/Plaquette_Plantes_invasives_V2_web.pdf" TargetMode="External"/><Relationship Id="rId2" Type="http://schemas.openxmlformats.org/officeDocument/2006/relationships/hyperlink" Target="http://popups.ulg.ac.be/1780-4507/index.php?id=9586" TargetMode="External"/><Relationship Id="rId1" Type="http://schemas.openxmlformats.org/officeDocument/2006/relationships/slideLayout" Target="../slideLayouts/slideLayout7.xml"/><Relationship Id="rId6" Type="http://schemas.openxmlformats.org/officeDocument/2006/relationships/hyperlink" Target="http://www.pnr-armorique.fr/Agir/Preserver-la-biodiversite/Lutte-contre-les-especes-invasives" TargetMode="External"/><Relationship Id="rId5" Type="http://schemas.openxmlformats.org/officeDocument/2006/relationships/hyperlink" Target="http://www.chambery-metropole.fr/3804-lutte-contre-les-plantes-invasives.htm" TargetMode="External"/><Relationship Id="rId10" Type="http://schemas.openxmlformats.org/officeDocument/2006/relationships/hyperlink" Target="http://www.infoflora.ch/fr/assets/content/documents/neophytes/neophytes_divers/Catalogue_des_crit%C3%A8res_2014.pdf" TargetMode="External"/><Relationship Id="rId4" Type="http://schemas.openxmlformats.org/officeDocument/2006/relationships/hyperlink" Target="http://www.reunion-parcnational.fr/IMG/pdf/strategie_EEE_web_1page.pdf" TargetMode="External"/><Relationship Id="rId9" Type="http://schemas.openxmlformats.org/officeDocument/2006/relationships/hyperlink" Target="http://www.gt-ibma.eu/wp-content/uploads/2014/04/Strat%C3%A9gie-de-lutte-contre-les-EI-mena%C3%A7ant-la-biodiversit%C3%A9-de-BN.pdf"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especes-envahissantes-outremer.fr/pdf/strategie_europeenne.pdf" TargetMode="External"/><Relationship Id="rId7" Type="http://schemas.openxmlformats.org/officeDocument/2006/relationships/image" Target="../media/image534.jpeg"/><Relationship Id="rId2" Type="http://schemas.openxmlformats.org/officeDocument/2006/relationships/hyperlink" Target="http://ccavv.arbois.com/medias/environnement/Invasives/Definition_dune_strategie_de_lutte_contre_les_especes_invasives_de_Franche-Comte.pdf" TargetMode="External"/><Relationship Id="rId1" Type="http://schemas.openxmlformats.org/officeDocument/2006/relationships/slideLayout" Target="../slideLayouts/slideLayout7.xml"/><Relationship Id="rId6" Type="http://schemas.openxmlformats.org/officeDocument/2006/relationships/image" Target="../media/image533.jpeg"/><Relationship Id="rId5" Type="http://schemas.openxmlformats.org/officeDocument/2006/relationships/image" Target="../media/image532.jpeg"/><Relationship Id="rId4" Type="http://schemas.openxmlformats.org/officeDocument/2006/relationships/hyperlink" Target="http://www.rustica.fr/articles-jardin/arbres-et-arbustes/contenir-plante-envahissante,3550.html"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535.jpeg"/><Relationship Id="rId2" Type="http://schemas.openxmlformats.org/officeDocument/2006/relationships/hyperlink" Target="mailto:benjamin.lisan@free.fr" TargetMode="External"/><Relationship Id="rId1" Type="http://schemas.openxmlformats.org/officeDocument/2006/relationships/slideLayout" Target="../slideLayouts/slideLayout7.xml"/><Relationship Id="rId4" Type="http://schemas.openxmlformats.org/officeDocument/2006/relationships/image" Target="../media/image536.jpeg"/></Relationships>
</file>

<file path=ppt/slides/_rels/slide16.xml.rels><?xml version="1.0" encoding="UTF-8" standalone="yes"?>
<Relationships xmlns="http://schemas.openxmlformats.org/package/2006/relationships"><Relationship Id="rId8" Type="http://schemas.openxmlformats.org/officeDocument/2006/relationships/hyperlink" Target="http://fr.wikipedia.org/wiki/Bassin_versant" TargetMode="External"/><Relationship Id="rId13" Type="http://schemas.openxmlformats.org/officeDocument/2006/relationships/hyperlink" Target="http://fr.wikipedia.org/wiki/Graphiose_de_l%27orme" TargetMode="External"/><Relationship Id="rId18" Type="http://schemas.openxmlformats.org/officeDocument/2006/relationships/hyperlink" Target="http://fr.wikipedia.org/wiki/%C3%89cosyst%C3%A8me" TargetMode="External"/><Relationship Id="rId3" Type="http://schemas.openxmlformats.org/officeDocument/2006/relationships/hyperlink" Target="http://fr.wikipedia.org/wiki/Transport_maritime" TargetMode="External"/><Relationship Id="rId7" Type="http://schemas.openxmlformats.org/officeDocument/2006/relationships/hyperlink" Target="http://fr.wikipedia.org/wiki/Canaux" TargetMode="External"/><Relationship Id="rId12" Type="http://schemas.openxmlformats.org/officeDocument/2006/relationships/hyperlink" Target="http://fr.wikipedia.org/wiki/Orme" TargetMode="External"/><Relationship Id="rId17" Type="http://schemas.openxmlformats.org/officeDocument/2006/relationships/hyperlink" Target="http://fr.wikipedia.org/wiki/R%C3%A9seau_trophique" TargetMode="External"/><Relationship Id="rId2" Type="http://schemas.openxmlformats.org/officeDocument/2006/relationships/hyperlink" Target="http://fr.wikipedia.org/wiki/Transport_a%C3%A9rien" TargetMode="External"/><Relationship Id="rId16" Type="http://schemas.openxmlformats.org/officeDocument/2006/relationships/hyperlink" Target="http://fr.wikipedia.org/wiki/Autoroute" TargetMode="External"/><Relationship Id="rId1" Type="http://schemas.openxmlformats.org/officeDocument/2006/relationships/slideLayout" Target="../slideLayouts/slideLayout7.xml"/><Relationship Id="rId6" Type="http://schemas.openxmlformats.org/officeDocument/2006/relationships/hyperlink" Target="http://fr.wikipedia.org/wiki/P%C3%A9niche" TargetMode="External"/><Relationship Id="rId11" Type="http://schemas.openxmlformats.org/officeDocument/2006/relationships/hyperlink" Target="http://fr.wikipedia.org/wiki/Canal_de_Suez" TargetMode="External"/><Relationship Id="rId5" Type="http://schemas.openxmlformats.org/officeDocument/2006/relationships/hyperlink" Target="http://fr.wikipedia.org/wiki/Navire_cargo" TargetMode="External"/><Relationship Id="rId15" Type="http://schemas.openxmlformats.org/officeDocument/2006/relationships/hyperlink" Target="http://fr.wikipedia.org/wiki/Feu_bact%C3%A9rien" TargetMode="External"/><Relationship Id="rId10" Type="http://schemas.openxmlformats.org/officeDocument/2006/relationships/hyperlink" Target="http://fr.wikipedia.org/wiki/Canal_de_Panama" TargetMode="External"/><Relationship Id="rId19" Type="http://schemas.openxmlformats.org/officeDocument/2006/relationships/hyperlink" Target="http://fr.wikipedia.org/wiki/Invasion_(%C3%A9cologie)" TargetMode="External"/><Relationship Id="rId4" Type="http://schemas.openxmlformats.org/officeDocument/2006/relationships/hyperlink" Target="http://fr.wikipedia.org/wiki/Ballastage" TargetMode="External"/><Relationship Id="rId9" Type="http://schemas.openxmlformats.org/officeDocument/2006/relationships/hyperlink" Target="http://fr.wikipedia.org/wiki/Mer" TargetMode="External"/><Relationship Id="rId14" Type="http://schemas.openxmlformats.org/officeDocument/2006/relationships/hyperlink" Target="http://fr.wikipedia.org/wiki/Rosacea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tice2.univ-reunion.fr/florecampus/lilas_de_perse.html" TargetMode="External"/><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publications.cirad.fr/une_notice.php?dk=551944" TargetMode="External"/><Relationship Id="rId2" Type="http://schemas.openxmlformats.org/officeDocument/2006/relationships/hyperlink" Target="http://www.issg.org/database/species/ecology.asp?si=1581&amp;fr=1&amp;sts=&amp;lang=EN" TargetMode="External"/><Relationship Id="rId1" Type="http://schemas.openxmlformats.org/officeDocument/2006/relationships/slideLayout" Target="../slideLayouts/slideLayout7.xml"/><Relationship Id="rId4" Type="http://schemas.openxmlformats.org/officeDocument/2006/relationships/hyperlink" Target="http://www.clicanoo.re/?page=archive.consulter&amp;id_article=40668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flora.ch/fr/flore/2314-artemisia-verlotiorum.html" TargetMode="External"/><Relationship Id="rId2" Type="http://schemas.openxmlformats.org/officeDocument/2006/relationships/hyperlink" Target="http://www.infoflora.ch/fr/flore/9802-reynoutria-sachalinensis.html"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fr.wikipedia.org/wiki/Araucariaceae" TargetMode="Externa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hyperlink" Target="http://www.notre-planete.info/actualites/actu_2173_crise_extinction_biologique_plantes.php" TargetMode="External"/><Relationship Id="rId4" Type="http://schemas.openxmlformats.org/officeDocument/2006/relationships/hyperlink" Target="http://fr.wikipedia.org/wiki/Wollemia_nobili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fr.wikipedia.org/wiki/Esp%C3%A8ce_invasive" TargetMode="External"/><Relationship Id="rId13" Type="http://schemas.openxmlformats.org/officeDocument/2006/relationships/hyperlink" Target="http://fr.wikipedia.org/wiki/Renou%C3%A9e_du_Japon#cite_note-GD-4" TargetMode="External"/><Relationship Id="rId18" Type="http://schemas.openxmlformats.org/officeDocument/2006/relationships/hyperlink" Target="http://fr.wikipedia.org/wiki/1829" TargetMode="External"/><Relationship Id="rId26" Type="http://schemas.openxmlformats.org/officeDocument/2006/relationships/image" Target="../media/image28.jpeg"/><Relationship Id="rId3" Type="http://schemas.openxmlformats.org/officeDocument/2006/relationships/hyperlink" Target="http://fr.wikipedia.org/wiki/Chine" TargetMode="External"/><Relationship Id="rId21" Type="http://schemas.openxmlformats.org/officeDocument/2006/relationships/hyperlink" Target="http://fr.wikipedia.org/wiki/Plante_ornementale" TargetMode="External"/><Relationship Id="rId7" Type="http://schemas.openxmlformats.org/officeDocument/2006/relationships/hyperlink" Target="http://fr.wikipedia.org/wiki/Renou%C3%A9e_du_Japon#cite_note-2" TargetMode="External"/><Relationship Id="rId12" Type="http://schemas.openxmlformats.org/officeDocument/2006/relationships/hyperlink" Target="http://fr.wikipedia.org/wiki/Route_de_la_soie" TargetMode="External"/><Relationship Id="rId17" Type="http://schemas.openxmlformats.org/officeDocument/2006/relationships/hyperlink" Target="http://fr.wikipedia.org/wiki/1823" TargetMode="External"/><Relationship Id="rId25" Type="http://schemas.openxmlformats.org/officeDocument/2006/relationships/image" Target="../media/image27.jpeg"/><Relationship Id="rId2" Type="http://schemas.openxmlformats.org/officeDocument/2006/relationships/hyperlink" Target="http://fr.wikipedia.org/wiki/Polygonaceae" TargetMode="External"/><Relationship Id="rId16" Type="http://schemas.openxmlformats.org/officeDocument/2006/relationships/hyperlink" Target="http://fr.wikipedia.org/wiki/Nagasaki" TargetMode="External"/><Relationship Id="rId20" Type="http://schemas.openxmlformats.org/officeDocument/2006/relationships/hyperlink" Target="http://fr.wikipedia.org/wiki/Leyde" TargetMode="External"/><Relationship Id="rId29"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hyperlink" Target="http://fr.wikipedia.org/wiki/Sib%C3%A9rie" TargetMode="External"/><Relationship Id="rId11" Type="http://schemas.openxmlformats.org/officeDocument/2006/relationships/hyperlink" Target="http://fr.wikipedia.org/wiki/Moyen_%C3%82ge" TargetMode="External"/><Relationship Id="rId24" Type="http://schemas.openxmlformats.org/officeDocument/2006/relationships/hyperlink" Target="http://www.infoflora.ch/fr/assets/content/documents/neophytes/inva_reyn_jap_f.pdf" TargetMode="External"/><Relationship Id="rId5" Type="http://schemas.openxmlformats.org/officeDocument/2006/relationships/hyperlink" Target="http://fr.wikipedia.org/wiki/Japon" TargetMode="External"/><Relationship Id="rId15" Type="http://schemas.openxmlformats.org/officeDocument/2006/relationships/hyperlink" Target="http://fr.wikipedia.org/wiki/Compagnie_n%C3%A9erlandaise_des_Indes_orientales" TargetMode="External"/><Relationship Id="rId23" Type="http://schemas.openxmlformats.org/officeDocument/2006/relationships/hyperlink" Target="http://fr.wikipedia.org/wiki/Renou%C3%A9e_du_Japon" TargetMode="External"/><Relationship Id="rId28" Type="http://schemas.openxmlformats.org/officeDocument/2006/relationships/image" Target="../media/image30.jpeg"/><Relationship Id="rId10" Type="http://schemas.openxmlformats.org/officeDocument/2006/relationships/hyperlink" Target="http://fr.wikipedia.org/wiki/Renou%C3%A9e_du_Japon#cite_note-3" TargetMode="External"/><Relationship Id="rId19" Type="http://schemas.openxmlformats.org/officeDocument/2006/relationships/hyperlink" Target="http://fr.wikipedia.org/wiki/Jardin_d%27acclimatation" TargetMode="External"/><Relationship Id="rId4" Type="http://schemas.openxmlformats.org/officeDocument/2006/relationships/hyperlink" Target="http://fr.wikipedia.org/wiki/Cor%C3%A9e" TargetMode="External"/><Relationship Id="rId9" Type="http://schemas.openxmlformats.org/officeDocument/2006/relationships/hyperlink" Target="http://fr.wikipedia.org/wiki/UICN" TargetMode="External"/><Relationship Id="rId14" Type="http://schemas.openxmlformats.org/officeDocument/2006/relationships/hyperlink" Target="http://fr.wikipedia.org/wiki/Philipp_Franz_von_Siebold" TargetMode="External"/><Relationship Id="rId22" Type="http://schemas.openxmlformats.org/officeDocument/2006/relationships/hyperlink" Target="http://en.wikipedia.org/wiki/Fallopia_japonica" TargetMode="External"/><Relationship Id="rId27" Type="http://schemas.openxmlformats.org/officeDocument/2006/relationships/image" Target="../media/image29.jpeg"/></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fr.wikipedia.org/wiki/Polygonum_polystachyum" TargetMode="External"/><Relationship Id="rId7" Type="http://schemas.openxmlformats.org/officeDocument/2006/relationships/image" Target="../media/image34.jpeg"/><Relationship Id="rId2" Type="http://schemas.openxmlformats.org/officeDocument/2006/relationships/hyperlink" Target="http://www.infoflora.ch/fr/assets/content/documents/neophytes/inva_poly_pol_f.pdf" TargetMode="Externa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en.wikipedia.org/wiki/Polygonum_polystachyu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Fallopia_sachalinensis" TargetMode="External"/><Relationship Id="rId3" Type="http://schemas.openxmlformats.org/officeDocument/2006/relationships/hyperlink" Target="http://translate.googleusercontent.com/translate_c?depth=1&amp;hl=fr&amp;prev=/search%3Fq%3DReynoutria%2Bsachalinensis%26rlz%3D1C1GGGE_frFR479FR479%26es_sm%3D93&amp;rurl=translate.google.fr&amp;sl=en&amp;u=http://en.wikipedia.org/wiki/Hybrid_(biology)&amp;usg=ALkJrhj3auK3yKudwOUh1RuNfxqb8mTJVw" TargetMode="External"/><Relationship Id="rId7" Type="http://schemas.openxmlformats.org/officeDocument/2006/relationships/hyperlink" Target="http://www.centrederessources-loirenature.com/mediatheque/especes_inva/fiches_FCBN/Fiche%20-Reynoutria-sachalinensis_sr.pdf" TargetMode="External"/><Relationship Id="rId2" Type="http://schemas.openxmlformats.org/officeDocument/2006/relationships/hyperlink" Target="http://www.infoflora.ch/fr/flore/9802-reynoutria-sachalinensis.html" TargetMode="External"/><Relationship Id="rId1" Type="http://schemas.openxmlformats.org/officeDocument/2006/relationships/slideLayout" Target="../slideLayouts/slideLayout7.xml"/><Relationship Id="rId6" Type="http://schemas.openxmlformats.org/officeDocument/2006/relationships/hyperlink" Target="http://www.infoflora.ch/fr/assets/content/documents/neophytes/inva_reyn_jap_f.pdf" TargetMode="External"/><Relationship Id="rId11" Type="http://schemas.openxmlformats.org/officeDocument/2006/relationships/image" Target="../media/image38.jpeg"/><Relationship Id="rId5" Type="http://schemas.openxmlformats.org/officeDocument/2006/relationships/hyperlink" Target="http://translate.googleusercontent.com/translate_c?depth=1&amp;hl=fr&amp;prev=/search%3Fq%3DReynoutria%2Bsachalinensis%26rlz%3D1C1GGGE_frFR479FR479%26es_sm%3D93&amp;rurl=translate.google.fr&amp;sl=en&amp;u=http://en.wikipedia.org/wiki/Fallopia_sachalinensis&amp;usg=ALkJrhgcUWgiry9G-Cez5XjAUXuy8uYZjg#cite_note-jka-6" TargetMode="External"/><Relationship Id="rId10" Type="http://schemas.openxmlformats.org/officeDocument/2006/relationships/image" Target="../media/image37.jpeg"/><Relationship Id="rId4" Type="http://schemas.openxmlformats.org/officeDocument/2006/relationships/hyperlink" Target="http://translate.googleusercontent.com/translate_c?depth=1&amp;hl=fr&amp;prev=/search%3Fq%3DReynoutria%2Bsachalinensis%26rlz%3D1C1GGGE_frFR479FR479%26es_sm%3D93&amp;rurl=translate.google.fr&amp;sl=en&amp;u=http://en.wikipedia.org/wiki/Fallopia_sachalinensis&amp;usg=ALkJrhgcUWgiry9G-Cez5XjAUXuy8uYZjg#cite_note-fnwe-2" TargetMode="External"/><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hyperlink" Target="http://fr.wikipedia.org/wiki/Panicule" TargetMode="External"/><Relationship Id="rId13" Type="http://schemas.openxmlformats.org/officeDocument/2006/relationships/hyperlink" Target="http://fr.wikipedia.org/wiki/Renou%C3%A9e_grimpante" TargetMode="External"/><Relationship Id="rId18" Type="http://schemas.openxmlformats.org/officeDocument/2006/relationships/image" Target="../media/image41.jpeg"/><Relationship Id="rId3" Type="http://schemas.openxmlformats.org/officeDocument/2006/relationships/hyperlink" Target="http://fr.wikipedia.org/wiki/Afghanistan" TargetMode="External"/><Relationship Id="rId7" Type="http://schemas.openxmlformats.org/officeDocument/2006/relationships/hyperlink" Target="http://fr.wikipedia.org/wiki/Cordiforme" TargetMode="External"/><Relationship Id="rId12" Type="http://schemas.openxmlformats.org/officeDocument/2006/relationships/hyperlink" Target="http://translate.googleusercontent.com/translate_c?depth=1&amp;hl=fr&amp;prev=/search%3Fq%3Dfallopia%2Bbaldschuanica%2Binvasive%26biw%3D1440%26bih%3D732&amp;rurl=translate.google.fr&amp;sl=en&amp;u=http://en.wikipedia.org/wiki/Honey_bee&amp;usg=ALkJrhjo1FcXTzgKoVLEN9M1aNr1hvU6cQ" TargetMode="External"/><Relationship Id="rId17" Type="http://schemas.openxmlformats.org/officeDocument/2006/relationships/image" Target="../media/image40.jpeg"/><Relationship Id="rId2" Type="http://schemas.openxmlformats.org/officeDocument/2006/relationships/hyperlink" Target="http://fr.wikipedia.org/wiki/Polygonaceae" TargetMode="External"/><Relationship Id="rId16"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hyperlink" Target="http://fr.wikipedia.org/wiki/Renou%C3%A9e_du_Japon" TargetMode="External"/><Relationship Id="rId11" Type="http://schemas.openxmlformats.org/officeDocument/2006/relationships/hyperlink" Target="http://translate.googleusercontent.com/translate_c?depth=1&amp;hl=fr&amp;prev=/search%3Fq%3Dfallopia%2Bbaldschuanica%2Binvasive%26biw%3D1440%26bih%3D732&amp;rurl=translate.google.fr&amp;sl=en&amp;u=http://en.wikipedia.org/wiki/Nectar&amp;usg=ALkJrhhb-oAFkmcRGGgWKStOlgZVj9-GgA" TargetMode="External"/><Relationship Id="rId5" Type="http://schemas.openxmlformats.org/officeDocument/2006/relationships/hyperlink" Target="http://fr.wikipedia.org/wiki/Pakistan" TargetMode="External"/><Relationship Id="rId15" Type="http://schemas.openxmlformats.org/officeDocument/2006/relationships/hyperlink" Target="https://www.eppo.int/INVASIVE_PLANTS/iap_list/Fallopia_baldschuanica.htm" TargetMode="External"/><Relationship Id="rId10" Type="http://schemas.openxmlformats.org/officeDocument/2006/relationships/hyperlink" Target="http://fr.wikipedia.org/wiki/Renou%C3%A9e_grimpante#cite_note-1" TargetMode="External"/><Relationship Id="rId19" Type="http://schemas.openxmlformats.org/officeDocument/2006/relationships/image" Target="../media/image42.jpeg"/><Relationship Id="rId4" Type="http://schemas.openxmlformats.org/officeDocument/2006/relationships/hyperlink" Target="http://fr.wikipedia.org/wiki/Tadjikistan" TargetMode="External"/><Relationship Id="rId9" Type="http://schemas.openxmlformats.org/officeDocument/2006/relationships/hyperlink" Target="http://fr.wikipedia.org/wiki/Fallopia_aubertii" TargetMode="External"/><Relationship Id="rId14" Type="http://schemas.openxmlformats.org/officeDocument/2006/relationships/hyperlink" Target="http://en.wikipedia.org/wiki/Fallopia_baldschuanic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hyperlink" Target="http://www.infoflora.ch/fr/assets/content/documents/neophytes/inva_reyn_jap_f.pdf" TargetMode="Externa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8" Type="http://schemas.openxmlformats.org/officeDocument/2006/relationships/hyperlink" Target="http://fr.wikipedia.org/wiki/Extr%C3%AAme-Orient" TargetMode="External"/><Relationship Id="rId13" Type="http://schemas.openxmlformats.org/officeDocument/2006/relationships/hyperlink" Target="http://fr.wikipedia.org/wiki/Drageon" TargetMode="External"/><Relationship Id="rId18" Type="http://schemas.openxmlformats.org/officeDocument/2006/relationships/image" Target="../media/image55.jpeg"/><Relationship Id="rId3" Type="http://schemas.openxmlformats.org/officeDocument/2006/relationships/hyperlink" Target="http://fr.wikipedia.org/wiki/Arbre" TargetMode="External"/><Relationship Id="rId21" Type="http://schemas.openxmlformats.org/officeDocument/2006/relationships/hyperlink" Target="http://www.hear.org/pier/species/ailanthus_altissima.htm" TargetMode="External"/><Relationship Id="rId7" Type="http://schemas.openxmlformats.org/officeDocument/2006/relationships/hyperlink" Target="http://fr.wikipedia.org/wiki/For%C3%AAt_temp%C3%A9r%C3%A9e" TargetMode="External"/><Relationship Id="rId12" Type="http://schemas.openxmlformats.org/officeDocument/2006/relationships/hyperlink" Target="http://fr.wikipedia.org/wiki/Ailanthus_altissima#cite_note-shah97-7" TargetMode="External"/><Relationship Id="rId17" Type="http://schemas.openxmlformats.org/officeDocument/2006/relationships/image" Target="../media/image54.jpeg"/><Relationship Id="rId2" Type="http://schemas.openxmlformats.org/officeDocument/2006/relationships/hyperlink" Target="http://fr.wikipedia.org/wiki/Esp%C3%A8ce" TargetMode="External"/><Relationship Id="rId16" Type="http://schemas.openxmlformats.org/officeDocument/2006/relationships/image" Target="../media/image53.jpeg"/><Relationship Id="rId20" Type="http://schemas.openxmlformats.org/officeDocument/2006/relationships/hyperlink" Target="http://fr.wikipedia.org/wiki/Ailanthus_altissima" TargetMode="External"/><Relationship Id="rId1" Type="http://schemas.openxmlformats.org/officeDocument/2006/relationships/slideLayout" Target="../slideLayouts/slideLayout7.xml"/><Relationship Id="rId6" Type="http://schemas.openxmlformats.org/officeDocument/2006/relationships/hyperlink" Target="http://fr.wikipedia.org/wiki/Ta%C3%AFwan" TargetMode="External"/><Relationship Id="rId11" Type="http://schemas.openxmlformats.org/officeDocument/2006/relationships/hyperlink" Target="http://fr.wikipedia.org/wiki/Ailanthus_altissima#cite_note-hu1979-6" TargetMode="External"/><Relationship Id="rId5" Type="http://schemas.openxmlformats.org/officeDocument/2006/relationships/hyperlink" Target="http://fr.wikipedia.org/wiki/Chine" TargetMode="External"/><Relationship Id="rId15" Type="http://schemas.openxmlformats.org/officeDocument/2006/relationships/hyperlink" Target="http://fr.wikipedia.org/wiki/Voies_ferr%C3%A9es" TargetMode="External"/><Relationship Id="rId10" Type="http://schemas.openxmlformats.org/officeDocument/2006/relationships/hyperlink" Target="http://fr.wikipedia.org/wiki/Ailanthus_altissima#cite_note-dou-5" TargetMode="External"/><Relationship Id="rId19" Type="http://schemas.openxmlformats.org/officeDocument/2006/relationships/image" Target="../media/image56.jpeg"/><Relationship Id="rId4" Type="http://schemas.openxmlformats.org/officeDocument/2006/relationships/hyperlink" Target="http://fr.wikipedia.org/wiki/Simaroubaceae" TargetMode="External"/><Relationship Id="rId9" Type="http://schemas.openxmlformats.org/officeDocument/2006/relationships/hyperlink" Target="http://fr.wikipedia.org/wiki/Ch%C3%A9ron_d%27Incarville" TargetMode="External"/><Relationship Id="rId14" Type="http://schemas.openxmlformats.org/officeDocument/2006/relationships/hyperlink" Target="http://fr.wikipedia.org/wiki/Renou%C3%A9e_du_Japon"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fr.wikipedia.org/wiki/France" TargetMode="External"/><Relationship Id="rId13" Type="http://schemas.openxmlformats.org/officeDocument/2006/relationships/hyperlink" Target="http://fr.wikipedia.org/wiki/Esp%C3%A8ce_invasive" TargetMode="External"/><Relationship Id="rId18" Type="http://schemas.openxmlformats.org/officeDocument/2006/relationships/hyperlink" Target="http://fr.wikipedia.org/wiki/Pays-Bas" TargetMode="External"/><Relationship Id="rId26" Type="http://schemas.openxmlformats.org/officeDocument/2006/relationships/hyperlink" Target="http://fr.wikipedia.org/wiki/Nouvelle-Z%C3%A9lande" TargetMode="External"/><Relationship Id="rId3" Type="http://schemas.openxmlformats.org/officeDocument/2006/relationships/hyperlink" Target="http://fr.wikipedia.org/wiki/%C3%89pine" TargetMode="External"/><Relationship Id="rId21" Type="http://schemas.openxmlformats.org/officeDocument/2006/relationships/hyperlink" Target="http://fr.wikipedia.org/wiki/Gr%C3%A8ce" TargetMode="External"/><Relationship Id="rId7" Type="http://schemas.openxmlformats.org/officeDocument/2006/relationships/hyperlink" Target="http://fr.wikipedia.org/wiki/1601" TargetMode="External"/><Relationship Id="rId12" Type="http://schemas.openxmlformats.org/officeDocument/2006/relationships/hyperlink" Target="http://fr.wikipedia.org/wiki/Virginia_Company" TargetMode="External"/><Relationship Id="rId17" Type="http://schemas.openxmlformats.org/officeDocument/2006/relationships/hyperlink" Target="http://fr.wikipedia.org/wiki/Pologne" TargetMode="External"/><Relationship Id="rId25" Type="http://schemas.openxmlformats.org/officeDocument/2006/relationships/hyperlink" Target="http://fr.wikipedia.org/wiki/Australie" TargetMode="External"/><Relationship Id="rId33" Type="http://schemas.openxmlformats.org/officeDocument/2006/relationships/image" Target="../media/image61.jpeg"/><Relationship Id="rId2" Type="http://schemas.openxmlformats.org/officeDocument/2006/relationships/hyperlink" Target="http://fr.wikipedia.org/wiki/Robinia_pseudoacacia#cite_note-Arbres-1" TargetMode="External"/><Relationship Id="rId16" Type="http://schemas.openxmlformats.org/officeDocument/2006/relationships/hyperlink" Target="http://fr.wikipedia.org/wiki/Italie" TargetMode="External"/><Relationship Id="rId20" Type="http://schemas.openxmlformats.org/officeDocument/2006/relationships/hyperlink" Target="http://fr.wikipedia.org/wiki/Hongrie" TargetMode="External"/><Relationship Id="rId29"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hyperlink" Target="http://fr.wikipedia.org/wiki/Am%C3%A9rique_du_Nord" TargetMode="External"/><Relationship Id="rId11" Type="http://schemas.openxmlformats.org/officeDocument/2006/relationships/hyperlink" Target="http://fr.wikipedia.org/wiki/John_Tradescant_l%27Ancien" TargetMode="External"/><Relationship Id="rId24" Type="http://schemas.openxmlformats.org/officeDocument/2006/relationships/hyperlink" Target="http://fr.wikipedia.org/wiki/Isra%C3%ABl" TargetMode="External"/><Relationship Id="rId32" Type="http://schemas.openxmlformats.org/officeDocument/2006/relationships/image" Target="../media/image60.jpeg"/><Relationship Id="rId5" Type="http://schemas.openxmlformats.org/officeDocument/2006/relationships/hyperlink" Target="http://fr.wikipedia.org/wiki/Appalaches" TargetMode="External"/><Relationship Id="rId15" Type="http://schemas.openxmlformats.org/officeDocument/2006/relationships/hyperlink" Target="http://fr.wikipedia.org/wiki/Allemagne" TargetMode="External"/><Relationship Id="rId23" Type="http://schemas.openxmlformats.org/officeDocument/2006/relationships/hyperlink" Target="http://fr.wikipedia.org/wiki/Turquie" TargetMode="External"/><Relationship Id="rId28" Type="http://schemas.openxmlformats.org/officeDocument/2006/relationships/hyperlink" Target="http://fr.wikipedia.org/wiki/Eucalyptus" TargetMode="External"/><Relationship Id="rId10" Type="http://schemas.openxmlformats.org/officeDocument/2006/relationships/hyperlink" Target="http://fr.wikipedia.org/wiki/Henri_IV_de_France" TargetMode="External"/><Relationship Id="rId19" Type="http://schemas.openxmlformats.org/officeDocument/2006/relationships/hyperlink" Target="http://fr.wikipedia.org/wiki/Suisse" TargetMode="External"/><Relationship Id="rId31" Type="http://schemas.openxmlformats.org/officeDocument/2006/relationships/image" Target="../media/image59.jpeg"/><Relationship Id="rId4" Type="http://schemas.openxmlformats.org/officeDocument/2006/relationships/hyperlink" Target="http://fr.wikipedia.org/wiki/Robinia_pseudoacacia#cite_note-:0-5" TargetMode="External"/><Relationship Id="rId9" Type="http://schemas.openxmlformats.org/officeDocument/2006/relationships/hyperlink" Target="http://fr.wikipedia.org/wiki/Jean_Robin_(botaniste)" TargetMode="External"/><Relationship Id="rId14" Type="http://schemas.openxmlformats.org/officeDocument/2006/relationships/hyperlink" Target="http://fr.wikipedia.org/wiki/Robinia_pseudoacacia#cite_note-6" TargetMode="External"/><Relationship Id="rId22" Type="http://schemas.openxmlformats.org/officeDocument/2006/relationships/hyperlink" Target="http://fr.wikipedia.org/wiki/%C3%8Ele_de_Chypre" TargetMode="External"/><Relationship Id="rId27" Type="http://schemas.openxmlformats.org/officeDocument/2006/relationships/hyperlink" Target="http://fr.wikipedia.org/wiki/Peuplier" TargetMode="External"/><Relationship Id="rId30" Type="http://schemas.openxmlformats.org/officeDocument/2006/relationships/image" Target="../media/image58.jpeg"/></Relationships>
</file>

<file path=ppt/slides/_rels/slide29.xml.rels><?xml version="1.0" encoding="UTF-8" standalone="yes"?>
<Relationships xmlns="http://schemas.openxmlformats.org/package/2006/relationships"><Relationship Id="rId8" Type="http://schemas.openxmlformats.org/officeDocument/2006/relationships/hyperlink" Target="http://fr.wikipedia.org/wiki/Robinia_pseudoacacia" TargetMode="External"/><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68.jpeg"/><Relationship Id="rId5" Type="http://schemas.openxmlformats.org/officeDocument/2006/relationships/image" Target="../media/image65.jpeg"/><Relationship Id="rId10" Type="http://schemas.openxmlformats.org/officeDocument/2006/relationships/hyperlink" Target="http://www.infoflora.ch/fr/assets/content/documents/neophytes/inva_robi_pse_f.pdf" TargetMode="External"/><Relationship Id="rId4" Type="http://schemas.openxmlformats.org/officeDocument/2006/relationships/image" Target="../media/image64.jpeg"/><Relationship Id="rId9" Type="http://schemas.openxmlformats.org/officeDocument/2006/relationships/hyperlink" Target="http://www.hear.org/pier/species/robinia_pseudoacacia.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nfoflora.ch/fr/flore/2188-solidago-graminifolia.html" TargetMode="External"/><Relationship Id="rId2" Type="http://schemas.openxmlformats.org/officeDocument/2006/relationships/hyperlink" Target="http://www.infoflora.ch/fr/flore/2192-solidago-gigantea.html" TargetMode="External"/><Relationship Id="rId1" Type="http://schemas.openxmlformats.org/officeDocument/2006/relationships/slideLayout" Target="../slideLayouts/slideLayout7.xml"/><Relationship Id="rId4" Type="http://schemas.openxmlformats.org/officeDocument/2006/relationships/hyperlink" Target="http://www.infoflora.ch/fr/flore/10107-lonicera-henryi.html"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fr.wikipedia.org/wiki/Europe" TargetMode="External"/><Relationship Id="rId13" Type="http://schemas.openxmlformats.org/officeDocument/2006/relationships/hyperlink" Target="http://fr.wikipedia.org/wiki/Ambrosia_artemisiifolia" TargetMode="External"/><Relationship Id="rId18" Type="http://schemas.openxmlformats.org/officeDocument/2006/relationships/image" Target="../media/image72.jpeg"/><Relationship Id="rId3" Type="http://schemas.openxmlformats.org/officeDocument/2006/relationships/hyperlink" Target="http://fr.wikipedia.org/wiki/Plante_rud%C3%A9rale" TargetMode="External"/><Relationship Id="rId21" Type="http://schemas.openxmlformats.org/officeDocument/2006/relationships/image" Target="../media/image75.jpeg"/><Relationship Id="rId7" Type="http://schemas.openxmlformats.org/officeDocument/2006/relationships/hyperlink" Target="http://fr.wikipedia.org/wiki/Famille_(biologie)" TargetMode="External"/><Relationship Id="rId12" Type="http://schemas.openxmlformats.org/officeDocument/2006/relationships/hyperlink" Target="http://fr.wikipedia.org/wiki/Allergie" TargetMode="External"/><Relationship Id="rId17" Type="http://schemas.openxmlformats.org/officeDocument/2006/relationships/image" Target="../media/image71.jpeg"/><Relationship Id="rId2" Type="http://schemas.openxmlformats.org/officeDocument/2006/relationships/hyperlink" Target="http://fr.wikipedia.org/wiki/Plante" TargetMode="External"/><Relationship Id="rId16" Type="http://schemas.openxmlformats.org/officeDocument/2006/relationships/image" Target="../media/image70.jpeg"/><Relationship Id="rId20"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hyperlink" Target="http://fr.wikipedia.org/wiki/Am%C3%A9rique_du_Nord" TargetMode="External"/><Relationship Id="rId11" Type="http://schemas.openxmlformats.org/officeDocument/2006/relationships/hyperlink" Target="http://fr.wikipedia.org/wiki/Pollinose" TargetMode="External"/><Relationship Id="rId5" Type="http://schemas.openxmlformats.org/officeDocument/2006/relationships/hyperlink" Target="http://fr.wikipedia.org/wiki/Asteraceae" TargetMode="External"/><Relationship Id="rId15" Type="http://schemas.openxmlformats.org/officeDocument/2006/relationships/image" Target="../media/image69.jpeg"/><Relationship Id="rId23" Type="http://schemas.openxmlformats.org/officeDocument/2006/relationships/image" Target="../media/image77.jpeg"/><Relationship Id="rId10" Type="http://schemas.openxmlformats.org/officeDocument/2006/relationships/hyperlink" Target="http://fr.wikipedia.org/wiki/Rh%C3%B4ne-Alpes" TargetMode="External"/><Relationship Id="rId19" Type="http://schemas.openxmlformats.org/officeDocument/2006/relationships/image" Target="../media/image73.jpeg"/><Relationship Id="rId4" Type="http://schemas.openxmlformats.org/officeDocument/2006/relationships/hyperlink" Target="http://fr.wikipedia.org/wiki/Adventice" TargetMode="External"/><Relationship Id="rId9" Type="http://schemas.openxmlformats.org/officeDocument/2006/relationships/hyperlink" Target="http://fr.wikipedia.org/wiki/Plante_envahissante" TargetMode="External"/><Relationship Id="rId14" Type="http://schemas.openxmlformats.org/officeDocument/2006/relationships/hyperlink" Target="http://www.hear.org/pier/species/ambrosia_artemisiifolia.htm" TargetMode="External"/><Relationship Id="rId22" Type="http://schemas.openxmlformats.org/officeDocument/2006/relationships/image" Target="../media/image76.jpeg"/></Relationships>
</file>

<file path=ppt/slides/_rels/slide3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hyperlink" Target="http://fr.wikipedia.org/wiki/Asteraceae" TargetMode="External"/><Relationship Id="rId7" Type="http://schemas.openxmlformats.org/officeDocument/2006/relationships/image" Target="../media/image78.jpeg"/><Relationship Id="rId12" Type="http://schemas.openxmlformats.org/officeDocument/2006/relationships/image" Target="../media/image83.jpeg"/><Relationship Id="rId2" Type="http://schemas.openxmlformats.org/officeDocument/2006/relationships/hyperlink" Target="http://www.infoflora.ch/fr/flore/2314-artemisia-verlotiorum.html" TargetMode="External"/><Relationship Id="rId1" Type="http://schemas.openxmlformats.org/officeDocument/2006/relationships/slideLayout" Target="../slideLayouts/slideLayout7.xml"/><Relationship Id="rId6" Type="http://schemas.openxmlformats.org/officeDocument/2006/relationships/hyperlink" Target="http://www.cabi.org/isc/datasheet/112457" TargetMode="External"/><Relationship Id="rId11" Type="http://schemas.openxmlformats.org/officeDocument/2006/relationships/image" Target="../media/image82.jpeg"/><Relationship Id="rId5" Type="http://schemas.openxmlformats.org/officeDocument/2006/relationships/hyperlink" Target="http://en.wikipedia.org/wiki/Artemisia_verlotiorum" TargetMode="External"/><Relationship Id="rId10" Type="http://schemas.openxmlformats.org/officeDocument/2006/relationships/image" Target="../media/image81.jpeg"/><Relationship Id="rId4" Type="http://schemas.openxmlformats.org/officeDocument/2006/relationships/hyperlink" Target="http://www.infoflora.ch/fr/assets/content/documents/neophytes/inva_arte_ver_f.pdf" TargetMode="External"/><Relationship Id="rId9" Type="http://schemas.openxmlformats.org/officeDocument/2006/relationships/image" Target="../media/image80.jpeg"/></Relationships>
</file>

<file path=ppt/slides/_rels/slide32.xml.rels><?xml version="1.0" encoding="UTF-8" standalone="yes"?>
<Relationships xmlns="http://schemas.openxmlformats.org/package/2006/relationships"><Relationship Id="rId8" Type="http://schemas.openxmlformats.org/officeDocument/2006/relationships/hyperlink" Target="http://fr.wikipedia.org/w/index.php?title=Klioutsch&amp;action=edit&amp;redlink=1" TargetMode="External"/><Relationship Id="rId13" Type="http://schemas.openxmlformats.org/officeDocument/2006/relationships/hyperlink" Target="http://fr.wikipedia.org/wiki/Xanthotoxine" TargetMode="External"/><Relationship Id="rId18" Type="http://schemas.openxmlformats.org/officeDocument/2006/relationships/image" Target="../media/image86.jpeg"/><Relationship Id="rId3" Type="http://schemas.openxmlformats.org/officeDocument/2006/relationships/hyperlink" Target="http://fr.wikipedia.org/wiki/Toxicit%C3%A9" TargetMode="External"/><Relationship Id="rId7" Type="http://schemas.openxmlformats.org/officeDocument/2006/relationships/hyperlink" Target="http://fr.wikipedia.org/wiki/1880" TargetMode="External"/><Relationship Id="rId12" Type="http://schemas.openxmlformats.org/officeDocument/2006/relationships/hyperlink" Target="http://fr.wikipedia.org/wiki/Europe_centrale" TargetMode="External"/><Relationship Id="rId17" Type="http://schemas.openxmlformats.org/officeDocument/2006/relationships/image" Target="../media/image85.jpeg"/><Relationship Id="rId2" Type="http://schemas.openxmlformats.org/officeDocument/2006/relationships/hyperlink" Target="http://fr.wikipedia.org/wiki/Apiaceae" TargetMode="External"/><Relationship Id="rId16"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hyperlink" Target="http://fr.wikipedia.org/wiki/Ombelle" TargetMode="External"/><Relationship Id="rId11" Type="http://schemas.openxmlformats.org/officeDocument/2006/relationships/hyperlink" Target="http://fr.wikipedia.org/wiki/Heracleum_mantegazzianum#cite_note-1" TargetMode="External"/><Relationship Id="rId5" Type="http://schemas.openxmlformats.org/officeDocument/2006/relationships/hyperlink" Target="http://fr.wikipedia.org/wiki/Caucase" TargetMode="External"/><Relationship Id="rId15" Type="http://schemas.openxmlformats.org/officeDocument/2006/relationships/hyperlink" Target="http://fr.wikipedia.org/wiki/Heracleum_mantegazzianum" TargetMode="External"/><Relationship Id="rId10" Type="http://schemas.openxmlformats.org/officeDocument/2006/relationships/hyperlink" Target="http://fr.wikipedia.org/w/index.php?title=Stephan_Sommier&amp;action=edit&amp;redlink=1" TargetMode="External"/><Relationship Id="rId19" Type="http://schemas.openxmlformats.org/officeDocument/2006/relationships/image" Target="../media/image87.jpeg"/><Relationship Id="rId4" Type="http://schemas.openxmlformats.org/officeDocument/2006/relationships/hyperlink" Target="http://fr.wikipedia.org/wiki/Esp%C3%A8ce_invasive" TargetMode="External"/><Relationship Id="rId9" Type="http://schemas.openxmlformats.org/officeDocument/2006/relationships/hyperlink" Target="http://fr.wikipedia.org/w/index.php?title=%C3%89mile_Levier&amp;action=edit&amp;redlink=1" TargetMode="External"/><Relationship Id="rId14" Type="http://schemas.openxmlformats.org/officeDocument/2006/relationships/hyperlink" Target="http://fr.wikipedia.org/wiki/Brulure"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10" Type="http://schemas.openxmlformats.org/officeDocument/2006/relationships/image" Target="../media/image96.png"/><Relationship Id="rId4" Type="http://schemas.openxmlformats.org/officeDocument/2006/relationships/image" Target="../media/image90.jpeg"/><Relationship Id="rId9" Type="http://schemas.openxmlformats.org/officeDocument/2006/relationships/image" Target="../media/image95.jpeg"/></Relationships>
</file>

<file path=ppt/slides/_rels/slide34.xml.rels><?xml version="1.0" encoding="UTF-8" standalone="yes"?>
<Relationships xmlns="http://schemas.openxmlformats.org/package/2006/relationships"><Relationship Id="rId8" Type="http://schemas.openxmlformats.org/officeDocument/2006/relationships/hyperlink" Target="http://fr.wikipedia.org/wiki/Classification_APG" TargetMode="External"/><Relationship Id="rId13" Type="http://schemas.openxmlformats.org/officeDocument/2006/relationships/hyperlink" Target="http://fr.wikipedia.org/wiki/Toxicit%C3%A9" TargetMode="External"/><Relationship Id="rId18" Type="http://schemas.openxmlformats.org/officeDocument/2006/relationships/image" Target="../media/image98.jpeg"/><Relationship Id="rId3" Type="http://schemas.openxmlformats.org/officeDocument/2006/relationships/hyperlink" Target="http://fr.wikipedia.org/wiki/Famille_(biologie)" TargetMode="External"/><Relationship Id="rId7" Type="http://schemas.openxmlformats.org/officeDocument/2006/relationships/hyperlink" Target="http://fr.wikipedia.org/wiki/Buddleia_de_David#cite_note-1" TargetMode="External"/><Relationship Id="rId12" Type="http://schemas.openxmlformats.org/officeDocument/2006/relationships/hyperlink" Target="http://fr.wikipedia.org/wiki/Aucubine" TargetMode="External"/><Relationship Id="rId17" Type="http://schemas.openxmlformats.org/officeDocument/2006/relationships/image" Target="../media/image97.jpeg"/><Relationship Id="rId2" Type="http://schemas.openxmlformats.org/officeDocument/2006/relationships/hyperlink" Target="http://fr.wikipedia.org/wiki/R%C3%A9publique_populaire_de_Chine" TargetMode="External"/><Relationship Id="rId16" Type="http://schemas.openxmlformats.org/officeDocument/2006/relationships/hyperlink" Target="http://www.hear.org/pier/species/buddleja_davidii.htm" TargetMode="External"/><Relationship Id="rId20"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hyperlink" Target="http://fr.wikipedia.org/wiki/Scrophulariaceae" TargetMode="External"/><Relationship Id="rId11" Type="http://schemas.openxmlformats.org/officeDocument/2006/relationships/hyperlink" Target="http://fr.wikipedia.org/wiki/Toxique" TargetMode="External"/><Relationship Id="rId5" Type="http://schemas.openxmlformats.org/officeDocument/2006/relationships/hyperlink" Target="http://fr.wikipedia.org/wiki/Classification_classique" TargetMode="External"/><Relationship Id="rId15" Type="http://schemas.openxmlformats.org/officeDocument/2006/relationships/hyperlink" Target="http://fr.wikipedia.org/wiki/Buddleia_de_David" TargetMode="External"/><Relationship Id="rId10" Type="http://schemas.openxmlformats.org/officeDocument/2006/relationships/hyperlink" Target="http://fr.wikipedia.org/wiki/Esp%C3%A8ce_pionni%C3%A8re" TargetMode="External"/><Relationship Id="rId19" Type="http://schemas.openxmlformats.org/officeDocument/2006/relationships/image" Target="../media/image99.jpeg"/><Relationship Id="rId4" Type="http://schemas.openxmlformats.org/officeDocument/2006/relationships/hyperlink" Target="http://fr.wikipedia.org/wiki/Loganiaceae" TargetMode="External"/><Relationship Id="rId9" Type="http://schemas.openxmlformats.org/officeDocument/2006/relationships/hyperlink" Target="http://fr.wikipedia.org/wiki/P%C3%A9riurbanisation" TargetMode="External"/><Relationship Id="rId14" Type="http://schemas.openxmlformats.org/officeDocument/2006/relationships/hyperlink" Target="http://fr.wikipedia.org/wiki/Buddleia_de_David#cite_note-9"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fr.wikipedia.org/wiki/Senecio_inaequidens#cite_note-1" TargetMode="External"/><Relationship Id="rId13" Type="http://schemas.openxmlformats.org/officeDocument/2006/relationships/hyperlink" Target="http://fr.wikipedia.org/wiki/Insecte" TargetMode="External"/><Relationship Id="rId18" Type="http://schemas.openxmlformats.org/officeDocument/2006/relationships/hyperlink" Target="http://fr.wikipedia.org/wiki/Calais" TargetMode="External"/><Relationship Id="rId3" Type="http://schemas.openxmlformats.org/officeDocument/2006/relationships/hyperlink" Target="http://fr.wikipedia.org/wiki/Senecio_(genre)" TargetMode="External"/><Relationship Id="rId7" Type="http://schemas.openxmlformats.org/officeDocument/2006/relationships/hyperlink" Target="http://fr.wikipedia.org/wiki/Esp%C3%A8ce_invasive" TargetMode="External"/><Relationship Id="rId12" Type="http://schemas.openxmlformats.org/officeDocument/2006/relationships/hyperlink" Target="http://fr.wikipedia.org/wiki/Senecio_inaequidens#cite_note-2" TargetMode="External"/><Relationship Id="rId17" Type="http://schemas.openxmlformats.org/officeDocument/2006/relationships/image" Target="../media/image103.jpeg"/><Relationship Id="rId2" Type="http://schemas.openxmlformats.org/officeDocument/2006/relationships/hyperlink" Target="http://fr.wikipedia.org/wiki/Asteraceae" TargetMode="External"/><Relationship Id="rId16"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hyperlink" Target="http://fr.wikipedia.org/wiki/M%C3%A9diterran%C3%A9e" TargetMode="External"/><Relationship Id="rId11" Type="http://schemas.openxmlformats.org/officeDocument/2006/relationships/hyperlink" Target="http://fr.wikipedia.org/wiki/Italie" TargetMode="External"/><Relationship Id="rId5" Type="http://schemas.openxmlformats.org/officeDocument/2006/relationships/hyperlink" Target="http://fr.wikipedia.org/wiki/France" TargetMode="External"/><Relationship Id="rId15" Type="http://schemas.openxmlformats.org/officeDocument/2006/relationships/image" Target="../media/image101.jpeg"/><Relationship Id="rId10" Type="http://schemas.openxmlformats.org/officeDocument/2006/relationships/hyperlink" Target="http://fr.wikipedia.org/wiki/Pyr%C3%A9n%C3%A9es-Orientales" TargetMode="External"/><Relationship Id="rId19" Type="http://schemas.openxmlformats.org/officeDocument/2006/relationships/hyperlink" Target="http://fr.wikipedia.org/wiki/Mazamet" TargetMode="External"/><Relationship Id="rId4" Type="http://schemas.openxmlformats.org/officeDocument/2006/relationships/hyperlink" Target="http://fr.wikipedia.org/wiki/Afrique_du_Sud" TargetMode="External"/><Relationship Id="rId9" Type="http://schemas.openxmlformats.org/officeDocument/2006/relationships/hyperlink" Target="http://fr.wikipedia.org/wiki/Aude_(d%C3%A9partement)" TargetMode="External"/><Relationship Id="rId14" Type="http://schemas.openxmlformats.org/officeDocument/2006/relationships/hyperlink" Target="http://fr.wikipedia.org/wiki/Senecio_inaequiden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fr.wikipedia.org/wiki/Nouvelle-Z%C3%A9lande" TargetMode="External"/><Relationship Id="rId13" Type="http://schemas.openxmlformats.org/officeDocument/2006/relationships/hyperlink" Target="http://fr.wikipedia.org/wiki/Alcalo%C3%AFde_pyrrolizidinique" TargetMode="External"/><Relationship Id="rId18" Type="http://schemas.openxmlformats.org/officeDocument/2006/relationships/image" Target="../media/image105.jpeg"/><Relationship Id="rId3" Type="http://schemas.openxmlformats.org/officeDocument/2006/relationships/hyperlink" Target="http://fr.wikipedia.org/wiki/Plante_vivace" TargetMode="External"/><Relationship Id="rId21" Type="http://schemas.openxmlformats.org/officeDocument/2006/relationships/hyperlink" Target="http://fr.wikipedia.org/wiki/Jacobaea_vulgaris" TargetMode="External"/><Relationship Id="rId7" Type="http://schemas.openxmlformats.org/officeDocument/2006/relationships/hyperlink" Target="http://fr.wikipedia.org/wiki/Am%C3%A9rique_du_Nord" TargetMode="External"/><Relationship Id="rId12" Type="http://schemas.openxmlformats.org/officeDocument/2006/relationships/hyperlink" Target="http://fr.wikipedia.org/wiki/S%C3%A9ne%C3%A7on" TargetMode="External"/><Relationship Id="rId17" Type="http://schemas.openxmlformats.org/officeDocument/2006/relationships/image" Target="../media/image104.jpeg"/><Relationship Id="rId2" Type="http://schemas.openxmlformats.org/officeDocument/2006/relationships/hyperlink" Target="http://fr.wikipedia.org/wiki/Plante_herbac%C3%A9e" TargetMode="External"/><Relationship Id="rId16" Type="http://schemas.openxmlformats.org/officeDocument/2006/relationships/hyperlink" Target="http://fr.wikipedia.org/wiki/Foie" TargetMode="External"/><Relationship Id="rId20"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hyperlink" Target="http://fr.wikipedia.org/wiki/Europe" TargetMode="External"/><Relationship Id="rId11" Type="http://schemas.openxmlformats.org/officeDocument/2006/relationships/hyperlink" Target="http://fr.wikipedia.org/wiki/Bretagne" TargetMode="External"/><Relationship Id="rId5" Type="http://schemas.openxmlformats.org/officeDocument/2006/relationships/hyperlink" Target="http://fr.wikipedia.org/wiki/Asteraceae" TargetMode="External"/><Relationship Id="rId15" Type="http://schemas.openxmlformats.org/officeDocument/2006/relationships/hyperlink" Target="http://fr.wikipedia.org/w/index.php?title=Jacobine&amp;action=edit&amp;redlink=1" TargetMode="External"/><Relationship Id="rId10" Type="http://schemas.openxmlformats.org/officeDocument/2006/relationships/hyperlink" Target="http://fr.wikipedia.org/wiki/Envahissante" TargetMode="External"/><Relationship Id="rId19" Type="http://schemas.openxmlformats.org/officeDocument/2006/relationships/image" Target="../media/image106.jpeg"/><Relationship Id="rId4" Type="http://schemas.openxmlformats.org/officeDocument/2006/relationships/hyperlink" Target="http://fr.wikipedia.org/wiki/Plante_bisannuelle" TargetMode="External"/><Relationship Id="rId9" Type="http://schemas.openxmlformats.org/officeDocument/2006/relationships/hyperlink" Target="http://fr.wikipedia.org/wiki/Esp%C3%A8ce_pionni%C3%A8re" TargetMode="External"/><Relationship Id="rId14" Type="http://schemas.openxmlformats.org/officeDocument/2006/relationships/hyperlink" Target="http://fr.wikipedia.org/w/index.php?title=S%C3%A9n%C3%A9cionine&amp;action=edit&amp;redlink=1"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fr.wikipedia.org/wiki/Plante_invasive" TargetMode="External"/><Relationship Id="rId13" Type="http://schemas.openxmlformats.org/officeDocument/2006/relationships/image" Target="../media/image110.jpeg"/><Relationship Id="rId3" Type="http://schemas.openxmlformats.org/officeDocument/2006/relationships/hyperlink" Target="http://fr.wikipedia.org/wiki/Famille_(biologie)" TargetMode="External"/><Relationship Id="rId7" Type="http://schemas.openxmlformats.org/officeDocument/2006/relationships/hyperlink" Target="http://fr.wikipedia.org/wiki/Naturalisation_(homonymie)" TargetMode="External"/><Relationship Id="rId12" Type="http://schemas.openxmlformats.org/officeDocument/2006/relationships/image" Target="../media/image109.jpeg"/><Relationship Id="rId2" Type="http://schemas.openxmlformats.org/officeDocument/2006/relationships/hyperlink" Target="http://fr.wikipedia.org/wiki/Plante_herbac%C3%A9e" TargetMode="External"/><Relationship Id="rId1" Type="http://schemas.openxmlformats.org/officeDocument/2006/relationships/slideLayout" Target="../slideLayouts/slideLayout7.xml"/><Relationship Id="rId6" Type="http://schemas.openxmlformats.org/officeDocument/2006/relationships/hyperlink" Target="http://fr.wikipedia.org/wiki/Flore_mellif%C3%A8re" TargetMode="External"/><Relationship Id="rId11" Type="http://schemas.openxmlformats.org/officeDocument/2006/relationships/image" Target="../media/image108.jpeg"/><Relationship Id="rId5" Type="http://schemas.openxmlformats.org/officeDocument/2006/relationships/hyperlink" Target="http://fr.wikipedia.org/wiki/Plante_ornementale" TargetMode="External"/><Relationship Id="rId15" Type="http://schemas.openxmlformats.org/officeDocument/2006/relationships/hyperlink" Target="http://www.hear.org/pier/species/impatiens_balsamina.htm" TargetMode="External"/><Relationship Id="rId10" Type="http://schemas.openxmlformats.org/officeDocument/2006/relationships/hyperlink" Target="http://fr.wikipedia.org/wiki/Balsamine_de_l'Himalaya#cite_note-1" TargetMode="External"/><Relationship Id="rId4" Type="http://schemas.openxmlformats.org/officeDocument/2006/relationships/hyperlink" Target="http://fr.wikipedia.org/wiki/Balsaminaceae" TargetMode="External"/><Relationship Id="rId9" Type="http://schemas.openxmlformats.org/officeDocument/2006/relationships/hyperlink" Target="http://fr.wikipedia.org/wiki/H%C3%A9m%C3%A9rochorie" TargetMode="External"/><Relationship Id="rId14" Type="http://schemas.openxmlformats.org/officeDocument/2006/relationships/hyperlink" Target="http://fr.wikipedia.org/wiki/Balsamine_de_l'Himalaya"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observatoire-biodiversite-bretagne.fr/especes-invasives/Flore-continentale/Invasives-potentielles/Les-Impatiences-a-petites-fleurs-et-de-Balfour-Impatiens-sp" TargetMode="External"/><Relationship Id="rId3" Type="http://schemas.openxmlformats.org/officeDocument/2006/relationships/hyperlink" Target="http://fr.wikipedia.org/wiki/Famille_(biologie)" TargetMode="External"/><Relationship Id="rId7" Type="http://schemas.openxmlformats.org/officeDocument/2006/relationships/hyperlink" Target="http://fr.wikipedia.org/wiki/Balsamine_de_Balfour" TargetMode="External"/><Relationship Id="rId2" Type="http://schemas.openxmlformats.org/officeDocument/2006/relationships/hyperlink" Target="http://fr.wikipedia.org/wiki/Plante_herbac%C3%A9e" TargetMode="External"/><Relationship Id="rId1" Type="http://schemas.openxmlformats.org/officeDocument/2006/relationships/slideLayout" Target="../slideLayouts/slideLayout7.xml"/><Relationship Id="rId6" Type="http://schemas.openxmlformats.org/officeDocument/2006/relationships/hyperlink" Target="http://fr.wikipedia.org/wiki/Europe" TargetMode="External"/><Relationship Id="rId11" Type="http://schemas.openxmlformats.org/officeDocument/2006/relationships/image" Target="../media/image113.jpeg"/><Relationship Id="rId5" Type="http://schemas.openxmlformats.org/officeDocument/2006/relationships/hyperlink" Target="http://fr.wikipedia.org/wiki/Himalaya" TargetMode="External"/><Relationship Id="rId10" Type="http://schemas.openxmlformats.org/officeDocument/2006/relationships/image" Target="../media/image112.jpeg"/><Relationship Id="rId4" Type="http://schemas.openxmlformats.org/officeDocument/2006/relationships/hyperlink" Target="http://fr.wikipedia.org/wiki/Balsaminaceae" TargetMode="External"/><Relationship Id="rId9" Type="http://schemas.openxmlformats.org/officeDocument/2006/relationships/image" Target="../media/image111.jpeg"/></Relationships>
</file>

<file path=ppt/slides/_rels/slide39.xml.rels><?xml version="1.0" encoding="UTF-8" standalone="yes"?>
<Relationships xmlns="http://schemas.openxmlformats.org/package/2006/relationships"><Relationship Id="rId8" Type="http://schemas.openxmlformats.org/officeDocument/2006/relationships/hyperlink" Target="http://fr.wikipedia.org/wiki/Invasive" TargetMode="External"/><Relationship Id="rId13" Type="http://schemas.openxmlformats.org/officeDocument/2006/relationships/hyperlink" Target="http://fr.wikipedia.org/wiki/Saponine" TargetMode="External"/><Relationship Id="rId18" Type="http://schemas.openxmlformats.org/officeDocument/2006/relationships/image" Target="../media/image116.jpeg"/><Relationship Id="rId3" Type="http://schemas.openxmlformats.org/officeDocument/2006/relationships/hyperlink" Target="http://fr.wikipedia.org/wiki/Plante_vivace" TargetMode="External"/><Relationship Id="rId7" Type="http://schemas.openxmlformats.org/officeDocument/2006/relationships/hyperlink" Target="http://fr.wikipedia.org/wiki/Vigne" TargetMode="External"/><Relationship Id="rId12" Type="http://schemas.openxmlformats.org/officeDocument/2006/relationships/hyperlink" Target="http://fr.wikipedia.org/wiki/Baie_(botanique)" TargetMode="External"/><Relationship Id="rId17" Type="http://schemas.openxmlformats.org/officeDocument/2006/relationships/image" Target="../media/image115.png"/><Relationship Id="rId2" Type="http://schemas.openxmlformats.org/officeDocument/2006/relationships/hyperlink" Target="http://fr.wikipedia.org/wiki/Plante_herbac%C3%A9e" TargetMode="External"/><Relationship Id="rId16" Type="http://schemas.openxmlformats.org/officeDocument/2006/relationships/image" Target="../media/image114.jpeg"/><Relationship Id="rId20" Type="http://schemas.openxmlformats.org/officeDocument/2006/relationships/hyperlink" Target="http://en.wikipedia.org/wiki/Warren_County,_Indiana" TargetMode="External"/><Relationship Id="rId1" Type="http://schemas.openxmlformats.org/officeDocument/2006/relationships/slideLayout" Target="../slideLayouts/slideLayout7.xml"/><Relationship Id="rId6" Type="http://schemas.openxmlformats.org/officeDocument/2006/relationships/hyperlink" Target="http://fr.wikipedia.org/wiki/La_R%C3%A9union" TargetMode="External"/><Relationship Id="rId11" Type="http://schemas.openxmlformats.org/officeDocument/2006/relationships/hyperlink" Target="http://fr.wikipedia.org/wiki/Peste_v%C3%A9g%C3%A9tale" TargetMode="External"/><Relationship Id="rId5" Type="http://schemas.openxmlformats.org/officeDocument/2006/relationships/hyperlink" Target="http://fr.wikipedia.org/wiki/Phytolaccaceae" TargetMode="External"/><Relationship Id="rId15" Type="http://schemas.openxmlformats.org/officeDocument/2006/relationships/hyperlink" Target="http://phytolaque.wifeo.com/" TargetMode="External"/><Relationship Id="rId10" Type="http://schemas.openxmlformats.org/officeDocument/2006/relationships/hyperlink" Target="http://fr.wikipedia.org/wiki/Phytolacca_americana#cite_note-2" TargetMode="External"/><Relationship Id="rId19" Type="http://schemas.openxmlformats.org/officeDocument/2006/relationships/image" Target="../media/image117.jpeg"/><Relationship Id="rId4" Type="http://schemas.openxmlformats.org/officeDocument/2006/relationships/hyperlink" Target="http://fr.wikipedia.org/wiki/Grappe" TargetMode="External"/><Relationship Id="rId9" Type="http://schemas.openxmlformats.org/officeDocument/2006/relationships/hyperlink" Target="http://fr.wikipedia.org/wiki/Phytolacca_americana" TargetMode="External"/><Relationship Id="rId14" Type="http://schemas.openxmlformats.org/officeDocument/2006/relationships/hyperlink" Target="http://fr.wikipedia.org/wiki/Phytolacca_americana#cite_note-4"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infoflora.ch/fr/flore/26124-sicyos-angulatus.html" TargetMode="External"/><Relationship Id="rId3" Type="http://schemas.openxmlformats.org/officeDocument/2006/relationships/hyperlink" Target="http://www.infoflora.ch/fr/flore/26470-echinocystis-lobata.html" TargetMode="External"/><Relationship Id="rId7" Type="http://schemas.openxmlformats.org/officeDocument/2006/relationships/hyperlink" Target="http://www.infoflora.ch/fr/flore/11024-rubus-armeniacus.html" TargetMode="External"/><Relationship Id="rId2" Type="http://schemas.openxmlformats.org/officeDocument/2006/relationships/hyperlink" Target="http://www.infoflora.ch/fr/flore/7369-cyperus-esculentus.html" TargetMode="External"/><Relationship Id="rId1" Type="http://schemas.openxmlformats.org/officeDocument/2006/relationships/slideLayout" Target="../slideLayouts/slideLayout7.xml"/><Relationship Id="rId6" Type="http://schemas.openxmlformats.org/officeDocument/2006/relationships/hyperlink" Target="http://www.infoflora.ch/fr/flore/26476-toxicodendron-radicans.html" TargetMode="External"/><Relationship Id="rId5" Type="http://schemas.openxmlformats.org/officeDocument/2006/relationships/hyperlink" Target="http://www.infoflora.ch/fr/flore/1441-rhus-typhina.html" TargetMode="External"/><Relationship Id="rId10" Type="http://schemas.openxmlformats.org/officeDocument/2006/relationships/hyperlink" Target="http://www.centrederessources-loirenature.com/mediatheque/especes_inva/fiches_FCBN/Fiche%20-%20solanum%20elaeagnifolium_sr.pdf" TargetMode="External"/><Relationship Id="rId4" Type="http://schemas.openxmlformats.org/officeDocument/2006/relationships/hyperlink" Target="http://www.infoflora.ch/fr/flore/12177-pueraria-lobata.html" TargetMode="External"/><Relationship Id="rId9" Type="http://schemas.openxmlformats.org/officeDocument/2006/relationships/hyperlink" Target="http://www.infoflora.ch/fr/flore/26102-solanum-carolinense.html"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fr.wikipedia.org/wiki/Bassin_d%27Arcachon" TargetMode="External"/><Relationship Id="rId13" Type="http://schemas.openxmlformats.org/officeDocument/2006/relationships/hyperlink" Target="http://fr.wikipedia.org/wiki/Gu%C3%A9rande" TargetMode="External"/><Relationship Id="rId18" Type="http://schemas.openxmlformats.org/officeDocument/2006/relationships/hyperlink" Target="http://fr.wikipedia.org/wiki/Graine" TargetMode="External"/><Relationship Id="rId3" Type="http://schemas.openxmlformats.org/officeDocument/2006/relationships/hyperlink" Target="http://fr.wikipedia.org/wiki/Asteraceae" TargetMode="External"/><Relationship Id="rId21" Type="http://schemas.openxmlformats.org/officeDocument/2006/relationships/image" Target="../media/image119.jpeg"/><Relationship Id="rId7" Type="http://schemas.openxmlformats.org/officeDocument/2006/relationships/hyperlink" Target="http://fr.wikipedia.org/wiki/Baccharis_halimifolia#cite_note-1" TargetMode="External"/><Relationship Id="rId12" Type="http://schemas.openxmlformats.org/officeDocument/2006/relationships/hyperlink" Target="http://fr.wikipedia.org/wiki/Biodiversit%C3%A9" TargetMode="External"/><Relationship Id="rId17" Type="http://schemas.openxmlformats.org/officeDocument/2006/relationships/hyperlink" Target="http://fr.wikipedia.org/wiki/Cotonnier" TargetMode="External"/><Relationship Id="rId2" Type="http://schemas.openxmlformats.org/officeDocument/2006/relationships/hyperlink" Target="http://fr.wikipedia.org/wiki/Baccharis" TargetMode="External"/><Relationship Id="rId16" Type="http://schemas.openxmlformats.org/officeDocument/2006/relationships/hyperlink" Target="http://fr.wikipedia.org/wiki/Maine_(%C3%89tat)" TargetMode="External"/><Relationship Id="rId20" Type="http://schemas.openxmlformats.org/officeDocument/2006/relationships/image" Target="../media/image118.jpeg"/><Relationship Id="rId1" Type="http://schemas.openxmlformats.org/officeDocument/2006/relationships/slideLayout" Target="../slideLayouts/slideLayout7.xml"/><Relationship Id="rId6" Type="http://schemas.openxmlformats.org/officeDocument/2006/relationships/hyperlink" Target="http://fr.wikipedia.org/wiki/Oc%C3%A9anie" TargetMode="External"/><Relationship Id="rId11" Type="http://schemas.openxmlformats.org/officeDocument/2006/relationships/hyperlink" Target="http://fr.wikipedia.org/wiki/Paludier" TargetMode="External"/><Relationship Id="rId5" Type="http://schemas.openxmlformats.org/officeDocument/2006/relationships/hyperlink" Target="http://fr.wikipedia.org/wiki/Europe" TargetMode="External"/><Relationship Id="rId15" Type="http://schemas.openxmlformats.org/officeDocument/2006/relationships/hyperlink" Target="http://fr.wikipedia.org/wiki/%C3%89tats-Unis" TargetMode="External"/><Relationship Id="rId23" Type="http://schemas.openxmlformats.org/officeDocument/2006/relationships/image" Target="../media/image121.jpeg"/><Relationship Id="rId10" Type="http://schemas.openxmlformats.org/officeDocument/2006/relationships/hyperlink" Target="http://fr.wikipedia.org/wiki/Baccharis_halimifolia#cite_note-3" TargetMode="External"/><Relationship Id="rId19" Type="http://schemas.openxmlformats.org/officeDocument/2006/relationships/hyperlink" Target="http://fr.wikipedia.org/wiki/Baccharis_halimifolia" TargetMode="External"/><Relationship Id="rId4" Type="http://schemas.openxmlformats.org/officeDocument/2006/relationships/hyperlink" Target="http://fr.wikipedia.org/wiki/Naturalisation_(homonymie)" TargetMode="External"/><Relationship Id="rId9" Type="http://schemas.openxmlformats.org/officeDocument/2006/relationships/hyperlink" Target="http://fr.wikipedia.org/wiki/Plante_envahissante" TargetMode="External"/><Relationship Id="rId14" Type="http://schemas.openxmlformats.org/officeDocument/2006/relationships/hyperlink" Target="http://fr.wikipedia.org/wiki/Bri%C3%A8re" TargetMode="External"/><Relationship Id="rId22" Type="http://schemas.openxmlformats.org/officeDocument/2006/relationships/image" Target="../media/image120.jpeg"/></Relationships>
</file>

<file path=ppt/slides/_rels/slide41.xml.rels><?xml version="1.0" encoding="UTF-8" standalone="yes"?>
<Relationships xmlns="http://schemas.openxmlformats.org/package/2006/relationships"><Relationship Id="rId8" Type="http://schemas.openxmlformats.org/officeDocument/2006/relationships/hyperlink" Target="http://fr.wikipedia.org/wiki/Rhododendron_ponticum#cite_note-3" TargetMode="External"/><Relationship Id="rId3" Type="http://schemas.openxmlformats.org/officeDocument/2006/relationships/hyperlink" Target="http://fr.wikipedia.org/wiki/Genre_(biologie)" TargetMode="External"/><Relationship Id="rId7" Type="http://schemas.openxmlformats.org/officeDocument/2006/relationships/hyperlink" Target="http://fr.wikipedia.org/wiki/Rhododendron_ponticum#cite_note-2" TargetMode="External"/><Relationship Id="rId12" Type="http://schemas.openxmlformats.org/officeDocument/2006/relationships/image" Target="../media/image124.jpeg"/><Relationship Id="rId2" Type="http://schemas.openxmlformats.org/officeDocument/2006/relationships/hyperlink" Target="http://fr.wikipedia.org/wiki/Fleur" TargetMode="External"/><Relationship Id="rId1" Type="http://schemas.openxmlformats.org/officeDocument/2006/relationships/slideLayout" Target="../slideLayouts/slideLayout7.xml"/><Relationship Id="rId6" Type="http://schemas.openxmlformats.org/officeDocument/2006/relationships/hyperlink" Target="http://fr.wikipedia.org/wiki/Ericaceae" TargetMode="External"/><Relationship Id="rId11" Type="http://schemas.openxmlformats.org/officeDocument/2006/relationships/image" Target="../media/image123.jpeg"/><Relationship Id="rId5" Type="http://schemas.openxmlformats.org/officeDocument/2006/relationships/hyperlink" Target="http://fr.wikipedia.org/wiki/Famille_(biologie)" TargetMode="External"/><Relationship Id="rId10" Type="http://schemas.openxmlformats.org/officeDocument/2006/relationships/image" Target="../media/image122.jpeg"/><Relationship Id="rId4" Type="http://schemas.openxmlformats.org/officeDocument/2006/relationships/hyperlink" Target="http://fr.wikipedia.org/wiki/Rhododendron" TargetMode="External"/><Relationship Id="rId9" Type="http://schemas.openxmlformats.org/officeDocument/2006/relationships/hyperlink" Target="http://fr.wikipedia.org/wiki/Rhododendron_ponticu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hear.org/pier/species/lupinus_polyphyllus.htm" TargetMode="External"/><Relationship Id="rId3" Type="http://schemas.openxmlformats.org/officeDocument/2006/relationships/hyperlink" Target="http://fr.wikipedia.org/wiki/Lupin" TargetMode="External"/><Relationship Id="rId7" Type="http://schemas.openxmlformats.org/officeDocument/2006/relationships/hyperlink" Target="http://fr.wikipedia.org/wiki/Lupinus_polyphyllus" TargetMode="External"/><Relationship Id="rId2" Type="http://schemas.openxmlformats.org/officeDocument/2006/relationships/hyperlink" Target="http://fr.wikipedia.org/wiki/Esp%C3%A8ce_(biologie)" TargetMode="External"/><Relationship Id="rId1" Type="http://schemas.openxmlformats.org/officeDocument/2006/relationships/slideLayout" Target="../slideLayouts/slideLayout7.xml"/><Relationship Id="rId6" Type="http://schemas.openxmlformats.org/officeDocument/2006/relationships/hyperlink" Target="http://fr.wikipedia.org/wiki/Lupinus_%C3%97_russellii" TargetMode="External"/><Relationship Id="rId5" Type="http://schemas.openxmlformats.org/officeDocument/2006/relationships/hyperlink" Target="http://fr.wikipedia.org/w/index.php?title=Lupinus_nootkatensis&amp;action=edit&amp;redlink=1" TargetMode="External"/><Relationship Id="rId10" Type="http://schemas.openxmlformats.org/officeDocument/2006/relationships/image" Target="../media/image126.jpeg"/><Relationship Id="rId4" Type="http://schemas.openxmlformats.org/officeDocument/2006/relationships/hyperlink" Target="http://fr.wikipedia.org/wiki/Am%C3%A9rique_du_Nord" TargetMode="External"/><Relationship Id="rId9" Type="http://schemas.openxmlformats.org/officeDocument/2006/relationships/image" Target="../media/image125.jpeg"/></Relationships>
</file>

<file path=ppt/slides/_rels/slide43.xml.rels><?xml version="1.0" encoding="UTF-8" standalone="yes"?>
<Relationships xmlns="http://schemas.openxmlformats.org/package/2006/relationships"><Relationship Id="rId8" Type="http://schemas.openxmlformats.org/officeDocument/2006/relationships/hyperlink" Target="http://fr.wikipedia.org/wiki/Laurus_nobilis" TargetMode="External"/><Relationship Id="rId13" Type="http://schemas.openxmlformats.org/officeDocument/2006/relationships/hyperlink" Target="http://fr.wikipedia.org/wiki/Laurier-cerise#cite_note-4" TargetMode="External"/><Relationship Id="rId18" Type="http://schemas.openxmlformats.org/officeDocument/2006/relationships/hyperlink" Target="http://en.wikipedia.org/wiki/Prunus_laurocerasus" TargetMode="External"/><Relationship Id="rId3" Type="http://schemas.openxmlformats.org/officeDocument/2006/relationships/hyperlink" Target="http://fr.wikipedia.org/wiki/Famille_(biologie)" TargetMode="External"/><Relationship Id="rId21" Type="http://schemas.openxmlformats.org/officeDocument/2006/relationships/image" Target="../media/image129.jpeg"/><Relationship Id="rId7" Type="http://schemas.openxmlformats.org/officeDocument/2006/relationships/hyperlink" Target="http://fr.wikipedia.org/wiki/Asie_Mineure" TargetMode="External"/><Relationship Id="rId12" Type="http://schemas.openxmlformats.org/officeDocument/2006/relationships/hyperlink" Target="http://fr.wikipedia.org/wiki/Ficaire" TargetMode="External"/><Relationship Id="rId17" Type="http://schemas.openxmlformats.org/officeDocument/2006/relationships/hyperlink" Target="http://fr.wikipedia.org/wiki/Laurier-cerise" TargetMode="External"/><Relationship Id="rId25" Type="http://schemas.openxmlformats.org/officeDocument/2006/relationships/image" Target="../media/image133.jpeg"/><Relationship Id="rId2" Type="http://schemas.openxmlformats.org/officeDocument/2006/relationships/hyperlink" Target="http://fr.wikipedia.org/wiki/Arbuste" TargetMode="External"/><Relationship Id="rId16" Type="http://schemas.openxmlformats.org/officeDocument/2006/relationships/hyperlink" Target="http://fr.wikipedia.org/wiki/Condiment" TargetMode="External"/><Relationship Id="rId20" Type="http://schemas.openxmlformats.org/officeDocument/2006/relationships/image" Target="../media/image128.jpeg"/><Relationship Id="rId1" Type="http://schemas.openxmlformats.org/officeDocument/2006/relationships/slideLayout" Target="../slideLayouts/slideLayout7.xml"/><Relationship Id="rId6" Type="http://schemas.openxmlformats.org/officeDocument/2006/relationships/hyperlink" Target="http://fr.wikipedia.org/wiki/Prunus" TargetMode="External"/><Relationship Id="rId11" Type="http://schemas.openxmlformats.org/officeDocument/2006/relationships/hyperlink" Target="http://fr.wikipedia.org/wiki/Allium_ursinum" TargetMode="External"/><Relationship Id="rId24" Type="http://schemas.openxmlformats.org/officeDocument/2006/relationships/image" Target="../media/image132.jpeg"/><Relationship Id="rId5" Type="http://schemas.openxmlformats.org/officeDocument/2006/relationships/hyperlink" Target="http://fr.wikipedia.org/wiki/Genre_(biologie)" TargetMode="External"/><Relationship Id="rId15" Type="http://schemas.openxmlformats.org/officeDocument/2006/relationships/hyperlink" Target="http://fr.wikipedia.org/wiki/Laurier-cerise#cite_note-Confiture2-3" TargetMode="External"/><Relationship Id="rId23" Type="http://schemas.openxmlformats.org/officeDocument/2006/relationships/image" Target="../media/image131.jpeg"/><Relationship Id="rId10" Type="http://schemas.openxmlformats.org/officeDocument/2006/relationships/hyperlink" Target="http://fr.wikipedia.org/wiki/Muguet_de_mai" TargetMode="External"/><Relationship Id="rId19" Type="http://schemas.openxmlformats.org/officeDocument/2006/relationships/image" Target="../media/image127.jpeg"/><Relationship Id="rId4" Type="http://schemas.openxmlformats.org/officeDocument/2006/relationships/hyperlink" Target="http://fr.wikipedia.org/wiki/Rosaceae" TargetMode="External"/><Relationship Id="rId9" Type="http://schemas.openxmlformats.org/officeDocument/2006/relationships/hyperlink" Target="http://fr.wikipedia.org/wiki/Hyacinthoides_non-scripta" TargetMode="External"/><Relationship Id="rId14" Type="http://schemas.openxmlformats.org/officeDocument/2006/relationships/hyperlink" Target="http://fr.wikipedia.org/wiki/Laurier-cerise#cite_note-Confiture1-2" TargetMode="External"/><Relationship Id="rId22" Type="http://schemas.openxmlformats.org/officeDocument/2006/relationships/image" Target="../media/image130.jpeg"/></Relationships>
</file>

<file path=ppt/slides/_rels/slide44.xml.rels><?xml version="1.0" encoding="UTF-8" standalone="yes"?>
<Relationships xmlns="http://schemas.openxmlformats.org/package/2006/relationships"><Relationship Id="rId8" Type="http://schemas.openxmlformats.org/officeDocument/2006/relationships/hyperlink" Target="http://fr.wikipedia.org/wiki/Plantes_mellif%C3%A8res" TargetMode="External"/><Relationship Id="rId13" Type="http://schemas.openxmlformats.org/officeDocument/2006/relationships/hyperlink" Target="http://fr.wikipedia.org/wiki/H%C3%A9m%C3%A9rochorie" TargetMode="External"/><Relationship Id="rId18" Type="http://schemas.openxmlformats.org/officeDocument/2006/relationships/hyperlink" Target="http://onlinelibrary.wiley.com/doi/10.1111/j.1365-2745.2008.01413.x/pdf" TargetMode="External"/><Relationship Id="rId3" Type="http://schemas.openxmlformats.org/officeDocument/2006/relationships/hyperlink" Target="http://fr.wikipedia.org/wiki/Solidago_canadensis#cite_note-1" TargetMode="External"/><Relationship Id="rId21" Type="http://schemas.openxmlformats.org/officeDocument/2006/relationships/image" Target="../media/image137.jpeg"/><Relationship Id="rId7" Type="http://schemas.openxmlformats.org/officeDocument/2006/relationships/hyperlink" Target="http://fr.wikipedia.org/wiki/Asteraceae" TargetMode="External"/><Relationship Id="rId12" Type="http://schemas.openxmlformats.org/officeDocument/2006/relationships/hyperlink" Target="http://fr.wikipedia.org/wiki/Bovinae" TargetMode="External"/><Relationship Id="rId17" Type="http://schemas.openxmlformats.org/officeDocument/2006/relationships/hyperlink" Target="http://www.infoflora.ch/assets/content/documents/neophytes/inva_soli_can_f.pdf" TargetMode="External"/><Relationship Id="rId2" Type="http://schemas.openxmlformats.org/officeDocument/2006/relationships/image" Target="../media/image134.jpeg"/><Relationship Id="rId16" Type="http://schemas.openxmlformats.org/officeDocument/2006/relationships/hyperlink" Target="http://www.hear.org/pier/species/solidago_canadensis.htm" TargetMode="External"/><Relationship Id="rId20" Type="http://schemas.openxmlformats.org/officeDocument/2006/relationships/image" Target="../media/image136.jpeg"/><Relationship Id="rId1" Type="http://schemas.openxmlformats.org/officeDocument/2006/relationships/slideLayout" Target="../slideLayouts/slideLayout7.xml"/><Relationship Id="rId6" Type="http://schemas.openxmlformats.org/officeDocument/2006/relationships/hyperlink" Target="http://fr.wikipedia.org/wiki/Solidago" TargetMode="External"/><Relationship Id="rId11" Type="http://schemas.openxmlformats.org/officeDocument/2006/relationships/hyperlink" Target="http://fr.wikipedia.org/wiki/Syst%C3%A8me_r%C3%A9nal" TargetMode="External"/><Relationship Id="rId5" Type="http://schemas.openxmlformats.org/officeDocument/2006/relationships/hyperlink" Target="http://fr.wikipedia.org/wiki/Am%C3%A9rique_du_Nord" TargetMode="External"/><Relationship Id="rId15" Type="http://schemas.openxmlformats.org/officeDocument/2006/relationships/hyperlink" Target="http://fr.wikipedia.org/wiki/Solidago_canadensis" TargetMode="External"/><Relationship Id="rId23" Type="http://schemas.openxmlformats.org/officeDocument/2006/relationships/image" Target="../media/image139.jpeg"/><Relationship Id="rId10" Type="http://schemas.openxmlformats.org/officeDocument/2006/relationships/hyperlink" Target="http://fr.wikipedia.org/wiki/Carminatif" TargetMode="External"/><Relationship Id="rId19" Type="http://schemas.openxmlformats.org/officeDocument/2006/relationships/image" Target="../media/image135.jpeg"/><Relationship Id="rId4" Type="http://schemas.openxmlformats.org/officeDocument/2006/relationships/hyperlink" Target="http://fr.wikipedia.org/wiki/Plante_vivace" TargetMode="External"/><Relationship Id="rId9" Type="http://schemas.openxmlformats.org/officeDocument/2006/relationships/hyperlink" Target="http://fr.wikipedia.org/wiki/Plante_m%C3%A9dicinale" TargetMode="External"/><Relationship Id="rId14" Type="http://schemas.openxmlformats.org/officeDocument/2006/relationships/hyperlink" Target="http://fr.wikipedia.org/wiki/Plante_envahissante" TargetMode="External"/><Relationship Id="rId22" Type="http://schemas.openxmlformats.org/officeDocument/2006/relationships/image" Target="../media/image138.jpeg"/></Relationships>
</file>

<file path=ppt/slides/_rels/slide45.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hyperlink" Target="http://fr.wikipedia.org/wiki/Asteraceae" TargetMode="External"/><Relationship Id="rId7" Type="http://schemas.openxmlformats.org/officeDocument/2006/relationships/image" Target="../media/image140.jpeg"/><Relationship Id="rId2" Type="http://schemas.openxmlformats.org/officeDocument/2006/relationships/hyperlink" Target="http://www.infoflora.ch/fr/flore/2192-solidago-gigantea.html" TargetMode="External"/><Relationship Id="rId1" Type="http://schemas.openxmlformats.org/officeDocument/2006/relationships/slideLayout" Target="../slideLayouts/slideLayout7.xml"/><Relationship Id="rId6" Type="http://schemas.openxmlformats.org/officeDocument/2006/relationships/hyperlink" Target="http://en.wikipedia.org/wiki/Solidago_gigantea" TargetMode="External"/><Relationship Id="rId5" Type="http://schemas.openxmlformats.org/officeDocument/2006/relationships/hyperlink" Target="http://fr.wikipedia.org/wiki/Solidage_g%C3%A9ant" TargetMode="External"/><Relationship Id="rId10" Type="http://schemas.openxmlformats.org/officeDocument/2006/relationships/image" Target="../media/image143.jpeg"/><Relationship Id="rId4" Type="http://schemas.openxmlformats.org/officeDocument/2006/relationships/hyperlink" Target="http://www.infoflora.ch/assets/content/documents/neophytes/inva_soli_gig_f.pdf" TargetMode="External"/><Relationship Id="rId9" Type="http://schemas.openxmlformats.org/officeDocument/2006/relationships/image" Target="../media/image142.jpeg"/></Relationships>
</file>

<file path=ppt/slides/_rels/slide46.xml.rels><?xml version="1.0" encoding="UTF-8" standalone="yes"?>
<Relationships xmlns="http://schemas.openxmlformats.org/package/2006/relationships"><Relationship Id="rId8" Type="http://schemas.openxmlformats.org/officeDocument/2006/relationships/image" Target="../media/image145.jpeg"/><Relationship Id="rId3" Type="http://schemas.openxmlformats.org/officeDocument/2006/relationships/hyperlink" Target="http://translate.googleusercontent.com/translate_c?depth=1&amp;hl=fr&amp;prev=/search%3Fq%3Dsolidago%2Bgraminifolia%2Bwiki%26biw%3D1440%26bih%3D732&amp;rurl=translate.google.fr&amp;sl=en&amp;u=http://en.wikipedia.org/wiki/Herbaceous_plant&amp;usg=ALkJrhicCyIO9vHorMy1a9Vjbijpt3Sk8g" TargetMode="External"/><Relationship Id="rId7" Type="http://schemas.openxmlformats.org/officeDocument/2006/relationships/image" Target="../media/image144.jpeg"/><Relationship Id="rId2" Type="http://schemas.openxmlformats.org/officeDocument/2006/relationships/hyperlink" Target="http://www.infoflora.ch/fr/flore/2188-solidago-graminifolia.html" TargetMode="External"/><Relationship Id="rId1" Type="http://schemas.openxmlformats.org/officeDocument/2006/relationships/slideLayout" Target="../slideLayouts/slideLayout7.xml"/><Relationship Id="rId6" Type="http://schemas.openxmlformats.org/officeDocument/2006/relationships/hyperlink" Target="http://en.wikipedia.org/wiki/Euthamia_graminifolia" TargetMode="External"/><Relationship Id="rId5" Type="http://schemas.openxmlformats.org/officeDocument/2006/relationships/hyperlink" Target="http://plants.usda.gov/plantguide/pdf/pg_eugr5.pdf" TargetMode="External"/><Relationship Id="rId10" Type="http://schemas.openxmlformats.org/officeDocument/2006/relationships/image" Target="../media/image147.jpeg"/><Relationship Id="rId4" Type="http://schemas.openxmlformats.org/officeDocument/2006/relationships/hyperlink" Target="http://translate.googleusercontent.com/translate_c?depth=1&amp;hl=fr&amp;prev=/search?q=solidago+graminifolia+wiki&amp;biw=1440&amp;bih=732&amp;rurl=translate.google.fr&amp;sl=en&amp;u=http://en.wikipedia.org/wiki/Leaf&amp;usg=ALkJrhi37V-bzOk5FpT2whmdngRHZ8Ku8Q" TargetMode="External"/><Relationship Id="rId9" Type="http://schemas.openxmlformats.org/officeDocument/2006/relationships/image" Target="../media/image146.jpeg"/></Relationships>
</file>

<file path=ppt/slides/_rels/slide47.xml.rels><?xml version="1.0" encoding="UTF-8" standalone="yes"?>
<Relationships xmlns="http://schemas.openxmlformats.org/package/2006/relationships"><Relationship Id="rId8" Type="http://schemas.openxmlformats.org/officeDocument/2006/relationships/image" Target="../media/image150.jpeg"/><Relationship Id="rId13" Type="http://schemas.openxmlformats.org/officeDocument/2006/relationships/image" Target="../media/image155.jpeg"/><Relationship Id="rId3" Type="http://schemas.openxmlformats.org/officeDocument/2006/relationships/hyperlink" Target="http://www.infoflora.ch/fr/assets/content/documents/neophytes/inva_buni_ori_f.pdf" TargetMode="External"/><Relationship Id="rId7" Type="http://schemas.openxmlformats.org/officeDocument/2006/relationships/image" Target="../media/image149.jpeg"/><Relationship Id="rId12" Type="http://schemas.openxmlformats.org/officeDocument/2006/relationships/image" Target="../media/image154.jpeg"/><Relationship Id="rId2" Type="http://schemas.openxmlformats.org/officeDocument/2006/relationships/hyperlink" Target="http://www.infoflora.ch/fr/flore/649-bunias-orientalis.html" TargetMode="External"/><Relationship Id="rId1" Type="http://schemas.openxmlformats.org/officeDocument/2006/relationships/slideLayout" Target="../slideLayouts/slideLayout7.xml"/><Relationship Id="rId6" Type="http://schemas.openxmlformats.org/officeDocument/2006/relationships/image" Target="../media/image148.jpeg"/><Relationship Id="rId11" Type="http://schemas.openxmlformats.org/officeDocument/2006/relationships/image" Target="../media/image153.jpeg"/><Relationship Id="rId5" Type="http://schemas.openxmlformats.org/officeDocument/2006/relationships/hyperlink" Target="http://en.wikipedia.org/wiki/Bunias_orientalis" TargetMode="External"/><Relationship Id="rId10" Type="http://schemas.openxmlformats.org/officeDocument/2006/relationships/image" Target="../media/image152.jpeg"/><Relationship Id="rId4" Type="http://schemas.openxmlformats.org/officeDocument/2006/relationships/hyperlink" Target="http://www.cabi.org/isc/datasheet/109130" TargetMode="External"/><Relationship Id="rId9" Type="http://schemas.openxmlformats.org/officeDocument/2006/relationships/image" Target="../media/image151.jpeg"/></Relationships>
</file>

<file path=ppt/slides/_rels/slide48.xml.rels><?xml version="1.0" encoding="UTF-8" standalone="yes"?>
<Relationships xmlns="http://schemas.openxmlformats.org/package/2006/relationships"><Relationship Id="rId8" Type="http://schemas.openxmlformats.org/officeDocument/2006/relationships/image" Target="../media/image157.jpeg"/><Relationship Id="rId3" Type="http://schemas.openxmlformats.org/officeDocument/2006/relationships/hyperlink" Target="http://fr.wikipedia.org/wiki/Esp%C3%A8ce_invasive" TargetMode="External"/><Relationship Id="rId7" Type="http://schemas.openxmlformats.org/officeDocument/2006/relationships/image" Target="../media/image156.jpeg"/><Relationship Id="rId2" Type="http://schemas.openxmlformats.org/officeDocument/2006/relationships/hyperlink" Target="http://fr.wikipedia.org/wiki/Ast%C3%A9rac%C3%A9es" TargetMode="External"/><Relationship Id="rId1" Type="http://schemas.openxmlformats.org/officeDocument/2006/relationships/slideLayout" Target="../slideLayouts/slideLayout7.xml"/><Relationship Id="rId6" Type="http://schemas.openxmlformats.org/officeDocument/2006/relationships/hyperlink" Target="http://perso.wanadoo.fr/philippe.julve/catminat.htm" TargetMode="External"/><Relationship Id="rId5" Type="http://schemas.openxmlformats.org/officeDocument/2006/relationships/hyperlink" Target="http://www.cabi.org/isc/abstract/20143131942" TargetMode="External"/><Relationship Id="rId4" Type="http://schemas.openxmlformats.org/officeDocument/2006/relationships/hyperlink" Target="http://www.infoflora.ch/fr/flore/9193-erigeron-annuus-sl.htmlb"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fr.wikipedia.org/wiki/Antirhumatismal" TargetMode="External"/><Relationship Id="rId13" Type="http://schemas.openxmlformats.org/officeDocument/2006/relationships/hyperlink" Target="http://fr.wikipedia.org/wiki/Huile_essentielle" TargetMode="External"/><Relationship Id="rId18" Type="http://schemas.openxmlformats.org/officeDocument/2006/relationships/hyperlink" Target="http://fr.wikipedia.org/wiki/P%C3%A9riurbanisation" TargetMode="External"/><Relationship Id="rId26" Type="http://schemas.openxmlformats.org/officeDocument/2006/relationships/image" Target="../media/image161.jpeg"/><Relationship Id="rId3" Type="http://schemas.openxmlformats.org/officeDocument/2006/relationships/hyperlink" Target="http://fr.wikipedia.org/wiki/Plante_herbac%C3%A9e" TargetMode="External"/><Relationship Id="rId21" Type="http://schemas.openxmlformats.org/officeDocument/2006/relationships/hyperlink" Target="http://fr.wikipedia.org/wiki/Conyza_canadensis" TargetMode="External"/><Relationship Id="rId7" Type="http://schemas.openxmlformats.org/officeDocument/2006/relationships/hyperlink" Target="http://fr.wikipedia.org/w/index.php?title=Balsamique&amp;action=edit&amp;redlink=1" TargetMode="External"/><Relationship Id="rId12" Type="http://schemas.openxmlformats.org/officeDocument/2006/relationships/hyperlink" Target="http://fr.wikipedia.org/wiki/Tanin" TargetMode="External"/><Relationship Id="rId17" Type="http://schemas.openxmlformats.org/officeDocument/2006/relationships/hyperlink" Target="http://fr.wikipedia.org/wiki/Flavono%C3%AFde" TargetMode="External"/><Relationship Id="rId25" Type="http://schemas.openxmlformats.org/officeDocument/2006/relationships/image" Target="../media/image160.jpeg"/><Relationship Id="rId2" Type="http://schemas.openxmlformats.org/officeDocument/2006/relationships/image" Target="../media/image158.jpeg"/><Relationship Id="rId16" Type="http://schemas.openxmlformats.org/officeDocument/2006/relationships/hyperlink" Target="http://fr.wikipedia.org/w/index.php?title=Menth%C3%A8ne&amp;action=edit&amp;redlink=1" TargetMode="External"/><Relationship Id="rId20" Type="http://schemas.openxmlformats.org/officeDocument/2006/relationships/hyperlink" Target="http://fr.wikipedia.org/wiki/Voies_ferr%C3%A9es" TargetMode="External"/><Relationship Id="rId1" Type="http://schemas.openxmlformats.org/officeDocument/2006/relationships/slideLayout" Target="../slideLayouts/slideLayout7.xml"/><Relationship Id="rId6" Type="http://schemas.openxmlformats.org/officeDocument/2006/relationships/hyperlink" Target="http://fr.wikipedia.org/wiki/Plante_invasive" TargetMode="External"/><Relationship Id="rId11" Type="http://schemas.openxmlformats.org/officeDocument/2006/relationships/hyperlink" Target="http://fr.wikipedia.org/wiki/R%C3%A9sine_(v%C3%A9g%C3%A9tale)" TargetMode="External"/><Relationship Id="rId24" Type="http://schemas.openxmlformats.org/officeDocument/2006/relationships/image" Target="../media/image159.jpeg"/><Relationship Id="rId5" Type="http://schemas.openxmlformats.org/officeDocument/2006/relationships/hyperlink" Target="http://fr.wikipedia.org/wiki/Am%C3%A9rique_centrale" TargetMode="External"/><Relationship Id="rId15" Type="http://schemas.openxmlformats.org/officeDocument/2006/relationships/hyperlink" Target="http://fr.wikipedia.org/wiki/Citronnelle" TargetMode="External"/><Relationship Id="rId23" Type="http://schemas.openxmlformats.org/officeDocument/2006/relationships/hyperlink" Target="http://dindiu.canalblog.com/archives/2006/10/06/2841176.html" TargetMode="External"/><Relationship Id="rId28" Type="http://schemas.openxmlformats.org/officeDocument/2006/relationships/image" Target="../media/image163.jpeg"/><Relationship Id="rId10" Type="http://schemas.openxmlformats.org/officeDocument/2006/relationships/hyperlink" Target="http://fr.wikipedia.org/wiki/Anti-inflammatoire" TargetMode="External"/><Relationship Id="rId19" Type="http://schemas.openxmlformats.org/officeDocument/2006/relationships/hyperlink" Target="http://fr.wikipedia.org/wiki/Friches_industrielles" TargetMode="External"/><Relationship Id="rId4" Type="http://schemas.openxmlformats.org/officeDocument/2006/relationships/hyperlink" Target="http://fr.wikipedia.org/wiki/Asteraceae" TargetMode="External"/><Relationship Id="rId9" Type="http://schemas.openxmlformats.org/officeDocument/2006/relationships/hyperlink" Target="http://fr.wikipedia.org/wiki/Diur%C3%A9tique" TargetMode="External"/><Relationship Id="rId14" Type="http://schemas.openxmlformats.org/officeDocument/2006/relationships/hyperlink" Target="http://fr.wikipedia.org/wiki/Terp%C3%A8ne" TargetMode="External"/><Relationship Id="rId22" Type="http://schemas.openxmlformats.org/officeDocument/2006/relationships/hyperlink" Target="http://www.cbnbrest.fr/site/pdf/vergerette.pdf" TargetMode="External"/><Relationship Id="rId27" Type="http://schemas.openxmlformats.org/officeDocument/2006/relationships/image" Target="../media/image162.jpeg"/></Relationships>
</file>

<file path=ppt/slides/_rels/slide5.xml.rels><?xml version="1.0" encoding="UTF-8" standalone="yes"?>
<Relationships xmlns="http://schemas.openxmlformats.org/package/2006/relationships"><Relationship Id="rId8" Type="http://schemas.openxmlformats.org/officeDocument/2006/relationships/hyperlink" Target="http://www.infoflora.ch/fr/flore/4658-parthenocissus-inserta.html" TargetMode="External"/><Relationship Id="rId13" Type="http://schemas.openxmlformats.org/officeDocument/2006/relationships/hyperlink" Target="http://www.centrederessources-loirenature.com/mediatheque/especes_inva/fiches_FCBN/Fiche%20-%20acer-negundo-sr.pdf" TargetMode="External"/><Relationship Id="rId3" Type="http://schemas.openxmlformats.org/officeDocument/2006/relationships/hyperlink" Target="http://www.infoflora.ch/fr/flore/2200-aster-novi-belgii-aggr.html" TargetMode="External"/><Relationship Id="rId7" Type="http://schemas.openxmlformats.org/officeDocument/2006/relationships/hyperlink" Target="http://www.infoflora.ch/fr/flore/3313-opuntia-humifusa.html" TargetMode="External"/><Relationship Id="rId12" Type="http://schemas.openxmlformats.org/officeDocument/2006/relationships/hyperlink" Target="http://www.infoflora.ch/fr/flore/2132-symphoricarpos-albus.html" TargetMode="External"/><Relationship Id="rId2" Type="http://schemas.openxmlformats.org/officeDocument/2006/relationships/hyperlink" Target="http://www.infoflora.ch/fr/flore/4563-trachycarpus-fortunei.html" TargetMode="External"/><Relationship Id="rId16" Type="http://schemas.openxmlformats.org/officeDocument/2006/relationships/hyperlink" Target="http://www.centrederessources-loirenature.com/mediatheque/especes_inva/fiches_FCBN/Fiche%20-Rudbeckia-laciniata_sr.pdf" TargetMode="External"/><Relationship Id="rId1" Type="http://schemas.openxmlformats.org/officeDocument/2006/relationships/slideLayout" Target="../slideLayouts/slideLayout7.xml"/><Relationship Id="rId6" Type="http://schemas.openxmlformats.org/officeDocument/2006/relationships/hyperlink" Target="http://www.infoflora.ch/fr/flore/12246-lysichiton-americanus.html" TargetMode="External"/><Relationship Id="rId11" Type="http://schemas.openxmlformats.org/officeDocument/2006/relationships/hyperlink" Target="http://www.infoflora.ch/fr/flore/26151-sedum-stoloniferum.html" TargetMode="External"/><Relationship Id="rId5" Type="http://schemas.openxmlformats.org/officeDocument/2006/relationships/hyperlink" Target="http://www.infoflora.ch/fr/flore/2261-helianthus-tuberosus.html" TargetMode="External"/><Relationship Id="rId15" Type="http://schemas.openxmlformats.org/officeDocument/2006/relationships/hyperlink" Target="http://www.centrederessources-loirenature.com/mediatheque/especes_inva/fiches_FCBN/Fiche%20-%20Paspalum-distichum_sr.pdf" TargetMode="External"/><Relationship Id="rId10" Type="http://schemas.openxmlformats.org/officeDocument/2006/relationships/hyperlink" Target="http://www.infoflora.ch/fr/flore/903-sedum-spurium.html" TargetMode="External"/><Relationship Id="rId4" Type="http://schemas.openxmlformats.org/officeDocument/2006/relationships/hyperlink" Target="http://www.infoflora.ch/fr/flore/1133-galega-officinalis.html" TargetMode="External"/><Relationship Id="rId9" Type="http://schemas.openxmlformats.org/officeDocument/2006/relationships/hyperlink" Target="http://www.infoflora.ch/fr/flore/2581-sagittaria-latifolia.html" TargetMode="External"/><Relationship Id="rId14" Type="http://schemas.openxmlformats.org/officeDocument/2006/relationships/hyperlink" Target="http://www.centrederessources-loirenature.com/mediatheque/especes_inva/fiches_FCBN/Fiche%20-%20Lindernia%20dubia_sr.pdf"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fr.wikipedia.org/wiki/Hydrocarbure" TargetMode="External"/><Relationship Id="rId13" Type="http://schemas.openxmlformats.org/officeDocument/2006/relationships/hyperlink" Target="http://fr.wikipedia.org/wiki/Ch%C3%A8vrefeuille_du_Japon#cite_note-5" TargetMode="External"/><Relationship Id="rId18" Type="http://schemas.openxmlformats.org/officeDocument/2006/relationships/hyperlink" Target="http://en.wikipedia.org/wiki/Lonicera_japonica" TargetMode="External"/><Relationship Id="rId3" Type="http://schemas.openxmlformats.org/officeDocument/2006/relationships/hyperlink" Target="http://translate.googleusercontent.com/translate_c?depth=1&amp;hl=fr&amp;prev=/search%3Fq%3Dlonicera%2Bjaponica%2Bwikipedia%26biw%3D1440%26bih%3D732&amp;rurl=translate.google.fr&amp;sl=en&amp;u=http://en.wikipedia.org/wiki/Caprifoliaceae&amp;usg=ALkJrhjvWXdtv4ArP_DMnvHhdIhrdE6fsg" TargetMode="External"/><Relationship Id="rId21" Type="http://schemas.openxmlformats.org/officeDocument/2006/relationships/image" Target="../media/image165.jpeg"/><Relationship Id="rId7" Type="http://schemas.openxmlformats.org/officeDocument/2006/relationships/hyperlink" Target="http://fr.wikipedia.org/wiki/Chromatographie" TargetMode="External"/><Relationship Id="rId12" Type="http://schemas.openxmlformats.org/officeDocument/2006/relationships/hyperlink" Target="http://fr.wikipedia.org/wiki/Ester" TargetMode="External"/><Relationship Id="rId17" Type="http://schemas.openxmlformats.org/officeDocument/2006/relationships/hyperlink" Target="http://fr.wikipedia.org/wiki/Ch%C3%A8vrefeuille_du_Japon" TargetMode="External"/><Relationship Id="rId2" Type="http://schemas.openxmlformats.org/officeDocument/2006/relationships/hyperlink" Target="http://www.infoflora.ch/fr/flore/2126-lonicera-japonica.html" TargetMode="External"/><Relationship Id="rId16" Type="http://schemas.openxmlformats.org/officeDocument/2006/relationships/hyperlink" Target="http://www.infoflora.ch/fr/assets/content/documents/neophytes/inva_loni_jap_f.pdf" TargetMode="External"/><Relationship Id="rId20" Type="http://schemas.openxmlformats.org/officeDocument/2006/relationships/image" Target="../media/image164.jpeg"/><Relationship Id="rId1" Type="http://schemas.openxmlformats.org/officeDocument/2006/relationships/slideLayout" Target="../slideLayouts/slideLayout7.xml"/><Relationship Id="rId6" Type="http://schemas.openxmlformats.org/officeDocument/2006/relationships/hyperlink" Target="http://fr.wikipedia.org/wiki/Nouvelle-Z%C3%A9lande" TargetMode="External"/><Relationship Id="rId11" Type="http://schemas.openxmlformats.org/officeDocument/2006/relationships/hyperlink" Target="http://fr.wikipedia.org/wiki/C%C3%A9tone" TargetMode="External"/><Relationship Id="rId24" Type="http://schemas.openxmlformats.org/officeDocument/2006/relationships/image" Target="../media/image168.jpeg"/><Relationship Id="rId5" Type="http://schemas.openxmlformats.org/officeDocument/2006/relationships/hyperlink" Target="http://fr.wikipedia.org/wiki/Australie" TargetMode="External"/><Relationship Id="rId15" Type="http://schemas.openxmlformats.org/officeDocument/2006/relationships/hyperlink" Target="http://translate.googleusercontent.com/translate_c?depth=1&amp;hl=fr&amp;prev=/search%3Fq%3Dlonicera%2Bjaponica%2Bwikipedia%26biw%3D1440%26bih%3D732&amp;rurl=translate.google.fr&amp;sl=en&amp;u=http://en.wikipedia.org/wiki/Lonicera_japonica&amp;usg=ALkJrhhMyYJ_PcjwFKC__E8vsteXIaGMqg#cite_note-16" TargetMode="External"/><Relationship Id="rId23" Type="http://schemas.openxmlformats.org/officeDocument/2006/relationships/image" Target="../media/image167.jpeg"/><Relationship Id="rId10" Type="http://schemas.openxmlformats.org/officeDocument/2006/relationships/hyperlink" Target="http://fr.wikipedia.org/wiki/Ald%C3%A9hyde" TargetMode="External"/><Relationship Id="rId19" Type="http://schemas.openxmlformats.org/officeDocument/2006/relationships/hyperlink" Target="http://www.hear.org/pier/species/lonicera_japonica.htm" TargetMode="External"/><Relationship Id="rId4" Type="http://schemas.openxmlformats.org/officeDocument/2006/relationships/hyperlink" Target="http://fr.wikipedia.org/wiki/Am%C3%A9rique_du_Nord" TargetMode="External"/><Relationship Id="rId9" Type="http://schemas.openxmlformats.org/officeDocument/2006/relationships/hyperlink" Target="http://fr.wikipedia.org/wiki/Alcool" TargetMode="External"/><Relationship Id="rId14" Type="http://schemas.openxmlformats.org/officeDocument/2006/relationships/hyperlink" Target="http://fr.wikipedia.org/wiki/Ch%C3%A8vrefeuille_du_Japon#cite_note-shang-6" TargetMode="External"/><Relationship Id="rId22" Type="http://schemas.openxmlformats.org/officeDocument/2006/relationships/image" Target="../media/image166.jpeg"/></Relationships>
</file>

<file path=ppt/slides/_rels/slide51.xml.rels><?xml version="1.0" encoding="UTF-8" standalone="yes"?>
<Relationships xmlns="http://schemas.openxmlformats.org/package/2006/relationships"><Relationship Id="rId8" Type="http://schemas.openxmlformats.org/officeDocument/2006/relationships/image" Target="../media/image173.jpeg"/><Relationship Id="rId3" Type="http://schemas.openxmlformats.org/officeDocument/2006/relationships/hyperlink" Target="http://www.jardindupicvert.com/4daction/w_partner/chevrefeuille_henry_lonicera_henryi.5707" TargetMode="External"/><Relationship Id="rId7" Type="http://schemas.openxmlformats.org/officeDocument/2006/relationships/image" Target="../media/image172.jpeg"/><Relationship Id="rId2" Type="http://schemas.openxmlformats.org/officeDocument/2006/relationships/hyperlink" Target="http://www.infoflora.ch/assets/content/documents/neophytes/inva_loni_hen_f.pdf" TargetMode="External"/><Relationship Id="rId1" Type="http://schemas.openxmlformats.org/officeDocument/2006/relationships/slideLayout" Target="../slideLayouts/slideLayout7.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s>
</file>

<file path=ppt/slides/_rels/slide52.xml.rels><?xml version="1.0" encoding="UTF-8" standalone="yes"?>
<Relationships xmlns="http://schemas.openxmlformats.org/package/2006/relationships"><Relationship Id="rId8" Type="http://schemas.openxmlformats.org/officeDocument/2006/relationships/hyperlink" Target="http://fr.wikipedia.org/wiki/Prunus_serotina" TargetMode="External"/><Relationship Id="rId13" Type="http://schemas.openxmlformats.org/officeDocument/2006/relationships/image" Target="../media/image176.jpeg"/><Relationship Id="rId3" Type="http://schemas.openxmlformats.org/officeDocument/2006/relationships/hyperlink" Target="http://fr.wikipedia.org/wiki/Cyanure_d%27hydrog%C3%A8ne" TargetMode="External"/><Relationship Id="rId7" Type="http://schemas.openxmlformats.org/officeDocument/2006/relationships/hyperlink" Target="http://www.infoflora.ch/assets/content/documents/neophytes/inva_prun_ser_f.pdf" TargetMode="External"/><Relationship Id="rId12" Type="http://schemas.openxmlformats.org/officeDocument/2006/relationships/image" Target="../media/image175.jpeg"/><Relationship Id="rId17" Type="http://schemas.openxmlformats.org/officeDocument/2006/relationships/image" Target="../media/image180.jpeg"/><Relationship Id="rId2" Type="http://schemas.openxmlformats.org/officeDocument/2006/relationships/hyperlink" Target="http://fr.wikipedia.org/wiki/H%C3%A9t%C3%A9roside" TargetMode="External"/><Relationship Id="rId16" Type="http://schemas.openxmlformats.org/officeDocument/2006/relationships/image" Target="../media/image179.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Prunus%2Bserotina%2Bwikipedia%26biw%3D1440%26bih%3D732&amp;rurl=translate.google.fr&amp;sl=en&amp;u=http://en.wikipedia.org/wiki/Smoking_(cooking)&amp;usg=ALkJrhh-_wo3y-_pLIG-BmS8d-mz8kpCMg" TargetMode="External"/><Relationship Id="rId11" Type="http://schemas.openxmlformats.org/officeDocument/2006/relationships/image" Target="../media/image174.jpeg"/><Relationship Id="rId5" Type="http://schemas.openxmlformats.org/officeDocument/2006/relationships/hyperlink" Target="http://images.math.cnrs.fr/La-dynamique-du-cerisier-tardif.html" TargetMode="External"/><Relationship Id="rId15" Type="http://schemas.openxmlformats.org/officeDocument/2006/relationships/image" Target="../media/image178.jpeg"/><Relationship Id="rId10" Type="http://schemas.openxmlformats.org/officeDocument/2006/relationships/hyperlink" Target="http://www.cabi.org/isc/datasheet/44360" TargetMode="External"/><Relationship Id="rId4" Type="http://schemas.openxmlformats.org/officeDocument/2006/relationships/hyperlink" Target="http://fr.wikipedia.org/wiki/Prunus_padus" TargetMode="External"/><Relationship Id="rId9" Type="http://schemas.openxmlformats.org/officeDocument/2006/relationships/hyperlink" Target="http://en.wikipedia.org/wiki/Prunus_serotina" TargetMode="External"/><Relationship Id="rId14" Type="http://schemas.openxmlformats.org/officeDocument/2006/relationships/image" Target="../media/image177.jpeg"/></Relationships>
</file>

<file path=ppt/slides/_rels/slide53.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hyperlink" Target="http://fr.wikipedia.org/wiki/Cornus_sericea" TargetMode="External"/><Relationship Id="rId7" Type="http://schemas.openxmlformats.org/officeDocument/2006/relationships/image" Target="../media/image183.jpeg"/><Relationship Id="rId2" Type="http://schemas.openxmlformats.org/officeDocument/2006/relationships/hyperlink" Target="http://www.infoflora.ch/fr/assets/content/documents/neophytes/inva_corn_ser_f.pdf" TargetMode="External"/><Relationship Id="rId1" Type="http://schemas.openxmlformats.org/officeDocument/2006/relationships/slideLayout" Target="../slideLayouts/slideLayout7.xml"/><Relationship Id="rId6" Type="http://schemas.openxmlformats.org/officeDocument/2006/relationships/image" Target="../media/image182.jpeg"/><Relationship Id="rId5" Type="http://schemas.openxmlformats.org/officeDocument/2006/relationships/image" Target="../media/image181.jpeg"/><Relationship Id="rId10" Type="http://schemas.openxmlformats.org/officeDocument/2006/relationships/image" Target="../media/image186.jpeg"/><Relationship Id="rId4" Type="http://schemas.openxmlformats.org/officeDocument/2006/relationships/hyperlink" Target="http://en.wikipedia.org/wiki/Cornus_sericea" TargetMode="External"/><Relationship Id="rId9" Type="http://schemas.openxmlformats.org/officeDocument/2006/relationships/image" Target="../media/image185.jpeg"/></Relationships>
</file>

<file path=ppt/slides/_rels/slide54.xml.rels><?xml version="1.0" encoding="UTF-8" standalone="yes"?>
<Relationships xmlns="http://schemas.openxmlformats.org/package/2006/relationships"><Relationship Id="rId8" Type="http://schemas.openxmlformats.org/officeDocument/2006/relationships/hyperlink" Target="http://en.wikipedia.org/wiki/Acacia_dealbata" TargetMode="External"/><Relationship Id="rId13" Type="http://schemas.openxmlformats.org/officeDocument/2006/relationships/image" Target="../media/image189.jpeg"/><Relationship Id="rId3" Type="http://schemas.openxmlformats.org/officeDocument/2006/relationships/hyperlink" Target="http://fr.wikipedia.org/wiki/Fabaceae" TargetMode="External"/><Relationship Id="rId7" Type="http://schemas.openxmlformats.org/officeDocument/2006/relationships/hyperlink" Target="http://fr.wikipedia.org/wiki/Acacia_dealbata" TargetMode="External"/><Relationship Id="rId12" Type="http://schemas.openxmlformats.org/officeDocument/2006/relationships/image" Target="../media/image188.jpeg"/><Relationship Id="rId2" Type="http://schemas.openxmlformats.org/officeDocument/2006/relationships/hyperlink" Target="http://fr.wikipedia.org/wiki/Mimosaceae" TargetMode="External"/><Relationship Id="rId1" Type="http://schemas.openxmlformats.org/officeDocument/2006/relationships/slideLayout" Target="../slideLayouts/slideLayout7.xml"/><Relationship Id="rId6" Type="http://schemas.openxmlformats.org/officeDocument/2006/relationships/hyperlink" Target="http://fr.wikipedia.org/wiki/Acacia_dealbata#cite_note-daisie-5" TargetMode="External"/><Relationship Id="rId11" Type="http://schemas.openxmlformats.org/officeDocument/2006/relationships/image" Target="../media/image187.jpeg"/><Relationship Id="rId5" Type="http://schemas.openxmlformats.org/officeDocument/2006/relationships/hyperlink" Target="http://fr.wikipedia.org/wiki/Plante_envahissante" TargetMode="External"/><Relationship Id="rId10" Type="http://schemas.openxmlformats.org/officeDocument/2006/relationships/hyperlink" Target="http://www.invmed.fr/essai_fiche" TargetMode="External"/><Relationship Id="rId4" Type="http://schemas.openxmlformats.org/officeDocument/2006/relationships/hyperlink" Target="http://fr.wikipedia.org/wiki/Mimosoideae" TargetMode="External"/><Relationship Id="rId9" Type="http://schemas.openxmlformats.org/officeDocument/2006/relationships/hyperlink" Target="http://www.infoflora.ch/fr/flore/10098-acacia-dealbata.html" TargetMode="External"/><Relationship Id="rId14" Type="http://schemas.openxmlformats.org/officeDocument/2006/relationships/image" Target="../media/image190.jpeg"/></Relationships>
</file>

<file path=ppt/slides/_rels/slide55.xml.rels><?xml version="1.0" encoding="UTF-8" standalone="yes"?>
<Relationships xmlns="http://schemas.openxmlformats.org/package/2006/relationships"><Relationship Id="rId8" Type="http://schemas.openxmlformats.org/officeDocument/2006/relationships/hyperlink" Target="http://fr.wikipedia.org/wiki/D%C3%A9serts_et_brousses_x%C3%A9riques" TargetMode="External"/><Relationship Id="rId13" Type="http://schemas.openxmlformats.org/officeDocument/2006/relationships/hyperlink" Target="http://translate.googleusercontent.com/translate_c?depth=1&amp;hl=fr&amp;prev=/search%3Fq%3Dbassia%2Bscoparia%26biw%3D1440%26bih%3D732&amp;rurl=translate.google.fr&amp;sl=en&amp;u=http://en.wikipedia.org/wiki/Hyperbilirubinemia&amp;usg=ALkJrhjzhC8YeX3IWmIPGRpsxI0R9gAZ1A" TargetMode="External"/><Relationship Id="rId3" Type="http://schemas.openxmlformats.org/officeDocument/2006/relationships/image" Target="../media/image192.jpeg"/><Relationship Id="rId7" Type="http://schemas.openxmlformats.org/officeDocument/2006/relationships/hyperlink" Target="http://fr.wikipedia.org/wiki/Bassia_scoparia#cite_note-plants-2" TargetMode="External"/><Relationship Id="rId12" Type="http://schemas.openxmlformats.org/officeDocument/2006/relationships/hyperlink" Target="http://fr.wikipedia.org/wiki/Photosensibilit%C3%A9" TargetMode="External"/><Relationship Id="rId17" Type="http://schemas.openxmlformats.org/officeDocument/2006/relationships/hyperlink" Target="http://en.wikipedia.org/wiki/Bassia_scoparia" TargetMode="External"/><Relationship Id="rId2" Type="http://schemas.openxmlformats.org/officeDocument/2006/relationships/image" Target="../media/image191.jpeg"/><Relationship Id="rId16" Type="http://schemas.openxmlformats.org/officeDocument/2006/relationships/hyperlink" Target="http://fr.wikipedia.org/wiki/Bassia_scoparia" TargetMode="External"/><Relationship Id="rId1" Type="http://schemas.openxmlformats.org/officeDocument/2006/relationships/slideLayout" Target="../slideLayouts/slideLayout7.xml"/><Relationship Id="rId6" Type="http://schemas.openxmlformats.org/officeDocument/2006/relationships/hyperlink" Target="http://fr.wikipedia.org/wiki/Am%C3%A9rique_du_Nord" TargetMode="External"/><Relationship Id="rId11" Type="http://schemas.openxmlformats.org/officeDocument/2006/relationships/hyperlink" Target="http://fr.wikipedia.org/wiki/Phytoextraction" TargetMode="External"/><Relationship Id="rId5" Type="http://schemas.openxmlformats.org/officeDocument/2006/relationships/hyperlink" Target="http://fr.wikipedia.org/wiki/Chenopodiaceae" TargetMode="External"/><Relationship Id="rId15" Type="http://schemas.openxmlformats.org/officeDocument/2006/relationships/hyperlink" Target="http://www.infoflora.ch/fr/assets/content/documents/neophytes/inva_bass_sco_f.pdf" TargetMode="External"/><Relationship Id="rId10" Type="http://schemas.openxmlformats.org/officeDocument/2006/relationships/hyperlink" Target="http://fr.wikipedia.org/wiki/Bassia_scoparia#cite_note-pmid1885403-6" TargetMode="External"/><Relationship Id="rId4" Type="http://schemas.openxmlformats.org/officeDocument/2006/relationships/image" Target="../media/image193.jpeg"/><Relationship Id="rId9" Type="http://schemas.openxmlformats.org/officeDocument/2006/relationships/hyperlink" Target="http://fr.wikipedia.org/wiki/Bassia_scoparia#cite_note-feis-1" TargetMode="External"/><Relationship Id="rId14" Type="http://schemas.openxmlformats.org/officeDocument/2006/relationships/hyperlink" Target="http://translate.googleusercontent.com/translate_c?depth=1&amp;hl=fr&amp;prev=/search%3Fq%3Dbassia%2Bscoparia%26biw%3D1440%26bih%3D732&amp;rurl=translate.google.fr&amp;sl=en&amp;u=http://en.wikipedia.org/wiki/Polyuria&amp;usg=ALkJrhjVYo6vD-EDeev8G5rCdekOqHE7Ug"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fr.wikipedia.org/wiki/%C3%89rosion" TargetMode="External"/><Relationship Id="rId13" Type="http://schemas.openxmlformats.org/officeDocument/2006/relationships/image" Target="../media/image197.jpeg"/><Relationship Id="rId3" Type="http://schemas.openxmlformats.org/officeDocument/2006/relationships/hyperlink" Target="http://fr.wikipedia.org/wiki/R%C3%A9publique_populaire_de_Chine" TargetMode="External"/><Relationship Id="rId7" Type="http://schemas.openxmlformats.org/officeDocument/2006/relationships/hyperlink" Target="http://fr.wikipedia.org/wiki/Plante_pionni%C3%A8re" TargetMode="External"/><Relationship Id="rId12" Type="http://schemas.openxmlformats.org/officeDocument/2006/relationships/image" Target="../media/image196.jpeg"/><Relationship Id="rId2" Type="http://schemas.openxmlformats.org/officeDocument/2006/relationships/hyperlink" Target="http://fr.wikipedia.org/wiki/Arbre" TargetMode="External"/><Relationship Id="rId1" Type="http://schemas.openxmlformats.org/officeDocument/2006/relationships/slideLayout" Target="../slideLayouts/slideLayout7.xml"/><Relationship Id="rId6" Type="http://schemas.openxmlformats.org/officeDocument/2006/relationships/hyperlink" Target="http://fr.wikipedia.org/wiki/Potentiel_hydrog%C3%A8ne" TargetMode="External"/><Relationship Id="rId11" Type="http://schemas.openxmlformats.org/officeDocument/2006/relationships/image" Target="../media/image195.jpeg"/><Relationship Id="rId5" Type="http://schemas.openxmlformats.org/officeDocument/2006/relationships/hyperlink" Target="http://fr.wikipedia.org/wiki/Humif%C3%A8re" TargetMode="External"/><Relationship Id="rId10" Type="http://schemas.openxmlformats.org/officeDocument/2006/relationships/image" Target="../media/image194.jpeg"/><Relationship Id="rId4" Type="http://schemas.openxmlformats.org/officeDocument/2006/relationships/hyperlink" Target="http://fr.wikipedia.org/wiki/Cor%C3%A9e" TargetMode="External"/><Relationship Id="rId9" Type="http://schemas.openxmlformats.org/officeDocument/2006/relationships/hyperlink" Target="http://fr.wikipedia.org/wiki/Semis" TargetMode="External"/><Relationship Id="rId14" Type="http://schemas.openxmlformats.org/officeDocument/2006/relationships/image" Target="../media/image198.jpeg"/></Relationships>
</file>

<file path=ppt/slides/_rels/slide57.xml.rels><?xml version="1.0" encoding="UTF-8" standalone="yes"?>
<Relationships xmlns="http://schemas.openxmlformats.org/package/2006/relationships"><Relationship Id="rId8" Type="http://schemas.openxmlformats.org/officeDocument/2006/relationships/image" Target="../media/image205.jpeg"/><Relationship Id="rId13" Type="http://schemas.openxmlformats.org/officeDocument/2006/relationships/hyperlink" Target="http://www.mftree.com/" TargetMode="External"/><Relationship Id="rId18" Type="http://schemas.openxmlformats.org/officeDocument/2006/relationships/hyperlink" Target="http://www.hear.org/pier/species/paulownia_tomentosa.htm" TargetMode="External"/><Relationship Id="rId3" Type="http://schemas.openxmlformats.org/officeDocument/2006/relationships/image" Target="../media/image200.jpeg"/><Relationship Id="rId7" Type="http://schemas.openxmlformats.org/officeDocument/2006/relationships/image" Target="../media/image204.jpeg"/><Relationship Id="rId12" Type="http://schemas.openxmlformats.org/officeDocument/2006/relationships/hyperlink" Target="http://www.paulowniawood.com/" TargetMode="External"/><Relationship Id="rId17" Type="http://schemas.openxmlformats.org/officeDocument/2006/relationships/hyperlink" Target="http://www.cabi.org/isc/datasheet/39100" TargetMode="External"/><Relationship Id="rId2" Type="http://schemas.openxmlformats.org/officeDocument/2006/relationships/image" Target="../media/image199.jpeg"/><Relationship Id="rId16" Type="http://schemas.openxmlformats.org/officeDocument/2006/relationships/hyperlink" Target="http://fr.wikipedia.org/wiki/Paulownia_tomentosa" TargetMode="External"/><Relationship Id="rId1" Type="http://schemas.openxmlformats.org/officeDocument/2006/relationships/slideLayout" Target="../slideLayouts/slideLayout7.xml"/><Relationship Id="rId6" Type="http://schemas.openxmlformats.org/officeDocument/2006/relationships/image" Target="../media/image203.jpeg"/><Relationship Id="rId11" Type="http://schemas.openxmlformats.org/officeDocument/2006/relationships/hyperlink" Target="http://www.paulowniasupply.com/index.htm" TargetMode="External"/><Relationship Id="rId5" Type="http://schemas.openxmlformats.org/officeDocument/2006/relationships/image" Target="../media/image202.jpeg"/><Relationship Id="rId15" Type="http://schemas.openxmlformats.org/officeDocument/2006/relationships/hyperlink" Target="http://www.infoflora.ch/fr/assets/content/documents/neophytes/inva_paul_tom_f.pdf" TargetMode="External"/><Relationship Id="rId10" Type="http://schemas.openxmlformats.org/officeDocument/2006/relationships/image" Target="../media/image207.jpeg"/><Relationship Id="rId19" Type="http://schemas.openxmlformats.org/officeDocument/2006/relationships/hyperlink" Target="http://en.wikipedia.org/wiki/Paulownia_tomentosa" TargetMode="External"/><Relationship Id="rId4" Type="http://schemas.openxmlformats.org/officeDocument/2006/relationships/image" Target="../media/image201.jpeg"/><Relationship Id="rId9" Type="http://schemas.openxmlformats.org/officeDocument/2006/relationships/image" Target="../media/image206.jpeg"/><Relationship Id="rId14" Type="http://schemas.openxmlformats.org/officeDocument/2006/relationships/hyperlink" Target="http://fr.wikipedia.org/wiki/Catalpa_bignonioides"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fr.wikipedia.org/wiki/Ma%C3%AFs" TargetMode="External"/><Relationship Id="rId13" Type="http://schemas.openxmlformats.org/officeDocument/2006/relationships/hyperlink" Target="http://translate.googleusercontent.com/translate_c?depth=1&amp;hl=fr&amp;prev=/search%3Fq%3Dabutilon%2Btheophrasti%26biw%3D1440%26bih%3D732&amp;rurl=translate.google.fr&amp;sl=en&amp;u=http://en.wikipedia.org/wiki/Eastern_Mediterranean&amp;usg=ALkJrhhWDULZYfm6mcGvBSyboNcXJ79s7w" TargetMode="External"/><Relationship Id="rId18" Type="http://schemas.openxmlformats.org/officeDocument/2006/relationships/image" Target="../media/image209.jpeg"/><Relationship Id="rId3" Type="http://schemas.openxmlformats.org/officeDocument/2006/relationships/hyperlink" Target="http://fr.wikipedia.org/wiki/Plante_annuelle" TargetMode="External"/><Relationship Id="rId7" Type="http://schemas.openxmlformats.org/officeDocument/2006/relationships/hyperlink" Target="http://fr.wikipedia.org/wiki/Radis" TargetMode="External"/><Relationship Id="rId12" Type="http://schemas.openxmlformats.org/officeDocument/2006/relationships/hyperlink" Target="http://translate.googleusercontent.com/translate_c?depth=1&amp;hl=fr&amp;prev=/search%3Fq%3Dabutilon%2Btheophrasti%26biw%3D1440%26bih%3D732&amp;rurl=translate.google.fr&amp;sl=en&amp;u=http://en.wikipedia.org/wiki/Canada&amp;usg=ALkJrhhGljiUl0hVX0GPBrVhj2S9P2JDJw" TargetMode="External"/><Relationship Id="rId17" Type="http://schemas.openxmlformats.org/officeDocument/2006/relationships/image" Target="../media/image208.jpeg"/><Relationship Id="rId2" Type="http://schemas.openxmlformats.org/officeDocument/2006/relationships/hyperlink" Target="http://fr.wikipedia.org/wiki/Plante_herbac%C3%A9e" TargetMode="External"/><Relationship Id="rId16" Type="http://schemas.openxmlformats.org/officeDocument/2006/relationships/hyperlink" Target="http://www.hear.org/pier/species/abutilon_theophrasti.htm" TargetMode="External"/><Relationship Id="rId20" Type="http://schemas.openxmlformats.org/officeDocument/2006/relationships/image" Target="../media/image211.jpeg"/><Relationship Id="rId1" Type="http://schemas.openxmlformats.org/officeDocument/2006/relationships/slideLayout" Target="../slideLayouts/slideLayout7.xml"/><Relationship Id="rId6" Type="http://schemas.openxmlformats.org/officeDocument/2006/relationships/hyperlink" Target="http://fr.wikipedia.org/wiki/Soja" TargetMode="External"/><Relationship Id="rId11" Type="http://schemas.openxmlformats.org/officeDocument/2006/relationships/hyperlink" Target="http://translate.googleusercontent.com/translate_c?depth=1&amp;hl=fr&amp;prev=/search%3Fq%3Dabutilon%2Btheophrasti%26biw%3D1440%26bih%3D732&amp;rurl=translate.google.fr&amp;sl=en&amp;u=http://en.wikipedia.org/wiki/United_States&amp;usg=ALkJrhinX7G80ka5YliJYpOC14KaEGuAtg" TargetMode="External"/><Relationship Id="rId5" Type="http://schemas.openxmlformats.org/officeDocument/2006/relationships/hyperlink" Target="http://fr.wikipedia.org/wiki/All%C3%A9lopathie" TargetMode="External"/><Relationship Id="rId15" Type="http://schemas.openxmlformats.org/officeDocument/2006/relationships/hyperlink" Target="http://www.infoflora.ch/fr/flore/6547-abutilon-theophrasti.html" TargetMode="External"/><Relationship Id="rId10" Type="http://schemas.openxmlformats.org/officeDocument/2006/relationships/hyperlink" Target="http://fr.wikipedia.org/wiki/Abutilon_theophrasti#cite_note-6" TargetMode="External"/><Relationship Id="rId19" Type="http://schemas.openxmlformats.org/officeDocument/2006/relationships/image" Target="../media/image210.jpeg"/><Relationship Id="rId4" Type="http://schemas.openxmlformats.org/officeDocument/2006/relationships/hyperlink" Target="http://fr.wikipedia.org/wiki/Malvaceae" TargetMode="External"/><Relationship Id="rId9" Type="http://schemas.openxmlformats.org/officeDocument/2006/relationships/hyperlink" Target="http://fr.wikipedia.org/wiki/Abutilon_theophrasti" TargetMode="External"/><Relationship Id="rId14" Type="http://schemas.openxmlformats.org/officeDocument/2006/relationships/hyperlink" Target="http://en.wikipedia.org/wiki/Abutilon_theophrasti"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infoflora.ch/fr/assets/content/documents/neophytes/inva_amor_fru_f.pdf" TargetMode="External"/><Relationship Id="rId13" Type="http://schemas.openxmlformats.org/officeDocument/2006/relationships/image" Target="../media/image213.jpeg"/><Relationship Id="rId3" Type="http://schemas.openxmlformats.org/officeDocument/2006/relationships/hyperlink" Target="http://fr.wikipedia.org/wiki/Flore_mellif%C3%A8re" TargetMode="External"/><Relationship Id="rId7" Type="http://schemas.openxmlformats.org/officeDocument/2006/relationships/hyperlink" Target="http://fr.wikipedia.org/wiki/Europe" TargetMode="External"/><Relationship Id="rId12" Type="http://schemas.openxmlformats.org/officeDocument/2006/relationships/image" Target="../media/image212.jpeg"/><Relationship Id="rId2" Type="http://schemas.openxmlformats.org/officeDocument/2006/relationships/hyperlink" Target="http://fr.wikipedia.org/wiki/Am%C3%A9rique_du_Nord" TargetMode="External"/><Relationship Id="rId16" Type="http://schemas.openxmlformats.org/officeDocument/2006/relationships/image" Target="../media/image216.jpeg"/><Relationship Id="rId1" Type="http://schemas.openxmlformats.org/officeDocument/2006/relationships/slideLayout" Target="../slideLayouts/slideLayout7.xml"/><Relationship Id="rId6" Type="http://schemas.openxmlformats.org/officeDocument/2006/relationships/hyperlink" Target="http://fr.wikipedia.org/wiki/%C3%89tats-Unis" TargetMode="External"/><Relationship Id="rId11" Type="http://schemas.openxmlformats.org/officeDocument/2006/relationships/hyperlink" Target="http://en.wikipedia.org/wiki/Amorpha_fruticosa" TargetMode="External"/><Relationship Id="rId5" Type="http://schemas.openxmlformats.org/officeDocument/2006/relationships/hyperlink" Target="http://fr.wikipedia.org/wiki/Esp%C3%A8ce_invasive" TargetMode="External"/><Relationship Id="rId15" Type="http://schemas.openxmlformats.org/officeDocument/2006/relationships/image" Target="../media/image215.jpeg"/><Relationship Id="rId10" Type="http://schemas.openxmlformats.org/officeDocument/2006/relationships/hyperlink" Target="http://fr.wikipedia.org/wiki/Amorpha" TargetMode="External"/><Relationship Id="rId4" Type="http://schemas.openxmlformats.org/officeDocument/2006/relationships/hyperlink" Target="http://fr.wikipedia.org/wiki/Fabaceae" TargetMode="External"/><Relationship Id="rId9" Type="http://schemas.openxmlformats.org/officeDocument/2006/relationships/hyperlink" Target="http://www.centrederessources-loirenature.com/mediatheque/especes_inva/fiches_FCBN/Fiche%20-%20Amorpha-fruticosa_sr.pdf" TargetMode="External"/><Relationship Id="rId14" Type="http://schemas.openxmlformats.org/officeDocument/2006/relationships/image" Target="../media/image214.jpeg"/></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Apiaceae" TargetMode="External"/><Relationship Id="rId2" Type="http://schemas.openxmlformats.org/officeDocument/2006/relationships/hyperlink" Target="https://fr.wikipedia.org/wiki/Chenopodiaceae"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en.wikipedia.org/wiki/Asclepias_syriaca" TargetMode="External"/><Relationship Id="rId13" Type="http://schemas.openxmlformats.org/officeDocument/2006/relationships/image" Target="../media/image221.jpeg"/><Relationship Id="rId18" Type="http://schemas.openxmlformats.org/officeDocument/2006/relationships/image" Target="../media/image226.jpeg"/><Relationship Id="rId3" Type="http://schemas.openxmlformats.org/officeDocument/2006/relationships/hyperlink" Target="http://translate.googleusercontent.com/translate_c?depth=1&amp;hl=fr&amp;prev=/search%3Fq%3Dasclepias%2Bsyriaca%26biw%3D1440%26bih%3D732&amp;rurl=translate.google.fr&amp;sl=en&amp;u=http://en.wikipedia.org/wiki/Rhizome&amp;usg=ALkJrhjygut99BwpOYxpgeGwhYK7ZOWqrg" TargetMode="External"/><Relationship Id="rId7" Type="http://schemas.openxmlformats.org/officeDocument/2006/relationships/hyperlink" Target="http://fr.wikipedia.org/wiki/Asclepias_syriaca" TargetMode="External"/><Relationship Id="rId12" Type="http://schemas.openxmlformats.org/officeDocument/2006/relationships/image" Target="../media/image220.jpeg"/><Relationship Id="rId17" Type="http://schemas.openxmlformats.org/officeDocument/2006/relationships/image" Target="../media/image225.jpeg"/><Relationship Id="rId2" Type="http://schemas.openxmlformats.org/officeDocument/2006/relationships/hyperlink" Target="http://fr.wikipedia.org/wiki/Am%C3%A9rique_du_Nord" TargetMode="External"/><Relationship Id="rId16" Type="http://schemas.openxmlformats.org/officeDocument/2006/relationships/image" Target="../media/image224.jpeg"/><Relationship Id="rId1" Type="http://schemas.openxmlformats.org/officeDocument/2006/relationships/slideLayout" Target="../slideLayouts/slideLayout7.xml"/><Relationship Id="rId6" Type="http://schemas.openxmlformats.org/officeDocument/2006/relationships/hyperlink" Target="http://www.infoflora.ch/fr/assets/content/documents/neophytes/inva_ascl_syr_f.pdf" TargetMode="External"/><Relationship Id="rId11" Type="http://schemas.openxmlformats.org/officeDocument/2006/relationships/image" Target="../media/image219.jpeg"/><Relationship Id="rId5" Type="http://schemas.openxmlformats.org/officeDocument/2006/relationships/hyperlink" Target="http://fr.wikipedia.org/wiki/Danaus_plexippus" TargetMode="External"/><Relationship Id="rId15" Type="http://schemas.openxmlformats.org/officeDocument/2006/relationships/image" Target="../media/image223.jpeg"/><Relationship Id="rId10" Type="http://schemas.openxmlformats.org/officeDocument/2006/relationships/image" Target="../media/image218.jpeg"/><Relationship Id="rId19" Type="http://schemas.openxmlformats.org/officeDocument/2006/relationships/image" Target="../media/image227.jpeg"/><Relationship Id="rId4" Type="http://schemas.openxmlformats.org/officeDocument/2006/relationships/hyperlink" Target="http://fr.wikipedia.org/wiki/Asclepiadaceae" TargetMode="External"/><Relationship Id="rId9" Type="http://schemas.openxmlformats.org/officeDocument/2006/relationships/image" Target="../media/image217.jpeg"/><Relationship Id="rId14" Type="http://schemas.openxmlformats.org/officeDocument/2006/relationships/image" Target="../media/image222.jpeg"/></Relationships>
</file>

<file path=ppt/slides/_rels/slide61.xml.rels><?xml version="1.0" encoding="UTF-8" standalone="yes"?>
<Relationships xmlns="http://schemas.openxmlformats.org/package/2006/relationships"><Relationship Id="rId8" Type="http://schemas.openxmlformats.org/officeDocument/2006/relationships/image" Target="../media/image230.jpeg"/><Relationship Id="rId3" Type="http://schemas.openxmlformats.org/officeDocument/2006/relationships/hyperlink" Target="http://fr.wikipedia.org/wiki/Huile" TargetMode="External"/><Relationship Id="rId7" Type="http://schemas.openxmlformats.org/officeDocument/2006/relationships/image" Target="../media/image229.jpeg"/><Relationship Id="rId2" Type="http://schemas.openxmlformats.org/officeDocument/2006/relationships/hyperlink" Target="http://www.garten.cz/se/cz/stories-n%C3%A1hra%C5%BEkou+za+k%C3%A1vu/" TargetMode="External"/><Relationship Id="rId1" Type="http://schemas.openxmlformats.org/officeDocument/2006/relationships/slideLayout" Target="../slideLayouts/slideLayout7.xml"/><Relationship Id="rId6" Type="http://schemas.openxmlformats.org/officeDocument/2006/relationships/image" Target="../media/image228.jpeg"/><Relationship Id="rId5" Type="http://schemas.openxmlformats.org/officeDocument/2006/relationships/hyperlink" Target="http://fr.wikipedia.org/wiki/Souchet_comestible" TargetMode="External"/><Relationship Id="rId10" Type="http://schemas.openxmlformats.org/officeDocument/2006/relationships/image" Target="../media/image232.jpeg"/><Relationship Id="rId4" Type="http://schemas.openxmlformats.org/officeDocument/2006/relationships/hyperlink" Target="http://www.infoflora.ch/assets/content/documents/neophytes/inva_cype_esc_f.pdf" TargetMode="External"/><Relationship Id="rId9" Type="http://schemas.openxmlformats.org/officeDocument/2006/relationships/image" Target="../media/image231.jpeg"/></Relationships>
</file>

<file path=ppt/slides/_rels/slide62.xml.rels><?xml version="1.0" encoding="UTF-8" standalone="yes"?>
<Relationships xmlns="http://schemas.openxmlformats.org/package/2006/relationships"><Relationship Id="rId8" Type="http://schemas.openxmlformats.org/officeDocument/2006/relationships/image" Target="../media/image237.jpeg"/><Relationship Id="rId3" Type="http://schemas.openxmlformats.org/officeDocument/2006/relationships/hyperlink" Target="http://www.pfaf.org/user/Plant.aspx?LatinName=Echinocystis+lobata" TargetMode="External"/><Relationship Id="rId7" Type="http://schemas.openxmlformats.org/officeDocument/2006/relationships/image" Target="../media/image236.jpeg"/><Relationship Id="rId12" Type="http://schemas.openxmlformats.org/officeDocument/2006/relationships/image" Target="../media/image241.jpeg"/><Relationship Id="rId2" Type="http://schemas.openxmlformats.org/officeDocument/2006/relationships/hyperlink" Target="http://www.infoflora.ch/fr/flore/26470-echinocystis-lobata.html" TargetMode="External"/><Relationship Id="rId1" Type="http://schemas.openxmlformats.org/officeDocument/2006/relationships/slideLayout" Target="../slideLayouts/slideLayout7.xml"/><Relationship Id="rId6" Type="http://schemas.openxmlformats.org/officeDocument/2006/relationships/image" Target="../media/image235.jpeg"/><Relationship Id="rId11" Type="http://schemas.openxmlformats.org/officeDocument/2006/relationships/image" Target="../media/image240.jpeg"/><Relationship Id="rId5" Type="http://schemas.openxmlformats.org/officeDocument/2006/relationships/image" Target="../media/image234.jpeg"/><Relationship Id="rId10" Type="http://schemas.openxmlformats.org/officeDocument/2006/relationships/image" Target="../media/image239.jpeg"/><Relationship Id="rId4" Type="http://schemas.openxmlformats.org/officeDocument/2006/relationships/image" Target="../media/image233.jpeg"/><Relationship Id="rId9" Type="http://schemas.openxmlformats.org/officeDocument/2006/relationships/image" Target="../media/image238.jpeg"/></Relationships>
</file>

<file path=ppt/slides/_rels/slide63.xml.rels><?xml version="1.0" encoding="UTF-8" standalone="yes"?>
<Relationships xmlns="http://schemas.openxmlformats.org/package/2006/relationships"><Relationship Id="rId8" Type="http://schemas.openxmlformats.org/officeDocument/2006/relationships/image" Target="../media/image243.jpeg"/><Relationship Id="rId3" Type="http://schemas.openxmlformats.org/officeDocument/2006/relationships/hyperlink" Target="http://fr.wikipedia.org/wiki/Multiplication_v%C3%A9g%C3%A9tative" TargetMode="External"/><Relationship Id="rId7" Type="http://schemas.openxmlformats.org/officeDocument/2006/relationships/image" Target="../media/image242.jpeg"/><Relationship Id="rId2" Type="http://schemas.openxmlformats.org/officeDocument/2006/relationships/hyperlink" Target="http://www.infoflora.ch/fr/flore/12177-pueraria-lobata.html" TargetMode="External"/><Relationship Id="rId1" Type="http://schemas.openxmlformats.org/officeDocument/2006/relationships/slideLayout" Target="../slideLayouts/slideLayout7.xml"/><Relationship Id="rId6" Type="http://schemas.openxmlformats.org/officeDocument/2006/relationships/hyperlink" Target="http://fr.wikipedia.org/wiki/Pueraria_montana" TargetMode="External"/><Relationship Id="rId5" Type="http://schemas.openxmlformats.org/officeDocument/2006/relationships/hyperlink" Target="http://www.infoflora.ch/assets/content/documents/neophytes/inva_puer_lob_f.pdf" TargetMode="External"/><Relationship Id="rId10" Type="http://schemas.openxmlformats.org/officeDocument/2006/relationships/image" Target="../media/image245.jpeg"/><Relationship Id="rId4" Type="http://schemas.openxmlformats.org/officeDocument/2006/relationships/hyperlink" Target="http://fr.wikipedia.org/wiki/Graine" TargetMode="External"/><Relationship Id="rId9" Type="http://schemas.openxmlformats.org/officeDocument/2006/relationships/image" Target="../media/image244.jpeg"/></Relationships>
</file>

<file path=ppt/slides/_rels/slide64.xml.rels><?xml version="1.0" encoding="UTF-8" standalone="yes"?>
<Relationships xmlns="http://schemas.openxmlformats.org/package/2006/relationships"><Relationship Id="rId8" Type="http://schemas.openxmlformats.org/officeDocument/2006/relationships/hyperlink" Target="http://fr.wikipedia.org/wiki/Rhus_toxicodendron" TargetMode="External"/><Relationship Id="rId13" Type="http://schemas.openxmlformats.org/officeDocument/2006/relationships/hyperlink" Target="http://en.wikipedia.org/wiki/Rhus_typhina" TargetMode="External"/><Relationship Id="rId18" Type="http://schemas.openxmlformats.org/officeDocument/2006/relationships/image" Target="../media/image248.jpeg"/><Relationship Id="rId3" Type="http://schemas.openxmlformats.org/officeDocument/2006/relationships/hyperlink" Target="http://fr.wikipedia.org/wiki/Arbre" TargetMode="External"/><Relationship Id="rId7" Type="http://schemas.openxmlformats.org/officeDocument/2006/relationships/hyperlink" Target="http://fr.wikipedia.org/wiki/Feuille" TargetMode="External"/><Relationship Id="rId12" Type="http://schemas.openxmlformats.org/officeDocument/2006/relationships/hyperlink" Target="http://fr.wikipedia.org/wiki/Sumac_vinaigrier" TargetMode="External"/><Relationship Id="rId17" Type="http://schemas.openxmlformats.org/officeDocument/2006/relationships/image" Target="../media/image247.jpeg"/><Relationship Id="rId2" Type="http://schemas.openxmlformats.org/officeDocument/2006/relationships/hyperlink" Target="http://fr.wikipedia.org/wiki/Am%C3%A9rique_du_Nord" TargetMode="External"/><Relationship Id="rId16" Type="http://schemas.openxmlformats.org/officeDocument/2006/relationships/image" Target="../media/image246.jpeg"/><Relationship Id="rId20" Type="http://schemas.openxmlformats.org/officeDocument/2006/relationships/image" Target="../media/image250.jpeg"/><Relationship Id="rId1" Type="http://schemas.openxmlformats.org/officeDocument/2006/relationships/slideLayout" Target="../slideLayouts/slideLayout7.xml"/><Relationship Id="rId6" Type="http://schemas.openxmlformats.org/officeDocument/2006/relationships/hyperlink" Target="http://fr.wiktionary.org/wiki/tomenteux" TargetMode="External"/><Relationship Id="rId11" Type="http://schemas.openxmlformats.org/officeDocument/2006/relationships/hyperlink" Target="http://fr.wikipedia.org/wiki/Plante_envahissante" TargetMode="External"/><Relationship Id="rId5" Type="http://schemas.openxmlformats.org/officeDocument/2006/relationships/hyperlink" Target="http://fr.wikipedia.org/wiki/Anacardiaceae" TargetMode="External"/><Relationship Id="rId15" Type="http://schemas.openxmlformats.org/officeDocument/2006/relationships/hyperlink" Target="http://www.cbnbl.org/IMG/pdf/Fiche_Rhus_Typhina.pdf" TargetMode="External"/><Relationship Id="rId10" Type="http://schemas.openxmlformats.org/officeDocument/2006/relationships/hyperlink" Target="http://fr.wikipedia.org/wiki/Laque" TargetMode="External"/><Relationship Id="rId19" Type="http://schemas.openxmlformats.org/officeDocument/2006/relationships/image" Target="../media/image249.jpeg"/><Relationship Id="rId4" Type="http://schemas.openxmlformats.org/officeDocument/2006/relationships/hyperlink" Target="http://fr.wikipedia.org/wiki/Dio%C3%AFque" TargetMode="External"/><Relationship Id="rId9" Type="http://schemas.openxmlformats.org/officeDocument/2006/relationships/hyperlink" Target="http://fr.wikipedia.org/wiki/Vernis_du_Japon" TargetMode="External"/><Relationship Id="rId14" Type="http://schemas.openxmlformats.org/officeDocument/2006/relationships/hyperlink" Target="http://www.jardindupicvert.com/4daction/w_partner/sumac_virginie_rhus_typhina.775"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en.wikipedia.org/wiki/Toxicodendron_succedaneum" TargetMode="External"/><Relationship Id="rId3" Type="http://schemas.openxmlformats.org/officeDocument/2006/relationships/hyperlink" Target="http://fr.wikipedia.org/wiki/Cotinus_coggygria" TargetMode="External"/><Relationship Id="rId7" Type="http://schemas.openxmlformats.org/officeDocument/2006/relationships/hyperlink" Target="http://fr.wikipedia.org/wiki/Toxicodendron_succedaneum" TargetMode="External"/><Relationship Id="rId12" Type="http://schemas.openxmlformats.org/officeDocument/2006/relationships/image" Target="../media/image254.jpeg"/><Relationship Id="rId2" Type="http://schemas.openxmlformats.org/officeDocument/2006/relationships/hyperlink" Target="http://plantes.toxiques.free.fr/plant.php?name=corroyere" TargetMode="External"/><Relationship Id="rId1" Type="http://schemas.openxmlformats.org/officeDocument/2006/relationships/slideLayout" Target="../slideLayouts/slideLayout7.xml"/><Relationship Id="rId6" Type="http://schemas.openxmlformats.org/officeDocument/2006/relationships/hyperlink" Target="http://www.issg.org/database/species/ecology.asp?fr=1&amp;si=1174" TargetMode="External"/><Relationship Id="rId11" Type="http://schemas.openxmlformats.org/officeDocument/2006/relationships/image" Target="../media/image253.jpeg"/><Relationship Id="rId5" Type="http://schemas.openxmlformats.org/officeDocument/2006/relationships/hyperlink" Target="https://www.botanical.com/botanical/mgmh/s/sumach97.html" TargetMode="External"/><Relationship Id="rId10" Type="http://schemas.openxmlformats.org/officeDocument/2006/relationships/image" Target="../media/image252.jpeg"/><Relationship Id="rId4" Type="http://schemas.openxmlformats.org/officeDocument/2006/relationships/hyperlink" Target="http://en.wikipedia.org/wiki/Cotinus_coggygria" TargetMode="External"/><Relationship Id="rId9" Type="http://schemas.openxmlformats.org/officeDocument/2006/relationships/image" Target="../media/image251.jpeg"/></Relationships>
</file>

<file path=ppt/slides/_rels/slide66.xml.rels><?xml version="1.0" encoding="UTF-8" standalone="yes"?>
<Relationships xmlns="http://schemas.openxmlformats.org/package/2006/relationships"><Relationship Id="rId8" Type="http://schemas.openxmlformats.org/officeDocument/2006/relationships/image" Target="../media/image260.jpeg"/><Relationship Id="rId13" Type="http://schemas.openxmlformats.org/officeDocument/2006/relationships/image" Target="../media/image265.jpeg"/><Relationship Id="rId3" Type="http://schemas.openxmlformats.org/officeDocument/2006/relationships/image" Target="../media/image256.jpeg"/><Relationship Id="rId7" Type="http://schemas.openxmlformats.org/officeDocument/2006/relationships/hyperlink" Target="http://translate.googleusercontent.com/translate_c?depth=1&amp;hl=fr&amp;prev=/search%3Fq%3DToxicodendron%2Bsuccedaneum%26biw%3D1440%26bih%3D732&amp;rurl=translate.google.fr&amp;sl=en&amp;u=http://en.wikipedia.org/wiki/Lacquer&amp;usg=ALkJrhjNq9eY5NFvE2xVGvjikKrWjMglRA" TargetMode="External"/><Relationship Id="rId12" Type="http://schemas.openxmlformats.org/officeDocument/2006/relationships/image" Target="../media/image264.jpeg"/><Relationship Id="rId2" Type="http://schemas.openxmlformats.org/officeDocument/2006/relationships/image" Target="../media/image255.jpeg"/><Relationship Id="rId1" Type="http://schemas.openxmlformats.org/officeDocument/2006/relationships/slideLayout" Target="../slideLayouts/slideLayout7.xml"/><Relationship Id="rId6" Type="http://schemas.openxmlformats.org/officeDocument/2006/relationships/image" Target="../media/image259.jpeg"/><Relationship Id="rId11" Type="http://schemas.openxmlformats.org/officeDocument/2006/relationships/image" Target="../media/image263.jpeg"/><Relationship Id="rId5" Type="http://schemas.openxmlformats.org/officeDocument/2006/relationships/image" Target="../media/image258.jpeg"/><Relationship Id="rId10" Type="http://schemas.openxmlformats.org/officeDocument/2006/relationships/image" Target="../media/image262.jpeg"/><Relationship Id="rId4" Type="http://schemas.openxmlformats.org/officeDocument/2006/relationships/image" Target="../media/image257.jpeg"/><Relationship Id="rId9" Type="http://schemas.openxmlformats.org/officeDocument/2006/relationships/image" Target="../media/image261.jpeg"/></Relationships>
</file>

<file path=ppt/slides/_rels/slide67.xml.rels><?xml version="1.0" encoding="UTF-8" standalone="yes"?>
<Relationships xmlns="http://schemas.openxmlformats.org/package/2006/relationships"><Relationship Id="rId8" Type="http://schemas.openxmlformats.org/officeDocument/2006/relationships/hyperlink" Target="http://fr.wikipedia.org/wiki/Anacardiaceae" TargetMode="External"/><Relationship Id="rId13" Type="http://schemas.openxmlformats.org/officeDocument/2006/relationships/hyperlink" Target="http://translate.googleusercontent.com/translate_c?depth=1&amp;hl=fr&amp;prev=/search%3Fq%3DToxicodendron%2Bradicans%2Bwikipedia%26biw%3D1440%26bih%3D732&amp;rurl=translate.google.fr&amp;sl=en&amp;u=http://en.wikipedia.org/wiki/Flooding&amp;usg=ALkJrhjjLySa-smdUf7SMXN6o0SNmTcOpA" TargetMode="External"/><Relationship Id="rId18" Type="http://schemas.openxmlformats.org/officeDocument/2006/relationships/hyperlink" Target="http://fr.wikipedia.org/wiki/Sumac_grimpant" TargetMode="External"/><Relationship Id="rId3" Type="http://schemas.openxmlformats.org/officeDocument/2006/relationships/image" Target="../media/image266.jpeg"/><Relationship Id="rId21" Type="http://schemas.openxmlformats.org/officeDocument/2006/relationships/image" Target="../media/image269.jpeg"/><Relationship Id="rId7" Type="http://schemas.openxmlformats.org/officeDocument/2006/relationships/hyperlink" Target="http://fr.wikipedia.org/wiki/Herbe_%C3%A0_puce" TargetMode="External"/><Relationship Id="rId12" Type="http://schemas.openxmlformats.org/officeDocument/2006/relationships/hyperlink" Target="http://translate.googleusercontent.com/translate_c?depth=1&amp;hl=fr&amp;prev=/search%3Fq%3DToxicodendron%2Bradicans%2Bwikipedia%26biw%3D1440%26bih%3D732&amp;rurl=translate.google.fr&amp;sl=en&amp;u=http://en.wikipedia.org/wiki/Soil_moisture&amp;usg=ALkJrhi17U-MHB3yFHraWAeFQdSYOm4JPg" TargetMode="External"/><Relationship Id="rId17" Type="http://schemas.openxmlformats.org/officeDocument/2006/relationships/hyperlink" Target="http://translate.googleusercontent.com/translate_c?depth=1&amp;hl=fr&amp;prev=/search%3Fq%3DToxicodendron%2Bradicans%2Bwikipedia%26biw%3D1440%26bih%3D732&amp;rurl=translate.google.fr&amp;sl=en&amp;u=http://en.wikipedia.org/wiki/United_States&amp;usg=ALkJrhhUOQA7Tq_fgaNpHn21RogvRboTaA" TargetMode="External"/><Relationship Id="rId2" Type="http://schemas.openxmlformats.org/officeDocument/2006/relationships/hyperlink" Target="http://www.infoflora.ch/fr/flore/26476-toxicodendron-radicans.html" TargetMode="External"/><Relationship Id="rId16" Type="http://schemas.openxmlformats.org/officeDocument/2006/relationships/hyperlink" Target="http://translate.googleusercontent.com/translate_c?depth=1&amp;hl=fr&amp;prev=/search%3Fq%3DToxicodendron%2Bradicans%2Bwikipedia%26biw%3D1440%26bih%3D732&amp;rurl=translate.google.fr&amp;sl=en&amp;u=http://en.wikipedia.org/wiki/Noxious_weed&amp;usg=ALkJrhjVTFtvKQ8ROIxOEvhDMxBD-WLFpw" TargetMode="External"/><Relationship Id="rId20" Type="http://schemas.openxmlformats.org/officeDocument/2006/relationships/hyperlink" Target="http://extranet.santemonteregie.qc.ca/depot/document/2966/depliant_herbe_a_la_puce.pdf" TargetMode="External"/><Relationship Id="rId1" Type="http://schemas.openxmlformats.org/officeDocument/2006/relationships/slideLayout" Target="../slideLayouts/slideLayout7.xml"/><Relationship Id="rId6" Type="http://schemas.openxmlformats.org/officeDocument/2006/relationships/hyperlink" Target="http://fr.wikipedia.org/wiki/Am%C3%A9rique_du_Nord" TargetMode="External"/><Relationship Id="rId11" Type="http://schemas.openxmlformats.org/officeDocument/2006/relationships/hyperlink" Target="http://translate.googleusercontent.com/translate_c?depth=1&amp;hl=fr&amp;prev=/search%3Fq%3DToxicodendron%2Bradicans%2Bwikipedia%26biw%3D1440%26bih%3D732&amp;rurl=translate.google.fr&amp;sl=en&amp;u=http://en.wikipedia.org/wiki/Soil_pH&amp;usg=ALkJrhj5TdJz4ycmZNg6hfrQnwjLIvZTSQ" TargetMode="External"/><Relationship Id="rId5" Type="http://schemas.openxmlformats.org/officeDocument/2006/relationships/image" Target="../media/image268.jpeg"/><Relationship Id="rId15" Type="http://schemas.openxmlformats.org/officeDocument/2006/relationships/hyperlink" Target="http://translate.googleusercontent.com/translate_c?depth=1&amp;hl=fr&amp;prev=/search%3Fq%3DToxicodendron%2Bradicans%2Bwikipedia%26biw%3D1440%26bih%3D732&amp;rurl=translate.google.fr&amp;sl=en&amp;u=http://en.wikipedia.org/wiki/Toxicodendron_radicans&amp;usg=ALkJrhj9CB79HsqkDlYNq72WlEXR9bloag#cite_note-feis-1" TargetMode="External"/><Relationship Id="rId10" Type="http://schemas.openxmlformats.org/officeDocument/2006/relationships/hyperlink" Target="http://translate.googleusercontent.com/translate_c?depth=1&amp;hl=fr&amp;prev=/search%3Fq%3DToxicodendron%2Bradicans%2Bwikipedia%26biw%3D1440%26bih%3D732&amp;rurl=translate.google.fr&amp;sl=en&amp;u=http://en.wikipedia.org/wiki/Soil&amp;usg=ALkJrhjhMSd_knzO_AuBUNlQYyV-vtONNw" TargetMode="External"/><Relationship Id="rId19" Type="http://schemas.openxmlformats.org/officeDocument/2006/relationships/hyperlink" Target="http://en.wikipedia.org/wiki/Toxicodendron_radicans" TargetMode="External"/><Relationship Id="rId4" Type="http://schemas.openxmlformats.org/officeDocument/2006/relationships/image" Target="../media/image267.jpeg"/><Relationship Id="rId9" Type="http://schemas.openxmlformats.org/officeDocument/2006/relationships/hyperlink" Target="http://fr.wikipedia.org/wiki/Dermatite" TargetMode="External"/><Relationship Id="rId14" Type="http://schemas.openxmlformats.org/officeDocument/2006/relationships/hyperlink" Target="http://translate.googleusercontent.com/translate_c?depth=1&amp;hl=fr&amp;prev=/search%3Fq%3DToxicodendron%2Bradicans%2Bwikipedia%26biw%3D1440%26bih%3D732&amp;rurl=translate.google.fr&amp;sl=en&amp;u=http://en.wikipedia.org/wiki/Brackish&amp;usg=ALkJrhhKwWCCQAQiOAGHP4WiHsYCQQtRYQ" TargetMode="External"/><Relationship Id="rId22" Type="http://schemas.openxmlformats.org/officeDocument/2006/relationships/image" Target="../media/image270.jpeg"/></Relationships>
</file>

<file path=ppt/slides/_rels/slide68.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Rubus%2Barmeniacus%26biw%3D1440%26bih%3D732&amp;rurl=translate.google.fr&amp;sl=en&amp;u=http://en.wikipedia.org/wiki/Rubus_armeniacus&amp;usg=ALkJrhh_MKjquxWr9XrfM8O6WSsYZ2UkGA#cite_note-7" TargetMode="External"/><Relationship Id="rId13" Type="http://schemas.openxmlformats.org/officeDocument/2006/relationships/hyperlink" Target="http://www.infoflora.ch/assets/content/documents/neophytes/inva_rubu_arm_f.pdf" TargetMode="External"/><Relationship Id="rId18" Type="http://schemas.openxmlformats.org/officeDocument/2006/relationships/image" Target="../media/image273.jpeg"/><Relationship Id="rId3" Type="http://schemas.openxmlformats.org/officeDocument/2006/relationships/hyperlink" Target="http://translate.googleusercontent.com/translate_c?depth=1&amp;hl=fr&amp;prev=/search%3Fq%3DRubus%2Barmeniacus%26biw%3D1440%26bih%3D732&amp;rurl=translate.google.fr&amp;sl=en&amp;u=http://en.wikipedia.org/wiki/Invasive_species&amp;usg=ALkJrhiiwUa4_-1qFhPSY05i2vgADHqYfQ" TargetMode="External"/><Relationship Id="rId7" Type="http://schemas.openxmlformats.org/officeDocument/2006/relationships/hyperlink" Target="http://translate.googleusercontent.com/translate_c?depth=1&amp;hl=fr&amp;prev=/search%3Fq%3DRubus%2Barmeniacus%26biw%3D1440%26bih%3D732&amp;rurl=translate.google.fr&amp;sl=en&amp;u=http://en.wikipedia.org/wiki/Rubus_armeniacus&amp;usg=ALkJrhh_MKjquxWr9XrfM8O6WSsYZ2UkGA#cite_note-6" TargetMode="External"/><Relationship Id="rId12" Type="http://schemas.openxmlformats.org/officeDocument/2006/relationships/hyperlink" Target="http://fr.wikipedia.org/wiki/Rubus_ulmifolius" TargetMode="External"/><Relationship Id="rId17" Type="http://schemas.openxmlformats.org/officeDocument/2006/relationships/image" Target="../media/image272.jpeg"/><Relationship Id="rId2" Type="http://schemas.openxmlformats.org/officeDocument/2006/relationships/hyperlink" Target="http://www.infoflora.ch/fr/flore/11024-rubus-armeniacus.html" TargetMode="External"/><Relationship Id="rId16" Type="http://schemas.openxmlformats.org/officeDocument/2006/relationships/image" Target="../media/image271.jpeg"/><Relationship Id="rId20" Type="http://schemas.openxmlformats.org/officeDocument/2006/relationships/image" Target="../media/image275.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Rubus%2Barmeniacus%26biw%3D1440%26bih%3D732&amp;rurl=translate.google.fr&amp;sl=en&amp;u=http://en.wikipedia.org/wiki/Rubus_armeniacus&amp;usg=ALkJrhh_MKjquxWr9XrfM8O6WSsYZ2UkGA#cite_note-5" TargetMode="External"/><Relationship Id="rId11" Type="http://schemas.openxmlformats.org/officeDocument/2006/relationships/hyperlink" Target="http://fr.wikipedia.org/wiki/Rubus_discolor" TargetMode="External"/><Relationship Id="rId5" Type="http://schemas.openxmlformats.org/officeDocument/2006/relationships/hyperlink" Target="http://translate.googleusercontent.com/translate_c?depth=1&amp;hl=fr&amp;prev=/search%3Fq%3DRubus%2Barmeniacus%26biw%3D1440%26bih%3D732&amp;rurl=translate.google.fr&amp;sl=en&amp;u=http://en.wikipedia.org/wiki/Rubus_armeniacus&amp;usg=ALkJrhh_MKjquxWr9XrfM8O6WSsYZ2UkGA#cite_note-fnwe-2" TargetMode="External"/><Relationship Id="rId15" Type="http://schemas.openxmlformats.org/officeDocument/2006/relationships/hyperlink" Target="http://en.wikipedia.org/wiki/Rubus_armeniacus" TargetMode="External"/><Relationship Id="rId10" Type="http://schemas.openxmlformats.org/officeDocument/2006/relationships/hyperlink" Target="http://fr.wikipedia.org/w/index.php?title=Rubus_praecox&amp;action=edit&amp;redlink=1" TargetMode="External"/><Relationship Id="rId19" Type="http://schemas.openxmlformats.org/officeDocument/2006/relationships/image" Target="../media/image274.jpeg"/><Relationship Id="rId4" Type="http://schemas.openxmlformats.org/officeDocument/2006/relationships/hyperlink" Target="http://translate.googleusercontent.com/translate_c?depth=1&amp;hl=fr&amp;prev=/search%3Fq%3DRubus%2Barmeniacus%26biw%3D1440%26bih%3D732&amp;rurl=translate.google.fr&amp;sl=en&amp;u=http://en.wikipedia.org/wiki/Rubus_armeniacus&amp;usg=ALkJrhh_MKjquxWr9XrfM8O6WSsYZ2UkGA#cite_note-ben-1" TargetMode="External"/><Relationship Id="rId9" Type="http://schemas.openxmlformats.org/officeDocument/2006/relationships/hyperlink" Target="http://fr.wikipedia.org/w/index.php?title=Rubus_procerus&amp;action=edit&amp;redlink=1" TargetMode="External"/><Relationship Id="rId14" Type="http://schemas.openxmlformats.org/officeDocument/2006/relationships/hyperlink" Target="http://fr.wikipedia.org/wiki/Rubus_armeniacus"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276.jpeg"/><Relationship Id="rId3" Type="http://schemas.openxmlformats.org/officeDocument/2006/relationships/hyperlink" Target="http://translate.googleusercontent.com/translate_c?depth=1&amp;hl=fr&amp;prev=/search%3Fq%3DSicyos%2Bangulatus%26biw%3D1440%26bih%3D732&amp;rurl=translate.google.fr&amp;sl=en&amp;u=http://en.wikipedia.org/wiki/Cucurbitaceae&amp;usg=ALkJrhhdMU_bZ1miUf-uzIcLmBl7USK-4A" TargetMode="External"/><Relationship Id="rId7" Type="http://schemas.openxmlformats.org/officeDocument/2006/relationships/hyperlink" Target="http://climbers.lsa.umich.edu/wp-content/uploads/2013/07/SicyanguCUCUFINAL.pdf" TargetMode="External"/><Relationship Id="rId12" Type="http://schemas.openxmlformats.org/officeDocument/2006/relationships/image" Target="../media/image280.jpeg"/><Relationship Id="rId2" Type="http://schemas.openxmlformats.org/officeDocument/2006/relationships/hyperlink" Target="http://www.infoflora.ch/fr/flore/26124-sicyos-angulatus.html" TargetMode="External"/><Relationship Id="rId1" Type="http://schemas.openxmlformats.org/officeDocument/2006/relationships/slideLayout" Target="../slideLayouts/slideLayout7.xml"/><Relationship Id="rId6" Type="http://schemas.openxmlformats.org/officeDocument/2006/relationships/hyperlink" Target="http://www.phytoma-ldv.com/article-23277-Sicyos_angulatus_nouvelle_adventice_du_mais_dans_le_Sud_Ouest_de_la_France" TargetMode="External"/><Relationship Id="rId11" Type="http://schemas.openxmlformats.org/officeDocument/2006/relationships/image" Target="../media/image279.jpeg"/><Relationship Id="rId5" Type="http://schemas.openxmlformats.org/officeDocument/2006/relationships/hyperlink" Target="http://www.cabi.org/isc/datasheet/49978" TargetMode="External"/><Relationship Id="rId10" Type="http://schemas.openxmlformats.org/officeDocument/2006/relationships/image" Target="../media/image278.jpeg"/><Relationship Id="rId4" Type="http://schemas.openxmlformats.org/officeDocument/2006/relationships/hyperlink" Target="http://en.wikipedia.org/wiki/Sicyos_angulatus" TargetMode="External"/><Relationship Id="rId9" Type="http://schemas.openxmlformats.org/officeDocument/2006/relationships/image" Target="../media/image277.jpeg"/></Relationships>
</file>

<file path=ppt/slides/_rels/slide7.xml.rels><?xml version="1.0" encoding="UTF-8" standalone="yes"?>
<Relationships xmlns="http://schemas.openxmlformats.org/package/2006/relationships"><Relationship Id="rId3" Type="http://schemas.openxmlformats.org/officeDocument/2006/relationships/hyperlink" Target="http://www.centrederessources-loirenature.com/mediatheque/especes_inva/fiches_FCBN/Fiche%20-%20egeria-densa-sr.pdf" TargetMode="External"/><Relationship Id="rId2" Type="http://schemas.openxmlformats.org/officeDocument/2006/relationships/hyperlink" Target="http://www.infoflora.ch/fr/flore/4562-elodea-nuttallii.html" TargetMode="External"/><Relationship Id="rId1" Type="http://schemas.openxmlformats.org/officeDocument/2006/relationships/slideLayout" Target="../slideLayouts/slideLayout7.xml"/><Relationship Id="rId6" Type="http://schemas.openxmlformats.org/officeDocument/2006/relationships/hyperlink" Target="http://www.infoflora.ch/fr/flore/26471-hydrocotyle-ranunculoides.html" TargetMode="External"/><Relationship Id="rId5" Type="http://schemas.openxmlformats.org/officeDocument/2006/relationships/hyperlink" Target="http://www.infoflora.ch/fr/flore/26338-crassula-helmsii.html" TargetMode="External"/><Relationship Id="rId4" Type="http://schemas.openxmlformats.org/officeDocument/2006/relationships/hyperlink" Target="http://www.centrederessources-loirenature.com/mediatheque/especes_inva/fiches_FCBN/Fiche-Eichhornia-crassipes_sr.pdf"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solanum%2Bcarolinense%26biw%3D1440%26bih%3D732&amp;rurl=translate.google.fr&amp;sl=en&amp;u=http://en.wikipedia.org/wiki/Rhizome&amp;usg=ALkJrhi38svXHNbUkL9Y5kl6Zdr9YROE-g" TargetMode="External"/><Relationship Id="rId13" Type="http://schemas.openxmlformats.org/officeDocument/2006/relationships/hyperlink" Target="http://translate.googleusercontent.com/translate_c?depth=1&amp;hl=fr&amp;prev=/search%3Fq%3Dsolanum%2Bcarolinense%26biw%3D1440%26bih%3D732&amp;rurl=translate.google.fr&amp;sl=en&amp;u=http://en.wikipedia.org/wiki/Solanum_carolinense&amp;usg=ALkJrhiOfRZJlF9VDIWkNwbTkElHmyYGPA#cite_note-ss2009-2" TargetMode="External"/><Relationship Id="rId18" Type="http://schemas.openxmlformats.org/officeDocument/2006/relationships/image" Target="../media/image281.jpeg"/><Relationship Id="rId3" Type="http://schemas.openxmlformats.org/officeDocument/2006/relationships/hyperlink" Target="http://translate.googleusercontent.com/translate_c?depth=1&amp;hl=fr&amp;prev=/search%3Fq%3Dsolanum%2Bcarolinense%26biw%3D1440%26bih%3D732&amp;rurl=translate.google.fr&amp;sl=en&amp;u=http://en.wikipedia.org/wiki/Solanaceae&amp;usg=ALkJrhgYW6CuIUbHSSrriIAvbk-bvqypIw" TargetMode="External"/><Relationship Id="rId21" Type="http://schemas.openxmlformats.org/officeDocument/2006/relationships/image" Target="../media/image284.jpeg"/><Relationship Id="rId7" Type="http://schemas.openxmlformats.org/officeDocument/2006/relationships/hyperlink" Target="http://translate.googleusercontent.com/translate_c?depth=1&amp;hl=fr&amp;prev=/search%3Fq%3Dsolanum%2Bcarolinense%26biw%3D1440%26bih%3D732&amp;rurl=translate.google.fr&amp;sl=en&amp;u=http://en.wikipedia.org/wiki/Seed&amp;usg=ALkJrhggK86M7T7_ehrH3Ev3h78oqo__ng" TargetMode="External"/><Relationship Id="rId12" Type="http://schemas.openxmlformats.org/officeDocument/2006/relationships/hyperlink" Target="http://translate.googleusercontent.com/translate_c?depth=1&amp;hl=fr&amp;prev=/search%3Fq%3Dsolanum%2Bcarolinense%26biw%3D1440%26bih%3D732&amp;rurl=translate.google.fr&amp;sl=en&amp;u=http://en.wikipedia.org/wiki/Solanine&amp;usg=ALkJrhiTo7eKc8daKHDxwEf_go969Waowg" TargetMode="External"/><Relationship Id="rId17" Type="http://schemas.openxmlformats.org/officeDocument/2006/relationships/hyperlink" Target="http://en.wikipedia.org/wiki/Solanum_carolinense" TargetMode="External"/><Relationship Id="rId25" Type="http://schemas.openxmlformats.org/officeDocument/2006/relationships/image" Target="../media/image288.jpeg"/><Relationship Id="rId2" Type="http://schemas.openxmlformats.org/officeDocument/2006/relationships/hyperlink" Target="http://www.infoflora.ch/fr/flore/26102-solanum-carolinense.html" TargetMode="External"/><Relationship Id="rId16" Type="http://schemas.openxmlformats.org/officeDocument/2006/relationships/hyperlink" Target="http://fr.wikipedia.org/wiki/Solanum_carolinense" TargetMode="External"/><Relationship Id="rId20" Type="http://schemas.openxmlformats.org/officeDocument/2006/relationships/image" Target="../media/image283.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solanum%2Bcarolinense%26biw%3D1440%26bih%3D732&amp;rurl=translate.google.fr&amp;sl=en&amp;u=http://en.wikipedia.org/wiki/Fruit&amp;usg=ALkJrhh5yO4iHjvMfX7FMdGOTxh0Qta5gg" TargetMode="External"/><Relationship Id="rId11" Type="http://schemas.openxmlformats.org/officeDocument/2006/relationships/hyperlink" Target="http://translate.googleusercontent.com/translate_c?depth=1&amp;hl=fr&amp;prev=/search%3Fq%3Dsolanum%2Bcarolinense%26biw%3D1440%26bih%3D732&amp;rurl=translate.google.fr&amp;sl=en&amp;u=http://en.wikipedia.org/wiki/Bumblebees&amp;usg=ALkJrhiri2nv2u2jrcIDba0JZEQzMiI01w" TargetMode="External"/><Relationship Id="rId24" Type="http://schemas.openxmlformats.org/officeDocument/2006/relationships/image" Target="../media/image287.jpeg"/><Relationship Id="rId5" Type="http://schemas.openxmlformats.org/officeDocument/2006/relationships/hyperlink" Target="http://translate.googleusercontent.com/translate_c?depth=1&amp;hl=fr&amp;prev=/search%3Fq%3Dsolanum%2Bcarolinense%26biw%3D1440%26bih%3D732&amp;rurl=translate.google.fr&amp;sl=en&amp;u=http://en.wikipedia.org/wiki/Tomato&amp;usg=ALkJrhg3-8hbuwfqhfqVRHK1GDew0Oabbw" TargetMode="External"/><Relationship Id="rId15" Type="http://schemas.openxmlformats.org/officeDocument/2006/relationships/hyperlink" Target="http://translate.googleusercontent.com/translate_c?depth=1&amp;hl=fr&amp;prev=/search%3Fq%3Dsolanum%2Bcarolinense%26biw%3D1440%26bih%3D732&amp;rurl=translate.google.fr&amp;sl=en&amp;u=http://en.wikipedia.org/wiki/Herbicide&amp;usg=ALkJrhjr341xS2YaRVhS7m8wCGL5MRQ3Ow" TargetMode="External"/><Relationship Id="rId23" Type="http://schemas.openxmlformats.org/officeDocument/2006/relationships/image" Target="../media/image286.jpeg"/><Relationship Id="rId10" Type="http://schemas.openxmlformats.org/officeDocument/2006/relationships/hyperlink" Target="http://translate.googleusercontent.com/translate_c?depth=1&amp;hl=fr&amp;prev=/search%3Fq%3Dsolanum%2Bcarolinense%26biw%3D1440%26bih%3D732&amp;rurl=translate.google.fr&amp;sl=en&amp;u=http://en.wikipedia.org/wiki/Loam&amp;usg=ALkJrhiesSlcGRG_uW5IsYkoXQcDAfeWkw" TargetMode="External"/><Relationship Id="rId19" Type="http://schemas.openxmlformats.org/officeDocument/2006/relationships/image" Target="../media/image282.jpeg"/><Relationship Id="rId4" Type="http://schemas.openxmlformats.org/officeDocument/2006/relationships/hyperlink" Target="http://translate.googleusercontent.com/translate_c?depth=1&amp;hl=fr&amp;prev=/search%3Fq%3Dsolanum%2Bcarolinense%26biw%3D1440%26bih%3D732&amp;rurl=translate.google.fr&amp;sl=en&amp;u=http://en.wikipedia.org/wiki/Flower&amp;usg=ALkJrhhguFz4vupnMSTwLRYtZzOS3V-fpQ" TargetMode="External"/><Relationship Id="rId9" Type="http://schemas.openxmlformats.org/officeDocument/2006/relationships/hyperlink" Target="http://translate.googleusercontent.com/translate_c?depth=1&amp;hl=fr&amp;prev=/search%3Fq%3Dsolanum%2Bcarolinense%26biw%3D1440%26bih%3D732&amp;rurl=translate.google.fr&amp;sl=en&amp;u=http://en.wikipedia.org/wiki/Railroad&amp;usg=ALkJrhh89LSHqhFlBzl2Vn9R-eyemooKQg" TargetMode="External"/><Relationship Id="rId14" Type="http://schemas.openxmlformats.org/officeDocument/2006/relationships/hyperlink" Target="http://translate.googleusercontent.com/translate_c?depth=1&amp;hl=fr&amp;prev=/search%3Fq%3Dsolanum%2Bcarolinense%26biw%3D1440%26bih%3D732&amp;rurl=translate.google.fr&amp;sl=en&amp;u=http://en.wikipedia.org/wiki/Solanum_carolinense&amp;usg=ALkJrhiOfRZJlF9VDIWkNwbTkElHmyYGPA#cite_note-8" TargetMode="External"/><Relationship Id="rId22" Type="http://schemas.openxmlformats.org/officeDocument/2006/relationships/image" Target="../media/image285.jpeg"/></Relationships>
</file>

<file path=ppt/slides/_rels/slide71.xml.rels><?xml version="1.0" encoding="UTF-8" standalone="yes"?>
<Relationships xmlns="http://schemas.openxmlformats.org/package/2006/relationships"><Relationship Id="rId8" Type="http://schemas.openxmlformats.org/officeDocument/2006/relationships/image" Target="../media/image289.jpeg"/><Relationship Id="rId13" Type="http://schemas.openxmlformats.org/officeDocument/2006/relationships/hyperlink" Target="http://fr.wikipedia.org/wiki/Solanum_elaeagnifolium#cite_note-oepp240-11" TargetMode="External"/><Relationship Id="rId3" Type="http://schemas.openxmlformats.org/officeDocument/2006/relationships/hyperlink" Target="http://fr.wikipedia.org/wiki/Solanine" TargetMode="External"/><Relationship Id="rId7" Type="http://schemas.openxmlformats.org/officeDocument/2006/relationships/hyperlink" Target="http://en.wikipedia.org/wiki/Solanum_elaeagnifolium" TargetMode="External"/><Relationship Id="rId12" Type="http://schemas.openxmlformats.org/officeDocument/2006/relationships/image" Target="../media/image293.jpeg"/><Relationship Id="rId2" Type="http://schemas.openxmlformats.org/officeDocument/2006/relationships/hyperlink" Target="http://www.centrederessources-loirenature.com/mediatheque/especes_inva/fiches_FCBN/Fiche%20-%20solanum%20elaeagnifolium_sr.pdf" TargetMode="External"/><Relationship Id="rId1" Type="http://schemas.openxmlformats.org/officeDocument/2006/relationships/slideLayout" Target="../slideLayouts/slideLayout7.xml"/><Relationship Id="rId6" Type="http://schemas.openxmlformats.org/officeDocument/2006/relationships/hyperlink" Target="http://fr.wikipedia.org/wiki/Solanum_elaeagnifolium" TargetMode="External"/><Relationship Id="rId11" Type="http://schemas.openxmlformats.org/officeDocument/2006/relationships/image" Target="../media/image292.jpeg"/><Relationship Id="rId5" Type="http://schemas.openxmlformats.org/officeDocument/2006/relationships/hyperlink" Target="http://fr.wikipedia.org/wiki/Solanum_elaeagnifolium#cite_note-enat-4" TargetMode="External"/><Relationship Id="rId10" Type="http://schemas.openxmlformats.org/officeDocument/2006/relationships/image" Target="../media/image291.jpeg"/><Relationship Id="rId4" Type="http://schemas.openxmlformats.org/officeDocument/2006/relationships/hyperlink" Target="http://fr.wikipedia.org/wiki/B%C3%A9tail" TargetMode="External"/><Relationship Id="rId9" Type="http://schemas.openxmlformats.org/officeDocument/2006/relationships/image" Target="../media/image290.jpeg"/></Relationships>
</file>

<file path=ppt/slides/_rels/slide72.xml.rels><?xml version="1.0" encoding="UTF-8" standalone="yes"?>
<Relationships xmlns="http://schemas.openxmlformats.org/package/2006/relationships"><Relationship Id="rId8" Type="http://schemas.openxmlformats.org/officeDocument/2006/relationships/image" Target="../media/image294.jpeg"/><Relationship Id="rId3" Type="http://schemas.openxmlformats.org/officeDocument/2006/relationships/hyperlink" Target="http://fr.wikipedia.org/wiki/Trachycarpus_fortunei" TargetMode="External"/><Relationship Id="rId7" Type="http://schemas.openxmlformats.org/officeDocument/2006/relationships/hyperlink" Target="http://www.infoflora.ch/assets/content/documents/neophytes/inva_trac_for_f.pdf" TargetMode="External"/><Relationship Id="rId2" Type="http://schemas.openxmlformats.org/officeDocument/2006/relationships/hyperlink" Target="http://www.infoflora.ch/fr/flore/4563-trachycarpus-fortunei.html" TargetMode="External"/><Relationship Id="rId1" Type="http://schemas.openxmlformats.org/officeDocument/2006/relationships/slideLayout" Target="../slideLayouts/slideLayout7.xml"/><Relationship Id="rId6" Type="http://schemas.openxmlformats.org/officeDocument/2006/relationships/hyperlink" Target="http://en.wikipedia.org/wiki/Trachycarpus_fortunei" TargetMode="External"/><Relationship Id="rId5" Type="http://schemas.openxmlformats.org/officeDocument/2006/relationships/hyperlink" Target="http://vege1.kan.ynu.ac.jp/isp/pdf/Koike_palm_invasion.pdf" TargetMode="External"/><Relationship Id="rId10" Type="http://schemas.openxmlformats.org/officeDocument/2006/relationships/image" Target="../media/image296.jpeg"/><Relationship Id="rId4" Type="http://schemas.openxmlformats.org/officeDocument/2006/relationships/hyperlink" Target="http://www.issg.org/database/species/ecology.asp?si=1667&amp;fr=1&amp;sts=&amp;lang=EN" TargetMode="External"/><Relationship Id="rId9" Type="http://schemas.openxmlformats.org/officeDocument/2006/relationships/image" Target="../media/image295.jpeg"/></Relationships>
</file>

<file path=ppt/slides/_rels/slide73.xml.rels><?xml version="1.0" encoding="UTF-8" standalone="yes"?>
<Relationships xmlns="http://schemas.openxmlformats.org/package/2006/relationships"><Relationship Id="rId3" Type="http://schemas.openxmlformats.org/officeDocument/2006/relationships/image" Target="../media/image297.jpeg"/><Relationship Id="rId2" Type="http://schemas.openxmlformats.org/officeDocument/2006/relationships/hyperlink" Target="http://www.infoflora.ch/fr/flore/4563-trachycarpus-fortunei.html" TargetMode="External"/><Relationship Id="rId1" Type="http://schemas.openxmlformats.org/officeDocument/2006/relationships/slideLayout" Target="../slideLayouts/slideLayout7.xml"/><Relationship Id="rId5" Type="http://schemas.openxmlformats.org/officeDocument/2006/relationships/image" Target="../media/image299.jpeg"/><Relationship Id="rId4" Type="http://schemas.openxmlformats.org/officeDocument/2006/relationships/image" Target="../media/image298.jpeg"/></Relationships>
</file>

<file path=ppt/slides/_rels/slide74.xml.rels><?xml version="1.0" encoding="UTF-8" standalone="yes"?>
<Relationships xmlns="http://schemas.openxmlformats.org/package/2006/relationships"><Relationship Id="rId8" Type="http://schemas.openxmlformats.org/officeDocument/2006/relationships/hyperlink" Target="http://fr.wikipedia.org/wiki/Aster_%C3%A0_feuilles_lanc%C3%A9ol%C3%A9es" TargetMode="External"/><Relationship Id="rId13" Type="http://schemas.openxmlformats.org/officeDocument/2006/relationships/image" Target="../media/image300.jpeg"/><Relationship Id="rId3" Type="http://schemas.openxmlformats.org/officeDocument/2006/relationships/hyperlink" Target="http://fr.wikipedia.org/wiki/Am%C3%A9rique_du_Nord" TargetMode="External"/><Relationship Id="rId7" Type="http://schemas.openxmlformats.org/officeDocument/2006/relationships/hyperlink" Target="http://fr.wikipedia.org/wiki/Aster_%C3%A0_feuilles_lanc%C3%A9ol%C3%A9es#cite_note-1" TargetMode="External"/><Relationship Id="rId12" Type="http://schemas.openxmlformats.org/officeDocument/2006/relationships/hyperlink" Target="http://www.tela-botanica.org/eflore/BDNFF/*/nn/7897" TargetMode="External"/><Relationship Id="rId2" Type="http://schemas.openxmlformats.org/officeDocument/2006/relationships/hyperlink" Target="http://www.infoflora.ch/fr/flore/2200-aster-novi-belgii-aggr.html" TargetMode="External"/><Relationship Id="rId1" Type="http://schemas.openxmlformats.org/officeDocument/2006/relationships/slideLayout" Target="../slideLayouts/slideLayout7.xml"/><Relationship Id="rId6" Type="http://schemas.openxmlformats.org/officeDocument/2006/relationships/hyperlink" Target="http://fr.wikipedia.org/wiki/R%C3%A9gion_wallonne" TargetMode="External"/><Relationship Id="rId11" Type="http://schemas.openxmlformats.org/officeDocument/2006/relationships/hyperlink" Target="http://www.tela-botanica.org/nn7854" TargetMode="External"/><Relationship Id="rId5" Type="http://schemas.openxmlformats.org/officeDocument/2006/relationships/hyperlink" Target="http://fr.wikipedia.org/wiki/Asteraceae" TargetMode="External"/><Relationship Id="rId15" Type="http://schemas.openxmlformats.org/officeDocument/2006/relationships/image" Target="../media/image302.jpeg"/><Relationship Id="rId10" Type="http://schemas.openxmlformats.org/officeDocument/2006/relationships/hyperlink" Target="http://www.tela-botanica.org/eflore/BDNFF/*/nn/7873" TargetMode="External"/><Relationship Id="rId4" Type="http://schemas.openxmlformats.org/officeDocument/2006/relationships/hyperlink" Target="http://fr.wikipedia.org/wiki/Europe" TargetMode="External"/><Relationship Id="rId9" Type="http://schemas.openxmlformats.org/officeDocument/2006/relationships/hyperlink" Target="http://www.parc-opale.fr/bibliotheque/biodiversite/fiche10.pdf" TargetMode="External"/><Relationship Id="rId14" Type="http://schemas.openxmlformats.org/officeDocument/2006/relationships/image" Target="../media/image301.jpeg"/></Relationships>
</file>

<file path=ppt/slides/_rels/slide75.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galega%2Bofficinalis%2Bwikipedia%26rlz%3D1C1GGGE_frFR479FR479%26es_sm%3D93%26biw%3D1440%26bih%3D732&amp;rurl=translate.google.fr&amp;sl=en&amp;u=http://en.wikipedia.org/wiki/Chile&amp;usg=ALkJrhgdbtnAoLFU1VR7K7YfHzSbeFm0yQ" TargetMode="External"/><Relationship Id="rId13" Type="http://schemas.openxmlformats.org/officeDocument/2006/relationships/hyperlink" Target="http://www.marne.chambagri.fr/fileadmin/documents/internet/optimiser_productions/elevage/bovins/bulletin_14_-_intoxication_Galega.pdf" TargetMode="External"/><Relationship Id="rId18" Type="http://schemas.openxmlformats.org/officeDocument/2006/relationships/image" Target="../media/image306.jpeg"/><Relationship Id="rId3" Type="http://schemas.openxmlformats.org/officeDocument/2006/relationships/hyperlink" Target="http://fr.wikipedia.org/wiki/Plante" TargetMode="External"/><Relationship Id="rId7" Type="http://schemas.openxmlformats.org/officeDocument/2006/relationships/hyperlink" Target="http://translate.googleusercontent.com/translate_c?depth=1&amp;hl=fr&amp;prev=/search%3Fq%3Dgalega%2Bofficinalis%2Bwikipedia%26rlz%3D1C1GGGE_frFR479FR479%26es_sm%3D93%26biw%3D1440%26bih%3D732&amp;rurl=translate.google.fr&amp;sl=en&amp;u=http://en.wikipedia.org/wiki/Argentina&amp;usg=ALkJrhhHPEhQxSPgO3AUByMxMRBiY_jENA" TargetMode="External"/><Relationship Id="rId12" Type="http://schemas.openxmlformats.org/officeDocument/2006/relationships/hyperlink" Target="http://fr.wikipedia.org/wiki/Gal%C3%A9ga_officinal" TargetMode="External"/><Relationship Id="rId17" Type="http://schemas.openxmlformats.org/officeDocument/2006/relationships/image" Target="../media/image305.jpeg"/><Relationship Id="rId2" Type="http://schemas.openxmlformats.org/officeDocument/2006/relationships/hyperlink" Target="http://www.infoflora.ch/fr/flore/1133-galega-officinalis.html" TargetMode="External"/><Relationship Id="rId16" Type="http://schemas.openxmlformats.org/officeDocument/2006/relationships/image" Target="../media/image304.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galega%2Bofficinalis%2Bwikipedia%26rlz%3D1C1GGGE_frFR479FR479%26es_sm%3D93%26biw%3D1440%26bih%3D732&amp;rurl=translate.google.fr&amp;sl=en&amp;u=http://en.wikipedia.org/wiki/United_States&amp;usg=ALkJrhgDLchJRRoqHglBByq0ybGAzugXzw" TargetMode="External"/><Relationship Id="rId11" Type="http://schemas.openxmlformats.org/officeDocument/2006/relationships/hyperlink" Target="http://translate.googleusercontent.com/translate_c?depth=1&amp;hl=fr&amp;prev=/search%3Fq%3Dgalega%2Bofficinalis%2Bwikipedia%26rlz%3D1C1GGGE_frFR479FR479%26es_sm%3D93%26biw%3D1440%26bih%3D732&amp;rurl=translate.google.fr&amp;sl=en&amp;u=http://en.wikipedia.org/wiki/Galega_officinalis&amp;usg=ALkJrhjReHzFqeCaDG6FcEYNYmy2yeSI_Q#cite_note-invasive-3" TargetMode="External"/><Relationship Id="rId5" Type="http://schemas.openxmlformats.org/officeDocument/2006/relationships/hyperlink" Target="http://translate.googleusercontent.com/translate_c?depth=1&amp;hl=fr&amp;prev=/search%3Fq%3Dgalega%2Bofficinalis%2Bwikipedia%26rlz%3D1C1GGGE_frFR479FR479%26es_sm%3D93%26biw%3D1440%26bih%3D732&amp;rurl=translate.google.fr&amp;sl=en&amp;u=http://en.wikipedia.org/wiki/Federal_Noxious_Weed_List&amp;usg=ALkJrhggQGZTF4t4UOBXYsXbMNiHZp1K8A" TargetMode="External"/><Relationship Id="rId15" Type="http://schemas.openxmlformats.org/officeDocument/2006/relationships/image" Target="../media/image303.jpeg"/><Relationship Id="rId10" Type="http://schemas.openxmlformats.org/officeDocument/2006/relationships/hyperlink" Target="http://translate.googleusercontent.com/translate_c?depth=1&amp;hl=fr&amp;prev=/search%3Fq%3Dgalega%2Bofficinalis%2Bwikipedia%26rlz%3D1C1GGGE_frFR479FR479%26es_sm%3D93%26biw%3D1440%26bih%3D732&amp;rurl=translate.google.fr&amp;sl=en&amp;u=http://en.wikipedia.org/wiki/New_Zealand&amp;usg=ALkJrhgLJ4fNTFFF4uipRO0YYmSuGhbtzg" TargetMode="External"/><Relationship Id="rId4" Type="http://schemas.openxmlformats.org/officeDocument/2006/relationships/hyperlink" Target="http://fr.wikipedia.org/wiki/Fabac%C3%A9e" TargetMode="External"/><Relationship Id="rId9" Type="http://schemas.openxmlformats.org/officeDocument/2006/relationships/hyperlink" Target="http://translate.googleusercontent.com/translate_c?depth=1&amp;hl=fr&amp;prev=/search%3Fq%3Dgalega%2Bofficinalis%2Bwikipedia%26rlz%3D1C1GGGE_frFR479FR479%26es_sm%3D93%26biw%3D1440%26bih%3D732&amp;rurl=translate.google.fr&amp;sl=en&amp;u=http://en.wikipedia.org/wiki/Ecuador&amp;usg=ALkJrhjRfskjCWHBs-MYN8tPHTBXMj2Q8Q" TargetMode="External"/><Relationship Id="rId14" Type="http://schemas.openxmlformats.org/officeDocument/2006/relationships/hyperlink" Target="http://en.wikipedia.org/wiki/Galega_officinalis"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311.jpeg"/><Relationship Id="rId3" Type="http://schemas.openxmlformats.org/officeDocument/2006/relationships/hyperlink" Target="http://www.infoflora.ch/assets/content/documents/neophytes/inva_heli_tub_f.pdf" TargetMode="External"/><Relationship Id="rId7" Type="http://schemas.openxmlformats.org/officeDocument/2006/relationships/image" Target="../media/image310.jpeg"/><Relationship Id="rId2" Type="http://schemas.openxmlformats.org/officeDocument/2006/relationships/hyperlink" Target="http://www.infoflora.ch/fr/flore/2261-helianthus-tuberosus.html" TargetMode="External"/><Relationship Id="rId1" Type="http://schemas.openxmlformats.org/officeDocument/2006/relationships/slideLayout" Target="../slideLayouts/slideLayout7.xml"/><Relationship Id="rId6" Type="http://schemas.openxmlformats.org/officeDocument/2006/relationships/image" Target="../media/image309.jpeg"/><Relationship Id="rId5" Type="http://schemas.openxmlformats.org/officeDocument/2006/relationships/image" Target="../media/image308.jpeg"/><Relationship Id="rId4" Type="http://schemas.openxmlformats.org/officeDocument/2006/relationships/image" Target="../media/image307.jpeg"/></Relationships>
</file>

<file path=ppt/slides/_rels/slide77.xml.rels><?xml version="1.0" encoding="UTF-8" standalone="yes"?>
<Relationships xmlns="http://schemas.openxmlformats.org/package/2006/relationships"><Relationship Id="rId8" Type="http://schemas.openxmlformats.org/officeDocument/2006/relationships/hyperlink" Target="http://www.infoflora.ch/assets/content/documents/neophytes/inva_lysi_ame_f.pdf" TargetMode="External"/><Relationship Id="rId13" Type="http://schemas.openxmlformats.org/officeDocument/2006/relationships/image" Target="../media/image315.jpeg"/><Relationship Id="rId3" Type="http://schemas.openxmlformats.org/officeDocument/2006/relationships/hyperlink" Target="http://fr.wikipedia.org/wiki/Araceae" TargetMode="External"/><Relationship Id="rId7" Type="http://schemas.openxmlformats.org/officeDocument/2006/relationships/hyperlink" Target="http://en.wikipedia.org/wiki/Lysichiton_americanus" TargetMode="External"/><Relationship Id="rId12" Type="http://schemas.openxmlformats.org/officeDocument/2006/relationships/image" Target="../media/image314.jpeg"/><Relationship Id="rId2" Type="http://schemas.openxmlformats.org/officeDocument/2006/relationships/hyperlink" Target="http://www.infoflora.ch/fr/flore/12246-lysichiton-americanus.html" TargetMode="External"/><Relationship Id="rId1" Type="http://schemas.openxmlformats.org/officeDocument/2006/relationships/slideLayout" Target="../slideLayouts/slideLayout7.xml"/><Relationship Id="rId6" Type="http://schemas.openxmlformats.org/officeDocument/2006/relationships/hyperlink" Target="http://fr.wikipedia.org/wiki/Lysichiton_americanus" TargetMode="External"/><Relationship Id="rId11" Type="http://schemas.openxmlformats.org/officeDocument/2006/relationships/image" Target="../media/image313.jpeg"/><Relationship Id="rId5" Type="http://schemas.openxmlformats.org/officeDocument/2006/relationships/hyperlink" Target="http://fr.wikipedia.org/wiki/Arum" TargetMode="External"/><Relationship Id="rId15" Type="http://schemas.openxmlformats.org/officeDocument/2006/relationships/image" Target="../media/image317.jpeg"/><Relationship Id="rId10" Type="http://schemas.openxmlformats.org/officeDocument/2006/relationships/image" Target="../media/image312.jpeg"/><Relationship Id="rId4" Type="http://schemas.openxmlformats.org/officeDocument/2006/relationships/hyperlink" Target="http://fr.wikipedia.org/wiki/Bananier" TargetMode="External"/><Relationship Id="rId9" Type="http://schemas.openxmlformats.org/officeDocument/2006/relationships/hyperlink" Target="http://fr.wikipedia.org/wiki/Redwood_National_Park" TargetMode="External"/><Relationship Id="rId14" Type="http://schemas.openxmlformats.org/officeDocument/2006/relationships/image" Target="../media/image316.jpeg"/></Relationships>
</file>

<file path=ppt/slides/_rels/slide78.xml.rels><?xml version="1.0" encoding="UTF-8" standalone="yes"?>
<Relationships xmlns="http://schemas.openxmlformats.org/package/2006/relationships"><Relationship Id="rId8" Type="http://schemas.openxmlformats.org/officeDocument/2006/relationships/hyperlink" Target="http://www.cabi.org/isc/datasheet/115971" TargetMode="External"/><Relationship Id="rId13" Type="http://schemas.openxmlformats.org/officeDocument/2006/relationships/image" Target="../media/image322.jpeg"/><Relationship Id="rId3" Type="http://schemas.openxmlformats.org/officeDocument/2006/relationships/hyperlink" Target="http://fr.wikipedia.org/wiki/Fruit_(botanique)" TargetMode="External"/><Relationship Id="rId7" Type="http://schemas.openxmlformats.org/officeDocument/2006/relationships/hyperlink" Target="http://en.wikipedia.org/wiki/Opuntia_humifusa" TargetMode="External"/><Relationship Id="rId12" Type="http://schemas.openxmlformats.org/officeDocument/2006/relationships/image" Target="../media/image321.jpeg"/><Relationship Id="rId2" Type="http://schemas.openxmlformats.org/officeDocument/2006/relationships/hyperlink" Target="http://www.infoflora.ch/fr/flore/3313-opuntia-humifusa.html" TargetMode="External"/><Relationship Id="rId1" Type="http://schemas.openxmlformats.org/officeDocument/2006/relationships/slideLayout" Target="../slideLayouts/slideLayout7.xml"/><Relationship Id="rId6" Type="http://schemas.openxmlformats.org/officeDocument/2006/relationships/hyperlink" Target="http://fr.wikipedia.org/wiki/Opuntia_humifusa" TargetMode="External"/><Relationship Id="rId11" Type="http://schemas.openxmlformats.org/officeDocument/2006/relationships/image" Target="../media/image320.jpeg"/><Relationship Id="rId5" Type="http://schemas.openxmlformats.org/officeDocument/2006/relationships/hyperlink" Target="http://translate.googleusercontent.com/translate_c?depth=1&amp;hl=fr&amp;prev=/search?q=opuntia+humifusa&amp;biw=1440&amp;bih=732&amp;rurl=translate.google.fr&amp;sl=en&amp;u=http://en.wikipedia.org/wiki/Soil&amp;usg=ALkJrhhkzAw0vfNakGNWvGQUgnYZQUyCuA" TargetMode="External"/><Relationship Id="rId10" Type="http://schemas.openxmlformats.org/officeDocument/2006/relationships/image" Target="../media/image319.jpeg"/><Relationship Id="rId4" Type="http://schemas.openxmlformats.org/officeDocument/2006/relationships/hyperlink" Target="http://fr.wikipedia.org/wiki/Europe" TargetMode="External"/><Relationship Id="rId9" Type="http://schemas.openxmlformats.org/officeDocument/2006/relationships/image" Target="../media/image318.jpeg"/></Relationships>
</file>

<file path=ppt/slides/_rels/slide79.xml.rels><?xml version="1.0" encoding="UTF-8" standalone="yes"?>
<Relationships xmlns="http://schemas.openxmlformats.org/package/2006/relationships"><Relationship Id="rId8" Type="http://schemas.openxmlformats.org/officeDocument/2006/relationships/image" Target="../media/image324.jpeg"/><Relationship Id="rId3" Type="http://schemas.openxmlformats.org/officeDocument/2006/relationships/hyperlink" Target="http://translate.googleusercontent.com/translate_c?depth=1&amp;hl=fr&amp;prev=/search%3Fq%3Dparthenocissus%2Binserta%26espv%3D2&amp;rurl=translate.google.fr&amp;sl=en&amp;u=http://en.wikipedia.org/wiki/Oxalic_acid&amp;usg=ALkJrhhNFxsulPte9h4pwxxDh7ehf0zWMA" TargetMode="External"/><Relationship Id="rId7" Type="http://schemas.openxmlformats.org/officeDocument/2006/relationships/image" Target="../media/image323.jpeg"/><Relationship Id="rId2" Type="http://schemas.openxmlformats.org/officeDocument/2006/relationships/hyperlink" Target="http://www.infoflora.ch/fr/flore/4658-parthenocissus-inserta.html" TargetMode="External"/><Relationship Id="rId1" Type="http://schemas.openxmlformats.org/officeDocument/2006/relationships/slideLayout" Target="../slideLayouts/slideLayout7.xml"/><Relationship Id="rId6" Type="http://schemas.openxmlformats.org/officeDocument/2006/relationships/hyperlink" Target="http://en.wikipedia.org/wiki/Parthenocissus_vitacea" TargetMode="External"/><Relationship Id="rId5" Type="http://schemas.openxmlformats.org/officeDocument/2006/relationships/hyperlink" Target="http://www.infoflora.ch/fr/assets/content/documents/neophytes/inva_part_ins_f.pdf" TargetMode="External"/><Relationship Id="rId10" Type="http://schemas.openxmlformats.org/officeDocument/2006/relationships/image" Target="../media/image326.jpeg"/><Relationship Id="rId4" Type="http://schemas.openxmlformats.org/officeDocument/2006/relationships/hyperlink" Target="http://translate.googleusercontent.com/translate_c?depth=1&amp;hl=fr&amp;prev=/search%3Fq%3Dparthenocissus%2Binserta%26espv%3D2&amp;rurl=translate.google.fr&amp;sl=en&amp;u=http://en.wikipedia.org/wiki/Bird&amp;usg=ALkJrhiv98KS6OWFu0TPS2lkTYIX-gl5NA" TargetMode="External"/><Relationship Id="rId9" Type="http://schemas.openxmlformats.org/officeDocument/2006/relationships/image" Target="../media/image325.jpeg"/></Relationships>
</file>

<file path=ppt/slides/_rels/slide8.xml.rels><?xml version="1.0" encoding="UTF-8" standalone="yes"?>
<Relationships xmlns="http://schemas.openxmlformats.org/package/2006/relationships"><Relationship Id="rId2" Type="http://schemas.openxmlformats.org/officeDocument/2006/relationships/hyperlink" Target="http://www.centrederessources-loirenature.com/mediatheque/especes_inva/fiches_FCBN/Fiche%20-%20Agave-americana-sr.pdf"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332.jpeg"/><Relationship Id="rId13" Type="http://schemas.openxmlformats.org/officeDocument/2006/relationships/hyperlink" Target="http://fr.wikipedia.org/wiki/Vitac%C3%A9e" TargetMode="External"/><Relationship Id="rId18" Type="http://schemas.openxmlformats.org/officeDocument/2006/relationships/hyperlink" Target="https://gobotany.newenglandwild.org/species/parthenocissus/quinquefolia/" TargetMode="External"/><Relationship Id="rId3" Type="http://schemas.openxmlformats.org/officeDocument/2006/relationships/image" Target="../media/image327.jpeg"/><Relationship Id="rId7" Type="http://schemas.openxmlformats.org/officeDocument/2006/relationships/image" Target="../media/image331.jpeg"/><Relationship Id="rId12" Type="http://schemas.openxmlformats.org/officeDocument/2006/relationships/hyperlink" Target="http://fr.wikipedia.org/wiki/Famille_(biologie)" TargetMode="External"/><Relationship Id="rId17" Type="http://schemas.openxmlformats.org/officeDocument/2006/relationships/hyperlink" Target="http://fr.wikipedia.org/wiki/Parthenocissus_quinquefolia" TargetMode="External"/><Relationship Id="rId2" Type="http://schemas.openxmlformats.org/officeDocument/2006/relationships/hyperlink" Target="http://en.wikipedia.org/wiki/Virginia_Creeper" TargetMode="External"/><Relationship Id="rId16" Type="http://schemas.openxmlformats.org/officeDocument/2006/relationships/hyperlink" Target="http://fr.wikipedia.org/wiki/Plante_invasive" TargetMode="External"/><Relationship Id="rId1" Type="http://schemas.openxmlformats.org/officeDocument/2006/relationships/slideLayout" Target="../slideLayouts/slideLayout7.xml"/><Relationship Id="rId6" Type="http://schemas.openxmlformats.org/officeDocument/2006/relationships/image" Target="../media/image330.jpeg"/><Relationship Id="rId11" Type="http://schemas.openxmlformats.org/officeDocument/2006/relationships/hyperlink" Target="http://fr.wikipedia.org/wiki/Arbuste" TargetMode="External"/><Relationship Id="rId5" Type="http://schemas.openxmlformats.org/officeDocument/2006/relationships/image" Target="../media/image329.jpeg"/><Relationship Id="rId15" Type="http://schemas.openxmlformats.org/officeDocument/2006/relationships/hyperlink" Target="http://www.infoflora.ch/fr/flore/4658-parthenocissus-inserta.html" TargetMode="External"/><Relationship Id="rId10" Type="http://schemas.openxmlformats.org/officeDocument/2006/relationships/image" Target="../media/image334.jpeg"/><Relationship Id="rId4" Type="http://schemas.openxmlformats.org/officeDocument/2006/relationships/image" Target="../media/image328.jpeg"/><Relationship Id="rId9" Type="http://schemas.openxmlformats.org/officeDocument/2006/relationships/image" Target="../media/image333.jpeg"/><Relationship Id="rId14" Type="http://schemas.openxmlformats.org/officeDocument/2006/relationships/hyperlink" Target="http://fr.wikipedia.org/wiki/Plante_grimpante"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fr.wikipedia.org/wiki/Alismataceae" TargetMode="External"/><Relationship Id="rId13" Type="http://schemas.openxmlformats.org/officeDocument/2006/relationships/hyperlink" Target="http://translate.googleusercontent.com/translate_c?depth=1&amp;hl=fr&amp;prev=/search%3Fq%3Dsagittaria%2Blatifolia%26biw%3D1440%26bih%3D732&amp;rurl=translate.google.fr&amp;sl=en&amp;u=http://en.wikipedia.org/wiki/Lake&amp;usg=ALkJrhgEYtovJOo4jFJD7EdBUV6UI_LL4g" TargetMode="External"/><Relationship Id="rId18" Type="http://schemas.openxmlformats.org/officeDocument/2006/relationships/hyperlink" Target="http://translate.googleusercontent.com/translate_c?depth=1&amp;hl=fr&amp;prev=/search%3Fq%3Dsagittaria%2Blatifolia%26biw%3D1440%26bih%3D732&amp;rurl=translate.google.fr&amp;sl=en&amp;u=http://en.wikipedia.org/wiki/Phosphate&amp;usg=ALkJrhiDAD2MMxSssGL4Zj-ZyzqBNrD9sA" TargetMode="External"/><Relationship Id="rId26" Type="http://schemas.openxmlformats.org/officeDocument/2006/relationships/hyperlink" Target="http://translate.googleusercontent.com/translate_c?depth=1&amp;hl=fr&amp;prev=/search%3Fq%3Dsagittaria%2Blatifolia%26biw%3D1440%26bih%3D732&amp;rurl=translate.google.fr&amp;sl=en&amp;u=http://en.wikipedia.org/wiki/Cutting&amp;usg=ALkJrhiwrcqun9jy-JXcdYnGmbErxkR51g" TargetMode="External"/><Relationship Id="rId39" Type="http://schemas.openxmlformats.org/officeDocument/2006/relationships/image" Target="../media/image340.jpeg"/><Relationship Id="rId3" Type="http://schemas.openxmlformats.org/officeDocument/2006/relationships/hyperlink" Target="http://fr.wikipedia.org/wiki/Plante_herbac%C3%A9e" TargetMode="External"/><Relationship Id="rId21" Type="http://schemas.openxmlformats.org/officeDocument/2006/relationships/hyperlink" Target="http://translate.googleusercontent.com/translate_c?depth=1&amp;hl=fr&amp;prev=/search%3Fq%3Dsagittaria%2Blatifolia%26biw%3D1440%26bih%3D732&amp;rurl=translate.google.fr&amp;sl=en&amp;u=http://en.wikipedia.org/wiki/Potato&amp;usg=ALkJrhgShEGkfWiT9v2YaLwsXPJQ7V-VcQ" TargetMode="External"/><Relationship Id="rId34" Type="http://schemas.openxmlformats.org/officeDocument/2006/relationships/image" Target="../media/image335.jpeg"/><Relationship Id="rId7" Type="http://schemas.openxmlformats.org/officeDocument/2006/relationships/hyperlink" Target="http://fr.wikipedia.org/wiki/Famille_(biologie)" TargetMode="External"/><Relationship Id="rId12" Type="http://schemas.openxmlformats.org/officeDocument/2006/relationships/hyperlink" Target="http://translate.googleusercontent.com/translate_c?depth=1&amp;hl=fr&amp;prev=/search%3Fq%3Dsagittaria%2Blatifolia%26biw%3D1440%26bih%3D732&amp;rurl=translate.google.fr&amp;sl=en&amp;u=http://en.wikipedia.org/wiki/Pond&amp;usg=ALkJrhhoa4cOPrR9D7EMwyg9nFI92dtktA" TargetMode="External"/><Relationship Id="rId17" Type="http://schemas.openxmlformats.org/officeDocument/2006/relationships/hyperlink" Target="http://translate.googleusercontent.com/translate_c?depth=1&amp;hl=fr&amp;prev=/search%3Fq%3Dsagittaria%2Blatifolia%26biw%3D1440%26bih%3D732&amp;rurl=translate.google.fr&amp;sl=en&amp;u=http://en.wikipedia.org/wiki/Chemical_affinity&amp;usg=ALkJrhh3bseg3X2QATJFNhqSEqWzHD97zA" TargetMode="External"/><Relationship Id="rId25" Type="http://schemas.openxmlformats.org/officeDocument/2006/relationships/hyperlink" Target="http://translate.googleusercontent.com/translate_c?depth=1&amp;hl=fr&amp;prev=/search%3Fq%3Dsagittaria%2Blatifolia%26biw%3D1440%26bih%3D732&amp;rurl=translate.google.fr&amp;sl=en&amp;u=http://en.wikipedia.org/wiki/Boiling&amp;usg=ALkJrhiYo_HY0Fj6ROPYkNboIPuQHvN3jg" TargetMode="External"/><Relationship Id="rId33" Type="http://schemas.openxmlformats.org/officeDocument/2006/relationships/hyperlink" Target="http://en.wikipedia.org/wiki/Sagittaria_latifolia" TargetMode="External"/><Relationship Id="rId38" Type="http://schemas.openxmlformats.org/officeDocument/2006/relationships/image" Target="../media/image339.jpeg"/><Relationship Id="rId2" Type="http://schemas.openxmlformats.org/officeDocument/2006/relationships/hyperlink" Target="http://www.infoflora.ch/fr/flore/2581-sagittaria-latifolia.html" TargetMode="External"/><Relationship Id="rId16" Type="http://schemas.openxmlformats.org/officeDocument/2006/relationships/hyperlink" Target="http://translate.googleusercontent.com/translate_c?depth=1&amp;hl=fr&amp;prev=/search%3Fq%3Dsagittaria%2Blatifolia%26biw%3D1440%26bih%3D732&amp;rurl=translate.google.fr&amp;sl=en&amp;u=http://en.wikipedia.org/wiki/Wave&amp;usg=ALkJrhj7myuljO3NuyAaFlt4vzbSI94VgA" TargetMode="External"/><Relationship Id="rId20" Type="http://schemas.openxmlformats.org/officeDocument/2006/relationships/hyperlink" Target="http://translate.googleusercontent.com/translate_c?depth=1&amp;hl=fr&amp;prev=/search%3Fq%3Dsagittaria%2Blatifolia%26biw%3D1440%26bih%3D732&amp;rurl=translate.google.fr&amp;sl=en&amp;u=http://en.wikipedia.org/wiki/Cooking&amp;usg=ALkJrhhrCCNctwu4XEpNU0nToOrb2-Bzkw" TargetMode="External"/><Relationship Id="rId29" Type="http://schemas.openxmlformats.org/officeDocument/2006/relationships/hyperlink" Target="http://translate.googleusercontent.com/translate_c?depth=1&amp;hl=fr&amp;prev=/search%3Fq%3Dsagittaria%2Blatifolia%26biw%3D1440%26bih%3D732&amp;rurl=translate.google.fr&amp;sl=en&amp;u=http://en.wikipedia.org/wiki/Sagittaria_latifolia&amp;usg=ALkJrhhSkmBthkA0ha5Pyz3ULHS-TDT6pA#cite_note-13" TargetMode="External"/><Relationship Id="rId1" Type="http://schemas.openxmlformats.org/officeDocument/2006/relationships/slideLayout" Target="../slideLayouts/slideLayout7.xml"/><Relationship Id="rId6" Type="http://schemas.openxmlformats.org/officeDocument/2006/relationships/hyperlink" Target="http://fr.wikipedia.org/wiki/Tubercule" TargetMode="External"/><Relationship Id="rId11" Type="http://schemas.openxmlformats.org/officeDocument/2006/relationships/hyperlink" Target="http://translate.googleusercontent.com/translate_c?depth=1&amp;hl=fr&amp;prev=/search%3Fq%3Dsagittaria%2Blatifolia%26biw%3D1440%26bih%3D732&amp;rurl=translate.google.fr&amp;sl=en&amp;u=http://en.wikipedia.org/wiki/River&amp;usg=ALkJrhhSKxDbYEId6w3ExK8uOPQoj4s8bg" TargetMode="External"/><Relationship Id="rId24" Type="http://schemas.openxmlformats.org/officeDocument/2006/relationships/hyperlink" Target="http://translate.googleusercontent.com/translate_c?depth=1&amp;hl=fr&amp;prev=/search%3Fq%3Dsagittaria%2Blatifolia%26biw%3D1440%26bih%3D732&amp;rurl=translate.google.fr&amp;sl=en&amp;u=http://en.wikipedia.org/wiki/Frying&amp;usg=ALkJrhivPc1FBsXVESQ-oBI3d-F5NlxCfQ" TargetMode="External"/><Relationship Id="rId32" Type="http://schemas.openxmlformats.org/officeDocument/2006/relationships/hyperlink" Target="http://fr.wikipedia.org/wiki/Sagittaria_latifolia" TargetMode="External"/><Relationship Id="rId37" Type="http://schemas.openxmlformats.org/officeDocument/2006/relationships/image" Target="../media/image338.jpeg"/><Relationship Id="rId5" Type="http://schemas.openxmlformats.org/officeDocument/2006/relationships/hyperlink" Target="http://fr.wikipedia.org/wiki/Am%C3%A9rique" TargetMode="External"/><Relationship Id="rId15" Type="http://schemas.openxmlformats.org/officeDocument/2006/relationships/hyperlink" Target="http://translate.googleusercontent.com/translate_c?depth=1&amp;hl=fr&amp;prev=/search%3Fq%3Dsagittaria%2Blatifolia%26biw%3D1440%26bih%3D732&amp;rurl=translate.google.fr&amp;sl=en&amp;u=http://en.wikipedia.org/wiki/Current_(stream)&amp;usg=ALkJrhgMSmbubP5xXJ8_nLju-2hJAfzWoA" TargetMode="External"/><Relationship Id="rId23" Type="http://schemas.openxmlformats.org/officeDocument/2006/relationships/hyperlink" Target="http://translate.googleusercontent.com/translate_c?depth=1&amp;hl=fr&amp;prev=/search%3Fq%3Dsagittaria%2Blatifolia%26biw%3D1440%26bih%3D732&amp;rurl=translate.google.fr&amp;sl=en&amp;u=http://en.wikipedia.org/wiki/Roasting&amp;usg=ALkJrhhNQ4f2O_dE6bccvLQE5SeHvgaV7g" TargetMode="External"/><Relationship Id="rId28" Type="http://schemas.openxmlformats.org/officeDocument/2006/relationships/hyperlink" Target="http://translate.googleusercontent.com/translate_c?depth=1&amp;hl=fr&amp;prev=/search%3Fq%3Dsagittaria%2Blatifolia%26biw%3D1440%26bih%3D732&amp;rurl=translate.google.fr&amp;sl=en&amp;u=http://en.wikipedia.org/wiki/Flour&amp;usg=ALkJrhjlnGSyujxyreppc1Rd7ocbln2itg" TargetMode="External"/><Relationship Id="rId36" Type="http://schemas.openxmlformats.org/officeDocument/2006/relationships/image" Target="../media/image337.jpeg"/><Relationship Id="rId10" Type="http://schemas.openxmlformats.org/officeDocument/2006/relationships/hyperlink" Target="http://translate.googleusercontent.com/translate_c?depth=1&amp;hl=fr&amp;prev=/search?q=sagittaria+latifolia&amp;biw=1440&amp;bih=732&amp;rurl=translate.google.fr&amp;sl=en&amp;u=http://en.wikipedia.org/wiki/Soil&amp;usg=ALkJrhiX6Y8XByk56q45zHbMJOpJjqabMQ" TargetMode="External"/><Relationship Id="rId19" Type="http://schemas.openxmlformats.org/officeDocument/2006/relationships/hyperlink" Target="http://translate.googleusercontent.com/translate_c?depth=1&amp;hl=fr&amp;prev=/search%3Fq%3Dsagittaria%2Blatifolia%26biw%3D1440%26bih%3D732&amp;rurl=translate.google.fr&amp;sl=en&amp;u=http://en.wikipedia.org/wiki/Hard_water&amp;usg=ALkJrhit3DSFecQrJ2D7pepoRzxhMvCCCQ" TargetMode="External"/><Relationship Id="rId31" Type="http://schemas.openxmlformats.org/officeDocument/2006/relationships/hyperlink" Target="http://translate.googleusercontent.com/translate_c?depth=1&amp;hl=fr&amp;prev=/search%3Fq%3Dsagittaria%2Blatifolia%26biw%3D1440%26bih%3D732&amp;rurl=translate.google.fr&amp;sl=en&amp;u=http://en.wikipedia.org/wiki/Fruit&amp;usg=ALkJrhhaDQQWYsDlEeavzWpWL9Hzie6goA" TargetMode="External"/><Relationship Id="rId4" Type="http://schemas.openxmlformats.org/officeDocument/2006/relationships/hyperlink" Target="http://fr.wikipedia.org/wiki/Mar%C3%A9cage" TargetMode="External"/><Relationship Id="rId9" Type="http://schemas.openxmlformats.org/officeDocument/2006/relationships/hyperlink" Target="http://translate.googleusercontent.com/translate_c?depth=1&amp;hl=fr&amp;prev=/search%3Fq%3Dsagittaria%2Blatifolia%26biw%3D1440%26bih%3D732&amp;rurl=translate.google.fr&amp;sl=en&amp;u=http://en.wikipedia.org/wiki/Emergent_plant&amp;usg=ALkJrhjD4wUT2inxXOFIcIwnef9WxUlLcg" TargetMode="External"/><Relationship Id="rId14" Type="http://schemas.openxmlformats.org/officeDocument/2006/relationships/hyperlink" Target="http://translate.googleusercontent.com/translate_c?depth=1&amp;hl=fr&amp;prev=/search%3Fq%3Dsagittaria%2Blatifolia%26biw%3D1440%26bih%3D732&amp;rurl=translate.google.fr&amp;sl=en&amp;u=http://en.wikipedia.org/wiki/Statistical_dispersion&amp;usg=ALkJrhhCP4ZhakR7ft6bGZRoFuVzz_0LGw" TargetMode="External"/><Relationship Id="rId22" Type="http://schemas.openxmlformats.org/officeDocument/2006/relationships/hyperlink" Target="http://translate.googleusercontent.com/translate_c?depth=1&amp;hl=fr&amp;prev=/search%3Fq%3Dsagittaria%2Blatifolia%26biw%3D1440%26bih%3D732&amp;rurl=translate.google.fr&amp;sl=en&amp;u=http://en.wikipedia.org/wiki/Chestnut&amp;usg=ALkJrhjb2G5T0jNW94fererxliaAsHV5fQ" TargetMode="External"/><Relationship Id="rId27" Type="http://schemas.openxmlformats.org/officeDocument/2006/relationships/hyperlink" Target="http://translate.googleusercontent.com/translate_c?depth=1&amp;hl=fr&amp;prev=/search%3Fq%3Dsagittaria%2Blatifolia%26biw%3D1440%26bih%3D732&amp;rurl=translate.google.fr&amp;sl=en&amp;u=http://en.wikipedia.org/wiki/Drying_(food)&amp;usg=ALkJrhgYnhyTS1imlgtkANEQcUzHugvWGA" TargetMode="External"/><Relationship Id="rId30" Type="http://schemas.openxmlformats.org/officeDocument/2006/relationships/hyperlink" Target="http://translate.googleusercontent.com/translate_c?depth=1&amp;hl=fr&amp;prev=/search%3Fq%3Dsagittaria%2Blatifolia%26biw%3D1440%26bih%3D732&amp;rurl=translate.google.fr&amp;sl=en&amp;u=http://en.wikipedia.org/wiki/Bud&amp;usg=ALkJrhifeIKdjLGVdIqJPA5nJ-Vuf6C3mw" TargetMode="External"/><Relationship Id="rId35" Type="http://schemas.openxmlformats.org/officeDocument/2006/relationships/image" Target="../media/image336.jpeg"/></Relationships>
</file>

<file path=ppt/slides/_rels/slide82.xml.rels><?xml version="1.0" encoding="UTF-8" standalone="yes"?>
<Relationships xmlns="http://schemas.openxmlformats.org/package/2006/relationships"><Relationship Id="rId8" Type="http://schemas.openxmlformats.org/officeDocument/2006/relationships/image" Target="../media/image344.jpeg"/><Relationship Id="rId3" Type="http://schemas.openxmlformats.org/officeDocument/2006/relationships/hyperlink" Target="http://www.infoflora.ch/assets/content/documents/neophytes/inva_sedu_spu_f.pdf" TargetMode="External"/><Relationship Id="rId7" Type="http://schemas.openxmlformats.org/officeDocument/2006/relationships/image" Target="../media/image343.jpeg"/><Relationship Id="rId2" Type="http://schemas.openxmlformats.org/officeDocument/2006/relationships/hyperlink" Target="http://www.infoflora.ch/fr/flore/903-sedum-spurium.html" TargetMode="External"/><Relationship Id="rId1" Type="http://schemas.openxmlformats.org/officeDocument/2006/relationships/slideLayout" Target="../slideLayouts/slideLayout7.xml"/><Relationship Id="rId6" Type="http://schemas.openxmlformats.org/officeDocument/2006/relationships/image" Target="../media/image342.jpeg"/><Relationship Id="rId5" Type="http://schemas.openxmlformats.org/officeDocument/2006/relationships/image" Target="../media/image341.jpeg"/><Relationship Id="rId4" Type="http://schemas.openxmlformats.org/officeDocument/2006/relationships/hyperlink" Target="http://fr.wikipedia.org/wiki/Sedum_spurium"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fr.hortipedia.com/wiki/Sedum_stoloniferum" TargetMode="External"/><Relationship Id="rId3" Type="http://schemas.openxmlformats.org/officeDocument/2006/relationships/image" Target="../media/image345.jpeg"/><Relationship Id="rId7" Type="http://schemas.openxmlformats.org/officeDocument/2006/relationships/hyperlink" Target="http://fr.hortipedia.com/index.php?title=Zones_de_rusticit%C3%A9_USDA&amp;action=edit&amp;redlink=1" TargetMode="External"/><Relationship Id="rId2" Type="http://schemas.openxmlformats.org/officeDocument/2006/relationships/hyperlink" Target="http://www.infoflora.ch/fr/flore/26151-sedum-stoloniferum.html" TargetMode="External"/><Relationship Id="rId1" Type="http://schemas.openxmlformats.org/officeDocument/2006/relationships/slideLayout" Target="../slideLayouts/slideLayout7.xml"/><Relationship Id="rId6" Type="http://schemas.openxmlformats.org/officeDocument/2006/relationships/image" Target="../media/image348.jpeg"/><Relationship Id="rId5" Type="http://schemas.openxmlformats.org/officeDocument/2006/relationships/image" Target="../media/image347.jpeg"/><Relationship Id="rId4" Type="http://schemas.openxmlformats.org/officeDocument/2006/relationships/image" Target="../media/image346.jpeg"/><Relationship Id="rId9" Type="http://schemas.openxmlformats.org/officeDocument/2006/relationships/hyperlink" Target="http://www.pfaf.org/user/Plant.aspx?LatinName=Sedum+stoloniferum"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fr.wikipedia.org/wiki/Caprifoliaceae" TargetMode="External"/><Relationship Id="rId13" Type="http://schemas.openxmlformats.org/officeDocument/2006/relationships/hyperlink" Target="http://fr.wikipedia.org/wiki/Symphorine" TargetMode="External"/><Relationship Id="rId18" Type="http://schemas.openxmlformats.org/officeDocument/2006/relationships/image" Target="../media/image352.jpeg"/><Relationship Id="rId26" Type="http://schemas.openxmlformats.org/officeDocument/2006/relationships/hyperlink" Target="http://fr.wikipedia.org/wiki/Diur%C3%A9tique" TargetMode="External"/><Relationship Id="rId3" Type="http://schemas.openxmlformats.org/officeDocument/2006/relationships/hyperlink" Target="http://fr.wikipedia.org/wiki/Arbuste" TargetMode="External"/><Relationship Id="rId21" Type="http://schemas.openxmlformats.org/officeDocument/2006/relationships/hyperlink" Target="http://translate.googleusercontent.com/translate_c?depth=1&amp;hl=fr&amp;prev=/search%3Fq%3Dsymphoricarpos%2Balbus%2Bwikipedia%26biw%3D1440%26bih%3D732&amp;rurl=translate.google.fr&amp;sl=en&amp;u=http://en.wikipedia.org/wiki/Ecological_restoration&amp;usg=ALkJrhhTYqSLdSH0e_Awq7T_LEGKChuuhg" TargetMode="External"/><Relationship Id="rId7" Type="http://schemas.openxmlformats.org/officeDocument/2006/relationships/hyperlink" Target="http://fr.wikipedia.org/wiki/Famille_(biologie)" TargetMode="External"/><Relationship Id="rId12" Type="http://schemas.openxmlformats.org/officeDocument/2006/relationships/hyperlink" Target="http://fr.wikipedia.org/wiki/Fruit_(botanique)" TargetMode="External"/><Relationship Id="rId17" Type="http://schemas.openxmlformats.org/officeDocument/2006/relationships/image" Target="../media/image351.jpeg"/><Relationship Id="rId25" Type="http://schemas.openxmlformats.org/officeDocument/2006/relationships/hyperlink" Target="http://fr.wikipedia.org/wiki/F%C3%A9brifuge" TargetMode="External"/><Relationship Id="rId2" Type="http://schemas.openxmlformats.org/officeDocument/2006/relationships/hyperlink" Target="http://www.infoflora.ch/fr/flore/2132-symphoricarpos-albus.html" TargetMode="External"/><Relationship Id="rId16" Type="http://schemas.openxmlformats.org/officeDocument/2006/relationships/image" Target="../media/image350.jpeg"/><Relationship Id="rId20" Type="http://schemas.openxmlformats.org/officeDocument/2006/relationships/hyperlink" Target="http://translate.googleusercontent.com/translate_c?depth=1&amp;hl=fr&amp;prev=/search%3Fq%3Dsymphoricarpos%2Balbus%2Bwikipedia%26biw%3D1440%26bih%3D732&amp;rurl=translate.google.fr&amp;sl=en&amp;u=http://en.wikipedia.org/wiki/Erosion&amp;usg=ALkJrhisRfQ31WReBizyLMaRYASOHMxk4g" TargetMode="External"/><Relationship Id="rId1" Type="http://schemas.openxmlformats.org/officeDocument/2006/relationships/slideLayout" Target="../slideLayouts/slideLayout7.xml"/><Relationship Id="rId6" Type="http://schemas.openxmlformats.org/officeDocument/2006/relationships/hyperlink" Target="http://fr.wikipedia.org/wiki/Calcaire" TargetMode="External"/><Relationship Id="rId11" Type="http://schemas.openxmlformats.org/officeDocument/2006/relationships/hyperlink" Target="http://fr.wikipedia.org/w/index.php?title=Hypers%C3%A9dation&amp;action=edit&amp;redlink=1" TargetMode="External"/><Relationship Id="rId24" Type="http://schemas.openxmlformats.org/officeDocument/2006/relationships/hyperlink" Target="http://translate.googleusercontent.com/translate_c?depth=1&amp;hl=fr&amp;prev=/search%3Fq%3Dsymphoricarpos%2Balbus%2Bwikipedia%26biw%3D1440%26bih%3D732&amp;rurl=translate.google.fr&amp;sl=en&amp;u=http://en.wikipedia.org/wiki/Soap&amp;usg=ALkJrhgUYMB0ZSmBxRlFWOYDYv1ggeWwqA" TargetMode="External"/><Relationship Id="rId5" Type="http://schemas.openxmlformats.org/officeDocument/2006/relationships/hyperlink" Target="http://fr.wikipedia.org/wiki/Am%C3%A9rique_du_Nord" TargetMode="External"/><Relationship Id="rId15" Type="http://schemas.openxmlformats.org/officeDocument/2006/relationships/image" Target="../media/image349.jpeg"/><Relationship Id="rId23" Type="http://schemas.openxmlformats.org/officeDocument/2006/relationships/hyperlink" Target="http://translate.googleusercontent.com/translate_c?depth=1&amp;hl=fr&amp;prev=/search%3Fq%3Dsymphoricarpos%2Balbus%2Bwikipedia%26biw%3D1440%26bih%3D732&amp;rurl=translate.google.fr&amp;sl=en&amp;u=http://en.wikipedia.org/wiki/Indigenous_peoples_of_the_Americas&amp;usg=ALkJrhiuZQvRu4FFnx3ajqjnjBNk-iIEJg" TargetMode="External"/><Relationship Id="rId10" Type="http://schemas.openxmlformats.org/officeDocument/2006/relationships/hyperlink" Target="http://fr.wikipedia.org/wiki/Isoquinoline" TargetMode="External"/><Relationship Id="rId19" Type="http://schemas.openxmlformats.org/officeDocument/2006/relationships/image" Target="../media/image353.jpeg"/><Relationship Id="rId4" Type="http://schemas.openxmlformats.org/officeDocument/2006/relationships/hyperlink" Target="http://fr.wikipedia.org/wiki/Glossaire_de_botanique#C" TargetMode="External"/><Relationship Id="rId9" Type="http://schemas.openxmlformats.org/officeDocument/2006/relationships/hyperlink" Target="http://fr.wikipedia.org/wiki/Alcalo%C3%AFde" TargetMode="External"/><Relationship Id="rId14" Type="http://schemas.openxmlformats.org/officeDocument/2006/relationships/hyperlink" Target="http://en.wikipedia.org/wiki/Symphoricarpos_albus" TargetMode="External"/><Relationship Id="rId22" Type="http://schemas.openxmlformats.org/officeDocument/2006/relationships/hyperlink" Target="http://translate.googleusercontent.com/translate_c?depth=1&amp;hl=fr&amp;prev=/search%3Fq%3Dsymphoricarpos%2Balbus%2Bwikipedia%26biw%3D1440%26bih%3D732&amp;rurl=translate.google.fr&amp;sl=en&amp;u=http://en.wikipedia.org/wiki/Symphoricarpos_albus&amp;usg=ALkJrhhOWCmEQD7d5AKFPYuB3WowTM5n2A#cite_note-fs-1" TargetMode="External"/><Relationship Id="rId27" Type="http://schemas.openxmlformats.org/officeDocument/2006/relationships/image" Target="../media/image354.jpeg"/></Relationships>
</file>

<file path=ppt/slides/_rels/slide85.xml.rels><?xml version="1.0" encoding="UTF-8" standalone="yes"?>
<Relationships xmlns="http://schemas.openxmlformats.org/package/2006/relationships"><Relationship Id="rId8" Type="http://schemas.openxmlformats.org/officeDocument/2006/relationships/hyperlink" Target="http://fr.wikipedia.org/wiki/Biodiversit%C3%A9" TargetMode="External"/><Relationship Id="rId13" Type="http://schemas.openxmlformats.org/officeDocument/2006/relationships/image" Target="../media/image356.jpeg"/><Relationship Id="rId3" Type="http://schemas.openxmlformats.org/officeDocument/2006/relationships/hyperlink" Target="http://translate.googleusercontent.com/translate_c?depth=1&amp;hl=fr&amp;prev=/search%3Fq%3Dacer%2Bnegundo%2Bwikipedia%26hl%3Dfr%26biw%3D1440%26bih%3D732%26site%3Dimghp&amp;rurl=translate.google.fr&amp;sl=en&amp;u=http://en.wikipedia.org/wiki/Bird&amp;usg=ALkJrhgCOi09mg4sCsE8gGNWtAH1y72igA" TargetMode="External"/><Relationship Id="rId7" Type="http://schemas.openxmlformats.org/officeDocument/2006/relationships/hyperlink" Target="http://fr.wikipedia.org/wiki/Labour" TargetMode="External"/><Relationship Id="rId12" Type="http://schemas.openxmlformats.org/officeDocument/2006/relationships/image" Target="../media/image355.jpeg"/><Relationship Id="rId17" Type="http://schemas.openxmlformats.org/officeDocument/2006/relationships/image" Target="../media/image360.jpeg"/><Relationship Id="rId2" Type="http://schemas.openxmlformats.org/officeDocument/2006/relationships/hyperlink" Target="http://www.centrederessources-loirenature.com/mediatheque/especes_inva/fiches_FCBN/Fiche%20-%20acer-negundo-sr.pdf" TargetMode="External"/><Relationship Id="rId16" Type="http://schemas.openxmlformats.org/officeDocument/2006/relationships/image" Target="../media/image359.jpeg"/><Relationship Id="rId1" Type="http://schemas.openxmlformats.org/officeDocument/2006/relationships/slideLayout" Target="../slideLayouts/slideLayout7.xml"/><Relationship Id="rId6" Type="http://schemas.openxmlformats.org/officeDocument/2006/relationships/hyperlink" Target="http://fr.wikipedia.org/wiki/Coupe_rase" TargetMode="External"/><Relationship Id="rId11" Type="http://schemas.openxmlformats.org/officeDocument/2006/relationships/hyperlink" Target="http://en.wikipedia.org/wiki/Acer_negundo" TargetMode="External"/><Relationship Id="rId5" Type="http://schemas.openxmlformats.org/officeDocument/2006/relationships/hyperlink" Target="http://fr.wikipedia.org/wiki/Plante_envahissante" TargetMode="External"/><Relationship Id="rId15" Type="http://schemas.openxmlformats.org/officeDocument/2006/relationships/image" Target="../media/image358.jpeg"/><Relationship Id="rId10" Type="http://schemas.openxmlformats.org/officeDocument/2006/relationships/hyperlink" Target="http://fr.wikipedia.org/wiki/Acer_negundo" TargetMode="External"/><Relationship Id="rId4" Type="http://schemas.openxmlformats.org/officeDocument/2006/relationships/hyperlink" Target="http://translate.googleusercontent.com/translate_c?depth=1&amp;hl=fr&amp;prev=/search%3Fq%3Dacer%2Bnegundo%2Bwikipedia%26hl%3Dfr%26biw%3D1440%26bih%3D732%26site%3Dimghp&amp;rurl=translate.google.fr&amp;sl=en&amp;u=http://en.wikipedia.org/wiki/Squirrel&amp;usg=ALkJrhhKDdKwpbOVpjH3GGEW4PXwQ4GXIA" TargetMode="External"/><Relationship Id="rId9" Type="http://schemas.openxmlformats.org/officeDocument/2006/relationships/hyperlink" Target="http://fr.wikipedia.org/wiki/%C3%89cosyst%C3%A8me" TargetMode="External"/><Relationship Id="rId14" Type="http://schemas.openxmlformats.org/officeDocument/2006/relationships/image" Target="../media/image357.jpeg"/></Relationships>
</file>

<file path=ppt/slides/_rels/slide86.xml.rels><?xml version="1.0" encoding="UTF-8" standalone="yes"?>
<Relationships xmlns="http://schemas.openxmlformats.org/package/2006/relationships"><Relationship Id="rId8" Type="http://schemas.openxmlformats.org/officeDocument/2006/relationships/hyperlink" Target="http://en.wikipedia.org/wiki/Lindernia_dubia" TargetMode="External"/><Relationship Id="rId13" Type="http://schemas.openxmlformats.org/officeDocument/2006/relationships/image" Target="../media/image364.jpeg"/><Relationship Id="rId3" Type="http://schemas.openxmlformats.org/officeDocument/2006/relationships/hyperlink" Target="http://translate.googleusercontent.com/translate_c?depth=1&amp;hl=fr&amp;prev=/search%3Fq%3DLindernia%2Bdubia%26rlz%3D1C1GGGE_frFR479FR479%26es_sm%3D93&amp;rurl=translate.google.fr&amp;sl=en&amp;u=http://en.wikipedia.org/wiki/Canada&amp;usg=ALkJrhhDto-K7DwcFisIs9EcWPG0BVYfAg" TargetMode="External"/><Relationship Id="rId7" Type="http://schemas.openxmlformats.org/officeDocument/2006/relationships/hyperlink" Target="http://www.env.gov.bc.ca/okanagan/documents/Plant_SAR_Fact_Sheets/Lindernia_dubia%20var._dubia.pdf" TargetMode="External"/><Relationship Id="rId12" Type="http://schemas.openxmlformats.org/officeDocument/2006/relationships/image" Target="../media/image363.jpeg"/><Relationship Id="rId2" Type="http://schemas.openxmlformats.org/officeDocument/2006/relationships/hyperlink" Target="http://www.centrederessources-loirenature.com/mediatheque/especes_inva/fiches_FCBN/Fiche%20-%20Lindernia%20dubia_sr.pdf"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Lindernia%2Bdubia%26rlz%3D1C1GGGE_frFR479FR479%26es_sm%3D93&amp;rurl=translate.google.fr&amp;sl=en&amp;u=http://en.wikipedia.org/wiki/Plantaginaceae&amp;usg=ALkJrhiUzAs8ZekxeJ_IxOZ4E6-f5WrUag" TargetMode="External"/><Relationship Id="rId11" Type="http://schemas.openxmlformats.org/officeDocument/2006/relationships/image" Target="../media/image362.jpeg"/><Relationship Id="rId5" Type="http://schemas.openxmlformats.org/officeDocument/2006/relationships/hyperlink" Target="http://translate.googleusercontent.com/translate_c?depth=1&amp;hl=fr&amp;prev=/search%3Fq%3DLindernia%2Bdubia%26rlz%3D1C1GGGE_frFR479FR479%26es_sm%3D93&amp;rurl=translate.google.fr&amp;sl=en&amp;u=http://en.wikipedia.org/wiki/Scrophulariaceae&amp;usg=ALkJrhim4aa_Jc-ukCuEOBp7GdxCcEHtdA" TargetMode="External"/><Relationship Id="rId10" Type="http://schemas.openxmlformats.org/officeDocument/2006/relationships/image" Target="../media/image361.jpeg"/><Relationship Id="rId4" Type="http://schemas.openxmlformats.org/officeDocument/2006/relationships/hyperlink" Target="http://translate.googleusercontent.com/translate_c?depth=1&amp;hl=fr&amp;prev=/search%3Fq%3DLindernia%2Bdubia%26rlz%3D1C1GGGE_frFR479FR479%26es_sm%3D93&amp;rurl=translate.google.fr&amp;sl=en&amp;u=http://en.wikipedia.org/wiki/Chile&amp;usg=ALkJrhghy5T9wml6k6pIw_JZGDudVYAxJA" TargetMode="External"/><Relationship Id="rId9" Type="http://schemas.openxmlformats.org/officeDocument/2006/relationships/hyperlink" Target="http://www.invmed.fr/taxonomy/term/101/all/Lindernia%20dubia%20%28L.%29%20Pennell" TargetMode="External"/><Relationship Id="rId14" Type="http://schemas.openxmlformats.org/officeDocument/2006/relationships/image" Target="../media/image365.jpeg"/></Relationships>
</file>

<file path=ppt/slides/_rels/slide87.xml.rels><?xml version="1.0" encoding="UTF-8" standalone="yes"?>
<Relationships xmlns="http://schemas.openxmlformats.org/package/2006/relationships"><Relationship Id="rId8" Type="http://schemas.openxmlformats.org/officeDocument/2006/relationships/hyperlink" Target="http://fr.wikipedia.org/wiki/Panicoideae" TargetMode="External"/><Relationship Id="rId13" Type="http://schemas.openxmlformats.org/officeDocument/2006/relationships/image" Target="../media/image369.jpeg"/><Relationship Id="rId3" Type="http://schemas.openxmlformats.org/officeDocument/2006/relationships/hyperlink" Target="http://fr.wikipedia.org/wiki/Gramin%C3%A9e" TargetMode="External"/><Relationship Id="rId7" Type="http://schemas.openxmlformats.org/officeDocument/2006/relationships/hyperlink" Target="http://fr.wikipedia.org/wiki/Famille_(biologie)" TargetMode="External"/><Relationship Id="rId12" Type="http://schemas.openxmlformats.org/officeDocument/2006/relationships/image" Target="../media/image368.jpeg"/><Relationship Id="rId2" Type="http://schemas.openxmlformats.org/officeDocument/2006/relationships/hyperlink" Target="http://www.centrederessources-loirenature.com/mediatheque/especes_inva/fiches_FCBN/Fiche%20-%20Paspalum-distichum_sr.pdf"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paspalum%2Bdistichum%2Bwikipedia%26biw%3D1440%26bih%3D732&amp;rurl=translate.google.fr&amp;sl=en&amp;u=http://en.wikipedia.org/wiki/Inflorescence&amp;usg=ALkJrhgC5zsooVI2xaZ_ORv6hVQXMSuZdw" TargetMode="External"/><Relationship Id="rId11" Type="http://schemas.openxmlformats.org/officeDocument/2006/relationships/image" Target="../media/image367.jpeg"/><Relationship Id="rId5" Type="http://schemas.openxmlformats.org/officeDocument/2006/relationships/hyperlink" Target="http://translate.googleusercontent.com/translate_c?depth=1&amp;hl=fr&amp;prev=/search%3Fq%3Dpaspalum%2Bdistichum%2Bwikipedia%26biw%3D1440%26bih%3D732&amp;rurl=translate.google.fr&amp;sl=en&amp;u=http://en.wikipedia.org/wiki/Stolon&amp;usg=ALkJrhhRMYyjEEbKOl1Qsw1ZHTkPBnVo1Q" TargetMode="External"/><Relationship Id="rId10" Type="http://schemas.openxmlformats.org/officeDocument/2006/relationships/image" Target="../media/image366.jpeg"/><Relationship Id="rId4" Type="http://schemas.openxmlformats.org/officeDocument/2006/relationships/hyperlink" Target="http://translate.googleusercontent.com/translate_c?depth=1&amp;hl=fr&amp;prev=/search%3Fq%3Dpaspalum%2Bdistichum%2Bwikipedia%26biw%3D1440%26bih%3D732&amp;rurl=translate.google.fr&amp;sl=en&amp;u=http://en.wikipedia.org/wiki/Rhizome&amp;usg=ALkJrhjkSgoZuPy8Ax3PD8jHbeJCHWBMdg" TargetMode="External"/><Relationship Id="rId9" Type="http://schemas.openxmlformats.org/officeDocument/2006/relationships/hyperlink" Target="http://en.wikipedia.org/wiki/Paspalum_distichum"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3Fq%3DRudbeckia%2Blaciniata%26biw%3D1440%26bih%3D732&amp;rurl=translate.google.fr&amp;sl=en&amp;u=http://en.wikipedia.org/wiki/Rudbeckia_laciniata&amp;usg=ALkJrhjoWpBGrJcpbrocK1xo0N8SDRJeNg#cite_note-7" TargetMode="External"/><Relationship Id="rId13" Type="http://schemas.openxmlformats.org/officeDocument/2006/relationships/image" Target="../media/image372.jpeg"/><Relationship Id="rId3" Type="http://schemas.openxmlformats.org/officeDocument/2006/relationships/hyperlink" Target="http://translate.googleusercontent.com/translate_c?depth=1&amp;hl=fr&amp;prev=/search%3Fq%3DRudbeckia%2Blaciniata%26biw%3D1440%26bih%3D732&amp;rurl=translate.google.fr&amp;sl=en&amp;u=http://en.wikipedia.org/wiki/Family_(biology)&amp;usg=ALkJrhjPDQ3b1uXUlU0YBw7VMXdldhZvgQ" TargetMode="External"/><Relationship Id="rId7" Type="http://schemas.openxmlformats.org/officeDocument/2006/relationships/hyperlink" Target="http://translate.googleusercontent.com/translate_c?depth=1&amp;hl=fr&amp;prev=/search%3Fq%3DRudbeckia%2Blaciniata%26biw%3D1440%26bih%3D732&amp;rurl=translate.google.fr&amp;sl=en&amp;u=http://en.wikipedia.org/wiki/Rudbeckia_laciniata&amp;usg=ALkJrhjoWpBGrJcpbrocK1xo0N8SDRJeNg#cite_note-6" TargetMode="External"/><Relationship Id="rId12" Type="http://schemas.openxmlformats.org/officeDocument/2006/relationships/image" Target="../media/image371.jpeg"/><Relationship Id="rId2" Type="http://schemas.openxmlformats.org/officeDocument/2006/relationships/hyperlink" Target="http://www.centrederessources-loirenature.com/mediatheque/especes_inva/fiches_FCBN/Fiche%20-Rudbeckia-laciniata_sr.pdf"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3Fq%3DRudbeckia%2Blaciniata%26biw%3D1440%26bih%3D732&amp;rurl=translate.google.fr&amp;sl=en&amp;u=http://en.wikipedia.org/wiki/Rudbeckia_laciniata&amp;usg=ALkJrhjoWpBGrJcpbrocK1xo0N8SDRJeNg#cite_note-5" TargetMode="External"/><Relationship Id="rId11" Type="http://schemas.openxmlformats.org/officeDocument/2006/relationships/image" Target="../media/image370.jpeg"/><Relationship Id="rId5" Type="http://schemas.openxmlformats.org/officeDocument/2006/relationships/hyperlink" Target="http://translate.googleusercontent.com/translate_c?depth=1&amp;hl=fr&amp;prev=/search%3Fq%3DRudbeckia%2Blaciniata%26biw%3D1440%26bih%3D732&amp;rurl=translate.google.fr&amp;sl=en&amp;u=http://en.wikipedia.org/wiki/Rudbeckia_laciniata&amp;usg=ALkJrhjoWpBGrJcpbrocK1xo0N8SDRJeNg#cite_note-1" TargetMode="External"/><Relationship Id="rId15" Type="http://schemas.openxmlformats.org/officeDocument/2006/relationships/image" Target="../media/image374.jpeg"/><Relationship Id="rId10" Type="http://schemas.openxmlformats.org/officeDocument/2006/relationships/hyperlink" Target="http://en.wikipedia.org/wiki/Rudbeckia_laciniata" TargetMode="External"/><Relationship Id="rId4" Type="http://schemas.openxmlformats.org/officeDocument/2006/relationships/hyperlink" Target="http://translate.googleusercontent.com/translate_c?depth=1&amp;hl=fr&amp;prev=/search%3Fq%3DRudbeckia%2Blaciniata%26biw%3D1440%26bih%3D732&amp;rurl=translate.google.fr&amp;sl=en&amp;u=http://en.wikipedia.org/wiki/Flood_plains&amp;usg=ALkJrhhhNzWKnRcbz-upwDXQL6eyWS3oTQ" TargetMode="External"/><Relationship Id="rId9" Type="http://schemas.openxmlformats.org/officeDocument/2006/relationships/hyperlink" Target="http://translate.googleusercontent.com/translate_c?depth=1&amp;hl=fr&amp;prev=/search%3Fq%3DRudbeckia%2Blaciniata%26biw%3D1440%26bih%3D732&amp;rurl=translate.google.fr&amp;sl=en&amp;u=http://en.wikipedia.org/wiki/Rudbeckia_laciniata&amp;usg=ALkJrhjoWpBGrJcpbrocK1xo0N8SDRJeNg#cite_note-8" TargetMode="External"/><Relationship Id="rId14" Type="http://schemas.openxmlformats.org/officeDocument/2006/relationships/image" Target="../media/image373.jpeg"/></Relationships>
</file>

<file path=ppt/slides/_rels/slide89.xml.rels><?xml version="1.0" encoding="UTF-8" standalone="yes"?>
<Relationships xmlns="http://schemas.openxmlformats.org/package/2006/relationships"><Relationship Id="rId8" Type="http://schemas.openxmlformats.org/officeDocument/2006/relationships/hyperlink" Target="http://fr.wikipedia.org/wiki/Indig%C3%A8ne#Dans_le_domaine_de_l.E2.80.99.C3.A9valuation_environnementale" TargetMode="External"/><Relationship Id="rId13" Type="http://schemas.openxmlformats.org/officeDocument/2006/relationships/hyperlink" Target="http://fr.wikipedia.org/wiki/H%C3%A9liophile" TargetMode="External"/><Relationship Id="rId18" Type="http://schemas.openxmlformats.org/officeDocument/2006/relationships/hyperlink" Target="http://fr.wikipedia.org/wiki/Air" TargetMode="External"/><Relationship Id="rId3" Type="http://schemas.openxmlformats.org/officeDocument/2006/relationships/image" Target="../media/image376.jpeg"/><Relationship Id="rId21" Type="http://schemas.openxmlformats.org/officeDocument/2006/relationships/hyperlink" Target="http://www.hear.org/pier/species/elaeagnus_angustifolia.htm" TargetMode="External"/><Relationship Id="rId7" Type="http://schemas.openxmlformats.org/officeDocument/2006/relationships/hyperlink" Target="http://fr.wikipedia.org/wiki/Elaeagnaceae" TargetMode="External"/><Relationship Id="rId12" Type="http://schemas.openxmlformats.org/officeDocument/2006/relationships/hyperlink" Target="http://fr.wikipedia.org/wiki/Hydrochorie" TargetMode="External"/><Relationship Id="rId17" Type="http://schemas.openxmlformats.org/officeDocument/2006/relationships/hyperlink" Target="http://fr.wikipedia.org/wiki/Fixation_de_l%27azote" TargetMode="External"/><Relationship Id="rId2" Type="http://schemas.openxmlformats.org/officeDocument/2006/relationships/image" Target="../media/image375.jpeg"/><Relationship Id="rId16" Type="http://schemas.openxmlformats.org/officeDocument/2006/relationships/hyperlink" Target="http://fr.wikipedia.org/wiki/Nodosit%C3%A9" TargetMode="External"/><Relationship Id="rId20" Type="http://schemas.openxmlformats.org/officeDocument/2006/relationships/hyperlink" Target="http://fr.wikipedia.org/wiki/Elaeagnus_angustifolia" TargetMode="External"/><Relationship Id="rId1" Type="http://schemas.openxmlformats.org/officeDocument/2006/relationships/slideLayout" Target="../slideLayouts/slideLayout7.xml"/><Relationship Id="rId6" Type="http://schemas.openxmlformats.org/officeDocument/2006/relationships/hyperlink" Target="http://fr.wikipedia.org/wiki/Asie" TargetMode="External"/><Relationship Id="rId11" Type="http://schemas.openxmlformats.org/officeDocument/2006/relationships/hyperlink" Target="http://fr.wikipedia.org/wiki/Datte" TargetMode="External"/><Relationship Id="rId5" Type="http://schemas.openxmlformats.org/officeDocument/2006/relationships/image" Target="../media/image378.jpeg"/><Relationship Id="rId15" Type="http://schemas.openxmlformats.org/officeDocument/2006/relationships/hyperlink" Target="http://fr.wikipedia.org/wiki/Frankia" TargetMode="External"/><Relationship Id="rId23" Type="http://schemas.openxmlformats.org/officeDocument/2006/relationships/hyperlink" Target="http://www.pfaf.org/user/plant.aspx?LatinName=Elaeagnus+angustifolia" TargetMode="External"/><Relationship Id="rId10" Type="http://schemas.openxmlformats.org/officeDocument/2006/relationships/hyperlink" Target="http://fr.wikipedia.org/wiki/Olive" TargetMode="External"/><Relationship Id="rId19" Type="http://schemas.openxmlformats.org/officeDocument/2006/relationships/hyperlink" Target="http://fr.wikipedia.org/wiki/Symbiose" TargetMode="External"/><Relationship Id="rId4" Type="http://schemas.openxmlformats.org/officeDocument/2006/relationships/image" Target="../media/image377.jpeg"/><Relationship Id="rId9" Type="http://schemas.openxmlformats.org/officeDocument/2006/relationships/hyperlink" Target="http://fr.wikipedia.org/wiki/Fruit_(botanique)" TargetMode="External"/><Relationship Id="rId14" Type="http://schemas.openxmlformats.org/officeDocument/2006/relationships/hyperlink" Target="http://fr.wikipedia.org/wiki/Bact%C3%A9rie" TargetMode="External"/><Relationship Id="rId22" Type="http://schemas.openxmlformats.org/officeDocument/2006/relationships/hyperlink" Target="http://www.cabi.org/isc/datasheet/2071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hyperlink" Target="https://fr.wikipedia.org/wiki/R%C3%A9partition_cosmopolite" TargetMode="External"/><Relationship Id="rId13" Type="http://schemas.openxmlformats.org/officeDocument/2006/relationships/hyperlink" Target="http://www.plantes-comestibles.fr/plantes-comestibles.php?PAGE=fiche.php?ID=chenopode" TargetMode="External"/><Relationship Id="rId3" Type="http://schemas.openxmlformats.org/officeDocument/2006/relationships/hyperlink" Target="https://fr.wikipedia.org/wiki/Plante_rud%C3%A9rale" TargetMode="External"/><Relationship Id="rId7" Type="http://schemas.openxmlformats.org/officeDocument/2006/relationships/hyperlink" Target="https://fr.wikipedia.org/wiki/Chenopodium_album#cite_note-Sigurd_H.C3.A5kansson-10" TargetMode="External"/><Relationship Id="rId12" Type="http://schemas.openxmlformats.org/officeDocument/2006/relationships/hyperlink" Target="https://fr.wikipedia.org/wiki/Chenopodium_album#cite_note-International_Survey_of_Herbicide_Resistant_Weeds-11" TargetMode="External"/><Relationship Id="rId17" Type="http://schemas.openxmlformats.org/officeDocument/2006/relationships/image" Target="../media/image380.jpeg"/><Relationship Id="rId2" Type="http://schemas.openxmlformats.org/officeDocument/2006/relationships/hyperlink" Target="https://fr.wikipedia.org/wiki/Adventice" TargetMode="External"/><Relationship Id="rId16" Type="http://schemas.openxmlformats.org/officeDocument/2006/relationships/image" Target="../media/image379.jpeg"/><Relationship Id="rId1" Type="http://schemas.openxmlformats.org/officeDocument/2006/relationships/slideLayout" Target="../slideLayouts/slideLayout7.xml"/><Relationship Id="rId6" Type="http://schemas.openxmlformats.org/officeDocument/2006/relationships/hyperlink" Target="https://fr.wikipedia.org/wiki/Chenopodium_album#cite_note-PlantWise-9" TargetMode="External"/><Relationship Id="rId11" Type="http://schemas.openxmlformats.org/officeDocument/2006/relationships/hyperlink" Target="https://fr.wikipedia.org/wiki/R%C3%A9sistance_aux_herbicides" TargetMode="External"/><Relationship Id="rId5" Type="http://schemas.openxmlformats.org/officeDocument/2006/relationships/hyperlink" Target="https://fr.wikipedia.org/wiki/Chenopodium_album#cite_note-AgroAtlas-8" TargetMode="External"/><Relationship Id="rId15" Type="http://schemas.openxmlformats.org/officeDocument/2006/relationships/hyperlink" Target="https://fr.wikipedia.org/wiki/Chenopodiaceae" TargetMode="External"/><Relationship Id="rId10" Type="http://schemas.openxmlformats.org/officeDocument/2006/relationships/hyperlink" Target="https://fr.wikipedia.org/wiki/Rotation_culturale" TargetMode="External"/><Relationship Id="rId4" Type="http://schemas.openxmlformats.org/officeDocument/2006/relationships/hyperlink" Target="https://fr.wikipedia.org/wiki/PH" TargetMode="External"/><Relationship Id="rId9" Type="http://schemas.openxmlformats.org/officeDocument/2006/relationships/hyperlink" Target="https://fr.wikipedia.org/wiki/All%C3%A9lopathie" TargetMode="External"/><Relationship Id="rId14" Type="http://schemas.openxmlformats.org/officeDocument/2006/relationships/hyperlink" Target="https://fr.wikipedia.org/wiki/Chenopodium_album"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s://fr.wikipedia.org/wiki/%C3%89pinard" TargetMode="External"/><Relationship Id="rId13" Type="http://schemas.openxmlformats.org/officeDocument/2006/relationships/hyperlink" Target="https://fr.wikipedia.org/wiki/Racine_(botanique)" TargetMode="External"/><Relationship Id="rId18" Type="http://schemas.openxmlformats.org/officeDocument/2006/relationships/hyperlink" Target="https://en.wikipedia.org/wiki/Aegopodium_podagraria" TargetMode="External"/><Relationship Id="rId3" Type="http://schemas.openxmlformats.org/officeDocument/2006/relationships/hyperlink" Target="https://fr.wikipedia.org/wiki/Plante_herbac%C3%A9e" TargetMode="External"/><Relationship Id="rId21" Type="http://schemas.openxmlformats.org/officeDocument/2006/relationships/image" Target="../media/image383.jpeg"/><Relationship Id="rId7" Type="http://schemas.openxmlformats.org/officeDocument/2006/relationships/hyperlink" Target="https://fr.wikipedia.org/wiki/Goutte_(maladie)" TargetMode="External"/><Relationship Id="rId12" Type="http://schemas.openxmlformats.org/officeDocument/2006/relationships/hyperlink" Target="https://en.wikipedia.org/wiki/Spinach" TargetMode="External"/><Relationship Id="rId17" Type="http://schemas.openxmlformats.org/officeDocument/2006/relationships/hyperlink" Target="https://fr.wikipedia.org/wiki/%C3%89gopode_podagraire" TargetMode="External"/><Relationship Id="rId2" Type="http://schemas.openxmlformats.org/officeDocument/2006/relationships/hyperlink" Target="https://fr.wikipedia.org/wiki/Apiaceae" TargetMode="External"/><Relationship Id="rId16" Type="http://schemas.openxmlformats.org/officeDocument/2006/relationships/hyperlink" Target="https://fr.wikipedia.org/wiki/Grande_capucine" TargetMode="External"/><Relationship Id="rId20" Type="http://schemas.openxmlformats.org/officeDocument/2006/relationships/image" Target="../media/image382.jpeg"/><Relationship Id="rId1" Type="http://schemas.openxmlformats.org/officeDocument/2006/relationships/slideLayout" Target="../slideLayouts/slideLayout7.xml"/><Relationship Id="rId6" Type="http://schemas.openxmlformats.org/officeDocument/2006/relationships/hyperlink" Target="https://fr.wikipedia.org/wiki/Adventice" TargetMode="External"/><Relationship Id="rId11" Type="http://schemas.openxmlformats.org/officeDocument/2006/relationships/hyperlink" Target="https://en.wikipedia.org/wiki/Leaf_vegetable" TargetMode="External"/><Relationship Id="rId5" Type="http://schemas.openxmlformats.org/officeDocument/2006/relationships/hyperlink" Target="https://fr.wikipedia.org/wiki/Carotte" TargetMode="External"/><Relationship Id="rId15" Type="http://schemas.openxmlformats.org/officeDocument/2006/relationships/hyperlink" Target="https://fr.wikipedia.org/wiki/Graine" TargetMode="External"/><Relationship Id="rId10" Type="http://schemas.openxmlformats.org/officeDocument/2006/relationships/hyperlink" Target="https://en.wikipedia.org/wiki/Middle_Ages" TargetMode="External"/><Relationship Id="rId19" Type="http://schemas.openxmlformats.org/officeDocument/2006/relationships/image" Target="../media/image381.jpeg"/><Relationship Id="rId4" Type="http://schemas.openxmlformats.org/officeDocument/2006/relationships/hyperlink" Target="https://fr.wikipedia.org/wiki/Plante_vivace" TargetMode="External"/><Relationship Id="rId9" Type="http://schemas.openxmlformats.org/officeDocument/2006/relationships/hyperlink" Target="https://en.wikipedia.org/wiki/Leaf" TargetMode="External"/><Relationship Id="rId14" Type="http://schemas.openxmlformats.org/officeDocument/2006/relationships/hyperlink" Target="https://fr.wikipedia.org/wiki/Rosier"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fr.wikipedia.org/wiki/Bouture" TargetMode="External"/><Relationship Id="rId13" Type="http://schemas.openxmlformats.org/officeDocument/2006/relationships/image" Target="../media/image386.jpeg"/><Relationship Id="rId3" Type="http://schemas.openxmlformats.org/officeDocument/2006/relationships/hyperlink" Target="http://fr.wikipedia.org/wiki/Aquarium" TargetMode="External"/><Relationship Id="rId7" Type="http://schemas.openxmlformats.org/officeDocument/2006/relationships/hyperlink" Target="http://fr.wikipedia.org/wiki/Ludwigia_peploides" TargetMode="External"/><Relationship Id="rId12" Type="http://schemas.openxmlformats.org/officeDocument/2006/relationships/image" Target="../media/image385.jpeg"/><Relationship Id="rId2" Type="http://schemas.openxmlformats.org/officeDocument/2006/relationships/hyperlink" Target="http://fr.wikipedia.org/wiki/Onagraceae" TargetMode="External"/><Relationship Id="rId1" Type="http://schemas.openxmlformats.org/officeDocument/2006/relationships/slideLayout" Target="../slideLayouts/slideLayout7.xml"/><Relationship Id="rId6" Type="http://schemas.openxmlformats.org/officeDocument/2006/relationships/hyperlink" Target="http://fr.wikipedia.org/wiki/Ludwigia_grandiflora#cite_note-2" TargetMode="External"/><Relationship Id="rId11" Type="http://schemas.openxmlformats.org/officeDocument/2006/relationships/image" Target="../media/image384.jpeg"/><Relationship Id="rId5" Type="http://schemas.openxmlformats.org/officeDocument/2006/relationships/hyperlink" Target="http://fr.wikipedia.org/wiki/Esp%C3%A8ce_invasive" TargetMode="External"/><Relationship Id="rId10" Type="http://schemas.openxmlformats.org/officeDocument/2006/relationships/hyperlink" Target="http://fr.wikipedia.org/wiki/Ludwigia_grandiflora" TargetMode="External"/><Relationship Id="rId4" Type="http://schemas.openxmlformats.org/officeDocument/2006/relationships/hyperlink" Target="http://fr.wikipedia.org/wiki/Plante_envahissante" TargetMode="External"/><Relationship Id="rId9" Type="http://schemas.openxmlformats.org/officeDocument/2006/relationships/hyperlink" Target="http://fr.wikipedia.org/wiki/All%C3%A9lopathique"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fr.wikipedia.org/wiki/Plante_envahissante" TargetMode="External"/><Relationship Id="rId13" Type="http://schemas.openxmlformats.org/officeDocument/2006/relationships/image" Target="../media/image389.jpeg"/><Relationship Id="rId3" Type="http://schemas.openxmlformats.org/officeDocument/2006/relationships/hyperlink" Target="http://fr.wikipedia.org/wiki/Onagraceae" TargetMode="External"/><Relationship Id="rId7" Type="http://schemas.openxmlformats.org/officeDocument/2006/relationships/hyperlink" Target="http://fr.wikipedia.org/wiki/Herbier_aquatique" TargetMode="External"/><Relationship Id="rId12" Type="http://schemas.openxmlformats.org/officeDocument/2006/relationships/image" Target="../media/image388.jpeg"/><Relationship Id="rId2" Type="http://schemas.openxmlformats.org/officeDocument/2006/relationships/hyperlink" Target="http://fr.wikipedia.org/wiki/Jussie_des_marais" TargetMode="External"/><Relationship Id="rId1" Type="http://schemas.openxmlformats.org/officeDocument/2006/relationships/slideLayout" Target="../slideLayouts/slideLayout7.xml"/><Relationship Id="rId6" Type="http://schemas.openxmlformats.org/officeDocument/2006/relationships/hyperlink" Target="http://fr.wikipedia.org/wiki/Ludwigia_peploides#cite_note-Clark1983-1" TargetMode="External"/><Relationship Id="rId11" Type="http://schemas.openxmlformats.org/officeDocument/2006/relationships/image" Target="../media/image387.jpeg"/><Relationship Id="rId5" Type="http://schemas.openxmlformats.org/officeDocument/2006/relationships/hyperlink" Target="http://fr.wikipedia.org/wiki/Oxalate_de_calcium" TargetMode="External"/><Relationship Id="rId10" Type="http://schemas.openxmlformats.org/officeDocument/2006/relationships/hyperlink" Target="http://fr.wikipedia.org/wiki/Ludwigia_peploides" TargetMode="External"/><Relationship Id="rId4" Type="http://schemas.openxmlformats.org/officeDocument/2006/relationships/hyperlink" Target="http://fr.wikipedia.org/wiki/Herbivore" TargetMode="External"/><Relationship Id="rId9" Type="http://schemas.openxmlformats.org/officeDocument/2006/relationships/hyperlink" Target="http://fr.wikipedia.org/wiki/Ludwigia_peploides#cite_note-4" TargetMode="External"/><Relationship Id="rId14" Type="http://schemas.openxmlformats.org/officeDocument/2006/relationships/image" Target="../media/image390.jpeg"/></Relationships>
</file>

<file path=ppt/slides/_rels/slide94.xml.rels><?xml version="1.0" encoding="UTF-8" standalone="yes"?>
<Relationships xmlns="http://schemas.openxmlformats.org/package/2006/relationships"><Relationship Id="rId8" Type="http://schemas.openxmlformats.org/officeDocument/2006/relationships/hyperlink" Target="http://fr.wikipedia.org/wiki/Potentiel_hydrog%C3%A8ne" TargetMode="External"/><Relationship Id="rId13" Type="http://schemas.openxmlformats.org/officeDocument/2006/relationships/image" Target="../media/image394.jpeg"/><Relationship Id="rId3" Type="http://schemas.openxmlformats.org/officeDocument/2006/relationships/hyperlink" Target="http://fr.wikipedia.org/wiki/Famille_(biologie)" TargetMode="External"/><Relationship Id="rId7" Type="http://schemas.openxmlformats.org/officeDocument/2006/relationships/hyperlink" Target="http://fr.wikipedia.org/wiki/%C3%89lod%C3%A9e_de_Nuttall" TargetMode="External"/><Relationship Id="rId12" Type="http://schemas.openxmlformats.org/officeDocument/2006/relationships/image" Target="../media/image393.jpeg"/><Relationship Id="rId2" Type="http://schemas.openxmlformats.org/officeDocument/2006/relationships/hyperlink" Target="http://fr.wikipedia.org/wiki/Plante_aquatique" TargetMode="External"/><Relationship Id="rId1" Type="http://schemas.openxmlformats.org/officeDocument/2006/relationships/slideLayout" Target="../slideLayouts/slideLayout7.xml"/><Relationship Id="rId6" Type="http://schemas.openxmlformats.org/officeDocument/2006/relationships/hyperlink" Target="http://fr.wikipedia.org/wiki/Liste_des_plantes_d%27eau_douce" TargetMode="External"/><Relationship Id="rId11" Type="http://schemas.openxmlformats.org/officeDocument/2006/relationships/image" Target="../media/image392.jpeg"/><Relationship Id="rId5" Type="http://schemas.openxmlformats.org/officeDocument/2006/relationships/hyperlink" Target="http://fr.wikipedia.org/wiki/Am%C3%A9rique_du_Nord" TargetMode="External"/><Relationship Id="rId15" Type="http://schemas.openxmlformats.org/officeDocument/2006/relationships/image" Target="../media/image395.jpeg"/><Relationship Id="rId10" Type="http://schemas.openxmlformats.org/officeDocument/2006/relationships/image" Target="../media/image391.jpeg"/><Relationship Id="rId4" Type="http://schemas.openxmlformats.org/officeDocument/2006/relationships/hyperlink" Target="http://fr.wikipedia.org/wiki/Hydrocharitac%C3%A9e" TargetMode="External"/><Relationship Id="rId9" Type="http://schemas.openxmlformats.org/officeDocument/2006/relationships/hyperlink" Target="http://fr.wikipedia.org/wiki/Elodea_canadensis#cite_note-1" TargetMode="External"/><Relationship Id="rId14" Type="http://schemas.openxmlformats.org/officeDocument/2006/relationships/hyperlink" Target="http://www.monde-de-lupa.fr/Invasives/Generalites%20I/Invasives.html"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397.jpeg"/><Relationship Id="rId2" Type="http://schemas.openxmlformats.org/officeDocument/2006/relationships/image" Target="../media/image396.jpeg"/><Relationship Id="rId1" Type="http://schemas.openxmlformats.org/officeDocument/2006/relationships/slideLayout" Target="../slideLayouts/slideLayout7.xml"/><Relationship Id="rId5" Type="http://schemas.openxmlformats.org/officeDocument/2006/relationships/hyperlink" Target="http://www.hear.org/pier/species/lagarosiphon_major.htm" TargetMode="External"/><Relationship Id="rId4" Type="http://schemas.openxmlformats.org/officeDocument/2006/relationships/hyperlink" Target="http://www.observatoire-biodiversite-bretagne.fr/especes-invasives/Flore-continentale/Invasives-averees/L-Elodee-crepue-Lagarosiphon-major"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fr.wikipedia.org/wiki/Esp%C3%A8ce_invasive" TargetMode="External"/><Relationship Id="rId13" Type="http://schemas.openxmlformats.org/officeDocument/2006/relationships/hyperlink" Target="http://fr.wikipedia.org/wiki/%C3%89lod%C3%A9e_de_Nuttall#cite_note-alsace2006-3" TargetMode="External"/><Relationship Id="rId18" Type="http://schemas.openxmlformats.org/officeDocument/2006/relationships/hyperlink" Target="http://fr.wikipedia.org/wiki/%C3%89lod%C3%A9e_de_Nuttall" TargetMode="External"/><Relationship Id="rId3" Type="http://schemas.openxmlformats.org/officeDocument/2006/relationships/hyperlink" Target="http://fr.wikipedia.org/wiki/Am%C3%A9rique_du_Nord" TargetMode="External"/><Relationship Id="rId21" Type="http://schemas.openxmlformats.org/officeDocument/2006/relationships/image" Target="../media/image399.jpeg"/><Relationship Id="rId7" Type="http://schemas.openxmlformats.org/officeDocument/2006/relationships/hyperlink" Target="http://fr.wikipedia.org/wiki/Liste_des_plantes_d%27eau_douce" TargetMode="External"/><Relationship Id="rId12" Type="http://schemas.openxmlformats.org/officeDocument/2006/relationships/hyperlink" Target="http://fr.wikipedia.org/wiki/St%C3%A9notherme" TargetMode="External"/><Relationship Id="rId17" Type="http://schemas.openxmlformats.org/officeDocument/2006/relationships/hyperlink" Target="http://fr.wikipedia.org/wiki/%C3%89lod%C3%A9e_de_Nuttall#cite_note-13" TargetMode="External"/><Relationship Id="rId2" Type="http://schemas.openxmlformats.org/officeDocument/2006/relationships/hyperlink" Target="file:///C:\Users\LISAN\Pictures\plantes%20invasives\inva_elod_nut_f.pdf" TargetMode="External"/><Relationship Id="rId16" Type="http://schemas.openxmlformats.org/officeDocument/2006/relationships/hyperlink" Target="http://fr.wikipedia.org/wiki/%C3%89lod%C3%A9e_de_Nuttall#cite_note-12" TargetMode="External"/><Relationship Id="rId20" Type="http://schemas.openxmlformats.org/officeDocument/2006/relationships/image" Target="../media/image398.jpeg"/><Relationship Id="rId1" Type="http://schemas.openxmlformats.org/officeDocument/2006/relationships/slideLayout" Target="../slideLayouts/slideLayout7.xml"/><Relationship Id="rId6" Type="http://schemas.openxmlformats.org/officeDocument/2006/relationships/hyperlink" Target="http://fr.wikipedia.org/wiki/Hydrocharitac%C3%A9e" TargetMode="External"/><Relationship Id="rId11" Type="http://schemas.openxmlformats.org/officeDocument/2006/relationships/hyperlink" Target="http://fr.wikipedia.org/w/index.php?title=Oligom%C3%A9sotrophique&amp;action=edit&amp;redlink=1" TargetMode="External"/><Relationship Id="rId5" Type="http://schemas.openxmlformats.org/officeDocument/2006/relationships/hyperlink" Target="http://fr.wikipedia.org/wiki/Famille_(biologie)" TargetMode="External"/><Relationship Id="rId15" Type="http://schemas.openxmlformats.org/officeDocument/2006/relationships/hyperlink" Target="http://fr.wikipedia.org/wiki/Graine" TargetMode="External"/><Relationship Id="rId23" Type="http://schemas.openxmlformats.org/officeDocument/2006/relationships/image" Target="../media/image401.jpeg"/><Relationship Id="rId10" Type="http://schemas.openxmlformats.org/officeDocument/2006/relationships/hyperlink" Target="http://fr.wikipedia.org/wiki/Eurasie" TargetMode="External"/><Relationship Id="rId19" Type="http://schemas.openxmlformats.org/officeDocument/2006/relationships/hyperlink" Target="http://en.wikipedia.org/wiki/Elodea_nuttallii" TargetMode="External"/><Relationship Id="rId4" Type="http://schemas.openxmlformats.org/officeDocument/2006/relationships/hyperlink" Target="http://fr.wikipedia.org/wiki/Plante_aquatique" TargetMode="External"/><Relationship Id="rId9" Type="http://schemas.openxmlformats.org/officeDocument/2006/relationships/hyperlink" Target="http://fr.wikipedia.org/wiki/Centrale_nucl%C3%A9aire" TargetMode="External"/><Relationship Id="rId14" Type="http://schemas.openxmlformats.org/officeDocument/2006/relationships/hyperlink" Target="http://fr.wikipedia.org/wiki/Multiplication_v%C3%A9g%C3%A9tative" TargetMode="External"/><Relationship Id="rId22" Type="http://schemas.openxmlformats.org/officeDocument/2006/relationships/image" Target="../media/image400.jpeg"/></Relationships>
</file>

<file path=ppt/slides/_rels/slide97.xml.rels><?xml version="1.0" encoding="UTF-8" standalone="yes"?>
<Relationships xmlns="http://schemas.openxmlformats.org/package/2006/relationships"><Relationship Id="rId8" Type="http://schemas.openxmlformats.org/officeDocument/2006/relationships/image" Target="../media/image402.jpeg"/><Relationship Id="rId3" Type="http://schemas.openxmlformats.org/officeDocument/2006/relationships/hyperlink" Target="http://fr.wikipedia.org/wiki/Amazonie" TargetMode="External"/><Relationship Id="rId7" Type="http://schemas.openxmlformats.org/officeDocument/2006/relationships/hyperlink" Target="http://www.hear.org/pier/species/myriophyllum_aquaticum.htm" TargetMode="External"/><Relationship Id="rId2" Type="http://schemas.openxmlformats.org/officeDocument/2006/relationships/hyperlink" Target="http://fr.wikipedia.org/wiki/Myriophyllum" TargetMode="External"/><Relationship Id="rId1" Type="http://schemas.openxmlformats.org/officeDocument/2006/relationships/slideLayout" Target="../slideLayouts/slideLayout7.xml"/><Relationship Id="rId6" Type="http://schemas.openxmlformats.org/officeDocument/2006/relationships/hyperlink" Target="http://fr.wikipedia.org/wiki/Myriophyllum_aquaticum" TargetMode="External"/><Relationship Id="rId11" Type="http://schemas.openxmlformats.org/officeDocument/2006/relationships/image" Target="../media/image405.jpeg"/><Relationship Id="rId5" Type="http://schemas.openxmlformats.org/officeDocument/2006/relationships/hyperlink" Target="http://fr.wikipedia.org/wiki/Bordeaux" TargetMode="External"/><Relationship Id="rId10" Type="http://schemas.openxmlformats.org/officeDocument/2006/relationships/image" Target="../media/image404.jpeg"/><Relationship Id="rId4" Type="http://schemas.openxmlformats.org/officeDocument/2006/relationships/hyperlink" Target="http://fr.wikipedia.org/wiki/Marais_de_Bruges" TargetMode="External"/><Relationship Id="rId9" Type="http://schemas.openxmlformats.org/officeDocument/2006/relationships/image" Target="../media/image403.jpeg"/></Relationships>
</file>

<file path=ppt/slides/_rels/slide98.xml.rels><?xml version="1.0" encoding="UTF-8" standalone="yes"?>
<Relationships xmlns="http://schemas.openxmlformats.org/package/2006/relationships"><Relationship Id="rId8" Type="http://schemas.openxmlformats.org/officeDocument/2006/relationships/image" Target="../media/image408.jpeg"/><Relationship Id="rId3" Type="http://schemas.openxmlformats.org/officeDocument/2006/relationships/hyperlink" Target="http://translate.googleusercontent.com/translate_c?depth=1&amp;hl=fr&amp;prev=/search?q=Cabomba+caroliniana&amp;rlz=1C1GGGE_frFR479FR479&amp;es_sm=93&amp;biw=1440&amp;bih=732&amp;rurl=translate.google.fr&amp;sl=en&amp;u=http://en.wikipedia.org/wiki/Aquarists&amp;usg=ALkJrhgynytdKkdQI1t2_80uKVqm6C_VCA" TargetMode="External"/><Relationship Id="rId7" Type="http://schemas.openxmlformats.org/officeDocument/2006/relationships/image" Target="../media/image407.jpeg"/><Relationship Id="rId2" Type="http://schemas.openxmlformats.org/officeDocument/2006/relationships/hyperlink" Target="http://translate.googleusercontent.com/translate_c?depth=1&amp;hl=fr&amp;prev=/search%3Fq%3DCabomba%2Bcaroliniana%26rlz%3D1C1GGGE_frFR479FR479%26es_sm%3D93%26biw%3D1440%26bih%3D732&amp;rurl=translate.google.fr&amp;sl=en&amp;u=http://www.weeds.org.au/natsig.htm&amp;usg=ALkJrhiDVErvv-vR6vLOWpO47ccXrklNzA" TargetMode="External"/><Relationship Id="rId1" Type="http://schemas.openxmlformats.org/officeDocument/2006/relationships/slideLayout" Target="../slideLayouts/slideLayout7.xml"/><Relationship Id="rId6" Type="http://schemas.openxmlformats.org/officeDocument/2006/relationships/image" Target="../media/image406.jpeg"/><Relationship Id="rId11" Type="http://schemas.openxmlformats.org/officeDocument/2006/relationships/image" Target="../media/image411.jpeg"/><Relationship Id="rId5" Type="http://schemas.openxmlformats.org/officeDocument/2006/relationships/hyperlink" Target="http://en.wikipedia.org/wiki/Cabomba_caroliniana" TargetMode="External"/><Relationship Id="rId10" Type="http://schemas.openxmlformats.org/officeDocument/2006/relationships/image" Target="../media/image410.jpeg"/><Relationship Id="rId4" Type="http://schemas.openxmlformats.org/officeDocument/2006/relationships/hyperlink" Target="http://www.centrederessources-loirenature.com/mediatheque/especes_inva/fiches_FCBN/Fiche%20-%20Cabomba%20caroliniana_sr.pdf" TargetMode="External"/><Relationship Id="rId9" Type="http://schemas.openxmlformats.org/officeDocument/2006/relationships/image" Target="../media/image409.jpeg"/></Relationships>
</file>

<file path=ppt/slides/_rels/slide99.xml.rels><?xml version="1.0" encoding="UTF-8" standalone="yes"?>
<Relationships xmlns="http://schemas.openxmlformats.org/package/2006/relationships"><Relationship Id="rId8" Type="http://schemas.openxmlformats.org/officeDocument/2006/relationships/image" Target="../media/image416.jpeg"/><Relationship Id="rId3" Type="http://schemas.openxmlformats.org/officeDocument/2006/relationships/hyperlink" Target="http://en.wikipedia.org/wiki/Egeria_densa" TargetMode="External"/><Relationship Id="rId7" Type="http://schemas.openxmlformats.org/officeDocument/2006/relationships/image" Target="../media/image415.jpeg"/><Relationship Id="rId2" Type="http://schemas.openxmlformats.org/officeDocument/2006/relationships/hyperlink" Target="http://www.centrederessources-loirenature.com/mediatheque/especes_inva/fiches_FCBN/Fiche%20-%20egeria-densa-sr.pdf" TargetMode="External"/><Relationship Id="rId1" Type="http://schemas.openxmlformats.org/officeDocument/2006/relationships/slideLayout" Target="../slideLayouts/slideLayout7.xml"/><Relationship Id="rId6" Type="http://schemas.openxmlformats.org/officeDocument/2006/relationships/image" Target="../media/image414.jpeg"/><Relationship Id="rId5" Type="http://schemas.openxmlformats.org/officeDocument/2006/relationships/image" Target="../media/image413.jpeg"/><Relationship Id="rId4" Type="http://schemas.openxmlformats.org/officeDocument/2006/relationships/image" Target="../media/image412.jpeg"/><Relationship Id="rId9" Type="http://schemas.openxmlformats.org/officeDocument/2006/relationships/image" Target="../media/image4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3"/>
          <p:cNvSpPr txBox="1">
            <a:spLocks noChangeArrowheads="1"/>
          </p:cNvSpPr>
          <p:nvPr/>
        </p:nvSpPr>
        <p:spPr bwMode="auto">
          <a:xfrm>
            <a:off x="468313" y="549275"/>
            <a:ext cx="81359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7200" b="1">
                <a:solidFill>
                  <a:srgbClr val="008000"/>
                </a:solidFill>
              </a:rPr>
              <a:t>Les plantes invasives</a:t>
            </a:r>
            <a:endParaRPr lang="fr-FR" altLang="fr-FR" sz="2000" b="1">
              <a:solidFill>
                <a:srgbClr val="008000"/>
              </a:solidFill>
            </a:endParaRPr>
          </a:p>
          <a:p>
            <a:pPr algn="ctr" eaLnBrk="1" hangingPunct="1">
              <a:spcBef>
                <a:spcPct val="0"/>
              </a:spcBef>
              <a:buFontTx/>
              <a:buNone/>
            </a:pPr>
            <a:r>
              <a:rPr lang="fr-FR" altLang="fr-FR" sz="2000">
                <a:solidFill>
                  <a:srgbClr val="008000"/>
                </a:solidFill>
              </a:rPr>
              <a:t>Les plantes envahissantes en France, en Europe et ailleurs</a:t>
            </a:r>
          </a:p>
        </p:txBody>
      </p:sp>
      <p:sp>
        <p:nvSpPr>
          <p:cNvPr id="6" name="Sous-titre 2"/>
          <p:cNvSpPr>
            <a:spLocks noGrp="1"/>
          </p:cNvSpPr>
          <p:nvPr>
            <p:ph type="subTitle" idx="1"/>
          </p:nvPr>
        </p:nvSpPr>
        <p:spPr>
          <a:xfrm>
            <a:off x="1403350" y="5589588"/>
            <a:ext cx="6226175" cy="1052512"/>
          </a:xfrm>
        </p:spPr>
        <p:txBody>
          <a:bodyPr rtlCol="0">
            <a:normAutofit fontScale="92500" lnSpcReduction="10000"/>
          </a:bodyPr>
          <a:lstStyle/>
          <a:p>
            <a:pPr eaLnBrk="1" fontAlgn="auto" hangingPunct="1">
              <a:spcAft>
                <a:spcPts val="0"/>
              </a:spcAft>
              <a:defRPr/>
            </a:pPr>
            <a:r>
              <a:rPr lang="fr-FR" sz="1600" dirty="0">
                <a:solidFill>
                  <a:schemeClr val="tx1"/>
                </a:solidFill>
              </a:rPr>
              <a:t>Auteur de l’étude : Benjamin LISAN</a:t>
            </a:r>
          </a:p>
          <a:p>
            <a:pPr eaLnBrk="1" fontAlgn="auto" hangingPunct="1">
              <a:spcAft>
                <a:spcPts val="0"/>
              </a:spcAft>
              <a:defRPr/>
            </a:pPr>
            <a:r>
              <a:rPr lang="fr-FR" sz="1600" dirty="0">
                <a:solidFill>
                  <a:schemeClr val="tx1"/>
                </a:solidFill>
              </a:rPr>
              <a:t>Email : </a:t>
            </a:r>
            <a:r>
              <a:rPr lang="fr-FR" sz="1600" dirty="0">
                <a:hlinkClick r:id="rId2"/>
              </a:rPr>
              <a:t>benjamin.lisan@free.fr</a:t>
            </a:r>
            <a:r>
              <a:rPr lang="fr-FR" sz="1600" dirty="0"/>
              <a:t> </a:t>
            </a:r>
          </a:p>
          <a:p>
            <a:pPr eaLnBrk="1" fontAlgn="auto" hangingPunct="1">
              <a:spcAft>
                <a:spcPts val="0"/>
              </a:spcAft>
              <a:defRPr/>
            </a:pPr>
            <a:r>
              <a:rPr lang="fr-FR" sz="1600" dirty="0">
                <a:solidFill>
                  <a:schemeClr val="tx1"/>
                </a:solidFill>
              </a:rPr>
              <a:t>Date de création du document : 20/07/2014</a:t>
            </a:r>
          </a:p>
          <a:p>
            <a:pPr eaLnBrk="1" fontAlgn="auto" hangingPunct="1">
              <a:spcAft>
                <a:spcPts val="0"/>
              </a:spcAft>
              <a:defRPr/>
            </a:pPr>
            <a:r>
              <a:rPr lang="fr-FR" sz="1600" dirty="0">
                <a:solidFill>
                  <a:schemeClr val="tx1"/>
                </a:solidFill>
              </a:rPr>
              <a:t>Date de mise à jour du document : 20/07/2014.  Version V1.0</a:t>
            </a:r>
          </a:p>
          <a:p>
            <a:pPr eaLnBrk="1" fontAlgn="auto" hangingPunct="1">
              <a:spcAft>
                <a:spcPts val="0"/>
              </a:spcAft>
              <a:defRPr/>
            </a:pPr>
            <a:endParaRPr lang="fr-FR" sz="1600" dirty="0">
              <a:solidFill>
                <a:schemeClr val="tx1"/>
              </a:solidFill>
            </a:endParaRPr>
          </a:p>
        </p:txBody>
      </p:sp>
      <p:pic>
        <p:nvPicPr>
          <p:cNvPr id="3076" name="Image 6" descr="berce du cauca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205038"/>
            <a:ext cx="392588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Espace réservé du numéro de diapositive 7"/>
          <p:cNvSpPr>
            <a:spLocks noGrp="1"/>
          </p:cNvSpPr>
          <p:nvPr>
            <p:ph type="sldNum" sz="quarter" idx="12"/>
          </p:nvPr>
        </p:nvSpPr>
        <p:spPr bwMode="auto">
          <a:xfrm>
            <a:off x="8101013" y="260350"/>
            <a:ext cx="765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8585BF-599E-4DB9-99CA-7A672C3802F7}" type="slidenum">
              <a:rPr lang="fr-FR" altLang="fr-FR" sz="1200" smtClean="0">
                <a:solidFill>
                  <a:srgbClr val="898989"/>
                </a:solidFill>
              </a:rPr>
              <a:pPr>
                <a:spcBef>
                  <a:spcPct val="0"/>
                </a:spcBef>
                <a:buFontTx/>
                <a:buNone/>
              </a:pPr>
              <a:t>1</a:t>
            </a:fld>
            <a:endParaRPr lang="fr-FR" altLang="fr-FR" sz="1200">
              <a:solidFill>
                <a:srgbClr val="898989"/>
              </a:solidFill>
            </a:endParaRPr>
          </a:p>
        </p:txBody>
      </p:sp>
      <p:sp>
        <p:nvSpPr>
          <p:cNvPr id="3078" name="ZoneTexte 6"/>
          <p:cNvSpPr txBox="1">
            <a:spLocks noChangeArrowheads="1"/>
          </p:cNvSpPr>
          <p:nvPr/>
        </p:nvSpPr>
        <p:spPr bwMode="auto">
          <a:xfrm>
            <a:off x="3635375" y="5157788"/>
            <a:ext cx="164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La berce du Caucase</a:t>
            </a:r>
          </a:p>
        </p:txBody>
      </p:sp>
      <p:pic>
        <p:nvPicPr>
          <p:cNvPr id="3079" name="Image 8" descr="alerte_plante_invasi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708275"/>
            <a:ext cx="10096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Image 9" descr="Archtung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565400"/>
            <a:ext cx="111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1"/>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267"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3E527F-127E-49F6-8830-6715E69C6984}" type="slidenum">
              <a:rPr lang="fr-FR" altLang="fr-FR" sz="1200" smtClean="0">
                <a:solidFill>
                  <a:srgbClr val="898989"/>
                </a:solidFill>
              </a:rPr>
              <a:pPr>
                <a:spcBef>
                  <a:spcPct val="0"/>
                </a:spcBef>
                <a:buFontTx/>
                <a:buNone/>
              </a:pPr>
              <a:t>10</a:t>
            </a:fld>
            <a:endParaRPr lang="fr-FR" altLang="fr-FR" sz="1200">
              <a:solidFill>
                <a:srgbClr val="898989"/>
              </a:solidFill>
            </a:endParaRPr>
          </a:p>
        </p:txBody>
      </p:sp>
      <p:pic>
        <p:nvPicPr>
          <p:cNvPr id="11268" name="Image 5" descr="alien plants invad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365625"/>
            <a:ext cx="224155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 6" descr="pompom weed inva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510088"/>
            <a:ext cx="2133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395288" y="6021388"/>
            <a:ext cx="2843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Invasion  de la « pompom weed » (</a:t>
            </a:r>
            <a:r>
              <a:rPr lang="fr-FR" altLang="fr-FR" sz="1200" i="1">
                <a:solidFill>
                  <a:srgbClr val="008000"/>
                </a:solidFill>
                <a:latin typeface="Arial" panose="020B0604020202020204" pitchFamily="34" charset="0"/>
              </a:rPr>
              <a:t>Campuloclinium macrocephalum</a:t>
            </a:r>
            <a:r>
              <a:rPr lang="fr-FR" altLang="fr-FR" sz="1200">
                <a:solidFill>
                  <a:srgbClr val="008000"/>
                </a:solidFill>
                <a:latin typeface="Arial" panose="020B0604020202020204" pitchFamily="34" charset="0"/>
              </a:rPr>
              <a:t>) en Afrique du sud.</a:t>
            </a:r>
          </a:p>
        </p:txBody>
      </p:sp>
      <p:pic>
        <p:nvPicPr>
          <p:cNvPr id="11271" name="Image 8" descr="Kudz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3656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9"/>
          <p:cNvSpPr>
            <a:spLocks noChangeArrowheads="1"/>
          </p:cNvSpPr>
          <p:nvPr/>
        </p:nvSpPr>
        <p:spPr bwMode="auto">
          <a:xfrm>
            <a:off x="6083300" y="6237288"/>
            <a:ext cx="2844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Invasion  de la kudzu aux USA.</a:t>
            </a:r>
          </a:p>
        </p:txBody>
      </p:sp>
      <p:sp>
        <p:nvSpPr>
          <p:cNvPr id="11273" name="ZoneTexte 8"/>
          <p:cNvSpPr txBox="1">
            <a:spLocks noChangeArrowheads="1"/>
          </p:cNvSpPr>
          <p:nvPr/>
        </p:nvSpPr>
        <p:spPr bwMode="auto">
          <a:xfrm>
            <a:off x="179388" y="692150"/>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u="sng">
                <a:solidFill>
                  <a:srgbClr val="FF0000"/>
                </a:solidFill>
                <a:latin typeface="Arial" panose="020B0604020202020204" pitchFamily="34" charset="0"/>
              </a:rPr>
              <a:t>Avertissements</a:t>
            </a:r>
            <a:r>
              <a:rPr lang="fr-FR" altLang="fr-FR" sz="1800">
                <a:solidFill>
                  <a:srgbClr val="FF0000"/>
                </a:solidFill>
                <a:latin typeface="Arial" panose="020B0604020202020204" pitchFamily="34" charset="0"/>
              </a:rPr>
              <a:t>  :</a:t>
            </a:r>
          </a:p>
          <a:p>
            <a:pPr algn="just" eaLnBrk="1" hangingPunct="1">
              <a:spcBef>
                <a:spcPct val="0"/>
              </a:spcBef>
              <a:buFontTx/>
              <a:buNone/>
            </a:pPr>
            <a:endParaRPr lang="fr-FR" altLang="fr-FR" sz="1800">
              <a:solidFill>
                <a:srgbClr val="FF0000"/>
              </a:solidFill>
              <a:latin typeface="Arial" panose="020B0604020202020204" pitchFamily="34" charset="0"/>
            </a:endParaRPr>
          </a:p>
          <a:p>
            <a:pPr algn="just" eaLnBrk="1" hangingPunct="1">
              <a:spcBef>
                <a:spcPct val="0"/>
              </a:spcBef>
            </a:pPr>
            <a:r>
              <a:rPr lang="fr-FR" altLang="fr-FR" sz="1800">
                <a:solidFill>
                  <a:srgbClr val="FF0000"/>
                </a:solidFill>
                <a:latin typeface="Arial" panose="020B0604020202020204" pitchFamily="34" charset="0"/>
              </a:rPr>
              <a:t> Les scores indiqués, quand ils le sont, pour chaque plante, _ leur taux « d’invasivité » _ sont ceux fournis par la « base de données PIER des plantes invasives du Pacifique » (</a:t>
            </a:r>
            <a:r>
              <a:rPr lang="en-US" altLang="fr-FR" sz="1800">
                <a:solidFill>
                  <a:srgbClr val="FF0000"/>
                </a:solidFill>
                <a:latin typeface="Arial" panose="020B0604020202020204" pitchFamily="34" charset="0"/>
              </a:rPr>
              <a:t>Pacific Island Ecosystems at Risk (PIER) _ Plant threats to Pacific ecosystems _)</a:t>
            </a:r>
            <a:r>
              <a:rPr lang="fr-FR" altLang="fr-FR" sz="1800">
                <a:solidFill>
                  <a:srgbClr val="FF0000"/>
                </a:solidFill>
                <a:latin typeface="Arial" panose="020B0604020202020204" pitchFamily="34" charset="0"/>
              </a:rPr>
              <a:t> : </a:t>
            </a:r>
            <a:r>
              <a:rPr lang="fr-FR" altLang="fr-FR" sz="1800">
                <a:solidFill>
                  <a:srgbClr val="FF0000"/>
                </a:solidFill>
                <a:latin typeface="Arial" panose="020B0604020202020204" pitchFamily="34" charset="0"/>
                <a:hlinkClick r:id="rId5"/>
              </a:rPr>
              <a:t>http://www.hear.org/</a:t>
            </a:r>
            <a:r>
              <a:rPr lang="fr-FR" altLang="fr-FR" sz="1800">
                <a:solidFill>
                  <a:srgbClr val="FF0000"/>
                </a:solidFill>
                <a:latin typeface="Arial" panose="020B0604020202020204" pitchFamily="34" charset="0"/>
              </a:rPr>
              <a:t>. Dans certains cas, le score d’une plante n’est pas indiqué, parce que la base PIER ne lui a donné aucun score.</a:t>
            </a:r>
          </a:p>
          <a:p>
            <a:pPr algn="just" eaLnBrk="1" hangingPunct="1">
              <a:spcBef>
                <a:spcPct val="0"/>
              </a:spcBef>
            </a:pPr>
            <a:r>
              <a:rPr lang="fr-FR" altLang="fr-FR" sz="1800">
                <a:solidFill>
                  <a:srgbClr val="FF0000"/>
                </a:solidFill>
                <a:latin typeface="Arial" panose="020B0604020202020204" pitchFamily="34" charset="0"/>
              </a:rPr>
              <a:t> Cette liste des plantes invasives de France est susceptible d’évoluer, en fonction de l’apparition de nouvelles menaces dans l’île.</a:t>
            </a:r>
          </a:p>
          <a:p>
            <a:pPr algn="just" eaLnBrk="1" hangingPunct="1">
              <a:spcBef>
                <a:spcPct val="0"/>
              </a:spcBef>
            </a:pPr>
            <a:r>
              <a:rPr lang="fr-FR" altLang="fr-FR" sz="1800">
                <a:solidFill>
                  <a:srgbClr val="FF0000"/>
                </a:solidFill>
                <a:latin typeface="Arial" panose="020B0604020202020204" pitchFamily="34" charset="0"/>
              </a:rPr>
              <a:t> Si possible, dans cet inventaire, nous avons classé les </a:t>
            </a:r>
            <a:r>
              <a:rPr lang="fr-FR" altLang="fr-FR" sz="1800" i="1">
                <a:solidFill>
                  <a:srgbClr val="FF0000"/>
                </a:solidFill>
                <a:latin typeface="Arial" panose="020B0604020202020204" pitchFamily="34" charset="0"/>
              </a:rPr>
              <a:t>plantes</a:t>
            </a:r>
            <a:r>
              <a:rPr lang="fr-FR" altLang="fr-FR" sz="1800">
                <a:solidFill>
                  <a:srgbClr val="FF0000"/>
                </a:solidFill>
                <a:latin typeface="Arial" panose="020B0604020202020204" pitchFamily="34" charset="0"/>
              </a:rPr>
              <a:t>, soit par leur degré « d’invasivité », soit par leur famille botanique, soit pour d’autres raisons.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22BFEF5-19D3-4CF0-BD91-87740968CB24}" type="slidenum">
              <a:rPr lang="fr-FR" altLang="fr-FR" sz="1200">
                <a:solidFill>
                  <a:srgbClr val="898989"/>
                </a:solidFill>
              </a:rPr>
              <a:pPr algn="r" eaLnBrk="1" hangingPunct="1">
                <a:spcBef>
                  <a:spcPct val="0"/>
                </a:spcBef>
                <a:buFontTx/>
                <a:buNone/>
              </a:pPr>
              <a:t>100</a:t>
            </a:fld>
            <a:endParaRPr lang="fr-FR" altLang="fr-FR" sz="1200">
              <a:solidFill>
                <a:srgbClr val="898989"/>
              </a:solidFill>
            </a:endParaRPr>
          </a:p>
        </p:txBody>
      </p:sp>
      <p:sp>
        <p:nvSpPr>
          <p:cNvPr id="101379"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 de Madagascar</a:t>
            </a:r>
          </a:p>
        </p:txBody>
      </p:sp>
      <p:sp>
        <p:nvSpPr>
          <p:cNvPr id="101380" name="ZoneTexte 4"/>
          <p:cNvSpPr txBox="1">
            <a:spLocks noChangeArrowheads="1"/>
          </p:cNvSpPr>
          <p:nvPr/>
        </p:nvSpPr>
        <p:spPr bwMode="auto">
          <a:xfrm>
            <a:off x="179388" y="62071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p:txBody>
      </p:sp>
      <p:sp>
        <p:nvSpPr>
          <p:cNvPr id="101381" name="ZoneTexte 5"/>
          <p:cNvSpPr txBox="1">
            <a:spLocks noChangeArrowheads="1"/>
          </p:cNvSpPr>
          <p:nvPr/>
        </p:nvSpPr>
        <p:spPr bwMode="auto">
          <a:xfrm>
            <a:off x="179388" y="1557338"/>
            <a:ext cx="8785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 Souvent, elle a été introduite, au départ, comme une plante ornementale aquatique.</a:t>
            </a:r>
          </a:p>
          <a:p>
            <a:pPr algn="just" eaLnBrk="1" hangingPunct="1">
              <a:spcBef>
                <a:spcPct val="0"/>
              </a:spcBef>
              <a:buFontTx/>
              <a:buNone/>
            </a:pPr>
            <a:r>
              <a:rPr lang="fr-FR" altLang="fr-FR" sz="1800">
                <a:solidFill>
                  <a:srgbClr val="008000"/>
                </a:solidFill>
                <a:latin typeface="Arial" panose="020B0604020202020204" pitchFamily="34" charset="0"/>
              </a:rPr>
              <a:t>• Souvent, disséminée par les éleveurs de bétail et les bovins qui la consomme.</a:t>
            </a:r>
          </a:p>
          <a:p>
            <a:pPr algn="just" eaLnBrk="1" hangingPunct="1">
              <a:spcBef>
                <a:spcPct val="0"/>
              </a:spcBef>
            </a:pPr>
            <a:r>
              <a:rPr lang="fr-FR" altLang="fr-FR" sz="1800">
                <a:solidFill>
                  <a:srgbClr val="FF0000"/>
                </a:solidFill>
                <a:latin typeface="Arial" panose="020B0604020202020204" pitchFamily="34" charset="0"/>
              </a:rPr>
              <a:t> Problèmes pour la navigation, la pêche et pour  la survie d’espèces (poissons …).</a:t>
            </a:r>
          </a:p>
          <a:p>
            <a:pPr algn="just" eaLnBrk="1" hangingPunct="1">
              <a:spcBef>
                <a:spcPct val="0"/>
              </a:spcBef>
            </a:pPr>
            <a:r>
              <a:rPr lang="fr-FR" altLang="fr-FR" sz="1800">
                <a:solidFill>
                  <a:srgbClr val="FF0000"/>
                </a:solidFill>
                <a:latin typeface="Arial" panose="020B0604020202020204" pitchFamily="34" charset="0"/>
              </a:rPr>
              <a:t> Le développement de la pêche continentale pourrait être entravée par </a:t>
            </a:r>
            <a:r>
              <a:rPr lang="fr-FR" altLang="fr-FR" sz="1800" i="1">
                <a:solidFill>
                  <a:srgbClr val="FF0000"/>
                </a:solidFill>
                <a:latin typeface="Arial" panose="020B0604020202020204" pitchFamily="34" charset="0"/>
              </a:rPr>
              <a:t>Eichhornia crassipies</a:t>
            </a:r>
            <a:r>
              <a:rPr lang="fr-FR" altLang="fr-FR" sz="1800">
                <a:solidFill>
                  <a:srgbClr val="FF0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Déjà subspontanée dans le sud de la France, elle peut être considérée comme un envahisseur émergent en Europe, avec le réchauffement climatique.</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http://fr.wikipedia.org/wiki/Jacinthe_d'eau</a:t>
            </a:r>
            <a:r>
              <a:rPr lang="fr-FR" altLang="fr-FR" sz="1200">
                <a:solidFill>
                  <a:srgbClr val="008000"/>
                </a:solidFill>
                <a:latin typeface="Arial" panose="020B0604020202020204" pitchFamily="34" charset="0"/>
              </a:rPr>
              <a:t> </a:t>
            </a:r>
            <a:endParaRPr lang="fr-FR" altLang="fr-FR" sz="1200">
              <a:solidFill>
                <a:srgbClr val="FF0000"/>
              </a:solidFill>
              <a:latin typeface="Arial" panose="020B0604020202020204" pitchFamily="34" charset="0"/>
            </a:endParaRPr>
          </a:p>
        </p:txBody>
      </p:sp>
      <p:pic>
        <p:nvPicPr>
          <p:cNvPr id="101382" name="Image 5" descr="Jacinthe d-e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013325"/>
            <a:ext cx="1905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Image 6" descr="Jacinthe d-eau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300663"/>
            <a:ext cx="1931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Image 7" descr="Jacinthe d-eau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5229225"/>
            <a:ext cx="18002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Image 8" descr="Jacinthe d-eau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5157788"/>
            <a:ext cx="19510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6" name="Image 10" descr="Eichhornia crassipes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3284538"/>
            <a:ext cx="1485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7" name="ZoneTexte 11"/>
          <p:cNvSpPr txBox="1">
            <a:spLocks noChangeArrowheads="1"/>
          </p:cNvSpPr>
          <p:nvPr/>
        </p:nvSpPr>
        <p:spPr bwMode="auto">
          <a:xfrm>
            <a:off x="179388" y="3573463"/>
            <a:ext cx="7272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i="1">
                <a:solidFill>
                  <a:srgbClr val="008000"/>
                </a:solidFill>
                <a:latin typeface="Arial" panose="020B0604020202020204" pitchFamily="34" charset="0"/>
              </a:rPr>
              <a:t>Evaluation de la prolifération de la Jacinthe d’eau du lac Ravelobe Ankarafantsika et plan de restauration, </a:t>
            </a:r>
            <a:r>
              <a:rPr lang="fr-FR" altLang="fr-FR" sz="1200">
                <a:solidFill>
                  <a:srgbClr val="008000"/>
                </a:solidFill>
                <a:latin typeface="Arial" panose="020B0604020202020204" pitchFamily="34" charset="0"/>
              </a:rPr>
              <a:t>Ranarijaona Hery Lisy Tiana, Zainabo Félicie, Andriamanantena Ainazo Herilala e Andrianasetra Georges Simon, Vetig0, Volume 13 Numéro 1, avril 2013, </a:t>
            </a:r>
            <a:r>
              <a:rPr lang="fr-FR" altLang="fr-FR" sz="1200">
                <a:solidFill>
                  <a:srgbClr val="008000"/>
                </a:solidFill>
                <a:latin typeface="Arial" panose="020B0604020202020204" pitchFamily="34" charset="0"/>
                <a:hlinkClick r:id="rId8"/>
              </a:rPr>
              <a:t>http://vertigo.revues.org/13522?lang=pt</a:t>
            </a:r>
            <a:r>
              <a:rPr lang="fr-FR" altLang="fr-FR" sz="1200">
                <a:solidFill>
                  <a:srgbClr val="008000"/>
                </a:solidFill>
                <a:latin typeface="Arial" panose="020B0604020202020204" pitchFamily="34" charset="0"/>
              </a:rPr>
              <a:t> </a:t>
            </a:r>
          </a:p>
        </p:txBody>
      </p:sp>
      <p:sp>
        <p:nvSpPr>
          <p:cNvPr id="101388" name="Rectangle 12"/>
          <p:cNvSpPr>
            <a:spLocks noChangeArrowheads="1"/>
          </p:cNvSpPr>
          <p:nvPr/>
        </p:nvSpPr>
        <p:spPr bwMode="auto">
          <a:xfrm>
            <a:off x="6931025" y="4365625"/>
            <a:ext cx="2170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Lac Ravelobe Ankarafantsika</a:t>
            </a:r>
          </a:p>
          <a:p>
            <a:pPr algn="ctr" eaLnBrk="1" hangingPunct="1">
              <a:spcBef>
                <a:spcPct val="0"/>
              </a:spcBef>
              <a:buFontTx/>
              <a:buNone/>
            </a:pPr>
            <a:r>
              <a:rPr lang="fr-FR" altLang="fr-FR" sz="1200">
                <a:solidFill>
                  <a:srgbClr val="008000"/>
                </a:solidFill>
                <a:latin typeface="Arial" panose="020B0604020202020204" pitchFamily="34" charset="0"/>
              </a:rPr>
              <a:t> (Madagascar)</a:t>
            </a:r>
            <a:endParaRPr lang="fr-FR" altLang="fr-FR" sz="1200">
              <a:latin typeface="Arial" panose="020B0604020202020204" pitchFamily="34" charset="0"/>
            </a:endParaRPr>
          </a:p>
        </p:txBody>
      </p:sp>
      <p:sp>
        <p:nvSpPr>
          <p:cNvPr id="101389" name="Rectangle 12"/>
          <p:cNvSpPr>
            <a:spLocks noChangeArrowheads="1"/>
          </p:cNvSpPr>
          <p:nvPr/>
        </p:nvSpPr>
        <p:spPr bwMode="auto">
          <a:xfrm>
            <a:off x="179388" y="105251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8.56.  </a:t>
            </a:r>
            <a:r>
              <a:rPr lang="fr-FR" altLang="fr-FR" sz="1800" b="1">
                <a:solidFill>
                  <a:srgbClr val="008000"/>
                </a:solidFill>
                <a:latin typeface="Arial" panose="020B0604020202020204" pitchFamily="34" charset="0"/>
              </a:rPr>
              <a:t>Jacinthe d’eau ou camalote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Eichhornia crassipes</a:t>
            </a:r>
            <a:r>
              <a:rPr lang="fr-FR" altLang="fr-FR" sz="1800">
                <a:solidFill>
                  <a:srgbClr val="008000"/>
                </a:solidFill>
                <a:latin typeface="Arial" panose="020B0604020202020204" pitchFamily="34" charset="0"/>
              </a:rPr>
              <a:t>) </a:t>
            </a:r>
            <a:r>
              <a:rPr lang="fr-FR" altLang="fr-FR" sz="1800" b="1">
                <a:solidFill>
                  <a:srgbClr val="FF0000"/>
                </a:solidFill>
                <a:latin typeface="Arial" panose="020B0604020202020204" pitchFamily="34" charset="0"/>
              </a:rPr>
              <a:t>Risque élevé, score: 26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u numéro de diapositive 1"/>
          <p:cNvSpPr txBox="1">
            <a:spLocks/>
          </p:cNvSpPr>
          <p:nvPr/>
        </p:nvSpPr>
        <p:spPr bwMode="auto">
          <a:xfrm>
            <a:off x="395288" y="188913"/>
            <a:ext cx="7286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7555F1F-4C35-49E7-854A-0343724B9052}" type="slidenum">
              <a:rPr lang="fr-FR" altLang="fr-FR" sz="1200">
                <a:solidFill>
                  <a:srgbClr val="898989"/>
                </a:solidFill>
              </a:rPr>
              <a:pPr algn="r" eaLnBrk="1" hangingPunct="1">
                <a:spcBef>
                  <a:spcPct val="0"/>
                </a:spcBef>
                <a:buFontTx/>
                <a:buNone/>
              </a:pPr>
              <a:t>101</a:t>
            </a:fld>
            <a:endParaRPr lang="fr-FR" altLang="fr-FR" sz="1200">
              <a:solidFill>
                <a:srgbClr val="898989"/>
              </a:solidFill>
            </a:endParaRPr>
          </a:p>
        </p:txBody>
      </p:sp>
      <p:sp>
        <p:nvSpPr>
          <p:cNvPr id="102403" name="ZoneTexte 2"/>
          <p:cNvSpPr txBox="1">
            <a:spLocks noChangeArrowheads="1"/>
          </p:cNvSpPr>
          <p:nvPr/>
        </p:nvSpPr>
        <p:spPr bwMode="auto">
          <a:xfrm>
            <a:off x="2339975" y="115888"/>
            <a:ext cx="4032250"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 de Madagascar</a:t>
            </a:r>
          </a:p>
        </p:txBody>
      </p:sp>
      <p:sp>
        <p:nvSpPr>
          <p:cNvPr id="102404" name="ZoneTexte 4"/>
          <p:cNvSpPr txBox="1">
            <a:spLocks noChangeArrowheads="1"/>
          </p:cNvSpPr>
          <p:nvPr/>
        </p:nvSpPr>
        <p:spPr bwMode="auto">
          <a:xfrm>
            <a:off x="179388" y="549275"/>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a:t>
            </a:r>
            <a:r>
              <a:rPr lang="fr-FR" altLang="fr-FR" sz="1800">
                <a:solidFill>
                  <a:srgbClr val="008000"/>
                </a:solidFill>
                <a:latin typeface="Arial" panose="020B0604020202020204" pitchFamily="34" charset="0"/>
              </a:rPr>
              <a:t> (suite)</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8.56.  </a:t>
            </a:r>
            <a:r>
              <a:rPr lang="fr-FR" altLang="fr-FR" sz="1800" b="1">
                <a:solidFill>
                  <a:srgbClr val="008000"/>
                </a:solidFill>
                <a:latin typeface="Arial" panose="020B0604020202020204" pitchFamily="34" charset="0"/>
              </a:rPr>
              <a:t>Jacinthe d’eau ou camalote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Eichhornia crassipes</a:t>
            </a:r>
            <a:r>
              <a:rPr lang="fr-FR" altLang="fr-FR" sz="1800">
                <a:solidFill>
                  <a:srgbClr val="008000"/>
                </a:solidFill>
                <a:latin typeface="Arial" panose="020B0604020202020204" pitchFamily="34" charset="0"/>
              </a:rPr>
              <a:t>) (suite)</a:t>
            </a:r>
          </a:p>
          <a:p>
            <a:pPr algn="r" eaLnBrk="1" hangingPunct="1">
              <a:spcBef>
                <a:spcPct val="0"/>
              </a:spcBef>
              <a:buFontTx/>
              <a:buNone/>
            </a:pPr>
            <a:r>
              <a:rPr lang="fr-FR" altLang="fr-FR" sz="1800" b="1">
                <a:solidFill>
                  <a:srgbClr val="FF0000"/>
                </a:solidFill>
                <a:latin typeface="Arial" panose="020B0604020202020204" pitchFamily="34" charset="0"/>
              </a:rPr>
              <a:t>Risque élevé, score: 26</a:t>
            </a:r>
            <a:endParaRPr lang="fr-FR" altLang="fr-FR" sz="1800" b="1">
              <a:solidFill>
                <a:srgbClr val="008000"/>
              </a:solidFill>
              <a:latin typeface="Arial" panose="020B0604020202020204" pitchFamily="34" charset="0"/>
            </a:endParaRPr>
          </a:p>
        </p:txBody>
      </p:sp>
      <p:sp>
        <p:nvSpPr>
          <p:cNvPr id="102405" name="ZoneTexte 5"/>
          <p:cNvSpPr txBox="1">
            <a:spLocks noChangeArrowheads="1"/>
          </p:cNvSpPr>
          <p:nvPr/>
        </p:nvSpPr>
        <p:spPr bwMode="auto">
          <a:xfrm>
            <a:off x="215900" y="1773238"/>
            <a:ext cx="86042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b="1">
                <a:solidFill>
                  <a:srgbClr val="002060"/>
                </a:solidFill>
                <a:latin typeface="Arial" panose="020B0604020202020204" pitchFamily="34" charset="0"/>
              </a:rPr>
              <a:t>Lutte biologique contre la jacinthe d'eau (</a:t>
            </a:r>
            <a:r>
              <a:rPr lang="fr-FR" altLang="fr-FR" sz="1800" b="1" i="1">
                <a:solidFill>
                  <a:srgbClr val="002060"/>
                </a:solidFill>
                <a:latin typeface="Arial" panose="020B0604020202020204" pitchFamily="34" charset="0"/>
              </a:rPr>
              <a:t>Eichornia crassipes</a:t>
            </a:r>
            <a:r>
              <a:rPr lang="fr-FR" altLang="fr-FR" sz="1800" b="1">
                <a:solidFill>
                  <a:srgbClr val="002060"/>
                </a:solidFill>
                <a:latin typeface="Arial" panose="020B0604020202020204" pitchFamily="34" charset="0"/>
              </a:rPr>
              <a:t>) par acclimatation de prédateurs </a:t>
            </a:r>
            <a:r>
              <a:rPr lang="fr-FR" altLang="fr-FR" sz="1800">
                <a:solidFill>
                  <a:srgbClr val="002060"/>
                </a:solidFill>
                <a:latin typeface="Arial" panose="020B0604020202020204" pitchFamily="34" charset="0"/>
              </a:rPr>
              <a:t>:</a:t>
            </a:r>
          </a:p>
          <a:p>
            <a:pPr algn="just" eaLnBrk="1" hangingPunct="1">
              <a:spcBef>
                <a:spcPct val="0"/>
              </a:spcBef>
              <a:buFontTx/>
              <a:buNone/>
            </a:pPr>
            <a:r>
              <a:rPr lang="fr-FR" altLang="fr-FR" sz="1800">
                <a:solidFill>
                  <a:srgbClr val="002060"/>
                </a:solidFill>
                <a:latin typeface="Arial" panose="020B0604020202020204" pitchFamily="34" charset="0"/>
              </a:rPr>
              <a:t>=&gt; Méthodes de </a:t>
            </a:r>
            <a:r>
              <a:rPr lang="fr-FR" altLang="fr-FR" sz="1800" b="1">
                <a:solidFill>
                  <a:srgbClr val="002060"/>
                </a:solidFill>
                <a:latin typeface="Arial" panose="020B0604020202020204" pitchFamily="34" charset="0"/>
              </a:rPr>
              <a:t>charançons</a:t>
            </a:r>
            <a:r>
              <a:rPr lang="fr-FR" altLang="fr-FR" sz="1800">
                <a:solidFill>
                  <a:srgbClr val="002060"/>
                </a:solidFill>
                <a:latin typeface="Arial" panose="020B0604020202020204" pitchFamily="34" charset="0"/>
              </a:rPr>
              <a:t> ,utilisée à partir des années 1970.</a:t>
            </a:r>
          </a:p>
          <a:p>
            <a:pPr algn="just" eaLnBrk="1" hangingPunct="1">
              <a:spcBef>
                <a:spcPct val="0"/>
              </a:spcBef>
            </a:pPr>
            <a:r>
              <a:rPr lang="fr-FR" altLang="fr-FR" sz="1800">
                <a:solidFill>
                  <a:srgbClr val="002060"/>
                </a:solidFill>
                <a:latin typeface="Arial" panose="020B0604020202020204" pitchFamily="34" charset="0"/>
              </a:rPr>
              <a:t>Les </a:t>
            </a:r>
            <a:r>
              <a:rPr lang="fr-FR" altLang="fr-FR" sz="1800" b="1">
                <a:solidFill>
                  <a:srgbClr val="002060"/>
                </a:solidFill>
                <a:latin typeface="Arial" panose="020B0604020202020204" pitchFamily="34" charset="0"/>
              </a:rPr>
              <a:t>charançons</a:t>
            </a:r>
            <a:r>
              <a:rPr lang="fr-FR" altLang="fr-FR" sz="1800">
                <a:solidFill>
                  <a:srgbClr val="002060"/>
                </a:solidFill>
                <a:latin typeface="Arial" panose="020B0604020202020204" pitchFamily="34" charset="0"/>
              </a:rPr>
              <a:t> (</a:t>
            </a:r>
            <a:r>
              <a:rPr lang="fr-FR" altLang="fr-FR" sz="1800" i="1">
                <a:solidFill>
                  <a:srgbClr val="002060"/>
                </a:solidFill>
                <a:latin typeface="Arial" panose="020B0604020202020204" pitchFamily="34" charset="0"/>
              </a:rPr>
              <a:t>Neochetina eichhorniae</a:t>
            </a:r>
            <a:r>
              <a:rPr lang="fr-FR" altLang="fr-FR" sz="1800">
                <a:solidFill>
                  <a:srgbClr val="002060"/>
                </a:solidFill>
                <a:latin typeface="Arial" panose="020B0604020202020204" pitchFamily="34" charset="0"/>
              </a:rPr>
              <a:t>) sont installés et régulent la population de jacinthes, en les maintenant à des densités assez faibles.</a:t>
            </a:r>
          </a:p>
          <a:p>
            <a:pPr algn="just" eaLnBrk="1" hangingPunct="1">
              <a:spcBef>
                <a:spcPct val="0"/>
              </a:spcBef>
              <a:buFontTx/>
              <a:buNone/>
            </a:pPr>
            <a:endParaRPr lang="fr-FR" altLang="fr-FR" sz="1000">
              <a:solidFill>
                <a:srgbClr val="002060"/>
              </a:solidFill>
              <a:latin typeface="Arial" panose="020B0604020202020204" pitchFamily="34" charset="0"/>
            </a:endParaRPr>
          </a:p>
          <a:p>
            <a:pPr algn="just" eaLnBrk="1" hangingPunct="1">
              <a:spcBef>
                <a:spcPct val="0"/>
              </a:spcBef>
              <a:buFontTx/>
              <a:buNone/>
            </a:pPr>
            <a:r>
              <a:rPr lang="fr-FR" altLang="fr-FR" sz="1000" u="sng">
                <a:solidFill>
                  <a:srgbClr val="002060"/>
                </a:solidFill>
                <a:latin typeface="Arial" panose="020B0604020202020204" pitchFamily="34" charset="0"/>
              </a:rPr>
              <a:t>Notes</a:t>
            </a:r>
            <a:r>
              <a:rPr lang="fr-FR" altLang="fr-FR" sz="1000">
                <a:solidFill>
                  <a:srgbClr val="002060"/>
                </a:solidFill>
                <a:latin typeface="Arial" panose="020B0604020202020204" pitchFamily="34" charset="0"/>
              </a:rPr>
              <a:t> : 1) Cette lutte biologique a été aussi testée avec succès en Zambie (elle pourrait être utilisée à Madagascar).</a:t>
            </a:r>
          </a:p>
          <a:p>
            <a:pPr eaLnBrk="1" hangingPunct="1">
              <a:spcBef>
                <a:spcPct val="0"/>
              </a:spcBef>
              <a:buFontTx/>
              <a:buNone/>
            </a:pPr>
            <a:endParaRPr lang="fr-FR" altLang="fr-FR" sz="1000">
              <a:solidFill>
                <a:srgbClr val="008000"/>
              </a:solidFill>
              <a:latin typeface="Arial" panose="020B0604020202020204" pitchFamily="34" charset="0"/>
            </a:endParaRPr>
          </a:p>
          <a:p>
            <a:pPr eaLnBrk="1" hangingPunct="1">
              <a:spcBef>
                <a:spcPct val="0"/>
              </a:spcBef>
              <a:buFontTx/>
              <a:buNone/>
            </a:pPr>
            <a:r>
              <a:rPr lang="fr-FR" altLang="fr-FR" sz="1000">
                <a:solidFill>
                  <a:srgbClr val="008000"/>
                </a:solidFill>
                <a:latin typeface="Arial" panose="020B0604020202020204" pitchFamily="34" charset="0"/>
              </a:rPr>
              <a:t>Sources : a) </a:t>
            </a:r>
            <a:r>
              <a:rPr lang="fr-FR" altLang="fr-FR" sz="1000" i="1">
                <a:solidFill>
                  <a:srgbClr val="008000"/>
                </a:solidFill>
                <a:latin typeface="Arial" panose="020B0604020202020204" pitchFamily="34" charset="0"/>
              </a:rPr>
              <a:t>La lutte biologique : principes, applications et limites</a:t>
            </a:r>
            <a:r>
              <a:rPr lang="fr-FR" altLang="fr-FR" sz="1000">
                <a:solidFill>
                  <a:srgbClr val="008000"/>
                </a:solidFill>
                <a:latin typeface="Arial" panose="020B0604020202020204" pitchFamily="34" charset="0"/>
              </a:rPr>
              <a:t>, </a:t>
            </a:r>
            <a:r>
              <a:rPr lang="fr-FR" altLang="fr-FR" sz="1000">
                <a:solidFill>
                  <a:srgbClr val="008000"/>
                </a:solidFill>
                <a:latin typeface="Arial" panose="020B0604020202020204" pitchFamily="34" charset="0"/>
                <a:hlinkClick r:id="rId2"/>
              </a:rPr>
              <a:t>http://www.agroparistech.fr/IMG/pdf/Spataro_lutteBio.pdf</a:t>
            </a:r>
            <a:r>
              <a:rPr lang="fr-FR" altLang="fr-FR" sz="1000">
                <a:solidFill>
                  <a:srgbClr val="008000"/>
                </a:solidFill>
                <a:latin typeface="Arial" panose="020B0604020202020204" pitchFamily="34" charset="0"/>
              </a:rPr>
              <a:t> </a:t>
            </a:r>
          </a:p>
          <a:p>
            <a:pPr eaLnBrk="1" hangingPunct="1">
              <a:spcBef>
                <a:spcPct val="0"/>
              </a:spcBef>
              <a:buFontTx/>
              <a:buNone/>
            </a:pPr>
            <a:r>
              <a:rPr lang="fr-FR" altLang="fr-FR" sz="1000">
                <a:solidFill>
                  <a:srgbClr val="008000"/>
                </a:solidFill>
                <a:latin typeface="Arial" panose="020B0604020202020204" pitchFamily="34" charset="0"/>
              </a:rPr>
              <a:t>b) </a:t>
            </a:r>
            <a:r>
              <a:rPr lang="fr-FR" altLang="fr-FR" sz="1000" i="1">
                <a:solidFill>
                  <a:srgbClr val="008000"/>
                </a:solidFill>
                <a:latin typeface="Arial" panose="020B0604020202020204" pitchFamily="34" charset="0"/>
              </a:rPr>
              <a:t>Zambie : La jacinthe d'eau vaincue par le charançon</a:t>
            </a:r>
            <a:r>
              <a:rPr lang="fr-FR" altLang="fr-FR" sz="1000">
                <a:solidFill>
                  <a:srgbClr val="008000"/>
                </a:solidFill>
                <a:latin typeface="Arial" panose="020B0604020202020204" pitchFamily="34" charset="0"/>
              </a:rPr>
              <a:t>, Denise Williams, Bethuel Kasamwa Tuseko, 1997, </a:t>
            </a:r>
            <a:r>
              <a:rPr lang="fr-FR" altLang="fr-FR" sz="1000">
                <a:solidFill>
                  <a:srgbClr val="008000"/>
                </a:solidFill>
                <a:latin typeface="Arial" panose="020B0604020202020204" pitchFamily="34" charset="0"/>
                <a:hlinkClick r:id="rId3"/>
              </a:rPr>
              <a:t>http://www.syfia.info/index.php5?view=articles&amp;action=voir&amp;idArticle=393</a:t>
            </a:r>
            <a:endParaRPr lang="fr-FR" altLang="fr-FR" sz="1000">
              <a:solidFill>
                <a:srgbClr val="008000"/>
              </a:solidFill>
              <a:latin typeface="Arial" panose="020B0604020202020204" pitchFamily="34" charset="0"/>
            </a:endParaRPr>
          </a:p>
          <a:p>
            <a:pPr eaLnBrk="1" hangingPunct="1">
              <a:spcBef>
                <a:spcPct val="0"/>
              </a:spcBef>
              <a:buFontTx/>
              <a:buNone/>
            </a:pPr>
            <a:r>
              <a:rPr lang="fr-FR" altLang="fr-FR" sz="1000">
                <a:solidFill>
                  <a:srgbClr val="008000"/>
                </a:solidFill>
                <a:latin typeface="Arial" panose="020B0604020202020204" pitchFamily="34" charset="0"/>
              </a:rPr>
              <a:t>c</a:t>
            </a:r>
            <a:r>
              <a:rPr lang="fr-FR" altLang="fr-FR" sz="1000" i="1">
                <a:solidFill>
                  <a:srgbClr val="008000"/>
                </a:solidFill>
                <a:latin typeface="Arial" panose="020B0604020202020204" pitchFamily="34" charset="0"/>
              </a:rPr>
              <a:t>) </a:t>
            </a:r>
            <a:r>
              <a:rPr lang="fr-FR" altLang="fr-FR" sz="1000">
                <a:solidFill>
                  <a:srgbClr val="008000"/>
                </a:solidFill>
                <a:latin typeface="Arial" panose="020B0604020202020204" pitchFamily="34" charset="0"/>
              </a:rPr>
              <a:t>Le document, ci-dessous, recense toutes les solutions pour contrôler et utiliser les </a:t>
            </a:r>
            <a:r>
              <a:rPr lang="fr-FR" altLang="fr-FR" sz="1000" i="1">
                <a:solidFill>
                  <a:srgbClr val="008000"/>
                </a:solidFill>
                <a:latin typeface="Arial" panose="020B0604020202020204" pitchFamily="34" charset="0"/>
              </a:rPr>
              <a:t>jacinthes d’eau </a:t>
            </a:r>
            <a:r>
              <a:rPr lang="fr-FR" altLang="fr-FR" sz="1000">
                <a:solidFill>
                  <a:srgbClr val="008000"/>
                </a:solidFill>
                <a:latin typeface="Arial" panose="020B0604020202020204" pitchFamily="34" charset="0"/>
              </a:rPr>
              <a:t>:</a:t>
            </a:r>
          </a:p>
          <a:p>
            <a:pPr eaLnBrk="1" hangingPunct="1">
              <a:spcBef>
                <a:spcPct val="0"/>
              </a:spcBef>
              <a:buFontTx/>
              <a:buNone/>
            </a:pPr>
            <a:r>
              <a:rPr lang="fr-FR" altLang="fr-FR" sz="1000" i="1">
                <a:solidFill>
                  <a:srgbClr val="008000"/>
                </a:solidFill>
                <a:latin typeface="Arial" panose="020B0604020202020204" pitchFamily="34" charset="0"/>
              </a:rPr>
              <a:t> </a:t>
            </a:r>
            <a:r>
              <a:rPr lang="en-US" altLang="fr-FR" sz="1000" i="1">
                <a:solidFill>
                  <a:srgbClr val="008000"/>
                </a:solidFill>
                <a:latin typeface="Arial" panose="020B0604020202020204" pitchFamily="34" charset="0"/>
              </a:rPr>
              <a:t>Water hyacinth control and possible uses</a:t>
            </a:r>
            <a:r>
              <a:rPr lang="en-US" altLang="fr-FR" sz="1000">
                <a:solidFill>
                  <a:srgbClr val="008000"/>
                </a:solidFill>
                <a:latin typeface="Arial" panose="020B0604020202020204" pitchFamily="34" charset="0"/>
              </a:rPr>
              <a:t>, Practical Action, </a:t>
            </a:r>
            <a:r>
              <a:rPr lang="en-US" altLang="fr-FR" sz="1000">
                <a:solidFill>
                  <a:srgbClr val="008000"/>
                </a:solidFill>
                <a:latin typeface="Arial" panose="020B0604020202020204" pitchFamily="34" charset="0"/>
                <a:hlinkClick r:id="rId4"/>
              </a:rPr>
              <a:t>http://practicalaction.org/water-hyacinth</a:t>
            </a:r>
            <a:r>
              <a:rPr lang="en-US" altLang="fr-FR" sz="1000">
                <a:solidFill>
                  <a:srgbClr val="008000"/>
                </a:solidFill>
                <a:latin typeface="Arial" panose="020B0604020202020204" pitchFamily="34" charset="0"/>
              </a:rPr>
              <a:t> </a:t>
            </a:r>
          </a:p>
        </p:txBody>
      </p:sp>
      <p:pic>
        <p:nvPicPr>
          <p:cNvPr id="102406" name="Image 6" descr="charanc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4868863"/>
            <a:ext cx="17621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p:nvSpPr>
        <p:spPr bwMode="auto">
          <a:xfrm>
            <a:off x="4284663" y="6092825"/>
            <a:ext cx="1800225" cy="461963"/>
          </a:xfrm>
          <a:prstGeom prst="rect">
            <a:avLst/>
          </a:prstGeom>
          <a:noFill/>
          <a:ln w="9525">
            <a:noFill/>
            <a:miter lim="800000"/>
            <a:headEnd/>
            <a:tailEnd/>
          </a:ln>
        </p:spPr>
        <p:txBody>
          <a:bodyPr>
            <a:spAutoFit/>
          </a:bodyPr>
          <a:lstStyle/>
          <a:p>
            <a:pPr algn="ctr" eaLnBrk="1" hangingPunct="1">
              <a:defRPr/>
            </a:pPr>
            <a:r>
              <a:rPr lang="fr-FR" sz="1200" dirty="0">
                <a:solidFill>
                  <a:srgbClr val="008000"/>
                </a:solidFill>
                <a:latin typeface="+mn-lt"/>
                <a:cs typeface="Arial" charset="0"/>
              </a:rPr>
              <a:t>Charançons </a:t>
            </a:r>
          </a:p>
          <a:p>
            <a:pPr algn="ctr" eaLnBrk="1" hangingPunct="1">
              <a:defRPr/>
            </a:pPr>
            <a:r>
              <a:rPr lang="fr-FR" sz="1200" dirty="0">
                <a:solidFill>
                  <a:srgbClr val="008000"/>
                </a:solidFill>
                <a:latin typeface="+mn-lt"/>
                <a:cs typeface="Arial" charset="0"/>
              </a:rPr>
              <a:t>(</a:t>
            </a:r>
            <a:r>
              <a:rPr lang="fr-FR" sz="1200" i="1" dirty="0" err="1">
                <a:solidFill>
                  <a:srgbClr val="008000"/>
                </a:solidFill>
                <a:latin typeface="+mn-lt"/>
                <a:cs typeface="Arial" charset="0"/>
              </a:rPr>
              <a:t>Neochetina</a:t>
            </a:r>
            <a:r>
              <a:rPr lang="fr-FR" sz="1200" i="1" dirty="0">
                <a:solidFill>
                  <a:srgbClr val="008000"/>
                </a:solidFill>
                <a:latin typeface="+mn-lt"/>
                <a:cs typeface="Arial" charset="0"/>
              </a:rPr>
              <a:t> </a:t>
            </a:r>
            <a:r>
              <a:rPr lang="fr-FR" sz="1200" i="1" dirty="0" err="1">
                <a:solidFill>
                  <a:srgbClr val="008000"/>
                </a:solidFill>
                <a:latin typeface="+mn-lt"/>
                <a:cs typeface="Arial" charset="0"/>
              </a:rPr>
              <a:t>eichhorniae</a:t>
            </a:r>
            <a:r>
              <a:rPr lang="fr-FR" sz="1200" dirty="0">
                <a:solidFill>
                  <a:srgbClr val="008000"/>
                </a:solidFill>
                <a:latin typeface="+mn-lt"/>
                <a:cs typeface="Arial" charset="0"/>
              </a:rPr>
              <a:t>) </a:t>
            </a:r>
            <a:endParaRPr lang="fr-FR" sz="1200" dirty="0">
              <a:latin typeface="+mn-lt"/>
              <a:cs typeface="Arial" charset="0"/>
            </a:endParaRPr>
          </a:p>
        </p:txBody>
      </p:sp>
      <p:pic>
        <p:nvPicPr>
          <p:cNvPr id="102408" name="Image 5" descr="riviereObstrue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115888"/>
            <a:ext cx="20478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Image 13" descr="Jacinthe-6-300x225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4005263"/>
            <a:ext cx="19399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0" name="ZoneTexte 14"/>
          <p:cNvSpPr txBox="1">
            <a:spLocks noChangeArrowheads="1"/>
          </p:cNvSpPr>
          <p:nvPr/>
        </p:nvSpPr>
        <p:spPr bwMode="auto">
          <a:xfrm>
            <a:off x="6732588" y="5445125"/>
            <a:ext cx="2266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La jacinthe d’eau commence à envahir les marais dans la région de Mangily. Source : </a:t>
            </a:r>
            <a:r>
              <a:rPr lang="fr-FR" altLang="fr-FR" sz="1200">
                <a:solidFill>
                  <a:srgbClr val="008000"/>
                </a:solidFill>
                <a:latin typeface="Arial" panose="020B0604020202020204" pitchFamily="34" charset="0"/>
                <a:hlinkClick r:id="rId8"/>
              </a:rPr>
              <a:t>http://www.tongasoa-madagascar.com/jacinthe-deau-plante-ornementale/</a:t>
            </a:r>
            <a:r>
              <a:rPr lang="fr-FR" altLang="fr-FR" sz="1200">
                <a:solidFill>
                  <a:srgbClr val="008000"/>
                </a:solidFill>
                <a:latin typeface="Arial" panose="020B0604020202020204" pitchFamily="34" charset="0"/>
              </a:rPr>
              <a:t> </a:t>
            </a:r>
          </a:p>
        </p:txBody>
      </p:sp>
      <p:sp>
        <p:nvSpPr>
          <p:cNvPr id="102411" name="Rectangle 10"/>
          <p:cNvSpPr>
            <a:spLocks noChangeArrowheads="1"/>
          </p:cNvSpPr>
          <p:nvPr/>
        </p:nvSpPr>
        <p:spPr bwMode="auto">
          <a:xfrm>
            <a:off x="179388" y="5876925"/>
            <a:ext cx="3744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Les racines de la Jacinthe d'eau, </a:t>
            </a:r>
            <a:r>
              <a:rPr lang="fr-FR" altLang="fr-FR" sz="1200" i="1">
                <a:solidFill>
                  <a:srgbClr val="008000"/>
                </a:solidFill>
                <a:latin typeface="Arial" panose="020B0604020202020204" pitchFamily="34" charset="0"/>
              </a:rPr>
              <a:t>Eichornia crassipes</a:t>
            </a:r>
            <a:r>
              <a:rPr lang="fr-FR" altLang="fr-FR" sz="1200">
                <a:solidFill>
                  <a:srgbClr val="008000"/>
                </a:solidFill>
                <a:latin typeface="Arial" panose="020B0604020202020204" pitchFamily="34" charset="0"/>
              </a:rPr>
              <a:t>, sont baignées dans l'eau en permanence et peuvent développer une longueur de 3 mètres.</a:t>
            </a:r>
          </a:p>
          <a:p>
            <a:pPr algn="ct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9"/>
              </a:rPr>
              <a:t>http://www.gardicam.com/invasives.php</a:t>
            </a:r>
            <a:r>
              <a:rPr lang="fr-FR" altLang="fr-FR" sz="1200">
                <a:solidFill>
                  <a:srgbClr val="008000"/>
                </a:solidFill>
                <a:latin typeface="Arial" panose="020B0604020202020204" pitchFamily="34" charset="0"/>
              </a:rPr>
              <a:t> </a:t>
            </a:r>
          </a:p>
        </p:txBody>
      </p:sp>
      <p:pic>
        <p:nvPicPr>
          <p:cNvPr id="102412" name="Image 11" descr="eichornia_crassipes_racines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4508500"/>
            <a:ext cx="208756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D9FFDAA-D32E-48E7-90D3-45F94B6FACD7}" type="slidenum">
              <a:rPr lang="fr-FR" altLang="fr-FR" sz="1200">
                <a:solidFill>
                  <a:srgbClr val="898989"/>
                </a:solidFill>
              </a:rPr>
              <a:pPr algn="r" eaLnBrk="1" hangingPunct="1">
                <a:spcBef>
                  <a:spcPct val="0"/>
                </a:spcBef>
                <a:buFontTx/>
                <a:buNone/>
              </a:pPr>
              <a:t>102</a:t>
            </a:fld>
            <a:endParaRPr lang="fr-FR" altLang="fr-FR" sz="1200">
              <a:solidFill>
                <a:srgbClr val="898989"/>
              </a:solidFill>
            </a:endParaRPr>
          </a:p>
        </p:txBody>
      </p:sp>
      <p:sp>
        <p:nvSpPr>
          <p:cNvPr id="10342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 de Madagascar</a:t>
            </a:r>
          </a:p>
        </p:txBody>
      </p:sp>
      <p:sp>
        <p:nvSpPr>
          <p:cNvPr id="103428" name="ZoneTexte 4"/>
          <p:cNvSpPr txBox="1">
            <a:spLocks noChangeArrowheads="1"/>
          </p:cNvSpPr>
          <p:nvPr/>
        </p:nvSpPr>
        <p:spPr bwMode="auto">
          <a:xfrm>
            <a:off x="179388" y="620713"/>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a:t>
            </a:r>
            <a:r>
              <a:rPr lang="fr-FR" altLang="fr-FR" sz="1800">
                <a:solidFill>
                  <a:srgbClr val="008000"/>
                </a:solidFill>
                <a:latin typeface="Arial" panose="020B0604020202020204" pitchFamily="34" charset="0"/>
              </a:rPr>
              <a:t> (suite) </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8.56.  </a:t>
            </a:r>
            <a:r>
              <a:rPr lang="fr-FR" altLang="fr-FR" sz="1800" b="1">
                <a:solidFill>
                  <a:srgbClr val="008000"/>
                </a:solidFill>
                <a:latin typeface="Arial" panose="020B0604020202020204" pitchFamily="34" charset="0"/>
              </a:rPr>
              <a:t>Jacinthe d’eau ou camalote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Eichhornia crassipes</a:t>
            </a:r>
            <a:r>
              <a:rPr lang="fr-FR" altLang="fr-FR" sz="1800">
                <a:solidFill>
                  <a:srgbClr val="008000"/>
                </a:solidFill>
                <a:latin typeface="Arial" panose="020B0604020202020204" pitchFamily="34" charset="0"/>
              </a:rPr>
              <a:t>) </a:t>
            </a:r>
          </a:p>
          <a:p>
            <a:pPr eaLnBrk="1" hangingPunct="1">
              <a:spcBef>
                <a:spcPct val="0"/>
              </a:spcBef>
              <a:buFontTx/>
              <a:buNone/>
            </a:pPr>
            <a:r>
              <a:rPr lang="fr-FR" altLang="fr-FR" sz="1800">
                <a:solidFill>
                  <a:srgbClr val="008000"/>
                </a:solidFill>
                <a:latin typeface="Arial" panose="020B0604020202020204" pitchFamily="34" charset="0"/>
              </a:rPr>
              <a:t>(suite et fin)                                               </a:t>
            </a:r>
            <a:r>
              <a:rPr lang="fr-FR" altLang="fr-FR" sz="1800" b="1">
                <a:solidFill>
                  <a:srgbClr val="FF0000"/>
                </a:solidFill>
                <a:latin typeface="Arial" panose="020B0604020202020204" pitchFamily="34" charset="0"/>
              </a:rPr>
              <a:t>Risque élevé, score: 26</a:t>
            </a:r>
            <a:endParaRPr lang="fr-FR" altLang="fr-FR" sz="1800" b="1">
              <a:solidFill>
                <a:srgbClr val="008000"/>
              </a:solidFill>
              <a:latin typeface="Arial" panose="020B0604020202020204" pitchFamily="34" charset="0"/>
            </a:endParaRPr>
          </a:p>
        </p:txBody>
      </p:sp>
      <p:sp>
        <p:nvSpPr>
          <p:cNvPr id="103429" name="ZoneTexte 5"/>
          <p:cNvSpPr txBox="1">
            <a:spLocks noChangeArrowheads="1"/>
          </p:cNvSpPr>
          <p:nvPr/>
        </p:nvSpPr>
        <p:spPr bwMode="auto">
          <a:xfrm>
            <a:off x="179388" y="1916113"/>
            <a:ext cx="87852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u="sng">
                <a:solidFill>
                  <a:srgbClr val="002060"/>
                </a:solidFill>
                <a:latin typeface="Arial" panose="020B0604020202020204" pitchFamily="34" charset="0"/>
              </a:rPr>
              <a:t>Réalisation de jardins flottants avec des jacinthes d’eau</a:t>
            </a:r>
            <a:r>
              <a:rPr lang="fr-FR" altLang="fr-FR" sz="1800">
                <a:solidFill>
                  <a:srgbClr val="002060"/>
                </a:solidFill>
                <a:latin typeface="Arial" panose="020B0604020202020204" pitchFamily="34" charset="0"/>
              </a:rPr>
              <a:t> : </a:t>
            </a:r>
            <a:endParaRPr lang="fr-FR" altLang="fr-FR" sz="1800" u="sng">
              <a:solidFill>
                <a:srgbClr val="002060"/>
              </a:solidFill>
              <a:latin typeface="Arial" panose="020B0604020202020204" pitchFamily="34" charset="0"/>
            </a:endParaRPr>
          </a:p>
          <a:p>
            <a:pPr algn="just" eaLnBrk="1" hangingPunct="1">
              <a:spcBef>
                <a:spcPct val="0"/>
              </a:spcBef>
            </a:pPr>
            <a:r>
              <a:rPr lang="fr-FR" altLang="fr-FR" sz="1400">
                <a:solidFill>
                  <a:srgbClr val="002060"/>
                </a:solidFill>
                <a:latin typeface="Arial" panose="020B0604020202020204" pitchFamily="34" charset="0"/>
              </a:rPr>
              <a:t> L’ONG </a:t>
            </a:r>
            <a:r>
              <a:rPr lang="fr-FR" altLang="fr-FR" sz="1400" b="1">
                <a:solidFill>
                  <a:srgbClr val="002060"/>
                </a:solidFill>
                <a:latin typeface="Arial" panose="020B0604020202020204" pitchFamily="34" charset="0"/>
              </a:rPr>
              <a:t>Practical Action </a:t>
            </a:r>
            <a:r>
              <a:rPr lang="fr-FR" altLang="fr-FR" sz="1400">
                <a:solidFill>
                  <a:srgbClr val="002060"/>
                </a:solidFill>
                <a:latin typeface="Arial" panose="020B0604020202020204" pitchFamily="34" charset="0"/>
              </a:rPr>
              <a:t>a développé une technique permettant aux agriculteurs du Bangladesh de cultiver sur les terres inondées, grâce à la </a:t>
            </a:r>
            <a:r>
              <a:rPr lang="fr-FR" altLang="fr-FR" sz="1400" b="1">
                <a:solidFill>
                  <a:srgbClr val="002060"/>
                </a:solidFill>
                <a:latin typeface="Arial" panose="020B0604020202020204" pitchFamily="34" charset="0"/>
              </a:rPr>
              <a:t>Jacinthe d’eau</a:t>
            </a:r>
            <a:r>
              <a:rPr lang="fr-FR" altLang="fr-FR" sz="1400">
                <a:solidFill>
                  <a:srgbClr val="002060"/>
                </a:solidFill>
                <a:latin typeface="Arial" panose="020B0604020202020204" pitchFamily="34" charset="0"/>
              </a:rPr>
              <a:t>.</a:t>
            </a:r>
          </a:p>
          <a:p>
            <a:pPr algn="just" eaLnBrk="1" hangingPunct="1">
              <a:spcBef>
                <a:spcPct val="0"/>
              </a:spcBef>
            </a:pPr>
            <a:r>
              <a:rPr lang="fr-FR" altLang="fr-FR" sz="1400">
                <a:solidFill>
                  <a:srgbClr val="002060"/>
                </a:solidFill>
                <a:latin typeface="Arial" panose="020B0604020202020204" pitchFamily="34" charset="0"/>
              </a:rPr>
              <a:t> Un jardin flottant est construit en utilisant la jacinthe d'eau, recueillie pour construire un radeau flottant. Ceci est recouvert de terre et de bouse de vache, dans lequel les légumes peuvent être plantés. Un nouveau radeau doit être construit chaque année, mais l'ancien peut être utilisé comme engrais pendant la saison sèche.</a:t>
            </a:r>
          </a:p>
          <a:p>
            <a:pPr algn="just" eaLnBrk="1" hangingPunct="1">
              <a:spcBef>
                <a:spcPct val="0"/>
              </a:spcBef>
            </a:pPr>
            <a:r>
              <a:rPr lang="fr-FR" altLang="fr-FR" sz="1400">
                <a:solidFill>
                  <a:srgbClr val="002060"/>
                </a:solidFill>
                <a:latin typeface="Arial" panose="020B0604020202020204" pitchFamily="34" charset="0"/>
              </a:rPr>
              <a:t> Les radeaux, huit mètres de long et un mètre de large, sont fabriqués à partir de la jacinthe, disponible gratuitement sur place. Le sol est placé sur la surface du radier et ensuite les graines sont plantées dans le sol. Les légumes d'été et d'hiver tels que les légumes courge, gombo et feuilles sont y cultivés.</a:t>
            </a:r>
          </a:p>
          <a:p>
            <a:pPr algn="just" eaLnBrk="1" hangingPunct="1">
              <a:spcBef>
                <a:spcPct val="0"/>
              </a:spcBef>
            </a:pPr>
            <a:r>
              <a:rPr lang="fr-FR" altLang="fr-FR" sz="1400">
                <a:solidFill>
                  <a:srgbClr val="002060"/>
                </a:solidFill>
                <a:latin typeface="Arial" panose="020B0604020202020204" pitchFamily="34" charset="0"/>
              </a:rPr>
              <a:t> Les pays africains la valorisent (Mailu, 2001), pour le biogaz. Du compost est obtenu de la jacinthe. Un mélange de feuilles de jacinthe, d’ensilage de maïs et de paille peut servir d’alimentation des zébus sans effet défavorable dans leur croissance (Begun </a:t>
            </a:r>
            <a:r>
              <a:rPr lang="fr-FR" altLang="fr-FR" sz="1400" i="1">
                <a:solidFill>
                  <a:srgbClr val="002060"/>
                </a:solidFill>
                <a:latin typeface="Arial" panose="020B0604020202020204" pitchFamily="34" charset="0"/>
              </a:rPr>
              <a:t>et al</a:t>
            </a:r>
            <a:r>
              <a:rPr lang="fr-FR" altLang="fr-FR" sz="1400">
                <a:solidFill>
                  <a:srgbClr val="002060"/>
                </a:solidFill>
                <a:latin typeface="Arial" panose="020B0604020202020204" pitchFamily="34" charset="0"/>
              </a:rPr>
              <a:t>., 2000). Elle est également utilisée en épuration des eaux (Kone, 2002).</a:t>
            </a:r>
          </a:p>
        </p:txBody>
      </p:sp>
      <p:pic>
        <p:nvPicPr>
          <p:cNvPr id="103430" name="Picture 2" descr="C:\Users\LISAN\Pictures\plantes invasives de Madagascar\jardins flottants3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692150"/>
            <a:ext cx="1857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3" descr="C:\Users\LISAN\Pictures\plantes invasives de Madagascar\jardins flottants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5245100"/>
            <a:ext cx="25622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4" descr="C:\Users\LISAN\Pictures\plantes invasives de Madagascar\jardins flottants2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5248275"/>
            <a:ext cx="21431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ZoneTexte 9"/>
          <p:cNvSpPr txBox="1">
            <a:spLocks noChangeArrowheads="1"/>
          </p:cNvSpPr>
          <p:nvPr/>
        </p:nvSpPr>
        <p:spPr bwMode="auto">
          <a:xfrm>
            <a:off x="179388" y="5013325"/>
            <a:ext cx="3744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Sources : </a:t>
            </a:r>
            <a:r>
              <a:rPr lang="fr-FR" altLang="fr-FR" sz="1200">
                <a:solidFill>
                  <a:srgbClr val="008000"/>
                </a:solidFill>
                <a:latin typeface="Arial" panose="020B0604020202020204" pitchFamily="34" charset="0"/>
                <a:hlinkClick r:id="rId5"/>
              </a:rPr>
              <a:t>http://www.rescof.org/jardin-flottant.html</a:t>
            </a:r>
            <a:r>
              <a:rPr lang="fr-FR" altLang="fr-FR" sz="1200">
                <a:solidFill>
                  <a:srgbClr val="008000"/>
                </a:solidFill>
                <a:latin typeface="Arial" panose="020B0604020202020204" pitchFamily="34" charset="0"/>
              </a:rPr>
              <a:t> &amp; </a:t>
            </a:r>
            <a:r>
              <a:rPr lang="fr-FR" altLang="fr-FR" sz="1200">
                <a:solidFill>
                  <a:srgbClr val="008000"/>
                </a:solidFill>
                <a:latin typeface="Arial" panose="020B0604020202020204" pitchFamily="34" charset="0"/>
                <a:hlinkClick r:id="rId6"/>
              </a:rPr>
              <a:t>http://practicalaction.org/floating-gardens</a:t>
            </a:r>
            <a:r>
              <a:rPr lang="fr-FR" altLang="fr-FR" sz="1200">
                <a:solidFill>
                  <a:srgbClr val="008000"/>
                </a:solidFill>
                <a:latin typeface="Arial" panose="020B0604020202020204" pitchFamily="34" charset="0"/>
              </a:rPr>
              <a:t> </a:t>
            </a:r>
          </a:p>
        </p:txBody>
      </p:sp>
      <p:pic>
        <p:nvPicPr>
          <p:cNvPr id="103434" name="Image 12" descr="panier jacinthe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5661025"/>
            <a:ext cx="1057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5" name="ZoneTexte 10"/>
          <p:cNvSpPr txBox="1">
            <a:spLocks noChangeArrowheads="1"/>
          </p:cNvSpPr>
          <p:nvPr/>
        </p:nvSpPr>
        <p:spPr bwMode="auto">
          <a:xfrm>
            <a:off x="179388" y="5516563"/>
            <a:ext cx="2736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2060"/>
                </a:solidFill>
                <a:latin typeface="Arial" panose="020B0604020202020204" pitchFamily="34" charset="0"/>
              </a:rPr>
              <a:t>Un panier fabriqué à partir de fibres jacinthes d'eau. Source : </a:t>
            </a:r>
            <a:r>
              <a:rPr lang="en-US" altLang="fr-FR" sz="1200" i="1">
                <a:solidFill>
                  <a:srgbClr val="002060"/>
                </a:solidFill>
                <a:latin typeface="Arial" panose="020B0604020202020204" pitchFamily="34" charset="0"/>
              </a:rPr>
              <a:t>Eichhornia crassipes – The ‘Jekyll and Hyde’ of the freshwater world</a:t>
            </a:r>
            <a:r>
              <a:rPr lang="en-US" altLang="fr-FR" sz="1200">
                <a:solidFill>
                  <a:srgbClr val="002060"/>
                </a:solidFill>
                <a:latin typeface="Arial" panose="020B0604020202020204" pitchFamily="34" charset="0"/>
              </a:rPr>
              <a:t>. Posted on March 20, 2013 by Sarah Hanson </a:t>
            </a:r>
            <a:r>
              <a:rPr lang="en-US" altLang="fr-FR" sz="1200">
                <a:solidFill>
                  <a:srgbClr val="002060"/>
                </a:solidFill>
              </a:rPr>
              <a:t>→</a:t>
            </a:r>
            <a:endParaRPr lang="fr-FR" altLang="fr-FR" sz="1200">
              <a:solidFill>
                <a:srgbClr val="002060"/>
              </a:solidFill>
              <a:latin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79388" y="692150"/>
            <a:ext cx="460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8.57. </a:t>
            </a:r>
            <a:r>
              <a:rPr lang="fr-FR" altLang="fr-FR" sz="1800" b="1">
                <a:solidFill>
                  <a:srgbClr val="008000"/>
                </a:solidFill>
                <a:latin typeface="Arial" panose="020B0604020202020204" pitchFamily="34" charset="0"/>
              </a:rPr>
              <a:t>Crassule de Helm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hlinkClick r:id="rId2"/>
              </a:rPr>
              <a:t>Crassula helmsii</a:t>
            </a:r>
            <a:r>
              <a:rPr lang="fr-FR" altLang="fr-FR" sz="1800">
                <a:solidFill>
                  <a:srgbClr val="008000"/>
                </a:solidFill>
                <a:latin typeface="Arial" panose="020B0604020202020204" pitchFamily="34" charset="0"/>
              </a:rPr>
              <a:t>)</a:t>
            </a:r>
          </a:p>
        </p:txBody>
      </p:sp>
      <p:sp>
        <p:nvSpPr>
          <p:cNvPr id="104451"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 de Madagascar</a:t>
            </a:r>
          </a:p>
        </p:txBody>
      </p:sp>
      <p:sp>
        <p:nvSpPr>
          <p:cNvPr id="104452"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F0F7F7C-767C-4E29-A7BF-D966470D760C}" type="slidenum">
              <a:rPr lang="fr-FR" altLang="fr-FR" sz="1200">
                <a:solidFill>
                  <a:srgbClr val="898989"/>
                </a:solidFill>
              </a:rPr>
              <a:pPr algn="r" eaLnBrk="1" hangingPunct="1">
                <a:spcBef>
                  <a:spcPct val="0"/>
                </a:spcBef>
                <a:buFontTx/>
                <a:buNone/>
              </a:pPr>
              <a:t>103</a:t>
            </a:fld>
            <a:endParaRPr lang="fr-FR" altLang="fr-FR" sz="1200">
              <a:solidFill>
                <a:srgbClr val="898989"/>
              </a:solidFill>
            </a:endParaRPr>
          </a:p>
        </p:txBody>
      </p:sp>
      <p:sp>
        <p:nvSpPr>
          <p:cNvPr id="104453" name="ZoneTexte 5"/>
          <p:cNvSpPr txBox="1">
            <a:spLocks noChangeArrowheads="1"/>
          </p:cNvSpPr>
          <p:nvPr/>
        </p:nvSpPr>
        <p:spPr bwMode="auto">
          <a:xfrm>
            <a:off x="179388" y="1125538"/>
            <a:ext cx="87852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Plante </a:t>
            </a:r>
            <a:r>
              <a:rPr lang="fr-FR" altLang="fr-FR" sz="1800">
                <a:solidFill>
                  <a:srgbClr val="008000"/>
                </a:solidFill>
                <a:latin typeface="Arial" panose="020B0604020202020204" pitchFamily="34" charset="0"/>
                <a:hlinkClick r:id="rId3" tooltip="Plante aquatique"/>
              </a:rPr>
              <a:t>aquatique</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4" tooltip="Plante succulente"/>
              </a:rPr>
              <a:t>succulente</a:t>
            </a:r>
            <a:r>
              <a:rPr lang="fr-FR" altLang="fr-FR" sz="1800">
                <a:solidFill>
                  <a:srgbClr val="008000"/>
                </a:solidFill>
                <a:latin typeface="Arial" panose="020B0604020202020204" pitchFamily="34" charset="0"/>
              </a:rPr>
              <a:t> (famille des </a:t>
            </a:r>
            <a:r>
              <a:rPr lang="fr-FR" altLang="fr-FR" sz="1800" i="1">
                <a:solidFill>
                  <a:srgbClr val="008000"/>
                </a:solidFill>
                <a:latin typeface="Arial" panose="020B0604020202020204" pitchFamily="34" charset="0"/>
                <a:hlinkClick r:id="rId5" tooltip="Crassulaceae"/>
              </a:rPr>
              <a:t>Crassulaceae</a:t>
            </a:r>
            <a:r>
              <a:rPr lang="fr-FR" altLang="fr-FR" sz="1800">
                <a:solidFill>
                  <a:srgbClr val="008000"/>
                </a:solidFill>
                <a:latin typeface="Arial" panose="020B0604020202020204" pitchFamily="34" charset="0"/>
              </a:rPr>
              <a:t>) </a:t>
            </a:r>
            <a:r>
              <a:rPr lang="fr-FR" altLang="fr-FR" sz="1800" baseline="30000">
                <a:solidFill>
                  <a:srgbClr val="008000"/>
                </a:solidFill>
                <a:latin typeface="Arial" panose="020B0604020202020204" pitchFamily="34" charset="0"/>
                <a:hlinkClick r:id="rId6"/>
              </a:rPr>
              <a:t>[1]</a:t>
            </a:r>
            <a:r>
              <a:rPr lang="fr-FR" altLang="fr-FR" sz="1800">
                <a:solidFill>
                  <a:srgbClr val="008000"/>
                </a:solidFill>
                <a:latin typeface="Arial" panose="020B0604020202020204" pitchFamily="34" charset="0"/>
              </a:rPr>
              <a:t>, originaire d’Australie et en Nouvelle-Zélande.</a:t>
            </a:r>
          </a:p>
          <a:p>
            <a:pPr eaLnBrk="1" hangingPunct="1">
              <a:spcBef>
                <a:spcPct val="0"/>
              </a:spcBef>
              <a:buFontTx/>
              <a:buNone/>
            </a:pPr>
            <a:r>
              <a:rPr lang="fr-FR" altLang="fr-FR" sz="1200">
                <a:solidFill>
                  <a:srgbClr val="008000"/>
                </a:solidFill>
                <a:latin typeface="Arial" panose="020B0604020202020204" pitchFamily="34" charset="0"/>
              </a:rPr>
              <a:t> </a:t>
            </a: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La Crassule de Helm est très tolérante vis-à-vis des variations du milieu. Elle se développe toute l’année dans une gamme de température qui va de – 6 °C en hiver à 30°C en été. Sa tolérance à l’humidité est tout aussi large : de 10 mm à 3000 mm précipitations. Elle supporte également des milieux acides à basiques et même des eaux légèrement salées. Milieux humides : marais, plan d’eau, eau chaude ou froide, douce ou salée, acide ou basique…</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a:t>
            </a:r>
            <a:r>
              <a:rPr lang="fr-FR" altLang="fr-FR" sz="1200">
                <a:solidFill>
                  <a:srgbClr val="008000"/>
                </a:solidFill>
                <a:latin typeface="Arial" panose="020B0604020202020204" pitchFamily="34" charset="0"/>
              </a:rPr>
              <a:t> : La Crassule de Helm peut être confondue avec certaines espèces de plantes autochtones comme les Callitriches. Les feuilles de la Crassule de Helm sont pointues et entières alors que celles des Callitriches ne sont jamais aigües (échancrées, dentées pour le Callitriche en hameçons, ou arrondies pour le Callitriche stagnant ou le Callitriche à carpelles aplatis).</a:t>
            </a:r>
          </a:p>
          <a:p>
            <a:pPr eaLnBrk="1" hangingPunct="1">
              <a:spcBef>
                <a:spcPct val="0"/>
              </a:spcBef>
              <a:buFontTx/>
              <a:buNone/>
            </a:pPr>
            <a:r>
              <a:rPr lang="fr-FR" altLang="fr-FR" sz="1200" u="sng">
                <a:solidFill>
                  <a:srgbClr val="008000"/>
                </a:solidFill>
                <a:latin typeface="Arial" panose="020B0604020202020204" pitchFamily="34" charset="0"/>
              </a:rPr>
              <a:t>Reproduction</a:t>
            </a:r>
            <a:r>
              <a:rPr lang="fr-FR" altLang="fr-FR" sz="1200">
                <a:solidFill>
                  <a:srgbClr val="008000"/>
                </a:solidFill>
                <a:latin typeface="Arial" panose="020B0604020202020204" pitchFamily="34" charset="0"/>
              </a:rPr>
              <a:t> : La Crassule de Helm se reproduit par multiplication végétative. </a:t>
            </a:r>
          </a:p>
          <a:p>
            <a:pPr algn="just" eaLnBrk="1" hangingPunct="1">
              <a:spcBef>
                <a:spcPct val="0"/>
              </a:spcBef>
              <a:buFontTx/>
              <a:buNone/>
            </a:pPr>
            <a:r>
              <a:rPr lang="fr-FR" altLang="fr-FR" sz="1200">
                <a:solidFill>
                  <a:srgbClr val="FF0000"/>
                </a:solidFill>
                <a:latin typeface="Arial" panose="020B0604020202020204" pitchFamily="34" charset="0"/>
              </a:rPr>
              <a:t>En formant des herbiers denses de plusieurs dizaines de centimètres d’épaisseur puis des peuplements mono-spécifiques, ces plantes limitent le développement des autres végétaux aquatiques et elles exerce également une pression sur les autres espèces des milieux aquatiques comme les peuplements d’algues microscopiques, les poissons…</a:t>
            </a:r>
            <a:r>
              <a:rPr lang="fr-FR" altLang="fr-FR" sz="1200" baseline="30000">
                <a:solidFill>
                  <a:srgbClr val="FF0000"/>
                </a:solidFill>
                <a:latin typeface="Arial" panose="020B0604020202020204" pitchFamily="34" charset="0"/>
              </a:rPr>
              <a:t>(2)</a:t>
            </a:r>
            <a:r>
              <a:rPr lang="fr-FR" altLang="fr-FR" sz="1200">
                <a:solidFill>
                  <a:srgbClr val="FF0000"/>
                </a:solidFill>
                <a:latin typeface="Arial" panose="020B0604020202020204" pitchFamily="34" charset="0"/>
              </a:rPr>
              <a:t>. La Crassule de Helm en forte densité peut obstruer l’écoulement des eaux dans les canaux et les fossés. Lors de fortes pluies, cela peut conduire à des inondations </a:t>
            </a:r>
            <a:r>
              <a:rPr lang="fr-FR" altLang="fr-FR" sz="1200" baseline="30000">
                <a:solidFill>
                  <a:srgbClr val="FF0000"/>
                </a:solidFill>
                <a:latin typeface="Arial" panose="020B0604020202020204" pitchFamily="34" charset="0"/>
              </a:rPr>
              <a:t>(2,1)</a:t>
            </a:r>
            <a:r>
              <a:rPr lang="fr-FR" altLang="fr-FR" sz="1200">
                <a:solidFill>
                  <a:srgbClr val="FF0000"/>
                </a:solidFill>
                <a:latin typeface="Arial" panose="020B0604020202020204" pitchFamily="34" charset="0"/>
              </a:rPr>
              <a:t>. Au Royaume-Uni, elle est l'une des cinq plantes aquatiques interdites à la vente depuis Avril 2014.</a:t>
            </a:r>
          </a:p>
          <a:p>
            <a:pPr eaLnBrk="1" hangingPunct="1">
              <a:spcBef>
                <a:spcPct val="0"/>
              </a:spcBef>
              <a:buFontTx/>
              <a:buNone/>
            </a:pPr>
            <a:r>
              <a:rPr lang="fr-FR" altLang="fr-FR" sz="1200" u="sng">
                <a:solidFill>
                  <a:srgbClr val="002060"/>
                </a:solidFill>
                <a:latin typeface="Arial" panose="020B0604020202020204" pitchFamily="34" charset="0"/>
              </a:rPr>
              <a:t>Lutte</a:t>
            </a:r>
            <a:r>
              <a:rPr lang="fr-FR" altLang="fr-FR" sz="1200">
                <a:solidFill>
                  <a:srgbClr val="002060"/>
                </a:solidFill>
                <a:latin typeface="Arial" panose="020B0604020202020204" pitchFamily="34" charset="0"/>
              </a:rPr>
              <a:t> : Aucune méthode efficace n’est connue. Si la carpe consomme facilement les pousses éparpillées, elle s’asphyxie dans les herbiers plus denses.</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7"/>
              </a:rPr>
              <a:t>http://www.observatoire-biodiversite-bretagne.fr/especes-invasives/Flore-continentale/Invasives-averees/La-Crassule-de-Helm-Crassula-helmsii</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8"/>
              </a:rPr>
              <a:t>http://en.wikipedia.org/wiki/Crassula_helmsii</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9"/>
              </a:rPr>
              <a:t>http://www.centrederessources-loirenature.com/mediatheque/especes_inva/fiches_FCBN/Fiche-Crassula-helmsii_sr.pdf</a:t>
            </a:r>
            <a:r>
              <a:rPr lang="fr-FR" altLang="fr-FR" sz="1200">
                <a:solidFill>
                  <a:srgbClr val="008000"/>
                </a:solidFill>
                <a:latin typeface="Arial" panose="020B0604020202020204" pitchFamily="34" charset="0"/>
              </a:rPr>
              <a:t> </a:t>
            </a:r>
          </a:p>
        </p:txBody>
      </p:sp>
      <p:pic>
        <p:nvPicPr>
          <p:cNvPr id="104454" name="Picture 5" descr="C:\Users\LISAN\Pictures\plantes invasives\Crassula helmsii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4063" y="5013325"/>
            <a:ext cx="183356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6" descr="C:\Users\LISAN\Pictures\plantes invasives\Crassula helmsii1_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363" y="5229225"/>
            <a:ext cx="19431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7" descr="C:\Users\LISAN\Pictures\plantes invasives\Crassula_helmsii.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413" y="5229225"/>
            <a:ext cx="22907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8" descr="C:\Users\LISAN\Pictures\plantes invasives\Crassula_helmsii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5229225"/>
            <a:ext cx="201612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E5051B8-D162-4317-95EC-5785232E874E}" type="slidenum">
              <a:rPr lang="fr-FR" altLang="fr-FR" sz="1200">
                <a:solidFill>
                  <a:srgbClr val="898989"/>
                </a:solidFill>
              </a:rPr>
              <a:pPr algn="r" eaLnBrk="1" hangingPunct="1">
                <a:spcBef>
                  <a:spcPct val="0"/>
                </a:spcBef>
                <a:buFontTx/>
                <a:buNone/>
              </a:pPr>
              <a:t>104</a:t>
            </a:fld>
            <a:endParaRPr lang="fr-FR" altLang="fr-FR" sz="1200">
              <a:solidFill>
                <a:srgbClr val="898989"/>
              </a:solidFill>
            </a:endParaRPr>
          </a:p>
        </p:txBody>
      </p:sp>
      <p:sp>
        <p:nvSpPr>
          <p:cNvPr id="105475"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05476" name="Rectangle 4"/>
          <p:cNvSpPr>
            <a:spLocks noChangeArrowheads="1"/>
          </p:cNvSpPr>
          <p:nvPr/>
        </p:nvSpPr>
        <p:spPr bwMode="auto">
          <a:xfrm>
            <a:off x="179388" y="62071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8.58. </a:t>
            </a:r>
            <a:r>
              <a:rPr lang="fr-FR" altLang="fr-FR" sz="1800" b="1">
                <a:solidFill>
                  <a:srgbClr val="008000"/>
                </a:solidFill>
                <a:latin typeface="Arial" panose="020B0604020202020204" pitchFamily="34" charset="0"/>
              </a:rPr>
              <a:t>Hydrocotyle fausse-renoncule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Hydrocotyle ranunculoides</a:t>
            </a:r>
            <a:r>
              <a:rPr lang="fr-FR" altLang="fr-FR" sz="1800">
                <a:solidFill>
                  <a:srgbClr val="008000"/>
                </a:solidFill>
                <a:latin typeface="Arial" panose="020B0604020202020204" pitchFamily="34" charset="0"/>
              </a:rPr>
              <a:t>)     </a:t>
            </a:r>
            <a:r>
              <a:rPr lang="fr-FR" altLang="fr-FR" sz="1800" b="1">
                <a:solidFill>
                  <a:srgbClr val="FF0000"/>
                </a:solidFill>
                <a:latin typeface="Arial" panose="020B0604020202020204" pitchFamily="34" charset="0"/>
              </a:rPr>
              <a:t>Risque élevé</a:t>
            </a:r>
          </a:p>
        </p:txBody>
      </p:sp>
      <p:sp>
        <p:nvSpPr>
          <p:cNvPr id="105477" name="ZoneTexte 5"/>
          <p:cNvSpPr txBox="1">
            <a:spLocks noChangeArrowheads="1"/>
          </p:cNvSpPr>
          <p:nvPr/>
        </p:nvSpPr>
        <p:spPr bwMode="auto">
          <a:xfrm>
            <a:off x="179388" y="1052513"/>
            <a:ext cx="88566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C’est une plantes amphibie, vivace, entièrement glabre, à tiges stolonifères (famille des </a:t>
            </a:r>
            <a:r>
              <a:rPr lang="fr-FR" altLang="fr-FR" sz="1800" i="1">
                <a:latin typeface="Arial" panose="020B0604020202020204" pitchFamily="34" charset="0"/>
                <a:hlinkClick r:id="rId2" tooltip="Araliaceae"/>
              </a:rPr>
              <a:t>Araliaceae</a:t>
            </a:r>
            <a:r>
              <a:rPr lang="fr-FR" altLang="fr-FR" sz="1800">
                <a:solidFill>
                  <a:srgbClr val="008000"/>
                </a:solidFill>
                <a:latin typeface="Arial" panose="020B0604020202020204" pitchFamily="34" charset="0"/>
              </a:rPr>
              <a:t>). Ces tiges sont rampantes ou flottantes, elles sont munies au niveau des nœuds de feuilles flottantes ou émergentes et de racines robustes. </a:t>
            </a:r>
          </a:p>
          <a:p>
            <a:pPr eaLnBrk="1" hangingPunct="1">
              <a:spcBef>
                <a:spcPct val="0"/>
              </a:spcBef>
              <a:buFontTx/>
              <a:buNone/>
            </a:pPr>
            <a:r>
              <a:rPr lang="fr-FR" altLang="fr-FR" sz="1200">
                <a:solidFill>
                  <a:srgbClr val="FF0000"/>
                </a:solidFill>
                <a:latin typeface="Arial" panose="020B0604020202020204" pitchFamily="34" charset="0"/>
              </a:rPr>
              <a:t>Son développement très rapide ressemble à celui de la  </a:t>
            </a:r>
            <a:r>
              <a:rPr lang="fr-FR" altLang="fr-FR" sz="1200">
                <a:solidFill>
                  <a:srgbClr val="FF0000"/>
                </a:solidFill>
                <a:latin typeface="Arial" panose="020B0604020202020204" pitchFamily="34" charset="0"/>
                <a:hlinkClick r:id="rId3" tooltip="Jussie"/>
              </a:rPr>
              <a:t>jussie</a:t>
            </a:r>
            <a:r>
              <a:rPr lang="fr-FR" altLang="fr-FR" sz="1200">
                <a:solidFill>
                  <a:srgbClr val="FF0000"/>
                </a:solidFill>
                <a:latin typeface="Arial" panose="020B0604020202020204" pitchFamily="34" charset="0"/>
              </a:rPr>
              <a:t> et du </a:t>
            </a:r>
            <a:r>
              <a:rPr lang="fr-FR" altLang="fr-FR" sz="1200">
                <a:solidFill>
                  <a:srgbClr val="FF0000"/>
                </a:solidFill>
                <a:latin typeface="Arial" panose="020B0604020202020204" pitchFamily="34" charset="0"/>
                <a:hlinkClick r:id="rId4" tooltip="Myriophylle du Brésil"/>
              </a:rPr>
              <a:t>myriophylle du Brésil</a:t>
            </a:r>
            <a:r>
              <a:rPr lang="fr-FR" altLang="fr-FR" sz="1200">
                <a:solidFill>
                  <a:srgbClr val="FF0000"/>
                </a:solidFill>
                <a:latin typeface="Arial" panose="020B0604020202020204" pitchFamily="34" charset="0"/>
              </a:rPr>
              <a:t>. </a:t>
            </a:r>
          </a:p>
          <a:p>
            <a:pPr eaLnBrk="1" hangingPunct="1">
              <a:spcBef>
                <a:spcPct val="0"/>
              </a:spcBef>
              <a:buFontTx/>
              <a:buNone/>
            </a:pPr>
            <a:r>
              <a:rPr lang="fr-FR" altLang="fr-FR" sz="1200" u="sng">
                <a:solidFill>
                  <a:srgbClr val="FF0000"/>
                </a:solidFill>
                <a:latin typeface="Arial" panose="020B0604020202020204" pitchFamily="34" charset="0"/>
              </a:rPr>
              <a:t>Origine</a:t>
            </a:r>
            <a:r>
              <a:rPr lang="fr-FR" altLang="fr-FR" sz="1200">
                <a:solidFill>
                  <a:srgbClr val="FF0000"/>
                </a:solidFill>
                <a:latin typeface="Arial" panose="020B0604020202020204" pitchFamily="34" charset="0"/>
              </a:rPr>
              <a:t> : Elle a un mode de reproduction sexué et végétatif. On pense que la plante a été cultivée en aquarium, qu’elle a produit des graines matures sous l’effet de températures plus élevées, puis a été rejetée dans le réseau d’eaux usées.</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L'espèce préfère les eaux eutrophes, riches en matières organiques et/ou nitrates et phosphates.</a:t>
            </a:r>
          </a:p>
          <a:p>
            <a:pPr algn="just" eaLnBrk="1" hangingPunct="1">
              <a:spcBef>
                <a:spcPct val="0"/>
              </a:spcBef>
              <a:buFontTx/>
              <a:buNone/>
            </a:pPr>
            <a:r>
              <a:rPr lang="fr-FR" altLang="fr-FR" sz="1200">
                <a:solidFill>
                  <a:srgbClr val="008000"/>
                </a:solidFill>
                <a:latin typeface="Arial" panose="020B0604020202020204" pitchFamily="34" charset="0"/>
              </a:rPr>
              <a:t>Elle est parfois appelée « Hydrocotyle fausse renoncule » ou « Hydrocotyle à feuilles de renoncule ».</a:t>
            </a:r>
          </a:p>
          <a:p>
            <a:pPr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Les oiseaux d'eau peuvent aussi être des agents de transports des fragments. La propagation se fait principalement par la dissémination des fragments par le courant. Cependant cette dissémination entre les cours et plans d'eaux est plutôt d'origine anthropique (d'autant plus quand il y a des opérations non encadrées d'arrachage sans pose de filets et ramassage des boutures).</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5"/>
              </a:rPr>
              <a:t>http://fr.wikipedia.org/wiki/Hydrocotyle_ranunculoides</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6"/>
              </a:rPr>
              <a:t>http://en.wikipedia.org/wiki/Hydrocotyle_ranunculoides</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7"/>
              </a:rPr>
              <a:t>http://www.centrederessources-loirenature.com/mediatheque/especes_inva/fiches_FCBN/Fiche%20-%20Hydrocotyle%20ranunculoides_sr.pdf</a:t>
            </a:r>
            <a:r>
              <a:rPr lang="fr-FR" altLang="fr-FR" sz="1200">
                <a:solidFill>
                  <a:srgbClr val="008000"/>
                </a:solidFill>
                <a:latin typeface="Arial" panose="020B0604020202020204" pitchFamily="34" charset="0"/>
              </a:rPr>
              <a:t>  </a:t>
            </a:r>
          </a:p>
        </p:txBody>
      </p:sp>
      <p:pic>
        <p:nvPicPr>
          <p:cNvPr id="105478" name="Picture 3" descr="C:\Users\LISAN\Pictures\plantes invasives\hydrocotyle ranunculoides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4" descr="C:\Users\LISAN\Pictures\plantes invasives\hydrocotyle ranunculoides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221163"/>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5" descr="C:\Users\LISAN\Pictures\plantes invasives\hydrocotyle ranunculoides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050"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Picture 6" descr="C:\Users\LISAN\Pictures\plantes invasives\Hydrocotyle_ranunculoides_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4388" y="5229225"/>
            <a:ext cx="1841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2" name="ZoneTexte 10"/>
          <p:cNvSpPr txBox="1">
            <a:spLocks noChangeArrowheads="1"/>
          </p:cNvSpPr>
          <p:nvPr/>
        </p:nvSpPr>
        <p:spPr bwMode="auto">
          <a:xfrm>
            <a:off x="2051050" y="4149725"/>
            <a:ext cx="6985000" cy="64611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2060"/>
                </a:solidFill>
                <a:latin typeface="Arial" panose="020B0604020202020204" pitchFamily="34" charset="0"/>
              </a:rPr>
              <a:t>Un charançon sud­américain (</a:t>
            </a:r>
            <a:r>
              <a:rPr lang="fr-FR" altLang="fr-FR" sz="1200" i="1">
                <a:solidFill>
                  <a:srgbClr val="002060"/>
                </a:solidFill>
                <a:latin typeface="Arial" panose="020B0604020202020204" pitchFamily="34" charset="0"/>
              </a:rPr>
              <a:t>Listronotus elonatus</a:t>
            </a:r>
            <a:r>
              <a:rPr lang="fr-FR" altLang="fr-FR" sz="1200">
                <a:solidFill>
                  <a:srgbClr val="002060"/>
                </a:solidFill>
                <a:latin typeface="Arial" panose="020B0604020202020204" pitchFamily="34" charset="0"/>
              </a:rPr>
              <a:t> Hustache) peut l’endommager (Gassman et al. 2006). Le ragondin (</a:t>
            </a:r>
            <a:r>
              <a:rPr lang="fr-FR" altLang="fr-FR" sz="1200" i="1">
                <a:solidFill>
                  <a:srgbClr val="002060"/>
                </a:solidFill>
                <a:latin typeface="Arial" panose="020B0604020202020204" pitchFamily="34" charset="0"/>
              </a:rPr>
              <a:t>Myocastor coypus</a:t>
            </a:r>
            <a:r>
              <a:rPr lang="fr-FR" altLang="fr-FR" sz="1200">
                <a:solidFill>
                  <a:srgbClr val="002060"/>
                </a:solidFill>
                <a:latin typeface="Arial" panose="020B0604020202020204" pitchFamily="34" charset="0"/>
              </a:rPr>
              <a:t>) peut manger cette plante (Hussner &amp; Lôsch, 2007) ainsi que le bétail (bovin) (Newmann, pers. comm., 2009, EPPO).</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836546F-3E63-475F-B543-B18AA156C110}" type="slidenum">
              <a:rPr lang="fr-FR" altLang="fr-FR" sz="1200">
                <a:solidFill>
                  <a:srgbClr val="898989"/>
                </a:solidFill>
              </a:rPr>
              <a:pPr algn="r" eaLnBrk="1" hangingPunct="1">
                <a:spcBef>
                  <a:spcPct val="0"/>
                </a:spcBef>
                <a:buFontTx/>
                <a:buNone/>
              </a:pPr>
              <a:t>105</a:t>
            </a:fld>
            <a:endParaRPr lang="fr-FR" altLang="fr-FR" sz="1200">
              <a:solidFill>
                <a:srgbClr val="898989"/>
              </a:solidFill>
            </a:endParaRPr>
          </a:p>
        </p:txBody>
      </p:sp>
      <p:sp>
        <p:nvSpPr>
          <p:cNvPr id="106499"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06500" name="ZoneTexte 4"/>
          <p:cNvSpPr txBox="1">
            <a:spLocks noChangeArrowheads="1"/>
          </p:cNvSpPr>
          <p:nvPr/>
        </p:nvSpPr>
        <p:spPr bwMode="auto">
          <a:xfrm>
            <a:off x="179388" y="765175"/>
            <a:ext cx="87852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méditerranéennes</a:t>
            </a:r>
            <a:r>
              <a:rPr lang="fr-FR" altLang="fr-FR" sz="1800">
                <a:solidFill>
                  <a:srgbClr val="008000"/>
                </a:solidFill>
                <a:latin typeface="Arial" panose="020B0604020202020204" pitchFamily="34" charset="0"/>
              </a:rPr>
              <a:t> :</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8.59. </a:t>
            </a:r>
            <a:r>
              <a:rPr lang="fr-FR" altLang="fr-FR" sz="1800" b="1">
                <a:solidFill>
                  <a:srgbClr val="008000"/>
                </a:solidFill>
                <a:latin typeface="Arial" panose="020B0604020202020204" pitchFamily="34" charset="0"/>
              </a:rPr>
              <a:t>« algue tueuse » ou Caulerpe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Caulerpa taxifolia</a:t>
            </a:r>
            <a:r>
              <a:rPr lang="fr-FR" altLang="fr-FR" sz="1800">
                <a:solidFill>
                  <a:srgbClr val="008000"/>
                </a:solidFill>
                <a:latin typeface="Arial" panose="020B0604020202020204" pitchFamily="34" charset="0"/>
              </a:rPr>
              <a:t>)</a:t>
            </a:r>
          </a:p>
          <a:p>
            <a:pPr eaLnBrk="1" hangingPunct="1">
              <a:spcBef>
                <a:spcPct val="0"/>
              </a:spcBef>
              <a:buFontTx/>
              <a:buNone/>
            </a:pPr>
            <a:endParaRPr lang="fr-FR" altLang="fr-FR" sz="1800">
              <a:solidFill>
                <a:srgbClr val="008000"/>
              </a:solidFill>
              <a:latin typeface="Arial" panose="020B0604020202020204" pitchFamily="34" charset="0"/>
            </a:endParaRPr>
          </a:p>
          <a:p>
            <a:pPr algn="just" eaLnBrk="1" hangingPunct="1">
              <a:spcBef>
                <a:spcPct val="0"/>
              </a:spcBef>
              <a:buFontTx/>
              <a:buNone/>
            </a:pPr>
            <a:r>
              <a:rPr lang="fr-FR" altLang="fr-FR" sz="1800">
                <a:solidFill>
                  <a:srgbClr val="008000"/>
                </a:solidFill>
                <a:latin typeface="Arial" panose="020B0604020202020204" pitchFamily="34" charset="0"/>
                <a:hlinkClick r:id="rId2" tooltip="Algue"/>
              </a:rPr>
              <a:t>algue</a:t>
            </a:r>
            <a:r>
              <a:rPr lang="fr-FR" altLang="fr-FR" sz="1800">
                <a:solidFill>
                  <a:srgbClr val="008000"/>
                </a:solidFill>
                <a:latin typeface="Arial" panose="020B0604020202020204" pitchFamily="34" charset="0"/>
              </a:rPr>
              <a:t> verte pérenne de type </a:t>
            </a:r>
            <a:r>
              <a:rPr lang="fr-FR" altLang="fr-FR" sz="1800">
                <a:solidFill>
                  <a:srgbClr val="008000"/>
                </a:solidFill>
                <a:latin typeface="Arial" panose="020B0604020202020204" pitchFamily="34" charset="0"/>
                <a:hlinkClick r:id="rId3" tooltip="Nématothalle"/>
              </a:rPr>
              <a:t>nématothalle</a:t>
            </a:r>
            <a:r>
              <a:rPr lang="fr-FR" altLang="fr-FR" sz="1800">
                <a:solidFill>
                  <a:srgbClr val="008000"/>
                </a:solidFill>
                <a:latin typeface="Arial" panose="020B0604020202020204" pitchFamily="34" charset="0"/>
              </a:rPr>
              <a:t> d'origine tropicale appartenant aux </a:t>
            </a:r>
            <a:r>
              <a:rPr lang="fr-FR" altLang="fr-FR" sz="1800">
                <a:solidFill>
                  <a:srgbClr val="008000"/>
                </a:solidFill>
                <a:latin typeface="Arial" panose="020B0604020202020204" pitchFamily="34" charset="0"/>
                <a:hlinkClick r:id="rId4" tooltip="Ulvophyceae"/>
              </a:rPr>
              <a:t>Ulvophyceae</a:t>
            </a:r>
            <a:r>
              <a:rPr lang="fr-FR" altLang="fr-FR" sz="1800">
                <a:solidFill>
                  <a:srgbClr val="008000"/>
                </a:solidFill>
                <a:latin typeface="Arial" panose="020B0604020202020204" pitchFamily="34" charset="0"/>
              </a:rPr>
              <a:t> à </a:t>
            </a:r>
            <a:r>
              <a:rPr lang="fr-FR" altLang="fr-FR" sz="1800">
                <a:solidFill>
                  <a:srgbClr val="008000"/>
                </a:solidFill>
                <a:latin typeface="Arial" panose="020B0604020202020204" pitchFamily="34" charset="0"/>
                <a:hlinkClick r:id="rId5" tooltip="Structure siphonée"/>
              </a:rPr>
              <a:t>structure siphonée</a:t>
            </a:r>
            <a:r>
              <a:rPr lang="fr-FR" altLang="fr-FR" sz="1800">
                <a:solidFill>
                  <a:srgbClr val="008000"/>
                </a:solidFill>
                <a:latin typeface="Arial" panose="020B0604020202020204" pitchFamily="34" charset="0"/>
              </a:rPr>
              <a:t>. La souche tropicale est présente naturellement dans le sud de l'</a:t>
            </a:r>
            <a:r>
              <a:rPr lang="fr-FR" altLang="fr-FR" sz="1800">
                <a:solidFill>
                  <a:srgbClr val="008000"/>
                </a:solidFill>
                <a:latin typeface="Arial" panose="020B0604020202020204" pitchFamily="34" charset="0"/>
                <a:hlinkClick r:id="rId6" tooltip="Australie"/>
              </a:rPr>
              <a:t>Australie</a:t>
            </a:r>
            <a:r>
              <a:rPr lang="fr-FR" altLang="fr-FR" sz="1800">
                <a:solidFill>
                  <a:srgbClr val="008000"/>
                </a:solidFill>
                <a:latin typeface="Arial" panose="020B0604020202020204" pitchFamily="34" charset="0"/>
              </a:rPr>
              <a:t>, en </a:t>
            </a:r>
            <a:r>
              <a:rPr lang="fr-FR" altLang="fr-FR" sz="1800">
                <a:solidFill>
                  <a:srgbClr val="008000"/>
                </a:solidFill>
                <a:latin typeface="Arial" panose="020B0604020202020204" pitchFamily="34" charset="0"/>
                <a:hlinkClick r:id="rId7" tooltip="Amérique centrale"/>
              </a:rPr>
              <a:t>Amérique centrale</a:t>
            </a:r>
            <a:r>
              <a:rPr lang="fr-FR" altLang="fr-FR" sz="1800">
                <a:solidFill>
                  <a:srgbClr val="008000"/>
                </a:solidFill>
                <a:latin typeface="Arial" panose="020B0604020202020204" pitchFamily="34" charset="0"/>
              </a:rPr>
              <a:t> et sur les côtes </a:t>
            </a:r>
            <a:r>
              <a:rPr lang="fr-FR" altLang="fr-FR" sz="1800">
                <a:solidFill>
                  <a:srgbClr val="008000"/>
                </a:solidFill>
                <a:latin typeface="Arial" panose="020B0604020202020204" pitchFamily="34" charset="0"/>
                <a:hlinkClick r:id="rId8" tooltip="Afrique"/>
              </a:rPr>
              <a:t>africaines</a:t>
            </a:r>
            <a:r>
              <a:rPr lang="fr-FR" altLang="fr-FR" sz="1800">
                <a:solidFill>
                  <a:srgbClr val="008000"/>
                </a:solidFill>
                <a:latin typeface="Arial" panose="020B0604020202020204" pitchFamily="34" charset="0"/>
              </a:rPr>
              <a:t>. Une souche issue de l'</a:t>
            </a:r>
            <a:r>
              <a:rPr lang="fr-FR" altLang="fr-FR" sz="1800">
                <a:solidFill>
                  <a:srgbClr val="008000"/>
                </a:solidFill>
                <a:latin typeface="Arial" panose="020B0604020202020204" pitchFamily="34" charset="0"/>
                <a:hlinkClick r:id="rId9" tooltip="Musée océanographique de Monaco"/>
              </a:rPr>
              <a:t>aquarium de Monaco</a:t>
            </a:r>
            <a:r>
              <a:rPr lang="fr-FR" altLang="fr-FR" sz="1800">
                <a:solidFill>
                  <a:srgbClr val="008000"/>
                </a:solidFill>
                <a:latin typeface="Arial" panose="020B0604020202020204" pitchFamily="34" charset="0"/>
              </a:rPr>
              <a:t> a été introduite accidentellement en </a:t>
            </a:r>
            <a:r>
              <a:rPr lang="fr-FR" altLang="fr-FR" sz="1800">
                <a:solidFill>
                  <a:srgbClr val="008000"/>
                </a:solidFill>
                <a:latin typeface="Arial" panose="020B0604020202020204" pitchFamily="34" charset="0"/>
                <a:hlinkClick r:id="rId10" tooltip="Méditerranée"/>
              </a:rPr>
              <a:t>Méditerranée</a:t>
            </a:r>
            <a:r>
              <a:rPr lang="fr-FR" altLang="fr-FR" sz="1800">
                <a:solidFill>
                  <a:srgbClr val="008000"/>
                </a:solidFill>
                <a:latin typeface="Arial" panose="020B0604020202020204" pitchFamily="34" charset="0"/>
              </a:rPr>
              <a:t>, rejetée comme un déchet, où elle est devenue une </a:t>
            </a:r>
            <a:r>
              <a:rPr lang="fr-FR" altLang="fr-FR" sz="1800">
                <a:solidFill>
                  <a:srgbClr val="008000"/>
                </a:solidFill>
                <a:latin typeface="Arial" panose="020B0604020202020204" pitchFamily="34" charset="0"/>
                <a:hlinkClick r:id="rId11" tooltip="Espèce invasive"/>
              </a:rPr>
              <a:t>espèce envahissante</a:t>
            </a:r>
            <a:r>
              <a:rPr lang="fr-FR" altLang="fr-FR" sz="1800">
                <a:solidFill>
                  <a:srgbClr val="008000"/>
                </a:solidFill>
                <a:latin typeface="Arial" panose="020B0604020202020204" pitchFamily="34" charset="0"/>
              </a:rPr>
              <a:t>. Elle est connue sous le nom d'« algue tueuse », en raison de sa </a:t>
            </a:r>
            <a:r>
              <a:rPr lang="fr-FR" altLang="fr-FR" sz="1800">
                <a:solidFill>
                  <a:srgbClr val="008000"/>
                </a:solidFill>
                <a:latin typeface="Arial" panose="020B0604020202020204" pitchFamily="34" charset="0"/>
                <a:hlinkClick r:id="rId12" tooltip="Toxicité"/>
              </a:rPr>
              <a:t>toxicité</a:t>
            </a:r>
            <a:r>
              <a:rPr lang="fr-FR" altLang="fr-FR" sz="1800">
                <a:solidFill>
                  <a:srgbClr val="008000"/>
                </a:solidFill>
                <a:latin typeface="Arial" panose="020B0604020202020204" pitchFamily="34" charset="0"/>
              </a:rPr>
              <a:t> pour la faune, de son impact négatif sur la </a:t>
            </a:r>
            <a:r>
              <a:rPr lang="fr-FR" altLang="fr-FR" sz="1800">
                <a:solidFill>
                  <a:srgbClr val="008000"/>
                </a:solidFill>
                <a:latin typeface="Arial" panose="020B0604020202020204" pitchFamily="34" charset="0"/>
                <a:hlinkClick r:id="rId13" tooltip="Biodiversité"/>
              </a:rPr>
              <a:t>biodiversité</a:t>
            </a:r>
            <a:r>
              <a:rPr lang="fr-FR" altLang="fr-FR" sz="1800">
                <a:solidFill>
                  <a:srgbClr val="008000"/>
                </a:solidFill>
                <a:latin typeface="Arial" panose="020B0604020202020204" pitchFamily="34" charset="0"/>
              </a:rPr>
              <a:t> et de sa vitesse de développement inquiétante. </a:t>
            </a:r>
            <a:r>
              <a:rPr lang="fr-FR" altLang="fr-FR" sz="1800" i="1">
                <a:solidFill>
                  <a:srgbClr val="008000"/>
                </a:solidFill>
                <a:latin typeface="Arial" panose="020B0604020202020204" pitchFamily="34" charset="0"/>
              </a:rPr>
              <a:t>Elle serait aujourd'hui en Méditerranée en phase de régression, phénomène qui reste à confirmer à moyen et long terme</a:t>
            </a:r>
            <a:r>
              <a:rPr lang="fr-FR" altLang="fr-FR" sz="1800" i="1" baseline="30000">
                <a:solidFill>
                  <a:srgbClr val="008000"/>
                </a:solidFill>
                <a:latin typeface="Arial" panose="020B0604020202020204" pitchFamily="34" charset="0"/>
                <a:hlinkClick r:id="rId14"/>
              </a:rPr>
              <a:t>1</a:t>
            </a:r>
            <a:r>
              <a:rPr lang="fr-FR" altLang="fr-FR" sz="1800">
                <a:solidFill>
                  <a:srgbClr val="008000"/>
                </a:solidFill>
                <a:latin typeface="Arial" panose="020B0604020202020204" pitchFamily="34" charset="0"/>
              </a:rPr>
              <a:t>.</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Sources : </a:t>
            </a:r>
            <a:r>
              <a:rPr lang="fr-FR" altLang="fr-FR" sz="1200">
                <a:solidFill>
                  <a:srgbClr val="008000"/>
                </a:solidFill>
                <a:latin typeface="Arial" panose="020B0604020202020204" pitchFamily="34" charset="0"/>
                <a:hlinkClick r:id="rId15"/>
              </a:rPr>
              <a:t>http://fr.wikipedia.org/wiki/Caulerpa_taxifolia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hlinkClick r:id="rId16"/>
              </a:rPr>
              <a:t>http://en.wikipedia.org/wiki/Caulerpa_taxifolia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hlinkClick r:id="rId17"/>
              </a:rPr>
              <a:t>http://fr.wikipedia.org/wiki/Caulerpe</a:t>
            </a:r>
            <a:r>
              <a:rPr lang="fr-FR" altLang="fr-FR" sz="1200">
                <a:solidFill>
                  <a:srgbClr val="008000"/>
                </a:solidFill>
                <a:latin typeface="Arial" panose="020B0604020202020204" pitchFamily="34" charset="0"/>
              </a:rPr>
              <a:t> </a:t>
            </a:r>
          </a:p>
        </p:txBody>
      </p:sp>
      <p:pic>
        <p:nvPicPr>
          <p:cNvPr id="106501" name="Picture 6" descr="C:\Users\LISAN\Pictures\plantes invasives\caulerpa-taxifolia3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825" y="5084763"/>
            <a:ext cx="201612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7" descr="C:\Users\LISAN\Pictures\plantes invasives\caulerpa-taxifolia2_s.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03575" y="4941888"/>
            <a:ext cx="2286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6" descr="C:\Users\LISAN\Pictures\plantes invasives\Caulerpa taxifolia3.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43663"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66EF1E3-9192-4252-AE2A-F66348509B10}" type="slidenum">
              <a:rPr lang="fr-FR" altLang="fr-FR" sz="1200">
                <a:solidFill>
                  <a:srgbClr val="898989"/>
                </a:solidFill>
              </a:rPr>
              <a:pPr algn="r" eaLnBrk="1" hangingPunct="1">
                <a:spcBef>
                  <a:spcPct val="0"/>
                </a:spcBef>
                <a:buFontTx/>
                <a:buNone/>
              </a:pPr>
              <a:t>106</a:t>
            </a:fld>
            <a:endParaRPr lang="fr-FR" altLang="fr-FR" sz="1200">
              <a:solidFill>
                <a:srgbClr val="898989"/>
              </a:solidFill>
            </a:endParaRPr>
          </a:p>
        </p:txBody>
      </p:sp>
      <p:sp>
        <p:nvSpPr>
          <p:cNvPr id="10752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 name="ZoneTexte 4"/>
          <p:cNvSpPr txBox="1">
            <a:spLocks noChangeArrowheads="1"/>
          </p:cNvSpPr>
          <p:nvPr/>
        </p:nvSpPr>
        <p:spPr bwMode="auto">
          <a:xfrm>
            <a:off x="179388" y="620713"/>
            <a:ext cx="8785225" cy="2800350"/>
          </a:xfrm>
          <a:prstGeom prst="rect">
            <a:avLst/>
          </a:prstGeom>
          <a:noFill/>
          <a:ln w="9525">
            <a:noFill/>
            <a:miter lim="800000"/>
            <a:headEnd/>
            <a:tailEnd/>
          </a:ln>
        </p:spPr>
        <p:txBody>
          <a:bodyPr>
            <a:spAutoFit/>
          </a:bodyPr>
          <a:lstStyle/>
          <a:p>
            <a:pPr eaLnBrk="1" hangingPunct="1">
              <a:defRPr/>
            </a:pPr>
            <a:r>
              <a:rPr lang="fr-FR" u="sng" dirty="0">
                <a:solidFill>
                  <a:srgbClr val="008000"/>
                </a:solidFill>
                <a:latin typeface="Arial" charset="0"/>
                <a:cs typeface="Arial" charset="0"/>
              </a:rPr>
              <a:t>Plantes invasives de climats méditerranéens</a:t>
            </a:r>
            <a:r>
              <a:rPr lang="fr-FR" dirty="0">
                <a:solidFill>
                  <a:srgbClr val="008000"/>
                </a:solidFill>
                <a:latin typeface="Arial" charset="0"/>
                <a:cs typeface="Arial" charset="0"/>
              </a:rPr>
              <a:t> :                       </a:t>
            </a:r>
            <a:r>
              <a:rPr lang="fr-FR" dirty="0">
                <a:solidFill>
                  <a:srgbClr val="FF0000"/>
                </a:solidFill>
                <a:latin typeface="Arial" charset="0"/>
                <a:cs typeface="Arial" charset="0"/>
              </a:rPr>
              <a:t>Risque élevé, score: 9,5</a:t>
            </a:r>
          </a:p>
          <a:p>
            <a:pPr eaLnBrk="1" hangingPunct="1">
              <a:defRPr/>
            </a:pPr>
            <a:r>
              <a:rPr lang="fr-FR" dirty="0">
                <a:solidFill>
                  <a:srgbClr val="008000"/>
                </a:solidFill>
                <a:latin typeface="Arial" charset="0"/>
                <a:cs typeface="Arial" charset="0"/>
              </a:rPr>
              <a:t>8.60. </a:t>
            </a:r>
            <a:r>
              <a:rPr lang="fr-FR" b="1" dirty="0">
                <a:solidFill>
                  <a:srgbClr val="008000"/>
                </a:solidFill>
                <a:latin typeface="Arial" charset="0"/>
                <a:cs typeface="Arial" charset="0"/>
              </a:rPr>
              <a:t>Croc de sorcière </a:t>
            </a:r>
            <a:r>
              <a:rPr lang="fr-FR" dirty="0">
                <a:solidFill>
                  <a:srgbClr val="008000"/>
                </a:solidFill>
                <a:latin typeface="Arial" charset="0"/>
                <a:cs typeface="Arial" charset="0"/>
              </a:rPr>
              <a:t>(</a:t>
            </a:r>
            <a:r>
              <a:rPr lang="fr-FR" i="1" dirty="0" err="1">
                <a:solidFill>
                  <a:srgbClr val="008000"/>
                </a:solidFill>
                <a:latin typeface="Arial" charset="0"/>
                <a:cs typeface="Arial" charset="0"/>
              </a:rPr>
              <a:t>Carpobrotus</a:t>
            </a:r>
            <a:r>
              <a:rPr lang="fr-FR" i="1" dirty="0">
                <a:solidFill>
                  <a:srgbClr val="008000"/>
                </a:solidFill>
                <a:latin typeface="Arial" charset="0"/>
                <a:cs typeface="Arial" charset="0"/>
              </a:rPr>
              <a:t> </a:t>
            </a:r>
            <a:r>
              <a:rPr lang="fr-FR" i="1" dirty="0" err="1">
                <a:solidFill>
                  <a:srgbClr val="008000"/>
                </a:solidFill>
                <a:latin typeface="Arial" charset="0"/>
                <a:cs typeface="Arial" charset="0"/>
              </a:rPr>
              <a:t>edulis</a:t>
            </a:r>
            <a:r>
              <a:rPr lang="fr-FR" dirty="0">
                <a:solidFill>
                  <a:srgbClr val="008000"/>
                </a:solidFill>
                <a:latin typeface="Arial" charset="0"/>
                <a:cs typeface="Arial" charset="0"/>
              </a:rPr>
              <a:t>)</a:t>
            </a:r>
          </a:p>
          <a:p>
            <a:pPr algn="just" eaLnBrk="1" hangingPunct="1">
              <a:defRPr/>
            </a:pPr>
            <a:r>
              <a:rPr lang="fr-FR" dirty="0">
                <a:solidFill>
                  <a:srgbClr val="008000"/>
                </a:solidFill>
                <a:latin typeface="Arial" charset="0"/>
                <a:cs typeface="Arial" charset="0"/>
              </a:rPr>
              <a:t>Ou </a:t>
            </a:r>
            <a:r>
              <a:rPr lang="fr-FR" b="1" dirty="0">
                <a:solidFill>
                  <a:srgbClr val="008000"/>
                </a:solidFill>
                <a:latin typeface="Arial" charset="0"/>
                <a:cs typeface="Arial" charset="0"/>
              </a:rPr>
              <a:t>Griffe de sorcière, Doigt de sorcière, Doigt de fée, Ficoïde comestible ou Figuier des Hottentots</a:t>
            </a:r>
            <a:r>
              <a:rPr lang="fr-FR" dirty="0">
                <a:solidFill>
                  <a:srgbClr val="008000"/>
                </a:solidFill>
                <a:latin typeface="Arial" charset="0"/>
                <a:cs typeface="Arial" charset="0"/>
              </a:rPr>
              <a:t>.  </a:t>
            </a:r>
            <a:r>
              <a:rPr lang="fr-FR" dirty="0">
                <a:solidFill>
                  <a:srgbClr val="008000"/>
                </a:solidFill>
                <a:latin typeface="Arial" charset="0"/>
                <a:cs typeface="Arial" charset="0"/>
                <a:hlinkClick r:id="rId2" tooltip="Plante grasse"/>
              </a:rPr>
              <a:t>plante grasse</a:t>
            </a:r>
            <a:r>
              <a:rPr lang="fr-FR" dirty="0">
                <a:solidFill>
                  <a:srgbClr val="008000"/>
                </a:solidFill>
                <a:latin typeface="Arial" charset="0"/>
                <a:cs typeface="Arial" charset="0"/>
              </a:rPr>
              <a:t> rampante de la famille des </a:t>
            </a:r>
            <a:r>
              <a:rPr lang="fr-FR" i="1" u="sng" dirty="0" err="1">
                <a:solidFill>
                  <a:srgbClr val="008000"/>
                </a:solidFill>
                <a:latin typeface="Arial" charset="0"/>
                <a:cs typeface="Arial" charset="0"/>
                <a:hlinkClick r:id="rId3" tooltip="Aizoaceae"/>
              </a:rPr>
              <a:t>Aizoaceae</a:t>
            </a:r>
            <a:r>
              <a:rPr lang="fr-FR" dirty="0">
                <a:solidFill>
                  <a:srgbClr val="008000"/>
                </a:solidFill>
                <a:latin typeface="Arial" charset="0"/>
                <a:cs typeface="Arial" charset="0"/>
              </a:rPr>
              <a:t>, au fruit comestible, reconnaissable à ses feuilles charnues à section triangulaire. Originaire d'</a:t>
            </a:r>
            <a:r>
              <a:rPr lang="fr-FR" dirty="0">
                <a:solidFill>
                  <a:srgbClr val="008000"/>
                </a:solidFill>
                <a:latin typeface="Arial" charset="0"/>
                <a:cs typeface="Arial" charset="0"/>
                <a:hlinkClick r:id="rId4" tooltip="Afrique du Sud"/>
              </a:rPr>
              <a:t>Afrique du Sud</a:t>
            </a:r>
            <a:r>
              <a:rPr lang="fr-FR" dirty="0">
                <a:solidFill>
                  <a:srgbClr val="008000"/>
                </a:solidFill>
                <a:latin typeface="Arial" charset="0"/>
                <a:cs typeface="Arial" charset="0"/>
              </a:rPr>
              <a:t>, elle fut importée en Amérique et en Europe au début du </a:t>
            </a:r>
            <a:r>
              <a:rPr lang="fr-FR" cap="small" dirty="0" err="1">
                <a:solidFill>
                  <a:srgbClr val="008000"/>
                </a:solidFill>
                <a:latin typeface="Arial" charset="0"/>
                <a:cs typeface="Arial" charset="0"/>
                <a:hlinkClick r:id="rId5" tooltip="XXe siècle"/>
              </a:rPr>
              <a:t>xx</a:t>
            </a:r>
            <a:r>
              <a:rPr lang="fr-FR" baseline="30000" dirty="0" err="1">
                <a:solidFill>
                  <a:srgbClr val="008000"/>
                </a:solidFill>
                <a:latin typeface="Arial" charset="0"/>
                <a:cs typeface="Arial" charset="0"/>
                <a:hlinkClick r:id="rId5" tooltip="XXe siècle"/>
              </a:rPr>
              <a:t>e</a:t>
            </a:r>
            <a:r>
              <a:rPr lang="fr-FR" dirty="0">
                <a:solidFill>
                  <a:srgbClr val="008000"/>
                </a:solidFill>
                <a:latin typeface="Arial" charset="0"/>
                <a:cs typeface="Arial" charset="0"/>
                <a:hlinkClick r:id="rId5" tooltip="XXe siècle"/>
              </a:rPr>
              <a:t> siècle</a:t>
            </a:r>
            <a:r>
              <a:rPr lang="fr-FR" dirty="0">
                <a:solidFill>
                  <a:srgbClr val="008000"/>
                </a:solidFill>
                <a:latin typeface="Arial" charset="0"/>
                <a:cs typeface="Arial" charset="0"/>
              </a:rPr>
              <a:t> pour l'ornement et pour la stabilisation des sols. </a:t>
            </a:r>
            <a:r>
              <a:rPr lang="fr-FR" dirty="0">
                <a:solidFill>
                  <a:srgbClr val="FF0000"/>
                </a:solidFill>
                <a:latin typeface="Arial" charset="0"/>
                <a:cs typeface="Arial" charset="0"/>
              </a:rPr>
              <a:t>De nos jours, elle est considérée comme invasive dans un certain nombre de pays connaissant un </a:t>
            </a:r>
            <a:r>
              <a:rPr lang="fr-FR" dirty="0">
                <a:solidFill>
                  <a:srgbClr val="FF0000"/>
                </a:solidFill>
                <a:latin typeface="Arial" charset="0"/>
                <a:cs typeface="Arial" charset="0"/>
                <a:hlinkClick r:id="rId6" tooltip="Climat méditerranéen"/>
              </a:rPr>
              <a:t>climat méditerranéen</a:t>
            </a:r>
            <a:r>
              <a:rPr lang="fr-FR" dirty="0">
                <a:solidFill>
                  <a:srgbClr val="FF0000"/>
                </a:solidFill>
                <a:latin typeface="Arial" charset="0"/>
                <a:cs typeface="Arial" charset="0"/>
              </a:rPr>
              <a:t>. </a:t>
            </a:r>
            <a:r>
              <a:rPr lang="fr-FR" sz="1400" dirty="0">
                <a:solidFill>
                  <a:srgbClr val="FF0000"/>
                </a:solidFill>
                <a:latin typeface="Arial" charset="0"/>
                <a:cs typeface="Arial" charset="0"/>
              </a:rPr>
              <a:t>Il a été démontré que les tapis qu'elle forme ont induit dans les zones étudiées une diminution de 35 à 60 % de la biodiversité des espèces végétales</a:t>
            </a:r>
            <a:r>
              <a:rPr lang="fr-FR" sz="1400" baseline="30000" dirty="0">
                <a:solidFill>
                  <a:srgbClr val="FF0000"/>
                </a:solidFill>
                <a:latin typeface="Arial" charset="0"/>
                <a:cs typeface="Arial" charset="0"/>
                <a:hlinkClick r:id="rId7"/>
              </a:rPr>
              <a:t>1</a:t>
            </a:r>
            <a:r>
              <a:rPr lang="fr-FR" sz="1400" dirty="0">
                <a:solidFill>
                  <a:srgbClr val="FF0000"/>
                </a:solidFill>
                <a:latin typeface="Arial" charset="0"/>
                <a:cs typeface="Arial" charset="0"/>
              </a:rPr>
              <a:t>.</a:t>
            </a:r>
          </a:p>
        </p:txBody>
      </p:sp>
      <p:pic>
        <p:nvPicPr>
          <p:cNvPr id="107525" name="Picture 2" descr="C:\Users\LISAN\Pictures\plantes invasives\Carpobrotus_eduli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3357563"/>
            <a:ext cx="21812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3" descr="C:\Users\LISAN\Pictures\plantes invasives\Carpobrotus eduli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5013325"/>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4" descr="C:\Users\LISAN\Pictures\plantes invasives\Carpobrotus edulis_expans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4941888"/>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5" descr="C:\Users\LISAN\Pictures\plantes invasives\Carpobrotus edulis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0563" y="3357563"/>
            <a:ext cx="2035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6" descr="C:\Users\LISAN\Pictures\plantes invasives\Carpobrotus edulis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4221163"/>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0" name="ZoneTexte 22"/>
          <p:cNvSpPr txBox="1">
            <a:spLocks noChangeArrowheads="1"/>
          </p:cNvSpPr>
          <p:nvPr/>
        </p:nvSpPr>
        <p:spPr bwMode="auto">
          <a:xfrm>
            <a:off x="2124075" y="5661025"/>
            <a:ext cx="13668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008000"/>
                </a:solidFill>
                <a:latin typeface="Arial" panose="020B0604020202020204" pitchFamily="34" charset="0"/>
              </a:rPr>
              <a:t>Expansion de </a:t>
            </a:r>
            <a:r>
              <a:rPr lang="fr-FR" altLang="fr-FR" sz="1200" i="1">
                <a:solidFill>
                  <a:srgbClr val="008000"/>
                </a:solidFill>
                <a:latin typeface="Arial" panose="020B0604020202020204" pitchFamily="34" charset="0"/>
              </a:rPr>
              <a:t>Carpobrotus edulis </a:t>
            </a:r>
            <a:r>
              <a:rPr lang="fr-FR" altLang="fr-FR" sz="1200">
                <a:solidFill>
                  <a:srgbClr val="008000"/>
                </a:solidFill>
                <a:latin typeface="Arial" panose="020B0604020202020204" pitchFamily="34" charset="0"/>
              </a:rPr>
              <a:t>en Europe et Asie mineure  </a:t>
            </a:r>
            <a:r>
              <a:rPr lang="fr-FR" altLang="fr-FR" sz="1200">
                <a:solidFill>
                  <a:srgbClr val="008000"/>
                </a:solidFill>
              </a:rPr>
              <a:t>→</a:t>
            </a:r>
            <a:endParaRPr lang="fr-FR" altLang="fr-FR" sz="1200">
              <a:solidFill>
                <a:srgbClr val="008000"/>
              </a:solidFill>
              <a:latin typeface="Arial" panose="020B0604020202020204" pitchFamily="34" charset="0"/>
            </a:endParaRPr>
          </a:p>
        </p:txBody>
      </p:sp>
      <p:sp>
        <p:nvSpPr>
          <p:cNvPr id="107531" name="ZoneTexte 10"/>
          <p:cNvSpPr txBox="1">
            <a:spLocks noChangeArrowheads="1"/>
          </p:cNvSpPr>
          <p:nvPr/>
        </p:nvSpPr>
        <p:spPr bwMode="auto">
          <a:xfrm>
            <a:off x="179388" y="3357563"/>
            <a:ext cx="4140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Sources : </a:t>
            </a:r>
            <a:r>
              <a:rPr lang="fr-FR" altLang="fr-FR" sz="1200">
                <a:solidFill>
                  <a:srgbClr val="008000"/>
                </a:solidFill>
                <a:latin typeface="Arial" panose="020B0604020202020204" pitchFamily="34" charset="0"/>
                <a:hlinkClick r:id="rId13"/>
              </a:rPr>
              <a:t>http://fr.wikipedia.org/wiki/Carpobrotus_edulis</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hlinkClick r:id="rId14"/>
              </a:rPr>
              <a:t>http://en.wikipedia.org/wiki/Carpobrotus_edulis</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hlinkClick r:id="rId15"/>
              </a:rPr>
              <a:t>http://www.hear.org/pier/species/carpobrotus_edulis.htm</a:t>
            </a:r>
            <a:r>
              <a:rPr lang="fr-FR" altLang="fr-FR" sz="1200">
                <a:solidFill>
                  <a:srgbClr val="008000"/>
                </a:solidFill>
                <a:latin typeface="Arial" panose="020B0604020202020204" pitchFamily="34" charset="0"/>
              </a:rPr>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F35E40F-22E6-4229-8617-662832D79A85}" type="slidenum">
              <a:rPr lang="fr-FR" altLang="fr-FR" sz="1200">
                <a:solidFill>
                  <a:srgbClr val="898989"/>
                </a:solidFill>
              </a:rPr>
              <a:pPr algn="r" eaLnBrk="1" hangingPunct="1">
                <a:spcBef>
                  <a:spcPct val="0"/>
                </a:spcBef>
                <a:buFontTx/>
                <a:buNone/>
              </a:pPr>
              <a:t>107</a:t>
            </a:fld>
            <a:endParaRPr lang="fr-FR" altLang="fr-FR" sz="1200">
              <a:solidFill>
                <a:srgbClr val="898989"/>
              </a:solidFill>
            </a:endParaRPr>
          </a:p>
        </p:txBody>
      </p:sp>
      <p:sp>
        <p:nvSpPr>
          <p:cNvPr id="10854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08548" name="Rectangle 4"/>
          <p:cNvSpPr>
            <a:spLocks noChangeArrowheads="1"/>
          </p:cNvSpPr>
          <p:nvPr/>
        </p:nvSpPr>
        <p:spPr bwMode="auto">
          <a:xfrm>
            <a:off x="107950" y="692150"/>
            <a:ext cx="903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de climats méditerranéens</a:t>
            </a:r>
            <a:r>
              <a:rPr lang="fr-FR" altLang="fr-FR" sz="1800">
                <a:solidFill>
                  <a:srgbClr val="008000"/>
                </a:solidFill>
                <a:latin typeface="Arial" panose="020B0604020202020204" pitchFamily="34" charset="0"/>
              </a:rPr>
              <a:t> :                       </a:t>
            </a:r>
            <a:r>
              <a:rPr lang="fr-FR" altLang="fr-FR" sz="1800" b="1">
                <a:solidFill>
                  <a:srgbClr val="FF0000"/>
                </a:solidFill>
                <a:latin typeface="Arial" panose="020B0604020202020204" pitchFamily="34" charset="0"/>
              </a:rPr>
              <a:t>Risque élevé, score : 24</a:t>
            </a:r>
          </a:p>
          <a:p>
            <a:pPr eaLnBrk="1" hangingPunct="1">
              <a:spcBef>
                <a:spcPct val="0"/>
              </a:spcBef>
              <a:buFontTx/>
              <a:buNone/>
            </a:pPr>
            <a:r>
              <a:rPr lang="fr-FR" altLang="fr-FR" sz="1800">
                <a:solidFill>
                  <a:srgbClr val="008000"/>
                </a:solidFill>
                <a:latin typeface="Arial" panose="020B0604020202020204" pitchFamily="34" charset="0"/>
              </a:rPr>
              <a:t>8.61. Herbe de la pampa (</a:t>
            </a:r>
            <a:r>
              <a:rPr lang="fr-FR" altLang="fr-FR" sz="1800" i="1">
                <a:solidFill>
                  <a:srgbClr val="008000"/>
                </a:solidFill>
                <a:latin typeface="Arial" panose="020B0604020202020204" pitchFamily="34" charset="0"/>
              </a:rPr>
              <a:t>Cortaderia selloana</a:t>
            </a:r>
            <a:r>
              <a:rPr lang="fr-FR" altLang="fr-FR" sz="1800">
                <a:solidFill>
                  <a:srgbClr val="008000"/>
                </a:solidFill>
                <a:latin typeface="Arial" panose="020B0604020202020204" pitchFamily="34" charset="0"/>
              </a:rPr>
              <a:t>)</a:t>
            </a:r>
          </a:p>
        </p:txBody>
      </p:sp>
      <p:sp>
        <p:nvSpPr>
          <p:cNvPr id="108549" name="ZoneTexte 5"/>
          <p:cNvSpPr txBox="1">
            <a:spLocks noChangeArrowheads="1"/>
          </p:cNvSpPr>
          <p:nvPr/>
        </p:nvSpPr>
        <p:spPr bwMode="auto">
          <a:xfrm>
            <a:off x="0" y="1412875"/>
            <a:ext cx="90360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 Grande plante </a:t>
            </a:r>
            <a:r>
              <a:rPr lang="fr-FR" altLang="fr-FR" sz="1800">
                <a:solidFill>
                  <a:srgbClr val="008000"/>
                </a:solidFill>
                <a:latin typeface="Arial" panose="020B0604020202020204" pitchFamily="34" charset="0"/>
                <a:hlinkClick r:id="rId2" tooltip="Herbe"/>
              </a:rPr>
              <a:t>herbacée</a:t>
            </a:r>
            <a:r>
              <a:rPr lang="fr-FR" altLang="fr-FR" sz="1800">
                <a:solidFill>
                  <a:srgbClr val="008000"/>
                </a:solidFill>
                <a:latin typeface="Arial" panose="020B0604020202020204" pitchFamily="34" charset="0"/>
              </a:rPr>
              <a:t> vivace de la famille des </a:t>
            </a:r>
            <a:r>
              <a:rPr lang="fr-FR" altLang="fr-FR" sz="1800">
                <a:solidFill>
                  <a:srgbClr val="008000"/>
                </a:solidFill>
                <a:latin typeface="Arial" panose="020B0604020202020204" pitchFamily="34" charset="0"/>
                <a:hlinkClick r:id="rId3" tooltip="Poacée"/>
              </a:rPr>
              <a:t>Poacées</a:t>
            </a:r>
            <a:r>
              <a:rPr lang="fr-FR" altLang="fr-FR" sz="1800">
                <a:solidFill>
                  <a:srgbClr val="008000"/>
                </a:solidFill>
                <a:latin typeface="Arial" panose="020B0604020202020204" pitchFamily="34" charset="0"/>
              </a:rPr>
              <a:t>, sous-famille des </a:t>
            </a:r>
            <a:r>
              <a:rPr lang="fr-FR" altLang="fr-FR" sz="1800" i="1">
                <a:solidFill>
                  <a:srgbClr val="008000"/>
                </a:solidFill>
                <a:latin typeface="Arial" panose="020B0604020202020204" pitchFamily="34" charset="0"/>
                <a:hlinkClick r:id="rId4" tooltip="Danthonioideae"/>
              </a:rPr>
              <a:t>Danthonioideae</a:t>
            </a:r>
            <a:r>
              <a:rPr lang="fr-FR" altLang="fr-FR" sz="1800">
                <a:solidFill>
                  <a:srgbClr val="008000"/>
                </a:solidFill>
                <a:latin typeface="Arial" panose="020B0604020202020204" pitchFamily="34" charset="0"/>
              </a:rPr>
              <a:t>. Originaire d'</a:t>
            </a:r>
            <a:r>
              <a:rPr lang="fr-FR" altLang="fr-FR" sz="1800">
                <a:solidFill>
                  <a:srgbClr val="008000"/>
                </a:solidFill>
                <a:latin typeface="Arial" panose="020B0604020202020204" pitchFamily="34" charset="0"/>
                <a:hlinkClick r:id="rId5" tooltip="Amérique du Sud"/>
              </a:rPr>
              <a:t>Amérique du Sud</a:t>
            </a:r>
            <a:r>
              <a:rPr lang="fr-FR" altLang="fr-FR" sz="1800">
                <a:solidFill>
                  <a:srgbClr val="008000"/>
                </a:solidFill>
                <a:latin typeface="Arial" panose="020B0604020202020204" pitchFamily="34" charset="0"/>
              </a:rPr>
              <a:t>, elle est souvent cultivée comme plante ornementale. C'est une </a:t>
            </a:r>
            <a:r>
              <a:rPr lang="fr-FR" altLang="fr-FR" sz="1800">
                <a:solidFill>
                  <a:srgbClr val="008000"/>
                </a:solidFill>
                <a:latin typeface="Arial" panose="020B0604020202020204" pitchFamily="34" charset="0"/>
                <a:hlinkClick r:id="rId6" tooltip="Espèce invasive"/>
              </a:rPr>
              <a:t>espèce invasive</a:t>
            </a:r>
            <a:r>
              <a:rPr lang="fr-FR" altLang="fr-FR" sz="1800" baseline="30000">
                <a:solidFill>
                  <a:srgbClr val="008000"/>
                </a:solidFill>
                <a:latin typeface="Arial" panose="020B0604020202020204" pitchFamily="34" charset="0"/>
                <a:hlinkClick r:id="rId7"/>
              </a:rPr>
              <a:t>1</a:t>
            </a:r>
            <a:r>
              <a:rPr lang="fr-FR" altLang="fr-FR" sz="1800">
                <a:solidFill>
                  <a:srgbClr val="008000"/>
                </a:solidFill>
                <a:latin typeface="Arial" panose="020B0604020202020204" pitchFamily="34" charset="0"/>
              </a:rPr>
              <a:t>. Elle s'est naturalisée dans de nombreuses régions du monde, notamment en </a:t>
            </a:r>
            <a:r>
              <a:rPr lang="fr-FR" altLang="fr-FR" sz="1800">
                <a:solidFill>
                  <a:srgbClr val="008000"/>
                </a:solidFill>
                <a:latin typeface="Arial" panose="020B0604020202020204" pitchFamily="34" charset="0"/>
                <a:hlinkClick r:id="rId8" tooltip="Australie"/>
              </a:rPr>
              <a:t>Australie</a:t>
            </a:r>
            <a:r>
              <a:rPr lang="fr-FR" altLang="fr-FR" sz="1800">
                <a:solidFill>
                  <a:srgbClr val="008000"/>
                </a:solidFill>
                <a:latin typeface="Arial" panose="020B0604020202020204" pitchFamily="34" charset="0"/>
              </a:rPr>
              <a:t> et </a:t>
            </a:r>
            <a:r>
              <a:rPr lang="fr-FR" altLang="fr-FR" sz="1800">
                <a:solidFill>
                  <a:srgbClr val="008000"/>
                </a:solidFill>
                <a:latin typeface="Arial" panose="020B0604020202020204" pitchFamily="34" charset="0"/>
                <a:hlinkClick r:id="rId9" tooltip="Nouvelle-Zélande"/>
              </a:rPr>
              <a:t>Nouvelle-Zélande</a:t>
            </a:r>
            <a:r>
              <a:rPr lang="fr-FR" altLang="fr-FR" sz="1800">
                <a:solidFill>
                  <a:srgbClr val="008000"/>
                </a:solidFill>
                <a:latin typeface="Arial" panose="020B0604020202020204" pitchFamily="34" charset="0"/>
              </a:rPr>
              <a:t>, à </a:t>
            </a:r>
            <a:r>
              <a:rPr lang="fr-FR" altLang="fr-FR" sz="1800">
                <a:solidFill>
                  <a:srgbClr val="008000"/>
                </a:solidFill>
                <a:latin typeface="Arial" panose="020B0604020202020204" pitchFamily="34" charset="0"/>
                <a:hlinkClick r:id="rId10" tooltip="Hawaii"/>
              </a:rPr>
              <a:t>Hawaii</a:t>
            </a:r>
            <a:r>
              <a:rPr lang="fr-FR" altLang="fr-FR" sz="1800">
                <a:solidFill>
                  <a:srgbClr val="008000"/>
                </a:solidFill>
                <a:latin typeface="Arial" panose="020B0604020202020204" pitchFamily="34" charset="0"/>
              </a:rPr>
              <a:t> et dans l'ouest des </a:t>
            </a:r>
            <a:r>
              <a:rPr lang="fr-FR" altLang="fr-FR" sz="1800">
                <a:solidFill>
                  <a:srgbClr val="008000"/>
                </a:solidFill>
                <a:latin typeface="Arial" panose="020B0604020202020204" pitchFamily="34" charset="0"/>
                <a:hlinkClick r:id="rId11" tooltip="États-Unis"/>
              </a:rPr>
              <a:t>États-Unis</a:t>
            </a:r>
            <a:r>
              <a:rPr lang="fr-FR" altLang="fr-FR" sz="1800">
                <a:solidFill>
                  <a:srgbClr val="008000"/>
                </a:solidFill>
                <a:latin typeface="Arial" panose="020B0604020202020204" pitchFamily="34" charset="0"/>
              </a:rPr>
              <a:t>, en </a:t>
            </a:r>
            <a:r>
              <a:rPr lang="fr-FR" altLang="fr-FR" sz="1800">
                <a:solidFill>
                  <a:srgbClr val="008000"/>
                </a:solidFill>
                <a:latin typeface="Arial" panose="020B0604020202020204" pitchFamily="34" charset="0"/>
                <a:hlinkClick r:id="rId12" tooltip="Afrique australe"/>
              </a:rPr>
              <a:t>Afrique australe</a:t>
            </a:r>
            <a:r>
              <a:rPr lang="fr-FR" altLang="fr-FR" sz="1800">
                <a:solidFill>
                  <a:srgbClr val="008000"/>
                </a:solidFill>
                <a:latin typeface="Arial" panose="020B0604020202020204" pitchFamily="34" charset="0"/>
              </a:rPr>
              <a:t>, dans l'</a:t>
            </a:r>
            <a:r>
              <a:rPr lang="fr-FR" altLang="fr-FR" sz="1800">
                <a:solidFill>
                  <a:srgbClr val="008000"/>
                </a:solidFill>
                <a:latin typeface="Arial" panose="020B0604020202020204" pitchFamily="34" charset="0"/>
                <a:hlinkClick r:id="rId13" tooltip="Europe"/>
              </a:rPr>
              <a:t>Europe</a:t>
            </a:r>
            <a:r>
              <a:rPr lang="fr-FR" altLang="fr-FR" sz="1800">
                <a:solidFill>
                  <a:srgbClr val="008000"/>
                </a:solidFill>
                <a:latin typeface="Arial" panose="020B0604020202020204" pitchFamily="34" charset="0"/>
              </a:rPr>
              <a:t> méridionale et les </a:t>
            </a:r>
            <a:r>
              <a:rPr lang="fr-FR" altLang="fr-FR" sz="1800">
                <a:solidFill>
                  <a:srgbClr val="008000"/>
                </a:solidFill>
                <a:latin typeface="Arial" panose="020B0604020202020204" pitchFamily="34" charset="0"/>
                <a:hlinkClick r:id="rId14" tooltip="Îles Canaries"/>
              </a:rPr>
              <a:t>Îles Canaries</a:t>
            </a:r>
            <a:r>
              <a:rPr lang="fr-FR" altLang="fr-FR" sz="1800">
                <a:solidFill>
                  <a:srgbClr val="008000"/>
                </a:solidFill>
                <a:latin typeface="Arial" panose="020B0604020202020204" pitchFamily="34" charset="0"/>
              </a:rPr>
              <a:t>. L'herbe de la pampa est hautement adaptable et peut croître dans une large gamme de milieux et de climats. Elle est aussi très prolifique, chaque pied pouvant produire plus d'un million de graines au cours de sa vie. </a:t>
            </a:r>
          </a:p>
          <a:p>
            <a:pPr algn="just" eaLnBrk="1" hangingPunct="1">
              <a:spcBef>
                <a:spcPct val="0"/>
              </a:spcBef>
              <a:buFontTx/>
              <a:buNone/>
            </a:pPr>
            <a:r>
              <a:rPr lang="fr-FR" altLang="fr-FR" sz="1400" u="sng">
                <a:solidFill>
                  <a:srgbClr val="008000"/>
                </a:solidFill>
                <a:latin typeface="Arial" panose="020B0604020202020204" pitchFamily="34" charset="0"/>
              </a:rPr>
              <a:t>Introduction</a:t>
            </a:r>
            <a:r>
              <a:rPr lang="fr-FR" altLang="fr-FR" sz="1400">
                <a:solidFill>
                  <a:srgbClr val="008000"/>
                </a:solidFill>
                <a:latin typeface="Arial" panose="020B0604020202020204" pitchFamily="34" charset="0"/>
              </a:rPr>
              <a:t> : L'herbe de la pampa fut originellement introduite en </a:t>
            </a:r>
            <a:r>
              <a:rPr lang="fr-FR" altLang="fr-FR" sz="1400">
                <a:solidFill>
                  <a:srgbClr val="008000"/>
                </a:solidFill>
                <a:latin typeface="Arial" panose="020B0604020202020204" pitchFamily="34" charset="0"/>
                <a:hlinkClick r:id="rId13" tooltip="Europe"/>
              </a:rPr>
              <a:t>Europe</a:t>
            </a:r>
            <a:r>
              <a:rPr lang="fr-FR" altLang="fr-FR" sz="1400">
                <a:solidFill>
                  <a:srgbClr val="008000"/>
                </a:solidFill>
                <a:latin typeface="Arial" panose="020B0604020202020204" pitchFamily="34" charset="0"/>
              </a:rPr>
              <a:t> et en </a:t>
            </a:r>
            <a:r>
              <a:rPr lang="fr-FR" altLang="fr-FR" sz="1400">
                <a:solidFill>
                  <a:srgbClr val="008000"/>
                </a:solidFill>
                <a:latin typeface="Arial" panose="020B0604020202020204" pitchFamily="34" charset="0"/>
                <a:hlinkClick r:id="rId15" tooltip="Amérique du Nord"/>
              </a:rPr>
              <a:t>Amérique du Nord</a:t>
            </a:r>
            <a:r>
              <a:rPr lang="fr-FR" altLang="fr-FR" sz="1400">
                <a:solidFill>
                  <a:srgbClr val="008000"/>
                </a:solidFill>
                <a:latin typeface="Arial" panose="020B0604020202020204" pitchFamily="34" charset="0"/>
              </a:rPr>
              <a:t> comme </a:t>
            </a:r>
            <a:r>
              <a:rPr lang="fr-FR" altLang="fr-FR" sz="1400">
                <a:solidFill>
                  <a:srgbClr val="008000"/>
                </a:solidFill>
                <a:latin typeface="Arial" panose="020B0604020202020204" pitchFamily="34" charset="0"/>
                <a:hlinkClick r:id="rId16" tooltip="Graminée ornementale"/>
              </a:rPr>
              <a:t>graminée ornementale</a:t>
            </a:r>
            <a:r>
              <a:rPr lang="fr-FR" altLang="fr-FR" sz="1400">
                <a:solidFill>
                  <a:srgbClr val="008000"/>
                </a:solidFill>
                <a:latin typeface="Arial" panose="020B0604020202020204" pitchFamily="34" charset="0"/>
              </a:rPr>
              <a:t>, et dans une moindre mesure comme plante de pâturage. Ses inflorescences en plumets sont largement utilisées, une fois séchées, pour la confection de bouquets secs. Elle est envahissante en Bretagne et à la Réunion. </a:t>
            </a:r>
          </a:p>
          <a:p>
            <a:pPr algn="just" eaLnBrk="1" hangingPunct="1">
              <a:spcBef>
                <a:spcPct val="0"/>
              </a:spcBef>
              <a:buFontTx/>
              <a:buNone/>
            </a:pPr>
            <a:r>
              <a:rPr lang="fr-FR" altLang="fr-FR" sz="1400">
                <a:solidFill>
                  <a:srgbClr val="008000"/>
                </a:solidFill>
                <a:latin typeface="Arial" panose="020B0604020202020204" pitchFamily="34" charset="0"/>
              </a:rPr>
              <a:t>Sources : </a:t>
            </a:r>
            <a:r>
              <a:rPr lang="fr-FR" altLang="fr-FR" sz="1400">
                <a:solidFill>
                  <a:srgbClr val="008000"/>
                </a:solidFill>
                <a:latin typeface="Arial" panose="020B0604020202020204" pitchFamily="34" charset="0"/>
                <a:hlinkClick r:id="rId17"/>
              </a:rPr>
              <a:t>http://fr.wikipedia.org/wiki/Cortaderia_selloana</a:t>
            </a:r>
            <a:endParaRPr lang="fr-FR" altLang="fr-FR" sz="1400">
              <a:solidFill>
                <a:srgbClr val="008000"/>
              </a:solidFill>
              <a:latin typeface="Arial" panose="020B0604020202020204" pitchFamily="34" charset="0"/>
            </a:endParaRPr>
          </a:p>
          <a:p>
            <a:pPr algn="just" eaLnBrk="1" hangingPunct="1">
              <a:spcBef>
                <a:spcPct val="0"/>
              </a:spcBef>
              <a:buFontTx/>
              <a:buNone/>
            </a:pPr>
            <a:r>
              <a:rPr lang="fr-FR" altLang="fr-FR" sz="1400">
                <a:solidFill>
                  <a:srgbClr val="008000"/>
                </a:solidFill>
                <a:latin typeface="Arial" panose="020B0604020202020204" pitchFamily="34" charset="0"/>
                <a:hlinkClick r:id="rId18"/>
              </a:rPr>
              <a:t>http://www.hear.org/pier/species/cortaderia_selloana.htm</a:t>
            </a:r>
            <a:r>
              <a:rPr lang="fr-FR" altLang="fr-FR" sz="1400">
                <a:solidFill>
                  <a:srgbClr val="008000"/>
                </a:solidFill>
                <a:latin typeface="Arial" panose="020B0604020202020204" pitchFamily="34" charset="0"/>
              </a:rPr>
              <a:t>  </a:t>
            </a:r>
          </a:p>
        </p:txBody>
      </p:sp>
      <p:pic>
        <p:nvPicPr>
          <p:cNvPr id="108550" name="Picture 5" descr="C:\Users\LISAN\Pictures\plantes invasives\Cortaderia selloana inflorescence.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67625" y="4652963"/>
            <a:ext cx="1338263"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descr="C:\Users\LISAN\Pictures\plantes invasives\Cortaderia selloana invasion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5084763"/>
            <a:ext cx="2781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9" descr="C:\Users\LISAN\Pictures\plantes invasives\Cortaderia-selloana invasion.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48038" y="4967288"/>
            <a:ext cx="244633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3" name="ZoneTexte 14"/>
          <p:cNvSpPr txBox="1">
            <a:spLocks noChangeArrowheads="1"/>
          </p:cNvSpPr>
          <p:nvPr/>
        </p:nvSpPr>
        <p:spPr bwMode="auto">
          <a:xfrm>
            <a:off x="2987675" y="6580188"/>
            <a:ext cx="3132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Invasion d’herbes de la pampa en Espagne</a:t>
            </a:r>
          </a:p>
        </p:txBody>
      </p:sp>
      <p:pic>
        <p:nvPicPr>
          <p:cNvPr id="108554" name="Picture 10" descr="C:\Users\LISAN\Pictures\plantes invasives\Cortaderia_selloana0_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4888" y="4724400"/>
            <a:ext cx="1473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ChangeArrowheads="1"/>
          </p:cNvSpPr>
          <p:nvPr/>
        </p:nvSpPr>
        <p:spPr bwMode="auto">
          <a:xfrm>
            <a:off x="179388" y="908050"/>
            <a:ext cx="653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8.62. </a:t>
            </a:r>
            <a:r>
              <a:rPr lang="fr-FR" altLang="fr-FR" sz="1800" b="1">
                <a:solidFill>
                  <a:srgbClr val="008000"/>
                </a:solidFill>
              </a:rPr>
              <a:t>Agave americana </a:t>
            </a:r>
            <a:r>
              <a:rPr lang="fr-FR" altLang="fr-FR" sz="1800">
                <a:solidFill>
                  <a:srgbClr val="008000"/>
                </a:solidFill>
              </a:rPr>
              <a:t>(</a:t>
            </a:r>
            <a:r>
              <a:rPr lang="fr-FR" altLang="fr-FR" sz="1800" i="1" u="sng">
                <a:hlinkClick r:id="rId2"/>
              </a:rPr>
              <a:t>Agave americana</a:t>
            </a:r>
            <a:r>
              <a:rPr lang="fr-FR" altLang="fr-FR" sz="1800">
                <a:solidFill>
                  <a:srgbClr val="008000"/>
                </a:solidFill>
              </a:rPr>
              <a:t>)</a:t>
            </a:r>
          </a:p>
        </p:txBody>
      </p:sp>
      <p:sp>
        <p:nvSpPr>
          <p:cNvPr id="109571"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09572" name="Espace réservé du numéro de diapositive 2"/>
          <p:cNvSpPr>
            <a:spLocks noGrp="1"/>
          </p:cNvSpPr>
          <p:nvPr>
            <p:ph type="sldNum" sz="quarter" idx="12"/>
          </p:nvPr>
        </p:nvSpPr>
        <p:spPr bwMode="auto">
          <a:xfrm>
            <a:off x="250825" y="115888"/>
            <a:ext cx="576263"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619612-CDB2-4F8E-AFBD-C9273A1369AD}" type="slidenum">
              <a:rPr lang="fr-FR" altLang="fr-FR" sz="1200" smtClean="0">
                <a:solidFill>
                  <a:srgbClr val="898989"/>
                </a:solidFill>
              </a:rPr>
              <a:pPr>
                <a:spcBef>
                  <a:spcPct val="0"/>
                </a:spcBef>
                <a:buFontTx/>
                <a:buNone/>
              </a:pPr>
              <a:t>108</a:t>
            </a:fld>
            <a:endParaRPr lang="fr-FR" altLang="fr-FR" sz="1200">
              <a:solidFill>
                <a:srgbClr val="898989"/>
              </a:solidFill>
            </a:endParaRPr>
          </a:p>
        </p:txBody>
      </p:sp>
      <p:sp>
        <p:nvSpPr>
          <p:cNvPr id="109573" name="ZoneTexte 5"/>
          <p:cNvSpPr txBox="1">
            <a:spLocks noChangeArrowheads="1"/>
          </p:cNvSpPr>
          <p:nvPr/>
        </p:nvSpPr>
        <p:spPr bwMode="auto">
          <a:xfrm>
            <a:off x="179388" y="1196975"/>
            <a:ext cx="87137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Appelée </a:t>
            </a:r>
            <a:r>
              <a:rPr lang="fr-FR" altLang="fr-FR" sz="1800" b="1">
                <a:solidFill>
                  <a:srgbClr val="008000"/>
                </a:solidFill>
                <a:latin typeface="Arial" panose="020B0604020202020204" pitchFamily="34" charset="0"/>
              </a:rPr>
              <a:t>choka bleu</a:t>
            </a:r>
            <a:r>
              <a:rPr lang="fr-FR" altLang="fr-FR" sz="1800">
                <a:solidFill>
                  <a:srgbClr val="008000"/>
                </a:solidFill>
                <a:latin typeface="Arial" panose="020B0604020202020204" pitchFamily="34" charset="0"/>
              </a:rPr>
              <a:t> à </a:t>
            </a:r>
            <a:r>
              <a:rPr lang="fr-FR" altLang="fr-FR" sz="1800">
                <a:solidFill>
                  <a:srgbClr val="008000"/>
                </a:solidFill>
                <a:latin typeface="Arial" panose="020B0604020202020204" pitchFamily="34" charset="0"/>
                <a:hlinkClick r:id="rId3" tooltip="La Réunion"/>
              </a:rPr>
              <a:t>La Réunion</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4" tooltip="Agave"/>
              </a:rPr>
              <a:t>agave</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5" tooltip="Famille (biologie)"/>
              </a:rPr>
              <a:t>famille</a:t>
            </a:r>
            <a:r>
              <a:rPr lang="fr-FR" altLang="fr-FR" sz="1800">
                <a:solidFill>
                  <a:srgbClr val="008000"/>
                </a:solidFill>
                <a:latin typeface="Arial" panose="020B0604020202020204" pitchFamily="34" charset="0"/>
              </a:rPr>
              <a:t> des </a:t>
            </a:r>
            <a:r>
              <a:rPr lang="fr-FR" altLang="fr-FR" sz="1800" i="1">
                <a:solidFill>
                  <a:srgbClr val="008000"/>
                </a:solidFill>
                <a:latin typeface="Arial" panose="020B0604020202020204" pitchFamily="34" charset="0"/>
                <a:hlinkClick r:id="rId6" tooltip="Agavaceae"/>
              </a:rPr>
              <a:t>Agavacées</a:t>
            </a:r>
            <a:r>
              <a:rPr lang="fr-FR" altLang="fr-FR" sz="1800">
                <a:solidFill>
                  <a:srgbClr val="008000"/>
                </a:solidFill>
                <a:latin typeface="Arial" panose="020B0604020202020204" pitchFamily="34" charset="0"/>
              </a:rPr>
              <a:t>), </a:t>
            </a:r>
            <a:r>
              <a:rPr lang="fr-FR" altLang="fr-FR" sz="1800">
                <a:latin typeface="Arial" panose="020B0604020202020204" pitchFamily="34" charset="0"/>
                <a:hlinkClick r:id="rId7" tooltip="Plante succulente"/>
              </a:rPr>
              <a:t>plante grasse</a:t>
            </a:r>
            <a:r>
              <a:rPr lang="fr-FR" altLang="fr-FR" sz="1800">
                <a:latin typeface="Arial" panose="020B0604020202020204" pitchFamily="34" charset="0"/>
              </a:rPr>
              <a:t> </a:t>
            </a:r>
            <a:r>
              <a:rPr lang="fr-FR" altLang="fr-FR" sz="1800">
                <a:latin typeface="Arial" panose="020B0604020202020204" pitchFamily="34" charset="0"/>
                <a:hlinkClick r:id="rId8" tooltip="Plante herbacée"/>
              </a:rPr>
              <a:t>herbacée</a:t>
            </a:r>
            <a:r>
              <a:rPr lang="fr-FR" altLang="fr-FR" sz="1800">
                <a:latin typeface="Arial" panose="020B0604020202020204" pitchFamily="34" charset="0"/>
              </a:rPr>
              <a:t> </a:t>
            </a:r>
            <a:r>
              <a:rPr lang="fr-FR" altLang="fr-FR" sz="1800">
                <a:latin typeface="Arial" panose="020B0604020202020204" pitchFamily="34" charset="0"/>
                <a:hlinkClick r:id="rId9" tooltip="Plante vivace"/>
              </a:rPr>
              <a:t>vivace</a:t>
            </a:r>
            <a:r>
              <a:rPr lang="fr-FR" altLang="fr-FR" sz="1800">
                <a:solidFill>
                  <a:srgbClr val="008000"/>
                </a:solidFill>
                <a:latin typeface="Arial" panose="020B0604020202020204" pitchFamily="34" charset="0"/>
              </a:rPr>
              <a:t>, originaire d'</a:t>
            </a:r>
            <a:r>
              <a:rPr lang="fr-FR" altLang="fr-FR" sz="1800">
                <a:solidFill>
                  <a:srgbClr val="008000"/>
                </a:solidFill>
                <a:latin typeface="Arial" panose="020B0604020202020204" pitchFamily="34" charset="0"/>
                <a:hlinkClick r:id="rId10" tooltip="Amérique du Nord"/>
              </a:rPr>
              <a:t>Amérique du Nord</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Il est cultivé et naturalisée sur tous les </a:t>
            </a:r>
            <a:r>
              <a:rPr lang="fr-FR" altLang="fr-FR" sz="1200">
                <a:solidFill>
                  <a:srgbClr val="008000"/>
                </a:solidFill>
                <a:latin typeface="Arial" panose="020B0604020202020204" pitchFamily="34" charset="0"/>
                <a:hlinkClick r:id="rId11" tooltip="Continent"/>
              </a:rPr>
              <a:t>continents</a:t>
            </a:r>
            <a:r>
              <a:rPr lang="fr-FR" altLang="fr-FR" sz="1200">
                <a:solidFill>
                  <a:srgbClr val="008000"/>
                </a:solidFill>
                <a:latin typeface="Arial" panose="020B0604020202020204" pitchFamily="34" charset="0"/>
              </a:rPr>
              <a:t>. Il existe une multitude de </a:t>
            </a:r>
            <a:r>
              <a:rPr lang="fr-FR" altLang="fr-FR" sz="1200">
                <a:solidFill>
                  <a:srgbClr val="008000"/>
                </a:solidFill>
                <a:latin typeface="Arial" panose="020B0604020202020204" pitchFamily="34" charset="0"/>
                <a:hlinkClick r:id="rId12" tooltip="Cultivar"/>
              </a:rPr>
              <a:t>cultivars</a:t>
            </a:r>
            <a:r>
              <a:rPr lang="fr-FR" altLang="fr-FR" sz="1200">
                <a:solidFill>
                  <a:srgbClr val="008000"/>
                </a:solidFill>
                <a:latin typeface="Arial" panose="020B0604020202020204" pitchFamily="34" charset="0"/>
              </a:rPr>
              <a:t>. Température minimum : -5 °C.</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Elle apprécie les environnements ensoleillés et est adaptée aux environnements secs du fait de sa forte capacité de résistance à la sécheresse. Elle prospère surtout sur des sols bien drainés mais tolère cependant des sols très différents.  La plante a tendance à coloniser les côtes sablonneuses, les milieux rocheux et les falaises. Elle s’installe également dans des milieux perturbés  comme les terrains vagues et les bords de  routes. </a:t>
            </a:r>
          </a:p>
          <a:p>
            <a:pPr algn="just" eaLnBrk="1" hangingPunct="1">
              <a:spcBef>
                <a:spcPct val="0"/>
              </a:spcBef>
              <a:buFontTx/>
              <a:buNone/>
            </a:pPr>
            <a:r>
              <a:rPr lang="fr-FR" altLang="fr-FR" sz="1200" u="sng">
                <a:solidFill>
                  <a:srgbClr val="008000"/>
                </a:solidFill>
                <a:latin typeface="Arial" panose="020B0604020202020204" pitchFamily="34" charset="0"/>
              </a:rPr>
              <a:t>Reproduction</a:t>
            </a:r>
            <a:r>
              <a:rPr lang="fr-FR" altLang="fr-FR" sz="1200">
                <a:solidFill>
                  <a:srgbClr val="008000"/>
                </a:solidFill>
                <a:latin typeface="Arial" panose="020B0604020202020204" pitchFamily="34" charset="0"/>
              </a:rPr>
              <a:t> : La </a:t>
            </a:r>
            <a:r>
              <a:rPr lang="fr-FR" altLang="fr-FR" sz="1200">
                <a:solidFill>
                  <a:srgbClr val="008000"/>
                </a:solidFill>
                <a:latin typeface="Arial" panose="020B0604020202020204" pitchFamily="34" charset="0"/>
                <a:hlinkClick r:id="rId13" tooltip="Floraison"/>
              </a:rPr>
              <a:t>floraison</a:t>
            </a:r>
            <a:r>
              <a:rPr lang="fr-FR" altLang="fr-FR" sz="1200">
                <a:solidFill>
                  <a:srgbClr val="008000"/>
                </a:solidFill>
                <a:latin typeface="Arial" panose="020B0604020202020204" pitchFamily="34" charset="0"/>
              </a:rPr>
              <a:t>, unique dans la vie de la plante (espèce </a:t>
            </a:r>
            <a:r>
              <a:rPr lang="fr-FR" altLang="fr-FR" sz="1200">
                <a:solidFill>
                  <a:srgbClr val="008000"/>
                </a:solidFill>
                <a:latin typeface="Arial" panose="020B0604020202020204" pitchFamily="34" charset="0"/>
                <a:hlinkClick r:id="rId14" tooltip="Monocarpique"/>
              </a:rPr>
              <a:t>monocarpique</a:t>
            </a:r>
            <a:r>
              <a:rPr lang="fr-FR" altLang="fr-FR" sz="1200">
                <a:solidFill>
                  <a:srgbClr val="008000"/>
                </a:solidFill>
                <a:latin typeface="Arial" panose="020B0604020202020204" pitchFamily="34" charset="0"/>
              </a:rPr>
              <a:t>), a lieu en été lorsque l'individu a entre dix et quinze ans</a:t>
            </a:r>
            <a:r>
              <a:rPr lang="fr-FR" altLang="fr-FR" sz="1200" baseline="30000">
                <a:solidFill>
                  <a:srgbClr val="008000"/>
                </a:solidFill>
                <a:latin typeface="Arial" panose="020B0604020202020204" pitchFamily="34" charset="0"/>
                <a:hlinkClick r:id="rId15"/>
              </a:rPr>
              <a:t>5</a:t>
            </a:r>
            <a:r>
              <a:rPr lang="fr-FR" altLang="fr-FR" sz="1200" baseline="30000">
                <a:solidFill>
                  <a:srgbClr val="008000"/>
                </a:solidFill>
                <a:latin typeface="Arial" panose="020B0604020202020204" pitchFamily="34" charset="0"/>
              </a:rPr>
              <a:t>,</a:t>
            </a:r>
            <a:r>
              <a:rPr lang="fr-FR" altLang="fr-FR" sz="1200" baseline="30000">
                <a:solidFill>
                  <a:srgbClr val="008000"/>
                </a:solidFill>
                <a:latin typeface="Arial" panose="020B0604020202020204" pitchFamily="34" charset="0"/>
                <a:hlinkClick r:id="rId16"/>
              </a:rPr>
              <a:t>4</a:t>
            </a:r>
            <a:r>
              <a:rPr lang="fr-FR" altLang="fr-FR" sz="1200">
                <a:solidFill>
                  <a:srgbClr val="008000"/>
                </a:solidFill>
                <a:latin typeface="Arial" panose="020B0604020202020204" pitchFamily="34" charset="0"/>
              </a:rPr>
              <a:t> et dure plusieurs mois, attirant de nombreux </a:t>
            </a:r>
            <a:r>
              <a:rPr lang="fr-FR" altLang="fr-FR" sz="1200">
                <a:solidFill>
                  <a:srgbClr val="008000"/>
                </a:solidFill>
                <a:latin typeface="Arial" panose="020B0604020202020204" pitchFamily="34" charset="0"/>
                <a:hlinkClick r:id="rId17" tooltip="Insecte"/>
              </a:rPr>
              <a:t>insectes</a:t>
            </a:r>
            <a:r>
              <a:rPr lang="fr-FR" altLang="fr-FR" sz="1200" baseline="30000">
                <a:solidFill>
                  <a:srgbClr val="008000"/>
                </a:solidFill>
                <a:latin typeface="Arial" panose="020B0604020202020204" pitchFamily="34" charset="0"/>
                <a:hlinkClick r:id="rId18"/>
              </a:rPr>
              <a:t>6</a:t>
            </a:r>
            <a:r>
              <a:rPr lang="fr-FR" altLang="fr-FR" sz="1200">
                <a:solidFill>
                  <a:srgbClr val="008000"/>
                </a:solidFill>
                <a:latin typeface="Arial" panose="020B0604020202020204" pitchFamily="34" charset="0"/>
              </a:rPr>
              <a:t> avant de s'effondrer au vent par épuisement de la plante, qui meurt progressivement en laissant, comme tout au cours de sa vie, de nombreux </a:t>
            </a:r>
            <a:r>
              <a:rPr lang="fr-FR" altLang="fr-FR" sz="1200">
                <a:solidFill>
                  <a:srgbClr val="008000"/>
                </a:solidFill>
                <a:latin typeface="Arial" panose="020B0604020202020204" pitchFamily="34" charset="0"/>
                <a:hlinkClick r:id="rId19" tooltip="Drageon"/>
              </a:rPr>
              <a:t>drageons</a:t>
            </a:r>
            <a:r>
              <a:rPr lang="fr-FR" altLang="fr-FR" sz="1200">
                <a:solidFill>
                  <a:srgbClr val="008000"/>
                </a:solidFill>
                <a:latin typeface="Arial" panose="020B0604020202020204" pitchFamily="34" charset="0"/>
              </a:rPr>
              <a:t>. Le fruit ne se développe pas systématiquement, la reproduction est couramment </a:t>
            </a:r>
            <a:r>
              <a:rPr lang="fr-FR" altLang="fr-FR" sz="1200">
                <a:solidFill>
                  <a:srgbClr val="008000"/>
                </a:solidFill>
                <a:latin typeface="Arial" panose="020B0604020202020204" pitchFamily="34" charset="0"/>
                <a:hlinkClick r:id="rId20" tooltip="Multiplication végétative"/>
              </a:rPr>
              <a:t>asexuée</a:t>
            </a:r>
            <a:r>
              <a:rPr lang="fr-FR" altLang="fr-FR" sz="1200">
                <a:solidFill>
                  <a:srgbClr val="008000"/>
                </a:solidFill>
                <a:latin typeface="Arial" panose="020B0604020202020204" pitchFamily="34" charset="0"/>
              </a:rPr>
              <a:t>. Outre les rejets (drageons) déjà mentionnés, produits par les rhizomes, il peut apparaître quelques </a:t>
            </a:r>
            <a:r>
              <a:rPr lang="fr-FR" altLang="fr-FR" sz="1200">
                <a:solidFill>
                  <a:srgbClr val="008000"/>
                </a:solidFill>
                <a:latin typeface="Arial" panose="020B0604020202020204" pitchFamily="34" charset="0"/>
                <a:hlinkClick r:id="rId21" tooltip="Bulbille"/>
              </a:rPr>
              <a:t>bulbilles</a:t>
            </a:r>
            <a:r>
              <a:rPr lang="fr-FR" altLang="fr-FR" sz="1200">
                <a:solidFill>
                  <a:srgbClr val="008000"/>
                </a:solidFill>
                <a:latin typeface="Arial" panose="020B0604020202020204" pitchFamily="34" charset="0"/>
              </a:rPr>
              <a:t> sur la hampe florale, qui peut atteindre jusqu’à 8 m de haut  </a:t>
            </a:r>
            <a:r>
              <a:rPr lang="fr-FR" altLang="fr-FR" sz="1200" baseline="30000">
                <a:solidFill>
                  <a:srgbClr val="008000"/>
                </a:solidFill>
                <a:latin typeface="Arial" panose="020B0604020202020204" pitchFamily="34" charset="0"/>
                <a:hlinkClick r:id="rId22"/>
              </a:rPr>
              <a:t>3</a:t>
            </a:r>
            <a:r>
              <a:rPr lang="fr-FR" altLang="fr-FR" sz="1200" baseline="30000">
                <a:solidFill>
                  <a:srgbClr val="008000"/>
                </a:solidFill>
                <a:latin typeface="Arial" panose="020B0604020202020204" pitchFamily="34" charset="0"/>
              </a:rPr>
              <a:t>,</a:t>
            </a:r>
            <a:r>
              <a:rPr lang="fr-FR" altLang="fr-FR" sz="1200" baseline="30000">
                <a:solidFill>
                  <a:srgbClr val="008000"/>
                </a:solidFill>
                <a:latin typeface="Arial" panose="020B0604020202020204" pitchFamily="34" charset="0"/>
                <a:hlinkClick r:id="rId16"/>
              </a:rPr>
              <a:t>4</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Il forme des peuplements denses voire impénétrables diminuant de la diversité d’espèces indigènes dans les sites envahis, </a:t>
            </a:r>
          </a:p>
          <a:p>
            <a:pPr algn="just" eaLnBrk="1" hangingPunct="1">
              <a:spcBef>
                <a:spcPct val="0"/>
              </a:spcBef>
              <a:buFontTx/>
              <a:buNone/>
            </a:pPr>
            <a:r>
              <a:rPr lang="fr-FR" altLang="fr-FR" sz="1200">
                <a:solidFill>
                  <a:srgbClr val="FF0000"/>
                </a:solidFill>
                <a:latin typeface="Arial" panose="020B0604020202020204" pitchFamily="34" charset="0"/>
              </a:rPr>
              <a:t>cas des sols sableux en Espagne. L’ensemble du pourtour de la Méditerranée est colonisé.</a:t>
            </a:r>
          </a:p>
          <a:p>
            <a:pPr algn="just" eaLnBrk="1" hangingPunct="1">
              <a:spcBef>
                <a:spcPct val="0"/>
              </a:spcBef>
              <a:buFontTx/>
              <a:buNone/>
            </a:pPr>
            <a:r>
              <a:rPr lang="fr-FR" altLang="fr-FR" sz="1200">
                <a:solidFill>
                  <a:srgbClr val="FF0000"/>
                </a:solidFill>
                <a:latin typeface="Arial" panose="020B0604020202020204" pitchFamily="34" charset="0"/>
              </a:rPr>
              <a:t>Sa sève peut provoquer des dermatoses par la présence de </a:t>
            </a:r>
            <a:r>
              <a:rPr lang="fr-FR" altLang="fr-FR" sz="1200">
                <a:solidFill>
                  <a:srgbClr val="FF0000"/>
                </a:solidFill>
                <a:latin typeface="Arial" panose="020B0604020202020204" pitchFamily="34" charset="0"/>
                <a:hlinkClick r:id="rId23" tooltip="Saponine"/>
              </a:rPr>
              <a:t>saponines</a:t>
            </a:r>
            <a:r>
              <a:rPr lang="fr-FR" altLang="fr-FR" sz="1200">
                <a:solidFill>
                  <a:srgbClr val="FF0000"/>
                </a:solidFill>
                <a:latin typeface="Arial" panose="020B0604020202020204" pitchFamily="34" charset="0"/>
              </a:rPr>
              <a:t>, d'huiles irritantes et de cristaux d’</a:t>
            </a:r>
            <a:r>
              <a:rPr lang="fr-FR" altLang="fr-FR" sz="1200">
                <a:solidFill>
                  <a:srgbClr val="FF0000"/>
                </a:solidFill>
                <a:latin typeface="Arial" panose="020B0604020202020204" pitchFamily="34" charset="0"/>
                <a:hlinkClick r:id="rId24" tooltip="Oxalate de calcium"/>
              </a:rPr>
              <a:t>oxalate de calcium</a:t>
            </a:r>
            <a:r>
              <a:rPr lang="fr-FR" altLang="fr-FR" sz="1200" baseline="30000">
                <a:solidFill>
                  <a:srgbClr val="FF0000"/>
                </a:solidFill>
                <a:latin typeface="Arial" panose="020B0604020202020204" pitchFamily="34" charset="0"/>
                <a:hlinkClick r:id="rId25"/>
              </a:rPr>
              <a:t>8</a:t>
            </a:r>
            <a:r>
              <a:rPr lang="fr-FR" altLang="fr-FR" sz="1200">
                <a:solidFill>
                  <a:srgbClr val="FF0000"/>
                </a:solidFill>
                <a:latin typeface="Arial" panose="020B0604020202020204" pitchFamily="34" charset="0"/>
              </a:rPr>
              <a:t>.</a:t>
            </a:r>
          </a:p>
          <a:p>
            <a:pPr algn="just" eaLnBrk="1" hangingPunct="1">
              <a:spcBef>
                <a:spcPct val="0"/>
              </a:spcBef>
              <a:buFontTx/>
              <a:buNone/>
            </a:pPr>
            <a:r>
              <a:rPr lang="fr-FR" altLang="fr-FR" sz="1200" u="sng">
                <a:solidFill>
                  <a:srgbClr val="002060"/>
                </a:solidFill>
                <a:latin typeface="Arial" panose="020B0604020202020204" pitchFamily="34" charset="0"/>
              </a:rPr>
              <a:t>Lutte</a:t>
            </a:r>
            <a:r>
              <a:rPr lang="fr-FR" altLang="fr-FR" sz="1200">
                <a:solidFill>
                  <a:srgbClr val="002060"/>
                </a:solidFill>
                <a:latin typeface="Arial" panose="020B0604020202020204" pitchFamily="34" charset="0"/>
              </a:rPr>
              <a:t> : Une méthode de gestion consiste à arracher manuellement les rosettes. Cependant l'action doit être renouvelé régulièrement pour éviter la repousse.</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http://www.centrederessources-loirenature.com/mediatheque/especes_inva/fiches_FCBN/Fiche%20-%20Agave-americana-sr.pdf</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25"/>
              </a:rPr>
              <a:t>http://fr.wikipedia.org/wiki/Agave_americana</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26"/>
              </a:rPr>
              <a:t>http://en.wikipedia.org/wiki/Agave_americana</a:t>
            </a:r>
            <a:r>
              <a:rPr lang="fr-FR" altLang="fr-FR" sz="1200">
                <a:solidFill>
                  <a:srgbClr val="008000"/>
                </a:solidFill>
                <a:latin typeface="Arial" panose="020B0604020202020204" pitchFamily="34" charset="0"/>
              </a:rPr>
              <a:t> </a:t>
            </a:r>
          </a:p>
        </p:txBody>
      </p:sp>
      <p:pic>
        <p:nvPicPr>
          <p:cNvPr id="109574" name="Picture 5" descr="C:\Users\LISAN\Pictures\plantes invasives\Agave americana4.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388"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6" descr="C:\Users\LISAN\Pictures\plantes invasives\Agave americana3.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00338"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7" descr="C:\Users\LISAN\Pictures\plantes invasives\Agave americana2.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92725" y="4991100"/>
            <a:ext cx="9429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8" descr="C:\Users\LISAN\Pictures\plantes invasives\Agave americana1.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00788" y="511492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Rectangle 10"/>
          <p:cNvSpPr>
            <a:spLocks noChangeArrowheads="1"/>
          </p:cNvSpPr>
          <p:nvPr/>
        </p:nvSpPr>
        <p:spPr bwMode="auto">
          <a:xfrm>
            <a:off x="179388" y="549275"/>
            <a:ext cx="550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de climats méditerranéens</a:t>
            </a:r>
            <a:r>
              <a:rPr lang="fr-FR" altLang="fr-FR" sz="1800">
                <a:solidFill>
                  <a:srgbClr val="008000"/>
                </a:solidFill>
                <a:latin typeface="Arial" panose="020B0604020202020204" pitchFamily="34" charset="0"/>
              </a:rPr>
              <a:t> : </a:t>
            </a:r>
            <a:endParaRPr lang="fr-FR" altLang="fr-FR" sz="1800">
              <a:latin typeface="Arial" panose="020B0604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79388" y="1196975"/>
            <a:ext cx="87852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a:solidFill>
                  <a:srgbClr val="008000"/>
                </a:solidFill>
                <a:latin typeface="Arial" panose="020B0604020202020204" pitchFamily="34" charset="0"/>
              </a:rPr>
              <a:t>Les stratégies de luttes, exposées ci-après, concernent les plantes </a:t>
            </a:r>
            <a:r>
              <a:rPr lang="fr-FR" altLang="fr-FR" sz="1600" i="1">
                <a:solidFill>
                  <a:srgbClr val="008000"/>
                </a:solidFill>
                <a:latin typeface="Arial" panose="020B0604020202020204" pitchFamily="34" charset="0"/>
              </a:rPr>
              <a:t>aquatiques</a:t>
            </a:r>
            <a:r>
              <a:rPr lang="fr-FR" altLang="fr-FR" sz="1600">
                <a:solidFill>
                  <a:srgbClr val="008000"/>
                </a:solidFill>
                <a:latin typeface="Arial" panose="020B0604020202020204" pitchFamily="34" charset="0"/>
              </a:rPr>
              <a:t> invasives. </a:t>
            </a:r>
          </a:p>
          <a:p>
            <a:pPr eaLnBrk="1" hangingPunct="1">
              <a:spcBef>
                <a:spcPct val="0"/>
              </a:spcBef>
              <a:buFontTx/>
              <a:buNone/>
            </a:pPr>
            <a:endParaRPr lang="fr-FR" altLang="fr-FR" sz="1400">
              <a:solidFill>
                <a:srgbClr val="008000"/>
              </a:solidFill>
              <a:latin typeface="Arial" panose="020B0604020202020204" pitchFamily="34" charset="0"/>
            </a:endParaRPr>
          </a:p>
          <a:p>
            <a:pPr eaLnBrk="1" hangingPunct="1">
              <a:spcBef>
                <a:spcPct val="0"/>
              </a:spcBef>
              <a:buFontTx/>
              <a:buNone/>
            </a:pPr>
            <a:r>
              <a:rPr lang="fr-FR" altLang="fr-FR" sz="1800">
                <a:latin typeface="Arial" panose="020B0604020202020204" pitchFamily="34" charset="0"/>
                <a:hlinkClick r:id="rId2"/>
              </a:rPr>
              <a:t>9.1. Lutte chimique</a:t>
            </a:r>
            <a:endParaRPr lang="fr-FR" altLang="fr-FR" sz="1800">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Il n’est plus à démontrer que les herbicides (glyphosate …) ont un impact non négligeable sur la biodiversité indigène. Et souvent, les plantes invasives reviennent.</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latin typeface="Arial" panose="020B0604020202020204" pitchFamily="34" charset="0"/>
                <a:hlinkClick r:id="rId3"/>
              </a:rPr>
              <a:t>9.2. Lutte biologique</a:t>
            </a:r>
            <a:endParaRPr lang="fr-FR" altLang="fr-FR" sz="1800">
              <a:latin typeface="Arial" panose="020B0604020202020204" pitchFamily="34" charset="0"/>
            </a:endParaRPr>
          </a:p>
          <a:p>
            <a:pPr algn="just" eaLnBrk="1" hangingPunct="1">
              <a:spcBef>
                <a:spcPct val="0"/>
              </a:spcBef>
              <a:buFontTx/>
              <a:buNone/>
            </a:pPr>
            <a:r>
              <a:rPr lang="fr-FR" altLang="fr-FR" sz="1800">
                <a:solidFill>
                  <a:srgbClr val="008000"/>
                </a:solidFill>
                <a:latin typeface="Arial" panose="020B0604020202020204" pitchFamily="34" charset="0"/>
              </a:rPr>
              <a:t>Il existe des obstacles non négligeables à l’utilisation d’agents de lutte biologique en Europe. Ainsi, une grande majorité des agents de lutte est originaire des continents origines des espèces invasives, et représente un risque en termes d’invasion.  Il ne faut néanmoins pas exclure que l’utilisation d’un agent de lutte biologique puisse offrir une solution efficace à l’avenir pour lutter contre certaines espèces.</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latin typeface="Arial" panose="020B0604020202020204" pitchFamily="34" charset="0"/>
                <a:hlinkClick r:id="rId4"/>
              </a:rPr>
              <a:t>9.3. Lutte mécanique</a:t>
            </a:r>
            <a:endParaRPr lang="fr-FR" altLang="fr-FR" sz="1800">
              <a:latin typeface="Arial" panose="020B0604020202020204" pitchFamily="34" charset="0"/>
            </a:endParaRPr>
          </a:p>
          <a:p>
            <a:pPr algn="just" eaLnBrk="1" hangingPunct="1">
              <a:spcBef>
                <a:spcPct val="0"/>
              </a:spcBef>
              <a:buFontTx/>
              <a:buNone/>
            </a:pPr>
            <a:r>
              <a:rPr lang="fr-FR" altLang="fr-FR" sz="1800">
                <a:solidFill>
                  <a:srgbClr val="008000"/>
                </a:solidFill>
                <a:latin typeface="Arial" panose="020B0604020202020204" pitchFamily="34" charset="0"/>
              </a:rPr>
              <a:t>L’arrachage mécanique, suivi de plusieurs finitions manuelles, a permis d’éradiquer certaines espèces. L’application de ce scénario semble relativement simple, mais les réalités de terrain (inaccessibilité des sites pour les engins lourds, difficulté d’observer l’espèce) peuvent fortement en compromettre la faisabilité. Une autre méthode de lutte mécanique a montré un niveau d’efficacité partiel, il s’agit de l’excavation des berges à l’aide d’une déplaqueuse de gazon ou « </a:t>
            </a:r>
            <a:r>
              <a:rPr lang="fr-FR" altLang="fr-FR" sz="1800" i="1">
                <a:solidFill>
                  <a:srgbClr val="008000"/>
                </a:solidFill>
                <a:latin typeface="Arial" panose="020B0604020202020204" pitchFamily="34" charset="0"/>
              </a:rPr>
              <a:t>turf cutter </a:t>
            </a:r>
            <a:r>
              <a:rPr lang="fr-FR" altLang="fr-FR" sz="1800">
                <a:solidFill>
                  <a:srgbClr val="008000"/>
                </a:solidFill>
                <a:latin typeface="Arial" panose="020B0604020202020204" pitchFamily="34" charset="0"/>
              </a:rPr>
              <a:t>».</a:t>
            </a:r>
          </a:p>
        </p:txBody>
      </p:sp>
      <p:sp>
        <p:nvSpPr>
          <p:cNvPr id="110595"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E4F6C19-7D83-4D27-B2E9-0581606F2EE5}" type="slidenum">
              <a:rPr lang="fr-FR" altLang="fr-FR" sz="1200">
                <a:solidFill>
                  <a:srgbClr val="898989"/>
                </a:solidFill>
              </a:rPr>
              <a:pPr algn="r" eaLnBrk="1" hangingPunct="1">
                <a:spcBef>
                  <a:spcPct val="0"/>
                </a:spcBef>
                <a:buFontTx/>
                <a:buNone/>
              </a:pPr>
              <a:t>109</a:t>
            </a:fld>
            <a:endParaRPr lang="fr-FR" altLang="fr-FR" sz="1200">
              <a:solidFill>
                <a:srgbClr val="898989"/>
              </a:solidFill>
            </a:endParaRPr>
          </a:p>
        </p:txBody>
      </p:sp>
      <p:sp>
        <p:nvSpPr>
          <p:cNvPr id="110596"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0597" name="Rectangle 5"/>
          <p:cNvSpPr>
            <a:spLocks noChangeArrowheads="1"/>
          </p:cNvSpPr>
          <p:nvPr/>
        </p:nvSpPr>
        <p:spPr bwMode="auto">
          <a:xfrm>
            <a:off x="107950" y="692150"/>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9. Stratégies de lutte contre les plantes invasives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2"/>
          </p:nvPr>
        </p:nvSpPr>
        <p:spPr bwMode="auto">
          <a:xfrm>
            <a:off x="8243888" y="188913"/>
            <a:ext cx="658812"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4571CB-CAC5-49F1-B345-EC31FAE0BBA2}" type="slidenum">
              <a:rPr lang="fr-FR" altLang="fr-FR" sz="1200" smtClean="0">
                <a:solidFill>
                  <a:srgbClr val="898989"/>
                </a:solidFill>
              </a:rPr>
              <a:pPr>
                <a:spcBef>
                  <a:spcPct val="0"/>
                </a:spcBef>
                <a:buFontTx/>
                <a:buNone/>
              </a:pPr>
              <a:t>11</a:t>
            </a:fld>
            <a:endParaRPr lang="fr-FR" altLang="fr-FR" sz="1200">
              <a:solidFill>
                <a:srgbClr val="898989"/>
              </a:solidFill>
            </a:endParaRPr>
          </a:p>
        </p:txBody>
      </p:sp>
      <p:sp>
        <p:nvSpPr>
          <p:cNvPr id="1229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2292" name="Rectangle 3"/>
          <p:cNvSpPr>
            <a:spLocks noChangeArrowheads="1"/>
          </p:cNvSpPr>
          <p:nvPr/>
        </p:nvSpPr>
        <p:spPr bwMode="auto">
          <a:xfrm>
            <a:off x="179388" y="692150"/>
            <a:ext cx="878522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1.Introduction – Définitions</a:t>
            </a:r>
          </a:p>
          <a:p>
            <a:pPr algn="just" eaLnBrk="1" hangingPunct="1">
              <a:spcBef>
                <a:spcPct val="0"/>
              </a:spcBef>
              <a:buFontTx/>
              <a:buNone/>
            </a:pPr>
            <a:endParaRPr lang="fr-FR" altLang="fr-FR" sz="1800">
              <a:solidFill>
                <a:srgbClr val="008000"/>
              </a:solidFill>
            </a:endParaRPr>
          </a:p>
          <a:p>
            <a:pPr algn="just" eaLnBrk="1" hangingPunct="1">
              <a:spcBef>
                <a:spcPct val="0"/>
              </a:spcBef>
            </a:pPr>
            <a:r>
              <a:rPr lang="fr-FR" altLang="fr-FR" sz="1800">
                <a:solidFill>
                  <a:srgbClr val="008000"/>
                </a:solidFill>
              </a:rPr>
              <a:t> Une </a:t>
            </a:r>
            <a:r>
              <a:rPr lang="fr-FR" altLang="fr-FR" sz="1800" b="1">
                <a:solidFill>
                  <a:srgbClr val="008000"/>
                </a:solidFill>
              </a:rPr>
              <a:t>plante envahissante</a:t>
            </a:r>
            <a:r>
              <a:rPr lang="fr-FR" altLang="fr-FR" sz="1800">
                <a:solidFill>
                  <a:srgbClr val="008000"/>
                </a:solidFill>
              </a:rPr>
              <a:t> au sens large (l'anglicisme plante invasive est parfois utilisé) est une </a:t>
            </a:r>
            <a:r>
              <a:rPr lang="fr-FR" altLang="fr-FR" sz="1800">
                <a:solidFill>
                  <a:srgbClr val="008000"/>
                </a:solidFill>
                <a:hlinkClick r:id="rId2" tooltip="Plante"/>
              </a:rPr>
              <a:t>plante</a:t>
            </a:r>
            <a:r>
              <a:rPr lang="fr-FR" altLang="fr-FR" sz="1800">
                <a:solidFill>
                  <a:srgbClr val="008000"/>
                </a:solidFill>
              </a:rPr>
              <a:t> généralement </a:t>
            </a:r>
            <a:r>
              <a:rPr lang="fr-FR" altLang="fr-FR" sz="1800">
                <a:solidFill>
                  <a:srgbClr val="008000"/>
                </a:solidFill>
                <a:hlinkClick r:id="rId3" tooltip="Euryèce"/>
              </a:rPr>
              <a:t>euryèce</a:t>
            </a:r>
            <a:r>
              <a:rPr lang="fr-FR" altLang="fr-FR" sz="1800">
                <a:solidFill>
                  <a:srgbClr val="008000"/>
                </a:solidFill>
              </a:rPr>
              <a:t>, problématique par sa capacité de </a:t>
            </a:r>
            <a:r>
              <a:rPr lang="fr-FR" altLang="fr-FR" sz="1800">
                <a:solidFill>
                  <a:srgbClr val="008000"/>
                </a:solidFill>
                <a:hlinkClick r:id="rId4" tooltip="Colonisation"/>
              </a:rPr>
              <a:t>colonisation</a:t>
            </a:r>
            <a:r>
              <a:rPr lang="fr-FR" altLang="fr-FR" sz="1800">
                <a:solidFill>
                  <a:srgbClr val="008000"/>
                </a:solidFill>
              </a:rPr>
              <a:t> qui dans certaines circonstances en font une </a:t>
            </a:r>
            <a:r>
              <a:rPr lang="fr-FR" altLang="fr-FR" sz="1800">
                <a:solidFill>
                  <a:srgbClr val="008000"/>
                </a:solidFill>
                <a:hlinkClick r:id="rId5" tooltip="Espèce invasive"/>
              </a:rPr>
              <a:t>espèce invasive</a:t>
            </a:r>
            <a:r>
              <a:rPr lang="fr-FR" altLang="fr-FR" sz="1800">
                <a:solidFill>
                  <a:srgbClr val="008000"/>
                </a:solidFill>
              </a:rPr>
              <a:t>.</a:t>
            </a:r>
          </a:p>
          <a:p>
            <a:pPr algn="just" eaLnBrk="1" hangingPunct="1">
              <a:spcBef>
                <a:spcPct val="0"/>
              </a:spcBef>
            </a:pPr>
            <a:r>
              <a:rPr lang="fr-FR" altLang="fr-FR" sz="1800">
                <a:solidFill>
                  <a:srgbClr val="008000"/>
                </a:solidFill>
              </a:rPr>
              <a:t> En 1995, Cronk et Fuller donnèrent comme définition aux plantes envahissantes : « </a:t>
            </a:r>
            <a:r>
              <a:rPr lang="fr-FR" altLang="fr-FR" sz="1800" i="1">
                <a:solidFill>
                  <a:srgbClr val="008000"/>
                </a:solidFill>
              </a:rPr>
              <a:t>Espèce exotique naturalisée dans un territoire qui modifie la composition, la structure et le fonctionnement des écosystèmes naturels ou semi-naturels dans lequel elle se propage</a:t>
            </a:r>
            <a:r>
              <a:rPr lang="fr-FR" altLang="fr-FR" sz="1800">
                <a:solidFill>
                  <a:srgbClr val="008000"/>
                </a:solidFill>
              </a:rPr>
              <a:t>».</a:t>
            </a:r>
          </a:p>
          <a:p>
            <a:pPr algn="just" eaLnBrk="1" hangingPunct="1">
              <a:spcBef>
                <a:spcPct val="0"/>
              </a:spcBef>
            </a:pPr>
            <a:r>
              <a:rPr lang="fr-FR" altLang="fr-FR" sz="1800">
                <a:solidFill>
                  <a:srgbClr val="008000"/>
                </a:solidFill>
              </a:rPr>
              <a:t> Une plante </a:t>
            </a:r>
            <a:r>
              <a:rPr lang="fr-FR" altLang="fr-FR" sz="1800" i="1">
                <a:solidFill>
                  <a:srgbClr val="008000"/>
                </a:solidFill>
              </a:rPr>
              <a:t>envahissante</a:t>
            </a:r>
            <a:r>
              <a:rPr lang="fr-FR" altLang="fr-FR" sz="1800">
                <a:solidFill>
                  <a:srgbClr val="008000"/>
                </a:solidFill>
              </a:rPr>
              <a:t> au sens strict, est une </a:t>
            </a:r>
            <a:r>
              <a:rPr lang="fr-FR" altLang="fr-FR" sz="1800">
                <a:solidFill>
                  <a:srgbClr val="008000"/>
                </a:solidFill>
                <a:hlinkClick r:id="rId2" tooltip="Plante"/>
              </a:rPr>
              <a:t>plante</a:t>
            </a:r>
            <a:r>
              <a:rPr lang="fr-FR" altLang="fr-FR" sz="1800">
                <a:solidFill>
                  <a:srgbClr val="008000"/>
                </a:solidFill>
              </a:rPr>
              <a:t> </a:t>
            </a:r>
            <a:r>
              <a:rPr lang="fr-FR" altLang="fr-FR" sz="1800">
                <a:solidFill>
                  <a:srgbClr val="008000"/>
                </a:solidFill>
                <a:hlinkClick r:id="rId6" tooltip="Indigène"/>
              </a:rPr>
              <a:t>autochtone</a:t>
            </a:r>
            <a:r>
              <a:rPr lang="fr-FR" altLang="fr-FR" sz="1800">
                <a:solidFill>
                  <a:srgbClr val="008000"/>
                </a:solidFill>
              </a:rPr>
              <a:t> ou </a:t>
            </a:r>
            <a:r>
              <a:rPr lang="fr-FR" altLang="fr-FR" sz="1800">
                <a:solidFill>
                  <a:srgbClr val="008000"/>
                </a:solidFill>
                <a:hlinkClick r:id="rId7" tooltip="Allochtone"/>
              </a:rPr>
              <a:t>allochtone</a:t>
            </a:r>
            <a:r>
              <a:rPr lang="fr-FR" altLang="fr-FR" sz="1800">
                <a:solidFill>
                  <a:srgbClr val="008000"/>
                </a:solidFill>
              </a:rPr>
              <a:t> ayant la capacité de coloniser rapidement une zone et de se propager très loin des plants parents, tout en laissant la possibilité à d’autres espèces de cohabiter, voire de leur succéder.</a:t>
            </a:r>
          </a:p>
          <a:p>
            <a:pPr algn="just" eaLnBrk="1" hangingPunct="1">
              <a:spcBef>
                <a:spcPct val="0"/>
              </a:spcBef>
            </a:pPr>
            <a:r>
              <a:rPr lang="fr-FR" altLang="fr-FR" sz="1800">
                <a:solidFill>
                  <a:srgbClr val="008000"/>
                </a:solidFill>
              </a:rPr>
              <a:t> S’installant souvent sur des terrains perturbés, elle peut être indicatrice de cette perturbation.</a:t>
            </a:r>
          </a:p>
          <a:p>
            <a:pPr algn="just" eaLnBrk="1" hangingPunct="1">
              <a:spcBef>
                <a:spcPct val="0"/>
              </a:spcBef>
            </a:pPr>
            <a:r>
              <a:rPr lang="fr-FR" altLang="fr-FR" sz="1800">
                <a:solidFill>
                  <a:srgbClr val="008000"/>
                </a:solidFill>
              </a:rPr>
              <a:t> Cette notion s'applique surtout dans les cas où la prolifération de l'espèce provoque, par ailleurs, des perturbations pouvant nuire directement à l'homme, comme l'</a:t>
            </a:r>
            <a:r>
              <a:rPr lang="fr-FR" altLang="fr-FR" sz="1800">
                <a:solidFill>
                  <a:srgbClr val="008000"/>
                </a:solidFill>
                <a:hlinkClick r:id="rId8" tooltip="Ambroisie à feuilles d'armoise"/>
              </a:rPr>
              <a:t>ambroisie à feuilles d'armoise</a:t>
            </a:r>
            <a:r>
              <a:rPr lang="fr-FR" altLang="fr-FR" sz="1800">
                <a:solidFill>
                  <a:srgbClr val="008000"/>
                </a:solidFill>
              </a:rPr>
              <a:t> (</a:t>
            </a:r>
            <a:r>
              <a:rPr lang="fr-FR" altLang="fr-FR" sz="1800" i="1">
                <a:solidFill>
                  <a:srgbClr val="008000"/>
                </a:solidFill>
              </a:rPr>
              <a:t>Ambrosia artemisiifolia</a:t>
            </a:r>
            <a:r>
              <a:rPr lang="fr-FR" altLang="fr-FR" sz="1800">
                <a:solidFill>
                  <a:srgbClr val="008000"/>
                </a:solidFill>
              </a:rPr>
              <a:t> L.)</a:t>
            </a:r>
            <a:r>
              <a:rPr lang="fr-FR" altLang="fr-FR" sz="1800" baseline="30000">
                <a:solidFill>
                  <a:srgbClr val="008000"/>
                </a:solidFill>
                <a:hlinkClick r:id="rId9"/>
              </a:rPr>
              <a:t>1</a:t>
            </a:r>
            <a:r>
              <a:rPr lang="fr-FR" altLang="fr-FR" sz="1800">
                <a:solidFill>
                  <a:srgbClr val="008000"/>
                </a:solidFill>
              </a:rPr>
              <a:t>, importée d'Amérique du Nord en Europe, source d'</a:t>
            </a:r>
            <a:r>
              <a:rPr lang="fr-FR" altLang="fr-FR" sz="1800">
                <a:solidFill>
                  <a:srgbClr val="008000"/>
                </a:solidFill>
                <a:hlinkClick r:id="rId10" tooltip="Allergie"/>
              </a:rPr>
              <a:t>allergies</a:t>
            </a:r>
            <a:r>
              <a:rPr lang="fr-FR" altLang="fr-FR" sz="1800">
                <a:solidFill>
                  <a:srgbClr val="008000"/>
                </a:solidFill>
              </a:rPr>
              <a:t> </a:t>
            </a:r>
            <a:r>
              <a:rPr lang="fr-FR" altLang="fr-FR" sz="1800">
                <a:solidFill>
                  <a:srgbClr val="008000"/>
                </a:solidFill>
                <a:hlinkClick r:id="rId11" tooltip="Pollen"/>
              </a:rPr>
              <a:t>polliniques</a:t>
            </a:r>
            <a:r>
              <a:rPr lang="fr-FR" altLang="fr-FR" sz="1800">
                <a:solidFill>
                  <a:srgbClr val="008000"/>
                </a:solidFill>
              </a:rPr>
              <a:t>.</a:t>
            </a:r>
          </a:p>
          <a:p>
            <a:pPr algn="just" eaLnBrk="1" hangingPunct="1">
              <a:spcBef>
                <a:spcPct val="0"/>
              </a:spcBef>
            </a:pPr>
            <a:r>
              <a:rPr lang="fr-FR" altLang="fr-FR" sz="1800">
                <a:solidFill>
                  <a:srgbClr val="008000"/>
                </a:solidFill>
              </a:rPr>
              <a:t> Lorsqu'une </a:t>
            </a:r>
            <a:r>
              <a:rPr lang="fr-FR" altLang="fr-FR" sz="1800">
                <a:solidFill>
                  <a:srgbClr val="008000"/>
                </a:solidFill>
                <a:hlinkClick r:id="rId2" tooltip="Plante"/>
              </a:rPr>
              <a:t>plante</a:t>
            </a:r>
            <a:r>
              <a:rPr lang="fr-FR" altLang="fr-FR" sz="1800">
                <a:solidFill>
                  <a:srgbClr val="008000"/>
                </a:solidFill>
              </a:rPr>
              <a:t> est caractérisée d'</a:t>
            </a:r>
            <a:r>
              <a:rPr lang="fr-FR" altLang="fr-FR" sz="1800" i="1">
                <a:solidFill>
                  <a:srgbClr val="008000"/>
                </a:solidFill>
                <a:hlinkClick r:id="rId12" tooltip="Invasion (écologie)"/>
              </a:rPr>
              <a:t>invasive</a:t>
            </a:r>
            <a:r>
              <a:rPr lang="fr-FR" altLang="fr-FR" sz="1800">
                <a:solidFill>
                  <a:srgbClr val="008000"/>
                </a:solidFill>
              </a:rPr>
              <a:t>, l'on désignera une </a:t>
            </a:r>
            <a:r>
              <a:rPr lang="fr-FR" altLang="fr-FR" sz="1800">
                <a:solidFill>
                  <a:srgbClr val="008000"/>
                </a:solidFill>
                <a:hlinkClick r:id="rId2" tooltip="Plante"/>
              </a:rPr>
              <a:t>plante</a:t>
            </a:r>
            <a:r>
              <a:rPr lang="fr-FR" altLang="fr-FR" sz="1800">
                <a:solidFill>
                  <a:srgbClr val="008000"/>
                </a:solidFill>
              </a:rPr>
              <a:t> exogène, ou </a:t>
            </a:r>
            <a:r>
              <a:rPr lang="fr-FR" altLang="fr-FR" sz="1800">
                <a:solidFill>
                  <a:srgbClr val="008000"/>
                </a:solidFill>
                <a:hlinkClick r:id="rId7" tooltip="Allochtone"/>
              </a:rPr>
              <a:t>allochtone</a:t>
            </a:r>
            <a:r>
              <a:rPr lang="fr-FR" altLang="fr-FR" sz="1800">
                <a:solidFill>
                  <a:srgbClr val="008000"/>
                </a:solidFill>
              </a:rPr>
              <a:t>, importée, naturalisée, dont l’introduction volontaire ou fortuite dans un milieu </a:t>
            </a:r>
            <a:r>
              <a:rPr lang="fr-FR" altLang="fr-FR" sz="1800">
                <a:solidFill>
                  <a:srgbClr val="008000"/>
                </a:solidFill>
                <a:hlinkClick r:id="rId13" tooltip="Nature"/>
              </a:rPr>
              <a:t>naturel</a:t>
            </a:r>
            <a:r>
              <a:rPr lang="fr-FR" altLang="fr-FR" sz="1800">
                <a:solidFill>
                  <a:srgbClr val="008000"/>
                </a:solidFill>
              </a:rPr>
              <a:t> ou semi-naturel déséquilibre et provoque d'importantes nuisances, souvent irréversibles, à la </a:t>
            </a:r>
            <a:r>
              <a:rPr lang="fr-FR" altLang="fr-FR" sz="1800">
                <a:solidFill>
                  <a:srgbClr val="008000"/>
                </a:solidFill>
                <a:hlinkClick r:id="rId14" tooltip="Biodiversité"/>
              </a:rPr>
              <a:t>biodiversité</a:t>
            </a:r>
            <a:r>
              <a:rPr lang="fr-FR" altLang="fr-FR" sz="1800">
                <a:solidFill>
                  <a:srgbClr val="008000"/>
                </a:solidFill>
              </a:rPr>
              <a:t> d'un </a:t>
            </a:r>
            <a:r>
              <a:rPr lang="fr-FR" altLang="fr-FR" sz="1800">
                <a:solidFill>
                  <a:srgbClr val="008000"/>
                </a:solidFill>
                <a:hlinkClick r:id="rId15" tooltip="Écosystème"/>
              </a:rPr>
              <a:t>écosystème</a:t>
            </a:r>
            <a:r>
              <a:rPr lang="fr-FR" altLang="fr-FR" sz="1800">
                <a:solidFill>
                  <a:srgbClr val="008000"/>
                </a:solidFill>
              </a:rPr>
              <a:t>.</a:t>
            </a: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16"/>
              </a:rPr>
              <a:t>http://fr.wikipedia.org/wiki/Plante_envahissante</a:t>
            </a:r>
            <a:r>
              <a:rPr lang="fr-FR" altLang="fr-FR" sz="1200">
                <a:solidFill>
                  <a:srgbClr val="008000"/>
                </a:solidFill>
              </a:rPr>
              <a:t>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79388" y="1052513"/>
            <a:ext cx="87852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hlinkClick r:id="rId2"/>
              </a:rPr>
              <a:t>9.4. Lutte environnementale</a:t>
            </a:r>
            <a:endParaRPr lang="fr-FR" altLang="fr-FR" sz="1800">
              <a:latin typeface="Arial" panose="020B0604020202020204" pitchFamily="34" charset="0"/>
            </a:endParaRPr>
          </a:p>
          <a:p>
            <a:pPr algn="just" eaLnBrk="1" hangingPunct="1">
              <a:spcBef>
                <a:spcPct val="0"/>
              </a:spcBef>
              <a:buFontTx/>
              <a:buNone/>
            </a:pPr>
            <a:r>
              <a:rPr lang="fr-FR" altLang="fr-FR" sz="1800">
                <a:solidFill>
                  <a:srgbClr val="008000"/>
                </a:solidFill>
                <a:latin typeface="Arial" panose="020B0604020202020204" pitchFamily="34" charset="0"/>
              </a:rPr>
              <a:t>La mise en assec et l’inondation prolongées (5 à 9 mois) ont montré un niveau d’efficacité total pour certaines plantes aquatiques, mais dans des conditions difficilement généralisables (assèchement complet des boues, salinité élevée). Le paillage plastique  (bâche en polythène) peut étouffer la plantes, mais il faut le laisser au moins 10 ans.</a:t>
            </a:r>
          </a:p>
          <a:p>
            <a:pPr eaLnBrk="1" hangingPunct="1">
              <a:spcBef>
                <a:spcPct val="0"/>
              </a:spcBef>
              <a:buFontTx/>
              <a:buNone/>
            </a:pPr>
            <a:endParaRPr lang="fr-FR" altLang="fr-FR" sz="1800">
              <a:latin typeface="Arial" panose="020B0604020202020204" pitchFamily="34" charset="0"/>
            </a:endParaRPr>
          </a:p>
          <a:p>
            <a:pPr eaLnBrk="1" hangingPunct="1">
              <a:spcBef>
                <a:spcPct val="0"/>
              </a:spcBef>
              <a:buFontTx/>
              <a:buNone/>
            </a:pPr>
            <a:r>
              <a:rPr lang="fr-FR" altLang="fr-FR" sz="1800">
                <a:latin typeface="Arial" panose="020B0604020202020204" pitchFamily="34" charset="0"/>
                <a:hlinkClick r:id="rId3"/>
              </a:rPr>
              <a:t>9.5. Méthodes de lutte dites « Autres »</a:t>
            </a:r>
            <a:endParaRPr lang="fr-FR" altLang="fr-FR" sz="1800">
              <a:latin typeface="Arial" panose="020B0604020202020204" pitchFamily="34" charset="0"/>
            </a:endParaRPr>
          </a:p>
          <a:p>
            <a:pPr algn="just" eaLnBrk="1" hangingPunct="1">
              <a:spcBef>
                <a:spcPct val="0"/>
              </a:spcBef>
              <a:buFontTx/>
              <a:buNone/>
            </a:pPr>
            <a:r>
              <a:rPr lang="fr-FR" altLang="fr-FR" sz="1800">
                <a:solidFill>
                  <a:srgbClr val="008000"/>
                </a:solidFill>
                <a:latin typeface="Arial" panose="020B0604020202020204" pitchFamily="34" charset="0"/>
              </a:rPr>
              <a:t>Plusieurs méthodes de lutte alternatives _ </a:t>
            </a:r>
            <a:r>
              <a:rPr lang="pt-BR" altLang="fr-FR" sz="1800">
                <a:solidFill>
                  <a:srgbClr val="008000"/>
                </a:solidFill>
                <a:latin typeface="Arial" panose="020B0604020202020204" pitchFamily="34" charset="0"/>
              </a:rPr>
              <a:t>azote liquide, H</a:t>
            </a:r>
            <a:r>
              <a:rPr lang="pt-BR" altLang="fr-FR" sz="1800" baseline="-25000">
                <a:solidFill>
                  <a:srgbClr val="008000"/>
                </a:solidFill>
                <a:latin typeface="Arial" panose="020B0604020202020204" pitchFamily="34" charset="0"/>
              </a:rPr>
              <a:t>2</a:t>
            </a:r>
            <a:r>
              <a:rPr lang="pt-BR" altLang="fr-FR" sz="1800">
                <a:solidFill>
                  <a:srgbClr val="008000"/>
                </a:solidFill>
                <a:latin typeface="Arial" panose="020B0604020202020204" pitchFamily="34" charset="0"/>
              </a:rPr>
              <a:t>O</a:t>
            </a:r>
            <a:r>
              <a:rPr lang="pt-BR" altLang="fr-FR" sz="1800" baseline="-25000">
                <a:solidFill>
                  <a:srgbClr val="008000"/>
                </a:solidFill>
                <a:latin typeface="Arial" panose="020B0604020202020204" pitchFamily="34" charset="0"/>
              </a:rPr>
              <a:t>2</a:t>
            </a:r>
            <a:r>
              <a:rPr lang="pt-BR" altLang="fr-FR" sz="1800">
                <a:solidFill>
                  <a:srgbClr val="008000"/>
                </a:solidFill>
                <a:latin typeface="Arial" panose="020B0604020202020204" pitchFamily="34" charset="0"/>
              </a:rPr>
              <a:t>, lance-flamme, Waipuna </a:t>
            </a:r>
            <a:r>
              <a:rPr lang="fr-FR" altLang="fr-FR" sz="1800">
                <a:solidFill>
                  <a:srgbClr val="008000"/>
                </a:solidFill>
                <a:latin typeface="Arial" panose="020B0604020202020204" pitchFamily="34" charset="0"/>
              </a:rPr>
              <a:t>_ ont été aussi utilisées mais n’ont donné que des niveaux d’efficacité modérés sur certaines plantes. es recherches plus approfondies sont nécessaires pour connaitre le réel potentiel de ces méthodes.</a:t>
            </a:r>
            <a:endParaRPr lang="fr-FR" altLang="fr-FR" sz="1800" b="1">
              <a:solidFill>
                <a:srgbClr val="008000"/>
              </a:solidFill>
              <a:latin typeface="Arial" panose="020B0604020202020204" pitchFamily="34" charset="0"/>
            </a:endParaRPr>
          </a:p>
          <a:p>
            <a:pPr eaLnBrk="1" hangingPunct="1">
              <a:spcBef>
                <a:spcPct val="0"/>
              </a:spcBef>
              <a:buFontTx/>
              <a:buNone/>
            </a:pPr>
            <a:endParaRPr lang="fr-FR" altLang="fr-FR" sz="1800">
              <a:latin typeface="Arial" panose="020B0604020202020204" pitchFamily="34" charset="0"/>
            </a:endParaRPr>
          </a:p>
          <a:p>
            <a:pPr eaLnBrk="1" hangingPunct="1">
              <a:spcBef>
                <a:spcPct val="0"/>
              </a:spcBef>
              <a:buFontTx/>
              <a:buNone/>
            </a:pPr>
            <a:r>
              <a:rPr lang="fr-FR" altLang="fr-FR" sz="1800">
                <a:latin typeface="Arial" panose="020B0604020202020204" pitchFamily="34" charset="0"/>
                <a:hlinkClick r:id="rId4"/>
              </a:rPr>
              <a:t>9.6. Combinaison de méthodes de lutte</a:t>
            </a:r>
            <a:endParaRPr lang="fr-FR" altLang="fr-FR" sz="1800">
              <a:latin typeface="Arial" panose="020B0604020202020204" pitchFamily="34" charset="0"/>
            </a:endParaRPr>
          </a:p>
          <a:p>
            <a:pPr algn="just" eaLnBrk="1" hangingPunct="1">
              <a:spcBef>
                <a:spcPct val="0"/>
              </a:spcBef>
              <a:buFontTx/>
              <a:buNone/>
            </a:pPr>
            <a:r>
              <a:rPr lang="fr-FR" altLang="fr-FR" sz="1800">
                <a:solidFill>
                  <a:srgbClr val="008000"/>
                </a:solidFill>
                <a:latin typeface="Arial" panose="020B0604020202020204" pitchFamily="34" charset="0"/>
              </a:rPr>
              <a:t>Une étude (UNIMA, 2001) rapporte que la combinaison d’un traitement chimique, d’un arrachage mécanique et d’une finition manuelle est le scénario de gestion donnant un niveau d’efficacité partiel le plus élevé sur certaines plantes.</a:t>
            </a:r>
          </a:p>
        </p:txBody>
      </p:sp>
      <p:sp>
        <p:nvSpPr>
          <p:cNvPr id="111619"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A799684-3888-4F2E-A296-1F27F3599B97}" type="slidenum">
              <a:rPr lang="fr-FR" altLang="fr-FR" sz="1200">
                <a:solidFill>
                  <a:srgbClr val="898989"/>
                </a:solidFill>
              </a:rPr>
              <a:pPr algn="r" eaLnBrk="1" hangingPunct="1">
                <a:spcBef>
                  <a:spcPct val="0"/>
                </a:spcBef>
                <a:buFontTx/>
                <a:buNone/>
              </a:pPr>
              <a:t>110</a:t>
            </a:fld>
            <a:endParaRPr lang="fr-FR" altLang="fr-FR" sz="1200">
              <a:solidFill>
                <a:srgbClr val="898989"/>
              </a:solidFill>
            </a:endParaRPr>
          </a:p>
        </p:txBody>
      </p:sp>
      <p:sp>
        <p:nvSpPr>
          <p:cNvPr id="111620"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1621" name="Rectangle 5"/>
          <p:cNvSpPr>
            <a:spLocks noChangeArrowheads="1"/>
          </p:cNvSpPr>
          <p:nvPr/>
        </p:nvSpPr>
        <p:spPr bwMode="auto">
          <a:xfrm>
            <a:off x="107950" y="620713"/>
            <a:ext cx="903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9. Stratégies de lutte contre les plantes invasives (suite)</a:t>
            </a:r>
          </a:p>
        </p:txBody>
      </p:sp>
      <p:sp>
        <p:nvSpPr>
          <p:cNvPr id="111622" name="ZoneTexte 6"/>
          <p:cNvSpPr txBox="1">
            <a:spLocks noChangeArrowheads="1"/>
          </p:cNvSpPr>
          <p:nvPr/>
        </p:nvSpPr>
        <p:spPr bwMode="auto">
          <a:xfrm>
            <a:off x="107950" y="5949950"/>
            <a:ext cx="892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Efficacité des méthodes de lutte contre le développement de cinq espèces de plantes invasives amphibies : Crassula helmsii, Hydrocotyle ranunculoides, Ludwigia grandiflora, Ludwigia peploides et Myriophyllum aquaticum, Emmanuel Delbart, Grégory Mahy &amp; Arnaud Monty, </a:t>
            </a:r>
            <a:r>
              <a:rPr lang="fr-FR" altLang="fr-FR" sz="1200">
                <a:solidFill>
                  <a:srgbClr val="008000"/>
                </a:solidFill>
                <a:latin typeface="Arial" panose="020B0604020202020204" pitchFamily="34" charset="0"/>
                <a:hlinkClick r:id="rId5"/>
              </a:rPr>
              <a:t>http://popups.ulg.ac.be/1780-4507/index.php?id=9586#tocto2n8</a:t>
            </a:r>
            <a:r>
              <a:rPr lang="fr-FR" altLang="fr-FR" sz="1200">
                <a:solidFill>
                  <a:srgbClr val="008000"/>
                </a:solidFill>
                <a:latin typeface="Arial" panose="020B0604020202020204" pitchFamily="34" charset="0"/>
              </a:rPr>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F96F5FB-FED8-45A1-96A8-E0BA1E24D071}" type="slidenum">
              <a:rPr lang="fr-FR" altLang="fr-FR" sz="1200">
                <a:solidFill>
                  <a:srgbClr val="898989"/>
                </a:solidFill>
              </a:rPr>
              <a:pPr algn="r" eaLnBrk="1" hangingPunct="1">
                <a:spcBef>
                  <a:spcPct val="0"/>
                </a:spcBef>
                <a:buFontTx/>
                <a:buNone/>
              </a:pPr>
              <a:t>111</a:t>
            </a:fld>
            <a:endParaRPr lang="fr-FR" altLang="fr-FR" sz="1200">
              <a:solidFill>
                <a:srgbClr val="898989"/>
              </a:solidFill>
            </a:endParaRPr>
          </a:p>
        </p:txBody>
      </p:sp>
      <p:sp>
        <p:nvSpPr>
          <p:cNvPr id="112643"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2644" name="Rectangle 4"/>
          <p:cNvSpPr>
            <a:spLocks noChangeArrowheads="1"/>
          </p:cNvSpPr>
          <p:nvPr/>
        </p:nvSpPr>
        <p:spPr bwMode="auto">
          <a:xfrm>
            <a:off x="107950" y="549275"/>
            <a:ext cx="9036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9. Stratégies de lutte contre les plantes invasives (suite)</a:t>
            </a:r>
          </a:p>
        </p:txBody>
      </p:sp>
      <p:sp>
        <p:nvSpPr>
          <p:cNvPr id="112645" name="ZoneTexte 6"/>
          <p:cNvSpPr txBox="1">
            <a:spLocks noChangeArrowheads="1"/>
          </p:cNvSpPr>
          <p:nvPr/>
        </p:nvSpPr>
        <p:spPr bwMode="auto">
          <a:xfrm>
            <a:off x="179388" y="908050"/>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Exemples de stratégies</a:t>
            </a:r>
          </a:p>
        </p:txBody>
      </p:sp>
      <p:sp>
        <p:nvSpPr>
          <p:cNvPr id="112646" name="Rectangle 7"/>
          <p:cNvSpPr>
            <a:spLocks noChangeArrowheads="1"/>
          </p:cNvSpPr>
          <p:nvPr/>
        </p:nvSpPr>
        <p:spPr bwMode="auto">
          <a:xfrm>
            <a:off x="1979613" y="6381750"/>
            <a:ext cx="71643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Agents de lutte biologique vivant contre l’Ambroisie : Insectes et champignons vivant de l’Ambroisie</a:t>
            </a:r>
          </a:p>
          <a:p>
            <a:pPr algn="ct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2"/>
              </a:rPr>
              <a:t>http://ragweed.eu/organisational/wg-1-biological-control/</a:t>
            </a:r>
            <a:r>
              <a:rPr lang="fr-FR" altLang="fr-FR" sz="1200">
                <a:solidFill>
                  <a:srgbClr val="008000"/>
                </a:solidFill>
                <a:latin typeface="Arial" panose="020B0604020202020204" pitchFamily="34" charset="0"/>
              </a:rPr>
              <a:t> </a:t>
            </a:r>
          </a:p>
        </p:txBody>
      </p:sp>
      <p:pic>
        <p:nvPicPr>
          <p:cNvPr id="112647" name="Image 9" descr="Insects &amp; fungus living from Ambrosia_s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65166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Image 10" descr="fauchage_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12875"/>
            <a:ext cx="2209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ZoneTexte 11"/>
          <p:cNvSpPr txBox="1">
            <a:spLocks noChangeArrowheads="1"/>
          </p:cNvSpPr>
          <p:nvPr/>
        </p:nvSpPr>
        <p:spPr bwMode="auto">
          <a:xfrm>
            <a:off x="395288" y="2492375"/>
            <a:ext cx="1871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Fauchage de l’Ambroisie</a:t>
            </a:r>
          </a:p>
        </p:txBody>
      </p:sp>
      <p:pic>
        <p:nvPicPr>
          <p:cNvPr id="112650" name="Image 12" descr="faucard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52738"/>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ZoneTexte 13"/>
          <p:cNvSpPr txBox="1">
            <a:spLocks noChangeArrowheads="1"/>
          </p:cNvSpPr>
          <p:nvPr/>
        </p:nvSpPr>
        <p:spPr bwMode="auto">
          <a:xfrm>
            <a:off x="0" y="4724400"/>
            <a:ext cx="2655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Faucardage (avec une faucardeuse)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96F6F99-3CE0-44B2-8BB1-3F9E8907EFFD}" type="slidenum">
              <a:rPr lang="fr-FR" altLang="fr-FR" sz="1200">
                <a:solidFill>
                  <a:srgbClr val="898989"/>
                </a:solidFill>
              </a:rPr>
              <a:pPr algn="r" eaLnBrk="1" hangingPunct="1">
                <a:spcBef>
                  <a:spcPct val="0"/>
                </a:spcBef>
                <a:buFontTx/>
                <a:buNone/>
              </a:pPr>
              <a:t>112</a:t>
            </a:fld>
            <a:endParaRPr lang="fr-FR" altLang="fr-FR" sz="1200">
              <a:solidFill>
                <a:srgbClr val="898989"/>
              </a:solidFill>
            </a:endParaRPr>
          </a:p>
        </p:txBody>
      </p:sp>
      <p:sp>
        <p:nvSpPr>
          <p:cNvPr id="113667"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3668" name="Rectangle 4"/>
          <p:cNvSpPr>
            <a:spLocks noChangeArrowheads="1"/>
          </p:cNvSpPr>
          <p:nvPr/>
        </p:nvSpPr>
        <p:spPr bwMode="auto">
          <a:xfrm>
            <a:off x="107950" y="549275"/>
            <a:ext cx="9036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9. Stratégies de lutte contre les plantes invasives (suite)</a:t>
            </a:r>
          </a:p>
        </p:txBody>
      </p:sp>
      <p:sp>
        <p:nvSpPr>
          <p:cNvPr id="113669" name="ZoneTexte 6"/>
          <p:cNvSpPr txBox="1">
            <a:spLocks noChangeArrowheads="1"/>
          </p:cNvSpPr>
          <p:nvPr/>
        </p:nvSpPr>
        <p:spPr bwMode="auto">
          <a:xfrm>
            <a:off x="179388" y="908050"/>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Exemples de stratégies</a:t>
            </a:r>
          </a:p>
        </p:txBody>
      </p:sp>
      <p:pic>
        <p:nvPicPr>
          <p:cNvPr id="113670" name="Image 6" descr="désherbage thermiqu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Image 7" descr="désherbage thermiqu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1969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ZoneTexte 8"/>
          <p:cNvSpPr txBox="1">
            <a:spLocks noChangeArrowheads="1"/>
          </p:cNvSpPr>
          <p:nvPr/>
        </p:nvSpPr>
        <p:spPr bwMode="auto">
          <a:xfrm>
            <a:off x="2268538" y="3429000"/>
            <a:ext cx="1741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Désherbage thermique</a:t>
            </a:r>
          </a:p>
        </p:txBody>
      </p:sp>
      <p:pic>
        <p:nvPicPr>
          <p:cNvPr id="113673" name="Image 9" descr="Waipun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268413"/>
            <a:ext cx="2160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ZoneTexte 10"/>
          <p:cNvSpPr txBox="1">
            <a:spLocks noChangeArrowheads="1"/>
          </p:cNvSpPr>
          <p:nvPr/>
        </p:nvSpPr>
        <p:spPr bwMode="auto">
          <a:xfrm>
            <a:off x="5508625" y="2997200"/>
            <a:ext cx="345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La société </a:t>
            </a:r>
            <a:r>
              <a:rPr lang="fr-FR" altLang="fr-FR" sz="1200" i="1">
                <a:solidFill>
                  <a:srgbClr val="008000"/>
                </a:solidFill>
                <a:latin typeface="Arial" panose="020B0604020202020204" pitchFamily="34" charset="0"/>
              </a:rPr>
              <a:t>Waipuna</a:t>
            </a:r>
            <a:r>
              <a:rPr lang="fr-FR" altLang="fr-FR" sz="1200">
                <a:solidFill>
                  <a:srgbClr val="008000"/>
                </a:solidFill>
                <a:latin typeface="Arial" panose="020B0604020202020204" pitchFamily="34" charset="0"/>
              </a:rPr>
              <a:t> fabrique et commercialise du matériel de désherbage à </a:t>
            </a:r>
            <a:r>
              <a:rPr lang="fr-FR" altLang="fr-FR" sz="1200" i="1">
                <a:solidFill>
                  <a:srgbClr val="008000"/>
                </a:solidFill>
                <a:latin typeface="Arial" panose="020B0604020202020204" pitchFamily="34" charset="0"/>
              </a:rPr>
              <a:t>mousse chaude</a:t>
            </a:r>
            <a:r>
              <a:rPr lang="fr-FR" altLang="fr-FR" sz="1200">
                <a:solidFill>
                  <a:srgbClr val="008000"/>
                </a:solidFill>
                <a:latin typeface="Arial" panose="020B0604020202020204" pitchFamily="34" charset="0"/>
              </a:rPr>
              <a:t>.</a:t>
            </a:r>
          </a:p>
        </p:txBody>
      </p:sp>
      <p:pic>
        <p:nvPicPr>
          <p:cNvPr id="113675" name="Image 11" descr="bâche en polythène désherb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933825"/>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6" name="ZoneTexte 12"/>
          <p:cNvSpPr txBox="1">
            <a:spLocks noChangeArrowheads="1"/>
          </p:cNvSpPr>
          <p:nvPr/>
        </p:nvSpPr>
        <p:spPr bwMode="auto">
          <a:xfrm>
            <a:off x="2843213" y="5661025"/>
            <a:ext cx="3319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Bâche en polythène utilisé pour le désherbage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55CB0BC-3006-4099-BAF4-E4D9834B6F53}" type="slidenum">
              <a:rPr lang="fr-FR" altLang="fr-FR" sz="1200">
                <a:solidFill>
                  <a:srgbClr val="898989"/>
                </a:solidFill>
              </a:rPr>
              <a:pPr algn="r" eaLnBrk="1" hangingPunct="1">
                <a:spcBef>
                  <a:spcPct val="0"/>
                </a:spcBef>
                <a:buFontTx/>
                <a:buNone/>
              </a:pPr>
              <a:t>113</a:t>
            </a:fld>
            <a:endParaRPr lang="fr-FR" altLang="fr-FR" sz="1200">
              <a:solidFill>
                <a:srgbClr val="898989"/>
              </a:solidFill>
            </a:endParaRPr>
          </a:p>
        </p:txBody>
      </p:sp>
      <p:sp>
        <p:nvSpPr>
          <p:cNvPr id="11469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4692"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9. Stratégies de lutte contre les plantes invasives (suite)</a:t>
            </a:r>
          </a:p>
        </p:txBody>
      </p:sp>
      <p:pic>
        <p:nvPicPr>
          <p:cNvPr id="114693" name="Picture 2" descr="C:\Users\LISAN\Pictures\plantes invasives\invasive plants wa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916113"/>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5" descr="C:\Users\LISAN\Pictures\plantes invasives\invasive plants war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28575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6" descr="C:\Users\LISAN\Pictures\plantes invasives\firew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844675"/>
            <a:ext cx="25844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ZoneTexte 9"/>
          <p:cNvSpPr txBox="1">
            <a:spLocks noChangeArrowheads="1"/>
          </p:cNvSpPr>
          <p:nvPr/>
        </p:nvSpPr>
        <p:spPr bwMode="auto">
          <a:xfrm>
            <a:off x="323850" y="1341438"/>
            <a:ext cx="611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Campagnes de sensibilisation</a:t>
            </a:r>
          </a:p>
        </p:txBody>
      </p:sp>
      <p:sp>
        <p:nvSpPr>
          <p:cNvPr id="114697" name="ZoneTexte 10"/>
          <p:cNvSpPr txBox="1">
            <a:spLocks noChangeArrowheads="1"/>
          </p:cNvSpPr>
          <p:nvPr/>
        </p:nvSpPr>
        <p:spPr bwMode="auto">
          <a:xfrm>
            <a:off x="5651500" y="6165850"/>
            <a:ext cx="309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 ↑ </a:t>
            </a:r>
            <a:r>
              <a:rPr lang="fr-FR" altLang="fr-FR" sz="1200">
                <a:solidFill>
                  <a:srgbClr val="008000"/>
                </a:solidFill>
                <a:latin typeface="Arial" panose="020B0604020202020204" pitchFamily="34" charset="0"/>
              </a:rPr>
              <a:t>Affiches pour ces campagnes de sensibilisation</a:t>
            </a:r>
          </a:p>
        </p:txBody>
      </p:sp>
      <p:sp>
        <p:nvSpPr>
          <p:cNvPr id="114698" name="Rectangle 9"/>
          <p:cNvSpPr>
            <a:spLocks noChangeArrowheads="1"/>
          </p:cNvSpPr>
          <p:nvPr/>
        </p:nvSpPr>
        <p:spPr bwMode="auto">
          <a:xfrm>
            <a:off x="5724525" y="5157788"/>
            <a:ext cx="3024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↑Mise en garde sur le risque de propagation d’espèces invasives, via le transport du bois de chauffage (pouvant contenir certains parasites ou maladies fongiques).</a:t>
            </a:r>
            <a:endParaRPr lang="fr-FR" altLang="fr-FR" sz="1200">
              <a:latin typeface="Arial" panose="020B0604020202020204" pitchFamily="34" charset="0"/>
            </a:endParaRPr>
          </a:p>
        </p:txBody>
      </p:sp>
      <p:sp>
        <p:nvSpPr>
          <p:cNvPr id="114699" name="ZoneTexte 10"/>
          <p:cNvSpPr txBox="1">
            <a:spLocks noChangeArrowheads="1"/>
          </p:cNvSpPr>
          <p:nvPr/>
        </p:nvSpPr>
        <p:spPr bwMode="auto">
          <a:xfrm>
            <a:off x="3276600" y="4581525"/>
            <a:ext cx="2232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rPr>
              <a:t>← ↑</a:t>
            </a:r>
            <a:r>
              <a:rPr lang="fr-FR" altLang="fr-FR" sz="1200">
                <a:solidFill>
                  <a:srgbClr val="008000"/>
                </a:solidFill>
                <a:latin typeface="Arial" panose="020B0604020202020204" pitchFamily="34" charset="0"/>
              </a:rPr>
              <a:t>Ces affichent conseillent d'inspecter et d'enlever les plantes aquatiques de votre bateau, moteur ou remorque (annexe), de nettoyer votre bateau, vivier (glacière), ballast, moteur et cale, de l'eau du lac ou de la rivière qui ont pu les contaminer.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Users\LISAN\Pictures\plantes invasives de Madagascar\Support de communication de la FREDON Guadeloupe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5667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6C02F31-DD88-4C5D-B336-EBA423F5380A}" type="slidenum">
              <a:rPr lang="fr-FR" altLang="fr-FR" sz="1200">
                <a:solidFill>
                  <a:srgbClr val="898989"/>
                </a:solidFill>
              </a:rPr>
              <a:pPr algn="r" eaLnBrk="1" hangingPunct="1">
                <a:spcBef>
                  <a:spcPct val="0"/>
                </a:spcBef>
                <a:buFontTx/>
                <a:buNone/>
              </a:pPr>
              <a:t>114</a:t>
            </a:fld>
            <a:endParaRPr lang="fr-FR" altLang="fr-FR" sz="1200">
              <a:solidFill>
                <a:srgbClr val="898989"/>
              </a:solidFill>
            </a:endParaRPr>
          </a:p>
        </p:txBody>
      </p:sp>
      <p:sp>
        <p:nvSpPr>
          <p:cNvPr id="115716"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5717"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12. Stratégies de lutte contre les plantes invasives (suite)</a:t>
            </a:r>
          </a:p>
        </p:txBody>
      </p:sp>
      <p:sp>
        <p:nvSpPr>
          <p:cNvPr id="115718" name="ZoneTexte 9"/>
          <p:cNvSpPr txBox="1">
            <a:spLocks noChangeArrowheads="1"/>
          </p:cNvSpPr>
          <p:nvPr/>
        </p:nvSpPr>
        <p:spPr bwMode="auto">
          <a:xfrm>
            <a:off x="250825" y="1268413"/>
            <a:ext cx="4033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Campagnes de sensibilisation (suite)</a:t>
            </a:r>
          </a:p>
        </p:txBody>
      </p:sp>
      <p:sp>
        <p:nvSpPr>
          <p:cNvPr id="115719" name="ZoneTexte 7"/>
          <p:cNvSpPr txBox="1">
            <a:spLocks noChangeArrowheads="1"/>
          </p:cNvSpPr>
          <p:nvPr/>
        </p:nvSpPr>
        <p:spPr bwMode="auto">
          <a:xfrm>
            <a:off x="250825" y="4005263"/>
            <a:ext cx="569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70C0"/>
                </a:solidFill>
              </a:rPr>
              <a:t>↑ </a:t>
            </a:r>
            <a:r>
              <a:rPr lang="fr-FR" altLang="fr-FR" sz="1200">
                <a:solidFill>
                  <a:srgbClr val="0070C0"/>
                </a:solidFill>
                <a:latin typeface="Arial" panose="020B0604020202020204" pitchFamily="34" charset="0"/>
              </a:rPr>
              <a:t>Support de communication de la FREDON Guadeloupe</a:t>
            </a:r>
          </a:p>
          <a:p>
            <a:pPr eaLnBrk="1" hangingPunct="1">
              <a:spcBef>
                <a:spcPct val="0"/>
              </a:spcBef>
              <a:buFontTx/>
              <a:buNone/>
            </a:pPr>
            <a:r>
              <a:rPr lang="fr-FR" altLang="fr-FR" sz="1200">
                <a:solidFill>
                  <a:srgbClr val="0070C0"/>
                </a:solidFill>
                <a:latin typeface="Arial" panose="020B0604020202020204" pitchFamily="34" charset="0"/>
              </a:rPr>
              <a:t>(FREDON = Fédérations régionales de défense contre les organismes nuisibles)</a:t>
            </a:r>
          </a:p>
          <a:p>
            <a:pPr eaLnBrk="1" hangingPunct="1">
              <a:spcBef>
                <a:spcPct val="0"/>
              </a:spcBef>
              <a:buFontTx/>
              <a:buNone/>
            </a:pPr>
            <a:r>
              <a:rPr lang="fr-FR" altLang="fr-FR" sz="1200">
                <a:solidFill>
                  <a:srgbClr val="0070C0"/>
                </a:solidFill>
                <a:latin typeface="Arial" panose="020B0604020202020204" pitchFamily="34" charset="0"/>
                <a:hlinkClick r:id="rId3"/>
              </a:rPr>
              <a:t>http://www.fredon972.fr/</a:t>
            </a:r>
            <a:r>
              <a:rPr lang="fr-FR" altLang="fr-FR" sz="1200">
                <a:solidFill>
                  <a:srgbClr val="0070C0"/>
                </a:solidFill>
                <a:latin typeface="Arial" panose="020B0604020202020204" pitchFamily="34" charset="0"/>
              </a:rPr>
              <a:t> </a:t>
            </a:r>
          </a:p>
        </p:txBody>
      </p:sp>
      <p:pic>
        <p:nvPicPr>
          <p:cNvPr id="115720" name="Picture 4" descr="C:\Users\LISAN\Pictures\plantes invasives de Madagascar\Campagnes de sensibilisation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773238"/>
            <a:ext cx="21812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Rectangle 3"/>
          <p:cNvSpPr>
            <a:spLocks noChangeArrowheads="1"/>
          </p:cNvSpPr>
          <p:nvPr/>
        </p:nvSpPr>
        <p:spPr bwMode="auto">
          <a:xfrm>
            <a:off x="6084888" y="4149725"/>
            <a:ext cx="2879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1200">
                <a:solidFill>
                  <a:srgbClr val="0070C0"/>
                </a:solidFill>
                <a:latin typeface="Arial" panose="020B0604020202020204" pitchFamily="34" charset="0"/>
                <a:cs typeface="Times New Roman" panose="02020603050405020304" pitchFamily="18" charset="0"/>
              </a:rPr>
              <a:t>La communication et la sensibilisation sur les zones de lutte sont importantes pour faire comprendre au grand public la nécessité des actions entreprises. Ceci est d’autant plus nécessaire lorsque la lutte a lieu dans des sites touristiques fréquentés. </a:t>
            </a:r>
            <a:r>
              <a:rPr lang="fr-FR" altLang="fr-FR" sz="1200" i="1">
                <a:solidFill>
                  <a:srgbClr val="0070C0"/>
                </a:solidFill>
                <a:latin typeface="Arial" panose="020B0604020202020204" pitchFamily="34" charset="0"/>
                <a:cs typeface="Times New Roman" panose="02020603050405020304" pitchFamily="18" charset="0"/>
              </a:rPr>
              <a:t>Photo : ONF Réunion.</a:t>
            </a:r>
            <a:endParaRPr lang="fr-FR" altLang="fr-FR" sz="1200">
              <a:solidFill>
                <a:srgbClr val="0070C0"/>
              </a:solidFill>
              <a:latin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03A1095-C8E5-4204-A433-AA0DEFFFA5D5}" type="slidenum">
              <a:rPr lang="fr-FR" altLang="fr-FR" sz="1200">
                <a:solidFill>
                  <a:srgbClr val="898989"/>
                </a:solidFill>
              </a:rPr>
              <a:pPr algn="r" eaLnBrk="1" hangingPunct="1">
                <a:spcBef>
                  <a:spcPct val="0"/>
                </a:spcBef>
                <a:buFontTx/>
                <a:buNone/>
              </a:pPr>
              <a:t>115</a:t>
            </a:fld>
            <a:endParaRPr lang="fr-FR" altLang="fr-FR" sz="1200">
              <a:solidFill>
                <a:srgbClr val="898989"/>
              </a:solidFill>
            </a:endParaRPr>
          </a:p>
        </p:txBody>
      </p:sp>
      <p:sp>
        <p:nvSpPr>
          <p:cNvPr id="116739"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 </a:t>
            </a:r>
          </a:p>
        </p:txBody>
      </p:sp>
      <p:sp>
        <p:nvSpPr>
          <p:cNvPr id="116740" name="Rectangle 4"/>
          <p:cNvSpPr>
            <a:spLocks noChangeArrowheads="1"/>
          </p:cNvSpPr>
          <p:nvPr/>
        </p:nvSpPr>
        <p:spPr bwMode="auto">
          <a:xfrm>
            <a:off x="107950" y="620713"/>
            <a:ext cx="903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12. Stratégies de lutte contre les plantes invasives (suite)</a:t>
            </a:r>
          </a:p>
        </p:txBody>
      </p:sp>
      <p:sp>
        <p:nvSpPr>
          <p:cNvPr id="116741" name="ZoneTexte 9"/>
          <p:cNvSpPr txBox="1">
            <a:spLocks noChangeArrowheads="1"/>
          </p:cNvSpPr>
          <p:nvPr/>
        </p:nvSpPr>
        <p:spPr bwMode="auto">
          <a:xfrm>
            <a:off x="179388" y="981075"/>
            <a:ext cx="691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Campagnes de sensibilisation (suite) : image du feu à combattre</a:t>
            </a:r>
          </a:p>
        </p:txBody>
      </p:sp>
      <p:sp>
        <p:nvSpPr>
          <p:cNvPr id="116742" name="ZoneTexte 9"/>
          <p:cNvSpPr txBox="1">
            <a:spLocks noChangeArrowheads="1"/>
          </p:cNvSpPr>
          <p:nvPr/>
        </p:nvSpPr>
        <p:spPr bwMode="auto">
          <a:xfrm>
            <a:off x="107950" y="5805488"/>
            <a:ext cx="8928100" cy="9540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b="1" u="sng">
                <a:solidFill>
                  <a:srgbClr val="0070C0"/>
                </a:solidFill>
                <a:latin typeface="Arial" panose="020B0604020202020204" pitchFamily="34" charset="0"/>
              </a:rPr>
              <a:t>Il faut réagir vite !</a:t>
            </a:r>
            <a:r>
              <a:rPr lang="fr-FR" altLang="fr-FR" sz="1400">
                <a:solidFill>
                  <a:srgbClr val="0070C0"/>
                </a:solidFill>
                <a:latin typeface="Arial" panose="020B0604020202020204" pitchFamily="34" charset="0"/>
              </a:rPr>
              <a:t> : A l'image d'un départ de feu où que tout se joue dans les premières minutes _ pour stopper un incendie, il faut un verre d'eau la première seconde, un seau la première minute et… une tonne d'eau au-delà de 10 minutes ! _, de même </a:t>
            </a:r>
            <a:r>
              <a:rPr lang="fr-FR" altLang="fr-FR" sz="1400" b="1">
                <a:solidFill>
                  <a:srgbClr val="0070C0"/>
                </a:solidFill>
                <a:latin typeface="Arial" panose="020B0604020202020204" pitchFamily="34" charset="0"/>
              </a:rPr>
              <a:t>si l'on tarde à enrayer l'infestation  d'une invasive, plus les dégâts _ sur la nature, les récoltes etc. _ seront considérables et coûteux.</a:t>
            </a:r>
          </a:p>
        </p:txBody>
      </p:sp>
      <p:cxnSp>
        <p:nvCxnSpPr>
          <p:cNvPr id="8" name="Connecteur droit 7"/>
          <p:cNvCxnSpPr/>
          <p:nvPr/>
        </p:nvCxnSpPr>
        <p:spPr>
          <a:xfrm>
            <a:off x="2843213" y="1412875"/>
            <a:ext cx="0" cy="41767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443663" y="1268413"/>
            <a:ext cx="0" cy="43211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58775" y="2636838"/>
            <a:ext cx="8785225" cy="7143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50825" y="4221163"/>
            <a:ext cx="8785225" cy="7143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6747" name="Picture 19" descr="C:\Users\LISAN\Pictures\plantes invasives de Madagascar\depart de feu1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81300"/>
            <a:ext cx="9620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20" descr="C:\Users\LISAN\Pictures\plantes invasives de Madagascar\départ de feu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52738"/>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21" descr="C:\Users\LISAN\Pictures\plantes invasives de Madagascar\lance incendie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341438"/>
            <a:ext cx="15716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22" descr="C:\Users\LISAN\Pictures\plantes invasives de Madagascar\incendie forê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781300"/>
            <a:ext cx="223202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23" descr="C:\Users\LISAN\Pictures\plantes invasives de Madagascar\largage canadair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981075"/>
            <a:ext cx="2116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2" name="Picture 25" descr="C:\Users\LISAN\Pictures\plantes invasives de Madagascar\verre d-eau_bis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412875"/>
            <a:ext cx="514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3" name="Picture 26" descr="C:\Users\LISAN\Pictures\plantes invasives de Madagascar\seau d-eau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8810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4" name="Picture 27" descr="C:\Users\LISAN\Pictures\plantes invasives de Madagascar\seau d-eau2_bis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5" y="1412875"/>
            <a:ext cx="8477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5" name="Picture 29" descr="C:\Users\LISAN\Pictures\plantes invasives de Madagascar\feu moyen2_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2852738"/>
            <a:ext cx="1314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6" name="Picture 30" descr="C:\Users\LISAN\Pictures\plantes invasives de Madagascar\depart de feu bi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6375" y="2708275"/>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7" name="ZoneTexte 50"/>
          <p:cNvSpPr txBox="1">
            <a:spLocks noChangeArrowheads="1"/>
          </p:cNvSpPr>
          <p:nvPr/>
        </p:nvSpPr>
        <p:spPr bwMode="auto">
          <a:xfrm>
            <a:off x="900113" y="3860800"/>
            <a:ext cx="1114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FF0000"/>
                </a:solidFill>
                <a:latin typeface="Arial" panose="020B0604020202020204" pitchFamily="34" charset="0"/>
              </a:rPr>
              <a:t>Départ de feu</a:t>
            </a:r>
          </a:p>
        </p:txBody>
      </p:sp>
      <p:sp>
        <p:nvSpPr>
          <p:cNvPr id="116758" name="ZoneTexte 51"/>
          <p:cNvSpPr txBox="1">
            <a:spLocks noChangeArrowheads="1"/>
          </p:cNvSpPr>
          <p:nvPr/>
        </p:nvSpPr>
        <p:spPr bwMode="auto">
          <a:xfrm>
            <a:off x="755650" y="2276475"/>
            <a:ext cx="1624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latin typeface="Arial" panose="020B0604020202020204" pitchFamily="34" charset="0"/>
              </a:rPr>
              <a:t>La première seconde</a:t>
            </a:r>
          </a:p>
        </p:txBody>
      </p:sp>
      <p:sp>
        <p:nvSpPr>
          <p:cNvPr id="116759" name="ZoneTexte 52"/>
          <p:cNvSpPr txBox="1">
            <a:spLocks noChangeArrowheads="1"/>
          </p:cNvSpPr>
          <p:nvPr/>
        </p:nvSpPr>
        <p:spPr bwMode="auto">
          <a:xfrm>
            <a:off x="4054475" y="2349500"/>
            <a:ext cx="1506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C00000"/>
                </a:solidFill>
                <a:latin typeface="Arial" panose="020B0604020202020204" pitchFamily="34" charset="0"/>
              </a:rPr>
              <a:t>La première minute</a:t>
            </a:r>
          </a:p>
        </p:txBody>
      </p:sp>
      <p:sp>
        <p:nvSpPr>
          <p:cNvPr id="116760" name="ZoneTexte 53"/>
          <p:cNvSpPr txBox="1">
            <a:spLocks noChangeArrowheads="1"/>
          </p:cNvSpPr>
          <p:nvPr/>
        </p:nvSpPr>
        <p:spPr bwMode="auto">
          <a:xfrm>
            <a:off x="7235825" y="23495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C00000"/>
                </a:solidFill>
                <a:latin typeface="Arial" panose="020B0604020202020204" pitchFamily="34" charset="0"/>
              </a:rPr>
              <a:t>10 minutes après</a:t>
            </a:r>
          </a:p>
        </p:txBody>
      </p:sp>
      <p:sp>
        <p:nvSpPr>
          <p:cNvPr id="116761" name="ZoneTexte 54"/>
          <p:cNvSpPr txBox="1">
            <a:spLocks noChangeArrowheads="1"/>
          </p:cNvSpPr>
          <p:nvPr/>
        </p:nvSpPr>
        <p:spPr bwMode="auto">
          <a:xfrm>
            <a:off x="7380288" y="4005263"/>
            <a:ext cx="124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FF0000"/>
                </a:solidFill>
                <a:latin typeface="Arial" panose="020B0604020202020204" pitchFamily="34" charset="0"/>
              </a:rPr>
              <a:t>Incendie violent</a:t>
            </a:r>
          </a:p>
        </p:txBody>
      </p:sp>
      <p:sp>
        <p:nvSpPr>
          <p:cNvPr id="116762" name="ZoneTexte 55"/>
          <p:cNvSpPr txBox="1">
            <a:spLocks noChangeArrowheads="1"/>
          </p:cNvSpPr>
          <p:nvPr/>
        </p:nvSpPr>
        <p:spPr bwMode="auto">
          <a:xfrm>
            <a:off x="3995738" y="3860800"/>
            <a:ext cx="180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FF0000"/>
                </a:solidFill>
                <a:latin typeface="Arial" panose="020B0604020202020204" pitchFamily="34" charset="0"/>
              </a:rPr>
              <a:t>Feu gagnant en vigueur</a:t>
            </a:r>
          </a:p>
        </p:txBody>
      </p:sp>
      <p:pic>
        <p:nvPicPr>
          <p:cNvPr id="116763" name="Picture 31" descr="C:\Users\LISAN\Pictures\plantes invasives de Madagascar\bouteille d-eau.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6375" y="1412875"/>
            <a:ext cx="129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4" name="Picture 24" descr="C:\Users\LISAN\Pictures\plantes invasives de Madagascar\carafe d-eau verse_bis_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1412875"/>
            <a:ext cx="8477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Connecteur droit avec flèche 29"/>
          <p:cNvCxnSpPr/>
          <p:nvPr/>
        </p:nvCxnSpPr>
        <p:spPr>
          <a:xfrm>
            <a:off x="2700338" y="3284538"/>
            <a:ext cx="4318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6300788" y="3284538"/>
            <a:ext cx="4318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700338" y="4797425"/>
            <a:ext cx="4318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6300788" y="4797425"/>
            <a:ext cx="4318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6769" name="Picture 32" descr="C:\Users\LISAN\Pictures\plantes invasives de Madagascar\Scaevola taccada3_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4025" y="4365625"/>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70" name="Picture 33" descr="C:\Users\LISAN\Pictures\plantes invasives de Madagascar\Scaevola taccada1_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6600" y="4365625"/>
            <a:ext cx="19970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71" name="Picture 34" descr="C:\Users\LISAN\Pictures\plantes invasives de Madagascar\Scaevola taccada2_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313" y="4292600"/>
            <a:ext cx="14398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Connecteur droit avec flèche 36"/>
          <p:cNvCxnSpPr/>
          <p:nvPr/>
        </p:nvCxnSpPr>
        <p:spPr>
          <a:xfrm>
            <a:off x="2555875" y="2205038"/>
            <a:ext cx="4318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6372225" y="1916113"/>
            <a:ext cx="4318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6774" name="ZoneTexte 68"/>
          <p:cNvSpPr txBox="1">
            <a:spLocks noChangeArrowheads="1"/>
          </p:cNvSpPr>
          <p:nvPr/>
        </p:nvSpPr>
        <p:spPr bwMode="auto">
          <a:xfrm>
            <a:off x="539750" y="5445125"/>
            <a:ext cx="1206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latin typeface="Arial" panose="020B0604020202020204" pitchFamily="34" charset="0"/>
              </a:rPr>
              <a:t>Quelques mois</a:t>
            </a:r>
          </a:p>
        </p:txBody>
      </p:sp>
      <p:sp>
        <p:nvSpPr>
          <p:cNvPr id="116775" name="ZoneTexte 69"/>
          <p:cNvSpPr txBox="1">
            <a:spLocks noChangeArrowheads="1"/>
          </p:cNvSpPr>
          <p:nvPr/>
        </p:nvSpPr>
        <p:spPr bwMode="auto">
          <a:xfrm>
            <a:off x="3773488" y="5516563"/>
            <a:ext cx="933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latin typeface="Arial" panose="020B0604020202020204" pitchFamily="34" charset="0"/>
              </a:rPr>
              <a:t>Une année</a:t>
            </a:r>
          </a:p>
        </p:txBody>
      </p:sp>
      <p:sp>
        <p:nvSpPr>
          <p:cNvPr id="116776" name="ZoneTexte 70"/>
          <p:cNvSpPr txBox="1">
            <a:spLocks noChangeArrowheads="1"/>
          </p:cNvSpPr>
          <p:nvPr/>
        </p:nvSpPr>
        <p:spPr bwMode="auto">
          <a:xfrm>
            <a:off x="6435725" y="5516563"/>
            <a:ext cx="2390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latin typeface="Arial" panose="020B0604020202020204" pitchFamily="34" charset="0"/>
              </a:rPr>
              <a:t>Invasion après quelques années</a:t>
            </a:r>
          </a:p>
        </p:txBody>
      </p:sp>
      <p:sp>
        <p:nvSpPr>
          <p:cNvPr id="116777" name="ZoneTexte 41"/>
          <p:cNvSpPr txBox="1">
            <a:spLocks noChangeArrowheads="1"/>
          </p:cNvSpPr>
          <p:nvPr/>
        </p:nvSpPr>
        <p:spPr bwMode="auto">
          <a:xfrm>
            <a:off x="5364163" y="5516563"/>
            <a:ext cx="1079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2060"/>
                </a:solidFill>
                <a:latin typeface="Arial" panose="020B0604020202020204" pitchFamily="34" charset="0"/>
              </a:rPr>
              <a:t>© B. LISAN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AF6256C-3E56-4819-A3C8-F746DD71C2C8}" type="slidenum">
              <a:rPr lang="fr-FR" altLang="fr-FR" sz="1200">
                <a:solidFill>
                  <a:srgbClr val="898989"/>
                </a:solidFill>
              </a:rPr>
              <a:pPr algn="r" eaLnBrk="1" hangingPunct="1">
                <a:spcBef>
                  <a:spcPct val="0"/>
                </a:spcBef>
                <a:buFontTx/>
                <a:buNone/>
              </a:pPr>
              <a:t>116</a:t>
            </a:fld>
            <a:endParaRPr lang="fr-FR" altLang="fr-FR" sz="1200">
              <a:solidFill>
                <a:srgbClr val="898989"/>
              </a:solidFill>
            </a:endParaRPr>
          </a:p>
        </p:txBody>
      </p:sp>
      <p:sp>
        <p:nvSpPr>
          <p:cNvPr id="11776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 de Madagascar</a:t>
            </a:r>
          </a:p>
        </p:txBody>
      </p:sp>
      <p:sp>
        <p:nvSpPr>
          <p:cNvPr id="117764"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12. Stratégies de lutte contre les plantes invasives (suite)</a:t>
            </a:r>
          </a:p>
        </p:txBody>
      </p:sp>
      <p:sp>
        <p:nvSpPr>
          <p:cNvPr id="117765" name="ZoneTexte 9"/>
          <p:cNvSpPr txBox="1">
            <a:spLocks noChangeArrowheads="1"/>
          </p:cNvSpPr>
          <p:nvPr/>
        </p:nvSpPr>
        <p:spPr bwMode="auto">
          <a:xfrm>
            <a:off x="323850" y="1341438"/>
            <a:ext cx="611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Campagnes de sensibilisation (suite)</a:t>
            </a:r>
          </a:p>
        </p:txBody>
      </p:sp>
      <p:pic>
        <p:nvPicPr>
          <p:cNvPr id="117766" name="Picture 2" descr="C:\Users\LISAN\Pictures\plantes invasives de Madagascar\Campagnes de sensibilis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13620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3" descr="C:\Users\LISAN\Pictures\plantes invasives de Madagascar\Campagnes de sensibilisatio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508500"/>
            <a:ext cx="2809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5" descr="C:\Users\LISAN\Pictures\plantes invasives de Madagascar\Campagnes de sensibilisati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773238"/>
            <a:ext cx="35718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9" name="Rectangle 6"/>
          <p:cNvSpPr>
            <a:spLocks noChangeArrowheads="1"/>
          </p:cNvSpPr>
          <p:nvPr/>
        </p:nvSpPr>
        <p:spPr bwMode="auto">
          <a:xfrm>
            <a:off x="4986338" y="5113338"/>
            <a:ext cx="3978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1200">
                <a:solidFill>
                  <a:srgbClr val="0070C0"/>
                </a:solidFill>
                <a:cs typeface="Times New Roman" panose="02020603050405020304" pitchFamily="18" charset="0"/>
              </a:rPr>
              <a:t>← </a:t>
            </a:r>
            <a:r>
              <a:rPr lang="fr-FR" altLang="fr-FR" sz="1200">
                <a:solidFill>
                  <a:srgbClr val="0070C0"/>
                </a:solidFill>
                <a:latin typeface="Arial" panose="020B0604020202020204" pitchFamily="34" charset="0"/>
                <a:cs typeface="Times New Roman" panose="02020603050405020304" pitchFamily="18" charset="0"/>
              </a:rPr>
              <a:t>Durant une matinée passée au Ouen Toro, des écoliers découvrent les enjeux de la lutte contre les espèces végétales envahissantes et l’importance de la protection et de la conservation de la forêt sèche en Nouvelle-Calédonie. Cette matinée était organisée dans le cadre de la journée mondiale de la biodiversité. </a:t>
            </a:r>
            <a:r>
              <a:rPr lang="fr-FR" altLang="fr-FR" sz="1200" i="1">
                <a:solidFill>
                  <a:srgbClr val="0070C0"/>
                </a:solidFill>
                <a:latin typeface="Arial" panose="020B0604020202020204" pitchFamily="34" charset="0"/>
                <a:cs typeface="Times New Roman" panose="02020603050405020304" pitchFamily="18" charset="0"/>
              </a:rPr>
              <a:t>Photo : DENV Province Sud de la Nouvelle-Calédonie.</a:t>
            </a:r>
            <a:endParaRPr lang="fr-FR" altLang="fr-FR" sz="1200">
              <a:solidFill>
                <a:srgbClr val="0070C0"/>
              </a:solidFill>
              <a:latin typeface="Arial" panose="020B0604020202020204" pitchFamily="34" charset="0"/>
            </a:endParaRPr>
          </a:p>
        </p:txBody>
      </p:sp>
      <p:sp>
        <p:nvSpPr>
          <p:cNvPr id="117770" name="Rectangle 7"/>
          <p:cNvSpPr>
            <a:spLocks noChangeArrowheads="1"/>
          </p:cNvSpPr>
          <p:nvPr/>
        </p:nvSpPr>
        <p:spPr bwMode="auto">
          <a:xfrm>
            <a:off x="1692275" y="2060575"/>
            <a:ext cx="334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70C0"/>
                </a:solidFill>
                <a:cs typeface="Times New Roman" panose="02020603050405020304" pitchFamily="18" charset="0"/>
              </a:rPr>
              <a:t>← </a:t>
            </a:r>
            <a:r>
              <a:rPr lang="fr-FR" altLang="fr-FR" sz="1200">
                <a:solidFill>
                  <a:srgbClr val="0070C0"/>
                </a:solidFill>
                <a:latin typeface="Arial" panose="020B0604020202020204" pitchFamily="34" charset="0"/>
                <a:cs typeface="Times New Roman" panose="02020603050405020304" pitchFamily="18" charset="0"/>
              </a:rPr>
              <a:t>Plaquette d’information sur les dangers de</a:t>
            </a:r>
            <a:br>
              <a:rPr lang="fr-FR" altLang="fr-FR" sz="1200">
                <a:solidFill>
                  <a:srgbClr val="0070C0"/>
                </a:solidFill>
                <a:latin typeface="Arial" panose="020B0604020202020204" pitchFamily="34" charset="0"/>
                <a:cs typeface="Times New Roman" panose="02020603050405020304" pitchFamily="18" charset="0"/>
              </a:rPr>
            </a:br>
            <a:r>
              <a:rPr lang="fr-FR" altLang="fr-FR" sz="1200">
                <a:solidFill>
                  <a:srgbClr val="0070C0"/>
                </a:solidFill>
                <a:latin typeface="Arial" panose="020B0604020202020204" pitchFamily="34" charset="0"/>
                <a:cs typeface="Times New Roman" panose="02020603050405020304" pitchFamily="18" charset="0"/>
              </a:rPr>
              <a:t>l’introduction d’espèces aquatiques. </a:t>
            </a:r>
            <a:r>
              <a:rPr lang="fr-FR" altLang="fr-FR" sz="1200" i="1">
                <a:solidFill>
                  <a:srgbClr val="0070C0"/>
                </a:solidFill>
                <a:latin typeface="Arial" panose="020B0604020202020204" pitchFamily="34" charset="0"/>
                <a:cs typeface="Times New Roman" panose="02020603050405020304" pitchFamily="18" charset="0"/>
              </a:rPr>
              <a:t>Source :</a:t>
            </a:r>
            <a:br>
              <a:rPr lang="fr-FR" altLang="fr-FR" sz="1200" i="1">
                <a:solidFill>
                  <a:srgbClr val="0070C0"/>
                </a:solidFill>
                <a:latin typeface="Arial" panose="020B0604020202020204" pitchFamily="34" charset="0"/>
                <a:cs typeface="Times New Roman" panose="02020603050405020304" pitchFamily="18" charset="0"/>
              </a:rPr>
            </a:br>
            <a:r>
              <a:rPr lang="fr-FR" altLang="fr-FR" sz="1200" i="1">
                <a:solidFill>
                  <a:srgbClr val="0070C0"/>
                </a:solidFill>
                <a:latin typeface="Arial" panose="020B0604020202020204" pitchFamily="34" charset="0"/>
                <a:cs typeface="Times New Roman" panose="02020603050405020304" pitchFamily="18" charset="0"/>
              </a:rPr>
              <a:t>DENV Province Sud de la Nouvelle-Calédonie</a:t>
            </a:r>
            <a:r>
              <a:rPr lang="fr-FR" altLang="fr-FR" sz="800" i="1">
                <a:solidFill>
                  <a:srgbClr val="0070C0"/>
                </a:solidFill>
                <a:latin typeface="Arial" panose="020B0604020202020204" pitchFamily="34" charset="0"/>
                <a:cs typeface="Times New Roman" panose="02020603050405020304" pitchFamily="18" charset="0"/>
              </a:rPr>
              <a:t>.</a:t>
            </a:r>
            <a:endParaRPr lang="fr-FR" altLang="fr-FR" sz="1800">
              <a:solidFill>
                <a:srgbClr val="0070C0"/>
              </a:solidFill>
              <a:latin typeface="Arial" panose="020B0604020202020204" pitchFamily="34" charset="0"/>
            </a:endParaRPr>
          </a:p>
        </p:txBody>
      </p:sp>
      <p:sp>
        <p:nvSpPr>
          <p:cNvPr id="117771" name="Rectangle 8"/>
          <p:cNvSpPr>
            <a:spLocks noChangeArrowheads="1"/>
          </p:cNvSpPr>
          <p:nvPr/>
        </p:nvSpPr>
        <p:spPr bwMode="auto">
          <a:xfrm>
            <a:off x="2268538" y="3048000"/>
            <a:ext cx="2951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fr-FR" altLang="fr-FR" sz="1200">
                <a:solidFill>
                  <a:srgbClr val="0070C0"/>
                </a:solidFill>
                <a:latin typeface="Arial" panose="020B0604020202020204" pitchFamily="34" charset="0"/>
                <a:cs typeface="Times New Roman" panose="02020603050405020304" pitchFamily="18" charset="0"/>
              </a:rPr>
              <a:t>Couverture du guide d’identification des principales plantes exotiques envahissantes de Polynésie française. </a:t>
            </a:r>
            <a:r>
              <a:rPr lang="fr-FR" altLang="fr-FR" sz="1200" i="1">
                <a:solidFill>
                  <a:srgbClr val="0070C0"/>
                </a:solidFill>
                <a:latin typeface="Arial" panose="020B0604020202020204" pitchFamily="34" charset="0"/>
                <a:cs typeface="Times New Roman" panose="02020603050405020304" pitchFamily="18" charset="0"/>
              </a:rPr>
              <a:t>Source : Délégation à la Recherche et Direction de l’Environnement de Polynésie française </a:t>
            </a:r>
            <a:r>
              <a:rPr lang="fr-FR" altLang="fr-FR" sz="1200" i="1">
                <a:solidFill>
                  <a:srgbClr val="0070C0"/>
                </a:solidFill>
                <a:cs typeface="Times New Roman" panose="02020603050405020304" pitchFamily="18" charset="0"/>
              </a:rPr>
              <a:t>→</a:t>
            </a:r>
            <a:endParaRPr lang="fr-FR" altLang="fr-FR" sz="1200">
              <a:solidFill>
                <a:srgbClr val="0070C0"/>
              </a:solidFill>
              <a:latin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07FA7E0-B07A-41CA-B21D-B29A763AA525}" type="slidenum">
              <a:rPr lang="fr-FR" altLang="fr-FR" sz="1200">
                <a:solidFill>
                  <a:srgbClr val="898989"/>
                </a:solidFill>
              </a:rPr>
              <a:pPr algn="r" eaLnBrk="1" hangingPunct="1">
                <a:spcBef>
                  <a:spcPct val="0"/>
                </a:spcBef>
                <a:buFontTx/>
                <a:buNone/>
              </a:pPr>
              <a:t>117</a:t>
            </a:fld>
            <a:endParaRPr lang="fr-FR" altLang="fr-FR" sz="1200">
              <a:solidFill>
                <a:srgbClr val="898989"/>
              </a:solidFill>
            </a:endParaRPr>
          </a:p>
        </p:txBody>
      </p:sp>
      <p:sp>
        <p:nvSpPr>
          <p:cNvPr id="11878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8788"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12. Stratégies de lutte contre les plantes invasives (suite)</a:t>
            </a:r>
          </a:p>
        </p:txBody>
      </p:sp>
      <p:sp>
        <p:nvSpPr>
          <p:cNvPr id="118789" name="ZoneTexte 9"/>
          <p:cNvSpPr txBox="1">
            <a:spLocks noChangeArrowheads="1"/>
          </p:cNvSpPr>
          <p:nvPr/>
        </p:nvSpPr>
        <p:spPr bwMode="auto">
          <a:xfrm>
            <a:off x="323850" y="1341438"/>
            <a:ext cx="611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Campagnes de sensibilisation (suite)</a:t>
            </a:r>
          </a:p>
        </p:txBody>
      </p:sp>
      <p:graphicFrame>
        <p:nvGraphicFramePr>
          <p:cNvPr id="7" name="Tableau 6"/>
          <p:cNvGraphicFramePr>
            <a:graphicFrameLocks noGrp="1"/>
          </p:cNvGraphicFramePr>
          <p:nvPr/>
        </p:nvGraphicFramePr>
        <p:xfrm>
          <a:off x="1547813" y="2420938"/>
          <a:ext cx="6477000" cy="1368425"/>
        </p:xfrm>
        <a:graphic>
          <a:graphicData uri="http://schemas.openxmlformats.org/drawingml/2006/table">
            <a:tbl>
              <a:tblPr/>
              <a:tblGrid>
                <a:gridCol w="3312048">
                  <a:extLst>
                    <a:ext uri="{9D8B030D-6E8A-4147-A177-3AD203B41FA5}">
                      <a16:colId xmlns:a16="http://schemas.microsoft.com/office/drawing/2014/main" val="20000"/>
                    </a:ext>
                  </a:extLst>
                </a:gridCol>
                <a:gridCol w="1446943">
                  <a:extLst>
                    <a:ext uri="{9D8B030D-6E8A-4147-A177-3AD203B41FA5}">
                      <a16:colId xmlns:a16="http://schemas.microsoft.com/office/drawing/2014/main" val="20001"/>
                    </a:ext>
                  </a:extLst>
                </a:gridCol>
                <a:gridCol w="1718009">
                  <a:extLst>
                    <a:ext uri="{9D8B030D-6E8A-4147-A177-3AD203B41FA5}">
                      <a16:colId xmlns:a16="http://schemas.microsoft.com/office/drawing/2014/main" val="20002"/>
                    </a:ext>
                  </a:extLst>
                </a:gridCol>
              </a:tblGrid>
              <a:tr h="442567">
                <a:tc>
                  <a:txBody>
                    <a:bodyPr/>
                    <a:lstStyle/>
                    <a:p>
                      <a:pPr marL="118745" eaLnBrk="0" fontAlgn="base" hangingPunct="0">
                        <a:lnSpc>
                          <a:spcPct val="100000"/>
                        </a:lnSpc>
                        <a:spcBef>
                          <a:spcPts val="0"/>
                        </a:spcBef>
                        <a:spcAft>
                          <a:spcPts val="0"/>
                        </a:spcAft>
                      </a:pPr>
                      <a:r>
                        <a:rPr lang="fr-FR" sz="1200" b="1" spc="-20" dirty="0">
                          <a:solidFill>
                            <a:srgbClr val="050506"/>
                          </a:solidFill>
                          <a:latin typeface="Arial" pitchFamily="34" charset="0"/>
                          <a:ea typeface="Times New Roman"/>
                          <a:cs typeface="Arial" pitchFamily="34" charset="0"/>
                        </a:rPr>
                        <a:t>Menaces</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ADB"/>
                    </a:solidFill>
                  </a:tcPr>
                </a:tc>
                <a:tc>
                  <a:txBody>
                    <a:bodyPr/>
                    <a:lstStyle/>
                    <a:p>
                      <a:pPr algn="ctr" eaLnBrk="0" fontAlgn="base" hangingPunct="0">
                        <a:lnSpc>
                          <a:spcPct val="100000"/>
                        </a:lnSpc>
                        <a:spcBef>
                          <a:spcPts val="0"/>
                        </a:spcBef>
                        <a:spcAft>
                          <a:spcPts val="0"/>
                        </a:spcAft>
                      </a:pPr>
                      <a:r>
                        <a:rPr lang="fr-FR" sz="1200" b="1">
                          <a:solidFill>
                            <a:srgbClr val="050506"/>
                          </a:solidFill>
                          <a:latin typeface="Arial" pitchFamily="34" charset="0"/>
                          <a:ea typeface="Times New Roman"/>
                          <a:cs typeface="Arial" pitchFamily="34" charset="0"/>
                        </a:rPr>
                        <a:t>Espèces éteintes</a:t>
                      </a:r>
                      <a:br>
                        <a:rPr lang="fr-FR" sz="1200" b="1">
                          <a:solidFill>
                            <a:srgbClr val="050506"/>
                          </a:solidFill>
                          <a:latin typeface="Arial" pitchFamily="34" charset="0"/>
                          <a:ea typeface="Times New Roman"/>
                          <a:cs typeface="Arial" pitchFamily="34" charset="0"/>
                        </a:rPr>
                      </a:br>
                      <a:r>
                        <a:rPr lang="fr-FR" sz="1200" b="1">
                          <a:solidFill>
                            <a:srgbClr val="050506"/>
                          </a:solidFill>
                          <a:latin typeface="Arial" pitchFamily="34" charset="0"/>
                          <a:ea typeface="Times New Roman"/>
                          <a:cs typeface="Arial" pitchFamily="34" charset="0"/>
                        </a:rPr>
                        <a:t>(EX, EW)</a:t>
                      </a:r>
                      <a:endParaRPr lang="fr-FR" sz="120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ADB"/>
                    </a:solidFill>
                  </a:tcPr>
                </a:tc>
                <a:tc>
                  <a:txBody>
                    <a:bodyPr/>
                    <a:lstStyle/>
                    <a:p>
                      <a:pPr algn="ctr" eaLnBrk="0" fontAlgn="base" hangingPunct="0">
                        <a:lnSpc>
                          <a:spcPct val="100000"/>
                        </a:lnSpc>
                        <a:spcBef>
                          <a:spcPts val="0"/>
                        </a:spcBef>
                        <a:spcAft>
                          <a:spcPts val="0"/>
                        </a:spcAft>
                      </a:pPr>
                      <a:r>
                        <a:rPr lang="fr-FR" sz="1200" b="1">
                          <a:solidFill>
                            <a:srgbClr val="050506"/>
                          </a:solidFill>
                          <a:latin typeface="Arial" pitchFamily="34" charset="0"/>
                          <a:ea typeface="Times New Roman"/>
                          <a:cs typeface="Arial" pitchFamily="34" charset="0"/>
                        </a:rPr>
                        <a:t>Espèces menacées</a:t>
                      </a:r>
                      <a:br>
                        <a:rPr lang="fr-FR" sz="1200" b="1">
                          <a:solidFill>
                            <a:srgbClr val="050506"/>
                          </a:solidFill>
                          <a:latin typeface="Arial" pitchFamily="34" charset="0"/>
                          <a:ea typeface="Times New Roman"/>
                          <a:cs typeface="Arial" pitchFamily="34" charset="0"/>
                        </a:rPr>
                      </a:br>
                      <a:r>
                        <a:rPr lang="fr-FR" sz="1200" b="1">
                          <a:solidFill>
                            <a:srgbClr val="050506"/>
                          </a:solidFill>
                          <a:latin typeface="Arial" pitchFamily="34" charset="0"/>
                          <a:ea typeface="Times New Roman"/>
                          <a:cs typeface="Arial" pitchFamily="34" charset="0"/>
                        </a:rPr>
                        <a:t>(CR, VU, EN)</a:t>
                      </a:r>
                      <a:endParaRPr lang="fr-FR" sz="120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ADB"/>
                    </a:solidFill>
                  </a:tcPr>
                </a:tc>
                <a:extLst>
                  <a:ext uri="{0D108BD9-81ED-4DB2-BD59-A6C34878D82A}">
                    <a16:rowId xmlns:a16="http://schemas.microsoft.com/office/drawing/2014/main" val="10000"/>
                  </a:ext>
                </a:extLst>
              </a:tr>
              <a:tr h="239725">
                <a:tc>
                  <a:txBody>
                    <a:bodyPr/>
                    <a:lstStyle/>
                    <a:p>
                      <a:pPr marL="118745" eaLnBrk="0" fontAlgn="base" hangingPunct="0">
                        <a:lnSpc>
                          <a:spcPct val="100000"/>
                        </a:lnSpc>
                        <a:spcBef>
                          <a:spcPts val="0"/>
                        </a:spcBef>
                        <a:spcAft>
                          <a:spcPts val="0"/>
                        </a:spcAft>
                      </a:pPr>
                      <a:r>
                        <a:rPr lang="fr-FR" sz="1200" spc="15" dirty="0">
                          <a:solidFill>
                            <a:srgbClr val="050506"/>
                          </a:solidFill>
                          <a:latin typeface="Arial" pitchFamily="34" charset="0"/>
                          <a:ea typeface="Times New Roman"/>
                          <a:cs typeface="Arial" pitchFamily="34" charset="0"/>
                        </a:rPr>
                        <a:t>Perte d'habitat naturel</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0000"/>
                        </a:lnSpc>
                        <a:spcBef>
                          <a:spcPts val="0"/>
                        </a:spcBef>
                        <a:spcAft>
                          <a:spcPts val="0"/>
                        </a:spcAft>
                      </a:pPr>
                      <a:r>
                        <a:rPr lang="fr-FR" sz="1200" spc="-20" dirty="0">
                          <a:solidFill>
                            <a:srgbClr val="050506"/>
                          </a:solidFill>
                          <a:latin typeface="Arial" pitchFamily="34" charset="0"/>
                          <a:ea typeface="Times New Roman"/>
                          <a:cs typeface="Arial" pitchFamily="34" charset="0"/>
                        </a:rPr>
                        <a:t>163</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0000"/>
                        </a:lnSpc>
                        <a:spcBef>
                          <a:spcPts val="0"/>
                        </a:spcBef>
                        <a:spcAft>
                          <a:spcPts val="0"/>
                        </a:spcAft>
                      </a:pPr>
                      <a:r>
                        <a:rPr lang="fr-FR" sz="1200">
                          <a:solidFill>
                            <a:srgbClr val="050506"/>
                          </a:solidFill>
                          <a:latin typeface="Arial" pitchFamily="34" charset="0"/>
                          <a:ea typeface="Times New Roman"/>
                          <a:cs typeface="Arial" pitchFamily="34" charset="0"/>
                        </a:rPr>
                        <a:t>7830</a:t>
                      </a:r>
                      <a:endParaRPr lang="fr-FR"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567">
                <a:tc>
                  <a:txBody>
                    <a:bodyPr/>
                    <a:lstStyle/>
                    <a:p>
                      <a:pPr marL="118745" eaLnBrk="0" fontAlgn="base" hangingPunct="0">
                        <a:lnSpc>
                          <a:spcPct val="100000"/>
                        </a:lnSpc>
                        <a:spcBef>
                          <a:spcPts val="0"/>
                        </a:spcBef>
                        <a:spcAft>
                          <a:spcPts val="0"/>
                        </a:spcAft>
                      </a:pPr>
                      <a:r>
                        <a:rPr lang="fr-FR" sz="1200" spc="10">
                          <a:solidFill>
                            <a:srgbClr val="050506"/>
                          </a:solidFill>
                          <a:latin typeface="Arial" pitchFamily="34" charset="0"/>
                          <a:ea typeface="Times New Roman"/>
                          <a:cs typeface="Arial" pitchFamily="34" charset="0"/>
                        </a:rPr>
                        <a:t>Prélèvements directs (chasse, pêche, récolte)</a:t>
                      </a:r>
                      <a:endParaRPr lang="fr-FR"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0000"/>
                        </a:lnSpc>
                        <a:spcBef>
                          <a:spcPts val="0"/>
                        </a:spcBef>
                        <a:spcAft>
                          <a:spcPts val="0"/>
                        </a:spcAft>
                      </a:pPr>
                      <a:r>
                        <a:rPr lang="fr-FR" sz="1200" spc="-5">
                          <a:solidFill>
                            <a:srgbClr val="050506"/>
                          </a:solidFill>
                          <a:latin typeface="Arial" pitchFamily="34" charset="0"/>
                          <a:ea typeface="Times New Roman"/>
                          <a:cs typeface="Arial" pitchFamily="34" charset="0"/>
                        </a:rPr>
                        <a:t>70</a:t>
                      </a:r>
                      <a:endParaRPr lang="fr-FR"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0000"/>
                        </a:lnSpc>
                        <a:spcBef>
                          <a:spcPts val="0"/>
                        </a:spcBef>
                        <a:spcAft>
                          <a:spcPts val="0"/>
                        </a:spcAft>
                      </a:pPr>
                      <a:r>
                        <a:rPr lang="fr-FR" sz="1200" spc="-35" dirty="0">
                          <a:solidFill>
                            <a:srgbClr val="050506"/>
                          </a:solidFill>
                          <a:latin typeface="Arial" pitchFamily="34" charset="0"/>
                          <a:ea typeface="Times New Roman"/>
                          <a:cs typeface="Arial" pitchFamily="34" charset="0"/>
                        </a:rPr>
                        <a:t>1631</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566">
                <a:tc>
                  <a:txBody>
                    <a:bodyPr/>
                    <a:lstStyle/>
                    <a:p>
                      <a:pPr marL="118745" eaLnBrk="0" fontAlgn="base" hangingPunct="0">
                        <a:lnSpc>
                          <a:spcPct val="100000"/>
                        </a:lnSpc>
                        <a:spcBef>
                          <a:spcPts val="0"/>
                        </a:spcBef>
                        <a:spcAft>
                          <a:spcPts val="0"/>
                        </a:spcAft>
                      </a:pPr>
                      <a:r>
                        <a:rPr lang="fr-FR" sz="1200" spc="15" dirty="0">
                          <a:solidFill>
                            <a:srgbClr val="FF0000"/>
                          </a:solidFill>
                          <a:latin typeface="Arial" pitchFamily="34" charset="0"/>
                          <a:ea typeface="Times New Roman"/>
                          <a:cs typeface="Arial" pitchFamily="34" charset="0"/>
                        </a:rPr>
                        <a:t>Espèces exotiques envahissantes</a:t>
                      </a:r>
                      <a:endParaRPr lang="fr-FR" sz="1200" dirty="0">
                        <a:solidFill>
                          <a:srgbClr val="FF000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0000"/>
                        </a:lnSpc>
                        <a:spcBef>
                          <a:spcPts val="0"/>
                        </a:spcBef>
                        <a:spcAft>
                          <a:spcPts val="0"/>
                        </a:spcAft>
                      </a:pPr>
                      <a:r>
                        <a:rPr lang="fr-FR" sz="1200" spc="-15" dirty="0">
                          <a:solidFill>
                            <a:srgbClr val="FF0000"/>
                          </a:solidFill>
                          <a:latin typeface="Arial" pitchFamily="34" charset="0"/>
                          <a:ea typeface="Times New Roman"/>
                          <a:cs typeface="Arial" pitchFamily="34" charset="0"/>
                        </a:rPr>
                        <a:t>105</a:t>
                      </a:r>
                      <a:endParaRPr lang="fr-FR" sz="1200" dirty="0">
                        <a:solidFill>
                          <a:srgbClr val="FF000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0000"/>
                        </a:lnSpc>
                        <a:spcBef>
                          <a:spcPts val="0"/>
                        </a:spcBef>
                        <a:spcAft>
                          <a:spcPts val="0"/>
                        </a:spcAft>
                      </a:pPr>
                      <a:r>
                        <a:rPr lang="fr-FR" sz="1200" spc="-5" dirty="0">
                          <a:solidFill>
                            <a:srgbClr val="FF0000"/>
                          </a:solidFill>
                          <a:latin typeface="Arial" pitchFamily="34" charset="0"/>
                          <a:ea typeface="Times New Roman"/>
                          <a:cs typeface="Arial" pitchFamily="34" charset="0"/>
                        </a:rPr>
                        <a:t>1366</a:t>
                      </a:r>
                      <a:endParaRPr lang="fr-FR" sz="1200" dirty="0">
                        <a:solidFill>
                          <a:srgbClr val="FF000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8812" name="Rectangle 7"/>
          <p:cNvSpPr>
            <a:spLocks noChangeArrowheads="1"/>
          </p:cNvSpPr>
          <p:nvPr/>
        </p:nvSpPr>
        <p:spPr bwMode="auto">
          <a:xfrm>
            <a:off x="1763713" y="3860800"/>
            <a:ext cx="590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FF0000"/>
                </a:solidFill>
                <a:latin typeface="Arial" panose="020B0604020202020204" pitchFamily="34" charset="0"/>
              </a:rPr>
              <a:t>Nombre d’espèces éteintes et d’espèces menacées au niveau mondial en fonction des trois principales catégories de menaces. Source : Base de données de la Liste rouge de l’UICN, 2007, </a:t>
            </a:r>
            <a:r>
              <a:rPr lang="fr-FR" altLang="fr-FR" sz="1200">
                <a:solidFill>
                  <a:srgbClr val="FF0000"/>
                </a:solidFill>
                <a:latin typeface="Arial" panose="020B0604020202020204" pitchFamily="34" charset="0"/>
                <a:hlinkClick r:id="rId2"/>
              </a:rPr>
              <a:t>http://www.iucnredlist.org</a:t>
            </a:r>
            <a:r>
              <a:rPr lang="fr-FR" altLang="fr-FR" sz="1200">
                <a:solidFill>
                  <a:srgbClr val="FF0000"/>
                </a:solidFill>
                <a:latin typeface="Arial" panose="020B0604020202020204" pitchFamily="34" charset="0"/>
              </a:rPr>
              <a:t> </a:t>
            </a:r>
          </a:p>
        </p:txBody>
      </p:sp>
      <p:sp>
        <p:nvSpPr>
          <p:cNvPr id="118813" name="ZoneTexte 8"/>
          <p:cNvSpPr txBox="1">
            <a:spLocks noChangeArrowheads="1"/>
          </p:cNvSpPr>
          <p:nvPr/>
        </p:nvSpPr>
        <p:spPr bwMode="auto">
          <a:xfrm>
            <a:off x="179388" y="4724400"/>
            <a:ext cx="8713787" cy="169386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300">
                <a:solidFill>
                  <a:srgbClr val="FF0000"/>
                </a:solidFill>
                <a:latin typeface="Arial" panose="020B0604020202020204" pitchFamily="34" charset="0"/>
              </a:rPr>
              <a:t>Exemples de coûts économiques engendrés par des espèces exotiques envahissantes dans différents pays[5, 56] :</a:t>
            </a:r>
          </a:p>
          <a:p>
            <a:pPr eaLnBrk="1" hangingPunct="1">
              <a:spcBef>
                <a:spcPct val="0"/>
              </a:spcBef>
              <a:buFontTx/>
              <a:buNone/>
            </a:pPr>
            <a:r>
              <a:rPr lang="fr-FR" altLang="fr-FR" sz="1300">
                <a:solidFill>
                  <a:srgbClr val="FF0000"/>
                </a:solidFill>
                <a:latin typeface="Arial" panose="020B0604020202020204" pitchFamily="34" charset="0"/>
              </a:rPr>
              <a:t>• Les coûts annuels des dommages causés par plusieurs espèces exotiques de plantes et d’animaux aux Etats-Unis sont estimés à 137 milliards US$.</a:t>
            </a:r>
          </a:p>
          <a:p>
            <a:pPr eaLnBrk="1" hangingPunct="1">
              <a:spcBef>
                <a:spcPct val="0"/>
              </a:spcBef>
              <a:buFontTx/>
              <a:buNone/>
            </a:pPr>
            <a:r>
              <a:rPr lang="fr-FR" altLang="fr-FR" sz="1300">
                <a:solidFill>
                  <a:srgbClr val="FF0000"/>
                </a:solidFill>
                <a:latin typeface="Arial" panose="020B0604020202020204" pitchFamily="34" charset="0"/>
              </a:rPr>
              <a:t>• Les coûts annuels sur les agro-systèmes australiens de 6 mauvaises herbes sont estimés à 105 millions US$.</a:t>
            </a:r>
          </a:p>
          <a:p>
            <a:pPr eaLnBrk="1" hangingPunct="1">
              <a:spcBef>
                <a:spcPct val="0"/>
              </a:spcBef>
              <a:buFontTx/>
              <a:buNone/>
            </a:pPr>
            <a:r>
              <a:rPr lang="fr-FR" altLang="fr-FR" sz="1300">
                <a:solidFill>
                  <a:srgbClr val="FF0000"/>
                </a:solidFill>
                <a:latin typeface="Arial" panose="020B0604020202020204" pitchFamily="34" charset="0"/>
              </a:rPr>
              <a:t>• Les coûts annuels de la jacinthe d’eau dans 7 pays africains sont estimés entre 20 et 50 millions US$.</a:t>
            </a:r>
          </a:p>
          <a:p>
            <a:pPr eaLnBrk="1" hangingPunct="1">
              <a:spcBef>
                <a:spcPct val="0"/>
              </a:spcBef>
              <a:buFontTx/>
              <a:buNone/>
            </a:pPr>
            <a:endParaRPr lang="fr-FR" altLang="fr-FR" sz="1300">
              <a:solidFill>
                <a:srgbClr val="008000"/>
              </a:solidFill>
              <a:latin typeface="Arial" panose="020B0604020202020204" pitchFamily="34" charset="0"/>
            </a:endParaRPr>
          </a:p>
          <a:p>
            <a:pPr eaLnBrk="1" hangingPunct="1">
              <a:spcBef>
                <a:spcPct val="0"/>
              </a:spcBef>
              <a:buFontTx/>
              <a:buNone/>
            </a:pPr>
            <a:r>
              <a:rPr lang="fr-FR" altLang="fr-FR" sz="1300">
                <a:solidFill>
                  <a:srgbClr val="008000"/>
                </a:solidFill>
                <a:latin typeface="Arial" panose="020B0604020202020204" pitchFamily="34" charset="0"/>
              </a:rPr>
              <a:t>Source : Espèces exotiques envahissantes dans les collectivités françaises d’outre-mer. Etat des lieux et recommandations, Yohann Soubeyran, Planète Nature - Groupe outre-mer, UICN Comité Français, juillet 2008.</a:t>
            </a:r>
            <a:endParaRPr lang="fr-FR" altLang="fr-FR" sz="1300">
              <a:solidFill>
                <a:srgbClr val="FF0000"/>
              </a:solidFill>
              <a:latin typeface="Arial" panose="020B0604020202020204" pitchFamily="34" charset="0"/>
            </a:endParaRPr>
          </a:p>
        </p:txBody>
      </p:sp>
      <p:sp>
        <p:nvSpPr>
          <p:cNvPr id="118814" name="ZoneTexte 9"/>
          <p:cNvSpPr txBox="1">
            <a:spLocks noChangeArrowheads="1"/>
          </p:cNvSpPr>
          <p:nvPr/>
        </p:nvSpPr>
        <p:spPr bwMode="auto">
          <a:xfrm>
            <a:off x="539750" y="1844675"/>
            <a:ext cx="190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L’argumentaire</a:t>
            </a:r>
            <a:r>
              <a:rPr lang="fr-FR" altLang="fr-FR" sz="1800">
                <a:solidFill>
                  <a:srgbClr val="008000"/>
                </a:solidFill>
                <a:latin typeface="Arial" panose="020B0604020202020204" pitchFamily="34" charset="0"/>
              </a:rPr>
              <a:t> :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83DBDEB-2F14-4659-A117-21D84953228B}" type="slidenum">
              <a:rPr lang="fr-FR" altLang="fr-FR" sz="1200">
                <a:solidFill>
                  <a:srgbClr val="898989"/>
                </a:solidFill>
              </a:rPr>
              <a:pPr algn="r" eaLnBrk="1" hangingPunct="1">
                <a:spcBef>
                  <a:spcPct val="0"/>
                </a:spcBef>
                <a:buFontTx/>
                <a:buNone/>
              </a:pPr>
              <a:t>118</a:t>
            </a:fld>
            <a:endParaRPr lang="fr-FR" altLang="fr-FR" sz="1200">
              <a:solidFill>
                <a:srgbClr val="898989"/>
              </a:solidFill>
            </a:endParaRPr>
          </a:p>
        </p:txBody>
      </p:sp>
      <p:sp>
        <p:nvSpPr>
          <p:cNvPr id="11981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19812"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9. Stratégies de lutte contre les plantes invasives (suite et fin)</a:t>
            </a:r>
          </a:p>
        </p:txBody>
      </p:sp>
      <p:sp>
        <p:nvSpPr>
          <p:cNvPr id="119813" name="ZoneTexte 9"/>
          <p:cNvSpPr txBox="1">
            <a:spLocks noChangeArrowheads="1"/>
          </p:cNvSpPr>
          <p:nvPr/>
        </p:nvSpPr>
        <p:spPr bwMode="auto">
          <a:xfrm>
            <a:off x="323850" y="1341438"/>
            <a:ext cx="6119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Campagnes de sensibilisation (suite et fin)</a:t>
            </a:r>
          </a:p>
        </p:txBody>
      </p:sp>
      <p:sp>
        <p:nvSpPr>
          <p:cNvPr id="119814" name="ZoneTexte 11"/>
          <p:cNvSpPr txBox="1">
            <a:spLocks noChangeArrowheads="1"/>
          </p:cNvSpPr>
          <p:nvPr/>
        </p:nvSpPr>
        <p:spPr bwMode="auto">
          <a:xfrm>
            <a:off x="179388" y="1916113"/>
            <a:ext cx="89646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Que peut-on faire ?</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pPr>
            <a:r>
              <a:rPr lang="fr-FR" altLang="fr-FR" sz="1800">
                <a:solidFill>
                  <a:srgbClr val="008000"/>
                </a:solidFill>
                <a:latin typeface="Arial" panose="020B0604020202020204" pitchFamily="34" charset="0"/>
              </a:rPr>
              <a:t> Ne pas les acheter.</a:t>
            </a:r>
          </a:p>
          <a:p>
            <a:pPr eaLnBrk="1" hangingPunct="1">
              <a:spcBef>
                <a:spcPct val="0"/>
              </a:spcBef>
            </a:pPr>
            <a:r>
              <a:rPr lang="fr-FR" altLang="fr-FR" sz="1800">
                <a:solidFill>
                  <a:srgbClr val="008000"/>
                </a:solidFill>
                <a:latin typeface="Arial" panose="020B0604020202020204" pitchFamily="34" charset="0"/>
              </a:rPr>
              <a:t> Ne pas les planter : préférer les plantes locales.</a:t>
            </a:r>
          </a:p>
          <a:p>
            <a:pPr eaLnBrk="1" hangingPunct="1">
              <a:spcBef>
                <a:spcPct val="0"/>
              </a:spcBef>
            </a:pPr>
            <a:r>
              <a:rPr lang="fr-FR" altLang="fr-FR" sz="1800">
                <a:solidFill>
                  <a:srgbClr val="008000"/>
                </a:solidFill>
                <a:latin typeface="Arial" panose="020B0604020202020204" pitchFamily="34" charset="0"/>
              </a:rPr>
              <a:t> Les arracher.</a:t>
            </a:r>
          </a:p>
          <a:p>
            <a:pPr eaLnBrk="1" hangingPunct="1">
              <a:spcBef>
                <a:spcPct val="0"/>
              </a:spcBef>
            </a:pPr>
            <a:r>
              <a:rPr lang="fr-FR" altLang="fr-FR" sz="1800">
                <a:solidFill>
                  <a:srgbClr val="008000"/>
                </a:solidFill>
                <a:latin typeface="Arial" panose="020B0604020202020204" pitchFamily="34" charset="0"/>
              </a:rPr>
              <a:t> Les couper régulièrement à la base, les tailler avant floraison.</a:t>
            </a:r>
          </a:p>
          <a:p>
            <a:pPr eaLnBrk="1" hangingPunct="1">
              <a:spcBef>
                <a:spcPct val="0"/>
              </a:spcBef>
            </a:pPr>
            <a:r>
              <a:rPr lang="fr-FR" altLang="fr-FR" sz="1800">
                <a:solidFill>
                  <a:srgbClr val="008000"/>
                </a:solidFill>
                <a:latin typeface="Arial" panose="020B0604020202020204" pitchFamily="34" charset="0"/>
              </a:rPr>
              <a:t> Faire sécher les résidus avant de les incinérer.</a:t>
            </a:r>
          </a:p>
          <a:p>
            <a:pPr eaLnBrk="1" hangingPunct="1">
              <a:spcBef>
                <a:spcPct val="0"/>
              </a:spcBef>
            </a:pPr>
            <a:r>
              <a:rPr lang="fr-FR" altLang="fr-FR" sz="1800">
                <a:solidFill>
                  <a:srgbClr val="008000"/>
                </a:solidFill>
                <a:latin typeface="Arial" panose="020B0604020202020204" pitchFamily="34" charset="0"/>
              </a:rPr>
              <a:t> Ne pas jeter le contenu des aquariums et les déchets verts dans les milieux naturels pour ne pas les propager. </a:t>
            </a:r>
          </a:p>
          <a:p>
            <a:pPr eaLnBrk="1" hangingPunct="1">
              <a:spcBef>
                <a:spcPct val="0"/>
              </a:spcBef>
            </a:pPr>
            <a:r>
              <a:rPr lang="fr-FR" altLang="fr-FR" sz="1800">
                <a:solidFill>
                  <a:srgbClr val="008000"/>
                </a:solidFill>
                <a:latin typeface="Arial" panose="020B0604020202020204" pitchFamily="34" charset="0"/>
              </a:rPr>
              <a:t> Les déposer en déchèterie.</a:t>
            </a:r>
          </a:p>
          <a:p>
            <a:pPr eaLnBrk="1" hangingPunct="1">
              <a:spcBef>
                <a:spcPct val="0"/>
              </a:spcBef>
            </a:pPr>
            <a:r>
              <a:rPr lang="fr-FR" altLang="fr-FR" sz="1800">
                <a:solidFill>
                  <a:srgbClr val="008000"/>
                </a:solidFill>
                <a:latin typeface="Arial" panose="020B0604020202020204" pitchFamily="34" charset="0"/>
              </a:rPr>
              <a:t> Informer votre entourage des risques liés aux plantes invasives (qui sont souvent jolies et ornementales).</a:t>
            </a:r>
          </a:p>
          <a:p>
            <a:pPr eaLnBrk="1" hangingPunct="1">
              <a:spcBef>
                <a:spcPct val="0"/>
              </a:spcBef>
            </a:pPr>
            <a:endParaRPr lang="fr-FR" altLang="fr-FR" sz="1200">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rPr>
              <a:t>Source : Je lutte contre les plantes invasives !, </a:t>
            </a:r>
            <a:r>
              <a:rPr lang="fr-FR" altLang="fr-FR" sz="1200">
                <a:solidFill>
                  <a:srgbClr val="008000"/>
                </a:solidFill>
                <a:latin typeface="Arial" panose="020B0604020202020204" pitchFamily="34" charset="0"/>
                <a:hlinkClick r:id="rId2"/>
              </a:rPr>
              <a:t>http://www.morbihan.fr/userfile/file/a_votre_service/envir/plantes-invas_3mo.pdf</a:t>
            </a:r>
            <a:r>
              <a:rPr lang="fr-FR" altLang="fr-FR" sz="1200">
                <a:solidFill>
                  <a:srgbClr val="008000"/>
                </a:solidFill>
                <a:latin typeface="Arial" panose="020B0604020202020204" pitchFamily="34" charset="0"/>
              </a:rPr>
              <a: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u numéro de diapositive 1"/>
          <p:cNvSpPr>
            <a:spLocks noGrp="1"/>
          </p:cNvSpPr>
          <p:nvPr>
            <p:ph type="sldNum" sz="quarter" idx="12"/>
          </p:nvPr>
        </p:nvSpPr>
        <p:spPr bwMode="auto">
          <a:xfrm>
            <a:off x="8027988" y="188913"/>
            <a:ext cx="9096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025107-F9BB-48B5-887E-05C405B9EC99}" type="slidenum">
              <a:rPr lang="fr-FR" altLang="fr-FR" sz="1200" smtClean="0">
                <a:solidFill>
                  <a:srgbClr val="898989"/>
                </a:solidFill>
              </a:rPr>
              <a:pPr>
                <a:spcBef>
                  <a:spcPct val="0"/>
                </a:spcBef>
                <a:buFontTx/>
                <a:buNone/>
              </a:pPr>
              <a:t>119</a:t>
            </a:fld>
            <a:endParaRPr lang="fr-FR" altLang="fr-FR" sz="1200">
              <a:solidFill>
                <a:srgbClr val="898989"/>
              </a:solidFill>
            </a:endParaRPr>
          </a:p>
        </p:txBody>
      </p:sp>
      <p:sp>
        <p:nvSpPr>
          <p:cNvPr id="3" name="Rectangle 2"/>
          <p:cNvSpPr/>
          <p:nvPr/>
        </p:nvSpPr>
        <p:spPr>
          <a:xfrm>
            <a:off x="180975" y="765175"/>
            <a:ext cx="8736013" cy="862013"/>
          </a:xfrm>
          <a:prstGeom prst="rect">
            <a:avLst/>
          </a:prstGeom>
        </p:spPr>
        <p:txBody>
          <a:bodyPr>
            <a:spAutoFit/>
          </a:bodyPr>
          <a:lstStyle/>
          <a:p>
            <a:pPr eaLnBrk="1" fontAlgn="auto" hangingPunct="1">
              <a:spcBef>
                <a:spcPts val="0"/>
              </a:spcBef>
              <a:spcAft>
                <a:spcPts val="0"/>
              </a:spcAft>
              <a:defRPr/>
            </a:pPr>
            <a:r>
              <a:rPr lang="fr-FR" b="1" u="sng" dirty="0">
                <a:solidFill>
                  <a:srgbClr val="008000"/>
                </a:solidFill>
                <a:latin typeface="+mn-lt"/>
                <a:cs typeface="+mn-cs"/>
              </a:rPr>
              <a:t>A1. Annexe : Liste d’espèces floristiques invasives réduisant la biodiversité mondiale</a:t>
            </a:r>
          </a:p>
          <a:p>
            <a:pPr marL="285750" indent="-285750" eaLnBrk="1" fontAlgn="auto" hangingPunct="1">
              <a:spcBef>
                <a:spcPts val="0"/>
              </a:spcBef>
              <a:spcAft>
                <a:spcPts val="0"/>
              </a:spcAft>
              <a:defRPr/>
            </a:pPr>
            <a:r>
              <a:rPr lang="fr-FR" sz="1600" dirty="0">
                <a:solidFill>
                  <a:srgbClr val="FF0000"/>
                </a:solidFill>
                <a:latin typeface="+mn-lt"/>
                <a:cs typeface="+mn-cs"/>
              </a:rPr>
              <a:t>			Le caractère invasif d’une espèce exotique dépend de sa région d’introduction.</a:t>
            </a:r>
          </a:p>
          <a:p>
            <a:pPr eaLnBrk="1" fontAlgn="auto" hangingPunct="1">
              <a:spcBef>
                <a:spcPts val="0"/>
              </a:spcBef>
              <a:spcAft>
                <a:spcPts val="0"/>
              </a:spcAft>
              <a:defRPr/>
            </a:pPr>
            <a:r>
              <a:rPr lang="fr-FR" sz="1600" b="1" dirty="0">
                <a:solidFill>
                  <a:srgbClr val="FF0000"/>
                </a:solidFill>
                <a:latin typeface="+mn-lt"/>
                <a:cs typeface="+mn-cs"/>
              </a:rPr>
              <a:t>↓ Espèces invasives en Europe (exemples)</a:t>
            </a:r>
          </a:p>
        </p:txBody>
      </p:sp>
      <p:graphicFrame>
        <p:nvGraphicFramePr>
          <p:cNvPr id="4" name="Group 34"/>
          <p:cNvGraphicFramePr>
            <a:graphicFrameLocks noGrp="1"/>
          </p:cNvGraphicFramePr>
          <p:nvPr/>
        </p:nvGraphicFramePr>
        <p:xfrm>
          <a:off x="107950" y="1628775"/>
          <a:ext cx="8785226" cy="5151441"/>
        </p:xfrm>
        <a:graphic>
          <a:graphicData uri="http://schemas.openxmlformats.org/drawingml/2006/table">
            <a:tbl>
              <a:tblPr>
                <a:tableStyleId>{5DA37D80-6434-44D0-A028-1B22A696006F}</a:tableStyleId>
              </a:tblPr>
              <a:tblGrid>
                <a:gridCol w="2196732">
                  <a:extLst>
                    <a:ext uri="{9D8B030D-6E8A-4147-A177-3AD203B41FA5}">
                      <a16:colId xmlns:a16="http://schemas.microsoft.com/office/drawing/2014/main" val="20000"/>
                    </a:ext>
                  </a:extLst>
                </a:gridCol>
                <a:gridCol w="2411912">
                  <a:extLst>
                    <a:ext uri="{9D8B030D-6E8A-4147-A177-3AD203B41FA5}">
                      <a16:colId xmlns:a16="http://schemas.microsoft.com/office/drawing/2014/main" val="20001"/>
                    </a:ext>
                  </a:extLst>
                </a:gridCol>
                <a:gridCol w="1979850">
                  <a:extLst>
                    <a:ext uri="{9D8B030D-6E8A-4147-A177-3AD203B41FA5}">
                      <a16:colId xmlns:a16="http://schemas.microsoft.com/office/drawing/2014/main" val="20002"/>
                    </a:ext>
                  </a:extLst>
                </a:gridCol>
                <a:gridCol w="2196732">
                  <a:extLst>
                    <a:ext uri="{9D8B030D-6E8A-4147-A177-3AD203B41FA5}">
                      <a16:colId xmlns:a16="http://schemas.microsoft.com/office/drawing/2014/main" val="20003"/>
                    </a:ext>
                  </a:extLst>
                </a:gridCol>
              </a:tblGrid>
              <a:tr h="125995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FF0000"/>
                          </a:solidFill>
                          <a:effectLst/>
                          <a:latin typeface="Calibri" pitchFamily="34" charset="0"/>
                        </a:rPr>
                        <a:t>Ailante (</a:t>
                      </a:r>
                      <a:r>
                        <a:rPr kumimoji="0" lang="fr-FR" sz="1200" b="0" i="1" u="none" strike="noStrike" cap="none" normalizeH="0" baseline="0" dirty="0" err="1">
                          <a:ln>
                            <a:noFill/>
                          </a:ln>
                          <a:solidFill>
                            <a:srgbClr val="FF0000"/>
                          </a:solidFill>
                          <a:effectLst/>
                          <a:latin typeface="Calibri" pitchFamily="34" charset="0"/>
                        </a:rPr>
                        <a:t>Ailanthus</a:t>
                      </a:r>
                      <a:r>
                        <a:rPr kumimoji="0" lang="fr-FR" sz="1200" b="0" i="1" u="none" strike="noStrike" cap="none" normalizeH="0" baseline="0" dirty="0">
                          <a:ln>
                            <a:noFill/>
                          </a:ln>
                          <a:solidFill>
                            <a:srgbClr val="FF0000"/>
                          </a:solidFill>
                          <a:effectLst/>
                          <a:latin typeface="Calibri" pitchFamily="34" charset="0"/>
                        </a:rPr>
                        <a:t> </a:t>
                      </a:r>
                      <a:r>
                        <a:rPr kumimoji="0" lang="fr-FR" sz="1200" b="0" i="1" u="none" strike="noStrike" cap="none" normalizeH="0" baseline="0" dirty="0" err="1">
                          <a:ln>
                            <a:noFill/>
                          </a:ln>
                          <a:solidFill>
                            <a:srgbClr val="FF0000"/>
                          </a:solidFill>
                          <a:effectLst/>
                          <a:latin typeface="Calibri" pitchFamily="34" charset="0"/>
                        </a:rPr>
                        <a:t>altissima</a:t>
                      </a:r>
                      <a:r>
                        <a:rPr kumimoji="0" lang="fr-FR" sz="1200" b="0" i="0" u="none" strike="noStrike" cap="none" normalizeH="0" baseline="0" dirty="0">
                          <a:ln>
                            <a:noFill/>
                          </a:ln>
                          <a:solidFill>
                            <a:srgbClr val="FF0000"/>
                          </a:solidFill>
                          <a:effectLst/>
                          <a:latin typeface="Calibri" pitchFamily="34" charset="0"/>
                        </a:rPr>
                        <a:t>) </a:t>
                      </a:r>
                      <a:r>
                        <a:rPr kumimoji="0" lang="fr-FR" sz="1200" b="0" i="0" u="none" strike="noStrike" cap="none" normalizeH="0" baseline="0" dirty="0" err="1">
                          <a:ln>
                            <a:noFill/>
                          </a:ln>
                          <a:solidFill>
                            <a:srgbClr val="FF0000"/>
                          </a:solidFill>
                          <a:effectLst/>
                          <a:latin typeface="Calibri" pitchFamily="34" charset="0"/>
                        </a:rPr>
                        <a:t>arb</a:t>
                      </a:r>
                      <a:r>
                        <a:rPr kumimoji="0" lang="fr-FR" sz="1200" b="0" i="0" u="none" strike="noStrike" cap="none" normalizeH="0" baseline="0" dirty="0">
                          <a:ln>
                            <a:noFill/>
                          </a:ln>
                          <a:solidFill>
                            <a:srgbClr val="FF0000"/>
                          </a:solidFill>
                          <a:effectLst/>
                          <a:latin typeface="Calibri" pitchFamily="34" charset="0"/>
                        </a:rPr>
                        <a:t>.</a:t>
                      </a:r>
                    </a:p>
                  </a:txBody>
                  <a:tcPr marL="91443" marR="91443" marT="45714" marB="45714"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FF0000"/>
                          </a:solidFill>
                          <a:effectLst/>
                          <a:latin typeface="Calibri" pitchFamily="34" charset="0"/>
                        </a:rPr>
                        <a:t>Renouée du Japon</a:t>
                      </a:r>
                    </a:p>
                  </a:txBody>
                  <a:tcPr marL="91443" marR="91443" marT="45714" marB="45714"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a:ln>
                            <a:noFill/>
                          </a:ln>
                          <a:solidFill>
                            <a:srgbClr val="FF0000"/>
                          </a:solidFill>
                          <a:effectLst/>
                          <a:latin typeface="Calibri" pitchFamily="34" charset="0"/>
                        </a:rPr>
                        <a:t>Berce du Caucase</a:t>
                      </a:r>
                    </a:p>
                  </a:txBody>
                  <a:tcPr marL="91443" marR="91443" marT="45714" marB="45714"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a:ln>
                            <a:noFill/>
                          </a:ln>
                          <a:solidFill>
                            <a:srgbClr val="FF0000"/>
                          </a:solidFill>
                          <a:effectLst/>
                          <a:latin typeface="Calibri" pitchFamily="34" charset="0"/>
                        </a:rPr>
                        <a:t>Buddleia  du père David (</a:t>
                      </a:r>
                      <a:r>
                        <a:rPr kumimoji="0" lang="fr-FR" sz="1200" b="0" i="1" u="none" strike="noStrike" cap="none" normalizeH="0" baseline="0" dirty="0">
                          <a:ln>
                            <a:noFill/>
                          </a:ln>
                          <a:solidFill>
                            <a:srgbClr val="FF0000"/>
                          </a:solidFill>
                          <a:effectLst/>
                          <a:latin typeface="Calibri" pitchFamily="34" charset="0"/>
                        </a:rPr>
                        <a:t>Buddleia </a:t>
                      </a:r>
                      <a:r>
                        <a:rPr kumimoji="0" lang="fr-FR" sz="1200" b="0" i="1" u="none" strike="noStrike" cap="none" normalizeH="0" baseline="0" dirty="0" err="1">
                          <a:ln>
                            <a:noFill/>
                          </a:ln>
                          <a:solidFill>
                            <a:srgbClr val="FF0000"/>
                          </a:solidFill>
                          <a:effectLst/>
                          <a:latin typeface="Calibri" pitchFamily="34" charset="0"/>
                        </a:rPr>
                        <a:t>davidii</a:t>
                      </a:r>
                      <a:r>
                        <a:rPr kumimoji="0" lang="fr-FR" sz="1200" b="0" i="0" u="none" strike="noStrike" cap="none" normalizeH="0" baseline="0" dirty="0">
                          <a:ln>
                            <a:noFill/>
                          </a:ln>
                          <a:solidFill>
                            <a:srgbClr val="FF0000"/>
                          </a:solidFill>
                          <a:effectLst/>
                          <a:latin typeface="Calibri" pitchFamily="34" charset="0"/>
                        </a:rPr>
                        <a:t>)</a:t>
                      </a:r>
                    </a:p>
                  </a:txBody>
                  <a:tcPr marL="91443" marR="91443" marT="45714" marB="45714" horzOverflow="overflow"/>
                </a:tc>
                <a:extLst>
                  <a:ext uri="{0D108BD9-81ED-4DB2-BD59-A6C34878D82A}">
                    <a16:rowId xmlns:a16="http://schemas.microsoft.com/office/drawing/2014/main" val="10000"/>
                  </a:ext>
                </a:extLst>
              </a:tr>
              <a:tr h="1259951">
                <a:tc>
                  <a:txBody>
                    <a:bodyPr/>
                    <a:lstStyle/>
                    <a:p>
                      <a:pPr algn="ctr"/>
                      <a:r>
                        <a:rPr lang="fr-FR" sz="1200" dirty="0" err="1">
                          <a:solidFill>
                            <a:srgbClr val="FF0000"/>
                          </a:solidFill>
                        </a:rPr>
                        <a:t>Jussie</a:t>
                      </a:r>
                      <a:r>
                        <a:rPr lang="fr-FR" sz="1200" dirty="0">
                          <a:solidFill>
                            <a:srgbClr val="FF0000"/>
                          </a:solidFill>
                        </a:rPr>
                        <a:t> rampante</a:t>
                      </a:r>
                    </a:p>
                  </a:txBody>
                  <a:tcPr marL="91443" marR="91443" marT="45714" marB="45714" horzOverflow="overflow"/>
                </a:tc>
                <a:tc>
                  <a:txBody>
                    <a:bodyPr/>
                    <a:lstStyle/>
                    <a:p>
                      <a:pPr algn="ctr"/>
                      <a:r>
                        <a:rPr lang="fr-FR" sz="1200" dirty="0" err="1">
                          <a:solidFill>
                            <a:srgbClr val="FF0000"/>
                          </a:solidFill>
                        </a:rPr>
                        <a:t>Azolle</a:t>
                      </a:r>
                      <a:r>
                        <a:rPr lang="fr-FR" sz="1200" dirty="0">
                          <a:solidFill>
                            <a:srgbClr val="FF0000"/>
                          </a:solidFill>
                        </a:rPr>
                        <a:t> fausse fougère</a:t>
                      </a:r>
                    </a:p>
                  </a:txBody>
                  <a:tcPr marL="91443" marR="91443" marT="45714" marB="45714" horzOverflow="overflow"/>
                </a:tc>
                <a:tc>
                  <a:txBody>
                    <a:bodyPr/>
                    <a:lstStyle/>
                    <a:p>
                      <a:pPr algn="ctr"/>
                      <a:r>
                        <a:rPr lang="fr-FR" sz="1200" dirty="0">
                          <a:solidFill>
                            <a:srgbClr val="FF0000"/>
                          </a:solidFill>
                        </a:rPr>
                        <a:t>Robinier faux acacia</a:t>
                      </a:r>
                    </a:p>
                  </a:txBody>
                  <a:tcPr marL="91443" marR="91443" marT="45714" marB="45714" horzOverflow="overflow"/>
                </a:tc>
                <a:tc>
                  <a:txBody>
                    <a:bodyPr/>
                    <a:lstStyle/>
                    <a:p>
                      <a:pPr algn="ctr"/>
                      <a:r>
                        <a:rPr lang="fr-FR" sz="1200" dirty="0">
                          <a:solidFill>
                            <a:srgbClr val="FF0000"/>
                          </a:solidFill>
                        </a:rPr>
                        <a:t>Ambroisie à feuilles d'armoise </a:t>
                      </a:r>
                    </a:p>
                  </a:txBody>
                  <a:tcPr marL="91443" marR="91443" marT="45714" marB="45714" horzOverflow="overflow"/>
                </a:tc>
                <a:extLst>
                  <a:ext uri="{0D108BD9-81ED-4DB2-BD59-A6C34878D82A}">
                    <a16:rowId xmlns:a16="http://schemas.microsoft.com/office/drawing/2014/main" val="10001"/>
                  </a:ext>
                </a:extLst>
              </a:tr>
              <a:tr h="1371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rPr>
                        <a:t>Raisin</a:t>
                      </a:r>
                      <a:r>
                        <a:rPr lang="fr-FR" sz="1200" baseline="0" dirty="0">
                          <a:solidFill>
                            <a:srgbClr val="FF0000"/>
                          </a:solidFill>
                        </a:rPr>
                        <a:t> d’Amérique</a:t>
                      </a:r>
                      <a:endParaRPr lang="fr-FR" sz="1200" dirty="0">
                        <a:solidFill>
                          <a:srgbClr val="FF0000"/>
                        </a:solidFill>
                      </a:endParaRPr>
                    </a:p>
                    <a:p>
                      <a:pPr algn="ctr"/>
                      <a:endParaRPr lang="fr-FR" sz="1200" dirty="0">
                        <a:solidFill>
                          <a:srgbClr val="FF0000"/>
                        </a:solidFill>
                      </a:endParaRPr>
                    </a:p>
                    <a:p>
                      <a:pPr algn="ctr"/>
                      <a:endParaRPr lang="fr-FR" sz="1200" dirty="0">
                        <a:solidFill>
                          <a:srgbClr val="FF0000"/>
                        </a:solidFill>
                      </a:endParaRPr>
                    </a:p>
                    <a:p>
                      <a:pPr algn="ctr"/>
                      <a:endParaRPr lang="fr-FR" sz="1200" dirty="0">
                        <a:solidFill>
                          <a:srgbClr val="FF0000"/>
                        </a:solidFill>
                      </a:endParaRPr>
                    </a:p>
                    <a:p>
                      <a:pPr algn="ctr"/>
                      <a:endParaRPr lang="fr-FR" sz="1200" dirty="0">
                        <a:solidFill>
                          <a:srgbClr val="FF0000"/>
                        </a:solidFill>
                      </a:endParaRPr>
                    </a:p>
                    <a:p>
                      <a:pPr algn="ctr"/>
                      <a:endParaRPr lang="fr-FR" sz="1200" dirty="0">
                        <a:solidFill>
                          <a:srgbClr val="FF0000"/>
                        </a:solidFill>
                      </a:endParaRPr>
                    </a:p>
                    <a:p>
                      <a:pPr algn="ctr"/>
                      <a:endParaRPr lang="fr-FR" sz="1200" dirty="0">
                        <a:solidFill>
                          <a:srgbClr val="FF0000"/>
                        </a:solidFill>
                      </a:endParaRPr>
                    </a:p>
                  </a:txBody>
                  <a:tcPr marL="91443" marR="91443" marT="45714" marB="45714"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rPr>
                        <a:t>Impatiente glanduleuse </a:t>
                      </a:r>
                    </a:p>
                    <a:p>
                      <a:pPr algn="ctr"/>
                      <a:endParaRPr lang="fr-FR" sz="1200" dirty="0">
                        <a:solidFill>
                          <a:srgbClr val="FF0000"/>
                        </a:solidFill>
                      </a:endParaRPr>
                    </a:p>
                  </a:txBody>
                  <a:tcPr marL="91443" marR="91443" marT="45714" marB="45714"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dirty="0">
                          <a:ln>
                            <a:noFill/>
                          </a:ln>
                          <a:solidFill>
                            <a:srgbClr val="FF0000"/>
                          </a:solidFill>
                          <a:effectLst/>
                          <a:latin typeface="Calibri" pitchFamily="34" charset="0"/>
                        </a:rPr>
                        <a:t>Niaouli (arbre)</a:t>
                      </a:r>
                    </a:p>
                    <a:p>
                      <a:pPr algn="ctr"/>
                      <a:endParaRPr lang="fr-FR" sz="1200" dirty="0">
                        <a:solidFill>
                          <a:srgbClr val="FF0000"/>
                        </a:solidFill>
                      </a:endParaRPr>
                    </a:p>
                  </a:txBody>
                  <a:tcPr marL="91443" marR="91443" marT="45714" marB="45714"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cap="none" normalizeH="0" baseline="0" dirty="0" err="1">
                          <a:ln>
                            <a:noFill/>
                          </a:ln>
                          <a:solidFill>
                            <a:srgbClr val="FF0000"/>
                          </a:solidFill>
                          <a:effectLst/>
                          <a:latin typeface="Calibri" pitchFamily="34" charset="0"/>
                        </a:rPr>
                        <a:t>Grevillea</a:t>
                      </a:r>
                      <a:r>
                        <a:rPr kumimoji="0" lang="fr-FR" sz="1200" b="0" i="1" u="none" strike="noStrike" cap="none" normalizeH="0" baseline="0" dirty="0">
                          <a:ln>
                            <a:noFill/>
                          </a:ln>
                          <a:solidFill>
                            <a:srgbClr val="FF0000"/>
                          </a:solidFill>
                          <a:effectLst/>
                          <a:latin typeface="Calibri" pitchFamily="34" charset="0"/>
                        </a:rPr>
                        <a:t> </a:t>
                      </a:r>
                      <a:r>
                        <a:rPr kumimoji="0" lang="fr-FR" sz="1200" b="0" i="1" u="none" strike="noStrike" cap="none" normalizeH="0" baseline="0" dirty="0" err="1">
                          <a:ln>
                            <a:noFill/>
                          </a:ln>
                          <a:solidFill>
                            <a:srgbClr val="FF0000"/>
                          </a:solidFill>
                          <a:effectLst/>
                          <a:latin typeface="Calibri" pitchFamily="34" charset="0"/>
                        </a:rPr>
                        <a:t>banksii</a:t>
                      </a:r>
                      <a:r>
                        <a:rPr kumimoji="0" lang="fr-FR" sz="1200" b="0" i="1" u="none" strike="noStrike" cap="none" normalizeH="0" baseline="0" dirty="0">
                          <a:ln>
                            <a:noFill/>
                          </a:ln>
                          <a:solidFill>
                            <a:srgbClr val="FF0000"/>
                          </a:solidFill>
                          <a:effectLst/>
                          <a:latin typeface="Calibri" pitchFamily="34" charset="0"/>
                        </a:rPr>
                        <a:t> </a:t>
                      </a:r>
                      <a:r>
                        <a:rPr kumimoji="0" lang="fr-FR" sz="1200" b="0" i="0" u="none" strike="noStrike" cap="none" normalizeH="0" baseline="0" dirty="0">
                          <a:ln>
                            <a:noFill/>
                          </a:ln>
                          <a:solidFill>
                            <a:srgbClr val="FF0000"/>
                          </a:solidFill>
                          <a:effectLst/>
                          <a:latin typeface="Calibri" pitchFamily="34" charset="0"/>
                        </a:rPr>
                        <a:t>(arbre)</a:t>
                      </a:r>
                    </a:p>
                    <a:p>
                      <a:pPr algn="ctr"/>
                      <a:endParaRPr lang="fr-FR" sz="1200" dirty="0">
                        <a:solidFill>
                          <a:srgbClr val="FF0000"/>
                        </a:solidFill>
                      </a:endParaRPr>
                    </a:p>
                  </a:txBody>
                  <a:tcPr marL="91443" marR="91443" marT="45714" marB="45714" horzOverflow="overflow"/>
                </a:tc>
                <a:extLst>
                  <a:ext uri="{0D108BD9-81ED-4DB2-BD59-A6C34878D82A}">
                    <a16:rowId xmlns:a16="http://schemas.microsoft.com/office/drawing/2014/main" val="10002"/>
                  </a:ext>
                </a:extLst>
              </a:tr>
              <a:tr h="1259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dirty="0">
                          <a:ln>
                            <a:noFill/>
                          </a:ln>
                          <a:solidFill>
                            <a:srgbClr val="FF0000"/>
                          </a:solidFill>
                          <a:effectLst/>
                          <a:latin typeface="Calibri" pitchFamily="34" charset="0"/>
                        </a:rPr>
                        <a:t>Jacinthe d’eau</a:t>
                      </a:r>
                    </a:p>
                    <a:p>
                      <a:pPr algn="ctr"/>
                      <a:endParaRPr lang="fr-FR" sz="1200" dirty="0">
                        <a:solidFill>
                          <a:srgbClr val="FF0000"/>
                        </a:solidFill>
                      </a:endParaRPr>
                    </a:p>
                  </a:txBody>
                  <a:tcPr marL="91443" marR="91443" marT="45714" marB="45714"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dirty="0">
                          <a:ln>
                            <a:noFill/>
                          </a:ln>
                          <a:solidFill>
                            <a:srgbClr val="FF0000"/>
                          </a:solidFill>
                          <a:effectLst/>
                          <a:latin typeface="Calibri" pitchFamily="34" charset="0"/>
                        </a:rPr>
                        <a:t>Jacinthe d’eau</a:t>
                      </a:r>
                    </a:p>
                    <a:p>
                      <a:pPr algn="ctr"/>
                      <a:endParaRPr lang="fr-FR" sz="1200" dirty="0">
                        <a:solidFill>
                          <a:srgbClr val="FF0000"/>
                        </a:solidFill>
                      </a:endParaRPr>
                    </a:p>
                  </a:txBody>
                  <a:tcPr marL="91443" marR="91443" marT="45714" marB="45714"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1" dirty="0" err="1">
                          <a:solidFill>
                            <a:srgbClr val="FF0000"/>
                          </a:solidFill>
                        </a:rPr>
                        <a:t>Caulerpa</a:t>
                      </a:r>
                      <a:r>
                        <a:rPr lang="fr-FR" sz="1200" i="1" dirty="0">
                          <a:solidFill>
                            <a:srgbClr val="FF0000"/>
                          </a:solidFill>
                        </a:rPr>
                        <a:t> </a:t>
                      </a:r>
                      <a:r>
                        <a:rPr lang="fr-FR" sz="1200" i="1" dirty="0" err="1">
                          <a:solidFill>
                            <a:srgbClr val="FF0000"/>
                          </a:solidFill>
                        </a:rPr>
                        <a:t>taxifolia</a:t>
                      </a:r>
                      <a:endParaRPr lang="fr-FR" sz="1200" i="1" dirty="0">
                        <a:solidFill>
                          <a:srgbClr val="FF0000"/>
                        </a:solidFill>
                      </a:endParaRPr>
                    </a:p>
                    <a:p>
                      <a:pPr algn="ctr"/>
                      <a:endParaRPr lang="fr-FR" sz="1200" dirty="0">
                        <a:solidFill>
                          <a:srgbClr val="FF0000"/>
                        </a:solidFill>
                      </a:endParaRPr>
                    </a:p>
                  </a:txBody>
                  <a:tcPr marL="91443" marR="91443" marT="45714" marB="45714"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rPr>
                        <a:t>Goyavier de Chine</a:t>
                      </a:r>
                    </a:p>
                    <a:p>
                      <a:pPr algn="ctr"/>
                      <a:endParaRPr lang="fr-FR" sz="1200" dirty="0">
                        <a:solidFill>
                          <a:srgbClr val="FF0000"/>
                        </a:solidFill>
                      </a:endParaRPr>
                    </a:p>
                  </a:txBody>
                  <a:tcPr marL="91443" marR="91443" marT="45714" marB="45714" horzOverflow="overflow"/>
                </a:tc>
                <a:extLst>
                  <a:ext uri="{0D108BD9-81ED-4DB2-BD59-A6C34878D82A}">
                    <a16:rowId xmlns:a16="http://schemas.microsoft.com/office/drawing/2014/main" val="10003"/>
                  </a:ext>
                </a:extLst>
              </a:tr>
            </a:tbl>
          </a:graphicData>
        </a:graphic>
      </p:graphicFrame>
      <p:pic>
        <p:nvPicPr>
          <p:cNvPr id="120863" name="Image 9" descr="ailan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13287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64" name="Image 10" descr="renouée du jap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844675"/>
            <a:ext cx="152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65" name="Image 11" descr="berce du cauca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844675"/>
            <a:ext cx="158432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66" name="Image 12" descr="buddleia davidi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060575"/>
            <a:ext cx="109061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67" name="Image 13" descr="jussi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141663"/>
            <a:ext cx="13049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68" name="Image 14" descr="azoll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3141663"/>
            <a:ext cx="13462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69" name="Image 17" descr="robinie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3141663"/>
            <a:ext cx="1296988"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0" name="Image 18" descr="Ambrosia artemisiifolia.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850" y="3141663"/>
            <a:ext cx="79851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1" name="Image 20" descr="Impatiente glanduleuse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4437063"/>
            <a:ext cx="12239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2" name="Image 22" descr="Raisin d-Amérique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9750" y="436562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73" name="ZoneTexte 20"/>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120874" name="Image 10" descr="niaouli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932363" y="4437063"/>
            <a:ext cx="15081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5" name="Image 14" descr="Grevillea banksii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92950" y="4437063"/>
            <a:ext cx="13049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6" name="Image 11" descr="jacinthe d-eau.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5732463"/>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7" name="Image 12" descr="jacinthe d-eau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16238" y="5805488"/>
            <a:ext cx="115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8" name="Image 23" descr="Caulerpa Taxifolia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59338" y="5732463"/>
            <a:ext cx="15732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9" name="Image 25" descr="goyavier de Chine_s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164388" y="5805488"/>
            <a:ext cx="12573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1"/>
          <p:cNvSpPr>
            <a:spLocks noGrp="1"/>
          </p:cNvSpPr>
          <p:nvPr>
            <p:ph type="sldNum" sz="quarter" idx="12"/>
          </p:nvPr>
        </p:nvSpPr>
        <p:spPr bwMode="auto">
          <a:xfrm>
            <a:off x="7885113" y="188913"/>
            <a:ext cx="11239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07893C-A57E-4961-8744-0964047096E8}" type="slidenum">
              <a:rPr lang="fr-FR" altLang="fr-FR" sz="1200" smtClean="0">
                <a:solidFill>
                  <a:srgbClr val="898989"/>
                </a:solidFill>
              </a:rPr>
              <a:pPr>
                <a:spcBef>
                  <a:spcPct val="0"/>
                </a:spcBef>
                <a:buFontTx/>
                <a:buNone/>
              </a:pPr>
              <a:t>12</a:t>
            </a:fld>
            <a:endParaRPr lang="fr-FR" altLang="fr-FR" sz="1200">
              <a:solidFill>
                <a:srgbClr val="898989"/>
              </a:solidFill>
            </a:endParaRPr>
          </a:p>
        </p:txBody>
      </p:sp>
      <p:sp>
        <p:nvSpPr>
          <p:cNvPr id="13315"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316" name="Rectangle 3"/>
          <p:cNvSpPr>
            <a:spLocks noChangeArrowheads="1"/>
          </p:cNvSpPr>
          <p:nvPr/>
        </p:nvSpPr>
        <p:spPr bwMode="auto">
          <a:xfrm>
            <a:off x="250825" y="836613"/>
            <a:ext cx="87137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2. Dangers pour la biodiversité et autres problèmes</a:t>
            </a:r>
          </a:p>
          <a:p>
            <a:pPr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a:solidFill>
                  <a:srgbClr val="008000"/>
                </a:solidFill>
              </a:rPr>
              <a:t>Les problèmes écologiques causés par les plantes envahissantes (au sens large), peuvent eux-mêmes engendrer des problèmes sociaux, mais aussi économiques. En effet la </a:t>
            </a:r>
            <a:r>
              <a:rPr lang="fr-FR" altLang="fr-FR" sz="1800">
                <a:solidFill>
                  <a:srgbClr val="008000"/>
                </a:solidFill>
                <a:hlinkClick r:id="rId2" tooltip="Gestion"/>
              </a:rPr>
              <a:t>gestion</a:t>
            </a:r>
            <a:r>
              <a:rPr lang="fr-FR" altLang="fr-FR" sz="1800">
                <a:solidFill>
                  <a:srgbClr val="008000"/>
                </a:solidFill>
              </a:rPr>
              <a:t> de ces plantes devient d'autant plus difficile que leur expansion est avancée.</a:t>
            </a:r>
          </a:p>
          <a:p>
            <a:pPr algn="just" eaLnBrk="1" hangingPunct="1">
              <a:spcBef>
                <a:spcPct val="0"/>
              </a:spcBef>
              <a:buFontTx/>
              <a:buNone/>
            </a:pPr>
            <a:r>
              <a:rPr lang="fr-FR" altLang="fr-FR" sz="1800">
                <a:solidFill>
                  <a:srgbClr val="008000"/>
                </a:solidFill>
              </a:rPr>
              <a:t>Les espèces exotiques envahissantes sont considérées comme la </a:t>
            </a:r>
            <a:r>
              <a:rPr lang="fr-FR" altLang="fr-FR" sz="1800" b="1">
                <a:solidFill>
                  <a:srgbClr val="008000"/>
                </a:solidFill>
              </a:rPr>
              <a:t>deuxième cause d'érosion de la biodiversité juste après la destruction et la fragmentation des habitats</a:t>
            </a:r>
            <a:r>
              <a:rPr lang="fr-FR" altLang="fr-FR" sz="1800" baseline="30000">
                <a:solidFill>
                  <a:srgbClr val="008000"/>
                </a:solidFill>
                <a:hlinkClick r:id="rId3"/>
              </a:rPr>
              <a:t>2</a:t>
            </a:r>
            <a:r>
              <a:rPr lang="fr-FR" altLang="fr-FR" sz="1800">
                <a:solidFill>
                  <a:srgbClr val="008000"/>
                </a:solidFill>
              </a:rPr>
              <a:t>.</a:t>
            </a:r>
          </a:p>
        </p:txBody>
      </p:sp>
      <p:sp>
        <p:nvSpPr>
          <p:cNvPr id="13317" name="ZoneTexte 4"/>
          <p:cNvSpPr txBox="1">
            <a:spLocks noChangeArrowheads="1"/>
          </p:cNvSpPr>
          <p:nvPr/>
        </p:nvSpPr>
        <p:spPr bwMode="auto">
          <a:xfrm>
            <a:off x="1619250" y="6381750"/>
            <a:ext cx="62658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 </a:t>
            </a:r>
            <a:r>
              <a:rPr lang="fr-FR" altLang="fr-FR" sz="1200">
                <a:solidFill>
                  <a:srgbClr val="008000"/>
                </a:solidFill>
                <a:latin typeface="Arial" panose="020B0604020202020204" pitchFamily="34" charset="0"/>
              </a:rPr>
              <a:t>La Posidonie de Méditerranée (</a:t>
            </a:r>
            <a:r>
              <a:rPr lang="fr-FR" altLang="fr-FR" sz="1200" i="1">
                <a:solidFill>
                  <a:srgbClr val="008000"/>
                </a:solidFill>
                <a:latin typeface="Arial" panose="020B0604020202020204" pitchFamily="34" charset="0"/>
              </a:rPr>
              <a:t>Posidonia oceanica</a:t>
            </a:r>
            <a:r>
              <a:rPr lang="fr-FR" altLang="fr-FR" sz="1200">
                <a:solidFill>
                  <a:srgbClr val="008000"/>
                </a:solidFill>
                <a:latin typeface="Arial" panose="020B0604020202020204" pitchFamily="34" charset="0"/>
              </a:rPr>
              <a:t>), menacée par </a:t>
            </a:r>
            <a:r>
              <a:rPr lang="fr-FR" altLang="fr-FR" sz="1200" i="1">
                <a:solidFill>
                  <a:srgbClr val="008000"/>
                </a:solidFill>
                <a:latin typeface="Arial" panose="020B0604020202020204" pitchFamily="34" charset="0"/>
              </a:rPr>
              <a:t>Caulerpa taxifolia </a:t>
            </a:r>
            <a:r>
              <a:rPr lang="fr-FR" altLang="fr-FR" sz="1200" i="1">
                <a:solidFill>
                  <a:srgbClr val="008000"/>
                </a:solidFill>
              </a:rPr>
              <a:t>↑</a:t>
            </a:r>
            <a:endParaRPr lang="fr-FR" altLang="fr-FR" sz="1200" i="1">
              <a:solidFill>
                <a:srgbClr val="008000"/>
              </a:solidFill>
              <a:latin typeface="Arial" panose="020B0604020202020204" pitchFamily="34" charset="0"/>
            </a:endParaRPr>
          </a:p>
        </p:txBody>
      </p:sp>
      <p:pic>
        <p:nvPicPr>
          <p:cNvPr id="13318" name="Picture 5" descr="C:\Users\LISAN\Pictures\plantes invasives\Posidonia oceanica2_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365625"/>
            <a:ext cx="302418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C:\Users\LISAN\Pictures\plantes invasives\caulerpa-taxifolia3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2924175"/>
            <a:ext cx="20161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C:\Users\LISAN\Pictures\plantes invasives\caulerpa-taxifolia2_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4581525"/>
            <a:ext cx="2286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C:\Users\LISAN\Pictures\plantes invasives\Posidonia-oceanic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85273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èche droite 9"/>
          <p:cNvSpPr/>
          <p:nvPr/>
        </p:nvSpPr>
        <p:spPr>
          <a:xfrm>
            <a:off x="4427538" y="4076700"/>
            <a:ext cx="115252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1"/>
          <p:cNvSpPr>
            <a:spLocks noGrp="1"/>
          </p:cNvSpPr>
          <p:nvPr>
            <p:ph type="sldNum" sz="quarter" idx="12"/>
          </p:nvPr>
        </p:nvSpPr>
        <p:spPr bwMode="auto">
          <a:xfrm>
            <a:off x="8316913" y="260350"/>
            <a:ext cx="620712"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779DDB-F69A-4384-A66A-8F0AC5A149B1}" type="slidenum">
              <a:rPr lang="fr-FR" altLang="fr-FR" sz="1200" smtClean="0">
                <a:solidFill>
                  <a:srgbClr val="898989"/>
                </a:solidFill>
              </a:rPr>
              <a:pPr>
                <a:spcBef>
                  <a:spcPct val="0"/>
                </a:spcBef>
                <a:buFontTx/>
                <a:buNone/>
              </a:pPr>
              <a:t>120</a:t>
            </a:fld>
            <a:endParaRPr lang="fr-FR" altLang="fr-FR" sz="1200">
              <a:solidFill>
                <a:srgbClr val="898989"/>
              </a:solidFill>
            </a:endParaRPr>
          </a:p>
        </p:txBody>
      </p:sp>
      <p:sp>
        <p:nvSpPr>
          <p:cNvPr id="3" name="Rectangle 2"/>
          <p:cNvSpPr/>
          <p:nvPr/>
        </p:nvSpPr>
        <p:spPr>
          <a:xfrm>
            <a:off x="180975" y="765175"/>
            <a:ext cx="8736013" cy="862013"/>
          </a:xfrm>
          <a:prstGeom prst="rect">
            <a:avLst/>
          </a:prstGeom>
        </p:spPr>
        <p:txBody>
          <a:bodyPr>
            <a:spAutoFit/>
          </a:bodyPr>
          <a:lstStyle/>
          <a:p>
            <a:pPr eaLnBrk="1" fontAlgn="auto" hangingPunct="1">
              <a:spcBef>
                <a:spcPts val="0"/>
              </a:spcBef>
              <a:spcAft>
                <a:spcPts val="0"/>
              </a:spcAft>
              <a:defRPr/>
            </a:pPr>
            <a:r>
              <a:rPr lang="fr-FR" b="1" u="sng" dirty="0">
                <a:solidFill>
                  <a:srgbClr val="008000"/>
                </a:solidFill>
                <a:latin typeface="+mn-lt"/>
                <a:cs typeface="+mn-cs"/>
              </a:rPr>
              <a:t>A1. Annexe : Liste d’espèces floristiques invasives réduisant la biodiversité mondiale</a:t>
            </a:r>
          </a:p>
          <a:p>
            <a:pPr marL="285750" indent="-285750" eaLnBrk="1" fontAlgn="auto" hangingPunct="1">
              <a:spcBef>
                <a:spcPts val="0"/>
              </a:spcBef>
              <a:spcAft>
                <a:spcPts val="0"/>
              </a:spcAft>
              <a:defRPr/>
            </a:pPr>
            <a:endParaRPr lang="fr-FR" sz="1600" dirty="0">
              <a:solidFill>
                <a:srgbClr val="008000"/>
              </a:solidFill>
              <a:latin typeface="+mn-lt"/>
              <a:cs typeface="+mn-cs"/>
            </a:endParaRPr>
          </a:p>
          <a:p>
            <a:pPr eaLnBrk="1" fontAlgn="auto" hangingPunct="1">
              <a:spcBef>
                <a:spcPts val="0"/>
              </a:spcBef>
              <a:spcAft>
                <a:spcPts val="0"/>
              </a:spcAft>
              <a:defRPr/>
            </a:pPr>
            <a:r>
              <a:rPr lang="fr-FR" sz="1600" dirty="0">
                <a:solidFill>
                  <a:srgbClr val="FF0000"/>
                </a:solidFill>
                <a:latin typeface="+mn-lt"/>
                <a:cs typeface="+mn-cs"/>
              </a:rPr>
              <a:t>Espèces invasives dans le monde (exemples)</a:t>
            </a:r>
          </a:p>
        </p:txBody>
      </p:sp>
      <p:graphicFrame>
        <p:nvGraphicFramePr>
          <p:cNvPr id="4" name="Group 34"/>
          <p:cNvGraphicFramePr>
            <a:graphicFrameLocks noGrp="1"/>
          </p:cNvGraphicFramePr>
          <p:nvPr/>
        </p:nvGraphicFramePr>
        <p:xfrm>
          <a:off x="179388" y="1628775"/>
          <a:ext cx="8785226" cy="5040312"/>
        </p:xfrm>
        <a:graphic>
          <a:graphicData uri="http://schemas.openxmlformats.org/drawingml/2006/table">
            <a:tbl>
              <a:tblPr>
                <a:tableStyleId>{5DA37D80-6434-44D0-A028-1B22A696006F}</a:tableStyleId>
              </a:tblPr>
              <a:tblGrid>
                <a:gridCol w="2196732">
                  <a:extLst>
                    <a:ext uri="{9D8B030D-6E8A-4147-A177-3AD203B41FA5}">
                      <a16:colId xmlns:a16="http://schemas.microsoft.com/office/drawing/2014/main" val="20000"/>
                    </a:ext>
                  </a:extLst>
                </a:gridCol>
                <a:gridCol w="2196731">
                  <a:extLst>
                    <a:ext uri="{9D8B030D-6E8A-4147-A177-3AD203B41FA5}">
                      <a16:colId xmlns:a16="http://schemas.microsoft.com/office/drawing/2014/main" val="20001"/>
                    </a:ext>
                  </a:extLst>
                </a:gridCol>
                <a:gridCol w="2195031">
                  <a:extLst>
                    <a:ext uri="{9D8B030D-6E8A-4147-A177-3AD203B41FA5}">
                      <a16:colId xmlns:a16="http://schemas.microsoft.com/office/drawing/2014/main" val="20002"/>
                    </a:ext>
                  </a:extLst>
                </a:gridCol>
                <a:gridCol w="2196732">
                  <a:extLst>
                    <a:ext uri="{9D8B030D-6E8A-4147-A177-3AD203B41FA5}">
                      <a16:colId xmlns:a16="http://schemas.microsoft.com/office/drawing/2014/main" val="20003"/>
                    </a:ext>
                  </a:extLst>
                </a:gridCol>
              </a:tblGrid>
              <a:tr h="126007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lang="fr-FR" sz="1200" i="1" dirty="0" err="1">
                          <a:solidFill>
                            <a:srgbClr val="FF0000"/>
                          </a:solidFill>
                        </a:rPr>
                        <a:t>Centaurea</a:t>
                      </a:r>
                      <a:r>
                        <a:rPr lang="fr-FR" sz="1200" i="1" dirty="0">
                          <a:solidFill>
                            <a:srgbClr val="FF0000"/>
                          </a:solidFill>
                        </a:rPr>
                        <a:t> </a:t>
                      </a:r>
                      <a:r>
                        <a:rPr lang="fr-FR" sz="1200" i="1" dirty="0" err="1">
                          <a:solidFill>
                            <a:srgbClr val="FF0000"/>
                          </a:solidFill>
                        </a:rPr>
                        <a:t>maculosa</a:t>
                      </a:r>
                      <a:endParaRPr lang="fr-FR" sz="1200" i="1" dirty="0">
                        <a:solidFill>
                          <a:srgbClr val="FF0000"/>
                        </a:solidFill>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pPr>
                      <a:endParaRPr kumimoji="0" lang="fr-FR" sz="1200" b="0" i="0" u="none" strike="noStrike" cap="none" normalizeH="0" baseline="0" dirty="0">
                        <a:ln>
                          <a:noFill/>
                        </a:ln>
                        <a:solidFill>
                          <a:srgbClr val="FF0000"/>
                        </a:solidFill>
                        <a:effectLst/>
                        <a:latin typeface="+mj-lt"/>
                      </a:endParaRP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a:ln>
                            <a:noFill/>
                          </a:ln>
                          <a:solidFill>
                            <a:srgbClr val="FF0000"/>
                          </a:solidFill>
                          <a:effectLst/>
                          <a:latin typeface="Calibri" pitchFamily="34" charset="0"/>
                        </a:rPr>
                        <a:t>Miconia</a:t>
                      </a:r>
                      <a:r>
                        <a:rPr kumimoji="0" lang="fr-FR" sz="1200" b="0" i="1" u="none" strike="noStrike" cap="none" normalizeH="0" baseline="0" dirty="0">
                          <a:ln>
                            <a:noFill/>
                          </a:ln>
                          <a:solidFill>
                            <a:srgbClr val="FF0000"/>
                          </a:solidFill>
                          <a:effectLst/>
                          <a:latin typeface="Calibri" pitchFamily="34" charset="0"/>
                        </a:rPr>
                        <a:t> </a:t>
                      </a:r>
                      <a:r>
                        <a:rPr kumimoji="0" lang="fr-FR" sz="1200" b="0" i="1" u="none" strike="noStrike" cap="none" normalizeH="0" baseline="0" dirty="0" err="1">
                          <a:ln>
                            <a:noFill/>
                          </a:ln>
                          <a:solidFill>
                            <a:srgbClr val="FF0000"/>
                          </a:solidFill>
                          <a:effectLst/>
                          <a:latin typeface="Calibri" pitchFamily="34" charset="0"/>
                        </a:rPr>
                        <a:t>calvescens</a:t>
                      </a:r>
                      <a:endParaRPr kumimoji="0" lang="fr-FR" sz="1200" b="0" i="1" u="none" strike="noStrike" cap="none" normalizeH="0" baseline="0" dirty="0">
                        <a:ln>
                          <a:noFill/>
                        </a:ln>
                        <a:solidFill>
                          <a:srgbClr val="FF0000"/>
                        </a:solidFill>
                        <a:effectLst/>
                        <a:latin typeface="Calibri" pitchFamily="34" charset="0"/>
                      </a:endParaRP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a:ln>
                            <a:noFill/>
                          </a:ln>
                          <a:solidFill>
                            <a:srgbClr val="FF0000"/>
                          </a:solidFill>
                          <a:effectLst/>
                          <a:latin typeface="Calibri" pitchFamily="34" charset="0"/>
                        </a:rPr>
                        <a:t>Echium</a:t>
                      </a:r>
                      <a:r>
                        <a:rPr kumimoji="0" lang="fr-FR" sz="1200" b="0" i="1" u="none" strike="noStrike" cap="none" normalizeH="0" baseline="0" dirty="0">
                          <a:ln>
                            <a:noFill/>
                          </a:ln>
                          <a:solidFill>
                            <a:srgbClr val="FF0000"/>
                          </a:solidFill>
                          <a:effectLst/>
                          <a:latin typeface="Calibri" pitchFamily="34" charset="0"/>
                        </a:rPr>
                        <a:t> </a:t>
                      </a:r>
                      <a:r>
                        <a:rPr kumimoji="0" lang="fr-FR" sz="1200" b="0" i="1" u="none" strike="noStrike" cap="none" normalizeH="0" baseline="0" dirty="0" err="1">
                          <a:ln>
                            <a:noFill/>
                          </a:ln>
                          <a:solidFill>
                            <a:srgbClr val="FF0000"/>
                          </a:solidFill>
                          <a:effectLst/>
                          <a:latin typeface="Calibri" pitchFamily="34" charset="0"/>
                        </a:rPr>
                        <a:t>plantagineum</a:t>
                      </a:r>
                      <a:endParaRPr kumimoji="0" lang="fr-FR" sz="1200" b="0" i="1" u="none" strike="noStrike" cap="none" normalizeH="0" baseline="0" dirty="0">
                        <a:ln>
                          <a:noFill/>
                        </a:ln>
                        <a:solidFill>
                          <a:srgbClr val="FF0000"/>
                        </a:solidFill>
                        <a:effectLst/>
                        <a:latin typeface="Calibri" pitchFamily="34" charset="0"/>
                      </a:endParaRP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a:ln>
                            <a:noFill/>
                          </a:ln>
                          <a:solidFill>
                            <a:srgbClr val="FF0000"/>
                          </a:solidFill>
                          <a:effectLst/>
                          <a:latin typeface="Calibri" pitchFamily="34" charset="0"/>
                        </a:rPr>
                        <a:t>Lantana</a:t>
                      </a:r>
                    </a:p>
                  </a:txBody>
                  <a:tcPr marL="91443" marR="91443" marT="45718" marB="45718" horzOverflow="overflow"/>
                </a:tc>
                <a:extLst>
                  <a:ext uri="{0D108BD9-81ED-4DB2-BD59-A6C34878D82A}">
                    <a16:rowId xmlns:a16="http://schemas.microsoft.com/office/drawing/2014/main" val="10000"/>
                  </a:ext>
                </a:extLst>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a:ln>
                            <a:noFill/>
                          </a:ln>
                          <a:solidFill>
                            <a:srgbClr val="FF0000"/>
                          </a:solidFill>
                          <a:effectLst/>
                          <a:latin typeface="Calibri" pitchFamily="34" charset="0"/>
                        </a:rPr>
                        <a:t>Figuier de barbarie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a:ln>
                            <a:noFill/>
                          </a:ln>
                          <a:solidFill>
                            <a:srgbClr val="FF0000"/>
                          </a:solidFill>
                          <a:effectLst/>
                          <a:latin typeface="Calibri" pitchFamily="34" charset="0"/>
                        </a:rPr>
                        <a:t>Agaves</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a:ln>
                            <a:noFill/>
                          </a:ln>
                          <a:solidFill>
                            <a:srgbClr val="FF0000"/>
                          </a:solidFill>
                          <a:effectLst/>
                          <a:latin typeface="Calibri" pitchFamily="34" charset="0"/>
                        </a:rPr>
                        <a:t>Kudzu</a:t>
                      </a:r>
                      <a:endParaRPr kumimoji="0" lang="fr-FR" sz="1200" b="0" i="1" u="none" strike="noStrike" cap="none" normalizeH="0" baseline="0" dirty="0">
                        <a:ln>
                          <a:noFill/>
                        </a:ln>
                        <a:solidFill>
                          <a:srgbClr val="FF0000"/>
                        </a:solidFill>
                        <a:effectLst/>
                        <a:latin typeface="Calibri" pitchFamily="34" charset="0"/>
                      </a:endParaRP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1" u="none" strike="noStrike" cap="none" normalizeH="0" baseline="0" dirty="0" err="1">
                          <a:ln>
                            <a:noFill/>
                          </a:ln>
                          <a:solidFill>
                            <a:srgbClr val="FF0000"/>
                          </a:solidFill>
                          <a:effectLst/>
                          <a:latin typeface="Calibri" pitchFamily="34" charset="0"/>
                        </a:rPr>
                        <a:t>Campuloclinium</a:t>
                      </a:r>
                      <a:r>
                        <a:rPr kumimoji="0" lang="fr-FR" sz="1200" b="0" i="1" u="none" strike="noStrike" cap="none" normalizeH="0" baseline="0" dirty="0">
                          <a:ln>
                            <a:noFill/>
                          </a:ln>
                          <a:solidFill>
                            <a:srgbClr val="FF0000"/>
                          </a:solidFill>
                          <a:effectLst/>
                          <a:latin typeface="Calibri" pitchFamily="34" charset="0"/>
                        </a:rPr>
                        <a:t> </a:t>
                      </a:r>
                      <a:r>
                        <a:rPr kumimoji="0" lang="fr-FR" sz="1200" b="0" i="1" u="none" strike="noStrike" cap="none" normalizeH="0" baseline="0" dirty="0" err="1">
                          <a:ln>
                            <a:noFill/>
                          </a:ln>
                          <a:solidFill>
                            <a:srgbClr val="FF0000"/>
                          </a:solidFill>
                          <a:effectLst/>
                          <a:latin typeface="Calibri" pitchFamily="34" charset="0"/>
                        </a:rPr>
                        <a:t>macrocephalum</a:t>
                      </a:r>
                      <a:endParaRPr kumimoji="0" lang="fr-FR" sz="1200" b="0" i="1" u="none" strike="noStrike" cap="none" normalizeH="0" baseline="0" dirty="0">
                        <a:ln>
                          <a:noFill/>
                        </a:ln>
                        <a:solidFill>
                          <a:srgbClr val="FF0000"/>
                        </a:solidFill>
                        <a:effectLst/>
                        <a:latin typeface="Calibri" pitchFamily="34" charset="0"/>
                      </a:endParaRPr>
                    </a:p>
                  </a:txBody>
                  <a:tcPr marL="91443" marR="91443" marT="45718" marB="45718" horzOverflow="overflow"/>
                </a:tc>
                <a:extLst>
                  <a:ext uri="{0D108BD9-81ED-4DB2-BD59-A6C34878D82A}">
                    <a16:rowId xmlns:a16="http://schemas.microsoft.com/office/drawing/2014/main" val="10001"/>
                  </a:ext>
                </a:extLst>
              </a:tr>
              <a:tr h="1260078">
                <a:tc>
                  <a:txBody>
                    <a:bodyPr/>
                    <a:lstStyle/>
                    <a:p>
                      <a:pPr algn="ctr"/>
                      <a:r>
                        <a:rPr lang="fr-FR" sz="1200" dirty="0" err="1">
                          <a:solidFill>
                            <a:srgbClr val="FF0000"/>
                          </a:solidFill>
                        </a:rPr>
                        <a:t>Jamelonier</a:t>
                      </a:r>
                      <a:r>
                        <a:rPr lang="fr-FR" sz="1200" dirty="0">
                          <a:solidFill>
                            <a:srgbClr val="FF0000"/>
                          </a:solidFill>
                        </a:rPr>
                        <a:t> (arbre)</a:t>
                      </a:r>
                    </a:p>
                  </a:txBody>
                  <a:tcPr marL="91443" marR="91443" marT="45718" marB="45718" horzOverflow="overflow"/>
                </a:tc>
                <a:tc>
                  <a:txBody>
                    <a:bodyPr/>
                    <a:lstStyle/>
                    <a:p>
                      <a:pPr algn="ctr"/>
                      <a:r>
                        <a:rPr lang="fr-FR" sz="1200" dirty="0" err="1">
                          <a:solidFill>
                            <a:srgbClr val="FF0000"/>
                          </a:solidFill>
                        </a:rPr>
                        <a:t>Neem</a:t>
                      </a:r>
                      <a:r>
                        <a:rPr lang="fr-FR" sz="1200" baseline="0" dirty="0">
                          <a:solidFill>
                            <a:srgbClr val="FF0000"/>
                          </a:solidFill>
                        </a:rPr>
                        <a:t> (arbre)</a:t>
                      </a:r>
                      <a:endParaRPr lang="fr-FR" sz="1200"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rPr>
                        <a:t>Lilas de Perse (arbre)</a:t>
                      </a:r>
                    </a:p>
                    <a:p>
                      <a:pPr algn="ctr"/>
                      <a:endParaRPr lang="fr-FR" sz="1200"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i="1" dirty="0">
                          <a:solidFill>
                            <a:srgbClr val="FF0000"/>
                          </a:solidFill>
                        </a:rPr>
                        <a:t>Acacia </a:t>
                      </a:r>
                      <a:r>
                        <a:rPr lang="fr-FR" sz="1200" i="1" dirty="0" err="1">
                          <a:solidFill>
                            <a:srgbClr val="FF0000"/>
                          </a:solidFill>
                        </a:rPr>
                        <a:t>mangium</a:t>
                      </a:r>
                      <a:r>
                        <a:rPr lang="fr-FR" sz="1200" i="0" dirty="0">
                          <a:solidFill>
                            <a:srgbClr val="FF0000"/>
                          </a:solidFill>
                        </a:rPr>
                        <a:t> (arbre)</a:t>
                      </a:r>
                      <a:endParaRPr lang="fr-FR" sz="1200" i="1" dirty="0">
                        <a:solidFill>
                          <a:srgbClr val="FF0000"/>
                        </a:solidFill>
                      </a:endParaRPr>
                    </a:p>
                    <a:p>
                      <a:pPr algn="ctr"/>
                      <a:endParaRPr lang="fr-FR" sz="1200" i="1" dirty="0">
                        <a:solidFill>
                          <a:srgbClr val="FF0000"/>
                        </a:solidFill>
                      </a:endParaRPr>
                    </a:p>
                  </a:txBody>
                  <a:tcPr marL="91443" marR="91443" marT="45718" marB="45718" horzOverflow="overflow"/>
                </a:tc>
                <a:extLst>
                  <a:ext uri="{0D108BD9-81ED-4DB2-BD59-A6C34878D82A}">
                    <a16:rowId xmlns:a16="http://schemas.microsoft.com/office/drawing/2014/main" val="10002"/>
                  </a:ext>
                </a:extLst>
              </a:tr>
              <a:tr h="12600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i="1" dirty="0" err="1">
                          <a:solidFill>
                            <a:srgbClr val="FF0000"/>
                          </a:solidFill>
                        </a:rPr>
                        <a:t>Saccharum</a:t>
                      </a:r>
                      <a:r>
                        <a:rPr lang="fr-FR" sz="1200" i="1" dirty="0">
                          <a:solidFill>
                            <a:srgbClr val="FF0000"/>
                          </a:solidFill>
                        </a:rPr>
                        <a:t> </a:t>
                      </a:r>
                      <a:r>
                        <a:rPr lang="fr-FR" sz="1200" i="1" dirty="0" err="1">
                          <a:solidFill>
                            <a:srgbClr val="FF0000"/>
                          </a:solidFill>
                        </a:rPr>
                        <a:t>spontaneum</a:t>
                      </a:r>
                      <a:endParaRPr lang="fr-FR" sz="1200" i="1" dirty="0">
                        <a:solidFill>
                          <a:srgbClr val="FF0000"/>
                        </a:solidFill>
                      </a:endParaRPr>
                    </a:p>
                    <a:p>
                      <a:pPr algn="ctr"/>
                      <a:endParaRPr lang="fr-FR" sz="1200" i="1" dirty="0">
                        <a:solidFill>
                          <a:srgbClr val="FF0000"/>
                        </a:solidFill>
                      </a:endParaRPr>
                    </a:p>
                  </a:txBody>
                  <a:tcPr marL="91443" marR="91443" marT="45718" marB="45718" horzOverflow="overflow"/>
                </a:tc>
                <a:tc>
                  <a:txBody>
                    <a:bodyPr/>
                    <a:lstStyle/>
                    <a:p>
                      <a:pPr algn="ctr"/>
                      <a:r>
                        <a:rPr lang="fr-FR" sz="1200" i="0" dirty="0">
                          <a:solidFill>
                            <a:srgbClr val="FF0000"/>
                          </a:solidFill>
                        </a:rPr>
                        <a:t>Vigne maronne</a:t>
                      </a:r>
                    </a:p>
                  </a:txBody>
                  <a:tcPr marL="91443" marR="91443" marT="45718" marB="45718" horzOverflow="overflow"/>
                </a:tc>
                <a:tc>
                  <a:txBody>
                    <a:bodyPr/>
                    <a:lstStyle/>
                    <a:p>
                      <a:pPr algn="ctr"/>
                      <a:r>
                        <a:rPr lang="fr-FR" sz="1200" i="1" dirty="0" err="1">
                          <a:solidFill>
                            <a:srgbClr val="FF0000"/>
                          </a:solidFill>
                        </a:rPr>
                        <a:t>Solanum</a:t>
                      </a:r>
                      <a:r>
                        <a:rPr lang="fr-FR" sz="1200" i="1" dirty="0">
                          <a:solidFill>
                            <a:srgbClr val="FF0000"/>
                          </a:solidFill>
                        </a:rPr>
                        <a:t> </a:t>
                      </a:r>
                      <a:r>
                        <a:rPr lang="fr-FR" sz="1200" i="1" dirty="0" err="1">
                          <a:solidFill>
                            <a:srgbClr val="FF0000"/>
                          </a:solidFill>
                        </a:rPr>
                        <a:t>mauritianum</a:t>
                      </a:r>
                      <a:endParaRPr lang="fr-FR" sz="1200" i="0" dirty="0">
                        <a:solidFill>
                          <a:srgbClr val="FF0000"/>
                        </a:solidFill>
                      </a:endParaRPr>
                    </a:p>
                    <a:p>
                      <a:pPr algn="ctr"/>
                      <a:r>
                        <a:rPr lang="fr-FR" sz="1200" i="0" dirty="0">
                          <a:solidFill>
                            <a:srgbClr val="FF0000"/>
                          </a:solidFill>
                        </a:rPr>
                        <a:t>(tabac sauvage)</a:t>
                      </a:r>
                      <a:endParaRPr lang="fr-FR" sz="1200" i="1" dirty="0">
                        <a:solidFill>
                          <a:srgbClr val="FF0000"/>
                        </a:solidFill>
                      </a:endParaRPr>
                    </a:p>
                  </a:txBody>
                  <a:tcPr marL="91443" marR="91443" marT="45718" marB="45718" horzOverflow="overflow"/>
                </a:tc>
                <a:tc>
                  <a:txBody>
                    <a:bodyPr/>
                    <a:lstStyle/>
                    <a:p>
                      <a:pPr algn="ctr"/>
                      <a:r>
                        <a:rPr lang="fr-FR" sz="1200" i="1" dirty="0" err="1">
                          <a:solidFill>
                            <a:srgbClr val="FF0000"/>
                          </a:solidFill>
                        </a:rPr>
                        <a:t>Berberis</a:t>
                      </a:r>
                      <a:r>
                        <a:rPr lang="fr-FR" sz="1200" i="1" dirty="0">
                          <a:solidFill>
                            <a:srgbClr val="FF0000"/>
                          </a:solidFill>
                        </a:rPr>
                        <a:t> </a:t>
                      </a:r>
                      <a:r>
                        <a:rPr lang="fr-FR" sz="1200" i="1" dirty="0" err="1">
                          <a:solidFill>
                            <a:srgbClr val="FF0000"/>
                          </a:solidFill>
                        </a:rPr>
                        <a:t>thunbergii</a:t>
                      </a:r>
                      <a:endParaRPr lang="fr-FR" sz="1200" i="1" dirty="0">
                        <a:solidFill>
                          <a:srgbClr val="FF0000"/>
                        </a:solidFill>
                      </a:endParaRPr>
                    </a:p>
                  </a:txBody>
                  <a:tcPr marL="91443" marR="91443" marT="45718" marB="45718" horzOverflow="overflow"/>
                </a:tc>
                <a:extLst>
                  <a:ext uri="{0D108BD9-81ED-4DB2-BD59-A6C34878D82A}">
                    <a16:rowId xmlns:a16="http://schemas.microsoft.com/office/drawing/2014/main" val="10003"/>
                  </a:ext>
                </a:extLst>
              </a:tr>
            </a:tbl>
          </a:graphicData>
        </a:graphic>
      </p:graphicFrame>
      <p:pic>
        <p:nvPicPr>
          <p:cNvPr id="121887" name="Image 17" descr="Centaurea maculosa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44675"/>
            <a:ext cx="7493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88" name="ZoneTexte 21"/>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121889" name="Picture 33" descr="C:\Users\LISAN\Pictures\plantes invasives\Miconia_calvescens0_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844675"/>
            <a:ext cx="73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0" name="Picture 36" descr="C:\Users\LISAN\Pictures\plantes invasives\Kudzu-300x225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141663"/>
            <a:ext cx="1223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1" name="Picture 37" descr="C:\Users\LISAN\Pictures\plantes invasives\figuier de barbarie2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141663"/>
            <a:ext cx="1079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2" name="Picture 38" descr="C:\Users\LISAN\Pictures\plantes invasives\agave_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0988" y="3141663"/>
            <a:ext cx="1146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3" name="Image 12" descr="lantana2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1916113"/>
            <a:ext cx="7921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4" name="Image 13" descr="pompomweed1_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3357563"/>
            <a:ext cx="9175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5" name="Image 14" descr="neem_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16238" y="4437063"/>
            <a:ext cx="123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6" name="Image 15" descr="Melia azedarach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4437063"/>
            <a:ext cx="123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7" name="Image 16" descr="Jamelonier_s1.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4437063"/>
            <a:ext cx="1333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8" name="Image 17" descr="acacia mangium4_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64388" y="4437063"/>
            <a:ext cx="1314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9" name="Image 18" descr="Saccharum_spontaneum_at_the_bank_of_rever_Ganges_s.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5661025"/>
            <a:ext cx="14970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900" name="Image 19" descr="Echium plantagineum2_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364163" y="1916113"/>
            <a:ext cx="6477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901" name="Image 20" descr="Vigne maronne_s1.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43213" y="5661025"/>
            <a:ext cx="129698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902" name="Image 21" descr="Solanum_mauritianum_s1.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932363" y="5805488"/>
            <a:ext cx="1398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903" name="Image 22" descr="Berberis thunbergii_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308850" y="5732463"/>
            <a:ext cx="11509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u numéro de diapositive 1"/>
          <p:cNvSpPr>
            <a:spLocks noGrp="1"/>
          </p:cNvSpPr>
          <p:nvPr>
            <p:ph type="sldNum" sz="quarter" idx="12"/>
          </p:nvPr>
        </p:nvSpPr>
        <p:spPr bwMode="auto">
          <a:xfrm>
            <a:off x="8316913" y="260350"/>
            <a:ext cx="620712"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7772EE-5ED0-4CF2-B016-07319F5692D9}" type="slidenum">
              <a:rPr lang="fr-FR" altLang="fr-FR" sz="1200" smtClean="0">
                <a:solidFill>
                  <a:srgbClr val="898989"/>
                </a:solidFill>
              </a:rPr>
              <a:pPr>
                <a:spcBef>
                  <a:spcPct val="0"/>
                </a:spcBef>
                <a:buFontTx/>
                <a:buNone/>
              </a:pPr>
              <a:t>121</a:t>
            </a:fld>
            <a:endParaRPr lang="fr-FR" altLang="fr-FR" sz="1200">
              <a:solidFill>
                <a:srgbClr val="898989"/>
              </a:solidFill>
            </a:endParaRPr>
          </a:p>
        </p:txBody>
      </p:sp>
      <p:sp>
        <p:nvSpPr>
          <p:cNvPr id="3" name="Rectangle 2"/>
          <p:cNvSpPr/>
          <p:nvPr/>
        </p:nvSpPr>
        <p:spPr>
          <a:xfrm>
            <a:off x="180975" y="765175"/>
            <a:ext cx="8736013" cy="862013"/>
          </a:xfrm>
          <a:prstGeom prst="rect">
            <a:avLst/>
          </a:prstGeom>
        </p:spPr>
        <p:txBody>
          <a:bodyPr>
            <a:spAutoFit/>
          </a:bodyPr>
          <a:lstStyle/>
          <a:p>
            <a:pPr eaLnBrk="1" fontAlgn="auto" hangingPunct="1">
              <a:spcBef>
                <a:spcPts val="0"/>
              </a:spcBef>
              <a:spcAft>
                <a:spcPts val="0"/>
              </a:spcAft>
              <a:defRPr/>
            </a:pPr>
            <a:r>
              <a:rPr lang="fr-FR" b="1" u="sng" dirty="0">
                <a:solidFill>
                  <a:srgbClr val="008000"/>
                </a:solidFill>
                <a:latin typeface="+mn-lt"/>
                <a:cs typeface="+mn-cs"/>
              </a:rPr>
              <a:t>A1. Annexe : Liste d’espèces floristiques invasives réduisant la biodiversité mondiale</a:t>
            </a:r>
          </a:p>
          <a:p>
            <a:pPr marL="285750" indent="-285750" eaLnBrk="1" fontAlgn="auto" hangingPunct="1">
              <a:spcBef>
                <a:spcPts val="0"/>
              </a:spcBef>
              <a:spcAft>
                <a:spcPts val="0"/>
              </a:spcAft>
              <a:defRPr/>
            </a:pPr>
            <a:endParaRPr lang="fr-FR" sz="1600" dirty="0">
              <a:solidFill>
                <a:srgbClr val="008000"/>
              </a:solidFill>
              <a:latin typeface="+mn-lt"/>
              <a:cs typeface="+mn-cs"/>
            </a:endParaRPr>
          </a:p>
          <a:p>
            <a:pPr eaLnBrk="1" fontAlgn="auto" hangingPunct="1">
              <a:spcBef>
                <a:spcPts val="0"/>
              </a:spcBef>
              <a:spcAft>
                <a:spcPts val="0"/>
              </a:spcAft>
              <a:defRPr/>
            </a:pPr>
            <a:r>
              <a:rPr lang="fr-FR" sz="1600" dirty="0">
                <a:solidFill>
                  <a:srgbClr val="FF0000"/>
                </a:solidFill>
                <a:latin typeface="+mn-lt"/>
                <a:cs typeface="+mn-cs"/>
              </a:rPr>
              <a:t>Espèces invasives dans le monde</a:t>
            </a:r>
          </a:p>
        </p:txBody>
      </p:sp>
      <p:sp>
        <p:nvSpPr>
          <p:cNvPr id="122884" name="ZoneTexte 21"/>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122885" name="Picture 2" descr="C:\Users\LISAN\Pictures\plantes invasives\elodea-hydrilla-eg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773238"/>
            <a:ext cx="4105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Rectangle 13"/>
          <p:cNvSpPr>
            <a:spLocks noChangeArrowheads="1"/>
          </p:cNvSpPr>
          <p:nvPr/>
        </p:nvSpPr>
        <p:spPr bwMode="auto">
          <a:xfrm>
            <a:off x="1403350" y="4868863"/>
            <a:ext cx="612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fr-FR" sz="1200">
                <a:solidFill>
                  <a:srgbClr val="008000"/>
                </a:solidFill>
                <a:latin typeface="Arial" panose="020B0604020202020204" pitchFamily="34" charset="0"/>
              </a:rPr>
              <a:t>Differentiating Elodea from Egeria and Hydrilla,</a:t>
            </a:r>
          </a:p>
          <a:p>
            <a:pPr algn="ctr" eaLnBrk="1" hangingPunct="1">
              <a:spcBef>
                <a:spcPct val="0"/>
              </a:spcBef>
              <a:buFontTx/>
              <a:buNone/>
            </a:pPr>
            <a:r>
              <a:rPr lang="en-US" altLang="fr-FR" sz="1200">
                <a:solidFill>
                  <a:srgbClr val="008000"/>
                </a:solidFill>
                <a:latin typeface="Arial" panose="020B0604020202020204" pitchFamily="34" charset="0"/>
              </a:rPr>
              <a:t>Source: Exotic, invasive and problem plants (weedy plants of the U.S.)</a:t>
            </a:r>
          </a:p>
          <a:p>
            <a:pPr algn="ctr" eaLnBrk="1" hangingPunct="1">
              <a:spcBef>
                <a:spcPct val="0"/>
              </a:spcBef>
              <a:buFontTx/>
              <a:buNone/>
            </a:pPr>
            <a:r>
              <a:rPr lang="en-US" altLang="fr-FR" sz="1200">
                <a:solidFill>
                  <a:srgbClr val="008000"/>
                </a:solidFill>
                <a:latin typeface="Arial" panose="020B0604020202020204" pitchFamily="34" charset="0"/>
                <a:hlinkClick r:id="rId3"/>
              </a:rPr>
              <a:t>http://www.thewildclassroom.com/biodiversity/problemplants/species/Elodea.htm</a:t>
            </a:r>
            <a:r>
              <a:rPr lang="en-US" altLang="fr-FR" sz="1200">
                <a:solidFill>
                  <a:srgbClr val="008000"/>
                </a:solidFill>
                <a:latin typeface="Arial" panose="020B0604020202020204" pitchFamily="34" charset="0"/>
              </a:rPr>
              <a:t> </a:t>
            </a:r>
            <a:endParaRPr lang="fr-FR" altLang="fr-FR" sz="1200">
              <a:solidFill>
                <a:srgbClr val="008000"/>
              </a:solidFill>
              <a:latin typeface="Arial" panose="020B0604020202020204"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58933C3-D9FE-4D41-8F43-456F1D869227}" type="slidenum">
              <a:rPr lang="fr-FR" altLang="fr-FR" sz="1200">
                <a:solidFill>
                  <a:srgbClr val="898989"/>
                </a:solidFill>
              </a:rPr>
              <a:pPr algn="r" eaLnBrk="1" hangingPunct="1">
                <a:spcBef>
                  <a:spcPct val="0"/>
                </a:spcBef>
                <a:buFontTx/>
                <a:buNone/>
              </a:pPr>
              <a:t>122</a:t>
            </a:fld>
            <a:endParaRPr lang="fr-FR" altLang="fr-FR" sz="1200">
              <a:solidFill>
                <a:srgbClr val="898989"/>
              </a:solidFill>
            </a:endParaRPr>
          </a:p>
        </p:txBody>
      </p:sp>
      <p:sp>
        <p:nvSpPr>
          <p:cNvPr id="123907"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23908" name="ZoneTexte 5"/>
          <p:cNvSpPr txBox="1">
            <a:spLocks noChangeArrowheads="1"/>
          </p:cNvSpPr>
          <p:nvPr/>
        </p:nvSpPr>
        <p:spPr bwMode="auto">
          <a:xfrm>
            <a:off x="179388" y="836613"/>
            <a:ext cx="86407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a:t>
            </a:r>
            <a:r>
              <a:rPr lang="fr-FR" altLang="fr-FR" sz="1800">
                <a:solidFill>
                  <a:srgbClr val="008000"/>
                </a:solidFill>
              </a:rPr>
              <a:t>:</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b="1" i="1">
                <a:solidFill>
                  <a:srgbClr val="008000"/>
                </a:solidFill>
              </a:rPr>
              <a:t>Invasion</a:t>
            </a:r>
            <a:r>
              <a:rPr lang="fr-FR" altLang="fr-FR" sz="1800">
                <a:solidFill>
                  <a:srgbClr val="008000"/>
                </a:solidFill>
              </a:rPr>
              <a:t> (écologie) : Dans le domaine de l'</a:t>
            </a:r>
            <a:r>
              <a:rPr lang="fr-FR" altLang="fr-FR" sz="1800">
                <a:solidFill>
                  <a:srgbClr val="008000"/>
                </a:solidFill>
                <a:hlinkClick r:id="rId2" tooltip="Écologie"/>
              </a:rPr>
              <a:t>écologie</a:t>
            </a:r>
            <a:r>
              <a:rPr lang="fr-FR" altLang="fr-FR" sz="1800">
                <a:solidFill>
                  <a:srgbClr val="008000"/>
                </a:solidFill>
              </a:rPr>
              <a:t>, la notion d'</a:t>
            </a:r>
            <a:r>
              <a:rPr lang="fr-FR" altLang="fr-FR" sz="1800" b="1">
                <a:solidFill>
                  <a:srgbClr val="008000"/>
                </a:solidFill>
              </a:rPr>
              <a:t>invasion biologique</a:t>
            </a:r>
            <a:r>
              <a:rPr lang="fr-FR" altLang="fr-FR" sz="1800">
                <a:solidFill>
                  <a:srgbClr val="008000"/>
                </a:solidFill>
              </a:rPr>
              <a:t> a été définie par Williamson en </a:t>
            </a:r>
            <a:r>
              <a:rPr lang="fr-FR" altLang="fr-FR" sz="1800">
                <a:solidFill>
                  <a:srgbClr val="008000"/>
                </a:solidFill>
                <a:hlinkClick r:id="rId3" tooltip="1996"/>
              </a:rPr>
              <a:t>1996</a:t>
            </a:r>
            <a:r>
              <a:rPr lang="fr-FR" altLang="fr-FR" sz="1800">
                <a:solidFill>
                  <a:srgbClr val="008000"/>
                </a:solidFill>
              </a:rPr>
              <a:t> comme, sur une période identifiable à l’échelle des temps géologiques ou paléontologique, une </a:t>
            </a:r>
            <a:r>
              <a:rPr lang="fr-FR" altLang="fr-FR" sz="1800" i="1">
                <a:solidFill>
                  <a:srgbClr val="008000"/>
                </a:solidFill>
              </a:rPr>
              <a:t>« invasion »</a:t>
            </a:r>
            <a:r>
              <a:rPr lang="fr-FR" altLang="fr-FR" sz="1800">
                <a:solidFill>
                  <a:srgbClr val="008000"/>
                </a:solidFill>
              </a:rPr>
              <a:t> caractérisée par l'accroissement durable de l’aire de répartition d’un </a:t>
            </a:r>
            <a:r>
              <a:rPr lang="fr-FR" altLang="fr-FR" sz="1800">
                <a:solidFill>
                  <a:srgbClr val="008000"/>
                </a:solidFill>
                <a:hlinkClick r:id="rId4" tooltip="Taxon"/>
              </a:rPr>
              <a:t>taxon</a:t>
            </a:r>
            <a:r>
              <a:rPr lang="fr-FR" altLang="fr-FR" sz="1800">
                <a:solidFill>
                  <a:srgbClr val="008000"/>
                </a:solidFill>
              </a:rPr>
              <a:t> (qu'il s’agisse d'une ou de plusieurs populations, et que cette invasion soit naturelle ou d’origine anthropique).</a:t>
            </a:r>
            <a:br>
              <a:rPr lang="fr-FR" altLang="fr-FR" sz="1800">
                <a:solidFill>
                  <a:srgbClr val="008000"/>
                </a:solidFill>
              </a:rPr>
            </a:br>
            <a:r>
              <a:rPr lang="fr-FR" altLang="fr-FR" sz="1800">
                <a:solidFill>
                  <a:srgbClr val="008000"/>
                </a:solidFill>
              </a:rPr>
              <a:t>L'expression est habituellement utilisée pour des plantes ou des animaux, plus que pour des pathogènes microbiens de l'homme ou d'animaux domestiques, mais l'</a:t>
            </a:r>
            <a:r>
              <a:rPr lang="fr-FR" altLang="fr-FR" sz="1800">
                <a:solidFill>
                  <a:srgbClr val="008000"/>
                </a:solidFill>
                <a:hlinkClick r:id="rId5" tooltip="Épidémiologie"/>
              </a:rPr>
              <a:t>épidémiologie</a:t>
            </a:r>
            <a:r>
              <a:rPr lang="fr-FR" altLang="fr-FR" sz="1800">
                <a:solidFill>
                  <a:srgbClr val="008000"/>
                </a:solidFill>
              </a:rPr>
              <a:t> traite aussi d'invasions biologiques.</a:t>
            </a:r>
            <a:br>
              <a:rPr lang="fr-FR" altLang="fr-FR" sz="1800">
                <a:solidFill>
                  <a:srgbClr val="008000"/>
                </a:solidFill>
              </a:rPr>
            </a:br>
            <a:r>
              <a:rPr lang="fr-FR" altLang="fr-FR" sz="1800">
                <a:solidFill>
                  <a:srgbClr val="008000"/>
                </a:solidFill>
              </a:rPr>
              <a:t>Des invasions biologiques occasionnelles se sont produites aux échelles géologiques</a:t>
            </a:r>
            <a:r>
              <a:rPr lang="fr-FR" altLang="fr-FR" sz="1800" baseline="30000">
                <a:solidFill>
                  <a:srgbClr val="008000"/>
                </a:solidFill>
                <a:hlinkClick r:id="rId6"/>
              </a:rPr>
              <a:t>1</a:t>
            </a:r>
            <a:r>
              <a:rPr lang="fr-FR" altLang="fr-FR" sz="1800">
                <a:solidFill>
                  <a:srgbClr val="008000"/>
                </a:solidFill>
              </a:rPr>
              <a:t>, participant à l’évolution des espèces. Mais depuis quelques siècles et plus encore depuis quelques décennies, l'Homme a fortement accéléré ce processus au point qu'il est maintenant reconnu comme la deuxième cause de déclin accéléré de la biodiversité, juste après la destruction et </a:t>
            </a:r>
            <a:r>
              <a:rPr lang="fr-FR" altLang="fr-FR" sz="1800">
                <a:solidFill>
                  <a:srgbClr val="008000"/>
                </a:solidFill>
                <a:hlinkClick r:id="rId7" tooltip="Fragmentation écologique"/>
              </a:rPr>
              <a:t>fragmentation des habitats</a:t>
            </a:r>
            <a:r>
              <a:rPr lang="fr-FR" altLang="fr-FR" sz="1800" baseline="30000">
                <a:solidFill>
                  <a:srgbClr val="008000"/>
                </a:solidFill>
                <a:hlinkClick r:id="rId8"/>
              </a:rPr>
              <a:t>2</a:t>
            </a:r>
            <a:r>
              <a:rPr lang="fr-FR" altLang="fr-FR" sz="1800">
                <a:solidFill>
                  <a:srgbClr val="008000"/>
                </a:solidFill>
              </a:rPr>
              <a:t>, auquel il participe.</a:t>
            </a:r>
          </a:p>
          <a:p>
            <a:pPr algn="just" eaLnBrk="1" hangingPunct="1">
              <a:spcBef>
                <a:spcPct val="0"/>
              </a:spcBef>
              <a:buFontTx/>
              <a:buNone/>
            </a:pPr>
            <a:r>
              <a:rPr lang="fr-FR" altLang="fr-FR" sz="1800" b="1" i="1">
                <a:solidFill>
                  <a:srgbClr val="008000"/>
                </a:solidFill>
              </a:rPr>
              <a:t>Invasion</a:t>
            </a:r>
            <a:r>
              <a:rPr lang="fr-FR" altLang="fr-FR" sz="1800">
                <a:solidFill>
                  <a:srgbClr val="008000"/>
                </a:solidFill>
              </a:rPr>
              <a:t> (écologie) (suite) : L’homme est – depuis la préhistoire, mais de manière très exacerbée depuis 3 siècles – la cause d'introductions volontaires et involontaires d'espèces </a:t>
            </a:r>
            <a:r>
              <a:rPr lang="fr-FR" altLang="fr-FR" sz="1800">
                <a:solidFill>
                  <a:srgbClr val="008000"/>
                </a:solidFill>
                <a:hlinkClick r:id="rId9" tooltip="Allochtone"/>
              </a:rPr>
              <a:t>allochtones</a:t>
            </a:r>
            <a:r>
              <a:rPr lang="fr-FR" altLang="fr-FR" sz="1800" baseline="30000">
                <a:solidFill>
                  <a:srgbClr val="008000"/>
                </a:solidFill>
                <a:hlinkClick r:id="rId10"/>
              </a:rPr>
              <a:t>3</a:t>
            </a:r>
            <a:r>
              <a:rPr lang="fr-FR" altLang="fr-FR" sz="1800">
                <a:solidFill>
                  <a:srgbClr val="008000"/>
                </a:solidFill>
              </a:rPr>
              <a:t>, de trois manières (voir page suivantes)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279270F-6E72-4CE1-9A17-52889119064F}" type="slidenum">
              <a:rPr lang="fr-FR" altLang="fr-FR" sz="1200">
                <a:solidFill>
                  <a:srgbClr val="898989"/>
                </a:solidFill>
              </a:rPr>
              <a:pPr algn="r" eaLnBrk="1" hangingPunct="1">
                <a:spcBef>
                  <a:spcPct val="0"/>
                </a:spcBef>
                <a:buFontTx/>
                <a:buNone/>
              </a:pPr>
              <a:t>123</a:t>
            </a:fld>
            <a:endParaRPr lang="fr-FR" altLang="fr-FR" sz="1200">
              <a:solidFill>
                <a:srgbClr val="898989"/>
              </a:solidFill>
            </a:endParaRPr>
          </a:p>
        </p:txBody>
      </p:sp>
      <p:sp>
        <p:nvSpPr>
          <p:cNvPr id="124931"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24932" name="ZoneTexte 5"/>
          <p:cNvSpPr txBox="1">
            <a:spLocks noChangeArrowheads="1"/>
          </p:cNvSpPr>
          <p:nvPr/>
        </p:nvSpPr>
        <p:spPr bwMode="auto">
          <a:xfrm>
            <a:off x="179388" y="692150"/>
            <a:ext cx="87852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(suite) </a:t>
            </a:r>
            <a:r>
              <a:rPr lang="fr-FR" altLang="fr-FR" sz="1800">
                <a:solidFill>
                  <a:srgbClr val="008000"/>
                </a:solidFill>
              </a:rPr>
              <a:t>:</a:t>
            </a:r>
          </a:p>
          <a:p>
            <a:pPr eaLnBrk="1" hangingPunct="1">
              <a:spcBef>
                <a:spcPct val="0"/>
              </a:spcBef>
              <a:buFontTx/>
              <a:buNone/>
            </a:pPr>
            <a:endParaRPr lang="fr-FR" altLang="fr-FR" sz="1800">
              <a:solidFill>
                <a:srgbClr val="008000"/>
              </a:solidFill>
            </a:endParaRPr>
          </a:p>
          <a:p>
            <a:pPr algn="just" eaLnBrk="1" hangingPunct="1">
              <a:spcBef>
                <a:spcPct val="0"/>
              </a:spcBef>
            </a:pPr>
            <a:r>
              <a:rPr lang="fr-FR" altLang="fr-FR" sz="1800" b="1">
                <a:solidFill>
                  <a:srgbClr val="008000"/>
                </a:solidFill>
              </a:rPr>
              <a:t> introduction directe</a:t>
            </a:r>
            <a:r>
              <a:rPr lang="fr-FR" altLang="fr-FR" sz="1800">
                <a:solidFill>
                  <a:srgbClr val="008000"/>
                </a:solidFill>
              </a:rPr>
              <a:t> d'espèces allochtones (ex : </a:t>
            </a:r>
            <a:r>
              <a:rPr lang="fr-FR" altLang="fr-FR" sz="1800">
                <a:solidFill>
                  <a:srgbClr val="008000"/>
                </a:solidFill>
                <a:hlinkClick r:id="rId2" tooltip="Agriculture"/>
              </a:rPr>
              <a:t>espèces cultivées</a:t>
            </a:r>
            <a:r>
              <a:rPr lang="fr-FR" altLang="fr-FR" sz="1800">
                <a:solidFill>
                  <a:srgbClr val="008000"/>
                </a:solidFill>
              </a:rPr>
              <a:t>, </a:t>
            </a:r>
            <a:r>
              <a:rPr lang="fr-FR" altLang="fr-FR" sz="1800">
                <a:solidFill>
                  <a:srgbClr val="008000"/>
                </a:solidFill>
                <a:hlinkClick r:id="rId3" tooltip="Chasse"/>
              </a:rPr>
              <a:t>chassées</a:t>
            </a:r>
            <a:r>
              <a:rPr lang="fr-FR" altLang="fr-FR" sz="1800">
                <a:solidFill>
                  <a:srgbClr val="008000"/>
                </a:solidFill>
              </a:rPr>
              <a:t>, </a:t>
            </a:r>
            <a:r>
              <a:rPr lang="fr-FR" altLang="fr-FR" sz="1800">
                <a:solidFill>
                  <a:srgbClr val="008000"/>
                </a:solidFill>
                <a:hlinkClick r:id="rId4" tooltip="Élevage"/>
              </a:rPr>
              <a:t>élevées</a:t>
            </a:r>
            <a:r>
              <a:rPr lang="fr-FR" altLang="fr-FR" sz="1800">
                <a:solidFill>
                  <a:srgbClr val="008000"/>
                </a:solidFill>
              </a:rPr>
              <a:t>, animaux de compagnie, dont </a:t>
            </a:r>
            <a:r>
              <a:rPr lang="fr-FR" altLang="fr-FR" sz="1800">
                <a:solidFill>
                  <a:srgbClr val="008000"/>
                </a:solidFill>
                <a:hlinkClick r:id="rId5" tooltip="Nouveaux animaux de compagnie"/>
              </a:rPr>
              <a:t>NAC</a:t>
            </a:r>
            <a:r>
              <a:rPr lang="fr-FR" altLang="fr-FR" sz="1800">
                <a:solidFill>
                  <a:srgbClr val="008000"/>
                </a:solidFill>
              </a:rPr>
              <a:t>, </a:t>
            </a:r>
            <a:r>
              <a:rPr lang="fr-FR" altLang="fr-FR" sz="1800">
                <a:solidFill>
                  <a:srgbClr val="008000"/>
                </a:solidFill>
                <a:hlinkClick r:id="rId6" tooltip="Arbre d'ornement"/>
              </a:rPr>
              <a:t>arbre d'ornementation</a:t>
            </a:r>
            <a:r>
              <a:rPr lang="fr-FR" altLang="fr-FR" sz="1800">
                <a:solidFill>
                  <a:srgbClr val="008000"/>
                </a:solidFill>
              </a:rPr>
              <a:t> ou de </a:t>
            </a:r>
            <a:r>
              <a:rPr lang="fr-FR" altLang="fr-FR" sz="1800">
                <a:solidFill>
                  <a:srgbClr val="008000"/>
                </a:solidFill>
                <a:hlinkClick r:id="rId7" tooltip="Sylviculture"/>
              </a:rPr>
              <a:t>sylviculture</a:t>
            </a:r>
            <a:r>
              <a:rPr lang="fr-FR" altLang="fr-FR" sz="1800">
                <a:solidFill>
                  <a:srgbClr val="008000"/>
                </a:solidFill>
              </a:rPr>
              <a:t>), mais aussi via le transport des biens et personnes (</a:t>
            </a:r>
            <a:r>
              <a:rPr lang="fr-FR" altLang="fr-FR" sz="1800">
                <a:solidFill>
                  <a:srgbClr val="008000"/>
                </a:solidFill>
                <a:hlinkClick r:id="rId8" tooltip="Transport aérien"/>
              </a:rPr>
              <a:t>aérien</a:t>
            </a:r>
            <a:r>
              <a:rPr lang="fr-FR" altLang="fr-FR" sz="1800">
                <a:solidFill>
                  <a:srgbClr val="008000"/>
                </a:solidFill>
              </a:rPr>
              <a:t> et </a:t>
            </a:r>
            <a:r>
              <a:rPr lang="fr-FR" altLang="fr-FR" sz="1800">
                <a:solidFill>
                  <a:srgbClr val="008000"/>
                </a:solidFill>
                <a:hlinkClick r:id="rId9" tooltip="Transport maritime"/>
              </a:rPr>
              <a:t>maritime</a:t>
            </a:r>
            <a:r>
              <a:rPr lang="fr-FR" altLang="fr-FR" sz="1800">
                <a:solidFill>
                  <a:srgbClr val="008000"/>
                </a:solidFill>
              </a:rPr>
              <a:t> notamment, via les eaux de</a:t>
            </a:r>
            <a:r>
              <a:rPr lang="fr-FR" altLang="fr-FR" sz="1800">
                <a:solidFill>
                  <a:srgbClr val="008000"/>
                </a:solidFill>
                <a:hlinkClick r:id="rId10" tooltip="Ballastage"/>
              </a:rPr>
              <a:t>ballastage</a:t>
            </a:r>
            <a:r>
              <a:rPr lang="fr-FR" altLang="fr-FR" sz="1800">
                <a:solidFill>
                  <a:srgbClr val="008000"/>
                </a:solidFill>
              </a:rPr>
              <a:t> de </a:t>
            </a:r>
            <a:r>
              <a:rPr lang="fr-FR" altLang="fr-FR" sz="1800">
                <a:solidFill>
                  <a:srgbClr val="008000"/>
                </a:solidFill>
                <a:hlinkClick r:id="rId11" tooltip="Navire cargo"/>
              </a:rPr>
              <a:t>cargos</a:t>
            </a:r>
            <a:r>
              <a:rPr lang="fr-FR" altLang="fr-FR" sz="1800">
                <a:solidFill>
                  <a:srgbClr val="008000"/>
                </a:solidFill>
              </a:rPr>
              <a:t> et </a:t>
            </a:r>
            <a:r>
              <a:rPr lang="fr-FR" altLang="fr-FR" sz="1800">
                <a:solidFill>
                  <a:srgbClr val="008000"/>
                </a:solidFill>
                <a:hlinkClick r:id="rId12" tooltip="Péniche"/>
              </a:rPr>
              <a:t>péniches</a:t>
            </a:r>
            <a:r>
              <a:rPr lang="fr-FR" altLang="fr-FR" sz="1800">
                <a:solidFill>
                  <a:srgbClr val="008000"/>
                </a:solidFill>
              </a:rPr>
              <a:t>…),</a:t>
            </a:r>
          </a:p>
          <a:p>
            <a:pPr algn="just" eaLnBrk="1" hangingPunct="1">
              <a:spcBef>
                <a:spcPct val="0"/>
              </a:spcBef>
            </a:pPr>
            <a:r>
              <a:rPr lang="fr-FR" altLang="fr-FR" sz="1800" b="1">
                <a:solidFill>
                  <a:srgbClr val="008000"/>
                </a:solidFill>
              </a:rPr>
              <a:t> modification anthropique des </a:t>
            </a:r>
            <a:r>
              <a:rPr lang="fr-FR" altLang="fr-FR" sz="1800" b="1">
                <a:solidFill>
                  <a:srgbClr val="008000"/>
                </a:solidFill>
                <a:hlinkClick r:id="rId13" tooltip="Habitat (écologie)"/>
              </a:rPr>
              <a:t>habitats</a:t>
            </a:r>
            <a:r>
              <a:rPr lang="fr-FR" altLang="fr-FR" sz="1800">
                <a:solidFill>
                  <a:srgbClr val="008000"/>
                </a:solidFill>
              </a:rPr>
              <a:t> (ex : creusement de </a:t>
            </a:r>
            <a:r>
              <a:rPr lang="fr-FR" altLang="fr-FR" sz="1800">
                <a:solidFill>
                  <a:srgbClr val="008000"/>
                </a:solidFill>
                <a:hlinkClick r:id="rId14" tooltip="Canaux"/>
              </a:rPr>
              <a:t>canaux</a:t>
            </a:r>
            <a:r>
              <a:rPr lang="fr-FR" altLang="fr-FR" sz="1800">
                <a:solidFill>
                  <a:srgbClr val="008000"/>
                </a:solidFill>
              </a:rPr>
              <a:t> reliant deux </a:t>
            </a:r>
            <a:r>
              <a:rPr lang="fr-FR" altLang="fr-FR" sz="1800">
                <a:solidFill>
                  <a:srgbClr val="008000"/>
                </a:solidFill>
                <a:hlinkClick r:id="rId15" tooltip="Bassin versant"/>
              </a:rPr>
              <a:t>bassins versants</a:t>
            </a:r>
            <a:r>
              <a:rPr lang="fr-FR" altLang="fr-FR" sz="1800">
                <a:solidFill>
                  <a:srgbClr val="008000"/>
                </a:solidFill>
              </a:rPr>
              <a:t> ou deux </a:t>
            </a:r>
            <a:r>
              <a:rPr lang="fr-FR" altLang="fr-FR" sz="1800">
                <a:solidFill>
                  <a:srgbClr val="008000"/>
                </a:solidFill>
                <a:hlinkClick r:id="rId16" tooltip="Mer"/>
              </a:rPr>
              <a:t>mers</a:t>
            </a:r>
            <a:r>
              <a:rPr lang="fr-FR" altLang="fr-FR" sz="1800">
                <a:solidFill>
                  <a:srgbClr val="008000"/>
                </a:solidFill>
              </a:rPr>
              <a:t> (</a:t>
            </a:r>
            <a:r>
              <a:rPr lang="fr-FR" altLang="fr-FR" sz="1800">
                <a:solidFill>
                  <a:srgbClr val="008000"/>
                </a:solidFill>
                <a:hlinkClick r:id="rId17" tooltip="Canal de Panama"/>
              </a:rPr>
              <a:t>Canal de Panama</a:t>
            </a:r>
            <a:r>
              <a:rPr lang="fr-FR" altLang="fr-FR" sz="1800">
                <a:solidFill>
                  <a:srgbClr val="008000"/>
                </a:solidFill>
              </a:rPr>
              <a:t>,</a:t>
            </a:r>
            <a:r>
              <a:rPr lang="fr-FR" altLang="fr-FR" sz="1800">
                <a:solidFill>
                  <a:srgbClr val="008000"/>
                </a:solidFill>
                <a:hlinkClick r:id="rId18" tooltip="Canal de Suez"/>
              </a:rPr>
              <a:t>Canal de Suez</a:t>
            </a:r>
            <a:r>
              <a:rPr lang="fr-FR" altLang="fr-FR" sz="1800">
                <a:solidFill>
                  <a:srgbClr val="008000"/>
                </a:solidFill>
              </a:rPr>
              <a:t>), bandes végétalisées homogènes (ex : Alignements de clones d'</a:t>
            </a:r>
            <a:r>
              <a:rPr lang="fr-FR" altLang="fr-FR" sz="1800">
                <a:solidFill>
                  <a:srgbClr val="008000"/>
                </a:solidFill>
                <a:hlinkClick r:id="rId19" tooltip="Orme"/>
              </a:rPr>
              <a:t>ormes</a:t>
            </a:r>
            <a:r>
              <a:rPr lang="fr-FR" altLang="fr-FR" sz="1800">
                <a:solidFill>
                  <a:srgbClr val="008000"/>
                </a:solidFill>
              </a:rPr>
              <a:t> dans le bocage et long de certaines routes, favorable à la diffusion de la </a:t>
            </a:r>
            <a:r>
              <a:rPr lang="fr-FR" altLang="fr-FR" sz="1800">
                <a:solidFill>
                  <a:srgbClr val="008000"/>
                </a:solidFill>
                <a:hlinkClick r:id="rId20" tooltip="Graphiose de l'orme"/>
              </a:rPr>
              <a:t>Graphiose de l'orme</a:t>
            </a:r>
            <a:r>
              <a:rPr lang="fr-FR" altLang="fr-FR" sz="1800">
                <a:solidFill>
                  <a:srgbClr val="008000"/>
                </a:solidFill>
              </a:rPr>
              <a:t>, alignements de clones de peupliers le long de canaux, favorable à la diffusion de la rouille du peuplier, plantations monospécifiques de </a:t>
            </a:r>
            <a:r>
              <a:rPr lang="fr-FR" altLang="fr-FR" sz="1800">
                <a:solidFill>
                  <a:srgbClr val="008000"/>
                </a:solidFill>
                <a:hlinkClick r:id="rId21" tooltip="Rosaceae"/>
              </a:rPr>
              <a:t>rosacées</a:t>
            </a:r>
            <a:r>
              <a:rPr lang="fr-FR" altLang="fr-FR" sz="1800">
                <a:solidFill>
                  <a:srgbClr val="008000"/>
                </a:solidFill>
              </a:rPr>
              <a:t> qui ont pu propager le </a:t>
            </a:r>
            <a:r>
              <a:rPr lang="fr-FR" altLang="fr-FR" sz="1800">
                <a:solidFill>
                  <a:srgbClr val="008000"/>
                </a:solidFill>
                <a:hlinkClick r:id="rId22" tooltip="Feu bactérien"/>
              </a:rPr>
              <a:t>feu bactérien</a:t>
            </a:r>
            <a:r>
              <a:rPr lang="fr-FR" altLang="fr-FR" sz="1800">
                <a:solidFill>
                  <a:srgbClr val="008000"/>
                </a:solidFill>
              </a:rPr>
              <a:t> le long des bandes centrales des</a:t>
            </a:r>
            <a:r>
              <a:rPr lang="fr-FR" altLang="fr-FR" sz="1800">
                <a:solidFill>
                  <a:srgbClr val="008000"/>
                </a:solidFill>
                <a:hlinkClick r:id="rId23" tooltip="Autoroute"/>
              </a:rPr>
              <a:t>autoroutes</a:t>
            </a:r>
            <a:r>
              <a:rPr lang="fr-FR" altLang="fr-FR" sz="1800">
                <a:solidFill>
                  <a:srgbClr val="008000"/>
                </a:solidFill>
              </a:rPr>
              <a:t>…),</a:t>
            </a:r>
          </a:p>
          <a:p>
            <a:pPr algn="just" eaLnBrk="1" hangingPunct="1">
              <a:spcBef>
                <a:spcPct val="0"/>
              </a:spcBef>
            </a:pPr>
            <a:r>
              <a:rPr lang="fr-FR" altLang="fr-FR" sz="1800" b="1">
                <a:solidFill>
                  <a:srgbClr val="008000"/>
                </a:solidFill>
              </a:rPr>
              <a:t> modification de la structure des écosystèmes</a:t>
            </a:r>
            <a:r>
              <a:rPr lang="fr-FR" altLang="fr-FR" sz="1800">
                <a:solidFill>
                  <a:srgbClr val="008000"/>
                </a:solidFill>
              </a:rPr>
              <a:t> et des </a:t>
            </a:r>
            <a:r>
              <a:rPr lang="fr-FR" altLang="fr-FR" sz="1800">
                <a:solidFill>
                  <a:srgbClr val="008000"/>
                </a:solidFill>
                <a:hlinkClick r:id="rId24" tooltip="Réseau trophique"/>
              </a:rPr>
              <a:t>réseaux trophiques</a:t>
            </a:r>
            <a:r>
              <a:rPr lang="fr-FR" altLang="fr-FR" sz="1800">
                <a:solidFill>
                  <a:srgbClr val="008000"/>
                </a:solidFill>
              </a:rPr>
              <a:t> : en particulier dans le vieux monde où l'agriculture intensive a précocement contribué à une banalisation des paysages et des réseaux trophiques, alors que dans le même temps, la traque et la chasse des grands prédateurs (ont en Australie depuis 10 000 ans) faisaient disparaitre les grands prédateurs. L'introduction du </a:t>
            </a:r>
            <a:r>
              <a:rPr lang="fr-FR" altLang="fr-FR" sz="1800">
                <a:solidFill>
                  <a:srgbClr val="008000"/>
                </a:solidFill>
                <a:hlinkClick r:id="rId25" tooltip="Chien"/>
              </a:rPr>
              <a:t>chien</a:t>
            </a:r>
            <a:r>
              <a:rPr lang="fr-FR" altLang="fr-FR" sz="1800">
                <a:solidFill>
                  <a:srgbClr val="008000"/>
                </a:solidFill>
              </a:rPr>
              <a:t>, du </a:t>
            </a:r>
            <a:r>
              <a:rPr lang="fr-FR" altLang="fr-FR" sz="1800">
                <a:solidFill>
                  <a:srgbClr val="008000"/>
                </a:solidFill>
                <a:hlinkClick r:id="rId26" tooltip="Rat"/>
              </a:rPr>
              <a:t>rat</a:t>
            </a:r>
            <a:r>
              <a:rPr lang="fr-FR" altLang="fr-FR" sz="1800">
                <a:solidFill>
                  <a:srgbClr val="008000"/>
                </a:solidFill>
              </a:rPr>
              <a:t>, du </a:t>
            </a:r>
            <a:r>
              <a:rPr lang="fr-FR" altLang="fr-FR" sz="1800">
                <a:solidFill>
                  <a:srgbClr val="008000"/>
                </a:solidFill>
                <a:hlinkClick r:id="rId27" tooltip="Chat"/>
              </a:rPr>
              <a:t>chat</a:t>
            </a:r>
            <a:r>
              <a:rPr lang="fr-FR" altLang="fr-FR" sz="1800">
                <a:solidFill>
                  <a:srgbClr val="008000"/>
                </a:solidFill>
              </a:rPr>
              <a:t>, du </a:t>
            </a:r>
            <a:r>
              <a:rPr lang="fr-FR" altLang="fr-FR" sz="1800">
                <a:solidFill>
                  <a:srgbClr val="008000"/>
                </a:solidFill>
                <a:hlinkClick r:id="rId28" tooltip="Mouton"/>
              </a:rPr>
              <a:t>mouton</a:t>
            </a:r>
            <a:r>
              <a:rPr lang="fr-FR" altLang="fr-FR" sz="1800">
                <a:solidFill>
                  <a:srgbClr val="008000"/>
                </a:solidFill>
              </a:rPr>
              <a:t> ou de </a:t>
            </a:r>
            <a:r>
              <a:rPr lang="fr-FR" altLang="fr-FR" sz="1800">
                <a:solidFill>
                  <a:srgbClr val="008000"/>
                </a:solidFill>
                <a:hlinkClick r:id="rId29" tooltip="Bovinae"/>
              </a:rPr>
              <a:t>bovins</a:t>
            </a:r>
            <a:r>
              <a:rPr lang="fr-FR" altLang="fr-FR" sz="1800">
                <a:solidFill>
                  <a:srgbClr val="008000"/>
                </a:solidFill>
              </a:rPr>
              <a:t> et </a:t>
            </a:r>
            <a:r>
              <a:rPr lang="fr-FR" altLang="fr-FR" sz="1800">
                <a:solidFill>
                  <a:srgbClr val="008000"/>
                </a:solidFill>
                <a:hlinkClick r:id="rId30" tooltip="Caprinae"/>
              </a:rPr>
              <a:t>caprins</a:t>
            </a:r>
            <a:r>
              <a:rPr lang="fr-FR" altLang="fr-FR" sz="1800">
                <a:solidFill>
                  <a:srgbClr val="008000"/>
                </a:solidFill>
              </a:rPr>
              <a:t> dans de nombreuses îles a été une cause fréquente de régression rapide de la biodiversité.</a:t>
            </a:r>
          </a:p>
          <a:p>
            <a:pPr algn="just" eaLnBrk="1" hangingPunct="1">
              <a:spcBef>
                <a:spcPct val="0"/>
              </a:spcBef>
              <a:buFontTx/>
              <a:buNone/>
            </a:pPr>
            <a:endParaRPr lang="fr-FR" altLang="fr-FR" sz="1200">
              <a:solidFill>
                <a:srgbClr val="008000"/>
              </a:solidFill>
            </a:endParaRP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31"/>
              </a:rPr>
              <a:t>http://fr.wikipedia.org/wiki/Invasion_(%C3%A9cologie)</a:t>
            </a:r>
            <a:r>
              <a:rPr lang="fr-FR" altLang="fr-FR" sz="1200">
                <a:solidFill>
                  <a:srgbClr val="008000"/>
                </a:solidFill>
              </a:rPr>
              <a:t>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A8345F0-7708-4FD4-B430-6ACCB3031F35}" type="slidenum">
              <a:rPr lang="fr-FR" altLang="fr-FR" sz="1200">
                <a:solidFill>
                  <a:srgbClr val="898989"/>
                </a:solidFill>
              </a:rPr>
              <a:pPr algn="r" eaLnBrk="1" hangingPunct="1">
                <a:spcBef>
                  <a:spcPct val="0"/>
                </a:spcBef>
                <a:buFontTx/>
                <a:buNone/>
              </a:pPr>
              <a:t>124</a:t>
            </a:fld>
            <a:endParaRPr lang="fr-FR" altLang="fr-FR" sz="1200">
              <a:solidFill>
                <a:srgbClr val="898989"/>
              </a:solidFill>
            </a:endParaRPr>
          </a:p>
        </p:txBody>
      </p:sp>
      <p:sp>
        <p:nvSpPr>
          <p:cNvPr id="125955"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25956" name="ZoneTexte 5"/>
          <p:cNvSpPr txBox="1">
            <a:spLocks noChangeArrowheads="1"/>
          </p:cNvSpPr>
          <p:nvPr/>
        </p:nvSpPr>
        <p:spPr bwMode="auto">
          <a:xfrm>
            <a:off x="179388" y="692150"/>
            <a:ext cx="87852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(suite) </a:t>
            </a:r>
            <a:r>
              <a:rPr lang="fr-FR" altLang="fr-FR" sz="1800">
                <a:solidFill>
                  <a:srgbClr val="008000"/>
                </a:solidFill>
              </a:rPr>
              <a:t>:</a:t>
            </a:r>
          </a:p>
          <a:p>
            <a:pPr algn="just" eaLnBrk="1" hangingPunct="1">
              <a:spcBef>
                <a:spcPct val="0"/>
              </a:spcBef>
              <a:buFontTx/>
              <a:buNone/>
            </a:pPr>
            <a:endParaRPr lang="fr-FR" altLang="fr-FR" sz="1600">
              <a:solidFill>
                <a:srgbClr val="008000"/>
              </a:solidFill>
            </a:endParaRPr>
          </a:p>
          <a:p>
            <a:pPr algn="just" eaLnBrk="1" hangingPunct="1">
              <a:spcBef>
                <a:spcPct val="0"/>
              </a:spcBef>
              <a:buFontTx/>
              <a:buNone/>
            </a:pPr>
            <a:r>
              <a:rPr lang="fr-FR" altLang="fr-FR" sz="1600">
                <a:solidFill>
                  <a:srgbClr val="008000"/>
                </a:solidFill>
              </a:rPr>
              <a:t>Plusieurs définitions de la notion d'invasion biologique (Williamson, 1996 i.a.) ont été produites depuis Elton (1958).</a:t>
            </a:r>
          </a:p>
          <a:p>
            <a:pPr algn="just" eaLnBrk="1" hangingPunct="1">
              <a:spcBef>
                <a:spcPct val="0"/>
              </a:spcBef>
            </a:pPr>
            <a:r>
              <a:rPr lang="fr-FR" altLang="fr-FR" sz="1600">
                <a:solidFill>
                  <a:srgbClr val="008000"/>
                </a:solidFill>
              </a:rPr>
              <a:t> Une définition plus précise retenue en France</a:t>
            </a:r>
            <a:r>
              <a:rPr lang="fr-FR" altLang="fr-FR" sz="1600" baseline="30000">
                <a:solidFill>
                  <a:srgbClr val="008000"/>
                </a:solidFill>
                <a:hlinkClick r:id="rId2"/>
              </a:rPr>
              <a:t>6</a:t>
            </a:r>
            <a:r>
              <a:rPr lang="fr-FR" altLang="fr-FR" sz="1600">
                <a:solidFill>
                  <a:srgbClr val="008000"/>
                </a:solidFill>
              </a:rPr>
              <a:t> est l'apparition durable, dans une nouvelle partie de son aire de répartition, d'une ou de plusieurs populations pérennes d'une espèce animale, végétale ou fongique, (microbienne ou virale éventuellement), que cette apparition soit ou non d'origine anthropique, à condition que la population en question se reproduise sans apports extérieurs nécessaires (cette définition ne prend pas en compte des espèces domestiquées qui ne survivraient pas sans l'aide de l'Homme).</a:t>
            </a:r>
          </a:p>
          <a:p>
            <a:pPr algn="just" eaLnBrk="1" hangingPunct="1">
              <a:spcBef>
                <a:spcPct val="0"/>
              </a:spcBef>
            </a:pPr>
            <a:r>
              <a:rPr lang="fr-FR" altLang="fr-FR" sz="1600">
                <a:solidFill>
                  <a:srgbClr val="008000"/>
                </a:solidFill>
              </a:rPr>
              <a:t> Une espèce est dite</a:t>
            </a:r>
            <a:r>
              <a:rPr lang="fr-FR" altLang="fr-FR" sz="1600" baseline="30000">
                <a:solidFill>
                  <a:srgbClr val="008000"/>
                </a:solidFill>
                <a:hlinkClick r:id="rId3"/>
              </a:rPr>
              <a:t>7</a:t>
            </a:r>
            <a:r>
              <a:rPr lang="fr-FR" altLang="fr-FR" sz="1600">
                <a:solidFill>
                  <a:srgbClr val="008000"/>
                </a:solidFill>
              </a:rPr>
              <a:t> "</a:t>
            </a:r>
            <a:r>
              <a:rPr lang="fr-FR" altLang="fr-FR" sz="1600">
                <a:solidFill>
                  <a:srgbClr val="008000"/>
                </a:solidFill>
                <a:hlinkClick r:id="rId4" tooltip="Espèce invasive"/>
              </a:rPr>
              <a:t>invasive</a:t>
            </a:r>
            <a:r>
              <a:rPr lang="fr-FR" altLang="fr-FR" sz="1600">
                <a:solidFill>
                  <a:srgbClr val="008000"/>
                </a:solidFill>
              </a:rPr>
              <a:t>", selon l’« </a:t>
            </a:r>
            <a:r>
              <a:rPr lang="fr-FR" altLang="fr-FR" sz="1600" i="1">
                <a:solidFill>
                  <a:srgbClr val="008000"/>
                </a:solidFill>
              </a:rPr>
              <a:t>Invasive Species Specialist Group</a:t>
            </a:r>
            <a:r>
              <a:rPr lang="fr-FR" altLang="fr-FR" sz="1600">
                <a:solidFill>
                  <a:srgbClr val="008000"/>
                </a:solidFill>
              </a:rPr>
              <a:t> » (ISSG) de l’</a:t>
            </a:r>
            <a:r>
              <a:rPr lang="fr-FR" altLang="fr-FR" sz="1600">
                <a:solidFill>
                  <a:srgbClr val="008000"/>
                </a:solidFill>
                <a:hlinkClick r:id="rId5" tooltip="UICN"/>
              </a:rPr>
              <a:t>UICN</a:t>
            </a:r>
            <a:r>
              <a:rPr lang="fr-FR" altLang="fr-FR" sz="1600">
                <a:solidFill>
                  <a:srgbClr val="008000"/>
                </a:solidFill>
              </a:rPr>
              <a:t> (Union internationale pour la Conservation de la Nature et des Ressources naturelles) quand s’étant établie dans un nouveau domaine géographique (écosystèmes ou habitats naturels ou semi-naturels), elle y devient un agent de perturbation qui nuit à la diversité biologique.</a:t>
            </a:r>
          </a:p>
          <a:p>
            <a:pPr algn="just" eaLnBrk="1" hangingPunct="1">
              <a:spcBef>
                <a:spcPct val="0"/>
              </a:spcBef>
            </a:pPr>
            <a:r>
              <a:rPr lang="fr-FR" altLang="fr-FR" sz="1600">
                <a:solidFill>
                  <a:srgbClr val="008000"/>
                </a:solidFill>
              </a:rPr>
              <a:t> Il faut en fait parler de </a:t>
            </a:r>
            <a:r>
              <a:rPr lang="fr-FR" altLang="fr-FR" sz="1600" i="1">
                <a:solidFill>
                  <a:srgbClr val="008000"/>
                </a:solidFill>
              </a:rPr>
              <a:t>populations</a:t>
            </a:r>
            <a:r>
              <a:rPr lang="fr-FR" altLang="fr-FR" sz="1600">
                <a:solidFill>
                  <a:srgbClr val="008000"/>
                </a:solidFill>
              </a:rPr>
              <a:t> invasives et non d’</a:t>
            </a:r>
            <a:r>
              <a:rPr lang="fr-FR" altLang="fr-FR" sz="1600" i="1">
                <a:solidFill>
                  <a:srgbClr val="008000"/>
                </a:solidFill>
              </a:rPr>
              <a:t>espèces</a:t>
            </a:r>
            <a:r>
              <a:rPr lang="fr-FR" altLang="fr-FR" sz="1600">
                <a:solidFill>
                  <a:srgbClr val="008000"/>
                </a:solidFill>
              </a:rPr>
              <a:t> invasives car le vocable d'espèce regroupe toutes les populations, même celles de l’aire d'origine qu'on ne peut qualifier d'invasive. L'UICN n'utilise d'ailleurs ce qualificatif (</a:t>
            </a:r>
            <a:r>
              <a:rPr lang="fr-FR" altLang="fr-FR" sz="1600" i="1">
                <a:solidFill>
                  <a:srgbClr val="008000"/>
                </a:solidFill>
              </a:rPr>
              <a:t>invasif</a:t>
            </a:r>
            <a:r>
              <a:rPr lang="fr-FR" altLang="fr-FR" sz="1600">
                <a:solidFill>
                  <a:srgbClr val="008000"/>
                </a:solidFill>
              </a:rPr>
              <a:t>) uniquement pour les invasions biologiques d'origine anthropique</a:t>
            </a:r>
            <a:r>
              <a:rPr lang="fr-FR" altLang="fr-FR" sz="1600" baseline="30000">
                <a:solidFill>
                  <a:srgbClr val="008000"/>
                </a:solidFill>
                <a:hlinkClick r:id="rId6"/>
              </a:rPr>
              <a:t>8</a:t>
            </a:r>
            <a:endParaRPr lang="fr-FR" altLang="fr-FR" sz="1600">
              <a:solidFill>
                <a:srgbClr val="008000"/>
              </a:solidFill>
            </a:endParaRPr>
          </a:p>
          <a:p>
            <a:pPr algn="just" eaLnBrk="1" hangingPunct="1">
              <a:spcBef>
                <a:spcPct val="0"/>
              </a:spcBef>
            </a:pPr>
            <a:r>
              <a:rPr lang="fr-FR" altLang="fr-FR" sz="1600">
                <a:solidFill>
                  <a:srgbClr val="008000"/>
                </a:solidFill>
              </a:rPr>
              <a:t> Une espèce introduite dans un milieu naturel, et qui y établit des populations durablement viables est dite </a:t>
            </a:r>
            <a:r>
              <a:rPr lang="fr-FR" altLang="fr-FR" sz="1600" i="1">
                <a:solidFill>
                  <a:srgbClr val="008000"/>
                </a:solidFill>
              </a:rPr>
              <a:t>établie</a:t>
            </a:r>
            <a:r>
              <a:rPr lang="fr-FR" altLang="fr-FR" sz="1600">
                <a:solidFill>
                  <a:srgbClr val="008000"/>
                </a:solidFill>
              </a:rPr>
              <a:t> ou </a:t>
            </a:r>
            <a:r>
              <a:rPr lang="fr-FR" altLang="fr-FR" sz="1600" i="1">
                <a:solidFill>
                  <a:srgbClr val="008000"/>
                </a:solidFill>
              </a:rPr>
              <a:t>naturalisée</a:t>
            </a:r>
            <a:r>
              <a:rPr lang="fr-FR" altLang="fr-FR" sz="1600">
                <a:solidFill>
                  <a:srgbClr val="008000"/>
                </a:solidFill>
              </a:rPr>
              <a:t>. Elle est dite </a:t>
            </a:r>
            <a:r>
              <a:rPr lang="fr-FR" altLang="fr-FR" sz="1600" i="1">
                <a:solidFill>
                  <a:srgbClr val="008000"/>
                </a:solidFill>
              </a:rPr>
              <a:t>acclimatée</a:t>
            </a:r>
            <a:r>
              <a:rPr lang="fr-FR" altLang="fr-FR" sz="1600">
                <a:solidFill>
                  <a:srgbClr val="008000"/>
                </a:solidFill>
              </a:rPr>
              <a:t> si un grand nombre d'individus sont présents dans un milieu sans qu'il s'y reproduise avec un succès suffisant pour y produire une ou plusieurs population(s) pérenne(s) à l'époque considérée.</a:t>
            </a:r>
          </a:p>
          <a:p>
            <a:pPr algn="just" eaLnBrk="1" hangingPunct="1">
              <a:spcBef>
                <a:spcPct val="0"/>
              </a:spcBef>
              <a:buFontTx/>
              <a:buNone/>
            </a:pPr>
            <a:endParaRPr lang="fr-FR" altLang="fr-FR" sz="1600">
              <a:solidFill>
                <a:srgbClr val="008000"/>
              </a:solidFill>
            </a:endParaRP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7"/>
              </a:rPr>
              <a:t>http://fr.wikipedia.org/wiki/Invasion_(%C3%A9cologie)</a:t>
            </a:r>
            <a:r>
              <a:rPr lang="fr-FR" altLang="fr-FR" sz="1200">
                <a:solidFill>
                  <a:srgbClr val="008000"/>
                </a:solidFill>
              </a:rPr>
              <a:t>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37EDA92-CF55-4C65-8E6C-CCF4AF870CE3}" type="slidenum">
              <a:rPr lang="fr-FR" altLang="fr-FR" sz="1200">
                <a:solidFill>
                  <a:srgbClr val="898989"/>
                </a:solidFill>
              </a:rPr>
              <a:pPr algn="r" eaLnBrk="1" hangingPunct="1">
                <a:spcBef>
                  <a:spcPct val="0"/>
                </a:spcBef>
                <a:buFontTx/>
                <a:buNone/>
              </a:pPr>
              <a:t>125</a:t>
            </a:fld>
            <a:endParaRPr lang="fr-FR" altLang="fr-FR" sz="1200">
              <a:solidFill>
                <a:srgbClr val="898989"/>
              </a:solidFill>
            </a:endParaRPr>
          </a:p>
        </p:txBody>
      </p:sp>
      <p:sp>
        <p:nvSpPr>
          <p:cNvPr id="126979"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26980" name="ZoneTexte 5"/>
          <p:cNvSpPr txBox="1">
            <a:spLocks noChangeArrowheads="1"/>
          </p:cNvSpPr>
          <p:nvPr/>
        </p:nvSpPr>
        <p:spPr bwMode="auto">
          <a:xfrm>
            <a:off x="179388" y="692150"/>
            <a:ext cx="8785225"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(suite) </a:t>
            </a:r>
            <a:r>
              <a:rPr lang="fr-FR" altLang="fr-FR" sz="1800">
                <a:solidFill>
                  <a:srgbClr val="008000"/>
                </a:solidFill>
              </a:rPr>
              <a:t>:</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b="1" i="1">
                <a:solidFill>
                  <a:srgbClr val="008000"/>
                </a:solidFill>
                <a:latin typeface="Arial" panose="020B0604020202020204" pitchFamily="34" charset="0"/>
              </a:rPr>
              <a:t>Allélopathie</a:t>
            </a:r>
            <a:r>
              <a:rPr lang="fr-FR" altLang="fr-FR" sz="1800">
                <a:solidFill>
                  <a:srgbClr val="008000"/>
                </a:solidFill>
                <a:latin typeface="Arial" panose="020B0604020202020204" pitchFamily="34" charset="0"/>
              </a:rPr>
              <a:t>  : ensemble de plusieurs </a:t>
            </a:r>
            <a:r>
              <a:rPr lang="fr-FR" altLang="fr-FR" sz="1800">
                <a:solidFill>
                  <a:srgbClr val="008000"/>
                </a:solidFill>
                <a:latin typeface="Arial" panose="020B0604020202020204" pitchFamily="34" charset="0"/>
                <a:hlinkClick r:id="rId2" tooltip="Interaction biologique"/>
              </a:rPr>
              <a:t>interactions biochimiques</a:t>
            </a:r>
            <a:r>
              <a:rPr lang="fr-FR" altLang="fr-FR" sz="1800">
                <a:solidFill>
                  <a:srgbClr val="008000"/>
                </a:solidFill>
                <a:latin typeface="Arial" panose="020B0604020202020204" pitchFamily="34" charset="0"/>
              </a:rPr>
              <a:t> directes ou indirectes, positives ou négatives, </a:t>
            </a:r>
            <a:r>
              <a:rPr lang="fr-FR" altLang="fr-FR" sz="1800" i="1">
                <a:solidFill>
                  <a:srgbClr val="008000"/>
                </a:solidFill>
                <a:latin typeface="Arial" panose="020B0604020202020204" pitchFamily="34" charset="0"/>
              </a:rPr>
              <a:t>d’une </a:t>
            </a:r>
            <a:r>
              <a:rPr lang="fr-FR" altLang="fr-FR" sz="1800" i="1">
                <a:solidFill>
                  <a:srgbClr val="008000"/>
                </a:solidFill>
                <a:latin typeface="Arial" panose="020B0604020202020204" pitchFamily="34" charset="0"/>
                <a:hlinkClick r:id="rId3" tooltip="Plante"/>
              </a:rPr>
              <a:t>plante</a:t>
            </a:r>
            <a:r>
              <a:rPr lang="fr-FR" altLang="fr-FR" sz="1800" i="1">
                <a:solidFill>
                  <a:srgbClr val="008000"/>
                </a:solidFill>
                <a:latin typeface="Arial" panose="020B0604020202020204" pitchFamily="34" charset="0"/>
              </a:rPr>
              <a:t> sur une autre (micro-organismes inclus) </a:t>
            </a:r>
            <a:r>
              <a:rPr lang="fr-FR" altLang="fr-FR" sz="1800">
                <a:solidFill>
                  <a:srgbClr val="008000"/>
                </a:solidFill>
                <a:latin typeface="Arial" panose="020B0604020202020204" pitchFamily="34" charset="0"/>
              </a:rPr>
              <a:t>au moyen le plus souvent de </a:t>
            </a:r>
            <a:r>
              <a:rPr lang="fr-FR" altLang="fr-FR" sz="1800">
                <a:solidFill>
                  <a:srgbClr val="008000"/>
                </a:solidFill>
                <a:latin typeface="Arial" panose="020B0604020202020204" pitchFamily="34" charset="0"/>
                <a:hlinkClick r:id="rId4" tooltip="Métabolite secondaire"/>
              </a:rPr>
              <a:t>métabolites secondaires</a:t>
            </a:r>
            <a:r>
              <a:rPr lang="fr-FR" altLang="fr-FR" sz="1800">
                <a:solidFill>
                  <a:srgbClr val="008000"/>
                </a:solidFill>
                <a:latin typeface="Arial" panose="020B0604020202020204" pitchFamily="34" charset="0"/>
              </a:rPr>
              <a:t> tels les </a:t>
            </a:r>
            <a:r>
              <a:rPr lang="fr-FR" altLang="fr-FR" sz="1800">
                <a:solidFill>
                  <a:srgbClr val="008000"/>
                </a:solidFill>
                <a:latin typeface="Arial" panose="020B0604020202020204" pitchFamily="34" charset="0"/>
                <a:hlinkClick r:id="rId5" tooltip="Phénol (groupe)"/>
              </a:rPr>
              <a:t>acides phénoliques</a:t>
            </a:r>
            <a:r>
              <a:rPr lang="fr-FR" altLang="fr-FR" sz="1800">
                <a:solidFill>
                  <a:srgbClr val="008000"/>
                </a:solidFill>
                <a:latin typeface="Arial" panose="020B0604020202020204" pitchFamily="34" charset="0"/>
              </a:rPr>
              <a:t>, les </a:t>
            </a:r>
            <a:r>
              <a:rPr lang="fr-FR" altLang="fr-FR" sz="1800">
                <a:solidFill>
                  <a:srgbClr val="008000"/>
                </a:solidFill>
                <a:latin typeface="Arial" panose="020B0604020202020204" pitchFamily="34" charset="0"/>
                <a:hlinkClick r:id="rId6" tooltip="Flavonoïde"/>
              </a:rPr>
              <a:t>flavonoïdes</a:t>
            </a:r>
            <a:r>
              <a:rPr lang="fr-FR" altLang="fr-FR" sz="1800">
                <a:solidFill>
                  <a:srgbClr val="008000"/>
                </a:solidFill>
                <a:latin typeface="Arial" panose="020B0604020202020204" pitchFamily="34" charset="0"/>
              </a:rPr>
              <a:t>, les </a:t>
            </a:r>
            <a:r>
              <a:rPr lang="fr-FR" altLang="fr-FR" sz="1800">
                <a:solidFill>
                  <a:srgbClr val="008000"/>
                </a:solidFill>
                <a:latin typeface="Arial" panose="020B0604020202020204" pitchFamily="34" charset="0"/>
                <a:hlinkClick r:id="rId7" tooltip="Terpénoïde"/>
              </a:rPr>
              <a:t>terpénoïdes</a:t>
            </a:r>
            <a:r>
              <a:rPr lang="fr-FR" altLang="fr-FR" sz="1800">
                <a:solidFill>
                  <a:srgbClr val="008000"/>
                </a:solidFill>
                <a:latin typeface="Arial" panose="020B0604020202020204" pitchFamily="34" charset="0"/>
              </a:rPr>
              <a:t> et les </a:t>
            </a:r>
            <a:r>
              <a:rPr lang="fr-FR" altLang="fr-FR" sz="1800">
                <a:solidFill>
                  <a:srgbClr val="008000"/>
                </a:solidFill>
                <a:latin typeface="Arial" panose="020B0604020202020204" pitchFamily="34" charset="0"/>
                <a:hlinkClick r:id="rId8" tooltip="Alcaloïde"/>
              </a:rPr>
              <a:t>alcaloïdes</a:t>
            </a:r>
            <a:r>
              <a:rPr lang="fr-FR" altLang="fr-FR" sz="1800">
                <a:solidFill>
                  <a:srgbClr val="008000"/>
                </a:solidFill>
                <a:latin typeface="Arial" panose="020B0604020202020204" pitchFamily="34" charset="0"/>
              </a:rPr>
              <a:t>. Lorsque ces interactions sont négatives, on parle d'</a:t>
            </a:r>
            <a:r>
              <a:rPr lang="fr-FR" altLang="fr-FR" sz="1800">
                <a:solidFill>
                  <a:srgbClr val="008000"/>
                </a:solidFill>
                <a:latin typeface="Arial" panose="020B0604020202020204" pitchFamily="34" charset="0"/>
                <a:hlinkClick r:id="rId9" tooltip="Amensalisme"/>
              </a:rPr>
              <a:t>amensalisme</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800">
                <a:solidFill>
                  <a:srgbClr val="008000"/>
                </a:solidFill>
                <a:latin typeface="Arial" panose="020B0604020202020204" pitchFamily="34" charset="0"/>
              </a:rPr>
              <a:t>Ces composés allélochimiques jouent un rôle important dans la </a:t>
            </a:r>
            <a:r>
              <a:rPr lang="fr-FR" altLang="fr-FR" sz="1800">
                <a:solidFill>
                  <a:srgbClr val="008000"/>
                </a:solidFill>
                <a:latin typeface="Arial" panose="020B0604020202020204" pitchFamily="34" charset="0"/>
                <a:hlinkClick r:id="rId10" tooltip="Compétition (biologie)"/>
              </a:rPr>
              <a:t>compétition</a:t>
            </a:r>
            <a:r>
              <a:rPr lang="fr-FR" altLang="fr-FR" sz="1800">
                <a:solidFill>
                  <a:srgbClr val="008000"/>
                </a:solidFill>
                <a:latin typeface="Arial" panose="020B0604020202020204" pitchFamily="34" charset="0"/>
              </a:rPr>
              <a:t> aux ressources environnementales que sont l’</a:t>
            </a:r>
            <a:r>
              <a:rPr lang="fr-FR" altLang="fr-FR" sz="1800">
                <a:solidFill>
                  <a:srgbClr val="008000"/>
                </a:solidFill>
                <a:latin typeface="Arial" panose="020B0604020202020204" pitchFamily="34" charset="0"/>
                <a:hlinkClick r:id="rId11" tooltip="Eau"/>
              </a:rPr>
              <a:t>eau</a:t>
            </a:r>
            <a:r>
              <a:rPr lang="fr-FR" altLang="fr-FR" sz="1800">
                <a:solidFill>
                  <a:srgbClr val="008000"/>
                </a:solidFill>
                <a:latin typeface="Arial" panose="020B0604020202020204" pitchFamily="34" charset="0"/>
              </a:rPr>
              <a:t>, la </a:t>
            </a:r>
            <a:r>
              <a:rPr lang="fr-FR" altLang="fr-FR" sz="1800">
                <a:solidFill>
                  <a:srgbClr val="008000"/>
                </a:solidFill>
                <a:latin typeface="Arial" panose="020B0604020202020204" pitchFamily="34" charset="0"/>
                <a:hlinkClick r:id="rId12" tooltip="Lumière"/>
              </a:rPr>
              <a:t>lumière</a:t>
            </a:r>
            <a:r>
              <a:rPr lang="fr-FR" altLang="fr-FR" sz="1800">
                <a:solidFill>
                  <a:srgbClr val="008000"/>
                </a:solidFill>
                <a:latin typeface="Arial" panose="020B0604020202020204" pitchFamily="34" charset="0"/>
              </a:rPr>
              <a:t> et les substances nutritives ; dans l’armement chimique de défense des plantes contre leurs </a:t>
            </a:r>
            <a:r>
              <a:rPr lang="fr-FR" altLang="fr-FR" sz="1800">
                <a:solidFill>
                  <a:srgbClr val="008000"/>
                </a:solidFill>
                <a:latin typeface="Arial" panose="020B0604020202020204" pitchFamily="34" charset="0"/>
                <a:hlinkClick r:id="rId13" tooltip="Prédateur"/>
              </a:rPr>
              <a:t>prédateurs</a:t>
            </a:r>
            <a:r>
              <a:rPr lang="fr-FR" altLang="fr-FR" sz="1800">
                <a:solidFill>
                  <a:srgbClr val="008000"/>
                </a:solidFill>
                <a:latin typeface="Arial" panose="020B0604020202020204" pitchFamily="34" charset="0"/>
              </a:rPr>
              <a:t>, et dans la </a:t>
            </a:r>
            <a:r>
              <a:rPr lang="fr-FR" altLang="fr-FR" sz="1800">
                <a:solidFill>
                  <a:srgbClr val="008000"/>
                </a:solidFill>
                <a:latin typeface="Arial" panose="020B0604020202020204" pitchFamily="34" charset="0"/>
                <a:hlinkClick r:id="rId14" tooltip="Coopération"/>
              </a:rPr>
              <a:t>coopération</a:t>
            </a:r>
            <a:r>
              <a:rPr lang="fr-FR" altLang="fr-FR" sz="1800">
                <a:solidFill>
                  <a:srgbClr val="008000"/>
                </a:solidFill>
                <a:latin typeface="Arial" panose="020B0604020202020204" pitchFamily="34" charset="0"/>
              </a:rPr>
              <a:t> intra- et interspécifique.</a:t>
            </a:r>
          </a:p>
          <a:p>
            <a:pPr algn="just" eaLnBrk="1" hangingPunct="1">
              <a:spcBef>
                <a:spcPct val="0"/>
              </a:spcBef>
              <a:buFontTx/>
              <a:buNone/>
            </a:pPr>
            <a:endParaRPr lang="fr-FR" altLang="fr-FR" sz="1600">
              <a:solidFill>
                <a:srgbClr val="008000"/>
              </a:solidFill>
            </a:endParaRP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15"/>
              </a:rPr>
              <a:t>http://fr.wikipedia.org/wiki/All%C3%A9lopathie</a:t>
            </a:r>
            <a:r>
              <a:rPr lang="fr-FR" altLang="fr-FR" sz="1200">
                <a:solidFill>
                  <a:srgbClr val="008000"/>
                </a:solidFill>
              </a:rPr>
              <a:t> </a:t>
            </a:r>
          </a:p>
        </p:txBody>
      </p:sp>
      <p:pic>
        <p:nvPicPr>
          <p:cNvPr id="126981" name="Image 4" descr="Action de la Juglone des noyers sur le sol.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300788" y="3789363"/>
            <a:ext cx="263683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Image 5" descr="Allélopathie2.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4221163"/>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3" name="ZoneTexte 6"/>
          <p:cNvSpPr txBox="1">
            <a:spLocks noChangeArrowheads="1"/>
          </p:cNvSpPr>
          <p:nvPr/>
        </p:nvSpPr>
        <p:spPr bwMode="auto">
          <a:xfrm>
            <a:off x="2268538" y="4508500"/>
            <a:ext cx="40322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a:t>
            </a:r>
            <a:r>
              <a:rPr lang="fr-FR" altLang="fr-FR" sz="1200">
                <a:solidFill>
                  <a:srgbClr val="008000"/>
                </a:solidFill>
                <a:latin typeface="Arial" panose="020B0604020202020204" pitchFamily="34" charset="0"/>
              </a:rPr>
              <a:t>Action de la </a:t>
            </a:r>
            <a:r>
              <a:rPr lang="fr-FR" altLang="fr-FR" sz="1200" i="1">
                <a:solidFill>
                  <a:srgbClr val="008000"/>
                </a:solidFill>
                <a:latin typeface="Arial" panose="020B0604020202020204" pitchFamily="34" charset="0"/>
              </a:rPr>
              <a:t>Juglone</a:t>
            </a:r>
            <a:r>
              <a:rPr lang="fr-FR" altLang="fr-FR" sz="1200">
                <a:solidFill>
                  <a:srgbClr val="008000"/>
                </a:solidFill>
                <a:latin typeface="Arial" panose="020B0604020202020204" pitchFamily="34" charset="0"/>
              </a:rPr>
              <a:t> émises par les racines du noyer dans le sol</a:t>
            </a:r>
            <a:r>
              <a:rPr lang="fr-FR" altLang="fr-FR" sz="1200">
                <a:solidFill>
                  <a:srgbClr val="008000"/>
                </a:solidFill>
              </a:rPr>
              <a:t>→</a:t>
            </a:r>
            <a:endParaRPr lang="fr-FR" altLang="fr-FR" sz="1200">
              <a:solidFill>
                <a:srgbClr val="008000"/>
              </a:solidFill>
              <a:latin typeface="Arial" panose="020B0604020202020204" pitchFamily="34" charset="0"/>
            </a:endParaRPr>
          </a:p>
          <a:p>
            <a:pPr algn="ctr" eaLnBrk="1" hangingPunct="1">
              <a:spcBef>
                <a:spcPct val="0"/>
              </a:spcBef>
              <a:buFontTx/>
              <a:buNone/>
            </a:pPr>
            <a:r>
              <a:rPr lang="fr-FR" altLang="fr-FR" sz="1200">
                <a:solidFill>
                  <a:srgbClr val="008000"/>
                </a:solidFill>
                <a:latin typeface="Arial" panose="020B0604020202020204" pitchFamily="34" charset="0"/>
              </a:rPr>
              <a:t>Sources :a) Chemische Interaktionen [effets inhibiteurs de la germination de la juglone (après Strasburger 2002, édition 35], </a:t>
            </a:r>
            <a:r>
              <a:rPr lang="fr-FR" altLang="fr-FR" sz="1200">
                <a:solidFill>
                  <a:srgbClr val="008000"/>
                </a:solidFill>
                <a:latin typeface="Arial" panose="020B0604020202020204" pitchFamily="34" charset="0"/>
                <a:hlinkClick r:id="rId18"/>
              </a:rPr>
              <a:t>http://www.uni-goettingen.de/de/chemische-interaktionen-mit-der-umwelt/76560.html</a:t>
            </a:r>
            <a:r>
              <a:rPr lang="fr-FR" altLang="fr-FR" sz="1200">
                <a:solidFill>
                  <a:srgbClr val="008000"/>
                </a:solidFill>
                <a:latin typeface="Arial" panose="020B0604020202020204" pitchFamily="34" charset="0"/>
              </a:rPr>
              <a:t> </a:t>
            </a:r>
          </a:p>
          <a:p>
            <a:pPr algn="ctr" eaLnBrk="1" hangingPunct="1">
              <a:spcBef>
                <a:spcPct val="0"/>
              </a:spcBef>
              <a:buFontTx/>
              <a:buNone/>
            </a:pPr>
            <a:r>
              <a:rPr lang="de-DE" altLang="fr-FR" sz="1200">
                <a:solidFill>
                  <a:srgbClr val="008000"/>
                </a:solidFill>
                <a:latin typeface="Arial" panose="020B0604020202020204" pitchFamily="34" charset="0"/>
              </a:rPr>
              <a:t>b) Allelopathischer Effekt am Beispiel vom Nu</a:t>
            </a:r>
            <a:r>
              <a:rPr lang="el-GR" altLang="fr-FR" sz="1200">
                <a:solidFill>
                  <a:srgbClr val="008000"/>
                </a:solidFill>
              </a:rPr>
              <a:t>β</a:t>
            </a:r>
            <a:r>
              <a:rPr lang="de-DE" altLang="fr-FR" sz="1200">
                <a:solidFill>
                  <a:srgbClr val="008000"/>
                </a:solidFill>
                <a:latin typeface="Arial" panose="020B0604020202020204" pitchFamily="34" charset="0"/>
              </a:rPr>
              <a:t>baum (</a:t>
            </a:r>
            <a:r>
              <a:rPr lang="de-DE" altLang="fr-FR" sz="1200" i="1">
                <a:solidFill>
                  <a:srgbClr val="008000"/>
                </a:solidFill>
                <a:latin typeface="Arial" panose="020B0604020202020204" pitchFamily="34" charset="0"/>
              </a:rPr>
              <a:t>Juglans nigra</a:t>
            </a:r>
            <a:r>
              <a:rPr lang="de-DE"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rPr>
              <a:t>exemple de l'effet allélopathique du noyer],</a:t>
            </a:r>
            <a:endParaRPr lang="fr-FR" altLang="fr-FR" sz="1200">
              <a:solidFill>
                <a:srgbClr val="008000"/>
              </a:solidFill>
              <a:latin typeface="Arial" panose="020B0604020202020204" pitchFamily="34" charset="0"/>
              <a:hlinkClick r:id="rId19"/>
            </a:endParaRPr>
          </a:p>
          <a:p>
            <a:pPr algn="ctr" eaLnBrk="1" hangingPunct="1">
              <a:spcBef>
                <a:spcPct val="0"/>
              </a:spcBef>
              <a:buFontTx/>
              <a:buNone/>
            </a:pPr>
            <a:r>
              <a:rPr lang="fr-FR" altLang="fr-FR" sz="1200">
                <a:solidFill>
                  <a:srgbClr val="008000"/>
                </a:solidFill>
                <a:latin typeface="Arial" panose="020B0604020202020204" pitchFamily="34" charset="0"/>
                <a:hlinkClick r:id="rId19"/>
              </a:rPr>
              <a:t>http://www.proplanta.de/Agrar-Lexikon/Landwirtschaft/Allelopathie_ll1140794711.html</a:t>
            </a:r>
            <a:r>
              <a:rPr lang="fr-FR" altLang="fr-FR" sz="1200">
                <a:solidFill>
                  <a:srgbClr val="008000"/>
                </a:solidFill>
                <a:latin typeface="Arial" panose="020B0604020202020204" pitchFamily="34" charset="0"/>
              </a:rPr>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11DA31B-866E-45B0-9B42-588419F161BB}" type="slidenum">
              <a:rPr lang="fr-FR" altLang="fr-FR" sz="1200">
                <a:solidFill>
                  <a:srgbClr val="898989"/>
                </a:solidFill>
              </a:rPr>
              <a:pPr algn="r" eaLnBrk="1" hangingPunct="1">
                <a:spcBef>
                  <a:spcPct val="0"/>
                </a:spcBef>
                <a:buFontTx/>
                <a:buNone/>
              </a:pPr>
              <a:t>126</a:t>
            </a:fld>
            <a:endParaRPr lang="fr-FR" altLang="fr-FR" sz="1200">
              <a:solidFill>
                <a:srgbClr val="898989"/>
              </a:solidFill>
            </a:endParaRPr>
          </a:p>
        </p:txBody>
      </p:sp>
      <p:sp>
        <p:nvSpPr>
          <p:cNvPr id="128003"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28004" name="Rectangle 4"/>
          <p:cNvSpPr>
            <a:spLocks noChangeArrowheads="1"/>
          </p:cNvSpPr>
          <p:nvPr/>
        </p:nvSpPr>
        <p:spPr bwMode="auto">
          <a:xfrm>
            <a:off x="179388" y="620713"/>
            <a:ext cx="871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(suite) </a:t>
            </a:r>
            <a:r>
              <a:rPr lang="fr-FR" altLang="fr-FR" sz="1800">
                <a:solidFill>
                  <a:srgbClr val="008000"/>
                </a:solidFill>
              </a:rPr>
              <a:t>:</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b="1" i="1">
                <a:solidFill>
                  <a:srgbClr val="008000"/>
                </a:solidFill>
                <a:latin typeface="Arial" panose="020B0604020202020204" pitchFamily="34" charset="0"/>
              </a:rPr>
              <a:t>Allélopathie (suite)</a:t>
            </a:r>
            <a:r>
              <a:rPr lang="fr-FR" altLang="fr-FR" sz="1800">
                <a:solidFill>
                  <a:srgbClr val="008000"/>
                </a:solidFill>
                <a:latin typeface="Arial" panose="020B0604020202020204" pitchFamily="34" charset="0"/>
              </a:rPr>
              <a:t> </a:t>
            </a:r>
            <a:endParaRPr lang="fr-FR" altLang="fr-FR" sz="1800">
              <a:latin typeface="Arial" panose="020B0604020202020204" pitchFamily="34" charset="0"/>
            </a:endParaRPr>
          </a:p>
        </p:txBody>
      </p:sp>
      <p:pic>
        <p:nvPicPr>
          <p:cNvPr id="128005" name="Image 5" descr="Allélopath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620713"/>
            <a:ext cx="484822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Rectangle 6"/>
          <p:cNvSpPr>
            <a:spLocks noChangeArrowheads="1"/>
          </p:cNvSpPr>
          <p:nvPr/>
        </p:nvSpPr>
        <p:spPr bwMode="auto">
          <a:xfrm>
            <a:off x="4932363" y="6237288"/>
            <a:ext cx="37433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Processus fonctionnels et adaptatifs des plantes </a:t>
            </a:r>
            <a:r>
              <a:rPr lang="fr-FR" altLang="fr-FR" sz="1200">
                <a:solidFill>
                  <a:srgbClr val="008000"/>
                </a:solidFill>
              </a:rPr>
              <a:t>↑</a:t>
            </a:r>
            <a:endParaRPr lang="fr-FR" altLang="fr-FR" sz="1200">
              <a:solidFill>
                <a:srgbClr val="008000"/>
              </a:solidFill>
              <a:latin typeface="Arial" panose="020B0604020202020204" pitchFamily="34" charset="0"/>
            </a:endParaRPr>
          </a:p>
        </p:txBody>
      </p:sp>
      <p:pic>
        <p:nvPicPr>
          <p:cNvPr id="128007" name="Image 7" descr="Juglone hydrolyse_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97425"/>
            <a:ext cx="42497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ZoneTexte 8"/>
          <p:cNvSpPr txBox="1">
            <a:spLocks noChangeArrowheads="1"/>
          </p:cNvSpPr>
          <p:nvPr/>
        </p:nvSpPr>
        <p:spPr bwMode="auto">
          <a:xfrm>
            <a:off x="179388" y="1989138"/>
            <a:ext cx="4176712"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a:solidFill>
                  <a:srgbClr val="008000"/>
                </a:solidFill>
                <a:latin typeface="Arial" panose="020B0604020202020204" pitchFamily="34" charset="0"/>
              </a:rPr>
              <a:t>Formation de la </a:t>
            </a:r>
            <a:r>
              <a:rPr lang="fr-FR" altLang="fr-FR" sz="1400" i="1">
                <a:solidFill>
                  <a:srgbClr val="008000"/>
                </a:solidFill>
                <a:latin typeface="Arial" panose="020B0604020202020204" pitchFamily="34" charset="0"/>
              </a:rPr>
              <a:t>Juglone</a:t>
            </a:r>
            <a:r>
              <a:rPr lang="fr-FR" altLang="fr-FR" sz="1400">
                <a:solidFill>
                  <a:srgbClr val="008000"/>
                </a:solidFill>
                <a:latin typeface="Arial" panose="020B0604020202020204" pitchFamily="34" charset="0"/>
              </a:rPr>
              <a:t> (de </a:t>
            </a:r>
            <a:r>
              <a:rPr lang="fr-FR" altLang="fr-FR" sz="1400" i="1">
                <a:solidFill>
                  <a:srgbClr val="008000"/>
                </a:solidFill>
                <a:latin typeface="Arial" panose="020B0604020202020204" pitchFamily="34" charset="0"/>
              </a:rPr>
              <a:t>Juglans nigra</a:t>
            </a:r>
            <a:r>
              <a:rPr lang="fr-FR" altLang="fr-FR" sz="1400">
                <a:solidFill>
                  <a:srgbClr val="008000"/>
                </a:solidFill>
                <a:latin typeface="Arial" panose="020B0604020202020204" pitchFamily="34" charset="0"/>
              </a:rPr>
              <a:t>) : </a:t>
            </a:r>
          </a:p>
          <a:p>
            <a:pPr eaLnBrk="1" hangingPunct="1">
              <a:spcBef>
                <a:spcPct val="0"/>
              </a:spcBef>
              <a:buFontTx/>
              <a:buNone/>
            </a:pPr>
            <a:endParaRPr lang="fr-FR" altLang="fr-FR" sz="1400">
              <a:solidFill>
                <a:srgbClr val="008000"/>
              </a:solidFill>
              <a:latin typeface="Arial" panose="020B0604020202020204" pitchFamily="34" charset="0"/>
            </a:endParaRPr>
          </a:p>
          <a:p>
            <a:pPr eaLnBrk="1" hangingPunct="1">
              <a:spcBef>
                <a:spcPct val="0"/>
              </a:spcBef>
              <a:buFontTx/>
              <a:buNone/>
            </a:pPr>
            <a:r>
              <a:rPr lang="fr-FR" altLang="fr-FR" sz="1400">
                <a:solidFill>
                  <a:srgbClr val="008000"/>
                </a:solidFill>
                <a:latin typeface="Arial" panose="020B0604020202020204" pitchFamily="34" charset="0"/>
              </a:rPr>
              <a:t>1) Relâchement par lessivage</a:t>
            </a:r>
          </a:p>
          <a:p>
            <a:pPr eaLnBrk="1" hangingPunct="1">
              <a:spcBef>
                <a:spcPct val="0"/>
              </a:spcBef>
              <a:buFontTx/>
              <a:buNone/>
            </a:pPr>
            <a:r>
              <a:rPr lang="fr-FR" altLang="fr-FR" sz="1400">
                <a:solidFill>
                  <a:srgbClr val="008000"/>
                </a:solidFill>
                <a:latin typeface="Arial" panose="020B0604020202020204" pitchFamily="34" charset="0"/>
              </a:rPr>
              <a:t>2) Relâchement par exsudation racinaire</a:t>
            </a:r>
          </a:p>
          <a:p>
            <a:pPr eaLnBrk="1" hangingPunct="1">
              <a:spcBef>
                <a:spcPct val="0"/>
              </a:spcBef>
              <a:buFontTx/>
              <a:buNone/>
            </a:pPr>
            <a:r>
              <a:rPr lang="fr-FR" altLang="fr-FR" sz="1400">
                <a:solidFill>
                  <a:srgbClr val="008000"/>
                </a:solidFill>
                <a:latin typeface="Arial" panose="020B0604020202020204" pitchFamily="34" charset="0"/>
              </a:rPr>
              <a:t>3) Conversion microbienne (hydrolyse / oxydation)</a:t>
            </a:r>
          </a:p>
          <a:p>
            <a:pPr algn="ctr" eaLnBrk="1" hangingPunct="1">
              <a:spcBef>
                <a:spcPct val="0"/>
              </a:spcBef>
              <a:buFontTx/>
              <a:buNone/>
            </a:pPr>
            <a:r>
              <a:rPr lang="fr-FR" altLang="fr-FR" sz="1400">
                <a:solidFill>
                  <a:srgbClr val="008000"/>
                </a:solidFill>
                <a:latin typeface="Arial" panose="020B0604020202020204" pitchFamily="34" charset="0"/>
              </a:rPr>
              <a:t>Produisant la transformation chimique suivante : </a:t>
            </a:r>
          </a:p>
          <a:p>
            <a:pPr algn="ctr" eaLnBrk="1" hangingPunct="1">
              <a:spcBef>
                <a:spcPct val="0"/>
              </a:spcBef>
              <a:buFontTx/>
              <a:buNone/>
            </a:pPr>
            <a:r>
              <a:rPr lang="fr-FR" altLang="fr-FR" sz="1400">
                <a:solidFill>
                  <a:srgbClr val="008000"/>
                </a:solidFill>
                <a:latin typeface="Arial" panose="020B0604020202020204" pitchFamily="34" charset="0"/>
              </a:rPr>
              <a:t>4-Glucosyl-1,4,5-trihydroxynaphtalène (inactif) =&gt; Hydrojuglone =&gt; Juglone (active))</a:t>
            </a:r>
          </a:p>
          <a:p>
            <a:pPr eaLnBrk="1" hangingPunct="1">
              <a:spcBef>
                <a:spcPct val="0"/>
              </a:spcBef>
              <a:buFontTx/>
              <a:buNone/>
            </a:pPr>
            <a:r>
              <a:rPr lang="fr-FR" altLang="fr-FR" sz="1400">
                <a:solidFill>
                  <a:srgbClr val="008000"/>
                </a:solidFill>
                <a:latin typeface="Arial" panose="020B0604020202020204" pitchFamily="34" charset="0"/>
              </a:rPr>
              <a:t>4) Effet allélopathique (provoquant le dépérissement et la mort des plantes).</a:t>
            </a:r>
          </a:p>
          <a:p>
            <a:pPr eaLnBrk="1" hangingPunct="1">
              <a:spcBef>
                <a:spcPct val="0"/>
              </a:spcBef>
              <a:buFontTx/>
              <a:buNone/>
            </a:pPr>
            <a:endParaRPr lang="fr-FR" altLang="fr-FR" sz="1400">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4"/>
              </a:rPr>
              <a:t>http://www.proplanta.de/Fotos/Allelopathie-Juglans-nigra_Bild1261305039.html</a:t>
            </a:r>
            <a:r>
              <a:rPr lang="fr-FR" altLang="fr-FR" sz="1200">
                <a:solidFill>
                  <a:srgbClr val="008000"/>
                </a:solidFill>
                <a:latin typeface="Arial" panose="020B0604020202020204" pitchFamily="34" charset="0"/>
              </a:rPr>
              <a:t>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554C44F-1270-44AD-9D6C-BB013FEA4BBB}" type="slidenum">
              <a:rPr lang="fr-FR" altLang="fr-FR" sz="1200">
                <a:solidFill>
                  <a:srgbClr val="898989"/>
                </a:solidFill>
              </a:rPr>
              <a:pPr algn="r" eaLnBrk="1" hangingPunct="1">
                <a:spcBef>
                  <a:spcPct val="0"/>
                </a:spcBef>
                <a:buFontTx/>
                <a:buNone/>
              </a:pPr>
              <a:t>127</a:t>
            </a:fld>
            <a:endParaRPr lang="fr-FR" altLang="fr-FR" sz="1200">
              <a:solidFill>
                <a:srgbClr val="898989"/>
              </a:solidFill>
            </a:endParaRPr>
          </a:p>
        </p:txBody>
      </p:sp>
      <p:sp>
        <p:nvSpPr>
          <p:cNvPr id="129027"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29028" name="Rectangle 4"/>
          <p:cNvSpPr>
            <a:spLocks noChangeArrowheads="1"/>
          </p:cNvSpPr>
          <p:nvPr/>
        </p:nvSpPr>
        <p:spPr bwMode="auto">
          <a:xfrm>
            <a:off x="179388" y="620713"/>
            <a:ext cx="871378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(suite) </a:t>
            </a:r>
            <a:r>
              <a:rPr lang="fr-FR" altLang="fr-FR" sz="1800">
                <a:solidFill>
                  <a:srgbClr val="008000"/>
                </a:solidFill>
              </a:rPr>
              <a:t>:</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b="1" i="1">
                <a:solidFill>
                  <a:srgbClr val="008000"/>
                </a:solidFill>
                <a:latin typeface="Arial" panose="020B0604020202020204" pitchFamily="34" charset="0"/>
              </a:rPr>
              <a:t>Adventices </a:t>
            </a:r>
            <a:r>
              <a:rPr lang="fr-FR" altLang="fr-FR" sz="1800">
                <a:solidFill>
                  <a:srgbClr val="008000"/>
                </a:solidFill>
                <a:latin typeface="Arial" panose="020B0604020202020204" pitchFamily="34" charset="0"/>
              </a:rPr>
              <a:t> : </a:t>
            </a:r>
            <a:r>
              <a:rPr lang="fr-FR" altLang="fr-FR" sz="1800" i="1">
                <a:solidFill>
                  <a:srgbClr val="008000"/>
                </a:solidFill>
                <a:latin typeface="Arial" panose="020B0604020202020204" pitchFamily="34" charset="0"/>
              </a:rPr>
              <a:t>(Agriculture)</a:t>
            </a:r>
            <a:r>
              <a:rPr lang="fr-FR" altLang="fr-FR" sz="1800">
                <a:solidFill>
                  <a:srgbClr val="008000"/>
                </a:solidFill>
                <a:latin typeface="Arial" panose="020B0604020202020204" pitchFamily="34" charset="0"/>
              </a:rPr>
              <a:t> Qualifie les </a:t>
            </a:r>
            <a:r>
              <a:rPr lang="fr-FR" altLang="fr-FR" sz="1800">
                <a:solidFill>
                  <a:srgbClr val="008000"/>
                </a:solidFill>
                <a:latin typeface="Arial" panose="020B0604020202020204" pitchFamily="34" charset="0"/>
                <a:hlinkClick r:id="rId2" tooltip="plante"/>
              </a:rPr>
              <a:t>plantes</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3" tooltip="indésirable"/>
              </a:rPr>
              <a:t>indésirables</a:t>
            </a:r>
            <a:r>
              <a:rPr lang="fr-FR" altLang="fr-FR" sz="1800">
                <a:solidFill>
                  <a:srgbClr val="008000"/>
                </a:solidFill>
                <a:latin typeface="Arial" panose="020B0604020202020204" pitchFamily="34" charset="0"/>
              </a:rPr>
              <a:t> qui </a:t>
            </a:r>
            <a:r>
              <a:rPr lang="fr-FR" altLang="fr-FR" sz="1800">
                <a:solidFill>
                  <a:srgbClr val="008000"/>
                </a:solidFill>
                <a:latin typeface="Arial" panose="020B0604020202020204" pitchFamily="34" charset="0"/>
                <a:hlinkClick r:id="rId4" tooltip="croître"/>
              </a:rPr>
              <a:t>croissent</a:t>
            </a:r>
            <a:r>
              <a:rPr lang="fr-FR" altLang="fr-FR" sz="1800">
                <a:solidFill>
                  <a:srgbClr val="008000"/>
                </a:solidFill>
                <a:latin typeface="Arial" panose="020B0604020202020204" pitchFamily="34" charset="0"/>
              </a:rPr>
              <a:t> dans les </a:t>
            </a:r>
            <a:r>
              <a:rPr lang="fr-FR" altLang="fr-FR" sz="1800">
                <a:solidFill>
                  <a:srgbClr val="008000"/>
                </a:solidFill>
                <a:latin typeface="Arial" panose="020B0604020202020204" pitchFamily="34" charset="0"/>
                <a:hlinkClick r:id="rId5" tooltip="culture"/>
              </a:rPr>
              <a:t>cultures</a:t>
            </a:r>
            <a:r>
              <a:rPr lang="fr-FR" altLang="fr-FR" sz="1800">
                <a:solidFill>
                  <a:srgbClr val="008000"/>
                </a:solidFill>
                <a:latin typeface="Arial" panose="020B0604020202020204" pitchFamily="34" charset="0"/>
              </a:rPr>
              <a:t> (synonymes de « </a:t>
            </a:r>
            <a:r>
              <a:rPr lang="fr-FR" altLang="fr-FR" sz="1800" i="1">
                <a:solidFill>
                  <a:srgbClr val="008000"/>
                </a:solidFill>
                <a:latin typeface="Arial" panose="020B0604020202020204" pitchFamily="34" charset="0"/>
              </a:rPr>
              <a:t>mauvaise herbe</a:t>
            </a:r>
            <a:r>
              <a:rPr lang="fr-FR" altLang="fr-FR" sz="1800">
                <a:solidFill>
                  <a:srgbClr val="008000"/>
                </a:solidFill>
                <a:latin typeface="Arial" panose="020B0604020202020204" pitchFamily="34" charset="0"/>
              </a:rPr>
              <a:t> »).</a:t>
            </a:r>
          </a:p>
          <a:p>
            <a:pPr algn="just" eaLnBrk="1" hangingPunct="1">
              <a:spcBef>
                <a:spcPct val="0"/>
              </a:spcBef>
              <a:buFontTx/>
              <a:buNone/>
            </a:pPr>
            <a:r>
              <a:rPr lang="fr-FR" altLang="fr-FR" sz="1800">
                <a:solidFill>
                  <a:srgbClr val="008000"/>
                </a:solidFill>
                <a:latin typeface="Arial" panose="020B0604020202020204" pitchFamily="34" charset="0"/>
              </a:rPr>
              <a:t>La notion de </a:t>
            </a:r>
            <a:r>
              <a:rPr lang="fr-FR" altLang="fr-FR" sz="1800">
                <a:solidFill>
                  <a:srgbClr val="008000"/>
                </a:solidFill>
                <a:latin typeface="Arial" panose="020B0604020202020204" pitchFamily="34" charset="0"/>
                <a:hlinkClick r:id="rId6" tooltip="Mauvaise herbe"/>
              </a:rPr>
              <a:t>« mauvaise » herbe</a:t>
            </a:r>
            <a:r>
              <a:rPr lang="fr-FR" altLang="fr-FR" sz="1800">
                <a:solidFill>
                  <a:srgbClr val="008000"/>
                </a:solidFill>
                <a:latin typeface="Arial" panose="020B0604020202020204" pitchFamily="34" charset="0"/>
              </a:rPr>
              <a:t> n'a de sens que dans un cadre </a:t>
            </a:r>
            <a:r>
              <a:rPr lang="fr-FR" altLang="fr-FR" sz="1800">
                <a:solidFill>
                  <a:srgbClr val="008000"/>
                </a:solidFill>
                <a:latin typeface="Arial" panose="020B0604020202020204" pitchFamily="34" charset="0"/>
                <a:hlinkClick r:id="rId7" tooltip="Anthropocentrisme"/>
              </a:rPr>
              <a:t>anthropocentré</a:t>
            </a:r>
            <a:r>
              <a:rPr lang="fr-FR" altLang="fr-FR" sz="1800">
                <a:solidFill>
                  <a:srgbClr val="008000"/>
                </a:solidFill>
                <a:latin typeface="Arial" panose="020B0604020202020204" pitchFamily="34" charset="0"/>
              </a:rPr>
              <a:t> de production agricole ou horticole, où les </a:t>
            </a:r>
            <a:r>
              <a:rPr lang="fr-FR" altLang="fr-FR" sz="1800">
                <a:solidFill>
                  <a:srgbClr val="008000"/>
                </a:solidFill>
                <a:latin typeface="Arial" panose="020B0604020202020204" pitchFamily="34" charset="0"/>
                <a:hlinkClick r:id="rId8" tooltip="Adventice"/>
              </a:rPr>
              <a:t>adventices</a:t>
            </a:r>
            <a:r>
              <a:rPr lang="fr-FR" altLang="fr-FR" sz="1800">
                <a:solidFill>
                  <a:srgbClr val="008000"/>
                </a:solidFill>
                <a:latin typeface="Arial" panose="020B0604020202020204" pitchFamily="34" charset="0"/>
              </a:rPr>
              <a:t> sont considérées comme présentant une action défavorable sur les cultures, par concurrence, dépréciation des récoltes, difficulté de ramassage, et effet favorisant des parasites des végétaux.</a:t>
            </a:r>
            <a:endParaRPr lang="fr-FR" altLang="fr-FR" sz="1200">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i="1">
                <a:solidFill>
                  <a:srgbClr val="008000"/>
                </a:solidFill>
                <a:latin typeface="Arial" panose="020B0604020202020204" pitchFamily="34" charset="0"/>
              </a:rPr>
              <a:t>Liste des principales mauvaises herbes en France</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9"/>
              </a:rPr>
              <a:t>http://fr.wikipedia.org/wiki/Liste_des_principales_mauvaises_herbes_en_France</a:t>
            </a:r>
            <a:r>
              <a:rPr lang="fr-FR" altLang="fr-FR" sz="1200">
                <a:solidFill>
                  <a:srgbClr val="008000"/>
                </a:solidFill>
                <a:latin typeface="Arial" panose="020B0604020202020204" pitchFamily="34" charset="0"/>
              </a:rPr>
              <a:t> </a:t>
            </a:r>
            <a:endParaRPr lang="fr-FR" altLang="fr-FR" sz="1800">
              <a:solidFill>
                <a:srgbClr val="008000"/>
              </a:solidFill>
              <a:latin typeface="Arial" panose="020B0604020202020204" pitchFamily="34" charset="0"/>
            </a:endParaRPr>
          </a:p>
          <a:p>
            <a:pPr algn="just" eaLnBrk="1" hangingPunct="1">
              <a:spcBef>
                <a:spcPct val="0"/>
              </a:spcBef>
              <a:buFontTx/>
              <a:buNone/>
            </a:pPr>
            <a:endParaRPr lang="fr-FR" altLang="fr-FR" sz="1800" b="1" i="1">
              <a:solidFill>
                <a:srgbClr val="008000"/>
              </a:solidFill>
              <a:latin typeface="Arial" panose="020B0604020202020204" pitchFamily="34" charset="0"/>
            </a:endParaRPr>
          </a:p>
          <a:p>
            <a:pPr algn="just" eaLnBrk="1" hangingPunct="1">
              <a:spcBef>
                <a:spcPct val="0"/>
              </a:spcBef>
              <a:buFontTx/>
              <a:buNone/>
            </a:pPr>
            <a:r>
              <a:rPr lang="fr-FR" altLang="fr-FR" sz="1800" b="1" i="1">
                <a:solidFill>
                  <a:srgbClr val="008000"/>
                </a:solidFill>
                <a:latin typeface="Arial" panose="020B0604020202020204" pitchFamily="34" charset="0"/>
              </a:rPr>
              <a:t>Plantes invasives </a:t>
            </a:r>
            <a:r>
              <a:rPr lang="fr-FR" altLang="fr-FR" sz="1800">
                <a:solidFill>
                  <a:srgbClr val="008000"/>
                </a:solidFill>
                <a:latin typeface="Arial" panose="020B0604020202020204" pitchFamily="34" charset="0"/>
              </a:rPr>
              <a:t>: plantes exotiques qui, par l’ampleur de leur prolifération, sont susceptibles d’entrainer de profonds changements au niveau des milieux naturels et d’avoir des conséquences néfastes sur la biodiversité, l’économie et parfois la santé humaine. Les conséquences peuvent être graves, allant jusqu’au remplacement des espèces locales par des espèces exotiques envahissantes et la destruction d’écosystèmes entiers (synonymes de « </a:t>
            </a:r>
            <a:r>
              <a:rPr lang="fr-FR" altLang="fr-FR" sz="1800" i="1">
                <a:solidFill>
                  <a:srgbClr val="008000"/>
                </a:solidFill>
                <a:latin typeface="Arial" panose="020B0604020202020204" pitchFamily="34" charset="0"/>
              </a:rPr>
              <a:t>plantes envahissantes</a:t>
            </a:r>
            <a:r>
              <a:rPr lang="fr-FR" altLang="fr-FR" sz="1800">
                <a:solidFill>
                  <a:srgbClr val="008000"/>
                </a:solidFill>
                <a:latin typeface="Arial" panose="020B0604020202020204" pitchFamily="34" charset="0"/>
              </a:rPr>
              <a:t> » ou de « </a:t>
            </a:r>
            <a:r>
              <a:rPr lang="fr-FR" altLang="fr-FR" sz="1800" i="1">
                <a:solidFill>
                  <a:srgbClr val="008000"/>
                </a:solidFill>
                <a:latin typeface="Arial" panose="020B0604020202020204" pitchFamily="34" charset="0"/>
              </a:rPr>
              <a:t>pestes végétales </a:t>
            </a:r>
            <a:r>
              <a:rPr lang="fr-FR" altLang="fr-FR" sz="1800">
                <a:solidFill>
                  <a:srgbClr val="008000"/>
                </a:solidFill>
                <a:latin typeface="Arial" panose="020B0604020202020204" pitchFamily="34" charset="0"/>
              </a:rPr>
              <a:t>»). </a:t>
            </a: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10"/>
              </a:rPr>
              <a:t>http://www.vosges.fr/vosgesleplusbeau/plaquette-plantes-invasives.pdf</a:t>
            </a:r>
            <a:r>
              <a:rPr lang="fr-FR" altLang="fr-FR" sz="1200">
                <a:solidFill>
                  <a:srgbClr val="008000"/>
                </a:solidFill>
                <a:latin typeface="Arial" panose="020B0604020202020204" pitchFamily="34" charset="0"/>
              </a:rPr>
              <a:t> </a:t>
            </a:r>
            <a:endParaRPr lang="fr-FR" altLang="fr-FR" sz="1800">
              <a:solidFill>
                <a:srgbClr val="008000"/>
              </a:solidFill>
              <a:latin typeface="Arial" panose="020B0604020202020204" pitchFamily="34" charset="0"/>
            </a:endParaRPr>
          </a:p>
        </p:txBody>
      </p:sp>
      <p:pic>
        <p:nvPicPr>
          <p:cNvPr id="129029" name="Image 6" descr="space invaders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80288" y="5229225"/>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ZoneTexte 7"/>
          <p:cNvSpPr txBox="1">
            <a:spLocks noChangeArrowheads="1"/>
          </p:cNvSpPr>
          <p:nvPr/>
        </p:nvSpPr>
        <p:spPr bwMode="auto">
          <a:xfrm>
            <a:off x="971550" y="6381750"/>
            <a:ext cx="7672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12"/>
              </a:rPr>
              <a:t>http://www.courrierinternational.com/une/2014/07/21/les-especes-invasives-a-l-assaut-des-etats-unis</a:t>
            </a:r>
            <a:r>
              <a:rPr lang="fr-FR" altLang="fr-FR" sz="1200">
                <a:solidFill>
                  <a:srgbClr val="008000"/>
                </a:solidFill>
                <a:latin typeface="Arial" panose="020B0604020202020204" pitchFamily="34" charset="0"/>
              </a:rPr>
              <a:t>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9FA3A47-BDD9-4DEF-93B8-100FA2F1FC09}" type="slidenum">
              <a:rPr lang="fr-FR" altLang="fr-FR" sz="1200">
                <a:solidFill>
                  <a:srgbClr val="898989"/>
                </a:solidFill>
              </a:rPr>
              <a:pPr algn="r" eaLnBrk="1" hangingPunct="1">
                <a:spcBef>
                  <a:spcPct val="0"/>
                </a:spcBef>
                <a:buFontTx/>
                <a:buNone/>
              </a:pPr>
              <a:t>128</a:t>
            </a:fld>
            <a:endParaRPr lang="fr-FR" altLang="fr-FR" sz="1200">
              <a:solidFill>
                <a:srgbClr val="898989"/>
              </a:solidFill>
            </a:endParaRPr>
          </a:p>
        </p:txBody>
      </p:sp>
      <p:sp>
        <p:nvSpPr>
          <p:cNvPr id="130051" name="ZoneTexte 3"/>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0052" name="Rectangle 5"/>
          <p:cNvSpPr>
            <a:spLocks noChangeArrowheads="1"/>
          </p:cNvSpPr>
          <p:nvPr/>
        </p:nvSpPr>
        <p:spPr bwMode="auto">
          <a:xfrm>
            <a:off x="179388" y="620713"/>
            <a:ext cx="813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(suite) </a:t>
            </a:r>
            <a:r>
              <a:rPr lang="fr-FR" altLang="fr-FR" sz="1800">
                <a:solidFill>
                  <a:srgbClr val="008000"/>
                </a:solidFill>
              </a:rPr>
              <a:t>:</a:t>
            </a:r>
          </a:p>
        </p:txBody>
      </p:sp>
      <p:sp>
        <p:nvSpPr>
          <p:cNvPr id="130053" name="ZoneTexte 2"/>
          <p:cNvSpPr txBox="1">
            <a:spLocks noChangeArrowheads="1"/>
          </p:cNvSpPr>
          <p:nvPr/>
        </p:nvSpPr>
        <p:spPr bwMode="auto">
          <a:xfrm>
            <a:off x="107950" y="981075"/>
            <a:ext cx="8856663"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500" b="1" i="1">
                <a:solidFill>
                  <a:srgbClr val="008000"/>
                </a:solidFill>
                <a:latin typeface="Arial" panose="020B0604020202020204" pitchFamily="34" charset="0"/>
              </a:rPr>
              <a:t>Acidiphile</a:t>
            </a:r>
            <a:r>
              <a:rPr lang="fr-FR" altLang="fr-FR" sz="1500">
                <a:solidFill>
                  <a:srgbClr val="008000"/>
                </a:solidFill>
                <a:latin typeface="Arial" panose="020B0604020202020204" pitchFamily="34" charset="0"/>
              </a:rPr>
              <a:t> : Qualifie une espèce ou une végétation se développant sur des sols acides.</a:t>
            </a:r>
          </a:p>
          <a:p>
            <a:pPr algn="just" eaLnBrk="1" hangingPunct="1">
              <a:spcBef>
                <a:spcPct val="0"/>
              </a:spcBef>
              <a:buFontTx/>
              <a:buNone/>
            </a:pPr>
            <a:r>
              <a:rPr lang="fr-FR" altLang="fr-FR" sz="1500" b="1" i="1">
                <a:solidFill>
                  <a:srgbClr val="008000"/>
                </a:solidFill>
                <a:latin typeface="Arial" panose="020B0604020202020204" pitchFamily="34" charset="0"/>
                <a:hlinkClick r:id="rId2" tooltip="Invasion biologique"/>
              </a:rPr>
              <a:t>Allochtone</a:t>
            </a:r>
            <a:r>
              <a:rPr lang="fr-FR" altLang="fr-FR" sz="1500">
                <a:solidFill>
                  <a:srgbClr val="008000"/>
                </a:solidFill>
                <a:latin typeface="Arial" panose="020B0604020202020204" pitchFamily="34" charset="0"/>
              </a:rPr>
              <a:t> : désigne des </a:t>
            </a:r>
            <a:r>
              <a:rPr lang="fr-FR" altLang="fr-FR" sz="1500">
                <a:solidFill>
                  <a:srgbClr val="008000"/>
                </a:solidFill>
                <a:latin typeface="Arial" panose="020B0604020202020204" pitchFamily="34" charset="0"/>
                <a:hlinkClick r:id="rId3" tooltip="Espèce"/>
              </a:rPr>
              <a:t>espèces</a:t>
            </a:r>
            <a:r>
              <a:rPr lang="fr-FR" altLang="fr-FR" sz="1500">
                <a:solidFill>
                  <a:srgbClr val="008000"/>
                </a:solidFill>
                <a:latin typeface="Arial" panose="020B0604020202020204" pitchFamily="34" charset="0"/>
              </a:rPr>
              <a:t> d'origine étrangère au </a:t>
            </a:r>
            <a:r>
              <a:rPr lang="fr-FR" altLang="fr-FR" sz="1500">
                <a:solidFill>
                  <a:srgbClr val="008000"/>
                </a:solidFill>
                <a:latin typeface="Arial" panose="020B0604020202020204" pitchFamily="34" charset="0"/>
                <a:hlinkClick r:id="rId4" tooltip="Biome"/>
              </a:rPr>
              <a:t>biome</a:t>
            </a:r>
            <a:r>
              <a:rPr lang="fr-FR" altLang="fr-FR" sz="1500">
                <a:solidFill>
                  <a:srgbClr val="008000"/>
                </a:solidFill>
                <a:latin typeface="Arial" panose="020B0604020202020204" pitchFamily="34" charset="0"/>
              </a:rPr>
              <a:t> local. Il s'agit le plus souvent d'organismes introduits par l'homme, soit volontairement, dans une perspective économique ou esthétique, soit accidentellement. Terme opposé à celui d'</a:t>
            </a:r>
            <a:r>
              <a:rPr lang="fr-FR" altLang="fr-FR" sz="1500">
                <a:solidFill>
                  <a:srgbClr val="008000"/>
                </a:solidFill>
                <a:latin typeface="Arial" panose="020B0604020202020204" pitchFamily="34" charset="0"/>
                <a:hlinkClick r:id="rId5" tooltip="Indigène"/>
              </a:rPr>
              <a:t>autochtone</a:t>
            </a:r>
            <a:r>
              <a:rPr lang="fr-FR" altLang="fr-FR" sz="1500">
                <a:solidFill>
                  <a:srgbClr val="008000"/>
                </a:solidFill>
                <a:latin typeface="Arial" panose="020B0604020202020204" pitchFamily="34" charset="0"/>
              </a:rPr>
              <a:t>.</a:t>
            </a:r>
          </a:p>
          <a:p>
            <a:pPr algn="just" eaLnBrk="1" hangingPunct="1">
              <a:spcBef>
                <a:spcPct val="0"/>
              </a:spcBef>
              <a:buFontTx/>
              <a:buNone/>
            </a:pPr>
            <a:r>
              <a:rPr lang="fr-FR" altLang="fr-FR" sz="1500" b="1" i="1">
                <a:solidFill>
                  <a:srgbClr val="008000"/>
                </a:solidFill>
                <a:latin typeface="Arial" panose="020B0604020202020204" pitchFamily="34" charset="0"/>
              </a:rPr>
              <a:t>Anémochore</a:t>
            </a:r>
            <a:r>
              <a:rPr lang="fr-FR" altLang="fr-FR" sz="1500">
                <a:solidFill>
                  <a:srgbClr val="008000"/>
                </a:solidFill>
                <a:latin typeface="Arial" panose="020B0604020202020204" pitchFamily="34" charset="0"/>
              </a:rPr>
              <a:t> : Qualifie un mode de </a:t>
            </a:r>
            <a:r>
              <a:rPr lang="fr-FR" altLang="fr-FR" sz="1500">
                <a:solidFill>
                  <a:srgbClr val="008000"/>
                </a:solidFill>
                <a:latin typeface="Arial" panose="020B0604020202020204" pitchFamily="34" charset="0"/>
                <a:hlinkClick r:id="rId6" tooltip="dispersion"/>
              </a:rPr>
              <a:t>dispersion</a:t>
            </a:r>
            <a:r>
              <a:rPr lang="fr-FR" altLang="fr-FR" sz="1500">
                <a:solidFill>
                  <a:srgbClr val="008000"/>
                </a:solidFill>
                <a:latin typeface="Arial" panose="020B0604020202020204" pitchFamily="34" charset="0"/>
              </a:rPr>
              <a:t> des </a:t>
            </a:r>
            <a:r>
              <a:rPr lang="fr-FR" altLang="fr-FR" sz="1500">
                <a:solidFill>
                  <a:srgbClr val="008000"/>
                </a:solidFill>
                <a:latin typeface="Arial" panose="020B0604020202020204" pitchFamily="34" charset="0"/>
                <a:hlinkClick r:id="rId7" tooltip="graine"/>
              </a:rPr>
              <a:t>graines</a:t>
            </a:r>
            <a:r>
              <a:rPr lang="fr-FR" altLang="fr-FR" sz="1500">
                <a:solidFill>
                  <a:srgbClr val="008000"/>
                </a:solidFill>
                <a:latin typeface="Arial" panose="020B0604020202020204" pitchFamily="34" charset="0"/>
              </a:rPr>
              <a:t> par le </a:t>
            </a:r>
            <a:r>
              <a:rPr lang="fr-FR" altLang="fr-FR" sz="1500">
                <a:solidFill>
                  <a:srgbClr val="008000"/>
                </a:solidFill>
                <a:latin typeface="Arial" panose="020B0604020202020204" pitchFamily="34" charset="0"/>
                <a:hlinkClick r:id="rId8" tooltip="vent"/>
              </a:rPr>
              <a:t>vent</a:t>
            </a:r>
            <a:r>
              <a:rPr lang="fr-FR" altLang="fr-FR" sz="1500">
                <a:solidFill>
                  <a:srgbClr val="008000"/>
                </a:solidFill>
                <a:latin typeface="Arial" panose="020B0604020202020204" pitchFamily="34" charset="0"/>
              </a:rPr>
              <a:t> (pissenlit …).</a:t>
            </a:r>
          </a:p>
          <a:p>
            <a:pPr algn="just" eaLnBrk="1" hangingPunct="1">
              <a:spcBef>
                <a:spcPct val="0"/>
              </a:spcBef>
              <a:buFontTx/>
              <a:buNone/>
            </a:pPr>
            <a:r>
              <a:rPr lang="fr-FR" altLang="fr-FR" sz="1500" b="1" i="1">
                <a:solidFill>
                  <a:srgbClr val="008000"/>
                </a:solidFill>
                <a:latin typeface="Arial" panose="020B0604020202020204" pitchFamily="34" charset="0"/>
              </a:rPr>
              <a:t>Autochtone</a:t>
            </a:r>
            <a:r>
              <a:rPr lang="fr-FR" altLang="fr-FR" sz="1500">
                <a:solidFill>
                  <a:srgbClr val="008000"/>
                </a:solidFill>
                <a:latin typeface="Arial" panose="020B0604020202020204" pitchFamily="34" charset="0"/>
              </a:rPr>
              <a:t> : Au sens courant, autochtone qualifie ce qui habite en son lieu d'origine. Il désigne le caractère local d'une espèce (animale, végétale, fongique…). Equivalent à « </a:t>
            </a:r>
            <a:r>
              <a:rPr lang="fr-FR" altLang="fr-FR" sz="1500">
                <a:solidFill>
                  <a:srgbClr val="008000"/>
                </a:solidFill>
                <a:latin typeface="Arial" panose="020B0604020202020204" pitchFamily="34" charset="0"/>
                <a:hlinkClick r:id="rId5" tooltip="Indigène"/>
              </a:rPr>
              <a:t>indigène</a:t>
            </a:r>
            <a:r>
              <a:rPr lang="fr-FR" altLang="fr-FR" sz="1500">
                <a:solidFill>
                  <a:srgbClr val="008000"/>
                </a:solidFill>
                <a:latin typeface="Arial" panose="020B0604020202020204" pitchFamily="34" charset="0"/>
              </a:rPr>
              <a:t> ».</a:t>
            </a:r>
          </a:p>
          <a:p>
            <a:pPr algn="just" eaLnBrk="1" hangingPunct="1">
              <a:spcBef>
                <a:spcPct val="0"/>
              </a:spcBef>
              <a:buFontTx/>
              <a:buNone/>
            </a:pPr>
            <a:r>
              <a:rPr lang="fr-FR" altLang="fr-FR" sz="1500" b="1" i="1">
                <a:solidFill>
                  <a:srgbClr val="008000"/>
                </a:solidFill>
                <a:latin typeface="Arial" panose="020B0604020202020204" pitchFamily="34" charset="0"/>
              </a:rPr>
              <a:t>Biome</a:t>
            </a:r>
            <a:r>
              <a:rPr lang="fr-FR" altLang="fr-FR" sz="1500">
                <a:solidFill>
                  <a:srgbClr val="008000"/>
                </a:solidFill>
                <a:latin typeface="Arial" panose="020B0604020202020204" pitchFamily="34" charset="0"/>
              </a:rPr>
              <a:t> : ensemble d'</a:t>
            </a:r>
            <a:r>
              <a:rPr lang="fr-FR" altLang="fr-FR" sz="1500">
                <a:solidFill>
                  <a:srgbClr val="008000"/>
                </a:solidFill>
                <a:latin typeface="Arial" panose="020B0604020202020204" pitchFamily="34" charset="0"/>
                <a:hlinkClick r:id="rId9" tooltip="Écosystème"/>
              </a:rPr>
              <a:t>écosystèmes</a:t>
            </a:r>
            <a:r>
              <a:rPr lang="fr-FR" altLang="fr-FR" sz="1500">
                <a:solidFill>
                  <a:srgbClr val="008000"/>
                </a:solidFill>
                <a:latin typeface="Arial" panose="020B0604020202020204" pitchFamily="34" charset="0"/>
              </a:rPr>
              <a:t> caractéristique d'une aire biogéographique et nommé à partir de la </a:t>
            </a:r>
            <a:r>
              <a:rPr lang="fr-FR" altLang="fr-FR" sz="1500">
                <a:solidFill>
                  <a:srgbClr val="008000"/>
                </a:solidFill>
                <a:latin typeface="Arial" panose="020B0604020202020204" pitchFamily="34" charset="0"/>
                <a:hlinkClick r:id="rId10" tooltip="Végétation"/>
              </a:rPr>
              <a:t>végétation</a:t>
            </a:r>
            <a:r>
              <a:rPr lang="fr-FR" altLang="fr-FR" sz="1500">
                <a:solidFill>
                  <a:srgbClr val="008000"/>
                </a:solidFill>
                <a:latin typeface="Arial" panose="020B0604020202020204" pitchFamily="34" charset="0"/>
              </a:rPr>
              <a:t> et des espèces </a:t>
            </a:r>
            <a:r>
              <a:rPr lang="fr-FR" altLang="fr-FR" sz="1500">
                <a:solidFill>
                  <a:srgbClr val="008000"/>
                </a:solidFill>
                <a:latin typeface="Arial" panose="020B0604020202020204" pitchFamily="34" charset="0"/>
                <a:hlinkClick r:id="rId11" tooltip="Animal"/>
              </a:rPr>
              <a:t>animales</a:t>
            </a:r>
            <a:r>
              <a:rPr lang="fr-FR" altLang="fr-FR" sz="1500">
                <a:solidFill>
                  <a:srgbClr val="008000"/>
                </a:solidFill>
                <a:latin typeface="Arial" panose="020B0604020202020204" pitchFamily="34" charset="0"/>
              </a:rPr>
              <a:t> qui y prédominent et y sont adaptées (°).</a:t>
            </a:r>
          </a:p>
          <a:p>
            <a:pPr algn="just" eaLnBrk="1" hangingPunct="1">
              <a:spcBef>
                <a:spcPct val="0"/>
              </a:spcBef>
              <a:buFontTx/>
              <a:buNone/>
            </a:pPr>
            <a:r>
              <a:rPr lang="fr-FR" altLang="fr-FR" sz="1500" b="1" i="1">
                <a:solidFill>
                  <a:srgbClr val="008000"/>
                </a:solidFill>
                <a:latin typeface="Arial" panose="020B0604020202020204" pitchFamily="34" charset="0"/>
              </a:rPr>
              <a:t>Caduc</a:t>
            </a:r>
            <a:r>
              <a:rPr lang="fr-FR" altLang="fr-FR" sz="1500" i="1">
                <a:solidFill>
                  <a:srgbClr val="008000"/>
                </a:solidFill>
                <a:latin typeface="Arial" panose="020B0604020202020204" pitchFamily="34" charset="0"/>
              </a:rPr>
              <a:t> : (Botanique)</a:t>
            </a:r>
            <a:r>
              <a:rPr lang="fr-FR" altLang="fr-FR" sz="1500">
                <a:solidFill>
                  <a:srgbClr val="008000"/>
                </a:solidFill>
                <a:latin typeface="Arial" panose="020B0604020202020204" pitchFamily="34" charset="0"/>
              </a:rPr>
              <a:t> Se dit d’un </a:t>
            </a:r>
            <a:r>
              <a:rPr lang="fr-FR" altLang="fr-FR" sz="1500">
                <a:solidFill>
                  <a:srgbClr val="008000"/>
                </a:solidFill>
                <a:latin typeface="Arial" panose="020B0604020202020204" pitchFamily="34" charset="0"/>
                <a:hlinkClick r:id="rId12" tooltip="organe"/>
              </a:rPr>
              <a:t>organe</a:t>
            </a:r>
            <a:r>
              <a:rPr lang="fr-FR" altLang="fr-FR" sz="1500">
                <a:solidFill>
                  <a:srgbClr val="008000"/>
                </a:solidFill>
                <a:latin typeface="Arial" panose="020B0604020202020204" pitchFamily="34" charset="0"/>
              </a:rPr>
              <a:t> (</a:t>
            </a:r>
            <a:r>
              <a:rPr lang="fr-FR" altLang="fr-FR" sz="1500">
                <a:solidFill>
                  <a:srgbClr val="008000"/>
                </a:solidFill>
                <a:latin typeface="Arial" panose="020B0604020202020204" pitchFamily="34" charset="0"/>
                <a:hlinkClick r:id="rId13" tooltip="feuille"/>
              </a:rPr>
              <a:t>feuilles</a:t>
            </a:r>
            <a:r>
              <a:rPr lang="fr-FR" altLang="fr-FR" sz="1500">
                <a:solidFill>
                  <a:srgbClr val="008000"/>
                </a:solidFill>
                <a:latin typeface="Arial" panose="020B0604020202020204" pitchFamily="34" charset="0"/>
              </a:rPr>
              <a:t> …) se </a:t>
            </a:r>
            <a:r>
              <a:rPr lang="fr-FR" altLang="fr-FR" sz="1500">
                <a:solidFill>
                  <a:srgbClr val="008000"/>
                </a:solidFill>
                <a:latin typeface="Arial" panose="020B0604020202020204" pitchFamily="34" charset="0"/>
                <a:hlinkClick r:id="rId14" tooltip="détachant"/>
              </a:rPr>
              <a:t>détachant</a:t>
            </a:r>
            <a:r>
              <a:rPr lang="fr-FR" altLang="fr-FR" sz="1500">
                <a:solidFill>
                  <a:srgbClr val="008000"/>
                </a:solidFill>
                <a:latin typeface="Arial" panose="020B0604020202020204" pitchFamily="34" charset="0"/>
              </a:rPr>
              <a:t> et </a:t>
            </a:r>
            <a:r>
              <a:rPr lang="fr-FR" altLang="fr-FR" sz="1500">
                <a:solidFill>
                  <a:srgbClr val="008000"/>
                </a:solidFill>
                <a:latin typeface="Arial" panose="020B0604020202020204" pitchFamily="34" charset="0"/>
                <a:hlinkClick r:id="rId15" tooltip="tombant"/>
              </a:rPr>
              <a:t>tombant</a:t>
            </a:r>
            <a:r>
              <a:rPr lang="fr-FR" altLang="fr-FR" sz="1500">
                <a:solidFill>
                  <a:srgbClr val="008000"/>
                </a:solidFill>
                <a:latin typeface="Arial" panose="020B0604020202020204" pitchFamily="34" charset="0"/>
              </a:rPr>
              <a:t> chaque </a:t>
            </a:r>
            <a:r>
              <a:rPr lang="fr-FR" altLang="fr-FR" sz="1500">
                <a:solidFill>
                  <a:srgbClr val="008000"/>
                </a:solidFill>
                <a:latin typeface="Arial" panose="020B0604020202020204" pitchFamily="34" charset="0"/>
                <a:hlinkClick r:id="rId16" tooltip="année"/>
              </a:rPr>
              <a:t>année</a:t>
            </a:r>
            <a:r>
              <a:rPr lang="fr-FR" altLang="fr-FR" sz="1500">
                <a:solidFill>
                  <a:srgbClr val="008000"/>
                </a:solidFill>
                <a:latin typeface="Arial" panose="020B0604020202020204" pitchFamily="34" charset="0"/>
              </a:rPr>
              <a:t>.</a:t>
            </a:r>
          </a:p>
          <a:p>
            <a:pPr algn="just" eaLnBrk="1" hangingPunct="1">
              <a:spcBef>
                <a:spcPct val="0"/>
              </a:spcBef>
              <a:buFontTx/>
              <a:buNone/>
            </a:pPr>
            <a:r>
              <a:rPr lang="fr-FR" altLang="fr-FR" sz="1500" b="1" i="1">
                <a:solidFill>
                  <a:srgbClr val="008000"/>
                </a:solidFill>
                <a:latin typeface="Arial" panose="020B0604020202020204" pitchFamily="34" charset="0"/>
              </a:rPr>
              <a:t>Calcicole</a:t>
            </a:r>
            <a:r>
              <a:rPr lang="fr-FR" altLang="fr-FR" sz="1500">
                <a:solidFill>
                  <a:srgbClr val="008000"/>
                </a:solidFill>
                <a:latin typeface="Arial" panose="020B0604020202020204" pitchFamily="34" charset="0"/>
              </a:rPr>
              <a:t> ou </a:t>
            </a:r>
            <a:r>
              <a:rPr lang="fr-FR" altLang="fr-FR" sz="1500" b="1" i="1">
                <a:solidFill>
                  <a:srgbClr val="008000"/>
                </a:solidFill>
                <a:latin typeface="Arial" panose="020B0604020202020204" pitchFamily="34" charset="0"/>
              </a:rPr>
              <a:t>calcicline</a:t>
            </a:r>
            <a:r>
              <a:rPr lang="fr-FR" altLang="fr-FR" sz="1500">
                <a:solidFill>
                  <a:srgbClr val="008000"/>
                </a:solidFill>
                <a:latin typeface="Arial" panose="020B0604020202020204" pitchFamily="34" charset="0"/>
              </a:rPr>
              <a:t> ou </a:t>
            </a:r>
            <a:r>
              <a:rPr lang="fr-FR" altLang="fr-FR" sz="1500" b="1" i="1">
                <a:solidFill>
                  <a:srgbClr val="008000"/>
                </a:solidFill>
                <a:latin typeface="Arial" panose="020B0604020202020204" pitchFamily="34" charset="0"/>
              </a:rPr>
              <a:t>calcaricole</a:t>
            </a:r>
            <a:r>
              <a:rPr lang="fr-FR" altLang="fr-FR" sz="1500">
                <a:solidFill>
                  <a:srgbClr val="008000"/>
                </a:solidFill>
                <a:latin typeface="Arial" panose="020B0604020202020204" pitchFamily="34" charset="0"/>
              </a:rPr>
              <a:t> : plantes préférant les sols calcaires (Origan …).</a:t>
            </a:r>
          </a:p>
          <a:p>
            <a:pPr algn="just" eaLnBrk="1" hangingPunct="1">
              <a:spcBef>
                <a:spcPct val="0"/>
              </a:spcBef>
              <a:buFontTx/>
              <a:buNone/>
            </a:pPr>
            <a:r>
              <a:rPr lang="fr-FR" altLang="fr-FR" sz="1500" b="1" i="1">
                <a:solidFill>
                  <a:srgbClr val="008000"/>
                </a:solidFill>
                <a:latin typeface="Arial" panose="020B0604020202020204" pitchFamily="34" charset="0"/>
              </a:rPr>
              <a:t>Cortège floristique </a:t>
            </a:r>
            <a:r>
              <a:rPr lang="fr-FR" altLang="fr-FR" sz="1500">
                <a:solidFill>
                  <a:srgbClr val="008000"/>
                </a:solidFill>
                <a:latin typeface="Arial" panose="020B0604020202020204" pitchFamily="34" charset="0"/>
              </a:rPr>
              <a:t>: Ensemble des espèces de plantes caractérisant un habitat donné. </a:t>
            </a:r>
          </a:p>
          <a:p>
            <a:pPr algn="just" eaLnBrk="1" hangingPunct="1">
              <a:spcBef>
                <a:spcPct val="0"/>
              </a:spcBef>
              <a:buFontTx/>
              <a:buNone/>
            </a:pPr>
            <a:r>
              <a:rPr lang="fr-FR" altLang="fr-FR" sz="1500" b="1" i="1">
                <a:solidFill>
                  <a:srgbClr val="008000"/>
                </a:solidFill>
                <a:latin typeface="Arial" panose="020B0604020202020204" pitchFamily="34" charset="0"/>
              </a:rPr>
              <a:t>Décidu</a:t>
            </a:r>
            <a:r>
              <a:rPr lang="fr-FR" altLang="fr-FR" sz="1500">
                <a:solidFill>
                  <a:srgbClr val="008000"/>
                </a:solidFill>
                <a:latin typeface="Arial" panose="020B0604020202020204" pitchFamily="34" charset="0"/>
              </a:rPr>
              <a:t> : </a:t>
            </a:r>
            <a:r>
              <a:rPr lang="fr-FR" altLang="fr-FR" sz="1500" i="1">
                <a:solidFill>
                  <a:srgbClr val="008000"/>
                </a:solidFill>
                <a:latin typeface="Arial" panose="020B0604020202020204" pitchFamily="34" charset="0"/>
              </a:rPr>
              <a:t>(Botanique)</a:t>
            </a:r>
            <a:r>
              <a:rPr lang="fr-FR" altLang="fr-FR" sz="1500">
                <a:solidFill>
                  <a:srgbClr val="008000"/>
                </a:solidFill>
                <a:latin typeface="Arial" panose="020B0604020202020204" pitchFamily="34" charset="0"/>
              </a:rPr>
              <a:t> Synonyme de </a:t>
            </a:r>
            <a:r>
              <a:rPr lang="fr-FR" altLang="fr-FR" sz="1500">
                <a:solidFill>
                  <a:srgbClr val="008000"/>
                </a:solidFill>
                <a:latin typeface="Arial" panose="020B0604020202020204" pitchFamily="34" charset="0"/>
                <a:hlinkClick r:id="rId17" tooltip="caduque"/>
              </a:rPr>
              <a:t>caduc</a:t>
            </a:r>
            <a:r>
              <a:rPr lang="fr-FR" altLang="fr-FR" sz="1500">
                <a:solidFill>
                  <a:srgbClr val="008000"/>
                </a:solidFill>
                <a:latin typeface="Arial" panose="020B0604020202020204" pitchFamily="34" charset="0"/>
              </a:rPr>
              <a:t>.</a:t>
            </a:r>
          </a:p>
          <a:p>
            <a:pPr algn="just" eaLnBrk="1" hangingPunct="1">
              <a:spcBef>
                <a:spcPct val="0"/>
              </a:spcBef>
              <a:buFontTx/>
              <a:buNone/>
            </a:pPr>
            <a:r>
              <a:rPr lang="fr-FR" altLang="fr-FR" sz="1500" b="1" i="1">
                <a:solidFill>
                  <a:srgbClr val="008000"/>
                </a:solidFill>
                <a:latin typeface="Arial" panose="020B0604020202020204" pitchFamily="34" charset="0"/>
              </a:rPr>
              <a:t>Edaphique</a:t>
            </a:r>
            <a:r>
              <a:rPr lang="fr-FR" altLang="fr-FR" sz="1500">
                <a:solidFill>
                  <a:srgbClr val="008000"/>
                </a:solidFill>
                <a:latin typeface="Arial" panose="020B0604020202020204" pitchFamily="34" charset="0"/>
              </a:rPr>
              <a:t> : ce qui a trait à un facteur écologique lié au sol (pH, humidité, etc.). </a:t>
            </a:r>
            <a:r>
              <a:rPr lang="fr-FR" altLang="fr-FR" sz="1200">
                <a:solidFill>
                  <a:srgbClr val="008000"/>
                </a:solidFill>
                <a:latin typeface="Arial" panose="020B0604020202020204" pitchFamily="34" charset="0"/>
              </a:rPr>
              <a:t>Ce qui se rapporte au sol.</a:t>
            </a:r>
          </a:p>
          <a:p>
            <a:pPr algn="just" eaLnBrk="1" hangingPunct="1">
              <a:spcBef>
                <a:spcPct val="0"/>
              </a:spcBef>
              <a:buFontTx/>
              <a:buNone/>
            </a:pPr>
            <a:r>
              <a:rPr lang="fr-FR" altLang="fr-FR" sz="1500" b="1" i="1">
                <a:solidFill>
                  <a:srgbClr val="008000"/>
                </a:solidFill>
                <a:latin typeface="Arial" panose="020B0604020202020204" pitchFamily="34" charset="0"/>
              </a:rPr>
              <a:t>Euryèce</a:t>
            </a:r>
            <a:r>
              <a:rPr lang="fr-FR" altLang="fr-FR" sz="1500">
                <a:solidFill>
                  <a:srgbClr val="008000"/>
                </a:solidFill>
                <a:latin typeface="Arial" panose="020B0604020202020204" pitchFamily="34" charset="0"/>
              </a:rPr>
              <a:t> : plante pouvant supporter d'importantes variations vis-à-vis de facteurs écologiques, tels que la </a:t>
            </a:r>
            <a:r>
              <a:rPr lang="fr-FR" altLang="fr-FR" sz="1500">
                <a:solidFill>
                  <a:srgbClr val="008000"/>
                </a:solidFill>
                <a:latin typeface="Arial" panose="020B0604020202020204" pitchFamily="34" charset="0"/>
                <a:hlinkClick r:id="rId18" tooltip="Température"/>
              </a:rPr>
              <a:t>température</a:t>
            </a:r>
            <a:r>
              <a:rPr lang="fr-FR" altLang="fr-FR" sz="1500">
                <a:solidFill>
                  <a:srgbClr val="008000"/>
                </a:solidFill>
                <a:latin typeface="Arial" panose="020B0604020202020204" pitchFamily="34" charset="0"/>
              </a:rPr>
              <a:t> (on dit que l'</a:t>
            </a:r>
            <a:r>
              <a:rPr lang="fr-FR" altLang="fr-FR" sz="1500">
                <a:solidFill>
                  <a:srgbClr val="008000"/>
                </a:solidFill>
                <a:latin typeface="Arial" panose="020B0604020202020204" pitchFamily="34" charset="0"/>
                <a:hlinkClick r:id="rId3" tooltip="Espèce"/>
              </a:rPr>
              <a:t>espèce</a:t>
            </a:r>
            <a:r>
              <a:rPr lang="fr-FR" altLang="fr-FR" sz="1500">
                <a:solidFill>
                  <a:srgbClr val="008000"/>
                </a:solidFill>
                <a:latin typeface="Arial" panose="020B0604020202020204" pitchFamily="34" charset="0"/>
              </a:rPr>
              <a:t> est </a:t>
            </a:r>
            <a:r>
              <a:rPr lang="fr-FR" altLang="fr-FR" sz="1500" i="1">
                <a:solidFill>
                  <a:srgbClr val="008000"/>
                </a:solidFill>
                <a:latin typeface="Arial" panose="020B0604020202020204" pitchFamily="34" charset="0"/>
              </a:rPr>
              <a:t>eurytherme</a:t>
            </a:r>
            <a:r>
              <a:rPr lang="fr-FR" altLang="fr-FR" sz="1500">
                <a:solidFill>
                  <a:srgbClr val="008000"/>
                </a:solidFill>
                <a:latin typeface="Arial" panose="020B0604020202020204" pitchFamily="34" charset="0"/>
              </a:rPr>
              <a:t>), ou la salinité (</a:t>
            </a:r>
            <a:r>
              <a:rPr lang="fr-FR" altLang="fr-FR" sz="1500" i="1">
                <a:solidFill>
                  <a:srgbClr val="008000"/>
                </a:solidFill>
                <a:latin typeface="Arial" panose="020B0604020202020204" pitchFamily="34" charset="0"/>
              </a:rPr>
              <a:t>euryhalin</a:t>
            </a:r>
            <a:r>
              <a:rPr lang="fr-FR" altLang="fr-FR" sz="1500">
                <a:solidFill>
                  <a:srgbClr val="008000"/>
                </a:solidFill>
                <a:latin typeface="Arial" panose="020B0604020202020204" pitchFamily="34" charset="0"/>
              </a:rPr>
              <a:t>)...</a:t>
            </a:r>
          </a:p>
          <a:p>
            <a:pPr algn="just" eaLnBrk="1" hangingPunct="1">
              <a:spcBef>
                <a:spcPct val="0"/>
              </a:spcBef>
              <a:buFontTx/>
              <a:buNone/>
            </a:pPr>
            <a:r>
              <a:rPr lang="fr-FR" altLang="fr-FR" sz="1500" b="1" i="1">
                <a:solidFill>
                  <a:srgbClr val="008000"/>
                </a:solidFill>
                <a:latin typeface="Arial" panose="020B0604020202020204" pitchFamily="34" charset="0"/>
              </a:rPr>
              <a:t>Eutrophe</a:t>
            </a:r>
            <a:r>
              <a:rPr lang="fr-FR" altLang="fr-FR" sz="1500">
                <a:solidFill>
                  <a:srgbClr val="008000"/>
                </a:solidFill>
                <a:latin typeface="Arial" panose="020B0604020202020204" pitchFamily="34" charset="0"/>
              </a:rPr>
              <a:t> : Milieu riche en éléments nutritifs minéraux.</a:t>
            </a:r>
          </a:p>
          <a:p>
            <a:pPr algn="just" eaLnBrk="1" hangingPunct="1">
              <a:spcBef>
                <a:spcPct val="0"/>
              </a:spcBef>
              <a:buFontTx/>
              <a:buNone/>
            </a:pPr>
            <a:r>
              <a:rPr lang="fr-FR" altLang="fr-FR" sz="1500" b="1" i="1">
                <a:solidFill>
                  <a:srgbClr val="008000"/>
                </a:solidFill>
                <a:latin typeface="Arial" panose="020B0604020202020204" pitchFamily="34" charset="0"/>
              </a:rPr>
              <a:t>Exogène</a:t>
            </a:r>
            <a:r>
              <a:rPr lang="fr-FR" altLang="fr-FR" sz="1500">
                <a:solidFill>
                  <a:srgbClr val="008000"/>
                </a:solidFill>
                <a:latin typeface="Arial" panose="020B0604020202020204" pitchFamily="34" charset="0"/>
              </a:rPr>
              <a:t> : Qui </a:t>
            </a:r>
            <a:r>
              <a:rPr lang="fr-FR" altLang="fr-FR" sz="1500">
                <a:solidFill>
                  <a:srgbClr val="008000"/>
                </a:solidFill>
                <a:latin typeface="Arial" panose="020B0604020202020204" pitchFamily="34" charset="0"/>
                <a:hlinkClick r:id="rId19" tooltip="provenir"/>
              </a:rPr>
              <a:t>provient</a:t>
            </a:r>
            <a:r>
              <a:rPr lang="fr-FR" altLang="fr-FR" sz="1500">
                <a:solidFill>
                  <a:srgbClr val="008000"/>
                </a:solidFill>
                <a:latin typeface="Arial" panose="020B0604020202020204" pitchFamily="34" charset="0"/>
              </a:rPr>
              <a:t> de l’</a:t>
            </a:r>
            <a:r>
              <a:rPr lang="fr-FR" altLang="fr-FR" sz="1500">
                <a:solidFill>
                  <a:srgbClr val="008000"/>
                </a:solidFill>
                <a:latin typeface="Arial" panose="020B0604020202020204" pitchFamily="34" charset="0"/>
                <a:hlinkClick r:id="rId20" tooltip="extérieur"/>
              </a:rPr>
              <a:t>extérieur</a:t>
            </a:r>
            <a:r>
              <a:rPr lang="fr-FR" altLang="fr-FR" sz="1500">
                <a:solidFill>
                  <a:srgbClr val="008000"/>
                </a:solidFill>
                <a:latin typeface="Arial" panose="020B0604020202020204" pitchFamily="34" charset="0"/>
              </a:rPr>
              <a:t>, du dehors (Wiktionary). Le terme exogène est parfois utilisé dans le </a:t>
            </a:r>
            <a:r>
              <a:rPr lang="fr-FR" altLang="fr-FR" sz="1500">
                <a:solidFill>
                  <a:srgbClr val="008000"/>
                </a:solidFill>
                <a:latin typeface="Arial" panose="020B0604020202020204" pitchFamily="34" charset="0"/>
                <a:hlinkClick r:id="rId21" tooltip="Registre de langue"/>
              </a:rPr>
              <a:t>langage courant</a:t>
            </a:r>
            <a:r>
              <a:rPr lang="fr-FR" altLang="fr-FR" sz="1500">
                <a:solidFill>
                  <a:srgbClr val="008000"/>
                </a:solidFill>
                <a:latin typeface="Arial" panose="020B0604020202020204" pitchFamily="34" charset="0"/>
              </a:rPr>
              <a:t> comme synonyme d'</a:t>
            </a:r>
            <a:r>
              <a:rPr lang="fr-FR" altLang="fr-FR" sz="1500" i="1">
                <a:solidFill>
                  <a:srgbClr val="008000"/>
                </a:solidFill>
                <a:latin typeface="Arial" panose="020B0604020202020204" pitchFamily="34" charset="0"/>
              </a:rPr>
              <a:t>étranger</a:t>
            </a:r>
            <a:r>
              <a:rPr lang="fr-FR" altLang="fr-FR" sz="1500">
                <a:solidFill>
                  <a:srgbClr val="008000"/>
                </a:solidFill>
                <a:latin typeface="Arial" panose="020B0604020202020204" pitchFamily="34" charset="0"/>
              </a:rPr>
              <a:t>, par opposition à </a:t>
            </a:r>
            <a:r>
              <a:rPr lang="fr-FR" altLang="fr-FR" sz="1500" i="1">
                <a:solidFill>
                  <a:srgbClr val="008000"/>
                </a:solidFill>
                <a:latin typeface="Arial" panose="020B0604020202020204" pitchFamily="34" charset="0"/>
                <a:hlinkClick r:id="rId5" tooltip="Indigène"/>
              </a:rPr>
              <a:t>indigène</a:t>
            </a:r>
            <a:r>
              <a:rPr lang="fr-FR" altLang="fr-FR" sz="1500">
                <a:solidFill>
                  <a:srgbClr val="008000"/>
                </a:solidFill>
                <a:latin typeface="Arial" panose="020B0604020202020204" pitchFamily="34" charset="0"/>
              </a:rPr>
              <a:t> (Wikipedia).</a:t>
            </a:r>
          </a:p>
          <a:p>
            <a:pPr algn="just" eaLnBrk="1" hangingPunct="1">
              <a:spcBef>
                <a:spcPct val="0"/>
              </a:spcBef>
              <a:buFontTx/>
              <a:buNone/>
            </a:pPr>
            <a:r>
              <a:rPr lang="fr-FR" altLang="fr-FR" sz="1500" b="1" i="1">
                <a:solidFill>
                  <a:srgbClr val="008000"/>
                </a:solidFill>
                <a:latin typeface="Arial" panose="020B0604020202020204" pitchFamily="34" charset="0"/>
              </a:rPr>
              <a:t>Halophile</a:t>
            </a:r>
            <a:r>
              <a:rPr lang="fr-FR" altLang="fr-FR" sz="1500">
                <a:solidFill>
                  <a:srgbClr val="008000"/>
                </a:solidFill>
                <a:latin typeface="Arial" panose="020B0604020202020204" pitchFamily="34" charset="0"/>
              </a:rPr>
              <a:t>: plante tolérante à l'air marin. Qui pousse naturellement dans les terrains imprégnés de sel.</a:t>
            </a:r>
          </a:p>
          <a:p>
            <a:pPr algn="just" eaLnBrk="1" hangingPunct="1">
              <a:spcBef>
                <a:spcPct val="0"/>
              </a:spcBef>
              <a:buFontTx/>
              <a:buNone/>
            </a:pPr>
            <a:r>
              <a:rPr lang="fr-FR" altLang="fr-FR" sz="1500" b="1" i="1">
                <a:solidFill>
                  <a:srgbClr val="008000"/>
                </a:solidFill>
                <a:latin typeface="Arial" panose="020B0604020202020204" pitchFamily="34" charset="0"/>
              </a:rPr>
              <a:t>Héliophile</a:t>
            </a:r>
            <a:r>
              <a:rPr lang="fr-FR" altLang="fr-FR" sz="1500">
                <a:solidFill>
                  <a:srgbClr val="008000"/>
                </a:solidFill>
                <a:latin typeface="Arial" panose="020B0604020202020204" pitchFamily="34" charset="0"/>
              </a:rPr>
              <a:t> : plante ayant besoin de lumière. </a:t>
            </a:r>
            <a:r>
              <a:rPr lang="fr-FR" altLang="fr-FR" sz="1500" u="sng">
                <a:solidFill>
                  <a:srgbClr val="008000"/>
                </a:solidFill>
                <a:latin typeface="Arial" panose="020B0604020202020204" pitchFamily="34" charset="0"/>
              </a:rPr>
              <a:t>Note</a:t>
            </a:r>
            <a:r>
              <a:rPr lang="fr-FR" altLang="fr-FR" sz="1500">
                <a:solidFill>
                  <a:srgbClr val="008000"/>
                </a:solidFill>
                <a:latin typeface="Arial" panose="020B0604020202020204" pitchFamily="34" charset="0"/>
              </a:rPr>
              <a:t> : la plupart des plantes invasives sont </a:t>
            </a:r>
            <a:r>
              <a:rPr lang="fr-FR" altLang="fr-FR" sz="1500" i="1">
                <a:solidFill>
                  <a:srgbClr val="008000"/>
                </a:solidFill>
                <a:latin typeface="Arial" panose="020B0604020202020204" pitchFamily="34" charset="0"/>
              </a:rPr>
              <a:t>héliophiles</a:t>
            </a:r>
            <a:r>
              <a:rPr lang="fr-FR" altLang="fr-FR" sz="1500">
                <a:solidFill>
                  <a:srgbClr val="008000"/>
                </a:solidFill>
                <a:latin typeface="Arial" panose="020B0604020202020204" pitchFamily="34" charset="0"/>
              </a:rPr>
              <a:t>.</a:t>
            </a:r>
          </a:p>
          <a:p>
            <a:pPr algn="just" eaLnBrk="1" hangingPunct="1">
              <a:spcBef>
                <a:spcPct val="0"/>
              </a:spcBef>
              <a:buFontTx/>
              <a:buNone/>
            </a:pPr>
            <a:r>
              <a:rPr lang="fr-FR" altLang="fr-FR" sz="1500" b="1" i="1">
                <a:solidFill>
                  <a:srgbClr val="008000"/>
                </a:solidFill>
                <a:latin typeface="Arial" panose="020B0604020202020204" pitchFamily="34" charset="0"/>
              </a:rPr>
              <a:t>Hygrophile</a:t>
            </a:r>
            <a:r>
              <a:rPr lang="fr-FR" altLang="fr-FR" sz="1500">
                <a:solidFill>
                  <a:srgbClr val="008000"/>
                </a:solidFill>
                <a:latin typeface="Arial" panose="020B0604020202020204" pitchFamily="34" charset="0"/>
              </a:rPr>
              <a:t> : plante se développant de préférence dans des milieux humides.</a:t>
            </a:r>
          </a:p>
          <a:p>
            <a:pPr algn="just" eaLnBrk="1" hangingPunct="1">
              <a:spcBef>
                <a:spcPct val="0"/>
              </a:spcBef>
              <a:buFontTx/>
              <a:buNone/>
            </a:pP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Sources : a) « </a:t>
            </a:r>
            <a:r>
              <a:rPr lang="fr-FR" altLang="fr-FR" sz="1200" i="1">
                <a:solidFill>
                  <a:srgbClr val="008000"/>
                </a:solidFill>
                <a:latin typeface="Arial" panose="020B0604020202020204" pitchFamily="34" charset="0"/>
              </a:rPr>
              <a:t>Dictionnaire de sociologie et synécologie végétales </a:t>
            </a:r>
            <a:r>
              <a:rPr lang="fr-FR" altLang="fr-FR" sz="1200">
                <a:solidFill>
                  <a:srgbClr val="008000"/>
                </a:solidFill>
                <a:latin typeface="Arial" panose="020B0604020202020204" pitchFamily="34" charset="0"/>
              </a:rPr>
              <a:t>», Jean-Marie Géhu, 2006.</a:t>
            </a:r>
          </a:p>
          <a:p>
            <a:pPr algn="just" eaLnBrk="1" hangingPunct="1">
              <a:spcBef>
                <a:spcPct val="0"/>
              </a:spcBef>
              <a:buFontTx/>
              <a:buNone/>
            </a:pPr>
            <a:r>
              <a:rPr lang="fr-FR" altLang="fr-FR" sz="1200">
                <a:solidFill>
                  <a:srgbClr val="008000"/>
                </a:solidFill>
                <a:latin typeface="Arial" panose="020B0604020202020204" pitchFamily="34" charset="0"/>
              </a:rPr>
              <a:t>b) Les sols et l'habitat, les arbres, </a:t>
            </a:r>
            <a:r>
              <a:rPr lang="fr-FR" altLang="fr-FR" sz="1200">
                <a:solidFill>
                  <a:srgbClr val="008000"/>
                </a:solidFill>
                <a:latin typeface="Arial" panose="020B0604020202020204" pitchFamily="34" charset="0"/>
                <a:hlinkClick r:id="rId22"/>
              </a:rPr>
              <a:t>http://www.lesarbres.fr/sol.php</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 Il est appelé aussi macroécosystème, aire biotique, écozone ou </a:t>
            </a:r>
            <a:r>
              <a:rPr lang="fr-FR" altLang="fr-FR" sz="1200">
                <a:solidFill>
                  <a:srgbClr val="008000"/>
                </a:solidFill>
                <a:latin typeface="Arial" panose="020B0604020202020204" pitchFamily="34" charset="0"/>
                <a:hlinkClick r:id="rId23" tooltip="Écorégion"/>
              </a:rPr>
              <a:t>écorégion</a:t>
            </a:r>
            <a:r>
              <a:rPr lang="fr-FR" altLang="fr-FR" sz="1200">
                <a:solidFill>
                  <a:srgbClr val="008000"/>
                </a:solidFill>
                <a:latin typeface="Arial" panose="020B0604020202020204" pitchFamily="34" charset="0"/>
              </a:rPr>
              <a:t>.</a:t>
            </a:r>
          </a:p>
        </p:txBody>
      </p:sp>
      <p:sp>
        <p:nvSpPr>
          <p:cNvPr id="130054" name="ZoneTexte 6"/>
          <p:cNvSpPr txBox="1">
            <a:spLocks noChangeArrowheads="1"/>
          </p:cNvSpPr>
          <p:nvPr/>
        </p:nvSpPr>
        <p:spPr bwMode="auto">
          <a:xfrm>
            <a:off x="7019925" y="6237288"/>
            <a:ext cx="1728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Suite page suivante </a:t>
            </a:r>
            <a:r>
              <a:rPr lang="fr-FR" altLang="fr-FR" sz="1200">
                <a:solidFill>
                  <a:srgbClr val="008000"/>
                </a:solidFill>
              </a:rPr>
              <a:t>→</a:t>
            </a:r>
            <a:endParaRPr lang="fr-FR" altLang="fr-FR" sz="1200">
              <a:solidFill>
                <a:srgbClr val="008000"/>
              </a:solidFill>
              <a:latin typeface="Arial" panose="020B060402020202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56B8849-64AC-4959-8C22-75158A73B7E9}" type="slidenum">
              <a:rPr lang="fr-FR" altLang="fr-FR" sz="1200">
                <a:solidFill>
                  <a:srgbClr val="898989"/>
                </a:solidFill>
              </a:rPr>
              <a:pPr algn="r" eaLnBrk="1" hangingPunct="1">
                <a:spcBef>
                  <a:spcPct val="0"/>
                </a:spcBef>
                <a:buFontTx/>
                <a:buNone/>
              </a:pPr>
              <a:t>129</a:t>
            </a:fld>
            <a:endParaRPr lang="fr-FR" altLang="fr-FR" sz="1200">
              <a:solidFill>
                <a:srgbClr val="898989"/>
              </a:solidFill>
            </a:endParaRPr>
          </a:p>
        </p:txBody>
      </p:sp>
      <p:sp>
        <p:nvSpPr>
          <p:cNvPr id="131075" name="ZoneTexte 3"/>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1076" name="Rectangle 5"/>
          <p:cNvSpPr>
            <a:spLocks noChangeArrowheads="1"/>
          </p:cNvSpPr>
          <p:nvPr/>
        </p:nvSpPr>
        <p:spPr bwMode="auto">
          <a:xfrm>
            <a:off x="179388" y="620713"/>
            <a:ext cx="813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 Définitions (suite et fin) </a:t>
            </a:r>
            <a:r>
              <a:rPr lang="fr-FR" altLang="fr-FR" sz="1800">
                <a:solidFill>
                  <a:srgbClr val="008000"/>
                </a:solidFill>
              </a:rPr>
              <a:t>:</a:t>
            </a:r>
          </a:p>
        </p:txBody>
      </p:sp>
      <p:sp>
        <p:nvSpPr>
          <p:cNvPr id="131077" name="ZoneTexte 2"/>
          <p:cNvSpPr txBox="1">
            <a:spLocks noChangeArrowheads="1"/>
          </p:cNvSpPr>
          <p:nvPr/>
        </p:nvSpPr>
        <p:spPr bwMode="auto">
          <a:xfrm>
            <a:off x="107950" y="981075"/>
            <a:ext cx="89281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500" b="1" i="1">
                <a:solidFill>
                  <a:srgbClr val="008000"/>
                </a:solidFill>
                <a:latin typeface="Arial" panose="020B0604020202020204" pitchFamily="34" charset="0"/>
              </a:rPr>
              <a:t>Indigène</a:t>
            </a:r>
            <a:r>
              <a:rPr lang="fr-FR" altLang="fr-FR" sz="1500">
                <a:solidFill>
                  <a:srgbClr val="008000"/>
                </a:solidFill>
                <a:latin typeface="Arial" panose="020B0604020202020204" pitchFamily="34" charset="0"/>
              </a:rPr>
              <a:t> : caractère plus ou moins </a:t>
            </a:r>
            <a:r>
              <a:rPr lang="fr-FR" altLang="fr-FR" sz="1500" i="1">
                <a:solidFill>
                  <a:srgbClr val="008000"/>
                </a:solidFill>
                <a:latin typeface="Arial" panose="020B0604020202020204" pitchFamily="34" charset="0"/>
              </a:rPr>
              <a:t>autochtone</a:t>
            </a:r>
            <a:r>
              <a:rPr lang="fr-FR" altLang="fr-FR" sz="1500">
                <a:solidFill>
                  <a:srgbClr val="008000"/>
                </a:solidFill>
                <a:latin typeface="Arial" panose="020B0604020202020204" pitchFamily="34" charset="0"/>
              </a:rPr>
              <a:t> ou non d'une espèce ou d'un taxon (genre, famille…). Selon une définition stricte, ne seraient pas indigènes toutes les espèces qui n’auraient jamais pu atteindre la région étudiée, sans les activités humaines (Pyšek, 1995).</a:t>
            </a:r>
          </a:p>
          <a:p>
            <a:pPr algn="just" eaLnBrk="1" hangingPunct="1">
              <a:spcBef>
                <a:spcPct val="0"/>
              </a:spcBef>
              <a:buFontTx/>
              <a:buNone/>
            </a:pPr>
            <a:r>
              <a:rPr lang="fr-FR" altLang="fr-FR" sz="1500" b="1" i="1">
                <a:solidFill>
                  <a:srgbClr val="008000"/>
                </a:solidFill>
                <a:latin typeface="Arial" panose="020B0604020202020204" pitchFamily="34" charset="0"/>
              </a:rPr>
              <a:t>Mésique</a:t>
            </a:r>
            <a:r>
              <a:rPr lang="fr-FR" altLang="fr-FR" sz="1500">
                <a:solidFill>
                  <a:srgbClr val="008000"/>
                </a:solidFill>
                <a:latin typeface="Arial" panose="020B0604020202020204" pitchFamily="34" charset="0"/>
              </a:rPr>
              <a:t> : </a:t>
            </a:r>
            <a:r>
              <a:rPr lang="fr-FR" altLang="fr-FR" sz="1500">
                <a:solidFill>
                  <a:srgbClr val="008000"/>
                </a:solidFill>
                <a:latin typeface="Arial" panose="020B0604020202020204" pitchFamily="34" charset="0"/>
                <a:hlinkClick r:id="rId2" tooltip="Habitat"/>
              </a:rPr>
              <a:t>habitat</a:t>
            </a:r>
            <a:r>
              <a:rPr lang="fr-FR" altLang="fr-FR" sz="1500">
                <a:solidFill>
                  <a:srgbClr val="008000"/>
                </a:solidFill>
                <a:latin typeface="Arial" panose="020B0604020202020204" pitchFamily="34" charset="0"/>
              </a:rPr>
              <a:t> à l'</a:t>
            </a:r>
            <a:r>
              <a:rPr lang="fr-FR" altLang="fr-FR" sz="1500">
                <a:solidFill>
                  <a:srgbClr val="008000"/>
                </a:solidFill>
                <a:latin typeface="Arial" panose="020B0604020202020204" pitchFamily="34" charset="0"/>
                <a:hlinkClick r:id="rId3" tooltip="Humidité"/>
              </a:rPr>
              <a:t>humidité</a:t>
            </a:r>
            <a:r>
              <a:rPr lang="fr-FR" altLang="fr-FR" sz="1500">
                <a:solidFill>
                  <a:srgbClr val="008000"/>
                </a:solidFill>
                <a:latin typeface="Arial" panose="020B0604020202020204" pitchFamily="34" charset="0"/>
              </a:rPr>
              <a:t> moyenne, c'est-à-dire intermédiaire entre le niveau xérique et hydrique, comme le sont les </a:t>
            </a:r>
            <a:r>
              <a:rPr lang="fr-FR" altLang="fr-FR" sz="1500">
                <a:solidFill>
                  <a:srgbClr val="008000"/>
                </a:solidFill>
                <a:latin typeface="Arial" panose="020B0604020202020204" pitchFamily="34" charset="0"/>
                <a:hlinkClick r:id="rId4" tooltip="Forêts tempérées mixtes et à feuilles caduques"/>
              </a:rPr>
              <a:t>forêts tempérées mixtes et à feuilles caduques</a:t>
            </a:r>
            <a:r>
              <a:rPr lang="fr-FR" altLang="fr-FR" sz="1500">
                <a:solidFill>
                  <a:srgbClr val="008000"/>
                </a:solidFill>
                <a:latin typeface="Arial" panose="020B0604020202020204" pitchFamily="34" charset="0"/>
              </a:rPr>
              <a:t>, par exemple.</a:t>
            </a:r>
          </a:p>
          <a:p>
            <a:pPr algn="just" eaLnBrk="1" hangingPunct="1">
              <a:spcBef>
                <a:spcPct val="0"/>
              </a:spcBef>
              <a:buFontTx/>
              <a:buNone/>
            </a:pPr>
            <a:r>
              <a:rPr lang="fr-FR" altLang="fr-FR" sz="1500" b="1" i="1">
                <a:solidFill>
                  <a:srgbClr val="008000"/>
                </a:solidFill>
                <a:latin typeface="Arial" panose="020B0604020202020204" pitchFamily="34" charset="0"/>
              </a:rPr>
              <a:t>Mésophile</a:t>
            </a:r>
            <a:r>
              <a:rPr lang="fr-FR" altLang="fr-FR" sz="1500">
                <a:solidFill>
                  <a:srgbClr val="008000"/>
                </a:solidFill>
                <a:latin typeface="Arial" panose="020B0604020202020204" pitchFamily="34" charset="0"/>
              </a:rPr>
              <a:t> : Qualifie une espèce ou une communauté végétale vivant dans des conditions moyennes d’humidité, de température et de richesse du sol. </a:t>
            </a:r>
          </a:p>
          <a:p>
            <a:pPr algn="just" eaLnBrk="1" hangingPunct="1">
              <a:spcBef>
                <a:spcPct val="0"/>
              </a:spcBef>
              <a:buFontTx/>
              <a:buNone/>
            </a:pPr>
            <a:r>
              <a:rPr lang="fr-FR" altLang="fr-FR" sz="1500" b="1" i="1">
                <a:solidFill>
                  <a:srgbClr val="008000"/>
                </a:solidFill>
                <a:latin typeface="Arial" panose="020B0604020202020204" pitchFamily="34" charset="0"/>
              </a:rPr>
              <a:t>Nitrophile</a:t>
            </a:r>
            <a:r>
              <a:rPr lang="fr-FR" altLang="fr-FR" sz="1500">
                <a:solidFill>
                  <a:srgbClr val="008000"/>
                </a:solidFill>
                <a:latin typeface="Arial" panose="020B0604020202020204" pitchFamily="34" charset="0"/>
              </a:rPr>
              <a:t> : Qualifie une espèce végétale croissant préférentiellement sur des sols riches en éléments azotés (Ortie …). </a:t>
            </a:r>
          </a:p>
          <a:p>
            <a:pPr algn="just" eaLnBrk="1" hangingPunct="1">
              <a:spcBef>
                <a:spcPct val="0"/>
              </a:spcBef>
              <a:buFontTx/>
              <a:buNone/>
            </a:pPr>
            <a:r>
              <a:rPr lang="fr-FR" altLang="fr-FR" sz="1500" b="1" i="1">
                <a:solidFill>
                  <a:srgbClr val="008000"/>
                </a:solidFill>
                <a:latin typeface="Arial" panose="020B0604020202020204" pitchFamily="34" charset="0"/>
              </a:rPr>
              <a:t>Ombrophile</a:t>
            </a:r>
            <a:r>
              <a:rPr lang="fr-FR" altLang="fr-FR" sz="1500">
                <a:solidFill>
                  <a:srgbClr val="008000"/>
                </a:solidFill>
                <a:latin typeface="Arial" panose="020B0604020202020204" pitchFamily="34" charset="0"/>
              </a:rPr>
              <a:t> : voir </a:t>
            </a:r>
            <a:r>
              <a:rPr lang="fr-FR" altLang="fr-FR" sz="1500" i="1">
                <a:solidFill>
                  <a:srgbClr val="008000"/>
                </a:solidFill>
                <a:latin typeface="Arial" panose="020B0604020202020204" pitchFamily="34" charset="0"/>
              </a:rPr>
              <a:t>sciaphile</a:t>
            </a:r>
            <a:r>
              <a:rPr lang="fr-FR" altLang="fr-FR" sz="1500">
                <a:solidFill>
                  <a:srgbClr val="008000"/>
                </a:solidFill>
                <a:latin typeface="Arial" panose="020B0604020202020204" pitchFamily="34" charset="0"/>
              </a:rPr>
              <a:t>.</a:t>
            </a:r>
          </a:p>
          <a:p>
            <a:pPr algn="just" eaLnBrk="1" hangingPunct="1">
              <a:spcBef>
                <a:spcPct val="0"/>
              </a:spcBef>
              <a:buFontTx/>
              <a:buNone/>
            </a:pPr>
            <a:r>
              <a:rPr lang="fr-FR" altLang="fr-FR" sz="1500" b="1" i="1">
                <a:solidFill>
                  <a:srgbClr val="008000"/>
                </a:solidFill>
                <a:latin typeface="Arial" panose="020B0604020202020204" pitchFamily="34" charset="0"/>
              </a:rPr>
              <a:t>Pionnière</a:t>
            </a:r>
            <a:r>
              <a:rPr lang="fr-FR" altLang="fr-FR" sz="1500">
                <a:solidFill>
                  <a:srgbClr val="008000"/>
                </a:solidFill>
                <a:latin typeface="Arial" panose="020B0604020202020204" pitchFamily="34" charset="0"/>
              </a:rPr>
              <a:t> (</a:t>
            </a:r>
            <a:r>
              <a:rPr lang="fr-FR" altLang="fr-FR" sz="1500" i="1">
                <a:solidFill>
                  <a:srgbClr val="008000"/>
                </a:solidFill>
                <a:latin typeface="Arial" panose="020B0604020202020204" pitchFamily="34" charset="0"/>
              </a:rPr>
              <a:t>Espèce</a:t>
            </a:r>
            <a:r>
              <a:rPr lang="fr-FR" altLang="fr-FR" sz="1500">
                <a:solidFill>
                  <a:srgbClr val="008000"/>
                </a:solidFill>
                <a:latin typeface="Arial" panose="020B0604020202020204" pitchFamily="34" charset="0"/>
              </a:rPr>
              <a:t>) : espèce capable de coloniser un milieu instable, très pauvre en matière organique et aux conditions édaphiques et climatiques difficiles : sol très fin ou inexistant, absence d’eau, forte chaleur, etc. </a:t>
            </a:r>
            <a:r>
              <a:rPr lang="fr-FR" altLang="fr-FR" sz="1500" u="sng">
                <a:solidFill>
                  <a:srgbClr val="008000"/>
                </a:solidFill>
                <a:latin typeface="Arial" panose="020B0604020202020204" pitchFamily="34" charset="0"/>
              </a:rPr>
              <a:t>Note</a:t>
            </a:r>
            <a:r>
              <a:rPr lang="fr-FR" altLang="fr-FR" sz="1500">
                <a:solidFill>
                  <a:srgbClr val="008000"/>
                </a:solidFill>
                <a:latin typeface="Arial" panose="020B0604020202020204" pitchFamily="34" charset="0"/>
              </a:rPr>
              <a:t> : Presque toutes les plantes invasives sont </a:t>
            </a:r>
            <a:r>
              <a:rPr lang="fr-FR" altLang="fr-FR" sz="1500" i="1">
                <a:solidFill>
                  <a:srgbClr val="008000"/>
                </a:solidFill>
                <a:latin typeface="Arial" panose="020B0604020202020204" pitchFamily="34" charset="0"/>
              </a:rPr>
              <a:t>pionnières</a:t>
            </a:r>
            <a:r>
              <a:rPr lang="fr-FR" altLang="fr-FR" sz="1500">
                <a:solidFill>
                  <a:srgbClr val="008000"/>
                </a:solidFill>
                <a:latin typeface="Arial" panose="020B0604020202020204" pitchFamily="34" charset="0"/>
              </a:rPr>
              <a:t>.</a:t>
            </a:r>
          </a:p>
          <a:p>
            <a:pPr algn="just" eaLnBrk="1" hangingPunct="1">
              <a:spcBef>
                <a:spcPct val="0"/>
              </a:spcBef>
              <a:buFontTx/>
              <a:buNone/>
            </a:pPr>
            <a:r>
              <a:rPr lang="fr-FR" altLang="fr-FR" sz="1500" b="1" i="1">
                <a:solidFill>
                  <a:srgbClr val="008000"/>
                </a:solidFill>
                <a:latin typeface="Arial" panose="020B0604020202020204" pitchFamily="34" charset="0"/>
              </a:rPr>
              <a:t>Plante parasitaire non-chlorophyllienne</a:t>
            </a:r>
            <a:r>
              <a:rPr lang="fr-FR" altLang="fr-FR" sz="1500">
                <a:solidFill>
                  <a:srgbClr val="008000"/>
                </a:solidFill>
                <a:latin typeface="Arial" panose="020B0604020202020204" pitchFamily="34" charset="0"/>
              </a:rPr>
              <a:t> : Qualifie une plante ne produisant pas sa propre matière organique par le biais de la photosynthèse mais parasitant d’autres individus pour la lui fournir. </a:t>
            </a:r>
          </a:p>
          <a:p>
            <a:pPr algn="just" eaLnBrk="1" hangingPunct="1">
              <a:spcBef>
                <a:spcPct val="0"/>
              </a:spcBef>
              <a:buFontTx/>
              <a:buNone/>
            </a:pPr>
            <a:r>
              <a:rPr lang="fr-FR" altLang="fr-FR" sz="1500" b="1" i="1">
                <a:solidFill>
                  <a:srgbClr val="008000"/>
                </a:solidFill>
                <a:latin typeface="Arial" panose="020B0604020202020204" pitchFamily="34" charset="0"/>
              </a:rPr>
              <a:t>Rudérale</a:t>
            </a:r>
            <a:r>
              <a:rPr lang="fr-FR" altLang="fr-FR" sz="1500">
                <a:solidFill>
                  <a:srgbClr val="008000"/>
                </a:solidFill>
                <a:latin typeface="Arial" panose="020B0604020202020204" pitchFamily="34" charset="0"/>
              </a:rPr>
              <a:t> :  P</a:t>
            </a:r>
            <a:r>
              <a:rPr lang="fr-FR" altLang="fr-FR" sz="1500">
                <a:solidFill>
                  <a:srgbClr val="008000"/>
                </a:solidFill>
                <a:latin typeface="Arial" panose="020B0604020202020204" pitchFamily="34" charset="0"/>
                <a:hlinkClick r:id="rId5" tooltip="Plante"/>
              </a:rPr>
              <a:t>lante</a:t>
            </a:r>
            <a:r>
              <a:rPr lang="fr-FR" altLang="fr-FR" sz="1500">
                <a:solidFill>
                  <a:srgbClr val="008000"/>
                </a:solidFill>
                <a:latin typeface="Arial" panose="020B0604020202020204" pitchFamily="34" charset="0"/>
              </a:rPr>
              <a:t> poussant spontanément dans les </a:t>
            </a:r>
            <a:r>
              <a:rPr lang="fr-FR" altLang="fr-FR" sz="1500">
                <a:solidFill>
                  <a:srgbClr val="008000"/>
                </a:solidFill>
                <a:latin typeface="Arial" panose="020B0604020202020204" pitchFamily="34" charset="0"/>
                <a:hlinkClick r:id="rId6" tooltip="Friche"/>
              </a:rPr>
              <a:t>friches</a:t>
            </a:r>
            <a:r>
              <a:rPr lang="fr-FR" altLang="fr-FR" sz="1500">
                <a:solidFill>
                  <a:srgbClr val="008000"/>
                </a:solidFill>
                <a:latin typeface="Arial" panose="020B0604020202020204" pitchFamily="34" charset="0"/>
              </a:rPr>
              <a:t>, les décombres, le long des </a:t>
            </a:r>
            <a:r>
              <a:rPr lang="fr-FR" altLang="fr-FR" sz="1500">
                <a:solidFill>
                  <a:srgbClr val="008000"/>
                </a:solidFill>
                <a:latin typeface="Arial" panose="020B0604020202020204" pitchFamily="34" charset="0"/>
                <a:hlinkClick r:id="rId7" tooltip="Chemin"/>
              </a:rPr>
              <a:t>chemins</a:t>
            </a:r>
            <a:r>
              <a:rPr lang="fr-FR" altLang="fr-FR" sz="1500">
                <a:solidFill>
                  <a:srgbClr val="008000"/>
                </a:solidFill>
                <a:latin typeface="Arial" panose="020B0604020202020204" pitchFamily="34" charset="0"/>
              </a:rPr>
              <a:t> …</a:t>
            </a:r>
          </a:p>
          <a:p>
            <a:pPr algn="just" eaLnBrk="1" hangingPunct="1">
              <a:spcBef>
                <a:spcPct val="0"/>
              </a:spcBef>
              <a:buFontTx/>
              <a:buNone/>
            </a:pPr>
            <a:r>
              <a:rPr lang="fr-FR" altLang="fr-FR" sz="1500" b="1" i="1">
                <a:solidFill>
                  <a:srgbClr val="008000"/>
                </a:solidFill>
                <a:latin typeface="Arial" panose="020B0604020202020204" pitchFamily="34" charset="0"/>
              </a:rPr>
              <a:t>Sempervirent</a:t>
            </a:r>
            <a:r>
              <a:rPr lang="fr-FR" altLang="fr-FR" sz="1500">
                <a:solidFill>
                  <a:srgbClr val="008000"/>
                </a:solidFill>
                <a:latin typeface="Arial" panose="020B0604020202020204" pitchFamily="34" charset="0"/>
              </a:rPr>
              <a:t> : « à feuillage persistant », qui reste toujours vert ou toujours fleuri.</a:t>
            </a:r>
          </a:p>
          <a:p>
            <a:pPr algn="just" eaLnBrk="1" hangingPunct="1">
              <a:spcBef>
                <a:spcPct val="0"/>
              </a:spcBef>
              <a:buFontTx/>
              <a:buNone/>
            </a:pPr>
            <a:r>
              <a:rPr lang="fr-FR" altLang="fr-FR" sz="1500" b="1" i="1">
                <a:solidFill>
                  <a:srgbClr val="008000"/>
                </a:solidFill>
                <a:latin typeface="Arial" panose="020B0604020202020204" pitchFamily="34" charset="0"/>
              </a:rPr>
              <a:t>Sciaphile</a:t>
            </a:r>
            <a:r>
              <a:rPr lang="fr-FR" altLang="fr-FR" sz="1500">
                <a:solidFill>
                  <a:srgbClr val="008000"/>
                </a:solidFill>
                <a:latin typeface="Arial" panose="020B0604020202020204" pitchFamily="34" charset="0"/>
              </a:rPr>
              <a:t> : plante qui supportent l'ombre.</a:t>
            </a:r>
          </a:p>
          <a:p>
            <a:pPr algn="just" eaLnBrk="1" hangingPunct="1">
              <a:spcBef>
                <a:spcPct val="0"/>
              </a:spcBef>
              <a:buFontTx/>
              <a:buNone/>
            </a:pPr>
            <a:r>
              <a:rPr lang="fr-FR" altLang="fr-FR" sz="1500" b="1" i="1">
                <a:solidFill>
                  <a:srgbClr val="008000"/>
                </a:solidFill>
                <a:latin typeface="Arial" panose="020B0604020202020204" pitchFamily="34" charset="0"/>
              </a:rPr>
              <a:t>Syntaxon</a:t>
            </a:r>
            <a:r>
              <a:rPr lang="fr-FR" altLang="fr-FR" sz="1500">
                <a:solidFill>
                  <a:srgbClr val="008000"/>
                </a:solidFill>
                <a:latin typeface="Arial" panose="020B0604020202020204" pitchFamily="34" charset="0"/>
              </a:rPr>
              <a:t> : Unité de classification phytosociologique.</a:t>
            </a:r>
          </a:p>
          <a:p>
            <a:pPr algn="just" eaLnBrk="1" hangingPunct="1">
              <a:spcBef>
                <a:spcPct val="0"/>
              </a:spcBef>
              <a:buFontTx/>
              <a:buNone/>
            </a:pPr>
            <a:r>
              <a:rPr lang="fr-FR" altLang="fr-FR" sz="1500" b="1" i="1">
                <a:solidFill>
                  <a:srgbClr val="008000"/>
                </a:solidFill>
                <a:latin typeface="Arial" panose="020B0604020202020204" pitchFamily="34" charset="0"/>
              </a:rPr>
              <a:t>Ubiquiste</a:t>
            </a:r>
            <a:r>
              <a:rPr lang="fr-FR" altLang="fr-FR" sz="1500">
                <a:solidFill>
                  <a:srgbClr val="008000"/>
                </a:solidFill>
                <a:latin typeface="Arial" panose="020B0604020202020204" pitchFamily="34" charset="0"/>
              </a:rPr>
              <a:t> : Se dit des espèces animales et végétales que l'on rencontre dans des milieux écologiques très différents (Larousse).</a:t>
            </a:r>
          </a:p>
          <a:p>
            <a:pPr algn="just" eaLnBrk="1" hangingPunct="1">
              <a:spcBef>
                <a:spcPct val="0"/>
              </a:spcBef>
              <a:buFontTx/>
              <a:buNone/>
            </a:pPr>
            <a:r>
              <a:rPr lang="fr-FR" altLang="fr-FR" sz="1500" b="1" i="1">
                <a:solidFill>
                  <a:srgbClr val="008000"/>
                </a:solidFill>
                <a:latin typeface="Arial" panose="020B0604020202020204" pitchFamily="34" charset="0"/>
              </a:rPr>
              <a:t>Xérophile</a:t>
            </a:r>
            <a:r>
              <a:rPr lang="fr-FR" altLang="fr-FR" sz="1500">
                <a:solidFill>
                  <a:srgbClr val="008000"/>
                </a:solidFill>
                <a:latin typeface="Arial" panose="020B0604020202020204" pitchFamily="34" charset="0"/>
              </a:rPr>
              <a:t> : plante adaptée à la sécheresse.</a:t>
            </a:r>
          </a:p>
          <a:p>
            <a:pPr algn="just" eaLnBrk="1" hangingPunct="1">
              <a:spcBef>
                <a:spcPct val="0"/>
              </a:spcBef>
              <a:buFontTx/>
              <a:buNone/>
            </a:pPr>
            <a:endParaRPr lang="fr-FR" altLang="fr-FR" sz="15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Sources : « </a:t>
            </a:r>
            <a:r>
              <a:rPr lang="fr-FR" altLang="fr-FR" sz="1200" i="1">
                <a:solidFill>
                  <a:srgbClr val="008000"/>
                </a:solidFill>
                <a:latin typeface="Arial" panose="020B0604020202020204" pitchFamily="34" charset="0"/>
              </a:rPr>
              <a:t>Dictionnaire de sociologie et synécologie végétales </a:t>
            </a:r>
            <a:r>
              <a:rPr lang="fr-FR" altLang="fr-FR" sz="1200">
                <a:solidFill>
                  <a:srgbClr val="008000"/>
                </a:solidFill>
                <a:latin typeface="Arial" panose="020B0604020202020204" pitchFamily="34" charset="0"/>
              </a:rPr>
              <a:t>», Jean-Marie Géhu, 2006.</a:t>
            </a:r>
          </a:p>
          <a:p>
            <a:pPr algn="just" eaLnBrk="1" hangingPunct="1">
              <a:spcBef>
                <a:spcPct val="0"/>
              </a:spcBef>
              <a:buFontTx/>
              <a:buNone/>
            </a:pPr>
            <a:r>
              <a:rPr lang="fr-FR" altLang="fr-FR" sz="1200">
                <a:solidFill>
                  <a:srgbClr val="008000"/>
                </a:solidFill>
                <a:latin typeface="Arial" panose="020B0604020202020204" pitchFamily="34" charset="0"/>
              </a:rPr>
              <a:t>Les sols et l'habitat, les arbres, </a:t>
            </a:r>
            <a:r>
              <a:rPr lang="fr-FR" altLang="fr-FR" sz="1200">
                <a:solidFill>
                  <a:srgbClr val="008000"/>
                </a:solidFill>
                <a:latin typeface="Arial" panose="020B0604020202020204" pitchFamily="34" charset="0"/>
                <a:hlinkClick r:id="rId8"/>
              </a:rPr>
              <a:t>http://www.lesarbres.fr/sol.php</a:t>
            </a:r>
            <a:r>
              <a:rPr lang="fr-FR" altLang="fr-FR" sz="1200">
                <a:solidFill>
                  <a:srgbClr val="008000"/>
                </a:solidFill>
                <a:latin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2"/>
          <p:cNvSpPr txBox="1">
            <a:spLocks noChangeArrowheads="1"/>
          </p:cNvSpPr>
          <p:nvPr/>
        </p:nvSpPr>
        <p:spPr bwMode="auto">
          <a:xfrm>
            <a:off x="179388" y="1052513"/>
            <a:ext cx="8640762"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1800" b="1">
                <a:solidFill>
                  <a:srgbClr val="008000"/>
                </a:solidFill>
                <a:latin typeface="Arial" panose="020B0604020202020204" pitchFamily="34" charset="0"/>
              </a:rPr>
              <a:t>Disparition des plantes locales</a:t>
            </a:r>
          </a:p>
          <a:p>
            <a:pPr algn="just" eaLnBrk="1" hangingPunct="1">
              <a:spcBef>
                <a:spcPct val="0"/>
              </a:spcBef>
              <a:buFontTx/>
              <a:buNone/>
            </a:pPr>
            <a:r>
              <a:rPr lang="fr-FR" altLang="fr-FR" sz="1800">
                <a:solidFill>
                  <a:srgbClr val="008000"/>
                </a:solidFill>
                <a:latin typeface="Arial" panose="020B0604020202020204" pitchFamily="34" charset="0"/>
              </a:rPr>
              <a:t>Les plantes invasives s’installent de manière agressive, massive et définitive, supplantant les plantes indigènes</a:t>
            </a:r>
          </a:p>
          <a:p>
            <a:pPr algn="just" eaLnBrk="1" hangingPunct="1">
              <a:spcBef>
                <a:spcPct val="0"/>
              </a:spcBef>
              <a:buFontTx/>
              <a:buNone/>
            </a:pPr>
            <a:endParaRPr lang="fr-FR" altLang="fr-FR" sz="1800">
              <a:solidFill>
                <a:srgbClr val="008000"/>
              </a:solidFill>
              <a:latin typeface="Arial" panose="020B0604020202020204" pitchFamily="34" charset="0"/>
            </a:endParaRPr>
          </a:p>
          <a:p>
            <a:pPr algn="just">
              <a:spcBef>
                <a:spcPct val="0"/>
              </a:spcBef>
              <a:buFontTx/>
              <a:buNone/>
            </a:pPr>
            <a:r>
              <a:rPr lang="fr-FR" altLang="fr-FR" sz="1800" b="1">
                <a:solidFill>
                  <a:srgbClr val="008000"/>
                </a:solidFill>
                <a:latin typeface="Arial" panose="020B0604020202020204" pitchFamily="34" charset="0"/>
              </a:rPr>
              <a:t>Diminution de la biodiversité</a:t>
            </a:r>
          </a:p>
          <a:p>
            <a:pPr algn="just">
              <a:spcBef>
                <a:spcPct val="0"/>
              </a:spcBef>
              <a:buFontTx/>
              <a:buNone/>
            </a:pPr>
            <a:r>
              <a:rPr lang="fr-FR" altLang="fr-FR" sz="1800">
                <a:solidFill>
                  <a:srgbClr val="008000"/>
                </a:solidFill>
                <a:latin typeface="Arial" panose="020B0604020202020204" pitchFamily="34" charset="0"/>
              </a:rPr>
              <a:t>À l’échelle mondiale, les plantes invasives rendent les milieux naturels inhospitaliers pour les autres espèces. La modification ou la fermeture des milieux par les plantes invasives entraîne une perte de la richesse en espèces des écosystèmes.</a:t>
            </a:r>
          </a:p>
          <a:p>
            <a:pPr algn="just" eaLnBrk="1" hangingPunct="1">
              <a:spcBef>
                <a:spcPct val="0"/>
              </a:spcBef>
              <a:buFontTx/>
              <a:buNone/>
            </a:pPr>
            <a:endParaRPr lang="fr-FR" altLang="fr-FR" sz="1800">
              <a:solidFill>
                <a:srgbClr val="008000"/>
              </a:solidFill>
              <a:latin typeface="Arial" panose="020B0604020202020204" pitchFamily="34" charset="0"/>
            </a:endParaRPr>
          </a:p>
          <a:p>
            <a:pPr algn="just">
              <a:spcBef>
                <a:spcPct val="0"/>
              </a:spcBef>
              <a:buFontTx/>
              <a:buNone/>
            </a:pPr>
            <a:r>
              <a:rPr lang="fr-FR" altLang="fr-FR" sz="1800" b="1">
                <a:solidFill>
                  <a:srgbClr val="008000"/>
                </a:solidFill>
                <a:latin typeface="Arial" panose="020B0604020202020204" pitchFamily="34" charset="0"/>
              </a:rPr>
              <a:t>Perturbation des activités humaines : pêche, chasse, navigation...</a:t>
            </a:r>
          </a:p>
          <a:p>
            <a:pPr algn="just">
              <a:spcBef>
                <a:spcPct val="0"/>
              </a:spcBef>
              <a:buFontTx/>
              <a:buNone/>
            </a:pPr>
            <a:r>
              <a:rPr lang="fr-FR" altLang="fr-FR" sz="1800">
                <a:solidFill>
                  <a:srgbClr val="008000"/>
                </a:solidFill>
                <a:latin typeface="Arial" panose="020B0604020202020204" pitchFamily="34" charset="0"/>
              </a:rPr>
              <a:t>Les plantes invasives forment des zones impénétrables limitant l’accès au site, l’écoulement des eaux, les activités de pêche, de navigation et les loisirs nautiques.</a:t>
            </a:r>
          </a:p>
          <a:p>
            <a:pPr algn="just" eaLnBrk="1" hangingPunct="1">
              <a:spcBef>
                <a:spcPct val="0"/>
              </a:spcBef>
              <a:buFontTx/>
              <a:buNone/>
            </a:pPr>
            <a:endParaRPr lang="fr-FR" altLang="fr-FR" sz="1800">
              <a:solidFill>
                <a:srgbClr val="008000"/>
              </a:solidFill>
              <a:latin typeface="Arial" panose="020B0604020202020204" pitchFamily="34" charset="0"/>
            </a:endParaRPr>
          </a:p>
          <a:p>
            <a:pPr algn="just">
              <a:spcBef>
                <a:spcPct val="0"/>
              </a:spcBef>
              <a:buFontTx/>
              <a:buNone/>
            </a:pPr>
            <a:r>
              <a:rPr lang="fr-FR" altLang="fr-FR" sz="1800" b="1">
                <a:solidFill>
                  <a:srgbClr val="008000"/>
                </a:solidFill>
                <a:latin typeface="Arial" panose="020B0604020202020204" pitchFamily="34" charset="0"/>
              </a:rPr>
              <a:t>Problèmes d’allergie, brûlures et coupures</a:t>
            </a:r>
          </a:p>
          <a:p>
            <a:pPr algn="just">
              <a:spcBef>
                <a:spcPct val="0"/>
              </a:spcBef>
              <a:buFontTx/>
              <a:buNone/>
            </a:pPr>
            <a:r>
              <a:rPr lang="fr-FR" altLang="fr-FR" sz="1800">
                <a:solidFill>
                  <a:srgbClr val="008000"/>
                </a:solidFill>
                <a:latin typeface="Arial" panose="020B0604020202020204" pitchFamily="34" charset="0"/>
              </a:rPr>
              <a:t>Les pollens de certaines plantes invasives peuvent provoquer des allergies. Le contact cutané avec d’autres espèces peut provoquer des brûlures ou des blessures avec leurs feuilles à bords coupants.</a:t>
            </a:r>
          </a:p>
          <a:p>
            <a:pPr algn="just">
              <a:spcBef>
                <a:spcPct val="0"/>
              </a:spcBef>
              <a:buFontTx/>
              <a:buNone/>
            </a:pPr>
            <a:endParaRPr lang="fr-FR" altLang="fr-FR" sz="1000">
              <a:solidFill>
                <a:srgbClr val="008000"/>
              </a:solidFill>
              <a:latin typeface="Arial" panose="020B0604020202020204" pitchFamily="34" charset="0"/>
            </a:endParaRPr>
          </a:p>
          <a:p>
            <a:pPr algn="just">
              <a:spcBef>
                <a:spcPct val="0"/>
              </a:spcBef>
              <a:buFontTx/>
              <a:buNone/>
            </a:pPr>
            <a:r>
              <a:rPr lang="fr-FR" altLang="fr-FR" sz="1000">
                <a:solidFill>
                  <a:srgbClr val="008000"/>
                </a:solidFill>
                <a:latin typeface="Arial" panose="020B0604020202020204" pitchFamily="34" charset="0"/>
              </a:rPr>
              <a:t>Source : Je lutte contre les plantes invasives !, </a:t>
            </a:r>
            <a:r>
              <a:rPr lang="fr-FR" altLang="fr-FR" sz="1000">
                <a:solidFill>
                  <a:srgbClr val="008000"/>
                </a:solidFill>
                <a:latin typeface="Arial" panose="020B0604020202020204" pitchFamily="34" charset="0"/>
                <a:hlinkClick r:id="rId2"/>
              </a:rPr>
              <a:t>http://www.morbihan.fr/userfile/file/a_votre_service/envir/plantes-invas_3mo.pdf</a:t>
            </a:r>
            <a:r>
              <a:rPr lang="fr-FR" altLang="fr-FR" sz="1000">
                <a:solidFill>
                  <a:srgbClr val="008000"/>
                </a:solidFill>
                <a:latin typeface="Arial" panose="020B0604020202020204" pitchFamily="34" charset="0"/>
              </a:rPr>
              <a:t> </a:t>
            </a:r>
          </a:p>
        </p:txBody>
      </p:sp>
      <p:sp>
        <p:nvSpPr>
          <p:cNvPr id="14339" name="Espace réservé du numéro de diapositive 1"/>
          <p:cNvSpPr>
            <a:spLocks noGrp="1"/>
          </p:cNvSpPr>
          <p:nvPr>
            <p:ph type="sldNum" sz="quarter" idx="12"/>
          </p:nvPr>
        </p:nvSpPr>
        <p:spPr bwMode="auto">
          <a:xfrm>
            <a:off x="7885113" y="188913"/>
            <a:ext cx="11239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DBF047-9EC2-49F6-B281-5729130A24C5}" type="slidenum">
              <a:rPr lang="fr-FR" altLang="fr-FR" sz="1200" smtClean="0">
                <a:solidFill>
                  <a:srgbClr val="898989"/>
                </a:solidFill>
              </a:rPr>
              <a:pPr>
                <a:spcBef>
                  <a:spcPct val="0"/>
                </a:spcBef>
                <a:buFontTx/>
                <a:buNone/>
              </a:pPr>
              <a:t>13</a:t>
            </a:fld>
            <a:endParaRPr lang="fr-FR" altLang="fr-FR" sz="1200">
              <a:solidFill>
                <a:srgbClr val="898989"/>
              </a:solidFill>
            </a:endParaRPr>
          </a:p>
        </p:txBody>
      </p:sp>
      <p:sp>
        <p:nvSpPr>
          <p:cNvPr id="14340"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341" name="Rectangle 5"/>
          <p:cNvSpPr>
            <a:spLocks noChangeArrowheads="1"/>
          </p:cNvSpPr>
          <p:nvPr/>
        </p:nvSpPr>
        <p:spPr bwMode="auto">
          <a:xfrm>
            <a:off x="323850" y="620713"/>
            <a:ext cx="7777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2. Dangers pour la biodiversité et autres problèmes (suite et fin)</a:t>
            </a:r>
          </a:p>
          <a:p>
            <a:pPr eaLnBrk="1" hangingPunct="1">
              <a:spcBef>
                <a:spcPct val="0"/>
              </a:spcBef>
              <a:buFontTx/>
              <a:buNone/>
            </a:pPr>
            <a:endParaRPr lang="fr-FR" altLang="fr-FR" sz="1800">
              <a:solidFill>
                <a:srgbClr val="008000"/>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6C405F4-3387-49B1-AB97-BC329D726CE9}" type="slidenum">
              <a:rPr lang="fr-FR" altLang="fr-FR" sz="1200">
                <a:solidFill>
                  <a:srgbClr val="898989"/>
                </a:solidFill>
              </a:rPr>
              <a:pPr algn="r" eaLnBrk="1" hangingPunct="1">
                <a:spcBef>
                  <a:spcPct val="0"/>
                </a:spcBef>
                <a:buFontTx/>
                <a:buNone/>
              </a:pPr>
              <a:t>130</a:t>
            </a:fld>
            <a:endParaRPr lang="fr-FR" altLang="fr-FR" sz="1200">
              <a:solidFill>
                <a:srgbClr val="898989"/>
              </a:solidFill>
            </a:endParaRPr>
          </a:p>
        </p:txBody>
      </p:sp>
      <p:sp>
        <p:nvSpPr>
          <p:cNvPr id="132099" name="ZoneTexte 3"/>
          <p:cNvSpPr txBox="1">
            <a:spLocks noChangeArrowheads="1"/>
          </p:cNvSpPr>
          <p:nvPr/>
        </p:nvSpPr>
        <p:spPr bwMode="auto">
          <a:xfrm>
            <a:off x="2051050" y="115888"/>
            <a:ext cx="5113338"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2100" name="ZoneTexte 4"/>
          <p:cNvSpPr txBox="1">
            <a:spLocks noChangeArrowheads="1"/>
          </p:cNvSpPr>
          <p:nvPr/>
        </p:nvSpPr>
        <p:spPr bwMode="auto">
          <a:xfrm>
            <a:off x="179388" y="620713"/>
            <a:ext cx="8785225"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b="1">
                <a:solidFill>
                  <a:srgbClr val="008000"/>
                </a:solidFill>
              </a:rPr>
              <a:t>A3. Types d’invasions biologiques </a:t>
            </a:r>
            <a:r>
              <a:rPr lang="fr-FR" altLang="fr-FR" sz="1800">
                <a:solidFill>
                  <a:srgbClr val="008000"/>
                </a:solidFill>
              </a:rPr>
              <a:t>:</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a:solidFill>
                  <a:srgbClr val="008000"/>
                </a:solidFill>
              </a:rPr>
              <a:t>Pour une espèce, ou parfois une petite communauté d'espèces, on distingue les invasions biologiques :</a:t>
            </a:r>
          </a:p>
          <a:p>
            <a:pPr algn="just" eaLnBrk="1" hangingPunct="1">
              <a:spcBef>
                <a:spcPct val="0"/>
              </a:spcBef>
            </a:pPr>
            <a:r>
              <a:rPr lang="fr-FR" altLang="fr-FR" sz="1800" b="1">
                <a:solidFill>
                  <a:srgbClr val="008000"/>
                </a:solidFill>
              </a:rPr>
              <a:t> spontanées</a:t>
            </a:r>
            <a:r>
              <a:rPr lang="fr-FR" altLang="fr-FR" sz="1800">
                <a:solidFill>
                  <a:srgbClr val="008000"/>
                </a:solidFill>
              </a:rPr>
              <a:t> C'est-à-dire « naturelles », et dont l'Homme n'est pas responsable ;</a:t>
            </a:r>
          </a:p>
          <a:p>
            <a:pPr algn="just" eaLnBrk="1" hangingPunct="1">
              <a:spcBef>
                <a:spcPct val="0"/>
              </a:spcBef>
            </a:pPr>
            <a:r>
              <a:rPr lang="fr-FR" altLang="fr-FR" sz="1800" b="1">
                <a:solidFill>
                  <a:srgbClr val="008000"/>
                </a:solidFill>
              </a:rPr>
              <a:t> subspontanées</a:t>
            </a:r>
            <a:r>
              <a:rPr lang="fr-FR" altLang="fr-FR" sz="1800">
                <a:solidFill>
                  <a:srgbClr val="008000"/>
                </a:solidFill>
              </a:rPr>
              <a:t> Concernent des espèces arrivée spontanément dans une zone biogéographique où elles étaient absentes, mais dont la survie et le développement ont été permis par des modifications de milieux générées par l’Homme (élimination de prédateurs, </a:t>
            </a:r>
            <a:r>
              <a:rPr lang="fr-FR" altLang="fr-FR" sz="1800">
                <a:solidFill>
                  <a:srgbClr val="008000"/>
                </a:solidFill>
                <a:hlinkClick r:id="rId2" tooltip="Déforestation"/>
              </a:rPr>
              <a:t>déforestation</a:t>
            </a:r>
            <a:r>
              <a:rPr lang="fr-FR" altLang="fr-FR" sz="1800">
                <a:solidFill>
                  <a:srgbClr val="008000"/>
                </a:solidFill>
              </a:rPr>
              <a:t>, </a:t>
            </a:r>
            <a:r>
              <a:rPr lang="fr-FR" altLang="fr-FR" sz="1800">
                <a:solidFill>
                  <a:srgbClr val="008000"/>
                </a:solidFill>
                <a:hlinkClick r:id="rId3" tooltip="Drainage (agricole)"/>
              </a:rPr>
              <a:t>drainage</a:t>
            </a:r>
            <a:r>
              <a:rPr lang="fr-FR" altLang="fr-FR" sz="1800">
                <a:solidFill>
                  <a:srgbClr val="008000"/>
                </a:solidFill>
              </a:rPr>
              <a:t>,</a:t>
            </a:r>
            <a:r>
              <a:rPr lang="fr-FR" altLang="fr-FR" sz="1800">
                <a:solidFill>
                  <a:srgbClr val="008000"/>
                </a:solidFill>
                <a:hlinkClick r:id="rId4" tooltip="Irrigation"/>
              </a:rPr>
              <a:t>irrigation</a:t>
            </a:r>
            <a:r>
              <a:rPr lang="fr-FR" altLang="fr-FR" sz="1800">
                <a:solidFill>
                  <a:srgbClr val="008000"/>
                </a:solidFill>
              </a:rPr>
              <a:t>, ouverture ou fermeture du paysage (open fields, boisements sylvicoles denses et monospécifiques), offre en nourriture dans les champs cultivés, création de bocages, création d'axes de pénétration et de milieu de vie le long des </a:t>
            </a:r>
            <a:r>
              <a:rPr lang="fr-FR" altLang="fr-FR" sz="1800">
                <a:solidFill>
                  <a:srgbClr val="008000"/>
                </a:solidFill>
                <a:hlinkClick r:id="rId5" tooltip="Route"/>
              </a:rPr>
              <a:t>routes</a:t>
            </a:r>
            <a:r>
              <a:rPr lang="fr-FR" altLang="fr-FR" sz="1800">
                <a:solidFill>
                  <a:srgbClr val="008000"/>
                </a:solidFill>
              </a:rPr>
              <a:t>, </a:t>
            </a:r>
            <a:r>
              <a:rPr lang="fr-FR" altLang="fr-FR" sz="1800">
                <a:solidFill>
                  <a:srgbClr val="008000"/>
                </a:solidFill>
                <a:hlinkClick r:id="rId6" tooltip="Voie ferrée"/>
              </a:rPr>
              <a:t>voies ferrées</a:t>
            </a:r>
            <a:r>
              <a:rPr lang="fr-FR" altLang="fr-FR" sz="1800">
                <a:solidFill>
                  <a:srgbClr val="008000"/>
                </a:solidFill>
              </a:rPr>
              <a:t> et </a:t>
            </a:r>
            <a:r>
              <a:rPr lang="fr-FR" altLang="fr-FR" sz="1800">
                <a:solidFill>
                  <a:srgbClr val="008000"/>
                </a:solidFill>
                <a:hlinkClick r:id="rId7" tooltip="Canaux"/>
              </a:rPr>
              <a:t>canaux</a:t>
            </a:r>
            <a:r>
              <a:rPr lang="fr-FR" altLang="fr-FR" sz="1800">
                <a:solidFill>
                  <a:srgbClr val="008000"/>
                </a:solidFill>
              </a:rPr>
              <a:t>, ou mise en connexions de réseaux hydrographiques, voire de mers par des </a:t>
            </a:r>
            <a:r>
              <a:rPr lang="fr-FR" altLang="fr-FR" sz="1800">
                <a:solidFill>
                  <a:srgbClr val="008000"/>
                </a:solidFill>
                <a:hlinkClick r:id="rId7" tooltip="Canaux"/>
              </a:rPr>
              <a:t>canaux</a:t>
            </a:r>
            <a:r>
              <a:rPr lang="fr-FR" altLang="fr-FR" sz="1800">
                <a:solidFill>
                  <a:srgbClr val="008000"/>
                </a:solidFill>
              </a:rPr>
              <a:t>, modification de la turbidité de l'eau, du pH de l'environnement, du climat, etc.) ;</a:t>
            </a:r>
          </a:p>
          <a:p>
            <a:pPr algn="just" eaLnBrk="1" hangingPunct="1">
              <a:spcBef>
                <a:spcPct val="0"/>
              </a:spcBef>
            </a:pPr>
            <a:r>
              <a:rPr lang="fr-FR" altLang="fr-FR" sz="1800" b="1">
                <a:solidFill>
                  <a:srgbClr val="008000"/>
                </a:solidFill>
              </a:rPr>
              <a:t> anthropiques</a:t>
            </a:r>
            <a:r>
              <a:rPr lang="fr-FR" altLang="fr-FR" sz="1800">
                <a:solidFill>
                  <a:srgbClr val="008000"/>
                </a:solidFill>
              </a:rPr>
              <a:t> Correspondent aux espèces transportées accidentellement ou introduites délibérément par l'Homme, ainsi qu'à des animaux domestiques échappés, après un stade éventuel de </a:t>
            </a:r>
            <a:r>
              <a:rPr lang="fr-FR" altLang="fr-FR" sz="1800">
                <a:solidFill>
                  <a:srgbClr val="008000"/>
                </a:solidFill>
                <a:hlinkClick r:id="rId8" tooltip="Marronnage (animaux)"/>
              </a:rPr>
              <a:t>marronnage</a:t>
            </a:r>
            <a:r>
              <a:rPr lang="fr-FR" altLang="fr-FR" sz="1800">
                <a:solidFill>
                  <a:srgbClr val="008000"/>
                </a:solidFill>
              </a:rPr>
              <a:t>.</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a:solidFill>
                  <a:srgbClr val="008000"/>
                </a:solidFill>
              </a:rPr>
              <a:t>On peut aussi classer les invasions selon leur milieu (aquatique, terrestre, aérien) – même si d'autres milieux peuvent être concernés suite à des effets en cascade –, ou selon leur impact socio-économique (Cf. notion discutée de </a:t>
            </a:r>
            <a:r>
              <a:rPr lang="fr-FR" altLang="fr-FR" sz="1800">
                <a:solidFill>
                  <a:srgbClr val="008000"/>
                </a:solidFill>
                <a:hlinkClick r:id="rId9" tooltip="Nuisible"/>
              </a:rPr>
              <a:t>nuisibilité</a:t>
            </a:r>
            <a:r>
              <a:rPr lang="fr-FR" altLang="fr-FR" sz="1800">
                <a:solidFill>
                  <a:srgbClr val="008000"/>
                </a:solidFill>
              </a:rPr>
              <a:t>).</a:t>
            </a:r>
          </a:p>
          <a:p>
            <a:pPr algn="just" eaLnBrk="1" hangingPunct="1">
              <a:spcBef>
                <a:spcPct val="0"/>
              </a:spcBef>
              <a:buFontTx/>
              <a:buNone/>
            </a:pPr>
            <a:endParaRPr lang="fr-FR" altLang="fr-FR" sz="1200">
              <a:solidFill>
                <a:srgbClr val="008000"/>
              </a:solidFill>
            </a:endParaRP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10"/>
              </a:rPr>
              <a:t>http://fr.wikipedia.org/wiki/Invasion_(%C3%A9cologie)</a:t>
            </a:r>
            <a:r>
              <a:rPr lang="fr-FR" altLang="fr-FR" sz="1200">
                <a:solidFill>
                  <a:srgbClr val="008000"/>
                </a:solidFill>
              </a:rPr>
              <a:t>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4F38C08-CB6D-4E6A-9088-235997C61153}" type="slidenum">
              <a:rPr lang="fr-FR" altLang="fr-FR" sz="1200">
                <a:solidFill>
                  <a:srgbClr val="898989"/>
                </a:solidFill>
              </a:rPr>
              <a:pPr algn="r" eaLnBrk="1" hangingPunct="1">
                <a:spcBef>
                  <a:spcPct val="0"/>
                </a:spcBef>
                <a:buFontTx/>
                <a:buNone/>
              </a:pPr>
              <a:t>131</a:t>
            </a:fld>
            <a:endParaRPr lang="fr-FR" altLang="fr-FR" sz="1200">
              <a:solidFill>
                <a:srgbClr val="898989"/>
              </a:solidFill>
            </a:endParaRPr>
          </a:p>
        </p:txBody>
      </p:sp>
      <p:sp>
        <p:nvSpPr>
          <p:cNvPr id="133123"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3124" name="ZoneTexte 4"/>
          <p:cNvSpPr txBox="1">
            <a:spLocks noChangeArrowheads="1"/>
          </p:cNvSpPr>
          <p:nvPr/>
        </p:nvSpPr>
        <p:spPr bwMode="auto">
          <a:xfrm>
            <a:off x="107950" y="692150"/>
            <a:ext cx="87122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b="1">
                <a:solidFill>
                  <a:srgbClr val="008000"/>
                </a:solidFill>
              </a:rPr>
              <a:t>A4. Notion d'espèces autochtone et allochtone </a:t>
            </a:r>
            <a:r>
              <a:rPr lang="fr-FR" altLang="fr-FR" sz="1800">
                <a:solidFill>
                  <a:srgbClr val="008000"/>
                </a:solidFill>
              </a:rPr>
              <a:t>:</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a:solidFill>
                  <a:srgbClr val="008000"/>
                </a:solidFill>
              </a:rPr>
              <a:t>Elle est au cœur de l'étude des invasions biologiques.</a:t>
            </a:r>
          </a:p>
          <a:p>
            <a:pPr algn="just" eaLnBrk="1" hangingPunct="1">
              <a:spcBef>
                <a:spcPct val="0"/>
              </a:spcBef>
              <a:buFontTx/>
              <a:buNone/>
            </a:pPr>
            <a:r>
              <a:rPr lang="fr-FR" altLang="fr-FR" sz="1800">
                <a:solidFill>
                  <a:srgbClr val="008000"/>
                </a:solidFill>
              </a:rPr>
              <a:t>Selon les définitions retenues en France par l'</a:t>
            </a:r>
            <a:r>
              <a:rPr lang="fr-FR" altLang="fr-FR" sz="1800">
                <a:solidFill>
                  <a:srgbClr val="008000"/>
                </a:solidFill>
                <a:hlinkClick r:id="rId2" tooltip="Institut national de la recherche agronomique"/>
              </a:rPr>
              <a:t>INRA</a:t>
            </a:r>
            <a:r>
              <a:rPr lang="fr-FR" altLang="fr-FR" sz="1800">
                <a:solidFill>
                  <a:srgbClr val="008000"/>
                </a:solidFill>
              </a:rPr>
              <a:t>, le </a:t>
            </a:r>
            <a:r>
              <a:rPr lang="fr-FR" altLang="fr-FR" sz="1800">
                <a:solidFill>
                  <a:srgbClr val="008000"/>
                </a:solidFill>
                <a:hlinkClick r:id="rId3" tooltip="Centre national de la recherche scientifique"/>
              </a:rPr>
              <a:t>CNRS</a:t>
            </a:r>
            <a:r>
              <a:rPr lang="fr-FR" altLang="fr-FR" sz="1800">
                <a:solidFill>
                  <a:srgbClr val="008000"/>
                </a:solidFill>
              </a:rPr>
              <a:t> et le Muséum, En </a:t>
            </a:r>
            <a:r>
              <a:rPr lang="fr-FR" altLang="fr-FR" sz="1800">
                <a:solidFill>
                  <a:srgbClr val="008000"/>
                </a:solidFill>
                <a:hlinkClick r:id="rId4" tooltip="Climat tempéré"/>
              </a:rPr>
              <a:t>zone tempérée</a:t>
            </a:r>
            <a:r>
              <a:rPr lang="fr-FR" altLang="fr-FR" sz="1800">
                <a:solidFill>
                  <a:srgbClr val="008000"/>
                </a:solidFill>
              </a:rPr>
              <a:t> ou nordique :</a:t>
            </a:r>
          </a:p>
          <a:p>
            <a:pPr algn="just"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b="1">
                <a:solidFill>
                  <a:srgbClr val="008000"/>
                </a:solidFill>
              </a:rPr>
              <a:t>une espèce est dite « </a:t>
            </a:r>
            <a:r>
              <a:rPr lang="fr-FR" altLang="fr-FR" sz="1800" b="1" i="1">
                <a:solidFill>
                  <a:srgbClr val="008000"/>
                </a:solidFill>
              </a:rPr>
              <a:t>autochtone</a:t>
            </a:r>
            <a:r>
              <a:rPr lang="fr-FR" altLang="fr-FR" sz="1800" b="1">
                <a:solidFill>
                  <a:srgbClr val="008000"/>
                </a:solidFill>
              </a:rPr>
              <a:t> »</a:t>
            </a:r>
            <a:r>
              <a:rPr lang="fr-FR" altLang="fr-FR" sz="1800">
                <a:solidFill>
                  <a:srgbClr val="008000"/>
                </a:solidFill>
              </a:rPr>
              <a:t> dans un pays ou une entités biogéographiques, si elle s'y reproduit depuis le début de l'</a:t>
            </a:r>
            <a:r>
              <a:rPr lang="fr-FR" altLang="fr-FR" sz="1800">
                <a:solidFill>
                  <a:srgbClr val="008000"/>
                </a:solidFill>
                <a:hlinkClick r:id="rId5" tooltip="Holocène"/>
              </a:rPr>
              <a:t>Holocène</a:t>
            </a:r>
            <a:r>
              <a:rPr lang="fr-FR" altLang="fr-FR" sz="1800">
                <a:solidFill>
                  <a:srgbClr val="008000"/>
                </a:solidFill>
              </a:rPr>
              <a:t> dans les eaux douces (milieux dulçaquicoles) ou </a:t>
            </a:r>
            <a:r>
              <a:rPr lang="fr-FR" altLang="fr-FR" sz="1800">
                <a:solidFill>
                  <a:srgbClr val="008000"/>
                </a:solidFill>
                <a:hlinkClick r:id="rId6" tooltip="Saumâtre"/>
              </a:rPr>
              <a:t>saumâtres</a:t>
            </a:r>
            <a:r>
              <a:rPr lang="fr-FR" altLang="fr-FR" sz="1800">
                <a:solidFill>
                  <a:srgbClr val="008000"/>
                </a:solidFill>
              </a:rPr>
              <a:t> ou dans les milieux terrestres, qu'elle y soit ou non encore présente, </a:t>
            </a:r>
            <a:r>
              <a:rPr lang="fr-FR" altLang="fr-FR" sz="1800">
                <a:solidFill>
                  <a:srgbClr val="008000"/>
                </a:solidFill>
                <a:hlinkClick r:id="rId7" tooltip="Espèce disparue"/>
              </a:rPr>
              <a:t>disparue</a:t>
            </a:r>
            <a:r>
              <a:rPr lang="fr-FR" altLang="fr-FR" sz="1800">
                <a:solidFill>
                  <a:srgbClr val="008000"/>
                </a:solidFill>
              </a:rPr>
              <a:t> ou de retour après une disparition temporaire (ex : </a:t>
            </a:r>
            <a:r>
              <a:rPr lang="fr-FR" altLang="fr-FR" sz="1800">
                <a:solidFill>
                  <a:srgbClr val="008000"/>
                </a:solidFill>
                <a:hlinkClick r:id="rId8" tooltip="Castor (genre)"/>
              </a:rPr>
              <a:t>castor</a:t>
            </a:r>
            <a:r>
              <a:rPr lang="fr-FR" altLang="fr-FR" sz="1800">
                <a:solidFill>
                  <a:srgbClr val="008000"/>
                </a:solidFill>
              </a:rPr>
              <a:t> dans les régions où il est récemment réapparu suite à réintroduction ou à migration à partir d'un </a:t>
            </a:r>
            <a:r>
              <a:rPr lang="fr-FR" altLang="fr-FR" sz="1800">
                <a:solidFill>
                  <a:srgbClr val="008000"/>
                </a:solidFill>
                <a:hlinkClick r:id="rId9" tooltip="Bassin versant"/>
              </a:rPr>
              <a:t>bassin versant</a:t>
            </a:r>
            <a:r>
              <a:rPr lang="fr-FR" altLang="fr-FR" sz="1800">
                <a:solidFill>
                  <a:srgbClr val="008000"/>
                </a:solidFill>
              </a:rPr>
              <a:t> voisin) ;</a:t>
            </a:r>
          </a:p>
          <a:p>
            <a:pPr algn="just" eaLnBrk="1" hangingPunct="1">
              <a:spcBef>
                <a:spcPct val="0"/>
              </a:spcBef>
              <a:buFontTx/>
              <a:buNone/>
            </a:pPr>
            <a:r>
              <a:rPr lang="fr-FR" altLang="fr-FR" sz="1800" b="1">
                <a:solidFill>
                  <a:srgbClr val="008000"/>
                </a:solidFill>
              </a:rPr>
              <a:t>inversement, une espèce sera dite « </a:t>
            </a:r>
            <a:r>
              <a:rPr lang="fr-FR" altLang="fr-FR" sz="1800" b="1" i="1">
                <a:solidFill>
                  <a:srgbClr val="008000"/>
                </a:solidFill>
              </a:rPr>
              <a:t>allochtone</a:t>
            </a:r>
            <a:r>
              <a:rPr lang="fr-FR" altLang="fr-FR" sz="1800" b="1">
                <a:solidFill>
                  <a:srgbClr val="008000"/>
                </a:solidFill>
              </a:rPr>
              <a:t> »</a:t>
            </a:r>
            <a:r>
              <a:rPr lang="fr-FR" altLang="fr-FR" sz="1800">
                <a:solidFill>
                  <a:srgbClr val="008000"/>
                </a:solidFill>
              </a:rPr>
              <a:t> dans un pays ou l'une de ses entités biogéographiques, si elle ne se reproduisant pas dans ces mêmes milieux au début de l'Holocène, mais qu'elle y constitue aujourd’hui (ou y a constitué durant plusieurs siècles avant de disparaître), une ou plusieurs populations pérennes se reproduisant sans l'aide directe de l'Homme. La plupart des espèces allochtones ont été introduites par l'Homme, certaines étant considérées comme espèces envahissantes ou </a:t>
            </a:r>
            <a:r>
              <a:rPr lang="fr-FR" altLang="fr-FR" sz="1800">
                <a:solidFill>
                  <a:srgbClr val="008000"/>
                </a:solidFill>
                <a:hlinkClick r:id="rId10" tooltip="Espèces invasives"/>
              </a:rPr>
              <a:t>espèces invasives</a:t>
            </a:r>
            <a:r>
              <a:rPr lang="fr-FR" altLang="fr-FR" sz="1800">
                <a:solidFill>
                  <a:srgbClr val="008000"/>
                </a:solidFill>
              </a:rPr>
              <a:t> (ex : le </a:t>
            </a:r>
            <a:r>
              <a:rPr lang="fr-FR" altLang="fr-FR" sz="1800">
                <a:solidFill>
                  <a:srgbClr val="008000"/>
                </a:solidFill>
                <a:hlinkClick r:id="rId11" tooltip="Rat noir"/>
              </a:rPr>
              <a:t>rat noir</a:t>
            </a:r>
            <a:r>
              <a:rPr lang="fr-FR" altLang="fr-FR" sz="1800">
                <a:solidFill>
                  <a:srgbClr val="008000"/>
                </a:solidFill>
              </a:rPr>
              <a:t> (</a:t>
            </a:r>
            <a:r>
              <a:rPr lang="fr-FR" altLang="fr-FR" sz="1800" i="1">
                <a:solidFill>
                  <a:srgbClr val="008000"/>
                </a:solidFill>
              </a:rPr>
              <a:t>Rattus rattus</a:t>
            </a:r>
            <a:r>
              <a:rPr lang="fr-FR" altLang="fr-FR" sz="1800">
                <a:solidFill>
                  <a:srgbClr val="008000"/>
                </a:solidFill>
              </a:rPr>
              <a:t>), le </a:t>
            </a:r>
            <a:r>
              <a:rPr lang="fr-FR" altLang="fr-FR" sz="1800">
                <a:solidFill>
                  <a:srgbClr val="008000"/>
                </a:solidFill>
                <a:hlinkClick r:id="rId12" tooltip="Rat musqué"/>
              </a:rPr>
              <a:t>rat musqué</a:t>
            </a:r>
            <a:r>
              <a:rPr lang="fr-FR" altLang="fr-FR" sz="1800">
                <a:solidFill>
                  <a:srgbClr val="008000"/>
                </a:solidFill>
              </a:rPr>
              <a:t> (</a:t>
            </a:r>
            <a:r>
              <a:rPr lang="fr-FR" altLang="fr-FR" sz="1800" i="1">
                <a:solidFill>
                  <a:srgbClr val="008000"/>
                </a:solidFill>
              </a:rPr>
              <a:t>Ondatra zibethicus</a:t>
            </a:r>
            <a:r>
              <a:rPr lang="fr-FR" altLang="fr-FR" sz="1800">
                <a:solidFill>
                  <a:srgbClr val="008000"/>
                </a:solidFill>
              </a:rPr>
              <a:t>) ou le </a:t>
            </a:r>
            <a:r>
              <a:rPr lang="fr-FR" altLang="fr-FR" sz="1800">
                <a:solidFill>
                  <a:srgbClr val="008000"/>
                </a:solidFill>
                <a:hlinkClick r:id="rId13" tooltip="Ragondin"/>
              </a:rPr>
              <a:t>ragondin</a:t>
            </a:r>
            <a:r>
              <a:rPr lang="fr-FR" altLang="fr-FR" sz="1800">
                <a:solidFill>
                  <a:srgbClr val="008000"/>
                </a:solidFill>
              </a:rPr>
              <a:t> (</a:t>
            </a:r>
            <a:r>
              <a:rPr lang="fr-FR" altLang="fr-FR" sz="1800" i="1">
                <a:solidFill>
                  <a:srgbClr val="008000"/>
                </a:solidFill>
              </a:rPr>
              <a:t>Myocastor coypus</a:t>
            </a:r>
            <a:r>
              <a:rPr lang="fr-FR" altLang="fr-FR" sz="1800">
                <a:solidFill>
                  <a:srgbClr val="008000"/>
                </a:solidFill>
              </a:rPr>
              <a:t>) en Europe).</a:t>
            </a:r>
          </a:p>
          <a:p>
            <a:pPr algn="just" eaLnBrk="1" hangingPunct="1">
              <a:spcBef>
                <a:spcPct val="0"/>
              </a:spcBef>
              <a:buFontTx/>
              <a:buNone/>
            </a:pPr>
            <a:endParaRPr lang="fr-FR" altLang="fr-FR" sz="1200">
              <a:solidFill>
                <a:srgbClr val="008000"/>
              </a:solidFill>
            </a:endParaRP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14"/>
              </a:rPr>
              <a:t>http://fr.wikipedia.org/wiki/Invasion_(%C3%A9cologie)</a:t>
            </a:r>
            <a:r>
              <a:rPr lang="fr-FR" altLang="fr-FR" sz="1200">
                <a:solidFill>
                  <a:srgbClr val="008000"/>
                </a:solidFill>
              </a:rPr>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A7F10F-5DAD-4260-9109-A000EA7C57F2}" type="slidenum">
              <a:rPr lang="fr-FR" altLang="fr-FR" sz="1200" smtClean="0">
                <a:solidFill>
                  <a:srgbClr val="898989"/>
                </a:solidFill>
              </a:rPr>
              <a:pPr>
                <a:spcBef>
                  <a:spcPct val="0"/>
                </a:spcBef>
                <a:buFontTx/>
                <a:buNone/>
              </a:pPr>
              <a:t>132</a:t>
            </a:fld>
            <a:endParaRPr lang="fr-FR" altLang="fr-FR" sz="1200">
              <a:solidFill>
                <a:srgbClr val="898989"/>
              </a:solidFill>
            </a:endParaRPr>
          </a:p>
        </p:txBody>
      </p:sp>
      <p:sp>
        <p:nvSpPr>
          <p:cNvPr id="134147"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131A97D-F286-47C7-859F-B0B31F84DBB5}" type="slidenum">
              <a:rPr lang="fr-FR" altLang="fr-FR" sz="1200">
                <a:solidFill>
                  <a:srgbClr val="898989"/>
                </a:solidFill>
              </a:rPr>
              <a:pPr algn="r" eaLnBrk="1" hangingPunct="1">
                <a:spcBef>
                  <a:spcPct val="0"/>
                </a:spcBef>
                <a:buFontTx/>
                <a:buNone/>
              </a:pPr>
              <a:t>132</a:t>
            </a:fld>
            <a:endParaRPr lang="fr-FR" altLang="fr-FR" sz="1200">
              <a:solidFill>
                <a:srgbClr val="898989"/>
              </a:solidFill>
            </a:endParaRPr>
          </a:p>
        </p:txBody>
      </p:sp>
      <p:sp>
        <p:nvSpPr>
          <p:cNvPr id="134148"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 name="Rectangle 4"/>
          <p:cNvSpPr>
            <a:spLocks noChangeArrowheads="1"/>
          </p:cNvSpPr>
          <p:nvPr/>
        </p:nvSpPr>
        <p:spPr bwMode="auto">
          <a:xfrm>
            <a:off x="179388" y="765175"/>
            <a:ext cx="8785225" cy="5816600"/>
          </a:xfrm>
          <a:prstGeom prst="rect">
            <a:avLst/>
          </a:prstGeom>
          <a:noFill/>
          <a:ln w="9525">
            <a:noFill/>
            <a:miter lim="800000"/>
            <a:headEnd/>
            <a:tailEnd/>
          </a:ln>
        </p:spPr>
        <p:txBody>
          <a:bodyPr>
            <a:spAutoFit/>
          </a:bodyPr>
          <a:lstStyle/>
          <a:p>
            <a:pPr eaLnBrk="1" hangingPunct="1">
              <a:defRPr/>
            </a:pPr>
            <a:r>
              <a:rPr lang="fr-FR" b="1" dirty="0">
                <a:solidFill>
                  <a:srgbClr val="008000"/>
                </a:solidFill>
                <a:latin typeface="Calibri" pitchFamily="34" charset="0"/>
                <a:cs typeface="Arial" charset="0"/>
              </a:rPr>
              <a:t>A5. Annexe : Le secret du succès des espèces invasives</a:t>
            </a:r>
            <a:endParaRPr lang="fr-FR" dirty="0">
              <a:solidFill>
                <a:srgbClr val="008000"/>
              </a:solidFill>
              <a:latin typeface="Calibri" pitchFamily="34" charset="0"/>
              <a:cs typeface="Arial" charset="0"/>
            </a:endParaRPr>
          </a:p>
          <a:p>
            <a:pPr eaLnBrk="1" hangingPunct="1">
              <a:defRPr/>
            </a:pPr>
            <a:endParaRPr lang="fr-FR" dirty="0">
              <a:solidFill>
                <a:srgbClr val="008000"/>
              </a:solidFill>
              <a:latin typeface="Calibri" pitchFamily="34" charset="0"/>
              <a:cs typeface="Arial" charset="0"/>
            </a:endParaRPr>
          </a:p>
          <a:p>
            <a:pPr eaLnBrk="1" hangingPunct="1">
              <a:defRPr/>
            </a:pPr>
            <a:r>
              <a:rPr lang="fr-FR" dirty="0">
                <a:solidFill>
                  <a:srgbClr val="008000"/>
                </a:solidFill>
                <a:latin typeface="Calibri" pitchFamily="34" charset="0"/>
                <a:cs typeface="Arial" charset="0"/>
              </a:rPr>
              <a:t>Leurs atouts compétitifs :</a:t>
            </a:r>
          </a:p>
          <a:p>
            <a:pPr eaLnBrk="1" hangingPunct="1">
              <a:defRPr/>
            </a:pPr>
            <a:endParaRPr lang="fr-FR" dirty="0">
              <a:solidFill>
                <a:srgbClr val="008000"/>
              </a:solidFill>
              <a:latin typeface="Calibri" pitchFamily="34" charset="0"/>
              <a:cs typeface="Arial" charset="0"/>
            </a:endParaRPr>
          </a:p>
          <a:p>
            <a:pPr marL="342900" indent="-342900" algn="just" eaLnBrk="1" hangingPunct="1">
              <a:buFont typeface="+mj-lt"/>
              <a:buAutoNum type="arabicPeriod"/>
              <a:defRPr/>
            </a:pPr>
            <a:r>
              <a:rPr lang="fr-FR" dirty="0">
                <a:solidFill>
                  <a:srgbClr val="008000"/>
                </a:solidFill>
                <a:latin typeface="Calibri" pitchFamily="34" charset="0"/>
                <a:cs typeface="Arial" charset="0"/>
              </a:rPr>
              <a:t>Elles n’ont que peu de prédateurs (dans leur nouvel environnement).</a:t>
            </a:r>
          </a:p>
          <a:p>
            <a:pPr marL="342900" indent="-342900" algn="just" eaLnBrk="1" hangingPunct="1">
              <a:buFont typeface="+mj-lt"/>
              <a:buAutoNum type="arabicPeriod"/>
              <a:defRPr/>
            </a:pPr>
            <a:r>
              <a:rPr lang="fr-FR" dirty="0">
                <a:solidFill>
                  <a:srgbClr val="008000"/>
                </a:solidFill>
                <a:latin typeface="Calibri" pitchFamily="34" charset="0"/>
                <a:cs typeface="Arial" charset="0"/>
              </a:rPr>
              <a:t>Elles sont très adaptables à tout type de sol _ y compris les sols pauvres, dégradés _, de milieux, de climats … (voire elles peuvent évoluer facilement). </a:t>
            </a:r>
          </a:p>
          <a:p>
            <a:pPr marL="342900" indent="-342900" algn="just" eaLnBrk="1" hangingPunct="1">
              <a:buFont typeface="+mj-lt"/>
              <a:buAutoNum type="arabicPeriod"/>
              <a:defRPr/>
            </a:pPr>
            <a:r>
              <a:rPr lang="fr-FR" dirty="0">
                <a:solidFill>
                  <a:srgbClr val="008000"/>
                </a:solidFill>
                <a:latin typeface="Calibri" pitchFamily="34" charset="0"/>
                <a:cs typeface="Arial" charset="0"/>
              </a:rPr>
              <a:t>Elles sont hors-compétition pour la nourriture et l'habitat (souvent, elles n’ont pas de concurrent, dans leur nouveau milieu) .</a:t>
            </a:r>
          </a:p>
          <a:p>
            <a:pPr marL="342900" indent="-342900" algn="just" eaLnBrk="1" hangingPunct="1">
              <a:buFont typeface="+mj-lt"/>
              <a:buAutoNum type="arabicPeriod"/>
              <a:defRPr/>
            </a:pPr>
            <a:r>
              <a:rPr lang="fr-FR" dirty="0">
                <a:solidFill>
                  <a:srgbClr val="008000"/>
                </a:solidFill>
                <a:latin typeface="Calibri" pitchFamily="34" charset="0"/>
                <a:cs typeface="Arial" charset="0"/>
              </a:rPr>
              <a:t>Elles sont souvent agressives par rapports aux espèces autochtones, par les toxines qu’elles libèrent (par leurs effets </a:t>
            </a:r>
            <a:r>
              <a:rPr lang="fr-FR" dirty="0" err="1">
                <a:solidFill>
                  <a:srgbClr val="008000"/>
                </a:solidFill>
                <a:latin typeface="Calibri" pitchFamily="34" charset="0"/>
                <a:cs typeface="Arial" charset="0"/>
              </a:rPr>
              <a:t>allélopathiques</a:t>
            </a:r>
            <a:r>
              <a:rPr lang="fr-FR" dirty="0">
                <a:solidFill>
                  <a:srgbClr val="008000"/>
                </a:solidFill>
                <a:latin typeface="Calibri" pitchFamily="34" charset="0"/>
                <a:cs typeface="Arial" charset="0"/>
              </a:rPr>
              <a:t>) inhibant souvent le développement des autres espèces, par la grande densité de leur système racinaire …</a:t>
            </a:r>
          </a:p>
          <a:p>
            <a:pPr marL="342900" indent="-342900" algn="just" eaLnBrk="1" hangingPunct="1">
              <a:buFont typeface="+mj-lt"/>
              <a:buAutoNum type="arabicPeriod"/>
              <a:defRPr/>
            </a:pPr>
            <a:r>
              <a:rPr lang="fr-FR" dirty="0">
                <a:solidFill>
                  <a:srgbClr val="008000"/>
                </a:solidFill>
                <a:latin typeface="Calibri" pitchFamily="34" charset="0"/>
                <a:cs typeface="Arial" charset="0"/>
              </a:rPr>
              <a:t>Elles prospèrent dans les systèmes perturbés. Ce sont souvent des plantes pionnières.</a:t>
            </a:r>
          </a:p>
          <a:p>
            <a:pPr marL="342900" indent="-342900" algn="just" eaLnBrk="1" hangingPunct="1">
              <a:buFont typeface="+mj-lt"/>
              <a:buAutoNum type="arabicPeriod"/>
              <a:defRPr/>
            </a:pPr>
            <a:r>
              <a:rPr lang="fr-FR" dirty="0">
                <a:solidFill>
                  <a:srgbClr val="008000"/>
                </a:solidFill>
                <a:latin typeface="Calibri" pitchFamily="34" charset="0"/>
                <a:cs typeface="Arial" charset="0"/>
              </a:rPr>
              <a:t>Elles se reproduisent rapidement et produisent souvent d’énorme quantités de graines.</a:t>
            </a:r>
          </a:p>
          <a:p>
            <a:pPr eaLnBrk="1" hangingPunct="1">
              <a:defRPr/>
            </a:pPr>
            <a:endParaRPr lang="fr-FR" dirty="0">
              <a:solidFill>
                <a:srgbClr val="008000"/>
              </a:solidFill>
              <a:latin typeface="Calibri" pitchFamily="34" charset="0"/>
              <a:cs typeface="Arial" charset="0"/>
            </a:endParaRPr>
          </a:p>
          <a:p>
            <a:pPr algn="just" eaLnBrk="1" hangingPunct="1">
              <a:defRPr/>
            </a:pPr>
            <a:r>
              <a:rPr lang="fr-FR" dirty="0">
                <a:solidFill>
                  <a:srgbClr val="008000"/>
                </a:solidFill>
                <a:latin typeface="Calibri" pitchFamily="34" charset="0"/>
                <a:cs typeface="Arial" charset="0"/>
              </a:rPr>
              <a:t>La majorité des plantes mettent plus de 150  ans pour s’acclimater et devenir autochtone dans leur nouveau milieu (et par exemple, pour quitter et se propager naturellement à partir du jardin botaniques, où elles étaient en cours d’acclimatation). </a:t>
            </a:r>
          </a:p>
          <a:p>
            <a:pPr algn="just" eaLnBrk="1" hangingPunct="1">
              <a:defRPr/>
            </a:pPr>
            <a:r>
              <a:rPr lang="fr-FR" dirty="0">
                <a:solidFill>
                  <a:srgbClr val="FF0000"/>
                </a:solidFill>
                <a:latin typeface="Calibri" pitchFamily="34" charset="0"/>
                <a:cs typeface="Arial" charset="0"/>
              </a:rPr>
              <a:t>Or les plantes invasives mettent souvent moins de 70 ans, via le même processus.</a:t>
            </a:r>
          </a:p>
          <a:p>
            <a:pPr eaLnBrk="1" hangingPunct="1">
              <a:defRPr/>
            </a:pPr>
            <a:endParaRPr lang="fr-FR" dirty="0">
              <a:solidFill>
                <a:srgbClr val="008000"/>
              </a:solidFill>
              <a:latin typeface="Calibri" pitchFamily="34" charset="0"/>
              <a:cs typeface="Arial" charset="0"/>
            </a:endParaRPr>
          </a:p>
          <a:p>
            <a:pPr algn="r" eaLnBrk="1" hangingPunct="1">
              <a:defRPr/>
            </a:pPr>
            <a:r>
              <a:rPr lang="fr-FR" sz="1200" dirty="0">
                <a:solidFill>
                  <a:srgbClr val="008000"/>
                </a:solidFill>
                <a:latin typeface="Calibri" pitchFamily="34" charset="0"/>
                <a:cs typeface="Arial" charset="0"/>
              </a:rPr>
              <a:t>Source : </a:t>
            </a:r>
            <a:r>
              <a:rPr lang="fr-FR" sz="1200" dirty="0">
                <a:solidFill>
                  <a:srgbClr val="008000"/>
                </a:solidFill>
                <a:latin typeface="Calibri" pitchFamily="34" charset="0"/>
                <a:cs typeface="Arial" charset="0"/>
                <a:hlinkClick r:id="rId2"/>
              </a:rPr>
              <a:t>http://www.invadingspecies.com/invaders/</a:t>
            </a:r>
            <a:endParaRPr lang="fr-FR" sz="1200" dirty="0">
              <a:solidFill>
                <a:srgbClr val="008000"/>
              </a:solidFill>
              <a:latin typeface="Calibri" pitchFamily="34" charset="0"/>
              <a:cs typeface="Arial"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515B038-E03B-4CCF-B636-CDFA7246C917}" type="slidenum">
              <a:rPr lang="fr-FR" altLang="fr-FR" sz="1200">
                <a:solidFill>
                  <a:srgbClr val="898989"/>
                </a:solidFill>
              </a:rPr>
              <a:pPr algn="r" eaLnBrk="1" hangingPunct="1">
                <a:spcBef>
                  <a:spcPct val="0"/>
                </a:spcBef>
                <a:buFontTx/>
                <a:buNone/>
              </a:pPr>
              <a:t>133</a:t>
            </a:fld>
            <a:endParaRPr lang="fr-FR" altLang="fr-FR" sz="1200">
              <a:solidFill>
                <a:srgbClr val="898989"/>
              </a:solidFill>
            </a:endParaRPr>
          </a:p>
        </p:txBody>
      </p:sp>
      <p:sp>
        <p:nvSpPr>
          <p:cNvPr id="135171" name="ZoneTexte 3"/>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5172" name="Rectangle 4"/>
          <p:cNvSpPr>
            <a:spLocks noChangeArrowheads="1"/>
          </p:cNvSpPr>
          <p:nvPr/>
        </p:nvSpPr>
        <p:spPr bwMode="auto">
          <a:xfrm>
            <a:off x="179388" y="549275"/>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A5. Annexe : Le secret du succès des espèces invasives (suite et fin)</a:t>
            </a:r>
            <a:endParaRPr lang="fr-FR" altLang="fr-FR" sz="1800">
              <a:solidFill>
                <a:srgbClr val="008000"/>
              </a:solidFill>
            </a:endParaRPr>
          </a:p>
        </p:txBody>
      </p:sp>
      <p:graphicFrame>
        <p:nvGraphicFramePr>
          <p:cNvPr id="6" name="Tableau 5"/>
          <p:cNvGraphicFramePr>
            <a:graphicFrameLocks noGrp="1"/>
          </p:cNvGraphicFramePr>
          <p:nvPr/>
        </p:nvGraphicFramePr>
        <p:xfrm>
          <a:off x="250825" y="2997200"/>
          <a:ext cx="8785225" cy="3455988"/>
        </p:xfrm>
        <a:graphic>
          <a:graphicData uri="http://schemas.openxmlformats.org/drawingml/2006/table">
            <a:tbl>
              <a:tblPr/>
              <a:tblGrid>
                <a:gridCol w="2769102">
                  <a:extLst>
                    <a:ext uri="{9D8B030D-6E8A-4147-A177-3AD203B41FA5}">
                      <a16:colId xmlns:a16="http://schemas.microsoft.com/office/drawing/2014/main" val="20000"/>
                    </a:ext>
                  </a:extLst>
                </a:gridCol>
                <a:gridCol w="3032660">
                  <a:extLst>
                    <a:ext uri="{9D8B030D-6E8A-4147-A177-3AD203B41FA5}">
                      <a16:colId xmlns:a16="http://schemas.microsoft.com/office/drawing/2014/main" val="20001"/>
                    </a:ext>
                  </a:extLst>
                </a:gridCol>
                <a:gridCol w="2983463">
                  <a:extLst>
                    <a:ext uri="{9D8B030D-6E8A-4147-A177-3AD203B41FA5}">
                      <a16:colId xmlns:a16="http://schemas.microsoft.com/office/drawing/2014/main" val="20002"/>
                    </a:ext>
                  </a:extLst>
                </a:gridCol>
              </a:tblGrid>
              <a:tr h="3455988">
                <a:tc>
                  <a:txBody>
                    <a:bodyPr/>
                    <a:lstStyle/>
                    <a:p>
                      <a:pPr algn="ctr">
                        <a:lnSpc>
                          <a:spcPct val="115000"/>
                        </a:lnSpc>
                        <a:spcAft>
                          <a:spcPts val="0"/>
                        </a:spcAft>
                      </a:pPr>
                      <a:endParaRPr lang="fr-FR" sz="1200" dirty="0">
                        <a:solidFill>
                          <a:srgbClr val="984806"/>
                        </a:solidFill>
                        <a:latin typeface="Calibri"/>
                        <a:ea typeface="Calibri"/>
                        <a:cs typeface="Times New Roman"/>
                      </a:endParaRPr>
                    </a:p>
                    <a:p>
                      <a:pPr algn="ctr">
                        <a:lnSpc>
                          <a:spcPct val="115000"/>
                        </a:lnSpc>
                        <a:spcAft>
                          <a:spcPts val="0"/>
                        </a:spcAft>
                      </a:pPr>
                      <a:r>
                        <a:rPr lang="fr-FR" sz="1200" dirty="0">
                          <a:solidFill>
                            <a:srgbClr val="984806"/>
                          </a:solidFill>
                          <a:latin typeface="Calibri"/>
                          <a:ea typeface="Calibri"/>
                          <a:cs typeface="Times New Roman"/>
                        </a:rPr>
                        <a:t>Photo des racines </a:t>
                      </a:r>
                      <a:r>
                        <a:rPr lang="fr-FR" sz="1200" dirty="0" err="1">
                          <a:solidFill>
                            <a:srgbClr val="984806"/>
                          </a:solidFill>
                          <a:latin typeface="Calibri"/>
                          <a:ea typeface="Calibri"/>
                          <a:cs typeface="Times New Roman"/>
                        </a:rPr>
                        <a:t>protéoides</a:t>
                      </a:r>
                      <a:r>
                        <a:rPr lang="fr-FR" sz="1200" dirty="0">
                          <a:solidFill>
                            <a:srgbClr val="984806"/>
                          </a:solidFill>
                          <a:latin typeface="Calibri"/>
                          <a:ea typeface="Calibri"/>
                          <a:cs typeface="Times New Roman"/>
                        </a:rPr>
                        <a:t> du </a:t>
                      </a:r>
                      <a:r>
                        <a:rPr lang="fr-FR" sz="1200" i="1" dirty="0">
                          <a:solidFill>
                            <a:srgbClr val="984806"/>
                          </a:solidFill>
                          <a:latin typeface="Calibri"/>
                          <a:ea typeface="Calibri"/>
                          <a:cs typeface="Times New Roman"/>
                        </a:rPr>
                        <a:t>G. </a:t>
                      </a:r>
                      <a:r>
                        <a:rPr lang="fr-FR" sz="1200" i="1" dirty="0" err="1">
                          <a:solidFill>
                            <a:srgbClr val="984806"/>
                          </a:solidFill>
                          <a:latin typeface="Calibri"/>
                          <a:ea typeface="Calibri"/>
                          <a:cs typeface="Times New Roman"/>
                        </a:rPr>
                        <a:t>banksii</a:t>
                      </a:r>
                      <a:r>
                        <a:rPr lang="fr-FR" sz="1200" dirty="0">
                          <a:solidFill>
                            <a:srgbClr val="984806"/>
                          </a:solidFill>
                          <a:latin typeface="Calibri"/>
                          <a:ea typeface="Calibri"/>
                          <a:cs typeface="Times New Roman"/>
                        </a:rPr>
                        <a:t>. © Martial Doret </a:t>
                      </a:r>
                      <a:r>
                        <a:rPr lang="fr-FR" sz="1200" dirty="0" err="1">
                          <a:solidFill>
                            <a:srgbClr val="984806"/>
                          </a:solidFill>
                          <a:latin typeface="Calibri"/>
                          <a:ea typeface="Calibri"/>
                          <a:cs typeface="Times New Roman"/>
                        </a:rPr>
                        <a:t>Andrianandrasana</a:t>
                      </a:r>
                      <a:r>
                        <a:rPr lang="fr-FR" sz="1200" dirty="0">
                          <a:solidFill>
                            <a:srgbClr val="984806"/>
                          </a:solidFill>
                          <a:latin typeface="Calibri"/>
                          <a:ea typeface="Calibri"/>
                          <a:cs typeface="Times New Roman"/>
                        </a:rPr>
                        <a:t>, Université d'Antananarivo-Madagascar.</a:t>
                      </a:r>
                      <a:endParaRPr lang="fr-FR" sz="1200" dirty="0">
                        <a:latin typeface="Calibri"/>
                        <a:ea typeface="Calibri"/>
                        <a:cs typeface="Times New Roman"/>
                      </a:endParaRP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dirty="0">
                        <a:solidFill>
                          <a:srgbClr val="984806"/>
                        </a:solidFill>
                        <a:latin typeface="Calibri"/>
                        <a:ea typeface="Calibri"/>
                        <a:cs typeface="Times New Roman"/>
                      </a:endParaRPr>
                    </a:p>
                    <a:p>
                      <a:pPr algn="ctr">
                        <a:lnSpc>
                          <a:spcPct val="115000"/>
                        </a:lnSpc>
                        <a:spcAft>
                          <a:spcPts val="0"/>
                        </a:spcAft>
                      </a:pPr>
                      <a:r>
                        <a:rPr lang="fr-FR" sz="1200" dirty="0">
                          <a:solidFill>
                            <a:srgbClr val="984806"/>
                          </a:solidFill>
                          <a:latin typeface="Calibri"/>
                          <a:ea typeface="Calibri"/>
                          <a:cs typeface="Times New Roman"/>
                        </a:rPr>
                        <a:t>Photo des racines </a:t>
                      </a:r>
                      <a:r>
                        <a:rPr lang="fr-FR" sz="1200" dirty="0" err="1">
                          <a:solidFill>
                            <a:srgbClr val="984806"/>
                          </a:solidFill>
                          <a:latin typeface="Calibri"/>
                          <a:ea typeface="Calibri"/>
                          <a:cs typeface="Times New Roman"/>
                        </a:rPr>
                        <a:t>protéoides</a:t>
                      </a:r>
                      <a:r>
                        <a:rPr lang="fr-FR" sz="1200" dirty="0">
                          <a:solidFill>
                            <a:srgbClr val="984806"/>
                          </a:solidFill>
                          <a:latin typeface="Calibri"/>
                          <a:ea typeface="Calibri"/>
                          <a:cs typeface="Times New Roman"/>
                        </a:rPr>
                        <a:t> du </a:t>
                      </a:r>
                      <a:r>
                        <a:rPr lang="fr-FR" sz="1200" i="1" dirty="0">
                          <a:solidFill>
                            <a:srgbClr val="984806"/>
                          </a:solidFill>
                          <a:latin typeface="Calibri"/>
                          <a:ea typeface="Calibri"/>
                          <a:cs typeface="Times New Roman"/>
                        </a:rPr>
                        <a:t>G. </a:t>
                      </a:r>
                      <a:r>
                        <a:rPr lang="fr-FR" sz="1200" i="1" dirty="0" err="1">
                          <a:solidFill>
                            <a:srgbClr val="984806"/>
                          </a:solidFill>
                          <a:latin typeface="Calibri"/>
                          <a:ea typeface="Calibri"/>
                          <a:cs typeface="Times New Roman"/>
                        </a:rPr>
                        <a:t>banksii</a:t>
                      </a:r>
                      <a:r>
                        <a:rPr lang="fr-FR" sz="1200" dirty="0">
                          <a:solidFill>
                            <a:srgbClr val="984806"/>
                          </a:solidFill>
                          <a:latin typeface="Calibri"/>
                          <a:ea typeface="Calibri"/>
                          <a:cs typeface="Times New Roman"/>
                        </a:rPr>
                        <a:t>. © Martial Doret </a:t>
                      </a:r>
                      <a:r>
                        <a:rPr lang="fr-FR" sz="1200" dirty="0" err="1">
                          <a:solidFill>
                            <a:srgbClr val="984806"/>
                          </a:solidFill>
                          <a:latin typeface="Calibri"/>
                          <a:ea typeface="Calibri"/>
                          <a:cs typeface="Times New Roman"/>
                        </a:rPr>
                        <a:t>Andrianandrasana</a:t>
                      </a:r>
                      <a:r>
                        <a:rPr lang="fr-FR" sz="1200" dirty="0">
                          <a:solidFill>
                            <a:srgbClr val="984806"/>
                          </a:solidFill>
                          <a:latin typeface="Calibri"/>
                          <a:ea typeface="Calibri"/>
                          <a:cs typeface="Times New Roman"/>
                        </a:rPr>
                        <a:t>, Université d'Antananarivo-Madagascar.</a:t>
                      </a:r>
                      <a:endParaRPr lang="fr-FR" sz="1200" dirty="0">
                        <a:latin typeface="Calibri"/>
                        <a:ea typeface="Calibri"/>
                        <a:cs typeface="Times New Roman"/>
                      </a:endParaRP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dirty="0">
                        <a:solidFill>
                          <a:srgbClr val="984806"/>
                        </a:solidFill>
                        <a:latin typeface="Calibri"/>
                        <a:ea typeface="Calibri"/>
                        <a:cs typeface="Times New Roman"/>
                      </a:endParaRPr>
                    </a:p>
                    <a:p>
                      <a:pPr algn="ctr">
                        <a:lnSpc>
                          <a:spcPct val="115000"/>
                        </a:lnSpc>
                        <a:spcAft>
                          <a:spcPts val="0"/>
                        </a:spcAft>
                      </a:pPr>
                      <a:r>
                        <a:rPr lang="fr-FR" sz="1200" dirty="0">
                          <a:solidFill>
                            <a:srgbClr val="984806"/>
                          </a:solidFill>
                          <a:latin typeface="Calibri"/>
                          <a:ea typeface="Calibri"/>
                          <a:cs typeface="Times New Roman"/>
                        </a:rPr>
                        <a:t>Photo des racines </a:t>
                      </a:r>
                      <a:r>
                        <a:rPr lang="fr-FR" sz="1200" dirty="0" err="1">
                          <a:solidFill>
                            <a:srgbClr val="984806"/>
                          </a:solidFill>
                          <a:latin typeface="Calibri"/>
                          <a:ea typeface="Calibri"/>
                          <a:cs typeface="Times New Roman"/>
                        </a:rPr>
                        <a:t>protéoides</a:t>
                      </a:r>
                      <a:r>
                        <a:rPr lang="fr-FR" sz="1200" dirty="0">
                          <a:solidFill>
                            <a:srgbClr val="984806"/>
                          </a:solidFill>
                          <a:latin typeface="Calibri"/>
                          <a:ea typeface="Calibri"/>
                          <a:cs typeface="Times New Roman"/>
                        </a:rPr>
                        <a:t> du </a:t>
                      </a:r>
                      <a:r>
                        <a:rPr lang="fr-FR" sz="1200" i="1" dirty="0">
                          <a:solidFill>
                            <a:srgbClr val="984806"/>
                          </a:solidFill>
                          <a:latin typeface="Calibri"/>
                          <a:ea typeface="Calibri"/>
                          <a:cs typeface="Times New Roman"/>
                        </a:rPr>
                        <a:t>G. </a:t>
                      </a:r>
                      <a:r>
                        <a:rPr lang="fr-FR" sz="1200" i="1" dirty="0" err="1">
                          <a:solidFill>
                            <a:srgbClr val="984806"/>
                          </a:solidFill>
                          <a:latin typeface="Calibri"/>
                          <a:ea typeface="Calibri"/>
                          <a:cs typeface="Times New Roman"/>
                        </a:rPr>
                        <a:t>banksii</a:t>
                      </a:r>
                      <a:r>
                        <a:rPr lang="fr-FR" sz="1200" dirty="0">
                          <a:solidFill>
                            <a:srgbClr val="984806"/>
                          </a:solidFill>
                          <a:latin typeface="Calibri"/>
                          <a:ea typeface="Calibri"/>
                          <a:cs typeface="Times New Roman"/>
                        </a:rPr>
                        <a:t>. © Martial Doret </a:t>
                      </a:r>
                      <a:r>
                        <a:rPr lang="fr-FR" sz="1200" dirty="0" err="1">
                          <a:solidFill>
                            <a:srgbClr val="984806"/>
                          </a:solidFill>
                          <a:latin typeface="Calibri"/>
                          <a:ea typeface="Calibri"/>
                          <a:cs typeface="Times New Roman"/>
                        </a:rPr>
                        <a:t>Andrianandrasana</a:t>
                      </a:r>
                      <a:r>
                        <a:rPr lang="fr-FR" sz="1200" dirty="0">
                          <a:solidFill>
                            <a:srgbClr val="984806"/>
                          </a:solidFill>
                          <a:latin typeface="Calibri"/>
                          <a:ea typeface="Calibri"/>
                          <a:cs typeface="Times New Roman"/>
                        </a:rPr>
                        <a:t>, Université d'Antananarivo-Madagascar.</a:t>
                      </a:r>
                      <a:endParaRPr lang="fr-FR" sz="1200" dirty="0">
                        <a:latin typeface="Calibri"/>
                        <a:ea typeface="Calibri"/>
                        <a:cs typeface="Times New Roman"/>
                      </a:endParaRPr>
                    </a:p>
                  </a:txBody>
                  <a:tcPr marL="68582" marR="68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35183" name="Picture 11" descr="DSC00242_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3429000"/>
            <a:ext cx="15335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4" name="Picture 10" descr="DSC00224_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365625"/>
            <a:ext cx="15716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5" name="Picture 9" descr="DSC00229_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068638"/>
            <a:ext cx="14382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700338" y="6453188"/>
            <a:ext cx="4032250" cy="277812"/>
          </a:xfrm>
          <a:prstGeom prst="rect">
            <a:avLst/>
          </a:prstGeom>
          <a:noFill/>
        </p:spPr>
        <p:txBody>
          <a:bodyPr>
            <a:spAutoFit/>
          </a:bodyPr>
          <a:lstStyle/>
          <a:p>
            <a:pPr algn="ctr" eaLnBrk="1" hangingPunct="1">
              <a:defRPr/>
            </a:pPr>
            <a:r>
              <a:rPr lang="fr-FR" sz="1200" dirty="0">
                <a:solidFill>
                  <a:schemeClr val="accent6">
                    <a:lumMod val="50000"/>
                  </a:schemeClr>
                </a:solidFill>
                <a:latin typeface="Arial" charset="0"/>
                <a:cs typeface="Arial" charset="0"/>
              </a:rPr>
              <a:t>Système racinaire très dense du </a:t>
            </a:r>
            <a:r>
              <a:rPr lang="fr-FR" sz="1200" i="1" dirty="0" err="1">
                <a:solidFill>
                  <a:schemeClr val="accent6">
                    <a:lumMod val="50000"/>
                  </a:schemeClr>
                </a:solidFill>
                <a:latin typeface="Arial" charset="0"/>
                <a:cs typeface="Arial" charset="0"/>
              </a:rPr>
              <a:t>Grevillea</a:t>
            </a:r>
            <a:r>
              <a:rPr lang="fr-FR" sz="1200" i="1" dirty="0">
                <a:solidFill>
                  <a:schemeClr val="accent6">
                    <a:lumMod val="50000"/>
                  </a:schemeClr>
                </a:solidFill>
                <a:latin typeface="Arial" charset="0"/>
                <a:cs typeface="Arial" charset="0"/>
              </a:rPr>
              <a:t> </a:t>
            </a:r>
            <a:r>
              <a:rPr lang="fr-FR" sz="1200" i="1" dirty="0" err="1">
                <a:solidFill>
                  <a:schemeClr val="accent6">
                    <a:lumMod val="50000"/>
                  </a:schemeClr>
                </a:solidFill>
                <a:latin typeface="Arial" charset="0"/>
                <a:cs typeface="Arial" charset="0"/>
              </a:rPr>
              <a:t>banksii</a:t>
            </a:r>
            <a:endParaRPr lang="fr-FR" sz="1200" i="1" dirty="0">
              <a:solidFill>
                <a:schemeClr val="accent6">
                  <a:lumMod val="50000"/>
                </a:schemeClr>
              </a:solidFill>
              <a:latin typeface="Arial" charset="0"/>
              <a:cs typeface="Arial" charset="0"/>
            </a:endParaRPr>
          </a:p>
        </p:txBody>
      </p:sp>
      <p:pic>
        <p:nvPicPr>
          <p:cNvPr id="135187" name="Image 10" descr="plante invasiv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81075"/>
            <a:ext cx="233997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8" name="Rectangle 11"/>
          <p:cNvSpPr>
            <a:spLocks noChangeArrowheads="1"/>
          </p:cNvSpPr>
          <p:nvPr/>
        </p:nvSpPr>
        <p:spPr bwMode="auto">
          <a:xfrm>
            <a:off x="0" y="2492375"/>
            <a:ext cx="352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Raisin d'Amérique (</a:t>
            </a:r>
            <a:r>
              <a:rPr lang="fr-FR" altLang="fr-FR" sz="1200" i="1">
                <a:solidFill>
                  <a:srgbClr val="008000"/>
                </a:solidFill>
                <a:latin typeface="Arial" panose="020B0604020202020204" pitchFamily="34" charset="0"/>
              </a:rPr>
              <a:t>Phytolaque americana</a:t>
            </a:r>
            <a:r>
              <a:rPr lang="fr-FR" altLang="fr-FR" sz="1200">
                <a:solidFill>
                  <a:srgbClr val="008000"/>
                </a:solidFill>
                <a:latin typeface="Arial" panose="020B0604020202020204" pitchFamily="34" charset="0"/>
              </a:rPr>
              <a:t>) dans le Parc Floral de la Source, Orléans-Loiret.</a:t>
            </a:r>
          </a:p>
        </p:txBody>
      </p:sp>
      <p:pic>
        <p:nvPicPr>
          <p:cNvPr id="135189" name="Image 12" descr="plante invasive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836613"/>
            <a:ext cx="221138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90" name="ZoneTexte 13"/>
          <p:cNvSpPr txBox="1">
            <a:spLocks noChangeArrowheads="1"/>
          </p:cNvSpPr>
          <p:nvPr/>
        </p:nvSpPr>
        <p:spPr bwMode="auto">
          <a:xfrm>
            <a:off x="6804025" y="2492375"/>
            <a:ext cx="213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Jussie (</a:t>
            </a:r>
            <a:r>
              <a:rPr lang="fr-FR" altLang="fr-FR" sz="1200" i="1">
                <a:solidFill>
                  <a:srgbClr val="008000"/>
                </a:solidFill>
                <a:latin typeface="Arial" panose="020B0604020202020204" pitchFamily="34" charset="0"/>
              </a:rPr>
              <a:t>Ludwigia grandiflora</a:t>
            </a:r>
            <a:r>
              <a:rPr lang="fr-FR" altLang="fr-FR" sz="1200">
                <a:solidFill>
                  <a:srgbClr val="008000"/>
                </a:solidFill>
                <a:latin typeface="Arial" panose="020B0604020202020204" pitchFamily="34" charset="0"/>
              </a:rPr>
              <a:t>)</a:t>
            </a:r>
          </a:p>
        </p:txBody>
      </p:sp>
      <p:sp>
        <p:nvSpPr>
          <p:cNvPr id="135191" name="ZoneTexte 14"/>
          <p:cNvSpPr txBox="1">
            <a:spLocks noChangeArrowheads="1"/>
          </p:cNvSpPr>
          <p:nvPr/>
        </p:nvSpPr>
        <p:spPr bwMode="auto">
          <a:xfrm>
            <a:off x="3132138" y="1052513"/>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8000"/>
                </a:solidFill>
              </a:rPr>
              <a:t>←</a:t>
            </a:r>
            <a:r>
              <a:rPr lang="fr-FR" altLang="fr-FR" sz="1800">
                <a:solidFill>
                  <a:srgbClr val="008000"/>
                </a:solidFill>
                <a:latin typeface="Arial" panose="020B0604020202020204" pitchFamily="34" charset="0"/>
              </a:rPr>
              <a:t>Par leurs fourrés très denses, les plantes invasives ont tendance à étouffer toute la végétation concurrente </a:t>
            </a:r>
            <a:r>
              <a:rPr lang="fr-FR" altLang="fr-FR" sz="1800">
                <a:solidFill>
                  <a:srgbClr val="008000"/>
                </a:solidFill>
              </a:rPr>
              <a:t>→</a:t>
            </a:r>
            <a:endParaRPr lang="fr-FR" altLang="fr-FR" sz="1800">
              <a:solidFill>
                <a:srgbClr val="008000"/>
              </a:solidFill>
              <a:latin typeface="Arial" panose="020B0604020202020204"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53EB22D-3B1E-44C8-94F2-D8E20D198F43}" type="slidenum">
              <a:rPr lang="fr-FR" altLang="fr-FR" sz="1200">
                <a:solidFill>
                  <a:srgbClr val="898989"/>
                </a:solidFill>
              </a:rPr>
              <a:pPr algn="r" eaLnBrk="1" hangingPunct="1">
                <a:spcBef>
                  <a:spcPct val="0"/>
                </a:spcBef>
                <a:buFontTx/>
                <a:buNone/>
              </a:pPr>
              <a:t>134</a:t>
            </a:fld>
            <a:endParaRPr lang="fr-FR" altLang="fr-FR" sz="1200">
              <a:solidFill>
                <a:srgbClr val="898989"/>
              </a:solidFill>
            </a:endParaRPr>
          </a:p>
        </p:txBody>
      </p:sp>
      <p:sp>
        <p:nvSpPr>
          <p:cNvPr id="136195"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6196" name="Rectangle 4"/>
          <p:cNvSpPr>
            <a:spLocks noChangeArrowheads="1"/>
          </p:cNvSpPr>
          <p:nvPr/>
        </p:nvSpPr>
        <p:spPr bwMode="auto">
          <a:xfrm>
            <a:off x="179388" y="620713"/>
            <a:ext cx="87852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A6. Annexe : Modes de propagation des espèces invasives</a:t>
            </a:r>
            <a:endParaRPr lang="fr-FR" altLang="fr-FR" sz="1800">
              <a:solidFill>
                <a:srgbClr val="008000"/>
              </a:solidFill>
            </a:endParaRPr>
          </a:p>
          <a:p>
            <a:pPr eaLnBrk="1" hangingPunct="1">
              <a:spcBef>
                <a:spcPct val="0"/>
              </a:spcBef>
              <a:buFontTx/>
              <a:buNone/>
            </a:pPr>
            <a:endParaRPr lang="fr-FR" altLang="fr-FR" sz="1800">
              <a:solidFill>
                <a:srgbClr val="008000"/>
              </a:solidFill>
            </a:endParaRPr>
          </a:p>
          <a:p>
            <a:pPr eaLnBrk="1" hangingPunct="1">
              <a:spcBef>
                <a:spcPct val="0"/>
              </a:spcBef>
              <a:buFontTx/>
              <a:buNone/>
            </a:pPr>
            <a:r>
              <a:rPr lang="fr-FR" altLang="fr-FR" sz="1800">
                <a:solidFill>
                  <a:srgbClr val="008000"/>
                </a:solidFill>
              </a:rPr>
              <a:t>Les espèces envahissantes sont capables d'être mis en place et se propager  via différents moyens et médias, y compris:</a:t>
            </a:r>
          </a:p>
          <a:p>
            <a:pPr eaLnBrk="1" hangingPunct="1">
              <a:spcBef>
                <a:spcPct val="0"/>
              </a:spcBef>
              <a:buFontTx/>
              <a:buNone/>
            </a:pPr>
            <a:endParaRPr lang="fr-FR" altLang="fr-FR" sz="1800">
              <a:solidFill>
                <a:srgbClr val="008000"/>
              </a:solidFill>
            </a:endParaRPr>
          </a:p>
          <a:p>
            <a:pPr eaLnBrk="1" hangingPunct="1">
              <a:spcBef>
                <a:spcPct val="0"/>
              </a:spcBef>
            </a:pPr>
            <a:r>
              <a:rPr lang="fr-FR" altLang="fr-FR" sz="1800">
                <a:solidFill>
                  <a:srgbClr val="008000"/>
                </a:solidFill>
              </a:rPr>
              <a:t> Les conteneurs et les navires de la flotte maritimes (via leur ballast, coque, cale …).</a:t>
            </a:r>
          </a:p>
          <a:p>
            <a:pPr eaLnBrk="1" hangingPunct="1">
              <a:spcBef>
                <a:spcPct val="0"/>
              </a:spcBef>
            </a:pPr>
            <a:r>
              <a:rPr lang="fr-FR" altLang="fr-FR" sz="1800">
                <a:solidFill>
                  <a:srgbClr val="008000"/>
                </a:solidFill>
              </a:rPr>
              <a:t> La navigation de plaisance et commerciale.</a:t>
            </a:r>
          </a:p>
          <a:p>
            <a:pPr eaLnBrk="1" hangingPunct="1">
              <a:spcBef>
                <a:spcPct val="0"/>
              </a:spcBef>
            </a:pPr>
            <a:r>
              <a:rPr lang="fr-FR" altLang="fr-FR" sz="1800">
                <a:solidFill>
                  <a:srgbClr val="008000"/>
                </a:solidFill>
              </a:rPr>
              <a:t> Le mouvement et la libération d'appâts vivants.</a:t>
            </a:r>
          </a:p>
          <a:p>
            <a:pPr eaLnBrk="1" hangingPunct="1">
              <a:spcBef>
                <a:spcPct val="0"/>
              </a:spcBef>
            </a:pPr>
            <a:r>
              <a:rPr lang="fr-FR" altLang="fr-FR" sz="1800">
                <a:solidFill>
                  <a:srgbClr val="008000"/>
                </a:solidFill>
              </a:rPr>
              <a:t> Le commerce  des aquariums , des jardins et plantes aquatiques.</a:t>
            </a:r>
          </a:p>
          <a:p>
            <a:pPr eaLnBrk="1" hangingPunct="1">
              <a:spcBef>
                <a:spcPct val="0"/>
              </a:spcBef>
            </a:pPr>
            <a:r>
              <a:rPr lang="fr-FR" altLang="fr-FR" sz="1800">
                <a:solidFill>
                  <a:srgbClr val="008000"/>
                </a:solidFill>
              </a:rPr>
              <a:t> Le commerce de poissons vivants destiné à l’alimentation.</a:t>
            </a:r>
          </a:p>
          <a:p>
            <a:pPr eaLnBrk="1" hangingPunct="1">
              <a:spcBef>
                <a:spcPct val="0"/>
              </a:spcBef>
            </a:pPr>
            <a:r>
              <a:rPr lang="fr-FR" altLang="fr-FR" sz="1800">
                <a:solidFill>
                  <a:srgbClr val="008000"/>
                </a:solidFill>
              </a:rPr>
              <a:t> Les introductions non autorisées.</a:t>
            </a:r>
          </a:p>
          <a:p>
            <a:pPr eaLnBrk="1" hangingPunct="1">
              <a:spcBef>
                <a:spcPct val="0"/>
              </a:spcBef>
            </a:pPr>
            <a:r>
              <a:rPr lang="fr-FR" altLang="fr-FR" sz="1800">
                <a:solidFill>
                  <a:srgbClr val="008000"/>
                </a:solidFill>
              </a:rPr>
              <a:t> Les canaux artificiels.</a:t>
            </a:r>
          </a:p>
          <a:p>
            <a:pPr eaLnBrk="1" hangingPunct="1">
              <a:spcBef>
                <a:spcPct val="0"/>
              </a:spcBef>
            </a:pPr>
            <a:r>
              <a:rPr lang="fr-FR" altLang="fr-FR" sz="1800">
                <a:solidFill>
                  <a:srgbClr val="008000"/>
                </a:solidFill>
              </a:rPr>
              <a:t> L’horticulture et le jardinage.</a:t>
            </a:r>
          </a:p>
          <a:p>
            <a:pPr eaLnBrk="1" hangingPunct="1">
              <a:spcBef>
                <a:spcPct val="0"/>
              </a:spcBef>
            </a:pPr>
            <a:r>
              <a:rPr lang="fr-FR" altLang="fr-FR" sz="1800">
                <a:solidFill>
                  <a:srgbClr val="008000"/>
                </a:solidFill>
              </a:rPr>
              <a:t> Les mélanges de semences.</a:t>
            </a:r>
          </a:p>
          <a:p>
            <a:pPr eaLnBrk="1" hangingPunct="1">
              <a:spcBef>
                <a:spcPct val="0"/>
              </a:spcBef>
            </a:pPr>
            <a:r>
              <a:rPr lang="fr-FR" altLang="fr-FR" sz="1800">
                <a:solidFill>
                  <a:srgbClr val="008000"/>
                </a:solidFill>
              </a:rPr>
              <a:t> La faune, le bétail, les humains et les animaux.</a:t>
            </a:r>
          </a:p>
          <a:p>
            <a:pPr eaLnBrk="1" hangingPunct="1">
              <a:spcBef>
                <a:spcPct val="0"/>
              </a:spcBef>
            </a:pPr>
            <a:r>
              <a:rPr lang="fr-FR" altLang="fr-FR" sz="1800">
                <a:solidFill>
                  <a:srgbClr val="008000"/>
                </a:solidFill>
              </a:rPr>
              <a:t> L’augmentation du commerce et des voyages internationaux, nationaux et régionaux.</a:t>
            </a:r>
          </a:p>
          <a:p>
            <a:pPr eaLnBrk="1" hangingPunct="1">
              <a:spcBef>
                <a:spcPct val="0"/>
              </a:spcBef>
            </a:pPr>
            <a:r>
              <a:rPr lang="fr-FR" altLang="fr-FR" sz="1800">
                <a:solidFill>
                  <a:srgbClr val="008000"/>
                </a:solidFill>
              </a:rPr>
              <a:t> Le bois de chauffage.</a:t>
            </a:r>
          </a:p>
          <a:p>
            <a:pPr eaLnBrk="1" hangingPunct="1">
              <a:spcBef>
                <a:spcPct val="0"/>
              </a:spcBef>
              <a:buFontTx/>
              <a:buNone/>
            </a:pPr>
            <a:endParaRPr lang="fr-FR" altLang="fr-FR" sz="1800">
              <a:solidFill>
                <a:srgbClr val="008000"/>
              </a:solidFill>
            </a:endParaRPr>
          </a:p>
          <a:p>
            <a:pPr algn="just" eaLnBrk="1" hangingPunct="1">
              <a:spcBef>
                <a:spcPct val="0"/>
              </a:spcBef>
              <a:buFontTx/>
              <a:buNone/>
            </a:pPr>
            <a:r>
              <a:rPr lang="fr-FR" altLang="fr-FR" sz="1800">
                <a:solidFill>
                  <a:srgbClr val="008000"/>
                </a:solidFill>
              </a:rPr>
              <a:t>Les espèces envahissantes sont souvent extrêmement difficile, voire impossible à enlever une fois établie dans un nouvel environnement. </a:t>
            </a:r>
            <a:r>
              <a:rPr lang="fr-FR" altLang="fr-FR" sz="1800" i="1">
                <a:solidFill>
                  <a:srgbClr val="008000"/>
                </a:solidFill>
              </a:rPr>
              <a:t>Il est important de prévenir l'introduction et / ou la propagation des espèces envahissantes.</a:t>
            </a:r>
            <a:endParaRPr lang="fr-FR" altLang="fr-FR" sz="1200" i="1">
              <a:solidFill>
                <a:srgbClr val="008000"/>
              </a:solidFill>
            </a:endParaRPr>
          </a:p>
          <a:p>
            <a:pPr algn="r" eaLnBrk="1" hangingPunct="1">
              <a:spcBef>
                <a:spcPct val="0"/>
              </a:spcBef>
              <a:buFontTx/>
              <a:buNone/>
            </a:pPr>
            <a:r>
              <a:rPr lang="fr-FR" altLang="fr-FR" sz="1200">
                <a:solidFill>
                  <a:srgbClr val="008000"/>
                </a:solidFill>
              </a:rPr>
              <a:t>Source : </a:t>
            </a:r>
            <a:r>
              <a:rPr lang="fr-FR" altLang="fr-FR" sz="1200">
                <a:solidFill>
                  <a:srgbClr val="008000"/>
                </a:solidFill>
                <a:hlinkClick r:id="rId2"/>
              </a:rPr>
              <a:t>http://www.invadingspecies.com/invaders/</a:t>
            </a:r>
            <a:endParaRPr lang="fr-FR" altLang="fr-FR" sz="1200">
              <a:solidFill>
                <a:srgbClr val="008000"/>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DC392A8-920D-4BE7-A8BB-EC0CD79852D0}" type="slidenum">
              <a:rPr lang="fr-FR" altLang="fr-FR" sz="1200">
                <a:solidFill>
                  <a:srgbClr val="898989"/>
                </a:solidFill>
              </a:rPr>
              <a:pPr algn="r" eaLnBrk="1" hangingPunct="1">
                <a:spcBef>
                  <a:spcPct val="0"/>
                </a:spcBef>
                <a:buFontTx/>
                <a:buNone/>
              </a:pPr>
              <a:t>135</a:t>
            </a:fld>
            <a:endParaRPr lang="fr-FR" altLang="fr-FR" sz="1200">
              <a:solidFill>
                <a:srgbClr val="898989"/>
              </a:solidFill>
            </a:endParaRPr>
          </a:p>
        </p:txBody>
      </p:sp>
      <p:sp>
        <p:nvSpPr>
          <p:cNvPr id="137219"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7220" name="Rectangle 4"/>
          <p:cNvSpPr>
            <a:spLocks noChangeArrowheads="1"/>
          </p:cNvSpPr>
          <p:nvPr/>
        </p:nvSpPr>
        <p:spPr bwMode="auto">
          <a:xfrm>
            <a:off x="179388" y="62071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A6. Annexe : Modes de propagation des espèces invasives (suite et fin)</a:t>
            </a:r>
            <a:endParaRPr lang="fr-FR" altLang="fr-FR" sz="1800">
              <a:solidFill>
                <a:srgbClr val="008000"/>
              </a:solidFill>
            </a:endParaRPr>
          </a:p>
        </p:txBody>
      </p:sp>
      <p:graphicFrame>
        <p:nvGraphicFramePr>
          <p:cNvPr id="6" name="Tableau 5"/>
          <p:cNvGraphicFramePr>
            <a:graphicFrameLocks noGrp="1"/>
          </p:cNvGraphicFramePr>
          <p:nvPr/>
        </p:nvGraphicFramePr>
        <p:xfrm>
          <a:off x="323850" y="1125538"/>
          <a:ext cx="8569325" cy="3259134"/>
        </p:xfrm>
        <a:graphic>
          <a:graphicData uri="http://schemas.openxmlformats.org/drawingml/2006/table">
            <a:tbl>
              <a:tblPr/>
              <a:tblGrid>
                <a:gridCol w="3168490">
                  <a:extLst>
                    <a:ext uri="{9D8B030D-6E8A-4147-A177-3AD203B41FA5}">
                      <a16:colId xmlns:a16="http://schemas.microsoft.com/office/drawing/2014/main" val="20000"/>
                    </a:ext>
                  </a:extLst>
                </a:gridCol>
                <a:gridCol w="2894711">
                  <a:extLst>
                    <a:ext uri="{9D8B030D-6E8A-4147-A177-3AD203B41FA5}">
                      <a16:colId xmlns:a16="http://schemas.microsoft.com/office/drawing/2014/main" val="20001"/>
                    </a:ext>
                  </a:extLst>
                </a:gridCol>
                <a:gridCol w="2506124">
                  <a:extLst>
                    <a:ext uri="{9D8B030D-6E8A-4147-A177-3AD203B41FA5}">
                      <a16:colId xmlns:a16="http://schemas.microsoft.com/office/drawing/2014/main" val="20002"/>
                    </a:ext>
                  </a:extLst>
                </a:gridCol>
              </a:tblGrid>
              <a:tr h="203877">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Arial" pitchFamily="34" charset="0"/>
                          <a:cs typeface="Arial" pitchFamily="34" charset="0"/>
                        </a:rPr>
                        <a:t>Introductions volontaires</a:t>
                      </a:r>
                      <a:r>
                        <a:rPr kumimoji="0" lang="fr-FR" sz="1100" b="0" i="0" u="none" strike="noStrike" cap="none" normalizeH="0" baseline="0" dirty="0">
                          <a:ln>
                            <a:noFill/>
                          </a:ln>
                          <a:solidFill>
                            <a:schemeClr val="tx1"/>
                          </a:solidFill>
                          <a:effectLst/>
                          <a:latin typeface="Arial" pitchFamily="34" charset="0"/>
                          <a:cs typeface="Arial" pitchFamily="34"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ADB"/>
                    </a:solidFill>
                  </a:tcPr>
                </a:tc>
                <a:tc hMerge="1">
                  <a:txBody>
                    <a:bodyPr/>
                    <a:lstStyle/>
                    <a:p>
                      <a:endParaRPr lang="fr-FR"/>
                    </a:p>
                  </a:txBody>
                  <a:tcPr/>
                </a:tc>
                <a:tc>
                  <a:txBody>
                    <a:bodyPr/>
                    <a:lstStyle/>
                    <a:p>
                      <a:pPr marL="0" marR="0" lvl="0" indent="0" algn="ctr" defTabSz="914400" rtl="0" eaLnBrk="0" fontAlgn="base" latinLnBrk="0" hangingPunct="0">
                        <a:lnSpc>
                          <a:spcPts val="1113"/>
                        </a:lnSpc>
                        <a:spcBef>
                          <a:spcPts val="338"/>
                        </a:spcBef>
                        <a:spcAft>
                          <a:spcPts val="113"/>
                        </a:spcAft>
                        <a:buClrTx/>
                        <a:buSzTx/>
                        <a:buFontTx/>
                        <a:buNone/>
                        <a:tabLst/>
                      </a:pPr>
                      <a:r>
                        <a:rPr kumimoji="0" lang="fr-FR" sz="1100" b="1" i="0" u="none" strike="noStrike" cap="none" normalizeH="0" baseline="0" dirty="0">
                          <a:ln>
                            <a:noFill/>
                          </a:ln>
                          <a:solidFill>
                            <a:srgbClr val="000000"/>
                          </a:solidFill>
                          <a:effectLst/>
                          <a:latin typeface="Arial" pitchFamily="34" charset="0"/>
                          <a:cs typeface="Arial" pitchFamily="34" charset="0"/>
                        </a:rPr>
                        <a:t>Introductions accidentelles</a:t>
                      </a:r>
                      <a:endParaRPr kumimoji="0" lang="fr-FR" sz="11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ADB"/>
                    </a:solidFill>
                  </a:tcPr>
                </a:tc>
                <a:extLst>
                  <a:ext uri="{0D108BD9-81ED-4DB2-BD59-A6C34878D82A}">
                    <a16:rowId xmlns:a16="http://schemas.microsoft.com/office/drawing/2014/main" val="10000"/>
                  </a:ext>
                </a:extLst>
              </a:tr>
              <a:tr h="287056">
                <a:tc>
                  <a:txBody>
                    <a:bodyPr/>
                    <a:lstStyle/>
                    <a:p>
                      <a:pPr marL="57150" marR="0" lvl="0" indent="0" algn="l" defTabSz="914400" rtl="0" eaLnBrk="0" fontAlgn="base" latinLnBrk="0" hangingPunct="0">
                        <a:lnSpc>
                          <a:spcPts val="1050"/>
                        </a:lnSpc>
                        <a:spcBef>
                          <a:spcPts val="313"/>
                        </a:spcBef>
                        <a:spcAft>
                          <a:spcPct val="0"/>
                        </a:spcAft>
                        <a:buClrTx/>
                        <a:buSzTx/>
                        <a:buFontTx/>
                        <a:buNone/>
                        <a:tabLst/>
                        <a:defRPr/>
                      </a:pPr>
                      <a:r>
                        <a:rPr kumimoji="0" lang="fr-FR" sz="1100" b="1" i="0" u="none" strike="noStrike" cap="none" normalizeH="0" baseline="0" dirty="0">
                          <a:ln>
                            <a:noFill/>
                          </a:ln>
                          <a:solidFill>
                            <a:schemeClr val="tx1"/>
                          </a:solidFill>
                          <a:effectLst/>
                          <a:latin typeface="Arial" pitchFamily="34" charset="0"/>
                          <a:cs typeface="Arial" pitchFamily="34" charset="0"/>
                        </a:rPr>
                        <a:t>Introductions directes dans l’environnement</a:t>
                      </a:r>
                      <a:endParaRPr kumimoji="0" lang="fr-FR" sz="11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975" marR="0" lvl="0" indent="0" algn="l" defTabSz="914400" rtl="0" eaLnBrk="0" fontAlgn="base" latinLnBrk="0" hangingPunct="0">
                        <a:lnSpc>
                          <a:spcPts val="1050"/>
                        </a:lnSpc>
                        <a:spcBef>
                          <a:spcPts val="313"/>
                        </a:spcBef>
                        <a:spcAft>
                          <a:spcPct val="0"/>
                        </a:spcAft>
                        <a:buClrTx/>
                        <a:buSzTx/>
                        <a:buFontTx/>
                        <a:buNone/>
                        <a:tabLst/>
                      </a:pPr>
                      <a:r>
                        <a:rPr kumimoji="0" lang="fr-FR" sz="1100" b="1" i="0" u="none" strike="noStrike" cap="none" normalizeH="0" baseline="0" dirty="0">
                          <a:ln>
                            <a:noFill/>
                          </a:ln>
                          <a:solidFill>
                            <a:schemeClr val="tx1"/>
                          </a:solidFill>
                          <a:effectLst/>
                          <a:latin typeface="Arial" pitchFamily="34" charset="0"/>
                          <a:cs typeface="Arial" pitchFamily="34" charset="0"/>
                        </a:rPr>
                        <a:t>Introductions après culture ou captivité</a:t>
                      </a:r>
                      <a:endParaRPr kumimoji="0" lang="fr-FR" sz="1100" b="0" i="0"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87056">
                <a:tc>
                  <a:txBody>
                    <a:bodyPr/>
                    <a:lstStyle/>
                    <a:p>
                      <a:pPr marL="57150" marR="0" lvl="0" indent="0" algn="l" defTabSz="914400" rtl="0" eaLnBrk="0" fontAlgn="base" latinLnBrk="0" hangingPunct="0">
                        <a:lnSpc>
                          <a:spcPts val="1125"/>
                        </a:lnSpc>
                        <a:spcBef>
                          <a:spcPts val="213"/>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Agriculture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ts val="213"/>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Evasions de jardins botaniques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50800" marR="0" lvl="0" indent="0" algn="l" defTabSz="914400" rtl="0" eaLnBrk="0" fontAlgn="base" latinLnBrk="0" hangingPunct="0">
                        <a:lnSpc>
                          <a:spcPts val="1088"/>
                        </a:lnSpc>
                        <a:spcBef>
                          <a:spcPts val="250"/>
                        </a:spcBef>
                        <a:spcAft>
                          <a:spcPct val="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Fret maritime et aérien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159838">
                <a:tc>
                  <a:txBody>
                    <a:bodyPr/>
                    <a:lstStyle/>
                    <a:p>
                      <a:pPr marL="57150" marR="0" lvl="0" indent="0" algn="l" defTabSz="914400" rtl="0" eaLnBrk="0" fontAlgn="base" latinLnBrk="0" hangingPunct="0">
                        <a:lnSpc>
                          <a:spcPts val="1150"/>
                        </a:lnSpc>
                        <a:spcBef>
                          <a:spcPct val="0"/>
                        </a:spcBef>
                        <a:spcAft>
                          <a:spcPts val="7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Foresterie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50"/>
                        </a:lnSpc>
                        <a:spcBef>
                          <a:spcPct val="0"/>
                        </a:spcBef>
                        <a:spcAft>
                          <a:spcPts val="75"/>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Jardins privés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63"/>
                        </a:lnSpc>
                        <a:spcBef>
                          <a:spcPct val="0"/>
                        </a:spcBef>
                        <a:spcAft>
                          <a:spcPts val="2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Eaux de ballast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98069">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01188">
                <a:tc>
                  <a:txBody>
                    <a:bodyPr/>
                    <a:lstStyle/>
                    <a:p>
                      <a:pPr marL="57150" marR="0" lvl="0" indent="0" algn="l" defTabSz="914400" rtl="0" eaLnBrk="0" fontAlgn="base" latinLnBrk="0" hangingPunct="0">
                        <a:lnSpc>
                          <a:spcPts val="650"/>
                        </a:lnSpc>
                        <a:spcBef>
                          <a:spcPct val="0"/>
                        </a:spcBef>
                        <a:spcAft>
                          <a:spcPts val="2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Horticulture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650"/>
                        </a:lnSpc>
                        <a:spcBef>
                          <a:spcPct val="0"/>
                        </a:spcBef>
                        <a:spcAft>
                          <a:spcPts val="25"/>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Jardineries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675"/>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Coque des navires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56576">
                <a:tc>
                  <a:txBody>
                    <a:bodyPr/>
                    <a:lstStyle/>
                    <a:p>
                      <a:pPr marL="57150" marR="0" lvl="0" indent="0" algn="l" defTabSz="914400" rtl="0" eaLnBrk="0" fontAlgn="base" latinLnBrk="0" hangingPunct="0">
                        <a:lnSpc>
                          <a:spcPts val="1125"/>
                        </a:lnSpc>
                        <a:spcBef>
                          <a:spcPct val="0"/>
                        </a:spcBef>
                        <a:spcAft>
                          <a:spcPts val="5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Elevage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ct val="0"/>
                        </a:spcBef>
                        <a:spcAft>
                          <a:spcPts val="5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Zoos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63"/>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Véhicules personnels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156576">
                <a:tc>
                  <a:txBody>
                    <a:bodyPr/>
                    <a:lstStyle/>
                    <a:p>
                      <a:pPr marL="57150" marR="0" lvl="0" indent="0" algn="l" defTabSz="914400" rtl="0" eaLnBrk="0" fontAlgn="base" latinLnBrk="0" hangingPunct="0">
                        <a:lnSpc>
                          <a:spcPts val="1125"/>
                        </a:lnSpc>
                        <a:spcBef>
                          <a:spcPct val="0"/>
                        </a:spcBef>
                        <a:spcAft>
                          <a:spcPts val="7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Lâcher de poissons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ct val="0"/>
                        </a:spcBef>
                        <a:spcAft>
                          <a:spcPts val="75"/>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Elevages d’animaux</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63"/>
                        </a:lnSpc>
                        <a:spcBef>
                          <a:spcPct val="0"/>
                        </a:spcBef>
                        <a:spcAft>
                          <a:spcPts val="2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Engins de transport et de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156576">
                <a:tc>
                  <a:txBody>
                    <a:bodyPr/>
                    <a:lstStyle/>
                    <a:p>
                      <a:pPr marL="57150" marR="0" lvl="0" indent="0" algn="l" defTabSz="914400" rtl="0" eaLnBrk="0" fontAlgn="base" latinLnBrk="0" hangingPunct="0">
                        <a:lnSpc>
                          <a:spcPts val="1125"/>
                        </a:lnSpc>
                        <a:spcBef>
                          <a:spcPct val="0"/>
                        </a:spcBef>
                        <a:spcAft>
                          <a:spcPts val="2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Lâcher de mammifères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ct val="0"/>
                        </a:spcBef>
                        <a:spcAft>
                          <a:spcPts val="2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Apiculture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38"/>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construction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156576">
                <a:tc>
                  <a:txBody>
                    <a:bodyPr/>
                    <a:lstStyle/>
                    <a:p>
                      <a:pPr marL="57150" marR="0" lvl="0" indent="0" algn="l" defTabSz="914400" rtl="0" eaLnBrk="0" fontAlgn="base" latinLnBrk="0" hangingPunct="0">
                        <a:lnSpc>
                          <a:spcPts val="1125"/>
                        </a:lnSpc>
                        <a:spcBef>
                          <a:spcPct val="0"/>
                        </a:spcBef>
                        <a:spcAft>
                          <a:spcPts val="5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Chasse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ct val="0"/>
                        </a:spcBef>
                        <a:spcAft>
                          <a:spcPts val="5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Aquaculture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63"/>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Denrées agricoles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156576">
                <a:tc>
                  <a:txBody>
                    <a:bodyPr/>
                    <a:lstStyle/>
                    <a:p>
                      <a:pPr marL="57150" marR="0" lvl="0" indent="0" algn="l" defTabSz="914400" rtl="0" eaLnBrk="0" fontAlgn="base" latinLnBrk="0" hangingPunct="0">
                        <a:lnSpc>
                          <a:spcPts val="1125"/>
                        </a:lnSpc>
                        <a:spcBef>
                          <a:spcPct val="0"/>
                        </a:spcBef>
                        <a:spcAft>
                          <a:spcPts val="7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Contrôle biologique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ct val="0"/>
                        </a:spcBef>
                        <a:spcAft>
                          <a:spcPts val="7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Aquariums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63"/>
                        </a:lnSpc>
                        <a:spcBef>
                          <a:spcPct val="0"/>
                        </a:spcBef>
                        <a:spcAft>
                          <a:spcPts val="25"/>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Semences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287056">
                <a:tc>
                  <a:txBody>
                    <a:bodyPr/>
                    <a:lstStyle/>
                    <a:p>
                      <a:pPr marL="57150" marR="0" lvl="0" indent="0" algn="l" defTabSz="914400" rtl="0" eaLnBrk="0" fontAlgn="base" latinLnBrk="0" hangingPunct="0">
                        <a:lnSpc>
                          <a:spcPts val="1125"/>
                        </a:lnSpc>
                        <a:spcBef>
                          <a:spcPct val="0"/>
                        </a:spcBef>
                        <a:spcAft>
                          <a:spcPts val="2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Amélioration des sols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ct val="0"/>
                        </a:spcBef>
                        <a:spcAft>
                          <a:spcPts val="25"/>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Nouveaux animaux de compagnie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38"/>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Matériaux de construction (terre,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159838">
                <a:tc>
                  <a:txBody>
                    <a:bodyPr/>
                    <a:lstStyle/>
                    <a:p>
                      <a:pPr marL="57150" marR="0" lvl="0" indent="0" algn="l" defTabSz="914400" rtl="0" eaLnBrk="0" fontAlgn="base" latinLnBrk="0" hangingPunct="0">
                        <a:lnSpc>
                          <a:spcPts val="1125"/>
                        </a:lnSpc>
                        <a:spcBef>
                          <a:spcPct val="0"/>
                        </a:spcBef>
                        <a:spcAft>
                          <a:spcPts val="5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Développement agricole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3975" marR="0" lvl="0" indent="0" algn="l" defTabSz="914400" rtl="0" eaLnBrk="0" fontAlgn="base" latinLnBrk="0" hangingPunct="0">
                        <a:lnSpc>
                          <a:spcPts val="1125"/>
                        </a:lnSpc>
                        <a:spcBef>
                          <a:spcPct val="0"/>
                        </a:spcBef>
                        <a:spcAft>
                          <a:spcPts val="50"/>
                        </a:spcAft>
                        <a:buClrTx/>
                        <a:buSzTx/>
                        <a:buFontTx/>
                        <a:buNone/>
                        <a:tabLst/>
                      </a:pPr>
                      <a:r>
                        <a:rPr kumimoji="0" lang="fr-FR" sz="1100" b="0" i="0" u="none" strike="noStrike" cap="none" normalizeH="0" baseline="0">
                          <a:ln>
                            <a:noFill/>
                          </a:ln>
                          <a:solidFill>
                            <a:schemeClr val="tx1"/>
                          </a:solidFill>
                          <a:effectLst/>
                          <a:latin typeface="Arial" pitchFamily="34" charset="0"/>
                          <a:cs typeface="Arial" pitchFamily="34" charset="0"/>
                        </a:rPr>
                        <a:t>Unités de recherche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63"/>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gravier, sable...)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2"/>
                  </a:ext>
                </a:extLst>
              </a:tr>
              <a:tr h="198069">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50"/>
                        </a:lnSpc>
                        <a:spcBef>
                          <a:spcPct val="0"/>
                        </a:spcBef>
                        <a:spcAft>
                          <a:spcPts val="25"/>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Bois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198069">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50"/>
                        </a:lnSpc>
                        <a:spcBef>
                          <a:spcPct val="0"/>
                        </a:spcBef>
                        <a:spcAft>
                          <a:spcPts val="5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Matériaux d’emballage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4"/>
                  </a:ext>
                </a:extLst>
              </a:tr>
              <a:tr h="198069">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50800" marR="0" lvl="0" indent="0" algn="l" defTabSz="914400" rtl="0" eaLnBrk="0" fontAlgn="base" latinLnBrk="0" hangingPunct="0">
                        <a:lnSpc>
                          <a:spcPts val="115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Courrier postal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5"/>
                  </a:ext>
                </a:extLst>
              </a:tr>
              <a:tr h="198069">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100" b="0" i="0" u="none" strike="noStrike" cap="none" normalizeH="0" baseline="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0800" marR="0" lvl="0" indent="0" algn="l" defTabSz="914400" rtl="0" eaLnBrk="0" fontAlgn="base" latinLnBrk="0" hangingPunct="0">
                        <a:lnSpc>
                          <a:spcPts val="1150"/>
                        </a:lnSpc>
                        <a:spcBef>
                          <a:spcPct val="0"/>
                        </a:spcBef>
                        <a:spcAft>
                          <a:spcPts val="163"/>
                        </a:spcAft>
                        <a:buClrTx/>
                        <a:buSzTx/>
                        <a:buFontTx/>
                        <a:buNone/>
                        <a:tabLst/>
                      </a:pPr>
                      <a:r>
                        <a:rPr kumimoji="0" lang="fr-FR" sz="1100" b="0" i="0" u="none" strike="noStrike" cap="none" normalizeH="0" baseline="0" dirty="0">
                          <a:ln>
                            <a:noFill/>
                          </a:ln>
                          <a:solidFill>
                            <a:schemeClr val="tx1"/>
                          </a:solidFill>
                          <a:effectLst/>
                          <a:latin typeface="Arial" pitchFamily="34" charset="0"/>
                          <a:cs typeface="Arial" pitchFamily="34" charset="0"/>
                        </a:rPr>
                        <a:t>Déchets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37286" name="Rectangle 8"/>
          <p:cNvSpPr>
            <a:spLocks noChangeArrowheads="1"/>
          </p:cNvSpPr>
          <p:nvPr/>
        </p:nvSpPr>
        <p:spPr bwMode="auto">
          <a:xfrm>
            <a:off x="1187450" y="4508500"/>
            <a:ext cx="64087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Exemples de voies et de vecteurs d’introduction volontaires et accidentels. </a:t>
            </a:r>
          </a:p>
          <a:p>
            <a:pPr algn="ctr" eaLnBrk="1" hangingPunct="1">
              <a:spcBef>
                <a:spcPct val="0"/>
              </a:spcBef>
              <a:buFontTx/>
              <a:buNone/>
            </a:pPr>
            <a:r>
              <a:rPr lang="fr-FR" altLang="fr-FR" sz="1200">
                <a:solidFill>
                  <a:srgbClr val="008000"/>
                </a:solidFill>
                <a:latin typeface="Arial" panose="020B0604020202020204" pitchFamily="34" charset="0"/>
              </a:rPr>
              <a:t>Source : Tableau 2, Espèces exotiques envahissantes dans les collectivités françaises d’outre-mer. Etat des lieux et recommandations, Yohann Soubeyran, Planète Nature - Groupe outre-mer, UICN Comité Français, juillet 2008, </a:t>
            </a:r>
            <a:r>
              <a:rPr lang="fr-FR" altLang="fr-FR" sz="1200">
                <a:solidFill>
                  <a:srgbClr val="008000"/>
                </a:solidFill>
                <a:latin typeface="Arial" panose="020B0604020202020204" pitchFamily="34" charset="0"/>
                <a:hlinkClick r:id="rId2"/>
              </a:rPr>
              <a:t>http://especes-envahissantes-outremer.fr/pdf/synthese_generale.pdf</a:t>
            </a:r>
            <a:r>
              <a:rPr lang="fr-FR" altLang="fr-FR" sz="1200">
                <a:solidFill>
                  <a:srgbClr val="008000"/>
                </a:solidFill>
                <a:latin typeface="Arial" panose="020B0604020202020204" pitchFamily="34" charset="0"/>
              </a:rPr>
              <a:t>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DCBE40C-F3E1-4312-87C0-46C53136C5F8}" type="slidenum">
              <a:rPr lang="fr-FR" altLang="fr-FR" sz="1200">
                <a:solidFill>
                  <a:srgbClr val="898989"/>
                </a:solidFill>
              </a:rPr>
              <a:pPr algn="r" eaLnBrk="1" hangingPunct="1">
                <a:spcBef>
                  <a:spcPct val="0"/>
                </a:spcBef>
                <a:buFontTx/>
                <a:buNone/>
              </a:pPr>
              <a:t>136</a:t>
            </a:fld>
            <a:endParaRPr lang="fr-FR" altLang="fr-FR" sz="1200">
              <a:solidFill>
                <a:srgbClr val="898989"/>
              </a:solidFill>
            </a:endParaRPr>
          </a:p>
        </p:txBody>
      </p:sp>
      <p:sp>
        <p:nvSpPr>
          <p:cNvPr id="138243" name="ZoneTexte 3"/>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8244" name="Rectangle 4"/>
          <p:cNvSpPr>
            <a:spLocks noChangeArrowheads="1"/>
          </p:cNvSpPr>
          <p:nvPr/>
        </p:nvSpPr>
        <p:spPr bwMode="auto">
          <a:xfrm>
            <a:off x="179388" y="549275"/>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A7. Annexe : Méthodes d’évaluation du caractère invasif d’une plante</a:t>
            </a:r>
            <a:endParaRPr lang="fr-FR" altLang="fr-FR" sz="1800">
              <a:solidFill>
                <a:srgbClr val="008000"/>
              </a:solidFill>
            </a:endParaRPr>
          </a:p>
        </p:txBody>
      </p:sp>
      <p:sp>
        <p:nvSpPr>
          <p:cNvPr id="138245" name="ZoneTexte 5"/>
          <p:cNvSpPr txBox="1">
            <a:spLocks noChangeArrowheads="1"/>
          </p:cNvSpPr>
          <p:nvPr/>
        </p:nvSpPr>
        <p:spPr bwMode="auto">
          <a:xfrm>
            <a:off x="179388" y="981075"/>
            <a:ext cx="87137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Les plantes qui semblent invasives sont repérées, dans la nature, par les botanistes, sylviculteurs, jardiniers etc.</a:t>
            </a:r>
          </a:p>
          <a:p>
            <a:pPr algn="just" eaLnBrk="1" hangingPunct="1">
              <a:spcBef>
                <a:spcPct val="0"/>
              </a:spcBef>
            </a:pPr>
            <a:r>
              <a:rPr lang="fr-FR" altLang="fr-FR" sz="1800">
                <a:solidFill>
                  <a:srgbClr val="008000"/>
                </a:solidFill>
                <a:latin typeface="Arial" panose="020B0604020202020204" pitchFamily="34" charset="0"/>
              </a:rPr>
              <a:t> ensuite des botanistes, souvent spécialistes des plantes invasives, vérifient les assertions concernant les plantes incriminées.</a:t>
            </a:r>
          </a:p>
          <a:p>
            <a:pPr algn="just" eaLnBrk="1" hangingPunct="1">
              <a:spcBef>
                <a:spcPct val="0"/>
              </a:spcBef>
            </a:pPr>
            <a:r>
              <a:rPr lang="fr-FR" altLang="fr-FR" sz="1800">
                <a:solidFill>
                  <a:srgbClr val="008000"/>
                </a:solidFill>
                <a:latin typeface="Arial" panose="020B0604020202020204" pitchFamily="34" charset="0"/>
              </a:rPr>
              <a:t> Leur caractère invasif (leur « invasivité ») est évalué, à l'aide du système de fiches FAP – </a:t>
            </a:r>
            <a:r>
              <a:rPr lang="en-US" altLang="fr-FR" sz="1800">
                <a:solidFill>
                  <a:srgbClr val="008000"/>
                </a:solidFill>
                <a:latin typeface="Arial" panose="020B0604020202020204" pitchFamily="34" charset="0"/>
              </a:rPr>
              <a:t>Factsheet Alien plants </a:t>
            </a:r>
            <a:r>
              <a:rPr lang="fr-FR" altLang="fr-FR" sz="1800">
                <a:solidFill>
                  <a:srgbClr val="008000"/>
                </a:solidFill>
                <a:latin typeface="Arial" panose="020B0604020202020204" pitchFamily="34" charset="0"/>
              </a:rPr>
              <a:t>_ (permettant de faire leur WRA - Weed risk assessment – l’évaluation du risque d'être une mauvaise herbe), fiches qui sont remplies par ces botanistes. </a:t>
            </a:r>
          </a:p>
          <a:p>
            <a:pPr algn="just" eaLnBrk="1" hangingPunct="1">
              <a:spcBef>
                <a:spcPct val="0"/>
              </a:spcBef>
            </a:pPr>
            <a:r>
              <a:rPr lang="fr-FR" altLang="fr-FR" sz="1800">
                <a:solidFill>
                  <a:srgbClr val="008000"/>
                </a:solidFill>
                <a:latin typeface="Arial" panose="020B0604020202020204" pitchFamily="34" charset="0"/>
              </a:rPr>
              <a:t> Selon les scores WRA, les espèces sont placés dans les catégories suivantes: </a:t>
            </a:r>
            <a:r>
              <a:rPr lang="fr-FR" altLang="fr-FR" sz="1800" b="1">
                <a:solidFill>
                  <a:srgbClr val="008000"/>
                </a:solidFill>
                <a:latin typeface="Arial" panose="020B0604020202020204" pitchFamily="34" charset="0"/>
              </a:rPr>
              <a:t>acceptée</a:t>
            </a:r>
            <a:r>
              <a:rPr lang="fr-FR" altLang="fr-FR" sz="1800">
                <a:solidFill>
                  <a:srgbClr val="008000"/>
                </a:solidFill>
                <a:latin typeface="Arial" panose="020B0604020202020204" pitchFamily="34" charset="0"/>
              </a:rPr>
              <a:t> (ne sera probablement pas un parasite; score WRA &lt;1), </a:t>
            </a:r>
            <a:r>
              <a:rPr lang="fr-FR" altLang="fr-FR" sz="1800" b="1">
                <a:solidFill>
                  <a:srgbClr val="008000"/>
                </a:solidFill>
                <a:latin typeface="Arial" panose="020B0604020202020204" pitchFamily="34" charset="0"/>
              </a:rPr>
              <a:t>rejetée</a:t>
            </a:r>
            <a:r>
              <a:rPr lang="fr-FR" altLang="fr-FR" sz="1800">
                <a:solidFill>
                  <a:srgbClr val="008000"/>
                </a:solidFill>
                <a:latin typeface="Arial" panose="020B0604020202020204" pitchFamily="34" charset="0"/>
              </a:rPr>
              <a:t> (susceptible d'être un parasite : score WRA &gt; 6), ou </a:t>
            </a:r>
            <a:r>
              <a:rPr lang="fr-FR" altLang="fr-FR" sz="1800" b="1">
                <a:solidFill>
                  <a:srgbClr val="008000"/>
                </a:solidFill>
                <a:latin typeface="Arial" panose="020B0604020202020204" pitchFamily="34" charset="0"/>
              </a:rPr>
              <a:t>à évaluer </a:t>
            </a:r>
            <a:r>
              <a:rPr lang="fr-FR" altLang="fr-FR" sz="1800">
                <a:solidFill>
                  <a:srgbClr val="008000"/>
                </a:solidFill>
                <a:latin typeface="Arial" panose="020B0604020202020204" pitchFamily="34" charset="0"/>
              </a:rPr>
              <a:t>(nécessite davantage d'évaluation : cas des notes FAP (WRA) = de 1 à 6).</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http://www.botany.hawaii.edu/faculty/daehler/wra/description.htm</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en-US" altLang="fr-FR" sz="1200">
                <a:solidFill>
                  <a:srgbClr val="008000"/>
                </a:solidFill>
                <a:latin typeface="Arial" panose="020B0604020202020204" pitchFamily="34" charset="0"/>
              </a:rPr>
              <a:t>Weed risk assessment system, </a:t>
            </a:r>
            <a:r>
              <a:rPr lang="en-US" altLang="fr-FR" sz="1200">
                <a:solidFill>
                  <a:srgbClr val="008000"/>
                </a:solidFill>
                <a:latin typeface="Arial" panose="020B0604020202020204" pitchFamily="34" charset="0"/>
                <a:hlinkClick r:id="rId3"/>
              </a:rPr>
              <a:t>http://www.daff.gov.au/ba/reviews/weeds/system/weed_risk_assessment</a:t>
            </a:r>
            <a:r>
              <a:rPr lang="en-US" altLang="fr-FR" sz="1200">
                <a:solidFill>
                  <a:srgbClr val="008000"/>
                </a:solidFill>
                <a:latin typeface="Arial" panose="020B0604020202020204" pitchFamily="34" charset="0"/>
              </a:rPr>
              <a:t> </a:t>
            </a:r>
          </a:p>
          <a:p>
            <a:pPr eaLnBrk="1" hangingPunct="1">
              <a:spcBef>
                <a:spcPct val="0"/>
              </a:spcBef>
              <a:buFontTx/>
              <a:buNone/>
            </a:pPr>
            <a:r>
              <a:rPr lang="en-US" altLang="fr-FR" sz="1200">
                <a:solidFill>
                  <a:srgbClr val="008000"/>
                </a:solidFill>
                <a:latin typeface="Arial" panose="020B0604020202020204" pitchFamily="34" charset="0"/>
              </a:rPr>
              <a:t>c) Pheloung, P. C., P. A. Williams, and S. R. Halloy. 1999. A weed risk assessment model for  use as a </a:t>
            </a:r>
          </a:p>
          <a:p>
            <a:pPr eaLnBrk="1" hangingPunct="1">
              <a:spcBef>
                <a:spcPct val="0"/>
              </a:spcBef>
              <a:buFontTx/>
              <a:buNone/>
            </a:pPr>
            <a:r>
              <a:rPr lang="en-US" altLang="fr-FR" sz="1200">
                <a:solidFill>
                  <a:srgbClr val="008000"/>
                </a:solidFill>
                <a:latin typeface="Arial" panose="020B0604020202020204" pitchFamily="34" charset="0"/>
              </a:rPr>
              <a:t>biosecurity tool evaluating plant introductions. </a:t>
            </a:r>
            <a:r>
              <a:rPr lang="en-US" altLang="fr-FR" sz="1200" i="1">
                <a:solidFill>
                  <a:srgbClr val="008000"/>
                </a:solidFill>
                <a:latin typeface="Arial" panose="020B0604020202020204" pitchFamily="34" charset="0"/>
              </a:rPr>
              <a:t>Journal of Environmental Management</a:t>
            </a:r>
            <a:r>
              <a:rPr lang="en-US" altLang="fr-FR" sz="1200">
                <a:solidFill>
                  <a:srgbClr val="008000"/>
                </a:solidFill>
                <a:latin typeface="Arial" panose="020B0604020202020204" pitchFamily="34" charset="0"/>
              </a:rPr>
              <a:t> 57:239-251.</a:t>
            </a:r>
            <a:endParaRPr lang="fr-FR" altLang="fr-FR" sz="1200">
              <a:solidFill>
                <a:srgbClr val="008000"/>
              </a:solidFill>
              <a:latin typeface="Arial" panose="020B0604020202020204" pitchFamily="34" charset="0"/>
            </a:endParaRPr>
          </a:p>
        </p:txBody>
      </p:sp>
      <p:pic>
        <p:nvPicPr>
          <p:cNvPr id="138246" name="Image 8" descr="Fraxinus uhde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1149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Image 9" descr="Fraxinus uhdei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2825" y="4286250"/>
            <a:ext cx="1781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8" name="Rectangle 10"/>
          <p:cNvSpPr>
            <a:spLocks noChangeArrowheads="1"/>
          </p:cNvSpPr>
          <p:nvPr/>
        </p:nvSpPr>
        <p:spPr bwMode="auto">
          <a:xfrm>
            <a:off x="3348038" y="5373688"/>
            <a:ext cx="4032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400">
                <a:solidFill>
                  <a:srgbClr val="008000"/>
                </a:solidFill>
              </a:rPr>
              <a:t>← Frêne du Mexique (</a:t>
            </a:r>
            <a:r>
              <a:rPr lang="fr-FR" altLang="fr-FR" sz="1400" i="1">
                <a:solidFill>
                  <a:srgbClr val="008000"/>
                </a:solidFill>
              </a:rPr>
              <a:t>Fraxinus uhdei</a:t>
            </a:r>
            <a:r>
              <a:rPr lang="fr-FR" altLang="fr-FR" sz="1400">
                <a:solidFill>
                  <a:srgbClr val="008000"/>
                </a:solidFill>
              </a:rPr>
              <a:t>), qui a un caractère invasif à  haut risque avec un </a:t>
            </a:r>
            <a:r>
              <a:rPr lang="fr-FR" altLang="fr-FR" sz="1400">
                <a:solidFill>
                  <a:srgbClr val="FF0000"/>
                </a:solidFill>
              </a:rPr>
              <a:t>score de 11</a:t>
            </a:r>
            <a:r>
              <a:rPr lang="fr-FR" altLang="fr-FR" sz="1400">
                <a:solidFill>
                  <a:srgbClr val="008000"/>
                </a:solidFill>
              </a:rPr>
              <a:t>→</a:t>
            </a:r>
            <a:endParaRPr lang="fr-FR" altLang="fr-FR" sz="1400">
              <a:latin typeface="Arial" panose="020B0604020202020204" pitchFamily="34"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9272F88-3C8D-4FE2-B52A-782DAF528125}" type="slidenum">
              <a:rPr lang="fr-FR" altLang="fr-FR" sz="1200">
                <a:solidFill>
                  <a:srgbClr val="898989"/>
                </a:solidFill>
              </a:rPr>
              <a:pPr algn="r" eaLnBrk="1" hangingPunct="1">
                <a:spcBef>
                  <a:spcPct val="0"/>
                </a:spcBef>
                <a:buFontTx/>
                <a:buNone/>
              </a:pPr>
              <a:t>137</a:t>
            </a:fld>
            <a:endParaRPr lang="fr-FR" altLang="fr-FR" sz="1200">
              <a:solidFill>
                <a:srgbClr val="898989"/>
              </a:solidFill>
            </a:endParaRPr>
          </a:p>
        </p:txBody>
      </p:sp>
      <p:sp>
        <p:nvSpPr>
          <p:cNvPr id="139267" name="ZoneTexte 3"/>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39268" name="Rectangle 4"/>
          <p:cNvSpPr>
            <a:spLocks noChangeArrowheads="1"/>
          </p:cNvSpPr>
          <p:nvPr/>
        </p:nvSpPr>
        <p:spPr bwMode="auto">
          <a:xfrm>
            <a:off x="179388" y="549275"/>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A7. Annexe : Méthodes d’évaluation du caractère invasif d’une plante (suite)</a:t>
            </a:r>
            <a:endParaRPr lang="fr-FR" altLang="fr-FR" sz="1800">
              <a:solidFill>
                <a:srgbClr val="008000"/>
              </a:solidFill>
            </a:endParaRPr>
          </a:p>
        </p:txBody>
      </p:sp>
      <p:graphicFrame>
        <p:nvGraphicFramePr>
          <p:cNvPr id="7" name="Tableau 6"/>
          <p:cNvGraphicFramePr>
            <a:graphicFrameLocks noGrp="1"/>
          </p:cNvGraphicFramePr>
          <p:nvPr/>
        </p:nvGraphicFramePr>
        <p:xfrm>
          <a:off x="1835150" y="1125538"/>
          <a:ext cx="6937375" cy="4318001"/>
        </p:xfrm>
        <a:graphic>
          <a:graphicData uri="http://schemas.openxmlformats.org/drawingml/2006/table">
            <a:tbl>
              <a:tblPr/>
              <a:tblGrid>
                <a:gridCol w="215900">
                  <a:extLst>
                    <a:ext uri="{9D8B030D-6E8A-4147-A177-3AD203B41FA5}">
                      <a16:colId xmlns:a16="http://schemas.microsoft.com/office/drawing/2014/main" val="20000"/>
                    </a:ext>
                  </a:extLst>
                </a:gridCol>
                <a:gridCol w="217488">
                  <a:extLst>
                    <a:ext uri="{9D8B030D-6E8A-4147-A177-3AD203B41FA5}">
                      <a16:colId xmlns:a16="http://schemas.microsoft.com/office/drawing/2014/main" val="20001"/>
                    </a:ext>
                  </a:extLst>
                </a:gridCol>
                <a:gridCol w="790575">
                  <a:extLst>
                    <a:ext uri="{9D8B030D-6E8A-4147-A177-3AD203B41FA5}">
                      <a16:colId xmlns:a16="http://schemas.microsoft.com/office/drawing/2014/main" val="20002"/>
                    </a:ext>
                  </a:extLst>
                </a:gridCol>
                <a:gridCol w="433387">
                  <a:extLst>
                    <a:ext uri="{9D8B030D-6E8A-4147-A177-3AD203B41FA5}">
                      <a16:colId xmlns:a16="http://schemas.microsoft.com/office/drawing/2014/main" val="20003"/>
                    </a:ext>
                  </a:extLst>
                </a:gridCol>
                <a:gridCol w="4679950">
                  <a:extLst>
                    <a:ext uri="{9D8B030D-6E8A-4147-A177-3AD203B41FA5}">
                      <a16:colId xmlns:a16="http://schemas.microsoft.com/office/drawing/2014/main" val="20004"/>
                    </a:ext>
                  </a:extLst>
                </a:gridCol>
                <a:gridCol w="501650">
                  <a:extLst>
                    <a:ext uri="{9D8B030D-6E8A-4147-A177-3AD203B41FA5}">
                      <a16:colId xmlns:a16="http://schemas.microsoft.com/office/drawing/2014/main" val="20005"/>
                    </a:ext>
                  </a:extLst>
                </a:gridCol>
                <a:gridCol w="98425">
                  <a:extLst>
                    <a:ext uri="{9D8B030D-6E8A-4147-A177-3AD203B41FA5}">
                      <a16:colId xmlns:a16="http://schemas.microsoft.com/office/drawing/2014/main" val="20006"/>
                    </a:ext>
                  </a:extLst>
                </a:gridCol>
              </a:tblGrid>
              <a:tr h="133350">
                <a:tc gridSpan="7">
                  <a:txBody>
                    <a:bodyPr/>
                    <a:lstStyle/>
                    <a:p>
                      <a:pPr marL="0" marR="0" lvl="0" indent="0" algn="r" defTabSz="914400" rtl="0" eaLnBrk="0" fontAlgn="base" latinLnBrk="0" hangingPunct="0">
                        <a:lnSpc>
                          <a:spcPts val="1150"/>
                        </a:lnSpc>
                        <a:spcBef>
                          <a:spcPts val="175"/>
                        </a:spcBef>
                        <a:spcAft>
                          <a:spcPts val="425"/>
                        </a:spcAft>
                        <a:buClrTx/>
                        <a:buSzTx/>
                        <a:buFontTx/>
                        <a:buNone/>
                        <a:tabLst>
                          <a:tab pos="5851525" algn="l"/>
                        </a:tabLst>
                      </a:pPr>
                      <a:r>
                        <a:rPr kumimoji="0" lang="fr-FR" sz="900" b="0" i="0" u="none" strike="noStrike" cap="none" normalizeH="0" baseline="0">
                          <a:ln>
                            <a:noFill/>
                          </a:ln>
                          <a:solidFill>
                            <a:schemeClr val="tx1"/>
                          </a:solidFill>
                          <a:effectLst/>
                          <a:latin typeface="Calibri" pitchFamily="34" charset="0"/>
                          <a:cs typeface="Times New Roman" pitchFamily="18" charset="0"/>
                        </a:rPr>
                        <a:t>A.Biogeography/historical	scoring</a:t>
                      </a: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23825">
                <a:tc rowSpan="3">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r" defTabSz="914400" rtl="0" eaLnBrk="0" fontAlgn="base" latinLnBrk="0" hangingPunct="0">
                        <a:lnSpc>
                          <a:spcPts val="913"/>
                        </a:lnSpc>
                        <a:spcBef>
                          <a:spcPct val="0"/>
                        </a:spcBef>
                        <a:spcAft>
                          <a:spcPts val="25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ts val="913"/>
                        </a:lnSpc>
                        <a:spcBef>
                          <a:spcPct val="0"/>
                        </a:spcBef>
                        <a:spcAft>
                          <a:spcPts val="162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Domestication/</a:t>
                      </a:r>
                      <a:br>
                        <a:rPr kumimoji="0" lang="fr-FR" sz="900" b="0" i="0" u="none" strike="noStrike" cap="none" normalizeH="0" baseline="0">
                          <a:ln>
                            <a:noFill/>
                          </a:ln>
                          <a:solidFill>
                            <a:schemeClr val="tx1"/>
                          </a:solidFill>
                          <a:effectLst/>
                          <a:latin typeface="Calibri" pitchFamily="34" charset="0"/>
                          <a:cs typeface="Times New Roman" pitchFamily="18" charset="0"/>
                        </a:rPr>
                      </a:br>
                      <a:r>
                        <a:rPr kumimoji="0" lang="fr-FR" sz="900" b="0" i="0" u="none" strike="noStrike" cap="none" normalizeH="0" baseline="0">
                          <a:ln>
                            <a:noFill/>
                          </a:ln>
                          <a:solidFill>
                            <a:schemeClr val="tx1"/>
                          </a:solidFill>
                          <a:effectLst/>
                          <a:latin typeface="Calibri" pitchFamily="34" charset="0"/>
                          <a:cs typeface="Times New Roman" pitchFamily="18" charset="0"/>
                        </a:rPr>
                        <a:t>cultivation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1.01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Is the species highly domesticated?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y=-3,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1.02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Has the species become naturalized where grown?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1.03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Does the species have weedy races?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2875">
                <a:tc rowSpan="5">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r" defTabSz="914400" rtl="0" eaLnBrk="0" fontAlgn="base" latinLnBrk="0" hangingPunct="0">
                        <a:lnSpc>
                          <a:spcPts val="913"/>
                        </a:lnSpc>
                        <a:spcBef>
                          <a:spcPct val="0"/>
                        </a:spcBef>
                        <a:spcAft>
                          <a:spcPts val="602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ts val="913"/>
                        </a:lnSpc>
                        <a:spcBef>
                          <a:spcPct val="0"/>
                        </a:spcBef>
                        <a:spcAft>
                          <a:spcPts val="51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Climate and</a:t>
                      </a:r>
                      <a:br>
                        <a:rPr kumimoji="0" lang="fr-FR" sz="900" b="0" i="0" u="none" strike="noStrike" cap="none" normalizeH="0" baseline="0">
                          <a:ln>
                            <a:noFill/>
                          </a:ln>
                          <a:solidFill>
                            <a:schemeClr val="tx1"/>
                          </a:solidFill>
                          <a:effectLst/>
                          <a:latin typeface="Calibri" pitchFamily="34" charset="0"/>
                          <a:cs typeface="Times New Roman" pitchFamily="18" charset="0"/>
                        </a:rPr>
                      </a:br>
                      <a:r>
                        <a:rPr kumimoji="0" lang="fr-FR" sz="900" b="0" i="0" u="none" strike="noStrike" cap="none" normalizeH="0" baseline="0">
                          <a:ln>
                            <a:noFill/>
                          </a:ln>
                          <a:solidFill>
                            <a:schemeClr val="tx1"/>
                          </a:solidFill>
                          <a:effectLst/>
                          <a:latin typeface="Calibri" pitchFamily="34" charset="0"/>
                          <a:cs typeface="Times New Roman" pitchFamily="18" charset="0"/>
                        </a:rPr>
                        <a:t>Distribution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913"/>
                        </a:lnSpc>
                        <a:spcBef>
                          <a:spcPct val="0"/>
                        </a:spcBef>
                        <a:spcAft>
                          <a:spcPts val="9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2.01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225" marR="0" lvl="0" indent="0" algn="just" defTabSz="914400" rtl="0" eaLnBrk="0" fontAlgn="base" latinLnBrk="0" hangingPunct="0">
                        <a:lnSpc>
                          <a:spcPts val="900"/>
                        </a:lnSpc>
                        <a:spcBef>
                          <a:spcPct val="0"/>
                        </a:spcBef>
                        <a:spcAft>
                          <a:spcPct val="0"/>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Species suited to tropical or subtropical climate(s) (0-low; 1-intermediate; 2-high) – If island is primarily wet habitat, then substitute “wet tropical” for “tropical or subtropical”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900"/>
                        </a:lnSpc>
                        <a:spcBef>
                          <a:spcPct val="0"/>
                        </a:spcBef>
                        <a:spcAft>
                          <a:spcPct val="0"/>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See Append 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50"/>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2.02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50"/>
                        </a:spcAft>
                        <a:buClrTx/>
                        <a:buSzTx/>
                        <a:buFontTx/>
                        <a:buNone/>
                        <a:tabLst>
                          <a:tab pos="3154363" algn="l"/>
                        </a:tabLst>
                      </a:pPr>
                      <a:r>
                        <a:rPr kumimoji="0" lang="fr-FR" sz="900" b="0" i="0" u="none" strike="noStrike" cap="none" normalizeH="0" baseline="0">
                          <a:ln>
                            <a:noFill/>
                          </a:ln>
                          <a:solidFill>
                            <a:schemeClr val="tx1"/>
                          </a:solidFill>
                          <a:effectLst/>
                          <a:latin typeface="Calibri" pitchFamily="34" charset="0"/>
                          <a:cs typeface="Times New Roman" pitchFamily="18" charset="0"/>
                        </a:rPr>
                        <a:t>Quality of climate match data (0-low; 1-intermediate; 2-high)	see appendix 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2.03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Broad climate suitability (environmental versatility)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2.04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Native or naturalized in regions with tropical or subtropical climates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52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2.05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52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Does the species have a history of repeated introductions outside its natural range? y=-2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52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?=-1, n=0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3825">
                <a:tc rowSpan="5">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r" defTabSz="914400" rtl="0" eaLnBrk="0" fontAlgn="base" latinLnBrk="0" hangingPunct="0">
                        <a:lnSpc>
                          <a:spcPts val="913"/>
                        </a:lnSpc>
                        <a:spcBef>
                          <a:spcPct val="0"/>
                        </a:spcBef>
                        <a:spcAft>
                          <a:spcPts val="49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ts val="875"/>
                        </a:lnSpc>
                        <a:spcBef>
                          <a:spcPct val="0"/>
                        </a:spcBef>
                        <a:spcAft>
                          <a:spcPct val="0"/>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Weed</a:t>
                      </a:r>
                      <a:br>
                        <a:rPr kumimoji="0" lang="fr-FR" sz="900" b="0" i="0" u="none" strike="noStrike" cap="none" normalizeH="0" baseline="0">
                          <a:ln>
                            <a:noFill/>
                          </a:ln>
                          <a:solidFill>
                            <a:schemeClr val="tx1"/>
                          </a:solidFill>
                          <a:effectLst/>
                          <a:latin typeface="Calibri" pitchFamily="34" charset="0"/>
                          <a:cs typeface="Times New Roman" pitchFamily="18" charset="0"/>
                        </a:rPr>
                      </a:br>
                      <a:r>
                        <a:rPr kumimoji="0" lang="fr-FR" sz="900" b="0" i="0" u="none" strike="noStrike" cap="none" normalizeH="0" baseline="0">
                          <a:ln>
                            <a:noFill/>
                          </a:ln>
                          <a:solidFill>
                            <a:schemeClr val="tx1"/>
                          </a:solidFill>
                          <a:effectLst/>
                          <a:latin typeface="Calibri" pitchFamily="34" charset="0"/>
                          <a:cs typeface="Times New Roman" pitchFamily="18" charset="0"/>
                        </a:rPr>
                        <a:t>Elsewhere</a:t>
                      </a:r>
                      <a:br>
                        <a:rPr kumimoji="0" lang="fr-FR" sz="900" b="0" i="0" u="none" strike="noStrike" cap="none" normalizeH="0" baseline="0">
                          <a:ln>
                            <a:noFill/>
                          </a:ln>
                          <a:solidFill>
                            <a:schemeClr val="tx1"/>
                          </a:solidFill>
                          <a:effectLst/>
                          <a:latin typeface="Calibri" pitchFamily="34" charset="0"/>
                          <a:cs typeface="Times New Roman" pitchFamily="18" charset="0"/>
                        </a:rPr>
                      </a:br>
                      <a:r>
                        <a:rPr kumimoji="0" lang="fr-FR" sz="900" b="0" i="0" u="none" strike="noStrike" cap="none" normalizeH="0" baseline="0">
                          <a:ln>
                            <a:noFill/>
                          </a:ln>
                          <a:solidFill>
                            <a:schemeClr val="tx1"/>
                          </a:solidFill>
                          <a:effectLst/>
                          <a:latin typeface="Calibri" pitchFamily="34" charset="0"/>
                          <a:cs typeface="Times New Roman" pitchFamily="18" charset="0"/>
                        </a:rPr>
                        <a:t>(depends on 2.01</a:t>
                      </a:r>
                    </a:p>
                    <a:p>
                      <a:pPr marL="0" marR="0" lvl="0" indent="0" algn="r" defTabSz="914400" rtl="0" eaLnBrk="0" fontAlgn="base" latinLnBrk="0" hangingPunct="0">
                        <a:lnSpc>
                          <a:spcPts val="1025"/>
                        </a:lnSpc>
                        <a:spcBef>
                          <a:spcPct val="0"/>
                        </a:spcBef>
                        <a:spcAft>
                          <a:spcPts val="217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and 2.02)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3.01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tab pos="3930650" algn="r"/>
                        </a:tabLst>
                      </a:pPr>
                      <a:r>
                        <a:rPr kumimoji="0" lang="fr-FR" sz="900" b="0" i="0" u="none" strike="noStrike" cap="none" normalizeH="0" baseline="0">
                          <a:ln>
                            <a:noFill/>
                          </a:ln>
                          <a:solidFill>
                            <a:schemeClr val="tx1"/>
                          </a:solidFill>
                          <a:effectLst/>
                          <a:latin typeface="Calibri" pitchFamily="34" charset="0"/>
                          <a:cs typeface="Times New Roman" pitchFamily="18" charset="0"/>
                        </a:rPr>
                        <a:t>Naturalized beyond native range	y = 1*multiplier (see Append 2), n= question 2.05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3.02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38"/>
                        </a:spcAft>
                        <a:buClrTx/>
                        <a:buSzTx/>
                        <a:buFontTx/>
                        <a:buNone/>
                        <a:tabLst>
                          <a:tab pos="2376488" algn="l"/>
                        </a:tabLst>
                      </a:pPr>
                      <a:r>
                        <a:rPr kumimoji="0" lang="fr-FR" sz="900" b="0" i="0" u="none" strike="noStrike" cap="none" normalizeH="0" baseline="0">
                          <a:ln>
                            <a:noFill/>
                          </a:ln>
                          <a:solidFill>
                            <a:schemeClr val="tx1"/>
                          </a:solidFill>
                          <a:effectLst/>
                          <a:latin typeface="Calibri" pitchFamily="34" charset="0"/>
                          <a:cs typeface="Times New Roman" pitchFamily="18" charset="0"/>
                        </a:rPr>
                        <a:t>Garden/amenity/disturbance weed	y = 1*multiplier (see Append 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3.03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tab pos="2422525" algn="l"/>
                        </a:tabLst>
                      </a:pPr>
                      <a:r>
                        <a:rPr kumimoji="0" lang="fr-FR" sz="900" b="0" i="0" u="none" strike="noStrike" cap="none" normalizeH="0" baseline="0">
                          <a:ln>
                            <a:noFill/>
                          </a:ln>
                          <a:solidFill>
                            <a:schemeClr val="tx1"/>
                          </a:solidFill>
                          <a:effectLst/>
                          <a:latin typeface="Calibri" pitchFamily="34" charset="0"/>
                          <a:cs typeface="Times New Roman" pitchFamily="18" charset="0"/>
                        </a:rPr>
                        <a:t>Agricultural/forestry/horticultural weed	y = 2*multiplier (see Append 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3.04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tab pos="2422525" algn="l"/>
                        </a:tabLst>
                      </a:pPr>
                      <a:r>
                        <a:rPr kumimoji="0" lang="fr-FR" sz="900" b="0" i="0" u="none" strike="noStrike" cap="none" normalizeH="0" baseline="0">
                          <a:ln>
                            <a:noFill/>
                          </a:ln>
                          <a:solidFill>
                            <a:schemeClr val="tx1"/>
                          </a:solidFill>
                          <a:effectLst/>
                          <a:latin typeface="Calibri" pitchFamily="34" charset="0"/>
                          <a:cs typeface="Times New Roman" pitchFamily="18" charset="0"/>
                        </a:rPr>
                        <a:t>Environmental weed	y = 2*multiplier (see Append 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3.05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tab pos="2422525" algn="l"/>
                        </a:tabLst>
                      </a:pPr>
                      <a:r>
                        <a:rPr kumimoji="0" lang="fr-FR" sz="900" b="0" i="0" u="none" strike="noStrike" cap="none" normalizeH="0" baseline="0">
                          <a:ln>
                            <a:noFill/>
                          </a:ln>
                          <a:solidFill>
                            <a:schemeClr val="tx1"/>
                          </a:solidFill>
                          <a:effectLst/>
                          <a:latin typeface="Calibri" pitchFamily="34" charset="0"/>
                          <a:cs typeface="Times New Roman" pitchFamily="18" charset="0"/>
                        </a:rPr>
                        <a:t>Congeneric weed	y = 1*multiplier (see Append 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23825">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0" fontAlgn="base" latinLnBrk="0" hangingPunct="0">
                        <a:lnSpc>
                          <a:spcPts val="1150"/>
                        </a:lnSpc>
                        <a:spcBef>
                          <a:spcPct val="0"/>
                        </a:spcBef>
                        <a:spcAft>
                          <a:spcPts val="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B.Biology/Ecology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23825">
                <a:tc rowSpan="12">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2">
                  <a:txBody>
                    <a:bodyPr/>
                    <a:lstStyle/>
                    <a:p>
                      <a:pPr marL="0" marR="0" lvl="0" indent="0" algn="r" defTabSz="914400" rtl="0" eaLnBrk="0" fontAlgn="base" latinLnBrk="0" hangingPunct="0">
                        <a:lnSpc>
                          <a:spcPts val="913"/>
                        </a:lnSpc>
                        <a:spcBef>
                          <a:spcPct val="0"/>
                        </a:spcBef>
                        <a:spcAft>
                          <a:spcPts val="1332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0" fontAlgn="base" latinLnBrk="0" hangingPunct="0">
                        <a:lnSpc>
                          <a:spcPts val="938"/>
                        </a:lnSpc>
                        <a:spcBef>
                          <a:spcPct val="0"/>
                        </a:spcBef>
                        <a:spcAft>
                          <a:spcPts val="123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Undesirable</a:t>
                      </a:r>
                      <a:br>
                        <a:rPr kumimoji="0" lang="fr-FR" sz="900" b="0" i="0" u="none" strike="noStrike" cap="none" normalizeH="0" baseline="0">
                          <a:ln>
                            <a:noFill/>
                          </a:ln>
                          <a:solidFill>
                            <a:schemeClr val="tx1"/>
                          </a:solidFill>
                          <a:effectLst/>
                          <a:latin typeface="Calibri" pitchFamily="34" charset="0"/>
                          <a:cs typeface="Times New Roman" pitchFamily="18" charset="0"/>
                        </a:rPr>
                      </a:br>
                      <a:r>
                        <a:rPr kumimoji="0" lang="fr-FR" sz="900" b="0" i="0" u="none" strike="noStrike" cap="none" normalizeH="0" baseline="0">
                          <a:ln>
                            <a:noFill/>
                          </a:ln>
                          <a:solidFill>
                            <a:schemeClr val="tx1"/>
                          </a:solidFill>
                          <a:effectLst/>
                          <a:latin typeface="Calibri" pitchFamily="34" charset="0"/>
                          <a:cs typeface="Times New Roman" pitchFamily="18" charset="0"/>
                        </a:rPr>
                        <a:t>traits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Produces spines, thorns or burrs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38"/>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2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Allelopathic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Parasitic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Unpalatable to grazing animals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3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Toxic to animals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Host for recognized pests and pathogens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Causes allergies or is otherwise toxic to humans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Creates a fire hazard in natural ecosystems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50"/>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50"/>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Is a shade tolerant plant at some stage of its life cycle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50"/>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38"/>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Tolerates a wide range of soil conditions (or limestone conditions if not a volcanic island)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38"/>
                        </a:lnSpc>
                        <a:spcBef>
                          <a:spcPct val="0"/>
                        </a:spcBef>
                        <a:spcAft>
                          <a:spcPts val="16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213"/>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38"/>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Climbing or smothering growth habit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38"/>
                        </a:lnSpc>
                        <a:spcBef>
                          <a:spcPct val="0"/>
                        </a:spcBef>
                        <a:spcAft>
                          <a:spcPts val="188"/>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238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r" defTabSz="914400" rtl="0" eaLnBrk="0" fontAlgn="base" latinLnBrk="0" hangingPunct="0">
                        <a:lnSpc>
                          <a:spcPts val="913"/>
                        </a:lnSpc>
                        <a:spcBef>
                          <a:spcPct val="0"/>
                        </a:spcBef>
                        <a:spcAft>
                          <a:spcPts val="17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4.12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7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Forms dense thickets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8" marR="0" lvl="0" indent="0" algn="l" defTabSz="914400" rtl="0" eaLnBrk="0" fontAlgn="base" latinLnBrk="0" hangingPunct="0">
                        <a:lnSpc>
                          <a:spcPts val="913"/>
                        </a:lnSpc>
                        <a:spcBef>
                          <a:spcPct val="0"/>
                        </a:spcBef>
                        <a:spcAft>
                          <a:spcPts val="175"/>
                        </a:spcAft>
                        <a:buClrTx/>
                        <a:buSzTx/>
                        <a:buFontTx/>
                        <a:buNone/>
                        <a:tabLst/>
                      </a:pPr>
                      <a:r>
                        <a:rPr kumimoji="0" lang="fr-FR" sz="900" b="0" i="0" u="none" strike="noStrike" cap="none" normalizeH="0" baseline="0">
                          <a:ln>
                            <a:noFill/>
                          </a:ln>
                          <a:solidFill>
                            <a:schemeClr val="tx1"/>
                          </a:solidFill>
                          <a:effectLst/>
                          <a:latin typeface="Calibri" pitchFamily="34" charset="0"/>
                          <a:cs typeface="Times New Roman" pitchFamily="18" charset="0"/>
                        </a:rPr>
                        <a:t>y=1, n=0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bl>
          </a:graphicData>
        </a:graphic>
      </p:graphicFrame>
      <p:sp>
        <p:nvSpPr>
          <p:cNvPr id="139426" name="ZoneTexte 7"/>
          <p:cNvSpPr txBox="1">
            <a:spLocks noChangeArrowheads="1"/>
          </p:cNvSpPr>
          <p:nvPr/>
        </p:nvSpPr>
        <p:spPr bwMode="auto">
          <a:xfrm>
            <a:off x="1835150" y="5589588"/>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latin typeface="Arial" panose="020B0604020202020204" pitchFamily="34" charset="0"/>
              </a:rPr>
              <a:t>…</a:t>
            </a:r>
          </a:p>
        </p:txBody>
      </p:sp>
      <p:sp>
        <p:nvSpPr>
          <p:cNvPr id="139427" name="ZoneTexte 8"/>
          <p:cNvSpPr txBox="1">
            <a:spLocks noChangeArrowheads="1"/>
          </p:cNvSpPr>
          <p:nvPr/>
        </p:nvSpPr>
        <p:spPr bwMode="auto">
          <a:xfrm>
            <a:off x="2339975" y="5445125"/>
            <a:ext cx="6624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8000"/>
                </a:solidFill>
              </a:rPr>
              <a:t>↑ Présentation d’une partie de la fiche FAP (WRA), servant de système de contrôle des plantes exotiques de Pheloung et al. (1999)</a:t>
            </a:r>
          </a:p>
          <a:p>
            <a:pPr algn="ctr" eaLnBrk="1" hangingPunct="1">
              <a:spcBef>
                <a:spcPct val="0"/>
              </a:spcBef>
              <a:buFontTx/>
              <a:buNone/>
            </a:pPr>
            <a:r>
              <a:rPr lang="fr-FR" altLang="fr-FR" sz="1200">
                <a:solidFill>
                  <a:srgbClr val="008000"/>
                </a:solidFill>
              </a:rPr>
              <a:t>Source : </a:t>
            </a:r>
            <a:r>
              <a:rPr lang="fr-FR" altLang="fr-FR" sz="1200">
                <a:solidFill>
                  <a:srgbClr val="008000"/>
                </a:solidFill>
                <a:hlinkClick r:id="rId2"/>
              </a:rPr>
              <a:t>http://www.botany.hawaii.edu/faculty/daehler/WRA/HIscoresheet.pdf</a:t>
            </a:r>
            <a:r>
              <a:rPr lang="fr-FR" altLang="fr-FR" sz="1200">
                <a:solidFill>
                  <a:srgbClr val="008000"/>
                </a:solidFill>
              </a:rPr>
              <a:t> </a:t>
            </a:r>
            <a:endParaRPr lang="fr-FR" altLang="fr-FR" sz="1200">
              <a:solidFill>
                <a:srgbClr val="008000"/>
              </a:solidFill>
              <a:latin typeface="Arial" panose="020B0604020202020204" pitchFamily="34" charset="0"/>
            </a:endParaRPr>
          </a:p>
        </p:txBody>
      </p:sp>
      <p:sp>
        <p:nvSpPr>
          <p:cNvPr id="139428" name="ZoneTexte 9"/>
          <p:cNvSpPr txBox="1">
            <a:spLocks noChangeArrowheads="1"/>
          </p:cNvSpPr>
          <p:nvPr/>
        </p:nvSpPr>
        <p:spPr bwMode="auto">
          <a:xfrm>
            <a:off x="0" y="1052513"/>
            <a:ext cx="17637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400">
                <a:solidFill>
                  <a:srgbClr val="008000"/>
                </a:solidFill>
                <a:latin typeface="Arial" panose="020B0604020202020204" pitchFamily="34" charset="0"/>
              </a:rPr>
              <a:t>La plupart des questions dans le système ont besoin d'une réponse «oui», «non», ou «inconnu». Le système WRA exige des réponses à un nombre minimal de questions, mais permet de lacunes dans les connaissances. Cela augmente le pouvoir prédictif du système pour les espèces rares, menacées, découverts récemment et peu connues.</a:t>
            </a:r>
          </a:p>
        </p:txBody>
      </p:sp>
      <p:sp>
        <p:nvSpPr>
          <p:cNvPr id="139429" name="ZoneTexte 10"/>
          <p:cNvSpPr txBox="1">
            <a:spLocks noChangeArrowheads="1"/>
          </p:cNvSpPr>
          <p:nvPr/>
        </p:nvSpPr>
        <p:spPr bwMode="auto">
          <a:xfrm>
            <a:off x="107950" y="6308725"/>
            <a:ext cx="885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a:solidFill>
                  <a:srgbClr val="008000"/>
                </a:solidFill>
                <a:latin typeface="Arial" panose="020B0604020202020204" pitchFamily="34" charset="0"/>
              </a:rPr>
              <a:t>Une évaluation du risque d'être une mauvaise herbe ne peut être achevée que seulement si l'histoire / la biogéographie, la biologie et les traits indésirables / l'écologie de la plante ont été analysés.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395288" y="1123950"/>
          <a:ext cx="8280400" cy="4395791"/>
        </p:xfrm>
        <a:graphic>
          <a:graphicData uri="http://schemas.openxmlformats.org/drawingml/2006/table">
            <a:tbl>
              <a:tblPr/>
              <a:tblGrid>
                <a:gridCol w="337914">
                  <a:extLst>
                    <a:ext uri="{9D8B030D-6E8A-4147-A177-3AD203B41FA5}">
                      <a16:colId xmlns:a16="http://schemas.microsoft.com/office/drawing/2014/main" val="20000"/>
                    </a:ext>
                  </a:extLst>
                </a:gridCol>
                <a:gridCol w="7078446">
                  <a:extLst>
                    <a:ext uri="{9D8B030D-6E8A-4147-A177-3AD203B41FA5}">
                      <a16:colId xmlns:a16="http://schemas.microsoft.com/office/drawing/2014/main" val="20001"/>
                    </a:ext>
                  </a:extLst>
                </a:gridCol>
                <a:gridCol w="360017">
                  <a:extLst>
                    <a:ext uri="{9D8B030D-6E8A-4147-A177-3AD203B41FA5}">
                      <a16:colId xmlns:a16="http://schemas.microsoft.com/office/drawing/2014/main" val="20002"/>
                    </a:ext>
                  </a:extLst>
                </a:gridCol>
                <a:gridCol w="504023">
                  <a:extLst>
                    <a:ext uri="{9D8B030D-6E8A-4147-A177-3AD203B41FA5}">
                      <a16:colId xmlns:a16="http://schemas.microsoft.com/office/drawing/2014/main" val="20003"/>
                    </a:ext>
                  </a:extLst>
                </a:gridCol>
              </a:tblGrid>
              <a:tr h="615609">
                <a:tc>
                  <a:txBody>
                    <a:bodyPr/>
                    <a:lstStyle/>
                    <a:p>
                      <a:endParaRPr lang="fr-FR" sz="1000" dirty="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r>
                        <a:rPr lang="fr-FR" sz="1000" b="1" i="1" dirty="0" err="1"/>
                        <a:t>Fraxinus</a:t>
                      </a:r>
                      <a:r>
                        <a:rPr lang="fr-FR" sz="1000" b="1" i="1" dirty="0"/>
                        <a:t> </a:t>
                      </a:r>
                      <a:r>
                        <a:rPr lang="fr-FR" sz="1000" b="1" i="1" dirty="0" err="1"/>
                        <a:t>uhdei</a:t>
                      </a:r>
                      <a:r>
                        <a:rPr lang="fr-FR" sz="1000" b="1" i="1" dirty="0"/>
                        <a:t> </a:t>
                      </a:r>
                      <a:r>
                        <a:rPr lang="fr-FR" sz="1000" b="1" dirty="0"/>
                        <a:t>(</a:t>
                      </a:r>
                      <a:r>
                        <a:rPr lang="fr-FR" sz="1000" b="1" dirty="0" err="1"/>
                        <a:t>Wenzig</a:t>
                      </a:r>
                      <a:r>
                        <a:rPr lang="fr-FR" sz="1000" b="1" dirty="0"/>
                        <a:t>) </a:t>
                      </a:r>
                      <a:r>
                        <a:rPr lang="fr-FR" sz="1000" b="1" dirty="0" err="1"/>
                        <a:t>Lingelsh</a:t>
                      </a:r>
                      <a:r>
                        <a:rPr lang="fr-FR" sz="1000" b="1" dirty="0"/>
                        <a:t>. </a:t>
                      </a:r>
                      <a:r>
                        <a:rPr lang="fr-FR" sz="1000" b="1" dirty="0" err="1"/>
                        <a:t>Family</a:t>
                      </a:r>
                      <a:r>
                        <a:rPr lang="fr-FR" sz="1000" b="1" dirty="0"/>
                        <a:t> - </a:t>
                      </a:r>
                      <a:r>
                        <a:rPr lang="fr-FR" sz="1000" b="1" dirty="0" err="1"/>
                        <a:t>Oleaceae</a:t>
                      </a:r>
                      <a:r>
                        <a:rPr lang="fr-FR" sz="1000" b="1" dirty="0"/>
                        <a:t>. Common Name(s) - </a:t>
                      </a:r>
                      <a:r>
                        <a:rPr lang="fr-FR" sz="1000" b="1" dirty="0" err="1"/>
                        <a:t>Mexican</a:t>
                      </a:r>
                      <a:r>
                        <a:rPr lang="fr-FR" sz="1000" b="1" dirty="0"/>
                        <a:t> </a:t>
                      </a:r>
                      <a:r>
                        <a:rPr lang="fr-FR" sz="1000" b="1" dirty="0" err="1"/>
                        <a:t>ash</a:t>
                      </a:r>
                      <a:r>
                        <a:rPr lang="fr-FR" sz="1000" b="1" dirty="0"/>
                        <a:t>, </a:t>
                      </a:r>
                      <a:r>
                        <a:rPr lang="fr-FR" sz="1000" b="1" dirty="0" err="1"/>
                        <a:t>shamel</a:t>
                      </a:r>
                      <a:r>
                        <a:rPr lang="fr-FR" sz="1000" b="1" dirty="0"/>
                        <a:t> </a:t>
                      </a:r>
                      <a:r>
                        <a:rPr lang="fr-FR" sz="1000" b="1" dirty="0" err="1"/>
                        <a:t>ash</a:t>
                      </a:r>
                      <a:r>
                        <a:rPr lang="fr-FR" sz="1000" b="1" dirty="0"/>
                        <a:t>, tropical </a:t>
                      </a:r>
                      <a:r>
                        <a:rPr lang="fr-FR" sz="1000" b="1" dirty="0" err="1"/>
                        <a:t>ash</a:t>
                      </a:r>
                      <a:r>
                        <a:rPr lang="fr-FR" sz="1000" b="1" dirty="0"/>
                        <a:t>. </a:t>
                      </a:r>
                      <a:r>
                        <a:rPr lang="fr-FR" sz="1000" b="1" dirty="0" err="1"/>
                        <a:t>Synonym</a:t>
                      </a:r>
                      <a:r>
                        <a:rPr lang="fr-FR" sz="1000" b="1" dirty="0"/>
                        <a:t>(s) -</a:t>
                      </a:r>
                      <a:r>
                        <a:rPr lang="fr-FR" sz="1000" b="1" i="1" dirty="0"/>
                        <a:t> F. americana</a:t>
                      </a:r>
                      <a:r>
                        <a:rPr lang="fr-FR" sz="1000" b="1" dirty="0"/>
                        <a:t> L. var. </a:t>
                      </a:r>
                      <a:r>
                        <a:rPr lang="fr-FR" sz="1000" b="1" i="1" dirty="0" err="1"/>
                        <a:t>uhdei</a:t>
                      </a:r>
                      <a:r>
                        <a:rPr lang="fr-FR" sz="1000" b="1" dirty="0"/>
                        <a:t> </a:t>
                      </a:r>
                      <a:r>
                        <a:rPr lang="fr-FR" sz="1000" b="1" dirty="0" err="1"/>
                        <a:t>Wenzig</a:t>
                      </a:r>
                      <a:endParaRPr lang="fr-FR" sz="1000" dirty="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a:r>
                        <a:rPr lang="fr-FR" sz="1000" b="1"/>
                        <a:t>Answer</a:t>
                      </a:r>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a:r>
                        <a:rPr lang="fr-FR" sz="1000" b="1"/>
                        <a:t>Score</a:t>
                      </a:r>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314770">
                <a:tc>
                  <a:txBody>
                    <a:bodyPr/>
                    <a:lstStyle/>
                    <a:p>
                      <a:pPr algn="r"/>
                      <a:r>
                        <a:rPr lang="fr-FR" sz="1000"/>
                        <a:t>1.01</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Is the species highly domesticated? (If answer is 'no' then go to question 2.01)</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a:t>n</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a:t>0</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4770">
                <a:tc>
                  <a:txBody>
                    <a:bodyPr/>
                    <a:lstStyle/>
                    <a:p>
                      <a:pPr algn="r"/>
                      <a:r>
                        <a:rPr lang="fr-FR" sz="1000"/>
                        <a:t>1.02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Has the species become naturalized where grown?</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4770">
                <a:tc>
                  <a:txBody>
                    <a:bodyPr/>
                    <a:lstStyle/>
                    <a:p>
                      <a:pPr algn="r"/>
                      <a:r>
                        <a:rPr lang="fr-FR" sz="1000"/>
                        <a:t>1.03</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Does the species have weedy races?</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7712">
                <a:tc>
                  <a:txBody>
                    <a:bodyPr/>
                    <a:lstStyle/>
                    <a:p>
                      <a:pPr algn="r"/>
                      <a:r>
                        <a:rPr lang="fr-FR" sz="1000"/>
                        <a:t>2.01</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Species suited to tropical or subtropical climate(s) (0-low; 1-intermediate; 2-high) – If island is primarily wet habitat, then substitute “wet tropical” for “tropical or subtropical”</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000"/>
                        <a:t>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4770">
                <a:tc>
                  <a:txBody>
                    <a:bodyPr/>
                    <a:lstStyle/>
                    <a:p>
                      <a:pPr algn="r"/>
                      <a:r>
                        <a:rPr lang="fr-FR" sz="1000"/>
                        <a:t>2.02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Quality of climate match data (0-low; 1-intermediate; 2-high) see appendix 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000"/>
                        <a:t>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4770">
                <a:tc>
                  <a:txBody>
                    <a:bodyPr/>
                    <a:lstStyle/>
                    <a:p>
                      <a:pPr algn="r"/>
                      <a:r>
                        <a:rPr lang="fr-FR" sz="1000"/>
                        <a:t>2.03</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dirty="0"/>
                        <a:t>Broad </a:t>
                      </a:r>
                      <a:r>
                        <a:rPr lang="fr-FR" sz="1000" dirty="0" err="1"/>
                        <a:t>climate</a:t>
                      </a:r>
                      <a:r>
                        <a:rPr lang="fr-FR" sz="1000" dirty="0"/>
                        <a:t> </a:t>
                      </a:r>
                      <a:r>
                        <a:rPr lang="fr-FR" sz="1000" dirty="0" err="1"/>
                        <a:t>suitability</a:t>
                      </a:r>
                      <a:r>
                        <a:rPr lang="fr-FR" sz="1000" dirty="0"/>
                        <a:t> (</a:t>
                      </a:r>
                      <a:r>
                        <a:rPr lang="fr-FR" sz="1000" dirty="0" err="1"/>
                        <a:t>environmental</a:t>
                      </a:r>
                      <a:r>
                        <a:rPr lang="fr-FR" sz="1000" dirty="0"/>
                        <a:t> </a:t>
                      </a:r>
                      <a:r>
                        <a:rPr lang="fr-FR" sz="1000" dirty="0" err="1"/>
                        <a:t>versatility</a:t>
                      </a:r>
                      <a:r>
                        <a:rPr lang="fr-FR" sz="1000" dirty="0"/>
                        <a:t>)</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a:t>y</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a:t>1</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4770">
                <a:tc>
                  <a:txBody>
                    <a:bodyPr/>
                    <a:lstStyle/>
                    <a:p>
                      <a:pPr algn="r"/>
                      <a:r>
                        <a:rPr lang="fr-FR" sz="1000"/>
                        <a:t>2.04</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Native or naturalized in regions with tropical or subtropical climates</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a:t>y</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a:t>1</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4770">
                <a:tc>
                  <a:txBody>
                    <a:bodyPr/>
                    <a:lstStyle/>
                    <a:p>
                      <a:pPr algn="r"/>
                      <a:r>
                        <a:rPr lang="fr-FR" sz="1000"/>
                        <a:t>2.05</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Does the species have a history of repeated introductions outside its natural range? y=-2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a:t>y</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000"/>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4770">
                <a:tc>
                  <a:txBody>
                    <a:bodyPr/>
                    <a:lstStyle/>
                    <a:p>
                      <a:pPr algn="r"/>
                      <a:r>
                        <a:rPr lang="fr-FR" sz="1000"/>
                        <a:t>3.01</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Naturalized beyond native range y = 1*multiplier (see Append 2), n= question 2.05</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a:t>y</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a:t>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4770">
                <a:tc>
                  <a:txBody>
                    <a:bodyPr/>
                    <a:lstStyle/>
                    <a:p>
                      <a:pPr algn="r"/>
                      <a:r>
                        <a:rPr lang="fr-FR" sz="1000"/>
                        <a:t>3.02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Garden/amenity/disturbance weed y = 1*multiplier (see Append 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dirty="0"/>
                        <a:t>n</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a:t>0</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4770">
                <a:tc>
                  <a:txBody>
                    <a:bodyPr/>
                    <a:lstStyle/>
                    <a:p>
                      <a:pPr algn="r"/>
                      <a:r>
                        <a:rPr lang="fr-FR" sz="1000"/>
                        <a:t>3.03</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Agricultural/forestry/horticultural weed y = 2*multiplier (see Append 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dirty="0"/>
                        <a:t>n</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dirty="0"/>
                        <a:t>0</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14770">
                <a:tc>
                  <a:txBody>
                    <a:bodyPr/>
                    <a:lstStyle/>
                    <a:p>
                      <a:pPr algn="r"/>
                      <a:r>
                        <a:rPr lang="fr-FR" sz="1000"/>
                        <a:t>3.04</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dirty="0"/>
                        <a:t>Environmental weed y = 2*multiplier (see Append 2)</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000" dirty="0"/>
                        <a:t>y</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000" dirty="0"/>
                        <a:t>4</a:t>
                      </a:r>
                    </a:p>
                  </a:txBody>
                  <a:tcPr marL="6443" marR="6443" marT="6444" marB="6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40362"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E2299DC-729B-4587-BAE6-3ABBBF0A224D}" type="slidenum">
              <a:rPr lang="fr-FR" altLang="fr-FR" sz="1200">
                <a:solidFill>
                  <a:srgbClr val="898989"/>
                </a:solidFill>
              </a:rPr>
              <a:pPr algn="r" eaLnBrk="1" hangingPunct="1">
                <a:spcBef>
                  <a:spcPct val="0"/>
                </a:spcBef>
                <a:buFontTx/>
                <a:buNone/>
              </a:pPr>
              <a:t>138</a:t>
            </a:fld>
            <a:endParaRPr lang="fr-FR" altLang="fr-FR" sz="1200">
              <a:solidFill>
                <a:srgbClr val="898989"/>
              </a:solidFill>
            </a:endParaRPr>
          </a:p>
        </p:txBody>
      </p:sp>
      <p:sp>
        <p:nvSpPr>
          <p:cNvPr id="140363" name="ZoneTexte 4"/>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0364" name="Rectangle 5"/>
          <p:cNvSpPr>
            <a:spLocks noChangeArrowheads="1"/>
          </p:cNvSpPr>
          <p:nvPr/>
        </p:nvSpPr>
        <p:spPr bwMode="auto">
          <a:xfrm>
            <a:off x="179388" y="549275"/>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A7. Annexe : Méthodes d’évaluation du caractère invasif d’une plante (suite)</a:t>
            </a:r>
            <a:endParaRPr lang="fr-FR" altLang="fr-FR" sz="1800">
              <a:solidFill>
                <a:srgbClr val="008000"/>
              </a:solidFill>
            </a:endParaRPr>
          </a:p>
        </p:txBody>
      </p:sp>
      <p:sp>
        <p:nvSpPr>
          <p:cNvPr id="140365" name="ZoneTexte 6"/>
          <p:cNvSpPr txBox="1">
            <a:spLocks noChangeArrowheads="1"/>
          </p:cNvSpPr>
          <p:nvPr/>
        </p:nvSpPr>
        <p:spPr bwMode="auto">
          <a:xfrm>
            <a:off x="395288" y="5661025"/>
            <a:ext cx="828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8000"/>
                </a:solidFill>
              </a:rPr>
              <a:t>↑ Exemple d’une partie (le début) de la fiche FAP (WRA), pour le frêne du Mexique (</a:t>
            </a:r>
            <a:r>
              <a:rPr lang="fr-FR" altLang="fr-FR" sz="1800" i="1">
                <a:solidFill>
                  <a:srgbClr val="008000"/>
                </a:solidFill>
              </a:rPr>
              <a:t>Fraxinus uhdei</a:t>
            </a:r>
            <a:r>
              <a:rPr lang="fr-FR" altLang="fr-FR" sz="1800">
                <a:solidFill>
                  <a:srgbClr val="008000"/>
                </a:solidFill>
              </a:rPr>
              <a:t>), ayant un caractère invasif à haut risque avec un </a:t>
            </a:r>
            <a:r>
              <a:rPr lang="fr-FR" altLang="fr-FR" sz="1800">
                <a:solidFill>
                  <a:srgbClr val="FF0000"/>
                </a:solidFill>
              </a:rPr>
              <a:t>score de 11</a:t>
            </a:r>
          </a:p>
          <a:p>
            <a:pPr algn="ctr" eaLnBrk="1" hangingPunct="1">
              <a:spcBef>
                <a:spcPct val="0"/>
              </a:spcBef>
              <a:buFontTx/>
              <a:buNone/>
            </a:pPr>
            <a:r>
              <a:rPr lang="fr-FR" altLang="fr-FR" sz="1200">
                <a:solidFill>
                  <a:srgbClr val="008000"/>
                </a:solidFill>
              </a:rPr>
              <a:t>Source : </a:t>
            </a:r>
            <a:r>
              <a:rPr lang="fr-FR" altLang="fr-FR" sz="1200">
                <a:solidFill>
                  <a:srgbClr val="008000"/>
                </a:solidFill>
                <a:hlinkClick r:id="rId2"/>
              </a:rPr>
              <a:t>http://www.hear.org/pier/wra/pacific/fraxinus_uhdei_htmlwra.htm</a:t>
            </a:r>
            <a:r>
              <a:rPr lang="fr-FR" altLang="fr-FR" sz="1200">
                <a:solidFill>
                  <a:srgbClr val="008000"/>
                </a:solidFill>
              </a:rPr>
              <a:t> </a:t>
            </a:r>
            <a:endParaRPr lang="fr-FR" altLang="fr-FR" sz="1200">
              <a:solidFill>
                <a:srgbClr val="008000"/>
              </a:solidFill>
              <a:latin typeface="Arial" panose="020B0604020202020204"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9AA7991-CAF0-4024-8E6F-E1816E262643}" type="slidenum">
              <a:rPr lang="fr-FR" altLang="fr-FR" sz="1200">
                <a:solidFill>
                  <a:srgbClr val="898989"/>
                </a:solidFill>
              </a:rPr>
              <a:pPr algn="r" eaLnBrk="1" hangingPunct="1">
                <a:spcBef>
                  <a:spcPct val="0"/>
                </a:spcBef>
                <a:buFontTx/>
                <a:buNone/>
              </a:pPr>
              <a:t>139</a:t>
            </a:fld>
            <a:endParaRPr lang="fr-FR" altLang="fr-FR" sz="1200">
              <a:solidFill>
                <a:srgbClr val="898989"/>
              </a:solidFill>
            </a:endParaRPr>
          </a:p>
        </p:txBody>
      </p:sp>
      <p:sp>
        <p:nvSpPr>
          <p:cNvPr id="141315" name="ZoneTexte 3"/>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1316" name="Rectangle 4"/>
          <p:cNvSpPr>
            <a:spLocks noChangeArrowheads="1"/>
          </p:cNvSpPr>
          <p:nvPr/>
        </p:nvSpPr>
        <p:spPr bwMode="auto">
          <a:xfrm>
            <a:off x="179388" y="549275"/>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A7. Annexe : Méthodes d’évaluation du caractère invasif d’une plante (suite)</a:t>
            </a:r>
            <a:endParaRPr lang="fr-FR" altLang="fr-FR" sz="1800">
              <a:solidFill>
                <a:srgbClr val="008000"/>
              </a:solidFill>
            </a:endParaRPr>
          </a:p>
        </p:txBody>
      </p:sp>
      <p:sp>
        <p:nvSpPr>
          <p:cNvPr id="141317" name="ZoneTexte 5"/>
          <p:cNvSpPr txBox="1">
            <a:spLocks noChangeArrowheads="1"/>
          </p:cNvSpPr>
          <p:nvPr/>
        </p:nvSpPr>
        <p:spPr bwMode="auto">
          <a:xfrm>
            <a:off x="179388" y="1052513"/>
            <a:ext cx="87852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Échelle « d’invasibilité » proposée par C. LAVERGNE </a:t>
            </a:r>
            <a:r>
              <a:rPr lang="fr-FR" altLang="fr-FR" sz="1800">
                <a:solidFill>
                  <a:srgbClr val="008000"/>
                </a:solidFill>
                <a:latin typeface="Arial" panose="020B0604020202020204" pitchFamily="34" charset="0"/>
              </a:rPr>
              <a:t>:</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400">
                <a:solidFill>
                  <a:srgbClr val="008000"/>
                </a:solidFill>
                <a:latin typeface="Arial" panose="020B0604020202020204" pitchFamily="34" charset="0"/>
              </a:rPr>
              <a:t>Celle-ci ne concerne que les espèces qui sont exotiques à l'environnement où elles ont été introduites.</a:t>
            </a:r>
          </a:p>
          <a:p>
            <a:pPr eaLnBrk="1" hangingPunct="1">
              <a:spcBef>
                <a:spcPct val="0"/>
              </a:spcBef>
              <a:buFontTx/>
              <a:buNone/>
            </a:pPr>
            <a:endParaRPr lang="fr-FR" altLang="fr-FR" sz="1800">
              <a:solidFill>
                <a:srgbClr val="008000"/>
              </a:solidFill>
              <a:latin typeface="Arial" panose="020B0604020202020204" pitchFamily="34" charset="0"/>
            </a:endParaRPr>
          </a:p>
          <a:p>
            <a:pPr algn="just" eaLnBrk="1" hangingPunct="1">
              <a:spcBef>
                <a:spcPct val="0"/>
              </a:spcBef>
            </a:pPr>
            <a:r>
              <a:rPr lang="fr-FR" altLang="fr-FR" sz="1800">
                <a:solidFill>
                  <a:srgbClr val="FF0000"/>
                </a:solidFill>
                <a:latin typeface="Arial" panose="020B0604020202020204" pitchFamily="34" charset="0"/>
              </a:rPr>
              <a:t> 5 : taxon exotique (ou cryptogène) très envahissant, dominant ou co-dominant dans les milieux naturels ou semi-naturels, ayant un impact direct fort sur la composition, la structure et le fonctionnement des écosystèmes ;</a:t>
            </a:r>
          </a:p>
          <a:p>
            <a:pPr algn="just" eaLnBrk="1" hangingPunct="1">
              <a:spcBef>
                <a:spcPct val="0"/>
              </a:spcBef>
            </a:pPr>
            <a:r>
              <a:rPr lang="fr-FR" altLang="fr-FR" sz="1800">
                <a:solidFill>
                  <a:srgbClr val="C00000"/>
                </a:solidFill>
                <a:latin typeface="Arial" panose="020B0604020202020204" pitchFamily="34" charset="0"/>
              </a:rPr>
              <a:t> 4 : taxon exotique (ou cryptogène) envahissant se propageant dans les milieux naturels ou semi-naturels avec une densité plus ou moins importante sans toutefois dominer ou codominer la végétation ;</a:t>
            </a:r>
          </a:p>
          <a:p>
            <a:pPr algn="just" eaLnBrk="1" hangingPunct="1">
              <a:spcBef>
                <a:spcPct val="0"/>
              </a:spcBef>
            </a:pPr>
            <a:r>
              <a:rPr lang="fr-FR" altLang="fr-FR" sz="1800">
                <a:solidFill>
                  <a:srgbClr val="FF3300"/>
                </a:solidFill>
                <a:latin typeface="Arial" panose="020B0604020202020204" pitchFamily="34" charset="0"/>
              </a:rPr>
              <a:t> 3 : taxon exotique (ou cryptogène) envahissant se propageant uniquement dans les milieux régulièrement perturbés par les activités humaines (bords de route, cultures, pâturages...) avec une densité plus ou moins forte ;</a:t>
            </a:r>
          </a:p>
          <a:p>
            <a:pPr algn="just" eaLnBrk="1" hangingPunct="1">
              <a:spcBef>
                <a:spcPct val="0"/>
              </a:spcBef>
            </a:pPr>
            <a:r>
              <a:rPr lang="fr-FR" altLang="fr-FR" sz="1800">
                <a:solidFill>
                  <a:srgbClr val="CC9900"/>
                </a:solidFill>
                <a:latin typeface="Arial" panose="020B0604020202020204" pitchFamily="34" charset="0"/>
              </a:rPr>
              <a:t> 2 : taxon exotique (ou cryptogène) potentiellement envahissant, pouvant régénérer localement (naturalisé) mais dont l’ampleur de la propagation n’est pas connue ou reste encore limitée ;</a:t>
            </a:r>
          </a:p>
          <a:p>
            <a:pPr algn="just" eaLnBrk="1" hangingPunct="1">
              <a:spcBef>
                <a:spcPct val="0"/>
              </a:spcBef>
            </a:pPr>
            <a:r>
              <a:rPr lang="fr-FR" altLang="fr-FR" sz="1800">
                <a:solidFill>
                  <a:srgbClr val="008000"/>
                </a:solidFill>
                <a:latin typeface="Arial" panose="020B0604020202020204" pitchFamily="34" charset="0"/>
              </a:rPr>
              <a:t> 1 : taxon exotique (ou cryptogène) non envahissant ;</a:t>
            </a:r>
          </a:p>
          <a:p>
            <a:pPr algn="just" eaLnBrk="1" hangingPunct="1">
              <a:spcBef>
                <a:spcPct val="0"/>
              </a:spcBef>
            </a:pPr>
            <a:r>
              <a:rPr lang="fr-FR" altLang="fr-FR" sz="1800">
                <a:latin typeface="Arial" panose="020B0604020202020204" pitchFamily="34" charset="0"/>
              </a:rPr>
              <a:t> 0 : taxon exotique (ou cryptogène) insuffisamment documenté, non encore coté.</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rPr>
              <a:t>Sources : </a:t>
            </a:r>
            <a:r>
              <a:rPr lang="fr-FR" altLang="fr-FR" sz="1200">
                <a:solidFill>
                  <a:srgbClr val="008000"/>
                </a:solidFill>
                <a:latin typeface="Arial" panose="020B0604020202020204" pitchFamily="34" charset="0"/>
                <a:hlinkClick r:id="rId2"/>
              </a:rPr>
              <a:t>http://floremaore.cbnm.org/index.php?option=com_floremayotte&amp;view=listes&amp;layout=listeinvasif&amp;Itemid=5</a:t>
            </a:r>
            <a:endParaRPr lang="fr-FR" altLang="fr-FR" sz="1200">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hlinkClick r:id="rId3"/>
              </a:rPr>
              <a:t>http://www.centrederessources-loirenature.com/mediatheque/especes_inva/seminaire/09_CBNBP_Centre_PRIOINV.pdf</a:t>
            </a:r>
            <a:r>
              <a:rPr lang="fr-FR" altLang="fr-FR" sz="1200">
                <a:solidFill>
                  <a:srgbClr val="008000"/>
                </a:solidFill>
                <a:latin typeface="Arial" panose="020B060402020202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1"/>
          <p:cNvSpPr>
            <a:spLocks noGrp="1"/>
          </p:cNvSpPr>
          <p:nvPr>
            <p:ph type="sldNum" sz="quarter" idx="12"/>
          </p:nvPr>
        </p:nvSpPr>
        <p:spPr bwMode="auto">
          <a:xfrm>
            <a:off x="7885113" y="188913"/>
            <a:ext cx="11239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1B2B3E-2C8A-4BEC-A058-70BEC37D08C8}" type="slidenum">
              <a:rPr lang="fr-FR" altLang="fr-FR" sz="1200" smtClean="0">
                <a:solidFill>
                  <a:srgbClr val="898989"/>
                </a:solidFill>
              </a:rPr>
              <a:pPr>
                <a:spcBef>
                  <a:spcPct val="0"/>
                </a:spcBef>
                <a:buFontTx/>
                <a:buNone/>
              </a:pPr>
              <a:t>14</a:t>
            </a:fld>
            <a:endParaRPr lang="fr-FR" altLang="fr-FR" sz="1200">
              <a:solidFill>
                <a:srgbClr val="898989"/>
              </a:solidFill>
            </a:endParaRPr>
          </a:p>
        </p:txBody>
      </p:sp>
      <p:sp>
        <p:nvSpPr>
          <p:cNvPr id="1536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5364" name="Rectangle 3"/>
          <p:cNvSpPr>
            <a:spLocks noChangeArrowheads="1"/>
          </p:cNvSpPr>
          <p:nvPr/>
        </p:nvSpPr>
        <p:spPr bwMode="auto">
          <a:xfrm>
            <a:off x="179388" y="692150"/>
            <a:ext cx="878522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3. Coûts économiques</a:t>
            </a:r>
          </a:p>
          <a:p>
            <a:pPr eaLnBrk="1" hangingPunct="1">
              <a:spcBef>
                <a:spcPct val="0"/>
              </a:spcBef>
              <a:buFontTx/>
              <a:buNone/>
            </a:pPr>
            <a:endParaRPr lang="fr-FR" altLang="fr-FR" sz="1800">
              <a:solidFill>
                <a:srgbClr val="008000"/>
              </a:solidFill>
            </a:endParaRPr>
          </a:p>
          <a:p>
            <a:pPr algn="just" eaLnBrk="1" hangingPunct="1">
              <a:spcBef>
                <a:spcPct val="0"/>
              </a:spcBef>
            </a:pPr>
            <a:r>
              <a:rPr lang="fr-FR" altLang="fr-FR" sz="1800">
                <a:solidFill>
                  <a:srgbClr val="008000"/>
                </a:solidFill>
              </a:rPr>
              <a:t> Par exemple, les plantes et animaux envahissants sont censés coûter à l'économie autour de 1,7 milliard £, chaque année, de dommages aux bâtiments, routes, forêts et exploitations agricoles, en Angleterre. </a:t>
            </a:r>
          </a:p>
          <a:p>
            <a:pPr eaLnBrk="1" hangingPunct="1">
              <a:spcBef>
                <a:spcPct val="0"/>
              </a:spcBef>
              <a:buFontTx/>
              <a:buNone/>
            </a:pPr>
            <a:r>
              <a:rPr lang="fr-FR" altLang="fr-FR" sz="1200">
                <a:solidFill>
                  <a:srgbClr val="008000"/>
                </a:solidFill>
              </a:rPr>
              <a:t>Source : </a:t>
            </a:r>
            <a:r>
              <a:rPr lang="fr-FR" altLang="fr-FR" sz="1200">
                <a:solidFill>
                  <a:srgbClr val="008000"/>
                </a:solidFill>
                <a:hlinkClick r:id="rId2"/>
              </a:rPr>
              <a:t>http://www.dailymail.co.uk/sciencetech/article-1361668/The-new-knotweed-Warning-alien-plants-set-wreak-havoc.html</a:t>
            </a:r>
            <a:r>
              <a:rPr lang="fr-FR" altLang="fr-FR" sz="1200">
                <a:solidFill>
                  <a:srgbClr val="008000"/>
                </a:solidFill>
              </a:rPr>
              <a:t> </a:t>
            </a:r>
          </a:p>
          <a:p>
            <a:pPr algn="just" eaLnBrk="1" hangingPunct="1">
              <a:spcBef>
                <a:spcPct val="0"/>
              </a:spcBef>
            </a:pPr>
            <a:r>
              <a:rPr lang="fr-FR" altLang="fr-FR" sz="1400">
                <a:solidFill>
                  <a:srgbClr val="008000"/>
                </a:solidFill>
                <a:latin typeface="Arial" panose="020B0604020202020204" pitchFamily="34" charset="0"/>
              </a:rPr>
              <a:t> Selon l'hebdomadaire new-yorkais "Time", le 21 juillet 2014, leurs dégâts se chiffrent à 120 milliards de dollars par an, aux Etats-Unis. </a:t>
            </a: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3"/>
              </a:rPr>
              <a:t>http://www.courrierinternational.com/une/2014/07/21/les-especes-invasives-a-l-assaut-des-etats-unis</a:t>
            </a:r>
            <a:r>
              <a:rPr lang="fr-FR" altLang="fr-FR" sz="1200">
                <a:solidFill>
                  <a:srgbClr val="008000"/>
                </a:solidFill>
                <a:latin typeface="Arial" panose="020B0604020202020204" pitchFamily="34" charset="0"/>
              </a:rPr>
              <a:t> </a:t>
            </a:r>
          </a:p>
        </p:txBody>
      </p:sp>
      <p:sp>
        <p:nvSpPr>
          <p:cNvPr id="15365" name="ZoneTexte 4"/>
          <p:cNvSpPr txBox="1">
            <a:spLocks noChangeArrowheads="1"/>
          </p:cNvSpPr>
          <p:nvPr/>
        </p:nvSpPr>
        <p:spPr bwMode="auto">
          <a:xfrm>
            <a:off x="214313" y="6237288"/>
            <a:ext cx="8929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Nouvelles plantes envahissantes en Angleterre</a:t>
            </a:r>
            <a:r>
              <a:rPr lang="fr-FR" altLang="fr-FR" sz="1200" i="1">
                <a:solidFill>
                  <a:srgbClr val="008000"/>
                </a:solidFill>
              </a:rPr>
              <a:t>↑</a:t>
            </a:r>
          </a:p>
          <a:p>
            <a:pPr algn="ctr" eaLnBrk="1" hangingPunct="1">
              <a:spcBef>
                <a:spcPct val="0"/>
              </a:spcBef>
              <a:buFontTx/>
              <a:buNone/>
            </a:pPr>
            <a:r>
              <a:rPr lang="fr-FR" altLang="fr-FR" sz="1200" i="1">
                <a:solidFill>
                  <a:srgbClr val="008000"/>
                </a:solidFill>
              </a:rPr>
              <a:t>Source : </a:t>
            </a:r>
            <a:r>
              <a:rPr lang="fr-FR" altLang="fr-FR" sz="1200" i="1">
                <a:solidFill>
                  <a:srgbClr val="008000"/>
                </a:solidFill>
                <a:hlinkClick r:id="rId2"/>
              </a:rPr>
              <a:t>http://www.dailymail.co.uk/sciencetech/article-1361668/The-new-knotweed-Warning-alien-plants-set-wreak-havoc.html</a:t>
            </a:r>
            <a:r>
              <a:rPr lang="fr-FR" altLang="fr-FR" sz="1200" i="1">
                <a:solidFill>
                  <a:srgbClr val="008000"/>
                </a:solidFill>
              </a:rPr>
              <a:t> </a:t>
            </a:r>
            <a:endParaRPr lang="fr-FR" altLang="fr-FR" sz="1200" i="1">
              <a:solidFill>
                <a:srgbClr val="008000"/>
              </a:solidFill>
              <a:latin typeface="Arial" panose="020B0604020202020204" pitchFamily="34" charset="0"/>
            </a:endParaRPr>
          </a:p>
        </p:txBody>
      </p:sp>
      <p:pic>
        <p:nvPicPr>
          <p:cNvPr id="15366" name="Image 9" descr="article-1361668-0D6A6F27000005DC-830_634x3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922588"/>
            <a:ext cx="6792913"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3B4CCB9-F1DD-4B07-87D7-367765F8C76F}" type="slidenum">
              <a:rPr lang="fr-FR" altLang="fr-FR" sz="1200">
                <a:solidFill>
                  <a:srgbClr val="898989"/>
                </a:solidFill>
              </a:rPr>
              <a:pPr algn="r" eaLnBrk="1" hangingPunct="1">
                <a:spcBef>
                  <a:spcPct val="0"/>
                </a:spcBef>
                <a:buFontTx/>
                <a:buNone/>
              </a:pPr>
              <a:t>140</a:t>
            </a:fld>
            <a:endParaRPr lang="fr-FR" altLang="fr-FR" sz="1200">
              <a:solidFill>
                <a:srgbClr val="898989"/>
              </a:solidFill>
            </a:endParaRPr>
          </a:p>
        </p:txBody>
      </p:sp>
      <p:sp>
        <p:nvSpPr>
          <p:cNvPr id="142339"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2340" name="Rectangle 3"/>
          <p:cNvSpPr>
            <a:spLocks noChangeArrowheads="1"/>
          </p:cNvSpPr>
          <p:nvPr/>
        </p:nvSpPr>
        <p:spPr bwMode="auto">
          <a:xfrm>
            <a:off x="179388" y="549275"/>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A7. Annexe : Méthodes d’évaluation du caractère invasif d’une plante (suite et fin)</a:t>
            </a:r>
            <a:endParaRPr lang="fr-FR" altLang="fr-FR" sz="1800">
              <a:solidFill>
                <a:srgbClr val="008000"/>
              </a:solidFill>
            </a:endParaRPr>
          </a:p>
        </p:txBody>
      </p:sp>
      <p:sp>
        <p:nvSpPr>
          <p:cNvPr id="142341" name="ZoneTexte 4"/>
          <p:cNvSpPr txBox="1">
            <a:spLocks noChangeArrowheads="1"/>
          </p:cNvSpPr>
          <p:nvPr/>
        </p:nvSpPr>
        <p:spPr bwMode="auto">
          <a:xfrm>
            <a:off x="179388" y="981075"/>
            <a:ext cx="4897437"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Risque invasif de WEBER </a:t>
            </a:r>
            <a:r>
              <a:rPr lang="fr-FR" altLang="fr-FR" sz="1800">
                <a:solidFill>
                  <a:srgbClr val="008000"/>
                </a:solidFill>
                <a:latin typeface="Arial" panose="020B0604020202020204" pitchFamily="34" charset="0"/>
              </a:rPr>
              <a:t>:</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12 questions portant sur :</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 la distribution internationale de l’espèce ;</a:t>
            </a:r>
          </a:p>
          <a:p>
            <a:pPr eaLnBrk="1" hangingPunct="1">
              <a:spcBef>
                <a:spcPct val="0"/>
              </a:spcBef>
              <a:buFontTx/>
              <a:buNone/>
            </a:pPr>
            <a:r>
              <a:rPr lang="fr-FR" altLang="fr-FR" sz="1800">
                <a:solidFill>
                  <a:srgbClr val="008000"/>
                </a:solidFill>
                <a:latin typeface="Arial" panose="020B0604020202020204" pitchFamily="34" charset="0"/>
              </a:rPr>
              <a:t>- la reconnaissance internationale du caractère invasif de l’espèce ;</a:t>
            </a:r>
          </a:p>
          <a:p>
            <a:pPr eaLnBrk="1" hangingPunct="1">
              <a:spcBef>
                <a:spcPct val="0"/>
              </a:spcBef>
              <a:buFontTx/>
              <a:buNone/>
            </a:pPr>
            <a:r>
              <a:rPr lang="fr-FR" altLang="fr-FR" sz="1800">
                <a:solidFill>
                  <a:srgbClr val="008000"/>
                </a:solidFill>
                <a:latin typeface="Arial" panose="020B0604020202020204" pitchFamily="34" charset="0"/>
              </a:rPr>
              <a:t>- la biologie et l’écologie de l’espèce ;</a:t>
            </a:r>
          </a:p>
          <a:p>
            <a:pPr eaLnBrk="1" hangingPunct="1">
              <a:spcBef>
                <a:spcPct val="0"/>
              </a:spcBef>
              <a:buFontTx/>
              <a:buNone/>
            </a:pPr>
            <a:r>
              <a:rPr lang="fr-FR" altLang="fr-FR" sz="1800">
                <a:solidFill>
                  <a:srgbClr val="008000"/>
                </a:solidFill>
                <a:latin typeface="Arial" panose="020B0604020202020204" pitchFamily="34" charset="0"/>
              </a:rPr>
              <a:t>- la distribution de l’espèce en France métropolitaine.</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A chaque réponse : un nombre points permettant d’établir une note ( « score ») selon une évaluation homogène des espèces :</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- 3 à 20 points : risque faible ;</a:t>
            </a:r>
          </a:p>
          <a:p>
            <a:pPr eaLnBrk="1" hangingPunct="1">
              <a:spcBef>
                <a:spcPct val="0"/>
              </a:spcBef>
              <a:buFontTx/>
              <a:buNone/>
            </a:pPr>
            <a:r>
              <a:rPr lang="fr-FR" altLang="fr-FR" sz="1800">
                <a:solidFill>
                  <a:srgbClr val="C00000"/>
                </a:solidFill>
                <a:latin typeface="Arial" panose="020B0604020202020204" pitchFamily="34" charset="0"/>
              </a:rPr>
              <a:t>- 21 à 27 points : risque intermédiaire ; </a:t>
            </a:r>
          </a:p>
          <a:p>
            <a:pPr eaLnBrk="1" hangingPunct="1">
              <a:spcBef>
                <a:spcPct val="0"/>
              </a:spcBef>
              <a:buFontTx/>
              <a:buNone/>
            </a:pPr>
            <a:r>
              <a:rPr lang="fr-FR" altLang="fr-FR" sz="1800">
                <a:solidFill>
                  <a:srgbClr val="FF0000"/>
                </a:solidFill>
                <a:latin typeface="Arial" panose="020B0604020202020204" pitchFamily="34" charset="0"/>
              </a:rPr>
              <a:t>- 28 à 39 points : risque élevé.</a:t>
            </a:r>
          </a:p>
          <a:p>
            <a:pPr eaLnBrk="1" hangingPunct="1">
              <a:spcBef>
                <a:spcPct val="0"/>
              </a:spcBef>
              <a:buFontTx/>
              <a:buNone/>
            </a:pPr>
            <a:endParaRPr lang="fr-FR" altLang="fr-FR" sz="1200">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rPr>
              <a:t>Source : Weber, E. and D. Gut (2004). Assessing the risk of potentially invasive plant species in central Europe. Journal for Nature Conservation 12(3): 171-179.</a:t>
            </a:r>
          </a:p>
        </p:txBody>
      </p:sp>
      <p:graphicFrame>
        <p:nvGraphicFramePr>
          <p:cNvPr id="6" name="Tableau 5"/>
          <p:cNvGraphicFramePr>
            <a:graphicFrameLocks noGrp="1"/>
          </p:cNvGraphicFramePr>
          <p:nvPr/>
        </p:nvGraphicFramePr>
        <p:xfrm>
          <a:off x="4859338" y="1268413"/>
          <a:ext cx="3960812" cy="2698752"/>
        </p:xfrm>
        <a:graphic>
          <a:graphicData uri="http://schemas.openxmlformats.org/drawingml/2006/table">
            <a:tbl>
              <a:tblPr/>
              <a:tblGrid>
                <a:gridCol w="556297">
                  <a:extLst>
                    <a:ext uri="{9D8B030D-6E8A-4147-A177-3AD203B41FA5}">
                      <a16:colId xmlns:a16="http://schemas.microsoft.com/office/drawing/2014/main" val="20000"/>
                    </a:ext>
                  </a:extLst>
                </a:gridCol>
                <a:gridCol w="2895880">
                  <a:extLst>
                    <a:ext uri="{9D8B030D-6E8A-4147-A177-3AD203B41FA5}">
                      <a16:colId xmlns:a16="http://schemas.microsoft.com/office/drawing/2014/main" val="20001"/>
                    </a:ext>
                  </a:extLst>
                </a:gridCol>
                <a:gridCol w="508635">
                  <a:extLst>
                    <a:ext uri="{9D8B030D-6E8A-4147-A177-3AD203B41FA5}">
                      <a16:colId xmlns:a16="http://schemas.microsoft.com/office/drawing/2014/main" val="20002"/>
                    </a:ext>
                  </a:extLst>
                </a:gridCol>
              </a:tblGrid>
              <a:tr h="192768">
                <a:tc>
                  <a:txBody>
                    <a:bodyPr/>
                    <a:lstStyle/>
                    <a:p>
                      <a:pPr>
                        <a:lnSpc>
                          <a:spcPct val="115000"/>
                        </a:lnSpc>
                        <a:spcAft>
                          <a:spcPts val="0"/>
                        </a:spcAft>
                      </a:pPr>
                      <a:r>
                        <a:rPr lang="fr-FR" sz="1100" b="1">
                          <a:latin typeface="Calibri"/>
                          <a:ea typeface="Calibri"/>
                          <a:cs typeface="Times New Roman"/>
                        </a:rPr>
                        <a:t>N°</a:t>
                      </a:r>
                      <a:endParaRPr lang="fr-FR" sz="1100">
                        <a:latin typeface="Calibri"/>
                        <a:ea typeface="Calibri"/>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fr-FR" sz="1100" b="1">
                          <a:latin typeface="Calibri"/>
                          <a:ea typeface="Calibri"/>
                          <a:cs typeface="Times New Roman"/>
                        </a:rPr>
                        <a:t>Nature des connaissances</a:t>
                      </a:r>
                      <a:endParaRPr lang="fr-FR" sz="1100">
                        <a:latin typeface="Calibri"/>
                        <a:ea typeface="Calibri"/>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fr-FR" sz="1100" b="1">
                          <a:latin typeface="Calibri"/>
                          <a:ea typeface="Calibri"/>
                          <a:cs typeface="Times New Roman"/>
                        </a:rPr>
                        <a:t>Score</a:t>
                      </a:r>
                      <a:endParaRPr lang="fr-FR" sz="1100">
                        <a:latin typeface="Calibri"/>
                        <a:ea typeface="Calibri"/>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192768">
                <a:tc>
                  <a:txBody>
                    <a:bodyPr/>
                    <a:lstStyle/>
                    <a:p>
                      <a:pPr>
                        <a:lnSpc>
                          <a:spcPct val="115000"/>
                        </a:lnSpc>
                        <a:spcAft>
                          <a:spcPts val="0"/>
                        </a:spcAft>
                      </a:pPr>
                      <a:r>
                        <a:rPr lang="fr-FR" sz="1100">
                          <a:latin typeface="Calibri"/>
                          <a:ea typeface="Calibri"/>
                          <a:cs typeface="Times New Roman"/>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Correspondance climatique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768">
                <a:tc>
                  <a:txBody>
                    <a:bodyPr/>
                    <a:lstStyle/>
                    <a:p>
                      <a:pPr>
                        <a:lnSpc>
                          <a:spcPct val="115000"/>
                        </a:lnSpc>
                        <a:spcAft>
                          <a:spcPts val="0"/>
                        </a:spcAft>
                      </a:pPr>
                      <a:r>
                        <a:rPr lang="fr-FR" sz="1100">
                          <a:latin typeface="Calibri"/>
                          <a:ea typeface="Calibri"/>
                          <a:cs typeface="Times New Roman"/>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Statut de l'espèce en Europe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768">
                <a:tc>
                  <a:txBody>
                    <a:bodyPr/>
                    <a:lstStyle/>
                    <a:p>
                      <a:pPr>
                        <a:lnSpc>
                          <a:spcPct val="115000"/>
                        </a:lnSpc>
                        <a:spcAft>
                          <a:spcPts val="0"/>
                        </a:spcAft>
                      </a:pPr>
                      <a:r>
                        <a:rPr lang="fr-FR" sz="1100">
                          <a:latin typeface="Calibri"/>
                          <a:ea typeface="Calibri"/>
                          <a:cs typeface="Times New Roman"/>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Distribution géographique en Europe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768">
                <a:tc>
                  <a:txBody>
                    <a:bodyPr/>
                    <a:lstStyle/>
                    <a:p>
                      <a:pPr>
                        <a:lnSpc>
                          <a:spcPct val="115000"/>
                        </a:lnSpc>
                        <a:spcAft>
                          <a:spcPts val="0"/>
                        </a:spcAft>
                      </a:pPr>
                      <a:r>
                        <a:rPr lang="fr-FR" sz="1100">
                          <a:latin typeface="Calibri"/>
                          <a:ea typeface="Calibri"/>
                          <a:cs typeface="Times New Roman"/>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Etendue de sa répartition au niveau mondial</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2768">
                <a:tc>
                  <a:txBody>
                    <a:bodyPr/>
                    <a:lstStyle/>
                    <a:p>
                      <a:pPr>
                        <a:lnSpc>
                          <a:spcPct val="115000"/>
                        </a:lnSpc>
                        <a:spcAft>
                          <a:spcPts val="0"/>
                        </a:spcAft>
                      </a:pPr>
                      <a:r>
                        <a:rPr lang="fr-FR" sz="1100">
                          <a:latin typeface="Calibri"/>
                          <a:ea typeface="Calibri"/>
                          <a:cs typeface="Times New Roman"/>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Nuisance ailleurs</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2768">
                <a:tc>
                  <a:txBody>
                    <a:bodyPr/>
                    <a:lstStyle/>
                    <a:p>
                      <a:pPr>
                        <a:lnSpc>
                          <a:spcPct val="115000"/>
                        </a:lnSpc>
                        <a:spcAft>
                          <a:spcPts val="0"/>
                        </a:spcAft>
                      </a:pPr>
                      <a:r>
                        <a:rPr lang="fr-FR" sz="1100">
                          <a:latin typeface="Calibri"/>
                          <a:ea typeface="Calibri"/>
                          <a:cs typeface="Times New Roman"/>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Taxonomie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2768">
                <a:tc>
                  <a:txBody>
                    <a:bodyPr/>
                    <a:lstStyle/>
                    <a:p>
                      <a:pPr>
                        <a:lnSpc>
                          <a:spcPct val="115000"/>
                        </a:lnSpc>
                        <a:spcAft>
                          <a:spcPts val="0"/>
                        </a:spcAft>
                      </a:pPr>
                      <a:r>
                        <a:rPr lang="fr-FR" sz="1100">
                          <a:latin typeface="Calibri"/>
                          <a:ea typeface="Calibri"/>
                          <a:cs typeface="Times New Roman"/>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Viabilité des graines et reproduction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2768">
                <a:tc>
                  <a:txBody>
                    <a:bodyPr/>
                    <a:lstStyle/>
                    <a:p>
                      <a:pPr>
                        <a:lnSpc>
                          <a:spcPct val="115000"/>
                        </a:lnSpc>
                        <a:spcAft>
                          <a:spcPts val="0"/>
                        </a:spcAft>
                      </a:pPr>
                      <a:r>
                        <a:rPr lang="fr-FR" sz="1100">
                          <a:latin typeface="Calibri"/>
                          <a:ea typeface="Calibri"/>
                          <a:cs typeface="Times New Roman"/>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Croissance végétative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2768">
                <a:tc>
                  <a:txBody>
                    <a:bodyPr/>
                    <a:lstStyle/>
                    <a:p>
                      <a:pPr>
                        <a:lnSpc>
                          <a:spcPct val="115000"/>
                        </a:lnSpc>
                        <a:spcAft>
                          <a:spcPts val="0"/>
                        </a:spcAft>
                      </a:pPr>
                      <a:r>
                        <a:rPr lang="fr-FR" sz="1100">
                          <a:latin typeface="Calibri"/>
                          <a:ea typeface="Calibri"/>
                          <a:cs typeface="Times New Roman"/>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Mode de dispersion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2768">
                <a:tc>
                  <a:txBody>
                    <a:bodyPr/>
                    <a:lstStyle/>
                    <a:p>
                      <a:pPr>
                        <a:lnSpc>
                          <a:spcPct val="115000"/>
                        </a:lnSpc>
                        <a:spcAft>
                          <a:spcPts val="0"/>
                        </a:spcAft>
                      </a:pPr>
                      <a:r>
                        <a:rPr lang="fr-FR" sz="1100">
                          <a:latin typeface="Calibri"/>
                          <a:ea typeface="Calibri"/>
                          <a:cs typeface="Times New Roman"/>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Type biologique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2768">
                <a:tc>
                  <a:txBody>
                    <a:bodyPr/>
                    <a:lstStyle/>
                    <a:p>
                      <a:pPr>
                        <a:lnSpc>
                          <a:spcPct val="115000"/>
                        </a:lnSpc>
                        <a:spcAft>
                          <a:spcPts val="0"/>
                        </a:spcAft>
                      </a:pPr>
                      <a:r>
                        <a:rPr lang="fr-FR" sz="1100">
                          <a:latin typeface="Calibri"/>
                          <a:ea typeface="Calibri"/>
                          <a:cs typeface="Times New Roman"/>
                        </a:rPr>
                        <a:t>11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Habitats de l'espèce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2768">
                <a:tc>
                  <a:txBody>
                    <a:bodyPr/>
                    <a:lstStyle/>
                    <a:p>
                      <a:pPr>
                        <a:lnSpc>
                          <a:spcPct val="115000"/>
                        </a:lnSpc>
                        <a:spcAft>
                          <a:spcPts val="0"/>
                        </a:spcAft>
                      </a:pPr>
                      <a:r>
                        <a:rPr lang="fr-FR" sz="1100">
                          <a:latin typeface="Calibri"/>
                          <a:ea typeface="Calibri"/>
                          <a:cs typeface="Times New Roman"/>
                        </a:rPr>
                        <a:t>12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Densité de population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latin typeface="Calibri"/>
                          <a:ea typeface="Calibri"/>
                          <a:cs typeface="Times New Roman"/>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2768">
                <a:tc>
                  <a:txBody>
                    <a:bodyPr/>
                    <a:lstStyle/>
                    <a:p>
                      <a:pPr>
                        <a:lnSpc>
                          <a:spcPct val="115000"/>
                        </a:lnSpc>
                        <a:spcAft>
                          <a:spcPts val="0"/>
                        </a:spcAft>
                      </a:pPr>
                      <a:r>
                        <a:rPr lang="fr-FR" sz="1100">
                          <a:latin typeface="Calibri"/>
                          <a:ea typeface="Calibri"/>
                          <a:cs typeface="Times New Roman"/>
                        </a:rPr>
                        <a:t>TOTAL</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fr-FR" sz="1100">
                          <a:latin typeface="Calibri"/>
                          <a:ea typeface="Calibri"/>
                          <a:cs typeface="Times New Roman"/>
                        </a:rPr>
                        <a:t>RISQUE ELEVEE</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fr-FR" sz="1100" dirty="0">
                          <a:latin typeface="Calibri"/>
                          <a:ea typeface="Calibri"/>
                          <a:cs typeface="Times New Roman"/>
                        </a:rPr>
                        <a:t>33/38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684794A-A133-4EB5-8E87-6934ECC61601}" type="slidenum">
              <a:rPr lang="fr-FR" altLang="fr-FR" sz="1200">
                <a:solidFill>
                  <a:srgbClr val="898989"/>
                </a:solidFill>
              </a:rPr>
              <a:pPr algn="r" eaLnBrk="1" hangingPunct="1">
                <a:spcBef>
                  <a:spcPct val="0"/>
                </a:spcBef>
                <a:buFontTx/>
                <a:buNone/>
              </a:pPr>
              <a:t>141</a:t>
            </a:fld>
            <a:endParaRPr lang="fr-FR" altLang="fr-FR" sz="1200">
              <a:solidFill>
                <a:srgbClr val="898989"/>
              </a:solidFill>
            </a:endParaRPr>
          </a:p>
        </p:txBody>
      </p:sp>
      <p:sp>
        <p:nvSpPr>
          <p:cNvPr id="143363" name="ZoneTexte 4"/>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3364" name="Rectangle 5"/>
          <p:cNvSpPr>
            <a:spLocks noChangeArrowheads="1"/>
          </p:cNvSpPr>
          <p:nvPr/>
        </p:nvSpPr>
        <p:spPr bwMode="auto">
          <a:xfrm>
            <a:off x="107950" y="5492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A11. Annexe : Plan de lutte contre les plantes exotiques envahissantes</a:t>
            </a:r>
            <a:endParaRPr lang="fr-FR" altLang="fr-FR" sz="1800">
              <a:solidFill>
                <a:srgbClr val="008000"/>
              </a:solidFill>
            </a:endParaRPr>
          </a:p>
        </p:txBody>
      </p:sp>
      <p:sp>
        <p:nvSpPr>
          <p:cNvPr id="143365" name="ZoneTexte 5"/>
          <p:cNvSpPr txBox="1">
            <a:spLocks noChangeArrowheads="1"/>
          </p:cNvSpPr>
          <p:nvPr/>
        </p:nvSpPr>
        <p:spPr bwMode="auto">
          <a:xfrm>
            <a:off x="107950" y="981075"/>
            <a:ext cx="903605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a:solidFill>
                  <a:srgbClr val="008000"/>
                </a:solidFill>
                <a:latin typeface="Arial" panose="020B0604020202020204" pitchFamily="34" charset="0"/>
              </a:rPr>
              <a:t>Lutte préventive </a:t>
            </a:r>
            <a:r>
              <a:rPr lang="fr-FR" altLang="fr-FR" sz="1600" b="1">
                <a:solidFill>
                  <a:srgbClr val="008000"/>
                </a:solidFill>
              </a:rPr>
              <a:t>dans les Aires protégées</a:t>
            </a:r>
            <a:endParaRPr lang="fr-FR" altLang="fr-FR" sz="1600" b="1">
              <a:solidFill>
                <a:srgbClr val="008000"/>
              </a:solidFill>
              <a:latin typeface="Arial" panose="020B0604020202020204" pitchFamily="34" charset="0"/>
            </a:endParaRPr>
          </a:p>
          <a:p>
            <a:pPr eaLnBrk="1" hangingPunct="1">
              <a:spcBef>
                <a:spcPct val="0"/>
              </a:spcBef>
              <a:buFontTx/>
              <a:buNone/>
            </a:pPr>
            <a:endParaRPr lang="fr-FR" altLang="fr-FR" sz="1600" b="1">
              <a:solidFill>
                <a:srgbClr val="008000"/>
              </a:solidFill>
              <a:latin typeface="Arial" panose="020B0604020202020204" pitchFamily="34" charset="0"/>
            </a:endParaRPr>
          </a:p>
          <a:p>
            <a:pPr eaLnBrk="1" hangingPunct="1">
              <a:spcBef>
                <a:spcPct val="0"/>
              </a:spcBef>
              <a:buFontTx/>
              <a:buNone/>
            </a:pPr>
            <a:r>
              <a:rPr lang="fr-FR" altLang="fr-FR" sz="1600" b="1">
                <a:solidFill>
                  <a:srgbClr val="008000"/>
                </a:solidFill>
                <a:latin typeface="Arial" panose="020B0604020202020204" pitchFamily="34" charset="0"/>
              </a:rPr>
              <a:t>Education et Sensibilisation</a:t>
            </a:r>
          </a:p>
          <a:p>
            <a:pPr eaLnBrk="1" hangingPunct="1">
              <a:spcBef>
                <a:spcPct val="0"/>
              </a:spcBef>
              <a:buFontTx/>
              <a:buNone/>
            </a:pPr>
            <a:endParaRPr lang="fr-FR" altLang="fr-FR" sz="1600">
              <a:solidFill>
                <a:srgbClr val="008000"/>
              </a:solidFill>
              <a:latin typeface="Arial" panose="020B0604020202020204" pitchFamily="34" charset="0"/>
            </a:endParaRPr>
          </a:p>
          <a:p>
            <a:pPr eaLnBrk="1" hangingPunct="1">
              <a:spcBef>
                <a:spcPct val="0"/>
              </a:spcBef>
            </a:pPr>
            <a:r>
              <a:rPr lang="fr-FR" altLang="fr-FR" sz="1600">
                <a:solidFill>
                  <a:srgbClr val="008000"/>
                </a:solidFill>
                <a:latin typeface="Arial" panose="020B0604020202020204" pitchFamily="34" charset="0"/>
              </a:rPr>
              <a:t> Education et renforcement des capacités des structures villageoises dans les activités de l’AP (surveillance et contrôle, gestion des feux, suivi écologique).</a:t>
            </a:r>
          </a:p>
          <a:p>
            <a:pPr eaLnBrk="1" hangingPunct="1">
              <a:spcBef>
                <a:spcPct val="0"/>
              </a:spcBef>
            </a:pPr>
            <a:r>
              <a:rPr lang="fr-FR" altLang="fr-FR" sz="1600">
                <a:solidFill>
                  <a:srgbClr val="008000"/>
                </a:solidFill>
                <a:latin typeface="Arial" panose="020B0604020202020204" pitchFamily="34" charset="0"/>
              </a:rPr>
              <a:t> Sensibilisation des communautés locales (au problème du feux, de la divagation des cheptels…)</a:t>
            </a:r>
          </a:p>
          <a:p>
            <a:pPr eaLnBrk="1" hangingPunct="1">
              <a:spcBef>
                <a:spcPct val="0"/>
              </a:spcBef>
            </a:pPr>
            <a:r>
              <a:rPr lang="fr-FR" altLang="fr-FR" sz="1600">
                <a:solidFill>
                  <a:srgbClr val="008000"/>
                </a:solidFill>
                <a:latin typeface="Arial" panose="020B0604020202020204" pitchFamily="34" charset="0"/>
              </a:rPr>
              <a:t> Education au niveau des écoles locales.</a:t>
            </a:r>
          </a:p>
          <a:p>
            <a:pPr eaLnBrk="1" hangingPunct="1">
              <a:spcBef>
                <a:spcPct val="0"/>
              </a:spcBef>
            </a:pPr>
            <a:r>
              <a:rPr lang="fr-FR" altLang="fr-FR" sz="1600">
                <a:solidFill>
                  <a:srgbClr val="008000"/>
                </a:solidFill>
                <a:latin typeface="Arial" panose="020B0604020202020204" pitchFamily="34" charset="0"/>
              </a:rPr>
              <a:t> Appui aux activités de développement et mise en œuvre d’activités d’accompagnement (aviculture, apiculture et valorisation des parcelles nettoyées avec des nouvelles cultures etc.).</a:t>
            </a:r>
          </a:p>
          <a:p>
            <a:pPr eaLnBrk="1" hangingPunct="1">
              <a:spcBef>
                <a:spcPct val="0"/>
              </a:spcBef>
              <a:buFontTx/>
              <a:buNone/>
            </a:pPr>
            <a:endParaRPr lang="fr-FR" altLang="fr-FR" sz="1600">
              <a:solidFill>
                <a:srgbClr val="008000"/>
              </a:solidFill>
              <a:latin typeface="Arial" panose="020B0604020202020204" pitchFamily="34" charset="0"/>
            </a:endParaRPr>
          </a:p>
          <a:p>
            <a:pPr eaLnBrk="1" hangingPunct="1">
              <a:spcBef>
                <a:spcPct val="0"/>
              </a:spcBef>
              <a:buFontTx/>
              <a:buNone/>
            </a:pPr>
            <a:r>
              <a:rPr lang="fr-FR" altLang="fr-FR" sz="1600" b="1">
                <a:solidFill>
                  <a:srgbClr val="008000"/>
                </a:solidFill>
                <a:latin typeface="Arial" panose="020B0604020202020204" pitchFamily="34" charset="0"/>
              </a:rPr>
              <a:t>Lutte active</a:t>
            </a:r>
          </a:p>
          <a:p>
            <a:pPr eaLnBrk="1" hangingPunct="1">
              <a:spcBef>
                <a:spcPct val="0"/>
              </a:spcBef>
              <a:buFontTx/>
              <a:buNone/>
            </a:pPr>
            <a:endParaRPr lang="fr-FR" altLang="fr-FR" sz="1600">
              <a:solidFill>
                <a:srgbClr val="008000"/>
              </a:solidFill>
              <a:latin typeface="Arial" panose="020B0604020202020204" pitchFamily="34" charset="0"/>
            </a:endParaRPr>
          </a:p>
          <a:p>
            <a:pPr eaLnBrk="1" hangingPunct="1">
              <a:spcBef>
                <a:spcPct val="0"/>
              </a:spcBef>
            </a:pPr>
            <a:r>
              <a:rPr lang="fr-FR" altLang="fr-FR" sz="1600">
                <a:solidFill>
                  <a:srgbClr val="008000"/>
                </a:solidFill>
                <a:latin typeface="Arial" panose="020B0604020202020204" pitchFamily="34" charset="0"/>
              </a:rPr>
              <a:t> Elimination physique des espèces envahissantes (arrachages manuels …).</a:t>
            </a:r>
          </a:p>
          <a:p>
            <a:pPr eaLnBrk="1" hangingPunct="1">
              <a:spcBef>
                <a:spcPct val="0"/>
              </a:spcBef>
            </a:pPr>
            <a:r>
              <a:rPr lang="fr-FR" altLang="fr-FR" sz="1600">
                <a:solidFill>
                  <a:srgbClr val="008000"/>
                </a:solidFill>
                <a:latin typeface="Arial" panose="020B0604020202020204" pitchFamily="34" charset="0"/>
              </a:rPr>
              <a:t>Lutte mécanique par des petits équipements.</a:t>
            </a:r>
          </a:p>
          <a:p>
            <a:pPr eaLnBrk="1" hangingPunct="1">
              <a:spcBef>
                <a:spcPct val="0"/>
              </a:spcBef>
            </a:pPr>
            <a:r>
              <a:rPr lang="fr-FR" altLang="fr-FR" sz="1600">
                <a:solidFill>
                  <a:srgbClr val="008000"/>
                </a:solidFill>
                <a:latin typeface="Arial" panose="020B0604020202020204" pitchFamily="34" charset="0"/>
              </a:rPr>
              <a:t> Enfouissement.</a:t>
            </a:r>
          </a:p>
          <a:p>
            <a:pPr eaLnBrk="1" hangingPunct="1">
              <a:spcBef>
                <a:spcPct val="0"/>
              </a:spcBef>
            </a:pPr>
            <a:r>
              <a:rPr lang="fr-FR" altLang="fr-FR" sz="1600">
                <a:solidFill>
                  <a:srgbClr val="008000"/>
                </a:solidFill>
                <a:latin typeface="Arial" panose="020B0604020202020204" pitchFamily="34" charset="0"/>
              </a:rPr>
              <a:t> Incinération des produits éliminés ex situ.</a:t>
            </a:r>
          </a:p>
          <a:p>
            <a:pPr eaLnBrk="1" hangingPunct="1">
              <a:spcBef>
                <a:spcPct val="0"/>
              </a:spcBef>
              <a:buFontTx/>
              <a:buNone/>
            </a:pPr>
            <a:endParaRPr lang="fr-FR" altLang="fr-FR" sz="1600">
              <a:solidFill>
                <a:srgbClr val="008000"/>
              </a:solidFill>
              <a:latin typeface="Arial" panose="020B0604020202020204" pitchFamily="34" charset="0"/>
            </a:endParaRPr>
          </a:p>
          <a:p>
            <a:pPr eaLnBrk="1" hangingPunct="1">
              <a:spcBef>
                <a:spcPct val="0"/>
              </a:spcBef>
              <a:buFontTx/>
              <a:buNone/>
            </a:pPr>
            <a:r>
              <a:rPr lang="fr-FR" altLang="fr-FR" sz="1600" b="1">
                <a:solidFill>
                  <a:srgbClr val="008000"/>
                </a:solidFill>
                <a:latin typeface="Arial" panose="020B0604020202020204" pitchFamily="34" charset="0"/>
              </a:rPr>
              <a:t>Restauration et Suivi</a:t>
            </a:r>
          </a:p>
          <a:p>
            <a:pPr eaLnBrk="1" hangingPunct="1">
              <a:spcBef>
                <a:spcPct val="0"/>
              </a:spcBef>
              <a:buFontTx/>
              <a:buNone/>
            </a:pPr>
            <a:endParaRPr lang="fr-FR" altLang="fr-FR" sz="1600">
              <a:solidFill>
                <a:srgbClr val="008000"/>
              </a:solidFill>
              <a:latin typeface="Arial" panose="020B0604020202020204" pitchFamily="34" charset="0"/>
            </a:endParaRPr>
          </a:p>
          <a:p>
            <a:pPr eaLnBrk="1" hangingPunct="1">
              <a:spcBef>
                <a:spcPct val="0"/>
              </a:spcBef>
              <a:buFontTx/>
              <a:buNone/>
            </a:pPr>
            <a:r>
              <a:rPr lang="fr-FR" altLang="fr-FR" sz="1600">
                <a:solidFill>
                  <a:srgbClr val="008000"/>
                </a:solidFill>
                <a:latin typeface="Arial" panose="020B0604020202020204" pitchFamily="34" charset="0"/>
              </a:rPr>
              <a:t>• Restauration de la parcelle traitée à partir des sauvageons.</a:t>
            </a:r>
          </a:p>
          <a:p>
            <a:pPr eaLnBrk="1" hangingPunct="1">
              <a:spcBef>
                <a:spcPct val="0"/>
              </a:spcBef>
              <a:buFontTx/>
              <a:buNone/>
            </a:pPr>
            <a:r>
              <a:rPr lang="fr-FR" altLang="fr-FR" sz="1600">
                <a:solidFill>
                  <a:srgbClr val="008000"/>
                </a:solidFill>
                <a:latin typeface="Arial" panose="020B0604020202020204" pitchFamily="34" charset="0"/>
              </a:rPr>
              <a:t>• Suivi de la régénération naturelle.</a:t>
            </a:r>
          </a:p>
          <a:p>
            <a:pPr eaLnBrk="1" hangingPunct="1">
              <a:spcBef>
                <a:spcPct val="0"/>
              </a:spcBef>
              <a:buFontTx/>
              <a:buNone/>
            </a:pPr>
            <a:r>
              <a:rPr lang="fr-FR" altLang="fr-FR" sz="1600">
                <a:solidFill>
                  <a:srgbClr val="008000"/>
                </a:solidFill>
                <a:latin typeface="Arial" panose="020B0604020202020204" pitchFamily="34" charset="0"/>
              </a:rPr>
              <a:t>• Elimination des jeunes repousses des espèces envahissantes.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FE81C4C-88DB-4433-BD12-C2D7D99D346F}" type="slidenum">
              <a:rPr lang="fr-FR" altLang="fr-FR" sz="1200">
                <a:solidFill>
                  <a:srgbClr val="898989"/>
                </a:solidFill>
              </a:rPr>
              <a:pPr algn="r" eaLnBrk="1" hangingPunct="1">
                <a:spcBef>
                  <a:spcPct val="0"/>
                </a:spcBef>
                <a:buFontTx/>
                <a:buNone/>
              </a:pPr>
              <a:t>142</a:t>
            </a:fld>
            <a:endParaRPr lang="fr-FR" altLang="fr-FR" sz="1200">
              <a:solidFill>
                <a:srgbClr val="898989"/>
              </a:solidFill>
            </a:endParaRPr>
          </a:p>
        </p:txBody>
      </p:sp>
      <p:sp>
        <p:nvSpPr>
          <p:cNvPr id="144387" name="ZoneTexte 4"/>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4388" name="Rectangle 5"/>
          <p:cNvSpPr>
            <a:spLocks noChangeArrowheads="1"/>
          </p:cNvSpPr>
          <p:nvPr/>
        </p:nvSpPr>
        <p:spPr bwMode="auto">
          <a:xfrm>
            <a:off x="107950" y="5492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A11. Annexe : Plan de lutte contre les plantes exotiques envahissantes</a:t>
            </a:r>
            <a:endParaRPr lang="fr-FR" altLang="fr-FR" sz="1800">
              <a:solidFill>
                <a:srgbClr val="008000"/>
              </a:solidFill>
            </a:endParaRPr>
          </a:p>
        </p:txBody>
      </p:sp>
      <p:graphicFrame>
        <p:nvGraphicFramePr>
          <p:cNvPr id="5" name="Tableau 4"/>
          <p:cNvGraphicFramePr>
            <a:graphicFrameLocks noGrp="1"/>
          </p:cNvGraphicFramePr>
          <p:nvPr/>
        </p:nvGraphicFramePr>
        <p:xfrm>
          <a:off x="323850" y="1112838"/>
          <a:ext cx="8569325" cy="3108327"/>
        </p:xfrm>
        <a:graphic>
          <a:graphicData uri="http://schemas.openxmlformats.org/drawingml/2006/table">
            <a:tbl>
              <a:tblPr/>
              <a:tblGrid>
                <a:gridCol w="2304878">
                  <a:extLst>
                    <a:ext uri="{9D8B030D-6E8A-4147-A177-3AD203B41FA5}">
                      <a16:colId xmlns:a16="http://schemas.microsoft.com/office/drawing/2014/main" val="20000"/>
                    </a:ext>
                  </a:extLst>
                </a:gridCol>
                <a:gridCol w="575567">
                  <a:extLst>
                    <a:ext uri="{9D8B030D-6E8A-4147-A177-3AD203B41FA5}">
                      <a16:colId xmlns:a16="http://schemas.microsoft.com/office/drawing/2014/main" val="20001"/>
                    </a:ext>
                  </a:extLst>
                </a:gridCol>
                <a:gridCol w="5688880">
                  <a:extLst>
                    <a:ext uri="{9D8B030D-6E8A-4147-A177-3AD203B41FA5}">
                      <a16:colId xmlns:a16="http://schemas.microsoft.com/office/drawing/2014/main" val="20002"/>
                    </a:ext>
                  </a:extLst>
                </a:gridCol>
              </a:tblGrid>
              <a:tr h="182899">
                <a:tc gridSpan="3">
                  <a:txBody>
                    <a:bodyPr/>
                    <a:lstStyle/>
                    <a:p>
                      <a:pPr algn="ctr"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Axes [Acteurs] d'intervention</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77975">
                <a:tc rowSpan="3">
                  <a:txBody>
                    <a:bodyPr/>
                    <a:lstStyle/>
                    <a:p>
                      <a:pPr marL="45720"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Contrôle aux frontières, importation, analyse de risque</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gridSpan="2">
                  <a:txBody>
                    <a:bodyPr/>
                    <a:lstStyle/>
                    <a:p>
                      <a:pPr marL="45720"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Contrôle aux frontières : </a:t>
                      </a:r>
                      <a:r>
                        <a:rPr lang="fr-FR" sz="1200" b="1" kern="1200" dirty="0">
                          <a:solidFill>
                            <a:schemeClr val="tx1"/>
                          </a:solidFill>
                          <a:latin typeface="Arial" pitchFamily="34" charset="0"/>
                          <a:ea typeface="+mn-ea"/>
                          <a:cs typeface="Arial" pitchFamily="34" charset="0"/>
                        </a:rPr>
                        <a:t>Douanes …</a:t>
                      </a:r>
                      <a:endParaRPr lang="fr-FR" sz="12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extLst>
                  <a:ext uri="{0D108BD9-81ED-4DB2-BD59-A6C34878D82A}">
                    <a16:rowId xmlns:a16="http://schemas.microsoft.com/office/drawing/2014/main" val="10001"/>
                  </a:ext>
                </a:extLst>
              </a:tr>
              <a:tr h="415717">
                <a:tc vMerge="1">
                  <a:txBody>
                    <a:bodyPr/>
                    <a:lstStyle/>
                    <a:p>
                      <a:endParaRPr lang="fr-FR"/>
                    </a:p>
                  </a:txBody>
                  <a:tcPr/>
                </a:tc>
                <a:tc gridSpan="2">
                  <a:txBody>
                    <a:bodyPr/>
                    <a:lstStyle/>
                    <a:p>
                      <a:pPr marL="42545" eaLnBrk="0" fontAlgn="base" hangingPunct="0">
                        <a:lnSpc>
                          <a:spcPct val="100000"/>
                        </a:lnSpc>
                        <a:spcBef>
                          <a:spcPts val="0"/>
                        </a:spcBef>
                        <a:spcAft>
                          <a:spcPts val="0"/>
                        </a:spcAft>
                      </a:pPr>
                      <a:r>
                        <a:rPr lang="fr-FR" sz="1200" b="1" spc="-5" dirty="0">
                          <a:solidFill>
                            <a:srgbClr val="000000"/>
                          </a:solidFill>
                          <a:latin typeface="Arial" pitchFamily="34" charset="0"/>
                          <a:ea typeface="Times New Roman"/>
                          <a:cs typeface="Arial" pitchFamily="34" charset="0"/>
                        </a:rPr>
                        <a:t>Importation : </a:t>
                      </a:r>
                      <a:r>
                        <a:rPr lang="fr-FR" sz="1200" b="1" kern="1200" dirty="0">
                          <a:solidFill>
                            <a:schemeClr val="tx1"/>
                          </a:solidFill>
                          <a:latin typeface="Arial" pitchFamily="34" charset="0"/>
                          <a:ea typeface="+mn-ea"/>
                          <a:cs typeface="Arial" pitchFamily="34" charset="0"/>
                        </a:rPr>
                        <a:t>Animaleries, pépiniéristes, aquaculture, Parc</a:t>
                      </a:r>
                      <a:r>
                        <a:rPr lang="fr-FR" sz="1200" b="1" kern="1200" baseline="0" dirty="0">
                          <a:solidFill>
                            <a:schemeClr val="tx1"/>
                          </a:solidFill>
                          <a:latin typeface="Arial" pitchFamily="34" charset="0"/>
                          <a:ea typeface="+mn-ea"/>
                          <a:cs typeface="Arial" pitchFamily="34" charset="0"/>
                        </a:rPr>
                        <a:t> </a:t>
                      </a:r>
                      <a:r>
                        <a:rPr lang="fr-FR" sz="1200" b="1" kern="1200" dirty="0">
                          <a:solidFill>
                            <a:schemeClr val="tx1"/>
                          </a:solidFill>
                          <a:latin typeface="Arial" pitchFamily="34" charset="0"/>
                          <a:ea typeface="+mn-ea"/>
                          <a:cs typeface="Arial" pitchFamily="34" charset="0"/>
                        </a:rPr>
                        <a:t>animalier, zoo</a:t>
                      </a:r>
                      <a:r>
                        <a:rPr lang="fr-FR" sz="1200" b="1" kern="1200" baseline="0" dirty="0">
                          <a:solidFill>
                            <a:schemeClr val="tx1"/>
                          </a:solidFill>
                          <a:latin typeface="Arial" pitchFamily="34" charset="0"/>
                          <a:ea typeface="+mn-ea"/>
                          <a:cs typeface="Arial" pitchFamily="34" charset="0"/>
                        </a:rPr>
                        <a:t>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extLst>
                  <a:ext uri="{0D108BD9-81ED-4DB2-BD59-A6C34878D82A}">
                    <a16:rowId xmlns:a16="http://schemas.microsoft.com/office/drawing/2014/main" val="10002"/>
                  </a:ext>
                </a:extLst>
              </a:tr>
              <a:tr h="278599">
                <a:tc vMerge="1">
                  <a:txBody>
                    <a:bodyPr/>
                    <a:lstStyle/>
                    <a:p>
                      <a:endParaRPr lang="fr-FR"/>
                    </a:p>
                  </a:txBody>
                  <a:tcPr/>
                </a:tc>
                <a:tc gridSpan="2">
                  <a:txBody>
                    <a:bodyPr/>
                    <a:lstStyle/>
                    <a:p>
                      <a:pPr marL="45720"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Analyse de risque</a:t>
                      </a:r>
                      <a:endParaRPr lang="fr-FR" sz="12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extLst>
                  <a:ext uri="{0D108BD9-81ED-4DB2-BD59-A6C34878D82A}">
                    <a16:rowId xmlns:a16="http://schemas.microsoft.com/office/drawing/2014/main" val="10003"/>
                  </a:ext>
                </a:extLst>
              </a:tr>
              <a:tr h="286701">
                <a:tc gridSpan="2">
                  <a:txBody>
                    <a:bodyPr/>
                    <a:lstStyle/>
                    <a:p>
                      <a:pPr marL="48895" eaLnBrk="0" fontAlgn="base" hangingPunct="0">
                        <a:lnSpc>
                          <a:spcPct val="100000"/>
                        </a:lnSpc>
                        <a:spcBef>
                          <a:spcPts val="0"/>
                        </a:spcBef>
                        <a:spcAft>
                          <a:spcPts val="0"/>
                        </a:spcAft>
                      </a:pPr>
                      <a:r>
                        <a:rPr lang="fr-FR" sz="1200" b="1" spc="5" dirty="0">
                          <a:solidFill>
                            <a:srgbClr val="000000"/>
                          </a:solidFill>
                          <a:latin typeface="Arial" pitchFamily="34" charset="0"/>
                          <a:ea typeface="Times New Roman"/>
                          <a:cs typeface="Arial" pitchFamily="34" charset="0"/>
                        </a:rPr>
                        <a:t>Base de données, réseau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eaLnBrk="0" fontAlgn="base" hangingPunct="0">
                        <a:lnSpc>
                          <a:spcPct val="100000"/>
                        </a:lnSpc>
                        <a:spcBef>
                          <a:spcPts val="0"/>
                        </a:spcBef>
                        <a:spcAft>
                          <a:spcPts val="0"/>
                        </a:spcAft>
                      </a:pPr>
                      <a:r>
                        <a:rPr lang="fr-FR" sz="1200" b="1" kern="1200" dirty="0">
                          <a:solidFill>
                            <a:schemeClr val="tx1"/>
                          </a:solidFill>
                          <a:latin typeface="Arial" pitchFamily="34" charset="0"/>
                          <a:ea typeface="+mn-ea"/>
                          <a:cs typeface="Arial" pitchFamily="34" charset="0"/>
                        </a:rPr>
                        <a:t>Conservatoire botanique, ONF,  INRA (°), Parcs</a:t>
                      </a:r>
                      <a:r>
                        <a:rPr lang="fr-FR" sz="1200" b="1" kern="1200" baseline="0" dirty="0">
                          <a:solidFill>
                            <a:schemeClr val="tx1"/>
                          </a:solidFill>
                          <a:latin typeface="Arial" pitchFamily="34" charset="0"/>
                          <a:ea typeface="+mn-ea"/>
                          <a:cs typeface="Arial" pitchFamily="34" charset="0"/>
                        </a:rPr>
                        <a:t> nationaux, </a:t>
                      </a:r>
                      <a:r>
                        <a:rPr lang="fr-FR" sz="1200" b="1" kern="1200" dirty="0">
                          <a:solidFill>
                            <a:schemeClr val="tx1"/>
                          </a:solidFill>
                          <a:latin typeface="Arial" pitchFamily="34" charset="0"/>
                          <a:ea typeface="+mn-ea"/>
                          <a:cs typeface="Arial" pitchFamily="34" charset="0"/>
                        </a:rPr>
                        <a:t> Associations</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182899">
                <a:tc gridSpan="2">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Méthode de lutte</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marR="0" indent="0" algn="l" defTabSz="914400" rtl="0" eaLnBrk="0" fontAlgn="base" latinLnBrk="0" hangingPunct="0">
                        <a:lnSpc>
                          <a:spcPct val="100000"/>
                        </a:lnSpc>
                        <a:spcBef>
                          <a:spcPts val="0"/>
                        </a:spcBef>
                        <a:spcAft>
                          <a:spcPts val="0"/>
                        </a:spcAft>
                        <a:buClrTx/>
                        <a:buSzTx/>
                        <a:buFontTx/>
                        <a:buNone/>
                        <a:tabLst/>
                        <a:defRPr/>
                      </a:pPr>
                      <a:r>
                        <a:rPr lang="fr-FR" sz="1200" b="1" kern="1200" dirty="0">
                          <a:solidFill>
                            <a:schemeClr val="tx1"/>
                          </a:solidFill>
                          <a:latin typeface="Arial" pitchFamily="34" charset="0"/>
                          <a:ea typeface="+mn-ea"/>
                          <a:cs typeface="Arial" pitchFamily="34" charset="0"/>
                        </a:rPr>
                        <a:t>ONF,  INRA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5"/>
                  </a:ext>
                </a:extLst>
              </a:tr>
              <a:tr h="182899">
                <a:tc gridSpan="2">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Lutte précoce</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marR="0" indent="0" algn="l" defTabSz="914400" rtl="0" eaLnBrk="0" fontAlgn="base" latinLnBrk="0" hangingPunct="0">
                        <a:lnSpc>
                          <a:spcPct val="100000"/>
                        </a:lnSpc>
                        <a:spcBef>
                          <a:spcPts val="0"/>
                        </a:spcBef>
                        <a:spcAft>
                          <a:spcPts val="0"/>
                        </a:spcAft>
                        <a:buClrTx/>
                        <a:buSzTx/>
                        <a:buFontTx/>
                        <a:buNone/>
                        <a:tabLst/>
                        <a:defRPr/>
                      </a:pPr>
                      <a:r>
                        <a:rPr lang="fr-FR" sz="1200" b="1" dirty="0">
                          <a:solidFill>
                            <a:srgbClr val="000000"/>
                          </a:solidFill>
                          <a:latin typeface="Arial" pitchFamily="34" charset="0"/>
                          <a:ea typeface="Times New Roman"/>
                          <a:cs typeface="Arial" pitchFamily="34" charset="0"/>
                        </a:rPr>
                        <a:t>Conservatoire botanique</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6"/>
                  </a:ext>
                </a:extLst>
              </a:tr>
              <a:tr h="182899">
                <a:tc gridSpan="2">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Veille-surveillance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eaLnBrk="0" fontAlgn="base" hangingPunct="0">
                        <a:lnSpc>
                          <a:spcPct val="100000"/>
                        </a:lnSpc>
                        <a:spcBef>
                          <a:spcPts val="0"/>
                        </a:spcBef>
                        <a:spcAft>
                          <a:spcPts val="0"/>
                        </a:spcAft>
                      </a:pP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7"/>
                  </a:ext>
                </a:extLst>
              </a:tr>
              <a:tr h="203245">
                <a:tc gridSpan="2">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Recherche et études</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marR="0" indent="0" algn="l" defTabSz="914400" rtl="0" eaLnBrk="0" fontAlgn="base" latinLnBrk="0" hangingPunct="0">
                        <a:lnSpc>
                          <a:spcPct val="100000"/>
                        </a:lnSpc>
                        <a:spcBef>
                          <a:spcPts val="0"/>
                        </a:spcBef>
                        <a:spcAft>
                          <a:spcPts val="0"/>
                        </a:spcAft>
                        <a:buClrTx/>
                        <a:buSzTx/>
                        <a:buFontTx/>
                        <a:buNone/>
                        <a:tabLst/>
                        <a:defRPr/>
                      </a:pPr>
                      <a:r>
                        <a:rPr lang="fr-FR" sz="1200" b="1" dirty="0">
                          <a:solidFill>
                            <a:srgbClr val="000000"/>
                          </a:solidFill>
                          <a:latin typeface="Arial" pitchFamily="34" charset="0"/>
                          <a:ea typeface="Times New Roman"/>
                          <a:cs typeface="Arial" pitchFamily="34" charset="0"/>
                        </a:rPr>
                        <a:t>Conservatoire botanique</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8"/>
                  </a:ext>
                </a:extLst>
              </a:tr>
              <a:tr h="182899">
                <a:tc gridSpan="2">
                  <a:txBody>
                    <a:bodyPr/>
                    <a:lstStyle/>
                    <a:p>
                      <a:pPr marL="48895" eaLnBrk="0" fontAlgn="base" hangingPunct="0">
                        <a:lnSpc>
                          <a:spcPct val="100000"/>
                        </a:lnSpc>
                        <a:spcBef>
                          <a:spcPts val="0"/>
                        </a:spcBef>
                        <a:spcAft>
                          <a:spcPts val="0"/>
                        </a:spcAft>
                      </a:pPr>
                      <a:r>
                        <a:rPr lang="fr-FR" sz="1200" b="1" spc="-5" dirty="0">
                          <a:solidFill>
                            <a:srgbClr val="000000"/>
                          </a:solidFill>
                          <a:latin typeface="Arial" pitchFamily="34" charset="0"/>
                          <a:ea typeface="Times New Roman"/>
                          <a:cs typeface="Arial" pitchFamily="34" charset="0"/>
                        </a:rPr>
                        <a:t>Réglementation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eaLnBrk="0" fontAlgn="base" hangingPunct="0">
                        <a:lnSpc>
                          <a:spcPct val="100000"/>
                        </a:lnSpc>
                        <a:spcBef>
                          <a:spcPts val="0"/>
                        </a:spcBef>
                        <a:spcAft>
                          <a:spcPts val="0"/>
                        </a:spcAft>
                      </a:pPr>
                      <a:r>
                        <a:rPr lang="fr-FR" sz="1200" b="1" spc="-5" dirty="0">
                          <a:solidFill>
                            <a:srgbClr val="000000"/>
                          </a:solidFill>
                          <a:latin typeface="Arial" pitchFamily="34" charset="0"/>
                          <a:ea typeface="Times New Roman"/>
                          <a:cs typeface="Arial" pitchFamily="34" charset="0"/>
                        </a:rPr>
                        <a:t>Direction de la Mer [Ministères]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9"/>
                  </a:ext>
                </a:extLst>
              </a:tr>
              <a:tr h="182899">
                <a:tc gridSpan="2">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Coopération régionale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Douanes</a:t>
                      </a:r>
                      <a:r>
                        <a:rPr lang="fr-FR" sz="1200" b="1" baseline="0" dirty="0">
                          <a:solidFill>
                            <a:srgbClr val="000000"/>
                          </a:solidFill>
                          <a:latin typeface="Arial" pitchFamily="34" charset="0"/>
                          <a:ea typeface="Times New Roman"/>
                          <a:cs typeface="Arial" pitchFamily="34" charset="0"/>
                        </a:rPr>
                        <a:t>  [Ministères de l’environnements de pays riverains]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10"/>
                  </a:ext>
                </a:extLst>
              </a:tr>
              <a:tr h="182899">
                <a:tc gridSpan="2">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Coordination, stratégie et politique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8895"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Conservatoire botanique</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11"/>
                  </a:ext>
                </a:extLst>
              </a:tr>
              <a:tr h="365797">
                <a:tc gridSpan="2">
                  <a:txBody>
                    <a:bodyPr/>
                    <a:lstStyle/>
                    <a:p>
                      <a:pPr marL="45720"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Communication, éducation, sensibilisation, formation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fr-FR"/>
                    </a:p>
                  </a:txBody>
                  <a:tcPr/>
                </a:tc>
                <a:tc>
                  <a:txBody>
                    <a:bodyPr/>
                    <a:lstStyle/>
                    <a:p>
                      <a:pPr marL="45720" eaLnBrk="0" fontAlgn="base" hangingPunct="0">
                        <a:lnSpc>
                          <a:spcPct val="100000"/>
                        </a:lnSpc>
                        <a:spcBef>
                          <a:spcPts val="0"/>
                        </a:spcBef>
                        <a:spcAft>
                          <a:spcPts val="0"/>
                        </a:spcAft>
                      </a:pPr>
                      <a:r>
                        <a:rPr lang="fr-FR" sz="1200" b="1" dirty="0">
                          <a:solidFill>
                            <a:srgbClr val="000000"/>
                          </a:solidFill>
                          <a:latin typeface="Arial" pitchFamily="34" charset="0"/>
                          <a:ea typeface="Times New Roman"/>
                          <a:cs typeface="Arial" pitchFamily="34" charset="0"/>
                        </a:rPr>
                        <a:t>Conservatoire botanique, ONF, Parcs animaliers, Aquariums, Associations …</a:t>
                      </a:r>
                      <a:endParaRPr lang="fr-FR" sz="12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12"/>
                  </a:ext>
                </a:extLst>
              </a:tr>
            </a:tbl>
          </a:graphicData>
        </a:graphic>
      </p:graphicFrame>
      <p:sp>
        <p:nvSpPr>
          <p:cNvPr id="144431" name="Line 123"/>
          <p:cNvSpPr>
            <a:spLocks noChangeShapeType="1"/>
          </p:cNvSpPr>
          <p:nvPr/>
        </p:nvSpPr>
        <p:spPr bwMode="auto">
          <a:xfrm>
            <a:off x="557213" y="10098088"/>
            <a:ext cx="6446837" cy="0"/>
          </a:xfrm>
          <a:prstGeom prst="line">
            <a:avLst/>
          </a:prstGeom>
          <a:noFill/>
          <a:ln w="15240">
            <a:solidFill>
              <a:srgbClr val="9999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4432" name="Rectangle 11"/>
          <p:cNvSpPr>
            <a:spLocks noChangeArrowheads="1"/>
          </p:cNvSpPr>
          <p:nvPr/>
        </p:nvSpPr>
        <p:spPr bwMode="auto">
          <a:xfrm>
            <a:off x="323850" y="4365625"/>
            <a:ext cx="85693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Répartition des acteurs par domaine d'intervention. Source : Diagnostic sur l'invasion biologique Aux Antilles Françaises Stratégie de suivi et de prévention. Phase 1 : Etat des lieux des connaissances. Départements de la GUADELOUPE et de la MARTINIQUE. Direction de l'Environnement, de l’aménagement et du logement. Version 3 – Novembre 2011, </a:t>
            </a:r>
            <a:r>
              <a:rPr lang="fr-FR" altLang="fr-FR" sz="1200">
                <a:solidFill>
                  <a:srgbClr val="008000"/>
                </a:solidFill>
                <a:latin typeface="Arial" panose="020B0604020202020204" pitchFamily="34" charset="0"/>
                <a:hlinkClick r:id="rId2"/>
              </a:rPr>
              <a:t>http://www.martinique.developpement-durable.gouv.fr/IMG/pdf/E2103_-_DIREN971_Diagnostic_Invasion_biologique_v3_151111_cle24991f.pdf</a:t>
            </a:r>
            <a:r>
              <a:rPr lang="fr-FR" altLang="fr-FR" sz="1200">
                <a:solidFill>
                  <a:srgbClr val="008000"/>
                </a:solidFill>
                <a:latin typeface="Arial" panose="020B0604020202020204" pitchFamily="34" charset="0"/>
              </a:rPr>
              <a:t>   </a:t>
            </a:r>
          </a:p>
          <a:p>
            <a:pPr algn="just" eaLnBrk="1" hangingPunct="1">
              <a:spcBef>
                <a:spcPct val="0"/>
              </a:spcBef>
              <a:buFontTx/>
              <a:buNone/>
            </a:pP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 ONF : Office national des forêts</a:t>
            </a:r>
          </a:p>
          <a:p>
            <a:pPr algn="just" eaLnBrk="1" hangingPunct="1">
              <a:spcBef>
                <a:spcPct val="0"/>
              </a:spcBef>
              <a:buFontTx/>
              <a:buNone/>
            </a:pPr>
            <a:r>
              <a:rPr lang="fr-FR" altLang="fr-FR" sz="1200">
                <a:solidFill>
                  <a:srgbClr val="008000"/>
                </a:solidFill>
                <a:latin typeface="Arial" panose="020B0604020202020204" pitchFamily="34" charset="0"/>
              </a:rPr>
              <a:t>INRA : Institut national de la recherche agronomique.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DC37857-ED8C-4732-A703-B6EF4CEE04A5}" type="slidenum">
              <a:rPr lang="fr-FR" altLang="fr-FR" sz="1200">
                <a:solidFill>
                  <a:srgbClr val="898989"/>
                </a:solidFill>
              </a:rPr>
              <a:pPr algn="r" eaLnBrk="1" hangingPunct="1">
                <a:spcBef>
                  <a:spcPct val="0"/>
                </a:spcBef>
                <a:buFontTx/>
                <a:buNone/>
              </a:pPr>
              <a:t>143</a:t>
            </a:fld>
            <a:endParaRPr lang="fr-FR" altLang="fr-FR" sz="1200">
              <a:solidFill>
                <a:srgbClr val="898989"/>
              </a:solidFill>
            </a:endParaRPr>
          </a:p>
        </p:txBody>
      </p:sp>
      <p:sp>
        <p:nvSpPr>
          <p:cNvPr id="145411" name="ZoneTexte 4"/>
          <p:cNvSpPr txBox="1">
            <a:spLocks noChangeArrowheads="1"/>
          </p:cNvSpPr>
          <p:nvPr/>
        </p:nvSpPr>
        <p:spPr bwMode="auto">
          <a:xfrm>
            <a:off x="1979613" y="115888"/>
            <a:ext cx="5113337"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5412" name="Rectangle 5"/>
          <p:cNvSpPr>
            <a:spLocks noChangeArrowheads="1"/>
          </p:cNvSpPr>
          <p:nvPr/>
        </p:nvSpPr>
        <p:spPr bwMode="auto">
          <a:xfrm>
            <a:off x="107950" y="476250"/>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A11. Annexe : Plan de lutte contre les plantes exotiques envahissantes</a:t>
            </a:r>
            <a:endParaRPr lang="fr-FR" altLang="fr-FR" sz="1800">
              <a:solidFill>
                <a:srgbClr val="008000"/>
              </a:solidFill>
            </a:endParaRPr>
          </a:p>
        </p:txBody>
      </p:sp>
      <p:sp>
        <p:nvSpPr>
          <p:cNvPr id="145413" name="Line 123"/>
          <p:cNvSpPr>
            <a:spLocks noChangeShapeType="1"/>
          </p:cNvSpPr>
          <p:nvPr/>
        </p:nvSpPr>
        <p:spPr bwMode="auto">
          <a:xfrm>
            <a:off x="557213" y="10098088"/>
            <a:ext cx="6446837" cy="0"/>
          </a:xfrm>
          <a:prstGeom prst="line">
            <a:avLst/>
          </a:prstGeom>
          <a:noFill/>
          <a:ln w="15240">
            <a:solidFill>
              <a:srgbClr val="999999"/>
            </a:solidFill>
            <a:round/>
            <a:headEnd/>
            <a:tailEnd/>
          </a:ln>
          <a:extLst>
            <a:ext uri="{909E8E84-426E-40DD-AFC4-6F175D3DCCD1}">
              <a14:hiddenFill xmlns:a14="http://schemas.microsoft.com/office/drawing/2010/main">
                <a:noFill/>
              </a14:hiddenFill>
            </a:ext>
          </a:extLst>
        </p:spPr>
        <p:txBody>
          <a:bodyPr/>
          <a:lstStyle/>
          <a:p>
            <a:endParaRPr lang="fr-FR"/>
          </a:p>
        </p:txBody>
      </p:sp>
      <p:graphicFrame>
        <p:nvGraphicFramePr>
          <p:cNvPr id="6" name="Tableau 5"/>
          <p:cNvGraphicFramePr>
            <a:graphicFrameLocks noGrp="1"/>
          </p:cNvGraphicFramePr>
          <p:nvPr/>
        </p:nvGraphicFramePr>
        <p:xfrm>
          <a:off x="179388" y="3644900"/>
          <a:ext cx="8856662" cy="2751138"/>
        </p:xfrm>
        <a:graphic>
          <a:graphicData uri="http://schemas.openxmlformats.org/drawingml/2006/table">
            <a:tbl>
              <a:tblPr/>
              <a:tblGrid>
                <a:gridCol w="1944687">
                  <a:extLst>
                    <a:ext uri="{9D8B030D-6E8A-4147-A177-3AD203B41FA5}">
                      <a16:colId xmlns:a16="http://schemas.microsoft.com/office/drawing/2014/main" val="20000"/>
                    </a:ext>
                  </a:extLst>
                </a:gridCol>
                <a:gridCol w="5832475">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tblGrid>
              <a:tr h="190522">
                <a:tc>
                  <a:txBody>
                    <a:bodyPr/>
                    <a:lstStyle/>
                    <a:p>
                      <a:pPr marL="0" marR="0" lvl="0" indent="0" algn="ctr" defTabSz="914400" rtl="0" eaLnBrk="0" fontAlgn="base" latinLnBrk="0" hangingPunct="0">
                        <a:lnSpc>
                          <a:spcPts val="950"/>
                        </a:lnSpc>
                        <a:spcBef>
                          <a:spcPts val="563"/>
                        </a:spcBef>
                        <a:spcAft>
                          <a:spcPct val="0"/>
                        </a:spcAft>
                        <a:buClrTx/>
                        <a:buSzTx/>
                        <a:buFontTx/>
                        <a:buNone/>
                        <a:tabLst/>
                      </a:pPr>
                      <a:r>
                        <a:rPr kumimoji="0" lang="fr-FR" sz="1200" b="1" i="0" u="none" strike="noStrike" cap="none" normalizeH="0" baseline="0">
                          <a:ln>
                            <a:noFill/>
                          </a:ln>
                          <a:solidFill>
                            <a:srgbClr val="000000"/>
                          </a:solidFill>
                          <a:effectLst/>
                          <a:latin typeface="Arial" pitchFamily="34" charset="0"/>
                          <a:cs typeface="Times New Roman" pitchFamily="18" charset="0"/>
                        </a:rPr>
                        <a:t>Stade d'invasion</a:t>
                      </a:r>
                      <a:endParaRPr kumimoji="0" lang="fr-FR" sz="1200" b="0" i="0" u="none" strike="noStrike" cap="none" normalizeH="0" baseline="0">
                        <a:ln>
                          <a:noFill/>
                        </a:ln>
                        <a:solidFill>
                          <a:schemeClr val="tx1"/>
                        </a:solidFill>
                        <a:effectLst/>
                        <a:latin typeface="Arial"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ts val="950"/>
                        </a:lnSpc>
                        <a:spcBef>
                          <a:spcPts val="563"/>
                        </a:spcBef>
                        <a:spcAft>
                          <a:spcPct val="0"/>
                        </a:spcAft>
                        <a:buClrTx/>
                        <a:buSzTx/>
                        <a:buFontTx/>
                        <a:buNone/>
                        <a:tabLst/>
                      </a:pPr>
                      <a:r>
                        <a:rPr kumimoji="0" lang="fr-FR" sz="1200" b="1" i="0" u="none" strike="noStrike" cap="none" normalizeH="0" baseline="0">
                          <a:ln>
                            <a:noFill/>
                          </a:ln>
                          <a:solidFill>
                            <a:srgbClr val="000000"/>
                          </a:solidFill>
                          <a:effectLst/>
                          <a:latin typeface="Arial" pitchFamily="34" charset="0"/>
                          <a:cs typeface="Times New Roman" pitchFamily="18" charset="0"/>
                        </a:rPr>
                        <a:t>Mode de gestion</a:t>
                      </a:r>
                      <a:endParaRPr kumimoji="0" lang="fr-FR" sz="1200" b="0" i="0" u="none" strike="noStrike" cap="none" normalizeH="0" baseline="0">
                        <a:ln>
                          <a:noFill/>
                        </a:ln>
                        <a:solidFill>
                          <a:schemeClr val="tx1"/>
                        </a:solidFill>
                        <a:effectLst/>
                        <a:latin typeface="Arial"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ts val="950"/>
                        </a:lnSpc>
                        <a:spcBef>
                          <a:spcPts val="563"/>
                        </a:spcBef>
                        <a:spcAft>
                          <a:spcPct val="0"/>
                        </a:spcAft>
                        <a:buClrTx/>
                        <a:buSzTx/>
                        <a:buFontTx/>
                        <a:buNone/>
                        <a:tabLst/>
                      </a:pPr>
                      <a:r>
                        <a:rPr kumimoji="0" lang="fr-FR" sz="1200" b="1" i="0" u="none" strike="noStrike" cap="none" normalizeH="0" baseline="0">
                          <a:ln>
                            <a:noFill/>
                          </a:ln>
                          <a:solidFill>
                            <a:schemeClr val="tx1"/>
                          </a:solidFill>
                          <a:effectLst/>
                          <a:latin typeface="Arial" pitchFamily="34" charset="0"/>
                          <a:cs typeface="Times New Roman" pitchFamily="18" charset="0"/>
                        </a:rPr>
                        <a:t>GRAVITE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548703">
                <a:tc>
                  <a:txBody>
                    <a:bodyPr/>
                    <a:lstStyle/>
                    <a:p>
                      <a:pPr marL="44450" marR="0" lvl="0" indent="0" algn="l" defTabSz="914400" rtl="0" eaLnBrk="0" fontAlgn="base" latinLnBrk="0" hangingPunct="0">
                        <a:lnSpc>
                          <a:spcPct val="100000"/>
                        </a:lnSpc>
                        <a:spcBef>
                          <a:spcPct val="0"/>
                        </a:spcBef>
                        <a:spcAft>
                          <a:spcPct val="0"/>
                        </a:spcAft>
                        <a:buClrTx/>
                        <a:buSzTx/>
                        <a:buFontTx/>
                        <a:buNone/>
                        <a:tabLst>
                          <a:tab pos="685800" algn="l"/>
                          <a:tab pos="1600200" algn="r"/>
                        </a:tabLst>
                      </a:pPr>
                      <a:r>
                        <a:rPr kumimoji="0" lang="fr-FR" sz="1200" b="1" i="0" u="none" strike="noStrike" cap="none" normalizeH="0" baseline="0">
                          <a:ln>
                            <a:noFill/>
                          </a:ln>
                          <a:solidFill>
                            <a:srgbClr val="984807"/>
                          </a:solidFill>
                          <a:effectLst/>
                          <a:latin typeface="Arial" pitchFamily="34" charset="0"/>
                          <a:cs typeface="Times New Roman" pitchFamily="18" charset="0"/>
                        </a:rPr>
                        <a:t>Invasion	présentant une</a:t>
                      </a:r>
                      <a:endParaRPr kumimoji="0" lang="fr-FR" sz="1200" b="0" i="0" u="none" strike="noStrike" cap="none" normalizeH="0" baseline="0">
                        <a:ln>
                          <a:noFill/>
                        </a:ln>
                        <a:solidFill>
                          <a:srgbClr val="984807"/>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Tx/>
                        <a:buNone/>
                        <a:tabLst>
                          <a:tab pos="685800" algn="l"/>
                          <a:tab pos="1600200" algn="r"/>
                        </a:tabLst>
                      </a:pPr>
                      <a:r>
                        <a:rPr kumimoji="0" lang="fr-FR" sz="1200" b="1" i="0" u="none" strike="noStrike" cap="none" normalizeH="0" baseline="0">
                          <a:ln>
                            <a:noFill/>
                          </a:ln>
                          <a:solidFill>
                            <a:srgbClr val="984807"/>
                          </a:solidFill>
                          <a:effectLst/>
                          <a:latin typeface="Arial" pitchFamily="34" charset="0"/>
                          <a:cs typeface="Times New Roman" pitchFamily="18" charset="0"/>
                        </a:rPr>
                        <a:t>(distribution ponctuelle, extension réduite)</a:t>
                      </a:r>
                      <a:endParaRPr kumimoji="0" lang="fr-FR" sz="1200" b="0" i="0" u="none" strike="noStrike" cap="none" normalizeH="0" baseline="0">
                        <a:ln>
                          <a:noFill/>
                        </a:ln>
                        <a:solidFill>
                          <a:srgbClr val="984807"/>
                        </a:solidFill>
                        <a:effectLst/>
                        <a:latin typeface="Arial"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984807"/>
                          </a:solidFill>
                          <a:effectLst/>
                          <a:latin typeface="Arial" pitchFamily="34" charset="0"/>
                          <a:cs typeface="Times New Roman" pitchFamily="18" charset="0"/>
                        </a:rPr>
                        <a:t> Action d’éradication envisageable</a:t>
                      </a:r>
                      <a:endParaRPr kumimoji="0" lang="fr-FR" sz="1200" b="0" i="0" u="none" strike="noStrike" cap="none" normalizeH="0" baseline="0">
                        <a:ln>
                          <a:noFill/>
                        </a:ln>
                        <a:solidFill>
                          <a:srgbClr val="984807"/>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984807"/>
                          </a:solidFill>
                          <a:effectLst/>
                          <a:latin typeface="Arial" pitchFamily="34" charset="0"/>
                          <a:cs typeface="Times New Roman" pitchFamily="18" charset="0"/>
                        </a:rPr>
                        <a:t> Interventions complémentaires de prévention mises en place pour éviter son retour</a:t>
                      </a:r>
                      <a:endParaRPr kumimoji="0" lang="fr-FR" sz="1200" b="0" i="0" u="none" strike="noStrike" cap="none" normalizeH="0" baseline="0">
                        <a:ln>
                          <a:noFill/>
                        </a:ln>
                        <a:solidFill>
                          <a:srgbClr val="984807"/>
                        </a:solidFill>
                        <a:effectLst/>
                        <a:latin typeface="Arial"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200" b="1" i="0" u="none" strike="noStrike" cap="none" normalizeH="0" baseline="0">
                          <a:ln>
                            <a:noFill/>
                          </a:ln>
                          <a:solidFill>
                            <a:srgbClr val="984807"/>
                          </a:solidFill>
                          <a:effectLst/>
                          <a:latin typeface="Arial" pitchFamily="34" charset="0"/>
                          <a:cs typeface="Times New Roman" pitchFamily="18" charset="0"/>
                        </a:rPr>
                        <a:t>Gravité faible</a:t>
                      </a:r>
                    </a:p>
                    <a:p>
                      <a:pPr marL="4445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200" b="1" i="0" u="none" strike="noStrike" cap="none" normalizeH="0" baseline="0">
                          <a:ln>
                            <a:noFill/>
                          </a:ln>
                          <a:solidFill>
                            <a:srgbClr val="984807"/>
                          </a:solidFill>
                          <a:effectLst/>
                          <a:latin typeface="Arial" pitchFamily="34"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605">
                <a:tc>
                  <a:txBody>
                    <a:body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a:ln>
                            <a:noFill/>
                          </a:ln>
                          <a:solidFill>
                            <a:srgbClr val="C00000"/>
                          </a:solidFill>
                          <a:effectLst/>
                          <a:latin typeface="Arial" pitchFamily="34" charset="0"/>
                          <a:cs typeface="Times New Roman" pitchFamily="18" charset="0"/>
                        </a:rPr>
                        <a:t>Invasion localement distribuée</a:t>
                      </a:r>
                      <a:endParaRPr kumimoji="0" lang="fr-FR" sz="1200" b="0" i="0" u="none" strike="noStrike" cap="none" normalizeH="0" baseline="0">
                        <a:ln>
                          <a:noFill/>
                        </a:ln>
                        <a:solidFill>
                          <a:srgbClr val="C00000"/>
                        </a:solidFill>
                        <a:effectLst/>
                        <a:latin typeface="Arial"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c>
                  <a:txBody>
                    <a:bodyPr/>
                    <a:lstStyle/>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C00000"/>
                          </a:solidFill>
                          <a:effectLst/>
                          <a:latin typeface="Arial" pitchFamily="34" charset="0"/>
                          <a:cs typeface="Times New Roman" pitchFamily="18" charset="0"/>
                        </a:rPr>
                        <a:t> Eradication impossible</a:t>
                      </a:r>
                      <a:endParaRPr kumimoji="0" lang="fr-FR" sz="1200" b="0" i="0" u="none" strike="noStrike" cap="none" normalizeH="0" baseline="0">
                        <a:ln>
                          <a:noFill/>
                        </a:ln>
                        <a:solidFill>
                          <a:srgbClr val="C00000"/>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C00000"/>
                          </a:solidFill>
                          <a:effectLst/>
                          <a:latin typeface="Arial" pitchFamily="34" charset="0"/>
                          <a:cs typeface="Times New Roman" pitchFamily="18" charset="0"/>
                        </a:rPr>
                        <a:t> Action de contrôle à privilégier</a:t>
                      </a:r>
                      <a:endParaRPr kumimoji="0" lang="fr-FR" sz="1200" b="0" i="0" u="none" strike="noStrike" cap="none" normalizeH="0" baseline="0">
                        <a:ln>
                          <a:noFill/>
                        </a:ln>
                        <a:solidFill>
                          <a:srgbClr val="C00000"/>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C00000"/>
                          </a:solidFill>
                          <a:effectLst/>
                          <a:latin typeface="Arial" pitchFamily="34" charset="0"/>
                          <a:cs typeface="Times New Roman" pitchFamily="18" charset="0"/>
                        </a:rPr>
                        <a:t> Limitation de la progression de l’espèce par un contrôle des fronts de colonisation</a:t>
                      </a:r>
                      <a:endParaRPr kumimoji="0" lang="fr-FR" sz="1200" b="0" i="0" u="none" strike="noStrike" cap="none" normalizeH="0" baseline="0">
                        <a:ln>
                          <a:noFill/>
                        </a:ln>
                        <a:solidFill>
                          <a:srgbClr val="C00000"/>
                        </a:solidFill>
                        <a:effectLst/>
                        <a:latin typeface="Arial"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tc>
                  <a:txBody>
                    <a:bodyPr/>
                    <a:lstStyle/>
                    <a:p>
                      <a:pPr marL="44450" marR="0" lvl="0" indent="0" algn="ctr" defTabSz="914400" rtl="0" eaLnBrk="0" fontAlgn="base" latinLnBrk="0" hangingPunct="0">
                        <a:lnSpc>
                          <a:spcPct val="100000"/>
                        </a:lnSpc>
                        <a:spcBef>
                          <a:spcPct val="0"/>
                        </a:spcBef>
                        <a:spcAft>
                          <a:spcPct val="0"/>
                        </a:spcAft>
                        <a:buClrTx/>
                        <a:buSzTx/>
                        <a:buFont typeface="Arial" pitchFamily="34" charset="0"/>
                        <a:buNone/>
                        <a:tabLst>
                          <a:tab pos="639763" algn="l"/>
                          <a:tab pos="868363" algn="l"/>
                          <a:tab pos="1050925" algn="l"/>
                          <a:tab pos="1736725" algn="l"/>
                          <a:tab pos="1965325" algn="l"/>
                          <a:tab pos="2468563" algn="l"/>
                          <a:tab pos="2833688" algn="r"/>
                        </a:tabLst>
                      </a:pPr>
                      <a:r>
                        <a:rPr kumimoji="0" lang="fr-FR" sz="1200" b="1" i="0" u="none" strike="noStrike" cap="none" normalizeH="0" baseline="0">
                          <a:ln>
                            <a:noFill/>
                          </a:ln>
                          <a:solidFill>
                            <a:srgbClr val="C00000"/>
                          </a:solidFill>
                          <a:effectLst/>
                          <a:latin typeface="Arial" pitchFamily="34" charset="0"/>
                          <a:cs typeface="Times New Roman" pitchFamily="18" charset="0"/>
                        </a:rPr>
                        <a:t>Gravité moyenne</a:t>
                      </a:r>
                    </a:p>
                    <a:p>
                      <a:pPr marL="44450" marR="0" lvl="0" indent="0" algn="ctr" defTabSz="914400" rtl="0" eaLnBrk="0" fontAlgn="base" latinLnBrk="0" hangingPunct="0">
                        <a:lnSpc>
                          <a:spcPct val="100000"/>
                        </a:lnSpc>
                        <a:spcBef>
                          <a:spcPct val="0"/>
                        </a:spcBef>
                        <a:spcAft>
                          <a:spcPct val="0"/>
                        </a:spcAft>
                        <a:buClrTx/>
                        <a:buSzTx/>
                        <a:buFont typeface="Arial" pitchFamily="34" charset="0"/>
                        <a:buNone/>
                        <a:tabLst>
                          <a:tab pos="639763" algn="l"/>
                          <a:tab pos="868363" algn="l"/>
                          <a:tab pos="1050925" algn="l"/>
                          <a:tab pos="1736725" algn="l"/>
                          <a:tab pos="1965325" algn="l"/>
                          <a:tab pos="2468563" algn="l"/>
                          <a:tab pos="2833688" algn="r"/>
                        </a:tabLst>
                      </a:pPr>
                      <a:r>
                        <a:rPr kumimoji="0" lang="fr-FR" sz="1200" b="1" i="0" u="none" strike="noStrike" cap="none" normalizeH="0" baseline="0">
                          <a:ln>
                            <a:noFill/>
                          </a:ln>
                          <a:solidFill>
                            <a:srgbClr val="C00000"/>
                          </a:solidFill>
                          <a:effectLst/>
                          <a:latin typeface="Arial" pitchFamily="34"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CDB"/>
                    </a:solidFill>
                  </a:tcPr>
                </a:tc>
                <a:extLst>
                  <a:ext uri="{0D108BD9-81ED-4DB2-BD59-A6C34878D82A}">
                    <a16:rowId xmlns:a16="http://schemas.microsoft.com/office/drawing/2014/main" val="10002"/>
                  </a:ext>
                </a:extLst>
              </a:tr>
              <a:tr h="1280308">
                <a:tc>
                  <a:txBody>
                    <a:body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a:ln>
                            <a:noFill/>
                          </a:ln>
                          <a:solidFill>
                            <a:srgbClr val="FF0000"/>
                          </a:solidFill>
                          <a:effectLst/>
                          <a:latin typeface="Arial" pitchFamily="34" charset="0"/>
                          <a:cs typeface="Times New Roman" pitchFamily="18" charset="0"/>
                        </a:rPr>
                        <a:t>Invasion largement distribuée</a:t>
                      </a:r>
                      <a:endParaRPr kumimoji="0" lang="fr-FR" sz="1200" b="0" i="0" u="none" strike="noStrike" cap="none" normalizeH="0" baseline="0">
                        <a:ln>
                          <a:noFill/>
                        </a:ln>
                        <a:solidFill>
                          <a:srgbClr val="FF0000"/>
                        </a:solidFill>
                        <a:effectLst/>
                        <a:latin typeface="Arial"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FF0000"/>
                          </a:solidFill>
                          <a:effectLst/>
                          <a:latin typeface="Arial" pitchFamily="34" charset="0"/>
                          <a:cs typeface="Times New Roman" pitchFamily="18" charset="0"/>
                        </a:rPr>
                        <a:t> Eradication impossible</a:t>
                      </a:r>
                      <a:endParaRPr kumimoji="0" lang="fr-FR" sz="1200" b="0" i="0" u="none" strike="noStrike" cap="none" normalizeH="0" baseline="0">
                        <a:ln>
                          <a:noFill/>
                        </a:ln>
                        <a:solidFill>
                          <a:srgbClr val="FF0000"/>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FF0000"/>
                          </a:solidFill>
                          <a:effectLst/>
                          <a:latin typeface="Arial" pitchFamily="34" charset="0"/>
                          <a:cs typeface="Times New Roman" pitchFamily="18" charset="0"/>
                        </a:rPr>
                        <a:t> Action de contrôle à privilégier</a:t>
                      </a:r>
                      <a:endParaRPr kumimoji="0" lang="fr-FR" sz="1200" b="0" i="0" u="none" strike="noStrike" cap="none" normalizeH="0" baseline="0">
                        <a:ln>
                          <a:noFill/>
                        </a:ln>
                        <a:solidFill>
                          <a:srgbClr val="FF0000"/>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FF0000"/>
                          </a:solidFill>
                          <a:effectLst/>
                          <a:latin typeface="Arial" pitchFamily="34" charset="0"/>
                          <a:cs typeface="Times New Roman" pitchFamily="18" charset="0"/>
                        </a:rPr>
                        <a:t> Gestion de manière continue de l’espèce</a:t>
                      </a:r>
                      <a:endParaRPr kumimoji="0" lang="fr-FR" sz="1200" b="0" i="0" u="none" strike="noStrike" cap="none" normalizeH="0" baseline="0">
                        <a:ln>
                          <a:noFill/>
                        </a:ln>
                        <a:solidFill>
                          <a:srgbClr val="FF0000"/>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FF0000"/>
                          </a:solidFill>
                          <a:effectLst/>
                          <a:latin typeface="Arial" pitchFamily="34" charset="0"/>
                          <a:cs typeface="Times New Roman" pitchFamily="18" charset="0"/>
                        </a:rPr>
                        <a:t> Réduction des populations à des	 niveaux de nuisances acceptables ou non significatifs</a:t>
                      </a:r>
                      <a:endParaRPr kumimoji="0" lang="fr-FR" sz="1200" b="0" i="0" u="none" strike="noStrike" cap="none" normalizeH="0" baseline="0">
                        <a:ln>
                          <a:noFill/>
                        </a:ln>
                        <a:solidFill>
                          <a:srgbClr val="FF0000"/>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FF0000"/>
                          </a:solidFill>
                          <a:effectLst/>
                          <a:latin typeface="Arial" pitchFamily="34" charset="0"/>
                          <a:cs typeface="Times New Roman" pitchFamily="18" charset="0"/>
                        </a:rPr>
                        <a:t> Interventions devant s’intégrer à la gestion courante de l’espace</a:t>
                      </a:r>
                      <a:endParaRPr kumimoji="0" lang="fr-FR" sz="1200" b="0" i="0" u="none" strike="noStrike" cap="none" normalizeH="0" baseline="0">
                        <a:ln>
                          <a:noFill/>
                        </a:ln>
                        <a:solidFill>
                          <a:srgbClr val="FF0000"/>
                        </a:solidFill>
                        <a:effectLst/>
                        <a:latin typeface="Arial" pitchFamily="34" charset="0"/>
                        <a:cs typeface="Times New Roman" pitchFamily="18" charset="0"/>
                      </a:endParaRPr>
                    </a:p>
                    <a:p>
                      <a:pPr marL="4445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200" b="1" i="0" u="none" strike="noStrike" cap="none" normalizeH="0" baseline="0">
                          <a:ln>
                            <a:noFill/>
                          </a:ln>
                          <a:solidFill>
                            <a:srgbClr val="FF0000"/>
                          </a:solidFill>
                          <a:effectLst/>
                          <a:latin typeface="Arial" pitchFamily="34" charset="0"/>
                          <a:cs typeface="Times New Roman" pitchFamily="18" charset="0"/>
                        </a:rPr>
                        <a:t> Opération de lutte active sur les sites à enjeux</a:t>
                      </a:r>
                      <a:endParaRPr kumimoji="0" lang="fr-FR" sz="1200" b="0" i="0" u="none" strike="noStrike" cap="none" normalizeH="0" baseline="0">
                        <a:ln>
                          <a:noFill/>
                        </a:ln>
                        <a:solidFill>
                          <a:srgbClr val="FF0000"/>
                        </a:solidFill>
                        <a:effectLst/>
                        <a:latin typeface="Arial"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4445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200" b="1" i="0" u="none" strike="noStrike" cap="none" normalizeH="0" baseline="0">
                          <a:ln>
                            <a:noFill/>
                          </a:ln>
                          <a:solidFill>
                            <a:srgbClr val="FF0000"/>
                          </a:solidFill>
                          <a:effectLst/>
                          <a:latin typeface="Arial" pitchFamily="34" charset="0"/>
                          <a:cs typeface="Times New Roman" pitchFamily="18" charset="0"/>
                        </a:rPr>
                        <a:t>Gravité forte</a:t>
                      </a:r>
                    </a:p>
                    <a:p>
                      <a:pPr marL="4445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200" b="1" i="0" u="none" strike="noStrike" cap="none" normalizeH="0" baseline="0">
                          <a:ln>
                            <a:noFill/>
                          </a:ln>
                          <a:solidFill>
                            <a:srgbClr val="FF0000"/>
                          </a:solidFill>
                          <a:effectLst/>
                          <a:latin typeface="Arial" pitchFamily="34"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val="10003"/>
                  </a:ext>
                </a:extLst>
              </a:tr>
            </a:tbl>
          </a:graphicData>
        </a:graphic>
      </p:graphicFrame>
      <p:sp>
        <p:nvSpPr>
          <p:cNvPr id="145436" name="ZoneTexte 12"/>
          <p:cNvSpPr txBox="1">
            <a:spLocks noChangeArrowheads="1"/>
          </p:cNvSpPr>
          <p:nvPr/>
        </p:nvSpPr>
        <p:spPr bwMode="auto">
          <a:xfrm>
            <a:off x="2195513" y="6453188"/>
            <a:ext cx="5240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FF0000"/>
                </a:solidFill>
                <a:latin typeface="Arial" panose="020B0604020202020204" pitchFamily="34" charset="0"/>
              </a:rPr>
              <a:t>Stades d’invasion. Source : même source que celle de la page précédente.</a:t>
            </a:r>
          </a:p>
        </p:txBody>
      </p:sp>
      <p:sp>
        <p:nvSpPr>
          <p:cNvPr id="8" name="ZoneTexte 7"/>
          <p:cNvSpPr txBox="1"/>
          <p:nvPr/>
        </p:nvSpPr>
        <p:spPr>
          <a:xfrm>
            <a:off x="107950" y="836613"/>
            <a:ext cx="8928100" cy="2770187"/>
          </a:xfrm>
          <a:prstGeom prst="rect">
            <a:avLst/>
          </a:prstGeom>
          <a:noFill/>
        </p:spPr>
        <p:txBody>
          <a:bodyPr>
            <a:spAutoFit/>
          </a:bodyPr>
          <a:lstStyle/>
          <a:p>
            <a:pPr eaLnBrk="1" hangingPunct="1">
              <a:defRPr/>
            </a:pPr>
            <a:r>
              <a:rPr lang="fr-FR" sz="1400" dirty="0">
                <a:solidFill>
                  <a:srgbClr val="008000"/>
                </a:solidFill>
                <a:latin typeface="Arial" charset="0"/>
                <a:cs typeface="Arial" charset="0"/>
              </a:rPr>
              <a:t>La distribution des "invasives" se classe en trois catégories : </a:t>
            </a:r>
          </a:p>
          <a:p>
            <a:pPr eaLnBrk="1" hangingPunct="1">
              <a:defRPr/>
            </a:pPr>
            <a:r>
              <a:rPr lang="fr-FR" sz="1400" dirty="0">
                <a:solidFill>
                  <a:schemeClr val="accent6">
                    <a:lumMod val="50000"/>
                  </a:schemeClr>
                </a:solidFill>
                <a:latin typeface="Arial" charset="0"/>
                <a:cs typeface="Arial" charset="0"/>
              </a:rPr>
              <a:t>• Distribution ponctuelle : population isolée ou colonisant moins de 2% du territoire. </a:t>
            </a:r>
          </a:p>
          <a:p>
            <a:pPr eaLnBrk="1" hangingPunct="1">
              <a:defRPr/>
            </a:pPr>
            <a:r>
              <a:rPr lang="fr-FR" sz="1400" dirty="0">
                <a:solidFill>
                  <a:srgbClr val="FF0000"/>
                </a:solidFill>
                <a:latin typeface="Arial" charset="0"/>
                <a:cs typeface="Arial" charset="0"/>
              </a:rPr>
              <a:t>• </a:t>
            </a:r>
            <a:r>
              <a:rPr lang="fr-FR" sz="1400" dirty="0">
                <a:solidFill>
                  <a:srgbClr val="C00000"/>
                </a:solidFill>
                <a:latin typeface="Arial" charset="0"/>
                <a:cs typeface="Arial" charset="0"/>
              </a:rPr>
              <a:t>Distribution localisée : population établie au niveau de certains secteurs représentant plus de 2% du territoire</a:t>
            </a:r>
          </a:p>
          <a:p>
            <a:pPr eaLnBrk="1" hangingPunct="1">
              <a:defRPr/>
            </a:pPr>
            <a:r>
              <a:rPr lang="fr-FR" sz="1400" dirty="0">
                <a:solidFill>
                  <a:srgbClr val="FF0000"/>
                </a:solidFill>
                <a:latin typeface="Arial" charset="0"/>
                <a:cs typeface="Arial" charset="0"/>
              </a:rPr>
              <a:t>• Distribution généralisée : population colonisant l’ensemble de l’écorégion.</a:t>
            </a:r>
          </a:p>
          <a:p>
            <a:pPr eaLnBrk="1" hangingPunct="1">
              <a:defRPr/>
            </a:pPr>
            <a:endParaRPr lang="fr-FR" sz="1400" dirty="0">
              <a:solidFill>
                <a:srgbClr val="FF0000"/>
              </a:solidFill>
              <a:latin typeface="Arial" charset="0"/>
              <a:cs typeface="Arial" charset="0"/>
            </a:endParaRPr>
          </a:p>
          <a:p>
            <a:pPr algn="just" eaLnBrk="1" hangingPunct="1">
              <a:defRPr/>
            </a:pPr>
            <a:r>
              <a:rPr lang="fr-FR" sz="1300" dirty="0">
                <a:solidFill>
                  <a:srgbClr val="008000"/>
                </a:solidFill>
                <a:latin typeface="Arial" charset="0"/>
                <a:cs typeface="Arial" charset="0"/>
              </a:rPr>
              <a:t>Le croisement de ces 3 stades d’invasion, à l’échelle d’</a:t>
            </a:r>
            <a:r>
              <a:rPr lang="fr-FR" sz="1300" dirty="0" err="1">
                <a:solidFill>
                  <a:srgbClr val="008000"/>
                </a:solidFill>
                <a:latin typeface="Arial" charset="0"/>
                <a:cs typeface="Arial" charset="0"/>
              </a:rPr>
              <a:t>invasibilité</a:t>
            </a:r>
            <a:r>
              <a:rPr lang="fr-FR" sz="1300" dirty="0">
                <a:solidFill>
                  <a:srgbClr val="008000"/>
                </a:solidFill>
                <a:latin typeface="Arial" charset="0"/>
                <a:cs typeface="Arial" charset="0"/>
              </a:rPr>
              <a:t>, permet de dégager des niveaux de dangers des espèces. Ces stades d’invasion requièrent des interventions et des modes de gestion différents. Ces grandes orientations d’intervention et de gestion doivent être affinées et adaptées au contexte local et aux caractéristiques de chaque espèce. En aucun cas, ces méthodes sont  généralisables. </a:t>
            </a:r>
          </a:p>
          <a:p>
            <a:pPr algn="just" eaLnBrk="1" hangingPunct="1">
              <a:defRPr/>
            </a:pPr>
            <a:r>
              <a:rPr lang="fr-FR" sz="1300" dirty="0">
                <a:solidFill>
                  <a:srgbClr val="008000"/>
                </a:solidFill>
                <a:latin typeface="Arial" charset="0"/>
                <a:cs typeface="Arial" charset="0"/>
              </a:rPr>
              <a:t>Les difficultés rencontrées dans la lutte contre les invasives sont : a) l’impact négatif de cette lutte dans milieux à forte valeur patrimoniale et forte vulnérabilité, b) l’imbrication de l’espèce dans l’habitat interdisant la gestion de l’espèce sans risquer de détruire l’habitat , c) la difficulté de détermination de certaines espèces par des personnes non initiées à la botanique, d) l’usage agricole ou sylvicole de l’espèce, proscrivant la mise en place d'une lutte durable.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A4E218D-6701-4E06-B91B-6167F43D4F8E}" type="slidenum">
              <a:rPr lang="fr-FR" altLang="fr-FR" sz="1200">
                <a:solidFill>
                  <a:srgbClr val="898989"/>
                </a:solidFill>
              </a:rPr>
              <a:pPr algn="r" eaLnBrk="1" hangingPunct="1">
                <a:spcBef>
                  <a:spcPct val="0"/>
                </a:spcBef>
                <a:buFontTx/>
                <a:buNone/>
              </a:pPr>
              <a:t>144</a:t>
            </a:fld>
            <a:endParaRPr lang="fr-FR" altLang="fr-FR" sz="1200">
              <a:solidFill>
                <a:srgbClr val="898989"/>
              </a:solidFill>
            </a:endParaRPr>
          </a:p>
        </p:txBody>
      </p:sp>
      <p:sp>
        <p:nvSpPr>
          <p:cNvPr id="146435" name="ZoneTexte 4"/>
          <p:cNvSpPr txBox="1">
            <a:spLocks noChangeArrowheads="1"/>
          </p:cNvSpPr>
          <p:nvPr/>
        </p:nvSpPr>
        <p:spPr bwMode="auto">
          <a:xfrm>
            <a:off x="1979613" y="115888"/>
            <a:ext cx="5113337"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6436" name="Rectangle 5"/>
          <p:cNvSpPr>
            <a:spLocks noChangeArrowheads="1"/>
          </p:cNvSpPr>
          <p:nvPr/>
        </p:nvSpPr>
        <p:spPr bwMode="auto">
          <a:xfrm>
            <a:off x="107950" y="476250"/>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A11. Annexe : Plan de lutte contre les plantes exotiques envahissantes</a:t>
            </a:r>
            <a:endParaRPr lang="fr-FR" altLang="fr-FR" sz="1800">
              <a:solidFill>
                <a:srgbClr val="008000"/>
              </a:solidFill>
            </a:endParaRPr>
          </a:p>
        </p:txBody>
      </p:sp>
      <p:pic>
        <p:nvPicPr>
          <p:cNvPr id="146437" name="Image 9" descr="barrières especes invasiv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80676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ZoneTexte 10"/>
          <p:cNvSpPr txBox="1">
            <a:spLocks noChangeArrowheads="1"/>
          </p:cNvSpPr>
          <p:nvPr/>
        </p:nvSpPr>
        <p:spPr bwMode="auto">
          <a:xfrm>
            <a:off x="179388" y="5157788"/>
            <a:ext cx="885666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u="sng">
                <a:solidFill>
                  <a:srgbClr val="FF0000"/>
                </a:solidFill>
                <a:latin typeface="Arial" panose="020B0604020202020204" pitchFamily="34" charset="0"/>
              </a:rPr>
              <a:t>Les barrières qu’une espèce exotique doit franchir pour devenir envahissante </a:t>
            </a:r>
            <a:r>
              <a:rPr lang="fr-FR" altLang="fr-FR" sz="1200">
                <a:solidFill>
                  <a:srgbClr val="FF0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Représentation schématique des principales barrières limitant l’expansion des plantes introduites : (A) barrières géographiques inter- ou intracontinentales ; (B) barrières environnementales biotiques et abiotiques du site d'introduction ; (C) barrières reproductives empêchant la reproduction végétative à long terme ou la production de descendance , (D) barrières aux dispersions locales et régionales , (E) barrières environnementales dans les habitats anthropises ou dominés par des exotiques ; (F) barrières environnementales dans les habitats naturels ou semi-naturels (modifié d'après Richardson et al, 2000). </a:t>
            </a:r>
          </a:p>
          <a:p>
            <a:pPr algn="just" eaLnBrk="1" hangingPunct="1">
              <a:spcBef>
                <a:spcPct val="0"/>
              </a:spcBef>
              <a:buFontTx/>
              <a:buNone/>
            </a:pPr>
            <a:r>
              <a:rPr lang="fr-FR" altLang="fr-FR" sz="1200">
                <a:solidFill>
                  <a:srgbClr val="FF0000"/>
                </a:solidFill>
                <a:latin typeface="Arial" panose="020B0604020202020204" pitchFamily="34" charset="0"/>
              </a:rPr>
              <a:t>Source : Diagnostic sur l’invasion biologique Aux Antilles Françaises. Stratégie de suivi et de prévention. Ibid. </a:t>
            </a:r>
          </a:p>
          <a:p>
            <a:pPr algn="just" eaLnBrk="1" hangingPunct="1">
              <a:spcBef>
                <a:spcPct val="0"/>
              </a:spcBef>
              <a:buFontTx/>
              <a:buNone/>
            </a:pPr>
            <a:r>
              <a:rPr lang="fr-FR" altLang="fr-FR" sz="1000">
                <a:solidFill>
                  <a:srgbClr val="FF0000"/>
                </a:solidFill>
                <a:latin typeface="Arial" panose="020B0604020202020204" pitchFamily="34" charset="0"/>
                <a:hlinkClick r:id="rId3"/>
              </a:rPr>
              <a:t>http://www.martinique.developpement-durable.gouv.fr/IMG/pdf/E2103_-_DIREN971_Diagnostic_Invasion_biologique_v3_151111_cle24991f.pdf</a:t>
            </a:r>
            <a:r>
              <a:rPr lang="fr-FR" altLang="fr-FR" sz="1000">
                <a:solidFill>
                  <a:srgbClr val="FF0000"/>
                </a:solidFill>
                <a:latin typeface="Arial" panose="020B0604020202020204" pitchFamily="34" charset="0"/>
              </a:rPr>
              <a:t>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ChangeArrowheads="1"/>
          </p:cNvSpPr>
          <p:nvPr/>
        </p:nvSpPr>
        <p:spPr bwMode="auto">
          <a:xfrm>
            <a:off x="6084888" y="3500438"/>
            <a:ext cx="26638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FF0000"/>
                </a:solidFill>
              </a:rPr>
              <a:t>←</a:t>
            </a:r>
            <a:r>
              <a:rPr lang="fr-FR" altLang="fr-FR" sz="1200">
                <a:solidFill>
                  <a:srgbClr val="FF0000"/>
                </a:solidFill>
                <a:latin typeface="Arial" panose="020B0604020202020204" pitchFamily="34" charset="0"/>
              </a:rPr>
              <a:t>Les principales menaces sur la</a:t>
            </a:r>
          </a:p>
          <a:p>
            <a:pPr algn="just" eaLnBrk="1" hangingPunct="1">
              <a:spcBef>
                <a:spcPct val="0"/>
              </a:spcBef>
              <a:buFontTx/>
              <a:buNone/>
            </a:pPr>
            <a:r>
              <a:rPr lang="fr-FR" altLang="fr-FR" sz="1200">
                <a:solidFill>
                  <a:srgbClr val="FF0000"/>
                </a:solidFill>
                <a:latin typeface="Arial" panose="020B0604020202020204" pitchFamily="34" charset="0"/>
              </a:rPr>
              <a:t>biodiversité et les tendances</a:t>
            </a:r>
          </a:p>
          <a:p>
            <a:pPr algn="just" eaLnBrk="1" hangingPunct="1">
              <a:spcBef>
                <a:spcPct val="0"/>
              </a:spcBef>
              <a:buFontTx/>
              <a:buNone/>
            </a:pPr>
            <a:r>
              <a:rPr lang="fr-FR" altLang="fr-FR" sz="1200">
                <a:solidFill>
                  <a:srgbClr val="FF0000"/>
                </a:solidFill>
                <a:latin typeface="Arial" panose="020B0604020202020204" pitchFamily="34" charset="0"/>
              </a:rPr>
              <a:t>d’évolution.  La colonne du milieu concerne les plantes invasives. Source :  Les moteurs du changement dans les services écosystémiques. Source: Millennium Ecosystem Assessment (MA, 2005), </a:t>
            </a:r>
            <a:r>
              <a:rPr lang="fr-FR" altLang="fr-FR" sz="1200">
                <a:solidFill>
                  <a:srgbClr val="FF0000"/>
                </a:solidFill>
                <a:latin typeface="Arial" panose="020B0604020202020204" pitchFamily="34" charset="0"/>
                <a:hlinkClick r:id="rId2"/>
              </a:rPr>
              <a:t>http://www.ipcc.ch/publications_and_data/ar4/wg2/en/ch20s20-3.html</a:t>
            </a:r>
            <a:r>
              <a:rPr lang="fr-FR" altLang="fr-FR" sz="1200">
                <a:solidFill>
                  <a:srgbClr val="FF0000"/>
                </a:solidFill>
                <a:latin typeface="Arial" panose="020B0604020202020204" pitchFamily="34" charset="0"/>
              </a:rPr>
              <a:t> </a:t>
            </a:r>
          </a:p>
        </p:txBody>
      </p:sp>
      <p:sp>
        <p:nvSpPr>
          <p:cNvPr id="147459"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F1BBFFE-9766-4C87-AB69-6780D8727D58}" type="slidenum">
              <a:rPr lang="fr-FR" altLang="fr-FR" sz="1200">
                <a:solidFill>
                  <a:srgbClr val="898989"/>
                </a:solidFill>
              </a:rPr>
              <a:pPr algn="r" eaLnBrk="1" hangingPunct="1">
                <a:spcBef>
                  <a:spcPct val="0"/>
                </a:spcBef>
                <a:buFontTx/>
                <a:buNone/>
              </a:pPr>
              <a:t>145</a:t>
            </a:fld>
            <a:endParaRPr lang="fr-FR" altLang="fr-FR" sz="1200">
              <a:solidFill>
                <a:srgbClr val="898989"/>
              </a:solidFill>
            </a:endParaRPr>
          </a:p>
        </p:txBody>
      </p:sp>
      <p:sp>
        <p:nvSpPr>
          <p:cNvPr id="147460" name="ZoneTexte 4"/>
          <p:cNvSpPr txBox="1">
            <a:spLocks noChangeArrowheads="1"/>
          </p:cNvSpPr>
          <p:nvPr/>
        </p:nvSpPr>
        <p:spPr bwMode="auto">
          <a:xfrm>
            <a:off x="1979613" y="115888"/>
            <a:ext cx="5113337"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7461" name="Rectangle 5"/>
          <p:cNvSpPr>
            <a:spLocks noChangeArrowheads="1"/>
          </p:cNvSpPr>
          <p:nvPr/>
        </p:nvSpPr>
        <p:spPr bwMode="auto">
          <a:xfrm>
            <a:off x="107950" y="476250"/>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A11. Annexe : Plan de lutte contre les plantes exotiques envahissantes</a:t>
            </a:r>
            <a:endParaRPr lang="fr-FR" altLang="fr-FR" sz="1800">
              <a:solidFill>
                <a:srgbClr val="008000"/>
              </a:solidFill>
            </a:endParaRPr>
          </a:p>
        </p:txBody>
      </p:sp>
      <p:pic>
        <p:nvPicPr>
          <p:cNvPr id="147462" name="Image 7" descr="Millenium ecosystem assess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36613"/>
            <a:ext cx="5832475"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Image 2" descr="Strategies de lutte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65175"/>
            <a:ext cx="67913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2751861-2601-43F2-93AE-7376065A279A}" type="slidenum">
              <a:rPr lang="fr-FR" altLang="fr-FR" sz="1200">
                <a:solidFill>
                  <a:srgbClr val="898989"/>
                </a:solidFill>
              </a:rPr>
              <a:pPr algn="r" eaLnBrk="1" hangingPunct="1">
                <a:spcBef>
                  <a:spcPct val="0"/>
                </a:spcBef>
                <a:buFontTx/>
                <a:buNone/>
              </a:pPr>
              <a:t>146</a:t>
            </a:fld>
            <a:endParaRPr lang="fr-FR" altLang="fr-FR" sz="1200">
              <a:solidFill>
                <a:srgbClr val="898989"/>
              </a:solidFill>
            </a:endParaRPr>
          </a:p>
        </p:txBody>
      </p:sp>
      <p:sp>
        <p:nvSpPr>
          <p:cNvPr id="148484" name="ZoneTexte 4"/>
          <p:cNvSpPr txBox="1">
            <a:spLocks noChangeArrowheads="1"/>
          </p:cNvSpPr>
          <p:nvPr/>
        </p:nvSpPr>
        <p:spPr bwMode="auto">
          <a:xfrm>
            <a:off x="1979613" y="115888"/>
            <a:ext cx="5113337"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48485" name="Rectangle 5"/>
          <p:cNvSpPr>
            <a:spLocks noChangeArrowheads="1"/>
          </p:cNvSpPr>
          <p:nvPr/>
        </p:nvSpPr>
        <p:spPr bwMode="auto">
          <a:xfrm>
            <a:off x="107950" y="476250"/>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A11. Annexe : Plan de lutte contre les plantes exotiques envahissantes</a:t>
            </a:r>
            <a:endParaRPr lang="fr-FR" altLang="fr-FR" sz="1800">
              <a:solidFill>
                <a:srgbClr val="008000"/>
              </a:solidFill>
            </a:endParaRPr>
          </a:p>
        </p:txBody>
      </p:sp>
      <p:sp>
        <p:nvSpPr>
          <p:cNvPr id="148486" name="ZoneTexte 6"/>
          <p:cNvSpPr txBox="1">
            <a:spLocks noChangeArrowheads="1"/>
          </p:cNvSpPr>
          <p:nvPr/>
        </p:nvSpPr>
        <p:spPr bwMode="auto">
          <a:xfrm>
            <a:off x="684213" y="609282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Schéma récapitulatif des différentes options de gestion des espèces exotiques (D'après GISP) et Points de faiblesse des Antilles Françaises à l'état actuel. Source : Diagnostic sur l'invasion biologique Aux Antilles Françaises Stratégie de suivi et de prévention. Ibid.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10E6DE0-D838-4E10-B848-03950946E357}" type="slidenum">
              <a:rPr lang="fr-FR" altLang="fr-FR" sz="1200">
                <a:solidFill>
                  <a:srgbClr val="898989"/>
                </a:solidFill>
              </a:rPr>
              <a:pPr algn="r" eaLnBrk="1" hangingPunct="1">
                <a:spcBef>
                  <a:spcPct val="0"/>
                </a:spcBef>
                <a:buFontTx/>
                <a:buNone/>
              </a:pPr>
              <a:t>147</a:t>
            </a:fld>
            <a:endParaRPr lang="fr-FR" altLang="fr-FR" sz="1200">
              <a:solidFill>
                <a:srgbClr val="898989"/>
              </a:solidFill>
            </a:endParaRPr>
          </a:p>
        </p:txBody>
      </p:sp>
      <p:sp>
        <p:nvSpPr>
          <p:cNvPr id="149507" name="ZoneTexte 3"/>
          <p:cNvSpPr txBox="1">
            <a:spLocks noChangeArrowheads="1"/>
          </p:cNvSpPr>
          <p:nvPr/>
        </p:nvSpPr>
        <p:spPr bwMode="auto">
          <a:xfrm>
            <a:off x="2771775" y="115888"/>
            <a:ext cx="3960813"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 name="ZoneTexte 4"/>
          <p:cNvSpPr txBox="1"/>
          <p:nvPr/>
        </p:nvSpPr>
        <p:spPr>
          <a:xfrm>
            <a:off x="250825" y="549275"/>
            <a:ext cx="8785225" cy="3354388"/>
          </a:xfrm>
          <a:prstGeom prst="rect">
            <a:avLst/>
          </a:prstGeom>
          <a:noFill/>
        </p:spPr>
        <p:txBody>
          <a:bodyPr>
            <a:spAutoFit/>
          </a:bodyPr>
          <a:lstStyle/>
          <a:p>
            <a:pPr eaLnBrk="1" hangingPunct="1">
              <a:defRPr/>
            </a:pPr>
            <a:r>
              <a:rPr lang="fr-FR" dirty="0">
                <a:solidFill>
                  <a:srgbClr val="008000"/>
                </a:solidFill>
                <a:latin typeface="Arial" charset="0"/>
                <a:cs typeface="Arial" charset="0"/>
              </a:rPr>
              <a:t>A8. </a:t>
            </a:r>
            <a:r>
              <a:rPr lang="fr-FR" b="1" dirty="0">
                <a:solidFill>
                  <a:srgbClr val="008000"/>
                </a:solidFill>
                <a:latin typeface="Arial" charset="0"/>
                <a:cs typeface="Arial" charset="0"/>
              </a:rPr>
              <a:t>Bibliographie</a:t>
            </a:r>
            <a:r>
              <a:rPr lang="fr-FR" dirty="0">
                <a:solidFill>
                  <a:srgbClr val="008000"/>
                </a:solidFill>
                <a:latin typeface="Arial" charset="0"/>
                <a:cs typeface="Arial" charset="0"/>
              </a:rPr>
              <a:t> :</a:t>
            </a:r>
          </a:p>
          <a:p>
            <a:pPr eaLnBrk="1" hangingPunct="1">
              <a:defRPr/>
            </a:pPr>
            <a:endParaRPr lang="fr-FR" dirty="0">
              <a:solidFill>
                <a:srgbClr val="008000"/>
              </a:solidFill>
              <a:latin typeface="Arial" charset="0"/>
              <a:cs typeface="Arial" charset="0"/>
            </a:endParaRPr>
          </a:p>
          <a:p>
            <a:pPr eaLnBrk="1" hangingPunct="1">
              <a:defRPr/>
            </a:pPr>
            <a:r>
              <a:rPr lang="fr-FR" dirty="0">
                <a:solidFill>
                  <a:srgbClr val="008000"/>
                </a:solidFill>
                <a:latin typeface="Arial" charset="0"/>
                <a:cs typeface="Arial" charset="0"/>
              </a:rPr>
              <a:t>A) </a:t>
            </a:r>
            <a:r>
              <a:rPr lang="fr-FR" u="sng" dirty="0">
                <a:solidFill>
                  <a:srgbClr val="008000"/>
                </a:solidFill>
                <a:latin typeface="Arial" charset="0"/>
                <a:cs typeface="Arial" charset="0"/>
              </a:rPr>
              <a:t>Livres, articles et revues </a:t>
            </a:r>
            <a:r>
              <a:rPr lang="fr-FR" dirty="0">
                <a:solidFill>
                  <a:srgbClr val="008000"/>
                </a:solidFill>
                <a:latin typeface="Arial" charset="0"/>
                <a:cs typeface="Arial" charset="0"/>
              </a:rPr>
              <a:t>:</a:t>
            </a:r>
          </a:p>
          <a:p>
            <a:pPr marL="342900" indent="-342900" eaLnBrk="1" hangingPunct="1">
              <a:defRPr/>
            </a:pPr>
            <a:endParaRPr lang="fr-FR" dirty="0">
              <a:solidFill>
                <a:srgbClr val="008000"/>
              </a:solidFill>
              <a:latin typeface="Arial" charset="0"/>
              <a:cs typeface="Arial" charset="0"/>
            </a:endParaRPr>
          </a:p>
          <a:p>
            <a:pPr eaLnBrk="1" hangingPunct="1">
              <a:buFont typeface="Arial" pitchFamily="34" charset="0"/>
              <a:buChar char="•"/>
              <a:defRPr/>
            </a:pPr>
            <a:r>
              <a:rPr lang="fr-FR" sz="1400" dirty="0">
                <a:solidFill>
                  <a:srgbClr val="008000"/>
                </a:solidFill>
                <a:latin typeface="Arial" charset="0"/>
                <a:cs typeface="Arial" charset="0"/>
              </a:rPr>
              <a:t> Revue </a:t>
            </a:r>
            <a:r>
              <a:rPr lang="fr-FR" sz="1400" i="1" dirty="0" err="1">
                <a:solidFill>
                  <a:srgbClr val="008000"/>
                </a:solidFill>
                <a:latin typeface="Arial" charset="0"/>
                <a:cs typeface="Arial" charset="0"/>
                <a:hlinkClick r:id="rId2"/>
              </a:rPr>
              <a:t>Biological</a:t>
            </a:r>
            <a:r>
              <a:rPr lang="fr-FR" sz="1400" i="1" dirty="0">
                <a:solidFill>
                  <a:srgbClr val="008000"/>
                </a:solidFill>
                <a:latin typeface="Arial" charset="0"/>
                <a:cs typeface="Arial" charset="0"/>
                <a:hlinkClick r:id="rId2"/>
              </a:rPr>
              <a:t> Invasions</a:t>
            </a:r>
            <a:r>
              <a:rPr lang="fr-FR" sz="1400" dirty="0">
                <a:solidFill>
                  <a:srgbClr val="008000"/>
                </a:solidFill>
                <a:latin typeface="Arial" charset="0"/>
                <a:cs typeface="Arial" charset="0"/>
              </a:rPr>
              <a:t>, Springer </a:t>
            </a:r>
            <a:r>
              <a:rPr lang="fr-FR" sz="1400" dirty="0" err="1">
                <a:solidFill>
                  <a:srgbClr val="008000"/>
                </a:solidFill>
                <a:latin typeface="Arial" charset="0"/>
                <a:cs typeface="Arial" charset="0"/>
              </a:rPr>
              <a:t>Verlag</a:t>
            </a:r>
            <a:r>
              <a:rPr lang="fr-FR" sz="1400" dirty="0">
                <a:solidFill>
                  <a:srgbClr val="008000"/>
                </a:solidFill>
                <a:latin typeface="Arial" charset="0"/>
                <a:cs typeface="Arial" charset="0"/>
              </a:rPr>
              <a:t>, </a:t>
            </a:r>
            <a:r>
              <a:rPr lang="fr-FR" sz="1400" dirty="0">
                <a:solidFill>
                  <a:srgbClr val="008000"/>
                </a:solidFill>
                <a:latin typeface="Arial" charset="0"/>
                <a:cs typeface="Arial" charset="0"/>
                <a:hlinkClick r:id="rId2"/>
              </a:rPr>
              <a:t>http://link.springer.com/journal/10530</a:t>
            </a:r>
            <a:endParaRPr lang="fr-FR" sz="1400" dirty="0">
              <a:solidFill>
                <a:srgbClr val="008000"/>
              </a:solidFill>
              <a:latin typeface="Arial" charset="0"/>
              <a:cs typeface="Arial" charset="0"/>
            </a:endParaRPr>
          </a:p>
          <a:p>
            <a:pPr eaLnBrk="1" hangingPunct="1">
              <a:buFont typeface="Arial" pitchFamily="34" charset="0"/>
              <a:buChar char="•"/>
              <a:defRPr/>
            </a:pPr>
            <a:r>
              <a:rPr lang="fr-FR" sz="1400" dirty="0">
                <a:solidFill>
                  <a:srgbClr val="008000"/>
                </a:solidFill>
                <a:latin typeface="Arial" charset="0"/>
                <a:cs typeface="Arial" charset="0"/>
                <a:hlinkClick r:id="rId3"/>
              </a:rPr>
              <a:t> </a:t>
            </a:r>
            <a:r>
              <a:rPr lang="fr-FR" sz="1400" i="1" dirty="0" err="1">
                <a:solidFill>
                  <a:srgbClr val="008000"/>
                </a:solidFill>
                <a:latin typeface="Arial" charset="0"/>
                <a:cs typeface="Arial" charset="0"/>
                <a:hlinkClick r:id="rId3"/>
              </a:rPr>
              <a:t>Biological</a:t>
            </a:r>
            <a:r>
              <a:rPr lang="fr-FR" sz="1400" i="1" dirty="0">
                <a:solidFill>
                  <a:srgbClr val="008000"/>
                </a:solidFill>
                <a:latin typeface="Arial" charset="0"/>
                <a:cs typeface="Arial" charset="0"/>
                <a:hlinkClick r:id="rId3"/>
              </a:rPr>
              <a:t> Invasions: </a:t>
            </a:r>
            <a:r>
              <a:rPr lang="fr-FR" sz="1400" i="1" dirty="0" err="1">
                <a:solidFill>
                  <a:srgbClr val="008000"/>
                </a:solidFill>
                <a:latin typeface="Arial" charset="0"/>
                <a:cs typeface="Arial" charset="0"/>
                <a:hlinkClick r:id="rId3"/>
              </a:rPr>
              <a:t>Economic</a:t>
            </a:r>
            <a:r>
              <a:rPr lang="fr-FR" sz="1400" i="1" dirty="0">
                <a:solidFill>
                  <a:srgbClr val="008000"/>
                </a:solidFill>
                <a:latin typeface="Arial" charset="0"/>
                <a:cs typeface="Arial" charset="0"/>
                <a:hlinkClick r:id="rId3"/>
              </a:rPr>
              <a:t> and </a:t>
            </a:r>
            <a:r>
              <a:rPr lang="fr-FR" sz="1400" i="1" dirty="0" err="1">
                <a:solidFill>
                  <a:srgbClr val="008000"/>
                </a:solidFill>
                <a:latin typeface="Arial" charset="0"/>
                <a:cs typeface="Arial" charset="0"/>
                <a:hlinkClick r:id="rId3"/>
              </a:rPr>
              <a:t>Environmental</a:t>
            </a:r>
            <a:r>
              <a:rPr lang="fr-FR" sz="1400" i="1" dirty="0">
                <a:solidFill>
                  <a:srgbClr val="008000"/>
                </a:solidFill>
                <a:latin typeface="Arial" charset="0"/>
                <a:cs typeface="Arial" charset="0"/>
                <a:hlinkClick r:id="rId3"/>
              </a:rPr>
              <a:t> </a:t>
            </a:r>
            <a:r>
              <a:rPr lang="fr-FR" sz="1400" i="1" dirty="0" err="1">
                <a:solidFill>
                  <a:srgbClr val="008000"/>
                </a:solidFill>
                <a:latin typeface="Arial" charset="0"/>
                <a:cs typeface="Arial" charset="0"/>
                <a:hlinkClick r:id="rId3"/>
              </a:rPr>
              <a:t>Costs</a:t>
            </a:r>
            <a:r>
              <a:rPr lang="fr-FR" sz="1400" i="1" dirty="0">
                <a:solidFill>
                  <a:srgbClr val="008000"/>
                </a:solidFill>
                <a:latin typeface="Arial" charset="0"/>
                <a:cs typeface="Arial" charset="0"/>
                <a:hlinkClick r:id="rId3"/>
              </a:rPr>
              <a:t> of </a:t>
            </a:r>
            <a:r>
              <a:rPr lang="fr-FR" sz="1400" i="1" dirty="0" err="1">
                <a:solidFill>
                  <a:srgbClr val="008000"/>
                </a:solidFill>
                <a:latin typeface="Arial" charset="0"/>
                <a:cs typeface="Arial" charset="0"/>
                <a:hlinkClick r:id="rId3"/>
              </a:rPr>
              <a:t>Alien</a:t>
            </a:r>
            <a:r>
              <a:rPr lang="fr-FR" sz="1400" i="1" dirty="0">
                <a:solidFill>
                  <a:srgbClr val="008000"/>
                </a:solidFill>
                <a:latin typeface="Arial" charset="0"/>
                <a:cs typeface="Arial" charset="0"/>
                <a:hlinkClick r:id="rId3"/>
              </a:rPr>
              <a:t> Plant, Animal, and Microbe </a:t>
            </a:r>
            <a:r>
              <a:rPr lang="fr-FR" sz="1400" i="1" dirty="0" err="1">
                <a:solidFill>
                  <a:srgbClr val="008000"/>
                </a:solidFill>
                <a:latin typeface="Arial" charset="0"/>
                <a:cs typeface="Arial" charset="0"/>
                <a:hlinkClick r:id="rId3"/>
              </a:rPr>
              <a:t>Species</a:t>
            </a:r>
            <a:r>
              <a:rPr lang="fr-FR" sz="1400" i="1" dirty="0">
                <a:solidFill>
                  <a:srgbClr val="008000"/>
                </a:solidFill>
                <a:latin typeface="Arial" charset="0"/>
                <a:cs typeface="Arial" charset="0"/>
                <a:hlinkClick r:id="rId3"/>
              </a:rPr>
              <a:t>, Second Edition...</a:t>
            </a:r>
            <a:r>
              <a:rPr lang="fr-FR" sz="1400" dirty="0">
                <a:solidFill>
                  <a:srgbClr val="008000"/>
                </a:solidFill>
                <a:latin typeface="Arial" charset="0"/>
                <a:cs typeface="Arial" charset="0"/>
              </a:rPr>
              <a:t> de David, </a:t>
            </a:r>
            <a:r>
              <a:rPr lang="fr-FR" sz="1400" dirty="0" err="1">
                <a:solidFill>
                  <a:srgbClr val="008000"/>
                </a:solidFill>
                <a:latin typeface="Arial" charset="0"/>
                <a:cs typeface="Arial" charset="0"/>
              </a:rPr>
              <a:t>Ph.D</a:t>
            </a:r>
            <a:r>
              <a:rPr lang="fr-FR" sz="1400" dirty="0">
                <a:solidFill>
                  <a:srgbClr val="008000"/>
                </a:solidFill>
                <a:latin typeface="Arial" charset="0"/>
                <a:cs typeface="Arial" charset="0"/>
              </a:rPr>
              <a:t>. </a:t>
            </a:r>
            <a:r>
              <a:rPr lang="fr-FR" sz="1400" dirty="0" err="1">
                <a:solidFill>
                  <a:srgbClr val="008000"/>
                </a:solidFill>
                <a:latin typeface="Arial" charset="0"/>
                <a:cs typeface="Arial" charset="0"/>
              </a:rPr>
              <a:t>Pimentel</a:t>
            </a:r>
            <a:r>
              <a:rPr lang="fr-FR" sz="1400" dirty="0">
                <a:solidFill>
                  <a:srgbClr val="008000"/>
                </a:solidFill>
                <a:latin typeface="Arial" charset="0"/>
                <a:cs typeface="Arial" charset="0"/>
              </a:rPr>
              <a:t> et David </a:t>
            </a:r>
            <a:r>
              <a:rPr lang="fr-FR" sz="1400" dirty="0" err="1">
                <a:solidFill>
                  <a:srgbClr val="008000"/>
                </a:solidFill>
                <a:latin typeface="Arial" charset="0"/>
                <a:cs typeface="Arial" charset="0"/>
              </a:rPr>
              <a:t>Pimentel</a:t>
            </a:r>
            <a:r>
              <a:rPr lang="fr-FR" sz="1400" dirty="0">
                <a:solidFill>
                  <a:srgbClr val="008000"/>
                </a:solidFill>
                <a:latin typeface="Arial" charset="0"/>
                <a:cs typeface="Arial" charset="0"/>
              </a:rPr>
              <a:t> </a:t>
            </a:r>
            <a:r>
              <a:rPr lang="fr-FR" sz="1400" dirty="0" err="1">
                <a:solidFill>
                  <a:srgbClr val="008000"/>
                </a:solidFill>
                <a:latin typeface="Arial" charset="0"/>
                <a:cs typeface="Arial" charset="0"/>
              </a:rPr>
              <a:t>Ph.D</a:t>
            </a:r>
            <a:r>
              <a:rPr lang="fr-FR" sz="1400" dirty="0">
                <a:solidFill>
                  <a:srgbClr val="008000"/>
                </a:solidFill>
                <a:latin typeface="Arial" charset="0"/>
                <a:cs typeface="Arial" charset="0"/>
              </a:rPr>
              <a:t>. (14 mai 2012)</a:t>
            </a:r>
          </a:p>
          <a:p>
            <a:pPr eaLnBrk="1" hangingPunct="1">
              <a:buFont typeface="Arial" pitchFamily="34" charset="0"/>
              <a:buChar char="•"/>
              <a:defRPr/>
            </a:pPr>
            <a:r>
              <a:rPr lang="fr-FR" sz="1400" dirty="0">
                <a:solidFill>
                  <a:srgbClr val="008000"/>
                </a:solidFill>
                <a:latin typeface="Arial" charset="0"/>
                <a:cs typeface="Arial" charset="0"/>
                <a:hlinkClick r:id="rId4"/>
              </a:rPr>
              <a:t> </a:t>
            </a:r>
            <a:r>
              <a:rPr lang="fr-FR" sz="1400" i="1" dirty="0" err="1">
                <a:solidFill>
                  <a:srgbClr val="008000"/>
                </a:solidFill>
                <a:latin typeface="Arial" charset="0"/>
                <a:cs typeface="Arial" charset="0"/>
                <a:hlinkClick r:id="rId4"/>
              </a:rPr>
              <a:t>Biological</a:t>
            </a:r>
            <a:r>
              <a:rPr lang="fr-FR" sz="1400" i="1" dirty="0">
                <a:solidFill>
                  <a:srgbClr val="008000"/>
                </a:solidFill>
                <a:latin typeface="Arial" charset="0"/>
                <a:cs typeface="Arial" charset="0"/>
                <a:hlinkClick r:id="rId4"/>
              </a:rPr>
              <a:t> Invasions</a:t>
            </a:r>
            <a:r>
              <a:rPr lang="fr-FR" sz="1400" dirty="0">
                <a:solidFill>
                  <a:srgbClr val="008000"/>
                </a:solidFill>
                <a:latin typeface="Arial" charset="0"/>
                <a:cs typeface="Arial" charset="0"/>
              </a:rPr>
              <a:t> de WOLFGANG NENTWIG (2008)</a:t>
            </a:r>
          </a:p>
          <a:p>
            <a:pPr eaLnBrk="1" hangingPunct="1">
              <a:buFont typeface="Arial" pitchFamily="34" charset="0"/>
              <a:buChar char="•"/>
              <a:defRPr/>
            </a:pPr>
            <a:r>
              <a:rPr lang="fr-FR" sz="1400" dirty="0">
                <a:solidFill>
                  <a:srgbClr val="008000"/>
                </a:solidFill>
                <a:latin typeface="Arial" charset="0"/>
                <a:cs typeface="Arial" charset="0"/>
                <a:hlinkClick r:id="rId5"/>
              </a:rPr>
              <a:t> </a:t>
            </a:r>
            <a:r>
              <a:rPr lang="fr-FR" sz="1400" i="1" dirty="0">
                <a:solidFill>
                  <a:srgbClr val="008000"/>
                </a:solidFill>
                <a:latin typeface="Arial" charset="0"/>
                <a:cs typeface="Arial" charset="0"/>
                <a:hlinkClick r:id="rId5"/>
              </a:rPr>
              <a:t>Invasion </a:t>
            </a:r>
            <a:r>
              <a:rPr lang="fr-FR" sz="1400" i="1" dirty="0" err="1">
                <a:solidFill>
                  <a:srgbClr val="008000"/>
                </a:solidFill>
                <a:latin typeface="Arial" charset="0"/>
                <a:cs typeface="Arial" charset="0"/>
                <a:hlinkClick r:id="rId5"/>
              </a:rPr>
              <a:t>Biology</a:t>
            </a:r>
            <a:r>
              <a:rPr lang="fr-FR" sz="1400" i="1" dirty="0">
                <a:solidFill>
                  <a:srgbClr val="008000"/>
                </a:solidFill>
                <a:latin typeface="Arial" charset="0"/>
                <a:cs typeface="Arial" charset="0"/>
                <a:hlinkClick r:id="rId5"/>
              </a:rPr>
              <a:t> and </a:t>
            </a:r>
            <a:r>
              <a:rPr lang="fr-FR" sz="1400" i="1" dirty="0" err="1">
                <a:solidFill>
                  <a:srgbClr val="008000"/>
                </a:solidFill>
                <a:latin typeface="Arial" charset="0"/>
                <a:cs typeface="Arial" charset="0"/>
                <a:hlinkClick r:id="rId5"/>
              </a:rPr>
              <a:t>Ecological</a:t>
            </a:r>
            <a:r>
              <a:rPr lang="fr-FR" sz="1400" i="1" dirty="0">
                <a:solidFill>
                  <a:srgbClr val="008000"/>
                </a:solidFill>
                <a:latin typeface="Arial" charset="0"/>
                <a:cs typeface="Arial" charset="0"/>
                <a:hlinkClick r:id="rId5"/>
              </a:rPr>
              <a:t> </a:t>
            </a:r>
            <a:r>
              <a:rPr lang="fr-FR" sz="1400" i="1" dirty="0" err="1">
                <a:solidFill>
                  <a:srgbClr val="008000"/>
                </a:solidFill>
                <a:latin typeface="Arial" charset="0"/>
                <a:cs typeface="Arial" charset="0"/>
                <a:hlinkClick r:id="rId5"/>
              </a:rPr>
              <a:t>Theory</a:t>
            </a:r>
            <a:r>
              <a:rPr lang="fr-FR" sz="1400" i="1" dirty="0">
                <a:solidFill>
                  <a:srgbClr val="008000"/>
                </a:solidFill>
                <a:latin typeface="Arial" charset="0"/>
                <a:cs typeface="Arial" charset="0"/>
                <a:hlinkClick r:id="rId5"/>
              </a:rPr>
              <a:t>: Insights </a:t>
            </a:r>
            <a:r>
              <a:rPr lang="fr-FR" sz="1400" i="1" dirty="0" err="1">
                <a:solidFill>
                  <a:srgbClr val="008000"/>
                </a:solidFill>
                <a:latin typeface="Arial" charset="0"/>
                <a:cs typeface="Arial" charset="0"/>
                <a:hlinkClick r:id="rId5"/>
              </a:rPr>
              <a:t>from</a:t>
            </a:r>
            <a:r>
              <a:rPr lang="fr-FR" sz="1400" i="1" dirty="0">
                <a:solidFill>
                  <a:srgbClr val="008000"/>
                </a:solidFill>
                <a:latin typeface="Arial" charset="0"/>
                <a:cs typeface="Arial" charset="0"/>
                <a:hlinkClick r:id="rId5"/>
              </a:rPr>
              <a:t> a Continent in Transformation</a:t>
            </a:r>
            <a:r>
              <a:rPr lang="fr-FR" sz="1400" dirty="0">
                <a:solidFill>
                  <a:srgbClr val="008000"/>
                </a:solidFill>
                <a:latin typeface="Arial" charset="0"/>
                <a:cs typeface="Arial" charset="0"/>
              </a:rPr>
              <a:t> de Herbert H. T. Prins et </a:t>
            </a:r>
            <a:r>
              <a:rPr lang="fr-FR" sz="1400" dirty="0" err="1">
                <a:solidFill>
                  <a:srgbClr val="008000"/>
                </a:solidFill>
                <a:latin typeface="Arial" charset="0"/>
                <a:cs typeface="Arial" charset="0"/>
              </a:rPr>
              <a:t>Iain</a:t>
            </a:r>
            <a:r>
              <a:rPr lang="fr-FR" sz="1400" dirty="0">
                <a:solidFill>
                  <a:srgbClr val="008000"/>
                </a:solidFill>
                <a:latin typeface="Arial" charset="0"/>
                <a:cs typeface="Arial" charset="0"/>
              </a:rPr>
              <a:t> J. Gordon (2 janvier 2014)</a:t>
            </a:r>
          </a:p>
          <a:p>
            <a:pPr eaLnBrk="1" hangingPunct="1">
              <a:buFont typeface="Arial" pitchFamily="34" charset="0"/>
              <a:buChar char="•"/>
              <a:defRPr/>
            </a:pPr>
            <a:r>
              <a:rPr lang="fr-FR" sz="1400" i="1" dirty="0">
                <a:solidFill>
                  <a:srgbClr val="008000"/>
                </a:solidFill>
                <a:latin typeface="Arial" charset="0"/>
                <a:cs typeface="Arial" charset="0"/>
                <a:hlinkClick r:id="rId6"/>
              </a:rPr>
              <a:t> Invasion </a:t>
            </a:r>
            <a:r>
              <a:rPr lang="fr-FR" sz="1400" i="1" dirty="0" err="1">
                <a:solidFill>
                  <a:srgbClr val="008000"/>
                </a:solidFill>
                <a:latin typeface="Arial" charset="0"/>
                <a:cs typeface="Arial" charset="0"/>
                <a:hlinkClick r:id="rId6"/>
              </a:rPr>
              <a:t>Ecology</a:t>
            </a:r>
            <a:r>
              <a:rPr lang="fr-FR" sz="1400" dirty="0">
                <a:solidFill>
                  <a:srgbClr val="008000"/>
                </a:solidFill>
                <a:latin typeface="Arial" charset="0"/>
                <a:cs typeface="Arial" charset="0"/>
              </a:rPr>
              <a:t> de </a:t>
            </a:r>
            <a:r>
              <a:rPr lang="fr-FR" sz="1400" dirty="0">
                <a:solidFill>
                  <a:srgbClr val="008000"/>
                </a:solidFill>
                <a:latin typeface="Arial" charset="0"/>
                <a:cs typeface="Arial" charset="0"/>
                <a:hlinkClick r:id="rId7"/>
              </a:rPr>
              <a:t>Julie L. </a:t>
            </a:r>
            <a:r>
              <a:rPr lang="fr-FR" sz="1400" dirty="0" err="1">
                <a:solidFill>
                  <a:srgbClr val="008000"/>
                </a:solidFill>
                <a:latin typeface="Arial" charset="0"/>
                <a:cs typeface="Arial" charset="0"/>
                <a:hlinkClick r:id="rId7"/>
              </a:rPr>
              <a:t>Lockwood</a:t>
            </a:r>
            <a:r>
              <a:rPr lang="fr-FR" sz="1400" dirty="0">
                <a:solidFill>
                  <a:srgbClr val="008000"/>
                </a:solidFill>
                <a:latin typeface="Arial" charset="0"/>
                <a:cs typeface="Arial" charset="0"/>
              </a:rPr>
              <a:t>, Martha F. </a:t>
            </a:r>
            <a:r>
              <a:rPr lang="fr-FR" sz="1400" dirty="0" err="1">
                <a:solidFill>
                  <a:srgbClr val="008000"/>
                </a:solidFill>
                <a:latin typeface="Arial" charset="0"/>
                <a:cs typeface="Arial" charset="0"/>
              </a:rPr>
              <a:t>Hoopes</a:t>
            </a:r>
            <a:r>
              <a:rPr lang="fr-FR" sz="1400" dirty="0">
                <a:solidFill>
                  <a:srgbClr val="008000"/>
                </a:solidFill>
                <a:latin typeface="Arial" charset="0"/>
                <a:cs typeface="Arial" charset="0"/>
              </a:rPr>
              <a:t> et Michael P. </a:t>
            </a:r>
            <a:r>
              <a:rPr lang="fr-FR" sz="1400" dirty="0" err="1">
                <a:solidFill>
                  <a:srgbClr val="008000"/>
                </a:solidFill>
                <a:latin typeface="Arial" charset="0"/>
                <a:cs typeface="Arial" charset="0"/>
              </a:rPr>
              <a:t>Marchetti</a:t>
            </a:r>
            <a:r>
              <a:rPr lang="fr-FR" sz="1400" dirty="0">
                <a:solidFill>
                  <a:srgbClr val="008000"/>
                </a:solidFill>
                <a:latin typeface="Arial" charset="0"/>
                <a:cs typeface="Arial" charset="0"/>
              </a:rPr>
              <a:t> (5 avril 2013).</a:t>
            </a:r>
          </a:p>
          <a:p>
            <a:pPr eaLnBrk="1" hangingPunct="1">
              <a:buFont typeface="Arial" pitchFamily="34" charset="0"/>
              <a:buChar char="•"/>
              <a:defRPr/>
            </a:pPr>
            <a:r>
              <a:rPr lang="fr-FR" sz="1400" dirty="0">
                <a:solidFill>
                  <a:srgbClr val="008000"/>
                </a:solidFill>
                <a:latin typeface="Arial" charset="0"/>
                <a:cs typeface="Arial" charset="0"/>
              </a:rPr>
              <a:t> </a:t>
            </a:r>
            <a:r>
              <a:rPr lang="fr-FR" sz="1400" dirty="0" err="1">
                <a:solidFill>
                  <a:srgbClr val="008000"/>
                </a:solidFill>
                <a:latin typeface="Arial" charset="0"/>
                <a:cs typeface="Arial" charset="0"/>
              </a:rPr>
              <a:t>Vahrameev</a:t>
            </a:r>
            <a:r>
              <a:rPr lang="fr-FR" sz="1400" dirty="0">
                <a:solidFill>
                  <a:srgbClr val="008000"/>
                </a:solidFill>
                <a:latin typeface="Arial" charset="0"/>
                <a:cs typeface="Arial" charset="0"/>
              </a:rPr>
              <a:t> P. et al., 2011. Définitions et méthode de hiérarchisation des espèces végétales invasives sur le territoire d’agrément du CBNBP. Conservatoire botanique national du Bassin parisien, 16p. (CBNBP Délégation Ile-de-France et direction, Muséum national d'histoire naturelle, 61 rue Buffon, 75005 Paris). </a:t>
            </a:r>
          </a:p>
        </p:txBody>
      </p:sp>
      <p:sp>
        <p:nvSpPr>
          <p:cNvPr id="6" name="ZoneTexte 5"/>
          <p:cNvSpPr txBox="1"/>
          <p:nvPr/>
        </p:nvSpPr>
        <p:spPr>
          <a:xfrm>
            <a:off x="2555875" y="5445125"/>
            <a:ext cx="4319588" cy="1016000"/>
          </a:xfrm>
          <a:prstGeom prst="rect">
            <a:avLst/>
          </a:prstGeom>
          <a:noFill/>
        </p:spPr>
        <p:txBody>
          <a:bodyPr>
            <a:spAutoFit/>
          </a:bodyPr>
          <a:lstStyle/>
          <a:p>
            <a:pPr algn="just" eaLnBrk="1" hangingPunct="1">
              <a:defRPr/>
            </a:pPr>
            <a:r>
              <a:rPr lang="fr-FR" sz="1200" dirty="0">
                <a:solidFill>
                  <a:srgbClr val="008000"/>
                </a:solidFill>
              </a:rPr>
              <a:t>La très prolifique </a:t>
            </a:r>
            <a:r>
              <a:rPr lang="fr-FR" sz="1200" dirty="0" err="1">
                <a:solidFill>
                  <a:srgbClr val="008000"/>
                </a:solidFill>
                <a:hlinkClick r:id="rId8" tooltip="Kudzu"/>
              </a:rPr>
              <a:t>kudzu</a:t>
            </a:r>
            <a:r>
              <a:rPr lang="fr-FR" sz="1200" dirty="0">
                <a:solidFill>
                  <a:srgbClr val="008000"/>
                </a:solidFill>
              </a:rPr>
              <a:t>, introduite au </a:t>
            </a:r>
            <a:r>
              <a:rPr lang="fr-FR" sz="1200" cap="small" dirty="0" err="1">
                <a:solidFill>
                  <a:srgbClr val="008000"/>
                </a:solidFill>
                <a:hlinkClick r:id="rId9" tooltip="XIXe siècle"/>
              </a:rPr>
              <a:t>xix</a:t>
            </a:r>
            <a:r>
              <a:rPr lang="fr-FR" sz="1200" baseline="30000" dirty="0" err="1">
                <a:solidFill>
                  <a:srgbClr val="008000"/>
                </a:solidFill>
                <a:hlinkClick r:id="rId9" tooltip="XIXe siècle"/>
              </a:rPr>
              <a:t>e</a:t>
            </a:r>
            <a:r>
              <a:rPr lang="fr-FR" sz="1200" dirty="0">
                <a:solidFill>
                  <a:srgbClr val="008000"/>
                </a:solidFill>
                <a:hlinkClick r:id="rId9" tooltip="XIXe siècle"/>
              </a:rPr>
              <a:t> siècle</a:t>
            </a:r>
            <a:r>
              <a:rPr lang="fr-FR" sz="1200" dirty="0">
                <a:solidFill>
                  <a:srgbClr val="008000"/>
                </a:solidFill>
              </a:rPr>
              <a:t> aux États-Unis, apprécie beaucoup le climat chaud et humide du sud-est où elle a tendance à envahir les milieux ouverts perturbés comme cette clairière aux abords de la </a:t>
            </a:r>
            <a:r>
              <a:rPr lang="fr-FR" sz="1200" i="1" dirty="0" err="1">
                <a:solidFill>
                  <a:srgbClr val="008000"/>
                </a:solidFill>
              </a:rPr>
              <a:t>Old</a:t>
            </a:r>
            <a:r>
              <a:rPr lang="fr-FR" sz="1200" i="1" dirty="0">
                <a:solidFill>
                  <a:srgbClr val="008000"/>
                </a:solidFill>
              </a:rPr>
              <a:t> </a:t>
            </a:r>
            <a:r>
              <a:rPr lang="fr-FR" sz="1200" i="1" dirty="0">
                <a:solidFill>
                  <a:srgbClr val="008000"/>
                </a:solidFill>
                <a:hlinkClick r:id="rId10" tooltip="Natchez Trace"/>
              </a:rPr>
              <a:t>Natchez Trace</a:t>
            </a:r>
            <a:r>
              <a:rPr lang="fr-FR" sz="1200" i="1" dirty="0">
                <a:solidFill>
                  <a:srgbClr val="008000"/>
                </a:solidFill>
              </a:rPr>
              <a:t>.</a:t>
            </a:r>
          </a:p>
          <a:p>
            <a:pPr algn="just" eaLnBrk="1" hangingPunct="1">
              <a:defRPr/>
            </a:pPr>
            <a:r>
              <a:rPr lang="fr-FR" sz="1200" dirty="0">
                <a:solidFill>
                  <a:srgbClr val="008000"/>
                </a:solidFill>
              </a:rPr>
              <a:t>Source : </a:t>
            </a:r>
            <a:r>
              <a:rPr lang="fr-FR" sz="1200" dirty="0">
                <a:solidFill>
                  <a:srgbClr val="008000"/>
                </a:solidFill>
                <a:hlinkClick r:id="rId11"/>
              </a:rPr>
              <a:t>http://fr.wikipedia.org/wiki/Plante_envahissante</a:t>
            </a:r>
            <a:r>
              <a:rPr lang="fr-FR" sz="1200" dirty="0">
                <a:solidFill>
                  <a:srgbClr val="008000"/>
                </a:solidFill>
              </a:rPr>
              <a:t> </a:t>
            </a:r>
          </a:p>
        </p:txBody>
      </p:sp>
      <p:pic>
        <p:nvPicPr>
          <p:cNvPr id="149510" name="Image 6" descr="kudzu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149725"/>
            <a:ext cx="28781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F0D3942-9DF5-496A-A94A-436E063317F1}" type="slidenum">
              <a:rPr lang="fr-FR" altLang="fr-FR" sz="1200">
                <a:solidFill>
                  <a:srgbClr val="898989"/>
                </a:solidFill>
              </a:rPr>
              <a:pPr algn="r" eaLnBrk="1" hangingPunct="1">
                <a:spcBef>
                  <a:spcPct val="0"/>
                </a:spcBef>
                <a:buFontTx/>
                <a:buNone/>
              </a:pPr>
              <a:t>148</a:t>
            </a:fld>
            <a:endParaRPr lang="fr-FR" altLang="fr-FR" sz="1200">
              <a:solidFill>
                <a:srgbClr val="898989"/>
              </a:solidFill>
            </a:endParaRPr>
          </a:p>
        </p:txBody>
      </p:sp>
      <p:sp>
        <p:nvSpPr>
          <p:cNvPr id="150531" name="ZoneTexte 3"/>
          <p:cNvSpPr txBox="1">
            <a:spLocks noChangeArrowheads="1"/>
          </p:cNvSpPr>
          <p:nvPr/>
        </p:nvSpPr>
        <p:spPr bwMode="auto">
          <a:xfrm>
            <a:off x="27717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 name="ZoneTexte 7"/>
          <p:cNvSpPr txBox="1"/>
          <p:nvPr/>
        </p:nvSpPr>
        <p:spPr>
          <a:xfrm>
            <a:off x="107950" y="260350"/>
            <a:ext cx="8928100" cy="5508625"/>
          </a:xfrm>
          <a:prstGeom prst="rect">
            <a:avLst/>
          </a:prstGeom>
          <a:noFill/>
        </p:spPr>
        <p:txBody>
          <a:bodyPr>
            <a:spAutoFit/>
          </a:bodyPr>
          <a:lstStyle/>
          <a:p>
            <a:pPr eaLnBrk="1" hangingPunct="1">
              <a:defRPr/>
            </a:pPr>
            <a:r>
              <a:rPr lang="fr-FR" dirty="0">
                <a:solidFill>
                  <a:srgbClr val="008000"/>
                </a:solidFill>
                <a:latin typeface="Arial" charset="0"/>
                <a:cs typeface="Arial" charset="0"/>
              </a:rPr>
              <a:t>A12. </a:t>
            </a:r>
            <a:r>
              <a:rPr lang="fr-FR" b="1" dirty="0">
                <a:solidFill>
                  <a:srgbClr val="008000"/>
                </a:solidFill>
                <a:latin typeface="Arial" charset="0"/>
                <a:cs typeface="Arial" charset="0"/>
              </a:rPr>
              <a:t>Bibliographie</a:t>
            </a:r>
            <a:r>
              <a:rPr lang="fr-FR" dirty="0">
                <a:solidFill>
                  <a:srgbClr val="008000"/>
                </a:solidFill>
                <a:latin typeface="Arial" charset="0"/>
                <a:cs typeface="Arial" charset="0"/>
              </a:rPr>
              <a:t> :</a:t>
            </a:r>
          </a:p>
          <a:p>
            <a:pPr marL="342900" indent="-342900" eaLnBrk="1" hangingPunct="1">
              <a:defRPr/>
            </a:pPr>
            <a:endParaRPr lang="fr-FR" dirty="0">
              <a:solidFill>
                <a:srgbClr val="008000"/>
              </a:solidFill>
              <a:latin typeface="Arial" charset="0"/>
              <a:cs typeface="Arial" charset="0"/>
            </a:endParaRPr>
          </a:p>
          <a:p>
            <a:pPr marL="342900" indent="-342900" eaLnBrk="1" hangingPunct="1">
              <a:defRPr/>
            </a:pPr>
            <a:r>
              <a:rPr lang="fr-FR" dirty="0">
                <a:solidFill>
                  <a:srgbClr val="008000"/>
                </a:solidFill>
                <a:latin typeface="Arial" charset="0"/>
                <a:cs typeface="Arial" charset="0"/>
              </a:rPr>
              <a:t>B) </a:t>
            </a:r>
            <a:r>
              <a:rPr lang="fr-FR" u="sng" dirty="0">
                <a:solidFill>
                  <a:srgbClr val="008000"/>
                </a:solidFill>
                <a:latin typeface="Arial" charset="0"/>
                <a:cs typeface="Arial" charset="0"/>
              </a:rPr>
              <a:t>Pages Internet sur les plantes invasives en général</a:t>
            </a:r>
            <a:r>
              <a:rPr lang="fr-FR" dirty="0">
                <a:solidFill>
                  <a:srgbClr val="008000"/>
                </a:solidFill>
                <a:latin typeface="Arial" charset="0"/>
                <a:cs typeface="Arial" charset="0"/>
              </a:rPr>
              <a:t> :</a:t>
            </a:r>
          </a:p>
          <a:p>
            <a:pPr marL="342900" indent="-342900" eaLnBrk="1" hangingPunct="1">
              <a:defRPr/>
            </a:pPr>
            <a:endParaRPr lang="fr-FR" dirty="0">
              <a:solidFill>
                <a:srgbClr val="008000"/>
              </a:solidFill>
              <a:latin typeface="Arial" charset="0"/>
              <a:cs typeface="Arial" charset="0"/>
            </a:endParaRPr>
          </a:p>
          <a:p>
            <a:pPr eaLnBrk="1" hangingPunct="1">
              <a:buFont typeface="Arial" pitchFamily="34" charset="0"/>
              <a:buChar char="•"/>
              <a:defRPr/>
            </a:pPr>
            <a:r>
              <a:rPr lang="en-US" sz="1400" dirty="0">
                <a:solidFill>
                  <a:srgbClr val="008000"/>
                </a:solidFill>
                <a:latin typeface="Arial" charset="0"/>
                <a:cs typeface="Arial" charset="0"/>
              </a:rPr>
              <a:t> </a:t>
            </a:r>
            <a:r>
              <a:rPr lang="en-US" sz="1400" b="1" dirty="0">
                <a:solidFill>
                  <a:srgbClr val="008000"/>
                </a:solidFill>
                <a:latin typeface="Arial" charset="0"/>
                <a:cs typeface="Arial" charset="0"/>
              </a:rPr>
              <a:t>Global Invasive Species Database </a:t>
            </a:r>
            <a:r>
              <a:rPr lang="en-US" sz="1400" dirty="0">
                <a:solidFill>
                  <a:srgbClr val="008000"/>
                </a:solidFill>
                <a:latin typeface="Arial" charset="0"/>
                <a:cs typeface="Arial" charset="0"/>
              </a:rPr>
              <a:t>(</a:t>
            </a:r>
            <a:r>
              <a:rPr lang="en-US" sz="1400" dirty="0" err="1">
                <a:solidFill>
                  <a:srgbClr val="008000"/>
                </a:solidFill>
                <a:latin typeface="Arial" charset="0"/>
                <a:cs typeface="Arial" charset="0"/>
              </a:rPr>
              <a:t>dépend</a:t>
            </a:r>
            <a:r>
              <a:rPr lang="en-US" sz="1400" dirty="0">
                <a:solidFill>
                  <a:srgbClr val="008000"/>
                </a:solidFill>
                <a:latin typeface="Arial" charset="0"/>
                <a:cs typeface="Arial" charset="0"/>
              </a:rPr>
              <a:t> du “Global Invasive Species Program GISP”), </a:t>
            </a:r>
            <a:r>
              <a:rPr lang="en-US" sz="1400" dirty="0">
                <a:solidFill>
                  <a:srgbClr val="008000"/>
                </a:solidFill>
                <a:latin typeface="Arial" charset="0"/>
                <a:cs typeface="Arial" charset="0"/>
                <a:hlinkClick r:id="rId2"/>
              </a:rPr>
              <a:t>http://www.issg.org/database/species/search.asp?st=100ss&amp;lang=FR</a:t>
            </a:r>
            <a:r>
              <a:rPr lang="en-US" sz="1400" dirty="0">
                <a:solidFill>
                  <a:srgbClr val="008000"/>
                </a:solidFill>
                <a:latin typeface="Arial" charset="0"/>
                <a:cs typeface="Arial" charset="0"/>
              </a:rPr>
              <a:t> </a:t>
            </a:r>
          </a:p>
          <a:p>
            <a:pPr eaLnBrk="1" hangingPunct="1">
              <a:buFont typeface="Arial" pitchFamily="34" charset="0"/>
              <a:buChar char="•"/>
              <a:defRPr/>
            </a:pPr>
            <a:r>
              <a:rPr lang="en-US" sz="1400" dirty="0">
                <a:solidFill>
                  <a:srgbClr val="008000"/>
                </a:solidFill>
                <a:latin typeface="Arial" charset="0"/>
                <a:cs typeface="Arial" charset="0"/>
              </a:rPr>
              <a:t> </a:t>
            </a:r>
            <a:r>
              <a:rPr lang="en-US" sz="1400" b="1" dirty="0">
                <a:solidFill>
                  <a:srgbClr val="008000"/>
                </a:solidFill>
                <a:latin typeface="Arial" charset="0"/>
                <a:cs typeface="Arial" charset="0"/>
              </a:rPr>
              <a:t>Global Compendium of Weeds</a:t>
            </a:r>
            <a:r>
              <a:rPr lang="en-US" sz="1400" dirty="0">
                <a:solidFill>
                  <a:srgbClr val="008000"/>
                </a:solidFill>
                <a:latin typeface="Arial" charset="0"/>
                <a:cs typeface="Arial" charset="0"/>
              </a:rPr>
              <a:t>, </a:t>
            </a:r>
            <a:r>
              <a:rPr lang="en-US" sz="1400" dirty="0">
                <a:solidFill>
                  <a:srgbClr val="008000"/>
                </a:solidFill>
                <a:latin typeface="Arial" charset="0"/>
                <a:cs typeface="Arial" charset="0"/>
                <a:hlinkClick r:id="rId3"/>
              </a:rPr>
              <a:t>http://www.hear.org/gcw/</a:t>
            </a:r>
            <a:r>
              <a:rPr lang="en-US" sz="1400" dirty="0">
                <a:solidFill>
                  <a:srgbClr val="008000"/>
                </a:solidFill>
                <a:latin typeface="Arial" charset="0"/>
                <a:cs typeface="Arial" charset="0"/>
              </a:rPr>
              <a:t>  </a:t>
            </a:r>
          </a:p>
          <a:p>
            <a:pPr eaLnBrk="1" hangingPunct="1">
              <a:buFont typeface="Arial" pitchFamily="34" charset="0"/>
              <a:buChar char="•"/>
              <a:defRPr/>
            </a:pPr>
            <a:r>
              <a:rPr lang="en-US" sz="1400" dirty="0">
                <a:solidFill>
                  <a:srgbClr val="008000"/>
                </a:solidFill>
                <a:latin typeface="Arial" charset="0"/>
                <a:cs typeface="Arial" charset="0"/>
              </a:rPr>
              <a:t> </a:t>
            </a:r>
            <a:r>
              <a:rPr lang="en-US" sz="1400" b="1" dirty="0">
                <a:solidFill>
                  <a:srgbClr val="008000"/>
                </a:solidFill>
                <a:latin typeface="Arial" charset="0"/>
                <a:cs typeface="Arial" charset="0"/>
              </a:rPr>
              <a:t>Invasive Species Compendium</a:t>
            </a:r>
            <a:r>
              <a:rPr lang="en-US" sz="1400" dirty="0">
                <a:solidFill>
                  <a:srgbClr val="008000"/>
                </a:solidFill>
                <a:latin typeface="Arial" charset="0"/>
                <a:cs typeface="Arial" charset="0"/>
              </a:rPr>
              <a:t>, Datasheets, maps, images, abstracts and full text on invasive species of the world, CAB International, </a:t>
            </a:r>
            <a:r>
              <a:rPr lang="en-US" sz="1400" dirty="0">
                <a:solidFill>
                  <a:srgbClr val="008000"/>
                </a:solidFill>
                <a:latin typeface="Arial" charset="0"/>
                <a:cs typeface="Arial" charset="0"/>
                <a:hlinkClick r:id="rId4"/>
              </a:rPr>
              <a:t>http://www.cabi.org/isc</a:t>
            </a:r>
            <a:r>
              <a:rPr lang="en-US" sz="1400" dirty="0">
                <a:solidFill>
                  <a:srgbClr val="008000"/>
                </a:solidFill>
                <a:latin typeface="Arial" charset="0"/>
                <a:cs typeface="Arial" charset="0"/>
              </a:rPr>
              <a:t> &amp; </a:t>
            </a:r>
            <a:r>
              <a:rPr lang="en-US" sz="1400" dirty="0">
                <a:solidFill>
                  <a:srgbClr val="008000"/>
                </a:solidFill>
                <a:latin typeface="Arial" charset="0"/>
                <a:cs typeface="Arial" charset="0"/>
                <a:hlinkClick r:id="rId5"/>
              </a:rPr>
              <a:t>http://www.cabi.org/isc/search/?q=&amp;types=7,19</a:t>
            </a:r>
            <a:r>
              <a:rPr lang="en-US" sz="1400" dirty="0">
                <a:solidFill>
                  <a:srgbClr val="008000"/>
                </a:solidFill>
                <a:latin typeface="Arial" charset="0"/>
                <a:cs typeface="Arial" charset="0"/>
              </a:rPr>
              <a:t> </a:t>
            </a:r>
          </a:p>
          <a:p>
            <a:pPr eaLnBrk="1" hangingPunct="1">
              <a:buFont typeface="Arial" pitchFamily="34" charset="0"/>
              <a:buChar char="•"/>
              <a:defRPr/>
            </a:pPr>
            <a:r>
              <a:rPr lang="en-US" sz="1400" dirty="0">
                <a:solidFill>
                  <a:srgbClr val="008000"/>
                </a:solidFill>
                <a:latin typeface="Arial" charset="0"/>
                <a:cs typeface="Arial" charset="0"/>
              </a:rPr>
              <a:t> </a:t>
            </a:r>
            <a:r>
              <a:rPr lang="en-US" sz="1400" b="1" dirty="0">
                <a:solidFill>
                  <a:srgbClr val="008000"/>
                </a:solidFill>
                <a:latin typeface="Arial" charset="0"/>
                <a:cs typeface="Arial" charset="0"/>
              </a:rPr>
              <a:t>Island Biodiversity and Invasive Species</a:t>
            </a:r>
            <a:r>
              <a:rPr lang="en-US" sz="1400" dirty="0">
                <a:solidFill>
                  <a:srgbClr val="008000"/>
                </a:solidFill>
                <a:latin typeface="Arial" charset="0"/>
                <a:cs typeface="Arial" charset="0"/>
              </a:rPr>
              <a:t>, </a:t>
            </a:r>
            <a:r>
              <a:rPr lang="en-US" sz="1400" dirty="0">
                <a:solidFill>
                  <a:srgbClr val="008000"/>
                </a:solidFill>
                <a:latin typeface="Arial" charset="0"/>
                <a:cs typeface="Arial" charset="0"/>
                <a:hlinkClick r:id="rId6"/>
              </a:rPr>
              <a:t>http://ibis.fos.auckland.ac.nz/</a:t>
            </a:r>
            <a:r>
              <a:rPr lang="en-US" sz="1400" dirty="0">
                <a:solidFill>
                  <a:srgbClr val="008000"/>
                </a:solidFill>
                <a:latin typeface="Arial" charset="0"/>
                <a:cs typeface="Arial" charset="0"/>
              </a:rPr>
              <a:t> </a:t>
            </a:r>
          </a:p>
          <a:p>
            <a:pPr eaLnBrk="1" hangingPunct="1">
              <a:buFont typeface="Arial" pitchFamily="34" charset="0"/>
              <a:buChar char="•"/>
              <a:defRPr/>
            </a:pPr>
            <a:r>
              <a:rPr lang="en-US" sz="1400" dirty="0">
                <a:solidFill>
                  <a:srgbClr val="008000"/>
                </a:solidFill>
                <a:latin typeface="Arial" charset="0"/>
                <a:cs typeface="Arial" charset="0"/>
              </a:rPr>
              <a:t> </a:t>
            </a:r>
            <a:r>
              <a:rPr lang="en-US" sz="1400" b="1" dirty="0">
                <a:solidFill>
                  <a:srgbClr val="008000"/>
                </a:solidFill>
                <a:latin typeface="Arial" charset="0"/>
                <a:cs typeface="Arial" charset="0"/>
              </a:rPr>
              <a:t>Center for Invasive Species and Ecosystem Health</a:t>
            </a:r>
            <a:r>
              <a:rPr lang="en-US" sz="1400" dirty="0">
                <a:solidFill>
                  <a:srgbClr val="008000"/>
                </a:solidFill>
                <a:latin typeface="Arial" charset="0"/>
                <a:cs typeface="Arial" charset="0"/>
              </a:rPr>
              <a:t>, University of Georgia (USA), </a:t>
            </a:r>
            <a:r>
              <a:rPr lang="en-US" sz="1400" dirty="0">
                <a:solidFill>
                  <a:srgbClr val="008000"/>
                </a:solidFill>
                <a:latin typeface="Arial" charset="0"/>
                <a:cs typeface="Arial" charset="0"/>
                <a:hlinkClick r:id="rId7"/>
              </a:rPr>
              <a:t>http://www.invasive.org/species/weeds.cfm</a:t>
            </a:r>
            <a:r>
              <a:rPr lang="en-US" sz="1400" dirty="0">
                <a:solidFill>
                  <a:srgbClr val="008000"/>
                </a:solidFill>
                <a:latin typeface="Arial" charset="0"/>
                <a:cs typeface="Arial" charset="0"/>
              </a:rPr>
              <a:t> </a:t>
            </a:r>
          </a:p>
          <a:p>
            <a:pPr eaLnBrk="1" hangingPunct="1">
              <a:buFont typeface="Arial" pitchFamily="34" charset="0"/>
              <a:buChar char="•"/>
              <a:defRPr/>
            </a:pPr>
            <a:r>
              <a:rPr lang="en-US" sz="1400" b="1" dirty="0">
                <a:solidFill>
                  <a:srgbClr val="008000"/>
                </a:solidFill>
                <a:latin typeface="Arial" charset="0"/>
                <a:cs typeface="Arial" charset="0"/>
              </a:rPr>
              <a:t>The Forest Invasive Species Network for Africa </a:t>
            </a:r>
            <a:r>
              <a:rPr lang="en-US" sz="1400" dirty="0">
                <a:solidFill>
                  <a:srgbClr val="008000"/>
                </a:solidFill>
                <a:latin typeface="Arial" charset="0"/>
                <a:cs typeface="Arial" charset="0"/>
              </a:rPr>
              <a:t>(FISNA), </a:t>
            </a:r>
            <a:r>
              <a:rPr lang="en-US" sz="1400" dirty="0">
                <a:solidFill>
                  <a:srgbClr val="008000"/>
                </a:solidFill>
                <a:latin typeface="Arial" charset="0"/>
                <a:cs typeface="Arial" charset="0"/>
                <a:hlinkClick r:id="rId8"/>
              </a:rPr>
              <a:t>http://www.fao.org/forestry/fisna/en/</a:t>
            </a:r>
            <a:r>
              <a:rPr lang="en-US" sz="1400" dirty="0">
                <a:solidFill>
                  <a:srgbClr val="008000"/>
                </a:solidFill>
                <a:latin typeface="Arial" charset="0"/>
                <a:cs typeface="Arial" charset="0"/>
              </a:rPr>
              <a:t> &amp; </a:t>
            </a:r>
            <a:r>
              <a:rPr lang="en-US" sz="1400" dirty="0">
                <a:solidFill>
                  <a:srgbClr val="008000"/>
                </a:solidFill>
                <a:latin typeface="Arial" charset="0"/>
                <a:cs typeface="Arial" charset="0"/>
                <a:hlinkClick r:id="rId9"/>
              </a:rPr>
              <a:t>http://www.fao.org/forestry/biosecurity/16447/en/</a:t>
            </a:r>
            <a:r>
              <a:rPr lang="en-US" sz="1400" dirty="0">
                <a:solidFill>
                  <a:srgbClr val="008000"/>
                </a:solidFill>
                <a:latin typeface="Arial" charset="0"/>
                <a:cs typeface="Arial" charset="0"/>
              </a:rPr>
              <a:t> </a:t>
            </a:r>
          </a:p>
          <a:p>
            <a:pPr eaLnBrk="1" hangingPunct="1">
              <a:buFont typeface="Arial" pitchFamily="34" charset="0"/>
              <a:buChar char="•"/>
              <a:defRPr/>
            </a:pPr>
            <a:r>
              <a:rPr lang="en-US" sz="1400" dirty="0">
                <a:solidFill>
                  <a:srgbClr val="008000"/>
                </a:solidFill>
                <a:latin typeface="Arial" charset="0"/>
                <a:cs typeface="Arial" charset="0"/>
              </a:rPr>
              <a:t> </a:t>
            </a:r>
            <a:r>
              <a:rPr lang="en-US" sz="1400" b="1" dirty="0">
                <a:solidFill>
                  <a:srgbClr val="008000"/>
                </a:solidFill>
                <a:latin typeface="Arial" charset="0"/>
                <a:cs typeface="Arial" charset="0"/>
              </a:rPr>
              <a:t>Delivering Alien Invasive Species Inventories for Europe</a:t>
            </a:r>
            <a:r>
              <a:rPr lang="en-US" sz="1400" dirty="0">
                <a:solidFill>
                  <a:srgbClr val="008000"/>
                </a:solidFill>
                <a:latin typeface="Arial" charset="0"/>
                <a:cs typeface="Arial" charset="0"/>
              </a:rPr>
              <a:t>, </a:t>
            </a:r>
            <a:r>
              <a:rPr lang="en-US" sz="1400" dirty="0">
                <a:solidFill>
                  <a:srgbClr val="008000"/>
                </a:solidFill>
                <a:latin typeface="Arial" charset="0"/>
                <a:cs typeface="Arial" charset="0"/>
                <a:hlinkClick r:id="rId10"/>
              </a:rPr>
              <a:t>http://www.europe-aliens.org/</a:t>
            </a:r>
            <a:r>
              <a:rPr lang="en-US"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Espèces végétales exotiques envahissantes en France méditerranéenne continentale, </a:t>
            </a:r>
            <a:r>
              <a:rPr lang="fr-FR" sz="1400" u="sng" dirty="0">
                <a:solidFill>
                  <a:srgbClr val="008000"/>
                </a:solidFill>
                <a:latin typeface="Arial" charset="0"/>
                <a:cs typeface="Arial" charset="0"/>
                <a:hlinkClick r:id="rId11"/>
              </a:rPr>
              <a:t>http://www.invmed.fr/liste_noire</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a:t>
            </a:r>
            <a:r>
              <a:rPr lang="fr-FR" sz="1400" dirty="0">
                <a:latin typeface="Arial" charset="0"/>
                <a:cs typeface="Arial" charset="0"/>
                <a:hlinkClick r:id="rId12"/>
              </a:rPr>
              <a:t>Liste d'espèces envahissantes — </a:t>
            </a:r>
            <a:r>
              <a:rPr lang="fr-FR" sz="1400" dirty="0" err="1">
                <a:latin typeface="Arial" charset="0"/>
                <a:cs typeface="Arial" charset="0"/>
                <a:hlinkClick r:id="rId12"/>
              </a:rPr>
              <a:t>Wikipédia</a:t>
            </a:r>
            <a:r>
              <a:rPr lang="fr-FR" sz="1400" dirty="0">
                <a:solidFill>
                  <a:srgbClr val="008000"/>
                </a:solidFill>
                <a:latin typeface="Arial" charset="0"/>
                <a:cs typeface="Arial" charset="0"/>
              </a:rPr>
              <a:t>, </a:t>
            </a:r>
            <a:r>
              <a:rPr lang="fr-FR" sz="1400" dirty="0">
                <a:solidFill>
                  <a:srgbClr val="008000"/>
                </a:solidFill>
                <a:latin typeface="Arial" charset="0"/>
                <a:cs typeface="Arial" charset="0"/>
                <a:hlinkClick r:id="rId12"/>
              </a:rPr>
              <a:t>http://fr.wikipedia.org/wiki/Liste_d'esp%C3%A8ces_envahissantes</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Liste d'espèces invasives classées parmi les plus nuisibles au XXIe siècle, </a:t>
            </a:r>
            <a:r>
              <a:rPr lang="fr-FR" sz="1400" u="sng" dirty="0">
                <a:solidFill>
                  <a:srgbClr val="008000"/>
                </a:solidFill>
                <a:latin typeface="Arial" charset="0"/>
                <a:cs typeface="Arial" charset="0"/>
                <a:hlinkClick r:id="rId13"/>
              </a:rPr>
              <a:t>http://fr.wikipedia.org/wiki/Liste_d'esp%C3%A8ces_invasives_class%C3%A9es_parmi_les_plus_nuisibles_au_XXIe_si%C3%A8cle</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a:t>
            </a:r>
            <a:r>
              <a:rPr lang="en-US" sz="1400" b="1" dirty="0">
                <a:latin typeface="Arial" charset="0"/>
                <a:cs typeface="Arial" charset="0"/>
                <a:hlinkClick r:id="rId14"/>
              </a:rPr>
              <a:t>Pacific Island Ecosystems at Risk (PIER)</a:t>
            </a:r>
            <a:r>
              <a:rPr lang="fr-FR" sz="1400" dirty="0">
                <a:solidFill>
                  <a:srgbClr val="008000"/>
                </a:solidFill>
                <a:latin typeface="Arial" charset="0"/>
                <a:cs typeface="Arial" charset="0"/>
              </a:rPr>
              <a:t>, </a:t>
            </a:r>
            <a:r>
              <a:rPr lang="fr-FR" sz="1400" dirty="0">
                <a:solidFill>
                  <a:srgbClr val="008000"/>
                </a:solidFill>
                <a:latin typeface="Arial" charset="0"/>
                <a:cs typeface="Arial" charset="0"/>
                <a:hlinkClick r:id="rId14"/>
              </a:rPr>
              <a:t>http://</a:t>
            </a:r>
            <a:r>
              <a:rPr lang="fr-FR" sz="1400">
                <a:solidFill>
                  <a:srgbClr val="008000"/>
                </a:solidFill>
                <a:latin typeface="Arial" charset="0"/>
                <a:cs typeface="Arial" charset="0"/>
                <a:hlinkClick r:id="rId14"/>
              </a:rPr>
              <a:t>www.hear.org/pier/</a:t>
            </a:r>
            <a:r>
              <a:rPr lang="fr-FR" sz="1400">
                <a:solidFill>
                  <a:srgbClr val="008000"/>
                </a:solidFill>
                <a:latin typeface="Arial" charset="0"/>
                <a:cs typeface="Arial" charset="0"/>
              </a:rPr>
              <a:t>, </a:t>
            </a:r>
            <a:r>
              <a:rPr lang="fr-FR" sz="1400" dirty="0">
                <a:solidFill>
                  <a:srgbClr val="008000"/>
                </a:solidFill>
                <a:latin typeface="Arial" charset="0"/>
                <a:cs typeface="Arial" charset="0"/>
                <a:hlinkClick r:id="rId15"/>
              </a:rPr>
              <a:t>http</a:t>
            </a:r>
            <a:r>
              <a:rPr lang="fr-FR" sz="1400">
                <a:solidFill>
                  <a:srgbClr val="008000"/>
                </a:solidFill>
                <a:latin typeface="Arial" charset="0"/>
                <a:cs typeface="Arial" charset="0"/>
                <a:hlinkClick r:id="rId15"/>
              </a:rPr>
              <a:t>://www.hear.org/pier/scinames.htm</a:t>
            </a:r>
            <a:r>
              <a:rPr lang="fr-FR" sz="1400">
                <a:solidFill>
                  <a:srgbClr val="008000"/>
                </a:solidFill>
                <a:latin typeface="Arial" charset="0"/>
                <a:cs typeface="Arial" charset="0"/>
              </a:rPr>
              <a:t> &amp; </a:t>
            </a:r>
            <a:r>
              <a:rPr lang="fr-FR" sz="1400">
                <a:solidFill>
                  <a:srgbClr val="008000"/>
                </a:solidFill>
                <a:latin typeface="Arial" charset="0"/>
                <a:cs typeface="Arial" charset="0"/>
                <a:hlinkClick r:id="rId16"/>
              </a:rPr>
              <a:t>http://www.hear.org/pier/wralist.htm</a:t>
            </a:r>
            <a:r>
              <a:rPr lang="fr-FR" sz="1400">
                <a:solidFill>
                  <a:srgbClr val="008000"/>
                </a:solidFill>
                <a:latin typeface="Arial" charset="0"/>
                <a:cs typeface="Arial" charset="0"/>
              </a:rPr>
              <a:t>  </a:t>
            </a:r>
            <a:endParaRPr lang="fr-FR" sz="1400" dirty="0">
              <a:solidFill>
                <a:srgbClr val="008000"/>
              </a:solidFill>
              <a:latin typeface="Arial" charset="0"/>
              <a:cs typeface="Arial"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1EEE932-E8C5-47E9-9CAE-4965FC9C2D1B}" type="slidenum">
              <a:rPr lang="fr-FR" altLang="fr-FR" sz="1200">
                <a:solidFill>
                  <a:srgbClr val="898989"/>
                </a:solidFill>
              </a:rPr>
              <a:pPr algn="r" eaLnBrk="1" hangingPunct="1">
                <a:spcBef>
                  <a:spcPct val="0"/>
                </a:spcBef>
                <a:buFontTx/>
                <a:buNone/>
              </a:pPr>
              <a:t>149</a:t>
            </a:fld>
            <a:endParaRPr lang="fr-FR" altLang="fr-FR" sz="1200">
              <a:solidFill>
                <a:srgbClr val="898989"/>
              </a:solidFill>
            </a:endParaRPr>
          </a:p>
        </p:txBody>
      </p:sp>
      <p:sp>
        <p:nvSpPr>
          <p:cNvPr id="151555" name="ZoneTexte 3"/>
          <p:cNvSpPr txBox="1">
            <a:spLocks noChangeArrowheads="1"/>
          </p:cNvSpPr>
          <p:nvPr/>
        </p:nvSpPr>
        <p:spPr bwMode="auto">
          <a:xfrm>
            <a:off x="27717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 name="Rectangle 4"/>
          <p:cNvSpPr/>
          <p:nvPr/>
        </p:nvSpPr>
        <p:spPr>
          <a:xfrm>
            <a:off x="179388" y="549275"/>
            <a:ext cx="8713787" cy="5508625"/>
          </a:xfrm>
          <a:prstGeom prst="rect">
            <a:avLst/>
          </a:prstGeom>
        </p:spPr>
        <p:txBody>
          <a:bodyPr>
            <a:spAutoFit/>
          </a:bodyPr>
          <a:lstStyle/>
          <a:p>
            <a:pPr eaLnBrk="1" hangingPunct="1">
              <a:defRPr/>
            </a:pPr>
            <a:r>
              <a:rPr lang="fr-FR" dirty="0">
                <a:solidFill>
                  <a:srgbClr val="008000"/>
                </a:solidFill>
                <a:latin typeface="Arial" charset="0"/>
                <a:cs typeface="Arial" charset="0"/>
              </a:rPr>
              <a:t>A12. </a:t>
            </a:r>
            <a:r>
              <a:rPr lang="fr-FR" b="1" dirty="0">
                <a:solidFill>
                  <a:srgbClr val="008000"/>
                </a:solidFill>
                <a:latin typeface="Arial" charset="0"/>
                <a:cs typeface="Arial" charset="0"/>
              </a:rPr>
              <a:t>Bibliographie</a:t>
            </a:r>
            <a:r>
              <a:rPr lang="fr-FR" dirty="0">
                <a:solidFill>
                  <a:srgbClr val="008000"/>
                </a:solidFill>
                <a:latin typeface="Arial" charset="0"/>
                <a:cs typeface="Arial" charset="0"/>
              </a:rPr>
              <a:t> :</a:t>
            </a:r>
          </a:p>
          <a:p>
            <a:pPr marL="342900" indent="-342900" eaLnBrk="1" hangingPunct="1">
              <a:defRPr/>
            </a:pPr>
            <a:endParaRPr lang="fr-FR" dirty="0">
              <a:solidFill>
                <a:srgbClr val="008000"/>
              </a:solidFill>
              <a:latin typeface="Arial" charset="0"/>
              <a:cs typeface="Arial" charset="0"/>
            </a:endParaRPr>
          </a:p>
          <a:p>
            <a:pPr marL="342900" indent="-342900" eaLnBrk="1" hangingPunct="1">
              <a:defRPr/>
            </a:pPr>
            <a:r>
              <a:rPr lang="fr-FR" dirty="0">
                <a:solidFill>
                  <a:srgbClr val="008000"/>
                </a:solidFill>
                <a:latin typeface="Arial" charset="0"/>
                <a:cs typeface="Arial" charset="0"/>
              </a:rPr>
              <a:t>B) </a:t>
            </a:r>
            <a:r>
              <a:rPr lang="fr-FR" u="sng" dirty="0">
                <a:solidFill>
                  <a:srgbClr val="008000"/>
                </a:solidFill>
                <a:latin typeface="Arial" charset="0"/>
                <a:cs typeface="Arial" charset="0"/>
              </a:rPr>
              <a:t>Pages Internet sur les plantes invasives en général</a:t>
            </a:r>
            <a:r>
              <a:rPr lang="fr-FR" dirty="0">
                <a:solidFill>
                  <a:srgbClr val="008000"/>
                </a:solidFill>
                <a:latin typeface="Arial" charset="0"/>
                <a:cs typeface="Arial" charset="0"/>
              </a:rPr>
              <a:t> (suite et fin) :</a:t>
            </a:r>
          </a:p>
          <a:p>
            <a:pPr marL="342900" indent="-342900" eaLnBrk="1" hangingPunct="1">
              <a:defRPr/>
            </a:pPr>
            <a:endParaRPr lang="fr-FR" dirty="0">
              <a:solidFill>
                <a:srgbClr val="008000"/>
              </a:solidFill>
              <a:latin typeface="Arial" charset="0"/>
              <a:cs typeface="Arial" charset="0"/>
            </a:endParaRPr>
          </a:p>
          <a:p>
            <a:pPr eaLnBrk="1" hangingPunct="1">
              <a:buFont typeface="Arial" pitchFamily="34" charset="0"/>
              <a:buChar char="•"/>
              <a:defRPr/>
            </a:pPr>
            <a:r>
              <a:rPr lang="fr-FR" sz="1400" dirty="0" err="1">
                <a:solidFill>
                  <a:srgbClr val="008000"/>
                </a:solidFill>
                <a:latin typeface="Arial" charset="0"/>
                <a:cs typeface="Arial" charset="0"/>
              </a:rPr>
              <a:t>Delivering</a:t>
            </a:r>
            <a:r>
              <a:rPr lang="fr-FR" sz="1400" dirty="0">
                <a:solidFill>
                  <a:srgbClr val="008000"/>
                </a:solidFill>
                <a:latin typeface="Arial" charset="0"/>
                <a:cs typeface="Arial" charset="0"/>
              </a:rPr>
              <a:t> </a:t>
            </a:r>
            <a:r>
              <a:rPr lang="fr-FR" sz="1400" dirty="0" err="1">
                <a:solidFill>
                  <a:srgbClr val="008000"/>
                </a:solidFill>
                <a:latin typeface="Arial" charset="0"/>
                <a:cs typeface="Arial" charset="0"/>
              </a:rPr>
              <a:t>Alien</a:t>
            </a:r>
            <a:r>
              <a:rPr lang="fr-FR" sz="1400" dirty="0">
                <a:solidFill>
                  <a:srgbClr val="008000"/>
                </a:solidFill>
                <a:latin typeface="Arial" charset="0"/>
                <a:cs typeface="Arial" charset="0"/>
              </a:rPr>
              <a:t> Invasive </a:t>
            </a:r>
            <a:r>
              <a:rPr lang="fr-FR" sz="1400" dirty="0" err="1">
                <a:solidFill>
                  <a:srgbClr val="008000"/>
                </a:solidFill>
                <a:latin typeface="Arial" charset="0"/>
                <a:cs typeface="Arial" charset="0"/>
              </a:rPr>
              <a:t>Species</a:t>
            </a:r>
            <a:r>
              <a:rPr lang="fr-FR" sz="1400" dirty="0">
                <a:solidFill>
                  <a:srgbClr val="008000"/>
                </a:solidFill>
                <a:latin typeface="Arial" charset="0"/>
                <a:cs typeface="Arial" charset="0"/>
              </a:rPr>
              <a:t> Inventories for Europe, </a:t>
            </a:r>
            <a:r>
              <a:rPr lang="fr-FR" sz="1400" dirty="0">
                <a:solidFill>
                  <a:srgbClr val="008000"/>
                </a:solidFill>
                <a:latin typeface="Arial" charset="0"/>
                <a:cs typeface="Arial" charset="0"/>
                <a:hlinkClick r:id="rId2"/>
              </a:rPr>
              <a:t>http://www.europe-aliens.org/</a:t>
            </a:r>
            <a:r>
              <a:rPr lang="fr-FR" sz="1400" dirty="0">
                <a:solidFill>
                  <a:srgbClr val="008000"/>
                </a:solidFill>
                <a:latin typeface="Arial" charset="0"/>
                <a:cs typeface="Arial" charset="0"/>
              </a:rPr>
              <a:t> </a:t>
            </a:r>
          </a:p>
          <a:p>
            <a:pPr eaLnBrk="1" hangingPunct="1">
              <a:buFont typeface="Arial" pitchFamily="34" charset="0"/>
              <a:buChar char="•"/>
              <a:defRPr/>
            </a:pPr>
            <a:r>
              <a:rPr lang="en-US" sz="1400" dirty="0">
                <a:solidFill>
                  <a:srgbClr val="008000"/>
                </a:solidFill>
                <a:latin typeface="Arial" charset="0"/>
                <a:cs typeface="Arial" charset="0"/>
                <a:hlinkClick r:id="rId3"/>
              </a:rPr>
              <a:t>The </a:t>
            </a:r>
            <a:r>
              <a:rPr lang="en-US" sz="1400" i="1" dirty="0">
                <a:solidFill>
                  <a:srgbClr val="008000"/>
                </a:solidFill>
                <a:latin typeface="Arial" charset="0"/>
                <a:cs typeface="Arial" charset="0"/>
                <a:hlinkClick r:id="rId3"/>
              </a:rPr>
              <a:t>Invasive Woody Plants in the Tropics</a:t>
            </a:r>
            <a:r>
              <a:rPr lang="en-US" sz="1400" dirty="0">
                <a:solidFill>
                  <a:srgbClr val="008000"/>
                </a:solidFill>
                <a:latin typeface="Arial" charset="0"/>
                <a:cs typeface="Arial" charset="0"/>
                <a:hlinkClick r:id="rId3"/>
              </a:rPr>
              <a:t> Research Group,</a:t>
            </a:r>
            <a:r>
              <a:rPr lang="en-US" sz="1400" dirty="0">
                <a:solidFill>
                  <a:srgbClr val="008000"/>
                </a:solidFill>
                <a:latin typeface="Arial" charset="0"/>
                <a:cs typeface="Arial" charset="0"/>
              </a:rPr>
              <a:t> University of Wales, </a:t>
            </a:r>
            <a:r>
              <a:rPr lang="en-US" sz="1400" dirty="0">
                <a:solidFill>
                  <a:srgbClr val="008000"/>
                </a:solidFill>
                <a:latin typeface="Arial" charset="0"/>
                <a:cs typeface="Arial" charset="0"/>
                <a:hlinkClick r:id="rId4"/>
              </a:rPr>
              <a:t>http://pages.bangor.ac.uk/~afs101/iwpt/welcome.shtml</a:t>
            </a:r>
            <a:r>
              <a:rPr lang="en-US" sz="1400" dirty="0">
                <a:solidFill>
                  <a:srgbClr val="008000"/>
                </a:solidFill>
                <a:latin typeface="Arial" charset="0"/>
                <a:cs typeface="Arial" charset="0"/>
              </a:rPr>
              <a:t> </a:t>
            </a:r>
          </a:p>
          <a:p>
            <a:pPr eaLnBrk="1" hangingPunct="1">
              <a:buFont typeface="Arial" pitchFamily="34" charset="0"/>
              <a:buChar char="•"/>
              <a:defRPr/>
            </a:pPr>
            <a:r>
              <a:rPr lang="en-US" sz="1400" dirty="0">
                <a:solidFill>
                  <a:srgbClr val="008000"/>
                </a:solidFill>
                <a:latin typeface="Arial" charset="0"/>
                <a:cs typeface="Arial" charset="0"/>
              </a:rPr>
              <a:t> </a:t>
            </a:r>
            <a:r>
              <a:rPr lang="fr-FR" sz="1400" i="1" dirty="0">
                <a:solidFill>
                  <a:srgbClr val="008000"/>
                </a:solidFill>
                <a:latin typeface="Arial" charset="0"/>
                <a:cs typeface="Arial" charset="0"/>
              </a:rPr>
              <a:t>Plantes invasives, ces étrangères indésirables</a:t>
            </a:r>
            <a:r>
              <a:rPr lang="fr-FR" sz="1400" dirty="0">
                <a:solidFill>
                  <a:srgbClr val="008000"/>
                </a:solidFill>
                <a:latin typeface="Arial" charset="0"/>
                <a:cs typeface="Arial" charset="0"/>
              </a:rPr>
              <a:t>. GARDICAM - FLEURS TROPICALES DES JARDINS D'AFRIQUE, </a:t>
            </a:r>
            <a:r>
              <a:rPr lang="fr-FR" sz="1400" dirty="0">
                <a:solidFill>
                  <a:srgbClr val="008000"/>
                </a:solidFill>
                <a:latin typeface="Arial" charset="0"/>
                <a:cs typeface="Arial" charset="0"/>
                <a:hlinkClick r:id="rId5"/>
              </a:rPr>
              <a:t>http://www.gardicam.com/invasives.php</a:t>
            </a:r>
            <a:r>
              <a:rPr lang="fr-FR" sz="1400" dirty="0">
                <a:solidFill>
                  <a:srgbClr val="008000"/>
                </a:solidFill>
                <a:latin typeface="Arial" charset="0"/>
                <a:cs typeface="Arial" charset="0"/>
              </a:rPr>
              <a:t> </a:t>
            </a:r>
          </a:p>
          <a:p>
            <a:pPr eaLnBrk="1" hangingPunct="1">
              <a:buFont typeface="Arial" pitchFamily="34" charset="0"/>
              <a:buChar char="•"/>
              <a:defRPr/>
            </a:pPr>
            <a:r>
              <a:rPr lang="en-US" sz="1400" dirty="0" err="1">
                <a:solidFill>
                  <a:srgbClr val="008000"/>
                </a:solidFill>
                <a:latin typeface="Arial" charset="0"/>
                <a:cs typeface="Arial" charset="0"/>
              </a:rPr>
              <a:t>Binggeli</a:t>
            </a:r>
            <a:r>
              <a:rPr lang="en-US" sz="1400" dirty="0">
                <a:solidFill>
                  <a:srgbClr val="008000"/>
                </a:solidFill>
                <a:latin typeface="Arial" charset="0"/>
                <a:cs typeface="Arial" charset="0"/>
              </a:rPr>
              <a:t>, P., Hall, J.B. and Healey, J.R. 1998. </a:t>
            </a:r>
            <a:r>
              <a:rPr lang="en-US" sz="1400" i="1" dirty="0">
                <a:solidFill>
                  <a:srgbClr val="008000"/>
                </a:solidFill>
                <a:latin typeface="Arial" charset="0"/>
                <a:cs typeface="Arial" charset="0"/>
                <a:hlinkClick r:id="rId6"/>
              </a:rPr>
              <a:t>An overview of invasive woody plants in the tropics</a:t>
            </a:r>
            <a:r>
              <a:rPr lang="en-US" sz="1400" dirty="0">
                <a:solidFill>
                  <a:srgbClr val="008000"/>
                </a:solidFill>
                <a:latin typeface="Arial" charset="0"/>
                <a:cs typeface="Arial" charset="0"/>
                <a:hlinkClick r:id="rId6"/>
              </a:rPr>
              <a:t>.</a:t>
            </a:r>
            <a:r>
              <a:rPr lang="en-US" sz="1400" dirty="0">
                <a:solidFill>
                  <a:srgbClr val="008000"/>
                </a:solidFill>
                <a:latin typeface="Arial" charset="0"/>
                <a:cs typeface="Arial" charset="0"/>
              </a:rPr>
              <a:t> School of Agricultural and Forest Sciences Publication Number 13, University of Wales, Bangor, </a:t>
            </a:r>
            <a:r>
              <a:rPr lang="en-US" sz="1400" dirty="0">
                <a:solidFill>
                  <a:srgbClr val="008000"/>
                </a:solidFill>
                <a:latin typeface="Arial" charset="0"/>
                <a:cs typeface="Arial" charset="0"/>
                <a:hlinkClick r:id="rId7"/>
              </a:rPr>
              <a:t>http://pages.bangor.ac.uk/~afs101/iwpt/web1-99.pdf</a:t>
            </a:r>
            <a:r>
              <a:rPr lang="en-US" sz="1400" dirty="0">
                <a:solidFill>
                  <a:srgbClr val="008000"/>
                </a:solidFill>
                <a:latin typeface="Arial" charset="0"/>
                <a:cs typeface="Arial" charset="0"/>
              </a:rPr>
              <a:t> </a:t>
            </a:r>
            <a:endParaRPr lang="fr-FR" sz="1400" dirty="0">
              <a:solidFill>
                <a:srgbClr val="008000"/>
              </a:solidFill>
              <a:latin typeface="Arial" charset="0"/>
              <a:cs typeface="Arial" charset="0"/>
            </a:endParaRPr>
          </a:p>
          <a:p>
            <a:pPr eaLnBrk="1" hangingPunct="1">
              <a:buFont typeface="Arial" pitchFamily="34" charset="0"/>
              <a:buChar char="•"/>
              <a:defRPr/>
            </a:pPr>
            <a:r>
              <a:rPr lang="fr-FR" sz="1400" dirty="0">
                <a:solidFill>
                  <a:srgbClr val="008000"/>
                </a:solidFill>
                <a:latin typeface="Arial" charset="0"/>
                <a:cs typeface="Arial" charset="0"/>
              </a:rPr>
              <a:t> Liste noire 2014 des espèces envahissantes en Suisse (la liste la plus complète de fiches descriptives de plantes invasives en Europe) :</a:t>
            </a:r>
          </a:p>
          <a:p>
            <a:pPr eaLnBrk="1" hangingPunct="1">
              <a:defRPr/>
            </a:pPr>
            <a:r>
              <a:rPr lang="fr-FR" sz="1400" dirty="0">
                <a:solidFill>
                  <a:srgbClr val="008000"/>
                </a:solidFill>
                <a:latin typeface="Arial" charset="0"/>
                <a:cs typeface="Arial" charset="0"/>
                <a:hlinkClick r:id="rId8"/>
              </a:rPr>
              <a:t>http://www.infoflora.ch/fr/flore/neophytes/listes-et-fiches.html</a:t>
            </a:r>
            <a:r>
              <a:rPr lang="fr-FR" sz="1400" dirty="0">
                <a:solidFill>
                  <a:srgbClr val="008000"/>
                </a:solidFill>
                <a:latin typeface="Arial" charset="0"/>
                <a:cs typeface="Arial" charset="0"/>
              </a:rPr>
              <a:t> </a:t>
            </a:r>
          </a:p>
          <a:p>
            <a:pPr marL="342900" indent="-342900" eaLnBrk="1" hangingPunct="1">
              <a:defRPr/>
            </a:pPr>
            <a:r>
              <a:rPr lang="fr-FR" sz="1400" dirty="0">
                <a:solidFill>
                  <a:srgbClr val="008000"/>
                </a:solidFill>
                <a:latin typeface="Arial" charset="0"/>
                <a:cs typeface="Arial" charset="0"/>
                <a:hlinkClick r:id="rId9"/>
              </a:rPr>
              <a:t>http://www.infoflora.ch/fr/assets/content/documents/neophytes/neophytes_divers/BL_WL_2014.xls</a:t>
            </a:r>
            <a:r>
              <a:rPr lang="fr-FR" sz="1400" dirty="0">
                <a:solidFill>
                  <a:srgbClr val="008000"/>
                </a:solidFill>
                <a:latin typeface="Arial" charset="0"/>
                <a:cs typeface="Arial" charset="0"/>
              </a:rPr>
              <a:t> </a:t>
            </a:r>
          </a:p>
          <a:p>
            <a:pPr marL="342900" indent="-342900" eaLnBrk="1" hangingPunct="1">
              <a:defRPr/>
            </a:pPr>
            <a:r>
              <a:rPr lang="fr-FR" sz="1400" dirty="0">
                <a:solidFill>
                  <a:srgbClr val="008000"/>
                </a:solidFill>
                <a:latin typeface="Arial" charset="0"/>
                <a:cs typeface="Arial" charset="0"/>
                <a:hlinkClick r:id="rId10"/>
              </a:rPr>
              <a:t>http://www.infoflora.ch/fr/assets/content/documents/neophytes/Liste%20Noire_Watch%20Liste_2014.pdf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Espèces Exotiques Envahissantes, Centre de ressources Loire nature, </a:t>
            </a:r>
            <a:r>
              <a:rPr lang="fr-FR" sz="1400" dirty="0">
                <a:solidFill>
                  <a:srgbClr val="008000"/>
                </a:solidFill>
                <a:latin typeface="Arial" charset="0"/>
                <a:cs typeface="Arial" charset="0"/>
                <a:hlinkClick r:id="rId11"/>
              </a:rPr>
              <a:t>http://www.centrederessources-loirenature.com/home.php?num_niv_1=1&amp;num_niv_2=4&amp;num_niv_3=11&amp;num_niv_4=58</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Guide d'identification des Espèces Exotiques Envahissant les milieux </a:t>
            </a:r>
            <a:r>
              <a:rPr lang="fr-FR" sz="1400" dirty="0" err="1">
                <a:solidFill>
                  <a:srgbClr val="008000"/>
                </a:solidFill>
                <a:latin typeface="Arial" charset="0"/>
                <a:cs typeface="Arial" charset="0"/>
              </a:rPr>
              <a:t>aqualtiques</a:t>
            </a:r>
            <a:r>
              <a:rPr lang="fr-FR" sz="1400" dirty="0">
                <a:solidFill>
                  <a:srgbClr val="008000"/>
                </a:solidFill>
                <a:latin typeface="Arial" charset="0"/>
                <a:cs typeface="Arial" charset="0"/>
              </a:rPr>
              <a:t> et les berges du bassin Loire-Bretagne - Centre de ressources Loire nature, </a:t>
            </a:r>
            <a:r>
              <a:rPr lang="fr-FR" sz="1400" dirty="0">
                <a:solidFill>
                  <a:srgbClr val="008000"/>
                </a:solidFill>
                <a:latin typeface="Arial" charset="0"/>
                <a:cs typeface="Arial" charset="0"/>
                <a:hlinkClick r:id="rId12"/>
              </a:rPr>
              <a:t>http://centrederessources-loirenature.com/mediatheque/especes_inva/guide/guideInvasives_Loire.pdf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Plaquette thématique espèces exotiques envahissantes, </a:t>
            </a:r>
            <a:r>
              <a:rPr lang="fr-FR" sz="1400" dirty="0">
                <a:solidFill>
                  <a:srgbClr val="008000"/>
                </a:solidFill>
                <a:latin typeface="Arial" charset="0"/>
                <a:cs typeface="Arial" charset="0"/>
                <a:hlinkClick r:id="rId13"/>
              </a:rPr>
              <a:t>http://centrederessources-loirenature.com/mediatheque/especes_inva/Plaquette_Invasives_VF.pdf</a:t>
            </a:r>
            <a:r>
              <a:rPr lang="fr-FR" sz="1400" dirty="0">
                <a:solidFill>
                  <a:srgbClr val="008000"/>
                </a:solidFill>
                <a:latin typeface="Arial" charset="0"/>
                <a:cs typeface="Arial"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1"/>
          <p:cNvSpPr>
            <a:spLocks noGrp="1"/>
          </p:cNvSpPr>
          <p:nvPr>
            <p:ph type="sldNum" sz="quarter" idx="12"/>
          </p:nvPr>
        </p:nvSpPr>
        <p:spPr bwMode="auto">
          <a:xfrm>
            <a:off x="7885113" y="188913"/>
            <a:ext cx="11239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9154E0-1DF0-4F79-9AB7-A403D0CE02D7}" type="slidenum">
              <a:rPr lang="fr-FR" altLang="fr-FR" sz="1200" smtClean="0">
                <a:solidFill>
                  <a:srgbClr val="898989"/>
                </a:solidFill>
              </a:rPr>
              <a:pPr>
                <a:spcBef>
                  <a:spcPct val="0"/>
                </a:spcBef>
                <a:buFontTx/>
                <a:buNone/>
              </a:pPr>
              <a:t>15</a:t>
            </a:fld>
            <a:endParaRPr lang="fr-FR" altLang="fr-FR" sz="1200">
              <a:solidFill>
                <a:srgbClr val="898989"/>
              </a:solidFill>
            </a:endParaRPr>
          </a:p>
        </p:txBody>
      </p:sp>
      <p:sp>
        <p:nvSpPr>
          <p:cNvPr id="1638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6388" name="Rectangle 3"/>
          <p:cNvSpPr>
            <a:spLocks noChangeArrowheads="1"/>
          </p:cNvSpPr>
          <p:nvPr/>
        </p:nvSpPr>
        <p:spPr bwMode="auto">
          <a:xfrm>
            <a:off x="250825" y="836613"/>
            <a:ext cx="871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3. Coûts économiques (suite et fin)</a:t>
            </a:r>
          </a:p>
        </p:txBody>
      </p:sp>
      <p:sp>
        <p:nvSpPr>
          <p:cNvPr id="16389" name="ZoneTexte 6"/>
          <p:cNvSpPr txBox="1">
            <a:spLocks noChangeArrowheads="1"/>
          </p:cNvSpPr>
          <p:nvPr/>
        </p:nvSpPr>
        <p:spPr bwMode="auto">
          <a:xfrm>
            <a:off x="250825" y="1341438"/>
            <a:ext cx="86423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Selon l’INRA, en moyenne 19 espèces d’invertébrés exotiques supplémentaires se sont introduites et ont développé des populations viables à invasives en Europe chaque année pour la période </a:t>
            </a:r>
            <a:r>
              <a:rPr lang="fr-FR" altLang="fr-FR" sz="1800">
                <a:solidFill>
                  <a:srgbClr val="008000"/>
                </a:solidFill>
                <a:latin typeface="Arial" panose="020B0604020202020204" pitchFamily="34" charset="0"/>
                <a:hlinkClick r:id="rId2" tooltip="2000"/>
              </a:rPr>
              <a:t>2000</a:t>
            </a:r>
            <a:r>
              <a:rPr lang="fr-FR" altLang="fr-FR" sz="1800">
                <a:solidFill>
                  <a:srgbClr val="008000"/>
                </a:solidFill>
                <a:latin typeface="Arial" panose="020B0604020202020204" pitchFamily="34" charset="0"/>
              </a:rPr>
              <a:t>-</a:t>
            </a:r>
            <a:r>
              <a:rPr lang="fr-FR" altLang="fr-FR" sz="1800">
                <a:solidFill>
                  <a:srgbClr val="008000"/>
                </a:solidFill>
                <a:latin typeface="Arial" panose="020B0604020202020204" pitchFamily="34" charset="0"/>
                <a:hlinkClick r:id="rId3" tooltip="2007"/>
              </a:rPr>
              <a:t>2007</a:t>
            </a:r>
            <a:r>
              <a:rPr lang="fr-FR" altLang="fr-FR" sz="1800">
                <a:solidFill>
                  <a:srgbClr val="008000"/>
                </a:solidFill>
                <a:latin typeface="Arial" panose="020B0604020202020204" pitchFamily="34" charset="0"/>
              </a:rPr>
              <a:t>. C’est presque le double du taux moyen mesuré (10/an) en </a:t>
            </a:r>
            <a:r>
              <a:rPr lang="fr-FR" altLang="fr-FR" sz="1800">
                <a:solidFill>
                  <a:srgbClr val="008000"/>
                </a:solidFill>
                <a:latin typeface="Arial" panose="020B0604020202020204" pitchFamily="34" charset="0"/>
                <a:hlinkClick r:id="rId4" tooltip="1950"/>
              </a:rPr>
              <a:t>1950</a:t>
            </a:r>
            <a:r>
              <a:rPr lang="fr-FR" altLang="fr-FR" sz="1800">
                <a:solidFill>
                  <a:srgbClr val="008000"/>
                </a:solidFill>
                <a:latin typeface="Arial" panose="020B0604020202020204" pitchFamily="34" charset="0"/>
              </a:rPr>
              <a:t> et </a:t>
            </a:r>
            <a:r>
              <a:rPr lang="fr-FR" altLang="fr-FR" sz="1800">
                <a:solidFill>
                  <a:srgbClr val="008000"/>
                </a:solidFill>
                <a:latin typeface="Arial" panose="020B0604020202020204" pitchFamily="34" charset="0"/>
                <a:hlinkClick r:id="rId5" tooltip="1975"/>
              </a:rPr>
              <a:t>1975</a:t>
            </a:r>
            <a:r>
              <a:rPr lang="fr-FR" altLang="fr-FR" sz="1800">
                <a:solidFill>
                  <a:srgbClr val="008000"/>
                </a:solidFill>
                <a:latin typeface="Arial" panose="020B0604020202020204" pitchFamily="34" charset="0"/>
              </a:rPr>
              <a:t>. Fin 2008, selon le Daisie ; sur environ 10 000 espèces invasives recensées en Europe, 11 % auraient un impact écologique et </a:t>
            </a:r>
            <a:r>
              <a:rPr lang="fr-FR" altLang="fr-FR" sz="1800" b="1">
                <a:solidFill>
                  <a:srgbClr val="008000"/>
                </a:solidFill>
                <a:latin typeface="Arial" panose="020B0604020202020204" pitchFamily="34" charset="0"/>
              </a:rPr>
              <a:t>13 % un impact économique</a:t>
            </a:r>
            <a:r>
              <a:rPr lang="fr-FR" altLang="fr-FR" sz="1800">
                <a:solidFill>
                  <a:srgbClr val="008000"/>
                </a:solidFill>
                <a:latin typeface="Arial" panose="020B0604020202020204" pitchFamily="34" charset="0"/>
              </a:rPr>
              <a:t>. L’Asie est devenue le premier continent d’origine, avant l’Amérique du Nord. Moins de 10 % de ces organismes auraient été délibérément introduits (par exemple comme agents de </a:t>
            </a:r>
            <a:r>
              <a:rPr lang="fr-FR" altLang="fr-FR" sz="1800">
                <a:solidFill>
                  <a:srgbClr val="008000"/>
                </a:solidFill>
                <a:latin typeface="Arial" panose="020B0604020202020204" pitchFamily="34" charset="0"/>
                <a:hlinkClick r:id="rId6" tooltip="Lutte biologique"/>
              </a:rPr>
              <a:t>lutte biologique</a:t>
            </a:r>
            <a:r>
              <a:rPr lang="fr-FR" altLang="fr-FR" sz="1800">
                <a:solidFill>
                  <a:srgbClr val="008000"/>
                </a:solidFill>
                <a:latin typeface="Arial" panose="020B0604020202020204" pitchFamily="34" charset="0"/>
              </a:rPr>
              <a:t> ou </a:t>
            </a:r>
            <a:r>
              <a:rPr lang="fr-FR" altLang="fr-FR" sz="1800">
                <a:solidFill>
                  <a:srgbClr val="008000"/>
                </a:solidFill>
                <a:latin typeface="Arial" panose="020B0604020202020204" pitchFamily="34" charset="0"/>
                <a:hlinkClick r:id="rId7" tooltip="Nouveaux animaux de compagnie"/>
              </a:rPr>
              <a:t>NAC</a:t>
            </a:r>
            <a:r>
              <a:rPr lang="fr-FR" altLang="fr-FR" sz="1800">
                <a:solidFill>
                  <a:srgbClr val="008000"/>
                </a:solidFill>
                <a:latin typeface="Arial" panose="020B0604020202020204" pitchFamily="34" charset="0"/>
              </a:rPr>
              <a:t>). La majorité serait arrivée avec des marchandises ou passagers involontairement « contaminés ».</a:t>
            </a:r>
          </a:p>
          <a:p>
            <a:pPr algn="just" eaLnBrk="1" hangingPunct="1">
              <a:spcBef>
                <a:spcPct val="0"/>
              </a:spcBef>
              <a:buFontTx/>
              <a:buNone/>
            </a:pPr>
            <a:r>
              <a:rPr lang="fr-FR" altLang="fr-FR" sz="1400">
                <a:solidFill>
                  <a:srgbClr val="008000"/>
                </a:solidFill>
                <a:latin typeface="Arial" panose="020B0604020202020204" pitchFamily="34" charset="0"/>
              </a:rPr>
              <a:t>Selon DAISY</a:t>
            </a:r>
            <a:r>
              <a:rPr lang="fr-FR" altLang="fr-FR" sz="1400" baseline="30000">
                <a:solidFill>
                  <a:srgbClr val="008000"/>
                </a:solidFill>
                <a:latin typeface="Arial" panose="020B0604020202020204" pitchFamily="34" charset="0"/>
                <a:hlinkClick r:id="rId8"/>
              </a:rPr>
              <a:t>43</a:t>
            </a:r>
            <a:r>
              <a:rPr lang="fr-FR" altLang="fr-FR" sz="1400">
                <a:solidFill>
                  <a:srgbClr val="008000"/>
                </a:solidFill>
                <a:latin typeface="Arial" panose="020B0604020202020204" pitchFamily="34" charset="0"/>
              </a:rPr>
              <a:t>La majorité de ces espèces étudiées (1341 espèces, soit 86 % du total) ont été introduites involontairement par les importations de marchandises et la circulation des véhicules ou des hommes. 218 espèces (soit 14 % au moment de l'étude) ont cependant été introduites tout à fait intentionnellement, dans la quasi-totalité des cas à des fins de </a:t>
            </a:r>
            <a:r>
              <a:rPr lang="fr-FR" altLang="fr-FR" sz="1400">
                <a:solidFill>
                  <a:srgbClr val="008000"/>
                </a:solidFill>
                <a:latin typeface="Arial" panose="020B0604020202020204" pitchFamily="34" charset="0"/>
                <a:hlinkClick r:id="rId6" tooltip="Lutte biologique"/>
              </a:rPr>
              <a:t>lutte biologique</a:t>
            </a:r>
            <a:r>
              <a:rPr lang="fr-FR" altLang="fr-FR" sz="1400">
                <a:solidFill>
                  <a:srgbClr val="008000"/>
                </a:solidFill>
                <a:latin typeface="Arial" panose="020B0604020202020204" pitchFamily="34" charset="0"/>
              </a:rPr>
              <a:t> et essentiellement pour l'horticulture et les cultures ornementales (468 espèces, soit 29 %), les évadées plus ou moins non intentionnelles (par exemple issues des serres (204 espèces, soit 13 %) suivent, devant les ravageurs des produits stockés (201 espèces, soit 12 %) et les « passagers clandestins » (95 espèces, soit 6 %), la forêt et les ravageurs des cultures (90 et 70 espèces, respectivement 6 % et 4 %). Pour 431 espèces (soit 27 %), la voie d'introduction en Europe reste inconnue.  Source : </a:t>
            </a:r>
            <a:r>
              <a:rPr lang="fr-FR" altLang="fr-FR" sz="1400">
                <a:solidFill>
                  <a:srgbClr val="008000"/>
                </a:solidFill>
                <a:latin typeface="Arial" panose="020B0604020202020204" pitchFamily="34" charset="0"/>
                <a:hlinkClick r:id="rId9"/>
              </a:rPr>
              <a:t>http://fr.wikipedia.org/wiki/Esp%C3%A8ce_envahissante</a:t>
            </a:r>
            <a:r>
              <a:rPr lang="fr-FR" altLang="fr-FR" sz="1400">
                <a:solidFill>
                  <a:srgbClr val="008000"/>
                </a:solidFill>
                <a:latin typeface="Arial" panose="020B0604020202020204" pitchFamily="34" charset="0"/>
              </a:rPr>
              <a:t> </a:t>
            </a:r>
          </a:p>
          <a:p>
            <a:pPr algn="just" eaLnBrk="1" hangingPunct="1">
              <a:spcBef>
                <a:spcPct val="0"/>
              </a:spcBef>
              <a:buFontTx/>
              <a:buNone/>
            </a:pPr>
            <a:r>
              <a:rPr lang="fr-FR" altLang="fr-FR" sz="1400">
                <a:solidFill>
                  <a:srgbClr val="008000"/>
                </a:solidFill>
                <a:latin typeface="Arial" panose="020B0604020202020204" pitchFamily="34" charset="0"/>
              </a:rPr>
              <a:t>Le coût lié aux dégâts des espèces invasives dans le monde s’élève à 240 $ par an et par personne, 5 % des capitaux de l’économie mondiale… </a:t>
            </a:r>
            <a:r>
              <a:rPr lang="fr-FR" altLang="fr-FR" sz="1200">
                <a:solidFill>
                  <a:srgbClr val="008000"/>
                </a:solidFill>
                <a:latin typeface="Arial" panose="020B0604020202020204" pitchFamily="34" charset="0"/>
              </a:rPr>
              <a:t>Source : Pour la Science No 65, 2009, Estelle GOZLAN et Alban THOMAS &amp; </a:t>
            </a:r>
            <a:r>
              <a:rPr lang="fr-FR" altLang="fr-FR" sz="1200">
                <a:solidFill>
                  <a:srgbClr val="008000"/>
                </a:solidFill>
                <a:latin typeface="Arial" panose="020B0604020202020204" pitchFamily="34" charset="0"/>
                <a:hlinkClick r:id="rId10"/>
              </a:rPr>
              <a:t>http://www.futura-sciences.com/magazines/nature/infos/dossiers/d/botanique-especes-invasives-1014/page/9/</a:t>
            </a:r>
            <a:r>
              <a:rPr lang="fr-FR" altLang="fr-FR" sz="1200">
                <a:solidFill>
                  <a:srgbClr val="008000"/>
                </a:solidFill>
                <a:latin typeface="Arial" panose="020B0604020202020204" pitchFamily="34" charset="0"/>
              </a:rPr>
              <a:t>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26CE655-4BF3-4A93-B97C-937073B79B40}" type="slidenum">
              <a:rPr lang="fr-FR" altLang="fr-FR" sz="1200">
                <a:solidFill>
                  <a:srgbClr val="898989"/>
                </a:solidFill>
              </a:rPr>
              <a:pPr algn="r" eaLnBrk="1" hangingPunct="1">
                <a:spcBef>
                  <a:spcPct val="0"/>
                </a:spcBef>
                <a:buFontTx/>
                <a:buNone/>
              </a:pPr>
              <a:t>150</a:t>
            </a:fld>
            <a:endParaRPr lang="fr-FR" altLang="fr-FR" sz="1200">
              <a:solidFill>
                <a:srgbClr val="898989"/>
              </a:solidFill>
            </a:endParaRPr>
          </a:p>
        </p:txBody>
      </p:sp>
      <p:sp>
        <p:nvSpPr>
          <p:cNvPr id="152579"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 name="ZoneTexte 4"/>
          <p:cNvSpPr txBox="1"/>
          <p:nvPr/>
        </p:nvSpPr>
        <p:spPr>
          <a:xfrm>
            <a:off x="250825" y="836613"/>
            <a:ext cx="8713788" cy="5878512"/>
          </a:xfrm>
          <a:prstGeom prst="rect">
            <a:avLst/>
          </a:prstGeom>
          <a:noFill/>
        </p:spPr>
        <p:txBody>
          <a:bodyPr>
            <a:spAutoFit/>
          </a:bodyPr>
          <a:lstStyle/>
          <a:p>
            <a:pPr eaLnBrk="1" hangingPunct="1">
              <a:defRPr/>
            </a:pPr>
            <a:r>
              <a:rPr lang="fr-FR" dirty="0">
                <a:solidFill>
                  <a:srgbClr val="008000"/>
                </a:solidFill>
                <a:latin typeface="Arial" charset="0"/>
                <a:cs typeface="Arial" charset="0"/>
              </a:rPr>
              <a:t>A8. </a:t>
            </a:r>
            <a:r>
              <a:rPr lang="fr-FR" b="1" dirty="0">
                <a:solidFill>
                  <a:srgbClr val="008000"/>
                </a:solidFill>
                <a:latin typeface="Arial" charset="0"/>
                <a:cs typeface="Arial" charset="0"/>
              </a:rPr>
              <a:t>Bibliographie (suite)</a:t>
            </a:r>
            <a:r>
              <a:rPr lang="fr-FR" dirty="0">
                <a:solidFill>
                  <a:srgbClr val="008000"/>
                </a:solidFill>
                <a:latin typeface="Arial" charset="0"/>
                <a:cs typeface="Arial" charset="0"/>
              </a:rPr>
              <a:t> :</a:t>
            </a:r>
          </a:p>
          <a:p>
            <a:pPr marL="342900" indent="-342900" eaLnBrk="1" hangingPunct="1">
              <a:defRPr/>
            </a:pPr>
            <a:endParaRPr lang="fr-FR" dirty="0">
              <a:solidFill>
                <a:srgbClr val="008000"/>
              </a:solidFill>
              <a:latin typeface="Arial" charset="0"/>
              <a:cs typeface="Arial" charset="0"/>
            </a:endParaRPr>
          </a:p>
          <a:p>
            <a:pPr marL="342900" indent="-342900" eaLnBrk="1" hangingPunct="1">
              <a:defRPr/>
            </a:pPr>
            <a:r>
              <a:rPr lang="fr-FR" dirty="0">
                <a:solidFill>
                  <a:srgbClr val="008000"/>
                </a:solidFill>
                <a:latin typeface="Arial" charset="0"/>
                <a:cs typeface="Arial" charset="0"/>
              </a:rPr>
              <a:t>B) </a:t>
            </a:r>
            <a:r>
              <a:rPr lang="fr-FR" u="sng" dirty="0">
                <a:solidFill>
                  <a:srgbClr val="008000"/>
                </a:solidFill>
                <a:latin typeface="Arial" charset="0"/>
                <a:cs typeface="Arial" charset="0"/>
              </a:rPr>
              <a:t>Pages Internet sur les méthodes de lutte </a:t>
            </a:r>
            <a:r>
              <a:rPr lang="fr-FR" dirty="0">
                <a:solidFill>
                  <a:srgbClr val="008000"/>
                </a:solidFill>
                <a:latin typeface="Arial" charset="0"/>
                <a:cs typeface="Arial" charset="0"/>
              </a:rPr>
              <a:t>:</a:t>
            </a:r>
          </a:p>
          <a:p>
            <a:pPr marL="342900" indent="-342900" eaLnBrk="1" hangingPunct="1">
              <a:defRPr/>
            </a:pPr>
            <a:endParaRPr lang="fr-FR" sz="1400" dirty="0">
              <a:solidFill>
                <a:srgbClr val="008000"/>
              </a:solidFill>
              <a:latin typeface="Arial" charset="0"/>
              <a:cs typeface="Arial" charset="0"/>
            </a:endParaRPr>
          </a:p>
          <a:p>
            <a:pPr eaLnBrk="1" hangingPunct="1">
              <a:buFont typeface="Arial" pitchFamily="34" charset="0"/>
              <a:buChar char="•"/>
              <a:defRPr/>
            </a:pPr>
            <a:r>
              <a:rPr lang="fr-FR" sz="1400" dirty="0">
                <a:solidFill>
                  <a:srgbClr val="008000"/>
                </a:solidFill>
                <a:latin typeface="Arial" charset="0"/>
                <a:cs typeface="Arial" charset="0"/>
              </a:rPr>
              <a:t>Efficacité des méthodes de lutte contre le développement de cinq espèces de plantes invasives amphibies : </a:t>
            </a:r>
            <a:r>
              <a:rPr lang="fr-FR" sz="1400" i="1" dirty="0">
                <a:solidFill>
                  <a:srgbClr val="008000"/>
                </a:solidFill>
                <a:latin typeface="Arial" charset="0"/>
                <a:cs typeface="Arial" charset="0"/>
              </a:rPr>
              <a:t>Crassula </a:t>
            </a:r>
            <a:r>
              <a:rPr lang="fr-FR" sz="1400" i="1" dirty="0" err="1">
                <a:solidFill>
                  <a:srgbClr val="008000"/>
                </a:solidFill>
                <a:latin typeface="Arial" charset="0"/>
                <a:cs typeface="Arial" charset="0"/>
              </a:rPr>
              <a:t>helmsii</a:t>
            </a:r>
            <a:r>
              <a:rPr lang="fr-FR" sz="1400" dirty="0">
                <a:solidFill>
                  <a:srgbClr val="008000"/>
                </a:solidFill>
                <a:latin typeface="Arial" charset="0"/>
                <a:cs typeface="Arial" charset="0"/>
              </a:rPr>
              <a:t>, </a:t>
            </a:r>
            <a:r>
              <a:rPr lang="fr-FR" sz="1400" i="1" dirty="0">
                <a:solidFill>
                  <a:srgbClr val="008000"/>
                </a:solidFill>
                <a:latin typeface="Arial" charset="0"/>
                <a:cs typeface="Arial" charset="0"/>
              </a:rPr>
              <a:t>Hydrocotyle </a:t>
            </a:r>
            <a:r>
              <a:rPr lang="fr-FR" sz="1400" i="1" dirty="0" err="1">
                <a:solidFill>
                  <a:srgbClr val="008000"/>
                </a:solidFill>
                <a:latin typeface="Arial" charset="0"/>
                <a:cs typeface="Arial" charset="0"/>
              </a:rPr>
              <a:t>ranunculoides</a:t>
            </a:r>
            <a:r>
              <a:rPr lang="fr-FR" sz="1400" dirty="0">
                <a:solidFill>
                  <a:srgbClr val="008000"/>
                </a:solidFill>
                <a:latin typeface="Arial" charset="0"/>
                <a:cs typeface="Arial" charset="0"/>
              </a:rPr>
              <a:t>, </a:t>
            </a:r>
            <a:r>
              <a:rPr lang="fr-FR" sz="1400" i="1" dirty="0" err="1">
                <a:solidFill>
                  <a:srgbClr val="008000"/>
                </a:solidFill>
                <a:latin typeface="Arial" charset="0"/>
                <a:cs typeface="Arial" charset="0"/>
              </a:rPr>
              <a:t>Ludwigia</a:t>
            </a:r>
            <a:r>
              <a:rPr lang="fr-FR" sz="1400" i="1" dirty="0">
                <a:solidFill>
                  <a:srgbClr val="008000"/>
                </a:solidFill>
                <a:latin typeface="Arial" charset="0"/>
                <a:cs typeface="Arial" charset="0"/>
              </a:rPr>
              <a:t> </a:t>
            </a:r>
            <a:r>
              <a:rPr lang="fr-FR" sz="1400" i="1" dirty="0" err="1">
                <a:solidFill>
                  <a:srgbClr val="008000"/>
                </a:solidFill>
                <a:latin typeface="Arial" charset="0"/>
                <a:cs typeface="Arial" charset="0"/>
              </a:rPr>
              <a:t>grandiflora</a:t>
            </a:r>
            <a:r>
              <a:rPr lang="fr-FR" sz="1400" dirty="0" err="1">
                <a:solidFill>
                  <a:srgbClr val="008000"/>
                </a:solidFill>
                <a:latin typeface="Arial" charset="0"/>
                <a:cs typeface="Arial" charset="0"/>
              </a:rPr>
              <a:t>,</a:t>
            </a:r>
            <a:r>
              <a:rPr lang="fr-FR" sz="1400" i="1" dirty="0" err="1">
                <a:solidFill>
                  <a:srgbClr val="008000"/>
                </a:solidFill>
                <a:latin typeface="Arial" charset="0"/>
                <a:cs typeface="Arial" charset="0"/>
              </a:rPr>
              <a:t>Ludwigia</a:t>
            </a:r>
            <a:r>
              <a:rPr lang="fr-FR" sz="1400" i="1" dirty="0">
                <a:solidFill>
                  <a:srgbClr val="008000"/>
                </a:solidFill>
                <a:latin typeface="Arial" charset="0"/>
                <a:cs typeface="Arial" charset="0"/>
              </a:rPr>
              <a:t> </a:t>
            </a:r>
            <a:r>
              <a:rPr lang="fr-FR" sz="1400" i="1" dirty="0" err="1">
                <a:solidFill>
                  <a:srgbClr val="008000"/>
                </a:solidFill>
                <a:latin typeface="Arial" charset="0"/>
                <a:cs typeface="Arial" charset="0"/>
              </a:rPr>
              <a:t>peploides</a:t>
            </a:r>
            <a:r>
              <a:rPr lang="fr-FR" sz="1400" dirty="0">
                <a:solidFill>
                  <a:srgbClr val="008000"/>
                </a:solidFill>
                <a:latin typeface="Arial" charset="0"/>
                <a:cs typeface="Arial" charset="0"/>
              </a:rPr>
              <a:t> et </a:t>
            </a:r>
            <a:r>
              <a:rPr lang="fr-FR" sz="1400" i="1" dirty="0" err="1">
                <a:solidFill>
                  <a:srgbClr val="008000"/>
                </a:solidFill>
                <a:latin typeface="Arial" charset="0"/>
                <a:cs typeface="Arial" charset="0"/>
              </a:rPr>
              <a:t>Myriophyllum</a:t>
            </a:r>
            <a:r>
              <a:rPr lang="fr-FR" sz="1400" i="1" dirty="0">
                <a:solidFill>
                  <a:srgbClr val="008000"/>
                </a:solidFill>
                <a:latin typeface="Arial" charset="0"/>
                <a:cs typeface="Arial" charset="0"/>
              </a:rPr>
              <a:t> </a:t>
            </a:r>
            <a:r>
              <a:rPr lang="fr-FR" sz="1400" i="1" dirty="0" err="1">
                <a:solidFill>
                  <a:srgbClr val="008000"/>
                </a:solidFill>
                <a:latin typeface="Arial" charset="0"/>
                <a:cs typeface="Arial" charset="0"/>
              </a:rPr>
              <a:t>aquaticum</a:t>
            </a:r>
            <a:r>
              <a:rPr lang="fr-FR" sz="1400" dirty="0">
                <a:solidFill>
                  <a:srgbClr val="008000"/>
                </a:solidFill>
                <a:latin typeface="Arial" charset="0"/>
                <a:cs typeface="Arial" charset="0"/>
              </a:rPr>
              <a:t>, Emmanuel </a:t>
            </a:r>
            <a:r>
              <a:rPr lang="fr-FR" sz="1400" dirty="0" err="1">
                <a:solidFill>
                  <a:srgbClr val="008000"/>
                </a:solidFill>
                <a:latin typeface="Arial" charset="0"/>
                <a:cs typeface="Arial" charset="0"/>
              </a:rPr>
              <a:t>Delbart</a:t>
            </a:r>
            <a:r>
              <a:rPr lang="fr-FR" sz="1400" dirty="0">
                <a:solidFill>
                  <a:srgbClr val="008000"/>
                </a:solidFill>
                <a:latin typeface="Arial" charset="0"/>
                <a:cs typeface="Arial" charset="0"/>
              </a:rPr>
              <a:t>, Grégory </a:t>
            </a:r>
            <a:r>
              <a:rPr lang="fr-FR" sz="1400" dirty="0" err="1">
                <a:solidFill>
                  <a:srgbClr val="008000"/>
                </a:solidFill>
                <a:latin typeface="Arial" charset="0"/>
                <a:cs typeface="Arial" charset="0"/>
              </a:rPr>
              <a:t>Mahy</a:t>
            </a:r>
            <a:r>
              <a:rPr lang="fr-FR" sz="1400" dirty="0">
                <a:solidFill>
                  <a:srgbClr val="008000"/>
                </a:solidFill>
                <a:latin typeface="Arial" charset="0"/>
                <a:cs typeface="Arial" charset="0"/>
              </a:rPr>
              <a:t> &amp; Arnaud </a:t>
            </a:r>
            <a:r>
              <a:rPr lang="fr-FR" sz="1400" dirty="0" err="1">
                <a:solidFill>
                  <a:srgbClr val="008000"/>
                </a:solidFill>
                <a:latin typeface="Arial" charset="0"/>
                <a:cs typeface="Arial" charset="0"/>
              </a:rPr>
              <a:t>Monty</a:t>
            </a:r>
            <a:r>
              <a:rPr lang="fr-FR" sz="1400" dirty="0">
                <a:solidFill>
                  <a:srgbClr val="008000"/>
                </a:solidFill>
                <a:latin typeface="Arial" charset="0"/>
                <a:cs typeface="Arial" charset="0"/>
              </a:rPr>
              <a:t>, </a:t>
            </a:r>
            <a:r>
              <a:rPr lang="fr-FR" sz="1400" dirty="0">
                <a:solidFill>
                  <a:srgbClr val="008000"/>
                </a:solidFill>
                <a:latin typeface="Arial" charset="0"/>
                <a:cs typeface="Arial" charset="0"/>
                <a:hlinkClick r:id="rId2"/>
              </a:rPr>
              <a:t>http://popups.ulg.ac.be/1780-4507/index.php?id=9586</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Je lutte contre les plantes invasives !, </a:t>
            </a:r>
            <a:r>
              <a:rPr lang="fr-FR" sz="1400" dirty="0">
                <a:solidFill>
                  <a:srgbClr val="008000"/>
                </a:solidFill>
                <a:latin typeface="Arial" charset="0"/>
                <a:cs typeface="Arial" charset="0"/>
                <a:hlinkClick r:id="rId3"/>
              </a:rPr>
              <a:t>http://www.morbihan.fr/userfile/file/a_votre_service/envir/plantes-invas_3mo.pdf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Stratégie de lutte contre les espèces invasives à La Réunion, </a:t>
            </a:r>
            <a:r>
              <a:rPr lang="fr-FR" sz="1400" dirty="0">
                <a:solidFill>
                  <a:srgbClr val="008000"/>
                </a:solidFill>
                <a:latin typeface="Arial" charset="0"/>
                <a:cs typeface="Arial" charset="0"/>
                <a:hlinkClick r:id="rId4"/>
              </a:rPr>
              <a:t>http://www.reunion-parcnational.fr/IMG/pdf/strategie_EEE_web_1page.pdf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Lutte contre les plantes invasives - Chambéry métropole, </a:t>
            </a:r>
            <a:r>
              <a:rPr lang="fr-FR" sz="1400" dirty="0">
                <a:solidFill>
                  <a:srgbClr val="008000"/>
                </a:solidFill>
                <a:latin typeface="Arial" charset="0"/>
                <a:cs typeface="Arial" charset="0"/>
                <a:hlinkClick r:id="rId5"/>
              </a:rPr>
              <a:t>http://www.chambery-metropole.fr/3804-lutte-contre-les-plantes-invasives.htm</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Lutte contre les espèces invasives - Préserver la biodiversité, </a:t>
            </a:r>
            <a:r>
              <a:rPr lang="fr-FR" sz="1400" dirty="0">
                <a:solidFill>
                  <a:srgbClr val="008000"/>
                </a:solidFill>
                <a:latin typeface="Arial" charset="0"/>
                <a:cs typeface="Arial" charset="0"/>
                <a:hlinkClick r:id="rId6"/>
              </a:rPr>
              <a:t>http://www.pnr-armorique.fr/Agir/Preserver-la-biodiversite/Lutte-contre-les-especes-invasives</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ORGANISATION DE LA LUTTE CONTRE LES PLANTES INVASIVES, </a:t>
            </a:r>
            <a:r>
              <a:rPr lang="fr-FR" sz="1400" dirty="0">
                <a:solidFill>
                  <a:srgbClr val="008000"/>
                </a:solidFill>
                <a:latin typeface="Arial" charset="0"/>
                <a:cs typeface="Arial" charset="0"/>
                <a:hlinkClick r:id="rId7"/>
              </a:rPr>
              <a:t>www.eptb-vienne.fr/IMG/pdf/Plaquette_Plantes_invasives_V2_web.pdf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Stratégie régionale de lutte contre les espèces exotiques, </a:t>
            </a:r>
            <a:r>
              <a:rPr lang="fr-FR" sz="1400" dirty="0">
                <a:solidFill>
                  <a:srgbClr val="008000"/>
                </a:solidFill>
                <a:latin typeface="Arial" charset="0"/>
                <a:cs typeface="Arial" charset="0"/>
                <a:hlinkClick r:id="rId8"/>
              </a:rPr>
              <a:t>www.eau-artois-picardie.fr/IMG/pdf/laetitiahovart.pdf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Stratégie de lutte contre les espèces invasives menaçant la biodiversité, </a:t>
            </a:r>
          </a:p>
          <a:p>
            <a:pPr eaLnBrk="1" hangingPunct="1">
              <a:buFont typeface="Arial" pitchFamily="34" charset="0"/>
              <a:buChar char="•"/>
              <a:defRPr/>
            </a:pPr>
            <a:r>
              <a:rPr lang="fr-FR" sz="1400" dirty="0">
                <a:solidFill>
                  <a:srgbClr val="008000"/>
                </a:solidFill>
                <a:latin typeface="Arial" charset="0"/>
                <a:cs typeface="Arial" charset="0"/>
                <a:hlinkClick r:id="rId9"/>
              </a:rPr>
              <a:t>http://www.gt-ibma.eu/wp-content/uploads/2014/04/Strat%C3%A9gie-de-lutte-contre-les-EI-mena%C3%A7ant-la-biodiversit%C3%A9-de-BN.pdf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CATALOGUE DE CRITERES pour évaluer l’expansion et des impacts potentiels des plantes exotiques en Suisse,</a:t>
            </a:r>
            <a:r>
              <a:rPr lang="fr-FR" sz="1400" dirty="0">
                <a:solidFill>
                  <a:srgbClr val="008000"/>
                </a:solidFill>
                <a:latin typeface="Arial" charset="0"/>
                <a:cs typeface="Arial" charset="0"/>
                <a:hlinkClick r:id="rId10"/>
              </a:rPr>
              <a:t>http://www.infoflora.ch/fr/assets/content/documents/neophytes/neophytes_divers/Catalogue_des_crit%C3%A8res_2014.pdf</a:t>
            </a:r>
            <a:r>
              <a:rPr lang="fr-FR" sz="1400" dirty="0">
                <a:solidFill>
                  <a:srgbClr val="008000"/>
                </a:solidFill>
                <a:latin typeface="Arial" charset="0"/>
                <a:cs typeface="Arial" charset="0"/>
              </a:rPr>
              <a:t>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ce réservé du numéro de diapositive 1"/>
          <p:cNvSpPr txBox="1">
            <a:spLocks/>
          </p:cNvSpPr>
          <p:nvPr/>
        </p:nvSpPr>
        <p:spPr bwMode="auto">
          <a:xfrm>
            <a:off x="8316913" y="260350"/>
            <a:ext cx="6207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E7B753D-318A-4A12-B134-F0A771275667}" type="slidenum">
              <a:rPr lang="fr-FR" altLang="fr-FR" sz="1200">
                <a:solidFill>
                  <a:srgbClr val="898989"/>
                </a:solidFill>
              </a:rPr>
              <a:pPr algn="r" eaLnBrk="1" hangingPunct="1">
                <a:spcBef>
                  <a:spcPct val="0"/>
                </a:spcBef>
                <a:buFontTx/>
                <a:buNone/>
              </a:pPr>
              <a:t>151</a:t>
            </a:fld>
            <a:endParaRPr lang="fr-FR" altLang="fr-FR" sz="1200">
              <a:solidFill>
                <a:srgbClr val="898989"/>
              </a:solidFill>
            </a:endParaRPr>
          </a:p>
        </p:txBody>
      </p:sp>
      <p:sp>
        <p:nvSpPr>
          <p:cNvPr id="153603" name="ZoneTexte 3"/>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 name="ZoneTexte 4"/>
          <p:cNvSpPr txBox="1"/>
          <p:nvPr/>
        </p:nvSpPr>
        <p:spPr>
          <a:xfrm>
            <a:off x="250825" y="836613"/>
            <a:ext cx="8785225" cy="2646362"/>
          </a:xfrm>
          <a:prstGeom prst="rect">
            <a:avLst/>
          </a:prstGeom>
          <a:noFill/>
        </p:spPr>
        <p:txBody>
          <a:bodyPr>
            <a:spAutoFit/>
          </a:bodyPr>
          <a:lstStyle/>
          <a:p>
            <a:pPr eaLnBrk="1" hangingPunct="1">
              <a:defRPr/>
            </a:pPr>
            <a:r>
              <a:rPr lang="fr-FR" dirty="0">
                <a:solidFill>
                  <a:srgbClr val="008000"/>
                </a:solidFill>
                <a:latin typeface="Arial" charset="0"/>
                <a:cs typeface="Arial" charset="0"/>
              </a:rPr>
              <a:t>A7. </a:t>
            </a:r>
            <a:r>
              <a:rPr lang="fr-FR" b="1" dirty="0">
                <a:solidFill>
                  <a:srgbClr val="008000"/>
                </a:solidFill>
                <a:latin typeface="Arial" charset="0"/>
                <a:cs typeface="Arial" charset="0"/>
              </a:rPr>
              <a:t>Bibliographie</a:t>
            </a:r>
            <a:r>
              <a:rPr lang="fr-FR" dirty="0">
                <a:solidFill>
                  <a:srgbClr val="008000"/>
                </a:solidFill>
                <a:latin typeface="Arial" charset="0"/>
                <a:cs typeface="Arial" charset="0"/>
              </a:rPr>
              <a:t> (suite et fin) :</a:t>
            </a:r>
          </a:p>
          <a:p>
            <a:pPr marL="342900" indent="-342900" eaLnBrk="1" hangingPunct="1">
              <a:defRPr/>
            </a:pPr>
            <a:endParaRPr lang="fr-FR" dirty="0">
              <a:solidFill>
                <a:srgbClr val="008000"/>
              </a:solidFill>
              <a:latin typeface="Arial" charset="0"/>
              <a:cs typeface="Arial" charset="0"/>
            </a:endParaRPr>
          </a:p>
          <a:p>
            <a:pPr marL="342900" indent="-342900" eaLnBrk="1" hangingPunct="1">
              <a:defRPr/>
            </a:pPr>
            <a:r>
              <a:rPr lang="fr-FR" dirty="0">
                <a:solidFill>
                  <a:srgbClr val="008000"/>
                </a:solidFill>
                <a:latin typeface="Arial" charset="0"/>
                <a:cs typeface="Arial" charset="0"/>
              </a:rPr>
              <a:t>B) </a:t>
            </a:r>
            <a:r>
              <a:rPr lang="fr-FR" u="sng" dirty="0">
                <a:solidFill>
                  <a:srgbClr val="008000"/>
                </a:solidFill>
                <a:latin typeface="Arial" charset="0"/>
                <a:cs typeface="Arial" charset="0"/>
              </a:rPr>
              <a:t>Pages Internet sur les méthodes de lutte</a:t>
            </a:r>
            <a:r>
              <a:rPr lang="fr-FR" dirty="0">
                <a:solidFill>
                  <a:srgbClr val="008000"/>
                </a:solidFill>
                <a:latin typeface="Arial" charset="0"/>
                <a:cs typeface="Arial" charset="0"/>
              </a:rPr>
              <a:t> (suite et fin) : </a:t>
            </a:r>
          </a:p>
          <a:p>
            <a:pPr marL="342900" indent="-342900" eaLnBrk="1" hangingPunct="1">
              <a:defRPr/>
            </a:pPr>
            <a:endParaRPr lang="fr-FR" sz="1400" dirty="0">
              <a:solidFill>
                <a:srgbClr val="008000"/>
              </a:solidFill>
              <a:latin typeface="Arial" charset="0"/>
              <a:cs typeface="Arial" charset="0"/>
            </a:endParaRPr>
          </a:p>
          <a:p>
            <a:pPr eaLnBrk="1" hangingPunct="1">
              <a:buFont typeface="Arial" pitchFamily="34" charset="0"/>
              <a:buChar char="•"/>
              <a:defRPr/>
            </a:pPr>
            <a:r>
              <a:rPr lang="fr-FR" sz="1400" dirty="0">
                <a:solidFill>
                  <a:srgbClr val="008000"/>
                </a:solidFill>
                <a:latin typeface="Arial" charset="0"/>
                <a:cs typeface="Arial" charset="0"/>
              </a:rPr>
              <a:t>Définition d’une stratégie de lutte contre les espèces invasives de Franche-Comté, </a:t>
            </a:r>
            <a:r>
              <a:rPr lang="fr-FR" sz="1400" dirty="0">
                <a:solidFill>
                  <a:srgbClr val="008000"/>
                </a:solidFill>
                <a:latin typeface="Arial" charset="0"/>
                <a:cs typeface="Arial" charset="0"/>
                <a:hlinkClick r:id="rId2"/>
              </a:rPr>
              <a:t>http://ccavv.arbois.com/medias/environnement/Invasives/Definition_dune_strategie_de_lutte_contre_les_especes_invasives_de_Franche-Comte.pdf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Stratégie européenne relative aux espèces exotiques, </a:t>
            </a:r>
            <a:r>
              <a:rPr lang="fr-FR" sz="1400" dirty="0">
                <a:solidFill>
                  <a:srgbClr val="008000"/>
                </a:solidFill>
                <a:latin typeface="Arial" charset="0"/>
                <a:cs typeface="Arial" charset="0"/>
                <a:hlinkClick r:id="rId3"/>
              </a:rPr>
              <a:t>http://especes-envahissantes-outremer.fr/pdf/strategie_europeenne.pdf</a:t>
            </a:r>
            <a:r>
              <a:rPr lang="fr-FR" sz="1400" dirty="0">
                <a:solidFill>
                  <a:srgbClr val="008000"/>
                </a:solidFill>
                <a:latin typeface="Arial" charset="0"/>
                <a:cs typeface="Arial" charset="0"/>
              </a:rPr>
              <a:t> </a:t>
            </a:r>
          </a:p>
          <a:p>
            <a:pPr eaLnBrk="1" hangingPunct="1">
              <a:buFont typeface="Arial" pitchFamily="34" charset="0"/>
              <a:buChar char="•"/>
              <a:defRPr/>
            </a:pPr>
            <a:r>
              <a:rPr lang="fr-FR" sz="1400" dirty="0">
                <a:solidFill>
                  <a:srgbClr val="008000"/>
                </a:solidFill>
                <a:latin typeface="Arial" charset="0"/>
                <a:cs typeface="Arial" charset="0"/>
              </a:rPr>
              <a:t> Contenir une plante envahissante, </a:t>
            </a:r>
            <a:r>
              <a:rPr lang="fr-FR" sz="1400" dirty="0">
                <a:solidFill>
                  <a:srgbClr val="008000"/>
                </a:solidFill>
                <a:latin typeface="Arial" charset="0"/>
                <a:cs typeface="Arial" charset="0"/>
                <a:hlinkClick r:id="rId4"/>
              </a:rPr>
              <a:t>http://www.rustica.fr/articles-jardin/arbres-et-arbustes/contenir-plante-envahissante,3550.html</a:t>
            </a:r>
            <a:r>
              <a:rPr lang="fr-FR" sz="1400" dirty="0">
                <a:solidFill>
                  <a:srgbClr val="008000"/>
                </a:solidFill>
                <a:latin typeface="Arial" charset="0"/>
                <a:cs typeface="Arial" charset="0"/>
              </a:rPr>
              <a:t> </a:t>
            </a:r>
          </a:p>
        </p:txBody>
      </p:sp>
      <p:pic>
        <p:nvPicPr>
          <p:cNvPr id="153605" name="Image 5" descr="alien plants invaders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8608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Image 6" descr="alien plants invaders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3789363"/>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3" descr="C:\Users\LISAN\Pictures\plantes invasives\Lupinus polyphyll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716338"/>
            <a:ext cx="287972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8" name="Rectangle 6"/>
          <p:cNvSpPr>
            <a:spLocks noChangeArrowheads="1"/>
          </p:cNvSpPr>
          <p:nvPr/>
        </p:nvSpPr>
        <p:spPr bwMode="auto">
          <a:xfrm>
            <a:off x="3563938" y="5876925"/>
            <a:ext cx="2346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solidFill>
                  <a:srgbClr val="008000"/>
                </a:solidFill>
                <a:latin typeface="Arial" panose="020B0604020202020204" pitchFamily="34" charset="0"/>
              </a:rPr>
              <a:t>Lupinus polyphyllus (Fabaceae)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93DED0-0E37-492B-88E9-8D6DA155458D}" type="slidenum">
              <a:rPr lang="fr-FR" altLang="fr-FR" sz="1200" smtClean="0">
                <a:solidFill>
                  <a:srgbClr val="898989"/>
                </a:solidFill>
              </a:rPr>
              <a:pPr>
                <a:spcBef>
                  <a:spcPct val="0"/>
                </a:spcBef>
                <a:buFontTx/>
                <a:buNone/>
              </a:pPr>
              <a:t>152</a:t>
            </a:fld>
            <a:endParaRPr lang="fr-FR" altLang="fr-FR" sz="1200">
              <a:solidFill>
                <a:srgbClr val="898989"/>
              </a:solidFill>
            </a:endParaRPr>
          </a:p>
        </p:txBody>
      </p:sp>
      <p:sp>
        <p:nvSpPr>
          <p:cNvPr id="15462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54628" name="ZoneTexte 3"/>
          <p:cNvSpPr txBox="1">
            <a:spLocks noChangeArrowheads="1"/>
          </p:cNvSpPr>
          <p:nvPr/>
        </p:nvSpPr>
        <p:spPr bwMode="auto">
          <a:xfrm>
            <a:off x="539750" y="3789363"/>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8000"/>
                </a:solidFill>
              </a:rPr>
              <a:t>Pour toutes informations complémentaires :</a:t>
            </a:r>
          </a:p>
          <a:p>
            <a:pPr algn="ctr" eaLnBrk="1" hangingPunct="1">
              <a:spcBef>
                <a:spcPct val="0"/>
              </a:spcBef>
              <a:buFont typeface="Arial" panose="020B0604020202020204" pitchFamily="34" charset="0"/>
              <a:buNone/>
            </a:pPr>
            <a:r>
              <a:rPr lang="fr-FR" altLang="fr-FR" sz="1800">
                <a:solidFill>
                  <a:srgbClr val="008000"/>
                </a:solidFill>
              </a:rPr>
              <a:t>Benjamin LISAN</a:t>
            </a:r>
          </a:p>
          <a:p>
            <a:pPr algn="ctr" eaLnBrk="1" hangingPunct="1">
              <a:spcBef>
                <a:spcPct val="0"/>
              </a:spcBef>
              <a:buFont typeface="Arial" panose="020B0604020202020204" pitchFamily="34" charset="0"/>
              <a:buNone/>
            </a:pPr>
            <a:r>
              <a:rPr lang="fr-FR" altLang="fr-FR" sz="1800">
                <a:solidFill>
                  <a:srgbClr val="008000"/>
                </a:solidFill>
              </a:rPr>
              <a:t>Tel : +(33) 6 16 55 09 84</a:t>
            </a:r>
          </a:p>
          <a:p>
            <a:pPr algn="ctr" eaLnBrk="1" hangingPunct="1">
              <a:spcBef>
                <a:spcPct val="0"/>
              </a:spcBef>
              <a:buFont typeface="Arial" panose="020B0604020202020204" pitchFamily="34" charset="0"/>
              <a:buNone/>
            </a:pPr>
            <a:r>
              <a:rPr lang="fr-FR" altLang="fr-FR" sz="1800">
                <a:solidFill>
                  <a:srgbClr val="008000"/>
                </a:solidFill>
              </a:rPr>
              <a:t>Email : </a:t>
            </a:r>
            <a:r>
              <a:rPr lang="fr-FR" altLang="fr-FR" sz="1800">
                <a:solidFill>
                  <a:srgbClr val="002060"/>
                </a:solidFill>
                <a:hlinkClick r:id="rId2"/>
              </a:rPr>
              <a:t>benjamin.lisan@free.fr</a:t>
            </a:r>
            <a:r>
              <a:rPr lang="fr-FR" altLang="fr-FR" sz="1800">
                <a:solidFill>
                  <a:srgbClr val="002060"/>
                </a:solidFill>
              </a:rPr>
              <a:t> </a:t>
            </a:r>
          </a:p>
        </p:txBody>
      </p:sp>
      <p:pic>
        <p:nvPicPr>
          <p:cNvPr id="154629" name="Picture 5" descr="C:\Users\LISAN\Pictures\plantes invasives\renouee3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836613"/>
            <a:ext cx="1785938"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ZoneTexte 7"/>
          <p:cNvSpPr txBox="1">
            <a:spLocks noChangeArrowheads="1"/>
          </p:cNvSpPr>
          <p:nvPr/>
        </p:nvSpPr>
        <p:spPr bwMode="auto">
          <a:xfrm>
            <a:off x="3708400" y="3355975"/>
            <a:ext cx="14779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Renouée du Japon</a:t>
            </a:r>
          </a:p>
        </p:txBody>
      </p:sp>
      <p:pic>
        <p:nvPicPr>
          <p:cNvPr id="154631" name="Image 8" descr="alien plants invaders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5013325"/>
            <a:ext cx="22066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1"/>
          <p:cNvSpPr>
            <a:spLocks noGrp="1"/>
          </p:cNvSpPr>
          <p:nvPr>
            <p:ph type="sldNum" sz="quarter" idx="12"/>
          </p:nvPr>
        </p:nvSpPr>
        <p:spPr bwMode="auto">
          <a:xfrm>
            <a:off x="7885113" y="188913"/>
            <a:ext cx="11239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A85E6C-6361-4DBD-BCD7-110F634F5288}" type="slidenum">
              <a:rPr lang="fr-FR" altLang="fr-FR" sz="1200" smtClean="0">
                <a:solidFill>
                  <a:srgbClr val="898989"/>
                </a:solidFill>
              </a:rPr>
              <a:pPr>
                <a:spcBef>
                  <a:spcPct val="0"/>
                </a:spcBef>
                <a:buFontTx/>
                <a:buNone/>
              </a:pPr>
              <a:t>16</a:t>
            </a:fld>
            <a:endParaRPr lang="fr-FR" altLang="fr-FR" sz="1200">
              <a:solidFill>
                <a:srgbClr val="898989"/>
              </a:solidFill>
            </a:endParaRPr>
          </a:p>
        </p:txBody>
      </p:sp>
      <p:sp>
        <p:nvSpPr>
          <p:cNvPr id="17411"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 name="Rectangle 3"/>
          <p:cNvSpPr/>
          <p:nvPr/>
        </p:nvSpPr>
        <p:spPr>
          <a:xfrm>
            <a:off x="107950" y="620713"/>
            <a:ext cx="8856663" cy="6257925"/>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cs typeface="+mn-cs"/>
              </a:rPr>
              <a:t>4. Comment les plantes invasives ont-elles voyagé ?</a:t>
            </a:r>
          </a:p>
          <a:p>
            <a:pPr eaLnBrk="1" fontAlgn="auto" hangingPunct="1">
              <a:spcBef>
                <a:spcPts val="0"/>
              </a:spcBef>
              <a:spcAft>
                <a:spcPts val="0"/>
              </a:spcAft>
              <a:defRPr/>
            </a:pPr>
            <a:endParaRPr lang="fr-FR" b="1" dirty="0">
              <a:solidFill>
                <a:srgbClr val="008000"/>
              </a:solidFill>
              <a:latin typeface="+mn-lt"/>
              <a:cs typeface="+mn-cs"/>
            </a:endParaRPr>
          </a:p>
          <a:p>
            <a:pPr marL="342900" indent="-342900" algn="just" eaLnBrk="1" fontAlgn="auto" hangingPunct="1">
              <a:spcBef>
                <a:spcPts val="0"/>
              </a:spcBef>
              <a:spcAft>
                <a:spcPts val="0"/>
              </a:spcAft>
              <a:buFontTx/>
              <a:buAutoNum type="arabicParenR"/>
              <a:defRPr/>
            </a:pPr>
            <a:r>
              <a:rPr lang="fr-FR" dirty="0">
                <a:solidFill>
                  <a:srgbClr val="008000"/>
                </a:solidFill>
                <a:latin typeface="+mn-lt"/>
                <a:cs typeface="+mn-cs"/>
              </a:rPr>
              <a:t>Elle peuvent avoir été transportées involontairement, </a:t>
            </a:r>
            <a:r>
              <a:rPr lang="fr-FR" b="1" dirty="0">
                <a:solidFill>
                  <a:srgbClr val="008000"/>
                </a:solidFill>
                <a:latin typeface="+mn-lt"/>
                <a:cs typeface="+mn-cs"/>
              </a:rPr>
              <a:t>via le transport des biens et perso</a:t>
            </a:r>
            <a:r>
              <a:rPr lang="fr-FR" dirty="0">
                <a:solidFill>
                  <a:srgbClr val="008000"/>
                </a:solidFill>
                <a:latin typeface="+mn-lt"/>
                <a:cs typeface="+mn-cs"/>
              </a:rPr>
              <a:t>nnes (</a:t>
            </a:r>
            <a:r>
              <a:rPr lang="fr-FR" dirty="0">
                <a:solidFill>
                  <a:srgbClr val="008000"/>
                </a:solidFill>
                <a:latin typeface="+mn-lt"/>
                <a:cs typeface="+mn-cs"/>
                <a:hlinkClick r:id="rId2" tooltip="Transport aérien"/>
              </a:rPr>
              <a:t>aérien</a:t>
            </a:r>
            <a:r>
              <a:rPr lang="fr-FR" dirty="0">
                <a:solidFill>
                  <a:srgbClr val="008000"/>
                </a:solidFill>
                <a:latin typeface="+mn-lt"/>
                <a:cs typeface="+mn-cs"/>
              </a:rPr>
              <a:t> et </a:t>
            </a:r>
            <a:r>
              <a:rPr lang="fr-FR" dirty="0">
                <a:solidFill>
                  <a:srgbClr val="008000"/>
                </a:solidFill>
                <a:latin typeface="+mn-lt"/>
                <a:cs typeface="+mn-cs"/>
                <a:hlinkClick r:id="rId3" tooltip="Transport maritime"/>
              </a:rPr>
              <a:t>maritime</a:t>
            </a:r>
            <a:r>
              <a:rPr lang="fr-FR" dirty="0">
                <a:solidFill>
                  <a:srgbClr val="008000"/>
                </a:solidFill>
                <a:latin typeface="+mn-lt"/>
                <a:cs typeface="+mn-cs"/>
              </a:rPr>
              <a:t> notamment, via le transport de fruits et de légumes ou de plantes, les eaux de </a:t>
            </a:r>
            <a:r>
              <a:rPr lang="fr-FR" dirty="0">
                <a:solidFill>
                  <a:srgbClr val="008000"/>
                </a:solidFill>
                <a:latin typeface="+mn-lt"/>
                <a:cs typeface="+mn-cs"/>
                <a:hlinkClick r:id="rId4" tooltip="Ballastage"/>
              </a:rPr>
              <a:t>ballastage</a:t>
            </a:r>
            <a:r>
              <a:rPr lang="fr-FR" dirty="0">
                <a:solidFill>
                  <a:srgbClr val="008000"/>
                </a:solidFill>
                <a:latin typeface="+mn-lt"/>
                <a:cs typeface="+mn-cs"/>
              </a:rPr>
              <a:t> de </a:t>
            </a:r>
            <a:r>
              <a:rPr lang="fr-FR" dirty="0">
                <a:solidFill>
                  <a:srgbClr val="008000"/>
                </a:solidFill>
                <a:latin typeface="+mn-lt"/>
                <a:cs typeface="+mn-cs"/>
                <a:hlinkClick r:id="rId5" tooltip="Navire cargo"/>
              </a:rPr>
              <a:t>cargos</a:t>
            </a:r>
            <a:r>
              <a:rPr lang="fr-FR" dirty="0">
                <a:solidFill>
                  <a:srgbClr val="008000"/>
                </a:solidFill>
                <a:latin typeface="+mn-lt"/>
                <a:cs typeface="+mn-cs"/>
              </a:rPr>
              <a:t> et </a:t>
            </a:r>
            <a:r>
              <a:rPr lang="fr-FR" dirty="0">
                <a:solidFill>
                  <a:srgbClr val="008000"/>
                </a:solidFill>
                <a:latin typeface="+mn-lt"/>
                <a:cs typeface="+mn-cs"/>
                <a:hlinkClick r:id="rId6" tooltip="Péniche"/>
              </a:rPr>
              <a:t>péniches</a:t>
            </a:r>
            <a:r>
              <a:rPr lang="fr-FR" dirty="0">
                <a:solidFill>
                  <a:srgbClr val="008000"/>
                </a:solidFill>
                <a:latin typeface="+mn-lt"/>
                <a:cs typeface="+mn-cs"/>
              </a:rPr>
              <a:t>…).</a:t>
            </a:r>
          </a:p>
          <a:p>
            <a:pPr marL="342900" indent="-342900" algn="just" eaLnBrk="1" fontAlgn="auto" hangingPunct="1">
              <a:spcBef>
                <a:spcPts val="0"/>
              </a:spcBef>
              <a:spcAft>
                <a:spcPts val="0"/>
              </a:spcAft>
              <a:buFontTx/>
              <a:buAutoNum type="arabicParenR"/>
              <a:defRPr/>
            </a:pPr>
            <a:r>
              <a:rPr lang="fr-FR" dirty="0">
                <a:solidFill>
                  <a:srgbClr val="008000"/>
                </a:solidFill>
                <a:latin typeface="+mn-lt"/>
                <a:cs typeface="+mn-cs"/>
              </a:rPr>
              <a:t>Elle peuvent avoir été rapportées volontairement, pour </a:t>
            </a:r>
            <a:r>
              <a:rPr lang="fr-FR" b="1" dirty="0">
                <a:solidFill>
                  <a:srgbClr val="008000"/>
                </a:solidFill>
                <a:latin typeface="+mn-lt"/>
                <a:cs typeface="+mn-cs"/>
              </a:rPr>
              <a:t>agrémenter les jardins </a:t>
            </a:r>
            <a:r>
              <a:rPr lang="fr-FR" dirty="0">
                <a:solidFill>
                  <a:srgbClr val="008000"/>
                </a:solidFill>
                <a:latin typeface="+mn-lt"/>
                <a:cs typeface="+mn-cs"/>
              </a:rPr>
              <a:t>botaniques, ou tous les jardins, à cause de leurs </a:t>
            </a:r>
            <a:r>
              <a:rPr lang="fr-FR" b="1" dirty="0">
                <a:solidFill>
                  <a:srgbClr val="008000"/>
                </a:solidFill>
                <a:latin typeface="+mn-lt"/>
                <a:cs typeface="+mn-cs"/>
              </a:rPr>
              <a:t>qualités ornementales</a:t>
            </a:r>
            <a:r>
              <a:rPr lang="fr-FR" dirty="0">
                <a:solidFill>
                  <a:srgbClr val="008000"/>
                </a:solidFill>
                <a:latin typeface="+mn-lt"/>
                <a:cs typeface="+mn-cs"/>
              </a:rPr>
              <a:t>.</a:t>
            </a:r>
          </a:p>
          <a:p>
            <a:pPr marL="342900" indent="-342900" algn="just" eaLnBrk="1" fontAlgn="auto" hangingPunct="1">
              <a:spcBef>
                <a:spcPts val="0"/>
              </a:spcBef>
              <a:spcAft>
                <a:spcPts val="0"/>
              </a:spcAft>
              <a:buFontTx/>
              <a:buAutoNum type="arabicParenR"/>
              <a:defRPr/>
            </a:pPr>
            <a:r>
              <a:rPr lang="fr-FR" dirty="0">
                <a:solidFill>
                  <a:srgbClr val="008000"/>
                </a:solidFill>
                <a:latin typeface="+mn-lt"/>
                <a:cs typeface="+mn-cs"/>
              </a:rPr>
              <a:t>Elles peuvent se propager par la </a:t>
            </a:r>
            <a:r>
              <a:rPr lang="fr-FR" b="1" dirty="0">
                <a:solidFill>
                  <a:srgbClr val="008000"/>
                </a:solidFill>
                <a:latin typeface="+mn-lt"/>
                <a:cs typeface="+mn-cs"/>
              </a:rPr>
              <a:t>modification des habitats par l’homme </a:t>
            </a:r>
            <a:r>
              <a:rPr lang="fr-FR" dirty="0">
                <a:solidFill>
                  <a:srgbClr val="008000"/>
                </a:solidFill>
                <a:latin typeface="+mn-lt"/>
                <a:cs typeface="+mn-cs"/>
              </a:rPr>
              <a:t>: a) creusement de </a:t>
            </a:r>
            <a:r>
              <a:rPr lang="fr-FR" dirty="0">
                <a:solidFill>
                  <a:srgbClr val="008000"/>
                </a:solidFill>
                <a:latin typeface="+mn-lt"/>
                <a:cs typeface="+mn-cs"/>
                <a:hlinkClick r:id="rId7" tooltip="Canaux"/>
              </a:rPr>
              <a:t>canaux</a:t>
            </a:r>
            <a:r>
              <a:rPr lang="fr-FR" dirty="0">
                <a:solidFill>
                  <a:srgbClr val="008000"/>
                </a:solidFill>
                <a:latin typeface="+mn-lt"/>
                <a:cs typeface="+mn-cs"/>
              </a:rPr>
              <a:t> reliant 2 </a:t>
            </a:r>
            <a:r>
              <a:rPr lang="fr-FR" dirty="0">
                <a:solidFill>
                  <a:srgbClr val="008000"/>
                </a:solidFill>
                <a:latin typeface="+mn-lt"/>
                <a:cs typeface="+mn-cs"/>
                <a:hlinkClick r:id="rId8" tooltip="Bassin versant"/>
              </a:rPr>
              <a:t>bassins versants</a:t>
            </a:r>
            <a:r>
              <a:rPr lang="fr-FR" dirty="0">
                <a:solidFill>
                  <a:srgbClr val="008000"/>
                </a:solidFill>
                <a:latin typeface="+mn-lt"/>
                <a:cs typeface="+mn-cs"/>
              </a:rPr>
              <a:t> ou deux </a:t>
            </a:r>
            <a:r>
              <a:rPr lang="fr-FR" dirty="0">
                <a:solidFill>
                  <a:srgbClr val="008000"/>
                </a:solidFill>
                <a:latin typeface="+mn-lt"/>
                <a:cs typeface="+mn-cs"/>
                <a:hlinkClick r:id="rId9" tooltip="Mer"/>
              </a:rPr>
              <a:t>mers</a:t>
            </a:r>
            <a:r>
              <a:rPr lang="fr-FR" dirty="0">
                <a:solidFill>
                  <a:srgbClr val="008000"/>
                </a:solidFill>
                <a:latin typeface="+mn-lt"/>
                <a:cs typeface="+mn-cs"/>
              </a:rPr>
              <a:t> (</a:t>
            </a:r>
            <a:r>
              <a:rPr lang="fr-FR" dirty="0">
                <a:solidFill>
                  <a:srgbClr val="008000"/>
                </a:solidFill>
                <a:latin typeface="+mn-lt"/>
                <a:cs typeface="+mn-cs"/>
                <a:hlinkClick r:id="rId10" tooltip="Canal de Panama"/>
              </a:rPr>
              <a:t>Canal de </a:t>
            </a:r>
            <a:r>
              <a:rPr lang="fr-FR" dirty="0" err="1">
                <a:solidFill>
                  <a:srgbClr val="008000"/>
                </a:solidFill>
                <a:latin typeface="+mn-lt"/>
                <a:cs typeface="+mn-cs"/>
                <a:hlinkClick r:id="rId10" tooltip="Canal de Panama"/>
              </a:rPr>
              <a:t>Panama</a:t>
            </a:r>
            <a:r>
              <a:rPr lang="fr-FR" dirty="0" err="1">
                <a:solidFill>
                  <a:srgbClr val="008000"/>
                </a:solidFill>
                <a:latin typeface="+mn-lt"/>
                <a:cs typeface="+mn-cs"/>
              </a:rPr>
              <a:t>,</a:t>
            </a:r>
            <a:r>
              <a:rPr lang="fr-FR" dirty="0" err="1">
                <a:solidFill>
                  <a:srgbClr val="008000"/>
                </a:solidFill>
                <a:latin typeface="+mn-lt"/>
                <a:cs typeface="+mn-cs"/>
                <a:hlinkClick r:id="rId11" tooltip="Canal de Suez"/>
              </a:rPr>
              <a:t>Canal</a:t>
            </a:r>
            <a:r>
              <a:rPr lang="fr-FR" dirty="0">
                <a:solidFill>
                  <a:srgbClr val="008000"/>
                </a:solidFill>
                <a:latin typeface="+mn-lt"/>
                <a:cs typeface="+mn-cs"/>
                <a:hlinkClick r:id="rId11" tooltip="Canal de Suez"/>
              </a:rPr>
              <a:t> de Suez</a:t>
            </a:r>
            <a:r>
              <a:rPr lang="fr-FR" dirty="0">
                <a:solidFill>
                  <a:srgbClr val="008000"/>
                </a:solidFill>
                <a:latin typeface="+mn-lt"/>
                <a:cs typeface="+mn-cs"/>
              </a:rPr>
              <a:t>), b) plantation de bandes </a:t>
            </a:r>
            <a:r>
              <a:rPr lang="fr-FR" dirty="0" err="1">
                <a:solidFill>
                  <a:srgbClr val="008000"/>
                </a:solidFill>
                <a:latin typeface="+mn-lt"/>
                <a:cs typeface="+mn-cs"/>
              </a:rPr>
              <a:t>végétalisées</a:t>
            </a:r>
            <a:r>
              <a:rPr lang="fr-FR" dirty="0">
                <a:solidFill>
                  <a:srgbClr val="008000"/>
                </a:solidFill>
                <a:latin typeface="+mn-lt"/>
                <a:cs typeface="+mn-cs"/>
              </a:rPr>
              <a:t> homogènes (ex : Alignements de clones d'</a:t>
            </a:r>
            <a:r>
              <a:rPr lang="fr-FR" dirty="0">
                <a:solidFill>
                  <a:srgbClr val="008000"/>
                </a:solidFill>
                <a:latin typeface="+mn-lt"/>
                <a:cs typeface="+mn-cs"/>
                <a:hlinkClick r:id="rId12" tooltip="Orme"/>
              </a:rPr>
              <a:t>ormes</a:t>
            </a:r>
            <a:r>
              <a:rPr lang="fr-FR" dirty="0">
                <a:solidFill>
                  <a:srgbClr val="008000"/>
                </a:solidFill>
                <a:latin typeface="+mn-lt"/>
                <a:cs typeface="+mn-cs"/>
              </a:rPr>
              <a:t> dans le bocage et long de certaines routes, favorable à la diffusion de la </a:t>
            </a:r>
            <a:r>
              <a:rPr lang="fr-FR" dirty="0">
                <a:solidFill>
                  <a:srgbClr val="008000"/>
                </a:solidFill>
                <a:latin typeface="+mn-lt"/>
                <a:cs typeface="+mn-cs"/>
                <a:hlinkClick r:id="rId13" tooltip="Graphiose de l'orme"/>
              </a:rPr>
              <a:t>Graphiose de l'orme</a:t>
            </a:r>
            <a:r>
              <a:rPr lang="fr-FR" dirty="0">
                <a:solidFill>
                  <a:srgbClr val="008000"/>
                </a:solidFill>
                <a:latin typeface="+mn-lt"/>
                <a:cs typeface="+mn-cs"/>
              </a:rPr>
              <a:t>, alignements de clones de peupliers le long de canaux, favorable à la diffusion de la rouille du peuplier, plantations </a:t>
            </a:r>
            <a:r>
              <a:rPr lang="fr-FR" dirty="0" err="1">
                <a:solidFill>
                  <a:srgbClr val="008000"/>
                </a:solidFill>
                <a:latin typeface="+mn-lt"/>
                <a:cs typeface="+mn-cs"/>
              </a:rPr>
              <a:t>monospécifiques</a:t>
            </a:r>
            <a:r>
              <a:rPr lang="fr-FR" dirty="0">
                <a:solidFill>
                  <a:srgbClr val="008000"/>
                </a:solidFill>
                <a:latin typeface="+mn-lt"/>
                <a:cs typeface="+mn-cs"/>
              </a:rPr>
              <a:t> de </a:t>
            </a:r>
            <a:r>
              <a:rPr lang="fr-FR" dirty="0">
                <a:solidFill>
                  <a:srgbClr val="008000"/>
                </a:solidFill>
                <a:latin typeface="+mn-lt"/>
                <a:cs typeface="+mn-cs"/>
                <a:hlinkClick r:id="rId14" tooltip="Rosaceae"/>
              </a:rPr>
              <a:t>rosacées</a:t>
            </a:r>
            <a:r>
              <a:rPr lang="fr-FR" dirty="0">
                <a:solidFill>
                  <a:srgbClr val="008000"/>
                </a:solidFill>
                <a:latin typeface="+mn-lt"/>
                <a:cs typeface="+mn-cs"/>
              </a:rPr>
              <a:t> qui ont pu propager le </a:t>
            </a:r>
            <a:r>
              <a:rPr lang="fr-FR" dirty="0">
                <a:solidFill>
                  <a:srgbClr val="008000"/>
                </a:solidFill>
                <a:latin typeface="+mn-lt"/>
                <a:cs typeface="+mn-cs"/>
                <a:hlinkClick r:id="rId15" tooltip="Feu bactérien"/>
              </a:rPr>
              <a:t>feu bactérien</a:t>
            </a:r>
            <a:r>
              <a:rPr lang="fr-FR" dirty="0">
                <a:solidFill>
                  <a:srgbClr val="008000"/>
                </a:solidFill>
                <a:latin typeface="+mn-lt"/>
                <a:cs typeface="+mn-cs"/>
              </a:rPr>
              <a:t> le long des bandes centrales des </a:t>
            </a:r>
            <a:r>
              <a:rPr lang="fr-FR" dirty="0">
                <a:solidFill>
                  <a:srgbClr val="008000"/>
                </a:solidFill>
                <a:latin typeface="+mn-lt"/>
                <a:cs typeface="+mn-cs"/>
                <a:hlinkClick r:id="rId16" tooltip="Autoroute"/>
              </a:rPr>
              <a:t>autoroutes</a:t>
            </a:r>
            <a:r>
              <a:rPr lang="fr-FR" dirty="0">
                <a:solidFill>
                  <a:srgbClr val="008000"/>
                </a:solidFill>
                <a:latin typeface="+mn-lt"/>
                <a:cs typeface="+mn-cs"/>
              </a:rPr>
              <a:t>…), c) routes </a:t>
            </a:r>
            <a:r>
              <a:rPr lang="fr-FR" sz="1200" dirty="0">
                <a:solidFill>
                  <a:srgbClr val="008000"/>
                </a:solidFill>
                <a:latin typeface="+mn-lt"/>
                <a:cs typeface="+mn-cs"/>
              </a:rPr>
              <a:t>(Les graines de Séneçon du Cap  se propagent le long des autoroutes, à cause du vent généré par le passage des véhicules).</a:t>
            </a:r>
          </a:p>
          <a:p>
            <a:pPr marL="342900" indent="-342900" algn="just" eaLnBrk="1" fontAlgn="auto" hangingPunct="1">
              <a:spcBef>
                <a:spcPts val="0"/>
              </a:spcBef>
              <a:spcAft>
                <a:spcPts val="0"/>
              </a:spcAft>
              <a:buFontTx/>
              <a:buAutoNum type="arabicParenR"/>
              <a:defRPr/>
            </a:pPr>
            <a:r>
              <a:rPr lang="fr-FR" b="1" dirty="0">
                <a:solidFill>
                  <a:srgbClr val="008000"/>
                </a:solidFill>
                <a:latin typeface="+mn-lt"/>
                <a:cs typeface="+mn-cs"/>
              </a:rPr>
              <a:t>modification de la structure des écosystèmes</a:t>
            </a:r>
            <a:r>
              <a:rPr lang="fr-FR" dirty="0">
                <a:solidFill>
                  <a:srgbClr val="008000"/>
                </a:solidFill>
                <a:latin typeface="+mn-lt"/>
                <a:cs typeface="+mn-cs"/>
              </a:rPr>
              <a:t> et des </a:t>
            </a:r>
            <a:r>
              <a:rPr lang="fr-FR" dirty="0">
                <a:solidFill>
                  <a:srgbClr val="008000"/>
                </a:solidFill>
                <a:latin typeface="+mn-lt"/>
                <a:cs typeface="+mn-cs"/>
                <a:hlinkClick r:id="rId17" tooltip="Réseau trophique"/>
              </a:rPr>
              <a:t>réseaux trophiques</a:t>
            </a:r>
            <a:r>
              <a:rPr lang="fr-FR" dirty="0">
                <a:solidFill>
                  <a:srgbClr val="008000"/>
                </a:solidFill>
                <a:latin typeface="+mn-lt"/>
                <a:cs typeface="+mn-cs"/>
              </a:rPr>
              <a:t> : en particulier dans le vieux monde où l'agriculture intensive a précocement contribué à une banalisation des paysages et des réseaux trophiques [</a:t>
            </a:r>
            <a:r>
              <a:rPr lang="fr-FR" b="1" dirty="0">
                <a:solidFill>
                  <a:srgbClr val="008000"/>
                </a:solidFill>
                <a:latin typeface="+mn-lt"/>
                <a:cs typeface="+mn-cs"/>
              </a:rPr>
              <a:t>chaînes alimentaires</a:t>
            </a:r>
            <a:r>
              <a:rPr lang="fr-FR" dirty="0">
                <a:solidFill>
                  <a:srgbClr val="008000"/>
                </a:solidFill>
                <a:latin typeface="+mn-lt"/>
                <a:cs typeface="+mn-cs"/>
              </a:rPr>
              <a:t> reliées entre elles au sein d'un </a:t>
            </a:r>
            <a:r>
              <a:rPr lang="fr-FR" dirty="0">
                <a:solidFill>
                  <a:srgbClr val="008000"/>
                </a:solidFill>
                <a:latin typeface="+mn-lt"/>
                <a:cs typeface="+mn-cs"/>
                <a:hlinkClick r:id="rId18" tooltip="Écosystème"/>
              </a:rPr>
              <a:t>écosystème</a:t>
            </a:r>
            <a:r>
              <a:rPr lang="fr-FR" dirty="0">
                <a:solidFill>
                  <a:srgbClr val="008000"/>
                </a:solidFill>
                <a:latin typeface="+mn-lt"/>
                <a:cs typeface="+mn-cs"/>
              </a:rPr>
              <a:t>].</a:t>
            </a:r>
          </a:p>
          <a:p>
            <a:pPr marL="342900" indent="-342900" algn="just" eaLnBrk="1" fontAlgn="auto" hangingPunct="1">
              <a:spcBef>
                <a:spcPts val="0"/>
              </a:spcBef>
              <a:spcAft>
                <a:spcPts val="0"/>
              </a:spcAft>
              <a:buFontTx/>
              <a:buAutoNum type="arabicParenR"/>
              <a:defRPr/>
            </a:pPr>
            <a:r>
              <a:rPr lang="fr-FR" b="1" dirty="0">
                <a:solidFill>
                  <a:srgbClr val="008000"/>
                </a:solidFill>
                <a:latin typeface="+mn-lt"/>
                <a:cs typeface="+mn-cs"/>
              </a:rPr>
              <a:t>L'introduction du de plantes très compétitives </a:t>
            </a:r>
            <a:r>
              <a:rPr lang="fr-FR" dirty="0">
                <a:solidFill>
                  <a:srgbClr val="008000"/>
                </a:solidFill>
                <a:latin typeface="+mn-lt"/>
                <a:cs typeface="+mn-cs"/>
              </a:rPr>
              <a:t>(goyaviers de Chine, troènes …) </a:t>
            </a:r>
            <a:r>
              <a:rPr lang="fr-FR" b="1" dirty="0">
                <a:solidFill>
                  <a:srgbClr val="008000"/>
                </a:solidFill>
                <a:latin typeface="+mn-lt"/>
                <a:cs typeface="+mn-cs"/>
              </a:rPr>
              <a:t>dans de nombreuses îles</a:t>
            </a:r>
            <a:r>
              <a:rPr lang="fr-FR" dirty="0">
                <a:solidFill>
                  <a:srgbClr val="008000"/>
                </a:solidFill>
                <a:latin typeface="+mn-lt"/>
                <a:cs typeface="+mn-cs"/>
              </a:rPr>
              <a:t> a été une cause fréquente de régression rapide de leur biodiversité.</a:t>
            </a:r>
          </a:p>
          <a:p>
            <a:pPr marL="342900" indent="-342900" algn="just" eaLnBrk="1" fontAlgn="auto" hangingPunct="1">
              <a:spcBef>
                <a:spcPts val="0"/>
              </a:spcBef>
              <a:spcAft>
                <a:spcPts val="0"/>
              </a:spcAft>
              <a:defRPr/>
            </a:pPr>
            <a:endParaRPr lang="fr-FR" sz="1200" dirty="0">
              <a:solidFill>
                <a:srgbClr val="008000"/>
              </a:solidFill>
              <a:latin typeface="+mn-lt"/>
              <a:cs typeface="+mn-cs"/>
            </a:endParaRPr>
          </a:p>
          <a:p>
            <a:pPr marL="342900" indent="-342900" algn="just" eaLnBrk="1" fontAlgn="auto" hangingPunct="1">
              <a:spcBef>
                <a:spcPts val="0"/>
              </a:spcBef>
              <a:spcAft>
                <a:spcPts val="0"/>
              </a:spcAft>
              <a:defRPr/>
            </a:pPr>
            <a:r>
              <a:rPr lang="fr-FR" sz="1200" dirty="0">
                <a:solidFill>
                  <a:srgbClr val="008000"/>
                </a:solidFill>
                <a:latin typeface="+mn-lt"/>
                <a:cs typeface="+mn-cs"/>
              </a:rPr>
              <a:t>Source : </a:t>
            </a:r>
            <a:r>
              <a:rPr lang="fr-FR" sz="1200" dirty="0">
                <a:solidFill>
                  <a:srgbClr val="008000"/>
                </a:solidFill>
                <a:latin typeface="+mn-lt"/>
                <a:cs typeface="+mn-cs"/>
                <a:hlinkClick r:id="rId19"/>
              </a:rPr>
              <a:t>http://fr.wikipedia.org/wiki/Invasion_(%C3%A9cologie)</a:t>
            </a:r>
            <a:r>
              <a:rPr lang="fr-FR" sz="1200" dirty="0">
                <a:solidFill>
                  <a:srgbClr val="008000"/>
                </a:solidFill>
                <a:latin typeface="+mn-lt"/>
                <a:cs typeface="+mn-cs"/>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C1150D1-38B0-4115-91D4-04042E47AAA4}" type="slidenum">
              <a:rPr lang="fr-FR" altLang="fr-FR" sz="1200">
                <a:solidFill>
                  <a:srgbClr val="898989"/>
                </a:solidFill>
              </a:rPr>
              <a:pPr algn="r" eaLnBrk="1" hangingPunct="1">
                <a:spcBef>
                  <a:spcPct val="0"/>
                </a:spcBef>
                <a:buFontTx/>
                <a:buNone/>
              </a:pPr>
              <a:t>17</a:t>
            </a:fld>
            <a:endParaRPr lang="fr-FR" altLang="fr-FR" sz="1200">
              <a:solidFill>
                <a:srgbClr val="898989"/>
              </a:solidFill>
            </a:endParaRPr>
          </a:p>
        </p:txBody>
      </p:sp>
      <p:sp>
        <p:nvSpPr>
          <p:cNvPr id="18435"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8436"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5. Belles … mais dangereuses</a:t>
            </a:r>
          </a:p>
        </p:txBody>
      </p:sp>
      <p:sp>
        <p:nvSpPr>
          <p:cNvPr id="18437" name="ZoneTexte 5"/>
          <p:cNvSpPr txBox="1">
            <a:spLocks noChangeArrowheads="1"/>
          </p:cNvSpPr>
          <p:nvPr/>
        </p:nvSpPr>
        <p:spPr bwMode="auto">
          <a:xfrm>
            <a:off x="250825" y="1268413"/>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Les plantes invasives sont souvent belles et donc ornementales. Et l’homme a tendance alors à les ramener avec lui, sans en mesurer les conséquences.</a:t>
            </a:r>
          </a:p>
        </p:txBody>
      </p:sp>
      <p:pic>
        <p:nvPicPr>
          <p:cNvPr id="18438" name="Image 6" descr="grevillea banksii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989138"/>
            <a:ext cx="12954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age 7" descr="grevillea banksii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9161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age 8" descr="grevillea banksi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61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ChangeArrowheads="1"/>
          </p:cNvSpPr>
          <p:nvPr/>
        </p:nvSpPr>
        <p:spPr bwMode="auto">
          <a:xfrm>
            <a:off x="3995738" y="3789363"/>
            <a:ext cx="130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solidFill>
                  <a:srgbClr val="008000"/>
                </a:solidFill>
                <a:latin typeface="Arial" panose="020B0604020202020204" pitchFamily="34" charset="0"/>
              </a:rPr>
              <a:t>Grevillea banksii</a:t>
            </a:r>
          </a:p>
        </p:txBody>
      </p:sp>
      <p:sp>
        <p:nvSpPr>
          <p:cNvPr id="18442" name="Rectangle 10"/>
          <p:cNvSpPr>
            <a:spLocks noChangeArrowheads="1"/>
          </p:cNvSpPr>
          <p:nvPr/>
        </p:nvSpPr>
        <p:spPr bwMode="auto">
          <a:xfrm>
            <a:off x="6804025" y="4005263"/>
            <a:ext cx="191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Fleur de </a:t>
            </a:r>
            <a:r>
              <a:rPr lang="fr-FR" altLang="fr-FR" sz="1200" i="1">
                <a:solidFill>
                  <a:srgbClr val="008000"/>
                </a:solidFill>
                <a:latin typeface="Arial" panose="020B0604020202020204" pitchFamily="34" charset="0"/>
              </a:rPr>
              <a:t>Grevillea banksii</a:t>
            </a:r>
          </a:p>
        </p:txBody>
      </p:sp>
      <p:sp>
        <p:nvSpPr>
          <p:cNvPr id="18443" name="Rectangle 11"/>
          <p:cNvSpPr>
            <a:spLocks noChangeArrowheads="1"/>
          </p:cNvSpPr>
          <p:nvPr/>
        </p:nvSpPr>
        <p:spPr bwMode="auto">
          <a:xfrm>
            <a:off x="827088" y="3789363"/>
            <a:ext cx="130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solidFill>
                  <a:srgbClr val="008000"/>
                </a:solidFill>
                <a:latin typeface="Arial" panose="020B0604020202020204" pitchFamily="34" charset="0"/>
              </a:rPr>
              <a:t>Grevillea banksii</a:t>
            </a:r>
          </a:p>
        </p:txBody>
      </p:sp>
      <p:sp>
        <p:nvSpPr>
          <p:cNvPr id="184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pic>
        <p:nvPicPr>
          <p:cNvPr id="18445" name="Picture 1" descr="220px-Melia_azederach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508500"/>
            <a:ext cx="2000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900113" y="6021388"/>
            <a:ext cx="1622425" cy="461962"/>
          </a:xfrm>
          <a:prstGeom prst="rect">
            <a:avLst/>
          </a:prstGeom>
          <a:noFill/>
          <a:ln w="9525">
            <a:noFill/>
            <a:miter lim="800000"/>
            <a:headEnd/>
            <a:tailEnd/>
          </a:ln>
          <a:effectLst/>
        </p:spPr>
        <p:txBody>
          <a:bodyPr wrap="none" anchor="ctr">
            <a:spAutoFit/>
          </a:bodyPr>
          <a:lstStyle/>
          <a:p>
            <a:pPr algn="ctr">
              <a:defRPr/>
            </a:pPr>
            <a:r>
              <a:rPr lang="fr-FR" sz="1200" dirty="0">
                <a:solidFill>
                  <a:srgbClr val="008000"/>
                </a:solidFill>
                <a:latin typeface="+mn-lt"/>
                <a:ea typeface="Calibri" pitchFamily="34" charset="0"/>
              </a:rPr>
              <a:t>Feurs  de Lilas de Perse</a:t>
            </a:r>
          </a:p>
          <a:p>
            <a:pPr algn="ctr">
              <a:defRPr/>
            </a:pPr>
            <a:r>
              <a:rPr lang="fr-FR" sz="1200" dirty="0">
                <a:solidFill>
                  <a:srgbClr val="008000"/>
                </a:solidFill>
                <a:latin typeface="+mn-lt"/>
              </a:rPr>
              <a:t>(</a:t>
            </a:r>
            <a:r>
              <a:rPr lang="fr-FR" sz="1200" i="1" dirty="0">
                <a:solidFill>
                  <a:srgbClr val="008000"/>
                </a:solidFill>
                <a:latin typeface="+mn-lt"/>
              </a:rPr>
              <a:t>Melia </a:t>
            </a:r>
            <a:r>
              <a:rPr lang="fr-FR" sz="1200" i="1" dirty="0" err="1">
                <a:solidFill>
                  <a:srgbClr val="008000"/>
                </a:solidFill>
                <a:latin typeface="+mn-lt"/>
              </a:rPr>
              <a:t>azedarach</a:t>
            </a:r>
            <a:r>
              <a:rPr lang="fr-FR" sz="1200" dirty="0">
                <a:solidFill>
                  <a:srgbClr val="008000"/>
                </a:solidFill>
                <a:latin typeface="+mn-lt"/>
              </a:rPr>
              <a:t>)</a:t>
            </a:r>
          </a:p>
        </p:txBody>
      </p:sp>
      <p:sp>
        <p:nvSpPr>
          <p:cNvPr id="1844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pic>
        <p:nvPicPr>
          <p:cNvPr id="18448" name="Picture 4" descr="image0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437063"/>
            <a:ext cx="21621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p:cNvSpPr>
            <a:spLocks noChangeArrowheads="1"/>
          </p:cNvSpPr>
          <p:nvPr/>
        </p:nvSpPr>
        <p:spPr bwMode="auto">
          <a:xfrm>
            <a:off x="3059113" y="6021388"/>
            <a:ext cx="2592387" cy="461962"/>
          </a:xfrm>
          <a:prstGeom prst="rect">
            <a:avLst/>
          </a:prstGeom>
          <a:noFill/>
          <a:ln w="9525">
            <a:noFill/>
            <a:miter lim="800000"/>
            <a:headEnd/>
            <a:tailEnd/>
          </a:ln>
          <a:effectLst/>
        </p:spPr>
        <p:txBody>
          <a:bodyPr anchor="ctr">
            <a:spAutoFit/>
          </a:bodyPr>
          <a:lstStyle/>
          <a:p>
            <a:pPr algn="ctr">
              <a:defRPr/>
            </a:pPr>
            <a:r>
              <a:rPr lang="fr-FR" sz="1200" dirty="0">
                <a:solidFill>
                  <a:srgbClr val="008000"/>
                </a:solidFill>
                <a:latin typeface="+mn-lt"/>
                <a:ea typeface="Calibri" pitchFamily="34" charset="0"/>
              </a:rPr>
              <a:t>Fleurs de Lilas de Perse (Photo prise à </a:t>
            </a:r>
            <a:r>
              <a:rPr lang="fr-FR" sz="1200" dirty="0" err="1">
                <a:solidFill>
                  <a:srgbClr val="008000"/>
                </a:solidFill>
                <a:latin typeface="+mn-lt"/>
                <a:ea typeface="Calibri" pitchFamily="34" charset="0"/>
              </a:rPr>
              <a:t>Vohipeno</a:t>
            </a:r>
            <a:r>
              <a:rPr lang="fr-FR" sz="1200" dirty="0">
                <a:solidFill>
                  <a:srgbClr val="008000"/>
                </a:solidFill>
                <a:latin typeface="+mn-lt"/>
                <a:ea typeface="Calibri" pitchFamily="34" charset="0"/>
              </a:rPr>
              <a:t> Madagascar. © B. LISAN).</a:t>
            </a:r>
            <a:r>
              <a:rPr lang="fr-FR" sz="1200" dirty="0">
                <a:solidFill>
                  <a:srgbClr val="008000"/>
                </a:solidFill>
                <a:latin typeface="+mn-lt"/>
              </a:rPr>
              <a:t> </a:t>
            </a:r>
          </a:p>
        </p:txBody>
      </p:sp>
      <p:pic>
        <p:nvPicPr>
          <p:cNvPr id="18450" name="Picture 7" descr="image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4437063"/>
            <a:ext cx="21621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5940425" y="6092825"/>
            <a:ext cx="3024188" cy="461963"/>
          </a:xfrm>
          <a:prstGeom prst="rect">
            <a:avLst/>
          </a:prstGeom>
        </p:spPr>
        <p:txBody>
          <a:bodyPr>
            <a:spAutoFit/>
          </a:bodyPr>
          <a:lstStyle/>
          <a:p>
            <a:pPr algn="ctr" eaLnBrk="1" hangingPunct="1">
              <a:defRPr/>
            </a:pPr>
            <a:r>
              <a:rPr lang="fr-FR" sz="1200" dirty="0">
                <a:solidFill>
                  <a:srgbClr val="008000"/>
                </a:solidFill>
                <a:latin typeface="+mn-lt"/>
                <a:cs typeface="Arial" charset="0"/>
              </a:rPr>
              <a:t>Fleurs </a:t>
            </a:r>
            <a:r>
              <a:rPr lang="fr-FR" sz="1200" dirty="0">
                <a:solidFill>
                  <a:srgbClr val="008000"/>
                </a:solidFill>
                <a:latin typeface="Arial" charset="0"/>
                <a:ea typeface="Calibri" pitchFamily="34" charset="0"/>
              </a:rPr>
              <a:t>de Lilas de Perse </a:t>
            </a:r>
            <a:r>
              <a:rPr lang="fr-FR" sz="1200" dirty="0">
                <a:solidFill>
                  <a:srgbClr val="008000"/>
                </a:solidFill>
                <a:latin typeface="+mn-lt"/>
                <a:cs typeface="Arial" charset="0"/>
              </a:rPr>
              <a:t>(Photo prise dans la réserve d’Anja, Madagascar. © B. LISAN).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090155D-DDA8-4D42-B7E1-0C058F9FCB9B}" type="slidenum">
              <a:rPr lang="fr-FR" altLang="fr-FR" sz="1200">
                <a:solidFill>
                  <a:srgbClr val="898989"/>
                </a:solidFill>
              </a:rPr>
              <a:pPr algn="r" eaLnBrk="1" hangingPunct="1">
                <a:spcBef>
                  <a:spcPct val="0"/>
                </a:spcBef>
                <a:buFontTx/>
                <a:buNone/>
              </a:pPr>
              <a:t>18</a:t>
            </a:fld>
            <a:endParaRPr lang="fr-FR" altLang="fr-FR" sz="1200">
              <a:solidFill>
                <a:srgbClr val="898989"/>
              </a:solidFill>
            </a:endParaRPr>
          </a:p>
        </p:txBody>
      </p:sp>
      <p:sp>
        <p:nvSpPr>
          <p:cNvPr id="19459"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9460"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6. Certaines invasives … mais utiles aussi</a:t>
            </a:r>
          </a:p>
        </p:txBody>
      </p:sp>
      <p:sp>
        <p:nvSpPr>
          <p:cNvPr id="19461"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1946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pic>
        <p:nvPicPr>
          <p:cNvPr id="19463" name="Picture 2" descr="image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836613"/>
            <a:ext cx="223043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11863" y="4149725"/>
            <a:ext cx="2952750" cy="646113"/>
          </a:xfrm>
          <a:prstGeom prst="rect">
            <a:avLst/>
          </a:prstGeom>
        </p:spPr>
        <p:txBody>
          <a:bodyPr>
            <a:spAutoFit/>
          </a:bodyPr>
          <a:lstStyle/>
          <a:p>
            <a:pPr algn="ctr" eaLnBrk="1" hangingPunct="1">
              <a:defRPr/>
            </a:pPr>
            <a:r>
              <a:rPr lang="fr-FR" sz="1200" dirty="0">
                <a:solidFill>
                  <a:srgbClr val="008000"/>
                </a:solidFill>
                <a:latin typeface="+mn-lt"/>
                <a:cs typeface="Arial" charset="0"/>
              </a:rPr>
              <a:t>Le lilas de Perse fournit un bois de qualité, Université de la Réunion, </a:t>
            </a:r>
            <a:r>
              <a:rPr lang="fr-FR" sz="1200" u="sng" dirty="0">
                <a:solidFill>
                  <a:srgbClr val="008000"/>
                </a:solidFill>
                <a:latin typeface="+mn-lt"/>
                <a:cs typeface="Arial" charset="0"/>
                <a:hlinkClick r:id="rId3"/>
              </a:rPr>
              <a:t>http://tice2.univ-reunion.fr/florecampus/lilas_de_perse.html</a:t>
            </a:r>
            <a:endParaRPr lang="fr-FR" sz="1200" dirty="0">
              <a:solidFill>
                <a:srgbClr val="008000"/>
              </a:solidFill>
              <a:latin typeface="+mn-lt"/>
              <a:cs typeface="Arial" charset="0"/>
            </a:endParaRPr>
          </a:p>
        </p:txBody>
      </p:sp>
      <p:pic>
        <p:nvPicPr>
          <p:cNvPr id="19465" name="Image 10" descr="cacia mangium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22320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107950" y="4221163"/>
            <a:ext cx="2663825" cy="646112"/>
          </a:xfrm>
          <a:prstGeom prst="rect">
            <a:avLst/>
          </a:prstGeom>
          <a:noFill/>
        </p:spPr>
        <p:txBody>
          <a:bodyPr>
            <a:spAutoFit/>
          </a:bodyPr>
          <a:lstStyle/>
          <a:p>
            <a:pPr algn="ctr" eaLnBrk="1" hangingPunct="1">
              <a:defRPr/>
            </a:pPr>
            <a:r>
              <a:rPr lang="fr-FR" sz="1200" dirty="0">
                <a:solidFill>
                  <a:srgbClr val="008000"/>
                </a:solidFill>
                <a:latin typeface="+mn-lt"/>
                <a:cs typeface="Arial" charset="0"/>
              </a:rPr>
              <a:t>L‘</a:t>
            </a:r>
            <a:r>
              <a:rPr lang="fr-FR" sz="1200" i="1" dirty="0">
                <a:solidFill>
                  <a:srgbClr val="008000"/>
                </a:solidFill>
                <a:latin typeface="+mn-lt"/>
                <a:cs typeface="Arial" charset="0"/>
              </a:rPr>
              <a:t>Acacia </a:t>
            </a:r>
            <a:r>
              <a:rPr lang="fr-FR" sz="1200" i="1" dirty="0" err="1">
                <a:solidFill>
                  <a:srgbClr val="008000"/>
                </a:solidFill>
                <a:latin typeface="+mn-lt"/>
                <a:cs typeface="Arial" charset="0"/>
              </a:rPr>
              <a:t>mangium</a:t>
            </a:r>
            <a:r>
              <a:rPr lang="fr-FR" sz="1200" dirty="0">
                <a:solidFill>
                  <a:srgbClr val="008000"/>
                </a:solidFill>
                <a:latin typeface="+mn-lt"/>
                <a:cs typeface="Arial" charset="0"/>
              </a:rPr>
              <a:t>, un des arbres poussant le plus vite au monde, fournit un bois de qualité et il fertilise les sols. </a:t>
            </a:r>
          </a:p>
        </p:txBody>
      </p:sp>
      <p:sp>
        <p:nvSpPr>
          <p:cNvPr id="19467" name="ZoneTexte 12"/>
          <p:cNvSpPr txBox="1">
            <a:spLocks noChangeArrowheads="1"/>
          </p:cNvSpPr>
          <p:nvPr/>
        </p:nvSpPr>
        <p:spPr bwMode="auto">
          <a:xfrm>
            <a:off x="2771775" y="1268413"/>
            <a:ext cx="35290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8000"/>
                </a:solidFill>
                <a:latin typeface="Arial" panose="020B0604020202020204" pitchFamily="34" charset="0"/>
              </a:rPr>
              <a:t>Beaucoup d’espèces invasives d’arbres fournissent du bois, du fourrage, sont mellifères. Certains fournissent des fruits, des huiles essentielles et améliorent la fertilités des sols (cas des </a:t>
            </a:r>
            <a:r>
              <a:rPr lang="fr-FR" altLang="fr-FR" sz="1800" i="1">
                <a:solidFill>
                  <a:srgbClr val="008000"/>
                </a:solidFill>
                <a:latin typeface="Arial" panose="020B0604020202020204" pitchFamily="34" charset="0"/>
              </a:rPr>
              <a:t>Fabacées</a:t>
            </a:r>
            <a:r>
              <a:rPr lang="fr-FR" altLang="fr-FR" sz="1800">
                <a:solidFill>
                  <a:srgbClr val="008000"/>
                </a:solidFill>
                <a:latin typeface="Arial" panose="020B0604020202020204" pitchFamily="34" charset="0"/>
              </a:rPr>
              <a:t>).</a:t>
            </a:r>
          </a:p>
        </p:txBody>
      </p:sp>
      <p:pic>
        <p:nvPicPr>
          <p:cNvPr id="19468" name="Image 13" descr="Jameloni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3429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2843213" y="5300663"/>
            <a:ext cx="3006725" cy="277812"/>
          </a:xfrm>
          <a:prstGeom prst="rect">
            <a:avLst/>
          </a:prstGeom>
          <a:noFill/>
        </p:spPr>
        <p:txBody>
          <a:bodyPr wrap="none">
            <a:spAutoFit/>
          </a:bodyPr>
          <a:lstStyle/>
          <a:p>
            <a:pPr algn="ctr" eaLnBrk="1" hangingPunct="1">
              <a:defRPr/>
            </a:pPr>
            <a:r>
              <a:rPr lang="fr-FR" sz="1200" dirty="0">
                <a:solidFill>
                  <a:srgbClr val="008000"/>
                </a:solidFill>
                <a:latin typeface="+mn-lt"/>
                <a:cs typeface="Arial" charset="0"/>
              </a:rPr>
              <a:t>La </a:t>
            </a:r>
            <a:r>
              <a:rPr lang="fr-FR" sz="1200" dirty="0" err="1">
                <a:solidFill>
                  <a:srgbClr val="008000"/>
                </a:solidFill>
                <a:latin typeface="+mn-lt"/>
                <a:cs typeface="Arial" charset="0"/>
              </a:rPr>
              <a:t>jamelonier</a:t>
            </a:r>
            <a:r>
              <a:rPr lang="fr-FR" sz="1200" dirty="0">
                <a:solidFill>
                  <a:srgbClr val="008000"/>
                </a:solidFill>
                <a:latin typeface="+mn-lt"/>
                <a:cs typeface="Arial" charset="0"/>
              </a:rPr>
              <a:t> fournit des fruits comestibles.</a:t>
            </a:r>
          </a:p>
        </p:txBody>
      </p:sp>
      <p:pic>
        <p:nvPicPr>
          <p:cNvPr id="19470" name="Image 16" descr="Melaleuca_quinquenervia_(leav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941888"/>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Image 17" descr="niaouli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4941888"/>
            <a:ext cx="1457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5867400" y="6021388"/>
            <a:ext cx="3097213" cy="646112"/>
          </a:xfrm>
          <a:prstGeom prst="rect">
            <a:avLst/>
          </a:prstGeom>
          <a:noFill/>
        </p:spPr>
        <p:txBody>
          <a:bodyPr>
            <a:spAutoFit/>
          </a:bodyPr>
          <a:lstStyle/>
          <a:p>
            <a:pPr algn="ctr" eaLnBrk="1" hangingPunct="1">
              <a:defRPr/>
            </a:pPr>
            <a:r>
              <a:rPr lang="fr-FR" sz="1200" dirty="0">
                <a:solidFill>
                  <a:srgbClr val="008000"/>
                </a:solidFill>
                <a:latin typeface="+mn-lt"/>
                <a:cs typeface="Arial" charset="0"/>
              </a:rPr>
              <a:t>On extrait des feuilles de niaouli (</a:t>
            </a:r>
            <a:r>
              <a:rPr lang="fr-FR" sz="1200" i="1" dirty="0" err="1">
                <a:solidFill>
                  <a:srgbClr val="008000"/>
                </a:solidFill>
                <a:latin typeface="+mn-lt"/>
                <a:cs typeface="Arial" charset="0"/>
              </a:rPr>
              <a:t>Melaleuca</a:t>
            </a:r>
            <a:r>
              <a:rPr lang="fr-FR" sz="1200" i="1" dirty="0">
                <a:solidFill>
                  <a:srgbClr val="008000"/>
                </a:solidFill>
                <a:latin typeface="+mn-lt"/>
                <a:cs typeface="Arial" charset="0"/>
              </a:rPr>
              <a:t> </a:t>
            </a:r>
            <a:r>
              <a:rPr lang="fr-FR" sz="1200" i="1" dirty="0" err="1">
                <a:solidFill>
                  <a:srgbClr val="008000"/>
                </a:solidFill>
                <a:latin typeface="+mn-lt"/>
                <a:cs typeface="Arial" charset="0"/>
              </a:rPr>
              <a:t>quinquenervia</a:t>
            </a:r>
            <a:r>
              <a:rPr lang="fr-FR" sz="1200" dirty="0">
                <a:solidFill>
                  <a:srgbClr val="008000"/>
                </a:solidFill>
                <a:latin typeface="+mn-lt"/>
                <a:cs typeface="Arial" charset="0"/>
              </a:rPr>
              <a:t>) une huile essentielle décongestionnante.</a:t>
            </a:r>
          </a:p>
        </p:txBody>
      </p:sp>
      <p:pic>
        <p:nvPicPr>
          <p:cNvPr id="19473" name="Image 19" descr="Cinnamomum camphora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288" y="4941888"/>
            <a:ext cx="208915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Image 20" descr="Cinnamomum camphor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5661025"/>
            <a:ext cx="130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p:cNvSpPr txBox="1"/>
          <p:nvPr/>
        </p:nvSpPr>
        <p:spPr>
          <a:xfrm>
            <a:off x="2484438" y="5589588"/>
            <a:ext cx="1943100" cy="1108075"/>
          </a:xfrm>
          <a:prstGeom prst="rect">
            <a:avLst/>
          </a:prstGeom>
          <a:noFill/>
        </p:spPr>
        <p:txBody>
          <a:bodyPr>
            <a:spAutoFit/>
          </a:bodyPr>
          <a:lstStyle/>
          <a:p>
            <a:pPr algn="ctr" eaLnBrk="1" hangingPunct="1">
              <a:defRPr/>
            </a:pPr>
            <a:r>
              <a:rPr lang="fr-FR" sz="1100" dirty="0">
                <a:solidFill>
                  <a:srgbClr val="008000"/>
                </a:solidFill>
                <a:latin typeface="Calibri"/>
                <a:cs typeface="Arial" charset="0"/>
              </a:rPr>
              <a:t>← </a:t>
            </a:r>
            <a:r>
              <a:rPr lang="fr-FR" sz="1100" dirty="0">
                <a:solidFill>
                  <a:srgbClr val="008000"/>
                </a:solidFill>
                <a:latin typeface="+mn-lt"/>
                <a:cs typeface="Arial" charset="0"/>
              </a:rPr>
              <a:t>L'huile essentielle extraite des feuilles des </a:t>
            </a:r>
            <a:r>
              <a:rPr lang="fr-FR" sz="1100" b="1" dirty="0">
                <a:solidFill>
                  <a:srgbClr val="008000"/>
                </a:solidFill>
                <a:latin typeface="+mn-lt"/>
                <a:cs typeface="Arial" charset="0"/>
              </a:rPr>
              <a:t>camphriers</a:t>
            </a:r>
            <a:r>
              <a:rPr lang="fr-FR" sz="1100" dirty="0">
                <a:solidFill>
                  <a:srgbClr val="008000"/>
                </a:solidFill>
                <a:latin typeface="+mn-lt"/>
                <a:cs typeface="Arial" charset="0"/>
              </a:rPr>
              <a:t> est utilisé comme un antiviral majeur, un excellent immunostimulant et antidépresseur </a:t>
            </a:r>
            <a:r>
              <a:rPr lang="fr-FR" sz="1100" dirty="0">
                <a:solidFill>
                  <a:srgbClr val="008000"/>
                </a:solidFill>
                <a:latin typeface="Calibri"/>
                <a:cs typeface="Arial" charset="0"/>
              </a:rPr>
              <a:t>→</a:t>
            </a:r>
            <a:endParaRPr lang="fr-FR" sz="1100" dirty="0">
              <a:solidFill>
                <a:srgbClr val="008000"/>
              </a:solidFill>
              <a:latin typeface="+mn-lt"/>
              <a:cs typeface="Arial" charset="0"/>
            </a:endParaRPr>
          </a:p>
        </p:txBody>
      </p:sp>
      <p:sp>
        <p:nvSpPr>
          <p:cNvPr id="21" name="Rectangle 20"/>
          <p:cNvSpPr/>
          <p:nvPr/>
        </p:nvSpPr>
        <p:spPr>
          <a:xfrm>
            <a:off x="3924300" y="6581775"/>
            <a:ext cx="2849563" cy="276225"/>
          </a:xfrm>
          <a:prstGeom prst="rect">
            <a:avLst/>
          </a:prstGeom>
        </p:spPr>
        <p:txBody>
          <a:bodyPr wrap="none">
            <a:spAutoFit/>
          </a:bodyPr>
          <a:lstStyle/>
          <a:p>
            <a:pPr algn="ctr" eaLnBrk="1" hangingPunct="1">
              <a:defRPr/>
            </a:pPr>
            <a:r>
              <a:rPr lang="fr-FR" sz="1200" i="1" dirty="0" err="1">
                <a:solidFill>
                  <a:srgbClr val="008000"/>
                </a:solidFill>
                <a:latin typeface="+mn-lt"/>
                <a:cs typeface="Arial" charset="0"/>
              </a:rPr>
              <a:t>Cinnamomum</a:t>
            </a:r>
            <a:r>
              <a:rPr lang="fr-FR" sz="1200" i="1" dirty="0">
                <a:solidFill>
                  <a:srgbClr val="008000"/>
                </a:solidFill>
                <a:latin typeface="+mn-lt"/>
                <a:cs typeface="Arial" charset="0"/>
              </a:rPr>
              <a:t> </a:t>
            </a:r>
            <a:r>
              <a:rPr lang="fr-FR" sz="1200" i="1" dirty="0" err="1">
                <a:solidFill>
                  <a:srgbClr val="008000"/>
                </a:solidFill>
                <a:latin typeface="+mn-lt"/>
                <a:cs typeface="Arial" charset="0"/>
              </a:rPr>
              <a:t>camphora</a:t>
            </a:r>
            <a:r>
              <a:rPr lang="fr-FR" sz="1200" i="1" dirty="0">
                <a:solidFill>
                  <a:srgbClr val="008000"/>
                </a:solidFill>
                <a:latin typeface="+mn-lt"/>
                <a:cs typeface="Arial" charset="0"/>
              </a:rPr>
              <a:t> </a:t>
            </a:r>
            <a:r>
              <a:rPr lang="fr-FR" sz="1200" dirty="0">
                <a:solidFill>
                  <a:srgbClr val="008000"/>
                </a:solidFill>
                <a:latin typeface="+mn-lt"/>
                <a:cs typeface="Arial" charset="0"/>
              </a:rPr>
              <a:t>(camphre laurier)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2A3BF11-A6C4-4892-94D3-F6A79DD509E9}" type="slidenum">
              <a:rPr lang="fr-FR" altLang="fr-FR" sz="1200">
                <a:solidFill>
                  <a:srgbClr val="898989"/>
                </a:solidFill>
              </a:rPr>
              <a:pPr algn="r" eaLnBrk="1" hangingPunct="1">
                <a:spcBef>
                  <a:spcPct val="0"/>
                </a:spcBef>
                <a:buFontTx/>
                <a:buNone/>
              </a:pPr>
              <a:t>19</a:t>
            </a:fld>
            <a:endParaRPr lang="fr-FR" altLang="fr-FR" sz="1200">
              <a:solidFill>
                <a:srgbClr val="898989"/>
              </a:solidFill>
            </a:endParaRPr>
          </a:p>
        </p:txBody>
      </p:sp>
      <p:sp>
        <p:nvSpPr>
          <p:cNvPr id="2048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20484"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7. Le caractère invasif d’une plante … une notion à clarifier</a:t>
            </a:r>
          </a:p>
        </p:txBody>
      </p:sp>
      <p:sp>
        <p:nvSpPr>
          <p:cNvPr id="20485"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486"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487" name="ZoneTexte 12"/>
          <p:cNvSpPr txBox="1">
            <a:spLocks noChangeArrowheads="1"/>
          </p:cNvSpPr>
          <p:nvPr/>
        </p:nvSpPr>
        <p:spPr bwMode="auto">
          <a:xfrm>
            <a:off x="107950" y="1268413"/>
            <a:ext cx="8856663"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Le badamier « </a:t>
            </a:r>
            <a:r>
              <a:rPr lang="fr-FR" altLang="fr-FR" sz="1800" b="1" i="1">
                <a:latin typeface="Arial" panose="020B0604020202020204" pitchFamily="34" charset="0"/>
                <a:hlinkClick r:id="rId2"/>
              </a:rPr>
              <a:t> Terminalia catappa </a:t>
            </a:r>
            <a:r>
              <a:rPr lang="fr-FR" altLang="fr-FR" sz="1800">
                <a:solidFill>
                  <a:srgbClr val="008000"/>
                </a:solidFill>
                <a:latin typeface="Arial" panose="020B0604020202020204" pitchFamily="34" charset="0"/>
              </a:rPr>
              <a:t> », qui pousse sur les côtes à Madagascar, où il n’est pas considéré comme invasif, </a:t>
            </a:r>
            <a:r>
              <a:rPr lang="fr-FR" altLang="fr-FR" sz="1800" i="1">
                <a:solidFill>
                  <a:srgbClr val="008000"/>
                </a:solidFill>
                <a:latin typeface="Arial" panose="020B0604020202020204" pitchFamily="34" charset="0"/>
              </a:rPr>
              <a:t>est pourtant soupçonné d’être invasif en Floride</a:t>
            </a:r>
            <a:r>
              <a:rPr lang="fr-FR" altLang="fr-FR" sz="1800">
                <a:solidFill>
                  <a:srgbClr val="008000"/>
                </a:solidFill>
                <a:latin typeface="Arial" panose="020B0604020202020204" pitchFamily="34" charset="0"/>
              </a:rPr>
              <a:t>.</a:t>
            </a:r>
          </a:p>
          <a:p>
            <a:pPr algn="just" eaLnBrk="1" hangingPunct="1">
              <a:spcBef>
                <a:spcPct val="0"/>
              </a:spcBef>
            </a:pPr>
            <a:r>
              <a:rPr lang="fr-FR" altLang="fr-FR" sz="1800">
                <a:solidFill>
                  <a:srgbClr val="008000"/>
                </a:solidFill>
                <a:latin typeface="Arial" panose="020B0604020202020204" pitchFamily="34" charset="0"/>
              </a:rPr>
              <a:t> Introduit d'Australie à Madagascar, où il est devenu invasif, le mimosa (</a:t>
            </a:r>
            <a:r>
              <a:rPr lang="fr-FR" altLang="fr-FR" sz="1800" i="1">
                <a:solidFill>
                  <a:srgbClr val="008000"/>
                </a:solidFill>
                <a:latin typeface="Arial" panose="020B0604020202020204" pitchFamily="34" charset="0"/>
              </a:rPr>
              <a:t>Acacia dealbata</a:t>
            </a:r>
            <a:r>
              <a:rPr lang="fr-FR" altLang="fr-FR" sz="1800">
                <a:solidFill>
                  <a:srgbClr val="008000"/>
                </a:solidFill>
                <a:latin typeface="Arial" panose="020B0604020202020204" pitchFamily="34" charset="0"/>
              </a:rPr>
              <a:t>) y constitue aujourd'hui une ressource renouvelable pour le paysannat.</a:t>
            </a:r>
          </a:p>
          <a:p>
            <a:pPr algn="just" eaLnBrk="1" hangingPunct="1">
              <a:spcBef>
                <a:spcPct val="0"/>
              </a:spcBef>
              <a:buFontTx/>
              <a:buNone/>
            </a:pPr>
            <a:r>
              <a:rPr lang="fr-FR" altLang="fr-FR" sz="1200">
                <a:solidFill>
                  <a:srgbClr val="008000"/>
                </a:solidFill>
                <a:latin typeface="Arial" panose="020B0604020202020204" pitchFamily="34" charset="0"/>
              </a:rPr>
              <a:t>Source : Proposition d'un cadre de représentation des bioinvasions en milieu rural : cas de Acacia dealbata à Madagascar, </a:t>
            </a:r>
            <a:r>
              <a:rPr lang="fr-FR" altLang="fr-FR" sz="1200">
                <a:solidFill>
                  <a:srgbClr val="008000"/>
                </a:solidFill>
                <a:latin typeface="Arial" panose="020B0604020202020204" pitchFamily="34" charset="0"/>
                <a:hlinkClick r:id="rId3"/>
              </a:rPr>
              <a:t>http://publications.cirad.fr/une_notice.php?dk=551944</a:t>
            </a:r>
            <a:r>
              <a:rPr lang="fr-FR" altLang="fr-FR" sz="1200">
                <a:solidFill>
                  <a:srgbClr val="008000"/>
                </a:solidFill>
                <a:latin typeface="Arial" panose="020B0604020202020204" pitchFamily="34" charset="0"/>
              </a:rPr>
              <a:t> </a:t>
            </a:r>
          </a:p>
          <a:p>
            <a:pPr algn="just" eaLnBrk="1" hangingPunct="1">
              <a:spcBef>
                <a:spcPct val="0"/>
              </a:spcBef>
              <a:buFontTx/>
              <a:buNone/>
            </a:pPr>
            <a:endParaRPr lang="fr-FR" altLang="fr-FR" sz="1200">
              <a:solidFill>
                <a:srgbClr val="008000"/>
              </a:solidFill>
              <a:latin typeface="Arial" panose="020B0604020202020204" pitchFamily="34" charset="0"/>
            </a:endParaRPr>
          </a:p>
          <a:p>
            <a:pPr algn="just" eaLnBrk="1" hangingPunct="1">
              <a:spcBef>
                <a:spcPct val="0"/>
              </a:spcBef>
            </a:pPr>
            <a:r>
              <a:rPr lang="fr-FR" altLang="fr-FR" sz="1800">
                <a:solidFill>
                  <a:srgbClr val="008000"/>
                </a:solidFill>
                <a:latin typeface="Arial" panose="020B0604020202020204" pitchFamily="34" charset="0"/>
              </a:rPr>
              <a:t> Selon Jacques Tassin, chercheur au CIRAD «  </a:t>
            </a:r>
            <a:r>
              <a:rPr lang="fr-FR" altLang="fr-FR" sz="1800" b="1" i="1">
                <a:solidFill>
                  <a:srgbClr val="008000"/>
                </a:solidFill>
                <a:latin typeface="Arial" panose="020B0604020202020204" pitchFamily="34" charset="0"/>
              </a:rPr>
              <a:t>Le problème des espèces invasives se pose essentiellement dans les îles tropicales</a:t>
            </a:r>
            <a:r>
              <a:rPr lang="fr-FR" altLang="fr-FR" sz="1800" i="1">
                <a:solidFill>
                  <a:srgbClr val="008000"/>
                </a:solidFill>
                <a:latin typeface="Arial" panose="020B0604020202020204" pitchFamily="34" charset="0"/>
              </a:rPr>
              <a:t>, comme la Réunion. Les conséquences de l’introduction d’une espèce au sein d’un écosystème s’avèrent extraordinairement complexes à évaluer. Les effets produits sur la faune, [par leur introduction peut] s’avérer même souvent positifs [comme dans le cas très rare </a:t>
            </a:r>
            <a:r>
              <a:rPr lang="fr-FR" altLang="fr-FR" sz="1800" b="1" i="1">
                <a:solidFill>
                  <a:srgbClr val="008000"/>
                </a:solidFill>
                <a:latin typeface="Arial" panose="020B0604020202020204" pitchFamily="34" charset="0"/>
              </a:rPr>
              <a:t>vanesse de l’obétie</a:t>
            </a:r>
            <a:r>
              <a:rPr lang="fr-FR" altLang="fr-FR" sz="1800" i="1">
                <a:solidFill>
                  <a:srgbClr val="008000"/>
                </a:solidFill>
                <a:latin typeface="Arial" panose="020B0604020202020204" pitchFamily="34" charset="0"/>
              </a:rPr>
              <a:t>, grand papillon endémique de la Réunion utilisant certaines espèces invasives pour se nourrir. A la Réunion, le goyavier est l’exemple d’une espèce invasive </a:t>
            </a:r>
            <a:r>
              <a:rPr lang="fr-FR" altLang="fr-FR" sz="1800" b="1" i="1">
                <a:solidFill>
                  <a:srgbClr val="008000"/>
                </a:solidFill>
                <a:latin typeface="Arial" panose="020B0604020202020204" pitchFamily="34" charset="0"/>
              </a:rPr>
              <a:t>dont l’intérêt économique est avéré</a:t>
            </a:r>
            <a:r>
              <a:rPr lang="fr-FR" altLang="fr-FR" sz="1800" i="1">
                <a:solidFill>
                  <a:srgbClr val="008000"/>
                </a:solidFill>
                <a:latin typeface="Arial" panose="020B0604020202020204" pitchFamily="34" charset="0"/>
              </a:rPr>
              <a:t>]. Le monde de demain comptera davantage d’espèces invasives, mais ne méritera pas pour autant d’être tenu pour mauvais</a:t>
            </a:r>
            <a:r>
              <a:rPr lang="fr-FR" altLang="fr-FR" sz="1800">
                <a:solidFill>
                  <a:srgbClr val="008000"/>
                </a:solidFill>
                <a:latin typeface="Arial" panose="020B0604020202020204" pitchFamily="34" charset="0"/>
              </a:rPr>
              <a:t> » […] « </a:t>
            </a:r>
            <a:r>
              <a:rPr lang="fr-FR" altLang="fr-FR" sz="1800" i="1">
                <a:solidFill>
                  <a:srgbClr val="008000"/>
                </a:solidFill>
                <a:latin typeface="Arial" panose="020B0604020202020204" pitchFamily="34" charset="0"/>
              </a:rPr>
              <a:t>Les envahisseurs finissent par devenir indigènes</a:t>
            </a:r>
            <a:r>
              <a:rPr lang="fr-FR" altLang="fr-FR" sz="18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i="1">
                <a:solidFill>
                  <a:srgbClr val="008000"/>
                </a:solidFill>
                <a:latin typeface="Arial" panose="020B0604020202020204" pitchFamily="34" charset="0"/>
              </a:rPr>
              <a:t>Ne diabolisons pas les espèces invasives</a:t>
            </a:r>
            <a:r>
              <a:rPr lang="fr-FR" altLang="fr-FR" sz="1200">
                <a:solidFill>
                  <a:srgbClr val="008000"/>
                </a:solidFill>
                <a:latin typeface="Arial" panose="020B0604020202020204" pitchFamily="34" charset="0"/>
              </a:rPr>
              <a:t>", Jacques Tassin, 20 février 2014, </a:t>
            </a:r>
            <a:r>
              <a:rPr lang="fr-FR" altLang="fr-FR" sz="1200">
                <a:solidFill>
                  <a:srgbClr val="008000"/>
                </a:solidFill>
                <a:latin typeface="Arial" panose="020B0604020202020204" pitchFamily="34" charset="0"/>
                <a:hlinkClick r:id="rId4"/>
              </a:rPr>
              <a:t>http://www.clicanoo.re/?page=archive.consulter&amp;id_article=406680</a:t>
            </a:r>
            <a:r>
              <a:rPr lang="fr-FR" altLang="fr-FR" sz="1200">
                <a:solidFill>
                  <a:srgbClr val="008000"/>
                </a:solidFill>
                <a:latin typeface="Arial" panose="020B0604020202020204" pitchFamily="34" charset="0"/>
              </a:rPr>
              <a:t> </a:t>
            </a: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PS. Comme certaines sont utiles à l’homme, nous les indiquerons avec ce sigle : </a:t>
            </a:r>
            <a:r>
              <a:rPr lang="fr-FR" altLang="fr-FR" sz="3600">
                <a:solidFill>
                  <a:srgbClr val="008000"/>
                </a:solidFill>
                <a:latin typeface="Arial" panose="020B0604020202020204" pitchFamily="34" charset="0"/>
              </a:rPr>
              <a:t>U</a:t>
            </a:r>
            <a:endParaRPr lang="fr-FR" altLang="fr-FR" sz="1800">
              <a:solidFill>
                <a:srgbClr val="008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oneTexte 1"/>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099"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C3244E-E491-41BA-A66E-F290EBC7F140}" type="slidenum">
              <a:rPr lang="fr-FR" altLang="fr-FR" sz="1200" smtClean="0">
                <a:solidFill>
                  <a:srgbClr val="898989"/>
                </a:solidFill>
              </a:rPr>
              <a:pPr>
                <a:spcBef>
                  <a:spcPct val="0"/>
                </a:spcBef>
                <a:buFontTx/>
                <a:buNone/>
              </a:pPr>
              <a:t>2</a:t>
            </a:fld>
            <a:endParaRPr lang="fr-FR" altLang="fr-FR" sz="1200">
              <a:solidFill>
                <a:srgbClr val="898989"/>
              </a:solidFill>
            </a:endParaRPr>
          </a:p>
        </p:txBody>
      </p:sp>
      <p:sp>
        <p:nvSpPr>
          <p:cNvPr id="4100" name="ZoneTexte 3"/>
          <p:cNvSpPr txBox="1">
            <a:spLocks noChangeArrowheads="1"/>
          </p:cNvSpPr>
          <p:nvPr/>
        </p:nvSpPr>
        <p:spPr bwMode="auto">
          <a:xfrm>
            <a:off x="179388" y="549275"/>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3077" name="ZoneTexte 4"/>
          <p:cNvSpPr txBox="1">
            <a:spLocks noChangeArrowheads="1"/>
          </p:cNvSpPr>
          <p:nvPr/>
        </p:nvSpPr>
        <p:spPr bwMode="auto">
          <a:xfrm>
            <a:off x="107950" y="981075"/>
            <a:ext cx="8856663" cy="5632450"/>
          </a:xfrm>
          <a:prstGeom prst="rect">
            <a:avLst/>
          </a:prstGeom>
          <a:noFill/>
          <a:ln w="9525">
            <a:noFill/>
            <a:miter lim="800000"/>
            <a:headEnd/>
            <a:tailEnd/>
          </a:ln>
        </p:spPr>
        <p:txBody>
          <a:bodyPr>
            <a:spAutoFit/>
          </a:bodyPr>
          <a:lstStyle/>
          <a:p>
            <a:pPr eaLnBrk="1" hangingPunct="1">
              <a:defRPr/>
            </a:pPr>
            <a:r>
              <a:rPr lang="fr-FR" dirty="0">
                <a:solidFill>
                  <a:srgbClr val="008000"/>
                </a:solidFill>
                <a:latin typeface="Calibri" pitchFamily="34" charset="0"/>
                <a:cs typeface="Arial" charset="0"/>
              </a:rPr>
              <a:t>1.Introduction - Définitions</a:t>
            </a:r>
          </a:p>
          <a:p>
            <a:pPr eaLnBrk="1" hangingPunct="1">
              <a:defRPr/>
            </a:pPr>
            <a:r>
              <a:rPr lang="fr-FR" dirty="0">
                <a:solidFill>
                  <a:srgbClr val="008000"/>
                </a:solidFill>
                <a:latin typeface="Calibri" pitchFamily="34" charset="0"/>
                <a:cs typeface="Arial" charset="0"/>
              </a:rPr>
              <a:t>2. Dangers pour la biodiversité</a:t>
            </a:r>
          </a:p>
          <a:p>
            <a:pPr eaLnBrk="1" hangingPunct="1">
              <a:defRPr/>
            </a:pPr>
            <a:r>
              <a:rPr lang="fr-FR" dirty="0">
                <a:solidFill>
                  <a:srgbClr val="008000"/>
                </a:solidFill>
                <a:latin typeface="Calibri" pitchFamily="34" charset="0"/>
                <a:cs typeface="Arial" charset="0"/>
              </a:rPr>
              <a:t>3. Coûts économiques</a:t>
            </a:r>
          </a:p>
          <a:p>
            <a:pPr eaLnBrk="1" hangingPunct="1">
              <a:defRPr/>
            </a:pPr>
            <a:r>
              <a:rPr lang="fr-FR" dirty="0">
                <a:solidFill>
                  <a:srgbClr val="008000"/>
                </a:solidFill>
                <a:latin typeface="Calibri" pitchFamily="34" charset="0"/>
                <a:cs typeface="Arial" charset="0"/>
              </a:rPr>
              <a:t>4. Comment les plantes invasives ont-elles voyagé ?</a:t>
            </a:r>
          </a:p>
          <a:p>
            <a:pPr eaLnBrk="1" hangingPunct="1">
              <a:defRPr/>
            </a:pPr>
            <a:r>
              <a:rPr lang="fr-FR" dirty="0">
                <a:solidFill>
                  <a:srgbClr val="008000"/>
                </a:solidFill>
                <a:latin typeface="Calibri" pitchFamily="34" charset="0"/>
                <a:cs typeface="Arial" charset="0"/>
              </a:rPr>
              <a:t>5. Belles … mais dangereuses</a:t>
            </a:r>
          </a:p>
          <a:p>
            <a:pPr eaLnBrk="1" hangingPunct="1">
              <a:defRPr/>
            </a:pPr>
            <a:r>
              <a:rPr lang="fr-FR" dirty="0">
                <a:solidFill>
                  <a:srgbClr val="008000"/>
                </a:solidFill>
                <a:latin typeface="Calibri" pitchFamily="34" charset="0"/>
                <a:cs typeface="Arial" charset="0"/>
              </a:rPr>
              <a:t>6. Certaines invasives … mais utiles aussi</a:t>
            </a:r>
          </a:p>
          <a:p>
            <a:pPr eaLnBrk="1" hangingPunct="1">
              <a:defRPr/>
            </a:pPr>
            <a:r>
              <a:rPr lang="fr-FR" dirty="0">
                <a:solidFill>
                  <a:srgbClr val="008000"/>
                </a:solidFill>
                <a:latin typeface="Calibri" pitchFamily="34" charset="0"/>
                <a:cs typeface="Arial" charset="0"/>
              </a:rPr>
              <a:t>7. Le caractère invasif d’une plante … une notion à clarifier</a:t>
            </a:r>
          </a:p>
          <a:p>
            <a:pPr eaLnBrk="1" hangingPunct="1">
              <a:defRPr/>
            </a:pPr>
            <a:endParaRPr lang="fr-FR" u="sng" dirty="0">
              <a:solidFill>
                <a:srgbClr val="008000"/>
              </a:solidFill>
              <a:latin typeface="Calibri" pitchFamily="34" charset="0"/>
              <a:cs typeface="Arial" charset="0"/>
            </a:endParaRPr>
          </a:p>
          <a:p>
            <a:pPr eaLnBrk="1" hangingPunct="1">
              <a:defRPr/>
            </a:pPr>
            <a:r>
              <a:rPr lang="fr-FR" u="sng" dirty="0">
                <a:solidFill>
                  <a:srgbClr val="008000"/>
                </a:solidFill>
                <a:latin typeface="Calibri" pitchFamily="34" charset="0"/>
                <a:cs typeface="Arial" charset="0"/>
              </a:rPr>
              <a:t>8. Plantes invasives en France et Europe</a:t>
            </a:r>
            <a:r>
              <a:rPr lang="fr-FR" dirty="0">
                <a:solidFill>
                  <a:srgbClr val="008000"/>
                </a:solidFill>
                <a:latin typeface="Calibri" pitchFamily="34" charset="0"/>
                <a:cs typeface="Arial" charset="0"/>
              </a:rPr>
              <a:t> : </a:t>
            </a:r>
          </a:p>
          <a:p>
            <a:pPr eaLnBrk="1" hangingPunct="1">
              <a:defRPr/>
            </a:pPr>
            <a:endParaRPr lang="fr-FR" dirty="0">
              <a:solidFill>
                <a:srgbClr val="008000"/>
              </a:solidFill>
              <a:latin typeface="Calibri" pitchFamily="34" charset="0"/>
              <a:cs typeface="Arial" charset="0"/>
            </a:endParaRPr>
          </a:p>
          <a:p>
            <a:pPr eaLnBrk="1" hangingPunct="1">
              <a:defRPr/>
            </a:pPr>
            <a:r>
              <a:rPr lang="fr-FR" dirty="0">
                <a:solidFill>
                  <a:srgbClr val="008000"/>
                </a:solidFill>
                <a:latin typeface="Calibri" pitchFamily="34" charset="0"/>
                <a:cs typeface="Arial" charset="0"/>
              </a:rPr>
              <a:t>8.1. La Renouée du Japon (</a:t>
            </a:r>
            <a:r>
              <a:rPr lang="fr-FR" i="1" dirty="0" err="1">
                <a:solidFill>
                  <a:srgbClr val="008000"/>
                </a:solidFill>
                <a:latin typeface="Calibri" pitchFamily="34" charset="0"/>
                <a:cs typeface="Arial" charset="0"/>
              </a:rPr>
              <a:t>Reynoutria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japonica</a:t>
            </a:r>
            <a:r>
              <a:rPr lang="fr-FR" dirty="0">
                <a:solidFill>
                  <a:srgbClr val="008000"/>
                </a:solidFill>
                <a:latin typeface="Calibri" pitchFamily="34" charset="0"/>
                <a:cs typeface="Arial" charset="0"/>
              </a:rPr>
              <a:t> ou </a:t>
            </a:r>
            <a:r>
              <a:rPr lang="fr-FR" i="1" dirty="0" err="1">
                <a:solidFill>
                  <a:srgbClr val="008000"/>
                </a:solidFill>
                <a:latin typeface="Calibri" pitchFamily="34" charset="0"/>
                <a:cs typeface="Arial" charset="0"/>
              </a:rPr>
              <a:t>Fallopia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japonica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8.1bis. Renouée à épis nombreux ou de l'Himalaya (</a:t>
            </a:r>
            <a:r>
              <a:rPr lang="fr-FR" i="1" dirty="0" err="1">
                <a:solidFill>
                  <a:srgbClr val="008000"/>
                </a:solidFill>
                <a:latin typeface="Calibri" pitchFamily="34" charset="0"/>
                <a:cs typeface="Arial" charset="0"/>
              </a:rPr>
              <a:t>Polygonum</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polystachyum</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8.1ter. Renouée de Sakhaline + Renouée de bohème (hybride) (</a:t>
            </a:r>
            <a:r>
              <a:rPr lang="fr-FR" i="1" dirty="0" err="1">
                <a:latin typeface="+mn-lt"/>
                <a:cs typeface="Arial" charset="0"/>
                <a:hlinkClick r:id="rId2"/>
              </a:rPr>
              <a:t>Reynoutria</a:t>
            </a:r>
            <a:r>
              <a:rPr lang="fr-FR" i="1" dirty="0">
                <a:latin typeface="+mn-lt"/>
                <a:cs typeface="Arial" charset="0"/>
                <a:hlinkClick r:id="rId2"/>
              </a:rPr>
              <a:t> </a:t>
            </a:r>
            <a:r>
              <a:rPr lang="fr-FR" i="1" dirty="0" err="1">
                <a:latin typeface="+mn-lt"/>
                <a:cs typeface="Arial" charset="0"/>
                <a:hlinkClick r:id="rId2"/>
              </a:rPr>
              <a:t>sachalinensis</a:t>
            </a:r>
            <a:r>
              <a:rPr lang="fr-FR" i="1" dirty="0">
                <a:latin typeface="+mn-lt"/>
                <a:cs typeface="Arial" charset="0"/>
                <a:hlinkClick r:id="rId2"/>
              </a:rPr>
              <a:t> + R. x </a:t>
            </a:r>
            <a:r>
              <a:rPr lang="fr-FR" i="1" dirty="0" err="1">
                <a:latin typeface="+mn-lt"/>
                <a:cs typeface="Arial" charset="0"/>
                <a:hlinkClick r:id="rId2"/>
              </a:rPr>
              <a:t>bohemica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8.1quater. Renouée du Turkestan (</a:t>
            </a:r>
            <a:r>
              <a:rPr lang="fr-FR" i="1" dirty="0" err="1">
                <a:solidFill>
                  <a:srgbClr val="008000"/>
                </a:solidFill>
                <a:latin typeface="Calibri" pitchFamily="34" charset="0"/>
                <a:cs typeface="Arial" charset="0"/>
              </a:rPr>
              <a:t>Fallopia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baldschuanica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8.2. L'Ailante glanduleux, Ailante ou Faux vernis du Japon (</a:t>
            </a:r>
            <a:r>
              <a:rPr lang="fr-FR" i="1" dirty="0" err="1">
                <a:solidFill>
                  <a:srgbClr val="008000"/>
                </a:solidFill>
                <a:latin typeface="Calibri" pitchFamily="34" charset="0"/>
                <a:cs typeface="Arial" charset="0"/>
              </a:rPr>
              <a:t>Ailanthus</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altissima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8.3. Robinier faux-acacia, Robinier ou Faux acacia (dans certains cas) (</a:t>
            </a:r>
            <a:r>
              <a:rPr lang="fr-FR" i="1" dirty="0" err="1">
                <a:solidFill>
                  <a:srgbClr val="008000"/>
                </a:solidFill>
                <a:latin typeface="Calibri" pitchFamily="34" charset="0"/>
                <a:cs typeface="Arial" charset="0"/>
              </a:rPr>
              <a:t>Robinia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pseudoacacia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8.4. Ambroisie à feuilles d'armoise, Ambroisie élevée (</a:t>
            </a:r>
            <a:r>
              <a:rPr lang="fr-FR" i="1" dirty="0" err="1">
                <a:solidFill>
                  <a:srgbClr val="008000"/>
                </a:solidFill>
                <a:latin typeface="Calibri" pitchFamily="34" charset="0"/>
                <a:cs typeface="Arial" charset="0"/>
              </a:rPr>
              <a:t>Ambrosia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artemisiifolia</a:t>
            </a:r>
            <a:r>
              <a:rPr lang="fr-FR" dirty="0">
                <a:solidFill>
                  <a:srgbClr val="008000"/>
                </a:solidFill>
                <a:latin typeface="Calibri" pitchFamily="34" charset="0"/>
                <a:cs typeface="Arial" charset="0"/>
              </a:rPr>
              <a:t>) </a:t>
            </a:r>
          </a:p>
          <a:p>
            <a:pPr eaLnBrk="1" hangingPunct="1">
              <a:defRPr/>
            </a:pPr>
            <a:r>
              <a:rPr lang="fr-FR" dirty="0">
                <a:solidFill>
                  <a:srgbClr val="008000"/>
                </a:solidFill>
                <a:latin typeface="Calibri" pitchFamily="34" charset="0"/>
                <a:cs typeface="Arial" charset="0"/>
              </a:rPr>
              <a:t>8.4bis. Armoise des frères </a:t>
            </a:r>
            <a:r>
              <a:rPr lang="fr-FR" dirty="0" err="1">
                <a:solidFill>
                  <a:srgbClr val="008000"/>
                </a:solidFill>
                <a:latin typeface="Calibri" pitchFamily="34" charset="0"/>
                <a:cs typeface="Arial" charset="0"/>
              </a:rPr>
              <a:t>Verlot</a:t>
            </a:r>
            <a:r>
              <a:rPr lang="fr-FR" dirty="0">
                <a:solidFill>
                  <a:srgbClr val="008000"/>
                </a:solidFill>
                <a:latin typeface="Calibri" pitchFamily="34" charset="0"/>
                <a:cs typeface="Arial" charset="0"/>
              </a:rPr>
              <a:t> (</a:t>
            </a:r>
            <a:r>
              <a:rPr lang="fr-FR" i="1" dirty="0" err="1">
                <a:latin typeface="+mn-lt"/>
                <a:cs typeface="Arial" charset="0"/>
                <a:hlinkClick r:id="rId3"/>
              </a:rPr>
              <a:t>Artemisia</a:t>
            </a:r>
            <a:r>
              <a:rPr lang="fr-FR" i="1" dirty="0">
                <a:latin typeface="+mn-lt"/>
                <a:cs typeface="Arial" charset="0"/>
                <a:hlinkClick r:id="rId3"/>
              </a:rPr>
              <a:t> </a:t>
            </a:r>
            <a:r>
              <a:rPr lang="fr-FR" i="1" dirty="0" err="1">
                <a:latin typeface="+mn-lt"/>
                <a:cs typeface="Arial" charset="0"/>
                <a:hlinkClick r:id="rId3"/>
              </a:rPr>
              <a:t>verlotiorum</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 La berce du Caucase ou berce de </a:t>
            </a:r>
            <a:r>
              <a:rPr lang="fr-FR" dirty="0" err="1">
                <a:solidFill>
                  <a:srgbClr val="008000"/>
                </a:solidFill>
                <a:latin typeface="Calibri" pitchFamily="34" charset="0"/>
                <a:cs typeface="Arial" charset="0"/>
              </a:rPr>
              <a:t>Mantegazzi</a:t>
            </a:r>
            <a:r>
              <a:rPr lang="fr-FR"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Heracleum</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mantegazzianum</a:t>
            </a:r>
            <a:r>
              <a:rPr lang="fr-FR" dirty="0">
                <a:solidFill>
                  <a:srgbClr val="008000"/>
                </a:solidFill>
                <a:latin typeface="Calibri" pitchFamily="34" charset="0"/>
                <a:cs typeface="Arial" charset="0"/>
              </a:rPr>
              <a:t>) </a:t>
            </a:r>
          </a:p>
        </p:txBody>
      </p:sp>
      <p:pic>
        <p:nvPicPr>
          <p:cNvPr id="4102" name="Image 5" descr="renoue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836613"/>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ZoneTexte 6"/>
          <p:cNvSpPr txBox="1">
            <a:spLocks noChangeArrowheads="1"/>
          </p:cNvSpPr>
          <p:nvPr/>
        </p:nvSpPr>
        <p:spPr bwMode="auto">
          <a:xfrm>
            <a:off x="4427538" y="981075"/>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Renouée du Japon </a:t>
            </a:r>
            <a:r>
              <a:rPr lang="fr-FR" altLang="fr-FR" sz="1200">
                <a:solidFill>
                  <a:srgbClr val="008000"/>
                </a:solidFill>
              </a:rPr>
              <a:t>→</a:t>
            </a:r>
            <a:endParaRPr lang="fr-FR" altLang="fr-FR" sz="1200">
              <a:solidFill>
                <a:srgbClr val="008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E976079-1AD2-42A7-B332-AB67B8BC637F}" type="slidenum">
              <a:rPr lang="fr-FR" altLang="fr-FR" sz="1200">
                <a:solidFill>
                  <a:srgbClr val="898989"/>
                </a:solidFill>
              </a:rPr>
              <a:pPr algn="r" eaLnBrk="1" hangingPunct="1">
                <a:spcBef>
                  <a:spcPct val="0"/>
                </a:spcBef>
                <a:buFontTx/>
                <a:buNone/>
              </a:pPr>
              <a:t>20</a:t>
            </a:fld>
            <a:endParaRPr lang="fr-FR" altLang="fr-FR" sz="1200">
              <a:solidFill>
                <a:srgbClr val="898989"/>
              </a:solidFill>
            </a:endParaRPr>
          </a:p>
        </p:txBody>
      </p:sp>
      <p:sp>
        <p:nvSpPr>
          <p:cNvPr id="2150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21508" name="Rectangle 4"/>
          <p:cNvSpPr>
            <a:spLocks noChangeArrowheads="1"/>
          </p:cNvSpPr>
          <p:nvPr/>
        </p:nvSpPr>
        <p:spPr bwMode="auto">
          <a:xfrm>
            <a:off x="107950" y="765175"/>
            <a:ext cx="903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latin typeface="Arial" panose="020B0604020202020204" pitchFamily="34" charset="0"/>
              </a:rPr>
              <a:t>7. Le caractère invasif d’une plante … une notion à clarifier (suite)</a:t>
            </a:r>
          </a:p>
        </p:txBody>
      </p:sp>
      <p:sp>
        <p:nvSpPr>
          <p:cNvPr id="21509"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151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1511" name="ZoneTexte 7"/>
          <p:cNvSpPr txBox="1">
            <a:spLocks noChangeArrowheads="1"/>
          </p:cNvSpPr>
          <p:nvPr/>
        </p:nvSpPr>
        <p:spPr bwMode="auto">
          <a:xfrm>
            <a:off x="179388" y="1196975"/>
            <a:ext cx="8785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1800">
                <a:solidFill>
                  <a:srgbClr val="008000"/>
                </a:solidFill>
                <a:latin typeface="Arial" panose="020B0604020202020204" pitchFamily="34" charset="0"/>
              </a:rPr>
              <a:t> Un des arguments du laisser-faire est que les plantes invasives ont existé de tout temps et qu’il a toujours eu disparitions de plantes, soit du fait de l’arrivée de plantes plus compétitives (sélection naturelle), soit du fait des grandes extinctions de masse.</a:t>
            </a:r>
          </a:p>
        </p:txBody>
      </p:sp>
      <p:pic>
        <p:nvPicPr>
          <p:cNvPr id="21512" name="Image 8" descr="Wollemia-nobilis3_extra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05038"/>
            <a:ext cx="1714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9"/>
          <p:cNvSpPr>
            <a:spLocks noChangeArrowheads="1"/>
          </p:cNvSpPr>
          <p:nvPr/>
        </p:nvSpPr>
        <p:spPr bwMode="auto">
          <a:xfrm>
            <a:off x="250825" y="5300663"/>
            <a:ext cx="1390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pins de Wollemi </a:t>
            </a:r>
          </a:p>
          <a:p>
            <a:pPr algn="ctr" eaLnBrk="1" hangingPunct="1">
              <a:spcBef>
                <a:spcPct val="0"/>
              </a:spcBef>
              <a:buFontTx/>
              <a:buNone/>
            </a:pPr>
            <a:r>
              <a:rPr lang="fr-FR" altLang="fr-FR" sz="1200">
                <a:solidFill>
                  <a:srgbClr val="008000"/>
                </a:solidFill>
                <a:latin typeface="Arial" panose="020B0604020202020204" pitchFamily="34" charset="0"/>
              </a:rPr>
              <a:t>(Wollemia nobilis)</a:t>
            </a:r>
          </a:p>
        </p:txBody>
      </p:sp>
      <p:sp>
        <p:nvSpPr>
          <p:cNvPr id="21514" name="ZoneTexte 10"/>
          <p:cNvSpPr txBox="1">
            <a:spLocks noChangeArrowheads="1"/>
          </p:cNvSpPr>
          <p:nvPr/>
        </p:nvSpPr>
        <p:spPr bwMode="auto">
          <a:xfrm>
            <a:off x="1908175" y="2133600"/>
            <a:ext cx="70564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a:solidFill>
                  <a:srgbClr val="008000"/>
                </a:solidFill>
                <a:latin typeface="Arial" panose="020B0604020202020204" pitchFamily="34" charset="0"/>
              </a:rPr>
              <a:t>← Une population relictuelle ne comprenant qu'une quarantaine de pins de Wollemi (</a:t>
            </a:r>
            <a:r>
              <a:rPr lang="fr-FR" altLang="fr-FR" sz="1400" i="1">
                <a:solidFill>
                  <a:srgbClr val="008000"/>
                </a:solidFill>
                <a:latin typeface="Arial" panose="020B0604020202020204" pitchFamily="34" charset="0"/>
              </a:rPr>
              <a:t>Wollemia nobilis</a:t>
            </a:r>
            <a:r>
              <a:rPr lang="fr-FR" altLang="fr-FR" sz="1400">
                <a:solidFill>
                  <a:srgbClr val="008000"/>
                </a:solidFill>
                <a:latin typeface="Arial" panose="020B0604020202020204" pitchFamily="34" charset="0"/>
              </a:rPr>
              <a:t>, famille des </a:t>
            </a:r>
            <a:r>
              <a:rPr lang="fr-FR" altLang="fr-FR" sz="1400" i="1">
                <a:solidFill>
                  <a:srgbClr val="008000"/>
                </a:solidFill>
                <a:latin typeface="Arial" panose="020B0604020202020204" pitchFamily="34" charset="0"/>
                <a:hlinkClick r:id="rId3" tooltip="Araucariaceae"/>
              </a:rPr>
              <a:t>Araucariacées</a:t>
            </a:r>
            <a:r>
              <a:rPr lang="fr-FR" altLang="fr-FR" sz="1400">
                <a:solidFill>
                  <a:srgbClr val="008000"/>
                </a:solidFill>
                <a:latin typeface="Arial" panose="020B0604020202020204" pitchFamily="34" charset="0"/>
              </a:rPr>
              <a:t>) a été découverte, en 1994, dans des gorges gréseuses à 150 km au nord de Sydney, en Australie. Cette espèce est l’unique représentante actuelle d'un genre (et d'une famille qui était pourtant bien représentée au Jurassique), que l'on croyait disparus depuis des millions d'années.  On peut supposer que si cette espèce est devenue si rare, c’est qu’elle n’a pas pu résister à la pression sélective de plantes plus compétitives.</a:t>
            </a:r>
            <a:r>
              <a:rPr lang="fr-FR" altLang="fr-FR" sz="1200">
                <a:solidFill>
                  <a:srgbClr val="008000"/>
                </a:solidFill>
                <a:latin typeface="Arial" panose="020B0604020202020204" pitchFamily="34" charset="0"/>
              </a:rPr>
              <a:t> Source : </a:t>
            </a:r>
            <a:r>
              <a:rPr lang="fr-FR" altLang="fr-FR" sz="1200">
                <a:solidFill>
                  <a:srgbClr val="008000"/>
                </a:solidFill>
                <a:latin typeface="Arial" panose="020B0604020202020204" pitchFamily="34" charset="0"/>
                <a:hlinkClick r:id="rId4"/>
              </a:rPr>
              <a:t>http://fr.wikipedia.org/wiki/Wollemia_nobilis</a:t>
            </a:r>
            <a:r>
              <a:rPr lang="fr-FR" altLang="fr-FR" sz="1200">
                <a:solidFill>
                  <a:srgbClr val="008000"/>
                </a:solidFill>
                <a:latin typeface="Arial" panose="020B0604020202020204" pitchFamily="34" charset="0"/>
              </a:rPr>
              <a:t> </a:t>
            </a:r>
            <a:endParaRPr lang="fr-FR" altLang="fr-FR" sz="1400">
              <a:solidFill>
                <a:srgbClr val="008000"/>
              </a:solidFill>
              <a:latin typeface="Arial" panose="020B0604020202020204" pitchFamily="34" charset="0"/>
            </a:endParaRPr>
          </a:p>
          <a:p>
            <a:pPr algn="just" eaLnBrk="1" hangingPunct="1">
              <a:spcBef>
                <a:spcPct val="0"/>
              </a:spcBef>
            </a:pPr>
            <a:r>
              <a:rPr lang="fr-FR" altLang="fr-FR" sz="1800">
                <a:solidFill>
                  <a:srgbClr val="008000"/>
                </a:solidFill>
                <a:latin typeface="Arial" panose="020B0604020202020204" pitchFamily="34" charset="0"/>
              </a:rPr>
              <a:t> Les partisans du laisser-faire estiment que la nature s’autorégule toute seule et qu’il n’y a pas lieu d’intervenir. </a:t>
            </a:r>
          </a:p>
          <a:p>
            <a:pPr algn="just" eaLnBrk="1" hangingPunct="1">
              <a:spcBef>
                <a:spcPct val="0"/>
              </a:spcBef>
            </a:pPr>
            <a:r>
              <a:rPr lang="fr-FR" altLang="fr-FR" sz="1800">
                <a:solidFill>
                  <a:srgbClr val="FF0000"/>
                </a:solidFill>
                <a:latin typeface="Arial" panose="020B0604020202020204" pitchFamily="34" charset="0"/>
              </a:rPr>
              <a:t> Or l’homme bouleverse l’évolution des écosystèmes et accélère la disparition des espèces et la dissémination des plantes invasives.</a:t>
            </a:r>
          </a:p>
          <a:p>
            <a:pPr algn="just" eaLnBrk="1" hangingPunct="1">
              <a:spcBef>
                <a:spcPct val="0"/>
              </a:spcBef>
            </a:pPr>
            <a:r>
              <a:rPr lang="fr-FR" altLang="fr-FR" sz="1800">
                <a:solidFill>
                  <a:srgbClr val="FF0000"/>
                </a:solidFill>
                <a:latin typeface="Arial" panose="020B0604020202020204" pitchFamily="34" charset="0"/>
              </a:rPr>
              <a:t> Selon la Liste rouge des espèces menacées de l'IUCN, 70% des plantes répertoriées à ce jour étaient menacées, en 2009. 8500 étaient menacées d'extinction, parmi lesquelles 114 étaient déjà 'Éteintes' ou 'Éteintes à l'état sauvage'.</a:t>
            </a:r>
          </a:p>
        </p:txBody>
      </p:sp>
      <p:sp>
        <p:nvSpPr>
          <p:cNvPr id="21515" name="ZoneTexte 11"/>
          <p:cNvSpPr txBox="1">
            <a:spLocks noChangeArrowheads="1"/>
          </p:cNvSpPr>
          <p:nvPr/>
        </p:nvSpPr>
        <p:spPr bwMode="auto">
          <a:xfrm>
            <a:off x="107950" y="6092825"/>
            <a:ext cx="9036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1600">
                <a:solidFill>
                  <a:srgbClr val="008000"/>
                </a:solidFill>
                <a:latin typeface="Arial" panose="020B0604020202020204" pitchFamily="34" charset="0"/>
              </a:rPr>
              <a:t> Dans les espèces en voie de disparition, il y aura peut-être celle qui fournira le médicament de demain. </a:t>
            </a: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5"/>
              </a:rPr>
              <a:t>http://www.notre-planete.info/actualites/actu_2173_crise_extinction_biologique_plantes.php</a:t>
            </a:r>
            <a:r>
              <a:rPr lang="fr-FR" altLang="fr-FR" sz="1200">
                <a:solidFill>
                  <a:srgbClr val="008000"/>
                </a:solidFill>
                <a:latin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1"/>
          <p:cNvSpPr>
            <a:spLocks noGrp="1"/>
          </p:cNvSpPr>
          <p:nvPr>
            <p:ph type="sldNum" sz="quarter" idx="12"/>
          </p:nvPr>
        </p:nvSpPr>
        <p:spPr bwMode="auto">
          <a:xfrm>
            <a:off x="7885113" y="188913"/>
            <a:ext cx="11239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F4A4A1-CDBE-4228-9BC6-7F07E0E19758}" type="slidenum">
              <a:rPr lang="fr-FR" altLang="fr-FR" sz="1200" smtClean="0">
                <a:solidFill>
                  <a:srgbClr val="898989"/>
                </a:solidFill>
              </a:rPr>
              <a:pPr>
                <a:spcBef>
                  <a:spcPct val="0"/>
                </a:spcBef>
                <a:buFontTx/>
                <a:buNone/>
              </a:pPr>
              <a:t>21</a:t>
            </a:fld>
            <a:endParaRPr lang="fr-FR" altLang="fr-FR" sz="1200">
              <a:solidFill>
                <a:srgbClr val="898989"/>
              </a:solidFill>
            </a:endParaRPr>
          </a:p>
        </p:txBody>
      </p:sp>
      <p:sp>
        <p:nvSpPr>
          <p:cNvPr id="2253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22532" name="Rectangle 3"/>
          <p:cNvSpPr>
            <a:spLocks noChangeArrowheads="1"/>
          </p:cNvSpPr>
          <p:nvPr/>
        </p:nvSpPr>
        <p:spPr bwMode="auto">
          <a:xfrm>
            <a:off x="250825" y="692150"/>
            <a:ext cx="871378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8. Plantes invasives en France </a:t>
            </a:r>
            <a:r>
              <a:rPr lang="fr-FR" altLang="fr-FR" sz="1800">
                <a:solidFill>
                  <a:srgbClr val="008000"/>
                </a:solidFill>
              </a:rPr>
              <a:t>: </a:t>
            </a:r>
          </a:p>
          <a:p>
            <a:pPr eaLnBrk="1" hangingPunct="1">
              <a:spcBef>
                <a:spcPct val="0"/>
              </a:spcBef>
              <a:buFontTx/>
              <a:buNone/>
            </a:pPr>
            <a:endParaRPr lang="fr-FR" altLang="fr-FR" sz="1800">
              <a:solidFill>
                <a:srgbClr val="008000"/>
              </a:solidFill>
            </a:endParaRPr>
          </a:p>
          <a:p>
            <a:pPr eaLnBrk="1" hangingPunct="1">
              <a:spcBef>
                <a:spcPct val="0"/>
              </a:spcBef>
              <a:buFontTx/>
              <a:buNone/>
            </a:pPr>
            <a:r>
              <a:rPr lang="fr-FR" altLang="fr-FR" sz="1800">
                <a:solidFill>
                  <a:srgbClr val="008000"/>
                </a:solidFill>
              </a:rPr>
              <a:t>8.1. </a:t>
            </a:r>
            <a:r>
              <a:rPr lang="fr-FR" altLang="fr-FR" sz="1800" b="1">
                <a:solidFill>
                  <a:srgbClr val="008000"/>
                </a:solidFill>
              </a:rPr>
              <a:t>La Renouée du Japon </a:t>
            </a:r>
            <a:r>
              <a:rPr lang="fr-FR" altLang="fr-FR" sz="1800">
                <a:solidFill>
                  <a:srgbClr val="008000"/>
                </a:solidFill>
              </a:rPr>
              <a:t>(</a:t>
            </a:r>
            <a:r>
              <a:rPr lang="fr-FR" altLang="fr-FR" sz="1800" i="1">
                <a:solidFill>
                  <a:srgbClr val="008000"/>
                </a:solidFill>
              </a:rPr>
              <a:t>Reynoutria japonica</a:t>
            </a:r>
            <a:r>
              <a:rPr lang="fr-FR" altLang="fr-FR" sz="1800">
                <a:solidFill>
                  <a:srgbClr val="008000"/>
                </a:solidFill>
              </a:rPr>
              <a:t> ou </a:t>
            </a:r>
            <a:r>
              <a:rPr lang="fr-FR" altLang="fr-FR" sz="1800" i="1">
                <a:solidFill>
                  <a:srgbClr val="008000"/>
                </a:solidFill>
              </a:rPr>
              <a:t>Fallopia japonica</a:t>
            </a:r>
            <a:r>
              <a:rPr lang="fr-FR" altLang="fr-FR" sz="1800">
                <a:solidFill>
                  <a:srgbClr val="008000"/>
                </a:solidFill>
              </a:rPr>
              <a:t>)</a:t>
            </a:r>
          </a:p>
          <a:p>
            <a:pPr algn="just" eaLnBrk="1" hangingPunct="1">
              <a:spcBef>
                <a:spcPct val="0"/>
              </a:spcBef>
            </a:pPr>
            <a:r>
              <a:rPr lang="fr-FR" altLang="fr-FR" sz="1800">
                <a:solidFill>
                  <a:srgbClr val="008000"/>
                </a:solidFill>
              </a:rPr>
              <a:t> ou Renouée à feuilles pointues (</a:t>
            </a:r>
            <a:r>
              <a:rPr lang="fr-FR" altLang="fr-FR" sz="1800" i="1">
                <a:solidFill>
                  <a:srgbClr val="008000"/>
                </a:solidFill>
              </a:rPr>
              <a:t>Reynoutria japonica</a:t>
            </a:r>
            <a:r>
              <a:rPr lang="fr-FR" altLang="fr-FR" sz="1800">
                <a:solidFill>
                  <a:srgbClr val="008000"/>
                </a:solidFill>
              </a:rPr>
              <a:t> aussi nommée </a:t>
            </a:r>
            <a:r>
              <a:rPr lang="fr-FR" altLang="fr-FR" sz="1800" i="1">
                <a:solidFill>
                  <a:srgbClr val="008000"/>
                </a:solidFill>
              </a:rPr>
              <a:t>Fallopia japonica </a:t>
            </a:r>
            <a:r>
              <a:rPr lang="fr-FR" altLang="fr-FR" sz="1800">
                <a:solidFill>
                  <a:srgbClr val="008000"/>
                </a:solidFill>
              </a:rPr>
              <a:t>ou encore </a:t>
            </a:r>
            <a:r>
              <a:rPr lang="fr-FR" altLang="fr-FR" sz="1800" i="1">
                <a:solidFill>
                  <a:srgbClr val="008000"/>
                </a:solidFill>
              </a:rPr>
              <a:t>Polygonum cuspidatum</a:t>
            </a:r>
            <a:r>
              <a:rPr lang="fr-FR" altLang="fr-FR" sz="1800">
                <a:solidFill>
                  <a:srgbClr val="008000"/>
                </a:solidFill>
              </a:rPr>
              <a:t>). Cette plante herbacée vivace, très vigoureuse, de la famille des </a:t>
            </a:r>
            <a:r>
              <a:rPr lang="fr-FR" altLang="fr-FR" sz="1800" i="1">
                <a:solidFill>
                  <a:srgbClr val="008000"/>
                </a:solidFill>
                <a:hlinkClick r:id="rId2" tooltip="Polygonaceae"/>
              </a:rPr>
              <a:t>Polygonaceae</a:t>
            </a:r>
            <a:r>
              <a:rPr lang="fr-FR" altLang="fr-FR" sz="1800">
                <a:solidFill>
                  <a:srgbClr val="008000"/>
                </a:solidFill>
              </a:rPr>
              <a:t>, est originaire de </a:t>
            </a:r>
            <a:r>
              <a:rPr lang="fr-FR" altLang="fr-FR" sz="1800">
                <a:solidFill>
                  <a:srgbClr val="008000"/>
                </a:solidFill>
                <a:hlinkClick r:id="rId3" tooltip="Chine"/>
              </a:rPr>
              <a:t>Chine</a:t>
            </a:r>
            <a:r>
              <a:rPr lang="fr-FR" altLang="fr-FR" sz="1800">
                <a:solidFill>
                  <a:srgbClr val="008000"/>
                </a:solidFill>
              </a:rPr>
              <a:t>, de </a:t>
            </a:r>
            <a:r>
              <a:rPr lang="fr-FR" altLang="fr-FR" sz="1800">
                <a:solidFill>
                  <a:srgbClr val="008000"/>
                </a:solidFill>
                <a:hlinkClick r:id="rId4" tooltip="Corée"/>
              </a:rPr>
              <a:t>Corée</a:t>
            </a:r>
            <a:r>
              <a:rPr lang="fr-FR" altLang="fr-FR" sz="1800">
                <a:solidFill>
                  <a:srgbClr val="008000"/>
                </a:solidFill>
              </a:rPr>
              <a:t>, du </a:t>
            </a:r>
            <a:r>
              <a:rPr lang="fr-FR" altLang="fr-FR" sz="1800">
                <a:solidFill>
                  <a:srgbClr val="008000"/>
                </a:solidFill>
                <a:hlinkClick r:id="rId5" tooltip="Japon"/>
              </a:rPr>
              <a:t>Japon</a:t>
            </a:r>
            <a:r>
              <a:rPr lang="fr-FR" altLang="fr-FR" sz="1800">
                <a:solidFill>
                  <a:srgbClr val="008000"/>
                </a:solidFill>
              </a:rPr>
              <a:t> et de la </a:t>
            </a:r>
            <a:r>
              <a:rPr lang="fr-FR" altLang="fr-FR" sz="1800">
                <a:solidFill>
                  <a:srgbClr val="008000"/>
                </a:solidFill>
                <a:hlinkClick r:id="rId6" tooltip="Sibérie"/>
              </a:rPr>
              <a:t>Sibérie</a:t>
            </a:r>
            <a:r>
              <a:rPr lang="fr-FR" altLang="fr-FR" sz="1800" baseline="30000">
                <a:solidFill>
                  <a:srgbClr val="008000"/>
                </a:solidFill>
                <a:hlinkClick r:id="rId7"/>
              </a:rPr>
              <a:t>2</a:t>
            </a:r>
            <a:r>
              <a:rPr lang="fr-FR" altLang="fr-FR" sz="1800">
                <a:solidFill>
                  <a:srgbClr val="008000"/>
                </a:solidFill>
              </a:rPr>
              <a:t>. Elle est cultivée en Asie où elle est réputée pour ses propriétés médicinales. </a:t>
            </a:r>
            <a:r>
              <a:rPr lang="fr-FR" altLang="fr-FR" sz="1800" b="1">
                <a:solidFill>
                  <a:srgbClr val="008000"/>
                </a:solidFill>
              </a:rPr>
              <a:t>Naturalisée en Europe et en Amérique, dans une grande diversité de milieux humides, </a:t>
            </a:r>
            <a:r>
              <a:rPr lang="fr-FR" altLang="fr-FR" sz="1800" b="1">
                <a:solidFill>
                  <a:srgbClr val="FF0000"/>
                </a:solidFill>
              </a:rPr>
              <a:t>elle y est devenue l'une des principales </a:t>
            </a:r>
            <a:r>
              <a:rPr lang="fr-FR" altLang="fr-FR" sz="1800" b="1">
                <a:solidFill>
                  <a:srgbClr val="FF0000"/>
                </a:solidFill>
                <a:hlinkClick r:id="rId8" tooltip="Espèce invasive"/>
              </a:rPr>
              <a:t>espèces invasives</a:t>
            </a:r>
            <a:r>
              <a:rPr lang="fr-FR" altLang="fr-FR" sz="1800">
                <a:solidFill>
                  <a:srgbClr val="FF0000"/>
                </a:solidFill>
              </a:rPr>
              <a:t>. Elle est inscrite à la liste de l'</a:t>
            </a:r>
            <a:r>
              <a:rPr lang="fr-FR" altLang="fr-FR" sz="1800">
                <a:solidFill>
                  <a:srgbClr val="FF0000"/>
                </a:solidFill>
                <a:hlinkClick r:id="rId9" tooltip="UICN"/>
              </a:rPr>
              <a:t>Union internationale pour la conservation de la nature</a:t>
            </a:r>
            <a:r>
              <a:rPr lang="fr-FR" altLang="fr-FR" sz="1800">
                <a:solidFill>
                  <a:srgbClr val="FF0000"/>
                </a:solidFill>
              </a:rPr>
              <a:t> des 100 espèces les plus préoccupantes ou nuisibles</a:t>
            </a:r>
            <a:r>
              <a:rPr lang="fr-FR" altLang="fr-FR" sz="1800" baseline="30000">
                <a:solidFill>
                  <a:srgbClr val="FF0000"/>
                </a:solidFill>
                <a:hlinkClick r:id="rId10"/>
              </a:rPr>
              <a:t>3</a:t>
            </a:r>
            <a:r>
              <a:rPr lang="fr-FR" altLang="fr-FR" sz="1800">
                <a:solidFill>
                  <a:srgbClr val="FF0000"/>
                </a:solidFill>
              </a:rPr>
              <a:t>.</a:t>
            </a:r>
          </a:p>
          <a:p>
            <a:pPr algn="just" eaLnBrk="1" hangingPunct="1">
              <a:spcBef>
                <a:spcPct val="0"/>
              </a:spcBef>
            </a:pPr>
            <a:r>
              <a:rPr lang="fr-FR" altLang="fr-FR" sz="1800">
                <a:solidFill>
                  <a:srgbClr val="008000"/>
                </a:solidFill>
              </a:rPr>
              <a:t> Introduite au </a:t>
            </a:r>
            <a:r>
              <a:rPr lang="fr-FR" altLang="fr-FR" sz="1800">
                <a:solidFill>
                  <a:srgbClr val="008000"/>
                </a:solidFill>
                <a:hlinkClick r:id="rId11" tooltip="Moyen Âge"/>
              </a:rPr>
              <a:t>Moyen Âge</a:t>
            </a:r>
            <a:r>
              <a:rPr lang="fr-FR" altLang="fr-FR" sz="1800">
                <a:solidFill>
                  <a:srgbClr val="008000"/>
                </a:solidFill>
              </a:rPr>
              <a:t> par la </a:t>
            </a:r>
            <a:r>
              <a:rPr lang="fr-FR" altLang="fr-FR" sz="1800">
                <a:solidFill>
                  <a:srgbClr val="008000"/>
                </a:solidFill>
                <a:hlinkClick r:id="rId12" tooltip="Route de la soie"/>
              </a:rPr>
              <a:t>route de la soie</a:t>
            </a:r>
            <a:r>
              <a:rPr lang="fr-FR" altLang="fr-FR" sz="1800">
                <a:solidFill>
                  <a:srgbClr val="008000"/>
                </a:solidFill>
              </a:rPr>
              <a:t> comme fourragère</a:t>
            </a:r>
            <a:r>
              <a:rPr lang="fr-FR" altLang="fr-FR" sz="1800" baseline="30000">
                <a:solidFill>
                  <a:srgbClr val="008000"/>
                </a:solidFill>
                <a:hlinkClick r:id="rId13"/>
              </a:rPr>
              <a:t>4</a:t>
            </a:r>
            <a:r>
              <a:rPr lang="fr-FR" altLang="fr-FR" sz="1800">
                <a:solidFill>
                  <a:srgbClr val="008000"/>
                </a:solidFill>
              </a:rPr>
              <a:t>, elle sera réintroduite par </a:t>
            </a:r>
            <a:r>
              <a:rPr lang="fr-FR" altLang="fr-FR" sz="1800">
                <a:solidFill>
                  <a:srgbClr val="008000"/>
                </a:solidFill>
                <a:hlinkClick r:id="rId14" tooltip="Philipp Franz von Siebold"/>
              </a:rPr>
              <a:t>Philipp Franz von Siebold</a:t>
            </a:r>
            <a:r>
              <a:rPr lang="fr-FR" altLang="fr-FR" sz="1800">
                <a:solidFill>
                  <a:srgbClr val="008000"/>
                </a:solidFill>
              </a:rPr>
              <a:t>, médecin officier de la </a:t>
            </a:r>
            <a:r>
              <a:rPr lang="fr-FR" altLang="fr-FR" sz="1800">
                <a:solidFill>
                  <a:srgbClr val="008000"/>
                </a:solidFill>
                <a:hlinkClick r:id="rId15" tooltip="Compagnie néerlandaise des Indes orientales"/>
              </a:rPr>
              <a:t>Compagnie néerlandaise des Indes orientales</a:t>
            </a:r>
            <a:r>
              <a:rPr lang="fr-FR" altLang="fr-FR" sz="1800">
                <a:solidFill>
                  <a:srgbClr val="008000"/>
                </a:solidFill>
              </a:rPr>
              <a:t> en poste à </a:t>
            </a:r>
            <a:r>
              <a:rPr lang="fr-FR" altLang="fr-FR" sz="1800">
                <a:solidFill>
                  <a:srgbClr val="008000"/>
                </a:solidFill>
                <a:hlinkClick r:id="rId16" tooltip="Nagasaki"/>
              </a:rPr>
              <a:t>Nagasaki</a:t>
            </a:r>
            <a:r>
              <a:rPr lang="fr-FR" altLang="fr-FR" sz="1800">
                <a:solidFill>
                  <a:srgbClr val="008000"/>
                </a:solidFill>
              </a:rPr>
              <a:t> entre </a:t>
            </a:r>
            <a:r>
              <a:rPr lang="fr-FR" altLang="fr-FR" sz="1800">
                <a:solidFill>
                  <a:srgbClr val="008000"/>
                </a:solidFill>
                <a:hlinkClick r:id="rId17" tooltip="1823"/>
              </a:rPr>
              <a:t>1823</a:t>
            </a:r>
            <a:r>
              <a:rPr lang="fr-FR" altLang="fr-FR" sz="1800">
                <a:solidFill>
                  <a:srgbClr val="008000"/>
                </a:solidFill>
              </a:rPr>
              <a:t> et </a:t>
            </a:r>
            <a:r>
              <a:rPr lang="fr-FR" altLang="fr-FR" sz="1800">
                <a:solidFill>
                  <a:srgbClr val="008000"/>
                </a:solidFill>
                <a:hlinkClick r:id="rId18" tooltip="1829"/>
              </a:rPr>
              <a:t>1829</a:t>
            </a:r>
            <a:r>
              <a:rPr lang="fr-FR" altLang="fr-FR" sz="1800">
                <a:solidFill>
                  <a:srgbClr val="008000"/>
                </a:solidFill>
              </a:rPr>
              <a:t>. Il l'introduira dans son </a:t>
            </a:r>
            <a:r>
              <a:rPr lang="fr-FR" altLang="fr-FR" sz="1800">
                <a:solidFill>
                  <a:srgbClr val="008000"/>
                </a:solidFill>
                <a:hlinkClick r:id="rId19" tooltip="Jardin d'acclimatation"/>
              </a:rPr>
              <a:t>jardin d'acclimatation</a:t>
            </a:r>
            <a:r>
              <a:rPr lang="fr-FR" altLang="fr-FR" sz="1800">
                <a:solidFill>
                  <a:srgbClr val="008000"/>
                </a:solidFill>
              </a:rPr>
              <a:t> en 1825, à </a:t>
            </a:r>
            <a:r>
              <a:rPr lang="fr-FR" altLang="fr-FR" sz="1800">
                <a:solidFill>
                  <a:srgbClr val="008000"/>
                </a:solidFill>
                <a:hlinkClick r:id="rId20" tooltip="Leyde"/>
              </a:rPr>
              <a:t>Leyde</a:t>
            </a:r>
            <a:r>
              <a:rPr lang="fr-FR" altLang="fr-FR" sz="1800">
                <a:solidFill>
                  <a:srgbClr val="008000"/>
                </a:solidFill>
              </a:rPr>
              <a:t> en tant que </a:t>
            </a:r>
            <a:r>
              <a:rPr lang="fr-FR" altLang="fr-FR" sz="1800">
                <a:solidFill>
                  <a:srgbClr val="008000"/>
                </a:solidFill>
                <a:hlinkClick r:id="rId21" tooltip="Plante ornementale"/>
              </a:rPr>
              <a:t>plante ornementale</a:t>
            </a:r>
            <a:r>
              <a:rPr lang="fr-FR" altLang="fr-FR" sz="1800">
                <a:solidFill>
                  <a:srgbClr val="008000"/>
                </a:solidFill>
              </a:rPr>
              <a:t>, mellifère et fourragère.</a:t>
            </a:r>
            <a:endParaRPr lang="fr-FR" altLang="fr-FR" sz="1200">
              <a:solidFill>
                <a:srgbClr val="008000"/>
              </a:solidFill>
            </a:endParaRPr>
          </a:p>
          <a:p>
            <a:pPr algn="just" eaLnBrk="1" hangingPunct="1">
              <a:spcBef>
                <a:spcPct val="0"/>
              </a:spcBef>
              <a:buFontTx/>
              <a:buNone/>
            </a:pPr>
            <a:r>
              <a:rPr lang="fr-FR" altLang="fr-FR" sz="1200">
                <a:solidFill>
                  <a:srgbClr val="008000"/>
                </a:solidFill>
              </a:rPr>
              <a:t>Sources : a) </a:t>
            </a:r>
            <a:r>
              <a:rPr lang="fr-FR" altLang="fr-FR" sz="1200">
                <a:solidFill>
                  <a:srgbClr val="008000"/>
                </a:solidFill>
                <a:hlinkClick r:id="rId22"/>
              </a:rPr>
              <a:t>http://en.wikipedia.org/wiki/Fallopia_japonica</a:t>
            </a:r>
            <a:r>
              <a:rPr lang="fr-FR" altLang="fr-FR" sz="1200">
                <a:solidFill>
                  <a:srgbClr val="008000"/>
                </a:solidFill>
              </a:rPr>
              <a:t>, b) </a:t>
            </a:r>
            <a:r>
              <a:rPr lang="fr-FR" altLang="fr-FR" sz="1200" u="sng">
                <a:hlinkClick r:id="rId23"/>
              </a:rPr>
              <a:t>http://fr.wikipedia.org/wiki/Renou%C3%A9e_du_Japon</a:t>
            </a:r>
            <a:r>
              <a:rPr lang="fr-FR" altLang="fr-FR" sz="1200"/>
              <a:t> ,</a:t>
            </a:r>
          </a:p>
          <a:p>
            <a:pPr algn="just" eaLnBrk="1" hangingPunct="1">
              <a:spcBef>
                <a:spcPct val="0"/>
              </a:spcBef>
              <a:buFontTx/>
              <a:buNone/>
            </a:pPr>
            <a:r>
              <a:rPr lang="fr-FR" altLang="fr-FR" sz="1200">
                <a:solidFill>
                  <a:srgbClr val="008000"/>
                </a:solidFill>
              </a:rPr>
              <a:t>c) </a:t>
            </a:r>
            <a:r>
              <a:rPr lang="fr-FR" altLang="fr-FR" sz="1200">
                <a:solidFill>
                  <a:srgbClr val="008000"/>
                </a:solidFill>
                <a:hlinkClick r:id="rId24"/>
              </a:rPr>
              <a:t>http://www.infoflora.ch/fr/assets/content/documents/neophytes/inva_reyn_jap_f.pdf</a:t>
            </a:r>
            <a:r>
              <a:rPr lang="fr-FR" altLang="fr-FR" sz="1200">
                <a:solidFill>
                  <a:srgbClr val="008000"/>
                </a:solidFill>
              </a:rPr>
              <a:t> </a:t>
            </a:r>
          </a:p>
        </p:txBody>
      </p:sp>
      <p:pic>
        <p:nvPicPr>
          <p:cNvPr id="22533" name="Image 5" descr="Fallopia-japonica(Staude)_s1.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555875" y="5084763"/>
            <a:ext cx="18557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age 6" descr="Renouée_grainesFL2_s.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716463" y="5157788"/>
            <a:ext cx="12858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 7" descr="Reynoutria_japonica_001_s1.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250825" y="5084763"/>
            <a:ext cx="1841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 8" descr="JeuneRenouée_FLmars_2002_s.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8316913" y="4725988"/>
            <a:ext cx="5969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ZoneTexte 9"/>
          <p:cNvSpPr txBox="1">
            <a:spLocks noChangeArrowheads="1"/>
          </p:cNvSpPr>
          <p:nvPr/>
        </p:nvSpPr>
        <p:spPr bwMode="auto">
          <a:xfrm>
            <a:off x="376238" y="6453188"/>
            <a:ext cx="1465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8000"/>
                </a:solidFill>
              </a:rPr>
              <a:t>Reynoutria japonica</a:t>
            </a:r>
          </a:p>
        </p:txBody>
      </p:sp>
      <p:sp>
        <p:nvSpPr>
          <p:cNvPr id="22538" name="ZoneTexte 10"/>
          <p:cNvSpPr txBox="1">
            <a:spLocks noChangeArrowheads="1"/>
          </p:cNvSpPr>
          <p:nvPr/>
        </p:nvSpPr>
        <p:spPr bwMode="auto">
          <a:xfrm>
            <a:off x="3059113" y="6453188"/>
            <a:ext cx="576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TIges</a:t>
            </a:r>
          </a:p>
        </p:txBody>
      </p:sp>
      <p:sp>
        <p:nvSpPr>
          <p:cNvPr id="22539" name="ZoneTexte 11"/>
          <p:cNvSpPr txBox="1">
            <a:spLocks noChangeArrowheads="1"/>
          </p:cNvSpPr>
          <p:nvPr/>
        </p:nvSpPr>
        <p:spPr bwMode="auto">
          <a:xfrm>
            <a:off x="4932363" y="6453188"/>
            <a:ext cx="792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Graines</a:t>
            </a:r>
          </a:p>
        </p:txBody>
      </p:sp>
      <p:sp>
        <p:nvSpPr>
          <p:cNvPr id="22540" name="ZoneTexte 12"/>
          <p:cNvSpPr txBox="1">
            <a:spLocks noChangeArrowheads="1"/>
          </p:cNvSpPr>
          <p:nvPr/>
        </p:nvSpPr>
        <p:spPr bwMode="auto">
          <a:xfrm>
            <a:off x="6445250" y="6454775"/>
            <a:ext cx="2519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Jeune pousse issue d'un rhizome ↑</a:t>
            </a:r>
          </a:p>
        </p:txBody>
      </p:sp>
      <p:pic>
        <p:nvPicPr>
          <p:cNvPr id="22541" name="Image 13" descr="Renouee_s.jp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227763" y="5157788"/>
            <a:ext cx="192087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8B9E08F-5887-4F73-8431-D82F2A9F5DB8}" type="slidenum">
              <a:rPr lang="fr-FR" altLang="fr-FR" sz="1200">
                <a:solidFill>
                  <a:srgbClr val="898989"/>
                </a:solidFill>
              </a:rPr>
              <a:pPr algn="r" eaLnBrk="1" hangingPunct="1">
                <a:spcBef>
                  <a:spcPct val="0"/>
                </a:spcBef>
                <a:buFontTx/>
                <a:buNone/>
              </a:pPr>
              <a:t>22</a:t>
            </a:fld>
            <a:endParaRPr lang="fr-FR" altLang="fr-FR" sz="1200">
              <a:solidFill>
                <a:srgbClr val="898989"/>
              </a:solidFill>
            </a:endParaRPr>
          </a:p>
        </p:txBody>
      </p:sp>
      <p:sp>
        <p:nvSpPr>
          <p:cNvPr id="23555"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23556" name="Rectangle 4"/>
          <p:cNvSpPr>
            <a:spLocks noChangeArrowheads="1"/>
          </p:cNvSpPr>
          <p:nvPr/>
        </p:nvSpPr>
        <p:spPr bwMode="auto">
          <a:xfrm>
            <a:off x="179388" y="692150"/>
            <a:ext cx="856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8.1bis. </a:t>
            </a:r>
            <a:r>
              <a:rPr lang="fr-FR" altLang="fr-FR" sz="1800" b="1">
                <a:solidFill>
                  <a:srgbClr val="008000"/>
                </a:solidFill>
                <a:latin typeface="Arial" panose="020B0604020202020204" pitchFamily="34" charset="0"/>
              </a:rPr>
              <a:t>Renouée à épis nombreux ou de l'Himalaya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Polygonum polystachyum</a:t>
            </a:r>
            <a:r>
              <a:rPr lang="fr-FR" altLang="fr-FR" sz="1800">
                <a:solidFill>
                  <a:srgbClr val="008000"/>
                </a:solidFill>
                <a:latin typeface="Arial" panose="020B0604020202020204" pitchFamily="34" charset="0"/>
              </a:rPr>
              <a:t>)</a:t>
            </a:r>
          </a:p>
        </p:txBody>
      </p:sp>
      <p:sp>
        <p:nvSpPr>
          <p:cNvPr id="23557" name="ZoneTexte 5"/>
          <p:cNvSpPr txBox="1">
            <a:spLocks noChangeArrowheads="1"/>
          </p:cNvSpPr>
          <p:nvPr/>
        </p:nvSpPr>
        <p:spPr bwMode="auto">
          <a:xfrm>
            <a:off x="179388" y="1125538"/>
            <a:ext cx="8713787"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Introduite de l’Himalaya comme plante ornementale, cette plante vivace, de 1-2 m de haut, avec des tiges fortes et un réseau de rhizomes important, se naturalise facilement. </a:t>
            </a:r>
            <a:r>
              <a:rPr lang="fr-FR" altLang="fr-FR" sz="1800">
                <a:solidFill>
                  <a:srgbClr val="FF0000"/>
                </a:solidFill>
                <a:latin typeface="Arial" panose="020B0604020202020204" pitchFamily="34" charset="0"/>
              </a:rPr>
              <a:t>Son feuillage très dense menace la flore indigène par privation de lumière. Croissance rapide et reproduction végétative permettent l’installation de populations denses et mono-spécifiques. Le long des rives de cours d’eau cette espèce augmente les risques d’érosion (°). Elle est très difficile à combattre.</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Berges de cours d’eau, lisières de forêts, haies, bords de chemin, routes et voies ferrées, talus et terres incultes. </a:t>
            </a:r>
          </a:p>
          <a:p>
            <a:pPr algn="just" eaLnBrk="1" hangingPunct="1">
              <a:spcBef>
                <a:spcPct val="0"/>
              </a:spcBef>
              <a:buFontTx/>
              <a:buNone/>
            </a:pPr>
            <a:r>
              <a:rPr lang="fr-FR" altLang="fr-FR" sz="1200">
                <a:solidFill>
                  <a:srgbClr val="FF0000"/>
                </a:solidFill>
                <a:latin typeface="Arial" panose="020B0604020202020204" pitchFamily="34" charset="0"/>
              </a:rPr>
              <a:t>En Suisse, La Renouée à épis nombreux appartient à la liste des organismes exotiques envahissants interdits selon l'Ordonnance sur la dissémination dans l'environnement (ODE, RS 814.911) [tout comme la Renouée du Japon, voir page précédente].</a:t>
            </a:r>
          </a:p>
          <a:p>
            <a:pPr algn="just" eaLnBrk="1" hangingPunct="1">
              <a:spcBef>
                <a:spcPct val="0"/>
              </a:spcBef>
              <a:buFontTx/>
              <a:buNone/>
            </a:pPr>
            <a:r>
              <a:rPr lang="fr-FR" altLang="fr-FR" sz="1200">
                <a:solidFill>
                  <a:srgbClr val="FF0000"/>
                </a:solidFill>
                <a:latin typeface="Arial" panose="020B0604020202020204" pitchFamily="34" charset="0"/>
              </a:rPr>
              <a:t>(°) Les tiges aériennes meurent en hiver laissant du sol nu exposé à l'érosion ce qui peut  perturber l'écoulement des cours d'eau avec des conséquences sur la faune (et la pêche). </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http://www.infoflora.ch/fr/assets/content/documents/neophytes/inva_poly_pol_f.pdf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3"/>
              </a:rPr>
              <a:t>http://fr.wikipedia.org/wiki/Polygonum_polystachyum</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4"/>
              </a:rPr>
              <a:t>http://en.wikipedia.org/wiki/Polygonum_polystachyum</a:t>
            </a:r>
            <a:r>
              <a:rPr lang="fr-FR" altLang="fr-FR" sz="1200">
                <a:solidFill>
                  <a:srgbClr val="008000"/>
                </a:solidFill>
                <a:latin typeface="Arial" panose="020B0604020202020204" pitchFamily="34" charset="0"/>
              </a:rPr>
              <a:t> </a:t>
            </a:r>
          </a:p>
        </p:txBody>
      </p:sp>
      <p:pic>
        <p:nvPicPr>
          <p:cNvPr id="23558" name="Picture 3" descr="C:\Users\LISAN\Pictures\plantes invasives\Polygonum polystachyum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508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C:\Users\LISAN\Pictures\plantes invasives\Polygonum polystachyum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508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descr="C:\Users\LISAN\Pictures\plantes invasives\Polygonum polystachyum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4508500"/>
            <a:ext cx="16002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6" descr="C:\Users\LISAN\Pictures\plantes invasives\Polygonum polystachyum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437063"/>
            <a:ext cx="14414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1"/>
          <p:cNvSpPr>
            <a:spLocks noChangeArrowheads="1"/>
          </p:cNvSpPr>
          <p:nvPr/>
        </p:nvSpPr>
        <p:spPr bwMode="auto">
          <a:xfrm>
            <a:off x="1979613" y="6381750"/>
            <a:ext cx="676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8000"/>
                </a:solidFill>
                <a:latin typeface="Arial" panose="020B0604020202020204" pitchFamily="34" charset="0"/>
              </a:rPr>
              <a:t>Polygonum polystachyum</a:t>
            </a:r>
            <a:r>
              <a:rPr lang="fr-FR" altLang="fr-FR" sz="1200">
                <a:solidFill>
                  <a:srgbClr val="008000"/>
                </a:solidFill>
                <a:latin typeface="Arial" panose="020B0604020202020204" pitchFamily="34" charset="0"/>
              </a:rPr>
              <a:t>, en bordure de route départementale, dans le Finistère.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9388" y="692150"/>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8.1ter. </a:t>
            </a:r>
            <a:r>
              <a:rPr lang="fr-FR" altLang="fr-FR" sz="1800" b="1">
                <a:solidFill>
                  <a:srgbClr val="008000"/>
                </a:solidFill>
                <a:latin typeface="Arial" panose="020B0604020202020204" pitchFamily="34" charset="0"/>
              </a:rPr>
              <a:t>Renouée de Sakhaline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Fallopia sachalinensis </a:t>
            </a:r>
            <a:r>
              <a:rPr lang="fr-FR" altLang="fr-FR" sz="1800">
                <a:solidFill>
                  <a:srgbClr val="008000"/>
                </a:solidFill>
                <a:latin typeface="Arial" panose="020B0604020202020204" pitchFamily="34" charset="0"/>
              </a:rPr>
              <a:t>ou </a:t>
            </a:r>
            <a:r>
              <a:rPr lang="fr-FR" altLang="fr-FR" sz="1800" i="1">
                <a:latin typeface="Arial" panose="020B0604020202020204" pitchFamily="34" charset="0"/>
                <a:hlinkClick r:id="rId2"/>
              </a:rPr>
              <a:t>Reynoutria sachalinensis</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 Renouée de bohème</a:t>
            </a:r>
            <a:r>
              <a:rPr lang="fr-FR" altLang="fr-FR" sz="1800">
                <a:solidFill>
                  <a:srgbClr val="008000"/>
                </a:solidFill>
                <a:latin typeface="Arial" panose="020B0604020202020204" pitchFamily="34" charset="0"/>
              </a:rPr>
              <a:t> (hybride) (</a:t>
            </a:r>
            <a:r>
              <a:rPr lang="fr-FR" altLang="fr-FR" sz="1800" i="1">
                <a:latin typeface="Arial" panose="020B0604020202020204" pitchFamily="34" charset="0"/>
                <a:hlinkClick r:id="rId2"/>
              </a:rPr>
              <a:t>R. x bohemica</a:t>
            </a:r>
            <a:r>
              <a:rPr lang="fr-FR" altLang="fr-FR" sz="1800">
                <a:solidFill>
                  <a:srgbClr val="008000"/>
                </a:solidFill>
                <a:latin typeface="Arial" panose="020B0604020202020204" pitchFamily="34" charset="0"/>
              </a:rPr>
              <a:t>)</a:t>
            </a:r>
          </a:p>
        </p:txBody>
      </p:sp>
      <p:sp>
        <p:nvSpPr>
          <p:cNvPr id="24579"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230887B-A969-4CE5-86C7-CECFBFAFCD61}" type="slidenum">
              <a:rPr lang="fr-FR" altLang="fr-FR" sz="1200">
                <a:solidFill>
                  <a:srgbClr val="898989"/>
                </a:solidFill>
              </a:rPr>
              <a:pPr algn="r" eaLnBrk="1" hangingPunct="1">
                <a:spcBef>
                  <a:spcPct val="0"/>
                </a:spcBef>
                <a:buFontTx/>
                <a:buNone/>
              </a:pPr>
              <a:t>23</a:t>
            </a:fld>
            <a:endParaRPr lang="fr-FR" altLang="fr-FR" sz="1200">
              <a:solidFill>
                <a:srgbClr val="898989"/>
              </a:solidFill>
            </a:endParaRPr>
          </a:p>
        </p:txBody>
      </p:sp>
      <p:sp>
        <p:nvSpPr>
          <p:cNvPr id="24580"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24581" name="ZoneTexte 5"/>
          <p:cNvSpPr txBox="1">
            <a:spLocks noChangeArrowheads="1"/>
          </p:cNvSpPr>
          <p:nvPr/>
        </p:nvSpPr>
        <p:spPr bwMode="auto">
          <a:xfrm>
            <a:off x="179388" y="1412875"/>
            <a:ext cx="87852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Plante herbacée, vivace rhizomateuse, à port buissonnant. Annuellement, elle forme des tiges aériennes robustes, légèrement</a:t>
            </a:r>
          </a:p>
          <a:p>
            <a:pPr algn="just" eaLnBrk="1" hangingPunct="1">
              <a:spcBef>
                <a:spcPct val="0"/>
              </a:spcBef>
              <a:buFontTx/>
              <a:buNone/>
            </a:pPr>
            <a:r>
              <a:rPr lang="fr-FR" altLang="fr-FR" sz="1200">
                <a:solidFill>
                  <a:srgbClr val="008000"/>
                </a:solidFill>
                <a:latin typeface="Arial" panose="020B0604020202020204" pitchFamily="34" charset="0"/>
              </a:rPr>
              <a:t>striées, creuses sauf au niveau des nœuds et de couleur verdâtre. Elles peuvent atteindre 4 m de hauteur et 4 cm de diamètre,</a:t>
            </a:r>
          </a:p>
          <a:p>
            <a:pPr algn="just" eaLnBrk="1" hangingPunct="1">
              <a:spcBef>
                <a:spcPct val="0"/>
              </a:spcBef>
              <a:buFontTx/>
              <a:buNone/>
            </a:pPr>
            <a:r>
              <a:rPr lang="fr-FR" altLang="fr-FR" sz="1200">
                <a:solidFill>
                  <a:srgbClr val="008000"/>
                </a:solidFill>
                <a:latin typeface="Arial" panose="020B0604020202020204" pitchFamily="34" charset="0"/>
              </a:rPr>
              <a:t>formant de vastes massifs denses.</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Elle colonise les rives de cours d’eau et les zones d’alluvions. La bonne alimentation en eau et  la richesse du </a:t>
            </a:r>
          </a:p>
          <a:p>
            <a:pPr algn="just" eaLnBrk="1" hangingPunct="1">
              <a:spcBef>
                <a:spcPct val="0"/>
              </a:spcBef>
              <a:buFontTx/>
              <a:buNone/>
            </a:pPr>
            <a:r>
              <a:rPr lang="fr-FR" altLang="fr-FR" sz="1200">
                <a:solidFill>
                  <a:srgbClr val="008000"/>
                </a:solidFill>
                <a:latin typeface="Arial" panose="020B0604020202020204" pitchFamily="34" charset="0"/>
              </a:rPr>
              <a:t>substrat en éléments nutritifs lui permettent d’avoir une croissance et une compétitivité optimales. Elle colonise les milieux</a:t>
            </a:r>
          </a:p>
          <a:p>
            <a:pPr algn="just" eaLnBrk="1" hangingPunct="1">
              <a:spcBef>
                <a:spcPct val="0"/>
              </a:spcBef>
              <a:buFontTx/>
              <a:buNone/>
            </a:pPr>
            <a:r>
              <a:rPr lang="fr-FR" altLang="fr-FR" sz="1200">
                <a:solidFill>
                  <a:srgbClr val="008000"/>
                </a:solidFill>
                <a:latin typeface="Arial" panose="020B0604020202020204" pitchFamily="34" charset="0"/>
              </a:rPr>
              <a:t>perturbés et rudéralisés comme les bords de route, les talus ou les terrains abandonnés où elle résiste à une certaine</a:t>
            </a:r>
          </a:p>
          <a:p>
            <a:pPr algn="just" eaLnBrk="1" hangingPunct="1">
              <a:spcBef>
                <a:spcPct val="0"/>
              </a:spcBef>
              <a:buFontTx/>
              <a:buNone/>
            </a:pPr>
            <a:r>
              <a:rPr lang="fr-FR" altLang="fr-FR" sz="1200">
                <a:solidFill>
                  <a:srgbClr val="008000"/>
                </a:solidFill>
                <a:latin typeface="Arial" panose="020B0604020202020204" pitchFamily="34" charset="0"/>
              </a:rPr>
              <a:t>sécheresse grâce à ses rhizomes profonds et étendus. On la trouve aussi en bordure de lisière forestière et elle colonise</a:t>
            </a:r>
          </a:p>
          <a:p>
            <a:pPr algn="just" eaLnBrk="1" hangingPunct="1">
              <a:spcBef>
                <a:spcPct val="0"/>
              </a:spcBef>
              <a:buFontTx/>
              <a:buNone/>
            </a:pPr>
            <a:r>
              <a:rPr lang="fr-FR" altLang="fr-FR" sz="1200">
                <a:solidFill>
                  <a:srgbClr val="008000"/>
                </a:solidFill>
                <a:latin typeface="Arial" panose="020B0604020202020204" pitchFamily="34" charset="0"/>
              </a:rPr>
              <a:t>les forêts alluviales (peupleraies, aulnaies, frênaies humides, saulaies...).</a:t>
            </a:r>
          </a:p>
          <a:p>
            <a:pPr algn="just" eaLnBrk="1" hangingPunct="1">
              <a:spcBef>
                <a:spcPct val="0"/>
              </a:spcBef>
              <a:buFontTx/>
              <a:buNone/>
            </a:pPr>
            <a:r>
              <a:rPr lang="fr-FR" altLang="fr-FR" sz="1200" u="sng">
                <a:solidFill>
                  <a:srgbClr val="008000"/>
                </a:solidFill>
                <a:latin typeface="Arial" panose="020B0604020202020204" pitchFamily="34" charset="0"/>
              </a:rPr>
              <a:t>Notes historiques </a:t>
            </a:r>
            <a:r>
              <a:rPr lang="fr-FR" altLang="fr-FR" sz="1200">
                <a:solidFill>
                  <a:srgbClr val="008000"/>
                </a:solidFill>
                <a:latin typeface="Arial" panose="020B0604020202020204" pitchFamily="34" charset="0"/>
              </a:rPr>
              <a:t>: La renouée du Japon a été introduite en 1823 de l'Extrême-Orient comme plante ornementale et fourragère, la renouée Sakhaline a suivi en 1863. Les deux espèces et leur hybride s'échappent facilement des jardins, </a:t>
            </a:r>
            <a:r>
              <a:rPr lang="fr-FR" altLang="fr-FR" sz="1200">
                <a:solidFill>
                  <a:srgbClr val="FF0000"/>
                </a:solidFill>
                <a:latin typeface="Arial" panose="020B0604020202020204" pitchFamily="34" charset="0"/>
              </a:rPr>
              <a:t>se naturalisent en formant des populations denses qui sont une menace pour la flore indigène. Malgré une large amplitude écologique, les trois renouées préfèrent les abords des cours d'eau. Les tiges aériennes meurent en hiver laissant des berges exposées à l'érosion. La lutte le long des voies de chemin de fer engendre des coûts considérables. Les renouées exotiques appartiennent à la liste des organismes exotiques envahissants interdits, en Suisse, selon l'Ordonnance sur la dissémination dans l'environnement (ODE, RS 814.911).</a:t>
            </a:r>
            <a:r>
              <a:rPr lang="fr-FR" altLang="fr-FR" sz="1200">
                <a:solidFill>
                  <a:srgbClr val="008000"/>
                </a:solidFill>
                <a:latin typeface="Arial" panose="020B0604020202020204" pitchFamily="34" charset="0"/>
              </a:rPr>
              <a:t> Ses pousses sont tendres et comestibles.</a:t>
            </a:r>
          </a:p>
          <a:p>
            <a:pPr algn="just" eaLnBrk="1" hangingPunct="1">
              <a:spcBef>
                <a:spcPct val="0"/>
              </a:spcBef>
              <a:buFontTx/>
              <a:buNone/>
            </a:pPr>
            <a:r>
              <a:rPr lang="fr-FR" altLang="fr-FR" sz="1200" i="1">
                <a:solidFill>
                  <a:srgbClr val="008000"/>
                </a:solidFill>
                <a:latin typeface="Arial" panose="020B0604020202020204" pitchFamily="34" charset="0"/>
              </a:rPr>
              <a:t>Fallopia sachalinensis </a:t>
            </a:r>
            <a:r>
              <a:rPr lang="fr-FR" altLang="fr-FR" sz="1200">
                <a:solidFill>
                  <a:srgbClr val="008000"/>
                </a:solidFill>
                <a:latin typeface="Arial" panose="020B0604020202020204" pitchFamily="34" charset="0"/>
              </a:rPr>
              <a:t>[</a:t>
            </a:r>
            <a:r>
              <a:rPr lang="fr-FR" altLang="fr-FR" sz="1200" i="1">
                <a:solidFill>
                  <a:srgbClr val="008000"/>
                </a:solidFill>
                <a:latin typeface="Arial" panose="020B0604020202020204" pitchFamily="34" charset="0"/>
              </a:rPr>
              <a:t>Reynoutria sachalinensis</a:t>
            </a:r>
            <a:r>
              <a:rPr lang="fr-FR" altLang="fr-FR" sz="1200">
                <a:solidFill>
                  <a:srgbClr val="008000"/>
                </a:solidFill>
                <a:latin typeface="Arial" panose="020B0604020202020204" pitchFamily="34" charset="0"/>
              </a:rPr>
              <a:t>] est souvent </a:t>
            </a:r>
            <a:r>
              <a:rPr lang="fr-FR" altLang="fr-FR" sz="1200">
                <a:solidFill>
                  <a:srgbClr val="008000"/>
                </a:solidFill>
                <a:latin typeface="Arial" panose="020B0604020202020204" pitchFamily="34" charset="0"/>
                <a:hlinkClick r:id="rId3" tooltip="Hybride (biologie)"/>
              </a:rPr>
              <a:t>hybridé</a:t>
            </a:r>
            <a:r>
              <a:rPr lang="fr-FR" altLang="fr-FR" sz="1200">
                <a:solidFill>
                  <a:srgbClr val="008000"/>
                </a:solidFill>
                <a:latin typeface="Arial" panose="020B0604020202020204" pitchFamily="34" charset="0"/>
              </a:rPr>
              <a:t> avec </a:t>
            </a:r>
            <a:r>
              <a:rPr lang="fr-FR" altLang="fr-FR" sz="1200" i="1">
                <a:solidFill>
                  <a:srgbClr val="008000"/>
                </a:solidFill>
                <a:latin typeface="Arial" panose="020B0604020202020204" pitchFamily="34" charset="0"/>
              </a:rPr>
              <a:t>Fallopia japonica</a:t>
            </a:r>
            <a:r>
              <a:rPr lang="fr-FR" altLang="fr-FR" sz="1200">
                <a:solidFill>
                  <a:srgbClr val="008000"/>
                </a:solidFill>
                <a:latin typeface="Arial" panose="020B0604020202020204" pitchFamily="34" charset="0"/>
              </a:rPr>
              <a:t> [Renoué du Japon] en culture. L'hybride, </a:t>
            </a:r>
            <a:r>
              <a:rPr lang="fr-FR" altLang="fr-FR" sz="1200" i="1">
                <a:solidFill>
                  <a:srgbClr val="008000"/>
                </a:solidFill>
                <a:latin typeface="Arial" panose="020B0604020202020204" pitchFamily="34" charset="0"/>
              </a:rPr>
              <a:t>Fallopia × bohemica</a:t>
            </a:r>
            <a:r>
              <a:rPr lang="fr-FR" altLang="fr-FR" sz="1200">
                <a:solidFill>
                  <a:srgbClr val="008000"/>
                </a:solidFill>
                <a:latin typeface="Arial" panose="020B0604020202020204" pitchFamily="34" charset="0"/>
              </a:rPr>
              <a:t> se retrouve fréquemment dans les îles britanniques et d'ailleurs </a:t>
            </a:r>
            <a:r>
              <a:rPr lang="fr-FR" altLang="fr-FR" sz="1200" baseline="30000">
                <a:solidFill>
                  <a:srgbClr val="008000"/>
                </a:solidFill>
                <a:latin typeface="Arial" panose="020B0604020202020204" pitchFamily="34" charset="0"/>
                <a:hlinkClick r:id="rId4"/>
              </a:rPr>
              <a:t>[2]</a:t>
            </a:r>
            <a:r>
              <a:rPr lang="fr-FR" altLang="fr-FR" sz="1200">
                <a:solidFill>
                  <a:srgbClr val="008000"/>
                </a:solidFill>
                <a:latin typeface="Arial" panose="020B0604020202020204" pitchFamily="34" charset="0"/>
              </a:rPr>
              <a:t> </a:t>
            </a:r>
            <a:r>
              <a:rPr lang="fr-FR" altLang="fr-FR" sz="1200" baseline="30000">
                <a:solidFill>
                  <a:srgbClr val="008000"/>
                </a:solidFill>
                <a:latin typeface="Arial" panose="020B0604020202020204" pitchFamily="34" charset="0"/>
                <a:hlinkClick r:id="rId5"/>
              </a:rPr>
              <a:t>[6]</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6"/>
              </a:rPr>
              <a:t>http://www.infoflora.ch/fr/assets/content/documents/neophytes/inva_reyn_jap_f.pdf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7"/>
              </a:rPr>
              <a:t>http://www.centrederessources-loirenature.com/mediatheque/especes_inva/fiches_FCBN/Fiche%20-Reynoutria-sachalinensis_sr.pdf</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8"/>
              </a:rPr>
              <a:t>http://en.wikipedia.org/wiki/Fallopia_sachalinensis</a:t>
            </a:r>
            <a:r>
              <a:rPr lang="fr-FR" altLang="fr-FR" sz="1200">
                <a:solidFill>
                  <a:srgbClr val="008000"/>
                </a:solidFill>
                <a:latin typeface="Arial" panose="020B0604020202020204" pitchFamily="34" charset="0"/>
              </a:rPr>
              <a:t> </a:t>
            </a:r>
          </a:p>
        </p:txBody>
      </p:sp>
      <p:pic>
        <p:nvPicPr>
          <p:cNvPr id="24582" name="Picture 7" descr="C:\Users\LISAN\Pictures\plantes invasives\Fallopia sachalinensis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5300663"/>
            <a:ext cx="17811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C:\Users\LISAN\Pictures\plantes invasives\Fallopia sachalinensis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5229225"/>
            <a:ext cx="197326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C:\Users\LISAN\Pictures\plantes invasives\Fallopia sachalinensis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525" y="5229225"/>
            <a:ext cx="18827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79388" y="6921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8.1quater. </a:t>
            </a:r>
            <a:r>
              <a:rPr lang="fr-FR" altLang="fr-FR" sz="1800" b="1">
                <a:solidFill>
                  <a:srgbClr val="008000"/>
                </a:solidFill>
                <a:latin typeface="Arial" panose="020B0604020202020204" pitchFamily="34" charset="0"/>
              </a:rPr>
              <a:t>Renouée du Turkestan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Fallopia baldschuanica</a:t>
            </a:r>
            <a:r>
              <a:rPr lang="fr-FR" altLang="fr-FR" sz="1800">
                <a:solidFill>
                  <a:srgbClr val="008000"/>
                </a:solidFill>
                <a:latin typeface="Arial" panose="020B0604020202020204" pitchFamily="34" charset="0"/>
              </a:rPr>
              <a:t>)</a:t>
            </a:r>
          </a:p>
        </p:txBody>
      </p:sp>
      <p:sp>
        <p:nvSpPr>
          <p:cNvPr id="25603"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78DD7F6-654B-4DFF-8673-8570224A1851}" type="slidenum">
              <a:rPr lang="fr-FR" altLang="fr-FR" sz="1200">
                <a:solidFill>
                  <a:srgbClr val="898989"/>
                </a:solidFill>
              </a:rPr>
              <a:pPr algn="r" eaLnBrk="1" hangingPunct="1">
                <a:spcBef>
                  <a:spcPct val="0"/>
                </a:spcBef>
                <a:buFontTx/>
                <a:buNone/>
              </a:pPr>
              <a:t>24</a:t>
            </a:fld>
            <a:endParaRPr lang="fr-FR" altLang="fr-FR" sz="1200">
              <a:solidFill>
                <a:srgbClr val="898989"/>
              </a:solidFill>
            </a:endParaRPr>
          </a:p>
        </p:txBody>
      </p:sp>
      <p:sp>
        <p:nvSpPr>
          <p:cNvPr id="25604"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25605" name="ZoneTexte 5"/>
          <p:cNvSpPr txBox="1">
            <a:spLocks noChangeArrowheads="1"/>
          </p:cNvSpPr>
          <p:nvPr/>
        </p:nvSpPr>
        <p:spPr bwMode="auto">
          <a:xfrm>
            <a:off x="179388" y="1125538"/>
            <a:ext cx="87852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Ou Renouée grimpante ou renouée de Boukhara. C'est un arbuste sarmenteux à croissance rapide qui peut atteindre jusqu'à 5 m de haut. Famille des </a:t>
            </a:r>
            <a:r>
              <a:rPr lang="fr-FR" altLang="fr-FR" sz="1800" i="1" u="sng">
                <a:solidFill>
                  <a:srgbClr val="008000"/>
                </a:solidFill>
                <a:latin typeface="Arial" panose="020B0604020202020204" pitchFamily="34" charset="0"/>
                <a:hlinkClick r:id="rId2" tooltip="Polygonaceae"/>
              </a:rPr>
              <a:t>Polygonaceae</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Synonyme : </a:t>
            </a:r>
            <a:r>
              <a:rPr lang="fr-FR" altLang="fr-FR" sz="1200" i="1">
                <a:solidFill>
                  <a:srgbClr val="008000"/>
                </a:solidFill>
                <a:latin typeface="Arial" panose="020B0604020202020204" pitchFamily="34" charset="0"/>
              </a:rPr>
              <a:t>Polygonum baldschuanicum</a:t>
            </a:r>
            <a:r>
              <a:rPr lang="fr-FR" altLang="fr-FR" sz="1200">
                <a:solidFill>
                  <a:srgbClr val="008000"/>
                </a:solidFill>
                <a:latin typeface="Arial" panose="020B0604020202020204" pitchFamily="34" charset="0"/>
              </a:rPr>
              <a:t> Regel, </a:t>
            </a:r>
            <a:r>
              <a:rPr lang="fr-FR" altLang="fr-FR" sz="1200" i="1">
                <a:solidFill>
                  <a:srgbClr val="008000"/>
                </a:solidFill>
                <a:latin typeface="Arial" panose="020B0604020202020204" pitchFamily="34" charset="0"/>
              </a:rPr>
              <a:t>Reynoutria baldschuanica</a:t>
            </a:r>
            <a:r>
              <a:rPr lang="fr-FR" altLang="fr-FR" sz="1200">
                <a:solidFill>
                  <a:srgbClr val="008000"/>
                </a:solidFill>
                <a:latin typeface="Arial" panose="020B0604020202020204" pitchFamily="34" charset="0"/>
              </a:rPr>
              <a:t> (Regel) Shinners, Bilderdykia baldschuanica (Regel) D.A Webb). C'est une espèce originaire d'Asie tempérée et tropicale : </a:t>
            </a:r>
            <a:r>
              <a:rPr lang="fr-FR" altLang="fr-FR" sz="1200">
                <a:solidFill>
                  <a:srgbClr val="008000"/>
                </a:solidFill>
                <a:latin typeface="Arial" panose="020B0604020202020204" pitchFamily="34" charset="0"/>
                <a:hlinkClick r:id="rId3" tooltip="Afghanistan"/>
              </a:rPr>
              <a:t>Afghanistan</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4" tooltip="Tadjikistan"/>
              </a:rPr>
              <a:t>Tadjikistan</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5" tooltip="Pakistan"/>
              </a:rPr>
              <a:t>Pakistan</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Elle est cultivée pour décorer tous supports tels que treilles, pergolas, murs, où elle fait merveille grâce à sa végétation exubérante. Cette liane à souche ligneuse habillera parfaitement un mur, une clôture ou une construction inesthétique. Une fois bien installée, elle peut rapidement atteindre 15 m de hauteur sur 10 m d'étalement. </a:t>
            </a:r>
            <a:r>
              <a:rPr lang="fr-FR" altLang="fr-FR" sz="1200">
                <a:solidFill>
                  <a:srgbClr val="FF0000"/>
                </a:solidFill>
                <a:latin typeface="Arial" panose="020B0604020202020204" pitchFamily="34" charset="0"/>
              </a:rPr>
              <a:t>Elle peut devenir envahissante </a:t>
            </a:r>
            <a:r>
              <a:rPr lang="fr-FR" altLang="fr-FR" sz="1200">
                <a:solidFill>
                  <a:srgbClr val="008000"/>
                </a:solidFill>
                <a:latin typeface="Arial" panose="020B0604020202020204" pitchFamily="34" charset="0"/>
              </a:rPr>
              <a:t>[moins toutefois que l'espèce appartenant au même genre </a:t>
            </a:r>
            <a:r>
              <a:rPr lang="fr-FR" altLang="fr-FR" sz="1200" i="1">
                <a:solidFill>
                  <a:srgbClr val="008000"/>
                </a:solidFill>
                <a:latin typeface="Arial" panose="020B0604020202020204" pitchFamily="34" charset="0"/>
              </a:rPr>
              <a:t>Fallopia japonica</a:t>
            </a:r>
            <a:r>
              <a:rPr lang="fr-FR" altLang="fr-FR" sz="1200">
                <a:solidFill>
                  <a:srgbClr val="008000"/>
                </a:solidFill>
                <a:latin typeface="Arial" panose="020B0604020202020204" pitchFamily="34" charset="0"/>
              </a:rPr>
              <a:t>, la </a:t>
            </a:r>
            <a:r>
              <a:rPr lang="fr-FR" altLang="fr-FR" sz="1200" u="sng">
                <a:solidFill>
                  <a:srgbClr val="008000"/>
                </a:solidFill>
                <a:latin typeface="Arial" panose="020B0604020202020204" pitchFamily="34" charset="0"/>
                <a:hlinkClick r:id="rId6" tooltip="Renouée du Japon"/>
              </a:rPr>
              <a:t>renouée du Japon</a:t>
            </a:r>
            <a:r>
              <a:rPr lang="fr-FR" altLang="fr-FR" sz="1200">
                <a:solidFill>
                  <a:srgbClr val="008000"/>
                </a:solidFill>
                <a:latin typeface="Arial" panose="020B0604020202020204" pitchFamily="34" charset="0"/>
              </a:rPr>
              <a:t> ou renouée bambou qui est une véritable peste très difficile à éliminer quand on l'a laissé coloniser un territoire].</a:t>
            </a:r>
          </a:p>
          <a:p>
            <a:pPr algn="just" eaLnBrk="1" hangingPunct="1">
              <a:spcBef>
                <a:spcPct val="0"/>
              </a:spcBef>
              <a:buFontTx/>
              <a:buNone/>
            </a:pPr>
            <a:r>
              <a:rPr lang="fr-FR" altLang="fr-FR" sz="1200">
                <a:solidFill>
                  <a:srgbClr val="008000"/>
                </a:solidFill>
                <a:latin typeface="Arial" panose="020B0604020202020204" pitchFamily="34" charset="0"/>
              </a:rPr>
              <a:t>Les feuilles, entières, petites, </a:t>
            </a:r>
            <a:r>
              <a:rPr lang="fr-FR" altLang="fr-FR" sz="1200">
                <a:solidFill>
                  <a:srgbClr val="008000"/>
                </a:solidFill>
                <a:latin typeface="Arial" panose="020B0604020202020204" pitchFamily="34" charset="0"/>
                <a:hlinkClick r:id="rId7" tooltip="Cordiforme"/>
              </a:rPr>
              <a:t>cordiformes</a:t>
            </a:r>
            <a:r>
              <a:rPr lang="fr-FR" altLang="fr-FR" sz="1200">
                <a:solidFill>
                  <a:srgbClr val="008000"/>
                </a:solidFill>
                <a:latin typeface="Arial" panose="020B0604020202020204" pitchFamily="34" charset="0"/>
              </a:rPr>
              <a:t>, sont caduques à sommet obtus. Les rameaux sont grisâtres et partiellement tomenteux. Les fleurs, de couleur blanc rosé, très petites et très nombreuses, sont groupées en </a:t>
            </a:r>
            <a:r>
              <a:rPr lang="fr-FR" altLang="fr-FR" sz="1200">
                <a:solidFill>
                  <a:srgbClr val="008000"/>
                </a:solidFill>
                <a:latin typeface="Arial" panose="020B0604020202020204" pitchFamily="34" charset="0"/>
                <a:hlinkClick r:id="rId8" tooltip="Panicule"/>
              </a:rPr>
              <a:t>panicules</a:t>
            </a:r>
            <a:r>
              <a:rPr lang="fr-FR" altLang="fr-FR" sz="1200">
                <a:solidFill>
                  <a:srgbClr val="008000"/>
                </a:solidFill>
                <a:latin typeface="Arial" panose="020B0604020202020204" pitchFamily="34" charset="0"/>
              </a:rPr>
              <a:t> axillaires et terminales de 15 cm de long environ. Elles apparaissent en fin d'été. On peut facilement la confondre avec </a:t>
            </a:r>
            <a:r>
              <a:rPr lang="fr-FR" altLang="fr-FR" sz="1200" i="1">
                <a:solidFill>
                  <a:srgbClr val="008000"/>
                </a:solidFill>
                <a:latin typeface="Arial" panose="020B0604020202020204" pitchFamily="34" charset="0"/>
                <a:hlinkClick r:id="rId9" tooltip="Fallopia aubertii"/>
              </a:rPr>
              <a:t>Fallopia aubertii</a:t>
            </a:r>
            <a:r>
              <a:rPr lang="fr-FR" altLang="fr-FR" sz="1200">
                <a:solidFill>
                  <a:srgbClr val="008000"/>
                </a:solidFill>
                <a:latin typeface="Arial" panose="020B0604020202020204" pitchFamily="34" charset="0"/>
              </a:rPr>
              <a:t> qui se distingue cependant par ses fleurs blanches verdâtre et le limbe à sommet pointu</a:t>
            </a:r>
            <a:r>
              <a:rPr lang="fr-FR" altLang="fr-FR" sz="1200" baseline="30000">
                <a:solidFill>
                  <a:srgbClr val="008000"/>
                </a:solidFill>
                <a:latin typeface="Arial" panose="020B0604020202020204" pitchFamily="34" charset="0"/>
                <a:hlinkClick r:id="rId10"/>
              </a:rPr>
              <a:t>1</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Ses fleurs blanches décoratives fournissent </a:t>
            </a:r>
            <a:r>
              <a:rPr lang="fr-FR" altLang="fr-FR" sz="1200">
                <a:solidFill>
                  <a:srgbClr val="008000"/>
                </a:solidFill>
                <a:latin typeface="Arial" panose="020B0604020202020204" pitchFamily="34" charset="0"/>
                <a:hlinkClick r:id="rId11" tooltip="Nectar"/>
              </a:rPr>
              <a:t>nectar</a:t>
            </a:r>
            <a:r>
              <a:rPr lang="fr-FR" altLang="fr-FR" sz="1200">
                <a:solidFill>
                  <a:srgbClr val="008000"/>
                </a:solidFill>
                <a:latin typeface="Arial" panose="020B0604020202020204" pitchFamily="34" charset="0"/>
              </a:rPr>
              <a:t> et pollen pour les </a:t>
            </a:r>
            <a:r>
              <a:rPr lang="fr-FR" altLang="fr-FR" sz="1200">
                <a:solidFill>
                  <a:srgbClr val="008000"/>
                </a:solidFill>
                <a:latin typeface="Arial" panose="020B0604020202020204" pitchFamily="34" charset="0"/>
                <a:hlinkClick r:id="rId12" tooltip="Abeille"/>
              </a:rPr>
              <a:t>abeilles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2060"/>
                </a:solidFill>
                <a:latin typeface="Arial" panose="020B0604020202020204" pitchFamily="34" charset="0"/>
              </a:rPr>
              <a:t>Pour la contenir</a:t>
            </a:r>
            <a:r>
              <a:rPr lang="fr-FR" altLang="fr-FR" sz="1200">
                <a:solidFill>
                  <a:srgbClr val="002060"/>
                </a:solidFill>
                <a:latin typeface="Arial" panose="020B0604020202020204" pitchFamily="34" charset="0"/>
              </a:rPr>
              <a:t> : Si elle est utilisé comme plante ornementale, rabattre tous les deux ou trois ans en fin d'hiver afin de limiter son développement. Pour les sujets âgés et volumineux, tailler sévèrement, jusqu'à 1 m du sol. En cours de végétation, ôter les rameaux les plus vigoureux. </a:t>
            </a:r>
            <a:r>
              <a:rPr lang="fr-FR" altLang="fr-FR" sz="1200">
                <a:solidFill>
                  <a:srgbClr val="FF0000"/>
                </a:solidFill>
                <a:latin typeface="Arial" panose="020B0604020202020204" pitchFamily="34" charset="0"/>
              </a:rPr>
              <a:t>Elle peut être considérée comme un envahisseur émergent en Europe.</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3"/>
              </a:rPr>
              <a:t>http://fr.wikipedia.org/wiki/Renou%C3%A9e_grimpante</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4"/>
              </a:rPr>
              <a:t>http://en.wikipedia.org/wiki/Fallopia_baldschuanica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15"/>
              </a:rPr>
              <a:t>https://www.eppo.int/INVASIVE_PLANTS/iap_list/Fallopia_baldschuanica.htm</a:t>
            </a:r>
            <a:r>
              <a:rPr lang="fr-FR" altLang="fr-FR" sz="1200">
                <a:solidFill>
                  <a:srgbClr val="008000"/>
                </a:solidFill>
                <a:latin typeface="Arial" panose="020B0604020202020204" pitchFamily="34" charset="0"/>
              </a:rPr>
              <a:t> </a:t>
            </a:r>
          </a:p>
        </p:txBody>
      </p:sp>
      <p:pic>
        <p:nvPicPr>
          <p:cNvPr id="25606" name="Picture 2" descr="Fallopia_baldschuanica_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7175" y="4941888"/>
            <a:ext cx="2317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C:\Users\LISAN\Pictures\plantes invasives\Fallopia baldschuanica_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825" y="4941888"/>
            <a:ext cx="15128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8"/>
          <p:cNvSpPr>
            <a:spLocks noChangeArrowheads="1"/>
          </p:cNvSpPr>
          <p:nvPr/>
        </p:nvSpPr>
        <p:spPr bwMode="auto">
          <a:xfrm>
            <a:off x="179388" y="6453188"/>
            <a:ext cx="16430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  F. Marre - Rustica</a:t>
            </a:r>
          </a:p>
        </p:txBody>
      </p:sp>
      <p:pic>
        <p:nvPicPr>
          <p:cNvPr id="25609" name="Picture 4" descr="C:\Users\LISAN\Pictures\plantes invasives\Fallopia-Baldschuanica-flower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43663" y="4724400"/>
            <a:ext cx="2578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7" descr="C:\Users\LISAN\Pictures\plantes invasives\Fallopia baldschuanica6.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8175" y="4941888"/>
            <a:ext cx="20955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Users\LISAN\Pictures\plantes invasives\fallopia baldschuanic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23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C:\Users\LISAN\Pictures\plantes invasives\fallopia baldschuanic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5815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C:\Users\LISAN\Pictures\plantes invasives\fallopia baldschuanic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4923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3" descr="C:\Users\LISAN\Pictures\plantes invasives\Fallopia-Baldschuan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6529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4" descr="C:\Users\LISAN\Pictures\plantes invasives\Fallopia-Baldschuanic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5815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15"/>
          <p:cNvSpPr>
            <a:spLocks noChangeArrowheads="1"/>
          </p:cNvSpPr>
          <p:nvPr/>
        </p:nvSpPr>
        <p:spPr bwMode="auto">
          <a:xfrm>
            <a:off x="179388" y="6921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8.1quater. </a:t>
            </a:r>
            <a:r>
              <a:rPr lang="fr-FR" altLang="fr-FR" sz="1800" b="1">
                <a:solidFill>
                  <a:srgbClr val="008000"/>
                </a:solidFill>
                <a:latin typeface="Arial" panose="020B0604020202020204" pitchFamily="34" charset="0"/>
              </a:rPr>
              <a:t>Renouée du Turkestan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Fallopia baldschuanica</a:t>
            </a:r>
            <a:r>
              <a:rPr lang="fr-FR" altLang="fr-FR" sz="1800">
                <a:solidFill>
                  <a:srgbClr val="008000"/>
                </a:solidFill>
                <a:latin typeface="Arial" panose="020B0604020202020204" pitchFamily="34" charset="0"/>
              </a:rPr>
              <a:t>) (suite et fin)</a:t>
            </a:r>
          </a:p>
        </p:txBody>
      </p:sp>
      <p:sp>
        <p:nvSpPr>
          <p:cNvPr id="2663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D5B6902-8DA9-4E29-A4A4-B7A153122E00}" type="slidenum">
              <a:rPr lang="fr-FR" altLang="fr-FR" sz="1200">
                <a:solidFill>
                  <a:srgbClr val="898989"/>
                </a:solidFill>
              </a:rPr>
              <a:pPr algn="r" eaLnBrk="1" hangingPunct="1">
                <a:spcBef>
                  <a:spcPct val="0"/>
                </a:spcBef>
                <a:buFontTx/>
                <a:buNone/>
              </a:pPr>
              <a:t>25</a:t>
            </a:fld>
            <a:endParaRPr lang="fr-FR" altLang="fr-FR" sz="1200">
              <a:solidFill>
                <a:srgbClr val="898989"/>
              </a:solidFill>
            </a:endParaRPr>
          </a:p>
        </p:txBody>
      </p:sp>
      <p:sp>
        <p:nvSpPr>
          <p:cNvPr id="2663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61D2E54-4772-47BE-9205-5269C07D2055}" type="slidenum">
              <a:rPr lang="fr-FR" altLang="fr-FR" sz="1200">
                <a:solidFill>
                  <a:srgbClr val="898989"/>
                </a:solidFill>
              </a:rPr>
              <a:pPr algn="r" eaLnBrk="1" hangingPunct="1">
                <a:spcBef>
                  <a:spcPct val="0"/>
                </a:spcBef>
                <a:buFontTx/>
                <a:buNone/>
              </a:pPr>
              <a:t>26</a:t>
            </a:fld>
            <a:endParaRPr lang="fr-FR" altLang="fr-FR" sz="1200">
              <a:solidFill>
                <a:srgbClr val="898989"/>
              </a:solidFill>
            </a:endParaRPr>
          </a:p>
        </p:txBody>
      </p:sp>
      <p:sp>
        <p:nvSpPr>
          <p:cNvPr id="27651"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27652" name="Picture 6" descr="C:\Users\LISAN\Pictures\plantes invasives\Fallopia sachalinensi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005263"/>
            <a:ext cx="1771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C:\Users\LISAN\Pictures\plantes invasives\Fallopia sachalinensi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076700"/>
            <a:ext cx="2381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C:\Users\LISAN\Pictures\plantes invasives\Fallopia-japonic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844675"/>
            <a:ext cx="21621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descr="C:\Users\LISAN\Pictures\plantes invasives\Fallopia-japonic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268413"/>
            <a:ext cx="1381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8"/>
          <p:cNvSpPr>
            <a:spLocks noChangeArrowheads="1"/>
          </p:cNvSpPr>
          <p:nvPr/>
        </p:nvSpPr>
        <p:spPr bwMode="auto">
          <a:xfrm>
            <a:off x="1835150" y="765175"/>
            <a:ext cx="36004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Renouée du Japon (</a:t>
            </a:r>
            <a:r>
              <a:rPr lang="fr-FR" altLang="fr-FR" sz="1200" i="1">
                <a:solidFill>
                  <a:srgbClr val="008000"/>
                </a:solidFill>
                <a:latin typeface="Arial" panose="020B0604020202020204" pitchFamily="34" charset="0"/>
              </a:rPr>
              <a:t>Reynoutria japonica</a:t>
            </a:r>
            <a:r>
              <a:rPr lang="fr-FR" altLang="fr-FR" sz="1200">
                <a:solidFill>
                  <a:srgbClr val="008000"/>
                </a:solidFill>
                <a:latin typeface="Arial" panose="020B0604020202020204" pitchFamily="34" charset="0"/>
              </a:rPr>
              <a:t>)</a:t>
            </a:r>
          </a:p>
        </p:txBody>
      </p:sp>
      <p:sp>
        <p:nvSpPr>
          <p:cNvPr id="27657" name="Text Box 4"/>
          <p:cNvSpPr txBox="1">
            <a:spLocks noChangeArrowheads="1"/>
          </p:cNvSpPr>
          <p:nvPr/>
        </p:nvSpPr>
        <p:spPr bwMode="auto">
          <a:xfrm>
            <a:off x="2700338" y="1412875"/>
            <a:ext cx="2019300" cy="8747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37000"/>
              </a:lnSpc>
              <a:spcBef>
                <a:spcPct val="0"/>
              </a:spcBef>
              <a:spcAft>
                <a:spcPts val="1000"/>
              </a:spcAft>
              <a:buFontTx/>
              <a:buNone/>
            </a:pPr>
            <a:r>
              <a:rPr lang="fr-FR" altLang="fr-FR" sz="1200">
                <a:latin typeface="Arial" panose="020B0604020202020204" pitchFamily="34" charset="0"/>
              </a:rPr>
              <a:t>feuille pointue à l'extrémité (acuminée) feuilles rondes </a:t>
            </a:r>
          </a:p>
          <a:p>
            <a:pPr eaLnBrk="1" hangingPunct="1">
              <a:lnSpc>
                <a:spcPct val="137000"/>
              </a:lnSpc>
              <a:spcBef>
                <a:spcPct val="0"/>
              </a:spcBef>
              <a:spcAft>
                <a:spcPts val="1000"/>
              </a:spcAft>
              <a:buFontTx/>
              <a:buNone/>
            </a:pPr>
            <a:r>
              <a:rPr lang="fr-FR" altLang="fr-FR" sz="1200">
                <a:latin typeface="Arial" panose="020B0604020202020204" pitchFamily="34" charset="0"/>
              </a:rPr>
              <a:t>– largement ovales base de la feuille tronquée</a:t>
            </a:r>
          </a:p>
        </p:txBody>
      </p:sp>
      <p:sp>
        <p:nvSpPr>
          <p:cNvPr id="27658" name="ZoneTexte 11"/>
          <p:cNvSpPr txBox="1">
            <a:spLocks noChangeArrowheads="1"/>
          </p:cNvSpPr>
          <p:nvPr/>
        </p:nvSpPr>
        <p:spPr bwMode="auto">
          <a:xfrm>
            <a:off x="2339975" y="2708275"/>
            <a:ext cx="3168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latin typeface="Arial" panose="020B0604020202020204" pitchFamily="34" charset="0"/>
              </a:rPr>
              <a:t>feuilles typiques de la Renouée du Japon, elles suivent une ligne en zig-zag et à la base de chaque feuille on reconnait l'ochréa de couleur brune.</a:t>
            </a:r>
          </a:p>
        </p:txBody>
      </p:sp>
      <p:sp>
        <p:nvSpPr>
          <p:cNvPr id="27659" name="ZoneTexte 12"/>
          <p:cNvSpPr txBox="1">
            <a:spLocks noChangeArrowheads="1"/>
          </p:cNvSpPr>
          <p:nvPr/>
        </p:nvSpPr>
        <p:spPr bwMode="auto">
          <a:xfrm>
            <a:off x="2051050" y="3716338"/>
            <a:ext cx="39608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Renouée de Sakhaline (</a:t>
            </a:r>
            <a:r>
              <a:rPr lang="fr-FR" altLang="fr-FR" sz="1200" i="1">
                <a:solidFill>
                  <a:srgbClr val="008000"/>
                </a:solidFill>
                <a:latin typeface="Arial" panose="020B0604020202020204" pitchFamily="34" charset="0"/>
              </a:rPr>
              <a:t>Reynoutria sachalinensis</a:t>
            </a:r>
            <a:r>
              <a:rPr lang="fr-FR" altLang="fr-FR" sz="1200">
                <a:solidFill>
                  <a:srgbClr val="008000"/>
                </a:solidFill>
                <a:latin typeface="Arial" panose="020B0604020202020204" pitchFamily="34" charset="0"/>
              </a:rPr>
              <a:t>)</a:t>
            </a:r>
          </a:p>
        </p:txBody>
      </p:sp>
      <p:sp>
        <p:nvSpPr>
          <p:cNvPr id="27660" name="ZoneTexte 14"/>
          <p:cNvSpPr txBox="1">
            <a:spLocks noChangeArrowheads="1"/>
          </p:cNvSpPr>
          <p:nvPr/>
        </p:nvSpPr>
        <p:spPr bwMode="auto">
          <a:xfrm>
            <a:off x="3419475" y="4652963"/>
            <a:ext cx="2160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rPr>
              <a:t>en forme de cœur à la base</a:t>
            </a:r>
          </a:p>
          <a:p>
            <a:pPr eaLnBrk="1" hangingPunct="1">
              <a:spcBef>
                <a:spcPct val="0"/>
              </a:spcBef>
              <a:buFontTx/>
              <a:buNone/>
            </a:pPr>
            <a:endParaRPr lang="fr-FR" altLang="fr-FR" sz="1200">
              <a:latin typeface="Arial" panose="020B0604020202020204" pitchFamily="34" charset="0"/>
            </a:endParaRPr>
          </a:p>
          <a:p>
            <a:pPr eaLnBrk="1" hangingPunct="1">
              <a:spcBef>
                <a:spcPct val="0"/>
              </a:spcBef>
              <a:buFontTx/>
              <a:buNone/>
            </a:pPr>
            <a:r>
              <a:rPr lang="fr-FR" altLang="fr-FR" sz="1200">
                <a:latin typeface="Arial" panose="020B0604020202020204" pitchFamily="34" charset="0"/>
              </a:rPr>
              <a:t>limbe jusqu'à 40 cm de long</a:t>
            </a:r>
          </a:p>
        </p:txBody>
      </p:sp>
      <p:sp>
        <p:nvSpPr>
          <p:cNvPr id="27661" name="ZoneTexte 15"/>
          <p:cNvSpPr txBox="1">
            <a:spLocks noChangeArrowheads="1"/>
          </p:cNvSpPr>
          <p:nvPr/>
        </p:nvSpPr>
        <p:spPr bwMode="auto">
          <a:xfrm>
            <a:off x="827088" y="6092825"/>
            <a:ext cx="7129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Différences entre Renouée de Sakhaline et Renouée du Japon.</a:t>
            </a:r>
          </a:p>
          <a:p>
            <a:pPr algn="ct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i="1">
                <a:solidFill>
                  <a:srgbClr val="008000"/>
                </a:solidFill>
                <a:latin typeface="Arial" panose="020B0604020202020204" pitchFamily="34" charset="0"/>
              </a:rPr>
              <a:t>Reynoutria japonica</a:t>
            </a:r>
            <a:r>
              <a:rPr lang="fr-FR" altLang="fr-FR" sz="1200">
                <a:solidFill>
                  <a:srgbClr val="008000"/>
                </a:solidFill>
                <a:latin typeface="Arial" panose="020B0604020202020204" pitchFamily="34" charset="0"/>
              </a:rPr>
              <a:t>, R</a:t>
            </a:r>
            <a:r>
              <a:rPr lang="fr-FR" altLang="fr-FR" sz="1200" i="1">
                <a:solidFill>
                  <a:srgbClr val="008000"/>
                </a:solidFill>
                <a:latin typeface="Arial" panose="020B0604020202020204" pitchFamily="34" charset="0"/>
              </a:rPr>
              <a:t>. sachalinensis</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R. X bohemica </a:t>
            </a:r>
            <a:r>
              <a:rPr lang="fr-FR" altLang="fr-FR" sz="1200">
                <a:solidFill>
                  <a:srgbClr val="008000"/>
                </a:solidFill>
                <a:latin typeface="Arial" panose="020B0604020202020204" pitchFamily="34" charset="0"/>
              </a:rPr>
              <a:t>– Info Flora – 2012, </a:t>
            </a:r>
          </a:p>
          <a:p>
            <a:pPr algn="ctr" eaLnBrk="1" hangingPunct="1">
              <a:spcBef>
                <a:spcPct val="0"/>
              </a:spcBef>
              <a:buFontTx/>
              <a:buNone/>
            </a:pPr>
            <a:r>
              <a:rPr lang="fr-FR" altLang="fr-FR" sz="1200">
                <a:solidFill>
                  <a:srgbClr val="008000"/>
                </a:solidFill>
                <a:latin typeface="Arial" panose="020B0604020202020204" pitchFamily="34" charset="0"/>
                <a:hlinkClick r:id="rId6"/>
              </a:rPr>
              <a:t>http://www.infoflora.ch/fr/assets/content/documents/neophytes/inva_reyn_jap_f.pdf</a:t>
            </a:r>
            <a:r>
              <a:rPr lang="fr-FR" altLang="fr-FR" sz="1200">
                <a:solidFill>
                  <a:srgbClr val="008000"/>
                </a:solidFill>
                <a:latin typeface="Arial" panose="020B0604020202020204" pitchFamily="34" charset="0"/>
              </a:rPr>
              <a:t>  </a:t>
            </a:r>
          </a:p>
        </p:txBody>
      </p:sp>
      <p:sp>
        <p:nvSpPr>
          <p:cNvPr id="27662" name="Rectangle 13"/>
          <p:cNvSpPr>
            <a:spLocks noChangeArrowheads="1"/>
          </p:cNvSpPr>
          <p:nvPr/>
        </p:nvSpPr>
        <p:spPr bwMode="auto">
          <a:xfrm>
            <a:off x="5148263" y="1196975"/>
            <a:ext cx="388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Bout de tige coupé ayant développé des racines en quelques jours</a:t>
            </a:r>
          </a:p>
        </p:txBody>
      </p:sp>
      <p:pic>
        <p:nvPicPr>
          <p:cNvPr id="27663" name="Image 14" descr="Renouee_racin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549275"/>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1"/>
          <p:cNvSpPr>
            <a:spLocks noGrp="1"/>
          </p:cNvSpPr>
          <p:nvPr>
            <p:ph type="sldNum" sz="quarter" idx="12"/>
          </p:nvPr>
        </p:nvSpPr>
        <p:spPr bwMode="auto">
          <a:xfrm>
            <a:off x="7885113" y="188913"/>
            <a:ext cx="112395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C64B73-E8E9-44B1-8841-400A580CB663}" type="slidenum">
              <a:rPr lang="fr-FR" altLang="fr-FR" sz="1200" smtClean="0">
                <a:solidFill>
                  <a:srgbClr val="898989"/>
                </a:solidFill>
              </a:rPr>
              <a:pPr>
                <a:spcBef>
                  <a:spcPct val="0"/>
                </a:spcBef>
                <a:buFontTx/>
                <a:buNone/>
              </a:pPr>
              <a:t>27</a:t>
            </a:fld>
            <a:endParaRPr lang="fr-FR" altLang="fr-FR" sz="1200">
              <a:solidFill>
                <a:srgbClr val="898989"/>
              </a:solidFill>
            </a:endParaRPr>
          </a:p>
        </p:txBody>
      </p:sp>
      <p:sp>
        <p:nvSpPr>
          <p:cNvPr id="28675"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 name="Rectangle 3"/>
          <p:cNvSpPr/>
          <p:nvPr/>
        </p:nvSpPr>
        <p:spPr>
          <a:xfrm>
            <a:off x="107950" y="620713"/>
            <a:ext cx="9036050" cy="6032500"/>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cs typeface="+mn-cs"/>
              </a:rPr>
              <a:t>8. Plantes invasives en France (suite) </a:t>
            </a:r>
            <a:r>
              <a:rPr lang="fr-FR" dirty="0">
                <a:solidFill>
                  <a:srgbClr val="008000"/>
                </a:solidFill>
                <a:latin typeface="+mn-lt"/>
                <a:cs typeface="+mn-cs"/>
              </a:rPr>
              <a:t>: </a:t>
            </a:r>
          </a:p>
          <a:p>
            <a:pPr eaLnBrk="1" fontAlgn="auto" hangingPunct="1">
              <a:spcBef>
                <a:spcPts val="0"/>
              </a:spcBef>
              <a:spcAft>
                <a:spcPts val="0"/>
              </a:spcAft>
              <a:defRPr/>
            </a:pPr>
            <a:endParaRPr lang="fr-FR" dirty="0">
              <a:solidFill>
                <a:srgbClr val="008000"/>
              </a:solidFill>
              <a:latin typeface="+mn-lt"/>
              <a:cs typeface="+mn-cs"/>
            </a:endParaRPr>
          </a:p>
          <a:p>
            <a:pPr algn="just" eaLnBrk="1" fontAlgn="auto" hangingPunct="1">
              <a:spcBef>
                <a:spcPts val="0"/>
              </a:spcBef>
              <a:spcAft>
                <a:spcPts val="0"/>
              </a:spcAft>
              <a:defRPr/>
            </a:pPr>
            <a:r>
              <a:rPr lang="fr-FR" dirty="0">
                <a:solidFill>
                  <a:srgbClr val="008000"/>
                </a:solidFill>
                <a:latin typeface="+mn-lt"/>
                <a:cs typeface="+mn-cs"/>
              </a:rPr>
              <a:t>8.2. </a:t>
            </a:r>
            <a:r>
              <a:rPr lang="fr-FR" b="1" dirty="0">
                <a:solidFill>
                  <a:srgbClr val="008000"/>
                </a:solidFill>
                <a:latin typeface="+mn-lt"/>
                <a:cs typeface="+mn-cs"/>
              </a:rPr>
              <a:t>L'Ailante glanduleux, Ailante ou Faux vernis du Japon </a:t>
            </a:r>
            <a:r>
              <a:rPr lang="fr-FR" dirty="0">
                <a:solidFill>
                  <a:srgbClr val="008000"/>
                </a:solidFill>
                <a:latin typeface="+mn-lt"/>
                <a:cs typeface="+mn-cs"/>
              </a:rPr>
              <a:t>(</a:t>
            </a:r>
            <a:r>
              <a:rPr lang="fr-FR" i="1" dirty="0" err="1">
                <a:solidFill>
                  <a:srgbClr val="008000"/>
                </a:solidFill>
                <a:latin typeface="+mn-lt"/>
                <a:cs typeface="+mn-cs"/>
              </a:rPr>
              <a:t>Ailanthus</a:t>
            </a:r>
            <a:r>
              <a:rPr lang="fr-FR" i="1" dirty="0">
                <a:solidFill>
                  <a:srgbClr val="008000"/>
                </a:solidFill>
                <a:latin typeface="+mn-lt"/>
                <a:cs typeface="+mn-cs"/>
              </a:rPr>
              <a:t> </a:t>
            </a:r>
            <a:r>
              <a:rPr lang="fr-FR" i="1" dirty="0" err="1">
                <a:solidFill>
                  <a:srgbClr val="008000"/>
                </a:solidFill>
                <a:latin typeface="+mn-lt"/>
                <a:cs typeface="+mn-cs"/>
              </a:rPr>
              <a:t>altissima</a:t>
            </a:r>
            <a:r>
              <a:rPr lang="fr-FR" dirty="0">
                <a:solidFill>
                  <a:srgbClr val="008000"/>
                </a:solidFill>
                <a:latin typeface="+mn-lt"/>
                <a:cs typeface="+mn-cs"/>
              </a:rPr>
              <a:t>)</a:t>
            </a:r>
          </a:p>
          <a:p>
            <a:pPr algn="just" eaLnBrk="1" fontAlgn="auto" hangingPunct="1">
              <a:spcBef>
                <a:spcPts val="0"/>
              </a:spcBef>
              <a:spcAft>
                <a:spcPts val="0"/>
              </a:spcAft>
              <a:buFont typeface="Arial" pitchFamily="34" charset="0"/>
              <a:buChar char="•"/>
              <a:defRPr/>
            </a:pPr>
            <a:r>
              <a:rPr lang="fr-FR" dirty="0">
                <a:solidFill>
                  <a:srgbClr val="008000"/>
                </a:solidFill>
                <a:latin typeface="+mn-lt"/>
                <a:cs typeface="+mn-cs"/>
              </a:rPr>
              <a:t> ou Vernis de Chine (ou </a:t>
            </a:r>
            <a:r>
              <a:rPr lang="fr-FR" i="1" dirty="0">
                <a:solidFill>
                  <a:srgbClr val="008000"/>
                </a:solidFill>
                <a:latin typeface="+mn-lt"/>
                <a:cs typeface="+mn-cs"/>
              </a:rPr>
              <a:t>arbre de l’enfer </a:t>
            </a:r>
            <a:r>
              <a:rPr lang="fr-FR" dirty="0">
                <a:solidFill>
                  <a:srgbClr val="008000"/>
                </a:solidFill>
                <a:latin typeface="+mn-lt"/>
                <a:cs typeface="+mn-cs"/>
              </a:rPr>
              <a:t>UK).  </a:t>
            </a:r>
            <a:r>
              <a:rPr lang="fr-FR" dirty="0">
                <a:solidFill>
                  <a:srgbClr val="008000"/>
                </a:solidFill>
                <a:latin typeface="+mn-lt"/>
                <a:cs typeface="+mn-cs"/>
                <a:hlinkClick r:id="rId2" tooltip="Espèce"/>
              </a:rPr>
              <a:t>Espèce</a:t>
            </a:r>
            <a:r>
              <a:rPr lang="fr-FR" dirty="0">
                <a:solidFill>
                  <a:srgbClr val="008000"/>
                </a:solidFill>
                <a:latin typeface="+mn-lt"/>
                <a:cs typeface="+mn-cs"/>
              </a:rPr>
              <a:t> d'</a:t>
            </a:r>
            <a:r>
              <a:rPr lang="fr-FR" dirty="0">
                <a:solidFill>
                  <a:srgbClr val="008000"/>
                </a:solidFill>
                <a:latin typeface="+mn-lt"/>
                <a:cs typeface="+mn-cs"/>
                <a:hlinkClick r:id="rId3" tooltip="Arbre"/>
              </a:rPr>
              <a:t>arbres</a:t>
            </a:r>
            <a:r>
              <a:rPr lang="fr-FR" dirty="0">
                <a:solidFill>
                  <a:srgbClr val="008000"/>
                </a:solidFill>
                <a:latin typeface="+mn-lt"/>
                <a:cs typeface="+mn-cs"/>
              </a:rPr>
              <a:t> à feuilles caduques de la famille des </a:t>
            </a:r>
            <a:r>
              <a:rPr lang="fr-FR" i="1" dirty="0" err="1">
                <a:solidFill>
                  <a:srgbClr val="008000"/>
                </a:solidFill>
                <a:latin typeface="+mn-lt"/>
                <a:cs typeface="+mn-cs"/>
                <a:hlinkClick r:id="rId4" tooltip="Simaroubaceae"/>
              </a:rPr>
              <a:t>Simaroubaceae</a:t>
            </a:r>
            <a:r>
              <a:rPr lang="fr-FR" dirty="0">
                <a:solidFill>
                  <a:srgbClr val="008000"/>
                </a:solidFill>
                <a:latin typeface="+mn-lt"/>
                <a:cs typeface="+mn-cs"/>
              </a:rPr>
              <a:t>. Il est natif à la fois du nord-est et du centre de la </a:t>
            </a:r>
            <a:r>
              <a:rPr lang="fr-FR" dirty="0">
                <a:solidFill>
                  <a:srgbClr val="008000"/>
                </a:solidFill>
                <a:latin typeface="+mn-lt"/>
                <a:cs typeface="+mn-cs"/>
                <a:hlinkClick r:id="rId5" tooltip="Chine"/>
              </a:rPr>
              <a:t>Chine</a:t>
            </a:r>
            <a:r>
              <a:rPr lang="fr-FR" dirty="0">
                <a:solidFill>
                  <a:srgbClr val="008000"/>
                </a:solidFill>
                <a:latin typeface="+mn-lt"/>
                <a:cs typeface="+mn-cs"/>
              </a:rPr>
              <a:t> et de </a:t>
            </a:r>
            <a:r>
              <a:rPr lang="fr-FR" dirty="0">
                <a:solidFill>
                  <a:srgbClr val="008000"/>
                </a:solidFill>
                <a:latin typeface="+mn-lt"/>
                <a:cs typeface="+mn-cs"/>
                <a:hlinkClick r:id="rId6" tooltip="Taïwan"/>
              </a:rPr>
              <a:t>Taïwan</a:t>
            </a:r>
            <a:r>
              <a:rPr lang="fr-FR" dirty="0">
                <a:solidFill>
                  <a:srgbClr val="008000"/>
                </a:solidFill>
                <a:latin typeface="+mn-lt"/>
                <a:cs typeface="+mn-cs"/>
              </a:rPr>
              <a:t>. Il est présent davantage dans la </a:t>
            </a:r>
            <a:r>
              <a:rPr lang="fr-FR" dirty="0">
                <a:solidFill>
                  <a:srgbClr val="008000"/>
                </a:solidFill>
                <a:latin typeface="+mn-lt"/>
                <a:cs typeface="+mn-cs"/>
                <a:hlinkClick r:id="rId7" tooltip="Forêt tempérée"/>
              </a:rPr>
              <a:t>forêt tempérée</a:t>
            </a:r>
            <a:r>
              <a:rPr lang="fr-FR" dirty="0">
                <a:solidFill>
                  <a:srgbClr val="008000"/>
                </a:solidFill>
                <a:latin typeface="+mn-lt"/>
                <a:cs typeface="+mn-cs"/>
              </a:rPr>
              <a:t> que dans la forêt subtropicale d’</a:t>
            </a:r>
            <a:r>
              <a:rPr lang="fr-FR" dirty="0">
                <a:solidFill>
                  <a:srgbClr val="008000"/>
                </a:solidFill>
                <a:latin typeface="+mn-lt"/>
                <a:cs typeface="+mn-cs"/>
                <a:hlinkClick r:id="rId8" tooltip="Extrême-Orient"/>
              </a:rPr>
              <a:t>Extrême-Orient</a:t>
            </a:r>
            <a:r>
              <a:rPr lang="fr-FR" dirty="0">
                <a:solidFill>
                  <a:srgbClr val="008000"/>
                </a:solidFill>
                <a:latin typeface="+mn-lt"/>
                <a:cs typeface="+mn-cs"/>
              </a:rPr>
              <a:t>. L'arbre pousse vite et est capable d'atteindre des hauteurs de 15 mètres en 25 ans. Cependant, l'espèce a également une durée de vie courte et vit rarement plus de 50 ans.</a:t>
            </a:r>
          </a:p>
          <a:p>
            <a:pPr algn="just" eaLnBrk="1" fontAlgn="auto" hangingPunct="1">
              <a:spcBef>
                <a:spcPts val="0"/>
              </a:spcBef>
              <a:spcAft>
                <a:spcPts val="0"/>
              </a:spcAft>
              <a:buFont typeface="Arial" pitchFamily="34" charset="0"/>
              <a:buChar char="•"/>
              <a:defRPr/>
            </a:pPr>
            <a:r>
              <a:rPr lang="fr-FR" sz="1600" dirty="0">
                <a:solidFill>
                  <a:srgbClr val="008000"/>
                </a:solidFill>
                <a:latin typeface="+mn-lt"/>
                <a:cs typeface="+mn-cs"/>
              </a:rPr>
              <a:t> Il a été introduit de Chine en Europe grâce au Père jésuite </a:t>
            </a:r>
            <a:r>
              <a:rPr lang="fr-FR" sz="1600" dirty="0" err="1">
                <a:solidFill>
                  <a:srgbClr val="008000"/>
                </a:solidFill>
                <a:latin typeface="+mn-lt"/>
                <a:cs typeface="+mn-cs"/>
                <a:hlinkClick r:id="rId9" tooltip="Chéron d'Incarville"/>
              </a:rPr>
              <a:t>Chéron</a:t>
            </a:r>
            <a:r>
              <a:rPr lang="fr-FR" sz="1600" dirty="0">
                <a:solidFill>
                  <a:srgbClr val="008000"/>
                </a:solidFill>
                <a:latin typeface="+mn-lt"/>
                <a:cs typeface="+mn-cs"/>
                <a:hlinkClick r:id="rId9" tooltip="Chéron d'Incarville"/>
              </a:rPr>
              <a:t> d'Incarville</a:t>
            </a:r>
            <a:r>
              <a:rPr lang="fr-FR" sz="1600" dirty="0">
                <a:solidFill>
                  <a:srgbClr val="008000"/>
                </a:solidFill>
                <a:latin typeface="+mn-lt"/>
                <a:cs typeface="+mn-cs"/>
              </a:rPr>
              <a:t> qui, en 1751, fit parvenir par caravane les premières graines de cet arbre en provenance de la région de Pékin jusqu'à Londres et Paris</a:t>
            </a:r>
            <a:r>
              <a:rPr lang="fr-FR" sz="1600" baseline="30000" dirty="0">
                <a:solidFill>
                  <a:srgbClr val="008000"/>
                </a:solidFill>
                <a:latin typeface="+mn-lt"/>
                <a:cs typeface="+mn-cs"/>
                <a:hlinkClick r:id="rId10"/>
              </a:rPr>
              <a:t>5</a:t>
            </a:r>
            <a:r>
              <a:rPr lang="fr-FR" sz="1600" dirty="0">
                <a:solidFill>
                  <a:srgbClr val="008000"/>
                </a:solidFill>
                <a:latin typeface="+mn-lt"/>
                <a:cs typeface="+mn-cs"/>
              </a:rPr>
              <a:t>. En Europe et en Amérique, </a:t>
            </a:r>
            <a:r>
              <a:rPr lang="fr-FR" sz="1600" i="1" dirty="0">
                <a:solidFill>
                  <a:srgbClr val="008000"/>
                </a:solidFill>
                <a:latin typeface="+mn-lt"/>
                <a:cs typeface="+mn-cs"/>
              </a:rPr>
              <a:t>A. </a:t>
            </a:r>
            <a:r>
              <a:rPr lang="fr-FR" sz="1600" i="1" dirty="0" err="1">
                <a:solidFill>
                  <a:srgbClr val="008000"/>
                </a:solidFill>
                <a:latin typeface="+mn-lt"/>
                <a:cs typeface="+mn-cs"/>
              </a:rPr>
              <a:t>altissima</a:t>
            </a:r>
            <a:r>
              <a:rPr lang="fr-FR" sz="1600" dirty="0">
                <a:solidFill>
                  <a:srgbClr val="008000"/>
                </a:solidFill>
                <a:latin typeface="+mn-lt"/>
                <a:cs typeface="+mn-cs"/>
              </a:rPr>
              <a:t> est rapidement devenu un arbre d'ornement apprécié, en particulier en bordure de rue, et en 1840 il était disponible dans la plupart des pépinières</a:t>
            </a:r>
            <a:r>
              <a:rPr lang="fr-FR" sz="1600" baseline="30000" dirty="0">
                <a:solidFill>
                  <a:srgbClr val="008000"/>
                </a:solidFill>
                <a:latin typeface="+mn-lt"/>
                <a:cs typeface="+mn-cs"/>
                <a:hlinkClick r:id="rId11"/>
              </a:rPr>
              <a:t>6</a:t>
            </a:r>
            <a:r>
              <a:rPr lang="fr-FR" sz="1600" baseline="30000" dirty="0">
                <a:solidFill>
                  <a:srgbClr val="008000"/>
                </a:solidFill>
                <a:latin typeface="+mn-lt"/>
                <a:cs typeface="+mn-cs"/>
              </a:rPr>
              <a:t>,</a:t>
            </a:r>
            <a:r>
              <a:rPr lang="fr-FR" sz="1600" u="sng" baseline="30000" dirty="0">
                <a:solidFill>
                  <a:srgbClr val="008000"/>
                </a:solidFill>
                <a:latin typeface="+mn-lt"/>
                <a:cs typeface="+mn-cs"/>
                <a:hlinkClick r:id="rId12"/>
              </a:rPr>
              <a:t>7</a:t>
            </a:r>
            <a:r>
              <a:rPr lang="fr-FR" sz="1600" dirty="0">
                <a:solidFill>
                  <a:srgbClr val="008000"/>
                </a:solidFill>
                <a:latin typeface="+mn-lt"/>
                <a:cs typeface="+mn-cs"/>
              </a:rPr>
              <a:t>. Toutefois, l'enthousiasme a vite diminué lorsque les jardiniers se sont familiarisés avec ses tendance à donner des </a:t>
            </a:r>
            <a:r>
              <a:rPr lang="fr-FR" sz="1600" dirty="0">
                <a:solidFill>
                  <a:srgbClr val="008000"/>
                </a:solidFill>
                <a:latin typeface="+mn-lt"/>
                <a:cs typeface="+mn-cs"/>
                <a:hlinkClick r:id="rId13" tooltip="Drageon"/>
              </a:rPr>
              <a:t>drageons</a:t>
            </a:r>
            <a:r>
              <a:rPr lang="fr-FR" sz="1600" dirty="0">
                <a:solidFill>
                  <a:srgbClr val="008000"/>
                </a:solidFill>
                <a:latin typeface="+mn-lt"/>
                <a:cs typeface="+mn-cs"/>
              </a:rPr>
              <a:t> et son odeur nauséabonde. Malgré cela, il a été largement utilisé comme un arbre de rue pendant une bonne partie du </a:t>
            </a:r>
            <a:r>
              <a:rPr lang="fr-FR" sz="1600" cap="small" dirty="0" err="1">
                <a:solidFill>
                  <a:srgbClr val="008000"/>
                </a:solidFill>
                <a:latin typeface="+mn-lt"/>
                <a:cs typeface="+mn-cs"/>
              </a:rPr>
              <a:t>xix</a:t>
            </a:r>
            <a:r>
              <a:rPr lang="fr-FR" sz="1600" baseline="30000" dirty="0" err="1">
                <a:solidFill>
                  <a:srgbClr val="008000"/>
                </a:solidFill>
                <a:latin typeface="+mn-lt"/>
                <a:cs typeface="+mn-cs"/>
              </a:rPr>
              <a:t>e</a:t>
            </a:r>
            <a:r>
              <a:rPr lang="fr-FR" sz="1600" dirty="0">
                <a:solidFill>
                  <a:srgbClr val="008000"/>
                </a:solidFill>
                <a:latin typeface="+mn-lt"/>
                <a:cs typeface="+mn-cs"/>
              </a:rPr>
              <a:t> siècle. Après son introduction comme arbre ornemental, l'ailante a (comme la </a:t>
            </a:r>
            <a:r>
              <a:rPr lang="fr-FR" sz="1600" dirty="0">
                <a:solidFill>
                  <a:srgbClr val="008000"/>
                </a:solidFill>
                <a:latin typeface="+mn-lt"/>
                <a:cs typeface="+mn-cs"/>
                <a:hlinkClick r:id="rId14" tooltip="Renouée du Japon"/>
              </a:rPr>
              <a:t>renouée du Japon</a:t>
            </a:r>
            <a:r>
              <a:rPr lang="fr-FR" sz="1600" dirty="0">
                <a:solidFill>
                  <a:srgbClr val="008000"/>
                </a:solidFill>
                <a:latin typeface="+mn-lt"/>
                <a:cs typeface="+mn-cs"/>
              </a:rPr>
              <a:t>) notamment diffusé le long des </a:t>
            </a:r>
            <a:r>
              <a:rPr lang="fr-FR" sz="1600" dirty="0">
                <a:solidFill>
                  <a:srgbClr val="008000"/>
                </a:solidFill>
                <a:latin typeface="+mn-lt"/>
                <a:cs typeface="+mn-cs"/>
                <a:hlinkClick r:id="rId15" tooltip="Voies ferrées"/>
              </a:rPr>
              <a:t>voies ferrées</a:t>
            </a:r>
            <a:r>
              <a:rPr lang="fr-FR" sz="1600" dirty="0">
                <a:solidFill>
                  <a:srgbClr val="008000"/>
                </a:solidFill>
                <a:latin typeface="+mn-lt"/>
                <a:cs typeface="+mn-cs"/>
              </a:rPr>
              <a:t> ou des routes.</a:t>
            </a: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endParaRPr lang="fr-FR" dirty="0">
              <a:solidFill>
                <a:srgbClr val="008000"/>
              </a:solidFill>
              <a:latin typeface="+mn-lt"/>
              <a:cs typeface="+mn-cs"/>
            </a:endParaRPr>
          </a:p>
          <a:p>
            <a:pPr eaLnBrk="1" fontAlgn="auto" hangingPunct="1">
              <a:spcBef>
                <a:spcPts val="0"/>
              </a:spcBef>
              <a:spcAft>
                <a:spcPts val="0"/>
              </a:spcAft>
              <a:defRPr/>
            </a:pPr>
            <a:endParaRPr lang="fr-FR" sz="1200" dirty="0">
              <a:solidFill>
                <a:srgbClr val="008000"/>
              </a:solidFill>
              <a:latin typeface="+mn-lt"/>
              <a:cs typeface="+mn-cs"/>
            </a:endParaRPr>
          </a:p>
        </p:txBody>
      </p:sp>
      <p:pic>
        <p:nvPicPr>
          <p:cNvPr id="28677" name="Picture 2" descr="C:\Users\LISAN\Pictures\plantes invasives\Ailante samare2bi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0063" y="4941888"/>
            <a:ext cx="9525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C:\Users\LISAN\Pictures\plantes invasives\Ailante glanduleux_s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4075" y="4868863"/>
            <a:ext cx="18288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C:\Users\LISAN\Pictures\plantes invasives\Ailante glanduleux3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388" y="5013325"/>
            <a:ext cx="1876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ZoneTexte 16"/>
          <p:cNvSpPr txBox="1">
            <a:spLocks noChangeArrowheads="1"/>
          </p:cNvSpPr>
          <p:nvPr/>
        </p:nvSpPr>
        <p:spPr bwMode="auto">
          <a:xfrm>
            <a:off x="5624513" y="6308725"/>
            <a:ext cx="77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Samares</a:t>
            </a:r>
          </a:p>
          <a:p>
            <a:pPr algn="ctr" eaLnBrk="1" hangingPunct="1">
              <a:spcBef>
                <a:spcPct val="0"/>
              </a:spcBef>
              <a:buFontTx/>
              <a:buNone/>
            </a:pPr>
            <a:r>
              <a:rPr lang="fr-FR" altLang="fr-FR" sz="1200">
                <a:solidFill>
                  <a:srgbClr val="008000"/>
                </a:solidFill>
              </a:rPr>
              <a:t>(gousses)</a:t>
            </a:r>
          </a:p>
        </p:txBody>
      </p:sp>
      <p:pic>
        <p:nvPicPr>
          <p:cNvPr id="28681" name="Image 17" descr="Ailante glanduleux4.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067175" y="4868863"/>
            <a:ext cx="13684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ZoneTexte 9"/>
          <p:cNvSpPr txBox="1">
            <a:spLocks noChangeArrowheads="1"/>
          </p:cNvSpPr>
          <p:nvPr/>
        </p:nvSpPr>
        <p:spPr bwMode="auto">
          <a:xfrm>
            <a:off x="6588125" y="4868863"/>
            <a:ext cx="2555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u="sng">
                <a:solidFill>
                  <a:srgbClr val="008000"/>
                </a:solidFill>
                <a:latin typeface="Arial" panose="020B0604020202020204" pitchFamily="34" charset="0"/>
              </a:rPr>
              <a:t>Toxicité</a:t>
            </a:r>
            <a:r>
              <a:rPr lang="fr-FR" altLang="fr-FR" sz="1200">
                <a:solidFill>
                  <a:srgbClr val="008000"/>
                </a:solidFill>
                <a:latin typeface="Arial" panose="020B0604020202020204" pitchFamily="34" charset="0"/>
              </a:rPr>
              <a:t> : </a:t>
            </a:r>
            <a:r>
              <a:rPr lang="fr-FR" altLang="fr-FR" sz="1200">
                <a:solidFill>
                  <a:srgbClr val="FF0000"/>
                </a:solidFill>
                <a:latin typeface="Arial" panose="020B0604020202020204" pitchFamily="34" charset="0"/>
              </a:rPr>
              <a:t>L'ailante libère de </a:t>
            </a:r>
            <a:r>
              <a:rPr lang="fr-FR" altLang="fr-FR" sz="1200" i="1">
                <a:solidFill>
                  <a:srgbClr val="FF0000"/>
                </a:solidFill>
                <a:latin typeface="Arial" panose="020B0604020202020204" pitchFamily="34" charset="0"/>
              </a:rPr>
              <a:t>l’ailanthone</a:t>
            </a:r>
            <a:r>
              <a:rPr lang="fr-FR" altLang="fr-FR" sz="1200">
                <a:solidFill>
                  <a:srgbClr val="FF0000"/>
                </a:solidFill>
                <a:latin typeface="Arial" panose="020B0604020202020204" pitchFamily="34" charset="0"/>
              </a:rPr>
              <a:t> et d’autres toxines dans le sol, responsables d'une dégradation rapide de la microflore du sol et inhibant le développement d’autres espèces. </a:t>
            </a:r>
          </a:p>
          <a:p>
            <a:pPr algn="just" eaLnBrk="1" hangingPunct="1">
              <a:spcBef>
                <a:spcPct val="0"/>
              </a:spcBef>
              <a:buFontTx/>
              <a:buNone/>
            </a:pPr>
            <a:r>
              <a:rPr lang="fr-FR" altLang="fr-FR" sz="1200">
                <a:solidFill>
                  <a:srgbClr val="008000"/>
                </a:solidFill>
                <a:latin typeface="Arial" panose="020B0604020202020204" pitchFamily="34" charset="0"/>
              </a:rPr>
              <a:t>Son système racinaire contribue à la quasi-mono-spécificité des  peuplements, du fait de son pouvoir concurrentiel. </a:t>
            </a:r>
          </a:p>
        </p:txBody>
      </p:sp>
      <p:sp>
        <p:nvSpPr>
          <p:cNvPr id="28683" name="Rectangle 10"/>
          <p:cNvSpPr>
            <a:spLocks noChangeArrowheads="1"/>
          </p:cNvSpPr>
          <p:nvPr/>
        </p:nvSpPr>
        <p:spPr bwMode="auto">
          <a:xfrm>
            <a:off x="5327650" y="549275"/>
            <a:ext cx="3816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FF0000"/>
                </a:solidFill>
                <a:latin typeface="Arial" panose="020B0604020202020204" pitchFamily="34" charset="0"/>
              </a:rPr>
              <a:t>A rejeter (Australie), score : 12</a:t>
            </a:r>
          </a:p>
          <a:p>
            <a:pPr eaLnBrk="1" hangingPunct="1">
              <a:spcBef>
                <a:spcPct val="0"/>
              </a:spcBef>
              <a:buFontTx/>
              <a:buNone/>
            </a:pPr>
            <a:r>
              <a:rPr lang="fr-FR" altLang="fr-FR" sz="1800">
                <a:solidFill>
                  <a:srgbClr val="FF0000"/>
                </a:solidFill>
                <a:latin typeface="Arial" panose="020B0604020202020204" pitchFamily="34" charset="0"/>
              </a:rPr>
              <a:t>Risque élevé (Pacifique), score : 21</a:t>
            </a:r>
          </a:p>
        </p:txBody>
      </p:sp>
      <p:sp>
        <p:nvSpPr>
          <p:cNvPr id="28684" name="Rectangle 11"/>
          <p:cNvSpPr>
            <a:spLocks noChangeArrowheads="1"/>
          </p:cNvSpPr>
          <p:nvPr/>
        </p:nvSpPr>
        <p:spPr bwMode="auto">
          <a:xfrm>
            <a:off x="107950" y="6237288"/>
            <a:ext cx="408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rgbClr val="008000"/>
                </a:solidFill>
                <a:latin typeface="Arial" panose="020B0604020202020204" pitchFamily="34" charset="0"/>
              </a:rPr>
              <a:t>Sources : </a:t>
            </a:r>
            <a:r>
              <a:rPr lang="fr-FR" altLang="fr-FR" sz="1000" u="sng">
                <a:latin typeface="Arial" panose="020B0604020202020204" pitchFamily="34" charset="0"/>
                <a:hlinkClick r:id="rId20"/>
              </a:rPr>
              <a:t>http://fr.wikipedia.org/wiki/Ailanthus_altissima</a:t>
            </a:r>
            <a:r>
              <a:rPr lang="fr-FR" altLang="fr-FR" sz="1000">
                <a:latin typeface="Arial" panose="020B0604020202020204" pitchFamily="34" charset="0"/>
              </a:rPr>
              <a:t> </a:t>
            </a:r>
          </a:p>
          <a:p>
            <a:pPr eaLnBrk="1" hangingPunct="1">
              <a:spcBef>
                <a:spcPct val="0"/>
              </a:spcBef>
              <a:buFontTx/>
              <a:buNone/>
            </a:pPr>
            <a:r>
              <a:rPr lang="fr-FR" altLang="fr-FR" sz="1000">
                <a:solidFill>
                  <a:srgbClr val="008000"/>
                </a:solidFill>
                <a:latin typeface="Arial" panose="020B0604020202020204" pitchFamily="34" charset="0"/>
                <a:hlinkClick r:id="rId21"/>
              </a:rPr>
              <a:t>http://www.hear.org/pier/species/ailanthus_altissima.htm</a:t>
            </a:r>
            <a:r>
              <a:rPr lang="fr-FR" altLang="fr-FR" sz="1000">
                <a:solidFill>
                  <a:srgbClr val="008000"/>
                </a:solidFill>
                <a:latin typeface="Arial" panose="020B0604020202020204" pitchFamily="34" charset="0"/>
              </a:rPr>
              <a:t> </a:t>
            </a:r>
            <a:endParaRPr lang="fr-FR" altLang="fr-FR" sz="1000">
              <a:latin typeface="Arial" panose="020B0604020202020204" pitchFamily="34" charset="0"/>
            </a:endParaRPr>
          </a:p>
        </p:txBody>
      </p:sp>
      <p:sp>
        <p:nvSpPr>
          <p:cNvPr id="28685" name="Rectangle 12"/>
          <p:cNvSpPr>
            <a:spLocks noChangeArrowheads="1"/>
          </p:cNvSpPr>
          <p:nvPr/>
        </p:nvSpPr>
        <p:spPr bwMode="auto">
          <a:xfrm>
            <a:off x="755650" y="1158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b="1">
                <a:solidFill>
                  <a:srgbClr val="008000"/>
                </a:solidFill>
                <a:latin typeface="Arial" panose="020B0604020202020204" pitchFamily="34" charset="0"/>
              </a:rPr>
              <a:t>U</a:t>
            </a:r>
            <a:endParaRPr lang="fr-FR" altLang="fr-FR" sz="2800" b="1">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B71FCC3-A7CA-43C2-951D-EB3771CD1848}" type="slidenum">
              <a:rPr lang="fr-FR" altLang="fr-FR" sz="1200">
                <a:solidFill>
                  <a:srgbClr val="898989"/>
                </a:solidFill>
              </a:rPr>
              <a:pPr algn="r" eaLnBrk="1" hangingPunct="1">
                <a:spcBef>
                  <a:spcPct val="0"/>
                </a:spcBef>
                <a:buFontTx/>
                <a:buNone/>
              </a:pPr>
              <a:t>28</a:t>
            </a:fld>
            <a:endParaRPr lang="fr-FR" altLang="fr-FR" sz="1200">
              <a:solidFill>
                <a:srgbClr val="898989"/>
              </a:solidFill>
            </a:endParaRPr>
          </a:p>
        </p:txBody>
      </p:sp>
      <p:sp>
        <p:nvSpPr>
          <p:cNvPr id="29699"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29700" name="ZoneTexte 5"/>
          <p:cNvSpPr txBox="1">
            <a:spLocks noChangeArrowheads="1"/>
          </p:cNvSpPr>
          <p:nvPr/>
        </p:nvSpPr>
        <p:spPr bwMode="auto">
          <a:xfrm>
            <a:off x="107950" y="620713"/>
            <a:ext cx="8856663"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 </a:t>
            </a:r>
            <a:r>
              <a:rPr lang="fr-FR" altLang="fr-FR" sz="1800" b="1">
                <a:solidFill>
                  <a:srgbClr val="008000"/>
                </a:solidFill>
                <a:latin typeface="Arial" panose="020B0604020202020204" pitchFamily="34" charset="0"/>
              </a:rPr>
              <a:t>Robinier faux-acacia, Acacia, Faux-acacia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Robinia pseudoacacia</a:t>
            </a:r>
            <a:r>
              <a:rPr lang="fr-FR" altLang="fr-FR" sz="1800">
                <a:solidFill>
                  <a:srgbClr val="008000"/>
                </a:solidFill>
                <a:latin typeface="Arial" panose="020B0604020202020204" pitchFamily="34" charset="0"/>
              </a:rPr>
              <a:t>) :</a:t>
            </a:r>
          </a:p>
          <a:p>
            <a:pPr algn="just" eaLnBrk="1" hangingPunct="1">
              <a:spcBef>
                <a:spcPct val="0"/>
              </a:spcBef>
              <a:buFontTx/>
              <a:buNone/>
            </a:pPr>
            <a:endParaRPr lang="fr-FR" altLang="fr-FR" sz="1800">
              <a:solidFill>
                <a:srgbClr val="008000"/>
              </a:solidFill>
              <a:latin typeface="Arial" panose="020B0604020202020204" pitchFamily="34" charset="0"/>
            </a:endParaRPr>
          </a:p>
          <a:p>
            <a:pPr algn="just" eaLnBrk="1" hangingPunct="1">
              <a:spcBef>
                <a:spcPct val="0"/>
              </a:spcBef>
            </a:pPr>
            <a:r>
              <a:rPr lang="fr-FR" altLang="fr-FR" sz="1800">
                <a:solidFill>
                  <a:srgbClr val="008000"/>
                </a:solidFill>
                <a:latin typeface="Arial" panose="020B0604020202020204" pitchFamily="34" charset="0"/>
              </a:rPr>
              <a:t> Ou Robinier. Cet arbre atteint 20 à 30 m de haut</a:t>
            </a:r>
            <a:r>
              <a:rPr lang="fr-FR" altLang="fr-FR" sz="1800" baseline="30000">
                <a:solidFill>
                  <a:srgbClr val="008000"/>
                </a:solidFill>
                <a:latin typeface="Arial" panose="020B0604020202020204" pitchFamily="34" charset="0"/>
                <a:hlinkClick r:id="rId2"/>
              </a:rPr>
              <a:t>1</a:t>
            </a:r>
            <a:r>
              <a:rPr lang="fr-FR" altLang="fr-FR" sz="1800">
                <a:solidFill>
                  <a:srgbClr val="008000"/>
                </a:solidFill>
                <a:latin typeface="Arial" panose="020B0604020202020204" pitchFamily="34" charset="0"/>
              </a:rPr>
              <a:t>. Il est très souvent drageonnant et </a:t>
            </a:r>
            <a:r>
              <a:rPr lang="fr-FR" altLang="fr-FR" sz="1800">
                <a:solidFill>
                  <a:srgbClr val="FF0000"/>
                </a:solidFill>
                <a:latin typeface="Arial" panose="020B0604020202020204" pitchFamily="34" charset="0"/>
              </a:rPr>
              <a:t>forme des bosquets parfois envahissants</a:t>
            </a:r>
            <a:r>
              <a:rPr lang="fr-FR" altLang="fr-FR" sz="1800">
                <a:solidFill>
                  <a:srgbClr val="008000"/>
                </a:solidFill>
                <a:latin typeface="Arial" panose="020B0604020202020204" pitchFamily="34" charset="0"/>
              </a:rPr>
              <a:t>. Le tronc est gris-brun avec une écorce épaisse profondément crevassée dans le sens longitudinal</a:t>
            </a:r>
            <a:r>
              <a:rPr lang="fr-FR" altLang="fr-FR" sz="1800" baseline="30000">
                <a:solidFill>
                  <a:srgbClr val="008000"/>
                </a:solidFill>
                <a:latin typeface="Arial" panose="020B0604020202020204" pitchFamily="34" charset="0"/>
                <a:hlinkClick r:id="rId2"/>
              </a:rPr>
              <a:t>1</a:t>
            </a:r>
            <a:r>
              <a:rPr lang="fr-FR" altLang="fr-FR" sz="1800">
                <a:solidFill>
                  <a:srgbClr val="008000"/>
                </a:solidFill>
                <a:latin typeface="Arial" panose="020B0604020202020204" pitchFamily="34" charset="0"/>
              </a:rPr>
              <a:t>. Les drageons et jeunes branches sont </a:t>
            </a:r>
            <a:r>
              <a:rPr lang="fr-FR" altLang="fr-FR" sz="1800">
                <a:solidFill>
                  <a:srgbClr val="008000"/>
                </a:solidFill>
                <a:latin typeface="Arial" panose="020B0604020202020204" pitchFamily="34" charset="0"/>
                <a:hlinkClick r:id="rId3" tooltip="Épine"/>
              </a:rPr>
              <a:t>épineux</a:t>
            </a:r>
            <a:r>
              <a:rPr lang="fr-FR" altLang="fr-FR" sz="1800">
                <a:solidFill>
                  <a:srgbClr val="008000"/>
                </a:solidFill>
                <a:latin typeface="Arial" panose="020B0604020202020204" pitchFamily="34" charset="0"/>
              </a:rPr>
              <a:t>. En taillis, il peut faire des pousses de 20 m. Plus le terrain est mauvais, plus il drageonne. </a:t>
            </a:r>
            <a:r>
              <a:rPr lang="fr-FR" altLang="fr-FR" sz="1800">
                <a:solidFill>
                  <a:srgbClr val="FF0000"/>
                </a:solidFill>
                <a:latin typeface="Arial" panose="020B0604020202020204" pitchFamily="34" charset="0"/>
              </a:rPr>
              <a:t>Il forme des fourrés et est assez inexpugnable</a:t>
            </a:r>
            <a:r>
              <a:rPr lang="fr-FR" altLang="fr-FR" sz="1800" u="sng" baseline="30000">
                <a:solidFill>
                  <a:srgbClr val="FF0000"/>
                </a:solidFill>
                <a:latin typeface="Arial" panose="020B0604020202020204" pitchFamily="34" charset="0"/>
                <a:hlinkClick r:id="rId4"/>
              </a:rPr>
              <a:t>5</a:t>
            </a:r>
            <a:r>
              <a:rPr lang="fr-FR" altLang="fr-FR" sz="1800">
                <a:solidFill>
                  <a:srgbClr val="FF0000"/>
                </a:solidFill>
                <a:latin typeface="Arial" panose="020B0604020202020204" pitchFamily="34" charset="0"/>
              </a:rPr>
              <a:t>.</a:t>
            </a:r>
          </a:p>
          <a:p>
            <a:pPr algn="just" eaLnBrk="1" hangingPunct="1">
              <a:spcBef>
                <a:spcPct val="0"/>
              </a:spcBef>
            </a:pPr>
            <a:r>
              <a:rPr lang="fr-FR" altLang="fr-FR" sz="1600">
                <a:solidFill>
                  <a:srgbClr val="008000"/>
                </a:solidFill>
                <a:latin typeface="Arial" panose="020B0604020202020204" pitchFamily="34" charset="0"/>
              </a:rPr>
              <a:t> Originaire de la région des </a:t>
            </a:r>
            <a:r>
              <a:rPr lang="fr-FR" altLang="fr-FR" sz="1600">
                <a:solidFill>
                  <a:srgbClr val="008000"/>
                </a:solidFill>
                <a:latin typeface="Arial" panose="020B0604020202020204" pitchFamily="34" charset="0"/>
                <a:hlinkClick r:id="rId5" tooltip="Appalaches"/>
              </a:rPr>
              <a:t>Appalaches</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6" tooltip="Amérique du Nord"/>
              </a:rPr>
              <a:t>Amérique du Nord</a:t>
            </a:r>
            <a:r>
              <a:rPr lang="fr-FR" altLang="fr-FR" sz="1600">
                <a:solidFill>
                  <a:srgbClr val="008000"/>
                </a:solidFill>
                <a:latin typeface="Arial" panose="020B0604020202020204" pitchFamily="34" charset="0"/>
              </a:rPr>
              <a:t>, il a été importé en </a:t>
            </a:r>
            <a:r>
              <a:rPr lang="fr-FR" altLang="fr-FR" sz="1600">
                <a:solidFill>
                  <a:srgbClr val="008000"/>
                </a:solidFill>
                <a:latin typeface="Arial" panose="020B0604020202020204" pitchFamily="34" charset="0"/>
                <a:hlinkClick r:id="rId7" tooltip="1601"/>
              </a:rPr>
              <a:t>1601</a:t>
            </a:r>
            <a:r>
              <a:rPr lang="fr-FR" altLang="fr-FR" sz="1600" baseline="30000">
                <a:solidFill>
                  <a:srgbClr val="008000"/>
                </a:solidFill>
                <a:latin typeface="Arial" panose="020B0604020202020204" pitchFamily="34" charset="0"/>
                <a:hlinkClick r:id="rId2"/>
              </a:rPr>
              <a:t>1</a:t>
            </a:r>
            <a:r>
              <a:rPr lang="fr-FR" altLang="fr-FR" sz="1600">
                <a:solidFill>
                  <a:srgbClr val="008000"/>
                </a:solidFill>
                <a:latin typeface="Arial" panose="020B0604020202020204" pitchFamily="34" charset="0"/>
              </a:rPr>
              <a:t> en </a:t>
            </a:r>
            <a:r>
              <a:rPr lang="fr-FR" altLang="fr-FR" sz="1600">
                <a:solidFill>
                  <a:srgbClr val="008000"/>
                </a:solidFill>
                <a:latin typeface="Arial" panose="020B0604020202020204" pitchFamily="34" charset="0"/>
                <a:hlinkClick r:id="rId8" tooltip="France"/>
              </a:rPr>
              <a:t>France</a:t>
            </a:r>
            <a:r>
              <a:rPr lang="fr-FR" altLang="fr-FR" sz="1600">
                <a:solidFill>
                  <a:srgbClr val="008000"/>
                </a:solidFill>
                <a:latin typeface="Arial" panose="020B0604020202020204" pitchFamily="34" charset="0"/>
              </a:rPr>
              <a:t> par </a:t>
            </a:r>
            <a:r>
              <a:rPr lang="fr-FR" altLang="fr-FR" sz="1600">
                <a:solidFill>
                  <a:srgbClr val="008000"/>
                </a:solidFill>
                <a:latin typeface="Arial" panose="020B0604020202020204" pitchFamily="34" charset="0"/>
                <a:hlinkClick r:id="rId9" tooltip="Jean Robin (botaniste)"/>
              </a:rPr>
              <a:t>Jean Robin</a:t>
            </a:r>
            <a:r>
              <a:rPr lang="fr-FR" altLang="fr-FR" sz="1600">
                <a:solidFill>
                  <a:srgbClr val="008000"/>
                </a:solidFill>
                <a:latin typeface="Arial" panose="020B0604020202020204" pitchFamily="34" charset="0"/>
              </a:rPr>
              <a:t> , (arboriste [&amp; botaniste] des rois de France Henri III, </a:t>
            </a:r>
            <a:r>
              <a:rPr lang="fr-FR" altLang="fr-FR" sz="1600">
                <a:solidFill>
                  <a:srgbClr val="008000"/>
                </a:solidFill>
                <a:latin typeface="Arial" panose="020B0604020202020204" pitchFamily="34" charset="0"/>
                <a:hlinkClick r:id="rId10" tooltip="Henri IV de France"/>
              </a:rPr>
              <a:t>Henri IV </a:t>
            </a:r>
            <a:r>
              <a:rPr lang="fr-FR" altLang="fr-FR" sz="1600">
                <a:solidFill>
                  <a:srgbClr val="008000"/>
                </a:solidFill>
                <a:latin typeface="Arial" panose="020B0604020202020204" pitchFamily="34" charset="0"/>
              </a:rPr>
              <a:t>et Louis XIII) qui reçut des graines de son ami </a:t>
            </a:r>
            <a:r>
              <a:rPr lang="fr-FR" altLang="fr-FR" sz="1600">
                <a:solidFill>
                  <a:srgbClr val="008000"/>
                </a:solidFill>
                <a:latin typeface="Arial" panose="020B0604020202020204" pitchFamily="34" charset="0"/>
                <a:hlinkClick r:id="rId11" tooltip="John Tradescant l'Ancien"/>
              </a:rPr>
              <a:t>John Tradescant l'Ancien</a:t>
            </a:r>
            <a:r>
              <a:rPr lang="fr-FR" altLang="fr-FR" sz="1600">
                <a:solidFill>
                  <a:srgbClr val="008000"/>
                </a:solidFill>
                <a:latin typeface="Arial" panose="020B0604020202020204" pitchFamily="34" charset="0"/>
              </a:rPr>
              <a:t>, naturaliste anglais en relation avec la </a:t>
            </a:r>
            <a:r>
              <a:rPr lang="fr-FR" altLang="fr-FR" sz="1600" i="1">
                <a:solidFill>
                  <a:srgbClr val="008000"/>
                </a:solidFill>
                <a:latin typeface="Arial" panose="020B0604020202020204" pitchFamily="34" charset="0"/>
                <a:hlinkClick r:id="rId12" tooltip="Virginia Company"/>
              </a:rPr>
              <a:t>Virginia Company</a:t>
            </a:r>
            <a:r>
              <a:rPr lang="fr-FR" altLang="fr-FR" sz="1600">
                <a:solidFill>
                  <a:srgbClr val="008000"/>
                </a:solidFill>
                <a:latin typeface="Arial" panose="020B0604020202020204" pitchFamily="34" charset="0"/>
              </a:rPr>
              <a:t>. Introduit en Europe, il y est généralement considéré comme une </a:t>
            </a:r>
            <a:r>
              <a:rPr lang="fr-FR" altLang="fr-FR" sz="1600">
                <a:solidFill>
                  <a:srgbClr val="008000"/>
                </a:solidFill>
                <a:latin typeface="Arial" panose="020B0604020202020204" pitchFamily="34" charset="0"/>
                <a:hlinkClick r:id="rId13" tooltip="Espèce invasive"/>
              </a:rPr>
              <a:t>espèce invasive</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8" tooltip="France"/>
              </a:rPr>
              <a:t>France</a:t>
            </a:r>
            <a:r>
              <a:rPr lang="fr-FR" altLang="fr-FR" sz="1600" baseline="30000">
                <a:solidFill>
                  <a:srgbClr val="008000"/>
                </a:solidFill>
                <a:latin typeface="Arial" panose="020B0604020202020204" pitchFamily="34" charset="0"/>
                <a:hlinkClick r:id="rId14"/>
              </a:rPr>
              <a:t>6</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15" tooltip="Allemagne"/>
              </a:rPr>
              <a:t>Allemagne</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16" tooltip="Italie"/>
              </a:rPr>
              <a:t>Italie du Nord</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17" tooltip="Pologne"/>
              </a:rPr>
              <a:t>Pologne</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18" tooltip="Pays-Bas"/>
              </a:rPr>
              <a:t>Pays-Bas</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19" tooltip="Suisse"/>
              </a:rPr>
              <a:t>Suisse</a:t>
            </a:r>
            <a:r>
              <a:rPr lang="fr-FR" altLang="fr-FR" sz="1600">
                <a:solidFill>
                  <a:srgbClr val="008000"/>
                </a:solidFill>
                <a:latin typeface="Arial" panose="020B0604020202020204" pitchFamily="34" charset="0"/>
              </a:rPr>
              <a:t>, </a:t>
            </a:r>
            <a:r>
              <a:rPr lang="fr-FR" altLang="fr-FR" sz="1600" u="sng">
                <a:solidFill>
                  <a:srgbClr val="008000"/>
                </a:solidFill>
                <a:latin typeface="Arial" panose="020B0604020202020204" pitchFamily="34" charset="0"/>
                <a:hlinkClick r:id="rId20" tooltip="Hongrie"/>
              </a:rPr>
              <a:t>Hongrie</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21" tooltip="Grèce"/>
              </a:rPr>
              <a:t>Grèce</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22" tooltip="Île de Chypre"/>
              </a:rPr>
              <a:t>Chypre</a:t>
            </a:r>
            <a:r>
              <a:rPr lang="fr-FR" altLang="fr-FR" sz="1600">
                <a:solidFill>
                  <a:srgbClr val="008000"/>
                </a:solidFill>
                <a:latin typeface="Arial" panose="020B0604020202020204" pitchFamily="34" charset="0"/>
              </a:rPr>
              <a:t>). On le trouve en </a:t>
            </a:r>
            <a:r>
              <a:rPr lang="fr-FR" altLang="fr-FR" sz="1600">
                <a:solidFill>
                  <a:srgbClr val="008000"/>
                </a:solidFill>
                <a:latin typeface="Arial" panose="020B0604020202020204" pitchFamily="34" charset="0"/>
                <a:hlinkClick r:id="rId23" tooltip="Turquie"/>
              </a:rPr>
              <a:t>Turquie</a:t>
            </a:r>
            <a:r>
              <a:rPr lang="fr-FR" altLang="fr-FR" sz="1600">
                <a:solidFill>
                  <a:srgbClr val="008000"/>
                </a:solidFill>
                <a:latin typeface="Arial" panose="020B0604020202020204" pitchFamily="34" charset="0"/>
              </a:rPr>
              <a:t>, en </a:t>
            </a:r>
            <a:r>
              <a:rPr lang="fr-FR" altLang="fr-FR" sz="1600">
                <a:solidFill>
                  <a:srgbClr val="008000"/>
                </a:solidFill>
                <a:latin typeface="Arial" panose="020B0604020202020204" pitchFamily="34" charset="0"/>
                <a:hlinkClick r:id="rId24" tooltip="Israël"/>
              </a:rPr>
              <a:t>Israël</a:t>
            </a:r>
            <a:r>
              <a:rPr lang="fr-FR" altLang="fr-FR" sz="1600">
                <a:solidFill>
                  <a:srgbClr val="008000"/>
                </a:solidFill>
                <a:latin typeface="Arial" panose="020B0604020202020204" pitchFamily="34" charset="0"/>
              </a:rPr>
              <a:t>, en </a:t>
            </a:r>
            <a:r>
              <a:rPr lang="fr-FR" altLang="fr-FR" sz="1600">
                <a:solidFill>
                  <a:srgbClr val="008000"/>
                </a:solidFill>
                <a:latin typeface="Arial" panose="020B0604020202020204" pitchFamily="34" charset="0"/>
                <a:hlinkClick r:id="rId25" tooltip="Australie"/>
              </a:rPr>
              <a:t>Australie</a:t>
            </a:r>
            <a:r>
              <a:rPr lang="fr-FR" altLang="fr-FR" sz="1600">
                <a:solidFill>
                  <a:srgbClr val="008000"/>
                </a:solidFill>
                <a:latin typeface="Arial" panose="020B0604020202020204" pitchFamily="34" charset="0"/>
              </a:rPr>
              <a:t> et en </a:t>
            </a:r>
            <a:r>
              <a:rPr lang="fr-FR" altLang="fr-FR" sz="1600">
                <a:solidFill>
                  <a:srgbClr val="008000"/>
                </a:solidFill>
                <a:latin typeface="Arial" panose="020B0604020202020204" pitchFamily="34" charset="0"/>
                <a:hlinkClick r:id="rId26" tooltip="Nouvelle-Zélande"/>
              </a:rPr>
              <a:t>Nouvelle-Zélande</a:t>
            </a:r>
            <a:r>
              <a:rPr lang="fr-FR" altLang="fr-FR" sz="1600">
                <a:solidFill>
                  <a:srgbClr val="008000"/>
                </a:solidFill>
                <a:latin typeface="Arial" panose="020B0604020202020204" pitchFamily="34" charset="0"/>
              </a:rPr>
              <a:t>. Il a été largement planté pour stabiliser les terrains sablonneux ou rocailleux et pour son bois dur, imputrescible. </a:t>
            </a:r>
            <a:r>
              <a:rPr lang="fr-FR" altLang="fr-FR" sz="1600" i="1">
                <a:solidFill>
                  <a:srgbClr val="008000"/>
                </a:solidFill>
                <a:latin typeface="Arial" panose="020B0604020202020204" pitchFamily="34" charset="0"/>
              </a:rPr>
              <a:t>Avec 3,2 millions d'hectares dans le monde, il est la troisième essence de feuillus de plantation après le </a:t>
            </a:r>
            <a:r>
              <a:rPr lang="fr-FR" altLang="fr-FR" sz="1600" i="1">
                <a:solidFill>
                  <a:srgbClr val="008000"/>
                </a:solidFill>
                <a:latin typeface="Arial" panose="020B0604020202020204" pitchFamily="34" charset="0"/>
                <a:hlinkClick r:id="rId27" tooltip="Peuplier"/>
              </a:rPr>
              <a:t>peuplier</a:t>
            </a:r>
            <a:r>
              <a:rPr lang="fr-FR" altLang="fr-FR" sz="1600" i="1">
                <a:solidFill>
                  <a:srgbClr val="008000"/>
                </a:solidFill>
                <a:latin typeface="Arial" panose="020B0604020202020204" pitchFamily="34" charset="0"/>
              </a:rPr>
              <a:t> et l'</a:t>
            </a:r>
            <a:r>
              <a:rPr lang="fr-FR" altLang="fr-FR" sz="1600" i="1">
                <a:solidFill>
                  <a:srgbClr val="008000"/>
                </a:solidFill>
                <a:latin typeface="Arial" panose="020B0604020202020204" pitchFamily="34" charset="0"/>
                <a:hlinkClick r:id="rId28" tooltip="Eucalyptus"/>
              </a:rPr>
              <a:t>eucalyptus</a:t>
            </a:r>
            <a:r>
              <a:rPr lang="fr-FR" altLang="fr-FR" sz="1600" i="1">
                <a:solidFill>
                  <a:srgbClr val="008000"/>
                </a:solidFill>
                <a:latin typeface="Arial" panose="020B0604020202020204" pitchFamily="34" charset="0"/>
              </a:rPr>
              <a:t>.</a:t>
            </a:r>
          </a:p>
        </p:txBody>
      </p:sp>
      <p:pic>
        <p:nvPicPr>
          <p:cNvPr id="29701" name="Picture 2" descr="C:\Users\LISAN\Pictures\plantes invasives\Robinier_tronc_s.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27763" y="4935538"/>
            <a:ext cx="1047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C:\Users\LISAN\Pictures\plantes invasives\Robinier_arbre_s1.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43213" y="4935538"/>
            <a:ext cx="15335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C:\Users\LISAN\Pictures\plantes invasives\Robinier_bosquet2.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9750" y="4935538"/>
            <a:ext cx="19335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descr="C:\Users\LISAN\Pictures\plantes invasives\Robinier_faux-Acacia_Branche_s1.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787900" y="4935538"/>
            <a:ext cx="1047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8" descr="C:\Users\LISAN\Pictures\plantes invasives\Robinier_futaie_s.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12088" y="4935538"/>
            <a:ext cx="9620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ZoneTexte 13"/>
          <p:cNvSpPr txBox="1">
            <a:spLocks noChangeArrowheads="1"/>
          </p:cNvSpPr>
          <p:nvPr/>
        </p:nvSpPr>
        <p:spPr bwMode="auto">
          <a:xfrm>
            <a:off x="179388" y="6303963"/>
            <a:ext cx="2592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008000"/>
                </a:solidFill>
                <a:latin typeface="Arial" panose="020B0604020202020204" pitchFamily="34" charset="0"/>
              </a:rPr>
              <a:t>Bosquet envahi de robiniers (des ruches à leur pieds, car l’arbre est mellifère).</a:t>
            </a:r>
          </a:p>
          <a:p>
            <a:pPr algn="ctr" eaLnBrk="1" hangingPunct="1">
              <a:spcBef>
                <a:spcPct val="0"/>
              </a:spcBef>
              <a:buFontTx/>
              <a:buNone/>
            </a:pPr>
            <a:r>
              <a:rPr lang="fr-FR" altLang="fr-FR" sz="1000">
                <a:solidFill>
                  <a:srgbClr val="008000"/>
                </a:solidFill>
                <a:latin typeface="Arial" panose="020B0604020202020204" pitchFamily="34" charset="0"/>
              </a:rPr>
              <a:t>(Bosquets fréquents en Beauce).</a:t>
            </a:r>
          </a:p>
        </p:txBody>
      </p:sp>
      <p:sp>
        <p:nvSpPr>
          <p:cNvPr id="29707" name="ZoneTexte 14"/>
          <p:cNvSpPr txBox="1">
            <a:spLocks noChangeArrowheads="1"/>
          </p:cNvSpPr>
          <p:nvPr/>
        </p:nvSpPr>
        <p:spPr bwMode="auto">
          <a:xfrm>
            <a:off x="2916238" y="6375400"/>
            <a:ext cx="1439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008000"/>
                </a:solidFill>
              </a:rPr>
              <a:t>↑ </a:t>
            </a:r>
            <a:r>
              <a:rPr lang="fr-FR" altLang="fr-FR" sz="1000">
                <a:solidFill>
                  <a:srgbClr val="008000"/>
                </a:solidFill>
                <a:latin typeface="Arial" panose="020B0604020202020204" pitchFamily="34" charset="0"/>
              </a:rPr>
              <a:t>Robinier en fleurs</a:t>
            </a:r>
          </a:p>
        </p:txBody>
      </p:sp>
      <p:sp>
        <p:nvSpPr>
          <p:cNvPr id="29708" name="ZoneTexte 15"/>
          <p:cNvSpPr txBox="1">
            <a:spLocks noChangeArrowheads="1"/>
          </p:cNvSpPr>
          <p:nvPr/>
        </p:nvSpPr>
        <p:spPr bwMode="auto">
          <a:xfrm>
            <a:off x="7524750" y="6303963"/>
            <a:ext cx="1511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008000"/>
                </a:solidFill>
                <a:latin typeface="Arial" panose="020B0604020202020204" pitchFamily="34" charset="0"/>
              </a:rPr>
              <a:t>Futaie de robiniers cultivés, (Région Rhône-Alpes  France)</a:t>
            </a:r>
          </a:p>
        </p:txBody>
      </p:sp>
      <p:sp>
        <p:nvSpPr>
          <p:cNvPr id="29709" name="ZoneTexte 16"/>
          <p:cNvSpPr txBox="1">
            <a:spLocks noChangeArrowheads="1"/>
          </p:cNvSpPr>
          <p:nvPr/>
        </p:nvSpPr>
        <p:spPr bwMode="auto">
          <a:xfrm>
            <a:off x="4716463" y="5799138"/>
            <a:ext cx="122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008000"/>
                </a:solidFill>
                <a:latin typeface="Arial" panose="020B0604020202020204" pitchFamily="34" charset="0"/>
              </a:rPr>
              <a:t>Epines sur les branches</a:t>
            </a:r>
          </a:p>
        </p:txBody>
      </p:sp>
      <p:sp>
        <p:nvSpPr>
          <p:cNvPr id="29710" name="ZoneTexte 17"/>
          <p:cNvSpPr txBox="1">
            <a:spLocks noChangeArrowheads="1"/>
          </p:cNvSpPr>
          <p:nvPr/>
        </p:nvSpPr>
        <p:spPr bwMode="auto">
          <a:xfrm>
            <a:off x="6516688" y="6519863"/>
            <a:ext cx="511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008000"/>
                </a:solidFill>
                <a:latin typeface="Arial" panose="020B0604020202020204" pitchFamily="34" charset="0"/>
              </a:rPr>
              <a:t>Tronc</a:t>
            </a:r>
          </a:p>
        </p:txBody>
      </p:sp>
      <p:sp>
        <p:nvSpPr>
          <p:cNvPr id="29711" name="Rectangle 14"/>
          <p:cNvSpPr>
            <a:spLocks noChangeArrowheads="1"/>
          </p:cNvSpPr>
          <p:nvPr/>
        </p:nvSpPr>
        <p:spPr bwMode="auto">
          <a:xfrm>
            <a:off x="755650" y="1158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b="1">
                <a:solidFill>
                  <a:srgbClr val="008000"/>
                </a:solidFill>
                <a:latin typeface="Arial" panose="020B0604020202020204" pitchFamily="34" charset="0"/>
              </a:rPr>
              <a:t>U</a:t>
            </a:r>
            <a:endParaRPr lang="fr-FR" altLang="fr-FR" sz="2800" b="1">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29393A3-54B7-44B6-8F2A-9591F1BE9547}" type="slidenum">
              <a:rPr lang="fr-FR" altLang="fr-FR" sz="1200">
                <a:solidFill>
                  <a:srgbClr val="898989"/>
                </a:solidFill>
              </a:rPr>
              <a:pPr algn="r" eaLnBrk="1" hangingPunct="1">
                <a:spcBef>
                  <a:spcPct val="0"/>
                </a:spcBef>
                <a:buFontTx/>
                <a:buNone/>
              </a:pPr>
              <a:t>29</a:t>
            </a:fld>
            <a:endParaRPr lang="fr-FR" altLang="fr-FR" sz="1200">
              <a:solidFill>
                <a:srgbClr val="898989"/>
              </a:solidFill>
            </a:endParaRPr>
          </a:p>
        </p:txBody>
      </p:sp>
      <p:sp>
        <p:nvSpPr>
          <p:cNvPr id="30723"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0724" name="ZoneTexte 5"/>
          <p:cNvSpPr txBox="1">
            <a:spLocks noChangeArrowheads="1"/>
          </p:cNvSpPr>
          <p:nvPr/>
        </p:nvSpPr>
        <p:spPr bwMode="auto">
          <a:xfrm>
            <a:off x="179388" y="620713"/>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 </a:t>
            </a:r>
            <a:r>
              <a:rPr lang="fr-FR" altLang="fr-FR" sz="1800" b="1">
                <a:solidFill>
                  <a:srgbClr val="008000"/>
                </a:solidFill>
                <a:latin typeface="Arial" panose="020B0604020202020204" pitchFamily="34" charset="0"/>
              </a:rPr>
              <a:t>Robinier faux-acacia, Acacia, Faux-acacia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Robinia pseudoacacia</a:t>
            </a:r>
            <a:r>
              <a:rPr lang="fr-FR" altLang="fr-FR" sz="1800">
                <a:solidFill>
                  <a:srgbClr val="008000"/>
                </a:solidFill>
                <a:latin typeface="Arial" panose="020B0604020202020204" pitchFamily="34" charset="0"/>
              </a:rPr>
              <a:t>)  (suite)</a:t>
            </a:r>
          </a:p>
        </p:txBody>
      </p:sp>
      <p:pic>
        <p:nvPicPr>
          <p:cNvPr id="30725" name="Image 18" descr="Robinier_fleu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052513"/>
            <a:ext cx="16637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ZoneTexte 19"/>
          <p:cNvSpPr txBox="1">
            <a:spLocks noChangeArrowheads="1"/>
          </p:cNvSpPr>
          <p:nvPr/>
        </p:nvSpPr>
        <p:spPr bwMode="auto">
          <a:xfrm>
            <a:off x="7092950" y="3284538"/>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008000"/>
                </a:solidFill>
                <a:latin typeface="Arial" panose="020B0604020202020204" pitchFamily="34" charset="0"/>
              </a:rPr>
              <a:t>Fleurs de robiniers au parfum agréable</a:t>
            </a:r>
          </a:p>
        </p:txBody>
      </p:sp>
      <p:sp>
        <p:nvSpPr>
          <p:cNvPr id="30727" name="ZoneTexte 20"/>
          <p:cNvSpPr txBox="1">
            <a:spLocks noChangeArrowheads="1"/>
          </p:cNvSpPr>
          <p:nvPr/>
        </p:nvSpPr>
        <p:spPr bwMode="auto">
          <a:xfrm>
            <a:off x="2700338" y="3357563"/>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008000"/>
                </a:solidFill>
              </a:rPr>
              <a:t>↑</a:t>
            </a:r>
            <a:r>
              <a:rPr lang="fr-FR" altLang="fr-FR" sz="1000">
                <a:solidFill>
                  <a:srgbClr val="008000"/>
                </a:solidFill>
                <a:latin typeface="Arial" panose="020B0604020202020204" pitchFamily="34" charset="0"/>
              </a:rPr>
              <a:t>Les gousses du robinier restent fixées à l'arbre tout l'hiver.</a:t>
            </a:r>
          </a:p>
        </p:txBody>
      </p:sp>
      <p:pic>
        <p:nvPicPr>
          <p:cNvPr id="30728" name="Picture 3" descr="C:\Users\LISAN\Pictures\plantes invasives\Robinia-seeds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052513"/>
            <a:ext cx="15128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Image 22" descr="Robinier fleur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12553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Image 23" descr="Robinier fleurs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3717925"/>
            <a:ext cx="2324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Image 24" descr="Robinier grain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789363"/>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Image 25" descr="Robinier graines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3717925"/>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ZoneTexte 26"/>
          <p:cNvSpPr txBox="1">
            <a:spLocks noChangeArrowheads="1"/>
          </p:cNvSpPr>
          <p:nvPr/>
        </p:nvSpPr>
        <p:spPr bwMode="auto">
          <a:xfrm>
            <a:off x="2051050" y="5084763"/>
            <a:ext cx="26654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a:t>
            </a:r>
            <a:r>
              <a:rPr lang="fr-FR" altLang="fr-FR" sz="1200">
                <a:solidFill>
                  <a:srgbClr val="008000"/>
                </a:solidFill>
                <a:latin typeface="Arial" panose="020B0604020202020204" pitchFamily="34" charset="0"/>
              </a:rPr>
              <a:t>Gousse et graines /  </a:t>
            </a:r>
            <a:r>
              <a:rPr lang="fr-FR" altLang="fr-FR" sz="1200">
                <a:solidFill>
                  <a:srgbClr val="008000"/>
                </a:solidFill>
              </a:rPr>
              <a:t>↑ </a:t>
            </a:r>
            <a:r>
              <a:rPr lang="fr-FR" altLang="fr-FR" sz="1200">
                <a:solidFill>
                  <a:srgbClr val="008000"/>
                </a:solidFill>
                <a:latin typeface="Arial" panose="020B0604020202020204" pitchFamily="34" charset="0"/>
              </a:rPr>
              <a:t>graines</a:t>
            </a:r>
          </a:p>
        </p:txBody>
      </p:sp>
      <p:sp>
        <p:nvSpPr>
          <p:cNvPr id="30734" name="ZoneTexte 27"/>
          <p:cNvSpPr txBox="1">
            <a:spLocks noChangeArrowheads="1"/>
          </p:cNvSpPr>
          <p:nvPr/>
        </p:nvSpPr>
        <p:spPr bwMode="auto">
          <a:xfrm>
            <a:off x="2195513" y="5445125"/>
            <a:ext cx="67691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FF0000"/>
                </a:solidFill>
                <a:latin typeface="Arial" panose="020B0604020202020204" pitchFamily="34" charset="0"/>
              </a:rPr>
              <a:t>Le robinier est une espèce envahissante, </a:t>
            </a:r>
            <a:r>
              <a:rPr lang="fr-FR" altLang="fr-FR" sz="1800" i="1">
                <a:solidFill>
                  <a:srgbClr val="008000"/>
                </a:solidFill>
                <a:latin typeface="Arial" panose="020B0604020202020204" pitchFamily="34" charset="0"/>
              </a:rPr>
              <a:t>mais en même temps utile pour l’homme, pour son bois, son miel de qualité et son rôle antiérosif</a:t>
            </a:r>
            <a:r>
              <a:rPr lang="fr-FR" altLang="fr-FR" sz="1800">
                <a:solidFill>
                  <a:srgbClr val="008000"/>
                </a:solidFill>
                <a:latin typeface="Arial" panose="020B0604020202020204" pitchFamily="34" charset="0"/>
              </a:rPr>
              <a:t>. </a:t>
            </a:r>
            <a:r>
              <a:rPr lang="fr-FR" altLang="fr-FR" sz="1200">
                <a:solidFill>
                  <a:srgbClr val="008000"/>
                </a:solidFill>
                <a:latin typeface="Arial" panose="020B0604020202020204" pitchFamily="34" charset="0"/>
              </a:rPr>
              <a:t>Sources : a) </a:t>
            </a:r>
            <a:r>
              <a:rPr lang="fr-FR" altLang="fr-FR" sz="1200" u="sng">
                <a:solidFill>
                  <a:srgbClr val="008000"/>
                </a:solidFill>
                <a:latin typeface="Arial" panose="020B0604020202020204" pitchFamily="34" charset="0"/>
                <a:hlinkClick r:id="rId8"/>
              </a:rPr>
              <a:t>http://fr.wikipedia.org/wiki/Robinia_pseudoacacia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9"/>
              </a:rPr>
              <a:t>http://www.hear.org/pier/species/robinia_pseudoacacia.htm</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10"/>
              </a:rPr>
              <a:t>http://www.infoflora.ch/fr/assets/content/documents/neophytes/inva_robi_pse_f.pdf</a:t>
            </a:r>
            <a:r>
              <a:rPr lang="fr-FR" altLang="fr-FR" sz="1200">
                <a:solidFill>
                  <a:srgbClr val="008000"/>
                </a:solidFill>
                <a:latin typeface="Arial" panose="020B0604020202020204" pitchFamily="34" charset="0"/>
              </a:rPr>
              <a:t> </a:t>
            </a:r>
          </a:p>
        </p:txBody>
      </p:sp>
      <p:pic>
        <p:nvPicPr>
          <p:cNvPr id="30735" name="Picture 5" descr="C:\Users\LISAN\Pictures\plantes invasives\Robinier_bois_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1125538"/>
            <a:ext cx="194468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Rectangle 29"/>
          <p:cNvSpPr>
            <a:spLocks noChangeArrowheads="1"/>
          </p:cNvSpPr>
          <p:nvPr/>
        </p:nvSpPr>
        <p:spPr bwMode="auto">
          <a:xfrm>
            <a:off x="107950" y="2636838"/>
            <a:ext cx="2549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008000"/>
                </a:solidFill>
                <a:latin typeface="Arial" panose="020B0604020202020204" pitchFamily="34" charset="0"/>
              </a:rPr>
              <a:t>Meubles et terrasse en robinier </a:t>
            </a:r>
            <a:r>
              <a:rPr lang="fr-FR" altLang="fr-FR" sz="1200">
                <a:solidFill>
                  <a:srgbClr val="008000"/>
                </a:solidFill>
              </a:rPr>
              <a:t>↑</a:t>
            </a:r>
          </a:p>
          <a:p>
            <a:pPr algn="ctr" eaLnBrk="1" hangingPunct="1">
              <a:spcBef>
                <a:spcPct val="0"/>
              </a:spcBef>
              <a:buFontTx/>
              <a:buNone/>
            </a:pPr>
            <a:endParaRPr lang="fr-FR" altLang="fr-FR" sz="1200">
              <a:solidFill>
                <a:srgbClr val="008000"/>
              </a:solidFill>
            </a:endParaRPr>
          </a:p>
          <a:p>
            <a:pPr algn="ctr" eaLnBrk="1" hangingPunct="1">
              <a:spcBef>
                <a:spcPct val="0"/>
              </a:spcBef>
              <a:buFontTx/>
              <a:buNone/>
            </a:pPr>
            <a:r>
              <a:rPr lang="fr-FR" altLang="fr-FR" sz="1200">
                <a:solidFill>
                  <a:srgbClr val="008000"/>
                </a:solidFill>
              </a:rPr>
              <a:t>Le bois du robinier est toxique pour les insectes.</a:t>
            </a:r>
            <a:r>
              <a:rPr lang="fr-FR" altLang="fr-FR" sz="1200">
                <a:solidFill>
                  <a:srgbClr val="008000"/>
                </a:solidFill>
                <a:latin typeface="Arial" panose="020B0604020202020204" pitchFamily="34" charset="0"/>
              </a:rPr>
              <a:t> </a:t>
            </a:r>
          </a:p>
        </p:txBody>
      </p:sp>
      <p:sp>
        <p:nvSpPr>
          <p:cNvPr id="30737" name="Rectangle 16"/>
          <p:cNvSpPr>
            <a:spLocks noChangeArrowheads="1"/>
          </p:cNvSpPr>
          <p:nvPr/>
        </p:nvSpPr>
        <p:spPr bwMode="auto">
          <a:xfrm>
            <a:off x="755650" y="1158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b="1">
                <a:solidFill>
                  <a:srgbClr val="008000"/>
                </a:solidFill>
                <a:latin typeface="Arial" panose="020B0604020202020204" pitchFamily="34" charset="0"/>
              </a:rPr>
              <a:t>U</a:t>
            </a:r>
            <a:endParaRPr lang="fr-FR" altLang="fr-FR" sz="2800" b="1">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oneTexte 1"/>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123"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BEB06F-AF77-4126-BC8A-1F2CC46E6887}" type="slidenum">
              <a:rPr lang="fr-FR" altLang="fr-FR" sz="1200" smtClean="0">
                <a:solidFill>
                  <a:srgbClr val="898989"/>
                </a:solidFill>
              </a:rPr>
              <a:pPr>
                <a:spcBef>
                  <a:spcPct val="0"/>
                </a:spcBef>
                <a:buFontTx/>
                <a:buNone/>
              </a:pPr>
              <a:t>3</a:t>
            </a:fld>
            <a:endParaRPr lang="fr-FR" altLang="fr-FR" sz="1200">
              <a:solidFill>
                <a:srgbClr val="898989"/>
              </a:solidFill>
            </a:endParaRPr>
          </a:p>
        </p:txBody>
      </p:sp>
      <p:sp>
        <p:nvSpPr>
          <p:cNvPr id="5124" name="ZoneTexte 3"/>
          <p:cNvSpPr txBox="1">
            <a:spLocks noChangeArrowheads="1"/>
          </p:cNvSpPr>
          <p:nvPr/>
        </p:nvSpPr>
        <p:spPr bwMode="auto">
          <a:xfrm>
            <a:off x="250825" y="476250"/>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4101" name="Rectangle 4"/>
          <p:cNvSpPr>
            <a:spLocks noChangeArrowheads="1"/>
          </p:cNvSpPr>
          <p:nvPr/>
        </p:nvSpPr>
        <p:spPr bwMode="auto">
          <a:xfrm>
            <a:off x="179388" y="908050"/>
            <a:ext cx="8785225" cy="5908675"/>
          </a:xfrm>
          <a:prstGeom prst="rect">
            <a:avLst/>
          </a:prstGeom>
          <a:noFill/>
          <a:ln w="9525">
            <a:noFill/>
            <a:miter lim="800000"/>
            <a:headEnd/>
            <a:tailEnd/>
          </a:ln>
        </p:spPr>
        <p:txBody>
          <a:bodyPr>
            <a:spAutoFit/>
          </a:bodyPr>
          <a:lstStyle/>
          <a:p>
            <a:pPr eaLnBrk="1" hangingPunct="1">
              <a:defRPr/>
            </a:pPr>
            <a:r>
              <a:rPr lang="fr-FR" u="sng" dirty="0">
                <a:solidFill>
                  <a:srgbClr val="008000"/>
                </a:solidFill>
                <a:latin typeface="Calibri" pitchFamily="34" charset="0"/>
                <a:cs typeface="Arial" charset="0"/>
              </a:rPr>
              <a:t>Plantes invasives en France et Europe</a:t>
            </a:r>
            <a:r>
              <a:rPr lang="fr-FR" dirty="0">
                <a:solidFill>
                  <a:srgbClr val="008000"/>
                </a:solidFill>
                <a:latin typeface="Calibri" pitchFamily="34" charset="0"/>
                <a:cs typeface="Arial" charset="0"/>
              </a:rPr>
              <a:t> (suite) : </a:t>
            </a:r>
          </a:p>
          <a:p>
            <a:pPr eaLnBrk="1" hangingPunct="1">
              <a:defRPr/>
            </a:pPr>
            <a:endParaRPr lang="fr-FR" i="1" dirty="0">
              <a:solidFill>
                <a:srgbClr val="008000"/>
              </a:solidFill>
              <a:latin typeface="Calibri" pitchFamily="34" charset="0"/>
              <a:cs typeface="Arial" charset="0"/>
            </a:endParaRPr>
          </a:p>
          <a:p>
            <a:pPr eaLnBrk="1" hangingPunct="1">
              <a:defRPr/>
            </a:pPr>
            <a:r>
              <a:rPr lang="fr-FR" dirty="0">
                <a:solidFill>
                  <a:srgbClr val="008000"/>
                </a:solidFill>
                <a:latin typeface="Calibri" pitchFamily="34" charset="0"/>
                <a:cs typeface="Arial" charset="0"/>
              </a:rPr>
              <a:t>8.6. Le Buddleia de David (</a:t>
            </a:r>
            <a:r>
              <a:rPr lang="fr-FR" i="1" dirty="0" err="1">
                <a:solidFill>
                  <a:srgbClr val="008000"/>
                </a:solidFill>
                <a:latin typeface="Calibri" pitchFamily="34" charset="0"/>
                <a:cs typeface="Arial" charset="0"/>
              </a:rPr>
              <a:t>Buddleja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davidii</a:t>
            </a:r>
            <a:r>
              <a:rPr lang="fr-FR" dirty="0">
                <a:solidFill>
                  <a:srgbClr val="008000"/>
                </a:solidFill>
                <a:latin typeface="Calibri" pitchFamily="34" charset="0"/>
                <a:cs typeface="Arial" charset="0"/>
              </a:rPr>
              <a:t>), aussi appelé buddleia du père David</a:t>
            </a:r>
          </a:p>
          <a:p>
            <a:pPr eaLnBrk="1" hangingPunct="1">
              <a:defRPr/>
            </a:pPr>
            <a:r>
              <a:rPr lang="fr-FR" dirty="0">
                <a:solidFill>
                  <a:srgbClr val="008000"/>
                </a:solidFill>
                <a:latin typeface="+mn-lt"/>
                <a:cs typeface="Arial" charset="0"/>
              </a:rPr>
              <a:t>8.7. Le Séneçon de Mazamet ou Séneçon du Cap (</a:t>
            </a:r>
            <a:r>
              <a:rPr lang="fr-FR" i="1" dirty="0" err="1">
                <a:solidFill>
                  <a:srgbClr val="008000"/>
                </a:solidFill>
                <a:latin typeface="+mn-lt"/>
                <a:cs typeface="Arial" charset="0"/>
              </a:rPr>
              <a:t>Senecio</a:t>
            </a:r>
            <a:r>
              <a:rPr lang="fr-FR" i="1" dirty="0">
                <a:solidFill>
                  <a:srgbClr val="008000"/>
                </a:solidFill>
                <a:latin typeface="+mn-lt"/>
                <a:cs typeface="Arial" charset="0"/>
              </a:rPr>
              <a:t> </a:t>
            </a:r>
            <a:r>
              <a:rPr lang="fr-FR" i="1" dirty="0" err="1">
                <a:solidFill>
                  <a:srgbClr val="008000"/>
                </a:solidFill>
                <a:latin typeface="+mn-lt"/>
                <a:cs typeface="Arial" charset="0"/>
              </a:rPr>
              <a:t>inaequidens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8.8. Le séneçon de Jacob ou séneçon jacobée (</a:t>
            </a:r>
            <a:r>
              <a:rPr lang="fr-FR" i="1" dirty="0" err="1">
                <a:solidFill>
                  <a:srgbClr val="008000"/>
                </a:solidFill>
                <a:latin typeface="+mn-lt"/>
                <a:cs typeface="Arial" charset="0"/>
              </a:rPr>
              <a:t>Jacobaea</a:t>
            </a:r>
            <a:r>
              <a:rPr lang="fr-FR" i="1" dirty="0">
                <a:solidFill>
                  <a:srgbClr val="008000"/>
                </a:solidFill>
                <a:latin typeface="+mn-lt"/>
                <a:cs typeface="Arial" charset="0"/>
              </a:rPr>
              <a:t> </a:t>
            </a:r>
            <a:r>
              <a:rPr lang="fr-FR" i="1" dirty="0" err="1">
                <a:solidFill>
                  <a:srgbClr val="008000"/>
                </a:solidFill>
                <a:latin typeface="+mn-lt"/>
                <a:cs typeface="Arial" charset="0"/>
              </a:rPr>
              <a:t>vulgaris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8.9. La Balsamine de l'Himalaya ou Impatiente glanduleuse (</a:t>
            </a:r>
            <a:r>
              <a:rPr lang="fr-FR" i="1" dirty="0">
                <a:solidFill>
                  <a:srgbClr val="008000"/>
                </a:solidFill>
                <a:latin typeface="+mn-lt"/>
                <a:cs typeface="Arial" charset="0"/>
              </a:rPr>
              <a:t>Impatiens </a:t>
            </a:r>
            <a:r>
              <a:rPr lang="fr-FR" i="1" dirty="0" err="1">
                <a:solidFill>
                  <a:srgbClr val="008000"/>
                </a:solidFill>
                <a:latin typeface="+mn-lt"/>
                <a:cs typeface="Arial" charset="0"/>
              </a:rPr>
              <a:t>glandulifera</a:t>
            </a:r>
            <a:r>
              <a:rPr lang="fr-FR" dirty="0">
                <a:solidFill>
                  <a:srgbClr val="008000"/>
                </a:solidFill>
                <a:latin typeface="+mn-lt"/>
                <a:cs typeface="Arial" charset="0"/>
              </a:rPr>
              <a:t> ou </a:t>
            </a:r>
            <a:r>
              <a:rPr lang="fr-FR" i="1" dirty="0">
                <a:solidFill>
                  <a:srgbClr val="008000"/>
                </a:solidFill>
                <a:latin typeface="+mn-lt"/>
                <a:cs typeface="Arial" charset="0"/>
              </a:rPr>
              <a:t>Impatiens </a:t>
            </a:r>
            <a:r>
              <a:rPr lang="fr-FR" i="1" dirty="0" err="1">
                <a:solidFill>
                  <a:srgbClr val="008000"/>
                </a:solidFill>
                <a:latin typeface="+mn-lt"/>
                <a:cs typeface="Arial" charset="0"/>
              </a:rPr>
              <a:t>balsamina</a:t>
            </a:r>
            <a:r>
              <a:rPr lang="fr-FR" dirty="0">
                <a:solidFill>
                  <a:srgbClr val="008000"/>
                </a:solidFill>
                <a:latin typeface="+mn-lt"/>
                <a:cs typeface="Arial" charset="0"/>
              </a:rPr>
              <a:t>)</a:t>
            </a:r>
          </a:p>
          <a:p>
            <a:pPr eaLnBrk="1" hangingPunct="1">
              <a:defRPr/>
            </a:pPr>
            <a:r>
              <a:rPr lang="fr-FR" dirty="0">
                <a:solidFill>
                  <a:srgbClr val="008000"/>
                </a:solidFill>
                <a:latin typeface="Calibri" pitchFamily="34" charset="0"/>
                <a:cs typeface="Arial" charset="0"/>
              </a:rPr>
              <a:t>8.9bis. Balsamine de Balfour (</a:t>
            </a:r>
            <a:r>
              <a:rPr lang="fr-FR" i="1" dirty="0">
                <a:solidFill>
                  <a:srgbClr val="008000"/>
                </a:solidFill>
                <a:latin typeface="Calibri" pitchFamily="34" charset="0"/>
                <a:cs typeface="Arial" charset="0"/>
              </a:rPr>
              <a:t>Impatiens </a:t>
            </a:r>
            <a:r>
              <a:rPr lang="fr-FR" i="1" dirty="0" err="1">
                <a:solidFill>
                  <a:srgbClr val="008000"/>
                </a:solidFill>
                <a:latin typeface="Calibri" pitchFamily="34" charset="0"/>
                <a:cs typeface="Arial" charset="0"/>
              </a:rPr>
              <a:t>balfouri</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Hook.f</a:t>
            </a:r>
            <a:r>
              <a:rPr lang="fr-FR" i="1" dirty="0">
                <a:solidFill>
                  <a:srgbClr val="008000"/>
                </a:solidFill>
                <a:latin typeface="Calibri" pitchFamily="34" charset="0"/>
                <a:cs typeface="Arial" charset="0"/>
              </a:rPr>
              <a:t>.</a:t>
            </a:r>
            <a:r>
              <a:rPr lang="fr-FR" dirty="0">
                <a:solidFill>
                  <a:srgbClr val="008000"/>
                </a:solidFill>
                <a:latin typeface="Calibri" pitchFamily="34" charset="0"/>
                <a:cs typeface="Arial" charset="0"/>
              </a:rPr>
              <a:t>) </a:t>
            </a:r>
          </a:p>
          <a:p>
            <a:pPr eaLnBrk="1" hangingPunct="1">
              <a:defRPr/>
            </a:pPr>
            <a:r>
              <a:rPr lang="fr-FR" dirty="0">
                <a:solidFill>
                  <a:srgbClr val="008000"/>
                </a:solidFill>
                <a:latin typeface="Calibri" pitchFamily="34" charset="0"/>
              </a:rPr>
              <a:t>8.10. Le Raisin d'Amérique ou Teinturier ou </a:t>
            </a:r>
            <a:r>
              <a:rPr lang="fr-FR" dirty="0" err="1">
                <a:solidFill>
                  <a:srgbClr val="008000"/>
                </a:solidFill>
                <a:latin typeface="Calibri" pitchFamily="34" charset="0"/>
              </a:rPr>
              <a:t>Phytolaque</a:t>
            </a:r>
            <a:r>
              <a:rPr lang="fr-FR" dirty="0">
                <a:solidFill>
                  <a:srgbClr val="008000"/>
                </a:solidFill>
                <a:latin typeface="Calibri" pitchFamily="34" charset="0"/>
              </a:rPr>
              <a:t> (</a:t>
            </a:r>
            <a:r>
              <a:rPr lang="fr-FR" i="1" dirty="0">
                <a:solidFill>
                  <a:srgbClr val="008000"/>
                </a:solidFill>
                <a:latin typeface="Calibri" pitchFamily="34" charset="0"/>
              </a:rPr>
              <a:t>Phytolacca americana</a:t>
            </a:r>
            <a:r>
              <a:rPr lang="fr-FR" dirty="0">
                <a:solidFill>
                  <a:srgbClr val="008000"/>
                </a:solidFill>
                <a:latin typeface="Calibri" pitchFamily="34" charset="0"/>
              </a:rPr>
              <a:t>)</a:t>
            </a:r>
          </a:p>
          <a:p>
            <a:pPr eaLnBrk="1" hangingPunct="1">
              <a:defRPr/>
            </a:pPr>
            <a:r>
              <a:rPr lang="fr-FR" dirty="0">
                <a:solidFill>
                  <a:srgbClr val="008000"/>
                </a:solidFill>
                <a:latin typeface="Calibri" pitchFamily="34" charset="0"/>
              </a:rPr>
              <a:t>8.11. Le « séneçon en arbre » (</a:t>
            </a:r>
            <a:r>
              <a:rPr lang="fr-FR" i="1" dirty="0" err="1">
                <a:solidFill>
                  <a:srgbClr val="008000"/>
                </a:solidFill>
                <a:latin typeface="Calibri" pitchFamily="34" charset="0"/>
              </a:rPr>
              <a:t>Baccharis</a:t>
            </a:r>
            <a:r>
              <a:rPr lang="fr-FR" i="1" dirty="0">
                <a:solidFill>
                  <a:srgbClr val="008000"/>
                </a:solidFill>
                <a:latin typeface="Calibri" pitchFamily="34" charset="0"/>
              </a:rPr>
              <a:t> </a:t>
            </a:r>
            <a:r>
              <a:rPr lang="fr-FR" i="1" dirty="0" err="1">
                <a:solidFill>
                  <a:srgbClr val="008000"/>
                </a:solidFill>
                <a:latin typeface="Calibri" pitchFamily="34" charset="0"/>
              </a:rPr>
              <a:t>halimifolia</a:t>
            </a:r>
            <a:r>
              <a:rPr lang="fr-FR" dirty="0">
                <a:solidFill>
                  <a:srgbClr val="008000"/>
                </a:solidFill>
                <a:latin typeface="Calibri" pitchFamily="34" charset="0"/>
              </a:rPr>
              <a:t>)</a:t>
            </a:r>
          </a:p>
          <a:p>
            <a:pPr eaLnBrk="1" hangingPunct="1">
              <a:defRPr/>
            </a:pPr>
            <a:r>
              <a:rPr lang="fr-FR" dirty="0">
                <a:solidFill>
                  <a:srgbClr val="008000"/>
                </a:solidFill>
                <a:latin typeface="Calibri" pitchFamily="34" charset="0"/>
              </a:rPr>
              <a:t>8.12. Rhododendron pontique Rhododendron de la Mer Noire (</a:t>
            </a:r>
            <a:r>
              <a:rPr lang="fr-FR" i="1" dirty="0">
                <a:solidFill>
                  <a:srgbClr val="008000"/>
                </a:solidFill>
                <a:latin typeface="Calibri" pitchFamily="34" charset="0"/>
              </a:rPr>
              <a:t>Rhododendron </a:t>
            </a:r>
            <a:r>
              <a:rPr lang="fr-FR" i="1" dirty="0" err="1">
                <a:solidFill>
                  <a:srgbClr val="008000"/>
                </a:solidFill>
                <a:latin typeface="Calibri" pitchFamily="34" charset="0"/>
              </a:rPr>
              <a:t>ponticum</a:t>
            </a:r>
            <a:r>
              <a:rPr lang="fr-FR" dirty="0">
                <a:solidFill>
                  <a:srgbClr val="008000"/>
                </a:solidFill>
                <a:latin typeface="Calibri" pitchFamily="34" charset="0"/>
              </a:rPr>
              <a:t>)</a:t>
            </a:r>
          </a:p>
          <a:p>
            <a:pPr eaLnBrk="1" hangingPunct="1">
              <a:defRPr/>
            </a:pPr>
            <a:r>
              <a:rPr lang="fr-FR" dirty="0">
                <a:solidFill>
                  <a:srgbClr val="008000"/>
                </a:solidFill>
                <a:latin typeface="Calibri" pitchFamily="34" charset="0"/>
              </a:rPr>
              <a:t>8.13. Le lupin à feuilles nombreuses (</a:t>
            </a:r>
            <a:r>
              <a:rPr lang="fr-FR" i="1" dirty="0" err="1">
                <a:solidFill>
                  <a:srgbClr val="008000"/>
                </a:solidFill>
                <a:latin typeface="Calibri" pitchFamily="34" charset="0"/>
              </a:rPr>
              <a:t>Lupinus</a:t>
            </a:r>
            <a:r>
              <a:rPr lang="fr-FR" i="1" dirty="0">
                <a:solidFill>
                  <a:srgbClr val="008000"/>
                </a:solidFill>
                <a:latin typeface="Calibri" pitchFamily="34" charset="0"/>
              </a:rPr>
              <a:t> </a:t>
            </a:r>
            <a:r>
              <a:rPr lang="fr-FR" i="1" dirty="0" err="1">
                <a:solidFill>
                  <a:srgbClr val="008000"/>
                </a:solidFill>
                <a:latin typeface="Calibri" pitchFamily="34" charset="0"/>
              </a:rPr>
              <a:t>polyphyllus</a:t>
            </a:r>
            <a:r>
              <a:rPr lang="fr-FR" dirty="0">
                <a:solidFill>
                  <a:srgbClr val="008000"/>
                </a:solidFill>
                <a:latin typeface="Calibri" pitchFamily="34" charset="0"/>
              </a:rPr>
              <a:t>)</a:t>
            </a:r>
          </a:p>
          <a:p>
            <a:pPr eaLnBrk="1" hangingPunct="1">
              <a:defRPr/>
            </a:pPr>
            <a:r>
              <a:rPr lang="fr-FR" dirty="0">
                <a:solidFill>
                  <a:srgbClr val="008000"/>
                </a:solidFill>
                <a:latin typeface="+mn-lt"/>
              </a:rPr>
              <a:t>8.14. Laurier-cerise (</a:t>
            </a:r>
            <a:r>
              <a:rPr lang="fr-FR" i="1" dirty="0">
                <a:solidFill>
                  <a:srgbClr val="008000"/>
                </a:solidFill>
                <a:latin typeface="+mn-lt"/>
              </a:rPr>
              <a:t>Prunus </a:t>
            </a:r>
            <a:r>
              <a:rPr lang="fr-FR" i="1" dirty="0" err="1">
                <a:solidFill>
                  <a:srgbClr val="008000"/>
                </a:solidFill>
                <a:latin typeface="+mn-lt"/>
              </a:rPr>
              <a:t>laurocerasus</a:t>
            </a:r>
            <a:r>
              <a:rPr lang="fr-FR" dirty="0">
                <a:solidFill>
                  <a:srgbClr val="008000"/>
                </a:solidFill>
                <a:latin typeface="+mn-lt"/>
              </a:rPr>
              <a:t> L.)</a:t>
            </a:r>
          </a:p>
          <a:p>
            <a:pPr eaLnBrk="1" hangingPunct="1">
              <a:defRPr/>
            </a:pPr>
            <a:r>
              <a:rPr lang="fr-FR" dirty="0">
                <a:solidFill>
                  <a:srgbClr val="008000"/>
                </a:solidFill>
                <a:latin typeface="Calibri" pitchFamily="34" charset="0"/>
                <a:cs typeface="Arial" charset="0"/>
              </a:rPr>
              <a:t>8.15. Solidage du Canada (</a:t>
            </a:r>
            <a:r>
              <a:rPr lang="fr-FR" i="1" dirty="0">
                <a:solidFill>
                  <a:srgbClr val="008000"/>
                </a:solidFill>
                <a:latin typeface="Calibri" pitchFamily="34" charset="0"/>
                <a:cs typeface="Arial" charset="0"/>
              </a:rPr>
              <a:t>Solidago </a:t>
            </a:r>
            <a:r>
              <a:rPr lang="fr-FR" i="1" dirty="0" err="1">
                <a:solidFill>
                  <a:srgbClr val="008000"/>
                </a:solidFill>
                <a:latin typeface="Calibri" pitchFamily="34" charset="0"/>
                <a:cs typeface="Arial" charset="0"/>
              </a:rPr>
              <a:t>canadensis</a:t>
            </a:r>
            <a:r>
              <a:rPr lang="fr-FR" i="1" dirty="0">
                <a:solidFill>
                  <a:srgbClr val="008000"/>
                </a:solidFill>
                <a:latin typeface="Calibri" pitchFamily="34" charset="0"/>
                <a:cs typeface="Arial" charset="0"/>
              </a:rPr>
              <a:t> L.</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815bis. Solidage géant (</a:t>
            </a:r>
            <a:r>
              <a:rPr lang="fr-FR" i="1" dirty="0">
                <a:latin typeface="+mn-lt"/>
                <a:cs typeface="Arial" charset="0"/>
                <a:hlinkClick r:id="rId2"/>
              </a:rPr>
              <a:t>Solidago </a:t>
            </a:r>
            <a:r>
              <a:rPr lang="fr-FR" i="1" dirty="0" err="1">
                <a:latin typeface="+mn-lt"/>
                <a:cs typeface="Arial" charset="0"/>
                <a:hlinkClick r:id="rId2"/>
              </a:rPr>
              <a:t>gigantea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8.15ter. Solidage à feuilles de graminée (</a:t>
            </a:r>
            <a:r>
              <a:rPr lang="fr-FR" i="1" dirty="0">
                <a:latin typeface="+mn-lt"/>
                <a:cs typeface="Arial" charset="0"/>
                <a:hlinkClick r:id="rId3"/>
              </a:rPr>
              <a:t>Solidago </a:t>
            </a:r>
            <a:r>
              <a:rPr lang="fr-FR" i="1" dirty="0" err="1">
                <a:latin typeface="+mn-lt"/>
                <a:cs typeface="Arial" charset="0"/>
                <a:hlinkClick r:id="rId3"/>
              </a:rPr>
              <a:t>graminifolia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8.16. </a:t>
            </a:r>
            <a:r>
              <a:rPr lang="fr-FR" dirty="0" err="1">
                <a:solidFill>
                  <a:srgbClr val="008000"/>
                </a:solidFill>
                <a:latin typeface="Calibri" pitchFamily="34" charset="0"/>
                <a:cs typeface="Arial" charset="0"/>
              </a:rPr>
              <a:t>Bunias</a:t>
            </a:r>
            <a:r>
              <a:rPr lang="fr-FR" dirty="0">
                <a:solidFill>
                  <a:srgbClr val="008000"/>
                </a:solidFill>
                <a:latin typeface="Calibri" pitchFamily="34" charset="0"/>
                <a:cs typeface="Arial" charset="0"/>
              </a:rPr>
              <a:t> d'Orient (</a:t>
            </a:r>
            <a:r>
              <a:rPr lang="fr-FR" i="1" dirty="0" err="1">
                <a:solidFill>
                  <a:srgbClr val="008000"/>
                </a:solidFill>
                <a:latin typeface="Calibri" pitchFamily="34" charset="0"/>
                <a:cs typeface="Arial" charset="0"/>
              </a:rPr>
              <a:t>Bunias</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orientalis</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8.17. Vergerette annuelle (</a:t>
            </a:r>
            <a:r>
              <a:rPr lang="fr-FR" i="1" dirty="0" err="1">
                <a:solidFill>
                  <a:srgbClr val="008000"/>
                </a:solidFill>
                <a:latin typeface="Calibri" pitchFamily="34" charset="0"/>
                <a:cs typeface="Arial" charset="0"/>
              </a:rPr>
              <a:t>Erigeron</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annuus</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8.17bis. Vergerette du Canada (</a:t>
            </a:r>
            <a:r>
              <a:rPr lang="fr-FR" i="1" dirty="0" err="1">
                <a:solidFill>
                  <a:srgbClr val="008000"/>
                </a:solidFill>
                <a:latin typeface="Calibri" pitchFamily="34" charset="0"/>
                <a:cs typeface="Arial" charset="0"/>
              </a:rPr>
              <a:t>Conyza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canadensis</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8.18. Chèvrefeuille du Japon (</a:t>
            </a:r>
            <a:r>
              <a:rPr lang="fr-FR" i="1" dirty="0" err="1">
                <a:solidFill>
                  <a:srgbClr val="008000"/>
                </a:solidFill>
                <a:latin typeface="Calibri" pitchFamily="34" charset="0"/>
                <a:cs typeface="Arial" charset="0"/>
              </a:rPr>
              <a:t>Lonicera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japonica</a:t>
            </a:r>
            <a:r>
              <a:rPr lang="fr-FR" dirty="0">
                <a:solidFill>
                  <a:srgbClr val="008000"/>
                </a:solidFill>
                <a:latin typeface="Calibri" pitchFamily="34" charset="0"/>
                <a:cs typeface="Arial" charset="0"/>
              </a:rPr>
              <a:t>) </a:t>
            </a:r>
          </a:p>
          <a:p>
            <a:pPr eaLnBrk="1" hangingPunct="1">
              <a:defRPr/>
            </a:pPr>
            <a:r>
              <a:rPr lang="fr-FR" dirty="0">
                <a:solidFill>
                  <a:srgbClr val="008000"/>
                </a:solidFill>
                <a:latin typeface="Calibri" pitchFamily="34" charset="0"/>
                <a:cs typeface="Arial" charset="0"/>
              </a:rPr>
              <a:t>8.18bis. Chèvrefeuille de Henry (</a:t>
            </a:r>
            <a:r>
              <a:rPr lang="fr-FR" i="1" dirty="0" err="1">
                <a:latin typeface="+mn-lt"/>
                <a:cs typeface="Arial" charset="0"/>
                <a:hlinkClick r:id="rId4"/>
              </a:rPr>
              <a:t>Lonicera</a:t>
            </a:r>
            <a:r>
              <a:rPr lang="fr-FR" i="1" dirty="0">
                <a:latin typeface="+mn-lt"/>
                <a:cs typeface="Arial" charset="0"/>
                <a:hlinkClick r:id="rId4"/>
              </a:rPr>
              <a:t> </a:t>
            </a:r>
            <a:r>
              <a:rPr lang="fr-FR" i="1" dirty="0" err="1">
                <a:latin typeface="+mn-lt"/>
                <a:cs typeface="Arial" charset="0"/>
                <a:hlinkClick r:id="rId4"/>
              </a:rPr>
              <a:t>henryi</a:t>
            </a:r>
            <a:r>
              <a:rPr lang="fr-FR" dirty="0">
                <a:solidFill>
                  <a:srgbClr val="008000"/>
                </a:solidFill>
                <a:latin typeface="Calibri" pitchFamily="34" charset="0"/>
                <a:cs typeface="Arial"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C2A2C35-F7A3-41FA-A97B-7BE59EC684A1}" type="slidenum">
              <a:rPr lang="fr-FR" altLang="fr-FR" sz="1200">
                <a:solidFill>
                  <a:srgbClr val="898989"/>
                </a:solidFill>
              </a:rPr>
              <a:pPr algn="r" eaLnBrk="1" hangingPunct="1">
                <a:spcBef>
                  <a:spcPct val="0"/>
                </a:spcBef>
                <a:buFontTx/>
                <a:buNone/>
              </a:pPr>
              <a:t>30</a:t>
            </a:fld>
            <a:endParaRPr lang="fr-FR" altLang="fr-FR" sz="1200">
              <a:solidFill>
                <a:srgbClr val="898989"/>
              </a:solidFill>
            </a:endParaRPr>
          </a:p>
        </p:txBody>
      </p:sp>
      <p:sp>
        <p:nvSpPr>
          <p:cNvPr id="3174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1748"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8.4. </a:t>
            </a:r>
            <a:r>
              <a:rPr lang="fr-FR" altLang="fr-FR" sz="1800" b="1">
                <a:solidFill>
                  <a:srgbClr val="008000"/>
                </a:solidFill>
                <a:latin typeface="Arial" panose="020B0604020202020204" pitchFamily="34" charset="0"/>
              </a:rPr>
              <a:t>Ambroisie à feuilles d'armoise, Ambroisie élevée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Ambrosia artemisiifolia</a:t>
            </a:r>
            <a:r>
              <a:rPr lang="fr-FR" altLang="fr-FR" sz="1800">
                <a:solidFill>
                  <a:srgbClr val="008000"/>
                </a:solidFill>
                <a:latin typeface="Arial" panose="020B0604020202020204" pitchFamily="34" charset="0"/>
              </a:rPr>
              <a:t>)</a:t>
            </a:r>
          </a:p>
        </p:txBody>
      </p:sp>
      <p:sp>
        <p:nvSpPr>
          <p:cNvPr id="6" name="ZoneTexte 5"/>
          <p:cNvSpPr txBox="1"/>
          <p:nvPr/>
        </p:nvSpPr>
        <p:spPr>
          <a:xfrm>
            <a:off x="179388" y="1196975"/>
            <a:ext cx="8785225" cy="2124075"/>
          </a:xfrm>
          <a:prstGeom prst="rect">
            <a:avLst/>
          </a:prstGeom>
          <a:noFill/>
        </p:spPr>
        <p:txBody>
          <a:bodyPr>
            <a:spAutoFit/>
          </a:bodyPr>
          <a:lstStyle/>
          <a:p>
            <a:pPr algn="just" eaLnBrk="1" hangingPunct="1">
              <a:buFont typeface="Arial" pitchFamily="34" charset="0"/>
              <a:buChar char="•"/>
              <a:defRPr/>
            </a:pPr>
            <a:r>
              <a:rPr lang="fr-FR" dirty="0">
                <a:solidFill>
                  <a:srgbClr val="008000"/>
                </a:solidFill>
                <a:latin typeface="Arial" charset="0"/>
                <a:cs typeface="Arial" charset="0"/>
              </a:rPr>
              <a:t> Ou </a:t>
            </a:r>
            <a:r>
              <a:rPr lang="fr-FR" b="1" dirty="0">
                <a:solidFill>
                  <a:srgbClr val="008000"/>
                </a:solidFill>
                <a:latin typeface="Arial" charset="0"/>
                <a:cs typeface="Arial" charset="0"/>
              </a:rPr>
              <a:t>petite herbe à poux</a:t>
            </a:r>
            <a:r>
              <a:rPr lang="fr-FR" dirty="0">
                <a:solidFill>
                  <a:srgbClr val="008000"/>
                </a:solidFill>
                <a:latin typeface="Arial" charset="0"/>
                <a:cs typeface="Arial" charset="0"/>
              </a:rPr>
              <a:t>. Cette p</a:t>
            </a:r>
            <a:r>
              <a:rPr lang="fr-FR" dirty="0">
                <a:solidFill>
                  <a:srgbClr val="008000"/>
                </a:solidFill>
                <a:latin typeface="Arial" charset="0"/>
                <a:cs typeface="Arial" charset="0"/>
                <a:hlinkClick r:id="rId2" tooltip="Plante"/>
              </a:rPr>
              <a:t>lante</a:t>
            </a:r>
            <a:r>
              <a:rPr lang="fr-FR" dirty="0">
                <a:solidFill>
                  <a:srgbClr val="008000"/>
                </a:solidFill>
                <a:latin typeface="Arial" charset="0"/>
                <a:cs typeface="Arial" charset="0"/>
              </a:rPr>
              <a:t> </a:t>
            </a:r>
            <a:r>
              <a:rPr lang="fr-FR" dirty="0">
                <a:solidFill>
                  <a:srgbClr val="008000"/>
                </a:solidFill>
                <a:latin typeface="Arial" charset="0"/>
                <a:cs typeface="Arial" charset="0"/>
                <a:hlinkClick r:id="rId3" tooltip="Plante rudérale"/>
              </a:rPr>
              <a:t>rudérale</a:t>
            </a:r>
            <a:r>
              <a:rPr lang="fr-FR" dirty="0">
                <a:solidFill>
                  <a:srgbClr val="008000"/>
                </a:solidFill>
                <a:latin typeface="Arial" charset="0"/>
                <a:cs typeface="Arial" charset="0"/>
              </a:rPr>
              <a:t> </a:t>
            </a:r>
            <a:r>
              <a:rPr lang="fr-FR" dirty="0">
                <a:solidFill>
                  <a:srgbClr val="008000"/>
                </a:solidFill>
                <a:latin typeface="Arial" charset="0"/>
                <a:cs typeface="Arial" charset="0"/>
                <a:hlinkClick r:id="rId4" tooltip="Adventice"/>
              </a:rPr>
              <a:t>adventice</a:t>
            </a:r>
            <a:r>
              <a:rPr lang="fr-FR" dirty="0">
                <a:solidFill>
                  <a:srgbClr val="008000"/>
                </a:solidFill>
                <a:latin typeface="Arial" charset="0"/>
                <a:cs typeface="Arial" charset="0"/>
              </a:rPr>
              <a:t>, herbacée annuelle (famille des </a:t>
            </a:r>
            <a:r>
              <a:rPr lang="fr-FR" i="1" dirty="0" err="1">
                <a:latin typeface="Arial" charset="0"/>
                <a:cs typeface="Arial" charset="0"/>
                <a:hlinkClick r:id="rId5" tooltip="Asteraceae"/>
              </a:rPr>
              <a:t>Asteraceae</a:t>
            </a:r>
            <a:r>
              <a:rPr lang="fr-FR" dirty="0">
                <a:solidFill>
                  <a:srgbClr val="008000"/>
                </a:solidFill>
                <a:latin typeface="Arial" charset="0"/>
                <a:cs typeface="Arial" charset="0"/>
              </a:rPr>
              <a:t>), des cultures de printemps, originaire d'</a:t>
            </a:r>
            <a:r>
              <a:rPr lang="fr-FR" dirty="0">
                <a:solidFill>
                  <a:srgbClr val="008000"/>
                </a:solidFill>
                <a:latin typeface="Arial" charset="0"/>
                <a:cs typeface="Arial" charset="0"/>
                <a:hlinkClick r:id="rId6" tooltip="Amérique du Nord"/>
              </a:rPr>
              <a:t>Amérique du Nord</a:t>
            </a:r>
            <a:r>
              <a:rPr lang="fr-FR" dirty="0">
                <a:solidFill>
                  <a:srgbClr val="008000"/>
                </a:solidFill>
                <a:latin typeface="Arial" charset="0"/>
                <a:cs typeface="Arial" charset="0"/>
              </a:rPr>
              <a:t>, peut mesurer jusqu'à 2 m de hauteur (</a:t>
            </a:r>
            <a:r>
              <a:rPr lang="fr-FR" dirty="0">
                <a:solidFill>
                  <a:srgbClr val="008000"/>
                </a:solidFill>
                <a:latin typeface="Arial" charset="0"/>
                <a:cs typeface="Arial" charset="0"/>
                <a:hlinkClick r:id="rId7" tooltip="Famille (biologie)"/>
              </a:rPr>
              <a:t>famille</a:t>
            </a:r>
            <a:r>
              <a:rPr lang="fr-FR" dirty="0">
                <a:solidFill>
                  <a:srgbClr val="008000"/>
                </a:solidFill>
                <a:latin typeface="Arial" charset="0"/>
                <a:cs typeface="Arial" charset="0"/>
              </a:rPr>
              <a:t> des </a:t>
            </a:r>
            <a:r>
              <a:rPr lang="fr-FR" dirty="0">
                <a:solidFill>
                  <a:srgbClr val="008000"/>
                </a:solidFill>
                <a:latin typeface="Arial" charset="0"/>
                <a:cs typeface="Arial" charset="0"/>
                <a:hlinkClick r:id="rId5" tooltip="Asteraceae"/>
              </a:rPr>
              <a:t>Astéracées</a:t>
            </a:r>
            <a:r>
              <a:rPr lang="fr-FR" dirty="0">
                <a:solidFill>
                  <a:srgbClr val="008000"/>
                </a:solidFill>
                <a:latin typeface="Arial" charset="0"/>
                <a:cs typeface="Arial" charset="0"/>
              </a:rPr>
              <a:t>). </a:t>
            </a:r>
          </a:p>
          <a:p>
            <a:pPr algn="just" eaLnBrk="1" hangingPunct="1">
              <a:buFont typeface="Arial" pitchFamily="34" charset="0"/>
              <a:buChar char="•"/>
              <a:defRPr/>
            </a:pPr>
            <a:r>
              <a:rPr lang="fr-FR" dirty="0">
                <a:solidFill>
                  <a:srgbClr val="008000"/>
                </a:solidFill>
                <a:latin typeface="Arial" charset="0"/>
                <a:cs typeface="Arial" charset="0"/>
              </a:rPr>
              <a:t> À partir de la fin du </a:t>
            </a:r>
            <a:r>
              <a:rPr lang="fr-FR" cap="small" dirty="0">
                <a:solidFill>
                  <a:srgbClr val="008000"/>
                </a:solidFill>
                <a:latin typeface="Arial" charset="0"/>
                <a:cs typeface="Arial" charset="0"/>
              </a:rPr>
              <a:t>19</a:t>
            </a:r>
            <a:r>
              <a:rPr lang="fr-FR" baseline="30000" dirty="0">
                <a:solidFill>
                  <a:srgbClr val="008000"/>
                </a:solidFill>
                <a:latin typeface="Arial" charset="0"/>
                <a:cs typeface="Arial" charset="0"/>
              </a:rPr>
              <a:t>e</a:t>
            </a:r>
            <a:r>
              <a:rPr lang="fr-FR" dirty="0">
                <a:solidFill>
                  <a:srgbClr val="008000"/>
                </a:solidFill>
                <a:latin typeface="Arial" charset="0"/>
                <a:cs typeface="Arial" charset="0"/>
              </a:rPr>
              <a:t> siècle, elle a été introduite en </a:t>
            </a:r>
            <a:r>
              <a:rPr lang="fr-FR" dirty="0">
                <a:solidFill>
                  <a:srgbClr val="008000"/>
                </a:solidFill>
                <a:latin typeface="Arial" charset="0"/>
                <a:cs typeface="Arial" charset="0"/>
                <a:hlinkClick r:id="rId8" tooltip="Europe"/>
              </a:rPr>
              <a:t>Europe</a:t>
            </a:r>
            <a:r>
              <a:rPr lang="fr-FR" dirty="0">
                <a:solidFill>
                  <a:srgbClr val="008000"/>
                </a:solidFill>
                <a:latin typeface="Arial" charset="0"/>
                <a:cs typeface="Arial" charset="0"/>
              </a:rPr>
              <a:t> où </a:t>
            </a:r>
            <a:r>
              <a:rPr lang="fr-FR" dirty="0">
                <a:solidFill>
                  <a:srgbClr val="FF0000"/>
                </a:solidFill>
                <a:latin typeface="Arial" charset="0"/>
                <a:cs typeface="Arial" charset="0"/>
              </a:rPr>
              <a:t>cette plante est devenue indésirable car </a:t>
            </a:r>
            <a:r>
              <a:rPr lang="fr-FR" dirty="0">
                <a:solidFill>
                  <a:srgbClr val="FF0000"/>
                </a:solidFill>
                <a:latin typeface="Arial" charset="0"/>
                <a:cs typeface="Arial" charset="0"/>
                <a:hlinkClick r:id="rId9" tooltip="Plante envahissante"/>
              </a:rPr>
              <a:t>invasive</a:t>
            </a:r>
            <a:r>
              <a:rPr lang="fr-FR" dirty="0">
                <a:solidFill>
                  <a:srgbClr val="FF0000"/>
                </a:solidFill>
                <a:latin typeface="Arial" charset="0"/>
                <a:cs typeface="Arial" charset="0"/>
              </a:rPr>
              <a:t> et provoquant, par sa prolifération (en France, surtout dans la région </a:t>
            </a:r>
            <a:r>
              <a:rPr lang="fr-FR" dirty="0">
                <a:solidFill>
                  <a:srgbClr val="FF0000"/>
                </a:solidFill>
                <a:latin typeface="Arial" charset="0"/>
                <a:cs typeface="Arial" charset="0"/>
                <a:hlinkClick r:id="rId10" tooltip="Rhône-Alpes"/>
              </a:rPr>
              <a:t>Rhône-Alpes</a:t>
            </a:r>
            <a:r>
              <a:rPr lang="fr-FR" dirty="0">
                <a:solidFill>
                  <a:srgbClr val="FF0000"/>
                </a:solidFill>
                <a:latin typeface="Arial" charset="0"/>
                <a:cs typeface="Arial" charset="0"/>
              </a:rPr>
              <a:t>),  de  graves </a:t>
            </a:r>
            <a:r>
              <a:rPr lang="fr-FR" dirty="0">
                <a:solidFill>
                  <a:srgbClr val="FF0000"/>
                </a:solidFill>
                <a:latin typeface="Arial" charset="0"/>
                <a:cs typeface="Arial" charset="0"/>
                <a:hlinkClick r:id="rId11" tooltip="Pollinose"/>
              </a:rPr>
              <a:t>pollinoses</a:t>
            </a:r>
            <a:r>
              <a:rPr lang="fr-FR" dirty="0">
                <a:solidFill>
                  <a:srgbClr val="FF0000"/>
                </a:solidFill>
                <a:latin typeface="Arial" charset="0"/>
                <a:cs typeface="Arial" charset="0"/>
              </a:rPr>
              <a:t> (</a:t>
            </a:r>
            <a:r>
              <a:rPr lang="fr-FR" dirty="0">
                <a:solidFill>
                  <a:srgbClr val="FF0000"/>
                </a:solidFill>
                <a:latin typeface="Arial" charset="0"/>
                <a:cs typeface="Arial" charset="0"/>
                <a:hlinkClick r:id="rId12" tooltip="Allergie"/>
              </a:rPr>
              <a:t>allergies</a:t>
            </a:r>
            <a:r>
              <a:rPr lang="fr-FR" dirty="0">
                <a:solidFill>
                  <a:srgbClr val="FF0000"/>
                </a:solidFill>
                <a:latin typeface="Arial" charset="0"/>
                <a:cs typeface="Arial" charset="0"/>
              </a:rPr>
              <a:t> graves). </a:t>
            </a:r>
          </a:p>
          <a:p>
            <a:pPr algn="just" eaLnBrk="1" hangingPunct="1">
              <a:defRPr/>
            </a:pPr>
            <a:r>
              <a:rPr lang="fr-FR" sz="1200" dirty="0">
                <a:solidFill>
                  <a:srgbClr val="008000"/>
                </a:solidFill>
                <a:latin typeface="Arial" charset="0"/>
                <a:cs typeface="Arial" charset="0"/>
              </a:rPr>
              <a:t>Sources : </a:t>
            </a:r>
            <a:r>
              <a:rPr lang="fr-FR" sz="1200" u="sng" dirty="0">
                <a:latin typeface="Arial" charset="0"/>
                <a:cs typeface="Arial" charset="0"/>
                <a:hlinkClick r:id="rId13"/>
              </a:rPr>
              <a:t>http://fr.wikipedia.org/wiki/Ambrosia_artemisiifolia</a:t>
            </a:r>
            <a:r>
              <a:rPr lang="fr-FR" sz="1200" dirty="0">
                <a:latin typeface="Arial" charset="0"/>
                <a:cs typeface="Arial" charset="0"/>
              </a:rPr>
              <a:t>  </a:t>
            </a:r>
          </a:p>
          <a:p>
            <a:pPr algn="just" eaLnBrk="1" hangingPunct="1">
              <a:defRPr/>
            </a:pPr>
            <a:r>
              <a:rPr lang="fr-FR" sz="1200" dirty="0">
                <a:solidFill>
                  <a:srgbClr val="008000"/>
                </a:solidFill>
                <a:latin typeface="Arial" charset="0"/>
                <a:cs typeface="Arial" charset="0"/>
                <a:hlinkClick r:id="rId14"/>
              </a:rPr>
              <a:t>http://www.hear.org/pier/species/ambrosia_artemisiifolia.htm</a:t>
            </a:r>
            <a:r>
              <a:rPr lang="fr-FR" sz="1200" dirty="0">
                <a:solidFill>
                  <a:srgbClr val="008000"/>
                </a:solidFill>
                <a:latin typeface="Arial" charset="0"/>
                <a:cs typeface="Arial" charset="0"/>
              </a:rPr>
              <a:t> </a:t>
            </a:r>
          </a:p>
        </p:txBody>
      </p:sp>
      <p:pic>
        <p:nvPicPr>
          <p:cNvPr id="31750" name="Picture 2" descr="C:\Users\LISAN\Pictures\plantes invasives\Ambrosia artemisiifolia8_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3438" y="4868863"/>
            <a:ext cx="12096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descr="C:\Users\LISAN\Pictures\plantes invasives\Ambrosia artemisiifolia_graine2bis_s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96188" y="3068638"/>
            <a:ext cx="11906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4" descr="C:\Users\LISAN\Pictures\plantes invasives\Ambrosia artemisiifolia_graines_bi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7625" y="4652963"/>
            <a:ext cx="11239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5" descr="C:\Users\LISAN\Pictures\plantes invasives\Ambrosia artemisiifolia1_s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1413" y="5157788"/>
            <a:ext cx="18383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6" descr="C:\Users\LISAN\Pictures\plantes invasives\Ambrosia artemisiifolia2_s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4438" y="3429000"/>
            <a:ext cx="1857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7" descr="C:\Users\LISAN\Pictures\plantes invasives\Ambrosia artemisiifolia3_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43663" y="4652963"/>
            <a:ext cx="9239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8" descr="C:\Users\LISAN\Pictures\plantes invasives\Ambrosia artemisiifolia5_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3357563"/>
            <a:ext cx="1485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9" descr="C:\Users\LISAN\Pictures\plantes invasives\Ambrosia artemisiifolia6_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3850" y="5157788"/>
            <a:ext cx="1857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0" descr="C:\Users\LISAN\Pictures\plantes invasives\Ambrosia artemisiifolia7_s.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5288" y="3500438"/>
            <a:ext cx="1857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ZoneTexte 15"/>
          <p:cNvSpPr txBox="1">
            <a:spLocks noChangeArrowheads="1"/>
          </p:cNvSpPr>
          <p:nvPr/>
        </p:nvSpPr>
        <p:spPr bwMode="auto">
          <a:xfrm>
            <a:off x="6804025" y="4292600"/>
            <a:ext cx="1728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Akênes (graines) </a:t>
            </a:r>
            <a:r>
              <a:rPr lang="fr-FR" altLang="fr-FR" sz="1200">
                <a:solidFill>
                  <a:srgbClr val="008000"/>
                </a:solidFill>
              </a:rPr>
              <a:t>↑↓</a:t>
            </a:r>
            <a:endParaRPr lang="fr-FR" altLang="fr-FR" sz="1200">
              <a:solidFill>
                <a:srgbClr val="008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50825" y="692150"/>
            <a:ext cx="617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8.4bis. </a:t>
            </a:r>
            <a:r>
              <a:rPr lang="fr-FR" altLang="fr-FR" sz="1800" b="1">
                <a:solidFill>
                  <a:srgbClr val="008000"/>
                </a:solidFill>
                <a:latin typeface="Arial" panose="020B0604020202020204" pitchFamily="34" charset="0"/>
              </a:rPr>
              <a:t>Armoise des frères Verlot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Artemisia verlotiorum</a:t>
            </a:r>
            <a:r>
              <a:rPr lang="fr-FR" altLang="fr-FR" sz="1800">
                <a:solidFill>
                  <a:srgbClr val="008000"/>
                </a:solidFill>
                <a:latin typeface="Arial" panose="020B0604020202020204" pitchFamily="34" charset="0"/>
              </a:rPr>
              <a:t>)</a:t>
            </a:r>
          </a:p>
        </p:txBody>
      </p:sp>
      <p:sp>
        <p:nvSpPr>
          <p:cNvPr id="32771"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132E097-15B7-4946-9338-5D7A53CF7264}" type="slidenum">
              <a:rPr lang="fr-FR" altLang="fr-FR" sz="1200">
                <a:solidFill>
                  <a:srgbClr val="898989"/>
                </a:solidFill>
              </a:rPr>
              <a:pPr algn="r" eaLnBrk="1" hangingPunct="1">
                <a:spcBef>
                  <a:spcPct val="0"/>
                </a:spcBef>
                <a:buFontTx/>
                <a:buNone/>
              </a:pPr>
              <a:t>31</a:t>
            </a:fld>
            <a:endParaRPr lang="fr-FR" altLang="fr-FR" sz="1200">
              <a:solidFill>
                <a:srgbClr val="898989"/>
              </a:solidFill>
            </a:endParaRPr>
          </a:p>
        </p:txBody>
      </p:sp>
      <p:sp>
        <p:nvSpPr>
          <p:cNvPr id="32772"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2773" name="ZoneTexte 5"/>
          <p:cNvSpPr txBox="1">
            <a:spLocks noChangeArrowheads="1"/>
          </p:cNvSpPr>
          <p:nvPr/>
        </p:nvSpPr>
        <p:spPr bwMode="auto">
          <a:xfrm>
            <a:off x="179388" y="1196975"/>
            <a:ext cx="878522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700">
                <a:solidFill>
                  <a:srgbClr val="008000"/>
                </a:solidFill>
                <a:latin typeface="Arial" panose="020B0604020202020204" pitchFamily="34" charset="0"/>
              </a:rPr>
              <a:t>Plante vivace par de longs rhizomes, à odeur aromatique, atteignant une hauteur de 150 cm (famille des </a:t>
            </a:r>
            <a:r>
              <a:rPr lang="fr-FR" altLang="fr-FR" sz="1700" i="1">
                <a:latin typeface="Arial" panose="020B0604020202020204" pitchFamily="34" charset="0"/>
                <a:hlinkClick r:id="rId3" tooltip="Asteraceae"/>
              </a:rPr>
              <a:t>Asteraceae</a:t>
            </a:r>
            <a:r>
              <a:rPr lang="fr-FR" altLang="fr-FR" sz="1700">
                <a:solidFill>
                  <a:srgbClr val="008000"/>
                </a:solidFill>
                <a:latin typeface="Arial" panose="020B0604020202020204" pitchFamily="34" charset="0"/>
              </a:rPr>
              <a:t>). C'est une plante rudérale, des basses altitudes, qui s'installe de préférence sur des sols perturbés, riches en nutriments avec des conditions d’humidité et de pH  moyennes. On le trouve le long des routes, dans des vignobles et des friches, mais également sur des sols graveleux proches des cours d'eau.</a:t>
            </a:r>
          </a:p>
          <a:p>
            <a:pPr algn="just" eaLnBrk="1" hangingPunct="1">
              <a:spcBef>
                <a:spcPct val="0"/>
              </a:spcBef>
              <a:buFontTx/>
              <a:buNone/>
            </a:pPr>
            <a:r>
              <a:rPr lang="fr-FR" altLang="fr-FR" sz="1200">
                <a:solidFill>
                  <a:srgbClr val="FF0000"/>
                </a:solidFill>
                <a:latin typeface="Arial" panose="020B0604020202020204" pitchFamily="34" charset="0"/>
              </a:rPr>
              <a:t>A l’aide de ses rhizomes, l’armoise des frères Verlot envahit rapidement des champs cultivés, des jachères ou  des prairies nouvellement ensemencées. Elle empêche la croissance et l’avancement des autres espèces. La  dispersion se fait essentiellement par les rhizomes, donc par le déplacement des terres et des plantes. La lutte reste très ardue car il est quasi impossible d’éliminer tous les rhizomes. En Europe elle est fréquente au sud et à l'ouest. </a:t>
            </a:r>
          </a:p>
          <a:p>
            <a:pPr algn="just" eaLnBrk="1" hangingPunct="1">
              <a:spcBef>
                <a:spcPct val="0"/>
              </a:spcBef>
              <a:buFontTx/>
              <a:buNone/>
            </a:pPr>
            <a:r>
              <a:rPr lang="fr-FR" altLang="fr-FR" sz="1200">
                <a:solidFill>
                  <a:srgbClr val="008000"/>
                </a:solidFill>
                <a:latin typeface="Arial" panose="020B0604020202020204" pitchFamily="34" charset="0"/>
              </a:rPr>
              <a:t>A ne pas confondre avec : a) Armoise vulgaire (</a:t>
            </a:r>
            <a:r>
              <a:rPr lang="fr-FR" altLang="fr-FR" sz="1200" i="1">
                <a:solidFill>
                  <a:srgbClr val="008000"/>
                </a:solidFill>
                <a:latin typeface="Arial" panose="020B0604020202020204" pitchFamily="34" charset="0"/>
              </a:rPr>
              <a:t>A. vulgaris </a:t>
            </a:r>
            <a:r>
              <a:rPr lang="fr-FR" altLang="fr-FR" sz="1200">
                <a:solidFill>
                  <a:srgbClr val="008000"/>
                </a:solidFill>
                <a:latin typeface="Arial" panose="020B0604020202020204" pitchFamily="34" charset="0"/>
              </a:rPr>
              <a:t>L.): pas de rhizomes ou que très courts, les divisions des feuilles pennatiséquées  sont dentées, la plante dégage plutôt une odeur déagréable. </a:t>
            </a:r>
          </a:p>
          <a:p>
            <a:pPr algn="just" eaLnBrk="1" hangingPunct="1">
              <a:spcBef>
                <a:spcPct val="0"/>
              </a:spcBef>
              <a:buFontTx/>
              <a:buNone/>
            </a:pPr>
            <a:r>
              <a:rPr lang="fr-FR" altLang="fr-FR" sz="1200">
                <a:solidFill>
                  <a:srgbClr val="008000"/>
                </a:solidFill>
                <a:latin typeface="Arial" panose="020B0604020202020204" pitchFamily="34" charset="0"/>
              </a:rPr>
              <a:t>b) Armoise des champs (</a:t>
            </a:r>
            <a:r>
              <a:rPr lang="fr-FR" altLang="fr-FR" sz="1200" i="1">
                <a:solidFill>
                  <a:srgbClr val="008000"/>
                </a:solidFill>
                <a:latin typeface="Arial" panose="020B0604020202020204" pitchFamily="34" charset="0"/>
              </a:rPr>
              <a:t>A. campestris </a:t>
            </a:r>
            <a:r>
              <a:rPr lang="fr-FR" altLang="fr-FR" sz="1200">
                <a:solidFill>
                  <a:srgbClr val="008000"/>
                </a:solidFill>
                <a:latin typeface="Arial" panose="020B0604020202020204" pitchFamily="34" charset="0"/>
              </a:rPr>
              <a:t>L.): les feuilles sont 2-3 fois pennatiséquées, les divisions sont très fines  (largeur 0.5 – 1 mm). </a:t>
            </a:r>
          </a:p>
          <a:p>
            <a:pPr algn="just" eaLnBrk="1" hangingPunct="1">
              <a:spcBef>
                <a:spcPct val="0"/>
              </a:spcBef>
              <a:buFontTx/>
              <a:buNone/>
            </a:pPr>
            <a:r>
              <a:rPr lang="fr-FR" altLang="fr-FR" sz="1200">
                <a:solidFill>
                  <a:srgbClr val="008000"/>
                </a:solidFill>
                <a:latin typeface="Arial" panose="020B0604020202020204" pitchFamily="34" charset="0"/>
              </a:rPr>
              <a:t>c) Absinthe (</a:t>
            </a:r>
            <a:r>
              <a:rPr lang="fr-FR" altLang="fr-FR" sz="1200" i="1">
                <a:solidFill>
                  <a:srgbClr val="008000"/>
                </a:solidFill>
                <a:latin typeface="Arial" panose="020B0604020202020204" pitchFamily="34" charset="0"/>
              </a:rPr>
              <a:t>A. absinthium</a:t>
            </a:r>
            <a:r>
              <a:rPr lang="fr-FR" altLang="fr-FR" sz="1200">
                <a:solidFill>
                  <a:srgbClr val="008000"/>
                </a:solidFill>
                <a:latin typeface="Arial" panose="020B0604020202020204" pitchFamily="34" charset="0"/>
              </a:rPr>
              <a:t>): plante blanche-soyeuse à forte odeur aromatique,</a:t>
            </a:r>
          </a:p>
          <a:p>
            <a:pPr algn="just" eaLnBrk="1" hangingPunct="1">
              <a:spcBef>
                <a:spcPct val="0"/>
              </a:spcBef>
              <a:buFontTx/>
              <a:buNone/>
            </a:pPr>
            <a:r>
              <a:rPr lang="fr-FR" altLang="fr-FR" sz="1200">
                <a:solidFill>
                  <a:srgbClr val="008000"/>
                </a:solidFill>
                <a:latin typeface="Arial" panose="020B0604020202020204" pitchFamily="34" charset="0"/>
              </a:rPr>
              <a:t>d) Ambroisie à feuilles d'armoises (</a:t>
            </a:r>
            <a:r>
              <a:rPr lang="fr-FR" altLang="fr-FR" sz="1200" i="1">
                <a:solidFill>
                  <a:srgbClr val="008000"/>
                </a:solidFill>
                <a:latin typeface="Arial" panose="020B0604020202020204" pitchFamily="34" charset="0"/>
              </a:rPr>
              <a:t>Ambrosia artemisiifolia</a:t>
            </a:r>
            <a:r>
              <a:rPr lang="fr-FR" altLang="fr-FR" sz="1200">
                <a:solidFill>
                  <a:srgbClr val="008000"/>
                </a:solidFill>
                <a:latin typeface="Arial" panose="020B0604020202020204" pitchFamily="34" charset="0"/>
              </a:rPr>
              <a:t>): feuilles vertes des deux côtés.</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4"/>
              </a:rPr>
              <a:t>http://www.infoflora.ch/fr/assets/content/documents/neophytes/inva_arte_ver_f.pdf</a:t>
            </a:r>
            <a:r>
              <a:rPr lang="fr-FR" altLang="fr-FR" sz="1200">
                <a:solidFill>
                  <a:srgbClr val="008000"/>
                </a:solidFill>
                <a:latin typeface="Arial" panose="020B0604020202020204" pitchFamily="34" charset="0"/>
              </a:rPr>
              <a:t> ,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5"/>
              </a:rPr>
              <a:t>http://en.wikipedia.org/wiki/Artemisia_verlotiorum</a:t>
            </a:r>
            <a:r>
              <a:rPr lang="fr-FR" altLang="fr-FR" sz="1200">
                <a:solidFill>
                  <a:srgbClr val="008000"/>
                </a:solidFill>
                <a:latin typeface="Arial" panose="020B0604020202020204" pitchFamily="34" charset="0"/>
              </a:rPr>
              <a:t> , c) </a:t>
            </a:r>
            <a:r>
              <a:rPr lang="fr-FR" altLang="fr-FR" sz="1200">
                <a:solidFill>
                  <a:srgbClr val="008000"/>
                </a:solidFill>
                <a:latin typeface="Arial" panose="020B0604020202020204" pitchFamily="34" charset="0"/>
                <a:hlinkClick r:id="rId6"/>
              </a:rPr>
              <a:t>http://www.cabi.org/isc/datasheet/112457</a:t>
            </a:r>
            <a:r>
              <a:rPr lang="fr-FR" altLang="fr-FR" sz="1200">
                <a:solidFill>
                  <a:srgbClr val="008000"/>
                </a:solidFill>
                <a:latin typeface="Arial" panose="020B0604020202020204" pitchFamily="34" charset="0"/>
              </a:rPr>
              <a:t> </a:t>
            </a:r>
          </a:p>
        </p:txBody>
      </p:sp>
      <p:pic>
        <p:nvPicPr>
          <p:cNvPr id="32774" name="Image 6" descr="Artemisia verlotiorum1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4437063"/>
            <a:ext cx="15144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descr="C:\Users\LISAN\Pictures\plantes invasives\Artemisia verlotiorum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4868863"/>
            <a:ext cx="13446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descr="C:\Users\LISAN\Pictures\plantes invasives\Artemisia verlotiorum2_s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4924425"/>
            <a:ext cx="1152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4" descr="C:\Users\LISAN\Pictures\plantes invasives\Artemisia verlotiorum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4868863"/>
            <a:ext cx="12160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5" descr="C:\Users\LISAN\Pictures\plantes invasives\Artemisia verlotiorum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200" y="5157788"/>
            <a:ext cx="18510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6" descr="C:\Users\LISAN\Pictures\plantes invasives\Artemisia verlotiorum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4888" y="4941888"/>
            <a:ext cx="13620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628925C-2CAD-4FC9-A3C6-BBCF8A8AB7B5}" type="slidenum">
              <a:rPr lang="fr-FR" altLang="fr-FR" sz="1200">
                <a:solidFill>
                  <a:srgbClr val="898989"/>
                </a:solidFill>
              </a:rPr>
              <a:pPr algn="r" eaLnBrk="1" hangingPunct="1">
                <a:spcBef>
                  <a:spcPct val="0"/>
                </a:spcBef>
                <a:buFontTx/>
                <a:buNone/>
              </a:pPr>
              <a:t>32</a:t>
            </a:fld>
            <a:endParaRPr lang="fr-FR" altLang="fr-FR" sz="1200">
              <a:solidFill>
                <a:srgbClr val="898989"/>
              </a:solidFill>
            </a:endParaRPr>
          </a:p>
        </p:txBody>
      </p:sp>
      <p:sp>
        <p:nvSpPr>
          <p:cNvPr id="33795"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3796"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8.5. </a:t>
            </a:r>
            <a:r>
              <a:rPr lang="fr-FR" altLang="fr-FR" sz="1800" b="1">
                <a:solidFill>
                  <a:srgbClr val="008000"/>
                </a:solidFill>
                <a:latin typeface="Arial" panose="020B0604020202020204" pitchFamily="34" charset="0"/>
              </a:rPr>
              <a:t>La berce du Caucase ou berce de Mantegazzi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Heracleum mantegazzianum</a:t>
            </a:r>
            <a:r>
              <a:rPr lang="fr-FR" altLang="fr-FR" sz="1800">
                <a:solidFill>
                  <a:srgbClr val="008000"/>
                </a:solidFill>
                <a:latin typeface="Arial" panose="020B0604020202020204" pitchFamily="34" charset="0"/>
              </a:rPr>
              <a:t>)</a:t>
            </a:r>
          </a:p>
        </p:txBody>
      </p:sp>
      <p:sp>
        <p:nvSpPr>
          <p:cNvPr id="6" name="ZoneTexte 5"/>
          <p:cNvSpPr txBox="1"/>
          <p:nvPr/>
        </p:nvSpPr>
        <p:spPr>
          <a:xfrm>
            <a:off x="0" y="1268413"/>
            <a:ext cx="9036050" cy="3724275"/>
          </a:xfrm>
          <a:prstGeom prst="rect">
            <a:avLst/>
          </a:prstGeom>
          <a:noFill/>
        </p:spPr>
        <p:txBody>
          <a:bodyPr>
            <a:spAutoFit/>
          </a:bodyPr>
          <a:lstStyle/>
          <a:p>
            <a:pPr algn="just" eaLnBrk="1" hangingPunct="1">
              <a:buFont typeface="Arial" pitchFamily="34" charset="0"/>
              <a:buChar char="•"/>
              <a:defRPr/>
            </a:pPr>
            <a:r>
              <a:rPr lang="fr-FR" dirty="0">
                <a:solidFill>
                  <a:srgbClr val="008000"/>
                </a:solidFill>
                <a:latin typeface="Arial" charset="0"/>
                <a:cs typeface="Arial" charset="0"/>
              </a:rPr>
              <a:t> Plante herbacée de la famille des </a:t>
            </a:r>
            <a:r>
              <a:rPr lang="fr-FR" dirty="0" err="1">
                <a:solidFill>
                  <a:srgbClr val="008000"/>
                </a:solidFill>
                <a:latin typeface="Arial" charset="0"/>
                <a:cs typeface="Arial" charset="0"/>
                <a:hlinkClick r:id="rId2" tooltip="Apiaceae"/>
              </a:rPr>
              <a:t>apiaceae</a:t>
            </a:r>
            <a:r>
              <a:rPr lang="fr-FR" dirty="0">
                <a:solidFill>
                  <a:srgbClr val="008000"/>
                </a:solidFill>
                <a:latin typeface="Arial" charset="0"/>
                <a:cs typeface="Arial" charset="0"/>
              </a:rPr>
              <a:t>. Elle peut se révéler </a:t>
            </a:r>
            <a:r>
              <a:rPr lang="fr-FR" dirty="0">
                <a:solidFill>
                  <a:srgbClr val="008000"/>
                </a:solidFill>
                <a:latin typeface="Arial" charset="0"/>
                <a:cs typeface="Arial" charset="0"/>
                <a:hlinkClick r:id="rId3" tooltip="Toxicité"/>
              </a:rPr>
              <a:t>toxique</a:t>
            </a:r>
            <a:r>
              <a:rPr lang="fr-FR" dirty="0">
                <a:solidFill>
                  <a:srgbClr val="008000"/>
                </a:solidFill>
                <a:latin typeface="Arial" charset="0"/>
                <a:cs typeface="Arial" charset="0"/>
              </a:rPr>
              <a:t> et est considérée en Europe comme une </a:t>
            </a:r>
            <a:r>
              <a:rPr lang="fr-FR" dirty="0">
                <a:solidFill>
                  <a:srgbClr val="008000"/>
                </a:solidFill>
                <a:latin typeface="Arial" charset="0"/>
                <a:cs typeface="Arial" charset="0"/>
                <a:hlinkClick r:id="rId4" tooltip="Espèce invasive"/>
              </a:rPr>
              <a:t>espèce invasive</a:t>
            </a:r>
            <a:r>
              <a:rPr lang="fr-FR" dirty="0">
                <a:solidFill>
                  <a:srgbClr val="008000"/>
                </a:solidFill>
                <a:latin typeface="Arial" charset="0"/>
                <a:cs typeface="Arial" charset="0"/>
              </a:rPr>
              <a:t>. La berce du </a:t>
            </a:r>
            <a:r>
              <a:rPr lang="fr-FR" dirty="0">
                <a:solidFill>
                  <a:srgbClr val="008000"/>
                </a:solidFill>
                <a:latin typeface="Arial" charset="0"/>
                <a:cs typeface="Arial" charset="0"/>
                <a:hlinkClick r:id="rId5" tooltip="Caucase"/>
              </a:rPr>
              <a:t>Caucase</a:t>
            </a:r>
            <a:r>
              <a:rPr lang="fr-FR" dirty="0">
                <a:solidFill>
                  <a:srgbClr val="008000"/>
                </a:solidFill>
                <a:latin typeface="Arial" charset="0"/>
                <a:cs typeface="Arial" charset="0"/>
              </a:rPr>
              <a:t> peut atteindre quatre mètres de hauteur. Elle est surmontée par une inflorescence en </a:t>
            </a:r>
            <a:r>
              <a:rPr lang="fr-FR" dirty="0">
                <a:solidFill>
                  <a:srgbClr val="008000"/>
                </a:solidFill>
                <a:latin typeface="Arial" charset="0"/>
                <a:cs typeface="Arial" charset="0"/>
                <a:hlinkClick r:id="rId6" tooltip="Ombelle"/>
              </a:rPr>
              <a:t>ombelle</a:t>
            </a:r>
            <a:r>
              <a:rPr lang="fr-FR" dirty="0">
                <a:solidFill>
                  <a:srgbClr val="008000"/>
                </a:solidFill>
                <a:latin typeface="Arial" charset="0"/>
                <a:cs typeface="Arial" charset="0"/>
              </a:rPr>
              <a:t> d'environ cinquante centimètres de diamètre.</a:t>
            </a:r>
          </a:p>
          <a:p>
            <a:pPr algn="just" eaLnBrk="1" hangingPunct="1">
              <a:buFont typeface="Arial" pitchFamily="34" charset="0"/>
              <a:buChar char="•"/>
              <a:defRPr/>
            </a:pPr>
            <a:r>
              <a:rPr lang="fr-FR" sz="1600" dirty="0">
                <a:solidFill>
                  <a:srgbClr val="008000"/>
                </a:solidFill>
                <a:latin typeface="Arial" charset="0"/>
                <a:cs typeface="Arial" charset="0"/>
              </a:rPr>
              <a:t> Elle a été découverte en </a:t>
            </a:r>
            <a:r>
              <a:rPr lang="fr-FR" sz="1600" dirty="0">
                <a:solidFill>
                  <a:srgbClr val="008000"/>
                </a:solidFill>
                <a:latin typeface="Arial" charset="0"/>
                <a:cs typeface="Arial" charset="0"/>
                <a:hlinkClick r:id="rId7" tooltip="1880"/>
              </a:rPr>
              <a:t>1880</a:t>
            </a:r>
            <a:r>
              <a:rPr lang="fr-FR" sz="1600" dirty="0">
                <a:solidFill>
                  <a:srgbClr val="008000"/>
                </a:solidFill>
                <a:latin typeface="Arial" charset="0"/>
                <a:cs typeface="Arial" charset="0"/>
              </a:rPr>
              <a:t> dans la vallée de </a:t>
            </a:r>
            <a:r>
              <a:rPr lang="fr-FR" sz="1600" dirty="0" err="1">
                <a:solidFill>
                  <a:srgbClr val="008000"/>
                </a:solidFill>
                <a:latin typeface="Arial" charset="0"/>
                <a:cs typeface="Arial" charset="0"/>
                <a:hlinkClick r:id="rId8" tooltip="Klioutsch (page inexistante)"/>
              </a:rPr>
              <a:t>Klioutsch</a:t>
            </a:r>
            <a:r>
              <a:rPr lang="fr-FR" sz="1600" dirty="0">
                <a:solidFill>
                  <a:srgbClr val="008000"/>
                </a:solidFill>
                <a:latin typeface="Arial" charset="0"/>
                <a:cs typeface="Arial" charset="0"/>
              </a:rPr>
              <a:t> (</a:t>
            </a:r>
            <a:r>
              <a:rPr lang="fr-FR" sz="1600" dirty="0">
                <a:solidFill>
                  <a:srgbClr val="008000"/>
                </a:solidFill>
                <a:latin typeface="Arial" charset="0"/>
                <a:cs typeface="Arial" charset="0"/>
                <a:hlinkClick r:id="rId5" tooltip="Caucase"/>
              </a:rPr>
              <a:t>Caucase</a:t>
            </a:r>
            <a:r>
              <a:rPr lang="fr-FR" sz="1600" dirty="0">
                <a:solidFill>
                  <a:srgbClr val="008000"/>
                </a:solidFill>
                <a:latin typeface="Arial" charset="0"/>
                <a:cs typeface="Arial" charset="0"/>
              </a:rPr>
              <a:t>) par les botanistes </a:t>
            </a:r>
            <a:r>
              <a:rPr lang="fr-FR" sz="1600" dirty="0">
                <a:solidFill>
                  <a:srgbClr val="008000"/>
                </a:solidFill>
                <a:latin typeface="Arial" charset="0"/>
                <a:cs typeface="Arial" charset="0"/>
                <a:hlinkClick r:id="rId9" tooltip="Émile Levier (page inexistante)"/>
              </a:rPr>
              <a:t>Émile Levier</a:t>
            </a:r>
            <a:r>
              <a:rPr lang="fr-FR" sz="1600" dirty="0">
                <a:solidFill>
                  <a:srgbClr val="008000"/>
                </a:solidFill>
                <a:latin typeface="Arial" charset="0"/>
                <a:cs typeface="Arial" charset="0"/>
              </a:rPr>
              <a:t> et </a:t>
            </a:r>
            <a:r>
              <a:rPr lang="fr-FR" sz="1600" dirty="0">
                <a:solidFill>
                  <a:srgbClr val="008000"/>
                </a:solidFill>
                <a:latin typeface="Arial" charset="0"/>
                <a:cs typeface="Arial" charset="0"/>
                <a:hlinkClick r:id="rId10" tooltip="Stephan Sommier (page inexistante)"/>
              </a:rPr>
              <a:t>Stephan Sommier</a:t>
            </a:r>
            <a:r>
              <a:rPr lang="fr-FR" sz="1600" u="sng" baseline="30000" dirty="0">
                <a:solidFill>
                  <a:srgbClr val="008000"/>
                </a:solidFill>
                <a:latin typeface="Arial" charset="0"/>
                <a:cs typeface="Arial" charset="0"/>
                <a:hlinkClick r:id="rId11"/>
              </a:rPr>
              <a:t>1</a:t>
            </a:r>
            <a:r>
              <a:rPr lang="fr-FR" sz="1600" dirty="0">
                <a:solidFill>
                  <a:srgbClr val="008000"/>
                </a:solidFill>
                <a:latin typeface="Arial" charset="0"/>
                <a:cs typeface="Arial" charset="0"/>
              </a:rPr>
              <a:t>. Elle a été introduite en </a:t>
            </a:r>
            <a:r>
              <a:rPr lang="fr-FR" sz="1600" dirty="0">
                <a:solidFill>
                  <a:srgbClr val="008000"/>
                </a:solidFill>
                <a:latin typeface="Arial" charset="0"/>
                <a:cs typeface="Arial" charset="0"/>
                <a:hlinkClick r:id="rId12" tooltip="Europe centrale"/>
              </a:rPr>
              <a:t>Europe centrale</a:t>
            </a:r>
            <a:r>
              <a:rPr lang="fr-FR" sz="1600" dirty="0">
                <a:solidFill>
                  <a:srgbClr val="008000"/>
                </a:solidFill>
                <a:latin typeface="Arial" charset="0"/>
                <a:cs typeface="Arial" charset="0"/>
              </a:rPr>
              <a:t> au </a:t>
            </a:r>
            <a:r>
              <a:rPr lang="fr-FR" sz="1600" cap="small" dirty="0" err="1">
                <a:solidFill>
                  <a:srgbClr val="008000"/>
                </a:solidFill>
                <a:latin typeface="Arial" charset="0"/>
                <a:cs typeface="Arial" charset="0"/>
              </a:rPr>
              <a:t>xix</a:t>
            </a:r>
            <a:r>
              <a:rPr lang="fr-FR" sz="1600" baseline="30000" dirty="0" err="1">
                <a:solidFill>
                  <a:srgbClr val="008000"/>
                </a:solidFill>
                <a:latin typeface="Arial" charset="0"/>
                <a:cs typeface="Arial" charset="0"/>
              </a:rPr>
              <a:t>e</a:t>
            </a:r>
            <a:r>
              <a:rPr lang="fr-FR" sz="1600" dirty="0">
                <a:solidFill>
                  <a:srgbClr val="008000"/>
                </a:solidFill>
                <a:latin typeface="Arial" charset="0"/>
                <a:cs typeface="Arial" charset="0"/>
              </a:rPr>
              <a:t> siècle dans les jardins botaniques en raison de ses qualités ornementales et s'est naturalisée dans toute l'Europe, notamment le long des cours d'eau. Elle a été introduite sur le continent américain en 1917 pour des raisons horticoles. Staline l’a fait cultiver comme fourragère.</a:t>
            </a:r>
          </a:p>
          <a:p>
            <a:pPr algn="just" eaLnBrk="1" hangingPunct="1">
              <a:buFont typeface="Arial" pitchFamily="34" charset="0"/>
              <a:buChar char="•"/>
              <a:defRPr/>
            </a:pPr>
            <a:r>
              <a:rPr lang="fr-FR" sz="1400" dirty="0">
                <a:solidFill>
                  <a:srgbClr val="FF0000"/>
                </a:solidFill>
                <a:latin typeface="Arial" charset="0"/>
                <a:cs typeface="Arial" charset="0"/>
              </a:rPr>
              <a:t> </a:t>
            </a:r>
            <a:r>
              <a:rPr lang="fr-FR" sz="1400" u="sng" dirty="0">
                <a:solidFill>
                  <a:srgbClr val="FF0000"/>
                </a:solidFill>
                <a:latin typeface="Arial" charset="0"/>
                <a:cs typeface="Arial" charset="0"/>
              </a:rPr>
              <a:t>Toxicité</a:t>
            </a:r>
            <a:r>
              <a:rPr lang="fr-FR" sz="1400" dirty="0">
                <a:solidFill>
                  <a:srgbClr val="FF0000"/>
                </a:solidFill>
                <a:latin typeface="Arial" charset="0"/>
                <a:cs typeface="Arial" charset="0"/>
              </a:rPr>
              <a:t> : La berce du Caucase produit une </a:t>
            </a:r>
            <a:r>
              <a:rPr lang="fr-FR" sz="1400" i="1" dirty="0">
                <a:solidFill>
                  <a:srgbClr val="FF0000"/>
                </a:solidFill>
                <a:latin typeface="Arial" charset="0"/>
                <a:cs typeface="Arial" charset="0"/>
              </a:rPr>
              <a:t>toxine </a:t>
            </a:r>
            <a:r>
              <a:rPr lang="fr-FR" sz="1400" i="1" dirty="0" err="1">
                <a:solidFill>
                  <a:srgbClr val="FF0000"/>
                </a:solidFill>
                <a:latin typeface="Arial" charset="0"/>
                <a:cs typeface="Arial" charset="0"/>
              </a:rPr>
              <a:t>phototoxique</a:t>
            </a:r>
            <a:r>
              <a:rPr lang="fr-FR" sz="1400" i="1" dirty="0">
                <a:solidFill>
                  <a:srgbClr val="FF0000"/>
                </a:solidFill>
                <a:latin typeface="Arial" charset="0"/>
                <a:cs typeface="Arial" charset="0"/>
              </a:rPr>
              <a:t> </a:t>
            </a:r>
            <a:r>
              <a:rPr lang="fr-FR" sz="1400" dirty="0">
                <a:solidFill>
                  <a:srgbClr val="FF0000"/>
                </a:solidFill>
                <a:latin typeface="Arial" charset="0"/>
                <a:cs typeface="Arial" charset="0"/>
              </a:rPr>
              <a:t>appelée </a:t>
            </a:r>
            <a:r>
              <a:rPr lang="fr-FR" sz="1400" dirty="0" err="1">
                <a:solidFill>
                  <a:srgbClr val="FF0000"/>
                </a:solidFill>
                <a:latin typeface="Arial" charset="0"/>
                <a:cs typeface="Arial" charset="0"/>
                <a:hlinkClick r:id="rId13" tooltip="Xanthotoxine"/>
              </a:rPr>
              <a:t>Xanthotoxine</a:t>
            </a:r>
            <a:r>
              <a:rPr lang="fr-FR" sz="1400" dirty="0">
                <a:solidFill>
                  <a:srgbClr val="FF0000"/>
                </a:solidFill>
                <a:latin typeface="Arial" charset="0"/>
                <a:cs typeface="Arial" charset="0"/>
              </a:rPr>
              <a:t> (</a:t>
            </a:r>
            <a:r>
              <a:rPr lang="fr-FR" sz="1400" dirty="0" err="1">
                <a:solidFill>
                  <a:srgbClr val="FF0000"/>
                </a:solidFill>
                <a:latin typeface="Arial" charset="0"/>
                <a:cs typeface="Arial" charset="0"/>
              </a:rPr>
              <a:t>phototoxique</a:t>
            </a:r>
            <a:r>
              <a:rPr lang="fr-FR" sz="1400" dirty="0">
                <a:solidFill>
                  <a:srgbClr val="FF0000"/>
                </a:solidFill>
                <a:latin typeface="Arial" charset="0"/>
                <a:cs typeface="Arial" charset="0"/>
              </a:rPr>
              <a:t> signifie qu'elle réagit si on l'expose à la lumière). Cette toxine, présente dans la sève, provoque des inflammations et des </a:t>
            </a:r>
            <a:r>
              <a:rPr lang="fr-FR" sz="1400" dirty="0">
                <a:solidFill>
                  <a:srgbClr val="FF0000"/>
                </a:solidFill>
                <a:latin typeface="Arial" charset="0"/>
                <a:cs typeface="Arial" charset="0"/>
                <a:hlinkClick r:id="rId14" tooltip="Brulure"/>
              </a:rPr>
              <a:t>brûlures</a:t>
            </a:r>
            <a:r>
              <a:rPr lang="fr-FR" sz="1400" dirty="0">
                <a:solidFill>
                  <a:srgbClr val="FF0000"/>
                </a:solidFill>
                <a:latin typeface="Arial" charset="0"/>
                <a:cs typeface="Arial" charset="0"/>
              </a:rPr>
              <a:t> de la peau. Si l'on n'expose pas à la lumière la zone infectée pendant plusieurs jours, la réaction ne se déclenche pas. Les cloques provoquées peuvent atteindre la taille d'une pomme de terre. Les séquelles de la </a:t>
            </a:r>
            <a:r>
              <a:rPr lang="fr-FR" sz="1400" dirty="0" err="1">
                <a:solidFill>
                  <a:srgbClr val="FF0000"/>
                </a:solidFill>
                <a:latin typeface="Arial" charset="0"/>
                <a:cs typeface="Arial" charset="0"/>
              </a:rPr>
              <a:t>phototoxicité</a:t>
            </a:r>
            <a:r>
              <a:rPr lang="fr-FR" sz="1400" dirty="0">
                <a:solidFill>
                  <a:srgbClr val="FF0000"/>
                </a:solidFill>
                <a:latin typeface="Arial" charset="0"/>
                <a:cs typeface="Arial" charset="0"/>
              </a:rPr>
              <a:t> de la sève de la berce du Caucase n'apparaissent qu'après plusieurs heures et peuvent persister durant des années.</a:t>
            </a:r>
            <a:r>
              <a:rPr lang="fr-FR" sz="1400" dirty="0">
                <a:solidFill>
                  <a:srgbClr val="008000"/>
                </a:solidFill>
                <a:latin typeface="Arial" charset="0"/>
                <a:cs typeface="Arial" charset="0"/>
              </a:rPr>
              <a:t> </a:t>
            </a:r>
            <a:r>
              <a:rPr lang="fr-FR" sz="1200" dirty="0">
                <a:solidFill>
                  <a:srgbClr val="008000"/>
                </a:solidFill>
                <a:latin typeface="Arial" charset="0"/>
                <a:cs typeface="Arial" charset="0"/>
              </a:rPr>
              <a:t>Source : </a:t>
            </a:r>
            <a:r>
              <a:rPr lang="fr-FR" sz="1200" dirty="0">
                <a:solidFill>
                  <a:srgbClr val="008000"/>
                </a:solidFill>
                <a:latin typeface="Arial" charset="0"/>
                <a:cs typeface="Arial" charset="0"/>
                <a:hlinkClick r:id="rId15"/>
              </a:rPr>
              <a:t>http://fr.wikipedia.org/wiki/Heracleum_mantegazzianum</a:t>
            </a:r>
            <a:endParaRPr lang="fr-FR" sz="1200" dirty="0">
              <a:solidFill>
                <a:srgbClr val="008000"/>
              </a:solidFill>
              <a:latin typeface="Arial" charset="0"/>
              <a:cs typeface="Arial" charset="0"/>
            </a:endParaRPr>
          </a:p>
        </p:txBody>
      </p:sp>
      <p:pic>
        <p:nvPicPr>
          <p:cNvPr id="33798" name="Picture 12" descr="C:\Users\LISAN\Pictures\plantes invasives\Heracleum mantegazzianum3_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388" y="4941888"/>
            <a:ext cx="1457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age 8" descr="Heracleum mantegazzianum2.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268538" y="5013325"/>
            <a:ext cx="2214562"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descr="C:\Users\LISAN\Pictures\plantes invasives\Heracleum mantegazzianum1_s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2363" y="4941888"/>
            <a:ext cx="1457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Image 10" descr="Heracleum mantegazzianum5_ss.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092950" y="4724400"/>
            <a:ext cx="16922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7DAB812-CE77-491F-BB44-4623CF1C774A}" type="slidenum">
              <a:rPr lang="fr-FR" altLang="fr-FR" sz="1200">
                <a:solidFill>
                  <a:srgbClr val="898989"/>
                </a:solidFill>
              </a:rPr>
              <a:pPr algn="r" eaLnBrk="1" hangingPunct="1">
                <a:spcBef>
                  <a:spcPct val="0"/>
                </a:spcBef>
                <a:buFontTx/>
                <a:buNone/>
              </a:pPr>
              <a:t>33</a:t>
            </a:fld>
            <a:endParaRPr lang="fr-FR" altLang="fr-FR" sz="1200">
              <a:solidFill>
                <a:srgbClr val="898989"/>
              </a:solidFill>
            </a:endParaRPr>
          </a:p>
        </p:txBody>
      </p:sp>
      <p:sp>
        <p:nvSpPr>
          <p:cNvPr id="34819"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4820"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8.5. </a:t>
            </a:r>
            <a:r>
              <a:rPr lang="fr-FR" altLang="fr-FR" sz="1800" b="1">
                <a:solidFill>
                  <a:srgbClr val="008000"/>
                </a:solidFill>
                <a:latin typeface="Arial" panose="020B0604020202020204" pitchFamily="34" charset="0"/>
              </a:rPr>
              <a:t>La berce du Caucase ou berce de Mantegazzi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Heracleum mantegazzianum</a:t>
            </a:r>
            <a:r>
              <a:rPr lang="fr-FR" altLang="fr-FR" sz="1800">
                <a:solidFill>
                  <a:srgbClr val="008000"/>
                </a:solidFill>
                <a:latin typeface="Arial" panose="020B0604020202020204" pitchFamily="34" charset="0"/>
              </a:rPr>
              <a:t>)</a:t>
            </a:r>
          </a:p>
        </p:txBody>
      </p:sp>
      <p:pic>
        <p:nvPicPr>
          <p:cNvPr id="34821" name="Picture 2" descr="C:\Users\LISAN\Pictures\plantes invasives\heracleum mantegazzianum cloques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797425"/>
            <a:ext cx="1619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descr="C:\Users\LISAN\Pictures\plantes invasives\heracleum mantegazzianum cloques2_bi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365625"/>
            <a:ext cx="12668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ZoneTexte 7"/>
          <p:cNvSpPr txBox="1">
            <a:spLocks noChangeArrowheads="1"/>
          </p:cNvSpPr>
          <p:nvPr/>
        </p:nvSpPr>
        <p:spPr bwMode="auto">
          <a:xfrm>
            <a:off x="0" y="6381750"/>
            <a:ext cx="3240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Cloques causées par la berce du Caucase</a:t>
            </a:r>
          </a:p>
          <a:p>
            <a:pPr algn="ctr" eaLnBrk="1" hangingPunct="1">
              <a:spcBef>
                <a:spcPct val="0"/>
              </a:spcBef>
              <a:buFontTx/>
              <a:buNone/>
            </a:pPr>
            <a:r>
              <a:rPr lang="fr-FR" altLang="fr-FR" sz="1200">
                <a:solidFill>
                  <a:srgbClr val="008000"/>
                </a:solidFill>
                <a:latin typeface="Arial" panose="020B0604020202020204" pitchFamily="34" charset="0"/>
              </a:rPr>
              <a:t>(Source : MNHN)</a:t>
            </a:r>
          </a:p>
        </p:txBody>
      </p:sp>
      <p:pic>
        <p:nvPicPr>
          <p:cNvPr id="34824" name="Picture 4" descr="C:\Users\LISAN\Pictures\plantes invasives\Heracleum mantegazzianum poster alerte FR_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196975"/>
            <a:ext cx="36957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ZoneTexte 9"/>
          <p:cNvSpPr txBox="1">
            <a:spLocks noChangeArrowheads="1"/>
          </p:cNvSpPr>
          <p:nvPr/>
        </p:nvSpPr>
        <p:spPr bwMode="auto">
          <a:xfrm>
            <a:off x="5867400" y="6381750"/>
            <a:ext cx="3078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Poster de mise en garde (Source : MNHN)</a:t>
            </a:r>
          </a:p>
        </p:txBody>
      </p:sp>
      <p:pic>
        <p:nvPicPr>
          <p:cNvPr id="34826" name="Picture 5" descr="C:\Users\LISAN\Pictures\plantes invasives\Heracleum mantegazzianum panneau alerte b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157788"/>
            <a:ext cx="19621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11"/>
          <p:cNvSpPr>
            <a:spLocks noChangeArrowheads="1"/>
          </p:cNvSpPr>
          <p:nvPr/>
        </p:nvSpPr>
        <p:spPr bwMode="auto">
          <a:xfrm>
            <a:off x="3635375" y="6308725"/>
            <a:ext cx="1338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Panneau d'alerte</a:t>
            </a:r>
          </a:p>
        </p:txBody>
      </p:sp>
      <p:pic>
        <p:nvPicPr>
          <p:cNvPr id="34828" name="Picture 7" descr="C:\Users\LISAN\Pictures\plantes invasives\Heracleum mantegazzianum fleurs1_s_bi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2781300"/>
            <a:ext cx="18018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8" descr="C:\Users\LISAN\Pictures\plantes invasives\Heracleum mantegazzianum fleurs2_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1196975"/>
            <a:ext cx="1733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9" descr="C:\Users\LISAN\Pictures\plantes invasives\Heracleum mantegazzianum tige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2636838"/>
            <a:ext cx="123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3" descr="C:\Users\LISAN\Pictures\plantes invasives\Heracleum mantegazzianum4_s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1341438"/>
            <a:ext cx="1143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ZoneTexte 20"/>
          <p:cNvSpPr txBox="1">
            <a:spLocks noChangeArrowheads="1"/>
          </p:cNvSpPr>
          <p:nvPr/>
        </p:nvSpPr>
        <p:spPr bwMode="auto">
          <a:xfrm>
            <a:off x="1619250" y="2492375"/>
            <a:ext cx="153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Fleurs en ombrelles</a:t>
            </a:r>
          </a:p>
        </p:txBody>
      </p:sp>
      <p:pic>
        <p:nvPicPr>
          <p:cNvPr id="34833" name="Image 21" descr="Expansion_of_hogweed_A.sv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92500" y="2781300"/>
            <a:ext cx="16954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ZoneTexte 22"/>
          <p:cNvSpPr txBox="1">
            <a:spLocks noChangeArrowheads="1"/>
          </p:cNvSpPr>
          <p:nvPr/>
        </p:nvSpPr>
        <p:spPr bwMode="auto">
          <a:xfrm>
            <a:off x="3563938" y="4292600"/>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 </a:t>
            </a:r>
            <a:r>
              <a:rPr lang="fr-FR" altLang="fr-FR" sz="1200">
                <a:solidFill>
                  <a:srgbClr val="008000"/>
                </a:solidFill>
                <a:latin typeface="Arial" panose="020B0604020202020204" pitchFamily="34" charset="0"/>
              </a:rPr>
              <a:t>Expansion de la berce du Caucase en Europe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AD20F85-B932-4F4F-A8E4-F8B211738BA7}" type="slidenum">
              <a:rPr lang="fr-FR" altLang="fr-FR" sz="1200">
                <a:solidFill>
                  <a:srgbClr val="898989"/>
                </a:solidFill>
              </a:rPr>
              <a:pPr algn="r" eaLnBrk="1" hangingPunct="1">
                <a:spcBef>
                  <a:spcPct val="0"/>
                </a:spcBef>
                <a:buFontTx/>
                <a:buNone/>
              </a:pPr>
              <a:t>34</a:t>
            </a:fld>
            <a:endParaRPr lang="fr-FR" altLang="fr-FR" sz="1200">
              <a:solidFill>
                <a:srgbClr val="898989"/>
              </a:solidFill>
            </a:endParaRPr>
          </a:p>
        </p:txBody>
      </p:sp>
      <p:sp>
        <p:nvSpPr>
          <p:cNvPr id="3584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5844"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8.6. </a:t>
            </a:r>
            <a:r>
              <a:rPr lang="fr-FR" altLang="fr-FR" sz="1800" b="1">
                <a:solidFill>
                  <a:srgbClr val="008000"/>
                </a:solidFill>
                <a:latin typeface="Arial" panose="020B0604020202020204" pitchFamily="34" charset="0"/>
              </a:rPr>
              <a:t>Le Buddleia de David (</a:t>
            </a:r>
            <a:r>
              <a:rPr lang="fr-FR" altLang="fr-FR" sz="1800" b="1" i="1">
                <a:solidFill>
                  <a:srgbClr val="008000"/>
                </a:solidFill>
                <a:latin typeface="Arial" panose="020B0604020202020204" pitchFamily="34" charset="0"/>
              </a:rPr>
              <a:t>Buddleja davidii</a:t>
            </a:r>
            <a:r>
              <a:rPr lang="fr-FR" altLang="fr-FR" sz="1800" b="1">
                <a:solidFill>
                  <a:srgbClr val="008000"/>
                </a:solidFill>
                <a:latin typeface="Arial" panose="020B0604020202020204" pitchFamily="34" charset="0"/>
              </a:rPr>
              <a:t>) </a:t>
            </a:r>
            <a:r>
              <a:rPr lang="fr-FR" altLang="fr-FR" sz="1800" b="1">
                <a:solidFill>
                  <a:srgbClr val="FF0000"/>
                </a:solidFill>
                <a:latin typeface="Arial" panose="020B0604020202020204" pitchFamily="34" charset="0"/>
              </a:rPr>
              <a:t>Risque élevé (Pacifique), score: 13</a:t>
            </a:r>
          </a:p>
        </p:txBody>
      </p:sp>
      <p:sp>
        <p:nvSpPr>
          <p:cNvPr id="35845" name="ZoneTexte 5"/>
          <p:cNvSpPr txBox="1">
            <a:spLocks noChangeArrowheads="1"/>
          </p:cNvSpPr>
          <p:nvPr/>
        </p:nvSpPr>
        <p:spPr bwMode="auto">
          <a:xfrm>
            <a:off x="107950" y="1268413"/>
            <a:ext cx="8928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Aussi appelé buddleia du père David ou plus communément arbre aux papillons  (en raison de son odeur qui allèche les papillons). C’est un arbuste originaire de </a:t>
            </a:r>
            <a:r>
              <a:rPr lang="fr-FR" altLang="fr-FR" sz="1800">
                <a:solidFill>
                  <a:srgbClr val="008000"/>
                </a:solidFill>
                <a:latin typeface="Arial" panose="020B0604020202020204" pitchFamily="34" charset="0"/>
                <a:hlinkClick r:id="rId2" tooltip="République populaire de Chine"/>
              </a:rPr>
              <a:t>Chine</a:t>
            </a:r>
            <a:r>
              <a:rPr lang="fr-FR" altLang="fr-FR" sz="1800">
                <a:solidFill>
                  <a:srgbClr val="008000"/>
                </a:solidFill>
                <a:latin typeface="Arial" panose="020B0604020202020204" pitchFamily="34" charset="0"/>
              </a:rPr>
              <a:t> et appartenant à la </a:t>
            </a:r>
            <a:r>
              <a:rPr lang="fr-FR" altLang="fr-FR" sz="1800">
                <a:solidFill>
                  <a:srgbClr val="008000"/>
                </a:solidFill>
                <a:latin typeface="Arial" panose="020B0604020202020204" pitchFamily="34" charset="0"/>
                <a:hlinkClick r:id="rId3" tooltip="Famille (biologie)"/>
              </a:rPr>
              <a:t>famille</a:t>
            </a:r>
            <a:r>
              <a:rPr lang="fr-FR" altLang="fr-FR" sz="1800">
                <a:solidFill>
                  <a:srgbClr val="008000"/>
                </a:solidFill>
                <a:latin typeface="Arial" panose="020B0604020202020204" pitchFamily="34" charset="0"/>
              </a:rPr>
              <a:t> des </a:t>
            </a:r>
            <a:r>
              <a:rPr lang="fr-FR" altLang="fr-FR" sz="1800">
                <a:solidFill>
                  <a:srgbClr val="008000"/>
                </a:solidFill>
                <a:latin typeface="Arial" panose="020B0604020202020204" pitchFamily="34" charset="0"/>
                <a:hlinkClick r:id="rId4" tooltip="Loganiaceae"/>
              </a:rPr>
              <a:t>Loganiacées</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5" tooltip="Classification classique"/>
              </a:rPr>
              <a:t>classification classique</a:t>
            </a:r>
            <a:r>
              <a:rPr lang="fr-FR" altLang="fr-FR" sz="1800">
                <a:solidFill>
                  <a:srgbClr val="008000"/>
                </a:solidFill>
                <a:latin typeface="Arial" panose="020B0604020202020204" pitchFamily="34" charset="0"/>
              </a:rPr>
              <a:t>) ou des </a:t>
            </a:r>
            <a:r>
              <a:rPr lang="fr-FR" altLang="fr-FR" sz="1800">
                <a:solidFill>
                  <a:srgbClr val="008000"/>
                </a:solidFill>
                <a:latin typeface="Arial" panose="020B0604020202020204" pitchFamily="34" charset="0"/>
                <a:hlinkClick r:id="rId6" tooltip="Scrophulariaceae"/>
              </a:rPr>
              <a:t>Scrofulariacées</a:t>
            </a:r>
            <a:r>
              <a:rPr lang="fr-FR" altLang="fr-FR" sz="1800" baseline="30000">
                <a:solidFill>
                  <a:srgbClr val="008000"/>
                </a:solidFill>
                <a:latin typeface="Arial" panose="020B0604020202020204" pitchFamily="34" charset="0"/>
                <a:hlinkClick r:id="rId7"/>
              </a:rPr>
              <a:t>1</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8" tooltip="Classification APG"/>
              </a:rPr>
              <a:t>classification phylogénétique</a:t>
            </a:r>
            <a:r>
              <a:rPr lang="fr-FR" altLang="fr-FR" sz="1800">
                <a:solidFill>
                  <a:srgbClr val="008000"/>
                </a:solidFill>
                <a:latin typeface="Arial" panose="020B0604020202020204" pitchFamily="34" charset="0"/>
              </a:rPr>
              <a:t>).</a:t>
            </a:r>
          </a:p>
          <a:p>
            <a:pPr algn="just" eaLnBrk="1" hangingPunct="1">
              <a:spcBef>
                <a:spcPct val="0"/>
              </a:spcBef>
            </a:pPr>
            <a:r>
              <a:rPr lang="fr-FR" altLang="fr-FR" sz="1600">
                <a:solidFill>
                  <a:srgbClr val="008000"/>
                </a:solidFill>
                <a:latin typeface="Arial" panose="020B0604020202020204" pitchFamily="34" charset="0"/>
              </a:rPr>
              <a:t> Il a été introduit comme plante ornementale dans de nombreuses régions tempérées, hors de Chine. Il a alors une tendance à s’échapper des jardins et à se naturaliser. On le considère comme une plante envahissante, en particulier sur les friches urbaines et </a:t>
            </a:r>
            <a:r>
              <a:rPr lang="fr-FR" altLang="fr-FR" sz="1600">
                <a:solidFill>
                  <a:srgbClr val="008000"/>
                </a:solidFill>
                <a:latin typeface="Arial" panose="020B0604020202020204" pitchFamily="34" charset="0"/>
                <a:hlinkClick r:id="rId9" tooltip="Périurbanisation"/>
              </a:rPr>
              <a:t>périurbaines</a:t>
            </a:r>
            <a:r>
              <a:rPr lang="fr-FR" altLang="fr-FR" sz="1600">
                <a:solidFill>
                  <a:srgbClr val="008000"/>
                </a:solidFill>
                <a:latin typeface="Arial" panose="020B0604020202020204" pitchFamily="34" charset="0"/>
              </a:rPr>
              <a:t> et le long de certains axes (routes, canaux, </a:t>
            </a:r>
            <a:r>
              <a:rPr lang="fr-FR" altLang="fr-FR" sz="1600" i="1">
                <a:solidFill>
                  <a:srgbClr val="008000"/>
                </a:solidFill>
                <a:latin typeface="Arial" panose="020B0604020202020204" pitchFamily="34" charset="0"/>
              </a:rPr>
              <a:t>voies ferrées</a:t>
            </a:r>
            <a:r>
              <a:rPr lang="fr-FR" altLang="fr-FR" sz="1600">
                <a:solidFill>
                  <a:srgbClr val="008000"/>
                </a:solidFill>
                <a:latin typeface="Arial" panose="020B0604020202020204" pitchFamily="34" charset="0"/>
              </a:rPr>
              <a:t>), sur des milieux artificialisés qu'il colonise facilement grâce à ses facultés d'</a:t>
            </a:r>
            <a:r>
              <a:rPr lang="fr-FR" altLang="fr-FR" sz="1600">
                <a:solidFill>
                  <a:srgbClr val="008000"/>
                </a:solidFill>
                <a:latin typeface="Arial" panose="020B0604020202020204" pitchFamily="34" charset="0"/>
                <a:hlinkClick r:id="rId10" tooltip="Espèce pionnière"/>
              </a:rPr>
              <a:t>espèce pionnière</a:t>
            </a:r>
            <a:r>
              <a:rPr lang="fr-FR" altLang="fr-FR" sz="1600">
                <a:solidFill>
                  <a:srgbClr val="008000"/>
                </a:solidFill>
                <a:latin typeface="Arial" panose="020B0604020202020204" pitchFamily="34" charset="0"/>
              </a:rPr>
              <a:t> (formation de « buddleiaies »). Sa culture, comme plante ornementale, est répandue en Europe et en Australie.</a:t>
            </a:r>
          </a:p>
          <a:p>
            <a:pPr algn="just" eaLnBrk="1" hangingPunct="1">
              <a:spcBef>
                <a:spcPct val="0"/>
              </a:spcBef>
            </a:pPr>
            <a:r>
              <a:rPr lang="fr-FR" altLang="fr-FR" sz="1400">
                <a:solidFill>
                  <a:srgbClr val="FF0000"/>
                </a:solidFill>
                <a:latin typeface="Arial" panose="020B0604020202020204" pitchFamily="34" charset="0"/>
              </a:rPr>
              <a:t> </a:t>
            </a:r>
            <a:r>
              <a:rPr lang="fr-FR" altLang="fr-FR" sz="1400" u="sng">
                <a:solidFill>
                  <a:srgbClr val="FF0000"/>
                </a:solidFill>
                <a:latin typeface="Arial" panose="020B0604020202020204" pitchFamily="34" charset="0"/>
              </a:rPr>
              <a:t>Toxicité</a:t>
            </a:r>
            <a:r>
              <a:rPr lang="fr-FR" altLang="fr-FR" sz="1400">
                <a:solidFill>
                  <a:srgbClr val="FF0000"/>
                </a:solidFill>
                <a:latin typeface="Arial" panose="020B0604020202020204" pitchFamily="34" charset="0"/>
              </a:rPr>
              <a:t> : Cette essence contient des molécules </a:t>
            </a:r>
            <a:r>
              <a:rPr lang="fr-FR" altLang="fr-FR" sz="1400">
                <a:solidFill>
                  <a:srgbClr val="FF0000"/>
                </a:solidFill>
                <a:latin typeface="Arial" panose="020B0604020202020204" pitchFamily="34" charset="0"/>
                <a:hlinkClick r:id="rId11" tooltip="Toxique"/>
              </a:rPr>
              <a:t>toxiques</a:t>
            </a:r>
            <a:r>
              <a:rPr lang="fr-FR" altLang="fr-FR" sz="1400">
                <a:solidFill>
                  <a:srgbClr val="FF0000"/>
                </a:solidFill>
                <a:latin typeface="Arial" panose="020B0604020202020204" pitchFamily="34" charset="0"/>
              </a:rPr>
              <a:t> (</a:t>
            </a:r>
            <a:r>
              <a:rPr lang="fr-FR" altLang="fr-FR" sz="1400">
                <a:solidFill>
                  <a:srgbClr val="FF0000"/>
                </a:solidFill>
                <a:latin typeface="Arial" panose="020B0604020202020204" pitchFamily="34" charset="0"/>
                <a:hlinkClick r:id="rId12" tooltip="Aucubine"/>
              </a:rPr>
              <a:t>aucubine</a:t>
            </a:r>
            <a:r>
              <a:rPr lang="fr-FR" altLang="fr-FR" sz="1400">
                <a:solidFill>
                  <a:srgbClr val="FF0000"/>
                </a:solidFill>
                <a:latin typeface="Arial" panose="020B0604020202020204" pitchFamily="34" charset="0"/>
              </a:rPr>
              <a:t> en particulier) ce qui explique que ses feuilles, son écorce et ses racines ne sont pas mangées par la plupart des espèces autochtones là où il a été introduit. La </a:t>
            </a:r>
            <a:r>
              <a:rPr lang="fr-FR" altLang="fr-FR" sz="1400">
                <a:solidFill>
                  <a:srgbClr val="FF0000"/>
                </a:solidFill>
                <a:latin typeface="Arial" panose="020B0604020202020204" pitchFamily="34" charset="0"/>
                <a:hlinkClick r:id="rId13" tooltip="Toxicité"/>
              </a:rPr>
              <a:t>toxicité</a:t>
            </a:r>
            <a:r>
              <a:rPr lang="fr-FR" altLang="fr-FR" sz="1400">
                <a:solidFill>
                  <a:srgbClr val="FF0000"/>
                </a:solidFill>
                <a:latin typeface="Arial" panose="020B0604020202020204" pitchFamily="34" charset="0"/>
              </a:rPr>
              <a:t> pour les poissons du </a:t>
            </a:r>
            <a:r>
              <a:rPr lang="fr-FR" altLang="fr-FR" sz="1400" i="1">
                <a:solidFill>
                  <a:srgbClr val="FF0000"/>
                </a:solidFill>
                <a:latin typeface="Arial" panose="020B0604020202020204" pitchFamily="34" charset="0"/>
              </a:rPr>
              <a:t>Buddleia davidii</a:t>
            </a:r>
            <a:r>
              <a:rPr lang="fr-FR" altLang="fr-FR" sz="1400">
                <a:solidFill>
                  <a:srgbClr val="FF0000"/>
                </a:solidFill>
                <a:latin typeface="Arial" panose="020B0604020202020204" pitchFamily="34" charset="0"/>
              </a:rPr>
              <a:t> a été confirmée par l’isolation des buddlédines A, B et C, dans l’écorce de la racine</a:t>
            </a:r>
            <a:r>
              <a:rPr lang="fr-FR" altLang="fr-FR" sz="1400" baseline="30000">
                <a:solidFill>
                  <a:srgbClr val="FF0000"/>
                </a:solidFill>
                <a:latin typeface="Arial" panose="020B0604020202020204" pitchFamily="34" charset="0"/>
                <a:hlinkClick r:id="rId14"/>
              </a:rPr>
              <a:t>9</a:t>
            </a:r>
            <a:r>
              <a:rPr lang="fr-FR" altLang="fr-FR" sz="1400">
                <a:solidFill>
                  <a:srgbClr val="FF0000"/>
                </a:solidFill>
                <a:latin typeface="Arial" panose="020B0604020202020204" pitchFamily="34" charset="0"/>
              </a:rPr>
              <a:t>. L’activité antifongique des extraits de </a:t>
            </a:r>
            <a:r>
              <a:rPr lang="fr-FR" altLang="fr-FR" sz="1400" i="1">
                <a:solidFill>
                  <a:srgbClr val="FF0000"/>
                </a:solidFill>
                <a:latin typeface="Arial" panose="020B0604020202020204" pitchFamily="34" charset="0"/>
              </a:rPr>
              <a:t>B. davidii</a:t>
            </a:r>
            <a:r>
              <a:rPr lang="fr-FR" altLang="fr-FR" sz="1400">
                <a:solidFill>
                  <a:srgbClr val="FF0000"/>
                </a:solidFill>
                <a:latin typeface="Arial" panose="020B0604020202020204" pitchFamily="34" charset="0"/>
              </a:rPr>
              <a:t> est due à la buddlédine A.</a:t>
            </a:r>
          </a:p>
          <a:p>
            <a:pPr eaLnBrk="1" hangingPunct="1">
              <a:spcBef>
                <a:spcPct val="0"/>
              </a:spcBef>
              <a:buFontTx/>
              <a:buNone/>
            </a:pPr>
            <a:r>
              <a:rPr lang="fr-FR" altLang="fr-FR" sz="1200">
                <a:solidFill>
                  <a:srgbClr val="008000"/>
                </a:solidFill>
                <a:latin typeface="Arial" panose="020B0604020202020204" pitchFamily="34" charset="0"/>
              </a:rPr>
              <a:t>Sources : </a:t>
            </a:r>
            <a:r>
              <a:rPr lang="fr-FR" altLang="fr-FR" sz="1200" u="sng">
                <a:solidFill>
                  <a:srgbClr val="008000"/>
                </a:solidFill>
                <a:latin typeface="Arial" panose="020B0604020202020204" pitchFamily="34" charset="0"/>
                <a:hlinkClick r:id="rId15"/>
              </a:rPr>
              <a:t>http://fr.wikipedia.org/wiki/Buddleia_de_David</a:t>
            </a:r>
            <a:endParaRPr lang="fr-FR" altLang="fr-FR" sz="1200" u="sng">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hlinkClick r:id="rId16"/>
              </a:rPr>
              <a:t>http://www.hear.org/pier/species/buddleja_davidii.htm</a:t>
            </a:r>
            <a:r>
              <a:rPr lang="fr-FR" altLang="fr-FR" sz="1200">
                <a:solidFill>
                  <a:srgbClr val="008000"/>
                </a:solidFill>
                <a:latin typeface="Arial" panose="020B0604020202020204" pitchFamily="34" charset="0"/>
              </a:rPr>
              <a:t> </a:t>
            </a:r>
          </a:p>
        </p:txBody>
      </p:sp>
      <p:pic>
        <p:nvPicPr>
          <p:cNvPr id="35846" name="Picture 2" descr="C:\Users\LISAN\Pictures\plantes invasives\Buddleia_davidii_fleur_s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9925" y="4797425"/>
            <a:ext cx="19510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 descr="C:\Users\LISAN\Pictures\plantes invasives\Buddleia de David en fleurs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388" y="5140325"/>
            <a:ext cx="19446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ZoneTexte 10"/>
          <p:cNvSpPr txBox="1">
            <a:spLocks noChangeArrowheads="1"/>
          </p:cNvSpPr>
          <p:nvPr/>
        </p:nvSpPr>
        <p:spPr bwMode="auto">
          <a:xfrm>
            <a:off x="3813175" y="6453188"/>
            <a:ext cx="5330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Fleurs disposées en panicules denses, terminaux, de 10 à 75 cm de long </a:t>
            </a:r>
            <a:r>
              <a:rPr lang="fr-FR" altLang="fr-FR" sz="1200">
                <a:solidFill>
                  <a:srgbClr val="008000"/>
                </a:solidFill>
              </a:rPr>
              <a:t>↑</a:t>
            </a:r>
            <a:endParaRPr lang="fr-FR" altLang="fr-FR" sz="1200">
              <a:solidFill>
                <a:srgbClr val="008000"/>
              </a:solidFill>
              <a:latin typeface="Arial" panose="020B0604020202020204" pitchFamily="34" charset="0"/>
            </a:endParaRPr>
          </a:p>
        </p:txBody>
      </p:sp>
      <p:pic>
        <p:nvPicPr>
          <p:cNvPr id="35849" name="Image 11" descr="Fleurs de B. davidii × fallowiana_s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724525" y="5084763"/>
            <a:ext cx="12001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ZoneTexte 12"/>
          <p:cNvSpPr txBox="1">
            <a:spLocks noChangeArrowheads="1"/>
          </p:cNvSpPr>
          <p:nvPr/>
        </p:nvSpPr>
        <p:spPr bwMode="auto">
          <a:xfrm>
            <a:off x="3924300" y="5084763"/>
            <a:ext cx="172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008000"/>
                </a:solidFill>
                <a:latin typeface="Arial" panose="020B0604020202020204" pitchFamily="34" charset="0"/>
              </a:rPr>
              <a:t>Fleur de </a:t>
            </a:r>
            <a:r>
              <a:rPr lang="fr-FR" altLang="fr-FR" sz="1200" i="1">
                <a:solidFill>
                  <a:srgbClr val="008000"/>
                </a:solidFill>
                <a:latin typeface="Arial" panose="020B0604020202020204" pitchFamily="34" charset="0"/>
              </a:rPr>
              <a:t>B. davidii × fallowiana, </a:t>
            </a:r>
            <a:r>
              <a:rPr lang="fr-FR" altLang="fr-FR" sz="1200">
                <a:solidFill>
                  <a:srgbClr val="008000"/>
                </a:solidFill>
                <a:latin typeface="Arial" panose="020B0604020202020204" pitchFamily="34" charset="0"/>
              </a:rPr>
              <a:t>en tube long évasé. Sa culture a favorisé la </a:t>
            </a:r>
            <a:r>
              <a:rPr lang="fr-FR" altLang="fr-FR" sz="1200" i="1">
                <a:solidFill>
                  <a:srgbClr val="008000"/>
                </a:solidFill>
                <a:latin typeface="Arial" panose="020B0604020202020204" pitchFamily="34" charset="0"/>
              </a:rPr>
              <a:t>création de nombreuses variétés horticoles</a:t>
            </a:r>
            <a:r>
              <a:rPr lang="fr-FR" altLang="fr-FR" sz="1200">
                <a:solidFill>
                  <a:srgbClr val="008000"/>
                </a:solidFill>
                <a:latin typeface="Arial" panose="020B0604020202020204" pitchFamily="34" charset="0"/>
              </a:rPr>
              <a:t> </a:t>
            </a:r>
            <a:r>
              <a:rPr lang="fr-FR" altLang="fr-FR" sz="1200">
                <a:solidFill>
                  <a:srgbClr val="008000"/>
                </a:solidFill>
              </a:rPr>
              <a:t>↗ </a:t>
            </a:r>
            <a:endParaRPr lang="fr-FR" altLang="fr-FR" sz="1200">
              <a:solidFill>
                <a:srgbClr val="008000"/>
              </a:solidFill>
              <a:latin typeface="Arial" panose="020B0604020202020204" pitchFamily="34" charset="0"/>
            </a:endParaRPr>
          </a:p>
        </p:txBody>
      </p:sp>
      <p:sp>
        <p:nvSpPr>
          <p:cNvPr id="35851" name="ZoneTexte 13"/>
          <p:cNvSpPr txBox="1">
            <a:spLocks noChangeArrowheads="1"/>
          </p:cNvSpPr>
          <p:nvPr/>
        </p:nvSpPr>
        <p:spPr bwMode="auto">
          <a:xfrm>
            <a:off x="323850" y="6580188"/>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Buddleias en fleur</a:t>
            </a:r>
          </a:p>
        </p:txBody>
      </p:sp>
      <p:pic>
        <p:nvPicPr>
          <p:cNvPr id="35852" name="Picture 12" descr="C:\Users\LISAN\Pictures\plantes invasives\Buddleja davidii chemin de fer1bi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39975" y="5140325"/>
            <a:ext cx="1368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30783F2-89B1-4628-A00C-EBB549F2CF1F}" type="slidenum">
              <a:rPr lang="fr-FR" altLang="fr-FR" sz="1200">
                <a:solidFill>
                  <a:srgbClr val="898989"/>
                </a:solidFill>
              </a:rPr>
              <a:pPr algn="r" eaLnBrk="1" hangingPunct="1">
                <a:spcBef>
                  <a:spcPct val="0"/>
                </a:spcBef>
                <a:buFontTx/>
                <a:buNone/>
              </a:pPr>
              <a:t>35</a:t>
            </a:fld>
            <a:endParaRPr lang="fr-FR" altLang="fr-FR" sz="1200">
              <a:solidFill>
                <a:srgbClr val="898989"/>
              </a:solidFill>
            </a:endParaRPr>
          </a:p>
        </p:txBody>
      </p:sp>
      <p:sp>
        <p:nvSpPr>
          <p:cNvPr id="3686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6868"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8.7. </a:t>
            </a:r>
            <a:r>
              <a:rPr lang="fr-FR" altLang="fr-FR" sz="1800" b="1">
                <a:solidFill>
                  <a:srgbClr val="008000"/>
                </a:solidFill>
                <a:latin typeface="Arial" panose="020B0604020202020204" pitchFamily="34" charset="0"/>
              </a:rPr>
              <a:t>Le Séneçon de Mazamet ou Séneçon du Cap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Senecio inaequidens</a:t>
            </a:r>
            <a:r>
              <a:rPr lang="fr-FR"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36869" name="ZoneTexte 6"/>
          <p:cNvSpPr txBox="1">
            <a:spLocks noChangeArrowheads="1"/>
          </p:cNvSpPr>
          <p:nvPr/>
        </p:nvSpPr>
        <p:spPr bwMode="auto">
          <a:xfrm>
            <a:off x="107950" y="1268413"/>
            <a:ext cx="88566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Plante (famille des </a:t>
            </a:r>
            <a:r>
              <a:rPr lang="fr-FR" altLang="fr-FR" sz="1800" i="1">
                <a:solidFill>
                  <a:srgbClr val="008000"/>
                </a:solidFill>
                <a:latin typeface="Arial" panose="020B0604020202020204" pitchFamily="34" charset="0"/>
                <a:hlinkClick r:id="rId2" tooltip="Asteraceae"/>
              </a:rPr>
              <a:t>Asteraceae</a:t>
            </a:r>
            <a:r>
              <a:rPr lang="fr-FR" altLang="fr-FR" sz="1800">
                <a:solidFill>
                  <a:srgbClr val="008000"/>
                </a:solidFill>
                <a:latin typeface="Arial" panose="020B0604020202020204" pitchFamily="34" charset="0"/>
              </a:rPr>
              <a:t> (Composées), genre </a:t>
            </a:r>
            <a:r>
              <a:rPr lang="fr-FR" altLang="fr-FR" sz="1800" i="1">
                <a:solidFill>
                  <a:srgbClr val="008000"/>
                </a:solidFill>
                <a:latin typeface="Arial" panose="020B0604020202020204" pitchFamily="34" charset="0"/>
                <a:hlinkClick r:id="rId3" tooltip="Senecio (genre)"/>
              </a:rPr>
              <a:t>Senecio</a:t>
            </a:r>
            <a:r>
              <a:rPr lang="fr-FR" altLang="fr-FR" sz="1800">
                <a:solidFill>
                  <a:srgbClr val="008000"/>
                </a:solidFill>
                <a:latin typeface="Arial" panose="020B0604020202020204" pitchFamily="34" charset="0"/>
              </a:rPr>
              <a:t>), originaire d'</a:t>
            </a:r>
            <a:r>
              <a:rPr lang="fr-FR" altLang="fr-FR" sz="1800">
                <a:solidFill>
                  <a:srgbClr val="008000"/>
                </a:solidFill>
                <a:latin typeface="Arial" panose="020B0604020202020204" pitchFamily="34" charset="0"/>
                <a:hlinkClick r:id="rId4" tooltip="Afrique du Sud"/>
              </a:rPr>
              <a:t>Afrique du Sud</a:t>
            </a:r>
            <a:r>
              <a:rPr lang="fr-FR" altLang="fr-FR" sz="1800">
                <a:solidFill>
                  <a:srgbClr val="008000"/>
                </a:solidFill>
                <a:latin typeface="Arial" panose="020B0604020202020204" pitchFamily="34" charset="0"/>
              </a:rPr>
              <a:t>, introduite en </a:t>
            </a:r>
            <a:r>
              <a:rPr lang="fr-FR" altLang="fr-FR" sz="1800">
                <a:solidFill>
                  <a:srgbClr val="008000"/>
                </a:solidFill>
                <a:latin typeface="Arial" panose="020B0604020202020204" pitchFamily="34" charset="0"/>
                <a:hlinkClick r:id="rId5" tooltip="France"/>
              </a:rPr>
              <a:t>France</a:t>
            </a:r>
            <a:r>
              <a:rPr lang="fr-FR" altLang="fr-FR" sz="1800">
                <a:solidFill>
                  <a:srgbClr val="008000"/>
                </a:solidFill>
                <a:latin typeface="Arial" panose="020B0604020202020204" pitchFamily="34" charset="0"/>
              </a:rPr>
              <a:t> dans les années 1930 (°), elle s'est très bien adaptée au climat </a:t>
            </a:r>
            <a:r>
              <a:rPr lang="fr-FR" altLang="fr-FR" sz="1800">
                <a:solidFill>
                  <a:srgbClr val="008000"/>
                </a:solidFill>
                <a:latin typeface="Arial" panose="020B0604020202020204" pitchFamily="34" charset="0"/>
                <a:hlinkClick r:id="rId6" tooltip="Méditerranée"/>
              </a:rPr>
              <a:t>méditerranéen</a:t>
            </a:r>
            <a:r>
              <a:rPr lang="fr-FR" altLang="fr-FR" sz="1800">
                <a:solidFill>
                  <a:srgbClr val="008000"/>
                </a:solidFill>
                <a:latin typeface="Arial" panose="020B0604020202020204" pitchFamily="34" charset="0"/>
              </a:rPr>
              <a:t>. </a:t>
            </a:r>
          </a:p>
          <a:p>
            <a:pPr algn="just" eaLnBrk="1" hangingPunct="1">
              <a:spcBef>
                <a:spcPct val="0"/>
              </a:spcBef>
            </a:pPr>
            <a:r>
              <a:rPr lang="fr-FR" altLang="fr-FR" sz="1800">
                <a:solidFill>
                  <a:srgbClr val="FF0000"/>
                </a:solidFill>
                <a:latin typeface="Arial" panose="020B0604020202020204" pitchFamily="34" charset="0"/>
              </a:rPr>
              <a:t> Elle constitue une </a:t>
            </a:r>
            <a:r>
              <a:rPr lang="fr-FR" altLang="fr-FR" sz="1800">
                <a:solidFill>
                  <a:srgbClr val="FF0000"/>
                </a:solidFill>
                <a:latin typeface="Arial" panose="020B0604020202020204" pitchFamily="34" charset="0"/>
                <a:hlinkClick r:id="rId7" tooltip="Espèce invasive"/>
              </a:rPr>
              <a:t>espèce invasive</a:t>
            </a:r>
            <a:r>
              <a:rPr lang="fr-FR" altLang="fr-FR" sz="1800">
                <a:solidFill>
                  <a:srgbClr val="FF0000"/>
                </a:solidFill>
                <a:latin typeface="Arial" panose="020B0604020202020204" pitchFamily="34" charset="0"/>
              </a:rPr>
              <a:t> dans des départements du sud de la France</a:t>
            </a:r>
            <a:r>
              <a:rPr lang="fr-FR" altLang="fr-FR" sz="1800" baseline="30000">
                <a:solidFill>
                  <a:srgbClr val="FF0000"/>
                </a:solidFill>
                <a:latin typeface="Arial" panose="020B0604020202020204" pitchFamily="34" charset="0"/>
                <a:hlinkClick r:id="rId8"/>
              </a:rPr>
              <a:t>1</a:t>
            </a:r>
            <a:r>
              <a:rPr lang="fr-FR" altLang="fr-FR" sz="1800" baseline="30000">
                <a:solidFill>
                  <a:srgbClr val="FF0000"/>
                </a:solidFill>
                <a:latin typeface="Arial" panose="020B0604020202020204" pitchFamily="34" charset="0"/>
              </a:rPr>
              <a:t> </a:t>
            </a:r>
            <a:r>
              <a:rPr lang="fr-FR" altLang="fr-FR" sz="1800">
                <a:solidFill>
                  <a:srgbClr val="FF0000"/>
                </a:solidFill>
                <a:latin typeface="Arial" panose="020B0604020202020204" pitchFamily="34" charset="0"/>
              </a:rPr>
              <a:t>(surtout dans l'</a:t>
            </a:r>
            <a:r>
              <a:rPr lang="fr-FR" altLang="fr-FR" sz="1800">
                <a:solidFill>
                  <a:srgbClr val="FF0000"/>
                </a:solidFill>
                <a:latin typeface="Arial" panose="020B0604020202020204" pitchFamily="34" charset="0"/>
                <a:hlinkClick r:id="rId9" tooltip="Aude (département)"/>
              </a:rPr>
              <a:t>Aude</a:t>
            </a:r>
            <a:r>
              <a:rPr lang="fr-FR" altLang="fr-FR" sz="1800">
                <a:solidFill>
                  <a:srgbClr val="FF0000"/>
                </a:solidFill>
                <a:latin typeface="Arial" panose="020B0604020202020204" pitchFamily="34" charset="0"/>
              </a:rPr>
              <a:t> et les </a:t>
            </a:r>
            <a:r>
              <a:rPr lang="fr-FR" altLang="fr-FR" sz="1800">
                <a:solidFill>
                  <a:srgbClr val="FF0000"/>
                </a:solidFill>
                <a:latin typeface="Arial" panose="020B0604020202020204" pitchFamily="34" charset="0"/>
                <a:hlinkClick r:id="rId10" tooltip="Pyrénées-Orientales"/>
              </a:rPr>
              <a:t>Pyrénées-Orientales</a:t>
            </a:r>
            <a:r>
              <a:rPr lang="fr-FR" altLang="fr-FR" sz="1800">
                <a:solidFill>
                  <a:srgbClr val="FF0000"/>
                </a:solidFill>
                <a:latin typeface="Arial" panose="020B0604020202020204" pitchFamily="34" charset="0"/>
              </a:rPr>
              <a:t>). </a:t>
            </a:r>
          </a:p>
          <a:p>
            <a:pPr algn="just" eaLnBrk="1" hangingPunct="1">
              <a:spcBef>
                <a:spcPct val="0"/>
              </a:spcBef>
            </a:pPr>
            <a:r>
              <a:rPr lang="fr-FR" altLang="fr-FR" sz="1800">
                <a:solidFill>
                  <a:srgbClr val="008000"/>
                </a:solidFill>
                <a:latin typeface="Arial" panose="020B0604020202020204" pitchFamily="34" charset="0"/>
              </a:rPr>
              <a:t> Elle est très répandu dans le nord de l'</a:t>
            </a:r>
            <a:r>
              <a:rPr lang="fr-FR" altLang="fr-FR" sz="1800">
                <a:solidFill>
                  <a:srgbClr val="008000"/>
                </a:solidFill>
                <a:latin typeface="Arial" panose="020B0604020202020204" pitchFamily="34" charset="0"/>
                <a:hlinkClick r:id="rId11" tooltip="Italie"/>
              </a:rPr>
              <a:t>Italie</a:t>
            </a:r>
            <a:r>
              <a:rPr lang="fr-FR" altLang="fr-FR" sz="1800">
                <a:solidFill>
                  <a:srgbClr val="008000"/>
                </a:solidFill>
                <a:latin typeface="Arial" panose="020B0604020202020204" pitchFamily="34" charset="0"/>
              </a:rPr>
              <a:t>. Elle continue sa progression vers le nord, abondant localement en Belgique et en Allemagne</a:t>
            </a:r>
            <a:r>
              <a:rPr lang="fr-FR" altLang="fr-FR" sz="1800" baseline="30000">
                <a:solidFill>
                  <a:srgbClr val="008000"/>
                </a:solidFill>
                <a:latin typeface="Arial" panose="020B0604020202020204" pitchFamily="34" charset="0"/>
                <a:hlinkClick r:id="rId12"/>
              </a:rPr>
              <a:t>2</a:t>
            </a:r>
            <a:r>
              <a:rPr lang="fr-FR" altLang="fr-FR" sz="1800">
                <a:solidFill>
                  <a:srgbClr val="008000"/>
                </a:solidFill>
                <a:latin typeface="Arial" panose="020B0604020202020204" pitchFamily="34" charset="0"/>
              </a:rPr>
              <a:t>. </a:t>
            </a:r>
            <a:r>
              <a:rPr lang="fr-FR" altLang="fr-FR" sz="1800">
                <a:latin typeface="Arial" panose="020B0604020202020204" pitchFamily="34" charset="0"/>
              </a:rPr>
              <a:t> </a:t>
            </a:r>
          </a:p>
          <a:p>
            <a:pPr algn="just" eaLnBrk="1" hangingPunct="1">
              <a:spcBef>
                <a:spcPct val="0"/>
              </a:spcBef>
            </a:pPr>
            <a:r>
              <a:rPr lang="fr-FR" altLang="fr-FR" sz="1800">
                <a:solidFill>
                  <a:srgbClr val="008000"/>
                </a:solidFill>
                <a:latin typeface="Arial" panose="020B0604020202020204" pitchFamily="34" charset="0"/>
              </a:rPr>
              <a:t> Elle résiste bien aux incendies, qui semblent même faciliter sa croissance.</a:t>
            </a:r>
          </a:p>
          <a:p>
            <a:pPr algn="just" eaLnBrk="1" hangingPunct="1">
              <a:spcBef>
                <a:spcPct val="0"/>
              </a:spcBef>
            </a:pPr>
            <a:r>
              <a:rPr lang="fr-FR" altLang="fr-FR" sz="1400" u="sng">
                <a:solidFill>
                  <a:srgbClr val="FF0000"/>
                </a:solidFill>
                <a:latin typeface="Arial" panose="020B0604020202020204" pitchFamily="34" charset="0"/>
              </a:rPr>
              <a:t>Toxicité</a:t>
            </a:r>
            <a:r>
              <a:rPr lang="fr-FR" altLang="fr-FR" sz="1400">
                <a:solidFill>
                  <a:srgbClr val="FF0000"/>
                </a:solidFill>
                <a:latin typeface="Arial" panose="020B0604020202020204" pitchFamily="34" charset="0"/>
              </a:rPr>
              <a:t> : elle est toxique à la fois pour les plantes voisines et pour ses éventuels prédateurs, y compris la plupart des </a:t>
            </a:r>
            <a:r>
              <a:rPr lang="fr-FR" altLang="fr-FR" sz="1400">
                <a:solidFill>
                  <a:srgbClr val="FF0000"/>
                </a:solidFill>
                <a:latin typeface="Arial" panose="020B0604020202020204" pitchFamily="34" charset="0"/>
                <a:hlinkClick r:id="rId13" tooltip="Insecte"/>
              </a:rPr>
              <a:t>insectes</a:t>
            </a:r>
            <a:r>
              <a:rPr lang="fr-FR" altLang="fr-FR" sz="1400">
                <a:solidFill>
                  <a:srgbClr val="FF0000"/>
                </a:solidFill>
                <a:latin typeface="Arial" panose="020B0604020202020204" pitchFamily="34" charset="0"/>
              </a:rPr>
              <a:t> et des herbivores (bétail, équidés, ânes, lapins, chèvres, moutons).</a:t>
            </a:r>
          </a:p>
          <a:p>
            <a:pPr algn="just"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14"/>
              </a:rPr>
              <a:t>http://fr.wikipedia.org/wiki/Senecio_inaequidens</a:t>
            </a:r>
            <a:r>
              <a:rPr lang="fr-FR" altLang="fr-FR" sz="1200">
                <a:solidFill>
                  <a:srgbClr val="008000"/>
                </a:solidFill>
                <a:latin typeface="Arial" panose="020B0604020202020204" pitchFamily="34" charset="0"/>
              </a:rPr>
              <a:t> </a:t>
            </a:r>
          </a:p>
        </p:txBody>
      </p:sp>
      <p:pic>
        <p:nvPicPr>
          <p:cNvPr id="36870" name="Image 7" descr="Senecio_inaequidens_à_Ille-sur-Tê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4292600"/>
            <a:ext cx="2303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 8" descr="séneçon du Cap_voie_rapide_Toulouse.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276600" y="4221163"/>
            <a:ext cx="23034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6" descr="C:\Users\LISAN\Pictures\plantes invasives\séneçon du Cap2_s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1863" y="3933825"/>
            <a:ext cx="2768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1"/>
          <p:cNvSpPr>
            <a:spLocks noChangeArrowheads="1"/>
          </p:cNvSpPr>
          <p:nvPr/>
        </p:nvSpPr>
        <p:spPr bwMode="auto">
          <a:xfrm>
            <a:off x="395288" y="6019800"/>
            <a:ext cx="2195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Capitules de séneçon du Cap</a:t>
            </a:r>
          </a:p>
        </p:txBody>
      </p:sp>
      <p:sp>
        <p:nvSpPr>
          <p:cNvPr id="36874" name="Rectangle 12"/>
          <p:cNvSpPr>
            <a:spLocks noChangeArrowheads="1"/>
          </p:cNvSpPr>
          <p:nvPr/>
        </p:nvSpPr>
        <p:spPr bwMode="auto">
          <a:xfrm>
            <a:off x="6731000" y="6092825"/>
            <a:ext cx="1385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Détail des feuilles</a:t>
            </a:r>
          </a:p>
        </p:txBody>
      </p:sp>
      <p:sp>
        <p:nvSpPr>
          <p:cNvPr id="36875" name="Rectangle 13"/>
          <p:cNvSpPr>
            <a:spLocks noChangeArrowheads="1"/>
          </p:cNvSpPr>
          <p:nvPr/>
        </p:nvSpPr>
        <p:spPr bwMode="auto">
          <a:xfrm>
            <a:off x="107950" y="6308725"/>
            <a:ext cx="903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 La tradition veut que la plante ait été introduite entre 1934 et 1936, par l'intermédiaire de graines accrochées à des toisons de moutons venues d'Afrique du Sud, importées par les usines de </a:t>
            </a:r>
            <a:r>
              <a:rPr lang="fr-FR" altLang="fr-FR" sz="1200">
                <a:solidFill>
                  <a:srgbClr val="008000"/>
                </a:solidFill>
                <a:latin typeface="Arial" panose="020B0604020202020204" pitchFamily="34" charset="0"/>
                <a:hlinkClick r:id="rId18" tooltip="Calais"/>
              </a:rPr>
              <a:t>Calais</a:t>
            </a:r>
            <a:r>
              <a:rPr lang="fr-FR" altLang="fr-FR" sz="1200">
                <a:solidFill>
                  <a:srgbClr val="008000"/>
                </a:solidFill>
                <a:latin typeface="Arial" panose="020B0604020202020204" pitchFamily="34" charset="0"/>
              </a:rPr>
              <a:t> et de </a:t>
            </a:r>
            <a:r>
              <a:rPr lang="fr-FR" altLang="fr-FR" sz="1200" u="sng">
                <a:solidFill>
                  <a:srgbClr val="008000"/>
                </a:solidFill>
                <a:latin typeface="Arial" panose="020B0604020202020204" pitchFamily="34" charset="0"/>
                <a:hlinkClick r:id="rId19" tooltip="Mazamet"/>
              </a:rPr>
              <a:t>Mazamet</a:t>
            </a:r>
            <a:r>
              <a:rPr lang="fr-FR" altLang="fr-FR" sz="1200">
                <a:solidFill>
                  <a:srgbClr val="008000"/>
                </a:solidFill>
                <a:latin typeface="Arial" panose="020B0604020202020204" pitchFamily="34" charset="0"/>
              </a:rPr>
              <a:t>.</a:t>
            </a:r>
          </a:p>
        </p:txBody>
      </p:sp>
      <p:sp>
        <p:nvSpPr>
          <p:cNvPr id="36876" name="Rectangle 14"/>
          <p:cNvSpPr>
            <a:spLocks noChangeArrowheads="1"/>
          </p:cNvSpPr>
          <p:nvPr/>
        </p:nvSpPr>
        <p:spPr bwMode="auto">
          <a:xfrm>
            <a:off x="3059113" y="5949950"/>
            <a:ext cx="270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Au bord d'une voie rapide à Toulouse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E0D3561-17E2-446E-A260-F01628B13479}" type="slidenum">
              <a:rPr lang="fr-FR" altLang="fr-FR" sz="1200">
                <a:solidFill>
                  <a:srgbClr val="898989"/>
                </a:solidFill>
              </a:rPr>
              <a:pPr algn="r" eaLnBrk="1" hangingPunct="1">
                <a:spcBef>
                  <a:spcPct val="0"/>
                </a:spcBef>
                <a:buFontTx/>
                <a:buNone/>
              </a:pPr>
              <a:t>36</a:t>
            </a:fld>
            <a:endParaRPr lang="fr-FR" altLang="fr-FR" sz="1200">
              <a:solidFill>
                <a:srgbClr val="898989"/>
              </a:solidFill>
            </a:endParaRPr>
          </a:p>
        </p:txBody>
      </p:sp>
      <p:sp>
        <p:nvSpPr>
          <p:cNvPr id="3789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7892"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8.8. </a:t>
            </a:r>
            <a:r>
              <a:rPr lang="fr-FR" altLang="fr-FR" sz="1800" b="1">
                <a:solidFill>
                  <a:srgbClr val="008000"/>
                </a:solidFill>
                <a:latin typeface="Arial" panose="020B0604020202020204" pitchFamily="34" charset="0"/>
              </a:rPr>
              <a:t>Le séneçon de Jacob ou séneçon jacobée (</a:t>
            </a:r>
            <a:r>
              <a:rPr lang="fr-FR" altLang="fr-FR" sz="1800" b="1" i="1">
                <a:solidFill>
                  <a:srgbClr val="008000"/>
                </a:solidFill>
                <a:latin typeface="Arial" panose="020B0604020202020204" pitchFamily="34" charset="0"/>
              </a:rPr>
              <a:t>Jacobaea vulgaris</a:t>
            </a:r>
            <a:r>
              <a:rPr lang="fr-FR" altLang="fr-FR" sz="1800" b="1">
                <a:solidFill>
                  <a:srgbClr val="008000"/>
                </a:solidFill>
                <a:latin typeface="Arial" panose="020B0604020202020204" pitchFamily="34" charset="0"/>
              </a:rPr>
              <a:t>) </a:t>
            </a:r>
          </a:p>
        </p:txBody>
      </p:sp>
      <p:sp>
        <p:nvSpPr>
          <p:cNvPr id="37893" name="ZoneTexte 5"/>
          <p:cNvSpPr txBox="1">
            <a:spLocks noChangeArrowheads="1"/>
          </p:cNvSpPr>
          <p:nvPr/>
        </p:nvSpPr>
        <p:spPr bwMode="auto">
          <a:xfrm>
            <a:off x="179388" y="1268413"/>
            <a:ext cx="878522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600">
                <a:solidFill>
                  <a:srgbClr val="008000"/>
                </a:solidFill>
                <a:latin typeface="Arial" panose="020B0604020202020204" pitchFamily="34" charset="0"/>
              </a:rPr>
              <a:t> Espèce de </a:t>
            </a:r>
            <a:r>
              <a:rPr lang="fr-FR" altLang="fr-FR" sz="1600">
                <a:solidFill>
                  <a:srgbClr val="008000"/>
                </a:solidFill>
                <a:latin typeface="Arial" panose="020B0604020202020204" pitchFamily="34" charset="0"/>
                <a:hlinkClick r:id="rId2" tooltip="Plante herbacée"/>
              </a:rPr>
              <a:t>plantes herbacées</a:t>
            </a:r>
            <a:r>
              <a:rPr lang="fr-FR" altLang="fr-FR" sz="1600">
                <a:solidFill>
                  <a:srgbClr val="008000"/>
                </a:solidFill>
                <a:latin typeface="Arial" panose="020B0604020202020204" pitchFamily="34" charset="0"/>
              </a:rPr>
              <a:t>, </a:t>
            </a:r>
            <a:r>
              <a:rPr lang="fr-FR" altLang="fr-FR" sz="1600">
                <a:solidFill>
                  <a:srgbClr val="008000"/>
                </a:solidFill>
                <a:latin typeface="Arial" panose="020B0604020202020204" pitchFamily="34" charset="0"/>
                <a:hlinkClick r:id="rId3" tooltip="Plante vivace"/>
              </a:rPr>
              <a:t>vivace</a:t>
            </a:r>
            <a:r>
              <a:rPr lang="fr-FR" altLang="fr-FR" sz="1600">
                <a:solidFill>
                  <a:srgbClr val="008000"/>
                </a:solidFill>
                <a:latin typeface="Arial" panose="020B0604020202020204" pitchFamily="34" charset="0"/>
              </a:rPr>
              <a:t> ou </a:t>
            </a:r>
            <a:r>
              <a:rPr lang="fr-FR" altLang="fr-FR" sz="1600">
                <a:solidFill>
                  <a:srgbClr val="008000"/>
                </a:solidFill>
                <a:latin typeface="Arial" panose="020B0604020202020204" pitchFamily="34" charset="0"/>
                <a:hlinkClick r:id="rId4" tooltip="Plante bisannuelle"/>
              </a:rPr>
              <a:t>bisannuelle</a:t>
            </a:r>
            <a:r>
              <a:rPr lang="fr-FR" altLang="fr-FR" sz="1600">
                <a:solidFill>
                  <a:srgbClr val="008000"/>
                </a:solidFill>
                <a:latin typeface="Arial" panose="020B0604020202020204" pitchFamily="34" charset="0"/>
              </a:rPr>
              <a:t>, de la famille des </a:t>
            </a:r>
            <a:r>
              <a:rPr lang="fr-FR" altLang="fr-FR" sz="1600" i="1">
                <a:solidFill>
                  <a:srgbClr val="008000"/>
                </a:solidFill>
                <a:latin typeface="Arial" panose="020B0604020202020204" pitchFamily="34" charset="0"/>
                <a:hlinkClick r:id="rId5" tooltip="Asteraceae"/>
              </a:rPr>
              <a:t>Asteraceae</a:t>
            </a:r>
            <a:r>
              <a:rPr lang="fr-FR" altLang="fr-FR" sz="1600">
                <a:solidFill>
                  <a:srgbClr val="008000"/>
                </a:solidFill>
                <a:latin typeface="Arial" panose="020B0604020202020204" pitchFamily="34" charset="0"/>
              </a:rPr>
              <a:t>, autrefois simplement appelée </a:t>
            </a:r>
            <a:r>
              <a:rPr lang="fr-FR" altLang="fr-FR" sz="1600" b="1">
                <a:solidFill>
                  <a:srgbClr val="008000"/>
                </a:solidFill>
                <a:latin typeface="Arial" panose="020B0604020202020204" pitchFamily="34" charset="0"/>
              </a:rPr>
              <a:t>jacobée</a:t>
            </a:r>
            <a:r>
              <a:rPr lang="fr-FR" altLang="fr-FR" sz="1600">
                <a:solidFill>
                  <a:srgbClr val="008000"/>
                </a:solidFill>
                <a:latin typeface="Arial" panose="020B0604020202020204" pitchFamily="34" charset="0"/>
              </a:rPr>
              <a:t> ou </a:t>
            </a:r>
            <a:r>
              <a:rPr lang="fr-FR" altLang="fr-FR" sz="1600" b="1">
                <a:solidFill>
                  <a:srgbClr val="008000"/>
                </a:solidFill>
                <a:latin typeface="Arial" panose="020B0604020202020204" pitchFamily="34" charset="0"/>
              </a:rPr>
              <a:t>herbe de saint Jacques</a:t>
            </a:r>
            <a:r>
              <a:rPr lang="fr-FR" altLang="fr-FR" sz="1600">
                <a:solidFill>
                  <a:srgbClr val="008000"/>
                </a:solidFill>
                <a:latin typeface="Arial" panose="020B0604020202020204" pitchFamily="34" charset="0"/>
              </a:rPr>
              <a:t>. </a:t>
            </a:r>
          </a:p>
          <a:p>
            <a:pPr algn="just" eaLnBrk="1" hangingPunct="1">
              <a:spcBef>
                <a:spcPct val="0"/>
              </a:spcBef>
            </a:pPr>
            <a:r>
              <a:rPr lang="fr-FR" altLang="fr-FR" sz="1600">
                <a:solidFill>
                  <a:srgbClr val="008000"/>
                </a:solidFill>
                <a:latin typeface="Arial" panose="020B0604020202020204" pitchFamily="34" charset="0"/>
              </a:rPr>
              <a:t> Originaire d'</a:t>
            </a:r>
            <a:r>
              <a:rPr lang="fr-FR" altLang="fr-FR" sz="1600">
                <a:solidFill>
                  <a:srgbClr val="008000"/>
                </a:solidFill>
                <a:latin typeface="Arial" panose="020B0604020202020204" pitchFamily="34" charset="0"/>
                <a:hlinkClick r:id="rId6" tooltip="Europe"/>
              </a:rPr>
              <a:t>Europe</a:t>
            </a:r>
            <a:r>
              <a:rPr lang="fr-FR" altLang="fr-FR" sz="1600">
                <a:solidFill>
                  <a:srgbClr val="008000"/>
                </a:solidFill>
                <a:latin typeface="Arial" panose="020B0604020202020204" pitchFamily="34" charset="0"/>
              </a:rPr>
              <a:t> elle s'est naturalisée en </a:t>
            </a:r>
            <a:r>
              <a:rPr lang="fr-FR" altLang="fr-FR" sz="1600">
                <a:solidFill>
                  <a:srgbClr val="008000"/>
                </a:solidFill>
                <a:latin typeface="Arial" panose="020B0604020202020204" pitchFamily="34" charset="0"/>
                <a:hlinkClick r:id="rId7" tooltip="Amérique du Nord"/>
              </a:rPr>
              <a:t>Amérique du Nord</a:t>
            </a:r>
            <a:r>
              <a:rPr lang="fr-FR" altLang="fr-FR" sz="1600">
                <a:solidFill>
                  <a:srgbClr val="008000"/>
                </a:solidFill>
                <a:latin typeface="Arial" panose="020B0604020202020204" pitchFamily="34" charset="0"/>
              </a:rPr>
              <a:t> et en </a:t>
            </a:r>
            <a:r>
              <a:rPr lang="fr-FR" altLang="fr-FR" sz="1600">
                <a:solidFill>
                  <a:srgbClr val="008000"/>
                </a:solidFill>
                <a:latin typeface="Arial" panose="020B0604020202020204" pitchFamily="34" charset="0"/>
                <a:hlinkClick r:id="rId8" tooltip="Nouvelle-Zélande"/>
              </a:rPr>
              <a:t>Nouvelle-Zélande</a:t>
            </a:r>
            <a:r>
              <a:rPr lang="fr-FR" altLang="fr-FR" sz="1600">
                <a:solidFill>
                  <a:srgbClr val="008000"/>
                </a:solidFill>
                <a:latin typeface="Arial" panose="020B0604020202020204" pitchFamily="34" charset="0"/>
              </a:rPr>
              <a:t>. </a:t>
            </a:r>
          </a:p>
          <a:p>
            <a:pPr algn="just" eaLnBrk="1" hangingPunct="1">
              <a:spcBef>
                <a:spcPct val="0"/>
              </a:spcBef>
            </a:pPr>
            <a:r>
              <a:rPr lang="fr-FR" altLang="fr-FR" sz="1600">
                <a:solidFill>
                  <a:srgbClr val="008000"/>
                </a:solidFill>
                <a:latin typeface="Arial" panose="020B0604020202020204" pitchFamily="34" charset="0"/>
              </a:rPr>
              <a:t> C'est une </a:t>
            </a:r>
            <a:r>
              <a:rPr lang="fr-FR" altLang="fr-FR" sz="1600">
                <a:solidFill>
                  <a:srgbClr val="008000"/>
                </a:solidFill>
                <a:latin typeface="Arial" panose="020B0604020202020204" pitchFamily="34" charset="0"/>
                <a:hlinkClick r:id="rId9" tooltip="Espèce pionnière"/>
              </a:rPr>
              <a:t>pionnière</a:t>
            </a:r>
            <a:r>
              <a:rPr lang="fr-FR" altLang="fr-FR" sz="1600">
                <a:solidFill>
                  <a:srgbClr val="008000"/>
                </a:solidFill>
                <a:latin typeface="Arial" panose="020B0604020202020204" pitchFamily="34" charset="0"/>
              </a:rPr>
              <a:t> des friches et terrains vagues, de certains accotements, lisières et prairies rases. </a:t>
            </a:r>
            <a:r>
              <a:rPr lang="fr-FR" altLang="fr-FR" sz="1600">
                <a:solidFill>
                  <a:srgbClr val="FF0000"/>
                </a:solidFill>
                <a:latin typeface="Arial" panose="020B0604020202020204" pitchFamily="34" charset="0"/>
              </a:rPr>
              <a:t>Elle peut être très </a:t>
            </a:r>
            <a:r>
              <a:rPr lang="fr-FR" altLang="fr-FR" sz="1600">
                <a:solidFill>
                  <a:srgbClr val="FF0000"/>
                </a:solidFill>
                <a:latin typeface="Arial" panose="020B0604020202020204" pitchFamily="34" charset="0"/>
                <a:hlinkClick r:id="rId10" tooltip="Envahissante"/>
              </a:rPr>
              <a:t>envahissante</a:t>
            </a:r>
            <a:r>
              <a:rPr lang="fr-FR" altLang="fr-FR" sz="1600">
                <a:solidFill>
                  <a:srgbClr val="FF0000"/>
                </a:solidFill>
                <a:latin typeface="Arial" panose="020B0604020202020204" pitchFamily="34" charset="0"/>
              </a:rPr>
              <a:t> dans certaines régions (comme en </a:t>
            </a:r>
            <a:r>
              <a:rPr lang="fr-FR" altLang="fr-FR" sz="1600">
                <a:solidFill>
                  <a:srgbClr val="FF0000"/>
                </a:solidFill>
                <a:latin typeface="Arial" panose="020B0604020202020204" pitchFamily="34" charset="0"/>
                <a:hlinkClick r:id="rId11" tooltip="Bretagne"/>
              </a:rPr>
              <a:t>Bretagne</a:t>
            </a:r>
            <a:r>
              <a:rPr lang="fr-FR" altLang="fr-FR" sz="1600">
                <a:solidFill>
                  <a:srgbClr val="FF0000"/>
                </a:solidFill>
                <a:latin typeface="Arial" panose="020B0604020202020204" pitchFamily="34" charset="0"/>
              </a:rPr>
              <a:t>).</a:t>
            </a:r>
          </a:p>
          <a:p>
            <a:pPr algn="just" eaLnBrk="1" hangingPunct="1">
              <a:spcBef>
                <a:spcPct val="0"/>
              </a:spcBef>
            </a:pPr>
            <a:r>
              <a:rPr lang="fr-FR" altLang="fr-FR" sz="1400" u="sng">
                <a:solidFill>
                  <a:srgbClr val="FF0000"/>
                </a:solidFill>
                <a:latin typeface="Arial" panose="020B0604020202020204" pitchFamily="34" charset="0"/>
              </a:rPr>
              <a:t> Toxicité</a:t>
            </a:r>
            <a:r>
              <a:rPr lang="fr-FR" altLang="fr-FR" sz="1400">
                <a:solidFill>
                  <a:srgbClr val="FF0000"/>
                </a:solidFill>
                <a:latin typeface="Arial" panose="020B0604020202020204" pitchFamily="34" charset="0"/>
              </a:rPr>
              <a:t> : Ce </a:t>
            </a:r>
            <a:r>
              <a:rPr lang="fr-FR" altLang="fr-FR" sz="1400">
                <a:solidFill>
                  <a:srgbClr val="FF0000"/>
                </a:solidFill>
                <a:latin typeface="Arial" panose="020B0604020202020204" pitchFamily="34" charset="0"/>
                <a:hlinkClick r:id="rId12" tooltip="Séneçon"/>
              </a:rPr>
              <a:t>séneçon</a:t>
            </a:r>
            <a:r>
              <a:rPr lang="fr-FR" altLang="fr-FR" sz="1400">
                <a:latin typeface="Arial" panose="020B0604020202020204" pitchFamily="34" charset="0"/>
              </a:rPr>
              <a:t> </a:t>
            </a:r>
            <a:r>
              <a:rPr lang="fr-FR" altLang="fr-FR" sz="1400">
                <a:solidFill>
                  <a:srgbClr val="FF0000"/>
                </a:solidFill>
                <a:latin typeface="Arial" panose="020B0604020202020204" pitchFamily="34" charset="0"/>
              </a:rPr>
              <a:t>est toxique (voire mortel) pour les équins et bovins</a:t>
            </a:r>
            <a:r>
              <a:rPr lang="fr-FR" altLang="fr-FR" sz="1400">
                <a:latin typeface="Arial" panose="020B0604020202020204" pitchFamily="34" charset="0"/>
              </a:rPr>
              <a:t>, </a:t>
            </a:r>
            <a:r>
              <a:rPr lang="fr-FR" altLang="fr-FR" sz="1400">
                <a:solidFill>
                  <a:srgbClr val="008000"/>
                </a:solidFill>
                <a:latin typeface="Arial" panose="020B0604020202020204" pitchFamily="34" charset="0"/>
              </a:rPr>
              <a:t>mais consommable en petites quantités par les ovins (chez lesquels il pourrait avoir un effet vermifuge). </a:t>
            </a:r>
            <a:r>
              <a:rPr lang="fr-FR" altLang="fr-FR" sz="1400">
                <a:solidFill>
                  <a:srgbClr val="FF0000"/>
                </a:solidFill>
                <a:latin typeface="Arial" panose="020B0604020202020204" pitchFamily="34" charset="0"/>
              </a:rPr>
              <a:t>Sa toxicité est liée à ce qu’il contient une dizaine d'</a:t>
            </a:r>
            <a:r>
              <a:rPr lang="fr-FR" altLang="fr-FR" sz="1400">
                <a:solidFill>
                  <a:srgbClr val="FF0000"/>
                </a:solidFill>
                <a:latin typeface="Arial" panose="020B0604020202020204" pitchFamily="34" charset="0"/>
                <a:hlinkClick r:id="rId13" tooltip="Alcaloïde pyrrolizidinique"/>
              </a:rPr>
              <a:t>alcaloïdes pyrrolizidiniques</a:t>
            </a:r>
            <a:r>
              <a:rPr lang="fr-FR" altLang="fr-FR" sz="1400">
                <a:solidFill>
                  <a:srgbClr val="FF0000"/>
                </a:solidFill>
                <a:latin typeface="Arial" panose="020B0604020202020204" pitchFamily="34" charset="0"/>
              </a:rPr>
              <a:t> (</a:t>
            </a:r>
            <a:r>
              <a:rPr lang="fr-FR" altLang="fr-FR" sz="1400">
                <a:solidFill>
                  <a:srgbClr val="FF0000"/>
                </a:solidFill>
                <a:latin typeface="Arial" panose="020B0604020202020204" pitchFamily="34" charset="0"/>
                <a:hlinkClick r:id="rId14" tooltip="Sénécionine (page inexistante)"/>
              </a:rPr>
              <a:t>sénécionine</a:t>
            </a:r>
            <a:r>
              <a:rPr lang="fr-FR" altLang="fr-FR" sz="1400">
                <a:solidFill>
                  <a:srgbClr val="FF0000"/>
                </a:solidFill>
                <a:latin typeface="Arial" panose="020B0604020202020204" pitchFamily="34" charset="0"/>
              </a:rPr>
              <a:t>, </a:t>
            </a:r>
            <a:r>
              <a:rPr lang="fr-FR" altLang="fr-FR" sz="1400">
                <a:solidFill>
                  <a:srgbClr val="FF0000"/>
                </a:solidFill>
                <a:latin typeface="Arial" panose="020B0604020202020204" pitchFamily="34" charset="0"/>
                <a:hlinkClick r:id="rId15" tooltip="Jacobine (page inexistante)"/>
              </a:rPr>
              <a:t>jacobine</a:t>
            </a:r>
            <a:r>
              <a:rPr lang="fr-FR" altLang="fr-FR" sz="1400">
                <a:solidFill>
                  <a:srgbClr val="FF0000"/>
                </a:solidFill>
                <a:latin typeface="Arial" panose="020B0604020202020204" pitchFamily="34" charset="0"/>
              </a:rPr>
              <a:t> …), toxiques pour le </a:t>
            </a:r>
            <a:r>
              <a:rPr lang="fr-FR" altLang="fr-FR" sz="1400">
                <a:solidFill>
                  <a:srgbClr val="FF0000"/>
                </a:solidFill>
                <a:latin typeface="Arial" panose="020B0604020202020204" pitchFamily="34" charset="0"/>
                <a:hlinkClick r:id="rId16" tooltip="Foie"/>
              </a:rPr>
              <a:t>foie</a:t>
            </a:r>
            <a:r>
              <a:rPr lang="fr-FR" altLang="fr-FR" sz="1400">
                <a:solidFill>
                  <a:srgbClr val="FF0000"/>
                </a:solidFill>
                <a:latin typeface="Arial" panose="020B0604020202020204" pitchFamily="34" charset="0"/>
              </a:rPr>
              <a:t> de certaines espèces. </a:t>
            </a:r>
          </a:p>
        </p:txBody>
      </p:sp>
      <p:pic>
        <p:nvPicPr>
          <p:cNvPr id="37894" name="Image 6" descr="Jacobaea vulgaris feuille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659563" y="3267075"/>
            <a:ext cx="2108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 7" descr="Jacobaea vulgaris fleurs.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50825" y="4724400"/>
            <a:ext cx="23241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 8" descr="Jacobaea vulgaris.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059113" y="48688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 9" descr="Jacobaea vulgaris2.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11863" y="5013325"/>
            <a:ext cx="2819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ZoneTexte 10"/>
          <p:cNvSpPr txBox="1">
            <a:spLocks noChangeArrowheads="1"/>
          </p:cNvSpPr>
          <p:nvPr/>
        </p:nvSpPr>
        <p:spPr bwMode="auto">
          <a:xfrm>
            <a:off x="5795963" y="3860800"/>
            <a:ext cx="909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008000"/>
                </a:solidFill>
                <a:latin typeface="Arial" panose="020B0604020202020204" pitchFamily="34" charset="0"/>
              </a:rPr>
              <a:t>Feuilles </a:t>
            </a:r>
            <a:r>
              <a:rPr lang="fr-FR" altLang="fr-FR" sz="1200">
                <a:solidFill>
                  <a:srgbClr val="008000"/>
                </a:solidFill>
              </a:rPr>
              <a:t>→</a:t>
            </a:r>
            <a:endParaRPr lang="fr-FR" altLang="fr-FR" sz="1200">
              <a:solidFill>
                <a:srgbClr val="008000"/>
              </a:solidFill>
              <a:latin typeface="Arial" panose="020B0604020202020204" pitchFamily="34" charset="0"/>
            </a:endParaRPr>
          </a:p>
        </p:txBody>
      </p:sp>
      <p:sp>
        <p:nvSpPr>
          <p:cNvPr id="37899" name="ZoneTexte 11"/>
          <p:cNvSpPr txBox="1">
            <a:spLocks noChangeArrowheads="1"/>
          </p:cNvSpPr>
          <p:nvPr/>
        </p:nvSpPr>
        <p:spPr bwMode="auto">
          <a:xfrm>
            <a:off x="179388" y="3429000"/>
            <a:ext cx="540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u="sng">
                <a:latin typeface="Arial" panose="020B0604020202020204" pitchFamily="34" charset="0"/>
                <a:hlinkClick r:id="rId21"/>
              </a:rPr>
              <a:t>http://fr.wikipedia.org/wiki/Jacobaea_vulgaris</a:t>
            </a:r>
            <a:r>
              <a:rPr lang="fr-FR" altLang="fr-FR" sz="1200">
                <a:latin typeface="Arial" panose="020B0604020202020204" pitchFamily="34" charset="0"/>
              </a:rPr>
              <a:t> </a:t>
            </a:r>
            <a:endParaRPr lang="fr-FR" altLang="fr-FR" sz="1200">
              <a:solidFill>
                <a:srgbClr val="008000"/>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6C42DFD-8614-466B-954E-460AFFDFA8A7}" type="slidenum">
              <a:rPr lang="fr-FR" altLang="fr-FR" sz="1200">
                <a:solidFill>
                  <a:srgbClr val="898989"/>
                </a:solidFill>
              </a:rPr>
              <a:pPr algn="r" eaLnBrk="1" hangingPunct="1">
                <a:spcBef>
                  <a:spcPct val="0"/>
                </a:spcBef>
                <a:buFontTx/>
                <a:buNone/>
              </a:pPr>
              <a:t>37</a:t>
            </a:fld>
            <a:endParaRPr lang="fr-FR" altLang="fr-FR" sz="1200">
              <a:solidFill>
                <a:srgbClr val="898989"/>
              </a:solidFill>
            </a:endParaRPr>
          </a:p>
        </p:txBody>
      </p:sp>
      <p:sp>
        <p:nvSpPr>
          <p:cNvPr id="38915"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8916" name="ZoneTexte 4"/>
          <p:cNvSpPr txBox="1">
            <a:spLocks noChangeArrowheads="1"/>
          </p:cNvSpPr>
          <p:nvPr/>
        </p:nvSpPr>
        <p:spPr bwMode="auto">
          <a:xfrm>
            <a:off x="250825" y="549275"/>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8.9. </a:t>
            </a:r>
            <a:r>
              <a:rPr lang="fr-FR" altLang="fr-FR" sz="1800" b="1">
                <a:solidFill>
                  <a:srgbClr val="008000"/>
                </a:solidFill>
                <a:latin typeface="Arial" panose="020B0604020202020204" pitchFamily="34" charset="0"/>
              </a:rPr>
              <a:t>La Balsamine de l'Himalaya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Impatiens glandulifera</a:t>
            </a:r>
            <a:r>
              <a:rPr lang="fr-FR" altLang="fr-FR" sz="1800">
                <a:solidFill>
                  <a:srgbClr val="008000"/>
                </a:solidFill>
                <a:latin typeface="Arial" panose="020B0604020202020204" pitchFamily="34" charset="0"/>
              </a:rPr>
              <a:t> ou </a:t>
            </a:r>
            <a:r>
              <a:rPr lang="fr-FR" altLang="fr-FR" sz="1800" i="1">
                <a:solidFill>
                  <a:srgbClr val="008000"/>
                </a:solidFill>
                <a:latin typeface="Arial" panose="020B0604020202020204" pitchFamily="34" charset="0"/>
              </a:rPr>
              <a:t>Impatiens balsamina</a:t>
            </a:r>
            <a:r>
              <a:rPr lang="fr-FR" altLang="fr-FR" sz="1800">
                <a:solidFill>
                  <a:srgbClr val="008000"/>
                </a:solidFill>
                <a:latin typeface="Arial" panose="020B0604020202020204" pitchFamily="34" charset="0"/>
              </a:rPr>
              <a:t>)</a:t>
            </a:r>
            <a:r>
              <a:rPr lang="fr-FR" altLang="fr-FR" sz="1800">
                <a:solidFill>
                  <a:srgbClr val="FF0000"/>
                </a:solidFill>
                <a:latin typeface="Arial" panose="020B0604020202020204" pitchFamily="34" charset="0"/>
              </a:rPr>
              <a:t>         </a:t>
            </a:r>
          </a:p>
          <a:p>
            <a:pPr algn="r" eaLnBrk="1" hangingPunct="1">
              <a:spcBef>
                <a:spcPct val="0"/>
              </a:spcBef>
              <a:buFontTx/>
              <a:buNone/>
            </a:pPr>
            <a:r>
              <a:rPr lang="fr-FR" altLang="fr-FR" sz="1800">
                <a:solidFill>
                  <a:srgbClr val="FF0000"/>
                </a:solidFill>
                <a:latin typeface="Arial" panose="020B0604020202020204" pitchFamily="34" charset="0"/>
              </a:rPr>
              <a:t>A évaluer, score &gt; 5</a:t>
            </a:r>
            <a:endParaRPr lang="fr-FR" altLang="fr-FR" sz="1800" b="1">
              <a:solidFill>
                <a:srgbClr val="008000"/>
              </a:solidFill>
              <a:latin typeface="Arial" panose="020B0604020202020204" pitchFamily="34" charset="0"/>
            </a:endParaRPr>
          </a:p>
        </p:txBody>
      </p:sp>
      <p:sp>
        <p:nvSpPr>
          <p:cNvPr id="38917" name="ZoneTexte 6"/>
          <p:cNvSpPr txBox="1">
            <a:spLocks noChangeArrowheads="1"/>
          </p:cNvSpPr>
          <p:nvPr/>
        </p:nvSpPr>
        <p:spPr bwMode="auto">
          <a:xfrm>
            <a:off x="107950" y="1196975"/>
            <a:ext cx="8928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Ou Balsamine glanduleuse, Impatiente de l'Himalaya ou Impatiente glanduleuse. </a:t>
            </a:r>
            <a:r>
              <a:rPr lang="fr-FR" altLang="fr-FR" sz="1800">
                <a:latin typeface="Arial" panose="020B0604020202020204" pitchFamily="34" charset="0"/>
                <a:hlinkClick r:id="rId2" tooltip="Plante herbacée"/>
              </a:rPr>
              <a:t>Plante herbacée</a:t>
            </a:r>
            <a:r>
              <a:rPr lang="fr-FR" altLang="fr-FR" sz="1800">
                <a:solidFill>
                  <a:srgbClr val="008000"/>
                </a:solidFill>
                <a:latin typeface="Arial" panose="020B0604020202020204" pitchFamily="34" charset="0"/>
              </a:rPr>
              <a:t> vigoureuse, annuelle de la </a:t>
            </a:r>
            <a:r>
              <a:rPr lang="fr-FR" altLang="fr-FR" sz="1800">
                <a:solidFill>
                  <a:srgbClr val="008000"/>
                </a:solidFill>
                <a:latin typeface="Arial" panose="020B0604020202020204" pitchFamily="34" charset="0"/>
                <a:hlinkClick r:id="rId3" tooltip="Famille (biologie)"/>
              </a:rPr>
              <a:t>famille</a:t>
            </a:r>
            <a:r>
              <a:rPr lang="fr-FR" altLang="fr-FR" sz="1800">
                <a:solidFill>
                  <a:srgbClr val="008000"/>
                </a:solidFill>
                <a:latin typeface="Arial" panose="020B0604020202020204" pitchFamily="34" charset="0"/>
              </a:rPr>
              <a:t> des </a:t>
            </a:r>
            <a:r>
              <a:rPr lang="fr-FR" altLang="fr-FR" sz="1800" i="1">
                <a:solidFill>
                  <a:srgbClr val="008000"/>
                </a:solidFill>
                <a:latin typeface="Arial" panose="020B0604020202020204" pitchFamily="34" charset="0"/>
                <a:hlinkClick r:id="rId4" tooltip="Balsaminaceae"/>
              </a:rPr>
              <a:t>Balsaminaceae</a:t>
            </a:r>
            <a:r>
              <a:rPr lang="fr-FR" altLang="fr-FR" sz="1800">
                <a:solidFill>
                  <a:srgbClr val="008000"/>
                </a:solidFill>
                <a:latin typeface="Arial" panose="020B0604020202020204" pitchFamily="34" charset="0"/>
              </a:rPr>
              <a:t>. </a:t>
            </a:r>
          </a:p>
          <a:p>
            <a:pPr algn="just" eaLnBrk="1" hangingPunct="1">
              <a:spcBef>
                <a:spcPct val="0"/>
              </a:spcBef>
            </a:pPr>
            <a:r>
              <a:rPr lang="fr-FR" altLang="fr-FR" sz="1800">
                <a:solidFill>
                  <a:srgbClr val="008000"/>
                </a:solidFill>
                <a:latin typeface="Arial" panose="020B0604020202020204" pitchFamily="34" charset="0"/>
              </a:rPr>
              <a:t> Introduite comme </a:t>
            </a:r>
            <a:r>
              <a:rPr lang="fr-FR" altLang="fr-FR" sz="1800">
                <a:solidFill>
                  <a:srgbClr val="008000"/>
                </a:solidFill>
                <a:latin typeface="Arial" panose="020B0604020202020204" pitchFamily="34" charset="0"/>
                <a:hlinkClick r:id="rId5" tooltip="Plante ornementale"/>
              </a:rPr>
              <a:t>plante ornementale</a:t>
            </a:r>
            <a:r>
              <a:rPr lang="fr-FR" altLang="fr-FR" sz="1800">
                <a:solidFill>
                  <a:srgbClr val="008000"/>
                </a:solidFill>
                <a:latin typeface="Arial" panose="020B0604020202020204" pitchFamily="34" charset="0"/>
              </a:rPr>
              <a:t> et </a:t>
            </a:r>
            <a:r>
              <a:rPr lang="fr-FR" altLang="fr-FR" sz="1800">
                <a:solidFill>
                  <a:srgbClr val="008000"/>
                </a:solidFill>
                <a:latin typeface="Arial" panose="020B0604020202020204" pitchFamily="34" charset="0"/>
                <a:hlinkClick r:id="rId6" tooltip="Flore mellifère"/>
              </a:rPr>
              <a:t>mellifère</a:t>
            </a:r>
            <a:r>
              <a:rPr lang="fr-FR" altLang="fr-FR" sz="1800">
                <a:solidFill>
                  <a:srgbClr val="008000"/>
                </a:solidFill>
                <a:latin typeface="Arial" panose="020B0604020202020204" pitchFamily="34" charset="0"/>
              </a:rPr>
              <a:t>, elle est </a:t>
            </a:r>
            <a:r>
              <a:rPr lang="fr-FR" altLang="fr-FR" sz="1800">
                <a:solidFill>
                  <a:srgbClr val="008000"/>
                </a:solidFill>
                <a:latin typeface="Arial" panose="020B0604020202020204" pitchFamily="34" charset="0"/>
                <a:hlinkClick r:id="rId7" tooltip="Naturalisation (homonymie)"/>
              </a:rPr>
              <a:t>naturalisée</a:t>
            </a:r>
            <a:r>
              <a:rPr lang="fr-FR" altLang="fr-FR" sz="1800">
                <a:solidFill>
                  <a:srgbClr val="008000"/>
                </a:solidFill>
                <a:latin typeface="Arial" panose="020B0604020202020204" pitchFamily="34" charset="0"/>
              </a:rPr>
              <a:t> dans de nombreux endroits et se répand principalement le long des cours d'eau et aime les lisières ou les zones ombragées ainsi que les sols frais. </a:t>
            </a:r>
          </a:p>
          <a:p>
            <a:pPr algn="just" eaLnBrk="1" hangingPunct="1">
              <a:spcBef>
                <a:spcPct val="0"/>
              </a:spcBef>
            </a:pPr>
            <a:r>
              <a:rPr lang="fr-FR" altLang="fr-FR" sz="1800">
                <a:solidFill>
                  <a:srgbClr val="FF0000"/>
                </a:solidFill>
                <a:latin typeface="Arial" panose="020B0604020202020204" pitchFamily="34" charset="0"/>
              </a:rPr>
              <a:t> Elle est considérée comme une </a:t>
            </a:r>
            <a:r>
              <a:rPr lang="fr-FR" altLang="fr-FR" sz="1800">
                <a:solidFill>
                  <a:srgbClr val="FF0000"/>
                </a:solidFill>
                <a:latin typeface="Arial" panose="020B0604020202020204" pitchFamily="34" charset="0"/>
                <a:hlinkClick r:id="rId8" tooltip="Plante invasive"/>
              </a:rPr>
              <a:t>plante invasive</a:t>
            </a:r>
            <a:r>
              <a:rPr lang="fr-FR" altLang="fr-FR" sz="1800">
                <a:solidFill>
                  <a:srgbClr val="FF0000"/>
                </a:solidFill>
                <a:latin typeface="Arial" panose="020B0604020202020204" pitchFamily="34" charset="0"/>
              </a:rPr>
              <a:t> </a:t>
            </a:r>
            <a:r>
              <a:rPr lang="fr-FR" altLang="fr-FR" sz="1800">
                <a:solidFill>
                  <a:srgbClr val="FF0000"/>
                </a:solidFill>
                <a:latin typeface="Arial" panose="020B0604020202020204" pitchFamily="34" charset="0"/>
                <a:hlinkClick r:id="rId9" tooltip="Hémérochorie"/>
              </a:rPr>
              <a:t>hémérochore</a:t>
            </a:r>
            <a:r>
              <a:rPr lang="fr-FR" altLang="fr-FR" sz="1800">
                <a:solidFill>
                  <a:srgbClr val="FF0000"/>
                </a:solidFill>
                <a:latin typeface="Arial" panose="020B0604020202020204" pitchFamily="34" charset="0"/>
              </a:rPr>
              <a:t> dans plusieurs départements français</a:t>
            </a:r>
            <a:r>
              <a:rPr lang="fr-FR" altLang="fr-FR" sz="1800" baseline="30000">
                <a:solidFill>
                  <a:srgbClr val="FF0000"/>
                </a:solidFill>
                <a:latin typeface="Arial" panose="020B0604020202020204" pitchFamily="34" charset="0"/>
                <a:hlinkClick r:id="rId10"/>
              </a:rPr>
              <a:t>1</a:t>
            </a:r>
            <a:r>
              <a:rPr lang="fr-FR" altLang="fr-FR" sz="1800">
                <a:solidFill>
                  <a:srgbClr val="FF0000"/>
                </a:solidFill>
                <a:latin typeface="Arial" panose="020B0604020202020204" pitchFamily="34" charset="0"/>
              </a:rPr>
              <a:t>.</a:t>
            </a:r>
          </a:p>
        </p:txBody>
      </p:sp>
      <p:pic>
        <p:nvPicPr>
          <p:cNvPr id="38918" name="Image 7" descr="Impatiens glandulifera Landashir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3500438"/>
            <a:ext cx="2879725"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age 8" descr="Impatiens_Glandulifera,_leave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56325" y="3048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Image 9" descr="Impatiens_Glandulifera.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24300" y="3357563"/>
            <a:ext cx="20161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0"/>
          <p:cNvSpPr>
            <a:spLocks noChangeArrowheads="1"/>
          </p:cNvSpPr>
          <p:nvPr/>
        </p:nvSpPr>
        <p:spPr bwMode="auto">
          <a:xfrm>
            <a:off x="395288" y="5589588"/>
            <a:ext cx="287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8000"/>
                </a:solidFill>
                <a:latin typeface="Arial" panose="020B0604020202020204" pitchFamily="34" charset="0"/>
              </a:rPr>
              <a:t>Impatiens glandulifera </a:t>
            </a:r>
            <a:r>
              <a:rPr lang="fr-FR" altLang="fr-FR" sz="1200">
                <a:solidFill>
                  <a:srgbClr val="008000"/>
                </a:solidFill>
                <a:latin typeface="Arial" panose="020B0604020202020204" pitchFamily="34" charset="0"/>
              </a:rPr>
              <a:t>au bord d’un cours d’eau dans le Lancashire (UK).</a:t>
            </a:r>
          </a:p>
        </p:txBody>
      </p:sp>
      <p:sp>
        <p:nvSpPr>
          <p:cNvPr id="38922" name="ZoneTexte 11"/>
          <p:cNvSpPr txBox="1">
            <a:spLocks noChangeArrowheads="1"/>
          </p:cNvSpPr>
          <p:nvPr/>
        </p:nvSpPr>
        <p:spPr bwMode="auto">
          <a:xfrm>
            <a:off x="107950" y="6381750"/>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u="sng">
                <a:latin typeface="Arial" panose="020B0604020202020204" pitchFamily="34" charset="0"/>
                <a:hlinkClick r:id="rId14"/>
              </a:rPr>
              <a:t>http://fr.wikipedia.org/wiki/Balsamine_de_l'Himalaya</a:t>
            </a:r>
            <a:endParaRPr lang="fr-FR" altLang="fr-FR" sz="1200" u="sng">
              <a:latin typeface="Arial" panose="020B0604020202020204" pitchFamily="34" charset="0"/>
            </a:endParaRPr>
          </a:p>
          <a:p>
            <a:pPr eaLnBrk="1" hangingPunct="1">
              <a:spcBef>
                <a:spcPct val="0"/>
              </a:spcBef>
              <a:buFontTx/>
              <a:buNone/>
            </a:pPr>
            <a:r>
              <a:rPr lang="fr-FR" altLang="fr-FR" sz="1200">
                <a:latin typeface="Arial" panose="020B0604020202020204" pitchFamily="34" charset="0"/>
                <a:hlinkClick r:id="rId15"/>
              </a:rPr>
              <a:t>http://www.hear.org/pier/species/impatiens_balsamina.htm</a:t>
            </a:r>
            <a:r>
              <a:rPr lang="fr-FR" altLang="fr-FR" sz="1200">
                <a:latin typeface="Arial" panose="020B0604020202020204" pitchFamily="34" charset="0"/>
              </a:rPr>
              <a:t>   </a:t>
            </a:r>
            <a:endParaRPr lang="fr-FR" altLang="fr-FR" sz="1200">
              <a:solidFill>
                <a:srgbClr val="008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9BDDCB4-8449-4624-ABE2-380BE8D410BE}" type="slidenum">
              <a:rPr lang="fr-FR" altLang="fr-FR" sz="1200">
                <a:solidFill>
                  <a:srgbClr val="898989"/>
                </a:solidFill>
              </a:rPr>
              <a:pPr algn="r" eaLnBrk="1" hangingPunct="1">
                <a:spcBef>
                  <a:spcPct val="0"/>
                </a:spcBef>
                <a:buFontTx/>
                <a:buNone/>
              </a:pPr>
              <a:t>38</a:t>
            </a:fld>
            <a:endParaRPr lang="fr-FR" altLang="fr-FR" sz="1200">
              <a:solidFill>
                <a:srgbClr val="898989"/>
              </a:solidFill>
            </a:endParaRPr>
          </a:p>
        </p:txBody>
      </p:sp>
      <p:sp>
        <p:nvSpPr>
          <p:cNvPr id="39939"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39940" name="ZoneTexte 4"/>
          <p:cNvSpPr txBox="1">
            <a:spLocks noChangeArrowheads="1"/>
          </p:cNvSpPr>
          <p:nvPr/>
        </p:nvSpPr>
        <p:spPr bwMode="auto">
          <a:xfrm>
            <a:off x="179388" y="765175"/>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8.9bis. </a:t>
            </a:r>
            <a:r>
              <a:rPr lang="fr-FR" altLang="fr-FR" sz="1800" b="1">
                <a:solidFill>
                  <a:srgbClr val="008000"/>
                </a:solidFill>
                <a:latin typeface="Arial" panose="020B0604020202020204" pitchFamily="34" charset="0"/>
              </a:rPr>
              <a:t>Balsamine de Balfour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Impatiens balfouri </a:t>
            </a:r>
            <a:r>
              <a:rPr lang="fr-FR" altLang="fr-FR" sz="1800">
                <a:solidFill>
                  <a:srgbClr val="008000"/>
                </a:solidFill>
                <a:latin typeface="Arial" panose="020B0604020202020204" pitchFamily="34" charset="0"/>
              </a:rPr>
              <a:t>Hook ou </a:t>
            </a:r>
            <a:r>
              <a:rPr lang="fr-FR" altLang="fr-FR" sz="1800" i="1">
                <a:solidFill>
                  <a:srgbClr val="008000"/>
                </a:solidFill>
                <a:latin typeface="Arial" panose="020B0604020202020204" pitchFamily="34" charset="0"/>
              </a:rPr>
              <a:t>Impatiens parviflora</a:t>
            </a:r>
            <a:r>
              <a:rPr lang="fr-FR" altLang="fr-FR" sz="1800">
                <a:solidFill>
                  <a:srgbClr val="008000"/>
                </a:solidFill>
                <a:latin typeface="Arial" panose="020B0604020202020204" pitchFamily="34" charset="0"/>
              </a:rPr>
              <a:t> DC)</a:t>
            </a:r>
            <a:endParaRPr lang="fr-FR" altLang="fr-FR" sz="1800" b="1">
              <a:solidFill>
                <a:srgbClr val="008000"/>
              </a:solidFill>
              <a:latin typeface="Arial" panose="020B0604020202020204" pitchFamily="34" charset="0"/>
            </a:endParaRPr>
          </a:p>
        </p:txBody>
      </p:sp>
      <p:sp>
        <p:nvSpPr>
          <p:cNvPr id="39941" name="ZoneTexte 5"/>
          <p:cNvSpPr txBox="1">
            <a:spLocks noChangeArrowheads="1"/>
          </p:cNvSpPr>
          <p:nvPr/>
        </p:nvSpPr>
        <p:spPr bwMode="auto">
          <a:xfrm>
            <a:off x="179388" y="1268413"/>
            <a:ext cx="87137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1800">
                <a:solidFill>
                  <a:srgbClr val="008000"/>
                </a:solidFill>
                <a:latin typeface="Arial" panose="020B0604020202020204" pitchFamily="34" charset="0"/>
              </a:rPr>
              <a:t> ou </a:t>
            </a:r>
            <a:r>
              <a:rPr lang="fr-FR" altLang="fr-FR" sz="1800" b="1">
                <a:solidFill>
                  <a:srgbClr val="008000"/>
                </a:solidFill>
                <a:latin typeface="Arial" panose="020B0604020202020204" pitchFamily="34" charset="0"/>
              </a:rPr>
              <a:t>Impatience à petites fleurs </a:t>
            </a:r>
            <a:r>
              <a:rPr lang="fr-FR" altLang="fr-FR" sz="1800">
                <a:solidFill>
                  <a:srgbClr val="008000"/>
                </a:solidFill>
                <a:latin typeface="Arial" panose="020B0604020202020204" pitchFamily="34" charset="0"/>
              </a:rPr>
              <a:t>ou </a:t>
            </a:r>
            <a:r>
              <a:rPr lang="fr-FR" altLang="fr-FR" sz="1800" b="1">
                <a:solidFill>
                  <a:srgbClr val="008000"/>
                </a:solidFill>
                <a:latin typeface="Arial" panose="020B0604020202020204" pitchFamily="34" charset="0"/>
              </a:rPr>
              <a:t>de Balfour</a:t>
            </a:r>
            <a:r>
              <a:rPr lang="fr-FR" altLang="fr-FR" sz="1800">
                <a:solidFill>
                  <a:srgbClr val="008000"/>
                </a:solidFill>
                <a:latin typeface="Arial" panose="020B0604020202020204" pitchFamily="34" charset="0"/>
              </a:rPr>
              <a:t> est une </a:t>
            </a:r>
            <a:r>
              <a:rPr lang="fr-FR" altLang="fr-FR" sz="1800">
                <a:solidFill>
                  <a:srgbClr val="008000"/>
                </a:solidFill>
                <a:latin typeface="Arial" panose="020B0604020202020204" pitchFamily="34" charset="0"/>
                <a:hlinkClick r:id="rId2" tooltip="Plante herbacée"/>
              </a:rPr>
              <a:t>plante herbacée</a:t>
            </a:r>
            <a:r>
              <a:rPr lang="fr-FR" altLang="fr-FR" sz="1800">
                <a:solidFill>
                  <a:srgbClr val="008000"/>
                </a:solidFill>
                <a:latin typeface="Arial" panose="020B0604020202020204" pitchFamily="34" charset="0"/>
              </a:rPr>
              <a:t> annuelle (</a:t>
            </a:r>
            <a:r>
              <a:rPr lang="fr-FR" altLang="fr-FR" sz="1800">
                <a:solidFill>
                  <a:srgbClr val="008000"/>
                </a:solidFill>
                <a:latin typeface="Arial" panose="020B0604020202020204" pitchFamily="34" charset="0"/>
                <a:hlinkClick r:id="rId3" tooltip="Famille (biologie)"/>
              </a:rPr>
              <a:t>famille</a:t>
            </a:r>
            <a:r>
              <a:rPr lang="fr-FR" altLang="fr-FR" sz="1800">
                <a:solidFill>
                  <a:srgbClr val="008000"/>
                </a:solidFill>
                <a:latin typeface="Arial" panose="020B0604020202020204" pitchFamily="34" charset="0"/>
              </a:rPr>
              <a:t> des </a:t>
            </a:r>
            <a:r>
              <a:rPr lang="fr-FR" altLang="fr-FR" sz="1800" i="1">
                <a:solidFill>
                  <a:srgbClr val="008000"/>
                </a:solidFill>
                <a:latin typeface="Arial" panose="020B0604020202020204" pitchFamily="34" charset="0"/>
                <a:hlinkClick r:id="rId4" tooltip="Balsaminaceae"/>
              </a:rPr>
              <a:t>Balsaminaceae</a:t>
            </a:r>
            <a:r>
              <a:rPr lang="fr-FR" altLang="fr-FR" sz="1800">
                <a:solidFill>
                  <a:srgbClr val="008000"/>
                </a:solidFill>
                <a:latin typeface="Arial" panose="020B0604020202020204" pitchFamily="34" charset="0"/>
              </a:rPr>
              <a:t>), originaire de l'</a:t>
            </a:r>
            <a:r>
              <a:rPr lang="fr-FR" altLang="fr-FR" sz="1800">
                <a:solidFill>
                  <a:srgbClr val="008000"/>
                </a:solidFill>
                <a:latin typeface="Arial" panose="020B0604020202020204" pitchFamily="34" charset="0"/>
                <a:hlinkClick r:id="rId5" tooltip="Himalaya"/>
              </a:rPr>
              <a:t>Himalaya</a:t>
            </a:r>
            <a:r>
              <a:rPr lang="fr-FR" altLang="fr-FR" sz="1800">
                <a:solidFill>
                  <a:srgbClr val="008000"/>
                </a:solidFill>
                <a:latin typeface="Arial" panose="020B0604020202020204" pitchFamily="34" charset="0"/>
              </a:rPr>
              <a:t>, qui s'est naturalisée en certains endroits d'</a:t>
            </a:r>
            <a:r>
              <a:rPr lang="fr-FR" altLang="fr-FR" sz="1800">
                <a:solidFill>
                  <a:srgbClr val="008000"/>
                </a:solidFill>
                <a:latin typeface="Arial" panose="020B0604020202020204" pitchFamily="34" charset="0"/>
                <a:hlinkClick r:id="rId6" tooltip="Europe"/>
              </a:rPr>
              <a:t>Europe</a:t>
            </a:r>
            <a:r>
              <a:rPr lang="fr-FR" altLang="fr-FR" sz="1800">
                <a:solidFill>
                  <a:srgbClr val="008000"/>
                </a:solidFill>
                <a:latin typeface="Arial" panose="020B0604020202020204" pitchFamily="34" charset="0"/>
              </a:rPr>
              <a:t> à partir des jardins.</a:t>
            </a:r>
          </a:p>
          <a:p>
            <a:pPr eaLnBrk="1" hangingPunct="1">
              <a:spcBef>
                <a:spcPct val="0"/>
              </a:spcBef>
            </a:pPr>
            <a:r>
              <a:rPr lang="fr-FR" altLang="fr-FR" sz="1800">
                <a:solidFill>
                  <a:srgbClr val="FF0000"/>
                </a:solidFill>
                <a:latin typeface="Arial" panose="020B0604020202020204" pitchFamily="34" charset="0"/>
              </a:rPr>
              <a:t> Invasive dans l’est de la France (Strasbourg), l’impatience à petites fleurs concurrence sérieusement l’Impatience des bois. </a:t>
            </a:r>
          </a:p>
          <a:p>
            <a:pPr eaLnBrk="1" hangingPunct="1">
              <a:spcBef>
                <a:spcPct val="0"/>
              </a:spcBef>
            </a:pPr>
            <a:r>
              <a:rPr lang="fr-FR" altLang="fr-FR" sz="1800">
                <a:solidFill>
                  <a:srgbClr val="008000"/>
                </a:solidFill>
                <a:latin typeface="Arial" panose="020B0604020202020204" pitchFamily="34" charset="0"/>
              </a:rPr>
              <a:t> Habitat type :  lisière des forêts et clairières, </a:t>
            </a:r>
            <a:r>
              <a:rPr lang="fr-FR" altLang="fr-FR" sz="1800">
                <a:latin typeface="Arial" panose="020B0604020202020204" pitchFamily="34" charset="0"/>
              </a:rPr>
              <a:t> </a:t>
            </a:r>
            <a:r>
              <a:rPr lang="fr-FR" altLang="fr-FR" sz="1800">
                <a:solidFill>
                  <a:srgbClr val="008000"/>
                </a:solidFill>
                <a:latin typeface="Arial" panose="020B0604020202020204" pitchFamily="34" charset="0"/>
              </a:rPr>
              <a:t>zones anthropisées (murs, décombres…)..</a:t>
            </a:r>
          </a:p>
          <a:p>
            <a:pPr eaLnBrk="1" hangingPunct="1">
              <a:spcBef>
                <a:spcPct val="0"/>
              </a:spcBef>
              <a:buFontTx/>
              <a:buNone/>
            </a:pPr>
            <a:r>
              <a:rPr lang="fr-FR" altLang="fr-FR" sz="1200">
                <a:solidFill>
                  <a:srgbClr val="008000"/>
                </a:solidFill>
                <a:latin typeface="Arial" panose="020B0604020202020204" pitchFamily="34" charset="0"/>
              </a:rPr>
              <a:t>Source: </a:t>
            </a:r>
            <a:r>
              <a:rPr lang="fr-FR" altLang="fr-FR" sz="1200">
                <a:solidFill>
                  <a:srgbClr val="008000"/>
                </a:solidFill>
                <a:latin typeface="Arial" panose="020B0604020202020204" pitchFamily="34" charset="0"/>
                <a:hlinkClick r:id="rId7"/>
              </a:rPr>
              <a:t>http://fr.wikipedia.org/wiki/Balsamine_de_Balfour</a:t>
            </a:r>
            <a:r>
              <a:rPr lang="fr-FR" altLang="fr-FR" sz="1200">
                <a:solidFill>
                  <a:srgbClr val="008000"/>
                </a:solidFill>
                <a:latin typeface="Arial" panose="020B0604020202020204" pitchFamily="34" charset="0"/>
              </a:rPr>
              <a:t> &amp; </a:t>
            </a:r>
            <a:r>
              <a:rPr lang="fr-FR" altLang="fr-FR" sz="1200">
                <a:solidFill>
                  <a:srgbClr val="008000"/>
                </a:solidFill>
                <a:latin typeface="Arial" panose="020B0604020202020204" pitchFamily="34" charset="0"/>
                <a:hlinkClick r:id="rId8"/>
              </a:rPr>
              <a:t>http://www.observatoire-biodiversite-bretagne.fr/especes-invasives/Flore-continentale/Invasives-potentielles/Les-Impatiences-a-petites-fleurs-et-de-Balfour-Impatiens-sp</a:t>
            </a:r>
            <a:r>
              <a:rPr lang="fr-FR" altLang="fr-FR" sz="1200">
                <a:solidFill>
                  <a:srgbClr val="008000"/>
                </a:solidFill>
                <a:latin typeface="Arial" panose="020B0604020202020204" pitchFamily="34" charset="0"/>
              </a:rPr>
              <a:t>. </a:t>
            </a:r>
          </a:p>
        </p:txBody>
      </p:sp>
      <p:pic>
        <p:nvPicPr>
          <p:cNvPr id="39942" name="Image 6" descr="Balsamine de Dufour_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51275" y="4292600"/>
            <a:ext cx="16668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descr="C:\Users\LISAN\Pictures\plantes invasives\Impatiens_balfourii_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4437063"/>
            <a:ext cx="151288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3" descr="C:\Users\LISAN\Pictures\plantes invasives\Impatiens balfouri graine_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4292600"/>
            <a:ext cx="14192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ZoneTexte 9"/>
          <p:cNvSpPr txBox="1">
            <a:spLocks noChangeArrowheads="1"/>
          </p:cNvSpPr>
          <p:nvPr/>
        </p:nvSpPr>
        <p:spPr bwMode="auto">
          <a:xfrm>
            <a:off x="7164388" y="5589588"/>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graines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FE38B64-0548-4E03-B8C6-7A6DB33623FE}" type="slidenum">
              <a:rPr lang="fr-FR" altLang="fr-FR" sz="1200">
                <a:solidFill>
                  <a:srgbClr val="898989"/>
                </a:solidFill>
              </a:rPr>
              <a:pPr algn="r" eaLnBrk="1" hangingPunct="1">
                <a:spcBef>
                  <a:spcPct val="0"/>
                </a:spcBef>
                <a:buFontTx/>
                <a:buNone/>
              </a:pPr>
              <a:t>39</a:t>
            </a:fld>
            <a:endParaRPr lang="fr-FR" altLang="fr-FR" sz="1200">
              <a:solidFill>
                <a:srgbClr val="898989"/>
              </a:solidFill>
            </a:endParaRPr>
          </a:p>
        </p:txBody>
      </p:sp>
      <p:sp>
        <p:nvSpPr>
          <p:cNvPr id="4096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0964"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8.10. </a:t>
            </a:r>
            <a:r>
              <a:rPr lang="fr-FR" altLang="fr-FR" sz="1800" b="1">
                <a:solidFill>
                  <a:srgbClr val="008000"/>
                </a:solidFill>
                <a:latin typeface="Arial" panose="020B0604020202020204" pitchFamily="34" charset="0"/>
              </a:rPr>
              <a:t>Le Raisin d'Amérique ou Teinturier ou Phytolaque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Phytolacca americana</a:t>
            </a:r>
            <a:r>
              <a:rPr lang="fr-FR"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40965" name="ZoneTexte 5"/>
          <p:cNvSpPr txBox="1">
            <a:spLocks noChangeArrowheads="1"/>
          </p:cNvSpPr>
          <p:nvPr/>
        </p:nvSpPr>
        <p:spPr bwMode="auto">
          <a:xfrm>
            <a:off x="179388" y="1341438"/>
            <a:ext cx="87852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Espèce de </a:t>
            </a:r>
            <a:r>
              <a:rPr lang="fr-FR" altLang="fr-FR" sz="1800">
                <a:solidFill>
                  <a:srgbClr val="008000"/>
                </a:solidFill>
                <a:latin typeface="Arial" panose="020B0604020202020204" pitchFamily="34" charset="0"/>
                <a:hlinkClick r:id="rId2" tooltip="Plante herbacée"/>
              </a:rPr>
              <a:t>plante herbacée</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3" tooltip="Plante vivace"/>
              </a:rPr>
              <a:t>vivace</a:t>
            </a:r>
            <a:r>
              <a:rPr lang="fr-FR" altLang="fr-FR" sz="1800">
                <a:solidFill>
                  <a:srgbClr val="008000"/>
                </a:solidFill>
                <a:latin typeface="Arial" panose="020B0604020202020204" pitchFamily="34" charset="0"/>
              </a:rPr>
              <a:t>, grande et vigoureuse (jusqu'à 3 m), à tiges rougeâtres, à grandes feuilles et fleurs blanchâtres en </a:t>
            </a:r>
            <a:r>
              <a:rPr lang="fr-FR" altLang="fr-FR" sz="1800">
                <a:solidFill>
                  <a:srgbClr val="008000"/>
                </a:solidFill>
                <a:latin typeface="Arial" panose="020B0604020202020204" pitchFamily="34" charset="0"/>
                <a:hlinkClick r:id="rId4" tooltip="Grappe"/>
              </a:rPr>
              <a:t>grappes</a:t>
            </a:r>
            <a:r>
              <a:rPr lang="fr-FR" altLang="fr-FR" sz="1800">
                <a:solidFill>
                  <a:srgbClr val="008000"/>
                </a:solidFill>
                <a:latin typeface="Arial" panose="020B0604020202020204" pitchFamily="34" charset="0"/>
              </a:rPr>
              <a:t>, de la famille des </a:t>
            </a:r>
            <a:r>
              <a:rPr lang="fr-FR" altLang="fr-FR" sz="1800" i="1">
                <a:solidFill>
                  <a:srgbClr val="008000"/>
                </a:solidFill>
                <a:latin typeface="Arial" panose="020B0604020202020204" pitchFamily="34" charset="0"/>
                <a:hlinkClick r:id="rId5" tooltip="Phytolaccaceae"/>
              </a:rPr>
              <a:t>Phytolaccaceae</a:t>
            </a:r>
            <a:r>
              <a:rPr lang="fr-FR" altLang="fr-FR" sz="1800">
                <a:solidFill>
                  <a:srgbClr val="008000"/>
                </a:solidFill>
                <a:latin typeface="Arial" panose="020B0604020202020204" pitchFamily="34" charset="0"/>
              </a:rPr>
              <a:t>. Elle est appelée parfois </a:t>
            </a:r>
            <a:r>
              <a:rPr lang="fr-FR" altLang="fr-FR" sz="1800" b="1">
                <a:solidFill>
                  <a:srgbClr val="008000"/>
                </a:solidFill>
                <a:latin typeface="Arial" panose="020B0604020202020204" pitchFamily="34" charset="0"/>
              </a:rPr>
              <a:t>Épinard de Cayenne</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Épinard des Indes</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Phytolaque américaine</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Faux vin</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6" tooltip="La Réunion"/>
              </a:rPr>
              <a:t>La Réunion</a:t>
            </a:r>
            <a:r>
              <a:rPr lang="fr-FR" altLang="fr-FR" sz="1800">
                <a:solidFill>
                  <a:srgbClr val="008000"/>
                </a:solidFill>
                <a:latin typeface="Arial" panose="020B0604020202020204" pitchFamily="34" charset="0"/>
              </a:rPr>
              <a:t>), « Laque », « Faux-vin », « Herbe à la laque », « </a:t>
            </a:r>
            <a:r>
              <a:rPr lang="fr-FR" altLang="fr-FR" sz="1800">
                <a:solidFill>
                  <a:srgbClr val="008000"/>
                </a:solidFill>
                <a:latin typeface="Arial" panose="020B0604020202020204" pitchFamily="34" charset="0"/>
                <a:hlinkClick r:id="rId7" tooltip="Vigne"/>
              </a:rPr>
              <a:t>Vigne</a:t>
            </a:r>
            <a:r>
              <a:rPr lang="fr-FR" altLang="fr-FR" sz="1800">
                <a:solidFill>
                  <a:srgbClr val="008000"/>
                </a:solidFill>
                <a:latin typeface="Arial" panose="020B0604020202020204" pitchFamily="34" charset="0"/>
              </a:rPr>
              <a:t> de Judée ». </a:t>
            </a:r>
          </a:p>
          <a:p>
            <a:pPr algn="just" eaLnBrk="1" hangingPunct="1">
              <a:spcBef>
                <a:spcPct val="0"/>
              </a:spcBef>
            </a:pPr>
            <a:r>
              <a:rPr lang="fr-FR" altLang="fr-FR" sz="1800">
                <a:solidFill>
                  <a:srgbClr val="FF0000"/>
                </a:solidFill>
                <a:latin typeface="Arial" panose="020B0604020202020204" pitchFamily="34" charset="0"/>
              </a:rPr>
              <a:t> </a:t>
            </a:r>
            <a:r>
              <a:rPr lang="fr-FR" altLang="fr-FR" sz="1200">
                <a:solidFill>
                  <a:srgbClr val="FF0000"/>
                </a:solidFill>
                <a:latin typeface="Arial" panose="020B0604020202020204" pitchFamily="34" charset="0"/>
              </a:rPr>
              <a:t>Devenue </a:t>
            </a:r>
            <a:r>
              <a:rPr lang="fr-FR" altLang="fr-FR" sz="1200">
                <a:solidFill>
                  <a:srgbClr val="FF0000"/>
                </a:solidFill>
                <a:latin typeface="Arial" panose="020B0604020202020204" pitchFamily="34" charset="0"/>
                <a:hlinkClick r:id="rId8" tooltip="Invasive"/>
              </a:rPr>
              <a:t>invasive</a:t>
            </a:r>
            <a:r>
              <a:rPr lang="fr-FR" altLang="fr-FR" sz="1200">
                <a:solidFill>
                  <a:srgbClr val="FF0000"/>
                </a:solidFill>
                <a:latin typeface="Arial" panose="020B0604020202020204" pitchFamily="34" charset="0"/>
              </a:rPr>
              <a:t> en Europe et notamment en France (tous les départements</a:t>
            </a:r>
            <a:r>
              <a:rPr lang="fr-FR" altLang="fr-FR" sz="1200" u="sng" baseline="30000">
                <a:solidFill>
                  <a:srgbClr val="FF0000"/>
                </a:solidFill>
                <a:latin typeface="Arial" panose="020B0604020202020204" pitchFamily="34" charset="0"/>
                <a:hlinkClick r:id="rId9"/>
              </a:rPr>
              <a:t>3</a:t>
            </a:r>
            <a:r>
              <a:rPr lang="fr-FR" altLang="fr-FR" sz="1200">
                <a:solidFill>
                  <a:srgbClr val="FF0000"/>
                </a:solidFill>
                <a:latin typeface="Arial" panose="020B0604020202020204" pitchFamily="34" charset="0"/>
              </a:rPr>
              <a:t>) où depuis les années 1990-2010 la plante gagne du terrain dans de nombreux bois et forêts</a:t>
            </a:r>
            <a:r>
              <a:rPr lang="fr-FR" altLang="fr-FR" sz="1200" baseline="30000">
                <a:solidFill>
                  <a:srgbClr val="FF0000"/>
                </a:solidFill>
                <a:latin typeface="Arial" panose="020B0604020202020204" pitchFamily="34" charset="0"/>
                <a:hlinkClick r:id="rId10"/>
              </a:rPr>
              <a:t>2</a:t>
            </a:r>
            <a:r>
              <a:rPr lang="fr-FR" altLang="fr-FR" sz="1200">
                <a:solidFill>
                  <a:srgbClr val="FF0000"/>
                </a:solidFill>
                <a:latin typeface="Arial" panose="020B0604020202020204" pitchFamily="34" charset="0"/>
              </a:rPr>
              <a:t>. Elle est classée </a:t>
            </a:r>
            <a:r>
              <a:rPr lang="fr-FR" altLang="fr-FR" sz="1200">
                <a:solidFill>
                  <a:srgbClr val="FF0000"/>
                </a:solidFill>
                <a:latin typeface="Arial" panose="020B0604020202020204" pitchFamily="34" charset="0"/>
                <a:hlinkClick r:id="rId11" tooltip="Peste végétale"/>
              </a:rPr>
              <a:t>peste végétale</a:t>
            </a:r>
            <a:r>
              <a:rPr lang="fr-FR" altLang="fr-FR" sz="1200">
                <a:solidFill>
                  <a:srgbClr val="FF0000"/>
                </a:solidFill>
                <a:latin typeface="Arial" panose="020B0604020202020204" pitchFamily="34" charset="0"/>
              </a:rPr>
              <a:t> par l'U.I.C.N. (Union Internationale de Conservation de la Nature, appelée aussi Union Mondiale pour la Nature). </a:t>
            </a:r>
          </a:p>
          <a:p>
            <a:pPr algn="just" eaLnBrk="1" hangingPunct="1">
              <a:spcBef>
                <a:spcPct val="0"/>
              </a:spcBef>
            </a:pPr>
            <a:r>
              <a:rPr lang="fr-FR" altLang="fr-FR" sz="1400" u="sng">
                <a:solidFill>
                  <a:srgbClr val="FF0000"/>
                </a:solidFill>
                <a:latin typeface="Arial" panose="020B0604020202020204" pitchFamily="34" charset="0"/>
              </a:rPr>
              <a:t> Toxicité</a:t>
            </a:r>
            <a:r>
              <a:rPr lang="fr-FR" altLang="fr-FR" sz="1400">
                <a:solidFill>
                  <a:srgbClr val="FF0000"/>
                </a:solidFill>
                <a:latin typeface="Arial" panose="020B0604020202020204" pitchFamily="34" charset="0"/>
              </a:rPr>
              <a:t> : la toxicité des </a:t>
            </a:r>
            <a:r>
              <a:rPr lang="fr-FR" altLang="fr-FR" sz="1400">
                <a:solidFill>
                  <a:srgbClr val="FF0000"/>
                </a:solidFill>
                <a:latin typeface="Arial" panose="020B0604020202020204" pitchFamily="34" charset="0"/>
                <a:hlinkClick r:id="rId12" tooltip="Baie (botanique)"/>
              </a:rPr>
              <a:t>baies</a:t>
            </a:r>
            <a:r>
              <a:rPr lang="fr-FR" altLang="fr-FR" sz="1400">
                <a:solidFill>
                  <a:srgbClr val="FF0000"/>
                </a:solidFill>
                <a:latin typeface="Arial" panose="020B0604020202020204" pitchFamily="34" charset="0"/>
              </a:rPr>
              <a:t> est liée à leur teneur en </a:t>
            </a:r>
            <a:r>
              <a:rPr lang="fr-FR" altLang="fr-FR" sz="1400">
                <a:solidFill>
                  <a:srgbClr val="FF0000"/>
                </a:solidFill>
                <a:latin typeface="Arial" panose="020B0604020202020204" pitchFamily="34" charset="0"/>
                <a:hlinkClick r:id="rId13" tooltip="Saponine"/>
              </a:rPr>
              <a:t>saponine</a:t>
            </a:r>
            <a:r>
              <a:rPr lang="fr-FR" altLang="fr-FR" sz="1400">
                <a:solidFill>
                  <a:srgbClr val="FF0000"/>
                </a:solidFill>
                <a:latin typeface="Arial" panose="020B0604020202020204" pitchFamily="34" charset="0"/>
              </a:rPr>
              <a:t>. La plante est en fait suffisamment toxique pour provoquer la mort chez des gastéropodes, la dinde, le mouton, le porc, la vache, le cheval et l'homme</a:t>
            </a:r>
            <a:r>
              <a:rPr lang="fr-FR" altLang="fr-FR" sz="1400">
                <a:solidFill>
                  <a:srgbClr val="008000"/>
                </a:solidFill>
                <a:latin typeface="Arial" panose="020B0604020202020204" pitchFamily="34" charset="0"/>
              </a:rPr>
              <a:t> </a:t>
            </a:r>
            <a:r>
              <a:rPr lang="fr-FR" altLang="fr-FR" sz="1400" baseline="30000">
                <a:solidFill>
                  <a:srgbClr val="008000"/>
                </a:solidFill>
                <a:latin typeface="Arial" panose="020B0604020202020204" pitchFamily="34" charset="0"/>
                <a:hlinkClick r:id="rId14"/>
              </a:rPr>
              <a:t>4</a:t>
            </a:r>
            <a:r>
              <a:rPr lang="fr-FR" altLang="fr-FR" sz="14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2060"/>
                </a:solidFill>
                <a:latin typeface="Arial" panose="020B0604020202020204" pitchFamily="34" charset="0"/>
              </a:rPr>
              <a:t>Pour la contenir</a:t>
            </a:r>
            <a:r>
              <a:rPr lang="fr-FR" altLang="fr-FR" sz="1200">
                <a:solidFill>
                  <a:srgbClr val="002060"/>
                </a:solidFill>
                <a:latin typeface="Arial" panose="020B0604020202020204" pitchFamily="34" charset="0"/>
              </a:rPr>
              <a:t> : Eradication de cette herbacée par simple tranchage de la racine sous le collet. Limitation du développement des graines par fauchage ou  vendange en automne. Il faut cesser de la commercialiser.</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9"/>
              </a:rPr>
              <a:t>http://fr.wikipedia.org/wiki/Phytolacca_americana</a:t>
            </a:r>
            <a:r>
              <a:rPr lang="fr-FR" altLang="fr-FR" sz="1200">
                <a:solidFill>
                  <a:srgbClr val="008000"/>
                </a:solidFill>
                <a:latin typeface="Arial" panose="020B0604020202020204" pitchFamily="34" charset="0"/>
              </a:rPr>
              <a:t>, b) </a:t>
            </a:r>
            <a:r>
              <a:rPr lang="fr-FR" altLang="fr-FR" sz="1200" u="sng">
                <a:latin typeface="Arial" panose="020B0604020202020204" pitchFamily="34" charset="0"/>
                <a:hlinkClick r:id="rId15"/>
              </a:rPr>
              <a:t>http://phytolaque.wifeo.com/</a:t>
            </a:r>
            <a:endParaRPr lang="fr-FR" altLang="fr-FR" sz="1200">
              <a:solidFill>
                <a:srgbClr val="008000"/>
              </a:solidFill>
              <a:latin typeface="Arial" panose="020B0604020202020204" pitchFamily="34" charset="0"/>
            </a:endParaRPr>
          </a:p>
        </p:txBody>
      </p:sp>
      <p:pic>
        <p:nvPicPr>
          <p:cNvPr id="40966" name="Image 6" descr="Phytolacca americana_flower.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11863" y="4581525"/>
            <a:ext cx="172878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age 7" descr="Phytolacca americana1.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4611688"/>
            <a:ext cx="30972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Image 8" descr="Phytolacca americana2.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419475" y="4581525"/>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Image 9" descr="Phytolacca_americana_fruit.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885113" y="4581525"/>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ZoneTexte 10"/>
          <p:cNvSpPr txBox="1">
            <a:spLocks noChangeArrowheads="1"/>
          </p:cNvSpPr>
          <p:nvPr/>
        </p:nvSpPr>
        <p:spPr bwMode="auto">
          <a:xfrm>
            <a:off x="5940425" y="5949950"/>
            <a:ext cx="183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 </a:t>
            </a:r>
            <a:r>
              <a:rPr lang="fr-FR" altLang="fr-FR" sz="1200">
                <a:solidFill>
                  <a:srgbClr val="008000"/>
                </a:solidFill>
                <a:latin typeface="Arial" panose="020B0604020202020204" pitchFamily="34" charset="0"/>
              </a:rPr>
              <a:t>Exemple d’invasion</a:t>
            </a:r>
          </a:p>
          <a:p>
            <a:pPr algn="ctr" eaLnBrk="1" hangingPunct="1">
              <a:spcBef>
                <a:spcPct val="0"/>
              </a:spcBef>
              <a:buFontTx/>
              <a:buNone/>
            </a:pPr>
            <a:r>
              <a:rPr lang="fr-FR" altLang="fr-FR" sz="1200">
                <a:latin typeface="Arial" panose="020B0604020202020204" pitchFamily="34" charset="0"/>
                <a:hlinkClick r:id="rId20" tooltip="w:Warren County, Indiana"/>
              </a:rPr>
              <a:t>Warren County, Indiana</a:t>
            </a:r>
            <a:r>
              <a:rPr lang="fr-FR" altLang="fr-FR" sz="1200">
                <a:latin typeface="Arial" panose="020B0604020202020204" pitchFamily="34" charset="0"/>
              </a:rPr>
              <a:t>.</a:t>
            </a:r>
            <a:endParaRPr lang="fr-FR" altLang="fr-FR" sz="1200">
              <a:solidFill>
                <a:srgbClr val="008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147"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33DDA0-1170-4220-B9D8-915D084371AF}" type="slidenum">
              <a:rPr lang="fr-FR" altLang="fr-FR" sz="1200" smtClean="0">
                <a:solidFill>
                  <a:srgbClr val="898989"/>
                </a:solidFill>
              </a:rPr>
              <a:pPr>
                <a:spcBef>
                  <a:spcPct val="0"/>
                </a:spcBef>
                <a:buFontTx/>
                <a:buNone/>
              </a:pPr>
              <a:t>4</a:t>
            </a:fld>
            <a:endParaRPr lang="fr-FR" altLang="fr-FR" sz="1200">
              <a:solidFill>
                <a:srgbClr val="898989"/>
              </a:solidFill>
            </a:endParaRPr>
          </a:p>
        </p:txBody>
      </p:sp>
      <p:sp>
        <p:nvSpPr>
          <p:cNvPr id="6148" name="ZoneTexte 3"/>
          <p:cNvSpPr txBox="1">
            <a:spLocks noChangeArrowheads="1"/>
          </p:cNvSpPr>
          <p:nvPr/>
        </p:nvSpPr>
        <p:spPr bwMode="auto">
          <a:xfrm>
            <a:off x="250825" y="476250"/>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5125" name="Rectangle 4"/>
          <p:cNvSpPr>
            <a:spLocks noChangeArrowheads="1"/>
          </p:cNvSpPr>
          <p:nvPr/>
        </p:nvSpPr>
        <p:spPr bwMode="auto">
          <a:xfrm>
            <a:off x="179388" y="908050"/>
            <a:ext cx="8785225" cy="5354638"/>
          </a:xfrm>
          <a:prstGeom prst="rect">
            <a:avLst/>
          </a:prstGeom>
          <a:noFill/>
          <a:ln w="9525">
            <a:noFill/>
            <a:miter lim="800000"/>
            <a:headEnd/>
            <a:tailEnd/>
          </a:ln>
        </p:spPr>
        <p:txBody>
          <a:bodyPr>
            <a:spAutoFit/>
          </a:bodyPr>
          <a:lstStyle/>
          <a:p>
            <a:pPr eaLnBrk="1" hangingPunct="1">
              <a:defRPr/>
            </a:pPr>
            <a:r>
              <a:rPr lang="fr-FR" u="sng" dirty="0">
                <a:solidFill>
                  <a:srgbClr val="008000"/>
                </a:solidFill>
                <a:latin typeface="Calibri" pitchFamily="34" charset="0"/>
                <a:cs typeface="Arial" charset="0"/>
              </a:rPr>
              <a:t>Plantes invasives en France et en Europe</a:t>
            </a:r>
            <a:r>
              <a:rPr lang="fr-FR" dirty="0">
                <a:solidFill>
                  <a:srgbClr val="008000"/>
                </a:solidFill>
                <a:latin typeface="Calibri" pitchFamily="34" charset="0"/>
                <a:cs typeface="Arial" charset="0"/>
              </a:rPr>
              <a:t> (suite) : </a:t>
            </a:r>
          </a:p>
          <a:p>
            <a:pPr eaLnBrk="1" hangingPunct="1">
              <a:defRPr/>
            </a:pPr>
            <a:endParaRPr lang="fr-FR" dirty="0">
              <a:solidFill>
                <a:srgbClr val="008000"/>
              </a:solidFill>
              <a:latin typeface="+mn-lt"/>
              <a:cs typeface="Arial" charset="0"/>
            </a:endParaRPr>
          </a:p>
          <a:p>
            <a:pPr eaLnBrk="1" hangingPunct="1">
              <a:defRPr/>
            </a:pPr>
            <a:r>
              <a:rPr lang="fr-FR" dirty="0">
                <a:solidFill>
                  <a:srgbClr val="008000"/>
                </a:solidFill>
                <a:latin typeface="Calibri" pitchFamily="34" charset="0"/>
                <a:cs typeface="Arial" charset="0"/>
              </a:rPr>
              <a:t>8.19. Cerisier tardif ou Cerisier d'automne (</a:t>
            </a:r>
            <a:r>
              <a:rPr lang="fr-FR" i="1" dirty="0">
                <a:solidFill>
                  <a:srgbClr val="008000"/>
                </a:solidFill>
                <a:latin typeface="Calibri" pitchFamily="34" charset="0"/>
                <a:cs typeface="Arial" charset="0"/>
              </a:rPr>
              <a:t>Prunus </a:t>
            </a:r>
            <a:r>
              <a:rPr lang="fr-FR" i="1" dirty="0" err="1">
                <a:solidFill>
                  <a:srgbClr val="008000"/>
                </a:solidFill>
                <a:latin typeface="Calibri" pitchFamily="34" charset="0"/>
                <a:cs typeface="Arial" charset="0"/>
              </a:rPr>
              <a:t>serotina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8.20. Cornouiller soyeux (</a:t>
            </a:r>
            <a:r>
              <a:rPr lang="fr-FR" i="1" dirty="0">
                <a:solidFill>
                  <a:srgbClr val="008000"/>
                </a:solidFill>
                <a:latin typeface="Calibri" pitchFamily="34" charset="0"/>
                <a:cs typeface="Arial" charset="0"/>
              </a:rPr>
              <a:t>Cornus </a:t>
            </a:r>
            <a:r>
              <a:rPr lang="fr-FR" i="1" dirty="0" err="1">
                <a:solidFill>
                  <a:srgbClr val="008000"/>
                </a:solidFill>
                <a:latin typeface="Calibri" pitchFamily="34" charset="0"/>
                <a:cs typeface="Arial" charset="0"/>
              </a:rPr>
              <a:t>sericea</a:t>
            </a:r>
            <a:r>
              <a:rPr lang="fr-FR" dirty="0">
                <a:solidFill>
                  <a:srgbClr val="008000"/>
                </a:solidFill>
                <a:latin typeface="Calibri" pitchFamily="34" charset="0"/>
                <a:cs typeface="Arial" charset="0"/>
              </a:rPr>
              <a:t>)</a:t>
            </a:r>
          </a:p>
          <a:p>
            <a:pPr eaLnBrk="1" hangingPunct="1">
              <a:defRPr/>
            </a:pPr>
            <a:r>
              <a:rPr lang="pt-BR" dirty="0">
                <a:solidFill>
                  <a:srgbClr val="008000"/>
                </a:solidFill>
                <a:latin typeface="Calibri" pitchFamily="34" charset="0"/>
                <a:cs typeface="Arial" charset="0"/>
              </a:rPr>
              <a:t>8.21. Mimosa des fleuristes ou Mimosa blanchâtre (</a:t>
            </a:r>
            <a:r>
              <a:rPr lang="pt-BR" i="1" dirty="0">
                <a:solidFill>
                  <a:srgbClr val="008000"/>
                </a:solidFill>
                <a:latin typeface="Calibri" pitchFamily="34" charset="0"/>
                <a:cs typeface="Arial" charset="0"/>
              </a:rPr>
              <a:t>Acacia dealbata</a:t>
            </a:r>
            <a:r>
              <a:rPr lang="pt-BR" dirty="0">
                <a:solidFill>
                  <a:srgbClr val="008000"/>
                </a:solidFill>
                <a:latin typeface="Calibri" pitchFamily="34" charset="0"/>
                <a:cs typeface="Arial" charset="0"/>
              </a:rPr>
              <a:t>)</a:t>
            </a:r>
          </a:p>
          <a:p>
            <a:pPr eaLnBrk="1" hangingPunct="1">
              <a:defRPr/>
            </a:pPr>
            <a:r>
              <a:rPr lang="fr-FR" dirty="0">
                <a:solidFill>
                  <a:srgbClr val="008000"/>
                </a:solidFill>
                <a:latin typeface="+mn-lt"/>
                <a:cs typeface="Arial" charset="0"/>
              </a:rPr>
              <a:t>8.22. </a:t>
            </a:r>
            <a:r>
              <a:rPr lang="fr-FR" dirty="0" err="1">
                <a:solidFill>
                  <a:srgbClr val="008000"/>
                </a:solidFill>
                <a:latin typeface="+mn-lt"/>
                <a:cs typeface="Arial" charset="0"/>
              </a:rPr>
              <a:t>Bassie</a:t>
            </a:r>
            <a:r>
              <a:rPr lang="fr-FR" dirty="0">
                <a:solidFill>
                  <a:srgbClr val="008000"/>
                </a:solidFill>
                <a:latin typeface="+mn-lt"/>
                <a:cs typeface="Arial" charset="0"/>
              </a:rPr>
              <a:t> à balais (</a:t>
            </a:r>
            <a:r>
              <a:rPr lang="fr-FR" i="1" dirty="0" err="1">
                <a:solidFill>
                  <a:srgbClr val="008000"/>
                </a:solidFill>
                <a:latin typeface="+mn-lt"/>
                <a:cs typeface="Arial" charset="0"/>
              </a:rPr>
              <a:t>Bassia</a:t>
            </a:r>
            <a:r>
              <a:rPr lang="fr-FR" i="1" dirty="0">
                <a:solidFill>
                  <a:srgbClr val="008000"/>
                </a:solidFill>
                <a:latin typeface="+mn-lt"/>
                <a:cs typeface="Arial" charset="0"/>
              </a:rPr>
              <a:t> </a:t>
            </a:r>
            <a:r>
              <a:rPr lang="fr-FR" i="1" dirty="0" err="1">
                <a:solidFill>
                  <a:srgbClr val="008000"/>
                </a:solidFill>
                <a:latin typeface="+mn-lt"/>
                <a:cs typeface="Arial" charset="0"/>
              </a:rPr>
              <a:t>scoparia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8.23. Paulownia (</a:t>
            </a:r>
            <a:r>
              <a:rPr lang="fr-FR" i="1" dirty="0">
                <a:solidFill>
                  <a:srgbClr val="008000"/>
                </a:solidFill>
                <a:latin typeface="+mn-lt"/>
                <a:cs typeface="Arial" charset="0"/>
              </a:rPr>
              <a:t>Paulownia </a:t>
            </a:r>
            <a:r>
              <a:rPr lang="fr-FR" i="1" dirty="0" err="1">
                <a:solidFill>
                  <a:srgbClr val="008000"/>
                </a:solidFill>
                <a:latin typeface="+mn-lt"/>
                <a:cs typeface="Arial" charset="0"/>
              </a:rPr>
              <a:t>tomentosa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8.24. Abutilon d'Avicenne, abutilon de Théophraste (</a:t>
            </a:r>
            <a:r>
              <a:rPr lang="fr-FR" i="1" dirty="0">
                <a:solidFill>
                  <a:srgbClr val="008000"/>
                </a:solidFill>
                <a:latin typeface="+mn-lt"/>
                <a:cs typeface="Arial" charset="0"/>
              </a:rPr>
              <a:t>Abutilon </a:t>
            </a:r>
            <a:r>
              <a:rPr lang="fr-FR" i="1" dirty="0" err="1">
                <a:solidFill>
                  <a:srgbClr val="008000"/>
                </a:solidFill>
                <a:latin typeface="+mn-lt"/>
                <a:cs typeface="Arial" charset="0"/>
              </a:rPr>
              <a:t>theophrasti</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8.25. Amorphe buissonnante ou faux-indigo (</a:t>
            </a:r>
            <a:r>
              <a:rPr lang="fr-FR" i="1" dirty="0">
                <a:solidFill>
                  <a:srgbClr val="008000"/>
                </a:solidFill>
                <a:latin typeface="+mn-lt"/>
                <a:cs typeface="Arial" charset="0"/>
              </a:rPr>
              <a:t>Amorpha </a:t>
            </a:r>
            <a:r>
              <a:rPr lang="fr-FR" i="1" dirty="0" err="1">
                <a:solidFill>
                  <a:srgbClr val="008000"/>
                </a:solidFill>
                <a:latin typeface="+mn-lt"/>
                <a:cs typeface="Arial" charset="0"/>
              </a:rPr>
              <a:t>fruticosa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8.26. Asclépiade de Syrie (</a:t>
            </a:r>
            <a:r>
              <a:rPr lang="fr-FR" i="1" dirty="0" err="1">
                <a:solidFill>
                  <a:srgbClr val="008000"/>
                </a:solidFill>
                <a:latin typeface="+mn-lt"/>
                <a:cs typeface="Arial" charset="0"/>
              </a:rPr>
              <a:t>Asclepias</a:t>
            </a:r>
            <a:r>
              <a:rPr lang="fr-FR" i="1" dirty="0">
                <a:solidFill>
                  <a:srgbClr val="008000"/>
                </a:solidFill>
                <a:latin typeface="+mn-lt"/>
                <a:cs typeface="Arial" charset="0"/>
              </a:rPr>
              <a:t> </a:t>
            </a:r>
            <a:r>
              <a:rPr lang="fr-FR" i="1" dirty="0" err="1">
                <a:solidFill>
                  <a:srgbClr val="008000"/>
                </a:solidFill>
                <a:latin typeface="+mn-lt"/>
                <a:cs typeface="Arial" charset="0"/>
              </a:rPr>
              <a:t>syriaca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8.27. Souchet comestible (</a:t>
            </a:r>
            <a:r>
              <a:rPr lang="fr-FR" i="1" dirty="0" err="1">
                <a:latin typeface="+mn-lt"/>
                <a:cs typeface="Arial" charset="0"/>
                <a:hlinkClick r:id="rId2"/>
              </a:rPr>
              <a:t>Cyperus</a:t>
            </a:r>
            <a:r>
              <a:rPr lang="fr-FR" i="1" dirty="0">
                <a:latin typeface="+mn-lt"/>
                <a:cs typeface="Arial" charset="0"/>
                <a:hlinkClick r:id="rId2"/>
              </a:rPr>
              <a:t> </a:t>
            </a:r>
            <a:r>
              <a:rPr lang="fr-FR" i="1" dirty="0" err="1">
                <a:latin typeface="+mn-lt"/>
                <a:cs typeface="Arial" charset="0"/>
                <a:hlinkClick r:id="rId2"/>
              </a:rPr>
              <a:t>esculentus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8.28. Concombre sauvage, C. piquant (</a:t>
            </a:r>
            <a:r>
              <a:rPr lang="fr-FR" i="1" dirty="0" err="1">
                <a:latin typeface="+mn-lt"/>
                <a:cs typeface="Arial" charset="0"/>
                <a:hlinkClick r:id="rId3"/>
              </a:rPr>
              <a:t>Echinocystis</a:t>
            </a:r>
            <a:r>
              <a:rPr lang="fr-FR" i="1" dirty="0">
                <a:latin typeface="+mn-lt"/>
                <a:cs typeface="Arial" charset="0"/>
                <a:hlinkClick r:id="rId3"/>
              </a:rPr>
              <a:t> </a:t>
            </a:r>
            <a:r>
              <a:rPr lang="fr-FR" i="1" dirty="0" err="1">
                <a:latin typeface="+mn-lt"/>
                <a:cs typeface="Arial" charset="0"/>
                <a:hlinkClick r:id="rId3"/>
              </a:rPr>
              <a:t>lobata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8.29. </a:t>
            </a:r>
            <a:r>
              <a:rPr lang="fr-FR" dirty="0" err="1">
                <a:solidFill>
                  <a:srgbClr val="008000"/>
                </a:solidFill>
                <a:latin typeface="+mn-lt"/>
                <a:cs typeface="Arial" charset="0"/>
              </a:rPr>
              <a:t>Puéraire</a:t>
            </a:r>
            <a:r>
              <a:rPr lang="fr-FR" dirty="0">
                <a:solidFill>
                  <a:srgbClr val="008000"/>
                </a:solidFill>
                <a:latin typeface="+mn-lt"/>
                <a:cs typeface="Arial" charset="0"/>
              </a:rPr>
              <a:t> hérissée, </a:t>
            </a:r>
            <a:r>
              <a:rPr lang="fr-FR" dirty="0" err="1">
                <a:solidFill>
                  <a:srgbClr val="008000"/>
                </a:solidFill>
                <a:latin typeface="+mn-lt"/>
                <a:cs typeface="Arial" charset="0"/>
              </a:rPr>
              <a:t>Kudzu</a:t>
            </a:r>
            <a:r>
              <a:rPr lang="fr-FR" dirty="0">
                <a:solidFill>
                  <a:srgbClr val="008000"/>
                </a:solidFill>
                <a:latin typeface="+mn-lt"/>
                <a:cs typeface="Arial" charset="0"/>
              </a:rPr>
              <a:t> (</a:t>
            </a:r>
            <a:r>
              <a:rPr lang="fr-FR" i="1" dirty="0" err="1">
                <a:latin typeface="+mn-lt"/>
                <a:cs typeface="Arial" charset="0"/>
                <a:hlinkClick r:id="rId4"/>
              </a:rPr>
              <a:t>Pueraria</a:t>
            </a:r>
            <a:r>
              <a:rPr lang="fr-FR" i="1" dirty="0">
                <a:latin typeface="+mn-lt"/>
                <a:cs typeface="Arial" charset="0"/>
                <a:hlinkClick r:id="rId4"/>
              </a:rPr>
              <a:t> </a:t>
            </a:r>
            <a:r>
              <a:rPr lang="fr-FR" i="1" dirty="0" err="1">
                <a:latin typeface="+mn-lt"/>
                <a:cs typeface="Arial" charset="0"/>
                <a:hlinkClick r:id="rId4"/>
              </a:rPr>
              <a:t>montana</a:t>
            </a:r>
            <a:r>
              <a:rPr lang="fr-FR" i="1" dirty="0">
                <a:latin typeface="+mn-lt"/>
                <a:cs typeface="Arial" charset="0"/>
                <a:hlinkClick r:id="rId4"/>
              </a:rPr>
              <a:t> </a:t>
            </a:r>
            <a:r>
              <a:rPr lang="fr-FR" dirty="0">
                <a:latin typeface="+mn-lt"/>
                <a:cs typeface="Arial" charset="0"/>
                <a:hlinkClick r:id="rId4"/>
              </a:rPr>
              <a:t>var</a:t>
            </a:r>
            <a:r>
              <a:rPr lang="fr-FR" i="1" dirty="0">
                <a:latin typeface="+mn-lt"/>
                <a:cs typeface="Arial" charset="0"/>
                <a:hlinkClick r:id="rId4"/>
              </a:rPr>
              <a:t>. </a:t>
            </a:r>
            <a:r>
              <a:rPr lang="fr-FR" i="1" dirty="0" err="1">
                <a:latin typeface="+mn-lt"/>
                <a:cs typeface="Arial" charset="0"/>
                <a:hlinkClick r:id="rId4"/>
              </a:rPr>
              <a:t>lobata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8.30. Sumac de Virginie, Sumac Vinaigrier, Fausse massette (</a:t>
            </a:r>
            <a:r>
              <a:rPr lang="fr-FR" i="1" dirty="0" err="1">
                <a:latin typeface="+mn-lt"/>
                <a:cs typeface="Arial" charset="0"/>
                <a:hlinkClick r:id="rId5"/>
              </a:rPr>
              <a:t>Rhus</a:t>
            </a:r>
            <a:r>
              <a:rPr lang="fr-FR" i="1" dirty="0">
                <a:latin typeface="+mn-lt"/>
                <a:cs typeface="Arial" charset="0"/>
                <a:hlinkClick r:id="rId5"/>
              </a:rPr>
              <a:t> </a:t>
            </a:r>
            <a:r>
              <a:rPr lang="fr-FR" i="1" dirty="0" err="1">
                <a:latin typeface="+mn-lt"/>
                <a:cs typeface="Arial" charset="0"/>
                <a:hlinkClick r:id="rId5"/>
              </a:rPr>
              <a:t>typhina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8.31. Sumac vénéneux (</a:t>
            </a:r>
            <a:r>
              <a:rPr lang="fr-FR" i="1" dirty="0" err="1">
                <a:latin typeface="+mn-lt"/>
                <a:cs typeface="Arial" charset="0"/>
                <a:hlinkClick r:id="rId6"/>
              </a:rPr>
              <a:t>Toxicodendron</a:t>
            </a:r>
            <a:r>
              <a:rPr lang="fr-FR" i="1" dirty="0">
                <a:latin typeface="+mn-lt"/>
                <a:cs typeface="Arial" charset="0"/>
                <a:hlinkClick r:id="rId6"/>
              </a:rPr>
              <a:t> </a:t>
            </a:r>
            <a:r>
              <a:rPr lang="fr-FR" i="1" dirty="0" err="1">
                <a:latin typeface="+mn-lt"/>
                <a:cs typeface="Arial" charset="0"/>
                <a:hlinkClick r:id="rId6"/>
              </a:rPr>
              <a:t>radicans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8.32. Ronce d'Arménie (</a:t>
            </a:r>
            <a:r>
              <a:rPr lang="fr-FR" i="1" dirty="0" err="1">
                <a:latin typeface="+mn-lt"/>
                <a:cs typeface="Arial" charset="0"/>
                <a:hlinkClick r:id="rId7"/>
              </a:rPr>
              <a:t>Rubus</a:t>
            </a:r>
            <a:r>
              <a:rPr lang="fr-FR" i="1" dirty="0">
                <a:latin typeface="+mn-lt"/>
                <a:cs typeface="Arial" charset="0"/>
                <a:hlinkClick r:id="rId7"/>
              </a:rPr>
              <a:t> </a:t>
            </a:r>
            <a:r>
              <a:rPr lang="fr-FR" i="1" dirty="0" err="1">
                <a:latin typeface="+mn-lt"/>
                <a:cs typeface="Arial" charset="0"/>
                <a:hlinkClick r:id="rId7"/>
              </a:rPr>
              <a:t>armeniacus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8.33. </a:t>
            </a:r>
            <a:r>
              <a:rPr lang="fr-FR" dirty="0" err="1">
                <a:solidFill>
                  <a:srgbClr val="008000"/>
                </a:solidFill>
                <a:latin typeface="+mn-lt"/>
                <a:cs typeface="Arial" charset="0"/>
              </a:rPr>
              <a:t>Sicyos</a:t>
            </a:r>
            <a:r>
              <a:rPr lang="fr-FR" dirty="0">
                <a:solidFill>
                  <a:srgbClr val="008000"/>
                </a:solidFill>
                <a:latin typeface="+mn-lt"/>
                <a:cs typeface="Arial" charset="0"/>
              </a:rPr>
              <a:t> anguleux (</a:t>
            </a:r>
            <a:r>
              <a:rPr lang="fr-FR" i="1" dirty="0" err="1">
                <a:latin typeface="+mn-lt"/>
                <a:cs typeface="Arial" charset="0"/>
                <a:hlinkClick r:id="rId8"/>
              </a:rPr>
              <a:t>Sicyos</a:t>
            </a:r>
            <a:r>
              <a:rPr lang="fr-FR" i="1" dirty="0">
                <a:latin typeface="+mn-lt"/>
                <a:cs typeface="Arial" charset="0"/>
                <a:hlinkClick r:id="rId8"/>
              </a:rPr>
              <a:t> </a:t>
            </a:r>
            <a:r>
              <a:rPr lang="fr-FR" i="1" dirty="0" err="1">
                <a:latin typeface="+mn-lt"/>
                <a:cs typeface="Arial" charset="0"/>
                <a:hlinkClick r:id="rId8"/>
              </a:rPr>
              <a:t>angulatus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8.34. Morelle de la Caroline (</a:t>
            </a:r>
            <a:r>
              <a:rPr lang="fr-FR" i="1" dirty="0" err="1">
                <a:latin typeface="+mn-lt"/>
                <a:cs typeface="Arial" charset="0"/>
                <a:hlinkClick r:id="rId9"/>
              </a:rPr>
              <a:t>Solanum</a:t>
            </a:r>
            <a:r>
              <a:rPr lang="fr-FR" i="1" dirty="0">
                <a:latin typeface="+mn-lt"/>
                <a:cs typeface="Arial" charset="0"/>
                <a:hlinkClick r:id="rId9"/>
              </a:rPr>
              <a:t> </a:t>
            </a:r>
            <a:r>
              <a:rPr lang="fr-FR" i="1" dirty="0" err="1">
                <a:latin typeface="+mn-lt"/>
                <a:cs typeface="Arial" charset="0"/>
                <a:hlinkClick r:id="rId9"/>
              </a:rPr>
              <a:t>carolinense</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8.34bis. La morelle jaune (</a:t>
            </a:r>
            <a:r>
              <a:rPr lang="fr-FR" i="1" u="sng" dirty="0" err="1">
                <a:latin typeface="+mn-lt"/>
                <a:cs typeface="Arial" charset="0"/>
                <a:hlinkClick r:id="rId10"/>
              </a:rPr>
              <a:t>Solanum</a:t>
            </a:r>
            <a:r>
              <a:rPr lang="fr-FR" i="1" u="sng" dirty="0">
                <a:latin typeface="+mn-lt"/>
                <a:cs typeface="Arial" charset="0"/>
                <a:hlinkClick r:id="rId10"/>
              </a:rPr>
              <a:t> </a:t>
            </a:r>
            <a:r>
              <a:rPr lang="fr-FR" i="1" u="sng" dirty="0" err="1">
                <a:latin typeface="+mn-lt"/>
                <a:cs typeface="Arial" charset="0"/>
                <a:hlinkClick r:id="rId10"/>
              </a:rPr>
              <a:t>elaeagnifolium</a:t>
            </a:r>
            <a:r>
              <a:rPr lang="fr-FR" dirty="0">
                <a:solidFill>
                  <a:srgbClr val="008000"/>
                </a:solidFill>
                <a:latin typeface="+mn-lt"/>
                <a:cs typeface="Arial"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4AF8A64-37EB-488A-8EFC-E58D241B2DA6}" type="slidenum">
              <a:rPr lang="fr-FR" altLang="fr-FR" sz="1200">
                <a:solidFill>
                  <a:srgbClr val="898989"/>
                </a:solidFill>
              </a:rPr>
              <a:pPr algn="r" eaLnBrk="1" hangingPunct="1">
                <a:spcBef>
                  <a:spcPct val="0"/>
                </a:spcBef>
                <a:buFontTx/>
                <a:buNone/>
              </a:pPr>
              <a:t>40</a:t>
            </a:fld>
            <a:endParaRPr lang="fr-FR" altLang="fr-FR" sz="1200">
              <a:solidFill>
                <a:srgbClr val="898989"/>
              </a:solidFill>
            </a:endParaRPr>
          </a:p>
        </p:txBody>
      </p:sp>
      <p:sp>
        <p:nvSpPr>
          <p:cNvPr id="4198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1988"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8.11. </a:t>
            </a:r>
            <a:r>
              <a:rPr lang="fr-FR" altLang="fr-FR" sz="1800" b="1">
                <a:solidFill>
                  <a:srgbClr val="008000"/>
                </a:solidFill>
                <a:latin typeface="Arial" panose="020B0604020202020204" pitchFamily="34" charset="0"/>
              </a:rPr>
              <a:t>Le « séneçon en arbre »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Baccharis halimifolia</a:t>
            </a:r>
            <a:r>
              <a:rPr lang="fr-FR" altLang="fr-FR" sz="1800">
                <a:solidFill>
                  <a:srgbClr val="008000"/>
                </a:solidFill>
                <a:latin typeface="Arial" panose="020B0604020202020204" pitchFamily="34" charset="0"/>
              </a:rPr>
              <a:t>)                </a:t>
            </a:r>
            <a:r>
              <a:rPr lang="fr-FR" altLang="fr-FR" sz="1800" b="1">
                <a:solidFill>
                  <a:srgbClr val="FF0000"/>
                </a:solidFill>
                <a:latin typeface="Arial" panose="020B0604020202020204" pitchFamily="34" charset="0"/>
              </a:rPr>
              <a:t>A rejeter, score: 19 </a:t>
            </a:r>
          </a:p>
        </p:txBody>
      </p:sp>
      <p:sp>
        <p:nvSpPr>
          <p:cNvPr id="6" name="ZoneTexte 5"/>
          <p:cNvSpPr txBox="1"/>
          <p:nvPr/>
        </p:nvSpPr>
        <p:spPr>
          <a:xfrm>
            <a:off x="179388" y="1268413"/>
            <a:ext cx="8785225" cy="2862262"/>
          </a:xfrm>
          <a:prstGeom prst="rect">
            <a:avLst/>
          </a:prstGeom>
          <a:noFill/>
        </p:spPr>
        <p:txBody>
          <a:bodyPr>
            <a:spAutoFit/>
          </a:bodyPr>
          <a:lstStyle/>
          <a:p>
            <a:pPr algn="just" eaLnBrk="1" hangingPunct="1">
              <a:buFont typeface="Arial" pitchFamily="34" charset="0"/>
              <a:buChar char="•"/>
              <a:defRPr/>
            </a:pPr>
            <a:r>
              <a:rPr lang="fr-FR" dirty="0">
                <a:solidFill>
                  <a:srgbClr val="008000"/>
                </a:solidFill>
                <a:latin typeface="Arial" charset="0"/>
                <a:cs typeface="Arial" charset="0"/>
              </a:rPr>
              <a:t> Arbuste à feuilles persistantes du genre </a:t>
            </a:r>
            <a:r>
              <a:rPr lang="fr-FR" i="1" dirty="0" err="1">
                <a:solidFill>
                  <a:srgbClr val="008000"/>
                </a:solidFill>
                <a:latin typeface="Arial" charset="0"/>
                <a:cs typeface="Arial" charset="0"/>
                <a:hlinkClick r:id="rId2" tooltip="Baccharis"/>
              </a:rPr>
              <a:t>Baccharis</a:t>
            </a:r>
            <a:r>
              <a:rPr lang="fr-FR" dirty="0">
                <a:solidFill>
                  <a:srgbClr val="008000"/>
                </a:solidFill>
                <a:latin typeface="Arial" charset="0"/>
                <a:cs typeface="Arial" charset="0"/>
              </a:rPr>
              <a:t> et de la famille des </a:t>
            </a:r>
            <a:r>
              <a:rPr lang="fr-FR" i="1" dirty="0" err="1">
                <a:solidFill>
                  <a:srgbClr val="008000"/>
                </a:solidFill>
                <a:latin typeface="Arial" charset="0"/>
                <a:cs typeface="Arial" charset="0"/>
                <a:hlinkClick r:id="rId3" tooltip="Asteraceae"/>
              </a:rPr>
              <a:t>Asteraceae</a:t>
            </a:r>
            <a:r>
              <a:rPr lang="fr-FR" dirty="0">
                <a:solidFill>
                  <a:srgbClr val="008000"/>
                </a:solidFill>
                <a:latin typeface="Arial" charset="0"/>
                <a:cs typeface="Arial" charset="0"/>
              </a:rPr>
              <a:t>. </a:t>
            </a:r>
          </a:p>
          <a:p>
            <a:pPr algn="just" eaLnBrk="1" hangingPunct="1">
              <a:buFont typeface="Arial" pitchFamily="34" charset="0"/>
              <a:buChar char="•"/>
              <a:defRPr/>
            </a:pPr>
            <a:r>
              <a:rPr lang="fr-FR" dirty="0">
                <a:solidFill>
                  <a:srgbClr val="008000"/>
                </a:solidFill>
                <a:latin typeface="Arial" charset="0"/>
                <a:cs typeface="Arial" charset="0"/>
              </a:rPr>
              <a:t> Originaire de la côte orientale des États-Unis (°), il a été introduit en Europe comme plante d'ornement depuis le </a:t>
            </a:r>
            <a:r>
              <a:rPr lang="fr-FR" cap="small" dirty="0" err="1">
                <a:solidFill>
                  <a:srgbClr val="008000"/>
                </a:solidFill>
                <a:latin typeface="Arial" charset="0"/>
                <a:cs typeface="Arial" charset="0"/>
              </a:rPr>
              <a:t>xvii</a:t>
            </a:r>
            <a:r>
              <a:rPr lang="fr-FR" baseline="30000" dirty="0" err="1">
                <a:solidFill>
                  <a:srgbClr val="008000"/>
                </a:solidFill>
                <a:latin typeface="Arial" charset="0"/>
                <a:cs typeface="Arial" charset="0"/>
              </a:rPr>
              <a:t>e</a:t>
            </a:r>
            <a:r>
              <a:rPr lang="fr-FR" dirty="0">
                <a:solidFill>
                  <a:srgbClr val="008000"/>
                </a:solidFill>
                <a:latin typeface="Arial" charset="0"/>
                <a:cs typeface="Arial" charset="0"/>
              </a:rPr>
              <a:t> siècle . Il est </a:t>
            </a:r>
            <a:r>
              <a:rPr lang="fr-FR" dirty="0">
                <a:solidFill>
                  <a:srgbClr val="008000"/>
                </a:solidFill>
                <a:latin typeface="Arial" charset="0"/>
                <a:cs typeface="Arial" charset="0"/>
                <a:hlinkClick r:id="rId4" tooltip="Naturalisation (homonymie)"/>
              </a:rPr>
              <a:t>naturalisé</a:t>
            </a:r>
            <a:r>
              <a:rPr lang="fr-FR" dirty="0">
                <a:solidFill>
                  <a:srgbClr val="008000"/>
                </a:solidFill>
                <a:latin typeface="Arial" charset="0"/>
                <a:cs typeface="Arial" charset="0"/>
              </a:rPr>
              <a:t> en </a:t>
            </a:r>
            <a:r>
              <a:rPr lang="fr-FR" dirty="0">
                <a:solidFill>
                  <a:srgbClr val="008000"/>
                </a:solidFill>
                <a:latin typeface="Arial" charset="0"/>
                <a:cs typeface="Arial" charset="0"/>
                <a:hlinkClick r:id="rId5" tooltip="Europe"/>
              </a:rPr>
              <a:t>Europe</a:t>
            </a:r>
            <a:r>
              <a:rPr lang="fr-FR" dirty="0">
                <a:solidFill>
                  <a:srgbClr val="008000"/>
                </a:solidFill>
                <a:latin typeface="Arial" charset="0"/>
                <a:cs typeface="Arial" charset="0"/>
              </a:rPr>
              <a:t> et en </a:t>
            </a:r>
            <a:r>
              <a:rPr lang="fr-FR" dirty="0">
                <a:solidFill>
                  <a:srgbClr val="008000"/>
                </a:solidFill>
                <a:latin typeface="Arial" charset="0"/>
                <a:cs typeface="Arial" charset="0"/>
                <a:hlinkClick r:id="rId6" tooltip="Océanie"/>
              </a:rPr>
              <a:t>Océanie</a:t>
            </a:r>
            <a:r>
              <a:rPr lang="fr-FR" baseline="30000" dirty="0">
                <a:solidFill>
                  <a:srgbClr val="008000"/>
                </a:solidFill>
                <a:latin typeface="Arial" charset="0"/>
                <a:cs typeface="Arial" charset="0"/>
                <a:hlinkClick r:id="rId7"/>
              </a:rPr>
              <a:t>1</a:t>
            </a:r>
            <a:r>
              <a:rPr lang="fr-FR" dirty="0">
                <a:solidFill>
                  <a:srgbClr val="008000"/>
                </a:solidFill>
                <a:latin typeface="Arial" charset="0"/>
                <a:cs typeface="Arial" charset="0"/>
              </a:rPr>
              <a:t>.</a:t>
            </a:r>
          </a:p>
          <a:p>
            <a:pPr algn="just" eaLnBrk="1" hangingPunct="1">
              <a:buFont typeface="Arial" pitchFamily="34" charset="0"/>
              <a:buChar char="•"/>
              <a:defRPr/>
            </a:pPr>
            <a:r>
              <a:rPr lang="fr-FR" dirty="0">
                <a:solidFill>
                  <a:srgbClr val="008000"/>
                </a:solidFill>
                <a:latin typeface="Arial" charset="0"/>
                <a:cs typeface="Arial" charset="0"/>
              </a:rPr>
              <a:t> Il vit typiquement dans les plaines côtières et les secteurs humides. Le </a:t>
            </a:r>
            <a:r>
              <a:rPr lang="fr-FR" dirty="0" err="1">
                <a:solidFill>
                  <a:srgbClr val="008000"/>
                </a:solidFill>
                <a:latin typeface="Arial" charset="0"/>
                <a:cs typeface="Arial" charset="0"/>
              </a:rPr>
              <a:t>baccharis</a:t>
            </a:r>
            <a:r>
              <a:rPr lang="fr-FR" dirty="0">
                <a:solidFill>
                  <a:srgbClr val="008000"/>
                </a:solidFill>
                <a:latin typeface="Arial" charset="0"/>
                <a:cs typeface="Arial" charset="0"/>
              </a:rPr>
              <a:t> pousse vite (1,5 m en 3 ans). En France, l’espèce est largement naturalisée dans de nombreuses zones littorales comme la périphérie du </a:t>
            </a:r>
            <a:r>
              <a:rPr lang="fr-FR" dirty="0">
                <a:solidFill>
                  <a:srgbClr val="008000"/>
                </a:solidFill>
                <a:latin typeface="Arial" charset="0"/>
                <a:cs typeface="Arial" charset="0"/>
                <a:hlinkClick r:id="rId8" tooltip="Bassin d'Arcachon"/>
              </a:rPr>
              <a:t>Bassin d'Arcachon</a:t>
            </a:r>
            <a:r>
              <a:rPr lang="fr-FR" dirty="0">
                <a:solidFill>
                  <a:srgbClr val="008000"/>
                </a:solidFill>
                <a:latin typeface="Arial" charset="0"/>
                <a:cs typeface="Arial" charset="0"/>
              </a:rPr>
              <a:t>. </a:t>
            </a:r>
          </a:p>
          <a:p>
            <a:pPr algn="just" eaLnBrk="1" hangingPunct="1">
              <a:buFont typeface="Arial" pitchFamily="34" charset="0"/>
              <a:buChar char="•"/>
              <a:defRPr/>
            </a:pPr>
            <a:r>
              <a:rPr lang="fr-FR" dirty="0">
                <a:solidFill>
                  <a:srgbClr val="FF0000"/>
                </a:solidFill>
                <a:latin typeface="Arial" charset="0"/>
                <a:cs typeface="Arial" charset="0"/>
              </a:rPr>
              <a:t> Dans ces régions, le </a:t>
            </a:r>
            <a:r>
              <a:rPr lang="fr-FR" i="1" dirty="0" err="1">
                <a:solidFill>
                  <a:srgbClr val="FF0000"/>
                </a:solidFill>
                <a:latin typeface="Arial" charset="0"/>
                <a:cs typeface="Arial" charset="0"/>
              </a:rPr>
              <a:t>Baccharis</a:t>
            </a:r>
            <a:r>
              <a:rPr lang="fr-FR" dirty="0">
                <a:solidFill>
                  <a:srgbClr val="FF0000"/>
                </a:solidFill>
                <a:latin typeface="Arial" charset="0"/>
                <a:cs typeface="Arial" charset="0"/>
              </a:rPr>
              <a:t> est considéré comme une </a:t>
            </a:r>
            <a:r>
              <a:rPr lang="fr-FR" dirty="0">
                <a:solidFill>
                  <a:srgbClr val="FF0000"/>
                </a:solidFill>
                <a:latin typeface="Arial" charset="0"/>
                <a:cs typeface="Arial" charset="0"/>
                <a:hlinkClick r:id="rId9" tooltip="Plante envahissante"/>
              </a:rPr>
              <a:t>plante envahissante</a:t>
            </a:r>
            <a:r>
              <a:rPr lang="fr-FR" baseline="30000" dirty="0">
                <a:solidFill>
                  <a:srgbClr val="FF0000"/>
                </a:solidFill>
                <a:latin typeface="Arial" charset="0"/>
                <a:cs typeface="Arial" charset="0"/>
                <a:hlinkClick r:id="rId10"/>
              </a:rPr>
              <a:t>3</a:t>
            </a:r>
            <a:r>
              <a:rPr lang="fr-FR" dirty="0">
                <a:solidFill>
                  <a:srgbClr val="FF0000"/>
                </a:solidFill>
                <a:latin typeface="Arial" charset="0"/>
                <a:cs typeface="Arial" charset="0"/>
              </a:rPr>
              <a:t> et est devenu l'ennemi des </a:t>
            </a:r>
            <a:r>
              <a:rPr lang="fr-FR" dirty="0">
                <a:solidFill>
                  <a:srgbClr val="FF0000"/>
                </a:solidFill>
                <a:latin typeface="Arial" charset="0"/>
                <a:cs typeface="Arial" charset="0"/>
                <a:hlinkClick r:id="rId11" tooltip="Paludier"/>
              </a:rPr>
              <a:t>paludiers</a:t>
            </a:r>
            <a:r>
              <a:rPr lang="fr-FR" dirty="0">
                <a:solidFill>
                  <a:srgbClr val="FF0000"/>
                </a:solidFill>
                <a:latin typeface="Arial" charset="0"/>
                <a:cs typeface="Arial" charset="0"/>
              </a:rPr>
              <a:t> et de la </a:t>
            </a:r>
            <a:r>
              <a:rPr lang="fr-FR" dirty="0">
                <a:solidFill>
                  <a:srgbClr val="FF0000"/>
                </a:solidFill>
                <a:latin typeface="Arial" charset="0"/>
                <a:cs typeface="Arial" charset="0"/>
                <a:hlinkClick r:id="rId12" tooltip="Biodiversité"/>
              </a:rPr>
              <a:t>biodiversité</a:t>
            </a:r>
            <a:r>
              <a:rPr lang="fr-FR" dirty="0">
                <a:solidFill>
                  <a:srgbClr val="FF0000"/>
                </a:solidFill>
                <a:latin typeface="Arial" charset="0"/>
                <a:cs typeface="Arial" charset="0"/>
              </a:rPr>
              <a:t> car il tend à remplacer la flore locale en formant des buissons particulièrement touffus (+). Il a déjà très sérieusement colonisé la presqu'île </a:t>
            </a:r>
            <a:r>
              <a:rPr lang="fr-FR" dirty="0">
                <a:solidFill>
                  <a:srgbClr val="FF0000"/>
                </a:solidFill>
                <a:latin typeface="Arial" charset="0"/>
                <a:cs typeface="Arial" charset="0"/>
                <a:hlinkClick r:id="rId13" tooltip="Guérande"/>
              </a:rPr>
              <a:t>guérandaise</a:t>
            </a:r>
            <a:r>
              <a:rPr lang="fr-FR" dirty="0">
                <a:solidFill>
                  <a:srgbClr val="FF0000"/>
                </a:solidFill>
                <a:latin typeface="Arial" charset="0"/>
                <a:cs typeface="Arial" charset="0"/>
              </a:rPr>
              <a:t> et touche déjà la </a:t>
            </a:r>
            <a:r>
              <a:rPr lang="fr-FR" dirty="0">
                <a:solidFill>
                  <a:srgbClr val="FF0000"/>
                </a:solidFill>
                <a:latin typeface="Arial" charset="0"/>
                <a:cs typeface="Arial" charset="0"/>
                <a:hlinkClick r:id="rId14" tooltip="Brière"/>
              </a:rPr>
              <a:t>Brière</a:t>
            </a:r>
            <a:r>
              <a:rPr lang="fr-FR" dirty="0">
                <a:solidFill>
                  <a:srgbClr val="FF0000"/>
                </a:solidFill>
                <a:latin typeface="Arial" charset="0"/>
                <a:cs typeface="Arial" charset="0"/>
              </a:rPr>
              <a:t>. </a:t>
            </a:r>
          </a:p>
        </p:txBody>
      </p:sp>
      <p:sp>
        <p:nvSpPr>
          <p:cNvPr id="41990" name="ZoneTexte 6"/>
          <p:cNvSpPr txBox="1">
            <a:spLocks noChangeArrowheads="1"/>
          </p:cNvSpPr>
          <p:nvPr/>
        </p:nvSpPr>
        <p:spPr bwMode="auto">
          <a:xfrm>
            <a:off x="179388" y="6092825"/>
            <a:ext cx="741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 On le trouve du Sud-Est des </a:t>
            </a:r>
            <a:r>
              <a:rPr lang="fr-FR" altLang="fr-FR" sz="1200">
                <a:solidFill>
                  <a:srgbClr val="008000"/>
                </a:solidFill>
                <a:latin typeface="Arial" panose="020B0604020202020204" pitchFamily="34" charset="0"/>
                <a:hlinkClick r:id="rId15" tooltip="États-Unis"/>
              </a:rPr>
              <a:t>États-Unis</a:t>
            </a:r>
            <a:r>
              <a:rPr lang="fr-FR" altLang="fr-FR" sz="1200">
                <a:solidFill>
                  <a:srgbClr val="008000"/>
                </a:solidFill>
                <a:latin typeface="Arial" panose="020B0604020202020204" pitchFamily="34" charset="0"/>
              </a:rPr>
              <a:t> jusqu'au Nord (</a:t>
            </a:r>
            <a:r>
              <a:rPr lang="fr-FR" altLang="fr-FR" sz="1200">
                <a:solidFill>
                  <a:srgbClr val="008000"/>
                </a:solidFill>
                <a:latin typeface="Arial" panose="020B0604020202020204" pitchFamily="34" charset="0"/>
                <a:hlinkClick r:id="rId16" tooltip="Maine (État)"/>
              </a:rPr>
              <a:t>Maine</a:t>
            </a:r>
            <a:r>
              <a:rPr lang="fr-FR" altLang="fr-FR" sz="1200">
                <a:solidFill>
                  <a:srgbClr val="008000"/>
                </a:solidFill>
                <a:latin typeface="Arial" panose="020B0604020202020204" pitchFamily="34" charset="0"/>
              </a:rPr>
              <a:t>).</a:t>
            </a:r>
          </a:p>
          <a:p>
            <a:pPr eaLnBrk="1" hangingPunct="1">
              <a:spcBef>
                <a:spcPct val="0"/>
              </a:spcBef>
              <a:buFontTx/>
              <a:buNone/>
            </a:pPr>
            <a:r>
              <a:rPr lang="fr-FR" altLang="fr-FR" sz="1200">
                <a:solidFill>
                  <a:srgbClr val="008000"/>
                </a:solidFill>
                <a:latin typeface="Arial" panose="020B0604020202020204" pitchFamily="34" charset="0"/>
              </a:rPr>
              <a:t>(+) L'espèce est parfois appelé « faux-</a:t>
            </a:r>
            <a:r>
              <a:rPr lang="fr-FR" altLang="fr-FR" sz="1200">
                <a:solidFill>
                  <a:srgbClr val="008000"/>
                </a:solidFill>
                <a:latin typeface="Arial" panose="020B0604020202020204" pitchFamily="34" charset="0"/>
                <a:hlinkClick r:id="rId17" tooltip="Cotonnier"/>
              </a:rPr>
              <a:t>cotonnier</a:t>
            </a:r>
            <a:r>
              <a:rPr lang="fr-FR" altLang="fr-FR" sz="1200">
                <a:solidFill>
                  <a:srgbClr val="008000"/>
                </a:solidFill>
                <a:latin typeface="Arial" panose="020B0604020202020204" pitchFamily="34" charset="0"/>
              </a:rPr>
              <a:t> » en raison des tapis de </a:t>
            </a:r>
            <a:r>
              <a:rPr lang="fr-FR" altLang="fr-FR" sz="1200">
                <a:solidFill>
                  <a:srgbClr val="008000"/>
                </a:solidFill>
                <a:latin typeface="Arial" panose="020B0604020202020204" pitchFamily="34" charset="0"/>
                <a:hlinkClick r:id="rId18" tooltip="Graine"/>
              </a:rPr>
              <a:t>graines</a:t>
            </a:r>
            <a:r>
              <a:rPr lang="fr-FR" altLang="fr-FR" sz="1200">
                <a:solidFill>
                  <a:srgbClr val="008000"/>
                </a:solidFill>
                <a:latin typeface="Arial" panose="020B0604020202020204" pitchFamily="34" charset="0"/>
              </a:rPr>
              <a:t> qu'il produit en automne.</a:t>
            </a:r>
          </a:p>
          <a:p>
            <a:pPr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19"/>
              </a:rPr>
              <a:t>http://fr.wikipedia.org/wiki/Baccharis_halimifolia</a:t>
            </a:r>
            <a:r>
              <a:rPr lang="fr-FR" altLang="fr-FR" sz="1200">
                <a:solidFill>
                  <a:srgbClr val="008000"/>
                </a:solidFill>
                <a:latin typeface="Arial" panose="020B0604020202020204" pitchFamily="34" charset="0"/>
              </a:rPr>
              <a:t> </a:t>
            </a:r>
          </a:p>
        </p:txBody>
      </p:sp>
      <p:pic>
        <p:nvPicPr>
          <p:cNvPr id="41991" name="Picture 2" descr="C:\Users\LISAN\Pictures\plantes invasives\Baccharis halimifolia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59563" y="4149725"/>
            <a:ext cx="2308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 descr="C:\Users\LISAN\Pictures\plantes invasives\Baccharis halimifolia3.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6100" y="4149725"/>
            <a:ext cx="22320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4" descr="C:\Users\LISAN\Pictures\plantes invasives\Baccharis halimifolia4.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19250" y="41497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5" descr="C:\Users\LISAN\Pictures\plantes invasives\Baccharis_halimifolia_s_bis.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388" y="4149725"/>
            <a:ext cx="1352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A91F8BF-65C0-4C02-868B-F249E30C97F7}" type="slidenum">
              <a:rPr lang="fr-FR" altLang="fr-FR" sz="1200">
                <a:solidFill>
                  <a:srgbClr val="898989"/>
                </a:solidFill>
              </a:rPr>
              <a:pPr algn="r" eaLnBrk="1" hangingPunct="1">
                <a:spcBef>
                  <a:spcPct val="0"/>
                </a:spcBef>
                <a:buFontTx/>
                <a:buNone/>
              </a:pPr>
              <a:t>41</a:t>
            </a:fld>
            <a:endParaRPr lang="fr-FR" altLang="fr-FR" sz="1200">
              <a:solidFill>
                <a:srgbClr val="898989"/>
              </a:solidFill>
            </a:endParaRPr>
          </a:p>
        </p:txBody>
      </p:sp>
      <p:sp>
        <p:nvSpPr>
          <p:cNvPr id="4301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3012"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8.12. </a:t>
            </a:r>
            <a:r>
              <a:rPr lang="fr-FR" altLang="fr-FR" sz="1800" b="1">
                <a:solidFill>
                  <a:srgbClr val="008000"/>
                </a:solidFill>
                <a:latin typeface="Arial" panose="020B0604020202020204" pitchFamily="34" charset="0"/>
              </a:rPr>
              <a:t>Rhododendron pontique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Rhododendron ponticum</a:t>
            </a:r>
            <a:r>
              <a:rPr lang="fr-FR" altLang="fr-FR" sz="1800">
                <a:solidFill>
                  <a:srgbClr val="008000"/>
                </a:solidFill>
                <a:latin typeface="Arial" panose="020B0604020202020204" pitchFamily="34" charset="0"/>
              </a:rPr>
              <a:t>) </a:t>
            </a:r>
            <a:endParaRPr lang="fr-FR" altLang="fr-FR" sz="1800" b="1">
              <a:solidFill>
                <a:srgbClr val="008000"/>
              </a:solidFill>
              <a:latin typeface="Arial" panose="020B0604020202020204" pitchFamily="34" charset="0"/>
            </a:endParaRPr>
          </a:p>
        </p:txBody>
      </p:sp>
      <p:sp>
        <p:nvSpPr>
          <p:cNvPr id="43013" name="ZoneTexte 5"/>
          <p:cNvSpPr txBox="1">
            <a:spLocks noChangeArrowheads="1"/>
          </p:cNvSpPr>
          <p:nvPr/>
        </p:nvSpPr>
        <p:spPr bwMode="auto">
          <a:xfrm>
            <a:off x="179388" y="1341438"/>
            <a:ext cx="885666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Ou </a:t>
            </a:r>
            <a:r>
              <a:rPr lang="fr-FR" altLang="fr-FR" sz="1800" b="1">
                <a:solidFill>
                  <a:srgbClr val="008000"/>
                </a:solidFill>
                <a:latin typeface="Arial" panose="020B0604020202020204" pitchFamily="34" charset="0"/>
              </a:rPr>
              <a:t>Rhododendron des parcs </a:t>
            </a:r>
            <a:r>
              <a:rPr lang="fr-FR" altLang="fr-FR" sz="1800">
                <a:solidFill>
                  <a:srgbClr val="008000"/>
                </a:solidFill>
                <a:latin typeface="Arial" panose="020B0604020202020204" pitchFamily="34" charset="0"/>
              </a:rPr>
              <a:t>ou </a:t>
            </a:r>
            <a:r>
              <a:rPr lang="fr-FR" altLang="fr-FR" sz="1800" b="1">
                <a:solidFill>
                  <a:srgbClr val="008000"/>
                </a:solidFill>
                <a:latin typeface="Arial" panose="020B0604020202020204" pitchFamily="34" charset="0"/>
              </a:rPr>
              <a:t>Rhododendron de la Mer Noire</a:t>
            </a:r>
            <a:r>
              <a:rPr lang="fr-FR" altLang="fr-FR" sz="1800">
                <a:solidFill>
                  <a:srgbClr val="008000"/>
                </a:solidFill>
                <a:latin typeface="Arial" panose="020B0604020202020204" pitchFamily="34" charset="0"/>
              </a:rPr>
              <a:t>. </a:t>
            </a:r>
          </a:p>
          <a:p>
            <a:pPr algn="just" eaLnBrk="1" hangingPunct="1">
              <a:spcBef>
                <a:spcPct val="0"/>
              </a:spcBef>
            </a:pPr>
            <a:r>
              <a:rPr lang="fr-FR" altLang="fr-FR" sz="1800">
                <a:solidFill>
                  <a:srgbClr val="008000"/>
                </a:solidFill>
                <a:latin typeface="Arial" panose="020B0604020202020204" pitchFamily="34" charset="0"/>
              </a:rPr>
              <a:t> Plante à </a:t>
            </a:r>
            <a:r>
              <a:rPr lang="fr-FR" altLang="fr-FR" sz="1800">
                <a:solidFill>
                  <a:srgbClr val="008000"/>
                </a:solidFill>
                <a:latin typeface="Arial" panose="020B0604020202020204" pitchFamily="34" charset="0"/>
                <a:hlinkClick r:id="rId2" tooltip="Fleur"/>
              </a:rPr>
              <a:t>fleurs</a:t>
            </a:r>
            <a:r>
              <a:rPr lang="fr-FR" altLang="fr-FR" sz="1800">
                <a:solidFill>
                  <a:srgbClr val="008000"/>
                </a:solidFill>
                <a:latin typeface="Arial" panose="020B0604020202020204" pitchFamily="34" charset="0"/>
              </a:rPr>
              <a:t> du </a:t>
            </a:r>
            <a:r>
              <a:rPr lang="fr-FR" altLang="fr-FR" sz="1800">
                <a:solidFill>
                  <a:srgbClr val="008000"/>
                </a:solidFill>
                <a:latin typeface="Arial" panose="020B0604020202020204" pitchFamily="34" charset="0"/>
                <a:hlinkClick r:id="rId3" tooltip="Genre (biologie)"/>
              </a:rPr>
              <a:t>genre</a:t>
            </a:r>
            <a:r>
              <a:rPr lang="fr-FR" altLang="fr-FR" sz="1800">
                <a:solidFill>
                  <a:srgbClr val="008000"/>
                </a:solidFill>
                <a:latin typeface="Arial" panose="020B0604020202020204" pitchFamily="34" charset="0"/>
              </a:rPr>
              <a:t> </a:t>
            </a:r>
            <a:r>
              <a:rPr lang="fr-FR" altLang="fr-FR" sz="1800" i="1">
                <a:solidFill>
                  <a:srgbClr val="008000"/>
                </a:solidFill>
                <a:latin typeface="Arial" panose="020B0604020202020204" pitchFamily="34" charset="0"/>
                <a:hlinkClick r:id="rId4" tooltip="Rhododendron"/>
              </a:rPr>
              <a:t>Rhododendron</a:t>
            </a:r>
            <a:r>
              <a:rPr lang="fr-FR" altLang="fr-FR" sz="1800">
                <a:solidFill>
                  <a:srgbClr val="008000"/>
                </a:solidFill>
                <a:latin typeface="Arial" panose="020B0604020202020204" pitchFamily="34" charset="0"/>
              </a:rPr>
              <a:t> de la </a:t>
            </a:r>
            <a:r>
              <a:rPr lang="fr-FR" altLang="fr-FR" sz="1800">
                <a:solidFill>
                  <a:srgbClr val="008000"/>
                </a:solidFill>
                <a:latin typeface="Arial" panose="020B0604020202020204" pitchFamily="34" charset="0"/>
                <a:hlinkClick r:id="rId5" tooltip="Famille (biologie)"/>
              </a:rPr>
              <a:t>famille</a:t>
            </a:r>
            <a:r>
              <a:rPr lang="fr-FR" altLang="fr-FR" sz="1800">
                <a:solidFill>
                  <a:srgbClr val="008000"/>
                </a:solidFill>
                <a:latin typeface="Arial" panose="020B0604020202020204" pitchFamily="34" charset="0"/>
              </a:rPr>
              <a:t> des </a:t>
            </a:r>
            <a:r>
              <a:rPr lang="fr-FR" altLang="fr-FR" sz="1800">
                <a:solidFill>
                  <a:srgbClr val="008000"/>
                </a:solidFill>
                <a:latin typeface="Arial" panose="020B0604020202020204" pitchFamily="34" charset="0"/>
                <a:hlinkClick r:id="rId6" tooltip="Ericaceae"/>
              </a:rPr>
              <a:t>Ericacées</a:t>
            </a:r>
            <a:r>
              <a:rPr lang="fr-FR" altLang="fr-FR" sz="1800">
                <a:solidFill>
                  <a:srgbClr val="008000"/>
                </a:solidFill>
                <a:latin typeface="Arial" panose="020B0604020202020204" pitchFamily="34" charset="0"/>
              </a:rPr>
              <a:t>, originaire d'Europe méditerranéenne et d'Asie du sud-ouest. Elle aime les climats humides. </a:t>
            </a:r>
          </a:p>
          <a:p>
            <a:pPr algn="just" eaLnBrk="1" hangingPunct="1">
              <a:spcBef>
                <a:spcPct val="0"/>
              </a:spcBef>
            </a:pPr>
            <a:r>
              <a:rPr lang="fr-FR" altLang="fr-FR" sz="1800">
                <a:solidFill>
                  <a:srgbClr val="FF0000"/>
                </a:solidFill>
                <a:latin typeface="Arial" panose="020B0604020202020204" pitchFamily="34" charset="0"/>
              </a:rPr>
              <a:t> C'est une espèce invasive en Basse-Normandie</a:t>
            </a:r>
            <a:r>
              <a:rPr lang="fr-FR" altLang="fr-FR" sz="1800" baseline="30000">
                <a:solidFill>
                  <a:srgbClr val="FF0000"/>
                </a:solidFill>
                <a:latin typeface="Arial" panose="020B0604020202020204" pitchFamily="34" charset="0"/>
                <a:hlinkClick r:id="rId7"/>
              </a:rPr>
              <a:t>2</a:t>
            </a:r>
            <a:r>
              <a:rPr lang="fr-FR" altLang="fr-FR" sz="1800">
                <a:solidFill>
                  <a:srgbClr val="FF0000"/>
                </a:solidFill>
                <a:latin typeface="Arial" panose="020B0604020202020204" pitchFamily="34" charset="0"/>
              </a:rPr>
              <a:t> , en Bretagne  et en Grande-Bretagne</a:t>
            </a:r>
            <a:r>
              <a:rPr lang="fr-FR" altLang="fr-FR" sz="1800" baseline="30000">
                <a:solidFill>
                  <a:srgbClr val="FF0000"/>
                </a:solidFill>
                <a:latin typeface="Arial" panose="020B0604020202020204" pitchFamily="34" charset="0"/>
                <a:hlinkClick r:id="rId8"/>
              </a:rPr>
              <a:t>3</a:t>
            </a:r>
            <a:r>
              <a:rPr lang="fr-FR" altLang="fr-FR" sz="1800">
                <a:solidFill>
                  <a:srgbClr val="FF0000"/>
                </a:solidFill>
                <a:latin typeface="Arial" panose="020B0604020202020204" pitchFamily="34" charset="0"/>
              </a:rPr>
              <a:t>.</a:t>
            </a:r>
            <a:endParaRPr lang="fr-FR" altLang="fr-FR" sz="1400">
              <a:solidFill>
                <a:srgbClr val="FF0000"/>
              </a:solidFill>
              <a:latin typeface="Arial" panose="020B0604020202020204" pitchFamily="34" charset="0"/>
            </a:endParaRPr>
          </a:p>
          <a:p>
            <a:pPr algn="just" eaLnBrk="1" hangingPunct="1">
              <a:spcBef>
                <a:spcPct val="0"/>
              </a:spcBef>
              <a:buFontTx/>
              <a:buNone/>
            </a:pPr>
            <a:r>
              <a:rPr lang="fr-FR" altLang="fr-FR" sz="1400">
                <a:solidFill>
                  <a:srgbClr val="008000"/>
                </a:solidFill>
                <a:latin typeface="Arial" panose="020B0604020202020204" pitchFamily="34" charset="0"/>
              </a:rPr>
              <a:t>Source : </a:t>
            </a:r>
            <a:r>
              <a:rPr lang="fr-FR" altLang="fr-FR" sz="1400">
                <a:solidFill>
                  <a:srgbClr val="008000"/>
                </a:solidFill>
                <a:latin typeface="Arial" panose="020B0604020202020204" pitchFamily="34" charset="0"/>
                <a:hlinkClick r:id="rId9"/>
              </a:rPr>
              <a:t>http://fr.wikipedia.org/wiki/Rhododendron_ponticum</a:t>
            </a:r>
            <a:r>
              <a:rPr lang="fr-FR" altLang="fr-FR" sz="1400">
                <a:solidFill>
                  <a:srgbClr val="008000"/>
                </a:solidFill>
                <a:latin typeface="Arial" panose="020B0604020202020204" pitchFamily="34" charset="0"/>
              </a:rPr>
              <a:t> </a:t>
            </a:r>
            <a:endParaRPr lang="fr-FR" altLang="fr-FR" sz="1800">
              <a:solidFill>
                <a:srgbClr val="008000"/>
              </a:solidFill>
              <a:latin typeface="Arial" panose="020B0604020202020204" pitchFamily="34" charset="0"/>
            </a:endParaRPr>
          </a:p>
        </p:txBody>
      </p:sp>
      <p:pic>
        <p:nvPicPr>
          <p:cNvPr id="43014" name="Image 6" descr="Rhododendron_ponticum.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3213100"/>
            <a:ext cx="265271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2" descr="C:\Users\LISAN\Pictures\plantes invasives\Rhododendron ponticum fleur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3141663"/>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 descr="C:\Users\LISAN\Pictures\plantes invasives\Rhododendron ponticum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3284538"/>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ZoneTexte 9"/>
          <p:cNvSpPr txBox="1">
            <a:spLocks noChangeArrowheads="1"/>
          </p:cNvSpPr>
          <p:nvPr/>
        </p:nvSpPr>
        <p:spPr bwMode="auto">
          <a:xfrm>
            <a:off x="7164388" y="5373688"/>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Fleurs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82E2901-9C79-4058-9679-39249D3AD4A6}" type="slidenum">
              <a:rPr lang="fr-FR" altLang="fr-FR" sz="1200">
                <a:solidFill>
                  <a:srgbClr val="898989"/>
                </a:solidFill>
              </a:rPr>
              <a:pPr algn="r" eaLnBrk="1" hangingPunct="1">
                <a:spcBef>
                  <a:spcPct val="0"/>
                </a:spcBef>
                <a:buFontTx/>
                <a:buNone/>
              </a:pPr>
              <a:t>42</a:t>
            </a:fld>
            <a:endParaRPr lang="fr-FR" altLang="fr-FR" sz="1200">
              <a:solidFill>
                <a:srgbClr val="898989"/>
              </a:solidFill>
            </a:endParaRPr>
          </a:p>
        </p:txBody>
      </p:sp>
      <p:sp>
        <p:nvSpPr>
          <p:cNvPr id="44035"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4036"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8.13. </a:t>
            </a:r>
            <a:r>
              <a:rPr lang="fr-FR" altLang="fr-FR" sz="1800" b="1">
                <a:solidFill>
                  <a:srgbClr val="008000"/>
                </a:solidFill>
                <a:latin typeface="Arial" panose="020B0604020202020204" pitchFamily="34" charset="0"/>
              </a:rPr>
              <a:t>Le lupin à feuilles nombreuses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Lupinus polyphyllus</a:t>
            </a:r>
            <a:r>
              <a:rPr lang="fr-FR" altLang="fr-FR" sz="1800">
                <a:solidFill>
                  <a:srgbClr val="008000"/>
                </a:solidFill>
                <a:latin typeface="Arial" panose="020B0604020202020204" pitchFamily="34" charset="0"/>
              </a:rPr>
              <a:t>) </a:t>
            </a:r>
            <a:endParaRPr lang="fr-FR" altLang="fr-FR" sz="1800" b="1">
              <a:solidFill>
                <a:srgbClr val="008000"/>
              </a:solidFill>
              <a:latin typeface="Arial" panose="020B0604020202020204" pitchFamily="34" charset="0"/>
            </a:endParaRPr>
          </a:p>
        </p:txBody>
      </p:sp>
      <p:sp>
        <p:nvSpPr>
          <p:cNvPr id="6" name="ZoneTexte 5"/>
          <p:cNvSpPr txBox="1"/>
          <p:nvPr/>
        </p:nvSpPr>
        <p:spPr>
          <a:xfrm>
            <a:off x="107950" y="1268413"/>
            <a:ext cx="8928100" cy="2862262"/>
          </a:xfrm>
          <a:prstGeom prst="rect">
            <a:avLst/>
          </a:prstGeom>
          <a:noFill/>
        </p:spPr>
        <p:txBody>
          <a:bodyPr>
            <a:spAutoFit/>
          </a:bodyPr>
          <a:lstStyle/>
          <a:p>
            <a:pPr eaLnBrk="1" hangingPunct="1">
              <a:buFont typeface="Arial" pitchFamily="34" charset="0"/>
              <a:buChar char="•"/>
              <a:defRPr/>
            </a:pPr>
            <a:r>
              <a:rPr lang="fr-FR" dirty="0">
                <a:solidFill>
                  <a:srgbClr val="008000"/>
                </a:solidFill>
                <a:latin typeface="Arial" charset="0"/>
                <a:cs typeface="Arial" charset="0"/>
              </a:rPr>
              <a:t> Ou </a:t>
            </a:r>
            <a:r>
              <a:rPr lang="fr-FR" b="1" dirty="0">
                <a:solidFill>
                  <a:srgbClr val="008000"/>
                </a:solidFill>
                <a:latin typeface="Arial" charset="0"/>
                <a:cs typeface="Arial" charset="0"/>
              </a:rPr>
              <a:t>Lupin des jardins</a:t>
            </a:r>
            <a:r>
              <a:rPr lang="fr-FR" dirty="0">
                <a:solidFill>
                  <a:srgbClr val="008000"/>
                </a:solidFill>
                <a:latin typeface="Arial" charset="0"/>
                <a:cs typeface="Arial" charset="0"/>
              </a:rPr>
              <a:t> ou </a:t>
            </a:r>
            <a:r>
              <a:rPr lang="fr-FR" b="1" dirty="0">
                <a:solidFill>
                  <a:srgbClr val="008000"/>
                </a:solidFill>
                <a:latin typeface="Arial" charset="0"/>
                <a:cs typeface="Arial" charset="0"/>
              </a:rPr>
              <a:t>Lupin à folioles nombreuses</a:t>
            </a:r>
            <a:r>
              <a:rPr lang="fr-FR" dirty="0">
                <a:solidFill>
                  <a:srgbClr val="008000"/>
                </a:solidFill>
                <a:latin typeface="Arial" charset="0"/>
                <a:cs typeface="Arial" charset="0"/>
              </a:rPr>
              <a:t>.  </a:t>
            </a:r>
            <a:r>
              <a:rPr lang="fr-FR" dirty="0">
                <a:solidFill>
                  <a:srgbClr val="008000"/>
                </a:solidFill>
                <a:latin typeface="Arial" charset="0"/>
                <a:cs typeface="Arial" charset="0"/>
                <a:hlinkClick r:id="rId2" tooltip="Espèce (biologie)"/>
              </a:rPr>
              <a:t>Espèce</a:t>
            </a:r>
            <a:r>
              <a:rPr lang="fr-FR" dirty="0">
                <a:solidFill>
                  <a:srgbClr val="008000"/>
                </a:solidFill>
                <a:latin typeface="Arial" charset="0"/>
                <a:cs typeface="Arial" charset="0"/>
              </a:rPr>
              <a:t> de </a:t>
            </a:r>
            <a:r>
              <a:rPr lang="fr-FR" dirty="0">
                <a:solidFill>
                  <a:srgbClr val="008000"/>
                </a:solidFill>
                <a:latin typeface="Arial" charset="0"/>
                <a:cs typeface="Arial" charset="0"/>
                <a:hlinkClick r:id="rId3" tooltip="Lupin"/>
              </a:rPr>
              <a:t>lupins</a:t>
            </a:r>
            <a:r>
              <a:rPr lang="fr-FR" dirty="0">
                <a:solidFill>
                  <a:srgbClr val="008000"/>
                </a:solidFill>
                <a:latin typeface="Arial" charset="0"/>
                <a:cs typeface="Arial" charset="0"/>
              </a:rPr>
              <a:t>, originaire de l’ouest de l’</a:t>
            </a:r>
            <a:r>
              <a:rPr lang="fr-FR" dirty="0">
                <a:solidFill>
                  <a:srgbClr val="008000"/>
                </a:solidFill>
                <a:latin typeface="Arial" charset="0"/>
                <a:cs typeface="Arial" charset="0"/>
                <a:hlinkClick r:id="rId4" tooltip="Amérique du Nord"/>
              </a:rPr>
              <a:t>Amérique du Nord</a:t>
            </a:r>
            <a:r>
              <a:rPr lang="fr-FR" dirty="0">
                <a:solidFill>
                  <a:srgbClr val="008000"/>
                </a:solidFill>
                <a:latin typeface="Arial" charset="0"/>
                <a:cs typeface="Arial" charset="0"/>
              </a:rPr>
              <a:t>. </a:t>
            </a:r>
          </a:p>
          <a:p>
            <a:pPr eaLnBrk="1" hangingPunct="1">
              <a:buFont typeface="Arial" pitchFamily="34" charset="0"/>
              <a:buChar char="•"/>
              <a:defRPr/>
            </a:pPr>
            <a:r>
              <a:rPr lang="fr-FR" dirty="0">
                <a:solidFill>
                  <a:srgbClr val="FF0000"/>
                </a:solidFill>
                <a:latin typeface="Arial" charset="0"/>
                <a:cs typeface="Arial" charset="0"/>
              </a:rPr>
              <a:t> L'espèce est considérée comme invasive dans divers pays d'Europe du Nord et en Nouvelle Zélande, mais il s'agit généralement de formes hybrides de type Lupin de Russell ou bien de </a:t>
            </a:r>
            <a:r>
              <a:rPr lang="fr-FR" i="1" dirty="0" err="1">
                <a:solidFill>
                  <a:srgbClr val="FF0000"/>
                </a:solidFill>
                <a:latin typeface="Arial" charset="0"/>
                <a:cs typeface="Arial" charset="0"/>
              </a:rPr>
              <a:t>Lupinus</a:t>
            </a:r>
            <a:r>
              <a:rPr lang="fr-FR" dirty="0">
                <a:solidFill>
                  <a:srgbClr val="FF0000"/>
                </a:solidFill>
                <a:latin typeface="Arial" charset="0"/>
                <a:cs typeface="Arial" charset="0"/>
              </a:rPr>
              <a:t> ×</a:t>
            </a:r>
            <a:r>
              <a:rPr lang="fr-FR" i="1" dirty="0" err="1">
                <a:solidFill>
                  <a:srgbClr val="FF0000"/>
                </a:solidFill>
                <a:latin typeface="Arial" charset="0"/>
                <a:cs typeface="Arial" charset="0"/>
              </a:rPr>
              <a:t>pseudopolyphyllus</a:t>
            </a:r>
            <a:r>
              <a:rPr lang="fr-FR" dirty="0">
                <a:solidFill>
                  <a:srgbClr val="FF0000"/>
                </a:solidFill>
                <a:latin typeface="Arial" charset="0"/>
                <a:cs typeface="Arial" charset="0"/>
              </a:rPr>
              <a:t> (</a:t>
            </a:r>
            <a:r>
              <a:rPr lang="fr-FR" i="1" dirty="0" err="1">
                <a:solidFill>
                  <a:srgbClr val="FF0000"/>
                </a:solidFill>
                <a:latin typeface="Arial" charset="0"/>
                <a:cs typeface="Arial" charset="0"/>
              </a:rPr>
              <a:t>Lupinus</a:t>
            </a:r>
            <a:r>
              <a:rPr lang="fr-FR" i="1" dirty="0">
                <a:solidFill>
                  <a:srgbClr val="FF0000"/>
                </a:solidFill>
                <a:latin typeface="Arial" charset="0"/>
                <a:cs typeface="Arial" charset="0"/>
              </a:rPr>
              <a:t> </a:t>
            </a:r>
            <a:r>
              <a:rPr lang="fr-FR" i="1" dirty="0" err="1">
                <a:solidFill>
                  <a:srgbClr val="FF0000"/>
                </a:solidFill>
                <a:latin typeface="Arial" charset="0"/>
                <a:cs typeface="Arial" charset="0"/>
              </a:rPr>
              <a:t>polyphyllus</a:t>
            </a:r>
            <a:r>
              <a:rPr lang="fr-FR" dirty="0">
                <a:solidFill>
                  <a:srgbClr val="FF0000"/>
                </a:solidFill>
                <a:latin typeface="Arial" charset="0"/>
                <a:cs typeface="Arial" charset="0"/>
              </a:rPr>
              <a:t> × </a:t>
            </a:r>
            <a:r>
              <a:rPr lang="fr-FR" i="1" dirty="0" err="1">
                <a:solidFill>
                  <a:srgbClr val="FF0000"/>
                </a:solidFill>
                <a:latin typeface="Arial" charset="0"/>
                <a:cs typeface="Arial" charset="0"/>
                <a:hlinkClick r:id="rId5" tooltip="Lupinus nootkatensis (page inexistante)"/>
              </a:rPr>
              <a:t>Lupinus</a:t>
            </a:r>
            <a:r>
              <a:rPr lang="fr-FR" i="1" dirty="0">
                <a:solidFill>
                  <a:srgbClr val="FF0000"/>
                </a:solidFill>
                <a:latin typeface="Arial" charset="0"/>
                <a:cs typeface="Arial" charset="0"/>
                <a:hlinkClick r:id="rId5" tooltip="Lupinus nootkatensis (page inexistante)"/>
              </a:rPr>
              <a:t> </a:t>
            </a:r>
            <a:r>
              <a:rPr lang="fr-FR" i="1" dirty="0" err="1">
                <a:solidFill>
                  <a:srgbClr val="FF0000"/>
                </a:solidFill>
                <a:latin typeface="Arial" charset="0"/>
                <a:cs typeface="Arial" charset="0"/>
                <a:hlinkClick r:id="rId5" tooltip="Lupinus nootkatensis (page inexistante)"/>
              </a:rPr>
              <a:t>nootkatensis</a:t>
            </a:r>
            <a:r>
              <a:rPr lang="fr-FR" dirty="0">
                <a:solidFill>
                  <a:srgbClr val="FF0000"/>
                </a:solidFill>
                <a:latin typeface="Arial" charset="0"/>
                <a:cs typeface="Arial" charset="0"/>
              </a:rPr>
              <a:t>) échappées des champs et des jardins.</a:t>
            </a:r>
          </a:p>
          <a:p>
            <a:pPr algn="just" eaLnBrk="1" hangingPunct="1">
              <a:buFont typeface="Arial" pitchFamily="34" charset="0"/>
              <a:buChar char="•"/>
              <a:defRPr/>
            </a:pPr>
            <a:r>
              <a:rPr lang="fr-FR" sz="1600" dirty="0">
                <a:solidFill>
                  <a:srgbClr val="008000"/>
                </a:solidFill>
                <a:latin typeface="Arial" charset="0"/>
                <a:cs typeface="Arial" charset="0"/>
              </a:rPr>
              <a:t> La plante a été introduite, en tant que plante ornementale, en Europe au </a:t>
            </a:r>
            <a:r>
              <a:rPr lang="fr-FR" sz="1600" cap="small" dirty="0" err="1">
                <a:solidFill>
                  <a:srgbClr val="008000"/>
                </a:solidFill>
                <a:latin typeface="Arial" charset="0"/>
                <a:cs typeface="Arial" charset="0"/>
              </a:rPr>
              <a:t>xix</a:t>
            </a:r>
            <a:r>
              <a:rPr lang="fr-FR" sz="1600" baseline="30000" dirty="0" err="1">
                <a:solidFill>
                  <a:srgbClr val="008000"/>
                </a:solidFill>
                <a:latin typeface="Arial" charset="0"/>
                <a:cs typeface="Arial" charset="0"/>
              </a:rPr>
              <a:t>e</a:t>
            </a:r>
            <a:r>
              <a:rPr lang="fr-FR" sz="1600" dirty="0">
                <a:solidFill>
                  <a:srgbClr val="008000"/>
                </a:solidFill>
                <a:latin typeface="Arial" charset="0"/>
                <a:cs typeface="Arial" charset="0"/>
              </a:rPr>
              <a:t> siècle. Elle se cultive dans les jardins, mais a été largement remplacée par les </a:t>
            </a:r>
            <a:r>
              <a:rPr lang="fr-FR" sz="1600" dirty="0">
                <a:solidFill>
                  <a:srgbClr val="008000"/>
                </a:solidFill>
                <a:latin typeface="Arial" charset="0"/>
                <a:cs typeface="Arial" charset="0"/>
                <a:hlinkClick r:id="rId6" tooltip="Lupinus × russellii"/>
              </a:rPr>
              <a:t>lupins hybrides de Russell</a:t>
            </a:r>
            <a:r>
              <a:rPr lang="fr-FR" sz="1600" dirty="0">
                <a:solidFill>
                  <a:srgbClr val="008000"/>
                </a:solidFill>
                <a:latin typeface="Arial" charset="0"/>
                <a:cs typeface="Arial" charset="0"/>
              </a:rPr>
              <a:t> avec qui elle est très souvent confondue.</a:t>
            </a:r>
            <a:endParaRPr lang="fr-FR" sz="1200" dirty="0">
              <a:solidFill>
                <a:srgbClr val="008000"/>
              </a:solidFill>
              <a:latin typeface="Arial" charset="0"/>
              <a:cs typeface="Arial" charset="0"/>
            </a:endParaRPr>
          </a:p>
          <a:p>
            <a:pPr algn="just" eaLnBrk="1" hangingPunct="1">
              <a:defRPr/>
            </a:pPr>
            <a:r>
              <a:rPr lang="fr-FR" sz="1200" dirty="0">
                <a:solidFill>
                  <a:srgbClr val="008000"/>
                </a:solidFill>
                <a:latin typeface="Arial" charset="0"/>
                <a:cs typeface="Arial" charset="0"/>
              </a:rPr>
              <a:t>Sources : a) </a:t>
            </a:r>
            <a:r>
              <a:rPr lang="fr-FR" sz="1200" dirty="0">
                <a:solidFill>
                  <a:srgbClr val="008000"/>
                </a:solidFill>
                <a:latin typeface="Arial" charset="0"/>
                <a:cs typeface="Arial" charset="0"/>
                <a:hlinkClick r:id="rId7"/>
              </a:rPr>
              <a:t>http://fr.wikipedia.org/wiki/Lupinus_polyphyllus</a:t>
            </a:r>
            <a:r>
              <a:rPr lang="fr-FR" sz="1200" dirty="0">
                <a:solidFill>
                  <a:srgbClr val="008000"/>
                </a:solidFill>
                <a:latin typeface="Arial" charset="0"/>
                <a:cs typeface="Arial" charset="0"/>
              </a:rPr>
              <a:t>, b) </a:t>
            </a:r>
            <a:r>
              <a:rPr lang="fr-FR" sz="1200" dirty="0">
                <a:solidFill>
                  <a:srgbClr val="008000"/>
                </a:solidFill>
                <a:latin typeface="Arial" charset="0"/>
                <a:cs typeface="Arial" charset="0"/>
                <a:hlinkClick r:id="rId8"/>
              </a:rPr>
              <a:t>http://www.hear.org/pier/species/lupinus_polyphyllus.htm</a:t>
            </a:r>
            <a:r>
              <a:rPr lang="fr-FR" sz="1200" dirty="0">
                <a:solidFill>
                  <a:srgbClr val="008000"/>
                </a:solidFill>
                <a:latin typeface="Arial" charset="0"/>
                <a:cs typeface="Arial" charset="0"/>
              </a:rPr>
              <a:t>, </a:t>
            </a:r>
          </a:p>
          <a:p>
            <a:pPr algn="just" eaLnBrk="1" hangingPunct="1">
              <a:defRPr/>
            </a:pPr>
            <a:r>
              <a:rPr lang="fr-FR" sz="1200" dirty="0">
                <a:solidFill>
                  <a:srgbClr val="008000"/>
                </a:solidFill>
                <a:latin typeface="Arial" charset="0"/>
                <a:cs typeface="Arial" charset="0"/>
              </a:rPr>
              <a:t>c) </a:t>
            </a:r>
            <a:r>
              <a:rPr lang="fr-FR" sz="1200" dirty="0">
                <a:solidFill>
                  <a:srgbClr val="008000"/>
                </a:solidFill>
                <a:latin typeface="Arial" charset="0"/>
                <a:cs typeface="Arial" charset="0"/>
                <a:hlinkClick r:id="rId8"/>
              </a:rPr>
              <a:t>http://www.hear.org/pier/species/lupinus_polyphyllus.htm</a:t>
            </a:r>
            <a:r>
              <a:rPr lang="fr-FR" sz="1200" dirty="0">
                <a:solidFill>
                  <a:srgbClr val="008000"/>
                </a:solidFill>
                <a:latin typeface="Arial" charset="0"/>
                <a:cs typeface="Arial" charset="0"/>
              </a:rPr>
              <a:t> </a:t>
            </a:r>
          </a:p>
        </p:txBody>
      </p:sp>
      <p:pic>
        <p:nvPicPr>
          <p:cNvPr id="44038" name="Picture 2" descr="C:\Users\LISAN\Pictures\plantes invasives\Lupinus_polyphyllus_s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4149725"/>
            <a:ext cx="195103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Image 9" descr="Lupi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ZoneTexte 8"/>
          <p:cNvSpPr txBox="1">
            <a:spLocks noChangeArrowheads="1"/>
          </p:cNvSpPr>
          <p:nvPr/>
        </p:nvSpPr>
        <p:spPr bwMode="auto">
          <a:xfrm>
            <a:off x="107950" y="4076700"/>
            <a:ext cx="68405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b="1">
                <a:solidFill>
                  <a:srgbClr val="008000"/>
                </a:solidFill>
                <a:latin typeface="Arial" panose="020B0604020202020204" pitchFamily="34" charset="0"/>
              </a:rPr>
              <a:t>Habitat / écologie :</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prairies, lisières de forêts, landes et bois </a:t>
            </a:r>
            <a:r>
              <a:rPr lang="fr-FR" altLang="fr-FR" sz="1200" i="1">
                <a:solidFill>
                  <a:srgbClr val="FF0000"/>
                </a:solidFill>
                <a:latin typeface="Arial" panose="020B0604020202020204" pitchFamily="34" charset="0"/>
              </a:rPr>
              <a:t>Cette grande plante forme des peuplements denses qui peuvent rapidement se développer, évincer presque toutes les autres espèces, en Europe, et dégrader les prairies sèches riches en espèces. </a:t>
            </a:r>
            <a:r>
              <a:rPr lang="fr-FR" altLang="fr-FR" sz="1200" i="1">
                <a:solidFill>
                  <a:srgbClr val="008000"/>
                </a:solidFill>
                <a:latin typeface="Arial" panose="020B0604020202020204" pitchFamily="34" charset="0"/>
              </a:rPr>
              <a:t>La haute taille de la plante la rend très compétitive vis-à-vis des graminées et des plantes herbacées indigènes. La plante est fixatrice d'azote et augmente les niveaux de fertilité des sols, pouvant changer la composition floristique de la végétation envahie</a:t>
            </a:r>
            <a:r>
              <a:rPr lang="fr-FR" altLang="fr-FR" sz="1200">
                <a:solidFill>
                  <a:srgbClr val="008000"/>
                </a:solidFill>
                <a:latin typeface="Arial" panose="020B0604020202020204" pitchFamily="34" charset="0"/>
              </a:rPr>
              <a:t>. (Weber, 2003;. p 249).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1"/>
          <p:cNvSpPr txBox="1">
            <a:spLocks/>
          </p:cNvSpPr>
          <p:nvPr/>
        </p:nvSpPr>
        <p:spPr bwMode="auto">
          <a:xfrm>
            <a:off x="323850" y="260350"/>
            <a:ext cx="4762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D662AAB-F974-47B4-A54A-29EEA3E01BF4}" type="slidenum">
              <a:rPr lang="fr-FR" altLang="fr-FR" sz="1200">
                <a:solidFill>
                  <a:srgbClr val="898989"/>
                </a:solidFill>
              </a:rPr>
              <a:pPr algn="r" eaLnBrk="1" hangingPunct="1">
                <a:spcBef>
                  <a:spcPct val="0"/>
                </a:spcBef>
                <a:buFontTx/>
                <a:buNone/>
              </a:pPr>
              <a:t>43</a:t>
            </a:fld>
            <a:endParaRPr lang="fr-FR" altLang="fr-FR" sz="1200">
              <a:solidFill>
                <a:srgbClr val="898989"/>
              </a:solidFill>
            </a:endParaRPr>
          </a:p>
        </p:txBody>
      </p:sp>
      <p:sp>
        <p:nvSpPr>
          <p:cNvPr id="45059"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5060" name="ZoneTexte 4"/>
          <p:cNvSpPr txBox="1">
            <a:spLocks noChangeArrowheads="1"/>
          </p:cNvSpPr>
          <p:nvPr/>
        </p:nvSpPr>
        <p:spPr bwMode="auto">
          <a:xfrm>
            <a:off x="107950" y="692150"/>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fr-FR" sz="1800">
                <a:solidFill>
                  <a:srgbClr val="008000"/>
                </a:solidFill>
                <a:latin typeface="Arial" panose="020B0604020202020204" pitchFamily="34" charset="0"/>
              </a:rPr>
              <a:t>8.14. </a:t>
            </a:r>
            <a:r>
              <a:rPr lang="it-IT" altLang="fr-FR" sz="1800" b="1">
                <a:solidFill>
                  <a:srgbClr val="008000"/>
                </a:solidFill>
                <a:latin typeface="Arial" panose="020B0604020202020204" pitchFamily="34" charset="0"/>
              </a:rPr>
              <a:t>Laurier-cerise</a:t>
            </a:r>
            <a:r>
              <a:rPr lang="it-IT" altLang="fr-FR" sz="1800">
                <a:solidFill>
                  <a:srgbClr val="008000"/>
                </a:solidFill>
                <a:latin typeface="Arial" panose="020B0604020202020204" pitchFamily="34" charset="0"/>
              </a:rPr>
              <a:t> (</a:t>
            </a:r>
            <a:r>
              <a:rPr lang="it-IT" altLang="fr-FR" sz="1800" i="1">
                <a:solidFill>
                  <a:srgbClr val="008000"/>
                </a:solidFill>
                <a:latin typeface="Arial" panose="020B0604020202020204" pitchFamily="34" charset="0"/>
              </a:rPr>
              <a:t>Prunus laurocerasus</a:t>
            </a:r>
            <a:r>
              <a:rPr lang="it-IT" altLang="fr-FR" sz="1800">
                <a:solidFill>
                  <a:srgbClr val="008000"/>
                </a:solidFill>
                <a:latin typeface="Arial" panose="020B0604020202020204" pitchFamily="34" charset="0"/>
              </a:rPr>
              <a:t> ou </a:t>
            </a:r>
            <a:r>
              <a:rPr lang="fr-FR" altLang="fr-FR" sz="1800" i="1">
                <a:solidFill>
                  <a:srgbClr val="008000"/>
                </a:solidFill>
                <a:latin typeface="Arial" panose="020B0604020202020204" pitchFamily="34" charset="0"/>
              </a:rPr>
              <a:t>Laurocerasus officinalis</a:t>
            </a:r>
            <a:r>
              <a:rPr lang="it-IT"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45061" name="ZoneTexte 5"/>
          <p:cNvSpPr txBox="1">
            <a:spLocks noChangeArrowheads="1"/>
          </p:cNvSpPr>
          <p:nvPr/>
        </p:nvSpPr>
        <p:spPr bwMode="auto">
          <a:xfrm>
            <a:off x="107950" y="1125538"/>
            <a:ext cx="8785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Parfois appelé </a:t>
            </a:r>
            <a:r>
              <a:rPr lang="fr-FR" altLang="fr-FR" sz="1800" b="1">
                <a:solidFill>
                  <a:srgbClr val="008000"/>
                </a:solidFill>
                <a:latin typeface="Arial" panose="020B0604020202020204" pitchFamily="34" charset="0"/>
              </a:rPr>
              <a:t>Laurier de Trébizonde</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Laurier-amande</a:t>
            </a:r>
            <a:r>
              <a:rPr lang="fr-FR" altLang="fr-FR" sz="1800">
                <a:solidFill>
                  <a:srgbClr val="008000"/>
                </a:solidFill>
                <a:latin typeface="Arial" panose="020B0604020202020204" pitchFamily="34" charset="0"/>
              </a:rPr>
              <a:t> ou </a:t>
            </a:r>
            <a:r>
              <a:rPr lang="fr-FR" altLang="fr-FR" sz="1800" b="1">
                <a:solidFill>
                  <a:srgbClr val="008000"/>
                </a:solidFill>
                <a:latin typeface="Arial" panose="020B0604020202020204" pitchFamily="34" charset="0"/>
              </a:rPr>
              <a:t>Laurier-palme</a:t>
            </a:r>
            <a:r>
              <a:rPr lang="fr-FR" altLang="fr-FR" sz="1800">
                <a:solidFill>
                  <a:srgbClr val="008000"/>
                </a:solidFill>
                <a:latin typeface="Arial" panose="020B0604020202020204" pitchFamily="34" charset="0"/>
              </a:rPr>
              <a:t>.</a:t>
            </a:r>
          </a:p>
          <a:p>
            <a:pPr algn="just" eaLnBrk="1" hangingPunct="1">
              <a:spcBef>
                <a:spcPct val="0"/>
              </a:spcBef>
            </a:pPr>
            <a:r>
              <a:rPr lang="fr-FR" altLang="fr-FR" sz="1800">
                <a:solidFill>
                  <a:srgbClr val="008000"/>
                </a:solidFill>
                <a:latin typeface="Arial" panose="020B0604020202020204" pitchFamily="34" charset="0"/>
                <a:hlinkClick r:id="rId2" tooltip="Arbuste"/>
              </a:rPr>
              <a:t> Arbuste</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3" tooltip="Famille (biologie)"/>
              </a:rPr>
              <a:t>famille</a:t>
            </a:r>
            <a:r>
              <a:rPr lang="fr-FR" altLang="fr-FR" sz="1800">
                <a:solidFill>
                  <a:srgbClr val="008000"/>
                </a:solidFill>
                <a:latin typeface="Arial" panose="020B0604020202020204" pitchFamily="34" charset="0"/>
              </a:rPr>
              <a:t> des </a:t>
            </a:r>
            <a:r>
              <a:rPr lang="fr-FR" altLang="fr-FR" sz="1800" i="1">
                <a:solidFill>
                  <a:srgbClr val="008000"/>
                </a:solidFill>
                <a:latin typeface="Arial" panose="020B0604020202020204" pitchFamily="34" charset="0"/>
                <a:hlinkClick r:id="rId4" tooltip="Rosaceae"/>
              </a:rPr>
              <a:t>Rosaceae</a:t>
            </a:r>
            <a:r>
              <a:rPr lang="fr-FR" altLang="fr-FR" sz="1800">
                <a:solidFill>
                  <a:srgbClr val="008000"/>
                </a:solidFill>
                <a:latin typeface="Arial" panose="020B0604020202020204" pitchFamily="34" charset="0"/>
              </a:rPr>
              <a:t> et du </a:t>
            </a:r>
            <a:r>
              <a:rPr lang="fr-FR" altLang="fr-FR" sz="1800">
                <a:solidFill>
                  <a:srgbClr val="008000"/>
                </a:solidFill>
                <a:latin typeface="Arial" panose="020B0604020202020204" pitchFamily="34" charset="0"/>
                <a:hlinkClick r:id="rId5" tooltip="Genre (biologie)"/>
              </a:rPr>
              <a:t>genre</a:t>
            </a:r>
            <a:r>
              <a:rPr lang="fr-FR" altLang="fr-FR" sz="1800">
                <a:solidFill>
                  <a:srgbClr val="008000"/>
                </a:solidFill>
                <a:latin typeface="Arial" panose="020B0604020202020204" pitchFamily="34" charset="0"/>
              </a:rPr>
              <a:t> </a:t>
            </a:r>
            <a:r>
              <a:rPr lang="fr-FR" altLang="fr-FR" sz="1800" i="1" u="sng">
                <a:solidFill>
                  <a:srgbClr val="008000"/>
                </a:solidFill>
                <a:latin typeface="Arial" panose="020B0604020202020204" pitchFamily="34" charset="0"/>
                <a:hlinkClick r:id="rId6" tooltip="Prunus"/>
              </a:rPr>
              <a:t>Prunus</a:t>
            </a:r>
            <a:r>
              <a:rPr lang="fr-FR" altLang="fr-FR" sz="1800">
                <a:solidFill>
                  <a:srgbClr val="008000"/>
                </a:solidFill>
                <a:latin typeface="Arial" panose="020B0604020202020204" pitchFamily="34" charset="0"/>
              </a:rPr>
              <a:t>) fréquemment planté en haies, appréciant les climats doux (</a:t>
            </a:r>
            <a:r>
              <a:rPr lang="fr-FR" altLang="fr-FR" sz="1800" i="1">
                <a:solidFill>
                  <a:srgbClr val="008000"/>
                </a:solidFill>
                <a:latin typeface="Arial" panose="020B0604020202020204" pitchFamily="34" charset="0"/>
              </a:rPr>
              <a:t>côtes méditerranéenne et atlantique notamment</a:t>
            </a:r>
            <a:r>
              <a:rPr lang="fr-FR" altLang="fr-FR" sz="1800">
                <a:solidFill>
                  <a:srgbClr val="008000"/>
                </a:solidFill>
                <a:latin typeface="Arial" panose="020B0604020202020204" pitchFamily="34" charset="0"/>
              </a:rPr>
              <a:t>).</a:t>
            </a:r>
          </a:p>
          <a:p>
            <a:pPr algn="just" eaLnBrk="1" hangingPunct="1">
              <a:spcBef>
                <a:spcPct val="0"/>
              </a:spcBef>
            </a:pPr>
            <a:r>
              <a:rPr lang="fr-FR" altLang="fr-FR" sz="1800">
                <a:solidFill>
                  <a:srgbClr val="008000"/>
                </a:solidFill>
                <a:latin typeface="Arial" panose="020B0604020202020204" pitchFamily="34" charset="0"/>
              </a:rPr>
              <a:t>Indigène en </a:t>
            </a:r>
            <a:r>
              <a:rPr lang="fr-FR" altLang="fr-FR" sz="1800">
                <a:solidFill>
                  <a:srgbClr val="008000"/>
                </a:solidFill>
                <a:latin typeface="Arial" panose="020B0604020202020204" pitchFamily="34" charset="0"/>
                <a:hlinkClick r:id="rId7" tooltip="Asie Mineure"/>
              </a:rPr>
              <a:t>Asie Mineure</a:t>
            </a:r>
            <a:r>
              <a:rPr lang="fr-FR" altLang="fr-FR" sz="1800">
                <a:solidFill>
                  <a:srgbClr val="008000"/>
                </a:solidFill>
                <a:latin typeface="Arial" panose="020B0604020202020204" pitchFamily="34" charset="0"/>
              </a:rPr>
              <a:t>, il n'a rien à voir avec le genre </a:t>
            </a:r>
            <a:r>
              <a:rPr lang="fr-FR" altLang="fr-FR" sz="1800" i="1">
                <a:solidFill>
                  <a:srgbClr val="008000"/>
                </a:solidFill>
                <a:latin typeface="Arial" panose="020B0604020202020204" pitchFamily="34" charset="0"/>
                <a:hlinkClick r:id="rId8" tooltip="Laurus nobilis"/>
              </a:rPr>
              <a:t>Laurus</a:t>
            </a:r>
            <a:r>
              <a:rPr lang="fr-FR" altLang="fr-FR" sz="1800" i="1">
                <a:solidFill>
                  <a:srgbClr val="008000"/>
                </a:solidFill>
                <a:latin typeface="Arial" panose="020B0604020202020204" pitchFamily="34" charset="0"/>
              </a:rPr>
              <a:t> </a:t>
            </a:r>
            <a:r>
              <a:rPr lang="fr-FR" altLang="fr-FR" sz="1800">
                <a:solidFill>
                  <a:srgbClr val="008000"/>
                </a:solidFill>
                <a:latin typeface="Arial" panose="020B0604020202020204" pitchFamily="34" charset="0"/>
              </a:rPr>
              <a:t>(°).</a:t>
            </a:r>
          </a:p>
          <a:p>
            <a:pPr algn="just" eaLnBrk="1" hangingPunct="1">
              <a:spcBef>
                <a:spcPct val="0"/>
              </a:spcBef>
            </a:pPr>
            <a:r>
              <a:rPr lang="fr-FR" altLang="fr-FR" sz="1800">
                <a:solidFill>
                  <a:srgbClr val="FF0000"/>
                </a:solidFill>
                <a:latin typeface="Arial" panose="020B0604020202020204" pitchFamily="34" charset="0"/>
              </a:rPr>
              <a:t> Par la toxicité des ses fruits et de sa litière, le laurier cerise a un intérêt très limité pour la faune sauvage. L'ensemble de la plante, y compris sa graine, est toxique pour l'homme, à l'exception de la pulpe du fruit  (+). </a:t>
            </a:r>
          </a:p>
          <a:p>
            <a:pPr algn="just" eaLnBrk="1" hangingPunct="1">
              <a:spcBef>
                <a:spcPct val="0"/>
              </a:spcBef>
            </a:pPr>
            <a:r>
              <a:rPr lang="fr-FR" altLang="fr-FR" sz="1800">
                <a:solidFill>
                  <a:srgbClr val="FF0000"/>
                </a:solidFill>
                <a:latin typeface="Arial" panose="020B0604020202020204" pitchFamily="34" charset="0"/>
              </a:rPr>
              <a:t>Tout comme le </a:t>
            </a:r>
            <a:r>
              <a:rPr lang="fr-FR" altLang="fr-FR" sz="1800" i="1">
                <a:solidFill>
                  <a:srgbClr val="FF0000"/>
                </a:solidFill>
                <a:latin typeface="Arial" panose="020B0604020202020204" pitchFamily="34" charset="0"/>
              </a:rPr>
              <a:t>rhododendron pontique</a:t>
            </a:r>
            <a:r>
              <a:rPr lang="fr-FR" altLang="fr-FR" sz="1800">
                <a:solidFill>
                  <a:srgbClr val="FF0000"/>
                </a:solidFill>
                <a:latin typeface="Arial" panose="020B0604020202020204" pitchFamily="34" charset="0"/>
              </a:rPr>
              <a:t>, il forme des peuplements denses et ombragés, hostiles à la végétation indigène : de nombreuses fleurs de sous bois, se développant en fin d'hiver (</a:t>
            </a:r>
            <a:r>
              <a:rPr lang="fr-FR" altLang="fr-FR" sz="1800">
                <a:solidFill>
                  <a:srgbClr val="FF0000"/>
                </a:solidFill>
                <a:latin typeface="Arial" panose="020B0604020202020204" pitchFamily="34" charset="0"/>
                <a:hlinkClick r:id="rId9" tooltip="Hyacinthoides non-scripta"/>
              </a:rPr>
              <a:t>jacinthe des bois</a:t>
            </a:r>
            <a:r>
              <a:rPr lang="fr-FR" altLang="fr-FR" sz="1800">
                <a:solidFill>
                  <a:srgbClr val="FF0000"/>
                </a:solidFill>
                <a:latin typeface="Arial" panose="020B0604020202020204" pitchFamily="34" charset="0"/>
              </a:rPr>
              <a:t>, </a:t>
            </a:r>
            <a:r>
              <a:rPr lang="fr-FR" altLang="fr-FR" sz="1800">
                <a:solidFill>
                  <a:srgbClr val="FF0000"/>
                </a:solidFill>
                <a:latin typeface="Arial" panose="020B0604020202020204" pitchFamily="34" charset="0"/>
                <a:hlinkClick r:id="rId10" tooltip="Muguet de mai"/>
              </a:rPr>
              <a:t>muguet</a:t>
            </a:r>
            <a:r>
              <a:rPr lang="fr-FR" altLang="fr-FR" sz="1800">
                <a:solidFill>
                  <a:srgbClr val="FF0000"/>
                </a:solidFill>
                <a:latin typeface="Arial" panose="020B0604020202020204" pitchFamily="34" charset="0"/>
              </a:rPr>
              <a:t>, </a:t>
            </a:r>
            <a:r>
              <a:rPr lang="fr-FR" altLang="fr-FR" sz="1800">
                <a:solidFill>
                  <a:srgbClr val="FF0000"/>
                </a:solidFill>
                <a:latin typeface="Arial" panose="020B0604020202020204" pitchFamily="34" charset="0"/>
                <a:hlinkClick r:id="rId11" tooltip="Allium ursinum"/>
              </a:rPr>
              <a:t>ail des ours</a:t>
            </a:r>
            <a:r>
              <a:rPr lang="fr-FR" altLang="fr-FR" sz="1800">
                <a:solidFill>
                  <a:srgbClr val="FF0000"/>
                </a:solidFill>
                <a:latin typeface="Arial" panose="020B0604020202020204" pitchFamily="34" charset="0"/>
              </a:rPr>
              <a:t>, </a:t>
            </a:r>
            <a:r>
              <a:rPr lang="fr-FR" altLang="fr-FR" sz="1800">
                <a:solidFill>
                  <a:srgbClr val="FF0000"/>
                </a:solidFill>
                <a:latin typeface="Arial" panose="020B0604020202020204" pitchFamily="34" charset="0"/>
                <a:hlinkClick r:id="rId12" tooltip="Ficaire"/>
              </a:rPr>
              <a:t>ficaire</a:t>
            </a:r>
            <a:r>
              <a:rPr lang="fr-FR" altLang="fr-FR" sz="1800">
                <a:solidFill>
                  <a:srgbClr val="FF0000"/>
                </a:solidFill>
                <a:latin typeface="Arial" panose="020B0604020202020204" pitchFamily="34" charset="0"/>
              </a:rPr>
              <a:t>...) et profitant de la lumière avant la feuillaison des arbres caduques, sont incapables de survivre dans les zones envahies de laurier-cerise persistants</a:t>
            </a:r>
            <a:r>
              <a:rPr lang="fr-FR" altLang="fr-FR" sz="1800" baseline="30000">
                <a:solidFill>
                  <a:srgbClr val="FF0000"/>
                </a:solidFill>
                <a:latin typeface="Arial" panose="020B0604020202020204" pitchFamily="34" charset="0"/>
                <a:hlinkClick r:id="rId13"/>
              </a:rPr>
              <a:t>4</a:t>
            </a:r>
            <a:r>
              <a:rPr lang="fr-FR" altLang="fr-FR" sz="1800">
                <a:solidFill>
                  <a:srgbClr val="FF0000"/>
                </a:solidFill>
                <a:latin typeface="Arial" panose="020B0604020202020204" pitchFamily="34" charset="0"/>
              </a:rPr>
              <a:t>.</a:t>
            </a:r>
          </a:p>
          <a:p>
            <a:pPr eaLnBrk="1" hangingPunct="1">
              <a:spcBef>
                <a:spcPct val="0"/>
              </a:spcBef>
              <a:buFontTx/>
              <a:buNone/>
            </a:pPr>
            <a:endParaRPr lang="fr-FR" altLang="fr-FR" sz="1200">
              <a:solidFill>
                <a:srgbClr val="008000"/>
              </a:solidFill>
              <a:latin typeface="Arial" panose="020B0604020202020204" pitchFamily="34" charset="0"/>
            </a:endParaRPr>
          </a:p>
          <a:p>
            <a:pPr eaLnBrk="1" hangingPunct="1">
              <a:spcBef>
                <a:spcPct val="0"/>
              </a:spcBef>
              <a:buFontTx/>
              <a:buNone/>
            </a:pPr>
            <a:r>
              <a:rPr lang="fr-FR" altLang="fr-FR" sz="1200">
                <a:solidFill>
                  <a:srgbClr val="008000"/>
                </a:solidFill>
                <a:latin typeface="Arial" panose="020B0604020202020204" pitchFamily="34" charset="0"/>
              </a:rPr>
              <a:t>(+) Seuls les fruits murs dénoyautés obtenus à partir d'arbres âgés et prolifiques ne sont pas toxiques et permettent de réaliser une confiture rouge sombre de goût unique mais agréable</a:t>
            </a:r>
            <a:r>
              <a:rPr lang="fr-FR" altLang="fr-FR" sz="1200" baseline="30000">
                <a:solidFill>
                  <a:srgbClr val="008000"/>
                </a:solidFill>
                <a:latin typeface="Arial" panose="020B0604020202020204" pitchFamily="34" charset="0"/>
                <a:hlinkClick r:id="rId14"/>
              </a:rPr>
              <a:t>2</a:t>
            </a:r>
            <a:r>
              <a:rPr lang="fr-FR" altLang="fr-FR" sz="1200" baseline="30000">
                <a:solidFill>
                  <a:srgbClr val="008000"/>
                </a:solidFill>
                <a:latin typeface="Arial" panose="020B0604020202020204" pitchFamily="34" charset="0"/>
              </a:rPr>
              <a:t>,</a:t>
            </a:r>
            <a:r>
              <a:rPr lang="fr-FR" altLang="fr-FR" sz="1200" baseline="30000">
                <a:solidFill>
                  <a:srgbClr val="008000"/>
                </a:solidFill>
                <a:latin typeface="Arial" panose="020B0604020202020204" pitchFamily="34" charset="0"/>
                <a:hlinkClick r:id="rId15"/>
              </a:rPr>
              <a:t>3</a:t>
            </a:r>
            <a:r>
              <a:rPr lang="fr-FR" altLang="fr-FR" sz="1200">
                <a:solidFill>
                  <a:srgbClr val="008000"/>
                </a:solidFill>
                <a:latin typeface="Arial" panose="020B0604020202020204" pitchFamily="34" charset="0"/>
              </a:rPr>
              <a:t>. </a:t>
            </a:r>
            <a:r>
              <a:rPr lang="fr-FR" altLang="fr-FR" sz="1200">
                <a:solidFill>
                  <a:srgbClr val="FF0000"/>
                </a:solidFill>
                <a:latin typeface="Arial" panose="020B0604020202020204" pitchFamily="34" charset="0"/>
              </a:rPr>
              <a:t>Ses feuilles ne sont pas utilisables en tant que </a:t>
            </a:r>
            <a:r>
              <a:rPr lang="fr-FR" altLang="fr-FR" sz="1200">
                <a:solidFill>
                  <a:srgbClr val="FF0000"/>
                </a:solidFill>
                <a:latin typeface="Arial" panose="020B0604020202020204" pitchFamily="34" charset="0"/>
                <a:hlinkClick r:id="rId16" tooltip="Condiment"/>
              </a:rPr>
              <a:t>condiment</a:t>
            </a:r>
            <a:r>
              <a:rPr lang="fr-FR" altLang="fr-FR" sz="1200">
                <a:solidFill>
                  <a:srgbClr val="FF0000"/>
                </a:solidFill>
                <a:latin typeface="Arial" panose="020B0604020202020204" pitchFamily="34" charset="0"/>
              </a:rPr>
              <a:t>.</a:t>
            </a:r>
          </a:p>
          <a:p>
            <a:pPr eaLnBrk="1" hangingPunct="1">
              <a:spcBef>
                <a:spcPct val="0"/>
              </a:spcBef>
              <a:buFontTx/>
              <a:buNone/>
            </a:pPr>
            <a:r>
              <a:rPr lang="fr-FR" altLang="fr-FR" sz="1200">
                <a:solidFill>
                  <a:srgbClr val="008000"/>
                </a:solidFill>
                <a:latin typeface="Arial" panose="020B0604020202020204" pitchFamily="34" charset="0"/>
              </a:rPr>
              <a:t>(°) il a été appelé «laurier» en raison de l'aspect de ses feuilles, elliptiques, coriaces et brillantes.</a:t>
            </a:r>
          </a:p>
          <a:p>
            <a:pPr eaLnBrk="1" hangingPunct="1">
              <a:spcBef>
                <a:spcPct val="0"/>
              </a:spcBef>
              <a:buFontTx/>
              <a:buNone/>
            </a:pPr>
            <a:r>
              <a:rPr lang="fr-FR" altLang="fr-FR" sz="1200">
                <a:solidFill>
                  <a:srgbClr val="008000"/>
                </a:solidFill>
                <a:latin typeface="Arial" panose="020B0604020202020204" pitchFamily="34" charset="0"/>
              </a:rPr>
              <a:t>Sources : </a:t>
            </a:r>
            <a:r>
              <a:rPr lang="fr-FR" altLang="fr-FR" sz="1200">
                <a:solidFill>
                  <a:srgbClr val="008000"/>
                </a:solidFill>
                <a:latin typeface="Arial" panose="020B0604020202020204" pitchFamily="34" charset="0"/>
                <a:hlinkClick r:id="rId17"/>
              </a:rPr>
              <a:t>http://fr.wikipedia.org/wiki/Laurier-cerise</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hlinkClick r:id="rId18"/>
              </a:rPr>
              <a:t>http://en.wikipedia.org/wiki/Prunus_laurocerasus</a:t>
            </a:r>
            <a:r>
              <a:rPr lang="fr-FR" altLang="fr-FR" sz="1200">
                <a:solidFill>
                  <a:srgbClr val="008000"/>
                </a:solidFill>
                <a:latin typeface="Arial" panose="020B0604020202020204" pitchFamily="34" charset="0"/>
              </a:rPr>
              <a:t> </a:t>
            </a:r>
          </a:p>
        </p:txBody>
      </p:sp>
      <p:pic>
        <p:nvPicPr>
          <p:cNvPr id="45062" name="Picture 2" descr="C:\Users\LISAN\Pictures\plantes invasives\Laurier-cerise7 bis_s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27988" y="5084763"/>
            <a:ext cx="8953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3" descr="C:\Users\LISAN\Pictures\plantes invasives\Laurier-cerise1_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00563" y="5373688"/>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4" descr="C:\Users\LISAN\Pictures\plantes invasives\Laurier-cerise2 bis_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3575" y="5589588"/>
            <a:ext cx="11334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5" descr="C:\Users\LISAN\Pictures\plantes invasives\Laurier-cerise3_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88125" y="5229225"/>
            <a:ext cx="1143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6" descr="C:\Users\LISAN\Pictures\plantes invasives\Laurier-cerise4_s.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96188" y="188913"/>
            <a:ext cx="1314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7" descr="C:\Users\LISAN\Pictures\plantes invasives\Laurier-cerise5_s.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9388" y="5732463"/>
            <a:ext cx="123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8" descr="C:\Users\LISAN\Pictures\plantes invasives\Laurier-cerise6_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92275" y="5661025"/>
            <a:ext cx="123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1"/>
          <p:cNvSpPr txBox="1">
            <a:spLocks/>
          </p:cNvSpPr>
          <p:nvPr/>
        </p:nvSpPr>
        <p:spPr bwMode="auto">
          <a:xfrm>
            <a:off x="8243888" y="260350"/>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4229A0A-4DD5-45AF-851A-AB8363B78B78}" type="slidenum">
              <a:rPr lang="fr-FR" altLang="fr-FR" sz="1200">
                <a:solidFill>
                  <a:srgbClr val="898989"/>
                </a:solidFill>
              </a:rPr>
              <a:pPr algn="r" eaLnBrk="1" hangingPunct="1">
                <a:spcBef>
                  <a:spcPct val="0"/>
                </a:spcBef>
                <a:buFontTx/>
                <a:buNone/>
              </a:pPr>
              <a:t>44</a:t>
            </a:fld>
            <a:endParaRPr lang="fr-FR" altLang="fr-FR" sz="1200">
              <a:solidFill>
                <a:srgbClr val="898989"/>
              </a:solidFill>
            </a:endParaRPr>
          </a:p>
        </p:txBody>
      </p:sp>
      <p:sp>
        <p:nvSpPr>
          <p:cNvPr id="46083"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6084" name="ZoneTexte 4"/>
          <p:cNvSpPr txBox="1">
            <a:spLocks noChangeArrowheads="1"/>
          </p:cNvSpPr>
          <p:nvPr/>
        </p:nvSpPr>
        <p:spPr bwMode="auto">
          <a:xfrm>
            <a:off x="179388" y="5492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8.15. </a:t>
            </a:r>
            <a:r>
              <a:rPr lang="fr-FR" altLang="fr-FR" sz="1800" b="1">
                <a:solidFill>
                  <a:srgbClr val="008000"/>
                </a:solidFill>
                <a:latin typeface="Arial" panose="020B0604020202020204" pitchFamily="34" charset="0"/>
              </a:rPr>
              <a:t>Solidage du Canada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Solidago canadensis </a:t>
            </a:r>
            <a:r>
              <a:rPr lang="fr-FR" altLang="fr-FR" sz="1800">
                <a:solidFill>
                  <a:srgbClr val="008000"/>
                </a:solidFill>
                <a:latin typeface="Arial" panose="020B0604020202020204" pitchFamily="34" charset="0"/>
              </a:rPr>
              <a:t>L.)</a:t>
            </a:r>
            <a:endParaRPr lang="fr-FR" altLang="fr-FR" sz="1800" b="1">
              <a:solidFill>
                <a:srgbClr val="008000"/>
              </a:solidFill>
              <a:latin typeface="Arial" panose="020B0604020202020204" pitchFamily="34" charset="0"/>
            </a:endParaRPr>
          </a:p>
        </p:txBody>
      </p:sp>
      <p:pic>
        <p:nvPicPr>
          <p:cNvPr id="46085" name="Image 5" descr="Solidage du Canada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4818063"/>
            <a:ext cx="136842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ZoneTexte 6"/>
          <p:cNvSpPr txBox="1">
            <a:spLocks noChangeArrowheads="1"/>
          </p:cNvSpPr>
          <p:nvPr/>
        </p:nvSpPr>
        <p:spPr bwMode="auto">
          <a:xfrm>
            <a:off x="107950" y="908050"/>
            <a:ext cx="88566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Ou </a:t>
            </a:r>
            <a:r>
              <a:rPr lang="fr-FR" altLang="fr-FR" sz="1800" b="1">
                <a:solidFill>
                  <a:srgbClr val="008000"/>
                </a:solidFill>
                <a:latin typeface="Arial" panose="020B0604020202020204" pitchFamily="34" charset="0"/>
              </a:rPr>
              <a:t>Verge d'or du Canada</a:t>
            </a:r>
            <a:r>
              <a:rPr lang="fr-FR" altLang="fr-FR" sz="1800" baseline="30000">
                <a:solidFill>
                  <a:srgbClr val="008000"/>
                </a:solidFill>
                <a:latin typeface="Arial" panose="020B0604020202020204" pitchFamily="34" charset="0"/>
                <a:hlinkClick r:id="rId3"/>
              </a:rPr>
              <a:t>1</a:t>
            </a:r>
            <a:r>
              <a:rPr lang="fr-FR" altLang="fr-FR" sz="1800" baseline="300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 gerbe-d'or</a:t>
            </a:r>
            <a:r>
              <a:rPr lang="fr-FR" altLang="fr-FR" sz="1800">
                <a:solidFill>
                  <a:srgbClr val="008000"/>
                </a:solidFill>
                <a:latin typeface="Arial" panose="020B0604020202020204" pitchFamily="34" charset="0"/>
              </a:rPr>
              <a:t> ou </a:t>
            </a:r>
            <a:r>
              <a:rPr lang="fr-FR" altLang="fr-FR" sz="1800" b="1">
                <a:solidFill>
                  <a:srgbClr val="008000"/>
                </a:solidFill>
                <a:latin typeface="Arial" panose="020B0604020202020204" pitchFamily="34" charset="0"/>
              </a:rPr>
              <a:t>Solidage du Canada</a:t>
            </a:r>
            <a:r>
              <a:rPr lang="fr-FR" altLang="fr-FR" sz="1800">
                <a:solidFill>
                  <a:srgbClr val="008000"/>
                </a:solidFill>
                <a:latin typeface="Arial" panose="020B0604020202020204" pitchFamily="34" charset="0"/>
              </a:rPr>
              <a:t>, est une </a:t>
            </a:r>
            <a:r>
              <a:rPr lang="fr-FR" altLang="fr-FR" sz="1800">
                <a:solidFill>
                  <a:srgbClr val="008000"/>
                </a:solidFill>
                <a:latin typeface="Arial" panose="020B0604020202020204" pitchFamily="34" charset="0"/>
                <a:hlinkClick r:id="rId4" tooltip="Plante vivace"/>
              </a:rPr>
              <a:t>plante vivace</a:t>
            </a:r>
            <a:r>
              <a:rPr lang="fr-FR" altLang="fr-FR" sz="1800">
                <a:solidFill>
                  <a:srgbClr val="008000"/>
                </a:solidFill>
                <a:latin typeface="Arial" panose="020B0604020202020204" pitchFamily="34" charset="0"/>
              </a:rPr>
              <a:t> à fleurs, originaire d'</a:t>
            </a:r>
            <a:r>
              <a:rPr lang="fr-FR" altLang="fr-FR" sz="1800">
                <a:solidFill>
                  <a:srgbClr val="008000"/>
                </a:solidFill>
                <a:latin typeface="Arial" panose="020B0604020202020204" pitchFamily="34" charset="0"/>
                <a:hlinkClick r:id="rId5" tooltip="Amérique du Nord"/>
              </a:rPr>
              <a:t>Amérique du Nord</a:t>
            </a:r>
            <a:r>
              <a:rPr lang="fr-FR" altLang="fr-FR" sz="1800">
                <a:solidFill>
                  <a:srgbClr val="008000"/>
                </a:solidFill>
                <a:latin typeface="Arial" panose="020B0604020202020204" pitchFamily="34" charset="0"/>
              </a:rPr>
              <a:t>, (genre  </a:t>
            </a:r>
            <a:r>
              <a:rPr lang="fr-FR" altLang="fr-FR" sz="1800">
                <a:solidFill>
                  <a:srgbClr val="008000"/>
                </a:solidFill>
                <a:latin typeface="Arial" panose="020B0604020202020204" pitchFamily="34" charset="0"/>
                <a:hlinkClick r:id="rId6" tooltip="Solidago"/>
              </a:rPr>
              <a:t>solidages</a:t>
            </a:r>
            <a:r>
              <a:rPr lang="fr-FR" altLang="fr-FR" sz="1800">
                <a:solidFill>
                  <a:srgbClr val="008000"/>
                </a:solidFill>
                <a:latin typeface="Arial" panose="020B0604020202020204" pitchFamily="34" charset="0"/>
              </a:rPr>
              <a:t>, famille </a:t>
            </a:r>
            <a:r>
              <a:rPr lang="fr-FR" altLang="fr-FR" sz="1800">
                <a:solidFill>
                  <a:srgbClr val="008000"/>
                </a:solidFill>
                <a:latin typeface="Arial" panose="020B0604020202020204" pitchFamily="34" charset="0"/>
                <a:hlinkClick r:id="rId7" tooltip="Asteraceae"/>
              </a:rPr>
              <a:t>astéracées</a:t>
            </a:r>
            <a:r>
              <a:rPr lang="fr-FR" altLang="fr-FR" sz="1800">
                <a:solidFill>
                  <a:srgbClr val="008000"/>
                </a:solidFill>
                <a:latin typeface="Arial" panose="020B0604020202020204" pitchFamily="34" charset="0"/>
              </a:rPr>
              <a:t>), mesurant de 60 à </a:t>
            </a:r>
            <a:r>
              <a:rPr lang="fr-FR" altLang="fr-FR" sz="1800" i="1">
                <a:solidFill>
                  <a:srgbClr val="008000"/>
                </a:solidFill>
                <a:latin typeface="Arial" panose="020B0604020202020204" pitchFamily="34" charset="0"/>
              </a:rPr>
              <a:t>250 cm de haut</a:t>
            </a:r>
            <a:r>
              <a:rPr lang="fr-FR" altLang="fr-FR" sz="1800">
                <a:solidFill>
                  <a:srgbClr val="008000"/>
                </a:solidFill>
                <a:latin typeface="Arial" panose="020B0604020202020204" pitchFamily="34" charset="0"/>
              </a:rPr>
              <a:t>.</a:t>
            </a:r>
          </a:p>
          <a:p>
            <a:pPr algn="just" eaLnBrk="1" hangingPunct="1">
              <a:spcBef>
                <a:spcPct val="0"/>
              </a:spcBef>
            </a:pPr>
            <a:r>
              <a:rPr lang="fr-FR" altLang="fr-FR" sz="1800">
                <a:solidFill>
                  <a:srgbClr val="008000"/>
                </a:solidFill>
                <a:latin typeface="Arial" panose="020B0604020202020204" pitchFamily="34" charset="0"/>
              </a:rPr>
              <a:t> Elle est  l'une des premières plantes à coloniser une zone après perturbations (après un incendie etc.).</a:t>
            </a:r>
          </a:p>
          <a:p>
            <a:pPr algn="just" eaLnBrk="1" hangingPunct="1">
              <a:spcBef>
                <a:spcPct val="0"/>
              </a:spcBef>
            </a:pPr>
            <a:r>
              <a:rPr lang="fr-FR" altLang="fr-FR" sz="1800">
                <a:solidFill>
                  <a:srgbClr val="008000"/>
                </a:solidFill>
                <a:latin typeface="Arial" panose="020B0604020202020204" pitchFamily="34" charset="0"/>
              </a:rPr>
              <a:t> Cette </a:t>
            </a:r>
            <a:r>
              <a:rPr lang="fr-FR" altLang="fr-FR" sz="1800">
                <a:solidFill>
                  <a:srgbClr val="008000"/>
                </a:solidFill>
                <a:latin typeface="Arial" panose="020B0604020202020204" pitchFamily="34" charset="0"/>
                <a:hlinkClick r:id="rId8" tooltip="Plantes mellifères"/>
              </a:rPr>
              <a:t>plantes mellifères</a:t>
            </a:r>
            <a:r>
              <a:rPr lang="fr-FR" altLang="fr-FR" sz="1800">
                <a:solidFill>
                  <a:srgbClr val="008000"/>
                </a:solidFill>
                <a:latin typeface="Arial" panose="020B0604020202020204" pitchFamily="34" charset="0"/>
              </a:rPr>
              <a:t> est réputée avoir des vertus </a:t>
            </a:r>
            <a:r>
              <a:rPr lang="fr-FR" altLang="fr-FR" sz="1800">
                <a:solidFill>
                  <a:srgbClr val="008000"/>
                </a:solidFill>
                <a:latin typeface="Arial" panose="020B0604020202020204" pitchFamily="34" charset="0"/>
                <a:hlinkClick r:id="rId9" tooltip="Plante médicinale"/>
              </a:rPr>
              <a:t>médicinales</a:t>
            </a:r>
            <a:r>
              <a:rPr lang="fr-FR" altLang="fr-FR" sz="1800">
                <a:solidFill>
                  <a:srgbClr val="008000"/>
                </a:solidFill>
                <a:latin typeface="Arial" panose="020B0604020202020204" pitchFamily="34" charset="0"/>
              </a:rPr>
              <a:t> (stimulante, sudorifique, tonique, </a:t>
            </a:r>
            <a:r>
              <a:rPr lang="fr-FR" altLang="fr-FR" sz="1800">
                <a:solidFill>
                  <a:srgbClr val="008000"/>
                </a:solidFill>
                <a:latin typeface="Arial" panose="020B0604020202020204" pitchFamily="34" charset="0"/>
                <a:hlinkClick r:id="rId10" tooltip="Carminatif"/>
              </a:rPr>
              <a:t>carminative</a:t>
            </a:r>
            <a:r>
              <a:rPr lang="fr-FR" altLang="fr-FR" sz="1800">
                <a:solidFill>
                  <a:srgbClr val="008000"/>
                </a:solidFill>
                <a:latin typeface="Arial" panose="020B0604020202020204" pitchFamily="34" charset="0"/>
              </a:rPr>
              <a:t>, apéritive et pectorale) et fortifier le </a:t>
            </a:r>
            <a:r>
              <a:rPr lang="fr-FR" altLang="fr-FR" sz="1800">
                <a:solidFill>
                  <a:srgbClr val="008000"/>
                </a:solidFill>
                <a:latin typeface="Arial" panose="020B0604020202020204" pitchFamily="34" charset="0"/>
                <a:hlinkClick r:id="rId11" tooltip="Système rénal"/>
              </a:rPr>
              <a:t>système rénal</a:t>
            </a:r>
            <a:r>
              <a:rPr lang="fr-FR" altLang="fr-FR" sz="1800">
                <a:solidFill>
                  <a:srgbClr val="008000"/>
                </a:solidFill>
                <a:latin typeface="Arial" panose="020B0604020202020204" pitchFamily="34" charset="0"/>
              </a:rPr>
              <a:t>. Elle a été employée dans les affections rénales.</a:t>
            </a:r>
          </a:p>
          <a:p>
            <a:pPr algn="just" eaLnBrk="1" hangingPunct="1">
              <a:spcBef>
                <a:spcPct val="0"/>
              </a:spcBef>
            </a:pPr>
            <a:r>
              <a:rPr lang="fr-FR" altLang="fr-FR" sz="1800">
                <a:solidFill>
                  <a:srgbClr val="008000"/>
                </a:solidFill>
                <a:latin typeface="Arial" panose="020B0604020202020204" pitchFamily="34" charset="0"/>
              </a:rPr>
              <a:t> Elle peut être utilisée comme nourriture pour les </a:t>
            </a:r>
            <a:r>
              <a:rPr lang="fr-FR" altLang="fr-FR" sz="1800">
                <a:solidFill>
                  <a:srgbClr val="008000"/>
                </a:solidFill>
                <a:latin typeface="Arial" panose="020B0604020202020204" pitchFamily="34" charset="0"/>
                <a:hlinkClick r:id="rId12" tooltip="Bovinae"/>
              </a:rPr>
              <a:t>bovins</a:t>
            </a:r>
            <a:r>
              <a:rPr lang="fr-FR" altLang="fr-FR" sz="1800">
                <a:solidFill>
                  <a:srgbClr val="008000"/>
                </a:solidFill>
                <a:latin typeface="Arial" panose="020B0604020202020204" pitchFamily="34" charset="0"/>
              </a:rPr>
              <a:t> et chevaux.</a:t>
            </a:r>
          </a:p>
          <a:p>
            <a:pPr algn="just" eaLnBrk="1" hangingPunct="1">
              <a:spcBef>
                <a:spcPct val="0"/>
              </a:spcBef>
            </a:pPr>
            <a:r>
              <a:rPr lang="fr-FR" altLang="fr-FR" sz="1800">
                <a:solidFill>
                  <a:srgbClr val="008000"/>
                </a:solidFill>
                <a:latin typeface="Arial" panose="020B0604020202020204" pitchFamily="34" charset="0"/>
              </a:rPr>
              <a:t> Introduite en France (</a:t>
            </a:r>
            <a:r>
              <a:rPr lang="fr-FR" altLang="fr-FR" sz="1800">
                <a:solidFill>
                  <a:srgbClr val="008000"/>
                </a:solidFill>
                <a:latin typeface="Arial" panose="020B0604020202020204" pitchFamily="34" charset="0"/>
                <a:hlinkClick r:id="rId13" tooltip="Hémérochorie"/>
              </a:rPr>
              <a:t>hémérochore</a:t>
            </a:r>
            <a:r>
              <a:rPr lang="fr-FR" altLang="fr-FR" sz="1800">
                <a:solidFill>
                  <a:srgbClr val="008000"/>
                </a:solidFill>
                <a:latin typeface="Arial" panose="020B0604020202020204" pitchFamily="34" charset="0"/>
              </a:rPr>
              <a:t>), </a:t>
            </a:r>
            <a:r>
              <a:rPr lang="fr-FR" altLang="fr-FR" sz="1800">
                <a:solidFill>
                  <a:srgbClr val="FF0000"/>
                </a:solidFill>
                <a:latin typeface="Arial" panose="020B0604020202020204" pitchFamily="34" charset="0"/>
              </a:rPr>
              <a:t>elle peut être localement </a:t>
            </a:r>
            <a:r>
              <a:rPr lang="fr-FR" altLang="fr-FR" sz="1800">
                <a:solidFill>
                  <a:srgbClr val="FF0000"/>
                </a:solidFill>
                <a:latin typeface="Arial" panose="020B0604020202020204" pitchFamily="34" charset="0"/>
                <a:hlinkClick r:id="rId14" tooltip="Plante envahissante"/>
              </a:rPr>
              <a:t>envahissante</a:t>
            </a:r>
            <a:r>
              <a:rPr lang="fr-FR" altLang="fr-FR" sz="1800">
                <a:solidFill>
                  <a:srgbClr val="FF0000"/>
                </a:solidFill>
                <a:latin typeface="Arial" panose="020B0604020202020204" pitchFamily="34" charset="0"/>
              </a:rPr>
              <a:t>.</a:t>
            </a:r>
            <a:endParaRPr lang="fr-FR" altLang="fr-FR" sz="1200">
              <a:solidFill>
                <a:srgbClr val="FF0000"/>
              </a:solidFill>
              <a:latin typeface="Arial" panose="020B0604020202020204" pitchFamily="34" charset="0"/>
            </a:endParaRPr>
          </a:p>
          <a:p>
            <a:pPr algn="just" eaLnBrk="1" hangingPunct="1">
              <a:spcBef>
                <a:spcPct val="0"/>
              </a:spcBef>
            </a:pPr>
            <a:r>
              <a:rPr lang="fr-FR" altLang="fr-FR" sz="1200">
                <a:solidFill>
                  <a:srgbClr val="FF0000"/>
                </a:solidFill>
                <a:latin typeface="Arial" panose="020B0604020202020204" pitchFamily="34" charset="0"/>
              </a:rPr>
              <a:t> Le Solidage du Canada, bien que considéré comme une espèce invasive, est toutefois moins concurrentiel et dangereux que le Solidage géant. </a:t>
            </a:r>
            <a:r>
              <a:rPr lang="fr-FR" altLang="fr-FR" sz="1200" u="sng">
                <a:solidFill>
                  <a:srgbClr val="002060"/>
                </a:solidFill>
                <a:latin typeface="Arial" panose="020B0604020202020204" pitchFamily="34" charset="0"/>
              </a:rPr>
              <a:t>Prévention</a:t>
            </a:r>
            <a:r>
              <a:rPr lang="fr-FR" altLang="fr-FR" sz="1200">
                <a:solidFill>
                  <a:srgbClr val="002060"/>
                </a:solidFill>
                <a:latin typeface="Arial" panose="020B0604020202020204" pitchFamily="34" charset="0"/>
              </a:rPr>
              <a:t> : Ne pas la disséminer par semis ou transplantation. Arracher les plantes. Ne pas jeter au compost.</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5"/>
              </a:rPr>
              <a:t>http://fr.wikipedia.org/wiki/Solidago_canadensis</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6"/>
              </a:rPr>
              <a:t>http://www.hear.org/pier/species/solidago_canadensis.htm</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17"/>
              </a:rPr>
              <a:t>http://www.infoflora.ch/assets/content/documents/neophytes/inva_soli_can_f.pdf</a:t>
            </a:r>
            <a:r>
              <a:rPr lang="fr-FR" altLang="fr-FR" sz="1200">
                <a:solidFill>
                  <a:srgbClr val="008000"/>
                </a:solidFill>
                <a:latin typeface="Arial" panose="020B0604020202020204" pitchFamily="34" charset="0"/>
              </a:rPr>
              <a:t> , d) </a:t>
            </a:r>
            <a:r>
              <a:rPr lang="en-US" altLang="fr-FR" sz="1200">
                <a:solidFill>
                  <a:srgbClr val="008000"/>
                </a:solidFill>
                <a:latin typeface="Arial" panose="020B0604020202020204" pitchFamily="34" charset="0"/>
              </a:rPr>
              <a:t>Do allelopathic compounds in invasive </a:t>
            </a:r>
            <a:r>
              <a:rPr lang="en-US" altLang="fr-FR" sz="1200" i="1">
                <a:solidFill>
                  <a:srgbClr val="008000"/>
                </a:solidFill>
                <a:latin typeface="Arial" panose="020B0604020202020204" pitchFamily="34" charset="0"/>
              </a:rPr>
              <a:t>Solidago canadensis </a:t>
            </a:r>
            <a:r>
              <a:rPr lang="en-US" altLang="fr-FR" sz="1200">
                <a:solidFill>
                  <a:srgbClr val="008000"/>
                </a:solidFill>
                <a:latin typeface="Arial" panose="020B0604020202020204" pitchFamily="34" charset="0"/>
              </a:rPr>
              <a:t>s.l. restrain the native European flora?, Dipti Abhilasha, Naira Quintana, Jorge Vivanco &amp; Jasmin Joshi, Journal of Ecology 2008, 96, 993–1001,  </a:t>
            </a:r>
            <a:r>
              <a:rPr lang="en-US" altLang="fr-FR" sz="1200">
                <a:solidFill>
                  <a:srgbClr val="008000"/>
                </a:solidFill>
                <a:latin typeface="Arial" panose="020B0604020202020204" pitchFamily="34" charset="0"/>
                <a:hlinkClick r:id="rId18"/>
              </a:rPr>
              <a:t>http://onlinelibrary.wiley.com/doi/10.1111/j.1365-2745.2008.01413.x/pdf</a:t>
            </a:r>
            <a:r>
              <a:rPr lang="en-US" altLang="fr-FR" sz="1200">
                <a:solidFill>
                  <a:srgbClr val="008000"/>
                </a:solidFill>
                <a:latin typeface="Arial" panose="020B0604020202020204" pitchFamily="34" charset="0"/>
              </a:rPr>
              <a:t> </a:t>
            </a:r>
            <a:endParaRPr lang="fr-FR" altLang="fr-FR" sz="1200">
              <a:solidFill>
                <a:srgbClr val="008000"/>
              </a:solidFill>
              <a:latin typeface="Arial" panose="020B0604020202020204" pitchFamily="34" charset="0"/>
            </a:endParaRPr>
          </a:p>
        </p:txBody>
      </p:sp>
      <p:pic>
        <p:nvPicPr>
          <p:cNvPr id="46087" name="Picture 3" descr="C:\Users\LISAN\Pictures\plantes invasives\Solidago canadensis.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24525" y="5229225"/>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Image 9" descr="Solidago canadensis4.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132138" y="4989513"/>
            <a:ext cx="25463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Image 11" descr="Solidago canadensis feuille bis_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308850" y="0"/>
            <a:ext cx="7667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1" descr="C:\Users\LISAN\Pictures\plantes invasives\Solidago canadensis6.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9388" y="4797425"/>
            <a:ext cx="13700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2" descr="C:\Users\LISAN\Pictures\plantes invasives\Solidago canadensis7.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2275" y="4868863"/>
            <a:ext cx="13811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1"/>
          <p:cNvSpPr txBox="1">
            <a:spLocks/>
          </p:cNvSpPr>
          <p:nvPr/>
        </p:nvSpPr>
        <p:spPr bwMode="auto">
          <a:xfrm>
            <a:off x="8243888" y="260350"/>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48E312-244B-4952-A416-214FA30DEA19}" type="slidenum">
              <a:rPr lang="fr-FR" altLang="fr-FR" sz="1200">
                <a:solidFill>
                  <a:srgbClr val="898989"/>
                </a:solidFill>
              </a:rPr>
              <a:pPr algn="r" eaLnBrk="1" hangingPunct="1">
                <a:spcBef>
                  <a:spcPct val="0"/>
                </a:spcBef>
                <a:buFontTx/>
                <a:buNone/>
              </a:pPr>
              <a:t>45</a:t>
            </a:fld>
            <a:endParaRPr lang="fr-FR" altLang="fr-FR" sz="1200">
              <a:solidFill>
                <a:srgbClr val="898989"/>
              </a:solidFill>
            </a:endParaRPr>
          </a:p>
        </p:txBody>
      </p:sp>
      <p:sp>
        <p:nvSpPr>
          <p:cNvPr id="4710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7108" name="ZoneTexte 4"/>
          <p:cNvSpPr txBox="1">
            <a:spLocks noChangeArrowheads="1"/>
          </p:cNvSpPr>
          <p:nvPr/>
        </p:nvSpPr>
        <p:spPr bwMode="auto">
          <a:xfrm>
            <a:off x="179388" y="620713"/>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8.15bis. </a:t>
            </a:r>
            <a:r>
              <a:rPr lang="fr-FR" altLang="fr-FR" sz="1800" b="1">
                <a:solidFill>
                  <a:srgbClr val="008000"/>
                </a:solidFill>
                <a:latin typeface="Arial" panose="020B0604020202020204" pitchFamily="34" charset="0"/>
              </a:rPr>
              <a:t>Solidage géant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Solidago gigantea</a:t>
            </a:r>
            <a:r>
              <a:rPr lang="fr-FR"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47109" name="ZoneTexte 5"/>
          <p:cNvSpPr txBox="1">
            <a:spLocks noChangeArrowheads="1"/>
          </p:cNvSpPr>
          <p:nvPr/>
        </p:nvSpPr>
        <p:spPr bwMode="auto">
          <a:xfrm>
            <a:off x="179388" y="981075"/>
            <a:ext cx="871378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Venue d'Amérique du Nord comme plante ornementale et mellifère, cette grande plante vivace, développe de nombreux rhizomes souterrains. </a:t>
            </a:r>
          </a:p>
          <a:p>
            <a:pPr algn="just" eaLnBrk="1" hangingPunct="1">
              <a:spcBef>
                <a:spcPct val="0"/>
              </a:spcBef>
              <a:buFontTx/>
              <a:buNone/>
            </a:pPr>
            <a:r>
              <a:rPr lang="fr-FR" altLang="fr-FR" sz="1200">
                <a:solidFill>
                  <a:srgbClr val="008000"/>
                </a:solidFill>
                <a:latin typeface="Arial" panose="020B0604020202020204" pitchFamily="34" charset="0"/>
              </a:rPr>
              <a:t>Très semblable à </a:t>
            </a:r>
            <a:r>
              <a:rPr lang="fr-FR" altLang="fr-FR" sz="1200" i="1">
                <a:solidFill>
                  <a:srgbClr val="008000"/>
                </a:solidFill>
                <a:latin typeface="Arial" panose="020B0604020202020204" pitchFamily="34" charset="0"/>
              </a:rPr>
              <a:t>S. canadensis</a:t>
            </a:r>
            <a:r>
              <a:rPr lang="fr-FR" altLang="fr-FR" sz="1200">
                <a:solidFill>
                  <a:srgbClr val="008000"/>
                </a:solidFill>
                <a:latin typeface="Arial" panose="020B0604020202020204" pitchFamily="34" charset="0"/>
              </a:rPr>
              <a:t>, mais ne dépasse généralement pas 120 cm de haut. </a:t>
            </a:r>
            <a:r>
              <a:rPr lang="fr-FR" altLang="fr-FR" sz="1200" b="1">
                <a:solidFill>
                  <a:srgbClr val="008000"/>
                </a:solidFill>
                <a:latin typeface="Arial" panose="020B0604020202020204" pitchFamily="34" charset="0"/>
              </a:rPr>
              <a:t>Tige glabre</a:t>
            </a:r>
            <a:r>
              <a:rPr lang="fr-FR" altLang="fr-FR" sz="1200">
                <a:solidFill>
                  <a:srgbClr val="008000"/>
                </a:solidFill>
                <a:latin typeface="Arial" panose="020B0604020202020204" pitchFamily="34" charset="0"/>
              </a:rPr>
              <a:t>, souvent rougeâtre, </a:t>
            </a:r>
            <a:r>
              <a:rPr lang="fr-FR" altLang="fr-FR" sz="1200" b="1">
                <a:solidFill>
                  <a:srgbClr val="008000"/>
                </a:solidFill>
                <a:latin typeface="Arial" panose="020B0604020202020204" pitchFamily="34" charset="0"/>
              </a:rPr>
              <a:t>± pruineuse. Feuilles généralement bordées de poils rudes</a:t>
            </a:r>
            <a:r>
              <a:rPr lang="fr-FR" altLang="fr-FR" sz="1200">
                <a:solidFill>
                  <a:srgbClr val="008000"/>
                </a:solidFill>
                <a:latin typeface="Arial" panose="020B0604020202020204" pitchFamily="34" charset="0"/>
              </a:rPr>
              <a:t>. Capitules larges de 4–8 mm. Involucre long de 3–4 mm. Fleurs ligulées un peu plus longues que les fleurs tubuleuses. Akènes longs d'env. 1 mm ; aigrette longue de 3–4 mm.</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Clairières, rives buissonneuses, lieux incultes. sols secs à humides, pauvres à riches, mais préférant les milieux humides – les zones alluviales, les bords de cours d'eau et les </a:t>
            </a:r>
            <a:r>
              <a:rPr lang="fr-FR" altLang="fr-FR" sz="1200" i="1">
                <a:solidFill>
                  <a:srgbClr val="008000"/>
                </a:solidFill>
                <a:latin typeface="Arial" panose="020B0604020202020204" pitchFamily="34" charset="0"/>
              </a:rPr>
              <a:t>megaphorbiées</a:t>
            </a:r>
            <a:r>
              <a:rPr lang="fr-FR" altLang="fr-FR" sz="1200">
                <a:solidFill>
                  <a:srgbClr val="008000"/>
                </a:solidFill>
                <a:latin typeface="Arial" panose="020B0604020202020204" pitchFamily="34" charset="0"/>
              </a:rPr>
              <a:t>. cours d'eau, zones alluviales, bords de </a:t>
            </a:r>
          </a:p>
          <a:p>
            <a:pPr algn="just" eaLnBrk="1" hangingPunct="1">
              <a:spcBef>
                <a:spcPct val="0"/>
              </a:spcBef>
              <a:buFontTx/>
              <a:buNone/>
            </a:pPr>
            <a:r>
              <a:rPr lang="fr-FR" altLang="fr-FR" sz="1200">
                <a:solidFill>
                  <a:srgbClr val="008000"/>
                </a:solidFill>
                <a:latin typeface="Arial" panose="020B0604020202020204" pitchFamily="34" charset="0"/>
              </a:rPr>
              <a:t>chemin, gravières, routiers et voies ferrées des régions de basse altitude et de l'étage collinéen. </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 </a:t>
            </a:r>
            <a:r>
              <a:rPr lang="fr-FR" altLang="fr-FR" sz="1200">
                <a:solidFill>
                  <a:srgbClr val="008000"/>
                </a:solidFill>
                <a:latin typeface="Arial" panose="020B0604020202020204" pitchFamily="34" charset="0"/>
              </a:rPr>
              <a:t>: Le solidage géant est très proche d'autres solidages non indigènes: a) </a:t>
            </a:r>
            <a:r>
              <a:rPr lang="fr-FR" altLang="fr-FR" sz="1200" i="1">
                <a:solidFill>
                  <a:srgbClr val="008000"/>
                </a:solidFill>
                <a:latin typeface="Arial" panose="020B0604020202020204" pitchFamily="34" charset="0"/>
              </a:rPr>
              <a:t>Solidago canadensis</a:t>
            </a:r>
            <a:r>
              <a:rPr lang="fr-FR" altLang="fr-FR" sz="1200">
                <a:solidFill>
                  <a:srgbClr val="008000"/>
                </a:solidFill>
                <a:latin typeface="Arial" panose="020B0604020202020204" pitchFamily="34" charset="0"/>
              </a:rPr>
              <a:t>, Solidage du Canada: 250 cm de haut, tige pubescente et verte , et b) </a:t>
            </a:r>
            <a:r>
              <a:rPr lang="fr-FR" altLang="fr-FR" sz="1200" i="1">
                <a:solidFill>
                  <a:srgbClr val="008000"/>
                </a:solidFill>
                <a:latin typeface="Arial" panose="020B0604020202020204" pitchFamily="34" charset="0"/>
              </a:rPr>
              <a:t>Solidago graminifolia</a:t>
            </a:r>
            <a:r>
              <a:rPr lang="fr-FR" altLang="fr-FR" sz="1200">
                <a:solidFill>
                  <a:srgbClr val="008000"/>
                </a:solidFill>
                <a:latin typeface="Arial" panose="020B0604020202020204" pitchFamily="34" charset="0"/>
              </a:rPr>
              <a:t>, Solidage à feuilles de graminées: capitules sessiles, regroupés en fascicules serrés. A l'état végétatif on peut confondre le solidage géant avec des espèces indigènes., comme : a) </a:t>
            </a:r>
            <a:r>
              <a:rPr lang="fr-FR" altLang="fr-FR" sz="1200" i="1">
                <a:solidFill>
                  <a:srgbClr val="008000"/>
                </a:solidFill>
                <a:latin typeface="Arial" panose="020B0604020202020204" pitchFamily="34" charset="0"/>
              </a:rPr>
              <a:t>Inula salicina</a:t>
            </a:r>
            <a:r>
              <a:rPr lang="fr-FR" altLang="fr-FR" sz="1200">
                <a:solidFill>
                  <a:srgbClr val="008000"/>
                </a:solidFill>
                <a:latin typeface="Arial" panose="020B0604020202020204" pitchFamily="34" charset="0"/>
              </a:rPr>
              <a:t>, Inule à feuilles de saule: feuilles étalées, les supérieures embrassantes, ciliées au bord, </a:t>
            </a:r>
          </a:p>
          <a:p>
            <a:pPr algn="just" eaLnBrk="1" hangingPunct="1">
              <a:spcBef>
                <a:spcPct val="0"/>
              </a:spcBef>
              <a:buFontTx/>
              <a:buNone/>
            </a:pPr>
            <a:r>
              <a:rPr lang="fr-FR" altLang="fr-FR" sz="1200">
                <a:solidFill>
                  <a:srgbClr val="008000"/>
                </a:solidFill>
                <a:latin typeface="Arial" panose="020B0604020202020204" pitchFamily="34" charset="0"/>
              </a:rPr>
              <a:t>et b)  </a:t>
            </a:r>
            <a:r>
              <a:rPr lang="fr-FR" altLang="fr-FR" sz="1200" i="1">
                <a:solidFill>
                  <a:srgbClr val="008000"/>
                </a:solidFill>
                <a:latin typeface="Arial" panose="020B0604020202020204" pitchFamily="34" charset="0"/>
              </a:rPr>
              <a:t>Inula helvetica</a:t>
            </a:r>
            <a:r>
              <a:rPr lang="fr-FR" altLang="fr-FR" sz="1200">
                <a:solidFill>
                  <a:srgbClr val="008000"/>
                </a:solidFill>
                <a:latin typeface="Arial" panose="020B0604020202020204" pitchFamily="34" charset="0"/>
              </a:rPr>
              <a:t>, Inule de Suisse: feuilles tomenteuses grisâtres en dessous. Famille des </a:t>
            </a:r>
            <a:r>
              <a:rPr lang="fr-FR" altLang="fr-FR" sz="1200" i="1">
                <a:latin typeface="Arial" panose="020B0604020202020204" pitchFamily="34" charset="0"/>
                <a:hlinkClick r:id="rId3" tooltip="Asteraceae"/>
              </a:rPr>
              <a:t>Astéracées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Il peut évincer la flore indigène sur de grandes surfaces dans des formations et réserves naturelles. Il empêche la germination d'autres espèces. Son introduction dans les jachères florales, veut dire lutte et coûts supplémentaires pour l'agriculteur. </a:t>
            </a:r>
          </a:p>
          <a:p>
            <a:pPr algn="just" eaLnBrk="1" hangingPunct="1">
              <a:spcBef>
                <a:spcPct val="0"/>
              </a:spcBef>
              <a:buFontTx/>
              <a:buNone/>
            </a:pPr>
            <a:r>
              <a:rPr lang="fr-FR" altLang="fr-FR" sz="1200" u="sng">
                <a:solidFill>
                  <a:srgbClr val="008000"/>
                </a:solidFill>
                <a:latin typeface="Arial" panose="020B0604020202020204" pitchFamily="34" charset="0"/>
              </a:rPr>
              <a:t>Multiplication</a:t>
            </a:r>
            <a:r>
              <a:rPr lang="fr-FR" altLang="fr-FR" sz="1200">
                <a:solidFill>
                  <a:srgbClr val="008000"/>
                </a:solidFill>
                <a:latin typeface="Arial" panose="020B0604020202020204" pitchFamily="34" charset="0"/>
              </a:rPr>
              <a:t> : Grâce à son système de rhizomes souterrains, le solidage géant forme des populations extrêmement denses – </a:t>
            </a:r>
          </a:p>
          <a:p>
            <a:pPr algn="just" eaLnBrk="1" hangingPunct="1">
              <a:spcBef>
                <a:spcPct val="0"/>
              </a:spcBef>
              <a:buFontTx/>
              <a:buNone/>
            </a:pPr>
            <a:r>
              <a:rPr lang="fr-FR" altLang="fr-FR" sz="1200">
                <a:solidFill>
                  <a:srgbClr val="008000"/>
                </a:solidFill>
                <a:latin typeface="Arial" panose="020B0604020202020204" pitchFamily="34" charset="0"/>
              </a:rPr>
              <a:t>jusqu'à 300 tiges/m2. De plus, il a la capacité de produire de nombreuses graines, qui sont dispersées par le vent et qui confèrent au solidage géant une </a:t>
            </a:r>
            <a:r>
              <a:rPr lang="fr-FR" altLang="fr-FR" sz="1200">
                <a:solidFill>
                  <a:srgbClr val="FF0000"/>
                </a:solidFill>
                <a:latin typeface="Arial" panose="020B0604020202020204" pitchFamily="34" charset="0"/>
              </a:rPr>
              <a:t>grande faculté d’expansion</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u="sng">
                <a:solidFill>
                  <a:srgbClr val="002060"/>
                </a:solidFill>
                <a:latin typeface="Arial" panose="020B0604020202020204" pitchFamily="34" charset="0"/>
              </a:rPr>
              <a:t>Prévention</a:t>
            </a:r>
            <a:r>
              <a:rPr lang="fr-FR" altLang="fr-FR" sz="1200">
                <a:solidFill>
                  <a:srgbClr val="002060"/>
                </a:solidFill>
                <a:latin typeface="Arial" panose="020B0604020202020204" pitchFamily="34" charset="0"/>
              </a:rPr>
              <a:t> : Ne pas la disséminer par semis ou transplantation. Arracher les plantes. Ne pas la jeter sur le tas de compost.</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4"/>
              </a:rPr>
              <a:t>http://www.infoflora.ch/assets/content/documents/neophytes/inva_soli_gig_f.pdf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5"/>
              </a:rPr>
              <a:t>http://fr.wikipedia.org/wiki/Solidage_g%C3%A9ant</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6"/>
              </a:rPr>
              <a:t>http://en.wikipedia.org/wiki/Solidago_gigantea</a:t>
            </a:r>
            <a:r>
              <a:rPr lang="fr-FR" altLang="fr-FR" sz="1200">
                <a:solidFill>
                  <a:srgbClr val="008000"/>
                </a:solidFill>
                <a:latin typeface="Arial" panose="020B0604020202020204" pitchFamily="34" charset="0"/>
              </a:rPr>
              <a:t> </a:t>
            </a:r>
          </a:p>
        </p:txBody>
      </p:sp>
      <p:pic>
        <p:nvPicPr>
          <p:cNvPr id="47110" name="Picture 2" descr="C:\Users\LISAN\Pictures\plantes invasives\Solidago gigantea1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0813" y="5013325"/>
            <a:ext cx="12287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3" descr="C:\Users\LISAN\Pictures\plantes invasives\Solidago gigantea2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1435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4" descr="C:\Users\LISAN\Pictures\plantes invasives\Solidago gigantea3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313" y="51435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7" descr="C:\Users\LISAN\Pictures\plantes invasives\Solidago_gigantea01_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725" y="5180013"/>
            <a:ext cx="1871663"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1"/>
          <p:cNvSpPr txBox="1">
            <a:spLocks/>
          </p:cNvSpPr>
          <p:nvPr/>
        </p:nvSpPr>
        <p:spPr bwMode="auto">
          <a:xfrm>
            <a:off x="755650" y="0"/>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9F22F66-C69A-49F4-A014-8F767EC40A2E}" type="slidenum">
              <a:rPr lang="fr-FR" altLang="fr-FR" sz="1200">
                <a:solidFill>
                  <a:srgbClr val="898989"/>
                </a:solidFill>
              </a:rPr>
              <a:pPr algn="r" eaLnBrk="1" hangingPunct="1">
                <a:spcBef>
                  <a:spcPct val="0"/>
                </a:spcBef>
                <a:buFontTx/>
                <a:buNone/>
              </a:pPr>
              <a:t>46</a:t>
            </a:fld>
            <a:endParaRPr lang="fr-FR" altLang="fr-FR" sz="1200">
              <a:solidFill>
                <a:srgbClr val="898989"/>
              </a:solidFill>
            </a:endParaRPr>
          </a:p>
        </p:txBody>
      </p:sp>
      <p:sp>
        <p:nvSpPr>
          <p:cNvPr id="4813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8132" name="ZoneTexte 4"/>
          <p:cNvSpPr txBox="1">
            <a:spLocks noChangeArrowheads="1"/>
          </p:cNvSpPr>
          <p:nvPr/>
        </p:nvSpPr>
        <p:spPr bwMode="auto">
          <a:xfrm>
            <a:off x="179388" y="7651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8.15ter </a:t>
            </a:r>
            <a:r>
              <a:rPr lang="fr-FR" altLang="fr-FR" sz="1800" b="1">
                <a:solidFill>
                  <a:srgbClr val="008000"/>
                </a:solidFill>
                <a:latin typeface="Arial" panose="020B0604020202020204" pitchFamily="34" charset="0"/>
              </a:rPr>
              <a:t>Solidage à feuilles de graminée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Solidago graminifolia</a:t>
            </a:r>
            <a:r>
              <a:rPr lang="fr-FR"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48133" name="ZoneTexte 5"/>
          <p:cNvSpPr txBox="1">
            <a:spLocks noChangeArrowheads="1"/>
          </p:cNvSpPr>
          <p:nvPr/>
        </p:nvSpPr>
        <p:spPr bwMode="auto">
          <a:xfrm>
            <a:off x="250825" y="1268413"/>
            <a:ext cx="86423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(ou </a:t>
            </a:r>
            <a:r>
              <a:rPr lang="fr-FR" altLang="fr-FR" sz="1800" i="1">
                <a:solidFill>
                  <a:srgbClr val="008000"/>
                </a:solidFill>
                <a:latin typeface="Arial" panose="020B0604020202020204" pitchFamily="34" charset="0"/>
              </a:rPr>
              <a:t>Euthamia Graminifolia</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3" tooltip="Plante herbacée"/>
              </a:rPr>
              <a:t>Plante herbacée</a:t>
            </a:r>
            <a:r>
              <a:rPr lang="fr-FR" altLang="fr-FR" sz="1800">
                <a:solidFill>
                  <a:srgbClr val="008000"/>
                </a:solidFill>
                <a:latin typeface="Arial" panose="020B0604020202020204" pitchFamily="34" charset="0"/>
              </a:rPr>
              <a:t> avec des </a:t>
            </a:r>
            <a:r>
              <a:rPr lang="fr-FR" altLang="fr-FR" sz="1800">
                <a:solidFill>
                  <a:srgbClr val="008000"/>
                </a:solidFill>
                <a:latin typeface="Arial" panose="020B0604020202020204" pitchFamily="34" charset="0"/>
                <a:hlinkClick r:id="rId4" tooltip="Feuille"/>
              </a:rPr>
              <a:t>feuilles</a:t>
            </a:r>
            <a:r>
              <a:rPr lang="fr-FR" altLang="fr-FR" sz="1800">
                <a:solidFill>
                  <a:srgbClr val="008000"/>
                </a:solidFill>
                <a:latin typeface="Arial" panose="020B0604020202020204" pitchFamily="34" charset="0"/>
              </a:rPr>
              <a:t> simples, alternes, sur des tiges ramifiées minces. Les fleurs sont jaunes, de l'été jusqu'à l'automne.</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Hauteur de 50 à 120 cm. </a:t>
            </a:r>
            <a:r>
              <a:rPr lang="fr-FR" altLang="fr-FR" sz="1200" b="1">
                <a:solidFill>
                  <a:srgbClr val="008000"/>
                </a:solidFill>
                <a:latin typeface="Arial" panose="020B0604020202020204" pitchFamily="34" charset="0"/>
              </a:rPr>
              <a:t>Tige glabre</a:t>
            </a:r>
            <a:r>
              <a:rPr lang="fr-FR" altLang="fr-FR" sz="1200">
                <a:solidFill>
                  <a:srgbClr val="008000"/>
                </a:solidFill>
                <a:latin typeface="Arial" panose="020B0604020202020204" pitchFamily="34" charset="0"/>
              </a:rPr>
              <a:t>, parfois scabre dans le haut. </a:t>
            </a:r>
            <a:r>
              <a:rPr lang="fr-FR" altLang="fr-FR" sz="1200" b="1">
                <a:solidFill>
                  <a:srgbClr val="008000"/>
                </a:solidFill>
                <a:latin typeface="Arial" panose="020B0604020202020204" pitchFamily="34" charset="0"/>
              </a:rPr>
              <a:t>Feuilles linéaires-lancéolées, longues de 5–10 cm, larges de 3–7 mm</a:t>
            </a:r>
            <a:r>
              <a:rPr lang="fr-FR" altLang="fr-FR" sz="1200">
                <a:solidFill>
                  <a:srgbClr val="008000"/>
                </a:solidFill>
                <a:latin typeface="Arial" panose="020B0604020202020204" pitchFamily="34" charset="0"/>
              </a:rPr>
              <a:t>, entières, généralement rudes sur les bords et les nervures. Fleurs jaunes (beaucoup moins nombreuses que chez </a:t>
            </a:r>
            <a:r>
              <a:rPr lang="fr-FR" altLang="fr-FR" sz="1200" i="1">
                <a:solidFill>
                  <a:srgbClr val="008000"/>
                </a:solidFill>
                <a:latin typeface="Arial" panose="020B0604020202020204" pitchFamily="34" charset="0"/>
              </a:rPr>
              <a:t>S. canadensis</a:t>
            </a:r>
            <a:r>
              <a:rPr lang="fr-FR" altLang="fr-FR" sz="1200">
                <a:solidFill>
                  <a:srgbClr val="008000"/>
                </a:solidFill>
                <a:latin typeface="Arial" panose="020B0604020202020204" pitchFamily="34" charset="0"/>
              </a:rPr>
              <a:t>). Capitules ± sessiles, diamètre 4–8 mm, </a:t>
            </a:r>
            <a:r>
              <a:rPr lang="fr-FR" altLang="fr-FR" sz="1200" b="1">
                <a:solidFill>
                  <a:srgbClr val="008000"/>
                </a:solidFill>
                <a:latin typeface="Arial" panose="020B0604020202020204" pitchFamily="34" charset="0"/>
              </a:rPr>
              <a:t>en glomérules de 2–5</a:t>
            </a:r>
            <a:r>
              <a:rPr lang="fr-FR" altLang="fr-FR" sz="1200">
                <a:solidFill>
                  <a:srgbClr val="008000"/>
                </a:solidFill>
                <a:latin typeface="Arial" panose="020B0604020202020204" pitchFamily="34" charset="0"/>
              </a:rPr>
              <a:t>, longuement pédonculés, formant un </a:t>
            </a:r>
            <a:r>
              <a:rPr lang="fr-FR" altLang="fr-FR" sz="1200" b="1">
                <a:solidFill>
                  <a:srgbClr val="008000"/>
                </a:solidFill>
                <a:latin typeface="Arial" panose="020B0604020202020204" pitchFamily="34" charset="0"/>
              </a:rPr>
              <a:t>corymbe ombelliforme</a:t>
            </a:r>
            <a:r>
              <a:rPr lang="fr-FR" altLang="fr-FR" sz="1200">
                <a:solidFill>
                  <a:srgbClr val="008000"/>
                </a:solidFill>
                <a:latin typeface="Arial" panose="020B0604020202020204" pitchFamily="34" charset="0"/>
              </a:rPr>
              <a:t>. Involucre haut de 3–6 mm. Réceptacle poilu (seulement chez cette espèce). Akènes renflés, longs de 0,5–1 mm ; aigrette longue de 3–4 mm.</a:t>
            </a:r>
          </a:p>
          <a:p>
            <a:pPr algn="just" eaLnBrk="1" hangingPunct="1">
              <a:spcBef>
                <a:spcPct val="0"/>
              </a:spcBef>
              <a:buFontTx/>
              <a:buNone/>
            </a:pPr>
            <a:r>
              <a:rPr lang="fr-FR" altLang="fr-FR" sz="1200">
                <a:solidFill>
                  <a:srgbClr val="008000"/>
                </a:solidFill>
                <a:latin typeface="Arial" panose="020B0604020202020204" pitchFamily="34" charset="0"/>
              </a:rPr>
              <a:t>Originaire de l’Amérique du Nord, elle a été Introduite, en Europe, comme plante d'ornement, au 19ème siècle.</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Rives buissonneuses, gravières, décombres ; parfois subspontanée. Elle se reproduit généralement dans les zones humides (67-99%), mais elle se trouve parfois dans les non-zones humides.</a:t>
            </a:r>
          </a:p>
          <a:p>
            <a:pPr algn="just" eaLnBrk="1" hangingPunct="1">
              <a:spcBef>
                <a:spcPct val="0"/>
              </a:spcBef>
              <a:buFontTx/>
              <a:buNone/>
            </a:pPr>
            <a:r>
              <a:rPr lang="fr-FR" altLang="fr-FR" sz="1200">
                <a:solidFill>
                  <a:srgbClr val="FF0000"/>
                </a:solidFill>
                <a:latin typeface="Arial" panose="020B0604020202020204" pitchFamily="34" charset="0"/>
              </a:rPr>
              <a:t>Des propriétés chimiques allélopathiques ont été trouvées dans extraits de racines et de feuilles de </a:t>
            </a:r>
            <a:r>
              <a:rPr lang="fr-FR" altLang="fr-FR" sz="1200" i="1">
                <a:solidFill>
                  <a:srgbClr val="FF0000"/>
                </a:solidFill>
                <a:latin typeface="Arial" panose="020B0604020202020204" pitchFamily="34" charset="0"/>
              </a:rPr>
              <a:t>E.</a:t>
            </a:r>
            <a:r>
              <a:rPr lang="fr-FR" altLang="fr-FR" sz="1200">
                <a:solidFill>
                  <a:srgbClr val="FF0000"/>
                </a:solidFill>
                <a:latin typeface="Arial" panose="020B0604020202020204" pitchFamily="34" charset="0"/>
              </a:rPr>
              <a:t> </a:t>
            </a:r>
            <a:r>
              <a:rPr lang="fr-FR" altLang="fr-FR" sz="1200" i="1">
                <a:solidFill>
                  <a:srgbClr val="FF0000"/>
                </a:solidFill>
                <a:latin typeface="Arial" panose="020B0604020202020204" pitchFamily="34" charset="0"/>
              </a:rPr>
              <a:t>Graminifolia</a:t>
            </a:r>
            <a:r>
              <a:rPr lang="fr-FR" altLang="fr-FR" sz="1200">
                <a:solidFill>
                  <a:srgbClr val="FF0000"/>
                </a:solidFill>
                <a:latin typeface="Arial" panose="020B0604020202020204" pitchFamily="34" charset="0"/>
              </a:rPr>
              <a:t> et peut</a:t>
            </a:r>
          </a:p>
          <a:p>
            <a:pPr algn="just" eaLnBrk="1" hangingPunct="1">
              <a:spcBef>
                <a:spcPct val="0"/>
              </a:spcBef>
              <a:buFontTx/>
              <a:buNone/>
            </a:pPr>
            <a:r>
              <a:rPr lang="fr-FR" altLang="fr-FR" sz="1200">
                <a:solidFill>
                  <a:srgbClr val="FF0000"/>
                </a:solidFill>
                <a:latin typeface="Arial" panose="020B0604020202020204" pitchFamily="34" charset="0"/>
              </a:rPr>
              <a:t>interférer avec la croissance des autres espèces. Elle peut éliminer d'autres espèces végétales et réduire la biodiversité.</a:t>
            </a:r>
          </a:p>
          <a:p>
            <a:pPr algn="just" eaLnBrk="1" hangingPunct="1">
              <a:spcBef>
                <a:spcPct val="0"/>
              </a:spcBef>
              <a:buFontTx/>
              <a:buNone/>
            </a:pPr>
            <a:r>
              <a:rPr lang="fr-FR" altLang="fr-FR" sz="1200" u="sng">
                <a:solidFill>
                  <a:srgbClr val="002060"/>
                </a:solidFill>
                <a:latin typeface="Arial" panose="020B0604020202020204" pitchFamily="34" charset="0"/>
              </a:rPr>
              <a:t>Prévention</a:t>
            </a:r>
            <a:r>
              <a:rPr lang="fr-FR" altLang="fr-FR" sz="1200">
                <a:solidFill>
                  <a:srgbClr val="002060"/>
                </a:solidFill>
                <a:latin typeface="Arial" panose="020B0604020202020204" pitchFamily="34" charset="0"/>
              </a:rPr>
              <a:t> : Ne pas la disséminer par semis ou transplantation. Arracher les plantes. Ne pas la jeter sur le tas de compost.</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http://www.infoflora.ch/fr/flore/2188-solidago-graminifolia.html</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5"/>
              </a:rPr>
              <a:t>http://plants.usda.gov/plantguide/pdf/pg_eugr5.pdf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6"/>
              </a:rPr>
              <a:t>http://en.wikipedia.org/wiki/Euthamia_graminifolia</a:t>
            </a:r>
            <a:r>
              <a:rPr lang="fr-FR" altLang="fr-FR" sz="1200">
                <a:solidFill>
                  <a:srgbClr val="008000"/>
                </a:solidFill>
                <a:latin typeface="Arial" panose="020B0604020202020204" pitchFamily="34" charset="0"/>
              </a:rPr>
              <a:t> </a:t>
            </a:r>
          </a:p>
        </p:txBody>
      </p:sp>
      <p:pic>
        <p:nvPicPr>
          <p:cNvPr id="48134" name="Picture 2" descr="C:\Users\LISAN\Pictures\plantes invasives\Solidago graminifol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8513" y="4437063"/>
            <a:ext cx="16859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descr="C:\Users\LISAN\Pictures\plantes invasives\Solidago graminifolia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338" y="4437063"/>
            <a:ext cx="16859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descr="C:\Users\LISAN\Pictures\plantes invasives\Solidago graminifolia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3200" y="5067300"/>
            <a:ext cx="24288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5" descr="C:\Users\LISAN\Pictures\plantes invasives\Solidago graminifolia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7025" y="4932363"/>
            <a:ext cx="2287588"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50825" y="765175"/>
            <a:ext cx="871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8.16. </a:t>
            </a:r>
            <a:r>
              <a:rPr lang="fr-FR" altLang="fr-FR" sz="1800" b="1">
                <a:solidFill>
                  <a:srgbClr val="008000"/>
                </a:solidFill>
                <a:latin typeface="Arial" panose="020B0604020202020204" pitchFamily="34" charset="0"/>
              </a:rPr>
              <a:t>Bunias d'Orient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Bunias orientalis</a:t>
            </a:r>
            <a:r>
              <a:rPr lang="fr-FR" altLang="fr-FR" sz="1800">
                <a:solidFill>
                  <a:srgbClr val="008000"/>
                </a:solidFill>
                <a:latin typeface="Arial" panose="020B0604020202020204" pitchFamily="34" charset="0"/>
              </a:rPr>
              <a:t>)                                </a:t>
            </a:r>
            <a:r>
              <a:rPr lang="fr-FR" altLang="fr-FR" sz="1800">
                <a:solidFill>
                  <a:srgbClr val="FF0000"/>
                </a:solidFill>
                <a:latin typeface="Arial" panose="020B0604020202020204" pitchFamily="34" charset="0"/>
              </a:rPr>
              <a:t>A surveiller, en Europe</a:t>
            </a:r>
            <a:endParaRPr lang="fr-FR" altLang="fr-FR" sz="1800">
              <a:solidFill>
                <a:srgbClr val="008000"/>
              </a:solidFill>
              <a:latin typeface="Arial" panose="020B0604020202020204" pitchFamily="34" charset="0"/>
            </a:endParaRPr>
          </a:p>
        </p:txBody>
      </p:sp>
      <p:sp>
        <p:nvSpPr>
          <p:cNvPr id="49155" name="Espace réservé du numéro de diapositive 1"/>
          <p:cNvSpPr txBox="1">
            <a:spLocks/>
          </p:cNvSpPr>
          <p:nvPr/>
        </p:nvSpPr>
        <p:spPr bwMode="auto">
          <a:xfrm>
            <a:off x="8243888" y="260350"/>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E442636-050D-4BD0-B8B5-8E5758F20156}" type="slidenum">
              <a:rPr lang="fr-FR" altLang="fr-FR" sz="1200">
                <a:solidFill>
                  <a:srgbClr val="898989"/>
                </a:solidFill>
              </a:rPr>
              <a:pPr algn="r" eaLnBrk="1" hangingPunct="1">
                <a:spcBef>
                  <a:spcPct val="0"/>
                </a:spcBef>
                <a:buFontTx/>
                <a:buNone/>
              </a:pPr>
              <a:t>47</a:t>
            </a:fld>
            <a:endParaRPr lang="fr-FR" altLang="fr-FR" sz="1200">
              <a:solidFill>
                <a:srgbClr val="898989"/>
              </a:solidFill>
            </a:endParaRPr>
          </a:p>
        </p:txBody>
      </p:sp>
      <p:sp>
        <p:nvSpPr>
          <p:cNvPr id="49156"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49157" name="ZoneTexte 5"/>
          <p:cNvSpPr txBox="1">
            <a:spLocks noChangeArrowheads="1"/>
          </p:cNvSpPr>
          <p:nvPr/>
        </p:nvSpPr>
        <p:spPr bwMode="auto">
          <a:xfrm>
            <a:off x="179388" y="1268413"/>
            <a:ext cx="871378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Cette espèce sud-est-européenne est une herbacée pérenne de 30 à 120 cm de hauteur (Famille: </a:t>
            </a:r>
            <a:r>
              <a:rPr lang="fr-FR" altLang="fr-FR" sz="1800" i="1">
                <a:solidFill>
                  <a:srgbClr val="008000"/>
                </a:solidFill>
                <a:latin typeface="Arial" panose="020B0604020202020204" pitchFamily="34" charset="0"/>
              </a:rPr>
              <a:t>Brassicaceae</a:t>
            </a:r>
            <a:r>
              <a:rPr lang="fr-FR" altLang="fr-FR" sz="1800">
                <a:solidFill>
                  <a:srgbClr val="008000"/>
                </a:solidFill>
                <a:latin typeface="Arial" panose="020B0604020202020204" pitchFamily="34" charset="0"/>
              </a:rPr>
              <a:t>, Crucifères). Elle occupe des espaces rudéraux, bords de routes et les rives des cours d’eau, terrains vagues, prairies exploitées.</a:t>
            </a:r>
          </a:p>
          <a:p>
            <a:pPr algn="just" eaLnBrk="1" hangingPunct="1">
              <a:spcBef>
                <a:spcPct val="0"/>
              </a:spcBef>
            </a:pPr>
            <a:r>
              <a:rPr lang="fr-FR" altLang="fr-FR" sz="1800">
                <a:solidFill>
                  <a:srgbClr val="008000"/>
                </a:solidFill>
                <a:latin typeface="Arial" panose="020B0604020202020204" pitchFamily="34" charset="0"/>
              </a:rPr>
              <a:t> </a:t>
            </a:r>
            <a:r>
              <a:rPr lang="fr-FR" altLang="fr-FR" sz="1800">
                <a:solidFill>
                  <a:srgbClr val="FF0000"/>
                </a:solidFill>
                <a:latin typeface="Arial" panose="020B0604020202020204" pitchFamily="34" charset="0"/>
              </a:rPr>
              <a:t>Elle se propage actuellement rapidement et efficacement sur de vastes territoires d’Europe centrale et d’Europe de l’est. Dans les exploitations agricoles, elle envahit durablement les prairies où elle devient dominante et concurrence la végétation typique des ces formations.</a:t>
            </a:r>
            <a:endParaRPr lang="fr-FR" altLang="fr-FR" sz="1200">
              <a:solidFill>
                <a:srgbClr val="FF0000"/>
              </a:solidFill>
              <a:latin typeface="Arial" panose="020B0604020202020204" pitchFamily="34" charset="0"/>
            </a:endParaRPr>
          </a:p>
          <a:p>
            <a:pPr eaLnBrk="1" hangingPunct="1">
              <a:spcBef>
                <a:spcPct val="0"/>
              </a:spcBef>
            </a:pPr>
            <a:r>
              <a:rPr lang="fr-FR" altLang="fr-FR" sz="1200">
                <a:solidFill>
                  <a:srgbClr val="FF0000"/>
                </a:solidFill>
                <a:latin typeface="Arial" panose="020B0604020202020204" pitchFamily="34" charset="0"/>
              </a:rPr>
              <a:t> L’espèce constitue un danger pour les prairies maigres riches en espèces. Les pertes de rendement des meilleures espèces fourragères, dans les prairies, peuvent donc atteindre des niveaux conséquents. La fauche favorise sa diffusion.</a:t>
            </a:r>
          </a:p>
          <a:p>
            <a:pPr eaLnBrk="1" hangingPunct="1">
              <a:spcBef>
                <a:spcPct val="0"/>
              </a:spcBef>
            </a:pPr>
            <a:r>
              <a:rPr lang="fr-FR" altLang="fr-FR" sz="1200">
                <a:solidFill>
                  <a:srgbClr val="008000"/>
                </a:solidFill>
                <a:latin typeface="Arial" panose="020B0604020202020204" pitchFamily="34" charset="0"/>
              </a:rPr>
              <a:t> Le bunias se répand par voie sexuée au moyen de ses semences ou végétativement par régénération. Ses graines demeurent viables de nombreuses années. Le bunias représente une précieuse source de nectar pour les abeilles et les bourdons, </a:t>
            </a:r>
            <a:r>
              <a:rPr lang="fr-FR" altLang="fr-FR" sz="1200">
                <a:solidFill>
                  <a:srgbClr val="FF0000"/>
                </a:solidFill>
                <a:latin typeface="Arial" panose="020B0604020202020204" pitchFamily="34" charset="0"/>
              </a:rPr>
              <a:t>ce qui prétérite [se fait au détriment de] la fécondation des espèces indigènes</a:t>
            </a:r>
            <a:r>
              <a:rPr lang="fr-FR" altLang="fr-FR" sz="1200">
                <a:solidFill>
                  <a:srgbClr val="008000"/>
                </a:solidFill>
                <a:latin typeface="Arial" panose="020B0604020202020204" pitchFamily="34" charset="0"/>
              </a:rPr>
              <a:t>.</a:t>
            </a:r>
          </a:p>
          <a:p>
            <a:pPr eaLnBrk="1" hangingPunct="1">
              <a:spcBef>
                <a:spcPct val="0"/>
              </a:spcBef>
            </a:pPr>
            <a:r>
              <a:rPr lang="fr-FR" altLang="fr-FR" sz="1200">
                <a:solidFill>
                  <a:srgbClr val="008000"/>
                </a:solidFill>
                <a:latin typeface="Arial" panose="020B0604020202020204" pitchFamily="34" charset="0"/>
              </a:rPr>
              <a:t> Le bunias d’Orient peut être confondu avec le bunias fausse roquette (</a:t>
            </a:r>
            <a:r>
              <a:rPr lang="fr-FR" altLang="fr-FR" sz="1200" i="1">
                <a:solidFill>
                  <a:srgbClr val="008000"/>
                </a:solidFill>
                <a:latin typeface="Arial" panose="020B0604020202020204" pitchFamily="34" charset="0"/>
              </a:rPr>
              <a:t>Bunias erucago</a:t>
            </a:r>
            <a:r>
              <a:rPr lang="fr-FR" altLang="fr-FR" sz="1200">
                <a:solidFill>
                  <a:srgbClr val="008000"/>
                </a:solidFill>
                <a:latin typeface="Arial" panose="020B0604020202020204" pitchFamily="34" charset="0"/>
              </a:rPr>
              <a:t>).</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3"/>
              </a:rPr>
              <a:t>http://www.infoflora.ch/fr/assets/content/documents/neophytes/inva_buni_ori_f.pdf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4"/>
              </a:rPr>
              <a:t>http://www.cabi.org/isc/datasheet/109130</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5"/>
              </a:rPr>
              <a:t>http://en.wikipedia.org/wiki/Bunias_orientalis</a:t>
            </a:r>
            <a:r>
              <a:rPr lang="fr-FR" altLang="fr-FR" sz="1200">
                <a:solidFill>
                  <a:srgbClr val="008000"/>
                </a:solidFill>
                <a:latin typeface="Arial" panose="020B0604020202020204" pitchFamily="34" charset="0"/>
              </a:rPr>
              <a:t> </a:t>
            </a:r>
          </a:p>
        </p:txBody>
      </p:sp>
      <p:pic>
        <p:nvPicPr>
          <p:cNvPr id="49158" name="Picture 4" descr="C:\Users\LISAN\Pictures\plantes invasives\Bunias orientalis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4724400"/>
            <a:ext cx="971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5" descr="C:\Users\LISAN\Pictures\plantes invasives\Bunias orientalis3_fleu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4724400"/>
            <a:ext cx="9429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6" descr="C:\Users\LISAN\Pictures\plantes invasives\Bunias_orientalis_eF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4762500"/>
            <a:ext cx="12954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7" descr="C:\Users\LISAN\Pictures\plantes invasives\Bunias_orientalis1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4797425"/>
            <a:ext cx="1397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8" descr="C:\Users\LISAN\Pictures\plantes invasives\Bunias orientalis_s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4767263"/>
            <a:ext cx="2376487"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9" descr="C:\Users\LISAN\Pictures\plantes invasives\Bunias orientalis2_fruit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6188" y="5732463"/>
            <a:ext cx="1419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0" descr="C:\Users\LISAN\Pictures\plantes invasives\bunias orientalis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5463" y="5732463"/>
            <a:ext cx="666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1" descr="C:\Users\LISAN\Pictures\plantes invasives\bunias orientalis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063" y="5732463"/>
            <a:ext cx="12382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0825" y="765175"/>
            <a:ext cx="871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8.17. </a:t>
            </a:r>
            <a:r>
              <a:rPr lang="fr-FR" altLang="fr-FR" sz="1800" b="1">
                <a:solidFill>
                  <a:srgbClr val="008000"/>
                </a:solidFill>
                <a:latin typeface="Arial" panose="020B0604020202020204" pitchFamily="34" charset="0"/>
              </a:rPr>
              <a:t>Vergerette annuelle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Erigeron annuus</a:t>
            </a:r>
            <a:r>
              <a:rPr lang="fr-FR" altLang="fr-FR" sz="1800">
                <a:solidFill>
                  <a:srgbClr val="008000"/>
                </a:solidFill>
                <a:latin typeface="Arial" panose="020B0604020202020204" pitchFamily="34" charset="0"/>
              </a:rPr>
              <a:t>)                          </a:t>
            </a:r>
            <a:r>
              <a:rPr lang="fr-FR" altLang="fr-FR" sz="1800">
                <a:solidFill>
                  <a:srgbClr val="FF0000"/>
                </a:solidFill>
                <a:latin typeface="Arial" panose="020B0604020202020204" pitchFamily="34" charset="0"/>
              </a:rPr>
              <a:t>A surveiller, en Europe</a:t>
            </a:r>
            <a:endParaRPr lang="fr-FR" altLang="fr-FR" sz="1800">
              <a:solidFill>
                <a:srgbClr val="008000"/>
              </a:solidFill>
              <a:latin typeface="Arial" panose="020B0604020202020204" pitchFamily="34" charset="0"/>
            </a:endParaRPr>
          </a:p>
        </p:txBody>
      </p:sp>
      <p:sp>
        <p:nvSpPr>
          <p:cNvPr id="50179" name="Espace réservé du numéro de diapositive 1"/>
          <p:cNvSpPr txBox="1">
            <a:spLocks/>
          </p:cNvSpPr>
          <p:nvPr/>
        </p:nvSpPr>
        <p:spPr bwMode="auto">
          <a:xfrm>
            <a:off x="8243888" y="260350"/>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CA64150-C704-41EE-8F8B-1142D2A558D6}" type="slidenum">
              <a:rPr lang="fr-FR" altLang="fr-FR" sz="1200">
                <a:solidFill>
                  <a:srgbClr val="898989"/>
                </a:solidFill>
              </a:rPr>
              <a:pPr algn="r" eaLnBrk="1" hangingPunct="1">
                <a:spcBef>
                  <a:spcPct val="0"/>
                </a:spcBef>
                <a:buFontTx/>
                <a:buNone/>
              </a:pPr>
              <a:t>48</a:t>
            </a:fld>
            <a:endParaRPr lang="fr-FR" altLang="fr-FR" sz="1200">
              <a:solidFill>
                <a:srgbClr val="898989"/>
              </a:solidFill>
            </a:endParaRPr>
          </a:p>
        </p:txBody>
      </p:sp>
      <p:sp>
        <p:nvSpPr>
          <p:cNvPr id="50180"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0181" name="ZoneTexte 5"/>
          <p:cNvSpPr txBox="1">
            <a:spLocks noChangeArrowheads="1"/>
          </p:cNvSpPr>
          <p:nvPr/>
        </p:nvSpPr>
        <p:spPr bwMode="auto">
          <a:xfrm>
            <a:off x="250825" y="1196975"/>
            <a:ext cx="84978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d'Amérique du Nord, cette plante herbacée, de 30 à 120 cm de hauteur (famille des </a:t>
            </a:r>
            <a:r>
              <a:rPr lang="fr-FR" altLang="fr-FR" sz="1800" i="1">
                <a:solidFill>
                  <a:srgbClr val="008000"/>
                </a:solidFill>
                <a:latin typeface="Arial" panose="020B0604020202020204" pitchFamily="34" charset="0"/>
                <a:hlinkClick r:id="rId2" tooltip="Astéracées"/>
              </a:rPr>
              <a:t>Astéracées</a:t>
            </a:r>
            <a:r>
              <a:rPr lang="fr-FR" altLang="fr-FR" sz="1800">
                <a:solidFill>
                  <a:srgbClr val="008000"/>
                </a:solidFill>
                <a:latin typeface="Arial" panose="020B0604020202020204" pitchFamily="34" charset="0"/>
              </a:rPr>
              <a:t>) est maintenant largement répandue en Europe où </a:t>
            </a:r>
            <a:r>
              <a:rPr lang="fr-FR" altLang="fr-FR" sz="1800">
                <a:solidFill>
                  <a:srgbClr val="FF0000"/>
                </a:solidFill>
                <a:latin typeface="Arial" panose="020B0604020202020204" pitchFamily="34" charset="0"/>
              </a:rPr>
              <a:t>elle est considérée comme </a:t>
            </a:r>
            <a:r>
              <a:rPr lang="fr-FR" altLang="fr-FR" sz="1800">
                <a:solidFill>
                  <a:srgbClr val="FF0000"/>
                </a:solidFill>
                <a:latin typeface="Arial" panose="020B0604020202020204" pitchFamily="34" charset="0"/>
                <a:hlinkClick r:id="rId3" tooltip="Espèce invasive"/>
              </a:rPr>
              <a:t>espèce invasive</a:t>
            </a:r>
            <a:r>
              <a:rPr lang="fr-FR" altLang="fr-FR" sz="1800">
                <a:solidFill>
                  <a:srgbClr val="FF0000"/>
                </a:solidFill>
                <a:latin typeface="Arial" panose="020B0604020202020204" pitchFamily="34" charset="0"/>
              </a:rPr>
              <a:t>.</a:t>
            </a:r>
            <a:endParaRPr lang="fr-FR" altLang="fr-FR" sz="1200">
              <a:solidFill>
                <a:srgbClr val="FF0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Habitats : Chemins, décombres, rives.</a:t>
            </a:r>
          </a:p>
          <a:p>
            <a:pPr algn="just" eaLnBrk="1" hangingPunct="1">
              <a:spcBef>
                <a:spcPct val="0"/>
              </a:spcBef>
              <a:buFontTx/>
              <a:buNone/>
            </a:pPr>
            <a:r>
              <a:rPr lang="fr-FR" altLang="fr-FR" sz="1200" i="1">
                <a:solidFill>
                  <a:srgbClr val="FF0000"/>
                </a:solidFill>
                <a:latin typeface="Arial" panose="020B0604020202020204" pitchFamily="34" charset="0"/>
              </a:rPr>
              <a:t>Erigeron annuus</a:t>
            </a:r>
            <a:r>
              <a:rPr lang="fr-FR" altLang="fr-FR" sz="1200">
                <a:solidFill>
                  <a:srgbClr val="FF0000"/>
                </a:solidFill>
                <a:latin typeface="Arial" panose="020B0604020202020204" pitchFamily="34" charset="0"/>
              </a:rPr>
              <a:t> inhiberait la germination des espèces indigènes par effets allélopathiques sur plus d'une communauté végétale indigène adjacente.</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4"/>
              </a:rPr>
              <a:t>http://www.infoflora.ch/fr/flore/9193-erigeron-annuus-sl.htmlb</a:t>
            </a:r>
            <a:r>
              <a:rPr lang="fr-FR" altLang="fr-FR" sz="1200">
                <a:solidFill>
                  <a:srgbClr val="008000"/>
                </a:solidFill>
                <a:latin typeface="Arial" panose="020B0604020202020204" pitchFamily="34" charset="0"/>
              </a:rPr>
              <a:t>, b) </a:t>
            </a:r>
            <a:r>
              <a:rPr lang="en-US" altLang="fr-FR" sz="1200">
                <a:solidFill>
                  <a:srgbClr val="008000"/>
                </a:solidFill>
                <a:latin typeface="Arial" panose="020B0604020202020204" pitchFamily="34" charset="0"/>
              </a:rPr>
              <a:t>Allelopathic effects of three plant invaders on germination of native species: a field study, C. del Fabbro, S. Güsewell, D. Prati, Biological Invasions, 2014, 16, 5, pp 1035-1042? </a:t>
            </a:r>
            <a:r>
              <a:rPr lang="en-US" altLang="fr-FR" sz="1200">
                <a:solidFill>
                  <a:srgbClr val="008000"/>
                </a:solidFill>
                <a:latin typeface="Arial" panose="020B0604020202020204" pitchFamily="34" charset="0"/>
                <a:hlinkClick r:id="rId5"/>
              </a:rPr>
              <a:t>http://www.cabi.org/isc/abstract/20143131942</a:t>
            </a:r>
            <a:r>
              <a:rPr lang="en-US" altLang="fr-FR" sz="1200">
                <a:solidFill>
                  <a:srgbClr val="008000"/>
                </a:solidFill>
                <a:latin typeface="Arial" panose="020B0604020202020204" pitchFamily="34" charset="0"/>
              </a:rPr>
              <a:t>, c) </a:t>
            </a:r>
            <a:r>
              <a:rPr lang="fr-FR" altLang="fr-FR" sz="1200" i="1">
                <a:solidFill>
                  <a:srgbClr val="008000"/>
                </a:solidFill>
                <a:latin typeface="Arial" panose="020B0604020202020204" pitchFamily="34" charset="0"/>
              </a:rPr>
              <a:t>Données d'après :</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6"/>
              </a:rPr>
              <a:t>Julve, Ph., 1998 ff. - Baseflor. Index botanique, écologique et chorologique de la flore de France. Version : 23 avril 2004</a:t>
            </a:r>
            <a:r>
              <a:rPr lang="fr-FR" altLang="fr-FR" sz="1200">
                <a:solidFill>
                  <a:srgbClr val="008000"/>
                </a:solidFill>
                <a:latin typeface="Arial" panose="020B0604020202020204" pitchFamily="34" charset="0"/>
              </a:rPr>
              <a:t>, </a:t>
            </a:r>
          </a:p>
        </p:txBody>
      </p:sp>
      <p:pic>
        <p:nvPicPr>
          <p:cNvPr id="50182" name="Image 6" descr="Erigeron_annuu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3357563"/>
            <a:ext cx="25368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Image 7" descr="Erigeron annuu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9388" y="4365625"/>
            <a:ext cx="49625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50825" y="620713"/>
            <a:ext cx="660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8.17bis. </a:t>
            </a:r>
            <a:r>
              <a:rPr lang="fr-FR" altLang="fr-FR" sz="1800" b="1">
                <a:solidFill>
                  <a:srgbClr val="008000"/>
                </a:solidFill>
              </a:rPr>
              <a:t>Vergerette du Canada </a:t>
            </a:r>
            <a:r>
              <a:rPr lang="fr-FR" altLang="fr-FR" sz="1800">
                <a:solidFill>
                  <a:srgbClr val="008000"/>
                </a:solidFill>
              </a:rPr>
              <a:t>(</a:t>
            </a:r>
            <a:r>
              <a:rPr lang="fr-FR" altLang="fr-FR" sz="1800" i="1">
                <a:solidFill>
                  <a:srgbClr val="008000"/>
                </a:solidFill>
              </a:rPr>
              <a:t>Conyza canadensis</a:t>
            </a:r>
            <a:r>
              <a:rPr lang="fr-FR" altLang="fr-FR" sz="1800">
                <a:solidFill>
                  <a:srgbClr val="008000"/>
                </a:solidFill>
              </a:rPr>
              <a:t>)</a:t>
            </a:r>
          </a:p>
        </p:txBody>
      </p:sp>
      <p:sp>
        <p:nvSpPr>
          <p:cNvPr id="51203" name="Espace réservé du numéro de diapositive 1"/>
          <p:cNvSpPr txBox="1">
            <a:spLocks/>
          </p:cNvSpPr>
          <p:nvPr/>
        </p:nvSpPr>
        <p:spPr bwMode="auto">
          <a:xfrm>
            <a:off x="468313" y="188913"/>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E6067E2-54CD-45B7-B88D-9CC4A29A4582}" type="slidenum">
              <a:rPr lang="fr-FR" altLang="fr-FR" sz="1200">
                <a:solidFill>
                  <a:srgbClr val="898989"/>
                </a:solidFill>
              </a:rPr>
              <a:pPr algn="r" eaLnBrk="1" hangingPunct="1">
                <a:spcBef>
                  <a:spcPct val="0"/>
                </a:spcBef>
                <a:buFontTx/>
                <a:buNone/>
              </a:pPr>
              <a:t>49</a:t>
            </a:fld>
            <a:endParaRPr lang="fr-FR" altLang="fr-FR" sz="1200">
              <a:solidFill>
                <a:srgbClr val="898989"/>
              </a:solidFill>
            </a:endParaRPr>
          </a:p>
        </p:txBody>
      </p:sp>
      <p:sp>
        <p:nvSpPr>
          <p:cNvPr id="51204"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51205" name="Picture 2" descr="Conyza canad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933825"/>
            <a:ext cx="18542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ZoneTexte 6"/>
          <p:cNvSpPr txBox="1">
            <a:spLocks noChangeArrowheads="1"/>
          </p:cNvSpPr>
          <p:nvPr/>
        </p:nvSpPr>
        <p:spPr bwMode="auto">
          <a:xfrm>
            <a:off x="179388" y="1125538"/>
            <a:ext cx="87852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ou Vergerolle du Canada ou encore Érigéron du Canada, </a:t>
            </a:r>
            <a:r>
              <a:rPr lang="fr-FR" altLang="fr-FR" sz="1800">
                <a:latin typeface="Arial" panose="020B0604020202020204" pitchFamily="34" charset="0"/>
                <a:hlinkClick r:id="rId3" tooltip="Plante herbacée"/>
              </a:rPr>
              <a:t>plante herbacée</a:t>
            </a:r>
            <a:r>
              <a:rPr lang="fr-FR" altLang="fr-FR" sz="1800">
                <a:latin typeface="Arial" panose="020B0604020202020204" pitchFamily="34" charset="0"/>
              </a:rPr>
              <a:t> </a:t>
            </a:r>
            <a:r>
              <a:rPr lang="fr-FR" altLang="fr-FR" sz="1800">
                <a:solidFill>
                  <a:srgbClr val="008000"/>
                </a:solidFill>
                <a:latin typeface="Arial" panose="020B0604020202020204" pitchFamily="34" charset="0"/>
              </a:rPr>
              <a:t>annuelle rudérale de la famille des</a:t>
            </a:r>
            <a:r>
              <a:rPr lang="fr-FR" altLang="fr-FR" sz="1800">
                <a:latin typeface="Arial" panose="020B0604020202020204" pitchFamily="34" charset="0"/>
              </a:rPr>
              <a:t> </a:t>
            </a:r>
            <a:r>
              <a:rPr lang="fr-FR" altLang="fr-FR" sz="1800" i="1">
                <a:latin typeface="Arial" panose="020B0604020202020204" pitchFamily="34" charset="0"/>
                <a:hlinkClick r:id="rId4" tooltip="Asteraceae"/>
              </a:rPr>
              <a:t>Asteraceae</a:t>
            </a:r>
            <a:r>
              <a:rPr lang="fr-FR" altLang="fr-FR" sz="1800">
                <a:solidFill>
                  <a:srgbClr val="008000"/>
                </a:solidFill>
                <a:latin typeface="Arial" panose="020B0604020202020204" pitchFamily="34" charset="0"/>
              </a:rPr>
              <a:t>, à racine ramifiée pouvant atteindre 1 m de haut. </a:t>
            </a:r>
            <a:r>
              <a:rPr lang="fr-FR" altLang="fr-FR" sz="1200">
                <a:solidFill>
                  <a:srgbClr val="008000"/>
                </a:solidFill>
                <a:latin typeface="Arial" panose="020B0604020202020204" pitchFamily="34" charset="0"/>
              </a:rPr>
              <a:t>Originaire d'</a:t>
            </a:r>
            <a:r>
              <a:rPr lang="fr-FR" altLang="fr-FR" sz="1200">
                <a:solidFill>
                  <a:srgbClr val="008000"/>
                </a:solidFill>
                <a:latin typeface="Arial" panose="020B0604020202020204" pitchFamily="34" charset="0"/>
                <a:hlinkClick r:id="rId5" tooltip="Amérique centrale"/>
              </a:rPr>
              <a:t>Amérique centrale</a:t>
            </a:r>
            <a:r>
              <a:rPr lang="fr-FR" altLang="fr-FR" sz="1200">
                <a:solidFill>
                  <a:srgbClr val="008000"/>
                </a:solidFill>
                <a:latin typeface="Arial" panose="020B0604020202020204" pitchFamily="34" charset="0"/>
              </a:rPr>
              <a:t> et du nord, elle s'est naturalisée en Europe, et presque partout sur le globe et </a:t>
            </a:r>
            <a:r>
              <a:rPr lang="fr-FR" altLang="fr-FR" sz="1200">
                <a:solidFill>
                  <a:srgbClr val="FF0000"/>
                </a:solidFill>
                <a:latin typeface="Arial" panose="020B0604020202020204" pitchFamily="34" charset="0"/>
              </a:rPr>
              <a:t>est très courante voire localement </a:t>
            </a:r>
            <a:r>
              <a:rPr lang="fr-FR" altLang="fr-FR" sz="1200">
                <a:solidFill>
                  <a:srgbClr val="FF0000"/>
                </a:solidFill>
                <a:latin typeface="Arial" panose="020B0604020202020204" pitchFamily="34" charset="0"/>
                <a:hlinkClick r:id="rId6" tooltip="Plante invasive"/>
              </a:rPr>
              <a:t>invasive</a:t>
            </a:r>
            <a:r>
              <a:rPr lang="fr-FR" altLang="fr-FR" sz="1200">
                <a:solidFill>
                  <a:srgbClr val="FF0000"/>
                </a:solidFill>
                <a:latin typeface="Arial" panose="020B0604020202020204" pitchFamily="34" charset="0"/>
              </a:rPr>
              <a:t>. </a:t>
            </a:r>
            <a:r>
              <a:rPr lang="fr-FR" altLang="fr-FR" sz="1200">
                <a:solidFill>
                  <a:srgbClr val="002060"/>
                </a:solidFill>
                <a:latin typeface="Arial" panose="020B0604020202020204" pitchFamily="34" charset="0"/>
              </a:rPr>
              <a:t> </a:t>
            </a:r>
            <a:r>
              <a:rPr lang="fr-FR" altLang="fr-FR" sz="1200" u="sng">
                <a:solidFill>
                  <a:srgbClr val="002060"/>
                </a:solidFill>
                <a:latin typeface="Arial" panose="020B0604020202020204" pitchFamily="34" charset="0"/>
              </a:rPr>
              <a:t>Prévention</a:t>
            </a:r>
            <a:r>
              <a:rPr lang="fr-FR" altLang="fr-FR" sz="1200">
                <a:solidFill>
                  <a:srgbClr val="002060"/>
                </a:solidFill>
                <a:latin typeface="Arial" panose="020B0604020202020204" pitchFamily="34" charset="0"/>
              </a:rPr>
              <a:t> : elle est facile à arracher. Pour les agriculteurs, paillage ou couverture de terre.</a:t>
            </a:r>
            <a:endParaRPr lang="fr-FR" altLang="fr-FR" sz="1200">
              <a:solidFill>
                <a:srgbClr val="FF0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On la récolte pour ses sommités fleuries au début de l'automne, pour ses </a:t>
            </a:r>
            <a:r>
              <a:rPr lang="fr-FR" altLang="fr-FR" sz="1200">
                <a:latin typeface="Arial" panose="020B0604020202020204" pitchFamily="34" charset="0"/>
                <a:hlinkClick r:id="rId7" tooltip="Balsamique (page inexistante)"/>
              </a:rPr>
              <a:t>balsamique</a:t>
            </a:r>
            <a:r>
              <a:rPr lang="fr-FR" altLang="fr-FR" sz="1200">
                <a:latin typeface="Arial" panose="020B0604020202020204" pitchFamily="34" charset="0"/>
              </a:rPr>
              <a:t>, </a:t>
            </a:r>
            <a:r>
              <a:rPr lang="fr-FR" altLang="fr-FR" sz="1200">
                <a:latin typeface="Arial" panose="020B0604020202020204" pitchFamily="34" charset="0"/>
                <a:hlinkClick r:id="rId8" tooltip="Antirhumatismal"/>
              </a:rPr>
              <a:t>antirhumatismal</a:t>
            </a:r>
            <a:r>
              <a:rPr lang="fr-FR" altLang="fr-FR" sz="1200">
                <a:latin typeface="Arial" panose="020B0604020202020204" pitchFamily="34" charset="0"/>
              </a:rPr>
              <a:t>, </a:t>
            </a:r>
            <a:r>
              <a:rPr lang="fr-FR" altLang="fr-FR" sz="1200">
                <a:latin typeface="Arial" panose="020B0604020202020204" pitchFamily="34" charset="0"/>
                <a:hlinkClick r:id="rId9" tooltip="Diurétique"/>
              </a:rPr>
              <a:t>diurétique</a:t>
            </a:r>
            <a:r>
              <a:rPr lang="fr-FR" altLang="fr-FR" sz="1200">
                <a:latin typeface="Arial" panose="020B0604020202020204" pitchFamily="34" charset="0"/>
              </a:rPr>
              <a:t>, </a:t>
            </a:r>
            <a:r>
              <a:rPr lang="fr-FR" altLang="fr-FR" sz="1200">
                <a:latin typeface="Arial" panose="020B0604020202020204" pitchFamily="34" charset="0"/>
                <a:hlinkClick r:id="rId10" tooltip="Anti-inflammatoire"/>
              </a:rPr>
              <a:t>anti-inflammatoires</a:t>
            </a:r>
            <a:r>
              <a:rPr lang="fr-FR" altLang="fr-FR" sz="1200">
                <a:solidFill>
                  <a:srgbClr val="008000"/>
                </a:solidFill>
                <a:latin typeface="Arial" panose="020B0604020202020204" pitchFamily="34" charset="0"/>
              </a:rPr>
              <a:t>. Cette plante contient une </a:t>
            </a:r>
            <a:r>
              <a:rPr lang="fr-FR" altLang="fr-FR" sz="1200">
                <a:solidFill>
                  <a:srgbClr val="008000"/>
                </a:solidFill>
                <a:latin typeface="Arial" panose="020B0604020202020204" pitchFamily="34" charset="0"/>
                <a:hlinkClick r:id="rId11" tooltip="Résine (végétale)"/>
              </a:rPr>
              <a:t>résine</a:t>
            </a:r>
            <a:r>
              <a:rPr lang="fr-FR" altLang="fr-FR" sz="1200">
                <a:solidFill>
                  <a:srgbClr val="008000"/>
                </a:solidFill>
                <a:latin typeface="Arial" panose="020B0604020202020204" pitchFamily="34" charset="0"/>
              </a:rPr>
              <a:t>, des </a:t>
            </a:r>
            <a:r>
              <a:rPr lang="fr-FR" altLang="fr-FR" sz="1200">
                <a:solidFill>
                  <a:srgbClr val="008000"/>
                </a:solidFill>
                <a:latin typeface="Arial" panose="020B0604020202020204" pitchFamily="34" charset="0"/>
                <a:hlinkClick r:id="rId12" tooltip="Tanin"/>
              </a:rPr>
              <a:t>tanins</a:t>
            </a:r>
            <a:r>
              <a:rPr lang="fr-FR" altLang="fr-FR" sz="1200">
                <a:solidFill>
                  <a:srgbClr val="008000"/>
                </a:solidFill>
                <a:latin typeface="Arial" panose="020B0604020202020204" pitchFamily="34" charset="0"/>
              </a:rPr>
              <a:t> et on en extrait une </a:t>
            </a:r>
            <a:r>
              <a:rPr lang="fr-FR" altLang="fr-FR" sz="1200">
                <a:solidFill>
                  <a:srgbClr val="008000"/>
                </a:solidFill>
                <a:latin typeface="Arial" panose="020B0604020202020204" pitchFamily="34" charset="0"/>
                <a:hlinkClick r:id="rId13" tooltip="Huile essentielle"/>
              </a:rPr>
              <a:t>huile essentielle</a:t>
            </a:r>
            <a:r>
              <a:rPr lang="fr-FR" altLang="fr-FR" sz="1200">
                <a:solidFill>
                  <a:srgbClr val="008000"/>
                </a:solidFill>
                <a:latin typeface="Arial" panose="020B0604020202020204" pitchFamily="34" charset="0"/>
              </a:rPr>
              <a:t> contenant des </a:t>
            </a:r>
            <a:r>
              <a:rPr lang="fr-FR" altLang="fr-FR" sz="1200">
                <a:solidFill>
                  <a:srgbClr val="008000"/>
                </a:solidFill>
                <a:latin typeface="Arial" panose="020B0604020202020204" pitchFamily="34" charset="0"/>
                <a:hlinkClick r:id="rId14" tooltip="Terpène"/>
              </a:rPr>
              <a:t>terpènes</a:t>
            </a:r>
            <a:r>
              <a:rPr lang="fr-FR" altLang="fr-FR" sz="1200">
                <a:solidFill>
                  <a:srgbClr val="008000"/>
                </a:solidFill>
                <a:latin typeface="Arial" panose="020B0604020202020204" pitchFamily="34" charset="0"/>
              </a:rPr>
              <a:t>, de la </a:t>
            </a:r>
            <a:r>
              <a:rPr lang="fr-FR" altLang="fr-FR" sz="1200">
                <a:solidFill>
                  <a:srgbClr val="008000"/>
                </a:solidFill>
                <a:latin typeface="Arial" panose="020B0604020202020204" pitchFamily="34" charset="0"/>
                <a:hlinkClick r:id="rId15" tooltip="Citronnelle"/>
              </a:rPr>
              <a:t>citronnelle</a:t>
            </a:r>
            <a:r>
              <a:rPr lang="fr-FR" altLang="fr-FR" sz="1200">
                <a:solidFill>
                  <a:srgbClr val="008000"/>
                </a:solidFill>
                <a:latin typeface="Arial" panose="020B0604020202020204" pitchFamily="34" charset="0"/>
              </a:rPr>
              <a:t> et du </a:t>
            </a:r>
            <a:r>
              <a:rPr lang="fr-FR" altLang="fr-FR" sz="1200">
                <a:solidFill>
                  <a:srgbClr val="008000"/>
                </a:solidFill>
                <a:latin typeface="Arial" panose="020B0604020202020204" pitchFamily="34" charset="0"/>
                <a:hlinkClick r:id="rId16" tooltip="Menthène (page inexistante)"/>
              </a:rPr>
              <a:t>menthène</a:t>
            </a:r>
            <a:r>
              <a:rPr lang="fr-FR" altLang="fr-FR" sz="1200">
                <a:solidFill>
                  <a:srgbClr val="008000"/>
                </a:solidFill>
                <a:latin typeface="Arial" panose="020B0604020202020204" pitchFamily="34" charset="0"/>
              </a:rPr>
              <a:t> ainsi que des</a:t>
            </a:r>
            <a:r>
              <a:rPr lang="fr-FR" altLang="fr-FR" sz="1200">
                <a:solidFill>
                  <a:srgbClr val="008000"/>
                </a:solidFill>
                <a:latin typeface="Arial" panose="020B0604020202020204" pitchFamily="34" charset="0"/>
                <a:hlinkClick r:id="rId17" tooltip="Flavonoïde"/>
              </a:rPr>
              <a:t>flavonoïdes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ville, milieu </a:t>
            </a:r>
            <a:r>
              <a:rPr lang="fr-FR" altLang="fr-FR" sz="1200">
                <a:solidFill>
                  <a:srgbClr val="008000"/>
                </a:solidFill>
                <a:latin typeface="Arial" panose="020B0604020202020204" pitchFamily="34" charset="0"/>
                <a:hlinkClick r:id="rId18" tooltip="Périurbanisation"/>
              </a:rPr>
              <a:t>périurbain</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19" tooltip="Friches industrielles"/>
              </a:rPr>
              <a:t>friches industrielles</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20" tooltip="Voies ferrées"/>
              </a:rPr>
              <a:t>voies ferrées</a:t>
            </a:r>
            <a:r>
              <a:rPr lang="fr-FR" altLang="fr-FR" sz="1200">
                <a:solidFill>
                  <a:srgbClr val="008000"/>
                </a:solidFill>
                <a:latin typeface="Arial" panose="020B0604020202020204" pitchFamily="34" charset="0"/>
              </a:rPr>
              <a:t>, où elle peut pousser dans le moindre interstice, bords de routes, terres agricoles à l’abandon et forêts coupées à blanc, cultures surtout sur des sols à texture grossière, dunes littorales.</a:t>
            </a:r>
          </a:p>
          <a:p>
            <a:pPr algn="just" eaLnBrk="1" hangingPunct="1">
              <a:spcBef>
                <a:spcPct val="0"/>
              </a:spcBef>
              <a:buFontTx/>
              <a:buNone/>
            </a:pPr>
            <a:r>
              <a:rPr lang="fr-FR" altLang="fr-FR" sz="1200" u="sng">
                <a:solidFill>
                  <a:srgbClr val="008000"/>
                </a:solidFill>
                <a:latin typeface="Arial" panose="020B0604020202020204" pitchFamily="34" charset="0"/>
              </a:rPr>
              <a:t>Synonyme</a:t>
            </a:r>
            <a:r>
              <a:rPr lang="fr-FR" altLang="fr-FR" sz="1200">
                <a:solidFill>
                  <a:srgbClr val="008000"/>
                </a:solidFill>
                <a:latin typeface="Arial" panose="020B0604020202020204" pitchFamily="34" charset="0"/>
              </a:rPr>
              <a:t> : </a:t>
            </a:r>
            <a:r>
              <a:rPr lang="fr-FR" altLang="fr-FR" sz="1200" i="1">
                <a:solidFill>
                  <a:srgbClr val="008000"/>
                </a:solidFill>
                <a:latin typeface="Arial" panose="020B0604020202020204" pitchFamily="34" charset="0"/>
              </a:rPr>
              <a:t>Erigeron canadensis </a:t>
            </a:r>
            <a:r>
              <a:rPr lang="fr-FR" altLang="fr-FR" sz="1200">
                <a:solidFill>
                  <a:srgbClr val="008000"/>
                </a:solidFill>
                <a:latin typeface="Arial" panose="020B0604020202020204" pitchFamily="34" charset="0"/>
              </a:rPr>
              <a:t>L.</a:t>
            </a:r>
          </a:p>
          <a:p>
            <a:pPr algn="just" eaLnBrk="1" hangingPunct="1">
              <a:spcBef>
                <a:spcPct val="0"/>
              </a:spcBef>
              <a:buFontTx/>
              <a:buNone/>
            </a:pPr>
            <a:r>
              <a:rPr lang="fr-FR" altLang="fr-FR" sz="1200" u="sng">
                <a:solidFill>
                  <a:srgbClr val="008000"/>
                </a:solidFill>
                <a:latin typeface="Arial" panose="020B0604020202020204" pitchFamily="34" charset="0"/>
              </a:rPr>
              <a:t>Multiplication</a:t>
            </a:r>
            <a:r>
              <a:rPr lang="fr-FR" altLang="fr-FR" sz="1200">
                <a:solidFill>
                  <a:srgbClr val="008000"/>
                </a:solidFill>
                <a:latin typeface="Arial" panose="020B0604020202020204" pitchFamily="34" charset="0"/>
              </a:rPr>
              <a:t> : Le grand nombre de graines produites assure à la plante un fort pouvoir reproductif. (jusqu’à 230000 par plante).</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1"/>
              </a:rPr>
              <a:t>http://fr.wikipedia.org/wiki/Conyza_canadensis</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22"/>
              </a:rPr>
              <a:t>http://www.cbnbrest.fr/site/pdf/vergerette.pdf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23"/>
              </a:rPr>
              <a:t>http://dindiu.canalblog.com/archives/2006/10/06/2841176.html</a:t>
            </a:r>
            <a:r>
              <a:rPr lang="fr-FR" altLang="fr-FR" sz="1200">
                <a:solidFill>
                  <a:srgbClr val="008000"/>
                </a:solidFill>
                <a:latin typeface="Arial" panose="020B0604020202020204" pitchFamily="34" charset="0"/>
              </a:rPr>
              <a:t> </a:t>
            </a:r>
          </a:p>
        </p:txBody>
      </p:sp>
      <p:pic>
        <p:nvPicPr>
          <p:cNvPr id="51207" name="Picture 4" descr="C:\Users\LISAN\Pictures\plantes invasives\Conyza canadensis3.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24075" y="4076700"/>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5" descr="C:\Users\LISAN\Pictures\plantes invasives\Conyza canadensis2.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95738" y="4292600"/>
            <a:ext cx="18954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6" descr="C:\Users\LISAN\Pictures\plantes invasives\Conyza canadensis6_s.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24750" y="115888"/>
            <a:ext cx="1285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7" descr="C:\Users\LISAN\Pictures\plantes invasives\Conyza canadensis7.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51725" y="3644900"/>
            <a:ext cx="169227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8" descr="C:\Users\LISAN\Pictures\plantes invasives\Conyza canadensis8.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11863"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1"/>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171"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C844B7-70BE-49A9-ADA1-962C9DB5BFA7}" type="slidenum">
              <a:rPr lang="fr-FR" altLang="fr-FR" sz="1200" smtClean="0">
                <a:solidFill>
                  <a:srgbClr val="898989"/>
                </a:solidFill>
              </a:rPr>
              <a:pPr>
                <a:spcBef>
                  <a:spcPct val="0"/>
                </a:spcBef>
                <a:buFontTx/>
                <a:buNone/>
              </a:pPr>
              <a:t>5</a:t>
            </a:fld>
            <a:endParaRPr lang="fr-FR" altLang="fr-FR" sz="1200">
              <a:solidFill>
                <a:srgbClr val="898989"/>
              </a:solidFill>
            </a:endParaRPr>
          </a:p>
        </p:txBody>
      </p:sp>
      <p:sp>
        <p:nvSpPr>
          <p:cNvPr id="7172" name="ZoneTexte 3"/>
          <p:cNvSpPr txBox="1">
            <a:spLocks noChangeArrowheads="1"/>
          </p:cNvSpPr>
          <p:nvPr/>
        </p:nvSpPr>
        <p:spPr bwMode="auto">
          <a:xfrm>
            <a:off x="250825" y="476250"/>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5125" name="Rectangle 4"/>
          <p:cNvSpPr>
            <a:spLocks noChangeArrowheads="1"/>
          </p:cNvSpPr>
          <p:nvPr/>
        </p:nvSpPr>
        <p:spPr bwMode="auto">
          <a:xfrm>
            <a:off x="179388" y="908050"/>
            <a:ext cx="8785225" cy="5632450"/>
          </a:xfrm>
          <a:prstGeom prst="rect">
            <a:avLst/>
          </a:prstGeom>
          <a:noFill/>
          <a:ln w="9525">
            <a:noFill/>
            <a:miter lim="800000"/>
            <a:headEnd/>
            <a:tailEnd/>
          </a:ln>
        </p:spPr>
        <p:txBody>
          <a:bodyPr>
            <a:spAutoFit/>
          </a:bodyPr>
          <a:lstStyle/>
          <a:p>
            <a:pPr eaLnBrk="1" hangingPunct="1">
              <a:defRPr/>
            </a:pPr>
            <a:r>
              <a:rPr lang="fr-FR" u="sng" dirty="0">
                <a:solidFill>
                  <a:srgbClr val="008000"/>
                </a:solidFill>
                <a:latin typeface="Calibri" pitchFamily="34" charset="0"/>
                <a:cs typeface="Arial" charset="0"/>
              </a:rPr>
              <a:t>Plantes invasives en France et en Europe</a:t>
            </a:r>
            <a:r>
              <a:rPr lang="fr-FR" dirty="0">
                <a:solidFill>
                  <a:srgbClr val="008000"/>
                </a:solidFill>
                <a:latin typeface="Calibri" pitchFamily="34" charset="0"/>
                <a:cs typeface="Arial" charset="0"/>
              </a:rPr>
              <a:t> (suite) : </a:t>
            </a:r>
          </a:p>
          <a:p>
            <a:pPr eaLnBrk="1" hangingPunct="1">
              <a:defRPr/>
            </a:pPr>
            <a:endParaRPr lang="fr-FR" b="1" dirty="0">
              <a:solidFill>
                <a:srgbClr val="008000"/>
              </a:solidFill>
              <a:latin typeface="Calibri" pitchFamily="34" charset="0"/>
              <a:cs typeface="Arial" charset="0"/>
            </a:endParaRPr>
          </a:p>
          <a:p>
            <a:pPr eaLnBrk="1" hangingPunct="1">
              <a:defRPr/>
            </a:pPr>
            <a:r>
              <a:rPr lang="fr-FR" dirty="0">
                <a:solidFill>
                  <a:srgbClr val="008000"/>
                </a:solidFill>
                <a:latin typeface="+mn-lt"/>
                <a:cs typeface="Arial" charset="0"/>
              </a:rPr>
              <a:t>8.35. Palmier chanvre (</a:t>
            </a:r>
            <a:r>
              <a:rPr lang="fr-FR" i="1" dirty="0" err="1">
                <a:latin typeface="+mn-lt"/>
                <a:cs typeface="Arial" charset="0"/>
                <a:hlinkClick r:id="rId2"/>
              </a:rPr>
              <a:t>Trachycarpus</a:t>
            </a:r>
            <a:r>
              <a:rPr lang="fr-FR" i="1" dirty="0">
                <a:latin typeface="+mn-lt"/>
                <a:cs typeface="Arial" charset="0"/>
                <a:hlinkClick r:id="rId2"/>
              </a:rPr>
              <a:t> </a:t>
            </a:r>
            <a:r>
              <a:rPr lang="fr-FR" i="1" dirty="0" err="1">
                <a:latin typeface="+mn-lt"/>
                <a:cs typeface="Arial" charset="0"/>
                <a:hlinkClick r:id="rId2"/>
              </a:rPr>
              <a:t>fortunei</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8.36. Aster lancéolée, Aster de la Nouvelle-Belgique (</a:t>
            </a:r>
            <a:r>
              <a:rPr lang="fr-FR" i="1" dirty="0">
                <a:latin typeface="+mn-lt"/>
                <a:cs typeface="Arial" charset="0"/>
                <a:hlinkClick r:id="rId3"/>
              </a:rPr>
              <a:t>Aster </a:t>
            </a:r>
            <a:r>
              <a:rPr lang="fr-FR" i="1" dirty="0" err="1">
                <a:latin typeface="+mn-lt"/>
                <a:cs typeface="Arial" charset="0"/>
                <a:hlinkClick r:id="rId3"/>
              </a:rPr>
              <a:t>novi</a:t>
            </a:r>
            <a:r>
              <a:rPr lang="fr-FR" i="1" dirty="0">
                <a:latin typeface="+mn-lt"/>
                <a:cs typeface="Arial" charset="0"/>
                <a:hlinkClick r:id="rId3"/>
              </a:rPr>
              <a:t>-</a:t>
            </a:r>
            <a:r>
              <a:rPr lang="fr-FR" i="1" dirty="0" err="1">
                <a:latin typeface="+mn-lt"/>
                <a:cs typeface="Arial" charset="0"/>
                <a:hlinkClick r:id="rId3"/>
              </a:rPr>
              <a:t>belgii</a:t>
            </a:r>
            <a:r>
              <a:rPr lang="fr-FR" i="1" dirty="0">
                <a:latin typeface="+mn-lt"/>
                <a:cs typeface="Arial" charset="0"/>
                <a:hlinkClick r:id="rId3"/>
              </a:rPr>
              <a:t> </a:t>
            </a:r>
            <a:r>
              <a:rPr lang="fr-FR" i="1" dirty="0" err="1">
                <a:latin typeface="+mn-lt"/>
                <a:cs typeface="Arial" charset="0"/>
                <a:hlinkClick r:id="rId3"/>
              </a:rPr>
              <a:t>aggr</a:t>
            </a:r>
            <a:r>
              <a:rPr lang="fr-FR" i="1" dirty="0">
                <a:latin typeface="+mn-lt"/>
                <a:cs typeface="Arial" charset="0"/>
                <a:hlinkClick r:id="rId3"/>
              </a:rPr>
              <a:t>. (A. </a:t>
            </a:r>
            <a:r>
              <a:rPr lang="fr-FR" i="1" dirty="0" err="1">
                <a:latin typeface="+mn-lt"/>
                <a:cs typeface="Arial" charset="0"/>
                <a:hlinkClick r:id="rId3"/>
              </a:rPr>
              <a:t>lanceolatus</a:t>
            </a:r>
            <a:r>
              <a:rPr lang="fr-FR" i="1" dirty="0">
                <a:latin typeface="+mn-lt"/>
                <a:cs typeface="Arial" charset="0"/>
                <a:hlinkClick r:id="rId3"/>
              </a:rPr>
              <a:t>, A. </a:t>
            </a:r>
            <a:r>
              <a:rPr lang="fr-FR" i="1" dirty="0" err="1">
                <a:latin typeface="+mn-lt"/>
                <a:cs typeface="Arial" charset="0"/>
                <a:hlinkClick r:id="rId3"/>
              </a:rPr>
              <a:t>novi</a:t>
            </a:r>
            <a:r>
              <a:rPr lang="fr-FR" i="1" dirty="0">
                <a:latin typeface="+mn-lt"/>
                <a:cs typeface="Arial" charset="0"/>
                <a:hlinkClick r:id="rId3"/>
              </a:rPr>
              <a:t>-</a:t>
            </a:r>
            <a:r>
              <a:rPr lang="fr-FR" i="1" dirty="0" err="1">
                <a:latin typeface="+mn-lt"/>
                <a:cs typeface="Arial" charset="0"/>
                <a:hlinkClick r:id="rId3"/>
              </a:rPr>
              <a:t>belgii</a:t>
            </a:r>
            <a:r>
              <a:rPr lang="fr-FR" i="1" dirty="0">
                <a:latin typeface="+mn-lt"/>
                <a:cs typeface="Arial" charset="0"/>
                <a:hlinkClick r:id="rId3"/>
              </a:rPr>
              <a:t>, A. x </a:t>
            </a:r>
            <a:r>
              <a:rPr lang="fr-FR" i="1" dirty="0" err="1">
                <a:latin typeface="+mn-lt"/>
                <a:cs typeface="Arial" charset="0"/>
                <a:hlinkClick r:id="rId3"/>
              </a:rPr>
              <a:t>salignus</a:t>
            </a:r>
            <a:r>
              <a:rPr lang="fr-FR" i="1" dirty="0">
                <a:latin typeface="+mn-lt"/>
                <a:cs typeface="Arial" charset="0"/>
                <a:hlinkClick r:id="rId3"/>
              </a:rPr>
              <a:t>, A. </a:t>
            </a:r>
            <a:r>
              <a:rPr lang="fr-FR" i="1" dirty="0" err="1">
                <a:latin typeface="+mn-lt"/>
                <a:cs typeface="Arial" charset="0"/>
                <a:hlinkClick r:id="rId3"/>
              </a:rPr>
              <a:t>tradescantii</a:t>
            </a:r>
            <a:r>
              <a:rPr lang="fr-FR" i="1" dirty="0">
                <a:latin typeface="+mn-lt"/>
                <a:cs typeface="Arial" charset="0"/>
                <a:hlinkClick r:id="rId3"/>
              </a:rPr>
              <a:t>, A. x </a:t>
            </a:r>
            <a:r>
              <a:rPr lang="fr-FR" i="1" dirty="0" err="1">
                <a:latin typeface="+mn-lt"/>
                <a:cs typeface="Arial" charset="0"/>
                <a:hlinkClick r:id="rId3"/>
              </a:rPr>
              <a:t>versicolor</a:t>
            </a:r>
            <a:r>
              <a:rPr lang="fr-FR" i="1" dirty="0">
                <a:latin typeface="+mn-lt"/>
                <a:cs typeface="Arial" charset="0"/>
                <a:hlinkClick r:id="rId3"/>
              </a:rPr>
              <a:t>)</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8.37. Rue de chèvre, Galéga officinal (</a:t>
            </a:r>
            <a:r>
              <a:rPr lang="fr-FR" i="1" dirty="0" err="1">
                <a:latin typeface="+mn-lt"/>
                <a:cs typeface="Arial" charset="0"/>
                <a:hlinkClick r:id="rId4"/>
              </a:rPr>
              <a:t>Galega</a:t>
            </a:r>
            <a:r>
              <a:rPr lang="fr-FR" i="1" dirty="0">
                <a:latin typeface="+mn-lt"/>
                <a:cs typeface="Arial" charset="0"/>
                <a:hlinkClick r:id="rId4"/>
              </a:rPr>
              <a:t> </a:t>
            </a:r>
            <a:r>
              <a:rPr lang="fr-FR" i="1" dirty="0" err="1">
                <a:latin typeface="+mn-lt"/>
                <a:cs typeface="Arial" charset="0"/>
                <a:hlinkClick r:id="rId4"/>
              </a:rPr>
              <a:t>officinalis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8.38. Topinambour, Hélianthe tubéreux (</a:t>
            </a:r>
            <a:r>
              <a:rPr lang="fr-FR" i="1" dirty="0" err="1">
                <a:latin typeface="+mn-lt"/>
                <a:cs typeface="Arial" charset="0"/>
                <a:hlinkClick r:id="rId5"/>
              </a:rPr>
              <a:t>Helianthus</a:t>
            </a:r>
            <a:r>
              <a:rPr lang="fr-FR" i="1" dirty="0">
                <a:latin typeface="+mn-lt"/>
                <a:cs typeface="Arial" charset="0"/>
                <a:hlinkClick r:id="rId5"/>
              </a:rPr>
              <a:t> </a:t>
            </a:r>
            <a:r>
              <a:rPr lang="fr-FR" i="1" dirty="0" err="1">
                <a:latin typeface="+mn-lt"/>
                <a:cs typeface="Arial" charset="0"/>
                <a:hlinkClick r:id="rId5"/>
              </a:rPr>
              <a:t>tuberosus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8.39. Faux arum jaune, </a:t>
            </a:r>
            <a:r>
              <a:rPr lang="fr-FR" dirty="0" err="1">
                <a:solidFill>
                  <a:srgbClr val="008000"/>
                </a:solidFill>
                <a:latin typeface="+mn-lt"/>
                <a:cs typeface="Arial" charset="0"/>
              </a:rPr>
              <a:t>Lysichite</a:t>
            </a:r>
            <a:r>
              <a:rPr lang="fr-FR" dirty="0">
                <a:solidFill>
                  <a:srgbClr val="008000"/>
                </a:solidFill>
                <a:latin typeface="+mn-lt"/>
                <a:cs typeface="Arial" charset="0"/>
              </a:rPr>
              <a:t> américain (</a:t>
            </a:r>
            <a:r>
              <a:rPr lang="fr-FR" i="1" dirty="0" err="1">
                <a:latin typeface="+mn-lt"/>
                <a:cs typeface="Arial" charset="0"/>
                <a:hlinkClick r:id="rId6"/>
              </a:rPr>
              <a:t>Lysichiton</a:t>
            </a:r>
            <a:r>
              <a:rPr lang="fr-FR" i="1" dirty="0">
                <a:latin typeface="+mn-lt"/>
                <a:cs typeface="Arial" charset="0"/>
                <a:hlinkClick r:id="rId6"/>
              </a:rPr>
              <a:t> </a:t>
            </a:r>
            <a:r>
              <a:rPr lang="fr-FR" i="1" dirty="0" err="1">
                <a:latin typeface="+mn-lt"/>
                <a:cs typeface="Arial" charset="0"/>
                <a:hlinkClick r:id="rId6"/>
              </a:rPr>
              <a:t>americanus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8.40. Figuier d'Inde (</a:t>
            </a:r>
            <a:r>
              <a:rPr lang="fr-FR" i="1" dirty="0">
                <a:latin typeface="+mn-lt"/>
                <a:cs typeface="Arial" charset="0"/>
                <a:hlinkClick r:id="rId7"/>
              </a:rPr>
              <a:t>Opuntia </a:t>
            </a:r>
            <a:r>
              <a:rPr lang="fr-FR" i="1" dirty="0" err="1">
                <a:latin typeface="+mn-lt"/>
                <a:cs typeface="Arial" charset="0"/>
                <a:hlinkClick r:id="rId7"/>
              </a:rPr>
              <a:t>humifusa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8.41. Vigne vierge (</a:t>
            </a:r>
            <a:r>
              <a:rPr lang="fr-FR" i="1" dirty="0" err="1">
                <a:latin typeface="+mn-lt"/>
                <a:cs typeface="Arial" charset="0"/>
                <a:hlinkClick r:id="rId8"/>
              </a:rPr>
              <a:t>Parthenocissus</a:t>
            </a:r>
            <a:r>
              <a:rPr lang="fr-FR" i="1" dirty="0">
                <a:latin typeface="+mn-lt"/>
                <a:cs typeface="Arial" charset="0"/>
                <a:hlinkClick r:id="rId8"/>
              </a:rPr>
              <a:t> </a:t>
            </a:r>
            <a:r>
              <a:rPr lang="fr-FR" i="1" dirty="0" err="1">
                <a:latin typeface="+mn-lt"/>
                <a:cs typeface="Arial" charset="0"/>
                <a:hlinkClick r:id="rId8"/>
              </a:rPr>
              <a:t>inserta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8.41bis. Vigne vierge vraie (</a:t>
            </a:r>
            <a:r>
              <a:rPr lang="fr-FR" i="1" dirty="0" err="1">
                <a:solidFill>
                  <a:srgbClr val="008000"/>
                </a:solidFill>
                <a:latin typeface="+mn-lt"/>
                <a:cs typeface="Arial" charset="0"/>
              </a:rPr>
              <a:t>Parthenocissus</a:t>
            </a:r>
            <a:r>
              <a:rPr lang="fr-FR" i="1" dirty="0">
                <a:solidFill>
                  <a:srgbClr val="008000"/>
                </a:solidFill>
                <a:latin typeface="+mn-lt"/>
                <a:cs typeface="Arial" charset="0"/>
              </a:rPr>
              <a:t> </a:t>
            </a:r>
            <a:r>
              <a:rPr lang="fr-FR" i="1" dirty="0" err="1">
                <a:solidFill>
                  <a:srgbClr val="008000"/>
                </a:solidFill>
                <a:latin typeface="+mn-lt"/>
                <a:cs typeface="Arial" charset="0"/>
              </a:rPr>
              <a:t>quinquefolia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8.42. Sagittaire à larges feuilles (</a:t>
            </a:r>
            <a:r>
              <a:rPr lang="fr-FR" i="1" dirty="0" err="1">
                <a:latin typeface="+mn-lt"/>
                <a:cs typeface="Arial" charset="0"/>
                <a:hlinkClick r:id="rId9"/>
              </a:rPr>
              <a:t>Sagittaria</a:t>
            </a:r>
            <a:r>
              <a:rPr lang="fr-FR" i="1" dirty="0">
                <a:latin typeface="+mn-lt"/>
                <a:cs typeface="Arial" charset="0"/>
                <a:hlinkClick r:id="rId9"/>
              </a:rPr>
              <a:t> </a:t>
            </a:r>
            <a:r>
              <a:rPr lang="fr-FR" i="1" dirty="0" err="1">
                <a:latin typeface="+mn-lt"/>
                <a:cs typeface="Arial" charset="0"/>
                <a:hlinkClick r:id="rId9"/>
              </a:rPr>
              <a:t>latifolia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8.43. Orpin bâtard (</a:t>
            </a:r>
            <a:r>
              <a:rPr lang="fr-FR" i="1" dirty="0">
                <a:latin typeface="+mn-lt"/>
                <a:cs typeface="Arial" charset="0"/>
                <a:hlinkClick r:id="rId10"/>
              </a:rPr>
              <a:t>Sedum </a:t>
            </a:r>
            <a:r>
              <a:rPr lang="fr-FR" i="1" dirty="0" err="1">
                <a:latin typeface="+mn-lt"/>
                <a:cs typeface="Arial" charset="0"/>
                <a:hlinkClick r:id="rId10"/>
              </a:rPr>
              <a:t>spurium</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8.44. Orpin stolonifère (</a:t>
            </a:r>
            <a:r>
              <a:rPr lang="fr-FR" i="1" dirty="0">
                <a:latin typeface="+mn-lt"/>
                <a:cs typeface="Arial" charset="0"/>
                <a:hlinkClick r:id="rId11"/>
              </a:rPr>
              <a:t>Sedum </a:t>
            </a:r>
            <a:r>
              <a:rPr lang="fr-FR" i="1" dirty="0" err="1">
                <a:latin typeface="+mn-lt"/>
                <a:cs typeface="Arial" charset="0"/>
                <a:hlinkClick r:id="rId11"/>
              </a:rPr>
              <a:t>stoloniferum</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8.45. Symphorine blanche (</a:t>
            </a:r>
            <a:r>
              <a:rPr lang="fr-FR" i="1" dirty="0" err="1">
                <a:latin typeface="+mn-lt"/>
                <a:cs typeface="Arial" charset="0"/>
                <a:hlinkClick r:id="rId12"/>
              </a:rPr>
              <a:t>Symphoricarpos</a:t>
            </a:r>
            <a:r>
              <a:rPr lang="fr-FR" i="1" dirty="0">
                <a:latin typeface="+mn-lt"/>
                <a:cs typeface="Arial" charset="0"/>
                <a:hlinkClick r:id="rId12"/>
              </a:rPr>
              <a:t> </a:t>
            </a:r>
            <a:r>
              <a:rPr lang="fr-FR" i="1" dirty="0" err="1">
                <a:latin typeface="+mn-lt"/>
                <a:cs typeface="Arial" charset="0"/>
                <a:hlinkClick r:id="rId12"/>
              </a:rPr>
              <a:t>albus</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8.46. Erable negundo (</a:t>
            </a:r>
            <a:r>
              <a:rPr lang="fr-FR" i="1" u="sng" dirty="0">
                <a:latin typeface="+mn-lt"/>
                <a:cs typeface="Arial" charset="0"/>
                <a:hlinkClick r:id="rId13"/>
              </a:rPr>
              <a:t>Acer negundo</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8.47. </a:t>
            </a:r>
            <a:r>
              <a:rPr lang="fr-FR" dirty="0" err="1">
                <a:solidFill>
                  <a:srgbClr val="008000"/>
                </a:solidFill>
                <a:latin typeface="+mn-lt"/>
                <a:cs typeface="Arial" charset="0"/>
              </a:rPr>
              <a:t>Lindernie</a:t>
            </a:r>
            <a:r>
              <a:rPr lang="fr-FR" dirty="0">
                <a:solidFill>
                  <a:srgbClr val="008000"/>
                </a:solidFill>
                <a:latin typeface="+mn-lt"/>
                <a:cs typeface="Arial" charset="0"/>
              </a:rPr>
              <a:t> </a:t>
            </a:r>
            <a:r>
              <a:rPr lang="fr-FR" dirty="0" err="1">
                <a:solidFill>
                  <a:srgbClr val="008000"/>
                </a:solidFill>
                <a:latin typeface="+mn-lt"/>
                <a:cs typeface="Arial" charset="0"/>
              </a:rPr>
              <a:t>fausse­gratiole</a:t>
            </a:r>
            <a:r>
              <a:rPr lang="fr-FR" dirty="0">
                <a:solidFill>
                  <a:srgbClr val="008000"/>
                </a:solidFill>
                <a:latin typeface="+mn-lt"/>
                <a:cs typeface="Arial" charset="0"/>
              </a:rPr>
              <a:t>, </a:t>
            </a:r>
            <a:r>
              <a:rPr lang="fr-FR" dirty="0" err="1">
                <a:solidFill>
                  <a:srgbClr val="008000"/>
                </a:solidFill>
                <a:latin typeface="+mn-lt"/>
                <a:cs typeface="Arial" charset="0"/>
              </a:rPr>
              <a:t>Lindernie</a:t>
            </a:r>
            <a:r>
              <a:rPr lang="fr-FR" dirty="0">
                <a:solidFill>
                  <a:srgbClr val="008000"/>
                </a:solidFill>
                <a:latin typeface="+mn-lt"/>
                <a:cs typeface="Arial" charset="0"/>
              </a:rPr>
              <a:t> douteuse (</a:t>
            </a:r>
            <a:r>
              <a:rPr lang="fr-FR" i="1" u="sng" dirty="0" err="1">
                <a:latin typeface="+mn-lt"/>
                <a:cs typeface="Arial" charset="0"/>
                <a:hlinkClick r:id="rId14"/>
              </a:rPr>
              <a:t>Lindernia</a:t>
            </a:r>
            <a:r>
              <a:rPr lang="fr-FR" i="1" u="sng" dirty="0">
                <a:latin typeface="+mn-lt"/>
                <a:cs typeface="Arial" charset="0"/>
                <a:hlinkClick r:id="rId14"/>
              </a:rPr>
              <a:t> </a:t>
            </a:r>
            <a:r>
              <a:rPr lang="fr-FR" i="1" u="sng" dirty="0" err="1">
                <a:latin typeface="+mn-lt"/>
                <a:cs typeface="Arial" charset="0"/>
                <a:hlinkClick r:id="rId14"/>
              </a:rPr>
              <a:t>dubia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8.48. </a:t>
            </a:r>
            <a:r>
              <a:rPr lang="fr-FR" dirty="0" err="1">
                <a:solidFill>
                  <a:srgbClr val="008000"/>
                </a:solidFill>
                <a:latin typeface="+mn-lt"/>
                <a:cs typeface="Arial" charset="0"/>
              </a:rPr>
              <a:t>Paspale</a:t>
            </a:r>
            <a:r>
              <a:rPr lang="fr-FR" dirty="0">
                <a:solidFill>
                  <a:srgbClr val="008000"/>
                </a:solidFill>
                <a:latin typeface="+mn-lt"/>
                <a:cs typeface="Arial" charset="0"/>
              </a:rPr>
              <a:t> distique (</a:t>
            </a:r>
            <a:r>
              <a:rPr lang="fr-FR" i="1" u="sng" dirty="0" err="1">
                <a:latin typeface="+mn-lt"/>
                <a:cs typeface="Arial" charset="0"/>
                <a:hlinkClick r:id="rId15"/>
              </a:rPr>
              <a:t>Paspalum</a:t>
            </a:r>
            <a:r>
              <a:rPr lang="fr-FR" i="1" u="sng" dirty="0">
                <a:latin typeface="+mn-lt"/>
                <a:cs typeface="Arial" charset="0"/>
                <a:hlinkClick r:id="rId15"/>
              </a:rPr>
              <a:t> </a:t>
            </a:r>
            <a:r>
              <a:rPr lang="fr-FR" i="1" u="sng" dirty="0" err="1">
                <a:latin typeface="+mn-lt"/>
                <a:cs typeface="Arial" charset="0"/>
                <a:hlinkClick r:id="rId15"/>
              </a:rPr>
              <a:t>distichum</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8.49. </a:t>
            </a:r>
            <a:r>
              <a:rPr lang="fr-FR" dirty="0" err="1">
                <a:solidFill>
                  <a:srgbClr val="008000"/>
                </a:solidFill>
                <a:latin typeface="+mn-lt"/>
                <a:cs typeface="Arial" charset="0"/>
              </a:rPr>
              <a:t>Rudbéckie</a:t>
            </a:r>
            <a:r>
              <a:rPr lang="fr-FR" dirty="0">
                <a:solidFill>
                  <a:srgbClr val="008000"/>
                </a:solidFill>
                <a:latin typeface="+mn-lt"/>
                <a:cs typeface="Arial" charset="0"/>
              </a:rPr>
              <a:t> laciniée (</a:t>
            </a:r>
            <a:r>
              <a:rPr lang="fr-FR" i="1" u="sng" dirty="0">
                <a:latin typeface="+mn-lt"/>
                <a:cs typeface="Arial" charset="0"/>
                <a:hlinkClick r:id="rId16"/>
              </a:rPr>
              <a:t>Rudbeckia </a:t>
            </a:r>
            <a:r>
              <a:rPr lang="fr-FR" i="1" u="sng" dirty="0" err="1">
                <a:latin typeface="+mn-lt"/>
                <a:cs typeface="Arial" charset="0"/>
                <a:hlinkClick r:id="rId16"/>
              </a:rPr>
              <a:t>laciniata</a:t>
            </a:r>
            <a:r>
              <a:rPr lang="fr-FR" dirty="0">
                <a:solidFill>
                  <a:srgbClr val="008000"/>
                </a:solidFill>
                <a:latin typeface="+mn-lt"/>
                <a:cs typeface="Arial" charset="0"/>
              </a:rPr>
              <a:t>)</a:t>
            </a:r>
          </a:p>
          <a:p>
            <a:pPr eaLnBrk="1" hangingPunct="1">
              <a:defRPr/>
            </a:pPr>
            <a:r>
              <a:rPr lang="fr-FR" dirty="0">
                <a:solidFill>
                  <a:srgbClr val="008000"/>
                </a:solidFill>
                <a:latin typeface="+mn-lt"/>
                <a:cs typeface="Arial" charset="0"/>
              </a:rPr>
              <a:t>8.50. </a:t>
            </a:r>
            <a:r>
              <a:rPr lang="fr-FR" dirty="0">
                <a:solidFill>
                  <a:srgbClr val="008000"/>
                </a:solidFill>
                <a:latin typeface="Calibri" panose="020F0502020204030204" pitchFamily="34" charset="0"/>
              </a:rPr>
              <a:t>Olivier de Bohême, arbre d’argent (</a:t>
            </a:r>
            <a:r>
              <a:rPr lang="fr-FR" i="1" dirty="0" err="1">
                <a:solidFill>
                  <a:srgbClr val="008000"/>
                </a:solidFill>
                <a:latin typeface="Calibri" panose="020F0502020204030204" pitchFamily="34" charset="0"/>
              </a:rPr>
              <a:t>Elaeagnus</a:t>
            </a:r>
            <a:r>
              <a:rPr lang="fr-FR" i="1" dirty="0">
                <a:solidFill>
                  <a:srgbClr val="008000"/>
                </a:solidFill>
                <a:latin typeface="Calibri" panose="020F0502020204030204" pitchFamily="34" charset="0"/>
              </a:rPr>
              <a:t> </a:t>
            </a:r>
            <a:r>
              <a:rPr lang="fr-FR" i="1" dirty="0" err="1">
                <a:solidFill>
                  <a:srgbClr val="008000"/>
                </a:solidFill>
                <a:latin typeface="Calibri" panose="020F0502020204030204" pitchFamily="34" charset="0"/>
              </a:rPr>
              <a:t>angustifolia</a:t>
            </a:r>
            <a:r>
              <a:rPr lang="fr-FR" dirty="0">
                <a:solidFill>
                  <a:srgbClr val="008000"/>
                </a:solidFill>
                <a:latin typeface="Calibri" panose="020F0502020204030204" pitchFamily="34" charset="0"/>
              </a:rPr>
              <a:t>)</a:t>
            </a:r>
            <a:endParaRPr lang="fr-FR" dirty="0">
              <a:solidFill>
                <a:srgbClr val="008000"/>
              </a:solidFill>
              <a:latin typeface="Calibri" panose="020F0502020204030204" pitchFamily="34" charset="0"/>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07950" y="620713"/>
            <a:ext cx="892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8.18. </a:t>
            </a:r>
            <a:r>
              <a:rPr lang="fr-FR" altLang="fr-FR" sz="1800" b="1">
                <a:solidFill>
                  <a:srgbClr val="008000"/>
                </a:solidFill>
                <a:latin typeface="Arial" panose="020B0604020202020204" pitchFamily="34" charset="0"/>
              </a:rPr>
              <a:t>Chèvrefeuille du Japon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Lonicera japonica</a:t>
            </a:r>
            <a:r>
              <a:rPr lang="fr-FR" altLang="fr-FR" sz="1800">
                <a:solidFill>
                  <a:srgbClr val="008000"/>
                </a:solidFill>
                <a:latin typeface="Arial" panose="020B0604020202020204" pitchFamily="34" charset="0"/>
              </a:rPr>
              <a:t>)</a:t>
            </a:r>
            <a:r>
              <a:rPr lang="fr-FR" altLang="fr-FR" sz="1800">
                <a:solidFill>
                  <a:srgbClr val="FF0000"/>
                </a:solidFill>
                <a:latin typeface="Arial" panose="020B0604020202020204" pitchFamily="34" charset="0"/>
              </a:rPr>
              <a:t> </a:t>
            </a:r>
          </a:p>
          <a:p>
            <a:pPr algn="r" eaLnBrk="1" hangingPunct="1">
              <a:spcBef>
                <a:spcPct val="0"/>
              </a:spcBef>
              <a:buFontTx/>
              <a:buNone/>
            </a:pPr>
            <a:r>
              <a:rPr lang="fr-FR" altLang="fr-FR" sz="1800" b="1">
                <a:solidFill>
                  <a:srgbClr val="FF0000"/>
                </a:solidFill>
                <a:latin typeface="Arial" panose="020B0604020202020204" pitchFamily="34" charset="0"/>
              </a:rPr>
              <a:t>Risque élevé, score : 12 (Pacifique). A rejeter, score : 19 (Floride).</a:t>
            </a:r>
          </a:p>
        </p:txBody>
      </p:sp>
      <p:sp>
        <p:nvSpPr>
          <p:cNvPr id="52227" name="Espace réservé du numéro de diapositive 1"/>
          <p:cNvSpPr txBox="1">
            <a:spLocks/>
          </p:cNvSpPr>
          <p:nvPr/>
        </p:nvSpPr>
        <p:spPr bwMode="auto">
          <a:xfrm>
            <a:off x="8243888" y="260350"/>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6125D6B-D3BE-4BA9-B379-A291EF568C9A}" type="slidenum">
              <a:rPr lang="fr-FR" altLang="fr-FR" sz="1200">
                <a:solidFill>
                  <a:srgbClr val="898989"/>
                </a:solidFill>
              </a:rPr>
              <a:pPr algn="r" eaLnBrk="1" hangingPunct="1">
                <a:spcBef>
                  <a:spcPct val="0"/>
                </a:spcBef>
                <a:buFontTx/>
                <a:buNone/>
              </a:pPr>
              <a:t>50</a:t>
            </a:fld>
            <a:endParaRPr lang="fr-FR" altLang="fr-FR" sz="1200">
              <a:solidFill>
                <a:srgbClr val="898989"/>
              </a:solidFill>
            </a:endParaRPr>
          </a:p>
        </p:txBody>
      </p:sp>
      <p:sp>
        <p:nvSpPr>
          <p:cNvPr id="52228"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2229" name="ZoneTexte 5"/>
          <p:cNvSpPr txBox="1">
            <a:spLocks noChangeArrowheads="1"/>
          </p:cNvSpPr>
          <p:nvPr/>
        </p:nvSpPr>
        <p:spPr bwMode="auto">
          <a:xfrm>
            <a:off x="107950" y="1268413"/>
            <a:ext cx="8856663"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Introduite comme plante ornementale d'Extrême-Orient, cette liane grimpante ligneuse, à croissance rapide, se naturalise facilement (famille des </a:t>
            </a:r>
            <a:r>
              <a:rPr lang="fr-FR" altLang="fr-FR" sz="1800" i="1">
                <a:latin typeface="Arial" panose="020B0604020202020204" pitchFamily="34" charset="0"/>
                <a:hlinkClick r:id="rId3" tooltip="Caprifoliaceae"/>
              </a:rPr>
              <a:t>Caprifoliaceae</a:t>
            </a:r>
            <a:r>
              <a:rPr lang="fr-FR" altLang="fr-FR" sz="1800">
                <a:solidFill>
                  <a:srgbClr val="008000"/>
                </a:solidFill>
                <a:latin typeface="Arial" panose="020B0604020202020204" pitchFamily="34" charset="0"/>
              </a:rPr>
              <a:t>). </a:t>
            </a:r>
          </a:p>
          <a:p>
            <a:pPr algn="just" eaLnBrk="1" hangingPunct="1">
              <a:spcBef>
                <a:spcPct val="0"/>
              </a:spcBef>
            </a:pPr>
            <a:r>
              <a:rPr lang="fr-FR" altLang="fr-FR" sz="1800">
                <a:solidFill>
                  <a:srgbClr val="FF0000"/>
                </a:solidFill>
                <a:latin typeface="Arial" panose="020B0604020202020204" pitchFamily="34" charset="0"/>
              </a:rPr>
              <a:t> Formant un couvert dense, elle étouffe les arbustes et les arbres indigènes. </a:t>
            </a:r>
          </a:p>
          <a:p>
            <a:pPr algn="just" eaLnBrk="1" hangingPunct="1">
              <a:spcBef>
                <a:spcPct val="0"/>
              </a:spcBef>
            </a:pPr>
            <a:r>
              <a:rPr lang="fr-FR" altLang="fr-FR" sz="1200">
                <a:solidFill>
                  <a:srgbClr val="FF0000"/>
                </a:solidFill>
                <a:latin typeface="Arial" panose="020B0604020202020204" pitchFamily="34" charset="0"/>
              </a:rPr>
              <a:t> Elle est considérée comme invasive sur la côte sud-est d'</a:t>
            </a:r>
            <a:r>
              <a:rPr lang="fr-FR" altLang="fr-FR" sz="1200">
                <a:solidFill>
                  <a:srgbClr val="FF0000"/>
                </a:solidFill>
                <a:latin typeface="Arial" panose="020B0604020202020204" pitchFamily="34" charset="0"/>
                <a:hlinkClick r:id="rId4" tooltip="Amérique du Nord"/>
              </a:rPr>
              <a:t>Amérique du Nord</a:t>
            </a:r>
            <a:r>
              <a:rPr lang="fr-FR" altLang="fr-FR" sz="1200">
                <a:solidFill>
                  <a:srgbClr val="FF0000"/>
                </a:solidFill>
                <a:latin typeface="Arial" panose="020B0604020202020204" pitchFamily="34" charset="0"/>
              </a:rPr>
              <a:t>, en </a:t>
            </a:r>
            <a:r>
              <a:rPr lang="fr-FR" altLang="fr-FR" sz="1200">
                <a:solidFill>
                  <a:srgbClr val="FF0000"/>
                </a:solidFill>
                <a:latin typeface="Arial" panose="020B0604020202020204" pitchFamily="34" charset="0"/>
                <a:hlinkClick r:id="rId5" tooltip="Australie"/>
              </a:rPr>
              <a:t>Australie</a:t>
            </a:r>
            <a:r>
              <a:rPr lang="fr-FR" altLang="fr-FR" sz="1200">
                <a:solidFill>
                  <a:srgbClr val="FF0000"/>
                </a:solidFill>
                <a:latin typeface="Arial" panose="020B0604020202020204" pitchFamily="34" charset="0"/>
              </a:rPr>
              <a:t>, en </a:t>
            </a:r>
            <a:r>
              <a:rPr lang="fr-FR" altLang="fr-FR" sz="1200">
                <a:solidFill>
                  <a:srgbClr val="FF0000"/>
                </a:solidFill>
                <a:latin typeface="Arial" panose="020B0604020202020204" pitchFamily="34" charset="0"/>
                <a:hlinkClick r:id="rId6" tooltip="Nouvelle-Zélande"/>
              </a:rPr>
              <a:t>Nouvelle-Zélande</a:t>
            </a:r>
            <a:r>
              <a:rPr lang="fr-FR" altLang="fr-FR" sz="1200">
                <a:solidFill>
                  <a:srgbClr val="FF0000"/>
                </a:solidFill>
                <a:latin typeface="Arial" panose="020B0604020202020204" pitchFamily="34" charset="0"/>
              </a:rPr>
              <a:t> et en Europe centrale et du Sud-Est. Mais l'espèce est toujours proposée par les Garden Centres, les jardineries etc..</a:t>
            </a:r>
          </a:p>
          <a:p>
            <a:pPr algn="just" eaLnBrk="1" hangingPunct="1">
              <a:spcBef>
                <a:spcPct val="0"/>
              </a:spcBef>
            </a:pPr>
            <a:r>
              <a:rPr lang="fr-FR" altLang="fr-FR" sz="1200" u="sng">
                <a:solidFill>
                  <a:srgbClr val="008000"/>
                </a:solidFill>
                <a:latin typeface="Arial" panose="020B0604020202020204" pitchFamily="34" charset="0"/>
              </a:rPr>
              <a:t> Habitats</a:t>
            </a:r>
            <a:r>
              <a:rPr lang="fr-FR" altLang="fr-FR" sz="1200">
                <a:solidFill>
                  <a:srgbClr val="008000"/>
                </a:solidFill>
                <a:latin typeface="Arial" panose="020B0604020202020204" pitchFamily="34" charset="0"/>
              </a:rPr>
              <a:t> : forêts, lisières, haies, bords de routes, pistes forestières, fourrés et rives, dans les régions de basse altitude. </a:t>
            </a:r>
          </a:p>
          <a:p>
            <a:pPr algn="just" eaLnBrk="1" hangingPunct="1">
              <a:spcBef>
                <a:spcPct val="0"/>
              </a:spcBef>
            </a:pPr>
            <a:r>
              <a:rPr lang="fr-FR" altLang="fr-FR" sz="1200" u="sng">
                <a:solidFill>
                  <a:srgbClr val="008000"/>
                </a:solidFill>
                <a:latin typeface="Arial" panose="020B0604020202020204" pitchFamily="34" charset="0"/>
              </a:rPr>
              <a:t> Reproduction</a:t>
            </a:r>
            <a:r>
              <a:rPr lang="fr-FR" altLang="fr-FR" sz="1200">
                <a:solidFill>
                  <a:srgbClr val="008000"/>
                </a:solidFill>
                <a:latin typeface="Arial" panose="020B0604020202020204" pitchFamily="34" charset="0"/>
              </a:rPr>
              <a:t> : Si on coupe un chèvrefeuille du japon il peut donner de nombreuses repousses à partir de ses racines. Les  baies sont polyspermes (à nombreuses graines) et sont transportées par les animaux sur de grandes distances. La plante se propage rapidement via les minuscules graines de ses fruits.</a:t>
            </a:r>
          </a:p>
          <a:p>
            <a:pPr algn="just" eaLnBrk="1" hangingPunct="1">
              <a:spcBef>
                <a:spcPct val="0"/>
              </a:spcBef>
            </a:pPr>
            <a:r>
              <a:rPr lang="fr-FR" altLang="fr-FR" sz="1200">
                <a:solidFill>
                  <a:srgbClr val="008000"/>
                </a:solidFill>
                <a:latin typeface="Arial" panose="020B0604020202020204" pitchFamily="34" charset="0"/>
              </a:rPr>
              <a:t> On peut confondre le chèvrefeuille du Japon avec d'autres espèces de chèvrefeuilles (mais le tube de sa corolle est allongé, et ses feuilles sont persistantes et non soudées à la base).</a:t>
            </a:r>
          </a:p>
          <a:p>
            <a:pPr algn="just" eaLnBrk="1" hangingPunct="1">
              <a:spcBef>
                <a:spcPct val="0"/>
              </a:spcBef>
            </a:pPr>
            <a:r>
              <a:rPr lang="fr-FR" altLang="fr-FR" sz="1200">
                <a:solidFill>
                  <a:srgbClr val="008000"/>
                </a:solidFill>
                <a:latin typeface="Arial" panose="020B0604020202020204" pitchFamily="34" charset="0"/>
              </a:rPr>
              <a:t> L'analyse par </a:t>
            </a:r>
            <a:r>
              <a:rPr lang="fr-FR" altLang="fr-FR" sz="1200">
                <a:solidFill>
                  <a:srgbClr val="008000"/>
                </a:solidFill>
                <a:latin typeface="Arial" panose="020B0604020202020204" pitchFamily="34" charset="0"/>
                <a:hlinkClick r:id="rId7" tooltip="Chromatographie"/>
              </a:rPr>
              <a:t>chromatographie</a:t>
            </a:r>
            <a:r>
              <a:rPr lang="fr-FR" altLang="fr-FR" sz="1200">
                <a:solidFill>
                  <a:srgbClr val="008000"/>
                </a:solidFill>
                <a:latin typeface="Arial" panose="020B0604020202020204" pitchFamily="34" charset="0"/>
              </a:rPr>
              <a:t> GC-MS des composants volatils de fleurs de </a:t>
            </a:r>
            <a:r>
              <a:rPr lang="fr-FR" altLang="fr-FR" sz="1200" i="1">
                <a:solidFill>
                  <a:srgbClr val="008000"/>
                </a:solidFill>
                <a:latin typeface="Arial" panose="020B0604020202020204" pitchFamily="34" charset="0"/>
              </a:rPr>
              <a:t>Lonicera japonica</a:t>
            </a:r>
            <a:r>
              <a:rPr lang="fr-FR" altLang="fr-FR" sz="1200">
                <a:solidFill>
                  <a:srgbClr val="008000"/>
                </a:solidFill>
                <a:latin typeface="Arial" panose="020B0604020202020204" pitchFamily="34" charset="0"/>
              </a:rPr>
              <a:t> a révélé 150 composés, comprenant 36 </a:t>
            </a:r>
            <a:r>
              <a:rPr lang="fr-FR" altLang="fr-FR" sz="1200">
                <a:solidFill>
                  <a:srgbClr val="008000"/>
                </a:solidFill>
                <a:latin typeface="Arial" panose="020B0604020202020204" pitchFamily="34" charset="0"/>
                <a:hlinkClick r:id="rId8" tooltip="Hydrocarbure"/>
              </a:rPr>
              <a:t>hydrocarbures</a:t>
            </a:r>
            <a:r>
              <a:rPr lang="fr-FR" altLang="fr-FR" sz="1200">
                <a:solidFill>
                  <a:srgbClr val="008000"/>
                </a:solidFill>
                <a:latin typeface="Arial" panose="020B0604020202020204" pitchFamily="34" charset="0"/>
              </a:rPr>
              <a:t>, 28 </a:t>
            </a:r>
            <a:r>
              <a:rPr lang="fr-FR" altLang="fr-FR" sz="1200">
                <a:solidFill>
                  <a:srgbClr val="008000"/>
                </a:solidFill>
                <a:latin typeface="Arial" panose="020B0604020202020204" pitchFamily="34" charset="0"/>
                <a:hlinkClick r:id="rId9" tooltip="Alcool"/>
              </a:rPr>
              <a:t>alcools</a:t>
            </a:r>
            <a:r>
              <a:rPr lang="fr-FR" altLang="fr-FR" sz="1200">
                <a:solidFill>
                  <a:srgbClr val="008000"/>
                </a:solidFill>
                <a:latin typeface="Arial" panose="020B0604020202020204" pitchFamily="34" charset="0"/>
              </a:rPr>
              <a:t>, 21 </a:t>
            </a:r>
            <a:r>
              <a:rPr lang="fr-FR" altLang="fr-FR" sz="1200">
                <a:solidFill>
                  <a:srgbClr val="008000"/>
                </a:solidFill>
                <a:latin typeface="Arial" panose="020B0604020202020204" pitchFamily="34" charset="0"/>
                <a:hlinkClick r:id="rId10" tooltip="Aldéhyde"/>
              </a:rPr>
              <a:t>aldéhydes</a:t>
            </a:r>
            <a:r>
              <a:rPr lang="fr-FR" altLang="fr-FR" sz="1200">
                <a:solidFill>
                  <a:srgbClr val="008000"/>
                </a:solidFill>
                <a:latin typeface="Arial" panose="020B0604020202020204" pitchFamily="34" charset="0"/>
              </a:rPr>
              <a:t>, 12 </a:t>
            </a:r>
            <a:r>
              <a:rPr lang="fr-FR" altLang="fr-FR" sz="1200">
                <a:solidFill>
                  <a:srgbClr val="008000"/>
                </a:solidFill>
                <a:latin typeface="Arial" panose="020B0604020202020204" pitchFamily="34" charset="0"/>
                <a:hlinkClick r:id="rId11" tooltip="Cétone"/>
              </a:rPr>
              <a:t>cétones</a:t>
            </a:r>
            <a:r>
              <a:rPr lang="fr-FR" altLang="fr-FR" sz="1200">
                <a:solidFill>
                  <a:srgbClr val="008000"/>
                </a:solidFill>
                <a:latin typeface="Arial" panose="020B0604020202020204" pitchFamily="34" charset="0"/>
              </a:rPr>
              <a:t>, 38</a:t>
            </a:r>
            <a:r>
              <a:rPr lang="fr-FR" altLang="fr-FR" sz="1200">
                <a:solidFill>
                  <a:srgbClr val="008000"/>
                </a:solidFill>
                <a:latin typeface="Arial" panose="020B0604020202020204" pitchFamily="34" charset="0"/>
                <a:hlinkClick r:id="rId12" tooltip="Ester"/>
              </a:rPr>
              <a:t>esters</a:t>
            </a:r>
            <a:r>
              <a:rPr lang="fr-FR" altLang="fr-FR" sz="1200">
                <a:solidFill>
                  <a:srgbClr val="008000"/>
                </a:solidFill>
                <a:latin typeface="Arial" panose="020B0604020202020204" pitchFamily="34" charset="0"/>
              </a:rPr>
              <a:t> et 15 composés divers. La loniceride C a manifesté </a:t>
            </a:r>
            <a:r>
              <a:rPr lang="fr-FR" altLang="fr-FR" sz="1200" i="1">
                <a:solidFill>
                  <a:srgbClr val="008000"/>
                </a:solidFill>
                <a:latin typeface="Arial" panose="020B0604020202020204" pitchFamily="34" charset="0"/>
              </a:rPr>
              <a:t>in vivo</a:t>
            </a:r>
            <a:r>
              <a:rPr lang="fr-FR" altLang="fr-FR" sz="1200">
                <a:solidFill>
                  <a:srgbClr val="008000"/>
                </a:solidFill>
                <a:latin typeface="Arial" panose="020B0604020202020204" pitchFamily="34" charset="0"/>
              </a:rPr>
              <a:t> une activité anti-inflammatoire (Ikeda et al</a:t>
            </a:r>
            <a:r>
              <a:rPr lang="fr-FR" altLang="fr-FR" sz="1200" baseline="30000">
                <a:solidFill>
                  <a:srgbClr val="008000"/>
                </a:solidFill>
                <a:latin typeface="Arial" panose="020B0604020202020204" pitchFamily="34" charset="0"/>
                <a:hlinkClick r:id="rId13"/>
              </a:rPr>
              <a:t>3</a:t>
            </a:r>
            <a:r>
              <a:rPr lang="fr-FR" altLang="fr-FR" sz="1200">
                <a:solidFill>
                  <a:srgbClr val="008000"/>
                </a:solidFill>
                <a:latin typeface="Arial" panose="020B0604020202020204" pitchFamily="34" charset="0"/>
              </a:rPr>
              <a:t> (2009),</a:t>
            </a:r>
            <a:r>
              <a:rPr lang="fr-FR" altLang="fr-FR" sz="1200" baseline="30000">
                <a:solidFill>
                  <a:srgbClr val="008000"/>
                </a:solidFill>
                <a:latin typeface="Arial" panose="020B0604020202020204" pitchFamily="34" charset="0"/>
              </a:rPr>
              <a:t>,</a:t>
            </a:r>
            <a:r>
              <a:rPr lang="fr-FR" altLang="fr-FR" sz="1200">
                <a:solidFill>
                  <a:srgbClr val="008000"/>
                </a:solidFill>
                <a:latin typeface="Arial" panose="020B0604020202020204" pitchFamily="34" charset="0"/>
              </a:rPr>
              <a:t> Shang et als</a:t>
            </a:r>
            <a:r>
              <a:rPr lang="fr-FR" altLang="fr-FR" sz="1200" baseline="30000">
                <a:solidFill>
                  <a:srgbClr val="008000"/>
                </a:solidFill>
                <a:latin typeface="Arial" panose="020B0604020202020204" pitchFamily="34" charset="0"/>
                <a:hlinkClick r:id="rId14"/>
              </a:rPr>
              <a:t>4</a:t>
            </a:r>
            <a:r>
              <a:rPr lang="fr-FR" altLang="fr-FR" sz="1200">
                <a:solidFill>
                  <a:srgbClr val="008000"/>
                </a:solidFill>
                <a:latin typeface="Arial" panose="020B0604020202020204" pitchFamily="34" charset="0"/>
              </a:rPr>
              <a:t> (2011)). Dans la médecine traditionnelle chinoise, la plante est utilisé pour traiter la fièvre, des maux de tête, la toux, la soif et maux de gorge </a:t>
            </a:r>
            <a:r>
              <a:rPr lang="fr-FR" altLang="fr-FR" sz="1200" baseline="30000">
                <a:solidFill>
                  <a:srgbClr val="008000"/>
                </a:solidFill>
                <a:latin typeface="Arial" panose="020B0604020202020204" pitchFamily="34" charset="0"/>
                <a:hlinkClick r:id="rId15"/>
              </a:rPr>
              <a:t>[16]</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6"/>
              </a:rPr>
              <a:t>http://www.infoflora.ch/fr/assets/content/documents/neophytes/inva_loni_jap_f.pdf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17"/>
              </a:rPr>
              <a:t>http://fr.wikipedia.org/wiki/Ch%C3%A8vrefeuille_du_Japon</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18"/>
              </a:rPr>
              <a:t>http://en.wikipedia.org/wiki/Lonicera_japonica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Kwak WJ , Han CK , Chang HW , Kim HP , Kang SS , Son KH, « </a:t>
            </a:r>
            <a:r>
              <a:rPr lang="fr-FR" altLang="fr-FR" sz="1200" i="1">
                <a:solidFill>
                  <a:srgbClr val="008000"/>
                </a:solidFill>
                <a:latin typeface="Arial" panose="020B0604020202020204" pitchFamily="34" charset="0"/>
              </a:rPr>
              <a:t>Loniceroside C, an antiinflammatory saponin from Lonicera japonica</a:t>
            </a:r>
            <a:r>
              <a:rPr lang="fr-FR" altLang="fr-FR" sz="1200">
                <a:solidFill>
                  <a:srgbClr val="008000"/>
                </a:solidFill>
                <a:latin typeface="Arial" panose="020B0604020202020204" pitchFamily="34" charset="0"/>
              </a:rPr>
              <a:t> », </a:t>
            </a:r>
            <a:r>
              <a:rPr lang="fr-FR" altLang="fr-FR" sz="1200" i="1">
                <a:solidFill>
                  <a:srgbClr val="008000"/>
                </a:solidFill>
                <a:latin typeface="Arial" panose="020B0604020202020204" pitchFamily="34" charset="0"/>
              </a:rPr>
              <a:t>Chem Pharm Bull (Tokyo)</a:t>
            </a:r>
            <a:r>
              <a:rPr lang="fr-FR" altLang="fr-FR" sz="1200">
                <a:solidFill>
                  <a:srgbClr val="008000"/>
                </a:solidFill>
                <a:latin typeface="Arial" panose="020B0604020202020204" pitchFamily="34" charset="0"/>
              </a:rPr>
              <a:t>, vol. 51,‎ 2003.</a:t>
            </a:r>
          </a:p>
          <a:p>
            <a:pPr algn="just"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19"/>
              </a:rPr>
              <a:t>http://www.hear.org/pier/species/lonicera_japonica.htm</a:t>
            </a:r>
            <a:r>
              <a:rPr lang="fr-FR" altLang="fr-FR" sz="1200">
                <a:solidFill>
                  <a:srgbClr val="008000"/>
                </a:solidFill>
                <a:latin typeface="Arial" panose="020B0604020202020204" pitchFamily="34" charset="0"/>
              </a:rPr>
              <a:t>  </a:t>
            </a:r>
          </a:p>
        </p:txBody>
      </p:sp>
      <p:pic>
        <p:nvPicPr>
          <p:cNvPr id="52230" name="Picture 2" descr="C:\Users\LISAN\Pictures\plantes invasives\Lonicera japonica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03800" y="4941888"/>
            <a:ext cx="239553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3" descr="C:\Users\LISAN\Pictures\plantes invasives\Lonicera japonica_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9388" y="5589588"/>
            <a:ext cx="12763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5" descr="C:\Users\LISAN\Pictures\plantes invasives\lonicera japonica4.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19475" y="5300663"/>
            <a:ext cx="127793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6" descr="C:\Users\LISAN\Pictures\plantes invasives\Lonicera japonica3.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96188" y="4941888"/>
            <a:ext cx="13081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Image 11" descr="Lonicera japonica6_s1.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619250" y="5373688"/>
            <a:ext cx="15430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07950" y="620713"/>
            <a:ext cx="8928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8.18. </a:t>
            </a:r>
            <a:r>
              <a:rPr lang="fr-FR" altLang="fr-FR" sz="1800" b="1">
                <a:solidFill>
                  <a:srgbClr val="008000"/>
                </a:solidFill>
                <a:latin typeface="Arial" panose="020B0604020202020204" pitchFamily="34" charset="0"/>
              </a:rPr>
              <a:t>Chèvrefeuille de Henry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Lonicera henryi</a:t>
            </a:r>
            <a:r>
              <a:rPr lang="fr-FR" altLang="fr-FR" sz="1800">
                <a:solidFill>
                  <a:srgbClr val="008000"/>
                </a:solidFill>
                <a:latin typeface="Arial" panose="020B0604020202020204" pitchFamily="34" charset="0"/>
              </a:rPr>
              <a:t>)</a:t>
            </a:r>
            <a:r>
              <a:rPr lang="fr-FR" altLang="fr-FR" sz="1800">
                <a:solidFill>
                  <a:srgbClr val="FF0000"/>
                </a:solidFill>
                <a:latin typeface="Arial" panose="020B0604020202020204" pitchFamily="34" charset="0"/>
              </a:rPr>
              <a:t> </a:t>
            </a:r>
          </a:p>
        </p:txBody>
      </p:sp>
      <p:sp>
        <p:nvSpPr>
          <p:cNvPr id="53251" name="Espace réservé du numéro de diapositive 1"/>
          <p:cNvSpPr txBox="1">
            <a:spLocks/>
          </p:cNvSpPr>
          <p:nvPr/>
        </p:nvSpPr>
        <p:spPr bwMode="auto">
          <a:xfrm>
            <a:off x="250825" y="188913"/>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786F5ED-D7E2-475B-BB51-5A5FE38D4DE5}" type="slidenum">
              <a:rPr lang="fr-FR" altLang="fr-FR" sz="1200">
                <a:solidFill>
                  <a:srgbClr val="898989"/>
                </a:solidFill>
              </a:rPr>
              <a:pPr algn="r" eaLnBrk="1" hangingPunct="1">
                <a:spcBef>
                  <a:spcPct val="0"/>
                </a:spcBef>
                <a:buFontTx/>
                <a:buNone/>
              </a:pPr>
              <a:t>51</a:t>
            </a:fld>
            <a:endParaRPr lang="fr-FR" altLang="fr-FR" sz="1200">
              <a:solidFill>
                <a:srgbClr val="898989"/>
              </a:solidFill>
            </a:endParaRPr>
          </a:p>
        </p:txBody>
      </p:sp>
      <p:sp>
        <p:nvSpPr>
          <p:cNvPr id="53252"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3253" name="ZoneTexte 5"/>
          <p:cNvSpPr txBox="1">
            <a:spLocks noChangeArrowheads="1"/>
          </p:cNvSpPr>
          <p:nvPr/>
        </p:nvSpPr>
        <p:spPr bwMode="auto">
          <a:xfrm>
            <a:off x="107950" y="1052513"/>
            <a:ext cx="885666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Liane asiatique en partie ligneuse et à persistantes. Rameaux pouvant atteindre 5 m, </a:t>
            </a:r>
            <a:r>
              <a:rPr lang="fr-FR" altLang="fr-FR" sz="1800" b="1">
                <a:solidFill>
                  <a:srgbClr val="008000"/>
                </a:solidFill>
                <a:latin typeface="Arial" panose="020B0604020202020204" pitchFamily="34" charset="0"/>
              </a:rPr>
              <a:t>grimpants ou rampants, jeunes pousses hérissées de poils raides</a:t>
            </a:r>
            <a:r>
              <a:rPr lang="fr-FR" altLang="fr-FR" sz="1800">
                <a:solidFill>
                  <a:srgbClr val="008000"/>
                </a:solidFill>
                <a:latin typeface="Arial" panose="020B0604020202020204" pitchFamily="34" charset="0"/>
              </a:rPr>
              <a:t>. Feuilles de 3–12 cm, lancéolées à largement lancéolées, vert foncé dessus, plus claires dessous. Fleurs de 1,5–2,5 cm, jaunes, rouge-orange à roses, glabre à l'ext., géminées. </a:t>
            </a:r>
            <a:r>
              <a:rPr lang="fr-FR" altLang="fr-FR" sz="1800" b="1">
                <a:solidFill>
                  <a:srgbClr val="008000"/>
                </a:solidFill>
                <a:latin typeface="Arial" panose="020B0604020202020204" pitchFamily="34" charset="0"/>
              </a:rPr>
              <a:t>Baies noir bleuâtre, pruineuses</a:t>
            </a:r>
            <a:r>
              <a:rPr lang="fr-FR" altLang="fr-FR" sz="1800" b="1">
                <a:solidFill>
                  <a:srgbClr val="FF0000"/>
                </a:solidFill>
                <a:latin typeface="Arial" panose="020B0604020202020204" pitchFamily="34" charset="0"/>
              </a:rPr>
              <a:t>, toxiques pour les humains</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Forêts, lisières des forêts, le long des lisières et le long des chemins ombragés, à basse altitude, échappé des jardins, en expansion. Elle s’installe en forêt, dans des clairières ou dans des espaces forestiers perturbés. </a:t>
            </a:r>
            <a:r>
              <a:rPr lang="fr-FR" altLang="fr-FR" sz="1200">
                <a:solidFill>
                  <a:srgbClr val="FF0000"/>
                </a:solidFill>
                <a:latin typeface="Arial" panose="020B0604020202020204" pitchFamily="34" charset="0"/>
              </a:rPr>
              <a:t>Les tiges sont enchevêtrées et forment des populations denses empêchant l’apparition d’espèces de sous-bois et le rajeunissement de la forêt. </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 </a:t>
            </a:r>
            <a:r>
              <a:rPr lang="fr-FR" altLang="fr-FR" sz="1200">
                <a:solidFill>
                  <a:srgbClr val="008000"/>
                </a:solidFill>
                <a:latin typeface="Arial" panose="020B0604020202020204" pitchFamily="34" charset="0"/>
              </a:rPr>
              <a:t>: Les jeunes pousses du chèvrefeuille de Henry peuvent être confondues avec celles du chèvrefeuille du </a:t>
            </a:r>
          </a:p>
          <a:p>
            <a:pPr algn="just" eaLnBrk="1" hangingPunct="1">
              <a:spcBef>
                <a:spcPct val="0"/>
              </a:spcBef>
              <a:buFontTx/>
              <a:buNone/>
            </a:pPr>
            <a:r>
              <a:rPr lang="fr-FR" altLang="fr-FR" sz="1200">
                <a:solidFill>
                  <a:srgbClr val="008000"/>
                </a:solidFill>
                <a:latin typeface="Arial" panose="020B0604020202020204" pitchFamily="34" charset="0"/>
              </a:rPr>
              <a:t>Japon (</a:t>
            </a:r>
            <a:r>
              <a:rPr lang="fr-FR" altLang="fr-FR" sz="1200" i="1">
                <a:solidFill>
                  <a:srgbClr val="008000"/>
                </a:solidFill>
                <a:latin typeface="Arial" panose="020B0604020202020204" pitchFamily="34" charset="0"/>
              </a:rPr>
              <a:t>Lonicera japonica</a:t>
            </a:r>
            <a:r>
              <a:rPr lang="fr-FR" altLang="fr-FR" sz="1200">
                <a:solidFill>
                  <a:srgbClr val="008000"/>
                </a:solidFill>
                <a:latin typeface="Arial" panose="020B0604020202020204" pitchFamily="34" charset="0"/>
              </a:rPr>
              <a:t>). Les deux espèces sont des exotiques envahissantes potentielles ou avérées.</a:t>
            </a:r>
          </a:p>
          <a:p>
            <a:pPr algn="just" eaLnBrk="1" hangingPunct="1">
              <a:spcBef>
                <a:spcPct val="0"/>
              </a:spcBef>
              <a:buFontTx/>
              <a:buNone/>
            </a:pPr>
            <a:r>
              <a:rPr lang="fr-FR" altLang="fr-FR" sz="1200" u="sng">
                <a:solidFill>
                  <a:srgbClr val="008000"/>
                </a:solidFill>
                <a:latin typeface="Arial" panose="020B0604020202020204" pitchFamily="34" charset="0"/>
              </a:rPr>
              <a:t>Multiplication</a:t>
            </a:r>
            <a:r>
              <a:rPr lang="fr-FR" altLang="fr-FR" sz="1200">
                <a:solidFill>
                  <a:srgbClr val="008000"/>
                </a:solidFill>
                <a:latin typeface="Arial" panose="020B0604020202020204" pitchFamily="34" charset="0"/>
              </a:rPr>
              <a:t> : Le chèvrefeuille de Henry se multiplie efficacement par voie végétative. Des oiseaux se servent de fruits et dispersent des graines sur d’importantes distances. Sol ordinaire, pas trop sec à frais. Rustique, au moins jusqu'à -15°C. </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 </a:t>
            </a:r>
            <a:r>
              <a:rPr lang="fr-FR" altLang="fr-FR" sz="1200">
                <a:solidFill>
                  <a:srgbClr val="002060"/>
                </a:solidFill>
                <a:latin typeface="Arial" panose="020B0604020202020204" pitchFamily="34" charset="0"/>
              </a:rPr>
              <a:t>: Il est vivement conseillé de ne plus vendre cette espèce. Il est important d’arracher de suite toute nouvelle apparition (avant que la population ne soit trop grande). Couper à la base les pousses qui grimpent sur l’arbre et laisser sécher sur le tronc. Des contrôles sont nécessaires. Pour les populations plus grandes on ne peut que conseiller des arrachages  répétés. </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http://www.infoflora.ch/assets/content/documents/neophytes/inva_loni_hen_f.pdf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3"/>
              </a:rPr>
              <a:t>http://www.jardindupicvert.com/4daction/w_partner/chevrefeuille_henry_lonicera_henryi.5707</a:t>
            </a:r>
            <a:r>
              <a:rPr lang="fr-FR" altLang="fr-FR" sz="1200">
                <a:solidFill>
                  <a:srgbClr val="008000"/>
                </a:solidFill>
                <a:latin typeface="Arial" panose="020B0604020202020204" pitchFamily="34" charset="0"/>
              </a:rPr>
              <a:t> </a:t>
            </a:r>
          </a:p>
        </p:txBody>
      </p:sp>
      <p:pic>
        <p:nvPicPr>
          <p:cNvPr id="53254" name="Picture 2" descr="C:\Users\LISAN\Pictures\plantes invasives\Lonicera henry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9244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3" descr="C:\Users\LISAN\Pictures\plantes invasives\Lonicera henryi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5084763"/>
            <a:ext cx="21637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C:\Users\LISAN\Pictures\plantes invasives\Lonicera henryi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5192713"/>
            <a:ext cx="2035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5" descr="C:\Users\LISAN\Pictures\plantes invasives\Lonicera henryi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5229225"/>
            <a:ext cx="21875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6" descr="C:\Users\LISAN\Pictures\plantes invasives\Lonicera henryi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115888"/>
            <a:ext cx="1233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1"/>
          <p:cNvSpPr txBox="1">
            <a:spLocks/>
          </p:cNvSpPr>
          <p:nvPr/>
        </p:nvSpPr>
        <p:spPr bwMode="auto">
          <a:xfrm>
            <a:off x="395288" y="188913"/>
            <a:ext cx="40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1C40C4A-33CC-4594-8AFB-ECF4AC4DBE51}" type="slidenum">
              <a:rPr lang="fr-FR" altLang="fr-FR" sz="1200">
                <a:solidFill>
                  <a:srgbClr val="898989"/>
                </a:solidFill>
              </a:rPr>
              <a:pPr algn="r" eaLnBrk="1" hangingPunct="1">
                <a:spcBef>
                  <a:spcPct val="0"/>
                </a:spcBef>
                <a:buFontTx/>
                <a:buNone/>
              </a:pPr>
              <a:t>52</a:t>
            </a:fld>
            <a:endParaRPr lang="fr-FR" altLang="fr-FR" sz="1200">
              <a:solidFill>
                <a:srgbClr val="898989"/>
              </a:solidFill>
            </a:endParaRPr>
          </a:p>
        </p:txBody>
      </p:sp>
      <p:sp>
        <p:nvSpPr>
          <p:cNvPr id="54275"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4276" name="Rectangle 4"/>
          <p:cNvSpPr>
            <a:spLocks noChangeArrowheads="1"/>
          </p:cNvSpPr>
          <p:nvPr/>
        </p:nvSpPr>
        <p:spPr bwMode="auto">
          <a:xfrm>
            <a:off x="107950" y="549275"/>
            <a:ext cx="8856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8.19. </a:t>
            </a:r>
            <a:r>
              <a:rPr lang="fr-FR" altLang="fr-FR" sz="1800" b="1">
                <a:solidFill>
                  <a:srgbClr val="008000"/>
                </a:solidFill>
                <a:latin typeface="Arial" panose="020B0604020202020204" pitchFamily="34" charset="0"/>
              </a:rPr>
              <a:t>Cerisier tardif ou Cerisier d'automne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Prunus serotina</a:t>
            </a:r>
            <a:r>
              <a:rPr lang="fr-FR" altLang="fr-FR" sz="1800">
                <a:solidFill>
                  <a:srgbClr val="008000"/>
                </a:solidFill>
                <a:latin typeface="Arial" panose="020B0604020202020204" pitchFamily="34" charset="0"/>
              </a:rPr>
              <a:t>)</a:t>
            </a:r>
          </a:p>
          <a:p>
            <a:pPr algn="r" eaLnBrk="1" hangingPunct="1">
              <a:spcBef>
                <a:spcPct val="0"/>
              </a:spcBef>
              <a:buFontTx/>
              <a:buNone/>
            </a:pPr>
            <a:r>
              <a:rPr lang="fr-FR" altLang="fr-FR" sz="1800">
                <a:solidFill>
                  <a:srgbClr val="FF0000"/>
                </a:solidFill>
                <a:latin typeface="Arial" panose="020B0604020202020204" pitchFamily="34" charset="0"/>
              </a:rPr>
              <a:t>A surveiller, en Europe</a:t>
            </a:r>
            <a:endParaRPr lang="fr-FR" altLang="fr-FR" sz="1800">
              <a:solidFill>
                <a:srgbClr val="008000"/>
              </a:solidFill>
              <a:latin typeface="Arial" panose="020B0604020202020204" pitchFamily="34" charset="0"/>
            </a:endParaRPr>
          </a:p>
        </p:txBody>
      </p:sp>
      <p:sp>
        <p:nvSpPr>
          <p:cNvPr id="54277" name="ZoneTexte 5"/>
          <p:cNvSpPr txBox="1">
            <a:spLocks noChangeArrowheads="1"/>
          </p:cNvSpPr>
          <p:nvPr/>
        </p:nvSpPr>
        <p:spPr bwMode="auto">
          <a:xfrm>
            <a:off x="179388" y="1196975"/>
            <a:ext cx="871378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de l'Est du continent Nord-Américain, cet arbre, à feuillage caduc, pouvant atteindre une hauteur de 20 m en Europe, a été introduit en 1629 en Europe en tant que plante ornementale (°) ou plante utile pour son bois précieux. </a:t>
            </a:r>
          </a:p>
          <a:p>
            <a:pPr algn="just" eaLnBrk="1" hangingPunct="1">
              <a:spcBef>
                <a:spcPct val="0"/>
              </a:spcBef>
              <a:buFontTx/>
              <a:buNone/>
            </a:pPr>
            <a:r>
              <a:rPr lang="fr-FR" altLang="fr-FR" sz="1200">
                <a:solidFill>
                  <a:srgbClr val="FF0000"/>
                </a:solidFill>
                <a:latin typeface="Arial" panose="020B0604020202020204" pitchFamily="34" charset="0"/>
              </a:rPr>
              <a:t>Cet arbre très invasif peut former des populations denses au détriment de la végétation indigène. Le cerisier tardif, à croissance rapide, se répand efficacement dans la strate inférieure de certaines forêts et menace la végétation indigène. En privant le sol de lumière il empêche le rajeunissement naturel de la forêt. De plus il peut pénétrer dans des formations ouvertes (par exemple dans des prairies maigres) et accélérer l’embroussaillement. Il a colonisé à 80 % la forêt de Compiègne.</a:t>
            </a:r>
          </a:p>
          <a:p>
            <a:pPr algn="just" eaLnBrk="1" hangingPunct="1">
              <a:spcBef>
                <a:spcPct val="0"/>
              </a:spcBef>
              <a:buFontTx/>
              <a:buNone/>
            </a:pPr>
            <a:r>
              <a:rPr lang="fr-FR" altLang="fr-FR" sz="1200" u="sng">
                <a:solidFill>
                  <a:srgbClr val="FF0000"/>
                </a:solidFill>
                <a:latin typeface="Arial" panose="020B0604020202020204" pitchFamily="34" charset="0"/>
              </a:rPr>
              <a:t>Toxicité</a:t>
            </a:r>
            <a:r>
              <a:rPr lang="fr-FR" altLang="fr-FR" sz="1200">
                <a:solidFill>
                  <a:srgbClr val="FF0000"/>
                </a:solidFill>
                <a:latin typeface="Arial" panose="020B0604020202020204" pitchFamily="34" charset="0"/>
              </a:rPr>
              <a:t> : Les feuilles fraîches (mais surtout fanées) contiennent des </a:t>
            </a:r>
            <a:r>
              <a:rPr lang="fr-FR" altLang="fr-FR" sz="1200" i="1">
                <a:solidFill>
                  <a:srgbClr val="FF0000"/>
                </a:solidFill>
                <a:latin typeface="Arial" panose="020B0604020202020204" pitchFamily="34" charset="0"/>
                <a:hlinkClick r:id="rId2" tooltip="Hétéroside"/>
              </a:rPr>
              <a:t>hétérosides</a:t>
            </a:r>
            <a:r>
              <a:rPr lang="fr-FR" altLang="fr-FR" sz="1200" i="1">
                <a:solidFill>
                  <a:srgbClr val="FF0000"/>
                </a:solidFill>
                <a:latin typeface="Arial" panose="020B0604020202020204" pitchFamily="34" charset="0"/>
              </a:rPr>
              <a:t> cyanogénétiques </a:t>
            </a:r>
            <a:r>
              <a:rPr lang="fr-FR" altLang="fr-FR" sz="1200">
                <a:solidFill>
                  <a:srgbClr val="FF0000"/>
                </a:solidFill>
                <a:latin typeface="Arial" panose="020B0604020202020204" pitchFamily="34" charset="0"/>
              </a:rPr>
              <a:t>qui se transforment en </a:t>
            </a:r>
            <a:r>
              <a:rPr lang="fr-FR" altLang="fr-FR" sz="1200" i="1">
                <a:solidFill>
                  <a:srgbClr val="FF0000"/>
                </a:solidFill>
                <a:latin typeface="Arial" panose="020B0604020202020204" pitchFamily="34" charset="0"/>
                <a:hlinkClick r:id="rId3" tooltip="Cyanure d'hydrogène"/>
              </a:rPr>
              <a:t>cyanure d'hydrogène</a:t>
            </a:r>
            <a:r>
              <a:rPr lang="fr-FR" altLang="fr-FR" sz="1200">
                <a:solidFill>
                  <a:srgbClr val="FF0000"/>
                </a:solidFill>
                <a:latin typeface="Arial" panose="020B0604020202020204" pitchFamily="34" charset="0"/>
              </a:rPr>
              <a:t>, toxiques pour le bétail. (°) Implanté du temps de Louis XIV pour servir de couvert au gibier à plumes. </a:t>
            </a:r>
          </a:p>
          <a:p>
            <a:pPr algn="just" eaLnBrk="1" hangingPunct="1">
              <a:spcBef>
                <a:spcPct val="0"/>
              </a:spcBef>
              <a:buFontTx/>
              <a:buNone/>
            </a:pPr>
            <a:r>
              <a:rPr lang="fr-FR" altLang="fr-FR" sz="1200" u="sng">
                <a:solidFill>
                  <a:srgbClr val="008000"/>
                </a:solidFill>
                <a:latin typeface="Arial" panose="020B0604020202020204" pitchFamily="34" charset="0"/>
              </a:rPr>
              <a:t>Habitat</a:t>
            </a:r>
            <a:r>
              <a:rPr lang="fr-FR" altLang="fr-FR" sz="1200">
                <a:solidFill>
                  <a:srgbClr val="008000"/>
                </a:solidFill>
                <a:latin typeface="Arial" panose="020B0604020202020204" pitchFamily="34" charset="0"/>
              </a:rPr>
              <a:t> : Le cerisier tardif préfère les lisières et forêts peu denses, sur des sols sablonneux et maigres. </a:t>
            </a:r>
          </a:p>
          <a:p>
            <a:pPr algn="just" eaLnBrk="1" hangingPunct="1">
              <a:spcBef>
                <a:spcPct val="0"/>
              </a:spcBef>
              <a:buFontTx/>
              <a:buNone/>
            </a:pPr>
            <a:r>
              <a:rPr lang="fr-FR" altLang="fr-FR" sz="1200">
                <a:solidFill>
                  <a:srgbClr val="008000"/>
                </a:solidFill>
                <a:latin typeface="Arial" panose="020B0604020202020204" pitchFamily="34" charset="0"/>
              </a:rPr>
              <a:t>Il est parfois confondu avec </a:t>
            </a:r>
            <a:r>
              <a:rPr lang="fr-FR" altLang="fr-FR" sz="1200" i="1">
                <a:solidFill>
                  <a:srgbClr val="008000"/>
                </a:solidFill>
                <a:latin typeface="Arial" panose="020B0604020202020204" pitchFamily="34" charset="0"/>
                <a:hlinkClick r:id="rId4" tooltip="Prunus padus"/>
              </a:rPr>
              <a:t>Prunus padus</a:t>
            </a:r>
            <a:r>
              <a:rPr lang="fr-FR" altLang="fr-FR" sz="1200">
                <a:solidFill>
                  <a:srgbClr val="008000"/>
                </a:solidFill>
                <a:latin typeface="Arial" panose="020B0604020202020204" pitchFamily="34" charset="0"/>
              </a:rPr>
              <a:t>. Source : </a:t>
            </a:r>
            <a:r>
              <a:rPr lang="fr-FR" altLang="fr-FR" sz="1200">
                <a:solidFill>
                  <a:srgbClr val="008000"/>
                </a:solidFill>
                <a:latin typeface="Arial" panose="020B0604020202020204" pitchFamily="34" charset="0"/>
                <a:hlinkClick r:id="rId5"/>
              </a:rPr>
              <a:t>http://images.math.cnrs.fr/La-dynamique-du-cerisier-tardif.html</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u="sng">
                <a:solidFill>
                  <a:srgbClr val="FF0000"/>
                </a:solidFill>
                <a:latin typeface="Arial" panose="020B0604020202020204" pitchFamily="34" charset="0"/>
              </a:rPr>
              <a:t>Multiplication</a:t>
            </a:r>
            <a:r>
              <a:rPr lang="fr-FR" altLang="fr-FR" sz="1200">
                <a:solidFill>
                  <a:srgbClr val="FF0000"/>
                </a:solidFill>
                <a:latin typeface="Arial" panose="020B0604020202020204" pitchFamily="34" charset="0"/>
              </a:rPr>
              <a:t> : Il produit énormément de graines et ses fruits sont dispersés par les oiseaux. Il drageonne aussi.</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u="sng">
                <a:solidFill>
                  <a:srgbClr val="008000"/>
                </a:solidFill>
                <a:latin typeface="Arial" panose="020B0604020202020204" pitchFamily="34" charset="0"/>
              </a:rPr>
              <a:t>Usage</a:t>
            </a:r>
            <a:r>
              <a:rPr lang="fr-FR" altLang="fr-FR" sz="1200">
                <a:solidFill>
                  <a:srgbClr val="008000"/>
                </a:solidFill>
                <a:latin typeface="Arial" panose="020B0604020202020204" pitchFamily="34" charset="0"/>
              </a:rPr>
              <a:t> : Le cœur du bois de cet arbre a été utilisé dans l'ébénisterie et la fabrication de meubles depuis l'époque coloniale et est réputé pour avoir une ombre épaisse de rouge lorsqu'il est poli. Au marché, il peut atteindre un prix très élevé (plus de quatre-vingts dollars US par tranche de 100 cm</a:t>
            </a:r>
            <a:r>
              <a:rPr lang="fr-FR" altLang="fr-FR" sz="1200" baseline="30000">
                <a:solidFill>
                  <a:srgbClr val="008000"/>
                </a:solidFill>
                <a:latin typeface="Arial" panose="020B0604020202020204" pitchFamily="34" charset="0"/>
              </a:rPr>
              <a:t>2</a:t>
            </a:r>
            <a:r>
              <a:rPr lang="fr-FR" altLang="fr-FR" sz="1200">
                <a:solidFill>
                  <a:srgbClr val="008000"/>
                </a:solidFill>
                <a:latin typeface="Arial" panose="020B0604020202020204" pitchFamily="34" charset="0"/>
              </a:rPr>
              <a:t>). Son fruit est</a:t>
            </a:r>
            <a:r>
              <a:rPr lang="fr-FR" altLang="fr-FR" sz="1200">
                <a:latin typeface="Arial" panose="020B0604020202020204" pitchFamily="34" charset="0"/>
              </a:rPr>
              <a:t> </a:t>
            </a:r>
            <a:r>
              <a:rPr lang="fr-FR" altLang="fr-FR" sz="1200">
                <a:solidFill>
                  <a:srgbClr val="008000"/>
                </a:solidFill>
                <a:latin typeface="Arial" panose="020B0604020202020204" pitchFamily="34" charset="0"/>
              </a:rPr>
              <a:t>souvent récolté en été pour être transformé en pâtés de cerise, en confitures et conserves, et utilisé dans les crèmes glacées maison ou comme aromatisant pour certaines liqueurs et boissons gazeuses. Le bois de </a:t>
            </a:r>
            <a:r>
              <a:rPr lang="fr-FR" altLang="fr-FR" sz="1200" i="1">
                <a:solidFill>
                  <a:srgbClr val="008000"/>
                </a:solidFill>
                <a:latin typeface="Arial" panose="020B0604020202020204" pitchFamily="34" charset="0"/>
              </a:rPr>
              <a:t>P.</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serotina</a:t>
            </a:r>
            <a:r>
              <a:rPr lang="fr-FR" altLang="fr-FR" sz="1200">
                <a:solidFill>
                  <a:srgbClr val="008000"/>
                </a:solidFill>
                <a:latin typeface="Arial" panose="020B0604020202020204" pitchFamily="34" charset="0"/>
              </a:rPr>
              <a:t> est également utilisé </a:t>
            </a:r>
            <a:r>
              <a:rPr lang="fr-FR" altLang="fr-FR" sz="1200">
                <a:solidFill>
                  <a:srgbClr val="008000"/>
                </a:solidFill>
                <a:latin typeface="Arial" panose="020B0604020202020204" pitchFamily="34" charset="0"/>
                <a:hlinkClick r:id="rId6" tooltip="Fumeurs (cuisine)"/>
              </a:rPr>
              <a:t>fumer</a:t>
            </a:r>
            <a:r>
              <a:rPr lang="fr-FR" altLang="fr-FR" sz="1200">
                <a:solidFill>
                  <a:srgbClr val="008000"/>
                </a:solidFill>
                <a:latin typeface="Arial" panose="020B0604020202020204" pitchFamily="34" charset="0"/>
              </a:rPr>
              <a:t> les aliments, auxquels il donne une saveur unique.</a:t>
            </a:r>
          </a:p>
          <a:p>
            <a:pPr algn="just" eaLnBrk="1" hangingPunct="1">
              <a:spcBef>
                <a:spcPct val="0"/>
              </a:spcBef>
              <a:buFontTx/>
              <a:buNone/>
            </a:pPr>
            <a:r>
              <a:rPr lang="fr-FR" altLang="fr-FR" sz="1200" u="sng">
                <a:solidFill>
                  <a:srgbClr val="002060"/>
                </a:solidFill>
                <a:latin typeface="Arial" panose="020B0604020202020204" pitchFamily="34" charset="0"/>
              </a:rPr>
              <a:t>Pour le contenir</a:t>
            </a:r>
            <a:r>
              <a:rPr lang="fr-FR" altLang="fr-FR" sz="1200">
                <a:solidFill>
                  <a:srgbClr val="002060"/>
                </a:solidFill>
                <a:latin typeface="Arial" panose="020B0604020202020204" pitchFamily="34" charset="0"/>
              </a:rPr>
              <a:t> : On limite les semenciers par annelage ou cerclage. </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7"/>
              </a:rPr>
              <a:t>http://www.infoflora.ch/assets/content/documents/neophytes/inva_prun_ser_f.pdf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8"/>
              </a:rPr>
              <a:t>http://fr.wikipedia.org/wiki/Prunus_serotina</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9"/>
              </a:rPr>
              <a:t>http://en.wikipedia.org/wiki/Prunus_serotina</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10"/>
              </a:rPr>
              <a:t>http://www.cabi.org/isc/datasheet/44360</a:t>
            </a:r>
            <a:r>
              <a:rPr lang="fr-FR" altLang="fr-FR" sz="1200">
                <a:solidFill>
                  <a:srgbClr val="008000"/>
                </a:solidFill>
                <a:latin typeface="Arial" panose="020B0604020202020204" pitchFamily="34" charset="0"/>
              </a:rPr>
              <a:t> </a:t>
            </a:r>
          </a:p>
        </p:txBody>
      </p:sp>
      <p:sp>
        <p:nvSpPr>
          <p:cNvPr id="54278" name="Rectangle 6"/>
          <p:cNvSpPr>
            <a:spLocks noChangeArrowheads="1"/>
          </p:cNvSpPr>
          <p:nvPr/>
        </p:nvSpPr>
        <p:spPr bwMode="auto">
          <a:xfrm>
            <a:off x="7596188" y="1158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b="1">
                <a:solidFill>
                  <a:srgbClr val="008000"/>
                </a:solidFill>
                <a:latin typeface="Arial" panose="020B0604020202020204" pitchFamily="34" charset="0"/>
              </a:rPr>
              <a:t>U</a:t>
            </a:r>
            <a:endParaRPr lang="fr-FR" altLang="fr-FR" sz="2800" b="1">
              <a:latin typeface="Arial" panose="020B0604020202020204" pitchFamily="34" charset="0"/>
            </a:endParaRPr>
          </a:p>
        </p:txBody>
      </p:sp>
      <p:pic>
        <p:nvPicPr>
          <p:cNvPr id="54279" name="Picture 2" descr="C:\Users\LISAN\Pictures\plantes invasives\Prunus_serotina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8888" y="5486400"/>
            <a:ext cx="111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3" descr="C:\Users\LISAN\Pictures\plantes invasives\Prunus serotina_boi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5516563"/>
            <a:ext cx="8858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4" descr="C:\Users\LISAN\Pictures\plantes invasives\Prunus serotina1bi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4887913"/>
            <a:ext cx="14763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6" descr="C:\Users\LISAN\Pictures\plantes invasives\Prunus serotina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5230813"/>
            <a:ext cx="122396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7" descr="C:\Users\LISAN\Pictures\plantes invasives\Prunus serotina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8263" y="5235575"/>
            <a:ext cx="10795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8" descr="C:\Users\LISAN\Pictures\plantes invasives\Prunus serotina5.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7313" y="5445125"/>
            <a:ext cx="9175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Image 14" descr="Prunus serotina6.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516688" y="5805488"/>
            <a:ext cx="742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1"/>
          <p:cNvSpPr txBox="1">
            <a:spLocks/>
          </p:cNvSpPr>
          <p:nvPr/>
        </p:nvSpPr>
        <p:spPr bwMode="auto">
          <a:xfrm>
            <a:off x="179388" y="188913"/>
            <a:ext cx="5492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11B635D-2323-46F5-9F47-68CAC780DC5C}" type="slidenum">
              <a:rPr lang="fr-FR" altLang="fr-FR" sz="1200">
                <a:solidFill>
                  <a:srgbClr val="898989"/>
                </a:solidFill>
              </a:rPr>
              <a:pPr algn="r" eaLnBrk="1" hangingPunct="1">
                <a:spcBef>
                  <a:spcPct val="0"/>
                </a:spcBef>
                <a:buFontTx/>
                <a:buNone/>
              </a:pPr>
              <a:t>53</a:t>
            </a:fld>
            <a:endParaRPr lang="fr-FR" altLang="fr-FR" sz="1200">
              <a:solidFill>
                <a:srgbClr val="898989"/>
              </a:solidFill>
            </a:endParaRPr>
          </a:p>
        </p:txBody>
      </p:sp>
      <p:sp>
        <p:nvSpPr>
          <p:cNvPr id="55299" name="ZoneTexte 2"/>
          <p:cNvSpPr txBox="1">
            <a:spLocks noChangeArrowheads="1"/>
          </p:cNvSpPr>
          <p:nvPr/>
        </p:nvSpPr>
        <p:spPr bwMode="auto">
          <a:xfrm>
            <a:off x="1476375" y="115888"/>
            <a:ext cx="3816350"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5300" name="Rectangle 4"/>
          <p:cNvSpPr>
            <a:spLocks noChangeArrowheads="1"/>
          </p:cNvSpPr>
          <p:nvPr/>
        </p:nvSpPr>
        <p:spPr bwMode="auto">
          <a:xfrm>
            <a:off x="179388" y="549275"/>
            <a:ext cx="5329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8.20. </a:t>
            </a:r>
            <a:r>
              <a:rPr lang="fr-FR" altLang="fr-FR" sz="1800" b="1">
                <a:solidFill>
                  <a:srgbClr val="008000"/>
                </a:solidFill>
                <a:latin typeface="Arial" panose="020B0604020202020204" pitchFamily="34" charset="0"/>
              </a:rPr>
              <a:t>Cornouiller soyeux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Cornus sericea</a:t>
            </a:r>
            <a:r>
              <a:rPr lang="fr-FR" altLang="fr-FR" sz="1800">
                <a:solidFill>
                  <a:srgbClr val="008000"/>
                </a:solidFill>
                <a:latin typeface="Arial" panose="020B0604020202020204" pitchFamily="34" charset="0"/>
              </a:rPr>
              <a:t>)</a:t>
            </a:r>
          </a:p>
          <a:p>
            <a:pPr algn="r" eaLnBrk="1" hangingPunct="1">
              <a:spcBef>
                <a:spcPct val="0"/>
              </a:spcBef>
              <a:buFontTx/>
              <a:buNone/>
            </a:pPr>
            <a:r>
              <a:rPr lang="fr-FR" altLang="fr-FR" sz="1800">
                <a:solidFill>
                  <a:srgbClr val="FF0000"/>
                </a:solidFill>
                <a:latin typeface="Arial" panose="020B0604020202020204" pitchFamily="34" charset="0"/>
              </a:rPr>
              <a:t>A surveiller, en Europe</a:t>
            </a:r>
            <a:endParaRPr lang="fr-FR" altLang="fr-FR" sz="1800">
              <a:solidFill>
                <a:srgbClr val="008000"/>
              </a:solidFill>
              <a:latin typeface="Arial" panose="020B0604020202020204" pitchFamily="34" charset="0"/>
            </a:endParaRPr>
          </a:p>
        </p:txBody>
      </p:sp>
      <p:sp>
        <p:nvSpPr>
          <p:cNvPr id="55301" name="ZoneTexte 6"/>
          <p:cNvSpPr txBox="1">
            <a:spLocks noChangeArrowheads="1"/>
          </p:cNvSpPr>
          <p:nvPr/>
        </p:nvSpPr>
        <p:spPr bwMode="auto">
          <a:xfrm>
            <a:off x="250825" y="1268413"/>
            <a:ext cx="87137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de l’Amérique du Nord, introduit en Europe comme plante ornementale et couvrante, le cornouiller soyeux atteint 4m de hauteur. Comme le cornouiller sanguin, il se distingue par ses rameaux rouge sang.</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i="1">
                <a:solidFill>
                  <a:srgbClr val="008000"/>
                </a:solidFill>
                <a:latin typeface="Arial" panose="020B0604020202020204" pitchFamily="34" charset="0"/>
              </a:rPr>
              <a:t>C. sericea</a:t>
            </a:r>
            <a:r>
              <a:rPr lang="fr-FR" altLang="fr-FR" sz="1200">
                <a:solidFill>
                  <a:srgbClr val="008000"/>
                </a:solidFill>
                <a:latin typeface="Arial" panose="020B0604020202020204" pitchFamily="34" charset="0"/>
              </a:rPr>
              <a:t> est fréquemment utilisé pour la protection de l'érosion des berges de cours d'eau et la restauration aux États-Unis et au Canada.</a:t>
            </a:r>
          </a:p>
          <a:p>
            <a:pPr algn="just" eaLnBrk="1" hangingPunct="1">
              <a:spcBef>
                <a:spcPct val="0"/>
              </a:spcBef>
              <a:buFontTx/>
              <a:buNone/>
            </a:pPr>
            <a:r>
              <a:rPr lang="fr-FR" altLang="fr-FR" sz="1200" u="sng">
                <a:solidFill>
                  <a:srgbClr val="008000"/>
                </a:solidFill>
                <a:latin typeface="Arial" panose="020B0604020202020204" pitchFamily="34" charset="0"/>
              </a:rPr>
              <a:t>Multiplication</a:t>
            </a:r>
            <a:r>
              <a:rPr lang="fr-FR" altLang="fr-FR" sz="1200">
                <a:solidFill>
                  <a:srgbClr val="008000"/>
                </a:solidFill>
                <a:latin typeface="Arial" panose="020B0604020202020204" pitchFamily="34" charset="0"/>
              </a:rPr>
              <a:t> : Localement le cornouiller soyeux peut se propager rapidement grâce à ses nombreux stolons qui s’enracinent </a:t>
            </a:r>
          </a:p>
          <a:p>
            <a:pPr algn="just" eaLnBrk="1" hangingPunct="1">
              <a:spcBef>
                <a:spcPct val="0"/>
              </a:spcBef>
              <a:buFontTx/>
              <a:buNone/>
            </a:pPr>
            <a:r>
              <a:rPr lang="fr-FR" altLang="fr-FR" sz="1200">
                <a:solidFill>
                  <a:srgbClr val="008000"/>
                </a:solidFill>
                <a:latin typeface="Arial" panose="020B0604020202020204" pitchFamily="34" charset="0"/>
              </a:rPr>
              <a:t>et forment de nouvelles pousses. Les fruits peuvent également être disséminés sur de grandes distances surtout par des animaux. Les semences ont besoin d’une période de vernalisation de un à trois mois pour être capables de germer.</a:t>
            </a:r>
          </a:p>
          <a:p>
            <a:pPr algn="just" eaLnBrk="1" hangingPunct="1">
              <a:spcBef>
                <a:spcPct val="0"/>
              </a:spcBef>
              <a:buFontTx/>
              <a:buNone/>
            </a:pPr>
            <a:r>
              <a:rPr lang="fr-FR" altLang="fr-FR" sz="1200" u="sng">
                <a:solidFill>
                  <a:srgbClr val="008000"/>
                </a:solidFill>
                <a:latin typeface="Arial" panose="020B0604020202020204" pitchFamily="34" charset="0"/>
              </a:rPr>
              <a:t>Habitat</a:t>
            </a:r>
            <a:r>
              <a:rPr lang="fr-FR" altLang="fr-FR" sz="1200">
                <a:solidFill>
                  <a:srgbClr val="008000"/>
                </a:solidFill>
                <a:latin typeface="Arial" panose="020B0604020202020204" pitchFamily="34" charset="0"/>
              </a:rPr>
              <a:t> : Le cornouiller soyeux est inféodé à des milieux humides à marécageux, ainsi qu’à des températures plutôt basses. On le trouve dans des buissons, des haies, le long de lisières et dans des clairières. </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confusions </a:t>
            </a:r>
            <a:r>
              <a:rPr lang="fr-FR" altLang="fr-FR" sz="1200">
                <a:solidFill>
                  <a:srgbClr val="008000"/>
                </a:solidFill>
                <a:latin typeface="Arial" panose="020B0604020202020204" pitchFamily="34" charset="0"/>
              </a:rPr>
              <a:t>: L’espèce est confondue en particulier avec les cornouillers indigènes </a:t>
            </a:r>
            <a:r>
              <a:rPr lang="fr-FR" altLang="fr-FR" sz="1200" i="1">
                <a:solidFill>
                  <a:srgbClr val="008000"/>
                </a:solidFill>
                <a:latin typeface="Arial" panose="020B0604020202020204" pitchFamily="34" charset="0"/>
              </a:rPr>
              <a:t>C. sanguinea </a:t>
            </a:r>
            <a:r>
              <a:rPr lang="fr-FR" altLang="fr-FR" sz="1200">
                <a:solidFill>
                  <a:srgbClr val="008000"/>
                </a:solidFill>
                <a:latin typeface="Arial" panose="020B0604020202020204" pitchFamily="34" charset="0"/>
              </a:rPr>
              <a:t>(cornouiller sanguin) et </a:t>
            </a:r>
            <a:r>
              <a:rPr lang="fr-FR" altLang="fr-FR" sz="1200" i="1">
                <a:solidFill>
                  <a:srgbClr val="008000"/>
                </a:solidFill>
                <a:latin typeface="Arial" panose="020B0604020202020204" pitchFamily="34" charset="0"/>
              </a:rPr>
              <a:t>C. mas</a:t>
            </a:r>
            <a:r>
              <a:rPr lang="fr-FR" altLang="fr-FR" sz="1200">
                <a:solidFill>
                  <a:srgbClr val="008000"/>
                </a:solidFill>
                <a:latin typeface="Arial" panose="020B0604020202020204" pitchFamily="34" charset="0"/>
              </a:rPr>
              <a:t> (cornouiller mâle). Le cornouiller soyeux se distingue clairement par ses stolons et la nervation de ses </a:t>
            </a:r>
          </a:p>
          <a:p>
            <a:pPr algn="just" eaLnBrk="1" hangingPunct="1">
              <a:spcBef>
                <a:spcPct val="0"/>
              </a:spcBef>
              <a:buFontTx/>
              <a:buNone/>
            </a:pPr>
            <a:r>
              <a:rPr lang="fr-FR" altLang="fr-FR" sz="1200">
                <a:solidFill>
                  <a:srgbClr val="008000"/>
                </a:solidFill>
                <a:latin typeface="Arial" panose="020B0604020202020204" pitchFamily="34" charset="0"/>
              </a:rPr>
              <a:t>feuilles (plus de 4 paires, dans la plupart des cas 5 à 7).</a:t>
            </a:r>
          </a:p>
          <a:p>
            <a:pPr algn="just" eaLnBrk="1" hangingPunct="1">
              <a:spcBef>
                <a:spcPct val="0"/>
              </a:spcBef>
              <a:buFontTx/>
              <a:buNone/>
            </a:pPr>
            <a:r>
              <a:rPr lang="fr-FR" altLang="fr-FR" sz="1200">
                <a:solidFill>
                  <a:srgbClr val="FF0000"/>
                </a:solidFill>
                <a:latin typeface="Arial" panose="020B0604020202020204" pitchFamily="34" charset="0"/>
              </a:rPr>
              <a:t>Comme les espèces ligneuses se propageant par des stolons et émettant de nombreuses repousses, il est difficiles à combattre. Des branches maladroitement éliminées (sur le compost du jardin, entassées en bordure de forêt, etc.) peuvent s'enraciner et former de nouvelles pousses. Par la multiplication végétative les cornouillers soyeux peuvent localement couvrir des grandes surfaces et concurrencer voir chasser la flore indigène. Il est conseillé de ne plus commercialiser cette espèce.</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 : a) </a:t>
            </a:r>
            <a:r>
              <a:rPr lang="fr-FR" altLang="fr-FR" sz="1200">
                <a:solidFill>
                  <a:srgbClr val="008000"/>
                </a:solidFill>
                <a:latin typeface="Arial" panose="020B0604020202020204" pitchFamily="34" charset="0"/>
                <a:hlinkClick r:id="rId2"/>
              </a:rPr>
              <a:t>http://www.infoflora.ch/fr/assets/content/documents/neophytes/inva_corn_ser_f.pdf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3"/>
              </a:rPr>
              <a:t>http://fr.wikipedia.org/wiki/Cornus_sericea</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4"/>
              </a:rPr>
              <a:t>http://en.wikipedia.org/wiki/Cornus_sericea</a:t>
            </a:r>
            <a:r>
              <a:rPr lang="fr-FR" altLang="fr-FR" sz="1200">
                <a:solidFill>
                  <a:srgbClr val="008000"/>
                </a:solidFill>
                <a:latin typeface="Arial" panose="020B0604020202020204" pitchFamily="34" charset="0"/>
              </a:rPr>
              <a:t>  </a:t>
            </a:r>
            <a:endParaRPr lang="fr-FR" altLang="fr-FR" sz="1200">
              <a:solidFill>
                <a:srgbClr val="FF0000"/>
              </a:solidFill>
              <a:latin typeface="Arial" panose="020B0604020202020204" pitchFamily="34" charset="0"/>
            </a:endParaRPr>
          </a:p>
        </p:txBody>
      </p:sp>
      <p:pic>
        <p:nvPicPr>
          <p:cNvPr id="55302" name="Picture 2" descr="C:\Users\LISAN\Pictures\plantes invasives\cornus sericea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4" descr="C:\Users\LISAN\Pictures\plantes invasives\Cornus serice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260350"/>
            <a:ext cx="179546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6" descr="C:\Users\LISAN\Pictures\plantes invasives\cornus sericea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5157788"/>
            <a:ext cx="194468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7" descr="C:\Users\LISAN\Pictures\plantes invasives\cornus sericea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5181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8" descr="C:\Users\LISAN\Pictures\plantes invasives\cornus sericea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5180013"/>
            <a:ext cx="1068388"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9" descr="C:\Users\LISAN\Pictures\plantes invasives\cornus sericea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8713" y="0"/>
            <a:ext cx="16652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789BC5D-8B69-4B28-B316-EC8587DA8E0E}" type="slidenum">
              <a:rPr lang="fr-FR" altLang="fr-FR" sz="1200">
                <a:solidFill>
                  <a:srgbClr val="898989"/>
                </a:solidFill>
              </a:rPr>
              <a:pPr algn="r" eaLnBrk="1" hangingPunct="1">
                <a:spcBef>
                  <a:spcPct val="0"/>
                </a:spcBef>
                <a:buFontTx/>
                <a:buNone/>
              </a:pPr>
              <a:t>54</a:t>
            </a:fld>
            <a:endParaRPr lang="fr-FR" altLang="fr-FR" sz="1200">
              <a:solidFill>
                <a:srgbClr val="898989"/>
              </a:solidFill>
            </a:endParaRPr>
          </a:p>
        </p:txBody>
      </p:sp>
      <p:sp>
        <p:nvSpPr>
          <p:cNvPr id="5632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6324" name="ZoneTexte 4"/>
          <p:cNvSpPr txBox="1">
            <a:spLocks noChangeArrowheads="1"/>
          </p:cNvSpPr>
          <p:nvPr/>
        </p:nvSpPr>
        <p:spPr bwMode="auto">
          <a:xfrm>
            <a:off x="179388" y="620713"/>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8.21. </a:t>
            </a:r>
            <a:r>
              <a:rPr lang="fr-FR" altLang="fr-FR" sz="1800" b="1">
                <a:solidFill>
                  <a:srgbClr val="008000"/>
                </a:solidFill>
                <a:latin typeface="Arial" panose="020B0604020202020204" pitchFamily="34" charset="0"/>
              </a:rPr>
              <a:t>Mimosa des fleuristes</a:t>
            </a:r>
            <a:r>
              <a:rPr lang="fr-FR" altLang="fr-FR" sz="1800">
                <a:solidFill>
                  <a:srgbClr val="008000"/>
                </a:solidFill>
                <a:latin typeface="Arial" panose="020B0604020202020204" pitchFamily="34" charset="0"/>
              </a:rPr>
              <a:t> ou </a:t>
            </a:r>
            <a:r>
              <a:rPr lang="fr-FR" altLang="fr-FR" sz="1800" b="1">
                <a:solidFill>
                  <a:srgbClr val="008000"/>
                </a:solidFill>
                <a:latin typeface="Arial" panose="020B0604020202020204" pitchFamily="34" charset="0"/>
              </a:rPr>
              <a:t>Mimosa blanchâtre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Acacia dealbata</a:t>
            </a:r>
            <a:r>
              <a:rPr lang="fr-FR" altLang="fr-FR" sz="1800">
                <a:solidFill>
                  <a:srgbClr val="008000"/>
                </a:solidFill>
                <a:latin typeface="Arial" panose="020B0604020202020204" pitchFamily="34" charset="0"/>
              </a:rPr>
              <a:t>) (arbre) </a:t>
            </a:r>
            <a:r>
              <a:rPr lang="fr-FR" altLang="fr-FR" sz="1800">
                <a:latin typeface="Arial" panose="020B0604020202020204" pitchFamily="34" charset="0"/>
              </a:rPr>
              <a:t>       </a:t>
            </a:r>
          </a:p>
          <a:p>
            <a:pPr eaLnBrk="1" hangingPunct="1">
              <a:spcBef>
                <a:spcPct val="0"/>
              </a:spcBef>
              <a:buFontTx/>
              <a:buNone/>
            </a:pPr>
            <a:r>
              <a:rPr lang="fr-FR" altLang="fr-FR" sz="1800">
                <a:solidFill>
                  <a:srgbClr val="008000"/>
                </a:solidFill>
                <a:latin typeface="Arial" panose="020B0604020202020204" pitchFamily="34" charset="0"/>
              </a:rPr>
              <a:t>(ou Mimosa d’hiver)                                   </a:t>
            </a:r>
            <a:r>
              <a:rPr lang="fr-FR" altLang="fr-FR" sz="1800">
                <a:solidFill>
                  <a:srgbClr val="FF0000"/>
                </a:solidFill>
                <a:latin typeface="Arial" panose="020B0604020202020204" pitchFamily="34" charset="0"/>
              </a:rPr>
              <a:t>Risque élevé, score: 22 (dans le Pacifique)</a:t>
            </a:r>
          </a:p>
        </p:txBody>
      </p:sp>
      <p:sp>
        <p:nvSpPr>
          <p:cNvPr id="56325" name="Rectangle 15"/>
          <p:cNvSpPr>
            <a:spLocks noChangeArrowheads="1"/>
          </p:cNvSpPr>
          <p:nvPr/>
        </p:nvSpPr>
        <p:spPr bwMode="auto">
          <a:xfrm>
            <a:off x="7740650" y="115888"/>
            <a:ext cx="76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b="1">
                <a:solidFill>
                  <a:srgbClr val="008000"/>
                </a:solidFill>
                <a:latin typeface="Arial" panose="020B0604020202020204" pitchFamily="34" charset="0"/>
              </a:rPr>
              <a:t>U ?</a:t>
            </a:r>
          </a:p>
        </p:txBody>
      </p:sp>
      <p:sp>
        <p:nvSpPr>
          <p:cNvPr id="56326" name="ZoneTexte 7"/>
          <p:cNvSpPr txBox="1">
            <a:spLocks noChangeArrowheads="1"/>
          </p:cNvSpPr>
          <p:nvPr/>
        </p:nvSpPr>
        <p:spPr bwMode="auto">
          <a:xfrm>
            <a:off x="107950" y="1341438"/>
            <a:ext cx="8856663"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600">
                <a:solidFill>
                  <a:srgbClr val="008000"/>
                </a:solidFill>
                <a:latin typeface="Arial" panose="020B0604020202020204" pitchFamily="34" charset="0"/>
              </a:rPr>
              <a:t> Originaire d’Australie, couramment désigné sous le nom de « mimosa d'hiver » ou « mimosa des fleuristes » (selon la classification, de la famille des </a:t>
            </a:r>
            <a:r>
              <a:rPr lang="fr-FR" altLang="fr-FR" sz="1600" i="1">
                <a:solidFill>
                  <a:srgbClr val="008000"/>
                </a:solidFill>
                <a:latin typeface="Arial" panose="020B0604020202020204" pitchFamily="34" charset="0"/>
                <a:hlinkClick r:id="rId2" tooltip="Mimosaceae"/>
              </a:rPr>
              <a:t>Mimosaceae</a:t>
            </a:r>
            <a:r>
              <a:rPr lang="fr-FR" altLang="fr-FR" sz="1600">
                <a:solidFill>
                  <a:srgbClr val="008000"/>
                </a:solidFill>
                <a:latin typeface="Arial" panose="020B0604020202020204" pitchFamily="34" charset="0"/>
              </a:rPr>
              <a:t>, ou de la famille des </a:t>
            </a:r>
            <a:r>
              <a:rPr lang="fr-FR" altLang="fr-FR" sz="1600" i="1">
                <a:solidFill>
                  <a:srgbClr val="008000"/>
                </a:solidFill>
                <a:latin typeface="Arial" panose="020B0604020202020204" pitchFamily="34" charset="0"/>
                <a:hlinkClick r:id="rId3" tooltip="Fabaceae"/>
              </a:rPr>
              <a:t>Fabaceae</a:t>
            </a:r>
            <a:r>
              <a:rPr lang="fr-FR" altLang="fr-FR" sz="1600" i="1">
                <a:solidFill>
                  <a:srgbClr val="008000"/>
                </a:solidFill>
                <a:latin typeface="Arial" panose="020B0604020202020204" pitchFamily="34" charset="0"/>
              </a:rPr>
              <a:t> </a:t>
            </a:r>
            <a:r>
              <a:rPr lang="fr-FR" altLang="fr-FR" sz="1600">
                <a:solidFill>
                  <a:srgbClr val="008000"/>
                </a:solidFill>
                <a:latin typeface="Arial" panose="020B0604020202020204" pitchFamily="34" charset="0"/>
              </a:rPr>
              <a:t>et de la sous-famille des </a:t>
            </a:r>
            <a:r>
              <a:rPr lang="fr-FR" altLang="fr-FR" sz="1600" i="1">
                <a:solidFill>
                  <a:srgbClr val="008000"/>
                </a:solidFill>
                <a:latin typeface="Arial" panose="020B0604020202020204" pitchFamily="34" charset="0"/>
                <a:hlinkClick r:id="rId4" tooltip="Mimosoideae"/>
              </a:rPr>
              <a:t>Mimosoidées</a:t>
            </a:r>
            <a:r>
              <a:rPr lang="fr-FR" altLang="fr-FR" sz="1600">
                <a:solidFill>
                  <a:srgbClr val="008000"/>
                </a:solidFill>
                <a:latin typeface="Arial" panose="020B0604020202020204" pitchFamily="34" charset="0"/>
              </a:rPr>
              <a:t>), cet arbre peut atteindre une vingtaine de mètres de haut.</a:t>
            </a:r>
          </a:p>
          <a:p>
            <a:pPr algn="just" eaLnBrk="1" hangingPunct="1">
              <a:spcBef>
                <a:spcPct val="0"/>
              </a:spcBef>
            </a:pPr>
            <a:r>
              <a:rPr lang="fr-FR" altLang="fr-FR" sz="1600">
                <a:solidFill>
                  <a:srgbClr val="008000"/>
                </a:solidFill>
                <a:latin typeface="Arial" panose="020B0604020202020204" pitchFamily="34" charset="0"/>
              </a:rPr>
              <a:t> A la floraison, il se couvre de petits pompons jaunes et soyeux disposés en grappes ramifiées.</a:t>
            </a:r>
          </a:p>
          <a:p>
            <a:pPr algn="just" eaLnBrk="1" hangingPunct="1">
              <a:spcBef>
                <a:spcPct val="0"/>
              </a:spcBef>
            </a:pPr>
            <a:r>
              <a:rPr lang="fr-FR" altLang="fr-FR" sz="1600">
                <a:solidFill>
                  <a:srgbClr val="FF0000"/>
                </a:solidFill>
                <a:latin typeface="Arial" panose="020B0604020202020204" pitchFamily="34" charset="0"/>
              </a:rPr>
              <a:t> Il peut aussi se reproduire de façon asexuée en produisant des rejets à partir de sa souche vivace. C'est par cette reproduction, autant que par les nombreuses graines produites, qu'il peut devenir </a:t>
            </a:r>
            <a:r>
              <a:rPr lang="fr-FR" altLang="fr-FR" sz="1600">
                <a:solidFill>
                  <a:srgbClr val="FF0000"/>
                </a:solidFill>
                <a:latin typeface="Arial" panose="020B0604020202020204" pitchFamily="34" charset="0"/>
                <a:hlinkClick r:id="rId5" tooltip="Plante envahissante"/>
              </a:rPr>
              <a:t>envahissant</a:t>
            </a:r>
            <a:r>
              <a:rPr lang="fr-FR" altLang="fr-FR" sz="1600">
                <a:solidFill>
                  <a:srgbClr val="FF0000"/>
                </a:solidFill>
                <a:latin typeface="Arial" panose="020B0604020202020204" pitchFamily="34" charset="0"/>
              </a:rPr>
              <a:t>, allant même par endroit jusqu'à menacer la flore locale.</a:t>
            </a:r>
          </a:p>
          <a:p>
            <a:pPr algn="just" eaLnBrk="1" hangingPunct="1">
              <a:spcBef>
                <a:spcPct val="0"/>
              </a:spcBef>
            </a:pPr>
            <a:r>
              <a:rPr lang="fr-FR" altLang="fr-FR" sz="1600">
                <a:solidFill>
                  <a:srgbClr val="FF0000"/>
                </a:solidFill>
                <a:latin typeface="Arial" panose="020B0604020202020204" pitchFamily="34" charset="0"/>
              </a:rPr>
              <a:t> Il est ainsi considéré comme invasif en Europe du Sud (France, Espagne, Portugal, Italie) etc. …, où il peut former des peuplements denses qui empêchent la flore locale de se développer et peuvent perturber l'écoulement des eaux. De plus, le pollen peut provoquer des allergies</a:t>
            </a:r>
            <a:r>
              <a:rPr lang="fr-FR" altLang="fr-FR" sz="1600" baseline="30000">
                <a:solidFill>
                  <a:srgbClr val="FF0000"/>
                </a:solidFill>
                <a:latin typeface="Arial" panose="020B0604020202020204" pitchFamily="34" charset="0"/>
                <a:hlinkClick r:id="rId6"/>
              </a:rPr>
              <a:t>5</a:t>
            </a:r>
            <a:r>
              <a:rPr lang="fr-FR" altLang="fr-FR" sz="1600">
                <a:solidFill>
                  <a:srgbClr val="FF0000"/>
                </a:solidFill>
                <a:latin typeface="Arial" panose="020B0604020202020204" pitchFamily="34" charset="0"/>
              </a:rPr>
              <a:t>.</a:t>
            </a:r>
            <a:endParaRPr lang="fr-FR" altLang="fr-FR" sz="16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Ses graines ont une durée de vie de 50 ans ou plus.</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7"/>
              </a:rPr>
              <a:t>http://fr.wikipedia.org/wiki/Acacia_dealbata</a:t>
            </a:r>
            <a:r>
              <a:rPr lang="fr-FR" altLang="fr-FR" sz="1200">
                <a:solidFill>
                  <a:srgbClr val="008000"/>
                </a:solidFill>
                <a:latin typeface="Arial" panose="020B0604020202020204" pitchFamily="34" charset="0"/>
              </a:rPr>
              <a:t> , b) </a:t>
            </a:r>
            <a:r>
              <a:rPr lang="fr-FR" altLang="fr-FR" sz="1200">
                <a:solidFill>
                  <a:srgbClr val="008000"/>
                </a:solidFill>
                <a:latin typeface="Arial" panose="020B0604020202020204" pitchFamily="34" charset="0"/>
                <a:hlinkClick r:id="rId8"/>
              </a:rPr>
              <a:t>http://en.wikipedia.org/wiki/Acacia_dealbata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9"/>
              </a:rPr>
              <a:t>http://www.infoflora.ch/fr/flore/10098-acacia-dealbata.html</a:t>
            </a:r>
            <a:r>
              <a:rPr lang="fr-FR" altLang="fr-FR" sz="1200">
                <a:solidFill>
                  <a:srgbClr val="008000"/>
                </a:solidFill>
                <a:latin typeface="Arial" panose="020B0604020202020204" pitchFamily="34" charset="0"/>
              </a:rPr>
              <a:t>, d) </a:t>
            </a:r>
            <a:r>
              <a:rPr lang="it-IT" altLang="fr-FR" sz="1200">
                <a:solidFill>
                  <a:srgbClr val="008000"/>
                </a:solidFill>
                <a:latin typeface="Arial" panose="020B0604020202020204" pitchFamily="34" charset="0"/>
              </a:rPr>
              <a:t>Acacia dealbata fiche, </a:t>
            </a:r>
            <a:r>
              <a:rPr lang="it-IT" altLang="fr-FR" sz="1200">
                <a:solidFill>
                  <a:srgbClr val="008000"/>
                </a:solidFill>
                <a:latin typeface="Arial" panose="020B0604020202020204" pitchFamily="34" charset="0"/>
                <a:hlinkClick r:id="rId10"/>
              </a:rPr>
              <a:t>http://www.invmed.fr/essai_fiche</a:t>
            </a:r>
            <a:r>
              <a:rPr lang="it-IT" altLang="fr-FR" sz="1200">
                <a:solidFill>
                  <a:srgbClr val="008000"/>
                </a:solidFill>
                <a:latin typeface="Arial" panose="020B0604020202020204" pitchFamily="34" charset="0"/>
              </a:rPr>
              <a:t> </a:t>
            </a:r>
            <a:endParaRPr lang="fr-FR" altLang="fr-FR" sz="1200">
              <a:solidFill>
                <a:srgbClr val="008000"/>
              </a:solidFill>
              <a:latin typeface="Arial" panose="020B0604020202020204" pitchFamily="34" charset="0"/>
            </a:endParaRPr>
          </a:p>
        </p:txBody>
      </p:sp>
      <p:pic>
        <p:nvPicPr>
          <p:cNvPr id="56327" name="Image 8" descr="Acacia dealbata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4868863"/>
            <a:ext cx="16351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Image 13" descr="Acacia dealbata_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68538" y="4724400"/>
            <a:ext cx="1466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Image 14" descr="Acacia dealbata3.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11638" y="4652963"/>
            <a:ext cx="1495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Image 15" descr="Acacia dealbata4.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27763" y="46529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ZoneTexte 16"/>
          <p:cNvSpPr txBox="1">
            <a:spLocks noChangeArrowheads="1"/>
          </p:cNvSpPr>
          <p:nvPr/>
        </p:nvSpPr>
        <p:spPr bwMode="auto">
          <a:xfrm>
            <a:off x="6300788" y="6453188"/>
            <a:ext cx="23510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Invasif dans le sud de la France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1627A4D-F435-4A4A-9B45-65E82087C149}" type="slidenum">
              <a:rPr lang="fr-FR" altLang="fr-FR" sz="1200">
                <a:solidFill>
                  <a:srgbClr val="898989"/>
                </a:solidFill>
              </a:rPr>
              <a:pPr algn="r" eaLnBrk="1" hangingPunct="1">
                <a:spcBef>
                  <a:spcPct val="0"/>
                </a:spcBef>
                <a:buFontTx/>
                <a:buNone/>
              </a:pPr>
              <a:t>55</a:t>
            </a:fld>
            <a:endParaRPr lang="fr-FR" altLang="fr-FR" sz="1200">
              <a:solidFill>
                <a:srgbClr val="898989"/>
              </a:solidFill>
            </a:endParaRPr>
          </a:p>
        </p:txBody>
      </p:sp>
      <p:sp>
        <p:nvSpPr>
          <p:cNvPr id="5734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7348" name="Rectangle 5"/>
          <p:cNvSpPr>
            <a:spLocks noChangeArrowheads="1"/>
          </p:cNvSpPr>
          <p:nvPr/>
        </p:nvSpPr>
        <p:spPr bwMode="auto">
          <a:xfrm>
            <a:off x="107950" y="692150"/>
            <a:ext cx="885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8.22. </a:t>
            </a:r>
            <a:r>
              <a:rPr lang="fr-FR" altLang="fr-FR" sz="1800" b="1">
                <a:solidFill>
                  <a:srgbClr val="008000"/>
                </a:solidFill>
                <a:latin typeface="Arial" panose="020B0604020202020204" pitchFamily="34" charset="0"/>
              </a:rPr>
              <a:t>Bassie à balais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Bassia scoparia</a:t>
            </a:r>
            <a:r>
              <a:rPr lang="fr-FR" altLang="fr-FR" sz="1800">
                <a:solidFill>
                  <a:srgbClr val="008000"/>
                </a:solidFill>
                <a:latin typeface="Arial" panose="020B0604020202020204" pitchFamily="34" charset="0"/>
              </a:rPr>
              <a:t>)</a:t>
            </a:r>
            <a:r>
              <a:rPr lang="fr-FR" altLang="fr-FR" sz="1800">
                <a:solidFill>
                  <a:srgbClr val="FF0000"/>
                </a:solidFill>
                <a:latin typeface="Arial" panose="020B0604020202020204" pitchFamily="34" charset="0"/>
              </a:rPr>
              <a:t>                                   A surveiller, en Europe.</a:t>
            </a:r>
            <a:endParaRPr lang="fr-FR" altLang="fr-FR" sz="1800">
              <a:solidFill>
                <a:srgbClr val="008000"/>
              </a:solidFill>
              <a:latin typeface="Arial" panose="020B0604020202020204" pitchFamily="34" charset="0"/>
            </a:endParaRPr>
          </a:p>
        </p:txBody>
      </p:sp>
      <p:pic>
        <p:nvPicPr>
          <p:cNvPr id="57349" name="Image 7" descr="Bassia scopar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15778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mage 8" descr="Bassia scoparia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5156200"/>
            <a:ext cx="2403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Image 9" descr="Bassia scoparia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7974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ZoneTexte 11"/>
          <p:cNvSpPr txBox="1">
            <a:spLocks noChangeArrowheads="1"/>
          </p:cNvSpPr>
          <p:nvPr/>
        </p:nvSpPr>
        <p:spPr bwMode="auto">
          <a:xfrm>
            <a:off x="179388" y="1125538"/>
            <a:ext cx="87137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Cette plante herbacée annuelle, robuste et fortement ramifiée, de 60 à 150 cm, originaire de l'Europe de l'Est et d'Asie, s'étend de plus en plus vers le Sud du continent (Famille des </a:t>
            </a:r>
            <a:r>
              <a:rPr lang="fr-FR" altLang="fr-FR" sz="1800" i="1">
                <a:latin typeface="Arial" panose="020B0604020202020204" pitchFamily="34" charset="0"/>
                <a:hlinkClick r:id="rId5" tooltip="Chenopodiaceae"/>
              </a:rPr>
              <a:t>Chenopodiaceae</a:t>
            </a:r>
            <a:r>
              <a:rPr lang="fr-FR" altLang="fr-FR" sz="1800">
                <a:solidFill>
                  <a:srgbClr val="008000"/>
                </a:solidFill>
                <a:latin typeface="Arial" panose="020B0604020202020204" pitchFamily="34" charset="0"/>
              </a:rPr>
              <a:t> ou des </a:t>
            </a:r>
            <a:r>
              <a:rPr lang="fr-FR" altLang="fr-FR" sz="1800" i="1">
                <a:solidFill>
                  <a:srgbClr val="008000"/>
                </a:solidFill>
                <a:latin typeface="Arial" panose="020B0604020202020204" pitchFamily="34" charset="0"/>
              </a:rPr>
              <a:t>Chénopodiacées</a:t>
            </a:r>
            <a:r>
              <a:rPr lang="fr-FR" altLang="fr-FR" sz="1800">
                <a:solidFill>
                  <a:srgbClr val="008000"/>
                </a:solidFill>
                <a:latin typeface="Arial" panose="020B0604020202020204" pitchFamily="34" charset="0"/>
              </a:rPr>
              <a:t>). </a:t>
            </a:r>
          </a:p>
          <a:p>
            <a:pPr algn="just" eaLnBrk="1" hangingPunct="1">
              <a:spcBef>
                <a:spcPct val="0"/>
              </a:spcBef>
              <a:buFontTx/>
              <a:buNone/>
            </a:pPr>
            <a:r>
              <a:rPr lang="fr-FR" altLang="fr-FR" sz="1800">
                <a:solidFill>
                  <a:srgbClr val="008000"/>
                </a:solidFill>
                <a:latin typeface="Arial" panose="020B0604020202020204" pitchFamily="34" charset="0"/>
              </a:rPr>
              <a:t>Elle occupe des milieux rudéraux (bords de chemins, terrains incultes) ou secs.</a:t>
            </a:r>
          </a:p>
          <a:p>
            <a:pPr algn="just" eaLnBrk="1" hangingPunct="1">
              <a:spcBef>
                <a:spcPct val="0"/>
              </a:spcBef>
              <a:buFontTx/>
              <a:buNone/>
            </a:pPr>
            <a:r>
              <a:rPr lang="fr-FR" altLang="fr-FR" sz="1800">
                <a:solidFill>
                  <a:srgbClr val="FF0000"/>
                </a:solidFill>
                <a:latin typeface="Arial" panose="020B0604020202020204" pitchFamily="34" charset="0"/>
              </a:rPr>
              <a:t>L'espèce a la capacité d'évincer d'autres espèces.</a:t>
            </a:r>
          </a:p>
          <a:p>
            <a:pPr algn="just" eaLnBrk="1" hangingPunct="1">
              <a:spcBef>
                <a:spcPct val="0"/>
              </a:spcBef>
              <a:buFontTx/>
              <a:buNone/>
            </a:pPr>
            <a:r>
              <a:rPr lang="fr-FR" altLang="fr-FR" sz="1200" u="sng">
                <a:solidFill>
                  <a:srgbClr val="008000"/>
                </a:solidFill>
                <a:latin typeface="Arial" panose="020B0604020202020204" pitchFamily="34" charset="0"/>
              </a:rPr>
              <a:t>Reproduction</a:t>
            </a:r>
            <a:r>
              <a:rPr lang="fr-FR" altLang="fr-FR" sz="1200">
                <a:solidFill>
                  <a:srgbClr val="008000"/>
                </a:solidFill>
                <a:latin typeface="Arial" panose="020B0604020202020204" pitchFamily="34" charset="0"/>
              </a:rPr>
              <a:t> : La </a:t>
            </a:r>
            <a:r>
              <a:rPr lang="fr-FR" altLang="fr-FR" sz="1200" i="1">
                <a:solidFill>
                  <a:srgbClr val="008000"/>
                </a:solidFill>
                <a:latin typeface="Arial" panose="020B0604020202020204" pitchFamily="34" charset="0"/>
              </a:rPr>
              <a:t>bassie à balais </a:t>
            </a:r>
            <a:r>
              <a:rPr lang="fr-FR" altLang="fr-FR" sz="1200">
                <a:solidFill>
                  <a:srgbClr val="008000"/>
                </a:solidFill>
                <a:latin typeface="Arial" panose="020B0604020202020204" pitchFamily="34" charset="0"/>
              </a:rPr>
              <a:t>se reproduit exclusivement au moyen de graines. A maturité, les tiges se brisent et le vent fait alors rouler les plantes, ce qui disperse les graines. Il s'agit d'une espèce rudérale, qui colonise des surfaces ouvertes et qui, </a:t>
            </a:r>
            <a:r>
              <a:rPr lang="fr-FR" altLang="fr-FR" sz="1200">
                <a:solidFill>
                  <a:srgbClr val="FF0000"/>
                </a:solidFill>
                <a:latin typeface="Arial" panose="020B0604020202020204" pitchFamily="34" charset="0"/>
              </a:rPr>
              <a:t>comme de nombreuses mauvaises herbes, peut former des peuplements denses et quasi mono-spécifiques.</a:t>
            </a:r>
          </a:p>
          <a:p>
            <a:pPr algn="just" eaLnBrk="1" hangingPunct="1">
              <a:spcBef>
                <a:spcPct val="0"/>
              </a:spcBef>
              <a:buFontTx/>
              <a:buNone/>
            </a:pPr>
            <a:r>
              <a:rPr lang="fr-FR" altLang="fr-FR" sz="1200" u="sng">
                <a:solidFill>
                  <a:srgbClr val="008000"/>
                </a:solidFill>
                <a:latin typeface="Arial" panose="020B0604020202020204" pitchFamily="34" charset="0"/>
              </a:rPr>
              <a:t>Habitat</a:t>
            </a:r>
            <a:r>
              <a:rPr lang="fr-FR" altLang="fr-FR" sz="1200">
                <a:solidFill>
                  <a:srgbClr val="008000"/>
                </a:solidFill>
                <a:latin typeface="Arial" panose="020B0604020202020204" pitchFamily="34" charset="0"/>
              </a:rPr>
              <a:t> : La </a:t>
            </a:r>
            <a:r>
              <a:rPr lang="fr-FR" altLang="fr-FR" sz="1200" i="1">
                <a:solidFill>
                  <a:srgbClr val="008000"/>
                </a:solidFill>
                <a:latin typeface="Arial" panose="020B0604020202020204" pitchFamily="34" charset="0"/>
              </a:rPr>
              <a:t>bassie à balais </a:t>
            </a:r>
            <a:r>
              <a:rPr lang="fr-FR" altLang="fr-FR" sz="1200">
                <a:solidFill>
                  <a:srgbClr val="008000"/>
                </a:solidFill>
                <a:latin typeface="Arial" panose="020B0604020202020204" pitchFamily="34" charset="0"/>
              </a:rPr>
              <a:t>croît dans des milieux ouverts et secs de plaine, steppes rocheuses, sur des bords de chemins, des terrains en friche ou des sols caillouteux. Introduite en </a:t>
            </a:r>
            <a:r>
              <a:rPr lang="fr-FR" altLang="fr-FR" sz="1200">
                <a:solidFill>
                  <a:srgbClr val="008000"/>
                </a:solidFill>
                <a:latin typeface="Arial" panose="020B0604020202020204" pitchFamily="34" charset="0"/>
                <a:hlinkClick r:id="rId6" tooltip="Amérique du Nord"/>
              </a:rPr>
              <a:t>Amérique du Nord</a:t>
            </a:r>
            <a:r>
              <a:rPr lang="fr-FR" altLang="fr-FR" sz="1200" baseline="30000">
                <a:solidFill>
                  <a:srgbClr val="008000"/>
                </a:solidFill>
                <a:latin typeface="Arial" panose="020B0604020202020204" pitchFamily="34" charset="0"/>
                <a:hlinkClick r:id="rId7"/>
              </a:rPr>
              <a:t>2</a:t>
            </a:r>
            <a:r>
              <a:rPr lang="fr-FR" altLang="fr-FR" sz="1200">
                <a:solidFill>
                  <a:srgbClr val="008000"/>
                </a:solidFill>
                <a:latin typeface="Arial" panose="020B0604020202020204" pitchFamily="34" charset="0"/>
              </a:rPr>
              <a:t>, on peut la trouver dans les prairies et dans les </a:t>
            </a:r>
            <a:r>
              <a:rPr lang="fr-FR" altLang="fr-FR" sz="1200">
                <a:solidFill>
                  <a:srgbClr val="008000"/>
                </a:solidFill>
                <a:latin typeface="Arial" panose="020B0604020202020204" pitchFamily="34" charset="0"/>
                <a:hlinkClick r:id="rId8" tooltip="Déserts et brousses xériques"/>
              </a:rPr>
              <a:t>déserts et brousses xériques</a:t>
            </a:r>
            <a:r>
              <a:rPr lang="fr-FR" altLang="fr-FR" sz="1200" baseline="30000">
                <a:solidFill>
                  <a:srgbClr val="008000"/>
                </a:solidFill>
                <a:latin typeface="Arial" panose="020B0604020202020204" pitchFamily="34" charset="0"/>
                <a:hlinkClick r:id="rId9"/>
              </a:rPr>
              <a:t>1</a:t>
            </a:r>
            <a:r>
              <a:rPr lang="fr-FR" altLang="fr-FR" sz="1200">
                <a:solidFill>
                  <a:srgbClr val="008000"/>
                </a:solidFill>
                <a:latin typeface="Arial" panose="020B0604020202020204" pitchFamily="34" charset="0"/>
              </a:rPr>
              <a:t> américains.</a:t>
            </a:r>
          </a:p>
          <a:p>
            <a:pPr algn="just" eaLnBrk="1" hangingPunct="1">
              <a:spcBef>
                <a:spcPct val="0"/>
              </a:spcBef>
              <a:buFontTx/>
              <a:buNone/>
            </a:pPr>
            <a:r>
              <a:rPr lang="fr-FR" altLang="fr-FR" sz="1200" i="1">
                <a:solidFill>
                  <a:srgbClr val="008000"/>
                </a:solidFill>
                <a:latin typeface="Arial" panose="020B0604020202020204" pitchFamily="34" charset="0"/>
              </a:rPr>
              <a:t>Bassia scoparia</a:t>
            </a:r>
            <a:r>
              <a:rPr lang="fr-FR" altLang="fr-FR" sz="1200">
                <a:solidFill>
                  <a:srgbClr val="008000"/>
                </a:solidFill>
                <a:latin typeface="Arial" panose="020B0604020202020204" pitchFamily="34" charset="0"/>
              </a:rPr>
              <a:t> peut être utilisée dans l'alimentation humaine, la médecine traditionnelle, comme fourrage pour le bétail dans les environnements secs</a:t>
            </a:r>
            <a:r>
              <a:rPr lang="fr-FR" altLang="fr-FR" sz="1200" baseline="30000">
                <a:solidFill>
                  <a:srgbClr val="008000"/>
                </a:solidFill>
                <a:latin typeface="Arial" panose="020B0604020202020204" pitchFamily="34" charset="0"/>
                <a:hlinkClick r:id="rId10"/>
              </a:rPr>
              <a:t>6</a:t>
            </a:r>
            <a:r>
              <a:rPr lang="fr-FR" altLang="fr-FR" sz="1200">
                <a:solidFill>
                  <a:srgbClr val="008000"/>
                </a:solidFill>
                <a:latin typeface="Arial" panose="020B0604020202020204" pitchFamily="34" charset="0"/>
              </a:rPr>
              <a:t>, ou encore pour le contrôle de l'érosion. Elle est aussi utilisée pour la </a:t>
            </a:r>
            <a:r>
              <a:rPr lang="fr-FR" altLang="fr-FR" sz="1200">
                <a:solidFill>
                  <a:srgbClr val="008000"/>
                </a:solidFill>
                <a:latin typeface="Arial" panose="020B0604020202020204" pitchFamily="34" charset="0"/>
                <a:hlinkClick r:id="rId11" tooltip="Phytoextraction"/>
              </a:rPr>
              <a:t>phytoextraction</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Elle est toxique lorsqu'elle est consommée en grande quantité par le bétail et rend sa viande toxique (elle provoque perte de poids ou de la </a:t>
            </a:r>
            <a:r>
              <a:rPr lang="fr-FR" altLang="fr-FR" sz="1200">
                <a:solidFill>
                  <a:srgbClr val="FF0000"/>
                </a:solidFill>
                <a:latin typeface="Arial" panose="020B0604020202020204" pitchFamily="34" charset="0"/>
                <a:hlinkClick r:id="rId12" tooltip="Photosensibilité"/>
              </a:rPr>
              <a:t>photosensibilité</a:t>
            </a:r>
            <a:r>
              <a:rPr lang="fr-FR" altLang="fr-FR" sz="1200">
                <a:solidFill>
                  <a:srgbClr val="FF0000"/>
                </a:solidFill>
                <a:latin typeface="Arial" panose="020B0604020202020204" pitchFamily="34" charset="0"/>
              </a:rPr>
              <a:t>; de l’</a:t>
            </a:r>
            <a:r>
              <a:rPr lang="fr-FR" altLang="fr-FR" sz="1200">
                <a:solidFill>
                  <a:srgbClr val="FF0000"/>
                </a:solidFill>
                <a:latin typeface="Arial" panose="020B0604020202020204" pitchFamily="34" charset="0"/>
                <a:hlinkClick r:id="rId13" tooltip="Hyperbilirubinémie"/>
              </a:rPr>
              <a:t> hyperbilirubinémie</a:t>
            </a:r>
            <a:r>
              <a:rPr lang="fr-FR" altLang="fr-FR" sz="1200">
                <a:solidFill>
                  <a:srgbClr val="FF0000"/>
                </a:solidFill>
                <a:latin typeface="Arial" panose="020B0604020202020204" pitchFamily="34" charset="0"/>
              </a:rPr>
              <a:t> ou de la </a:t>
            </a:r>
            <a:r>
              <a:rPr lang="fr-FR" altLang="fr-FR" sz="1200">
                <a:solidFill>
                  <a:srgbClr val="FF0000"/>
                </a:solidFill>
                <a:latin typeface="Arial" panose="020B0604020202020204" pitchFamily="34" charset="0"/>
                <a:hlinkClick r:id="rId14" tooltip="Polyurie"/>
              </a:rPr>
              <a:t>polyurie</a:t>
            </a:r>
            <a:r>
              <a:rPr lang="fr-FR" altLang="fr-FR" sz="1200">
                <a:solidFill>
                  <a:srgbClr val="FF0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Confusions possibles </a:t>
            </a:r>
            <a:r>
              <a:rPr lang="fr-FR" altLang="fr-FR" sz="1200">
                <a:solidFill>
                  <a:srgbClr val="008000"/>
                </a:solidFill>
                <a:latin typeface="Arial" panose="020B0604020202020204" pitchFamily="34" charset="0"/>
              </a:rPr>
              <a:t>: Le chénopode à feuilles étroites (</a:t>
            </a:r>
            <a:r>
              <a:rPr lang="fr-FR" altLang="fr-FR" sz="1200" i="1">
                <a:solidFill>
                  <a:srgbClr val="008000"/>
                </a:solidFill>
                <a:latin typeface="Arial" panose="020B0604020202020204" pitchFamily="34" charset="0"/>
              </a:rPr>
              <a:t>Chenopodium pratericola</a:t>
            </a:r>
            <a:r>
              <a:rPr lang="fr-FR" altLang="fr-FR" sz="1200">
                <a:solidFill>
                  <a:srgbClr val="008000"/>
                </a:solidFill>
                <a:latin typeface="Arial" panose="020B0604020202020204" pitchFamily="34" charset="0"/>
              </a:rPr>
              <a:t>) est farineux blanchâtre, ce qui lui donne une couleur gris-vert. De plus, il a des feuilles à 3 nervures.</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5"/>
              </a:rPr>
              <a:t>http://www.infoflora.ch/fr/assets/content/documents/neophytes/inva_bass_sco_f.pdf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16"/>
              </a:rPr>
              <a:t>http://fr.wikipedia.org/wiki/Bassia_scoparia</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17"/>
              </a:rPr>
              <a:t>http://en.wikipedia.org/wiki/Bassia_scoparia</a:t>
            </a:r>
            <a:r>
              <a:rPr lang="fr-FR" altLang="fr-FR" sz="1200">
                <a:solidFill>
                  <a:srgbClr val="008000"/>
                </a:solidFill>
                <a:latin typeface="Arial" panose="020B0604020202020204" pitchFamily="34"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012AE93-C5AE-484A-9E84-1DA8A1CAD099}" type="slidenum">
              <a:rPr lang="fr-FR" altLang="fr-FR" sz="1200">
                <a:solidFill>
                  <a:srgbClr val="898989"/>
                </a:solidFill>
              </a:rPr>
              <a:pPr algn="r" eaLnBrk="1" hangingPunct="1">
                <a:spcBef>
                  <a:spcPct val="0"/>
                </a:spcBef>
                <a:buFontTx/>
                <a:buNone/>
              </a:pPr>
              <a:t>56</a:t>
            </a:fld>
            <a:endParaRPr lang="fr-FR" altLang="fr-FR" sz="1200">
              <a:solidFill>
                <a:srgbClr val="898989"/>
              </a:solidFill>
            </a:endParaRPr>
          </a:p>
        </p:txBody>
      </p:sp>
      <p:sp>
        <p:nvSpPr>
          <p:cNvPr id="5837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8372" name="Rectangle 5"/>
          <p:cNvSpPr>
            <a:spLocks noChangeArrowheads="1"/>
          </p:cNvSpPr>
          <p:nvPr/>
        </p:nvSpPr>
        <p:spPr bwMode="auto">
          <a:xfrm>
            <a:off x="107950" y="692150"/>
            <a:ext cx="8856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8.23. </a:t>
            </a:r>
            <a:r>
              <a:rPr lang="fr-FR" altLang="fr-FR" sz="1800" b="1">
                <a:solidFill>
                  <a:srgbClr val="008000"/>
                </a:solidFill>
                <a:latin typeface="Arial" panose="020B0604020202020204" pitchFamily="34" charset="0"/>
              </a:rPr>
              <a:t>Paulownia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Paulownia tomentosa</a:t>
            </a:r>
            <a:r>
              <a:rPr lang="fr-FR" altLang="fr-FR" sz="1800">
                <a:solidFill>
                  <a:srgbClr val="008000"/>
                </a:solidFill>
                <a:latin typeface="Arial" panose="020B0604020202020204" pitchFamily="34" charset="0"/>
              </a:rPr>
              <a:t>)</a:t>
            </a:r>
            <a:r>
              <a:rPr lang="fr-FR" altLang="fr-FR" sz="1800">
                <a:solidFill>
                  <a:srgbClr val="FF0000"/>
                </a:solidFill>
                <a:latin typeface="Arial" panose="020B0604020202020204" pitchFamily="34" charset="0"/>
              </a:rPr>
              <a:t>                                   A surveiller, en Europe.</a:t>
            </a:r>
          </a:p>
          <a:p>
            <a:pPr algn="r" eaLnBrk="1" hangingPunct="1">
              <a:spcBef>
                <a:spcPct val="0"/>
              </a:spcBef>
              <a:buFontTx/>
              <a:buNone/>
            </a:pPr>
            <a:r>
              <a:rPr lang="fr-FR" altLang="fr-FR" sz="1800">
                <a:solidFill>
                  <a:srgbClr val="FF0000"/>
                </a:solidFill>
                <a:latin typeface="Arial" panose="020B0604020202020204" pitchFamily="34" charset="0"/>
              </a:rPr>
              <a:t>A rejeter, score: 7 (Australie), risque élevé, score: 9 (Pacifique)</a:t>
            </a:r>
          </a:p>
        </p:txBody>
      </p:sp>
      <p:sp>
        <p:nvSpPr>
          <p:cNvPr id="58373" name="ZoneTexte 5"/>
          <p:cNvSpPr txBox="1">
            <a:spLocks noChangeArrowheads="1"/>
          </p:cNvSpPr>
          <p:nvPr/>
        </p:nvSpPr>
        <p:spPr bwMode="auto">
          <a:xfrm>
            <a:off x="179388" y="1341438"/>
            <a:ext cx="878522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Cet </a:t>
            </a:r>
            <a:r>
              <a:rPr lang="fr-FR" altLang="fr-FR" sz="1800">
                <a:solidFill>
                  <a:srgbClr val="008000"/>
                </a:solidFill>
                <a:latin typeface="Arial" panose="020B0604020202020204" pitchFamily="34" charset="0"/>
                <a:hlinkClick r:id="rId2" tooltip="Arbre"/>
              </a:rPr>
              <a:t>arbre</a:t>
            </a:r>
            <a:r>
              <a:rPr lang="fr-FR" altLang="fr-FR" sz="1800">
                <a:solidFill>
                  <a:srgbClr val="008000"/>
                </a:solidFill>
                <a:latin typeface="Arial" panose="020B0604020202020204" pitchFamily="34" charset="0"/>
              </a:rPr>
              <a:t> caduque, rustique, à port étalé, aux grandes feuilles opposées de 20 à 30 cm, aux fleurs violettes, originaire du nord de la </a:t>
            </a:r>
            <a:r>
              <a:rPr lang="fr-FR" altLang="fr-FR" sz="1800">
                <a:solidFill>
                  <a:srgbClr val="008000"/>
                </a:solidFill>
                <a:latin typeface="Arial" panose="020B0604020202020204" pitchFamily="34" charset="0"/>
                <a:hlinkClick r:id="rId3" tooltip="République populaire de Chine"/>
              </a:rPr>
              <a:t>Chine</a:t>
            </a:r>
            <a:r>
              <a:rPr lang="fr-FR" altLang="fr-FR" sz="1800">
                <a:solidFill>
                  <a:srgbClr val="008000"/>
                </a:solidFill>
                <a:latin typeface="Arial" panose="020B0604020202020204" pitchFamily="34" charset="0"/>
              </a:rPr>
              <a:t> et de la </a:t>
            </a:r>
            <a:r>
              <a:rPr lang="fr-FR" altLang="fr-FR" sz="1800">
                <a:solidFill>
                  <a:srgbClr val="008000"/>
                </a:solidFill>
                <a:latin typeface="Arial" panose="020B0604020202020204" pitchFamily="34" charset="0"/>
                <a:hlinkClick r:id="rId4" tooltip="Corée"/>
              </a:rPr>
              <a:t>Corée</a:t>
            </a:r>
            <a:r>
              <a:rPr lang="fr-FR" altLang="fr-FR" sz="1800">
                <a:solidFill>
                  <a:srgbClr val="008000"/>
                </a:solidFill>
                <a:latin typeface="Arial" panose="020B0604020202020204" pitchFamily="34" charset="0"/>
              </a:rPr>
              <a:t>, peut mesurer jusqu'à 20 m de haut. Il est très utilisé pour la production de bois et en menuiserie.</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400">
                <a:solidFill>
                  <a:srgbClr val="008000"/>
                </a:solidFill>
                <a:latin typeface="Arial" panose="020B0604020202020204" pitchFamily="34" charset="0"/>
              </a:rPr>
              <a:t>Le Paulownia préfère un sol fertile, </a:t>
            </a:r>
            <a:r>
              <a:rPr lang="fr-FR" altLang="fr-FR" sz="1400">
                <a:solidFill>
                  <a:srgbClr val="008000"/>
                </a:solidFill>
                <a:latin typeface="Arial" panose="020B0604020202020204" pitchFamily="34" charset="0"/>
                <a:hlinkClick r:id="rId5" tooltip="Humifère"/>
              </a:rPr>
              <a:t>humifère</a:t>
            </a:r>
            <a:r>
              <a:rPr lang="fr-FR" altLang="fr-FR" sz="1400">
                <a:solidFill>
                  <a:srgbClr val="008000"/>
                </a:solidFill>
                <a:latin typeface="Arial" panose="020B0604020202020204" pitchFamily="34" charset="0"/>
              </a:rPr>
              <a:t> (humide), drainant, à </a:t>
            </a:r>
            <a:r>
              <a:rPr lang="fr-FR" altLang="fr-FR" sz="1400">
                <a:solidFill>
                  <a:srgbClr val="008000"/>
                </a:solidFill>
                <a:latin typeface="Arial" panose="020B0604020202020204" pitchFamily="34" charset="0"/>
                <a:hlinkClick r:id="rId6" tooltip="Potentiel hydrogène"/>
              </a:rPr>
              <a:t>pH</a:t>
            </a:r>
            <a:r>
              <a:rPr lang="fr-FR" altLang="fr-FR" sz="1400">
                <a:solidFill>
                  <a:srgbClr val="008000"/>
                </a:solidFill>
                <a:latin typeface="Arial" panose="020B0604020202020204" pitchFamily="34" charset="0"/>
              </a:rPr>
              <a:t> neutre (6) mais il tolère une large variété de types de sol. C’est une </a:t>
            </a:r>
            <a:r>
              <a:rPr lang="fr-FR" altLang="fr-FR" sz="1400">
                <a:solidFill>
                  <a:srgbClr val="008000"/>
                </a:solidFill>
                <a:latin typeface="Arial" panose="020B0604020202020204" pitchFamily="34" charset="0"/>
                <a:hlinkClick r:id="rId7" tooltip="Plante pionnière"/>
              </a:rPr>
              <a:t>plante pionnière</a:t>
            </a:r>
            <a:r>
              <a:rPr lang="fr-FR" altLang="fr-FR" sz="1400">
                <a:solidFill>
                  <a:srgbClr val="008000"/>
                </a:solidFill>
                <a:latin typeface="Arial" panose="020B0604020202020204" pitchFamily="34" charset="0"/>
              </a:rPr>
              <a:t>. Il pousse bien tant qu'il est en plein soleil mais ne survit pas si des arbres plus grands viennent à le mettre à l'ombre. Il peut survivre aux feux de forêt car ces racines se régénèrent vite et sa croissance est rapide.</a:t>
            </a:r>
          </a:p>
          <a:p>
            <a:pPr algn="just" eaLnBrk="1" hangingPunct="1">
              <a:spcBef>
                <a:spcPct val="0"/>
              </a:spcBef>
              <a:buFontTx/>
              <a:buNone/>
            </a:pPr>
            <a:r>
              <a:rPr lang="fr-FR" altLang="fr-FR" sz="1200">
                <a:solidFill>
                  <a:srgbClr val="008000"/>
                </a:solidFill>
                <a:latin typeface="Arial" panose="020B0604020202020204" pitchFamily="34" charset="0"/>
              </a:rPr>
              <a:t>Il supporte bien la taille et la pollution. Son large système racinaire empêche l'</a:t>
            </a:r>
            <a:r>
              <a:rPr lang="fr-FR" altLang="fr-FR" sz="1200">
                <a:solidFill>
                  <a:srgbClr val="008000"/>
                </a:solidFill>
                <a:latin typeface="Arial" panose="020B0604020202020204" pitchFamily="34" charset="0"/>
                <a:hlinkClick r:id="rId8" tooltip="Érosion"/>
              </a:rPr>
              <a:t>érosion</a:t>
            </a:r>
            <a:r>
              <a:rPr lang="fr-FR" altLang="fr-FR" sz="1200">
                <a:solidFill>
                  <a:srgbClr val="008000"/>
                </a:solidFill>
                <a:latin typeface="Arial" panose="020B0604020202020204" pitchFamily="34" charset="0"/>
              </a:rPr>
              <a:t> des sols.</a:t>
            </a:r>
          </a:p>
          <a:p>
            <a:pPr algn="just" eaLnBrk="1" hangingPunct="1">
              <a:spcBef>
                <a:spcPct val="0"/>
              </a:spcBef>
              <a:buFontTx/>
              <a:buNone/>
            </a:pPr>
            <a:r>
              <a:rPr lang="fr-FR" altLang="fr-FR" sz="1200">
                <a:solidFill>
                  <a:srgbClr val="008000"/>
                </a:solidFill>
                <a:latin typeface="Arial" panose="020B0604020202020204" pitchFamily="34" charset="0"/>
              </a:rPr>
              <a:t>L'arbre se reproduit facilement par </a:t>
            </a:r>
            <a:r>
              <a:rPr lang="fr-FR" altLang="fr-FR" sz="1200">
                <a:solidFill>
                  <a:srgbClr val="008000"/>
                </a:solidFill>
                <a:latin typeface="Arial" panose="020B0604020202020204" pitchFamily="34" charset="0"/>
                <a:hlinkClick r:id="rId9" tooltip="Semis"/>
              </a:rPr>
              <a:t>semis</a:t>
            </a:r>
            <a:r>
              <a:rPr lang="fr-FR" altLang="fr-FR" sz="1200">
                <a:solidFill>
                  <a:srgbClr val="008000"/>
                </a:solidFill>
                <a:latin typeface="Arial" panose="020B0604020202020204" pitchFamily="34" charset="0"/>
              </a:rPr>
              <a:t> et donne énormément de graines et ses premières fleurs vers l'âge de huit ans.</a:t>
            </a:r>
          </a:p>
          <a:p>
            <a:pPr algn="just" eaLnBrk="1" hangingPunct="1">
              <a:spcBef>
                <a:spcPct val="0"/>
              </a:spcBef>
              <a:buFontTx/>
              <a:buNone/>
            </a:pPr>
            <a:r>
              <a:rPr lang="fr-FR" altLang="fr-FR" sz="1200">
                <a:solidFill>
                  <a:srgbClr val="FF0000"/>
                </a:solidFill>
                <a:latin typeface="Arial" panose="020B0604020202020204" pitchFamily="34" charset="0"/>
              </a:rPr>
              <a:t>Cultivé pour la production de bois, cet arbre ornemental, aux racines à la pousse rapide et aux nombreux rejets, a tendance à s'échapper et à envahir agressivement les zones perturbées, y compris les habitats de plantes rares, formant des peuplements mono-spécifiques. Il se révèle être une plante envahissante dans l'est de Etats-Unis et au Japon.</a:t>
            </a:r>
          </a:p>
          <a:p>
            <a:pPr algn="just" eaLnBrk="1" hangingPunct="1">
              <a:spcBef>
                <a:spcPct val="0"/>
              </a:spcBef>
              <a:buFontTx/>
              <a:buNone/>
            </a:pPr>
            <a:r>
              <a:rPr lang="fr-FR" altLang="fr-FR" sz="1200">
                <a:solidFill>
                  <a:srgbClr val="FF0000"/>
                </a:solidFill>
                <a:latin typeface="Arial" panose="020B0604020202020204" pitchFamily="34" charset="0"/>
              </a:rPr>
              <a:t>« </a:t>
            </a:r>
            <a:r>
              <a:rPr lang="fr-FR" altLang="fr-FR" sz="1200" i="1">
                <a:solidFill>
                  <a:srgbClr val="FF0000"/>
                </a:solidFill>
                <a:latin typeface="Arial" panose="020B0604020202020204" pitchFamily="34" charset="0"/>
              </a:rPr>
              <a:t>Les semis colonisent les falaises rocheuses et les berges de sable, envahissant rapidement après des perturbations telles que incendies, construction ... ou inondations. Les arbres posent également des problèmes d'entretien le long des routes</a:t>
            </a:r>
            <a:r>
              <a:rPr lang="fr-FR" altLang="fr-FR" sz="1200">
                <a:solidFill>
                  <a:srgbClr val="FF0000"/>
                </a:solidFill>
                <a:latin typeface="Arial" panose="020B0604020202020204" pitchFamily="34" charset="0"/>
              </a:rPr>
              <a:t> » (Randall &amp; Marinelli, 1996).</a:t>
            </a:r>
          </a:p>
        </p:txBody>
      </p:sp>
      <p:pic>
        <p:nvPicPr>
          <p:cNvPr id="58374" name="Picture 2" descr="C:\Users\LISAN\Pictures\plantes invasives\Paulownia_Tomentosa_fruit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4513" y="5732463"/>
            <a:ext cx="130968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3" descr="C:\Users\LISAN\Pictures\plantes invasives\Paulownia_tomentos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4868863"/>
            <a:ext cx="279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descr="C:\Users\LISAN\Pictures\plantes invasives\Paulownia_tomentosa_feuillag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4868863"/>
            <a:ext cx="279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5" descr="C:\Users\LISAN\Pictures\plantes invasives\Paulownia_tomentosa_fleur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4437063"/>
            <a:ext cx="15128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Rectangle 15"/>
          <p:cNvSpPr>
            <a:spLocks noChangeArrowheads="1"/>
          </p:cNvSpPr>
          <p:nvPr/>
        </p:nvSpPr>
        <p:spPr bwMode="auto">
          <a:xfrm>
            <a:off x="7740650" y="1158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b="1">
                <a:solidFill>
                  <a:srgbClr val="008000"/>
                </a:solidFill>
                <a:latin typeface="Arial" panose="020B0604020202020204" pitchFamily="34" charset="0"/>
              </a:rPr>
              <a:t>U</a:t>
            </a:r>
          </a:p>
        </p:txBody>
      </p:sp>
      <p:pic>
        <p:nvPicPr>
          <p:cNvPr id="58379" name="Image 11" descr="Paulownia_Tomentosa_Fruit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4941888"/>
            <a:ext cx="9763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75" y="2357438"/>
          <a:ext cx="8858250" cy="4000500"/>
        </p:xfrm>
        <a:graphic>
          <a:graphicData uri="http://schemas.openxmlformats.org/drawingml/2006/table">
            <a:tbl>
              <a:tblPr/>
              <a:tblGrid>
                <a:gridCol w="1610891">
                  <a:extLst>
                    <a:ext uri="{9D8B030D-6E8A-4147-A177-3AD203B41FA5}">
                      <a16:colId xmlns:a16="http://schemas.microsoft.com/office/drawing/2014/main" val="20000"/>
                    </a:ext>
                  </a:extLst>
                </a:gridCol>
                <a:gridCol w="2410570">
                  <a:extLst>
                    <a:ext uri="{9D8B030D-6E8A-4147-A177-3AD203B41FA5}">
                      <a16:colId xmlns:a16="http://schemas.microsoft.com/office/drawing/2014/main" val="20001"/>
                    </a:ext>
                  </a:extLst>
                </a:gridCol>
                <a:gridCol w="2031731">
                  <a:extLst>
                    <a:ext uri="{9D8B030D-6E8A-4147-A177-3AD203B41FA5}">
                      <a16:colId xmlns:a16="http://schemas.microsoft.com/office/drawing/2014/main" val="20002"/>
                    </a:ext>
                  </a:extLst>
                </a:gridCol>
                <a:gridCol w="2805058">
                  <a:extLst>
                    <a:ext uri="{9D8B030D-6E8A-4147-A177-3AD203B41FA5}">
                      <a16:colId xmlns:a16="http://schemas.microsoft.com/office/drawing/2014/main" val="20003"/>
                    </a:ext>
                  </a:extLst>
                </a:gridCol>
              </a:tblGrid>
              <a:tr h="2286000">
                <a:tc>
                  <a:txBody>
                    <a:bodyPr/>
                    <a:lstStyle/>
                    <a:p>
                      <a:pPr algn="ctr">
                        <a:lnSpc>
                          <a:spcPct val="115000"/>
                        </a:lnSpc>
                        <a:spcAft>
                          <a:spcPts val="0"/>
                        </a:spcAft>
                      </a:pPr>
                      <a:r>
                        <a:rPr lang="fr-FR" sz="900" dirty="0">
                          <a:solidFill>
                            <a:srgbClr val="660066"/>
                          </a:solidFill>
                          <a:latin typeface="Arial"/>
                          <a:ea typeface="Calibri"/>
                          <a:cs typeface="Times New Roman"/>
                        </a:rPr>
                        <a:t>1</a:t>
                      </a:r>
                      <a:r>
                        <a:rPr lang="fr-FR" sz="900" baseline="30000" dirty="0">
                          <a:solidFill>
                            <a:srgbClr val="660066"/>
                          </a:solidFill>
                          <a:latin typeface="Arial"/>
                          <a:ea typeface="Calibri"/>
                          <a:cs typeface="Times New Roman"/>
                        </a:rPr>
                        <a:t>ère</a:t>
                      </a:r>
                      <a:r>
                        <a:rPr lang="fr-FR" sz="900" dirty="0">
                          <a:solidFill>
                            <a:srgbClr val="660066"/>
                          </a:solidFill>
                          <a:latin typeface="Arial"/>
                          <a:ea typeface="Calibri"/>
                          <a:cs typeface="Times New Roman"/>
                        </a:rPr>
                        <a:t> année                                      </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dirty="0">
                          <a:solidFill>
                            <a:srgbClr val="660066"/>
                          </a:solidFill>
                          <a:latin typeface="Arial"/>
                          <a:ea typeface="Calibri"/>
                          <a:cs typeface="Times New Roman"/>
                        </a:rPr>
                        <a:t>2</a:t>
                      </a:r>
                      <a:r>
                        <a:rPr lang="fr-FR" sz="900" baseline="30000" dirty="0">
                          <a:solidFill>
                            <a:srgbClr val="660066"/>
                          </a:solidFill>
                          <a:latin typeface="Arial"/>
                          <a:ea typeface="Calibri"/>
                          <a:cs typeface="Times New Roman"/>
                        </a:rPr>
                        <a:t>ème</a:t>
                      </a:r>
                      <a:r>
                        <a:rPr lang="fr-FR" sz="900" dirty="0">
                          <a:solidFill>
                            <a:srgbClr val="660066"/>
                          </a:solidFill>
                          <a:latin typeface="Arial"/>
                          <a:ea typeface="Calibri"/>
                          <a:cs typeface="Times New Roman"/>
                        </a:rPr>
                        <a:t> année                                      </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dirty="0">
                          <a:solidFill>
                            <a:srgbClr val="660066"/>
                          </a:solidFill>
                          <a:latin typeface="Arial"/>
                          <a:ea typeface="Calibri"/>
                          <a:cs typeface="Times New Roman"/>
                        </a:rPr>
                        <a:t>3</a:t>
                      </a:r>
                      <a:r>
                        <a:rPr lang="fr-FR" sz="900" baseline="30000" dirty="0">
                          <a:solidFill>
                            <a:srgbClr val="660066"/>
                          </a:solidFill>
                          <a:latin typeface="Arial"/>
                          <a:ea typeface="Calibri"/>
                          <a:cs typeface="Times New Roman"/>
                        </a:rPr>
                        <a:t>ème</a:t>
                      </a:r>
                      <a:r>
                        <a:rPr lang="fr-FR" sz="900" dirty="0">
                          <a:solidFill>
                            <a:srgbClr val="660066"/>
                          </a:solidFill>
                          <a:latin typeface="Arial"/>
                          <a:ea typeface="Calibri"/>
                          <a:cs typeface="Times New Roman"/>
                        </a:rPr>
                        <a:t> année                                      </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900" dirty="0">
                          <a:solidFill>
                            <a:srgbClr val="660066"/>
                          </a:solidFill>
                          <a:latin typeface="Arial"/>
                          <a:ea typeface="Calibri"/>
                          <a:cs typeface="Times New Roman"/>
                        </a:rPr>
                        <a:t>pépinières de </a:t>
                      </a:r>
                      <a:r>
                        <a:rPr lang="fr-FR" sz="900" b="1" dirty="0">
                          <a:solidFill>
                            <a:srgbClr val="660066"/>
                          </a:solidFill>
                          <a:latin typeface="Arial"/>
                          <a:ea typeface="Calibri"/>
                          <a:cs typeface="Times New Roman"/>
                        </a:rPr>
                        <a:t>paulownia</a:t>
                      </a:r>
                      <a:r>
                        <a:rPr lang="fr-FR" sz="900" dirty="0">
                          <a:solidFill>
                            <a:srgbClr val="660066"/>
                          </a:solidFill>
                          <a:latin typeface="Arial"/>
                          <a:ea typeface="Calibri"/>
                          <a:cs typeface="Times New Roman"/>
                        </a:rPr>
                        <a:t> (Chine)</a:t>
                      </a: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45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a:solidFill>
                            <a:srgbClr val="660066"/>
                          </a:solidFill>
                          <a:latin typeface="Arial"/>
                          <a:ea typeface="Calibri"/>
                          <a:cs typeface="Times New Roman"/>
                        </a:rPr>
                        <a:t>Bois de </a:t>
                      </a:r>
                      <a:r>
                        <a:rPr lang="fr-FR" sz="1000" b="1" dirty="0">
                          <a:solidFill>
                            <a:srgbClr val="660066"/>
                          </a:solidFill>
                          <a:latin typeface="Arial"/>
                          <a:ea typeface="Calibri"/>
                          <a:cs typeface="Times New Roman"/>
                        </a:rPr>
                        <a:t>paulownia</a:t>
                      </a:r>
                      <a:r>
                        <a:rPr lang="fr-FR" sz="1000" dirty="0">
                          <a:solidFill>
                            <a:srgbClr val="660066"/>
                          </a:solidFill>
                          <a:latin typeface="Arial"/>
                          <a:ea typeface="Calibri"/>
                          <a:cs typeface="Times New Roman"/>
                        </a:rPr>
                        <a:t> </a:t>
                      </a:r>
                      <a:endParaRPr lang="fr-FR" sz="1000" dirty="0">
                        <a:solidFill>
                          <a:srgbClr val="660066"/>
                        </a:solidFill>
                        <a:latin typeface="Calibri"/>
                        <a:ea typeface="Calibri"/>
                        <a:cs typeface="Times New Roman"/>
                      </a:endParaRPr>
                    </a:p>
                    <a:p>
                      <a:pPr algn="ctr">
                        <a:lnSpc>
                          <a:spcPct val="115000"/>
                        </a:lnSpc>
                        <a:spcAft>
                          <a:spcPts val="0"/>
                        </a:spcAft>
                      </a:pP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a:solidFill>
                            <a:srgbClr val="660066"/>
                          </a:solidFill>
                          <a:latin typeface="Calibri"/>
                          <a:ea typeface="Calibri"/>
                          <a:cs typeface="Times New Roman"/>
                        </a:rPr>
                        <a:t>  </a:t>
                      </a: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a:solidFill>
                            <a:srgbClr val="660066"/>
                          </a:solidFill>
                          <a:latin typeface="Arial"/>
                          <a:ea typeface="Calibri"/>
                          <a:cs typeface="Times New Roman"/>
                        </a:rPr>
                        <a:t>Tronc</a:t>
                      </a:r>
                      <a:r>
                        <a:rPr lang="fr-FR" sz="1000" baseline="0" dirty="0">
                          <a:solidFill>
                            <a:srgbClr val="660066"/>
                          </a:solidFill>
                          <a:latin typeface="Arial"/>
                          <a:ea typeface="Calibri"/>
                          <a:cs typeface="Times New Roman"/>
                        </a:rPr>
                        <a:t> </a:t>
                      </a:r>
                      <a:r>
                        <a:rPr lang="fr-FR" sz="1000" dirty="0">
                          <a:solidFill>
                            <a:srgbClr val="660066"/>
                          </a:solidFill>
                          <a:latin typeface="Arial"/>
                          <a:ea typeface="Calibri"/>
                          <a:cs typeface="Times New Roman"/>
                        </a:rPr>
                        <a:t>de </a:t>
                      </a:r>
                      <a:r>
                        <a:rPr lang="fr-FR" sz="1000" b="1" dirty="0">
                          <a:solidFill>
                            <a:srgbClr val="660066"/>
                          </a:solidFill>
                          <a:latin typeface="Arial"/>
                          <a:ea typeface="Calibri"/>
                          <a:cs typeface="Times New Roman"/>
                        </a:rPr>
                        <a:t>paulownia</a:t>
                      </a:r>
                      <a:r>
                        <a:rPr lang="fr-FR" sz="1000" dirty="0">
                          <a:solidFill>
                            <a:srgbClr val="660066"/>
                          </a:solidFill>
                          <a:latin typeface="Arial"/>
                          <a:ea typeface="Calibri"/>
                          <a:cs typeface="Times New Roman"/>
                        </a:rPr>
                        <a:t> </a:t>
                      </a:r>
                      <a:endParaRPr lang="fr-FR" sz="1000" dirty="0">
                        <a:solidFill>
                          <a:srgbClr val="660066"/>
                        </a:solidFill>
                        <a:latin typeface="Calibri"/>
                        <a:ea typeface="Calibri"/>
                        <a:cs typeface="Times New Roman"/>
                      </a:endParaRPr>
                    </a:p>
                    <a:p>
                      <a:pPr algn="ctr">
                        <a:lnSpc>
                          <a:spcPct val="115000"/>
                        </a:lnSpc>
                        <a:spcAft>
                          <a:spcPts val="0"/>
                        </a:spcAft>
                      </a:pP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a:solidFill>
                            <a:srgbClr val="660066"/>
                          </a:solidFill>
                          <a:latin typeface="Arial"/>
                          <a:ea typeface="Calibri"/>
                          <a:cs typeface="Times New Roman"/>
                        </a:rPr>
                        <a:t>pépinières de </a:t>
                      </a:r>
                      <a:r>
                        <a:rPr lang="fr-FR" sz="1000" b="1" dirty="0">
                          <a:solidFill>
                            <a:srgbClr val="660066"/>
                          </a:solidFill>
                          <a:latin typeface="Arial"/>
                          <a:ea typeface="Calibri"/>
                          <a:cs typeface="Times New Roman"/>
                        </a:rPr>
                        <a:t>paulownia</a:t>
                      </a:r>
                      <a:r>
                        <a:rPr lang="fr-FR" sz="1000" dirty="0">
                          <a:solidFill>
                            <a:srgbClr val="660066"/>
                          </a:solidFill>
                          <a:latin typeface="Arial"/>
                          <a:ea typeface="Calibri"/>
                          <a:cs typeface="Times New Roman"/>
                        </a:rPr>
                        <a:t> (Chine)</a:t>
                      </a:r>
                      <a:endParaRPr lang="fr-FR" sz="1000" dirty="0">
                        <a:solidFill>
                          <a:srgbClr val="660066"/>
                        </a:solidFill>
                        <a:latin typeface="Calibri"/>
                        <a:ea typeface="Calibri"/>
                        <a:cs typeface="Times New Roman"/>
                      </a:endParaRPr>
                    </a:p>
                    <a:p>
                      <a:pPr algn="ctr">
                        <a:lnSpc>
                          <a:spcPct val="115000"/>
                        </a:lnSpc>
                        <a:spcAft>
                          <a:spcPts val="0"/>
                        </a:spcAft>
                      </a:pPr>
                      <a:endParaRPr lang="fr-FR" sz="1000" dirty="0">
                        <a:solidFill>
                          <a:srgbClr val="660066"/>
                        </a:solidFill>
                        <a:latin typeface="Calibri"/>
                        <a:ea typeface="Calibri"/>
                        <a:cs typeface="Times New Roman"/>
                      </a:endParaRPr>
                    </a:p>
                  </a:txBody>
                  <a:tcPr marL="61209" marR="61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9411" name="Image 1" descr="paulownia_1_y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643188"/>
            <a:ext cx="10747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2" name="Image 2" descr="paulownia_2_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643188"/>
            <a:ext cx="1714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Image 3" descr="paulownia_3_ye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2714625"/>
            <a:ext cx="14319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4" name="Image 4" descr="nursery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2571750"/>
            <a:ext cx="13938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5" name="Picture 26" descr="paulowniaBoi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4929188"/>
            <a:ext cx="11049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6" name="Picture 25" descr="paulowniaBois3_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688" y="4714875"/>
            <a:ext cx="8001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7" name="Picture 24" descr="PaulowniaBo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13" y="4857750"/>
            <a:ext cx="8604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8" name="Picture 23" descr="paulowniaTronc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5" y="4857750"/>
            <a:ext cx="11811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9" name="Image 5" descr="uses_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5125" y="5000625"/>
            <a:ext cx="17986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9"/>
          <p:cNvSpPr>
            <a:spLocks noChangeArrowheads="1"/>
          </p:cNvSpPr>
          <p:nvPr/>
        </p:nvSpPr>
        <p:spPr bwMode="auto">
          <a:xfrm>
            <a:off x="179388" y="6419850"/>
            <a:ext cx="8393112" cy="400050"/>
          </a:xfrm>
          <a:prstGeom prst="rect">
            <a:avLst/>
          </a:prstGeom>
          <a:noFill/>
          <a:ln>
            <a:noFill/>
          </a:ln>
          <a:extLst/>
        </p:spPr>
        <p:txBody>
          <a:bodyPr anchor="ctr">
            <a:spAutoFit/>
          </a:bodyPr>
          <a:lstStyle/>
          <a:p>
            <a:pPr defTabSz="912813">
              <a:defRPr/>
            </a:pPr>
            <a:r>
              <a:rPr lang="fr-FR" sz="1000" dirty="0">
                <a:solidFill>
                  <a:srgbClr val="008000"/>
                </a:solidFill>
                <a:latin typeface="+mn-lt"/>
                <a:ea typeface="Times New Roman" pitchFamily="18" charset="0"/>
                <a:cs typeface="Arial" charset="0"/>
              </a:rPr>
              <a:t>Ces images ci-dessus montrent la rapidité de développement du paulownia </a:t>
            </a:r>
            <a:r>
              <a:rPr lang="fr-FR" sz="1000" dirty="0">
                <a:solidFill>
                  <a:srgbClr val="008000"/>
                </a:solidFill>
                <a:latin typeface="+mn-lt"/>
                <a:ea typeface="Times New Roman" pitchFamily="18" charset="0"/>
                <a:cs typeface="Arial" charset="0"/>
                <a:sym typeface="Symbol" pitchFamily="18" charset="2"/>
              </a:rPr>
              <a:t></a:t>
            </a:r>
            <a:r>
              <a:rPr lang="fr-FR" sz="1000" dirty="0">
                <a:solidFill>
                  <a:srgbClr val="008000"/>
                </a:solidFill>
                <a:latin typeface="+mn-lt"/>
                <a:ea typeface="Times New Roman" pitchFamily="18" charset="0"/>
                <a:cs typeface="Arial" charset="0"/>
              </a:rPr>
              <a:t>. </a:t>
            </a:r>
          </a:p>
          <a:p>
            <a:pPr defTabSz="912813">
              <a:defRPr/>
            </a:pPr>
            <a:r>
              <a:rPr lang="fr-FR" sz="1000" dirty="0">
                <a:solidFill>
                  <a:srgbClr val="008000"/>
                </a:solidFill>
                <a:latin typeface="+mn-lt"/>
                <a:ea typeface="Times New Roman" pitchFamily="18" charset="0"/>
                <a:cs typeface="Arial" charset="0"/>
              </a:rPr>
              <a:t>Source : </a:t>
            </a:r>
            <a:r>
              <a:rPr lang="fr-FR" sz="1000" dirty="0">
                <a:solidFill>
                  <a:srgbClr val="008000"/>
                </a:solidFill>
                <a:latin typeface="+mn-lt"/>
                <a:ea typeface="Times New Roman" pitchFamily="18" charset="0"/>
                <a:cs typeface="Arial" charset="0"/>
                <a:hlinkClick r:id="rId11"/>
              </a:rPr>
              <a:t>http://www.paulowniasupply.com/index.htm</a:t>
            </a:r>
            <a:r>
              <a:rPr lang="fr-FR" sz="1000" dirty="0">
                <a:solidFill>
                  <a:srgbClr val="008000"/>
                </a:solidFill>
                <a:latin typeface="+mn-lt"/>
                <a:ea typeface="Times New Roman" pitchFamily="18" charset="0"/>
                <a:cs typeface="Arial" charset="0"/>
              </a:rPr>
              <a:t> , </a:t>
            </a:r>
            <a:r>
              <a:rPr lang="fr-FR" sz="1000" dirty="0">
                <a:solidFill>
                  <a:srgbClr val="008000"/>
                </a:solidFill>
                <a:latin typeface="+mn-lt"/>
                <a:ea typeface="Times New Roman" pitchFamily="18" charset="0"/>
                <a:cs typeface="Arial" charset="0"/>
                <a:hlinkClick r:id="rId12"/>
              </a:rPr>
              <a:t>http://www.paulowniawood.com</a:t>
            </a:r>
            <a:r>
              <a:rPr lang="fr-FR" sz="1000" dirty="0">
                <a:solidFill>
                  <a:srgbClr val="008000"/>
                </a:solidFill>
                <a:latin typeface="+mn-lt"/>
                <a:ea typeface="Times New Roman" pitchFamily="18" charset="0"/>
                <a:cs typeface="Arial" charset="0"/>
              </a:rPr>
              <a:t> &amp; </a:t>
            </a:r>
            <a:r>
              <a:rPr lang="fr-FR" sz="1000" dirty="0">
                <a:solidFill>
                  <a:srgbClr val="008000"/>
                </a:solidFill>
                <a:latin typeface="+mn-lt"/>
                <a:ea typeface="Times New Roman" pitchFamily="18" charset="0"/>
                <a:cs typeface="Arial" charset="0"/>
                <a:hlinkClick r:id="rId13"/>
              </a:rPr>
              <a:t>http://www.mftree.com</a:t>
            </a:r>
            <a:r>
              <a:rPr lang="fr-FR" sz="1000" dirty="0">
                <a:solidFill>
                  <a:srgbClr val="008000"/>
                </a:solidFill>
                <a:latin typeface="+mn-lt"/>
                <a:ea typeface="Times New Roman" pitchFamily="18" charset="0"/>
                <a:cs typeface="Arial" charset="0"/>
              </a:rPr>
              <a:t> </a:t>
            </a:r>
          </a:p>
        </p:txBody>
      </p:sp>
      <p:sp>
        <p:nvSpPr>
          <p:cNvPr id="59421"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8860F10-99EA-4B07-8132-8E7C0FEE9BF6}" type="slidenum">
              <a:rPr lang="fr-FR" altLang="fr-FR" sz="1200">
                <a:solidFill>
                  <a:srgbClr val="898989"/>
                </a:solidFill>
              </a:rPr>
              <a:pPr algn="r" eaLnBrk="1" hangingPunct="1">
                <a:spcBef>
                  <a:spcPct val="0"/>
                </a:spcBef>
                <a:buFontTx/>
                <a:buNone/>
              </a:pPr>
              <a:t>57</a:t>
            </a:fld>
            <a:endParaRPr lang="fr-FR" altLang="fr-FR" sz="1200">
              <a:solidFill>
                <a:srgbClr val="898989"/>
              </a:solidFill>
            </a:endParaRPr>
          </a:p>
        </p:txBody>
      </p:sp>
      <p:sp>
        <p:nvSpPr>
          <p:cNvPr id="59422"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59423" name="Rectangle 5"/>
          <p:cNvSpPr>
            <a:spLocks noChangeArrowheads="1"/>
          </p:cNvSpPr>
          <p:nvPr/>
        </p:nvSpPr>
        <p:spPr bwMode="auto">
          <a:xfrm>
            <a:off x="107950" y="692150"/>
            <a:ext cx="885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8.23. </a:t>
            </a:r>
            <a:r>
              <a:rPr lang="fr-FR" altLang="fr-FR" sz="1800" b="1">
                <a:solidFill>
                  <a:srgbClr val="008000"/>
                </a:solidFill>
                <a:latin typeface="Arial" panose="020B0604020202020204" pitchFamily="34" charset="0"/>
              </a:rPr>
              <a:t>Paulownia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Paulownia tomentosa</a:t>
            </a:r>
            <a:r>
              <a:rPr lang="fr-FR" altLang="fr-FR" sz="1800">
                <a:solidFill>
                  <a:srgbClr val="008000"/>
                </a:solidFill>
                <a:latin typeface="Arial" panose="020B0604020202020204" pitchFamily="34" charset="0"/>
              </a:rPr>
              <a:t>) (suite et fin)</a:t>
            </a:r>
            <a:r>
              <a:rPr lang="fr-FR" altLang="fr-FR" sz="1800">
                <a:solidFill>
                  <a:srgbClr val="FF0000"/>
                </a:solidFill>
                <a:latin typeface="Arial" panose="020B0604020202020204" pitchFamily="34" charset="0"/>
              </a:rPr>
              <a:t>                                 A surveiller.</a:t>
            </a:r>
            <a:endParaRPr lang="fr-FR" altLang="fr-FR" sz="1800">
              <a:solidFill>
                <a:srgbClr val="008000"/>
              </a:solidFill>
              <a:latin typeface="Arial" panose="020B0604020202020204" pitchFamily="34" charset="0"/>
            </a:endParaRPr>
          </a:p>
        </p:txBody>
      </p:sp>
      <p:sp>
        <p:nvSpPr>
          <p:cNvPr id="59424" name="Rectangle 17"/>
          <p:cNvSpPr>
            <a:spLocks noChangeArrowheads="1"/>
          </p:cNvSpPr>
          <p:nvPr/>
        </p:nvSpPr>
        <p:spPr bwMode="auto">
          <a:xfrm>
            <a:off x="179388" y="1125538"/>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milieux ouverts, clairières, bords de route, buissons, lisières, terrains en friches. Cet arbre recherche la lumière.</a:t>
            </a:r>
          </a:p>
          <a:p>
            <a:pPr algn="just" eaLnBrk="1" hangingPunct="1">
              <a:spcBef>
                <a:spcPct val="0"/>
              </a:spcBef>
              <a:buFontTx/>
              <a:buNone/>
            </a:pPr>
            <a:r>
              <a:rPr lang="fr-FR" altLang="fr-FR" sz="1200" u="sng">
                <a:solidFill>
                  <a:srgbClr val="008000"/>
                </a:solidFill>
                <a:latin typeface="Arial" panose="020B0604020202020204" pitchFamily="34" charset="0"/>
              </a:rPr>
              <a:t>Confusion possible </a:t>
            </a:r>
            <a:r>
              <a:rPr lang="fr-FR" altLang="fr-FR" sz="1200">
                <a:solidFill>
                  <a:srgbClr val="008000"/>
                </a:solidFill>
                <a:latin typeface="Arial" panose="020B0604020202020204" pitchFamily="34" charset="0"/>
              </a:rPr>
              <a:t>: avec une autre espèce ornementale plantée dans les parcs et jardins, le </a:t>
            </a:r>
            <a:r>
              <a:rPr lang="fr-FR" altLang="fr-FR" sz="1200" i="1">
                <a:solidFill>
                  <a:srgbClr val="008000"/>
                </a:solidFill>
                <a:latin typeface="Arial" panose="020B0604020202020204" pitchFamily="34" charset="0"/>
                <a:hlinkClick r:id="rId14" tooltip="Catalpa bignonioides"/>
              </a:rPr>
              <a:t>Catalpa</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Catalpa bignonioides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5"/>
              </a:rPr>
              <a:t>http://www.infoflora.ch/fr/assets/content/documents/neophytes/inva_paul_tom_f.pdf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16"/>
              </a:rPr>
              <a:t>http://fr.wikipedia.org/wiki/Paulownia_tomentosa</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17"/>
              </a:rPr>
              <a:t>http://www.cabi.org/isc/datasheet/39100</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18"/>
              </a:rPr>
              <a:t>http://www.hear.org/pier/species/paulownia_tomentosa.htm</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e) </a:t>
            </a:r>
            <a:r>
              <a:rPr lang="fr-FR" altLang="fr-FR" sz="1200">
                <a:solidFill>
                  <a:srgbClr val="008000"/>
                </a:solidFill>
                <a:latin typeface="Arial" panose="020B0604020202020204" pitchFamily="34" charset="0"/>
                <a:hlinkClick r:id="rId19"/>
              </a:rPr>
              <a:t>http://en.wikipedia.org/wiki/Paulownia_tomentosa</a:t>
            </a:r>
            <a:r>
              <a:rPr lang="fr-FR" altLang="fr-FR" sz="1200">
                <a:solidFill>
                  <a:srgbClr val="008000"/>
                </a:solidFill>
                <a:latin typeface="Arial" panose="020B0604020202020204" pitchFamily="34" charset="0"/>
              </a:rPr>
              <a:t> </a:t>
            </a:r>
          </a:p>
        </p:txBody>
      </p:sp>
      <p:sp>
        <p:nvSpPr>
          <p:cNvPr id="59425" name="Rectangle 15"/>
          <p:cNvSpPr>
            <a:spLocks noChangeArrowheads="1"/>
          </p:cNvSpPr>
          <p:nvPr/>
        </p:nvSpPr>
        <p:spPr bwMode="auto">
          <a:xfrm>
            <a:off x="7740650" y="1158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800" b="1">
                <a:solidFill>
                  <a:srgbClr val="008000"/>
                </a:solidFill>
                <a:latin typeface="Arial" panose="020B0604020202020204" pitchFamily="34" charset="0"/>
              </a:rPr>
              <a:t>U</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79388" y="692150"/>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8.24. </a:t>
            </a:r>
            <a:r>
              <a:rPr lang="fr-FR" altLang="fr-FR" sz="1800" b="1">
                <a:solidFill>
                  <a:srgbClr val="008000"/>
                </a:solidFill>
                <a:latin typeface="Arial" panose="020B0604020202020204" pitchFamily="34" charset="0"/>
              </a:rPr>
              <a:t>Abutilon d'Avicenne, abutilon de Théophraste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Abutilon theophrasti</a:t>
            </a:r>
            <a:r>
              <a:rPr lang="fr-FR" altLang="fr-FR" sz="1800">
                <a:solidFill>
                  <a:srgbClr val="008000"/>
                </a:solidFill>
                <a:latin typeface="Arial" panose="020B0604020202020204" pitchFamily="34" charset="0"/>
              </a:rPr>
              <a:t>)</a:t>
            </a:r>
          </a:p>
          <a:p>
            <a:pPr algn="r" eaLnBrk="1" hangingPunct="1">
              <a:spcBef>
                <a:spcPct val="0"/>
              </a:spcBef>
              <a:buFontTx/>
              <a:buNone/>
            </a:pPr>
            <a:r>
              <a:rPr lang="fr-FR" altLang="fr-FR" sz="1800">
                <a:solidFill>
                  <a:srgbClr val="FF0000"/>
                </a:solidFill>
                <a:latin typeface="Arial" panose="020B0604020202020204" pitchFamily="34" charset="0"/>
              </a:rPr>
              <a:t>A surveiller, en Europe        (A rejeter, score: 15 (Pacifique))</a:t>
            </a:r>
          </a:p>
        </p:txBody>
      </p:sp>
      <p:sp>
        <p:nvSpPr>
          <p:cNvPr id="60419"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3B81ADF-4884-4723-8C67-4F1A755F0BBB}" type="slidenum">
              <a:rPr lang="fr-FR" altLang="fr-FR" sz="1200">
                <a:solidFill>
                  <a:srgbClr val="898989"/>
                </a:solidFill>
              </a:rPr>
              <a:pPr algn="r" eaLnBrk="1" hangingPunct="1">
                <a:spcBef>
                  <a:spcPct val="0"/>
                </a:spcBef>
                <a:buFontTx/>
                <a:buNone/>
              </a:pPr>
              <a:t>58</a:t>
            </a:fld>
            <a:endParaRPr lang="fr-FR" altLang="fr-FR" sz="1200">
              <a:solidFill>
                <a:srgbClr val="898989"/>
              </a:solidFill>
            </a:endParaRPr>
          </a:p>
        </p:txBody>
      </p:sp>
      <p:sp>
        <p:nvSpPr>
          <p:cNvPr id="60420"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0421" name="ZoneTexte 6"/>
          <p:cNvSpPr txBox="1">
            <a:spLocks noChangeArrowheads="1"/>
          </p:cNvSpPr>
          <p:nvPr/>
        </p:nvSpPr>
        <p:spPr bwMode="auto">
          <a:xfrm>
            <a:off x="179388" y="1412875"/>
            <a:ext cx="878522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ou </a:t>
            </a:r>
            <a:r>
              <a:rPr lang="fr-FR" altLang="fr-FR" sz="1800" b="1">
                <a:solidFill>
                  <a:srgbClr val="008000"/>
                </a:solidFill>
                <a:latin typeface="Arial" panose="020B0604020202020204" pitchFamily="34" charset="0"/>
              </a:rPr>
              <a:t>abutilon à fleurs jaunes</a:t>
            </a:r>
            <a:r>
              <a:rPr lang="fr-FR" altLang="fr-FR" sz="1800">
                <a:solidFill>
                  <a:srgbClr val="008000"/>
                </a:solidFill>
                <a:latin typeface="Arial" panose="020B0604020202020204" pitchFamily="34" charset="0"/>
              </a:rPr>
              <a:t>, est une espèce de </a:t>
            </a:r>
            <a:r>
              <a:rPr lang="fr-FR" altLang="fr-FR" sz="1800">
                <a:solidFill>
                  <a:srgbClr val="008000"/>
                </a:solidFill>
                <a:latin typeface="Arial" panose="020B0604020202020204" pitchFamily="34" charset="0"/>
                <a:hlinkClick r:id="rId2" tooltip="Plante herbacée"/>
              </a:rPr>
              <a:t>plantes herbacées</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3" tooltip="Plante annuelle"/>
              </a:rPr>
              <a:t>annuelles</a:t>
            </a:r>
            <a:r>
              <a:rPr lang="fr-FR" altLang="fr-FR" sz="1800">
                <a:solidFill>
                  <a:srgbClr val="008000"/>
                </a:solidFill>
                <a:latin typeface="Arial" panose="020B0604020202020204" pitchFamily="34" charset="0"/>
              </a:rPr>
              <a:t> de (famille des </a:t>
            </a:r>
            <a:r>
              <a:rPr lang="fr-FR" altLang="fr-FR" sz="1800" i="1">
                <a:solidFill>
                  <a:srgbClr val="008000"/>
                </a:solidFill>
                <a:latin typeface="Arial" panose="020B0604020202020204" pitchFamily="34" charset="0"/>
                <a:hlinkClick r:id="rId4" tooltip="Malvaceae"/>
              </a:rPr>
              <a:t>Malvaceae</a:t>
            </a:r>
            <a:r>
              <a:rPr lang="fr-FR" altLang="fr-FR" sz="1800">
                <a:solidFill>
                  <a:srgbClr val="008000"/>
                </a:solidFill>
                <a:latin typeface="Arial" panose="020B0604020202020204" pitchFamily="34" charset="0"/>
              </a:rPr>
              <a:t>), poussant jusqu’à un mètre de haut. </a:t>
            </a:r>
          </a:p>
          <a:p>
            <a:pPr algn="just" eaLnBrk="1" hangingPunct="1">
              <a:spcBef>
                <a:spcPct val="0"/>
              </a:spcBef>
              <a:buFontTx/>
              <a:buNone/>
            </a:pPr>
            <a:r>
              <a:rPr lang="fr-FR" altLang="fr-FR" sz="1800">
                <a:solidFill>
                  <a:srgbClr val="008000"/>
                </a:solidFill>
                <a:latin typeface="Arial" panose="020B0604020202020204" pitchFamily="34" charset="0"/>
              </a:rPr>
              <a:t>Cette espèce cultivée pour ses fibres textiles produit de grandes quantités de graines et </a:t>
            </a:r>
            <a:r>
              <a:rPr lang="fr-FR" altLang="fr-FR" sz="1800">
                <a:solidFill>
                  <a:srgbClr val="FF0000"/>
                </a:solidFill>
                <a:latin typeface="Arial" panose="020B0604020202020204" pitchFamily="34" charset="0"/>
              </a:rPr>
              <a:t>est surveillée pour son caractère invasif dans plusieurs pays. </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400">
                <a:solidFill>
                  <a:srgbClr val="FF0000"/>
                </a:solidFill>
                <a:latin typeface="Arial" panose="020B0604020202020204" pitchFamily="34" charset="0"/>
              </a:rPr>
              <a:t>Elle a démontré une action </a:t>
            </a:r>
            <a:r>
              <a:rPr lang="fr-FR" altLang="fr-FR" sz="1400">
                <a:solidFill>
                  <a:srgbClr val="FF0000"/>
                </a:solidFill>
                <a:latin typeface="Arial" panose="020B0604020202020204" pitchFamily="34" charset="0"/>
                <a:hlinkClick r:id="rId5" tooltip="Allélopathie"/>
              </a:rPr>
              <a:t>allélopathique</a:t>
            </a:r>
            <a:r>
              <a:rPr lang="fr-FR" altLang="fr-FR" sz="1400">
                <a:solidFill>
                  <a:srgbClr val="FF0000"/>
                </a:solidFill>
                <a:latin typeface="Arial" panose="020B0604020202020204" pitchFamily="34" charset="0"/>
              </a:rPr>
              <a:t> négative sur les cultures de </a:t>
            </a:r>
            <a:r>
              <a:rPr lang="fr-FR" altLang="fr-FR" sz="1400">
                <a:solidFill>
                  <a:srgbClr val="FF0000"/>
                </a:solidFill>
                <a:latin typeface="Arial" panose="020B0604020202020204" pitchFamily="34" charset="0"/>
                <a:hlinkClick r:id="rId6" tooltip="Soja"/>
              </a:rPr>
              <a:t>soja</a:t>
            </a:r>
            <a:r>
              <a:rPr lang="fr-FR" altLang="fr-FR" sz="1400">
                <a:solidFill>
                  <a:srgbClr val="FF0000"/>
                </a:solidFill>
                <a:latin typeface="Arial" panose="020B0604020202020204" pitchFamily="34" charset="0"/>
              </a:rPr>
              <a:t>, </a:t>
            </a:r>
            <a:r>
              <a:rPr lang="fr-FR" altLang="fr-FR" sz="1400">
                <a:solidFill>
                  <a:srgbClr val="FF0000"/>
                </a:solidFill>
                <a:latin typeface="Arial" panose="020B0604020202020204" pitchFamily="34" charset="0"/>
                <a:hlinkClick r:id="rId7" tooltip="Radis"/>
              </a:rPr>
              <a:t>radis</a:t>
            </a:r>
            <a:r>
              <a:rPr lang="fr-FR" altLang="fr-FR" sz="1400">
                <a:solidFill>
                  <a:srgbClr val="FF0000"/>
                </a:solidFill>
                <a:latin typeface="Arial" panose="020B0604020202020204" pitchFamily="34" charset="0"/>
              </a:rPr>
              <a:t>, et </a:t>
            </a:r>
            <a:r>
              <a:rPr lang="fr-FR" altLang="fr-FR" sz="1400">
                <a:solidFill>
                  <a:srgbClr val="FF0000"/>
                </a:solidFill>
                <a:latin typeface="Arial" panose="020B0604020202020204" pitchFamily="34" charset="0"/>
                <a:hlinkClick r:id="rId8" tooltip="Maïs"/>
              </a:rPr>
              <a:t>maïs</a:t>
            </a:r>
            <a:r>
              <a:rPr lang="fr-FR" altLang="fr-FR" sz="1400">
                <a:solidFill>
                  <a:srgbClr val="FF0000"/>
                </a:solidFill>
                <a:latin typeface="Arial" panose="020B0604020202020204" pitchFamily="34" charset="0"/>
              </a:rPr>
              <a:t> notamment</a:t>
            </a:r>
            <a:r>
              <a:rPr lang="fr-FR" altLang="fr-FR" sz="1400" baseline="30000">
                <a:solidFill>
                  <a:srgbClr val="FF0000"/>
                </a:solidFill>
                <a:latin typeface="Arial" panose="020B0604020202020204" pitchFamily="34" charset="0"/>
                <a:hlinkClick r:id="rId9"/>
              </a:rPr>
              <a:t>3</a:t>
            </a:r>
            <a:r>
              <a:rPr lang="fr-FR" altLang="fr-FR" sz="1400">
                <a:solidFill>
                  <a:srgbClr val="FF0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Elle a un caractère invasif, depuis quelques années, dans les exploitations industrielles de maïs irrigué, dans les milieux où les pratiques de culture, mal conduites, sont destructrices des sols. Son envahissement est toujours provoqué par l’homme.</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terrain dégagé, terrains vagues ou en friche, bords de route, prairies, champs cultivés ou jardins.</a:t>
            </a:r>
          </a:p>
          <a:p>
            <a:pPr algn="just" eaLnBrk="1" hangingPunct="1">
              <a:spcBef>
                <a:spcPct val="0"/>
              </a:spcBef>
              <a:buFontTx/>
              <a:buNone/>
            </a:pPr>
            <a:r>
              <a:rPr lang="fr-FR" altLang="fr-FR" sz="1200">
                <a:solidFill>
                  <a:srgbClr val="008000"/>
                </a:solidFill>
                <a:latin typeface="Arial" panose="020B0604020202020204" pitchFamily="34" charset="0"/>
              </a:rPr>
              <a:t>C'est une plante thérophyte des sols vaseux, hydromorphes (engorgement en eau et compactage), subissant donc un déficit en dioxygène durant la longue période d'inondation, après quoi se déroule un dessèchement extrême</a:t>
            </a:r>
            <a:r>
              <a:rPr lang="fr-FR" altLang="fr-FR" sz="1200" baseline="30000">
                <a:solidFill>
                  <a:srgbClr val="008000"/>
                </a:solidFill>
                <a:latin typeface="Arial" panose="020B0604020202020204" pitchFamily="34" charset="0"/>
                <a:hlinkClick r:id="rId10"/>
              </a:rPr>
              <a:t>6</a:t>
            </a:r>
            <a:r>
              <a:rPr lang="fr-FR" altLang="fr-FR" sz="1200">
                <a:solidFill>
                  <a:srgbClr val="008000"/>
                </a:solidFill>
                <a:latin typeface="Arial" panose="020B0604020202020204" pitchFamily="34" charset="0"/>
              </a:rPr>
              <a:t>. L'absence de dioxygène provoque la libération d'une forme réduite des nitrates, très mobiles et toxiques, les nitrites, leur présence contribuant à la levée de dormance des graines. Ces dernières peuvent persister une cinquantaine d’années au sec.</a:t>
            </a:r>
          </a:p>
          <a:p>
            <a:pPr algn="just" eaLnBrk="1" hangingPunct="1">
              <a:spcBef>
                <a:spcPct val="0"/>
              </a:spcBef>
              <a:buFontTx/>
              <a:buNone/>
            </a:pPr>
            <a:r>
              <a:rPr lang="fr-FR" altLang="fr-FR" sz="1200">
                <a:solidFill>
                  <a:srgbClr val="FF0000"/>
                </a:solidFill>
                <a:latin typeface="Arial" panose="020B0604020202020204" pitchFamily="34" charset="0"/>
              </a:rPr>
              <a:t>Elle est considérée comme invasive dans les régions du centre-ouest et nord-est du </a:t>
            </a:r>
            <a:r>
              <a:rPr lang="fr-FR" altLang="fr-FR" sz="1200">
                <a:solidFill>
                  <a:srgbClr val="FF0000"/>
                </a:solidFill>
                <a:latin typeface="Arial" panose="020B0604020202020204" pitchFamily="34" charset="0"/>
                <a:hlinkClick r:id="rId11" tooltip="États-Unis"/>
              </a:rPr>
              <a:t>Royaume-Unis</a:t>
            </a:r>
            <a:r>
              <a:rPr lang="fr-FR" altLang="fr-FR" sz="1200">
                <a:solidFill>
                  <a:srgbClr val="FF0000"/>
                </a:solidFill>
                <a:latin typeface="Arial" panose="020B0604020202020204" pitchFamily="34" charset="0"/>
              </a:rPr>
              <a:t>, dans l'est </a:t>
            </a:r>
            <a:r>
              <a:rPr lang="fr-FR" altLang="fr-FR" sz="1200">
                <a:solidFill>
                  <a:srgbClr val="FF0000"/>
                </a:solidFill>
                <a:latin typeface="Arial" panose="020B0604020202020204" pitchFamily="34" charset="0"/>
                <a:hlinkClick r:id="rId12" tooltip="Canada"/>
              </a:rPr>
              <a:t>du Canada</a:t>
            </a:r>
            <a:r>
              <a:rPr lang="fr-FR" altLang="fr-FR" sz="1200">
                <a:solidFill>
                  <a:srgbClr val="FF0000"/>
                </a:solidFill>
                <a:latin typeface="Arial" panose="020B0604020202020204" pitchFamily="34" charset="0"/>
              </a:rPr>
              <a:t> et la </a:t>
            </a:r>
            <a:r>
              <a:rPr lang="fr-FR" altLang="fr-FR" sz="1200" u="sng">
                <a:solidFill>
                  <a:srgbClr val="FF0000"/>
                </a:solidFill>
                <a:latin typeface="Arial" panose="020B0604020202020204" pitchFamily="34" charset="0"/>
                <a:hlinkClick r:id="rId13" tooltip="Méditerranée orientale"/>
              </a:rPr>
              <a:t>Méditerranée orientale</a:t>
            </a:r>
            <a:r>
              <a:rPr lang="fr-FR" altLang="fr-FR" sz="1200">
                <a:solidFill>
                  <a:srgbClr val="FF0000"/>
                </a:solidFill>
                <a:latin typeface="Arial" panose="020B0604020202020204" pitchFamily="34" charset="0"/>
              </a:rPr>
              <a:t>, dans les régions agricoles de l'est et du Midwest des États-Unis.</a:t>
            </a:r>
            <a:r>
              <a:rPr lang="fr-FR" altLang="fr-FR" sz="1200">
                <a:latin typeface="Arial" panose="020B0604020202020204" pitchFamily="34" charset="0"/>
              </a:rPr>
              <a:t> </a:t>
            </a:r>
            <a:endParaRPr lang="fr-FR" altLang="fr-FR" sz="1200">
              <a:solidFill>
                <a:srgbClr val="FF0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9"/>
              </a:rPr>
              <a:t>http://fr.wikipedia.org/wiki/Abutilon_theophrasti</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4"/>
              </a:rPr>
              <a:t>http://en.wikipedia.org/wiki/Abutilon_theophrasti</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15"/>
              </a:rPr>
              <a:t>http://www.infoflora.ch/fr/flore/6547-abutilon-theophrasti.html</a:t>
            </a:r>
            <a:r>
              <a:rPr lang="fr-FR" altLang="fr-FR" sz="1200">
                <a:solidFill>
                  <a:srgbClr val="008000"/>
                </a:solidFill>
                <a:latin typeface="Arial" panose="020B0604020202020204" pitchFamily="34" charset="0"/>
              </a:rPr>
              <a:t>, d) </a:t>
            </a:r>
            <a:r>
              <a:rPr lang="fr-FR" altLang="fr-FR" sz="1200">
                <a:solidFill>
                  <a:srgbClr val="008000"/>
                </a:solidFill>
                <a:latin typeface="Arial" panose="020B0604020202020204" pitchFamily="34" charset="0"/>
                <a:hlinkClick r:id="rId16"/>
              </a:rPr>
              <a:t>http://www.hear.org/pier/species/abutilon_theophrasti.htm</a:t>
            </a:r>
            <a:r>
              <a:rPr lang="fr-FR" altLang="fr-FR" sz="1200">
                <a:solidFill>
                  <a:srgbClr val="008000"/>
                </a:solidFill>
                <a:latin typeface="Arial" panose="020B0604020202020204" pitchFamily="34" charset="0"/>
              </a:rPr>
              <a:t>   </a:t>
            </a:r>
          </a:p>
        </p:txBody>
      </p:sp>
      <p:pic>
        <p:nvPicPr>
          <p:cNvPr id="60422" name="Picture 2" descr="C:\Users\LISAN\Pictures\plantes invasives\Abutilon theophrasti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288" y="5157788"/>
            <a:ext cx="14605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3" descr="C:\Users\LISAN\Pictures\plantes invasives\Abutilon theophrasti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4868863"/>
            <a:ext cx="122396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4" descr="C:\Users\LISAN\Pictures\plantes invasives\Abutilon theophrasti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40200" y="4797425"/>
            <a:ext cx="25130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5" descr="C:\Users\LISAN\Pictures\plantes invasives\Abutilon theophrasti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51725" y="4868863"/>
            <a:ext cx="1428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E8A3DD1-DDD1-4F01-9754-27F7300FE564}" type="slidenum">
              <a:rPr lang="fr-FR" altLang="fr-FR" sz="1200">
                <a:solidFill>
                  <a:srgbClr val="898989"/>
                </a:solidFill>
              </a:rPr>
              <a:pPr algn="r" eaLnBrk="1" hangingPunct="1">
                <a:spcBef>
                  <a:spcPct val="0"/>
                </a:spcBef>
                <a:buFontTx/>
                <a:buNone/>
              </a:pPr>
              <a:t>59</a:t>
            </a:fld>
            <a:endParaRPr lang="fr-FR" altLang="fr-FR" sz="1200">
              <a:solidFill>
                <a:srgbClr val="898989"/>
              </a:solidFill>
            </a:endParaRPr>
          </a:p>
        </p:txBody>
      </p:sp>
      <p:sp>
        <p:nvSpPr>
          <p:cNvPr id="61443"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1444" name="Rectangle 4"/>
          <p:cNvSpPr>
            <a:spLocks noChangeArrowheads="1"/>
          </p:cNvSpPr>
          <p:nvPr/>
        </p:nvSpPr>
        <p:spPr bwMode="auto">
          <a:xfrm>
            <a:off x="179388" y="692150"/>
            <a:ext cx="885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fr-FR" sz="1800">
                <a:solidFill>
                  <a:srgbClr val="008000"/>
                </a:solidFill>
                <a:latin typeface="Arial" panose="020B0604020202020204" pitchFamily="34" charset="0"/>
              </a:rPr>
              <a:t>8.25. </a:t>
            </a:r>
            <a:r>
              <a:rPr lang="it-IT" altLang="fr-FR" sz="1800" b="1">
                <a:solidFill>
                  <a:srgbClr val="008000"/>
                </a:solidFill>
                <a:latin typeface="Arial" panose="020B0604020202020204" pitchFamily="34" charset="0"/>
              </a:rPr>
              <a:t>Amorphe buissonnante ou faux-indigo </a:t>
            </a:r>
            <a:r>
              <a:rPr lang="it-IT" altLang="fr-FR" sz="1800">
                <a:solidFill>
                  <a:srgbClr val="008000"/>
                </a:solidFill>
                <a:latin typeface="Arial" panose="020B0604020202020204" pitchFamily="34" charset="0"/>
              </a:rPr>
              <a:t>(</a:t>
            </a:r>
            <a:r>
              <a:rPr lang="it-IT" altLang="fr-FR" sz="1800" i="1">
                <a:solidFill>
                  <a:srgbClr val="008000"/>
                </a:solidFill>
                <a:latin typeface="Arial" panose="020B0604020202020204" pitchFamily="34" charset="0"/>
              </a:rPr>
              <a:t>Amorpha fruticosa</a:t>
            </a:r>
            <a:r>
              <a:rPr lang="it-IT" altLang="fr-FR" sz="1800">
                <a:solidFill>
                  <a:srgbClr val="008000"/>
                </a:solidFill>
                <a:latin typeface="Arial" panose="020B0604020202020204" pitchFamily="34" charset="0"/>
              </a:rPr>
              <a:t>)</a:t>
            </a:r>
            <a:r>
              <a:rPr lang="it-IT" altLang="fr-FR" sz="1800">
                <a:solidFill>
                  <a:srgbClr val="FF0000"/>
                </a:solidFill>
                <a:latin typeface="Arial" panose="020B0604020202020204" pitchFamily="34" charset="0"/>
              </a:rPr>
              <a:t>          A surveiller</a:t>
            </a:r>
            <a:endParaRPr lang="fr-FR" altLang="fr-FR" sz="1800">
              <a:solidFill>
                <a:srgbClr val="008000"/>
              </a:solidFill>
              <a:latin typeface="Arial" panose="020B0604020202020204" pitchFamily="34" charset="0"/>
            </a:endParaRPr>
          </a:p>
        </p:txBody>
      </p:sp>
      <p:sp>
        <p:nvSpPr>
          <p:cNvPr id="61445" name="ZoneTexte 5"/>
          <p:cNvSpPr txBox="1">
            <a:spLocks noChangeArrowheads="1"/>
          </p:cNvSpPr>
          <p:nvPr/>
        </p:nvSpPr>
        <p:spPr bwMode="auto">
          <a:xfrm>
            <a:off x="250825" y="1196975"/>
            <a:ext cx="8713788"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Originaires d’</a:t>
            </a:r>
            <a:r>
              <a:rPr lang="fr-FR" altLang="fr-FR" sz="1800">
                <a:solidFill>
                  <a:srgbClr val="008000"/>
                </a:solidFill>
                <a:latin typeface="Arial" panose="020B0604020202020204" pitchFamily="34" charset="0"/>
                <a:hlinkClick r:id="rId2" tooltip="Amérique du Nord"/>
              </a:rPr>
              <a:t>Amérique du Nord</a:t>
            </a:r>
            <a:r>
              <a:rPr lang="fr-FR" altLang="fr-FR" sz="1800">
                <a:solidFill>
                  <a:srgbClr val="008000"/>
                </a:solidFill>
                <a:latin typeface="Arial" panose="020B0604020202020204" pitchFamily="34" charset="0"/>
              </a:rPr>
              <a:t>, c’est un arbrisseau </a:t>
            </a:r>
            <a:r>
              <a:rPr lang="fr-FR" altLang="fr-FR" sz="1800">
                <a:solidFill>
                  <a:srgbClr val="008000"/>
                </a:solidFill>
                <a:latin typeface="Arial" panose="020B0604020202020204" pitchFamily="34" charset="0"/>
                <a:hlinkClick r:id="rId3" tooltip="Flore mellifère"/>
              </a:rPr>
              <a:t>mellifère</a:t>
            </a:r>
            <a:r>
              <a:rPr lang="fr-FR" altLang="fr-FR" sz="1800">
                <a:solidFill>
                  <a:srgbClr val="008000"/>
                </a:solidFill>
                <a:latin typeface="Arial" panose="020B0604020202020204" pitchFamily="34" charset="0"/>
              </a:rPr>
              <a:t>, à croissance rapide, de 4 m de haut maximum, dont la taille adulte varie entre 3 m et 5 m (famille des </a:t>
            </a:r>
            <a:r>
              <a:rPr lang="fr-FR" altLang="fr-FR" sz="1800" i="1">
                <a:latin typeface="Arial" panose="020B0604020202020204" pitchFamily="34" charset="0"/>
                <a:hlinkClick r:id="rId4" tooltip="Fabaceae"/>
              </a:rPr>
              <a:t>Fabaceae</a:t>
            </a:r>
            <a:r>
              <a:rPr lang="fr-FR" altLang="fr-FR" sz="1800">
                <a:solidFill>
                  <a:srgbClr val="008000"/>
                </a:solidFill>
                <a:latin typeface="Arial" panose="020B0604020202020204" pitchFamily="34" charset="0"/>
              </a:rPr>
              <a:t>). </a:t>
            </a:r>
            <a:r>
              <a:rPr lang="fr-FR" altLang="fr-FR" sz="1800" i="1">
                <a:solidFill>
                  <a:srgbClr val="008000"/>
                </a:solidFill>
                <a:latin typeface="Arial" panose="020B0604020202020204" pitchFamily="34" charset="0"/>
              </a:rPr>
              <a:t>A. fruticosa </a:t>
            </a:r>
            <a:r>
              <a:rPr lang="fr-FR" altLang="fr-FR" sz="1800">
                <a:solidFill>
                  <a:srgbClr val="008000"/>
                </a:solidFill>
                <a:latin typeface="Arial" panose="020B0604020202020204" pitchFamily="34" charset="0"/>
              </a:rPr>
              <a:t>prolifère bien avec le climat océanique français. </a:t>
            </a:r>
          </a:p>
          <a:p>
            <a:pPr algn="just" eaLnBrk="1" hangingPunct="1">
              <a:spcBef>
                <a:spcPct val="0"/>
              </a:spcBef>
              <a:buFontTx/>
              <a:buNone/>
            </a:pPr>
            <a:r>
              <a:rPr lang="fr-FR" altLang="fr-FR" sz="1800">
                <a:solidFill>
                  <a:srgbClr val="FF0000"/>
                </a:solidFill>
                <a:latin typeface="Arial" panose="020B0604020202020204" pitchFamily="34" charset="0"/>
              </a:rPr>
              <a:t>C’est une </a:t>
            </a:r>
            <a:r>
              <a:rPr lang="fr-FR" altLang="fr-FR" sz="1800">
                <a:solidFill>
                  <a:srgbClr val="FF0000"/>
                </a:solidFill>
                <a:latin typeface="Arial" panose="020B0604020202020204" pitchFamily="34" charset="0"/>
                <a:hlinkClick r:id="rId5" tooltip="Espèce invasive"/>
              </a:rPr>
              <a:t>plante invasive</a:t>
            </a:r>
            <a:r>
              <a:rPr lang="fr-FR" altLang="fr-FR" sz="1800">
                <a:solidFill>
                  <a:srgbClr val="FF0000"/>
                </a:solidFill>
                <a:latin typeface="Arial" panose="020B0604020202020204" pitchFamily="34" charset="0"/>
              </a:rPr>
              <a:t> partout présente aux </a:t>
            </a:r>
            <a:r>
              <a:rPr lang="fr-FR" altLang="fr-FR" sz="1800">
                <a:solidFill>
                  <a:srgbClr val="FF0000"/>
                </a:solidFill>
                <a:latin typeface="Arial" panose="020B0604020202020204" pitchFamily="34" charset="0"/>
                <a:hlinkClick r:id="rId6" tooltip="États-Unis"/>
              </a:rPr>
              <a:t>États-Unis</a:t>
            </a:r>
            <a:r>
              <a:rPr lang="fr-FR" altLang="fr-FR" sz="1800">
                <a:solidFill>
                  <a:srgbClr val="FF0000"/>
                </a:solidFill>
                <a:latin typeface="Arial" panose="020B0604020202020204" pitchFamily="34" charset="0"/>
              </a:rPr>
              <a:t>, et qui a tendance à le devenir en </a:t>
            </a:r>
            <a:r>
              <a:rPr lang="fr-FR" altLang="fr-FR" sz="1800">
                <a:solidFill>
                  <a:srgbClr val="FF0000"/>
                </a:solidFill>
                <a:latin typeface="Arial" panose="020B0604020202020204" pitchFamily="34" charset="0"/>
                <a:hlinkClick r:id="rId7" tooltip="Europe"/>
              </a:rPr>
              <a:t>Europe</a:t>
            </a:r>
            <a:r>
              <a:rPr lang="fr-FR" altLang="fr-FR" sz="1800">
                <a:solidFill>
                  <a:srgbClr val="FF0000"/>
                </a:solidFill>
                <a:latin typeface="Arial" panose="020B0604020202020204" pitchFamily="34" charset="0"/>
              </a:rPr>
              <a:t> centrale et méditerranéenne. </a:t>
            </a:r>
            <a:endParaRPr lang="fr-FR" altLang="fr-FR" sz="1200">
              <a:solidFill>
                <a:srgbClr val="FF0000"/>
              </a:solidFill>
              <a:latin typeface="Arial" panose="020B0604020202020204" pitchFamily="34" charset="0"/>
            </a:endParaRPr>
          </a:p>
          <a:p>
            <a:pPr algn="just" eaLnBrk="1" hangingPunct="1">
              <a:spcBef>
                <a:spcPct val="0"/>
              </a:spcBef>
              <a:buFontTx/>
              <a:buNone/>
            </a:pPr>
            <a:r>
              <a:rPr lang="fr-FR" altLang="fr-FR" sz="1200">
                <a:solidFill>
                  <a:srgbClr val="FF0000"/>
                </a:solidFill>
                <a:latin typeface="Arial" panose="020B0604020202020204" pitchFamily="34" charset="0"/>
              </a:rPr>
              <a:t>Elle tend à devenir dominante et à former des peuplements mono-spécifiques, dans les forêts alluviales sous influence anthropique, d’où la disparition des communautés végétales alluviales indigènes, particulièrement en conditions eutrophes. </a:t>
            </a:r>
          </a:p>
          <a:p>
            <a:pPr algn="just" eaLnBrk="1" hangingPunct="1">
              <a:spcBef>
                <a:spcPct val="0"/>
              </a:spcBef>
              <a:buFontTx/>
              <a:buNone/>
            </a:pPr>
            <a:r>
              <a:rPr lang="fr-FR" altLang="fr-FR" sz="1200">
                <a:solidFill>
                  <a:srgbClr val="FF0000"/>
                </a:solidFill>
                <a:latin typeface="Arial" panose="020B0604020202020204" pitchFamily="34" charset="0"/>
              </a:rPr>
              <a:t>Ses gousses contiennent une substance appelée « amorphine » toxique pour un grand nombre d’insectes (Acree et al. 1943). </a:t>
            </a:r>
          </a:p>
          <a:p>
            <a:pPr algn="just" eaLnBrk="1" hangingPunct="1">
              <a:spcBef>
                <a:spcPct val="0"/>
              </a:spcBef>
              <a:buFontTx/>
              <a:buNone/>
            </a:pPr>
            <a:r>
              <a:rPr lang="fr-FR" altLang="fr-FR" sz="1200">
                <a:solidFill>
                  <a:srgbClr val="FF0000"/>
                </a:solidFill>
                <a:latin typeface="Arial" panose="020B0604020202020204" pitchFamily="34" charset="0"/>
              </a:rPr>
              <a:t> Elle concurrence les espèces arbustives telles que </a:t>
            </a:r>
            <a:r>
              <a:rPr lang="fr-FR" altLang="fr-FR" sz="1200" i="1">
                <a:solidFill>
                  <a:srgbClr val="FF0000"/>
                </a:solidFill>
                <a:latin typeface="Arial" panose="020B0604020202020204" pitchFamily="34" charset="0"/>
              </a:rPr>
              <a:t>Cornus sanguine</a:t>
            </a:r>
            <a:r>
              <a:rPr lang="fr-FR" altLang="fr-FR" sz="1200">
                <a:solidFill>
                  <a:srgbClr val="FF0000"/>
                </a:solidFill>
                <a:latin typeface="Arial" panose="020B0604020202020204" pitchFamily="34" charset="0"/>
              </a:rPr>
              <a:t>a L. ou </a:t>
            </a:r>
            <a:r>
              <a:rPr lang="fr-FR" altLang="fr-FR" sz="1200" i="1">
                <a:solidFill>
                  <a:srgbClr val="FF0000"/>
                </a:solidFill>
                <a:latin typeface="Arial" panose="020B0604020202020204" pitchFamily="34" charset="0"/>
              </a:rPr>
              <a:t>Ligustrum vulgare</a:t>
            </a:r>
            <a:r>
              <a:rPr lang="fr-FR" altLang="fr-FR" sz="1200">
                <a:solidFill>
                  <a:srgbClr val="FF0000"/>
                </a:solidFill>
                <a:latin typeface="Arial" panose="020B0604020202020204" pitchFamily="34" charset="0"/>
              </a:rPr>
              <a:t> L. (Muller 2004).</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forêts alluviales, espaces en friche, ravins, plantations, gravières, bois humides, berges de cours d’eau, ruisseaux et des étangs.  Bien que préférant les sols humides, elle s’accommode d’une large gamme de terrains, terrains secs et</a:t>
            </a:r>
          </a:p>
          <a:p>
            <a:pPr algn="just" eaLnBrk="1" hangingPunct="1">
              <a:spcBef>
                <a:spcPct val="0"/>
              </a:spcBef>
              <a:buFontTx/>
              <a:buNone/>
            </a:pPr>
            <a:r>
              <a:rPr lang="fr-FR" altLang="fr-FR" sz="1200">
                <a:solidFill>
                  <a:srgbClr val="008000"/>
                </a:solidFill>
                <a:latin typeface="Arial" panose="020B0604020202020204" pitchFamily="34" charset="0"/>
              </a:rPr>
              <a:t>sablonneux et même des terrains pauvres du fait de son association avec des rhizobiums, bactéries fixatrices d’azote.  </a:t>
            </a:r>
          </a:p>
          <a:p>
            <a:pPr algn="just" eaLnBrk="1" hangingPunct="1">
              <a:spcBef>
                <a:spcPct val="0"/>
              </a:spcBef>
              <a:buFontTx/>
              <a:buNone/>
            </a:pPr>
            <a:r>
              <a:rPr lang="fr-FR" altLang="fr-FR" sz="1200">
                <a:solidFill>
                  <a:srgbClr val="008000"/>
                </a:solidFill>
                <a:latin typeface="Arial" panose="020B0604020202020204" pitchFamily="34" charset="0"/>
              </a:rPr>
              <a:t>Elle  résiste jusqu’à ­25°C et qui tolère les conditions de sécheresse propres au climat méditerranéen. Elle supporte les vents forts, mais craint les expositions maritimes et les embruns salés. Elle tolère l’ombre (Lombard 2007).</a:t>
            </a:r>
          </a:p>
          <a:p>
            <a:pPr algn="just" eaLnBrk="1" hangingPunct="1">
              <a:spcBef>
                <a:spcPct val="0"/>
              </a:spcBef>
              <a:buFontTx/>
              <a:buNone/>
            </a:pPr>
            <a:r>
              <a:rPr lang="fr-FR" altLang="fr-FR" sz="1200">
                <a:solidFill>
                  <a:srgbClr val="008000"/>
                </a:solidFill>
                <a:latin typeface="Arial" panose="020B0604020202020204" pitchFamily="34" charset="0"/>
              </a:rPr>
              <a:t>Les graines sont dispersées lors de l’ouverture des gousses à proximité des plants mères. Elles peuvent être également</a:t>
            </a:r>
          </a:p>
          <a:p>
            <a:pPr algn="just" eaLnBrk="1" hangingPunct="1">
              <a:spcBef>
                <a:spcPct val="0"/>
              </a:spcBef>
              <a:buFontTx/>
              <a:buNone/>
            </a:pPr>
            <a:r>
              <a:rPr lang="fr-FR" altLang="fr-FR" sz="1200">
                <a:solidFill>
                  <a:srgbClr val="008000"/>
                </a:solidFill>
                <a:latin typeface="Arial" panose="020B0604020202020204" pitchFamily="34" charset="0"/>
              </a:rPr>
              <a:t>disséminées par l’eau lorsque l’arbuste colonise des plaines inondables ou des bords de cours d’eau (IPAN).</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8"/>
              </a:rPr>
              <a:t>http://www.infoflora.ch/fr/assets/content/documents/neophytes/inva_amor_fru_f.pdf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9"/>
              </a:rPr>
              <a:t>http://www.centrederessources-loirenature.com/mediatheque/especes_inva/fiches_FCBN/Fiche%20-%20Amorpha-fruticosa_sr.pdf</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10"/>
              </a:rPr>
              <a:t>http://fr.wikipedia.org/wiki/Amorpha</a:t>
            </a:r>
            <a:r>
              <a:rPr lang="fr-FR" altLang="fr-FR" sz="1200">
                <a:solidFill>
                  <a:srgbClr val="008000"/>
                </a:solidFill>
                <a:latin typeface="Arial" panose="020B0604020202020204" pitchFamily="34" charset="0"/>
              </a:rPr>
              <a:t>, d) </a:t>
            </a:r>
            <a:r>
              <a:rPr lang="fr-FR" altLang="fr-FR" sz="1200">
                <a:solidFill>
                  <a:srgbClr val="008000"/>
                </a:solidFill>
                <a:latin typeface="Arial" panose="020B0604020202020204" pitchFamily="34" charset="0"/>
                <a:hlinkClick r:id="rId11"/>
              </a:rPr>
              <a:t>http://en.wikipedia.org/wiki/Amorpha_fruticosa</a:t>
            </a:r>
            <a:r>
              <a:rPr lang="fr-FR" altLang="fr-FR" sz="1200">
                <a:solidFill>
                  <a:srgbClr val="008000"/>
                </a:solidFill>
                <a:latin typeface="Arial" panose="020B0604020202020204" pitchFamily="34" charset="0"/>
              </a:rPr>
              <a:t> </a:t>
            </a:r>
          </a:p>
        </p:txBody>
      </p:sp>
      <p:pic>
        <p:nvPicPr>
          <p:cNvPr id="61446" name="Picture 3" descr="C:\Users\LISAN\Pictures\plantes invasives\Amorpha fruticosa1_s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7175" y="5229225"/>
            <a:ext cx="10683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4" descr="C:\Users\LISAN\Pictures\plantes invasives\Amorpha fruticosa2_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063" y="5329238"/>
            <a:ext cx="15986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5" descr="C:\Users\LISAN\Pictures\plantes invasives\Amorpha_fruiticosa1_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5300663"/>
            <a:ext cx="8874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6" descr="C:\Users\LISAN\Pictures\plantes invasives\Amorpha_fruticosa-flower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5300663"/>
            <a:ext cx="201136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7" descr="C:\Users\LISAN\Pictures\plantes invasives\Amorpha_fruticosa_05.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96188" y="5084763"/>
            <a:ext cx="13319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195"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D33A3B-2D78-4392-B275-44F4567B616A}" type="slidenum">
              <a:rPr lang="fr-FR" altLang="fr-FR" sz="1200" smtClean="0">
                <a:solidFill>
                  <a:srgbClr val="898989"/>
                </a:solidFill>
              </a:rPr>
              <a:pPr>
                <a:spcBef>
                  <a:spcPct val="0"/>
                </a:spcBef>
                <a:buFontTx/>
                <a:buNone/>
              </a:pPr>
              <a:t>6</a:t>
            </a:fld>
            <a:endParaRPr lang="fr-FR" altLang="fr-FR" sz="1200">
              <a:solidFill>
                <a:srgbClr val="898989"/>
              </a:solidFill>
            </a:endParaRPr>
          </a:p>
        </p:txBody>
      </p:sp>
      <p:sp>
        <p:nvSpPr>
          <p:cNvPr id="8196" name="ZoneTexte 3"/>
          <p:cNvSpPr txBox="1">
            <a:spLocks noChangeArrowheads="1"/>
          </p:cNvSpPr>
          <p:nvPr/>
        </p:nvSpPr>
        <p:spPr bwMode="auto">
          <a:xfrm>
            <a:off x="194172" y="362744"/>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5125" name="Rectangle 4"/>
          <p:cNvSpPr>
            <a:spLocks noChangeArrowheads="1"/>
          </p:cNvSpPr>
          <p:nvPr/>
        </p:nvSpPr>
        <p:spPr bwMode="auto">
          <a:xfrm>
            <a:off x="163045" y="703920"/>
            <a:ext cx="8785225" cy="1477328"/>
          </a:xfrm>
          <a:prstGeom prst="rect">
            <a:avLst/>
          </a:prstGeom>
          <a:noFill/>
          <a:ln w="9525">
            <a:noFill/>
            <a:miter lim="800000"/>
            <a:headEnd/>
            <a:tailEnd/>
          </a:ln>
        </p:spPr>
        <p:txBody>
          <a:bodyPr>
            <a:spAutoFit/>
          </a:bodyPr>
          <a:lstStyle/>
          <a:p>
            <a:pPr eaLnBrk="1" hangingPunct="1">
              <a:defRPr/>
            </a:pPr>
            <a:r>
              <a:rPr lang="fr-FR" u="sng" dirty="0">
                <a:solidFill>
                  <a:srgbClr val="008000"/>
                </a:solidFill>
                <a:latin typeface="Calibri" pitchFamily="34" charset="0"/>
                <a:cs typeface="Arial" charset="0"/>
              </a:rPr>
              <a:t>Plantes invasives en France et en Europe</a:t>
            </a:r>
            <a:r>
              <a:rPr lang="fr-FR" dirty="0">
                <a:solidFill>
                  <a:srgbClr val="008000"/>
                </a:solidFill>
                <a:latin typeface="Calibri" pitchFamily="34" charset="0"/>
                <a:cs typeface="Arial" charset="0"/>
              </a:rPr>
              <a:t> (suite) : </a:t>
            </a:r>
          </a:p>
          <a:p>
            <a:pPr eaLnBrk="1" hangingPunct="1">
              <a:defRPr/>
            </a:pPr>
            <a:endParaRPr lang="fr-FR" dirty="0">
              <a:solidFill>
                <a:srgbClr val="008000"/>
              </a:solidFill>
              <a:latin typeface="Calibri" pitchFamily="34" charset="0"/>
              <a:cs typeface="Arial" charset="0"/>
            </a:endParaRPr>
          </a:p>
          <a:p>
            <a:r>
              <a:rPr lang="fr-FR" sz="18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8.50a. Chénopode blanc, Ansérine ou Chou gras (</a:t>
            </a:r>
            <a:r>
              <a:rPr lang="fr-FR" sz="1800" i="1" dirty="0" err="1">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Chenopodium</a:t>
            </a:r>
            <a:r>
              <a:rPr lang="fr-FR" sz="1800" i="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album</a:t>
            </a:r>
            <a:r>
              <a:rPr lang="fr-FR" sz="18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L.) (famille des </a:t>
            </a:r>
            <a:r>
              <a:rPr lang="fr-FR" sz="1800" i="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Chénopodiacées ou </a:t>
            </a:r>
            <a:r>
              <a:rPr lang="fr-FR" i="1" u="sng" dirty="0" err="1">
                <a:solidFill>
                  <a:srgbClr val="008000"/>
                </a:solidFill>
                <a:latin typeface="Calibri" panose="020F0502020204030204" pitchFamily="34" charset="0"/>
                <a:ea typeface="Calibri" panose="020F0502020204030204" pitchFamily="34" charset="0"/>
                <a:hlinkClick r:id="rId2" tooltip="Chenopodiaceae"/>
              </a:rPr>
              <a:t>Chenopodiaceae</a:t>
            </a:r>
            <a:r>
              <a:rPr lang="fr-FR" sz="18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t>
            </a:r>
          </a:p>
          <a:p>
            <a:r>
              <a:rPr lang="fr-FR" dirty="0">
                <a:solidFill>
                  <a:srgbClr val="008000"/>
                </a:solidFill>
                <a:latin typeface="+mn-lt"/>
              </a:rPr>
              <a:t>8.50b. </a:t>
            </a:r>
            <a:r>
              <a:rPr lang="fr-FR" dirty="0" err="1">
                <a:solidFill>
                  <a:srgbClr val="008000"/>
                </a:solidFill>
                <a:latin typeface="+mn-lt"/>
              </a:rPr>
              <a:t>Egopode</a:t>
            </a:r>
            <a:r>
              <a:rPr lang="fr-FR" dirty="0">
                <a:solidFill>
                  <a:srgbClr val="008000"/>
                </a:solidFill>
                <a:latin typeface="+mn-lt"/>
              </a:rPr>
              <a:t> podagraire (</a:t>
            </a:r>
            <a:r>
              <a:rPr lang="fr-FR" i="1" dirty="0" err="1">
                <a:solidFill>
                  <a:srgbClr val="008000"/>
                </a:solidFill>
                <a:latin typeface="+mn-lt"/>
              </a:rPr>
              <a:t>Aegopodium</a:t>
            </a:r>
            <a:r>
              <a:rPr lang="fr-FR" i="1" dirty="0">
                <a:solidFill>
                  <a:srgbClr val="008000"/>
                </a:solidFill>
                <a:latin typeface="+mn-lt"/>
              </a:rPr>
              <a:t> </a:t>
            </a:r>
            <a:r>
              <a:rPr lang="fr-FR" i="1" dirty="0" err="1">
                <a:solidFill>
                  <a:srgbClr val="008000"/>
                </a:solidFill>
                <a:latin typeface="+mn-lt"/>
              </a:rPr>
              <a:t>podagraria</a:t>
            </a:r>
            <a:r>
              <a:rPr lang="fr-FR" dirty="0">
                <a:solidFill>
                  <a:srgbClr val="008000"/>
                </a:solidFill>
                <a:latin typeface="+mn-lt"/>
              </a:rPr>
              <a:t>) (famille des </a:t>
            </a:r>
            <a:r>
              <a:rPr lang="fr-FR" i="1" u="sng" dirty="0" err="1">
                <a:solidFill>
                  <a:srgbClr val="008000"/>
                </a:solidFill>
                <a:latin typeface="+mn-lt"/>
                <a:hlinkClick r:id="rId3" tooltip="Apiaceae"/>
              </a:rPr>
              <a:t>Apiaceae</a:t>
            </a:r>
            <a:r>
              <a:rPr lang="fr-FR" dirty="0">
                <a:solidFill>
                  <a:srgbClr val="008000"/>
                </a:solidFill>
                <a:latin typeface="+mn-lt"/>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FECE05C-0771-4AFE-B20A-10A73D939699}" type="slidenum">
              <a:rPr lang="fr-FR" altLang="fr-FR" sz="1200">
                <a:solidFill>
                  <a:srgbClr val="898989"/>
                </a:solidFill>
              </a:rPr>
              <a:pPr algn="r" eaLnBrk="1" hangingPunct="1">
                <a:spcBef>
                  <a:spcPct val="0"/>
                </a:spcBef>
                <a:buFontTx/>
                <a:buNone/>
              </a:pPr>
              <a:t>60</a:t>
            </a:fld>
            <a:endParaRPr lang="fr-FR" altLang="fr-FR" sz="1200">
              <a:solidFill>
                <a:srgbClr val="898989"/>
              </a:solidFill>
            </a:endParaRPr>
          </a:p>
        </p:txBody>
      </p:sp>
      <p:sp>
        <p:nvSpPr>
          <p:cNvPr id="6246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2468" name="Rectangle 4"/>
          <p:cNvSpPr>
            <a:spLocks noChangeArrowheads="1"/>
          </p:cNvSpPr>
          <p:nvPr/>
        </p:nvSpPr>
        <p:spPr bwMode="auto">
          <a:xfrm>
            <a:off x="179388" y="692150"/>
            <a:ext cx="7129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fr-FR" sz="1800">
                <a:solidFill>
                  <a:srgbClr val="008000"/>
                </a:solidFill>
                <a:latin typeface="Arial" panose="020B0604020202020204" pitchFamily="34" charset="0"/>
              </a:rPr>
              <a:t>8.26. </a:t>
            </a:r>
            <a:r>
              <a:rPr lang="pt-BR" altLang="fr-FR" sz="1800" b="1">
                <a:solidFill>
                  <a:srgbClr val="008000"/>
                </a:solidFill>
                <a:latin typeface="Arial" panose="020B0604020202020204" pitchFamily="34" charset="0"/>
              </a:rPr>
              <a:t>Asclépiade de Syrie ou </a:t>
            </a:r>
            <a:r>
              <a:rPr lang="fr-FR" altLang="fr-FR" sz="1800" b="1">
                <a:solidFill>
                  <a:srgbClr val="008000"/>
                </a:solidFill>
                <a:latin typeface="Arial" panose="020B0604020202020204" pitchFamily="34" charset="0"/>
              </a:rPr>
              <a:t>Herbe à la ouate</a:t>
            </a:r>
            <a:r>
              <a:rPr lang="pt-BR" altLang="fr-FR" sz="1800" b="1">
                <a:solidFill>
                  <a:srgbClr val="008000"/>
                </a:solidFill>
                <a:latin typeface="Arial" panose="020B0604020202020204" pitchFamily="34" charset="0"/>
              </a:rPr>
              <a:t> </a:t>
            </a:r>
            <a:r>
              <a:rPr lang="pt-BR" altLang="fr-FR" sz="1800">
                <a:solidFill>
                  <a:srgbClr val="008000"/>
                </a:solidFill>
                <a:latin typeface="Arial" panose="020B0604020202020204" pitchFamily="34" charset="0"/>
              </a:rPr>
              <a:t>(</a:t>
            </a:r>
            <a:r>
              <a:rPr lang="pt-BR" altLang="fr-FR" sz="1800" i="1">
                <a:solidFill>
                  <a:srgbClr val="008000"/>
                </a:solidFill>
                <a:latin typeface="Arial" panose="020B0604020202020204" pitchFamily="34" charset="0"/>
              </a:rPr>
              <a:t>Asclepias syriaca</a:t>
            </a:r>
            <a:r>
              <a:rPr lang="pt-BR" altLang="fr-FR" sz="1800">
                <a:solidFill>
                  <a:srgbClr val="008000"/>
                </a:solidFill>
                <a:latin typeface="Arial" panose="020B0604020202020204" pitchFamily="34" charset="0"/>
              </a:rPr>
              <a:t>)</a:t>
            </a:r>
            <a:endParaRPr lang="fr-FR" altLang="fr-FR" sz="1800">
              <a:solidFill>
                <a:srgbClr val="008000"/>
              </a:solidFill>
              <a:latin typeface="Arial" panose="020B0604020202020204" pitchFamily="34" charset="0"/>
            </a:endParaRPr>
          </a:p>
        </p:txBody>
      </p:sp>
      <p:sp>
        <p:nvSpPr>
          <p:cNvPr id="62469" name="ZoneTexte 5"/>
          <p:cNvSpPr txBox="1">
            <a:spLocks noChangeArrowheads="1"/>
          </p:cNvSpPr>
          <p:nvPr/>
        </p:nvSpPr>
        <p:spPr bwMode="auto">
          <a:xfrm>
            <a:off x="107950" y="1196975"/>
            <a:ext cx="88566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a:t>
            </a:r>
            <a:r>
              <a:rPr lang="fr-FR" altLang="fr-FR" sz="1800">
                <a:solidFill>
                  <a:srgbClr val="008000"/>
                </a:solidFill>
                <a:latin typeface="Arial" panose="020B0604020202020204" pitchFamily="34" charset="0"/>
                <a:hlinkClick r:id="rId2" tooltip="Amérique du Nord"/>
              </a:rPr>
              <a:t>Amérique du Nord</a:t>
            </a:r>
            <a:r>
              <a:rPr lang="fr-FR" altLang="fr-FR" sz="1800">
                <a:solidFill>
                  <a:srgbClr val="008000"/>
                </a:solidFill>
                <a:latin typeface="Arial" panose="020B0604020202020204" pitchFamily="34" charset="0"/>
              </a:rPr>
              <a:t>, c’est une plante herbacée vivace, poussant jusqu'à 2,6 m de hauteur à partir d'un </a:t>
            </a:r>
            <a:r>
              <a:rPr lang="fr-FR" altLang="fr-FR" sz="1800">
                <a:solidFill>
                  <a:srgbClr val="008000"/>
                </a:solidFill>
                <a:latin typeface="Arial" panose="020B0604020202020204" pitchFamily="34" charset="0"/>
                <a:hlinkClick r:id="rId3" tooltip="Rhizome"/>
              </a:rPr>
              <a:t>rhizome</a:t>
            </a:r>
            <a:r>
              <a:rPr lang="fr-FR" altLang="fr-FR" sz="1800">
                <a:solidFill>
                  <a:srgbClr val="008000"/>
                </a:solidFill>
                <a:latin typeface="Arial" panose="020B0604020202020204" pitchFamily="34" charset="0"/>
              </a:rPr>
              <a:t> (famille des </a:t>
            </a:r>
            <a:r>
              <a:rPr lang="fr-FR" altLang="fr-FR" sz="1800" i="1">
                <a:solidFill>
                  <a:srgbClr val="008000"/>
                </a:solidFill>
                <a:latin typeface="Arial" panose="020B0604020202020204" pitchFamily="34" charset="0"/>
                <a:hlinkClick r:id="rId4" tooltip="Asclepiadaceae"/>
              </a:rPr>
              <a:t>Asclépiadacées</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C'est une plante toxique, consommée par la chenille du papillon </a:t>
            </a:r>
            <a:r>
              <a:rPr lang="fr-FR" altLang="fr-FR" sz="1200">
                <a:solidFill>
                  <a:srgbClr val="FF0000"/>
                </a:solidFill>
                <a:latin typeface="Arial" panose="020B0604020202020204" pitchFamily="34" charset="0"/>
                <a:hlinkClick r:id="rId5" tooltip="Danaus plexippus"/>
              </a:rPr>
              <a:t>monarque</a:t>
            </a:r>
            <a:r>
              <a:rPr lang="fr-FR" altLang="fr-FR" sz="1200">
                <a:solidFill>
                  <a:srgbClr val="FF0000"/>
                </a:solidFill>
                <a:latin typeface="Arial" panose="020B0604020202020204" pitchFamily="34" charset="0"/>
              </a:rPr>
              <a:t> devenant alors lui-même toxique (chenille et adulte), en Amérique. Elle peut former des populations denses, qui évincent localement la végétation indigène. Les feuilles larges portent un ombrage important au sol, empêchant l'installation d'autres espèces. Elle est favorisée par la déforestation.</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Milieux ouverts perturbés, terrains incultes, friches industrielles, voies ferrées, bords de routes et de chemins.</a:t>
            </a:r>
          </a:p>
          <a:p>
            <a:pPr algn="just" eaLnBrk="1" hangingPunct="1">
              <a:spcBef>
                <a:spcPct val="0"/>
              </a:spcBef>
              <a:buFontTx/>
              <a:buNone/>
            </a:pPr>
            <a:r>
              <a:rPr lang="fr-FR" altLang="fr-FR" sz="1200" u="sng">
                <a:solidFill>
                  <a:srgbClr val="008000"/>
                </a:solidFill>
                <a:latin typeface="Arial" panose="020B0604020202020204" pitchFamily="34" charset="0"/>
              </a:rPr>
              <a:t>Autres noms</a:t>
            </a:r>
            <a:r>
              <a:rPr lang="fr-FR" altLang="fr-FR" sz="1200">
                <a:solidFill>
                  <a:srgbClr val="008000"/>
                </a:solidFill>
                <a:latin typeface="Arial" panose="020B0604020202020204" pitchFamily="34" charset="0"/>
              </a:rPr>
              <a:t> : asclépiade commune, langue de vache (à cause de la forme de ses feuilles), herbe à ouate, herbe aux perruches.</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6"/>
              </a:rPr>
              <a:t>http://www.infoflora.ch/fr/assets/content/documents/neophytes/inva_ascl_syr_f.pdf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7"/>
              </a:rPr>
              <a:t>http://fr.wikipedia.org/wiki/Asclepias_syriaca</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8"/>
              </a:rPr>
              <a:t>http://en.wikipedia.org/wiki/Asclepias_syriaca</a:t>
            </a:r>
            <a:r>
              <a:rPr lang="fr-FR" altLang="fr-FR" sz="1200">
                <a:solidFill>
                  <a:srgbClr val="008000"/>
                </a:solidFill>
                <a:latin typeface="Arial" panose="020B0604020202020204" pitchFamily="34" charset="0"/>
              </a:rPr>
              <a:t> </a:t>
            </a:r>
          </a:p>
        </p:txBody>
      </p:sp>
      <p:pic>
        <p:nvPicPr>
          <p:cNvPr id="62470" name="Picture 2" descr="C:\Users\LISAN\Pictures\plantes invasives\Asclepias syriaca_fruits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644900"/>
            <a:ext cx="8636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3" descr="C:\Users\LISAN\Pictures\plantes invasives\Asclepias syriaca_grain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100" y="3644900"/>
            <a:ext cx="13604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4" descr="C:\Users\LISAN\Pictures\plantes invasives\asclepias syriaca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6313" y="4437063"/>
            <a:ext cx="16859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5" descr="C:\Users\LISAN\Pictures\plantes invasives\asclepias syriaca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4724400"/>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6" descr="C:\Users\LISAN\Pictures\plantes invasives\asclepias syriaca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775" y="5084763"/>
            <a:ext cx="21796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7" descr="C:\Users\LISAN\Pictures\plantes invasives\asclepias syriaca4.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825" y="5084763"/>
            <a:ext cx="2178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8" descr="C:\Users\LISAN\Pictures\plantes invasives\Asclepias_syriaca_fruit_déhiscent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3644900"/>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9" descr="C:\Users\LISAN\Pictures\plantes invasives\Asclepias_syriaca_Plant_2000px_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6550" y="2781300"/>
            <a:ext cx="1008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ZoneTexte 14"/>
          <p:cNvSpPr txBox="1">
            <a:spLocks noChangeArrowheads="1"/>
          </p:cNvSpPr>
          <p:nvPr/>
        </p:nvSpPr>
        <p:spPr bwMode="auto">
          <a:xfrm>
            <a:off x="4284663" y="4652963"/>
            <a:ext cx="1547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Graines cotoneuses</a:t>
            </a:r>
          </a:p>
        </p:txBody>
      </p:sp>
      <p:pic>
        <p:nvPicPr>
          <p:cNvPr id="62479" name="Picture 10" descr="C:\Users\LISAN\Pictures\plantes invasives\Asclepias_syriaca_close_up_of_the_seed_copy.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35150" y="3287713"/>
            <a:ext cx="12969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11" descr="C:\Users\LISAN\Pictures\plantes invasives\Asclepias syriaca_fruits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825" y="3284538"/>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12" descr="C:\Users\LISAN\Pictures\plantes invasives\Asclepias syriaca_graine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19925" y="3644900"/>
            <a:ext cx="865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B25E363-DE69-4373-8D79-617C2A3FBE07}" type="slidenum">
              <a:rPr lang="fr-FR" altLang="fr-FR" sz="1200">
                <a:solidFill>
                  <a:srgbClr val="898989"/>
                </a:solidFill>
              </a:rPr>
              <a:pPr algn="r" eaLnBrk="1" hangingPunct="1">
                <a:spcBef>
                  <a:spcPct val="0"/>
                </a:spcBef>
                <a:buFontTx/>
                <a:buNone/>
              </a:pPr>
              <a:t>61</a:t>
            </a:fld>
            <a:endParaRPr lang="fr-FR" altLang="fr-FR" sz="1200">
              <a:solidFill>
                <a:srgbClr val="898989"/>
              </a:solidFill>
            </a:endParaRPr>
          </a:p>
        </p:txBody>
      </p:sp>
      <p:sp>
        <p:nvSpPr>
          <p:cNvPr id="63491"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3492" name="Rectangle 4"/>
          <p:cNvSpPr>
            <a:spLocks noChangeArrowheads="1"/>
          </p:cNvSpPr>
          <p:nvPr/>
        </p:nvSpPr>
        <p:spPr bwMode="auto">
          <a:xfrm>
            <a:off x="250825" y="620713"/>
            <a:ext cx="626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8.27. </a:t>
            </a:r>
            <a:r>
              <a:rPr lang="fr-FR" altLang="fr-FR" sz="1800" b="1">
                <a:solidFill>
                  <a:srgbClr val="008000"/>
                </a:solidFill>
                <a:latin typeface="Arial" panose="020B0604020202020204" pitchFamily="34" charset="0"/>
              </a:rPr>
              <a:t>Souchet comestible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Cyperus esculentus</a:t>
            </a:r>
            <a:r>
              <a:rPr lang="fr-FR" altLang="fr-FR" sz="1800">
                <a:solidFill>
                  <a:srgbClr val="008000"/>
                </a:solidFill>
                <a:latin typeface="Arial" panose="020B0604020202020204" pitchFamily="34" charset="0"/>
              </a:rPr>
              <a:t>)</a:t>
            </a:r>
          </a:p>
        </p:txBody>
      </p:sp>
      <p:sp>
        <p:nvSpPr>
          <p:cNvPr id="63493" name="ZoneTexte 5"/>
          <p:cNvSpPr txBox="1">
            <a:spLocks noChangeArrowheads="1"/>
          </p:cNvSpPr>
          <p:nvPr/>
        </p:nvSpPr>
        <p:spPr bwMode="auto">
          <a:xfrm>
            <a:off x="179388" y="981075"/>
            <a:ext cx="871378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Le souchet comestible une mauvaise herbe ubiquiste, redoutée, particulièrement dans les cultures sarclées et les champs de maïs, qui ne se multiplie chez nous que par voie végétative et est surtout disséminée par les activités agricoles.</a:t>
            </a:r>
          </a:p>
          <a:p>
            <a:pPr algn="just" eaLnBrk="1" hangingPunct="1">
              <a:spcBef>
                <a:spcPct val="0"/>
              </a:spcBef>
              <a:buFontTx/>
              <a:buNone/>
            </a:pPr>
            <a:r>
              <a:rPr lang="fr-FR" altLang="fr-FR" sz="1200">
                <a:solidFill>
                  <a:srgbClr val="008000"/>
                </a:solidFill>
                <a:latin typeface="Arial" panose="020B0604020202020204" pitchFamily="34" charset="0"/>
              </a:rPr>
              <a:t>Le souchet comestible est une cypéracée de 10-50 (90) cm de hauteur à tige triangulaire. Les feuilles sont de couleur vert clair, rigides, de 5-10 mm de largeur, plus courtes que la tige et disposées sur trois rangs (angle de 120° entre chaque rang). L’inflorescence en ombelle est composée de 4-10 rayons terminés chacun par de nombreux épis roux doré. Chaque épis est pourvu de nombreuses fleurs fertiles (20-30). Les 2-4 feuilles supérieures dépassent partiellement l’inflorescence. Le souchet forme de long rhizomes qui tubérisent aux extrémités (les "tubercules" ont 1 à 2 cm de longueur). Héliophile. Jusqu’à -12°C.</a:t>
            </a:r>
          </a:p>
          <a:p>
            <a:pPr algn="just" eaLnBrk="1" hangingPunct="1">
              <a:spcBef>
                <a:spcPct val="0"/>
              </a:spcBef>
              <a:buFontTx/>
              <a:buNone/>
            </a:pPr>
            <a:r>
              <a:rPr lang="fr-FR" altLang="fr-FR" sz="1200" u="sng">
                <a:solidFill>
                  <a:srgbClr val="008000"/>
                </a:solidFill>
                <a:latin typeface="Arial" panose="020B0604020202020204" pitchFamily="34" charset="0"/>
              </a:rPr>
              <a:t>Confusions possibles</a:t>
            </a:r>
            <a:r>
              <a:rPr lang="fr-FR" altLang="fr-FR" sz="1200">
                <a:solidFill>
                  <a:srgbClr val="008000"/>
                </a:solidFill>
                <a:latin typeface="Arial" panose="020B0604020202020204" pitchFamily="34" charset="0"/>
              </a:rPr>
              <a:t> : Elles on surtout lieu avec d’autres espèces des </a:t>
            </a:r>
            <a:r>
              <a:rPr lang="fr-FR" altLang="fr-FR" sz="1200" i="1">
                <a:solidFill>
                  <a:srgbClr val="008000"/>
                </a:solidFill>
                <a:latin typeface="Arial" panose="020B0604020202020204" pitchFamily="34" charset="0"/>
              </a:rPr>
              <a:t>Cypéracées</a:t>
            </a:r>
            <a:r>
              <a:rPr lang="fr-FR" altLang="fr-FR" sz="1200">
                <a:solidFill>
                  <a:srgbClr val="008000"/>
                </a:solidFill>
                <a:latin typeface="Arial" panose="020B0604020202020204" pitchFamily="34" charset="0"/>
              </a:rPr>
              <a:t>. Des caractéristiques déterminants du souchet comestible sont l'inflorescence en ombelle et les tubercules. Il ne faut pas non plus confondre la famille des </a:t>
            </a:r>
            <a:r>
              <a:rPr lang="fr-FR" altLang="fr-FR" sz="1200" i="1">
                <a:solidFill>
                  <a:srgbClr val="008000"/>
                </a:solidFill>
                <a:latin typeface="Arial" panose="020B0604020202020204" pitchFamily="34" charset="0"/>
              </a:rPr>
              <a:t>Cypéracées</a:t>
            </a:r>
            <a:r>
              <a:rPr lang="fr-FR" altLang="fr-FR" sz="1200">
                <a:solidFill>
                  <a:srgbClr val="008000"/>
                </a:solidFill>
                <a:latin typeface="Arial" panose="020B0604020202020204" pitchFamily="34" charset="0"/>
              </a:rPr>
              <a:t> avec celle des graminées ou </a:t>
            </a:r>
            <a:r>
              <a:rPr lang="fr-FR" altLang="fr-FR" sz="1200" i="1">
                <a:solidFill>
                  <a:srgbClr val="008000"/>
                </a:solidFill>
                <a:latin typeface="Arial" panose="020B0604020202020204" pitchFamily="34" charset="0"/>
              </a:rPr>
              <a:t>Poacées</a:t>
            </a:r>
            <a:r>
              <a:rPr lang="fr-FR" altLang="fr-FR" sz="1200">
                <a:solidFill>
                  <a:srgbClr val="008000"/>
                </a:solidFill>
                <a:latin typeface="Arial" panose="020B0604020202020204" pitchFamily="34" charset="0"/>
              </a:rPr>
              <a:t>. Les feuilles des </a:t>
            </a:r>
            <a:r>
              <a:rPr lang="fr-FR" altLang="fr-FR" sz="1200" i="1">
                <a:solidFill>
                  <a:srgbClr val="008000"/>
                </a:solidFill>
                <a:latin typeface="Arial" panose="020B0604020202020204" pitchFamily="34" charset="0"/>
              </a:rPr>
              <a:t>Cypéracées</a:t>
            </a:r>
            <a:r>
              <a:rPr lang="fr-FR" altLang="fr-FR" sz="1200">
                <a:solidFill>
                  <a:srgbClr val="008000"/>
                </a:solidFill>
                <a:latin typeface="Arial" panose="020B0604020202020204" pitchFamily="34" charset="0"/>
              </a:rPr>
              <a:t> sont disposées sur trois rangs (≠ deux rangs pour les </a:t>
            </a:r>
            <a:r>
              <a:rPr lang="fr-FR" altLang="fr-FR" sz="1200" i="1">
                <a:solidFill>
                  <a:srgbClr val="008000"/>
                </a:solidFill>
                <a:latin typeface="Arial" panose="020B0604020202020204" pitchFamily="34" charset="0"/>
              </a:rPr>
              <a:t>Poacées</a:t>
            </a:r>
            <a:r>
              <a:rPr lang="fr-FR" altLang="fr-FR" sz="1200">
                <a:solidFill>
                  <a:srgbClr val="008000"/>
                </a:solidFill>
                <a:latin typeface="Arial" panose="020B0604020202020204" pitchFamily="34" charset="0"/>
              </a:rPr>
              <a:t>), la tige est à section triangulaire et sans nœuds (≠ section ronde et avec nœuds pour les </a:t>
            </a:r>
            <a:r>
              <a:rPr lang="fr-FR" altLang="fr-FR" sz="1200" i="1">
                <a:solidFill>
                  <a:srgbClr val="008000"/>
                </a:solidFill>
                <a:latin typeface="Arial" panose="020B0604020202020204" pitchFamily="34" charset="0"/>
              </a:rPr>
              <a:t>Poacées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cultures sarclées ou d’oignons, voire des milieux humides, soit des fossés ou des étangs.</a:t>
            </a:r>
          </a:p>
          <a:p>
            <a:pPr algn="just" eaLnBrk="1" hangingPunct="1">
              <a:spcBef>
                <a:spcPct val="0"/>
              </a:spcBef>
              <a:buFontTx/>
              <a:buNone/>
            </a:pPr>
            <a:r>
              <a:rPr lang="fr-FR" altLang="fr-FR" sz="1200" u="sng">
                <a:solidFill>
                  <a:srgbClr val="008000"/>
                </a:solidFill>
                <a:latin typeface="Arial" panose="020B0604020202020204" pitchFamily="34" charset="0"/>
              </a:rPr>
              <a:t>Usage</a:t>
            </a:r>
            <a:r>
              <a:rPr lang="fr-FR" altLang="fr-FR" sz="1200">
                <a:solidFill>
                  <a:srgbClr val="008000"/>
                </a:solidFill>
                <a:latin typeface="Arial" panose="020B0604020202020204" pitchFamily="34" charset="0"/>
              </a:rPr>
              <a:t> : Les tubercules peuvent être consommés crus, bouillis et cuits. Torréfié et moulu, ils peuvent être un </a:t>
            </a:r>
            <a:r>
              <a:rPr lang="fr-FR" altLang="fr-FR" sz="1200">
                <a:solidFill>
                  <a:srgbClr val="008000"/>
                </a:solidFill>
                <a:latin typeface="Arial" panose="020B0604020202020204" pitchFamily="34" charset="0"/>
                <a:hlinkClick r:id="rId2" tooltip="Recherche pour: substitut du café"/>
              </a:rPr>
              <a:t>substitut au café</a:t>
            </a:r>
            <a:r>
              <a:rPr lang="fr-FR" altLang="fr-FR" sz="1200" b="1">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En Afrique, on en tire une </a:t>
            </a:r>
            <a:r>
              <a:rPr lang="fr-FR" altLang="fr-FR" sz="1200">
                <a:solidFill>
                  <a:srgbClr val="008000"/>
                </a:solidFill>
                <a:latin typeface="Arial" panose="020B0604020202020204" pitchFamily="34" charset="0"/>
                <a:hlinkClick r:id="rId3" tooltip="Huile"/>
              </a:rPr>
              <a:t>huile</a:t>
            </a:r>
            <a:r>
              <a:rPr lang="fr-FR" altLang="fr-FR" sz="1200">
                <a:solidFill>
                  <a:srgbClr val="008000"/>
                </a:solidFill>
                <a:latin typeface="Arial" panose="020B0604020202020204" pitchFamily="34" charset="0"/>
              </a:rPr>
              <a:t> excellente et de la farine. En Espagne, une boisson sucrée, appelée orgeat de souchet.</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L’agriculteur doit nettoyer soigneusement ses véhicules et les outils agricoles employés sur des champs infestés. Sur de telles surfaces, il faut choisir la culture suivante en fonction de sa capacité à réduire la densité et la couverture du sol par le souchet. Il faut d'éliminer les plantes et tubercules de manière définitive, dans une installation de méthanisation thermophile, dans une compostière professionnelle avec hygiénisation thermophile ou par l'incinération avec les déchets ménagers. </a:t>
            </a:r>
            <a:r>
              <a:rPr lang="fr-FR" altLang="fr-FR" sz="1200" i="1">
                <a:solidFill>
                  <a:srgbClr val="008000"/>
                </a:solidFill>
                <a:latin typeface="Arial" panose="020B0604020202020204" pitchFamily="34" charset="0"/>
              </a:rPr>
              <a:t>Les tubercules contenant 20 à 35 % d'huile, C. esculentus a été envisagé pour la production de biodiesel.</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4"/>
              </a:rPr>
              <a:t>http://www.infoflora.ch/assets/content/documents/neophytes/inva_cype_esc_f.pdf</a:t>
            </a:r>
            <a:r>
              <a:rPr lang="fr-FR" altLang="fr-FR" sz="1200">
                <a:solidFill>
                  <a:srgbClr val="008000"/>
                </a:solidFill>
                <a:latin typeface="Arial" panose="020B0604020202020204" pitchFamily="34" charset="0"/>
              </a:rPr>
              <a:t>,</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5"/>
              </a:rPr>
              <a:t>http://fr.wikipedia.org/wiki/Souchet_comestible</a:t>
            </a:r>
            <a:r>
              <a:rPr lang="fr-FR" altLang="fr-FR" sz="1200">
                <a:solidFill>
                  <a:srgbClr val="008000"/>
                </a:solidFill>
                <a:latin typeface="Arial" panose="020B0604020202020204" pitchFamily="34" charset="0"/>
              </a:rPr>
              <a:t>, </a:t>
            </a:r>
          </a:p>
        </p:txBody>
      </p:sp>
      <p:pic>
        <p:nvPicPr>
          <p:cNvPr id="63494" name="Picture 2" descr="C:\Users\LISAN\Pictures\plantes invasives\Cyperus esculent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0"/>
            <a:ext cx="13319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3" descr="C:\Users\LISAN\Pictures\plantes invasives\Cyperus esculentus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5348288"/>
            <a:ext cx="201612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4" descr="C:\Users\LISAN\Pictures\plantes invasives\Cyperus esculentus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4163" y="5373688"/>
            <a:ext cx="19827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5" descr="C:\Users\LISAN\Pictures\plantes invasives\Cyperus esculentus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5229225"/>
            <a:ext cx="2174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6" descr="C:\Users\LISAN\Pictures\plantes invasives\Cyperus esculentus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7888" y="4941888"/>
            <a:ext cx="191611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6AD7E14-9A46-465F-A6F2-E996A50759C3}" type="slidenum">
              <a:rPr lang="fr-FR" altLang="fr-FR" sz="1200">
                <a:solidFill>
                  <a:srgbClr val="898989"/>
                </a:solidFill>
              </a:rPr>
              <a:pPr algn="r" eaLnBrk="1" hangingPunct="1">
                <a:spcBef>
                  <a:spcPct val="0"/>
                </a:spcBef>
                <a:buFontTx/>
                <a:buNone/>
              </a:pPr>
              <a:t>62</a:t>
            </a:fld>
            <a:endParaRPr lang="fr-FR" altLang="fr-FR" sz="1200">
              <a:solidFill>
                <a:srgbClr val="898989"/>
              </a:solidFill>
            </a:endParaRPr>
          </a:p>
        </p:txBody>
      </p:sp>
      <p:sp>
        <p:nvSpPr>
          <p:cNvPr id="64515"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4516" name="Rectangle 4"/>
          <p:cNvSpPr>
            <a:spLocks noChangeArrowheads="1"/>
          </p:cNvSpPr>
          <p:nvPr/>
        </p:nvSpPr>
        <p:spPr bwMode="auto">
          <a:xfrm>
            <a:off x="250825" y="620713"/>
            <a:ext cx="6697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8.28. </a:t>
            </a:r>
            <a:r>
              <a:rPr lang="fr-FR" altLang="fr-FR" sz="1800" b="1">
                <a:solidFill>
                  <a:srgbClr val="008000"/>
                </a:solidFill>
                <a:latin typeface="Arial" panose="020B0604020202020204" pitchFamily="34" charset="0"/>
              </a:rPr>
              <a:t>Concombre sauvage, C. piquant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Echinocystis lobata</a:t>
            </a:r>
            <a:r>
              <a:rPr lang="fr-FR" altLang="fr-FR" sz="1800">
                <a:solidFill>
                  <a:srgbClr val="008000"/>
                </a:solidFill>
                <a:latin typeface="Arial" panose="020B0604020202020204" pitchFamily="34" charset="0"/>
              </a:rPr>
              <a:t>)</a:t>
            </a:r>
          </a:p>
        </p:txBody>
      </p:sp>
      <p:sp>
        <p:nvSpPr>
          <p:cNvPr id="64517" name="ZoneTexte 5"/>
          <p:cNvSpPr txBox="1">
            <a:spLocks noChangeArrowheads="1"/>
          </p:cNvSpPr>
          <p:nvPr/>
        </p:nvSpPr>
        <p:spPr bwMode="auto">
          <a:xfrm>
            <a:off x="179388" y="981075"/>
            <a:ext cx="87137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C’est une plante grimpante, annuelle, croissant jusqu’à 8 m (26 pi 3 po), à un rythme rapide (famille des </a:t>
            </a:r>
            <a:r>
              <a:rPr lang="fr-FR" altLang="fr-FR" sz="1200" i="1">
                <a:solidFill>
                  <a:srgbClr val="008000"/>
                </a:solidFill>
                <a:latin typeface="Arial" panose="020B0604020202020204" pitchFamily="34" charset="0"/>
              </a:rPr>
              <a:t>Cucurbitacées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Sols et habitats </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E. lobata </a:t>
            </a:r>
            <a:r>
              <a:rPr lang="fr-FR" altLang="fr-FR" sz="1200">
                <a:solidFill>
                  <a:srgbClr val="008000"/>
                </a:solidFill>
                <a:latin typeface="Arial" panose="020B0604020202020204" pitchFamily="34" charset="0"/>
              </a:rPr>
              <a:t>se développe dans les zones perturbées, les zones riveraines, les zones humides, les zones arbustives, les bords de forêts. Des températures relativement élevées du sol sont nécessaires pour la germination des graines au printemps. sol léger (sable), moyen (limoneux) et lourds (argileux). Il préfère un sol bien drainé et se développe vite dans situation ensoleillée et un sol riche et bien drainé, avec une humidité abondante. PH approprié : sol acide, (alcalin), neutres et basiques. Il ne peut pas grandir à l'ombre. Il est sensible au gel.</a:t>
            </a:r>
          </a:p>
          <a:p>
            <a:pPr algn="just" eaLnBrk="1" hangingPunct="1">
              <a:spcBef>
                <a:spcPct val="0"/>
              </a:spcBef>
              <a:buFontTx/>
              <a:buNone/>
            </a:pPr>
            <a:r>
              <a:rPr lang="fr-FR" altLang="fr-FR" sz="1200" u="sng">
                <a:solidFill>
                  <a:srgbClr val="008000"/>
                </a:solidFill>
                <a:latin typeface="Arial" panose="020B0604020202020204" pitchFamily="34" charset="0"/>
              </a:rPr>
              <a:t>Usages</a:t>
            </a:r>
            <a:r>
              <a:rPr lang="fr-FR" altLang="fr-FR" sz="1200">
                <a:solidFill>
                  <a:srgbClr val="008000"/>
                </a:solidFill>
                <a:latin typeface="Arial" panose="020B0604020202020204" pitchFamily="34" charset="0"/>
              </a:rPr>
              <a:t> : a) </a:t>
            </a:r>
            <a:r>
              <a:rPr lang="fr-FR" altLang="fr-FR" sz="1200" i="1">
                <a:solidFill>
                  <a:srgbClr val="008000"/>
                </a:solidFill>
                <a:latin typeface="Arial" panose="020B0604020202020204" pitchFamily="34" charset="0"/>
              </a:rPr>
              <a:t>médicinal</a:t>
            </a:r>
            <a:r>
              <a:rPr lang="fr-FR" altLang="fr-FR" sz="1200">
                <a:solidFill>
                  <a:srgbClr val="008000"/>
                </a:solidFill>
                <a:latin typeface="Arial" panose="020B0604020202020204" pitchFamily="34" charset="0"/>
              </a:rPr>
              <a:t> : Il est utilisé comme un tonique amer pour soulager les maux d'estomac, les troubles rénaux, les rhumatismes, des frissons, de la fièvre. La racine pulvérisé est utilisée comme un cataplasme pour les maux de tête.</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i="1">
                <a:solidFill>
                  <a:srgbClr val="008000"/>
                </a:solidFill>
                <a:latin typeface="Arial" panose="020B0604020202020204" pitchFamily="34" charset="0"/>
              </a:rPr>
              <a:t>Divers</a:t>
            </a:r>
            <a:r>
              <a:rPr lang="fr-FR" altLang="fr-FR" sz="1200">
                <a:solidFill>
                  <a:srgbClr val="008000"/>
                </a:solidFill>
                <a:latin typeface="Arial" panose="020B0604020202020204" pitchFamily="34" charset="0"/>
              </a:rPr>
              <a:t>  : Ses graines ont été utilisées comme des perles.</a:t>
            </a:r>
          </a:p>
          <a:p>
            <a:pPr algn="just" eaLnBrk="1" hangingPunct="1">
              <a:spcBef>
                <a:spcPct val="0"/>
              </a:spcBef>
              <a:buFontTx/>
              <a:buNone/>
            </a:pPr>
            <a:r>
              <a:rPr lang="fr-FR" altLang="fr-FR" sz="1200">
                <a:solidFill>
                  <a:srgbClr val="FF0000"/>
                </a:solidFill>
                <a:latin typeface="Arial" panose="020B0604020202020204" pitchFamily="34" charset="0"/>
              </a:rPr>
              <a:t>Venu d’Amérique, il est déjà envahissant en Autriche, Allemagne, Pologne, Serbie.</a:t>
            </a:r>
          </a:p>
          <a:p>
            <a:pPr algn="just" eaLnBrk="1" hangingPunct="1">
              <a:spcBef>
                <a:spcPct val="0"/>
              </a:spcBef>
              <a:buFontTx/>
              <a:buNone/>
            </a:pPr>
            <a:r>
              <a:rPr lang="fr-FR" altLang="fr-FR" sz="1200">
                <a:solidFill>
                  <a:srgbClr val="FF0000"/>
                </a:solidFill>
                <a:latin typeface="Arial" panose="020B0604020202020204" pitchFamily="34" charset="0"/>
              </a:rPr>
              <a:t>Elle peut être considérée comme un envahisseur émergent en Europe.</a:t>
            </a:r>
          </a:p>
          <a:p>
            <a:pPr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éviter de vendre les graines. Arracher les plants dès leur apparition.</a:t>
            </a:r>
          </a:p>
          <a:p>
            <a:pPr eaLnBrk="1" hangingPunct="1">
              <a:spcBef>
                <a:spcPct val="0"/>
              </a:spcBef>
              <a:buFontTx/>
              <a:buNone/>
            </a:pPr>
            <a:r>
              <a:rPr lang="fr-FR" altLang="fr-FR" sz="1200">
                <a:solidFill>
                  <a:srgbClr val="008000"/>
                </a:solidFill>
                <a:latin typeface="Arial" panose="020B0604020202020204" pitchFamily="34" charset="0"/>
              </a:rPr>
              <a:t>Source : a) </a:t>
            </a:r>
            <a:r>
              <a:rPr lang="fr-FR" altLang="fr-FR" sz="1200">
                <a:solidFill>
                  <a:srgbClr val="008000"/>
                </a:solidFill>
                <a:latin typeface="Arial" panose="020B0604020202020204" pitchFamily="34" charset="0"/>
                <a:hlinkClick r:id="rId3"/>
              </a:rPr>
              <a:t>http://www.pfaf.org/user/Plant.aspx?LatinName=Echinocystis+lobata</a:t>
            </a:r>
            <a:r>
              <a:rPr lang="fr-FR" altLang="fr-FR" sz="1200">
                <a:solidFill>
                  <a:srgbClr val="008000"/>
                </a:solidFill>
                <a:latin typeface="Arial" panose="020B0604020202020204" pitchFamily="34" charset="0"/>
              </a:rPr>
              <a:t>, </a:t>
            </a:r>
          </a:p>
        </p:txBody>
      </p:sp>
      <p:pic>
        <p:nvPicPr>
          <p:cNvPr id="64518" name="Picture 2" descr="C:\Users\LISAN\Pictures\plantes invasives\Echinocystis loba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445125"/>
            <a:ext cx="21224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3" descr="C:\Users\LISAN\Pictures\plantes invasives\Echinocystis lobata_vrille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0575" y="0"/>
            <a:ext cx="7334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4" descr="C:\Users\LISAN\Pictures\plantes invasives\echinocystis lobata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2684463"/>
            <a:ext cx="1865313"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5" descr="C:\Users\LISAN\Pictures\plantes invasives\echinocystis lobata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35004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6" descr="C:\Users\LISAN\Pictures\plantes invasives\echinocystis lobata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2013" y="5373688"/>
            <a:ext cx="22320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7" descr="C:\Users\LISAN\Pictures\plantes invasives\Echinocystis lobata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5260975"/>
            <a:ext cx="19256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8" descr="C:\Users\LISAN\Pictures\plantes invasives\Echinocystis lobata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5402263"/>
            <a:ext cx="194468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9" descr="C:\Users\LISAN\Pictures\plantes invasives\Echinocystis lobata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3429000"/>
            <a:ext cx="20288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0" descr="C:\Users\LISAN\Pictures\plantes invasives\Echinocystis lobata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1138" y="3500438"/>
            <a:ext cx="136366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0917426-4CA6-4371-A133-32F6263164B2}" type="slidenum">
              <a:rPr lang="fr-FR" altLang="fr-FR" sz="1200">
                <a:solidFill>
                  <a:srgbClr val="898989"/>
                </a:solidFill>
              </a:rPr>
              <a:pPr algn="r" eaLnBrk="1" hangingPunct="1">
                <a:spcBef>
                  <a:spcPct val="0"/>
                </a:spcBef>
                <a:buFontTx/>
                <a:buNone/>
              </a:pPr>
              <a:t>63</a:t>
            </a:fld>
            <a:endParaRPr lang="fr-FR" altLang="fr-FR" sz="1200">
              <a:solidFill>
                <a:srgbClr val="898989"/>
              </a:solidFill>
            </a:endParaRPr>
          </a:p>
        </p:txBody>
      </p:sp>
      <p:sp>
        <p:nvSpPr>
          <p:cNvPr id="65539"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5540" name="Rectangle 14"/>
          <p:cNvSpPr>
            <a:spLocks noChangeArrowheads="1"/>
          </p:cNvSpPr>
          <p:nvPr/>
        </p:nvSpPr>
        <p:spPr bwMode="auto">
          <a:xfrm>
            <a:off x="250825" y="549275"/>
            <a:ext cx="6697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8.29. Puéraire hérissée, Kudzu (</a:t>
            </a:r>
            <a:r>
              <a:rPr lang="fr-FR" altLang="fr-FR" sz="1800" i="1">
                <a:latin typeface="Arial" panose="020B0604020202020204" pitchFamily="34" charset="0"/>
                <a:hlinkClick r:id="rId2"/>
              </a:rPr>
              <a:t>Pueraria montana </a:t>
            </a:r>
            <a:r>
              <a:rPr lang="fr-FR" altLang="fr-FR" sz="1800">
                <a:latin typeface="Arial" panose="020B0604020202020204" pitchFamily="34" charset="0"/>
                <a:hlinkClick r:id="rId2"/>
              </a:rPr>
              <a:t>var</a:t>
            </a:r>
            <a:r>
              <a:rPr lang="fr-FR" altLang="fr-FR" sz="1800" i="1">
                <a:latin typeface="Arial" panose="020B0604020202020204" pitchFamily="34" charset="0"/>
                <a:hlinkClick r:id="rId2"/>
              </a:rPr>
              <a:t>. lobata</a:t>
            </a:r>
            <a:r>
              <a:rPr lang="fr-FR" altLang="fr-FR" sz="1800">
                <a:solidFill>
                  <a:srgbClr val="008000"/>
                </a:solidFill>
                <a:latin typeface="Arial" panose="020B0604020202020204" pitchFamily="34" charset="0"/>
              </a:rPr>
              <a:t>)</a:t>
            </a:r>
          </a:p>
        </p:txBody>
      </p:sp>
      <p:sp>
        <p:nvSpPr>
          <p:cNvPr id="65541" name="ZoneTexte 15"/>
          <p:cNvSpPr txBox="1">
            <a:spLocks noChangeArrowheads="1"/>
          </p:cNvSpPr>
          <p:nvPr/>
        </p:nvSpPr>
        <p:spPr bwMode="auto">
          <a:xfrm>
            <a:off x="179388" y="908050"/>
            <a:ext cx="88566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de l’Asie du Sud-Est, le Kudzu, une liane vivace à feuillage caduc, en partie lignifiée avec de longues tiges pubescentes forme des strates denses et grimpe sur des arbres ou autres obstacles (Famille des </a:t>
            </a:r>
            <a:r>
              <a:rPr lang="fr-FR" altLang="fr-FR" sz="1800" i="1">
                <a:solidFill>
                  <a:srgbClr val="008000"/>
                </a:solidFill>
                <a:latin typeface="Arial" panose="020B0604020202020204" pitchFamily="34" charset="0"/>
              </a:rPr>
              <a:t>Fabaceae</a:t>
            </a:r>
            <a:r>
              <a:rPr lang="fr-FR" altLang="fr-FR" sz="1800">
                <a:solidFill>
                  <a:srgbClr val="008000"/>
                </a:solidFill>
                <a:latin typeface="Arial" panose="020B0604020202020204" pitchFamily="34" charset="0"/>
              </a:rPr>
              <a:t>, Légumineuses).</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Le Kudzu s'adapte à différents types de sols, des sols siliceux à calcaires, des sols humides à secs. Il a besoin </a:t>
            </a:r>
          </a:p>
          <a:p>
            <a:pPr algn="just" eaLnBrk="1" hangingPunct="1">
              <a:spcBef>
                <a:spcPct val="0"/>
              </a:spcBef>
              <a:buFontTx/>
              <a:buNone/>
            </a:pPr>
            <a:r>
              <a:rPr lang="fr-FR" altLang="fr-FR" sz="1200">
                <a:solidFill>
                  <a:srgbClr val="008000"/>
                </a:solidFill>
                <a:latin typeface="Arial" panose="020B0604020202020204" pitchFamily="34" charset="0"/>
              </a:rPr>
              <a:t>de lumière, de températures estivales élevées et hivernales douces. Dès les premiers gels, les parties aériennes meurent, tandis que les racines, protégées par le sol survivent. Le Kudzu ne supporte pas les sols inondés, les températures très basses et les zones ombragées. Il est capables de grimper dans les arbres jusqu'à une hauteur de 20 à 30 mètres.</a:t>
            </a:r>
          </a:p>
          <a:p>
            <a:pPr algn="just" eaLnBrk="1" hangingPunct="1">
              <a:spcBef>
                <a:spcPct val="0"/>
              </a:spcBef>
              <a:buFontTx/>
              <a:buNone/>
            </a:pPr>
            <a:r>
              <a:rPr lang="fr-FR" altLang="fr-FR" sz="1200" u="sng">
                <a:solidFill>
                  <a:srgbClr val="008000"/>
                </a:solidFill>
                <a:latin typeface="Arial" panose="020B0604020202020204" pitchFamily="34" charset="0"/>
              </a:rPr>
              <a:t>Multiplication</a:t>
            </a:r>
            <a:r>
              <a:rPr lang="fr-FR" altLang="fr-FR" sz="1200">
                <a:solidFill>
                  <a:srgbClr val="008000"/>
                </a:solidFill>
                <a:latin typeface="Arial" panose="020B0604020202020204" pitchFamily="34" charset="0"/>
              </a:rPr>
              <a:t> : Le kudzu se propage surtout par </a:t>
            </a:r>
            <a:r>
              <a:rPr lang="fr-FR" altLang="fr-FR" sz="1200">
                <a:solidFill>
                  <a:srgbClr val="008000"/>
                </a:solidFill>
                <a:latin typeface="Arial" panose="020B0604020202020204" pitchFamily="34" charset="0"/>
                <a:hlinkClick r:id="rId3" tooltip="Multiplication végétative"/>
              </a:rPr>
              <a:t>multiplication végétative</a:t>
            </a:r>
            <a:r>
              <a:rPr lang="fr-FR" altLang="fr-FR" sz="1200">
                <a:solidFill>
                  <a:srgbClr val="008000"/>
                </a:solidFill>
                <a:latin typeface="Arial" panose="020B0604020202020204" pitchFamily="34" charset="0"/>
              </a:rPr>
              <a:t> par les stolons et les rhizomes et par ses </a:t>
            </a:r>
            <a:r>
              <a:rPr lang="fr-FR" altLang="fr-FR" sz="1200">
                <a:solidFill>
                  <a:srgbClr val="008000"/>
                </a:solidFill>
                <a:latin typeface="Arial" panose="020B0604020202020204" pitchFamily="34" charset="0"/>
                <a:hlinkClick r:id="rId4" tooltip="Graine"/>
              </a:rPr>
              <a:t>graines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Grace à une croissance extrêmement rapide (pouvant atteindre 26 cm par jour, soit 20 m par année) et à ces longues tiges, cette espèce peut rapidement recouvrir d’importantes surfaces, étouffer des arbres entiers et déplacer la flore indigène ou causer des dommages à des infrastructures. Il met en danger la survie d’espèces très rares (par exemple, </a:t>
            </a:r>
            <a:r>
              <a:rPr lang="fr-FR" altLang="fr-FR" sz="1200" i="1">
                <a:solidFill>
                  <a:srgbClr val="FF0000"/>
                </a:solidFill>
                <a:latin typeface="Arial" panose="020B0604020202020204" pitchFamily="34" charset="0"/>
              </a:rPr>
              <a:t>Cistus salviifolius</a:t>
            </a:r>
            <a:r>
              <a:rPr lang="fr-FR" altLang="fr-FR" sz="1200">
                <a:solidFill>
                  <a:srgbClr val="FF0000"/>
                </a:solidFill>
                <a:latin typeface="Arial" panose="020B0604020202020204" pitchFamily="34" charset="0"/>
              </a:rPr>
              <a:t>). Ses tiges sont faiblement urticantes, ses semences éventuellement toxiques. Le kudzu infeste de 20 à 30000 km² de territoire aux États-Unis et entraîne environ 500 millions de dollars/an tant pour les terres agricoles perdues que pour son éradication.</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a:t>
            </a:r>
            <a:r>
              <a:rPr lang="fr-FR" altLang="fr-FR" sz="1200" i="1">
                <a:solidFill>
                  <a:srgbClr val="002060"/>
                </a:solidFill>
                <a:latin typeface="Arial" panose="020B0604020202020204" pitchFamily="34" charset="0"/>
              </a:rPr>
              <a:t>Surtout ne pas acheter des plantes</a:t>
            </a:r>
            <a:r>
              <a:rPr lang="fr-FR" altLang="fr-FR" sz="1200">
                <a:solidFill>
                  <a:srgbClr val="002060"/>
                </a:solidFill>
                <a:latin typeface="Arial" panose="020B0604020202020204" pitchFamily="34" charset="0"/>
              </a:rPr>
              <a:t>, ni les importer d'endroits où elles poussent en nature. Renoncer à planter cette espèce. Des espèces alternatives non envahissantes sont par exemple le houblon (</a:t>
            </a:r>
            <a:r>
              <a:rPr lang="fr-FR" altLang="fr-FR" sz="1200" i="1">
                <a:solidFill>
                  <a:srgbClr val="002060"/>
                </a:solidFill>
                <a:latin typeface="Arial" panose="020B0604020202020204" pitchFamily="34" charset="0"/>
              </a:rPr>
              <a:t>Humulus lupulus</a:t>
            </a:r>
            <a:r>
              <a:rPr lang="fr-FR" altLang="fr-FR" sz="1200">
                <a:solidFill>
                  <a:srgbClr val="002060"/>
                </a:solidFill>
                <a:latin typeface="Arial" panose="020B0604020202020204" pitchFamily="34" charset="0"/>
              </a:rPr>
              <a:t>) ou la clématite (</a:t>
            </a:r>
            <a:r>
              <a:rPr lang="fr-FR" altLang="fr-FR" sz="1200" i="1">
                <a:solidFill>
                  <a:srgbClr val="002060"/>
                </a:solidFill>
                <a:latin typeface="Arial" panose="020B0604020202020204" pitchFamily="34" charset="0"/>
              </a:rPr>
              <a:t>Clematis sp</a:t>
            </a:r>
            <a:r>
              <a:rPr lang="fr-FR" altLang="fr-FR" sz="1200">
                <a:solidFill>
                  <a:srgbClr val="002060"/>
                </a:solidFill>
                <a:latin typeface="Arial" panose="020B0604020202020204" pitchFamily="34" charset="0"/>
              </a:rPr>
              <a:t>.). Ne pas répandre en nature des restes de plantes, des rameaux et racines coupées, sources de une nouvelle population. La fauche doit être effectuée plusieurs fois par saison avec une débroussailleuse à lame fixe. il faut enlever les racines une fois que les parties aériennes sont arrachées. En début de saison, couvrir le sol avec une bâche épaisse et opaque à la lumière (noir). La bâche doit être gardée pour plusieurs années afin d’épuiser les réserves à disposition de la plante</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5"/>
              </a:rPr>
              <a:t>http://www.infoflora.ch/assets/content/documents/neophytes/inva_puer_lob_f.pdf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6"/>
              </a:rPr>
              <a:t>http://fr.wikipedia.org/wiki/Pueraria_montana</a:t>
            </a:r>
            <a:r>
              <a:rPr lang="fr-FR" altLang="fr-FR" sz="1200">
                <a:solidFill>
                  <a:srgbClr val="008000"/>
                </a:solidFill>
                <a:latin typeface="Arial" panose="020B0604020202020204" pitchFamily="34" charset="0"/>
              </a:rPr>
              <a:t> </a:t>
            </a:r>
          </a:p>
        </p:txBody>
      </p:sp>
      <p:pic>
        <p:nvPicPr>
          <p:cNvPr id="65542" name="Picture 7" descr="C:\Users\LISAN\Pictures\plantes invasives\Pueraria lobata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4797425"/>
            <a:ext cx="13747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8" descr="C:\Users\LISAN\Pictures\plantes invasives\Pueraria lobata2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4941888"/>
            <a:ext cx="13843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9" descr="C:\Users\LISAN\Pictures\plantes invasives\Pueraria lobata3_bis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5157788"/>
            <a:ext cx="233997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0" descr="C:\Users\LISAN\Pictures\plantes invasives\Pueraria montana_Kudzu.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5130800"/>
            <a:ext cx="2794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ZoneTexte 9"/>
          <p:cNvSpPr txBox="1">
            <a:spLocks noChangeArrowheads="1"/>
          </p:cNvSpPr>
          <p:nvPr/>
        </p:nvSpPr>
        <p:spPr bwMode="auto">
          <a:xfrm>
            <a:off x="7308850" y="188913"/>
            <a:ext cx="183515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FF0000"/>
                </a:solidFill>
                <a:latin typeface="Arial" panose="020B0604020202020204" pitchFamily="34" charset="0"/>
              </a:rPr>
              <a:t>Il y a lieu de craindre qu’il soit un futur envahisseur en Europe.</a:t>
            </a:r>
          </a:p>
        </p:txBody>
      </p:sp>
      <p:sp>
        <p:nvSpPr>
          <p:cNvPr id="65547" name="Rectangle 10"/>
          <p:cNvSpPr>
            <a:spLocks noChangeArrowheads="1"/>
          </p:cNvSpPr>
          <p:nvPr/>
        </p:nvSpPr>
        <p:spPr bwMode="auto">
          <a:xfrm>
            <a:off x="3779838" y="4941888"/>
            <a:ext cx="151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FF0000"/>
                </a:solidFill>
                <a:latin typeface="Arial" panose="020B0604020202020204" pitchFamily="34" charset="0"/>
              </a:rPr>
              <a:t>Risque élevé</a:t>
            </a:r>
            <a:endParaRPr lang="fr-FR" altLang="fr-FR" sz="1800">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107950" y="620713"/>
            <a:ext cx="7777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8.30. </a:t>
            </a:r>
            <a:r>
              <a:rPr lang="fr-FR" altLang="fr-FR" sz="1800" b="1">
                <a:solidFill>
                  <a:srgbClr val="008000"/>
                </a:solidFill>
                <a:latin typeface="Arial" panose="020B0604020202020204" pitchFamily="34" charset="0"/>
              </a:rPr>
              <a:t>Sumac de Virginie, Vinaigrier, Fausse massette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Rhus typhina</a:t>
            </a:r>
            <a:r>
              <a:rPr lang="fr-FR" altLang="fr-FR" sz="1800">
                <a:solidFill>
                  <a:srgbClr val="008000"/>
                </a:solidFill>
                <a:latin typeface="Arial" panose="020B0604020202020204" pitchFamily="34" charset="0"/>
              </a:rPr>
              <a:t>)</a:t>
            </a:r>
          </a:p>
        </p:txBody>
      </p:sp>
      <p:sp>
        <p:nvSpPr>
          <p:cNvPr id="66563"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F962052-E99A-4DD2-BD88-62CF703CD50D}" type="slidenum">
              <a:rPr lang="fr-FR" altLang="fr-FR" sz="1200">
                <a:solidFill>
                  <a:srgbClr val="898989"/>
                </a:solidFill>
              </a:rPr>
              <a:pPr algn="r" eaLnBrk="1" hangingPunct="1">
                <a:spcBef>
                  <a:spcPct val="0"/>
                </a:spcBef>
                <a:buFontTx/>
                <a:buNone/>
              </a:pPr>
              <a:t>64</a:t>
            </a:fld>
            <a:endParaRPr lang="fr-FR" altLang="fr-FR" sz="1200">
              <a:solidFill>
                <a:srgbClr val="898989"/>
              </a:solidFill>
            </a:endParaRPr>
          </a:p>
        </p:txBody>
      </p:sp>
      <p:sp>
        <p:nvSpPr>
          <p:cNvPr id="66564"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6565" name="ZoneTexte 6"/>
          <p:cNvSpPr txBox="1">
            <a:spLocks noChangeArrowheads="1"/>
          </p:cNvSpPr>
          <p:nvPr/>
        </p:nvSpPr>
        <p:spPr bwMode="auto">
          <a:xfrm>
            <a:off x="179388" y="1125538"/>
            <a:ext cx="87852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de l’</a:t>
            </a:r>
            <a:r>
              <a:rPr lang="fr-FR" altLang="fr-FR" sz="1800">
                <a:solidFill>
                  <a:srgbClr val="008000"/>
                </a:solidFill>
                <a:latin typeface="Arial" panose="020B0604020202020204" pitchFamily="34" charset="0"/>
                <a:hlinkClick r:id="rId2" tooltip="Amérique du Nord"/>
              </a:rPr>
              <a:t>Amérique du Nord</a:t>
            </a:r>
            <a:r>
              <a:rPr lang="fr-FR" altLang="fr-FR" sz="1800">
                <a:solidFill>
                  <a:srgbClr val="008000"/>
                </a:solidFill>
                <a:latin typeface="Arial" panose="020B0604020202020204" pitchFamily="34" charset="0"/>
              </a:rPr>
              <a:t>, aussi appelé </a:t>
            </a:r>
            <a:r>
              <a:rPr lang="fr-FR" altLang="fr-FR" sz="1800" b="1">
                <a:solidFill>
                  <a:srgbClr val="008000"/>
                </a:solidFill>
                <a:latin typeface="Arial" panose="020B0604020202020204" pitchFamily="34" charset="0"/>
              </a:rPr>
              <a:t>sumac amaranthe</a:t>
            </a:r>
            <a:r>
              <a:rPr lang="fr-FR" altLang="fr-FR" sz="1800">
                <a:solidFill>
                  <a:srgbClr val="008000"/>
                </a:solidFill>
                <a:latin typeface="Arial" panose="020B0604020202020204" pitchFamily="34" charset="0"/>
              </a:rPr>
              <a:t>, sumac à bois poilu, </a:t>
            </a:r>
            <a:r>
              <a:rPr lang="fr-FR" altLang="fr-FR" sz="1800" b="1">
                <a:solidFill>
                  <a:srgbClr val="008000"/>
                </a:solidFill>
                <a:latin typeface="Arial" panose="020B0604020202020204" pitchFamily="34" charset="0"/>
              </a:rPr>
              <a:t>vinaigrier</a:t>
            </a:r>
            <a:r>
              <a:rPr lang="fr-FR" altLang="fr-FR" sz="1800">
                <a:solidFill>
                  <a:srgbClr val="008000"/>
                </a:solidFill>
                <a:latin typeface="Arial" panose="020B0604020202020204" pitchFamily="34" charset="0"/>
              </a:rPr>
              <a:t>, </a:t>
            </a:r>
            <a:r>
              <a:rPr lang="fr-FR" altLang="fr-FR" sz="1800" i="1">
                <a:solidFill>
                  <a:srgbClr val="008000"/>
                </a:solidFill>
                <a:latin typeface="Arial" panose="020B0604020202020204" pitchFamily="34" charset="0"/>
              </a:rPr>
              <a:t>sumac de Virginie</a:t>
            </a:r>
            <a:r>
              <a:rPr lang="fr-FR" altLang="fr-FR" sz="1800">
                <a:solidFill>
                  <a:srgbClr val="008000"/>
                </a:solidFill>
                <a:latin typeface="Arial" panose="020B0604020202020204" pitchFamily="34" charset="0"/>
              </a:rPr>
              <a:t> ou sumac à queues de renard, il est une espèce d'</a:t>
            </a:r>
            <a:r>
              <a:rPr lang="fr-FR" altLang="fr-FR" sz="1800">
                <a:solidFill>
                  <a:srgbClr val="008000"/>
                </a:solidFill>
                <a:latin typeface="Arial" panose="020B0604020202020204" pitchFamily="34" charset="0"/>
                <a:hlinkClick r:id="rId3" tooltip="Arbre"/>
              </a:rPr>
              <a:t>arbre</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4" tooltip="Dioïque"/>
              </a:rPr>
              <a:t>dioïque</a:t>
            </a:r>
            <a:r>
              <a:rPr lang="fr-FR" altLang="fr-FR" sz="1800">
                <a:solidFill>
                  <a:srgbClr val="008000"/>
                </a:solidFill>
                <a:latin typeface="Arial" panose="020B0604020202020204" pitchFamily="34" charset="0"/>
              </a:rPr>
              <a:t> de la famille des </a:t>
            </a:r>
            <a:r>
              <a:rPr lang="fr-FR" altLang="fr-FR" sz="1800" i="1">
                <a:solidFill>
                  <a:srgbClr val="008000"/>
                </a:solidFill>
                <a:latin typeface="Arial" panose="020B0604020202020204" pitchFamily="34" charset="0"/>
                <a:hlinkClick r:id="rId5" tooltip="Anacardiaceae"/>
              </a:rPr>
              <a:t>Anacardiaceae</a:t>
            </a:r>
            <a:r>
              <a:rPr lang="fr-FR" altLang="fr-FR" sz="1800" i="1">
                <a:solidFill>
                  <a:srgbClr val="008000"/>
                </a:solidFill>
                <a:latin typeface="Arial" panose="020B0604020202020204" pitchFamily="34" charset="0"/>
              </a:rPr>
              <a:t> </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Le terme vinaigrier vient du fait que les fruits du </a:t>
            </a:r>
            <a:r>
              <a:rPr lang="fr-FR" altLang="fr-FR" sz="1200" i="1">
                <a:solidFill>
                  <a:srgbClr val="008000"/>
                </a:solidFill>
                <a:latin typeface="Arial" panose="020B0604020202020204" pitchFamily="34" charset="0"/>
              </a:rPr>
              <a:t>Rhus typhina</a:t>
            </a:r>
            <a:r>
              <a:rPr lang="fr-FR" altLang="fr-FR" sz="1200">
                <a:solidFill>
                  <a:srgbClr val="008000"/>
                </a:solidFill>
                <a:latin typeface="Arial" panose="020B0604020202020204" pitchFamily="34" charset="0"/>
              </a:rPr>
              <a:t> sont acides et parfois utilisés pour fabriquer une sorte de limonade rose. Il pousse surtout sur des pentes sèches et rocailleuses sur des terrains calcaires. Il a besoin de beaucoup de lumière. Il dépend peu de l’humidité et de la qualité du sol. Sa taille est comprise entre 4 et 8 mètres. Les rameaux rougeâtres sont </a:t>
            </a:r>
            <a:r>
              <a:rPr lang="fr-FR" altLang="fr-FR" sz="1200">
                <a:solidFill>
                  <a:srgbClr val="008000"/>
                </a:solidFill>
                <a:latin typeface="Arial" panose="020B0604020202020204" pitchFamily="34" charset="0"/>
                <a:hlinkClick r:id="rId6" tooltip="wikt:tomenteux"/>
              </a:rPr>
              <a:t>tomenteux</a:t>
            </a:r>
            <a:r>
              <a:rPr lang="fr-FR" altLang="fr-FR" sz="1200">
                <a:solidFill>
                  <a:srgbClr val="008000"/>
                </a:solidFill>
                <a:latin typeface="Arial" panose="020B0604020202020204" pitchFamily="34" charset="0"/>
              </a:rPr>
              <a:t>. L'écorce est claire, lisse et craquelée en plaques. Les </a:t>
            </a:r>
            <a:r>
              <a:rPr lang="fr-FR" altLang="fr-FR" sz="1200">
                <a:solidFill>
                  <a:srgbClr val="008000"/>
                </a:solidFill>
                <a:latin typeface="Arial" panose="020B0604020202020204" pitchFamily="34" charset="0"/>
                <a:hlinkClick r:id="rId7" tooltip="Feuille"/>
              </a:rPr>
              <a:t>feuilles</a:t>
            </a:r>
            <a:r>
              <a:rPr lang="fr-FR" altLang="fr-FR" sz="1200">
                <a:solidFill>
                  <a:srgbClr val="008000"/>
                </a:solidFill>
                <a:latin typeface="Arial" panose="020B0604020202020204" pitchFamily="34" charset="0"/>
              </a:rPr>
              <a:t> mesurent entre 20 et 40 cm, sont imparipennées et sont composées de 11 à 30 folioles dentées faisant chacun entre 6 et 12 cm.</a:t>
            </a:r>
          </a:p>
          <a:p>
            <a:pPr algn="just" eaLnBrk="1" hangingPunct="1">
              <a:spcBef>
                <a:spcPct val="0"/>
              </a:spcBef>
              <a:buFontTx/>
              <a:buNone/>
            </a:pPr>
            <a:r>
              <a:rPr lang="fr-FR" altLang="fr-FR" sz="1200">
                <a:solidFill>
                  <a:srgbClr val="008000"/>
                </a:solidFill>
                <a:latin typeface="Arial" panose="020B0604020202020204" pitchFamily="34" charset="0"/>
              </a:rPr>
              <a:t>Appréciés pour la couleur et la forme de leurs feuilles en automne, mais aussi de leurs fruits particuliers, ces arbres sont utilisés pour l'ornement. Sol léger, pauvre, pas trop sec à frais. Rustique, au moins jusqu'à -15°C. </a:t>
            </a:r>
          </a:p>
          <a:p>
            <a:pPr algn="just" eaLnBrk="1" hangingPunct="1">
              <a:spcBef>
                <a:spcPct val="0"/>
              </a:spcBef>
              <a:buFontTx/>
              <a:buNone/>
            </a:pPr>
            <a:r>
              <a:rPr lang="fr-FR" altLang="fr-FR" sz="1200">
                <a:solidFill>
                  <a:srgbClr val="FF0000"/>
                </a:solidFill>
                <a:latin typeface="Arial" panose="020B0604020202020204" pitchFamily="34" charset="0"/>
              </a:rPr>
              <a:t>Le latex de </a:t>
            </a:r>
            <a:r>
              <a:rPr lang="fr-FR" altLang="fr-FR" sz="1200" i="1">
                <a:solidFill>
                  <a:srgbClr val="FF0000"/>
                </a:solidFill>
                <a:latin typeface="Arial" panose="020B0604020202020204" pitchFamily="34" charset="0"/>
              </a:rPr>
              <a:t>Rhus typhina</a:t>
            </a:r>
            <a:r>
              <a:rPr lang="fr-FR" altLang="fr-FR" sz="1200">
                <a:solidFill>
                  <a:srgbClr val="FF0000"/>
                </a:solidFill>
                <a:latin typeface="Arial" panose="020B0604020202020204" pitchFamily="34" charset="0"/>
              </a:rPr>
              <a:t> est toxique et son contact avec la peau peut provoquer des allergies ou des dermatoses. Des espèces du même genre sont dangereuses, </a:t>
            </a:r>
            <a:r>
              <a:rPr lang="fr-FR" altLang="fr-FR" sz="1200" i="1">
                <a:solidFill>
                  <a:srgbClr val="FF0000"/>
                </a:solidFill>
                <a:latin typeface="Arial" panose="020B0604020202020204" pitchFamily="34" charset="0"/>
                <a:hlinkClick r:id="rId8" tooltip="Rhus toxicodendron"/>
              </a:rPr>
              <a:t>Rhus toxicodendron</a:t>
            </a:r>
            <a:r>
              <a:rPr lang="fr-FR" altLang="fr-FR" sz="1200">
                <a:solidFill>
                  <a:srgbClr val="FF0000"/>
                </a:solidFill>
                <a:latin typeface="Arial" panose="020B0604020202020204" pitchFamily="34" charset="0"/>
              </a:rPr>
              <a:t> est une plante rampante ou grimpante très toxique, sa sève est particulièrement corrosive. </a:t>
            </a:r>
            <a:r>
              <a:rPr lang="fr-FR" altLang="fr-FR" sz="1200" i="1">
                <a:solidFill>
                  <a:srgbClr val="FF0000"/>
                </a:solidFill>
                <a:latin typeface="Arial" panose="020B0604020202020204" pitchFamily="34" charset="0"/>
                <a:hlinkClick r:id="rId9" tooltip="Vernis du Japon"/>
              </a:rPr>
              <a:t>Rhus vernicifera</a:t>
            </a:r>
            <a:r>
              <a:rPr lang="fr-FR" altLang="fr-FR" sz="1200">
                <a:solidFill>
                  <a:srgbClr val="FF0000"/>
                </a:solidFill>
                <a:latin typeface="Arial" panose="020B0604020202020204" pitchFamily="34" charset="0"/>
              </a:rPr>
              <a:t> possède aussi une sève toxique servant à la production de la </a:t>
            </a:r>
            <a:r>
              <a:rPr lang="fr-FR" altLang="fr-FR" sz="1200" u="sng">
                <a:solidFill>
                  <a:srgbClr val="FF0000"/>
                </a:solidFill>
                <a:latin typeface="Arial" panose="020B0604020202020204" pitchFamily="34" charset="0"/>
                <a:hlinkClick r:id="rId10" tooltip="Laque"/>
              </a:rPr>
              <a:t>laque du Japon</a:t>
            </a:r>
            <a:r>
              <a:rPr lang="fr-FR" altLang="fr-FR" sz="1200">
                <a:solidFill>
                  <a:srgbClr val="FF0000"/>
                </a:solidFill>
                <a:latin typeface="Arial" panose="020B0604020202020204" pitchFamily="34" charset="0"/>
              </a:rPr>
              <a:t>. </a:t>
            </a:r>
          </a:p>
          <a:p>
            <a:pPr algn="just" eaLnBrk="1" hangingPunct="1">
              <a:spcBef>
                <a:spcPct val="0"/>
              </a:spcBef>
              <a:buFontTx/>
              <a:buNone/>
            </a:pPr>
            <a:r>
              <a:rPr lang="fr-FR" altLang="fr-FR" sz="1200">
                <a:solidFill>
                  <a:srgbClr val="FF0000"/>
                </a:solidFill>
                <a:latin typeface="Arial" panose="020B0604020202020204" pitchFamily="34" charset="0"/>
              </a:rPr>
              <a:t>Il faut éviter d'utiliser les fruits d'autres </a:t>
            </a:r>
            <a:r>
              <a:rPr lang="fr-FR" altLang="fr-FR" sz="1200" i="1">
                <a:solidFill>
                  <a:srgbClr val="FF0000"/>
                </a:solidFill>
                <a:latin typeface="Arial" panose="020B0604020202020204" pitchFamily="34" charset="0"/>
              </a:rPr>
              <a:t>Rhus</a:t>
            </a:r>
            <a:r>
              <a:rPr lang="fr-FR" altLang="fr-FR" sz="1200">
                <a:solidFill>
                  <a:srgbClr val="FF0000"/>
                </a:solidFill>
                <a:latin typeface="Arial" panose="020B0604020202020204" pitchFamily="34" charset="0"/>
              </a:rPr>
              <a:t> à baies toxiques et faire attention au risque d'allergie au contact des feuilles lors de la cueillette. </a:t>
            </a:r>
          </a:p>
          <a:p>
            <a:pPr algn="just" eaLnBrk="1" hangingPunct="1">
              <a:spcBef>
                <a:spcPct val="0"/>
              </a:spcBef>
              <a:buFontTx/>
              <a:buNone/>
            </a:pPr>
            <a:r>
              <a:rPr lang="fr-FR" altLang="fr-FR" sz="1200">
                <a:solidFill>
                  <a:srgbClr val="FF0000"/>
                </a:solidFill>
                <a:latin typeface="Arial" panose="020B0604020202020204" pitchFamily="34" charset="0"/>
              </a:rPr>
              <a:t>Le vinaigrier est une </a:t>
            </a:r>
            <a:r>
              <a:rPr lang="fr-FR" altLang="fr-FR" sz="1200">
                <a:solidFill>
                  <a:srgbClr val="FF0000"/>
                </a:solidFill>
                <a:latin typeface="Arial" panose="020B0604020202020204" pitchFamily="34" charset="0"/>
                <a:hlinkClick r:id="rId11" tooltip="Plante envahissante"/>
              </a:rPr>
              <a:t>plante envahissante</a:t>
            </a:r>
            <a:r>
              <a:rPr lang="fr-FR" altLang="fr-FR" sz="1200">
                <a:solidFill>
                  <a:srgbClr val="FF0000"/>
                </a:solidFill>
                <a:latin typeface="Arial" panose="020B0604020202020204" pitchFamily="34" charset="0"/>
              </a:rPr>
              <a:t> agressive qui se propage à la fois par ses graines et par ses parties souterraines.</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2"/>
              </a:rPr>
              <a:t>http://fr.wikipedia.org/wiki/Sumac_vinaigrier</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3"/>
              </a:rPr>
              <a:t>http://en.wikipedia.org/wiki/Rhus_typhina</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14"/>
              </a:rPr>
              <a:t>http://www.jardindupicvert.com/4daction/w_partner/sumac_virginie_rhus_typhina.775</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15"/>
              </a:rPr>
              <a:t>http://www.cbnbl.org/IMG/pdf/Fiche_Rhus_Typhina.pdf</a:t>
            </a:r>
            <a:r>
              <a:rPr lang="fr-FR" altLang="fr-FR" sz="1200">
                <a:solidFill>
                  <a:srgbClr val="008000"/>
                </a:solidFill>
                <a:latin typeface="Arial" panose="020B0604020202020204" pitchFamily="34" charset="0"/>
              </a:rPr>
              <a:t> </a:t>
            </a:r>
          </a:p>
        </p:txBody>
      </p:sp>
      <p:pic>
        <p:nvPicPr>
          <p:cNvPr id="66566" name="Picture 2" descr="C:\Users\LISAN\Pictures\plantes invasives\Rhus typhina.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05663" y="4365625"/>
            <a:ext cx="19383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C:\Users\LISAN\Pictures\plantes invasives\Rhus typhina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61263" y="0"/>
            <a:ext cx="158273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4" descr="C:\Users\LISAN\Pictures\plantes invasives\Rhus typhina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64013" y="4941888"/>
            <a:ext cx="23701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5" descr="C:\Users\LISAN\Pictures\plantes invasives\Rhus typhina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92275" y="4975225"/>
            <a:ext cx="235108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6" descr="C:\Users\LISAN\Pictures\plantes invasives\Rhus-typhina_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5900" y="5013325"/>
            <a:ext cx="12731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107950" y="620713"/>
            <a:ext cx="871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8.30. </a:t>
            </a:r>
            <a:r>
              <a:rPr lang="fr-FR" altLang="fr-FR" sz="1800" b="1">
                <a:solidFill>
                  <a:srgbClr val="008000"/>
                </a:solidFill>
                <a:latin typeface="Arial" panose="020B0604020202020204" pitchFamily="34" charset="0"/>
              </a:rPr>
              <a:t>Sumac de Virginie, Vinaigrier, Fausse massette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Rhus typhina</a:t>
            </a:r>
            <a:r>
              <a:rPr lang="fr-FR" altLang="fr-FR" sz="1800">
                <a:solidFill>
                  <a:srgbClr val="008000"/>
                </a:solidFill>
                <a:latin typeface="Arial" panose="020B0604020202020204" pitchFamily="34" charset="0"/>
              </a:rPr>
              <a:t>) (suite)</a:t>
            </a:r>
          </a:p>
        </p:txBody>
      </p:sp>
      <p:sp>
        <p:nvSpPr>
          <p:cNvPr id="67587"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00D4AB6-1BFC-4EB0-9D08-D24F1F6769F9}" type="slidenum">
              <a:rPr lang="fr-FR" altLang="fr-FR" sz="1200">
                <a:solidFill>
                  <a:srgbClr val="898989"/>
                </a:solidFill>
              </a:rPr>
              <a:pPr algn="r" eaLnBrk="1" hangingPunct="1">
                <a:spcBef>
                  <a:spcPct val="0"/>
                </a:spcBef>
                <a:buFontTx/>
                <a:buNone/>
              </a:pPr>
              <a:t>65</a:t>
            </a:fld>
            <a:endParaRPr lang="fr-FR" altLang="fr-FR" sz="1200">
              <a:solidFill>
                <a:srgbClr val="898989"/>
              </a:solidFill>
            </a:endParaRPr>
          </a:p>
        </p:txBody>
      </p:sp>
      <p:sp>
        <p:nvSpPr>
          <p:cNvPr id="67588"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7589" name="ZoneTexte 5"/>
          <p:cNvSpPr txBox="1">
            <a:spLocks noChangeArrowheads="1"/>
          </p:cNvSpPr>
          <p:nvPr/>
        </p:nvSpPr>
        <p:spPr bwMode="auto">
          <a:xfrm>
            <a:off x="179388" y="981075"/>
            <a:ext cx="71294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a:solidFill>
                  <a:srgbClr val="008000"/>
                </a:solidFill>
                <a:latin typeface="Arial" panose="020B0604020202020204" pitchFamily="34" charset="0"/>
              </a:rPr>
              <a:t>Fausse massette </a:t>
            </a:r>
            <a:r>
              <a:rPr lang="fr-FR" altLang="fr-FR" sz="1600">
                <a:solidFill>
                  <a:srgbClr val="008000"/>
                </a:solidFill>
                <a:latin typeface="Arial" panose="020B0604020202020204" pitchFamily="34" charset="0"/>
              </a:rPr>
              <a:t>(</a:t>
            </a:r>
            <a:r>
              <a:rPr lang="fr-FR" altLang="fr-FR" sz="1600" i="1">
                <a:solidFill>
                  <a:srgbClr val="008000"/>
                </a:solidFill>
                <a:latin typeface="Arial" panose="020B0604020202020204" pitchFamily="34" charset="0"/>
              </a:rPr>
              <a:t>R. Typhina </a:t>
            </a:r>
            <a:r>
              <a:rPr lang="fr-FR" altLang="fr-FR" sz="1600">
                <a:solidFill>
                  <a:srgbClr val="008000"/>
                </a:solidFill>
                <a:latin typeface="Arial" panose="020B0604020202020204" pitchFamily="34" charset="0"/>
              </a:rPr>
              <a:t>L.), </a:t>
            </a:r>
            <a:r>
              <a:rPr lang="fr-FR" altLang="fr-FR" sz="1600" b="1">
                <a:solidFill>
                  <a:srgbClr val="008000"/>
                </a:solidFill>
                <a:latin typeface="Arial" panose="020B0604020202020204" pitchFamily="34" charset="0"/>
              </a:rPr>
              <a:t>Sumac de Virginie </a:t>
            </a:r>
            <a:r>
              <a:rPr lang="fr-FR" altLang="fr-FR" sz="1600">
                <a:solidFill>
                  <a:srgbClr val="008000"/>
                </a:solidFill>
                <a:latin typeface="Arial" panose="020B0604020202020204" pitchFamily="34" charset="0"/>
              </a:rPr>
              <a:t>(</a:t>
            </a:r>
            <a:r>
              <a:rPr lang="fr-FR" altLang="fr-FR" sz="1600" i="1">
                <a:solidFill>
                  <a:srgbClr val="008000"/>
                </a:solidFill>
                <a:latin typeface="Arial" panose="020B0604020202020204" pitchFamily="34" charset="0"/>
              </a:rPr>
              <a:t>R. Cotinus </a:t>
            </a:r>
            <a:r>
              <a:rPr lang="fr-FR" altLang="fr-FR" sz="1600">
                <a:solidFill>
                  <a:srgbClr val="008000"/>
                </a:solidFill>
                <a:latin typeface="Arial" panose="020B0604020202020204" pitchFamily="34" charset="0"/>
              </a:rPr>
              <a:t>L.) </a:t>
            </a:r>
            <a:r>
              <a:rPr lang="fr-FR" altLang="fr-FR" sz="1600" b="1">
                <a:solidFill>
                  <a:srgbClr val="008000"/>
                </a:solidFill>
                <a:latin typeface="Arial" panose="020B0604020202020204" pitchFamily="34" charset="0"/>
              </a:rPr>
              <a:t>Fustet</a:t>
            </a:r>
            <a:r>
              <a:rPr lang="fr-FR" altLang="fr-FR" sz="1600">
                <a:solidFill>
                  <a:srgbClr val="008000"/>
                </a:solidFill>
                <a:latin typeface="Arial" panose="020B0604020202020204" pitchFamily="34" charset="0"/>
              </a:rPr>
              <a:t> (</a:t>
            </a:r>
            <a:r>
              <a:rPr lang="fr-FR" altLang="fr-FR" sz="1600" i="1">
                <a:solidFill>
                  <a:srgbClr val="008000"/>
                </a:solidFill>
                <a:latin typeface="Arial" panose="020B0604020202020204" pitchFamily="34" charset="0"/>
              </a:rPr>
              <a:t>R. Coriaria </a:t>
            </a:r>
            <a:r>
              <a:rPr lang="fr-FR" altLang="fr-FR" sz="1600">
                <a:solidFill>
                  <a:srgbClr val="008000"/>
                </a:solidFill>
                <a:latin typeface="Arial" panose="020B0604020202020204" pitchFamily="34" charset="0"/>
              </a:rPr>
              <a:t>L.), </a:t>
            </a:r>
            <a:r>
              <a:rPr lang="fr-FR" altLang="fr-FR" sz="1600" b="1">
                <a:solidFill>
                  <a:srgbClr val="008000"/>
                </a:solidFill>
                <a:latin typeface="Arial" panose="020B0604020202020204" pitchFamily="34" charset="0"/>
              </a:rPr>
              <a:t>Perruque, Vinaigrier, Corroyère </a:t>
            </a:r>
            <a:r>
              <a:rPr lang="fr-FR" altLang="fr-FR" sz="1600">
                <a:solidFill>
                  <a:srgbClr val="008000"/>
                </a:solidFill>
                <a:latin typeface="Arial" panose="020B0604020202020204" pitchFamily="34" charset="0"/>
              </a:rPr>
              <a:t>(</a:t>
            </a:r>
            <a:r>
              <a:rPr lang="fr-FR" altLang="fr-FR" sz="1600" i="1">
                <a:solidFill>
                  <a:srgbClr val="008000"/>
                </a:solidFill>
                <a:latin typeface="Arial" panose="020B0604020202020204" pitchFamily="34" charset="0"/>
              </a:rPr>
              <a:t>Rhus Sp</a:t>
            </a:r>
            <a:r>
              <a:rPr lang="fr-FR" altLang="fr-FR" sz="1600">
                <a:solidFill>
                  <a:srgbClr val="008000"/>
                </a:solidFill>
                <a:latin typeface="Arial" panose="020B0604020202020204" pitchFamily="34" charset="0"/>
              </a:rPr>
              <a:t>.).</a:t>
            </a:r>
          </a:p>
          <a:p>
            <a:pPr algn="just" eaLnBrk="1" hangingPunct="1">
              <a:spcBef>
                <a:spcPct val="0"/>
              </a:spcBef>
              <a:buFontTx/>
              <a:buNone/>
            </a:pPr>
            <a:r>
              <a:rPr lang="fr-FR" altLang="fr-FR" sz="1400" i="1">
                <a:solidFill>
                  <a:srgbClr val="008000"/>
                </a:solidFill>
                <a:latin typeface="Arial" panose="020B0604020202020204" pitchFamily="34" charset="0"/>
              </a:rPr>
              <a:t>R. Typhina</a:t>
            </a:r>
            <a:r>
              <a:rPr lang="fr-FR" altLang="fr-FR" sz="1400">
                <a:solidFill>
                  <a:srgbClr val="008000"/>
                </a:solidFill>
                <a:latin typeface="Arial" panose="020B0604020202020204" pitchFamily="34" charset="0"/>
              </a:rPr>
              <a:t>, arbustes d'ornement parfois subspontanés. rameaux et feuilles très velus, fruits serrés en grappe dense pourpre hérissés de poils, feuilles molles très découpées (11 à 31 folioles lancéolés et dentés). Bois jaune à cernes serrés. </a:t>
            </a:r>
          </a:p>
          <a:p>
            <a:pPr algn="just" eaLnBrk="1" hangingPunct="1">
              <a:spcBef>
                <a:spcPct val="0"/>
              </a:spcBef>
              <a:buFontTx/>
              <a:buNone/>
            </a:pPr>
            <a:r>
              <a:rPr lang="fr-FR" altLang="fr-FR" sz="1400" i="1">
                <a:solidFill>
                  <a:srgbClr val="008000"/>
                </a:solidFill>
                <a:latin typeface="Arial" panose="020B0604020202020204" pitchFamily="34" charset="0"/>
              </a:rPr>
              <a:t>R. Coriaria</a:t>
            </a:r>
            <a:r>
              <a:rPr lang="fr-FR" altLang="fr-FR" sz="1400">
                <a:solidFill>
                  <a:srgbClr val="008000"/>
                </a:solidFill>
                <a:latin typeface="Arial" panose="020B0604020202020204" pitchFamily="34" charset="0"/>
              </a:rPr>
              <a:t>, ressemble beaucoup au précédent mais feuilles moins découpées (9 à 15 folioles ovales), le rachis élargi au sommet en ailes étroites. </a:t>
            </a:r>
          </a:p>
          <a:p>
            <a:pPr algn="just" eaLnBrk="1" hangingPunct="1">
              <a:spcBef>
                <a:spcPct val="0"/>
              </a:spcBef>
              <a:buFontTx/>
              <a:buNone/>
            </a:pPr>
            <a:r>
              <a:rPr lang="fr-FR" altLang="fr-FR" sz="1400" i="1">
                <a:solidFill>
                  <a:srgbClr val="008000"/>
                </a:solidFill>
                <a:latin typeface="Arial" panose="020B0604020202020204" pitchFamily="34" charset="0"/>
              </a:rPr>
              <a:t>R. Cotinus </a:t>
            </a:r>
            <a:r>
              <a:rPr lang="fr-FR" altLang="fr-FR" sz="1400">
                <a:solidFill>
                  <a:srgbClr val="008000"/>
                </a:solidFill>
                <a:latin typeface="Arial" panose="020B0604020202020204" pitchFamily="34" charset="0"/>
              </a:rPr>
              <a:t>(= </a:t>
            </a:r>
            <a:r>
              <a:rPr lang="fr-FR" altLang="fr-FR" sz="1400" i="1">
                <a:solidFill>
                  <a:srgbClr val="008000"/>
                </a:solidFill>
                <a:latin typeface="Arial" panose="020B0604020202020204" pitchFamily="34" charset="0"/>
              </a:rPr>
              <a:t>Cotinus Coccygia</a:t>
            </a:r>
            <a:r>
              <a:rPr lang="fr-FR" altLang="fr-FR" sz="1400">
                <a:solidFill>
                  <a:srgbClr val="008000"/>
                </a:solidFill>
                <a:latin typeface="Arial" panose="020B0604020202020204" pitchFamily="34" charset="0"/>
              </a:rPr>
              <a:t>), Feuilles simples glabres, ovales, glauques. Floraison abondante, jaunâtre. Fructification abondante. Les fruits possédant des plumets l'arbre se couvre d'une "perruque«  (à vérifier).</a:t>
            </a:r>
          </a:p>
          <a:p>
            <a:pPr algn="just" eaLnBrk="1" hangingPunct="1">
              <a:spcBef>
                <a:spcPct val="0"/>
              </a:spcBef>
              <a:buFontTx/>
              <a:buNone/>
            </a:pPr>
            <a:r>
              <a:rPr lang="fr-FR" altLang="fr-FR" sz="1400" u="sng">
                <a:solidFill>
                  <a:srgbClr val="FF0000"/>
                </a:solidFill>
                <a:latin typeface="Arial" panose="020B0604020202020204" pitchFamily="34" charset="0"/>
              </a:rPr>
              <a:t>Toxicité</a:t>
            </a:r>
            <a:r>
              <a:rPr lang="fr-FR" altLang="fr-FR" sz="1400">
                <a:solidFill>
                  <a:srgbClr val="FF0000"/>
                </a:solidFill>
                <a:latin typeface="Arial" panose="020B0604020202020204" pitchFamily="34" charset="0"/>
              </a:rPr>
              <a:t> : Substances toxiques </a:t>
            </a:r>
            <a:r>
              <a:rPr lang="fr-FR" altLang="fr-FR" sz="1400" i="1">
                <a:solidFill>
                  <a:srgbClr val="FF0000"/>
                </a:solidFill>
                <a:latin typeface="Arial" panose="020B0604020202020204" pitchFamily="34" charset="0"/>
              </a:rPr>
              <a:t>inconnues</a:t>
            </a:r>
            <a:r>
              <a:rPr lang="fr-FR" altLang="fr-FR" sz="1400">
                <a:solidFill>
                  <a:srgbClr val="FF0000"/>
                </a:solidFill>
                <a:latin typeface="Arial" panose="020B0604020202020204" pitchFamily="34" charset="0"/>
              </a:rPr>
              <a:t>. </a:t>
            </a:r>
            <a:r>
              <a:rPr lang="fr-FR" altLang="fr-FR" sz="1400" u="sng">
                <a:solidFill>
                  <a:srgbClr val="FF0000"/>
                </a:solidFill>
                <a:latin typeface="Arial" panose="020B0604020202020204" pitchFamily="34" charset="0"/>
              </a:rPr>
              <a:t>Troubles possibles</a:t>
            </a:r>
            <a:r>
              <a:rPr lang="fr-FR" altLang="fr-FR" sz="1400">
                <a:solidFill>
                  <a:srgbClr val="FF0000"/>
                </a:solidFill>
                <a:latin typeface="Arial" panose="020B0604020202020204" pitchFamily="34" charset="0"/>
              </a:rPr>
              <a:t> : dermites profondes provoquées par les poils portés par les fruits et les tiges de </a:t>
            </a:r>
            <a:r>
              <a:rPr lang="fr-FR" altLang="fr-FR" sz="1400" i="1">
                <a:solidFill>
                  <a:srgbClr val="FF0000"/>
                </a:solidFill>
                <a:latin typeface="Arial" panose="020B0604020202020204" pitchFamily="34" charset="0"/>
              </a:rPr>
              <a:t>R. typhina </a:t>
            </a:r>
            <a:r>
              <a:rPr lang="fr-FR" altLang="fr-FR" sz="1400">
                <a:solidFill>
                  <a:srgbClr val="FF0000"/>
                </a:solidFill>
                <a:latin typeface="Arial" panose="020B0604020202020204" pitchFamily="34" charset="0"/>
              </a:rPr>
              <a:t>et </a:t>
            </a:r>
            <a:r>
              <a:rPr lang="fr-FR" altLang="fr-FR" sz="1400" i="1">
                <a:solidFill>
                  <a:srgbClr val="FF0000"/>
                </a:solidFill>
                <a:latin typeface="Arial" panose="020B0604020202020204" pitchFamily="34" charset="0"/>
              </a:rPr>
              <a:t>R. Coriaria</a:t>
            </a:r>
            <a:r>
              <a:rPr lang="fr-FR" altLang="fr-FR" sz="1400">
                <a:solidFill>
                  <a:srgbClr val="FF0000"/>
                </a:solidFill>
                <a:latin typeface="Arial" panose="020B0604020202020204" pitchFamily="34" charset="0"/>
              </a:rPr>
              <a:t>. Chez </a:t>
            </a:r>
            <a:r>
              <a:rPr lang="fr-FR" altLang="fr-FR" sz="1400" i="1">
                <a:solidFill>
                  <a:srgbClr val="FF0000"/>
                </a:solidFill>
                <a:latin typeface="Arial" panose="020B0604020202020204" pitchFamily="34" charset="0"/>
              </a:rPr>
              <a:t>R. Cotinus </a:t>
            </a:r>
            <a:r>
              <a:rPr lang="fr-FR" altLang="fr-FR" sz="1400">
                <a:solidFill>
                  <a:srgbClr val="FF0000"/>
                </a:solidFill>
                <a:latin typeface="Arial" panose="020B0604020202020204" pitchFamily="34" charset="0"/>
              </a:rPr>
              <a:t>ce sont les fruits qui provoquent des dermites.</a:t>
            </a:r>
          </a:p>
          <a:p>
            <a:pPr algn="just"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2"/>
              </a:rPr>
              <a:t>http://plantes.toxiques.free.fr/plant.php?name=corroyere</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L'arbre à perruques est un arbuste de plein soleil à croissance moyenne à rapide pouvant mesurer de 3 à 5 m. Il est très rustique et supporte tous types de sols (sauf les très lourds) mais fleurit mieux en sol pauvre et bien drainant.  Sources : a) </a:t>
            </a:r>
            <a:r>
              <a:rPr lang="fr-FR" altLang="fr-FR" sz="1200">
                <a:solidFill>
                  <a:srgbClr val="008000"/>
                </a:solidFill>
                <a:latin typeface="Arial" panose="020B0604020202020204" pitchFamily="34" charset="0"/>
                <a:hlinkClick r:id="rId3"/>
              </a:rPr>
              <a:t>http://fr.wikipedia.org/wiki/Cotinus_coggygria</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4"/>
              </a:rPr>
              <a:t>http://en.wikipedia.org/wiki/Cotinus_coggygria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5"/>
              </a:rPr>
              <a:t>https://www.botanical.com/botanical/mgmh/s/sumach97.html</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6"/>
              </a:rPr>
              <a:t>http://www.issg.org/database/species/ecology.asp?fr=1&amp;si=1174</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e) </a:t>
            </a:r>
            <a:r>
              <a:rPr lang="fr-FR" altLang="fr-FR" sz="1200">
                <a:solidFill>
                  <a:srgbClr val="008000"/>
                </a:solidFill>
                <a:latin typeface="Arial" panose="020B0604020202020204" pitchFamily="34" charset="0"/>
                <a:hlinkClick r:id="rId7"/>
              </a:rPr>
              <a:t>http://fr.wikipedia.org/wiki/Toxicodendron_succedaneum</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f) </a:t>
            </a:r>
            <a:r>
              <a:rPr lang="fr-FR" altLang="fr-FR" sz="1200">
                <a:solidFill>
                  <a:srgbClr val="008000"/>
                </a:solidFill>
                <a:latin typeface="Arial" panose="020B0604020202020204" pitchFamily="34" charset="0"/>
                <a:hlinkClick r:id="rId8"/>
              </a:rPr>
              <a:t>http://en.wikipedia.org/wiki/Toxicodendron_succedaneum</a:t>
            </a:r>
            <a:r>
              <a:rPr lang="fr-FR" altLang="fr-FR" sz="1200">
                <a:solidFill>
                  <a:srgbClr val="008000"/>
                </a:solidFill>
                <a:latin typeface="Arial" panose="020B0604020202020204" pitchFamily="34" charset="0"/>
              </a:rPr>
              <a:t> </a:t>
            </a:r>
          </a:p>
        </p:txBody>
      </p:sp>
      <p:pic>
        <p:nvPicPr>
          <p:cNvPr id="67590" name="Picture 2" descr="C:\Users\LISAN\Pictures\plantes-halophytes-xerophiles\rhu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1725" y="1125538"/>
            <a:ext cx="15430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3" descr="C:\Users\LISAN\Pictures\plantes-halophytes-xerophiles\Rhus Cotinu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950" y="47244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ZoneTexte 8"/>
          <p:cNvSpPr txBox="1">
            <a:spLocks noChangeArrowheads="1"/>
          </p:cNvSpPr>
          <p:nvPr/>
        </p:nvSpPr>
        <p:spPr bwMode="auto">
          <a:xfrm>
            <a:off x="6551613" y="6165850"/>
            <a:ext cx="2592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"arbre à perruques", "fustet" </a:t>
            </a:r>
          </a:p>
          <a:p>
            <a:pPr algn="ctr" eaLnBrk="1" hangingPunct="1">
              <a:spcBef>
                <a:spcPct val="0"/>
              </a:spcBef>
              <a:buFontTx/>
              <a:buNone/>
            </a:pPr>
            <a:r>
              <a:rPr lang="fr-FR" altLang="fr-FR" sz="1200">
                <a:solidFill>
                  <a:srgbClr val="008000"/>
                </a:solidFill>
                <a:latin typeface="Arial" panose="020B0604020202020204" pitchFamily="34" charset="0"/>
              </a:rPr>
              <a:t>(</a:t>
            </a:r>
            <a:r>
              <a:rPr lang="fr-FR" altLang="fr-FR" sz="1200" i="1">
                <a:solidFill>
                  <a:srgbClr val="008000"/>
                </a:solidFill>
                <a:latin typeface="Arial" panose="020B0604020202020204" pitchFamily="34" charset="0"/>
              </a:rPr>
              <a:t>Rhus Cotinus </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Cotinus coggygria</a:t>
            </a:r>
            <a:r>
              <a:rPr lang="fr-FR" altLang="fr-FR" sz="1200">
                <a:solidFill>
                  <a:srgbClr val="008000"/>
                </a:solidFill>
                <a:latin typeface="Arial" panose="020B0604020202020204" pitchFamily="34" charset="0"/>
              </a:rPr>
              <a:t>)</a:t>
            </a:r>
          </a:p>
        </p:txBody>
      </p:sp>
      <p:pic>
        <p:nvPicPr>
          <p:cNvPr id="67593" name="Picture 4" descr="C:\Users\LISAN\Pictures\plantes-halophytes-xerophiles\Rhus Coriaria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5589588"/>
            <a:ext cx="11715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5" descr="C:\Users\LISAN\Pictures\plantes-halophytes-xerophiles\Rhus Coriaria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4724400"/>
            <a:ext cx="12668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Rectangle 11"/>
          <p:cNvSpPr>
            <a:spLocks noChangeArrowheads="1"/>
          </p:cNvSpPr>
          <p:nvPr/>
        </p:nvSpPr>
        <p:spPr bwMode="auto">
          <a:xfrm>
            <a:off x="4500563" y="6453188"/>
            <a:ext cx="1695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Fustet (</a:t>
            </a:r>
            <a:r>
              <a:rPr lang="fr-FR" altLang="fr-FR" sz="1200" i="1">
                <a:solidFill>
                  <a:srgbClr val="008000"/>
                </a:solidFill>
                <a:latin typeface="Arial" panose="020B0604020202020204" pitchFamily="34" charset="0"/>
              </a:rPr>
              <a:t>R. Coriaria </a:t>
            </a:r>
            <a:r>
              <a:rPr lang="fr-FR" altLang="fr-FR" sz="1200">
                <a:solidFill>
                  <a:srgbClr val="008000"/>
                </a:solidFill>
                <a:latin typeface="Arial" panose="020B0604020202020204" pitchFamily="34" charset="0"/>
              </a:rPr>
              <a:t>L.)</a:t>
            </a:r>
          </a:p>
        </p:txBody>
      </p:sp>
      <p:sp>
        <p:nvSpPr>
          <p:cNvPr id="67596" name="ZoneTexte 12"/>
          <p:cNvSpPr txBox="1">
            <a:spLocks noChangeArrowheads="1"/>
          </p:cNvSpPr>
          <p:nvPr/>
        </p:nvSpPr>
        <p:spPr bwMode="auto">
          <a:xfrm>
            <a:off x="250825" y="5589588"/>
            <a:ext cx="3457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FF0000"/>
                </a:solidFill>
                <a:latin typeface="Arial" panose="020B0604020202020204" pitchFamily="34" charset="0"/>
              </a:rPr>
              <a:t>Des confusions peuvent se produire entre toutes ces espèces : Fausse massette (</a:t>
            </a:r>
            <a:r>
              <a:rPr lang="fr-FR" altLang="fr-FR" sz="1200" i="1">
                <a:solidFill>
                  <a:srgbClr val="FF0000"/>
                </a:solidFill>
                <a:latin typeface="Arial" panose="020B0604020202020204" pitchFamily="34" charset="0"/>
              </a:rPr>
              <a:t>R. Typhina </a:t>
            </a:r>
            <a:r>
              <a:rPr lang="fr-FR" altLang="fr-FR" sz="1200">
                <a:solidFill>
                  <a:srgbClr val="FF0000"/>
                </a:solidFill>
                <a:latin typeface="Arial" panose="020B0604020202020204" pitchFamily="34" charset="0"/>
              </a:rPr>
              <a:t>L.), Sumac de Virginie (</a:t>
            </a:r>
            <a:r>
              <a:rPr lang="fr-FR" altLang="fr-FR" sz="1200" i="1">
                <a:solidFill>
                  <a:srgbClr val="FF0000"/>
                </a:solidFill>
                <a:latin typeface="Arial" panose="020B0604020202020204" pitchFamily="34" charset="0"/>
              </a:rPr>
              <a:t>R. Cotinus </a:t>
            </a:r>
            <a:r>
              <a:rPr lang="fr-FR" altLang="fr-FR" sz="1200">
                <a:solidFill>
                  <a:srgbClr val="FF0000"/>
                </a:solidFill>
                <a:latin typeface="Arial" panose="020B0604020202020204" pitchFamily="34" charset="0"/>
              </a:rPr>
              <a:t>L.) Fustet (</a:t>
            </a:r>
            <a:r>
              <a:rPr lang="fr-FR" altLang="fr-FR" sz="1200" i="1">
                <a:solidFill>
                  <a:srgbClr val="FF0000"/>
                </a:solidFill>
                <a:latin typeface="Arial" panose="020B0604020202020204" pitchFamily="34" charset="0"/>
              </a:rPr>
              <a:t>R. Coriaria </a:t>
            </a:r>
            <a:r>
              <a:rPr lang="fr-FR" altLang="fr-FR" sz="1200">
                <a:solidFill>
                  <a:srgbClr val="FF0000"/>
                </a:solidFill>
                <a:latin typeface="Arial" panose="020B0604020202020204" pitchFamily="34" charset="0"/>
              </a:rPr>
              <a:t>L.), Perruque, Vinaigrier, Corroyère (</a:t>
            </a:r>
            <a:r>
              <a:rPr lang="fr-FR" altLang="fr-FR" sz="1200" i="1">
                <a:solidFill>
                  <a:srgbClr val="FF0000"/>
                </a:solidFill>
                <a:latin typeface="Arial" panose="020B0604020202020204" pitchFamily="34" charset="0"/>
              </a:rPr>
              <a:t>Rhus Sp</a:t>
            </a:r>
            <a:r>
              <a:rPr lang="fr-FR" altLang="fr-FR" sz="1200">
                <a:solidFill>
                  <a:srgbClr val="FF0000"/>
                </a:solidFill>
                <a:latin typeface="Arial" panose="020B0604020202020204" pitchFamily="34" charset="0"/>
              </a:rPr>
              <a:t>.) et </a:t>
            </a:r>
            <a:r>
              <a:rPr lang="fr-FR" altLang="fr-FR" sz="1200" i="1">
                <a:solidFill>
                  <a:srgbClr val="FF0000"/>
                </a:solidFill>
                <a:latin typeface="Arial" panose="020B0604020202020204" pitchFamily="34" charset="0"/>
              </a:rPr>
              <a:t>Toxicodendron succedaneum.</a:t>
            </a:r>
            <a:r>
              <a:rPr lang="fr-FR" altLang="fr-FR" sz="1200">
                <a:solidFill>
                  <a:srgbClr val="FF0000"/>
                </a:solidFill>
                <a:latin typeface="Arial" panose="020B0604020202020204" pitchFamily="34"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107950" y="620713"/>
            <a:ext cx="871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8.30. </a:t>
            </a:r>
            <a:r>
              <a:rPr lang="fr-FR" altLang="fr-FR" sz="1800" b="1">
                <a:solidFill>
                  <a:srgbClr val="008000"/>
                </a:solidFill>
                <a:latin typeface="Arial" panose="020B0604020202020204" pitchFamily="34" charset="0"/>
              </a:rPr>
              <a:t>Sumac de Virginie, Vinaigrier, Fausse massette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Rhus typhina</a:t>
            </a:r>
            <a:r>
              <a:rPr lang="fr-FR" altLang="fr-FR" sz="1800">
                <a:solidFill>
                  <a:srgbClr val="008000"/>
                </a:solidFill>
                <a:latin typeface="Arial" panose="020B0604020202020204" pitchFamily="34" charset="0"/>
              </a:rPr>
              <a:t>) (suite et fin)</a:t>
            </a:r>
          </a:p>
        </p:txBody>
      </p:sp>
      <p:sp>
        <p:nvSpPr>
          <p:cNvPr id="68611"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A5024B4-3EE3-43B9-8AE4-150B3A4104EB}" type="slidenum">
              <a:rPr lang="fr-FR" altLang="fr-FR" sz="1200">
                <a:solidFill>
                  <a:srgbClr val="898989"/>
                </a:solidFill>
              </a:rPr>
              <a:pPr algn="r" eaLnBrk="1" hangingPunct="1">
                <a:spcBef>
                  <a:spcPct val="0"/>
                </a:spcBef>
                <a:buFontTx/>
                <a:buNone/>
              </a:pPr>
              <a:t>66</a:t>
            </a:fld>
            <a:endParaRPr lang="fr-FR" altLang="fr-FR" sz="1200">
              <a:solidFill>
                <a:srgbClr val="898989"/>
              </a:solidFill>
            </a:endParaRPr>
          </a:p>
        </p:txBody>
      </p:sp>
      <p:sp>
        <p:nvSpPr>
          <p:cNvPr id="68612"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68613" name="Picture 4" descr="C:\Users\LISAN\Pictures\plantes-halophytes-xerophiles\Rhus Cotin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052513"/>
            <a:ext cx="18573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descr="C:\Users\LISAN\Pictures\plantes-halophytes-xerophiles\Rhus Cotinu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052513"/>
            <a:ext cx="1714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6" descr="C:\Users\LISAN\Pictures\plantes-halophytes-xerophiles\Rhus Cotinu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0525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descr="C:\Users\LISAN\Pictures\plantes-halophytes-xerophiles\Rhus Cotinus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0525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Rectangle 12"/>
          <p:cNvSpPr>
            <a:spLocks noChangeArrowheads="1"/>
          </p:cNvSpPr>
          <p:nvPr/>
        </p:nvSpPr>
        <p:spPr bwMode="auto">
          <a:xfrm>
            <a:off x="611188" y="2924175"/>
            <a:ext cx="47529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 </a:t>
            </a:r>
            <a:r>
              <a:rPr lang="fr-FR" altLang="fr-FR" sz="1200">
                <a:solidFill>
                  <a:srgbClr val="008000"/>
                </a:solidFill>
                <a:latin typeface="Arial" panose="020B0604020202020204" pitchFamily="34" charset="0"/>
              </a:rPr>
              <a:t>Sumac de Virginie (</a:t>
            </a:r>
            <a:r>
              <a:rPr lang="fr-FR" altLang="fr-FR" sz="1200" i="1">
                <a:solidFill>
                  <a:srgbClr val="008000"/>
                </a:solidFill>
                <a:latin typeface="Arial" panose="020B0604020202020204" pitchFamily="34" charset="0"/>
              </a:rPr>
              <a:t>Rhus Cotinus </a:t>
            </a:r>
            <a:r>
              <a:rPr lang="fr-FR" altLang="fr-FR" sz="1200">
                <a:solidFill>
                  <a:srgbClr val="008000"/>
                </a:solidFill>
                <a:latin typeface="Arial" panose="020B0604020202020204" pitchFamily="34" charset="0"/>
              </a:rPr>
              <a:t>L. = </a:t>
            </a:r>
            <a:r>
              <a:rPr lang="fr-FR" altLang="fr-FR" sz="1200" i="1">
                <a:solidFill>
                  <a:srgbClr val="008000"/>
                </a:solidFill>
                <a:latin typeface="Arial" panose="020B0604020202020204" pitchFamily="34" charset="0"/>
              </a:rPr>
              <a:t>Cotinus coggygria</a:t>
            </a:r>
            <a:r>
              <a:rPr lang="fr-FR" altLang="fr-FR" sz="1200">
                <a:solidFill>
                  <a:srgbClr val="008000"/>
                </a:solidFill>
                <a:latin typeface="Arial" panose="020B0604020202020204" pitchFamily="34" charset="0"/>
              </a:rPr>
              <a:t>) </a:t>
            </a:r>
            <a:r>
              <a:rPr lang="fr-FR" altLang="fr-FR" sz="1200">
                <a:solidFill>
                  <a:srgbClr val="008000"/>
                </a:solidFill>
              </a:rPr>
              <a:t>↑↗ →</a:t>
            </a:r>
            <a:r>
              <a:rPr lang="fr-FR" altLang="fr-FR" sz="1200">
                <a:solidFill>
                  <a:srgbClr val="008000"/>
                </a:solidFill>
                <a:latin typeface="Arial" panose="020B0604020202020204" pitchFamily="34" charset="0"/>
              </a:rPr>
              <a:t> </a:t>
            </a:r>
            <a:endParaRPr lang="fr-FR" altLang="fr-FR" sz="1200">
              <a:latin typeface="Arial" panose="020B0604020202020204" pitchFamily="34" charset="0"/>
            </a:endParaRPr>
          </a:p>
        </p:txBody>
      </p:sp>
      <p:pic>
        <p:nvPicPr>
          <p:cNvPr id="68618" name="Picture 9" descr="C:\Users\LISAN\Pictures\plantes-halophytes-xerophiles\Rhus typhina_planch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3284538"/>
            <a:ext cx="1666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Rectangle 15"/>
          <p:cNvSpPr>
            <a:spLocks noChangeArrowheads="1"/>
          </p:cNvSpPr>
          <p:nvPr/>
        </p:nvSpPr>
        <p:spPr bwMode="auto">
          <a:xfrm>
            <a:off x="107950" y="5805488"/>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Planche Fausse massette</a:t>
            </a:r>
          </a:p>
          <a:p>
            <a:pPr algn="ctr" eaLnBrk="1" hangingPunct="1">
              <a:spcBef>
                <a:spcPct val="0"/>
              </a:spcBef>
              <a:buFontTx/>
              <a:buNone/>
            </a:pPr>
            <a:r>
              <a:rPr lang="fr-FR" altLang="fr-FR" sz="1200">
                <a:solidFill>
                  <a:srgbClr val="008000"/>
                </a:solidFill>
                <a:latin typeface="Arial" panose="020B0604020202020204" pitchFamily="34" charset="0"/>
              </a:rPr>
              <a:t>(</a:t>
            </a:r>
            <a:r>
              <a:rPr lang="fr-FR" altLang="fr-FR" sz="1200" i="1">
                <a:solidFill>
                  <a:srgbClr val="008000"/>
                </a:solidFill>
                <a:latin typeface="Arial" panose="020B0604020202020204" pitchFamily="34" charset="0"/>
              </a:rPr>
              <a:t>R. Typhina </a:t>
            </a:r>
            <a:r>
              <a:rPr lang="fr-FR" altLang="fr-FR" sz="1200">
                <a:solidFill>
                  <a:srgbClr val="008000"/>
                </a:solidFill>
                <a:latin typeface="Arial" panose="020B0604020202020204" pitchFamily="34" charset="0"/>
              </a:rPr>
              <a:t>L.)</a:t>
            </a:r>
          </a:p>
        </p:txBody>
      </p:sp>
      <p:sp>
        <p:nvSpPr>
          <p:cNvPr id="68620" name="Rectangle 17"/>
          <p:cNvSpPr>
            <a:spLocks noChangeArrowheads="1"/>
          </p:cNvSpPr>
          <p:nvPr/>
        </p:nvSpPr>
        <p:spPr bwMode="auto">
          <a:xfrm>
            <a:off x="1763713" y="5473700"/>
            <a:ext cx="1800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Planche « arbre à cire japonais » (?) ou « arbre à laque » (?)</a:t>
            </a:r>
          </a:p>
          <a:p>
            <a:pPr algn="ctr" eaLnBrk="1" hangingPunct="1">
              <a:spcBef>
                <a:spcPct val="0"/>
              </a:spcBef>
              <a:buFontTx/>
              <a:buNone/>
            </a:pPr>
            <a:r>
              <a:rPr lang="fr-FR" altLang="fr-FR" sz="1200" i="1">
                <a:solidFill>
                  <a:srgbClr val="008000"/>
                </a:solidFill>
                <a:latin typeface="Arial" panose="020B0604020202020204" pitchFamily="34" charset="0"/>
              </a:rPr>
              <a:t>Toxicodendron succedaneum</a:t>
            </a:r>
          </a:p>
          <a:p>
            <a:pPr algn="ctr" eaLnBrk="1" hangingPunct="1">
              <a:spcBef>
                <a:spcPct val="0"/>
              </a:spcBef>
              <a:buFontTx/>
              <a:buNone/>
            </a:pPr>
            <a:r>
              <a:rPr lang="fr-FR" altLang="fr-FR" sz="1200">
                <a:solidFill>
                  <a:srgbClr val="008000"/>
                </a:solidFill>
                <a:latin typeface="Arial" panose="020B0604020202020204" pitchFamily="34" charset="0"/>
              </a:rPr>
              <a:t>Il est utilisé pour produire des </a:t>
            </a:r>
            <a:r>
              <a:rPr lang="fr-FR" altLang="fr-FR" sz="1200">
                <a:solidFill>
                  <a:srgbClr val="008000"/>
                </a:solidFill>
                <a:latin typeface="Arial" panose="020B0604020202020204" pitchFamily="34" charset="0"/>
                <a:hlinkClick r:id="rId7" tooltip="Laque"/>
              </a:rPr>
              <a:t>laques</a:t>
            </a:r>
            <a:r>
              <a:rPr lang="fr-FR" altLang="fr-FR" sz="1200">
                <a:solidFill>
                  <a:srgbClr val="008000"/>
                </a:solidFill>
                <a:latin typeface="Arial" panose="020B0604020202020204" pitchFamily="34" charset="0"/>
              </a:rPr>
              <a:t>.</a:t>
            </a:r>
            <a:endParaRPr lang="fr-FR" altLang="fr-FR" sz="1200" i="1">
              <a:solidFill>
                <a:srgbClr val="008000"/>
              </a:solidFill>
              <a:latin typeface="Arial" panose="020B0604020202020204" pitchFamily="34" charset="0"/>
            </a:endParaRPr>
          </a:p>
        </p:txBody>
      </p:sp>
      <p:pic>
        <p:nvPicPr>
          <p:cNvPr id="68621" name="Picture 10" descr="C:\Users\LISAN\Pictures\plantes-halophytes-xerophiles\Toxicodendron succedaneum_plan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3213100"/>
            <a:ext cx="16668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2" name="Picture 11" descr="C:\Users\LISAN\Pictures\plantes-halophytes-xerophiles\Rhus Coriaria_planch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938" y="3284538"/>
            <a:ext cx="16668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Rectangle 20"/>
          <p:cNvSpPr>
            <a:spLocks noChangeArrowheads="1"/>
          </p:cNvSpPr>
          <p:nvPr/>
        </p:nvSpPr>
        <p:spPr bwMode="auto">
          <a:xfrm>
            <a:off x="3492500" y="5876925"/>
            <a:ext cx="1695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Fustet (</a:t>
            </a:r>
            <a:r>
              <a:rPr lang="fr-FR" altLang="fr-FR" sz="1200" i="1">
                <a:solidFill>
                  <a:srgbClr val="008000"/>
                </a:solidFill>
                <a:latin typeface="Arial" panose="020B0604020202020204" pitchFamily="34" charset="0"/>
              </a:rPr>
              <a:t>R. Coriaria </a:t>
            </a:r>
            <a:r>
              <a:rPr lang="fr-FR" altLang="fr-FR" sz="1200">
                <a:solidFill>
                  <a:srgbClr val="008000"/>
                </a:solidFill>
                <a:latin typeface="Arial" panose="020B0604020202020204" pitchFamily="34" charset="0"/>
              </a:rPr>
              <a:t>L.)</a:t>
            </a:r>
            <a:endParaRPr lang="fr-FR" altLang="fr-FR" sz="1200">
              <a:latin typeface="Arial" panose="020B0604020202020204" pitchFamily="34" charset="0"/>
            </a:endParaRPr>
          </a:p>
        </p:txBody>
      </p:sp>
      <p:pic>
        <p:nvPicPr>
          <p:cNvPr id="68624" name="Picture 12" descr="C:\Users\LISAN\Pictures\plantes-halophytes-xerophiles\Toxicodendron succedaneum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850" y="4005263"/>
            <a:ext cx="1697038"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3" descr="C:\Users\LISAN\Pictures\plantes-halophytes-xerophiles\Toxicodendron succedaneum.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725" y="50133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6" name="Picture 14" descr="C:\Users\LISAN\Pictures\plantes-halophytes-xerophiles\Toxicodendron succedaneum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25" y="3573463"/>
            <a:ext cx="19224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7" name="Rectangle 24"/>
          <p:cNvSpPr>
            <a:spLocks noChangeArrowheads="1"/>
          </p:cNvSpPr>
          <p:nvPr/>
        </p:nvSpPr>
        <p:spPr bwMode="auto">
          <a:xfrm>
            <a:off x="6084888" y="6453188"/>
            <a:ext cx="2535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 </a:t>
            </a:r>
            <a:r>
              <a:rPr lang="fr-FR" altLang="fr-FR" sz="1200" i="1">
                <a:solidFill>
                  <a:srgbClr val="008000"/>
                </a:solidFill>
                <a:latin typeface="Arial" panose="020B0604020202020204" pitchFamily="34" charset="0"/>
              </a:rPr>
              <a:t>Toxicodendron succedaneum </a:t>
            </a:r>
            <a:r>
              <a:rPr lang="fr-FR" altLang="fr-FR" sz="1200">
                <a:solidFill>
                  <a:srgbClr val="008000"/>
                </a:solidFill>
              </a:rPr>
              <a:t>↑</a:t>
            </a:r>
            <a:endParaRPr lang="fr-FR" altLang="fr-FR" sz="1200">
              <a:solidFill>
                <a:srgbClr val="008000"/>
              </a:solidFill>
              <a:latin typeface="Arial" panose="020B0604020202020204" pitchFamily="34" charset="0"/>
            </a:endParaRPr>
          </a:p>
        </p:txBody>
      </p:sp>
      <p:pic>
        <p:nvPicPr>
          <p:cNvPr id="68628" name="Picture 15" descr="C:\Users\LISAN\Pictures\plantes-halophytes-xerophiles\Toxicodendron succedaneum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5373688"/>
            <a:ext cx="13684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07950" y="620713"/>
            <a:ext cx="7777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8.31. </a:t>
            </a:r>
            <a:r>
              <a:rPr lang="fr-FR" altLang="fr-FR" sz="1800" b="1">
                <a:solidFill>
                  <a:srgbClr val="008000"/>
                </a:solidFill>
                <a:latin typeface="Arial" panose="020B0604020202020204" pitchFamily="34" charset="0"/>
              </a:rPr>
              <a:t>Sumac vénéneux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Toxicodendron radicans</a:t>
            </a:r>
            <a:r>
              <a:rPr lang="fr-FR" altLang="fr-FR" sz="1800">
                <a:solidFill>
                  <a:srgbClr val="008000"/>
                </a:solidFill>
                <a:latin typeface="Arial" panose="020B0604020202020204" pitchFamily="34" charset="0"/>
              </a:rPr>
              <a:t>)</a:t>
            </a:r>
          </a:p>
        </p:txBody>
      </p:sp>
      <p:sp>
        <p:nvSpPr>
          <p:cNvPr id="69635"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6A6C22-0C6D-4966-8A43-DA9AA9EB692B}" type="slidenum">
              <a:rPr lang="fr-FR" altLang="fr-FR" sz="1200">
                <a:solidFill>
                  <a:srgbClr val="898989"/>
                </a:solidFill>
              </a:rPr>
              <a:pPr algn="r" eaLnBrk="1" hangingPunct="1">
                <a:spcBef>
                  <a:spcPct val="0"/>
                </a:spcBef>
                <a:buFontTx/>
                <a:buNone/>
              </a:pPr>
              <a:t>67</a:t>
            </a:fld>
            <a:endParaRPr lang="fr-FR" altLang="fr-FR" sz="1200">
              <a:solidFill>
                <a:srgbClr val="898989"/>
              </a:solidFill>
            </a:endParaRPr>
          </a:p>
        </p:txBody>
      </p:sp>
      <p:sp>
        <p:nvSpPr>
          <p:cNvPr id="69636"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69637" name="Picture 2" descr="C:\Users\LISAN\Pictures\plantes invasives\Toxicodendron radican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13325"/>
            <a:ext cx="1836738"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4" descr="C:\Users\LISAN\Pictures\plantes invasives\Toxicodendron radic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0"/>
            <a:ext cx="16922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5" descr="C:\Users\LISAN\Pictures\plantes invasives\Toxicodendron radican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5084763"/>
            <a:ext cx="2403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ZoneTexte 9"/>
          <p:cNvSpPr txBox="1">
            <a:spLocks noChangeArrowheads="1"/>
          </p:cNvSpPr>
          <p:nvPr/>
        </p:nvSpPr>
        <p:spPr bwMode="auto">
          <a:xfrm>
            <a:off x="179388" y="1052513"/>
            <a:ext cx="87852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a:t>
            </a:r>
            <a:r>
              <a:rPr lang="fr-FR" altLang="fr-FR" sz="1800">
                <a:solidFill>
                  <a:srgbClr val="008000"/>
                </a:solidFill>
                <a:latin typeface="Arial" panose="020B0604020202020204" pitchFamily="34" charset="0"/>
                <a:hlinkClick r:id="rId6" tooltip="Amérique du Nord"/>
              </a:rPr>
              <a:t>Amérique du Nord</a:t>
            </a:r>
            <a:r>
              <a:rPr lang="fr-FR" altLang="fr-FR" sz="1800">
                <a:solidFill>
                  <a:srgbClr val="008000"/>
                </a:solidFill>
                <a:latin typeface="Arial" panose="020B0604020202020204" pitchFamily="34" charset="0"/>
              </a:rPr>
              <a:t>, le </a:t>
            </a:r>
            <a:r>
              <a:rPr lang="fr-FR" altLang="fr-FR" sz="1800" b="1">
                <a:solidFill>
                  <a:srgbClr val="008000"/>
                </a:solidFill>
                <a:latin typeface="Arial" panose="020B0604020202020204" pitchFamily="34" charset="0"/>
              </a:rPr>
              <a:t>sumac grimpant</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hlinkClick r:id="rId7" tooltip="Herbe à puce"/>
              </a:rPr>
              <a:t>herbe à puce</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bois de chien</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sumac vénéneux</a:t>
            </a:r>
            <a:r>
              <a:rPr lang="fr-FR" altLang="fr-FR" sz="1800">
                <a:solidFill>
                  <a:srgbClr val="008000"/>
                </a:solidFill>
                <a:latin typeface="Arial" panose="020B0604020202020204" pitchFamily="34" charset="0"/>
              </a:rPr>
              <a:t>  est une liane (famille des </a:t>
            </a:r>
            <a:r>
              <a:rPr lang="fr-FR" altLang="fr-FR" sz="1800" i="1">
                <a:solidFill>
                  <a:srgbClr val="008000"/>
                </a:solidFill>
                <a:latin typeface="Arial" panose="020B0604020202020204" pitchFamily="34" charset="0"/>
                <a:hlinkClick r:id="rId8" tooltip="Anacardiaceae"/>
              </a:rPr>
              <a:t>Anacardiaceae</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Lorsqu'on la touche, elle provoque une réaction allergique extrêmement irritante et pouvant se surinfecter, une </a:t>
            </a:r>
            <a:r>
              <a:rPr lang="fr-FR" altLang="fr-FR" sz="1200">
                <a:solidFill>
                  <a:srgbClr val="008000"/>
                </a:solidFill>
                <a:latin typeface="Arial" panose="020B0604020202020204" pitchFamily="34" charset="0"/>
                <a:hlinkClick r:id="rId9" tooltip="Dermatite"/>
              </a:rPr>
              <a:t>dermatite</a:t>
            </a:r>
            <a:r>
              <a:rPr lang="fr-FR" altLang="fr-FR" sz="1200">
                <a:solidFill>
                  <a:srgbClr val="008000"/>
                </a:solidFill>
                <a:latin typeface="Arial" panose="020B0604020202020204" pitchFamily="34" charset="0"/>
              </a:rPr>
              <a:t> de contact. Cette dermatite apparait généralement 24 à 48 heures après le contact mais peut se manifester 8 heures à 2 semaines plus tard. Il est fréquemment allégué que le premier contact ne provoque pas d'effet autre que de sensibiliser l'individu chez lequel un contact ultérieur provoquera la réaction allergique.</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lieux sec, humides, endroits ombragés ou ensoleillés, en forêt, falaises, bords de routes, le long des clôtures.</a:t>
            </a:r>
          </a:p>
          <a:p>
            <a:pPr algn="just" eaLnBrk="1" hangingPunct="1">
              <a:spcBef>
                <a:spcPct val="0"/>
              </a:spcBef>
              <a:buFontTx/>
              <a:buNone/>
            </a:pPr>
            <a:r>
              <a:rPr lang="fr-FR" altLang="fr-FR" sz="1200">
                <a:solidFill>
                  <a:srgbClr val="008000"/>
                </a:solidFill>
                <a:latin typeface="Arial" panose="020B0604020202020204" pitchFamily="34" charset="0"/>
              </a:rPr>
              <a:t>La botanique a décidé de distinguer les deux variantes : </a:t>
            </a:r>
            <a:r>
              <a:rPr lang="fr-FR" altLang="fr-FR" sz="1200" b="1" i="1">
                <a:solidFill>
                  <a:srgbClr val="008000"/>
                </a:solidFill>
                <a:latin typeface="Arial" panose="020B0604020202020204" pitchFamily="34" charset="0"/>
              </a:rPr>
              <a:t>toxicodendron rydbergii</a:t>
            </a:r>
            <a:r>
              <a:rPr lang="fr-FR" altLang="fr-FR" sz="1200">
                <a:solidFill>
                  <a:srgbClr val="008000"/>
                </a:solidFill>
                <a:latin typeface="Arial" panose="020B0604020202020204" pitchFamily="34" charset="0"/>
              </a:rPr>
              <a:t> pour la variété rampante (au sol); </a:t>
            </a:r>
            <a:r>
              <a:rPr lang="fr-FR" altLang="fr-FR" sz="1200" b="1" i="1">
                <a:solidFill>
                  <a:srgbClr val="008000"/>
                </a:solidFill>
                <a:latin typeface="Arial" panose="020B0604020202020204" pitchFamily="34" charset="0"/>
              </a:rPr>
              <a:t>toxicodendron radicans</a:t>
            </a:r>
            <a:r>
              <a:rPr lang="fr-FR" altLang="fr-FR" sz="1200">
                <a:solidFill>
                  <a:srgbClr val="008000"/>
                </a:solidFill>
                <a:latin typeface="Arial" panose="020B0604020202020204" pitchFamily="34" charset="0"/>
              </a:rPr>
              <a:t> pour la variété grimpante (en hauteur). Toutefois, certains botanistes sont toujours en désaccord avec cette division et considèrent encore le </a:t>
            </a:r>
            <a:r>
              <a:rPr lang="fr-FR" altLang="fr-FR" sz="1200" i="1">
                <a:solidFill>
                  <a:srgbClr val="008000"/>
                </a:solidFill>
                <a:latin typeface="Arial" panose="020B0604020202020204" pitchFamily="34" charset="0"/>
              </a:rPr>
              <a:t>T. rydbergii</a:t>
            </a:r>
            <a:r>
              <a:rPr lang="fr-FR" altLang="fr-FR" sz="1200">
                <a:solidFill>
                  <a:srgbClr val="008000"/>
                </a:solidFill>
                <a:latin typeface="Arial" panose="020B0604020202020204" pitchFamily="34" charset="0"/>
              </a:rPr>
              <a:t> comme étant une sous espèce du </a:t>
            </a:r>
            <a:r>
              <a:rPr lang="fr-FR" altLang="fr-FR" sz="1200" i="1">
                <a:solidFill>
                  <a:srgbClr val="008000"/>
                </a:solidFill>
                <a:latin typeface="Arial" panose="020B0604020202020204" pitchFamily="34" charset="0"/>
              </a:rPr>
              <a:t>T. radicans</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Il pousse dans une grande variété de </a:t>
            </a:r>
            <a:r>
              <a:rPr lang="fr-FR" altLang="fr-FR" sz="1200">
                <a:solidFill>
                  <a:srgbClr val="008000"/>
                </a:solidFill>
                <a:latin typeface="Arial" panose="020B0604020202020204" pitchFamily="34" charset="0"/>
                <a:hlinkClick r:id="rId10" tooltip="Sol"/>
              </a:rPr>
              <a:t>sols</a:t>
            </a:r>
            <a:r>
              <a:rPr lang="fr-FR" altLang="fr-FR" sz="1200">
                <a:solidFill>
                  <a:srgbClr val="008000"/>
                </a:solidFill>
                <a:latin typeface="Arial" panose="020B0604020202020204" pitchFamily="34" charset="0"/>
              </a:rPr>
              <a:t> types, et </a:t>
            </a:r>
            <a:r>
              <a:rPr lang="fr-FR" altLang="fr-FR" sz="1200">
                <a:solidFill>
                  <a:srgbClr val="008000"/>
                </a:solidFill>
                <a:latin typeface="Arial" panose="020B0604020202020204" pitchFamily="34" charset="0"/>
                <a:hlinkClick r:id="rId11" tooltip="Le pH du sol"/>
              </a:rPr>
              <a:t>le pH du sol</a:t>
            </a:r>
            <a:r>
              <a:rPr lang="fr-FR" altLang="fr-FR" sz="1200">
                <a:solidFill>
                  <a:srgbClr val="008000"/>
                </a:solidFill>
                <a:latin typeface="Arial" panose="020B0604020202020204" pitchFamily="34" charset="0"/>
              </a:rPr>
              <a:t> à partir de 6,0 (acide) à 7,9 (modérément alcalin). Il n'est pas particulièrement sensible à </a:t>
            </a:r>
            <a:r>
              <a:rPr lang="fr-FR" altLang="fr-FR" sz="1200">
                <a:solidFill>
                  <a:srgbClr val="008000"/>
                </a:solidFill>
                <a:latin typeface="Arial" panose="020B0604020202020204" pitchFamily="34" charset="0"/>
                <a:hlinkClick r:id="rId12" tooltip="L'humidité du sol"/>
              </a:rPr>
              <a:t>l'humidité du sol</a:t>
            </a:r>
            <a:r>
              <a:rPr lang="fr-FR" altLang="fr-FR" sz="1200">
                <a:solidFill>
                  <a:srgbClr val="008000"/>
                </a:solidFill>
                <a:latin typeface="Arial" panose="020B0604020202020204" pitchFamily="34" charset="0"/>
              </a:rPr>
              <a:t>, sauf les conditions arides (déserts …). Il peut pousser dans des zones soumises à de saison </a:t>
            </a:r>
            <a:r>
              <a:rPr lang="fr-FR" altLang="fr-FR" sz="1200">
                <a:solidFill>
                  <a:srgbClr val="008000"/>
                </a:solidFill>
                <a:latin typeface="Arial" panose="020B0604020202020204" pitchFamily="34" charset="0"/>
                <a:hlinkClick r:id="rId13" tooltip="Inondations"/>
              </a:rPr>
              <a:t>des inondations</a:t>
            </a:r>
            <a:r>
              <a:rPr lang="fr-FR" altLang="fr-FR" sz="1200">
                <a:solidFill>
                  <a:srgbClr val="008000"/>
                </a:solidFill>
                <a:latin typeface="Arial" panose="020B0604020202020204" pitchFamily="34" charset="0"/>
              </a:rPr>
              <a:t> ou </a:t>
            </a:r>
            <a:r>
              <a:rPr lang="fr-FR" altLang="fr-FR" sz="1200">
                <a:solidFill>
                  <a:srgbClr val="008000"/>
                </a:solidFill>
                <a:latin typeface="Arial" panose="020B0604020202020204" pitchFamily="34" charset="0"/>
                <a:hlinkClick r:id="rId14" tooltip="Saumâtre"/>
              </a:rPr>
              <a:t>saumâtre</a:t>
            </a:r>
            <a:r>
              <a:rPr lang="fr-FR" altLang="fr-FR" sz="1200">
                <a:solidFill>
                  <a:srgbClr val="008000"/>
                </a:solidFill>
                <a:latin typeface="Arial" panose="020B0604020202020204" pitchFamily="34" charset="0"/>
              </a:rPr>
              <a:t> de l'eau </a:t>
            </a:r>
            <a:r>
              <a:rPr lang="fr-FR" altLang="fr-FR" sz="1200" baseline="30000">
                <a:solidFill>
                  <a:srgbClr val="008000"/>
                </a:solidFill>
                <a:latin typeface="Arial" panose="020B0604020202020204" pitchFamily="34" charset="0"/>
                <a:hlinkClick r:id="rId15"/>
              </a:rPr>
              <a:t>[1]</a:t>
            </a:r>
            <a:r>
              <a:rPr lang="fr-FR" altLang="fr-FR" sz="1200">
                <a:solidFill>
                  <a:srgbClr val="008000"/>
                </a:solidFill>
                <a:latin typeface="Arial" panose="020B0604020202020204" pitchFamily="34" charset="0"/>
              </a:rPr>
              <a:t>. Cette plante apprécierait le CO2 des villes (à vérifier).</a:t>
            </a:r>
          </a:p>
          <a:p>
            <a:pPr algn="just" eaLnBrk="1" hangingPunct="1">
              <a:spcBef>
                <a:spcPct val="0"/>
              </a:spcBef>
              <a:buFontTx/>
              <a:buNone/>
            </a:pPr>
            <a:r>
              <a:rPr lang="fr-FR" altLang="fr-FR" sz="1200">
                <a:solidFill>
                  <a:srgbClr val="FF0000"/>
                </a:solidFill>
                <a:latin typeface="Arial" panose="020B0604020202020204" pitchFamily="34" charset="0"/>
              </a:rPr>
              <a:t>Elle est répertorié comme une </a:t>
            </a:r>
            <a:r>
              <a:rPr lang="fr-FR" altLang="fr-FR" sz="1200">
                <a:solidFill>
                  <a:srgbClr val="FF0000"/>
                </a:solidFill>
                <a:latin typeface="Arial" panose="020B0604020202020204" pitchFamily="34" charset="0"/>
                <a:hlinkClick r:id="rId16" tooltip="Mauvaises herbes nuisibles"/>
              </a:rPr>
              <a:t>mauvaise herbe nuisible</a:t>
            </a:r>
            <a:r>
              <a:rPr lang="fr-FR" altLang="fr-FR" sz="1200">
                <a:solidFill>
                  <a:srgbClr val="FF0000"/>
                </a:solidFill>
                <a:latin typeface="Arial" panose="020B0604020202020204" pitchFamily="34" charset="0"/>
              </a:rPr>
              <a:t> aux </a:t>
            </a:r>
            <a:r>
              <a:rPr lang="fr-FR" altLang="fr-FR" sz="1200">
                <a:solidFill>
                  <a:srgbClr val="FF0000"/>
                </a:solidFill>
                <a:latin typeface="Arial" panose="020B0604020202020204" pitchFamily="34" charset="0"/>
                <a:hlinkClick r:id="rId17" tooltip="États-Unis"/>
              </a:rPr>
              <a:t>Etats-Unis</a:t>
            </a:r>
            <a:r>
              <a:rPr lang="fr-FR" altLang="fr-FR" sz="1200">
                <a:solidFill>
                  <a:srgbClr val="FF0000"/>
                </a:solidFill>
                <a:latin typeface="Arial" panose="020B0604020202020204" pitchFamily="34" charset="0"/>
              </a:rPr>
              <a:t> et au Canada.</a:t>
            </a:r>
          </a:p>
          <a:p>
            <a:pPr algn="just" eaLnBrk="1" hangingPunct="1">
              <a:spcBef>
                <a:spcPct val="0"/>
              </a:spcBef>
              <a:buFontTx/>
              <a:buNone/>
            </a:pPr>
            <a:r>
              <a:rPr lang="fr-FR" altLang="fr-FR" sz="1200">
                <a:solidFill>
                  <a:srgbClr val="FF0000"/>
                </a:solidFill>
                <a:latin typeface="Arial" panose="020B0604020202020204" pitchFamily="34" charset="0"/>
              </a:rPr>
              <a:t>Il y a un risque qu’elle devienne envahissante en Europe.</a:t>
            </a:r>
          </a:p>
          <a:p>
            <a:pPr algn="just" eaLnBrk="1" hangingPunct="1">
              <a:spcBef>
                <a:spcPct val="0"/>
              </a:spcBef>
              <a:buFontTx/>
              <a:buNone/>
            </a:pPr>
            <a:r>
              <a:rPr lang="fr-FR" altLang="fr-FR" sz="1200" u="sng">
                <a:solidFill>
                  <a:srgbClr val="002060"/>
                </a:solidFill>
                <a:latin typeface="Arial" panose="020B0604020202020204" pitchFamily="34" charset="0"/>
              </a:rPr>
              <a:t>Précaution et lutte</a:t>
            </a:r>
            <a:r>
              <a:rPr lang="fr-FR" altLang="fr-FR" sz="1200">
                <a:solidFill>
                  <a:srgbClr val="002060"/>
                </a:solidFill>
                <a:latin typeface="Arial" panose="020B0604020202020204" pitchFamily="34" charset="0"/>
              </a:rPr>
              <a:t> : arrachage, avec des gants et une combinaison, puis travailler le sol pour éliminer les racines. Dès que les repousses apparaissent, il faut refaire le traitement. </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8"/>
              </a:rPr>
              <a:t>http://fr.wikipedia.org/wiki/Sumac_grimpant</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9"/>
              </a:rPr>
              <a:t>http://en.wikipedia.org/wiki/Toxicodendron_radicans</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20"/>
              </a:rPr>
              <a:t>http://extranet.santemonteregie.qc.ca/depot/document/2966/depliant_herbe_a_la_puce.pdf</a:t>
            </a:r>
            <a:r>
              <a:rPr lang="fr-FR" altLang="fr-FR" sz="1200">
                <a:solidFill>
                  <a:srgbClr val="008000"/>
                </a:solidFill>
                <a:latin typeface="Arial" panose="020B0604020202020204" pitchFamily="34" charset="0"/>
              </a:rPr>
              <a:t> </a:t>
            </a:r>
          </a:p>
        </p:txBody>
      </p:sp>
      <p:pic>
        <p:nvPicPr>
          <p:cNvPr id="69641" name="Picture 6" descr="C:\Users\LISAN\Pictures\plantes invasives\toxicodendron-radicans4_s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950" y="4868863"/>
            <a:ext cx="1905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7" descr="C:\Users\LISAN\Pictures\plantes invasives\Toxicodendron_radicans6_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24075" y="5013325"/>
            <a:ext cx="2209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07950" y="620713"/>
            <a:ext cx="7777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8.32. </a:t>
            </a:r>
            <a:r>
              <a:rPr lang="fr-FR" altLang="fr-FR" sz="1800" b="1">
                <a:solidFill>
                  <a:srgbClr val="008000"/>
                </a:solidFill>
                <a:latin typeface="Arial" panose="020B0604020202020204" pitchFamily="34" charset="0"/>
              </a:rPr>
              <a:t>Ronce d'Arménie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Rubus armeniacus</a:t>
            </a:r>
            <a:r>
              <a:rPr lang="fr-FR" altLang="fr-FR" sz="1800">
                <a:solidFill>
                  <a:srgbClr val="008000"/>
                </a:solidFill>
                <a:latin typeface="Arial" panose="020B0604020202020204" pitchFamily="34" charset="0"/>
              </a:rPr>
              <a:t>)                </a:t>
            </a:r>
            <a:r>
              <a:rPr lang="fr-FR" altLang="fr-FR" sz="1800">
                <a:solidFill>
                  <a:srgbClr val="FF0000"/>
                </a:solidFill>
                <a:latin typeface="Arial" panose="020B0604020202020204" pitchFamily="34" charset="0"/>
              </a:rPr>
              <a:t>Risque élevé</a:t>
            </a:r>
            <a:endParaRPr lang="fr-FR" altLang="fr-FR" sz="1800">
              <a:solidFill>
                <a:srgbClr val="008000"/>
              </a:solidFill>
              <a:latin typeface="Arial" panose="020B0604020202020204" pitchFamily="34" charset="0"/>
            </a:endParaRPr>
          </a:p>
        </p:txBody>
      </p:sp>
      <p:sp>
        <p:nvSpPr>
          <p:cNvPr id="70659"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3615931-B670-47B2-8372-E0864796DD61}" type="slidenum">
              <a:rPr lang="fr-FR" altLang="fr-FR" sz="1200">
                <a:solidFill>
                  <a:srgbClr val="898989"/>
                </a:solidFill>
              </a:rPr>
              <a:pPr algn="r" eaLnBrk="1" hangingPunct="1">
                <a:spcBef>
                  <a:spcPct val="0"/>
                </a:spcBef>
                <a:buFontTx/>
                <a:buNone/>
              </a:pPr>
              <a:t>68</a:t>
            </a:fld>
            <a:endParaRPr lang="fr-FR" altLang="fr-FR" sz="1200">
              <a:solidFill>
                <a:srgbClr val="898989"/>
              </a:solidFill>
            </a:endParaRPr>
          </a:p>
        </p:txBody>
      </p:sp>
      <p:sp>
        <p:nvSpPr>
          <p:cNvPr id="70660"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0661" name="ZoneTexte 4"/>
          <p:cNvSpPr txBox="1">
            <a:spLocks noChangeArrowheads="1"/>
          </p:cNvSpPr>
          <p:nvPr/>
        </p:nvSpPr>
        <p:spPr bwMode="auto">
          <a:xfrm>
            <a:off x="179388" y="1052513"/>
            <a:ext cx="87852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Buisson ou ronce originaire d'Arménie et du nord de l'Iran, largement naturalisé dans le monde, produisant de vigoureux rejets verdâtres et brillants de 8-25 mm de diamètre. En été, les arêtes des tiges et la base des épines se colorent d'un rouge vif. Grandes feuilles divisées en 5 folioles, gris-blanc et tomenteuses dessous. Folioles largement ovales se terminant en pointe. Grande inflorescence, fleurs rose pâle dont les pétales font 14-20 mm de long. Floraison en juillet-août. Fruits noirs sucrés.</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Clairières, lisières, zones déboisées, rives, bords de chemin, terres incultes et voies ferrées des zones de basse altitude et de l'étage collinéen. </a:t>
            </a:r>
            <a:r>
              <a:rPr lang="fr-FR" altLang="fr-FR" sz="1200">
                <a:solidFill>
                  <a:srgbClr val="FF0000"/>
                </a:solidFill>
                <a:latin typeface="Arial" panose="020B0604020202020204" pitchFamily="34" charset="0"/>
              </a:rPr>
              <a:t>Elle peut être considérée comme un envahisseur émergent en Europe.</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Introduit d'Asie comme plante alimentaire, ce sous-arbrisseau se naturalise facilement. </a:t>
            </a:r>
            <a:r>
              <a:rPr lang="fr-FR" altLang="fr-FR" sz="1200">
                <a:solidFill>
                  <a:srgbClr val="FF0000"/>
                </a:solidFill>
                <a:latin typeface="Arial" panose="020B0604020202020204" pitchFamily="34" charset="0"/>
              </a:rPr>
              <a:t>Pouvant former des populations denses, elle concurrence la végétation indigène et en particulier les espèces autochtones de ronces. Plante très compétitive, la ronce d'Arménie forme de grands fourrés denses qui ombrent le sol et inhibent ainsi la croissance d'espèces indigènes. Echappé de culture, elle est devenu un </a:t>
            </a:r>
            <a:r>
              <a:rPr lang="fr-FR" altLang="fr-FR" sz="1200">
                <a:solidFill>
                  <a:srgbClr val="FF0000"/>
                </a:solidFill>
                <a:latin typeface="Arial" panose="020B0604020202020204" pitchFamily="34" charset="0"/>
                <a:hlinkClick r:id="rId3" tooltip="Les espèces envahissantes"/>
              </a:rPr>
              <a:t>des espèces envahissantes</a:t>
            </a:r>
            <a:r>
              <a:rPr lang="fr-FR" altLang="fr-FR" sz="1200">
                <a:solidFill>
                  <a:srgbClr val="FF0000"/>
                </a:solidFill>
                <a:latin typeface="Arial" panose="020B0604020202020204" pitchFamily="34" charset="0"/>
              </a:rPr>
              <a:t> dans la plupart des régions tempérées </a:t>
            </a:r>
            <a:r>
              <a:rPr lang="fr-FR" altLang="fr-FR" sz="1200" baseline="30000">
                <a:solidFill>
                  <a:srgbClr val="FF0000"/>
                </a:solidFill>
                <a:latin typeface="Arial" panose="020B0604020202020204" pitchFamily="34" charset="0"/>
                <a:hlinkClick r:id="rId4"/>
              </a:rPr>
              <a:t>[1]</a:t>
            </a:r>
            <a:r>
              <a:rPr lang="fr-FR" altLang="fr-FR" sz="1200">
                <a:solidFill>
                  <a:srgbClr val="FF0000"/>
                </a:solidFill>
                <a:latin typeface="Arial" panose="020B0604020202020204" pitchFamily="34" charset="0"/>
              </a:rPr>
              <a:t> </a:t>
            </a:r>
            <a:r>
              <a:rPr lang="fr-FR" altLang="fr-FR" sz="1200" baseline="30000">
                <a:solidFill>
                  <a:srgbClr val="FF0000"/>
                </a:solidFill>
                <a:latin typeface="Arial" panose="020B0604020202020204" pitchFamily="34" charset="0"/>
                <a:hlinkClick r:id="rId5"/>
              </a:rPr>
              <a:t>[2]</a:t>
            </a:r>
            <a:r>
              <a:rPr lang="fr-FR" altLang="fr-FR" sz="1200">
                <a:solidFill>
                  <a:srgbClr val="FF0000"/>
                </a:solidFill>
                <a:latin typeface="Arial" panose="020B0604020202020204" pitchFamily="34" charset="0"/>
              </a:rPr>
              <a:t> </a:t>
            </a:r>
            <a:r>
              <a:rPr lang="fr-FR" altLang="fr-FR" sz="1200" baseline="30000">
                <a:solidFill>
                  <a:srgbClr val="FF0000"/>
                </a:solidFill>
                <a:latin typeface="Arial" panose="020B0604020202020204" pitchFamily="34" charset="0"/>
                <a:hlinkClick r:id="rId6"/>
              </a:rPr>
              <a:t>[5]</a:t>
            </a:r>
            <a:r>
              <a:rPr lang="fr-FR" altLang="fr-FR" sz="1200">
                <a:solidFill>
                  <a:srgbClr val="FF0000"/>
                </a:solidFill>
                <a:latin typeface="Arial" panose="020B0604020202020204" pitchFamily="34" charset="0"/>
              </a:rPr>
              <a:t> </a:t>
            </a:r>
            <a:r>
              <a:rPr lang="fr-FR" altLang="fr-FR" sz="1200" baseline="30000">
                <a:solidFill>
                  <a:srgbClr val="FF0000"/>
                </a:solidFill>
                <a:latin typeface="Arial" panose="020B0604020202020204" pitchFamily="34" charset="0"/>
                <a:hlinkClick r:id="rId7"/>
              </a:rPr>
              <a:t>[6]</a:t>
            </a:r>
            <a:r>
              <a:rPr lang="fr-FR" altLang="fr-FR" sz="1200">
                <a:solidFill>
                  <a:srgbClr val="FF0000"/>
                </a:solidFill>
                <a:latin typeface="Arial" panose="020B0604020202020204" pitchFamily="34" charset="0"/>
              </a:rPr>
              <a:t> </a:t>
            </a:r>
            <a:r>
              <a:rPr lang="fr-FR" altLang="fr-FR" sz="1200" baseline="30000">
                <a:solidFill>
                  <a:srgbClr val="FF0000"/>
                </a:solidFill>
                <a:latin typeface="Arial" panose="020B0604020202020204" pitchFamily="34" charset="0"/>
                <a:hlinkClick r:id="rId8"/>
              </a:rPr>
              <a:t>[7]</a:t>
            </a:r>
            <a:r>
              <a:rPr lang="fr-FR" altLang="fr-FR" sz="1200">
                <a:solidFill>
                  <a:srgbClr val="FF0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Cette espèce peut être confondue avec beaucoup d’espèces de ronces indigènes. La ronce d'Arménie se distingue par son port vigoureux et elle appartient au groupe avec des feuilles blanches-tomenteuses en dessous. </a:t>
            </a:r>
            <a:r>
              <a:rPr lang="fr-FR" altLang="fr-FR" sz="1200">
                <a:solidFill>
                  <a:srgbClr val="FF0000"/>
                </a:solidFill>
                <a:latin typeface="Arial" panose="020B0604020202020204" pitchFamily="34" charset="0"/>
              </a:rPr>
              <a:t>Deux synonymes invalides : </a:t>
            </a:r>
            <a:r>
              <a:rPr lang="fr-FR" altLang="fr-FR" sz="1200" i="1">
                <a:solidFill>
                  <a:srgbClr val="FF0000"/>
                </a:solidFill>
                <a:latin typeface="Arial" panose="020B0604020202020204" pitchFamily="34" charset="0"/>
                <a:hlinkClick r:id="rId9" tooltip="Rubus procerus (page inexistante)"/>
              </a:rPr>
              <a:t>Rubus procerus</a:t>
            </a:r>
            <a:r>
              <a:rPr lang="fr-FR" altLang="fr-FR" sz="1200">
                <a:solidFill>
                  <a:srgbClr val="FF0000"/>
                </a:solidFill>
                <a:latin typeface="Arial" panose="020B0604020202020204" pitchFamily="34" charset="0"/>
              </a:rPr>
              <a:t> en fait un synonyme de </a:t>
            </a:r>
            <a:r>
              <a:rPr lang="fr-FR" altLang="fr-FR" sz="1200" i="1">
                <a:solidFill>
                  <a:srgbClr val="FF0000"/>
                </a:solidFill>
                <a:latin typeface="Arial" panose="020B0604020202020204" pitchFamily="34" charset="0"/>
                <a:hlinkClick r:id="rId10" tooltip="Rubus praecox (page inexistante)"/>
              </a:rPr>
              <a:t>Rubus praecox</a:t>
            </a:r>
            <a:r>
              <a:rPr lang="fr-FR" altLang="fr-FR" sz="1200">
                <a:solidFill>
                  <a:srgbClr val="FF0000"/>
                </a:solidFill>
                <a:latin typeface="Arial" panose="020B0604020202020204" pitchFamily="34" charset="0"/>
              </a:rPr>
              <a:t>, et </a:t>
            </a:r>
            <a:r>
              <a:rPr lang="fr-FR" altLang="fr-FR" sz="1200" i="1">
                <a:solidFill>
                  <a:srgbClr val="FF0000"/>
                </a:solidFill>
                <a:latin typeface="Arial" panose="020B0604020202020204" pitchFamily="34" charset="0"/>
                <a:hlinkClick r:id="rId11" tooltip="Rubus discolor"/>
              </a:rPr>
              <a:t>Rubus discolor</a:t>
            </a:r>
            <a:r>
              <a:rPr lang="fr-FR" altLang="fr-FR" sz="1200">
                <a:solidFill>
                  <a:srgbClr val="FF0000"/>
                </a:solidFill>
                <a:latin typeface="Arial" panose="020B0604020202020204" pitchFamily="34" charset="0"/>
              </a:rPr>
              <a:t> en fait un synonyme de </a:t>
            </a:r>
            <a:r>
              <a:rPr lang="fr-FR" altLang="fr-FR" sz="1200" i="1">
                <a:solidFill>
                  <a:srgbClr val="FF0000"/>
                </a:solidFill>
                <a:latin typeface="Arial" panose="020B0604020202020204" pitchFamily="34" charset="0"/>
                <a:hlinkClick r:id="rId12" tooltip="Rubus ulmifolius"/>
              </a:rPr>
              <a:t>Rubus ulmifolius</a:t>
            </a:r>
            <a:r>
              <a:rPr lang="fr-FR" altLang="fr-FR" sz="1200">
                <a:solidFill>
                  <a:srgbClr val="FF0000"/>
                </a:solidFill>
                <a:latin typeface="Arial" panose="020B0604020202020204" pitchFamily="34" charset="0"/>
              </a:rPr>
              <a:t> (à confirmer).</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Ne pas disséminer cette espèce par semis ou par transplantation. Afin d'éviter tout risque de contamination il est fortement déconseillé de mettre les déchets de plantes, y compris les racines et tiges, sur son compost de jardin. Seul un compostage professionnel avec phase d'hygiénisation thermophile ou une méthanisation thermophile peut être conseillé, sinon reste l'incinération avec les déchets ménagers. Des fauches répétées en juin et juillet peuvent contenir ou faire reculer l'espèce.</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3"/>
              </a:rPr>
              <a:t>http://www.infoflora.ch/assets/content/documents/neophytes/inva_rubu_arm_f.pdf</a:t>
            </a:r>
            <a:r>
              <a:rPr lang="fr-FR" altLang="fr-FR" sz="1200">
                <a:solidFill>
                  <a:srgbClr val="008000"/>
                </a:solidFill>
                <a:latin typeface="Arial" panose="020B0604020202020204" pitchFamily="34" charset="0"/>
              </a:rPr>
              <a:t>,</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14"/>
              </a:rPr>
              <a:t>http://fr.wikipedia.org/wiki/Rubus_armeniacus</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15"/>
              </a:rPr>
              <a:t>http://en.wikipedia.org/wiki/Rubus_armeniacus</a:t>
            </a:r>
            <a:r>
              <a:rPr lang="fr-FR" altLang="fr-FR" sz="1200">
                <a:solidFill>
                  <a:srgbClr val="008000"/>
                </a:solidFill>
                <a:latin typeface="Arial" panose="020B0604020202020204" pitchFamily="34" charset="0"/>
              </a:rPr>
              <a:t> </a:t>
            </a:r>
          </a:p>
        </p:txBody>
      </p:sp>
      <p:pic>
        <p:nvPicPr>
          <p:cNvPr id="70662" name="Picture 6" descr="C:\Users\LISAN\Pictures\plantes-halophytes-xerophiles\Rubus armeniacus1_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1725" y="4437063"/>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C:\Users\LISAN\Pictures\plantes-halophytes-xerophiles\Rubus armeniacus2_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35600" y="4437063"/>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C:\Users\LISAN\Pictures\plantes-halophytes-xerophiles\Rubus armeniacus3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6238" y="486886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10" descr="C:\Users\LISAN\Pictures\plantes invasives\Rubus armeniacus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40650" y="0"/>
            <a:ext cx="10429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1" descr="C:\Users\LISAN\Pictures\plantes invasives\Rubus armeniacus8.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ZoneTexte 12"/>
          <p:cNvSpPr txBox="1">
            <a:spLocks noChangeArrowheads="1"/>
          </p:cNvSpPr>
          <p:nvPr/>
        </p:nvSpPr>
        <p:spPr bwMode="auto">
          <a:xfrm>
            <a:off x="3635375" y="6597650"/>
            <a:ext cx="176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rgbClr val="008000"/>
                </a:solidFill>
              </a:rPr>
              <a:t>↖ </a:t>
            </a:r>
            <a:r>
              <a:rPr lang="fr-FR" altLang="fr-FR" sz="1000">
                <a:solidFill>
                  <a:srgbClr val="008000"/>
                </a:solidFill>
                <a:latin typeface="Arial" panose="020B0604020202020204" pitchFamily="34" charset="0"/>
              </a:rPr>
              <a:t>© Info Flora (Suisse) </a:t>
            </a:r>
            <a:r>
              <a:rPr lang="fr-FR" altLang="fr-FR" sz="1000">
                <a:solidFill>
                  <a:srgbClr val="008000"/>
                </a:solidFill>
              </a:rPr>
              <a:t>↗→</a:t>
            </a:r>
            <a:endParaRPr lang="fr-FR" altLang="fr-FR" sz="1000">
              <a:solidFill>
                <a:srgbClr val="008000"/>
              </a:solidFill>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79388" y="620713"/>
            <a:ext cx="454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8.33. </a:t>
            </a:r>
            <a:r>
              <a:rPr lang="fr-FR" altLang="fr-FR" sz="1800" b="1">
                <a:solidFill>
                  <a:srgbClr val="008000"/>
                </a:solidFill>
                <a:latin typeface="Arial" panose="020B0604020202020204" pitchFamily="34" charset="0"/>
              </a:rPr>
              <a:t>Sicyos anguleux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Sicyos angulatus</a:t>
            </a:r>
            <a:r>
              <a:rPr lang="fr-FR" altLang="fr-FR" sz="1800">
                <a:solidFill>
                  <a:srgbClr val="008000"/>
                </a:solidFill>
                <a:latin typeface="Arial" panose="020B0604020202020204" pitchFamily="34" charset="0"/>
              </a:rPr>
              <a:t>)</a:t>
            </a:r>
          </a:p>
        </p:txBody>
      </p:sp>
      <p:sp>
        <p:nvSpPr>
          <p:cNvPr id="71683"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42BDEBE-633E-4C22-A6CE-6D3E5CC50F7A}" type="slidenum">
              <a:rPr lang="fr-FR" altLang="fr-FR" sz="1200">
                <a:solidFill>
                  <a:srgbClr val="898989"/>
                </a:solidFill>
              </a:rPr>
              <a:pPr algn="r" eaLnBrk="1" hangingPunct="1">
                <a:spcBef>
                  <a:spcPct val="0"/>
                </a:spcBef>
                <a:buFontTx/>
                <a:buNone/>
              </a:pPr>
              <a:t>69</a:t>
            </a:fld>
            <a:endParaRPr lang="fr-FR" altLang="fr-FR" sz="1200">
              <a:solidFill>
                <a:srgbClr val="898989"/>
              </a:solidFill>
            </a:endParaRPr>
          </a:p>
        </p:txBody>
      </p:sp>
      <p:sp>
        <p:nvSpPr>
          <p:cNvPr id="71684"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1685" name="ZoneTexte 5"/>
          <p:cNvSpPr txBox="1">
            <a:spLocks noChangeArrowheads="1"/>
          </p:cNvSpPr>
          <p:nvPr/>
        </p:nvSpPr>
        <p:spPr bwMode="auto">
          <a:xfrm>
            <a:off x="179388" y="1125538"/>
            <a:ext cx="87852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Plante grimpante annuelle, jusqu'à 10 m de long, à poils hérissés et vrilles tripartites. Feuilles légèrement divisées en 3–5 lobes. Corolle blanc verdâtre, 5–6 mm de long. Monoïque, fleurs mâles en grappes, fleurs femelles en capitules. Fruits jusqu'à 1,5 cm de long, ovoïdes, jaunâtres, à aiguillons fragiles (Famille des </a:t>
            </a:r>
            <a:r>
              <a:rPr lang="fr-FR" altLang="fr-FR" sz="1200" i="1">
                <a:solidFill>
                  <a:srgbClr val="008000"/>
                </a:solidFill>
                <a:latin typeface="Arial" panose="020B0604020202020204" pitchFamily="34" charset="0"/>
                <a:hlinkClick r:id="rId3" tooltip="Cucurbitacées"/>
              </a:rPr>
              <a:t>Cucurbitacées</a:t>
            </a:r>
            <a:r>
              <a:rPr lang="fr-FR" altLang="fr-FR" sz="1200">
                <a:solidFill>
                  <a:srgbClr val="008000"/>
                </a:solidFill>
                <a:latin typeface="Arial" panose="020B0604020202020204" pitchFamily="34" charset="0"/>
              </a:rPr>
              <a:t>). </a:t>
            </a:r>
            <a:r>
              <a:rPr lang="fr-FR" altLang="fr-FR" sz="1200">
                <a:latin typeface="Arial" panose="020B0604020202020204" pitchFamily="34" charset="0"/>
              </a:rPr>
              <a:t> </a:t>
            </a:r>
            <a:r>
              <a:rPr lang="fr-FR" altLang="fr-FR" sz="1200">
                <a:solidFill>
                  <a:srgbClr val="008000"/>
                </a:solidFill>
                <a:latin typeface="Arial" panose="020B0604020202020204" pitchFamily="34" charset="0"/>
              </a:rPr>
              <a:t>Les feuilles sont palmées et lobées veiné, fleurs vertes à vert jaunâtre, les fruits en grappes de très petites taille. Chaque fruit épineux</a:t>
            </a:r>
            <a:r>
              <a:rPr lang="fr-FR" altLang="fr-FR" sz="1200">
                <a:latin typeface="Arial" panose="020B0604020202020204" pitchFamily="34" charset="0"/>
              </a:rPr>
              <a:t> </a:t>
            </a:r>
            <a:r>
              <a:rPr lang="fr-FR" altLang="fr-FR" sz="1200">
                <a:solidFill>
                  <a:srgbClr val="008000"/>
                </a:solidFill>
                <a:latin typeface="Arial" panose="020B0604020202020204" pitchFamily="34" charset="0"/>
              </a:rPr>
              <a:t>(pointu) contient une seule grosse graine.</a:t>
            </a:r>
          </a:p>
          <a:p>
            <a:pPr algn="just" eaLnBrk="1" hangingPunct="1">
              <a:spcBef>
                <a:spcPct val="0"/>
              </a:spcBef>
              <a:buFontTx/>
              <a:buNone/>
            </a:pPr>
            <a:r>
              <a:rPr lang="fr-FR" altLang="fr-FR" sz="1200">
                <a:solidFill>
                  <a:srgbClr val="008000"/>
                </a:solidFill>
                <a:latin typeface="Arial" panose="020B0604020202020204" pitchFamily="34" charset="0"/>
              </a:rPr>
              <a:t>Période de floraison : 7-9. Cette liane volubile est capable de germer à partir du mois de mars dans le Sud-Ouest de la France</a:t>
            </a:r>
            <a:r>
              <a:rPr lang="fr-FR" altLang="fr-FR" sz="1200">
                <a:latin typeface="Arial" panose="020B0604020202020204" pitchFamily="34" charset="0"/>
              </a:rPr>
              <a:t>.</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FF0000"/>
                </a:solidFill>
                <a:latin typeface="Arial" panose="020B0604020202020204" pitchFamily="34" charset="0"/>
              </a:rPr>
              <a:t>La plante forme des tapis au sol ou couvre les arbres, à l'aide de vrilles.</a:t>
            </a:r>
          </a:p>
          <a:p>
            <a:pPr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Entrainement des fruits par l’écoulement des eaux ou par les animaux, qui peut attraper le fruit dans leur fourrure.</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habitats humides, marais, plaines inondables boisées ou non, bords de rivière, le long de clôtures, des routes, et les frontières de bois. Cultivée comme plante ornementale. Subspontanée. </a:t>
            </a:r>
            <a:r>
              <a:rPr lang="fr-FR" altLang="fr-FR" sz="1200">
                <a:solidFill>
                  <a:srgbClr val="FF0000"/>
                </a:solidFill>
                <a:latin typeface="Arial" panose="020B0604020202020204" pitchFamily="34" charset="0"/>
              </a:rPr>
              <a:t>Serait-elle un envahisseur émergent en Europe ?</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Originaire de l’Est de l’Amérique du Nord. </a:t>
            </a:r>
            <a:r>
              <a:rPr lang="fr-FR" altLang="fr-FR" sz="1200">
                <a:solidFill>
                  <a:srgbClr val="FF0000"/>
                </a:solidFill>
                <a:latin typeface="Arial" panose="020B0604020202020204" pitchFamily="34" charset="0"/>
              </a:rPr>
              <a:t>Partiellement invasive en Europe du Sud et considérée comme invasive dans son aire d’origine. </a:t>
            </a:r>
            <a:r>
              <a:rPr lang="fr-FR" altLang="fr-FR" sz="1200" i="1">
                <a:solidFill>
                  <a:srgbClr val="FF0000"/>
                </a:solidFill>
                <a:latin typeface="Arial" panose="020B0604020202020204" pitchFamily="34" charset="0"/>
              </a:rPr>
              <a:t>S. angulatus</a:t>
            </a:r>
            <a:r>
              <a:rPr lang="fr-FR" altLang="fr-FR" sz="1200">
                <a:solidFill>
                  <a:srgbClr val="FF0000"/>
                </a:solidFill>
                <a:latin typeface="Arial" panose="020B0604020202020204" pitchFamily="34" charset="0"/>
              </a:rPr>
              <a:t> est typiquement une mauvaise herbe des maïs, des sojas et des sorghos (Anon., 2010).</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http://www.infoflora.ch/fr/flore/26124-sicyos-angulatus.html</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4"/>
              </a:rPr>
              <a:t>http://en.wikipedia.org/wiki/Sicyos_angulatus</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5"/>
              </a:rPr>
              <a:t>http://www.cabi.org/isc/datasheet/49978</a:t>
            </a:r>
            <a:r>
              <a:rPr lang="fr-FR" altLang="fr-FR" sz="1200">
                <a:solidFill>
                  <a:srgbClr val="008000"/>
                </a:solidFill>
                <a:latin typeface="Arial" panose="020B0604020202020204" pitchFamily="34" charset="0"/>
              </a:rPr>
              <a:t>, d) </a:t>
            </a:r>
            <a:r>
              <a:rPr lang="fr-FR" altLang="fr-FR" sz="1200">
                <a:solidFill>
                  <a:srgbClr val="008000"/>
                </a:solidFill>
                <a:latin typeface="Arial" panose="020B0604020202020204" pitchFamily="34" charset="0"/>
                <a:hlinkClick r:id="rId6"/>
              </a:rPr>
              <a:t>http://www.phytoma-ldv.com/article-23277-Sicyos_angulatus_nouvelle_adventice_du_mais_dans_le_Sud_Ouest_de_la_France</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7"/>
              </a:rPr>
              <a:t>http://climbers.lsa.umich.edu/wp-content/uploads/2013/07/SicyanguCUCUFINAL.pdf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5"/>
              </a:rPr>
              <a:t>http://www.cabi.org/isc/datasheet/49978</a:t>
            </a:r>
            <a:r>
              <a:rPr lang="fr-FR" altLang="fr-FR" sz="1200">
                <a:solidFill>
                  <a:srgbClr val="008000"/>
                </a:solidFill>
                <a:latin typeface="Arial" panose="020B0604020202020204" pitchFamily="34" charset="0"/>
              </a:rPr>
              <a:t> </a:t>
            </a:r>
          </a:p>
        </p:txBody>
      </p:sp>
      <p:pic>
        <p:nvPicPr>
          <p:cNvPr id="71686" name="Picture 2" descr="C:\Users\LISAN\Pictures\plantes invasives\Sicyos_angulatus_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3403600"/>
            <a:ext cx="21955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3" descr="C:\Users\LISAN\Pictures\plantes invasives\Sicyos angulatus1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4113213"/>
            <a:ext cx="17399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4" descr="C:\Users\LISAN\Pictures\plantes invasives\Sicyos angulatus2_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2613" y="4005263"/>
            <a:ext cx="20383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5" descr="C:\Users\LISAN\Pictures\plantes invasives\Sicyos angulatus3_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860925"/>
            <a:ext cx="24844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6" descr="C:\Users\LISAN\Pictures\plantes invasives\Sicyos angulatus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4625" y="494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195"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D33A3B-2D78-4392-B275-44F4567B616A}" type="slidenum">
              <a:rPr lang="fr-FR" altLang="fr-FR" sz="1200" smtClean="0">
                <a:solidFill>
                  <a:srgbClr val="898989"/>
                </a:solidFill>
              </a:rPr>
              <a:pPr>
                <a:spcBef>
                  <a:spcPct val="0"/>
                </a:spcBef>
                <a:buFontTx/>
                <a:buNone/>
              </a:pPr>
              <a:t>7</a:t>
            </a:fld>
            <a:endParaRPr lang="fr-FR" altLang="fr-FR" sz="1200">
              <a:solidFill>
                <a:srgbClr val="898989"/>
              </a:solidFill>
            </a:endParaRPr>
          </a:p>
        </p:txBody>
      </p:sp>
      <p:sp>
        <p:nvSpPr>
          <p:cNvPr id="8196" name="ZoneTexte 3"/>
          <p:cNvSpPr txBox="1">
            <a:spLocks noChangeArrowheads="1"/>
          </p:cNvSpPr>
          <p:nvPr/>
        </p:nvSpPr>
        <p:spPr bwMode="auto">
          <a:xfrm>
            <a:off x="250825" y="476250"/>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5125" name="Rectangle 4"/>
          <p:cNvSpPr>
            <a:spLocks noChangeArrowheads="1"/>
          </p:cNvSpPr>
          <p:nvPr/>
        </p:nvSpPr>
        <p:spPr bwMode="auto">
          <a:xfrm>
            <a:off x="179388" y="908050"/>
            <a:ext cx="8785225" cy="5632311"/>
          </a:xfrm>
          <a:prstGeom prst="rect">
            <a:avLst/>
          </a:prstGeom>
          <a:noFill/>
          <a:ln w="9525">
            <a:noFill/>
            <a:miter lim="800000"/>
            <a:headEnd/>
            <a:tailEnd/>
          </a:ln>
        </p:spPr>
        <p:txBody>
          <a:bodyPr>
            <a:spAutoFit/>
          </a:bodyPr>
          <a:lstStyle/>
          <a:p>
            <a:pPr eaLnBrk="1" hangingPunct="1">
              <a:defRPr/>
            </a:pPr>
            <a:r>
              <a:rPr lang="fr-FR" u="sng" dirty="0">
                <a:solidFill>
                  <a:srgbClr val="008000"/>
                </a:solidFill>
                <a:latin typeface="Calibri" pitchFamily="34" charset="0"/>
                <a:cs typeface="Arial" charset="0"/>
              </a:rPr>
              <a:t>Plantes invasives en France et en Europe</a:t>
            </a:r>
            <a:r>
              <a:rPr lang="fr-FR" dirty="0">
                <a:solidFill>
                  <a:srgbClr val="008000"/>
                </a:solidFill>
                <a:latin typeface="Calibri" pitchFamily="34" charset="0"/>
                <a:cs typeface="Arial" charset="0"/>
              </a:rPr>
              <a:t> (suite) : </a:t>
            </a:r>
          </a:p>
          <a:p>
            <a:pPr eaLnBrk="1" hangingPunct="1">
              <a:defRPr/>
            </a:pPr>
            <a:endParaRPr lang="fr-FR" dirty="0">
              <a:solidFill>
                <a:srgbClr val="008000"/>
              </a:solidFill>
              <a:latin typeface="Calibri" pitchFamily="34" charset="0"/>
              <a:cs typeface="Arial" charset="0"/>
            </a:endParaRPr>
          </a:p>
          <a:p>
            <a:pPr eaLnBrk="1" hangingPunct="1">
              <a:defRPr/>
            </a:pPr>
            <a:r>
              <a:rPr lang="fr-FR" i="1" dirty="0">
                <a:solidFill>
                  <a:srgbClr val="008000"/>
                </a:solidFill>
                <a:latin typeface="Calibri" pitchFamily="34" charset="0"/>
                <a:cs typeface="Arial" charset="0"/>
              </a:rPr>
              <a:t>Plantes aquatiques </a:t>
            </a:r>
            <a:r>
              <a:rPr lang="fr-FR" dirty="0">
                <a:solidFill>
                  <a:srgbClr val="008000"/>
                </a:solidFill>
                <a:latin typeface="Calibri" pitchFamily="34" charset="0"/>
                <a:cs typeface="Arial" charset="0"/>
              </a:rPr>
              <a:t>:</a:t>
            </a:r>
          </a:p>
          <a:p>
            <a:pPr eaLnBrk="1" hangingPunct="1">
              <a:defRPr/>
            </a:pPr>
            <a:endParaRPr lang="fr-FR" dirty="0">
              <a:solidFill>
                <a:srgbClr val="008000"/>
              </a:solidFill>
              <a:latin typeface="Calibri" pitchFamily="34" charset="0"/>
              <a:cs typeface="Arial" charset="0"/>
            </a:endParaRPr>
          </a:p>
          <a:p>
            <a:pPr eaLnBrk="1" hangingPunct="1">
              <a:defRPr/>
            </a:pPr>
            <a:r>
              <a:rPr lang="fr-FR" dirty="0">
                <a:solidFill>
                  <a:srgbClr val="008000"/>
                </a:solidFill>
                <a:latin typeface="Calibri" pitchFamily="34" charset="0"/>
                <a:cs typeface="Arial" charset="0"/>
              </a:rPr>
              <a:t>8.51. </a:t>
            </a:r>
            <a:r>
              <a:rPr lang="fr-FR" dirty="0" err="1">
                <a:solidFill>
                  <a:srgbClr val="008000"/>
                </a:solidFill>
                <a:latin typeface="Calibri" pitchFamily="34" charset="0"/>
                <a:cs typeface="Arial" charset="0"/>
              </a:rPr>
              <a:t>Jussie</a:t>
            </a:r>
            <a:r>
              <a:rPr lang="fr-FR" dirty="0">
                <a:solidFill>
                  <a:srgbClr val="008000"/>
                </a:solidFill>
                <a:latin typeface="Calibri" pitchFamily="34" charset="0"/>
                <a:cs typeface="Arial" charset="0"/>
              </a:rPr>
              <a:t> à grandes fleurs ou </a:t>
            </a:r>
            <a:r>
              <a:rPr lang="fr-FR" dirty="0" err="1">
                <a:solidFill>
                  <a:srgbClr val="008000"/>
                </a:solidFill>
                <a:latin typeface="Calibri" pitchFamily="34" charset="0"/>
                <a:cs typeface="Arial" charset="0"/>
              </a:rPr>
              <a:t>ludwigie</a:t>
            </a:r>
            <a:r>
              <a:rPr lang="fr-FR" dirty="0">
                <a:solidFill>
                  <a:srgbClr val="008000"/>
                </a:solidFill>
                <a:latin typeface="Calibri" pitchFamily="34" charset="0"/>
                <a:cs typeface="Arial" charset="0"/>
              </a:rPr>
              <a:t> à grandes fleurs (</a:t>
            </a:r>
            <a:r>
              <a:rPr lang="fr-FR" i="1" dirty="0" err="1">
                <a:solidFill>
                  <a:srgbClr val="008000"/>
                </a:solidFill>
                <a:latin typeface="Calibri" pitchFamily="34" charset="0"/>
                <a:cs typeface="Arial" charset="0"/>
              </a:rPr>
              <a:t>Ludwigia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grandiflora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8.51bis. </a:t>
            </a:r>
            <a:r>
              <a:rPr lang="fr-FR" dirty="0" err="1">
                <a:solidFill>
                  <a:srgbClr val="008000"/>
                </a:solidFill>
                <a:latin typeface="Calibri" pitchFamily="34" charset="0"/>
                <a:cs typeface="Arial" charset="0"/>
              </a:rPr>
              <a:t>Jussie</a:t>
            </a:r>
            <a:r>
              <a:rPr lang="fr-FR" dirty="0">
                <a:solidFill>
                  <a:srgbClr val="008000"/>
                </a:solidFill>
                <a:latin typeface="Calibri" pitchFamily="34" charset="0"/>
                <a:cs typeface="Arial" charset="0"/>
              </a:rPr>
              <a:t> rampante (</a:t>
            </a:r>
            <a:r>
              <a:rPr lang="fr-FR" i="1" dirty="0" err="1">
                <a:solidFill>
                  <a:srgbClr val="008000"/>
                </a:solidFill>
                <a:latin typeface="Calibri" pitchFamily="34" charset="0"/>
                <a:cs typeface="Arial" charset="0"/>
              </a:rPr>
              <a:t>Ludwigia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peploides</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8.52. Élodée du Canada ou Peste des eau (</a:t>
            </a:r>
            <a:r>
              <a:rPr lang="fr-FR" i="1" dirty="0" err="1">
                <a:solidFill>
                  <a:srgbClr val="008000"/>
                </a:solidFill>
                <a:latin typeface="Calibri" pitchFamily="34" charset="0"/>
                <a:cs typeface="Arial" charset="0"/>
              </a:rPr>
              <a:t>Elodea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canadensis</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8.52bis. Elodée crépue ou </a:t>
            </a:r>
            <a:r>
              <a:rPr lang="fr-FR" dirty="0" err="1">
                <a:solidFill>
                  <a:srgbClr val="008000"/>
                </a:solidFill>
                <a:latin typeface="Calibri" pitchFamily="34" charset="0"/>
                <a:cs typeface="Arial" charset="0"/>
              </a:rPr>
              <a:t>Lagarosiphon</a:t>
            </a:r>
            <a:r>
              <a:rPr lang="fr-FR" dirty="0">
                <a:solidFill>
                  <a:srgbClr val="008000"/>
                </a:solidFill>
                <a:latin typeface="Calibri" pitchFamily="34" charset="0"/>
                <a:cs typeface="Arial" charset="0"/>
              </a:rPr>
              <a:t> élevé (</a:t>
            </a:r>
            <a:r>
              <a:rPr lang="fr-FR" i="1" dirty="0" err="1">
                <a:solidFill>
                  <a:srgbClr val="008000"/>
                </a:solidFill>
                <a:latin typeface="Calibri" pitchFamily="34" charset="0"/>
                <a:cs typeface="Arial" charset="0"/>
              </a:rPr>
              <a:t>Lagarosiphon</a:t>
            </a:r>
            <a:r>
              <a:rPr lang="fr-FR" i="1" dirty="0">
                <a:solidFill>
                  <a:srgbClr val="008000"/>
                </a:solidFill>
                <a:latin typeface="Calibri" pitchFamily="34" charset="0"/>
                <a:cs typeface="Arial" charset="0"/>
              </a:rPr>
              <a:t> major</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8.52ter. Elodée de </a:t>
            </a:r>
            <a:r>
              <a:rPr lang="fr-FR" dirty="0" err="1">
                <a:solidFill>
                  <a:srgbClr val="008000"/>
                </a:solidFill>
                <a:latin typeface="Calibri" pitchFamily="34" charset="0"/>
                <a:cs typeface="Arial" charset="0"/>
              </a:rPr>
              <a:t>Nuttall</a:t>
            </a:r>
            <a:r>
              <a:rPr lang="fr-FR" dirty="0">
                <a:solidFill>
                  <a:srgbClr val="008000"/>
                </a:solidFill>
                <a:latin typeface="Calibri" pitchFamily="34" charset="0"/>
                <a:cs typeface="Arial" charset="0"/>
              </a:rPr>
              <a:t> (</a:t>
            </a:r>
            <a:r>
              <a:rPr lang="fr-FR" i="1" dirty="0" err="1">
                <a:latin typeface="+mn-lt"/>
                <a:cs typeface="Arial" charset="0"/>
                <a:hlinkClick r:id="rId2"/>
              </a:rPr>
              <a:t>Elodea</a:t>
            </a:r>
            <a:r>
              <a:rPr lang="fr-FR" i="1" dirty="0">
                <a:latin typeface="+mn-lt"/>
                <a:cs typeface="Arial" charset="0"/>
                <a:hlinkClick r:id="rId2"/>
              </a:rPr>
              <a:t> </a:t>
            </a:r>
            <a:r>
              <a:rPr lang="fr-FR" i="1" dirty="0" err="1">
                <a:latin typeface="+mn-lt"/>
                <a:cs typeface="Arial" charset="0"/>
                <a:hlinkClick r:id="rId2"/>
              </a:rPr>
              <a:t>nuttallii</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8.53. Myriophylle du Brésil (</a:t>
            </a:r>
            <a:r>
              <a:rPr lang="fr-FR" i="1" dirty="0" err="1">
                <a:solidFill>
                  <a:srgbClr val="008000"/>
                </a:solidFill>
                <a:latin typeface="Calibri" pitchFamily="34" charset="0"/>
                <a:cs typeface="Arial" charset="0"/>
              </a:rPr>
              <a:t>Myriophyllum</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aquaticum</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8.54. </a:t>
            </a:r>
            <a:r>
              <a:rPr lang="fr-FR" dirty="0" err="1">
                <a:solidFill>
                  <a:srgbClr val="008000"/>
                </a:solidFill>
                <a:latin typeface="Calibri" pitchFamily="34" charset="0"/>
                <a:cs typeface="Arial" charset="0"/>
              </a:rPr>
              <a:t>Cabomba</a:t>
            </a:r>
            <a:r>
              <a:rPr lang="fr-FR" dirty="0">
                <a:solidFill>
                  <a:srgbClr val="008000"/>
                </a:solidFill>
                <a:latin typeface="Calibri" pitchFamily="34" charset="0"/>
                <a:cs typeface="Arial" charset="0"/>
              </a:rPr>
              <a:t>, </a:t>
            </a:r>
            <a:r>
              <a:rPr lang="fr-FR" dirty="0" err="1">
                <a:solidFill>
                  <a:srgbClr val="008000"/>
                </a:solidFill>
                <a:latin typeface="Calibri" pitchFamily="34" charset="0"/>
                <a:cs typeface="Arial" charset="0"/>
              </a:rPr>
              <a:t>Evantail</a:t>
            </a:r>
            <a:r>
              <a:rPr lang="fr-FR" dirty="0">
                <a:solidFill>
                  <a:srgbClr val="008000"/>
                </a:solidFill>
                <a:latin typeface="Calibri" pitchFamily="34" charset="0"/>
                <a:cs typeface="Arial" charset="0"/>
              </a:rPr>
              <a:t> de Caroline (</a:t>
            </a:r>
            <a:r>
              <a:rPr lang="fr-FR" i="1" dirty="0" err="1">
                <a:solidFill>
                  <a:srgbClr val="008000"/>
                </a:solidFill>
                <a:latin typeface="Calibri" pitchFamily="34" charset="0"/>
                <a:cs typeface="Arial" charset="0"/>
              </a:rPr>
              <a:t>Cabomba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caroliniana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8.55. </a:t>
            </a:r>
            <a:r>
              <a:rPr lang="fr-FR" dirty="0" err="1">
                <a:solidFill>
                  <a:srgbClr val="008000"/>
                </a:solidFill>
                <a:latin typeface="Calibri" pitchFamily="34" charset="0"/>
                <a:cs typeface="Arial" charset="0"/>
              </a:rPr>
              <a:t>Egeria</a:t>
            </a:r>
            <a:r>
              <a:rPr lang="fr-FR" dirty="0">
                <a:solidFill>
                  <a:srgbClr val="008000"/>
                </a:solidFill>
                <a:latin typeface="Calibri" pitchFamily="34" charset="0"/>
                <a:cs typeface="Arial" charset="0"/>
              </a:rPr>
              <a:t> (</a:t>
            </a:r>
            <a:r>
              <a:rPr lang="fr-FR" i="1" u="sng" dirty="0" err="1">
                <a:latin typeface="+mn-lt"/>
                <a:cs typeface="Arial" charset="0"/>
                <a:hlinkClick r:id="rId3"/>
              </a:rPr>
              <a:t>Egeria</a:t>
            </a:r>
            <a:r>
              <a:rPr lang="fr-FR" i="1" u="sng" dirty="0">
                <a:latin typeface="+mn-lt"/>
                <a:cs typeface="Arial" charset="0"/>
                <a:hlinkClick r:id="rId3"/>
              </a:rPr>
              <a:t> </a:t>
            </a:r>
            <a:r>
              <a:rPr lang="fr-FR" i="1" u="sng" dirty="0" err="1">
                <a:latin typeface="+mn-lt"/>
                <a:cs typeface="Arial" charset="0"/>
                <a:hlinkClick r:id="rId3"/>
              </a:rPr>
              <a:t>densa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8.56. Jacinthe d’eau (</a:t>
            </a:r>
            <a:r>
              <a:rPr lang="fr-FR" i="1" u="sng" dirty="0" err="1">
                <a:latin typeface="+mn-lt"/>
                <a:cs typeface="Arial" charset="0"/>
                <a:hlinkClick r:id="rId4"/>
              </a:rPr>
              <a:t>Eichhornia</a:t>
            </a:r>
            <a:r>
              <a:rPr lang="fr-FR" i="1" u="sng" dirty="0">
                <a:latin typeface="+mn-lt"/>
                <a:cs typeface="Arial" charset="0"/>
                <a:hlinkClick r:id="rId4"/>
              </a:rPr>
              <a:t> </a:t>
            </a:r>
            <a:r>
              <a:rPr lang="fr-FR" i="1" u="sng" dirty="0" err="1">
                <a:latin typeface="+mn-lt"/>
                <a:cs typeface="Arial" charset="0"/>
                <a:hlinkClick r:id="rId4"/>
              </a:rPr>
              <a:t>crassipes</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mn-lt"/>
                <a:cs typeface="Arial" charset="0"/>
              </a:rPr>
              <a:t>8.57. Crassule de </a:t>
            </a:r>
            <a:r>
              <a:rPr lang="fr-FR" dirty="0" err="1">
                <a:solidFill>
                  <a:srgbClr val="008000"/>
                </a:solidFill>
                <a:latin typeface="+mn-lt"/>
                <a:cs typeface="Arial" charset="0"/>
              </a:rPr>
              <a:t>Helm</a:t>
            </a:r>
            <a:r>
              <a:rPr lang="fr-FR" dirty="0">
                <a:solidFill>
                  <a:srgbClr val="008000"/>
                </a:solidFill>
                <a:latin typeface="+mn-lt"/>
                <a:cs typeface="Arial" charset="0"/>
              </a:rPr>
              <a:t> (</a:t>
            </a:r>
            <a:r>
              <a:rPr lang="fr-FR" i="1" dirty="0">
                <a:solidFill>
                  <a:srgbClr val="008000"/>
                </a:solidFill>
                <a:latin typeface="+mn-lt"/>
                <a:cs typeface="Arial" charset="0"/>
                <a:hlinkClick r:id="rId5"/>
              </a:rPr>
              <a:t>Crassula </a:t>
            </a:r>
            <a:r>
              <a:rPr lang="fr-FR" i="1" dirty="0" err="1">
                <a:solidFill>
                  <a:srgbClr val="008000"/>
                </a:solidFill>
                <a:latin typeface="+mn-lt"/>
                <a:cs typeface="Arial" charset="0"/>
                <a:hlinkClick r:id="rId5"/>
              </a:rPr>
              <a:t>helmsii</a:t>
            </a:r>
            <a:r>
              <a:rPr lang="fr-FR" dirty="0">
                <a:solidFill>
                  <a:srgbClr val="008000"/>
                </a:solidFill>
                <a:latin typeface="+mn-lt"/>
                <a:cs typeface="Arial" charset="0"/>
              </a:rPr>
              <a:t>)</a:t>
            </a:r>
          </a:p>
          <a:p>
            <a:pPr eaLnBrk="1" hangingPunct="1">
              <a:defRPr/>
            </a:pPr>
            <a:endParaRPr lang="fr-FR" dirty="0">
              <a:solidFill>
                <a:srgbClr val="008000"/>
              </a:solidFill>
              <a:latin typeface="+mn-lt"/>
              <a:cs typeface="Arial" charset="0"/>
            </a:endParaRPr>
          </a:p>
          <a:p>
            <a:pPr eaLnBrk="1" hangingPunct="1">
              <a:defRPr/>
            </a:pPr>
            <a:r>
              <a:rPr lang="fr-FR" dirty="0">
                <a:solidFill>
                  <a:srgbClr val="008000"/>
                </a:solidFill>
                <a:latin typeface="+mn-lt"/>
                <a:cs typeface="Arial" charset="0"/>
              </a:rPr>
              <a:t>8.58. Hydrocotyle fausse-renoncule (</a:t>
            </a:r>
            <a:r>
              <a:rPr lang="fr-FR" i="1" dirty="0">
                <a:latin typeface="+mn-lt"/>
                <a:cs typeface="Arial" charset="0"/>
                <a:hlinkClick r:id="rId6"/>
              </a:rPr>
              <a:t>Hydrocotyle </a:t>
            </a:r>
            <a:r>
              <a:rPr lang="fr-FR" i="1" dirty="0" err="1">
                <a:latin typeface="+mn-lt"/>
                <a:cs typeface="Arial" charset="0"/>
                <a:hlinkClick r:id="rId6"/>
              </a:rPr>
              <a:t>ranunculoides</a:t>
            </a:r>
            <a:r>
              <a:rPr lang="fr-FR" dirty="0">
                <a:solidFill>
                  <a:srgbClr val="008000"/>
                </a:solidFill>
                <a:latin typeface="+mn-lt"/>
                <a:cs typeface="Arial" charset="0"/>
              </a:rPr>
              <a:t>)</a:t>
            </a:r>
          </a:p>
          <a:p>
            <a:pPr eaLnBrk="1" hangingPunct="1">
              <a:defRPr/>
            </a:pPr>
            <a:endParaRPr lang="fr-FR" dirty="0">
              <a:solidFill>
                <a:srgbClr val="008000"/>
              </a:solidFill>
              <a:latin typeface="+mn-lt"/>
              <a:cs typeface="Arial" charset="0"/>
            </a:endParaRPr>
          </a:p>
          <a:p>
            <a:pPr eaLnBrk="1" hangingPunct="1">
              <a:defRPr/>
            </a:pPr>
            <a:r>
              <a:rPr lang="fr-FR" dirty="0">
                <a:solidFill>
                  <a:srgbClr val="008000"/>
                </a:solidFill>
                <a:latin typeface="+mn-lt"/>
                <a:cs typeface="Arial" charset="0"/>
              </a:rPr>
              <a:t>Plantes invasives aquatiques méditerranéennes :</a:t>
            </a:r>
          </a:p>
          <a:p>
            <a:pPr eaLnBrk="1" hangingPunct="1">
              <a:defRPr/>
            </a:pPr>
            <a:endParaRPr lang="fr-FR" dirty="0">
              <a:solidFill>
                <a:srgbClr val="008000"/>
              </a:solidFill>
              <a:latin typeface="+mn-lt"/>
              <a:cs typeface="Arial" charset="0"/>
            </a:endParaRPr>
          </a:p>
          <a:p>
            <a:pPr eaLnBrk="1" hangingPunct="1">
              <a:defRPr/>
            </a:pPr>
            <a:r>
              <a:rPr lang="fr-FR" dirty="0">
                <a:solidFill>
                  <a:srgbClr val="008000"/>
                </a:solidFill>
                <a:latin typeface="Calibri" pitchFamily="34" charset="0"/>
                <a:cs typeface="Arial" charset="0"/>
              </a:rPr>
              <a:t>8.59. « algue tueuse » ou Caulerpe (</a:t>
            </a:r>
            <a:r>
              <a:rPr lang="fr-FR" i="1" dirty="0" err="1">
                <a:solidFill>
                  <a:srgbClr val="008000"/>
                </a:solidFill>
                <a:latin typeface="Calibri" pitchFamily="34" charset="0"/>
                <a:cs typeface="Arial" charset="0"/>
              </a:rPr>
              <a:t>Caulerpa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taxifolia</a:t>
            </a:r>
            <a:r>
              <a:rPr lang="fr-FR" dirty="0">
                <a:solidFill>
                  <a:srgbClr val="008000"/>
                </a:solidFill>
                <a:latin typeface="Calibri" pitchFamily="34" charset="0"/>
                <a:cs typeface="Arial" charset="0"/>
              </a:rPr>
              <a:t>)</a:t>
            </a:r>
          </a:p>
        </p:txBody>
      </p:sp>
    </p:spTree>
    <p:extLst>
      <p:ext uri="{BB962C8B-B14F-4D97-AF65-F5344CB8AC3E}">
        <p14:creationId xmlns:p14="http://schemas.microsoft.com/office/powerpoint/2010/main" val="3628918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07950" y="549275"/>
            <a:ext cx="5519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8.34. </a:t>
            </a:r>
            <a:r>
              <a:rPr lang="fr-FR" altLang="fr-FR" sz="1800" b="1">
                <a:solidFill>
                  <a:srgbClr val="008000"/>
                </a:solidFill>
                <a:latin typeface="Arial" panose="020B0604020202020204" pitchFamily="34" charset="0"/>
              </a:rPr>
              <a:t>Morelle de la Caroline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Solanum carolinense</a:t>
            </a:r>
            <a:r>
              <a:rPr lang="fr-FR" altLang="fr-FR" sz="1800">
                <a:solidFill>
                  <a:srgbClr val="008000"/>
                </a:solidFill>
                <a:latin typeface="Arial" panose="020B0604020202020204" pitchFamily="34" charset="0"/>
              </a:rPr>
              <a:t>)</a:t>
            </a:r>
          </a:p>
        </p:txBody>
      </p:sp>
      <p:sp>
        <p:nvSpPr>
          <p:cNvPr id="72707"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C55B593-847A-487F-A055-5583F9302E93}" type="slidenum">
              <a:rPr lang="fr-FR" altLang="fr-FR" sz="1200">
                <a:solidFill>
                  <a:srgbClr val="898989"/>
                </a:solidFill>
              </a:rPr>
              <a:pPr algn="r" eaLnBrk="1" hangingPunct="1">
                <a:spcBef>
                  <a:spcPct val="0"/>
                </a:spcBef>
                <a:buFontTx/>
                <a:buNone/>
              </a:pPr>
              <a:t>70</a:t>
            </a:fld>
            <a:endParaRPr lang="fr-FR" altLang="fr-FR" sz="1200">
              <a:solidFill>
                <a:srgbClr val="898989"/>
              </a:solidFill>
            </a:endParaRPr>
          </a:p>
        </p:txBody>
      </p:sp>
      <p:sp>
        <p:nvSpPr>
          <p:cNvPr id="72708" name="ZoneTexte 2"/>
          <p:cNvSpPr txBox="1">
            <a:spLocks noChangeArrowheads="1"/>
          </p:cNvSpPr>
          <p:nvPr/>
        </p:nvSpPr>
        <p:spPr bwMode="auto">
          <a:xfrm>
            <a:off x="1258888" y="115888"/>
            <a:ext cx="4176712"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2709" name="ZoneTexte 5"/>
          <p:cNvSpPr txBox="1">
            <a:spLocks noChangeArrowheads="1"/>
          </p:cNvSpPr>
          <p:nvPr/>
        </p:nvSpPr>
        <p:spPr bwMode="auto">
          <a:xfrm>
            <a:off x="107950" y="908050"/>
            <a:ext cx="88566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Plante épineuse (Famille des </a:t>
            </a:r>
            <a:r>
              <a:rPr lang="fr-FR" altLang="fr-FR" sz="1800" i="1">
                <a:solidFill>
                  <a:srgbClr val="008000"/>
                </a:solidFill>
                <a:latin typeface="Arial" panose="020B0604020202020204" pitchFamily="34" charset="0"/>
                <a:hlinkClick r:id="rId3" tooltip="Solanacées"/>
              </a:rPr>
              <a:t>Solanacées</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Les feuilles sont alternes, elliptiques-oblongues à ovales, 2,5 à 4,5 cm de long, et chacune est irrégulièrement lobée ou grossièrement dentée. Les deux surfaces sont couvertes de poils fins. Les feuilles sentent comme les pommes de terre lorsqu'elles sont écrasées. Les </a:t>
            </a:r>
            <a:r>
              <a:rPr lang="fr-FR" altLang="fr-FR" sz="1200">
                <a:solidFill>
                  <a:srgbClr val="008000"/>
                </a:solidFill>
                <a:latin typeface="Arial" panose="020B0604020202020204" pitchFamily="34" charset="0"/>
                <a:hlinkClick r:id="rId4" tooltip="Fleur"/>
              </a:rPr>
              <a:t>fleurs</a:t>
            </a:r>
            <a:r>
              <a:rPr lang="fr-FR" altLang="fr-FR" sz="1200">
                <a:solidFill>
                  <a:srgbClr val="008000"/>
                </a:solidFill>
                <a:latin typeface="Arial" panose="020B0604020202020204" pitchFamily="34" charset="0"/>
              </a:rPr>
              <a:t> ont cinq pétales et sont généralement blanches ou pourpres avec les centres jaunes, mais il existe une variante bleue qui ressemble à la fleur de la </a:t>
            </a:r>
            <a:r>
              <a:rPr lang="fr-FR" altLang="fr-FR" sz="1200">
                <a:solidFill>
                  <a:srgbClr val="008000"/>
                </a:solidFill>
                <a:latin typeface="Arial" panose="020B0604020202020204" pitchFamily="34" charset="0"/>
                <a:hlinkClick r:id="rId5" tooltip="Tomate"/>
              </a:rPr>
              <a:t>tomate</a:t>
            </a:r>
            <a:r>
              <a:rPr lang="fr-FR" altLang="fr-FR" sz="1200">
                <a:solidFill>
                  <a:srgbClr val="008000"/>
                </a:solidFill>
                <a:latin typeface="Arial" panose="020B0604020202020204" pitchFamily="34" charset="0"/>
              </a:rPr>
              <a:t>. Les </a:t>
            </a:r>
            <a:r>
              <a:rPr lang="fr-FR" altLang="fr-FR" sz="1200">
                <a:solidFill>
                  <a:srgbClr val="008000"/>
                </a:solidFill>
                <a:latin typeface="Arial" panose="020B0604020202020204" pitchFamily="34" charset="0"/>
                <a:hlinkClick r:id="rId6" tooltip="Fruit"/>
              </a:rPr>
              <a:t>fruits</a:t>
            </a:r>
            <a:r>
              <a:rPr lang="fr-FR" altLang="fr-FR" sz="1200">
                <a:solidFill>
                  <a:srgbClr val="008000"/>
                </a:solidFill>
                <a:latin typeface="Arial" panose="020B0604020202020204" pitchFamily="34" charset="0"/>
              </a:rPr>
              <a:t> ressemblent aussi à des tomates. Le fruit immature est vert foncé avec des rayures vert clair, virant au jaune et ridée comme il mûrit. Chaque fruit contient environ 60 </a:t>
            </a:r>
            <a:r>
              <a:rPr lang="fr-FR" altLang="fr-FR" sz="1200">
                <a:solidFill>
                  <a:srgbClr val="008000"/>
                </a:solidFill>
                <a:latin typeface="Arial" panose="020B0604020202020204" pitchFamily="34" charset="0"/>
                <a:hlinkClick r:id="rId7" tooltip="Graine"/>
              </a:rPr>
              <a:t>graines</a:t>
            </a:r>
            <a:r>
              <a:rPr lang="fr-FR" altLang="fr-FR" sz="1200">
                <a:solidFill>
                  <a:srgbClr val="008000"/>
                </a:solidFill>
                <a:latin typeface="Arial" panose="020B0604020202020204" pitchFamily="34" charset="0"/>
              </a:rPr>
              <a:t> . La plante fleurit tout l'été, à partir de Avril à Octobre. La plante, poussant jusqu’à 1 m de haut (3 pieds de haut), est une plante vivace, et se propage par les graines et des </a:t>
            </a:r>
            <a:r>
              <a:rPr lang="fr-FR" altLang="fr-FR" sz="1200">
                <a:solidFill>
                  <a:srgbClr val="008000"/>
                </a:solidFill>
                <a:latin typeface="Arial" panose="020B0604020202020204" pitchFamily="34" charset="0"/>
                <a:hlinkClick r:id="rId8" tooltip="Rhizome"/>
              </a:rPr>
              <a:t>rhizomes</a:t>
            </a:r>
            <a:r>
              <a:rPr lang="fr-FR" altLang="fr-FR" sz="1200">
                <a:solidFill>
                  <a:srgbClr val="008000"/>
                </a:solidFill>
                <a:latin typeface="Arial" panose="020B0604020202020204" pitchFamily="34" charset="0"/>
              </a:rPr>
              <a:t> souterrains. </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pâturages, bords de routes, bordure des </a:t>
            </a:r>
            <a:r>
              <a:rPr lang="fr-FR" altLang="fr-FR" sz="1200">
                <a:solidFill>
                  <a:srgbClr val="008000"/>
                </a:solidFill>
                <a:latin typeface="Arial" panose="020B0604020202020204" pitchFamily="34" charset="0"/>
                <a:hlinkClick r:id="rId9" tooltip="Chemin de fer"/>
              </a:rPr>
              <a:t>chemin de fer</a:t>
            </a:r>
            <a:r>
              <a:rPr lang="fr-FR" altLang="fr-FR" sz="1200">
                <a:solidFill>
                  <a:srgbClr val="008000"/>
                </a:solidFill>
                <a:latin typeface="Arial" panose="020B0604020202020204" pitchFamily="34" charset="0"/>
              </a:rPr>
              <a:t>, zones perturbées et terrains vagues. Elles préfèrent le plein soleil, mais peuvent tolérer, à la fois, les conditions humides ou sèches. Elles se développent facilement dans les sols sableux ou </a:t>
            </a:r>
            <a:r>
              <a:rPr lang="fr-FR" altLang="fr-FR" sz="1200">
                <a:solidFill>
                  <a:srgbClr val="008000"/>
                </a:solidFill>
                <a:latin typeface="Arial" panose="020B0604020202020204" pitchFamily="34" charset="0"/>
                <a:hlinkClick r:id="rId10" tooltip="Terreau"/>
              </a:rPr>
              <a:t>limoneux</a:t>
            </a:r>
            <a:r>
              <a:rPr lang="fr-FR" altLang="fr-FR" sz="1200">
                <a:solidFill>
                  <a:srgbClr val="008000"/>
                </a:solidFill>
                <a:latin typeface="Arial" panose="020B0604020202020204" pitchFamily="34" charset="0"/>
              </a:rPr>
              <a:t>, et peuvent également tolérer une large gamme de types de sols. les </a:t>
            </a:r>
            <a:r>
              <a:rPr lang="fr-FR" altLang="fr-FR" sz="1200">
                <a:solidFill>
                  <a:srgbClr val="008000"/>
                </a:solidFill>
                <a:latin typeface="Arial" panose="020B0604020202020204" pitchFamily="34" charset="0"/>
                <a:hlinkClick r:id="rId11" tooltip="Les bourdons"/>
              </a:rPr>
              <a:t>bourdons</a:t>
            </a:r>
            <a:r>
              <a:rPr lang="fr-FR" altLang="fr-FR" sz="1200">
                <a:solidFill>
                  <a:srgbClr val="008000"/>
                </a:solidFill>
                <a:latin typeface="Arial" panose="020B0604020202020204" pitchFamily="34" charset="0"/>
              </a:rPr>
              <a:t> pollinisent ses fleurs.</a:t>
            </a:r>
          </a:p>
          <a:p>
            <a:pPr algn="just" eaLnBrk="1" hangingPunct="1">
              <a:spcBef>
                <a:spcPct val="0"/>
              </a:spcBef>
              <a:buFontTx/>
              <a:buNone/>
            </a:pPr>
            <a:r>
              <a:rPr lang="fr-FR" altLang="fr-FR" sz="1200">
                <a:solidFill>
                  <a:srgbClr val="FF0000"/>
                </a:solidFill>
                <a:latin typeface="Arial" panose="020B0604020202020204" pitchFamily="34" charset="0"/>
              </a:rPr>
              <a:t>Toutes les parties de la plante sont toxiques à des degrés divers, en raison de la présence de </a:t>
            </a:r>
            <a:r>
              <a:rPr lang="fr-FR" altLang="fr-FR" sz="1200">
                <a:solidFill>
                  <a:srgbClr val="FF0000"/>
                </a:solidFill>
                <a:latin typeface="Arial" panose="020B0604020202020204" pitchFamily="34" charset="0"/>
                <a:hlinkClick r:id="rId12" tooltip="La solanine"/>
              </a:rPr>
              <a:t>solanine</a:t>
            </a:r>
            <a:r>
              <a:rPr lang="fr-FR" altLang="fr-FR" sz="1200">
                <a:solidFill>
                  <a:srgbClr val="FF0000"/>
                </a:solidFill>
                <a:latin typeface="Arial" panose="020B0604020202020204" pitchFamily="34" charset="0"/>
              </a:rPr>
              <a:t> qui est un alcaloïde toxique et l'une des défenses naturelles de la plante. L'ingestion de fruits peut causer des douleurs abdominales, la dépression circulatoire et respiratoire ou même la mort </a:t>
            </a:r>
            <a:r>
              <a:rPr lang="fr-FR" altLang="fr-FR" sz="1200" baseline="30000">
                <a:solidFill>
                  <a:srgbClr val="FF0000"/>
                </a:solidFill>
                <a:latin typeface="Arial" panose="020B0604020202020204" pitchFamily="34" charset="0"/>
                <a:hlinkClick r:id="rId13"/>
              </a:rPr>
              <a:t>[2]</a:t>
            </a:r>
            <a:r>
              <a:rPr lang="fr-FR" altLang="fr-FR" sz="1200">
                <a:solidFill>
                  <a:srgbClr val="FF0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La morelle de la Caroline est considérée comme une mauvaise herbe nuisible dans plusieurs États américains </a:t>
            </a:r>
            <a:r>
              <a:rPr lang="fr-FR" altLang="fr-FR" sz="1200" baseline="30000">
                <a:solidFill>
                  <a:srgbClr val="FF0000"/>
                </a:solidFill>
                <a:latin typeface="Arial" panose="020B0604020202020204" pitchFamily="34" charset="0"/>
                <a:hlinkClick r:id="rId14"/>
              </a:rPr>
              <a:t>[8]</a:t>
            </a:r>
            <a:r>
              <a:rPr lang="fr-FR" altLang="fr-FR" sz="1200">
                <a:solidFill>
                  <a:srgbClr val="FF0000"/>
                </a:solidFill>
                <a:latin typeface="Arial" panose="020B0604020202020204" pitchFamily="34" charset="0"/>
              </a:rPr>
              <a:t>. </a:t>
            </a:r>
          </a:p>
          <a:p>
            <a:pPr algn="just" eaLnBrk="1" hangingPunct="1">
              <a:spcBef>
                <a:spcPct val="0"/>
              </a:spcBef>
              <a:buFontTx/>
              <a:buNone/>
            </a:pPr>
            <a:r>
              <a:rPr lang="fr-FR" altLang="fr-FR" sz="1200" u="sng">
                <a:solidFill>
                  <a:srgbClr val="002060"/>
                </a:solidFill>
                <a:latin typeface="Arial" panose="020B0604020202020204" pitchFamily="34" charset="0"/>
              </a:rPr>
              <a:t>Lutte</a:t>
            </a:r>
            <a:r>
              <a:rPr lang="fr-FR" altLang="fr-FR" sz="1200">
                <a:solidFill>
                  <a:srgbClr val="002060"/>
                </a:solidFill>
                <a:latin typeface="Arial" panose="020B0604020202020204" pitchFamily="34" charset="0"/>
              </a:rPr>
              <a:t> : Arrachage avec des gants, à cause de ses épines. Les épines ont tendance à pénétrer dans la peau, puis à se rompre lorsque la plante est saisi à la main, Sa racine profonde la rend également difficile à enlever. Elle est résistante à de nombreux </a:t>
            </a:r>
            <a:r>
              <a:rPr lang="fr-FR" altLang="fr-FR" sz="1200">
                <a:solidFill>
                  <a:srgbClr val="002060"/>
                </a:solidFill>
                <a:latin typeface="Arial" panose="020B0604020202020204" pitchFamily="34" charset="0"/>
                <a:hlinkClick r:id="rId15" tooltip="Herbicide"/>
              </a:rPr>
              <a:t>herbicides</a:t>
            </a:r>
            <a:r>
              <a:rPr lang="fr-FR" altLang="fr-FR" sz="1200">
                <a:solidFill>
                  <a:srgbClr val="002060"/>
                </a:solidFill>
                <a:latin typeface="Arial" panose="020B0604020202020204" pitchFamily="34" charset="0"/>
              </a:rPr>
              <a:t> récents et quelque peu résistante aux herbicides à large spectre tels que le glyphosate et le 2,4-D.</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6"/>
              </a:rPr>
              <a:t>http://fr.wikipedia.org/wiki/Solanum_carolinense</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7"/>
              </a:rPr>
              <a:t>http://en.wikipedia.org/wiki/Solanum_carolinense</a:t>
            </a:r>
            <a:r>
              <a:rPr lang="fr-FR" altLang="fr-FR" sz="1200">
                <a:solidFill>
                  <a:srgbClr val="008000"/>
                </a:solidFill>
                <a:latin typeface="Arial" panose="020B0604020202020204" pitchFamily="34" charset="0"/>
              </a:rPr>
              <a:t>,  </a:t>
            </a:r>
          </a:p>
        </p:txBody>
      </p:sp>
      <p:pic>
        <p:nvPicPr>
          <p:cNvPr id="72710" name="Picture 3" descr="C:\Users\LISAN\Pictures\plantes invasives\solanum carolinense2.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85113" y="4365625"/>
            <a:ext cx="12588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4" descr="C:\Users\LISAN\Pictures\plantes invasives\solanum carolinense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76825" y="5753100"/>
            <a:ext cx="16557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5" descr="C:\Users\LISAN\Pictures\plantes invasives\solanum carolinense4.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1500" y="0"/>
            <a:ext cx="11985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8" descr="C:\Users\LISAN\Pictures\plantes invasives\solanum carolinense7.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03800" y="4581525"/>
            <a:ext cx="17287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9" descr="C:\Users\LISAN\Pictures\plantes invasives\solanum carolinense8.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8488" y="5351463"/>
            <a:ext cx="219551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0" descr="C:\Users\LISAN\Pictures\plantes invasives\solanum carolinense9.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68538" y="5076825"/>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11" descr="C:\Users\LISAN\Pictures\plantes invasives\solanum carolinense1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47148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12" descr="C:\Users\LISAN\Pictures\plantes invasives\Solanum_carolinense_fruits_mur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48488" y="0"/>
            <a:ext cx="1995487"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8" name="Rectangle 17"/>
          <p:cNvSpPr>
            <a:spLocks noChangeArrowheads="1"/>
          </p:cNvSpPr>
          <p:nvPr/>
        </p:nvSpPr>
        <p:spPr bwMode="auto">
          <a:xfrm>
            <a:off x="2987675" y="4652963"/>
            <a:ext cx="1519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FF0000"/>
                </a:solidFill>
                <a:latin typeface="Arial" panose="020B0604020202020204" pitchFamily="34" charset="0"/>
              </a:rPr>
              <a:t>Risque élevé</a:t>
            </a:r>
            <a:endParaRPr lang="fr-FR" altLang="fr-FR" sz="1800">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79388" y="549275"/>
            <a:ext cx="701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8.34bis. </a:t>
            </a:r>
            <a:r>
              <a:rPr lang="fr-FR" altLang="fr-FR" sz="1800" b="1">
                <a:solidFill>
                  <a:srgbClr val="008000"/>
                </a:solidFill>
                <a:latin typeface="Arial" panose="020B0604020202020204" pitchFamily="34" charset="0"/>
              </a:rPr>
              <a:t>La morelle jaune </a:t>
            </a:r>
            <a:r>
              <a:rPr lang="fr-FR" altLang="fr-FR" sz="1800">
                <a:solidFill>
                  <a:srgbClr val="008000"/>
                </a:solidFill>
                <a:latin typeface="Arial" panose="020B0604020202020204" pitchFamily="34" charset="0"/>
              </a:rPr>
              <a:t>(</a:t>
            </a:r>
            <a:r>
              <a:rPr lang="fr-FR" altLang="fr-FR" sz="1800" i="1" u="sng">
                <a:latin typeface="Arial" panose="020B0604020202020204" pitchFamily="34" charset="0"/>
                <a:hlinkClick r:id="rId2"/>
              </a:rPr>
              <a:t>Solanum elaeagnifolium</a:t>
            </a:r>
            <a:r>
              <a:rPr lang="fr-FR" altLang="fr-FR" sz="1800">
                <a:solidFill>
                  <a:srgbClr val="008000"/>
                </a:solidFill>
                <a:latin typeface="Arial" panose="020B0604020202020204" pitchFamily="34" charset="0"/>
              </a:rPr>
              <a:t>)</a:t>
            </a:r>
            <a:r>
              <a:rPr lang="fr-FR" altLang="fr-FR" sz="1800">
                <a:solidFill>
                  <a:srgbClr val="FF0000"/>
                </a:solidFill>
                <a:latin typeface="Arial" panose="020B0604020202020204" pitchFamily="34" charset="0"/>
              </a:rPr>
              <a:t>  Risque élevé</a:t>
            </a:r>
            <a:endParaRPr lang="fr-FR" altLang="fr-FR" sz="1800">
              <a:solidFill>
                <a:srgbClr val="008000"/>
              </a:solidFill>
              <a:latin typeface="Arial" panose="020B0604020202020204" pitchFamily="34" charset="0"/>
            </a:endParaRPr>
          </a:p>
        </p:txBody>
      </p:sp>
      <p:sp>
        <p:nvSpPr>
          <p:cNvPr id="73731" name="Espace réservé du numéro de diapositive 1"/>
          <p:cNvSpPr txBox="1">
            <a:spLocks/>
          </p:cNvSpPr>
          <p:nvPr/>
        </p:nvSpPr>
        <p:spPr bwMode="auto">
          <a:xfrm>
            <a:off x="179388"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277287B-0ADB-425E-B1BD-6AC33552D426}" type="slidenum">
              <a:rPr lang="fr-FR" altLang="fr-FR" sz="1200">
                <a:solidFill>
                  <a:srgbClr val="898989"/>
                </a:solidFill>
              </a:rPr>
              <a:pPr algn="r" eaLnBrk="1" hangingPunct="1">
                <a:spcBef>
                  <a:spcPct val="0"/>
                </a:spcBef>
                <a:buFontTx/>
                <a:buNone/>
              </a:pPr>
              <a:t>71</a:t>
            </a:fld>
            <a:endParaRPr lang="fr-FR" altLang="fr-FR" sz="1200">
              <a:solidFill>
                <a:srgbClr val="898989"/>
              </a:solidFill>
            </a:endParaRPr>
          </a:p>
        </p:txBody>
      </p:sp>
      <p:sp>
        <p:nvSpPr>
          <p:cNvPr id="73732" name="ZoneTexte 2"/>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3733" name="ZoneTexte 5"/>
          <p:cNvSpPr txBox="1">
            <a:spLocks noChangeArrowheads="1"/>
          </p:cNvSpPr>
          <p:nvPr/>
        </p:nvSpPr>
        <p:spPr bwMode="auto">
          <a:xfrm>
            <a:off x="179388" y="981075"/>
            <a:ext cx="87852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Plante   herbacée   vivace   pouvant   mesurer   jusqu'à   1   m   de   haut.   Cette   plante   présente   une   grande   variabilité</a:t>
            </a:r>
          </a:p>
          <a:p>
            <a:pPr algn="just" eaLnBrk="1" hangingPunct="1">
              <a:spcBef>
                <a:spcPct val="0"/>
              </a:spcBef>
              <a:buFontTx/>
              <a:buNone/>
            </a:pPr>
            <a:r>
              <a:rPr lang="fr-FR" altLang="fr-FR" sz="1200">
                <a:solidFill>
                  <a:srgbClr val="008000"/>
                </a:solidFill>
                <a:latin typeface="Arial" panose="020B0604020202020204" pitchFamily="34" charset="0"/>
              </a:rPr>
              <a:t>morphologique, particulièrement aux Etats­Unis, d'où une certaine confusion au niveau taxonomique. Les tiges et feuilles sont</a:t>
            </a:r>
          </a:p>
          <a:p>
            <a:pPr algn="just" eaLnBrk="1" hangingPunct="1">
              <a:spcBef>
                <a:spcPct val="0"/>
              </a:spcBef>
              <a:buFontTx/>
              <a:buNone/>
            </a:pPr>
            <a:r>
              <a:rPr lang="fr-FR" altLang="fr-FR" sz="1200">
                <a:solidFill>
                  <a:srgbClr val="008000"/>
                </a:solidFill>
                <a:latin typeface="Arial" panose="020B0604020202020204" pitchFamily="34" charset="0"/>
              </a:rPr>
              <a:t>souvent pubescentes et munies d'épines dont la couleur varie du jaune au noir. Le système racinaire est très développé avec</a:t>
            </a:r>
          </a:p>
          <a:p>
            <a:pPr algn="just" eaLnBrk="1" hangingPunct="1">
              <a:spcBef>
                <a:spcPct val="0"/>
              </a:spcBef>
              <a:buFontTx/>
              <a:buNone/>
            </a:pPr>
            <a:r>
              <a:rPr lang="fr-FR" altLang="fr-FR" sz="1200">
                <a:solidFill>
                  <a:srgbClr val="008000"/>
                </a:solidFill>
                <a:latin typeface="Arial" panose="020B0604020202020204" pitchFamily="34" charset="0"/>
              </a:rPr>
              <a:t>une racine principale qui peut pénétrer jusqu'à 2 m de profondeur avec  des racines latérales également très longues. Chaque</a:t>
            </a:r>
          </a:p>
          <a:p>
            <a:pPr algn="just" eaLnBrk="1" hangingPunct="1">
              <a:spcBef>
                <a:spcPct val="0"/>
              </a:spcBef>
              <a:buFontTx/>
              <a:buNone/>
            </a:pPr>
            <a:r>
              <a:rPr lang="fr-FR" altLang="fr-FR" sz="1200">
                <a:solidFill>
                  <a:srgbClr val="008000"/>
                </a:solidFill>
                <a:latin typeface="Arial" panose="020B0604020202020204" pitchFamily="34" charset="0"/>
              </a:rPr>
              <a:t>fragment de racine peut générer une nouvelle plante. Les feuilles sont alternes, lancéolées, pétiolées, elles sont arrondies</a:t>
            </a:r>
          </a:p>
          <a:p>
            <a:pPr algn="just" eaLnBrk="1" hangingPunct="1">
              <a:spcBef>
                <a:spcPct val="0"/>
              </a:spcBef>
              <a:buFontTx/>
              <a:buNone/>
            </a:pPr>
            <a:r>
              <a:rPr lang="fr-FR" altLang="fr-FR" sz="1200">
                <a:solidFill>
                  <a:srgbClr val="008000"/>
                </a:solidFill>
                <a:latin typeface="Arial" panose="020B0604020202020204" pitchFamily="34" charset="0"/>
              </a:rPr>
              <a:t>ou tronquées à la base. Elles mesurent entre 4 et 16 cm de long et de 1 à 4 cm de large. De couleur vert foncé à vert pâle, elles sont souvent pubescentes ce qui leur donne cet aspect argenté et portent des épines sur la partie inférieure. </a:t>
            </a:r>
          </a:p>
          <a:p>
            <a:pPr algn="just" eaLnBrk="1" hangingPunct="1">
              <a:spcBef>
                <a:spcPct val="0"/>
              </a:spcBef>
              <a:buFontTx/>
              <a:buNone/>
            </a:pPr>
            <a:r>
              <a:rPr lang="fr-FR" altLang="fr-FR" sz="1200">
                <a:solidFill>
                  <a:srgbClr val="008000"/>
                </a:solidFill>
                <a:latin typeface="Arial" panose="020B0604020202020204" pitchFamily="34" charset="0"/>
              </a:rPr>
              <a:t>L'inflorescence est formé d'1 à 7 fleurs regroupées en cime solitaire. Les fleurs sont pédonculées (5­20 mm), violettes à</a:t>
            </a:r>
          </a:p>
          <a:p>
            <a:pPr algn="just" eaLnBrk="1" hangingPunct="1">
              <a:spcBef>
                <a:spcPct val="0"/>
              </a:spcBef>
              <a:buFontTx/>
              <a:buNone/>
            </a:pPr>
            <a:r>
              <a:rPr lang="fr-FR" altLang="fr-FR" sz="1200">
                <a:solidFill>
                  <a:srgbClr val="008000"/>
                </a:solidFill>
                <a:latin typeface="Arial" panose="020B0604020202020204" pitchFamily="34" charset="0"/>
              </a:rPr>
              <a:t>blanches, mesurant entre 25 et 35 mm de large, à 5 étamines jaunes. Les fruits intermédiaires entre baie et capsule, sont</a:t>
            </a:r>
          </a:p>
          <a:p>
            <a:pPr algn="just" eaLnBrk="1" hangingPunct="1">
              <a:spcBef>
                <a:spcPct val="0"/>
              </a:spcBef>
              <a:buFontTx/>
              <a:buNone/>
            </a:pPr>
            <a:r>
              <a:rPr lang="fr-FR" altLang="fr-FR" sz="1200">
                <a:solidFill>
                  <a:srgbClr val="008000"/>
                </a:solidFill>
                <a:latin typeface="Arial" panose="020B0604020202020204" pitchFamily="34" charset="0"/>
              </a:rPr>
              <a:t>initialement sphériques, verts devenant jaune orange à maturité et mesurent entre 10 et 15mm de diamètre. A maturité les fruits</a:t>
            </a:r>
          </a:p>
          <a:p>
            <a:pPr algn="just" eaLnBrk="1" hangingPunct="1">
              <a:spcBef>
                <a:spcPct val="0"/>
              </a:spcBef>
              <a:buFontTx/>
              <a:buNone/>
            </a:pPr>
            <a:r>
              <a:rPr lang="fr-FR" altLang="fr-FR" sz="1200">
                <a:solidFill>
                  <a:srgbClr val="008000"/>
                </a:solidFill>
                <a:latin typeface="Arial" panose="020B0604020202020204" pitchFamily="34" charset="0"/>
              </a:rPr>
              <a:t>sont secs. Chaque fruit contient entre 60 et 120 graines recouvertes d'une substance mucilagineuse. Les graines de 2­3 mm</a:t>
            </a:r>
          </a:p>
          <a:p>
            <a:pPr algn="just" eaLnBrk="1" hangingPunct="1">
              <a:spcBef>
                <a:spcPct val="0"/>
              </a:spcBef>
              <a:buFontTx/>
              <a:buNone/>
            </a:pPr>
            <a:r>
              <a:rPr lang="fr-FR" altLang="fr-FR" sz="1200">
                <a:solidFill>
                  <a:srgbClr val="008000"/>
                </a:solidFill>
                <a:latin typeface="Arial" panose="020B0604020202020204" pitchFamily="34" charset="0"/>
              </a:rPr>
              <a:t>ressemblent  aux graines de tomates. Nombreuses épines et poils glanduleux présents sur les tiges et les feuilles.</a:t>
            </a:r>
          </a:p>
          <a:p>
            <a:pPr algn="just" eaLnBrk="1" hangingPunct="1">
              <a:spcBef>
                <a:spcPct val="0"/>
              </a:spcBef>
              <a:buFontTx/>
              <a:buNone/>
            </a:pPr>
            <a:r>
              <a:rPr lang="fr-FR" altLang="fr-FR" sz="1200">
                <a:solidFill>
                  <a:srgbClr val="FF0000"/>
                </a:solidFill>
                <a:latin typeface="Arial" panose="020B0604020202020204" pitchFamily="34" charset="0"/>
              </a:rPr>
              <a:t>La morelle jaune est avant tout une espèce posant des problèmes pour l'agriculture. Elle est un réservoir de virus ravageurs.</a:t>
            </a:r>
          </a:p>
          <a:p>
            <a:pPr algn="just" eaLnBrk="1" hangingPunct="1">
              <a:spcBef>
                <a:spcPct val="0"/>
              </a:spcBef>
              <a:buFontTx/>
              <a:buNone/>
            </a:pPr>
            <a:r>
              <a:rPr lang="fr-FR" altLang="fr-FR" sz="1200">
                <a:solidFill>
                  <a:srgbClr val="FF0000"/>
                </a:solidFill>
                <a:latin typeface="Arial" panose="020B0604020202020204" pitchFamily="34" charset="0"/>
              </a:rPr>
              <a:t>Ses baies toxiques, contenant de la </a:t>
            </a:r>
            <a:r>
              <a:rPr lang="fr-FR" altLang="fr-FR" sz="1200">
                <a:latin typeface="Arial" panose="020B0604020202020204" pitchFamily="34" charset="0"/>
                <a:hlinkClick r:id="rId3" tooltip="Solanine"/>
              </a:rPr>
              <a:t>solanine</a:t>
            </a:r>
            <a:r>
              <a:rPr lang="fr-FR" altLang="fr-FR" sz="1200">
                <a:latin typeface="Arial" panose="020B0604020202020204" pitchFamily="34" charset="0"/>
              </a:rPr>
              <a:t>,</a:t>
            </a:r>
            <a:r>
              <a:rPr lang="fr-FR" altLang="fr-FR" sz="1200">
                <a:solidFill>
                  <a:srgbClr val="FF0000"/>
                </a:solidFill>
                <a:latin typeface="Arial" panose="020B0604020202020204" pitchFamily="34" charset="0"/>
              </a:rPr>
              <a:t> peuvent provoquer des empoisonnements chez le </a:t>
            </a:r>
            <a:r>
              <a:rPr lang="fr-FR" altLang="fr-FR" sz="1200">
                <a:solidFill>
                  <a:srgbClr val="FF0000"/>
                </a:solidFill>
                <a:latin typeface="Arial" panose="020B0604020202020204" pitchFamily="34" charset="0"/>
                <a:hlinkClick r:id="rId4" tooltip="Bétail"/>
              </a:rPr>
              <a:t>bétail</a:t>
            </a:r>
            <a:r>
              <a:rPr lang="fr-FR" altLang="fr-FR" sz="1200">
                <a:solidFill>
                  <a:srgbClr val="FF0000"/>
                </a:solidFill>
                <a:latin typeface="Arial" panose="020B0604020202020204" pitchFamily="34" charset="0"/>
              </a:rPr>
              <a:t> et chez les enfants</a:t>
            </a:r>
            <a:r>
              <a:rPr lang="fr-FR" altLang="fr-FR" sz="1200" baseline="30000">
                <a:solidFill>
                  <a:srgbClr val="FF0000"/>
                </a:solidFill>
                <a:latin typeface="Arial" panose="020B0604020202020204" pitchFamily="34" charset="0"/>
                <a:hlinkClick r:id="rId5"/>
              </a:rPr>
              <a:t>4</a:t>
            </a:r>
            <a:r>
              <a:rPr lang="fr-FR" altLang="fr-FR" sz="1200">
                <a:solidFill>
                  <a:srgbClr val="FF0000"/>
                </a:solidFill>
                <a:latin typeface="Arial" panose="020B0604020202020204" pitchFamily="34" charset="0"/>
              </a:rPr>
              <a:t>. </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terrains cultivés, vergers, prairies et milieux anthropisés (bords de canaux, de routes, de chemins de fer,  terrains</a:t>
            </a:r>
          </a:p>
          <a:p>
            <a:pPr algn="just" eaLnBrk="1" hangingPunct="1">
              <a:spcBef>
                <a:spcPct val="0"/>
              </a:spcBef>
              <a:buFontTx/>
              <a:buNone/>
            </a:pPr>
            <a:r>
              <a:rPr lang="fr-FR" altLang="fr-FR" sz="1200">
                <a:solidFill>
                  <a:srgbClr val="008000"/>
                </a:solidFill>
                <a:latin typeface="Arial" panose="020B0604020202020204" pitchFamily="34" charset="0"/>
              </a:rPr>
              <a:t>vagues). Présent au Danemark, en Grèce, Suisse, France, Italie, Espagne, les Balkans.</a:t>
            </a:r>
          </a:p>
          <a:p>
            <a:pPr algn="just"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Ses  graines peuvent être disséminées par les véhicules, les engins agricoles, le bétail et l'eau. Les graines et fragments de racines sont facilement dispersables par les rivières et les fleuves, particulièrement lors de crues. Les plantes sèches peuvent être dispersées, roulées par le vent et ainsi disséminer des graines.</a:t>
            </a:r>
          </a:p>
          <a:p>
            <a:pPr algn="just" eaLnBrk="1" hangingPunct="1">
              <a:spcBef>
                <a:spcPct val="0"/>
              </a:spcBef>
              <a:buFontTx/>
              <a:buNone/>
            </a:pPr>
            <a:r>
              <a:rPr lang="fr-FR" altLang="fr-FR" sz="1200" u="sng">
                <a:solidFill>
                  <a:srgbClr val="002060"/>
                </a:solidFill>
                <a:latin typeface="Arial" panose="020B0604020202020204" pitchFamily="34" charset="0"/>
              </a:rPr>
              <a:t>Luttes</a:t>
            </a:r>
            <a:r>
              <a:rPr lang="fr-FR" altLang="fr-FR" sz="1200">
                <a:solidFill>
                  <a:srgbClr val="002060"/>
                </a:solidFill>
                <a:latin typeface="Arial" panose="020B0604020202020204" pitchFamily="34" charset="0"/>
              </a:rPr>
              <a:t> : Lorsque les populations sont très limitées, un arrachage manuel minutieux couplé à un enfouissement souterrain peut</a:t>
            </a:r>
          </a:p>
          <a:p>
            <a:pPr algn="just" eaLnBrk="1" hangingPunct="1">
              <a:spcBef>
                <a:spcPct val="0"/>
              </a:spcBef>
              <a:buFontTx/>
              <a:buNone/>
            </a:pPr>
            <a:r>
              <a:rPr lang="fr-FR" altLang="fr-FR" sz="1200">
                <a:solidFill>
                  <a:srgbClr val="002060"/>
                </a:solidFill>
                <a:latin typeface="Arial" panose="020B0604020202020204" pitchFamily="34" charset="0"/>
              </a:rPr>
              <a:t> être efficace. La fauche répétée sur de grandes surfaces. Des rotations avec des cultures étouffantes  telles que </a:t>
            </a:r>
            <a:r>
              <a:rPr lang="fr-FR" altLang="fr-FR" sz="1200" i="1">
                <a:solidFill>
                  <a:srgbClr val="002060"/>
                </a:solidFill>
                <a:latin typeface="Arial" panose="020B0604020202020204" pitchFamily="34" charset="0"/>
              </a:rPr>
              <a:t>Medicago</a:t>
            </a:r>
            <a:endParaRPr lang="fr-FR" altLang="fr-FR" sz="1200">
              <a:solidFill>
                <a:srgbClr val="002060"/>
              </a:solidFill>
              <a:latin typeface="Arial" panose="020B0604020202020204" pitchFamily="34" charset="0"/>
            </a:endParaRPr>
          </a:p>
          <a:p>
            <a:pPr algn="just" eaLnBrk="1" hangingPunct="1">
              <a:spcBef>
                <a:spcPct val="0"/>
              </a:spcBef>
              <a:buFontTx/>
              <a:buNone/>
            </a:pPr>
            <a:r>
              <a:rPr lang="fr-FR" altLang="fr-FR" sz="1200" i="1">
                <a:solidFill>
                  <a:srgbClr val="002060"/>
                </a:solidFill>
                <a:latin typeface="Arial" panose="020B0604020202020204" pitchFamily="34" charset="0"/>
              </a:rPr>
              <a:t>sativa,  Mentha viridis</a:t>
            </a:r>
            <a:r>
              <a:rPr lang="fr-FR" altLang="fr-FR" sz="1200">
                <a:solidFill>
                  <a:srgbClr val="002060"/>
                </a:solidFill>
                <a:latin typeface="Arial" panose="020B0604020202020204" pitchFamily="34" charset="0"/>
              </a:rPr>
              <a:t>  ou </a:t>
            </a:r>
            <a:r>
              <a:rPr lang="fr-FR" altLang="fr-FR" sz="1200" i="1">
                <a:solidFill>
                  <a:srgbClr val="002060"/>
                </a:solidFill>
                <a:latin typeface="Arial" panose="020B0604020202020204" pitchFamily="34" charset="0"/>
              </a:rPr>
              <a:t>Digitaria eriantha </a:t>
            </a:r>
            <a:r>
              <a:rPr lang="fr-FR" altLang="fr-FR" sz="1200">
                <a:solidFill>
                  <a:srgbClr val="002060"/>
                </a:solidFill>
                <a:latin typeface="Arial" panose="020B0604020202020204" pitchFamily="34" charset="0"/>
              </a:rPr>
              <a:t> peuvent permettre la suppression de la morelle jaune.</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6"/>
              </a:rPr>
              <a:t>http://fr.wikipedia.org/wiki/Solanum_elaeagnifolium</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7"/>
              </a:rPr>
              <a:t>http://en.wikipedia.org/wiki/Solanum_elaeagnifolium</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2"/>
              </a:rPr>
              <a:t>http://www.centrederessources-loirenature.com/mediatheque/especes_inva/fiches_FCBN/Fiche%20-%20solanum%20elaeagnifolium_sr.pdf</a:t>
            </a:r>
            <a:r>
              <a:rPr lang="fr-FR" altLang="fr-FR" sz="1200">
                <a:solidFill>
                  <a:srgbClr val="008000"/>
                </a:solidFill>
                <a:latin typeface="Arial" panose="020B0604020202020204" pitchFamily="34" charset="0"/>
              </a:rPr>
              <a:t>, </a:t>
            </a:r>
          </a:p>
        </p:txBody>
      </p:sp>
      <p:pic>
        <p:nvPicPr>
          <p:cNvPr id="73734" name="Picture 2" descr="C:\Users\LISAN\Pictures\plantes invasives\Solanum elaeagnifolium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564197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3" descr="C:\Users\LISAN\Pictures\plantes invasives\Solanum elaeagnifoliu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4292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4" descr="C:\Users\LISAN\Pictures\plantes invasives\Solanum elaeagnifolium2_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188913"/>
            <a:ext cx="1057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5" descr="C:\Users\LISAN\Pictures\plantes invasives\Solanum elaeagnifolium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725" y="5495925"/>
            <a:ext cx="181768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6" descr="C:\Users\LISAN\Pictures\plantes invasives\Solanum elaeagnifolium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5825" y="5429250"/>
            <a:ext cx="1908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ZoneTexte 11"/>
          <p:cNvSpPr txBox="1">
            <a:spLocks noChangeArrowheads="1"/>
          </p:cNvSpPr>
          <p:nvPr/>
        </p:nvSpPr>
        <p:spPr bwMode="auto">
          <a:xfrm>
            <a:off x="107950" y="5661025"/>
            <a:ext cx="1800225"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FF0000"/>
                </a:solidFill>
                <a:latin typeface="Arial" panose="020B0604020202020204" pitchFamily="34" charset="0"/>
              </a:rPr>
              <a:t>Aux États-Unis, des exploitations trop infestées ont dû être abandonnées</a:t>
            </a:r>
            <a:r>
              <a:rPr lang="fr-FR" altLang="fr-FR" sz="1200" baseline="30000">
                <a:solidFill>
                  <a:srgbClr val="FF0000"/>
                </a:solidFill>
                <a:latin typeface="Arial" panose="020B0604020202020204" pitchFamily="34" charset="0"/>
                <a:hlinkClick r:id="rId13"/>
              </a:rPr>
              <a:t>11</a:t>
            </a:r>
            <a:r>
              <a:rPr lang="fr-FR" altLang="fr-FR" sz="1200">
                <a:solidFill>
                  <a:srgbClr val="FF0000"/>
                </a:solidFill>
                <a:latin typeface="Arial" panose="020B0604020202020204" pitchFamily="34" charset="0"/>
              </a:rPr>
              <a:t>. Au Maroc, elles perdent 25% de leur valeur.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5A677F-380D-4C0F-9F6E-2AE627F8B8A1}" type="slidenum">
              <a:rPr lang="fr-FR" altLang="fr-FR" sz="1200" smtClean="0">
                <a:solidFill>
                  <a:srgbClr val="898989"/>
                </a:solidFill>
              </a:rPr>
              <a:pPr>
                <a:spcBef>
                  <a:spcPct val="0"/>
                </a:spcBef>
                <a:buFontTx/>
                <a:buNone/>
              </a:pPr>
              <a:t>72</a:t>
            </a:fld>
            <a:endParaRPr lang="fr-FR" altLang="fr-FR" sz="1200">
              <a:solidFill>
                <a:srgbClr val="898989"/>
              </a:solidFill>
            </a:endParaRPr>
          </a:p>
        </p:txBody>
      </p:sp>
      <p:sp>
        <p:nvSpPr>
          <p:cNvPr id="74755" name="ZoneTexte 5"/>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4756" name="Espace réservé du numéro de diapositive 2"/>
          <p:cNvSpPr txBox="1">
            <a:spLocks/>
          </p:cNvSpPr>
          <p:nvPr/>
        </p:nvSpPr>
        <p:spPr bwMode="auto">
          <a:xfrm>
            <a:off x="179388"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AE5DA37-CA0D-450E-8799-80AE6747D1E7}" type="slidenum">
              <a:rPr lang="fr-FR" altLang="fr-FR" sz="1200">
                <a:solidFill>
                  <a:srgbClr val="898989"/>
                </a:solidFill>
              </a:rPr>
              <a:pPr algn="r" eaLnBrk="1" hangingPunct="1">
                <a:spcBef>
                  <a:spcPct val="0"/>
                </a:spcBef>
                <a:buFontTx/>
                <a:buNone/>
              </a:pPr>
              <a:t>72</a:t>
            </a:fld>
            <a:endParaRPr lang="fr-FR" altLang="fr-FR" sz="1200">
              <a:solidFill>
                <a:srgbClr val="898989"/>
              </a:solidFill>
            </a:endParaRPr>
          </a:p>
        </p:txBody>
      </p:sp>
      <p:sp>
        <p:nvSpPr>
          <p:cNvPr id="74757" name="Rectangle 2"/>
          <p:cNvSpPr>
            <a:spLocks noChangeArrowheads="1"/>
          </p:cNvSpPr>
          <p:nvPr/>
        </p:nvSpPr>
        <p:spPr bwMode="auto">
          <a:xfrm>
            <a:off x="179388" y="549275"/>
            <a:ext cx="4976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8.35. </a:t>
            </a:r>
            <a:r>
              <a:rPr lang="fr-FR" altLang="fr-FR" sz="1800" b="1">
                <a:solidFill>
                  <a:srgbClr val="008000"/>
                </a:solidFill>
                <a:latin typeface="Arial" panose="020B0604020202020204" pitchFamily="34" charset="0"/>
              </a:rPr>
              <a:t>Palmier chanvre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Trachycarpus fortunei</a:t>
            </a:r>
            <a:r>
              <a:rPr lang="fr-FR" altLang="fr-FR" sz="1800">
                <a:solidFill>
                  <a:srgbClr val="008000"/>
                </a:solidFill>
                <a:latin typeface="Arial" panose="020B0604020202020204" pitchFamily="34" charset="0"/>
              </a:rPr>
              <a:t>)</a:t>
            </a:r>
          </a:p>
        </p:txBody>
      </p:sp>
      <p:sp>
        <p:nvSpPr>
          <p:cNvPr id="74758" name="ZoneTexte 8"/>
          <p:cNvSpPr txBox="1">
            <a:spLocks noChangeArrowheads="1"/>
          </p:cNvSpPr>
          <p:nvPr/>
        </p:nvSpPr>
        <p:spPr bwMode="auto">
          <a:xfrm>
            <a:off x="179388" y="908050"/>
            <a:ext cx="87852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Ce palmier dioïque à feuilles persistantes, pouvant atteindre jusqu'à 15 m,  originaire de l’Est asiatique, est capable de se répandre rapidement et efficacement. </a:t>
            </a:r>
          </a:p>
          <a:p>
            <a:pPr algn="just" eaLnBrk="1" hangingPunct="1">
              <a:spcBef>
                <a:spcPct val="0"/>
              </a:spcBef>
              <a:buFontTx/>
              <a:buNone/>
            </a:pPr>
            <a:r>
              <a:rPr lang="fr-FR" altLang="fr-FR" sz="1200">
                <a:solidFill>
                  <a:srgbClr val="008000"/>
                </a:solidFill>
                <a:latin typeface="Arial" panose="020B0604020202020204" pitchFamily="34" charset="0"/>
              </a:rPr>
              <a:t>Les feuilles sont de grande taille (jusqu'à 1 m), distinctif et en forme d'éventail (1 m) à partir d'un pétiole fortement dentée. Le fruit est en forme de rein, de 10-12 mm de long.</a:t>
            </a:r>
          </a:p>
          <a:p>
            <a:pPr eaLnBrk="1" hangingPunct="1">
              <a:spcBef>
                <a:spcPct val="0"/>
              </a:spcBef>
              <a:buFontTx/>
              <a:buNone/>
            </a:pPr>
            <a:r>
              <a:rPr lang="fr-FR" altLang="fr-FR" sz="1200" u="sng">
                <a:solidFill>
                  <a:srgbClr val="008000"/>
                </a:solidFill>
                <a:latin typeface="Arial" panose="020B0604020202020204" pitchFamily="34" charset="0"/>
              </a:rPr>
              <a:t>Espèces similaires</a:t>
            </a:r>
            <a:r>
              <a:rPr lang="fr-FR" altLang="fr-FR" sz="1200">
                <a:solidFill>
                  <a:srgbClr val="008000"/>
                </a:solidFill>
                <a:latin typeface="Arial" panose="020B0604020202020204" pitchFamily="34" charset="0"/>
              </a:rPr>
              <a:t>  : </a:t>
            </a:r>
            <a:r>
              <a:rPr lang="fr-FR" altLang="fr-FR" sz="1200" i="1">
                <a:solidFill>
                  <a:srgbClr val="008000"/>
                </a:solidFill>
                <a:latin typeface="Arial" panose="020B0604020202020204" pitchFamily="34" charset="0"/>
              </a:rPr>
              <a:t>Trachycarpus Martianus, Trachycarpus takil, Trachycarpus wagnerianus</a:t>
            </a:r>
            <a:r>
              <a:rPr lang="fr-FR" altLang="fr-FR" sz="1200">
                <a:solidFill>
                  <a:srgbClr val="008000"/>
                </a:solidFill>
                <a:latin typeface="Arial" panose="020B0604020202020204" pitchFamily="34" charset="0"/>
              </a:rPr>
              <a:t>.</a:t>
            </a:r>
          </a:p>
          <a:p>
            <a:pPr eaLnBrk="1" hangingPunct="1">
              <a:spcBef>
                <a:spcPct val="0"/>
              </a:spcBef>
              <a:buFontTx/>
              <a:buNone/>
            </a:pPr>
            <a:r>
              <a:rPr lang="fr-FR" altLang="fr-FR" sz="1200" u="sng">
                <a:solidFill>
                  <a:srgbClr val="008000"/>
                </a:solidFill>
                <a:latin typeface="Arial" panose="020B0604020202020204" pitchFamily="34" charset="0"/>
              </a:rPr>
              <a:t>Risque de confusion</a:t>
            </a:r>
            <a:r>
              <a:rPr lang="fr-FR" altLang="fr-FR" sz="1200">
                <a:solidFill>
                  <a:srgbClr val="008000"/>
                </a:solidFill>
                <a:latin typeface="Arial" panose="020B0604020202020204" pitchFamily="34" charset="0"/>
              </a:rPr>
              <a:t> : Les jeunes plants ressemblent beaucoup au palmier nain </a:t>
            </a:r>
            <a:r>
              <a:rPr lang="fr-FR" altLang="fr-FR" sz="1200" i="1">
                <a:solidFill>
                  <a:srgbClr val="008000"/>
                </a:solidFill>
                <a:latin typeface="Arial" panose="020B0604020202020204" pitchFamily="34" charset="0"/>
              </a:rPr>
              <a:t>(Chamaerops humilis), </a:t>
            </a:r>
            <a:r>
              <a:rPr lang="fr-FR" altLang="fr-FR" sz="1200">
                <a:solidFill>
                  <a:srgbClr val="008000"/>
                </a:solidFill>
                <a:latin typeface="Arial" panose="020B0604020202020204" pitchFamily="34" charset="0"/>
              </a:rPr>
              <a:t>espèce indigène dans le bassin méditerranéen et cultivée dans les jardins des régions au climat doux.</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forêts naturelles, clairières, zones riveraines, / perturbées, broussailles / savanes rudérales, zones urbaines, zones humides. </a:t>
            </a:r>
            <a:r>
              <a:rPr lang="fr-FR" altLang="fr-FR" sz="1200">
                <a:latin typeface="Arial" panose="020B0604020202020204" pitchFamily="34" charset="0"/>
              </a:rPr>
              <a:t> </a:t>
            </a:r>
          </a:p>
          <a:p>
            <a:pPr algn="just" eaLnBrk="1" hangingPunct="1">
              <a:spcBef>
                <a:spcPct val="0"/>
              </a:spcBef>
              <a:buFontTx/>
              <a:buNone/>
            </a:pPr>
            <a:r>
              <a:rPr lang="fr-FR" altLang="fr-FR" sz="1200" u="sng">
                <a:solidFill>
                  <a:srgbClr val="008000"/>
                </a:solidFill>
                <a:latin typeface="Arial" panose="020B0604020202020204" pitchFamily="34" charset="0"/>
              </a:rPr>
              <a:t>Climats</a:t>
            </a:r>
            <a:r>
              <a:rPr lang="fr-FR" altLang="fr-FR" sz="1200">
                <a:solidFill>
                  <a:srgbClr val="008000"/>
                </a:solidFill>
                <a:latin typeface="Arial" panose="020B0604020202020204" pitchFamily="34" charset="0"/>
              </a:rPr>
              <a:t> : Régions tempérées chaudes et subtropicales. La température moyenne minimale est de 2,2 ° C du mois le plus froid comme un seuil pour la survie des semis. Les jeunes plants peuvent souffrir à partir de -8 °C.</a:t>
            </a:r>
          </a:p>
          <a:p>
            <a:pPr algn="just" eaLnBrk="1" hangingPunct="1">
              <a:spcBef>
                <a:spcPct val="0"/>
              </a:spcBef>
              <a:buFontTx/>
              <a:buNone/>
            </a:pPr>
            <a:r>
              <a:rPr lang="fr-FR" altLang="fr-FR" sz="1200" i="1">
                <a:solidFill>
                  <a:srgbClr val="008000"/>
                </a:solidFill>
                <a:latin typeface="Arial" panose="020B0604020202020204" pitchFamily="34" charset="0"/>
              </a:rPr>
              <a:t>T. fortunei</a:t>
            </a:r>
            <a:r>
              <a:rPr lang="fr-FR" altLang="fr-FR" sz="1200">
                <a:solidFill>
                  <a:srgbClr val="008000"/>
                </a:solidFill>
                <a:latin typeface="Arial" panose="020B0604020202020204" pitchFamily="34" charset="0"/>
              </a:rPr>
              <a:t> semble tolérant au froid, au gel, aux embruns et au vent (Caramyshev </a:t>
            </a:r>
            <a:r>
              <a:rPr lang="fr-FR" altLang="fr-FR" sz="1200" i="1">
                <a:solidFill>
                  <a:srgbClr val="008000"/>
                </a:solidFill>
                <a:latin typeface="Arial" panose="020B0604020202020204" pitchFamily="34" charset="0"/>
              </a:rPr>
              <a:t>et al.</a:t>
            </a:r>
            <a:r>
              <a:rPr lang="fr-FR" altLang="fr-FR" sz="1200">
                <a:solidFill>
                  <a:srgbClr val="008000"/>
                </a:solidFill>
                <a:latin typeface="Arial" panose="020B0604020202020204" pitchFamily="34" charset="0"/>
              </a:rPr>
              <a:t> 2006; Sydney Water 2010).</a:t>
            </a:r>
          </a:p>
          <a:p>
            <a:pPr algn="just" eaLnBrk="1" hangingPunct="1">
              <a:spcBef>
                <a:spcPct val="0"/>
              </a:spcBef>
              <a:buFontTx/>
              <a:buNone/>
            </a:pPr>
            <a:r>
              <a:rPr lang="fr-FR" altLang="fr-FR" sz="1200" u="sng">
                <a:solidFill>
                  <a:srgbClr val="008000"/>
                </a:solidFill>
                <a:latin typeface="Arial" panose="020B0604020202020204" pitchFamily="34" charset="0"/>
              </a:rPr>
              <a:t>Usages</a:t>
            </a:r>
            <a:r>
              <a:rPr lang="fr-FR" altLang="fr-FR" sz="1200">
                <a:solidFill>
                  <a:srgbClr val="008000"/>
                </a:solidFill>
                <a:latin typeface="Arial" panose="020B0604020202020204" pitchFamily="34" charset="0"/>
              </a:rPr>
              <a:t> :  Ses utilisations sont principalement ornementales et médicinales. est également utilisé comme nourriture pour les humains (fleurs) et des animaux (graines), dans la construction (piliers des maisons, les toits de chaume), et la fibre peut être utilisé pour fabriquer une variété de produits, y compris cordes, tapis et meubles. La cire extraite de l’extérieur des fruits sert pour fabriquer de la cire à polir.</a:t>
            </a:r>
          </a:p>
          <a:p>
            <a:pPr algn="just" eaLnBrk="1" hangingPunct="1">
              <a:spcBef>
                <a:spcPct val="0"/>
              </a:spcBef>
              <a:buFontTx/>
              <a:buNone/>
            </a:pPr>
            <a:r>
              <a:rPr lang="fr-FR" altLang="fr-FR" sz="1200" u="sng">
                <a:solidFill>
                  <a:srgbClr val="008000"/>
                </a:solidFill>
                <a:latin typeface="Arial" panose="020B0604020202020204" pitchFamily="34" charset="0"/>
              </a:rPr>
              <a:t>Dispersion</a:t>
            </a:r>
            <a:r>
              <a:rPr lang="fr-FR" altLang="fr-FR" sz="1200">
                <a:solidFill>
                  <a:srgbClr val="008000"/>
                </a:solidFill>
                <a:latin typeface="Arial" panose="020B0604020202020204" pitchFamily="34" charset="0"/>
              </a:rPr>
              <a:t> : Les graines sont dispersées par les oiseaux. Le réchauffement climatique risque de le favoriser.</a:t>
            </a:r>
          </a:p>
          <a:p>
            <a:pPr algn="just" eaLnBrk="1" hangingPunct="1">
              <a:spcBef>
                <a:spcPct val="0"/>
              </a:spcBef>
              <a:buFontTx/>
              <a:buNone/>
            </a:pPr>
            <a:r>
              <a:rPr lang="fr-FR" altLang="fr-FR" sz="1200">
                <a:solidFill>
                  <a:srgbClr val="FF0000"/>
                </a:solidFill>
                <a:latin typeface="Arial" panose="020B0604020202020204" pitchFamily="34" charset="0"/>
              </a:rPr>
              <a:t>Les jeunes arbres peuvent former des taillis empêchant le rajeunissement forestier et concurrençant la végétation indigène. De par leur grand nombre, les jeunes plantes peuvent empêcher le rajeunissement naturel du couvert forestier indigène. Les palmes, de grande taille, provoquent un important effet d’ombrage qui freine la croissance des autres plantes.</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Ne pas répandre ni graines ni plantes. Arracher les jeunes plantes. Pour ceux qui veulent garder leur palmier chanvre dans le jardin, il est fortement conseillé de couper les inflorescences avant la formation des fruits. Ne pas mettre les plantes arrachées ou des tiges et inflorescences coupées sur le compost de jardin (ni en dépôt illégal en forêt!).</a:t>
            </a:r>
          </a:p>
          <a:p>
            <a:pPr eaLnBrk="1" hangingPunct="1">
              <a:spcBef>
                <a:spcPct val="0"/>
              </a:spcBef>
              <a:buFontTx/>
              <a:buNone/>
            </a:pPr>
            <a:r>
              <a:rPr lang="fr-FR" altLang="fr-FR" sz="1100">
                <a:solidFill>
                  <a:srgbClr val="008000"/>
                </a:solidFill>
                <a:latin typeface="Arial" panose="020B0604020202020204" pitchFamily="34" charset="0"/>
              </a:rPr>
              <a:t>Sources : a) </a:t>
            </a:r>
            <a:r>
              <a:rPr lang="fr-FR" altLang="fr-FR" sz="1100">
                <a:solidFill>
                  <a:srgbClr val="008000"/>
                </a:solidFill>
                <a:latin typeface="Arial" panose="020B0604020202020204" pitchFamily="34" charset="0"/>
                <a:hlinkClick r:id="rId3"/>
              </a:rPr>
              <a:t>http://fr.wikipedia.org/wiki/Trachycarpus_fortunei</a:t>
            </a:r>
            <a:r>
              <a:rPr lang="fr-FR" altLang="fr-FR" sz="1100">
                <a:solidFill>
                  <a:srgbClr val="008000"/>
                </a:solidFill>
                <a:latin typeface="Arial" panose="020B0604020202020204" pitchFamily="34" charset="0"/>
              </a:rPr>
              <a:t>, b) </a:t>
            </a:r>
            <a:r>
              <a:rPr lang="fr-FR" altLang="fr-FR" sz="1100">
                <a:solidFill>
                  <a:srgbClr val="008000"/>
                </a:solidFill>
                <a:latin typeface="Arial" panose="020B0604020202020204" pitchFamily="34" charset="0"/>
                <a:hlinkClick r:id="rId4"/>
              </a:rPr>
              <a:t>http://www.issg.org/database/species/ecology.asp?si=1667&amp;fr=1&amp;sts=&amp;lang=EN</a:t>
            </a:r>
            <a:r>
              <a:rPr lang="fr-FR" altLang="fr-FR" sz="1100">
                <a:solidFill>
                  <a:srgbClr val="008000"/>
                </a:solidFill>
                <a:latin typeface="Arial" panose="020B0604020202020204" pitchFamily="34" charset="0"/>
              </a:rPr>
              <a:t>, </a:t>
            </a:r>
          </a:p>
          <a:p>
            <a:pPr eaLnBrk="1" hangingPunct="1">
              <a:spcBef>
                <a:spcPct val="0"/>
              </a:spcBef>
              <a:buFontTx/>
              <a:buNone/>
            </a:pPr>
            <a:r>
              <a:rPr lang="fr-FR" altLang="fr-FR" sz="1100">
                <a:solidFill>
                  <a:srgbClr val="008000"/>
                </a:solidFill>
                <a:latin typeface="Arial" panose="020B0604020202020204" pitchFamily="34" charset="0"/>
              </a:rPr>
              <a:t>c) </a:t>
            </a:r>
            <a:r>
              <a:rPr lang="fr-FR" altLang="fr-FR" sz="1100">
                <a:solidFill>
                  <a:srgbClr val="008000"/>
                </a:solidFill>
                <a:latin typeface="Arial" panose="020B0604020202020204" pitchFamily="34" charset="0"/>
                <a:hlinkClick r:id="rId5"/>
              </a:rPr>
              <a:t>http://vege1.kan.ynu.ac.jp/isp/pdf/Koike_palm_invasion.pdf</a:t>
            </a:r>
            <a:r>
              <a:rPr lang="fr-FR" altLang="fr-FR" sz="1100">
                <a:solidFill>
                  <a:srgbClr val="008000"/>
                </a:solidFill>
                <a:latin typeface="Arial" panose="020B0604020202020204" pitchFamily="34" charset="0"/>
              </a:rPr>
              <a:t> , d) </a:t>
            </a:r>
            <a:r>
              <a:rPr lang="fr-FR" altLang="fr-FR" sz="1100">
                <a:solidFill>
                  <a:srgbClr val="008000"/>
                </a:solidFill>
                <a:latin typeface="Arial" panose="020B0604020202020204" pitchFamily="34" charset="0"/>
                <a:hlinkClick r:id="rId6"/>
              </a:rPr>
              <a:t>http://en.wikipedia.org/wiki/Trachycarpus_fortunei</a:t>
            </a:r>
            <a:r>
              <a:rPr lang="fr-FR" altLang="fr-FR" sz="1100">
                <a:solidFill>
                  <a:srgbClr val="008000"/>
                </a:solidFill>
                <a:latin typeface="Arial" panose="020B0604020202020204" pitchFamily="34" charset="0"/>
              </a:rPr>
              <a:t> , </a:t>
            </a:r>
          </a:p>
          <a:p>
            <a:pPr eaLnBrk="1" hangingPunct="1">
              <a:spcBef>
                <a:spcPct val="0"/>
              </a:spcBef>
              <a:buFontTx/>
              <a:buNone/>
            </a:pPr>
            <a:r>
              <a:rPr lang="fr-FR" altLang="fr-FR" sz="1100">
                <a:solidFill>
                  <a:srgbClr val="008000"/>
                </a:solidFill>
                <a:latin typeface="Arial" panose="020B0604020202020204" pitchFamily="34" charset="0"/>
              </a:rPr>
              <a:t>e) </a:t>
            </a:r>
            <a:r>
              <a:rPr lang="fr-FR" altLang="fr-FR" sz="1100">
                <a:solidFill>
                  <a:srgbClr val="008000"/>
                </a:solidFill>
                <a:latin typeface="Arial" panose="020B0604020202020204" pitchFamily="34" charset="0"/>
                <a:hlinkClick r:id="rId7"/>
              </a:rPr>
              <a:t>http://www.infoflora.ch/assets/content/documents/neophytes/inva_trac_for_f.pdf</a:t>
            </a:r>
            <a:r>
              <a:rPr lang="fr-FR" altLang="fr-FR" sz="1100">
                <a:solidFill>
                  <a:srgbClr val="008000"/>
                </a:solidFill>
                <a:latin typeface="Arial" panose="020B0604020202020204" pitchFamily="34" charset="0"/>
              </a:rPr>
              <a:t> </a:t>
            </a:r>
          </a:p>
        </p:txBody>
      </p:sp>
      <p:pic>
        <p:nvPicPr>
          <p:cNvPr id="74759" name="Picture 2" descr="C:\Users\LISAN\Pictures\plantes invasives\Trachycarpus_fortunei_fruit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5356225"/>
            <a:ext cx="20018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3" descr="C:\Users\LISAN\Pictures\plantes invasives\Trachycarpus fortune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2538" y="5229225"/>
            <a:ext cx="12207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Image 11" descr="trachycarpus fortunei7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589588"/>
            <a:ext cx="4067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CDC6EC-B633-4A99-A5A3-962BA12BB04A}" type="slidenum">
              <a:rPr lang="fr-FR" altLang="fr-FR" sz="1200" smtClean="0">
                <a:solidFill>
                  <a:srgbClr val="898989"/>
                </a:solidFill>
              </a:rPr>
              <a:pPr>
                <a:spcBef>
                  <a:spcPct val="0"/>
                </a:spcBef>
                <a:buFontTx/>
                <a:buNone/>
              </a:pPr>
              <a:t>73</a:t>
            </a:fld>
            <a:endParaRPr lang="fr-FR" altLang="fr-FR" sz="1200">
              <a:solidFill>
                <a:srgbClr val="898989"/>
              </a:solidFill>
            </a:endParaRPr>
          </a:p>
        </p:txBody>
      </p:sp>
      <p:sp>
        <p:nvSpPr>
          <p:cNvPr id="75779"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5780"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EBF1CA9-74E9-4696-A57E-2BCB8C7B3D54}" type="slidenum">
              <a:rPr lang="fr-FR" altLang="fr-FR" sz="1200">
                <a:solidFill>
                  <a:srgbClr val="898989"/>
                </a:solidFill>
              </a:rPr>
              <a:pPr algn="r" eaLnBrk="1" hangingPunct="1">
                <a:spcBef>
                  <a:spcPct val="0"/>
                </a:spcBef>
                <a:buFontTx/>
                <a:buNone/>
              </a:pPr>
              <a:t>73</a:t>
            </a:fld>
            <a:endParaRPr lang="fr-FR" altLang="fr-FR" sz="1200">
              <a:solidFill>
                <a:srgbClr val="898989"/>
              </a:solidFill>
            </a:endParaRPr>
          </a:p>
        </p:txBody>
      </p:sp>
      <p:sp>
        <p:nvSpPr>
          <p:cNvPr id="75781" name="Rectangle 2"/>
          <p:cNvSpPr>
            <a:spLocks noChangeArrowheads="1"/>
          </p:cNvSpPr>
          <p:nvPr/>
        </p:nvSpPr>
        <p:spPr bwMode="auto">
          <a:xfrm>
            <a:off x="179388" y="549275"/>
            <a:ext cx="5694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8.35. </a:t>
            </a:r>
            <a:r>
              <a:rPr lang="fr-FR" altLang="fr-FR" sz="1800" b="1">
                <a:solidFill>
                  <a:srgbClr val="008000"/>
                </a:solidFill>
                <a:latin typeface="Arial" panose="020B0604020202020204" pitchFamily="34" charset="0"/>
              </a:rPr>
              <a:t>Palmier chanvre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Trachycarpus fortunei</a:t>
            </a:r>
            <a:r>
              <a:rPr lang="fr-FR" altLang="fr-FR" sz="1800">
                <a:solidFill>
                  <a:srgbClr val="008000"/>
                </a:solidFill>
                <a:latin typeface="Arial" panose="020B0604020202020204" pitchFamily="34" charset="0"/>
              </a:rPr>
              <a:t>) (suite et fin)</a:t>
            </a:r>
          </a:p>
        </p:txBody>
      </p:sp>
      <p:pic>
        <p:nvPicPr>
          <p:cNvPr id="75782" name="Picture 2" descr="C:\Users\LISAN\Pictures\plantes invasives\Trachycarpus fortunei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22320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3" descr="C:\Users\LISAN\Pictures\plantes invasives\Trachycarpus fortunei1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981075"/>
            <a:ext cx="1968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4" descr="C:\Users\LISAN\Pictures\plantes invasives\trachycarpus fortunei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981075"/>
            <a:ext cx="31813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Rectangle 8"/>
          <p:cNvSpPr>
            <a:spLocks noChangeArrowheads="1"/>
          </p:cNvSpPr>
          <p:nvPr/>
        </p:nvSpPr>
        <p:spPr bwMode="auto">
          <a:xfrm>
            <a:off x="5364163" y="3573463"/>
            <a:ext cx="3779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FF0000"/>
                </a:solidFill>
                <a:latin typeface="Arial" panose="020B0604020202020204" pitchFamily="34" charset="0"/>
              </a:rPr>
              <a:t>Trois plantes invasives au même endroit : Renoué (</a:t>
            </a:r>
            <a:r>
              <a:rPr lang="fr-FR" altLang="fr-FR" sz="1200" i="1">
                <a:solidFill>
                  <a:srgbClr val="FF0000"/>
                </a:solidFill>
                <a:latin typeface="Arial" panose="020B0604020202020204" pitchFamily="34" charset="0"/>
              </a:rPr>
              <a:t>Reynoutria spp</a:t>
            </a:r>
            <a:r>
              <a:rPr lang="fr-FR" altLang="fr-FR" sz="1200">
                <a:solidFill>
                  <a:srgbClr val="FF0000"/>
                </a:solidFill>
                <a:latin typeface="Arial" panose="020B0604020202020204" pitchFamily="34" charset="0"/>
              </a:rPr>
              <a:t>.), Kudzu (</a:t>
            </a:r>
            <a:r>
              <a:rPr lang="fr-FR" altLang="fr-FR" sz="1200" i="1">
                <a:solidFill>
                  <a:srgbClr val="FF0000"/>
                </a:solidFill>
                <a:latin typeface="Arial" panose="020B0604020202020204" pitchFamily="34" charset="0"/>
              </a:rPr>
              <a:t>Pueraria lobata</a:t>
            </a:r>
            <a:r>
              <a:rPr lang="fr-FR" altLang="fr-FR" sz="1200">
                <a:solidFill>
                  <a:srgbClr val="FF0000"/>
                </a:solidFill>
                <a:latin typeface="Arial" panose="020B0604020202020204" pitchFamily="34" charset="0"/>
              </a:rPr>
              <a:t>) et Palmier chanvre (</a:t>
            </a:r>
            <a:r>
              <a:rPr lang="fr-FR" altLang="fr-FR" sz="1200" i="1">
                <a:solidFill>
                  <a:srgbClr val="FF0000"/>
                </a:solidFill>
                <a:latin typeface="Arial" panose="020B0604020202020204" pitchFamily="34" charset="0"/>
              </a:rPr>
              <a:t>Trachycarpus fortunei</a:t>
            </a:r>
            <a:r>
              <a:rPr lang="fr-FR" altLang="fr-FR" sz="1200">
                <a:solidFill>
                  <a:srgbClr val="FF0000"/>
                </a:solidFill>
                <a:latin typeface="Arial" panose="020B0604020202020204" pitchFamily="34" charset="0"/>
              </a:rPr>
              <a:t>) (Zurich, Suisse).</a:t>
            </a:r>
          </a:p>
        </p:txBody>
      </p:sp>
      <p:sp>
        <p:nvSpPr>
          <p:cNvPr id="75786" name="ZoneTexte 9"/>
          <p:cNvSpPr txBox="1">
            <a:spLocks noChangeArrowheads="1"/>
          </p:cNvSpPr>
          <p:nvPr/>
        </p:nvSpPr>
        <p:spPr bwMode="auto">
          <a:xfrm>
            <a:off x="179388" y="3933825"/>
            <a:ext cx="254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FF0000"/>
                </a:solidFill>
                <a:latin typeface="Arial" panose="020B0604020202020204" pitchFamily="34" charset="0"/>
              </a:rPr>
              <a:t>Invasion de palmier chanvre en Suisse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BB3DF8-332C-414B-87E6-88255C38881F}" type="slidenum">
              <a:rPr lang="fr-FR" altLang="fr-FR" sz="1200" smtClean="0">
                <a:solidFill>
                  <a:srgbClr val="898989"/>
                </a:solidFill>
              </a:rPr>
              <a:pPr>
                <a:spcBef>
                  <a:spcPct val="0"/>
                </a:spcBef>
                <a:buFontTx/>
                <a:buNone/>
              </a:pPr>
              <a:t>74</a:t>
            </a:fld>
            <a:endParaRPr lang="fr-FR" altLang="fr-FR" sz="1200">
              <a:solidFill>
                <a:srgbClr val="898989"/>
              </a:solidFill>
            </a:endParaRPr>
          </a:p>
        </p:txBody>
      </p:sp>
      <p:sp>
        <p:nvSpPr>
          <p:cNvPr id="76803" name="Rectangle 2"/>
          <p:cNvSpPr>
            <a:spLocks noChangeArrowheads="1"/>
          </p:cNvSpPr>
          <p:nvPr/>
        </p:nvSpPr>
        <p:spPr bwMode="auto">
          <a:xfrm>
            <a:off x="179388" y="549275"/>
            <a:ext cx="8785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8.36. </a:t>
            </a:r>
            <a:r>
              <a:rPr lang="fr-FR" altLang="fr-FR" sz="1800" b="1">
                <a:solidFill>
                  <a:srgbClr val="008000"/>
                </a:solidFill>
                <a:latin typeface="Arial" panose="020B0604020202020204" pitchFamily="34" charset="0"/>
              </a:rPr>
              <a:t>Aster lancéolée</a:t>
            </a:r>
            <a:r>
              <a:rPr lang="fr-FR" altLang="fr-FR" sz="1800">
                <a:solidFill>
                  <a:srgbClr val="008000"/>
                </a:solidFill>
                <a:latin typeface="Arial" panose="020B0604020202020204" pitchFamily="34" charset="0"/>
              </a:rPr>
              <a:t> ou</a:t>
            </a:r>
            <a:r>
              <a:rPr lang="fr-FR" altLang="fr-FR" sz="1800" b="1">
                <a:solidFill>
                  <a:srgbClr val="008000"/>
                </a:solidFill>
                <a:latin typeface="Arial" panose="020B0604020202020204" pitchFamily="34" charset="0"/>
              </a:rPr>
              <a:t> à feuilles lancéolées</a:t>
            </a:r>
            <a:r>
              <a:rPr lang="fr-FR" altLang="fr-FR" sz="1800">
                <a:solidFill>
                  <a:srgbClr val="008000"/>
                </a:solidFill>
                <a:latin typeface="Arial" panose="020B0604020202020204" pitchFamily="34" charset="0"/>
              </a:rPr>
              <a:t>,</a:t>
            </a:r>
            <a:r>
              <a:rPr lang="fr-FR" altLang="fr-FR" sz="1800" b="1">
                <a:solidFill>
                  <a:srgbClr val="008000"/>
                </a:solidFill>
                <a:latin typeface="Arial" panose="020B0604020202020204" pitchFamily="34" charset="0"/>
              </a:rPr>
              <a:t> Aster de Virginie</a:t>
            </a:r>
            <a:r>
              <a:rPr lang="fr-FR" altLang="fr-FR" sz="1800">
                <a:solidFill>
                  <a:srgbClr val="008000"/>
                </a:solidFill>
                <a:latin typeface="Arial" panose="020B0604020202020204" pitchFamily="34" charset="0"/>
              </a:rPr>
              <a:t>, </a:t>
            </a:r>
            <a:r>
              <a:rPr lang="fr-FR" altLang="fr-FR" sz="1800" b="1">
                <a:solidFill>
                  <a:srgbClr val="008000"/>
                </a:solidFill>
                <a:latin typeface="Arial" panose="020B0604020202020204" pitchFamily="34" charset="0"/>
              </a:rPr>
              <a:t>Aster à feuilles de saule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Aster novi-belgii aggr. (A. lanceolatus, A. novi-belgii, A. x salignus, A. tradescantii, A. x versicolor)</a:t>
            </a:r>
            <a:r>
              <a:rPr lang="fr-FR" altLang="fr-FR" sz="1800">
                <a:solidFill>
                  <a:srgbClr val="008000"/>
                </a:solidFill>
                <a:latin typeface="Arial" panose="020B0604020202020204" pitchFamily="34" charset="0"/>
              </a:rPr>
              <a:t>)</a:t>
            </a:r>
          </a:p>
        </p:txBody>
      </p:sp>
      <p:sp>
        <p:nvSpPr>
          <p:cNvPr id="76804" name="ZoneTexte 3"/>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6805"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8269812-5B48-4F8D-9442-C242FA2F1137}" type="slidenum">
              <a:rPr lang="fr-FR" altLang="fr-FR" sz="1200">
                <a:solidFill>
                  <a:srgbClr val="898989"/>
                </a:solidFill>
              </a:rPr>
              <a:pPr algn="r" eaLnBrk="1" hangingPunct="1">
                <a:spcBef>
                  <a:spcPct val="0"/>
                </a:spcBef>
                <a:buFontTx/>
                <a:buNone/>
              </a:pPr>
              <a:t>74</a:t>
            </a:fld>
            <a:endParaRPr lang="fr-FR" altLang="fr-FR" sz="1200">
              <a:solidFill>
                <a:srgbClr val="898989"/>
              </a:solidFill>
            </a:endParaRPr>
          </a:p>
        </p:txBody>
      </p:sp>
      <p:sp>
        <p:nvSpPr>
          <p:cNvPr id="76806" name="ZoneTexte 5"/>
          <p:cNvSpPr txBox="1">
            <a:spLocks noChangeArrowheads="1"/>
          </p:cNvSpPr>
          <p:nvPr/>
        </p:nvSpPr>
        <p:spPr bwMode="auto">
          <a:xfrm>
            <a:off x="179388" y="1412875"/>
            <a:ext cx="88566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Originaires d'</a:t>
            </a:r>
            <a:r>
              <a:rPr lang="fr-FR" altLang="fr-FR" sz="1200">
                <a:solidFill>
                  <a:srgbClr val="008000"/>
                </a:solidFill>
                <a:latin typeface="Arial" panose="020B0604020202020204" pitchFamily="34" charset="0"/>
                <a:hlinkClick r:id="rId3" tooltip="Amérique du Nord"/>
              </a:rPr>
              <a:t>Amérique du Nord</a:t>
            </a:r>
            <a:r>
              <a:rPr lang="fr-FR" altLang="fr-FR" sz="1200">
                <a:solidFill>
                  <a:srgbClr val="008000"/>
                </a:solidFill>
                <a:latin typeface="Arial" panose="020B0604020202020204" pitchFamily="34" charset="0"/>
              </a:rPr>
              <a:t>, naturalisés partout en </a:t>
            </a:r>
            <a:r>
              <a:rPr lang="fr-FR" altLang="fr-FR" sz="1200">
                <a:solidFill>
                  <a:srgbClr val="008000"/>
                </a:solidFill>
                <a:latin typeface="Arial" panose="020B0604020202020204" pitchFamily="34" charset="0"/>
                <a:hlinkClick r:id="rId4" tooltip="Europe"/>
              </a:rPr>
              <a:t>Europe</a:t>
            </a:r>
            <a:r>
              <a:rPr lang="fr-FR" altLang="fr-FR" sz="1200">
                <a:solidFill>
                  <a:srgbClr val="008000"/>
                </a:solidFill>
                <a:latin typeface="Arial" panose="020B0604020202020204" pitchFamily="34" charset="0"/>
              </a:rPr>
              <a:t>, plante herbacée vivace (famille des </a:t>
            </a:r>
            <a:r>
              <a:rPr lang="fr-FR" altLang="fr-FR" sz="1200" i="1">
                <a:solidFill>
                  <a:srgbClr val="008000"/>
                </a:solidFill>
                <a:latin typeface="Arial" panose="020B0604020202020204" pitchFamily="34" charset="0"/>
                <a:hlinkClick r:id="rId5" tooltip="Asteraceae"/>
              </a:rPr>
              <a:t>Asteraceae</a:t>
            </a:r>
            <a:r>
              <a:rPr lang="fr-FR" altLang="fr-FR" sz="1200">
                <a:solidFill>
                  <a:srgbClr val="008000"/>
                </a:solidFill>
                <a:latin typeface="Arial" panose="020B0604020202020204" pitchFamily="34" charset="0"/>
              </a:rPr>
              <a:t>), il existe plusieurs espèces d’asters américains, très proches du point de vue morphologique. Les 3 principales espèces d’asters naturalisés en France sont l’Aster lancéolé (</a:t>
            </a:r>
            <a:r>
              <a:rPr lang="fr-FR" altLang="fr-FR" sz="1200" i="1">
                <a:solidFill>
                  <a:srgbClr val="008000"/>
                </a:solidFill>
                <a:latin typeface="Arial" panose="020B0604020202020204" pitchFamily="34" charset="0"/>
              </a:rPr>
              <a:t>lanceolatus Willd</a:t>
            </a:r>
            <a:r>
              <a:rPr lang="fr-FR" altLang="fr-FR" sz="1200">
                <a:solidFill>
                  <a:srgbClr val="008000"/>
                </a:solidFill>
                <a:latin typeface="Arial" panose="020B0604020202020204" pitchFamily="34" charset="0"/>
              </a:rPr>
              <a:t>.), l’Aster de Virginie (</a:t>
            </a:r>
            <a:r>
              <a:rPr lang="fr-FR" altLang="fr-FR" sz="1200" i="1">
                <a:solidFill>
                  <a:srgbClr val="008000"/>
                </a:solidFill>
                <a:latin typeface="Arial" panose="020B0604020202020204" pitchFamily="34" charset="0"/>
              </a:rPr>
              <a:t>novi-belgii </a:t>
            </a:r>
            <a:r>
              <a:rPr lang="fr-FR" altLang="fr-FR" sz="1200">
                <a:solidFill>
                  <a:srgbClr val="008000"/>
                </a:solidFill>
                <a:latin typeface="Arial" panose="020B0604020202020204" pitchFamily="34" charset="0"/>
              </a:rPr>
              <a:t>L.) et l’Aster à feuilles de saule (</a:t>
            </a:r>
            <a:r>
              <a:rPr lang="fr-FR" altLang="fr-FR" sz="1200" i="1">
                <a:solidFill>
                  <a:srgbClr val="008000"/>
                </a:solidFill>
                <a:latin typeface="Arial" panose="020B0604020202020204" pitchFamily="34" charset="0"/>
              </a:rPr>
              <a:t>salignus Willd</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jardins, les terrains incultes et les endroits frais (lisières, bords des rivières).</a:t>
            </a:r>
          </a:p>
          <a:p>
            <a:pPr eaLnBrk="1" hangingPunct="1">
              <a:spcBef>
                <a:spcPct val="0"/>
              </a:spcBef>
              <a:buFontTx/>
              <a:buNone/>
            </a:pPr>
            <a:r>
              <a:rPr lang="fr-FR" altLang="fr-FR" sz="1200" u="sng">
                <a:solidFill>
                  <a:srgbClr val="008000"/>
                </a:solidFill>
                <a:latin typeface="Arial" panose="020B0604020202020204" pitchFamily="34" charset="0"/>
              </a:rPr>
              <a:t>Synonymes</a:t>
            </a:r>
            <a:r>
              <a:rPr lang="fr-FR" altLang="fr-FR" sz="1200">
                <a:solidFill>
                  <a:srgbClr val="008000"/>
                </a:solidFill>
                <a:latin typeface="Arial" panose="020B0604020202020204" pitchFamily="34" charset="0"/>
              </a:rPr>
              <a:t> :  Concernant l’Aster lancéolée : </a:t>
            </a:r>
            <a:r>
              <a:rPr lang="fr-FR" altLang="fr-FR" sz="1200" i="1">
                <a:solidFill>
                  <a:srgbClr val="008000"/>
                </a:solidFill>
                <a:latin typeface="Arial" panose="020B0604020202020204" pitchFamily="34" charset="0"/>
              </a:rPr>
              <a:t>Symphyotrichum lanceolatum, Aster hesperius</a:t>
            </a:r>
            <a:r>
              <a:rPr lang="fr-FR" altLang="fr-FR" sz="1200">
                <a:solidFill>
                  <a:srgbClr val="008000"/>
                </a:solidFill>
                <a:latin typeface="Arial" panose="020B0604020202020204" pitchFamily="34" charset="0"/>
              </a:rPr>
              <a:t> A. Gray, </a:t>
            </a:r>
            <a:r>
              <a:rPr lang="fr-FR" altLang="fr-FR" sz="1200" i="1">
                <a:solidFill>
                  <a:srgbClr val="008000"/>
                </a:solidFill>
                <a:latin typeface="Arial" panose="020B0604020202020204" pitchFamily="34" charset="0"/>
              </a:rPr>
              <a:t>Aster interior</a:t>
            </a:r>
            <a:r>
              <a:rPr lang="fr-FR" altLang="fr-FR" sz="1200">
                <a:solidFill>
                  <a:srgbClr val="008000"/>
                </a:solidFill>
                <a:latin typeface="Arial" panose="020B0604020202020204" pitchFamily="34" charset="0"/>
              </a:rPr>
              <a:t> Wiegand., </a:t>
            </a:r>
            <a:r>
              <a:rPr lang="fr-FR" altLang="fr-FR" sz="1200" i="1">
                <a:solidFill>
                  <a:srgbClr val="008000"/>
                </a:solidFill>
                <a:latin typeface="Arial" panose="020B0604020202020204" pitchFamily="34" charset="0"/>
              </a:rPr>
              <a:t>Aster lanceolatus</a:t>
            </a:r>
            <a:r>
              <a:rPr lang="fr-FR" altLang="fr-FR" sz="1200">
                <a:solidFill>
                  <a:srgbClr val="008000"/>
                </a:solidFill>
                <a:latin typeface="Arial" panose="020B0604020202020204" pitchFamily="34" charset="0"/>
              </a:rPr>
              <a:t> Willd., </a:t>
            </a:r>
            <a:r>
              <a:rPr lang="fr-FR" altLang="fr-FR" sz="1200" i="1">
                <a:solidFill>
                  <a:srgbClr val="008000"/>
                </a:solidFill>
                <a:latin typeface="Arial" panose="020B0604020202020204" pitchFamily="34" charset="0"/>
              </a:rPr>
              <a:t>Aster paniculatus</a:t>
            </a:r>
            <a:r>
              <a:rPr lang="fr-FR" altLang="fr-FR" sz="1200">
                <a:solidFill>
                  <a:srgbClr val="008000"/>
                </a:solidFill>
                <a:latin typeface="Arial" panose="020B0604020202020204" pitchFamily="34" charset="0"/>
              </a:rPr>
              <a:t> Lam., </a:t>
            </a:r>
            <a:r>
              <a:rPr lang="fr-FR" altLang="fr-FR" sz="1200" i="1">
                <a:solidFill>
                  <a:srgbClr val="008000"/>
                </a:solidFill>
                <a:latin typeface="Arial" panose="020B0604020202020204" pitchFamily="34" charset="0"/>
              </a:rPr>
              <a:t>Aster simplex</a:t>
            </a:r>
            <a:r>
              <a:rPr lang="fr-FR" altLang="fr-FR" sz="1200">
                <a:solidFill>
                  <a:srgbClr val="008000"/>
                </a:solidFill>
                <a:latin typeface="Arial" panose="020B0604020202020204" pitchFamily="34" charset="0"/>
              </a:rPr>
              <a:t> Willd. Aster de la Nouvelle-Belgique.</a:t>
            </a:r>
          </a:p>
          <a:p>
            <a:pPr eaLnBrk="1" hangingPunct="1">
              <a:spcBef>
                <a:spcPct val="0"/>
              </a:spcBef>
              <a:buFontTx/>
              <a:buNone/>
            </a:pPr>
            <a:r>
              <a:rPr lang="fr-FR" altLang="fr-FR" sz="1200" u="sng">
                <a:solidFill>
                  <a:srgbClr val="008000"/>
                </a:solidFill>
                <a:latin typeface="Arial" panose="020B0604020202020204" pitchFamily="34" charset="0"/>
              </a:rPr>
              <a:t>Reproduction</a:t>
            </a:r>
            <a:r>
              <a:rPr lang="fr-FR" altLang="fr-FR" sz="1200">
                <a:solidFill>
                  <a:srgbClr val="008000"/>
                </a:solidFill>
                <a:latin typeface="Arial" panose="020B0604020202020204" pitchFamily="34" charset="0"/>
              </a:rPr>
              <a:t> : Pouvant se propager par multiplication végétative à l'aide de leurs tiges souterraines mais aussi par leurs fruits munis d'une aigrette (sorte de touffe de poils), les Asters ont une capacité de colonisation importante.</a:t>
            </a:r>
          </a:p>
          <a:p>
            <a:pPr algn="just" eaLnBrk="1" hangingPunct="1">
              <a:spcBef>
                <a:spcPct val="0"/>
              </a:spcBef>
              <a:buFontTx/>
              <a:buNone/>
            </a:pPr>
            <a:r>
              <a:rPr lang="fr-FR" altLang="fr-FR" sz="1200">
                <a:solidFill>
                  <a:srgbClr val="FF0000"/>
                </a:solidFill>
                <a:latin typeface="Arial" panose="020B0604020202020204" pitchFamily="34" charset="0"/>
              </a:rPr>
              <a:t>Ces Asters sont surtout invasifs en milieux humides. Ils colonisent les berges des cours d’eau, les peupleraies ou encore les clairières forestières alluviales. En Belgique, l’aster lancéolée est considérée comme invasive et sa plantation est interdite en </a:t>
            </a:r>
            <a:r>
              <a:rPr lang="fr-FR" altLang="fr-FR" sz="1200">
                <a:solidFill>
                  <a:srgbClr val="FF0000"/>
                </a:solidFill>
                <a:latin typeface="Arial" panose="020B0604020202020204" pitchFamily="34" charset="0"/>
                <a:hlinkClick r:id="rId6" tooltip="Région wallonne"/>
              </a:rPr>
              <a:t>Région wallonne</a:t>
            </a:r>
            <a:r>
              <a:rPr lang="fr-FR" altLang="fr-FR" sz="1200">
                <a:solidFill>
                  <a:srgbClr val="FF0000"/>
                </a:solidFill>
                <a:latin typeface="Arial" panose="020B0604020202020204" pitchFamily="34" charset="0"/>
              </a:rPr>
              <a:t> </a:t>
            </a:r>
            <a:r>
              <a:rPr lang="fr-FR" altLang="fr-FR" sz="1200" baseline="30000">
                <a:solidFill>
                  <a:srgbClr val="FF0000"/>
                </a:solidFill>
                <a:latin typeface="Arial" panose="020B0604020202020204" pitchFamily="34" charset="0"/>
                <a:hlinkClick r:id="rId7"/>
              </a:rPr>
              <a:t>1</a:t>
            </a:r>
            <a:r>
              <a:rPr lang="fr-FR" altLang="fr-FR" sz="1200">
                <a:solidFill>
                  <a:srgbClr val="FF0000"/>
                </a:solidFill>
                <a:latin typeface="Arial" panose="020B0604020202020204" pitchFamily="34" charset="0"/>
              </a:rPr>
              <a:t>. Ce sont des espèces très compétitives, formant des colonies denses concurrençant fortement les végétations des prairies ou de zones humides.</a:t>
            </a:r>
          </a:p>
          <a:p>
            <a:pPr algn="just" eaLnBrk="1" hangingPunct="1">
              <a:spcBef>
                <a:spcPct val="0"/>
              </a:spcBef>
              <a:buFontTx/>
              <a:buNone/>
            </a:pPr>
            <a:r>
              <a:rPr lang="fr-FR" altLang="fr-FR" sz="1200" u="sng">
                <a:solidFill>
                  <a:srgbClr val="002060"/>
                </a:solidFill>
                <a:latin typeface="Arial" panose="020B0604020202020204" pitchFamily="34" charset="0"/>
              </a:rPr>
              <a:t>Techniques connues de lutte</a:t>
            </a:r>
            <a:r>
              <a:rPr lang="fr-FR" altLang="fr-FR" sz="1200">
                <a:solidFill>
                  <a:srgbClr val="002060"/>
                </a:solidFill>
                <a:latin typeface="Arial" panose="020B0604020202020204" pitchFamily="34" charset="0"/>
              </a:rPr>
              <a:t> : Outre les actions préventives, la lutte passe par une destruction des plants afin d'éviter la production de graines et d'affaiblir les rhizomes. Cette destruction se fait via un arrachage ou un fauchage des plants. Pour une efficacité optimale l'opération doit être effectuée au printemps et en fin d'été avant la floraison.</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8"/>
              </a:rPr>
              <a:t>http://fr.wikipedia.org/wiki/Aster_%C3%A0_feuilles_lanc%C3%A9ol%C3%A9es</a:t>
            </a:r>
            <a:r>
              <a:rPr lang="fr-FR" altLang="fr-FR" sz="1200">
                <a:solidFill>
                  <a:srgbClr val="008000"/>
                </a:solidFill>
                <a:latin typeface="Arial" panose="020B0604020202020204" pitchFamily="34" charset="0"/>
              </a:rPr>
              <a:t>, </a:t>
            </a:r>
          </a:p>
          <a:p>
            <a:pPr>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9"/>
              </a:rPr>
              <a:t>http://www.parc-opale.fr/bibliotheque/biodiversite/fiche10.pdf</a:t>
            </a:r>
            <a:r>
              <a:rPr lang="fr-FR" altLang="fr-FR" sz="1200">
                <a:solidFill>
                  <a:srgbClr val="008000"/>
                </a:solidFill>
                <a:latin typeface="Arial" panose="020B0604020202020204" pitchFamily="34" charset="0"/>
              </a:rPr>
              <a:t>, c) site de Tela Botanica:</a:t>
            </a:r>
          </a:p>
          <a:p>
            <a:pPr>
              <a:spcBef>
                <a:spcPct val="0"/>
              </a:spcBef>
              <a:buFontTx/>
              <a:buNone/>
            </a:pPr>
            <a:r>
              <a:rPr lang="fr-FR" altLang="fr-FR" sz="1200">
                <a:solidFill>
                  <a:srgbClr val="008000"/>
                </a:solidFill>
                <a:latin typeface="Arial" panose="020B0604020202020204" pitchFamily="34" charset="0"/>
              </a:rPr>
              <a:t>Aster de Virginie : </a:t>
            </a:r>
            <a:r>
              <a:rPr lang="fr-FR" altLang="fr-FR" sz="1200" u="sng">
                <a:solidFill>
                  <a:srgbClr val="008000"/>
                </a:solidFill>
                <a:latin typeface="Arial" panose="020B0604020202020204" pitchFamily="34" charset="0"/>
                <a:hlinkClick r:id="rId10"/>
              </a:rPr>
              <a:t>http://www.tela-botanica.org/eflore/BDNFF/*/nn/7873</a:t>
            </a:r>
            <a:endParaRPr lang="fr-FR" altLang="fr-FR" sz="1200">
              <a:solidFill>
                <a:srgbClr val="008000"/>
              </a:solidFill>
              <a:latin typeface="Arial" panose="020B0604020202020204" pitchFamily="34" charset="0"/>
            </a:endParaRPr>
          </a:p>
          <a:p>
            <a:pPr>
              <a:spcBef>
                <a:spcPct val="0"/>
              </a:spcBef>
              <a:buFontTx/>
              <a:buNone/>
            </a:pPr>
            <a:r>
              <a:rPr lang="fr-FR" altLang="fr-FR" sz="1200">
                <a:solidFill>
                  <a:srgbClr val="008000"/>
                </a:solidFill>
                <a:latin typeface="Arial" panose="020B0604020202020204" pitchFamily="34" charset="0"/>
              </a:rPr>
              <a:t>Aster lancéolé : </a:t>
            </a:r>
            <a:r>
              <a:rPr lang="fr-FR" altLang="fr-FR" sz="1200" u="sng">
                <a:solidFill>
                  <a:srgbClr val="008000"/>
                </a:solidFill>
                <a:latin typeface="Arial" panose="020B0604020202020204" pitchFamily="34" charset="0"/>
                <a:hlinkClick r:id="rId11"/>
              </a:rPr>
              <a:t>http://www.tela-botanica.org/nn7854</a:t>
            </a:r>
            <a:endParaRPr lang="fr-FR" altLang="fr-FR" sz="1200">
              <a:solidFill>
                <a:srgbClr val="008000"/>
              </a:solidFill>
              <a:latin typeface="Arial" panose="020B0604020202020204" pitchFamily="34" charset="0"/>
            </a:endParaRPr>
          </a:p>
          <a:p>
            <a:pPr>
              <a:spcBef>
                <a:spcPct val="0"/>
              </a:spcBef>
              <a:buFontTx/>
              <a:buNone/>
            </a:pPr>
            <a:r>
              <a:rPr lang="fr-FR" altLang="fr-FR" sz="1200">
                <a:solidFill>
                  <a:srgbClr val="008000"/>
                </a:solidFill>
                <a:latin typeface="Arial" panose="020B0604020202020204" pitchFamily="34" charset="0"/>
              </a:rPr>
              <a:t>Aster à feuilles de saule : </a:t>
            </a:r>
            <a:r>
              <a:rPr lang="fr-FR" altLang="fr-FR" sz="1200" u="sng">
                <a:solidFill>
                  <a:srgbClr val="008000"/>
                </a:solidFill>
                <a:latin typeface="Arial" panose="020B0604020202020204" pitchFamily="34" charset="0"/>
                <a:hlinkClick r:id="rId12"/>
              </a:rPr>
              <a:t>http://www.tela-botanica.org/eflore/BDNFF/*/nn/7897</a:t>
            </a:r>
            <a:endParaRPr lang="fr-FR" altLang="fr-FR" sz="1200">
              <a:solidFill>
                <a:srgbClr val="008000"/>
              </a:solidFill>
              <a:latin typeface="Arial" panose="020B0604020202020204" pitchFamily="34" charset="0"/>
            </a:endParaRPr>
          </a:p>
        </p:txBody>
      </p:sp>
      <p:sp>
        <p:nvSpPr>
          <p:cNvPr id="76807" name="Rectangle 6"/>
          <p:cNvSpPr>
            <a:spLocks noChangeArrowheads="1"/>
          </p:cNvSpPr>
          <p:nvPr/>
        </p:nvSpPr>
        <p:spPr bwMode="auto">
          <a:xfrm>
            <a:off x="611188" y="6453188"/>
            <a:ext cx="17160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Aster à feuilles de saules</a:t>
            </a:r>
          </a:p>
        </p:txBody>
      </p:sp>
      <p:pic>
        <p:nvPicPr>
          <p:cNvPr id="76808" name="Picture 2" descr="C:\Users\LISAN\Pictures\plantes invasives\Aster lanceolee2_bi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7625" y="4294188"/>
            <a:ext cx="13081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3" descr="C:\Users\LISAN\Pictures\plantes invasives\Aster a feuilles de saules_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5373688"/>
            <a:ext cx="22320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4" descr="C:\Users\LISAN\Pictures\plantes invasives\Aster de Virginie_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625" y="5340350"/>
            <a:ext cx="20986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Rectangle 10"/>
          <p:cNvSpPr>
            <a:spLocks noChangeArrowheads="1"/>
          </p:cNvSpPr>
          <p:nvPr/>
        </p:nvSpPr>
        <p:spPr bwMode="auto">
          <a:xfrm>
            <a:off x="6011863" y="6581775"/>
            <a:ext cx="1212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Aster de Virginie</a:t>
            </a:r>
          </a:p>
        </p:txBody>
      </p:sp>
      <p:sp>
        <p:nvSpPr>
          <p:cNvPr id="76812" name="Rectangle 11"/>
          <p:cNvSpPr>
            <a:spLocks noChangeArrowheads="1"/>
          </p:cNvSpPr>
          <p:nvPr/>
        </p:nvSpPr>
        <p:spPr bwMode="auto">
          <a:xfrm>
            <a:off x="7812088" y="6453188"/>
            <a:ext cx="1150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Aster lancéolée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5E50B6-A56D-4F5D-957C-28CEA561A690}" type="slidenum">
              <a:rPr lang="fr-FR" altLang="fr-FR" sz="1200" smtClean="0">
                <a:solidFill>
                  <a:srgbClr val="898989"/>
                </a:solidFill>
              </a:rPr>
              <a:pPr>
                <a:spcBef>
                  <a:spcPct val="0"/>
                </a:spcBef>
                <a:buFontTx/>
                <a:buNone/>
              </a:pPr>
              <a:t>75</a:t>
            </a:fld>
            <a:endParaRPr lang="fr-FR" altLang="fr-FR" sz="1200">
              <a:solidFill>
                <a:srgbClr val="898989"/>
              </a:solidFill>
            </a:endParaRPr>
          </a:p>
        </p:txBody>
      </p:sp>
      <p:sp>
        <p:nvSpPr>
          <p:cNvPr id="77827"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7828"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E6C0C88-ACD1-400C-909F-741B7A85F53E}" type="slidenum">
              <a:rPr lang="fr-FR" altLang="fr-FR" sz="1200">
                <a:solidFill>
                  <a:srgbClr val="898989"/>
                </a:solidFill>
              </a:rPr>
              <a:pPr algn="r" eaLnBrk="1" hangingPunct="1">
                <a:spcBef>
                  <a:spcPct val="0"/>
                </a:spcBef>
                <a:buFontTx/>
                <a:buNone/>
              </a:pPr>
              <a:t>75</a:t>
            </a:fld>
            <a:endParaRPr lang="fr-FR" altLang="fr-FR" sz="1200">
              <a:solidFill>
                <a:srgbClr val="898989"/>
              </a:solidFill>
            </a:endParaRPr>
          </a:p>
        </p:txBody>
      </p:sp>
      <p:sp>
        <p:nvSpPr>
          <p:cNvPr id="77829" name="Rectangle 4"/>
          <p:cNvSpPr>
            <a:spLocks noChangeArrowheads="1"/>
          </p:cNvSpPr>
          <p:nvPr/>
        </p:nvSpPr>
        <p:spPr bwMode="auto">
          <a:xfrm>
            <a:off x="179388" y="620713"/>
            <a:ext cx="6678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8.37. </a:t>
            </a:r>
            <a:r>
              <a:rPr lang="fr-FR" altLang="fr-FR" sz="1800" b="1">
                <a:solidFill>
                  <a:srgbClr val="008000"/>
                </a:solidFill>
                <a:latin typeface="Arial" panose="020B0604020202020204" pitchFamily="34" charset="0"/>
              </a:rPr>
              <a:t>Rue de chèvre, Galéga officinal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Galega officinalis</a:t>
            </a:r>
            <a:r>
              <a:rPr lang="fr-FR" altLang="fr-FR" sz="1800">
                <a:solidFill>
                  <a:srgbClr val="008000"/>
                </a:solidFill>
                <a:latin typeface="Arial" panose="020B0604020202020204" pitchFamily="34" charset="0"/>
              </a:rPr>
              <a:t>)</a:t>
            </a:r>
          </a:p>
        </p:txBody>
      </p:sp>
      <p:sp>
        <p:nvSpPr>
          <p:cNvPr id="77830" name="ZoneTexte 5"/>
          <p:cNvSpPr txBox="1">
            <a:spLocks noChangeArrowheads="1"/>
          </p:cNvSpPr>
          <p:nvPr/>
        </p:nvSpPr>
        <p:spPr bwMode="auto">
          <a:xfrm>
            <a:off x="107950" y="1052513"/>
            <a:ext cx="87852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ou </a:t>
            </a:r>
            <a:r>
              <a:rPr lang="fr-FR" altLang="fr-FR" sz="1800" i="1">
                <a:solidFill>
                  <a:srgbClr val="008000"/>
                </a:solidFill>
                <a:latin typeface="Arial" panose="020B0604020202020204" pitchFamily="34" charset="0"/>
              </a:rPr>
              <a:t>alfalfa galéga</a:t>
            </a:r>
            <a:r>
              <a:rPr lang="fr-FR" altLang="fr-FR" sz="1800">
                <a:solidFill>
                  <a:srgbClr val="008000"/>
                </a:solidFill>
                <a:latin typeface="Arial" panose="020B0604020202020204" pitchFamily="34" charset="0"/>
              </a:rPr>
              <a:t> , Sainfoin d'Espagne, Faux-indigo, est une </a:t>
            </a:r>
            <a:r>
              <a:rPr lang="fr-FR" altLang="fr-FR" sz="1800">
                <a:solidFill>
                  <a:srgbClr val="008000"/>
                </a:solidFill>
                <a:latin typeface="Arial" panose="020B0604020202020204" pitchFamily="34" charset="0"/>
                <a:hlinkClick r:id="rId3" tooltip="Plante"/>
              </a:rPr>
              <a:t>plante</a:t>
            </a:r>
            <a:r>
              <a:rPr lang="fr-FR" altLang="fr-FR" sz="1800">
                <a:solidFill>
                  <a:srgbClr val="008000"/>
                </a:solidFill>
                <a:latin typeface="Arial" panose="020B0604020202020204" pitchFamily="34" charset="0"/>
              </a:rPr>
              <a:t> herbacée vivace (famille des </a:t>
            </a:r>
            <a:r>
              <a:rPr lang="fr-FR" altLang="fr-FR" sz="1800" i="1">
                <a:solidFill>
                  <a:srgbClr val="008000"/>
                </a:solidFill>
                <a:latin typeface="Arial" panose="020B0604020202020204" pitchFamily="34" charset="0"/>
                <a:hlinkClick r:id="rId4" tooltip="Fabacée"/>
              </a:rPr>
              <a:t>fabacées</a:t>
            </a:r>
            <a:r>
              <a:rPr lang="fr-FR" altLang="fr-FR" sz="1800">
                <a:solidFill>
                  <a:srgbClr val="008000"/>
                </a:solidFill>
                <a:latin typeface="Arial" panose="020B0604020202020204" pitchFamily="34" charset="0"/>
              </a:rPr>
              <a:t>), cultivée à des fins ornementales ou médicinales.</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Haute de 30cm à 1m. Tige dressée, creuse. Plante glabre, formant des touffes. </a:t>
            </a:r>
            <a:r>
              <a:rPr lang="fr-FR" altLang="fr-FR" sz="1200" b="1">
                <a:solidFill>
                  <a:srgbClr val="008000"/>
                </a:solidFill>
                <a:latin typeface="Arial" panose="020B0604020202020204" pitchFamily="34" charset="0"/>
              </a:rPr>
              <a:t>Feuilles imparipennées</a:t>
            </a:r>
            <a:r>
              <a:rPr lang="fr-FR" altLang="fr-FR" sz="1200">
                <a:solidFill>
                  <a:srgbClr val="008000"/>
                </a:solidFill>
                <a:latin typeface="Arial" panose="020B0604020202020204" pitchFamily="34" charset="0"/>
              </a:rPr>
              <a:t> ; 5–8 paires de folioles étroitement lancéolées à elliptiques, mucronées, entières, ± sessiles. Pétiole court. </a:t>
            </a:r>
            <a:r>
              <a:rPr lang="fr-FR" altLang="fr-FR" sz="1200" b="1">
                <a:solidFill>
                  <a:srgbClr val="008000"/>
                </a:solidFill>
                <a:latin typeface="Arial" panose="020B0604020202020204" pitchFamily="34" charset="0"/>
              </a:rPr>
              <a:t>Grappe oblongue, lâche, dressée</a:t>
            </a:r>
            <a:r>
              <a:rPr lang="fr-FR" altLang="fr-FR" sz="1200">
                <a:solidFill>
                  <a:srgbClr val="008000"/>
                </a:solidFill>
                <a:latin typeface="Arial" panose="020B0604020202020204" pitchFamily="34" charset="0"/>
              </a:rPr>
              <a:t>, sur long pédoncule axillaire. </a:t>
            </a:r>
            <a:r>
              <a:rPr lang="fr-FR" altLang="fr-FR" sz="1200" b="1">
                <a:solidFill>
                  <a:srgbClr val="008000"/>
                </a:solidFill>
                <a:latin typeface="Arial" panose="020B0604020202020204" pitchFamily="34" charset="0"/>
              </a:rPr>
              <a:t>Corolle violet clair à blanche</a:t>
            </a:r>
            <a:r>
              <a:rPr lang="fr-FR" altLang="fr-FR" sz="1200">
                <a:solidFill>
                  <a:srgbClr val="008000"/>
                </a:solidFill>
                <a:latin typeface="Arial" panose="020B0604020202020204" pitchFamily="34" charset="0"/>
              </a:rPr>
              <a:t> ; étendard, ailes et carène env. de même longueur. Gousse cylindrique, droite, longue de 2–5 cm, épaisse de 2–3 mm, à nombreuses graines. </a:t>
            </a:r>
            <a:r>
              <a:rPr lang="fr-FR" altLang="fr-FR" sz="1200" b="1">
                <a:solidFill>
                  <a:srgbClr val="008000"/>
                </a:solidFill>
                <a:latin typeface="Arial" panose="020B0604020202020204" pitchFamily="34" charset="0"/>
              </a:rPr>
              <a:t>Période de floraison</a:t>
            </a:r>
            <a:r>
              <a:rPr lang="fr-FR" altLang="fr-FR" sz="1200">
                <a:solidFill>
                  <a:srgbClr val="008000"/>
                </a:solidFill>
                <a:latin typeface="Arial" panose="020B0604020202020204" pitchFamily="34" charset="0"/>
              </a:rPr>
              <a:t> : 6–7. Les fleurs, groupées en grappes allongées, sont de couleur bleuâtre à pourprée ou blanche. </a:t>
            </a:r>
            <a:r>
              <a:rPr lang="fr-FR" altLang="fr-FR" sz="1200" u="sng">
                <a:solidFill>
                  <a:srgbClr val="008000"/>
                </a:solidFill>
                <a:latin typeface="Arial" panose="020B0604020202020204" pitchFamily="34" charset="0"/>
              </a:rPr>
              <a:t>Climats</a:t>
            </a:r>
            <a:r>
              <a:rPr lang="fr-FR" altLang="fr-FR" sz="1200">
                <a:solidFill>
                  <a:srgbClr val="008000"/>
                </a:solidFill>
                <a:latin typeface="Arial" panose="020B0604020202020204" pitchFamily="34" charset="0"/>
              </a:rPr>
              <a:t> : tempérés et chauds.</a:t>
            </a:r>
          </a:p>
          <a:p>
            <a:pPr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Forêts riveraines, rives. Cultivé comme plante fourragère ou subspontané.</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a:t>
            </a:r>
            <a:r>
              <a:rPr lang="fr-FR" altLang="fr-FR" sz="1200">
                <a:solidFill>
                  <a:srgbClr val="008000"/>
                </a:solidFill>
                <a:latin typeface="Arial" panose="020B0604020202020204" pitchFamily="34" charset="0"/>
              </a:rPr>
              <a:t> : cette légumineuse peut être confondue avec le sainfoin.</a:t>
            </a:r>
          </a:p>
          <a:p>
            <a:pPr algn="just" eaLnBrk="1" hangingPunct="1">
              <a:spcBef>
                <a:spcPct val="0"/>
              </a:spcBef>
              <a:buFontTx/>
              <a:buNone/>
            </a:pPr>
            <a:r>
              <a:rPr lang="fr-FR" altLang="fr-FR" sz="1200" u="sng">
                <a:solidFill>
                  <a:srgbClr val="FF0000"/>
                </a:solidFill>
                <a:latin typeface="Arial" panose="020B0604020202020204" pitchFamily="34" charset="0"/>
              </a:rPr>
              <a:t>Toxicité</a:t>
            </a:r>
            <a:r>
              <a:rPr lang="fr-FR" altLang="fr-FR" sz="1200">
                <a:solidFill>
                  <a:srgbClr val="FF0000"/>
                </a:solidFill>
                <a:latin typeface="Arial" panose="020B0604020202020204" pitchFamily="34" charset="0"/>
              </a:rPr>
              <a:t> : Les parties aériennes de la plante sont toxiques en période de floraison et de fructification. La plante "séchée" est la plus dangereuse, car fraîche, elle est peu appétente. Sa présence en fleurs ou avec les gousses dans le foin est à proscrire. Un fourrage à 10 % de Galega peut être dangereux. La dose toxique est de :</a:t>
            </a:r>
          </a:p>
          <a:p>
            <a:pPr algn="just" eaLnBrk="1" hangingPunct="1">
              <a:spcBef>
                <a:spcPct val="0"/>
              </a:spcBef>
            </a:pPr>
            <a:r>
              <a:rPr lang="fr-FR" altLang="fr-FR" sz="1200">
                <a:solidFill>
                  <a:srgbClr val="FF0000"/>
                </a:solidFill>
                <a:latin typeface="Arial" panose="020B0604020202020204" pitchFamily="34" charset="0"/>
              </a:rPr>
              <a:t> 4 kg de plante fraîche pour une vache.</a:t>
            </a:r>
          </a:p>
          <a:p>
            <a:pPr algn="just" eaLnBrk="1" hangingPunct="1">
              <a:spcBef>
                <a:spcPct val="0"/>
              </a:spcBef>
            </a:pPr>
            <a:r>
              <a:rPr lang="fr-FR" altLang="fr-FR" sz="1200">
                <a:solidFill>
                  <a:srgbClr val="FF0000"/>
                </a:solidFill>
                <a:latin typeface="Arial" panose="020B0604020202020204" pitchFamily="34" charset="0"/>
              </a:rPr>
              <a:t> 400 g de plante fraîche ou 100 grammes de plante séchée suffisent à déclencher les symptômes et entraîner la mort chez les brebis.</a:t>
            </a:r>
          </a:p>
          <a:p>
            <a:pPr algn="just" eaLnBrk="1" hangingPunct="1">
              <a:spcBef>
                <a:spcPct val="0"/>
              </a:spcBef>
            </a:pPr>
            <a:r>
              <a:rPr lang="fr-FR" altLang="fr-FR" sz="1200">
                <a:solidFill>
                  <a:srgbClr val="FF0000"/>
                </a:solidFill>
                <a:latin typeface="Arial" panose="020B0604020202020204" pitchFamily="34" charset="0"/>
              </a:rPr>
              <a:t> des cas d'intoxication ont été rapportés à partir de 40 grammes de plante sèche ingérée chez les chevaux.</a:t>
            </a:r>
          </a:p>
          <a:p>
            <a:pPr algn="just" eaLnBrk="1" hangingPunct="1">
              <a:spcBef>
                <a:spcPct val="0"/>
              </a:spcBef>
              <a:buFontTx/>
              <a:buNone/>
            </a:pPr>
            <a:r>
              <a:rPr lang="fr-FR" altLang="fr-FR" sz="1200">
                <a:solidFill>
                  <a:srgbClr val="FF0000"/>
                </a:solidFill>
                <a:latin typeface="Arial" panose="020B0604020202020204" pitchFamily="34" charset="0"/>
              </a:rPr>
              <a:t>Cette espèce a été placée sur la </a:t>
            </a:r>
            <a:r>
              <a:rPr lang="fr-FR" altLang="fr-FR" sz="1200">
                <a:solidFill>
                  <a:srgbClr val="FF0000"/>
                </a:solidFill>
                <a:latin typeface="Arial" panose="020B0604020202020204" pitchFamily="34" charset="0"/>
                <a:hlinkClick r:id="rId5" tooltip="Liste fédérale des mauvaises herbes nuisibles"/>
              </a:rPr>
              <a:t>liste fédérale des mauvaises herbes nuisibles</a:t>
            </a:r>
            <a:r>
              <a:rPr lang="fr-FR" altLang="fr-FR" sz="1200">
                <a:solidFill>
                  <a:srgbClr val="FF0000"/>
                </a:solidFill>
                <a:latin typeface="Arial" panose="020B0604020202020204" pitchFamily="34" charset="0"/>
              </a:rPr>
              <a:t> aux </a:t>
            </a:r>
            <a:r>
              <a:rPr lang="fr-FR" altLang="fr-FR" sz="1200">
                <a:solidFill>
                  <a:srgbClr val="FF0000"/>
                </a:solidFill>
                <a:latin typeface="Arial" panose="020B0604020202020204" pitchFamily="34" charset="0"/>
                <a:hlinkClick r:id="rId6" tooltip="États-Unis"/>
              </a:rPr>
              <a:t>Etats-Unis</a:t>
            </a:r>
            <a:r>
              <a:rPr lang="fr-FR" altLang="fr-FR" sz="1200">
                <a:solidFill>
                  <a:srgbClr val="FF0000"/>
                </a:solidFill>
                <a:latin typeface="Arial" panose="020B0604020202020204" pitchFamily="34" charset="0"/>
              </a:rPr>
              <a:t>. On la trouve aussi en </a:t>
            </a:r>
            <a:r>
              <a:rPr lang="fr-FR" altLang="fr-FR" sz="1200">
                <a:solidFill>
                  <a:srgbClr val="FF0000"/>
                </a:solidFill>
                <a:latin typeface="Arial" panose="020B0604020202020204" pitchFamily="34" charset="0"/>
                <a:hlinkClick r:id="rId7" tooltip="Argentine"/>
              </a:rPr>
              <a:t>Argentine</a:t>
            </a:r>
            <a:r>
              <a:rPr lang="fr-FR" altLang="fr-FR" sz="1200">
                <a:solidFill>
                  <a:srgbClr val="FF0000"/>
                </a:solidFill>
                <a:latin typeface="Arial" panose="020B0604020202020204" pitchFamily="34" charset="0"/>
              </a:rPr>
              <a:t>, au </a:t>
            </a:r>
            <a:r>
              <a:rPr lang="fr-FR" altLang="fr-FR" sz="1200">
                <a:solidFill>
                  <a:srgbClr val="FF0000"/>
                </a:solidFill>
                <a:latin typeface="Arial" panose="020B0604020202020204" pitchFamily="34" charset="0"/>
                <a:hlinkClick r:id="rId8" tooltip="Chili"/>
              </a:rPr>
              <a:t>Chili</a:t>
            </a:r>
            <a:r>
              <a:rPr lang="fr-FR" altLang="fr-FR" sz="1200">
                <a:solidFill>
                  <a:srgbClr val="FF0000"/>
                </a:solidFill>
                <a:latin typeface="Arial" panose="020B0604020202020204" pitchFamily="34" charset="0"/>
              </a:rPr>
              <a:t>, en </a:t>
            </a:r>
            <a:r>
              <a:rPr lang="fr-FR" altLang="fr-FR" sz="1200">
                <a:solidFill>
                  <a:srgbClr val="FF0000"/>
                </a:solidFill>
                <a:latin typeface="Arial" panose="020B0604020202020204" pitchFamily="34" charset="0"/>
                <a:hlinkClick r:id="rId9" tooltip="Equateur"/>
              </a:rPr>
              <a:t>Equateur</a:t>
            </a:r>
            <a:r>
              <a:rPr lang="fr-FR" altLang="fr-FR" sz="1200">
                <a:solidFill>
                  <a:srgbClr val="FF0000"/>
                </a:solidFill>
                <a:latin typeface="Arial" panose="020B0604020202020204" pitchFamily="34" charset="0"/>
              </a:rPr>
              <a:t> , et en </a:t>
            </a:r>
            <a:r>
              <a:rPr lang="fr-FR" altLang="fr-FR" sz="1200">
                <a:solidFill>
                  <a:srgbClr val="FF0000"/>
                </a:solidFill>
                <a:latin typeface="Arial" panose="020B0604020202020204" pitchFamily="34" charset="0"/>
                <a:hlinkClick r:id="rId10" tooltip="Nouvelle-Zélande"/>
              </a:rPr>
              <a:t>Nouvelle-Zélande</a:t>
            </a:r>
            <a:r>
              <a:rPr lang="fr-FR" altLang="fr-FR" sz="1200">
                <a:solidFill>
                  <a:srgbClr val="FF0000"/>
                </a:solidFill>
                <a:latin typeface="Arial" panose="020B0604020202020204" pitchFamily="34" charset="0"/>
              </a:rPr>
              <a:t>  </a:t>
            </a:r>
            <a:r>
              <a:rPr lang="fr-FR" altLang="fr-FR" sz="1200" baseline="30000">
                <a:solidFill>
                  <a:srgbClr val="FF0000"/>
                </a:solidFill>
                <a:latin typeface="Arial" panose="020B0604020202020204" pitchFamily="34" charset="0"/>
                <a:hlinkClick r:id="rId11"/>
              </a:rPr>
              <a:t>[3]</a:t>
            </a:r>
            <a:r>
              <a:rPr lang="fr-FR" altLang="fr-FR" sz="1200">
                <a:solidFill>
                  <a:srgbClr val="FF0000"/>
                </a:solidFill>
                <a:latin typeface="Arial" panose="020B0604020202020204" pitchFamily="34" charset="0"/>
              </a:rPr>
              <a:t>.</a:t>
            </a:r>
          </a:p>
          <a:p>
            <a:pPr eaLnBrk="1" hangingPunct="1">
              <a:spcBef>
                <a:spcPct val="0"/>
              </a:spcBef>
              <a:buFontTx/>
              <a:buNone/>
            </a:pPr>
            <a:r>
              <a:rPr lang="fr-FR" altLang="fr-FR" sz="1100">
                <a:solidFill>
                  <a:srgbClr val="008000"/>
                </a:solidFill>
                <a:latin typeface="Arial" panose="020B0604020202020204" pitchFamily="34" charset="0"/>
              </a:rPr>
              <a:t>Sources : a) </a:t>
            </a:r>
            <a:r>
              <a:rPr lang="fr-FR" altLang="fr-FR" sz="1100">
                <a:solidFill>
                  <a:srgbClr val="008000"/>
                </a:solidFill>
                <a:latin typeface="Arial" panose="020B0604020202020204" pitchFamily="34" charset="0"/>
                <a:hlinkClick r:id="rId2"/>
              </a:rPr>
              <a:t>http://www.infoflora.ch/fr/flore/1133-galega-officinalis.html</a:t>
            </a:r>
            <a:r>
              <a:rPr lang="fr-FR" altLang="fr-FR" sz="1100">
                <a:solidFill>
                  <a:srgbClr val="008000"/>
                </a:solidFill>
                <a:latin typeface="Arial" panose="020B0604020202020204" pitchFamily="34" charset="0"/>
              </a:rPr>
              <a:t>, b) </a:t>
            </a:r>
            <a:r>
              <a:rPr lang="fr-FR" altLang="fr-FR" sz="1100">
                <a:solidFill>
                  <a:srgbClr val="008000"/>
                </a:solidFill>
                <a:latin typeface="Arial" panose="020B0604020202020204" pitchFamily="34" charset="0"/>
                <a:hlinkClick r:id="rId12"/>
              </a:rPr>
              <a:t>http://fr.wikipedia.org/wiki/Gal%C3%A9ga_officinal</a:t>
            </a:r>
            <a:r>
              <a:rPr lang="fr-FR" altLang="fr-FR" sz="1100">
                <a:solidFill>
                  <a:srgbClr val="008000"/>
                </a:solidFill>
                <a:latin typeface="Arial" panose="020B0604020202020204" pitchFamily="34" charset="0"/>
              </a:rPr>
              <a:t>,</a:t>
            </a:r>
          </a:p>
          <a:p>
            <a:pPr eaLnBrk="1" hangingPunct="1">
              <a:spcBef>
                <a:spcPct val="0"/>
              </a:spcBef>
              <a:buFontTx/>
              <a:buNone/>
            </a:pPr>
            <a:r>
              <a:rPr lang="fr-FR" altLang="fr-FR" sz="1100">
                <a:solidFill>
                  <a:srgbClr val="008000"/>
                </a:solidFill>
                <a:latin typeface="Arial" panose="020B0604020202020204" pitchFamily="34" charset="0"/>
              </a:rPr>
              <a:t>c) </a:t>
            </a:r>
            <a:r>
              <a:rPr lang="fr-FR" altLang="fr-FR" sz="1100">
                <a:solidFill>
                  <a:srgbClr val="008000"/>
                </a:solidFill>
                <a:latin typeface="Arial" panose="020B0604020202020204" pitchFamily="34" charset="0"/>
                <a:hlinkClick r:id="rId13"/>
              </a:rPr>
              <a:t>http://www.marne.chambagri.fr/fileadmin/documents/internet/optimiser_productions/elevage/bovins/bulletin_14_-_intoxication_Galega.pdf</a:t>
            </a:r>
            <a:r>
              <a:rPr lang="fr-FR" altLang="fr-FR" sz="1100">
                <a:solidFill>
                  <a:srgbClr val="008000"/>
                </a:solidFill>
                <a:latin typeface="Arial" panose="020B0604020202020204" pitchFamily="34" charset="0"/>
              </a:rPr>
              <a:t> , d) </a:t>
            </a:r>
            <a:r>
              <a:rPr lang="fr-FR" altLang="fr-FR" sz="1100">
                <a:solidFill>
                  <a:srgbClr val="008000"/>
                </a:solidFill>
                <a:latin typeface="Arial" panose="020B0604020202020204" pitchFamily="34" charset="0"/>
                <a:hlinkClick r:id="rId14"/>
              </a:rPr>
              <a:t>http://en.wikipedia.org/wiki/Galega_officinalis</a:t>
            </a:r>
            <a:r>
              <a:rPr lang="fr-FR" altLang="fr-FR" sz="1100">
                <a:solidFill>
                  <a:srgbClr val="008000"/>
                </a:solidFill>
                <a:latin typeface="Arial" panose="020B0604020202020204" pitchFamily="34" charset="0"/>
              </a:rPr>
              <a:t> </a:t>
            </a:r>
          </a:p>
        </p:txBody>
      </p:sp>
      <p:pic>
        <p:nvPicPr>
          <p:cNvPr id="77831" name="Picture 2" descr="C:\Users\LISAN\Pictures\plantes invasives\Galega officinalis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0563" y="4868863"/>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3" descr="C:\Users\LISAN\Pictures\plantes invasives\Galega officinalis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388" y="4941888"/>
            <a:ext cx="1323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4" descr="C:\Users\LISAN\Pictures\plantes invasives\Galega officinalis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63713" y="4941888"/>
            <a:ext cx="239553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Image 9" descr="galega officinalis5.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380288" y="4838700"/>
            <a:ext cx="151288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9EB629-D91A-4221-88F8-F296FACB9872}" type="slidenum">
              <a:rPr lang="fr-FR" altLang="fr-FR" sz="1200" smtClean="0">
                <a:solidFill>
                  <a:srgbClr val="898989"/>
                </a:solidFill>
              </a:rPr>
              <a:pPr>
                <a:spcBef>
                  <a:spcPct val="0"/>
                </a:spcBef>
                <a:buFontTx/>
                <a:buNone/>
              </a:pPr>
              <a:t>76</a:t>
            </a:fld>
            <a:endParaRPr lang="fr-FR" altLang="fr-FR" sz="1200">
              <a:solidFill>
                <a:srgbClr val="898989"/>
              </a:solidFill>
            </a:endParaRPr>
          </a:p>
        </p:txBody>
      </p:sp>
      <p:sp>
        <p:nvSpPr>
          <p:cNvPr id="78851" name="Rectangle 2"/>
          <p:cNvSpPr>
            <a:spLocks noChangeArrowheads="1"/>
          </p:cNvSpPr>
          <p:nvPr/>
        </p:nvSpPr>
        <p:spPr bwMode="auto">
          <a:xfrm>
            <a:off x="179388" y="476250"/>
            <a:ext cx="828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8.38. </a:t>
            </a:r>
            <a:r>
              <a:rPr lang="fr-FR" altLang="fr-FR" sz="1800" b="1">
                <a:solidFill>
                  <a:srgbClr val="008000"/>
                </a:solidFill>
                <a:latin typeface="Arial" panose="020B0604020202020204" pitchFamily="34" charset="0"/>
              </a:rPr>
              <a:t>Topinambour, Hélianthe tubéreux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Helianthus tuberosus</a:t>
            </a:r>
            <a:r>
              <a:rPr lang="fr-FR" altLang="fr-FR" sz="1800">
                <a:solidFill>
                  <a:srgbClr val="008000"/>
                </a:solidFill>
                <a:latin typeface="Arial" panose="020B0604020202020204" pitchFamily="34" charset="0"/>
              </a:rPr>
              <a:t>)</a:t>
            </a:r>
          </a:p>
        </p:txBody>
      </p:sp>
      <p:sp>
        <p:nvSpPr>
          <p:cNvPr id="78852" name="ZoneTexte 3"/>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8853"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91DCBA0-136A-4E02-9781-61B5C580F55D}" type="slidenum">
              <a:rPr lang="fr-FR" altLang="fr-FR" sz="1200">
                <a:solidFill>
                  <a:srgbClr val="898989"/>
                </a:solidFill>
              </a:rPr>
              <a:pPr algn="r" eaLnBrk="1" hangingPunct="1">
                <a:spcBef>
                  <a:spcPct val="0"/>
                </a:spcBef>
                <a:buFontTx/>
                <a:buNone/>
              </a:pPr>
              <a:t>76</a:t>
            </a:fld>
            <a:endParaRPr lang="fr-FR" altLang="fr-FR" sz="1200">
              <a:solidFill>
                <a:srgbClr val="898989"/>
              </a:solidFill>
            </a:endParaRPr>
          </a:p>
        </p:txBody>
      </p:sp>
      <p:sp>
        <p:nvSpPr>
          <p:cNvPr id="78854" name="ZoneTexte 5"/>
          <p:cNvSpPr txBox="1">
            <a:spLocks noChangeArrowheads="1"/>
          </p:cNvSpPr>
          <p:nvPr/>
        </p:nvSpPr>
        <p:spPr bwMode="auto">
          <a:xfrm>
            <a:off x="107950" y="765175"/>
            <a:ext cx="88566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700">
                <a:solidFill>
                  <a:srgbClr val="008000"/>
                </a:solidFill>
                <a:latin typeface="Arial" panose="020B0604020202020204" pitchFamily="34" charset="0"/>
              </a:rPr>
              <a:t>Plante herbacée comestible, introduite d’Amérique du Nord comme fourrage ou légume.</a:t>
            </a:r>
          </a:p>
          <a:p>
            <a:pPr algn="just" eaLnBrk="1" hangingPunct="1">
              <a:spcBef>
                <a:spcPct val="0"/>
              </a:spcBef>
              <a:buFontTx/>
              <a:buNone/>
            </a:pPr>
            <a:r>
              <a:rPr lang="fr-FR" altLang="fr-FR" sz="1200">
                <a:solidFill>
                  <a:srgbClr val="008000"/>
                </a:solidFill>
                <a:latin typeface="Arial" panose="020B0604020202020204" pitchFamily="34" charset="0"/>
              </a:rPr>
              <a:t>Le topinambour appartient au genre des tournesols. C’est une plante herbacée de 1 à 3 m de hauteur  caractérisée par une tige verte de section circulaire contenant de la moelle, hirsute, légèrement ramifiée uniquement dans la partie supérieure. Les longs rhizomes, spécifiques à l’espèce, se terminent par des tubercules arrondis à ovales. Les fruits ont 4-6 mm de longueur et sont munis de 4 soies. </a:t>
            </a:r>
            <a:r>
              <a:rPr lang="fr-FR" altLang="fr-FR" sz="1200" u="sng">
                <a:solidFill>
                  <a:srgbClr val="008000"/>
                </a:solidFill>
                <a:latin typeface="Arial" panose="020B0604020202020204" pitchFamily="34" charset="0"/>
              </a:rPr>
              <a:t>Multiplication</a:t>
            </a:r>
            <a:r>
              <a:rPr lang="fr-FR" altLang="fr-FR" sz="1200">
                <a:solidFill>
                  <a:srgbClr val="008000"/>
                </a:solidFill>
                <a:latin typeface="Arial" panose="020B0604020202020204" pitchFamily="34" charset="0"/>
              </a:rPr>
              <a:t>  : végétative ou par semis.</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 </a:t>
            </a:r>
            <a:r>
              <a:rPr lang="fr-FR" altLang="fr-FR" sz="1200">
                <a:solidFill>
                  <a:srgbClr val="008000"/>
                </a:solidFill>
                <a:latin typeface="Arial" panose="020B0604020202020204" pitchFamily="34" charset="0"/>
              </a:rPr>
              <a:t>: Le topinambour peut être confondu avec </a:t>
            </a:r>
            <a:r>
              <a:rPr lang="fr-FR" altLang="fr-FR" sz="1200" i="1">
                <a:solidFill>
                  <a:srgbClr val="008000"/>
                </a:solidFill>
                <a:latin typeface="Arial" panose="020B0604020202020204" pitchFamily="34" charset="0"/>
              </a:rPr>
              <a:t>Helianthus anuus</a:t>
            </a:r>
            <a:r>
              <a:rPr lang="fr-FR" altLang="fr-FR" sz="1200">
                <a:solidFill>
                  <a:srgbClr val="008000"/>
                </a:solidFill>
                <a:latin typeface="Arial" panose="020B0604020202020204" pitchFamily="34" charset="0"/>
              </a:rPr>
              <a:t>, l’hélianthe annuel ou tournesol. Le topinambour peut être confondu avec d'autres </a:t>
            </a:r>
            <a:r>
              <a:rPr lang="fr-FR" altLang="fr-FR" sz="1200" i="1">
                <a:solidFill>
                  <a:srgbClr val="008000"/>
                </a:solidFill>
                <a:latin typeface="Arial" panose="020B0604020202020204" pitchFamily="34" charset="0"/>
              </a:rPr>
              <a:t>Composées</a:t>
            </a:r>
            <a:r>
              <a:rPr lang="fr-FR" altLang="fr-FR" sz="1200">
                <a:solidFill>
                  <a:srgbClr val="008000"/>
                </a:solidFill>
                <a:latin typeface="Arial" panose="020B0604020202020204" pitchFamily="34" charset="0"/>
              </a:rPr>
              <a:t>, généralement  ornementales mais rarement échappées des jardins.</a:t>
            </a:r>
          </a:p>
          <a:p>
            <a:pPr algn="just" eaLnBrk="1" hangingPunct="1">
              <a:spcBef>
                <a:spcPct val="0"/>
              </a:spcBef>
              <a:buFontTx/>
              <a:buNone/>
            </a:pPr>
            <a:r>
              <a:rPr lang="fr-FR" altLang="fr-FR" sz="1200">
                <a:solidFill>
                  <a:srgbClr val="FF0000"/>
                </a:solidFill>
                <a:latin typeface="Arial" panose="020B0604020202020204" pitchFamily="34" charset="0"/>
              </a:rPr>
              <a:t>Comme plante ornementale elle a tendance à s’échapper des jardins, de former des populations denses surtout le long des cours d'eau. Les parties aériennes disparaissant pendant l’hiver, l’espèce laisse des rives nues exposées à l’érosion. Des populations dominantes ne se forment que lorsque les besoins élevés en lumière, eau et nutriments sont satisfaits. Pendant la période de végétation, le feuillage dense des topinambours recouvre rapidement le sol, concurrence la végétation indigène et crée des formations pauvres en espèces. Ce danger d’érosion est accru du fait que les tubercules sont déterrés par les animaux.</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long des rives des cours d’eau, chemins, forêts riveraines, dépotoirs et gravières des zones de basse altitude.</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 </a:t>
            </a:r>
            <a:r>
              <a:rPr lang="fr-FR" altLang="fr-FR" sz="1200">
                <a:solidFill>
                  <a:srgbClr val="002060"/>
                </a:solidFill>
                <a:latin typeface="Arial" panose="020B0604020202020204" pitchFamily="34" charset="0"/>
              </a:rPr>
              <a:t>: Il est important d’éviter de se débarrasser de tubercules – ou de terre infestée – sur les composts de jardin, dans des décharges ou des dépotoirs, en particulier à proximité des cours d’eau. Il est important d'éliminer les plantes et tubercules de manière définitive – surtout pour les tubercules une élimination dans une installation de méthanisation est conseillée ou dans une compostière professionnelle avec hygiénisation thermophile, sinon reste l'incinération avec les déchets ménagers. Lutte mécanique: au printemps, les jeunes plantes peuvent être arrachées assez facilement avec les tubercules lorsque le sol est suffisamment humide. Un contrôle d’efficacité est ensuite nécessaire. Il est aussi possible d’effectuer une fois dans l’année un broyage ("mulch") après la mort des anciens tubercules et avant la formation des nouveaux, c’est-à-dire de fin juin à début juillet. Il est ensuite conseillé de planter des espèces ligneuses afin d’éviter l’installation d’une végétation de remplacement nitrophile pauvre en espèces.</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3"/>
              </a:rPr>
              <a:t>http://www.infoflora.ch/assets/content/documents/neophytes/inva_heli_tub_f.pdf</a:t>
            </a:r>
            <a:r>
              <a:rPr lang="fr-FR" altLang="fr-FR" sz="1200">
                <a:solidFill>
                  <a:srgbClr val="008000"/>
                </a:solidFill>
                <a:latin typeface="Arial" panose="020B0604020202020204" pitchFamily="34" charset="0"/>
              </a:rPr>
              <a:t>, </a:t>
            </a:r>
          </a:p>
        </p:txBody>
      </p:sp>
      <p:pic>
        <p:nvPicPr>
          <p:cNvPr id="78855" name="Picture 2" descr="C:\Users\LISAN\Pictures\plantes invasives\Helianthus tuberosu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013325"/>
            <a:ext cx="12588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3" descr="C:\Users\LISAN\Pictures\plantes invasives\Helianthus tuberosu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229225"/>
            <a:ext cx="1651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4" descr="C:\Users\LISAN\Pictures\plantes invasives\Helianthus tuberosu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157788"/>
            <a:ext cx="22685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5" descr="C:\Users\LISAN\Pictures\plantes invasives\Helianthus tuberosus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5229225"/>
            <a:ext cx="1512887"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Image 10" descr="Helianthus tuberosus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373688"/>
            <a:ext cx="17891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B7EFB9-BF11-49FC-AA4E-5AC69255EBEA}" type="slidenum">
              <a:rPr lang="fr-FR" altLang="fr-FR" sz="1200" smtClean="0">
                <a:solidFill>
                  <a:srgbClr val="898989"/>
                </a:solidFill>
              </a:rPr>
              <a:pPr>
                <a:spcBef>
                  <a:spcPct val="0"/>
                </a:spcBef>
                <a:buFontTx/>
                <a:buNone/>
              </a:pPr>
              <a:t>77</a:t>
            </a:fld>
            <a:endParaRPr lang="fr-FR" altLang="fr-FR" sz="1200">
              <a:solidFill>
                <a:srgbClr val="898989"/>
              </a:solidFill>
            </a:endParaRPr>
          </a:p>
        </p:txBody>
      </p:sp>
      <p:sp>
        <p:nvSpPr>
          <p:cNvPr id="79875" name="Rectangle 2"/>
          <p:cNvSpPr>
            <a:spLocks noChangeArrowheads="1"/>
          </p:cNvSpPr>
          <p:nvPr/>
        </p:nvSpPr>
        <p:spPr bwMode="auto">
          <a:xfrm>
            <a:off x="250825" y="5492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8.39. </a:t>
            </a:r>
            <a:r>
              <a:rPr lang="fr-FR" altLang="fr-FR" sz="1800" b="1">
                <a:solidFill>
                  <a:srgbClr val="008000"/>
                </a:solidFill>
                <a:latin typeface="Arial" panose="020B0604020202020204" pitchFamily="34" charset="0"/>
              </a:rPr>
              <a:t>Faux arum jaune, Lysichite américain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Lysichiton americanus</a:t>
            </a:r>
            <a:r>
              <a:rPr lang="fr-FR" altLang="fr-FR" sz="1800">
                <a:solidFill>
                  <a:srgbClr val="008000"/>
                </a:solidFill>
                <a:latin typeface="Arial" panose="020B0604020202020204" pitchFamily="34" charset="0"/>
              </a:rPr>
              <a:t>)</a:t>
            </a:r>
          </a:p>
        </p:txBody>
      </p:sp>
      <p:sp>
        <p:nvSpPr>
          <p:cNvPr id="79876" name="ZoneTexte 3"/>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79877"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6B837FC-0842-4BE9-B933-FEF41B7B951E}" type="slidenum">
              <a:rPr lang="fr-FR" altLang="fr-FR" sz="1200">
                <a:solidFill>
                  <a:srgbClr val="898989"/>
                </a:solidFill>
              </a:rPr>
              <a:pPr algn="r" eaLnBrk="1" hangingPunct="1">
                <a:spcBef>
                  <a:spcPct val="0"/>
                </a:spcBef>
                <a:buFontTx/>
                <a:buNone/>
              </a:pPr>
              <a:t>77</a:t>
            </a:fld>
            <a:endParaRPr lang="fr-FR" altLang="fr-FR" sz="1200">
              <a:solidFill>
                <a:srgbClr val="898989"/>
              </a:solidFill>
            </a:endParaRPr>
          </a:p>
        </p:txBody>
      </p:sp>
      <p:sp>
        <p:nvSpPr>
          <p:cNvPr id="79878" name="ZoneTexte 5"/>
          <p:cNvSpPr txBox="1">
            <a:spLocks noChangeArrowheads="1"/>
          </p:cNvSpPr>
          <p:nvPr/>
        </p:nvSpPr>
        <p:spPr bwMode="auto">
          <a:xfrm>
            <a:off x="107950" y="981075"/>
            <a:ext cx="87852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Ou Arum d'Amérique, plante herbacée vivace de la famille des </a:t>
            </a:r>
            <a:r>
              <a:rPr lang="fr-FR" altLang="fr-FR" sz="1800" i="1">
                <a:solidFill>
                  <a:srgbClr val="008000"/>
                </a:solidFill>
                <a:latin typeface="Arial" panose="020B0604020202020204" pitchFamily="34" charset="0"/>
                <a:hlinkClick r:id="rId3" tooltip="Araceae"/>
              </a:rPr>
              <a:t>Araceae</a:t>
            </a:r>
            <a:r>
              <a:rPr lang="fr-FR" altLang="fr-FR" sz="1800">
                <a:solidFill>
                  <a:srgbClr val="008000"/>
                </a:solidFill>
                <a:latin typeface="Arial" panose="020B0604020202020204" pitchFamily="34" charset="0"/>
              </a:rPr>
              <a:t>.</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Ses feuilles sont très larges ressemblant à celles du </a:t>
            </a:r>
            <a:r>
              <a:rPr lang="fr-FR" altLang="fr-FR" sz="1200">
                <a:solidFill>
                  <a:srgbClr val="008000"/>
                </a:solidFill>
                <a:latin typeface="Arial" panose="020B0604020202020204" pitchFamily="34" charset="0"/>
                <a:hlinkClick r:id="rId4" tooltip="Bananier"/>
              </a:rPr>
              <a:t>bananier</a:t>
            </a:r>
            <a:r>
              <a:rPr lang="fr-FR" altLang="fr-FR" sz="1200">
                <a:solidFill>
                  <a:srgbClr val="008000"/>
                </a:solidFill>
                <a:latin typeface="Arial" panose="020B0604020202020204" pitchFamily="34" charset="0"/>
              </a:rPr>
              <a:t> et pouvant dépasser le mètre. Elles ont des nervures épaisses ne se développent qu'après la floraison. Ses fleurs sont grandes (30 cm) et jaunes, ressemblant à celles des </a:t>
            </a:r>
            <a:r>
              <a:rPr lang="fr-FR" altLang="fr-FR" sz="1200" i="1">
                <a:solidFill>
                  <a:srgbClr val="008000"/>
                </a:solidFill>
                <a:latin typeface="Arial" panose="020B0604020202020204" pitchFamily="34" charset="0"/>
                <a:hlinkClick r:id="rId5" tooltip="Arum"/>
              </a:rPr>
              <a:t>Arum</a:t>
            </a:r>
            <a:r>
              <a:rPr lang="fr-FR" altLang="fr-FR" sz="1200">
                <a:solidFill>
                  <a:srgbClr val="008000"/>
                </a:solidFill>
                <a:latin typeface="Arial" panose="020B0604020202020204" pitchFamily="34" charset="0"/>
              </a:rPr>
              <a:t>, les spadices dégagent une odeur qui rappelle le musc et attire les insectes. Ses fruits sont de couleur écarlate. Il peut atteindre jusqu'à 1,20 m dans des milieux riche en nutriments. </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Elle croît dans les zones riches et acides, humides et gorgées d'eau, marais, tourbières. </a:t>
            </a:r>
          </a:p>
          <a:p>
            <a:pPr algn="just" eaLnBrk="1" hangingPunct="1">
              <a:spcBef>
                <a:spcPct val="0"/>
              </a:spcBef>
              <a:buFontTx/>
              <a:buNone/>
            </a:pPr>
            <a:r>
              <a:rPr lang="fr-FR" altLang="fr-FR" sz="1200">
                <a:solidFill>
                  <a:srgbClr val="FF0000"/>
                </a:solidFill>
                <a:latin typeface="Arial" panose="020B0604020202020204" pitchFamily="34" charset="0"/>
              </a:rPr>
              <a:t>Considérée comme envahissante, son apparition en Europe semble être due à des plantations sauvages et illégales, dans les zones humides. Résistante, elle se répand très bien au point de menacer la végétation d'origine. cette espèce impressionnante par sa taille forme rapidement de grands peuplements et recouvre ainsi de vastes surfaces au détriment de la flore naturelle. </a:t>
            </a:r>
          </a:p>
          <a:p>
            <a:pPr algn="just" eaLnBrk="1" hangingPunct="1">
              <a:spcBef>
                <a:spcPct val="0"/>
              </a:spcBef>
              <a:buFontTx/>
              <a:buNone/>
            </a:pPr>
            <a:r>
              <a:rPr lang="fr-FR" altLang="fr-FR" sz="1200" u="sng">
                <a:solidFill>
                  <a:srgbClr val="008000"/>
                </a:solidFill>
                <a:latin typeface="Arial" panose="020B0604020202020204" pitchFamily="34" charset="0"/>
              </a:rPr>
              <a:t>Dissémination</a:t>
            </a:r>
            <a:r>
              <a:rPr lang="fr-FR" altLang="fr-FR" sz="1200">
                <a:solidFill>
                  <a:srgbClr val="008000"/>
                </a:solidFill>
                <a:latin typeface="Arial" panose="020B0604020202020204" pitchFamily="34" charset="0"/>
              </a:rPr>
              <a:t> : La dissémination se fait non seulement par les graines,  mais également par voie végétative. Les graines peuvent être disséminées sur de grandes distances par les cours d'eau. </a:t>
            </a:r>
          </a:p>
          <a:p>
            <a:pPr algn="just" eaLnBrk="1" hangingPunct="1">
              <a:spcBef>
                <a:spcPct val="0"/>
              </a:spcBef>
              <a:buFontTx/>
              <a:buNone/>
            </a:pPr>
            <a:r>
              <a:rPr lang="fr-FR" altLang="fr-FR" sz="1200" u="sng">
                <a:solidFill>
                  <a:srgbClr val="002060"/>
                </a:solidFill>
                <a:latin typeface="Arial" panose="020B0604020202020204" pitchFamily="34" charset="0"/>
              </a:rPr>
              <a:t>Que faire </a:t>
            </a:r>
            <a:r>
              <a:rPr lang="fr-FR" altLang="fr-FR" sz="1200">
                <a:solidFill>
                  <a:srgbClr val="002060"/>
                </a:solidFill>
                <a:latin typeface="Arial" panose="020B0604020202020204" pitchFamily="34" charset="0"/>
              </a:rPr>
              <a:t>? seul l’arrachage des plantes reste un moyen de lutte possible. Il faut s’assurer à déterrer toute la plante y compris les puissants rhizomes. Il est important de contrôler les sites les années suivantes et d’éliminer chaque jeune plante. </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6"/>
              </a:rPr>
              <a:t>http://fr.wikipedia.org/wiki/Lysichiton_americanus</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7"/>
              </a:rPr>
              <a:t>http://en.wikipedia.org/wiki/Lysichiton_americanus</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8"/>
              </a:rPr>
              <a:t>http://www.infoflora.ch/assets/content/documents/neophytes/inva_lysi_ame_f.pdf</a:t>
            </a:r>
            <a:r>
              <a:rPr lang="fr-FR" altLang="fr-FR" sz="1200">
                <a:solidFill>
                  <a:srgbClr val="008000"/>
                </a:solidFill>
                <a:latin typeface="Arial" panose="020B0604020202020204" pitchFamily="34" charset="0"/>
              </a:rPr>
              <a:t> </a:t>
            </a:r>
          </a:p>
        </p:txBody>
      </p:sp>
      <p:sp>
        <p:nvSpPr>
          <p:cNvPr id="79879" name="Rectangle 6"/>
          <p:cNvSpPr>
            <a:spLocks noChangeArrowheads="1"/>
          </p:cNvSpPr>
          <p:nvPr/>
        </p:nvSpPr>
        <p:spPr bwMode="auto">
          <a:xfrm>
            <a:off x="179388" y="62372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8000"/>
                </a:solidFill>
              </a:rPr>
              <a:t>↑</a:t>
            </a:r>
            <a:r>
              <a:rPr lang="fr-FR" altLang="fr-FR" sz="1200" i="1">
                <a:solidFill>
                  <a:srgbClr val="008000"/>
                </a:solidFill>
                <a:latin typeface="Arial" panose="020B0604020202020204" pitchFamily="34" charset="0"/>
              </a:rPr>
              <a:t>Lysichiton americanu</a:t>
            </a:r>
            <a:r>
              <a:rPr lang="fr-FR" altLang="fr-FR" sz="1200">
                <a:solidFill>
                  <a:srgbClr val="008000"/>
                </a:solidFill>
                <a:latin typeface="Arial" panose="020B0604020202020204" pitchFamily="34" charset="0"/>
              </a:rPr>
              <a:t>s, dans son habitat naturel (sol forestier au bord d'un ruisseau) dans le </a:t>
            </a:r>
            <a:r>
              <a:rPr lang="fr-FR" altLang="fr-FR" sz="1200">
                <a:solidFill>
                  <a:srgbClr val="008000"/>
                </a:solidFill>
                <a:latin typeface="Arial" panose="020B0604020202020204" pitchFamily="34" charset="0"/>
                <a:hlinkClick r:id="rId9" tooltip="Redwood National Park"/>
              </a:rPr>
              <a:t>Redwood National Park</a:t>
            </a:r>
            <a:r>
              <a:rPr lang="fr-FR" altLang="fr-FR" sz="1200">
                <a:solidFill>
                  <a:srgbClr val="008000"/>
                </a:solidFill>
                <a:latin typeface="Arial" panose="020B0604020202020204" pitchFamily="34" charset="0"/>
              </a:rPr>
              <a:t>, au nord de la Californie.</a:t>
            </a:r>
          </a:p>
        </p:txBody>
      </p:sp>
      <p:pic>
        <p:nvPicPr>
          <p:cNvPr id="79880" name="Picture 3" descr="C:\Users\LISAN\Pictures\plantes invasives\Lysichiton americanus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8" y="5876925"/>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5" descr="C:\Users\LISAN\Pictures\plantes invasives\Lysichiton americanus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150" y="4005263"/>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6" descr="C:\Users\LISAN\Pictures\plantes invasives\Lysichiton_americanus_fleur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3813" y="3860800"/>
            <a:ext cx="12493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7" descr="C:\Users\LISAN\Pictures\plantes invasives\Lysichiton americanus4_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6825" y="4149725"/>
            <a:ext cx="190023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8" descr="C:\Users\LISAN\Pictures\plantes invasives\Lysichiton_americanus2_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388" y="4149725"/>
            <a:ext cx="1296987"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9" descr="C:\Users\LISAN\Pictures\plantes invasives\Lysichiton americanus7_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10475" y="0"/>
            <a:ext cx="1533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E877F8-3AF3-4344-81E2-4369A47439A6}" type="slidenum">
              <a:rPr lang="fr-FR" altLang="fr-FR" sz="1200" smtClean="0">
                <a:solidFill>
                  <a:srgbClr val="898989"/>
                </a:solidFill>
              </a:rPr>
              <a:pPr>
                <a:spcBef>
                  <a:spcPct val="0"/>
                </a:spcBef>
                <a:buFontTx/>
                <a:buNone/>
              </a:pPr>
              <a:t>78</a:t>
            </a:fld>
            <a:endParaRPr lang="fr-FR" altLang="fr-FR" sz="1200">
              <a:solidFill>
                <a:srgbClr val="898989"/>
              </a:solidFill>
            </a:endParaRPr>
          </a:p>
        </p:txBody>
      </p:sp>
      <p:sp>
        <p:nvSpPr>
          <p:cNvPr id="80899" name="Rectangle 2"/>
          <p:cNvSpPr>
            <a:spLocks noChangeArrowheads="1"/>
          </p:cNvSpPr>
          <p:nvPr/>
        </p:nvSpPr>
        <p:spPr bwMode="auto">
          <a:xfrm>
            <a:off x="250825" y="549275"/>
            <a:ext cx="653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8.40. </a:t>
            </a:r>
            <a:r>
              <a:rPr lang="fr-FR" altLang="fr-FR" sz="1800" b="1">
                <a:solidFill>
                  <a:srgbClr val="008000"/>
                </a:solidFill>
                <a:latin typeface="Arial" panose="020B0604020202020204" pitchFamily="34" charset="0"/>
              </a:rPr>
              <a:t>Figuier d'Inde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Opuntia humifusa</a:t>
            </a:r>
            <a:r>
              <a:rPr lang="fr-FR" altLang="fr-FR" sz="1800">
                <a:solidFill>
                  <a:srgbClr val="008000"/>
                </a:solidFill>
                <a:latin typeface="Arial" panose="020B0604020202020204" pitchFamily="34" charset="0"/>
              </a:rPr>
              <a:t>)</a:t>
            </a:r>
          </a:p>
        </p:txBody>
      </p:sp>
      <p:sp>
        <p:nvSpPr>
          <p:cNvPr id="80900" name="ZoneTexte 3"/>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0901"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A2C42B2-8FC1-4C70-93FB-E9FE26337F9E}" type="slidenum">
              <a:rPr lang="fr-FR" altLang="fr-FR" sz="1200">
                <a:solidFill>
                  <a:srgbClr val="898989"/>
                </a:solidFill>
              </a:rPr>
              <a:pPr algn="r" eaLnBrk="1" hangingPunct="1">
                <a:spcBef>
                  <a:spcPct val="0"/>
                </a:spcBef>
                <a:buFontTx/>
                <a:buNone/>
              </a:pPr>
              <a:t>78</a:t>
            </a:fld>
            <a:endParaRPr lang="fr-FR" altLang="fr-FR" sz="1200">
              <a:solidFill>
                <a:srgbClr val="898989"/>
              </a:solidFill>
            </a:endParaRPr>
          </a:p>
        </p:txBody>
      </p:sp>
      <p:sp>
        <p:nvSpPr>
          <p:cNvPr id="80902" name="ZoneTexte 5"/>
          <p:cNvSpPr txBox="1">
            <a:spLocks noChangeArrowheads="1"/>
          </p:cNvSpPr>
          <p:nvPr/>
        </p:nvSpPr>
        <p:spPr bwMode="auto">
          <a:xfrm>
            <a:off x="107950" y="908050"/>
            <a:ext cx="8856663"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Plante buissonnante, formant des coussins de moins de 30 cm de haut.</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Fleurs uniformément jaunes, parfois doubles, de 4-6 cm de long et de diamètre. </a:t>
            </a:r>
            <a:r>
              <a:rPr lang="fr-FR" altLang="fr-FR" sz="1200">
                <a:solidFill>
                  <a:srgbClr val="008000"/>
                </a:solidFill>
                <a:latin typeface="Arial" panose="020B0604020202020204" pitchFamily="34" charset="0"/>
                <a:hlinkClick r:id="rId3" tooltip="Fruit (botanique)"/>
              </a:rPr>
              <a:t>Fruits</a:t>
            </a:r>
            <a:r>
              <a:rPr lang="fr-FR" altLang="fr-FR" sz="1200">
                <a:solidFill>
                  <a:srgbClr val="008000"/>
                </a:solidFill>
                <a:latin typeface="Arial" panose="020B0604020202020204" pitchFamily="34" charset="0"/>
              </a:rPr>
              <a:t> comestibles pourpres ou rouges en forme de poire, de 1,5-4 cm de long sur 2-3 cm de diamètre . Extrêmement résistante au froid et aux climats humides, elle croît sans difficulté dans les jardins du Nord de l'</a:t>
            </a:r>
            <a:r>
              <a:rPr lang="fr-FR" altLang="fr-FR" sz="1200">
                <a:solidFill>
                  <a:srgbClr val="008000"/>
                </a:solidFill>
                <a:latin typeface="Arial" panose="020B0604020202020204" pitchFamily="34" charset="0"/>
                <a:hlinkClick r:id="rId4" tooltip="Europe"/>
              </a:rPr>
              <a:t>Europe</a:t>
            </a:r>
            <a:r>
              <a:rPr lang="fr-FR" altLang="fr-FR" sz="1200">
                <a:solidFill>
                  <a:srgbClr val="008000"/>
                </a:solidFill>
                <a:latin typeface="Arial" panose="020B0604020202020204" pitchFamily="34" charset="0"/>
              </a:rPr>
              <a:t>, où elle peut résister jusqu'à -25°C. Convient particulièrement à une plantation en rocaille exposée au sud. La floraison printanière est d'autant plus spectaculaire que l'hiver a été froid. Plante pionnière qui affectionne les milieux ouverts et disparaît lorsque des plantes trop hautes envahissent son milieu. Période de floraison : 6. </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Pentes rocheuses, généralement non calcaires ; xérothermophile. Cette plante ne tolère pas l'ombre. Elle prospère en plein soleil et  les </a:t>
            </a:r>
            <a:r>
              <a:rPr lang="fr-FR" altLang="fr-FR" sz="1200">
                <a:solidFill>
                  <a:srgbClr val="008000"/>
                </a:solidFill>
                <a:latin typeface="Arial" panose="020B0604020202020204" pitchFamily="34" charset="0"/>
                <a:hlinkClick r:id="rId5" tooltip="Sol"/>
              </a:rPr>
              <a:t>sols</a:t>
            </a:r>
            <a:r>
              <a:rPr lang="fr-FR" altLang="fr-FR" sz="1200">
                <a:solidFill>
                  <a:srgbClr val="008000"/>
                </a:solidFill>
                <a:latin typeface="Arial" panose="020B0604020202020204" pitchFamily="34" charset="0"/>
              </a:rPr>
              <a:t>  bien drainés.</a:t>
            </a:r>
          </a:p>
          <a:p>
            <a:pPr algn="just" eaLnBrk="1" hangingPunct="1">
              <a:spcBef>
                <a:spcPct val="0"/>
              </a:spcBef>
              <a:buFontTx/>
              <a:buNone/>
            </a:pPr>
            <a:r>
              <a:rPr lang="fr-FR" altLang="fr-FR" sz="1200">
                <a:solidFill>
                  <a:srgbClr val="008000"/>
                </a:solidFill>
                <a:latin typeface="Arial" panose="020B0604020202020204" pitchFamily="34" charset="0"/>
              </a:rPr>
              <a:t>Certains botanistes considèrent ce cactus comme </a:t>
            </a:r>
            <a:r>
              <a:rPr lang="fr-FR" altLang="fr-FR" sz="1200" i="1">
                <a:solidFill>
                  <a:srgbClr val="008000"/>
                </a:solidFill>
                <a:latin typeface="Arial" panose="020B0604020202020204" pitchFamily="34" charset="0"/>
              </a:rPr>
              <a:t>humifusa</a:t>
            </a:r>
            <a:r>
              <a:rPr lang="fr-FR" altLang="fr-FR" sz="1200">
                <a:solidFill>
                  <a:srgbClr val="008000"/>
                </a:solidFill>
                <a:latin typeface="Arial" panose="020B0604020202020204" pitchFamily="34" charset="0"/>
              </a:rPr>
              <a:t> variété </a:t>
            </a:r>
            <a:r>
              <a:rPr lang="fr-FR" altLang="fr-FR" sz="1200" i="1">
                <a:solidFill>
                  <a:srgbClr val="008000"/>
                </a:solidFill>
                <a:latin typeface="Arial" panose="020B0604020202020204" pitchFamily="34" charset="0"/>
              </a:rPr>
              <a:t>Opuntia compressa</a:t>
            </a:r>
            <a:r>
              <a:rPr lang="fr-FR" altLang="fr-FR" sz="1200">
                <a:solidFill>
                  <a:srgbClr val="008000"/>
                </a:solidFill>
                <a:latin typeface="Arial" panose="020B0604020202020204" pitchFamily="34" charset="0"/>
              </a:rPr>
              <a:t> var., ou un synonyme </a:t>
            </a:r>
            <a:r>
              <a:rPr lang="fr-FR" altLang="fr-FR" sz="1200" i="1">
                <a:solidFill>
                  <a:srgbClr val="008000"/>
                </a:solidFill>
                <a:latin typeface="Arial" panose="020B0604020202020204" pitchFamily="34" charset="0"/>
              </a:rPr>
              <a:t>d'Opuntia compressa.</a:t>
            </a:r>
          </a:p>
          <a:p>
            <a:pPr algn="just" eaLnBrk="1" hangingPunct="1">
              <a:spcBef>
                <a:spcPct val="0"/>
              </a:spcBef>
              <a:buFontTx/>
              <a:buNone/>
            </a:pPr>
            <a:r>
              <a:rPr lang="fr-FR" altLang="fr-FR" sz="1200">
                <a:solidFill>
                  <a:srgbClr val="FF0000"/>
                </a:solidFill>
                <a:latin typeface="Arial" panose="020B0604020202020204" pitchFamily="34" charset="0"/>
              </a:rPr>
              <a:t>Considéré comme envahissante dans beaucoup de pays dans le monde.</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6"/>
              </a:rPr>
              <a:t>http://fr.wikipedia.org/wiki/Opuntia_humifusa</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7"/>
              </a:rPr>
              <a:t>http://en.wikipedia.org/wiki/Opuntia_humifusa</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8"/>
              </a:rPr>
              <a:t>http://www.cabi.org/isc/datasheet/115971</a:t>
            </a:r>
            <a:r>
              <a:rPr lang="fr-FR" altLang="fr-FR" sz="1200">
                <a:solidFill>
                  <a:srgbClr val="008000"/>
                </a:solidFill>
                <a:latin typeface="Arial" panose="020B0604020202020204" pitchFamily="34" charset="0"/>
              </a:rPr>
              <a:t> </a:t>
            </a:r>
          </a:p>
        </p:txBody>
      </p:sp>
      <p:pic>
        <p:nvPicPr>
          <p:cNvPr id="80903" name="Picture 2" descr="C:\Users\LISAN\Pictures\plantes invasives\Opuntia humifusa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300"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3" descr="C:\Users\LISAN\Pictures\plantes invasives\Opuntia humifusa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4868863"/>
            <a:ext cx="11715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4" descr="C:\Users\LISAN\Pictures\plantes invasives\Opuntia humifusa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350"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5" descr="C:\Users\LISAN\Pictures\plantes invasives\Opuntia humifusa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6688" y="3141663"/>
            <a:ext cx="24844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6" descr="C:\Users\LISAN\Pictures\plantes invasives\Opuntia humifusa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6688"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250825" y="476250"/>
            <a:ext cx="653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8.41. </a:t>
            </a:r>
            <a:r>
              <a:rPr lang="fr-FR" altLang="fr-FR" sz="1800" b="1">
                <a:solidFill>
                  <a:srgbClr val="008000"/>
                </a:solidFill>
              </a:rPr>
              <a:t>Vigne vierge commune </a:t>
            </a:r>
            <a:r>
              <a:rPr lang="fr-FR" altLang="fr-FR" sz="1800">
                <a:solidFill>
                  <a:srgbClr val="008000"/>
                </a:solidFill>
              </a:rPr>
              <a:t>(</a:t>
            </a:r>
            <a:r>
              <a:rPr lang="fr-FR" altLang="fr-FR" sz="1800" i="1">
                <a:hlinkClick r:id="rId2"/>
              </a:rPr>
              <a:t>Parthenocissus inserta</a:t>
            </a:r>
            <a:r>
              <a:rPr lang="fr-FR" altLang="fr-FR" sz="1800">
                <a:solidFill>
                  <a:srgbClr val="008000"/>
                </a:solidFill>
              </a:rPr>
              <a:t>)</a:t>
            </a:r>
          </a:p>
        </p:txBody>
      </p:sp>
      <p:sp>
        <p:nvSpPr>
          <p:cNvPr id="81923"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1924" name="Espace réservé du numéro de diapositive 2"/>
          <p:cNvSpPr>
            <a:spLocks noGrp="1"/>
          </p:cNvSpPr>
          <p:nvPr>
            <p:ph type="sldNum" sz="quarter" idx="12"/>
          </p:nvPr>
        </p:nvSpPr>
        <p:spPr bwMode="auto">
          <a:xfrm>
            <a:off x="250825" y="188913"/>
            <a:ext cx="406400" cy="29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544EB4-5530-45AF-94A2-6A613A3B0283}" type="slidenum">
              <a:rPr lang="fr-FR" altLang="fr-FR" sz="1200" smtClean="0">
                <a:solidFill>
                  <a:srgbClr val="898989"/>
                </a:solidFill>
              </a:rPr>
              <a:pPr>
                <a:spcBef>
                  <a:spcPct val="0"/>
                </a:spcBef>
                <a:buFontTx/>
                <a:buNone/>
              </a:pPr>
              <a:t>79</a:t>
            </a:fld>
            <a:endParaRPr lang="fr-FR" altLang="fr-FR" sz="1200">
              <a:solidFill>
                <a:srgbClr val="898989"/>
              </a:solidFill>
            </a:endParaRPr>
          </a:p>
        </p:txBody>
      </p:sp>
      <p:sp>
        <p:nvSpPr>
          <p:cNvPr id="81925" name="ZoneTexte 13"/>
          <p:cNvSpPr txBox="1">
            <a:spLocks noChangeArrowheads="1"/>
          </p:cNvSpPr>
          <p:nvPr/>
        </p:nvSpPr>
        <p:spPr bwMode="auto">
          <a:xfrm>
            <a:off x="179388" y="908050"/>
            <a:ext cx="87852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Cette liane d'Amérique du Nord, à écorce brun-rouge, grimpe relativement haut.</a:t>
            </a:r>
          </a:p>
          <a:p>
            <a:pPr algn="just" eaLnBrk="1" hangingPunct="1">
              <a:spcBef>
                <a:spcPct val="0"/>
              </a:spcBef>
              <a:buFontTx/>
              <a:buNone/>
            </a:pPr>
            <a:r>
              <a:rPr lang="fr-FR" altLang="fr-FR" sz="1200">
                <a:solidFill>
                  <a:srgbClr val="008000"/>
                </a:solidFill>
                <a:latin typeface="Arial" panose="020B0604020202020204" pitchFamily="34" charset="0"/>
              </a:rPr>
              <a:t>Cette liane à écorce brun-rouge grimpe relativement haut. Les feuilles palmatiséquées sont constituées de 5 folioles généralement pétiolées, dentées, d'un vert brillant. Celles-ci mesurent 6 à 15 cm de long. Les vrilles sont constituées de 3 à 5 bras, sans crampons aux extrémités. Inflorescence en panicule formant une demisphère. Fleurs jaune-vert, pétales d'environ 3 mm. Fruits : baies bleues d'un diamètre de 5 à 7 mm. Floraison : juin – août.</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murs, haies, dans des lisières ou des forêts claires, riveraines, ainsi que dans des sites embroussaillés, cultivé comme plante ornementale sur les murs et les façades et souvent subspontané.</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confusions</a:t>
            </a:r>
            <a:r>
              <a:rPr lang="fr-FR" altLang="fr-FR" sz="1200">
                <a:solidFill>
                  <a:srgbClr val="008000"/>
                </a:solidFill>
                <a:latin typeface="Arial" panose="020B0604020202020204" pitchFamily="34" charset="0"/>
              </a:rPr>
              <a:t> : L'espèce est souvent confondue avec la vigne vierge à cinq folioles (</a:t>
            </a:r>
            <a:r>
              <a:rPr lang="fr-FR" altLang="fr-FR" sz="1200" i="1">
                <a:solidFill>
                  <a:srgbClr val="008000"/>
                </a:solidFill>
                <a:latin typeface="Arial" panose="020B0604020202020204" pitchFamily="34" charset="0"/>
              </a:rPr>
              <a:t>Parthenocissus quinquefolia), </a:t>
            </a:r>
            <a:r>
              <a:rPr lang="fr-FR" altLang="fr-FR" sz="1200">
                <a:solidFill>
                  <a:srgbClr val="008000"/>
                </a:solidFill>
                <a:latin typeface="Arial" panose="020B0604020202020204" pitchFamily="34" charset="0"/>
              </a:rPr>
              <a:t>autre</a:t>
            </a:r>
            <a:r>
              <a:rPr lang="fr-FR" altLang="fr-FR" sz="1200" i="1">
                <a:solidFill>
                  <a:srgbClr val="008000"/>
                </a:solidFill>
                <a:latin typeface="Arial" panose="020B0604020202020204" pitchFamily="34" charset="0"/>
              </a:rPr>
              <a:t> </a:t>
            </a:r>
            <a:r>
              <a:rPr lang="fr-FR" altLang="fr-FR" sz="1200">
                <a:solidFill>
                  <a:srgbClr val="008000"/>
                </a:solidFill>
                <a:latin typeface="Arial" panose="020B0604020202020204" pitchFamily="34" charset="0"/>
              </a:rPr>
              <a:t>espèce exotique susceptible de s'établir et se propager. Elle</a:t>
            </a:r>
            <a:r>
              <a:rPr lang="fr-FR" altLang="fr-FR" sz="1200">
                <a:latin typeface="Arial" panose="020B0604020202020204" pitchFamily="34" charset="0"/>
              </a:rPr>
              <a:t> </a:t>
            </a:r>
            <a:r>
              <a:rPr lang="fr-FR" altLang="fr-FR" sz="1200">
                <a:solidFill>
                  <a:srgbClr val="008000"/>
                </a:solidFill>
                <a:latin typeface="Arial" panose="020B0604020202020204" pitchFamily="34" charset="0"/>
              </a:rPr>
              <a:t>est très étroitement liée à </a:t>
            </a:r>
            <a:r>
              <a:rPr lang="fr-FR" altLang="fr-FR" sz="1200" i="1">
                <a:solidFill>
                  <a:srgbClr val="008000"/>
                </a:solidFill>
                <a:latin typeface="Arial" panose="020B0604020202020204" pitchFamily="34" charset="0"/>
              </a:rPr>
              <a:t>P. quinquefolia,</a:t>
            </a:r>
            <a:r>
              <a:rPr lang="fr-FR" altLang="fr-FR" sz="1200">
                <a:solidFill>
                  <a:srgbClr val="008000"/>
                </a:solidFill>
                <a:latin typeface="Arial" panose="020B0604020202020204" pitchFamily="34" charset="0"/>
              </a:rPr>
              <a:t> ne différant que par ses moyens d'escalade, les vrilles s'enroulant autour de tiges de plantes, n’ayant pas les « patches » autocollants trouvés sur les vrilles de la vigne vierge vraie. Une conséquence de ceci est que (contrairement à la </a:t>
            </a:r>
            <a:r>
              <a:rPr lang="fr-FR" altLang="fr-FR" sz="1200" i="1">
                <a:solidFill>
                  <a:srgbClr val="008000"/>
                </a:solidFill>
                <a:latin typeface="Arial" panose="020B0604020202020204" pitchFamily="34" charset="0"/>
              </a:rPr>
              <a:t>vigne vierge vraie</a:t>
            </a:r>
            <a:r>
              <a:rPr lang="fr-FR" altLang="fr-FR" sz="1200">
                <a:solidFill>
                  <a:srgbClr val="008000"/>
                </a:solidFill>
                <a:latin typeface="Arial" panose="020B0604020202020204" pitchFamily="34" charset="0"/>
              </a:rPr>
              <a:t>), elle ne peut grimper aux murs lisses, que par des arbustes et des arbres. </a:t>
            </a:r>
          </a:p>
          <a:p>
            <a:pPr eaLnBrk="1" hangingPunct="1">
              <a:spcBef>
                <a:spcPct val="0"/>
              </a:spcBef>
              <a:buFontTx/>
              <a:buNone/>
            </a:pPr>
            <a:r>
              <a:rPr lang="fr-FR" altLang="fr-FR" sz="1200">
                <a:solidFill>
                  <a:srgbClr val="FF0000"/>
                </a:solidFill>
                <a:latin typeface="Arial" panose="020B0604020202020204" pitchFamily="34" charset="0"/>
              </a:rPr>
              <a:t>L’espèce l'espèce peut parfois former des peuplements denses dans des forêts alluviales perturbées. Le feuillage dense rend difficile la croissance d'autres plantes.</a:t>
            </a:r>
          </a:p>
          <a:p>
            <a:pPr algn="just"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Ses baies, contenant de l</a:t>
            </a:r>
            <a:r>
              <a:rPr lang="fr-FR" altLang="fr-FR" sz="1200">
                <a:solidFill>
                  <a:srgbClr val="008000"/>
                </a:solidFill>
                <a:latin typeface="Arial" panose="020B0604020202020204" pitchFamily="34" charset="0"/>
                <a:hlinkClick r:id="rId3" tooltip="L'acide oxalique"/>
              </a:rPr>
              <a:t>’acide oxalique</a:t>
            </a:r>
            <a:r>
              <a:rPr lang="fr-FR" altLang="fr-FR" sz="1200">
                <a:solidFill>
                  <a:srgbClr val="008000"/>
                </a:solidFill>
                <a:latin typeface="Arial" panose="020B0604020202020204" pitchFamily="34" charset="0"/>
              </a:rPr>
              <a:t>, modérément toxique, fournissent une source de nourriture importante en hiver pour </a:t>
            </a:r>
            <a:r>
              <a:rPr lang="fr-FR" altLang="fr-FR" sz="1200">
                <a:solidFill>
                  <a:srgbClr val="008000"/>
                </a:solidFill>
                <a:latin typeface="Arial" panose="020B0604020202020204" pitchFamily="34" charset="0"/>
                <a:hlinkClick r:id="rId4" tooltip="Oiseau"/>
              </a:rPr>
              <a:t>les oiseaux</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Synonymes</a:t>
            </a:r>
            <a:r>
              <a:rPr lang="fr-FR" altLang="fr-FR" sz="1200">
                <a:solidFill>
                  <a:srgbClr val="008000"/>
                </a:solidFill>
                <a:latin typeface="Arial" panose="020B0604020202020204" pitchFamily="34" charset="0"/>
              </a:rPr>
              <a:t> : </a:t>
            </a:r>
            <a:r>
              <a:rPr lang="fr-FR" altLang="fr-FR" sz="1200" i="1">
                <a:solidFill>
                  <a:srgbClr val="008000"/>
                </a:solidFill>
                <a:latin typeface="Arial" panose="020B0604020202020204" pitchFamily="34" charset="0"/>
              </a:rPr>
              <a:t>Ampelopsis</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inserta</a:t>
            </a:r>
            <a:r>
              <a:rPr lang="fr-FR" altLang="fr-FR" sz="1200">
                <a:solidFill>
                  <a:srgbClr val="008000"/>
                </a:solidFill>
                <a:latin typeface="Arial" panose="020B0604020202020204" pitchFamily="34" charset="0"/>
              </a:rPr>
              <a:t> A.Kern.,  </a:t>
            </a:r>
            <a:r>
              <a:rPr lang="fr-FR" altLang="fr-FR" sz="1200" i="1">
                <a:solidFill>
                  <a:srgbClr val="008000"/>
                </a:solidFill>
                <a:latin typeface="Arial" panose="020B0604020202020204" pitchFamily="34" charset="0"/>
              </a:rPr>
              <a:t>Cissus</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quinquefolia</a:t>
            </a:r>
            <a:r>
              <a:rPr lang="fr-FR" altLang="fr-FR" sz="1200">
                <a:solidFill>
                  <a:srgbClr val="008000"/>
                </a:solidFill>
                <a:latin typeface="Arial" panose="020B0604020202020204" pitchFamily="34" charset="0"/>
              </a:rPr>
              <a:t> Sol. ex Sims,  </a:t>
            </a:r>
            <a:r>
              <a:rPr lang="fr-FR" altLang="fr-FR" sz="1200" i="1">
                <a:solidFill>
                  <a:srgbClr val="008000"/>
                </a:solidFill>
                <a:latin typeface="Arial" panose="020B0604020202020204" pitchFamily="34" charset="0"/>
              </a:rPr>
              <a:t>Parthenocissus</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dumetorum</a:t>
            </a:r>
            <a:r>
              <a:rPr lang="fr-FR" altLang="fr-FR" sz="1200">
                <a:solidFill>
                  <a:srgbClr val="008000"/>
                </a:solidFill>
                <a:latin typeface="Arial" panose="020B0604020202020204" pitchFamily="34" charset="0"/>
              </a:rPr>
              <a:t> (Focke) Rehder</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Les plantes ne doivent pas être traitées comme des déchets verts ordinaires : dans un compost de jardin, les fragments pourraient prendre racine et former de nouveaux individus. Seul un compostage professionnel avec phase d'hygiénisation thermophile ou une méthanisation thermophile peut être conseillé, sinon reste l'incinération avec les déchets ménagers. L'expansion de l'espèce doit être suivie attentivement.</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5"/>
              </a:rPr>
              <a:t>http://www.infoflora.ch/fr/assets/content/documents/neophytes/inva_part_ins_f.pdf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6"/>
              </a:rPr>
              <a:t>http://en.wikipedia.org/wiki/Parthenocissus_vitacea</a:t>
            </a:r>
            <a:r>
              <a:rPr lang="fr-FR" altLang="fr-FR" sz="1200">
                <a:solidFill>
                  <a:srgbClr val="008000"/>
                </a:solidFill>
                <a:latin typeface="Arial" panose="020B0604020202020204" pitchFamily="34" charset="0"/>
              </a:rPr>
              <a:t> </a:t>
            </a:r>
          </a:p>
        </p:txBody>
      </p:sp>
      <p:pic>
        <p:nvPicPr>
          <p:cNvPr id="81926" name="Picture 5" descr="C:\Users\LISAN\Pictures\plantes invasives\parthenocissus inserta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47148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6" descr="C:\Users\LISAN\Pictures\plantes invasives\parthenocissus inserta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5280025"/>
            <a:ext cx="210661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7" descr="C:\Users\LISAN\Pictures\plantes invasives\parthenocissus inserta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5118100"/>
            <a:ext cx="23225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8" descr="C:\Users\LISAN\Pictures\plantes invasives\Parthenocissus_vitacea,_Jan_Celliers_Par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5373688"/>
            <a:ext cx="14414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oneTexte 1"/>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219"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33ADE9-C860-455B-97A1-4335FC4E4227}" type="slidenum">
              <a:rPr lang="fr-FR" altLang="fr-FR" sz="1200" smtClean="0">
                <a:solidFill>
                  <a:srgbClr val="898989"/>
                </a:solidFill>
              </a:rPr>
              <a:pPr>
                <a:spcBef>
                  <a:spcPct val="0"/>
                </a:spcBef>
                <a:buFontTx/>
                <a:buNone/>
              </a:pPr>
              <a:t>8</a:t>
            </a:fld>
            <a:endParaRPr lang="fr-FR" altLang="fr-FR" sz="1200">
              <a:solidFill>
                <a:srgbClr val="898989"/>
              </a:solidFill>
            </a:endParaRPr>
          </a:p>
        </p:txBody>
      </p:sp>
      <p:sp>
        <p:nvSpPr>
          <p:cNvPr id="9220" name="ZoneTexte 3"/>
          <p:cNvSpPr txBox="1">
            <a:spLocks noChangeArrowheads="1"/>
          </p:cNvSpPr>
          <p:nvPr/>
        </p:nvSpPr>
        <p:spPr bwMode="auto">
          <a:xfrm>
            <a:off x="250825" y="476250"/>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5125" name="Rectangle 4"/>
          <p:cNvSpPr>
            <a:spLocks noChangeArrowheads="1"/>
          </p:cNvSpPr>
          <p:nvPr/>
        </p:nvSpPr>
        <p:spPr bwMode="auto">
          <a:xfrm>
            <a:off x="179388" y="908050"/>
            <a:ext cx="8785225" cy="4524375"/>
          </a:xfrm>
          <a:prstGeom prst="rect">
            <a:avLst/>
          </a:prstGeom>
          <a:noFill/>
          <a:ln w="9525">
            <a:noFill/>
            <a:miter lim="800000"/>
            <a:headEnd/>
            <a:tailEnd/>
          </a:ln>
        </p:spPr>
        <p:txBody>
          <a:bodyPr>
            <a:spAutoFit/>
          </a:bodyPr>
          <a:lstStyle/>
          <a:p>
            <a:pPr eaLnBrk="1" hangingPunct="1">
              <a:defRPr/>
            </a:pPr>
            <a:r>
              <a:rPr lang="fr-FR" u="sng" dirty="0">
                <a:solidFill>
                  <a:srgbClr val="008000"/>
                </a:solidFill>
                <a:latin typeface="Calibri" pitchFamily="34" charset="0"/>
                <a:cs typeface="Arial" charset="0"/>
              </a:rPr>
              <a:t>Plantes invasives en France et en Europe</a:t>
            </a:r>
            <a:r>
              <a:rPr lang="fr-FR" dirty="0">
                <a:solidFill>
                  <a:srgbClr val="008000"/>
                </a:solidFill>
                <a:latin typeface="Calibri" pitchFamily="34" charset="0"/>
                <a:cs typeface="Arial" charset="0"/>
              </a:rPr>
              <a:t> (suite) : </a:t>
            </a:r>
          </a:p>
          <a:p>
            <a:pPr eaLnBrk="1" hangingPunct="1">
              <a:defRPr/>
            </a:pPr>
            <a:endParaRPr lang="fr-FR" i="1" dirty="0">
              <a:solidFill>
                <a:srgbClr val="008000"/>
              </a:solidFill>
              <a:latin typeface="+mn-lt"/>
              <a:cs typeface="Arial" charset="0"/>
            </a:endParaRPr>
          </a:p>
          <a:p>
            <a:pPr eaLnBrk="1" hangingPunct="1">
              <a:defRPr/>
            </a:pPr>
            <a:r>
              <a:rPr lang="fr-FR" i="1" dirty="0">
                <a:solidFill>
                  <a:srgbClr val="008000"/>
                </a:solidFill>
                <a:latin typeface="Calibri" pitchFamily="34" charset="0"/>
                <a:cs typeface="Arial" charset="0"/>
              </a:rPr>
              <a:t>Plantes invasives de climats méditerranéens et chauds (en France et en Europe) :</a:t>
            </a:r>
          </a:p>
          <a:p>
            <a:pPr eaLnBrk="1" hangingPunct="1">
              <a:defRPr/>
            </a:pPr>
            <a:endParaRPr lang="fr-FR" dirty="0">
              <a:solidFill>
                <a:srgbClr val="008000"/>
              </a:solidFill>
              <a:latin typeface="Calibri" pitchFamily="34" charset="0"/>
              <a:cs typeface="Arial" charset="0"/>
            </a:endParaRPr>
          </a:p>
          <a:p>
            <a:pPr eaLnBrk="1" hangingPunct="1">
              <a:defRPr/>
            </a:pPr>
            <a:r>
              <a:rPr lang="fr-FR" dirty="0">
                <a:solidFill>
                  <a:srgbClr val="008000"/>
                </a:solidFill>
                <a:latin typeface="Calibri" pitchFamily="34" charset="0"/>
                <a:cs typeface="Arial" charset="0"/>
              </a:rPr>
              <a:t>8.60. Croc de sorcière, Griffe de sorcière ou Figuier des Hottentots (</a:t>
            </a:r>
            <a:r>
              <a:rPr lang="fr-FR" i="1" dirty="0" err="1">
                <a:solidFill>
                  <a:srgbClr val="008000"/>
                </a:solidFill>
                <a:latin typeface="Calibri" pitchFamily="34" charset="0"/>
                <a:cs typeface="Arial" charset="0"/>
              </a:rPr>
              <a:t>Carpobrotus</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edulis</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Calibri" pitchFamily="34" charset="0"/>
                <a:cs typeface="Arial" charset="0"/>
              </a:rPr>
              <a:t>8.61. Herbe de la pampa (</a:t>
            </a:r>
            <a:r>
              <a:rPr lang="fr-FR" i="1" dirty="0" err="1">
                <a:solidFill>
                  <a:srgbClr val="008000"/>
                </a:solidFill>
                <a:latin typeface="Calibri" pitchFamily="34" charset="0"/>
                <a:cs typeface="Arial" charset="0"/>
              </a:rPr>
              <a:t>Cortaderia</a:t>
            </a:r>
            <a:r>
              <a:rPr lang="fr-FR" i="1" dirty="0">
                <a:solidFill>
                  <a:srgbClr val="008000"/>
                </a:solidFill>
                <a:latin typeface="Calibri" pitchFamily="34" charset="0"/>
                <a:cs typeface="Arial" charset="0"/>
              </a:rPr>
              <a:t> </a:t>
            </a:r>
            <a:r>
              <a:rPr lang="fr-FR" i="1" dirty="0" err="1">
                <a:solidFill>
                  <a:srgbClr val="008000"/>
                </a:solidFill>
                <a:latin typeface="Calibri" pitchFamily="34" charset="0"/>
                <a:cs typeface="Arial" charset="0"/>
              </a:rPr>
              <a:t>selloana</a:t>
            </a:r>
            <a:r>
              <a:rPr lang="fr-FR" dirty="0">
                <a:solidFill>
                  <a:srgbClr val="008000"/>
                </a:solidFill>
                <a:latin typeface="Calibri" pitchFamily="34" charset="0"/>
                <a:cs typeface="Arial" charset="0"/>
              </a:rPr>
              <a:t>)</a:t>
            </a:r>
          </a:p>
          <a:p>
            <a:pPr eaLnBrk="1" hangingPunct="1">
              <a:defRPr/>
            </a:pPr>
            <a:r>
              <a:rPr lang="fr-FR" dirty="0">
                <a:solidFill>
                  <a:srgbClr val="008000"/>
                </a:solidFill>
                <a:latin typeface="+mn-lt"/>
                <a:cs typeface="Arial" charset="0"/>
              </a:rPr>
              <a:t>8.62. Agave americana (</a:t>
            </a:r>
            <a:r>
              <a:rPr lang="fr-FR" i="1" u="sng" dirty="0">
                <a:latin typeface="+mn-lt"/>
                <a:cs typeface="Arial" charset="0"/>
                <a:hlinkClick r:id="rId2"/>
              </a:rPr>
              <a:t>Agave americana</a:t>
            </a:r>
            <a:r>
              <a:rPr lang="fr-FR" dirty="0">
                <a:solidFill>
                  <a:srgbClr val="008000"/>
                </a:solidFill>
                <a:latin typeface="+mn-lt"/>
                <a:cs typeface="Arial" charset="0"/>
              </a:rPr>
              <a:t>)</a:t>
            </a:r>
          </a:p>
          <a:p>
            <a:pPr eaLnBrk="1" hangingPunct="1">
              <a:defRPr/>
            </a:pPr>
            <a:endParaRPr lang="fr-FR" dirty="0">
              <a:solidFill>
                <a:srgbClr val="008000"/>
              </a:solidFill>
              <a:latin typeface="+mn-lt"/>
              <a:cs typeface="Arial" charset="0"/>
            </a:endParaRPr>
          </a:p>
          <a:p>
            <a:pPr eaLnBrk="1" hangingPunct="1">
              <a:defRPr/>
            </a:pPr>
            <a:r>
              <a:rPr lang="fr-FR" dirty="0">
                <a:solidFill>
                  <a:srgbClr val="008000"/>
                </a:solidFill>
                <a:latin typeface="+mn-lt"/>
                <a:cs typeface="Arial" charset="0"/>
              </a:rPr>
              <a:t>9. Stratégies de lutte contre les plantes invasives</a:t>
            </a:r>
          </a:p>
          <a:p>
            <a:pPr eaLnBrk="1" hangingPunct="1">
              <a:defRPr/>
            </a:pPr>
            <a:endParaRPr lang="fr-FR" dirty="0">
              <a:solidFill>
                <a:srgbClr val="008000"/>
              </a:solidFill>
              <a:latin typeface="+mn-lt"/>
            </a:endParaRPr>
          </a:p>
          <a:p>
            <a:pPr eaLnBrk="1" hangingPunct="1">
              <a:defRPr/>
            </a:pPr>
            <a:r>
              <a:rPr lang="fr-FR" dirty="0">
                <a:solidFill>
                  <a:srgbClr val="008000"/>
                </a:solidFill>
                <a:latin typeface="+mn-lt"/>
              </a:rPr>
              <a:t>9.1. Lutte chimique</a:t>
            </a:r>
          </a:p>
          <a:p>
            <a:pPr eaLnBrk="1" hangingPunct="1">
              <a:defRPr/>
            </a:pPr>
            <a:r>
              <a:rPr lang="fr-FR" dirty="0">
                <a:solidFill>
                  <a:srgbClr val="008000"/>
                </a:solidFill>
                <a:latin typeface="+mn-lt"/>
              </a:rPr>
              <a:t>9.2. Lutte biologique</a:t>
            </a:r>
          </a:p>
          <a:p>
            <a:pPr eaLnBrk="1" hangingPunct="1">
              <a:defRPr/>
            </a:pPr>
            <a:r>
              <a:rPr lang="fr-FR" dirty="0">
                <a:solidFill>
                  <a:srgbClr val="008000"/>
                </a:solidFill>
                <a:latin typeface="+mn-lt"/>
              </a:rPr>
              <a:t>9.3. Lutte mécanique</a:t>
            </a:r>
          </a:p>
          <a:p>
            <a:pPr eaLnBrk="1" hangingPunct="1">
              <a:defRPr/>
            </a:pPr>
            <a:r>
              <a:rPr lang="fr-FR" dirty="0">
                <a:solidFill>
                  <a:srgbClr val="008000"/>
                </a:solidFill>
                <a:latin typeface="+mn-lt"/>
              </a:rPr>
              <a:t>9.4. Lutte environnementale</a:t>
            </a:r>
          </a:p>
          <a:p>
            <a:pPr eaLnBrk="1" hangingPunct="1">
              <a:defRPr/>
            </a:pPr>
            <a:r>
              <a:rPr lang="fr-FR" dirty="0">
                <a:solidFill>
                  <a:srgbClr val="008000"/>
                </a:solidFill>
                <a:latin typeface="+mn-lt"/>
              </a:rPr>
              <a:t>9.5. Méthodes de lutte dites « Autres »</a:t>
            </a:r>
          </a:p>
          <a:p>
            <a:pPr eaLnBrk="1" hangingPunct="1">
              <a:defRPr/>
            </a:pPr>
            <a:r>
              <a:rPr lang="fr-FR" dirty="0">
                <a:solidFill>
                  <a:srgbClr val="008000"/>
                </a:solidFill>
                <a:latin typeface="+mn-lt"/>
              </a:rPr>
              <a:t>9.6. Combinaison de méthodes de lutte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179388" y="549275"/>
            <a:ext cx="653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8.41bis. </a:t>
            </a:r>
            <a:r>
              <a:rPr lang="fr-FR" altLang="fr-FR" sz="1800" b="1">
                <a:solidFill>
                  <a:srgbClr val="008000"/>
                </a:solidFill>
              </a:rPr>
              <a:t>Vigne vierge vraie </a:t>
            </a:r>
            <a:r>
              <a:rPr lang="fr-FR" altLang="fr-FR" sz="1800">
                <a:solidFill>
                  <a:srgbClr val="008000"/>
                </a:solidFill>
              </a:rPr>
              <a:t>(</a:t>
            </a:r>
            <a:r>
              <a:rPr lang="fr-FR" altLang="fr-FR" sz="1800" i="1">
                <a:hlinkClick r:id="rId2"/>
              </a:rPr>
              <a:t>Parthenocissus </a:t>
            </a:r>
            <a:r>
              <a:rPr lang="fr-FR" altLang="fr-FR" sz="1800" i="1">
                <a:solidFill>
                  <a:srgbClr val="008000"/>
                </a:solidFill>
                <a:latin typeface="Arial" panose="020B0604020202020204" pitchFamily="34" charset="0"/>
                <a:hlinkClick r:id="rId2"/>
              </a:rPr>
              <a:t>quinquefolia</a:t>
            </a:r>
            <a:r>
              <a:rPr lang="fr-FR" altLang="fr-FR" sz="1800">
                <a:solidFill>
                  <a:srgbClr val="008000"/>
                </a:solidFill>
              </a:rPr>
              <a:t>)</a:t>
            </a:r>
          </a:p>
        </p:txBody>
      </p:sp>
      <p:sp>
        <p:nvSpPr>
          <p:cNvPr id="82947"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2948" name="Espace réservé du numéro de diapositive 2"/>
          <p:cNvSpPr>
            <a:spLocks noGrp="1"/>
          </p:cNvSpPr>
          <p:nvPr>
            <p:ph type="sldNum" sz="quarter" idx="12"/>
          </p:nvPr>
        </p:nvSpPr>
        <p:spPr bwMode="auto">
          <a:xfrm>
            <a:off x="250825" y="188913"/>
            <a:ext cx="406400" cy="29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6FFDDE-6D30-4BCA-8F89-997DEADEF4DB}" type="slidenum">
              <a:rPr lang="fr-FR" altLang="fr-FR" sz="1200" smtClean="0">
                <a:solidFill>
                  <a:srgbClr val="898989"/>
                </a:solidFill>
              </a:rPr>
              <a:pPr>
                <a:spcBef>
                  <a:spcPct val="0"/>
                </a:spcBef>
                <a:buFontTx/>
                <a:buNone/>
              </a:pPr>
              <a:t>80</a:t>
            </a:fld>
            <a:endParaRPr lang="fr-FR" altLang="fr-FR" sz="1200">
              <a:solidFill>
                <a:srgbClr val="898989"/>
              </a:solidFill>
            </a:endParaRPr>
          </a:p>
        </p:txBody>
      </p:sp>
      <p:pic>
        <p:nvPicPr>
          <p:cNvPr id="82949" name="Picture 2" descr="C:\Users\LISAN\Pictures\plantes invasives\parthenocissus quinquefo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573463"/>
            <a:ext cx="179705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3" descr="C:\Users\LISAN\Pictures\plantes invasives\parthenocissus quinquefoli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573463"/>
            <a:ext cx="1798637"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4" descr="C:\Users\LISAN\Pictures\plantes invasives\parthenocissus quinquefoli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868863"/>
            <a:ext cx="152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5" descr="C:\Users\LISAN\Pictures\plantes invasives\parthenocissus quinquefoli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6" descr="C:\Users\LISAN\Pictures\plantes invasives\parthenocissus inserta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6025" y="4149725"/>
            <a:ext cx="15779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14"/>
          <p:cNvSpPr>
            <a:spLocks noChangeArrowheads="1"/>
          </p:cNvSpPr>
          <p:nvPr/>
        </p:nvSpPr>
        <p:spPr bwMode="auto">
          <a:xfrm>
            <a:off x="7308850" y="6453188"/>
            <a:ext cx="1735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8000"/>
                </a:solidFill>
                <a:latin typeface="Arial" panose="020B0604020202020204" pitchFamily="34" charset="0"/>
              </a:rPr>
              <a:t>Parthenocissus inserta</a:t>
            </a:r>
          </a:p>
        </p:txBody>
      </p:sp>
      <p:pic>
        <p:nvPicPr>
          <p:cNvPr id="82955" name="Picture 7" descr="C:\Users\LISAN\Pictures\plantes invasives\Parthenocissus quinquefolia &amp; insert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3500438"/>
            <a:ext cx="2800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Rectangle 16"/>
          <p:cNvSpPr>
            <a:spLocks noChangeArrowheads="1"/>
          </p:cNvSpPr>
          <p:nvPr/>
        </p:nvSpPr>
        <p:spPr bwMode="auto">
          <a:xfrm>
            <a:off x="4733925" y="6381750"/>
            <a:ext cx="2325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8000"/>
                </a:solidFill>
              </a:rPr>
              <a:t>↖ </a:t>
            </a:r>
            <a:r>
              <a:rPr lang="fr-FR" altLang="fr-FR" sz="1200" i="1">
                <a:solidFill>
                  <a:srgbClr val="008000"/>
                </a:solidFill>
                <a:latin typeface="Arial" panose="020B0604020202020204" pitchFamily="34" charset="0"/>
              </a:rPr>
              <a:t>Parthenocissus inserta </a:t>
            </a:r>
            <a:endParaRPr lang="fr-FR" altLang="fr-FR" sz="1200">
              <a:solidFill>
                <a:srgbClr val="008000"/>
              </a:solidFill>
              <a:latin typeface="Arial" panose="020B0604020202020204" pitchFamily="34" charset="0"/>
            </a:endParaRPr>
          </a:p>
          <a:p>
            <a:pPr algn="ctr" eaLnBrk="1" hangingPunct="1">
              <a:spcBef>
                <a:spcPct val="0"/>
              </a:spcBef>
              <a:buFontTx/>
              <a:buNone/>
            </a:pPr>
            <a:r>
              <a:rPr lang="fr-FR" altLang="fr-FR" sz="1200" i="1">
                <a:solidFill>
                  <a:srgbClr val="008000"/>
                </a:solidFill>
                <a:latin typeface="Arial" panose="020B0604020202020204" pitchFamily="34" charset="0"/>
              </a:rPr>
              <a:t>Parthenocissus</a:t>
            </a:r>
            <a:r>
              <a:rPr lang="fr-FR" altLang="fr-FR" sz="1200">
                <a:solidFill>
                  <a:srgbClr val="008000"/>
                </a:solidFill>
                <a:latin typeface="Arial" panose="020B0604020202020204" pitchFamily="34" charset="0"/>
              </a:rPr>
              <a:t> </a:t>
            </a:r>
            <a:r>
              <a:rPr lang="fr-FR" altLang="fr-FR" sz="1200" i="1">
                <a:solidFill>
                  <a:srgbClr val="008000"/>
                </a:solidFill>
                <a:latin typeface="Arial" panose="020B0604020202020204" pitchFamily="34" charset="0"/>
              </a:rPr>
              <a:t>quinquefolia </a:t>
            </a:r>
            <a:r>
              <a:rPr lang="fr-FR" altLang="fr-FR" sz="1200" i="1">
                <a:solidFill>
                  <a:srgbClr val="008000"/>
                </a:solidFill>
              </a:rPr>
              <a:t>↑</a:t>
            </a:r>
            <a:r>
              <a:rPr lang="fr-FR" altLang="fr-FR" sz="1200" i="1">
                <a:solidFill>
                  <a:srgbClr val="008000"/>
                </a:solidFill>
                <a:latin typeface="Arial" panose="020B0604020202020204" pitchFamily="34" charset="0"/>
              </a:rPr>
              <a:t> </a:t>
            </a:r>
          </a:p>
        </p:txBody>
      </p:sp>
      <p:pic>
        <p:nvPicPr>
          <p:cNvPr id="82957" name="Picture 8" descr="C:\Users\LISAN\Pictures\plantes invasives\parthenocissus-quinquefolia_sur_arbre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0"/>
            <a:ext cx="104298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8" name="Picture 9" descr="C:\Users\LISAN\Pictures\plantes invasives\Parthenocissus quinquefolia10bi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12125" y="2924175"/>
            <a:ext cx="10318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9" name="Rectangle 19"/>
          <p:cNvSpPr>
            <a:spLocks noChangeArrowheads="1"/>
          </p:cNvSpPr>
          <p:nvPr/>
        </p:nvSpPr>
        <p:spPr bwMode="auto">
          <a:xfrm>
            <a:off x="5940425" y="3429000"/>
            <a:ext cx="2297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solidFill>
                  <a:srgbClr val="008000"/>
                </a:solidFill>
                <a:latin typeface="Arial" panose="020B0604020202020204" pitchFamily="34" charset="0"/>
              </a:rPr>
              <a:t>Parthenocissus quinquefolia </a:t>
            </a:r>
            <a:r>
              <a:rPr lang="fr-FR" altLang="fr-FR" sz="1200">
                <a:solidFill>
                  <a:srgbClr val="008000"/>
                </a:solidFill>
              </a:rPr>
              <a:t>→</a:t>
            </a:r>
            <a:endParaRPr lang="fr-FR" altLang="fr-FR" sz="1200">
              <a:latin typeface="Arial" panose="020B0604020202020204" pitchFamily="34" charset="0"/>
            </a:endParaRPr>
          </a:p>
        </p:txBody>
      </p:sp>
      <p:sp>
        <p:nvSpPr>
          <p:cNvPr id="82960" name="ZoneTexte 20"/>
          <p:cNvSpPr txBox="1">
            <a:spLocks noChangeArrowheads="1"/>
          </p:cNvSpPr>
          <p:nvPr/>
        </p:nvSpPr>
        <p:spPr bwMode="auto">
          <a:xfrm>
            <a:off x="107950" y="981075"/>
            <a:ext cx="89281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Ou vigne vierge à cinq folioles ou vigne vierge de Virginie, </a:t>
            </a:r>
            <a:r>
              <a:rPr lang="fr-FR" altLang="fr-FR" sz="1800">
                <a:solidFill>
                  <a:srgbClr val="008000"/>
                </a:solidFill>
                <a:latin typeface="Arial" panose="020B0604020202020204" pitchFamily="34" charset="0"/>
                <a:hlinkClick r:id="rId11" tooltip="Arbuste"/>
              </a:rPr>
              <a:t>arbuste</a:t>
            </a:r>
            <a:r>
              <a:rPr lang="fr-FR" altLang="fr-FR" sz="1800">
                <a:solidFill>
                  <a:srgbClr val="008000"/>
                </a:solidFill>
                <a:latin typeface="Arial" panose="020B0604020202020204" pitchFamily="34" charset="0"/>
              </a:rPr>
              <a:t> sarmenteux (liane), originaire d'Amérique du Nord, à tiges robustes, très vigoureux, pouvant atteindre 20 m de haut (</a:t>
            </a:r>
            <a:r>
              <a:rPr lang="fr-FR" altLang="fr-FR" sz="1800">
                <a:solidFill>
                  <a:srgbClr val="008000"/>
                </a:solidFill>
                <a:latin typeface="Arial" panose="020B0604020202020204" pitchFamily="34" charset="0"/>
                <a:hlinkClick r:id="rId12" tooltip="Famille (biologie)"/>
              </a:rPr>
              <a:t>famille</a:t>
            </a:r>
            <a:r>
              <a:rPr lang="fr-FR" altLang="fr-FR" sz="1800">
                <a:solidFill>
                  <a:srgbClr val="008000"/>
                </a:solidFill>
                <a:latin typeface="Arial" panose="020B0604020202020204" pitchFamily="34" charset="0"/>
              </a:rPr>
              <a:t> des </a:t>
            </a:r>
            <a:r>
              <a:rPr lang="fr-FR" altLang="fr-FR" sz="1800" i="1">
                <a:solidFill>
                  <a:srgbClr val="008000"/>
                </a:solidFill>
                <a:latin typeface="Arial" panose="020B0604020202020204" pitchFamily="34" charset="0"/>
                <a:hlinkClick r:id="rId13" tooltip="Vitacée"/>
              </a:rPr>
              <a:t>vitacées</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Elle est cultivé très largement comme </a:t>
            </a:r>
            <a:r>
              <a:rPr lang="fr-FR" altLang="fr-FR" sz="1200">
                <a:solidFill>
                  <a:srgbClr val="008000"/>
                </a:solidFill>
                <a:latin typeface="Arial" panose="020B0604020202020204" pitchFamily="34" charset="0"/>
                <a:hlinkClick r:id="rId14" tooltip="Plante grimpante"/>
              </a:rPr>
              <a:t>plante grimpante</a:t>
            </a:r>
            <a:r>
              <a:rPr lang="fr-FR" altLang="fr-FR" sz="1200">
                <a:solidFill>
                  <a:srgbClr val="008000"/>
                </a:solidFill>
                <a:latin typeface="Arial" panose="020B0604020202020204" pitchFamily="34" charset="0"/>
              </a:rPr>
              <a:t> ornementale pour son feuillage décoratif qui prend une belle teinte rouge écarlate en automne. Elle est utilisée pour le reboisement de la bande riveraine des cours d'eau, puisqu'elle est robuste et qu'elle permet de recouvrir des murets de ciment ou de pierre. </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sols humides. En forêt, elle grimpe dans les arbres. Climats tempérés. Elle résiste à des températures jusqu'à -25 °C.</a:t>
            </a:r>
          </a:p>
          <a:p>
            <a:pPr algn="just" eaLnBrk="1" hangingPunct="1">
              <a:spcBef>
                <a:spcPct val="0"/>
              </a:spcBef>
              <a:buFontTx/>
              <a:buNone/>
            </a:pPr>
            <a:r>
              <a:rPr lang="fr-FR" altLang="fr-FR" sz="1200" u="sng">
                <a:solidFill>
                  <a:srgbClr val="008000"/>
                </a:solidFill>
                <a:latin typeface="Arial" panose="020B0604020202020204" pitchFamily="34" charset="0"/>
              </a:rPr>
              <a:t>Risques de confusion </a:t>
            </a:r>
            <a:r>
              <a:rPr lang="fr-FR" altLang="fr-FR" sz="1200">
                <a:solidFill>
                  <a:srgbClr val="008000"/>
                </a:solidFill>
                <a:latin typeface="Arial" panose="020B0604020202020204" pitchFamily="34" charset="0"/>
              </a:rPr>
              <a:t>: avec </a:t>
            </a:r>
            <a:r>
              <a:rPr lang="fr-FR" altLang="fr-FR" sz="1200" i="1">
                <a:latin typeface="Arial" panose="020B0604020202020204" pitchFamily="34" charset="0"/>
                <a:hlinkClick r:id="rId15"/>
              </a:rPr>
              <a:t>Parthenocissus inserta</a:t>
            </a:r>
            <a:r>
              <a:rPr lang="fr-FR" altLang="fr-FR" sz="1200">
                <a:solidFill>
                  <a:srgbClr val="008000"/>
                </a:solidFill>
                <a:latin typeface="Arial" panose="020B0604020202020204" pitchFamily="34" charset="0"/>
              </a:rPr>
              <a:t> (voir page précédente). La forme des feuilles, et aussi ses couleurs brillantes, à l'automne, sont indiscernables de la </a:t>
            </a:r>
            <a:r>
              <a:rPr lang="fr-FR" altLang="fr-FR" sz="1200" b="1">
                <a:solidFill>
                  <a:srgbClr val="008000"/>
                </a:solidFill>
                <a:latin typeface="Arial" panose="020B0604020202020204" pitchFamily="34" charset="0"/>
              </a:rPr>
              <a:t>vigne vierge vraie </a:t>
            </a:r>
            <a:r>
              <a:rPr lang="fr-FR" altLang="fr-FR" sz="1200">
                <a:solidFill>
                  <a:srgbClr val="008000"/>
                </a:solidFill>
                <a:latin typeface="Arial" panose="020B0604020202020204" pitchFamily="34" charset="0"/>
              </a:rPr>
              <a:t>[encore appelée en anglais : « Virginia Creeper »].</a:t>
            </a:r>
          </a:p>
          <a:p>
            <a:pPr algn="just" eaLnBrk="1" hangingPunct="1">
              <a:spcBef>
                <a:spcPct val="0"/>
              </a:spcBef>
              <a:buFontTx/>
              <a:buNone/>
            </a:pPr>
            <a:r>
              <a:rPr lang="fr-FR" altLang="fr-FR" sz="1200">
                <a:solidFill>
                  <a:srgbClr val="FF0000"/>
                </a:solidFill>
                <a:latin typeface="Arial" panose="020B0604020202020204" pitchFamily="34" charset="0"/>
              </a:rPr>
              <a:t>Dans certains pays, comme en Suisse, elle est parfois considérée comme une </a:t>
            </a:r>
            <a:r>
              <a:rPr lang="fr-FR" altLang="fr-FR" sz="1200">
                <a:solidFill>
                  <a:srgbClr val="FF0000"/>
                </a:solidFill>
                <a:latin typeface="Arial" panose="020B0604020202020204" pitchFamily="34" charset="0"/>
                <a:hlinkClick r:id="rId16" tooltip="Plante invasive"/>
              </a:rPr>
              <a:t>plante invasive</a:t>
            </a:r>
            <a:r>
              <a:rPr lang="fr-FR" altLang="fr-FR" sz="1200">
                <a:solidFill>
                  <a:srgbClr val="FF0000"/>
                </a:solidFill>
                <a:latin typeface="Arial" panose="020B0604020202020204" pitchFamily="34" charset="0"/>
              </a:rPr>
              <a:t> interdite de culture.</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7"/>
              </a:rPr>
              <a:t>http://fr.wikipedia.org/wiki/Parthenocissus_quinquefolia</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2"/>
              </a:rPr>
              <a:t>http://en.wikipedia.org/wiki/Virginia_Creeper</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18"/>
              </a:rPr>
              <a:t>https://gobotany.newenglandwild.org/species/parthenocissus/quinquefolia/</a:t>
            </a:r>
            <a:r>
              <a:rPr lang="fr-FR" altLang="fr-FR" sz="1200">
                <a:solidFill>
                  <a:srgbClr val="008000"/>
                </a:solidFill>
                <a:latin typeface="Arial" panose="020B0604020202020204" pitchFamily="34" charset="0"/>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250825" y="549275"/>
            <a:ext cx="653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8.42. </a:t>
            </a:r>
            <a:r>
              <a:rPr lang="fr-FR" altLang="fr-FR" sz="1800" b="1">
                <a:solidFill>
                  <a:srgbClr val="008000"/>
                </a:solidFill>
              </a:rPr>
              <a:t>Sagittaire à larges feuilles </a:t>
            </a:r>
            <a:r>
              <a:rPr lang="fr-FR" altLang="fr-FR" sz="1800">
                <a:solidFill>
                  <a:srgbClr val="008000"/>
                </a:solidFill>
              </a:rPr>
              <a:t>(</a:t>
            </a:r>
            <a:r>
              <a:rPr lang="fr-FR" altLang="fr-FR" sz="1800" i="1">
                <a:hlinkClick r:id="rId2"/>
              </a:rPr>
              <a:t>Sagittaria latifolia</a:t>
            </a:r>
            <a:r>
              <a:rPr lang="fr-FR" altLang="fr-FR" sz="1800">
                <a:solidFill>
                  <a:srgbClr val="008000"/>
                </a:solidFill>
              </a:rPr>
              <a:t>)</a:t>
            </a:r>
          </a:p>
        </p:txBody>
      </p:sp>
      <p:sp>
        <p:nvSpPr>
          <p:cNvPr id="83971" name="ZoneTexte 3"/>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3972" name="Espace réservé du numéro de diapositive 2"/>
          <p:cNvSpPr>
            <a:spLocks noGrp="1"/>
          </p:cNvSpPr>
          <p:nvPr>
            <p:ph type="sldNum" sz="quarter" idx="12"/>
          </p:nvPr>
        </p:nvSpPr>
        <p:spPr bwMode="auto">
          <a:xfrm>
            <a:off x="250825" y="188913"/>
            <a:ext cx="406400" cy="29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05CCC6-C4E2-4312-8134-7A9AA90F3D54}" type="slidenum">
              <a:rPr lang="fr-FR" altLang="fr-FR" sz="1200" smtClean="0">
                <a:solidFill>
                  <a:srgbClr val="898989"/>
                </a:solidFill>
              </a:rPr>
              <a:pPr>
                <a:spcBef>
                  <a:spcPct val="0"/>
                </a:spcBef>
                <a:buFontTx/>
                <a:buNone/>
              </a:pPr>
              <a:t>81</a:t>
            </a:fld>
            <a:endParaRPr lang="fr-FR" altLang="fr-FR" sz="1200">
              <a:solidFill>
                <a:srgbClr val="898989"/>
              </a:solidFill>
            </a:endParaRPr>
          </a:p>
        </p:txBody>
      </p:sp>
      <p:sp>
        <p:nvSpPr>
          <p:cNvPr id="83973" name="ZoneTexte 5"/>
          <p:cNvSpPr txBox="1">
            <a:spLocks noChangeArrowheads="1"/>
          </p:cNvSpPr>
          <p:nvPr/>
        </p:nvSpPr>
        <p:spPr bwMode="auto">
          <a:xfrm>
            <a:off x="179388" y="908050"/>
            <a:ext cx="87852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hlinkClick r:id="rId3" tooltip="Plante herbacée"/>
              </a:rPr>
              <a:t>Plante herbacée</a:t>
            </a:r>
            <a:r>
              <a:rPr lang="fr-FR" altLang="fr-FR" sz="1800">
                <a:solidFill>
                  <a:srgbClr val="008000"/>
                </a:solidFill>
                <a:latin typeface="Arial" panose="020B0604020202020204" pitchFamily="34" charset="0"/>
              </a:rPr>
              <a:t> des milieux </a:t>
            </a:r>
            <a:r>
              <a:rPr lang="fr-FR" altLang="fr-FR" sz="1800">
                <a:solidFill>
                  <a:srgbClr val="008000"/>
                </a:solidFill>
                <a:latin typeface="Arial" panose="020B0604020202020204" pitchFamily="34" charset="0"/>
                <a:hlinkClick r:id="rId4" tooltip="Marécage"/>
              </a:rPr>
              <a:t>marécageux</a:t>
            </a:r>
            <a:r>
              <a:rPr lang="fr-FR" altLang="fr-FR" sz="1800">
                <a:solidFill>
                  <a:srgbClr val="008000"/>
                </a:solidFill>
                <a:latin typeface="Arial" panose="020B0604020202020204" pitchFamily="34" charset="0"/>
              </a:rPr>
              <a:t>, originaire des </a:t>
            </a:r>
            <a:r>
              <a:rPr lang="fr-FR" altLang="fr-FR" sz="1800">
                <a:solidFill>
                  <a:srgbClr val="008000"/>
                </a:solidFill>
                <a:latin typeface="Arial" panose="020B0604020202020204" pitchFamily="34" charset="0"/>
                <a:hlinkClick r:id="rId5" tooltip="Amérique"/>
              </a:rPr>
              <a:t>Amériques</a:t>
            </a:r>
            <a:r>
              <a:rPr lang="fr-FR" altLang="fr-FR" sz="1800">
                <a:solidFill>
                  <a:srgbClr val="008000"/>
                </a:solidFill>
                <a:latin typeface="Arial" panose="020B0604020202020204" pitchFamily="34" charset="0"/>
              </a:rPr>
              <a:t>, qui produit des </a:t>
            </a:r>
            <a:r>
              <a:rPr lang="fr-FR" altLang="fr-FR" sz="1800">
                <a:solidFill>
                  <a:srgbClr val="008000"/>
                </a:solidFill>
                <a:latin typeface="Arial" panose="020B0604020202020204" pitchFamily="34" charset="0"/>
                <a:hlinkClick r:id="rId6" tooltip="Tubercule"/>
              </a:rPr>
              <a:t>tubercules</a:t>
            </a:r>
            <a:r>
              <a:rPr lang="fr-FR" altLang="fr-FR" sz="1800">
                <a:solidFill>
                  <a:srgbClr val="008000"/>
                </a:solidFill>
                <a:latin typeface="Arial" panose="020B0604020202020204" pitchFamily="34" charset="0"/>
              </a:rPr>
              <a:t> comestibles (</a:t>
            </a:r>
            <a:r>
              <a:rPr lang="fr-FR" altLang="fr-FR" sz="1800">
                <a:solidFill>
                  <a:srgbClr val="008000"/>
                </a:solidFill>
                <a:latin typeface="Arial" panose="020B0604020202020204" pitchFamily="34" charset="0"/>
                <a:hlinkClick r:id="rId7" tooltip="Famille (biologie)"/>
              </a:rPr>
              <a:t>Famille</a:t>
            </a:r>
            <a:r>
              <a:rPr lang="fr-FR" altLang="fr-FR" sz="1800">
                <a:solidFill>
                  <a:srgbClr val="008000"/>
                </a:solidFill>
                <a:latin typeface="Arial" panose="020B0604020202020204" pitchFamily="34" charset="0"/>
              </a:rPr>
              <a:t> des </a:t>
            </a:r>
            <a:r>
              <a:rPr lang="fr-FR" altLang="fr-FR" sz="1800" i="1">
                <a:solidFill>
                  <a:srgbClr val="008000"/>
                </a:solidFill>
                <a:latin typeface="Arial" panose="020B0604020202020204" pitchFamily="34" charset="0"/>
                <a:hlinkClick r:id="rId8" tooltip="Alismataceae"/>
              </a:rPr>
              <a:t>Alismataceae</a:t>
            </a:r>
            <a:r>
              <a:rPr lang="fr-FR" altLang="fr-FR" sz="1800">
                <a:solidFill>
                  <a:srgbClr val="008000"/>
                </a:solidFill>
                <a:latin typeface="Arial" panose="020B0604020202020204" pitchFamily="34" charset="0"/>
              </a:rPr>
              <a:t>).</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Semblable à </a:t>
            </a:r>
            <a:r>
              <a:rPr lang="fr-FR" altLang="fr-FR" sz="1200" i="1">
                <a:solidFill>
                  <a:srgbClr val="008000"/>
                </a:solidFill>
                <a:latin typeface="Arial" panose="020B0604020202020204" pitchFamily="34" charset="0"/>
              </a:rPr>
              <a:t>S. sagittifolia</a:t>
            </a:r>
            <a:r>
              <a:rPr lang="fr-FR" altLang="fr-FR" sz="1200">
                <a:solidFill>
                  <a:srgbClr val="008000"/>
                </a:solidFill>
                <a:latin typeface="Arial" panose="020B0604020202020204" pitchFamily="34" charset="0"/>
              </a:rPr>
              <a:t>, mais plus robuste. Feuilles à divisions larges de 5–12 cm, division médiane souvent obtuse. </a:t>
            </a:r>
            <a:r>
              <a:rPr lang="fr-FR" altLang="fr-FR" sz="1200" b="1">
                <a:solidFill>
                  <a:srgbClr val="008000"/>
                </a:solidFill>
                <a:latin typeface="Arial" panose="020B0604020202020204" pitchFamily="34" charset="0"/>
              </a:rPr>
              <a:t>Fleurs larges de 3–4 cm</a:t>
            </a:r>
            <a:r>
              <a:rPr lang="fr-FR" altLang="fr-FR" sz="1200">
                <a:solidFill>
                  <a:srgbClr val="008000"/>
                </a:solidFill>
                <a:latin typeface="Arial" panose="020B0604020202020204" pitchFamily="34" charset="0"/>
              </a:rPr>
              <a:t> (chez </a:t>
            </a:r>
            <a:r>
              <a:rPr lang="fr-FR" altLang="fr-FR" sz="1200" i="1">
                <a:solidFill>
                  <a:srgbClr val="008000"/>
                </a:solidFill>
                <a:latin typeface="Arial" panose="020B0604020202020204" pitchFamily="34" charset="0"/>
              </a:rPr>
              <a:t>S. sagittifolia</a:t>
            </a:r>
            <a:r>
              <a:rPr lang="fr-FR" altLang="fr-FR" sz="1200">
                <a:solidFill>
                  <a:srgbClr val="008000"/>
                </a:solidFill>
                <a:latin typeface="Arial" panose="020B0604020202020204" pitchFamily="34" charset="0"/>
              </a:rPr>
              <a:t>larges de 1,5–2 cm). </a:t>
            </a:r>
            <a:r>
              <a:rPr lang="fr-FR" altLang="fr-FR" sz="1200" b="1">
                <a:solidFill>
                  <a:srgbClr val="008000"/>
                </a:solidFill>
                <a:latin typeface="Arial" panose="020B0604020202020204" pitchFamily="34" charset="0"/>
              </a:rPr>
              <a:t>Pétales entièrement blancs</a:t>
            </a:r>
            <a:r>
              <a:rPr lang="fr-FR" altLang="fr-FR" sz="1200">
                <a:solidFill>
                  <a:srgbClr val="008000"/>
                </a:solidFill>
                <a:latin typeface="Arial" panose="020B0604020202020204" pitchFamily="34" charset="0"/>
              </a:rPr>
              <a:t>. Carpelles à bec étalé à angle droit (chez </a:t>
            </a:r>
            <a:r>
              <a:rPr lang="fr-FR" altLang="fr-FR" sz="1200" i="1">
                <a:solidFill>
                  <a:srgbClr val="008000"/>
                </a:solidFill>
                <a:latin typeface="Arial" panose="020B0604020202020204" pitchFamily="34" charset="0"/>
              </a:rPr>
              <a:t>S. sagittifolia</a:t>
            </a:r>
            <a:r>
              <a:rPr lang="fr-FR" altLang="fr-FR" sz="1200">
                <a:solidFill>
                  <a:srgbClr val="008000"/>
                </a:solidFill>
                <a:latin typeface="Arial" panose="020B0604020202020204" pitchFamily="34" charset="0"/>
              </a:rPr>
              <a:t> bec crochu).</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Fossés, rives ; cultivé et parfois naturalisé. Période de floraison : 7-9.</a:t>
            </a:r>
          </a:p>
          <a:p>
            <a:pPr algn="just" eaLnBrk="1" hangingPunct="1">
              <a:spcBef>
                <a:spcPct val="0"/>
              </a:spcBef>
              <a:buFontTx/>
              <a:buNone/>
            </a:pPr>
            <a:r>
              <a:rPr lang="fr-FR" altLang="fr-FR" sz="1200">
                <a:solidFill>
                  <a:srgbClr val="FF0000"/>
                </a:solidFill>
                <a:latin typeface="Arial" panose="020B0604020202020204" pitchFamily="34" charset="0"/>
              </a:rPr>
              <a:t>Elle est extrêmement fréquente comme une </a:t>
            </a:r>
            <a:r>
              <a:rPr lang="fr-FR" altLang="fr-FR" sz="1200">
                <a:solidFill>
                  <a:srgbClr val="FF0000"/>
                </a:solidFill>
                <a:latin typeface="Arial" panose="020B0604020202020204" pitchFamily="34" charset="0"/>
                <a:hlinkClick r:id="rId9" tooltip="plante émergente"/>
              </a:rPr>
              <a:t>plante émergente</a:t>
            </a:r>
            <a:r>
              <a:rPr lang="fr-FR" altLang="fr-FR" sz="1200">
                <a:solidFill>
                  <a:srgbClr val="FF0000"/>
                </a:solidFill>
                <a:latin typeface="Arial" panose="020B0604020202020204" pitchFamily="34" charset="0"/>
              </a:rPr>
              <a:t>. Elle forme des colonies denses sur des </a:t>
            </a:r>
            <a:r>
              <a:rPr lang="fr-FR" altLang="fr-FR" sz="1200">
                <a:solidFill>
                  <a:srgbClr val="FF0000"/>
                </a:solidFill>
                <a:latin typeface="Arial" panose="020B0604020202020204" pitchFamily="34" charset="0"/>
                <a:hlinkClick r:id="rId10" tooltip="Sol"/>
              </a:rPr>
              <a:t>sols </a:t>
            </a:r>
            <a:r>
              <a:rPr lang="fr-FR" altLang="fr-FR" sz="1200">
                <a:solidFill>
                  <a:srgbClr val="FF0000"/>
                </a:solidFill>
                <a:latin typeface="Arial" panose="020B0604020202020204" pitchFamily="34" charset="0"/>
              </a:rPr>
              <a:t>très humides.</a:t>
            </a:r>
          </a:p>
          <a:p>
            <a:pPr algn="just" eaLnBrk="1" hangingPunct="1">
              <a:spcBef>
                <a:spcPct val="0"/>
              </a:spcBef>
              <a:buFontTx/>
              <a:buNone/>
            </a:pPr>
            <a:r>
              <a:rPr lang="fr-FR" altLang="fr-FR" sz="1200">
                <a:solidFill>
                  <a:srgbClr val="FF0000"/>
                </a:solidFill>
                <a:latin typeface="Arial" panose="020B0604020202020204" pitchFamily="34" charset="0"/>
              </a:rPr>
              <a:t>Ces colonies forment de longues bandes suivant les courbes de </a:t>
            </a:r>
            <a:r>
              <a:rPr lang="fr-FR" altLang="fr-FR" sz="1200">
                <a:solidFill>
                  <a:srgbClr val="FF0000"/>
                </a:solidFill>
                <a:latin typeface="Arial" panose="020B0604020202020204" pitchFamily="34" charset="0"/>
                <a:hlinkClick r:id="rId11" tooltip="Rivière"/>
              </a:rPr>
              <a:t>rivières</a:t>
            </a:r>
            <a:r>
              <a:rPr lang="fr-FR" altLang="fr-FR" sz="1200">
                <a:solidFill>
                  <a:srgbClr val="FF0000"/>
                </a:solidFill>
                <a:latin typeface="Arial" panose="020B0604020202020204" pitchFamily="34" charset="0"/>
              </a:rPr>
              <a:t>, des </a:t>
            </a:r>
            <a:r>
              <a:rPr lang="fr-FR" altLang="fr-FR" sz="1200">
                <a:solidFill>
                  <a:srgbClr val="FF0000"/>
                </a:solidFill>
                <a:latin typeface="Arial" panose="020B0604020202020204" pitchFamily="34" charset="0"/>
                <a:hlinkClick r:id="rId12" tooltip="Étang"/>
              </a:rPr>
              <a:t>étangs</a:t>
            </a:r>
            <a:r>
              <a:rPr lang="fr-FR" altLang="fr-FR" sz="1200">
                <a:solidFill>
                  <a:srgbClr val="FF0000"/>
                </a:solidFill>
                <a:latin typeface="Arial" panose="020B0604020202020204" pitchFamily="34" charset="0"/>
              </a:rPr>
              <a:t> et des </a:t>
            </a:r>
            <a:r>
              <a:rPr lang="fr-FR" altLang="fr-FR" sz="1200">
                <a:solidFill>
                  <a:srgbClr val="FF0000"/>
                </a:solidFill>
                <a:latin typeface="Arial" panose="020B0604020202020204" pitchFamily="34" charset="0"/>
                <a:hlinkClick r:id="rId13" tooltip="Lac"/>
              </a:rPr>
              <a:t>lacs</a:t>
            </a:r>
            <a:r>
              <a:rPr lang="fr-FR" altLang="fr-FR" sz="1200">
                <a:solidFill>
                  <a:srgbClr val="FF0000"/>
                </a:solidFill>
                <a:latin typeface="Arial" panose="020B0604020202020204" pitchFamily="34" charset="0"/>
              </a:rPr>
              <a:t>, bien marquées par la couleur vert foncé des feuilles en forme de flèche. </a:t>
            </a:r>
            <a:r>
              <a:rPr lang="fr-FR" altLang="fr-FR" sz="1200">
                <a:solidFill>
                  <a:srgbClr val="008000"/>
                </a:solidFill>
                <a:latin typeface="Arial" panose="020B0604020202020204" pitchFamily="34" charset="0"/>
              </a:rPr>
              <a:t>La plante a des racines profondes et peut survivre grâce à de larges </a:t>
            </a:r>
            <a:r>
              <a:rPr lang="fr-FR" altLang="fr-FR" sz="1200">
                <a:solidFill>
                  <a:srgbClr val="008000"/>
                </a:solidFill>
                <a:latin typeface="Arial" panose="020B0604020202020204" pitchFamily="34" charset="0"/>
                <a:hlinkClick r:id="rId14" tooltip="Dispersion statistique"/>
              </a:rPr>
              <a:t>variations</a:t>
            </a:r>
            <a:r>
              <a:rPr lang="fr-FR" altLang="fr-FR" sz="1200">
                <a:solidFill>
                  <a:srgbClr val="008000"/>
                </a:solidFill>
                <a:latin typeface="Arial" panose="020B0604020202020204" pitchFamily="34" charset="0"/>
              </a:rPr>
              <a:t> du niveau de l'eau, des </a:t>
            </a:r>
            <a:r>
              <a:rPr lang="fr-FR" altLang="fr-FR" sz="1200">
                <a:solidFill>
                  <a:srgbClr val="008000"/>
                </a:solidFill>
                <a:latin typeface="Arial" panose="020B0604020202020204" pitchFamily="34" charset="0"/>
                <a:hlinkClick r:id="rId15" tooltip="Current (courant)"/>
              </a:rPr>
              <a:t>courants</a:t>
            </a:r>
            <a:r>
              <a:rPr lang="fr-FR" altLang="fr-FR" sz="1200">
                <a:solidFill>
                  <a:srgbClr val="008000"/>
                </a:solidFill>
                <a:latin typeface="Arial" panose="020B0604020202020204" pitchFamily="34" charset="0"/>
              </a:rPr>
              <a:t> lents et des </a:t>
            </a:r>
            <a:r>
              <a:rPr lang="fr-FR" altLang="fr-FR" sz="1200">
                <a:solidFill>
                  <a:srgbClr val="008000"/>
                </a:solidFill>
                <a:latin typeface="Arial" panose="020B0604020202020204" pitchFamily="34" charset="0"/>
                <a:hlinkClick r:id="rId16" tooltip="Vague"/>
              </a:rPr>
              <a:t>vagues</a:t>
            </a:r>
            <a:r>
              <a:rPr lang="fr-FR" altLang="fr-FR" sz="1200">
                <a:solidFill>
                  <a:srgbClr val="008000"/>
                </a:solidFill>
                <a:latin typeface="Arial" panose="020B0604020202020204" pitchFamily="34" charset="0"/>
              </a:rPr>
              <a:t>. Elle présente une </a:t>
            </a:r>
            <a:r>
              <a:rPr lang="fr-FR" altLang="fr-FR" sz="1200">
                <a:solidFill>
                  <a:srgbClr val="008000"/>
                </a:solidFill>
                <a:latin typeface="Arial" panose="020B0604020202020204" pitchFamily="34" charset="0"/>
                <a:hlinkClick r:id="rId17" tooltip="affinité chimique"/>
              </a:rPr>
              <a:t>affinité</a:t>
            </a:r>
            <a:r>
              <a:rPr lang="fr-FR" altLang="fr-FR" sz="1200">
                <a:solidFill>
                  <a:srgbClr val="008000"/>
                </a:solidFill>
                <a:latin typeface="Arial" panose="020B0604020202020204" pitchFamily="34" charset="0"/>
              </a:rPr>
              <a:t> pour des niveaux élevés de </a:t>
            </a:r>
            <a:r>
              <a:rPr lang="fr-FR" altLang="fr-FR" sz="1200">
                <a:solidFill>
                  <a:srgbClr val="008000"/>
                </a:solidFill>
                <a:latin typeface="Arial" panose="020B0604020202020204" pitchFamily="34" charset="0"/>
                <a:hlinkClick r:id="rId18" tooltip="Phosphate"/>
              </a:rPr>
              <a:t>phosphates</a:t>
            </a:r>
            <a:r>
              <a:rPr lang="fr-FR" altLang="fr-FR" sz="1200">
                <a:solidFill>
                  <a:srgbClr val="008000"/>
                </a:solidFill>
                <a:latin typeface="Arial" panose="020B0604020202020204" pitchFamily="34" charset="0"/>
              </a:rPr>
              <a:t> et les </a:t>
            </a:r>
            <a:r>
              <a:rPr lang="fr-FR" altLang="fr-FR" sz="1200">
                <a:solidFill>
                  <a:srgbClr val="008000"/>
                </a:solidFill>
                <a:latin typeface="Arial" panose="020B0604020202020204" pitchFamily="34" charset="0"/>
                <a:hlinkClick r:id="rId19" tooltip="L'eau dure"/>
              </a:rPr>
              <a:t>eaux dures</a:t>
            </a:r>
            <a:r>
              <a:rPr lang="fr-FR" altLang="fr-FR" sz="1200">
                <a:solidFill>
                  <a:srgbClr val="008000"/>
                </a:solidFill>
                <a:latin typeface="Arial" panose="020B0604020202020204" pitchFamily="34" charset="0"/>
              </a:rPr>
              <a:t> (calcaires). Elle est facile à cultiver dans 0,15 m à 0,45 m d'eau sans ou avec peu de courant.</a:t>
            </a:r>
          </a:p>
          <a:p>
            <a:pPr algn="just" eaLnBrk="1" hangingPunct="1">
              <a:spcBef>
                <a:spcPct val="0"/>
              </a:spcBef>
              <a:buFontTx/>
              <a:buNone/>
            </a:pPr>
            <a:r>
              <a:rPr lang="fr-FR" altLang="fr-FR" sz="1200">
                <a:solidFill>
                  <a:srgbClr val="008000"/>
                </a:solidFill>
                <a:latin typeface="Arial" panose="020B0604020202020204" pitchFamily="34" charset="0"/>
              </a:rPr>
              <a:t>Ses tubercules peuvent être consommés </a:t>
            </a:r>
            <a:r>
              <a:rPr lang="fr-FR" altLang="fr-FR" sz="1200">
                <a:solidFill>
                  <a:srgbClr val="008000"/>
                </a:solidFill>
                <a:latin typeface="Arial" panose="020B0604020202020204" pitchFamily="34" charset="0"/>
                <a:hlinkClick r:id="rId20" tooltip="Cuisson"/>
              </a:rPr>
              <a:t>crus</a:t>
            </a:r>
            <a:r>
              <a:rPr lang="fr-FR" altLang="fr-FR" sz="1200">
                <a:solidFill>
                  <a:srgbClr val="008000"/>
                </a:solidFill>
                <a:latin typeface="Arial" panose="020B0604020202020204" pitchFamily="34" charset="0"/>
              </a:rPr>
              <a:t> ou cuits pendant 15 à 20 minutes. Le goût est similaire à la </a:t>
            </a:r>
            <a:r>
              <a:rPr lang="fr-FR" altLang="fr-FR" sz="1200">
                <a:solidFill>
                  <a:srgbClr val="008000"/>
                </a:solidFill>
                <a:latin typeface="Arial" panose="020B0604020202020204" pitchFamily="34" charset="0"/>
                <a:hlinkClick r:id="rId21" tooltip="Pomme de terre"/>
              </a:rPr>
              <a:t>pommes de terre</a:t>
            </a:r>
            <a:r>
              <a:rPr lang="fr-FR" altLang="fr-FR" sz="1200">
                <a:solidFill>
                  <a:srgbClr val="008000"/>
                </a:solidFill>
                <a:latin typeface="Arial" panose="020B0604020202020204" pitchFamily="34" charset="0"/>
              </a:rPr>
              <a:t> et les </a:t>
            </a:r>
            <a:r>
              <a:rPr lang="fr-FR" altLang="fr-FR" sz="1200">
                <a:solidFill>
                  <a:srgbClr val="008000"/>
                </a:solidFill>
                <a:latin typeface="Arial" panose="020B0604020202020204" pitchFamily="34" charset="0"/>
                <a:hlinkClick r:id="rId22" tooltip="Châtaigne"/>
              </a:rPr>
              <a:t>châtaignes</a:t>
            </a:r>
            <a:r>
              <a:rPr lang="fr-FR" altLang="fr-FR" sz="1200">
                <a:solidFill>
                  <a:srgbClr val="008000"/>
                </a:solidFill>
                <a:latin typeface="Arial" panose="020B0604020202020204" pitchFamily="34" charset="0"/>
              </a:rPr>
              <a:t> et ils peuvent être préparés </a:t>
            </a:r>
            <a:r>
              <a:rPr lang="fr-FR" altLang="fr-FR" sz="1200">
                <a:solidFill>
                  <a:srgbClr val="008000"/>
                </a:solidFill>
                <a:latin typeface="Arial" panose="020B0604020202020204" pitchFamily="34" charset="0"/>
                <a:hlinkClick r:id="rId23" tooltip="Grillage"/>
              </a:rPr>
              <a:t>grillés</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24" tooltip="Friture"/>
              </a:rPr>
              <a:t>frits</a:t>
            </a:r>
            <a:r>
              <a:rPr lang="fr-FR" altLang="fr-FR" sz="1200">
                <a:solidFill>
                  <a:srgbClr val="008000"/>
                </a:solidFill>
                <a:latin typeface="Arial" panose="020B0604020202020204" pitchFamily="34" charset="0"/>
              </a:rPr>
              <a:t>, </a:t>
            </a:r>
            <a:r>
              <a:rPr lang="fr-FR" altLang="fr-FR" sz="1200">
                <a:solidFill>
                  <a:srgbClr val="008000"/>
                </a:solidFill>
                <a:latin typeface="Arial" panose="020B0604020202020204" pitchFamily="34" charset="0"/>
                <a:hlinkClick r:id="rId25" tooltip="Ébullition"/>
              </a:rPr>
              <a:t>bouillis</a:t>
            </a:r>
            <a:r>
              <a:rPr lang="fr-FR" altLang="fr-FR" sz="1200">
                <a:solidFill>
                  <a:srgbClr val="008000"/>
                </a:solidFill>
                <a:latin typeface="Arial" panose="020B0604020202020204" pitchFamily="34" charset="0"/>
              </a:rPr>
              <a:t>, et ainsi de suite. Ils peuvent également être </a:t>
            </a:r>
            <a:r>
              <a:rPr lang="fr-FR" altLang="fr-FR" sz="1200">
                <a:solidFill>
                  <a:srgbClr val="008000"/>
                </a:solidFill>
                <a:latin typeface="Arial" panose="020B0604020202020204" pitchFamily="34" charset="0"/>
                <a:hlinkClick r:id="rId26" tooltip="Coupe"/>
              </a:rPr>
              <a:t>coupés en tranches</a:t>
            </a:r>
            <a:r>
              <a:rPr lang="fr-FR" altLang="fr-FR" sz="1200">
                <a:solidFill>
                  <a:srgbClr val="008000"/>
                </a:solidFill>
                <a:latin typeface="Arial" panose="020B0604020202020204" pitchFamily="34" charset="0"/>
              </a:rPr>
              <a:t> et </a:t>
            </a:r>
            <a:r>
              <a:rPr lang="fr-FR" altLang="fr-FR" sz="1200">
                <a:solidFill>
                  <a:srgbClr val="008000"/>
                </a:solidFill>
                <a:latin typeface="Arial" panose="020B0604020202020204" pitchFamily="34" charset="0"/>
                <a:hlinkClick r:id="rId27" tooltip="Séchage (nourriture)"/>
              </a:rPr>
              <a:t>séchés</a:t>
            </a:r>
            <a:r>
              <a:rPr lang="fr-FR" altLang="fr-FR" sz="1200">
                <a:solidFill>
                  <a:srgbClr val="008000"/>
                </a:solidFill>
                <a:latin typeface="Arial" panose="020B0604020202020204" pitchFamily="34" charset="0"/>
              </a:rPr>
              <a:t> pour préparer une </a:t>
            </a:r>
            <a:r>
              <a:rPr lang="fr-FR" altLang="fr-FR" sz="1200">
                <a:solidFill>
                  <a:srgbClr val="008000"/>
                </a:solidFill>
                <a:latin typeface="Arial" panose="020B0604020202020204" pitchFamily="34" charset="0"/>
                <a:hlinkClick r:id="rId28" tooltip="Farine"/>
              </a:rPr>
              <a:t>farine</a:t>
            </a:r>
            <a:r>
              <a:rPr lang="fr-FR" altLang="fr-FR" sz="1200">
                <a:solidFill>
                  <a:srgbClr val="008000"/>
                </a:solidFill>
                <a:latin typeface="Arial" panose="020B0604020202020204" pitchFamily="34" charset="0"/>
              </a:rPr>
              <a:t>  </a:t>
            </a:r>
            <a:r>
              <a:rPr lang="fr-FR" altLang="fr-FR" sz="1200" baseline="30000">
                <a:solidFill>
                  <a:srgbClr val="008000"/>
                </a:solidFill>
                <a:latin typeface="Arial" panose="020B0604020202020204" pitchFamily="34" charset="0"/>
                <a:hlinkClick r:id="rId29"/>
              </a:rPr>
              <a:t>[13]</a:t>
            </a:r>
            <a:r>
              <a:rPr lang="fr-FR" altLang="fr-FR" sz="1200">
                <a:solidFill>
                  <a:srgbClr val="008000"/>
                </a:solidFill>
                <a:latin typeface="Arial" panose="020B0604020202020204" pitchFamily="34" charset="0"/>
              </a:rPr>
              <a:t>. Les autres parties comestibles sont les </a:t>
            </a:r>
            <a:r>
              <a:rPr lang="fr-FR" altLang="fr-FR" sz="1200">
                <a:solidFill>
                  <a:srgbClr val="008000"/>
                </a:solidFill>
                <a:latin typeface="Arial" panose="020B0604020202020204" pitchFamily="34" charset="0"/>
                <a:hlinkClick r:id="rId30" tooltip="Bourgeon"/>
              </a:rPr>
              <a:t>bourgeons</a:t>
            </a:r>
            <a:r>
              <a:rPr lang="fr-FR" altLang="fr-FR" sz="1200">
                <a:solidFill>
                  <a:srgbClr val="008000"/>
                </a:solidFill>
                <a:latin typeface="Arial" panose="020B0604020202020204" pitchFamily="34" charset="0"/>
              </a:rPr>
              <a:t> et </a:t>
            </a:r>
            <a:r>
              <a:rPr lang="fr-FR" altLang="fr-FR" sz="1200">
                <a:solidFill>
                  <a:srgbClr val="008000"/>
                </a:solidFill>
                <a:latin typeface="Arial" panose="020B0604020202020204" pitchFamily="34" charset="0"/>
                <a:hlinkClick r:id="rId31" tooltip="Fruit"/>
              </a:rPr>
              <a:t>fruits</a:t>
            </a:r>
            <a:r>
              <a:rPr lang="fr-FR" altLang="fr-FR" sz="1200">
                <a:solidFill>
                  <a:srgbClr val="008000"/>
                </a:solidFill>
                <a:latin typeface="Arial" panose="020B0604020202020204" pitchFamily="34" charset="0"/>
              </a:rPr>
              <a:t>, en fin d’été.</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32"/>
              </a:rPr>
              <a:t>http://fr.wikipedia.org/wiki/Sagittaria_latifolia</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33"/>
              </a:rPr>
              <a:t>http://en.wikipedia.org/wiki/Sagittaria_latifolia</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c) </a:t>
            </a:r>
            <a:r>
              <a:rPr lang="fr-FR" altLang="fr-FR" sz="1200">
                <a:solidFill>
                  <a:srgbClr val="008000"/>
                </a:solidFill>
                <a:latin typeface="Arial" panose="020B0604020202020204" pitchFamily="34" charset="0"/>
                <a:hlinkClick r:id="rId2"/>
              </a:rPr>
              <a:t>http://www.infoflora.ch/fr/flore/2581-sagittaria-latifolia.html</a:t>
            </a:r>
            <a:r>
              <a:rPr lang="fr-FR" altLang="fr-FR" sz="1200">
                <a:solidFill>
                  <a:srgbClr val="008000"/>
                </a:solidFill>
                <a:latin typeface="Arial" panose="020B0604020202020204" pitchFamily="34" charset="0"/>
              </a:rPr>
              <a:t> </a:t>
            </a:r>
          </a:p>
        </p:txBody>
      </p:sp>
      <p:pic>
        <p:nvPicPr>
          <p:cNvPr id="83974" name="Picture 7" descr="C:\Users\LISAN\Pictures\plantes invasives\Sagittaria latifolia1_s.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835150" y="45720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8" descr="C:\Users\LISAN\Pictures\plantes invasives\Sagittaria latifolia1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4248150"/>
            <a:ext cx="1752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9" descr="C:\Users\LISAN\Pictures\plantes invasives\Sagittaria latifolia9.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75463" y="5159375"/>
            <a:ext cx="226853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10" descr="C:\Users\LISAN\Pictures\plantes invasives\Sagittaria latifolia7.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524750" y="3759200"/>
            <a:ext cx="16192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11" descr="C:\Users\LISAN\Pictures\plantes invasives\Sagittaria latifolia5.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435600" y="4610100"/>
            <a:ext cx="20383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2" descr="C:\Users\LISAN\Pictures\plantes invasives\Sagittaria latifolia4.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19475" y="4652963"/>
            <a:ext cx="19716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250825" y="549275"/>
            <a:ext cx="653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8.43. </a:t>
            </a:r>
            <a:r>
              <a:rPr lang="fr-FR" altLang="fr-FR" sz="1800" b="1">
                <a:solidFill>
                  <a:srgbClr val="008000"/>
                </a:solidFill>
              </a:rPr>
              <a:t>Orpin bâtard </a:t>
            </a:r>
            <a:r>
              <a:rPr lang="fr-FR" altLang="fr-FR" sz="1800">
                <a:solidFill>
                  <a:srgbClr val="008000"/>
                </a:solidFill>
              </a:rPr>
              <a:t>(</a:t>
            </a:r>
            <a:r>
              <a:rPr lang="fr-FR" altLang="fr-FR" sz="1800" i="1">
                <a:hlinkClick r:id="rId2"/>
              </a:rPr>
              <a:t>Sedum spurium</a:t>
            </a:r>
            <a:r>
              <a:rPr lang="fr-FR" altLang="fr-FR" sz="1800">
                <a:solidFill>
                  <a:srgbClr val="008000"/>
                </a:solidFill>
              </a:rPr>
              <a:t>)</a:t>
            </a:r>
          </a:p>
        </p:txBody>
      </p:sp>
      <p:sp>
        <p:nvSpPr>
          <p:cNvPr id="84995"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4996" name="Espace réservé du numéro de diapositive 2"/>
          <p:cNvSpPr>
            <a:spLocks noGrp="1"/>
          </p:cNvSpPr>
          <p:nvPr>
            <p:ph type="sldNum" sz="quarter" idx="12"/>
          </p:nvPr>
        </p:nvSpPr>
        <p:spPr bwMode="auto">
          <a:xfrm>
            <a:off x="250825" y="188913"/>
            <a:ext cx="406400" cy="29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65CED3-0A69-4443-8D32-4A6F5FA2E7B0}" type="slidenum">
              <a:rPr lang="fr-FR" altLang="fr-FR" sz="1200" smtClean="0">
                <a:solidFill>
                  <a:srgbClr val="898989"/>
                </a:solidFill>
              </a:rPr>
              <a:pPr>
                <a:spcBef>
                  <a:spcPct val="0"/>
                </a:spcBef>
                <a:buFontTx/>
                <a:buNone/>
              </a:pPr>
              <a:t>82</a:t>
            </a:fld>
            <a:endParaRPr lang="fr-FR" altLang="fr-FR" sz="1200">
              <a:solidFill>
                <a:srgbClr val="898989"/>
              </a:solidFill>
            </a:endParaRPr>
          </a:p>
        </p:txBody>
      </p:sp>
      <p:sp>
        <p:nvSpPr>
          <p:cNvPr id="84997" name="ZoneTexte 5"/>
          <p:cNvSpPr txBox="1">
            <a:spLocks noChangeArrowheads="1"/>
          </p:cNvSpPr>
          <p:nvPr/>
        </p:nvSpPr>
        <p:spPr bwMode="auto">
          <a:xfrm>
            <a:off x="179388" y="1052513"/>
            <a:ext cx="87852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L’orpin stolonifère et l'orpin bâtard ont été introduits comme plantes ornementales, particulièrement comme plantes couvrantes. Ils s’échappent facilement de culture et se naturalisent par endroit dans des milieux secs et pierreux. </a:t>
            </a:r>
          </a:p>
          <a:p>
            <a:pPr algn="just" eaLnBrk="1" hangingPunct="1">
              <a:spcBef>
                <a:spcPct val="0"/>
              </a:spcBef>
              <a:buFontTx/>
              <a:buNone/>
            </a:pPr>
            <a:r>
              <a:rPr lang="fr-FR" altLang="fr-FR" sz="1200" u="sng">
                <a:solidFill>
                  <a:srgbClr val="008000"/>
                </a:solidFill>
                <a:latin typeface="Arial" panose="020B0604020202020204" pitchFamily="34" charset="0"/>
              </a:rPr>
              <a:t>Confusions possibles</a:t>
            </a:r>
            <a:r>
              <a:rPr lang="fr-FR" altLang="fr-FR" sz="1200">
                <a:solidFill>
                  <a:srgbClr val="008000"/>
                </a:solidFill>
                <a:latin typeface="Arial" panose="020B0604020202020204" pitchFamily="34" charset="0"/>
              </a:rPr>
              <a:t> : L’orpin stolonifère et l'orpin bâtard sont facilement confondus entre eux, mais peuvent confondu avec d'autres espèces d’orpin. Sont caractéristiques des deux les feuilles planes et dentées ainsi que les tiges stériles rampantes.</a:t>
            </a:r>
          </a:p>
          <a:p>
            <a:pPr algn="just" eaLnBrk="1" hangingPunct="1">
              <a:spcBef>
                <a:spcPct val="0"/>
              </a:spcBef>
              <a:buFontTx/>
              <a:buNone/>
            </a:pPr>
            <a:r>
              <a:rPr lang="fr-FR" altLang="fr-FR" sz="1200" u="sng">
                <a:solidFill>
                  <a:srgbClr val="008000"/>
                </a:solidFill>
                <a:latin typeface="Arial" panose="020B0604020202020204" pitchFamily="34" charset="0"/>
              </a:rPr>
              <a:t>Reproduction</a:t>
            </a:r>
            <a:r>
              <a:rPr lang="fr-FR" altLang="fr-FR" sz="1200">
                <a:solidFill>
                  <a:srgbClr val="008000"/>
                </a:solidFill>
                <a:latin typeface="Arial" panose="020B0604020202020204" pitchFamily="34" charset="0"/>
              </a:rPr>
              <a:t> : Les deux espèces se reproduisent rapidement et très facilement par voie végétative. Les plus petits fragments, </a:t>
            </a:r>
          </a:p>
          <a:p>
            <a:pPr algn="just" eaLnBrk="1" hangingPunct="1">
              <a:spcBef>
                <a:spcPct val="0"/>
              </a:spcBef>
              <a:buFontTx/>
              <a:buNone/>
            </a:pPr>
            <a:r>
              <a:rPr lang="fr-FR" altLang="fr-FR" sz="1200">
                <a:solidFill>
                  <a:srgbClr val="008000"/>
                </a:solidFill>
                <a:latin typeface="Arial" panose="020B0604020202020204" pitchFamily="34" charset="0"/>
              </a:rPr>
              <a:t>que ce soient des feuilles ou des tiges, sont radicantes et peuvent former de nouvelles plantes. </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L’orpin stolonifère et l'orpin bâtard tolèrent tous les deux des milieux très secs et chauds, mais ils prospèrent aussi en exposition mi-ombrée et ils sont résistants au gel. On trouve l'orpin bâtard dans des milieux extrêmes, comme les murs ou les bords de chemin pierreux ou dans  des prairies et gazons secs. Cet orpin résiste à la chaleur et au froid jusqu'à -20 °C.</a:t>
            </a:r>
          </a:p>
          <a:p>
            <a:pPr algn="just" eaLnBrk="1" hangingPunct="1">
              <a:spcBef>
                <a:spcPct val="0"/>
              </a:spcBef>
              <a:buFontTx/>
              <a:buNone/>
            </a:pPr>
            <a:r>
              <a:rPr lang="fr-FR" altLang="fr-FR" sz="1200">
                <a:solidFill>
                  <a:srgbClr val="FF0000"/>
                </a:solidFill>
                <a:latin typeface="Arial" panose="020B0604020202020204" pitchFamily="34" charset="0"/>
              </a:rPr>
              <a:t>Plus spécialement l'orpin bâtard peut former des peuplements denses dans des prairies et des gazons secs et concurrencer la flore indigène. L'orpin stolonifère a probablement souvent été identifié comme étant l'orpin bâtard, mais il a récemment été formellement identifié dans une région où il crée des dommages dans des prairies et pâturages. L’orpin stolonifère et l'orpin bâtard mettent en danger les prairies maigres. Ils peuvent s’y étendre très rapidement, recouvrir de grosses surfaces et en évincer des espèces indigènes souvent peu fréquentes à menacées. </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Il faut renoncer à sa vente dans les jardineries. Il est conseillé, dans la mesure du possible, de décaper les sols contenant de l’orpin stolonifère et/ou bâtard. La terre doit ensuite être débarrassée, non pas sur un compost de jardin, mais vers des installations d’incinération des déchets ou de compostage industriel comprenant une phase d'hygiénisation ou de méthanisation.</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3"/>
              </a:rPr>
              <a:t>http://www.infoflora.ch/assets/content/documents/neophytes/inva_sedu_spu_f.pdf</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4"/>
              </a:rPr>
              <a:t>http://fr.wikipedia.org/wiki/Sedum_spurium</a:t>
            </a:r>
            <a:r>
              <a:rPr lang="fr-FR" altLang="fr-FR" sz="1200">
                <a:solidFill>
                  <a:srgbClr val="008000"/>
                </a:solidFill>
                <a:latin typeface="Arial" panose="020B0604020202020204" pitchFamily="34" charset="0"/>
              </a:rPr>
              <a:t>, </a:t>
            </a:r>
          </a:p>
        </p:txBody>
      </p:sp>
      <p:pic>
        <p:nvPicPr>
          <p:cNvPr id="84998" name="Picture 5" descr="C:\Users\LISAN\Pictures\plantes invasives\Sedum spuriu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5280025"/>
            <a:ext cx="210661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6" descr="C:\Users\LISAN\Pictures\plantes invasives\Sedum spurium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5248275"/>
            <a:ext cx="21463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7" descr="C:\Users\LISAN\Pictures\plantes invasives\Sedum spurium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5162550"/>
            <a:ext cx="22510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8" descr="C:\Users\LISAN\Pictures\plantes invasives\Sedum spurium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235575"/>
            <a:ext cx="17637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250825" y="549275"/>
            <a:ext cx="653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8.44. </a:t>
            </a:r>
            <a:r>
              <a:rPr lang="fr-FR" altLang="fr-FR" sz="1800" b="1">
                <a:solidFill>
                  <a:srgbClr val="008000"/>
                </a:solidFill>
              </a:rPr>
              <a:t>Orpin stolonifère </a:t>
            </a:r>
            <a:r>
              <a:rPr lang="fr-FR" altLang="fr-FR" sz="1800">
                <a:solidFill>
                  <a:srgbClr val="008000"/>
                </a:solidFill>
              </a:rPr>
              <a:t>(</a:t>
            </a:r>
            <a:r>
              <a:rPr lang="fr-FR" altLang="fr-FR" sz="1800" i="1">
                <a:hlinkClick r:id="rId2"/>
              </a:rPr>
              <a:t>Sedum stoloniferum</a:t>
            </a:r>
            <a:r>
              <a:rPr lang="fr-FR" altLang="fr-FR" sz="1800">
                <a:solidFill>
                  <a:srgbClr val="008000"/>
                </a:solidFill>
              </a:rPr>
              <a:t>)</a:t>
            </a:r>
          </a:p>
        </p:txBody>
      </p:sp>
      <p:sp>
        <p:nvSpPr>
          <p:cNvPr id="86019"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6020" name="Espace réservé du numéro de diapositive 2"/>
          <p:cNvSpPr>
            <a:spLocks noGrp="1"/>
          </p:cNvSpPr>
          <p:nvPr>
            <p:ph type="sldNum" sz="quarter" idx="12"/>
          </p:nvPr>
        </p:nvSpPr>
        <p:spPr bwMode="auto">
          <a:xfrm>
            <a:off x="250825" y="188913"/>
            <a:ext cx="406400" cy="29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82CFA7-BC66-428B-B6F7-183C7CDBD1FF}" type="slidenum">
              <a:rPr lang="fr-FR" altLang="fr-FR" sz="1200" smtClean="0">
                <a:solidFill>
                  <a:srgbClr val="898989"/>
                </a:solidFill>
              </a:rPr>
              <a:pPr>
                <a:spcBef>
                  <a:spcPct val="0"/>
                </a:spcBef>
                <a:buFontTx/>
                <a:buNone/>
              </a:pPr>
              <a:t>83</a:t>
            </a:fld>
            <a:endParaRPr lang="fr-FR" altLang="fr-FR" sz="1200">
              <a:solidFill>
                <a:srgbClr val="898989"/>
              </a:solidFill>
            </a:endParaRPr>
          </a:p>
        </p:txBody>
      </p:sp>
      <p:pic>
        <p:nvPicPr>
          <p:cNvPr id="86021" name="Picture 5" descr="C:\Users\LISAN\Pictures\plantes invasives\Sedum stoloniferum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0"/>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C:\Users\LISAN\Pictures\plantes invasives\Sedum stoloniferum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1149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8" descr="C:\Users\LISAN\Pictures\plantes invasives\Sedum stoloniferum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9" descr="C:\Users\LISAN\Pictures\plantes invasives\Sedum stoloniferum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4914900"/>
            <a:ext cx="23431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5" name="ZoneTexte 9"/>
          <p:cNvSpPr txBox="1">
            <a:spLocks noChangeArrowheads="1"/>
          </p:cNvSpPr>
          <p:nvPr/>
        </p:nvSpPr>
        <p:spPr bwMode="auto">
          <a:xfrm>
            <a:off x="250825" y="981075"/>
            <a:ext cx="87137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600">
                <a:solidFill>
                  <a:srgbClr val="008000"/>
                </a:solidFill>
                <a:latin typeface="Arial" panose="020B0604020202020204" pitchFamily="34" charset="0"/>
              </a:rPr>
              <a:t>Cette plante vivace, à feuilles persistantes, pousse en tapis et peut atteindre une hauteur de 10 à 20 centimètres. Elle présente des feuilles vertes foncées, simples et alternes. Elles sont ovales et sessiles avec un bord crénelé.</a:t>
            </a:r>
          </a:p>
          <a:p>
            <a:pPr algn="just" eaLnBrk="1" hangingPunct="1">
              <a:spcBef>
                <a:spcPct val="0"/>
              </a:spcBef>
              <a:buFontTx/>
              <a:buNone/>
            </a:pPr>
            <a:r>
              <a:rPr lang="fr-FR" altLang="fr-FR" sz="1200">
                <a:solidFill>
                  <a:srgbClr val="008000"/>
                </a:solidFill>
                <a:latin typeface="Arial" panose="020B0604020202020204" pitchFamily="34" charset="0"/>
              </a:rPr>
              <a:t>La floraison de </a:t>
            </a:r>
            <a:r>
              <a:rPr lang="fr-FR" altLang="fr-FR" sz="1200" i="1">
                <a:solidFill>
                  <a:srgbClr val="008000"/>
                </a:solidFill>
                <a:latin typeface="Arial" panose="020B0604020202020204" pitchFamily="34" charset="0"/>
              </a:rPr>
              <a:t>Sedum stoloniferum </a:t>
            </a:r>
            <a:r>
              <a:rPr lang="fr-FR" altLang="fr-FR" sz="1200">
                <a:solidFill>
                  <a:srgbClr val="008000"/>
                </a:solidFill>
                <a:latin typeface="Arial" panose="020B0604020202020204" pitchFamily="34" charset="0"/>
              </a:rPr>
              <a:t>a lieu de juin à juillet. Les plantes présentent des fleurs à cinq pétales de couleur rose et produisent des follicules. Elle préfère les sols frais à humides et une exposition ensoleillée. Elle ne peut pas grandir à l'ombre.</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Sols caillouteux dans les prairies et les terres boisées dans les zones de moyenne montagne et inférieurs entre 600 et 2000 mètres [83]. Sur les murs. Servant de bordure dans les jardins. </a:t>
            </a:r>
          </a:p>
          <a:p>
            <a:pPr algn="just" eaLnBrk="1" hangingPunct="1">
              <a:spcBef>
                <a:spcPct val="0"/>
              </a:spcBef>
              <a:buFontTx/>
              <a:buNone/>
            </a:pPr>
            <a:r>
              <a:rPr lang="fr-FR" altLang="fr-FR" sz="1200">
                <a:solidFill>
                  <a:srgbClr val="008000"/>
                </a:solidFill>
                <a:latin typeface="Arial" panose="020B0604020202020204" pitchFamily="34" charset="0"/>
              </a:rPr>
              <a:t>Elle supporte des températures jusqu'á -18°C </a:t>
            </a:r>
            <a:r>
              <a:rPr lang="fr-FR" altLang="fr-FR" sz="1200" u="sng">
                <a:solidFill>
                  <a:srgbClr val="008000"/>
                </a:solidFill>
                <a:latin typeface="Arial" panose="020B0604020202020204" pitchFamily="34" charset="0"/>
                <a:hlinkClick r:id="rId7" tooltip="Zones de rusticité USDA (page inexistante)"/>
              </a:rPr>
              <a:t>(USDA zone 7)</a:t>
            </a:r>
            <a:r>
              <a:rPr lang="fr-FR" altLang="fr-FR" sz="1200">
                <a:solidFill>
                  <a:srgbClr val="008000"/>
                </a:solidFill>
                <a:latin typeface="Arial" panose="020B0604020202020204" pitchFamily="34" charset="0"/>
              </a:rPr>
              <a:t>. Elle peut tolérer la sécheresse.</a:t>
            </a:r>
          </a:p>
          <a:p>
            <a:pPr algn="just" eaLnBrk="1" hangingPunct="1">
              <a:spcBef>
                <a:spcPct val="0"/>
              </a:spcBef>
              <a:buFontTx/>
              <a:buNone/>
            </a:pPr>
            <a:r>
              <a:rPr lang="fr-FR" altLang="fr-FR" sz="1200">
                <a:solidFill>
                  <a:srgbClr val="FF0000"/>
                </a:solidFill>
                <a:latin typeface="Arial" panose="020B0604020202020204" pitchFamily="34" charset="0"/>
              </a:rPr>
              <a:t>Selon </a:t>
            </a:r>
            <a:r>
              <a:rPr lang="fr-FR" altLang="fr-FR" sz="1200" i="1">
                <a:solidFill>
                  <a:srgbClr val="FF0000"/>
                </a:solidFill>
                <a:latin typeface="Arial" panose="020B0604020202020204" pitchFamily="34" charset="0"/>
              </a:rPr>
              <a:t>hortipedia</a:t>
            </a:r>
            <a:r>
              <a:rPr lang="fr-FR" altLang="fr-FR" sz="1200">
                <a:solidFill>
                  <a:srgbClr val="FF0000"/>
                </a:solidFill>
                <a:latin typeface="Arial" panose="020B0604020202020204" pitchFamily="34" charset="0"/>
              </a:rPr>
              <a:t>, la plante est toxique.</a:t>
            </a:r>
            <a:r>
              <a:rPr lang="fr-FR" altLang="fr-FR" sz="1200">
                <a:solidFill>
                  <a:srgbClr val="008000"/>
                </a:solidFill>
                <a:latin typeface="Arial" panose="020B0604020202020204" pitchFamily="34" charset="0"/>
              </a:rPr>
              <a:t> Mais selon le site « </a:t>
            </a:r>
            <a:r>
              <a:rPr lang="fr-FR" altLang="fr-FR" sz="1200" i="1">
                <a:solidFill>
                  <a:srgbClr val="008000"/>
                </a:solidFill>
                <a:latin typeface="Arial" panose="020B0604020202020204" pitchFamily="34" charset="0"/>
              </a:rPr>
              <a:t>Plants for a future</a:t>
            </a:r>
            <a:r>
              <a:rPr lang="fr-FR" altLang="fr-FR" sz="1200">
                <a:solidFill>
                  <a:srgbClr val="008000"/>
                </a:solidFill>
                <a:latin typeface="Arial" panose="020B0604020202020204" pitchFamily="34" charset="0"/>
              </a:rPr>
              <a:t> », les feuilles crues ou cuites seraient comestibles.</a:t>
            </a:r>
          </a:p>
          <a:p>
            <a:pPr algn="just" eaLnBrk="1" hangingPunct="1">
              <a:spcBef>
                <a:spcPct val="0"/>
              </a:spcBef>
              <a:buFontTx/>
              <a:buNone/>
            </a:pPr>
            <a:r>
              <a:rPr lang="fr-FR" altLang="fr-FR" sz="1200">
                <a:solidFill>
                  <a:srgbClr val="FF0000"/>
                </a:solidFill>
                <a:latin typeface="Arial" panose="020B0604020202020204" pitchFamily="34" charset="0"/>
              </a:rPr>
              <a:t>Sur son caractère envahissant voir la page précédente (concernant l’orpin bâtard).</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8"/>
              </a:rPr>
              <a:t>http://fr.hortipedia.com/wiki/Sedum_stoloniferum</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9"/>
              </a:rPr>
              <a:t>http://www.pfaf.org/user/Plant.aspx?LatinName=Sedum+stoloniferum</a:t>
            </a:r>
            <a:r>
              <a:rPr lang="fr-FR" altLang="fr-FR" sz="1200">
                <a:solidFill>
                  <a:srgbClr val="008000"/>
                </a:solidFill>
                <a:latin typeface="Arial" panose="020B0604020202020204" pitchFamily="34" charset="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79388" y="620713"/>
            <a:ext cx="5545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8.45. </a:t>
            </a:r>
            <a:r>
              <a:rPr lang="fr-FR" altLang="fr-FR" sz="1800" b="1">
                <a:solidFill>
                  <a:srgbClr val="008000"/>
                </a:solidFill>
                <a:latin typeface="Arial" panose="020B0604020202020204" pitchFamily="34" charset="0"/>
              </a:rPr>
              <a:t>Symphorine blanche </a:t>
            </a:r>
            <a:r>
              <a:rPr lang="fr-FR" altLang="fr-FR" sz="1800">
                <a:solidFill>
                  <a:srgbClr val="008000"/>
                </a:solidFill>
                <a:latin typeface="Arial" panose="020B0604020202020204" pitchFamily="34" charset="0"/>
              </a:rPr>
              <a:t>(</a:t>
            </a:r>
            <a:r>
              <a:rPr lang="fr-FR" altLang="fr-FR" sz="1800" i="1">
                <a:latin typeface="Arial" panose="020B0604020202020204" pitchFamily="34" charset="0"/>
                <a:hlinkClick r:id="rId2"/>
              </a:rPr>
              <a:t>Symphoricarpos albus</a:t>
            </a:r>
            <a:r>
              <a:rPr lang="fr-FR" altLang="fr-FR" sz="1800">
                <a:solidFill>
                  <a:srgbClr val="008000"/>
                </a:solidFill>
                <a:latin typeface="Arial" panose="020B0604020202020204" pitchFamily="34" charset="0"/>
              </a:rPr>
              <a:t>)</a:t>
            </a:r>
          </a:p>
        </p:txBody>
      </p:sp>
      <p:sp>
        <p:nvSpPr>
          <p:cNvPr id="87043" name="ZoneTexte 3"/>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7044"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516F94E-2D93-4978-AE50-D3B974D15F0E}" type="slidenum">
              <a:rPr lang="fr-FR" altLang="fr-FR" sz="1200">
                <a:solidFill>
                  <a:srgbClr val="898989"/>
                </a:solidFill>
              </a:rPr>
              <a:pPr algn="r" eaLnBrk="1" hangingPunct="1">
                <a:spcBef>
                  <a:spcPct val="0"/>
                </a:spcBef>
                <a:buFontTx/>
                <a:buNone/>
              </a:pPr>
              <a:t>84</a:t>
            </a:fld>
            <a:endParaRPr lang="fr-FR" altLang="fr-FR" sz="1200">
              <a:solidFill>
                <a:srgbClr val="898989"/>
              </a:solidFill>
            </a:endParaRPr>
          </a:p>
        </p:txBody>
      </p:sp>
      <p:sp>
        <p:nvSpPr>
          <p:cNvPr id="87045" name="ZoneTexte 5"/>
          <p:cNvSpPr txBox="1">
            <a:spLocks noChangeArrowheads="1"/>
          </p:cNvSpPr>
          <p:nvPr/>
        </p:nvSpPr>
        <p:spPr bwMode="auto">
          <a:xfrm>
            <a:off x="179388" y="1125538"/>
            <a:ext cx="8713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3" tooltip="Arbuste"/>
              </a:rPr>
              <a:t>Arbuste</a:t>
            </a:r>
            <a:r>
              <a:rPr lang="fr-FR" altLang="fr-FR" sz="1800">
                <a:solidFill>
                  <a:srgbClr val="008000"/>
                </a:solidFill>
                <a:latin typeface="Arial" panose="020B0604020202020204" pitchFamily="34" charset="0"/>
              </a:rPr>
              <a:t> </a:t>
            </a:r>
            <a:r>
              <a:rPr lang="fr-FR" altLang="fr-FR" sz="1800">
                <a:solidFill>
                  <a:srgbClr val="008000"/>
                </a:solidFill>
                <a:latin typeface="Arial" panose="020B0604020202020204" pitchFamily="34" charset="0"/>
                <a:hlinkClick r:id="rId4" tooltip="Glossaire de botanique"/>
              </a:rPr>
              <a:t>caduc</a:t>
            </a:r>
            <a:r>
              <a:rPr lang="fr-FR" altLang="fr-FR" sz="1800">
                <a:solidFill>
                  <a:srgbClr val="008000"/>
                </a:solidFill>
                <a:latin typeface="Arial" panose="020B0604020202020204" pitchFamily="34" charset="0"/>
              </a:rPr>
              <a:t> originaire d'</a:t>
            </a:r>
            <a:r>
              <a:rPr lang="fr-FR" altLang="fr-FR" sz="1800">
                <a:solidFill>
                  <a:srgbClr val="008000"/>
                </a:solidFill>
                <a:latin typeface="Arial" panose="020B0604020202020204" pitchFamily="34" charset="0"/>
                <a:hlinkClick r:id="rId5" tooltip="Amérique du Nord"/>
              </a:rPr>
              <a:t>Amérique du Nord</a:t>
            </a:r>
            <a:r>
              <a:rPr lang="fr-FR" altLang="fr-FR" sz="1800">
                <a:solidFill>
                  <a:srgbClr val="008000"/>
                </a:solidFill>
                <a:latin typeface="Arial" panose="020B0604020202020204" pitchFamily="34" charset="0"/>
              </a:rPr>
              <a:t>, remarquable par ses fins rameaux qui portent à l'automne de grosses baies d'un blanc de neige très décoratives.</a:t>
            </a:r>
          </a:p>
          <a:p>
            <a:pPr algn="just" eaLnBrk="1" hangingPunct="1">
              <a:spcBef>
                <a:spcPct val="0"/>
              </a:spcBef>
              <a:buFontTx/>
              <a:buNone/>
            </a:pPr>
            <a:r>
              <a:rPr lang="fr-FR" altLang="fr-FR" sz="1200">
                <a:solidFill>
                  <a:srgbClr val="008000"/>
                </a:solidFill>
                <a:latin typeface="Arial" panose="020B0604020202020204" pitchFamily="34" charset="0"/>
              </a:rPr>
              <a:t>Il affectionne les sols </a:t>
            </a:r>
            <a:r>
              <a:rPr lang="fr-FR" altLang="fr-FR" sz="1200">
                <a:solidFill>
                  <a:srgbClr val="008000"/>
                </a:solidFill>
                <a:latin typeface="Arial" panose="020B0604020202020204" pitchFamily="34" charset="0"/>
                <a:hlinkClick r:id="rId6" tooltip="Calcaire"/>
              </a:rPr>
              <a:t>calcaires</a:t>
            </a:r>
            <a:r>
              <a:rPr lang="fr-FR" altLang="fr-FR" sz="1200">
                <a:solidFill>
                  <a:srgbClr val="008000"/>
                </a:solidFill>
                <a:latin typeface="Arial" panose="020B0604020202020204" pitchFamily="34" charset="0"/>
              </a:rPr>
              <a:t>, les rocailles et les bords des rivières, le long des chemins et des voies ferrées, souvent à proximité des habitations où il forme des haies naturelles, ou plantées à des fins ornementales (</a:t>
            </a:r>
            <a:r>
              <a:rPr lang="fr-FR" altLang="fr-FR" sz="1200">
                <a:solidFill>
                  <a:srgbClr val="008000"/>
                </a:solidFill>
                <a:latin typeface="Arial" panose="020B0604020202020204" pitchFamily="34" charset="0"/>
                <a:hlinkClick r:id="rId7" tooltip="Famille (biologie)"/>
              </a:rPr>
              <a:t>famille</a:t>
            </a:r>
            <a:r>
              <a:rPr lang="fr-FR" altLang="fr-FR" sz="1200">
                <a:solidFill>
                  <a:srgbClr val="008000"/>
                </a:solidFill>
                <a:latin typeface="Arial" panose="020B0604020202020204" pitchFamily="34" charset="0"/>
              </a:rPr>
              <a:t> des </a:t>
            </a:r>
            <a:r>
              <a:rPr lang="fr-FR" altLang="fr-FR" sz="1200" i="1">
                <a:solidFill>
                  <a:srgbClr val="008000"/>
                </a:solidFill>
                <a:latin typeface="Arial" panose="020B0604020202020204" pitchFamily="34" charset="0"/>
                <a:hlinkClick r:id="rId8" tooltip="Caprifoliaceae"/>
              </a:rPr>
              <a:t>Caprifoliacées</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L'arbuste, de 1 à 3 m de haut, se développe très rapidement par ses drageons et peut même être envahissant.</a:t>
            </a:r>
          </a:p>
          <a:p>
            <a:pPr algn="just" eaLnBrk="1" hangingPunct="1">
              <a:spcBef>
                <a:spcPct val="0"/>
              </a:spcBef>
              <a:buFontTx/>
              <a:buNone/>
            </a:pPr>
            <a:r>
              <a:rPr lang="fr-FR" altLang="fr-FR" sz="1200">
                <a:solidFill>
                  <a:srgbClr val="FF0000"/>
                </a:solidFill>
                <a:latin typeface="Arial" panose="020B0604020202020204" pitchFamily="34" charset="0"/>
              </a:rPr>
              <a:t>Les baies blanches sont légèrement toxiques par les </a:t>
            </a:r>
            <a:r>
              <a:rPr lang="fr-FR" altLang="fr-FR" sz="1200">
                <a:solidFill>
                  <a:srgbClr val="FF0000"/>
                </a:solidFill>
                <a:latin typeface="Arial" panose="020B0604020202020204" pitchFamily="34" charset="0"/>
                <a:hlinkClick r:id="rId9" tooltip="Alcaloïde"/>
              </a:rPr>
              <a:t>alcaloïdes</a:t>
            </a:r>
            <a:r>
              <a:rPr lang="fr-FR" altLang="fr-FR" sz="1200">
                <a:solidFill>
                  <a:srgbClr val="FF0000"/>
                </a:solidFill>
                <a:latin typeface="Arial" panose="020B0604020202020204" pitchFamily="34" charset="0"/>
              </a:rPr>
              <a:t> d'</a:t>
            </a:r>
            <a:r>
              <a:rPr lang="fr-FR" altLang="fr-FR" sz="1200">
                <a:solidFill>
                  <a:srgbClr val="FF0000"/>
                </a:solidFill>
                <a:latin typeface="Arial" panose="020B0604020202020204" pitchFamily="34" charset="0"/>
                <a:hlinkClick r:id="rId10" tooltip="Isoquinoline"/>
              </a:rPr>
              <a:t>isoquinoline</a:t>
            </a:r>
            <a:r>
              <a:rPr lang="fr-FR" altLang="fr-FR" sz="1200">
                <a:solidFill>
                  <a:srgbClr val="FF0000"/>
                </a:solidFill>
                <a:latin typeface="Arial" panose="020B0604020202020204" pitchFamily="34" charset="0"/>
              </a:rPr>
              <a:t> qu'elles renferment, particulièrement la </a:t>
            </a:r>
            <a:r>
              <a:rPr lang="fr-FR" altLang="fr-FR" sz="1200" i="1">
                <a:solidFill>
                  <a:srgbClr val="FF0000"/>
                </a:solidFill>
                <a:latin typeface="Arial" panose="020B0604020202020204" pitchFamily="34" charset="0"/>
              </a:rPr>
              <a:t>chélidonine</a:t>
            </a:r>
            <a:r>
              <a:rPr lang="fr-FR" altLang="fr-FR" sz="1200">
                <a:solidFill>
                  <a:srgbClr val="FF0000"/>
                </a:solidFill>
                <a:latin typeface="Arial" panose="020B0604020202020204" pitchFamily="34" charset="0"/>
              </a:rPr>
              <a:t>. Leur ingestion produit des vomissements précoces, des vertiges et une </a:t>
            </a:r>
            <a:r>
              <a:rPr lang="fr-FR" altLang="fr-FR" sz="1200">
                <a:solidFill>
                  <a:srgbClr val="FF0000"/>
                </a:solidFill>
                <a:latin typeface="Arial" panose="020B0604020202020204" pitchFamily="34" charset="0"/>
                <a:hlinkClick r:id="rId11" tooltip="Hypersédation (page inexistante)"/>
              </a:rPr>
              <a:t>hypersédation</a:t>
            </a:r>
            <a:r>
              <a:rPr lang="fr-FR" altLang="fr-FR" sz="1200">
                <a:solidFill>
                  <a:srgbClr val="FF0000"/>
                </a:solidFill>
                <a:latin typeface="Arial" panose="020B0604020202020204" pitchFamily="34" charset="0"/>
              </a:rPr>
              <a:t>, surtout chez les enfants. Le </a:t>
            </a:r>
            <a:r>
              <a:rPr lang="fr-FR" altLang="fr-FR" sz="1200">
                <a:solidFill>
                  <a:srgbClr val="FF0000"/>
                </a:solidFill>
                <a:latin typeface="Arial" panose="020B0604020202020204" pitchFamily="34" charset="0"/>
                <a:hlinkClick r:id="rId12" tooltip="Fruit (botanique)"/>
              </a:rPr>
              <a:t>fruit</a:t>
            </a:r>
            <a:r>
              <a:rPr lang="fr-FR" altLang="fr-FR" sz="1200">
                <a:solidFill>
                  <a:srgbClr val="FF0000"/>
                </a:solidFill>
                <a:latin typeface="Arial" panose="020B0604020202020204" pitchFamily="34" charset="0"/>
              </a:rPr>
              <a:t> (1 à 2 cm) est une baie globuleuse de couleur blanche, considérée comme toxique (ingestion des fruits, irritation de la peau par contact de la substance qu'ils renferment).</a:t>
            </a:r>
          </a:p>
          <a:p>
            <a:pPr algn="just"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3"/>
              </a:rPr>
              <a:t>http://fr.wikipedia.org/wiki/Symphorine</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14"/>
              </a:rPr>
              <a:t>http://en.wikipedia.org/wiki/Symphoricarpos_albus</a:t>
            </a:r>
            <a:r>
              <a:rPr lang="fr-FR" altLang="fr-FR" sz="1200">
                <a:solidFill>
                  <a:srgbClr val="008000"/>
                </a:solidFill>
                <a:latin typeface="Arial" panose="020B0604020202020204" pitchFamily="34" charset="0"/>
              </a:rPr>
              <a:t> </a:t>
            </a:r>
          </a:p>
        </p:txBody>
      </p:sp>
      <p:pic>
        <p:nvPicPr>
          <p:cNvPr id="87046" name="Picture 2" descr="C:\Users\LISAN\Pictures\plantes invasives\Symphoricarpos albu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8263" y="29241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3" descr="C:\Users\LISAN\Pictures\plantes invasives\Symphoricarpos albus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48263"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4" descr="C:\Users\LISAN\Pictures\plantes invasives\Symphoricarpos albus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7313"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5" descr="C:\Users\LISAN\Pictures\plantes invasives\Symphoricarpos albus2.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4868863"/>
            <a:ext cx="2428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3" descr="C:\Users\LISAN\Pictures\plantes invasives\Symphoricarpos_albus_003_s.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47000" y="4868863"/>
            <a:ext cx="1397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ZoneTexte 12"/>
          <p:cNvSpPr txBox="1">
            <a:spLocks noChangeArrowheads="1"/>
          </p:cNvSpPr>
          <p:nvPr/>
        </p:nvSpPr>
        <p:spPr bwMode="auto">
          <a:xfrm>
            <a:off x="250825" y="3429000"/>
            <a:ext cx="4826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Cet arbuste est utilisé pour le contrôle de l</a:t>
            </a:r>
            <a:r>
              <a:rPr lang="fr-FR" altLang="fr-FR" sz="1200">
                <a:solidFill>
                  <a:srgbClr val="008000"/>
                </a:solidFill>
                <a:latin typeface="Arial" panose="020B0604020202020204" pitchFamily="34" charset="0"/>
                <a:hlinkClick r:id="rId20" tooltip="Érosion"/>
              </a:rPr>
              <a:t>’érosion</a:t>
            </a:r>
            <a:r>
              <a:rPr lang="fr-FR" altLang="fr-FR" sz="1200">
                <a:solidFill>
                  <a:srgbClr val="008000"/>
                </a:solidFill>
                <a:latin typeface="Arial" panose="020B0604020202020204" pitchFamily="34" charset="0"/>
              </a:rPr>
              <a:t> dans les zones riveraines, et il est planté pour la </a:t>
            </a:r>
            <a:r>
              <a:rPr lang="fr-FR" altLang="fr-FR" sz="1200">
                <a:solidFill>
                  <a:srgbClr val="008000"/>
                </a:solidFill>
                <a:latin typeface="Arial" panose="020B0604020202020204" pitchFamily="34" charset="0"/>
                <a:hlinkClick r:id="rId21" tooltip="La restauration écologique"/>
              </a:rPr>
              <a:t>restauration écologique</a:t>
            </a:r>
            <a:r>
              <a:rPr lang="fr-FR" altLang="fr-FR" sz="1200">
                <a:solidFill>
                  <a:srgbClr val="008000"/>
                </a:solidFill>
                <a:latin typeface="Arial" panose="020B0604020202020204" pitchFamily="34" charset="0"/>
              </a:rPr>
              <a:t> des projets sur des sites perturbés tels que les mines abandonnées </a:t>
            </a:r>
            <a:r>
              <a:rPr lang="fr-FR" altLang="fr-FR" sz="1200" baseline="30000">
                <a:solidFill>
                  <a:srgbClr val="008000"/>
                </a:solidFill>
                <a:latin typeface="Arial" panose="020B0604020202020204" pitchFamily="34" charset="0"/>
                <a:hlinkClick r:id="rId22"/>
              </a:rPr>
              <a:t>[1]</a:t>
            </a:r>
            <a:r>
              <a:rPr lang="fr-FR" altLang="fr-FR" sz="1200">
                <a:solidFill>
                  <a:srgbClr val="008000"/>
                </a:solidFill>
                <a:latin typeface="Arial" panose="020B0604020202020204" pitchFamily="34" charset="0"/>
              </a:rPr>
              <a:t>. Les </a:t>
            </a:r>
            <a:r>
              <a:rPr lang="fr-FR" altLang="fr-FR" sz="1200">
                <a:solidFill>
                  <a:srgbClr val="008000"/>
                </a:solidFill>
                <a:latin typeface="Arial" panose="020B0604020202020204" pitchFamily="34" charset="0"/>
                <a:hlinkClick r:id="rId23" tooltip="Les peuples autochtones des Amériques"/>
              </a:rPr>
              <a:t>Amérindiens</a:t>
            </a:r>
            <a:r>
              <a:rPr lang="fr-FR" altLang="fr-FR" sz="1200">
                <a:solidFill>
                  <a:srgbClr val="008000"/>
                </a:solidFill>
                <a:latin typeface="Arial" panose="020B0604020202020204" pitchFamily="34" charset="0"/>
              </a:rPr>
              <a:t> ont utilisé la plante comme un </a:t>
            </a:r>
            <a:r>
              <a:rPr lang="fr-FR" altLang="fr-FR" sz="1200">
                <a:solidFill>
                  <a:srgbClr val="008000"/>
                </a:solidFill>
                <a:latin typeface="Arial" panose="020B0604020202020204" pitchFamily="34" charset="0"/>
                <a:hlinkClick r:id="rId24" tooltip="Savon"/>
              </a:rPr>
              <a:t>savon</a:t>
            </a:r>
            <a:r>
              <a:rPr lang="fr-FR" altLang="fr-FR" sz="1200">
                <a:solidFill>
                  <a:srgbClr val="008000"/>
                </a:solidFill>
                <a:latin typeface="Arial" panose="020B0604020202020204" pitchFamily="34" charset="0"/>
              </a:rPr>
              <a:t> et,les racines réduites en poudres, un médicament </a:t>
            </a:r>
            <a:r>
              <a:rPr lang="fr-FR" altLang="fr-FR" sz="1200">
                <a:solidFill>
                  <a:srgbClr val="008000"/>
                </a:solidFill>
                <a:latin typeface="Arial" panose="020B0604020202020204" pitchFamily="34" charset="0"/>
                <a:hlinkClick r:id="rId25" tooltip="Fébrifuge"/>
              </a:rPr>
              <a:t>fébrifuge</a:t>
            </a:r>
            <a:r>
              <a:rPr lang="fr-FR" altLang="fr-FR" sz="1200">
                <a:solidFill>
                  <a:srgbClr val="008000"/>
                </a:solidFill>
                <a:latin typeface="Arial" panose="020B0604020202020204" pitchFamily="34" charset="0"/>
              </a:rPr>
              <a:t> et </a:t>
            </a:r>
            <a:r>
              <a:rPr lang="fr-FR" altLang="fr-FR" sz="1200">
                <a:solidFill>
                  <a:srgbClr val="008000"/>
                </a:solidFill>
                <a:latin typeface="Arial" panose="020B0604020202020204" pitchFamily="34" charset="0"/>
                <a:hlinkClick r:id="rId26" tooltip="Diurétique"/>
              </a:rPr>
              <a:t>diurétique</a:t>
            </a:r>
            <a:r>
              <a:rPr lang="fr-FR" altLang="fr-FR" sz="1200">
                <a:solidFill>
                  <a:srgbClr val="008000"/>
                </a:solidFill>
                <a:latin typeface="Arial" panose="020B0604020202020204" pitchFamily="34" charset="0"/>
              </a:rPr>
              <a:t>. En Russie, les baies écrasées servent de lotion apaisante pour les mains.</a:t>
            </a:r>
          </a:p>
        </p:txBody>
      </p:sp>
      <p:pic>
        <p:nvPicPr>
          <p:cNvPr id="87052" name="Picture 6" descr="C:\Users\LISAN\Pictures\plantes invasives\Symphoricarpos albus5.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12088" y="2924175"/>
            <a:ext cx="105092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0363FA-6C27-4A65-9BD7-B3FF95D6D832}" type="slidenum">
              <a:rPr lang="fr-FR" altLang="fr-FR" sz="1200" smtClean="0">
                <a:solidFill>
                  <a:srgbClr val="898989"/>
                </a:solidFill>
              </a:rPr>
              <a:pPr>
                <a:spcBef>
                  <a:spcPct val="0"/>
                </a:spcBef>
                <a:buFontTx/>
                <a:buNone/>
              </a:pPr>
              <a:t>85</a:t>
            </a:fld>
            <a:endParaRPr lang="fr-FR" altLang="fr-FR" sz="1200">
              <a:solidFill>
                <a:srgbClr val="898989"/>
              </a:solidFill>
            </a:endParaRPr>
          </a:p>
        </p:txBody>
      </p:sp>
      <p:sp>
        <p:nvSpPr>
          <p:cNvPr id="88067" name="Rectangle 1"/>
          <p:cNvSpPr>
            <a:spLocks noChangeArrowheads="1"/>
          </p:cNvSpPr>
          <p:nvPr/>
        </p:nvSpPr>
        <p:spPr bwMode="auto">
          <a:xfrm>
            <a:off x="250825" y="549275"/>
            <a:ext cx="653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8.46. </a:t>
            </a:r>
            <a:r>
              <a:rPr lang="fr-FR" altLang="fr-FR" sz="1800" b="1">
                <a:solidFill>
                  <a:srgbClr val="008000"/>
                </a:solidFill>
              </a:rPr>
              <a:t>Erable negundo </a:t>
            </a:r>
            <a:r>
              <a:rPr lang="fr-FR" altLang="fr-FR" sz="1800">
                <a:solidFill>
                  <a:srgbClr val="008000"/>
                </a:solidFill>
              </a:rPr>
              <a:t>(</a:t>
            </a:r>
            <a:r>
              <a:rPr lang="fr-FR" altLang="fr-FR" sz="1800" i="1" u="sng">
                <a:hlinkClick r:id="rId2"/>
              </a:rPr>
              <a:t>Acer negundo</a:t>
            </a:r>
            <a:r>
              <a:rPr lang="fr-FR" altLang="fr-FR" sz="1800">
                <a:solidFill>
                  <a:srgbClr val="008000"/>
                </a:solidFill>
              </a:rPr>
              <a:t>)</a:t>
            </a:r>
          </a:p>
        </p:txBody>
      </p:sp>
      <p:sp>
        <p:nvSpPr>
          <p:cNvPr id="88068"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8069"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3E2B0E7-B07E-4642-9B13-82A9E690CBB9}" type="slidenum">
              <a:rPr lang="fr-FR" altLang="fr-FR" sz="1200">
                <a:solidFill>
                  <a:srgbClr val="898989"/>
                </a:solidFill>
              </a:rPr>
              <a:pPr algn="r" eaLnBrk="1" hangingPunct="1">
                <a:spcBef>
                  <a:spcPct val="0"/>
                </a:spcBef>
                <a:buFontTx/>
                <a:buNone/>
              </a:pPr>
              <a:t>85</a:t>
            </a:fld>
            <a:endParaRPr lang="fr-FR" altLang="fr-FR" sz="1200">
              <a:solidFill>
                <a:srgbClr val="898989"/>
              </a:solidFill>
            </a:endParaRPr>
          </a:p>
        </p:txBody>
      </p:sp>
      <p:sp>
        <p:nvSpPr>
          <p:cNvPr id="88070" name="ZoneTexte 5"/>
          <p:cNvSpPr txBox="1">
            <a:spLocks noChangeArrowheads="1"/>
          </p:cNvSpPr>
          <p:nvPr/>
        </p:nvSpPr>
        <p:spPr bwMode="auto">
          <a:xfrm>
            <a:off x="179388" y="908050"/>
            <a:ext cx="8785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Arbre dioïque atteignant 15 à 20m de hauteur avec un tronc de 30 à 50 cm de diamètre. L'écorce des troncs est gris pâle ou </a:t>
            </a:r>
          </a:p>
          <a:p>
            <a:pPr algn="just" eaLnBrk="1" hangingPunct="1">
              <a:spcBef>
                <a:spcPct val="0"/>
              </a:spcBef>
              <a:buFontTx/>
              <a:buNone/>
            </a:pPr>
            <a:r>
              <a:rPr lang="fr-FR" altLang="fr-FR" sz="1200">
                <a:solidFill>
                  <a:srgbClr val="008000"/>
                </a:solidFill>
                <a:latin typeface="Arial" panose="020B0604020202020204" pitchFamily="34" charset="0"/>
              </a:rPr>
              <a:t>brun clair, profondément fendue en larges côtes, et écailleuse. Contrairement à la plupart des autres érables, les feuilles </a:t>
            </a:r>
          </a:p>
          <a:p>
            <a:pPr algn="just" eaLnBrk="1" hangingPunct="1">
              <a:spcBef>
                <a:spcPct val="0"/>
              </a:spcBef>
              <a:buFontTx/>
              <a:buNone/>
            </a:pPr>
            <a:r>
              <a:rPr lang="fr-FR" altLang="fr-FR" sz="1200">
                <a:solidFill>
                  <a:srgbClr val="008000"/>
                </a:solidFill>
                <a:latin typeface="Arial" panose="020B0604020202020204" pitchFamily="34" charset="0"/>
              </a:rPr>
              <a:t>caduques de l’Erable negundo sont opposées, composées pennées de trois à sept folioles ovales aigues et irrégulièrement </a:t>
            </a:r>
          </a:p>
          <a:p>
            <a:pPr algn="just" eaLnBrk="1" hangingPunct="1">
              <a:spcBef>
                <a:spcPct val="0"/>
              </a:spcBef>
              <a:buFontTx/>
              <a:buNone/>
            </a:pPr>
            <a:r>
              <a:rPr lang="fr-FR" altLang="fr-FR" sz="1200">
                <a:solidFill>
                  <a:srgbClr val="008000"/>
                </a:solidFill>
                <a:latin typeface="Arial" panose="020B0604020202020204" pitchFamily="34" charset="0"/>
              </a:rPr>
              <a:t>dentées. Le feuillage est vert mais peut présenter des marbrures roses ou violettes lorsqu'il est jeune.</a:t>
            </a:r>
          </a:p>
          <a:p>
            <a:pPr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Les fruits sont disséminés par le vent à 50 m en moyenne du pied mère. Dans certains habitats, par exemple le </a:t>
            </a:r>
          </a:p>
          <a:p>
            <a:pPr eaLnBrk="1" hangingPunct="1">
              <a:spcBef>
                <a:spcPct val="0"/>
              </a:spcBef>
              <a:buFontTx/>
              <a:buNone/>
            </a:pPr>
            <a:r>
              <a:rPr lang="fr-FR" altLang="fr-FR" sz="1200">
                <a:solidFill>
                  <a:srgbClr val="008000"/>
                </a:solidFill>
                <a:latin typeface="Arial" panose="020B0604020202020204" pitchFamily="34" charset="0"/>
              </a:rPr>
              <a:t>long des cours d’eau, l'eau est un agent de dispersion efficace sur de longues distances. Les graines sont capables de survivre </a:t>
            </a:r>
          </a:p>
          <a:p>
            <a:pPr eaLnBrk="1" hangingPunct="1">
              <a:spcBef>
                <a:spcPct val="0"/>
              </a:spcBef>
              <a:buFontTx/>
              <a:buNone/>
            </a:pPr>
            <a:r>
              <a:rPr lang="fr-FR" altLang="fr-FR" sz="1200">
                <a:solidFill>
                  <a:srgbClr val="008000"/>
                </a:solidFill>
                <a:latin typeface="Arial" panose="020B0604020202020204" pitchFamily="34" charset="0"/>
              </a:rPr>
              <a:t>dans l'eau pendant au moins 6 semaines et peuvent germer avant de toucher le sol. Les samares peuvent être également transportées accidentellement lors de la chute des feuilles en automne, mais aussi par les voitures et les trains le long des voies ferrées. L’espèce rejette aussi (elle drageonne). Plusieurs </a:t>
            </a:r>
            <a:r>
              <a:rPr lang="fr-FR" altLang="fr-FR" sz="1200">
                <a:solidFill>
                  <a:srgbClr val="008000"/>
                </a:solidFill>
                <a:latin typeface="Arial" panose="020B0604020202020204" pitchFamily="34" charset="0"/>
                <a:hlinkClick r:id="rId3" tooltip="Oiseau"/>
              </a:rPr>
              <a:t>oiseaux</a:t>
            </a:r>
            <a:r>
              <a:rPr lang="fr-FR" altLang="fr-FR" sz="1200">
                <a:solidFill>
                  <a:srgbClr val="008000"/>
                </a:solidFill>
                <a:latin typeface="Arial" panose="020B0604020202020204" pitchFamily="34" charset="0"/>
              </a:rPr>
              <a:t> et des </a:t>
            </a:r>
            <a:r>
              <a:rPr lang="fr-FR" altLang="fr-FR" sz="1200">
                <a:solidFill>
                  <a:srgbClr val="008000"/>
                </a:solidFill>
                <a:latin typeface="Arial" panose="020B0604020202020204" pitchFamily="34" charset="0"/>
                <a:hlinkClick r:id="rId4" tooltip="Écureuil"/>
              </a:rPr>
              <a:t>écureuils</a:t>
            </a:r>
            <a:r>
              <a:rPr lang="fr-FR" altLang="fr-FR" sz="1200">
                <a:solidFill>
                  <a:srgbClr val="008000"/>
                </a:solidFill>
                <a:latin typeface="Arial" panose="020B0604020202020204" pitchFamily="34" charset="0"/>
              </a:rPr>
              <a:t> se nourrissent des graines.</a:t>
            </a:r>
          </a:p>
          <a:p>
            <a:pPr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L’arbre colonise des habitats de type alluvial (saulaies, peupleraie, aulnaie­frênaie climaciques)le long de petites </a:t>
            </a:r>
          </a:p>
          <a:p>
            <a:pPr eaLnBrk="1" hangingPunct="1">
              <a:spcBef>
                <a:spcPct val="0"/>
              </a:spcBef>
              <a:buFontTx/>
              <a:buNone/>
            </a:pPr>
            <a:r>
              <a:rPr lang="fr-FR" altLang="fr-FR" sz="1200">
                <a:solidFill>
                  <a:srgbClr val="008000"/>
                </a:solidFill>
                <a:latin typeface="Arial" panose="020B0604020202020204" pitchFamily="34" charset="0"/>
              </a:rPr>
              <a:t>rivières et ruisseaux jusqu'à 1000 m d'altitude mais également des habitats d'origine plus perturbés : il se développe en </a:t>
            </a:r>
          </a:p>
          <a:p>
            <a:pPr eaLnBrk="1" hangingPunct="1">
              <a:spcBef>
                <a:spcPct val="0"/>
              </a:spcBef>
              <a:buFontTx/>
              <a:buNone/>
            </a:pPr>
            <a:r>
              <a:rPr lang="fr-FR" altLang="fr-FR" sz="1200">
                <a:solidFill>
                  <a:srgbClr val="008000"/>
                </a:solidFill>
                <a:latin typeface="Arial" panose="020B0604020202020204" pitchFamily="34" charset="0"/>
              </a:rPr>
              <a:t>densité le long des voies ferrées et des bords de routes, autour des gravières, en périphérie des décharges, des clôtures et </a:t>
            </a:r>
          </a:p>
          <a:p>
            <a:pPr eaLnBrk="1" hangingPunct="1">
              <a:spcBef>
                <a:spcPct val="0"/>
              </a:spcBef>
              <a:buFontTx/>
              <a:buNone/>
            </a:pPr>
            <a:r>
              <a:rPr lang="fr-FR" altLang="fr-FR" sz="1200">
                <a:solidFill>
                  <a:srgbClr val="008000"/>
                </a:solidFill>
                <a:latin typeface="Arial" panose="020B0604020202020204" pitchFamily="34" charset="0"/>
              </a:rPr>
              <a:t>des bâtiments. Il se développe aussi en lisières forestières et éboulis de pente en basse altitude.</a:t>
            </a:r>
          </a:p>
          <a:p>
            <a:pPr algn="just" eaLnBrk="1" hangingPunct="1">
              <a:spcBef>
                <a:spcPct val="0"/>
              </a:spcBef>
              <a:buFontTx/>
              <a:buNone/>
            </a:pPr>
            <a:r>
              <a:rPr lang="fr-FR" altLang="fr-FR" sz="1200">
                <a:solidFill>
                  <a:srgbClr val="FF0000"/>
                </a:solidFill>
                <a:latin typeface="Arial" panose="020B0604020202020204" pitchFamily="34" charset="0"/>
              </a:rPr>
              <a:t>Introduite en Europe pour agrémenter les espaces verts de zones urbaines, cet arbre, au bois peu intéressant (car cassant), est devenue une </a:t>
            </a:r>
            <a:r>
              <a:rPr lang="fr-FR" altLang="fr-FR" sz="1200">
                <a:solidFill>
                  <a:srgbClr val="FF0000"/>
                </a:solidFill>
                <a:latin typeface="Arial" panose="020B0604020202020204" pitchFamily="34" charset="0"/>
                <a:hlinkClick r:id="rId5" tooltip="Plante envahissante"/>
              </a:rPr>
              <a:t>plante envahissante</a:t>
            </a:r>
            <a:r>
              <a:rPr lang="fr-FR" altLang="fr-FR" sz="1200">
                <a:solidFill>
                  <a:srgbClr val="FF0000"/>
                </a:solidFill>
                <a:latin typeface="Arial" panose="020B0604020202020204" pitchFamily="34" charset="0"/>
              </a:rPr>
              <a:t> colonisant les vallées alluviales dans les secteurs humides et perturbés (</a:t>
            </a:r>
            <a:r>
              <a:rPr lang="fr-FR" altLang="fr-FR" sz="1200">
                <a:solidFill>
                  <a:srgbClr val="FF0000"/>
                </a:solidFill>
                <a:latin typeface="Arial" panose="020B0604020202020204" pitchFamily="34" charset="0"/>
                <a:hlinkClick r:id="rId6" tooltip="Coupe rase"/>
              </a:rPr>
              <a:t>coupe rase</a:t>
            </a:r>
            <a:r>
              <a:rPr lang="fr-FR" altLang="fr-FR" sz="1200">
                <a:solidFill>
                  <a:srgbClr val="FF0000"/>
                </a:solidFill>
                <a:latin typeface="Arial" panose="020B0604020202020204" pitchFamily="34" charset="0"/>
              </a:rPr>
              <a:t>, </a:t>
            </a:r>
            <a:r>
              <a:rPr lang="fr-FR" altLang="fr-FR" sz="1200">
                <a:solidFill>
                  <a:srgbClr val="FF0000"/>
                </a:solidFill>
                <a:latin typeface="Arial" panose="020B0604020202020204" pitchFamily="34" charset="0"/>
                <a:hlinkClick r:id="rId7" tooltip="Labour"/>
              </a:rPr>
              <a:t>labour</a:t>
            </a:r>
            <a:r>
              <a:rPr lang="fr-FR" altLang="fr-FR" sz="1200">
                <a:solidFill>
                  <a:srgbClr val="FF0000"/>
                </a:solidFill>
                <a:latin typeface="Arial" panose="020B0604020202020204" pitchFamily="34" charset="0"/>
              </a:rPr>
              <a:t>…). L'espèce forme un couvert dense empêchant la croissance d'autres espèces. Cela conduit à une banalisation des milieux et constitue une menace pour la </a:t>
            </a:r>
            <a:r>
              <a:rPr lang="fr-FR" altLang="fr-FR" sz="1200">
                <a:solidFill>
                  <a:srgbClr val="FF0000"/>
                </a:solidFill>
                <a:latin typeface="Arial" panose="020B0604020202020204" pitchFamily="34" charset="0"/>
                <a:hlinkClick r:id="rId8" tooltip="Biodiversité"/>
              </a:rPr>
              <a:t>biodiversité</a:t>
            </a:r>
            <a:r>
              <a:rPr lang="fr-FR" altLang="fr-FR" sz="1200">
                <a:solidFill>
                  <a:srgbClr val="FF0000"/>
                </a:solidFill>
                <a:latin typeface="Arial" panose="020B0604020202020204" pitchFamily="34" charset="0"/>
              </a:rPr>
              <a:t> et le fonctionnement des </a:t>
            </a:r>
            <a:r>
              <a:rPr lang="fr-FR" altLang="fr-FR" sz="1200">
                <a:solidFill>
                  <a:srgbClr val="FF0000"/>
                </a:solidFill>
                <a:latin typeface="Arial" panose="020B0604020202020204" pitchFamily="34" charset="0"/>
                <a:hlinkClick r:id="rId9" tooltip="Écosystème"/>
              </a:rPr>
              <a:t>écosystèmes</a:t>
            </a:r>
            <a:r>
              <a:rPr lang="fr-FR" altLang="fr-FR" sz="1200">
                <a:solidFill>
                  <a:srgbClr val="FF0000"/>
                </a:solidFill>
                <a:latin typeface="Arial" panose="020B0604020202020204" pitchFamily="34" charset="0"/>
              </a:rPr>
              <a:t>. Il pourrait éliminer le  Saule blanc. Il est susceptible d’altérer la composition floristique des forêts alluviales relictuelles en Europe</a:t>
            </a: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Les coupes répétées et le fauchage sont des méthodes de gestion qui pourraient avoir une bonne </a:t>
            </a:r>
          </a:p>
          <a:p>
            <a:pPr algn="just" eaLnBrk="1" hangingPunct="1">
              <a:spcBef>
                <a:spcPct val="0"/>
              </a:spcBef>
              <a:buFontTx/>
              <a:buNone/>
            </a:pPr>
            <a:r>
              <a:rPr lang="fr-FR" altLang="fr-FR" sz="1200">
                <a:solidFill>
                  <a:srgbClr val="002060"/>
                </a:solidFill>
                <a:latin typeface="Arial" panose="020B0604020202020204" pitchFamily="34" charset="0"/>
              </a:rPr>
              <a:t>efficacité contre les colonisations précoces de jeunes plants. </a:t>
            </a:r>
            <a:r>
              <a:rPr lang="fr-FR" altLang="fr-FR" sz="1200">
                <a:solidFill>
                  <a:srgbClr val="FF0000"/>
                </a:solidFill>
                <a:latin typeface="Arial" panose="020B0604020202020204" pitchFamily="34" charset="0"/>
              </a:rPr>
              <a:t>L’érable negundo est résistant à l'encerclage. </a:t>
            </a:r>
            <a:r>
              <a:rPr lang="fr-FR" altLang="fr-FR" sz="1200">
                <a:solidFill>
                  <a:srgbClr val="002060"/>
                </a:solidFill>
                <a:latin typeface="Arial" panose="020B0604020202020204" pitchFamily="34" charset="0"/>
              </a:rPr>
              <a:t>Proscrire les </a:t>
            </a:r>
          </a:p>
          <a:p>
            <a:pPr algn="just" eaLnBrk="1" hangingPunct="1">
              <a:spcBef>
                <a:spcPct val="0"/>
              </a:spcBef>
              <a:buFontTx/>
              <a:buNone/>
            </a:pPr>
            <a:r>
              <a:rPr lang="fr-FR" altLang="fr-FR" sz="1200">
                <a:solidFill>
                  <a:srgbClr val="002060"/>
                </a:solidFill>
                <a:latin typeface="Arial" panose="020B0604020202020204" pitchFamily="34" charset="0"/>
              </a:rPr>
              <a:t>coupes forestières  notamment dans les frênaies (F</a:t>
            </a:r>
            <a:r>
              <a:rPr lang="fr-FR" altLang="fr-FR" sz="1200" i="1">
                <a:solidFill>
                  <a:srgbClr val="002060"/>
                </a:solidFill>
                <a:latin typeface="Arial" panose="020B0604020202020204" pitchFamily="34" charset="0"/>
              </a:rPr>
              <a:t>. excelsior</a:t>
            </a:r>
            <a:r>
              <a:rPr lang="fr-FR" altLang="fr-FR" sz="1200">
                <a:solidFill>
                  <a:srgbClr val="002060"/>
                </a:solidFill>
                <a:latin typeface="Arial" panose="020B0604020202020204" pitchFamily="34" charset="0"/>
              </a:rPr>
              <a:t>) et aulnaies (</a:t>
            </a:r>
            <a:r>
              <a:rPr lang="fr-FR" altLang="fr-FR" sz="1200" i="1">
                <a:solidFill>
                  <a:srgbClr val="002060"/>
                </a:solidFill>
                <a:latin typeface="Arial" panose="020B0604020202020204" pitchFamily="34" charset="0"/>
              </a:rPr>
              <a:t>A. incana</a:t>
            </a:r>
            <a:r>
              <a:rPr lang="fr-FR" altLang="fr-FR" sz="1200">
                <a:solidFill>
                  <a:srgbClr val="002060"/>
                </a:solidFill>
                <a:latin typeface="Arial" panose="020B0604020202020204" pitchFamily="34" charset="0"/>
              </a:rPr>
              <a:t>) afin d’éviter l’invasion de l’espèce. </a:t>
            </a:r>
          </a:p>
          <a:p>
            <a:pPr algn="just" eaLnBrk="1" hangingPunct="1">
              <a:spcBef>
                <a:spcPct val="0"/>
              </a:spcBef>
              <a:buFontTx/>
              <a:buNone/>
            </a:pPr>
            <a:r>
              <a:rPr lang="fr-FR" altLang="fr-FR" sz="1200">
                <a:solidFill>
                  <a:srgbClr val="002060"/>
                </a:solidFill>
                <a:latin typeface="Arial" panose="020B0604020202020204" pitchFamily="34" charset="0"/>
              </a:rPr>
              <a:t>Ne plus le vendre en pépinière.</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http://www.centrederessources-loirenature.com/mediatheque/especes_inva/fiches_FCBN/Fiche%20-%20acer-negundo-sr.pdf</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0"/>
              </a:rPr>
              <a:t>http://fr.wikipedia.org/wiki/Acer_negundo</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11"/>
              </a:rPr>
              <a:t>http://en.wikipedia.org/wiki/Acer_negundo</a:t>
            </a:r>
            <a:r>
              <a:rPr lang="fr-FR" altLang="fr-FR" sz="1200">
                <a:solidFill>
                  <a:srgbClr val="008000"/>
                </a:solidFill>
                <a:latin typeface="Arial" panose="020B0604020202020204" pitchFamily="34" charset="0"/>
              </a:rPr>
              <a:t> </a:t>
            </a:r>
          </a:p>
        </p:txBody>
      </p:sp>
      <p:pic>
        <p:nvPicPr>
          <p:cNvPr id="88071" name="Picture 5" descr="C:\Users\LISAN\Pictures\plantes invasives\Acer negundo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389563"/>
            <a:ext cx="147637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6" descr="C:\Users\LISAN\Pictures\plantes invasives\Acer negundo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31188" y="0"/>
            <a:ext cx="9128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8" descr="C:\Users\LISAN\Pictures\plantes invasives\Acer negundo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0" y="5346700"/>
            <a:ext cx="11525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9" descr="C:\Users\LISAN\Pictures\plantes invasives\Acer negundo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7675" y="5387975"/>
            <a:ext cx="19637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10" descr="C:\Users\LISAN\Pictures\plantes invasives\Acer negundo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5550" y="5373688"/>
            <a:ext cx="230981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11" descr="C:\Users\LISAN\Pictures\plantes invasives\Acer negundo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1725" y="5351463"/>
            <a:ext cx="169227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250825" y="549275"/>
            <a:ext cx="756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8.47. </a:t>
            </a:r>
            <a:r>
              <a:rPr lang="fr-FR" altLang="fr-FR" sz="1800" b="1">
                <a:solidFill>
                  <a:srgbClr val="008000"/>
                </a:solidFill>
              </a:rPr>
              <a:t>Lindernie fausse­gratiole, Lindernie douteuse </a:t>
            </a:r>
            <a:r>
              <a:rPr lang="fr-FR" altLang="fr-FR" sz="1800">
                <a:solidFill>
                  <a:srgbClr val="008000"/>
                </a:solidFill>
              </a:rPr>
              <a:t>(</a:t>
            </a:r>
            <a:r>
              <a:rPr lang="fr-FR" altLang="fr-FR" sz="1800" i="1" u="sng">
                <a:hlinkClick r:id="rId2"/>
              </a:rPr>
              <a:t>Lindernia dubia</a:t>
            </a:r>
            <a:r>
              <a:rPr lang="fr-FR" altLang="fr-FR" sz="1800">
                <a:solidFill>
                  <a:srgbClr val="008000"/>
                </a:solidFill>
              </a:rPr>
              <a:t>)</a:t>
            </a:r>
          </a:p>
        </p:txBody>
      </p:sp>
      <p:sp>
        <p:nvSpPr>
          <p:cNvPr id="89091"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89092" name="Espace réservé du numéro de diapositive 2"/>
          <p:cNvSpPr>
            <a:spLocks noGrp="1"/>
          </p:cNvSpPr>
          <p:nvPr>
            <p:ph type="sldNum" sz="quarter" idx="12"/>
          </p:nvPr>
        </p:nvSpPr>
        <p:spPr bwMode="auto">
          <a:xfrm>
            <a:off x="250825" y="188913"/>
            <a:ext cx="406400" cy="29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40CB9E-C243-47CB-B75C-6CFDCBFF7AB8}" type="slidenum">
              <a:rPr lang="fr-FR" altLang="fr-FR" sz="1200" smtClean="0">
                <a:solidFill>
                  <a:srgbClr val="898989"/>
                </a:solidFill>
              </a:rPr>
              <a:pPr>
                <a:spcBef>
                  <a:spcPct val="0"/>
                </a:spcBef>
                <a:buFontTx/>
                <a:buNone/>
              </a:pPr>
              <a:t>86</a:t>
            </a:fld>
            <a:endParaRPr lang="fr-FR" altLang="fr-FR" sz="1200">
              <a:solidFill>
                <a:srgbClr val="898989"/>
              </a:solidFill>
            </a:endParaRPr>
          </a:p>
        </p:txBody>
      </p:sp>
      <p:sp>
        <p:nvSpPr>
          <p:cNvPr id="89093" name="ZoneTexte 4"/>
          <p:cNvSpPr txBox="1">
            <a:spLocks noChangeArrowheads="1"/>
          </p:cNvSpPr>
          <p:nvPr/>
        </p:nvSpPr>
        <p:spPr bwMode="auto">
          <a:xfrm>
            <a:off x="179388" y="981075"/>
            <a:ext cx="87852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d'une grande partie de l'Amérique du </a:t>
            </a:r>
            <a:r>
              <a:rPr lang="fr-FR" altLang="fr-FR" sz="1800">
                <a:solidFill>
                  <a:srgbClr val="008000"/>
                </a:solidFill>
                <a:latin typeface="Arial" panose="020B0604020202020204" pitchFamily="34" charset="0"/>
                <a:hlinkClick r:id="rId3" tooltip="Canada"/>
              </a:rPr>
              <a:t>Canada</a:t>
            </a:r>
            <a:r>
              <a:rPr lang="fr-FR" altLang="fr-FR" sz="1800">
                <a:solidFill>
                  <a:srgbClr val="008000"/>
                </a:solidFill>
                <a:latin typeface="Arial" panose="020B0604020202020204" pitchFamily="34" charset="0"/>
              </a:rPr>
              <a:t> au </a:t>
            </a:r>
            <a:r>
              <a:rPr lang="fr-FR" altLang="fr-FR" sz="1800">
                <a:solidFill>
                  <a:srgbClr val="008000"/>
                </a:solidFill>
                <a:latin typeface="Arial" panose="020B0604020202020204" pitchFamily="34" charset="0"/>
                <a:hlinkClick r:id="rId4" tooltip="Chili"/>
              </a:rPr>
              <a:t>Chili</a:t>
            </a:r>
            <a:r>
              <a:rPr lang="fr-FR" altLang="fr-FR" sz="1800">
                <a:solidFill>
                  <a:srgbClr val="008000"/>
                </a:solidFill>
                <a:latin typeface="Arial" panose="020B0604020202020204" pitchFamily="34" charset="0"/>
              </a:rPr>
              <a:t>, présente sur tous les continents comme espèces introduite, annuelle de petite taille (entre 5 et 25 cm de haut), entièrement glabre (famille des </a:t>
            </a:r>
            <a:r>
              <a:rPr lang="fr-FR" altLang="fr-FR" sz="1800" i="1">
                <a:solidFill>
                  <a:srgbClr val="008000"/>
                </a:solidFill>
                <a:latin typeface="Arial" panose="020B0604020202020204" pitchFamily="34" charset="0"/>
                <a:hlinkClick r:id="rId5" tooltip="Scrophulariaceae"/>
              </a:rPr>
              <a:t>Scrophulariaceae</a:t>
            </a:r>
            <a:r>
              <a:rPr lang="fr-FR" altLang="fr-FR" sz="1800">
                <a:solidFill>
                  <a:srgbClr val="008000"/>
                </a:solidFill>
                <a:latin typeface="Arial" panose="020B0604020202020204" pitchFamily="34" charset="0"/>
              </a:rPr>
              <a:t> et </a:t>
            </a:r>
            <a:r>
              <a:rPr lang="fr-FR" altLang="fr-FR" sz="1800" i="1" u="sng">
                <a:solidFill>
                  <a:srgbClr val="008000"/>
                </a:solidFill>
                <a:latin typeface="Arial" panose="020B0604020202020204" pitchFamily="34" charset="0"/>
                <a:hlinkClick r:id="rId6" tooltip="Plantaginaceae"/>
              </a:rPr>
              <a:t>Plantaginaceae</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habitats humides, berges, marges d'étang</a:t>
            </a:r>
            <a:r>
              <a:rPr lang="fr-FR" altLang="fr-FR" sz="1200">
                <a:latin typeface="Arial" panose="020B0604020202020204" pitchFamily="34" charset="0"/>
              </a:rPr>
              <a:t>. </a:t>
            </a:r>
            <a:r>
              <a:rPr lang="fr-FR" altLang="fr-FR" sz="1200">
                <a:solidFill>
                  <a:srgbClr val="008000"/>
                </a:solidFill>
                <a:latin typeface="Arial" panose="020B0604020202020204" pitchFamily="34" charset="0"/>
              </a:rPr>
              <a:t>Elle pousse sur des vases exondées et sables limoneux humides mis à nu</a:t>
            </a:r>
          </a:p>
          <a:p>
            <a:pPr algn="just" eaLnBrk="1" hangingPunct="1">
              <a:spcBef>
                <a:spcPct val="0"/>
              </a:spcBef>
              <a:buFontTx/>
              <a:buNone/>
            </a:pPr>
            <a:r>
              <a:rPr lang="fr-FR" altLang="fr-FR" sz="1200">
                <a:solidFill>
                  <a:srgbClr val="008000"/>
                </a:solidFill>
                <a:latin typeface="Arial" panose="020B0604020202020204" pitchFamily="34" charset="0"/>
              </a:rPr>
              <a:t> par exondation estivale, en bords de cours d'eau, d'étangs, de lacs, de mares, de sablières, de fossés... Elle se rencontre aussi dans les rizières en tant que commensale.</a:t>
            </a:r>
          </a:p>
          <a:p>
            <a:pPr algn="just"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Ses graines sont disséminées par l'eau car elles flottent très facilement, mais aussi par les animaux qui peuvent véhiculer de la vase contaminée. Les activités humaines peuvent aussi propager cette espèce. La Lindernie se reproduit essentiellement par voie sexuée. </a:t>
            </a:r>
            <a:r>
              <a:rPr lang="fr-FR" altLang="fr-FR" sz="1200" i="1">
                <a:solidFill>
                  <a:srgbClr val="008000"/>
                </a:solidFill>
                <a:latin typeface="Arial" panose="020B0604020202020204" pitchFamily="34" charset="0"/>
              </a:rPr>
              <a:t>Lindernia dubia </a:t>
            </a:r>
            <a:r>
              <a:rPr lang="fr-FR" altLang="fr-FR" sz="1200">
                <a:solidFill>
                  <a:srgbClr val="008000"/>
                </a:solidFill>
                <a:latin typeface="Arial" panose="020B0604020202020204" pitchFamily="34" charset="0"/>
              </a:rPr>
              <a:t>pourrait aussi se multiplier végétativement. </a:t>
            </a:r>
          </a:p>
          <a:p>
            <a:pPr algn="just" eaLnBrk="1" hangingPunct="1">
              <a:spcBef>
                <a:spcPct val="0"/>
              </a:spcBef>
              <a:buFontTx/>
              <a:buNone/>
            </a:pPr>
            <a:r>
              <a:rPr lang="fr-FR" altLang="fr-FR" sz="1200">
                <a:solidFill>
                  <a:srgbClr val="008000"/>
                </a:solidFill>
                <a:latin typeface="Arial" panose="020B0604020202020204" pitchFamily="34" charset="0"/>
              </a:rPr>
              <a:t>Il existe deux sous-espèces en France, </a:t>
            </a:r>
            <a:r>
              <a:rPr lang="fr-FR" altLang="fr-FR" sz="1200" i="1">
                <a:solidFill>
                  <a:srgbClr val="008000"/>
                </a:solidFill>
                <a:latin typeface="Arial" panose="020B0604020202020204" pitchFamily="34" charset="0"/>
              </a:rPr>
              <a:t>Lindernia dubia</a:t>
            </a:r>
            <a:r>
              <a:rPr lang="fr-FR" altLang="fr-FR" sz="1200">
                <a:solidFill>
                  <a:srgbClr val="008000"/>
                </a:solidFill>
                <a:latin typeface="Arial" panose="020B0604020202020204" pitchFamily="34" charset="0"/>
              </a:rPr>
              <a:t> subsp </a:t>
            </a:r>
            <a:r>
              <a:rPr lang="fr-FR" altLang="fr-FR" sz="1200" i="1">
                <a:solidFill>
                  <a:srgbClr val="008000"/>
                </a:solidFill>
                <a:latin typeface="Arial" panose="020B0604020202020204" pitchFamily="34" charset="0"/>
              </a:rPr>
              <a:t>major</a:t>
            </a:r>
            <a:r>
              <a:rPr lang="fr-FR" altLang="fr-FR" sz="1200">
                <a:solidFill>
                  <a:srgbClr val="008000"/>
                </a:solidFill>
                <a:latin typeface="Arial" panose="020B0604020202020204" pitchFamily="34" charset="0"/>
              </a:rPr>
              <a:t> et </a:t>
            </a:r>
            <a:r>
              <a:rPr lang="fr-FR" altLang="fr-FR" sz="1200" i="1">
                <a:solidFill>
                  <a:srgbClr val="008000"/>
                </a:solidFill>
                <a:latin typeface="Arial" panose="020B0604020202020204" pitchFamily="34" charset="0"/>
              </a:rPr>
              <a:t>Lindernia dubia </a:t>
            </a:r>
            <a:r>
              <a:rPr lang="fr-FR" altLang="fr-FR" sz="1200">
                <a:solidFill>
                  <a:srgbClr val="008000"/>
                </a:solidFill>
                <a:latin typeface="Arial" panose="020B0604020202020204" pitchFamily="34" charset="0"/>
              </a:rPr>
              <a:t>subsp </a:t>
            </a:r>
            <a:r>
              <a:rPr lang="fr-FR" altLang="fr-FR" sz="1200" i="1">
                <a:solidFill>
                  <a:srgbClr val="008000"/>
                </a:solidFill>
                <a:latin typeface="Arial" panose="020B0604020202020204" pitchFamily="34" charset="0"/>
              </a:rPr>
              <a:t>dubia</a:t>
            </a:r>
            <a:r>
              <a:rPr lang="fr-FR" altLang="fr-FR" sz="1200">
                <a:solidFill>
                  <a:srgbClr val="008000"/>
                </a:solidFill>
                <a:latin typeface="Arial" panose="020B0604020202020204" pitchFamily="34" charset="0"/>
              </a:rPr>
              <a:t>, cependant de récentes </a:t>
            </a:r>
          </a:p>
          <a:p>
            <a:pPr algn="just" eaLnBrk="1" hangingPunct="1">
              <a:spcBef>
                <a:spcPct val="0"/>
              </a:spcBef>
              <a:buFontTx/>
              <a:buNone/>
            </a:pPr>
            <a:r>
              <a:rPr lang="fr-FR" altLang="fr-FR" sz="1200">
                <a:solidFill>
                  <a:srgbClr val="008000"/>
                </a:solidFill>
                <a:latin typeface="Arial" panose="020B0604020202020204" pitchFamily="34" charset="0"/>
              </a:rPr>
              <a:t>Études scientifiques faites par Berger et Elisens en 2005 ont montré que les subdivisions intraspécifiques de </a:t>
            </a:r>
            <a:r>
              <a:rPr lang="fr-FR" altLang="fr-FR" sz="1200" i="1">
                <a:solidFill>
                  <a:srgbClr val="008000"/>
                </a:solidFill>
                <a:latin typeface="Arial" panose="020B0604020202020204" pitchFamily="34" charset="0"/>
              </a:rPr>
              <a:t>Lindernia dubia </a:t>
            </a:r>
            <a:r>
              <a:rPr lang="fr-FR" altLang="fr-FR" sz="1200">
                <a:solidFill>
                  <a:srgbClr val="008000"/>
                </a:solidFill>
                <a:latin typeface="Arial" panose="020B0604020202020204" pitchFamily="34" charset="0"/>
              </a:rPr>
              <a:t>proposées ne seraient pas valables. Pour cette raison, cette fiche ne fera pas le distinguo entre les deux sous-espèces.</a:t>
            </a:r>
          </a:p>
          <a:p>
            <a:pPr algn="just" eaLnBrk="1" hangingPunct="1">
              <a:spcBef>
                <a:spcPct val="0"/>
              </a:spcBef>
              <a:buFontTx/>
              <a:buNone/>
            </a:pPr>
            <a:r>
              <a:rPr lang="fr-FR" altLang="fr-FR" sz="1200" i="1">
                <a:solidFill>
                  <a:srgbClr val="FF0000"/>
                </a:solidFill>
                <a:latin typeface="Arial" panose="020B0604020202020204" pitchFamily="34" charset="0"/>
              </a:rPr>
              <a:t>Lindernia dubia </a:t>
            </a:r>
            <a:r>
              <a:rPr lang="fr-FR" altLang="fr-FR" sz="1200">
                <a:solidFill>
                  <a:srgbClr val="FF0000"/>
                </a:solidFill>
                <a:latin typeface="Arial" panose="020B0604020202020204" pitchFamily="34" charset="0"/>
              </a:rPr>
              <a:t>concurrence de nombreuses espèces pionnières indigènes du </a:t>
            </a:r>
            <a:r>
              <a:rPr lang="fr-FR" altLang="fr-FR" sz="1200" i="1">
                <a:solidFill>
                  <a:srgbClr val="FF0000"/>
                </a:solidFill>
                <a:latin typeface="Arial" panose="020B0604020202020204" pitchFamily="34" charset="0"/>
              </a:rPr>
              <a:t>Nancyperion flavescentis</a:t>
            </a:r>
            <a:r>
              <a:rPr lang="fr-FR" altLang="fr-FR" sz="1200">
                <a:solidFill>
                  <a:srgbClr val="FF0000"/>
                </a:solidFill>
                <a:latin typeface="Arial" panose="020B0604020202020204" pitchFamily="34" charset="0"/>
              </a:rPr>
              <a:t>, telles que </a:t>
            </a:r>
            <a:r>
              <a:rPr lang="fr-FR" altLang="fr-FR" sz="1200" i="1">
                <a:solidFill>
                  <a:srgbClr val="FF0000"/>
                </a:solidFill>
                <a:latin typeface="Arial" panose="020B0604020202020204" pitchFamily="34" charset="0"/>
              </a:rPr>
              <a:t>Limosella</a:t>
            </a:r>
          </a:p>
          <a:p>
            <a:pPr algn="just" eaLnBrk="1" hangingPunct="1">
              <a:spcBef>
                <a:spcPct val="0"/>
              </a:spcBef>
              <a:buFontTx/>
              <a:buNone/>
            </a:pPr>
            <a:r>
              <a:rPr lang="fr-FR" altLang="fr-FR" sz="1200" i="1">
                <a:solidFill>
                  <a:srgbClr val="FF0000"/>
                </a:solidFill>
                <a:latin typeface="Arial" panose="020B0604020202020204" pitchFamily="34" charset="0"/>
              </a:rPr>
              <a:t>aquatica</a:t>
            </a:r>
            <a:r>
              <a:rPr lang="fr-FR" altLang="fr-FR" sz="1200">
                <a:solidFill>
                  <a:srgbClr val="FF0000"/>
                </a:solidFill>
                <a:latin typeface="Arial" panose="020B0604020202020204" pitchFamily="34" charset="0"/>
              </a:rPr>
              <a:t> ou </a:t>
            </a:r>
            <a:r>
              <a:rPr lang="fr-FR" altLang="fr-FR" sz="1200" i="1">
                <a:solidFill>
                  <a:srgbClr val="FF0000"/>
                </a:solidFill>
                <a:latin typeface="Arial" panose="020B0604020202020204" pitchFamily="34" charset="0"/>
              </a:rPr>
              <a:t>Cyperus michelianus </a:t>
            </a:r>
            <a:r>
              <a:rPr lang="fr-FR" altLang="fr-FR" sz="1200">
                <a:solidFill>
                  <a:srgbClr val="FF0000"/>
                </a:solidFill>
                <a:latin typeface="Arial" panose="020B0604020202020204" pitchFamily="34" charset="0"/>
              </a:rPr>
              <a:t>(Morel, 2010). </a:t>
            </a:r>
            <a:r>
              <a:rPr lang="fr-FR" altLang="fr-FR" sz="1200" i="1">
                <a:solidFill>
                  <a:srgbClr val="FF0000"/>
                </a:solidFill>
                <a:latin typeface="Arial" panose="020B0604020202020204" pitchFamily="34" charset="0"/>
              </a:rPr>
              <a:t>Lindernia dubia </a:t>
            </a:r>
            <a:r>
              <a:rPr lang="fr-FR" altLang="fr-FR" sz="1200">
                <a:solidFill>
                  <a:srgbClr val="FF0000"/>
                </a:solidFill>
                <a:latin typeface="Arial" panose="020B0604020202020204" pitchFamily="34" charset="0"/>
              </a:rPr>
              <a:t>concurrence fortement </a:t>
            </a:r>
            <a:r>
              <a:rPr lang="fr-FR" altLang="fr-FR" sz="1200" i="1">
                <a:solidFill>
                  <a:srgbClr val="FF0000"/>
                </a:solidFill>
                <a:latin typeface="Arial" panose="020B0604020202020204" pitchFamily="34" charset="0"/>
              </a:rPr>
              <a:t>Lindernia palustris </a:t>
            </a:r>
            <a:r>
              <a:rPr lang="fr-FR" altLang="fr-FR" sz="1200">
                <a:solidFill>
                  <a:srgbClr val="FF0000"/>
                </a:solidFill>
                <a:latin typeface="Arial" panose="020B0604020202020204" pitchFamily="34" charset="0"/>
              </a:rPr>
              <a:t>(=</a:t>
            </a:r>
            <a:r>
              <a:rPr lang="fr-FR" altLang="fr-FR" sz="1200" i="1">
                <a:solidFill>
                  <a:srgbClr val="FF0000"/>
                </a:solidFill>
                <a:latin typeface="Arial" panose="020B0604020202020204" pitchFamily="34" charset="0"/>
              </a:rPr>
              <a:t>L. procumbens</a:t>
            </a:r>
            <a:r>
              <a:rPr lang="fr-FR" altLang="fr-FR" sz="1200">
                <a:solidFill>
                  <a:srgbClr val="FF0000"/>
                </a:solidFill>
                <a:latin typeface="Arial" panose="020B0604020202020204" pitchFamily="34" charset="0"/>
              </a:rPr>
              <a:t>), espèce indigène, protégée au niveau national. L'espèce pousse dans un tiers des parcelles de riz camarguaises. </a:t>
            </a:r>
          </a:p>
          <a:p>
            <a:pPr algn="just" eaLnBrk="1" hangingPunct="1">
              <a:spcBef>
                <a:spcPct val="0"/>
              </a:spcBef>
              <a:buFontTx/>
              <a:buNone/>
            </a:pPr>
            <a:r>
              <a:rPr lang="fr-FR" altLang="fr-FR" sz="1200" u="sng">
                <a:solidFill>
                  <a:srgbClr val="002060"/>
                </a:solidFill>
                <a:latin typeface="Arial" panose="020B0604020202020204" pitchFamily="34" charset="0"/>
              </a:rPr>
              <a:t>Lutte</a:t>
            </a:r>
            <a:r>
              <a:rPr lang="fr-FR" altLang="fr-FR" sz="1200">
                <a:solidFill>
                  <a:srgbClr val="002060"/>
                </a:solidFill>
                <a:latin typeface="Arial" panose="020B0604020202020204" pitchFamily="34" charset="0"/>
              </a:rPr>
              <a:t> : Il est important d'agir (arrachage manuel ou submersion), avant la floraison, pour limiter la dispersion des graines. En début d'implantation de la plante, lorsque la densité de la station est encore faible, il est important de procéder à l'arrachage systématique de tous les individus de </a:t>
            </a:r>
            <a:r>
              <a:rPr lang="fr-FR" altLang="fr-FR" sz="1200" i="1">
                <a:solidFill>
                  <a:srgbClr val="002060"/>
                </a:solidFill>
                <a:latin typeface="Arial" panose="020B0604020202020204" pitchFamily="34" charset="0"/>
              </a:rPr>
              <a:t>Lindernia dubia </a:t>
            </a:r>
            <a:r>
              <a:rPr lang="fr-FR" altLang="fr-FR" sz="1200">
                <a:solidFill>
                  <a:srgbClr val="002060"/>
                </a:solidFill>
                <a:latin typeface="Arial" panose="020B0604020202020204" pitchFamily="34" charset="0"/>
              </a:rPr>
              <a:t>pour éviter la propagation des graines.</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7"/>
              </a:rPr>
              <a:t>http://www.env.gov.bc.ca/okanagan/documents/Plant_SAR_Fact_Sheets/Lindernia_dubia%20var._dubia.pdf</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2"/>
              </a:rPr>
              <a:t>http://www.centrederessources-loirenature.com/mediatheque/especes_inva/fiches_FCBN/Fiche%20-%20Lindernia%20dubia_sr.pdf</a:t>
            </a:r>
            <a:r>
              <a:rPr lang="fr-FR" altLang="fr-FR" sz="1200">
                <a:solidFill>
                  <a:srgbClr val="008000"/>
                </a:solidFill>
                <a:latin typeface="Arial" panose="020B0604020202020204" pitchFamily="34" charset="0"/>
              </a:rPr>
              <a:t> , c) </a:t>
            </a:r>
            <a:r>
              <a:rPr lang="fr-FR" altLang="fr-FR" sz="1200">
                <a:solidFill>
                  <a:srgbClr val="008000"/>
                </a:solidFill>
                <a:latin typeface="Arial" panose="020B0604020202020204" pitchFamily="34" charset="0"/>
                <a:hlinkClick r:id="rId8"/>
              </a:rPr>
              <a:t>http://en.wikipedia.org/wiki/Lindernia_dubia</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d) </a:t>
            </a:r>
            <a:r>
              <a:rPr lang="fr-FR" altLang="fr-FR" sz="1200">
                <a:solidFill>
                  <a:srgbClr val="008000"/>
                </a:solidFill>
                <a:latin typeface="Arial" panose="020B0604020202020204" pitchFamily="34" charset="0"/>
                <a:hlinkClick r:id="rId9"/>
              </a:rPr>
              <a:t>http://www.invmed.fr/taxonomy/term/101/all/Lindernia%20dubia%20%28L.%29%20Pennell</a:t>
            </a:r>
            <a:r>
              <a:rPr lang="fr-FR" altLang="fr-FR" sz="1200">
                <a:solidFill>
                  <a:srgbClr val="008000"/>
                </a:solidFill>
                <a:latin typeface="Arial" panose="020B0604020202020204" pitchFamily="34" charset="0"/>
              </a:rPr>
              <a:t> </a:t>
            </a:r>
          </a:p>
        </p:txBody>
      </p:sp>
      <p:pic>
        <p:nvPicPr>
          <p:cNvPr id="89094" name="Picture 6" descr="C:\Users\LISAN\Pictures\plantes invasives\Lindernia dubia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5441950"/>
            <a:ext cx="189071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7" descr="C:\Users\LISAN\Pictures\plantes invasives\Lindernia dubia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5394325"/>
            <a:ext cx="12811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8" descr="C:\Users\LISAN\Pictures\plantes invasives\Lindernia dubia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5963" y="5340350"/>
            <a:ext cx="14192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9" descr="C:\Users\LISAN\Pictures\plantes invasives\Lindernia dubia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6188" y="4791075"/>
            <a:ext cx="154781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10" descr="C:\Users\LISAN\Pictures\plantes invasives\Lindernia dubia6.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5380038"/>
            <a:ext cx="1158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7CF0E3-2EF5-4D31-BCEF-03EB7DA6B161}" type="slidenum">
              <a:rPr lang="fr-FR" altLang="fr-FR" sz="1200" smtClean="0">
                <a:solidFill>
                  <a:srgbClr val="898989"/>
                </a:solidFill>
              </a:rPr>
              <a:pPr>
                <a:spcBef>
                  <a:spcPct val="0"/>
                </a:spcBef>
                <a:buFontTx/>
                <a:buNone/>
              </a:pPr>
              <a:t>87</a:t>
            </a:fld>
            <a:endParaRPr lang="fr-FR" altLang="fr-FR" sz="1200">
              <a:solidFill>
                <a:srgbClr val="898989"/>
              </a:solidFill>
            </a:endParaRPr>
          </a:p>
        </p:txBody>
      </p:sp>
      <p:sp>
        <p:nvSpPr>
          <p:cNvPr id="90115" name="Rectangle 1"/>
          <p:cNvSpPr>
            <a:spLocks noChangeArrowheads="1"/>
          </p:cNvSpPr>
          <p:nvPr/>
        </p:nvSpPr>
        <p:spPr bwMode="auto">
          <a:xfrm>
            <a:off x="250825" y="549275"/>
            <a:ext cx="653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8.48. </a:t>
            </a:r>
            <a:r>
              <a:rPr lang="fr-FR" altLang="fr-FR" sz="1800" b="1">
                <a:solidFill>
                  <a:srgbClr val="008000"/>
                </a:solidFill>
              </a:rPr>
              <a:t>Paspale distique </a:t>
            </a:r>
            <a:r>
              <a:rPr lang="fr-FR" altLang="fr-FR" sz="1800">
                <a:solidFill>
                  <a:srgbClr val="008000"/>
                </a:solidFill>
              </a:rPr>
              <a:t>ou </a:t>
            </a:r>
            <a:r>
              <a:rPr lang="fr-FR" altLang="fr-FR" sz="1800" b="1">
                <a:solidFill>
                  <a:srgbClr val="008000"/>
                </a:solidFill>
              </a:rPr>
              <a:t>Paspale à deux épis </a:t>
            </a:r>
            <a:r>
              <a:rPr lang="fr-FR" altLang="fr-FR" sz="1800">
                <a:solidFill>
                  <a:srgbClr val="008000"/>
                </a:solidFill>
              </a:rPr>
              <a:t>(</a:t>
            </a:r>
            <a:r>
              <a:rPr lang="fr-FR" altLang="fr-FR" sz="1800" i="1" u="sng">
                <a:hlinkClick r:id="rId2"/>
              </a:rPr>
              <a:t>Paspalum distichum</a:t>
            </a:r>
            <a:r>
              <a:rPr lang="fr-FR" altLang="fr-FR" sz="1800">
                <a:solidFill>
                  <a:srgbClr val="008000"/>
                </a:solidFill>
              </a:rPr>
              <a:t>)</a:t>
            </a:r>
          </a:p>
        </p:txBody>
      </p:sp>
      <p:sp>
        <p:nvSpPr>
          <p:cNvPr id="90116"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0117"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8C5D043-6438-461A-B7E4-0737C04A51ED}" type="slidenum">
              <a:rPr lang="fr-FR" altLang="fr-FR" sz="1200">
                <a:solidFill>
                  <a:srgbClr val="898989"/>
                </a:solidFill>
              </a:rPr>
              <a:pPr algn="r" eaLnBrk="1" hangingPunct="1">
                <a:spcBef>
                  <a:spcPct val="0"/>
                </a:spcBef>
                <a:buFontTx/>
                <a:buNone/>
              </a:pPr>
              <a:t>87</a:t>
            </a:fld>
            <a:endParaRPr lang="fr-FR" altLang="fr-FR" sz="1200">
              <a:solidFill>
                <a:srgbClr val="898989"/>
              </a:solidFill>
            </a:endParaRPr>
          </a:p>
        </p:txBody>
      </p:sp>
      <p:sp>
        <p:nvSpPr>
          <p:cNvPr id="90118" name="ZoneTexte 5"/>
          <p:cNvSpPr txBox="1">
            <a:spLocks noChangeArrowheads="1"/>
          </p:cNvSpPr>
          <p:nvPr/>
        </p:nvSpPr>
        <p:spPr bwMode="auto">
          <a:xfrm>
            <a:off x="179388" y="981075"/>
            <a:ext cx="87852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hlinkClick r:id="rId3" tooltip="Graminée"/>
              </a:rPr>
              <a:t>Graminées</a:t>
            </a:r>
            <a:r>
              <a:rPr lang="fr-FR" altLang="fr-FR" sz="1800">
                <a:solidFill>
                  <a:srgbClr val="008000"/>
                </a:solidFill>
                <a:latin typeface="Arial" panose="020B0604020202020204" pitchFamily="34" charset="0"/>
              </a:rPr>
              <a:t> vivace formant des touffes et se diffusant par </a:t>
            </a:r>
            <a:r>
              <a:rPr lang="fr-FR" altLang="fr-FR" sz="1800">
                <a:solidFill>
                  <a:srgbClr val="008000"/>
                </a:solidFill>
                <a:latin typeface="Arial" panose="020B0604020202020204" pitchFamily="34" charset="0"/>
                <a:hlinkClick r:id="rId4" tooltip="Rhizome"/>
              </a:rPr>
              <a:t>rhizomes</a:t>
            </a:r>
            <a:r>
              <a:rPr lang="fr-FR" altLang="fr-FR" sz="1800">
                <a:solidFill>
                  <a:srgbClr val="008000"/>
                </a:solidFill>
                <a:latin typeface="Arial" panose="020B0604020202020204" pitchFamily="34" charset="0"/>
              </a:rPr>
              <a:t> et </a:t>
            </a:r>
            <a:r>
              <a:rPr lang="fr-FR" altLang="fr-FR" sz="1800">
                <a:solidFill>
                  <a:srgbClr val="008000"/>
                </a:solidFill>
                <a:latin typeface="Arial" panose="020B0604020202020204" pitchFamily="34" charset="0"/>
                <a:hlinkClick r:id="rId5" tooltip="Stolon"/>
              </a:rPr>
              <a:t>stolons</a:t>
            </a:r>
            <a:r>
              <a:rPr lang="fr-FR" altLang="fr-FR" sz="1800">
                <a:solidFill>
                  <a:srgbClr val="008000"/>
                </a:solidFill>
                <a:latin typeface="Arial" panose="020B0604020202020204" pitchFamily="34" charset="0"/>
              </a:rPr>
              <a:t> </a:t>
            </a:r>
          </a:p>
          <a:p>
            <a:pPr algn="just" eaLnBrk="1" hangingPunct="1">
              <a:spcBef>
                <a:spcPct val="0"/>
              </a:spcBef>
              <a:buFontTx/>
              <a:buNone/>
            </a:pPr>
            <a:r>
              <a:rPr lang="fr-FR" altLang="fr-FR" sz="1800">
                <a:solidFill>
                  <a:srgbClr val="008000"/>
                </a:solidFill>
                <a:latin typeface="Arial" panose="020B0604020202020204" pitchFamily="34" charset="0"/>
              </a:rPr>
              <a:t>Il pousse couché ou debout à une hauteur maximale près de 60 centimètres. </a:t>
            </a:r>
          </a:p>
          <a:p>
            <a:pPr algn="just" eaLnBrk="1" hangingPunct="1">
              <a:spcBef>
                <a:spcPct val="0"/>
              </a:spcBef>
              <a:buFontTx/>
              <a:buNone/>
            </a:pPr>
            <a:r>
              <a:rPr lang="fr-FR" altLang="fr-FR" sz="1200">
                <a:solidFill>
                  <a:srgbClr val="008000"/>
                </a:solidFill>
                <a:latin typeface="Arial" panose="020B0604020202020204" pitchFamily="34" charset="0"/>
              </a:rPr>
              <a:t>L' </a:t>
            </a:r>
            <a:r>
              <a:rPr lang="fr-FR" altLang="fr-FR" sz="1200">
                <a:solidFill>
                  <a:srgbClr val="008000"/>
                </a:solidFill>
                <a:latin typeface="Arial" panose="020B0604020202020204" pitchFamily="34" charset="0"/>
                <a:hlinkClick r:id="rId6" tooltip="Floraison"/>
              </a:rPr>
              <a:t>inflorescence</a:t>
            </a:r>
            <a:r>
              <a:rPr lang="fr-FR" altLang="fr-FR" sz="1200">
                <a:solidFill>
                  <a:srgbClr val="008000"/>
                </a:solidFill>
                <a:latin typeface="Arial" panose="020B0604020202020204" pitchFamily="34" charset="0"/>
              </a:rPr>
              <a:t> est généralement divisé en deux branches bordées de épillets (</a:t>
            </a:r>
            <a:r>
              <a:rPr lang="fr-FR" altLang="fr-FR" sz="1200">
                <a:solidFill>
                  <a:srgbClr val="008000"/>
                </a:solidFill>
                <a:latin typeface="Arial" panose="020B0604020202020204" pitchFamily="34" charset="0"/>
                <a:hlinkClick r:id="rId7" tooltip="Famille (biologie)"/>
              </a:rPr>
              <a:t>famille</a:t>
            </a:r>
            <a:r>
              <a:rPr lang="fr-FR" altLang="fr-FR" sz="1200">
                <a:solidFill>
                  <a:srgbClr val="008000"/>
                </a:solidFill>
                <a:latin typeface="Arial" panose="020B0604020202020204" pitchFamily="34" charset="0"/>
              </a:rPr>
              <a:t> des </a:t>
            </a:r>
            <a:r>
              <a:rPr lang="fr-FR" altLang="fr-FR" sz="1200" i="1">
                <a:solidFill>
                  <a:srgbClr val="008000"/>
                </a:solidFill>
                <a:latin typeface="Arial" panose="020B0604020202020204" pitchFamily="34" charset="0"/>
                <a:hlinkClick r:id="rId8" tooltip="Panicoideae"/>
              </a:rPr>
              <a:t>Panicoideae</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i="1">
                <a:solidFill>
                  <a:srgbClr val="008000"/>
                </a:solidFill>
                <a:latin typeface="Arial" panose="020B0604020202020204" pitchFamily="34" charset="0"/>
              </a:rPr>
              <a:t>Paspalum distichum</a:t>
            </a:r>
            <a:r>
              <a:rPr lang="fr-FR" altLang="fr-FR" sz="1200">
                <a:solidFill>
                  <a:srgbClr val="008000"/>
                </a:solidFill>
                <a:latin typeface="Arial" panose="020B0604020202020204" pitchFamily="34" charset="0"/>
              </a:rPr>
              <a:t> est une source de nourriture pour plusieurs espèces d'oiseaux.</a:t>
            </a:r>
          </a:p>
          <a:p>
            <a:pPr algn="just"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La plante se dissémine par l’intermédiaire de ses graines qui sont transportées sur longues distances au gré du </a:t>
            </a:r>
          </a:p>
          <a:p>
            <a:pPr algn="just" eaLnBrk="1" hangingPunct="1">
              <a:spcBef>
                <a:spcPct val="0"/>
              </a:spcBef>
              <a:buFontTx/>
              <a:buNone/>
            </a:pPr>
            <a:r>
              <a:rPr lang="fr-FR" altLang="fr-FR" sz="1200">
                <a:solidFill>
                  <a:srgbClr val="008000"/>
                </a:solidFill>
                <a:latin typeface="Arial" panose="020B0604020202020204" pitchFamily="34" charset="0"/>
              </a:rPr>
              <a:t>vent et des courants d’eaux. Les graines peuvent se prendre aussi facilement dans le pelage des animaux et sont également consommés par les oiseaux. Les activités humaines participent aussi à sa dispersion notamment lors d’opérations agricoles. Enfin, elle se propage principalement et ce de façon très active par l’extension de ses stolons ou encore par des portions de rhizomes et de stolons flottés. Le Paspale distique est consommé en Inde par des herbivores tels que le buffle</a:t>
            </a:r>
          </a:p>
          <a:p>
            <a:pPr algn="just" eaLnBrk="1" hangingPunct="1">
              <a:spcBef>
                <a:spcPct val="0"/>
              </a:spcBef>
              <a:buFontTx/>
              <a:buNone/>
            </a:pPr>
            <a:r>
              <a:rPr lang="fr-FR" altLang="fr-FR" sz="1200">
                <a:solidFill>
                  <a:srgbClr val="008000"/>
                </a:solidFill>
                <a:latin typeface="Arial" panose="020B0604020202020204" pitchFamily="34" charset="0"/>
              </a:rPr>
              <a:t>domestique et les oies cendrées. En France, en Camargue, la plante est consommée par la sarcelle d’hiver et le colvert. </a:t>
            </a:r>
          </a:p>
          <a:p>
            <a:pPr algn="just" eaLnBrk="1" hangingPunct="1">
              <a:spcBef>
                <a:spcPct val="0"/>
              </a:spcBef>
              <a:buFontTx/>
              <a:buNone/>
            </a:pPr>
            <a:r>
              <a:rPr lang="fr-FR" altLang="fr-FR" sz="1200">
                <a:solidFill>
                  <a:srgbClr val="008000"/>
                </a:solidFill>
                <a:latin typeface="Arial" panose="020B0604020202020204" pitchFamily="34" charset="0"/>
              </a:rPr>
              <a:t>Les graines peuvent être aussi consommées par la fourmi de feu </a:t>
            </a:r>
            <a:r>
              <a:rPr lang="fr-FR" altLang="fr-FR" sz="1200" i="1">
                <a:solidFill>
                  <a:srgbClr val="008000"/>
                </a:solidFill>
                <a:latin typeface="Arial" panose="020B0604020202020204" pitchFamily="34" charset="0"/>
              </a:rPr>
              <a:t>Solenopsis geminata </a:t>
            </a:r>
            <a:r>
              <a:rPr lang="fr-FR" altLang="fr-FR" sz="1200">
                <a:solidFill>
                  <a:srgbClr val="008000"/>
                </a:solidFill>
                <a:latin typeface="Arial" panose="020B0604020202020204" pitchFamily="34" charset="0"/>
              </a:rPr>
              <a:t>(une espèce invasive). </a:t>
            </a:r>
          </a:p>
          <a:p>
            <a:pPr algn="just"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Le Paspale distique présente de fortes exigences thermiques, ainsi que des besoins importants en eau. La plante </a:t>
            </a:r>
          </a:p>
          <a:p>
            <a:pPr algn="just" eaLnBrk="1" hangingPunct="1">
              <a:spcBef>
                <a:spcPct val="0"/>
              </a:spcBef>
              <a:buFontTx/>
              <a:buNone/>
            </a:pPr>
            <a:r>
              <a:rPr lang="fr-FR" altLang="fr-FR" sz="1200">
                <a:solidFill>
                  <a:srgbClr val="008000"/>
                </a:solidFill>
                <a:latin typeface="Arial" panose="020B0604020202020204" pitchFamily="34" charset="0"/>
              </a:rPr>
              <a:t>supporte aussi mal le sel, l’ombrage et une sécheresse prolongée, mais résiste au froid. Elle peut croitre dans des régions réduites d’oxygénation et s’adapte aux fortes variations de niveaux des eaux. L’espèce colonise en général tous les sols </a:t>
            </a:r>
          </a:p>
          <a:p>
            <a:pPr algn="just" eaLnBrk="1" hangingPunct="1">
              <a:spcBef>
                <a:spcPct val="0"/>
              </a:spcBef>
              <a:buFontTx/>
              <a:buNone/>
            </a:pPr>
            <a:r>
              <a:rPr lang="fr-FR" altLang="fr-FR" sz="1200">
                <a:solidFill>
                  <a:srgbClr val="008000"/>
                </a:solidFill>
                <a:latin typeface="Arial" panose="020B0604020202020204" pitchFamily="34" charset="0"/>
              </a:rPr>
              <a:t>humides ou superficiellement inondés, cultivés ou non. On la retrouve ainsi sur les bords des canaux et des rivières, dans les </a:t>
            </a:r>
          </a:p>
          <a:p>
            <a:pPr algn="just" eaLnBrk="1" hangingPunct="1">
              <a:spcBef>
                <a:spcPct val="0"/>
              </a:spcBef>
              <a:buFontTx/>
              <a:buNone/>
            </a:pPr>
            <a:r>
              <a:rPr lang="fr-FR" altLang="fr-FR" sz="1200">
                <a:solidFill>
                  <a:srgbClr val="008000"/>
                </a:solidFill>
                <a:latin typeface="Arial" panose="020B0604020202020204" pitchFamily="34" charset="0"/>
              </a:rPr>
              <a:t>fossés d’irrigation, sur les berges des fleuves et dans les marais de chasse lorsque les niveaux d’eau sont autour de 25 à 30 </a:t>
            </a:r>
          </a:p>
          <a:p>
            <a:pPr algn="just" eaLnBrk="1" hangingPunct="1">
              <a:spcBef>
                <a:spcPct val="0"/>
              </a:spcBef>
              <a:buFontTx/>
              <a:buNone/>
            </a:pPr>
            <a:r>
              <a:rPr lang="fr-FR" altLang="fr-FR" sz="1200">
                <a:solidFill>
                  <a:srgbClr val="008000"/>
                </a:solidFill>
                <a:latin typeface="Arial" panose="020B0604020202020204" pitchFamily="34" charset="0"/>
              </a:rPr>
              <a:t>cm de profondeur. Elle se développe aussi sur les bordures de rizières, à l’intérieur d’anciennes rizières submergées au cours </a:t>
            </a:r>
          </a:p>
          <a:p>
            <a:pPr algn="just" eaLnBrk="1" hangingPunct="1">
              <a:spcBef>
                <a:spcPct val="0"/>
              </a:spcBef>
              <a:buFontTx/>
              <a:buNone/>
            </a:pPr>
            <a:r>
              <a:rPr lang="fr-FR" altLang="fr-FR" sz="1200">
                <a:solidFill>
                  <a:srgbClr val="008000"/>
                </a:solidFill>
                <a:latin typeface="Arial" panose="020B0604020202020204" pitchFamily="34" charset="0"/>
              </a:rPr>
              <a:t>du printemps, dans les prés naturels soumis à une submersion rapide et dans les marais permanents.</a:t>
            </a:r>
          </a:p>
          <a:p>
            <a:pPr algn="just" eaLnBrk="1" hangingPunct="1">
              <a:spcBef>
                <a:spcPct val="0"/>
              </a:spcBef>
              <a:buFontTx/>
              <a:buNone/>
            </a:pPr>
            <a:r>
              <a:rPr lang="fr-FR" altLang="fr-FR" sz="1200">
                <a:solidFill>
                  <a:srgbClr val="FF0000"/>
                </a:solidFill>
                <a:latin typeface="Arial" panose="020B0604020202020204" pitchFamily="34" charset="0"/>
              </a:rPr>
              <a:t>Par sa forte multiplication végétative, il forme des peuplements mono-spécifiques et augmente les risques d’érosion ou </a:t>
            </a:r>
          </a:p>
          <a:p>
            <a:pPr algn="just" eaLnBrk="1" hangingPunct="1">
              <a:spcBef>
                <a:spcPct val="0"/>
              </a:spcBef>
              <a:buFontTx/>
              <a:buNone/>
            </a:pPr>
            <a:r>
              <a:rPr lang="fr-FR" altLang="fr-FR" sz="1200">
                <a:solidFill>
                  <a:srgbClr val="FF0000"/>
                </a:solidFill>
                <a:latin typeface="Arial" panose="020B0604020202020204" pitchFamily="34" charset="0"/>
              </a:rPr>
              <a:t>d’atterrissement le long des cours d’eau.</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http://www.centrederessources-loirenature.com/mediatheque/especes_inva/fiches_FCBN/Fiche%20-%20Paspalum-distichum_sr.pdf</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9"/>
              </a:rPr>
              <a:t>http://en.wikipedia.org/wiki/Paspalum_distichum</a:t>
            </a:r>
            <a:endParaRPr lang="fr-FR" altLang="fr-FR" sz="1200">
              <a:solidFill>
                <a:srgbClr val="008000"/>
              </a:solidFill>
              <a:latin typeface="Arial" panose="020B0604020202020204" pitchFamily="34" charset="0"/>
            </a:endParaRPr>
          </a:p>
        </p:txBody>
      </p:sp>
      <p:pic>
        <p:nvPicPr>
          <p:cNvPr id="90119" name="Picture 5" descr="C:\Users\LISAN\Pictures\plantes invasives\Paspalum distichum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625" y="5292725"/>
            <a:ext cx="19431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6" descr="C:\Users\LISAN\Pictures\plantes invasives\Paspalum distichum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5259388"/>
            <a:ext cx="2376487"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7" descr="C:\Users\LISAN\Pictures\plantes invasives\Paspalum distichum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7625" y="5080000"/>
            <a:ext cx="133191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8" descr="C:\Users\LISAN\Pictures\plantes invasives\Paspalum distichum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5253038"/>
            <a:ext cx="24114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2B1EC5-6CEA-40F9-8C35-57073B449FB5}" type="slidenum">
              <a:rPr lang="fr-FR" altLang="fr-FR" sz="1200" smtClean="0">
                <a:solidFill>
                  <a:srgbClr val="898989"/>
                </a:solidFill>
              </a:rPr>
              <a:pPr>
                <a:spcBef>
                  <a:spcPct val="0"/>
                </a:spcBef>
                <a:buFontTx/>
                <a:buNone/>
              </a:pPr>
              <a:t>88</a:t>
            </a:fld>
            <a:endParaRPr lang="fr-FR" altLang="fr-FR" sz="1200">
              <a:solidFill>
                <a:srgbClr val="898989"/>
              </a:solidFill>
            </a:endParaRPr>
          </a:p>
        </p:txBody>
      </p:sp>
      <p:sp>
        <p:nvSpPr>
          <p:cNvPr id="91139" name="Rectangle 1"/>
          <p:cNvSpPr>
            <a:spLocks noChangeArrowheads="1"/>
          </p:cNvSpPr>
          <p:nvPr/>
        </p:nvSpPr>
        <p:spPr bwMode="auto">
          <a:xfrm>
            <a:off x="179388" y="549275"/>
            <a:ext cx="660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8.49. </a:t>
            </a:r>
            <a:r>
              <a:rPr lang="fr-FR" altLang="fr-FR" sz="1800" b="1">
                <a:solidFill>
                  <a:srgbClr val="008000"/>
                </a:solidFill>
              </a:rPr>
              <a:t>Rudbéckie laciniée </a:t>
            </a:r>
            <a:r>
              <a:rPr lang="fr-FR" altLang="fr-FR" sz="1800">
                <a:solidFill>
                  <a:srgbClr val="008000"/>
                </a:solidFill>
              </a:rPr>
              <a:t>(</a:t>
            </a:r>
            <a:r>
              <a:rPr lang="fr-FR" altLang="fr-FR" sz="1800" i="1" u="sng">
                <a:hlinkClick r:id="rId2"/>
              </a:rPr>
              <a:t>Rudbeckia laciniata</a:t>
            </a:r>
            <a:r>
              <a:rPr lang="fr-FR" altLang="fr-FR" sz="1800">
                <a:solidFill>
                  <a:srgbClr val="008000"/>
                </a:solidFill>
              </a:rPr>
              <a:t>)</a:t>
            </a:r>
          </a:p>
        </p:txBody>
      </p:sp>
      <p:sp>
        <p:nvSpPr>
          <p:cNvPr id="91140"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1141" name="Espace réservé du numéro de diapositive 2"/>
          <p:cNvSpPr txBox="1">
            <a:spLocks/>
          </p:cNvSpPr>
          <p:nvPr/>
        </p:nvSpPr>
        <p:spPr bwMode="auto">
          <a:xfrm>
            <a:off x="250825" y="188913"/>
            <a:ext cx="406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0FDC88F-3A5F-44FD-AD7E-E0DDC41FF2B6}" type="slidenum">
              <a:rPr lang="fr-FR" altLang="fr-FR" sz="1200">
                <a:solidFill>
                  <a:srgbClr val="898989"/>
                </a:solidFill>
              </a:rPr>
              <a:pPr algn="r" eaLnBrk="1" hangingPunct="1">
                <a:spcBef>
                  <a:spcPct val="0"/>
                </a:spcBef>
                <a:buFontTx/>
                <a:buNone/>
              </a:pPr>
              <a:t>88</a:t>
            </a:fld>
            <a:endParaRPr lang="fr-FR" altLang="fr-FR" sz="1200">
              <a:solidFill>
                <a:srgbClr val="898989"/>
              </a:solidFill>
            </a:endParaRPr>
          </a:p>
        </p:txBody>
      </p:sp>
      <p:sp>
        <p:nvSpPr>
          <p:cNvPr id="91142" name="ZoneTexte 5"/>
          <p:cNvSpPr txBox="1">
            <a:spLocks noChangeArrowheads="1"/>
          </p:cNvSpPr>
          <p:nvPr/>
        </p:nvSpPr>
        <p:spPr bwMode="auto">
          <a:xfrm>
            <a:off x="179388" y="981075"/>
            <a:ext cx="87852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Plante herbacée vivace, à fleurs, qui atteint 2m de hauteur. La tige de la plante est vert pâle, cylindrique, et le plus souvent </a:t>
            </a:r>
          </a:p>
          <a:p>
            <a:pPr eaLnBrk="1" hangingPunct="1">
              <a:spcBef>
                <a:spcPct val="0"/>
              </a:spcBef>
              <a:buFontTx/>
              <a:buNone/>
            </a:pPr>
            <a:r>
              <a:rPr lang="fr-FR" altLang="fr-FR" sz="1200">
                <a:solidFill>
                  <a:srgbClr val="008000"/>
                </a:solidFill>
                <a:latin typeface="Arial" panose="020B0604020202020204" pitchFamily="34" charset="0"/>
              </a:rPr>
              <a:t>poilue. Elle se prolonge dans le sol par un rhizome portant un système racinaire fibreux. Les feuilles alternes sur la tige </a:t>
            </a:r>
          </a:p>
          <a:p>
            <a:pPr eaLnBrk="1" hangingPunct="1">
              <a:spcBef>
                <a:spcPct val="0"/>
              </a:spcBef>
              <a:buFontTx/>
              <a:buNone/>
            </a:pPr>
            <a:r>
              <a:rPr lang="fr-FR" altLang="fr-FR" sz="1200">
                <a:solidFill>
                  <a:srgbClr val="008000"/>
                </a:solidFill>
                <a:latin typeface="Arial" panose="020B0604020202020204" pitchFamily="34" charset="0"/>
              </a:rPr>
              <a:t>mesurent jusqu'à 12 cm de long et deviennent graduellement plus petites vers le haut de la tige (</a:t>
            </a:r>
            <a:r>
              <a:rPr lang="fr-FR" altLang="fr-FR" sz="1200">
                <a:latin typeface="Arial" panose="020B0604020202020204" pitchFamily="34" charset="0"/>
                <a:hlinkClick r:id="rId3" tooltip="Famille (biologie)"/>
              </a:rPr>
              <a:t>famille</a:t>
            </a:r>
            <a:r>
              <a:rPr lang="fr-FR" altLang="fr-FR" sz="1200">
                <a:latin typeface="Arial" panose="020B0604020202020204" pitchFamily="34" charset="0"/>
              </a:rPr>
              <a:t> </a:t>
            </a:r>
            <a:r>
              <a:rPr lang="fr-FR" altLang="fr-FR" sz="1200">
                <a:solidFill>
                  <a:srgbClr val="008000"/>
                </a:solidFill>
                <a:latin typeface="Arial" panose="020B0604020202020204" pitchFamily="34" charset="0"/>
              </a:rPr>
              <a:t>des</a:t>
            </a:r>
            <a:r>
              <a:rPr lang="fr-FR" altLang="fr-FR" sz="1200">
                <a:latin typeface="Arial" panose="020B0604020202020204" pitchFamily="34" charset="0"/>
              </a:rPr>
              <a:t> </a:t>
            </a:r>
            <a:r>
              <a:rPr lang="fr-FR" altLang="fr-FR" sz="1200" i="1">
                <a:solidFill>
                  <a:srgbClr val="008000"/>
                </a:solidFill>
                <a:latin typeface="Arial" panose="020B0604020202020204" pitchFamily="34" charset="0"/>
              </a:rPr>
              <a:t>Asteraceae</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u="sng">
                <a:solidFill>
                  <a:srgbClr val="008000"/>
                </a:solidFill>
                <a:latin typeface="Arial" panose="020B0604020202020204" pitchFamily="34" charset="0"/>
              </a:rPr>
              <a:t>Reproduction</a:t>
            </a:r>
            <a:r>
              <a:rPr lang="fr-FR" altLang="fr-FR" sz="1200">
                <a:solidFill>
                  <a:srgbClr val="008000"/>
                </a:solidFill>
                <a:latin typeface="Arial" panose="020B0604020202020204" pitchFamily="34" charset="0"/>
              </a:rPr>
              <a:t> :  elle produit une grandes quantité de graines (1600 graines viables/plant) qui ne pourront germer  que dans</a:t>
            </a:r>
          </a:p>
          <a:p>
            <a:pPr eaLnBrk="1" hangingPunct="1">
              <a:spcBef>
                <a:spcPct val="0"/>
              </a:spcBef>
              <a:buFontTx/>
              <a:buNone/>
            </a:pPr>
            <a:r>
              <a:rPr lang="fr-FR" altLang="fr-FR" sz="1200">
                <a:solidFill>
                  <a:srgbClr val="008000"/>
                </a:solidFill>
                <a:latin typeface="Arial" panose="020B0604020202020204" pitchFamily="34" charset="0"/>
              </a:rPr>
              <a:t> des sites perturbés ouverts favorables à la germination et à la croissance des plantules. Elle peut se reproduire avec ses</a:t>
            </a:r>
          </a:p>
          <a:p>
            <a:pPr eaLnBrk="1" hangingPunct="1">
              <a:spcBef>
                <a:spcPct val="0"/>
              </a:spcBef>
              <a:buFontTx/>
              <a:buNone/>
            </a:pPr>
            <a:r>
              <a:rPr lang="fr-FR" altLang="fr-FR" sz="1200">
                <a:solidFill>
                  <a:srgbClr val="008000"/>
                </a:solidFill>
                <a:latin typeface="Arial" panose="020B0604020202020204" pitchFamily="34" charset="0"/>
              </a:rPr>
              <a:t> nombreux rhizomes. Les fragments de rhizomes peuvent également coloniser de nouveaux sites. </a:t>
            </a:r>
          </a:p>
          <a:p>
            <a:pPr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a:t>
            </a:r>
            <a:r>
              <a:rPr lang="fr-FR" altLang="fr-FR" sz="1200">
                <a:solidFill>
                  <a:srgbClr val="008000"/>
                </a:solidFill>
                <a:latin typeface="Arial" panose="020B0604020202020204" pitchFamily="34" charset="0"/>
                <a:hlinkClick r:id="rId4" tooltip="Les plaines d'inondation"/>
              </a:rPr>
              <a:t>plaines inondables</a:t>
            </a:r>
            <a:r>
              <a:rPr lang="fr-FR" altLang="fr-FR" sz="1200">
                <a:solidFill>
                  <a:srgbClr val="008000"/>
                </a:solidFill>
                <a:latin typeface="Arial" panose="020B0604020202020204" pitchFamily="34" charset="0"/>
              </a:rPr>
              <a:t> et sols humides </a:t>
            </a:r>
            <a:r>
              <a:rPr lang="fr-FR" altLang="fr-FR" sz="1200" baseline="30000">
                <a:solidFill>
                  <a:srgbClr val="008000"/>
                </a:solidFill>
                <a:latin typeface="Arial" panose="020B0604020202020204" pitchFamily="34" charset="0"/>
                <a:hlinkClick r:id="rId5"/>
              </a:rPr>
              <a:t>[1]</a:t>
            </a:r>
            <a:r>
              <a:rPr lang="fr-FR" altLang="fr-FR" sz="1200">
                <a:solidFill>
                  <a:srgbClr val="008000"/>
                </a:solidFill>
                <a:latin typeface="Arial" panose="020B0604020202020204" pitchFamily="34" charset="0"/>
              </a:rPr>
              <a:t>, berges des eaux continentales (berges de rivières, bords de canaux, lits de </a:t>
            </a:r>
          </a:p>
          <a:p>
            <a:pPr eaLnBrk="1" hangingPunct="1">
              <a:spcBef>
                <a:spcPct val="0"/>
              </a:spcBef>
              <a:buFontTx/>
              <a:buNone/>
            </a:pPr>
            <a:r>
              <a:rPr lang="fr-FR" altLang="fr-FR" sz="1200">
                <a:solidFill>
                  <a:srgbClr val="008000"/>
                </a:solidFill>
                <a:latin typeface="Arial" panose="020B0604020202020204" pitchFamily="34" charset="0"/>
              </a:rPr>
              <a:t>rivière asséchés), réseaux de routes et chemins de fer et terrains associés, autres surfaces artificielles (friches). C’est une </a:t>
            </a:r>
          </a:p>
          <a:p>
            <a:pPr eaLnBrk="1" hangingPunct="1">
              <a:spcBef>
                <a:spcPct val="0"/>
              </a:spcBef>
              <a:buFontTx/>
              <a:buNone/>
            </a:pPr>
            <a:r>
              <a:rPr lang="fr-FR" altLang="fr-FR" sz="1200">
                <a:solidFill>
                  <a:srgbClr val="008000"/>
                </a:solidFill>
                <a:latin typeface="Arial" panose="020B0604020202020204" pitchFamily="34" charset="0"/>
              </a:rPr>
              <a:t>espèce hémi­héliophile qui subsiste dans les boisements parsemés de clairières et qui est très rustique. Elle tolère de basses </a:t>
            </a:r>
          </a:p>
          <a:p>
            <a:pPr eaLnBrk="1" hangingPunct="1">
              <a:spcBef>
                <a:spcPct val="0"/>
              </a:spcBef>
              <a:buFontTx/>
              <a:buNone/>
            </a:pPr>
            <a:r>
              <a:rPr lang="fr-FR" altLang="fr-FR" sz="1200">
                <a:solidFill>
                  <a:srgbClr val="008000"/>
                </a:solidFill>
                <a:latin typeface="Arial" panose="020B0604020202020204" pitchFamily="34" charset="0"/>
              </a:rPr>
              <a:t>températures en hiver. Elle colonise les berges de rivières, les zones humides, les pentes, les friches dans des zones au climat </a:t>
            </a:r>
          </a:p>
          <a:p>
            <a:pPr eaLnBrk="1" hangingPunct="1">
              <a:spcBef>
                <a:spcPct val="0"/>
              </a:spcBef>
              <a:buFontTx/>
              <a:buNone/>
            </a:pPr>
            <a:r>
              <a:rPr lang="fr-FR" altLang="fr-FR" sz="1200">
                <a:solidFill>
                  <a:srgbClr val="008000"/>
                </a:solidFill>
                <a:latin typeface="Arial" panose="020B0604020202020204" pitchFamily="34" charset="0"/>
              </a:rPr>
              <a:t>tempéré. Elle  affectionne les territoires de basses montagnes à des altitudes inférieures à 700 m.</a:t>
            </a:r>
          </a:p>
          <a:p>
            <a:pPr eaLnBrk="1" hangingPunct="1">
              <a:spcBef>
                <a:spcPct val="0"/>
              </a:spcBef>
              <a:buFontTx/>
              <a:buNone/>
            </a:pPr>
            <a:r>
              <a:rPr lang="fr-FR" altLang="fr-FR" sz="1200">
                <a:solidFill>
                  <a:srgbClr val="008000"/>
                </a:solidFill>
                <a:latin typeface="Arial" panose="020B0604020202020204" pitchFamily="34" charset="0"/>
              </a:rPr>
              <a:t>Elle se développe généralement sur des sols à pH compris entre 4,5 et 7.</a:t>
            </a:r>
          </a:p>
          <a:p>
            <a:pPr algn="just" eaLnBrk="1" hangingPunct="1">
              <a:spcBef>
                <a:spcPct val="0"/>
              </a:spcBef>
              <a:buFontTx/>
              <a:buNone/>
            </a:pPr>
            <a:r>
              <a:rPr lang="fr-FR" altLang="fr-FR" sz="1200" u="sng">
                <a:solidFill>
                  <a:srgbClr val="008000"/>
                </a:solidFill>
                <a:latin typeface="Arial" panose="020B0604020202020204" pitchFamily="34" charset="0"/>
              </a:rPr>
              <a:t>Usages</a:t>
            </a:r>
            <a:r>
              <a:rPr lang="fr-FR" altLang="fr-FR" sz="1200">
                <a:solidFill>
                  <a:srgbClr val="008000"/>
                </a:solidFill>
                <a:latin typeface="Arial" panose="020B0604020202020204" pitchFamily="34" charset="0"/>
              </a:rPr>
              <a:t> : Traditionnellement, les jeunes feuilles ont été recueillies dans la nature et mangé au début du printemps. Ils sont très favorisées comme herbe potagère (cuit). Bien que certaines références indiquent l'utilisation de cette plante comme les feuilles de salade (premières) </a:t>
            </a:r>
            <a:r>
              <a:rPr lang="fr-FR" altLang="fr-FR" sz="1200" baseline="30000">
                <a:solidFill>
                  <a:srgbClr val="008000"/>
                </a:solidFill>
                <a:latin typeface="Arial" panose="020B0604020202020204" pitchFamily="34" charset="0"/>
                <a:hlinkClick r:id="rId6"/>
              </a:rPr>
              <a:t>[5]</a:t>
            </a:r>
            <a:r>
              <a:rPr lang="fr-FR" altLang="fr-FR" sz="1200">
                <a:solidFill>
                  <a:srgbClr val="008000"/>
                </a:solidFill>
                <a:latin typeface="Arial" panose="020B0604020202020204" pitchFamily="34" charset="0"/>
              </a:rPr>
              <a:t>, l'usage traditionnel est comme légumes verts cuits </a:t>
            </a:r>
            <a:r>
              <a:rPr lang="fr-FR" altLang="fr-FR" sz="1200" baseline="30000">
                <a:solidFill>
                  <a:srgbClr val="008000"/>
                </a:solidFill>
                <a:latin typeface="Arial" panose="020B0604020202020204" pitchFamily="34" charset="0"/>
                <a:hlinkClick r:id="rId7"/>
              </a:rPr>
              <a:t>[6]</a:t>
            </a:r>
            <a:r>
              <a:rPr lang="fr-FR" altLang="fr-FR" sz="1200">
                <a:solidFill>
                  <a:srgbClr val="008000"/>
                </a:solidFill>
                <a:latin typeface="Arial" panose="020B0604020202020204" pitchFamily="34" charset="0"/>
              </a:rPr>
              <a:t> </a:t>
            </a:r>
            <a:r>
              <a:rPr lang="fr-FR" altLang="fr-FR" sz="1200" baseline="30000">
                <a:solidFill>
                  <a:srgbClr val="008000"/>
                </a:solidFill>
                <a:latin typeface="Arial" panose="020B0604020202020204" pitchFamily="34" charset="0"/>
                <a:hlinkClick r:id="rId8"/>
              </a:rPr>
              <a:t>[7]</a:t>
            </a:r>
            <a:r>
              <a:rPr lang="fr-FR" altLang="fr-FR" sz="1200">
                <a:solidFill>
                  <a:srgbClr val="008000"/>
                </a:solidFill>
                <a:latin typeface="Arial" panose="020B0604020202020204" pitchFamily="34" charset="0"/>
              </a:rPr>
              <a:t> . Ceci est supposé être fait pour éliminer les toxines. </a:t>
            </a:r>
            <a:r>
              <a:rPr lang="fr-FR" altLang="fr-FR" sz="1200">
                <a:solidFill>
                  <a:srgbClr val="FF0000"/>
                </a:solidFill>
                <a:latin typeface="Arial" panose="020B0604020202020204" pitchFamily="34" charset="0"/>
              </a:rPr>
              <a:t>Il a été rapporté des cas d’empoisonnement de chevaux, de moutons et de porcs </a:t>
            </a:r>
            <a:r>
              <a:rPr lang="fr-FR" altLang="fr-FR" sz="1200" baseline="30000">
                <a:solidFill>
                  <a:srgbClr val="FF0000"/>
                </a:solidFill>
                <a:latin typeface="Arial" panose="020B0604020202020204" pitchFamily="34" charset="0"/>
                <a:hlinkClick r:id="rId9"/>
              </a:rPr>
              <a:t>[8]</a:t>
            </a:r>
            <a:r>
              <a:rPr lang="fr-FR" altLang="fr-FR" sz="1200">
                <a:solidFill>
                  <a:srgbClr val="FF0000"/>
                </a:solidFill>
                <a:latin typeface="Arial" panose="020B0604020202020204" pitchFamily="34" charset="0"/>
              </a:rPr>
              <a:t>.</a:t>
            </a:r>
          </a:p>
          <a:p>
            <a:pPr algn="just" eaLnBrk="1" hangingPunct="1">
              <a:spcBef>
                <a:spcPct val="0"/>
              </a:spcBef>
              <a:buFontTx/>
              <a:buNone/>
            </a:pPr>
            <a:r>
              <a:rPr lang="fr-FR" altLang="fr-FR" sz="1200">
                <a:solidFill>
                  <a:srgbClr val="FF0000"/>
                </a:solidFill>
                <a:latin typeface="Arial" panose="020B0604020202020204" pitchFamily="34" charset="0"/>
              </a:rPr>
              <a:t>Elle forme des peuplements mono-specifiques denses.</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http://www.centrederessources-loirenature.com/mediatheque/especes_inva/fiches_FCBN/Fiche%20-Rudbeckia-laciniata_sr.pdf</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10"/>
              </a:rPr>
              <a:t>http://en.wikipedia.org/wiki/Rudbeckia_laciniata</a:t>
            </a:r>
            <a:r>
              <a:rPr lang="fr-FR" altLang="fr-FR" sz="1200">
                <a:solidFill>
                  <a:srgbClr val="008000"/>
                </a:solidFill>
                <a:latin typeface="Arial" panose="020B0604020202020204" pitchFamily="34" charset="0"/>
              </a:rPr>
              <a:t> </a:t>
            </a:r>
          </a:p>
        </p:txBody>
      </p:sp>
      <p:pic>
        <p:nvPicPr>
          <p:cNvPr id="91143" name="Picture 5" descr="C:\Users\LISAN\Pictures\plantes invasives\Rudbeckia laciniata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0513" y="0"/>
            <a:ext cx="1233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6" descr="C:\Users\LISAN\Pictures\plantes invasives\Rudbeckia laciniata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3800" y="4391025"/>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7" descr="C:\Users\LISAN\Pictures\plantes invasives\Rudbeckia laciniata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113" y="4629150"/>
            <a:ext cx="1676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8" descr="C:\Users\LISAN\Pictures\plantes invasives\Rudbeckia laciniata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4388" y="4425950"/>
            <a:ext cx="17383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7" name="Picture 9" descr="C:\Users\LISAN\Pictures\plantes invasives\Rudbeckia laciniata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4797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u numéro de diapositive 1"/>
          <p:cNvSpPr>
            <a:spLocks noGrp="1"/>
          </p:cNvSpPr>
          <p:nvPr>
            <p:ph type="sldNum" sz="quarter" idx="12"/>
          </p:nvPr>
        </p:nvSpPr>
        <p:spPr bwMode="auto">
          <a:xfrm>
            <a:off x="107950" y="166688"/>
            <a:ext cx="657225"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1B7EED-FB49-4505-A726-23414281D7AF}" type="slidenum">
              <a:rPr lang="fr-FR" altLang="fr-FR" sz="1200" smtClean="0">
                <a:solidFill>
                  <a:srgbClr val="898989"/>
                </a:solidFill>
              </a:rPr>
              <a:pPr>
                <a:spcBef>
                  <a:spcPct val="0"/>
                </a:spcBef>
                <a:buFontTx/>
                <a:buNone/>
              </a:pPr>
              <a:t>89</a:t>
            </a:fld>
            <a:endParaRPr lang="fr-FR" altLang="fr-FR" sz="1200">
              <a:solidFill>
                <a:srgbClr val="898989"/>
              </a:solidFill>
            </a:endParaRPr>
          </a:p>
        </p:txBody>
      </p:sp>
      <p:sp>
        <p:nvSpPr>
          <p:cNvPr id="92163" name="Rectangle 2"/>
          <p:cNvSpPr>
            <a:spLocks noChangeArrowheads="1"/>
          </p:cNvSpPr>
          <p:nvPr/>
        </p:nvSpPr>
        <p:spPr bwMode="auto">
          <a:xfrm>
            <a:off x="179388" y="620713"/>
            <a:ext cx="799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8.50. </a:t>
            </a:r>
            <a:r>
              <a:rPr lang="fr-FR" altLang="fr-FR" sz="1800" b="1">
                <a:solidFill>
                  <a:srgbClr val="008000"/>
                </a:solidFill>
              </a:rPr>
              <a:t>Olivier de Bohême, arbre d’argent </a:t>
            </a:r>
            <a:r>
              <a:rPr lang="fr-FR" altLang="fr-FR" sz="1800">
                <a:solidFill>
                  <a:srgbClr val="008000"/>
                </a:solidFill>
              </a:rPr>
              <a:t>(</a:t>
            </a:r>
            <a:r>
              <a:rPr lang="fr-FR" altLang="fr-FR" sz="1800" i="1">
                <a:solidFill>
                  <a:srgbClr val="008000"/>
                </a:solidFill>
              </a:rPr>
              <a:t>Elaeagnus angustifolia</a:t>
            </a:r>
            <a:r>
              <a:rPr lang="fr-FR" altLang="fr-FR" sz="1800">
                <a:solidFill>
                  <a:srgbClr val="008000"/>
                </a:solidFill>
              </a:rPr>
              <a:t>)</a:t>
            </a:r>
          </a:p>
        </p:txBody>
      </p:sp>
      <p:sp>
        <p:nvSpPr>
          <p:cNvPr id="92164"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92165" name="Image 5" descr="C:\Users\LISAN\Pictures\agroforets\plante-pour-jardin-foret_suite\elaeagnus angustifoli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583238"/>
            <a:ext cx="13684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Image 6" descr="C:\Users\LISAN\Pictures\agroforets\plante-pour-jardin-foret_suite\Elaeagnus_angustifol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75" y="5280025"/>
            <a:ext cx="21050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Image 7" descr="C:\Users\LISAN\Pictures\agroforets\plante-pour-jardin-foret_suite\elaeagnus angustifolia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5516563"/>
            <a:ext cx="16573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Image 8" descr="C:\Users\LISAN\Pictures\agroforets\plante-pour-jardin-foret_suite\elaeagnus angustifoli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425" y="5516563"/>
            <a:ext cx="239077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ZoneTexte 4"/>
          <p:cNvSpPr txBox="1">
            <a:spLocks noChangeArrowheads="1"/>
          </p:cNvSpPr>
          <p:nvPr/>
        </p:nvSpPr>
        <p:spPr bwMode="auto">
          <a:xfrm>
            <a:off x="157163" y="1058863"/>
            <a:ext cx="8785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Originaire de l'</a:t>
            </a:r>
            <a:r>
              <a:rPr lang="fr-FR" altLang="fr-FR" sz="1800" u="sng">
                <a:solidFill>
                  <a:srgbClr val="008000"/>
                </a:solidFill>
                <a:latin typeface="Arial" panose="020B0604020202020204" pitchFamily="34" charset="0"/>
                <a:hlinkClick r:id="rId6" tooltip="Asie"/>
              </a:rPr>
              <a:t>Asie</a:t>
            </a:r>
            <a:r>
              <a:rPr lang="fr-FR" altLang="fr-FR" sz="1800">
                <a:solidFill>
                  <a:srgbClr val="008000"/>
                </a:solidFill>
                <a:latin typeface="Arial" panose="020B0604020202020204" pitchFamily="34" charset="0"/>
              </a:rPr>
              <a:t> tempérée et tropicale, c’est un arbuste ou arbrisseau à </a:t>
            </a:r>
            <a:r>
              <a:rPr lang="fr-FR" altLang="fr-FR" sz="1800" i="1">
                <a:solidFill>
                  <a:srgbClr val="008000"/>
                </a:solidFill>
                <a:latin typeface="Arial" panose="020B0604020202020204" pitchFamily="34" charset="0"/>
              </a:rPr>
              <a:t>croissance rapide</a:t>
            </a:r>
            <a:r>
              <a:rPr lang="fr-FR" altLang="fr-FR" sz="1800">
                <a:solidFill>
                  <a:srgbClr val="008000"/>
                </a:solidFill>
                <a:latin typeface="Arial" panose="020B0604020202020204" pitchFamily="34" charset="0"/>
              </a:rPr>
              <a:t>, qui atteint environ 7 mètres de hauteur, en fait de 2 ou 3 m jusqu'à 10 à 12 m, de la famille des </a:t>
            </a:r>
            <a:r>
              <a:rPr lang="fr-FR" altLang="fr-FR" sz="1800" i="1" u="sng">
                <a:solidFill>
                  <a:srgbClr val="008000"/>
                </a:solidFill>
                <a:latin typeface="Arial" panose="020B0604020202020204" pitchFamily="34" charset="0"/>
                <a:hlinkClick r:id="rId7" tooltip="Elaeagnaceae"/>
              </a:rPr>
              <a:t>Elaeagnaceae</a:t>
            </a:r>
            <a:r>
              <a:rPr lang="fr-FR" altLang="fr-FR" sz="1800">
                <a:solidFill>
                  <a:srgbClr val="008000"/>
                </a:solidFill>
                <a:latin typeface="Arial" panose="020B0604020202020204" pitchFamily="34" charset="0"/>
              </a:rPr>
              <a:t>, largement répandu en </a:t>
            </a:r>
            <a:r>
              <a:rPr lang="fr-FR" altLang="fr-FR" sz="1800" u="sng">
                <a:solidFill>
                  <a:srgbClr val="008000"/>
                </a:solidFill>
                <a:latin typeface="Arial" panose="020B0604020202020204" pitchFamily="34" charset="0"/>
                <a:hlinkClick r:id="rId6" tooltip="Asie"/>
              </a:rPr>
              <a:t>Asie</a:t>
            </a:r>
            <a:r>
              <a:rPr lang="fr-FR" altLang="fr-FR" sz="1800">
                <a:solidFill>
                  <a:srgbClr val="008000"/>
                </a:solidFill>
                <a:latin typeface="Arial" panose="020B0604020202020204" pitchFamily="34" charset="0"/>
              </a:rPr>
              <a:t> centrale et de l'ouest. </a:t>
            </a:r>
            <a:r>
              <a:rPr lang="fr-FR" altLang="fr-FR" sz="1200">
                <a:solidFill>
                  <a:srgbClr val="008000"/>
                </a:solidFill>
                <a:latin typeface="Arial" panose="020B0604020202020204" pitchFamily="34" charset="0"/>
              </a:rPr>
              <a:t>Ses fleurs parfumées, ses fruits comestibles et son aspect argenté lui ont valu d'être cultivé ailleurs dans le monde. Elle s'est </a:t>
            </a:r>
            <a:r>
              <a:rPr lang="fr-FR" altLang="fr-FR" sz="1200" u="sng">
                <a:solidFill>
                  <a:srgbClr val="008000"/>
                </a:solidFill>
                <a:latin typeface="Arial" panose="020B0604020202020204" pitchFamily="34" charset="0"/>
                <a:hlinkClick r:id="rId8" tooltip="Indigène"/>
              </a:rPr>
              <a:t>naturalisée</a:t>
            </a:r>
            <a:r>
              <a:rPr lang="fr-FR" altLang="fr-FR" sz="1200">
                <a:solidFill>
                  <a:srgbClr val="008000"/>
                </a:solidFill>
                <a:latin typeface="Arial" panose="020B0604020202020204" pitchFamily="34" charset="0"/>
              </a:rPr>
              <a:t> dans certains pays, telle que l'Amérique du Nord ou le pourtour méditerranéen. Sa racine pivotante présente un système de racines latérales bien développées. . Branches et rameaux portent souvent des épines acérées qui mesurent de 0,7 à 3 cm de long. Les </a:t>
            </a:r>
            <a:r>
              <a:rPr lang="fr-FR" altLang="fr-FR" sz="1200" u="sng">
                <a:solidFill>
                  <a:srgbClr val="008000"/>
                </a:solidFill>
                <a:latin typeface="Arial" panose="020B0604020202020204" pitchFamily="34" charset="0"/>
                <a:hlinkClick r:id="rId9" tooltip="Fruit (botanique)"/>
              </a:rPr>
              <a:t>fruits</a:t>
            </a:r>
            <a:r>
              <a:rPr lang="fr-FR" altLang="fr-FR" sz="1200">
                <a:solidFill>
                  <a:srgbClr val="008000"/>
                </a:solidFill>
                <a:latin typeface="Arial" panose="020B0604020202020204" pitchFamily="34" charset="0"/>
              </a:rPr>
              <a:t>, mesurant de 0,7 à 2,5 cm de long pour 0,5 à 1,3 cm de large, qui ont la forme d'une petite </a:t>
            </a:r>
            <a:r>
              <a:rPr lang="fr-FR" altLang="fr-FR" sz="1200" u="sng">
                <a:solidFill>
                  <a:srgbClr val="008000"/>
                </a:solidFill>
                <a:latin typeface="Arial" panose="020B0604020202020204" pitchFamily="34" charset="0"/>
                <a:hlinkClick r:id="rId10" tooltip="Olive"/>
              </a:rPr>
              <a:t>olive</a:t>
            </a:r>
            <a:r>
              <a:rPr lang="fr-FR" altLang="fr-FR" sz="1200">
                <a:solidFill>
                  <a:srgbClr val="008000"/>
                </a:solidFill>
                <a:latin typeface="Arial" panose="020B0604020202020204" pitchFamily="34" charset="0"/>
              </a:rPr>
              <a:t> ou d’une petite </a:t>
            </a:r>
            <a:r>
              <a:rPr lang="fr-FR" altLang="fr-FR" sz="1200" u="sng">
                <a:solidFill>
                  <a:srgbClr val="008000"/>
                </a:solidFill>
                <a:latin typeface="Arial" panose="020B0604020202020204" pitchFamily="34" charset="0"/>
                <a:hlinkClick r:id="rId11" tooltip="Datte"/>
              </a:rPr>
              <a:t>datte</a:t>
            </a:r>
            <a:r>
              <a:rPr lang="fr-FR" altLang="fr-FR" sz="1200">
                <a:solidFill>
                  <a:srgbClr val="008000"/>
                </a:solidFill>
                <a:latin typeface="Arial" panose="020B0604020202020204" pitchFamily="34" charset="0"/>
              </a:rPr>
              <a:t>.</a:t>
            </a:r>
            <a:r>
              <a:rPr lang="fr-FR" altLang="fr-FR" sz="1200" b="1">
                <a:solidFill>
                  <a:srgbClr val="008000"/>
                </a:solidFill>
                <a:latin typeface="Arial" panose="020B0604020202020204" pitchFamily="34" charset="0"/>
              </a:rPr>
              <a:t> Le fruit est comestible et sucré</a:t>
            </a:r>
            <a:r>
              <a:rPr lang="fr-FR" altLang="fr-FR" sz="1200">
                <a:solidFill>
                  <a:srgbClr val="008000"/>
                </a:solidFill>
                <a:latin typeface="Arial" panose="020B0604020202020204" pitchFamily="34" charset="0"/>
              </a:rPr>
              <a:t>, </a:t>
            </a:r>
            <a:r>
              <a:rPr lang="fr-FR" altLang="fr-FR" sz="1200">
                <a:solidFill>
                  <a:srgbClr val="FF0000"/>
                </a:solidFill>
                <a:latin typeface="Arial" panose="020B0604020202020204" pitchFamily="34" charset="0"/>
              </a:rPr>
              <a:t>mais avec une texture farineuse. </a:t>
            </a:r>
            <a:r>
              <a:rPr lang="fr-FR" altLang="fr-FR" sz="1200">
                <a:solidFill>
                  <a:srgbClr val="008000"/>
                </a:solidFill>
                <a:latin typeface="Arial" panose="020B0604020202020204" pitchFamily="34" charset="0"/>
              </a:rPr>
              <a:t>Les fruits de l'</a:t>
            </a:r>
            <a:r>
              <a:rPr lang="fr-FR" altLang="fr-FR" sz="1200" i="1">
                <a:solidFill>
                  <a:srgbClr val="008000"/>
                </a:solidFill>
                <a:latin typeface="Arial" panose="020B0604020202020204" pitchFamily="34" charset="0"/>
              </a:rPr>
              <a:t>Elaeagnus angustifolia </a:t>
            </a:r>
            <a:r>
              <a:rPr lang="fr-FR" altLang="fr-FR" sz="1200">
                <a:solidFill>
                  <a:srgbClr val="008000"/>
                </a:solidFill>
                <a:latin typeface="Arial" panose="020B0604020202020204" pitchFamily="34" charset="0"/>
              </a:rPr>
              <a:t>ont plutôt un goût de Jujube. Ils sont souvent consommés séchés, ou cuits en marmelade ou en jus. </a:t>
            </a:r>
            <a:r>
              <a:rPr lang="fr-FR" altLang="fr-FR" sz="1200" u="sng">
                <a:solidFill>
                  <a:srgbClr val="008000"/>
                </a:solidFill>
                <a:latin typeface="Arial" panose="020B0604020202020204" pitchFamily="34" charset="0"/>
              </a:rPr>
              <a:t>Autres usages</a:t>
            </a:r>
            <a:r>
              <a:rPr lang="fr-FR" altLang="fr-FR" sz="1200">
                <a:solidFill>
                  <a:srgbClr val="008000"/>
                </a:solidFill>
                <a:latin typeface="Arial" panose="020B0604020202020204" pitchFamily="34" charset="0"/>
              </a:rPr>
              <a:t> : plante ornementale, mellifère, productrice de bois de chauffe et de gomme végétale. </a:t>
            </a:r>
            <a:r>
              <a:rPr lang="fr-FR" altLang="fr-FR" sz="1200" u="sng">
                <a:solidFill>
                  <a:srgbClr val="008000"/>
                </a:solidFill>
                <a:latin typeface="Arial" panose="020B0604020202020204" pitchFamily="34" charset="0"/>
              </a:rPr>
              <a:t>Rétention du sol </a:t>
            </a:r>
            <a:r>
              <a:rPr lang="fr-FR" altLang="fr-FR" sz="1200">
                <a:solidFill>
                  <a:srgbClr val="008000"/>
                </a:solidFill>
                <a:latin typeface="Arial" panose="020B0604020202020204" pitchFamily="34" charset="0"/>
              </a:rPr>
              <a:t>: Son enracinement traçant fait qu'il est couramment utilisé pour fixer les dunes. La </a:t>
            </a:r>
            <a:r>
              <a:rPr lang="fr-FR" altLang="fr-FR" sz="1200" u="sng">
                <a:solidFill>
                  <a:srgbClr val="008000"/>
                </a:solidFill>
                <a:latin typeface="Arial" panose="020B0604020202020204" pitchFamily="34" charset="0"/>
                <a:hlinkClick r:id="rId12" tooltip="Hydrochorie"/>
              </a:rPr>
              <a:t>dissémination</a:t>
            </a:r>
            <a:r>
              <a:rPr lang="fr-FR" altLang="fr-FR" sz="1200">
                <a:solidFill>
                  <a:srgbClr val="008000"/>
                </a:solidFill>
                <a:latin typeface="Arial" panose="020B0604020202020204" pitchFamily="34" charset="0"/>
              </a:rPr>
              <a:t> de l’espèce se fait par les oiseaux et aussi </a:t>
            </a:r>
            <a:r>
              <a:rPr lang="fr-FR" altLang="fr-FR" sz="1200" u="sng">
                <a:solidFill>
                  <a:srgbClr val="008000"/>
                </a:solidFill>
                <a:latin typeface="Arial" panose="020B0604020202020204" pitchFamily="34" charset="0"/>
                <a:hlinkClick r:id="rId12" tooltip="Hydrochorie"/>
              </a:rPr>
              <a:t>grâce à l'eau</a:t>
            </a:r>
            <a:r>
              <a:rPr lang="fr-FR" altLang="fr-FR" sz="1200">
                <a:solidFill>
                  <a:srgbClr val="008000"/>
                </a:solidFill>
                <a:latin typeface="Arial" panose="020B0604020202020204" pitchFamily="34" charset="0"/>
              </a:rPr>
              <a:t>, car le fruit flotte. On la trouve souvent près de l'eau : côtes maritimes, rives de lacs et rivières, bordures de fossés, marais, plaines inondables, mais aussi dans le lit de rivières asséchées. L’arbre présente une bonne résistance au froid, supportant des températures minimales jusqu'à près de -40 °C, </a:t>
            </a:r>
            <a:r>
              <a:rPr lang="fr-FR" altLang="fr-FR" sz="1200">
                <a:solidFill>
                  <a:srgbClr val="FF0000"/>
                </a:solidFill>
                <a:latin typeface="Arial" panose="020B0604020202020204" pitchFamily="34" charset="0"/>
              </a:rPr>
              <a:t>mais craint les gelées printanières tardives</a:t>
            </a:r>
            <a:r>
              <a:rPr lang="fr-FR" altLang="fr-FR" sz="1200">
                <a:solidFill>
                  <a:srgbClr val="008000"/>
                </a:solidFill>
                <a:latin typeface="Arial" panose="020B0604020202020204" pitchFamily="34" charset="0"/>
              </a:rPr>
              <a:t>. </a:t>
            </a:r>
            <a:r>
              <a:rPr lang="fr-FR" altLang="fr-FR" sz="1200" b="1">
                <a:solidFill>
                  <a:srgbClr val="008000"/>
                </a:solidFill>
                <a:latin typeface="Arial" panose="020B0604020202020204" pitchFamily="34" charset="0"/>
              </a:rPr>
              <a:t>L’arbre tolère les embruns. </a:t>
            </a:r>
            <a:r>
              <a:rPr lang="fr-FR" altLang="fr-FR" sz="1200">
                <a:solidFill>
                  <a:srgbClr val="008000"/>
                </a:solidFill>
                <a:latin typeface="Arial" panose="020B0604020202020204" pitchFamily="34" charset="0"/>
              </a:rPr>
              <a:t>Il est adapté la sécheresse. C'est plutôt une plante </a:t>
            </a:r>
            <a:r>
              <a:rPr lang="fr-FR" altLang="fr-FR" sz="1200" u="sng">
                <a:solidFill>
                  <a:srgbClr val="008000"/>
                </a:solidFill>
                <a:latin typeface="Arial" panose="020B0604020202020204" pitchFamily="34" charset="0"/>
                <a:hlinkClick r:id="rId13" tooltip="Héliophile"/>
              </a:rPr>
              <a:t>héliophile</a:t>
            </a:r>
            <a:r>
              <a:rPr lang="fr-FR" altLang="fr-FR" sz="1200">
                <a:solidFill>
                  <a:srgbClr val="008000"/>
                </a:solidFill>
                <a:latin typeface="Arial" panose="020B0604020202020204" pitchFamily="34" charset="0"/>
              </a:rPr>
              <a:t>. </a:t>
            </a:r>
            <a:r>
              <a:rPr lang="fr-FR" altLang="fr-FR" sz="1200" u="sng">
                <a:solidFill>
                  <a:srgbClr val="008000"/>
                </a:solidFill>
                <a:latin typeface="Arial" panose="020B0604020202020204" pitchFamily="34" charset="0"/>
              </a:rPr>
              <a:t>Fixatrice d’azote</a:t>
            </a:r>
            <a:r>
              <a:rPr lang="fr-FR" altLang="fr-FR" sz="1200">
                <a:solidFill>
                  <a:srgbClr val="008000"/>
                </a:solidFill>
                <a:latin typeface="Arial" panose="020B0604020202020204" pitchFamily="34" charset="0"/>
              </a:rPr>
              <a:t> : Des </a:t>
            </a:r>
            <a:r>
              <a:rPr lang="fr-FR" altLang="fr-FR" sz="1200" u="sng">
                <a:solidFill>
                  <a:srgbClr val="008000"/>
                </a:solidFill>
                <a:latin typeface="Arial" panose="020B0604020202020204" pitchFamily="34" charset="0"/>
                <a:hlinkClick r:id="rId14" tooltip="Bactérie"/>
              </a:rPr>
              <a:t>bactéries</a:t>
            </a:r>
            <a:r>
              <a:rPr lang="fr-FR" altLang="fr-FR" sz="1200">
                <a:solidFill>
                  <a:srgbClr val="008000"/>
                </a:solidFill>
                <a:latin typeface="Arial" panose="020B0604020202020204" pitchFamily="34" charset="0"/>
              </a:rPr>
              <a:t> du genre </a:t>
            </a:r>
            <a:r>
              <a:rPr lang="fr-FR" altLang="fr-FR" sz="1200" i="1" u="sng">
                <a:solidFill>
                  <a:srgbClr val="008000"/>
                </a:solidFill>
                <a:latin typeface="Arial" panose="020B0604020202020204" pitchFamily="34" charset="0"/>
                <a:hlinkClick r:id="rId15" tooltip="Frankia"/>
              </a:rPr>
              <a:t>Frankia</a:t>
            </a:r>
            <a:r>
              <a:rPr lang="fr-FR" altLang="fr-FR" sz="1200">
                <a:solidFill>
                  <a:srgbClr val="008000"/>
                </a:solidFill>
                <a:latin typeface="Arial" panose="020B0604020202020204" pitchFamily="34" charset="0"/>
              </a:rPr>
              <a:t> vivant dans les </a:t>
            </a:r>
            <a:r>
              <a:rPr lang="fr-FR" altLang="fr-FR" sz="1200" u="sng">
                <a:solidFill>
                  <a:srgbClr val="008000"/>
                </a:solidFill>
                <a:latin typeface="Arial" panose="020B0604020202020204" pitchFamily="34" charset="0"/>
                <a:hlinkClick r:id="rId16" tooltip="Nodosité"/>
              </a:rPr>
              <a:t>nodules</a:t>
            </a:r>
            <a:r>
              <a:rPr lang="fr-FR" altLang="fr-FR" sz="1200">
                <a:solidFill>
                  <a:srgbClr val="008000"/>
                </a:solidFill>
                <a:latin typeface="Arial" panose="020B0604020202020204" pitchFamily="34" charset="0"/>
              </a:rPr>
              <a:t> racinaires de l'Olivier de Bohème sont responsables de la </a:t>
            </a:r>
            <a:r>
              <a:rPr lang="fr-FR" altLang="fr-FR" sz="1200" u="sng">
                <a:solidFill>
                  <a:srgbClr val="008000"/>
                </a:solidFill>
                <a:latin typeface="Arial" panose="020B0604020202020204" pitchFamily="34" charset="0"/>
                <a:hlinkClick r:id="rId17" tooltip="Fixation de l'azote"/>
              </a:rPr>
              <a:t>fixation de l'azote</a:t>
            </a:r>
            <a:r>
              <a:rPr lang="fr-FR" altLang="fr-FR" sz="1200">
                <a:solidFill>
                  <a:srgbClr val="008000"/>
                </a:solidFill>
                <a:latin typeface="Arial" panose="020B0604020202020204" pitchFamily="34" charset="0"/>
              </a:rPr>
              <a:t> de l'</a:t>
            </a:r>
            <a:r>
              <a:rPr lang="fr-FR" altLang="fr-FR" sz="1200" u="sng">
                <a:solidFill>
                  <a:srgbClr val="008000"/>
                </a:solidFill>
                <a:latin typeface="Arial" panose="020B0604020202020204" pitchFamily="34" charset="0"/>
                <a:hlinkClick r:id="rId18" tooltip="Air"/>
              </a:rPr>
              <a:t>air</a:t>
            </a:r>
            <a:r>
              <a:rPr lang="fr-FR" altLang="fr-FR" sz="1200">
                <a:solidFill>
                  <a:srgbClr val="008000"/>
                </a:solidFill>
                <a:latin typeface="Arial" panose="020B0604020202020204" pitchFamily="34" charset="0"/>
              </a:rPr>
              <a:t>. Cette </a:t>
            </a:r>
            <a:r>
              <a:rPr lang="fr-FR" altLang="fr-FR" sz="1200" u="sng">
                <a:solidFill>
                  <a:srgbClr val="008000"/>
                </a:solidFill>
                <a:latin typeface="Arial" panose="020B0604020202020204" pitchFamily="34" charset="0"/>
                <a:hlinkClick r:id="rId19" tooltip="Symbiose"/>
              </a:rPr>
              <a:t>symbiose</a:t>
            </a:r>
            <a:r>
              <a:rPr lang="fr-FR" altLang="fr-FR" sz="1200">
                <a:solidFill>
                  <a:srgbClr val="008000"/>
                </a:solidFill>
                <a:latin typeface="Arial" panose="020B0604020202020204" pitchFamily="34" charset="0"/>
              </a:rPr>
              <a:t> lui permet de grandir sur des supports minéraux nus. </a:t>
            </a:r>
            <a:r>
              <a:rPr lang="fr-FR" altLang="fr-FR" sz="1200">
                <a:solidFill>
                  <a:srgbClr val="FF0000"/>
                </a:solidFill>
                <a:latin typeface="Arial" panose="020B0604020202020204" pitchFamily="34" charset="0"/>
              </a:rPr>
              <a:t>L'olivier de Bohême est considéré aux États-Unis comme une espèce invasive. Dans certaines zones, telles que la Camargue ou le bord des étangs du Languedoc, on l'accuse de participer activement à la fermeture de milieux ouverts fragiles tels que les dunes et arrière-dunes, les prés salés ou les prairies humides, ainsi que d'avoir une tendance à évincer ou modifier la flore et la faune locale.</a:t>
            </a:r>
            <a:r>
              <a:rPr lang="fr-FR" altLang="fr-FR" sz="1200">
                <a:solidFill>
                  <a:srgbClr val="008000"/>
                </a:solidFill>
                <a:latin typeface="Arial" panose="020B0604020202020204" pitchFamily="34" charset="0"/>
              </a:rPr>
              <a:t> Sources : a) </a:t>
            </a:r>
            <a:r>
              <a:rPr lang="fr-FR" altLang="fr-FR" sz="1200" u="sng">
                <a:solidFill>
                  <a:srgbClr val="008000"/>
                </a:solidFill>
                <a:latin typeface="Arial" panose="020B0604020202020204" pitchFamily="34" charset="0"/>
                <a:hlinkClick r:id="rId20"/>
              </a:rPr>
              <a:t>http://fr.wikipedia.org/wiki/Elaeagnus_angustifolia</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21"/>
              </a:rPr>
              <a:t>http://www.hear.org/pier/species/elaeagnus_angustifolia.htm</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rPr>
              <a:t>c) </a:t>
            </a:r>
            <a:r>
              <a:rPr lang="fr-FR" altLang="fr-FR" sz="1200">
                <a:solidFill>
                  <a:srgbClr val="008000"/>
                </a:solidFill>
                <a:hlinkClick r:id="rId22"/>
              </a:rPr>
              <a:t>http://www.cabi.org/isc/datasheet/20717</a:t>
            </a:r>
            <a:r>
              <a:rPr lang="fr-FR" altLang="fr-FR" sz="1200">
                <a:solidFill>
                  <a:srgbClr val="008000"/>
                </a:solidFill>
              </a:rPr>
              <a:t>, d) </a:t>
            </a:r>
            <a:r>
              <a:rPr lang="fr-FR" altLang="fr-FR" sz="1200" u="sng">
                <a:latin typeface="Arial" panose="020B0604020202020204" pitchFamily="34" charset="0"/>
                <a:hlinkClick r:id="rId23"/>
              </a:rPr>
              <a:t>http://www.pfaf.org/user/plant.aspx?LatinName=Elaeagnus+angustifolia</a:t>
            </a:r>
            <a:r>
              <a:rPr lang="fr-FR" altLang="fr-FR" sz="1200">
                <a:solidFill>
                  <a:srgbClr val="008000"/>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2051050"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0243" name="Espace réservé du numéro de diapositive 2"/>
          <p:cNvSpPr>
            <a:spLocks noGrp="1"/>
          </p:cNvSpPr>
          <p:nvPr>
            <p:ph type="sldNum" sz="quarter" idx="12"/>
          </p:nvPr>
        </p:nvSpPr>
        <p:spPr bwMode="auto">
          <a:xfrm>
            <a:off x="7956550" y="188913"/>
            <a:ext cx="909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45365F-B0A5-416B-9239-11DC6887B0FA}" type="slidenum">
              <a:rPr lang="fr-FR" altLang="fr-FR" sz="1200" smtClean="0">
                <a:solidFill>
                  <a:srgbClr val="898989"/>
                </a:solidFill>
              </a:rPr>
              <a:pPr>
                <a:spcBef>
                  <a:spcPct val="0"/>
                </a:spcBef>
                <a:buFontTx/>
                <a:buNone/>
              </a:pPr>
              <a:t>9</a:t>
            </a:fld>
            <a:endParaRPr lang="fr-FR" altLang="fr-FR" sz="1200">
              <a:solidFill>
                <a:srgbClr val="898989"/>
              </a:solidFill>
            </a:endParaRPr>
          </a:p>
        </p:txBody>
      </p:sp>
      <p:sp>
        <p:nvSpPr>
          <p:cNvPr id="10244" name="ZoneTexte 3"/>
          <p:cNvSpPr txBox="1">
            <a:spLocks noChangeArrowheads="1"/>
          </p:cNvSpPr>
          <p:nvPr/>
        </p:nvSpPr>
        <p:spPr bwMode="auto">
          <a:xfrm>
            <a:off x="179388" y="549275"/>
            <a:ext cx="169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0. Sommaire</a:t>
            </a:r>
          </a:p>
        </p:txBody>
      </p:sp>
      <p:sp>
        <p:nvSpPr>
          <p:cNvPr id="10245" name="Rectangle 4"/>
          <p:cNvSpPr>
            <a:spLocks noChangeArrowheads="1"/>
          </p:cNvSpPr>
          <p:nvPr/>
        </p:nvSpPr>
        <p:spPr bwMode="auto">
          <a:xfrm>
            <a:off x="107950" y="981075"/>
            <a:ext cx="88566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A1. Annexe : Liste d’espèces floristiques invasives réduisant la biodiversité mondiale</a:t>
            </a:r>
          </a:p>
          <a:p>
            <a:pPr eaLnBrk="1" hangingPunct="1">
              <a:spcBef>
                <a:spcPct val="0"/>
              </a:spcBef>
              <a:buFontTx/>
              <a:buNone/>
            </a:pPr>
            <a:r>
              <a:rPr lang="fr-FR" altLang="fr-FR" sz="1800">
                <a:solidFill>
                  <a:srgbClr val="008000"/>
                </a:solidFill>
              </a:rPr>
              <a:t>A2. Annexe : Définitions </a:t>
            </a:r>
          </a:p>
          <a:p>
            <a:pPr eaLnBrk="1" hangingPunct="1">
              <a:spcBef>
                <a:spcPct val="0"/>
              </a:spcBef>
              <a:buFontTx/>
              <a:buNone/>
            </a:pPr>
            <a:r>
              <a:rPr lang="fr-FR" altLang="fr-FR" sz="1800">
                <a:solidFill>
                  <a:srgbClr val="008000"/>
                </a:solidFill>
              </a:rPr>
              <a:t>A3. Types d’invasions biologiques </a:t>
            </a:r>
          </a:p>
          <a:p>
            <a:pPr eaLnBrk="1" hangingPunct="1">
              <a:spcBef>
                <a:spcPct val="0"/>
              </a:spcBef>
              <a:buFontTx/>
              <a:buNone/>
            </a:pPr>
            <a:r>
              <a:rPr lang="fr-FR" altLang="fr-FR" sz="1800">
                <a:solidFill>
                  <a:srgbClr val="008000"/>
                </a:solidFill>
              </a:rPr>
              <a:t>A4. Notion d'espèces autochtone et allochtone </a:t>
            </a:r>
          </a:p>
          <a:p>
            <a:pPr eaLnBrk="1" hangingPunct="1">
              <a:spcBef>
                <a:spcPct val="0"/>
              </a:spcBef>
              <a:buFontTx/>
              <a:buNone/>
            </a:pPr>
            <a:r>
              <a:rPr lang="fr-FR" altLang="fr-FR" sz="1800">
                <a:solidFill>
                  <a:srgbClr val="008000"/>
                </a:solidFill>
              </a:rPr>
              <a:t>A5. Annexe : Le secret du succès des espèces invasives</a:t>
            </a:r>
          </a:p>
          <a:p>
            <a:pPr eaLnBrk="1" hangingPunct="1">
              <a:spcBef>
                <a:spcPct val="0"/>
              </a:spcBef>
              <a:buFontTx/>
              <a:buNone/>
            </a:pPr>
            <a:r>
              <a:rPr lang="fr-FR" altLang="fr-FR" sz="1800">
                <a:solidFill>
                  <a:srgbClr val="008000"/>
                </a:solidFill>
              </a:rPr>
              <a:t>A6. Annexe : Modes de propagation des espèces invasives</a:t>
            </a:r>
          </a:p>
          <a:p>
            <a:pPr eaLnBrk="1" hangingPunct="1">
              <a:spcBef>
                <a:spcPct val="0"/>
              </a:spcBef>
              <a:buFontTx/>
              <a:buNone/>
            </a:pPr>
            <a:r>
              <a:rPr lang="fr-FR" altLang="fr-FR" sz="1800">
                <a:solidFill>
                  <a:srgbClr val="008000"/>
                </a:solidFill>
              </a:rPr>
              <a:t>A7. Annexe : Méthodes d’évaluation du caractère invasif d’une plante</a:t>
            </a:r>
          </a:p>
          <a:p>
            <a:pPr eaLnBrk="1" hangingPunct="1">
              <a:spcBef>
                <a:spcPct val="0"/>
              </a:spcBef>
              <a:buFontTx/>
              <a:buNone/>
            </a:pPr>
            <a:r>
              <a:rPr lang="fr-FR" altLang="fr-FR" sz="1800">
                <a:solidFill>
                  <a:srgbClr val="008000"/>
                </a:solidFill>
              </a:rPr>
              <a:t>A8. Bibliographie</a:t>
            </a:r>
          </a:p>
          <a:p>
            <a:pPr eaLnBrk="1" hangingPunct="1">
              <a:spcBef>
                <a:spcPct val="0"/>
              </a:spcBef>
              <a:buFontTx/>
              <a:buNone/>
            </a:pPr>
            <a:r>
              <a:rPr lang="fr-FR" altLang="fr-FR" sz="1800">
                <a:solidFill>
                  <a:srgbClr val="008000"/>
                </a:solidFill>
              </a:rPr>
              <a:t>A) Livres et revues sur les plantes invasives en général </a:t>
            </a:r>
          </a:p>
          <a:p>
            <a:pPr eaLnBrk="1" hangingPunct="1">
              <a:spcBef>
                <a:spcPct val="0"/>
              </a:spcBef>
              <a:buFontTx/>
              <a:buNone/>
            </a:pPr>
            <a:r>
              <a:rPr lang="fr-FR" altLang="fr-FR" sz="1800">
                <a:solidFill>
                  <a:srgbClr val="008000"/>
                </a:solidFill>
              </a:rPr>
              <a:t>B) Pages Internet sur les plantes invasives en général </a:t>
            </a:r>
          </a:p>
          <a:p>
            <a:pPr eaLnBrk="1" hangingPunct="1">
              <a:spcBef>
                <a:spcPct val="0"/>
              </a:spcBef>
              <a:buFontTx/>
              <a:buNone/>
            </a:pPr>
            <a:r>
              <a:rPr lang="fr-FR" altLang="fr-FR" sz="1800">
                <a:solidFill>
                  <a:srgbClr val="008000"/>
                </a:solidFill>
              </a:rPr>
              <a:t>C) Pages Internet sur les plantes invasives à Madagascar </a:t>
            </a:r>
          </a:p>
          <a:p>
            <a:pPr eaLnBrk="1" hangingPunct="1">
              <a:spcBef>
                <a:spcPct val="0"/>
              </a:spcBef>
              <a:buFontTx/>
              <a:buNone/>
            </a:pPr>
            <a:r>
              <a:rPr lang="fr-FR" altLang="fr-FR" sz="1800">
                <a:solidFill>
                  <a:srgbClr val="008000"/>
                </a:solidFill>
              </a:rPr>
              <a:t>D) Pages Internet sur les méthodes de luttes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1032585"/>
            <a:ext cx="8857108" cy="4415055"/>
          </a:xfrm>
          <a:prstGeom prst="rect">
            <a:avLst/>
          </a:prstGeom>
          <a:noFill/>
        </p:spPr>
        <p:txBody>
          <a:bodyPr wrap="square" rtlCol="0">
            <a:spAutoFit/>
          </a:bodyPr>
          <a:lstStyle/>
          <a:p>
            <a:pPr algn="just">
              <a:lnSpc>
                <a:spcPct val="107000"/>
              </a:lnSpc>
              <a:spcAft>
                <a:spcPts val="0"/>
              </a:spcAft>
            </a:pPr>
            <a:r>
              <a:rPr lang="fr-FR" sz="17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Les jeunes feuilles font de bonnes salades. Plus âgées, elles forment ainsi que les sommités encore tendres, un excellent légume cuit que l'on peut préparer comme les épinards (et de mon avis bien meilleur que ces derniers !). Les graines sont comestibles une fois cuites (pour en éliminer les Saponines). Il est très riche en protéines complètes, vitamine A, C et calcium. Il contient aussi de la vitamine B, du phosphore et du fer.</a:t>
            </a:r>
          </a:p>
          <a:p>
            <a:pPr algn="just">
              <a:lnSpc>
                <a:spcPct val="107000"/>
              </a:lnSpc>
              <a:spcAft>
                <a:spcPts val="0"/>
              </a:spcAft>
            </a:pPr>
            <a:r>
              <a:rPr lang="fr-FR" sz="1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Attention toutefois : A la cuisson, la plante fabrique des oxalates qui sont irritants. Il faut donc éviter d'en consommer avec excès. Les malades rénaux, hépatiques, arthritiques ou lithiasiques devront s'en méfier. A noter que les épinards possèdent exactement les mêmes inconvénients.</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sz="1200" u="sng" dirty="0">
                <a:solidFill>
                  <a:srgbClr val="FF0000"/>
                </a:solidFill>
                <a:latin typeface="Calibri" panose="020F0502020204030204" pitchFamily="34" charset="0"/>
                <a:ea typeface="Times New Roman" panose="02020603050405020304" pitchFamily="18" charset="0"/>
              </a:rPr>
              <a:t>Plante invasive</a:t>
            </a:r>
            <a:r>
              <a:rPr lang="fr-FR" sz="1200" dirty="0">
                <a:solidFill>
                  <a:srgbClr val="FF0000"/>
                </a:solidFill>
                <a:latin typeface="Calibri" panose="020F0502020204030204" pitchFamily="34" charset="0"/>
                <a:ea typeface="Times New Roman" panose="02020603050405020304" pitchFamily="18" charset="0"/>
              </a:rPr>
              <a:t> : Le chénopode blanc est l'une des «</a:t>
            </a:r>
            <a:r>
              <a:rPr lang="fr-FR" sz="1200" dirty="0">
                <a:solidFill>
                  <a:srgbClr val="252525"/>
                </a:solidFill>
                <a:latin typeface="Calibri" panose="020F0502020204030204" pitchFamily="34" charset="0"/>
                <a:ea typeface="Times New Roman" panose="02020603050405020304" pitchFamily="18" charset="0"/>
              </a:rPr>
              <a:t> </a:t>
            </a:r>
            <a:r>
              <a:rPr lang="fr-FR" sz="1200" u="sng" dirty="0">
                <a:solidFill>
                  <a:srgbClr val="0B0080"/>
                </a:solidFill>
                <a:latin typeface="Calibri" panose="020F0502020204030204" pitchFamily="34" charset="0"/>
                <a:ea typeface="Times New Roman" panose="02020603050405020304" pitchFamily="18" charset="0"/>
                <a:hlinkClick r:id="rId2" tooltip="Adventice"/>
              </a:rPr>
              <a:t>mauvaises herbes</a:t>
            </a:r>
            <a:r>
              <a:rPr lang="fr-FR" sz="1200" dirty="0">
                <a:solidFill>
                  <a:srgbClr val="252525"/>
                </a:solidFill>
                <a:latin typeface="Calibri" panose="020F0502020204030204" pitchFamily="34" charset="0"/>
                <a:ea typeface="Times New Roman" panose="02020603050405020304" pitchFamily="18" charset="0"/>
              </a:rPr>
              <a:t> </a:t>
            </a:r>
            <a:r>
              <a:rPr lang="fr-FR" sz="1200" dirty="0">
                <a:solidFill>
                  <a:srgbClr val="FF0000"/>
                </a:solidFill>
                <a:latin typeface="Calibri" panose="020F0502020204030204" pitchFamily="34" charset="0"/>
                <a:ea typeface="Times New Roman" panose="02020603050405020304" pitchFamily="18" charset="0"/>
              </a:rPr>
              <a:t>» parmi les plus répandues, responsable de pertes économiques importantes dans l'agriculture dans le monde entier. Cette</a:t>
            </a:r>
            <a:r>
              <a:rPr lang="fr-FR" sz="1200" dirty="0">
                <a:solidFill>
                  <a:srgbClr val="252525"/>
                </a:solidFill>
                <a:latin typeface="Calibri" panose="020F0502020204030204" pitchFamily="34" charset="0"/>
                <a:ea typeface="Times New Roman" panose="02020603050405020304" pitchFamily="18" charset="0"/>
              </a:rPr>
              <a:t> </a:t>
            </a:r>
            <a:r>
              <a:rPr lang="fr-FR" sz="1200" u="sng" dirty="0">
                <a:solidFill>
                  <a:srgbClr val="0B0080"/>
                </a:solidFill>
                <a:latin typeface="Calibri" panose="020F0502020204030204" pitchFamily="34" charset="0"/>
                <a:ea typeface="Times New Roman" panose="02020603050405020304" pitchFamily="18" charset="0"/>
                <a:hlinkClick r:id="rId3" tooltip="Plante rudérale"/>
              </a:rPr>
              <a:t>plante rudérale</a:t>
            </a:r>
            <a:r>
              <a:rPr lang="fr-FR" sz="1200" dirty="0">
                <a:solidFill>
                  <a:srgbClr val="252525"/>
                </a:solidFill>
                <a:latin typeface="Calibri" panose="020F0502020204030204" pitchFamily="34" charset="0"/>
                <a:ea typeface="Times New Roman" panose="02020603050405020304" pitchFamily="18" charset="0"/>
              </a:rPr>
              <a:t> </a:t>
            </a:r>
            <a:r>
              <a:rPr lang="fr-FR" sz="1200" dirty="0">
                <a:solidFill>
                  <a:srgbClr val="FF0000"/>
                </a:solidFill>
                <a:latin typeface="Calibri" panose="020F0502020204030204" pitchFamily="34" charset="0"/>
                <a:ea typeface="Times New Roman" panose="02020603050405020304" pitchFamily="18" charset="0"/>
              </a:rPr>
              <a:t>non spécialisée se rencontre dans toutes les zones habitées du monde, sur tous types de sols et sur une large gamme de valeurs de</a:t>
            </a:r>
            <a:r>
              <a:rPr lang="fr-FR" sz="1200" dirty="0">
                <a:solidFill>
                  <a:srgbClr val="252525"/>
                </a:solidFill>
                <a:latin typeface="Calibri" panose="020F0502020204030204" pitchFamily="34" charset="0"/>
                <a:ea typeface="Times New Roman" panose="02020603050405020304" pitchFamily="18" charset="0"/>
              </a:rPr>
              <a:t> </a:t>
            </a:r>
            <a:r>
              <a:rPr lang="fr-FR" sz="1200" u="sng" dirty="0">
                <a:solidFill>
                  <a:srgbClr val="0B0080"/>
                </a:solidFill>
                <a:latin typeface="Calibri" panose="020F0502020204030204" pitchFamily="34" charset="0"/>
                <a:ea typeface="Times New Roman" panose="02020603050405020304" pitchFamily="18" charset="0"/>
                <a:hlinkClick r:id="rId4" tooltip="PH"/>
              </a:rPr>
              <a:t>pH</a:t>
            </a:r>
            <a:r>
              <a:rPr lang="fr-FR" sz="1200" dirty="0">
                <a:solidFill>
                  <a:srgbClr val="252525"/>
                </a:solidFill>
                <a:latin typeface="Calibri" panose="020F0502020204030204" pitchFamily="34" charset="0"/>
                <a:ea typeface="Times New Roman" panose="02020603050405020304" pitchFamily="18" charset="0"/>
              </a:rPr>
              <a:t>, </a:t>
            </a:r>
            <a:r>
              <a:rPr lang="fr-FR" sz="1200" dirty="0">
                <a:solidFill>
                  <a:srgbClr val="FF0000"/>
                </a:solidFill>
                <a:latin typeface="Calibri" panose="020F0502020204030204" pitchFamily="34" charset="0"/>
                <a:ea typeface="Times New Roman" panose="02020603050405020304" pitchFamily="18" charset="0"/>
              </a:rPr>
              <a:t>aussi bien dans les grandes cultures, les vergers que les jardins potagers, ainsi que dans les friches au sol riche en nutriments, près des habitations, le long des routes, </a:t>
            </a:r>
            <a:r>
              <a:rPr lang="fr-FR" sz="1200" dirty="0" err="1">
                <a:solidFill>
                  <a:srgbClr val="FF0000"/>
                </a:solidFill>
                <a:latin typeface="Calibri" panose="020F0502020204030204" pitchFamily="34" charset="0"/>
                <a:ea typeface="Times New Roman" panose="02020603050405020304" pitchFamily="18" charset="0"/>
              </a:rPr>
              <a:t>etc</a:t>
            </a:r>
            <a:r>
              <a:rPr lang="fr-FR" sz="1200" dirty="0">
                <a:solidFill>
                  <a:srgbClr val="252525"/>
                </a:solidFill>
                <a:latin typeface="Calibri" panose="020F0502020204030204" pitchFamily="34" charset="0"/>
                <a:ea typeface="Times New Roman" panose="02020603050405020304" pitchFamily="18" charset="0"/>
              </a:rPr>
              <a:t> </a:t>
            </a:r>
            <a:r>
              <a:rPr lang="fr-FR" sz="1200" u="sng" dirty="0">
                <a:solidFill>
                  <a:srgbClr val="0B0080"/>
                </a:solidFill>
                <a:latin typeface="Calibri" panose="020F0502020204030204" pitchFamily="34" charset="0"/>
                <a:ea typeface="Times New Roman" panose="02020603050405020304" pitchFamily="18" charset="0"/>
                <a:hlinkClick r:id="rId5"/>
              </a:rPr>
              <a:t>8</a:t>
            </a:r>
            <a:r>
              <a:rPr lang="fr-FR" sz="1200" dirty="0">
                <a:solidFill>
                  <a:srgbClr val="252525"/>
                </a:solidFill>
                <a:latin typeface="Calibri" panose="020F0502020204030204" pitchFamily="34" charset="0"/>
                <a:ea typeface="Times New Roman" panose="02020603050405020304" pitchFamily="18" charset="0"/>
              </a:rPr>
              <a:t>,</a:t>
            </a:r>
            <a:r>
              <a:rPr lang="fr-FR" sz="1200" u="sng" dirty="0">
                <a:solidFill>
                  <a:srgbClr val="0B0080"/>
                </a:solidFill>
                <a:latin typeface="Calibri" panose="020F0502020204030204" pitchFamily="34" charset="0"/>
                <a:ea typeface="Times New Roman" panose="02020603050405020304" pitchFamily="18" charset="0"/>
                <a:hlinkClick r:id="rId6"/>
              </a:rPr>
              <a:t>9</a:t>
            </a:r>
            <a:r>
              <a:rPr lang="fr-FR" sz="1200" dirty="0">
                <a:solidFill>
                  <a:srgbClr val="252525"/>
                </a:solidFill>
                <a:latin typeface="Calibri" panose="020F0502020204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just">
              <a:spcAft>
                <a:spcPts val="0"/>
              </a:spcAft>
            </a:pPr>
            <a:r>
              <a:rPr lang="fr-FR" sz="1200" dirty="0">
                <a:solidFill>
                  <a:srgbClr val="FF0000"/>
                </a:solidFill>
                <a:latin typeface="Calibri" panose="020F0502020204030204" pitchFamily="34" charset="0"/>
                <a:ea typeface="Times New Roman" panose="02020603050405020304" pitchFamily="18" charset="0"/>
              </a:rPr>
              <a:t>Cette plante a été classée parmi les pires mauvaises herbes du monde</a:t>
            </a:r>
            <a:r>
              <a:rPr lang="fr-FR" sz="1200" u="sng" dirty="0">
                <a:solidFill>
                  <a:srgbClr val="0B0080"/>
                </a:solidFill>
                <a:latin typeface="Calibri" panose="020F0502020204030204" pitchFamily="34" charset="0"/>
                <a:ea typeface="Times New Roman" panose="02020603050405020304" pitchFamily="18" charset="0"/>
                <a:hlinkClick r:id="rId7"/>
              </a:rPr>
              <a:t>10</a:t>
            </a:r>
            <a:r>
              <a:rPr lang="fr-FR" sz="1200" dirty="0">
                <a:solidFill>
                  <a:srgbClr val="252525"/>
                </a:solidFill>
                <a:latin typeface="Calibri" panose="020F0502020204030204" pitchFamily="34" charset="0"/>
                <a:ea typeface="Times New Roman" panose="02020603050405020304" pitchFamily="18" charset="0"/>
              </a:rPr>
              <a:t> . </a:t>
            </a:r>
            <a:r>
              <a:rPr lang="fr-FR" sz="1200" dirty="0">
                <a:solidFill>
                  <a:srgbClr val="FF0000"/>
                </a:solidFill>
                <a:latin typeface="Calibri" panose="020F0502020204030204" pitchFamily="34" charset="0"/>
                <a:ea typeface="Times New Roman" panose="02020603050405020304" pitchFamily="18" charset="0"/>
              </a:rPr>
              <a:t>Cela s'explique par ses caractéristiques biologiques : sa</a:t>
            </a:r>
            <a:r>
              <a:rPr lang="fr-FR" sz="1200" dirty="0">
                <a:solidFill>
                  <a:srgbClr val="252525"/>
                </a:solidFill>
                <a:latin typeface="Calibri" panose="020F0502020204030204" pitchFamily="34" charset="0"/>
                <a:ea typeface="Times New Roman" panose="02020603050405020304" pitchFamily="18" charset="0"/>
              </a:rPr>
              <a:t> </a:t>
            </a:r>
            <a:r>
              <a:rPr lang="fr-FR" sz="1200" u="sng" dirty="0">
                <a:solidFill>
                  <a:srgbClr val="0B0080"/>
                </a:solidFill>
                <a:latin typeface="Calibri" panose="020F0502020204030204" pitchFamily="34" charset="0"/>
                <a:ea typeface="Times New Roman" panose="02020603050405020304" pitchFamily="18" charset="0"/>
                <a:hlinkClick r:id="rId8" tooltip="Répartition cosmopolite"/>
              </a:rPr>
              <a:t>répartition cosmopolite</a:t>
            </a:r>
            <a:r>
              <a:rPr lang="fr-FR" sz="1200" dirty="0">
                <a:solidFill>
                  <a:srgbClr val="252525"/>
                </a:solidFill>
                <a:latin typeface="Calibri" panose="020F0502020204030204" pitchFamily="34" charset="0"/>
                <a:ea typeface="Times New Roman" panose="02020603050405020304" pitchFamily="18" charset="0"/>
              </a:rPr>
              <a:t>, </a:t>
            </a:r>
            <a:r>
              <a:rPr lang="fr-FR" sz="1200" dirty="0">
                <a:solidFill>
                  <a:srgbClr val="FF0000"/>
                </a:solidFill>
                <a:latin typeface="Calibri" panose="020F0502020204030204" pitchFamily="34" charset="0"/>
                <a:ea typeface="Times New Roman" panose="02020603050405020304" pitchFamily="18" charset="0"/>
              </a:rPr>
              <a:t>sa capacité à coloniser de nouveaux</a:t>
            </a:r>
            <a:r>
              <a:rPr lang="fr-FR" sz="1200" dirty="0">
                <a:solidFill>
                  <a:srgbClr val="252525"/>
                </a:solidFill>
                <a:latin typeface="Calibri" panose="020F0502020204030204" pitchFamily="34" charset="0"/>
                <a:ea typeface="Times New Roman" panose="02020603050405020304" pitchFamily="18" charset="0"/>
              </a:rPr>
              <a:t> </a:t>
            </a:r>
            <a:r>
              <a:rPr lang="fr-FR" sz="1200" dirty="0">
                <a:solidFill>
                  <a:srgbClr val="FF0000"/>
                </a:solidFill>
                <a:latin typeface="Calibri" panose="020F0502020204030204" pitchFamily="34" charset="0"/>
                <a:ea typeface="Times New Roman" panose="02020603050405020304" pitchFamily="18" charset="0"/>
              </a:rPr>
              <a:t>habitats et à produire de grandes quantités de graines dont la viabilité s'étend sur plusieurs années, son potentiel</a:t>
            </a:r>
            <a:r>
              <a:rPr lang="fr-FR" sz="1200" dirty="0">
                <a:solidFill>
                  <a:srgbClr val="252525"/>
                </a:solidFill>
                <a:latin typeface="Calibri" panose="020F0502020204030204" pitchFamily="34" charset="0"/>
                <a:ea typeface="Times New Roman" panose="02020603050405020304" pitchFamily="18" charset="0"/>
              </a:rPr>
              <a:t> </a:t>
            </a:r>
            <a:r>
              <a:rPr lang="fr-FR" sz="1200" u="sng" dirty="0" err="1">
                <a:solidFill>
                  <a:srgbClr val="0B0080"/>
                </a:solidFill>
                <a:latin typeface="Calibri" panose="020F0502020204030204" pitchFamily="34" charset="0"/>
                <a:ea typeface="Times New Roman" panose="02020603050405020304" pitchFamily="18" charset="0"/>
                <a:hlinkClick r:id="rId9" tooltip="Allélopathie"/>
              </a:rPr>
              <a:t>allélopathique</a:t>
            </a:r>
            <a:r>
              <a:rPr lang="fr-FR" sz="1200" dirty="0">
                <a:solidFill>
                  <a:srgbClr val="252525"/>
                </a:solidFill>
                <a:latin typeface="Calibri" panose="020F0502020204030204" pitchFamily="34" charset="0"/>
                <a:ea typeface="Times New Roman" panose="02020603050405020304" pitchFamily="18" charset="0"/>
              </a:rPr>
              <a:t>, </a:t>
            </a:r>
            <a:r>
              <a:rPr lang="fr-FR" sz="1200" dirty="0">
                <a:solidFill>
                  <a:srgbClr val="FF0000"/>
                </a:solidFill>
                <a:latin typeface="Calibri" panose="020F0502020204030204" pitchFamily="34" charset="0"/>
                <a:ea typeface="Times New Roman" panose="02020603050405020304" pitchFamily="18" charset="0"/>
              </a:rPr>
              <a:t>ainsi que par l'évolution de biotypes résistants aux herbicides</a:t>
            </a:r>
            <a:r>
              <a:rPr lang="fr-FR" sz="1200" u="sng" dirty="0">
                <a:solidFill>
                  <a:srgbClr val="0B0080"/>
                </a:solidFill>
                <a:latin typeface="Calibri" panose="020F0502020204030204" pitchFamily="34" charset="0"/>
                <a:ea typeface="Times New Roman" panose="02020603050405020304" pitchFamily="18" charset="0"/>
                <a:hlinkClick r:id="rId6"/>
              </a:rPr>
              <a:t>9</a:t>
            </a:r>
            <a:r>
              <a:rPr lang="fr-FR" sz="1200" dirty="0">
                <a:solidFill>
                  <a:srgbClr val="252525"/>
                </a:solidFill>
                <a:latin typeface="Calibri" panose="020F0502020204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nSpc>
                <a:spcPct val="107000"/>
              </a:lnSpc>
              <a:spcAft>
                <a:spcPts val="0"/>
              </a:spcAft>
            </a:pPr>
            <a:r>
              <a:rPr lang="fr-FR" sz="1200" u="sng" dirty="0">
                <a:effectLst/>
                <a:latin typeface="Calibri" panose="020F0502020204030204" pitchFamily="34" charset="0"/>
                <a:ea typeface="Calibri" panose="020F0502020204030204" pitchFamily="34" charset="0"/>
                <a:cs typeface="Times New Roman" panose="02020603050405020304" pitchFamily="18" charset="0"/>
              </a:rPr>
              <a:t>Méthodes de lutte</a:t>
            </a:r>
            <a:r>
              <a:rPr lang="fr-FR" sz="1200" dirty="0">
                <a:effectLst/>
                <a:latin typeface="Calibri" panose="020F0502020204030204" pitchFamily="34" charset="0"/>
                <a:ea typeface="Calibri" panose="020F0502020204030204" pitchFamily="34" charset="0"/>
                <a:cs typeface="Times New Roman" panose="02020603050405020304" pitchFamily="18" charset="0"/>
              </a:rPr>
              <a:t> : </a:t>
            </a:r>
            <a:r>
              <a:rPr lang="fr-FR" sz="1200" dirty="0">
                <a:solidFill>
                  <a:srgbClr val="252525"/>
                </a:solidFill>
                <a:latin typeface="Calibri" panose="020F0502020204030204" pitchFamily="34" charset="0"/>
                <a:ea typeface="Calibri" panose="020F0502020204030204" pitchFamily="34" charset="0"/>
              </a:rPr>
              <a:t>Diverses méthodes sont utilisées : recours à des semences propres, </a:t>
            </a:r>
            <a:r>
              <a:rPr lang="fr-FR" sz="1200" u="sng" dirty="0">
                <a:solidFill>
                  <a:srgbClr val="0B0080"/>
                </a:solidFill>
                <a:latin typeface="Calibri" panose="020F0502020204030204" pitchFamily="34" charset="0"/>
                <a:ea typeface="Calibri" panose="020F0502020204030204" pitchFamily="34" charset="0"/>
                <a:hlinkClick r:id="rId10" tooltip="Rotation culturale"/>
              </a:rPr>
              <a:t>rotation culturale</a:t>
            </a:r>
            <a:r>
              <a:rPr lang="fr-FR" sz="1200" dirty="0">
                <a:solidFill>
                  <a:srgbClr val="252525"/>
                </a:solidFill>
                <a:latin typeface="Calibri" panose="020F0502020204030204" pitchFamily="34" charset="0"/>
                <a:ea typeface="Calibri" panose="020F0502020204030204" pitchFamily="34" charset="0"/>
              </a:rPr>
              <a:t> faisant alterner céréales d'hiver, plantes sarclées et prairies permanentes</a:t>
            </a:r>
            <a:r>
              <a:rPr lang="fr-FR" sz="1200" u="sng" dirty="0">
                <a:solidFill>
                  <a:srgbClr val="0B0080"/>
                </a:solidFill>
                <a:latin typeface="Calibri" panose="020F0502020204030204" pitchFamily="34" charset="0"/>
                <a:ea typeface="Calibri" panose="020F0502020204030204" pitchFamily="34" charset="0"/>
                <a:hlinkClick r:id="rId5"/>
              </a:rPr>
              <a:t>8</a:t>
            </a:r>
            <a:r>
              <a:rPr lang="fr-FR" sz="1200" dirty="0">
                <a:solidFill>
                  <a:srgbClr val="252525"/>
                </a:solidFill>
                <a:latin typeface="Calibri" panose="020F0502020204030204" pitchFamily="34" charset="0"/>
                <a:ea typeface="Calibri" panose="020F0502020204030204" pitchFamily="34" charset="0"/>
              </a:rPr>
              <a:t>. On a signalé divers cas de </a:t>
            </a:r>
            <a:r>
              <a:rPr lang="fr-FR" sz="1200" u="sng" dirty="0">
                <a:solidFill>
                  <a:srgbClr val="0B0080"/>
                </a:solidFill>
                <a:latin typeface="Calibri" panose="020F0502020204030204" pitchFamily="34" charset="0"/>
                <a:ea typeface="Calibri" panose="020F0502020204030204" pitchFamily="34" charset="0"/>
                <a:hlinkClick r:id="rId11" tooltip="Résistance aux herbicides"/>
              </a:rPr>
              <a:t>résistances à des herbicides</a:t>
            </a:r>
            <a:r>
              <a:rPr lang="fr-FR" sz="1200" dirty="0">
                <a:solidFill>
                  <a:srgbClr val="252525"/>
                </a:solidFill>
                <a:latin typeface="Calibri" panose="020F0502020204030204" pitchFamily="34" charset="0"/>
                <a:ea typeface="Calibri" panose="020F0502020204030204" pitchFamily="34" charset="0"/>
              </a:rPr>
              <a:t> dans différents pays d'Europe ainsi qu'en Amérique du Nord et en Nouvelle-Zélande</a:t>
            </a:r>
            <a:r>
              <a:rPr lang="fr-FR" sz="1200" u="sng" dirty="0">
                <a:solidFill>
                  <a:srgbClr val="0B0080"/>
                </a:solidFill>
                <a:latin typeface="Calibri" panose="020F0502020204030204" pitchFamily="34" charset="0"/>
                <a:ea typeface="Calibri" panose="020F0502020204030204" pitchFamily="34" charset="0"/>
                <a:hlinkClick r:id="rId12"/>
              </a:rPr>
              <a:t>11</a:t>
            </a:r>
            <a:r>
              <a:rPr lang="fr-FR" sz="1200" dirty="0">
                <a:solidFill>
                  <a:srgbClr val="252525"/>
                </a:solidFill>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Sources : a) </a:t>
            </a: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http://www.plantes-comestibles.fr/plantes-comestibles.php?PAGE=fiche.php?ID=chenopode</a:t>
            </a:r>
            <a:r>
              <a:rPr lang="fr-FR" sz="1200" dirty="0">
                <a:effectLst/>
                <a:latin typeface="Calibri" panose="020F0502020204030204" pitchFamily="34" charset="0"/>
                <a:ea typeface="Calibri" panose="020F0502020204030204" pitchFamily="34" charset="0"/>
                <a:cs typeface="Times New Roman" panose="02020603050405020304" pitchFamily="18" charset="0"/>
              </a:rPr>
              <a:t> , b) </a:t>
            </a: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https://fr.wikipedia.org/wiki/Chenopodium_album</a:t>
            </a:r>
            <a:endParaRPr lang="fr-FR" sz="1200" dirty="0"/>
          </a:p>
        </p:txBody>
      </p:sp>
      <p:sp>
        <p:nvSpPr>
          <p:cNvPr id="4" name="ZoneTexte 3"/>
          <p:cNvSpPr txBox="1"/>
          <p:nvPr/>
        </p:nvSpPr>
        <p:spPr>
          <a:xfrm>
            <a:off x="107504" y="476672"/>
            <a:ext cx="8856984" cy="646331"/>
          </a:xfrm>
          <a:prstGeom prst="rect">
            <a:avLst/>
          </a:prstGeom>
          <a:noFill/>
        </p:spPr>
        <p:txBody>
          <a:bodyPr wrap="square" rtlCol="0">
            <a:spAutoFit/>
          </a:bodyPr>
          <a:lstStyle/>
          <a:p>
            <a:r>
              <a:rPr lang="fr-FR"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8.50a. Chénopode blanc, Ansérine</a:t>
            </a:r>
            <a:r>
              <a:rPr lang="fr-FR" sz="18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ou </a:t>
            </a:r>
            <a:r>
              <a:rPr lang="fr-FR"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Chou gras</a:t>
            </a:r>
            <a:r>
              <a:rPr lang="fr-FR" sz="18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Chenopodium</a:t>
            </a:r>
            <a:r>
              <a:rPr lang="fr-FR" sz="1800" i="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album</a:t>
            </a:r>
            <a:r>
              <a:rPr lang="fr-FR" sz="18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L.) (famille des </a:t>
            </a:r>
            <a:r>
              <a:rPr lang="fr-FR" sz="1800" i="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Chénopodiacées ou </a:t>
            </a:r>
            <a:r>
              <a:rPr lang="fr-FR" i="1" u="sng" dirty="0" err="1">
                <a:solidFill>
                  <a:srgbClr val="008000"/>
                </a:solidFill>
                <a:latin typeface="Calibri" panose="020F0502020204030204" pitchFamily="34" charset="0"/>
                <a:ea typeface="Calibri" panose="020F0502020204030204" pitchFamily="34" charset="0"/>
                <a:hlinkClick r:id="rId15" tooltip="Chenopodiaceae"/>
              </a:rPr>
              <a:t>Chenopodiaceae</a:t>
            </a:r>
            <a:r>
              <a:rPr lang="fr-FR" sz="18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dirty="0">
              <a:solidFill>
                <a:srgbClr val="008000"/>
              </a:solidFill>
            </a:endParaRPr>
          </a:p>
        </p:txBody>
      </p:sp>
      <p:sp>
        <p:nvSpPr>
          <p:cNvPr id="5" name="Espace réservé du numéro de diapositive 1"/>
          <p:cNvSpPr txBox="1">
            <a:spLocks/>
          </p:cNvSpPr>
          <p:nvPr/>
        </p:nvSpPr>
        <p:spPr bwMode="auto">
          <a:xfrm>
            <a:off x="107950" y="166688"/>
            <a:ext cx="657225" cy="26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fr-FR"/>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721B7EED-FB49-4505-A726-23414281D7AF}" type="slidenum">
              <a:rPr lang="fr-FR" altLang="fr-FR" sz="1200" smtClean="0">
                <a:solidFill>
                  <a:srgbClr val="898989"/>
                </a:solidFill>
              </a:rPr>
              <a:pPr>
                <a:spcBef>
                  <a:spcPct val="0"/>
                </a:spcBef>
                <a:buFontTx/>
                <a:buNone/>
              </a:pPr>
              <a:t>90</a:t>
            </a:fld>
            <a:endParaRPr lang="fr-FR" altLang="fr-FR" sz="1200">
              <a:solidFill>
                <a:srgbClr val="898989"/>
              </a:solidFill>
            </a:endParaRPr>
          </a:p>
        </p:txBody>
      </p:sp>
      <p:sp>
        <p:nvSpPr>
          <p:cNvPr id="6"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9" name="Image 8" descr="C:\Users\LISAN\Pictures\agro-forêts\Chenopodium_album_Jenene_Kidston_s.jpg"/>
          <p:cNvPicPr/>
          <p:nvPr/>
        </p:nvPicPr>
        <p:blipFill>
          <a:blip r:embed="rId16">
            <a:extLst>
              <a:ext uri="{28A0092B-C50C-407E-A947-70E740481C1C}">
                <a14:useLocalDpi xmlns:a14="http://schemas.microsoft.com/office/drawing/2010/main" val="0"/>
              </a:ext>
            </a:extLst>
          </a:blip>
          <a:srcRect/>
          <a:stretch>
            <a:fillRect/>
          </a:stretch>
        </p:blipFill>
        <p:spPr bwMode="auto">
          <a:xfrm>
            <a:off x="179512" y="5446022"/>
            <a:ext cx="1800200" cy="1223338"/>
          </a:xfrm>
          <a:prstGeom prst="rect">
            <a:avLst/>
          </a:prstGeom>
          <a:noFill/>
          <a:ln>
            <a:noFill/>
          </a:ln>
        </p:spPr>
      </p:pic>
      <p:pic>
        <p:nvPicPr>
          <p:cNvPr id="10" name="Image 9" descr="C:\Users\LISAN\Pictures\agro-forêts\chenopode blanc1.jpg"/>
          <p:cNvPicPr/>
          <p:nvPr/>
        </p:nvPicPr>
        <p:blipFill>
          <a:blip r:embed="rId17">
            <a:extLst>
              <a:ext uri="{28A0092B-C50C-407E-A947-70E740481C1C}">
                <a14:useLocalDpi xmlns:a14="http://schemas.microsoft.com/office/drawing/2010/main" val="0"/>
              </a:ext>
            </a:extLst>
          </a:blip>
          <a:srcRect/>
          <a:stretch>
            <a:fillRect/>
          </a:stretch>
        </p:blipFill>
        <p:spPr bwMode="auto">
          <a:xfrm>
            <a:off x="7524328" y="5013176"/>
            <a:ext cx="1323975" cy="1771650"/>
          </a:xfrm>
          <a:prstGeom prst="rect">
            <a:avLst/>
          </a:prstGeom>
          <a:noFill/>
          <a:ln>
            <a:noFill/>
          </a:ln>
        </p:spPr>
      </p:pic>
    </p:spTree>
    <p:extLst>
      <p:ext uri="{BB962C8B-B14F-4D97-AF65-F5344CB8AC3E}">
        <p14:creationId xmlns:p14="http://schemas.microsoft.com/office/powerpoint/2010/main" val="8785157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 y="620688"/>
            <a:ext cx="8424936" cy="369332"/>
          </a:xfrm>
          <a:prstGeom prst="rect">
            <a:avLst/>
          </a:prstGeom>
        </p:spPr>
        <p:txBody>
          <a:bodyPr wrap="square">
            <a:spAutoFit/>
          </a:bodyPr>
          <a:lstStyle/>
          <a:p>
            <a:r>
              <a:rPr lang="fr-FR" dirty="0">
                <a:solidFill>
                  <a:srgbClr val="008000"/>
                </a:solidFill>
              </a:rPr>
              <a:t>8.50b. </a:t>
            </a:r>
            <a:r>
              <a:rPr lang="fr-FR" b="1" dirty="0" err="1">
                <a:solidFill>
                  <a:srgbClr val="008000"/>
                </a:solidFill>
              </a:rPr>
              <a:t>Egopode</a:t>
            </a:r>
            <a:r>
              <a:rPr lang="fr-FR" b="1" dirty="0">
                <a:solidFill>
                  <a:srgbClr val="008000"/>
                </a:solidFill>
              </a:rPr>
              <a:t> podagraire</a:t>
            </a:r>
            <a:r>
              <a:rPr lang="fr-FR" dirty="0">
                <a:solidFill>
                  <a:srgbClr val="008000"/>
                </a:solidFill>
              </a:rPr>
              <a:t> (</a:t>
            </a:r>
            <a:r>
              <a:rPr lang="fr-FR" i="1" dirty="0" err="1">
                <a:solidFill>
                  <a:srgbClr val="008000"/>
                </a:solidFill>
              </a:rPr>
              <a:t>Aegopodium</a:t>
            </a:r>
            <a:r>
              <a:rPr lang="fr-FR" i="1" dirty="0">
                <a:solidFill>
                  <a:srgbClr val="008000"/>
                </a:solidFill>
              </a:rPr>
              <a:t> </a:t>
            </a:r>
            <a:r>
              <a:rPr lang="fr-FR" i="1" dirty="0" err="1">
                <a:solidFill>
                  <a:srgbClr val="008000"/>
                </a:solidFill>
              </a:rPr>
              <a:t>podagraria</a:t>
            </a:r>
            <a:r>
              <a:rPr lang="fr-FR" dirty="0">
                <a:solidFill>
                  <a:srgbClr val="008000"/>
                </a:solidFill>
              </a:rPr>
              <a:t>) (famille des </a:t>
            </a:r>
            <a:r>
              <a:rPr lang="fr-FR" i="1" u="sng" dirty="0" err="1">
                <a:solidFill>
                  <a:srgbClr val="008000"/>
                </a:solidFill>
                <a:hlinkClick r:id="rId2" tooltip="Apiaceae"/>
              </a:rPr>
              <a:t>Apiaceae</a:t>
            </a:r>
            <a:r>
              <a:rPr lang="fr-FR" dirty="0">
                <a:solidFill>
                  <a:srgbClr val="008000"/>
                </a:solidFill>
              </a:rPr>
              <a:t>)</a:t>
            </a:r>
          </a:p>
        </p:txBody>
      </p:sp>
      <p:sp>
        <p:nvSpPr>
          <p:cNvPr id="4" name="Espace réservé du numéro de diapositive 1"/>
          <p:cNvSpPr txBox="1">
            <a:spLocks/>
          </p:cNvSpPr>
          <p:nvPr/>
        </p:nvSpPr>
        <p:spPr bwMode="auto">
          <a:xfrm>
            <a:off x="107950" y="166688"/>
            <a:ext cx="657225" cy="26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fr-FR"/>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721B7EED-FB49-4505-A726-23414281D7AF}" type="slidenum">
              <a:rPr lang="fr-FR" altLang="fr-FR" sz="1200" smtClean="0">
                <a:solidFill>
                  <a:srgbClr val="898989"/>
                </a:solidFill>
              </a:rPr>
              <a:pPr>
                <a:spcBef>
                  <a:spcPct val="0"/>
                </a:spcBef>
                <a:buFontTx/>
                <a:buNone/>
              </a:pPr>
              <a:t>91</a:t>
            </a:fld>
            <a:endParaRPr lang="fr-FR" altLang="fr-FR" sz="1200">
              <a:solidFill>
                <a:srgbClr val="898989"/>
              </a:solidFill>
            </a:endParaRPr>
          </a:p>
        </p:txBody>
      </p:sp>
      <p:sp>
        <p:nvSpPr>
          <p:cNvPr id="5" name="ZoneTexte 2"/>
          <p:cNvSpPr txBox="1">
            <a:spLocks noChangeArrowheads="1"/>
          </p:cNvSpPr>
          <p:nvPr/>
        </p:nvSpPr>
        <p:spPr bwMode="auto">
          <a:xfrm>
            <a:off x="2124075" y="115888"/>
            <a:ext cx="5113338"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6" name="ZoneTexte 5"/>
          <p:cNvSpPr txBox="1"/>
          <p:nvPr/>
        </p:nvSpPr>
        <p:spPr>
          <a:xfrm>
            <a:off x="115534" y="990020"/>
            <a:ext cx="8784976" cy="4089196"/>
          </a:xfrm>
          <a:prstGeom prst="rect">
            <a:avLst/>
          </a:prstGeom>
          <a:noFill/>
        </p:spPr>
        <p:txBody>
          <a:bodyPr wrap="square" rtlCol="0">
            <a:spAutoFit/>
          </a:bodyPr>
          <a:lstStyle/>
          <a:p>
            <a:pPr algn="just">
              <a:lnSpc>
                <a:spcPct val="107000"/>
              </a:lnSpc>
              <a:spcAft>
                <a:spcPts val="0"/>
              </a:spcAft>
              <a:tabLst>
                <a:tab pos="6010275" algn="l"/>
              </a:tabLst>
            </a:pPr>
            <a:r>
              <a:rPr lang="fr-FR" sz="1700" dirty="0">
                <a:solidFill>
                  <a:srgbClr val="252525"/>
                </a:solidFill>
                <a:latin typeface="+mn-lt"/>
                <a:ea typeface="Calibri" panose="020F0502020204030204" pitchFamily="34" charset="0"/>
              </a:rPr>
              <a:t>L'</a:t>
            </a:r>
            <a:r>
              <a:rPr lang="fr-FR" sz="1700" b="1" dirty="0" err="1">
                <a:solidFill>
                  <a:srgbClr val="252525"/>
                </a:solidFill>
                <a:latin typeface="+mn-lt"/>
                <a:ea typeface="Calibri" panose="020F0502020204030204" pitchFamily="34" charset="0"/>
              </a:rPr>
              <a:t>égopode</a:t>
            </a:r>
            <a:r>
              <a:rPr lang="fr-FR" sz="1700" b="1" dirty="0">
                <a:solidFill>
                  <a:srgbClr val="252525"/>
                </a:solidFill>
                <a:latin typeface="+mn-lt"/>
                <a:ea typeface="Calibri" panose="020F0502020204030204" pitchFamily="34" charset="0"/>
              </a:rPr>
              <a:t> podagraire</a:t>
            </a:r>
            <a:r>
              <a:rPr lang="fr-FR" sz="1700" dirty="0">
                <a:solidFill>
                  <a:srgbClr val="252525"/>
                </a:solidFill>
                <a:latin typeface="+mn-lt"/>
                <a:ea typeface="Calibri" panose="020F0502020204030204" pitchFamily="34" charset="0"/>
              </a:rPr>
              <a:t> (</a:t>
            </a:r>
            <a:r>
              <a:rPr lang="fr-FR" sz="1700" i="1" dirty="0" err="1">
                <a:solidFill>
                  <a:srgbClr val="252525"/>
                </a:solidFill>
                <a:latin typeface="+mn-lt"/>
                <a:ea typeface="Calibri" panose="020F0502020204030204" pitchFamily="34" charset="0"/>
              </a:rPr>
              <a:t>Aegopodium</a:t>
            </a:r>
            <a:r>
              <a:rPr lang="fr-FR" sz="1700" i="1" dirty="0">
                <a:solidFill>
                  <a:srgbClr val="252525"/>
                </a:solidFill>
                <a:latin typeface="+mn-lt"/>
                <a:ea typeface="Calibri" panose="020F0502020204030204" pitchFamily="34" charset="0"/>
              </a:rPr>
              <a:t> </a:t>
            </a:r>
            <a:r>
              <a:rPr lang="fr-FR" sz="1700" i="1" dirty="0" err="1">
                <a:solidFill>
                  <a:srgbClr val="252525"/>
                </a:solidFill>
                <a:latin typeface="+mn-lt"/>
                <a:ea typeface="Calibri" panose="020F0502020204030204" pitchFamily="34" charset="0"/>
              </a:rPr>
              <a:t>podagraria</a:t>
            </a:r>
            <a:r>
              <a:rPr lang="fr-FR" sz="1700" dirty="0">
                <a:solidFill>
                  <a:srgbClr val="252525"/>
                </a:solidFill>
                <a:latin typeface="+mn-lt"/>
                <a:ea typeface="Calibri" panose="020F0502020204030204" pitchFamily="34" charset="0"/>
              </a:rPr>
              <a:t>) (famille des </a:t>
            </a:r>
            <a:r>
              <a:rPr lang="fr-FR" sz="1700" i="1" u="sng" dirty="0" err="1">
                <a:solidFill>
                  <a:srgbClr val="0B0080"/>
                </a:solidFill>
                <a:latin typeface="+mn-lt"/>
                <a:ea typeface="Calibri" panose="020F0502020204030204" pitchFamily="34" charset="0"/>
                <a:hlinkClick r:id="rId2" tooltip="Apiaceae"/>
              </a:rPr>
              <a:t>Apiaceae</a:t>
            </a:r>
            <a:r>
              <a:rPr lang="fr-FR" sz="1700" dirty="0">
                <a:solidFill>
                  <a:srgbClr val="252525"/>
                </a:solidFill>
                <a:latin typeface="+mn-lt"/>
                <a:ea typeface="Calibri" panose="020F0502020204030204" pitchFamily="34" charset="0"/>
              </a:rPr>
              <a:t>), aussi appelé </a:t>
            </a:r>
            <a:r>
              <a:rPr lang="fr-FR" sz="1700" b="1" dirty="0">
                <a:solidFill>
                  <a:srgbClr val="252525"/>
                </a:solidFill>
                <a:latin typeface="+mn-lt"/>
                <a:ea typeface="Calibri" panose="020F0502020204030204" pitchFamily="34" charset="0"/>
              </a:rPr>
              <a:t>herbe aux goutteux</a:t>
            </a:r>
            <a:r>
              <a:rPr lang="fr-FR" sz="1700" dirty="0">
                <a:solidFill>
                  <a:srgbClr val="252525"/>
                </a:solidFill>
                <a:latin typeface="+mn-lt"/>
                <a:ea typeface="Calibri" panose="020F0502020204030204" pitchFamily="34" charset="0"/>
              </a:rPr>
              <a:t>, podagraire, petite angélique ou herbe de saint Gérard, est une </a:t>
            </a:r>
            <a:r>
              <a:rPr lang="fr-FR" sz="1700" u="sng" dirty="0">
                <a:solidFill>
                  <a:srgbClr val="0B0080"/>
                </a:solidFill>
                <a:latin typeface="+mn-lt"/>
                <a:ea typeface="Calibri" panose="020F0502020204030204" pitchFamily="34" charset="0"/>
                <a:hlinkClick r:id="rId3" tooltip="Plante herbacée"/>
              </a:rPr>
              <a:t>plante herbacée</a:t>
            </a:r>
            <a:r>
              <a:rPr lang="fr-FR" sz="1700" dirty="0">
                <a:solidFill>
                  <a:srgbClr val="252525"/>
                </a:solidFill>
                <a:latin typeface="+mn-lt"/>
                <a:ea typeface="Calibri" panose="020F0502020204030204" pitchFamily="34" charset="0"/>
              </a:rPr>
              <a:t> </a:t>
            </a:r>
            <a:r>
              <a:rPr lang="fr-FR" sz="1700" u="sng" dirty="0">
                <a:solidFill>
                  <a:srgbClr val="0B0080"/>
                </a:solidFill>
                <a:latin typeface="+mn-lt"/>
                <a:ea typeface="Calibri" panose="020F0502020204030204" pitchFamily="34" charset="0"/>
                <a:hlinkClick r:id="rId4" tooltip="Plante vivace"/>
              </a:rPr>
              <a:t>vivace</a:t>
            </a:r>
            <a:r>
              <a:rPr lang="fr-FR" sz="1700" dirty="0">
                <a:solidFill>
                  <a:srgbClr val="252525"/>
                </a:solidFill>
                <a:latin typeface="+mn-lt"/>
                <a:ea typeface="Calibri" panose="020F0502020204030204" pitchFamily="34" charset="0"/>
              </a:rPr>
              <a:t>. Cette plante à croissance rapide peut atteindre 30 à 100 cm de hauteur. La tige, creuse, ramifiée vers le haut, est glabre mais cannelée en surface. Ses racines ont une odeur de </a:t>
            </a:r>
            <a:r>
              <a:rPr lang="fr-FR" sz="1700" u="sng" dirty="0">
                <a:solidFill>
                  <a:srgbClr val="0B0080"/>
                </a:solidFill>
                <a:latin typeface="+mn-lt"/>
                <a:ea typeface="Calibri" panose="020F0502020204030204" pitchFamily="34" charset="0"/>
                <a:hlinkClick r:id="rId5" tooltip="Carotte"/>
              </a:rPr>
              <a:t>carotte</a:t>
            </a:r>
            <a:r>
              <a:rPr lang="fr-FR" sz="1700" dirty="0">
                <a:solidFill>
                  <a:srgbClr val="252525"/>
                </a:solidFill>
                <a:latin typeface="+mn-lt"/>
                <a:ea typeface="Calibri" panose="020F0502020204030204" pitchFamily="34" charset="0"/>
              </a:rPr>
              <a:t>. C'est une plante des lieux ombragés (sous-bois frais) qui peut se révéler une </a:t>
            </a:r>
            <a:r>
              <a:rPr lang="fr-FR" sz="1700" u="sng" dirty="0">
                <a:solidFill>
                  <a:srgbClr val="0B0080"/>
                </a:solidFill>
                <a:latin typeface="+mn-lt"/>
                <a:ea typeface="Calibri" panose="020F0502020204030204" pitchFamily="34" charset="0"/>
                <a:hlinkClick r:id="rId6" tooltip="Adventice"/>
              </a:rPr>
              <a:t>adventice</a:t>
            </a:r>
            <a:r>
              <a:rPr lang="fr-FR" sz="1700" dirty="0">
                <a:solidFill>
                  <a:srgbClr val="252525"/>
                </a:solidFill>
                <a:latin typeface="+mn-lt"/>
                <a:ea typeface="Calibri" panose="020F0502020204030204" pitchFamily="34" charset="0"/>
              </a:rPr>
              <a:t> tenace. </a:t>
            </a:r>
          </a:p>
          <a:p>
            <a:pPr algn="just">
              <a:lnSpc>
                <a:spcPct val="107000"/>
              </a:lnSpc>
              <a:spcAft>
                <a:spcPts val="0"/>
              </a:spcAft>
              <a:tabLst>
                <a:tab pos="6010275" algn="l"/>
              </a:tabLst>
            </a:pPr>
            <a:r>
              <a:rPr lang="fr-FR" sz="1700" dirty="0">
                <a:solidFill>
                  <a:srgbClr val="252525"/>
                </a:solidFill>
                <a:latin typeface="+mn-lt"/>
                <a:ea typeface="Calibri" panose="020F0502020204030204" pitchFamily="34" charset="0"/>
              </a:rPr>
              <a:t>Comme son nom l'indique, la plante était utilisée pour soigner la </a:t>
            </a:r>
            <a:r>
              <a:rPr lang="fr-FR" sz="1700" u="sng" dirty="0">
                <a:solidFill>
                  <a:srgbClr val="0B0080"/>
                </a:solidFill>
                <a:latin typeface="+mn-lt"/>
                <a:ea typeface="Calibri" panose="020F0502020204030204" pitchFamily="34" charset="0"/>
                <a:hlinkClick r:id="rId7" tooltip="Goutte (maladie)"/>
              </a:rPr>
              <a:t>goutte</a:t>
            </a:r>
            <a:r>
              <a:rPr lang="fr-FR" sz="1700" dirty="0">
                <a:solidFill>
                  <a:srgbClr val="252525"/>
                </a:solidFill>
                <a:latin typeface="+mn-lt"/>
                <a:ea typeface="Calibri" panose="020F0502020204030204" pitchFamily="34" charset="0"/>
              </a:rPr>
              <a:t> : </a:t>
            </a:r>
            <a:r>
              <a:rPr lang="fr-FR" sz="1700" dirty="0">
                <a:solidFill>
                  <a:srgbClr val="008000"/>
                </a:solidFill>
                <a:latin typeface="+mn-lt"/>
                <a:ea typeface="Calibri" panose="020F0502020204030204" pitchFamily="34" charset="0"/>
              </a:rPr>
              <a:t>sapide [au goût piquant],</a:t>
            </a:r>
            <a:r>
              <a:rPr lang="fr-FR" sz="1700" dirty="0">
                <a:solidFill>
                  <a:srgbClr val="252525"/>
                </a:solidFill>
                <a:latin typeface="+mn-lt"/>
                <a:ea typeface="Calibri" panose="020F0502020204030204" pitchFamily="34" charset="0"/>
              </a:rPr>
              <a:t> </a:t>
            </a:r>
            <a:r>
              <a:rPr lang="fr-FR" sz="1700" dirty="0">
                <a:solidFill>
                  <a:srgbClr val="008000"/>
                </a:solidFill>
                <a:latin typeface="+mn-lt"/>
                <a:ea typeface="Calibri" panose="020F0502020204030204" pitchFamily="34" charset="0"/>
              </a:rPr>
              <a:t>elle peut être consommée crue, en salade, ou cuite, comme les</a:t>
            </a:r>
            <a:r>
              <a:rPr lang="fr-FR" sz="1700" dirty="0">
                <a:solidFill>
                  <a:srgbClr val="252525"/>
                </a:solidFill>
                <a:latin typeface="+mn-lt"/>
                <a:ea typeface="Calibri" panose="020F0502020204030204" pitchFamily="34" charset="0"/>
              </a:rPr>
              <a:t> </a:t>
            </a:r>
            <a:r>
              <a:rPr lang="fr-FR" sz="1700" u="sng" dirty="0">
                <a:solidFill>
                  <a:srgbClr val="0B0080"/>
                </a:solidFill>
                <a:latin typeface="+mn-lt"/>
                <a:ea typeface="Calibri" panose="020F0502020204030204" pitchFamily="34" charset="0"/>
                <a:hlinkClick r:id="rId8" tooltip="Épinard"/>
              </a:rPr>
              <a:t>épinards</a:t>
            </a:r>
            <a:r>
              <a:rPr lang="fr-FR" sz="1700" dirty="0">
                <a:solidFill>
                  <a:srgbClr val="252525"/>
                </a:solidFill>
                <a:latin typeface="+mn-lt"/>
                <a:ea typeface="Calibri" panose="020F0502020204030204" pitchFamily="34" charset="0"/>
              </a:rPr>
              <a:t>. </a:t>
            </a:r>
            <a:r>
              <a:rPr lang="fr-FR" sz="1700" dirty="0">
                <a:solidFill>
                  <a:srgbClr val="008000"/>
                </a:solidFill>
                <a:latin typeface="+mn-lt"/>
                <a:ea typeface="Calibri" panose="020F0502020204030204" pitchFamily="34" charset="0"/>
              </a:rPr>
              <a:t>Les</a:t>
            </a:r>
            <a:r>
              <a:rPr lang="fr-FR" sz="1700" dirty="0">
                <a:solidFill>
                  <a:srgbClr val="252525"/>
                </a:solidFill>
                <a:latin typeface="+mn-lt"/>
                <a:ea typeface="Calibri" panose="020F0502020204030204" pitchFamily="34" charset="0"/>
              </a:rPr>
              <a:t> </a:t>
            </a:r>
            <a:r>
              <a:rPr lang="fr-FR" sz="1700" u="sng" dirty="0">
                <a:solidFill>
                  <a:srgbClr val="0B0080"/>
                </a:solidFill>
                <a:latin typeface="+mn-lt"/>
                <a:ea typeface="Calibri" panose="020F0502020204030204" pitchFamily="34" charset="0"/>
                <a:hlinkClick r:id="rId9" tooltip="Feuille"/>
              </a:rPr>
              <a:t>feuilles</a:t>
            </a:r>
            <a:r>
              <a:rPr lang="fr-FR" sz="1700" dirty="0">
                <a:solidFill>
                  <a:srgbClr val="252525"/>
                </a:solidFill>
                <a:latin typeface="+mn-lt"/>
                <a:ea typeface="Calibri" panose="020F0502020204030204" pitchFamily="34" charset="0"/>
              </a:rPr>
              <a:t> </a:t>
            </a:r>
            <a:r>
              <a:rPr lang="fr-FR" sz="1700" dirty="0">
                <a:solidFill>
                  <a:srgbClr val="008000"/>
                </a:solidFill>
                <a:latin typeface="+mn-lt"/>
                <a:ea typeface="Calibri" panose="020F0502020204030204" pitchFamily="34" charset="0"/>
              </a:rPr>
              <a:t>tendres  ont été utilisées dans l' Antiquité et tout au long du</a:t>
            </a:r>
            <a:r>
              <a:rPr lang="fr-FR" sz="1700" dirty="0">
                <a:solidFill>
                  <a:srgbClr val="252525"/>
                </a:solidFill>
                <a:latin typeface="+mn-lt"/>
                <a:ea typeface="Calibri" panose="020F0502020204030204" pitchFamily="34" charset="0"/>
              </a:rPr>
              <a:t> </a:t>
            </a:r>
            <a:r>
              <a:rPr lang="fr-FR" sz="1700" u="sng" dirty="0">
                <a:solidFill>
                  <a:srgbClr val="0B0080"/>
                </a:solidFill>
                <a:latin typeface="+mn-lt"/>
                <a:ea typeface="Calibri" panose="020F0502020204030204" pitchFamily="34" charset="0"/>
                <a:hlinkClick r:id="rId10" tooltip="Moyen Âge"/>
              </a:rPr>
              <a:t>Moyen Age</a:t>
            </a:r>
            <a:r>
              <a:rPr lang="fr-FR" sz="1700" dirty="0">
                <a:solidFill>
                  <a:srgbClr val="252525"/>
                </a:solidFill>
                <a:latin typeface="+mn-lt"/>
                <a:ea typeface="Calibri" panose="020F0502020204030204" pitchFamily="34" charset="0"/>
              </a:rPr>
              <a:t> </a:t>
            </a:r>
            <a:r>
              <a:rPr lang="fr-FR" sz="1700" dirty="0">
                <a:solidFill>
                  <a:srgbClr val="008000"/>
                </a:solidFill>
                <a:latin typeface="+mn-lt"/>
                <a:ea typeface="Calibri" panose="020F0502020204030204" pitchFamily="34" charset="0"/>
              </a:rPr>
              <a:t>comme un</a:t>
            </a:r>
            <a:r>
              <a:rPr lang="fr-FR" sz="1700" dirty="0">
                <a:solidFill>
                  <a:srgbClr val="252525"/>
                </a:solidFill>
                <a:latin typeface="+mn-lt"/>
                <a:ea typeface="Calibri" panose="020F0502020204030204" pitchFamily="34" charset="0"/>
              </a:rPr>
              <a:t> </a:t>
            </a:r>
            <a:r>
              <a:rPr lang="fr-FR" sz="1700" u="sng" dirty="0">
                <a:solidFill>
                  <a:srgbClr val="0B0080"/>
                </a:solidFill>
                <a:latin typeface="+mn-lt"/>
                <a:ea typeface="Calibri" panose="020F0502020204030204" pitchFamily="34" charset="0"/>
                <a:hlinkClick r:id="rId11" tooltip="Feuille de légumes"/>
              </a:rPr>
              <a:t>légume-feuille</a:t>
            </a:r>
            <a:r>
              <a:rPr lang="fr-FR" sz="1700" dirty="0">
                <a:solidFill>
                  <a:srgbClr val="252525"/>
                </a:solidFill>
                <a:latin typeface="+mn-lt"/>
                <a:ea typeface="Calibri" panose="020F0502020204030204" pitchFamily="34" charset="0"/>
              </a:rPr>
              <a:t> </a:t>
            </a:r>
            <a:r>
              <a:rPr lang="fr-FR" sz="1700" dirty="0">
                <a:solidFill>
                  <a:srgbClr val="008000"/>
                </a:solidFill>
                <a:latin typeface="+mn-lt"/>
                <a:ea typeface="Calibri" panose="020F0502020204030204" pitchFamily="34" charset="0"/>
              </a:rPr>
              <a:t>de printemps, un peu comme les</a:t>
            </a:r>
            <a:r>
              <a:rPr lang="fr-FR" sz="1700" dirty="0">
                <a:solidFill>
                  <a:srgbClr val="252525"/>
                </a:solidFill>
                <a:latin typeface="+mn-lt"/>
                <a:ea typeface="Calibri" panose="020F0502020204030204" pitchFamily="34" charset="0"/>
              </a:rPr>
              <a:t> </a:t>
            </a:r>
            <a:r>
              <a:rPr lang="fr-FR" sz="1700" u="sng" dirty="0">
                <a:solidFill>
                  <a:srgbClr val="0B0080"/>
                </a:solidFill>
                <a:latin typeface="+mn-lt"/>
                <a:ea typeface="Calibri" panose="020F0502020204030204" pitchFamily="34" charset="0"/>
                <a:hlinkClick r:id="rId12" tooltip="Épinards"/>
              </a:rPr>
              <a:t>épinards</a:t>
            </a:r>
            <a:r>
              <a:rPr lang="fr-FR" sz="1700" dirty="0">
                <a:solidFill>
                  <a:srgbClr val="008000"/>
                </a:solidFill>
                <a:effectLst/>
                <a:latin typeface="+mn-lt"/>
                <a:ea typeface="Calibri" panose="020F0502020204030204" pitchFamily="34" charset="0"/>
                <a:cs typeface="Times New Roman" panose="02020603050405020304" pitchFamily="18" charset="0"/>
              </a:rPr>
              <a:t>.</a:t>
            </a:r>
            <a:endParaRPr lang="fr-FR" sz="1700" dirty="0">
              <a:effectLst/>
              <a:latin typeface="+mn-lt"/>
              <a:ea typeface="Calibri" panose="020F0502020204030204" pitchFamily="34" charset="0"/>
              <a:cs typeface="Times New Roman" panose="02020603050405020304" pitchFamily="18" charset="0"/>
            </a:endParaRPr>
          </a:p>
          <a:p>
            <a:pPr algn="just">
              <a:spcAft>
                <a:spcPts val="0"/>
              </a:spcAft>
            </a:pPr>
            <a:r>
              <a:rPr lang="fr-FR" sz="1400" dirty="0">
                <a:solidFill>
                  <a:srgbClr val="FF0000"/>
                </a:solidFill>
                <a:effectLst/>
                <a:latin typeface="+mn-lt"/>
                <a:ea typeface="Times New Roman" panose="02020603050405020304" pitchFamily="18" charset="0"/>
              </a:rPr>
              <a:t>Plante invasive : </a:t>
            </a:r>
            <a:r>
              <a:rPr lang="fr-FR" sz="1400" dirty="0">
                <a:solidFill>
                  <a:srgbClr val="FF0000"/>
                </a:solidFill>
                <a:latin typeface="+mn-lt"/>
                <a:ea typeface="Times New Roman" panose="02020603050405020304" pitchFamily="18" charset="0"/>
              </a:rPr>
              <a:t>C'est une plante très envahissante, dont il faut se méfier. Elle émet des </a:t>
            </a:r>
            <a:r>
              <a:rPr lang="fr-FR" sz="1400" u="sng" dirty="0">
                <a:solidFill>
                  <a:srgbClr val="FF0000"/>
                </a:solidFill>
                <a:latin typeface="+mn-lt"/>
                <a:ea typeface="Times New Roman" panose="02020603050405020304" pitchFamily="18" charset="0"/>
                <a:hlinkClick r:id="rId13" tooltip="Racine (botanique)"/>
              </a:rPr>
              <a:t>racines</a:t>
            </a:r>
            <a:r>
              <a:rPr lang="fr-FR" sz="1400" dirty="0">
                <a:solidFill>
                  <a:srgbClr val="FF0000"/>
                </a:solidFill>
                <a:latin typeface="+mn-lt"/>
                <a:ea typeface="Times New Roman" panose="02020603050405020304" pitchFamily="18" charset="0"/>
              </a:rPr>
              <a:t> nombreuses et profondes, difficiles à extraire. Cela peut se faire sur plusieurs années, et les autres plantes ou fleurs ne résistent pas à son envahissement : les</a:t>
            </a:r>
            <a:r>
              <a:rPr lang="fr-FR" sz="1400" dirty="0">
                <a:solidFill>
                  <a:srgbClr val="252525"/>
                </a:solidFill>
                <a:latin typeface="+mn-lt"/>
                <a:ea typeface="Times New Roman" panose="02020603050405020304" pitchFamily="18" charset="0"/>
              </a:rPr>
              <a:t> </a:t>
            </a:r>
            <a:r>
              <a:rPr lang="fr-FR" sz="1400" u="sng" dirty="0">
                <a:solidFill>
                  <a:srgbClr val="0B0080"/>
                </a:solidFill>
                <a:latin typeface="+mn-lt"/>
                <a:ea typeface="Times New Roman" panose="02020603050405020304" pitchFamily="18" charset="0"/>
                <a:hlinkClick r:id="rId14" tooltip="Rosier"/>
              </a:rPr>
              <a:t>rosiers</a:t>
            </a:r>
            <a:r>
              <a:rPr lang="fr-FR" sz="1400" dirty="0">
                <a:solidFill>
                  <a:srgbClr val="252525"/>
                </a:solidFill>
                <a:latin typeface="+mn-lt"/>
                <a:ea typeface="Times New Roman" panose="02020603050405020304" pitchFamily="18" charset="0"/>
              </a:rPr>
              <a:t>, </a:t>
            </a:r>
            <a:r>
              <a:rPr lang="fr-FR" sz="1400" dirty="0">
                <a:solidFill>
                  <a:srgbClr val="FF0000"/>
                </a:solidFill>
                <a:latin typeface="+mn-lt"/>
                <a:ea typeface="Times New Roman" panose="02020603050405020304" pitchFamily="18" charset="0"/>
              </a:rPr>
              <a:t>par exemple, dépérissent. Même si on l'arrache, les racines restent et la plante repousse de plus belle. Un tout petit morceau de racine oublié peut redonner une nouvelle plante. Cette plante se reproduit également par</a:t>
            </a:r>
            <a:r>
              <a:rPr lang="fr-FR" sz="1400" dirty="0">
                <a:solidFill>
                  <a:srgbClr val="252525"/>
                </a:solidFill>
                <a:latin typeface="+mn-lt"/>
                <a:ea typeface="Times New Roman" panose="02020603050405020304" pitchFamily="18" charset="0"/>
              </a:rPr>
              <a:t> </a:t>
            </a:r>
            <a:r>
              <a:rPr lang="fr-FR" sz="1400" u="sng" dirty="0">
                <a:solidFill>
                  <a:srgbClr val="0B0080"/>
                </a:solidFill>
                <a:latin typeface="+mn-lt"/>
                <a:ea typeface="Times New Roman" panose="02020603050405020304" pitchFamily="18" charset="0"/>
                <a:hlinkClick r:id="rId15" tooltip="Graine"/>
              </a:rPr>
              <a:t>graines</a:t>
            </a:r>
            <a:r>
              <a:rPr lang="fr-FR" sz="1400" dirty="0">
                <a:solidFill>
                  <a:srgbClr val="252525"/>
                </a:solidFill>
                <a:latin typeface="+mn-lt"/>
                <a:ea typeface="Times New Roman" panose="02020603050405020304" pitchFamily="18" charset="0"/>
              </a:rPr>
              <a:t>. </a:t>
            </a:r>
            <a:r>
              <a:rPr lang="fr-FR" sz="1400" dirty="0">
                <a:solidFill>
                  <a:srgbClr val="FF0000"/>
                </a:solidFill>
                <a:latin typeface="+mn-lt"/>
                <a:ea typeface="Times New Roman" panose="02020603050405020304" pitchFamily="18" charset="0"/>
              </a:rPr>
              <a:t>Un pied peut donner des centaines de graines... Pour éviter la prolifération, planter des</a:t>
            </a:r>
            <a:r>
              <a:rPr lang="fr-FR" sz="1400" dirty="0">
                <a:solidFill>
                  <a:srgbClr val="252525"/>
                </a:solidFill>
                <a:latin typeface="+mn-lt"/>
                <a:ea typeface="Times New Roman" panose="02020603050405020304" pitchFamily="18" charset="0"/>
              </a:rPr>
              <a:t> </a:t>
            </a:r>
            <a:r>
              <a:rPr lang="fr-FR" sz="1400" u="sng" dirty="0">
                <a:solidFill>
                  <a:srgbClr val="0B0080"/>
                </a:solidFill>
                <a:latin typeface="+mn-lt"/>
                <a:ea typeface="Times New Roman" panose="02020603050405020304" pitchFamily="18" charset="0"/>
                <a:hlinkClick r:id="rId16" tooltip="Grande capucine"/>
              </a:rPr>
              <a:t>capucines</a:t>
            </a:r>
            <a:r>
              <a:rPr lang="fr-FR" sz="1400" dirty="0">
                <a:solidFill>
                  <a:srgbClr val="252525"/>
                </a:solidFill>
                <a:latin typeface="+mn-lt"/>
                <a:ea typeface="Times New Roman" panose="02020603050405020304" pitchFamily="18" charset="0"/>
              </a:rPr>
              <a:t> </a:t>
            </a:r>
            <a:r>
              <a:rPr lang="fr-FR" sz="1400" dirty="0">
                <a:solidFill>
                  <a:srgbClr val="FF0000"/>
                </a:solidFill>
                <a:latin typeface="+mn-lt"/>
                <a:ea typeface="Times New Roman" panose="02020603050405020304" pitchFamily="18" charset="0"/>
              </a:rPr>
              <a:t>permet parfois d'occuper le terrain de manière plus satisfaisante. </a:t>
            </a:r>
          </a:p>
          <a:p>
            <a:pPr algn="just">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Sources : a) </a:t>
            </a: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https://fr.wikipedia.org/wiki/%C3%89gopode_podagraire</a:t>
            </a:r>
            <a:r>
              <a:rPr lang="fr-FR" sz="1200" dirty="0">
                <a:effectLst/>
                <a:latin typeface="Calibri" panose="020F0502020204030204" pitchFamily="34" charset="0"/>
                <a:ea typeface="Calibri" panose="020F0502020204030204" pitchFamily="34" charset="0"/>
                <a:cs typeface="Times New Roman" panose="02020603050405020304" pitchFamily="18" charset="0"/>
              </a:rPr>
              <a:t> , b) </a:t>
            </a: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https://en.wikipedia.org/wiki/Aegopodium_podagraria</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p>
        </p:txBody>
      </p:sp>
      <p:pic>
        <p:nvPicPr>
          <p:cNvPr id="7" name="Image 6" descr="C:\Users\LISAN\Pictures\agro-forêts\Aegopodium podagraria.jpg"/>
          <p:cNvPicPr/>
          <p:nvPr/>
        </p:nvPicPr>
        <p:blipFill>
          <a:blip r:embed="rId19">
            <a:extLst>
              <a:ext uri="{28A0092B-C50C-407E-A947-70E740481C1C}">
                <a14:useLocalDpi xmlns:a14="http://schemas.microsoft.com/office/drawing/2010/main" val="0"/>
              </a:ext>
            </a:extLst>
          </a:blip>
          <a:srcRect/>
          <a:stretch>
            <a:fillRect/>
          </a:stretch>
        </p:blipFill>
        <p:spPr bwMode="auto">
          <a:xfrm>
            <a:off x="6804248" y="5079217"/>
            <a:ext cx="2119079" cy="1743630"/>
          </a:xfrm>
          <a:prstGeom prst="rect">
            <a:avLst/>
          </a:prstGeom>
          <a:noFill/>
          <a:ln>
            <a:noFill/>
          </a:ln>
        </p:spPr>
      </p:pic>
      <p:pic>
        <p:nvPicPr>
          <p:cNvPr id="8" name="Image 7" descr="C:\Users\LISAN\Pictures\agro-forêts\Aegopodium_podagraria_-_stem_profile.jpg"/>
          <p:cNvPicPr/>
          <p:nvPr/>
        </p:nvPicPr>
        <p:blipFill>
          <a:blip r:embed="rId20">
            <a:extLst>
              <a:ext uri="{28A0092B-C50C-407E-A947-70E740481C1C}">
                <a14:useLocalDpi xmlns:a14="http://schemas.microsoft.com/office/drawing/2010/main" val="0"/>
              </a:ext>
            </a:extLst>
          </a:blip>
          <a:srcRect/>
          <a:stretch>
            <a:fillRect/>
          </a:stretch>
        </p:blipFill>
        <p:spPr bwMode="auto">
          <a:xfrm>
            <a:off x="3599146" y="5330625"/>
            <a:ext cx="1817752" cy="1384071"/>
          </a:xfrm>
          <a:prstGeom prst="rect">
            <a:avLst/>
          </a:prstGeom>
          <a:noFill/>
          <a:ln>
            <a:noFill/>
          </a:ln>
        </p:spPr>
      </p:pic>
      <p:pic>
        <p:nvPicPr>
          <p:cNvPr id="9" name="Image 8" descr="C:\Users\LISAN\Pictures\agro-forêts\Aegopodium_podagraria_002.JPG"/>
          <p:cNvPicPr/>
          <p:nvPr/>
        </p:nvPicPr>
        <p:blipFill>
          <a:blip r:embed="rId21">
            <a:extLst>
              <a:ext uri="{28A0092B-C50C-407E-A947-70E740481C1C}">
                <a14:useLocalDpi xmlns:a14="http://schemas.microsoft.com/office/drawing/2010/main" val="0"/>
              </a:ext>
            </a:extLst>
          </a:blip>
          <a:srcRect/>
          <a:stretch>
            <a:fillRect/>
          </a:stretch>
        </p:blipFill>
        <p:spPr bwMode="auto">
          <a:xfrm>
            <a:off x="331530" y="5330625"/>
            <a:ext cx="1809750" cy="1358265"/>
          </a:xfrm>
          <a:prstGeom prst="rect">
            <a:avLst/>
          </a:prstGeom>
          <a:noFill/>
          <a:ln>
            <a:noFill/>
          </a:ln>
        </p:spPr>
      </p:pic>
    </p:spTree>
    <p:extLst>
      <p:ext uri="{BB962C8B-B14F-4D97-AF65-F5344CB8AC3E}">
        <p14:creationId xmlns:p14="http://schemas.microsoft.com/office/powerpoint/2010/main" val="15632581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25C6D65-A483-4870-B469-AA999CE94E5F}" type="slidenum">
              <a:rPr lang="fr-FR" altLang="fr-FR" sz="1200">
                <a:solidFill>
                  <a:srgbClr val="898989"/>
                </a:solidFill>
              </a:rPr>
              <a:pPr algn="r" eaLnBrk="1" hangingPunct="1">
                <a:spcBef>
                  <a:spcPct val="0"/>
                </a:spcBef>
                <a:buFontTx/>
                <a:buNone/>
              </a:pPr>
              <a:t>92</a:t>
            </a:fld>
            <a:endParaRPr lang="fr-FR" altLang="fr-FR" sz="1200">
              <a:solidFill>
                <a:srgbClr val="898989"/>
              </a:solidFill>
            </a:endParaRPr>
          </a:p>
        </p:txBody>
      </p:sp>
      <p:sp>
        <p:nvSpPr>
          <p:cNvPr id="93187"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3188" name="ZoneTexte 4"/>
          <p:cNvSpPr txBox="1">
            <a:spLocks noChangeArrowheads="1"/>
          </p:cNvSpPr>
          <p:nvPr/>
        </p:nvSpPr>
        <p:spPr bwMode="auto">
          <a:xfrm>
            <a:off x="179388" y="105251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8.51. </a:t>
            </a:r>
            <a:r>
              <a:rPr lang="fr-FR" altLang="fr-FR" sz="1800" b="1">
                <a:solidFill>
                  <a:srgbClr val="008000"/>
                </a:solidFill>
                <a:latin typeface="Arial" panose="020B0604020202020204" pitchFamily="34" charset="0"/>
              </a:rPr>
              <a:t>Jussie à grandes fleurs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Ludwigia grandiflora</a:t>
            </a:r>
            <a:r>
              <a:rPr lang="fr-FR"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6" name="ZoneTexte 5"/>
          <p:cNvSpPr txBox="1"/>
          <p:nvPr/>
        </p:nvSpPr>
        <p:spPr>
          <a:xfrm>
            <a:off x="107950" y="1412875"/>
            <a:ext cx="8928100" cy="3354388"/>
          </a:xfrm>
          <a:prstGeom prst="rect">
            <a:avLst/>
          </a:prstGeom>
          <a:noFill/>
        </p:spPr>
        <p:txBody>
          <a:bodyPr>
            <a:spAutoFit/>
          </a:bodyPr>
          <a:lstStyle/>
          <a:p>
            <a:pPr algn="just" eaLnBrk="1" hangingPunct="1">
              <a:defRPr/>
            </a:pPr>
            <a:r>
              <a:rPr lang="fr-FR" dirty="0">
                <a:solidFill>
                  <a:srgbClr val="008000"/>
                </a:solidFill>
                <a:latin typeface="Arial" charset="0"/>
                <a:cs typeface="Arial" charset="0"/>
              </a:rPr>
              <a:t>ou </a:t>
            </a:r>
            <a:r>
              <a:rPr lang="fr-FR" b="1" dirty="0" err="1">
                <a:solidFill>
                  <a:srgbClr val="008000"/>
                </a:solidFill>
                <a:latin typeface="Arial" charset="0"/>
                <a:cs typeface="Arial" charset="0"/>
              </a:rPr>
              <a:t>ludwigie</a:t>
            </a:r>
            <a:r>
              <a:rPr lang="fr-FR" b="1" dirty="0">
                <a:solidFill>
                  <a:srgbClr val="008000"/>
                </a:solidFill>
                <a:latin typeface="Arial" charset="0"/>
                <a:cs typeface="Arial" charset="0"/>
              </a:rPr>
              <a:t> à grandes fleurs</a:t>
            </a:r>
            <a:r>
              <a:rPr lang="fr-FR" dirty="0">
                <a:solidFill>
                  <a:srgbClr val="008000"/>
                </a:solidFill>
                <a:latin typeface="Arial" charset="0"/>
                <a:cs typeface="Arial" charset="0"/>
              </a:rPr>
              <a:t>, parfois appelée </a:t>
            </a:r>
            <a:r>
              <a:rPr lang="fr-FR" b="1" dirty="0">
                <a:solidFill>
                  <a:srgbClr val="008000"/>
                </a:solidFill>
                <a:latin typeface="Arial" charset="0"/>
                <a:cs typeface="Arial" charset="0"/>
              </a:rPr>
              <a:t>Grande </a:t>
            </a:r>
            <a:r>
              <a:rPr lang="fr-FR" b="1" dirty="0" err="1">
                <a:solidFill>
                  <a:srgbClr val="008000"/>
                </a:solidFill>
                <a:latin typeface="Arial" charset="0"/>
                <a:cs typeface="Arial" charset="0"/>
              </a:rPr>
              <a:t>Jussie</a:t>
            </a:r>
            <a:r>
              <a:rPr lang="fr-FR" dirty="0">
                <a:solidFill>
                  <a:srgbClr val="008000"/>
                </a:solidFill>
                <a:latin typeface="Arial" charset="0"/>
                <a:cs typeface="Arial" charset="0"/>
              </a:rPr>
              <a:t>. Espèce de plantes aquatiques de la famille des </a:t>
            </a:r>
            <a:r>
              <a:rPr lang="fr-FR" i="1" dirty="0" err="1">
                <a:solidFill>
                  <a:srgbClr val="008000"/>
                </a:solidFill>
                <a:latin typeface="Arial" charset="0"/>
                <a:cs typeface="Arial" charset="0"/>
                <a:hlinkClick r:id="rId2" tooltip="Onagraceae"/>
              </a:rPr>
              <a:t>Onagraceae</a:t>
            </a:r>
            <a:r>
              <a:rPr lang="fr-FR" dirty="0">
                <a:solidFill>
                  <a:srgbClr val="008000"/>
                </a:solidFill>
                <a:latin typeface="Arial" charset="0"/>
                <a:cs typeface="Arial" charset="0"/>
              </a:rPr>
              <a:t>, originaire d'Amérique du Sud, utilisée dans les </a:t>
            </a:r>
            <a:r>
              <a:rPr lang="fr-FR" dirty="0">
                <a:solidFill>
                  <a:srgbClr val="008000"/>
                </a:solidFill>
                <a:latin typeface="Arial" charset="0"/>
                <a:cs typeface="Arial" charset="0"/>
                <a:hlinkClick r:id="rId3" tooltip="Aquarium"/>
              </a:rPr>
              <a:t>aquariums</a:t>
            </a:r>
            <a:r>
              <a:rPr lang="fr-FR" dirty="0">
                <a:solidFill>
                  <a:srgbClr val="008000"/>
                </a:solidFill>
                <a:latin typeface="Arial" charset="0"/>
                <a:cs typeface="Arial" charset="0"/>
              </a:rPr>
              <a:t> d'eau douce. Introduite en Europe au </a:t>
            </a:r>
            <a:r>
              <a:rPr lang="fr-FR" cap="small" dirty="0" err="1">
                <a:solidFill>
                  <a:srgbClr val="008000"/>
                </a:solidFill>
                <a:latin typeface="Arial" charset="0"/>
                <a:cs typeface="Arial" charset="0"/>
              </a:rPr>
              <a:t>xix</a:t>
            </a:r>
            <a:r>
              <a:rPr lang="fr-FR" baseline="30000" dirty="0" err="1">
                <a:solidFill>
                  <a:srgbClr val="008000"/>
                </a:solidFill>
                <a:latin typeface="Arial" charset="0"/>
                <a:cs typeface="Arial" charset="0"/>
              </a:rPr>
              <a:t>e</a:t>
            </a:r>
            <a:r>
              <a:rPr lang="fr-FR" dirty="0">
                <a:solidFill>
                  <a:srgbClr val="008000"/>
                </a:solidFill>
                <a:latin typeface="Arial" charset="0"/>
                <a:cs typeface="Arial" charset="0"/>
              </a:rPr>
              <a:t> siècle, </a:t>
            </a:r>
            <a:r>
              <a:rPr lang="fr-FR" dirty="0">
                <a:solidFill>
                  <a:srgbClr val="FF0000"/>
                </a:solidFill>
                <a:latin typeface="Arial" charset="0"/>
                <a:cs typeface="Arial" charset="0"/>
              </a:rPr>
              <a:t>elle a colonisé de nombreux étangs et cours d'eau et est aujourd'hui considérée comme une espèce de </a:t>
            </a:r>
            <a:r>
              <a:rPr lang="fr-FR" dirty="0">
                <a:solidFill>
                  <a:srgbClr val="FF0000"/>
                </a:solidFill>
                <a:latin typeface="Arial" charset="0"/>
                <a:cs typeface="Arial" charset="0"/>
                <a:hlinkClick r:id="rId4" tooltip="Plante envahissante"/>
              </a:rPr>
              <a:t>plante envahissante</a:t>
            </a:r>
            <a:r>
              <a:rPr lang="fr-FR" dirty="0">
                <a:solidFill>
                  <a:srgbClr val="FF0000"/>
                </a:solidFill>
                <a:latin typeface="Arial" charset="0"/>
                <a:cs typeface="Arial" charset="0"/>
              </a:rPr>
              <a:t> ou </a:t>
            </a:r>
            <a:r>
              <a:rPr lang="fr-FR" dirty="0">
                <a:solidFill>
                  <a:srgbClr val="FF0000"/>
                </a:solidFill>
                <a:latin typeface="Arial" charset="0"/>
                <a:cs typeface="Arial" charset="0"/>
                <a:hlinkClick r:id="rId5" tooltip="Espèce invasive"/>
              </a:rPr>
              <a:t>invasive</a:t>
            </a:r>
            <a:r>
              <a:rPr lang="fr-FR" dirty="0">
                <a:solidFill>
                  <a:srgbClr val="FF0000"/>
                </a:solidFill>
                <a:latin typeface="Arial" charset="0"/>
                <a:cs typeface="Arial" charset="0"/>
              </a:rPr>
              <a:t> dans de nombreux pays, notamment la France</a:t>
            </a:r>
            <a:r>
              <a:rPr lang="fr-FR" baseline="30000" dirty="0">
                <a:solidFill>
                  <a:srgbClr val="FF0000"/>
                </a:solidFill>
                <a:latin typeface="Arial" charset="0"/>
                <a:cs typeface="Arial" charset="0"/>
                <a:hlinkClick r:id="rId6"/>
              </a:rPr>
              <a:t>2</a:t>
            </a:r>
            <a:r>
              <a:rPr lang="fr-FR" dirty="0">
                <a:solidFill>
                  <a:srgbClr val="FF0000"/>
                </a:solidFill>
                <a:latin typeface="Arial" charset="0"/>
                <a:cs typeface="Arial" charset="0"/>
              </a:rPr>
              <a:t> (de même que </a:t>
            </a:r>
            <a:r>
              <a:rPr lang="fr-FR" i="1" dirty="0" err="1">
                <a:solidFill>
                  <a:srgbClr val="FF0000"/>
                </a:solidFill>
                <a:latin typeface="Arial" charset="0"/>
                <a:cs typeface="Arial" charset="0"/>
                <a:hlinkClick r:id="rId7" tooltip="Ludwigia peploides"/>
              </a:rPr>
              <a:t>Ludwigia</a:t>
            </a:r>
            <a:r>
              <a:rPr lang="fr-FR" i="1" dirty="0">
                <a:solidFill>
                  <a:srgbClr val="FF0000"/>
                </a:solidFill>
                <a:latin typeface="Arial" charset="0"/>
                <a:cs typeface="Arial" charset="0"/>
                <a:hlinkClick r:id="rId7" tooltip="Ludwigia peploides"/>
              </a:rPr>
              <a:t> </a:t>
            </a:r>
            <a:r>
              <a:rPr lang="fr-FR" i="1" dirty="0" err="1">
                <a:solidFill>
                  <a:srgbClr val="FF0000"/>
                </a:solidFill>
                <a:latin typeface="Arial" charset="0"/>
                <a:cs typeface="Arial" charset="0"/>
                <a:hlinkClick r:id="rId7" tooltip="Ludwigia peploides"/>
              </a:rPr>
              <a:t>peploides</a:t>
            </a:r>
            <a:r>
              <a:rPr lang="fr-FR" dirty="0">
                <a:solidFill>
                  <a:srgbClr val="FF0000"/>
                </a:solidFill>
                <a:latin typeface="Arial" charset="0"/>
                <a:cs typeface="Arial" charset="0"/>
              </a:rPr>
              <a:t>, espèce proche). </a:t>
            </a:r>
            <a:r>
              <a:rPr lang="fr-FR" dirty="0">
                <a:solidFill>
                  <a:srgbClr val="008000"/>
                </a:solidFill>
                <a:latin typeface="Arial" charset="0"/>
                <a:cs typeface="Arial" charset="0"/>
              </a:rPr>
              <a:t>Elle possède de belles fleurs jaunes qui ont fait son intérêt ornemental à l'origine de son introduction dans certains pays. Elles se reproduisent facilement par </a:t>
            </a:r>
            <a:r>
              <a:rPr lang="fr-FR" dirty="0">
                <a:solidFill>
                  <a:srgbClr val="008000"/>
                </a:solidFill>
                <a:latin typeface="Arial" charset="0"/>
                <a:cs typeface="Arial" charset="0"/>
                <a:hlinkClick r:id="rId8" tooltip="Bouture"/>
              </a:rPr>
              <a:t>boutures</a:t>
            </a:r>
            <a:r>
              <a:rPr lang="fr-FR" dirty="0">
                <a:solidFill>
                  <a:srgbClr val="008000"/>
                </a:solidFill>
                <a:latin typeface="Arial" charset="0"/>
                <a:cs typeface="Arial" charset="0"/>
              </a:rPr>
              <a:t> facilitant leur prolifération.</a:t>
            </a:r>
          </a:p>
          <a:p>
            <a:pPr algn="just" eaLnBrk="1" hangingPunct="1">
              <a:defRPr/>
            </a:pPr>
            <a:r>
              <a:rPr lang="fr-FR" sz="1400" dirty="0">
                <a:solidFill>
                  <a:srgbClr val="008000"/>
                </a:solidFill>
                <a:latin typeface="Arial" charset="0"/>
                <a:cs typeface="Arial" charset="0"/>
              </a:rPr>
              <a:t>Toxicité : Le potentiel </a:t>
            </a:r>
            <a:r>
              <a:rPr lang="fr-FR" sz="1400" dirty="0" err="1">
                <a:solidFill>
                  <a:srgbClr val="008000"/>
                </a:solidFill>
                <a:latin typeface="Arial" charset="0"/>
                <a:cs typeface="Arial" charset="0"/>
                <a:hlinkClick r:id="rId9" tooltip="Allélopathique"/>
              </a:rPr>
              <a:t>allélopathique</a:t>
            </a:r>
            <a:r>
              <a:rPr lang="fr-FR" sz="1400" dirty="0">
                <a:solidFill>
                  <a:srgbClr val="008000"/>
                </a:solidFill>
                <a:latin typeface="Arial" charset="0"/>
                <a:cs typeface="Arial" charset="0"/>
              </a:rPr>
              <a:t> de deux </a:t>
            </a:r>
            <a:r>
              <a:rPr lang="fr-FR" sz="1400" i="1" dirty="0" err="1">
                <a:solidFill>
                  <a:srgbClr val="008000"/>
                </a:solidFill>
                <a:latin typeface="Arial" charset="0"/>
                <a:cs typeface="Arial" charset="0"/>
              </a:rPr>
              <a:t>Ludwigia</a:t>
            </a:r>
            <a:r>
              <a:rPr lang="fr-FR" sz="1400" dirty="0">
                <a:solidFill>
                  <a:srgbClr val="008000"/>
                </a:solidFill>
                <a:latin typeface="Arial" charset="0"/>
                <a:cs typeface="Arial" charset="0"/>
              </a:rPr>
              <a:t> invasives ; </a:t>
            </a:r>
            <a:r>
              <a:rPr lang="fr-FR" sz="1400" i="1" dirty="0">
                <a:solidFill>
                  <a:srgbClr val="008000"/>
                </a:solidFill>
                <a:latin typeface="Arial" charset="0"/>
                <a:cs typeface="Arial" charset="0"/>
              </a:rPr>
              <a:t>L. </a:t>
            </a:r>
            <a:r>
              <a:rPr lang="fr-FR" sz="1400" i="1" dirty="0" err="1">
                <a:solidFill>
                  <a:srgbClr val="008000"/>
                </a:solidFill>
                <a:latin typeface="Arial" charset="0"/>
                <a:cs typeface="Arial" charset="0"/>
              </a:rPr>
              <a:t>peploides</a:t>
            </a:r>
            <a:r>
              <a:rPr lang="fr-FR" sz="1400" dirty="0">
                <a:solidFill>
                  <a:srgbClr val="008000"/>
                </a:solidFill>
                <a:latin typeface="Arial" charset="0"/>
                <a:cs typeface="Arial" charset="0"/>
              </a:rPr>
              <a:t> (</a:t>
            </a:r>
            <a:r>
              <a:rPr lang="fr-FR" sz="1400" dirty="0" err="1">
                <a:solidFill>
                  <a:srgbClr val="008000"/>
                </a:solidFill>
                <a:latin typeface="Arial" charset="0"/>
                <a:cs typeface="Arial" charset="0"/>
              </a:rPr>
              <a:t>Kunth</a:t>
            </a:r>
            <a:r>
              <a:rPr lang="fr-FR" sz="1400" dirty="0">
                <a:solidFill>
                  <a:srgbClr val="008000"/>
                </a:solidFill>
                <a:latin typeface="Arial" charset="0"/>
                <a:cs typeface="Arial" charset="0"/>
              </a:rPr>
              <a:t>) </a:t>
            </a:r>
            <a:r>
              <a:rPr lang="fr-FR" sz="1400" dirty="0" err="1">
                <a:solidFill>
                  <a:srgbClr val="008000"/>
                </a:solidFill>
                <a:latin typeface="Arial" charset="0"/>
                <a:cs typeface="Arial" charset="0"/>
              </a:rPr>
              <a:t>Raven</a:t>
            </a:r>
            <a:r>
              <a:rPr lang="fr-FR" sz="1400" dirty="0">
                <a:solidFill>
                  <a:srgbClr val="008000"/>
                </a:solidFill>
                <a:latin typeface="Arial" charset="0"/>
                <a:cs typeface="Arial" charset="0"/>
              </a:rPr>
              <a:t> et </a:t>
            </a:r>
            <a:r>
              <a:rPr lang="fr-FR" sz="1400" i="1" dirty="0">
                <a:solidFill>
                  <a:srgbClr val="008000"/>
                </a:solidFill>
                <a:latin typeface="Arial" charset="0"/>
                <a:cs typeface="Arial" charset="0"/>
              </a:rPr>
              <a:t>L. </a:t>
            </a:r>
            <a:r>
              <a:rPr lang="fr-FR" sz="1400" i="1" dirty="0" err="1">
                <a:solidFill>
                  <a:srgbClr val="008000"/>
                </a:solidFill>
                <a:latin typeface="Arial" charset="0"/>
                <a:cs typeface="Arial" charset="0"/>
              </a:rPr>
              <a:t>grandiflora</a:t>
            </a:r>
            <a:r>
              <a:rPr lang="fr-FR" sz="1400" dirty="0">
                <a:solidFill>
                  <a:srgbClr val="008000"/>
                </a:solidFill>
                <a:latin typeface="Arial" charset="0"/>
                <a:cs typeface="Arial" charset="0"/>
              </a:rPr>
              <a:t> (Michaux) </a:t>
            </a:r>
            <a:r>
              <a:rPr lang="fr-FR" sz="1400" dirty="0" err="1">
                <a:solidFill>
                  <a:srgbClr val="008000"/>
                </a:solidFill>
                <a:latin typeface="Arial" charset="0"/>
                <a:cs typeface="Arial" charset="0"/>
              </a:rPr>
              <a:t>Greuter</a:t>
            </a:r>
            <a:r>
              <a:rPr lang="fr-FR" sz="1400" dirty="0">
                <a:solidFill>
                  <a:srgbClr val="008000"/>
                </a:solidFill>
                <a:latin typeface="Arial" charset="0"/>
                <a:cs typeface="Arial" charset="0"/>
              </a:rPr>
              <a:t> et </a:t>
            </a:r>
            <a:r>
              <a:rPr lang="fr-FR" sz="1400" dirty="0" err="1">
                <a:solidFill>
                  <a:srgbClr val="008000"/>
                </a:solidFill>
                <a:latin typeface="Arial" charset="0"/>
                <a:cs typeface="Arial" charset="0"/>
              </a:rPr>
              <a:t>Burdet</a:t>
            </a:r>
            <a:r>
              <a:rPr lang="fr-FR" sz="1400" dirty="0">
                <a:solidFill>
                  <a:srgbClr val="008000"/>
                </a:solidFill>
                <a:latin typeface="Arial" charset="0"/>
                <a:cs typeface="Arial" charset="0"/>
              </a:rPr>
              <a:t>, a été étudiée et confirmé en France (toute l'année). Ces deux plantes développent des tapis </a:t>
            </a:r>
            <a:r>
              <a:rPr lang="fr-FR" sz="1400" dirty="0" err="1">
                <a:solidFill>
                  <a:srgbClr val="008000"/>
                </a:solidFill>
                <a:latin typeface="Arial" charset="0"/>
                <a:cs typeface="Arial" charset="0"/>
              </a:rPr>
              <a:t>monospécifiques</a:t>
            </a:r>
            <a:r>
              <a:rPr lang="fr-FR" sz="1400" dirty="0">
                <a:solidFill>
                  <a:srgbClr val="008000"/>
                </a:solidFill>
                <a:latin typeface="Arial" charset="0"/>
                <a:cs typeface="Arial" charset="0"/>
              </a:rPr>
              <a:t> laissant penser qu'elles disposent d'une stratégie d'élimination de plantes concurrentes. </a:t>
            </a:r>
            <a:r>
              <a:rPr lang="fr-FR" sz="1200" dirty="0">
                <a:solidFill>
                  <a:srgbClr val="008000"/>
                </a:solidFill>
                <a:latin typeface="Arial" charset="0"/>
                <a:cs typeface="Arial" charset="0"/>
              </a:rPr>
              <a:t>Source:  </a:t>
            </a:r>
            <a:r>
              <a:rPr lang="fr-FR" sz="1200" dirty="0">
                <a:solidFill>
                  <a:srgbClr val="008000"/>
                </a:solidFill>
                <a:latin typeface="Arial" charset="0"/>
                <a:cs typeface="Arial" charset="0"/>
                <a:hlinkClick r:id="rId10"/>
              </a:rPr>
              <a:t>http://fr.wikipedia.org/wiki/Ludwigia_grandiflora</a:t>
            </a:r>
            <a:r>
              <a:rPr lang="fr-FR" sz="1200" dirty="0">
                <a:solidFill>
                  <a:srgbClr val="008000"/>
                </a:solidFill>
                <a:latin typeface="Arial" charset="0"/>
                <a:cs typeface="Arial" charset="0"/>
              </a:rPr>
              <a:t> </a:t>
            </a:r>
          </a:p>
          <a:p>
            <a:pPr algn="just" eaLnBrk="1" hangingPunct="1">
              <a:defRPr/>
            </a:pPr>
            <a:r>
              <a:rPr lang="fr-FR" sz="1200" dirty="0">
                <a:solidFill>
                  <a:srgbClr val="FF0000"/>
                </a:solidFill>
                <a:latin typeface="Arial" charset="0"/>
                <a:cs typeface="Arial" charset="0"/>
              </a:rPr>
              <a:t>La commercialisation et le transport de cette espèce sont interdits sur le territoire français dans le but de limiter sa propagation.</a:t>
            </a:r>
          </a:p>
        </p:txBody>
      </p:sp>
      <p:pic>
        <p:nvPicPr>
          <p:cNvPr id="93190" name="Imag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3688" y="4872038"/>
            <a:ext cx="30194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Imag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65513" y="48942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Imag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27738" y="49530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3" name="ZoneTexte 9"/>
          <p:cNvSpPr txBox="1">
            <a:spLocks noChangeArrowheads="1"/>
          </p:cNvSpPr>
          <p:nvPr/>
        </p:nvSpPr>
        <p:spPr bwMode="auto">
          <a:xfrm>
            <a:off x="465138" y="6381750"/>
            <a:ext cx="233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La jussie, une espèce très invasive.</a:t>
            </a:r>
          </a:p>
        </p:txBody>
      </p:sp>
      <p:sp>
        <p:nvSpPr>
          <p:cNvPr id="93194" name="ZoneTexte 10"/>
          <p:cNvSpPr txBox="1">
            <a:spLocks noChangeArrowheads="1"/>
          </p:cNvSpPr>
          <p:nvPr/>
        </p:nvSpPr>
        <p:spPr bwMode="auto">
          <a:xfrm>
            <a:off x="7369175" y="6513513"/>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Jussie</a:t>
            </a:r>
          </a:p>
        </p:txBody>
      </p:sp>
      <p:sp>
        <p:nvSpPr>
          <p:cNvPr id="93195" name="Rectangle 10"/>
          <p:cNvSpPr>
            <a:spLocks noChangeArrowheads="1"/>
          </p:cNvSpPr>
          <p:nvPr/>
        </p:nvSpPr>
        <p:spPr bwMode="auto">
          <a:xfrm>
            <a:off x="179388" y="692150"/>
            <a:ext cx="3287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FBEB195-E25E-4046-BA32-05A10931F47C}" type="slidenum">
              <a:rPr lang="fr-FR" altLang="fr-FR" sz="1200">
                <a:solidFill>
                  <a:srgbClr val="898989"/>
                </a:solidFill>
              </a:rPr>
              <a:pPr algn="r" eaLnBrk="1" hangingPunct="1">
                <a:spcBef>
                  <a:spcPct val="0"/>
                </a:spcBef>
                <a:buFontTx/>
                <a:buNone/>
              </a:pPr>
              <a:t>93</a:t>
            </a:fld>
            <a:endParaRPr lang="fr-FR" altLang="fr-FR" sz="1200">
              <a:solidFill>
                <a:srgbClr val="898989"/>
              </a:solidFill>
            </a:endParaRPr>
          </a:p>
        </p:txBody>
      </p:sp>
      <p:sp>
        <p:nvSpPr>
          <p:cNvPr id="9421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4212" name="ZoneTexte 4"/>
          <p:cNvSpPr txBox="1">
            <a:spLocks noChangeArrowheads="1"/>
          </p:cNvSpPr>
          <p:nvPr/>
        </p:nvSpPr>
        <p:spPr bwMode="auto">
          <a:xfrm>
            <a:off x="179388" y="765175"/>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a:p>
            <a:pPr eaLnBrk="1" hangingPunct="1">
              <a:spcBef>
                <a:spcPct val="0"/>
              </a:spcBef>
              <a:buFontTx/>
              <a:buNone/>
            </a:pPr>
            <a:r>
              <a:rPr lang="fr-FR" altLang="fr-FR" sz="1800">
                <a:solidFill>
                  <a:srgbClr val="008000"/>
                </a:solidFill>
                <a:latin typeface="Arial" panose="020B0604020202020204" pitchFamily="34" charset="0"/>
              </a:rPr>
              <a:t>8.51bis. </a:t>
            </a:r>
            <a:r>
              <a:rPr lang="fr-FR" altLang="fr-FR" sz="1800" b="1">
                <a:solidFill>
                  <a:srgbClr val="008000"/>
                </a:solidFill>
                <a:latin typeface="Arial" panose="020B0604020202020204" pitchFamily="34" charset="0"/>
              </a:rPr>
              <a:t>Jussie rampante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Ludwigia peploides</a:t>
            </a:r>
            <a:r>
              <a:rPr lang="fr-FR" altLang="fr-FR" sz="1800">
                <a:solidFill>
                  <a:srgbClr val="008000"/>
                </a:solidFill>
                <a:latin typeface="Arial" panose="020B0604020202020204" pitchFamily="34" charset="0"/>
              </a:rPr>
              <a:t>)</a:t>
            </a:r>
          </a:p>
        </p:txBody>
      </p:sp>
      <p:sp>
        <p:nvSpPr>
          <p:cNvPr id="94213" name="ZoneTexte 5"/>
          <p:cNvSpPr txBox="1">
            <a:spLocks noChangeArrowheads="1"/>
          </p:cNvSpPr>
          <p:nvPr/>
        </p:nvSpPr>
        <p:spPr bwMode="auto">
          <a:xfrm>
            <a:off x="107950" y="1484313"/>
            <a:ext cx="89281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(autrefois aussi nommée </a:t>
            </a:r>
            <a:r>
              <a:rPr lang="fr-FR" altLang="fr-FR" sz="1800" i="1">
                <a:solidFill>
                  <a:srgbClr val="008000"/>
                </a:solidFill>
                <a:latin typeface="Arial" panose="020B0604020202020204" pitchFamily="34" charset="0"/>
              </a:rPr>
              <a:t>Jussiaea peploides</a:t>
            </a:r>
            <a:r>
              <a:rPr lang="fr-FR" altLang="fr-FR" sz="1800">
                <a:solidFill>
                  <a:srgbClr val="008000"/>
                </a:solidFill>
                <a:latin typeface="Arial" panose="020B0604020202020204" pitchFamily="34" charset="0"/>
              </a:rPr>
              <a:t>) souvent improprement nommée </a:t>
            </a:r>
            <a:r>
              <a:rPr lang="fr-FR" altLang="fr-FR" sz="1800">
                <a:solidFill>
                  <a:srgbClr val="008000"/>
                </a:solidFill>
                <a:latin typeface="Arial" panose="020B0604020202020204" pitchFamily="34" charset="0"/>
                <a:hlinkClick r:id="rId2" tooltip="Jussie des marais"/>
              </a:rPr>
              <a:t>Jussie des marais</a:t>
            </a:r>
            <a:r>
              <a:rPr lang="fr-FR" altLang="fr-FR" sz="1800">
                <a:solidFill>
                  <a:srgbClr val="008000"/>
                </a:solidFill>
                <a:latin typeface="Arial" panose="020B0604020202020204" pitchFamily="34" charset="0"/>
              </a:rPr>
              <a:t>, de la famille des </a:t>
            </a:r>
            <a:r>
              <a:rPr lang="fr-FR" altLang="fr-FR" sz="1800" i="1">
                <a:solidFill>
                  <a:srgbClr val="008000"/>
                </a:solidFill>
                <a:latin typeface="Arial" panose="020B0604020202020204" pitchFamily="34" charset="0"/>
                <a:hlinkClick r:id="rId3" tooltip="Onagraceae"/>
              </a:rPr>
              <a:t>Onagraceae</a:t>
            </a:r>
            <a:r>
              <a:rPr lang="fr-FR" altLang="fr-FR" sz="1800">
                <a:solidFill>
                  <a:srgbClr val="008000"/>
                </a:solidFill>
                <a:latin typeface="Arial" panose="020B0604020202020204" pitchFamily="34" charset="0"/>
              </a:rPr>
              <a:t>, d'origine sud-américaine ou d'Australie.</a:t>
            </a:r>
            <a:br>
              <a:rPr lang="fr-FR" altLang="fr-FR" sz="1800">
                <a:solidFill>
                  <a:srgbClr val="008000"/>
                </a:solidFill>
                <a:latin typeface="Arial" panose="020B0604020202020204" pitchFamily="34" charset="0"/>
              </a:rPr>
            </a:br>
            <a:r>
              <a:rPr lang="fr-FR" altLang="fr-FR" sz="1800">
                <a:solidFill>
                  <a:srgbClr val="008000"/>
                </a:solidFill>
                <a:latin typeface="Arial" panose="020B0604020202020204" pitchFamily="34" charset="0"/>
              </a:rPr>
              <a:t>Elle est caractérisée par un pouvoir élevé de multiplication (bouturage spontané ou provoqué de fragments de tiges) et de propagation, ainsi que par une large amplitude écologique, c'est-à-dire une capacité à coloniser des milieux très variés.</a:t>
            </a:r>
            <a:br>
              <a:rPr lang="fr-FR" altLang="fr-FR" sz="1800">
                <a:solidFill>
                  <a:srgbClr val="008000"/>
                </a:solidFill>
                <a:latin typeface="Arial" panose="020B0604020202020204" pitchFamily="34" charset="0"/>
              </a:rPr>
            </a:br>
            <a:r>
              <a:rPr lang="fr-FR" altLang="fr-FR" sz="1800">
                <a:solidFill>
                  <a:srgbClr val="008000"/>
                </a:solidFill>
                <a:latin typeface="Arial" panose="020B0604020202020204" pitchFamily="34" charset="0"/>
              </a:rPr>
              <a:t>En l'absence de consommateurs </a:t>
            </a:r>
            <a:r>
              <a:rPr lang="fr-FR" altLang="fr-FR" sz="1800">
                <a:solidFill>
                  <a:srgbClr val="008000"/>
                </a:solidFill>
                <a:latin typeface="Arial" panose="020B0604020202020204" pitchFamily="34" charset="0"/>
                <a:hlinkClick r:id="rId4" tooltip="Herbivore"/>
              </a:rPr>
              <a:t>herbivores</a:t>
            </a:r>
            <a:r>
              <a:rPr lang="fr-FR" altLang="fr-FR" sz="1800">
                <a:solidFill>
                  <a:srgbClr val="008000"/>
                </a:solidFill>
                <a:latin typeface="Arial" panose="020B0604020202020204" pitchFamily="34" charset="0"/>
              </a:rPr>
              <a:t> (la plante est peu appétente, au moins à cause de sa teneur en cristaux d’</a:t>
            </a:r>
            <a:r>
              <a:rPr lang="fr-FR" altLang="fr-FR" sz="1800">
                <a:solidFill>
                  <a:srgbClr val="008000"/>
                </a:solidFill>
                <a:latin typeface="Arial" panose="020B0604020202020204" pitchFamily="34" charset="0"/>
                <a:hlinkClick r:id="rId5" tooltip="Oxalate de calcium"/>
              </a:rPr>
              <a:t>oxalate de calcium</a:t>
            </a:r>
            <a:r>
              <a:rPr lang="fr-FR" altLang="fr-FR" sz="1800" baseline="30000">
                <a:solidFill>
                  <a:srgbClr val="008000"/>
                </a:solidFill>
                <a:latin typeface="Arial" panose="020B0604020202020204" pitchFamily="34" charset="0"/>
                <a:hlinkClick r:id="rId6"/>
              </a:rPr>
              <a:t>1</a:t>
            </a:r>
            <a:r>
              <a:rPr lang="fr-FR" altLang="fr-FR" sz="1800">
                <a:solidFill>
                  <a:srgbClr val="008000"/>
                </a:solidFill>
                <a:latin typeface="Arial" panose="020B0604020202020204" pitchFamily="34" charset="0"/>
              </a:rPr>
              <a:t> ou de maladies et régulateurs naturels), elle se développe sous forme d'</a:t>
            </a:r>
            <a:r>
              <a:rPr lang="fr-FR" altLang="fr-FR" sz="1800">
                <a:solidFill>
                  <a:srgbClr val="008000"/>
                </a:solidFill>
                <a:latin typeface="Arial" panose="020B0604020202020204" pitchFamily="34" charset="0"/>
                <a:hlinkClick r:id="rId7" tooltip="Herbier aquatique"/>
              </a:rPr>
              <a:t>herbiers aquatiques</a:t>
            </a:r>
            <a:r>
              <a:rPr lang="fr-FR" altLang="fr-FR" sz="1800">
                <a:solidFill>
                  <a:srgbClr val="008000"/>
                </a:solidFill>
                <a:latin typeface="Arial" panose="020B0604020202020204" pitchFamily="34" charset="0"/>
              </a:rPr>
              <a:t> très denses et parfois presque impénétrables. </a:t>
            </a:r>
            <a:r>
              <a:rPr lang="fr-FR" altLang="fr-FR" sz="1800">
                <a:solidFill>
                  <a:srgbClr val="FF0000"/>
                </a:solidFill>
                <a:latin typeface="Arial" panose="020B0604020202020204" pitchFamily="34" charset="0"/>
              </a:rPr>
              <a:t>Elle est aujourd'hui considérée comme l'une des </a:t>
            </a:r>
            <a:r>
              <a:rPr lang="fr-FR" altLang="fr-FR" sz="1800">
                <a:solidFill>
                  <a:srgbClr val="FF0000"/>
                </a:solidFill>
                <a:latin typeface="Arial" panose="020B0604020202020204" pitchFamily="34" charset="0"/>
                <a:hlinkClick r:id="rId8" tooltip="Plante envahissante"/>
              </a:rPr>
              <a:t>plante envahissante</a:t>
            </a:r>
            <a:r>
              <a:rPr lang="fr-FR" altLang="fr-FR" sz="1800">
                <a:solidFill>
                  <a:srgbClr val="FF0000"/>
                </a:solidFill>
                <a:latin typeface="Arial" panose="020B0604020202020204" pitchFamily="34" charset="0"/>
              </a:rPr>
              <a:t> les plus problématiques pour l'eau dans de nombreux pays, notamment la France</a:t>
            </a:r>
            <a:r>
              <a:rPr lang="fr-FR" altLang="fr-FR" sz="1800" baseline="30000">
                <a:solidFill>
                  <a:srgbClr val="008000"/>
                </a:solidFill>
                <a:latin typeface="Arial" panose="020B0604020202020204" pitchFamily="34" charset="0"/>
                <a:hlinkClick r:id="rId9"/>
              </a:rPr>
              <a:t>4</a:t>
            </a:r>
            <a:r>
              <a:rPr lang="fr-FR" altLang="fr-FR" sz="1800">
                <a:solidFill>
                  <a:srgbClr val="008000"/>
                </a:solidFill>
                <a:latin typeface="Arial" panose="020B0604020202020204" pitchFamily="34" charset="0"/>
              </a:rPr>
              <a:t>. Elle gagne du terrain vers le nord, probablement aussi en raison du réchauffement climatique et d'hivers plus doux.</a:t>
            </a:r>
            <a:r>
              <a:rPr lang="fr-FR" altLang="fr-FR" sz="1200">
                <a:solidFill>
                  <a:srgbClr val="008000"/>
                </a:solidFill>
                <a:latin typeface="Arial" panose="020B0604020202020204" pitchFamily="34" charset="0"/>
              </a:rPr>
              <a:t> Source : </a:t>
            </a:r>
            <a:r>
              <a:rPr lang="fr-FR" altLang="fr-FR" sz="1200">
                <a:solidFill>
                  <a:srgbClr val="008000"/>
                </a:solidFill>
                <a:latin typeface="Arial" panose="020B0604020202020204" pitchFamily="34" charset="0"/>
                <a:hlinkClick r:id="rId10"/>
              </a:rPr>
              <a:t>http://fr.wikipedia.org/wiki/Ludwigia_peploides</a:t>
            </a:r>
            <a:r>
              <a:rPr lang="fr-FR" altLang="fr-FR" sz="1200">
                <a:solidFill>
                  <a:srgbClr val="008000"/>
                </a:solidFill>
                <a:latin typeface="Arial" panose="020B0604020202020204" pitchFamily="34" charset="0"/>
              </a:rPr>
              <a:t> </a:t>
            </a:r>
            <a:endParaRPr lang="fr-FR" altLang="fr-FR" sz="1800">
              <a:solidFill>
                <a:srgbClr val="008000"/>
              </a:solidFill>
              <a:latin typeface="Arial" panose="020B0604020202020204" pitchFamily="34" charset="0"/>
            </a:endParaRPr>
          </a:p>
        </p:txBody>
      </p:sp>
      <p:sp>
        <p:nvSpPr>
          <p:cNvPr id="94214" name="ZoneTexte 9"/>
          <p:cNvSpPr txBox="1">
            <a:spLocks noChangeArrowheads="1"/>
          </p:cNvSpPr>
          <p:nvPr/>
        </p:nvSpPr>
        <p:spPr bwMode="auto">
          <a:xfrm>
            <a:off x="2987675" y="6381750"/>
            <a:ext cx="233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La jussie, une espèce très invasive.</a:t>
            </a:r>
          </a:p>
        </p:txBody>
      </p:sp>
      <p:pic>
        <p:nvPicPr>
          <p:cNvPr id="94215" name="Picture 2" descr="C:\Users\LISAN\Pictures\plantes invasives\Ludwigia peploides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7763" y="5013325"/>
            <a:ext cx="2781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3" descr="C:\Users\LISAN\Pictures\plantes invasives\Ludwigia peploides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975" y="5013325"/>
            <a:ext cx="17049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Picture 4" descr="C:\Users\LISAN\Pictures\plantes invasives\Ludwigia peploides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013325"/>
            <a:ext cx="1905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Picture 5" descr="C:\Users\LISAN\Pictures\plantes invasives\Ludwigia peploides3_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4663" y="5013325"/>
            <a:ext cx="18192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2E9A04D-7822-4231-BECF-373C731D3FB7}" type="slidenum">
              <a:rPr lang="fr-FR" altLang="fr-FR" sz="1200">
                <a:solidFill>
                  <a:srgbClr val="898989"/>
                </a:solidFill>
              </a:rPr>
              <a:pPr algn="r" eaLnBrk="1" hangingPunct="1">
                <a:spcBef>
                  <a:spcPct val="0"/>
                </a:spcBef>
                <a:buFontTx/>
                <a:buNone/>
              </a:pPr>
              <a:t>94</a:t>
            </a:fld>
            <a:endParaRPr lang="fr-FR" altLang="fr-FR" sz="1200">
              <a:solidFill>
                <a:srgbClr val="898989"/>
              </a:solidFill>
            </a:endParaRPr>
          </a:p>
        </p:txBody>
      </p:sp>
      <p:sp>
        <p:nvSpPr>
          <p:cNvPr id="95235"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5236" name="ZoneTexte 4"/>
          <p:cNvSpPr txBox="1">
            <a:spLocks noChangeArrowheads="1"/>
          </p:cNvSpPr>
          <p:nvPr/>
        </p:nvSpPr>
        <p:spPr bwMode="auto">
          <a:xfrm>
            <a:off x="179388" y="765175"/>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a:p>
            <a:pPr eaLnBrk="1" hangingPunct="1">
              <a:spcBef>
                <a:spcPct val="0"/>
              </a:spcBef>
              <a:buFontTx/>
              <a:buNone/>
            </a:pPr>
            <a:r>
              <a:rPr lang="fr-FR" altLang="fr-FR" sz="1800">
                <a:solidFill>
                  <a:srgbClr val="008000"/>
                </a:solidFill>
                <a:latin typeface="Arial" panose="020B0604020202020204" pitchFamily="34" charset="0"/>
              </a:rPr>
              <a:t>8.52. </a:t>
            </a:r>
            <a:r>
              <a:rPr lang="fr-FR" altLang="fr-FR" sz="1800" b="1">
                <a:solidFill>
                  <a:srgbClr val="008000"/>
                </a:solidFill>
                <a:latin typeface="Arial" panose="020B0604020202020204" pitchFamily="34" charset="0"/>
              </a:rPr>
              <a:t>Élodée du Canada </a:t>
            </a:r>
            <a:r>
              <a:rPr lang="fr-FR" altLang="fr-FR" sz="1800">
                <a:solidFill>
                  <a:srgbClr val="008000"/>
                </a:solidFill>
                <a:latin typeface="Arial" panose="020B0604020202020204" pitchFamily="34" charset="0"/>
              </a:rPr>
              <a:t>ou </a:t>
            </a:r>
            <a:r>
              <a:rPr lang="fr-FR" altLang="fr-FR" sz="1800" b="1">
                <a:solidFill>
                  <a:srgbClr val="008000"/>
                </a:solidFill>
                <a:latin typeface="Arial" panose="020B0604020202020204" pitchFamily="34" charset="0"/>
              </a:rPr>
              <a:t>Peste des eaux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Elodea canadensis</a:t>
            </a:r>
            <a:r>
              <a:rPr lang="fr-FR"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95237" name="ZoneTexte 5"/>
          <p:cNvSpPr txBox="1">
            <a:spLocks noChangeArrowheads="1"/>
          </p:cNvSpPr>
          <p:nvPr/>
        </p:nvSpPr>
        <p:spPr bwMode="auto">
          <a:xfrm>
            <a:off x="179388" y="1484313"/>
            <a:ext cx="8785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hlinkClick r:id="rId2" tooltip="Plante aquatique"/>
              </a:rPr>
              <a:t>Plante aquatique</a:t>
            </a:r>
            <a:r>
              <a:rPr lang="fr-FR" altLang="fr-FR" sz="1800">
                <a:solidFill>
                  <a:srgbClr val="008000"/>
                </a:solidFill>
                <a:latin typeface="Arial" panose="020B0604020202020204" pitchFamily="34" charset="0"/>
              </a:rPr>
              <a:t> monocotylédone de la </a:t>
            </a:r>
            <a:r>
              <a:rPr lang="fr-FR" altLang="fr-FR" sz="1800">
                <a:solidFill>
                  <a:srgbClr val="008000"/>
                </a:solidFill>
                <a:latin typeface="Arial" panose="020B0604020202020204" pitchFamily="34" charset="0"/>
                <a:hlinkClick r:id="rId3" tooltip="Famille (biologie)"/>
              </a:rPr>
              <a:t>famille</a:t>
            </a:r>
            <a:r>
              <a:rPr lang="fr-FR" altLang="fr-FR" sz="1800">
                <a:solidFill>
                  <a:srgbClr val="008000"/>
                </a:solidFill>
                <a:latin typeface="Arial" panose="020B0604020202020204" pitchFamily="34" charset="0"/>
              </a:rPr>
              <a:t> des </a:t>
            </a:r>
            <a:r>
              <a:rPr lang="fr-FR" altLang="fr-FR" sz="1800" i="1">
                <a:solidFill>
                  <a:srgbClr val="008000"/>
                </a:solidFill>
                <a:latin typeface="Arial" panose="020B0604020202020204" pitchFamily="34" charset="0"/>
                <a:hlinkClick r:id="rId4" tooltip="Hydrocharitacée"/>
              </a:rPr>
              <a:t>Hydrocharitacées</a:t>
            </a:r>
            <a:r>
              <a:rPr lang="fr-FR" altLang="fr-FR" sz="1800">
                <a:solidFill>
                  <a:srgbClr val="008000"/>
                </a:solidFill>
                <a:latin typeface="Arial" panose="020B0604020202020204" pitchFamily="34" charset="0"/>
              </a:rPr>
              <a:t> originaire d’</a:t>
            </a:r>
            <a:r>
              <a:rPr lang="fr-FR" altLang="fr-FR" sz="1800">
                <a:solidFill>
                  <a:srgbClr val="008000"/>
                </a:solidFill>
                <a:latin typeface="Arial" panose="020B0604020202020204" pitchFamily="34" charset="0"/>
                <a:hlinkClick r:id="rId5" tooltip="Amérique du Nord"/>
              </a:rPr>
              <a:t>Amérique du Nord</a:t>
            </a:r>
            <a:r>
              <a:rPr lang="fr-FR" altLang="fr-FR" sz="1800">
                <a:solidFill>
                  <a:srgbClr val="008000"/>
                </a:solidFill>
                <a:latin typeface="Arial" panose="020B0604020202020204" pitchFamily="34" charset="0"/>
              </a:rPr>
              <a:t>. Elle est couramment citée et utilisée comme </a:t>
            </a:r>
            <a:r>
              <a:rPr lang="fr-FR" altLang="fr-FR" sz="1800">
                <a:solidFill>
                  <a:srgbClr val="008000"/>
                </a:solidFill>
                <a:latin typeface="Arial" panose="020B0604020202020204" pitchFamily="34" charset="0"/>
                <a:hlinkClick r:id="rId6" tooltip="Liste des plantes d'eau douce"/>
              </a:rPr>
              <a:t>plante d'aquarium</a:t>
            </a:r>
            <a:r>
              <a:rPr lang="fr-FR" altLang="fr-FR" sz="1800">
                <a:solidFill>
                  <a:srgbClr val="008000"/>
                </a:solidFill>
                <a:latin typeface="Arial" panose="020B0604020202020204" pitchFamily="34" charset="0"/>
              </a:rPr>
              <a:t>.  L’introduction de cette plante dans les cours d’eau d'Europe et d'autres parties du monde, suivie de celle de l'</a:t>
            </a:r>
            <a:r>
              <a:rPr lang="fr-FR" altLang="fr-FR" sz="1800">
                <a:solidFill>
                  <a:srgbClr val="008000"/>
                </a:solidFill>
                <a:latin typeface="Arial" panose="020B0604020202020204" pitchFamily="34" charset="0"/>
                <a:hlinkClick r:id="rId7" tooltip="Élodée de Nuttall"/>
              </a:rPr>
              <a:t>élodée de Nuttall</a:t>
            </a:r>
            <a:r>
              <a:rPr lang="fr-FR" altLang="fr-FR" sz="1800">
                <a:solidFill>
                  <a:srgbClr val="008000"/>
                </a:solidFill>
                <a:latin typeface="Arial" panose="020B0604020202020204" pitchFamily="34" charset="0"/>
              </a:rPr>
              <a:t> et d'autres a créé certains problèmes du fait de la prolifération incontrôlable des élodées, qui peuvent en outre créer une augmentation du </a:t>
            </a:r>
            <a:r>
              <a:rPr lang="fr-FR" altLang="fr-FR" sz="1800">
                <a:solidFill>
                  <a:srgbClr val="008000"/>
                </a:solidFill>
                <a:latin typeface="Arial" panose="020B0604020202020204" pitchFamily="34" charset="0"/>
                <a:hlinkClick r:id="rId8" tooltip="Potentiel hydrogène"/>
              </a:rPr>
              <a:t>pH</a:t>
            </a:r>
            <a:r>
              <a:rPr lang="fr-FR" altLang="fr-FR" sz="1800">
                <a:solidFill>
                  <a:srgbClr val="008000"/>
                </a:solidFill>
                <a:latin typeface="Arial" panose="020B0604020202020204" pitchFamily="34" charset="0"/>
              </a:rPr>
              <a:t> lorsqu’elles sont en surnombre, provoquant parfois des alcaloses fatales chez les poissons à partir d’un pH de 9</a:t>
            </a:r>
            <a:r>
              <a:rPr lang="fr-FR" altLang="fr-FR" sz="1800" baseline="30000">
                <a:solidFill>
                  <a:srgbClr val="008000"/>
                </a:solidFill>
                <a:latin typeface="Arial" panose="020B0604020202020204" pitchFamily="34" charset="0"/>
                <a:hlinkClick r:id="rId9"/>
              </a:rPr>
              <a:t>1</a:t>
            </a:r>
            <a:r>
              <a:rPr lang="fr-FR" altLang="fr-FR" sz="1800">
                <a:solidFill>
                  <a:srgbClr val="008000"/>
                </a:solidFill>
                <a:latin typeface="Arial" panose="020B0604020202020204" pitchFamily="34" charset="0"/>
              </a:rPr>
              <a:t>.</a:t>
            </a:r>
          </a:p>
        </p:txBody>
      </p:sp>
      <p:sp>
        <p:nvSpPr>
          <p:cNvPr id="95238" name="Rectangle 6"/>
          <p:cNvSpPr>
            <a:spLocks noChangeArrowheads="1"/>
          </p:cNvSpPr>
          <p:nvPr/>
        </p:nvSpPr>
        <p:spPr bwMode="auto">
          <a:xfrm>
            <a:off x="395288" y="6453188"/>
            <a:ext cx="24018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L'élodée dans un lac en Pologne</a:t>
            </a:r>
          </a:p>
        </p:txBody>
      </p:sp>
      <p:pic>
        <p:nvPicPr>
          <p:cNvPr id="95239" name="Picture 3" descr="C:\Users\LISAN\Pictures\plantes invasives\Elodea canadensi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3860800"/>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4" descr="C:\Users\LISAN\Pictures\plantes invasives\Elodea canadensis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32845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1" name="Picture 6" descr="C:\Users\LISAN\Pictures\plantes invasives\Elodea_canadensis_kz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4581525"/>
            <a:ext cx="2794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5" descr="C:\Users\LISAN\Pictures\plantes invasives\Elodea canadensis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213" y="3500438"/>
            <a:ext cx="1871662"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ZoneTexte 13"/>
          <p:cNvSpPr txBox="1">
            <a:spLocks noChangeArrowheads="1"/>
          </p:cNvSpPr>
          <p:nvPr/>
        </p:nvSpPr>
        <p:spPr bwMode="auto">
          <a:xfrm>
            <a:off x="3059113" y="5589588"/>
            <a:ext cx="3529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rPr>
              <a:t>Envahissement, par l’élodée, de la morte de La Rochotte, 22 juillet 2008</a:t>
            </a:r>
          </a:p>
          <a:p>
            <a:pPr algn="ctr" eaLnBrk="1" hangingPunct="1">
              <a:spcBef>
                <a:spcPct val="0"/>
              </a:spcBef>
              <a:buFontTx/>
              <a:buNone/>
            </a:pPr>
            <a:r>
              <a:rPr lang="fr-FR" altLang="fr-FR" sz="1200">
                <a:solidFill>
                  <a:srgbClr val="008000"/>
                </a:solidFill>
                <a:latin typeface="Arial" panose="020B0604020202020204" pitchFamily="34" charset="0"/>
              </a:rPr>
              <a:t>Source:  </a:t>
            </a:r>
            <a:r>
              <a:rPr lang="fr-FR" altLang="fr-FR" sz="1200">
                <a:solidFill>
                  <a:srgbClr val="008000"/>
                </a:solidFill>
                <a:latin typeface="Arial" panose="020B0604020202020204" pitchFamily="34" charset="0"/>
                <a:hlinkClick r:id="rId14"/>
              </a:rPr>
              <a:t>http://www.monde-de-lupa.fr/Invasives/Generalites%20I/Invasives.html</a:t>
            </a:r>
            <a:r>
              <a:rPr lang="fr-FR" altLang="fr-FR" sz="1200">
                <a:solidFill>
                  <a:srgbClr val="008000"/>
                </a:solidFill>
                <a:latin typeface="Arial" panose="020B0604020202020204" pitchFamily="34" charset="0"/>
              </a:rPr>
              <a:t> </a:t>
            </a:r>
          </a:p>
        </p:txBody>
      </p:sp>
      <p:pic>
        <p:nvPicPr>
          <p:cNvPr id="95244" name="Image 14" descr="Elodea canadensis5.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948488" y="5229225"/>
            <a:ext cx="1770062"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5" name="Rectangle 15"/>
          <p:cNvSpPr>
            <a:spLocks noChangeArrowheads="1"/>
          </p:cNvSpPr>
          <p:nvPr/>
        </p:nvSpPr>
        <p:spPr bwMode="auto">
          <a:xfrm>
            <a:off x="6165850" y="6453188"/>
            <a:ext cx="2978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latin typeface="Arial" panose="020B0604020202020204" pitchFamily="34" charset="0"/>
              </a:rPr>
              <a:t>Grenouille verte dans </a:t>
            </a:r>
            <a:r>
              <a:rPr lang="fr-FR" altLang="fr-FR" sz="1200" i="1">
                <a:solidFill>
                  <a:srgbClr val="008000"/>
                </a:solidFill>
                <a:latin typeface="Arial" panose="020B0604020202020204" pitchFamily="34" charset="0"/>
              </a:rPr>
              <a:t>Elodea canadensis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6CDCCC-7115-44CE-96AD-4E370D45603F}" type="slidenum">
              <a:rPr lang="fr-FR" altLang="fr-FR" sz="1200" smtClean="0">
                <a:solidFill>
                  <a:srgbClr val="898989"/>
                </a:solidFill>
              </a:rPr>
              <a:pPr>
                <a:spcBef>
                  <a:spcPct val="0"/>
                </a:spcBef>
                <a:buFontTx/>
                <a:buNone/>
              </a:pPr>
              <a:t>95</a:t>
            </a:fld>
            <a:endParaRPr lang="fr-FR" altLang="fr-FR" sz="1200">
              <a:solidFill>
                <a:srgbClr val="898989"/>
              </a:solidFill>
            </a:endParaRPr>
          </a:p>
        </p:txBody>
      </p:sp>
      <p:sp>
        <p:nvSpPr>
          <p:cNvPr id="96259" name="Rectangle 2"/>
          <p:cNvSpPr>
            <a:spLocks noChangeArrowheads="1"/>
          </p:cNvSpPr>
          <p:nvPr/>
        </p:nvSpPr>
        <p:spPr bwMode="auto">
          <a:xfrm>
            <a:off x="179388" y="8366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a:p>
            <a:pPr eaLnBrk="1" hangingPunct="1">
              <a:spcBef>
                <a:spcPct val="0"/>
              </a:spcBef>
              <a:buFontTx/>
              <a:buNone/>
            </a:pPr>
            <a:r>
              <a:rPr lang="fr-FR" altLang="fr-FR" sz="1800">
                <a:solidFill>
                  <a:srgbClr val="008000"/>
                </a:solidFill>
                <a:latin typeface="Arial" panose="020B0604020202020204" pitchFamily="34" charset="0"/>
              </a:rPr>
              <a:t>8.52bis. </a:t>
            </a:r>
            <a:r>
              <a:rPr lang="fr-FR" altLang="fr-FR" sz="1800" b="1">
                <a:solidFill>
                  <a:srgbClr val="008000"/>
                </a:solidFill>
                <a:latin typeface="Arial" panose="020B0604020202020204" pitchFamily="34" charset="0"/>
              </a:rPr>
              <a:t>Elodée crépue ou Lagarosiphon élevé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Lagarosiphon major</a:t>
            </a:r>
            <a:r>
              <a:rPr lang="fr-FR" altLang="fr-FR" sz="1800">
                <a:solidFill>
                  <a:srgbClr val="008000"/>
                </a:solidFill>
                <a:latin typeface="Arial" panose="020B0604020202020204" pitchFamily="34" charset="0"/>
              </a:rPr>
              <a:t>)</a:t>
            </a:r>
          </a:p>
        </p:txBody>
      </p:sp>
      <p:sp>
        <p:nvSpPr>
          <p:cNvPr id="96260"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CBF3135-795A-4F03-987F-539FF9264796}" type="slidenum">
              <a:rPr lang="fr-FR" altLang="fr-FR" sz="1200">
                <a:solidFill>
                  <a:srgbClr val="898989"/>
                </a:solidFill>
              </a:rPr>
              <a:pPr algn="r" eaLnBrk="1" hangingPunct="1">
                <a:spcBef>
                  <a:spcPct val="0"/>
                </a:spcBef>
                <a:buFontTx/>
                <a:buNone/>
              </a:pPr>
              <a:t>95</a:t>
            </a:fld>
            <a:endParaRPr lang="fr-FR" altLang="fr-FR" sz="1200">
              <a:solidFill>
                <a:srgbClr val="898989"/>
              </a:solidFill>
            </a:endParaRPr>
          </a:p>
        </p:txBody>
      </p:sp>
      <p:sp>
        <p:nvSpPr>
          <p:cNvPr id="96261"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pic>
        <p:nvPicPr>
          <p:cNvPr id="96262" name="Picture 2" descr="C:\Users\LISAN\Pictures\plantes invasives\Lagarosiphon maj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94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3" descr="C:\Users\LISAN\Pictures\plantes invasives\Lagarosiphon maj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94188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ZoneTexte 7"/>
          <p:cNvSpPr txBox="1">
            <a:spLocks noChangeArrowheads="1"/>
          </p:cNvSpPr>
          <p:nvPr/>
        </p:nvSpPr>
        <p:spPr bwMode="auto">
          <a:xfrm>
            <a:off x="107950" y="1628775"/>
            <a:ext cx="88566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fr-FR" altLang="fr-FR" sz="1800">
                <a:solidFill>
                  <a:srgbClr val="008000"/>
                </a:solidFill>
                <a:latin typeface="Arial" panose="020B0604020202020204" pitchFamily="34" charset="0"/>
              </a:rPr>
              <a:t> Provenant d’Afrique du Sud, l'Elodée crépue (famille des </a:t>
            </a:r>
            <a:r>
              <a:rPr lang="fr-FR" altLang="fr-FR" sz="1800" i="1">
                <a:solidFill>
                  <a:srgbClr val="008000"/>
                </a:solidFill>
                <a:latin typeface="Arial" panose="020B0604020202020204" pitchFamily="34" charset="0"/>
              </a:rPr>
              <a:t>Hydrocharitacées</a:t>
            </a:r>
            <a:r>
              <a:rPr lang="fr-FR" altLang="fr-FR" sz="1800">
                <a:solidFill>
                  <a:srgbClr val="008000"/>
                </a:solidFill>
                <a:latin typeface="Arial" panose="020B0604020202020204" pitchFamily="34" charset="0"/>
              </a:rPr>
              <a:t>) _ une plante dont la tige peut atteindre jusqu’à 5 m de longueur _ est très invasive dans certains étangs du sud-ouest de la France et en Bretagne. Elle entraine une disparition des plantes autochtones au profit d’un herbier monospécifique.</a:t>
            </a:r>
          </a:p>
          <a:p>
            <a:pPr algn="just" eaLnBrk="1" hangingPunct="1">
              <a:spcBef>
                <a:spcPct val="0"/>
              </a:spcBef>
            </a:pPr>
            <a:r>
              <a:rPr lang="fr-FR" altLang="fr-FR" sz="1800">
                <a:solidFill>
                  <a:srgbClr val="008000"/>
                </a:solidFill>
                <a:latin typeface="Arial" panose="020B0604020202020204" pitchFamily="34" charset="0"/>
              </a:rPr>
              <a:t> Elle se multiplie en France, par reproduction végétative (par émission de boutures).</a:t>
            </a:r>
          </a:p>
          <a:p>
            <a:pPr algn="just" eaLnBrk="1" hangingPunct="1">
              <a:spcBef>
                <a:spcPct val="0"/>
              </a:spcBef>
            </a:pPr>
            <a:r>
              <a:rPr lang="fr-FR" altLang="fr-FR" sz="1800">
                <a:solidFill>
                  <a:srgbClr val="008000"/>
                </a:solidFill>
                <a:latin typeface="Arial" panose="020B0604020202020204" pitchFamily="34" charset="0"/>
              </a:rPr>
              <a:t> La profondeur maximale atteinte est de 7</a:t>
            </a:r>
            <a:r>
              <a:rPr lang="fr-FR" altLang="fr-FR" sz="1800" b="1">
                <a:solidFill>
                  <a:srgbClr val="008000"/>
                </a:solidFill>
                <a:latin typeface="Arial" panose="020B0604020202020204" pitchFamily="34" charset="0"/>
              </a:rPr>
              <a:t> </a:t>
            </a:r>
            <a:r>
              <a:rPr lang="fr-FR" altLang="fr-FR" sz="1800">
                <a:solidFill>
                  <a:srgbClr val="008000"/>
                </a:solidFill>
                <a:latin typeface="Arial" panose="020B0604020202020204" pitchFamily="34" charset="0"/>
              </a:rPr>
              <a:t>m grâce à une photosynthèse très efficace à des seuils lumineux très bas. Elle peut donc coloniser des zones très profondes et commencer à absorber la lumière dès le lever du jour et tard dans la journée.</a:t>
            </a:r>
          </a:p>
          <a:p>
            <a:pPr algn="just" eaLnBrk="1" hangingPunct="1">
              <a:spcBef>
                <a:spcPct val="0"/>
              </a:spcBef>
            </a:pPr>
            <a:r>
              <a:rPr lang="fr-FR" altLang="fr-FR" sz="1800">
                <a:solidFill>
                  <a:srgbClr val="008000"/>
                </a:solidFill>
                <a:latin typeface="Arial" panose="020B0604020202020204" pitchFamily="34" charset="0"/>
              </a:rPr>
              <a:t> Elle fut introduite en France à Paris dans les Jardins botaniques dans les années 1930 pour une utilisation récréative : l’aquariophilie et l’ornementation.</a:t>
            </a:r>
          </a:p>
          <a:p>
            <a:pPr algn="just" eaLnBrk="1" hangingPunct="1">
              <a:spcBef>
                <a:spcPct val="0"/>
              </a:spcBef>
            </a:pPr>
            <a:r>
              <a:rPr lang="fr-FR" altLang="fr-FR" sz="1800">
                <a:solidFill>
                  <a:srgbClr val="008000"/>
                </a:solidFill>
                <a:latin typeface="Arial" panose="020B0604020202020204" pitchFamily="34" charset="0"/>
              </a:rPr>
              <a:t> Elle colonisa ensuite le bassin parisien et fut considérée comme naturalisée dès la fin des années 1960.</a:t>
            </a:r>
          </a:p>
        </p:txBody>
      </p:sp>
      <p:sp>
        <p:nvSpPr>
          <p:cNvPr id="96265" name="ZoneTexte 8"/>
          <p:cNvSpPr txBox="1">
            <a:spLocks noChangeArrowheads="1"/>
          </p:cNvSpPr>
          <p:nvPr/>
        </p:nvSpPr>
        <p:spPr bwMode="auto">
          <a:xfrm>
            <a:off x="107950" y="4941888"/>
            <a:ext cx="3240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latin typeface="Arial" panose="020B0604020202020204" pitchFamily="34" charset="0"/>
              </a:rPr>
              <a:t>Sources : L'Elodée crépue (</a:t>
            </a:r>
            <a:r>
              <a:rPr lang="fr-FR" altLang="fr-FR" sz="1200" i="1">
                <a:solidFill>
                  <a:srgbClr val="008000"/>
                </a:solidFill>
                <a:latin typeface="Arial" panose="020B0604020202020204" pitchFamily="34" charset="0"/>
              </a:rPr>
              <a:t>Lagarosiphon major</a:t>
            </a:r>
            <a:r>
              <a:rPr lang="fr-FR" altLang="fr-FR" sz="1200">
                <a:solidFill>
                  <a:srgbClr val="008000"/>
                </a:solidFill>
                <a:latin typeface="Arial" panose="020B0604020202020204" pitchFamily="34" charset="0"/>
              </a:rPr>
              <a:t>), Espèces exotiques, envahissantes, impactantes en Bretagne, </a:t>
            </a:r>
            <a:r>
              <a:rPr lang="fr-FR" altLang="fr-FR" sz="1200">
                <a:solidFill>
                  <a:srgbClr val="008000"/>
                </a:solidFill>
                <a:latin typeface="Arial" panose="020B0604020202020204" pitchFamily="34" charset="0"/>
                <a:hlinkClick r:id="rId4"/>
              </a:rPr>
              <a:t>http://www.observatoire-biodiversite-bretagne.fr/especes-invasives/Flore-continentale/Invasives-averees/L-Elodee-crepue-Lagarosiphon-major</a:t>
            </a:r>
            <a:r>
              <a:rPr lang="fr-FR" altLang="fr-FR" sz="1200">
                <a:solidFill>
                  <a:srgbClr val="008000"/>
                </a:solidFill>
                <a:latin typeface="Arial" panose="020B0604020202020204" pitchFamily="34" charset="0"/>
              </a:rPr>
              <a:t>  &amp; </a:t>
            </a:r>
            <a:r>
              <a:rPr lang="fr-FR" altLang="fr-FR" sz="1200">
                <a:solidFill>
                  <a:srgbClr val="008000"/>
                </a:solidFill>
                <a:latin typeface="Arial" panose="020B0604020202020204" pitchFamily="34" charset="0"/>
                <a:hlinkClick r:id="rId5"/>
              </a:rPr>
              <a:t>http://www.hear.org/pier/species/lagarosiphon_major.htm</a:t>
            </a:r>
            <a:r>
              <a:rPr lang="fr-FR" altLang="fr-FR" sz="1200">
                <a:solidFill>
                  <a:srgbClr val="008000"/>
                </a:solidFill>
                <a:latin typeface="Arial" panose="020B0604020202020204" pitchFamily="34"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179388" y="620713"/>
            <a:ext cx="8785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a:p>
            <a:pPr eaLnBrk="1" hangingPunct="1">
              <a:spcBef>
                <a:spcPct val="0"/>
              </a:spcBef>
              <a:buFontTx/>
              <a:buNone/>
            </a:pPr>
            <a:r>
              <a:rPr lang="fr-FR" altLang="fr-FR" sz="1800">
                <a:solidFill>
                  <a:srgbClr val="008000"/>
                </a:solidFill>
                <a:latin typeface="Arial" panose="020B0604020202020204" pitchFamily="34" charset="0"/>
              </a:rPr>
              <a:t>8.52ter. </a:t>
            </a:r>
            <a:r>
              <a:rPr lang="fi-FI" altLang="fr-FR" sz="1800" b="1">
                <a:solidFill>
                  <a:srgbClr val="008000"/>
                </a:solidFill>
                <a:latin typeface="Arial" panose="020B0604020202020204" pitchFamily="34" charset="0"/>
              </a:rPr>
              <a:t>Elodée de Nuttall </a:t>
            </a:r>
            <a:r>
              <a:rPr lang="fi-FI" altLang="fr-FR" sz="1800">
                <a:solidFill>
                  <a:srgbClr val="008000"/>
                </a:solidFill>
                <a:latin typeface="Arial" panose="020B0604020202020204" pitchFamily="34" charset="0"/>
              </a:rPr>
              <a:t>(</a:t>
            </a:r>
            <a:r>
              <a:rPr lang="fi-FI" altLang="fr-FR" sz="1800" i="1">
                <a:solidFill>
                  <a:srgbClr val="008000"/>
                </a:solidFill>
                <a:latin typeface="Arial" panose="020B0604020202020204" pitchFamily="34" charset="0"/>
                <a:hlinkClick r:id="rId2" action="ppaction://hlinkfile"/>
              </a:rPr>
              <a:t>Elodea nuttallii</a:t>
            </a:r>
            <a:r>
              <a:rPr lang="fi-FI" altLang="fr-FR" sz="1800">
                <a:solidFill>
                  <a:srgbClr val="008000"/>
                </a:solidFill>
                <a:latin typeface="Arial" panose="020B0604020202020204" pitchFamily="34" charset="0"/>
              </a:rPr>
              <a:t>)</a:t>
            </a:r>
            <a:endParaRPr lang="fr-FR" altLang="fr-FR" sz="1800">
              <a:solidFill>
                <a:srgbClr val="008000"/>
              </a:solidFill>
              <a:latin typeface="Arial" panose="020B0604020202020204" pitchFamily="34" charset="0"/>
            </a:endParaRPr>
          </a:p>
        </p:txBody>
      </p:sp>
      <p:sp>
        <p:nvSpPr>
          <p:cNvPr id="97283" name="Espace réservé du numéro de diapositive 1"/>
          <p:cNvSpPr txBox="1">
            <a:spLocks/>
          </p:cNvSpPr>
          <p:nvPr/>
        </p:nvSpPr>
        <p:spPr bwMode="auto">
          <a:xfrm>
            <a:off x="250825" y="188913"/>
            <a:ext cx="4778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780CA3-707B-4724-BD7B-DC67AB871A94}" type="slidenum">
              <a:rPr lang="fr-FR" altLang="fr-FR" sz="1200">
                <a:solidFill>
                  <a:srgbClr val="898989"/>
                </a:solidFill>
              </a:rPr>
              <a:pPr algn="r" eaLnBrk="1" hangingPunct="1">
                <a:spcBef>
                  <a:spcPct val="0"/>
                </a:spcBef>
                <a:buFontTx/>
                <a:buNone/>
              </a:pPr>
              <a:t>96</a:t>
            </a:fld>
            <a:endParaRPr lang="fr-FR" altLang="fr-FR" sz="1200">
              <a:solidFill>
                <a:srgbClr val="898989"/>
              </a:solidFill>
            </a:endParaRPr>
          </a:p>
        </p:txBody>
      </p:sp>
      <p:sp>
        <p:nvSpPr>
          <p:cNvPr id="97284" name="ZoneTexte 2"/>
          <p:cNvSpPr txBox="1">
            <a:spLocks noChangeArrowheads="1"/>
          </p:cNvSpPr>
          <p:nvPr/>
        </p:nvSpPr>
        <p:spPr bwMode="auto">
          <a:xfrm>
            <a:off x="1979613" y="188913"/>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7285" name="ZoneTexte 5"/>
          <p:cNvSpPr txBox="1">
            <a:spLocks noChangeArrowheads="1"/>
          </p:cNvSpPr>
          <p:nvPr/>
        </p:nvSpPr>
        <p:spPr bwMode="auto">
          <a:xfrm>
            <a:off x="179388" y="1341438"/>
            <a:ext cx="8785225"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700">
                <a:solidFill>
                  <a:srgbClr val="008000"/>
                </a:solidFill>
                <a:latin typeface="Arial" panose="020B0604020202020204" pitchFamily="34" charset="0"/>
              </a:rPr>
              <a:t>Originaire d’</a:t>
            </a:r>
            <a:r>
              <a:rPr lang="fr-FR" altLang="fr-FR" sz="1700">
                <a:solidFill>
                  <a:srgbClr val="008000"/>
                </a:solidFill>
                <a:latin typeface="Arial" panose="020B0604020202020204" pitchFamily="34" charset="0"/>
                <a:hlinkClick r:id="rId3" tooltip="Amérique du Nord"/>
              </a:rPr>
              <a:t>Amérique du Nord</a:t>
            </a:r>
            <a:r>
              <a:rPr lang="fr-FR" altLang="fr-FR" sz="1700">
                <a:solidFill>
                  <a:srgbClr val="008000"/>
                </a:solidFill>
                <a:latin typeface="Arial" panose="020B0604020202020204" pitchFamily="34" charset="0"/>
              </a:rPr>
              <a:t>, </a:t>
            </a:r>
            <a:r>
              <a:rPr lang="fr-FR" altLang="fr-FR" sz="1700">
                <a:solidFill>
                  <a:srgbClr val="008000"/>
                </a:solidFill>
                <a:latin typeface="Arial" panose="020B0604020202020204" pitchFamily="34" charset="0"/>
                <a:hlinkClick r:id="rId4" tooltip="Plante aquatique"/>
              </a:rPr>
              <a:t>plante aquatique</a:t>
            </a:r>
            <a:r>
              <a:rPr lang="fr-FR" altLang="fr-FR" sz="1700">
                <a:solidFill>
                  <a:srgbClr val="008000"/>
                </a:solidFill>
                <a:latin typeface="Arial" panose="020B0604020202020204" pitchFamily="34" charset="0"/>
              </a:rPr>
              <a:t> vivace (</a:t>
            </a:r>
            <a:r>
              <a:rPr lang="fr-FR" altLang="fr-FR" sz="1700">
                <a:solidFill>
                  <a:srgbClr val="008000"/>
                </a:solidFill>
                <a:latin typeface="Arial" panose="020B0604020202020204" pitchFamily="34" charset="0"/>
                <a:hlinkClick r:id="rId5" tooltip="Famille (biologie)"/>
              </a:rPr>
              <a:t>famille</a:t>
            </a:r>
            <a:r>
              <a:rPr lang="fr-FR" altLang="fr-FR" sz="1700">
                <a:solidFill>
                  <a:srgbClr val="008000"/>
                </a:solidFill>
                <a:latin typeface="Arial" panose="020B0604020202020204" pitchFamily="34" charset="0"/>
              </a:rPr>
              <a:t> des </a:t>
            </a:r>
            <a:r>
              <a:rPr lang="fr-FR" altLang="fr-FR" sz="1700" i="1">
                <a:solidFill>
                  <a:srgbClr val="008000"/>
                </a:solidFill>
                <a:latin typeface="Arial" panose="020B0604020202020204" pitchFamily="34" charset="0"/>
                <a:hlinkClick r:id="rId6" tooltip="Hydrocharitacée"/>
              </a:rPr>
              <a:t>Hydrocharitacées</a:t>
            </a:r>
            <a:r>
              <a:rPr lang="fr-FR" altLang="fr-FR" sz="17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Utilisée comme </a:t>
            </a:r>
            <a:r>
              <a:rPr lang="fr-FR" altLang="fr-FR" sz="1200">
                <a:solidFill>
                  <a:srgbClr val="008000"/>
                </a:solidFill>
                <a:latin typeface="Arial" panose="020B0604020202020204" pitchFamily="34" charset="0"/>
                <a:hlinkClick r:id="rId7" tooltip="Liste des plantes d'eau douce"/>
              </a:rPr>
              <a:t>plante d'aquarium</a:t>
            </a:r>
            <a:r>
              <a:rPr lang="fr-FR" altLang="fr-FR" sz="1200">
                <a:solidFill>
                  <a:srgbClr val="008000"/>
                </a:solidFill>
                <a:latin typeface="Arial" panose="020B0604020202020204" pitchFamily="34" charset="0"/>
              </a:rPr>
              <a:t> et décorative, </a:t>
            </a:r>
            <a:r>
              <a:rPr lang="fr-FR" altLang="fr-FR" sz="1200">
                <a:solidFill>
                  <a:srgbClr val="FF0000"/>
                </a:solidFill>
                <a:latin typeface="Arial" panose="020B0604020202020204" pitchFamily="34" charset="0"/>
              </a:rPr>
              <a:t>issues de l’eau rejetée des aquarium, elle est maintenant considérée comme </a:t>
            </a:r>
            <a:r>
              <a:rPr lang="fr-FR" altLang="fr-FR" sz="1200">
                <a:solidFill>
                  <a:srgbClr val="FF0000"/>
                </a:solidFill>
                <a:latin typeface="Arial" panose="020B0604020202020204" pitchFamily="34" charset="0"/>
                <a:hlinkClick r:id="rId8" tooltip="Espèce invasive"/>
              </a:rPr>
              <a:t>invasive</a:t>
            </a:r>
            <a:r>
              <a:rPr lang="fr-FR" altLang="fr-FR" sz="1200">
                <a:solidFill>
                  <a:srgbClr val="FF0000"/>
                </a:solidFill>
                <a:latin typeface="Arial" panose="020B0604020202020204" pitchFamily="34" charset="0"/>
              </a:rPr>
              <a:t> et susceptible de poser des problèmes (bouchons à la prise d'eau de refroidissement de certaines </a:t>
            </a:r>
            <a:r>
              <a:rPr lang="fr-FR" altLang="fr-FR" sz="1200">
                <a:solidFill>
                  <a:srgbClr val="FF0000"/>
                </a:solidFill>
                <a:latin typeface="Arial" panose="020B0604020202020204" pitchFamily="34" charset="0"/>
                <a:hlinkClick r:id="rId9" tooltip="Centrale nucléaire"/>
              </a:rPr>
              <a:t>centrales nucléaires</a:t>
            </a:r>
            <a:r>
              <a:rPr lang="fr-FR" altLang="fr-FR" sz="1200">
                <a:solidFill>
                  <a:srgbClr val="FF0000"/>
                </a:solidFill>
                <a:latin typeface="Arial" panose="020B0604020202020204" pitchFamily="34" charset="0"/>
              </a:rPr>
              <a:t> notamment), dans une grande partie de l'</a:t>
            </a:r>
            <a:r>
              <a:rPr lang="fr-FR" altLang="fr-FR" sz="1200">
                <a:solidFill>
                  <a:srgbClr val="FF0000"/>
                </a:solidFill>
                <a:latin typeface="Arial" panose="020B0604020202020204" pitchFamily="34" charset="0"/>
                <a:hlinkClick r:id="rId10" tooltip="Eurasie"/>
              </a:rPr>
              <a:t>Eurasie</a:t>
            </a:r>
            <a:r>
              <a:rPr lang="fr-FR" altLang="fr-FR" sz="1200">
                <a:solidFill>
                  <a:srgbClr val="FF0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L'Elodée de Nuttall et l'Elodée du Canada proviennent d’Amérique du Nord et se sont récemment répandues dans toute l’Europe. </a:t>
            </a:r>
            <a:r>
              <a:rPr lang="fr-FR" altLang="fr-FR" sz="1200">
                <a:solidFill>
                  <a:srgbClr val="FF0000"/>
                </a:solidFill>
                <a:latin typeface="Arial" panose="020B0604020202020204" pitchFamily="34" charset="0"/>
              </a:rPr>
              <a:t>Elles peuvent proliférer dans les milieux aquatiques, menaçant la flore indigène et portant préjudice à l’exploitation et l’utilisation des ressources aquatiques. L’élodée du Canada semble actuellement reculer face à l’élodée de Nuttall. Les longues tiges hachées par les hélices de bateaux pourraient contribuer à expliquer son caractère invasif dans certaines zones.</a:t>
            </a:r>
          </a:p>
          <a:p>
            <a:pPr algn="just" eaLnBrk="1" hangingPunct="1">
              <a:spcBef>
                <a:spcPct val="0"/>
              </a:spcBef>
              <a:buFontTx/>
              <a:buNone/>
            </a:pPr>
            <a:r>
              <a:rPr lang="fr-FR" altLang="fr-FR" sz="1200">
                <a:solidFill>
                  <a:srgbClr val="008000"/>
                </a:solidFill>
                <a:latin typeface="Arial" panose="020B0604020202020204" pitchFamily="34" charset="0"/>
              </a:rPr>
              <a:t>Les 3 élodées semblent se distribuer selon des préférendums physicochimiques de l'eau et de température : </a:t>
            </a:r>
            <a:r>
              <a:rPr lang="fr-FR" altLang="fr-FR" sz="1200" i="1">
                <a:solidFill>
                  <a:srgbClr val="008000"/>
                </a:solidFill>
                <a:latin typeface="Arial" panose="020B0604020202020204" pitchFamily="34" charset="0"/>
              </a:rPr>
              <a:t>E. canadensis </a:t>
            </a:r>
            <a:r>
              <a:rPr lang="fr-FR" altLang="fr-FR" sz="1200">
                <a:solidFill>
                  <a:srgbClr val="008000"/>
                </a:solidFill>
                <a:latin typeface="Arial" panose="020B0604020202020204" pitchFamily="34" charset="0"/>
              </a:rPr>
              <a:t>préfère les milieux </a:t>
            </a:r>
            <a:r>
              <a:rPr lang="fr-FR" altLang="fr-FR" sz="1200">
                <a:solidFill>
                  <a:srgbClr val="008000"/>
                </a:solidFill>
                <a:latin typeface="Arial" panose="020B0604020202020204" pitchFamily="34" charset="0"/>
                <a:hlinkClick r:id="rId11" tooltip="Oligomésotrophique (page inexistante)"/>
              </a:rPr>
              <a:t>oligomésotrophiques</a:t>
            </a:r>
            <a:r>
              <a:rPr lang="fr-FR" altLang="fr-FR" sz="1200">
                <a:solidFill>
                  <a:srgbClr val="008000"/>
                </a:solidFill>
                <a:latin typeface="Arial" panose="020B0604020202020204" pitchFamily="34" charset="0"/>
              </a:rPr>
              <a:t> et des habitats plutôt </a:t>
            </a:r>
            <a:r>
              <a:rPr lang="fr-FR" altLang="fr-FR" sz="1200">
                <a:solidFill>
                  <a:srgbClr val="008000"/>
                </a:solidFill>
                <a:latin typeface="Arial" panose="020B0604020202020204" pitchFamily="34" charset="0"/>
                <a:hlinkClick r:id="rId12" tooltip="Sténotherme"/>
              </a:rPr>
              <a:t>sténothermes</a:t>
            </a:r>
            <a:r>
              <a:rPr lang="fr-FR" altLang="fr-FR" sz="1200">
                <a:solidFill>
                  <a:srgbClr val="008000"/>
                </a:solidFill>
                <a:latin typeface="Arial" panose="020B0604020202020204" pitchFamily="34" charset="0"/>
              </a:rPr>
              <a:t>, alors que </a:t>
            </a:r>
            <a:r>
              <a:rPr lang="fr-FR" altLang="fr-FR" sz="1200" i="1">
                <a:solidFill>
                  <a:srgbClr val="008000"/>
                </a:solidFill>
                <a:latin typeface="Arial" panose="020B0604020202020204" pitchFamily="34" charset="0"/>
              </a:rPr>
              <a:t>E. nuttallii</a:t>
            </a:r>
            <a:r>
              <a:rPr lang="fr-FR" altLang="fr-FR" sz="1200">
                <a:solidFill>
                  <a:srgbClr val="008000"/>
                </a:solidFill>
                <a:latin typeface="Arial" panose="020B0604020202020204" pitchFamily="34" charset="0"/>
              </a:rPr>
              <a:t> et </a:t>
            </a:r>
            <a:r>
              <a:rPr lang="fr-FR" altLang="fr-FR" sz="1200" i="1">
                <a:solidFill>
                  <a:srgbClr val="008000"/>
                </a:solidFill>
                <a:latin typeface="Arial" panose="020B0604020202020204" pitchFamily="34" charset="0"/>
              </a:rPr>
              <a:t>E. ernstiae</a:t>
            </a:r>
            <a:r>
              <a:rPr lang="fr-FR" altLang="fr-FR" sz="1200">
                <a:solidFill>
                  <a:srgbClr val="008000"/>
                </a:solidFill>
                <a:latin typeface="Arial" panose="020B0604020202020204" pitchFamily="34" charset="0"/>
              </a:rPr>
              <a:t> sont plutôt dans les eaux eutrophes à mésoeutrophes avec peu ou pas d'apports d'eau souterraines sténothermes</a:t>
            </a:r>
            <a:r>
              <a:rPr lang="fr-FR" altLang="fr-FR" sz="1200" baseline="30000">
                <a:solidFill>
                  <a:srgbClr val="008000"/>
                </a:solidFill>
                <a:latin typeface="Arial" panose="020B0604020202020204" pitchFamily="34" charset="0"/>
                <a:hlinkClick r:id="rId13"/>
              </a:rPr>
              <a:t>3</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a:solidFill>
                  <a:srgbClr val="008000"/>
                </a:solidFill>
                <a:latin typeface="Arial" panose="020B0604020202020204" pitchFamily="34" charset="0"/>
              </a:rPr>
              <a:t>La </a:t>
            </a:r>
            <a:r>
              <a:rPr lang="fr-FR" altLang="fr-FR" sz="1200">
                <a:solidFill>
                  <a:srgbClr val="008000"/>
                </a:solidFill>
                <a:latin typeface="Arial" panose="020B0604020202020204" pitchFamily="34" charset="0"/>
                <a:hlinkClick r:id="rId14" tooltip="Multiplication végétative"/>
              </a:rPr>
              <a:t>voie végétative</a:t>
            </a:r>
            <a:r>
              <a:rPr lang="fr-FR" altLang="fr-FR" sz="1200">
                <a:solidFill>
                  <a:srgbClr val="008000"/>
                </a:solidFill>
                <a:latin typeface="Arial" panose="020B0604020202020204" pitchFamily="34" charset="0"/>
              </a:rPr>
              <a:t> est le mode de reproduction le plus important de cette plante, la reproduction par </a:t>
            </a:r>
            <a:r>
              <a:rPr lang="fr-FR" altLang="fr-FR" sz="1200">
                <a:solidFill>
                  <a:srgbClr val="008000"/>
                </a:solidFill>
                <a:latin typeface="Arial" panose="020B0604020202020204" pitchFamily="34" charset="0"/>
                <a:hlinkClick r:id="rId15" tooltip="Graine"/>
              </a:rPr>
              <a:t>graine</a:t>
            </a:r>
            <a:r>
              <a:rPr lang="fr-FR" altLang="fr-FR" sz="1200">
                <a:solidFill>
                  <a:srgbClr val="008000"/>
                </a:solidFill>
                <a:latin typeface="Arial" panose="020B0604020202020204" pitchFamily="34" charset="0"/>
              </a:rPr>
              <a:t> ne jouant qu’un rôle mineur. C'est une plante rustique, bien adaptée aux régions tempérées et fraiches.</a:t>
            </a:r>
          </a:p>
          <a:p>
            <a:pPr algn="just" eaLnBrk="1" hangingPunct="1">
              <a:spcBef>
                <a:spcPct val="0"/>
              </a:spcBef>
              <a:buFontTx/>
              <a:buNone/>
            </a:pPr>
            <a:r>
              <a:rPr lang="fr-FR" altLang="fr-FR" sz="1200" u="sng">
                <a:solidFill>
                  <a:srgbClr val="008000"/>
                </a:solidFill>
                <a:latin typeface="Arial" panose="020B0604020202020204" pitchFamily="34" charset="0"/>
              </a:rPr>
              <a:t>Utilisation possibles </a:t>
            </a:r>
            <a:r>
              <a:rPr lang="fr-FR" altLang="fr-FR" sz="1200">
                <a:solidFill>
                  <a:srgbClr val="008000"/>
                </a:solidFill>
                <a:latin typeface="Arial" panose="020B0604020202020204" pitchFamily="34" charset="0"/>
              </a:rPr>
              <a:t>: Sa capacité d'absorption des métaux (Cd, Cr, Cu, Mn, Ni, Pb, Zn and Fe and S ont été testés) est significative</a:t>
            </a:r>
            <a:r>
              <a:rPr lang="fr-FR" altLang="fr-FR" sz="1200" baseline="30000">
                <a:solidFill>
                  <a:srgbClr val="008000"/>
                </a:solidFill>
                <a:latin typeface="Arial" panose="020B0604020202020204" pitchFamily="34" charset="0"/>
                <a:hlinkClick r:id="rId16"/>
              </a:rPr>
              <a:t>12</a:t>
            </a:r>
            <a:r>
              <a:rPr lang="fr-FR" altLang="fr-FR" sz="1200">
                <a:solidFill>
                  <a:srgbClr val="008000"/>
                </a:solidFill>
                <a:latin typeface="Arial" panose="020B0604020202020204" pitchFamily="34" charset="0"/>
              </a:rPr>
              <a:t>, et comparable à celle d'</a:t>
            </a:r>
            <a:r>
              <a:rPr lang="fr-FR" altLang="fr-FR" sz="1200" i="1">
                <a:solidFill>
                  <a:srgbClr val="008000"/>
                </a:solidFill>
                <a:latin typeface="Arial" panose="020B0604020202020204" pitchFamily="34" charset="0"/>
              </a:rPr>
              <a:t>E. canadensis</a:t>
            </a:r>
            <a:r>
              <a:rPr lang="fr-FR" altLang="fr-FR" sz="1200" baseline="30000">
                <a:solidFill>
                  <a:srgbClr val="008000"/>
                </a:solidFill>
                <a:latin typeface="Arial" panose="020B0604020202020204" pitchFamily="34" charset="0"/>
                <a:hlinkClick r:id="rId17"/>
              </a:rPr>
              <a:t>13</a:t>
            </a:r>
            <a:r>
              <a:rPr lang="fr-FR" altLang="fr-FR" sz="1200">
                <a:solidFill>
                  <a:srgbClr val="008000"/>
                </a:solidFill>
                <a:latin typeface="Arial" panose="020B0604020202020204" pitchFamily="34" charset="0"/>
              </a:rPr>
              <a:t>.</a:t>
            </a:r>
          </a:p>
          <a:p>
            <a:pPr algn="just" eaLnBrk="1" hangingPunct="1">
              <a:spcBef>
                <a:spcPct val="0"/>
              </a:spcBef>
              <a:buFontTx/>
              <a:buNone/>
            </a:pPr>
            <a:r>
              <a:rPr lang="fr-FR" altLang="fr-FR" sz="1200" u="sng">
                <a:solidFill>
                  <a:srgbClr val="002060"/>
                </a:solidFill>
                <a:latin typeface="Arial" panose="020B0604020202020204" pitchFamily="34" charset="0"/>
              </a:rPr>
              <a:t>Prévention et lutte</a:t>
            </a:r>
            <a:r>
              <a:rPr lang="fr-FR" altLang="fr-FR" sz="1200">
                <a:solidFill>
                  <a:srgbClr val="002060"/>
                </a:solidFill>
                <a:latin typeface="Arial" panose="020B0604020202020204" pitchFamily="34" charset="0"/>
              </a:rPr>
              <a:t> : La lutte mécanique doit avoir lieu en été, car en hiver les hibernacles flottants sont difficiles à éliminer. Une élimination complète des élodées n’est possible qu’à petite échelle, les plantes récoltées doivent être éliminées dans des usines d’incinération des déchets. La prévention reste encore le meilleur moyen de lutte : à l’achat de plantes pour des aquariums ou des étangs, il faut donner la préférence à des espèces indigènes. Les eaux des aquariums contenant des plantes exotiques </a:t>
            </a:r>
          </a:p>
          <a:p>
            <a:pPr algn="just" eaLnBrk="1" hangingPunct="1">
              <a:spcBef>
                <a:spcPct val="0"/>
              </a:spcBef>
              <a:buFontTx/>
              <a:buNone/>
            </a:pPr>
            <a:r>
              <a:rPr lang="fr-FR" altLang="fr-FR" sz="1200">
                <a:solidFill>
                  <a:srgbClr val="002060"/>
                </a:solidFill>
                <a:latin typeface="Arial" panose="020B0604020202020204" pitchFamily="34" charset="0"/>
              </a:rPr>
              <a:t>ne doivent pas être vidangées dans les cours d’eau mais sur un substrat sec et exposé au soleil. </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18"/>
              </a:rPr>
              <a:t>http://fr.wikipedia.org/wiki/%C3%89lod%C3%A9e_de_Nuttall</a:t>
            </a:r>
            <a:r>
              <a:rPr lang="fr-FR" altLang="fr-FR" sz="1200">
                <a:solidFill>
                  <a:srgbClr val="008000"/>
                </a:solidFill>
                <a:latin typeface="Arial" panose="020B0604020202020204" pitchFamily="34" charset="0"/>
              </a:rPr>
              <a:t>, </a:t>
            </a:r>
          </a:p>
          <a:p>
            <a:pPr eaLnBrk="1" hangingPunct="1">
              <a:spcBef>
                <a:spcPct val="0"/>
              </a:spcBef>
              <a:buFontTx/>
              <a:buNone/>
            </a:pPr>
            <a:r>
              <a:rPr lang="fr-FR" altLang="fr-FR" sz="1200">
                <a:solidFill>
                  <a:srgbClr val="008000"/>
                </a:solidFill>
                <a:latin typeface="Arial" panose="020B0604020202020204" pitchFamily="34" charset="0"/>
              </a:rPr>
              <a:t>b) </a:t>
            </a:r>
            <a:r>
              <a:rPr lang="fr-FR" altLang="fr-FR" sz="1200">
                <a:solidFill>
                  <a:srgbClr val="008000"/>
                </a:solidFill>
                <a:latin typeface="Arial" panose="020B0604020202020204" pitchFamily="34" charset="0"/>
                <a:hlinkClick r:id="rId18"/>
              </a:rPr>
              <a:t>http://fr.wikipedia.org/wiki/%C3%89lod%C3%A9e_de_Nuttall</a:t>
            </a:r>
            <a:r>
              <a:rPr lang="fr-FR" altLang="fr-FR" sz="1200">
                <a:solidFill>
                  <a:srgbClr val="008000"/>
                </a:solidFill>
                <a:latin typeface="Arial" panose="020B0604020202020204" pitchFamily="34" charset="0"/>
              </a:rPr>
              <a:t>, c) </a:t>
            </a:r>
            <a:r>
              <a:rPr lang="fr-FR" altLang="fr-FR" sz="1200">
                <a:solidFill>
                  <a:srgbClr val="008000"/>
                </a:solidFill>
                <a:latin typeface="Arial" panose="020B0604020202020204" pitchFamily="34" charset="0"/>
                <a:hlinkClick r:id="rId19"/>
              </a:rPr>
              <a:t>http://en.wikipedia.org/wiki/Elodea_nuttallii</a:t>
            </a:r>
            <a:r>
              <a:rPr lang="fr-FR" altLang="fr-FR" sz="1200">
                <a:solidFill>
                  <a:srgbClr val="008000"/>
                </a:solidFill>
                <a:latin typeface="Arial" panose="020B0604020202020204" pitchFamily="34" charset="0"/>
              </a:rPr>
              <a:t>  </a:t>
            </a:r>
          </a:p>
        </p:txBody>
      </p:sp>
      <p:pic>
        <p:nvPicPr>
          <p:cNvPr id="97286" name="Picture 6" descr="C:\Users\LISAN\Pictures\plantes invasives\Elodea nuttallii.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5551488"/>
            <a:ext cx="20161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7" descr="C:\Users\LISAN\Pictures\plantes invasives\Elodea nuttallii4.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5875" y="5516563"/>
            <a:ext cx="17811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8" descr="C:\Users\LISAN\Pictures\plantes invasives\Elodea nuttallii3.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59338" y="5495925"/>
            <a:ext cx="1819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9" descr="C:\Users\LISAN\Pictures\plantes invasives\Elodea nuttallii2.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53300" y="5516563"/>
            <a:ext cx="17907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u numéro de diapositive 1"/>
          <p:cNvSpPr txBox="1">
            <a:spLocks/>
          </p:cNvSpPr>
          <p:nvPr/>
        </p:nvSpPr>
        <p:spPr bwMode="auto">
          <a:xfrm>
            <a:off x="7885113" y="188913"/>
            <a:ext cx="1123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290F9D4-FA59-41A9-B671-F754A06B7BC4}" type="slidenum">
              <a:rPr lang="fr-FR" altLang="fr-FR" sz="1200">
                <a:solidFill>
                  <a:srgbClr val="898989"/>
                </a:solidFill>
              </a:rPr>
              <a:pPr algn="r" eaLnBrk="1" hangingPunct="1">
                <a:spcBef>
                  <a:spcPct val="0"/>
                </a:spcBef>
                <a:buFontTx/>
                <a:buNone/>
              </a:pPr>
              <a:t>97</a:t>
            </a:fld>
            <a:endParaRPr lang="fr-FR" altLang="fr-FR" sz="1200">
              <a:solidFill>
                <a:srgbClr val="898989"/>
              </a:solidFill>
            </a:endParaRPr>
          </a:p>
        </p:txBody>
      </p:sp>
      <p:sp>
        <p:nvSpPr>
          <p:cNvPr id="98307"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8308" name="ZoneTexte 4"/>
          <p:cNvSpPr txBox="1">
            <a:spLocks noChangeArrowheads="1"/>
          </p:cNvSpPr>
          <p:nvPr/>
        </p:nvSpPr>
        <p:spPr bwMode="auto">
          <a:xfrm>
            <a:off x="179388" y="765175"/>
            <a:ext cx="878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a:p>
            <a:pPr eaLnBrk="1" hangingPunct="1">
              <a:spcBef>
                <a:spcPct val="0"/>
              </a:spcBef>
              <a:buFontTx/>
              <a:buNone/>
            </a:pPr>
            <a:endParaRPr lang="fr-FR" altLang="fr-FR" sz="1800">
              <a:solidFill>
                <a:srgbClr val="008000"/>
              </a:solidFill>
              <a:latin typeface="Arial" panose="020B0604020202020204" pitchFamily="34" charset="0"/>
            </a:endParaRPr>
          </a:p>
          <a:p>
            <a:pPr eaLnBrk="1" hangingPunct="1">
              <a:spcBef>
                <a:spcPct val="0"/>
              </a:spcBef>
              <a:buFontTx/>
              <a:buNone/>
            </a:pPr>
            <a:r>
              <a:rPr lang="fr-FR" altLang="fr-FR" sz="1800">
                <a:solidFill>
                  <a:srgbClr val="008000"/>
                </a:solidFill>
                <a:latin typeface="Arial" panose="020B0604020202020204" pitchFamily="34" charset="0"/>
              </a:rPr>
              <a:t>8.53. </a:t>
            </a:r>
            <a:r>
              <a:rPr lang="fr-FR" altLang="fr-FR" sz="1800" b="1">
                <a:solidFill>
                  <a:srgbClr val="008000"/>
                </a:solidFill>
                <a:latin typeface="Arial" panose="020B0604020202020204" pitchFamily="34" charset="0"/>
              </a:rPr>
              <a:t>Myriophylle du Brésil </a:t>
            </a:r>
            <a:r>
              <a:rPr lang="fr-FR" altLang="fr-FR" sz="1800">
                <a:solidFill>
                  <a:srgbClr val="008000"/>
                </a:solidFill>
                <a:latin typeface="Arial" panose="020B0604020202020204" pitchFamily="34" charset="0"/>
              </a:rPr>
              <a:t>(</a:t>
            </a:r>
            <a:r>
              <a:rPr lang="fr-FR" altLang="fr-FR" sz="1800" i="1">
                <a:solidFill>
                  <a:srgbClr val="008000"/>
                </a:solidFill>
                <a:latin typeface="Arial" panose="020B0604020202020204" pitchFamily="34" charset="0"/>
              </a:rPr>
              <a:t>Myriophyllum aquaticum</a:t>
            </a:r>
            <a:r>
              <a:rPr lang="fr-FR" altLang="fr-FR" sz="1800">
                <a:solidFill>
                  <a:srgbClr val="008000"/>
                </a:solidFill>
                <a:latin typeface="Arial" panose="020B0604020202020204" pitchFamily="34" charset="0"/>
              </a:rPr>
              <a:t>)</a:t>
            </a:r>
            <a:endParaRPr lang="fr-FR" altLang="fr-FR" sz="1800" b="1">
              <a:solidFill>
                <a:srgbClr val="008000"/>
              </a:solidFill>
              <a:latin typeface="Arial" panose="020B0604020202020204" pitchFamily="34" charset="0"/>
            </a:endParaRPr>
          </a:p>
        </p:txBody>
      </p:sp>
      <p:sp>
        <p:nvSpPr>
          <p:cNvPr id="98309" name="ZoneTexte 6"/>
          <p:cNvSpPr txBox="1">
            <a:spLocks noChangeArrowheads="1"/>
          </p:cNvSpPr>
          <p:nvPr/>
        </p:nvSpPr>
        <p:spPr bwMode="auto">
          <a:xfrm>
            <a:off x="179388" y="1700213"/>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b="1">
                <a:solidFill>
                  <a:srgbClr val="008000"/>
                </a:solidFill>
                <a:latin typeface="Arial" panose="020B0604020202020204" pitchFamily="34" charset="0"/>
              </a:rPr>
              <a:t>Myriophylle aquatique</a:t>
            </a:r>
            <a:r>
              <a:rPr lang="fr-FR" altLang="fr-FR" sz="1800">
                <a:solidFill>
                  <a:srgbClr val="008000"/>
                </a:solidFill>
                <a:latin typeface="Arial" panose="020B0604020202020204" pitchFamily="34" charset="0"/>
              </a:rPr>
              <a:t>, le </a:t>
            </a:r>
            <a:r>
              <a:rPr lang="fr-FR" altLang="fr-FR" sz="1800" b="1">
                <a:solidFill>
                  <a:srgbClr val="008000"/>
                </a:solidFill>
                <a:latin typeface="Arial" panose="020B0604020202020204" pitchFamily="34" charset="0"/>
              </a:rPr>
              <a:t>Millefeuille aquatique</a:t>
            </a:r>
            <a:r>
              <a:rPr lang="fr-FR" altLang="fr-FR" sz="1800">
                <a:solidFill>
                  <a:srgbClr val="008000"/>
                </a:solidFill>
                <a:latin typeface="Arial" panose="020B0604020202020204" pitchFamily="34" charset="0"/>
              </a:rPr>
              <a:t> ou le </a:t>
            </a:r>
            <a:r>
              <a:rPr lang="fr-FR" altLang="fr-FR" sz="1800" b="1">
                <a:solidFill>
                  <a:srgbClr val="008000"/>
                </a:solidFill>
                <a:latin typeface="Arial" panose="020B0604020202020204" pitchFamily="34" charset="0"/>
              </a:rPr>
              <a:t>Myriophylle du Brésil</a:t>
            </a:r>
            <a:r>
              <a:rPr lang="fr-FR" altLang="fr-FR" sz="1800">
                <a:solidFill>
                  <a:srgbClr val="008000"/>
                </a:solidFill>
                <a:latin typeface="Arial" panose="020B0604020202020204" pitchFamily="34" charset="0"/>
              </a:rPr>
              <a:t> est une plante aquatique du genre </a:t>
            </a:r>
            <a:r>
              <a:rPr lang="fr-FR" altLang="fr-FR" sz="1800" i="1">
                <a:solidFill>
                  <a:srgbClr val="008000"/>
                </a:solidFill>
                <a:latin typeface="Arial" panose="020B0604020202020204" pitchFamily="34" charset="0"/>
                <a:hlinkClick r:id="rId2" tooltip="Myriophyllum"/>
              </a:rPr>
              <a:t>Myriophyllum</a:t>
            </a:r>
            <a:r>
              <a:rPr lang="fr-FR" altLang="fr-FR" sz="1800">
                <a:solidFill>
                  <a:srgbClr val="008000"/>
                </a:solidFill>
                <a:latin typeface="Arial" panose="020B0604020202020204" pitchFamily="34" charset="0"/>
              </a:rPr>
              <a:t> originaire d'</a:t>
            </a:r>
            <a:r>
              <a:rPr lang="fr-FR" altLang="fr-FR" sz="1800">
                <a:solidFill>
                  <a:srgbClr val="008000"/>
                </a:solidFill>
                <a:latin typeface="Arial" panose="020B0604020202020204" pitchFamily="34" charset="0"/>
                <a:hlinkClick r:id="rId3" tooltip="Amazonie"/>
              </a:rPr>
              <a:t>Amazonie</a:t>
            </a:r>
            <a:r>
              <a:rPr lang="fr-FR" altLang="fr-FR" sz="1800">
                <a:solidFill>
                  <a:srgbClr val="008000"/>
                </a:solidFill>
                <a:latin typeface="Arial" panose="020B0604020202020204" pitchFamily="34" charset="0"/>
              </a:rPr>
              <a:t>.</a:t>
            </a:r>
          </a:p>
          <a:p>
            <a:pPr algn="just" eaLnBrk="1" hangingPunct="1">
              <a:spcBef>
                <a:spcPct val="0"/>
              </a:spcBef>
              <a:buFontTx/>
              <a:buNone/>
            </a:pPr>
            <a:r>
              <a:rPr lang="fr-FR" altLang="fr-FR" sz="1800">
                <a:solidFill>
                  <a:srgbClr val="008000"/>
                </a:solidFill>
                <a:latin typeface="Arial" panose="020B0604020202020204" pitchFamily="34" charset="0"/>
              </a:rPr>
              <a:t>Cette plante amphibie peut développer des tiges de 3 m de long poussant jusqu'à 30 à 40 cm hors de l'eau. Elle prolifère aujourd'hui dans le monde entier, en eau douce stagnante ou faiblement courante. Elle a été introduite dans de nombreux jardins botaniques pour la beauté de son feuillage. On signale son caractère envahissant dès 1913 dans les </a:t>
            </a:r>
            <a:r>
              <a:rPr lang="fr-FR" altLang="fr-FR" sz="1800">
                <a:solidFill>
                  <a:srgbClr val="008000"/>
                </a:solidFill>
                <a:latin typeface="Arial" panose="020B0604020202020204" pitchFamily="34" charset="0"/>
                <a:hlinkClick r:id="rId4" tooltip="Marais de Bruges"/>
              </a:rPr>
              <a:t>Marais de Bruges</a:t>
            </a:r>
            <a:r>
              <a:rPr lang="fr-FR" altLang="fr-FR" sz="1800">
                <a:solidFill>
                  <a:srgbClr val="008000"/>
                </a:solidFill>
                <a:latin typeface="Arial" panose="020B0604020202020204" pitchFamily="34" charset="0"/>
              </a:rPr>
              <a:t> au nord de </a:t>
            </a:r>
            <a:r>
              <a:rPr lang="fr-FR" altLang="fr-FR" sz="1800">
                <a:solidFill>
                  <a:srgbClr val="008000"/>
                </a:solidFill>
                <a:latin typeface="Arial" panose="020B0604020202020204" pitchFamily="34" charset="0"/>
                <a:hlinkClick r:id="rId5" tooltip="Bordeaux"/>
              </a:rPr>
              <a:t>Bordeaux</a:t>
            </a:r>
            <a:r>
              <a:rPr lang="fr-FR" altLang="fr-FR" sz="1800">
                <a:solidFill>
                  <a:srgbClr val="008000"/>
                </a:solidFill>
                <a:latin typeface="Arial" panose="020B0604020202020204" pitchFamily="34" charset="0"/>
              </a:rPr>
              <a:t>. Se retrouve dans les milieux humides, les eaux stagnantes ou à faible courant, dans les bassins d’ornement, les étangs et les aquariums.</a:t>
            </a:r>
            <a:r>
              <a:rPr lang="fr-FR" altLang="fr-FR" sz="1200">
                <a:solidFill>
                  <a:srgbClr val="008000"/>
                </a:solidFill>
                <a:latin typeface="Arial" panose="020B0604020202020204" pitchFamily="34" charset="0"/>
              </a:rPr>
              <a:t> </a:t>
            </a:r>
          </a:p>
          <a:p>
            <a:pPr algn="just" eaLnBrk="1" hangingPunct="1">
              <a:spcBef>
                <a:spcPct val="0"/>
              </a:spcBef>
              <a:buFontTx/>
              <a:buNone/>
            </a:pPr>
            <a:endParaRPr lang="fr-FR" altLang="fr-FR" sz="1200">
              <a:solidFill>
                <a:srgbClr val="008000"/>
              </a:solidFill>
              <a:latin typeface="Arial" panose="020B0604020202020204" pitchFamily="34" charset="0"/>
            </a:endParaRPr>
          </a:p>
          <a:p>
            <a:pPr algn="just" eaLnBrk="1" hangingPunct="1">
              <a:spcBef>
                <a:spcPct val="0"/>
              </a:spcBef>
              <a:buFontTx/>
              <a:buNone/>
            </a:pPr>
            <a:r>
              <a:rPr lang="fr-FR" altLang="fr-FR" sz="1200">
                <a:solidFill>
                  <a:srgbClr val="008000"/>
                </a:solidFill>
                <a:latin typeface="Arial" panose="020B0604020202020204" pitchFamily="34" charset="0"/>
              </a:rPr>
              <a:t>Source : </a:t>
            </a:r>
            <a:r>
              <a:rPr lang="fr-FR" altLang="fr-FR" sz="1200">
                <a:solidFill>
                  <a:srgbClr val="008000"/>
                </a:solidFill>
                <a:latin typeface="Arial" panose="020B0604020202020204" pitchFamily="34" charset="0"/>
                <a:hlinkClick r:id="rId6"/>
              </a:rPr>
              <a:t>http://fr.wikipedia.org/wiki/Myriophyllum_aquaticum</a:t>
            </a:r>
            <a:r>
              <a:rPr lang="fr-FR" altLang="fr-FR" sz="1200">
                <a:solidFill>
                  <a:srgbClr val="008000"/>
                </a:solidFill>
                <a:latin typeface="Arial" panose="020B0604020202020204" pitchFamily="34" charset="0"/>
              </a:rPr>
              <a:t> </a:t>
            </a:r>
          </a:p>
          <a:p>
            <a:pPr algn="just" eaLnBrk="1" hangingPunct="1">
              <a:spcBef>
                <a:spcPct val="0"/>
              </a:spcBef>
              <a:buFontTx/>
              <a:buNone/>
            </a:pPr>
            <a:r>
              <a:rPr lang="fr-FR" altLang="fr-FR" sz="1200">
                <a:solidFill>
                  <a:srgbClr val="008000"/>
                </a:solidFill>
                <a:latin typeface="Arial" panose="020B0604020202020204" pitchFamily="34" charset="0"/>
                <a:hlinkClick r:id="rId7"/>
              </a:rPr>
              <a:t>http://www.hear.org/pier/species/myriophyllum_aquaticum.htm</a:t>
            </a:r>
            <a:r>
              <a:rPr lang="fr-FR" altLang="fr-FR" sz="1200">
                <a:solidFill>
                  <a:srgbClr val="008000"/>
                </a:solidFill>
                <a:latin typeface="Arial" panose="020B0604020202020204" pitchFamily="34" charset="0"/>
              </a:rPr>
              <a:t> </a:t>
            </a:r>
          </a:p>
        </p:txBody>
      </p:sp>
      <p:pic>
        <p:nvPicPr>
          <p:cNvPr id="98310" name="Image 8" descr="Myriophyllum_aquaticum_-_side_(aka)_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4724400"/>
            <a:ext cx="132556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Image 9" descr="Myriophyllum aquaticum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75463" y="45815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Image 10" descr="Myriophyllum aquaticum3.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48688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Image 11" descr="Myriophyllum aquaticum4.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494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Rectangle 9"/>
          <p:cNvSpPr>
            <a:spLocks noChangeArrowheads="1"/>
          </p:cNvSpPr>
          <p:nvPr/>
        </p:nvSpPr>
        <p:spPr bwMode="auto">
          <a:xfrm>
            <a:off x="5129213" y="692150"/>
            <a:ext cx="4014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800" b="1">
                <a:solidFill>
                  <a:srgbClr val="FF0000"/>
                </a:solidFill>
                <a:latin typeface="Arial" panose="020B0604020202020204" pitchFamily="34" charset="0"/>
              </a:rPr>
              <a:t>Risque élevé (Pacifique), score: 22</a:t>
            </a:r>
          </a:p>
          <a:p>
            <a:pPr algn="r" eaLnBrk="1" hangingPunct="1">
              <a:spcBef>
                <a:spcPct val="0"/>
              </a:spcBef>
              <a:buFontTx/>
              <a:buNone/>
            </a:pPr>
            <a:r>
              <a:rPr lang="fr-FR" altLang="fr-FR" sz="1800" b="1">
                <a:solidFill>
                  <a:srgbClr val="FF0000"/>
                </a:solidFill>
                <a:latin typeface="Arial" panose="020B0604020202020204" pitchFamily="34" charset="0"/>
              </a:rPr>
              <a:t>A rejeter (Australie), score: 20.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u numéro de diapositive 1"/>
          <p:cNvSpPr txBox="1">
            <a:spLocks/>
          </p:cNvSpPr>
          <p:nvPr/>
        </p:nvSpPr>
        <p:spPr bwMode="auto">
          <a:xfrm>
            <a:off x="250825" y="188913"/>
            <a:ext cx="476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566A2F-A771-4E90-A7F7-6F07A2A8E246}" type="slidenum">
              <a:rPr lang="fr-FR" altLang="fr-FR" sz="1200">
                <a:solidFill>
                  <a:srgbClr val="898989"/>
                </a:solidFill>
              </a:rPr>
              <a:pPr algn="r" eaLnBrk="1" hangingPunct="1">
                <a:spcBef>
                  <a:spcPct val="0"/>
                </a:spcBef>
                <a:buFontTx/>
                <a:buNone/>
              </a:pPr>
              <a:t>98</a:t>
            </a:fld>
            <a:endParaRPr lang="fr-FR" altLang="fr-FR" sz="1200">
              <a:solidFill>
                <a:srgbClr val="898989"/>
              </a:solidFill>
            </a:endParaRPr>
          </a:p>
        </p:txBody>
      </p:sp>
      <p:sp>
        <p:nvSpPr>
          <p:cNvPr id="99331"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99332" name="Rectangle 4"/>
          <p:cNvSpPr>
            <a:spLocks noChangeArrowheads="1"/>
          </p:cNvSpPr>
          <p:nvPr/>
        </p:nvSpPr>
        <p:spPr bwMode="auto">
          <a:xfrm>
            <a:off x="107950" y="549275"/>
            <a:ext cx="3287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p:txBody>
      </p:sp>
      <p:sp>
        <p:nvSpPr>
          <p:cNvPr id="99333" name="Rectangle 5"/>
          <p:cNvSpPr>
            <a:spLocks noChangeArrowheads="1"/>
          </p:cNvSpPr>
          <p:nvPr/>
        </p:nvSpPr>
        <p:spPr bwMode="auto">
          <a:xfrm>
            <a:off x="179388" y="981075"/>
            <a:ext cx="660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8.54. </a:t>
            </a:r>
            <a:r>
              <a:rPr lang="fr-FR" altLang="fr-FR" sz="1800" b="1">
                <a:solidFill>
                  <a:srgbClr val="008000"/>
                </a:solidFill>
              </a:rPr>
              <a:t>Cabomba, Evantail de Caroline </a:t>
            </a:r>
            <a:r>
              <a:rPr lang="fr-FR" altLang="fr-FR" sz="1800">
                <a:solidFill>
                  <a:srgbClr val="008000"/>
                </a:solidFill>
              </a:rPr>
              <a:t>(</a:t>
            </a:r>
            <a:r>
              <a:rPr lang="fr-FR" altLang="fr-FR" sz="1800" i="1">
                <a:solidFill>
                  <a:srgbClr val="008000"/>
                </a:solidFill>
              </a:rPr>
              <a:t>Cabomba caroliniana</a:t>
            </a:r>
            <a:r>
              <a:rPr lang="fr-FR" altLang="fr-FR" sz="1800">
                <a:solidFill>
                  <a:srgbClr val="008000"/>
                </a:solidFill>
              </a:rPr>
              <a:t>)</a:t>
            </a:r>
          </a:p>
        </p:txBody>
      </p:sp>
      <p:sp>
        <p:nvSpPr>
          <p:cNvPr id="99334" name="ZoneTexte 6"/>
          <p:cNvSpPr txBox="1">
            <a:spLocks noChangeArrowheads="1"/>
          </p:cNvSpPr>
          <p:nvPr/>
        </p:nvSpPr>
        <p:spPr bwMode="auto">
          <a:xfrm>
            <a:off x="107950" y="1412875"/>
            <a:ext cx="89281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008000"/>
                </a:solidFill>
                <a:latin typeface="Arial" panose="020B0604020202020204" pitchFamily="34" charset="0"/>
              </a:rPr>
              <a:t>C’est une plante vivace originaire de plante herbacée aquatique de l'Amérique du Nord. </a:t>
            </a:r>
            <a:r>
              <a:rPr lang="fr-FR" altLang="fr-FR" sz="1800">
                <a:solidFill>
                  <a:srgbClr val="FF0000"/>
                </a:solidFill>
                <a:latin typeface="Arial" panose="020B0604020202020204" pitchFamily="34" charset="0"/>
              </a:rPr>
              <a:t>C'est une mauvaise herbe d'importance nationale en Australie </a:t>
            </a:r>
            <a:r>
              <a:rPr lang="fr-FR" altLang="fr-FR" sz="1800">
                <a:solidFill>
                  <a:srgbClr val="FF0000"/>
                </a:solidFill>
                <a:latin typeface="Arial" panose="020B0604020202020204" pitchFamily="34" charset="0"/>
                <a:hlinkClick r:id="rId2"/>
              </a:rPr>
              <a:t>[1]</a:t>
            </a:r>
            <a:r>
              <a:rPr lang="fr-FR" altLang="fr-FR" sz="1800">
                <a:solidFill>
                  <a:srgbClr val="FF0000"/>
                </a:solidFill>
                <a:latin typeface="Arial" panose="020B0604020202020204" pitchFamily="34" charset="0"/>
              </a:rPr>
              <a:t> et une mauvaise herbe aux USA.</a:t>
            </a:r>
          </a:p>
          <a:p>
            <a:pPr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elle se fait essentiellement par fragments de tiges ou de rhizomes dispersés par le courant. Les fragments peuvent survivre dans l'eau pendant 6 à 8 semaines. Les oiseaux aquatiques peuvent également transporter des fragments sur de plus longues distances. La dissémination de l'espèce peut être aidée par les activités humaines (bateaux de pêche, équipement d'entretien des cours d'eau...) </a:t>
            </a:r>
            <a:r>
              <a:rPr lang="fr-FR" altLang="fr-FR" sz="1200">
                <a:solidFill>
                  <a:srgbClr val="FF0000"/>
                </a:solidFill>
                <a:latin typeface="Arial" panose="020B0604020202020204" pitchFamily="34" charset="0"/>
              </a:rPr>
              <a:t>Les rejets d'aquarium constituent aussi une source de dispersion. </a:t>
            </a:r>
            <a:r>
              <a:rPr lang="fr-FR" altLang="fr-FR" sz="1200">
                <a:solidFill>
                  <a:srgbClr val="008000"/>
                </a:solidFill>
                <a:latin typeface="Arial" panose="020B0604020202020204" pitchFamily="34" charset="0"/>
              </a:rPr>
              <a:t>L'espèce est présente en France, en Suisse, en Belgique, Hongrie et aux Pays Bas ainsi qu'au Royaume­Uni. </a:t>
            </a:r>
            <a:r>
              <a:rPr lang="fr-FR" altLang="fr-FR" sz="1200">
                <a:solidFill>
                  <a:srgbClr val="FF0000"/>
                </a:solidFill>
                <a:latin typeface="Arial" panose="020B0604020202020204" pitchFamily="34" charset="0"/>
              </a:rPr>
              <a:t>Les </a:t>
            </a:r>
            <a:r>
              <a:rPr lang="fr-FR" altLang="fr-FR" sz="1200">
                <a:solidFill>
                  <a:srgbClr val="FF0000"/>
                </a:solidFill>
                <a:latin typeface="Arial" panose="020B0604020202020204" pitchFamily="34" charset="0"/>
                <a:hlinkClick r:id="rId3" tooltip="Les aquariophiles"/>
              </a:rPr>
              <a:t>aquariophiles</a:t>
            </a:r>
            <a:r>
              <a:rPr lang="fr-FR" altLang="fr-FR" sz="1200">
                <a:solidFill>
                  <a:srgbClr val="FF0000"/>
                </a:solidFill>
                <a:latin typeface="Arial" panose="020B0604020202020204" pitchFamily="34" charset="0"/>
              </a:rPr>
              <a:t> sont probablement responsables de certaines introductions. </a:t>
            </a:r>
          </a:p>
          <a:p>
            <a:pPr eaLnBrk="1" hangingPunct="1">
              <a:spcBef>
                <a:spcPct val="0"/>
              </a:spcBef>
              <a:buFontTx/>
              <a:buNone/>
            </a:pPr>
            <a:r>
              <a:rPr lang="fr-FR" altLang="fr-FR" sz="1200" i="1">
                <a:solidFill>
                  <a:srgbClr val="008000"/>
                </a:solidFill>
                <a:latin typeface="Arial" panose="020B0604020202020204" pitchFamily="34" charset="0"/>
              </a:rPr>
              <a:t>Cabomba caroliniana</a:t>
            </a:r>
            <a:r>
              <a:rPr lang="fr-FR" altLang="fr-FR" sz="1200">
                <a:solidFill>
                  <a:srgbClr val="008000"/>
                </a:solidFill>
                <a:latin typeface="Arial" panose="020B0604020202020204" pitchFamily="34" charset="0"/>
              </a:rPr>
              <a:t> colonise les milieux aquatiques stagnants ou à faible courant tels que les cours d'eaux lents, les lacs, les</a:t>
            </a:r>
          </a:p>
          <a:p>
            <a:pPr eaLnBrk="1" hangingPunct="1">
              <a:spcBef>
                <a:spcPct val="0"/>
              </a:spcBef>
              <a:buFontTx/>
              <a:buNone/>
            </a:pPr>
            <a:r>
              <a:rPr lang="fr-FR" altLang="fr-FR" sz="1200">
                <a:solidFill>
                  <a:srgbClr val="008000"/>
                </a:solidFill>
                <a:latin typeface="Arial" panose="020B0604020202020204" pitchFamily="34" charset="0"/>
              </a:rPr>
              <a:t>étangs et les mares, les réservoirs, les canaux et réseaux de fossés. Deux espèces d'insectes ont été identifiés, comme agents de contrôle biologique, un charançon (</a:t>
            </a:r>
            <a:r>
              <a:rPr lang="fr-FR" altLang="fr-FR" sz="1200" i="1">
                <a:solidFill>
                  <a:srgbClr val="008000"/>
                </a:solidFill>
                <a:latin typeface="Arial" panose="020B0604020202020204" pitchFamily="34" charset="0"/>
              </a:rPr>
              <a:t>Hydrotimetes natans, Curculionidae</a:t>
            </a:r>
            <a:r>
              <a:rPr lang="fr-FR" altLang="fr-FR" sz="1200">
                <a:solidFill>
                  <a:srgbClr val="008000"/>
                </a:solidFill>
                <a:latin typeface="Arial" panose="020B0604020202020204" pitchFamily="34" charset="0"/>
              </a:rPr>
              <a:t>) et un papillon de nuit (</a:t>
            </a:r>
            <a:r>
              <a:rPr lang="fr-FR" altLang="fr-FR" sz="1200" i="1">
                <a:solidFill>
                  <a:srgbClr val="008000"/>
                </a:solidFill>
                <a:latin typeface="Arial" panose="020B0604020202020204" pitchFamily="34" charset="0"/>
              </a:rPr>
              <a:t>Paracles spp, Arctiidae</a:t>
            </a:r>
            <a:r>
              <a:rPr lang="fr-FR" altLang="fr-FR" sz="1200">
                <a:solidFill>
                  <a:srgbClr val="008000"/>
                </a:solidFill>
                <a:latin typeface="Arial" panose="020B0604020202020204" pitchFamily="34" charset="0"/>
              </a:rPr>
              <a:t>)  (Schooler et al. 2006). </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4"/>
              </a:rPr>
              <a:t>http://www.centrederessources-loirenature.com/mediatheque/especes_inva/fiches_FCBN/Fiche%20-%20Cabomba%20caroliniana_sr.pdf</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5"/>
              </a:rPr>
              <a:t>http://en.wikipedia.org/wiki/Cabomba_caroliniana</a:t>
            </a:r>
            <a:r>
              <a:rPr lang="fr-FR" altLang="fr-FR" sz="1200">
                <a:solidFill>
                  <a:srgbClr val="008000"/>
                </a:solidFill>
                <a:latin typeface="Arial" panose="020B0604020202020204" pitchFamily="34" charset="0"/>
              </a:rPr>
              <a:t>  </a:t>
            </a:r>
          </a:p>
        </p:txBody>
      </p:sp>
      <p:pic>
        <p:nvPicPr>
          <p:cNvPr id="99335" name="Picture 3" descr="C:\Users\LISAN\Pictures\plantes invasives\Cabomba carolinia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581525"/>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4" descr="C:\Users\LISAN\Pictures\plantes invasives\Cabomba caroliniana_Australi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115888"/>
            <a:ext cx="127793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5" descr="C:\Users\LISAN\Pictures\plantes invasives\Cabomba caroliniana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4941888"/>
            <a:ext cx="19621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7" descr="C:\Users\LISAN\Pictures\plantes invasives\Cabomba caroliniana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5013325"/>
            <a:ext cx="190023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9" name="Picture 8" descr="C:\Users\LISAN\Pictures\plantes invasives\Cabomba caroliniana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5300663"/>
            <a:ext cx="202882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0" name="Picture 9" descr="C:\Users\LISAN\Pictures\plantes invasives\Cabomba caroliniana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6188" y="4437063"/>
            <a:ext cx="12969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1" name="ZoneTexte 15"/>
          <p:cNvSpPr txBox="1">
            <a:spLocks noChangeArrowheads="1"/>
          </p:cNvSpPr>
          <p:nvPr/>
        </p:nvSpPr>
        <p:spPr bwMode="auto">
          <a:xfrm>
            <a:off x="3924300" y="6453188"/>
            <a:ext cx="14938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100">
                <a:solidFill>
                  <a:srgbClr val="FF0000"/>
                </a:solidFill>
                <a:latin typeface="Arial" panose="020B0604020202020204" pitchFamily="34" charset="0"/>
              </a:rPr>
              <a:t>Invasion en Australie</a:t>
            </a:r>
          </a:p>
        </p:txBody>
      </p:sp>
      <p:sp>
        <p:nvSpPr>
          <p:cNvPr id="99342" name="ZoneTexte 16"/>
          <p:cNvSpPr txBox="1">
            <a:spLocks noChangeArrowheads="1"/>
          </p:cNvSpPr>
          <p:nvPr/>
        </p:nvSpPr>
        <p:spPr bwMode="auto">
          <a:xfrm>
            <a:off x="7451725" y="1125538"/>
            <a:ext cx="1495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100">
                <a:solidFill>
                  <a:srgbClr val="FF0000"/>
                </a:solidFill>
                <a:latin typeface="Arial" panose="020B0604020202020204" pitchFamily="34" charset="0"/>
              </a:rPr>
              <a:t>Invasion en Australie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u numéro de diapositive 1"/>
          <p:cNvSpPr txBox="1">
            <a:spLocks/>
          </p:cNvSpPr>
          <p:nvPr/>
        </p:nvSpPr>
        <p:spPr bwMode="auto">
          <a:xfrm>
            <a:off x="250825" y="188913"/>
            <a:ext cx="404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DBA82E7-AD0D-4A70-A94D-9738475C5FFB}" type="slidenum">
              <a:rPr lang="fr-FR" altLang="fr-FR" sz="1200">
                <a:solidFill>
                  <a:srgbClr val="898989"/>
                </a:solidFill>
              </a:rPr>
              <a:pPr algn="r" eaLnBrk="1" hangingPunct="1">
                <a:spcBef>
                  <a:spcPct val="0"/>
                </a:spcBef>
                <a:buFontTx/>
                <a:buNone/>
              </a:pPr>
              <a:t>99</a:t>
            </a:fld>
            <a:endParaRPr lang="fr-FR" altLang="fr-FR" sz="1200">
              <a:solidFill>
                <a:srgbClr val="898989"/>
              </a:solidFill>
            </a:endParaRPr>
          </a:p>
        </p:txBody>
      </p:sp>
      <p:sp>
        <p:nvSpPr>
          <p:cNvPr id="100355" name="ZoneTexte 2"/>
          <p:cNvSpPr txBox="1">
            <a:spLocks noChangeArrowheads="1"/>
          </p:cNvSpPr>
          <p:nvPr/>
        </p:nvSpPr>
        <p:spPr bwMode="auto">
          <a:xfrm>
            <a:off x="1979613" y="115888"/>
            <a:ext cx="5113337" cy="3683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8000"/>
                </a:solidFill>
              </a:rPr>
              <a:t>Plantes invasives</a:t>
            </a:r>
          </a:p>
        </p:txBody>
      </p:sp>
      <p:sp>
        <p:nvSpPr>
          <p:cNvPr id="100356" name="Rectangle 4"/>
          <p:cNvSpPr>
            <a:spLocks noChangeArrowheads="1"/>
          </p:cNvSpPr>
          <p:nvPr/>
        </p:nvSpPr>
        <p:spPr bwMode="auto">
          <a:xfrm>
            <a:off x="107950" y="549275"/>
            <a:ext cx="3287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latin typeface="Arial" panose="020B0604020202020204" pitchFamily="34" charset="0"/>
              </a:rPr>
              <a:t>Plantes invasives aquatiques </a:t>
            </a:r>
            <a:r>
              <a:rPr lang="fr-FR" altLang="fr-FR" sz="1800">
                <a:solidFill>
                  <a:srgbClr val="008000"/>
                </a:solidFill>
                <a:latin typeface="Arial" panose="020B0604020202020204" pitchFamily="34" charset="0"/>
              </a:rPr>
              <a:t>:</a:t>
            </a:r>
          </a:p>
        </p:txBody>
      </p:sp>
      <p:sp>
        <p:nvSpPr>
          <p:cNvPr id="100357" name="Rectangle 5"/>
          <p:cNvSpPr>
            <a:spLocks noChangeArrowheads="1"/>
          </p:cNvSpPr>
          <p:nvPr/>
        </p:nvSpPr>
        <p:spPr bwMode="auto">
          <a:xfrm>
            <a:off x="179388" y="908050"/>
            <a:ext cx="660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rPr>
              <a:t>8.55. </a:t>
            </a:r>
            <a:r>
              <a:rPr lang="fr-FR" altLang="fr-FR" sz="1800" b="1">
                <a:solidFill>
                  <a:srgbClr val="008000"/>
                </a:solidFill>
              </a:rPr>
              <a:t>Egeria </a:t>
            </a:r>
            <a:r>
              <a:rPr lang="fr-FR" altLang="fr-FR" sz="1800">
                <a:solidFill>
                  <a:srgbClr val="008000"/>
                </a:solidFill>
              </a:rPr>
              <a:t>(</a:t>
            </a:r>
            <a:r>
              <a:rPr lang="fr-FR" altLang="fr-FR" sz="1800" i="1">
                <a:solidFill>
                  <a:srgbClr val="008000"/>
                </a:solidFill>
              </a:rPr>
              <a:t>Egeria densa</a:t>
            </a:r>
            <a:r>
              <a:rPr lang="fr-FR" altLang="fr-FR" sz="1800">
                <a:solidFill>
                  <a:srgbClr val="008000"/>
                </a:solidFill>
              </a:rPr>
              <a:t>)</a:t>
            </a:r>
          </a:p>
        </p:txBody>
      </p:sp>
      <p:sp>
        <p:nvSpPr>
          <p:cNvPr id="100358" name="ZoneTexte 7"/>
          <p:cNvSpPr txBox="1">
            <a:spLocks noChangeArrowheads="1"/>
          </p:cNvSpPr>
          <p:nvPr/>
        </p:nvSpPr>
        <p:spPr bwMode="auto">
          <a:xfrm>
            <a:off x="107950" y="1268413"/>
            <a:ext cx="8928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008000"/>
                </a:solidFill>
                <a:latin typeface="Arial" panose="020B0604020202020204" pitchFamily="34" charset="0"/>
              </a:rPr>
              <a:t>Plante herbacée, dioïque pérenne aquatique submergée de couleur vert vif. </a:t>
            </a:r>
          </a:p>
          <a:p>
            <a:pPr eaLnBrk="1" hangingPunct="1">
              <a:spcBef>
                <a:spcPct val="0"/>
              </a:spcBef>
              <a:buFontTx/>
              <a:buNone/>
            </a:pPr>
            <a:r>
              <a:rPr lang="fr-FR" altLang="fr-FR" sz="1200">
                <a:solidFill>
                  <a:srgbClr val="008000"/>
                </a:solidFill>
                <a:latin typeface="Arial" panose="020B0604020202020204" pitchFamily="34" charset="0"/>
              </a:rPr>
              <a:t>La tige souple est dressée, cylindrique, simple ou ramifiée, et croît jusqu'à ce qu'elle atteigne la surface de l'eau où elle forme </a:t>
            </a:r>
          </a:p>
          <a:p>
            <a:pPr eaLnBrk="1" hangingPunct="1">
              <a:spcBef>
                <a:spcPct val="0"/>
              </a:spcBef>
              <a:buFontTx/>
              <a:buNone/>
            </a:pPr>
            <a:r>
              <a:rPr lang="fr-FR" altLang="fr-FR" sz="1200">
                <a:solidFill>
                  <a:srgbClr val="008000"/>
                </a:solidFill>
                <a:latin typeface="Arial" panose="020B0604020202020204" pitchFamily="34" charset="0"/>
              </a:rPr>
              <a:t>un tapis dense. De la tige partent des racines blanches ou jaunâtres fines et non ramifiées. Des racines adventices peuvent </a:t>
            </a:r>
          </a:p>
          <a:p>
            <a:pPr eaLnBrk="1" hangingPunct="1">
              <a:spcBef>
                <a:spcPct val="0"/>
              </a:spcBef>
              <a:buFontTx/>
              <a:buNone/>
            </a:pPr>
            <a:r>
              <a:rPr lang="fr-FR" altLang="fr-FR" sz="1200">
                <a:solidFill>
                  <a:srgbClr val="008000"/>
                </a:solidFill>
                <a:latin typeface="Arial" panose="020B0604020202020204" pitchFamily="34" charset="0"/>
              </a:rPr>
              <a:t>être également produites à partir des doubles nœuds de la tige, deux nœuds simples qui sont séparés par un entrenœud </a:t>
            </a:r>
          </a:p>
          <a:p>
            <a:pPr eaLnBrk="1" hangingPunct="1">
              <a:spcBef>
                <a:spcPct val="0"/>
              </a:spcBef>
              <a:buFontTx/>
              <a:buNone/>
            </a:pPr>
            <a:r>
              <a:rPr lang="fr-FR" altLang="fr-FR" sz="1200">
                <a:solidFill>
                  <a:srgbClr val="008000"/>
                </a:solidFill>
                <a:latin typeface="Arial" panose="020B0604020202020204" pitchFamily="34" charset="0"/>
              </a:rPr>
              <a:t>court. Le système racinaire peut être relativement important. Les feuilles sont dentelées et linéaires de 1 à 3 cm de long, </a:t>
            </a:r>
          </a:p>
          <a:p>
            <a:pPr eaLnBrk="1" hangingPunct="1">
              <a:spcBef>
                <a:spcPct val="0"/>
              </a:spcBef>
              <a:buFontTx/>
              <a:buNone/>
            </a:pPr>
            <a:r>
              <a:rPr lang="fr-FR" altLang="fr-FR" sz="1200">
                <a:solidFill>
                  <a:srgbClr val="008000"/>
                </a:solidFill>
                <a:latin typeface="Arial" panose="020B0604020202020204" pitchFamily="34" charset="0"/>
              </a:rPr>
              <a:t>jusqu'à 5 mm de large. Elle descend jusqu’à 4 m de profondeur.</a:t>
            </a:r>
          </a:p>
          <a:p>
            <a:pPr eaLnBrk="1" hangingPunct="1">
              <a:spcBef>
                <a:spcPct val="0"/>
              </a:spcBef>
              <a:buFontTx/>
              <a:buNone/>
            </a:pPr>
            <a:r>
              <a:rPr lang="fr-FR" altLang="fr-FR" sz="1200" u="sng">
                <a:solidFill>
                  <a:srgbClr val="008000"/>
                </a:solidFill>
                <a:latin typeface="Arial" panose="020B0604020202020204" pitchFamily="34" charset="0"/>
              </a:rPr>
              <a:t>Habitats</a:t>
            </a:r>
            <a:r>
              <a:rPr lang="fr-FR" altLang="fr-FR" sz="1200">
                <a:solidFill>
                  <a:srgbClr val="008000"/>
                </a:solidFill>
                <a:latin typeface="Arial" panose="020B0604020202020204" pitchFamily="34" charset="0"/>
              </a:rPr>
              <a:t> : Dans les aires d’introduction cette préférence est moins marquée. Elle peut pousser sur divers substrats </a:t>
            </a:r>
          </a:p>
          <a:p>
            <a:pPr eaLnBrk="1" hangingPunct="1">
              <a:spcBef>
                <a:spcPct val="0"/>
              </a:spcBef>
              <a:buFontTx/>
              <a:buNone/>
            </a:pPr>
            <a:r>
              <a:rPr lang="fr-FR" altLang="fr-FR" sz="1200">
                <a:solidFill>
                  <a:srgbClr val="008000"/>
                </a:solidFill>
                <a:latin typeface="Arial" panose="020B0604020202020204" pitchFamily="34" charset="0"/>
              </a:rPr>
              <a:t>organiques, mais préfère généralement les substrats limoneux. Elle est commune dans les eaux acides et riches en matières</a:t>
            </a:r>
          </a:p>
          <a:p>
            <a:pPr eaLnBrk="1" hangingPunct="1">
              <a:spcBef>
                <a:spcPct val="0"/>
              </a:spcBef>
              <a:buFontTx/>
              <a:buNone/>
            </a:pPr>
            <a:r>
              <a:rPr lang="fr-FR" altLang="fr-FR" sz="1200">
                <a:solidFill>
                  <a:srgbClr val="008000"/>
                </a:solidFill>
                <a:latin typeface="Arial" panose="020B0604020202020204" pitchFamily="34" charset="0"/>
              </a:rPr>
              <a:t>humiques mais elle peut croitre dans des milieux calcaires eutrophes. L’</a:t>
            </a:r>
            <a:r>
              <a:rPr lang="fr-FR" altLang="fr-FR" sz="1200" i="1">
                <a:solidFill>
                  <a:srgbClr val="008000"/>
                </a:solidFill>
                <a:latin typeface="Arial" panose="020B0604020202020204" pitchFamily="34" charset="0"/>
              </a:rPr>
              <a:t>Egeria</a:t>
            </a:r>
            <a:r>
              <a:rPr lang="fr-FR" altLang="fr-FR" sz="1200">
                <a:solidFill>
                  <a:srgbClr val="008000"/>
                </a:solidFill>
                <a:latin typeface="Arial" panose="020B0604020202020204" pitchFamily="34" charset="0"/>
              </a:rPr>
              <a:t> semble être peu  exigeante pour la lumière.</a:t>
            </a:r>
          </a:p>
          <a:p>
            <a:pPr eaLnBrk="1" hangingPunct="1">
              <a:spcBef>
                <a:spcPct val="0"/>
              </a:spcBef>
              <a:buFontTx/>
              <a:buNone/>
            </a:pPr>
            <a:r>
              <a:rPr lang="fr-FR" altLang="fr-FR" sz="1200" u="sng">
                <a:solidFill>
                  <a:srgbClr val="008000"/>
                </a:solidFill>
                <a:latin typeface="Arial" panose="020B0604020202020204" pitchFamily="34" charset="0"/>
              </a:rPr>
              <a:t>Propagation</a:t>
            </a:r>
            <a:r>
              <a:rPr lang="fr-FR" altLang="fr-FR" sz="1200">
                <a:solidFill>
                  <a:srgbClr val="008000"/>
                </a:solidFill>
                <a:latin typeface="Arial" panose="020B0604020202020204" pitchFamily="34" charset="0"/>
              </a:rPr>
              <a:t> : Les fragments de la plante sont dispersés avec le courant, mais aussi lors d’inondations et de crues. </a:t>
            </a:r>
          </a:p>
          <a:p>
            <a:pPr eaLnBrk="1" hangingPunct="1">
              <a:spcBef>
                <a:spcPct val="0"/>
              </a:spcBef>
              <a:buFontTx/>
              <a:buNone/>
            </a:pPr>
            <a:r>
              <a:rPr lang="fr-FR" altLang="fr-FR" sz="1200">
                <a:solidFill>
                  <a:srgbClr val="008000"/>
                </a:solidFill>
                <a:latin typeface="Arial" panose="020B0604020202020204" pitchFamily="34" charset="0"/>
              </a:rPr>
              <a:t>Les activités humaines telles que la pêche et les activités nautiques peuvent participer à sa dispersion. </a:t>
            </a:r>
          </a:p>
          <a:p>
            <a:pPr eaLnBrk="1" hangingPunct="1">
              <a:spcBef>
                <a:spcPct val="0"/>
              </a:spcBef>
              <a:buFontTx/>
              <a:buNone/>
            </a:pPr>
            <a:r>
              <a:rPr lang="fr-FR" altLang="fr-FR" sz="1200" u="sng">
                <a:solidFill>
                  <a:srgbClr val="008000"/>
                </a:solidFill>
                <a:latin typeface="Arial" panose="020B0604020202020204" pitchFamily="34" charset="0"/>
              </a:rPr>
              <a:t>Usage</a:t>
            </a:r>
            <a:r>
              <a:rPr lang="fr-FR" altLang="fr-FR" sz="1200">
                <a:solidFill>
                  <a:srgbClr val="008000"/>
                </a:solidFill>
                <a:latin typeface="Arial" panose="020B0604020202020204" pitchFamily="34" charset="0"/>
              </a:rPr>
              <a:t> : Espèce utilisée en aquariophilie habituellement sous le nom d’Anacharis. Elle est vendue dans le commerce et sur les</a:t>
            </a:r>
          </a:p>
          <a:p>
            <a:pPr eaLnBrk="1" hangingPunct="1">
              <a:spcBef>
                <a:spcPct val="0"/>
              </a:spcBef>
              <a:buFontTx/>
              <a:buNone/>
            </a:pPr>
            <a:r>
              <a:rPr lang="fr-FR" altLang="fr-FR" sz="1200">
                <a:solidFill>
                  <a:srgbClr val="008000"/>
                </a:solidFill>
                <a:latin typeface="Arial" panose="020B0604020202020204" pitchFamily="34" charset="0"/>
              </a:rPr>
              <a:t>sites internet spécialisés comme plante d'aquarium  (plante rustique à croissance ultra­rapide).</a:t>
            </a:r>
          </a:p>
          <a:p>
            <a:pPr eaLnBrk="1" hangingPunct="1">
              <a:spcBef>
                <a:spcPct val="0"/>
              </a:spcBef>
              <a:buFontTx/>
              <a:buNone/>
            </a:pPr>
            <a:r>
              <a:rPr lang="fr-FR" altLang="fr-FR" sz="1200">
                <a:solidFill>
                  <a:srgbClr val="FF0000"/>
                </a:solidFill>
                <a:latin typeface="Arial" panose="020B0604020202020204" pitchFamily="34" charset="0"/>
              </a:rPr>
              <a:t>Par part sa forte productivité en termes de biomasse, elle forme des herbiers denses et réduit la flore indigène. Coût économique très lourd à supporter pour la collectivité lorsque </a:t>
            </a:r>
            <a:r>
              <a:rPr lang="fr-FR" altLang="fr-FR" sz="1200" i="1">
                <a:solidFill>
                  <a:srgbClr val="FF0000"/>
                </a:solidFill>
                <a:latin typeface="Arial" panose="020B0604020202020204" pitchFamily="34" charset="0"/>
              </a:rPr>
              <a:t>l’Egeria</a:t>
            </a:r>
            <a:r>
              <a:rPr lang="fr-FR" altLang="fr-FR" sz="1200">
                <a:solidFill>
                  <a:srgbClr val="FF0000"/>
                </a:solidFill>
                <a:latin typeface="Arial" panose="020B0604020202020204" pitchFamily="34" charset="0"/>
              </a:rPr>
              <a:t> colonise les réservoirs d’eau potables.</a:t>
            </a:r>
          </a:p>
          <a:p>
            <a:pPr eaLnBrk="1" hangingPunct="1">
              <a:spcBef>
                <a:spcPct val="0"/>
              </a:spcBef>
              <a:buFontTx/>
              <a:buNone/>
            </a:pPr>
            <a:r>
              <a:rPr lang="fr-FR" altLang="fr-FR" sz="1200">
                <a:solidFill>
                  <a:srgbClr val="FF0000"/>
                </a:solidFill>
                <a:latin typeface="Arial" panose="020B0604020202020204" pitchFamily="34" charset="0"/>
              </a:rPr>
              <a:t>Pertes annuelles pour les sociétés hydroélectriques (Barreto et al. 2000). </a:t>
            </a:r>
            <a:r>
              <a:rPr lang="fr-FR" altLang="fr-FR" sz="1200" i="1">
                <a:solidFill>
                  <a:srgbClr val="FF0000"/>
                </a:solidFill>
                <a:latin typeface="Arial" panose="020B0604020202020204" pitchFamily="34" charset="0"/>
              </a:rPr>
              <a:t>Elle est devenue envahissante dans le monde entier</a:t>
            </a:r>
            <a:r>
              <a:rPr lang="fr-FR" altLang="fr-FR" sz="1200">
                <a:solidFill>
                  <a:srgbClr val="FF0000"/>
                </a:solidFill>
                <a:latin typeface="Arial" panose="020B0604020202020204" pitchFamily="34" charset="0"/>
              </a:rPr>
              <a:t>. Limitation de la circulation et de l’accès des usagers en particuliers sur les plan d’eau pour les activités récréatives :  la</a:t>
            </a:r>
          </a:p>
          <a:p>
            <a:pPr eaLnBrk="1" hangingPunct="1">
              <a:spcBef>
                <a:spcPct val="0"/>
              </a:spcBef>
              <a:buFontTx/>
              <a:buNone/>
            </a:pPr>
            <a:r>
              <a:rPr lang="fr-FR" altLang="fr-FR" sz="1200">
                <a:solidFill>
                  <a:srgbClr val="FF0000"/>
                </a:solidFill>
                <a:latin typeface="Arial" panose="020B0604020202020204" pitchFamily="34" charset="0"/>
              </a:rPr>
              <a:t>pêche, la natation et le ski nautique (Department of Ecology State of Washington 2003).</a:t>
            </a:r>
          </a:p>
          <a:p>
            <a:pPr eaLnBrk="1" hangingPunct="1">
              <a:spcBef>
                <a:spcPct val="0"/>
              </a:spcBef>
              <a:buFontTx/>
              <a:buNone/>
            </a:pPr>
            <a:r>
              <a:rPr lang="fr-FR" altLang="fr-FR" sz="1200" u="sng">
                <a:solidFill>
                  <a:srgbClr val="002060"/>
                </a:solidFill>
                <a:latin typeface="Arial" panose="020B0604020202020204" pitchFamily="34" charset="0"/>
              </a:rPr>
              <a:t>Lutte</a:t>
            </a:r>
            <a:r>
              <a:rPr lang="fr-FR" altLang="fr-FR" sz="1200">
                <a:solidFill>
                  <a:srgbClr val="002060"/>
                </a:solidFill>
                <a:latin typeface="Arial" panose="020B0604020202020204" pitchFamily="34" charset="0"/>
              </a:rPr>
              <a:t> : Faucardage, moisson, arrachage : Résultats généralement corrects mais variables selon les sites car la récolte mécanique</a:t>
            </a:r>
          </a:p>
          <a:p>
            <a:pPr eaLnBrk="1" hangingPunct="1">
              <a:spcBef>
                <a:spcPct val="0"/>
              </a:spcBef>
              <a:buFontTx/>
              <a:buNone/>
            </a:pPr>
            <a:r>
              <a:rPr lang="fr-FR" altLang="fr-FR" sz="1200">
                <a:solidFill>
                  <a:srgbClr val="002060"/>
                </a:solidFill>
                <a:latin typeface="Arial" panose="020B0604020202020204" pitchFamily="34" charset="0"/>
              </a:rPr>
              <a:t>peut produire des milliers de fragments viables. La technique est coûteuse, n'apportant parfois qu'un soulagement temporaire.</a:t>
            </a:r>
          </a:p>
          <a:p>
            <a:pPr eaLnBrk="1" hangingPunct="1">
              <a:spcBef>
                <a:spcPct val="0"/>
              </a:spcBef>
              <a:buFontTx/>
              <a:buNone/>
            </a:pPr>
            <a:r>
              <a:rPr lang="fr-FR" altLang="fr-FR" sz="1200">
                <a:solidFill>
                  <a:srgbClr val="008000"/>
                </a:solidFill>
                <a:latin typeface="Arial" panose="020B0604020202020204" pitchFamily="34" charset="0"/>
              </a:rPr>
              <a:t>Sources : a) </a:t>
            </a:r>
            <a:r>
              <a:rPr lang="fr-FR" altLang="fr-FR" sz="1200">
                <a:solidFill>
                  <a:srgbClr val="008000"/>
                </a:solidFill>
                <a:latin typeface="Arial" panose="020B0604020202020204" pitchFamily="34" charset="0"/>
                <a:hlinkClick r:id="rId2"/>
              </a:rPr>
              <a:t>http://www.centrederessources-loirenature.com/mediatheque/especes_inva/fiches_FCBN/Fiche%20-%20egeria-densa-sr.pdf</a:t>
            </a:r>
            <a:r>
              <a:rPr lang="fr-FR" altLang="fr-FR" sz="1200">
                <a:solidFill>
                  <a:srgbClr val="008000"/>
                </a:solidFill>
                <a:latin typeface="Arial" panose="020B0604020202020204" pitchFamily="34" charset="0"/>
              </a:rPr>
              <a:t>, b) </a:t>
            </a:r>
            <a:r>
              <a:rPr lang="fr-FR" altLang="fr-FR" sz="1200">
                <a:solidFill>
                  <a:srgbClr val="008000"/>
                </a:solidFill>
                <a:latin typeface="Arial" panose="020B0604020202020204" pitchFamily="34" charset="0"/>
                <a:hlinkClick r:id="rId3"/>
              </a:rPr>
              <a:t>http://en.wikipedia.org/wiki/Egeria_densa</a:t>
            </a:r>
            <a:r>
              <a:rPr lang="fr-FR" altLang="fr-FR" sz="1200">
                <a:solidFill>
                  <a:srgbClr val="008000"/>
                </a:solidFill>
                <a:latin typeface="Arial" panose="020B0604020202020204" pitchFamily="34" charset="0"/>
              </a:rPr>
              <a:t> </a:t>
            </a:r>
            <a:endParaRPr lang="fr-FR" altLang="fr-FR" sz="1800">
              <a:latin typeface="Arial" panose="020B0604020202020204" pitchFamily="34" charset="0"/>
            </a:endParaRPr>
          </a:p>
        </p:txBody>
      </p:sp>
      <p:pic>
        <p:nvPicPr>
          <p:cNvPr id="100359" name="Picture 2" descr="C:\Users\LISAN\Pictures\plantes invasives\Egeria densa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5300663"/>
            <a:ext cx="199866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4" descr="C:\Users\LISAN\Pictures\plantes invasives\Egeria dens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5441950"/>
            <a:ext cx="1892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1" name="Picture 5" descr="C:\Users\LISAN\Pictures\plantes invasives\Egeria densa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5441950"/>
            <a:ext cx="189071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Picture 6" descr="C:\Users\LISAN\Pictures\plantes invasives\Egeria densa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5280025"/>
            <a:ext cx="210661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7" descr="C:\Users\LISAN\Pictures\plantes invasives\Egeria densa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3600" y="0"/>
            <a:ext cx="19304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5805488"/>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3973</TotalTime>
  <Words>13386</Words>
  <Application>Microsoft Office PowerPoint</Application>
  <PresentationFormat>Affichage à l'écran (4:3)</PresentationFormat>
  <Paragraphs>2167</Paragraphs>
  <Slides>152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152</vt:i4>
      </vt:variant>
    </vt:vector>
  </HeadingPairs>
  <TitlesOfParts>
    <vt:vector size="157" baseType="lpstr">
      <vt:lpstr>Arial</vt:lpstr>
      <vt:lpstr>Calibri</vt:lpstr>
      <vt:lpstr>Times New Roman</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LISAN</dc:creator>
  <cp:lastModifiedBy>Benjamin LISAN</cp:lastModifiedBy>
  <cp:revision>447</cp:revision>
  <cp:lastPrinted>2015-06-11T18:26:26Z</cp:lastPrinted>
  <dcterms:created xsi:type="dcterms:W3CDTF">2014-07-19T15:29:33Z</dcterms:created>
  <dcterms:modified xsi:type="dcterms:W3CDTF">2016-04-06T12:19:01Z</dcterms:modified>
</cp:coreProperties>
</file>