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82" r:id="rId3"/>
    <p:sldId id="296" r:id="rId4"/>
    <p:sldId id="257" r:id="rId5"/>
    <p:sldId id="267" r:id="rId6"/>
    <p:sldId id="259" r:id="rId7"/>
    <p:sldId id="265" r:id="rId8"/>
    <p:sldId id="292" r:id="rId9"/>
    <p:sldId id="269" r:id="rId10"/>
    <p:sldId id="272" r:id="rId11"/>
    <p:sldId id="281" r:id="rId12"/>
    <p:sldId id="273" r:id="rId13"/>
    <p:sldId id="286" r:id="rId14"/>
    <p:sldId id="288" r:id="rId15"/>
    <p:sldId id="274" r:id="rId16"/>
    <p:sldId id="275" r:id="rId17"/>
    <p:sldId id="276" r:id="rId18"/>
    <p:sldId id="293" r:id="rId19"/>
    <p:sldId id="277" r:id="rId20"/>
    <p:sldId id="289" r:id="rId21"/>
    <p:sldId id="290" r:id="rId22"/>
    <p:sldId id="291" r:id="rId23"/>
    <p:sldId id="294" r:id="rId24"/>
    <p:sldId id="295" r:id="rId25"/>
    <p:sldId id="278" r:id="rId26"/>
    <p:sldId id="260" r:id="rId27"/>
    <p:sldId id="279" r:id="rId28"/>
    <p:sldId id="280" r:id="rId29"/>
    <p:sldId id="270" r:id="rId30"/>
    <p:sldId id="285" r:id="rId31"/>
    <p:sldId id="283" r:id="rId32"/>
    <p:sldId id="261" r:id="rId33"/>
    <p:sldId id="266" r:id="rId34"/>
    <p:sldId id="262" r:id="rId35"/>
    <p:sldId id="268" r:id="rId36"/>
    <p:sldId id="264" r:id="rId37"/>
    <p:sldId id="284" r:id="rId38"/>
    <p:sldId id="258" r:id="rId39"/>
    <p:sldId id="287" r:id="rId40"/>
    <p:sldId id="302" r:id="rId41"/>
    <p:sldId id="271" r:id="rId42"/>
    <p:sldId id="300" r:id="rId43"/>
    <p:sldId id="301" r:id="rId44"/>
    <p:sldId id="299" r:id="rId45"/>
    <p:sldId id="297" r:id="rId46"/>
    <p:sldId id="304" r:id="rId47"/>
    <p:sldId id="298" r:id="rId48"/>
    <p:sldId id="303" r:id="rId4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8" autoAdjust="0"/>
    <p:restoredTop sz="94630" autoAdjust="0"/>
  </p:normalViewPr>
  <p:slideViewPr>
    <p:cSldViewPr snapToGrid="0">
      <p:cViewPr varScale="1">
        <p:scale>
          <a:sx n="87" d="100"/>
          <a:sy n="87" d="100"/>
        </p:scale>
        <p:origin x="3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smtClean="0"/>
              <a:t>Jardin des fraternités ouvrières de Mouscron</a:t>
            </a:r>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878A92-259B-43CA-864D-8BCF62368704}" type="datetimeFigureOut">
              <a:rPr lang="fr-FR" smtClean="0"/>
              <a:t>10/02/2015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401D15-5A5A-4B31-869F-56EEBB28E81D}" type="slidenum">
              <a:rPr lang="fr-FR" smtClean="0"/>
              <a:t>‹N°›</a:t>
            </a:fld>
            <a:endParaRPr lang="fr-FR"/>
          </a:p>
        </p:txBody>
      </p:sp>
    </p:spTree>
    <p:extLst>
      <p:ext uri="{BB962C8B-B14F-4D97-AF65-F5344CB8AC3E}">
        <p14:creationId xmlns:p14="http://schemas.microsoft.com/office/powerpoint/2010/main" val="2178441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smtClean="0"/>
              <a:t>Jardin des fraternités ouvrières de Mouscron</a:t>
            </a: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7993A-9CF9-4A4C-91D3-FF25CFF1B960}" type="datetimeFigureOut">
              <a:rPr lang="fr-FR" smtClean="0"/>
              <a:t>10/02/2015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FBA763-11DE-4E2B-90EC-13404D04F620}" type="slidenum">
              <a:rPr lang="fr-FR" smtClean="0"/>
              <a:t>‹N°›</a:t>
            </a:fld>
            <a:endParaRPr lang="fr-FR"/>
          </a:p>
        </p:txBody>
      </p:sp>
    </p:spTree>
    <p:extLst>
      <p:ext uri="{BB962C8B-B14F-4D97-AF65-F5344CB8AC3E}">
        <p14:creationId xmlns:p14="http://schemas.microsoft.com/office/powerpoint/2010/main" val="10214245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FBA763-11DE-4E2B-90EC-13404D04F620}" type="slidenum">
              <a:rPr lang="fr-FR" smtClean="0"/>
              <a:t>1</a:t>
            </a:fld>
            <a:endParaRPr lang="fr-FR" dirty="0"/>
          </a:p>
        </p:txBody>
      </p:sp>
    </p:spTree>
    <p:extLst>
      <p:ext uri="{BB962C8B-B14F-4D97-AF65-F5344CB8AC3E}">
        <p14:creationId xmlns:p14="http://schemas.microsoft.com/office/powerpoint/2010/main" val="245957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A0FBA763-11DE-4E2B-90EC-13404D04F620}" type="slidenum">
              <a:rPr lang="fr-FR" smtClean="0"/>
              <a:t>34</a:t>
            </a:fld>
            <a:endParaRPr lang="fr-FR"/>
          </a:p>
        </p:txBody>
      </p:sp>
    </p:spTree>
    <p:extLst>
      <p:ext uri="{BB962C8B-B14F-4D97-AF65-F5344CB8AC3E}">
        <p14:creationId xmlns:p14="http://schemas.microsoft.com/office/powerpoint/2010/main" val="1555092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A0FBA763-11DE-4E2B-90EC-13404D04F620}" type="slidenum">
              <a:rPr lang="fr-FR" smtClean="0"/>
              <a:t>36</a:t>
            </a:fld>
            <a:endParaRPr lang="fr-FR"/>
          </a:p>
        </p:txBody>
      </p:sp>
    </p:spTree>
    <p:extLst>
      <p:ext uri="{BB962C8B-B14F-4D97-AF65-F5344CB8AC3E}">
        <p14:creationId xmlns:p14="http://schemas.microsoft.com/office/powerpoint/2010/main" val="1279118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A0FBA763-11DE-4E2B-90EC-13404D04F620}" type="slidenum">
              <a:rPr lang="fr-FR" smtClean="0"/>
              <a:t>38</a:t>
            </a:fld>
            <a:endParaRPr lang="fr-FR"/>
          </a:p>
        </p:txBody>
      </p:sp>
    </p:spTree>
    <p:extLst>
      <p:ext uri="{BB962C8B-B14F-4D97-AF65-F5344CB8AC3E}">
        <p14:creationId xmlns:p14="http://schemas.microsoft.com/office/powerpoint/2010/main" val="2401670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A0FBA763-11DE-4E2B-90EC-13404D04F620}" type="slidenum">
              <a:rPr lang="fr-FR" smtClean="0"/>
              <a:t>39</a:t>
            </a:fld>
            <a:endParaRPr lang="fr-FR"/>
          </a:p>
        </p:txBody>
      </p:sp>
    </p:spTree>
    <p:extLst>
      <p:ext uri="{BB962C8B-B14F-4D97-AF65-F5344CB8AC3E}">
        <p14:creationId xmlns:p14="http://schemas.microsoft.com/office/powerpoint/2010/main" val="4013768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A0FBA763-11DE-4E2B-90EC-13404D04F620}" type="slidenum">
              <a:rPr lang="fr-FR" smtClean="0"/>
              <a:t>41</a:t>
            </a:fld>
            <a:endParaRPr lang="fr-FR"/>
          </a:p>
        </p:txBody>
      </p:sp>
    </p:spTree>
    <p:extLst>
      <p:ext uri="{BB962C8B-B14F-4D97-AF65-F5344CB8AC3E}">
        <p14:creationId xmlns:p14="http://schemas.microsoft.com/office/powerpoint/2010/main" val="3801612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A0FBA763-11DE-4E2B-90EC-13404D04F620}" type="slidenum">
              <a:rPr lang="fr-FR" smtClean="0"/>
              <a:t>42</a:t>
            </a:fld>
            <a:endParaRPr lang="fr-FR"/>
          </a:p>
        </p:txBody>
      </p:sp>
    </p:spTree>
    <p:extLst>
      <p:ext uri="{BB962C8B-B14F-4D97-AF65-F5344CB8AC3E}">
        <p14:creationId xmlns:p14="http://schemas.microsoft.com/office/powerpoint/2010/main" val="3658952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A0FBA763-11DE-4E2B-90EC-13404D04F620}" type="slidenum">
              <a:rPr lang="fr-FR" smtClean="0"/>
              <a:t>43</a:t>
            </a:fld>
            <a:endParaRPr lang="fr-FR"/>
          </a:p>
        </p:txBody>
      </p:sp>
    </p:spTree>
    <p:extLst>
      <p:ext uri="{BB962C8B-B14F-4D97-AF65-F5344CB8AC3E}">
        <p14:creationId xmlns:p14="http://schemas.microsoft.com/office/powerpoint/2010/main" val="2483500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A0FBA763-11DE-4E2B-90EC-13404D04F620}" type="slidenum">
              <a:rPr lang="fr-FR" smtClean="0"/>
              <a:t>44</a:t>
            </a:fld>
            <a:endParaRPr lang="fr-FR"/>
          </a:p>
        </p:txBody>
      </p:sp>
    </p:spTree>
    <p:extLst>
      <p:ext uri="{BB962C8B-B14F-4D97-AF65-F5344CB8AC3E}">
        <p14:creationId xmlns:p14="http://schemas.microsoft.com/office/powerpoint/2010/main" val="354987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A0FBA763-11DE-4E2B-90EC-13404D04F620}" type="slidenum">
              <a:rPr lang="fr-FR" smtClean="0"/>
              <a:t>4</a:t>
            </a:fld>
            <a:endParaRPr lang="fr-FR" dirty="0"/>
          </a:p>
        </p:txBody>
      </p:sp>
    </p:spTree>
    <p:extLst>
      <p:ext uri="{BB962C8B-B14F-4D97-AF65-F5344CB8AC3E}">
        <p14:creationId xmlns:p14="http://schemas.microsoft.com/office/powerpoint/2010/main" val="210579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A0FBA763-11DE-4E2B-90EC-13404D04F620}" type="slidenum">
              <a:rPr lang="fr-FR" smtClean="0"/>
              <a:t>5</a:t>
            </a:fld>
            <a:endParaRPr lang="fr-FR" dirty="0"/>
          </a:p>
        </p:txBody>
      </p:sp>
    </p:spTree>
    <p:extLst>
      <p:ext uri="{BB962C8B-B14F-4D97-AF65-F5344CB8AC3E}">
        <p14:creationId xmlns:p14="http://schemas.microsoft.com/office/powerpoint/2010/main" val="259255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A0FBA763-11DE-4E2B-90EC-13404D04F620}" type="slidenum">
              <a:rPr lang="fr-FR" smtClean="0"/>
              <a:t>6</a:t>
            </a:fld>
            <a:endParaRPr lang="fr-FR" dirty="0"/>
          </a:p>
        </p:txBody>
      </p:sp>
    </p:spTree>
    <p:extLst>
      <p:ext uri="{BB962C8B-B14F-4D97-AF65-F5344CB8AC3E}">
        <p14:creationId xmlns:p14="http://schemas.microsoft.com/office/powerpoint/2010/main" val="3451393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A0FBA763-11DE-4E2B-90EC-13404D04F620}" type="slidenum">
              <a:rPr lang="fr-FR" smtClean="0"/>
              <a:t>7</a:t>
            </a:fld>
            <a:endParaRPr lang="fr-FR" dirty="0"/>
          </a:p>
        </p:txBody>
      </p:sp>
    </p:spTree>
    <p:extLst>
      <p:ext uri="{BB962C8B-B14F-4D97-AF65-F5344CB8AC3E}">
        <p14:creationId xmlns:p14="http://schemas.microsoft.com/office/powerpoint/2010/main" val="3274122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A0FBA763-11DE-4E2B-90EC-13404D04F620}" type="slidenum">
              <a:rPr lang="fr-FR" smtClean="0"/>
              <a:t>26</a:t>
            </a:fld>
            <a:endParaRPr lang="fr-FR"/>
          </a:p>
        </p:txBody>
      </p:sp>
    </p:spTree>
    <p:extLst>
      <p:ext uri="{BB962C8B-B14F-4D97-AF65-F5344CB8AC3E}">
        <p14:creationId xmlns:p14="http://schemas.microsoft.com/office/powerpoint/2010/main" val="368592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A0FBA763-11DE-4E2B-90EC-13404D04F620}" type="slidenum">
              <a:rPr lang="fr-FR" smtClean="0"/>
              <a:t>27</a:t>
            </a:fld>
            <a:endParaRPr lang="fr-FR"/>
          </a:p>
        </p:txBody>
      </p:sp>
    </p:spTree>
    <p:extLst>
      <p:ext uri="{BB962C8B-B14F-4D97-AF65-F5344CB8AC3E}">
        <p14:creationId xmlns:p14="http://schemas.microsoft.com/office/powerpoint/2010/main" val="3157808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A0FBA763-11DE-4E2B-90EC-13404D04F620}" type="slidenum">
              <a:rPr lang="fr-FR" smtClean="0"/>
              <a:t>32</a:t>
            </a:fld>
            <a:endParaRPr lang="fr-FR"/>
          </a:p>
        </p:txBody>
      </p:sp>
    </p:spTree>
    <p:extLst>
      <p:ext uri="{BB962C8B-B14F-4D97-AF65-F5344CB8AC3E}">
        <p14:creationId xmlns:p14="http://schemas.microsoft.com/office/powerpoint/2010/main" val="2880334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A0FBA763-11DE-4E2B-90EC-13404D04F620}" type="slidenum">
              <a:rPr lang="fr-FR" smtClean="0"/>
              <a:t>33</a:t>
            </a:fld>
            <a:endParaRPr lang="fr-FR"/>
          </a:p>
        </p:txBody>
      </p:sp>
    </p:spTree>
    <p:extLst>
      <p:ext uri="{BB962C8B-B14F-4D97-AF65-F5344CB8AC3E}">
        <p14:creationId xmlns:p14="http://schemas.microsoft.com/office/powerpoint/2010/main" val="3878115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87896B2-12F4-4384-8B12-60DCFE07DB04}" type="datetime1">
              <a:rPr lang="fr-FR" smtClean="0"/>
              <a:t>10/02/2015</a:t>
            </a:fld>
            <a:endParaRPr lang="fr-FR"/>
          </a:p>
        </p:txBody>
      </p:sp>
      <p:sp>
        <p:nvSpPr>
          <p:cNvPr id="5" name="Espace réservé du pied de page 4"/>
          <p:cNvSpPr>
            <a:spLocks noGrp="1"/>
          </p:cNvSpPr>
          <p:nvPr>
            <p:ph type="ftr" sz="quarter" idx="11"/>
          </p:nvPr>
        </p:nvSpPr>
        <p:spPr/>
        <p:txBody>
          <a:bodyPr/>
          <a:lstStyle/>
          <a:p>
            <a:r>
              <a:rPr lang="fr-FR" smtClean="0"/>
              <a:t>Jardin des fraternités ouvrières de Mouscron</a:t>
            </a:r>
            <a:endParaRPr lang="fr-FR"/>
          </a:p>
        </p:txBody>
      </p:sp>
      <p:sp>
        <p:nvSpPr>
          <p:cNvPr id="6" name="Espace réservé du numéro de diapositive 5"/>
          <p:cNvSpPr>
            <a:spLocks noGrp="1"/>
          </p:cNvSpPr>
          <p:nvPr>
            <p:ph type="sldNum" sz="quarter" idx="12"/>
          </p:nvPr>
        </p:nvSpPr>
        <p:spPr/>
        <p:txBody>
          <a:bodyPr/>
          <a:lstStyle/>
          <a:p>
            <a:fld id="{45F5A4E4-5C5F-4409-A55E-AD608A685D4D}" type="slidenum">
              <a:rPr lang="fr-FR" smtClean="0"/>
              <a:t>‹N°›</a:t>
            </a:fld>
            <a:endParaRPr lang="fr-FR"/>
          </a:p>
        </p:txBody>
      </p:sp>
    </p:spTree>
    <p:extLst>
      <p:ext uri="{BB962C8B-B14F-4D97-AF65-F5344CB8AC3E}">
        <p14:creationId xmlns:p14="http://schemas.microsoft.com/office/powerpoint/2010/main" val="393940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03E291-C685-46DB-B44C-CB33F5344747}" type="datetime1">
              <a:rPr lang="fr-FR" smtClean="0"/>
              <a:t>10/02/2015</a:t>
            </a:fld>
            <a:endParaRPr lang="fr-FR"/>
          </a:p>
        </p:txBody>
      </p:sp>
      <p:sp>
        <p:nvSpPr>
          <p:cNvPr id="5" name="Espace réservé du pied de page 4"/>
          <p:cNvSpPr>
            <a:spLocks noGrp="1"/>
          </p:cNvSpPr>
          <p:nvPr>
            <p:ph type="ftr" sz="quarter" idx="11"/>
          </p:nvPr>
        </p:nvSpPr>
        <p:spPr/>
        <p:txBody>
          <a:bodyPr/>
          <a:lstStyle/>
          <a:p>
            <a:r>
              <a:rPr lang="fr-FR" smtClean="0"/>
              <a:t>Jardin des fraternités ouvrières de Mouscron</a:t>
            </a:r>
            <a:endParaRPr lang="fr-FR"/>
          </a:p>
        </p:txBody>
      </p:sp>
      <p:sp>
        <p:nvSpPr>
          <p:cNvPr id="6" name="Espace réservé du numéro de diapositive 5"/>
          <p:cNvSpPr>
            <a:spLocks noGrp="1"/>
          </p:cNvSpPr>
          <p:nvPr>
            <p:ph type="sldNum" sz="quarter" idx="12"/>
          </p:nvPr>
        </p:nvSpPr>
        <p:spPr/>
        <p:txBody>
          <a:bodyPr/>
          <a:lstStyle/>
          <a:p>
            <a:fld id="{45F5A4E4-5C5F-4409-A55E-AD608A685D4D}" type="slidenum">
              <a:rPr lang="fr-FR" smtClean="0"/>
              <a:t>‹N°›</a:t>
            </a:fld>
            <a:endParaRPr lang="fr-FR"/>
          </a:p>
        </p:txBody>
      </p:sp>
    </p:spTree>
    <p:extLst>
      <p:ext uri="{BB962C8B-B14F-4D97-AF65-F5344CB8AC3E}">
        <p14:creationId xmlns:p14="http://schemas.microsoft.com/office/powerpoint/2010/main" val="41387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181E8F0-51C5-4F29-9C54-4F3233DB0933}" type="datetime1">
              <a:rPr lang="fr-FR" smtClean="0"/>
              <a:t>10/02/2015</a:t>
            </a:fld>
            <a:endParaRPr lang="fr-FR"/>
          </a:p>
        </p:txBody>
      </p:sp>
      <p:sp>
        <p:nvSpPr>
          <p:cNvPr id="5" name="Espace réservé du pied de page 4"/>
          <p:cNvSpPr>
            <a:spLocks noGrp="1"/>
          </p:cNvSpPr>
          <p:nvPr>
            <p:ph type="ftr" sz="quarter" idx="11"/>
          </p:nvPr>
        </p:nvSpPr>
        <p:spPr/>
        <p:txBody>
          <a:bodyPr/>
          <a:lstStyle/>
          <a:p>
            <a:r>
              <a:rPr lang="fr-FR" smtClean="0"/>
              <a:t>Jardin des fraternités ouvrières de Mouscron</a:t>
            </a:r>
            <a:endParaRPr lang="fr-FR"/>
          </a:p>
        </p:txBody>
      </p:sp>
      <p:sp>
        <p:nvSpPr>
          <p:cNvPr id="6" name="Espace réservé du numéro de diapositive 5"/>
          <p:cNvSpPr>
            <a:spLocks noGrp="1"/>
          </p:cNvSpPr>
          <p:nvPr>
            <p:ph type="sldNum" sz="quarter" idx="12"/>
          </p:nvPr>
        </p:nvSpPr>
        <p:spPr/>
        <p:txBody>
          <a:bodyPr/>
          <a:lstStyle/>
          <a:p>
            <a:fld id="{45F5A4E4-5C5F-4409-A55E-AD608A685D4D}" type="slidenum">
              <a:rPr lang="fr-FR" smtClean="0"/>
              <a:t>‹N°›</a:t>
            </a:fld>
            <a:endParaRPr lang="fr-FR"/>
          </a:p>
        </p:txBody>
      </p:sp>
    </p:spTree>
    <p:extLst>
      <p:ext uri="{BB962C8B-B14F-4D97-AF65-F5344CB8AC3E}">
        <p14:creationId xmlns:p14="http://schemas.microsoft.com/office/powerpoint/2010/main" val="397354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47EC602-C352-46CD-99D2-FC4DE733EDD4}" type="datetime1">
              <a:rPr lang="fr-FR" smtClean="0"/>
              <a:t>10/02/2015</a:t>
            </a:fld>
            <a:endParaRPr lang="fr-FR"/>
          </a:p>
        </p:txBody>
      </p:sp>
      <p:sp>
        <p:nvSpPr>
          <p:cNvPr id="5" name="Espace réservé du pied de page 4"/>
          <p:cNvSpPr>
            <a:spLocks noGrp="1"/>
          </p:cNvSpPr>
          <p:nvPr>
            <p:ph type="ftr" sz="quarter" idx="11"/>
          </p:nvPr>
        </p:nvSpPr>
        <p:spPr/>
        <p:txBody>
          <a:bodyPr/>
          <a:lstStyle/>
          <a:p>
            <a:r>
              <a:rPr lang="fr-FR" smtClean="0"/>
              <a:t>Jardin des fraternités ouvrières de Mouscron</a:t>
            </a:r>
            <a:endParaRPr lang="fr-FR"/>
          </a:p>
        </p:txBody>
      </p:sp>
      <p:sp>
        <p:nvSpPr>
          <p:cNvPr id="6" name="Espace réservé du numéro de diapositive 5"/>
          <p:cNvSpPr>
            <a:spLocks noGrp="1"/>
          </p:cNvSpPr>
          <p:nvPr>
            <p:ph type="sldNum" sz="quarter" idx="12"/>
          </p:nvPr>
        </p:nvSpPr>
        <p:spPr/>
        <p:txBody>
          <a:bodyPr/>
          <a:lstStyle/>
          <a:p>
            <a:fld id="{45F5A4E4-5C5F-4409-A55E-AD608A685D4D}" type="slidenum">
              <a:rPr lang="fr-FR" smtClean="0"/>
              <a:t>‹N°›</a:t>
            </a:fld>
            <a:endParaRPr lang="fr-FR"/>
          </a:p>
        </p:txBody>
      </p:sp>
    </p:spTree>
    <p:extLst>
      <p:ext uri="{BB962C8B-B14F-4D97-AF65-F5344CB8AC3E}">
        <p14:creationId xmlns:p14="http://schemas.microsoft.com/office/powerpoint/2010/main" val="31959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A45D2B6-C655-4881-8A3B-5222B84E6646}" type="datetime1">
              <a:rPr lang="fr-FR" smtClean="0"/>
              <a:t>10/02/2015</a:t>
            </a:fld>
            <a:endParaRPr lang="fr-FR"/>
          </a:p>
        </p:txBody>
      </p:sp>
      <p:sp>
        <p:nvSpPr>
          <p:cNvPr id="5" name="Espace réservé du pied de page 4"/>
          <p:cNvSpPr>
            <a:spLocks noGrp="1"/>
          </p:cNvSpPr>
          <p:nvPr>
            <p:ph type="ftr" sz="quarter" idx="11"/>
          </p:nvPr>
        </p:nvSpPr>
        <p:spPr/>
        <p:txBody>
          <a:bodyPr/>
          <a:lstStyle/>
          <a:p>
            <a:r>
              <a:rPr lang="fr-FR" smtClean="0"/>
              <a:t>Jardin des fraternités ouvrières de Mouscron</a:t>
            </a:r>
            <a:endParaRPr lang="fr-FR"/>
          </a:p>
        </p:txBody>
      </p:sp>
      <p:sp>
        <p:nvSpPr>
          <p:cNvPr id="6" name="Espace réservé du numéro de diapositive 5"/>
          <p:cNvSpPr>
            <a:spLocks noGrp="1"/>
          </p:cNvSpPr>
          <p:nvPr>
            <p:ph type="sldNum" sz="quarter" idx="12"/>
          </p:nvPr>
        </p:nvSpPr>
        <p:spPr/>
        <p:txBody>
          <a:bodyPr/>
          <a:lstStyle/>
          <a:p>
            <a:fld id="{45F5A4E4-5C5F-4409-A55E-AD608A685D4D}" type="slidenum">
              <a:rPr lang="fr-FR" smtClean="0"/>
              <a:t>‹N°›</a:t>
            </a:fld>
            <a:endParaRPr lang="fr-FR"/>
          </a:p>
        </p:txBody>
      </p:sp>
    </p:spTree>
    <p:extLst>
      <p:ext uri="{BB962C8B-B14F-4D97-AF65-F5344CB8AC3E}">
        <p14:creationId xmlns:p14="http://schemas.microsoft.com/office/powerpoint/2010/main" val="251163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FC0F7C5-EA1B-4F6B-8422-2BE2A475C7BC}" type="datetime1">
              <a:rPr lang="fr-FR" smtClean="0"/>
              <a:t>10/02/2015</a:t>
            </a:fld>
            <a:endParaRPr lang="fr-FR"/>
          </a:p>
        </p:txBody>
      </p:sp>
      <p:sp>
        <p:nvSpPr>
          <p:cNvPr id="6" name="Espace réservé du pied de page 5"/>
          <p:cNvSpPr>
            <a:spLocks noGrp="1"/>
          </p:cNvSpPr>
          <p:nvPr>
            <p:ph type="ftr" sz="quarter" idx="11"/>
          </p:nvPr>
        </p:nvSpPr>
        <p:spPr/>
        <p:txBody>
          <a:bodyPr/>
          <a:lstStyle/>
          <a:p>
            <a:r>
              <a:rPr lang="fr-FR" smtClean="0"/>
              <a:t>Jardin des fraternités ouvrières de Mouscron</a:t>
            </a:r>
            <a:endParaRPr lang="fr-FR"/>
          </a:p>
        </p:txBody>
      </p:sp>
      <p:sp>
        <p:nvSpPr>
          <p:cNvPr id="7" name="Espace réservé du numéro de diapositive 6"/>
          <p:cNvSpPr>
            <a:spLocks noGrp="1"/>
          </p:cNvSpPr>
          <p:nvPr>
            <p:ph type="sldNum" sz="quarter" idx="12"/>
          </p:nvPr>
        </p:nvSpPr>
        <p:spPr/>
        <p:txBody>
          <a:bodyPr/>
          <a:lstStyle/>
          <a:p>
            <a:fld id="{45F5A4E4-5C5F-4409-A55E-AD608A685D4D}" type="slidenum">
              <a:rPr lang="fr-FR" smtClean="0"/>
              <a:t>‹N°›</a:t>
            </a:fld>
            <a:endParaRPr lang="fr-FR"/>
          </a:p>
        </p:txBody>
      </p:sp>
    </p:spTree>
    <p:extLst>
      <p:ext uri="{BB962C8B-B14F-4D97-AF65-F5344CB8AC3E}">
        <p14:creationId xmlns:p14="http://schemas.microsoft.com/office/powerpoint/2010/main" val="112051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8ED9FCD-2CED-4D77-B29A-6392758830D2}" type="datetime1">
              <a:rPr lang="fr-FR" smtClean="0"/>
              <a:t>10/02/2015</a:t>
            </a:fld>
            <a:endParaRPr lang="fr-FR"/>
          </a:p>
        </p:txBody>
      </p:sp>
      <p:sp>
        <p:nvSpPr>
          <p:cNvPr id="8" name="Espace réservé du pied de page 7"/>
          <p:cNvSpPr>
            <a:spLocks noGrp="1"/>
          </p:cNvSpPr>
          <p:nvPr>
            <p:ph type="ftr" sz="quarter" idx="11"/>
          </p:nvPr>
        </p:nvSpPr>
        <p:spPr/>
        <p:txBody>
          <a:bodyPr/>
          <a:lstStyle/>
          <a:p>
            <a:r>
              <a:rPr lang="fr-FR" smtClean="0"/>
              <a:t>Jardin des fraternités ouvrières de Mouscron</a:t>
            </a:r>
            <a:endParaRPr lang="fr-FR"/>
          </a:p>
        </p:txBody>
      </p:sp>
      <p:sp>
        <p:nvSpPr>
          <p:cNvPr id="9" name="Espace réservé du numéro de diapositive 8"/>
          <p:cNvSpPr>
            <a:spLocks noGrp="1"/>
          </p:cNvSpPr>
          <p:nvPr>
            <p:ph type="sldNum" sz="quarter" idx="12"/>
          </p:nvPr>
        </p:nvSpPr>
        <p:spPr/>
        <p:txBody>
          <a:bodyPr/>
          <a:lstStyle/>
          <a:p>
            <a:fld id="{45F5A4E4-5C5F-4409-A55E-AD608A685D4D}" type="slidenum">
              <a:rPr lang="fr-FR" smtClean="0"/>
              <a:t>‹N°›</a:t>
            </a:fld>
            <a:endParaRPr lang="fr-FR"/>
          </a:p>
        </p:txBody>
      </p:sp>
    </p:spTree>
    <p:extLst>
      <p:ext uri="{BB962C8B-B14F-4D97-AF65-F5344CB8AC3E}">
        <p14:creationId xmlns:p14="http://schemas.microsoft.com/office/powerpoint/2010/main" val="86541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6928F89-6673-496F-929A-CF79C565504A}" type="datetime1">
              <a:rPr lang="fr-FR" smtClean="0"/>
              <a:t>10/02/2015</a:t>
            </a:fld>
            <a:endParaRPr lang="fr-FR"/>
          </a:p>
        </p:txBody>
      </p:sp>
      <p:sp>
        <p:nvSpPr>
          <p:cNvPr id="4" name="Espace réservé du pied de page 3"/>
          <p:cNvSpPr>
            <a:spLocks noGrp="1"/>
          </p:cNvSpPr>
          <p:nvPr>
            <p:ph type="ftr" sz="quarter" idx="11"/>
          </p:nvPr>
        </p:nvSpPr>
        <p:spPr/>
        <p:txBody>
          <a:bodyPr/>
          <a:lstStyle/>
          <a:p>
            <a:r>
              <a:rPr lang="fr-FR" smtClean="0"/>
              <a:t>Jardin des fraternités ouvrières de Mouscron</a:t>
            </a:r>
            <a:endParaRPr lang="fr-FR"/>
          </a:p>
        </p:txBody>
      </p:sp>
      <p:sp>
        <p:nvSpPr>
          <p:cNvPr id="5" name="Espace réservé du numéro de diapositive 4"/>
          <p:cNvSpPr>
            <a:spLocks noGrp="1"/>
          </p:cNvSpPr>
          <p:nvPr>
            <p:ph type="sldNum" sz="quarter" idx="12"/>
          </p:nvPr>
        </p:nvSpPr>
        <p:spPr/>
        <p:txBody>
          <a:bodyPr/>
          <a:lstStyle/>
          <a:p>
            <a:fld id="{45F5A4E4-5C5F-4409-A55E-AD608A685D4D}" type="slidenum">
              <a:rPr lang="fr-FR" smtClean="0"/>
              <a:t>‹N°›</a:t>
            </a:fld>
            <a:endParaRPr lang="fr-FR"/>
          </a:p>
        </p:txBody>
      </p:sp>
    </p:spTree>
    <p:extLst>
      <p:ext uri="{BB962C8B-B14F-4D97-AF65-F5344CB8AC3E}">
        <p14:creationId xmlns:p14="http://schemas.microsoft.com/office/powerpoint/2010/main" val="422829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6AE70E-8887-4D3E-9DA1-4073A6269F93}" type="datetime1">
              <a:rPr lang="fr-FR" smtClean="0"/>
              <a:t>10/02/2015</a:t>
            </a:fld>
            <a:endParaRPr lang="fr-FR"/>
          </a:p>
        </p:txBody>
      </p:sp>
      <p:sp>
        <p:nvSpPr>
          <p:cNvPr id="3" name="Espace réservé du pied de page 2"/>
          <p:cNvSpPr>
            <a:spLocks noGrp="1"/>
          </p:cNvSpPr>
          <p:nvPr>
            <p:ph type="ftr" sz="quarter" idx="11"/>
          </p:nvPr>
        </p:nvSpPr>
        <p:spPr/>
        <p:txBody>
          <a:bodyPr/>
          <a:lstStyle/>
          <a:p>
            <a:r>
              <a:rPr lang="fr-FR" smtClean="0"/>
              <a:t>Jardin des fraternités ouvrières de Mouscron</a:t>
            </a:r>
            <a:endParaRPr lang="fr-FR"/>
          </a:p>
        </p:txBody>
      </p:sp>
      <p:sp>
        <p:nvSpPr>
          <p:cNvPr id="4" name="Espace réservé du numéro de diapositive 3"/>
          <p:cNvSpPr>
            <a:spLocks noGrp="1"/>
          </p:cNvSpPr>
          <p:nvPr>
            <p:ph type="sldNum" sz="quarter" idx="12"/>
          </p:nvPr>
        </p:nvSpPr>
        <p:spPr/>
        <p:txBody>
          <a:bodyPr/>
          <a:lstStyle/>
          <a:p>
            <a:fld id="{45F5A4E4-5C5F-4409-A55E-AD608A685D4D}" type="slidenum">
              <a:rPr lang="fr-FR" smtClean="0"/>
              <a:t>‹N°›</a:t>
            </a:fld>
            <a:endParaRPr lang="fr-FR"/>
          </a:p>
        </p:txBody>
      </p:sp>
    </p:spTree>
    <p:extLst>
      <p:ext uri="{BB962C8B-B14F-4D97-AF65-F5344CB8AC3E}">
        <p14:creationId xmlns:p14="http://schemas.microsoft.com/office/powerpoint/2010/main" val="205157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CFFB58C-5445-45AD-B7A9-6F24B72D1034}" type="datetime1">
              <a:rPr lang="fr-FR" smtClean="0"/>
              <a:t>10/02/2015</a:t>
            </a:fld>
            <a:endParaRPr lang="fr-FR"/>
          </a:p>
        </p:txBody>
      </p:sp>
      <p:sp>
        <p:nvSpPr>
          <p:cNvPr id="6" name="Espace réservé du pied de page 5"/>
          <p:cNvSpPr>
            <a:spLocks noGrp="1"/>
          </p:cNvSpPr>
          <p:nvPr>
            <p:ph type="ftr" sz="quarter" idx="11"/>
          </p:nvPr>
        </p:nvSpPr>
        <p:spPr/>
        <p:txBody>
          <a:bodyPr/>
          <a:lstStyle/>
          <a:p>
            <a:r>
              <a:rPr lang="fr-FR" smtClean="0"/>
              <a:t>Jardin des fraternités ouvrières de Mouscron</a:t>
            </a:r>
            <a:endParaRPr lang="fr-FR"/>
          </a:p>
        </p:txBody>
      </p:sp>
      <p:sp>
        <p:nvSpPr>
          <p:cNvPr id="7" name="Espace réservé du numéro de diapositive 6"/>
          <p:cNvSpPr>
            <a:spLocks noGrp="1"/>
          </p:cNvSpPr>
          <p:nvPr>
            <p:ph type="sldNum" sz="quarter" idx="12"/>
          </p:nvPr>
        </p:nvSpPr>
        <p:spPr/>
        <p:txBody>
          <a:bodyPr/>
          <a:lstStyle/>
          <a:p>
            <a:fld id="{45F5A4E4-5C5F-4409-A55E-AD608A685D4D}" type="slidenum">
              <a:rPr lang="fr-FR" smtClean="0"/>
              <a:t>‹N°›</a:t>
            </a:fld>
            <a:endParaRPr lang="fr-FR"/>
          </a:p>
        </p:txBody>
      </p:sp>
    </p:spTree>
    <p:extLst>
      <p:ext uri="{BB962C8B-B14F-4D97-AF65-F5344CB8AC3E}">
        <p14:creationId xmlns:p14="http://schemas.microsoft.com/office/powerpoint/2010/main" val="41094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5A8F083-D6CB-4A85-B9CD-74EA0C99BA6D}" type="datetime1">
              <a:rPr lang="fr-FR" smtClean="0"/>
              <a:t>10/02/2015</a:t>
            </a:fld>
            <a:endParaRPr lang="fr-FR"/>
          </a:p>
        </p:txBody>
      </p:sp>
      <p:sp>
        <p:nvSpPr>
          <p:cNvPr id="6" name="Espace réservé du pied de page 5"/>
          <p:cNvSpPr>
            <a:spLocks noGrp="1"/>
          </p:cNvSpPr>
          <p:nvPr>
            <p:ph type="ftr" sz="quarter" idx="11"/>
          </p:nvPr>
        </p:nvSpPr>
        <p:spPr/>
        <p:txBody>
          <a:bodyPr/>
          <a:lstStyle/>
          <a:p>
            <a:r>
              <a:rPr lang="fr-FR" smtClean="0"/>
              <a:t>Jardin des fraternités ouvrières de Mouscron</a:t>
            </a:r>
            <a:endParaRPr lang="fr-FR"/>
          </a:p>
        </p:txBody>
      </p:sp>
      <p:sp>
        <p:nvSpPr>
          <p:cNvPr id="7" name="Espace réservé du numéro de diapositive 6"/>
          <p:cNvSpPr>
            <a:spLocks noGrp="1"/>
          </p:cNvSpPr>
          <p:nvPr>
            <p:ph type="sldNum" sz="quarter" idx="12"/>
          </p:nvPr>
        </p:nvSpPr>
        <p:spPr/>
        <p:txBody>
          <a:bodyPr/>
          <a:lstStyle/>
          <a:p>
            <a:fld id="{45F5A4E4-5C5F-4409-A55E-AD608A685D4D}" type="slidenum">
              <a:rPr lang="fr-FR" smtClean="0"/>
              <a:t>‹N°›</a:t>
            </a:fld>
            <a:endParaRPr lang="fr-FR"/>
          </a:p>
        </p:txBody>
      </p:sp>
    </p:spTree>
    <p:extLst>
      <p:ext uri="{BB962C8B-B14F-4D97-AF65-F5344CB8AC3E}">
        <p14:creationId xmlns:p14="http://schemas.microsoft.com/office/powerpoint/2010/main" val="136425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74C69-5F1C-4850-A608-2048B7846FF8}" type="datetime1">
              <a:rPr lang="fr-FR" smtClean="0"/>
              <a:t>10/02/2015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Jardin des fraternités ouvrières de Mouscron</a:t>
            </a: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5A4E4-5C5F-4409-A55E-AD608A685D4D}" type="slidenum">
              <a:rPr lang="fr-FR" smtClean="0"/>
              <a:t>‹N°›</a:t>
            </a:fld>
            <a:endParaRPr lang="fr-FR"/>
          </a:p>
        </p:txBody>
      </p:sp>
    </p:spTree>
    <p:extLst>
      <p:ext uri="{BB962C8B-B14F-4D97-AF65-F5344CB8AC3E}">
        <p14:creationId xmlns:p14="http://schemas.microsoft.com/office/powerpoint/2010/main" val="3941009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hyperlink" Target="http://www.reporterre.net/Le-jardin-ouvrier-est-devenu-un" TargetMode="External"/><Relationship Id="rId7" Type="http://schemas.openxmlformats.org/officeDocument/2006/relationships/image" Target="../media/image50.jpg"/><Relationship Id="rId2" Type="http://schemas.openxmlformats.org/officeDocument/2006/relationships/hyperlink" Target="http://www.alterboutique.com/boutique/bioenlorraine/images-editeur/files/FEUILLE%20DE%20CHOU/bulletinlorraine1304.pdf" TargetMode="External"/><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hyperlink" Target="https://www.youtube.com/watch?v=P831hBMJB_w"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rezentransition.be/spip.php?article272" TargetMode="External"/><Relationship Id="rId2" Type="http://schemas.openxmlformats.org/officeDocument/2006/relationships/hyperlink" Target="http://permaculture-ra.over-blog.com/tag/les%20lieux%20en%20france%20&amp;%20ailleur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oleotransition.newfreeforum.com/t217-sur-2000m2-le-fabuleux-jardin-des-fraternites-ouvrieres-ou-comment-cultiver-une-petite-jungle" TargetMode="External"/><Relationship Id="rId2" Type="http://schemas.openxmlformats.org/officeDocument/2006/relationships/hyperlink" Target="http://www.iceandgreen.net/archive/2011/08/26/visite-et-reportage-40-ans-de-permaculture-au-jardin-des-fra.html" TargetMode="External"/><Relationship Id="rId1" Type="http://schemas.openxmlformats.org/officeDocument/2006/relationships/slideLayout" Target="../slideLayouts/slideLayout7.xml"/><Relationship Id="rId5" Type="http://schemas.openxmlformats.org/officeDocument/2006/relationships/hyperlink" Target="http://www.mres-asso.org/spip.php?breve529" TargetMode="External"/><Relationship Id="rId4" Type="http://schemas.openxmlformats.org/officeDocument/2006/relationships/hyperlink" Target="http://www.alterboutique.com/boutique/bioenlorraine/images-editeur/files/FEUILLE%20DE%20CHOU/bulletinlorraine1304.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image" Target="../media/image52.jpg"/><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1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hyperlink" Target="http://oleotransition.newfreeforum.com/t217-sur-2000m2-le-fabuleux-jardin-des-fraternites-ouvrieres-ou-comment-cultiver-une-petite-jungle" TargetMode="External"/><Relationship Id="rId1" Type="http://schemas.openxmlformats.org/officeDocument/2006/relationships/slideLayout" Target="../slideLayouts/slideLayout7.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jpg"/></Relationships>
</file>

<file path=ppt/slides/_rels/slide1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hyperlink" Target="http://www.iceandgreen.net/archive/2011/08/26/visite-et-reportage-40-ans-de-permaculture-au-jardin-des-fra.html" TargetMode="External"/><Relationship Id="rId1" Type="http://schemas.openxmlformats.org/officeDocument/2006/relationships/slideLayout" Target="../slideLayouts/slideLayout7.xml"/><Relationship Id="rId6" Type="http://schemas.openxmlformats.org/officeDocument/2006/relationships/hyperlink" Target="http://www.reporterre.net/Le-jardin-ouvrier-est-devenu-un" TargetMode="External"/><Relationship Id="rId5" Type="http://schemas.openxmlformats.org/officeDocument/2006/relationships/hyperlink" Target="http://www.bio-logiques.org/index.php?option=com_content&amp;view=article&amp;id=175:fraternites-ouvrieres-a-mouscron&amp;catid=100&amp;Itemid=518" TargetMode="External"/><Relationship Id="rId4" Type="http://schemas.openxmlformats.org/officeDocument/2006/relationships/image" Target="../media/image63.jpg"/></Relationships>
</file>

<file path=ppt/slides/_rels/slide16.xml.rels><?xml version="1.0" encoding="UTF-8" standalone="yes"?>
<Relationships xmlns="http://schemas.openxmlformats.org/package/2006/relationships"><Relationship Id="rId3" Type="http://schemas.openxmlformats.org/officeDocument/2006/relationships/hyperlink" Target="http://www.mres-asso.org/spip.php?breve529" TargetMode="External"/><Relationship Id="rId2" Type="http://schemas.openxmlformats.org/officeDocument/2006/relationships/hyperlink" Target="https://amijardinmanoirnovel74.wordpress.com/2013/06/20/sortie-le-jardin-des-fraternites-ouvrieres-a-mouscron-en-belgique/" TargetMode="External"/><Relationship Id="rId1" Type="http://schemas.openxmlformats.org/officeDocument/2006/relationships/slideLayout" Target="../slideLayouts/slideLayout7.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hyperlink" Target="http://oleotransition.newfreeforum.com/t217-sur-2000m2-le-fabuleux-jardin-des-fraternites-ouvrieres-ou-comment-cultiver-une-petite-jungl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oleotransition.newfreeforum.com/t217-sur-2000m2-le-fabuleux-jardin-des-fraternites-ouvrieres-ou-comment-cultiver-une-petite-jungle" TargetMode="External"/><Relationship Id="rId2" Type="http://schemas.openxmlformats.org/officeDocument/2006/relationships/hyperlink" Target="http://www.grezentransition.be/spip.php?article272"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oleotransition.newfreeforum.com/t217-sur-2000m2-le-fabuleux-jardin-des-fraternites-ouvrieres-ou-comment-cultiver-une-petite-jungle" TargetMode="External"/><Relationship Id="rId2" Type="http://schemas.openxmlformats.org/officeDocument/2006/relationships/image" Target="../media/image66.jpg"/><Relationship Id="rId1" Type="http://schemas.openxmlformats.org/officeDocument/2006/relationships/slideLayout" Target="../slideLayouts/slideLayout7.xml"/><Relationship Id="rId5" Type="http://schemas.openxmlformats.org/officeDocument/2006/relationships/image" Target="../media/image68.jpg"/><Relationship Id="rId4" Type="http://schemas.openxmlformats.org/officeDocument/2006/relationships/image" Target="../media/image67.jpg"/></Relationships>
</file>

<file path=ppt/slides/_rels/slide19.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g"/><Relationship Id="rId7" Type="http://schemas.openxmlformats.org/officeDocument/2006/relationships/image" Target="../media/image73.jpg"/><Relationship Id="rId12" Type="http://schemas.openxmlformats.org/officeDocument/2006/relationships/image" Target="../media/image78.jpg"/><Relationship Id="rId2" Type="http://schemas.openxmlformats.org/officeDocument/2006/relationships/hyperlink" Target="http://www.grezentransition.be/spip.php?article272" TargetMode="External"/><Relationship Id="rId1" Type="http://schemas.openxmlformats.org/officeDocument/2006/relationships/slideLayout" Target="../slideLayouts/slideLayout7.xml"/><Relationship Id="rId6" Type="http://schemas.openxmlformats.org/officeDocument/2006/relationships/image" Target="../media/image72.jpg"/><Relationship Id="rId11" Type="http://schemas.openxmlformats.org/officeDocument/2006/relationships/image" Target="../media/image77.jpg"/><Relationship Id="rId5" Type="http://schemas.openxmlformats.org/officeDocument/2006/relationships/image" Target="../media/image71.jpg"/><Relationship Id="rId10" Type="http://schemas.openxmlformats.org/officeDocument/2006/relationships/image" Target="../media/image76.jpg"/><Relationship Id="rId4" Type="http://schemas.openxmlformats.org/officeDocument/2006/relationships/image" Target="../media/image70.jpg"/><Relationship Id="rId9" Type="http://schemas.openxmlformats.org/officeDocument/2006/relationships/image" Target="../media/image7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9.jpg"/><Relationship Id="rId7" Type="http://schemas.openxmlformats.org/officeDocument/2006/relationships/image" Target="../media/image83.jpg"/><Relationship Id="rId2" Type="http://schemas.openxmlformats.org/officeDocument/2006/relationships/hyperlink" Target="http://oleotransition.newfreeforum.com/t217-sur-2000m2-le-fabuleux-jardin-des-fraternites-ouvrieres-ou-comment-cultiver-une-petite-jungle" TargetMode="External"/><Relationship Id="rId1" Type="http://schemas.openxmlformats.org/officeDocument/2006/relationships/slideLayout" Target="../slideLayouts/slideLayout7.xml"/><Relationship Id="rId6" Type="http://schemas.openxmlformats.org/officeDocument/2006/relationships/image" Target="../media/image82.jpg"/><Relationship Id="rId5" Type="http://schemas.openxmlformats.org/officeDocument/2006/relationships/image" Target="../media/image81.jpg"/><Relationship Id="rId4" Type="http://schemas.openxmlformats.org/officeDocument/2006/relationships/image" Target="../media/image80.jpg"/></Relationships>
</file>

<file path=ppt/slides/_rels/slide21.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hyperlink" Target="http://oleotransition.newfreeforum.com/t217-sur-2000m2-le-fabuleux-jardin-des-fraternites-ouvrieres-ou-comment-cultiver-une-petite-jungle" TargetMode="External"/><Relationship Id="rId1" Type="http://schemas.openxmlformats.org/officeDocument/2006/relationships/slideLayout" Target="../slideLayouts/slideLayout7.xml"/><Relationship Id="rId6" Type="http://schemas.openxmlformats.org/officeDocument/2006/relationships/image" Target="../media/image87.jpg"/><Relationship Id="rId5" Type="http://schemas.openxmlformats.org/officeDocument/2006/relationships/image" Target="../media/image86.jpg"/><Relationship Id="rId4" Type="http://schemas.openxmlformats.org/officeDocument/2006/relationships/image" Target="../media/image85.jpg"/></Relationships>
</file>

<file path=ppt/slides/_rels/slide22.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hyperlink" Target="http://oleotransition.newfreeforum.com/t217-sur-2000m2-le-fabuleux-jardin-des-fraternites-ouvrieres-ou-comment-cultiver-une-petite-jungle" TargetMode="External"/><Relationship Id="rId1" Type="http://schemas.openxmlformats.org/officeDocument/2006/relationships/slideLayout" Target="../slideLayouts/slideLayout7.xml"/><Relationship Id="rId4" Type="http://schemas.openxmlformats.org/officeDocument/2006/relationships/image" Target="../media/image89.jpg"/></Relationships>
</file>

<file path=ppt/slides/_rels/slide23.xml.rels><?xml version="1.0" encoding="UTF-8" standalone="yes"?>
<Relationships xmlns="http://schemas.openxmlformats.org/package/2006/relationships"><Relationship Id="rId3" Type="http://schemas.openxmlformats.org/officeDocument/2006/relationships/hyperlink" Target="http://www.bio-logiques.org/index.php?option=com_content&amp;view=article&amp;id=175:fraternites-ouvrieres-a-mouscron&amp;catid=100&amp;Itemid=518" TargetMode="External"/><Relationship Id="rId2" Type="http://schemas.openxmlformats.org/officeDocument/2006/relationships/image" Target="../media/image90.jpg"/><Relationship Id="rId1" Type="http://schemas.openxmlformats.org/officeDocument/2006/relationships/slideLayout" Target="../slideLayouts/slideLayout7.xml"/><Relationship Id="rId6" Type="http://schemas.openxmlformats.org/officeDocument/2006/relationships/image" Target="../media/image93.jpg"/><Relationship Id="rId5" Type="http://schemas.openxmlformats.org/officeDocument/2006/relationships/image" Target="../media/image92.jpg"/><Relationship Id="rId4" Type="http://schemas.openxmlformats.org/officeDocument/2006/relationships/image" Target="../media/image91.jpg"/></Relationships>
</file>

<file path=ppt/slides/_rels/slide24.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hyperlink" Target="http://www.bio-logiques.org/index.php?option=com_content&amp;view=article&amp;id=175:fraternites-ouvrieres-a-mouscron&amp;catid=100&amp;Itemid=518" TargetMode="External"/><Relationship Id="rId1" Type="http://schemas.openxmlformats.org/officeDocument/2006/relationships/slideLayout" Target="../slideLayouts/slideLayout7.xml"/><Relationship Id="rId6" Type="http://schemas.openxmlformats.org/officeDocument/2006/relationships/image" Target="../media/image97.jpg"/><Relationship Id="rId5" Type="http://schemas.openxmlformats.org/officeDocument/2006/relationships/image" Target="../media/image96.jpg"/><Relationship Id="rId4" Type="http://schemas.openxmlformats.org/officeDocument/2006/relationships/image" Target="../media/image95.jpg"/></Relationships>
</file>

<file path=ppt/slides/_rels/slide25.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1.jpg"/></Relationships>
</file>

<file path=ppt/slides/_rels/slide27.xml.rels><?xml version="1.0" encoding="UTF-8" standalone="yes"?>
<Relationships xmlns="http://schemas.openxmlformats.org/package/2006/relationships"><Relationship Id="rId8" Type="http://schemas.openxmlformats.org/officeDocument/2006/relationships/image" Target="../media/image105.jpg"/><Relationship Id="rId3" Type="http://schemas.openxmlformats.org/officeDocument/2006/relationships/image" Target="../media/image102.jpg"/><Relationship Id="rId7" Type="http://schemas.openxmlformats.org/officeDocument/2006/relationships/image" Target="../media/image104.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alterboutique.com/boutique/bioenlorraine/images-editeur/files/FEUILLE%20DE%20CHOU/bulletinlorraine1304.pdf" TargetMode="External"/><Relationship Id="rId5" Type="http://schemas.openxmlformats.org/officeDocument/2006/relationships/hyperlink" Target="http://www.iceandgreen.net/archive/2011/08/26/visite-et-reportage-40-ans-de-permaculture-au-jardin-des-fra.html" TargetMode="External"/><Relationship Id="rId4" Type="http://schemas.openxmlformats.org/officeDocument/2006/relationships/image" Target="../media/image103.jpg"/></Relationships>
</file>

<file path=ppt/slides/_rels/slide2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108.jpg"/><Relationship Id="rId1" Type="http://schemas.openxmlformats.org/officeDocument/2006/relationships/slideLayout" Target="../slideLayouts/slideLayout7.xml"/><Relationship Id="rId4" Type="http://schemas.openxmlformats.org/officeDocument/2006/relationships/image" Target="../media/image10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hyperlink" Target="http://www.grezentransition.be/spip.php?article272" TargetMode="External"/><Relationship Id="rId1" Type="http://schemas.openxmlformats.org/officeDocument/2006/relationships/slideLayout" Target="../slideLayouts/slideLayout7.xml"/><Relationship Id="rId5" Type="http://schemas.openxmlformats.org/officeDocument/2006/relationships/image" Target="../media/image112.jpg"/><Relationship Id="rId4" Type="http://schemas.openxmlformats.org/officeDocument/2006/relationships/image" Target="../media/image111.jpg"/></Relationships>
</file>

<file path=ppt/slides/_rels/slide31.xml.rels><?xml version="1.0" encoding="UTF-8" standalone="yes"?>
<Relationships xmlns="http://schemas.openxmlformats.org/package/2006/relationships"><Relationship Id="rId3" Type="http://schemas.openxmlformats.org/officeDocument/2006/relationships/hyperlink" Target="http://www.transition21.be/?p=355" TargetMode="External"/><Relationship Id="rId2" Type="http://schemas.openxmlformats.org/officeDocument/2006/relationships/hyperlink" Target="http://www.alterboutique.com/boutique/bioenlorraine/images-editeur/files/FEUILLE%20DE%20CHOU/bulletinlorraine1304.pdf" TargetMode="External"/><Relationship Id="rId1" Type="http://schemas.openxmlformats.org/officeDocument/2006/relationships/slideLayout" Target="../slideLayouts/slideLayout7.xml"/><Relationship Id="rId5" Type="http://schemas.openxmlformats.org/officeDocument/2006/relationships/image" Target="../media/image114.jpg"/><Relationship Id="rId4" Type="http://schemas.openxmlformats.org/officeDocument/2006/relationships/image" Target="../media/image113.jpg"/></Relationships>
</file>

<file path=ppt/slides/_rels/slide32.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www.meteoblue.com/fr/belgique/meteo-mouscron-17645/yearclimate" TargetMode="External"/><Relationship Id="rId4" Type="http://schemas.openxmlformats.org/officeDocument/2006/relationships/image" Target="../media/image116.jpg"/></Relationships>
</file>

<file path=ppt/slides/_rels/slide33.xml.rels><?xml version="1.0" encoding="UTF-8" standalone="yes"?>
<Relationships xmlns="http://schemas.openxmlformats.org/package/2006/relationships"><Relationship Id="rId8" Type="http://schemas.openxmlformats.org/officeDocument/2006/relationships/hyperlink" Target="http://belgique.lachainemeteo.com/meteo-belgique/ville/previsions-meteo-mouscron-88578-0.php" TargetMode="External"/><Relationship Id="rId3" Type="http://schemas.openxmlformats.org/officeDocument/2006/relationships/hyperlink" Target="http://www.michamps4b.be/meteo-Belgique_mouscron_pluviometrie.php" TargetMode="External"/><Relationship Id="rId7" Type="http://schemas.openxmlformats.org/officeDocument/2006/relationships/hyperlink" Target="http://www.web.be/communes/com18600.ht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fr.climate-data.org/location/47153/" TargetMode="External"/><Relationship Id="rId5" Type="http://schemas.openxmlformats.org/officeDocument/2006/relationships/image" Target="../media/image118.jpg"/><Relationship Id="rId4" Type="http://schemas.openxmlformats.org/officeDocument/2006/relationships/image" Target="../media/image117.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picardie-nature.org/protection-de-la-faune-sauvage/jardinage-agroecologique/article/visite-du-jardin-en-permaculture" TargetMode="External"/><Relationship Id="rId2" Type="http://schemas.openxmlformats.org/officeDocument/2006/relationships/image" Target="../media/image11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oleotransition.newfreeforum.com/t217-sur-2000m2-le-fabuleux-jardin-des-fraternites-ouvrieres-ou-comment-cultiver-une-petite-jungle" TargetMode="External"/><Relationship Id="rId5" Type="http://schemas.openxmlformats.org/officeDocument/2006/relationships/hyperlink" Target="http://www.gouteraujardin.be/localisation-des-jardins/fraternites%20ouvri%C3%A8res/" TargetMode="External"/><Relationship Id="rId4" Type="http://schemas.openxmlformats.org/officeDocument/2006/relationships/image" Target="../media/image121.jpg"/></Relationships>
</file>

<file path=ppt/slides/_rels/slide37.xml.rels><?xml version="1.0" encoding="UTF-8" standalone="yes"?>
<Relationships xmlns="http://schemas.openxmlformats.org/package/2006/relationships"><Relationship Id="rId2" Type="http://schemas.openxmlformats.org/officeDocument/2006/relationships/hyperlink" Target="http://www.gouteraujardin.be/localisation-des-jardins/fraternites%20ouvri%C3%A8res/?utm_source=copy&amp;utm_medium=paste&amp;utm_campaign=copypaste&amp;utm_content=http://www.gouteraujardin.be/localisation-des-jardins/fraternites%20ouvri%C3%A8res/"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la-source-doree.fr/permaculture-en-marche-visite-au-jardin-fraternite-ouvrieres/" TargetMode="External"/><Relationship Id="rId13" Type="http://schemas.openxmlformats.org/officeDocument/2006/relationships/hyperlink" Target="http://permaculture-ra.over-blog.com/tag/les%20lieux%20en%20france%20&amp;%20ailleurs/" TargetMode="External"/><Relationship Id="rId3" Type="http://schemas.openxmlformats.org/officeDocument/2006/relationships/hyperlink" Target="https://amijardinmanoirnovel74.wordpress.com/2013/06/20/sortie-le-jardin-des-fraternites-ouvrieres-a-mouscron-en-belgique/" TargetMode="External"/><Relationship Id="rId7" Type="http://schemas.openxmlformats.org/officeDocument/2006/relationships/hyperlink" Target="http://bio-logiques.org/index.php?option=com_content&amp;view=article&amp;id=175:fraternites-ouvrieres-a-mouscron&amp;catid=100:travail-du-sol&amp;Itemid=518" TargetMode="External"/><Relationship Id="rId12" Type="http://schemas.openxmlformats.org/officeDocument/2006/relationships/hyperlink" Target="http://jardincomestible.fr/videos/le-jardin-des-fraternites-ouvriere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gouteraujardin.be/localisation-des-jardins/fraternites%20ouvri%C3%A8res/" TargetMode="External"/><Relationship Id="rId11" Type="http://schemas.openxmlformats.org/officeDocument/2006/relationships/hyperlink" Target="http://enfantsdelanouvelleterre.over-blog.com/article-permaculture-le-jardin-des-fraternites-ouvrieres-en-belgique-123492128.html" TargetMode="External"/><Relationship Id="rId5" Type="http://schemas.openxmlformats.org/officeDocument/2006/relationships/hyperlink" Target="http://www.forumcivique.org/fr/articles/dossier-semences-les-jardins-de-la-fraternit%C3%A9-ouvri%C3%A8re" TargetMode="External"/><Relationship Id="rId15" Type="http://schemas.openxmlformats.org/officeDocument/2006/relationships/hyperlink" Target="http://voyageurs.en-transition.fr/du-chomage-vers-le-plus-splendide-des-jardins-en-permaculture/" TargetMode="External"/><Relationship Id="rId10" Type="http://schemas.openxmlformats.org/officeDocument/2006/relationships/hyperlink" Target="http://www.esprit68.org/jardinfraternitesouvrieres.html" TargetMode="External"/><Relationship Id="rId4" Type="http://schemas.openxmlformats.org/officeDocument/2006/relationships/hyperlink" Target="http://www.iceandgreen.net/archive/2011/08/26/visite-et-reportage-40-ans-de-permaculture-au-jardin-des-fra.html" TargetMode="External"/><Relationship Id="rId9" Type="http://schemas.openxmlformats.org/officeDocument/2006/relationships/hyperlink" Target="http://www.mres-asso.org/spip.php?breve529" TargetMode="External"/><Relationship Id="rId14" Type="http://schemas.openxmlformats.org/officeDocument/2006/relationships/hyperlink" Target="http://www.mondequibouge.be/index.php/2011/07/la-fraternite-ouvriere-ou-lestropiques-a-mouscron"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www.arbre-et-paysage32.com/pdf/page13/Mouscron.pdf" TargetMode="External"/><Relationship Id="rId3" Type="http://schemas.openxmlformats.org/officeDocument/2006/relationships/hyperlink" Target="http://oleotransition.newfreeforum.com/t217-sur-2000m2-le-fabuleux-jardin-des-fraternites-ouvrieres-ou-comment-cultiver-une-petite-jungle" TargetMode="External"/><Relationship Id="rId7" Type="http://schemas.openxmlformats.org/officeDocument/2006/relationships/hyperlink" Target="http://www.egaliteetreconciliation.fr/Le-jardin-foret-des-fraternites-ouvrieres-en-Belgique-15640.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reporterre.net/Le-jardin-ouvrier-est-devenu-un" TargetMode="External"/><Relationship Id="rId5" Type="http://schemas.openxmlformats.org/officeDocument/2006/relationships/hyperlink" Target="http://www.bio-logiques.org/index.php?option=com_content&amp;view=article&amp;id=175:fraternites-ouvrieres-a-mouscron&amp;catid=100&amp;Itemid=518" TargetMode="External"/><Relationship Id="rId10" Type="http://schemas.openxmlformats.org/officeDocument/2006/relationships/image" Target="../media/image123.jpeg"/><Relationship Id="rId4" Type="http://schemas.openxmlformats.org/officeDocument/2006/relationships/hyperlink" Target="http://ecotopie.chez.com/biolfrat.html" TargetMode="External"/><Relationship Id="rId9" Type="http://schemas.openxmlformats.org/officeDocument/2006/relationships/image" Target="../media/image122.jpeg"/></Relationships>
</file>

<file path=ppt/slides/_rels/slide4.xml.rels><?xml version="1.0" encoding="UTF-8" standalone="yes"?>
<Relationships xmlns="http://schemas.openxmlformats.org/package/2006/relationships"><Relationship Id="rId3" Type="http://schemas.openxmlformats.org/officeDocument/2006/relationships/hyperlink" Target="http://www.mres-asso.org/spip.php?breve529"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oleotransition.newfreeforum.com/t217-sur-2000m2-le-fabuleux-jardin-des-fraternites-ouvrieres-ou-comment-cultiver-une-petite-jungle" TargetMode="External"/><Relationship Id="rId4" Type="http://schemas.openxmlformats.org/officeDocument/2006/relationships/hyperlink" Target="http://www.transition21.be/?p=355"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www.pearltrees.com/t/permaculture-milieu-urbain/fraternite-ouvriere-belgique/id3647603" TargetMode="External"/><Relationship Id="rId13" Type="http://schemas.openxmlformats.org/officeDocument/2006/relationships/hyperlink" Target="https://www.youtube.com/watch?v=ufrqFVNgcGo" TargetMode="External"/><Relationship Id="rId18" Type="http://schemas.openxmlformats.org/officeDocument/2006/relationships/image" Target="../media/image124.jpg"/><Relationship Id="rId3" Type="http://schemas.openxmlformats.org/officeDocument/2006/relationships/hyperlink" Target="https://www.youtube.com/watch?v=2DVLlkToPuU" TargetMode="External"/><Relationship Id="rId7" Type="http://schemas.openxmlformats.org/officeDocument/2006/relationships/hyperlink" Target="http://www.notele.be/index.php?option=com_content&amp;task=view&amp;id=6971&amp;Itemid=254" TargetMode="External"/><Relationship Id="rId12" Type="http://schemas.openxmlformats.org/officeDocument/2006/relationships/hyperlink" Target="https://www.youtube.com/watch?v=6GEYYle0IDE" TargetMode="External"/><Relationship Id="rId17" Type="http://schemas.openxmlformats.org/officeDocument/2006/relationships/hyperlink" Target="https://www.youtube.com/watch?v=G8Z1mRHjoqI" TargetMode="External"/><Relationship Id="rId2" Type="http://schemas.openxmlformats.org/officeDocument/2006/relationships/hyperlink" Target="https://www.youtube.com/watch?v=P831hBMJB_w" TargetMode="External"/><Relationship Id="rId16" Type="http://schemas.openxmlformats.org/officeDocument/2006/relationships/hyperlink" Target="https://www.youtube.com/user/AnupanaIntegral" TargetMode="External"/><Relationship Id="rId1" Type="http://schemas.openxmlformats.org/officeDocument/2006/relationships/slideLayout" Target="../slideLayouts/slideLayout7.xml"/><Relationship Id="rId6" Type="http://schemas.openxmlformats.org/officeDocument/2006/relationships/hyperlink" Target="https://www.youtube.com/watch?v=M5A9qB9VH90" TargetMode="External"/><Relationship Id="rId11" Type="http://schemas.openxmlformats.org/officeDocument/2006/relationships/hyperlink" Target="https://www.youtube.com/channel/UC-Rrjkmb6XZX4uq-49nCD6g" TargetMode="External"/><Relationship Id="rId5" Type="http://schemas.openxmlformats.org/officeDocument/2006/relationships/hyperlink" Target="http://www.youtube.com/watch?v=P831hBMJB_w" TargetMode="External"/><Relationship Id="rId15" Type="http://schemas.openxmlformats.org/officeDocument/2006/relationships/hyperlink" Target="https://www.youtube.com/watch?v=316rnBofKrI" TargetMode="External"/><Relationship Id="rId10" Type="http://schemas.openxmlformats.org/officeDocument/2006/relationships/hyperlink" Target="https://www.youtube.com/watch?v=wqWgr6WgTAk" TargetMode="External"/><Relationship Id="rId4" Type="http://schemas.openxmlformats.org/officeDocument/2006/relationships/hyperlink" Target="http://www.youtube.com/watch?v=2DVLlkToPuU" TargetMode="External"/><Relationship Id="rId9" Type="http://schemas.openxmlformats.org/officeDocument/2006/relationships/hyperlink" Target="https://www.youtube.com/watch?v=0z8rMdA0Was" TargetMode="External"/><Relationship Id="rId14" Type="http://schemas.openxmlformats.org/officeDocument/2006/relationships/hyperlink" Target="https://www.youtube.com/channel/UCAI6l3KZOF8F0-vpdrAZZoQ"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benjamin.lisan.free.fr/projetsreforestation/forets-nourricieres_climat-tempere.pptx" TargetMode="External"/><Relationship Id="rId13" Type="http://schemas.openxmlformats.org/officeDocument/2006/relationships/hyperlink" Target="http://holmgren.com.au/downloads/Essence_of_Pc_FR.pdf" TargetMode="External"/><Relationship Id="rId3" Type="http://schemas.openxmlformats.org/officeDocument/2006/relationships/hyperlink" Target="http://www.foretscommestibles.com/" TargetMode="External"/><Relationship Id="rId7" Type="http://schemas.openxmlformats.org/officeDocument/2006/relationships/hyperlink" Target="http://jardincomestible.fr/videos/culture-petite-surface-rentable/" TargetMode="External"/><Relationship Id="rId12" Type="http://schemas.openxmlformats.org/officeDocument/2006/relationships/hyperlink" Target="http://jardin-autonome.blogspot.fr/p/le-jardin-forestier-une-ecosysteme.html" TargetMode="External"/><Relationship Id="rId2" Type="http://schemas.openxmlformats.org/officeDocument/2006/relationships/notesSlide" Target="../notesSlides/notesSlide14.xml"/><Relationship Id="rId16" Type="http://schemas.openxmlformats.org/officeDocument/2006/relationships/image" Target="../media/image127.jpg"/><Relationship Id="rId1" Type="http://schemas.openxmlformats.org/officeDocument/2006/relationships/slideLayout" Target="../slideLayouts/slideLayout7.xml"/><Relationship Id="rId6" Type="http://schemas.openxmlformats.org/officeDocument/2006/relationships/hyperlink" Target="http://jardincomestible.fr/videos/une-foret-comestible-commerciale/" TargetMode="External"/><Relationship Id="rId11" Type="http://schemas.openxmlformats.org/officeDocument/2006/relationships/hyperlink" Target="http://permacultureprinciples.com/fr/fr_principles.php" TargetMode="External"/><Relationship Id="rId5" Type="http://schemas.openxmlformats.org/officeDocument/2006/relationships/hyperlink" Target="http://www.holistic-etre.com/2927/les-co-createurs-du-jardin-dabondance/" TargetMode="External"/><Relationship Id="rId15" Type="http://schemas.openxmlformats.org/officeDocument/2006/relationships/image" Target="../media/image126.jpeg"/><Relationship Id="rId10" Type="http://schemas.openxmlformats.org/officeDocument/2006/relationships/hyperlink" Target="http://www.ecoconso.be/La-permaculture-la-complexite" TargetMode="External"/><Relationship Id="rId4" Type="http://schemas.openxmlformats.org/officeDocument/2006/relationships/hyperlink" Target="http://www.permaculturedesign.fr/" TargetMode="External"/><Relationship Id="rId9" Type="http://schemas.openxmlformats.org/officeDocument/2006/relationships/hyperlink" Target="http://asso.permaculture.fr/" TargetMode="External"/><Relationship Id="rId14" Type="http://schemas.openxmlformats.org/officeDocument/2006/relationships/image" Target="../media/image125.jpeg"/></Relationships>
</file>

<file path=ppt/slides/_rels/slide42.xml.rels><?xml version="1.0" encoding="UTF-8" standalone="yes"?>
<Relationships xmlns="http://schemas.openxmlformats.org/package/2006/relationships"><Relationship Id="rId8" Type="http://schemas.openxmlformats.org/officeDocument/2006/relationships/hyperlink" Target="https://www.youtube.com/watch?v=L72DjwJpMzQ" TargetMode="External"/><Relationship Id="rId13" Type="http://schemas.openxmlformats.org/officeDocument/2006/relationships/hyperlink" Target="https://www.youtube.com/watch?v=G3lu83LtdKI" TargetMode="External"/><Relationship Id="rId18" Type="http://schemas.openxmlformats.org/officeDocument/2006/relationships/hyperlink" Target="https://www.youtube.com/watch?v=QG_vRG66wkA" TargetMode="External"/><Relationship Id="rId3" Type="http://schemas.openxmlformats.org/officeDocument/2006/relationships/hyperlink" Target="https://www.youtube.com/watch?v=8EjqWtWK_4U" TargetMode="External"/><Relationship Id="rId21" Type="http://schemas.openxmlformats.org/officeDocument/2006/relationships/hyperlink" Target="https://www.youtube.com/watch?v=9Ggwa5irxmg" TargetMode="External"/><Relationship Id="rId7" Type="http://schemas.openxmlformats.org/officeDocument/2006/relationships/hyperlink" Target="https://www.youtube.com/watch?v=FldNFf3XVQQ" TargetMode="External"/><Relationship Id="rId12" Type="http://schemas.openxmlformats.org/officeDocument/2006/relationships/hyperlink" Target="https://www.youtube.com/watch?v=nxO1hv6bA8w" TargetMode="External"/><Relationship Id="rId17" Type="http://schemas.openxmlformats.org/officeDocument/2006/relationships/hyperlink" Target="https://www.youtube.com/watch?v=szzsfeKFer0" TargetMode="External"/><Relationship Id="rId2" Type="http://schemas.openxmlformats.org/officeDocument/2006/relationships/notesSlide" Target="../notesSlides/notesSlide15.xml"/><Relationship Id="rId16" Type="http://schemas.openxmlformats.org/officeDocument/2006/relationships/hyperlink" Target="https://www.youtube.com/watch?v=NzhSFT-lqi0" TargetMode="External"/><Relationship Id="rId20" Type="http://schemas.openxmlformats.org/officeDocument/2006/relationships/hyperlink" Target="https://www.youtube.com/watch?v=u75q3KaZGy4" TargetMode="External"/><Relationship Id="rId1" Type="http://schemas.openxmlformats.org/officeDocument/2006/relationships/slideLayout" Target="../slideLayouts/slideLayout7.xml"/><Relationship Id="rId6" Type="http://schemas.openxmlformats.org/officeDocument/2006/relationships/hyperlink" Target="https://www.youtube.com/watch?v=u-qnfefWVlA" TargetMode="External"/><Relationship Id="rId11" Type="http://schemas.openxmlformats.org/officeDocument/2006/relationships/hyperlink" Target="https://www.youtube.com/watch?v=OVE8YRF7Uzg" TargetMode="External"/><Relationship Id="rId5" Type="http://schemas.openxmlformats.org/officeDocument/2006/relationships/hyperlink" Target="https://www.youtube.com/watch?v=hFJSiKDaoh4" TargetMode="External"/><Relationship Id="rId15" Type="http://schemas.openxmlformats.org/officeDocument/2006/relationships/hyperlink" Target="https://www.youtube.com/watch?v=Y8hDlrfbux4" TargetMode="External"/><Relationship Id="rId10" Type="http://schemas.openxmlformats.org/officeDocument/2006/relationships/hyperlink" Target="https://www.youtube.com/watch?v=FzHMTUeC5Yo" TargetMode="External"/><Relationship Id="rId19" Type="http://schemas.openxmlformats.org/officeDocument/2006/relationships/hyperlink" Target="https://www.youtube.com/watch?v=eR3tA5CJSM0" TargetMode="External"/><Relationship Id="rId4" Type="http://schemas.openxmlformats.org/officeDocument/2006/relationships/hyperlink" Target="https://www.youtube.com/watch?v=aCYiixwOv5k" TargetMode="External"/><Relationship Id="rId9" Type="http://schemas.openxmlformats.org/officeDocument/2006/relationships/hyperlink" Target="https://www.youtube.com/watch?v=BwDRVvHkKkc" TargetMode="External"/><Relationship Id="rId14" Type="http://schemas.openxmlformats.org/officeDocument/2006/relationships/hyperlink" Target="https://www.youtube.com/watch?v=3U7_fVIhvpA" TargetMode="External"/><Relationship Id="rId22" Type="http://schemas.openxmlformats.org/officeDocument/2006/relationships/hyperlink" Target="https://www.youtube.com/watch?v=GFbcn06h8w4&amp;list=PLXsbyCuHeYl1Hm_uzrltenSloN0sKOUtx"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youtube.com/watch?v=aLt3bbnsTLA" TargetMode="External"/><Relationship Id="rId13" Type="http://schemas.openxmlformats.org/officeDocument/2006/relationships/image" Target="../media/image129.jpg"/><Relationship Id="rId3" Type="http://schemas.openxmlformats.org/officeDocument/2006/relationships/hyperlink" Target="https://www.youtube.com/watch?v=b_fhAch5qiY&amp;list=PL39F5099E11FF7B5C" TargetMode="External"/><Relationship Id="rId7" Type="http://schemas.openxmlformats.org/officeDocument/2006/relationships/hyperlink" Target="https://www.youtube.com/watch?v=9UYuVbu8e_Q" TargetMode="External"/><Relationship Id="rId12" Type="http://schemas.openxmlformats.org/officeDocument/2006/relationships/image" Target="../media/image128.jpg"/><Relationship Id="rId2" Type="http://schemas.openxmlformats.org/officeDocument/2006/relationships/notesSlide" Target="../notesSlides/notesSlide16.xml"/><Relationship Id="rId16" Type="http://schemas.openxmlformats.org/officeDocument/2006/relationships/image" Target="../media/image131.jpg"/><Relationship Id="rId1" Type="http://schemas.openxmlformats.org/officeDocument/2006/relationships/slideLayout" Target="../slideLayouts/slideLayout7.xml"/><Relationship Id="rId6" Type="http://schemas.openxmlformats.org/officeDocument/2006/relationships/hyperlink" Target="https://www.youtube.com/watch?v=zEBlXoa8wjA" TargetMode="External"/><Relationship Id="rId11" Type="http://schemas.openxmlformats.org/officeDocument/2006/relationships/hyperlink" Target="https://www.youtube.com/watch?v=S2MmWoYhUk0" TargetMode="External"/><Relationship Id="rId5" Type="http://schemas.openxmlformats.org/officeDocument/2006/relationships/hyperlink" Target="https://www.youtube.com/watch?v=b_fhAch5qiY" TargetMode="External"/><Relationship Id="rId15" Type="http://schemas.openxmlformats.org/officeDocument/2006/relationships/image" Target="../media/image130.jpg"/><Relationship Id="rId10" Type="http://schemas.openxmlformats.org/officeDocument/2006/relationships/hyperlink" Target="https://www.youtube.com/watch?v=NKPMtGAKAeU" TargetMode="External"/><Relationship Id="rId4" Type="http://schemas.openxmlformats.org/officeDocument/2006/relationships/hyperlink" Target="https://www.youtube.com/watch?v=R32_egXRNyE" TargetMode="External"/><Relationship Id="rId9" Type="http://schemas.openxmlformats.org/officeDocument/2006/relationships/hyperlink" Target="https://www.youtube.com/watch?v=wLlzH5kcdGI" TargetMode="External"/><Relationship Id="rId14" Type="http://schemas.openxmlformats.org/officeDocument/2006/relationships/hyperlink" Target="http://fr.wikipedia.org/wiki/P%C3%A9kin"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132.jpg"/><Relationship Id="rId3" Type="http://schemas.openxmlformats.org/officeDocument/2006/relationships/hyperlink" Target="http://lejardiniermaraicher.com/" TargetMode="External"/><Relationship Id="rId7" Type="http://schemas.openxmlformats.org/officeDocument/2006/relationships/hyperlink" Target="http://books.google.com/books/about/How_to_Make_a_Forest_Garden.html?id=3rd3e69BnC8C"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www.amazon.com/Marie-Bilodeau/e/B00IWRXW26/ref=dp_byline_cont_book_2" TargetMode="External"/><Relationship Id="rId11" Type="http://schemas.openxmlformats.org/officeDocument/2006/relationships/image" Target="../media/image135.jpg"/><Relationship Id="rId5" Type="http://schemas.openxmlformats.org/officeDocument/2006/relationships/hyperlink" Target="http://www.amazon.com/Jean-Martin-Fortier/e/B00IWRV9V2/ref=dp_byline_cont_book_1" TargetMode="External"/><Relationship Id="rId10" Type="http://schemas.openxmlformats.org/officeDocument/2006/relationships/image" Target="../media/image134.jpg"/><Relationship Id="rId4" Type="http://schemas.openxmlformats.org/officeDocument/2006/relationships/hyperlink" Target="http://lejardiniermaraicher.com/blogue/the-market-gardener-a-successful-growers-handbook-for-small-scale-organic-farming/" TargetMode="External"/><Relationship Id="rId9" Type="http://schemas.openxmlformats.org/officeDocument/2006/relationships/image" Target="../media/image133.jpg"/></Relationships>
</file>

<file path=ppt/slides/_rels/slide45.xml.rels><?xml version="1.0" encoding="UTF-8" standalone="yes"?>
<Relationships xmlns="http://schemas.openxmlformats.org/package/2006/relationships"><Relationship Id="rId8" Type="http://schemas.openxmlformats.org/officeDocument/2006/relationships/hyperlink" Target="http://fr.wikipedia.org/wiki/Flore" TargetMode="External"/><Relationship Id="rId13" Type="http://schemas.openxmlformats.org/officeDocument/2006/relationships/hyperlink" Target="http://www.pestreboisbuches.fr/partenaires.php" TargetMode="External"/><Relationship Id="rId3" Type="http://schemas.openxmlformats.org/officeDocument/2006/relationships/hyperlink" Target="http://fr.wikipedia.org/wiki/Agroforesterie#cite_note-2" TargetMode="External"/><Relationship Id="rId7" Type="http://schemas.openxmlformats.org/officeDocument/2006/relationships/hyperlink" Target="http://fr.wikipedia.org/wiki/Faune_(biologie)" TargetMode="External"/><Relationship Id="rId12" Type="http://schemas.openxmlformats.org/officeDocument/2006/relationships/image" Target="../media/image137.jpg"/><Relationship Id="rId2" Type="http://schemas.openxmlformats.org/officeDocument/2006/relationships/hyperlink" Target="http://fr.wikipedia.org/wiki/Agroforesterie#cite_note-1" TargetMode="External"/><Relationship Id="rId1" Type="http://schemas.openxmlformats.org/officeDocument/2006/relationships/slideLayout" Target="../slideLayouts/slideLayout7.xml"/><Relationship Id="rId6" Type="http://schemas.openxmlformats.org/officeDocument/2006/relationships/hyperlink" Target="http://fr.wikipedia.org/wiki/For%C3%AAt" TargetMode="External"/><Relationship Id="rId11" Type="http://schemas.openxmlformats.org/officeDocument/2006/relationships/image" Target="../media/image136.jpg"/><Relationship Id="rId5" Type="http://schemas.openxmlformats.org/officeDocument/2006/relationships/hyperlink" Target="http://agriculture.gouv.fr/L-agroforesterie-comment-ca-marche" TargetMode="External"/><Relationship Id="rId10" Type="http://schemas.openxmlformats.org/officeDocument/2006/relationships/hyperlink" Target="http://www.reporterre.net/Quand-la-permaculture-cree-des" TargetMode="External"/><Relationship Id="rId4" Type="http://schemas.openxmlformats.org/officeDocument/2006/relationships/hyperlink" Target="http://fr.wikipedia.org/wiki/Agroforesterie" TargetMode="External"/><Relationship Id="rId9" Type="http://schemas.openxmlformats.org/officeDocument/2006/relationships/hyperlink" Target="http://fr.wikipedia.org/wiki/Agrofor%C3%AAt"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fr.wiktionary.org/wiki/%C3%A9cosyst%C3%A8me" TargetMode="External"/><Relationship Id="rId13" Type="http://schemas.openxmlformats.org/officeDocument/2006/relationships/hyperlink" Target="http://www.fermedubec.com/" TargetMode="External"/><Relationship Id="rId18" Type="http://schemas.openxmlformats.org/officeDocument/2006/relationships/image" Target="../media/image141.jpg"/><Relationship Id="rId3" Type="http://schemas.openxmlformats.org/officeDocument/2006/relationships/hyperlink" Target="http://fr.wiktionary.org/wiki/entretien" TargetMode="External"/><Relationship Id="rId7" Type="http://schemas.openxmlformats.org/officeDocument/2006/relationships/hyperlink" Target="http://fr.wiktionary.org/wiki/compl%C3%A9mentaire" TargetMode="External"/><Relationship Id="rId12" Type="http://schemas.openxmlformats.org/officeDocument/2006/relationships/hyperlink" Target="http://www.fermedubec.com/permaculture.aspx" TargetMode="External"/><Relationship Id="rId17" Type="http://schemas.openxmlformats.org/officeDocument/2006/relationships/image" Target="../media/image140.jpg"/><Relationship Id="rId2" Type="http://schemas.openxmlformats.org/officeDocument/2006/relationships/hyperlink" Target="http://fr.wiktionary.org/wiki/agriculture" TargetMode="External"/><Relationship Id="rId16" Type="http://schemas.openxmlformats.org/officeDocument/2006/relationships/image" Target="../media/image139.jpg"/><Relationship Id="rId20" Type="http://schemas.openxmlformats.org/officeDocument/2006/relationships/image" Target="../media/image143.jpg"/><Relationship Id="rId1" Type="http://schemas.openxmlformats.org/officeDocument/2006/relationships/slideLayout" Target="../slideLayouts/slideLayout7.xml"/><Relationship Id="rId6" Type="http://schemas.openxmlformats.org/officeDocument/2006/relationships/hyperlink" Target="http://fr.wiktionary.org/wiki/plante" TargetMode="External"/><Relationship Id="rId11" Type="http://schemas.openxmlformats.org/officeDocument/2006/relationships/hyperlink" Target="http://fr.wikipedia.org/wiki/Permaculture#cite_note-2" TargetMode="External"/><Relationship Id="rId5" Type="http://schemas.openxmlformats.org/officeDocument/2006/relationships/hyperlink" Target="http://fr.wiktionary.org/wiki/esp%C3%A8ce" TargetMode="External"/><Relationship Id="rId15" Type="http://schemas.openxmlformats.org/officeDocument/2006/relationships/image" Target="../media/image138.jpg"/><Relationship Id="rId10" Type="http://schemas.openxmlformats.org/officeDocument/2006/relationships/hyperlink" Target="http://fr.wikipedia.org/wiki/Permaculture#cite_note-1" TargetMode="External"/><Relationship Id="rId19" Type="http://schemas.openxmlformats.org/officeDocument/2006/relationships/image" Target="../media/image142.jpg"/><Relationship Id="rId4" Type="http://schemas.openxmlformats.org/officeDocument/2006/relationships/hyperlink" Target="http://fr.wiktionary.org/wiki/utilisation" TargetMode="External"/><Relationship Id="rId9" Type="http://schemas.openxmlformats.org/officeDocument/2006/relationships/hyperlink" Target="http://fr.wikipedia.org/wiki/Soutenable" TargetMode="External"/><Relationship Id="rId14" Type="http://schemas.openxmlformats.org/officeDocument/2006/relationships/hyperlink" Target="http://fr.wikipedia.org/wiki/Permaculture"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commons.wikimedia.org/wiki/User:File%20Upload%20Bot%20(Magnus%20Manske)" TargetMode="External"/><Relationship Id="rId13" Type="http://schemas.openxmlformats.org/officeDocument/2006/relationships/hyperlink" Target="http://fr.wikipedia.org/wiki/Micro-organisme" TargetMode="External"/><Relationship Id="rId18" Type="http://schemas.openxmlformats.org/officeDocument/2006/relationships/hyperlink" Target="http://fr.wikipedia.org/wiki/%C3%89tat_solide" TargetMode="External"/><Relationship Id="rId3" Type="http://schemas.openxmlformats.org/officeDocument/2006/relationships/hyperlink" Target="http://fr.wikipedia.org/wiki/Rhizosph%C3%A8re" TargetMode="External"/><Relationship Id="rId7" Type="http://schemas.openxmlformats.org/officeDocument/2006/relationships/hyperlink" Target="http://fr.wikipedia.org/wiki/Jardin-for%C3%AAt" TargetMode="External"/><Relationship Id="rId12" Type="http://schemas.openxmlformats.org/officeDocument/2006/relationships/hyperlink" Target="http://fr.wikipedia.org/wiki/Racine_(botanique)" TargetMode="External"/><Relationship Id="rId17" Type="http://schemas.openxmlformats.org/officeDocument/2006/relationships/hyperlink" Target="http://fr.wikipedia.org/wiki/Gaz" TargetMode="External"/><Relationship Id="rId2" Type="http://schemas.openxmlformats.org/officeDocument/2006/relationships/hyperlink" Target="http://fr.wikipedia.org/wiki/Canop%C3%A9e" TargetMode="External"/><Relationship Id="rId16" Type="http://schemas.openxmlformats.org/officeDocument/2006/relationships/hyperlink" Target="http://fr.wikipedia.org/wiki/Liquide" TargetMode="External"/><Relationship Id="rId1" Type="http://schemas.openxmlformats.org/officeDocument/2006/relationships/slideLayout" Target="../slideLayouts/slideLayout7.xml"/><Relationship Id="rId6" Type="http://schemas.openxmlformats.org/officeDocument/2006/relationships/hyperlink" Target="http://fr.wikipedia.org/wiki/Strate_(botanique)" TargetMode="External"/><Relationship Id="rId11" Type="http://schemas.openxmlformats.org/officeDocument/2006/relationships/hyperlink" Target="http://fr.wikipedia.org/wiki/Sol_(p%C3%A9dologie)" TargetMode="External"/><Relationship Id="rId5" Type="http://schemas.openxmlformats.org/officeDocument/2006/relationships/hyperlink" Target="http://fr.wikipedia.org/wiki/Autosuffisance" TargetMode="External"/><Relationship Id="rId15" Type="http://schemas.openxmlformats.org/officeDocument/2006/relationships/hyperlink" Target="http://fr.wikipedia.org/wiki/Champignons" TargetMode="External"/><Relationship Id="rId10" Type="http://schemas.openxmlformats.org/officeDocument/2006/relationships/hyperlink" Target="http://fr.wikipedia.org/wiki/Permaculture#mediaviewer/File:Waldgartenprinzip.jpg" TargetMode="External"/><Relationship Id="rId19" Type="http://schemas.openxmlformats.org/officeDocument/2006/relationships/image" Target="../media/image144.jpg"/><Relationship Id="rId4" Type="http://schemas.openxmlformats.org/officeDocument/2006/relationships/hyperlink" Target="http://fr.wikipedia.org/wiki/Mycosph%C3%A8re" TargetMode="External"/><Relationship Id="rId9" Type="http://schemas.openxmlformats.org/officeDocument/2006/relationships/hyperlink" Target="http://creativecommons.org/licenses/by-sa/3.0/" TargetMode="External"/><Relationship Id="rId14" Type="http://schemas.openxmlformats.org/officeDocument/2006/relationships/hyperlink" Target="http://fr.wikipedia.org/wiki/P%C3%A9dologie_(g%C3%A9otechniqu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45.jpg"/><Relationship Id="rId2" Type="http://schemas.openxmlformats.org/officeDocument/2006/relationships/hyperlink" Target="http://permacultureprinciples.com/fr/pc_principles_poster_fr.pdf" TargetMode="External"/><Relationship Id="rId1" Type="http://schemas.openxmlformats.org/officeDocument/2006/relationships/slideLayout" Target="../slideLayouts/slideLayout7.xml"/><Relationship Id="rId4" Type="http://schemas.openxmlformats.org/officeDocument/2006/relationships/hyperlink" Target="https://thevignal.wordpress.com/permacultu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hyperlink" Target="http://www.forumcivique.org/fr/articles/dossier-semences-les-jardins-de-la-fraternit%C3%A9-ouvri%C3%A8re"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enfantsdelanouvelleterre.over-blog.com/article-permaculture-le-jardin-des-fraternites-ouvrieres-en-belgique-123492128.html" TargetMode="External"/><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hyperlink" Target="http://www.alterboutique.com/boutique/bioenlorraine/images-editeur/files/FEUILLE%20DE%20CHOU/bulletinlorraine1304.pdf" TargetMode="External"/><Relationship Id="rId10" Type="http://schemas.openxmlformats.org/officeDocument/2006/relationships/hyperlink" Target="http://www.reporterre.net/Le-jardin-ouvrier-est-devenu-un" TargetMode="External"/><Relationship Id="rId4" Type="http://schemas.openxmlformats.org/officeDocument/2006/relationships/hyperlink" Target="http://itan.fr/" TargetMode="External"/><Relationship Id="rId9" Type="http://schemas.openxmlformats.org/officeDocument/2006/relationships/hyperlink" Target="https://www.youtube.com/watch?v=M5A9qB9VH9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bio-logiques.org/index.php?option=com_content&amp;view=article&amp;id=175:fraternites-ouvrieres-a-mouscron&amp;catid=100&amp;Itemid=518"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youtube.com/watch?v=P831hBMJB_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hyperlink" Target="http://ecotopie.chez.com/biolfrat.html" TargetMode="Externa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3" Type="http://schemas.openxmlformats.org/officeDocument/2006/relationships/image" Target="../media/image27.jpeg"/><Relationship Id="rId18" Type="http://schemas.openxmlformats.org/officeDocument/2006/relationships/image" Target="../media/image30.jpeg"/><Relationship Id="rId26" Type="http://schemas.openxmlformats.org/officeDocument/2006/relationships/image" Target="../media/image34.jpeg"/><Relationship Id="rId39" Type="http://schemas.openxmlformats.org/officeDocument/2006/relationships/image" Target="http://www.artgeo.tv/wp-content/gallery/fraternite/thumbs/thumbs_nov0968.jpg" TargetMode="External"/><Relationship Id="rId3" Type="http://schemas.openxmlformats.org/officeDocument/2006/relationships/image" Target="../media/image17.jpeg"/><Relationship Id="rId21" Type="http://schemas.openxmlformats.org/officeDocument/2006/relationships/image" Target="http://www.artgeo.tv/wp-content/gallery/fraternite/thumbs/thumbs_nov0913.jpg" TargetMode="External"/><Relationship Id="rId34" Type="http://schemas.openxmlformats.org/officeDocument/2006/relationships/image" Target="../media/image38.jpeg"/><Relationship Id="rId42" Type="http://schemas.openxmlformats.org/officeDocument/2006/relationships/image" Target="../media/image42.jpeg"/><Relationship Id="rId47" Type="http://schemas.openxmlformats.org/officeDocument/2006/relationships/image" Target="http://www.artgeo.tv/wp-content/gallery/fraternite/thumbs/thumbs_nov0984.jpg" TargetMode="External"/><Relationship Id="rId50" Type="http://schemas.openxmlformats.org/officeDocument/2006/relationships/image" Target="../media/image46.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http://www.artgeo.tv/wp-content/gallery/fraternite/thumbs/thumbs_nov0899.jpg" TargetMode="External"/><Relationship Id="rId25" Type="http://schemas.openxmlformats.org/officeDocument/2006/relationships/image" Target="http://www.artgeo.tv/wp-content/gallery/fraternite/thumbs/thumbs_nov0919.jpg" TargetMode="External"/><Relationship Id="rId33" Type="http://schemas.openxmlformats.org/officeDocument/2006/relationships/image" Target="http://www.artgeo.tv/wp-content/gallery/fraternite/thumbs/thumbs_nov0961.jpg" TargetMode="External"/><Relationship Id="rId38" Type="http://schemas.openxmlformats.org/officeDocument/2006/relationships/image" Target="../media/image40.jpeg"/><Relationship Id="rId46" Type="http://schemas.openxmlformats.org/officeDocument/2006/relationships/image" Target="../media/image44.jpeg"/><Relationship Id="rId2" Type="http://schemas.openxmlformats.org/officeDocument/2006/relationships/image" Target="../media/image16.jpeg"/><Relationship Id="rId16" Type="http://schemas.openxmlformats.org/officeDocument/2006/relationships/image" Target="../media/image29.jpeg"/><Relationship Id="rId20" Type="http://schemas.openxmlformats.org/officeDocument/2006/relationships/image" Target="../media/image31.jpeg"/><Relationship Id="rId29" Type="http://schemas.openxmlformats.org/officeDocument/2006/relationships/image" Target="http://www.artgeo.tv/wp-content/gallery/fraternite/thumbs/thumbs_nov0957.jpg" TargetMode="External"/><Relationship Id="rId41" Type="http://schemas.openxmlformats.org/officeDocument/2006/relationships/image" Target="http://www.artgeo.tv/wp-content/gallery/fraternite/thumbs/thumbs_nov0969.jpg" TargetMode="Externa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24" Type="http://schemas.openxmlformats.org/officeDocument/2006/relationships/image" Target="../media/image33.jpeg"/><Relationship Id="rId32" Type="http://schemas.openxmlformats.org/officeDocument/2006/relationships/image" Target="../media/image37.jpeg"/><Relationship Id="rId37" Type="http://schemas.openxmlformats.org/officeDocument/2006/relationships/image" Target="http://www.artgeo.tv/wp-content/gallery/fraternite/thumbs/thumbs_nov0964.jpg" TargetMode="External"/><Relationship Id="rId40" Type="http://schemas.openxmlformats.org/officeDocument/2006/relationships/image" Target="../media/image41.jpeg"/><Relationship Id="rId45" Type="http://schemas.openxmlformats.org/officeDocument/2006/relationships/image" Target="http://www.artgeo.tv/wp-content/gallery/fraternite/thumbs/thumbs_nov0981.jpg" TargetMode="External"/><Relationship Id="rId53" Type="http://schemas.openxmlformats.org/officeDocument/2006/relationships/image" Target="http://www.artgeo.tv/wp-content/gallery/fraternite/thumbs/thumbs_nov1025.jpg" TargetMode="External"/><Relationship Id="rId5" Type="http://schemas.openxmlformats.org/officeDocument/2006/relationships/image" Target="../media/image19.jpeg"/><Relationship Id="rId15" Type="http://schemas.openxmlformats.org/officeDocument/2006/relationships/image" Target="http://www.artgeo.tv/wp-content/gallery/fraternite/thumbs/thumbs_nov0897.jpg" TargetMode="External"/><Relationship Id="rId23" Type="http://schemas.openxmlformats.org/officeDocument/2006/relationships/image" Target="http://www.artgeo.tv/wp-content/gallery/fraternite/thumbs/thumbs_nov0916.jpg" TargetMode="External"/><Relationship Id="rId28" Type="http://schemas.openxmlformats.org/officeDocument/2006/relationships/image" Target="../media/image35.jpeg"/><Relationship Id="rId36" Type="http://schemas.openxmlformats.org/officeDocument/2006/relationships/image" Target="../media/image39.jpeg"/><Relationship Id="rId49" Type="http://schemas.openxmlformats.org/officeDocument/2006/relationships/image" Target="http://www.artgeo.tv/wp-content/gallery/fraternite/thumbs/thumbs_nov1007.jpg" TargetMode="External"/><Relationship Id="rId10" Type="http://schemas.openxmlformats.org/officeDocument/2006/relationships/image" Target="../media/image24.jpeg"/><Relationship Id="rId19" Type="http://schemas.openxmlformats.org/officeDocument/2006/relationships/image" Target="http://www.artgeo.tv/wp-content/gallery/fraternite/thumbs/thumbs_nov0909.jpg" TargetMode="External"/><Relationship Id="rId31" Type="http://schemas.openxmlformats.org/officeDocument/2006/relationships/image" Target="http://www.artgeo.tv/wp-content/gallery/fraternite/thumbs/thumbs_nov0958.jpg" TargetMode="External"/><Relationship Id="rId44" Type="http://schemas.openxmlformats.org/officeDocument/2006/relationships/image" Target="../media/image43.jpeg"/><Relationship Id="rId52" Type="http://schemas.openxmlformats.org/officeDocument/2006/relationships/image" Target="../media/image47.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 Id="rId22" Type="http://schemas.openxmlformats.org/officeDocument/2006/relationships/image" Target="../media/image32.jpeg"/><Relationship Id="rId27" Type="http://schemas.openxmlformats.org/officeDocument/2006/relationships/image" Target="http://www.artgeo.tv/wp-content/gallery/fraternite/thumbs/thumbs_nov0948.jpg" TargetMode="External"/><Relationship Id="rId30" Type="http://schemas.openxmlformats.org/officeDocument/2006/relationships/image" Target="../media/image36.jpeg"/><Relationship Id="rId35" Type="http://schemas.openxmlformats.org/officeDocument/2006/relationships/image" Target="http://www.artgeo.tv/wp-content/gallery/fraternite/thumbs/thumbs_nov0962.jpg" TargetMode="External"/><Relationship Id="rId43" Type="http://schemas.openxmlformats.org/officeDocument/2006/relationships/image" Target="http://www.artgeo.tv/wp-content/gallery/fraternite/thumbs/thumbs_nov0979.jpg" TargetMode="External"/><Relationship Id="rId48" Type="http://schemas.openxmlformats.org/officeDocument/2006/relationships/image" Target="../media/image45.jpeg"/><Relationship Id="rId8" Type="http://schemas.openxmlformats.org/officeDocument/2006/relationships/image" Target="../media/image22.jpeg"/><Relationship Id="rId51" Type="http://schemas.openxmlformats.org/officeDocument/2006/relationships/image" Target="http://www.artgeo.tv/wp-content/gallery/fraternite/thumbs/thumbs_nov101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6628" y="421752"/>
            <a:ext cx="11322100" cy="646331"/>
          </a:xfrm>
          <a:prstGeom prst="rect">
            <a:avLst/>
          </a:prstGeom>
          <a:noFill/>
        </p:spPr>
        <p:txBody>
          <a:bodyPr wrap="square" rtlCol="0">
            <a:spAutoFit/>
          </a:bodyPr>
          <a:lstStyle/>
          <a:p>
            <a:pPr algn="ctr"/>
            <a:r>
              <a:rPr lang="fr-FR" sz="3600" b="1" dirty="0">
                <a:solidFill>
                  <a:srgbClr val="008000"/>
                </a:solidFill>
              </a:rPr>
              <a:t>J</a:t>
            </a:r>
            <a:r>
              <a:rPr lang="fr-FR" sz="3600" b="1" dirty="0" smtClean="0">
                <a:solidFill>
                  <a:srgbClr val="008000"/>
                </a:solidFill>
              </a:rPr>
              <a:t>ardin des fraternités ouvrières de Mouscron (Belgique)</a:t>
            </a:r>
            <a:endParaRPr lang="fr-FR" sz="3600" b="1" dirty="0">
              <a:solidFill>
                <a:srgbClr val="008000"/>
              </a:solidFill>
            </a:endParaRPr>
          </a:p>
        </p:txBody>
      </p:sp>
      <p:sp>
        <p:nvSpPr>
          <p:cNvPr id="5" name="Espace réservé du numéro de diapositive 4"/>
          <p:cNvSpPr>
            <a:spLocks noGrp="1"/>
          </p:cNvSpPr>
          <p:nvPr>
            <p:ph type="sldNum" sz="quarter" idx="12"/>
          </p:nvPr>
        </p:nvSpPr>
        <p:spPr/>
        <p:txBody>
          <a:bodyPr/>
          <a:lstStyle/>
          <a:p>
            <a:fld id="{45F5A4E4-5C5F-4409-A55E-AD608A685D4D}" type="slidenum">
              <a:rPr lang="fr-FR" smtClean="0"/>
              <a:t>1</a:t>
            </a:fld>
            <a:endParaRPr lang="fr-FR" dirty="0"/>
          </a:p>
        </p:txBody>
      </p:sp>
      <p:sp>
        <p:nvSpPr>
          <p:cNvPr id="6" name="Espace réservé du pied de page 5"/>
          <p:cNvSpPr>
            <a:spLocks noGrp="1"/>
          </p:cNvSpPr>
          <p:nvPr>
            <p:ph type="ftr" sz="quarter" idx="11"/>
          </p:nvPr>
        </p:nvSpPr>
        <p:spPr/>
        <p:txBody>
          <a:bodyPr/>
          <a:lstStyle/>
          <a:p>
            <a:r>
              <a:rPr lang="fr-FR" dirty="0" smtClean="0"/>
              <a:t>Jardin des fraternités ouvrières de Mouscron</a:t>
            </a:r>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246" y="1332436"/>
            <a:ext cx="5080000" cy="3810000"/>
          </a:xfrm>
          <a:prstGeom prst="rect">
            <a:avLst/>
          </a:prstGeom>
        </p:spPr>
      </p:pic>
      <p:sp>
        <p:nvSpPr>
          <p:cNvPr id="2" name="ZoneTexte 1"/>
          <p:cNvSpPr txBox="1"/>
          <p:nvPr/>
        </p:nvSpPr>
        <p:spPr>
          <a:xfrm>
            <a:off x="3076662" y="5507150"/>
            <a:ext cx="5525167" cy="369332"/>
          </a:xfrm>
          <a:prstGeom prst="rect">
            <a:avLst/>
          </a:prstGeom>
          <a:noFill/>
        </p:spPr>
        <p:txBody>
          <a:bodyPr wrap="none" rtlCol="0">
            <a:spAutoFit/>
          </a:bodyPr>
          <a:lstStyle/>
          <a:p>
            <a:pPr algn="ctr"/>
            <a:r>
              <a:rPr lang="fr-FR" dirty="0" smtClean="0">
                <a:solidFill>
                  <a:srgbClr val="008000"/>
                </a:solidFill>
              </a:rPr>
              <a:t>Présenté par Benjamin LISAN, le 01/02/2015, Version V1.</a:t>
            </a:r>
            <a:endParaRPr lang="fr-FR" dirty="0">
              <a:solidFill>
                <a:srgbClr val="008000"/>
              </a:solidFill>
            </a:endParaRPr>
          </a:p>
        </p:txBody>
      </p:sp>
    </p:spTree>
    <p:extLst>
      <p:ext uri="{BB962C8B-B14F-4D97-AF65-F5344CB8AC3E}">
        <p14:creationId xmlns:p14="http://schemas.microsoft.com/office/powerpoint/2010/main" val="3751293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6078070" y="6479231"/>
            <a:ext cx="3063607" cy="233640"/>
          </a:xfrm>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1042841" y="244609"/>
            <a:ext cx="769055" cy="365125"/>
          </a:xfrm>
        </p:spPr>
        <p:txBody>
          <a:bodyPr/>
          <a:lstStyle/>
          <a:p>
            <a:fld id="{45F5A4E4-5C5F-4409-A55E-AD608A685D4D}" type="slidenum">
              <a:rPr lang="fr-FR" smtClean="0"/>
              <a:t>10</a:t>
            </a:fld>
            <a:endParaRPr lang="fr-FR" dirty="0"/>
          </a:p>
        </p:txBody>
      </p:sp>
      <p:sp>
        <p:nvSpPr>
          <p:cNvPr id="4" name="ZoneTexte 3"/>
          <p:cNvSpPr txBox="1"/>
          <p:nvPr/>
        </p:nvSpPr>
        <p:spPr>
          <a:xfrm>
            <a:off x="344245" y="763793"/>
            <a:ext cx="11467651" cy="3877985"/>
          </a:xfrm>
          <a:prstGeom prst="rect">
            <a:avLst/>
          </a:prstGeom>
          <a:noFill/>
        </p:spPr>
        <p:txBody>
          <a:bodyPr wrap="square" rtlCol="0">
            <a:spAutoFit/>
          </a:bodyPr>
          <a:lstStyle/>
          <a:p>
            <a:r>
              <a:rPr lang="fr-FR" b="1" dirty="0" smtClean="0">
                <a:solidFill>
                  <a:srgbClr val="008000"/>
                </a:solidFill>
              </a:rPr>
              <a:t>5. La taille et l’entretien des arbres </a:t>
            </a:r>
          </a:p>
          <a:p>
            <a:endParaRPr lang="fr-FR" dirty="0">
              <a:solidFill>
                <a:srgbClr val="008000"/>
              </a:solidFill>
            </a:endParaRPr>
          </a:p>
          <a:p>
            <a:r>
              <a:rPr lang="fr-FR" dirty="0" smtClean="0">
                <a:solidFill>
                  <a:srgbClr val="008000"/>
                </a:solidFill>
              </a:rPr>
              <a:t>L’association </a:t>
            </a:r>
            <a:r>
              <a:rPr lang="fr-FR" dirty="0">
                <a:solidFill>
                  <a:srgbClr val="008000"/>
                </a:solidFill>
              </a:rPr>
              <a:t>gère tous les arbres en « basses tiges », avec des pruniers de 5-6m de haut au Nord, et des arbres plus petits (pommiers de 3m) au sud. La taille se fait uniquement en vert, de fin mai à début septembre, par temps sec : l’avantage est de bien identifier les branches à tailler (celles qui n’ont pas de fruit), et de favoriser la fructification. Les arbres ne sont jamais traités, pour identifier les résistances aux maladies. </a:t>
            </a:r>
            <a:endParaRPr lang="fr-FR" dirty="0" smtClean="0">
              <a:solidFill>
                <a:srgbClr val="008000"/>
              </a:solidFill>
            </a:endParaRPr>
          </a:p>
          <a:p>
            <a:r>
              <a:rPr lang="fr-FR" dirty="0" smtClean="0">
                <a:solidFill>
                  <a:srgbClr val="008000"/>
                </a:solidFill>
              </a:rPr>
              <a:t>Les arbres </a:t>
            </a:r>
            <a:r>
              <a:rPr lang="fr-FR" dirty="0">
                <a:solidFill>
                  <a:srgbClr val="008000"/>
                </a:solidFill>
              </a:rPr>
              <a:t>sont taillés au début de l’été, technique qui les protège des pucerons et permet de maintenir une forme laissant passer la lumière dans les étages </a:t>
            </a:r>
            <a:r>
              <a:rPr lang="fr-FR" dirty="0" smtClean="0">
                <a:solidFill>
                  <a:srgbClr val="008000"/>
                </a:solidFill>
              </a:rPr>
              <a:t>inférieurs (ce qui empêche la canopée de se refermer).</a:t>
            </a:r>
          </a:p>
          <a:p>
            <a:r>
              <a:rPr lang="fr-FR" dirty="0">
                <a:solidFill>
                  <a:srgbClr val="008000"/>
                </a:solidFill>
              </a:rPr>
              <a:t>Les arbres côté nord ne sont quant à eux pas taillés pour protéger le jardin des vents froids. </a:t>
            </a:r>
            <a:endParaRPr lang="fr-FR" dirty="0" smtClean="0">
              <a:solidFill>
                <a:srgbClr val="008000"/>
              </a:solidFill>
            </a:endParaRPr>
          </a:p>
          <a:p>
            <a:r>
              <a:rPr lang="fr-FR" dirty="0" smtClean="0">
                <a:solidFill>
                  <a:srgbClr val="008000"/>
                </a:solidFill>
              </a:rPr>
              <a:t>On peut tailler </a:t>
            </a:r>
            <a:r>
              <a:rPr lang="fr-FR" dirty="0">
                <a:solidFill>
                  <a:srgbClr val="008000"/>
                </a:solidFill>
              </a:rPr>
              <a:t>des arbres </a:t>
            </a:r>
            <a:r>
              <a:rPr lang="fr-FR" dirty="0" smtClean="0">
                <a:solidFill>
                  <a:srgbClr val="008000"/>
                </a:solidFill>
              </a:rPr>
              <a:t>en têtards. </a:t>
            </a:r>
            <a:r>
              <a:rPr lang="fr-FR" dirty="0">
                <a:solidFill>
                  <a:srgbClr val="008000"/>
                </a:solidFill>
              </a:rPr>
              <a:t>Il faut empêcher la canopée de se </a:t>
            </a:r>
            <a:r>
              <a:rPr lang="fr-FR" dirty="0" smtClean="0">
                <a:solidFill>
                  <a:srgbClr val="008000"/>
                </a:solidFill>
              </a:rPr>
              <a:t>former, en taillant </a:t>
            </a:r>
            <a:r>
              <a:rPr lang="fr-FR" dirty="0">
                <a:solidFill>
                  <a:srgbClr val="008000"/>
                </a:solidFill>
              </a:rPr>
              <a:t>les arbres de haute tige, tous les 1 ou 2 </a:t>
            </a:r>
            <a:r>
              <a:rPr lang="fr-FR" dirty="0" smtClean="0">
                <a:solidFill>
                  <a:srgbClr val="008000"/>
                </a:solidFill>
              </a:rPr>
              <a:t>ans, afin d’</a:t>
            </a:r>
            <a:r>
              <a:rPr lang="fr-FR" dirty="0">
                <a:solidFill>
                  <a:srgbClr val="008000"/>
                </a:solidFill>
              </a:rPr>
              <a:t>a</a:t>
            </a:r>
            <a:r>
              <a:rPr lang="fr-FR" dirty="0" smtClean="0">
                <a:solidFill>
                  <a:srgbClr val="008000"/>
                </a:solidFill>
              </a:rPr>
              <a:t>pporter de la lumière aux plantes poussant au niveau du sol.</a:t>
            </a:r>
          </a:p>
          <a:p>
            <a:endParaRPr lang="fr-FR" sz="1200" dirty="0" smtClean="0">
              <a:solidFill>
                <a:srgbClr val="008000"/>
              </a:solidFill>
            </a:endParaRPr>
          </a:p>
          <a:p>
            <a:r>
              <a:rPr lang="fr-FR" sz="1200" dirty="0" smtClean="0">
                <a:solidFill>
                  <a:srgbClr val="008000"/>
                </a:solidFill>
              </a:rPr>
              <a:t>Sources : a) </a:t>
            </a:r>
            <a:r>
              <a:rPr lang="fr-FR" sz="1200" dirty="0">
                <a:solidFill>
                  <a:srgbClr val="008000"/>
                </a:solidFill>
                <a:hlinkClick r:id="rId2"/>
              </a:rPr>
              <a:t>http://</a:t>
            </a:r>
            <a:r>
              <a:rPr lang="fr-FR" sz="1200" dirty="0" smtClean="0">
                <a:solidFill>
                  <a:srgbClr val="008000"/>
                </a:solidFill>
                <a:hlinkClick r:id="rId2"/>
              </a:rPr>
              <a:t>www.alterboutique.com/boutique/bioenlorraine/images-editeur/files/FEUILLE%20DE%20CHOU/bulletinlorraine1304.pdf</a:t>
            </a:r>
            <a:r>
              <a:rPr lang="fr-FR" sz="1200" dirty="0" smtClean="0">
                <a:solidFill>
                  <a:srgbClr val="008000"/>
                </a:solidFill>
              </a:rPr>
              <a:t> </a:t>
            </a:r>
          </a:p>
          <a:p>
            <a:r>
              <a:rPr lang="fr-FR" sz="1200" dirty="0">
                <a:solidFill>
                  <a:srgbClr val="008000"/>
                </a:solidFill>
              </a:rPr>
              <a:t>b) Le jardin ouvrier est devenu un modèle d’écosystème, Charlotte Pasquier, 19 mai 2014, </a:t>
            </a:r>
            <a:r>
              <a:rPr lang="fr-FR" sz="1200" dirty="0">
                <a:solidFill>
                  <a:srgbClr val="008000"/>
                </a:solidFill>
                <a:hlinkClick r:id="rId3"/>
              </a:rPr>
              <a:t>http://</a:t>
            </a:r>
            <a:r>
              <a:rPr lang="fr-FR" sz="1200" dirty="0" smtClean="0">
                <a:solidFill>
                  <a:srgbClr val="008000"/>
                </a:solidFill>
                <a:hlinkClick r:id="rId3"/>
              </a:rPr>
              <a:t>www.reporterre.net/Le-jardin-ouvrier-est-devenu-un</a:t>
            </a:r>
            <a:r>
              <a:rPr lang="fr-FR" sz="1200" dirty="0" smtClean="0">
                <a:solidFill>
                  <a:srgbClr val="008000"/>
                </a:solidFill>
              </a:rPr>
              <a:t> </a:t>
            </a:r>
          </a:p>
          <a:p>
            <a:r>
              <a:rPr lang="fr-FR" sz="1200" dirty="0" smtClean="0">
                <a:solidFill>
                  <a:srgbClr val="008000"/>
                </a:solidFill>
              </a:rPr>
              <a:t>c</a:t>
            </a:r>
            <a:r>
              <a:rPr lang="fr-FR" sz="1200" dirty="0">
                <a:solidFill>
                  <a:srgbClr val="008000"/>
                </a:solidFill>
              </a:rPr>
              <a:t>) </a:t>
            </a:r>
            <a:r>
              <a:rPr lang="fr-FR" sz="1200" dirty="0" err="1">
                <a:solidFill>
                  <a:srgbClr val="008000"/>
                </a:solidFill>
              </a:rPr>
              <a:t>Permaculture</a:t>
            </a:r>
            <a:r>
              <a:rPr lang="fr-FR" sz="1200" dirty="0">
                <a:solidFill>
                  <a:srgbClr val="008000"/>
                </a:solidFill>
              </a:rPr>
              <a:t> foret comestible: "Jardin des Fraternités Ouvrières" en Belgique, </a:t>
            </a:r>
            <a:r>
              <a:rPr lang="fr-FR" sz="1200" dirty="0">
                <a:solidFill>
                  <a:srgbClr val="008000"/>
                </a:solidFill>
                <a:hlinkClick r:id="rId4"/>
              </a:rPr>
              <a:t>https://</a:t>
            </a:r>
            <a:r>
              <a:rPr lang="fr-FR" sz="1200" dirty="0" smtClean="0">
                <a:solidFill>
                  <a:srgbClr val="008000"/>
                </a:solidFill>
                <a:hlinkClick r:id="rId4"/>
              </a:rPr>
              <a:t>www.youtube.com/watch?v=P831hBMJB_w</a:t>
            </a:r>
            <a:endParaRPr lang="fr-FR" sz="1200" dirty="0">
              <a:solidFill>
                <a:srgbClr val="008000"/>
              </a:solidFill>
            </a:endParaRPr>
          </a:p>
        </p:txBody>
      </p:sp>
      <p:sp>
        <p:nvSpPr>
          <p:cNvPr id="5" name="ZoneTexte 4"/>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1610" y="4705349"/>
            <a:ext cx="2781300" cy="1638300"/>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0171" y="4562474"/>
            <a:ext cx="2371725" cy="1924050"/>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601" y="4795837"/>
            <a:ext cx="2628900" cy="1743075"/>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0201" y="4736156"/>
            <a:ext cx="2619375" cy="1743075"/>
          </a:xfrm>
          <a:prstGeom prst="rect">
            <a:avLst/>
          </a:prstGeom>
        </p:spPr>
      </p:pic>
    </p:spTree>
    <p:extLst>
      <p:ext uri="{BB962C8B-B14F-4D97-AF65-F5344CB8AC3E}">
        <p14:creationId xmlns:p14="http://schemas.microsoft.com/office/powerpoint/2010/main" val="1503966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8088322" y="6356350"/>
            <a:ext cx="2983089" cy="365125"/>
          </a:xfrm>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1266311" y="6491111"/>
            <a:ext cx="764822" cy="228541"/>
          </a:xfrm>
        </p:spPr>
        <p:txBody>
          <a:bodyPr/>
          <a:lstStyle/>
          <a:p>
            <a:fld id="{45F5A4E4-5C5F-4409-A55E-AD608A685D4D}" type="slidenum">
              <a:rPr lang="fr-FR" smtClean="0"/>
              <a:t>11</a:t>
            </a:fld>
            <a:endParaRPr lang="fr-FR" dirty="0"/>
          </a:p>
        </p:txBody>
      </p:sp>
      <p:sp>
        <p:nvSpPr>
          <p:cNvPr id="4" name="ZoneTexte 3"/>
          <p:cNvSpPr txBox="1"/>
          <p:nvPr/>
        </p:nvSpPr>
        <p:spPr>
          <a:xfrm>
            <a:off x="138256" y="726765"/>
            <a:ext cx="11467651" cy="5909310"/>
          </a:xfrm>
          <a:prstGeom prst="rect">
            <a:avLst/>
          </a:prstGeom>
          <a:noFill/>
        </p:spPr>
        <p:txBody>
          <a:bodyPr wrap="square" rtlCol="0">
            <a:spAutoFit/>
          </a:bodyPr>
          <a:lstStyle/>
          <a:p>
            <a:r>
              <a:rPr lang="fr-FR" b="1" dirty="0" smtClean="0">
                <a:solidFill>
                  <a:srgbClr val="008000"/>
                </a:solidFill>
              </a:rPr>
              <a:t>5bis</a:t>
            </a:r>
            <a:r>
              <a:rPr lang="fr-FR" b="1" dirty="0">
                <a:solidFill>
                  <a:srgbClr val="008000"/>
                </a:solidFill>
              </a:rPr>
              <a:t>. La taille et l’entretien des arbres </a:t>
            </a:r>
            <a:r>
              <a:rPr lang="fr-FR" b="1" dirty="0" smtClean="0">
                <a:solidFill>
                  <a:srgbClr val="008000"/>
                </a:solidFill>
              </a:rPr>
              <a:t>- Planter les arbres serrés et pincer les bourgeons terminaux</a:t>
            </a:r>
          </a:p>
          <a:p>
            <a:endParaRPr lang="fr-FR" dirty="0" smtClean="0">
              <a:solidFill>
                <a:srgbClr val="008000"/>
              </a:solidFill>
            </a:endParaRPr>
          </a:p>
          <a:p>
            <a:pPr marL="285750" indent="-285750" algn="just">
              <a:buFont typeface="Arial" panose="020B0604020202020204" pitchFamily="34" charset="0"/>
              <a:buChar char="•"/>
            </a:pPr>
            <a:r>
              <a:rPr lang="fr-FR" dirty="0">
                <a:solidFill>
                  <a:srgbClr val="008000"/>
                </a:solidFill>
              </a:rPr>
              <a:t>Premièrement, les </a:t>
            </a:r>
            <a:r>
              <a:rPr lang="fr-FR" b="1" i="1" dirty="0">
                <a:solidFill>
                  <a:srgbClr val="008000"/>
                </a:solidFill>
              </a:rPr>
              <a:t>arbres sont plantés très serrés</a:t>
            </a:r>
            <a:r>
              <a:rPr lang="fr-FR" dirty="0">
                <a:solidFill>
                  <a:srgbClr val="008000"/>
                </a:solidFill>
              </a:rPr>
              <a:t>, ils ne prennent bien souvent à peine plus de place qu'un choux (50 - 70 cm). Ils se trouvent ainsi dans une « concurrence favorable » : la concentration évite qu'ils se développent en tronc et en branches.</a:t>
            </a:r>
          </a:p>
          <a:p>
            <a:pPr marL="285750" indent="-285750" algn="just">
              <a:buFont typeface="Arial" panose="020B0604020202020204" pitchFamily="34" charset="0"/>
              <a:buChar char="•"/>
            </a:pPr>
            <a:r>
              <a:rPr lang="fr-FR" dirty="0">
                <a:solidFill>
                  <a:srgbClr val="008000"/>
                </a:solidFill>
              </a:rPr>
              <a:t>Deuxièmement, les arbres sont « </a:t>
            </a:r>
            <a:r>
              <a:rPr lang="fr-FR" b="1" i="1" dirty="0">
                <a:solidFill>
                  <a:srgbClr val="008000"/>
                </a:solidFill>
              </a:rPr>
              <a:t>pincés en vert </a:t>
            </a:r>
            <a:r>
              <a:rPr lang="fr-FR" dirty="0">
                <a:solidFill>
                  <a:srgbClr val="008000"/>
                </a:solidFill>
              </a:rPr>
              <a:t>» au début de l'été, lorsque les premiers pucerons sont arrivés et que l'oïdium commence à se développer sur les </a:t>
            </a:r>
            <a:r>
              <a:rPr lang="fr-FR" dirty="0" smtClean="0">
                <a:solidFill>
                  <a:srgbClr val="008000"/>
                </a:solidFill>
              </a:rPr>
              <a:t>feuilles. Cette </a:t>
            </a:r>
            <a:r>
              <a:rPr lang="fr-FR" dirty="0">
                <a:solidFill>
                  <a:srgbClr val="008000"/>
                </a:solidFill>
              </a:rPr>
              <a:t>technique consiste à </a:t>
            </a:r>
            <a:r>
              <a:rPr lang="fr-FR" b="1" dirty="0">
                <a:solidFill>
                  <a:srgbClr val="008000"/>
                </a:solidFill>
              </a:rPr>
              <a:t>pincer</a:t>
            </a:r>
            <a:r>
              <a:rPr lang="fr-FR" dirty="0">
                <a:solidFill>
                  <a:srgbClr val="008000"/>
                </a:solidFill>
              </a:rPr>
              <a:t> entre le pouce et l'index la partie qui a grandi à partir d'un </a:t>
            </a:r>
            <a:r>
              <a:rPr lang="fr-FR" b="1" dirty="0">
                <a:solidFill>
                  <a:srgbClr val="008000"/>
                </a:solidFill>
              </a:rPr>
              <a:t>bourgeon terminal</a:t>
            </a:r>
            <a:r>
              <a:rPr lang="fr-FR" dirty="0">
                <a:solidFill>
                  <a:srgbClr val="008000"/>
                </a:solidFill>
              </a:rPr>
              <a:t> afin de l'enlever.</a:t>
            </a:r>
          </a:p>
          <a:p>
            <a:pPr algn="just"/>
            <a:endParaRPr lang="fr-FR" dirty="0" smtClean="0">
              <a:solidFill>
                <a:srgbClr val="008000"/>
              </a:solidFill>
            </a:endParaRPr>
          </a:p>
          <a:p>
            <a:pPr algn="just"/>
            <a:r>
              <a:rPr lang="fr-FR" dirty="0" smtClean="0">
                <a:solidFill>
                  <a:srgbClr val="008000"/>
                </a:solidFill>
              </a:rPr>
              <a:t>La </a:t>
            </a:r>
            <a:r>
              <a:rPr lang="fr-FR" dirty="0">
                <a:solidFill>
                  <a:srgbClr val="008000"/>
                </a:solidFill>
              </a:rPr>
              <a:t>méthode permet d'empêcher le développement de l'arbre et de le garder dans les proportions voulues.</a:t>
            </a:r>
          </a:p>
          <a:p>
            <a:pPr algn="just"/>
            <a:r>
              <a:rPr lang="fr-FR" dirty="0">
                <a:solidFill>
                  <a:srgbClr val="008000"/>
                </a:solidFill>
              </a:rPr>
              <a:t>De plus, les bourgeons terminaux sont de très forts « tires-sève ». En leur présence, elle circule assez vite dans les tissus de l'arbre sous une forme particulièrement liquide et azotée, appréciée des pucerons.</a:t>
            </a:r>
          </a:p>
          <a:p>
            <a:pPr algn="just"/>
            <a:r>
              <a:rPr lang="fr-FR" dirty="0">
                <a:solidFill>
                  <a:srgbClr val="008000"/>
                </a:solidFill>
              </a:rPr>
              <a:t>Après pincement et enlèvement des bourgeons terminaux, la sève de l'arbre change de concentration, elle devient plus dense. Les pucerons n'arrivent plus à la tirer, ils ne peuvent plus se nourrir et ils meurent. L'arbre est ainsi protégé de ces petits insectes aux ravages bien connus.</a:t>
            </a:r>
          </a:p>
          <a:p>
            <a:pPr algn="just"/>
            <a:r>
              <a:rPr lang="fr-FR" dirty="0">
                <a:solidFill>
                  <a:srgbClr val="008000"/>
                </a:solidFill>
              </a:rPr>
              <a:t>Enfin, la partie enlevée lors du pincement est mise au pied du fruitier</a:t>
            </a:r>
            <a:r>
              <a:rPr lang="fr-FR" dirty="0" smtClean="0">
                <a:solidFill>
                  <a:srgbClr val="008000"/>
                </a:solidFill>
              </a:rPr>
              <a:t>.</a:t>
            </a:r>
          </a:p>
          <a:p>
            <a:pPr algn="just"/>
            <a:r>
              <a:rPr lang="fr-FR" dirty="0">
                <a:solidFill>
                  <a:srgbClr val="008000"/>
                </a:solidFill>
              </a:rPr>
              <a:t>Les arbres sont taillés en été, jamais avant fin mai, et en veillant à respecter la manière dont l’arbre veut pousser. La taille affaiblit quelque peu l’arbre mais comme il se défend et veut vivre, il produit plus de fruits. De plus, la guérison des branches coupées est plus rapide car la sève est abondante et cicatrise mieux ces petites plaies. Principe du moindre mal.</a:t>
            </a:r>
          </a:p>
          <a:p>
            <a:endParaRPr lang="fr-FR" sz="1200" dirty="0" smtClean="0">
              <a:solidFill>
                <a:srgbClr val="008000"/>
              </a:solidFill>
            </a:endParaRPr>
          </a:p>
          <a:p>
            <a:r>
              <a:rPr lang="fr-FR" sz="1200" dirty="0" smtClean="0">
                <a:solidFill>
                  <a:srgbClr val="008000"/>
                </a:solidFill>
              </a:rPr>
              <a:t>Sources : a) Une jungle luxuriante en Belgique, 2012, </a:t>
            </a:r>
            <a:r>
              <a:rPr lang="fr-FR" sz="1200" dirty="0">
                <a:solidFill>
                  <a:srgbClr val="008000"/>
                </a:solidFill>
                <a:hlinkClick r:id="rId2"/>
              </a:rPr>
              <a:t>http://permaculture-ra.over-blog.com/tag/les%20lieux%20en%20france%20%26%20ailleurs</a:t>
            </a:r>
            <a:r>
              <a:rPr lang="fr-FR" sz="1200" dirty="0" smtClean="0">
                <a:solidFill>
                  <a:srgbClr val="008000"/>
                </a:solidFill>
                <a:hlinkClick r:id="rId2"/>
              </a:rPr>
              <a:t>/</a:t>
            </a:r>
            <a:r>
              <a:rPr lang="fr-FR" sz="1200" dirty="0" smtClean="0">
                <a:solidFill>
                  <a:srgbClr val="008000"/>
                </a:solidFill>
              </a:rPr>
              <a:t> </a:t>
            </a:r>
          </a:p>
          <a:p>
            <a:r>
              <a:rPr lang="fr-FR" sz="1200" dirty="0">
                <a:solidFill>
                  <a:srgbClr val="008000"/>
                </a:solidFill>
              </a:rPr>
              <a:t>b) Visite des Fraternités ouvrières - le potager-forêt de Gilbert et Josine, </a:t>
            </a:r>
            <a:r>
              <a:rPr lang="fr-FR" sz="1200" dirty="0">
                <a:solidFill>
                  <a:srgbClr val="008000"/>
                </a:solidFill>
                <a:hlinkClick r:id="rId3"/>
              </a:rPr>
              <a:t>http://</a:t>
            </a:r>
            <a:r>
              <a:rPr lang="fr-FR" sz="1200" dirty="0" smtClean="0">
                <a:solidFill>
                  <a:srgbClr val="008000"/>
                </a:solidFill>
                <a:hlinkClick r:id="rId3"/>
              </a:rPr>
              <a:t>www.grezentransition.be/spip.php?article272</a:t>
            </a:r>
            <a:r>
              <a:rPr lang="fr-FR" sz="1200" dirty="0" smtClean="0">
                <a:solidFill>
                  <a:srgbClr val="008000"/>
                </a:solidFill>
              </a:rPr>
              <a:t> </a:t>
            </a:r>
            <a:endParaRPr lang="fr-FR" sz="1200" dirty="0">
              <a:solidFill>
                <a:srgbClr val="008000"/>
              </a:solidFill>
            </a:endParaRPr>
          </a:p>
        </p:txBody>
      </p:sp>
      <p:sp>
        <p:nvSpPr>
          <p:cNvPr id="5" name="ZoneTexte 4"/>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Tree>
    <p:extLst>
      <p:ext uri="{BB962C8B-B14F-4D97-AF65-F5344CB8AC3E}">
        <p14:creationId xmlns:p14="http://schemas.microsoft.com/office/powerpoint/2010/main" val="2622227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p:txBody>
          <a:bodyPr/>
          <a:lstStyle/>
          <a:p>
            <a:fld id="{45F5A4E4-5C5F-4409-A55E-AD608A685D4D}" type="slidenum">
              <a:rPr lang="fr-FR" smtClean="0"/>
              <a:t>12</a:t>
            </a:fld>
            <a:endParaRPr lang="fr-FR" dirty="0"/>
          </a:p>
        </p:txBody>
      </p:sp>
      <p:sp>
        <p:nvSpPr>
          <p:cNvPr id="4" name="ZoneTexte 3"/>
          <p:cNvSpPr txBox="1"/>
          <p:nvPr/>
        </p:nvSpPr>
        <p:spPr>
          <a:xfrm>
            <a:off x="344245" y="763793"/>
            <a:ext cx="11467651" cy="5447645"/>
          </a:xfrm>
          <a:prstGeom prst="rect">
            <a:avLst/>
          </a:prstGeom>
          <a:noFill/>
        </p:spPr>
        <p:txBody>
          <a:bodyPr wrap="square" rtlCol="0">
            <a:spAutoFit/>
          </a:bodyPr>
          <a:lstStyle/>
          <a:p>
            <a:r>
              <a:rPr lang="fr-FR" b="1" dirty="0" smtClean="0">
                <a:solidFill>
                  <a:srgbClr val="008000"/>
                </a:solidFill>
              </a:rPr>
              <a:t>6. Paillage et compostage de surface</a:t>
            </a:r>
          </a:p>
          <a:p>
            <a:endParaRPr lang="fr-FR" dirty="0" smtClean="0">
              <a:solidFill>
                <a:srgbClr val="008000"/>
              </a:solidFill>
            </a:endParaRPr>
          </a:p>
          <a:p>
            <a:pPr algn="just"/>
            <a:r>
              <a:rPr lang="fr-FR" dirty="0" smtClean="0">
                <a:solidFill>
                  <a:srgbClr val="008000"/>
                </a:solidFill>
              </a:rPr>
              <a:t>Le </a:t>
            </a:r>
            <a:r>
              <a:rPr lang="fr-FR" dirty="0">
                <a:solidFill>
                  <a:srgbClr val="008000"/>
                </a:solidFill>
              </a:rPr>
              <a:t>sol n'est jamais </a:t>
            </a:r>
            <a:r>
              <a:rPr lang="fr-FR" dirty="0" smtClean="0">
                <a:solidFill>
                  <a:srgbClr val="008000"/>
                </a:solidFill>
              </a:rPr>
              <a:t>retourné, intentionnellement. </a:t>
            </a:r>
            <a:r>
              <a:rPr lang="fr-FR" dirty="0">
                <a:solidFill>
                  <a:srgbClr val="008000"/>
                </a:solidFill>
              </a:rPr>
              <a:t>Il est griffé ou biné en </a:t>
            </a:r>
            <a:r>
              <a:rPr lang="fr-FR" dirty="0" smtClean="0">
                <a:solidFill>
                  <a:srgbClr val="008000"/>
                </a:solidFill>
              </a:rPr>
              <a:t>surface. Les matières </a:t>
            </a:r>
            <a:r>
              <a:rPr lang="fr-FR" dirty="0">
                <a:solidFill>
                  <a:srgbClr val="008000"/>
                </a:solidFill>
              </a:rPr>
              <a:t>fertilisantes (tonte de gazon, fumier, compost, résidus </a:t>
            </a:r>
            <a:r>
              <a:rPr lang="fr-FR" dirty="0" smtClean="0">
                <a:solidFill>
                  <a:srgbClr val="008000"/>
                </a:solidFill>
              </a:rPr>
              <a:t>ménagers, </a:t>
            </a:r>
            <a:r>
              <a:rPr lang="fr-FR" dirty="0">
                <a:solidFill>
                  <a:srgbClr val="008000"/>
                </a:solidFill>
              </a:rPr>
              <a:t>surplus de tailles </a:t>
            </a:r>
            <a:r>
              <a:rPr lang="fr-FR" dirty="0" smtClean="0">
                <a:solidFill>
                  <a:srgbClr val="008000"/>
                </a:solidFill>
              </a:rPr>
              <a:t>…) _formant une </a:t>
            </a:r>
            <a:r>
              <a:rPr lang="fr-FR" dirty="0">
                <a:solidFill>
                  <a:srgbClr val="008000"/>
                </a:solidFill>
              </a:rPr>
              <a:t>couverture végétale naturelle</a:t>
            </a:r>
            <a:r>
              <a:rPr lang="fr-FR" dirty="0" smtClean="0">
                <a:solidFill>
                  <a:srgbClr val="008000"/>
                </a:solidFill>
              </a:rPr>
              <a:t> _ sont toujours </a:t>
            </a:r>
            <a:r>
              <a:rPr lang="fr-FR" dirty="0">
                <a:solidFill>
                  <a:srgbClr val="008000"/>
                </a:solidFill>
              </a:rPr>
              <a:t>déposés à même le sol </a:t>
            </a:r>
            <a:r>
              <a:rPr lang="fr-FR" dirty="0" smtClean="0">
                <a:solidFill>
                  <a:srgbClr val="008000"/>
                </a:solidFill>
              </a:rPr>
              <a:t>et recyclées </a:t>
            </a:r>
            <a:r>
              <a:rPr lang="fr-FR" dirty="0">
                <a:solidFill>
                  <a:srgbClr val="008000"/>
                </a:solidFill>
              </a:rPr>
              <a:t>en </a:t>
            </a:r>
            <a:r>
              <a:rPr lang="fr-FR" dirty="0" smtClean="0">
                <a:solidFill>
                  <a:srgbClr val="008000"/>
                </a:solidFill>
              </a:rPr>
              <a:t>surface sur place. </a:t>
            </a:r>
            <a:r>
              <a:rPr lang="fr-FR" dirty="0">
                <a:solidFill>
                  <a:srgbClr val="008000"/>
                </a:solidFill>
              </a:rPr>
              <a:t>Ce compostage de surface se fait toute l'année pour nourrir un sol vivant - le sol n'est jamais nu</a:t>
            </a:r>
            <a:r>
              <a:rPr lang="fr-FR" dirty="0" smtClean="0">
                <a:solidFill>
                  <a:srgbClr val="008000"/>
                </a:solidFill>
              </a:rPr>
              <a:t>. Le sol n'est jamais retourné mais seulement biné (ameublir la terre en la remuant) ou griffé (à l'aide d'un râteau) en surface. Cette technique de compostage en surface permet la protection totale du sol qui n'est jamais mis à nu ni arrosé mais surtout, la fertilisation maximale tout au long de l'année. </a:t>
            </a:r>
            <a:r>
              <a:rPr lang="fr-FR" dirty="0">
                <a:solidFill>
                  <a:srgbClr val="008000"/>
                </a:solidFill>
              </a:rPr>
              <a:t>Dans ce jardin depuis 40 ans, aucun produit insecticide, fongicide ou fertilisant de synthèse (engrais chimique) n‘ont été utilisés. </a:t>
            </a:r>
            <a:r>
              <a:rPr lang="fr-FR" dirty="0" smtClean="0">
                <a:solidFill>
                  <a:srgbClr val="008000"/>
                </a:solidFill>
              </a:rPr>
              <a:t>En effet, le sol de ce jardin est bien plus que "vivant" puisqu'il contient une des plus hautes teneurs en vers de terre, à savoir : 3kg/m².</a:t>
            </a:r>
          </a:p>
          <a:p>
            <a:pPr algn="just"/>
            <a:r>
              <a:rPr lang="fr-FR" dirty="0">
                <a:solidFill>
                  <a:srgbClr val="008000"/>
                </a:solidFill>
              </a:rPr>
              <a:t>La gestion de la fertilité </a:t>
            </a:r>
            <a:r>
              <a:rPr lang="fr-FR" dirty="0" smtClean="0">
                <a:solidFill>
                  <a:srgbClr val="008000"/>
                </a:solidFill>
              </a:rPr>
              <a:t>consiste, en général, </a:t>
            </a:r>
            <a:r>
              <a:rPr lang="fr-FR" dirty="0">
                <a:solidFill>
                  <a:srgbClr val="008000"/>
                </a:solidFill>
              </a:rPr>
              <a:t>simplement en un retour au sol des branches taillées et mortes : comme l’indique la flore spontanée (ail des ours, ficaire), le sol profond et limoneux, fonctionne comme un </a:t>
            </a:r>
            <a:r>
              <a:rPr lang="fr-FR" i="1" dirty="0">
                <a:solidFill>
                  <a:srgbClr val="008000"/>
                </a:solidFill>
              </a:rPr>
              <a:t>sol forestier</a:t>
            </a:r>
            <a:r>
              <a:rPr lang="fr-FR" dirty="0">
                <a:solidFill>
                  <a:srgbClr val="008000"/>
                </a:solidFill>
              </a:rPr>
              <a:t>. </a:t>
            </a:r>
            <a:endParaRPr lang="fr-FR" dirty="0" smtClean="0">
              <a:solidFill>
                <a:srgbClr val="008000"/>
              </a:solidFill>
            </a:endParaRPr>
          </a:p>
          <a:p>
            <a:pPr algn="just"/>
            <a:r>
              <a:rPr lang="fr-FR" dirty="0" smtClean="0">
                <a:solidFill>
                  <a:srgbClr val="008000"/>
                </a:solidFill>
              </a:rPr>
              <a:t>L’humus et le paillage retiennent l’eau.</a:t>
            </a:r>
          </a:p>
          <a:p>
            <a:pPr algn="just"/>
            <a:r>
              <a:rPr lang="fr-FR" dirty="0" smtClean="0">
                <a:solidFill>
                  <a:srgbClr val="008000"/>
                </a:solidFill>
              </a:rPr>
              <a:t>On </a:t>
            </a:r>
            <a:r>
              <a:rPr lang="fr-FR" dirty="0">
                <a:solidFill>
                  <a:srgbClr val="008000"/>
                </a:solidFill>
              </a:rPr>
              <a:t>utilise les plantes invasives pour le </a:t>
            </a:r>
            <a:r>
              <a:rPr lang="fr-FR" dirty="0" smtClean="0">
                <a:solidFill>
                  <a:srgbClr val="008000"/>
                </a:solidFill>
              </a:rPr>
              <a:t>compost.</a:t>
            </a:r>
          </a:p>
          <a:p>
            <a:pPr algn="just"/>
            <a:r>
              <a:rPr lang="fr-FR" dirty="0">
                <a:solidFill>
                  <a:srgbClr val="008000"/>
                </a:solidFill>
              </a:rPr>
              <a:t>Les déchets en décomposition abriteront le développement de toute une vie qui nourrira les oiseaux la saison froide venue. En retour, ils apporteront par leurs déjections un fertilisant « naturel » précieux.</a:t>
            </a:r>
            <a:endParaRPr lang="fr-FR" dirty="0" smtClean="0">
              <a:solidFill>
                <a:srgbClr val="008000"/>
              </a:solidFill>
            </a:endParaRPr>
          </a:p>
          <a:p>
            <a:pPr algn="just"/>
            <a:r>
              <a:rPr lang="fr-FR" sz="1200" dirty="0">
                <a:solidFill>
                  <a:srgbClr val="008000"/>
                </a:solidFill>
              </a:rPr>
              <a:t>Source : </a:t>
            </a:r>
            <a:r>
              <a:rPr lang="fr-FR" sz="1200" dirty="0" smtClean="0">
                <a:solidFill>
                  <a:srgbClr val="008000"/>
                </a:solidFill>
              </a:rPr>
              <a:t>a) </a:t>
            </a:r>
            <a:r>
              <a:rPr lang="fr-FR" sz="1200" dirty="0" smtClean="0">
                <a:solidFill>
                  <a:srgbClr val="008000"/>
                </a:solidFill>
                <a:hlinkClick r:id="rId2"/>
              </a:rPr>
              <a:t>http</a:t>
            </a:r>
            <a:r>
              <a:rPr lang="fr-FR" sz="1200" dirty="0">
                <a:solidFill>
                  <a:srgbClr val="008000"/>
                </a:solidFill>
                <a:hlinkClick r:id="rId2"/>
              </a:rPr>
              <a:t>://</a:t>
            </a:r>
            <a:r>
              <a:rPr lang="fr-FR" sz="1200" dirty="0" smtClean="0">
                <a:solidFill>
                  <a:srgbClr val="008000"/>
                </a:solidFill>
                <a:hlinkClick r:id="rId2"/>
              </a:rPr>
              <a:t>www.iceandgreen.net/archive/2011/08/26/visite-et-reportage-40-ans-de-permaculture-au-jardin-des-fra.html</a:t>
            </a:r>
            <a:r>
              <a:rPr lang="fr-FR" sz="1200" dirty="0" smtClean="0">
                <a:solidFill>
                  <a:srgbClr val="008000"/>
                </a:solidFill>
              </a:rPr>
              <a:t> </a:t>
            </a:r>
          </a:p>
          <a:p>
            <a:pPr algn="just"/>
            <a:r>
              <a:rPr lang="fr-FR" sz="1200" dirty="0" smtClean="0">
                <a:solidFill>
                  <a:srgbClr val="008000"/>
                </a:solidFill>
              </a:rPr>
              <a:t>b) </a:t>
            </a:r>
            <a:r>
              <a:rPr lang="fr-FR" sz="1200" i="1" dirty="0">
                <a:solidFill>
                  <a:srgbClr val="008000"/>
                </a:solidFill>
              </a:rPr>
              <a:t>Sur 2000m2 - Le fabuleux jardin des Fraternités Ouvrières, ou comment cultiver une petite jungle?,</a:t>
            </a:r>
            <a:r>
              <a:rPr lang="fr-FR" sz="1200" dirty="0">
                <a:solidFill>
                  <a:srgbClr val="008000"/>
                </a:solidFill>
              </a:rPr>
              <a:t> </a:t>
            </a:r>
            <a:r>
              <a:rPr lang="fr-FR" sz="1200" u="sng" dirty="0">
                <a:solidFill>
                  <a:srgbClr val="008000"/>
                </a:solidFill>
                <a:hlinkClick r:id="rId3"/>
              </a:rPr>
              <a:t>http://oleotransition.newfreeforum.com/t217-sur-2000m2-le-fabuleux-jardin-des-fraternites-ouvrieres-ou-comment-cultiver-une-petite-jungle</a:t>
            </a:r>
            <a:r>
              <a:rPr lang="fr-FR" sz="1200" dirty="0">
                <a:solidFill>
                  <a:srgbClr val="008000"/>
                </a:solidFill>
              </a:rPr>
              <a:t> (dans cet article, beaucoup d'indications données par Gilbert et Josine). </a:t>
            </a:r>
            <a:endParaRPr lang="fr-FR" sz="1200" dirty="0" smtClean="0">
              <a:solidFill>
                <a:srgbClr val="008000"/>
              </a:solidFill>
            </a:endParaRPr>
          </a:p>
          <a:p>
            <a:pPr algn="just"/>
            <a:r>
              <a:rPr lang="fr-FR" sz="1200" dirty="0" smtClean="0">
                <a:solidFill>
                  <a:srgbClr val="008000"/>
                </a:solidFill>
              </a:rPr>
              <a:t>c) </a:t>
            </a:r>
            <a:r>
              <a:rPr lang="fr-FR" sz="1200" dirty="0">
                <a:solidFill>
                  <a:srgbClr val="008000"/>
                </a:solidFill>
              </a:rPr>
              <a:t>Source : </a:t>
            </a:r>
            <a:r>
              <a:rPr lang="fr-FR" sz="1200" dirty="0">
                <a:solidFill>
                  <a:srgbClr val="008000"/>
                </a:solidFill>
                <a:hlinkClick r:id="rId4"/>
              </a:rPr>
              <a:t>http://www.alterboutique.com/boutique/bioenlorraine/images-editeur/files/FEUILLE%20DE%20CHOU/bulletinlorraine1304.pdf</a:t>
            </a:r>
            <a:r>
              <a:rPr lang="fr-FR" sz="1200" dirty="0">
                <a:solidFill>
                  <a:srgbClr val="008000"/>
                </a:solidFill>
              </a:rPr>
              <a:t> </a:t>
            </a:r>
            <a:endParaRPr lang="fr-FR" sz="1200" dirty="0" smtClean="0">
              <a:solidFill>
                <a:srgbClr val="008000"/>
              </a:solidFill>
            </a:endParaRPr>
          </a:p>
          <a:p>
            <a:pPr algn="just"/>
            <a:r>
              <a:rPr lang="fr-FR" sz="1200" dirty="0">
                <a:solidFill>
                  <a:srgbClr val="008000"/>
                </a:solidFill>
              </a:rPr>
              <a:t>d) La Fraternité Ouvrière ou les Tropiques à </a:t>
            </a:r>
            <a:r>
              <a:rPr lang="fr-FR" sz="1200" dirty="0" smtClean="0">
                <a:solidFill>
                  <a:srgbClr val="008000"/>
                </a:solidFill>
              </a:rPr>
              <a:t>Mouscron, </a:t>
            </a:r>
            <a:r>
              <a:rPr lang="fr-FR" sz="1200" dirty="0" smtClean="0">
                <a:solidFill>
                  <a:srgbClr val="008000"/>
                </a:solidFill>
                <a:hlinkClick r:id="rId5"/>
              </a:rPr>
              <a:t>http</a:t>
            </a:r>
            <a:r>
              <a:rPr lang="fr-FR" sz="1200" dirty="0">
                <a:solidFill>
                  <a:srgbClr val="008000"/>
                </a:solidFill>
                <a:hlinkClick r:id="rId5"/>
              </a:rPr>
              <a:t>://</a:t>
            </a:r>
            <a:r>
              <a:rPr lang="fr-FR" sz="1200" dirty="0" smtClean="0">
                <a:solidFill>
                  <a:srgbClr val="008000"/>
                </a:solidFill>
                <a:hlinkClick r:id="rId5"/>
              </a:rPr>
              <a:t>www.mres-asso.org/spip.php?breve529</a:t>
            </a:r>
            <a:r>
              <a:rPr lang="fr-FR" sz="1200" dirty="0" smtClean="0">
                <a:solidFill>
                  <a:srgbClr val="008000"/>
                </a:solidFill>
              </a:rPr>
              <a:t> </a:t>
            </a:r>
            <a:endParaRPr lang="fr-FR" sz="1200" dirty="0">
              <a:solidFill>
                <a:srgbClr val="008000"/>
              </a:solidFill>
            </a:endParaRPr>
          </a:p>
        </p:txBody>
      </p:sp>
      <p:sp>
        <p:nvSpPr>
          <p:cNvPr id="5" name="ZoneTexte 4"/>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Tree>
    <p:extLst>
      <p:ext uri="{BB962C8B-B14F-4D97-AF65-F5344CB8AC3E}">
        <p14:creationId xmlns:p14="http://schemas.microsoft.com/office/powerpoint/2010/main" val="2058082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0964170" y="353141"/>
            <a:ext cx="746760" cy="230704"/>
          </a:xfrm>
        </p:spPr>
        <p:txBody>
          <a:bodyPr/>
          <a:lstStyle/>
          <a:p>
            <a:fld id="{45F5A4E4-5C5F-4409-A55E-AD608A685D4D}" type="slidenum">
              <a:rPr lang="fr-FR" smtClean="0"/>
              <a:t>13</a:t>
            </a:fld>
            <a:endParaRPr lang="fr-FR" dirty="0"/>
          </a:p>
        </p:txBody>
      </p:sp>
      <p:sp>
        <p:nvSpPr>
          <p:cNvPr id="4" name="ZoneTexte 3"/>
          <p:cNvSpPr txBox="1"/>
          <p:nvPr/>
        </p:nvSpPr>
        <p:spPr>
          <a:xfrm>
            <a:off x="237066" y="868804"/>
            <a:ext cx="11650134" cy="2031325"/>
          </a:xfrm>
          <a:prstGeom prst="rect">
            <a:avLst/>
          </a:prstGeom>
          <a:noFill/>
        </p:spPr>
        <p:txBody>
          <a:bodyPr wrap="square" rtlCol="0">
            <a:spAutoFit/>
          </a:bodyPr>
          <a:lstStyle/>
          <a:p>
            <a:pPr algn="just"/>
            <a:r>
              <a:rPr lang="fr-FR" b="1" dirty="0" smtClean="0">
                <a:solidFill>
                  <a:srgbClr val="008000"/>
                </a:solidFill>
              </a:rPr>
              <a:t>7. Les purins végétaux / récupération</a:t>
            </a:r>
          </a:p>
          <a:p>
            <a:pPr algn="just"/>
            <a:endParaRPr lang="fr-FR" dirty="0">
              <a:solidFill>
                <a:srgbClr val="008000"/>
              </a:solidFill>
            </a:endParaRPr>
          </a:p>
          <a:p>
            <a:pPr algn="just"/>
            <a:r>
              <a:rPr lang="fr-FR" dirty="0">
                <a:solidFill>
                  <a:srgbClr val="008000"/>
                </a:solidFill>
              </a:rPr>
              <a:t>Récipients ou petite réserve d'eau sont destinés à la confection de purins </a:t>
            </a:r>
            <a:r>
              <a:rPr lang="fr-FR" dirty="0" smtClean="0">
                <a:solidFill>
                  <a:srgbClr val="008000"/>
                </a:solidFill>
              </a:rPr>
              <a:t>_ </a:t>
            </a:r>
            <a:r>
              <a:rPr lang="fr-FR" dirty="0">
                <a:solidFill>
                  <a:srgbClr val="008000"/>
                </a:solidFill>
              </a:rPr>
              <a:t>c’est à dire, la décomposition par macération de plantes à engrais comme : </a:t>
            </a:r>
            <a:r>
              <a:rPr lang="fr-FR" i="1" dirty="0">
                <a:solidFill>
                  <a:srgbClr val="008000"/>
                </a:solidFill>
              </a:rPr>
              <a:t>prêle, ortie, fougère, renoncules, grande consoude, sureau</a:t>
            </a:r>
            <a:r>
              <a:rPr lang="fr-FR" dirty="0">
                <a:solidFill>
                  <a:srgbClr val="008000"/>
                </a:solidFill>
              </a:rPr>
              <a:t>, etc. Toutes riches en minéraux nécessaires à la santé des légumes. </a:t>
            </a:r>
            <a:r>
              <a:rPr lang="fr-FR" dirty="0" smtClean="0">
                <a:solidFill>
                  <a:srgbClr val="008000"/>
                </a:solidFill>
              </a:rPr>
              <a:t> Cet </a:t>
            </a:r>
            <a:r>
              <a:rPr lang="fr-FR" dirty="0">
                <a:solidFill>
                  <a:srgbClr val="008000"/>
                </a:solidFill>
              </a:rPr>
              <a:t>« engrais » liquide favorise la bonne forme des petits semis qui attendent le repiquage</a:t>
            </a:r>
            <a:r>
              <a:rPr lang="fr-FR" dirty="0" smtClean="0">
                <a:solidFill>
                  <a:srgbClr val="008000"/>
                </a:solidFill>
              </a:rPr>
              <a:t>.</a:t>
            </a:r>
          </a:p>
          <a:p>
            <a:pPr algn="just"/>
            <a:r>
              <a:rPr lang="fr-FR" dirty="0" smtClean="0">
                <a:solidFill>
                  <a:srgbClr val="008000"/>
                </a:solidFill>
              </a:rPr>
              <a:t>Tout est fait à base de matériaux de récupération. Tout ce qui n’a pas marché est retiré ou réutilisé autrement.</a:t>
            </a:r>
          </a:p>
        </p:txBody>
      </p:sp>
      <p:sp>
        <p:nvSpPr>
          <p:cNvPr id="5" name="ZoneTexte 4"/>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66" y="2984107"/>
            <a:ext cx="2286000" cy="171450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2686" y="2984107"/>
            <a:ext cx="2438400" cy="32512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0838" y="2984107"/>
            <a:ext cx="1790700" cy="2381250"/>
          </a:xfrm>
          <a:prstGeom prst="rect">
            <a:avLst/>
          </a:prstGeom>
        </p:spPr>
      </p:pic>
      <p:sp>
        <p:nvSpPr>
          <p:cNvPr id="10" name="ZoneTexte 9"/>
          <p:cNvSpPr txBox="1"/>
          <p:nvPr/>
        </p:nvSpPr>
        <p:spPr>
          <a:xfrm>
            <a:off x="3220954" y="5463552"/>
            <a:ext cx="770467" cy="276999"/>
          </a:xfrm>
          <a:prstGeom prst="rect">
            <a:avLst/>
          </a:prstGeom>
          <a:noFill/>
        </p:spPr>
        <p:txBody>
          <a:bodyPr wrap="none" rtlCol="0">
            <a:spAutoFit/>
          </a:bodyPr>
          <a:lstStyle/>
          <a:p>
            <a:pPr algn="ctr"/>
            <a:r>
              <a:rPr lang="fr-FR" sz="1200" dirty="0" smtClean="0">
                <a:solidFill>
                  <a:srgbClr val="008000"/>
                </a:solidFill>
              </a:rPr>
              <a:t>groseilles</a:t>
            </a:r>
            <a:endParaRPr lang="fr-FR" sz="1200" dirty="0">
              <a:solidFill>
                <a:srgbClr val="008000"/>
              </a:solidFill>
            </a:endParaRP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516" y="5145765"/>
            <a:ext cx="1943100" cy="1303020"/>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9310" y="2984107"/>
            <a:ext cx="1790700" cy="2381250"/>
          </a:xfrm>
          <a:prstGeom prst="rect">
            <a:avLst/>
          </a:prstGeom>
        </p:spPr>
      </p:pic>
      <p:sp>
        <p:nvSpPr>
          <p:cNvPr id="14" name="ZoneTexte 13"/>
          <p:cNvSpPr txBox="1"/>
          <p:nvPr/>
        </p:nvSpPr>
        <p:spPr>
          <a:xfrm>
            <a:off x="5048647" y="5395494"/>
            <a:ext cx="731290" cy="276999"/>
          </a:xfrm>
          <a:prstGeom prst="rect">
            <a:avLst/>
          </a:prstGeom>
          <a:noFill/>
        </p:spPr>
        <p:txBody>
          <a:bodyPr wrap="none" rtlCol="0">
            <a:spAutoFit/>
          </a:bodyPr>
          <a:lstStyle/>
          <a:p>
            <a:pPr algn="ctr"/>
            <a:r>
              <a:rPr lang="fr-FR" sz="1200" dirty="0" smtClean="0">
                <a:solidFill>
                  <a:srgbClr val="008000"/>
                </a:solidFill>
              </a:rPr>
              <a:t>pommes</a:t>
            </a:r>
            <a:endParaRPr lang="fr-FR" sz="1200" dirty="0">
              <a:solidFill>
                <a:srgbClr val="008000"/>
              </a:solidFill>
            </a:endParaRPr>
          </a:p>
        </p:txBody>
      </p:sp>
      <p:sp>
        <p:nvSpPr>
          <p:cNvPr id="15" name="ZoneTexte 14"/>
          <p:cNvSpPr txBox="1"/>
          <p:nvPr/>
        </p:nvSpPr>
        <p:spPr>
          <a:xfrm>
            <a:off x="721985" y="6444476"/>
            <a:ext cx="797206" cy="276999"/>
          </a:xfrm>
          <a:prstGeom prst="rect">
            <a:avLst/>
          </a:prstGeom>
          <a:noFill/>
        </p:spPr>
        <p:txBody>
          <a:bodyPr wrap="none" rtlCol="0">
            <a:spAutoFit/>
          </a:bodyPr>
          <a:lstStyle/>
          <a:p>
            <a:pPr algn="ctr"/>
            <a:r>
              <a:rPr lang="fr-FR" sz="1200" dirty="0" smtClean="0">
                <a:solidFill>
                  <a:srgbClr val="008000"/>
                </a:solidFill>
              </a:rPr>
              <a:t>Piments ?</a:t>
            </a:r>
            <a:endParaRPr lang="fr-FR" sz="1200" dirty="0">
              <a:solidFill>
                <a:srgbClr val="008000"/>
              </a:solidFill>
            </a:endParaRPr>
          </a:p>
        </p:txBody>
      </p:sp>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9140" y="2984107"/>
            <a:ext cx="1581150" cy="1790700"/>
          </a:xfrm>
          <a:prstGeom prst="rect">
            <a:avLst/>
          </a:prstGeom>
        </p:spPr>
      </p:pic>
      <p:sp>
        <p:nvSpPr>
          <p:cNvPr id="17" name="ZoneTexte 16"/>
          <p:cNvSpPr txBox="1"/>
          <p:nvPr/>
        </p:nvSpPr>
        <p:spPr>
          <a:xfrm>
            <a:off x="7394162" y="4796423"/>
            <a:ext cx="615874" cy="276999"/>
          </a:xfrm>
          <a:prstGeom prst="rect">
            <a:avLst/>
          </a:prstGeom>
          <a:noFill/>
        </p:spPr>
        <p:txBody>
          <a:bodyPr wrap="none" rtlCol="0">
            <a:spAutoFit/>
          </a:bodyPr>
          <a:lstStyle/>
          <a:p>
            <a:pPr algn="ctr"/>
            <a:r>
              <a:rPr lang="fr-FR" sz="1200" dirty="0" smtClean="0">
                <a:solidFill>
                  <a:srgbClr val="008000"/>
                </a:solidFill>
              </a:rPr>
              <a:t>prunes</a:t>
            </a:r>
            <a:endParaRPr lang="fr-FR" sz="1200" dirty="0">
              <a:solidFill>
                <a:srgbClr val="008000"/>
              </a:solidFill>
            </a:endParaRPr>
          </a:p>
        </p:txBody>
      </p:sp>
    </p:spTree>
    <p:extLst>
      <p:ext uri="{BB962C8B-B14F-4D97-AF65-F5344CB8AC3E}">
        <p14:creationId xmlns:p14="http://schemas.microsoft.com/office/powerpoint/2010/main" val="3746016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0986204" y="383617"/>
            <a:ext cx="746760" cy="230704"/>
          </a:xfrm>
        </p:spPr>
        <p:txBody>
          <a:bodyPr/>
          <a:lstStyle/>
          <a:p>
            <a:fld id="{45F5A4E4-5C5F-4409-A55E-AD608A685D4D}" type="slidenum">
              <a:rPr lang="fr-FR" smtClean="0"/>
              <a:t>14</a:t>
            </a:fld>
            <a:endParaRPr lang="fr-FR" dirty="0"/>
          </a:p>
        </p:txBody>
      </p:sp>
      <p:sp>
        <p:nvSpPr>
          <p:cNvPr id="4" name="ZoneTexte 3"/>
          <p:cNvSpPr txBox="1"/>
          <p:nvPr/>
        </p:nvSpPr>
        <p:spPr>
          <a:xfrm>
            <a:off x="237066" y="785518"/>
            <a:ext cx="11650134" cy="3600986"/>
          </a:xfrm>
          <a:prstGeom prst="rect">
            <a:avLst/>
          </a:prstGeom>
          <a:noFill/>
        </p:spPr>
        <p:txBody>
          <a:bodyPr wrap="square" rtlCol="0">
            <a:spAutoFit/>
          </a:bodyPr>
          <a:lstStyle/>
          <a:p>
            <a:pPr algn="just"/>
            <a:r>
              <a:rPr lang="fr-FR" b="1" dirty="0" smtClean="0">
                <a:solidFill>
                  <a:srgbClr val="008000"/>
                </a:solidFill>
              </a:rPr>
              <a:t>8. Rôles d’espaces laissés à l’abandon</a:t>
            </a:r>
          </a:p>
          <a:p>
            <a:pPr algn="just"/>
            <a:endParaRPr lang="fr-FR" dirty="0">
              <a:solidFill>
                <a:srgbClr val="008000"/>
              </a:solidFill>
            </a:endParaRPr>
          </a:p>
          <a:p>
            <a:pPr algn="just"/>
            <a:r>
              <a:rPr lang="fr-FR" dirty="0">
                <a:solidFill>
                  <a:srgbClr val="008000"/>
                </a:solidFill>
              </a:rPr>
              <a:t>Les espaces laissés à l'abandon permettent la PERMACULTURE car ils sont constitués de beaucoup d'éléments vivants </a:t>
            </a:r>
            <a:r>
              <a:rPr lang="fr-FR" dirty="0" smtClean="0">
                <a:solidFill>
                  <a:srgbClr val="008000"/>
                </a:solidFill>
              </a:rPr>
              <a:t>_ </a:t>
            </a:r>
            <a:r>
              <a:rPr lang="fr-FR" dirty="0">
                <a:solidFill>
                  <a:srgbClr val="008000"/>
                </a:solidFill>
              </a:rPr>
              <a:t>nutriments </a:t>
            </a:r>
            <a:r>
              <a:rPr lang="fr-FR" dirty="0" smtClean="0">
                <a:solidFill>
                  <a:srgbClr val="008000"/>
                </a:solidFill>
              </a:rPr>
              <a:t>_, </a:t>
            </a:r>
            <a:r>
              <a:rPr lang="fr-FR" dirty="0">
                <a:solidFill>
                  <a:srgbClr val="008000"/>
                </a:solidFill>
              </a:rPr>
              <a:t>semences de plantes sauvages</a:t>
            </a:r>
            <a:r>
              <a:rPr lang="fr-FR" dirty="0" smtClean="0">
                <a:solidFill>
                  <a:srgbClr val="008000"/>
                </a:solidFill>
              </a:rPr>
              <a:t>. Certaines </a:t>
            </a:r>
            <a:r>
              <a:rPr lang="fr-FR" dirty="0">
                <a:solidFill>
                  <a:srgbClr val="008000"/>
                </a:solidFill>
              </a:rPr>
              <a:t>se sèment spontanément et nous donnent déjà de quoi renouveler nos vitamines à la fin de l'hiver (Alliaire officinale ou Herbe à ail (</a:t>
            </a:r>
            <a:r>
              <a:rPr lang="fr-FR" i="1" dirty="0" err="1">
                <a:solidFill>
                  <a:srgbClr val="008000"/>
                </a:solidFill>
              </a:rPr>
              <a:t>Alliaria</a:t>
            </a:r>
            <a:r>
              <a:rPr lang="fr-FR" i="1" dirty="0">
                <a:solidFill>
                  <a:srgbClr val="008000"/>
                </a:solidFill>
              </a:rPr>
              <a:t> </a:t>
            </a:r>
            <a:r>
              <a:rPr lang="fr-FR" i="1" dirty="0" err="1">
                <a:solidFill>
                  <a:srgbClr val="008000"/>
                </a:solidFill>
              </a:rPr>
              <a:t>petiolata</a:t>
            </a:r>
            <a:r>
              <a:rPr lang="fr-FR" dirty="0">
                <a:solidFill>
                  <a:srgbClr val="008000"/>
                </a:solidFill>
              </a:rPr>
              <a:t>), pissenlit, ail des ours, Barbarée commune ou Herbe de Sainte-Barbe (</a:t>
            </a:r>
            <a:r>
              <a:rPr lang="fr-FR" i="1" dirty="0" err="1">
                <a:solidFill>
                  <a:srgbClr val="008000"/>
                </a:solidFill>
              </a:rPr>
              <a:t>Barbarea</a:t>
            </a:r>
            <a:r>
              <a:rPr lang="fr-FR" i="1" dirty="0">
                <a:solidFill>
                  <a:srgbClr val="008000"/>
                </a:solidFill>
              </a:rPr>
              <a:t> </a:t>
            </a:r>
            <a:r>
              <a:rPr lang="fr-FR" i="1" dirty="0" err="1">
                <a:solidFill>
                  <a:srgbClr val="008000"/>
                </a:solidFill>
              </a:rPr>
              <a:t>vulgaris</a:t>
            </a:r>
            <a:r>
              <a:rPr lang="fr-FR" dirty="0" smtClean="0">
                <a:solidFill>
                  <a:srgbClr val="008000"/>
                </a:solidFill>
              </a:rPr>
              <a:t>), orties …).</a:t>
            </a:r>
          </a:p>
          <a:p>
            <a:pPr algn="just"/>
            <a:r>
              <a:rPr lang="fr-FR" dirty="0">
                <a:solidFill>
                  <a:srgbClr val="008000"/>
                </a:solidFill>
              </a:rPr>
              <a:t>Au gré du parcours, plusieurs zones « sauvages » on été créées par les jardiniers.</a:t>
            </a:r>
          </a:p>
          <a:p>
            <a:pPr algn="just"/>
            <a:r>
              <a:rPr lang="fr-FR" dirty="0">
                <a:solidFill>
                  <a:srgbClr val="008000"/>
                </a:solidFill>
              </a:rPr>
              <a:t>Ainsi, plusieurs tas de branches et de matières grossières un peu partout dispersées servent de refuges aux insectes divers et notamment aux abeilles sauvages et aux bourdons, précieux alliées pour la pollinisation des multiples arbres et plantes du jardin.</a:t>
            </a:r>
            <a:endParaRPr lang="fr-FR" dirty="0" smtClean="0">
              <a:solidFill>
                <a:srgbClr val="008000"/>
              </a:solidFill>
            </a:endParaRPr>
          </a:p>
          <a:p>
            <a:pPr algn="just"/>
            <a:endParaRPr lang="fr-FR" sz="1200" dirty="0" smtClean="0">
              <a:solidFill>
                <a:srgbClr val="008000"/>
              </a:solidFill>
            </a:endParaRPr>
          </a:p>
          <a:p>
            <a:pPr algn="just"/>
            <a:r>
              <a:rPr lang="fr-FR" sz="1200" dirty="0" smtClean="0">
                <a:solidFill>
                  <a:srgbClr val="008000"/>
                </a:solidFill>
              </a:rPr>
              <a:t>Source </a:t>
            </a:r>
            <a:r>
              <a:rPr lang="fr-FR" sz="1200" dirty="0">
                <a:solidFill>
                  <a:srgbClr val="008000"/>
                </a:solidFill>
              </a:rPr>
              <a:t>de toutes ces infos : </a:t>
            </a:r>
            <a:r>
              <a:rPr lang="fr-FR" sz="1200" i="1" dirty="0">
                <a:solidFill>
                  <a:srgbClr val="008000"/>
                </a:solidFill>
              </a:rPr>
              <a:t>Sur 2000m2 - Le fabuleux jardin des Fraternités Ouvrières, ou comment cultiver une petite jungle?,</a:t>
            </a:r>
            <a:r>
              <a:rPr lang="fr-FR" sz="1200" dirty="0">
                <a:solidFill>
                  <a:srgbClr val="008000"/>
                </a:solidFill>
              </a:rPr>
              <a:t> </a:t>
            </a:r>
            <a:r>
              <a:rPr lang="fr-FR" sz="1200" u="sng" dirty="0">
                <a:solidFill>
                  <a:srgbClr val="008000"/>
                </a:solidFill>
                <a:hlinkClick r:id="rId2"/>
              </a:rPr>
              <a:t>http://oleotransition.newfreeforum.com/t217-sur-2000m2-le-fabuleux-jardin-des-fraternites-ouvrieres-ou-comment-cultiver-une-petite-jungle</a:t>
            </a:r>
            <a:r>
              <a:rPr lang="fr-FR" sz="1200" dirty="0">
                <a:solidFill>
                  <a:srgbClr val="008000"/>
                </a:solidFill>
              </a:rPr>
              <a:t> (dans cet article, beaucoup d'indications données par Gilbert et Josine). </a:t>
            </a:r>
          </a:p>
          <a:p>
            <a:pPr algn="just"/>
            <a:endParaRPr lang="fr-FR" sz="1200" dirty="0">
              <a:solidFill>
                <a:srgbClr val="008000"/>
              </a:solidFill>
            </a:endParaRPr>
          </a:p>
        </p:txBody>
      </p:sp>
      <p:sp>
        <p:nvSpPr>
          <p:cNvPr id="5" name="ZoneTexte 4"/>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6" name="Rectangle 5"/>
          <p:cNvSpPr/>
          <p:nvPr/>
        </p:nvSpPr>
        <p:spPr>
          <a:xfrm>
            <a:off x="5118327" y="5987543"/>
            <a:ext cx="788549" cy="276999"/>
          </a:xfrm>
          <a:prstGeom prst="rect">
            <a:avLst/>
          </a:prstGeom>
        </p:spPr>
        <p:txBody>
          <a:bodyPr wrap="none">
            <a:spAutoFit/>
          </a:bodyPr>
          <a:lstStyle/>
          <a:p>
            <a:r>
              <a:rPr lang="fr-FR" sz="1200" dirty="0">
                <a:solidFill>
                  <a:srgbClr val="008000"/>
                </a:solidFill>
              </a:rPr>
              <a:t>Barbarée </a:t>
            </a:r>
            <a:endParaRPr lang="fr-FR" sz="1200" dirty="0"/>
          </a:p>
        </p:txBody>
      </p:sp>
      <p:sp>
        <p:nvSpPr>
          <p:cNvPr id="7" name="Rectangle 6"/>
          <p:cNvSpPr/>
          <p:nvPr/>
        </p:nvSpPr>
        <p:spPr>
          <a:xfrm>
            <a:off x="1741937" y="5688840"/>
            <a:ext cx="652294" cy="276999"/>
          </a:xfrm>
          <a:prstGeom prst="rect">
            <a:avLst/>
          </a:prstGeom>
        </p:spPr>
        <p:txBody>
          <a:bodyPr wrap="none">
            <a:spAutoFit/>
          </a:bodyPr>
          <a:lstStyle/>
          <a:p>
            <a:r>
              <a:rPr lang="fr-FR" sz="1200" dirty="0">
                <a:solidFill>
                  <a:srgbClr val="008000"/>
                </a:solidFill>
              </a:rPr>
              <a:t>Alliaire </a:t>
            </a:r>
            <a:endParaRPr lang="fr-FR" sz="1200"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927" y="4433749"/>
            <a:ext cx="1657350" cy="15240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575" y="4498195"/>
            <a:ext cx="1343025" cy="1771650"/>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351" y="4498195"/>
            <a:ext cx="1428750" cy="1076325"/>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1786" y="4386504"/>
            <a:ext cx="2776251" cy="1850834"/>
          </a:xfrm>
          <a:prstGeom prst="rect">
            <a:avLst/>
          </a:prstGeom>
        </p:spPr>
      </p:pic>
    </p:spTree>
    <p:extLst>
      <p:ext uri="{BB962C8B-B14F-4D97-AF65-F5344CB8AC3E}">
        <p14:creationId xmlns:p14="http://schemas.microsoft.com/office/powerpoint/2010/main" val="3030054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657599" y="6430873"/>
            <a:ext cx="3006761" cy="365125"/>
          </a:xfrm>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0968318" y="177603"/>
            <a:ext cx="951155" cy="234614"/>
          </a:xfrm>
        </p:spPr>
        <p:txBody>
          <a:bodyPr/>
          <a:lstStyle/>
          <a:p>
            <a:fld id="{45F5A4E4-5C5F-4409-A55E-AD608A685D4D}" type="slidenum">
              <a:rPr lang="fr-FR" smtClean="0"/>
              <a:t>15</a:t>
            </a:fld>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Rectangle 4"/>
          <p:cNvSpPr/>
          <p:nvPr/>
        </p:nvSpPr>
        <p:spPr>
          <a:xfrm>
            <a:off x="121919" y="617080"/>
            <a:ext cx="11905130" cy="2534540"/>
          </a:xfrm>
          <a:prstGeom prst="rect">
            <a:avLst/>
          </a:prstGeom>
        </p:spPr>
        <p:txBody>
          <a:bodyPr wrap="square">
            <a:spAutoFit/>
          </a:bodyPr>
          <a:lstStyle/>
          <a:p>
            <a:pPr>
              <a:lnSpc>
                <a:spcPct val="115000"/>
              </a:lnSpc>
              <a:spcAft>
                <a:spcPts val="0"/>
              </a:spcAft>
            </a:pPr>
            <a:r>
              <a:rPr lang="fr-FR" b="1" dirty="0" smtClean="0">
                <a:solidFill>
                  <a:srgbClr val="008000"/>
                </a:solidFill>
                <a:latin typeface="Calibri" panose="020F0502020204030204" pitchFamily="34" charset="0"/>
                <a:ea typeface="Calibri" panose="020F0502020204030204" pitchFamily="34" charset="0"/>
                <a:cs typeface="Times New Roman" panose="02020603050405020304" pitchFamily="18" charset="0"/>
              </a:rPr>
              <a:t>9. Lutte biologique</a:t>
            </a:r>
          </a:p>
          <a:p>
            <a:pPr>
              <a:lnSpc>
                <a:spcPct val="115000"/>
              </a:lnSpc>
              <a:spcAft>
                <a:spcPts val="0"/>
              </a:spcAft>
            </a:pPr>
            <a:endParaRPr lang="fr-FR" dirty="0" smtClean="0">
              <a:solidFill>
                <a:srgbClr val="008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dirty="0" smtClean="0">
                <a:solidFill>
                  <a:srgbClr val="008000"/>
                </a:solidFill>
              </a:rPr>
              <a:t>La </a:t>
            </a:r>
            <a:r>
              <a:rPr lang="fr-FR" dirty="0">
                <a:solidFill>
                  <a:srgbClr val="008000"/>
                </a:solidFill>
              </a:rPr>
              <a:t>présence de nombreux petits </a:t>
            </a:r>
            <a:r>
              <a:rPr lang="fr-FR" dirty="0" smtClean="0">
                <a:solidFill>
                  <a:srgbClr val="008000"/>
                </a:solidFill>
              </a:rPr>
              <a:t>pots ou paniers, servant d’abris, </a:t>
            </a:r>
            <a:r>
              <a:rPr lang="fr-FR" dirty="0">
                <a:solidFill>
                  <a:srgbClr val="008000"/>
                </a:solidFill>
              </a:rPr>
              <a:t>suspendus à l'envers et garnis de paille, de foin ou encore de chiffon en </a:t>
            </a:r>
            <a:r>
              <a:rPr lang="fr-FR" dirty="0" smtClean="0">
                <a:solidFill>
                  <a:srgbClr val="008000"/>
                </a:solidFill>
              </a:rPr>
              <a:t>coton, permettent </a:t>
            </a:r>
            <a:r>
              <a:rPr lang="fr-FR" dirty="0">
                <a:solidFill>
                  <a:srgbClr val="008000"/>
                </a:solidFill>
              </a:rPr>
              <a:t>aux </a:t>
            </a:r>
            <a:r>
              <a:rPr lang="fr-FR" dirty="0" err="1" smtClean="0">
                <a:solidFill>
                  <a:srgbClr val="008000"/>
                </a:solidFill>
              </a:rPr>
              <a:t>perces-oreilles</a:t>
            </a:r>
            <a:r>
              <a:rPr lang="fr-FR" dirty="0" smtClean="0">
                <a:solidFill>
                  <a:srgbClr val="008000"/>
                </a:solidFill>
              </a:rPr>
              <a:t>, d’être protégés, </a:t>
            </a:r>
            <a:r>
              <a:rPr lang="fr-FR" dirty="0">
                <a:solidFill>
                  <a:srgbClr val="008000"/>
                </a:solidFill>
              </a:rPr>
              <a:t>de pouvoir nicher près des </a:t>
            </a:r>
            <a:r>
              <a:rPr lang="fr-FR" dirty="0" smtClean="0">
                <a:solidFill>
                  <a:srgbClr val="008000"/>
                </a:solidFill>
              </a:rPr>
              <a:t>fruitiers. </a:t>
            </a:r>
            <a:r>
              <a:rPr lang="fr-FR" dirty="0">
                <a:solidFill>
                  <a:srgbClr val="008000"/>
                </a:solidFill>
                <a:latin typeface="Calibri" panose="020F0502020204030204" pitchFamily="34" charset="0"/>
                <a:ea typeface="Calibri" panose="020F0502020204030204" pitchFamily="34" charset="0"/>
                <a:cs typeface="Times New Roman" panose="02020603050405020304" pitchFamily="18" charset="0"/>
              </a:rPr>
              <a:t>Elles vont ainsi dévorer les œufs et les larves d’insectes nuisibles qui attaquent les </a:t>
            </a:r>
            <a:r>
              <a:rPr lang="fr-FR" dirty="0" smtClean="0">
                <a:solidFill>
                  <a:srgbClr val="008000"/>
                </a:solidFill>
                <a:latin typeface="Calibri" panose="020F0502020204030204" pitchFamily="34" charset="0"/>
                <a:ea typeface="Calibri" panose="020F0502020204030204" pitchFamily="34" charset="0"/>
                <a:cs typeface="Times New Roman" panose="02020603050405020304" pitchFamily="18" charset="0"/>
              </a:rPr>
              <a:t>fruits et sont </a:t>
            </a:r>
            <a:r>
              <a:rPr lang="fr-FR" dirty="0" smtClean="0">
                <a:solidFill>
                  <a:srgbClr val="008000"/>
                </a:solidFill>
              </a:rPr>
              <a:t>nuisibles </a:t>
            </a:r>
            <a:r>
              <a:rPr lang="fr-FR" dirty="0">
                <a:solidFill>
                  <a:srgbClr val="008000"/>
                </a:solidFill>
              </a:rPr>
              <a:t>pour le potager. D'autres abris à insectes et abeilles solitaires sont disposés le long des chemins et permettent la </a:t>
            </a:r>
            <a:r>
              <a:rPr lang="fr-FR" dirty="0" smtClean="0">
                <a:solidFill>
                  <a:srgbClr val="008000"/>
                </a:solidFill>
              </a:rPr>
              <a:t>pollinisation </a:t>
            </a:r>
            <a:r>
              <a:rPr lang="fr-FR" dirty="0">
                <a:solidFill>
                  <a:srgbClr val="008000"/>
                </a:solidFill>
              </a:rPr>
              <a:t>directes des fruitiers, des fleurs et des </a:t>
            </a:r>
            <a:r>
              <a:rPr lang="fr-FR" dirty="0" smtClean="0">
                <a:solidFill>
                  <a:srgbClr val="008000"/>
                </a:solidFill>
              </a:rPr>
              <a:t>légumes.</a:t>
            </a:r>
            <a:r>
              <a:rPr lang="fr-FR" dirty="0">
                <a:solidFill>
                  <a:srgbClr val="008000"/>
                </a:solidFill>
              </a:rPr>
              <a:t> </a:t>
            </a:r>
            <a:r>
              <a:rPr lang="fr-FR" dirty="0" smtClean="0">
                <a:solidFill>
                  <a:srgbClr val="008000"/>
                </a:solidFill>
              </a:rPr>
              <a:t>Un </a:t>
            </a:r>
            <a:r>
              <a:rPr lang="fr-FR" dirty="0">
                <a:solidFill>
                  <a:srgbClr val="008000"/>
                </a:solidFill>
              </a:rPr>
              <a:t>mur de pierres récupérées sert d’abris aux orvets, insectes…</a:t>
            </a:r>
          </a:p>
          <a:p>
            <a:pPr algn="just">
              <a:lnSpc>
                <a:spcPct val="115000"/>
              </a:lnSpc>
            </a:pPr>
            <a:r>
              <a:rPr lang="fr-FR" sz="1200" dirty="0" smtClean="0">
                <a:solidFill>
                  <a:srgbClr val="008000"/>
                </a:solidFill>
                <a:latin typeface="Calibri" panose="020F0502020204030204" pitchFamily="34" charset="0"/>
                <a:ea typeface="Calibri" panose="020F0502020204030204" pitchFamily="34" charset="0"/>
                <a:cs typeface="Times New Roman" panose="02020603050405020304" pitchFamily="18" charset="0"/>
              </a:rPr>
              <a:t>Source </a:t>
            </a:r>
            <a:r>
              <a:rPr lang="fr-FR" sz="1200" dirty="0">
                <a:solidFill>
                  <a:srgbClr val="008000"/>
                </a:solidFill>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rgbClr val="008000"/>
                </a:solidFill>
                <a:latin typeface="Calibri" panose="020F0502020204030204" pitchFamily="34" charset="0"/>
                <a:ea typeface="Calibri" panose="020F0502020204030204" pitchFamily="34" charset="0"/>
                <a:cs typeface="Times New Roman" panose="02020603050405020304" pitchFamily="18" charset="0"/>
                <a:hlinkClick r:id="rId2"/>
              </a:rPr>
              <a:t>http://</a:t>
            </a:r>
            <a:r>
              <a:rPr lang="fr-FR" sz="1200" dirty="0" smtClean="0">
                <a:solidFill>
                  <a:srgbClr val="008000"/>
                </a:solidFill>
                <a:latin typeface="Calibri" panose="020F0502020204030204" pitchFamily="34" charset="0"/>
                <a:ea typeface="Calibri" panose="020F0502020204030204" pitchFamily="34" charset="0"/>
                <a:cs typeface="Times New Roman" panose="02020603050405020304" pitchFamily="18" charset="0"/>
                <a:hlinkClick r:id="rId2"/>
              </a:rPr>
              <a:t>www.iceandgreen.net/archive/2011/08/26/visite-et-reportage-40-ans-de-permaculture-au-jardin-des-fra.html</a:t>
            </a:r>
            <a:r>
              <a:rPr lang="fr-FR" sz="1200" dirty="0" smtClean="0">
                <a:solidFill>
                  <a:srgbClr val="008000"/>
                </a:solidFill>
                <a:latin typeface="Calibri" panose="020F0502020204030204" pitchFamily="34" charset="0"/>
                <a:ea typeface="Calibri" panose="020F0502020204030204" pitchFamily="34" charset="0"/>
                <a:cs typeface="Times New Roman" panose="02020603050405020304" pitchFamily="18" charset="0"/>
              </a:rPr>
              <a:t> </a:t>
            </a:r>
            <a:endParaRPr lang="fr-FR" sz="12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0998" y="3254150"/>
            <a:ext cx="3038475" cy="224790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707" y="3212243"/>
            <a:ext cx="1501365" cy="1996495"/>
          </a:xfrm>
          <a:prstGeom prst="rect">
            <a:avLst/>
          </a:prstGeom>
        </p:spPr>
      </p:pic>
      <p:sp>
        <p:nvSpPr>
          <p:cNvPr id="9" name="ZoneTexte 8"/>
          <p:cNvSpPr txBox="1"/>
          <p:nvPr/>
        </p:nvSpPr>
        <p:spPr>
          <a:xfrm>
            <a:off x="8988575" y="5502050"/>
            <a:ext cx="3038474" cy="830997"/>
          </a:xfrm>
          <a:prstGeom prst="rect">
            <a:avLst/>
          </a:prstGeom>
          <a:noFill/>
        </p:spPr>
        <p:txBody>
          <a:bodyPr wrap="square" rtlCol="0">
            <a:spAutoFit/>
          </a:bodyPr>
          <a:lstStyle/>
          <a:p>
            <a:pPr algn="r"/>
            <a:r>
              <a:rPr lang="fr-FR" sz="1200" dirty="0">
                <a:solidFill>
                  <a:srgbClr val="008000"/>
                </a:solidFill>
              </a:rPr>
              <a:t>Source : </a:t>
            </a:r>
            <a:r>
              <a:rPr lang="fr-FR" sz="1200" dirty="0">
                <a:solidFill>
                  <a:srgbClr val="008000"/>
                </a:solidFill>
                <a:hlinkClick r:id="rId5"/>
              </a:rPr>
              <a:t>http://</a:t>
            </a:r>
            <a:r>
              <a:rPr lang="fr-FR" sz="1200" dirty="0" smtClean="0">
                <a:solidFill>
                  <a:srgbClr val="008000"/>
                </a:solidFill>
                <a:hlinkClick r:id="rId5"/>
              </a:rPr>
              <a:t>www.bio-logiques.org/index.php?option=com_content&amp;view=article&amp;id=175:fraternites-ouvrieres-a-mouscron&amp;catid=100&amp;Itemid=518</a:t>
            </a:r>
            <a:r>
              <a:rPr lang="fr-FR" sz="1200" dirty="0" smtClean="0">
                <a:solidFill>
                  <a:srgbClr val="008000"/>
                </a:solidFill>
              </a:rPr>
              <a:t> </a:t>
            </a:r>
            <a:endParaRPr lang="fr-FR" sz="1200" dirty="0">
              <a:solidFill>
                <a:srgbClr val="008000"/>
              </a:solidFill>
            </a:endParaRPr>
          </a:p>
        </p:txBody>
      </p:sp>
      <p:sp>
        <p:nvSpPr>
          <p:cNvPr id="10" name="ZoneTexte 9"/>
          <p:cNvSpPr txBox="1"/>
          <p:nvPr/>
        </p:nvSpPr>
        <p:spPr>
          <a:xfrm>
            <a:off x="95011" y="5266408"/>
            <a:ext cx="1794748" cy="1200329"/>
          </a:xfrm>
          <a:prstGeom prst="rect">
            <a:avLst/>
          </a:prstGeom>
          <a:noFill/>
        </p:spPr>
        <p:txBody>
          <a:bodyPr wrap="square" rtlCol="0">
            <a:spAutoFit/>
          </a:bodyPr>
          <a:lstStyle/>
          <a:p>
            <a:r>
              <a:rPr lang="fr-FR" sz="1200" dirty="0">
                <a:solidFill>
                  <a:srgbClr val="008000"/>
                </a:solidFill>
              </a:rPr>
              <a:t>Source : </a:t>
            </a:r>
            <a:r>
              <a:rPr lang="fr-FR" sz="1200" dirty="0">
                <a:solidFill>
                  <a:srgbClr val="008000"/>
                </a:solidFill>
                <a:hlinkClick r:id="rId2"/>
              </a:rPr>
              <a:t>http://</a:t>
            </a:r>
            <a:r>
              <a:rPr lang="fr-FR" sz="1200" dirty="0" smtClean="0">
                <a:solidFill>
                  <a:srgbClr val="008000"/>
                </a:solidFill>
                <a:hlinkClick r:id="rId2"/>
              </a:rPr>
              <a:t>www.iceandgreen.net/archive/2011/08/26/visite-et-reportage-40-ans-de-permaculture-au-jardin-des-fra.html</a:t>
            </a:r>
            <a:r>
              <a:rPr lang="fr-FR" sz="1200" dirty="0" smtClean="0">
                <a:solidFill>
                  <a:srgbClr val="008000"/>
                </a:solidFill>
              </a:rPr>
              <a:t> </a:t>
            </a:r>
            <a:endParaRPr lang="fr-FR" sz="1200" dirty="0">
              <a:solidFill>
                <a:srgbClr val="008000"/>
              </a:solidFill>
            </a:endParaRPr>
          </a:p>
        </p:txBody>
      </p:sp>
      <p:sp>
        <p:nvSpPr>
          <p:cNvPr id="11" name="ZoneTexte 10"/>
          <p:cNvSpPr txBox="1"/>
          <p:nvPr/>
        </p:nvSpPr>
        <p:spPr>
          <a:xfrm>
            <a:off x="1916667" y="3129448"/>
            <a:ext cx="6823393" cy="3323987"/>
          </a:xfrm>
          <a:prstGeom prst="rect">
            <a:avLst/>
          </a:prstGeom>
          <a:noFill/>
        </p:spPr>
        <p:txBody>
          <a:bodyPr wrap="square" rtlCol="0">
            <a:spAutoFit/>
          </a:bodyPr>
          <a:lstStyle/>
          <a:p>
            <a:pPr algn="just"/>
            <a:r>
              <a:rPr lang="fr-FR" dirty="0">
                <a:solidFill>
                  <a:srgbClr val="008000"/>
                </a:solidFill>
              </a:rPr>
              <a:t>I</a:t>
            </a:r>
            <a:r>
              <a:rPr lang="fr-FR" dirty="0" smtClean="0">
                <a:solidFill>
                  <a:srgbClr val="008000"/>
                </a:solidFill>
              </a:rPr>
              <a:t>l </a:t>
            </a:r>
            <a:r>
              <a:rPr lang="fr-FR" dirty="0">
                <a:solidFill>
                  <a:srgbClr val="008000"/>
                </a:solidFill>
              </a:rPr>
              <a:t>est très intéressant d'avoir des cloportes au jardin. Ces bestioles se nourrissent de matières mortes. Si un fruit présente des points de pourriture (dus à l'attaque d'un vers par exemple) le cloporte va manger cette pourriture empêchant son développement. La blessure sera cicatrisée par l'action du cloporte, « infirmier des fruits </a:t>
            </a:r>
            <a:r>
              <a:rPr lang="fr-FR" dirty="0" smtClean="0">
                <a:solidFill>
                  <a:srgbClr val="008000"/>
                </a:solidFill>
              </a:rPr>
              <a:t>», </a:t>
            </a:r>
            <a:r>
              <a:rPr lang="fr-FR" dirty="0">
                <a:solidFill>
                  <a:srgbClr val="008000"/>
                </a:solidFill>
              </a:rPr>
              <a:t>et le fruit ne pourrira pas. </a:t>
            </a:r>
            <a:endParaRPr lang="fr-FR" dirty="0" smtClean="0">
              <a:solidFill>
                <a:srgbClr val="008000"/>
              </a:solidFill>
            </a:endParaRPr>
          </a:p>
          <a:p>
            <a:pPr algn="just"/>
            <a:r>
              <a:rPr lang="fr-FR" dirty="0" smtClean="0">
                <a:solidFill>
                  <a:srgbClr val="008000"/>
                </a:solidFill>
              </a:rPr>
              <a:t>Des </a:t>
            </a:r>
            <a:r>
              <a:rPr lang="fr-FR" dirty="0">
                <a:solidFill>
                  <a:srgbClr val="008000"/>
                </a:solidFill>
              </a:rPr>
              <a:t>abris à insectes, des mares, des tas de bois et déchets sont autant de zones hébergeant une faune variée (des grenouilles, crapauds, cloportes, araignées, poissons, nichées d’oiseaux consommatrices de protéines</a:t>
            </a:r>
            <a:r>
              <a:rPr lang="fr-FR" dirty="0" smtClean="0">
                <a:solidFill>
                  <a:srgbClr val="008000"/>
                </a:solidFill>
              </a:rPr>
              <a:t>...). Certaines </a:t>
            </a:r>
            <a:r>
              <a:rPr lang="fr-FR" dirty="0">
                <a:solidFill>
                  <a:srgbClr val="008000"/>
                </a:solidFill>
              </a:rPr>
              <a:t>cultures sont surtout présentes pour favoriser les auxiliaires, la coccinelle dans le cas de la fève</a:t>
            </a:r>
            <a:r>
              <a:rPr lang="fr-FR" dirty="0" smtClean="0">
                <a:solidFill>
                  <a:srgbClr val="008000"/>
                </a:solidFill>
              </a:rPr>
              <a:t>.</a:t>
            </a:r>
            <a:r>
              <a:rPr lang="fr-FR" sz="1200" dirty="0" smtClean="0">
                <a:solidFill>
                  <a:srgbClr val="008000"/>
                </a:solidFill>
              </a:rPr>
              <a:t> </a:t>
            </a:r>
            <a:r>
              <a:rPr lang="fr-FR" sz="1200" dirty="0">
                <a:solidFill>
                  <a:srgbClr val="008000"/>
                </a:solidFill>
              </a:rPr>
              <a:t>Source : </a:t>
            </a:r>
            <a:r>
              <a:rPr lang="fr-FR" sz="1200" dirty="0">
                <a:solidFill>
                  <a:srgbClr val="008000"/>
                </a:solidFill>
                <a:hlinkClick r:id="rId6"/>
              </a:rPr>
              <a:t>http://</a:t>
            </a:r>
            <a:r>
              <a:rPr lang="fr-FR" sz="1200" dirty="0" smtClean="0">
                <a:solidFill>
                  <a:srgbClr val="008000"/>
                </a:solidFill>
                <a:hlinkClick r:id="rId6"/>
              </a:rPr>
              <a:t>www.reporterre.net/Le-jardin-ouvrier-est-devenu-un</a:t>
            </a:r>
            <a:r>
              <a:rPr lang="fr-FR" sz="1200" dirty="0" smtClean="0">
                <a:solidFill>
                  <a:srgbClr val="008000"/>
                </a:solidFill>
              </a:rPr>
              <a:t> </a:t>
            </a:r>
            <a:endParaRPr lang="fr-FR" dirty="0">
              <a:solidFill>
                <a:srgbClr val="008000"/>
              </a:solidFill>
            </a:endParaRPr>
          </a:p>
        </p:txBody>
      </p:sp>
    </p:spTree>
    <p:extLst>
      <p:ext uri="{BB962C8B-B14F-4D97-AF65-F5344CB8AC3E}">
        <p14:creationId xmlns:p14="http://schemas.microsoft.com/office/powerpoint/2010/main" val="2082964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1270255" y="150607"/>
            <a:ext cx="480152" cy="365125"/>
          </a:xfrm>
        </p:spPr>
        <p:txBody>
          <a:bodyPr/>
          <a:lstStyle/>
          <a:p>
            <a:fld id="{45F5A4E4-5C5F-4409-A55E-AD608A685D4D}" type="slidenum">
              <a:rPr lang="fr-FR" smtClean="0"/>
              <a:t>16</a:t>
            </a:fld>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279699" y="817581"/>
            <a:ext cx="11758108" cy="4062651"/>
          </a:xfrm>
          <a:prstGeom prst="rect">
            <a:avLst/>
          </a:prstGeom>
          <a:noFill/>
        </p:spPr>
        <p:txBody>
          <a:bodyPr wrap="square" rtlCol="0">
            <a:spAutoFit/>
          </a:bodyPr>
          <a:lstStyle/>
          <a:p>
            <a:r>
              <a:rPr lang="fr-FR" b="1" dirty="0" smtClean="0">
                <a:solidFill>
                  <a:srgbClr val="008000"/>
                </a:solidFill>
              </a:rPr>
              <a:t>10. Compagnonnages végétaux</a:t>
            </a:r>
          </a:p>
          <a:p>
            <a:endParaRPr lang="fr-FR" dirty="0">
              <a:solidFill>
                <a:srgbClr val="008000"/>
              </a:solidFill>
            </a:endParaRPr>
          </a:p>
          <a:p>
            <a:r>
              <a:rPr lang="fr-FR" i="1" dirty="0" smtClean="0">
                <a:solidFill>
                  <a:srgbClr val="008000"/>
                </a:solidFill>
              </a:rPr>
              <a:t>UNE </a:t>
            </a:r>
            <a:r>
              <a:rPr lang="fr-FR" i="1" dirty="0">
                <a:solidFill>
                  <a:srgbClr val="008000"/>
                </a:solidFill>
              </a:rPr>
              <a:t>BONNE COMPAGNIE</a:t>
            </a:r>
          </a:p>
          <a:p>
            <a:r>
              <a:rPr lang="fr-FR" dirty="0">
                <a:solidFill>
                  <a:srgbClr val="008000"/>
                </a:solidFill>
              </a:rPr>
              <a:t>La compagnie des arbres permet pour les </a:t>
            </a:r>
            <a:r>
              <a:rPr lang="fr-FR" dirty="0" smtClean="0">
                <a:solidFill>
                  <a:srgbClr val="008000"/>
                </a:solidFill>
              </a:rPr>
              <a:t>légumes, moins </a:t>
            </a:r>
            <a:r>
              <a:rPr lang="fr-FR" dirty="0">
                <a:solidFill>
                  <a:srgbClr val="008000"/>
                </a:solidFill>
              </a:rPr>
              <a:t>de vent froid en </a:t>
            </a:r>
            <a:r>
              <a:rPr lang="fr-FR" dirty="0" smtClean="0">
                <a:solidFill>
                  <a:srgbClr val="008000"/>
                </a:solidFill>
              </a:rPr>
              <a:t>hiver, </a:t>
            </a:r>
            <a:r>
              <a:rPr lang="fr-FR" dirty="0">
                <a:solidFill>
                  <a:srgbClr val="008000"/>
                </a:solidFill>
              </a:rPr>
              <a:t>m</a:t>
            </a:r>
            <a:r>
              <a:rPr lang="fr-FR" dirty="0" smtClean="0">
                <a:solidFill>
                  <a:srgbClr val="008000"/>
                </a:solidFill>
              </a:rPr>
              <a:t>oins </a:t>
            </a:r>
            <a:r>
              <a:rPr lang="fr-FR" dirty="0">
                <a:solidFill>
                  <a:srgbClr val="008000"/>
                </a:solidFill>
              </a:rPr>
              <a:t>de dessèchement en </a:t>
            </a:r>
            <a:r>
              <a:rPr lang="fr-FR" dirty="0" smtClean="0">
                <a:solidFill>
                  <a:srgbClr val="008000"/>
                </a:solidFill>
              </a:rPr>
              <a:t>été.</a:t>
            </a:r>
            <a:endParaRPr lang="fr-FR" dirty="0">
              <a:solidFill>
                <a:srgbClr val="008000"/>
              </a:solidFill>
            </a:endParaRPr>
          </a:p>
          <a:p>
            <a:r>
              <a:rPr lang="fr-FR" dirty="0">
                <a:solidFill>
                  <a:srgbClr val="008000"/>
                </a:solidFill>
              </a:rPr>
              <a:t>Il y a donc prolongation des récoltes dans les deux </a:t>
            </a:r>
            <a:r>
              <a:rPr lang="fr-FR" dirty="0" smtClean="0">
                <a:solidFill>
                  <a:srgbClr val="008000"/>
                </a:solidFill>
              </a:rPr>
              <a:t>cas.</a:t>
            </a:r>
            <a:endParaRPr lang="fr-FR" dirty="0">
              <a:solidFill>
                <a:srgbClr val="008000"/>
              </a:solidFill>
            </a:endParaRPr>
          </a:p>
          <a:p>
            <a:r>
              <a:rPr lang="fr-FR" dirty="0">
                <a:solidFill>
                  <a:srgbClr val="008000"/>
                </a:solidFill>
              </a:rPr>
              <a:t>N.B. jamais d'arrosage à l'extérieur </a:t>
            </a:r>
            <a:r>
              <a:rPr lang="fr-FR" dirty="0" smtClean="0">
                <a:solidFill>
                  <a:srgbClr val="008000"/>
                </a:solidFill>
              </a:rPr>
              <a:t>!</a:t>
            </a:r>
          </a:p>
          <a:p>
            <a:r>
              <a:rPr lang="fr-FR" dirty="0">
                <a:solidFill>
                  <a:srgbClr val="008000"/>
                </a:solidFill>
              </a:rPr>
              <a:t>Pour éviter, par exemple la cloque du pécher, on met au pied de l’ail des ours</a:t>
            </a:r>
            <a:r>
              <a:rPr lang="fr-FR" dirty="0" smtClean="0">
                <a:solidFill>
                  <a:srgbClr val="008000"/>
                </a:solidFill>
              </a:rPr>
              <a:t>.</a:t>
            </a:r>
          </a:p>
          <a:p>
            <a:r>
              <a:rPr lang="fr-FR" dirty="0">
                <a:solidFill>
                  <a:srgbClr val="008000"/>
                </a:solidFill>
              </a:rPr>
              <a:t>On associe les plantes qui vont bien ensemble, on cultive le poireau ou l’ail des ours vivaces qui repoussent </a:t>
            </a:r>
            <a:r>
              <a:rPr lang="fr-FR" dirty="0" smtClean="0">
                <a:solidFill>
                  <a:srgbClr val="008000"/>
                </a:solidFill>
              </a:rPr>
              <a:t>régulièrement.</a:t>
            </a:r>
          </a:p>
          <a:p>
            <a:endParaRPr lang="fr-FR" sz="1400" dirty="0" smtClean="0">
              <a:solidFill>
                <a:srgbClr val="008000"/>
              </a:solidFill>
            </a:endParaRPr>
          </a:p>
          <a:p>
            <a:r>
              <a:rPr lang="fr-FR" sz="1400" dirty="0">
                <a:solidFill>
                  <a:srgbClr val="008000"/>
                </a:solidFill>
              </a:rPr>
              <a:t>D</a:t>
            </a:r>
            <a:r>
              <a:rPr lang="fr-FR" sz="1400" dirty="0" smtClean="0">
                <a:solidFill>
                  <a:srgbClr val="008000"/>
                </a:solidFill>
              </a:rPr>
              <a:t>ans </a:t>
            </a:r>
            <a:r>
              <a:rPr lang="fr-FR" sz="1400" dirty="0">
                <a:solidFill>
                  <a:srgbClr val="008000"/>
                </a:solidFill>
              </a:rPr>
              <a:t>le jardin, la température est généralement plus élevée de 3 à 5°C par rapport à la température ambiante. L'été au contraire, l'atmosphère du jardin est légèrement plus fraîche, et surtout plus humide.</a:t>
            </a:r>
          </a:p>
          <a:p>
            <a:endParaRPr lang="fr-FR" sz="1200" dirty="0" smtClean="0">
              <a:solidFill>
                <a:srgbClr val="008000"/>
              </a:solidFill>
            </a:endParaRPr>
          </a:p>
          <a:p>
            <a:r>
              <a:rPr lang="fr-FR" sz="1200" dirty="0" smtClean="0">
                <a:solidFill>
                  <a:srgbClr val="008000"/>
                </a:solidFill>
              </a:rPr>
              <a:t>Sources </a:t>
            </a:r>
            <a:r>
              <a:rPr lang="fr-FR" sz="1200" dirty="0">
                <a:solidFill>
                  <a:srgbClr val="008000"/>
                </a:solidFill>
              </a:rPr>
              <a:t>: a) </a:t>
            </a:r>
            <a:r>
              <a:rPr lang="fr-FR" sz="1200" dirty="0">
                <a:solidFill>
                  <a:srgbClr val="008000"/>
                </a:solidFill>
                <a:hlinkClick r:id="rId2"/>
              </a:rPr>
              <a:t>https://amijardinmanoirnovel74.wordpress.com/2013/06/20/sortie-le-jardin-des-fraternites-ouvrieres-a-mouscron-en-belgique</a:t>
            </a:r>
            <a:r>
              <a:rPr lang="fr-FR" sz="1200" dirty="0" smtClean="0">
                <a:solidFill>
                  <a:srgbClr val="008000"/>
                </a:solidFill>
                <a:hlinkClick r:id="rId2"/>
              </a:rPr>
              <a:t>/</a:t>
            </a:r>
            <a:endParaRPr lang="fr-FR" sz="1200" dirty="0" smtClean="0">
              <a:solidFill>
                <a:srgbClr val="008000"/>
              </a:solidFill>
            </a:endParaRPr>
          </a:p>
          <a:p>
            <a:r>
              <a:rPr lang="fr-FR" sz="1200" dirty="0" smtClean="0">
                <a:solidFill>
                  <a:srgbClr val="008000"/>
                </a:solidFill>
              </a:rPr>
              <a:t>b) </a:t>
            </a:r>
            <a:r>
              <a:rPr lang="fr-FR" sz="1200" dirty="0">
                <a:solidFill>
                  <a:srgbClr val="008000"/>
                </a:solidFill>
              </a:rPr>
              <a:t>La Fraternité Ouvrière ou les Tropiques à Mouscron, </a:t>
            </a:r>
            <a:r>
              <a:rPr lang="fr-FR" sz="1200" dirty="0">
                <a:solidFill>
                  <a:srgbClr val="008000"/>
                </a:solidFill>
                <a:hlinkClick r:id="rId3"/>
              </a:rPr>
              <a:t>http://www.mres-asso.org/spip.php?breve529</a:t>
            </a:r>
            <a:r>
              <a:rPr lang="fr-FR" sz="1200" dirty="0">
                <a:solidFill>
                  <a:srgbClr val="008000"/>
                </a:solidFill>
              </a:rPr>
              <a:t> </a:t>
            </a:r>
            <a:endParaRPr lang="fr-FR" sz="1200" dirty="0" smtClean="0">
              <a:solidFill>
                <a:srgbClr val="008000"/>
              </a:solidFill>
            </a:endParaRPr>
          </a:p>
          <a:p>
            <a:r>
              <a:rPr lang="fr-FR" sz="1200" dirty="0" smtClean="0">
                <a:solidFill>
                  <a:srgbClr val="008000"/>
                </a:solidFill>
              </a:rPr>
              <a:t>c) </a:t>
            </a:r>
            <a:r>
              <a:rPr lang="fr-FR" sz="1200" dirty="0">
                <a:solidFill>
                  <a:srgbClr val="008000"/>
                </a:solidFill>
              </a:rPr>
              <a:t>S</a:t>
            </a:r>
            <a:r>
              <a:rPr lang="fr-FR" sz="1200" i="1" dirty="0">
                <a:solidFill>
                  <a:srgbClr val="008000"/>
                </a:solidFill>
              </a:rPr>
              <a:t>ur 2000m2 - Le fabuleux jardin des Fraternités Ouvrières, ou comment cultiver une petite jungle?,</a:t>
            </a:r>
            <a:r>
              <a:rPr lang="fr-FR" sz="1200" dirty="0">
                <a:solidFill>
                  <a:srgbClr val="008000"/>
                </a:solidFill>
              </a:rPr>
              <a:t> </a:t>
            </a:r>
          </a:p>
          <a:p>
            <a:r>
              <a:rPr lang="fr-FR" sz="1200" u="sng" dirty="0">
                <a:solidFill>
                  <a:srgbClr val="008000"/>
                </a:solidFill>
                <a:hlinkClick r:id="rId4"/>
              </a:rPr>
              <a:t>http://oleotransition.newfreeforum.com/t217-sur-2000m2-le-fabuleux-jardin-des-fraternites-ouvrieres-ou-comment-cultiver-une-petite-jungle</a:t>
            </a:r>
            <a:r>
              <a:rPr lang="fr-FR" sz="1200" dirty="0">
                <a:solidFill>
                  <a:srgbClr val="008000"/>
                </a:solidFill>
              </a:rPr>
              <a:t> </a:t>
            </a:r>
          </a:p>
          <a:p>
            <a:r>
              <a:rPr lang="fr-FR" sz="1200" dirty="0">
                <a:solidFill>
                  <a:srgbClr val="008000"/>
                </a:solidFill>
              </a:rPr>
              <a:t>(dans cet article, beaucoup d'indications données par Gilbert et Josine). </a:t>
            </a:r>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213" y="4927600"/>
            <a:ext cx="1428750" cy="1428750"/>
          </a:xfrm>
          <a:prstGeom prst="rect">
            <a:avLst/>
          </a:prstGeom>
        </p:spPr>
      </p:pic>
      <p:sp>
        <p:nvSpPr>
          <p:cNvPr id="7" name="ZoneTexte 6"/>
          <p:cNvSpPr txBox="1"/>
          <p:nvPr/>
        </p:nvSpPr>
        <p:spPr>
          <a:xfrm>
            <a:off x="828104" y="6356350"/>
            <a:ext cx="584968" cy="276999"/>
          </a:xfrm>
          <a:prstGeom prst="rect">
            <a:avLst/>
          </a:prstGeom>
          <a:noFill/>
        </p:spPr>
        <p:txBody>
          <a:bodyPr wrap="none" rtlCol="0">
            <a:spAutoFit/>
          </a:bodyPr>
          <a:lstStyle/>
          <a:p>
            <a:pPr algn="ctr"/>
            <a:r>
              <a:rPr lang="fr-FR" sz="1200" dirty="0" smtClean="0">
                <a:solidFill>
                  <a:srgbClr val="008000"/>
                </a:solidFill>
              </a:rPr>
              <a:t>Mûres</a:t>
            </a:r>
            <a:endParaRPr lang="fr-FR" sz="1200" dirty="0">
              <a:solidFill>
                <a:srgbClr val="008000"/>
              </a:solidFill>
            </a:endParaRPr>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19631" y="3736975"/>
            <a:ext cx="1790700" cy="2381250"/>
          </a:xfrm>
          <a:prstGeom prst="rect">
            <a:avLst/>
          </a:prstGeom>
        </p:spPr>
      </p:pic>
      <p:sp>
        <p:nvSpPr>
          <p:cNvPr id="11" name="ZoneTexte 10"/>
          <p:cNvSpPr txBox="1"/>
          <p:nvPr/>
        </p:nvSpPr>
        <p:spPr>
          <a:xfrm>
            <a:off x="9868581" y="6155139"/>
            <a:ext cx="1202830" cy="276999"/>
          </a:xfrm>
          <a:prstGeom prst="rect">
            <a:avLst/>
          </a:prstGeom>
          <a:noFill/>
        </p:spPr>
        <p:txBody>
          <a:bodyPr wrap="none" rtlCol="0">
            <a:spAutoFit/>
          </a:bodyPr>
          <a:lstStyle/>
          <a:p>
            <a:pPr algn="ctr"/>
            <a:r>
              <a:rPr lang="fr-FR" sz="1200" dirty="0" smtClean="0">
                <a:solidFill>
                  <a:srgbClr val="008000"/>
                </a:solidFill>
              </a:rPr>
              <a:t>Néflier du Japon</a:t>
            </a:r>
            <a:endParaRPr lang="fr-FR" sz="1200" dirty="0">
              <a:solidFill>
                <a:srgbClr val="008000"/>
              </a:solidFill>
            </a:endParaRPr>
          </a:p>
        </p:txBody>
      </p:sp>
    </p:spTree>
    <p:extLst>
      <p:ext uri="{BB962C8B-B14F-4D97-AF65-F5344CB8AC3E}">
        <p14:creationId xmlns:p14="http://schemas.microsoft.com/office/powerpoint/2010/main" val="2791461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1382022" y="181853"/>
            <a:ext cx="618067" cy="230364"/>
          </a:xfrm>
        </p:spPr>
        <p:txBody>
          <a:bodyPr/>
          <a:lstStyle/>
          <a:p>
            <a:fld id="{45F5A4E4-5C5F-4409-A55E-AD608A685D4D}" type="slidenum">
              <a:rPr lang="fr-FR" smtClean="0"/>
              <a:t>17</a:t>
            </a:fld>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237067" y="936979"/>
            <a:ext cx="11763022" cy="5170646"/>
          </a:xfrm>
          <a:prstGeom prst="rect">
            <a:avLst/>
          </a:prstGeom>
          <a:noFill/>
        </p:spPr>
        <p:txBody>
          <a:bodyPr wrap="square" rtlCol="0">
            <a:spAutoFit/>
          </a:bodyPr>
          <a:lstStyle/>
          <a:p>
            <a:r>
              <a:rPr lang="fr-FR" b="1" dirty="0" smtClean="0">
                <a:solidFill>
                  <a:srgbClr val="008000"/>
                </a:solidFill>
              </a:rPr>
              <a:t>11. Rôle des oiseaux, des grenouilles et des mares</a:t>
            </a:r>
          </a:p>
          <a:p>
            <a:endParaRPr lang="fr-FR" dirty="0">
              <a:solidFill>
                <a:srgbClr val="008000"/>
              </a:solidFill>
            </a:endParaRPr>
          </a:p>
          <a:p>
            <a:r>
              <a:rPr lang="fr-FR" dirty="0">
                <a:solidFill>
                  <a:srgbClr val="008000"/>
                </a:solidFill>
              </a:rPr>
              <a:t>UNE MARE </a:t>
            </a:r>
            <a:r>
              <a:rPr lang="fr-FR" dirty="0" smtClean="0">
                <a:solidFill>
                  <a:srgbClr val="008000"/>
                </a:solidFill>
              </a:rPr>
              <a:t>est </a:t>
            </a:r>
            <a:r>
              <a:rPr lang="fr-FR" dirty="0">
                <a:solidFill>
                  <a:srgbClr val="008000"/>
                </a:solidFill>
              </a:rPr>
              <a:t>utile pour entretenir la population de grenouilles et crapauds. </a:t>
            </a:r>
            <a:r>
              <a:rPr lang="fr-FR" dirty="0" smtClean="0">
                <a:solidFill>
                  <a:srgbClr val="008000"/>
                </a:solidFill>
              </a:rPr>
              <a:t> Commencer </a:t>
            </a:r>
            <a:r>
              <a:rPr lang="fr-FR" dirty="0">
                <a:solidFill>
                  <a:srgbClr val="008000"/>
                </a:solidFill>
              </a:rPr>
              <a:t>par apporter des œufs -- plus tard ces batraciens reviennent s'accoupler à l'endroit où ils naissent et habitent </a:t>
            </a:r>
            <a:r>
              <a:rPr lang="fr-FR" dirty="0" smtClean="0">
                <a:solidFill>
                  <a:srgbClr val="008000"/>
                </a:solidFill>
              </a:rPr>
              <a:t>ici. LE </a:t>
            </a:r>
            <a:r>
              <a:rPr lang="fr-FR" dirty="0">
                <a:solidFill>
                  <a:srgbClr val="008000"/>
                </a:solidFill>
              </a:rPr>
              <a:t>CRAPAUD est le champion des </a:t>
            </a:r>
            <a:r>
              <a:rPr lang="fr-FR" dirty="0" smtClean="0">
                <a:solidFill>
                  <a:srgbClr val="008000"/>
                </a:solidFill>
              </a:rPr>
              <a:t>anti-insectes. L'eau </a:t>
            </a:r>
            <a:r>
              <a:rPr lang="fr-FR" dirty="0">
                <a:solidFill>
                  <a:srgbClr val="008000"/>
                </a:solidFill>
              </a:rPr>
              <a:t>à </a:t>
            </a:r>
            <a:r>
              <a:rPr lang="fr-FR" u="sng" dirty="0">
                <a:solidFill>
                  <a:srgbClr val="008000"/>
                </a:solidFill>
              </a:rPr>
              <a:t>portée des oiseaux</a:t>
            </a:r>
            <a:r>
              <a:rPr lang="fr-FR" dirty="0">
                <a:solidFill>
                  <a:srgbClr val="008000"/>
                </a:solidFill>
              </a:rPr>
              <a:t> diminue aussi leur appétit pour nos petits fruits</a:t>
            </a:r>
            <a:r>
              <a:rPr lang="fr-FR" dirty="0" smtClean="0">
                <a:solidFill>
                  <a:srgbClr val="008000"/>
                </a:solidFill>
              </a:rPr>
              <a:t>.</a:t>
            </a:r>
          </a:p>
          <a:p>
            <a:r>
              <a:rPr lang="fr-FR" dirty="0" smtClean="0">
                <a:solidFill>
                  <a:srgbClr val="008000"/>
                </a:solidFill>
              </a:rPr>
              <a:t>On </a:t>
            </a:r>
            <a:r>
              <a:rPr lang="fr-FR" dirty="0">
                <a:solidFill>
                  <a:srgbClr val="008000"/>
                </a:solidFill>
              </a:rPr>
              <a:t>préconise de ne jamais rien enterrer : en automne et en hiver, les oiseaux remuent les tas de compost et mangent pucerons, larves et autres œufs. Les tas de feuilles et de brindilles abritent toutes sortes d’animaux favorables à l’équilibre du jardin-potager : hérissons, bourdons, oiseaux, insectes</a:t>
            </a:r>
            <a:r>
              <a:rPr lang="fr-FR" dirty="0" smtClean="0">
                <a:solidFill>
                  <a:srgbClr val="008000"/>
                </a:solidFill>
              </a:rPr>
              <a:t>…).</a:t>
            </a:r>
          </a:p>
          <a:p>
            <a:r>
              <a:rPr lang="fr-FR" dirty="0">
                <a:solidFill>
                  <a:srgbClr val="008000"/>
                </a:solidFill>
              </a:rPr>
              <a:t>Gilbert a accepté un jour d’héberger un couple de pigeons, sans autre intention que de leur offrir un espace vital. Il a rapidement réalisé que ces oiseaux protégeaient son jardin </a:t>
            </a:r>
            <a:r>
              <a:rPr lang="fr-FR" dirty="0" smtClean="0">
                <a:solidFill>
                  <a:srgbClr val="008000"/>
                </a:solidFill>
              </a:rPr>
              <a:t>_ leur territoire _ </a:t>
            </a:r>
            <a:r>
              <a:rPr lang="fr-FR" dirty="0">
                <a:solidFill>
                  <a:srgbClr val="008000"/>
                </a:solidFill>
              </a:rPr>
              <a:t>de leur congénères qui ne se privaient pas de dévorer fruits et plantes. La récolte s’en est trouvée plus abondante encore ! Une belle régulation</a:t>
            </a:r>
            <a:r>
              <a:rPr lang="fr-FR" dirty="0" smtClean="0">
                <a:solidFill>
                  <a:srgbClr val="008000"/>
                </a:solidFill>
              </a:rPr>
              <a:t>.</a:t>
            </a:r>
          </a:p>
          <a:p>
            <a:r>
              <a:rPr lang="fr-FR" dirty="0">
                <a:solidFill>
                  <a:srgbClr val="008000"/>
                </a:solidFill>
              </a:rPr>
              <a:t>Les oiseaux attaquaient les pommes. Chaque fois, une nouvelle ! Problème. Solution : laisser les pommes tombées pourrir et fermenter car les oiseaux les adorent et les préfèrent aux fruits qui restent intacts. Par ailleurs, en encourageant les oiseaux à nicher, on réduit les attaques d’insectes car les oiseaux ont besoin de nourriture protéinée pour leurs oisillons et débarrassent les végétaux de l’excès de pucerons et autres insectes nuisibles</a:t>
            </a:r>
            <a:r>
              <a:rPr lang="fr-FR" dirty="0" smtClean="0">
                <a:solidFill>
                  <a:srgbClr val="008000"/>
                </a:solidFill>
              </a:rPr>
              <a:t>.</a:t>
            </a:r>
          </a:p>
          <a:p>
            <a:endParaRPr lang="fr-FR" sz="1200" dirty="0" smtClean="0">
              <a:solidFill>
                <a:srgbClr val="008000"/>
              </a:solidFill>
            </a:endParaRPr>
          </a:p>
          <a:p>
            <a:r>
              <a:rPr lang="fr-FR" sz="1200" dirty="0" smtClean="0">
                <a:solidFill>
                  <a:srgbClr val="008000"/>
                </a:solidFill>
              </a:rPr>
              <a:t>Sources : a) </a:t>
            </a:r>
            <a:r>
              <a:rPr lang="fr-FR" sz="1200" dirty="0">
                <a:solidFill>
                  <a:srgbClr val="008000"/>
                </a:solidFill>
              </a:rPr>
              <a:t>Visite des Fraternités ouvrières - le potager-forêt de Gilbert et Josine, </a:t>
            </a:r>
            <a:r>
              <a:rPr lang="fr-FR" sz="1200" dirty="0">
                <a:solidFill>
                  <a:srgbClr val="008000"/>
                </a:solidFill>
                <a:hlinkClick r:id="rId2"/>
              </a:rPr>
              <a:t>http://</a:t>
            </a:r>
            <a:r>
              <a:rPr lang="fr-FR" sz="1200" dirty="0" smtClean="0">
                <a:solidFill>
                  <a:srgbClr val="008000"/>
                </a:solidFill>
                <a:hlinkClick r:id="rId2"/>
              </a:rPr>
              <a:t>www.grezentransition.be/spip.php?article272</a:t>
            </a:r>
            <a:r>
              <a:rPr lang="fr-FR" sz="1200" dirty="0" smtClean="0">
                <a:solidFill>
                  <a:srgbClr val="008000"/>
                </a:solidFill>
              </a:rPr>
              <a:t> </a:t>
            </a:r>
          </a:p>
          <a:p>
            <a:r>
              <a:rPr lang="fr-FR" sz="1200" dirty="0" smtClean="0">
                <a:solidFill>
                  <a:srgbClr val="008000"/>
                </a:solidFill>
              </a:rPr>
              <a:t>b) S</a:t>
            </a:r>
            <a:r>
              <a:rPr lang="fr-FR" sz="1200" i="1" dirty="0" smtClean="0">
                <a:solidFill>
                  <a:srgbClr val="008000"/>
                </a:solidFill>
              </a:rPr>
              <a:t>ur </a:t>
            </a:r>
            <a:r>
              <a:rPr lang="fr-FR" sz="1200" i="1" dirty="0">
                <a:solidFill>
                  <a:srgbClr val="008000"/>
                </a:solidFill>
              </a:rPr>
              <a:t>2000m2 - Le fabuleux jardin des Fraternités Ouvrières, ou comment cultiver une petite jungle?,</a:t>
            </a:r>
            <a:r>
              <a:rPr lang="fr-FR" sz="1200" dirty="0">
                <a:solidFill>
                  <a:srgbClr val="008000"/>
                </a:solidFill>
              </a:rPr>
              <a:t> </a:t>
            </a:r>
            <a:endParaRPr lang="fr-FR" sz="1200" dirty="0" smtClean="0">
              <a:solidFill>
                <a:srgbClr val="008000"/>
              </a:solidFill>
            </a:endParaRPr>
          </a:p>
          <a:p>
            <a:r>
              <a:rPr lang="fr-FR" sz="1200" u="sng" dirty="0" smtClean="0">
                <a:solidFill>
                  <a:srgbClr val="008000"/>
                </a:solidFill>
                <a:hlinkClick r:id="rId3"/>
              </a:rPr>
              <a:t>http</a:t>
            </a:r>
            <a:r>
              <a:rPr lang="fr-FR" sz="1200" u="sng" dirty="0">
                <a:solidFill>
                  <a:srgbClr val="008000"/>
                </a:solidFill>
                <a:hlinkClick r:id="rId3"/>
              </a:rPr>
              <a:t>://oleotransition.newfreeforum.com/t217-sur-2000m2-le-fabuleux-jardin-des-fraternites-ouvrieres-ou-comment-cultiver-une-petite-jungle</a:t>
            </a:r>
            <a:r>
              <a:rPr lang="fr-FR" sz="1200" dirty="0">
                <a:solidFill>
                  <a:srgbClr val="008000"/>
                </a:solidFill>
              </a:rPr>
              <a:t> </a:t>
            </a:r>
            <a:endParaRPr lang="fr-FR" sz="1200" dirty="0" smtClean="0">
              <a:solidFill>
                <a:srgbClr val="008000"/>
              </a:solidFill>
            </a:endParaRPr>
          </a:p>
          <a:p>
            <a:r>
              <a:rPr lang="fr-FR" sz="1200" dirty="0" smtClean="0">
                <a:solidFill>
                  <a:srgbClr val="008000"/>
                </a:solidFill>
              </a:rPr>
              <a:t>(</a:t>
            </a:r>
            <a:r>
              <a:rPr lang="fr-FR" sz="1200" dirty="0">
                <a:solidFill>
                  <a:srgbClr val="008000"/>
                </a:solidFill>
              </a:rPr>
              <a:t>dans cet article, beaucoup d'indications données par Gilbert et Josine). </a:t>
            </a:r>
          </a:p>
        </p:txBody>
      </p:sp>
    </p:spTree>
    <p:extLst>
      <p:ext uri="{BB962C8B-B14F-4D97-AF65-F5344CB8AC3E}">
        <p14:creationId xmlns:p14="http://schemas.microsoft.com/office/powerpoint/2010/main" val="2002732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961481" y="6395886"/>
            <a:ext cx="3034229" cy="408810"/>
          </a:xfrm>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1309800" y="301672"/>
            <a:ext cx="656422" cy="365125"/>
          </a:xfrm>
        </p:spPr>
        <p:txBody>
          <a:bodyPr/>
          <a:lstStyle/>
          <a:p>
            <a:fld id="{45F5A4E4-5C5F-4409-A55E-AD608A685D4D}" type="slidenum">
              <a:rPr lang="fr-FR" smtClean="0"/>
              <a:t>18</a:t>
            </a:fld>
            <a:endParaRPr lang="fr-FR" dirty="0"/>
          </a:p>
        </p:txBody>
      </p:sp>
      <p:sp>
        <p:nvSpPr>
          <p:cNvPr id="5" name="ZoneTexte 4"/>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6" name="ZoneTexte 5"/>
          <p:cNvSpPr txBox="1"/>
          <p:nvPr/>
        </p:nvSpPr>
        <p:spPr>
          <a:xfrm>
            <a:off x="198305" y="914400"/>
            <a:ext cx="11767918" cy="2353480"/>
          </a:xfrm>
          <a:prstGeom prst="rect">
            <a:avLst/>
          </a:prstGeom>
          <a:noFill/>
        </p:spPr>
        <p:txBody>
          <a:bodyPr wrap="square" rtlCol="0">
            <a:spAutoFit/>
          </a:bodyPr>
          <a:lstStyle/>
          <a:p>
            <a:r>
              <a:rPr lang="fr-FR" b="1" dirty="0" smtClean="0">
                <a:solidFill>
                  <a:srgbClr val="008000"/>
                </a:solidFill>
              </a:rPr>
              <a:t>11. Rôle </a:t>
            </a:r>
            <a:r>
              <a:rPr lang="fr-FR" b="1" dirty="0">
                <a:solidFill>
                  <a:srgbClr val="008000"/>
                </a:solidFill>
              </a:rPr>
              <a:t>des oiseaux, des grenouilles et des </a:t>
            </a:r>
            <a:r>
              <a:rPr lang="fr-FR" b="1" dirty="0" smtClean="0">
                <a:solidFill>
                  <a:srgbClr val="008000"/>
                </a:solidFill>
              </a:rPr>
              <a:t>mares (suite)</a:t>
            </a:r>
            <a:endParaRPr lang="fr-FR" b="1" dirty="0">
              <a:solidFill>
                <a:srgbClr val="008000"/>
              </a:solidFill>
            </a:endParaRPr>
          </a:p>
          <a:p>
            <a:endParaRPr lang="fr-FR" dirty="0" smtClean="0">
              <a:solidFill>
                <a:srgbClr val="008000"/>
              </a:solidFill>
            </a:endParaRPr>
          </a:p>
          <a:p>
            <a:r>
              <a:rPr lang="fr-FR" dirty="0">
                <a:solidFill>
                  <a:srgbClr val="008000"/>
                </a:solidFill>
              </a:rPr>
              <a:t>La dizaine de poules du couple participent également à la fertilisation du sol du jardin. Dans un coin de la maison, sous la gouttière du toit, des vieux journaux et cartons s'entassent contre le mur. L'eau imprègne ces déchets. Ils accueillent vite de nombreux vers de compost et divers insectes participant au processus de décomposition et de transformation du papier en tas. Le compost obtenu est donné aux volailles comme ration de protéines animales, complété par des déchets de cuisines. Les poules recyclent cette matière en fournissant un engrais que les jardiniers apportent au jardin</a:t>
            </a:r>
            <a:r>
              <a:rPr lang="fr-FR" dirty="0" smtClean="0">
                <a:solidFill>
                  <a:srgbClr val="008000"/>
                </a:solidFill>
              </a:rPr>
              <a:t>.</a:t>
            </a:r>
          </a:p>
          <a:p>
            <a:r>
              <a:rPr lang="fr-FR" dirty="0" smtClean="0">
                <a:solidFill>
                  <a:srgbClr val="008000"/>
                </a:solidFill>
              </a:rPr>
              <a:t>Les mûriers produisent plus de 200 kg de fruits par an et fournissent de la nourriture aux poules.</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3335" y="3304067"/>
            <a:ext cx="4489680" cy="3367260"/>
          </a:xfrm>
          <a:prstGeom prst="rect">
            <a:avLst/>
          </a:prstGeom>
        </p:spPr>
      </p:pic>
      <p:sp>
        <p:nvSpPr>
          <p:cNvPr id="8" name="ZoneTexte 7"/>
          <p:cNvSpPr txBox="1"/>
          <p:nvPr/>
        </p:nvSpPr>
        <p:spPr>
          <a:xfrm>
            <a:off x="198304" y="3497817"/>
            <a:ext cx="7205031" cy="830997"/>
          </a:xfrm>
          <a:prstGeom prst="rect">
            <a:avLst/>
          </a:prstGeom>
          <a:noFill/>
        </p:spPr>
        <p:txBody>
          <a:bodyPr wrap="square" rtlCol="0">
            <a:spAutoFit/>
          </a:bodyPr>
          <a:lstStyle/>
          <a:p>
            <a:r>
              <a:rPr lang="fr-FR" sz="1200" dirty="0" smtClean="0">
                <a:solidFill>
                  <a:srgbClr val="008000"/>
                </a:solidFill>
              </a:rPr>
              <a:t>Source </a:t>
            </a:r>
            <a:r>
              <a:rPr lang="fr-FR" sz="1200" dirty="0">
                <a:solidFill>
                  <a:srgbClr val="008000"/>
                </a:solidFill>
              </a:rPr>
              <a:t>: S</a:t>
            </a:r>
            <a:r>
              <a:rPr lang="fr-FR" sz="1200" i="1" dirty="0">
                <a:solidFill>
                  <a:srgbClr val="008000"/>
                </a:solidFill>
              </a:rPr>
              <a:t>ur 2000m2 - Le fabuleux jardin des Fraternités Ouvrières, ou comment cultiver une petite jungle?,</a:t>
            </a:r>
            <a:r>
              <a:rPr lang="fr-FR" sz="1200" dirty="0">
                <a:solidFill>
                  <a:srgbClr val="008000"/>
                </a:solidFill>
              </a:rPr>
              <a:t> </a:t>
            </a:r>
          </a:p>
          <a:p>
            <a:r>
              <a:rPr lang="fr-FR" sz="1200" u="sng" dirty="0">
                <a:solidFill>
                  <a:srgbClr val="008000"/>
                </a:solidFill>
                <a:hlinkClick r:id="rId3"/>
              </a:rPr>
              <a:t>http://oleotransition.newfreeforum.com/t217-sur-2000m2-le-fabuleux-jardin-des-fraternites-ouvrieres-ou-comment-cultiver-une-petite-jungle</a:t>
            </a:r>
            <a:r>
              <a:rPr lang="fr-FR" sz="1200" dirty="0">
                <a:solidFill>
                  <a:srgbClr val="008000"/>
                </a:solidFill>
              </a:rPr>
              <a:t> </a:t>
            </a:r>
          </a:p>
          <a:p>
            <a:r>
              <a:rPr lang="fr-FR" sz="1200" dirty="0">
                <a:solidFill>
                  <a:srgbClr val="008000"/>
                </a:solidFill>
              </a:rPr>
              <a:t>(dans cet article, beaucoup d'indications données par Gilbert et Josine). </a:t>
            </a:r>
          </a:p>
        </p:txBody>
      </p:sp>
      <p:sp>
        <p:nvSpPr>
          <p:cNvPr id="9" name="ZoneTexte 8"/>
          <p:cNvSpPr txBox="1"/>
          <p:nvPr/>
        </p:nvSpPr>
        <p:spPr>
          <a:xfrm>
            <a:off x="6342043" y="5473423"/>
            <a:ext cx="857479" cy="276999"/>
          </a:xfrm>
          <a:prstGeom prst="rect">
            <a:avLst/>
          </a:prstGeom>
          <a:noFill/>
        </p:spPr>
        <p:txBody>
          <a:bodyPr wrap="none" rtlCol="0">
            <a:spAutoFit/>
          </a:bodyPr>
          <a:lstStyle/>
          <a:p>
            <a:pPr algn="r"/>
            <a:r>
              <a:rPr lang="fr-FR" sz="1200" dirty="0" smtClean="0">
                <a:solidFill>
                  <a:srgbClr val="008000"/>
                </a:solidFill>
              </a:rPr>
              <a:t>La mare </a:t>
            </a:r>
            <a:r>
              <a:rPr lang="fr-FR" sz="1200" dirty="0" smtClean="0">
                <a:solidFill>
                  <a:srgbClr val="008000"/>
                </a:solidFill>
                <a:latin typeface="Calibri" panose="020F0502020204030204" pitchFamily="34" charset="0"/>
              </a:rPr>
              <a:t>→</a:t>
            </a:r>
            <a:endParaRPr lang="fr-FR" sz="1200" dirty="0">
              <a:solidFill>
                <a:srgbClr val="008000"/>
              </a:solidFill>
            </a:endParaRPr>
          </a:p>
        </p:txBody>
      </p:sp>
      <p:sp>
        <p:nvSpPr>
          <p:cNvPr id="10" name="Rectangle 9"/>
          <p:cNvSpPr/>
          <p:nvPr/>
        </p:nvSpPr>
        <p:spPr>
          <a:xfrm>
            <a:off x="4094829" y="5703411"/>
            <a:ext cx="445956" cy="276999"/>
          </a:xfrm>
          <a:prstGeom prst="rect">
            <a:avLst/>
          </a:prstGeom>
        </p:spPr>
        <p:txBody>
          <a:bodyPr wrap="none">
            <a:spAutoFit/>
          </a:bodyPr>
          <a:lstStyle/>
          <a:p>
            <a:r>
              <a:rPr lang="fr-FR" sz="1200" dirty="0" smtClean="0">
                <a:solidFill>
                  <a:srgbClr val="008000"/>
                </a:solidFill>
              </a:rPr>
              <a:t>Kiwi</a:t>
            </a:r>
            <a:endParaRPr lang="fr-FR" sz="1200" dirty="0">
              <a:solidFill>
                <a:srgbClr val="008000"/>
              </a:solidFill>
            </a:endParaRPr>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60" y="4438425"/>
            <a:ext cx="2466975" cy="1847850"/>
          </a:xfrm>
          <a:prstGeom prst="rect">
            <a:avLst/>
          </a:prstGeom>
        </p:spPr>
      </p:pic>
      <p:sp>
        <p:nvSpPr>
          <p:cNvPr id="13" name="Rectangle 12"/>
          <p:cNvSpPr/>
          <p:nvPr/>
        </p:nvSpPr>
        <p:spPr>
          <a:xfrm>
            <a:off x="512688" y="6286275"/>
            <a:ext cx="2026517" cy="276999"/>
          </a:xfrm>
          <a:prstGeom prst="rect">
            <a:avLst/>
          </a:prstGeom>
        </p:spPr>
        <p:txBody>
          <a:bodyPr wrap="none">
            <a:spAutoFit/>
          </a:bodyPr>
          <a:lstStyle/>
          <a:p>
            <a:pPr algn="ctr"/>
            <a:r>
              <a:rPr lang="fr-FR" sz="1200" dirty="0" err="1">
                <a:solidFill>
                  <a:srgbClr val="008000"/>
                </a:solidFill>
              </a:rPr>
              <a:t>Kiwano</a:t>
            </a:r>
            <a:r>
              <a:rPr lang="fr-FR" sz="1200" dirty="0">
                <a:solidFill>
                  <a:srgbClr val="008000"/>
                </a:solidFill>
              </a:rPr>
              <a:t> </a:t>
            </a:r>
            <a:r>
              <a:rPr lang="fr-FR" sz="1200" dirty="0" smtClean="0">
                <a:solidFill>
                  <a:srgbClr val="008000"/>
                </a:solidFill>
              </a:rPr>
              <a:t>(sorte de concombre</a:t>
            </a:r>
            <a:r>
              <a:rPr lang="fr-FR" sz="1200" dirty="0">
                <a:solidFill>
                  <a:srgbClr val="008000"/>
                </a:solidFill>
              </a:rPr>
              <a:t>)</a:t>
            </a:r>
          </a:p>
        </p:txBody>
      </p:sp>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7768" y="4558751"/>
            <a:ext cx="1143000" cy="1143000"/>
          </a:xfrm>
          <a:prstGeom prst="rect">
            <a:avLst/>
          </a:prstGeom>
        </p:spPr>
      </p:pic>
    </p:spTree>
    <p:extLst>
      <p:ext uri="{BB962C8B-B14F-4D97-AF65-F5344CB8AC3E}">
        <p14:creationId xmlns:p14="http://schemas.microsoft.com/office/powerpoint/2010/main" val="2390404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802482" y="6503927"/>
            <a:ext cx="3113152" cy="264633"/>
          </a:xfrm>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0928732" y="297303"/>
            <a:ext cx="557270" cy="365125"/>
          </a:xfrm>
        </p:spPr>
        <p:txBody>
          <a:bodyPr/>
          <a:lstStyle/>
          <a:p>
            <a:fld id="{45F5A4E4-5C5F-4409-A55E-AD608A685D4D}" type="slidenum">
              <a:rPr lang="fr-FR" smtClean="0"/>
              <a:t>19</a:t>
            </a:fld>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338667" y="925689"/>
            <a:ext cx="11435644" cy="1846659"/>
          </a:xfrm>
          <a:prstGeom prst="rect">
            <a:avLst/>
          </a:prstGeom>
          <a:noFill/>
        </p:spPr>
        <p:txBody>
          <a:bodyPr wrap="square" rtlCol="0">
            <a:spAutoFit/>
          </a:bodyPr>
          <a:lstStyle/>
          <a:p>
            <a:r>
              <a:rPr lang="fr-FR" b="1" dirty="0" smtClean="0">
                <a:solidFill>
                  <a:srgbClr val="008000"/>
                </a:solidFill>
              </a:rPr>
              <a:t>12. Prudence et respect des équilibres écologiques </a:t>
            </a:r>
            <a:r>
              <a:rPr lang="fr-FR" dirty="0" smtClean="0">
                <a:solidFill>
                  <a:srgbClr val="008000"/>
                </a:solidFill>
              </a:rPr>
              <a:t>:</a:t>
            </a:r>
          </a:p>
          <a:p>
            <a:endParaRPr lang="fr-FR" dirty="0">
              <a:solidFill>
                <a:srgbClr val="008000"/>
              </a:solidFill>
            </a:endParaRPr>
          </a:p>
          <a:p>
            <a:r>
              <a:rPr lang="fr-FR" dirty="0">
                <a:solidFill>
                  <a:srgbClr val="008000"/>
                </a:solidFill>
              </a:rPr>
              <a:t>Chacune de nos interventions dans un jardin provoque des effets parfois insoupçonnés, positifs ou négatifs. Prudence et observation. Tout est question d’équilibre. Il faut se méfier de nos tendances à éradiquer telle ou telle espèce</a:t>
            </a:r>
            <a:r>
              <a:rPr lang="fr-FR" dirty="0" smtClean="0">
                <a:solidFill>
                  <a:srgbClr val="008000"/>
                </a:solidFill>
              </a:rPr>
              <a:t>.</a:t>
            </a:r>
          </a:p>
          <a:p>
            <a:endParaRPr lang="fr-FR" dirty="0">
              <a:solidFill>
                <a:srgbClr val="008000"/>
              </a:solidFill>
            </a:endParaRPr>
          </a:p>
          <a:p>
            <a:r>
              <a:rPr lang="fr-FR" sz="1200" dirty="0">
                <a:solidFill>
                  <a:srgbClr val="008000"/>
                </a:solidFill>
              </a:rPr>
              <a:t>Source : Visite des Fraternités ouvrières - le potager-forêt de Gilbert et Josine, </a:t>
            </a:r>
            <a:r>
              <a:rPr lang="fr-FR" sz="1200" dirty="0">
                <a:solidFill>
                  <a:srgbClr val="008000"/>
                </a:solidFill>
                <a:hlinkClick r:id="rId2"/>
              </a:rPr>
              <a:t>http://www.grezentransition.be/spip.php?article272</a:t>
            </a:r>
            <a:r>
              <a:rPr lang="fr-FR" sz="1200" dirty="0">
                <a:solidFill>
                  <a:srgbClr val="008000"/>
                </a:solidFill>
              </a:rPr>
              <a:t> </a:t>
            </a:r>
          </a:p>
          <a:p>
            <a:endParaRPr lang="fr-FR" sz="1200" dirty="0">
              <a:solidFill>
                <a:srgbClr val="008000"/>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531" y="2650619"/>
            <a:ext cx="1428750" cy="142875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45" y="2650619"/>
            <a:ext cx="1790700" cy="2381250"/>
          </a:xfrm>
          <a:prstGeom prst="rect">
            <a:avLst/>
          </a:prstGeom>
        </p:spPr>
      </p:pic>
      <p:sp>
        <p:nvSpPr>
          <p:cNvPr id="8" name="ZoneTexte 7"/>
          <p:cNvSpPr txBox="1"/>
          <p:nvPr/>
        </p:nvSpPr>
        <p:spPr>
          <a:xfrm>
            <a:off x="2482382" y="4105685"/>
            <a:ext cx="1099981" cy="276999"/>
          </a:xfrm>
          <a:prstGeom prst="rect">
            <a:avLst/>
          </a:prstGeom>
          <a:noFill/>
        </p:spPr>
        <p:txBody>
          <a:bodyPr wrap="none" rtlCol="0">
            <a:spAutoFit/>
          </a:bodyPr>
          <a:lstStyle/>
          <a:p>
            <a:r>
              <a:rPr lang="fr-FR" sz="1200" dirty="0" smtClean="0">
                <a:solidFill>
                  <a:srgbClr val="008000"/>
                </a:solidFill>
                <a:latin typeface="Calibri" panose="020F0502020204030204" pitchFamily="34" charset="0"/>
              </a:rPr>
              <a:t>←↖ </a:t>
            </a:r>
            <a:r>
              <a:rPr lang="fr-FR" sz="1200" dirty="0" smtClean="0">
                <a:solidFill>
                  <a:srgbClr val="008000"/>
                </a:solidFill>
              </a:rPr>
              <a:t>Raisins </a:t>
            </a:r>
            <a:r>
              <a:rPr lang="fr-FR" sz="1200" dirty="0" smtClean="0">
                <a:solidFill>
                  <a:srgbClr val="008000"/>
                </a:solidFill>
                <a:latin typeface="Calibri" panose="020F0502020204030204" pitchFamily="34" charset="0"/>
              </a:rPr>
              <a:t>↓</a:t>
            </a:r>
            <a:endParaRPr lang="fr-FR" sz="1200" dirty="0">
              <a:solidFill>
                <a:srgbClr val="008000"/>
              </a:solidFill>
            </a:endParaRP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5425" y="2753301"/>
            <a:ext cx="1790700" cy="2381250"/>
          </a:xfrm>
          <a:prstGeom prst="rect">
            <a:avLst/>
          </a:prstGeom>
        </p:spPr>
      </p:pic>
      <p:sp>
        <p:nvSpPr>
          <p:cNvPr id="10" name="ZoneTexte 9"/>
          <p:cNvSpPr txBox="1"/>
          <p:nvPr/>
        </p:nvSpPr>
        <p:spPr>
          <a:xfrm>
            <a:off x="4896331" y="5153598"/>
            <a:ext cx="711349" cy="276999"/>
          </a:xfrm>
          <a:prstGeom prst="rect">
            <a:avLst/>
          </a:prstGeom>
          <a:noFill/>
        </p:spPr>
        <p:txBody>
          <a:bodyPr wrap="none" rtlCol="0">
            <a:spAutoFit/>
          </a:bodyPr>
          <a:lstStyle/>
          <a:p>
            <a:r>
              <a:rPr lang="fr-FR" sz="1200" dirty="0" smtClean="0">
                <a:solidFill>
                  <a:srgbClr val="008000"/>
                </a:solidFill>
              </a:rPr>
              <a:t>Tomates</a:t>
            </a:r>
            <a:endParaRPr lang="fr-FR" sz="1200" dirty="0">
              <a:solidFill>
                <a:srgbClr val="008000"/>
              </a:solidFill>
            </a:endParaRPr>
          </a:p>
        </p:txBody>
      </p:sp>
      <p:sp>
        <p:nvSpPr>
          <p:cNvPr id="11" name="Rectangle 10"/>
          <p:cNvSpPr/>
          <p:nvPr/>
        </p:nvSpPr>
        <p:spPr>
          <a:xfrm>
            <a:off x="7151752" y="5153598"/>
            <a:ext cx="617028" cy="276999"/>
          </a:xfrm>
          <a:prstGeom prst="rect">
            <a:avLst/>
          </a:prstGeom>
        </p:spPr>
        <p:txBody>
          <a:bodyPr wrap="none">
            <a:spAutoFit/>
          </a:bodyPr>
          <a:lstStyle/>
          <a:p>
            <a:r>
              <a:rPr lang="fr-FR" sz="1200" dirty="0" smtClean="0">
                <a:solidFill>
                  <a:srgbClr val="008000"/>
                </a:solidFill>
              </a:rPr>
              <a:t>Sureau</a:t>
            </a:r>
            <a:endParaRPr lang="fr-FR" sz="1200" dirty="0">
              <a:solidFill>
                <a:srgbClr val="008000"/>
              </a:solidFill>
            </a:endParaRPr>
          </a:p>
        </p:txBody>
      </p:sp>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0242" y="2758398"/>
            <a:ext cx="1790700" cy="2381250"/>
          </a:xfrm>
          <a:prstGeom prst="rect">
            <a:avLst/>
          </a:prstGeom>
        </p:spPr>
      </p:pic>
      <p:sp>
        <p:nvSpPr>
          <p:cNvPr id="14" name="ZoneTexte 13"/>
          <p:cNvSpPr txBox="1"/>
          <p:nvPr/>
        </p:nvSpPr>
        <p:spPr>
          <a:xfrm>
            <a:off x="8405870" y="4068164"/>
            <a:ext cx="3786130" cy="830997"/>
          </a:xfrm>
          <a:prstGeom prst="rect">
            <a:avLst/>
          </a:prstGeom>
          <a:noFill/>
        </p:spPr>
        <p:txBody>
          <a:bodyPr wrap="square" rtlCol="0">
            <a:spAutoFit/>
          </a:bodyPr>
          <a:lstStyle/>
          <a:p>
            <a:pPr algn="ctr"/>
            <a:r>
              <a:rPr lang="fr-FR" sz="1200" dirty="0">
                <a:solidFill>
                  <a:srgbClr val="008000"/>
                </a:solidFill>
              </a:rPr>
              <a:t>L'</a:t>
            </a:r>
            <a:r>
              <a:rPr lang="fr-FR" sz="1200" dirty="0" err="1">
                <a:solidFill>
                  <a:srgbClr val="008000"/>
                </a:solidFill>
              </a:rPr>
              <a:t>asimine</a:t>
            </a:r>
            <a:r>
              <a:rPr lang="fr-FR" sz="1200" dirty="0">
                <a:solidFill>
                  <a:srgbClr val="008000"/>
                </a:solidFill>
              </a:rPr>
              <a:t> ou "mangue" du Canada (manque des pays froids) (</a:t>
            </a:r>
            <a:r>
              <a:rPr lang="fr-FR" sz="1200" i="1" dirty="0" err="1">
                <a:solidFill>
                  <a:srgbClr val="008000"/>
                </a:solidFill>
              </a:rPr>
              <a:t>Asimina</a:t>
            </a:r>
            <a:r>
              <a:rPr lang="fr-FR" sz="1200" i="1" dirty="0">
                <a:solidFill>
                  <a:srgbClr val="008000"/>
                </a:solidFill>
              </a:rPr>
              <a:t> </a:t>
            </a:r>
            <a:r>
              <a:rPr lang="fr-FR" sz="1200" i="1" dirty="0" err="1">
                <a:solidFill>
                  <a:srgbClr val="008000"/>
                </a:solidFill>
              </a:rPr>
              <a:t>triloba</a:t>
            </a:r>
            <a:r>
              <a:rPr lang="fr-FR" sz="1200" dirty="0">
                <a:solidFill>
                  <a:srgbClr val="008000"/>
                </a:solidFill>
              </a:rPr>
              <a:t>). Plante produisant un fruit à l'apparence vraiment tropicale ... et pourtant adaptée au froid et aux gels jusqu'à -25°c !</a:t>
            </a:r>
          </a:p>
        </p:txBody>
      </p:sp>
      <p:pic>
        <p:nvPicPr>
          <p:cNvPr id="15" name="Imag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9027" y="2245750"/>
            <a:ext cx="2466975" cy="1847850"/>
          </a:xfrm>
          <a:prstGeom prst="rect">
            <a:avLst/>
          </a:prstGeom>
        </p:spPr>
      </p:pic>
      <p:pic>
        <p:nvPicPr>
          <p:cNvPr id="4098" name="Picture 2" descr="image0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1576" y="4382684"/>
            <a:ext cx="16859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8310942" y="6482483"/>
            <a:ext cx="3704989" cy="276999"/>
          </a:xfrm>
          <a:prstGeom prst="rect">
            <a:avLst/>
          </a:prstGeom>
        </p:spPr>
        <p:txBody>
          <a:bodyPr wrap="none">
            <a:spAutoFit/>
          </a:bodyPr>
          <a:lstStyle/>
          <a:p>
            <a:r>
              <a:rPr lang="fr-FR" sz="1200" dirty="0">
                <a:solidFill>
                  <a:srgbClr val="008000"/>
                </a:solidFill>
              </a:rPr>
              <a:t>Asiminier trilobé ou </a:t>
            </a:r>
            <a:r>
              <a:rPr lang="fr-FR" sz="1200" dirty="0" err="1">
                <a:solidFill>
                  <a:srgbClr val="008000"/>
                </a:solidFill>
              </a:rPr>
              <a:t>pawpaw</a:t>
            </a:r>
            <a:r>
              <a:rPr lang="fr-FR" sz="1200" dirty="0">
                <a:solidFill>
                  <a:srgbClr val="008000"/>
                </a:solidFill>
              </a:rPr>
              <a:t> ou </a:t>
            </a:r>
            <a:r>
              <a:rPr lang="fr-FR" sz="1200" dirty="0" err="1">
                <a:solidFill>
                  <a:srgbClr val="008000"/>
                </a:solidFill>
              </a:rPr>
              <a:t>papaw</a:t>
            </a:r>
            <a:r>
              <a:rPr lang="fr-FR" sz="1200" dirty="0">
                <a:solidFill>
                  <a:srgbClr val="008000"/>
                </a:solidFill>
              </a:rPr>
              <a:t> (</a:t>
            </a:r>
            <a:r>
              <a:rPr lang="fr-FR" sz="1200" i="1" dirty="0" err="1">
                <a:solidFill>
                  <a:srgbClr val="008000"/>
                </a:solidFill>
              </a:rPr>
              <a:t>Asimina</a:t>
            </a:r>
            <a:r>
              <a:rPr lang="fr-FR" sz="1200" i="1" dirty="0">
                <a:solidFill>
                  <a:srgbClr val="008000"/>
                </a:solidFill>
              </a:rPr>
              <a:t> </a:t>
            </a:r>
            <a:r>
              <a:rPr lang="fr-FR" sz="1200" i="1" dirty="0" err="1">
                <a:solidFill>
                  <a:srgbClr val="008000"/>
                </a:solidFill>
              </a:rPr>
              <a:t>triloba</a:t>
            </a:r>
            <a:r>
              <a:rPr lang="fr-FR" sz="1200" dirty="0">
                <a:solidFill>
                  <a:srgbClr val="008000"/>
                </a:solidFill>
              </a:rPr>
              <a:t>)</a:t>
            </a:r>
          </a:p>
        </p:txBody>
      </p:sp>
      <p:pic>
        <p:nvPicPr>
          <p:cNvPr id="16" name="Imag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43569" y="5606183"/>
            <a:ext cx="1181100" cy="876300"/>
          </a:xfrm>
          <a:prstGeom prst="rect">
            <a:avLst/>
          </a:prstGeom>
        </p:spPr>
      </p:pic>
      <p:pic>
        <p:nvPicPr>
          <p:cNvPr id="17" name="Imag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04927" y="5601421"/>
            <a:ext cx="1181100" cy="885825"/>
          </a:xfrm>
          <a:prstGeom prst="rect">
            <a:avLst/>
          </a:prstGeom>
        </p:spPr>
      </p:pic>
      <p:pic>
        <p:nvPicPr>
          <p:cNvPr id="18" name="Imag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18585" y="5590982"/>
            <a:ext cx="1828800" cy="857250"/>
          </a:xfrm>
          <a:prstGeom prst="rect">
            <a:avLst/>
          </a:prstGeom>
        </p:spPr>
      </p:pic>
      <p:pic>
        <p:nvPicPr>
          <p:cNvPr id="19" name="Imag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87540" y="5596802"/>
            <a:ext cx="952274" cy="885681"/>
          </a:xfrm>
          <a:prstGeom prst="rect">
            <a:avLst/>
          </a:prstGeom>
        </p:spPr>
      </p:pic>
      <p:sp>
        <p:nvSpPr>
          <p:cNvPr id="20" name="Rectangle 19"/>
          <p:cNvSpPr/>
          <p:nvPr/>
        </p:nvSpPr>
        <p:spPr>
          <a:xfrm>
            <a:off x="6301198" y="6507448"/>
            <a:ext cx="1701107" cy="276999"/>
          </a:xfrm>
          <a:prstGeom prst="rect">
            <a:avLst/>
          </a:prstGeom>
        </p:spPr>
        <p:txBody>
          <a:bodyPr wrap="none">
            <a:spAutoFit/>
          </a:bodyPr>
          <a:lstStyle/>
          <a:p>
            <a:r>
              <a:rPr lang="fr-FR" sz="1200" dirty="0" smtClean="0">
                <a:solidFill>
                  <a:srgbClr val="008000"/>
                </a:solidFill>
              </a:rPr>
              <a:t>Fleur d’asiminier </a:t>
            </a:r>
            <a:r>
              <a:rPr lang="fr-FR" sz="1200" dirty="0">
                <a:solidFill>
                  <a:srgbClr val="008000"/>
                </a:solidFill>
              </a:rPr>
              <a:t>trilobé </a:t>
            </a:r>
            <a:endParaRPr lang="fr-FR" sz="1200" dirty="0"/>
          </a:p>
        </p:txBody>
      </p:sp>
      <p:sp>
        <p:nvSpPr>
          <p:cNvPr id="22" name="ZoneTexte 21"/>
          <p:cNvSpPr txBox="1"/>
          <p:nvPr/>
        </p:nvSpPr>
        <p:spPr>
          <a:xfrm>
            <a:off x="707504" y="5031869"/>
            <a:ext cx="614271" cy="276999"/>
          </a:xfrm>
          <a:prstGeom prst="rect">
            <a:avLst/>
          </a:prstGeom>
          <a:noFill/>
        </p:spPr>
        <p:txBody>
          <a:bodyPr wrap="none" rtlCol="0">
            <a:spAutoFit/>
          </a:bodyPr>
          <a:lstStyle/>
          <a:p>
            <a:r>
              <a:rPr lang="fr-FR" sz="1200" dirty="0" smtClean="0">
                <a:solidFill>
                  <a:srgbClr val="008000"/>
                </a:solidFill>
              </a:rPr>
              <a:t>Raisins</a:t>
            </a:r>
            <a:endParaRPr lang="fr-FR" sz="1200" dirty="0">
              <a:solidFill>
                <a:srgbClr val="008000"/>
              </a:solidFill>
            </a:endParaRPr>
          </a:p>
        </p:txBody>
      </p:sp>
    </p:spTree>
    <p:extLst>
      <p:ext uri="{BB962C8B-B14F-4D97-AF65-F5344CB8AC3E}">
        <p14:creationId xmlns:p14="http://schemas.microsoft.com/office/powerpoint/2010/main" val="1319566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1071411" y="144878"/>
            <a:ext cx="788624" cy="254574"/>
          </a:xfrm>
        </p:spPr>
        <p:txBody>
          <a:bodyPr/>
          <a:lstStyle/>
          <a:p>
            <a:fld id="{45F5A4E4-5C5F-4409-A55E-AD608A685D4D}" type="slidenum">
              <a:rPr lang="fr-FR" smtClean="0"/>
              <a:t>2</a:t>
            </a:fld>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Rectangle 4"/>
          <p:cNvSpPr/>
          <p:nvPr/>
        </p:nvSpPr>
        <p:spPr>
          <a:xfrm>
            <a:off x="141506" y="496003"/>
            <a:ext cx="11324217" cy="5509200"/>
          </a:xfrm>
          <a:prstGeom prst="rect">
            <a:avLst/>
          </a:prstGeom>
        </p:spPr>
        <p:txBody>
          <a:bodyPr wrap="square">
            <a:spAutoFit/>
          </a:bodyPr>
          <a:lstStyle/>
          <a:p>
            <a:r>
              <a:rPr lang="fr-FR" b="1" dirty="0" smtClean="0">
                <a:solidFill>
                  <a:srgbClr val="008000"/>
                </a:solidFill>
              </a:rPr>
              <a:t>0. Sommaire</a:t>
            </a:r>
            <a:r>
              <a:rPr lang="fr-FR" dirty="0" smtClean="0">
                <a:solidFill>
                  <a:srgbClr val="008000"/>
                </a:solidFill>
              </a:rPr>
              <a:t> </a:t>
            </a:r>
            <a:r>
              <a:rPr lang="fr-FR" dirty="0">
                <a:solidFill>
                  <a:srgbClr val="008000"/>
                </a:solidFill>
              </a:rPr>
              <a:t>:</a:t>
            </a:r>
          </a:p>
          <a:p>
            <a:endParaRPr lang="fr-FR" sz="1400" dirty="0" smtClean="0">
              <a:solidFill>
                <a:srgbClr val="008000"/>
              </a:solidFill>
            </a:endParaRPr>
          </a:p>
          <a:p>
            <a:r>
              <a:rPr lang="fr-FR" sz="1600" dirty="0">
                <a:solidFill>
                  <a:srgbClr val="008000"/>
                </a:solidFill>
              </a:rPr>
              <a:t>1. Historique </a:t>
            </a:r>
          </a:p>
          <a:p>
            <a:r>
              <a:rPr lang="fr-FR" sz="1600" dirty="0">
                <a:solidFill>
                  <a:srgbClr val="008000"/>
                </a:solidFill>
              </a:rPr>
              <a:t>2. Résultats </a:t>
            </a:r>
          </a:p>
          <a:p>
            <a:r>
              <a:rPr lang="fr-FR" sz="1600" dirty="0">
                <a:solidFill>
                  <a:srgbClr val="008000"/>
                </a:solidFill>
              </a:rPr>
              <a:t>3. Chiffres pour les espèces de fruitiers</a:t>
            </a:r>
          </a:p>
          <a:p>
            <a:r>
              <a:rPr lang="fr-FR" sz="1600" dirty="0">
                <a:solidFill>
                  <a:srgbClr val="008000"/>
                </a:solidFill>
              </a:rPr>
              <a:t>4. Un inventaire à la Prévert</a:t>
            </a:r>
          </a:p>
          <a:p>
            <a:r>
              <a:rPr lang="fr-FR" sz="1600" dirty="0">
                <a:solidFill>
                  <a:srgbClr val="008000"/>
                </a:solidFill>
              </a:rPr>
              <a:t>5. La taille et l’entretien des arbres </a:t>
            </a:r>
          </a:p>
          <a:p>
            <a:r>
              <a:rPr lang="fr-FR" sz="1600" dirty="0">
                <a:solidFill>
                  <a:srgbClr val="008000"/>
                </a:solidFill>
              </a:rPr>
              <a:t>5bis. La taille et l’entretien des arbres - Planter les arbres serrés et pincer les bourgeons terminaux</a:t>
            </a:r>
          </a:p>
          <a:p>
            <a:r>
              <a:rPr lang="fr-FR" sz="1600" dirty="0">
                <a:solidFill>
                  <a:srgbClr val="008000"/>
                </a:solidFill>
              </a:rPr>
              <a:t>6. Paillage et compostage de surface</a:t>
            </a:r>
          </a:p>
          <a:p>
            <a:r>
              <a:rPr lang="fr-FR" sz="1600" dirty="0">
                <a:solidFill>
                  <a:srgbClr val="008000"/>
                </a:solidFill>
              </a:rPr>
              <a:t>7. Les purins </a:t>
            </a:r>
            <a:r>
              <a:rPr lang="fr-FR" sz="1600" dirty="0" smtClean="0">
                <a:solidFill>
                  <a:srgbClr val="008000"/>
                </a:solidFill>
              </a:rPr>
              <a:t>végétaux / récupération</a:t>
            </a:r>
            <a:endParaRPr lang="fr-FR" sz="1600" dirty="0">
              <a:solidFill>
                <a:srgbClr val="008000"/>
              </a:solidFill>
            </a:endParaRPr>
          </a:p>
          <a:p>
            <a:r>
              <a:rPr lang="fr-FR" sz="1600" dirty="0">
                <a:solidFill>
                  <a:srgbClr val="008000"/>
                </a:solidFill>
              </a:rPr>
              <a:t>8. Rôles d’espaces laissés à l’abandon</a:t>
            </a:r>
          </a:p>
          <a:p>
            <a:r>
              <a:rPr lang="fr-FR" sz="1600" dirty="0">
                <a:solidFill>
                  <a:srgbClr val="008000"/>
                </a:solidFill>
              </a:rPr>
              <a:t>9. Lutte biologique</a:t>
            </a:r>
          </a:p>
          <a:p>
            <a:r>
              <a:rPr lang="fr-FR" sz="1600" dirty="0">
                <a:solidFill>
                  <a:srgbClr val="008000"/>
                </a:solidFill>
              </a:rPr>
              <a:t>10. Compagnonnages végétaux</a:t>
            </a:r>
          </a:p>
          <a:p>
            <a:r>
              <a:rPr lang="fr-FR" sz="1600" dirty="0">
                <a:solidFill>
                  <a:srgbClr val="008000"/>
                </a:solidFill>
              </a:rPr>
              <a:t>11. Rôle des oiseaux, des grenouilles et des mares</a:t>
            </a:r>
          </a:p>
          <a:p>
            <a:r>
              <a:rPr lang="fr-FR" sz="1600" dirty="0">
                <a:solidFill>
                  <a:srgbClr val="008000"/>
                </a:solidFill>
              </a:rPr>
              <a:t>12. Prudence et respect des équilibres écologiques </a:t>
            </a:r>
          </a:p>
          <a:p>
            <a:r>
              <a:rPr lang="fr-FR" sz="1600" dirty="0">
                <a:solidFill>
                  <a:srgbClr val="008000"/>
                </a:solidFill>
              </a:rPr>
              <a:t>13. Usage du tulle et de filets sur les cultures</a:t>
            </a:r>
          </a:p>
          <a:p>
            <a:r>
              <a:rPr lang="fr-FR" sz="1600" dirty="0">
                <a:solidFill>
                  <a:srgbClr val="008000"/>
                </a:solidFill>
              </a:rPr>
              <a:t>14. Repiquage à sec</a:t>
            </a:r>
          </a:p>
          <a:p>
            <a:r>
              <a:rPr lang="fr-FR" sz="1600" dirty="0">
                <a:solidFill>
                  <a:srgbClr val="008000"/>
                </a:solidFill>
              </a:rPr>
              <a:t>15. Serre californienne</a:t>
            </a:r>
          </a:p>
          <a:p>
            <a:r>
              <a:rPr lang="fr-FR" sz="1600" dirty="0">
                <a:solidFill>
                  <a:srgbClr val="008000"/>
                </a:solidFill>
              </a:rPr>
              <a:t>16. Serres et « no rotation » des cultures</a:t>
            </a:r>
          </a:p>
          <a:p>
            <a:r>
              <a:rPr lang="fr-FR" sz="1600" dirty="0">
                <a:solidFill>
                  <a:srgbClr val="008000"/>
                </a:solidFill>
              </a:rPr>
              <a:t>17. La Semence-</a:t>
            </a:r>
            <a:r>
              <a:rPr lang="fr-FR" sz="1600" dirty="0" err="1">
                <a:solidFill>
                  <a:srgbClr val="008000"/>
                </a:solidFill>
              </a:rPr>
              <a:t>othèque</a:t>
            </a:r>
            <a:endParaRPr lang="fr-FR" sz="1600" dirty="0">
              <a:solidFill>
                <a:srgbClr val="008000"/>
              </a:solidFill>
            </a:endParaRPr>
          </a:p>
          <a:p>
            <a:r>
              <a:rPr lang="fr-FR" sz="1600" dirty="0">
                <a:solidFill>
                  <a:srgbClr val="008000"/>
                </a:solidFill>
              </a:rPr>
              <a:t>18. Bibliothèque</a:t>
            </a:r>
          </a:p>
          <a:p>
            <a:r>
              <a:rPr lang="fr-FR" sz="1600" dirty="0">
                <a:solidFill>
                  <a:srgbClr val="008000"/>
                </a:solidFill>
              </a:rPr>
              <a:t>19. </a:t>
            </a:r>
            <a:r>
              <a:rPr lang="fr-FR" sz="1600" dirty="0" smtClean="0">
                <a:solidFill>
                  <a:srgbClr val="008000"/>
                </a:solidFill>
              </a:rPr>
              <a:t>Productions</a:t>
            </a:r>
            <a:endParaRPr lang="fr-FR" sz="1600" dirty="0">
              <a:solidFill>
                <a:srgbClr val="00800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995" y="1465457"/>
            <a:ext cx="3346215" cy="4461618"/>
          </a:xfrm>
          <a:prstGeom prst="rect">
            <a:avLst/>
          </a:prstGeom>
        </p:spPr>
      </p:pic>
    </p:spTree>
    <p:extLst>
      <p:ext uri="{BB962C8B-B14F-4D97-AF65-F5344CB8AC3E}">
        <p14:creationId xmlns:p14="http://schemas.microsoft.com/office/powerpoint/2010/main" val="1820770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Jardin des fraternités ouvrières de Mouscron</a:t>
            </a:r>
            <a:endParaRPr lang="fr-FR"/>
          </a:p>
        </p:txBody>
      </p:sp>
      <p:sp>
        <p:nvSpPr>
          <p:cNvPr id="3" name="Espace réservé du numéro de diapositive 2"/>
          <p:cNvSpPr>
            <a:spLocks noGrp="1"/>
          </p:cNvSpPr>
          <p:nvPr>
            <p:ph type="sldNum" sz="quarter" idx="12"/>
          </p:nvPr>
        </p:nvSpPr>
        <p:spPr>
          <a:xfrm>
            <a:off x="11071411" y="297303"/>
            <a:ext cx="513202" cy="365125"/>
          </a:xfrm>
        </p:spPr>
        <p:txBody>
          <a:bodyPr/>
          <a:lstStyle/>
          <a:p>
            <a:fld id="{45F5A4E4-5C5F-4409-A55E-AD608A685D4D}" type="slidenum">
              <a:rPr lang="fr-FR" smtClean="0"/>
              <a:t>20</a:t>
            </a:fld>
            <a:endParaRPr lang="fr-FR"/>
          </a:p>
        </p:txBody>
      </p:sp>
      <p:sp>
        <p:nvSpPr>
          <p:cNvPr id="4" name="ZoneTexte 3"/>
          <p:cNvSpPr txBox="1"/>
          <p:nvPr/>
        </p:nvSpPr>
        <p:spPr>
          <a:xfrm>
            <a:off x="338667" y="869244"/>
            <a:ext cx="11638844" cy="2492990"/>
          </a:xfrm>
          <a:prstGeom prst="rect">
            <a:avLst/>
          </a:prstGeom>
          <a:noFill/>
        </p:spPr>
        <p:txBody>
          <a:bodyPr wrap="square" rtlCol="0">
            <a:spAutoFit/>
          </a:bodyPr>
          <a:lstStyle/>
          <a:p>
            <a:r>
              <a:rPr lang="fr-FR" b="1" dirty="0" smtClean="0">
                <a:solidFill>
                  <a:srgbClr val="008000"/>
                </a:solidFill>
              </a:rPr>
              <a:t>13. Usage du tulle </a:t>
            </a:r>
            <a:r>
              <a:rPr lang="fr-FR" b="1" dirty="0">
                <a:solidFill>
                  <a:srgbClr val="008000"/>
                </a:solidFill>
              </a:rPr>
              <a:t>et de </a:t>
            </a:r>
            <a:r>
              <a:rPr lang="fr-FR" b="1" dirty="0" smtClean="0">
                <a:solidFill>
                  <a:srgbClr val="008000"/>
                </a:solidFill>
              </a:rPr>
              <a:t>filets sur les cultures</a:t>
            </a:r>
          </a:p>
          <a:p>
            <a:endParaRPr lang="fr-FR" dirty="0">
              <a:solidFill>
                <a:srgbClr val="008000"/>
              </a:solidFill>
            </a:endParaRPr>
          </a:p>
          <a:p>
            <a:r>
              <a:rPr lang="fr-FR" dirty="0">
                <a:solidFill>
                  <a:srgbClr val="008000"/>
                </a:solidFill>
              </a:rPr>
              <a:t>Ce voile est étendu sur les parcelles de poireaux et carottes et évite tous les parasites « pondus » </a:t>
            </a:r>
            <a:r>
              <a:rPr lang="fr-FR" dirty="0" smtClean="0">
                <a:solidFill>
                  <a:srgbClr val="008000"/>
                </a:solidFill>
              </a:rPr>
              <a:t>_ l'insecte </a:t>
            </a:r>
            <a:r>
              <a:rPr lang="fr-FR" dirty="0">
                <a:solidFill>
                  <a:srgbClr val="008000"/>
                </a:solidFill>
              </a:rPr>
              <a:t>pond sur le légume </a:t>
            </a:r>
            <a:r>
              <a:rPr lang="fr-FR" dirty="0" smtClean="0">
                <a:solidFill>
                  <a:srgbClr val="008000"/>
                </a:solidFill>
              </a:rPr>
              <a:t>privilégié</a:t>
            </a:r>
            <a:r>
              <a:rPr lang="fr-FR" dirty="0">
                <a:solidFill>
                  <a:srgbClr val="008000"/>
                </a:solidFill>
              </a:rPr>
              <a:t>.</a:t>
            </a:r>
            <a:r>
              <a:rPr lang="fr-FR" dirty="0" smtClean="0">
                <a:solidFill>
                  <a:srgbClr val="008000"/>
                </a:solidFill>
              </a:rPr>
              <a:t> </a:t>
            </a:r>
            <a:r>
              <a:rPr lang="fr-FR" dirty="0">
                <a:solidFill>
                  <a:srgbClr val="008000"/>
                </a:solidFill>
              </a:rPr>
              <a:t>Avec cette méthode il n'y a pas non plus de chenilles dans le brocoli.</a:t>
            </a:r>
          </a:p>
          <a:p>
            <a:r>
              <a:rPr lang="fr-FR" dirty="0">
                <a:solidFill>
                  <a:srgbClr val="008000"/>
                </a:solidFill>
              </a:rPr>
              <a:t>Le même tulle peut également couvrir les petits arbustes à fruits rouges </a:t>
            </a:r>
            <a:r>
              <a:rPr lang="fr-FR" dirty="0" smtClean="0">
                <a:solidFill>
                  <a:srgbClr val="008000"/>
                </a:solidFill>
              </a:rPr>
              <a:t>_ </a:t>
            </a:r>
            <a:r>
              <a:rPr lang="fr-FR" dirty="0">
                <a:solidFill>
                  <a:srgbClr val="008000"/>
                </a:solidFill>
              </a:rPr>
              <a:t>cela protège la récolte contre l'appétit des oiseaux</a:t>
            </a:r>
            <a:r>
              <a:rPr lang="fr-FR" dirty="0" smtClean="0">
                <a:solidFill>
                  <a:srgbClr val="008000"/>
                </a:solidFill>
              </a:rPr>
              <a:t>.</a:t>
            </a:r>
            <a:endParaRPr lang="fr-FR" sz="1200" dirty="0" smtClean="0">
              <a:solidFill>
                <a:srgbClr val="008000"/>
              </a:solidFill>
            </a:endParaRPr>
          </a:p>
          <a:p>
            <a:endParaRPr lang="fr-FR" sz="1200" dirty="0">
              <a:solidFill>
                <a:srgbClr val="008000"/>
              </a:solidFill>
            </a:endParaRPr>
          </a:p>
          <a:p>
            <a:r>
              <a:rPr lang="fr-FR" sz="1200" dirty="0" smtClean="0">
                <a:solidFill>
                  <a:srgbClr val="008000"/>
                </a:solidFill>
              </a:rPr>
              <a:t>Source : </a:t>
            </a:r>
            <a:r>
              <a:rPr lang="fr-FR" sz="1200" dirty="0">
                <a:solidFill>
                  <a:srgbClr val="008000"/>
                </a:solidFill>
              </a:rPr>
              <a:t>S</a:t>
            </a:r>
            <a:r>
              <a:rPr lang="fr-FR" sz="1200" i="1" dirty="0">
                <a:solidFill>
                  <a:srgbClr val="008000"/>
                </a:solidFill>
              </a:rPr>
              <a:t>ur 2000m2 - Le fabuleux jardin des Fraternités Ouvrières, ou comment cultiver une petite jungle?,</a:t>
            </a:r>
            <a:r>
              <a:rPr lang="fr-FR" sz="1200" dirty="0">
                <a:solidFill>
                  <a:srgbClr val="008000"/>
                </a:solidFill>
              </a:rPr>
              <a:t> </a:t>
            </a:r>
          </a:p>
          <a:p>
            <a:r>
              <a:rPr lang="fr-FR" sz="1200" u="sng" dirty="0">
                <a:solidFill>
                  <a:srgbClr val="008000"/>
                </a:solidFill>
                <a:hlinkClick r:id="rId2"/>
              </a:rPr>
              <a:t>http://oleotransition.newfreeforum.com/t217-sur-2000m2-le-fabuleux-jardin-des-fraternites-ouvrieres-ou-comment-cultiver-une-petite-jungle</a:t>
            </a:r>
            <a:r>
              <a:rPr lang="fr-FR" sz="1200" dirty="0">
                <a:solidFill>
                  <a:srgbClr val="008000"/>
                </a:solidFill>
              </a:rPr>
              <a:t> </a:t>
            </a:r>
            <a:r>
              <a:rPr lang="fr-FR" sz="1200" dirty="0" smtClean="0">
                <a:solidFill>
                  <a:srgbClr val="008000"/>
                </a:solidFill>
              </a:rPr>
              <a:t>(</a:t>
            </a:r>
            <a:r>
              <a:rPr lang="fr-FR" sz="1200" dirty="0">
                <a:solidFill>
                  <a:srgbClr val="008000"/>
                </a:solidFill>
              </a:rPr>
              <a:t>dans cet article, beaucoup d'indications données par Gilbert et Josine). </a:t>
            </a:r>
          </a:p>
        </p:txBody>
      </p:sp>
      <p:sp>
        <p:nvSpPr>
          <p:cNvPr id="5" name="ZoneTexte 4"/>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187" y="3278746"/>
            <a:ext cx="2466975" cy="184785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8245" y="3214597"/>
            <a:ext cx="2628900" cy="1743075"/>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868" y="3394029"/>
            <a:ext cx="2581275" cy="1771650"/>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2029" y="3278746"/>
            <a:ext cx="2505075" cy="1819275"/>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4012" y="5098021"/>
            <a:ext cx="1524000" cy="1524000"/>
          </a:xfrm>
          <a:prstGeom prst="rect">
            <a:avLst/>
          </a:prstGeom>
        </p:spPr>
      </p:pic>
    </p:spTree>
    <p:extLst>
      <p:ext uri="{BB962C8B-B14F-4D97-AF65-F5344CB8AC3E}">
        <p14:creationId xmlns:p14="http://schemas.microsoft.com/office/powerpoint/2010/main" val="3493471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Jardin des fraternités ouvrières de Mouscron</a:t>
            </a:r>
            <a:endParaRPr lang="fr-FR"/>
          </a:p>
        </p:txBody>
      </p:sp>
      <p:sp>
        <p:nvSpPr>
          <p:cNvPr id="3" name="Espace réservé du numéro de diapositive 2"/>
          <p:cNvSpPr>
            <a:spLocks noGrp="1"/>
          </p:cNvSpPr>
          <p:nvPr>
            <p:ph type="sldNum" sz="quarter" idx="12"/>
          </p:nvPr>
        </p:nvSpPr>
        <p:spPr>
          <a:xfrm>
            <a:off x="11292289" y="229654"/>
            <a:ext cx="502186" cy="365125"/>
          </a:xfrm>
        </p:spPr>
        <p:txBody>
          <a:bodyPr/>
          <a:lstStyle/>
          <a:p>
            <a:fld id="{45F5A4E4-5C5F-4409-A55E-AD608A685D4D}" type="slidenum">
              <a:rPr lang="fr-FR" smtClean="0"/>
              <a:t>21</a:t>
            </a:fld>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225778" y="925689"/>
            <a:ext cx="11763022" cy="2400657"/>
          </a:xfrm>
          <a:prstGeom prst="rect">
            <a:avLst/>
          </a:prstGeom>
          <a:noFill/>
        </p:spPr>
        <p:txBody>
          <a:bodyPr wrap="square" rtlCol="0">
            <a:spAutoFit/>
          </a:bodyPr>
          <a:lstStyle/>
          <a:p>
            <a:r>
              <a:rPr lang="fr-FR" b="1" dirty="0" smtClean="0">
                <a:solidFill>
                  <a:srgbClr val="008000"/>
                </a:solidFill>
              </a:rPr>
              <a:t>14. Repiquage à sec</a:t>
            </a:r>
          </a:p>
          <a:p>
            <a:endParaRPr lang="fr-FR" dirty="0">
              <a:solidFill>
                <a:srgbClr val="008000"/>
              </a:solidFill>
            </a:endParaRPr>
          </a:p>
          <a:p>
            <a:r>
              <a:rPr lang="fr-FR" dirty="0">
                <a:solidFill>
                  <a:srgbClr val="008000"/>
                </a:solidFill>
              </a:rPr>
              <a:t>Toutes les plantes sont </a:t>
            </a:r>
            <a:r>
              <a:rPr lang="fr-FR" dirty="0" smtClean="0">
                <a:solidFill>
                  <a:srgbClr val="008000"/>
                </a:solidFill>
              </a:rPr>
              <a:t>repiquées </a:t>
            </a:r>
            <a:r>
              <a:rPr lang="fr-FR" dirty="0">
                <a:solidFill>
                  <a:srgbClr val="008000"/>
                </a:solidFill>
              </a:rPr>
              <a:t>sans arrosage </a:t>
            </a:r>
            <a:r>
              <a:rPr lang="fr-FR" dirty="0" smtClean="0">
                <a:solidFill>
                  <a:srgbClr val="008000"/>
                </a:solidFill>
              </a:rPr>
              <a:t>aucun. La </a:t>
            </a:r>
            <a:r>
              <a:rPr lang="fr-FR" dirty="0">
                <a:solidFill>
                  <a:srgbClr val="008000"/>
                </a:solidFill>
              </a:rPr>
              <a:t>plante réagit pour survivre et cherche à s'implanter.</a:t>
            </a:r>
          </a:p>
          <a:p>
            <a:r>
              <a:rPr lang="fr-FR" dirty="0">
                <a:solidFill>
                  <a:srgbClr val="008000"/>
                </a:solidFill>
              </a:rPr>
              <a:t>Ceci implique une résistance meilleure aux maladies et aux </a:t>
            </a:r>
            <a:r>
              <a:rPr lang="fr-FR" dirty="0" smtClean="0">
                <a:solidFill>
                  <a:srgbClr val="008000"/>
                </a:solidFill>
              </a:rPr>
              <a:t>parasites. Pas </a:t>
            </a:r>
            <a:r>
              <a:rPr lang="fr-FR" dirty="0">
                <a:solidFill>
                  <a:srgbClr val="008000"/>
                </a:solidFill>
              </a:rPr>
              <a:t>de durcissement de la croûte au sol.</a:t>
            </a:r>
          </a:p>
          <a:p>
            <a:r>
              <a:rPr lang="fr-FR" dirty="0">
                <a:solidFill>
                  <a:srgbClr val="008000"/>
                </a:solidFill>
              </a:rPr>
              <a:t>Pas de perte</a:t>
            </a:r>
            <a:r>
              <a:rPr lang="fr-FR" dirty="0" smtClean="0">
                <a:solidFill>
                  <a:srgbClr val="008000"/>
                </a:solidFill>
              </a:rPr>
              <a:t>. Moins </a:t>
            </a:r>
            <a:r>
              <a:rPr lang="fr-FR" dirty="0">
                <a:solidFill>
                  <a:srgbClr val="008000"/>
                </a:solidFill>
              </a:rPr>
              <a:t>de travail.</a:t>
            </a:r>
          </a:p>
          <a:p>
            <a:endParaRPr lang="fr-FR" sz="1200" dirty="0" smtClean="0">
              <a:solidFill>
                <a:srgbClr val="008000"/>
              </a:solidFill>
            </a:endParaRPr>
          </a:p>
          <a:p>
            <a:endParaRPr lang="fr-FR" sz="1200" dirty="0">
              <a:solidFill>
                <a:srgbClr val="008000"/>
              </a:solidFill>
            </a:endParaRPr>
          </a:p>
          <a:p>
            <a:r>
              <a:rPr lang="fr-FR" sz="1200" dirty="0">
                <a:solidFill>
                  <a:srgbClr val="008000"/>
                </a:solidFill>
              </a:rPr>
              <a:t>Source : S</a:t>
            </a:r>
            <a:r>
              <a:rPr lang="fr-FR" sz="1200" i="1" dirty="0">
                <a:solidFill>
                  <a:srgbClr val="008000"/>
                </a:solidFill>
              </a:rPr>
              <a:t>ur 2000m2 - Le fabuleux jardin des Fraternités Ouvrières, ou comment cultiver une petite jungle?,</a:t>
            </a:r>
            <a:r>
              <a:rPr lang="fr-FR" sz="1200" dirty="0">
                <a:solidFill>
                  <a:srgbClr val="008000"/>
                </a:solidFill>
              </a:rPr>
              <a:t> </a:t>
            </a:r>
          </a:p>
          <a:p>
            <a:r>
              <a:rPr lang="fr-FR" sz="1200" u="sng" dirty="0">
                <a:solidFill>
                  <a:srgbClr val="008000"/>
                </a:solidFill>
                <a:hlinkClick r:id="rId2"/>
              </a:rPr>
              <a:t>http://oleotransition.newfreeforum.com/t217-sur-2000m2-le-fabuleux-jardin-des-fraternites-ouvrieres-ou-comment-cultiver-une-petite-jungle</a:t>
            </a:r>
            <a:r>
              <a:rPr lang="fr-FR" sz="1200" dirty="0">
                <a:solidFill>
                  <a:srgbClr val="008000"/>
                </a:solidFill>
              </a:rPr>
              <a:t> (dans cet article, beaucoup d'indications données par Gilbert et Josine). </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62" y="3463308"/>
            <a:ext cx="2312854" cy="3075604"/>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0400" y="3375510"/>
            <a:ext cx="2438400" cy="3251200"/>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4587" y="3463308"/>
            <a:ext cx="3251200" cy="2438400"/>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0087" y="3543988"/>
            <a:ext cx="2286000" cy="1714500"/>
          </a:xfrm>
          <a:prstGeom prst="rect">
            <a:avLst/>
          </a:prstGeom>
        </p:spPr>
      </p:pic>
      <p:sp>
        <p:nvSpPr>
          <p:cNvPr id="11" name="ZoneTexte 10"/>
          <p:cNvSpPr txBox="1"/>
          <p:nvPr/>
        </p:nvSpPr>
        <p:spPr>
          <a:xfrm>
            <a:off x="869591" y="6538912"/>
            <a:ext cx="979435" cy="276999"/>
          </a:xfrm>
          <a:prstGeom prst="rect">
            <a:avLst/>
          </a:prstGeom>
          <a:noFill/>
        </p:spPr>
        <p:txBody>
          <a:bodyPr wrap="none" rtlCol="0">
            <a:spAutoFit/>
          </a:bodyPr>
          <a:lstStyle/>
          <a:p>
            <a:pPr algn="ctr"/>
            <a:r>
              <a:rPr lang="fr-FR" sz="1200" dirty="0" smtClean="0">
                <a:solidFill>
                  <a:srgbClr val="008000"/>
                </a:solidFill>
              </a:rPr>
              <a:t>Serre d’hiver</a:t>
            </a:r>
            <a:endParaRPr lang="fr-FR" sz="1200" dirty="0">
              <a:solidFill>
                <a:srgbClr val="008000"/>
              </a:solidFill>
            </a:endParaRPr>
          </a:p>
        </p:txBody>
      </p:sp>
    </p:spTree>
    <p:extLst>
      <p:ext uri="{BB962C8B-B14F-4D97-AF65-F5344CB8AC3E}">
        <p14:creationId xmlns:p14="http://schemas.microsoft.com/office/powerpoint/2010/main" val="2903407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390374" y="6312285"/>
            <a:ext cx="3096658" cy="365125"/>
          </a:xfrm>
        </p:spPr>
        <p:txBody>
          <a:bodyPr/>
          <a:lstStyle/>
          <a:p>
            <a:r>
              <a:rPr lang="fr-FR" smtClean="0"/>
              <a:t>Jardin des fraternités ouvrières de Mouscron</a:t>
            </a:r>
            <a:endParaRPr lang="fr-FR"/>
          </a:p>
        </p:txBody>
      </p:sp>
      <p:sp>
        <p:nvSpPr>
          <p:cNvPr id="3" name="Espace réservé du numéro de diapositive 2"/>
          <p:cNvSpPr>
            <a:spLocks noGrp="1"/>
          </p:cNvSpPr>
          <p:nvPr>
            <p:ph type="sldNum" sz="quarter" idx="12"/>
          </p:nvPr>
        </p:nvSpPr>
        <p:spPr>
          <a:xfrm>
            <a:off x="11347374" y="200588"/>
            <a:ext cx="502186" cy="226627"/>
          </a:xfrm>
        </p:spPr>
        <p:txBody>
          <a:bodyPr/>
          <a:lstStyle/>
          <a:p>
            <a:fld id="{45F5A4E4-5C5F-4409-A55E-AD608A685D4D}" type="slidenum">
              <a:rPr lang="fr-FR" smtClean="0"/>
              <a:t>22</a:t>
            </a:fld>
            <a:endParaRPr lang="fr-FR"/>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214488" y="693808"/>
            <a:ext cx="11763022" cy="4062651"/>
          </a:xfrm>
          <a:prstGeom prst="rect">
            <a:avLst/>
          </a:prstGeom>
          <a:noFill/>
        </p:spPr>
        <p:txBody>
          <a:bodyPr wrap="square" rtlCol="0">
            <a:spAutoFit/>
          </a:bodyPr>
          <a:lstStyle/>
          <a:p>
            <a:r>
              <a:rPr lang="fr-FR" b="1" dirty="0" smtClean="0">
                <a:solidFill>
                  <a:srgbClr val="008000"/>
                </a:solidFill>
              </a:rPr>
              <a:t>15. Serre californienne</a:t>
            </a:r>
          </a:p>
          <a:p>
            <a:endParaRPr lang="fr-FR" dirty="0">
              <a:solidFill>
                <a:srgbClr val="008000"/>
              </a:solidFill>
            </a:endParaRPr>
          </a:p>
          <a:p>
            <a:r>
              <a:rPr lang="fr-FR" dirty="0" smtClean="0">
                <a:solidFill>
                  <a:srgbClr val="008000"/>
                </a:solidFill>
              </a:rPr>
              <a:t>C’est une serre </a:t>
            </a:r>
            <a:r>
              <a:rPr lang="fr-FR" dirty="0">
                <a:solidFill>
                  <a:srgbClr val="008000"/>
                </a:solidFill>
              </a:rPr>
              <a:t>solaire </a:t>
            </a:r>
            <a:r>
              <a:rPr lang="fr-FR" dirty="0" smtClean="0">
                <a:solidFill>
                  <a:srgbClr val="008000"/>
                </a:solidFill>
              </a:rPr>
              <a:t>améliorée. Divisée en deux parties, la serre se compose d'un espace réservé aux semis qui seront conservés à l'abri du gel en hiver ainsi que d'une masse d'eau emprisonnée en contrebas et régulatrice de la température (chaude en hiver et plus fraîche en été). A noter au passage l'incessant balai de poissons rouges qui déambulent sous nos pieds. </a:t>
            </a:r>
          </a:p>
          <a:p>
            <a:r>
              <a:rPr lang="fr-FR" dirty="0" smtClean="0">
                <a:solidFill>
                  <a:srgbClr val="008000"/>
                </a:solidFill>
              </a:rPr>
              <a:t>En </a:t>
            </a:r>
            <a:r>
              <a:rPr lang="fr-FR" dirty="0">
                <a:solidFill>
                  <a:srgbClr val="008000"/>
                </a:solidFill>
              </a:rPr>
              <a:t>haut — espace pour semis - conserve les plantes hors gel en </a:t>
            </a:r>
            <a:r>
              <a:rPr lang="fr-FR" dirty="0" smtClean="0">
                <a:solidFill>
                  <a:srgbClr val="008000"/>
                </a:solidFill>
              </a:rPr>
              <a:t>hiver.</a:t>
            </a:r>
            <a:endParaRPr lang="fr-FR" dirty="0">
              <a:solidFill>
                <a:srgbClr val="008000"/>
              </a:solidFill>
            </a:endParaRPr>
          </a:p>
          <a:p>
            <a:r>
              <a:rPr lang="fr-FR" dirty="0">
                <a:solidFill>
                  <a:srgbClr val="008000"/>
                </a:solidFill>
              </a:rPr>
              <a:t>En bas masse d'eau régulant la température — plus chaude en hiver. Et plus fraîche en été - Elevage de poissons</a:t>
            </a:r>
            <a:r>
              <a:rPr lang="fr-FR" dirty="0" smtClean="0">
                <a:solidFill>
                  <a:srgbClr val="008000"/>
                </a:solidFill>
              </a:rPr>
              <a:t>.</a:t>
            </a:r>
          </a:p>
          <a:p>
            <a:r>
              <a:rPr lang="fr-FR" dirty="0" smtClean="0">
                <a:solidFill>
                  <a:srgbClr val="008000"/>
                </a:solidFill>
              </a:rPr>
              <a:t>Dans la serre, des fruits </a:t>
            </a:r>
            <a:r>
              <a:rPr lang="fr-FR" dirty="0">
                <a:solidFill>
                  <a:srgbClr val="008000"/>
                </a:solidFill>
              </a:rPr>
              <a:t>exotiques : oranges, pamplemousses, citrons, </a:t>
            </a:r>
            <a:r>
              <a:rPr lang="fr-FR" dirty="0" err="1" smtClean="0">
                <a:solidFill>
                  <a:srgbClr val="008000"/>
                </a:solidFill>
              </a:rPr>
              <a:t>kumkat</a:t>
            </a:r>
            <a:r>
              <a:rPr lang="fr-FR" dirty="0">
                <a:solidFill>
                  <a:srgbClr val="008000"/>
                </a:solidFill>
              </a:rPr>
              <a:t>, bananier </a:t>
            </a:r>
            <a:r>
              <a:rPr lang="fr-FR" dirty="0" err="1">
                <a:solidFill>
                  <a:srgbClr val="008000"/>
                </a:solidFill>
              </a:rPr>
              <a:t>basjoo</a:t>
            </a:r>
            <a:r>
              <a:rPr lang="fr-FR" dirty="0">
                <a:solidFill>
                  <a:srgbClr val="008000"/>
                </a:solidFill>
              </a:rPr>
              <a:t> </a:t>
            </a:r>
            <a:r>
              <a:rPr lang="fr-FR" dirty="0" smtClean="0">
                <a:solidFill>
                  <a:srgbClr val="008000"/>
                </a:solidFill>
              </a:rPr>
              <a:t>…</a:t>
            </a:r>
          </a:p>
          <a:p>
            <a:pPr algn="just"/>
            <a:r>
              <a:rPr lang="fr-FR" sz="1600" dirty="0">
                <a:solidFill>
                  <a:srgbClr val="008000"/>
                </a:solidFill>
              </a:rPr>
              <a:t>Les murs de verre sont construits au dessus d’un bassin d’eau, pouvant même contenir des poissons. Cette masse d’eau créée un </a:t>
            </a:r>
            <a:r>
              <a:rPr lang="fr-FR" sz="1600" dirty="0" smtClean="0">
                <a:solidFill>
                  <a:srgbClr val="008000"/>
                </a:solidFill>
              </a:rPr>
              <a:t>microclimat </a:t>
            </a:r>
            <a:r>
              <a:rPr lang="fr-FR" sz="1600" dirty="0">
                <a:solidFill>
                  <a:srgbClr val="008000"/>
                </a:solidFill>
              </a:rPr>
              <a:t>permettant un contrôle de la température, qui protège les graines semées dans les pots du froid en hiver, et les refroidit en été. La végétation extérieure est positionnée de façon à permettre au soleil d’entrer en hiver, et de recouvrir la serre en été.</a:t>
            </a:r>
            <a:endParaRPr lang="fr-FR" sz="1600" dirty="0" smtClean="0">
              <a:solidFill>
                <a:srgbClr val="008000"/>
              </a:solidFill>
            </a:endParaRPr>
          </a:p>
          <a:p>
            <a:endParaRPr lang="fr-FR" sz="1200" dirty="0" smtClean="0">
              <a:solidFill>
                <a:srgbClr val="008000"/>
              </a:solidFill>
            </a:endParaRPr>
          </a:p>
          <a:p>
            <a:r>
              <a:rPr lang="fr-FR" sz="1200" dirty="0" smtClean="0">
                <a:solidFill>
                  <a:srgbClr val="008000"/>
                </a:solidFill>
              </a:rPr>
              <a:t>Source </a:t>
            </a:r>
            <a:r>
              <a:rPr lang="fr-FR" sz="1200" dirty="0">
                <a:solidFill>
                  <a:srgbClr val="008000"/>
                </a:solidFill>
              </a:rPr>
              <a:t>: S</a:t>
            </a:r>
            <a:r>
              <a:rPr lang="fr-FR" sz="1200" i="1" dirty="0">
                <a:solidFill>
                  <a:srgbClr val="008000"/>
                </a:solidFill>
              </a:rPr>
              <a:t>ur 2000m2 - Le fabuleux jardin des Fraternités Ouvrières, ou comment cultiver une petite jungle?,</a:t>
            </a:r>
            <a:r>
              <a:rPr lang="fr-FR" sz="1200" dirty="0">
                <a:solidFill>
                  <a:srgbClr val="008000"/>
                </a:solidFill>
              </a:rPr>
              <a:t> </a:t>
            </a:r>
          </a:p>
          <a:p>
            <a:r>
              <a:rPr lang="fr-FR" sz="1200" u="sng" dirty="0">
                <a:solidFill>
                  <a:srgbClr val="008000"/>
                </a:solidFill>
                <a:hlinkClick r:id="rId2"/>
              </a:rPr>
              <a:t>http://oleotransition.newfreeforum.com/t217-sur-2000m2-le-fabuleux-jardin-des-fraternites-ouvrieres-ou-comment-cultiver-une-petite-jungle</a:t>
            </a:r>
            <a:r>
              <a:rPr lang="fr-FR" sz="1200" dirty="0">
                <a:solidFill>
                  <a:srgbClr val="008000"/>
                </a:solidFill>
              </a:rPr>
              <a:t> (dans cet article, beaucoup d'indications données par Gilbert et Josine). </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575" y="4736879"/>
            <a:ext cx="1757969" cy="1757969"/>
          </a:xfrm>
          <a:prstGeom prst="rect">
            <a:avLst/>
          </a:prstGeom>
        </p:spPr>
      </p:pic>
      <p:sp>
        <p:nvSpPr>
          <p:cNvPr id="7" name="Rectangle 6"/>
          <p:cNvSpPr/>
          <p:nvPr/>
        </p:nvSpPr>
        <p:spPr>
          <a:xfrm>
            <a:off x="2310067" y="6514517"/>
            <a:ext cx="2076209" cy="276999"/>
          </a:xfrm>
          <a:prstGeom prst="rect">
            <a:avLst/>
          </a:prstGeom>
        </p:spPr>
        <p:txBody>
          <a:bodyPr wrap="none">
            <a:spAutoFit/>
          </a:bodyPr>
          <a:lstStyle/>
          <a:p>
            <a:r>
              <a:rPr lang="fr-FR" sz="1200" dirty="0">
                <a:solidFill>
                  <a:srgbClr val="008000"/>
                </a:solidFill>
                <a:latin typeface="Arial" panose="020B0604020202020204" pitchFamily="34" charset="0"/>
              </a:rPr>
              <a:t>Serre de verre californienne</a:t>
            </a:r>
            <a:endParaRPr lang="fr-FR" sz="1200" dirty="0">
              <a:solidFill>
                <a:srgbClr val="008000"/>
              </a:solidFill>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7899" y="4818642"/>
            <a:ext cx="3036288" cy="2038138"/>
          </a:xfrm>
          <a:prstGeom prst="rect">
            <a:avLst/>
          </a:prstGeom>
        </p:spPr>
      </p:pic>
    </p:spTree>
    <p:extLst>
      <p:ext uri="{BB962C8B-B14F-4D97-AF65-F5344CB8AC3E}">
        <p14:creationId xmlns:p14="http://schemas.microsoft.com/office/powerpoint/2010/main" val="1803197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885878" y="6378766"/>
            <a:ext cx="3151385" cy="342709"/>
          </a:xfrm>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1215171" y="268405"/>
            <a:ext cx="579304" cy="287624"/>
          </a:xfrm>
        </p:spPr>
        <p:txBody>
          <a:bodyPr/>
          <a:lstStyle/>
          <a:p>
            <a:fld id="{45F5A4E4-5C5F-4409-A55E-AD608A685D4D}" type="slidenum">
              <a:rPr lang="fr-FR" smtClean="0"/>
              <a:t>23</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1673225"/>
            <a:ext cx="3752850" cy="5048250"/>
          </a:xfrm>
          <a:prstGeom prst="rect">
            <a:avLst/>
          </a:prstGeom>
        </p:spPr>
      </p:pic>
      <p:sp>
        <p:nvSpPr>
          <p:cNvPr id="5" name="ZoneTexte 4"/>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6" name="Rectangle 5"/>
          <p:cNvSpPr/>
          <p:nvPr/>
        </p:nvSpPr>
        <p:spPr>
          <a:xfrm>
            <a:off x="282767" y="782242"/>
            <a:ext cx="7638362" cy="3785652"/>
          </a:xfrm>
          <a:prstGeom prst="rect">
            <a:avLst/>
          </a:prstGeom>
        </p:spPr>
        <p:txBody>
          <a:bodyPr wrap="square">
            <a:spAutoFit/>
          </a:bodyPr>
          <a:lstStyle/>
          <a:p>
            <a:r>
              <a:rPr lang="fr-FR" b="1" dirty="0" smtClean="0">
                <a:solidFill>
                  <a:srgbClr val="008000"/>
                </a:solidFill>
              </a:rPr>
              <a:t>16. Serres et « no rotation » des cultures</a:t>
            </a:r>
            <a:endParaRPr lang="fr-FR" b="1" dirty="0">
              <a:solidFill>
                <a:srgbClr val="008000"/>
              </a:solidFill>
            </a:endParaRPr>
          </a:p>
          <a:p>
            <a:endParaRPr lang="fr-FR" dirty="0" smtClean="0">
              <a:solidFill>
                <a:srgbClr val="008000"/>
              </a:solidFill>
            </a:endParaRPr>
          </a:p>
          <a:p>
            <a:pPr algn="just"/>
            <a:r>
              <a:rPr lang="fr-FR" dirty="0" smtClean="0">
                <a:solidFill>
                  <a:srgbClr val="008000"/>
                </a:solidFill>
              </a:rPr>
              <a:t>Il y a 8 serres dans le jardin. Elles </a:t>
            </a:r>
            <a:r>
              <a:rPr lang="fr-FR" dirty="0">
                <a:solidFill>
                  <a:srgbClr val="008000"/>
                </a:solidFill>
              </a:rPr>
              <a:t>accueillent de nombreux bacs de semis étiquetés, dans l'attente d'un repiquage au jardin. Ici, presque toutes les variétés annuelles sont repiquées, y compris les plants de pommes de terre et les carottes. Les plantes commencent ainsi leur développement et dès qu'une place se libère sur les bandes, une variété viendra immédiatement l'occuper. Le jardin de Gilbert et Josine ne suit ainsi </a:t>
            </a:r>
            <a:r>
              <a:rPr lang="fr-FR" i="1" dirty="0">
                <a:solidFill>
                  <a:srgbClr val="008000"/>
                </a:solidFill>
              </a:rPr>
              <a:t>aucun plan de rotation</a:t>
            </a:r>
            <a:r>
              <a:rPr lang="fr-FR" dirty="0">
                <a:solidFill>
                  <a:srgbClr val="008000"/>
                </a:solidFill>
              </a:rPr>
              <a:t>. Entre les lignes d'arbres, les bandes sont suffisamment diversifiées. Les cultures différentes d'été et d'hiver s'y succèdent en suivant les associations particulières données par la littérature et les bons voisinages découverts par les jardiniers au cours de leurs 35 années d'expérience</a:t>
            </a:r>
            <a:r>
              <a:rPr lang="fr-FR" dirty="0" smtClean="0">
                <a:solidFill>
                  <a:srgbClr val="008000"/>
                </a:solidFill>
              </a:rPr>
              <a:t>.</a:t>
            </a:r>
          </a:p>
          <a:p>
            <a:pPr algn="just"/>
            <a:r>
              <a:rPr lang="fr-FR" sz="1200" dirty="0">
                <a:solidFill>
                  <a:srgbClr val="008000"/>
                </a:solidFill>
              </a:rPr>
              <a:t>Source : </a:t>
            </a:r>
            <a:r>
              <a:rPr lang="fr-FR" sz="1200" dirty="0">
                <a:solidFill>
                  <a:srgbClr val="008000"/>
                </a:solidFill>
                <a:hlinkClick r:id="rId3"/>
              </a:rPr>
              <a:t>http://</a:t>
            </a:r>
            <a:r>
              <a:rPr lang="fr-FR" sz="1200" dirty="0" smtClean="0">
                <a:solidFill>
                  <a:srgbClr val="008000"/>
                </a:solidFill>
                <a:hlinkClick r:id="rId3"/>
              </a:rPr>
              <a:t>www.bio-logiques.org/index.php?option=com_content&amp;view=article&amp;id=175:fraternites-ouvrieres-a-mouscron&amp;catid=100&amp;Itemid=518</a:t>
            </a:r>
            <a:r>
              <a:rPr lang="fr-FR" sz="1200" dirty="0" smtClean="0">
                <a:solidFill>
                  <a:srgbClr val="008000"/>
                </a:solidFill>
              </a:rPr>
              <a:t> </a:t>
            </a:r>
            <a:endParaRPr lang="fr-FR" sz="1200" dirty="0">
              <a:solidFill>
                <a:srgbClr val="008000"/>
              </a:solidFill>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644" y="4551515"/>
            <a:ext cx="2755854" cy="1827251"/>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8903" y="4635551"/>
            <a:ext cx="2466975" cy="1847850"/>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662" y="4578401"/>
            <a:ext cx="1905000" cy="1905000"/>
          </a:xfrm>
          <a:prstGeom prst="rect">
            <a:avLst/>
          </a:prstGeom>
        </p:spPr>
      </p:pic>
    </p:spTree>
    <p:extLst>
      <p:ext uri="{BB962C8B-B14F-4D97-AF65-F5344CB8AC3E}">
        <p14:creationId xmlns:p14="http://schemas.microsoft.com/office/powerpoint/2010/main" val="2024823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16665" y="6400418"/>
            <a:ext cx="3155414" cy="319872"/>
          </a:xfrm>
        </p:spPr>
        <p:txBody>
          <a:bodyPr/>
          <a:lstStyle/>
          <a:p>
            <a:r>
              <a:rPr lang="fr-FR" smtClean="0"/>
              <a:t>Jardin des fraternités ouvrières de Mouscron</a:t>
            </a:r>
            <a:endParaRPr lang="fr-FR"/>
          </a:p>
        </p:txBody>
      </p:sp>
      <p:sp>
        <p:nvSpPr>
          <p:cNvPr id="3" name="Espace réservé du numéro de diapositive 2"/>
          <p:cNvSpPr>
            <a:spLocks noGrp="1"/>
          </p:cNvSpPr>
          <p:nvPr>
            <p:ph type="sldNum" sz="quarter" idx="12"/>
          </p:nvPr>
        </p:nvSpPr>
        <p:spPr>
          <a:xfrm>
            <a:off x="11358391" y="168660"/>
            <a:ext cx="513202" cy="243557"/>
          </a:xfrm>
        </p:spPr>
        <p:txBody>
          <a:bodyPr/>
          <a:lstStyle/>
          <a:p>
            <a:fld id="{45F5A4E4-5C5F-4409-A55E-AD608A685D4D}" type="slidenum">
              <a:rPr lang="fr-FR" smtClean="0"/>
              <a:t>24</a:t>
            </a:fld>
            <a:endParaRPr lang="fr-FR"/>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Rectangle 4"/>
          <p:cNvSpPr/>
          <p:nvPr/>
        </p:nvSpPr>
        <p:spPr>
          <a:xfrm>
            <a:off x="216665" y="753901"/>
            <a:ext cx="11736635" cy="3046988"/>
          </a:xfrm>
          <a:prstGeom prst="rect">
            <a:avLst/>
          </a:prstGeom>
        </p:spPr>
        <p:txBody>
          <a:bodyPr wrap="square">
            <a:spAutoFit/>
          </a:bodyPr>
          <a:lstStyle/>
          <a:p>
            <a:r>
              <a:rPr lang="fr-FR" b="1" dirty="0" smtClean="0">
                <a:solidFill>
                  <a:srgbClr val="008000"/>
                </a:solidFill>
              </a:rPr>
              <a:t>16. Serres </a:t>
            </a:r>
            <a:r>
              <a:rPr lang="fr-FR" b="1" dirty="0">
                <a:solidFill>
                  <a:srgbClr val="008000"/>
                </a:solidFill>
              </a:rPr>
              <a:t>et « no rotation </a:t>
            </a:r>
            <a:r>
              <a:rPr lang="fr-FR" b="1" dirty="0" smtClean="0">
                <a:solidFill>
                  <a:srgbClr val="008000"/>
                </a:solidFill>
              </a:rPr>
              <a:t>» des cultures (suite)</a:t>
            </a:r>
            <a:endParaRPr lang="fr-FR" b="1" dirty="0">
              <a:solidFill>
                <a:srgbClr val="008000"/>
              </a:solidFill>
            </a:endParaRPr>
          </a:p>
          <a:p>
            <a:endParaRPr lang="fr-FR" dirty="0" smtClean="0">
              <a:solidFill>
                <a:srgbClr val="008000"/>
              </a:solidFill>
            </a:endParaRPr>
          </a:p>
          <a:p>
            <a:pPr algn="just"/>
            <a:r>
              <a:rPr lang="fr-FR" dirty="0">
                <a:solidFill>
                  <a:srgbClr val="008000"/>
                </a:solidFill>
              </a:rPr>
              <a:t>Le jardin est entretenu et cultivé avec quelques outils manuels dont une sorte de râteau « amélioré », fierté de Gilbert : le manche a été raccourci par l'ingénieux </a:t>
            </a:r>
            <a:r>
              <a:rPr lang="fr-FR" dirty="0" smtClean="0">
                <a:solidFill>
                  <a:srgbClr val="008000"/>
                </a:solidFill>
              </a:rPr>
              <a:t>jardinier, pour être moins lourd, ainsi que </a:t>
            </a:r>
            <a:r>
              <a:rPr lang="fr-FR" dirty="0">
                <a:solidFill>
                  <a:srgbClr val="008000"/>
                </a:solidFill>
              </a:rPr>
              <a:t>les dents pour qu'elles ne s'enfoncent pas trop profondément dans le sol. L'outil passe parfaitement entre les lignes de cultures spécialement plantées à la bonne distance. Il permet au jardinier de nettoyer les bandes des herbes indésirables d'un geste simple et rapide. Quelques minutes suffisent pour chaque bande. </a:t>
            </a:r>
            <a:r>
              <a:rPr lang="fr-FR" dirty="0" smtClean="0">
                <a:solidFill>
                  <a:srgbClr val="008000"/>
                </a:solidFill>
              </a:rPr>
              <a:t>Si </a:t>
            </a:r>
            <a:r>
              <a:rPr lang="fr-FR" dirty="0">
                <a:solidFill>
                  <a:srgbClr val="008000"/>
                </a:solidFill>
              </a:rPr>
              <a:t>elles peuvent gêner le développement des cultures, les herbes ainsi déracinées ne sont pas considérées comme mauvaises</a:t>
            </a:r>
            <a:r>
              <a:rPr lang="fr-FR" dirty="0" smtClean="0">
                <a:solidFill>
                  <a:srgbClr val="008000"/>
                </a:solidFill>
              </a:rPr>
              <a:t>. </a:t>
            </a:r>
            <a:r>
              <a:rPr lang="fr-FR" dirty="0">
                <a:solidFill>
                  <a:srgbClr val="008000"/>
                </a:solidFill>
              </a:rPr>
              <a:t>Lors du désherbage, elles sont donc laissées sur place et enrichissent la terre, comme les restes de cultures et les feuilles des arbres qui viennent tout naturellement « </a:t>
            </a:r>
            <a:r>
              <a:rPr lang="fr-FR" dirty="0" err="1">
                <a:solidFill>
                  <a:srgbClr val="008000"/>
                </a:solidFill>
              </a:rPr>
              <a:t>mulcher</a:t>
            </a:r>
            <a:r>
              <a:rPr lang="fr-FR" dirty="0">
                <a:solidFill>
                  <a:srgbClr val="008000"/>
                </a:solidFill>
              </a:rPr>
              <a:t>» le sol à l'automne.</a:t>
            </a:r>
            <a:endParaRPr lang="fr-FR" dirty="0" smtClean="0">
              <a:solidFill>
                <a:srgbClr val="008000"/>
              </a:solidFill>
            </a:endParaRPr>
          </a:p>
          <a:p>
            <a:pPr algn="just"/>
            <a:r>
              <a:rPr lang="fr-FR" sz="1400" dirty="0">
                <a:solidFill>
                  <a:srgbClr val="008000"/>
                </a:solidFill>
              </a:rPr>
              <a:t>Toutes les lignes de cultures, tous les plants isolés sont </a:t>
            </a:r>
            <a:r>
              <a:rPr lang="fr-FR" sz="1400" dirty="0" smtClean="0">
                <a:solidFill>
                  <a:srgbClr val="008000"/>
                </a:solidFill>
              </a:rPr>
              <a:t>étiquetés (voir image en bas à droite).</a:t>
            </a:r>
          </a:p>
          <a:p>
            <a:pPr algn="just"/>
            <a:r>
              <a:rPr lang="fr-FR" sz="1200" dirty="0" smtClean="0">
                <a:solidFill>
                  <a:srgbClr val="008000"/>
                </a:solidFill>
              </a:rPr>
              <a:t>Source </a:t>
            </a:r>
            <a:r>
              <a:rPr lang="fr-FR" sz="1200" dirty="0">
                <a:solidFill>
                  <a:srgbClr val="008000"/>
                </a:solidFill>
              </a:rPr>
              <a:t>: </a:t>
            </a:r>
            <a:r>
              <a:rPr lang="fr-FR" sz="1200" dirty="0">
                <a:solidFill>
                  <a:srgbClr val="008000"/>
                </a:solidFill>
                <a:hlinkClick r:id="rId2"/>
              </a:rPr>
              <a:t>http://</a:t>
            </a:r>
            <a:r>
              <a:rPr lang="fr-FR" sz="1200" dirty="0" smtClean="0">
                <a:solidFill>
                  <a:srgbClr val="008000"/>
                </a:solidFill>
                <a:hlinkClick r:id="rId2"/>
              </a:rPr>
              <a:t>www.bio-logiques.org/index.php?option=com_content&amp;view=article&amp;id=175:fraternites-ouvrieres-a-mouscron&amp;catid=100&amp;Itemid=518</a:t>
            </a:r>
            <a:r>
              <a:rPr lang="fr-FR" sz="1200" dirty="0" smtClean="0">
                <a:solidFill>
                  <a:srgbClr val="008000"/>
                </a:solidFill>
              </a:rPr>
              <a:t> </a:t>
            </a:r>
            <a:endParaRPr lang="fr-FR" sz="1200" dirty="0">
              <a:solidFill>
                <a:srgbClr val="008000"/>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6254" y="3826184"/>
            <a:ext cx="1844866" cy="2468865"/>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98" y="4122602"/>
            <a:ext cx="2363347" cy="1759666"/>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1330" y="3709340"/>
            <a:ext cx="1876425" cy="2524125"/>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6752" y="3624665"/>
            <a:ext cx="2324100" cy="3095625"/>
          </a:xfrm>
          <a:prstGeom prst="rect">
            <a:avLst/>
          </a:prstGeom>
        </p:spPr>
      </p:pic>
      <p:sp>
        <p:nvSpPr>
          <p:cNvPr id="16" name="Rectangle 15"/>
          <p:cNvSpPr/>
          <p:nvPr/>
        </p:nvSpPr>
        <p:spPr>
          <a:xfrm>
            <a:off x="6106392" y="6284055"/>
            <a:ext cx="2586299" cy="461665"/>
          </a:xfrm>
          <a:prstGeom prst="rect">
            <a:avLst/>
          </a:prstGeom>
        </p:spPr>
        <p:txBody>
          <a:bodyPr wrap="square">
            <a:spAutoFit/>
          </a:bodyPr>
          <a:lstStyle/>
          <a:p>
            <a:pPr algn="ctr"/>
            <a:r>
              <a:rPr lang="fr-FR" sz="1200" dirty="0">
                <a:solidFill>
                  <a:srgbClr val="008000"/>
                </a:solidFill>
              </a:rPr>
              <a:t>Entre les lignes d'arbres, les bandes sont suffisamment diversifiées. </a:t>
            </a:r>
            <a:endParaRPr lang="fr-FR" sz="1200" dirty="0"/>
          </a:p>
        </p:txBody>
      </p:sp>
    </p:spTree>
    <p:extLst>
      <p:ext uri="{BB962C8B-B14F-4D97-AF65-F5344CB8AC3E}">
        <p14:creationId xmlns:p14="http://schemas.microsoft.com/office/powerpoint/2010/main" val="474222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p:txBody>
          <a:bodyPr/>
          <a:lstStyle/>
          <a:p>
            <a:fld id="{45F5A4E4-5C5F-4409-A55E-AD608A685D4D}" type="slidenum">
              <a:rPr lang="fr-FR" smtClean="0"/>
              <a:t>25</a:t>
            </a:fld>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Rectangle 4"/>
          <p:cNvSpPr/>
          <p:nvPr/>
        </p:nvSpPr>
        <p:spPr>
          <a:xfrm>
            <a:off x="1120588" y="4461930"/>
            <a:ext cx="3435556" cy="461665"/>
          </a:xfrm>
          <a:prstGeom prst="rect">
            <a:avLst/>
          </a:prstGeom>
        </p:spPr>
        <p:txBody>
          <a:bodyPr wrap="none">
            <a:spAutoFit/>
          </a:bodyPr>
          <a:lstStyle/>
          <a:p>
            <a:pPr algn="ctr"/>
            <a:r>
              <a:rPr lang="fr-FR" sz="1200" dirty="0" smtClean="0">
                <a:solidFill>
                  <a:srgbClr val="008000"/>
                </a:solidFill>
                <a:latin typeface="Arial" panose="020B0604020202020204" pitchFamily="34" charset="0"/>
              </a:rPr>
              <a:t>Pains </a:t>
            </a:r>
            <a:r>
              <a:rPr lang="fr-FR" sz="1200" dirty="0">
                <a:solidFill>
                  <a:srgbClr val="008000"/>
                </a:solidFill>
                <a:latin typeface="Arial" panose="020B0604020202020204" pitchFamily="34" charset="0"/>
              </a:rPr>
              <a:t>artisanaux et aux confitures faites </a:t>
            </a:r>
            <a:r>
              <a:rPr lang="fr-FR" sz="1200" dirty="0" smtClean="0">
                <a:solidFill>
                  <a:srgbClr val="008000"/>
                </a:solidFill>
                <a:latin typeface="Arial" panose="020B0604020202020204" pitchFamily="34" charset="0"/>
              </a:rPr>
              <a:t>maison</a:t>
            </a:r>
          </a:p>
          <a:p>
            <a:pPr algn="ctr"/>
            <a:r>
              <a:rPr lang="fr-FR" sz="1200" dirty="0" smtClean="0">
                <a:solidFill>
                  <a:srgbClr val="008000"/>
                </a:solidFill>
                <a:latin typeface="Arial" panose="020B0604020202020204" pitchFamily="34" charset="0"/>
              </a:rPr>
              <a:t>(des centaines de kg de confiture).</a:t>
            </a:r>
            <a:endParaRPr lang="fr-FR" sz="1200" dirty="0">
              <a:solidFill>
                <a:srgbClr val="00800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04" y="890055"/>
            <a:ext cx="4762500" cy="3571875"/>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714" y="827031"/>
            <a:ext cx="5977772" cy="4024061"/>
          </a:xfrm>
          <a:prstGeom prst="rect">
            <a:avLst/>
          </a:prstGeom>
        </p:spPr>
      </p:pic>
    </p:spTree>
    <p:extLst>
      <p:ext uri="{BB962C8B-B14F-4D97-AF65-F5344CB8AC3E}">
        <p14:creationId xmlns:p14="http://schemas.microsoft.com/office/powerpoint/2010/main" val="2063306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71411" y="375518"/>
            <a:ext cx="703562" cy="268306"/>
          </a:xfrm>
        </p:spPr>
        <p:txBody>
          <a:bodyPr/>
          <a:lstStyle/>
          <a:p>
            <a:fld id="{45F5A4E4-5C5F-4409-A55E-AD608A685D4D}" type="slidenum">
              <a:rPr lang="fr-FR" smtClean="0"/>
              <a:t>26</a:t>
            </a:fld>
            <a:endParaRPr lang="fr-FR" dirty="0"/>
          </a:p>
        </p:txBody>
      </p:sp>
      <p:sp>
        <p:nvSpPr>
          <p:cNvPr id="3" name="Espace réservé du pied de page 2"/>
          <p:cNvSpPr>
            <a:spLocks noGrp="1"/>
          </p:cNvSpPr>
          <p:nvPr>
            <p:ph type="ftr" sz="quarter" idx="11"/>
          </p:nvPr>
        </p:nvSpPr>
        <p:spPr>
          <a:xfrm>
            <a:off x="204395" y="6367107"/>
            <a:ext cx="4114800" cy="365125"/>
          </a:xfrm>
        </p:spPr>
        <p:txBody>
          <a:bodyPr/>
          <a:lstStyle/>
          <a:p>
            <a:r>
              <a:rPr lang="fr-FR" dirty="0" smtClean="0"/>
              <a:t>Jardin des fraternités ouvrières de Mouscron</a:t>
            </a:r>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204395" y="734796"/>
            <a:ext cx="7801685" cy="5632311"/>
          </a:xfrm>
          <a:prstGeom prst="rect">
            <a:avLst/>
          </a:prstGeom>
          <a:noFill/>
        </p:spPr>
        <p:txBody>
          <a:bodyPr wrap="square" rtlCol="0">
            <a:spAutoFit/>
          </a:bodyPr>
          <a:lstStyle/>
          <a:p>
            <a:r>
              <a:rPr lang="fr-FR" b="1" dirty="0" smtClean="0">
                <a:solidFill>
                  <a:srgbClr val="008000"/>
                </a:solidFill>
              </a:rPr>
              <a:t>17. La Semence-</a:t>
            </a:r>
            <a:r>
              <a:rPr lang="fr-FR" b="1" dirty="0" err="1" smtClean="0">
                <a:solidFill>
                  <a:srgbClr val="008000"/>
                </a:solidFill>
              </a:rPr>
              <a:t>othèque</a:t>
            </a:r>
            <a:r>
              <a:rPr lang="fr-FR" b="1" dirty="0" smtClean="0">
                <a:solidFill>
                  <a:srgbClr val="008000"/>
                </a:solidFill>
              </a:rPr>
              <a:t> </a:t>
            </a:r>
            <a:r>
              <a:rPr lang="fr-FR" dirty="0" smtClean="0">
                <a:solidFill>
                  <a:srgbClr val="008000"/>
                </a:solidFill>
              </a:rPr>
              <a:t>:</a:t>
            </a:r>
          </a:p>
          <a:p>
            <a:endParaRPr lang="fr-FR" dirty="0" smtClean="0">
              <a:solidFill>
                <a:srgbClr val="008000"/>
              </a:solidFill>
            </a:endParaRPr>
          </a:p>
          <a:p>
            <a:pPr algn="just"/>
            <a:r>
              <a:rPr lang="fr-FR" dirty="0">
                <a:solidFill>
                  <a:srgbClr val="008000"/>
                </a:solidFill>
              </a:rPr>
              <a:t>La </a:t>
            </a:r>
            <a:r>
              <a:rPr lang="fr-FR" b="1" dirty="0">
                <a:solidFill>
                  <a:srgbClr val="008000"/>
                </a:solidFill>
              </a:rPr>
              <a:t>bibliothèque de semences </a:t>
            </a:r>
            <a:r>
              <a:rPr lang="fr-FR" dirty="0" smtClean="0">
                <a:solidFill>
                  <a:srgbClr val="008000"/>
                </a:solidFill>
              </a:rPr>
              <a:t>(banque de graines, bibliothèque </a:t>
            </a:r>
            <a:r>
              <a:rPr lang="fr-FR" dirty="0">
                <a:solidFill>
                  <a:srgbClr val="008000"/>
                </a:solidFill>
              </a:rPr>
              <a:t>de semences ou "</a:t>
            </a:r>
            <a:r>
              <a:rPr lang="fr-FR" dirty="0" err="1">
                <a:solidFill>
                  <a:srgbClr val="008000"/>
                </a:solidFill>
              </a:rPr>
              <a:t>grainothèque</a:t>
            </a:r>
            <a:r>
              <a:rPr lang="fr-FR" dirty="0">
                <a:solidFill>
                  <a:srgbClr val="008000"/>
                </a:solidFill>
              </a:rPr>
              <a:t>"</a:t>
            </a:r>
            <a:r>
              <a:rPr lang="fr-FR" dirty="0" smtClean="0">
                <a:solidFill>
                  <a:srgbClr val="008000"/>
                </a:solidFill>
              </a:rPr>
              <a:t>) conserve environ </a:t>
            </a:r>
            <a:r>
              <a:rPr lang="fr-FR" dirty="0">
                <a:solidFill>
                  <a:srgbClr val="008000"/>
                </a:solidFill>
              </a:rPr>
              <a:t>6500 variétés de </a:t>
            </a:r>
            <a:r>
              <a:rPr lang="fr-FR" dirty="0" smtClean="0">
                <a:solidFill>
                  <a:srgbClr val="008000"/>
                </a:solidFill>
              </a:rPr>
              <a:t>semences</a:t>
            </a:r>
            <a:r>
              <a:rPr lang="fr-FR" dirty="0">
                <a:solidFill>
                  <a:srgbClr val="008000"/>
                </a:solidFill>
              </a:rPr>
              <a:t> de légumes, de céréales, de fleurs, de plantes aromatiques, de plantes médicinales, d’arbustes et d’arbres, d’engrais </a:t>
            </a:r>
            <a:r>
              <a:rPr lang="fr-FR" dirty="0" smtClean="0">
                <a:solidFill>
                  <a:srgbClr val="008000"/>
                </a:solidFill>
              </a:rPr>
              <a:t>verts, </a:t>
            </a:r>
            <a:r>
              <a:rPr lang="fr-FR" dirty="0">
                <a:solidFill>
                  <a:srgbClr val="008000"/>
                </a:solidFill>
              </a:rPr>
              <a:t>des variétés peu connues de plantes rustiques, de plantes anciennes, de plantes parfois </a:t>
            </a:r>
            <a:r>
              <a:rPr lang="fr-FR" dirty="0" smtClean="0">
                <a:solidFill>
                  <a:srgbClr val="008000"/>
                </a:solidFill>
              </a:rPr>
              <a:t>oubliées, </a:t>
            </a:r>
            <a:r>
              <a:rPr lang="fr-FR" dirty="0">
                <a:solidFill>
                  <a:srgbClr val="008000"/>
                </a:solidFill>
              </a:rPr>
              <a:t>accessibles et produites par les membres de l’association avec une multitude de variétés régionales, résistantes, adaptées, exclues du </a:t>
            </a:r>
            <a:r>
              <a:rPr lang="fr-FR" dirty="0" smtClean="0">
                <a:solidFill>
                  <a:srgbClr val="008000"/>
                </a:solidFill>
              </a:rPr>
              <a:t>marché et utiles pour </a:t>
            </a:r>
            <a:r>
              <a:rPr lang="fr-FR" dirty="0">
                <a:solidFill>
                  <a:srgbClr val="008000"/>
                </a:solidFill>
              </a:rPr>
              <a:t>l’alimentation de l’homme, pour sa santé, celle du sol et de la Nature. De nombreuses graines sont issues du jardin ou de ceux des passionnés de l’association. Les autres proviennent de différents groupes de sauvegarde de semences à travers l’Europe et le </a:t>
            </a:r>
            <a:r>
              <a:rPr lang="fr-FR" dirty="0" smtClean="0">
                <a:solidFill>
                  <a:srgbClr val="008000"/>
                </a:solidFill>
              </a:rPr>
              <a:t>Monde (Kokopelli …).</a:t>
            </a:r>
            <a:endParaRPr lang="fr-FR" dirty="0">
              <a:solidFill>
                <a:srgbClr val="008000"/>
              </a:solidFill>
            </a:endParaRPr>
          </a:p>
          <a:p>
            <a:pPr algn="just"/>
            <a:r>
              <a:rPr lang="fr-FR" dirty="0" smtClean="0">
                <a:solidFill>
                  <a:srgbClr val="008000"/>
                </a:solidFill>
              </a:rPr>
              <a:t>La </a:t>
            </a:r>
            <a:r>
              <a:rPr lang="fr-FR" b="1" dirty="0" smtClean="0">
                <a:solidFill>
                  <a:srgbClr val="008000"/>
                </a:solidFill>
              </a:rPr>
              <a:t>semence-</a:t>
            </a:r>
            <a:r>
              <a:rPr lang="fr-FR" b="1" dirty="0" err="1" smtClean="0">
                <a:solidFill>
                  <a:srgbClr val="008000"/>
                </a:solidFill>
              </a:rPr>
              <a:t>othèque</a:t>
            </a:r>
            <a:r>
              <a:rPr lang="fr-FR" dirty="0" smtClean="0">
                <a:solidFill>
                  <a:srgbClr val="008000"/>
                </a:solidFill>
              </a:rPr>
              <a:t> </a:t>
            </a:r>
            <a:r>
              <a:rPr lang="fr-FR" dirty="0">
                <a:solidFill>
                  <a:srgbClr val="008000"/>
                </a:solidFill>
              </a:rPr>
              <a:t>occupe tous les murs du local principal de l’association, du sol au plafond. </a:t>
            </a:r>
            <a:r>
              <a:rPr lang="fr-FR" dirty="0" smtClean="0">
                <a:solidFill>
                  <a:srgbClr val="008000"/>
                </a:solidFill>
              </a:rPr>
              <a:t>Toutes les semences </a:t>
            </a:r>
            <a:r>
              <a:rPr lang="fr-FR" dirty="0">
                <a:solidFill>
                  <a:srgbClr val="008000"/>
                </a:solidFill>
              </a:rPr>
              <a:t>sont répertoriées dans un catalogue, avec leurs caractéristiques principales, un deuxième catalogue rassemble les arbres et arbustes</a:t>
            </a:r>
            <a:r>
              <a:rPr lang="fr-FR" dirty="0" smtClean="0">
                <a:solidFill>
                  <a:srgbClr val="008000"/>
                </a:solidFill>
              </a:rPr>
              <a:t>. </a:t>
            </a:r>
            <a:r>
              <a:rPr lang="fr-FR" dirty="0">
                <a:solidFill>
                  <a:srgbClr val="008000"/>
                </a:solidFill>
              </a:rPr>
              <a:t>Le prix du sachet varie de 0.25 à 1€. Chacun dépose son dû dans la cagnotte déposée sur la table.</a:t>
            </a:r>
            <a:endParaRPr lang="fr-FR" dirty="0" smtClean="0">
              <a:solidFill>
                <a:srgbClr val="008000"/>
              </a:solidFill>
            </a:endParaRPr>
          </a:p>
          <a:p>
            <a:pPr algn="just"/>
            <a:r>
              <a:rPr lang="fr-FR" dirty="0" smtClean="0">
                <a:solidFill>
                  <a:srgbClr val="008000"/>
                </a:solidFill>
              </a:rPr>
              <a:t>Régulièrement, autour </a:t>
            </a:r>
            <a:r>
              <a:rPr lang="fr-FR" dirty="0">
                <a:solidFill>
                  <a:srgbClr val="008000"/>
                </a:solidFill>
              </a:rPr>
              <a:t>d'une grand table, une douzaine de bénévoles </a:t>
            </a:r>
            <a:r>
              <a:rPr lang="fr-FR" dirty="0" smtClean="0">
                <a:solidFill>
                  <a:srgbClr val="008000"/>
                </a:solidFill>
              </a:rPr>
              <a:t>trient</a:t>
            </a:r>
            <a:r>
              <a:rPr lang="fr-FR" dirty="0">
                <a:solidFill>
                  <a:srgbClr val="008000"/>
                </a:solidFill>
              </a:rPr>
              <a:t>, </a:t>
            </a:r>
            <a:r>
              <a:rPr lang="fr-FR" dirty="0" smtClean="0">
                <a:solidFill>
                  <a:srgbClr val="008000"/>
                </a:solidFill>
              </a:rPr>
              <a:t>pèsent</a:t>
            </a:r>
            <a:r>
              <a:rPr lang="fr-FR" dirty="0">
                <a:solidFill>
                  <a:srgbClr val="008000"/>
                </a:solidFill>
              </a:rPr>
              <a:t>, </a:t>
            </a:r>
            <a:r>
              <a:rPr lang="fr-FR" dirty="0" smtClean="0">
                <a:solidFill>
                  <a:srgbClr val="008000"/>
                </a:solidFill>
              </a:rPr>
              <a:t>ensachent </a:t>
            </a:r>
            <a:r>
              <a:rPr lang="fr-FR" dirty="0">
                <a:solidFill>
                  <a:srgbClr val="008000"/>
                </a:solidFill>
              </a:rPr>
              <a:t>puis </a:t>
            </a:r>
            <a:r>
              <a:rPr lang="fr-FR" dirty="0" smtClean="0">
                <a:solidFill>
                  <a:srgbClr val="008000"/>
                </a:solidFill>
              </a:rPr>
              <a:t>étiquètent </a:t>
            </a:r>
            <a:r>
              <a:rPr lang="fr-FR" dirty="0">
                <a:solidFill>
                  <a:srgbClr val="008000"/>
                </a:solidFill>
              </a:rPr>
              <a:t>les graines. Autour, sur les murs tapissés de rayonnages, </a:t>
            </a:r>
            <a:r>
              <a:rPr lang="fr-FR" dirty="0" smtClean="0">
                <a:solidFill>
                  <a:srgbClr val="008000"/>
                </a:solidFill>
              </a:rPr>
              <a:t>s'alignent </a:t>
            </a:r>
            <a:r>
              <a:rPr lang="fr-FR" dirty="0">
                <a:solidFill>
                  <a:srgbClr val="008000"/>
                </a:solidFill>
              </a:rPr>
              <a:t>de boîtes numérotées. Une pour chaque variété.</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080" y="868735"/>
            <a:ext cx="4064000" cy="283210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5450" y="3925746"/>
            <a:ext cx="3665260" cy="2759725"/>
          </a:xfrm>
          <a:prstGeom prst="rect">
            <a:avLst/>
          </a:prstGeom>
        </p:spPr>
      </p:pic>
    </p:spTree>
    <p:extLst>
      <p:ext uri="{BB962C8B-B14F-4D97-AF65-F5344CB8AC3E}">
        <p14:creationId xmlns:p14="http://schemas.microsoft.com/office/powerpoint/2010/main" val="156281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71411" y="375518"/>
            <a:ext cx="703562" cy="268306"/>
          </a:xfrm>
        </p:spPr>
        <p:txBody>
          <a:bodyPr/>
          <a:lstStyle/>
          <a:p>
            <a:fld id="{45F5A4E4-5C5F-4409-A55E-AD608A685D4D}" type="slidenum">
              <a:rPr lang="fr-FR" smtClean="0"/>
              <a:t>27</a:t>
            </a:fld>
            <a:endParaRPr lang="fr-FR"/>
          </a:p>
        </p:txBody>
      </p:sp>
      <p:sp>
        <p:nvSpPr>
          <p:cNvPr id="3" name="Espace réservé du pied de page 2"/>
          <p:cNvSpPr>
            <a:spLocks noGrp="1"/>
          </p:cNvSpPr>
          <p:nvPr>
            <p:ph type="ftr" sz="quarter" idx="11"/>
          </p:nvPr>
        </p:nvSpPr>
        <p:spPr>
          <a:xfrm>
            <a:off x="0" y="6422315"/>
            <a:ext cx="3312459" cy="299160"/>
          </a:xfrm>
        </p:spPr>
        <p:txBody>
          <a:bodyPr/>
          <a:lstStyle/>
          <a:p>
            <a:r>
              <a:rPr lang="fr-FR" smtClean="0"/>
              <a:t>Jardin des fraternités ouvrières de Mouscron</a:t>
            </a:r>
            <a:endParaRPr lang="fr-FR"/>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204395" y="695166"/>
            <a:ext cx="11865685" cy="646331"/>
          </a:xfrm>
          <a:prstGeom prst="rect">
            <a:avLst/>
          </a:prstGeom>
          <a:noFill/>
        </p:spPr>
        <p:txBody>
          <a:bodyPr wrap="square" rtlCol="0">
            <a:spAutoFit/>
          </a:bodyPr>
          <a:lstStyle/>
          <a:p>
            <a:r>
              <a:rPr lang="fr-FR" b="1" dirty="0" smtClean="0">
                <a:solidFill>
                  <a:srgbClr val="008000"/>
                </a:solidFill>
              </a:rPr>
              <a:t>17. La Semence-</a:t>
            </a:r>
            <a:r>
              <a:rPr lang="fr-FR" b="1" dirty="0" err="1" smtClean="0">
                <a:solidFill>
                  <a:srgbClr val="008000"/>
                </a:solidFill>
              </a:rPr>
              <a:t>othèque</a:t>
            </a:r>
            <a:r>
              <a:rPr lang="fr-FR" b="1" dirty="0" smtClean="0">
                <a:solidFill>
                  <a:srgbClr val="008000"/>
                </a:solidFill>
              </a:rPr>
              <a:t> (suite) </a:t>
            </a:r>
            <a:r>
              <a:rPr lang="fr-FR" dirty="0" smtClean="0">
                <a:solidFill>
                  <a:srgbClr val="008000"/>
                </a:solidFill>
              </a:rPr>
              <a:t>:</a:t>
            </a:r>
          </a:p>
          <a:p>
            <a:endParaRPr lang="fr-FR" dirty="0" smtClean="0">
              <a:solidFill>
                <a:srgbClr val="008000"/>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484" y="1130812"/>
            <a:ext cx="4762500" cy="357187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8205" y="1130812"/>
            <a:ext cx="3571875" cy="4762500"/>
          </a:xfrm>
          <a:prstGeom prst="rect">
            <a:avLst/>
          </a:prstGeom>
        </p:spPr>
      </p:pic>
      <p:sp>
        <p:nvSpPr>
          <p:cNvPr id="10" name="ZoneTexte 9"/>
          <p:cNvSpPr txBox="1"/>
          <p:nvPr/>
        </p:nvSpPr>
        <p:spPr>
          <a:xfrm>
            <a:off x="3347678" y="6191482"/>
            <a:ext cx="8722402" cy="461665"/>
          </a:xfrm>
          <a:prstGeom prst="rect">
            <a:avLst/>
          </a:prstGeom>
          <a:noFill/>
        </p:spPr>
        <p:txBody>
          <a:bodyPr wrap="square" rtlCol="0">
            <a:spAutoFit/>
          </a:bodyPr>
          <a:lstStyle/>
          <a:p>
            <a:r>
              <a:rPr lang="fr-FR" sz="1200" dirty="0" smtClean="0">
                <a:solidFill>
                  <a:srgbClr val="008000"/>
                </a:solidFill>
              </a:rPr>
              <a:t>Sources : a) </a:t>
            </a:r>
            <a:r>
              <a:rPr lang="fr-FR" sz="1200" dirty="0">
                <a:solidFill>
                  <a:srgbClr val="008000"/>
                </a:solidFill>
                <a:hlinkClick r:id="rId5"/>
              </a:rPr>
              <a:t>http://</a:t>
            </a:r>
            <a:r>
              <a:rPr lang="fr-FR" sz="1200" dirty="0" smtClean="0">
                <a:solidFill>
                  <a:srgbClr val="008000"/>
                </a:solidFill>
                <a:hlinkClick r:id="rId5"/>
              </a:rPr>
              <a:t>www.iceandgreen.net/archive/2011/08/26/visite-et-reportage-40-ans-de-permaculture-au-jardin-des-fra.html</a:t>
            </a:r>
            <a:endParaRPr lang="fr-FR" sz="1200" dirty="0" smtClean="0">
              <a:solidFill>
                <a:srgbClr val="008000"/>
              </a:solidFill>
            </a:endParaRPr>
          </a:p>
          <a:p>
            <a:r>
              <a:rPr lang="fr-FR" sz="1200" dirty="0">
                <a:solidFill>
                  <a:srgbClr val="008000"/>
                </a:solidFill>
              </a:rPr>
              <a:t>b) </a:t>
            </a:r>
            <a:r>
              <a:rPr lang="fr-FR" sz="1200" dirty="0">
                <a:solidFill>
                  <a:srgbClr val="008000"/>
                </a:solidFill>
                <a:hlinkClick r:id="rId6"/>
              </a:rPr>
              <a:t>http://</a:t>
            </a:r>
            <a:r>
              <a:rPr lang="fr-FR" sz="1200" dirty="0" smtClean="0">
                <a:solidFill>
                  <a:srgbClr val="008000"/>
                </a:solidFill>
                <a:hlinkClick r:id="rId6"/>
              </a:rPr>
              <a:t>www.alterboutique.com/boutique/bioenlorraine/images-editeur/files/FEUILLE%20DE%20CHOU/bulletinlorraine1304.pdf</a:t>
            </a:r>
            <a:r>
              <a:rPr lang="fr-FR" sz="1200" dirty="0" smtClean="0">
                <a:solidFill>
                  <a:srgbClr val="008000"/>
                </a:solidFill>
              </a:rPr>
              <a:t>  </a:t>
            </a:r>
            <a:endParaRPr lang="fr-FR" sz="1200" dirty="0">
              <a:solidFill>
                <a:srgbClr val="008000"/>
              </a:solidFill>
            </a:endParaRPr>
          </a:p>
        </p:txBody>
      </p:sp>
      <p:sp>
        <p:nvSpPr>
          <p:cNvPr id="11" name="Rectangle 10"/>
          <p:cNvSpPr/>
          <p:nvPr/>
        </p:nvSpPr>
        <p:spPr>
          <a:xfrm>
            <a:off x="4268351" y="4702687"/>
            <a:ext cx="3655296" cy="276999"/>
          </a:xfrm>
          <a:prstGeom prst="rect">
            <a:avLst/>
          </a:prstGeom>
        </p:spPr>
        <p:txBody>
          <a:bodyPr wrap="none">
            <a:spAutoFit/>
          </a:bodyPr>
          <a:lstStyle/>
          <a:p>
            <a:r>
              <a:rPr lang="fr-FR" sz="1200" dirty="0">
                <a:solidFill>
                  <a:srgbClr val="008000"/>
                </a:solidFill>
              </a:rPr>
              <a:t>Des étagères pleines de semences de légumes et fleurs </a:t>
            </a:r>
          </a:p>
        </p:txBody>
      </p:sp>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8830" y="1130812"/>
            <a:ext cx="3000375" cy="1990725"/>
          </a:xfrm>
          <a:prstGeom prst="rect">
            <a:avLst/>
          </a:prstGeom>
        </p:spPr>
      </p:pic>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01" y="3158704"/>
            <a:ext cx="3408431" cy="2320079"/>
          </a:xfrm>
          <a:prstGeom prst="rect">
            <a:avLst/>
          </a:prstGeom>
        </p:spPr>
      </p:pic>
    </p:spTree>
    <p:extLst>
      <p:ext uri="{BB962C8B-B14F-4D97-AF65-F5344CB8AC3E}">
        <p14:creationId xmlns:p14="http://schemas.microsoft.com/office/powerpoint/2010/main" val="4102880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230061" y="6089147"/>
            <a:ext cx="2793402" cy="267203"/>
          </a:xfrm>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p:txBody>
          <a:bodyPr/>
          <a:lstStyle/>
          <a:p>
            <a:fld id="{45F5A4E4-5C5F-4409-A55E-AD608A685D4D}" type="slidenum">
              <a:rPr lang="fr-FR" smtClean="0"/>
              <a:t>28</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01125" cy="6858000"/>
          </a:xfrm>
          <a:prstGeom prst="rect">
            <a:avLst/>
          </a:prstGeom>
        </p:spPr>
      </p:pic>
      <p:sp>
        <p:nvSpPr>
          <p:cNvPr id="5" name="Rectangle 4"/>
          <p:cNvSpPr/>
          <p:nvPr/>
        </p:nvSpPr>
        <p:spPr>
          <a:xfrm>
            <a:off x="9115312" y="5380032"/>
            <a:ext cx="3022899" cy="461665"/>
          </a:xfrm>
          <a:prstGeom prst="rect">
            <a:avLst/>
          </a:prstGeom>
        </p:spPr>
        <p:txBody>
          <a:bodyPr wrap="square">
            <a:spAutoFit/>
          </a:bodyPr>
          <a:lstStyle/>
          <a:p>
            <a:pPr algn="ctr"/>
            <a:r>
              <a:rPr lang="fr-FR" sz="1200" dirty="0" smtClean="0">
                <a:solidFill>
                  <a:srgbClr val="008000"/>
                </a:solidFill>
                <a:latin typeface="Calibri" panose="020F0502020204030204" pitchFamily="34" charset="0"/>
              </a:rPr>
              <a:t>← </a:t>
            </a:r>
            <a:r>
              <a:rPr lang="fr-FR" sz="1200" dirty="0" smtClean="0">
                <a:solidFill>
                  <a:srgbClr val="008000"/>
                </a:solidFill>
              </a:rPr>
              <a:t>Catalogue des semences </a:t>
            </a:r>
            <a:r>
              <a:rPr lang="fr-FR" sz="1200" dirty="0">
                <a:solidFill>
                  <a:srgbClr val="008000"/>
                </a:solidFill>
              </a:rPr>
              <a:t>arbres fruitiers et plantes aromatiques et condimentaires</a:t>
            </a:r>
          </a:p>
        </p:txBody>
      </p:sp>
      <p:sp>
        <p:nvSpPr>
          <p:cNvPr id="6" name="ZoneTexte 5"/>
          <p:cNvSpPr txBox="1"/>
          <p:nvPr/>
        </p:nvSpPr>
        <p:spPr>
          <a:xfrm>
            <a:off x="9115312" y="247427"/>
            <a:ext cx="3022899" cy="646331"/>
          </a:xfrm>
          <a:prstGeom prst="rect">
            <a:avLst/>
          </a:prstGeom>
          <a:noFill/>
        </p:spPr>
        <p:txBody>
          <a:bodyPr wrap="square" rtlCol="0">
            <a:spAutoFit/>
          </a:bodyPr>
          <a:lstStyle/>
          <a:p>
            <a:r>
              <a:rPr lang="fr-FR" b="1" dirty="0" smtClean="0">
                <a:solidFill>
                  <a:srgbClr val="008000"/>
                </a:solidFill>
              </a:rPr>
              <a:t>17. La Semence-</a:t>
            </a:r>
            <a:r>
              <a:rPr lang="fr-FR" b="1" dirty="0" err="1" smtClean="0">
                <a:solidFill>
                  <a:srgbClr val="008000"/>
                </a:solidFill>
              </a:rPr>
              <a:t>othèque</a:t>
            </a:r>
            <a:r>
              <a:rPr lang="fr-FR" b="1" dirty="0" smtClean="0">
                <a:solidFill>
                  <a:srgbClr val="008000"/>
                </a:solidFill>
              </a:rPr>
              <a:t> (suite) </a:t>
            </a:r>
            <a:r>
              <a:rPr lang="fr-FR" dirty="0" smtClean="0">
                <a:solidFill>
                  <a:srgbClr val="008000"/>
                </a:solidFill>
              </a:rPr>
              <a:t>:</a:t>
            </a:r>
          </a:p>
        </p:txBody>
      </p:sp>
      <p:pic>
        <p:nvPicPr>
          <p:cNvPr id="1026" name="Picture 2" descr="image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2112" y="1070792"/>
            <a:ext cx="2741351" cy="364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553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Jardin des fraternités ouvrières de Mouscron</a:t>
            </a:r>
            <a:endParaRPr lang="fr-FR"/>
          </a:p>
        </p:txBody>
      </p:sp>
      <p:sp>
        <p:nvSpPr>
          <p:cNvPr id="3" name="Espace réservé du numéro de diapositive 2"/>
          <p:cNvSpPr>
            <a:spLocks noGrp="1"/>
          </p:cNvSpPr>
          <p:nvPr>
            <p:ph type="sldNum" sz="quarter" idx="12"/>
          </p:nvPr>
        </p:nvSpPr>
        <p:spPr>
          <a:xfrm>
            <a:off x="11198711" y="195174"/>
            <a:ext cx="617668" cy="236586"/>
          </a:xfrm>
        </p:spPr>
        <p:txBody>
          <a:bodyPr/>
          <a:lstStyle/>
          <a:p>
            <a:fld id="{45F5A4E4-5C5F-4409-A55E-AD608A685D4D}" type="slidenum">
              <a:rPr lang="fr-FR" smtClean="0"/>
              <a:t>29</a:t>
            </a:fld>
            <a:endParaRPr lang="fr-FR"/>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300" y="1662980"/>
            <a:ext cx="4076700" cy="271272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040" y="1670125"/>
            <a:ext cx="3985260" cy="271272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1" y="1670125"/>
            <a:ext cx="3977640" cy="3108960"/>
          </a:xfrm>
          <a:prstGeom prst="rect">
            <a:avLst/>
          </a:prstGeom>
        </p:spPr>
      </p:pic>
      <p:sp>
        <p:nvSpPr>
          <p:cNvPr id="8" name="ZoneTexte 7"/>
          <p:cNvSpPr txBox="1"/>
          <p:nvPr/>
        </p:nvSpPr>
        <p:spPr>
          <a:xfrm>
            <a:off x="9585360" y="4365741"/>
            <a:ext cx="1512722" cy="276999"/>
          </a:xfrm>
          <a:prstGeom prst="rect">
            <a:avLst/>
          </a:prstGeom>
          <a:noFill/>
        </p:spPr>
        <p:txBody>
          <a:bodyPr wrap="none" rtlCol="0">
            <a:spAutoFit/>
          </a:bodyPr>
          <a:lstStyle/>
          <a:p>
            <a:pPr algn="ctr"/>
            <a:r>
              <a:rPr lang="fr-FR" sz="1200" dirty="0" smtClean="0">
                <a:solidFill>
                  <a:srgbClr val="008000"/>
                </a:solidFill>
              </a:rPr>
              <a:t>Sachets de semences</a:t>
            </a:r>
            <a:endParaRPr lang="fr-FR" sz="1200" dirty="0">
              <a:solidFill>
                <a:srgbClr val="008000"/>
              </a:solidFill>
            </a:endParaRPr>
          </a:p>
        </p:txBody>
      </p:sp>
      <p:sp>
        <p:nvSpPr>
          <p:cNvPr id="9" name="ZoneTexte 8"/>
          <p:cNvSpPr txBox="1"/>
          <p:nvPr/>
        </p:nvSpPr>
        <p:spPr>
          <a:xfrm>
            <a:off x="87631" y="4779085"/>
            <a:ext cx="11768866" cy="1754326"/>
          </a:xfrm>
          <a:prstGeom prst="rect">
            <a:avLst/>
          </a:prstGeom>
          <a:noFill/>
        </p:spPr>
        <p:txBody>
          <a:bodyPr wrap="square" rtlCol="0">
            <a:spAutoFit/>
          </a:bodyPr>
          <a:lstStyle/>
          <a:p>
            <a:pPr algn="just"/>
            <a:r>
              <a:rPr lang="fr-FR" dirty="0" smtClean="0">
                <a:solidFill>
                  <a:srgbClr val="008000"/>
                </a:solidFill>
              </a:rPr>
              <a:t>Par exemple,  dans le</a:t>
            </a:r>
            <a:r>
              <a:rPr lang="fr-FR" dirty="0">
                <a:solidFill>
                  <a:srgbClr val="008000"/>
                </a:solidFill>
              </a:rPr>
              <a:t> catalogue de graines: plus de 700 sortes de tomates, 17 d'épinards, 25 de navets, laitues, courges, </a:t>
            </a:r>
            <a:r>
              <a:rPr lang="fr-FR" dirty="0" smtClean="0">
                <a:solidFill>
                  <a:srgbClr val="008000"/>
                </a:solidFill>
              </a:rPr>
              <a:t>haricots</a:t>
            </a:r>
            <a:r>
              <a:rPr lang="fr-FR" dirty="0">
                <a:solidFill>
                  <a:srgbClr val="008000"/>
                </a:solidFill>
              </a:rPr>
              <a:t>, capucines des canaries, haricots d'Espagne rouges et des bicolores, moutarde de Floride, moutarde </a:t>
            </a:r>
            <a:r>
              <a:rPr lang="fr-FR" dirty="0" err="1">
                <a:solidFill>
                  <a:srgbClr val="008000"/>
                </a:solidFill>
              </a:rPr>
              <a:t>Amsoï</a:t>
            </a:r>
            <a:r>
              <a:rPr lang="fr-FR" dirty="0">
                <a:solidFill>
                  <a:srgbClr val="008000"/>
                </a:solidFill>
              </a:rPr>
              <a:t>, moutarde géante rouge, moutarde Osaka, </a:t>
            </a:r>
            <a:r>
              <a:rPr lang="fr-FR" dirty="0" smtClean="0">
                <a:solidFill>
                  <a:srgbClr val="008000"/>
                </a:solidFill>
              </a:rPr>
              <a:t>poiriers</a:t>
            </a:r>
            <a:r>
              <a:rPr lang="fr-FR" dirty="0">
                <a:solidFill>
                  <a:srgbClr val="008000"/>
                </a:solidFill>
              </a:rPr>
              <a:t>, </a:t>
            </a:r>
            <a:r>
              <a:rPr lang="fr-FR" dirty="0" smtClean="0">
                <a:solidFill>
                  <a:srgbClr val="008000"/>
                </a:solidFill>
              </a:rPr>
              <a:t>pommiers, figuiers</a:t>
            </a:r>
            <a:r>
              <a:rPr lang="fr-FR" dirty="0">
                <a:solidFill>
                  <a:srgbClr val="008000"/>
                </a:solidFill>
              </a:rPr>
              <a:t>, groseilliers, </a:t>
            </a:r>
            <a:r>
              <a:rPr lang="fr-FR" dirty="0" smtClean="0">
                <a:solidFill>
                  <a:srgbClr val="008000"/>
                </a:solidFill>
              </a:rPr>
              <a:t>cassissiers  noirs et </a:t>
            </a:r>
            <a:r>
              <a:rPr lang="fr-FR" dirty="0">
                <a:solidFill>
                  <a:srgbClr val="008000"/>
                </a:solidFill>
              </a:rPr>
              <a:t>blancs, </a:t>
            </a:r>
            <a:r>
              <a:rPr lang="fr-FR" dirty="0" err="1">
                <a:solidFill>
                  <a:srgbClr val="008000"/>
                </a:solidFill>
              </a:rPr>
              <a:t>casseillers</a:t>
            </a:r>
            <a:r>
              <a:rPr lang="fr-FR" dirty="0">
                <a:solidFill>
                  <a:srgbClr val="008000"/>
                </a:solidFill>
              </a:rPr>
              <a:t>, framboisiers, myrtilles, </a:t>
            </a:r>
            <a:r>
              <a:rPr lang="fr-FR" dirty="0" smtClean="0">
                <a:solidFill>
                  <a:srgbClr val="008000"/>
                </a:solidFill>
              </a:rPr>
              <a:t>ronciers</a:t>
            </a:r>
            <a:r>
              <a:rPr lang="fr-FR" dirty="0">
                <a:solidFill>
                  <a:srgbClr val="008000"/>
                </a:solidFill>
              </a:rPr>
              <a:t>, </a:t>
            </a:r>
            <a:r>
              <a:rPr lang="fr-FR" dirty="0" smtClean="0">
                <a:solidFill>
                  <a:srgbClr val="008000"/>
                </a:solidFill>
              </a:rPr>
              <a:t>pêchers, cerisiers, abricotiers ...</a:t>
            </a:r>
          </a:p>
          <a:p>
            <a:pPr algn="just"/>
            <a:r>
              <a:rPr lang="fr-FR" dirty="0">
                <a:solidFill>
                  <a:srgbClr val="008000"/>
                </a:solidFill>
              </a:rPr>
              <a:t>Il est également possible de commander des arbres et petits fruits à planter et d’acheter les livrets de </a:t>
            </a:r>
            <a:r>
              <a:rPr lang="fr-FR" i="1" dirty="0">
                <a:solidFill>
                  <a:srgbClr val="008000"/>
                </a:solidFill>
              </a:rPr>
              <a:t>Cours de jardinage naturel</a:t>
            </a:r>
            <a:r>
              <a:rPr lang="fr-FR" dirty="0">
                <a:solidFill>
                  <a:srgbClr val="008000"/>
                </a:solidFill>
              </a:rPr>
              <a:t>.</a:t>
            </a:r>
          </a:p>
        </p:txBody>
      </p:sp>
      <p:sp>
        <p:nvSpPr>
          <p:cNvPr id="10" name="ZoneTexte 9"/>
          <p:cNvSpPr txBox="1"/>
          <p:nvPr/>
        </p:nvSpPr>
        <p:spPr>
          <a:xfrm>
            <a:off x="204395" y="882127"/>
            <a:ext cx="11865685" cy="646331"/>
          </a:xfrm>
          <a:prstGeom prst="rect">
            <a:avLst/>
          </a:prstGeom>
          <a:noFill/>
        </p:spPr>
        <p:txBody>
          <a:bodyPr wrap="square" rtlCol="0">
            <a:spAutoFit/>
          </a:bodyPr>
          <a:lstStyle/>
          <a:p>
            <a:r>
              <a:rPr lang="fr-FR" b="1" dirty="0" smtClean="0">
                <a:solidFill>
                  <a:srgbClr val="008000"/>
                </a:solidFill>
              </a:rPr>
              <a:t>17. La Semence-</a:t>
            </a:r>
            <a:r>
              <a:rPr lang="fr-FR" b="1" dirty="0" err="1" smtClean="0">
                <a:solidFill>
                  <a:srgbClr val="008000"/>
                </a:solidFill>
              </a:rPr>
              <a:t>othèque</a:t>
            </a:r>
            <a:r>
              <a:rPr lang="fr-FR" b="1" dirty="0" smtClean="0">
                <a:solidFill>
                  <a:srgbClr val="008000"/>
                </a:solidFill>
              </a:rPr>
              <a:t> (suite et fin) </a:t>
            </a:r>
            <a:r>
              <a:rPr lang="fr-FR" dirty="0" smtClean="0">
                <a:solidFill>
                  <a:srgbClr val="008000"/>
                </a:solidFill>
              </a:rPr>
              <a:t>:</a:t>
            </a:r>
          </a:p>
          <a:p>
            <a:endParaRPr lang="fr-FR" dirty="0" smtClean="0">
              <a:solidFill>
                <a:srgbClr val="008000"/>
              </a:solidFill>
            </a:endParaRPr>
          </a:p>
        </p:txBody>
      </p:sp>
    </p:spTree>
    <p:extLst>
      <p:ext uri="{BB962C8B-B14F-4D97-AF65-F5344CB8AC3E}">
        <p14:creationId xmlns:p14="http://schemas.microsoft.com/office/powerpoint/2010/main" val="1011498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1071411" y="144878"/>
            <a:ext cx="788624" cy="254574"/>
          </a:xfrm>
        </p:spPr>
        <p:txBody>
          <a:bodyPr/>
          <a:lstStyle/>
          <a:p>
            <a:fld id="{45F5A4E4-5C5F-4409-A55E-AD608A685D4D}" type="slidenum">
              <a:rPr lang="fr-FR" smtClean="0"/>
              <a:t>3</a:t>
            </a:fld>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Rectangle 4"/>
          <p:cNvSpPr/>
          <p:nvPr/>
        </p:nvSpPr>
        <p:spPr>
          <a:xfrm>
            <a:off x="141506" y="797748"/>
            <a:ext cx="11324217" cy="3046988"/>
          </a:xfrm>
          <a:prstGeom prst="rect">
            <a:avLst/>
          </a:prstGeom>
        </p:spPr>
        <p:txBody>
          <a:bodyPr wrap="square">
            <a:spAutoFit/>
          </a:bodyPr>
          <a:lstStyle/>
          <a:p>
            <a:r>
              <a:rPr lang="fr-FR" b="1" dirty="0" smtClean="0">
                <a:solidFill>
                  <a:srgbClr val="008000"/>
                </a:solidFill>
              </a:rPr>
              <a:t>0. Sommaire (suite)</a:t>
            </a:r>
            <a:r>
              <a:rPr lang="fr-FR" dirty="0" smtClean="0">
                <a:solidFill>
                  <a:srgbClr val="008000"/>
                </a:solidFill>
              </a:rPr>
              <a:t> </a:t>
            </a:r>
            <a:r>
              <a:rPr lang="fr-FR" dirty="0">
                <a:solidFill>
                  <a:srgbClr val="008000"/>
                </a:solidFill>
              </a:rPr>
              <a:t>:</a:t>
            </a:r>
          </a:p>
          <a:p>
            <a:endParaRPr lang="fr-FR" sz="1400" dirty="0" smtClean="0">
              <a:solidFill>
                <a:srgbClr val="008000"/>
              </a:solidFill>
            </a:endParaRPr>
          </a:p>
          <a:p>
            <a:r>
              <a:rPr lang="fr-FR" sz="1600" dirty="0" smtClean="0">
                <a:solidFill>
                  <a:srgbClr val="008000"/>
                </a:solidFill>
              </a:rPr>
              <a:t>A1</a:t>
            </a:r>
            <a:r>
              <a:rPr lang="fr-FR" sz="1600" dirty="0">
                <a:solidFill>
                  <a:srgbClr val="008000"/>
                </a:solidFill>
              </a:rPr>
              <a:t>. Annexe : Climat de Mouscron</a:t>
            </a:r>
          </a:p>
          <a:p>
            <a:r>
              <a:rPr lang="fr-FR" sz="1600" dirty="0">
                <a:solidFill>
                  <a:srgbClr val="008000"/>
                </a:solidFill>
              </a:rPr>
              <a:t>A2. Annexe : Plan du Jardin des fraternités ouvrières de Mouscron</a:t>
            </a:r>
          </a:p>
          <a:p>
            <a:r>
              <a:rPr lang="fr-FR" sz="1600" dirty="0">
                <a:solidFill>
                  <a:srgbClr val="008000"/>
                </a:solidFill>
              </a:rPr>
              <a:t>A3. Annexe : Coordonnées </a:t>
            </a:r>
          </a:p>
          <a:p>
            <a:r>
              <a:rPr lang="fr-FR" sz="1600" dirty="0">
                <a:solidFill>
                  <a:srgbClr val="008000"/>
                </a:solidFill>
              </a:rPr>
              <a:t>A4. Annexes : Activités</a:t>
            </a:r>
          </a:p>
          <a:p>
            <a:r>
              <a:rPr lang="fr-FR" sz="1600" dirty="0">
                <a:solidFill>
                  <a:srgbClr val="008000"/>
                </a:solidFill>
              </a:rPr>
              <a:t>A5. Annexe : Bibliographie</a:t>
            </a:r>
          </a:p>
          <a:p>
            <a:r>
              <a:rPr lang="fr-FR" sz="1600" dirty="0">
                <a:solidFill>
                  <a:srgbClr val="008000"/>
                </a:solidFill>
              </a:rPr>
              <a:t>A5.1. Sites Internet</a:t>
            </a:r>
          </a:p>
          <a:p>
            <a:r>
              <a:rPr lang="fr-FR" sz="1600" dirty="0">
                <a:solidFill>
                  <a:srgbClr val="008000"/>
                </a:solidFill>
              </a:rPr>
              <a:t>A5.2. Vidéos</a:t>
            </a:r>
          </a:p>
          <a:p>
            <a:r>
              <a:rPr lang="fr-FR" sz="1600" dirty="0">
                <a:solidFill>
                  <a:srgbClr val="008000"/>
                </a:solidFill>
              </a:rPr>
              <a:t>A5.3. Livres sur la </a:t>
            </a:r>
            <a:r>
              <a:rPr lang="fr-FR" sz="1600" dirty="0" err="1" smtClean="0">
                <a:solidFill>
                  <a:srgbClr val="008000"/>
                </a:solidFill>
              </a:rPr>
              <a:t>permaculture</a:t>
            </a:r>
            <a:endParaRPr lang="fr-FR" sz="1600" dirty="0" smtClean="0">
              <a:solidFill>
                <a:srgbClr val="008000"/>
              </a:solidFill>
            </a:endParaRPr>
          </a:p>
          <a:p>
            <a:r>
              <a:rPr lang="fr-FR" sz="1600" dirty="0">
                <a:solidFill>
                  <a:srgbClr val="008000"/>
                </a:solidFill>
              </a:rPr>
              <a:t>A6. Annexe: </a:t>
            </a:r>
            <a:r>
              <a:rPr lang="fr-FR" sz="1600" dirty="0" smtClean="0">
                <a:solidFill>
                  <a:srgbClr val="008000"/>
                </a:solidFill>
              </a:rPr>
              <a:t>Citations</a:t>
            </a:r>
          </a:p>
          <a:p>
            <a:r>
              <a:rPr lang="fr-FR" sz="1600" dirty="0">
                <a:solidFill>
                  <a:srgbClr val="008000"/>
                </a:solidFill>
              </a:rPr>
              <a:t>A6. Annexe</a:t>
            </a:r>
            <a:r>
              <a:rPr lang="fr-FR" sz="1600" dirty="0" smtClean="0">
                <a:solidFill>
                  <a:srgbClr val="008000"/>
                </a:solidFill>
              </a:rPr>
              <a:t>: Lexique</a:t>
            </a:r>
            <a:endParaRPr lang="fr-FR" sz="1600" dirty="0">
              <a:solidFill>
                <a:srgbClr val="008000"/>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5390" y="2070269"/>
            <a:ext cx="2879758" cy="3796776"/>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895" y="2667705"/>
            <a:ext cx="3190875" cy="3150654"/>
          </a:xfrm>
          <a:prstGeom prst="rect">
            <a:avLst/>
          </a:prstGeom>
        </p:spPr>
      </p:pic>
      <p:sp>
        <p:nvSpPr>
          <p:cNvPr id="8" name="ZoneTexte 7"/>
          <p:cNvSpPr txBox="1"/>
          <p:nvPr/>
        </p:nvSpPr>
        <p:spPr>
          <a:xfrm>
            <a:off x="6596647" y="5885521"/>
            <a:ext cx="3944927" cy="307777"/>
          </a:xfrm>
          <a:prstGeom prst="rect">
            <a:avLst/>
          </a:prstGeom>
          <a:noFill/>
        </p:spPr>
        <p:txBody>
          <a:bodyPr wrap="none" rtlCol="0">
            <a:spAutoFit/>
          </a:bodyPr>
          <a:lstStyle/>
          <a:p>
            <a:pPr algn="ctr"/>
            <a:r>
              <a:rPr lang="fr-FR" sz="1400" dirty="0" smtClean="0">
                <a:solidFill>
                  <a:srgbClr val="008000"/>
                </a:solidFill>
              </a:rPr>
              <a:t>La maison de Josine et Gilbert Cardon et son entrée</a:t>
            </a:r>
            <a:endParaRPr lang="fr-FR" sz="1400" dirty="0">
              <a:solidFill>
                <a:srgbClr val="008000"/>
              </a:solidFill>
            </a:endParaRPr>
          </a:p>
        </p:txBody>
      </p:sp>
    </p:spTree>
    <p:extLst>
      <p:ext uri="{BB962C8B-B14F-4D97-AF65-F5344CB8AC3E}">
        <p14:creationId xmlns:p14="http://schemas.microsoft.com/office/powerpoint/2010/main" val="2873796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Jardin des fraternités ouvrières de Mouscron</a:t>
            </a:r>
            <a:endParaRPr lang="fr-FR"/>
          </a:p>
        </p:txBody>
      </p:sp>
      <p:sp>
        <p:nvSpPr>
          <p:cNvPr id="3" name="Espace réservé du numéro de diapositive 2"/>
          <p:cNvSpPr>
            <a:spLocks noGrp="1"/>
          </p:cNvSpPr>
          <p:nvPr>
            <p:ph type="sldNum" sz="quarter" idx="12"/>
          </p:nvPr>
        </p:nvSpPr>
        <p:spPr/>
        <p:txBody>
          <a:bodyPr/>
          <a:lstStyle/>
          <a:p>
            <a:fld id="{45F5A4E4-5C5F-4409-A55E-AD608A685D4D}" type="slidenum">
              <a:rPr lang="fr-FR" smtClean="0"/>
              <a:t>30</a:t>
            </a:fld>
            <a:endParaRPr lang="fr-FR"/>
          </a:p>
        </p:txBody>
      </p:sp>
      <p:sp>
        <p:nvSpPr>
          <p:cNvPr id="4" name="Rectangle 3"/>
          <p:cNvSpPr/>
          <p:nvPr/>
        </p:nvSpPr>
        <p:spPr>
          <a:xfrm>
            <a:off x="301214" y="946675"/>
            <a:ext cx="11639773" cy="2215991"/>
          </a:xfrm>
          <a:prstGeom prst="rect">
            <a:avLst/>
          </a:prstGeom>
        </p:spPr>
        <p:txBody>
          <a:bodyPr wrap="square">
            <a:spAutoFit/>
          </a:bodyPr>
          <a:lstStyle/>
          <a:p>
            <a:r>
              <a:rPr lang="fr-FR" b="1" dirty="0" smtClean="0">
                <a:solidFill>
                  <a:srgbClr val="008000"/>
                </a:solidFill>
              </a:rPr>
              <a:t>18. Bibliothèque</a:t>
            </a:r>
          </a:p>
          <a:p>
            <a:endParaRPr lang="fr-FR" dirty="0">
              <a:solidFill>
                <a:srgbClr val="008000"/>
              </a:solidFill>
            </a:endParaRPr>
          </a:p>
          <a:p>
            <a:pPr algn="just"/>
            <a:r>
              <a:rPr lang="fr-FR" dirty="0">
                <a:solidFill>
                  <a:srgbClr val="008000"/>
                </a:solidFill>
              </a:rPr>
              <a:t>La </a:t>
            </a:r>
            <a:r>
              <a:rPr lang="fr-FR" dirty="0" smtClean="0">
                <a:solidFill>
                  <a:srgbClr val="008000"/>
                </a:solidFill>
              </a:rPr>
              <a:t>salle, </a:t>
            </a:r>
            <a:r>
              <a:rPr lang="fr-FR" dirty="0">
                <a:solidFill>
                  <a:srgbClr val="008000"/>
                </a:solidFill>
              </a:rPr>
              <a:t>avec aux murs des photos des peuples du monde et des affiches aux slogans </a:t>
            </a:r>
            <a:r>
              <a:rPr lang="fr-FR" dirty="0" smtClean="0">
                <a:solidFill>
                  <a:srgbClr val="008000"/>
                </a:solidFill>
              </a:rPr>
              <a:t>militants, accueille </a:t>
            </a:r>
            <a:r>
              <a:rPr lang="fr-FR" dirty="0">
                <a:solidFill>
                  <a:srgbClr val="008000"/>
                </a:solidFill>
              </a:rPr>
              <a:t>une </a:t>
            </a:r>
            <a:r>
              <a:rPr lang="fr-FR" dirty="0" smtClean="0">
                <a:solidFill>
                  <a:srgbClr val="008000"/>
                </a:solidFill>
              </a:rPr>
              <a:t>bibliothèque contenant 200 ouvrages référencés, </a:t>
            </a:r>
            <a:r>
              <a:rPr lang="fr-FR" dirty="0">
                <a:solidFill>
                  <a:srgbClr val="008000"/>
                </a:solidFill>
              </a:rPr>
              <a:t>consultables sur </a:t>
            </a:r>
            <a:r>
              <a:rPr lang="fr-FR" dirty="0" smtClean="0">
                <a:solidFill>
                  <a:srgbClr val="008000"/>
                </a:solidFill>
              </a:rPr>
              <a:t>place</a:t>
            </a:r>
            <a:r>
              <a:rPr lang="fr-FR" dirty="0">
                <a:solidFill>
                  <a:srgbClr val="008000"/>
                </a:solidFill>
              </a:rPr>
              <a:t>,</a:t>
            </a:r>
            <a:r>
              <a:rPr lang="fr-FR" dirty="0" smtClean="0">
                <a:solidFill>
                  <a:srgbClr val="008000"/>
                </a:solidFill>
              </a:rPr>
              <a:t> traitant </a:t>
            </a:r>
            <a:r>
              <a:rPr lang="fr-FR" dirty="0">
                <a:solidFill>
                  <a:srgbClr val="008000"/>
                </a:solidFill>
              </a:rPr>
              <a:t>des plantes, de cuisine, de santé, d’écologie, de jardinage naturel, d’agriculture </a:t>
            </a:r>
            <a:r>
              <a:rPr lang="fr-FR" dirty="0" smtClean="0">
                <a:solidFill>
                  <a:srgbClr val="008000"/>
                </a:solidFill>
              </a:rPr>
              <a:t>écologique</a:t>
            </a:r>
            <a:r>
              <a:rPr lang="fr-FR" dirty="0">
                <a:solidFill>
                  <a:srgbClr val="008000"/>
                </a:solidFill>
              </a:rPr>
              <a:t> </a:t>
            </a:r>
            <a:r>
              <a:rPr lang="fr-FR" dirty="0" smtClean="0">
                <a:solidFill>
                  <a:srgbClr val="008000"/>
                </a:solidFill>
              </a:rPr>
              <a:t>… </a:t>
            </a:r>
            <a:r>
              <a:rPr lang="fr-FR" dirty="0">
                <a:solidFill>
                  <a:srgbClr val="008000"/>
                </a:solidFill>
              </a:rPr>
              <a:t>Certains étudiants en agro viennent se documenter </a:t>
            </a:r>
            <a:r>
              <a:rPr lang="fr-FR" dirty="0" smtClean="0">
                <a:solidFill>
                  <a:srgbClr val="008000"/>
                </a:solidFill>
              </a:rPr>
              <a:t>ici.</a:t>
            </a:r>
          </a:p>
          <a:p>
            <a:pPr algn="just"/>
            <a:r>
              <a:rPr lang="fr-FR" dirty="0">
                <a:solidFill>
                  <a:srgbClr val="008000"/>
                </a:solidFill>
              </a:rPr>
              <a:t>Les bénéfices servent à acheter des livres</a:t>
            </a:r>
            <a:r>
              <a:rPr lang="fr-FR" dirty="0" smtClean="0">
                <a:solidFill>
                  <a:srgbClr val="008000"/>
                </a:solidFill>
              </a:rPr>
              <a:t>.</a:t>
            </a:r>
          </a:p>
          <a:p>
            <a:pPr algn="just"/>
            <a:endParaRPr lang="fr-FR" dirty="0" smtClean="0">
              <a:solidFill>
                <a:srgbClr val="008000"/>
              </a:solidFill>
            </a:endParaRPr>
          </a:p>
          <a:p>
            <a:pPr algn="just"/>
            <a:r>
              <a:rPr lang="fr-FR" sz="1200" dirty="0">
                <a:solidFill>
                  <a:srgbClr val="008000"/>
                </a:solidFill>
              </a:rPr>
              <a:t>Source : Visite des Fraternités ouvrières - le potager-forêt de Gilbert et Josine, </a:t>
            </a:r>
            <a:r>
              <a:rPr lang="fr-FR" sz="1200" dirty="0">
                <a:solidFill>
                  <a:srgbClr val="008000"/>
                </a:solidFill>
                <a:hlinkClick r:id="rId2"/>
              </a:rPr>
              <a:t>http://www.grezentransition.be/spip.php?article272</a:t>
            </a:r>
            <a:r>
              <a:rPr lang="fr-FR" sz="1200" dirty="0">
                <a:solidFill>
                  <a:srgbClr val="008000"/>
                </a:solidFill>
              </a:rPr>
              <a:t> </a:t>
            </a:r>
          </a:p>
        </p:txBody>
      </p:sp>
      <p:sp>
        <p:nvSpPr>
          <p:cNvPr id="5" name="ZoneTexte 4"/>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10" y="3435514"/>
            <a:ext cx="2599534" cy="208183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4550" y="3435514"/>
            <a:ext cx="2466975" cy="184785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5534" y="3309311"/>
            <a:ext cx="4168278" cy="2334236"/>
          </a:xfrm>
          <a:prstGeom prst="rect">
            <a:avLst/>
          </a:prstGeom>
        </p:spPr>
      </p:pic>
    </p:spTree>
    <p:extLst>
      <p:ext uri="{BB962C8B-B14F-4D97-AF65-F5344CB8AC3E}">
        <p14:creationId xmlns:p14="http://schemas.microsoft.com/office/powerpoint/2010/main" val="847858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Jardin des fraternités ouvrières de Mouscron</a:t>
            </a:r>
            <a:endParaRPr lang="fr-FR"/>
          </a:p>
        </p:txBody>
      </p:sp>
      <p:sp>
        <p:nvSpPr>
          <p:cNvPr id="3" name="Espace réservé du numéro de diapositive 2"/>
          <p:cNvSpPr>
            <a:spLocks noGrp="1"/>
          </p:cNvSpPr>
          <p:nvPr>
            <p:ph type="sldNum" sz="quarter" idx="12"/>
          </p:nvPr>
        </p:nvSpPr>
        <p:spPr/>
        <p:txBody>
          <a:bodyPr/>
          <a:lstStyle/>
          <a:p>
            <a:fld id="{45F5A4E4-5C5F-4409-A55E-AD608A685D4D}" type="slidenum">
              <a:rPr lang="fr-FR" smtClean="0"/>
              <a:t>31</a:t>
            </a:fld>
            <a:endParaRPr lang="fr-FR"/>
          </a:p>
        </p:txBody>
      </p:sp>
      <p:sp>
        <p:nvSpPr>
          <p:cNvPr id="4" name="Rectangle 3"/>
          <p:cNvSpPr/>
          <p:nvPr/>
        </p:nvSpPr>
        <p:spPr>
          <a:xfrm>
            <a:off x="279699" y="968189"/>
            <a:ext cx="11747350" cy="1384995"/>
          </a:xfrm>
          <a:prstGeom prst="rect">
            <a:avLst/>
          </a:prstGeom>
        </p:spPr>
        <p:txBody>
          <a:bodyPr wrap="square">
            <a:spAutoFit/>
          </a:bodyPr>
          <a:lstStyle/>
          <a:p>
            <a:r>
              <a:rPr lang="fr-FR" b="1" dirty="0" smtClean="0">
                <a:solidFill>
                  <a:srgbClr val="008000"/>
                </a:solidFill>
              </a:rPr>
              <a:t>19. Productions</a:t>
            </a:r>
          </a:p>
          <a:p>
            <a:endParaRPr lang="fr-FR" dirty="0">
              <a:solidFill>
                <a:srgbClr val="008000"/>
              </a:solidFill>
            </a:endParaRPr>
          </a:p>
          <a:p>
            <a:r>
              <a:rPr lang="fr-FR" i="1" dirty="0" smtClean="0">
                <a:solidFill>
                  <a:srgbClr val="FF0000"/>
                </a:solidFill>
              </a:rPr>
              <a:t>Sans </a:t>
            </a:r>
            <a:r>
              <a:rPr lang="fr-FR" i="1" dirty="0">
                <a:solidFill>
                  <a:srgbClr val="FF0000"/>
                </a:solidFill>
              </a:rPr>
              <a:t>pouvoir estimer la production</a:t>
            </a:r>
            <a:r>
              <a:rPr lang="fr-FR" dirty="0">
                <a:solidFill>
                  <a:srgbClr val="008000"/>
                </a:solidFill>
              </a:rPr>
              <a:t>, et sans pouvoir tout récolter </a:t>
            </a:r>
            <a:r>
              <a:rPr lang="fr-FR" dirty="0" smtClean="0">
                <a:solidFill>
                  <a:srgbClr val="008000"/>
                </a:solidFill>
              </a:rPr>
              <a:t>(dans le cas de branches </a:t>
            </a:r>
            <a:r>
              <a:rPr lang="fr-FR" dirty="0">
                <a:solidFill>
                  <a:srgbClr val="008000"/>
                </a:solidFill>
              </a:rPr>
              <a:t>trop hautes…), Gilbert </a:t>
            </a:r>
            <a:r>
              <a:rPr lang="fr-FR" dirty="0" smtClean="0">
                <a:solidFill>
                  <a:srgbClr val="008000"/>
                </a:solidFill>
              </a:rPr>
              <a:t>dit nourrir </a:t>
            </a:r>
            <a:r>
              <a:rPr lang="fr-FR" dirty="0">
                <a:solidFill>
                  <a:srgbClr val="008000"/>
                </a:solidFill>
              </a:rPr>
              <a:t>sa famille (et plus) toute l’année avec des fruits sains et de « taille normale </a:t>
            </a:r>
            <a:r>
              <a:rPr lang="fr-FR" dirty="0" smtClean="0">
                <a:solidFill>
                  <a:srgbClr val="008000"/>
                </a:solidFill>
              </a:rPr>
              <a:t>».</a:t>
            </a:r>
          </a:p>
          <a:p>
            <a:r>
              <a:rPr lang="fr-FR" sz="1200" dirty="0">
                <a:solidFill>
                  <a:srgbClr val="008000"/>
                </a:solidFill>
              </a:rPr>
              <a:t>Source : </a:t>
            </a:r>
            <a:r>
              <a:rPr lang="fr-FR" sz="1200" dirty="0">
                <a:solidFill>
                  <a:srgbClr val="008000"/>
                </a:solidFill>
                <a:hlinkClick r:id="rId2"/>
              </a:rPr>
              <a:t>http://</a:t>
            </a:r>
            <a:r>
              <a:rPr lang="fr-FR" sz="1200" dirty="0" smtClean="0">
                <a:solidFill>
                  <a:srgbClr val="008000"/>
                </a:solidFill>
                <a:hlinkClick r:id="rId2"/>
              </a:rPr>
              <a:t>www.alterboutique.com/boutique/bioenlorraine/images-editeur/files/FEUILLE%20DE%20CHOU/bulletinlorraine1304.pdf</a:t>
            </a:r>
            <a:r>
              <a:rPr lang="fr-FR" sz="1200" dirty="0" smtClean="0">
                <a:solidFill>
                  <a:srgbClr val="008000"/>
                </a:solidFill>
              </a:rPr>
              <a:t> </a:t>
            </a:r>
            <a:endParaRPr lang="fr-FR" sz="1200" dirty="0">
              <a:solidFill>
                <a:srgbClr val="008000"/>
              </a:solidFill>
            </a:endParaRPr>
          </a:p>
        </p:txBody>
      </p:sp>
      <p:sp>
        <p:nvSpPr>
          <p:cNvPr id="5" name="ZoneTexte 4"/>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6" name="ZoneTexte 5"/>
          <p:cNvSpPr txBox="1"/>
          <p:nvPr/>
        </p:nvSpPr>
        <p:spPr>
          <a:xfrm>
            <a:off x="678073" y="5552502"/>
            <a:ext cx="4274544" cy="461665"/>
          </a:xfrm>
          <a:prstGeom prst="rect">
            <a:avLst/>
          </a:prstGeom>
          <a:noFill/>
        </p:spPr>
        <p:txBody>
          <a:bodyPr wrap="square" rtlCol="0">
            <a:spAutoFit/>
          </a:bodyPr>
          <a:lstStyle/>
          <a:p>
            <a:pPr algn="ctr"/>
            <a:r>
              <a:rPr lang="fr-FR" sz="1200" dirty="0" smtClean="0">
                <a:solidFill>
                  <a:srgbClr val="008000"/>
                </a:solidFill>
              </a:rPr>
              <a:t>Jus de tomates (de variétés anciennes), 2,50 € / Litre. </a:t>
            </a:r>
          </a:p>
          <a:p>
            <a:pPr algn="ctr"/>
            <a:r>
              <a:rPr lang="fr-FR" sz="1200" dirty="0" smtClean="0">
                <a:solidFill>
                  <a:srgbClr val="008000"/>
                </a:solidFill>
              </a:rPr>
              <a:t>Source </a:t>
            </a:r>
            <a:r>
              <a:rPr lang="fr-FR" sz="1200" dirty="0">
                <a:solidFill>
                  <a:srgbClr val="008000"/>
                </a:solidFill>
              </a:rPr>
              <a:t>: </a:t>
            </a:r>
            <a:r>
              <a:rPr lang="fr-FR" sz="1200" dirty="0">
                <a:solidFill>
                  <a:srgbClr val="008000"/>
                </a:solidFill>
                <a:hlinkClick r:id="rId3"/>
              </a:rPr>
              <a:t>http://www.transition21.be/?</a:t>
            </a:r>
            <a:r>
              <a:rPr lang="fr-FR" sz="1200" dirty="0" smtClean="0">
                <a:solidFill>
                  <a:srgbClr val="008000"/>
                </a:solidFill>
                <a:hlinkClick r:id="rId3"/>
              </a:rPr>
              <a:t>p=355</a:t>
            </a:r>
            <a:r>
              <a:rPr lang="fr-FR" sz="1200" dirty="0" smtClean="0">
                <a:solidFill>
                  <a:srgbClr val="008000"/>
                </a:solidFill>
              </a:rPr>
              <a:t> </a:t>
            </a:r>
            <a:endParaRPr lang="fr-FR" sz="1200" dirty="0">
              <a:solidFill>
                <a:srgbClr val="008000"/>
              </a:solidFill>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699" y="2910864"/>
            <a:ext cx="5071293" cy="2641638"/>
          </a:xfrm>
          <a:prstGeom prst="rect">
            <a:avLst/>
          </a:prstGeom>
        </p:spPr>
      </p:pic>
      <p:sp>
        <p:nvSpPr>
          <p:cNvPr id="9" name="Rectangle 8"/>
          <p:cNvSpPr/>
          <p:nvPr/>
        </p:nvSpPr>
        <p:spPr>
          <a:xfrm>
            <a:off x="5931049" y="5887421"/>
            <a:ext cx="6096000" cy="276999"/>
          </a:xfrm>
          <a:prstGeom prst="rect">
            <a:avLst/>
          </a:prstGeom>
        </p:spPr>
        <p:txBody>
          <a:bodyPr>
            <a:spAutoFit/>
          </a:bodyPr>
          <a:lstStyle/>
          <a:p>
            <a:pPr algn="ctr"/>
            <a:r>
              <a:rPr lang="fr-FR" sz="1200" dirty="0" smtClean="0">
                <a:solidFill>
                  <a:srgbClr val="008000"/>
                </a:solidFill>
                <a:latin typeface="Calibri" panose="020F0502020204030204" pitchFamily="34" charset="0"/>
                <a:ea typeface="Calibri" panose="020F0502020204030204" pitchFamily="34" charset="0"/>
                <a:cs typeface="Times New Roman" panose="02020603050405020304" pitchFamily="18" charset="0"/>
              </a:rPr>
              <a:t>Moutarde </a:t>
            </a:r>
            <a:r>
              <a:rPr lang="fr-FR" sz="1200" dirty="0">
                <a:solidFill>
                  <a:srgbClr val="008000"/>
                </a:solidFill>
                <a:latin typeface="Calibri" panose="020F0502020204030204" pitchFamily="34" charset="0"/>
                <a:ea typeface="Calibri" panose="020F0502020204030204" pitchFamily="34" charset="0"/>
                <a:cs typeface="Times New Roman" panose="02020603050405020304" pitchFamily="18" charset="0"/>
              </a:rPr>
              <a:t>de Floride, moutarde </a:t>
            </a:r>
            <a:r>
              <a:rPr lang="fr-FR" sz="1200" dirty="0" err="1">
                <a:solidFill>
                  <a:srgbClr val="008000"/>
                </a:solidFill>
                <a:latin typeface="Calibri" panose="020F0502020204030204" pitchFamily="34" charset="0"/>
                <a:ea typeface="Calibri" panose="020F0502020204030204" pitchFamily="34" charset="0"/>
                <a:cs typeface="Times New Roman" panose="02020603050405020304" pitchFamily="18" charset="0"/>
              </a:rPr>
              <a:t>Amsoï</a:t>
            </a:r>
            <a:r>
              <a:rPr lang="fr-FR" sz="1200" dirty="0">
                <a:solidFill>
                  <a:srgbClr val="008000"/>
                </a:solidFill>
                <a:latin typeface="Calibri" panose="020F0502020204030204" pitchFamily="34" charset="0"/>
                <a:ea typeface="Calibri" panose="020F0502020204030204" pitchFamily="34" charset="0"/>
                <a:cs typeface="Times New Roman" panose="02020603050405020304" pitchFamily="18" charset="0"/>
              </a:rPr>
              <a:t>, moutarde géante rouge, moutarde Osaka ...</a:t>
            </a:r>
            <a:endParaRPr lang="fr-FR" sz="1200" dirty="0">
              <a:solidFill>
                <a:srgbClr val="008000"/>
              </a:solidFill>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4153" y="2639021"/>
            <a:ext cx="2358047" cy="3138085"/>
          </a:xfrm>
          <a:prstGeom prst="rect">
            <a:avLst/>
          </a:prstGeom>
        </p:spPr>
      </p:pic>
    </p:spTree>
    <p:extLst>
      <p:ext uri="{BB962C8B-B14F-4D97-AF65-F5344CB8AC3E}">
        <p14:creationId xmlns:p14="http://schemas.microsoft.com/office/powerpoint/2010/main" val="27763826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5F5A4E4-5C5F-4409-A55E-AD608A685D4D}" type="slidenum">
              <a:rPr lang="fr-FR" smtClean="0"/>
              <a:t>32</a:t>
            </a:fld>
            <a:endParaRPr lang="fr-FR"/>
          </a:p>
        </p:txBody>
      </p:sp>
      <p:sp>
        <p:nvSpPr>
          <p:cNvPr id="3" name="Espace réservé du pied de page 2"/>
          <p:cNvSpPr>
            <a:spLocks noGrp="1"/>
          </p:cNvSpPr>
          <p:nvPr>
            <p:ph type="ftr" sz="quarter" idx="11"/>
          </p:nvPr>
        </p:nvSpPr>
        <p:spPr/>
        <p:txBody>
          <a:bodyPr/>
          <a:lstStyle/>
          <a:p>
            <a:r>
              <a:rPr lang="fr-FR" smtClean="0"/>
              <a:t>Jardin des fraternités ouvrières de Mouscron</a:t>
            </a:r>
            <a:endParaRPr lang="fr-FR"/>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242046" y="656071"/>
            <a:ext cx="3999447" cy="365905"/>
          </a:xfrm>
          <a:prstGeom prst="rect">
            <a:avLst/>
          </a:prstGeom>
          <a:noFill/>
        </p:spPr>
        <p:txBody>
          <a:bodyPr wrap="square" rtlCol="0">
            <a:spAutoFit/>
          </a:bodyPr>
          <a:lstStyle/>
          <a:p>
            <a:r>
              <a:rPr lang="fr-FR" b="1" dirty="0" smtClean="0">
                <a:solidFill>
                  <a:srgbClr val="008000"/>
                </a:solidFill>
              </a:rPr>
              <a:t>A1. Annexe : Climat de Mouscron</a:t>
            </a:r>
            <a:endParaRPr lang="fr-FR" b="1" dirty="0">
              <a:solidFill>
                <a:srgbClr val="008000"/>
              </a:solidFill>
            </a:endParaRPr>
          </a:p>
        </p:txBody>
      </p:sp>
      <p:sp>
        <p:nvSpPr>
          <p:cNvPr id="6" name="ZoneTexte 5"/>
          <p:cNvSpPr txBox="1"/>
          <p:nvPr/>
        </p:nvSpPr>
        <p:spPr>
          <a:xfrm>
            <a:off x="188650" y="1028830"/>
            <a:ext cx="5712310" cy="954107"/>
          </a:xfrm>
          <a:prstGeom prst="rect">
            <a:avLst/>
          </a:prstGeom>
          <a:noFill/>
        </p:spPr>
        <p:txBody>
          <a:bodyPr wrap="square" rtlCol="0">
            <a:spAutoFit/>
          </a:bodyPr>
          <a:lstStyle/>
          <a:p>
            <a:r>
              <a:rPr lang="fr-FR" sz="1400" dirty="0">
                <a:solidFill>
                  <a:srgbClr val="008000"/>
                </a:solidFill>
              </a:rPr>
              <a:t> Hainaut, Belgique 50.73°N 3.2°E 32m </a:t>
            </a:r>
            <a:r>
              <a:rPr lang="fr-FR" sz="1400" dirty="0" err="1">
                <a:solidFill>
                  <a:srgbClr val="008000"/>
                </a:solidFill>
              </a:rPr>
              <a:t>asl</a:t>
            </a:r>
            <a:endParaRPr lang="fr-FR" sz="1400" dirty="0" smtClean="0">
              <a:solidFill>
                <a:srgbClr val="008000"/>
              </a:solidFill>
            </a:endParaRPr>
          </a:p>
          <a:p>
            <a:endParaRPr lang="pt-BR" sz="1400" dirty="0" smtClean="0">
              <a:solidFill>
                <a:srgbClr val="008000"/>
              </a:solidFill>
            </a:endParaRPr>
          </a:p>
          <a:p>
            <a:r>
              <a:rPr lang="pt-BR" sz="1400" dirty="0" smtClean="0">
                <a:solidFill>
                  <a:srgbClr val="008000"/>
                </a:solidFill>
              </a:rPr>
              <a:t>LILLE </a:t>
            </a:r>
            <a:r>
              <a:rPr lang="pt-BR" sz="1400" dirty="0">
                <a:solidFill>
                  <a:srgbClr val="008000"/>
                </a:solidFill>
              </a:rPr>
              <a:t>LESQUI 50.57°N / 3.10°N (52 snm)</a:t>
            </a:r>
          </a:p>
          <a:p>
            <a:r>
              <a:rPr lang="pt-BR" sz="1400" dirty="0">
                <a:solidFill>
                  <a:srgbClr val="008000"/>
                </a:solidFill>
              </a:rPr>
              <a:t>Distance de Mouscron (32 snm): 20 km</a:t>
            </a:r>
            <a:endParaRPr lang="fr-FR" sz="1400" dirty="0">
              <a:solidFill>
                <a:srgbClr val="008000"/>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50" y="1989791"/>
            <a:ext cx="5381625" cy="427672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550" y="1989791"/>
            <a:ext cx="5429250" cy="3581400"/>
          </a:xfrm>
          <a:prstGeom prst="rect">
            <a:avLst/>
          </a:prstGeom>
        </p:spPr>
      </p:pic>
      <p:sp>
        <p:nvSpPr>
          <p:cNvPr id="9" name="ZoneTexte 8"/>
          <p:cNvSpPr txBox="1"/>
          <p:nvPr/>
        </p:nvSpPr>
        <p:spPr>
          <a:xfrm>
            <a:off x="5776856" y="5819887"/>
            <a:ext cx="5670911" cy="276999"/>
          </a:xfrm>
          <a:prstGeom prst="rect">
            <a:avLst/>
          </a:prstGeom>
          <a:noFill/>
        </p:spPr>
        <p:txBody>
          <a:bodyPr wrap="none" rtlCol="0">
            <a:spAutoFit/>
          </a:bodyPr>
          <a:lstStyle/>
          <a:p>
            <a:r>
              <a:rPr lang="fr-FR" sz="1200" dirty="0">
                <a:solidFill>
                  <a:srgbClr val="008000"/>
                </a:solidFill>
              </a:rPr>
              <a:t>Source : </a:t>
            </a:r>
            <a:r>
              <a:rPr lang="fr-FR" sz="1200" dirty="0">
                <a:solidFill>
                  <a:srgbClr val="008000"/>
                </a:solidFill>
                <a:hlinkClick r:id="rId5"/>
              </a:rPr>
              <a:t>https://</a:t>
            </a:r>
            <a:r>
              <a:rPr lang="fr-FR" sz="1200" dirty="0" smtClean="0">
                <a:solidFill>
                  <a:srgbClr val="008000"/>
                </a:solidFill>
                <a:hlinkClick r:id="rId5"/>
              </a:rPr>
              <a:t>www.meteoblue.com/fr/belgique/meteo-mouscron-17645/yearclimate</a:t>
            </a:r>
            <a:r>
              <a:rPr lang="fr-FR" sz="1200" dirty="0" smtClean="0">
                <a:solidFill>
                  <a:srgbClr val="008000"/>
                </a:solidFill>
              </a:rPr>
              <a:t> </a:t>
            </a:r>
            <a:endParaRPr lang="fr-FR" sz="1200" dirty="0">
              <a:solidFill>
                <a:srgbClr val="008000"/>
              </a:solidFill>
            </a:endParaRPr>
          </a:p>
        </p:txBody>
      </p:sp>
      <p:sp>
        <p:nvSpPr>
          <p:cNvPr id="10" name="ZoneTexte 9"/>
          <p:cNvSpPr txBox="1"/>
          <p:nvPr/>
        </p:nvSpPr>
        <p:spPr>
          <a:xfrm>
            <a:off x="3872753" y="1021976"/>
            <a:ext cx="7575014" cy="738664"/>
          </a:xfrm>
          <a:prstGeom prst="rect">
            <a:avLst/>
          </a:prstGeom>
          <a:noFill/>
        </p:spPr>
        <p:txBody>
          <a:bodyPr wrap="square" rtlCol="0">
            <a:spAutoFit/>
          </a:bodyPr>
          <a:lstStyle/>
          <a:p>
            <a:r>
              <a:rPr lang="fr-FR" sz="1400" dirty="0">
                <a:solidFill>
                  <a:srgbClr val="008000"/>
                </a:solidFill>
              </a:rPr>
              <a:t>17.3 °C font du mois de Aout le plus chaud de l'année. </a:t>
            </a:r>
            <a:endParaRPr lang="fr-FR" sz="1400" dirty="0" smtClean="0">
              <a:solidFill>
                <a:srgbClr val="008000"/>
              </a:solidFill>
            </a:endParaRPr>
          </a:p>
          <a:p>
            <a:r>
              <a:rPr lang="fr-FR" sz="1400" dirty="0" smtClean="0">
                <a:solidFill>
                  <a:srgbClr val="008000"/>
                </a:solidFill>
              </a:rPr>
              <a:t>Janvier </a:t>
            </a:r>
            <a:r>
              <a:rPr lang="fr-FR" sz="1400" dirty="0">
                <a:solidFill>
                  <a:srgbClr val="008000"/>
                </a:solidFill>
              </a:rPr>
              <a:t>est le mois le plus froid de l'année. </a:t>
            </a:r>
            <a:endParaRPr lang="fr-FR" sz="1400" dirty="0" smtClean="0">
              <a:solidFill>
                <a:srgbClr val="008000"/>
              </a:solidFill>
            </a:endParaRPr>
          </a:p>
          <a:p>
            <a:r>
              <a:rPr lang="fr-FR" sz="1400" dirty="0" smtClean="0">
                <a:solidFill>
                  <a:srgbClr val="008000"/>
                </a:solidFill>
              </a:rPr>
              <a:t>La </a:t>
            </a:r>
            <a:r>
              <a:rPr lang="fr-FR" sz="1400" dirty="0">
                <a:solidFill>
                  <a:srgbClr val="008000"/>
                </a:solidFill>
              </a:rPr>
              <a:t>température moyenne est de 2.5 °C à cette période.</a:t>
            </a:r>
          </a:p>
        </p:txBody>
      </p:sp>
    </p:spTree>
    <p:extLst>
      <p:ext uri="{BB962C8B-B14F-4D97-AF65-F5344CB8AC3E}">
        <p14:creationId xmlns:p14="http://schemas.microsoft.com/office/powerpoint/2010/main" val="1646786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5F5A4E4-5C5F-4409-A55E-AD608A685D4D}" type="slidenum">
              <a:rPr lang="fr-FR" smtClean="0"/>
              <a:t>33</a:t>
            </a:fld>
            <a:endParaRPr lang="fr-FR"/>
          </a:p>
        </p:txBody>
      </p:sp>
      <p:sp>
        <p:nvSpPr>
          <p:cNvPr id="3" name="Espace réservé du pied de page 2"/>
          <p:cNvSpPr>
            <a:spLocks noGrp="1"/>
          </p:cNvSpPr>
          <p:nvPr>
            <p:ph type="ftr" sz="quarter" idx="11"/>
          </p:nvPr>
        </p:nvSpPr>
        <p:spPr/>
        <p:txBody>
          <a:bodyPr/>
          <a:lstStyle/>
          <a:p>
            <a:r>
              <a:rPr lang="fr-FR" smtClean="0"/>
              <a:t>Jardin des fraternités ouvrières de Mouscron</a:t>
            </a:r>
            <a:endParaRPr lang="fr-FR"/>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164928" y="673827"/>
            <a:ext cx="4374022" cy="369332"/>
          </a:xfrm>
          <a:prstGeom prst="rect">
            <a:avLst/>
          </a:prstGeom>
          <a:noFill/>
        </p:spPr>
        <p:txBody>
          <a:bodyPr wrap="square" rtlCol="0">
            <a:spAutoFit/>
          </a:bodyPr>
          <a:lstStyle/>
          <a:p>
            <a:r>
              <a:rPr lang="fr-FR" b="1" dirty="0">
                <a:solidFill>
                  <a:srgbClr val="008000"/>
                </a:solidFill>
              </a:rPr>
              <a:t>A1. Annexe : Climat de </a:t>
            </a:r>
            <a:r>
              <a:rPr lang="fr-FR" b="1" dirty="0" smtClean="0">
                <a:solidFill>
                  <a:srgbClr val="008000"/>
                </a:solidFill>
              </a:rPr>
              <a:t>Mouscron (suite) </a:t>
            </a:r>
            <a:endParaRPr lang="fr-FR" b="1" dirty="0">
              <a:solidFill>
                <a:srgbClr val="008000"/>
              </a:solidFill>
            </a:endParaRPr>
          </a:p>
        </p:txBody>
      </p:sp>
      <p:sp>
        <p:nvSpPr>
          <p:cNvPr id="6" name="ZoneTexte 5"/>
          <p:cNvSpPr txBox="1"/>
          <p:nvPr/>
        </p:nvSpPr>
        <p:spPr>
          <a:xfrm>
            <a:off x="242047" y="1179291"/>
            <a:ext cx="5712310" cy="307777"/>
          </a:xfrm>
          <a:prstGeom prst="rect">
            <a:avLst/>
          </a:prstGeom>
          <a:noFill/>
        </p:spPr>
        <p:txBody>
          <a:bodyPr wrap="square" rtlCol="0">
            <a:spAutoFit/>
          </a:bodyPr>
          <a:lstStyle/>
          <a:p>
            <a:r>
              <a:rPr lang="fr-FR" sz="1400" dirty="0">
                <a:solidFill>
                  <a:srgbClr val="008000"/>
                </a:solidFill>
              </a:rPr>
              <a:t>Moyenne des précipitations sur 8 ans (mm)</a:t>
            </a:r>
          </a:p>
        </p:txBody>
      </p:sp>
      <p:sp>
        <p:nvSpPr>
          <p:cNvPr id="9" name="ZoneTexte 8"/>
          <p:cNvSpPr txBox="1"/>
          <p:nvPr/>
        </p:nvSpPr>
        <p:spPr>
          <a:xfrm>
            <a:off x="71207" y="4889703"/>
            <a:ext cx="5408532" cy="276999"/>
          </a:xfrm>
          <a:prstGeom prst="rect">
            <a:avLst/>
          </a:prstGeom>
          <a:noFill/>
        </p:spPr>
        <p:txBody>
          <a:bodyPr wrap="none" rtlCol="0">
            <a:spAutoFit/>
          </a:bodyPr>
          <a:lstStyle/>
          <a:p>
            <a:r>
              <a:rPr lang="fr-FR" sz="1200" dirty="0">
                <a:solidFill>
                  <a:srgbClr val="008000"/>
                </a:solidFill>
              </a:rPr>
              <a:t>Source : </a:t>
            </a:r>
            <a:r>
              <a:rPr lang="fr-FR" sz="1200" dirty="0">
                <a:solidFill>
                  <a:srgbClr val="008000"/>
                </a:solidFill>
                <a:hlinkClick r:id="rId3"/>
              </a:rPr>
              <a:t>http://</a:t>
            </a:r>
            <a:r>
              <a:rPr lang="fr-FR" sz="1200" dirty="0" smtClean="0">
                <a:solidFill>
                  <a:srgbClr val="008000"/>
                </a:solidFill>
                <a:hlinkClick r:id="rId3"/>
              </a:rPr>
              <a:t>www.michamps4b.be/meteo-Belgique_mouscron_pluviometrie.php</a:t>
            </a:r>
            <a:r>
              <a:rPr lang="fr-FR" sz="1200" dirty="0" smtClean="0">
                <a:solidFill>
                  <a:srgbClr val="008000"/>
                </a:solidFill>
              </a:rPr>
              <a:t> </a:t>
            </a:r>
            <a:endParaRPr lang="fr-FR" sz="1200" dirty="0">
              <a:solidFill>
                <a:srgbClr val="008000"/>
              </a:solidFill>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047" y="1564373"/>
            <a:ext cx="4800600" cy="3248025"/>
          </a:xfrm>
          <a:prstGeom prst="rect">
            <a:avLst/>
          </a:prstGeom>
        </p:spPr>
      </p:pic>
      <p:sp>
        <p:nvSpPr>
          <p:cNvPr id="11" name="ZoneTexte 10"/>
          <p:cNvSpPr txBox="1"/>
          <p:nvPr/>
        </p:nvSpPr>
        <p:spPr>
          <a:xfrm>
            <a:off x="5174428" y="860612"/>
            <a:ext cx="6809591" cy="1600438"/>
          </a:xfrm>
          <a:prstGeom prst="rect">
            <a:avLst/>
          </a:prstGeom>
          <a:noFill/>
        </p:spPr>
        <p:txBody>
          <a:bodyPr wrap="square" rtlCol="0">
            <a:spAutoFit/>
          </a:bodyPr>
          <a:lstStyle/>
          <a:p>
            <a:r>
              <a:rPr lang="fr-FR" sz="1400" dirty="0">
                <a:solidFill>
                  <a:srgbClr val="008000"/>
                </a:solidFill>
              </a:rPr>
              <a:t>Le climat de Mouscron est chaud et tempéré. De fortes averses s'abattent toute l'année sur Mouscron. Même lors des mois les plus secs, les précipitations restent assez importantes. Selon la classification de </a:t>
            </a:r>
            <a:r>
              <a:rPr lang="fr-FR" sz="1400" dirty="0" err="1">
                <a:solidFill>
                  <a:srgbClr val="008000"/>
                </a:solidFill>
              </a:rPr>
              <a:t>Köppen</a:t>
            </a:r>
            <a:r>
              <a:rPr lang="fr-FR" sz="1400" dirty="0">
                <a:solidFill>
                  <a:srgbClr val="008000"/>
                </a:solidFill>
              </a:rPr>
              <a:t>-Geiger, le climat est de type </a:t>
            </a:r>
            <a:r>
              <a:rPr lang="fr-FR" sz="1400" dirty="0" err="1" smtClean="0">
                <a:solidFill>
                  <a:srgbClr val="008000"/>
                </a:solidFill>
              </a:rPr>
              <a:t>Cfb</a:t>
            </a:r>
            <a:r>
              <a:rPr lang="fr-FR" sz="1400" dirty="0">
                <a:solidFill>
                  <a:srgbClr val="008000"/>
                </a:solidFill>
              </a:rPr>
              <a:t> (</a:t>
            </a:r>
            <a:r>
              <a:rPr lang="fr-FR" sz="1400" dirty="0" smtClean="0">
                <a:solidFill>
                  <a:srgbClr val="008000"/>
                </a:solidFill>
              </a:rPr>
              <a:t>Océanique). </a:t>
            </a:r>
          </a:p>
          <a:p>
            <a:r>
              <a:rPr lang="fr-FR" sz="1400" dirty="0" smtClean="0">
                <a:solidFill>
                  <a:srgbClr val="008000"/>
                </a:solidFill>
              </a:rPr>
              <a:t>Sur </a:t>
            </a:r>
            <a:r>
              <a:rPr lang="fr-FR" sz="1400" dirty="0">
                <a:solidFill>
                  <a:srgbClr val="008000"/>
                </a:solidFill>
              </a:rPr>
              <a:t>l'année, la température moyenne à Mouscron est de 9.9 °C. </a:t>
            </a:r>
            <a:endParaRPr lang="fr-FR" sz="1400" dirty="0" smtClean="0">
              <a:solidFill>
                <a:srgbClr val="008000"/>
              </a:solidFill>
            </a:endParaRPr>
          </a:p>
          <a:p>
            <a:r>
              <a:rPr lang="fr-FR" sz="1400" dirty="0" smtClean="0">
                <a:solidFill>
                  <a:srgbClr val="008000"/>
                </a:solidFill>
              </a:rPr>
              <a:t>Les </a:t>
            </a:r>
            <a:r>
              <a:rPr lang="fr-FR" sz="1400" dirty="0">
                <a:solidFill>
                  <a:srgbClr val="008000"/>
                </a:solidFill>
              </a:rPr>
              <a:t>précipitations annuelles moyennes sont de 708 </a:t>
            </a:r>
            <a:r>
              <a:rPr lang="fr-FR" sz="1400" dirty="0" err="1">
                <a:solidFill>
                  <a:srgbClr val="008000"/>
                </a:solidFill>
              </a:rPr>
              <a:t>mm</a:t>
            </a:r>
            <a:r>
              <a:rPr lang="fr-FR" sz="1400" dirty="0" err="1" smtClean="0">
                <a:solidFill>
                  <a:srgbClr val="008000"/>
                </a:solidFill>
              </a:rPr>
              <a:t>.</a:t>
            </a:r>
            <a:endParaRPr lang="fr-FR" sz="1400" dirty="0" smtClean="0">
              <a:solidFill>
                <a:srgbClr val="008000"/>
              </a:solidFill>
            </a:endParaRPr>
          </a:p>
          <a:p>
            <a:r>
              <a:rPr lang="fr-FR" sz="1400" dirty="0">
                <a:solidFill>
                  <a:srgbClr val="008000"/>
                </a:solidFill>
              </a:rPr>
              <a:t>44 mm font du mois de Avril le plus sec de l'année. En Novembre, les précipitations sont les plus importantes de l'année avec une moyenne de 72 </a:t>
            </a:r>
            <a:r>
              <a:rPr lang="fr-FR" sz="1400" dirty="0" err="1">
                <a:solidFill>
                  <a:srgbClr val="008000"/>
                </a:solidFill>
              </a:rPr>
              <a:t>mm.</a:t>
            </a:r>
            <a:endParaRPr lang="fr-FR" sz="1400" dirty="0">
              <a:solidFill>
                <a:srgbClr val="008000"/>
              </a:solidFill>
            </a:endParaRPr>
          </a:p>
        </p:txBody>
      </p:sp>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684" y="2654750"/>
            <a:ext cx="5200650" cy="3400425"/>
          </a:xfrm>
          <a:prstGeom prst="rect">
            <a:avLst/>
          </a:prstGeom>
        </p:spPr>
      </p:pic>
      <p:sp>
        <p:nvSpPr>
          <p:cNvPr id="13" name="ZoneTexte 12"/>
          <p:cNvSpPr txBox="1"/>
          <p:nvPr/>
        </p:nvSpPr>
        <p:spPr>
          <a:xfrm>
            <a:off x="6095999" y="6048261"/>
            <a:ext cx="5888020" cy="276999"/>
          </a:xfrm>
          <a:prstGeom prst="rect">
            <a:avLst/>
          </a:prstGeom>
          <a:noFill/>
        </p:spPr>
        <p:txBody>
          <a:bodyPr wrap="square" rtlCol="0">
            <a:spAutoFit/>
          </a:bodyPr>
          <a:lstStyle/>
          <a:p>
            <a:pPr algn="ctr"/>
            <a:r>
              <a:rPr lang="fr-FR" sz="1200" dirty="0" smtClean="0">
                <a:solidFill>
                  <a:srgbClr val="008000"/>
                </a:solidFill>
              </a:rPr>
              <a:t>Diagramme climatique de Mouscron. </a:t>
            </a:r>
            <a:r>
              <a:rPr lang="fr-FR" sz="1200" dirty="0">
                <a:solidFill>
                  <a:srgbClr val="008000"/>
                </a:solidFill>
              </a:rPr>
              <a:t>Source : </a:t>
            </a:r>
            <a:r>
              <a:rPr lang="fr-FR" sz="1200" dirty="0">
                <a:solidFill>
                  <a:srgbClr val="008000"/>
                </a:solidFill>
                <a:hlinkClick r:id="rId6"/>
              </a:rPr>
              <a:t>http://fr.climate-data.org/location/47153</a:t>
            </a:r>
            <a:r>
              <a:rPr lang="fr-FR" sz="1200" dirty="0" smtClean="0">
                <a:solidFill>
                  <a:srgbClr val="008000"/>
                </a:solidFill>
                <a:hlinkClick r:id="rId6"/>
              </a:rPr>
              <a:t>/</a:t>
            </a:r>
            <a:r>
              <a:rPr lang="fr-FR" sz="1200" dirty="0" smtClean="0">
                <a:solidFill>
                  <a:srgbClr val="008000"/>
                </a:solidFill>
              </a:rPr>
              <a:t> </a:t>
            </a:r>
            <a:endParaRPr lang="fr-FR" sz="1200" dirty="0">
              <a:solidFill>
                <a:srgbClr val="008000"/>
              </a:solidFill>
            </a:endParaRPr>
          </a:p>
        </p:txBody>
      </p:sp>
      <p:sp>
        <p:nvSpPr>
          <p:cNvPr id="14" name="ZoneTexte 13"/>
          <p:cNvSpPr txBox="1"/>
          <p:nvPr/>
        </p:nvSpPr>
        <p:spPr>
          <a:xfrm>
            <a:off x="242046" y="5400339"/>
            <a:ext cx="5712311" cy="1077218"/>
          </a:xfrm>
          <a:prstGeom prst="rect">
            <a:avLst/>
          </a:prstGeom>
          <a:noFill/>
        </p:spPr>
        <p:txBody>
          <a:bodyPr wrap="square" rtlCol="0">
            <a:spAutoFit/>
          </a:bodyPr>
          <a:lstStyle/>
          <a:p>
            <a:r>
              <a:rPr lang="fr-FR" sz="1400" dirty="0">
                <a:solidFill>
                  <a:srgbClr val="008000"/>
                </a:solidFill>
              </a:rPr>
              <a:t>Altitude Mouscron, </a:t>
            </a:r>
            <a:r>
              <a:rPr lang="fr-FR" sz="1400" dirty="0" smtClean="0">
                <a:solidFill>
                  <a:srgbClr val="008000"/>
                </a:solidFill>
              </a:rPr>
              <a:t>~ 27 </a:t>
            </a:r>
            <a:r>
              <a:rPr lang="fr-FR" sz="1400" dirty="0">
                <a:solidFill>
                  <a:srgbClr val="008000"/>
                </a:solidFill>
              </a:rPr>
              <a:t>m (de 17 à 63 </a:t>
            </a:r>
            <a:r>
              <a:rPr lang="fr-FR" sz="1400" dirty="0" smtClean="0">
                <a:solidFill>
                  <a:srgbClr val="008000"/>
                </a:solidFill>
              </a:rPr>
              <a:t>mètres). </a:t>
            </a:r>
          </a:p>
          <a:p>
            <a:r>
              <a:rPr lang="fr-FR" sz="1400" dirty="0" smtClean="0">
                <a:solidFill>
                  <a:srgbClr val="008000"/>
                </a:solidFill>
              </a:rPr>
              <a:t>Climat </a:t>
            </a:r>
            <a:r>
              <a:rPr lang="fr-FR" sz="1400" dirty="0">
                <a:solidFill>
                  <a:srgbClr val="008000"/>
                </a:solidFill>
              </a:rPr>
              <a:t>Mouscron, Climat océanique avec été tempéré</a:t>
            </a:r>
            <a:r>
              <a:rPr lang="fr-FR" sz="1400" dirty="0" smtClean="0">
                <a:solidFill>
                  <a:srgbClr val="008000"/>
                </a:solidFill>
              </a:rPr>
              <a:t>.</a:t>
            </a:r>
          </a:p>
          <a:p>
            <a:r>
              <a:rPr lang="fr-FR" sz="1200" dirty="0">
                <a:solidFill>
                  <a:srgbClr val="008000"/>
                </a:solidFill>
              </a:rPr>
              <a:t>Sources : a) </a:t>
            </a:r>
            <a:r>
              <a:rPr lang="fr-FR" sz="1200" dirty="0">
                <a:solidFill>
                  <a:srgbClr val="008000"/>
                </a:solidFill>
                <a:hlinkClick r:id="rId7"/>
              </a:rPr>
              <a:t>http://</a:t>
            </a:r>
            <a:r>
              <a:rPr lang="fr-FR" sz="1200" dirty="0" smtClean="0">
                <a:solidFill>
                  <a:srgbClr val="008000"/>
                </a:solidFill>
                <a:hlinkClick r:id="rId7"/>
              </a:rPr>
              <a:t>www.web.be/communes/com18600.htm</a:t>
            </a:r>
            <a:r>
              <a:rPr lang="fr-FR" sz="1200" dirty="0" smtClean="0">
                <a:solidFill>
                  <a:srgbClr val="008000"/>
                </a:solidFill>
              </a:rPr>
              <a:t>,</a:t>
            </a:r>
          </a:p>
          <a:p>
            <a:r>
              <a:rPr lang="fr-FR" sz="1200" dirty="0" smtClean="0">
                <a:solidFill>
                  <a:srgbClr val="008000"/>
                </a:solidFill>
              </a:rPr>
              <a:t>b</a:t>
            </a:r>
            <a:r>
              <a:rPr lang="fr-FR" sz="1200" dirty="0">
                <a:solidFill>
                  <a:srgbClr val="008000"/>
                </a:solidFill>
              </a:rPr>
              <a:t>) </a:t>
            </a:r>
            <a:r>
              <a:rPr lang="fr-FR" sz="1200" dirty="0">
                <a:solidFill>
                  <a:srgbClr val="008000"/>
                </a:solidFill>
                <a:hlinkClick r:id="rId8"/>
              </a:rPr>
              <a:t>http://</a:t>
            </a:r>
            <a:r>
              <a:rPr lang="fr-FR" sz="1200" dirty="0" smtClean="0">
                <a:solidFill>
                  <a:srgbClr val="008000"/>
                </a:solidFill>
                <a:hlinkClick r:id="rId8"/>
              </a:rPr>
              <a:t>belgique.lachainemeteo.com/meteo-belgique/ville/previsions-meteo-mouscron-88578-0.php</a:t>
            </a:r>
            <a:r>
              <a:rPr lang="fr-FR" sz="1200" dirty="0" smtClean="0">
                <a:solidFill>
                  <a:srgbClr val="008000"/>
                </a:solidFill>
              </a:rPr>
              <a:t> </a:t>
            </a:r>
            <a:endParaRPr lang="fr-FR" sz="1200" dirty="0">
              <a:solidFill>
                <a:srgbClr val="008000"/>
              </a:solidFill>
            </a:endParaRPr>
          </a:p>
        </p:txBody>
      </p:sp>
    </p:spTree>
    <p:extLst>
      <p:ext uri="{BB962C8B-B14F-4D97-AF65-F5344CB8AC3E}">
        <p14:creationId xmlns:p14="http://schemas.microsoft.com/office/powerpoint/2010/main" val="4243178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96638" y="175858"/>
            <a:ext cx="649941" cy="309917"/>
          </a:xfrm>
        </p:spPr>
        <p:txBody>
          <a:bodyPr/>
          <a:lstStyle/>
          <a:p>
            <a:fld id="{45F5A4E4-5C5F-4409-A55E-AD608A685D4D}" type="slidenum">
              <a:rPr lang="fr-FR" smtClean="0"/>
              <a:t>34</a:t>
            </a:fld>
            <a:endParaRPr lang="fr-FR" dirty="0"/>
          </a:p>
        </p:txBody>
      </p:sp>
      <p:sp>
        <p:nvSpPr>
          <p:cNvPr id="3" name="Espace réservé du pied de page 2"/>
          <p:cNvSpPr>
            <a:spLocks noGrp="1"/>
          </p:cNvSpPr>
          <p:nvPr>
            <p:ph type="ftr" sz="quarter" idx="11"/>
          </p:nvPr>
        </p:nvSpPr>
        <p:spPr>
          <a:xfrm>
            <a:off x="8545046" y="6357489"/>
            <a:ext cx="3301533" cy="311599"/>
          </a:xfrm>
        </p:spPr>
        <p:txBody>
          <a:bodyPr/>
          <a:lstStyle/>
          <a:p>
            <a:r>
              <a:rPr lang="fr-FR" dirty="0" smtClean="0"/>
              <a:t>Jardin des fraternités ouvrières de Mouscron</a:t>
            </a:r>
            <a:endParaRPr lang="fr-FR" dirty="0"/>
          </a:p>
        </p:txBody>
      </p:sp>
      <p:sp>
        <p:nvSpPr>
          <p:cNvPr id="4" name="ZoneTexte 3"/>
          <p:cNvSpPr txBox="1"/>
          <p:nvPr/>
        </p:nvSpPr>
        <p:spPr>
          <a:xfrm>
            <a:off x="9040812" y="1037768"/>
            <a:ext cx="2967574" cy="951369"/>
          </a:xfrm>
          <a:prstGeom prst="rect">
            <a:avLst/>
          </a:prstGeom>
          <a:noFill/>
        </p:spPr>
        <p:txBody>
          <a:bodyPr wrap="square" rtlCol="0">
            <a:spAutoFit/>
          </a:bodyPr>
          <a:lstStyle/>
          <a:p>
            <a:pPr algn="ctr"/>
            <a:r>
              <a:rPr lang="fr-FR" b="1" dirty="0" smtClean="0">
                <a:solidFill>
                  <a:srgbClr val="008000"/>
                </a:solidFill>
              </a:rPr>
              <a:t>A2. </a:t>
            </a:r>
            <a:r>
              <a:rPr lang="fr-FR" b="1" dirty="0">
                <a:solidFill>
                  <a:srgbClr val="008000"/>
                </a:solidFill>
              </a:rPr>
              <a:t>Annexe : Plan </a:t>
            </a:r>
            <a:r>
              <a:rPr lang="fr-FR" b="1" dirty="0" smtClean="0">
                <a:solidFill>
                  <a:srgbClr val="008000"/>
                </a:solidFill>
              </a:rPr>
              <a:t>du Jardin des fraternités ouvrières de Mouscron</a:t>
            </a:r>
            <a:endParaRPr lang="fr-FR" b="1" dirty="0">
              <a:solidFill>
                <a:srgbClr val="008000"/>
              </a:solidFill>
            </a:endParaRPr>
          </a:p>
        </p:txBody>
      </p:sp>
      <p:sp>
        <p:nvSpPr>
          <p:cNvPr id="5" name="ZoneTexte 4"/>
          <p:cNvSpPr txBox="1"/>
          <p:nvPr/>
        </p:nvSpPr>
        <p:spPr>
          <a:xfrm>
            <a:off x="755650" y="115888"/>
            <a:ext cx="1728788" cy="369887"/>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r>
              <a:rPr lang="fr-FR" dirty="0">
                <a:latin typeface="+mn-lt"/>
                <a:cs typeface="+mn-cs"/>
              </a:rPr>
              <a:t>Parcelle n°7</a:t>
            </a:r>
          </a:p>
        </p:txBody>
      </p:sp>
      <p:sp>
        <p:nvSpPr>
          <p:cNvPr id="6" name="ZoneTexte 5"/>
          <p:cNvSpPr txBox="1"/>
          <p:nvPr/>
        </p:nvSpPr>
        <p:spPr>
          <a:xfrm>
            <a:off x="2700338" y="115888"/>
            <a:ext cx="6264275" cy="369887"/>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r>
              <a:rPr lang="fr-FR" dirty="0">
                <a:latin typeface="+mn-lt"/>
                <a:cs typeface="+mn-cs"/>
              </a:rPr>
              <a:t>Jardin ± 2000 m2</a:t>
            </a:r>
          </a:p>
        </p:txBody>
      </p:sp>
      <p:sp>
        <p:nvSpPr>
          <p:cNvPr id="7" name="ZoneTexte 6"/>
          <p:cNvSpPr txBox="1"/>
          <p:nvPr/>
        </p:nvSpPr>
        <p:spPr>
          <a:xfrm>
            <a:off x="755650" y="692150"/>
            <a:ext cx="4321175" cy="369888"/>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r>
              <a:rPr lang="fr-FR" dirty="0">
                <a:latin typeface="+mn-lt"/>
                <a:cs typeface="+mn-cs"/>
              </a:rPr>
              <a:t>Parcelle n°5</a:t>
            </a:r>
          </a:p>
        </p:txBody>
      </p:sp>
      <p:sp>
        <p:nvSpPr>
          <p:cNvPr id="8" name="ZoneTexte 7"/>
          <p:cNvSpPr txBox="1"/>
          <p:nvPr/>
        </p:nvSpPr>
        <p:spPr>
          <a:xfrm>
            <a:off x="5219700" y="692150"/>
            <a:ext cx="1728788" cy="369888"/>
          </a:xfrm>
          <a:prstGeom prst="rect">
            <a:avLst/>
          </a:prstGeom>
          <a:solidFill>
            <a:schemeClr val="bg1"/>
          </a:solidFill>
          <a:ln>
            <a:solidFill>
              <a:schemeClr val="tx1"/>
            </a:solidFill>
          </a:ln>
        </p:spPr>
        <p:txBody>
          <a:bodyPr>
            <a:spAutoFit/>
          </a:bodyPr>
          <a:lstStyle/>
          <a:p>
            <a:pPr fontAlgn="auto">
              <a:spcBef>
                <a:spcPts val="0"/>
              </a:spcBef>
              <a:spcAft>
                <a:spcPts val="0"/>
              </a:spcAft>
              <a:defRPr/>
            </a:pPr>
            <a:r>
              <a:rPr lang="fr-FR" dirty="0">
                <a:latin typeface="+mn-lt"/>
                <a:cs typeface="+mn-cs"/>
              </a:rPr>
              <a:t>Serre-tunnel n°1</a:t>
            </a:r>
          </a:p>
        </p:txBody>
      </p:sp>
      <p:sp>
        <p:nvSpPr>
          <p:cNvPr id="9" name="ZoneTexte 5"/>
          <p:cNvSpPr txBox="1">
            <a:spLocks noChangeArrowheads="1"/>
          </p:cNvSpPr>
          <p:nvPr/>
        </p:nvSpPr>
        <p:spPr bwMode="auto">
          <a:xfrm>
            <a:off x="1042988" y="476250"/>
            <a:ext cx="738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1200"/>
              <a:t>Sentier E</a:t>
            </a:r>
          </a:p>
        </p:txBody>
      </p:sp>
      <p:sp>
        <p:nvSpPr>
          <p:cNvPr id="10" name="ZoneTexte 6"/>
          <p:cNvSpPr txBox="1">
            <a:spLocks noChangeArrowheads="1"/>
          </p:cNvSpPr>
          <p:nvPr/>
        </p:nvSpPr>
        <p:spPr bwMode="auto">
          <a:xfrm>
            <a:off x="7308850" y="476250"/>
            <a:ext cx="7318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1200"/>
              <a:t>Sentier F</a:t>
            </a:r>
          </a:p>
        </p:txBody>
      </p:sp>
      <p:sp>
        <p:nvSpPr>
          <p:cNvPr id="11" name="ZoneTexte 10"/>
          <p:cNvSpPr txBox="1"/>
          <p:nvPr/>
        </p:nvSpPr>
        <p:spPr>
          <a:xfrm rot="16200000">
            <a:off x="-500062" y="841375"/>
            <a:ext cx="1728787" cy="277813"/>
          </a:xfrm>
          <a:prstGeom prst="rect">
            <a:avLst/>
          </a:prstGeom>
          <a:solidFill>
            <a:schemeClr val="bg2">
              <a:lumMod val="90000"/>
            </a:schemeClr>
          </a:solidFill>
          <a:ln>
            <a:solidFill>
              <a:schemeClr val="tx1"/>
            </a:solidFill>
          </a:ln>
        </p:spPr>
        <p:txBody>
          <a:bodyPr>
            <a:spAutoFit/>
          </a:bodyPr>
          <a:lstStyle/>
          <a:p>
            <a:pPr fontAlgn="auto">
              <a:spcBef>
                <a:spcPts val="0"/>
              </a:spcBef>
              <a:spcAft>
                <a:spcPts val="0"/>
              </a:spcAft>
              <a:defRPr/>
            </a:pPr>
            <a:r>
              <a:rPr lang="fr-FR" sz="1200" dirty="0">
                <a:latin typeface="+mn-lt"/>
                <a:cs typeface="+mn-cs"/>
              </a:rPr>
              <a:t>Mur de pierre - bêches</a:t>
            </a:r>
          </a:p>
        </p:txBody>
      </p:sp>
      <p:sp>
        <p:nvSpPr>
          <p:cNvPr id="12" name="ZoneTexte 10"/>
          <p:cNvSpPr txBox="1">
            <a:spLocks noChangeArrowheads="1"/>
          </p:cNvSpPr>
          <p:nvPr/>
        </p:nvSpPr>
        <p:spPr bwMode="auto">
          <a:xfrm rot="16200000">
            <a:off x="499269" y="445294"/>
            <a:ext cx="357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1200"/>
              <a:t>D1</a:t>
            </a:r>
          </a:p>
        </p:txBody>
      </p:sp>
      <p:sp>
        <p:nvSpPr>
          <p:cNvPr id="13" name="ZoneTexte 12"/>
          <p:cNvSpPr txBox="1"/>
          <p:nvPr/>
        </p:nvSpPr>
        <p:spPr>
          <a:xfrm>
            <a:off x="755650" y="1196975"/>
            <a:ext cx="720725" cy="369888"/>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endParaRPr lang="fr-FR" dirty="0">
              <a:latin typeface="+mn-lt"/>
              <a:cs typeface="+mn-cs"/>
            </a:endParaRPr>
          </a:p>
        </p:txBody>
      </p:sp>
      <p:sp>
        <p:nvSpPr>
          <p:cNvPr id="14" name="ZoneTexte 13"/>
          <p:cNvSpPr txBox="1"/>
          <p:nvPr/>
        </p:nvSpPr>
        <p:spPr>
          <a:xfrm>
            <a:off x="1619250" y="1196975"/>
            <a:ext cx="2736850" cy="369888"/>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r>
              <a:rPr lang="fr-FR" dirty="0">
                <a:latin typeface="+mn-lt"/>
                <a:cs typeface="+mn-cs"/>
              </a:rPr>
              <a:t>Parcelle n°4</a:t>
            </a:r>
          </a:p>
        </p:txBody>
      </p:sp>
      <p:sp>
        <p:nvSpPr>
          <p:cNvPr id="15" name="ZoneTexte 14"/>
          <p:cNvSpPr txBox="1"/>
          <p:nvPr/>
        </p:nvSpPr>
        <p:spPr>
          <a:xfrm>
            <a:off x="4500563" y="1196975"/>
            <a:ext cx="2159000" cy="369888"/>
          </a:xfrm>
          <a:prstGeom prst="rect">
            <a:avLst/>
          </a:prstGeom>
          <a:solidFill>
            <a:schemeClr val="bg1"/>
          </a:solidFill>
          <a:ln>
            <a:solidFill>
              <a:schemeClr val="tx1"/>
            </a:solidFill>
          </a:ln>
        </p:spPr>
        <p:txBody>
          <a:bodyPr>
            <a:spAutoFit/>
          </a:bodyPr>
          <a:lstStyle/>
          <a:p>
            <a:pPr fontAlgn="auto">
              <a:spcBef>
                <a:spcPts val="0"/>
              </a:spcBef>
              <a:spcAft>
                <a:spcPts val="0"/>
              </a:spcAft>
              <a:defRPr/>
            </a:pPr>
            <a:r>
              <a:rPr lang="fr-FR" dirty="0">
                <a:latin typeface="+mn-lt"/>
                <a:cs typeface="+mn-cs"/>
              </a:rPr>
              <a:t>Serre-tunnel n°2</a:t>
            </a:r>
          </a:p>
        </p:txBody>
      </p:sp>
      <p:sp>
        <p:nvSpPr>
          <p:cNvPr id="16" name="ZoneTexte 15"/>
          <p:cNvSpPr txBox="1">
            <a:spLocks noChangeArrowheads="1"/>
          </p:cNvSpPr>
          <p:nvPr/>
        </p:nvSpPr>
        <p:spPr bwMode="auto">
          <a:xfrm rot="16200000">
            <a:off x="4118770" y="1291431"/>
            <a:ext cx="608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1200"/>
              <a:t>Sen B1</a:t>
            </a:r>
          </a:p>
        </p:txBody>
      </p:sp>
      <p:sp>
        <p:nvSpPr>
          <p:cNvPr id="17" name="Rectangle 16"/>
          <p:cNvSpPr/>
          <p:nvPr/>
        </p:nvSpPr>
        <p:spPr>
          <a:xfrm>
            <a:off x="7164388" y="692150"/>
            <a:ext cx="1800225" cy="86518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8" name="Rectangle 17"/>
          <p:cNvSpPr/>
          <p:nvPr/>
        </p:nvSpPr>
        <p:spPr>
          <a:xfrm>
            <a:off x="6804025" y="1196975"/>
            <a:ext cx="360363" cy="36036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 name="ZoneTexte 22"/>
          <p:cNvSpPr txBox="1">
            <a:spLocks noChangeArrowheads="1"/>
          </p:cNvSpPr>
          <p:nvPr/>
        </p:nvSpPr>
        <p:spPr bwMode="auto">
          <a:xfrm rot="16200000">
            <a:off x="6418263" y="1222375"/>
            <a:ext cx="6175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1200"/>
              <a:t>Sen 1</a:t>
            </a:r>
          </a:p>
        </p:txBody>
      </p:sp>
      <p:sp>
        <p:nvSpPr>
          <p:cNvPr id="20" name="Rectangle 19"/>
          <p:cNvSpPr/>
          <p:nvPr/>
        </p:nvSpPr>
        <p:spPr>
          <a:xfrm>
            <a:off x="7308850" y="981075"/>
            <a:ext cx="576263"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200" dirty="0"/>
              <a:t>Mare</a:t>
            </a:r>
          </a:p>
        </p:txBody>
      </p:sp>
      <p:sp>
        <p:nvSpPr>
          <p:cNvPr id="21" name="Rectangle 20"/>
          <p:cNvSpPr/>
          <p:nvPr/>
        </p:nvSpPr>
        <p:spPr>
          <a:xfrm rot="16200000">
            <a:off x="6480969" y="2024857"/>
            <a:ext cx="863600" cy="36036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200" dirty="0">
                <a:solidFill>
                  <a:schemeClr val="tx1"/>
                </a:solidFill>
              </a:rPr>
              <a:t>Coffre</a:t>
            </a:r>
          </a:p>
        </p:txBody>
      </p:sp>
      <p:sp>
        <p:nvSpPr>
          <p:cNvPr id="22" name="ZoneTexte 21"/>
          <p:cNvSpPr txBox="1"/>
          <p:nvPr/>
        </p:nvSpPr>
        <p:spPr>
          <a:xfrm>
            <a:off x="5219700" y="2349500"/>
            <a:ext cx="1439863" cy="368300"/>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r>
              <a:rPr lang="fr-FR" dirty="0">
                <a:latin typeface="+mn-lt"/>
                <a:cs typeface="+mn-cs"/>
              </a:rPr>
              <a:t>verger</a:t>
            </a:r>
          </a:p>
        </p:txBody>
      </p:sp>
      <p:sp>
        <p:nvSpPr>
          <p:cNvPr id="23" name="ZoneTexte 22"/>
          <p:cNvSpPr txBox="1"/>
          <p:nvPr/>
        </p:nvSpPr>
        <p:spPr>
          <a:xfrm>
            <a:off x="5219700" y="1700213"/>
            <a:ext cx="1439863" cy="369887"/>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r>
              <a:rPr lang="fr-FR" dirty="0">
                <a:latin typeface="+mn-lt"/>
                <a:cs typeface="+mn-cs"/>
              </a:rPr>
              <a:t>verger</a:t>
            </a:r>
          </a:p>
        </p:txBody>
      </p:sp>
      <p:sp>
        <p:nvSpPr>
          <p:cNvPr id="24" name="ZoneTexte 27"/>
          <p:cNvSpPr txBox="1">
            <a:spLocks noChangeArrowheads="1"/>
          </p:cNvSpPr>
          <p:nvPr/>
        </p:nvSpPr>
        <p:spPr bwMode="auto">
          <a:xfrm>
            <a:off x="5364163" y="2060575"/>
            <a:ext cx="8239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1200"/>
              <a:t>Sentier B2</a:t>
            </a:r>
          </a:p>
        </p:txBody>
      </p:sp>
      <p:sp>
        <p:nvSpPr>
          <p:cNvPr id="25" name="Rectangle 24"/>
          <p:cNvSpPr/>
          <p:nvPr/>
        </p:nvSpPr>
        <p:spPr>
          <a:xfrm>
            <a:off x="1619250" y="1700213"/>
            <a:ext cx="3457575" cy="1081087"/>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Parcelle n°3</a:t>
            </a:r>
          </a:p>
        </p:txBody>
      </p:sp>
      <p:sp>
        <p:nvSpPr>
          <p:cNvPr id="26" name="Rectangle 25"/>
          <p:cNvSpPr/>
          <p:nvPr/>
        </p:nvSpPr>
        <p:spPr>
          <a:xfrm rot="16200000">
            <a:off x="2087563" y="2097088"/>
            <a:ext cx="1008062" cy="3603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100" dirty="0">
                <a:solidFill>
                  <a:schemeClr val="tx1"/>
                </a:solidFill>
              </a:rPr>
              <a:t>Serre n°1</a:t>
            </a:r>
          </a:p>
          <a:p>
            <a:pPr algn="ctr" fontAlgn="auto">
              <a:spcBef>
                <a:spcPts val="0"/>
              </a:spcBef>
              <a:spcAft>
                <a:spcPts val="0"/>
              </a:spcAft>
              <a:defRPr/>
            </a:pPr>
            <a:r>
              <a:rPr lang="fr-FR" sz="1100" dirty="0">
                <a:solidFill>
                  <a:schemeClr val="tx1"/>
                </a:solidFill>
              </a:rPr>
              <a:t>Non couverte</a:t>
            </a:r>
          </a:p>
        </p:txBody>
      </p:sp>
      <p:sp>
        <p:nvSpPr>
          <p:cNvPr id="27" name="Rectangle 26"/>
          <p:cNvSpPr/>
          <p:nvPr/>
        </p:nvSpPr>
        <p:spPr>
          <a:xfrm rot="16200000">
            <a:off x="4175920" y="2024856"/>
            <a:ext cx="1008062" cy="3587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100" dirty="0">
                <a:solidFill>
                  <a:schemeClr val="tx1"/>
                </a:solidFill>
              </a:rPr>
              <a:t>Serre n°2</a:t>
            </a:r>
          </a:p>
          <a:p>
            <a:pPr algn="ctr" fontAlgn="auto">
              <a:spcBef>
                <a:spcPts val="0"/>
              </a:spcBef>
              <a:spcAft>
                <a:spcPts val="0"/>
              </a:spcAft>
              <a:defRPr/>
            </a:pPr>
            <a:r>
              <a:rPr lang="fr-FR" sz="1100" dirty="0">
                <a:solidFill>
                  <a:schemeClr val="tx1"/>
                </a:solidFill>
              </a:rPr>
              <a:t>Non couverte</a:t>
            </a:r>
          </a:p>
        </p:txBody>
      </p:sp>
      <p:sp>
        <p:nvSpPr>
          <p:cNvPr id="28" name="ZoneTexte 31"/>
          <p:cNvSpPr txBox="1">
            <a:spLocks noChangeArrowheads="1"/>
          </p:cNvSpPr>
          <p:nvPr/>
        </p:nvSpPr>
        <p:spPr bwMode="auto">
          <a:xfrm>
            <a:off x="1692275" y="2133600"/>
            <a:ext cx="6794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1100"/>
              <a:t>Tonnelle</a:t>
            </a:r>
          </a:p>
        </p:txBody>
      </p:sp>
      <p:sp>
        <p:nvSpPr>
          <p:cNvPr id="29" name="ZoneTexte 32"/>
          <p:cNvSpPr txBox="1">
            <a:spLocks noChangeArrowheads="1"/>
          </p:cNvSpPr>
          <p:nvPr/>
        </p:nvSpPr>
        <p:spPr bwMode="auto">
          <a:xfrm rot="16200000">
            <a:off x="-439737" y="2968625"/>
            <a:ext cx="1608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a:t>Verger sauvage</a:t>
            </a:r>
          </a:p>
        </p:txBody>
      </p:sp>
      <p:sp>
        <p:nvSpPr>
          <p:cNvPr id="30" name="Rectangle 29"/>
          <p:cNvSpPr/>
          <p:nvPr/>
        </p:nvSpPr>
        <p:spPr>
          <a:xfrm>
            <a:off x="1619250" y="2924175"/>
            <a:ext cx="3384550" cy="144145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Parcelle n°2</a:t>
            </a:r>
          </a:p>
        </p:txBody>
      </p:sp>
      <p:sp>
        <p:nvSpPr>
          <p:cNvPr id="31" name="Rectangle 30"/>
          <p:cNvSpPr/>
          <p:nvPr/>
        </p:nvSpPr>
        <p:spPr>
          <a:xfrm>
            <a:off x="684213" y="1700213"/>
            <a:ext cx="792162" cy="2376487"/>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2" name="Rectangle 31"/>
          <p:cNvSpPr/>
          <p:nvPr/>
        </p:nvSpPr>
        <p:spPr>
          <a:xfrm>
            <a:off x="971550" y="3429000"/>
            <a:ext cx="1223963"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200" dirty="0"/>
              <a:t>Mare</a:t>
            </a:r>
          </a:p>
        </p:txBody>
      </p:sp>
      <p:sp>
        <p:nvSpPr>
          <p:cNvPr id="33" name="Rectangle 32"/>
          <p:cNvSpPr/>
          <p:nvPr/>
        </p:nvSpPr>
        <p:spPr>
          <a:xfrm>
            <a:off x="755650" y="1989138"/>
            <a:ext cx="720725" cy="2159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100" dirty="0">
                <a:solidFill>
                  <a:schemeClr val="tx1"/>
                </a:solidFill>
              </a:rPr>
              <a:t>Serre n°1</a:t>
            </a:r>
          </a:p>
        </p:txBody>
      </p:sp>
      <p:sp>
        <p:nvSpPr>
          <p:cNvPr id="34" name="Rectangle 33"/>
          <p:cNvSpPr/>
          <p:nvPr/>
        </p:nvSpPr>
        <p:spPr>
          <a:xfrm rot="16200000">
            <a:off x="683419" y="2709069"/>
            <a:ext cx="719138" cy="431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100" dirty="0">
                <a:solidFill>
                  <a:schemeClr val="tx1"/>
                </a:solidFill>
              </a:rPr>
              <a:t>Serre n°1</a:t>
            </a:r>
          </a:p>
          <a:p>
            <a:pPr algn="ctr" fontAlgn="auto">
              <a:spcBef>
                <a:spcPts val="0"/>
              </a:spcBef>
              <a:spcAft>
                <a:spcPts val="0"/>
              </a:spcAft>
              <a:defRPr/>
            </a:pPr>
            <a:r>
              <a:rPr lang="fr-FR" sz="1100" dirty="0">
                <a:solidFill>
                  <a:schemeClr val="tx1"/>
                </a:solidFill>
              </a:rPr>
              <a:t>D’hiver</a:t>
            </a:r>
          </a:p>
        </p:txBody>
      </p:sp>
      <p:sp>
        <p:nvSpPr>
          <p:cNvPr id="35" name="Rectangle 34"/>
          <p:cNvSpPr/>
          <p:nvPr/>
        </p:nvSpPr>
        <p:spPr>
          <a:xfrm>
            <a:off x="1619250" y="4652963"/>
            <a:ext cx="3457575" cy="64770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tx1"/>
                </a:solidFill>
              </a:rPr>
              <a:t>Parcelle n°1 Verger</a:t>
            </a:r>
          </a:p>
        </p:txBody>
      </p:sp>
      <p:sp>
        <p:nvSpPr>
          <p:cNvPr id="36" name="ZoneTexte 40"/>
          <p:cNvSpPr txBox="1">
            <a:spLocks noChangeArrowheads="1"/>
          </p:cNvSpPr>
          <p:nvPr/>
        </p:nvSpPr>
        <p:spPr bwMode="auto">
          <a:xfrm>
            <a:off x="2916238" y="4365625"/>
            <a:ext cx="752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1200"/>
              <a:t>Sentier A</a:t>
            </a:r>
          </a:p>
        </p:txBody>
      </p:sp>
      <p:sp>
        <p:nvSpPr>
          <p:cNvPr id="37" name="ZoneTexte 36"/>
          <p:cNvSpPr txBox="1"/>
          <p:nvPr/>
        </p:nvSpPr>
        <p:spPr>
          <a:xfrm rot="16200000">
            <a:off x="4651376" y="3382962"/>
            <a:ext cx="1441450" cy="523875"/>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r>
              <a:rPr lang="fr-FR" sz="1400" dirty="0">
                <a:latin typeface="+mn-lt"/>
                <a:cs typeface="+mn-cs"/>
              </a:rPr>
              <a:t>Verger</a:t>
            </a:r>
          </a:p>
          <a:p>
            <a:pPr fontAlgn="auto">
              <a:spcBef>
                <a:spcPts val="0"/>
              </a:spcBef>
              <a:spcAft>
                <a:spcPts val="0"/>
              </a:spcAft>
              <a:defRPr/>
            </a:pPr>
            <a:r>
              <a:rPr lang="fr-FR" sz="1400" dirty="0">
                <a:latin typeface="+mn-lt"/>
                <a:cs typeface="+mn-cs"/>
              </a:rPr>
              <a:t>compagnonnage</a:t>
            </a:r>
          </a:p>
        </p:txBody>
      </p:sp>
      <p:sp>
        <p:nvSpPr>
          <p:cNvPr id="38" name="ZoneTexte 37"/>
          <p:cNvSpPr txBox="1"/>
          <p:nvPr/>
        </p:nvSpPr>
        <p:spPr>
          <a:xfrm rot="16200000">
            <a:off x="5255419" y="3459956"/>
            <a:ext cx="1441450" cy="369888"/>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r>
              <a:rPr lang="fr-FR" dirty="0">
                <a:latin typeface="+mn-lt"/>
                <a:cs typeface="+mn-cs"/>
              </a:rPr>
              <a:t>verger</a:t>
            </a:r>
          </a:p>
        </p:txBody>
      </p:sp>
      <p:sp>
        <p:nvSpPr>
          <p:cNvPr id="39" name="ZoneTexte 38"/>
          <p:cNvSpPr txBox="1"/>
          <p:nvPr/>
        </p:nvSpPr>
        <p:spPr>
          <a:xfrm rot="16200000">
            <a:off x="5759450" y="3460750"/>
            <a:ext cx="1441450" cy="368300"/>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r>
              <a:rPr lang="fr-FR" dirty="0">
                <a:latin typeface="+mn-lt"/>
                <a:cs typeface="+mn-cs"/>
              </a:rPr>
              <a:t>verger</a:t>
            </a:r>
          </a:p>
        </p:txBody>
      </p:sp>
      <p:sp>
        <p:nvSpPr>
          <p:cNvPr id="40" name="ZoneTexte 39"/>
          <p:cNvSpPr txBox="1"/>
          <p:nvPr/>
        </p:nvSpPr>
        <p:spPr>
          <a:xfrm rot="16200000">
            <a:off x="4337050" y="5403850"/>
            <a:ext cx="2160588" cy="369888"/>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r>
              <a:rPr lang="fr-FR" dirty="0">
                <a:latin typeface="+mn-lt"/>
                <a:cs typeface="+mn-cs"/>
              </a:rPr>
              <a:t>Parcelle n°6 verger</a:t>
            </a:r>
          </a:p>
        </p:txBody>
      </p:sp>
      <p:sp>
        <p:nvSpPr>
          <p:cNvPr id="41" name="ZoneTexte 40"/>
          <p:cNvSpPr txBox="1"/>
          <p:nvPr/>
        </p:nvSpPr>
        <p:spPr>
          <a:xfrm rot="16200000">
            <a:off x="5399882" y="4906168"/>
            <a:ext cx="1441450" cy="646113"/>
          </a:xfrm>
          <a:prstGeom prst="rect">
            <a:avLst/>
          </a:prstGeom>
          <a:solidFill>
            <a:schemeClr val="bg1"/>
          </a:solidFill>
          <a:ln>
            <a:solidFill>
              <a:schemeClr val="tx1"/>
            </a:solidFill>
          </a:ln>
        </p:spPr>
        <p:txBody>
          <a:bodyPr>
            <a:spAutoFit/>
          </a:bodyPr>
          <a:lstStyle/>
          <a:p>
            <a:pPr fontAlgn="auto">
              <a:spcBef>
                <a:spcPts val="0"/>
              </a:spcBef>
              <a:spcAft>
                <a:spcPts val="0"/>
              </a:spcAft>
              <a:defRPr/>
            </a:pPr>
            <a:r>
              <a:rPr lang="fr-FR" dirty="0">
                <a:latin typeface="+mn-lt"/>
                <a:cs typeface="+mn-cs"/>
              </a:rPr>
              <a:t>Serre </a:t>
            </a:r>
          </a:p>
          <a:p>
            <a:pPr fontAlgn="auto">
              <a:spcBef>
                <a:spcPts val="0"/>
              </a:spcBef>
              <a:spcAft>
                <a:spcPts val="0"/>
              </a:spcAft>
              <a:defRPr/>
            </a:pPr>
            <a:r>
              <a:rPr lang="fr-FR" dirty="0">
                <a:latin typeface="+mn-lt"/>
                <a:cs typeface="+mn-cs"/>
              </a:rPr>
              <a:t>californienne</a:t>
            </a:r>
          </a:p>
        </p:txBody>
      </p:sp>
      <p:sp>
        <p:nvSpPr>
          <p:cNvPr id="42" name="ZoneTexte 41"/>
          <p:cNvSpPr txBox="1"/>
          <p:nvPr/>
        </p:nvSpPr>
        <p:spPr>
          <a:xfrm rot="16200000">
            <a:off x="6227763" y="4864100"/>
            <a:ext cx="1081088" cy="369887"/>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r>
              <a:rPr lang="fr-FR" dirty="0">
                <a:latin typeface="+mn-lt"/>
                <a:cs typeface="+mn-cs"/>
              </a:rPr>
              <a:t>Poulailler</a:t>
            </a:r>
          </a:p>
        </p:txBody>
      </p:sp>
      <p:sp>
        <p:nvSpPr>
          <p:cNvPr id="43" name="ZoneTexte 42"/>
          <p:cNvSpPr txBox="1"/>
          <p:nvPr/>
        </p:nvSpPr>
        <p:spPr>
          <a:xfrm rot="16200000">
            <a:off x="6456363" y="5864225"/>
            <a:ext cx="909637" cy="646113"/>
          </a:xfrm>
          <a:prstGeom prst="rect">
            <a:avLst/>
          </a:prstGeom>
          <a:solidFill>
            <a:schemeClr val="bg1"/>
          </a:solidFill>
          <a:ln>
            <a:solidFill>
              <a:schemeClr val="tx1"/>
            </a:solidFill>
          </a:ln>
        </p:spPr>
        <p:txBody>
          <a:bodyPr>
            <a:spAutoFit/>
          </a:bodyPr>
          <a:lstStyle/>
          <a:p>
            <a:pPr fontAlgn="auto">
              <a:spcBef>
                <a:spcPts val="0"/>
              </a:spcBef>
              <a:spcAft>
                <a:spcPts val="0"/>
              </a:spcAft>
              <a:defRPr/>
            </a:pPr>
            <a:r>
              <a:rPr lang="fr-FR" dirty="0">
                <a:latin typeface="+mn-lt"/>
                <a:cs typeface="+mn-cs"/>
              </a:rPr>
              <a:t>Serre d’hiver</a:t>
            </a:r>
          </a:p>
        </p:txBody>
      </p:sp>
      <p:sp>
        <p:nvSpPr>
          <p:cNvPr id="44" name="Rectangle 43"/>
          <p:cNvSpPr/>
          <p:nvPr/>
        </p:nvSpPr>
        <p:spPr>
          <a:xfrm>
            <a:off x="5795963" y="6021388"/>
            <a:ext cx="720725" cy="647700"/>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5" name="ZoneTexte 51"/>
          <p:cNvSpPr txBox="1">
            <a:spLocks noChangeArrowheads="1"/>
          </p:cNvSpPr>
          <p:nvPr/>
        </p:nvSpPr>
        <p:spPr bwMode="auto">
          <a:xfrm>
            <a:off x="3059113" y="2708275"/>
            <a:ext cx="746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1200"/>
              <a:t>Sentier B</a:t>
            </a:r>
          </a:p>
        </p:txBody>
      </p:sp>
      <p:sp>
        <p:nvSpPr>
          <p:cNvPr id="46" name="ZoneTexte 52"/>
          <p:cNvSpPr txBox="1">
            <a:spLocks noChangeArrowheads="1"/>
          </p:cNvSpPr>
          <p:nvPr/>
        </p:nvSpPr>
        <p:spPr bwMode="auto">
          <a:xfrm rot="16200000">
            <a:off x="5338763" y="4462463"/>
            <a:ext cx="7604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sz="1200"/>
              <a:t>Sentier G</a:t>
            </a:r>
          </a:p>
        </p:txBody>
      </p:sp>
      <p:sp>
        <p:nvSpPr>
          <p:cNvPr id="47" name="ZoneTexte 53"/>
          <p:cNvSpPr txBox="1">
            <a:spLocks noChangeArrowheads="1"/>
          </p:cNvSpPr>
          <p:nvPr/>
        </p:nvSpPr>
        <p:spPr bwMode="auto">
          <a:xfrm>
            <a:off x="1116013" y="5661025"/>
            <a:ext cx="3600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b="1"/>
              <a:t>Plan du jardin des fraternités ouvrières de Mouscron</a:t>
            </a:r>
          </a:p>
        </p:txBody>
      </p:sp>
      <p:cxnSp>
        <p:nvCxnSpPr>
          <p:cNvPr id="48" name="Connecteur droit 47"/>
          <p:cNvCxnSpPr/>
          <p:nvPr/>
        </p:nvCxnSpPr>
        <p:spPr>
          <a:xfrm>
            <a:off x="7164388" y="692150"/>
            <a:ext cx="1800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6804025" y="1557338"/>
            <a:ext cx="21605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6804025" y="1196975"/>
            <a:ext cx="0" cy="360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8964613" y="692150"/>
            <a:ext cx="0" cy="865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7164388" y="692150"/>
            <a:ext cx="0" cy="504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6804025" y="1196975"/>
            <a:ext cx="3603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859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8858288" y="6415767"/>
            <a:ext cx="3140337" cy="311467"/>
          </a:xfrm>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0972800" y="336351"/>
            <a:ext cx="746760" cy="266757"/>
          </a:xfrm>
        </p:spPr>
        <p:txBody>
          <a:bodyPr/>
          <a:lstStyle/>
          <a:p>
            <a:fld id="{45F5A4E4-5C5F-4409-A55E-AD608A685D4D}" type="slidenum">
              <a:rPr lang="fr-FR" smtClean="0"/>
              <a:t>35</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01" y="669334"/>
            <a:ext cx="8601075" cy="6057900"/>
          </a:xfrm>
          <a:prstGeom prst="rect">
            <a:avLst/>
          </a:prstGeom>
        </p:spPr>
      </p:pic>
      <p:sp>
        <p:nvSpPr>
          <p:cNvPr id="10" name="ZoneTexte 9"/>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11" name="ZoneTexte 10"/>
          <p:cNvSpPr txBox="1"/>
          <p:nvPr/>
        </p:nvSpPr>
        <p:spPr>
          <a:xfrm>
            <a:off x="8847437" y="1055609"/>
            <a:ext cx="3151188" cy="1200329"/>
          </a:xfrm>
          <a:prstGeom prst="rect">
            <a:avLst/>
          </a:prstGeom>
          <a:noFill/>
        </p:spPr>
        <p:txBody>
          <a:bodyPr wrap="square" rtlCol="0">
            <a:spAutoFit/>
          </a:bodyPr>
          <a:lstStyle/>
          <a:p>
            <a:pPr algn="ctr"/>
            <a:r>
              <a:rPr lang="fr-FR" b="1" dirty="0">
                <a:solidFill>
                  <a:srgbClr val="008000"/>
                </a:solidFill>
              </a:rPr>
              <a:t>A2. Annexe : Plan du Jardin des fraternités ouvrières de Mouscron</a:t>
            </a:r>
          </a:p>
          <a:p>
            <a:pPr algn="ctr"/>
            <a:r>
              <a:rPr lang="fr-FR" b="1" dirty="0" smtClean="0">
                <a:solidFill>
                  <a:srgbClr val="008000"/>
                </a:solidFill>
              </a:rPr>
              <a:t>(suite)</a:t>
            </a:r>
            <a:endParaRPr lang="fr-FR" b="1" dirty="0">
              <a:solidFill>
                <a:srgbClr val="008000"/>
              </a:solidFill>
            </a:endParaRPr>
          </a:p>
        </p:txBody>
      </p:sp>
      <p:sp>
        <p:nvSpPr>
          <p:cNvPr id="4" name="ZoneTexte 3"/>
          <p:cNvSpPr txBox="1"/>
          <p:nvPr/>
        </p:nvSpPr>
        <p:spPr>
          <a:xfrm>
            <a:off x="8858288" y="3536415"/>
            <a:ext cx="3140337" cy="2585323"/>
          </a:xfrm>
          <a:prstGeom prst="rect">
            <a:avLst/>
          </a:prstGeom>
          <a:noFill/>
        </p:spPr>
        <p:txBody>
          <a:bodyPr wrap="square" rtlCol="0">
            <a:spAutoFit/>
          </a:bodyPr>
          <a:lstStyle/>
          <a:p>
            <a:pPr algn="just"/>
            <a:r>
              <a:rPr lang="fr-FR" b="1" dirty="0">
                <a:solidFill>
                  <a:srgbClr val="008000"/>
                </a:solidFill>
              </a:rPr>
              <a:t>Cours pour « jardin bio »</a:t>
            </a:r>
            <a:endParaRPr lang="fr-FR" dirty="0">
              <a:solidFill>
                <a:srgbClr val="008000"/>
              </a:solidFill>
            </a:endParaRPr>
          </a:p>
          <a:p>
            <a:pPr algn="just"/>
            <a:r>
              <a:rPr lang="fr-FR" u="sng" dirty="0">
                <a:solidFill>
                  <a:srgbClr val="008000"/>
                </a:solidFill>
              </a:rPr>
              <a:t>Légumes et fruits</a:t>
            </a:r>
            <a:r>
              <a:rPr lang="fr-FR" dirty="0">
                <a:solidFill>
                  <a:srgbClr val="008000"/>
                </a:solidFill>
              </a:rPr>
              <a:t> : 1er et 2e dimanche de chaque mois, de 10H00 à 12h00</a:t>
            </a:r>
          </a:p>
          <a:p>
            <a:pPr algn="just"/>
            <a:r>
              <a:rPr lang="fr-FR" u="sng" dirty="0">
                <a:solidFill>
                  <a:srgbClr val="008000"/>
                </a:solidFill>
              </a:rPr>
              <a:t>Fleurs</a:t>
            </a:r>
            <a:r>
              <a:rPr lang="fr-FR" dirty="0">
                <a:solidFill>
                  <a:srgbClr val="008000"/>
                </a:solidFill>
              </a:rPr>
              <a:t> : 3e vendredi à </a:t>
            </a:r>
            <a:r>
              <a:rPr lang="fr-FR" dirty="0" smtClean="0">
                <a:solidFill>
                  <a:srgbClr val="008000"/>
                </a:solidFill>
              </a:rPr>
              <a:t>18h00</a:t>
            </a:r>
          </a:p>
          <a:p>
            <a:endParaRPr lang="fr-FR" sz="1200" dirty="0" smtClean="0">
              <a:solidFill>
                <a:srgbClr val="008000"/>
              </a:solidFill>
            </a:endParaRPr>
          </a:p>
          <a:p>
            <a:r>
              <a:rPr lang="fr-FR" sz="1200" dirty="0" smtClean="0">
                <a:solidFill>
                  <a:srgbClr val="008000"/>
                </a:solidFill>
              </a:rPr>
              <a:t>Source </a:t>
            </a:r>
            <a:r>
              <a:rPr lang="fr-FR" sz="1200" dirty="0">
                <a:solidFill>
                  <a:srgbClr val="008000"/>
                </a:solidFill>
              </a:rPr>
              <a:t>: </a:t>
            </a:r>
            <a:r>
              <a:rPr lang="fr-FR" sz="1200" dirty="0">
                <a:solidFill>
                  <a:srgbClr val="008000"/>
                </a:solidFill>
                <a:hlinkClick r:id="rId3"/>
              </a:rPr>
              <a:t>http://</a:t>
            </a:r>
            <a:r>
              <a:rPr lang="fr-FR" sz="1200" dirty="0" smtClean="0">
                <a:solidFill>
                  <a:srgbClr val="008000"/>
                </a:solidFill>
                <a:hlinkClick r:id="rId3"/>
              </a:rPr>
              <a:t>www.picardie-nature.org/protection-de-la-faune-sauvage/jardinage-agroecologique/article/visite-du-jardin-en-permaculture</a:t>
            </a:r>
            <a:r>
              <a:rPr lang="fr-FR" sz="1200" dirty="0" smtClean="0">
                <a:solidFill>
                  <a:srgbClr val="008000"/>
                </a:solidFill>
              </a:rPr>
              <a:t> </a:t>
            </a:r>
            <a:endParaRPr lang="fr-FR" sz="1200" dirty="0">
              <a:solidFill>
                <a:srgbClr val="008000"/>
              </a:solidFill>
            </a:endParaRPr>
          </a:p>
        </p:txBody>
      </p:sp>
    </p:spTree>
    <p:extLst>
      <p:ext uri="{BB962C8B-B14F-4D97-AF65-F5344CB8AC3E}">
        <p14:creationId xmlns:p14="http://schemas.microsoft.com/office/powerpoint/2010/main" val="2773058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71411" y="200370"/>
            <a:ext cx="703729" cy="365125"/>
          </a:xfrm>
        </p:spPr>
        <p:txBody>
          <a:bodyPr/>
          <a:lstStyle/>
          <a:p>
            <a:fld id="{45F5A4E4-5C5F-4409-A55E-AD608A685D4D}" type="slidenum">
              <a:rPr lang="fr-FR" smtClean="0"/>
              <a:t>36</a:t>
            </a:fld>
            <a:endParaRPr lang="fr-FR"/>
          </a:p>
        </p:txBody>
      </p:sp>
      <p:sp>
        <p:nvSpPr>
          <p:cNvPr id="3" name="Espace réservé du pied de page 2"/>
          <p:cNvSpPr>
            <a:spLocks noGrp="1"/>
          </p:cNvSpPr>
          <p:nvPr>
            <p:ph type="ftr" sz="quarter" idx="11"/>
          </p:nvPr>
        </p:nvSpPr>
        <p:spPr>
          <a:xfrm>
            <a:off x="8208084" y="6431242"/>
            <a:ext cx="3297889" cy="297359"/>
          </a:xfrm>
        </p:spPr>
        <p:txBody>
          <a:bodyPr/>
          <a:lstStyle/>
          <a:p>
            <a:r>
              <a:rPr lang="fr-FR" dirty="0" smtClean="0"/>
              <a:t>Jardin des fraternités ouvrières de Mouscron</a:t>
            </a:r>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155538" y="673827"/>
            <a:ext cx="9408009" cy="2308324"/>
          </a:xfrm>
          <a:prstGeom prst="rect">
            <a:avLst/>
          </a:prstGeom>
          <a:noFill/>
        </p:spPr>
        <p:txBody>
          <a:bodyPr wrap="square" rtlCol="0">
            <a:spAutoFit/>
          </a:bodyPr>
          <a:lstStyle/>
          <a:p>
            <a:r>
              <a:rPr lang="fr-FR" b="1" dirty="0" smtClean="0">
                <a:solidFill>
                  <a:srgbClr val="008000"/>
                </a:solidFill>
              </a:rPr>
              <a:t>A3. Annexe : Coordonnées :</a:t>
            </a:r>
            <a:endParaRPr lang="fr-FR" b="1" dirty="0">
              <a:solidFill>
                <a:srgbClr val="008000"/>
              </a:solidFill>
            </a:endParaRPr>
          </a:p>
          <a:p>
            <a:endParaRPr lang="fr-FR" dirty="0" smtClean="0">
              <a:solidFill>
                <a:srgbClr val="008000"/>
              </a:solidFill>
            </a:endParaRPr>
          </a:p>
          <a:p>
            <a:r>
              <a:rPr lang="fr-FR" b="1" dirty="0" smtClean="0">
                <a:solidFill>
                  <a:srgbClr val="008000"/>
                </a:solidFill>
              </a:rPr>
              <a:t>Fraternités Ouvrières</a:t>
            </a:r>
            <a:r>
              <a:rPr lang="fr-FR" dirty="0" smtClean="0">
                <a:solidFill>
                  <a:srgbClr val="008000"/>
                </a:solidFill>
              </a:rPr>
              <a:t>, </a:t>
            </a:r>
            <a:r>
              <a:rPr lang="fr-FR" dirty="0">
                <a:solidFill>
                  <a:srgbClr val="008000"/>
                </a:solidFill>
              </a:rPr>
              <a:t>Chez Gilbert et Josine Cardon, 58 rue Charles Quint, 7700 </a:t>
            </a:r>
            <a:r>
              <a:rPr lang="fr-FR" dirty="0" smtClean="0">
                <a:solidFill>
                  <a:srgbClr val="008000"/>
                </a:solidFill>
              </a:rPr>
              <a:t>Mouscron (Belgique). </a:t>
            </a:r>
            <a:r>
              <a:rPr lang="fr-FR" dirty="0">
                <a:solidFill>
                  <a:srgbClr val="008000"/>
                </a:solidFill>
              </a:rPr>
              <a:t>A</a:t>
            </a:r>
            <a:r>
              <a:rPr lang="fr-FR" dirty="0" smtClean="0">
                <a:solidFill>
                  <a:srgbClr val="008000"/>
                </a:solidFill>
              </a:rPr>
              <a:t> </a:t>
            </a:r>
            <a:r>
              <a:rPr lang="fr-FR" dirty="0">
                <a:solidFill>
                  <a:srgbClr val="008000"/>
                </a:solidFill>
              </a:rPr>
              <a:t>10 minutes à pied de la gare de </a:t>
            </a:r>
            <a:r>
              <a:rPr lang="fr-FR" dirty="0" smtClean="0">
                <a:solidFill>
                  <a:srgbClr val="008000"/>
                </a:solidFill>
              </a:rPr>
              <a:t>Mouscron.</a:t>
            </a:r>
          </a:p>
          <a:p>
            <a:pPr algn="just"/>
            <a:r>
              <a:rPr lang="fr-FR" dirty="0">
                <a:solidFill>
                  <a:srgbClr val="008000"/>
                </a:solidFill>
              </a:rPr>
              <a:t>Téléphone : 056/33.38.70 – </a:t>
            </a:r>
            <a:r>
              <a:rPr lang="fr-FR" dirty="0" smtClean="0">
                <a:solidFill>
                  <a:srgbClr val="008000"/>
                </a:solidFill>
              </a:rPr>
              <a:t>(En téléphonant de la France : 00 32.56.33.38.70).</a:t>
            </a:r>
          </a:p>
          <a:p>
            <a:pPr algn="just"/>
            <a:endParaRPr lang="fr-FR" dirty="0" smtClean="0">
              <a:solidFill>
                <a:srgbClr val="008000"/>
              </a:solidFill>
            </a:endParaRPr>
          </a:p>
          <a:p>
            <a:pPr marL="285750" indent="-285750" algn="just">
              <a:buFont typeface="Arial" panose="020B0604020202020204" pitchFamily="34" charset="0"/>
              <a:buChar char="•"/>
            </a:pPr>
            <a:r>
              <a:rPr lang="fr-FR" dirty="0">
                <a:solidFill>
                  <a:srgbClr val="008000"/>
                </a:solidFill>
              </a:rPr>
              <a:t> </a:t>
            </a:r>
            <a:r>
              <a:rPr lang="fr-FR" dirty="0" smtClean="0">
                <a:solidFill>
                  <a:srgbClr val="008000"/>
                </a:solidFill>
              </a:rPr>
              <a:t>Le </a:t>
            </a:r>
            <a:r>
              <a:rPr lang="fr-FR" dirty="0">
                <a:solidFill>
                  <a:srgbClr val="008000"/>
                </a:solidFill>
              </a:rPr>
              <a:t>local des Fraternités ouvrières de Mouscron est ouvert chaque jeudi après-midi de 14 à 18h (sauf en juillet et août, à moins d’un rendez-vous de groupe</a:t>
            </a:r>
            <a:r>
              <a:rPr lang="fr-FR" dirty="0" smtClean="0">
                <a:solidFill>
                  <a:srgbClr val="008000"/>
                </a:solidFill>
              </a:rPr>
              <a:t>). </a:t>
            </a:r>
            <a:r>
              <a:rPr lang="fr-FR" dirty="0">
                <a:solidFill>
                  <a:srgbClr val="008000"/>
                </a:solidFill>
              </a:rPr>
              <a:t>Entrée </a:t>
            </a:r>
            <a:r>
              <a:rPr lang="fr-FR" dirty="0" smtClean="0">
                <a:solidFill>
                  <a:srgbClr val="008000"/>
                </a:solidFill>
              </a:rPr>
              <a:t>libre.</a:t>
            </a:r>
            <a:endParaRPr lang="fr-FR" dirty="0">
              <a:solidFill>
                <a:srgbClr val="008000"/>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959" y="929387"/>
            <a:ext cx="2295525" cy="192405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959" y="2982151"/>
            <a:ext cx="4489525" cy="3320377"/>
          </a:xfrm>
          <a:prstGeom prst="rect">
            <a:avLst/>
          </a:prstGeom>
        </p:spPr>
      </p:pic>
      <p:sp>
        <p:nvSpPr>
          <p:cNvPr id="12" name="ZoneTexte 11"/>
          <p:cNvSpPr txBox="1"/>
          <p:nvPr/>
        </p:nvSpPr>
        <p:spPr>
          <a:xfrm>
            <a:off x="155538" y="2853437"/>
            <a:ext cx="7433421" cy="3877985"/>
          </a:xfrm>
          <a:prstGeom prst="rect">
            <a:avLst/>
          </a:prstGeom>
          <a:noFill/>
        </p:spPr>
        <p:txBody>
          <a:bodyPr wrap="square" rtlCol="0">
            <a:spAutoFit/>
          </a:bodyPr>
          <a:lstStyle/>
          <a:p>
            <a:pPr marL="285750" indent="-285750" algn="just">
              <a:buFont typeface="Arial" panose="020B0604020202020204" pitchFamily="34" charset="0"/>
              <a:buChar char="•"/>
            </a:pPr>
            <a:r>
              <a:rPr lang="fr-FR" dirty="0">
                <a:solidFill>
                  <a:srgbClr val="008000"/>
                </a:solidFill>
              </a:rPr>
              <a:t>Vente de semences (près de 6500 variétés de légumes, plantes aromatiques et condimentaires, fleurs et engrais verts), arbres et arbustes à prix très bas.</a:t>
            </a:r>
          </a:p>
          <a:p>
            <a:pPr marL="285750" indent="-285750" algn="just">
              <a:buFont typeface="Arial" panose="020B0604020202020204" pitchFamily="34" charset="0"/>
              <a:buChar char="•"/>
            </a:pPr>
            <a:r>
              <a:rPr lang="fr-FR" dirty="0">
                <a:solidFill>
                  <a:srgbClr val="008000"/>
                </a:solidFill>
              </a:rPr>
              <a:t>L’association dispense des Cours de jardinage biologique et de </a:t>
            </a:r>
            <a:r>
              <a:rPr lang="fr-FR" dirty="0" err="1">
                <a:solidFill>
                  <a:srgbClr val="008000"/>
                </a:solidFill>
              </a:rPr>
              <a:t>permaculture</a:t>
            </a:r>
            <a:r>
              <a:rPr lang="fr-FR" dirty="0">
                <a:solidFill>
                  <a:srgbClr val="008000"/>
                </a:solidFill>
              </a:rPr>
              <a:t>, les 1er et 2ème dimanches de chaque mois de 10 à 12h (le même sujet est traité deux fois), sauf juillet et août uniquement le 1er dimanche (gratuit pour membres de l'association, devenir membre coute seulement €1,5/an). </a:t>
            </a:r>
          </a:p>
          <a:p>
            <a:pPr marL="285750" indent="-285750" algn="just">
              <a:buFont typeface="Arial" panose="020B0604020202020204" pitchFamily="34" charset="0"/>
              <a:buChar char="•"/>
            </a:pPr>
            <a:r>
              <a:rPr lang="fr-FR" dirty="0">
                <a:solidFill>
                  <a:srgbClr val="008000"/>
                </a:solidFill>
              </a:rPr>
              <a:t>Le local est accessible dès 9h pour tous renseignements et pour la bibliothèque, les semences et la visite du jardin. En cas de jour férié, les cours sont maintenus.</a:t>
            </a:r>
          </a:p>
          <a:p>
            <a:endParaRPr lang="fr-FR" sz="1200" dirty="0">
              <a:solidFill>
                <a:srgbClr val="008000"/>
              </a:solidFill>
            </a:endParaRPr>
          </a:p>
          <a:p>
            <a:r>
              <a:rPr lang="fr-FR" sz="1200" dirty="0">
                <a:solidFill>
                  <a:srgbClr val="008000"/>
                </a:solidFill>
              </a:rPr>
              <a:t>Sources : a) </a:t>
            </a:r>
            <a:r>
              <a:rPr lang="fr-FR" sz="1200" u="sng" dirty="0">
                <a:hlinkClick r:id="rId5"/>
              </a:rPr>
              <a:t>http://www.gouteraujardin.be/localisation-des-jardins/fraternites%20ouvri%C3%A8res/</a:t>
            </a:r>
            <a:endParaRPr lang="fr-FR" sz="1200" u="sng" dirty="0"/>
          </a:p>
          <a:p>
            <a:r>
              <a:rPr lang="fr-FR" sz="1200" dirty="0">
                <a:solidFill>
                  <a:srgbClr val="008000"/>
                </a:solidFill>
                <a:hlinkClick r:id="rId6"/>
              </a:rPr>
              <a:t>http://oleotransition.newfreeforum.com/t217-sur-2000m2-le-fabuleux-jardin-des-fraternites-ouvrieres-ou-comment-cultiver-une-petite-jungle</a:t>
            </a:r>
            <a:r>
              <a:rPr lang="fr-FR" sz="1200" dirty="0">
                <a:solidFill>
                  <a:srgbClr val="008000"/>
                </a:solidFill>
              </a:rPr>
              <a:t> </a:t>
            </a:r>
          </a:p>
        </p:txBody>
      </p:sp>
    </p:spTree>
    <p:extLst>
      <p:ext uri="{BB962C8B-B14F-4D97-AF65-F5344CB8AC3E}">
        <p14:creationId xmlns:p14="http://schemas.microsoft.com/office/powerpoint/2010/main" val="34024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8642732" y="6327411"/>
            <a:ext cx="3250894" cy="286827"/>
          </a:xfrm>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1259238" y="176451"/>
            <a:ext cx="634388" cy="250650"/>
          </a:xfrm>
        </p:spPr>
        <p:txBody>
          <a:bodyPr/>
          <a:lstStyle/>
          <a:p>
            <a:fld id="{45F5A4E4-5C5F-4409-A55E-AD608A685D4D}" type="slidenum">
              <a:rPr lang="fr-FR" smtClean="0"/>
              <a:t>37</a:t>
            </a:fld>
            <a:endParaRPr lang="fr-FR"/>
          </a:p>
        </p:txBody>
      </p:sp>
      <p:sp>
        <p:nvSpPr>
          <p:cNvPr id="4" name="ZoneTexte 3"/>
          <p:cNvSpPr txBox="1"/>
          <p:nvPr/>
        </p:nvSpPr>
        <p:spPr>
          <a:xfrm>
            <a:off x="195431" y="710004"/>
            <a:ext cx="11801138" cy="6001643"/>
          </a:xfrm>
          <a:prstGeom prst="rect">
            <a:avLst/>
          </a:prstGeom>
          <a:noFill/>
        </p:spPr>
        <p:txBody>
          <a:bodyPr wrap="square" rtlCol="0">
            <a:spAutoFit/>
          </a:bodyPr>
          <a:lstStyle/>
          <a:p>
            <a:r>
              <a:rPr lang="fr-FR" b="1" u="sng" dirty="0" smtClean="0">
                <a:solidFill>
                  <a:srgbClr val="008000"/>
                </a:solidFill>
              </a:rPr>
              <a:t>A4. Annexes : Activités</a:t>
            </a:r>
            <a:endParaRPr lang="fr-FR" dirty="0" smtClean="0">
              <a:solidFill>
                <a:srgbClr val="008000"/>
              </a:solidFill>
            </a:endParaRPr>
          </a:p>
          <a:p>
            <a:endParaRPr lang="fr-FR" b="1" u="sng" dirty="0" smtClean="0">
              <a:solidFill>
                <a:srgbClr val="008000"/>
              </a:solidFill>
            </a:endParaRPr>
          </a:p>
          <a:p>
            <a:pPr algn="just"/>
            <a:r>
              <a:rPr lang="fr-FR" b="1" u="sng" dirty="0" smtClean="0">
                <a:solidFill>
                  <a:srgbClr val="002060"/>
                </a:solidFill>
              </a:rPr>
              <a:t>Cours </a:t>
            </a:r>
            <a:r>
              <a:rPr lang="fr-FR" b="1" u="sng" dirty="0">
                <a:solidFill>
                  <a:srgbClr val="002060"/>
                </a:solidFill>
              </a:rPr>
              <a:t>de jardinage biologique – GRATUIT</a:t>
            </a:r>
            <a:endParaRPr lang="fr-FR" dirty="0">
              <a:solidFill>
                <a:srgbClr val="002060"/>
              </a:solidFill>
            </a:endParaRPr>
          </a:p>
          <a:p>
            <a:pPr algn="just"/>
            <a:r>
              <a:rPr lang="fr-FR" dirty="0">
                <a:solidFill>
                  <a:srgbClr val="008000"/>
                </a:solidFill>
              </a:rPr>
              <a:t>Les 1</a:t>
            </a:r>
            <a:r>
              <a:rPr lang="fr-FR" baseline="30000" dirty="0">
                <a:solidFill>
                  <a:srgbClr val="008000"/>
                </a:solidFill>
              </a:rPr>
              <a:t>er</a:t>
            </a:r>
            <a:r>
              <a:rPr lang="fr-FR" dirty="0">
                <a:solidFill>
                  <a:srgbClr val="008000"/>
                </a:solidFill>
              </a:rPr>
              <a:t> et 2</a:t>
            </a:r>
            <a:r>
              <a:rPr lang="fr-FR" baseline="30000" dirty="0">
                <a:solidFill>
                  <a:srgbClr val="008000"/>
                </a:solidFill>
              </a:rPr>
              <a:t>ème</a:t>
            </a:r>
            <a:r>
              <a:rPr lang="fr-FR" dirty="0">
                <a:solidFill>
                  <a:srgbClr val="008000"/>
                </a:solidFill>
              </a:rPr>
              <a:t> dimanches de chaque mois de 10 à 12h (le même sujet est traité deux fois), sauf juillet et août uniquement le 1</a:t>
            </a:r>
            <a:r>
              <a:rPr lang="fr-FR" baseline="30000" dirty="0">
                <a:solidFill>
                  <a:srgbClr val="008000"/>
                </a:solidFill>
              </a:rPr>
              <a:t>er</a:t>
            </a:r>
            <a:r>
              <a:rPr lang="fr-FR" dirty="0">
                <a:solidFill>
                  <a:srgbClr val="008000"/>
                </a:solidFill>
              </a:rPr>
              <a:t> dimanche. Le local est accessible dès 9h pour tous renseignements et pour la bibliothèque, les semences et la visite du jardin. En cas de jour férié, les cours sont maintenus.</a:t>
            </a:r>
          </a:p>
          <a:p>
            <a:pPr algn="just"/>
            <a:r>
              <a:rPr lang="fr-FR" dirty="0">
                <a:solidFill>
                  <a:srgbClr val="008000"/>
                </a:solidFill>
              </a:rPr>
              <a:t>Echange de jeunes plants et de jeunes pousses lors des cours de jardinage (de mars à mai et en automne).</a:t>
            </a:r>
          </a:p>
          <a:p>
            <a:pPr algn="just"/>
            <a:r>
              <a:rPr lang="fr-FR" b="1" u="sng" dirty="0">
                <a:solidFill>
                  <a:srgbClr val="002060"/>
                </a:solidFill>
              </a:rPr>
              <a:t>Cours de taille des arbres fruitiers</a:t>
            </a:r>
            <a:endParaRPr lang="fr-FR" dirty="0">
              <a:solidFill>
                <a:srgbClr val="002060"/>
              </a:solidFill>
            </a:endParaRPr>
          </a:p>
          <a:p>
            <a:pPr algn="just"/>
            <a:r>
              <a:rPr lang="fr-FR" dirty="0">
                <a:solidFill>
                  <a:srgbClr val="008000"/>
                </a:solidFill>
              </a:rPr>
              <a:t>Chaque année, le dernier jeudi de mai et les deux premiers jeudis de juin dès 17h. Une seule séance est suffisante pour comprendre la taille douce en jardinage biologique.</a:t>
            </a:r>
          </a:p>
          <a:p>
            <a:pPr algn="just"/>
            <a:r>
              <a:rPr lang="fr-FR" b="1" u="sng" dirty="0">
                <a:solidFill>
                  <a:srgbClr val="002060"/>
                </a:solidFill>
              </a:rPr>
              <a:t>Permanences, conseils, échanges</a:t>
            </a:r>
            <a:endParaRPr lang="fr-FR" dirty="0">
              <a:solidFill>
                <a:srgbClr val="002060"/>
              </a:solidFill>
            </a:endParaRPr>
          </a:p>
          <a:p>
            <a:pPr algn="just"/>
            <a:r>
              <a:rPr lang="fr-FR" dirty="0">
                <a:solidFill>
                  <a:srgbClr val="008000"/>
                </a:solidFill>
              </a:rPr>
              <a:t>Le local est ouvert chaque jeudi après-midi de 14 à 18h (sauf en juillet et août, à moins d’un rendez-vous de groupe) : conseils, visite du jardin, accès aux semences et à la bibliothèque, inscription.</a:t>
            </a:r>
          </a:p>
          <a:p>
            <a:pPr algn="just"/>
            <a:r>
              <a:rPr lang="fr-FR" b="1" u="sng" dirty="0">
                <a:solidFill>
                  <a:srgbClr val="002060"/>
                </a:solidFill>
              </a:rPr>
              <a:t>Portes ouvertes …</a:t>
            </a:r>
            <a:endParaRPr lang="fr-FR" dirty="0">
              <a:solidFill>
                <a:srgbClr val="002060"/>
              </a:solidFill>
            </a:endParaRPr>
          </a:p>
          <a:p>
            <a:pPr algn="just"/>
            <a:r>
              <a:rPr lang="fr-FR" dirty="0">
                <a:solidFill>
                  <a:srgbClr val="008000"/>
                </a:solidFill>
              </a:rPr>
              <a:t>… chaque année, le dernier dimanche d’août.</a:t>
            </a:r>
          </a:p>
          <a:p>
            <a:pPr algn="just"/>
            <a:r>
              <a:rPr lang="fr-FR" b="1" u="sng" dirty="0">
                <a:solidFill>
                  <a:srgbClr val="002060"/>
                </a:solidFill>
              </a:rPr>
              <a:t>Cours pour le jardin d’agrément</a:t>
            </a:r>
            <a:endParaRPr lang="fr-FR" dirty="0">
              <a:solidFill>
                <a:srgbClr val="002060"/>
              </a:solidFill>
            </a:endParaRPr>
          </a:p>
          <a:p>
            <a:pPr algn="just"/>
            <a:r>
              <a:rPr lang="fr-FR" dirty="0">
                <a:solidFill>
                  <a:srgbClr val="008000"/>
                </a:solidFill>
              </a:rPr>
              <a:t>Chaque mois, le vendredi qui suit le 2</a:t>
            </a:r>
            <a:r>
              <a:rPr lang="fr-FR" baseline="30000" dirty="0">
                <a:solidFill>
                  <a:srgbClr val="008000"/>
                </a:solidFill>
              </a:rPr>
              <a:t>ème</a:t>
            </a:r>
            <a:r>
              <a:rPr lang="fr-FR" dirty="0">
                <a:solidFill>
                  <a:srgbClr val="008000"/>
                </a:solidFill>
              </a:rPr>
              <a:t> dimanche de 18 à 19h30. Echange de pousses, de conseils, d’expériences…</a:t>
            </a:r>
          </a:p>
          <a:p>
            <a:pPr algn="just"/>
            <a:r>
              <a:rPr lang="fr-FR" b="1" u="sng" dirty="0">
                <a:solidFill>
                  <a:srgbClr val="002060"/>
                </a:solidFill>
              </a:rPr>
              <a:t>Pour venir donner un coup de main</a:t>
            </a:r>
            <a:endParaRPr lang="fr-FR" dirty="0">
              <a:solidFill>
                <a:srgbClr val="002060"/>
              </a:solidFill>
            </a:endParaRPr>
          </a:p>
          <a:p>
            <a:pPr algn="just"/>
            <a:r>
              <a:rPr lang="fr-FR" dirty="0">
                <a:solidFill>
                  <a:srgbClr val="008000"/>
                </a:solidFill>
              </a:rPr>
              <a:t>Durant le mois de janvier, nous travaillons tous les jours à la préparation des petits sachets de semences. Du lundi au vendredi de 9 à 12h et de 13h30 à 18h. </a:t>
            </a:r>
            <a:r>
              <a:rPr lang="fr-FR" b="1" dirty="0">
                <a:solidFill>
                  <a:srgbClr val="008000"/>
                </a:solidFill>
              </a:rPr>
              <a:t>PRENDRE CONTACT : 056/33.38.70</a:t>
            </a:r>
            <a:endParaRPr lang="fr-FR" dirty="0">
              <a:solidFill>
                <a:srgbClr val="008000"/>
              </a:solidFill>
            </a:endParaRPr>
          </a:p>
          <a:p>
            <a:endParaRPr lang="fr-FR" sz="1200" dirty="0" smtClean="0">
              <a:solidFill>
                <a:srgbClr val="008000"/>
              </a:solidFill>
            </a:endParaRPr>
          </a:p>
          <a:p>
            <a:r>
              <a:rPr lang="fr-FR" sz="1200" dirty="0" smtClean="0">
                <a:solidFill>
                  <a:srgbClr val="008000"/>
                </a:solidFill>
              </a:rPr>
              <a:t>Source :</a:t>
            </a:r>
            <a:r>
              <a:rPr lang="fr-FR" sz="1200" dirty="0">
                <a:solidFill>
                  <a:srgbClr val="008000"/>
                </a:solidFill>
              </a:rPr>
              <a:t> </a:t>
            </a:r>
            <a:r>
              <a:rPr lang="fr-FR" sz="1200" u="sng" dirty="0">
                <a:solidFill>
                  <a:srgbClr val="008000"/>
                </a:solidFill>
                <a:hlinkClick r:id="rId2"/>
              </a:rPr>
              <a:t>http://www.gouteraujardin.be/localisation-des-jardins/fraternites%20ouvri%C3%A8res/</a:t>
            </a:r>
            <a:endParaRPr lang="fr-FR" sz="1200" dirty="0">
              <a:solidFill>
                <a:srgbClr val="008000"/>
              </a:solidFill>
            </a:endParaRPr>
          </a:p>
        </p:txBody>
      </p:sp>
      <p:sp>
        <p:nvSpPr>
          <p:cNvPr id="5" name="ZoneTexte 4"/>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Tree>
    <p:extLst>
      <p:ext uri="{BB962C8B-B14F-4D97-AF65-F5344CB8AC3E}">
        <p14:creationId xmlns:p14="http://schemas.microsoft.com/office/powerpoint/2010/main" val="41338127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49218" y="198477"/>
            <a:ext cx="516467" cy="250274"/>
          </a:xfrm>
        </p:spPr>
        <p:txBody>
          <a:bodyPr/>
          <a:lstStyle/>
          <a:p>
            <a:fld id="{45F5A4E4-5C5F-4409-A55E-AD608A685D4D}" type="slidenum">
              <a:rPr lang="fr-FR" smtClean="0"/>
              <a:t>38</a:t>
            </a:fld>
            <a:endParaRPr lang="fr-FR" dirty="0"/>
          </a:p>
        </p:txBody>
      </p:sp>
      <p:sp>
        <p:nvSpPr>
          <p:cNvPr id="3" name="Espace réservé du pied de page 2"/>
          <p:cNvSpPr>
            <a:spLocks noGrp="1"/>
          </p:cNvSpPr>
          <p:nvPr>
            <p:ph type="ftr" sz="quarter" idx="11"/>
          </p:nvPr>
        </p:nvSpPr>
        <p:spPr>
          <a:xfrm>
            <a:off x="8685107" y="6471201"/>
            <a:ext cx="3180578" cy="259612"/>
          </a:xfrm>
        </p:spPr>
        <p:txBody>
          <a:bodyPr/>
          <a:lstStyle/>
          <a:p>
            <a:r>
              <a:rPr lang="fr-FR" dirty="0" smtClean="0"/>
              <a:t>Jardin des fraternités ouvrières de Mouscron</a:t>
            </a:r>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225911" y="673828"/>
            <a:ext cx="3266436" cy="369332"/>
          </a:xfrm>
          <a:prstGeom prst="rect">
            <a:avLst/>
          </a:prstGeom>
          <a:noFill/>
        </p:spPr>
        <p:txBody>
          <a:bodyPr wrap="square" rtlCol="0">
            <a:spAutoFit/>
          </a:bodyPr>
          <a:lstStyle/>
          <a:p>
            <a:r>
              <a:rPr lang="fr-FR" b="1" dirty="0" smtClean="0">
                <a:solidFill>
                  <a:srgbClr val="008000"/>
                </a:solidFill>
              </a:rPr>
              <a:t>A5. Annexe : Bibliographie</a:t>
            </a:r>
          </a:p>
        </p:txBody>
      </p:sp>
      <p:sp>
        <p:nvSpPr>
          <p:cNvPr id="6" name="Rectangle 5"/>
          <p:cNvSpPr/>
          <p:nvPr/>
        </p:nvSpPr>
        <p:spPr>
          <a:xfrm>
            <a:off x="225911" y="1197047"/>
            <a:ext cx="2781694" cy="369332"/>
          </a:xfrm>
          <a:prstGeom prst="rect">
            <a:avLst/>
          </a:prstGeom>
        </p:spPr>
        <p:txBody>
          <a:bodyPr wrap="square">
            <a:spAutoFit/>
          </a:bodyPr>
          <a:lstStyle/>
          <a:p>
            <a:r>
              <a:rPr lang="fr-FR" b="1" dirty="0" smtClean="0">
                <a:solidFill>
                  <a:srgbClr val="008000"/>
                </a:solidFill>
              </a:rPr>
              <a:t>A5.1. Sites Internet :</a:t>
            </a:r>
            <a:endParaRPr lang="fr-FR" b="1" dirty="0">
              <a:solidFill>
                <a:srgbClr val="008000"/>
              </a:solidFill>
            </a:endParaRPr>
          </a:p>
        </p:txBody>
      </p:sp>
      <p:sp>
        <p:nvSpPr>
          <p:cNvPr id="7" name="ZoneTexte 6"/>
          <p:cNvSpPr txBox="1"/>
          <p:nvPr/>
        </p:nvSpPr>
        <p:spPr>
          <a:xfrm>
            <a:off x="225911" y="1710466"/>
            <a:ext cx="11639774" cy="5047536"/>
          </a:xfrm>
          <a:prstGeom prst="rect">
            <a:avLst/>
          </a:prstGeom>
          <a:noFill/>
        </p:spPr>
        <p:txBody>
          <a:bodyPr wrap="square" rtlCol="0">
            <a:spAutoFit/>
          </a:bodyPr>
          <a:lstStyle/>
          <a:p>
            <a:r>
              <a:rPr lang="fr-FR" sz="1400" u="sng" dirty="0" smtClean="0">
                <a:solidFill>
                  <a:srgbClr val="008000"/>
                </a:solidFill>
              </a:rPr>
              <a:t>Note</a:t>
            </a:r>
            <a:r>
              <a:rPr lang="fr-FR" sz="1400" dirty="0" smtClean="0">
                <a:solidFill>
                  <a:srgbClr val="008000"/>
                </a:solidFill>
              </a:rPr>
              <a:t> : un point d’exclamation (!) placé à la fin de chacune des lignes ci-dessous indique un article particulièrement intéressant.</a:t>
            </a:r>
          </a:p>
          <a:p>
            <a:pPr marL="285750" indent="-285750">
              <a:buFont typeface="Arial" panose="020B0604020202020204" pitchFamily="34" charset="0"/>
              <a:buChar char="•"/>
            </a:pPr>
            <a:endParaRPr lang="fr-FR" sz="1400" dirty="0">
              <a:solidFill>
                <a:srgbClr val="008000"/>
              </a:solidFill>
            </a:endParaRPr>
          </a:p>
          <a:p>
            <a:pPr marL="285750" indent="-285750">
              <a:buFont typeface="Arial" panose="020B0604020202020204" pitchFamily="34" charset="0"/>
              <a:buChar char="•"/>
            </a:pPr>
            <a:r>
              <a:rPr lang="fr-FR" sz="1400" dirty="0" smtClean="0">
                <a:solidFill>
                  <a:srgbClr val="008000"/>
                </a:solidFill>
              </a:rPr>
              <a:t>Sortie</a:t>
            </a:r>
            <a:r>
              <a:rPr lang="fr-FR" sz="1400" dirty="0">
                <a:solidFill>
                  <a:srgbClr val="008000"/>
                </a:solidFill>
              </a:rPr>
              <a:t>: Le jardin des fraternités ouvrières à Mouscron en Belgique, 20/06/2013, </a:t>
            </a:r>
            <a:r>
              <a:rPr lang="fr-FR" sz="1400" dirty="0">
                <a:solidFill>
                  <a:srgbClr val="008000"/>
                </a:solidFill>
                <a:hlinkClick r:id="rId3"/>
              </a:rPr>
              <a:t>https://amijardinmanoirnovel74.wordpress.com/2013/06/20/sortie-le-jardin-des-fraternites-ouvrieres-a-mouscron-en-belgique</a:t>
            </a:r>
            <a:r>
              <a:rPr lang="fr-FR" sz="1400" dirty="0" smtClean="0">
                <a:solidFill>
                  <a:srgbClr val="008000"/>
                </a:solidFill>
                <a:hlinkClick r:id="rId3"/>
              </a:rPr>
              <a:t>/</a:t>
            </a:r>
            <a:r>
              <a:rPr lang="fr-FR" sz="1400" dirty="0" smtClean="0">
                <a:solidFill>
                  <a:srgbClr val="008000"/>
                </a:solidFill>
              </a:rPr>
              <a:t> </a:t>
            </a:r>
          </a:p>
          <a:p>
            <a:pPr marL="285750" indent="-285750">
              <a:buFont typeface="Arial" panose="020B0604020202020204" pitchFamily="34" charset="0"/>
              <a:buChar char="•"/>
            </a:pPr>
            <a:r>
              <a:rPr lang="fr-FR" sz="1400" dirty="0">
                <a:solidFill>
                  <a:srgbClr val="008000"/>
                </a:solidFill>
              </a:rPr>
              <a:t>35 années de </a:t>
            </a:r>
            <a:r>
              <a:rPr lang="fr-FR" sz="1400" dirty="0" err="1">
                <a:solidFill>
                  <a:srgbClr val="008000"/>
                </a:solidFill>
              </a:rPr>
              <a:t>permaculture</a:t>
            </a:r>
            <a:r>
              <a:rPr lang="fr-FR" sz="1400" dirty="0">
                <a:solidFill>
                  <a:srgbClr val="008000"/>
                </a:solidFill>
              </a:rPr>
              <a:t> au jardin bio des Fraternités Ouvrières à Mouscron, </a:t>
            </a:r>
            <a:r>
              <a:rPr lang="fr-FR" sz="1400" dirty="0">
                <a:solidFill>
                  <a:srgbClr val="008000"/>
                </a:solidFill>
                <a:hlinkClick r:id="rId4"/>
              </a:rPr>
              <a:t>http://</a:t>
            </a:r>
            <a:r>
              <a:rPr lang="fr-FR" sz="1400" dirty="0" smtClean="0">
                <a:solidFill>
                  <a:srgbClr val="008000"/>
                </a:solidFill>
                <a:hlinkClick r:id="rId4"/>
              </a:rPr>
              <a:t>www.iceandgreen.net/archive/2011/08/26/visite-et-reportage-40-ans-de-permaculture-au-jardin-des-fra.html</a:t>
            </a:r>
            <a:r>
              <a:rPr lang="fr-FR" sz="1400" dirty="0" smtClean="0">
                <a:solidFill>
                  <a:srgbClr val="008000"/>
                </a:solidFill>
              </a:rPr>
              <a:t>  (!).</a:t>
            </a:r>
            <a:endParaRPr lang="fr-FR" sz="1400" dirty="0">
              <a:solidFill>
                <a:srgbClr val="008000"/>
              </a:solidFill>
            </a:endParaRPr>
          </a:p>
          <a:p>
            <a:pPr marL="285750" indent="-285750">
              <a:buFont typeface="Arial" panose="020B0604020202020204" pitchFamily="34" charset="0"/>
              <a:buChar char="•"/>
            </a:pPr>
            <a:r>
              <a:rPr lang="fr-FR" sz="1400" dirty="0" smtClean="0">
                <a:solidFill>
                  <a:srgbClr val="008000"/>
                </a:solidFill>
              </a:rPr>
              <a:t>Dossier </a:t>
            </a:r>
            <a:r>
              <a:rPr lang="fr-FR" sz="1400" dirty="0">
                <a:solidFill>
                  <a:srgbClr val="008000"/>
                </a:solidFill>
              </a:rPr>
              <a:t>semences: Les Jardins de la Fraternité Ouvrière, Jennifer </a:t>
            </a:r>
            <a:r>
              <a:rPr lang="fr-FR" sz="1400" dirty="0" err="1" smtClean="0">
                <a:solidFill>
                  <a:srgbClr val="008000"/>
                </a:solidFill>
              </a:rPr>
              <a:t>Wishet</a:t>
            </a:r>
            <a:r>
              <a:rPr lang="fr-FR" sz="1400" dirty="0" smtClean="0">
                <a:solidFill>
                  <a:srgbClr val="008000"/>
                </a:solidFill>
              </a:rPr>
              <a:t>, </a:t>
            </a:r>
            <a:r>
              <a:rPr lang="fr-FR" sz="1400" dirty="0">
                <a:solidFill>
                  <a:srgbClr val="008000"/>
                </a:solidFill>
              </a:rPr>
              <a:t>Eric Pauporté,19.05.2011, </a:t>
            </a:r>
            <a:r>
              <a:rPr lang="fr-FR" sz="1400" dirty="0">
                <a:solidFill>
                  <a:srgbClr val="008000"/>
                </a:solidFill>
                <a:hlinkClick r:id="rId5"/>
              </a:rPr>
              <a:t>http://</a:t>
            </a:r>
            <a:r>
              <a:rPr lang="fr-FR" sz="1400" dirty="0" smtClean="0">
                <a:solidFill>
                  <a:srgbClr val="008000"/>
                </a:solidFill>
                <a:hlinkClick r:id="rId5"/>
              </a:rPr>
              <a:t>www.forumcivique.org/fr/articles/dossier-semences-les-jardins-de-la-fraternit%C3%A9-ouvri%C3%A8re</a:t>
            </a:r>
            <a:r>
              <a:rPr lang="fr-FR" sz="1400" dirty="0" smtClean="0">
                <a:solidFill>
                  <a:srgbClr val="008000"/>
                </a:solidFill>
              </a:rPr>
              <a:t> </a:t>
            </a:r>
            <a:endParaRPr lang="fr-FR" sz="1400" dirty="0">
              <a:solidFill>
                <a:srgbClr val="008000"/>
              </a:solidFill>
            </a:endParaRPr>
          </a:p>
          <a:p>
            <a:pPr marL="285750" indent="-285750">
              <a:buFont typeface="Arial" panose="020B0604020202020204" pitchFamily="34" charset="0"/>
              <a:buChar char="•"/>
            </a:pPr>
            <a:r>
              <a:rPr lang="fr-FR" sz="1400" dirty="0" smtClean="0">
                <a:solidFill>
                  <a:srgbClr val="008000"/>
                </a:solidFill>
              </a:rPr>
              <a:t>Fraternités </a:t>
            </a:r>
            <a:r>
              <a:rPr lang="fr-FR" sz="1400" dirty="0">
                <a:solidFill>
                  <a:srgbClr val="008000"/>
                </a:solidFill>
              </a:rPr>
              <a:t>ouvrières, Jardin </a:t>
            </a:r>
            <a:r>
              <a:rPr lang="fr-FR" sz="1400" dirty="0" smtClean="0">
                <a:solidFill>
                  <a:srgbClr val="008000"/>
                </a:solidFill>
              </a:rPr>
              <a:t>bio, </a:t>
            </a:r>
            <a:r>
              <a:rPr lang="fr-FR" sz="1400" dirty="0" smtClean="0">
                <a:solidFill>
                  <a:srgbClr val="008000"/>
                </a:solidFill>
                <a:hlinkClick r:id="rId6"/>
              </a:rPr>
              <a:t>http://www.gouteraujardin.be/localisation-des-jardins/fraternites%20ouvri%C3%A8res/</a:t>
            </a:r>
            <a:endParaRPr lang="fr-FR" sz="1400" dirty="0" smtClean="0">
              <a:solidFill>
                <a:srgbClr val="008000"/>
              </a:solidFill>
            </a:endParaRPr>
          </a:p>
          <a:p>
            <a:pPr marL="285750" indent="-285750">
              <a:buFont typeface="Arial" panose="020B0604020202020204" pitchFamily="34" charset="0"/>
              <a:buChar char="•"/>
            </a:pPr>
            <a:r>
              <a:rPr lang="fr-FR" sz="1400" dirty="0">
                <a:solidFill>
                  <a:srgbClr val="008000"/>
                </a:solidFill>
                <a:hlinkClick r:id="rId7"/>
              </a:rPr>
              <a:t>Fraternités ouvrières à Mouscron, la forêt </a:t>
            </a:r>
            <a:r>
              <a:rPr lang="fr-FR" sz="1400" dirty="0" smtClean="0">
                <a:solidFill>
                  <a:srgbClr val="008000"/>
                </a:solidFill>
                <a:hlinkClick r:id="rId7"/>
              </a:rPr>
              <a:t>nourricière</a:t>
            </a:r>
            <a:r>
              <a:rPr lang="fr-FR" sz="1400" dirty="0" smtClean="0">
                <a:solidFill>
                  <a:srgbClr val="008000"/>
                </a:solidFill>
              </a:rPr>
              <a:t>, </a:t>
            </a:r>
            <a:r>
              <a:rPr lang="fr-FR" sz="1400" dirty="0" smtClean="0">
                <a:solidFill>
                  <a:srgbClr val="008000"/>
                </a:solidFill>
                <a:hlinkClick r:id="rId7"/>
              </a:rPr>
              <a:t>http://bio-logiques.org/index.php?option=com_content&amp;view=article&amp;id=175:fraternites-ouvrieres-a-mouscron&amp;catid=100:travail-du-sol&amp;Itemid=518</a:t>
            </a:r>
            <a:r>
              <a:rPr lang="fr-FR" sz="1400" dirty="0" smtClean="0">
                <a:solidFill>
                  <a:srgbClr val="008000"/>
                </a:solidFill>
              </a:rPr>
              <a:t> </a:t>
            </a:r>
          </a:p>
          <a:p>
            <a:pPr marL="285750" indent="-285750">
              <a:buFont typeface="Arial" panose="020B0604020202020204" pitchFamily="34" charset="0"/>
              <a:buChar char="•"/>
            </a:pPr>
            <a:r>
              <a:rPr lang="fr-FR" sz="1400" dirty="0" smtClean="0">
                <a:solidFill>
                  <a:srgbClr val="008000"/>
                </a:solidFill>
              </a:rPr>
              <a:t>La </a:t>
            </a:r>
            <a:r>
              <a:rPr lang="fr-FR" sz="1400" dirty="0" err="1" smtClean="0">
                <a:solidFill>
                  <a:srgbClr val="008000"/>
                </a:solidFill>
              </a:rPr>
              <a:t>permaculture</a:t>
            </a:r>
            <a:r>
              <a:rPr lang="fr-FR" sz="1400" dirty="0" smtClean="0">
                <a:solidFill>
                  <a:srgbClr val="008000"/>
                </a:solidFill>
              </a:rPr>
              <a:t> en marche : Visite au jardin des fraternités ouvrières  à Mouscron Belgique, </a:t>
            </a:r>
            <a:r>
              <a:rPr lang="fr-FR" sz="1400" dirty="0" smtClean="0">
                <a:solidFill>
                  <a:srgbClr val="008000"/>
                </a:solidFill>
                <a:hlinkClick r:id="rId8"/>
              </a:rPr>
              <a:t>http://la-source-doree.fr/permaculture-en-marche-visite-au-jardin-fraternite-ouvrieres/</a:t>
            </a:r>
            <a:r>
              <a:rPr lang="fr-FR" sz="1400" dirty="0" smtClean="0">
                <a:solidFill>
                  <a:srgbClr val="008000"/>
                </a:solidFill>
              </a:rPr>
              <a:t> </a:t>
            </a:r>
          </a:p>
          <a:p>
            <a:pPr marL="285750" indent="-285750">
              <a:buFont typeface="Arial" panose="020B0604020202020204" pitchFamily="34" charset="0"/>
              <a:buChar char="•"/>
            </a:pPr>
            <a:r>
              <a:rPr lang="fr-FR" sz="1400" dirty="0" smtClean="0">
                <a:solidFill>
                  <a:srgbClr val="008000"/>
                </a:solidFill>
              </a:rPr>
              <a:t>La Fraternité Ouvrière ou les Tropiques à Mouscron, </a:t>
            </a:r>
            <a:r>
              <a:rPr lang="fr-FR" sz="1400" dirty="0" smtClean="0">
                <a:solidFill>
                  <a:srgbClr val="008000"/>
                </a:solidFill>
                <a:hlinkClick r:id="rId9"/>
              </a:rPr>
              <a:t>http://www.mres-asso.org/spip.php?breve529</a:t>
            </a:r>
            <a:r>
              <a:rPr lang="fr-FR" sz="1400" dirty="0" smtClean="0">
                <a:solidFill>
                  <a:srgbClr val="008000"/>
                </a:solidFill>
              </a:rPr>
              <a:t> </a:t>
            </a:r>
          </a:p>
          <a:p>
            <a:pPr marL="285750" indent="-285750">
              <a:buFont typeface="Arial" panose="020B0604020202020204" pitchFamily="34" charset="0"/>
              <a:buChar char="•"/>
            </a:pPr>
            <a:r>
              <a:rPr lang="fr-FR" sz="1400" dirty="0" smtClean="0">
                <a:solidFill>
                  <a:srgbClr val="008000"/>
                </a:solidFill>
              </a:rPr>
              <a:t>Le Jardin des Fraternités ouvrières à Mouscron en </a:t>
            </a:r>
            <a:r>
              <a:rPr lang="fr-FR" sz="1400" dirty="0">
                <a:solidFill>
                  <a:srgbClr val="008000"/>
                </a:solidFill>
              </a:rPr>
              <a:t>B</a:t>
            </a:r>
            <a:r>
              <a:rPr lang="fr-FR" sz="1400" dirty="0" smtClean="0">
                <a:solidFill>
                  <a:srgbClr val="008000"/>
                </a:solidFill>
              </a:rPr>
              <a:t>elgique, </a:t>
            </a:r>
            <a:r>
              <a:rPr lang="fr-FR" sz="1400" dirty="0" smtClean="0">
                <a:solidFill>
                  <a:srgbClr val="008000"/>
                </a:solidFill>
                <a:hlinkClick r:id="rId10"/>
              </a:rPr>
              <a:t>http://www.esprit68.org/jardinfraternitesouvrieres.html</a:t>
            </a:r>
            <a:r>
              <a:rPr lang="fr-FR" sz="1400" dirty="0" smtClean="0">
                <a:solidFill>
                  <a:srgbClr val="008000"/>
                </a:solidFill>
              </a:rPr>
              <a:t> </a:t>
            </a:r>
          </a:p>
          <a:p>
            <a:pPr marL="285750" indent="-285750">
              <a:buFont typeface="Arial" panose="020B0604020202020204" pitchFamily="34" charset="0"/>
              <a:buChar char="•"/>
            </a:pPr>
            <a:r>
              <a:rPr lang="fr-FR" sz="1400" dirty="0" err="1" smtClean="0">
                <a:solidFill>
                  <a:srgbClr val="008000"/>
                </a:solidFill>
              </a:rPr>
              <a:t>Permaculture</a:t>
            </a:r>
            <a:r>
              <a:rPr lang="fr-FR" sz="1400" dirty="0" smtClean="0">
                <a:solidFill>
                  <a:srgbClr val="008000"/>
                </a:solidFill>
              </a:rPr>
              <a:t>: Le jardin des Fraternités Ouvrières, en Belgique, </a:t>
            </a:r>
            <a:r>
              <a:rPr lang="fr-FR" sz="1400" dirty="0" smtClean="0">
                <a:solidFill>
                  <a:srgbClr val="008000"/>
                </a:solidFill>
                <a:hlinkClick r:id="rId11"/>
              </a:rPr>
              <a:t>http://enfantsdelanouvelleterre.over-blog.com/article-permaculture-le-jardin-des-fraternites-ouvrieres-en-belgique-123492128.html</a:t>
            </a:r>
            <a:r>
              <a:rPr lang="fr-FR" sz="1400" dirty="0" smtClean="0">
                <a:solidFill>
                  <a:srgbClr val="008000"/>
                </a:solidFill>
              </a:rPr>
              <a:t> </a:t>
            </a:r>
          </a:p>
          <a:p>
            <a:pPr marL="285750" indent="-285750">
              <a:buFont typeface="Arial" panose="020B0604020202020204" pitchFamily="34" charset="0"/>
              <a:buChar char="•"/>
            </a:pPr>
            <a:r>
              <a:rPr lang="fr-FR" sz="1400" dirty="0" smtClean="0">
                <a:solidFill>
                  <a:srgbClr val="008000"/>
                </a:solidFill>
              </a:rPr>
              <a:t>Le Jardin des Fraternités Ouvrières - Le Jardin Comestible, </a:t>
            </a:r>
            <a:r>
              <a:rPr lang="fr-FR" sz="1400" dirty="0" smtClean="0">
                <a:solidFill>
                  <a:srgbClr val="008000"/>
                </a:solidFill>
                <a:hlinkClick r:id="rId12"/>
              </a:rPr>
              <a:t>http://jardincomestible.fr/videos/le-jardin-des-fraternites-ouvrieres/</a:t>
            </a:r>
            <a:r>
              <a:rPr lang="fr-FR" sz="1400" dirty="0" smtClean="0">
                <a:solidFill>
                  <a:srgbClr val="008000"/>
                </a:solidFill>
              </a:rPr>
              <a:t> </a:t>
            </a:r>
          </a:p>
          <a:p>
            <a:pPr marL="285750" indent="-285750">
              <a:buFont typeface="Arial" panose="020B0604020202020204" pitchFamily="34" charset="0"/>
              <a:buChar char="•"/>
            </a:pPr>
            <a:r>
              <a:rPr lang="fr-FR" sz="1400" dirty="0">
                <a:solidFill>
                  <a:srgbClr val="008000"/>
                </a:solidFill>
              </a:rPr>
              <a:t>Une jungle luxuriante en Belgique, 2012, </a:t>
            </a:r>
            <a:r>
              <a:rPr lang="fr-FR" sz="1400" dirty="0">
                <a:solidFill>
                  <a:srgbClr val="008000"/>
                </a:solidFill>
                <a:hlinkClick r:id="rId13"/>
              </a:rPr>
              <a:t>http://permaculture-ra.over-blog.com/tag/les%20lieux%20en%20france%20%26%20ailleurs/</a:t>
            </a:r>
            <a:r>
              <a:rPr lang="fr-FR" sz="1400" dirty="0">
                <a:solidFill>
                  <a:srgbClr val="008000"/>
                </a:solidFill>
              </a:rPr>
              <a:t> </a:t>
            </a:r>
            <a:r>
              <a:rPr lang="fr-FR" sz="1400" dirty="0" smtClean="0">
                <a:solidFill>
                  <a:srgbClr val="008000"/>
                </a:solidFill>
              </a:rPr>
              <a:t> (!).</a:t>
            </a:r>
          </a:p>
          <a:p>
            <a:pPr marL="285750" indent="-285750">
              <a:buFont typeface="Arial" panose="020B0604020202020204" pitchFamily="34" charset="0"/>
              <a:buChar char="•"/>
            </a:pPr>
            <a:r>
              <a:rPr lang="fr-FR" sz="1400" dirty="0">
                <a:solidFill>
                  <a:srgbClr val="008000"/>
                </a:solidFill>
              </a:rPr>
              <a:t>La Fraternité Ouvrière ou les Tropiques à Mouscron, Monde qui Bouge, 20 juillet 2011, </a:t>
            </a:r>
            <a:r>
              <a:rPr lang="fr-FR" sz="1400" dirty="0">
                <a:solidFill>
                  <a:srgbClr val="008000"/>
                </a:solidFill>
                <a:hlinkClick r:id="rId14"/>
              </a:rPr>
              <a:t>http://</a:t>
            </a:r>
            <a:r>
              <a:rPr lang="fr-FR" sz="1400" dirty="0" smtClean="0">
                <a:solidFill>
                  <a:srgbClr val="008000"/>
                </a:solidFill>
                <a:hlinkClick r:id="rId14"/>
              </a:rPr>
              <a:t>www.mondequibouge.be/index.php/2011/07/la-fraternite-ouvriere-ou-lestropiques-a-mouscron</a:t>
            </a:r>
            <a:r>
              <a:rPr lang="fr-FR" sz="1400" dirty="0" smtClean="0">
                <a:solidFill>
                  <a:srgbClr val="008000"/>
                </a:solidFill>
              </a:rPr>
              <a:t> ou </a:t>
            </a:r>
          </a:p>
          <a:p>
            <a:pPr marL="285750" indent="-285750">
              <a:buFont typeface="Arial" panose="020B0604020202020204" pitchFamily="34" charset="0"/>
              <a:buChar char="•"/>
            </a:pPr>
            <a:r>
              <a:rPr lang="fr-FR" sz="1400" dirty="0">
                <a:solidFill>
                  <a:srgbClr val="008000"/>
                </a:solidFill>
              </a:rPr>
              <a:t>Du chômage vers le plus splendide des jardins en </a:t>
            </a:r>
            <a:r>
              <a:rPr lang="fr-FR" sz="1400" dirty="0" err="1">
                <a:solidFill>
                  <a:srgbClr val="008000"/>
                </a:solidFill>
              </a:rPr>
              <a:t>permaculture</a:t>
            </a:r>
            <a:r>
              <a:rPr lang="fr-FR" sz="1400" dirty="0">
                <a:solidFill>
                  <a:srgbClr val="008000"/>
                </a:solidFill>
              </a:rPr>
              <a:t>, </a:t>
            </a:r>
            <a:r>
              <a:rPr lang="fr-FR" sz="1400" dirty="0">
                <a:solidFill>
                  <a:srgbClr val="008000"/>
                </a:solidFill>
                <a:hlinkClick r:id="rId15"/>
              </a:rPr>
              <a:t>http://voyageurs.en-transition.fr/du-chomage-vers-le-plus-splendide-des-jardins-en-permaculture</a:t>
            </a:r>
            <a:r>
              <a:rPr lang="fr-FR" sz="1400" dirty="0" smtClean="0">
                <a:solidFill>
                  <a:srgbClr val="008000"/>
                </a:solidFill>
                <a:hlinkClick r:id="rId15"/>
              </a:rPr>
              <a:t>/</a:t>
            </a:r>
            <a:r>
              <a:rPr lang="fr-FR" sz="1400" dirty="0" smtClean="0">
                <a:solidFill>
                  <a:srgbClr val="008000"/>
                </a:solidFill>
              </a:rPr>
              <a:t> </a:t>
            </a:r>
          </a:p>
        </p:txBody>
      </p:sp>
    </p:spTree>
    <p:extLst>
      <p:ext uri="{BB962C8B-B14F-4D97-AF65-F5344CB8AC3E}">
        <p14:creationId xmlns:p14="http://schemas.microsoft.com/office/powerpoint/2010/main" val="29495401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349218" y="198477"/>
            <a:ext cx="516467" cy="250274"/>
          </a:xfrm>
        </p:spPr>
        <p:txBody>
          <a:bodyPr/>
          <a:lstStyle/>
          <a:p>
            <a:fld id="{45F5A4E4-5C5F-4409-A55E-AD608A685D4D}" type="slidenum">
              <a:rPr lang="fr-FR" smtClean="0"/>
              <a:t>39</a:t>
            </a:fld>
            <a:endParaRPr lang="fr-FR" dirty="0"/>
          </a:p>
        </p:txBody>
      </p:sp>
      <p:sp>
        <p:nvSpPr>
          <p:cNvPr id="3" name="Espace réservé du pied de page 2"/>
          <p:cNvSpPr>
            <a:spLocks noGrp="1"/>
          </p:cNvSpPr>
          <p:nvPr>
            <p:ph type="ftr" sz="quarter" idx="11"/>
          </p:nvPr>
        </p:nvSpPr>
        <p:spPr>
          <a:xfrm>
            <a:off x="3139763" y="6478231"/>
            <a:ext cx="3180578" cy="259612"/>
          </a:xfrm>
        </p:spPr>
        <p:txBody>
          <a:bodyPr/>
          <a:lstStyle/>
          <a:p>
            <a:r>
              <a:rPr lang="fr-FR" dirty="0" smtClean="0"/>
              <a:t>Jardin des fraternités ouvrières de Mouscron</a:t>
            </a:r>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225911" y="673826"/>
            <a:ext cx="4048634" cy="379133"/>
          </a:xfrm>
          <a:prstGeom prst="rect">
            <a:avLst/>
          </a:prstGeom>
          <a:noFill/>
        </p:spPr>
        <p:txBody>
          <a:bodyPr wrap="square" rtlCol="0">
            <a:spAutoFit/>
          </a:bodyPr>
          <a:lstStyle/>
          <a:p>
            <a:r>
              <a:rPr lang="fr-FR" b="1" dirty="0">
                <a:solidFill>
                  <a:srgbClr val="008000"/>
                </a:solidFill>
              </a:rPr>
              <a:t>A5. Annexe : </a:t>
            </a:r>
            <a:r>
              <a:rPr lang="fr-FR" b="1" dirty="0" smtClean="0">
                <a:solidFill>
                  <a:srgbClr val="008000"/>
                </a:solidFill>
              </a:rPr>
              <a:t>Bibliographie (suite)</a:t>
            </a:r>
          </a:p>
        </p:txBody>
      </p:sp>
      <p:sp>
        <p:nvSpPr>
          <p:cNvPr id="6" name="Rectangle 5"/>
          <p:cNvSpPr/>
          <p:nvPr/>
        </p:nvSpPr>
        <p:spPr>
          <a:xfrm>
            <a:off x="225910" y="1197047"/>
            <a:ext cx="3002711" cy="369332"/>
          </a:xfrm>
          <a:prstGeom prst="rect">
            <a:avLst/>
          </a:prstGeom>
        </p:spPr>
        <p:txBody>
          <a:bodyPr wrap="square">
            <a:spAutoFit/>
          </a:bodyPr>
          <a:lstStyle/>
          <a:p>
            <a:r>
              <a:rPr lang="fr-FR" b="1" dirty="0" smtClean="0">
                <a:solidFill>
                  <a:srgbClr val="008000"/>
                </a:solidFill>
              </a:rPr>
              <a:t>A5.1. Sites Internet (suite) :</a:t>
            </a:r>
            <a:endParaRPr lang="fr-FR" b="1" dirty="0">
              <a:solidFill>
                <a:srgbClr val="008000"/>
              </a:solidFill>
            </a:endParaRPr>
          </a:p>
        </p:txBody>
      </p:sp>
      <p:sp>
        <p:nvSpPr>
          <p:cNvPr id="7" name="ZoneTexte 6"/>
          <p:cNvSpPr txBox="1"/>
          <p:nvPr/>
        </p:nvSpPr>
        <p:spPr>
          <a:xfrm>
            <a:off x="225911" y="1710466"/>
            <a:ext cx="11639774" cy="2893100"/>
          </a:xfrm>
          <a:prstGeom prst="rect">
            <a:avLst/>
          </a:prstGeom>
          <a:noFill/>
        </p:spPr>
        <p:txBody>
          <a:bodyPr wrap="square" rtlCol="0">
            <a:spAutoFit/>
          </a:bodyPr>
          <a:lstStyle/>
          <a:p>
            <a:pPr marL="285750" indent="-285750">
              <a:buFont typeface="Arial" panose="020B0604020202020204" pitchFamily="34" charset="0"/>
              <a:buChar char="•"/>
            </a:pPr>
            <a:r>
              <a:rPr lang="fr-FR" sz="1400" i="1" dirty="0" smtClean="0">
                <a:solidFill>
                  <a:srgbClr val="008000"/>
                </a:solidFill>
              </a:rPr>
              <a:t>Sur </a:t>
            </a:r>
            <a:r>
              <a:rPr lang="fr-FR" sz="1400" i="1" dirty="0">
                <a:solidFill>
                  <a:srgbClr val="008000"/>
                </a:solidFill>
              </a:rPr>
              <a:t>2000m2 - Le fabuleux jardin des Fraternités Ouvrières, ou comment cultiver une petite jungle?,</a:t>
            </a:r>
            <a:r>
              <a:rPr lang="fr-FR" sz="1400" dirty="0">
                <a:solidFill>
                  <a:srgbClr val="008000"/>
                </a:solidFill>
              </a:rPr>
              <a:t> </a:t>
            </a:r>
            <a:r>
              <a:rPr lang="fr-FR" sz="1400" u="sng" dirty="0">
                <a:solidFill>
                  <a:srgbClr val="008000"/>
                </a:solidFill>
                <a:hlinkClick r:id="rId3"/>
              </a:rPr>
              <a:t>http://oleotransition.newfreeforum.com/t217-sur-2000m2-le-fabuleux-jardin-des-fraternites-ouvrieres-ou-comment-cultiver-une-petite-jungle</a:t>
            </a:r>
            <a:r>
              <a:rPr lang="fr-FR" sz="1400" dirty="0">
                <a:solidFill>
                  <a:srgbClr val="008000"/>
                </a:solidFill>
              </a:rPr>
              <a:t> (dans cet article, beaucoup d'indications données par Gilbert et Josine</a:t>
            </a:r>
            <a:r>
              <a:rPr lang="fr-FR" sz="1400" dirty="0" smtClean="0">
                <a:solidFill>
                  <a:srgbClr val="008000"/>
                </a:solidFill>
              </a:rPr>
              <a:t>) (!). </a:t>
            </a:r>
          </a:p>
          <a:p>
            <a:pPr marL="285750" indent="-285750">
              <a:buFont typeface="Arial" panose="020B0604020202020204" pitchFamily="34" charset="0"/>
              <a:buChar char="•"/>
            </a:pPr>
            <a:r>
              <a:rPr lang="fr-FR" sz="1400" i="1" dirty="0">
                <a:solidFill>
                  <a:srgbClr val="008000"/>
                </a:solidFill>
              </a:rPr>
              <a:t>Le potager des fraternités ouvrières</a:t>
            </a:r>
            <a:r>
              <a:rPr lang="fr-FR" sz="1400" dirty="0" smtClean="0">
                <a:solidFill>
                  <a:srgbClr val="008000"/>
                </a:solidFill>
              </a:rPr>
              <a:t>, </a:t>
            </a:r>
            <a:r>
              <a:rPr lang="fr-FR" sz="1400" dirty="0">
                <a:solidFill>
                  <a:srgbClr val="008000"/>
                </a:solidFill>
              </a:rPr>
              <a:t>Kali De Keyser, Bulletin Francophone de </a:t>
            </a:r>
            <a:r>
              <a:rPr lang="fr-FR" sz="1400" dirty="0" err="1">
                <a:solidFill>
                  <a:srgbClr val="008000"/>
                </a:solidFill>
              </a:rPr>
              <a:t>Permaculture</a:t>
            </a:r>
            <a:r>
              <a:rPr lang="fr-FR" sz="1400" dirty="0">
                <a:solidFill>
                  <a:srgbClr val="008000"/>
                </a:solidFill>
              </a:rPr>
              <a:t> et d'Agriculture Naturelle, début </a:t>
            </a:r>
            <a:r>
              <a:rPr lang="fr-FR" sz="1400" dirty="0" smtClean="0">
                <a:solidFill>
                  <a:srgbClr val="008000"/>
                </a:solidFill>
              </a:rPr>
              <a:t>1995,  </a:t>
            </a:r>
            <a:r>
              <a:rPr lang="fr-FR" sz="1400" dirty="0">
                <a:solidFill>
                  <a:srgbClr val="008000"/>
                </a:solidFill>
                <a:hlinkClick r:id="rId4"/>
              </a:rPr>
              <a:t>http://</a:t>
            </a:r>
            <a:r>
              <a:rPr lang="fr-FR" sz="1400" dirty="0" smtClean="0">
                <a:solidFill>
                  <a:srgbClr val="008000"/>
                </a:solidFill>
                <a:hlinkClick r:id="rId4"/>
              </a:rPr>
              <a:t>ecotopie.chez.com/biolfrat.html</a:t>
            </a:r>
            <a:r>
              <a:rPr lang="fr-FR" sz="1400" dirty="0" smtClean="0">
                <a:solidFill>
                  <a:srgbClr val="008000"/>
                </a:solidFill>
              </a:rPr>
              <a:t> </a:t>
            </a:r>
          </a:p>
          <a:p>
            <a:pPr marL="285750" indent="-285750">
              <a:buFont typeface="Arial" panose="020B0604020202020204" pitchFamily="34" charset="0"/>
              <a:buChar char="•"/>
            </a:pPr>
            <a:r>
              <a:rPr lang="fr-FR" sz="1400" i="1" dirty="0">
                <a:solidFill>
                  <a:srgbClr val="008000"/>
                </a:solidFill>
              </a:rPr>
              <a:t>Fraternités ouvrières à Mouscron, la forêt nourricière</a:t>
            </a:r>
            <a:r>
              <a:rPr lang="fr-FR" sz="1400" dirty="0">
                <a:solidFill>
                  <a:srgbClr val="008000"/>
                </a:solidFill>
              </a:rPr>
              <a:t>, </a:t>
            </a:r>
            <a:r>
              <a:rPr lang="fr-FR" sz="1400" u="sng" dirty="0">
                <a:solidFill>
                  <a:srgbClr val="008000"/>
                </a:solidFill>
                <a:hlinkClick r:id="rId5"/>
              </a:rPr>
              <a:t>http://</a:t>
            </a:r>
            <a:r>
              <a:rPr lang="fr-FR" sz="1400" u="sng" dirty="0" smtClean="0">
                <a:solidFill>
                  <a:srgbClr val="008000"/>
                </a:solidFill>
                <a:hlinkClick r:id="rId5"/>
              </a:rPr>
              <a:t>www.bio-logiques.org/index.php?option=com_content&amp;view=article&amp;id=175:fraternites-ouvrieres-a-mouscron&amp;catid=100&amp;Itemid=518</a:t>
            </a:r>
            <a:endParaRPr lang="fr-FR" sz="1400" u="sng" dirty="0" smtClean="0">
              <a:solidFill>
                <a:srgbClr val="008000"/>
              </a:solidFill>
            </a:endParaRPr>
          </a:p>
          <a:p>
            <a:pPr marL="285750" indent="-285750">
              <a:buFont typeface="Arial" panose="020B0604020202020204" pitchFamily="34" charset="0"/>
              <a:buChar char="•"/>
            </a:pPr>
            <a:r>
              <a:rPr lang="fr-FR" sz="1400" i="1" dirty="0">
                <a:solidFill>
                  <a:srgbClr val="008000"/>
                </a:solidFill>
              </a:rPr>
              <a:t>Le jardin ouvrier est devenu un modèle d’écosystème</a:t>
            </a:r>
            <a:r>
              <a:rPr lang="fr-FR" sz="1400" dirty="0">
                <a:solidFill>
                  <a:srgbClr val="008000"/>
                </a:solidFill>
              </a:rPr>
              <a:t>, Charlotte Pasquier, 19 mai 2014, </a:t>
            </a:r>
            <a:r>
              <a:rPr lang="fr-FR" sz="1400" dirty="0">
                <a:solidFill>
                  <a:srgbClr val="008000"/>
                </a:solidFill>
                <a:hlinkClick r:id="rId6"/>
              </a:rPr>
              <a:t>http://</a:t>
            </a:r>
            <a:r>
              <a:rPr lang="fr-FR" sz="1400" dirty="0" smtClean="0">
                <a:solidFill>
                  <a:srgbClr val="008000"/>
                </a:solidFill>
                <a:hlinkClick r:id="rId6"/>
              </a:rPr>
              <a:t>www.reporterre.net/Le-jardin-ouvrier-est-devenu-un</a:t>
            </a:r>
            <a:endParaRPr lang="fr-FR" sz="1400" dirty="0" smtClean="0">
              <a:solidFill>
                <a:srgbClr val="008000"/>
              </a:solidFill>
            </a:endParaRPr>
          </a:p>
          <a:p>
            <a:pPr marL="285750" lvl="0" indent="-285750">
              <a:buFont typeface="Arial" panose="020B0604020202020204" pitchFamily="34" charset="0"/>
              <a:buChar char="•"/>
            </a:pPr>
            <a:r>
              <a:rPr lang="fr-FR" sz="1400" u="sng" dirty="0">
                <a:solidFill>
                  <a:srgbClr val="008000"/>
                </a:solidFill>
                <a:hlinkClick r:id="rId7"/>
              </a:rPr>
              <a:t>http://www.egaliteetreconciliation.fr/Le-jardin-foret-des-fraternites-ouvrieres-en-Belgique-15640.html</a:t>
            </a:r>
            <a:r>
              <a:rPr lang="fr-FR" sz="1400" dirty="0">
                <a:solidFill>
                  <a:srgbClr val="008000"/>
                </a:solidFill>
              </a:rPr>
              <a:t> </a:t>
            </a:r>
            <a:endParaRPr lang="fr-FR" sz="1400" dirty="0" smtClean="0">
              <a:solidFill>
                <a:srgbClr val="008000"/>
              </a:solidFill>
            </a:endParaRPr>
          </a:p>
          <a:p>
            <a:pPr marL="285750" indent="-285750">
              <a:buFont typeface="Arial" panose="020B0604020202020204" pitchFamily="34" charset="0"/>
              <a:buChar char="•"/>
            </a:pPr>
            <a:r>
              <a:rPr lang="fr-FR" sz="1400" i="1" dirty="0">
                <a:solidFill>
                  <a:srgbClr val="008000"/>
                </a:solidFill>
              </a:rPr>
              <a:t>Synthèse des documents disponibles sur le jardin des Fraternités Ouvrières de Mouscron</a:t>
            </a:r>
            <a:r>
              <a:rPr lang="fr-FR" sz="1400" dirty="0">
                <a:solidFill>
                  <a:srgbClr val="008000"/>
                </a:solidFill>
              </a:rPr>
              <a:t>, </a:t>
            </a:r>
            <a:r>
              <a:rPr lang="fr-FR" sz="1400" dirty="0">
                <a:solidFill>
                  <a:srgbClr val="008000"/>
                </a:solidFill>
                <a:hlinkClick r:id="rId8"/>
              </a:rPr>
              <a:t>http://www.arbre-et-paysage32.com/pdf/page13/Mouscron.pdf</a:t>
            </a:r>
            <a:r>
              <a:rPr lang="fr-FR" sz="1400" dirty="0">
                <a:solidFill>
                  <a:srgbClr val="008000"/>
                </a:solidFill>
              </a:rPr>
              <a:t> </a:t>
            </a:r>
          </a:p>
          <a:p>
            <a:pPr marL="285750" lvl="0" indent="-285750">
              <a:buFont typeface="Arial" panose="020B0604020202020204" pitchFamily="34" charset="0"/>
              <a:buChar char="•"/>
            </a:pPr>
            <a:endParaRPr lang="fr-FR" sz="1400" dirty="0">
              <a:solidFill>
                <a:srgbClr val="008000"/>
              </a:solidFill>
            </a:endParaRPr>
          </a:p>
          <a:p>
            <a:endParaRPr lang="fr-FR" sz="1400" u="sng" dirty="0" smtClean="0">
              <a:solidFill>
                <a:srgbClr val="008000"/>
              </a:solidFill>
            </a:endParaRPr>
          </a:p>
          <a:p>
            <a:pPr marL="285750" indent="-285750">
              <a:buFont typeface="Arial" panose="020B0604020202020204" pitchFamily="34" charset="0"/>
              <a:buChar char="•"/>
            </a:pPr>
            <a:endParaRPr lang="fr-FR" sz="1400" dirty="0">
              <a:solidFill>
                <a:srgbClr val="008000"/>
              </a:solidFill>
            </a:endParaRPr>
          </a:p>
        </p:txBody>
      </p:sp>
      <p:pic>
        <p:nvPicPr>
          <p:cNvPr id="3074" name="Picture 2" descr="image0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0341" y="3890467"/>
            <a:ext cx="2049136" cy="271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7121931" y="6581001"/>
            <a:ext cx="445956" cy="276999"/>
          </a:xfrm>
          <a:prstGeom prst="rect">
            <a:avLst/>
          </a:prstGeom>
          <a:noFill/>
        </p:spPr>
        <p:txBody>
          <a:bodyPr wrap="none" rtlCol="0">
            <a:spAutoFit/>
          </a:bodyPr>
          <a:lstStyle/>
          <a:p>
            <a:pPr algn="ctr"/>
            <a:r>
              <a:rPr lang="fr-FR" sz="1200" dirty="0" smtClean="0">
                <a:solidFill>
                  <a:srgbClr val="008000"/>
                </a:solidFill>
              </a:rPr>
              <a:t>Kiwi</a:t>
            </a:r>
            <a:endParaRPr lang="fr-FR" sz="1200" dirty="0">
              <a:solidFill>
                <a:srgbClr val="008000"/>
              </a:solidFill>
            </a:endParaRPr>
          </a:p>
        </p:txBody>
      </p:sp>
      <p:pic>
        <p:nvPicPr>
          <p:cNvPr id="3075" name="Picture 3" descr="image0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4008" y="3998951"/>
            <a:ext cx="3385942" cy="254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9818488" y="6529530"/>
            <a:ext cx="1111010" cy="276999"/>
          </a:xfrm>
          <a:prstGeom prst="rect">
            <a:avLst/>
          </a:prstGeom>
        </p:spPr>
        <p:txBody>
          <a:bodyPr wrap="none">
            <a:spAutoFit/>
          </a:bodyPr>
          <a:lstStyle/>
          <a:p>
            <a:r>
              <a:rPr lang="fr-FR" sz="1200" dirty="0">
                <a:solidFill>
                  <a:srgbClr val="008000"/>
                </a:solidFill>
                <a:latin typeface="Calibri" panose="020F0502020204030204" pitchFamily="34" charset="0"/>
                <a:ea typeface="Calibri" panose="020F0502020204030204" pitchFamily="34" charset="0"/>
                <a:cs typeface="Times New Roman" panose="02020603050405020304" pitchFamily="18" charset="0"/>
              </a:rPr>
              <a:t>Serre à tomate</a:t>
            </a:r>
            <a:endParaRPr lang="fr-FR" sz="1200" dirty="0">
              <a:solidFill>
                <a:srgbClr val="008000"/>
              </a:solidFill>
            </a:endParaRPr>
          </a:p>
        </p:txBody>
      </p:sp>
    </p:spTree>
    <p:extLst>
      <p:ext uri="{BB962C8B-B14F-4D97-AF65-F5344CB8AC3E}">
        <p14:creationId xmlns:p14="http://schemas.microsoft.com/office/powerpoint/2010/main" val="2491651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45F5A4E4-5C5F-4409-A55E-AD608A685D4D}" type="slidenum">
              <a:rPr lang="fr-FR" smtClean="0"/>
              <a:t>4</a:t>
            </a:fld>
            <a:endParaRPr lang="fr-FR" dirty="0"/>
          </a:p>
        </p:txBody>
      </p:sp>
      <p:sp>
        <p:nvSpPr>
          <p:cNvPr id="3" name="Espace réservé du pied de page 2"/>
          <p:cNvSpPr>
            <a:spLocks noGrp="1"/>
          </p:cNvSpPr>
          <p:nvPr>
            <p:ph type="ftr" sz="quarter" idx="11"/>
          </p:nvPr>
        </p:nvSpPr>
        <p:spPr/>
        <p:txBody>
          <a:bodyPr/>
          <a:lstStyle/>
          <a:p>
            <a:r>
              <a:rPr lang="fr-FR" dirty="0" smtClean="0"/>
              <a:t>Jardin des fraternités ouvrières de Mouscron</a:t>
            </a:r>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139849" y="473336"/>
            <a:ext cx="11854927" cy="6093976"/>
          </a:xfrm>
          <a:prstGeom prst="rect">
            <a:avLst/>
          </a:prstGeom>
          <a:noFill/>
        </p:spPr>
        <p:txBody>
          <a:bodyPr wrap="square" rtlCol="0">
            <a:spAutoFit/>
          </a:bodyPr>
          <a:lstStyle/>
          <a:p>
            <a:r>
              <a:rPr lang="fr-FR" b="1" dirty="0" smtClean="0">
                <a:solidFill>
                  <a:srgbClr val="008000"/>
                </a:solidFill>
              </a:rPr>
              <a:t>1. Historique</a:t>
            </a:r>
            <a:r>
              <a:rPr lang="fr-FR" dirty="0" smtClean="0">
                <a:solidFill>
                  <a:srgbClr val="008000"/>
                </a:solidFill>
              </a:rPr>
              <a:t> :</a:t>
            </a:r>
          </a:p>
          <a:p>
            <a:endParaRPr lang="fr-FR" dirty="0" smtClean="0">
              <a:solidFill>
                <a:srgbClr val="008000"/>
              </a:solidFill>
            </a:endParaRPr>
          </a:p>
          <a:p>
            <a:pPr algn="just"/>
            <a:r>
              <a:rPr lang="fr-FR" dirty="0" smtClean="0">
                <a:solidFill>
                  <a:srgbClr val="008000"/>
                </a:solidFill>
              </a:rPr>
              <a:t>Au </a:t>
            </a:r>
            <a:r>
              <a:rPr lang="fr-FR" dirty="0">
                <a:solidFill>
                  <a:srgbClr val="008000"/>
                </a:solidFill>
              </a:rPr>
              <a:t>sein de la JOC (Jeunesse Ouvrière Chrétienne), puis dans des associations en Amérique Latine, </a:t>
            </a:r>
            <a:r>
              <a:rPr lang="fr-FR" b="1" dirty="0">
                <a:solidFill>
                  <a:srgbClr val="008000"/>
                </a:solidFill>
              </a:rPr>
              <a:t>Josine et Gilbert </a:t>
            </a:r>
            <a:r>
              <a:rPr lang="fr-FR" b="1" dirty="0" smtClean="0">
                <a:solidFill>
                  <a:srgbClr val="008000"/>
                </a:solidFill>
              </a:rPr>
              <a:t>Cardon</a:t>
            </a:r>
            <a:r>
              <a:rPr lang="fr-FR" dirty="0" smtClean="0">
                <a:solidFill>
                  <a:srgbClr val="008000"/>
                </a:solidFill>
              </a:rPr>
              <a:t>, </a:t>
            </a:r>
            <a:r>
              <a:rPr lang="fr-FR" dirty="0">
                <a:solidFill>
                  <a:srgbClr val="008000"/>
                </a:solidFill>
              </a:rPr>
              <a:t>pionniers de l’écologie,</a:t>
            </a:r>
            <a:r>
              <a:rPr lang="fr-FR" dirty="0" smtClean="0">
                <a:solidFill>
                  <a:srgbClr val="008000"/>
                </a:solidFill>
              </a:rPr>
              <a:t> </a:t>
            </a:r>
            <a:r>
              <a:rPr lang="fr-FR" dirty="0">
                <a:solidFill>
                  <a:srgbClr val="008000"/>
                </a:solidFill>
              </a:rPr>
              <a:t>ont participé, soutenu la réalisation et le fonctionnement de plusieurs projets en Bolivie puis au Venezuela. De retour en </a:t>
            </a:r>
            <a:r>
              <a:rPr lang="fr-FR" dirty="0" smtClean="0">
                <a:solidFill>
                  <a:srgbClr val="008000"/>
                </a:solidFill>
              </a:rPr>
              <a:t>Belgique, venu </a:t>
            </a:r>
            <a:r>
              <a:rPr lang="fr-FR" dirty="0">
                <a:solidFill>
                  <a:srgbClr val="008000"/>
                </a:solidFill>
              </a:rPr>
              <a:t>venir s’installer à Mouscron, ville frontalière avec Tourcoing-Roubaix, territoire économiquement </a:t>
            </a:r>
            <a:r>
              <a:rPr lang="fr-FR" dirty="0" smtClean="0">
                <a:solidFill>
                  <a:srgbClr val="008000"/>
                </a:solidFill>
              </a:rPr>
              <a:t>sinistré, </a:t>
            </a:r>
            <a:r>
              <a:rPr lang="fr-FR" dirty="0">
                <a:solidFill>
                  <a:srgbClr val="008000"/>
                </a:solidFill>
              </a:rPr>
              <a:t>choqués par les gaspillages, ils créent un groupe de jardinage pour donner une qualité de vie et d’environnement accessible à toutes et tous. </a:t>
            </a:r>
            <a:r>
              <a:rPr lang="fr-FR" dirty="0" smtClean="0">
                <a:solidFill>
                  <a:srgbClr val="008000"/>
                </a:solidFill>
              </a:rPr>
              <a:t>C’est </a:t>
            </a:r>
            <a:r>
              <a:rPr lang="fr-FR" dirty="0">
                <a:solidFill>
                  <a:srgbClr val="008000"/>
                </a:solidFill>
              </a:rPr>
              <a:t>en luttant contre les pollutions industrielles _ </a:t>
            </a:r>
            <a:r>
              <a:rPr lang="fr-FR" dirty="0" smtClean="0">
                <a:solidFill>
                  <a:srgbClr val="008000"/>
                </a:solidFill>
              </a:rPr>
              <a:t>m’élément </a:t>
            </a:r>
            <a:r>
              <a:rPr lang="fr-FR" dirty="0">
                <a:solidFill>
                  <a:srgbClr val="008000"/>
                </a:solidFill>
              </a:rPr>
              <a:t>déclenchant ayant été le scandale des dépôts d’immondices industriels très </a:t>
            </a:r>
            <a:r>
              <a:rPr lang="fr-FR" dirty="0" smtClean="0">
                <a:solidFill>
                  <a:srgbClr val="008000"/>
                </a:solidFill>
              </a:rPr>
              <a:t>polluants _ </a:t>
            </a:r>
            <a:r>
              <a:rPr lang="fr-FR" dirty="0">
                <a:solidFill>
                  <a:srgbClr val="008000"/>
                </a:solidFill>
              </a:rPr>
              <a:t>que l’idée leur est venue il y a 40 ans de s’investir dans une autre voie. </a:t>
            </a:r>
            <a:r>
              <a:rPr lang="fr-FR" dirty="0" smtClean="0">
                <a:solidFill>
                  <a:srgbClr val="008000"/>
                </a:solidFill>
              </a:rPr>
              <a:t> </a:t>
            </a:r>
            <a:r>
              <a:rPr lang="fr-FR" dirty="0">
                <a:solidFill>
                  <a:srgbClr val="008000"/>
                </a:solidFill>
              </a:rPr>
              <a:t>« </a:t>
            </a:r>
            <a:r>
              <a:rPr lang="fr-FR" i="1" dirty="0">
                <a:solidFill>
                  <a:srgbClr val="008000"/>
                </a:solidFill>
              </a:rPr>
              <a:t>Au départ, beaucoup de femmes sont venues, elles cherchaient à ne pas se casser le dos à bêcher. Toute la richesse du sol est dans les premières couches, on ne les dérange pas. Les insectes travaillent pour nous</a:t>
            </a:r>
            <a:r>
              <a:rPr lang="fr-FR" dirty="0">
                <a:solidFill>
                  <a:srgbClr val="008000"/>
                </a:solidFill>
              </a:rPr>
              <a:t> ». </a:t>
            </a:r>
            <a:endParaRPr lang="fr-FR" dirty="0" smtClean="0">
              <a:solidFill>
                <a:srgbClr val="008000"/>
              </a:solidFill>
            </a:endParaRPr>
          </a:p>
          <a:p>
            <a:pPr algn="just"/>
            <a:r>
              <a:rPr lang="fr-FR" dirty="0">
                <a:solidFill>
                  <a:srgbClr val="008000"/>
                </a:solidFill>
              </a:rPr>
              <a:t>Les Fraternités Ouvrières ont été fondées par Josine et Gilbert Cardon en 1969, avec une coopérative.</a:t>
            </a:r>
          </a:p>
          <a:p>
            <a:pPr algn="just"/>
            <a:r>
              <a:rPr lang="fr-FR" dirty="0" smtClean="0">
                <a:solidFill>
                  <a:srgbClr val="008000"/>
                </a:solidFill>
              </a:rPr>
              <a:t>Le jardin, un « verger-forêt », créé en </a:t>
            </a:r>
            <a:r>
              <a:rPr lang="fr-FR" dirty="0">
                <a:solidFill>
                  <a:srgbClr val="008000"/>
                </a:solidFill>
              </a:rPr>
              <a:t>1978</a:t>
            </a:r>
            <a:r>
              <a:rPr lang="fr-FR" dirty="0" smtClean="0">
                <a:solidFill>
                  <a:srgbClr val="008000"/>
                </a:solidFill>
              </a:rPr>
              <a:t>, </a:t>
            </a:r>
            <a:r>
              <a:rPr lang="fr-FR" dirty="0">
                <a:solidFill>
                  <a:srgbClr val="008000"/>
                </a:solidFill>
              </a:rPr>
              <a:t>s’est enrichi au fil des années, créant une sorte de </a:t>
            </a:r>
            <a:r>
              <a:rPr lang="fr-FR" dirty="0" smtClean="0">
                <a:solidFill>
                  <a:srgbClr val="008000"/>
                </a:solidFill>
              </a:rPr>
              <a:t>microclimat</a:t>
            </a:r>
            <a:r>
              <a:rPr lang="fr-FR" dirty="0">
                <a:solidFill>
                  <a:srgbClr val="008000"/>
                </a:solidFill>
              </a:rPr>
              <a:t>. Récemment, des agronomes ont découvert qu’un mètre cube du sol comportait 3 kg de vers de terre </a:t>
            </a:r>
            <a:r>
              <a:rPr lang="fr-FR" dirty="0" smtClean="0">
                <a:solidFill>
                  <a:srgbClr val="008000"/>
                </a:solidFill>
              </a:rPr>
              <a:t>! Rien </a:t>
            </a:r>
            <a:r>
              <a:rPr lang="fr-FR" dirty="0">
                <a:solidFill>
                  <a:srgbClr val="008000"/>
                </a:solidFill>
              </a:rPr>
              <a:t>ne se perd dans ce jardin. « </a:t>
            </a:r>
            <a:r>
              <a:rPr lang="fr-FR" i="1" dirty="0">
                <a:solidFill>
                  <a:srgbClr val="008000"/>
                </a:solidFill>
              </a:rPr>
              <a:t>On associe les plantes qui vont bien ensemble, on cultive le poireau ou l’ail des ours vivaces qui repoussent régulièrement, on utilise les plantes invasives pour le compost. </a:t>
            </a:r>
            <a:r>
              <a:rPr lang="fr-FR" dirty="0" smtClean="0">
                <a:solidFill>
                  <a:srgbClr val="008000"/>
                </a:solidFill>
              </a:rPr>
              <a:t>». </a:t>
            </a:r>
            <a:r>
              <a:rPr lang="fr-FR" sz="1200" dirty="0" smtClean="0">
                <a:solidFill>
                  <a:srgbClr val="008000"/>
                </a:solidFill>
              </a:rPr>
              <a:t>Sources : a) </a:t>
            </a:r>
            <a:r>
              <a:rPr lang="fr-FR" sz="1200" dirty="0" smtClean="0">
                <a:solidFill>
                  <a:srgbClr val="008000"/>
                </a:solidFill>
                <a:hlinkClick r:id="rId3"/>
              </a:rPr>
              <a:t>http://www.mres-asso.org/spip.php?breve529</a:t>
            </a:r>
            <a:r>
              <a:rPr lang="fr-FR" sz="1200" dirty="0" smtClean="0">
                <a:solidFill>
                  <a:srgbClr val="008000"/>
                </a:solidFill>
              </a:rPr>
              <a:t>, </a:t>
            </a:r>
            <a:r>
              <a:rPr lang="fr-FR" sz="1200" dirty="0">
                <a:solidFill>
                  <a:srgbClr val="008000"/>
                </a:solidFill>
              </a:rPr>
              <a:t>b) </a:t>
            </a:r>
            <a:r>
              <a:rPr lang="fr-FR" sz="1200" dirty="0">
                <a:solidFill>
                  <a:srgbClr val="008000"/>
                </a:solidFill>
                <a:hlinkClick r:id="rId4"/>
              </a:rPr>
              <a:t>http://www.transition21.be/?</a:t>
            </a:r>
            <a:r>
              <a:rPr lang="fr-FR" sz="1200" dirty="0" smtClean="0">
                <a:solidFill>
                  <a:srgbClr val="008000"/>
                </a:solidFill>
                <a:hlinkClick r:id="rId4"/>
              </a:rPr>
              <a:t>p=355</a:t>
            </a:r>
            <a:r>
              <a:rPr lang="fr-FR" sz="1200" dirty="0" smtClean="0">
                <a:solidFill>
                  <a:srgbClr val="008000"/>
                </a:solidFill>
              </a:rPr>
              <a:t> </a:t>
            </a:r>
            <a:endParaRPr lang="fr-FR" dirty="0" smtClean="0">
              <a:solidFill>
                <a:srgbClr val="008000"/>
              </a:solidFill>
            </a:endParaRPr>
          </a:p>
          <a:p>
            <a:pPr algn="just"/>
            <a:r>
              <a:rPr lang="fr-FR" dirty="0" smtClean="0">
                <a:solidFill>
                  <a:srgbClr val="008000"/>
                </a:solidFill>
              </a:rPr>
              <a:t>Ce jardin est entretenu par des bénévoles et Josine et Gilbert. Ces derniers ont créé une association « </a:t>
            </a:r>
            <a:r>
              <a:rPr lang="fr-FR" b="1" dirty="0" smtClean="0">
                <a:solidFill>
                  <a:srgbClr val="008000"/>
                </a:solidFill>
              </a:rPr>
              <a:t>Fraternité ouvrière</a:t>
            </a:r>
            <a:r>
              <a:rPr lang="fr-FR" dirty="0" smtClean="0">
                <a:solidFill>
                  <a:srgbClr val="008000"/>
                </a:solidFill>
              </a:rPr>
              <a:t> », composée de 600 membres et donnant des cours de jardinage bio gratuits</a:t>
            </a:r>
            <a:r>
              <a:rPr lang="fr-FR" dirty="0">
                <a:solidFill>
                  <a:srgbClr val="008000"/>
                </a:solidFill>
              </a:rPr>
              <a:t>.  </a:t>
            </a:r>
            <a:r>
              <a:rPr lang="fr-FR" dirty="0" smtClean="0">
                <a:solidFill>
                  <a:srgbClr val="008000"/>
                </a:solidFill>
              </a:rPr>
              <a:t>Le </a:t>
            </a:r>
            <a:r>
              <a:rPr lang="fr-FR" dirty="0">
                <a:solidFill>
                  <a:srgbClr val="008000"/>
                </a:solidFill>
              </a:rPr>
              <a:t>but poursuivi par le groupe est de favoriser l'accession de tout un chacun à une nourriture saine et diversifiée</a:t>
            </a:r>
            <a:r>
              <a:rPr lang="fr-FR" dirty="0" smtClean="0">
                <a:solidFill>
                  <a:srgbClr val="008000"/>
                </a:solidFill>
              </a:rPr>
              <a:t>. L'idée </a:t>
            </a:r>
            <a:r>
              <a:rPr lang="fr-FR" dirty="0">
                <a:solidFill>
                  <a:srgbClr val="008000"/>
                </a:solidFill>
              </a:rPr>
              <a:t>est que le « bio » ne doit pas être un luxe dont les classes aisées pourraient disposer</a:t>
            </a:r>
            <a:r>
              <a:rPr lang="fr-FR" dirty="0" smtClean="0">
                <a:solidFill>
                  <a:srgbClr val="008000"/>
                </a:solidFill>
              </a:rPr>
              <a:t>. L'association </a:t>
            </a:r>
            <a:r>
              <a:rPr lang="fr-FR" dirty="0">
                <a:solidFill>
                  <a:srgbClr val="008000"/>
                </a:solidFill>
              </a:rPr>
              <a:t>est aussi un </a:t>
            </a:r>
            <a:r>
              <a:rPr lang="fr-FR" b="1" dirty="0">
                <a:solidFill>
                  <a:srgbClr val="008000"/>
                </a:solidFill>
              </a:rPr>
              <a:t>groupe d'achat</a:t>
            </a:r>
            <a:r>
              <a:rPr lang="fr-FR" dirty="0">
                <a:solidFill>
                  <a:srgbClr val="008000"/>
                </a:solidFill>
              </a:rPr>
              <a:t> pour permettre aux membres de se </a:t>
            </a:r>
            <a:r>
              <a:rPr lang="fr-FR" dirty="0" smtClean="0">
                <a:solidFill>
                  <a:srgbClr val="008000"/>
                </a:solidFill>
              </a:rPr>
              <a:t>fournir </a:t>
            </a:r>
            <a:r>
              <a:rPr lang="fr-FR" dirty="0">
                <a:solidFill>
                  <a:srgbClr val="008000"/>
                </a:solidFill>
              </a:rPr>
              <a:t>à moindre coûts les produits issus de l'agriculture biologique: </a:t>
            </a:r>
            <a:r>
              <a:rPr lang="fr-FR" dirty="0" smtClean="0">
                <a:solidFill>
                  <a:srgbClr val="008000"/>
                </a:solidFill>
              </a:rPr>
              <a:t>alimentation</a:t>
            </a:r>
            <a:r>
              <a:rPr lang="fr-FR" dirty="0">
                <a:solidFill>
                  <a:srgbClr val="008000"/>
                </a:solidFill>
              </a:rPr>
              <a:t>, mais aussi amendements, plants d'arbres fruitiers, arbustes</a:t>
            </a:r>
            <a:r>
              <a:rPr lang="fr-FR" dirty="0" smtClean="0">
                <a:solidFill>
                  <a:srgbClr val="008000"/>
                </a:solidFill>
              </a:rPr>
              <a:t>, fleurs</a:t>
            </a:r>
            <a:r>
              <a:rPr lang="fr-FR" dirty="0">
                <a:solidFill>
                  <a:srgbClr val="008000"/>
                </a:solidFill>
              </a:rPr>
              <a:t>, semences pour la culture d'un jardin bio</a:t>
            </a:r>
            <a:r>
              <a:rPr lang="fr-FR" dirty="0" smtClean="0">
                <a:solidFill>
                  <a:srgbClr val="008000"/>
                </a:solidFill>
              </a:rPr>
              <a:t>. </a:t>
            </a:r>
            <a:r>
              <a:rPr lang="fr-FR" sz="1200" dirty="0">
                <a:solidFill>
                  <a:srgbClr val="008000"/>
                </a:solidFill>
              </a:rPr>
              <a:t>Source : </a:t>
            </a:r>
            <a:r>
              <a:rPr lang="fr-FR" sz="1200" dirty="0">
                <a:solidFill>
                  <a:srgbClr val="008000"/>
                </a:solidFill>
                <a:hlinkClick r:id="rId5"/>
              </a:rPr>
              <a:t>http://</a:t>
            </a:r>
            <a:r>
              <a:rPr lang="fr-FR" sz="1200" dirty="0" smtClean="0">
                <a:solidFill>
                  <a:srgbClr val="008000"/>
                </a:solidFill>
                <a:hlinkClick r:id="rId5"/>
              </a:rPr>
              <a:t>oleotransition.newfreeforum.com/t217-sur-2000m2-le-fabuleux-jardin-des-fraternites-ouvrieres-ou-comment-cultiver-une-petite-jungle</a:t>
            </a:r>
            <a:r>
              <a:rPr lang="fr-FR" sz="1200" dirty="0" smtClean="0">
                <a:solidFill>
                  <a:srgbClr val="008000"/>
                </a:solidFill>
              </a:rPr>
              <a:t> </a:t>
            </a:r>
          </a:p>
        </p:txBody>
      </p:sp>
    </p:spTree>
    <p:extLst>
      <p:ext uri="{BB962C8B-B14F-4D97-AF65-F5344CB8AC3E}">
        <p14:creationId xmlns:p14="http://schemas.microsoft.com/office/powerpoint/2010/main" val="31982027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Jardin des fraternités ouvrières de Mouscron</a:t>
            </a:r>
            <a:endParaRPr lang="fr-FR"/>
          </a:p>
        </p:txBody>
      </p:sp>
      <p:sp>
        <p:nvSpPr>
          <p:cNvPr id="4" name="Espace réservé du numéro de diapositive 1"/>
          <p:cNvSpPr txBox="1">
            <a:spLocks/>
          </p:cNvSpPr>
          <p:nvPr/>
        </p:nvSpPr>
        <p:spPr>
          <a:xfrm>
            <a:off x="11071411" y="276593"/>
            <a:ext cx="665205" cy="271248"/>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F5A4E4-5C5F-4409-A55E-AD608A685D4D}" type="slidenum">
              <a:rPr lang="fr-FR" smtClean="0"/>
              <a:pPr/>
              <a:t>40</a:t>
            </a:fld>
            <a:endParaRPr lang="fr-FR" dirty="0"/>
          </a:p>
        </p:txBody>
      </p:sp>
      <p:sp>
        <p:nvSpPr>
          <p:cNvPr id="6" name="ZoneTexte 5"/>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7" name="ZoneTexte 6"/>
          <p:cNvSpPr txBox="1"/>
          <p:nvPr/>
        </p:nvSpPr>
        <p:spPr>
          <a:xfrm>
            <a:off x="225911" y="673828"/>
            <a:ext cx="3519824" cy="369332"/>
          </a:xfrm>
          <a:prstGeom prst="rect">
            <a:avLst/>
          </a:prstGeom>
          <a:noFill/>
        </p:spPr>
        <p:txBody>
          <a:bodyPr wrap="square" rtlCol="0">
            <a:spAutoFit/>
          </a:bodyPr>
          <a:lstStyle/>
          <a:p>
            <a:r>
              <a:rPr lang="fr-FR" b="1" dirty="0">
                <a:solidFill>
                  <a:srgbClr val="008000"/>
                </a:solidFill>
              </a:rPr>
              <a:t>A5. Annexe: Bibliographie</a:t>
            </a:r>
            <a:endParaRPr lang="fr-FR" b="1" dirty="0" smtClean="0">
              <a:solidFill>
                <a:srgbClr val="008000"/>
              </a:solidFill>
            </a:endParaRPr>
          </a:p>
        </p:txBody>
      </p:sp>
      <p:sp>
        <p:nvSpPr>
          <p:cNvPr id="8" name="Rectangle 7"/>
          <p:cNvSpPr/>
          <p:nvPr/>
        </p:nvSpPr>
        <p:spPr>
          <a:xfrm>
            <a:off x="225911" y="1197047"/>
            <a:ext cx="5470554" cy="369332"/>
          </a:xfrm>
          <a:prstGeom prst="rect">
            <a:avLst/>
          </a:prstGeom>
        </p:spPr>
        <p:txBody>
          <a:bodyPr wrap="square">
            <a:spAutoFit/>
          </a:bodyPr>
          <a:lstStyle/>
          <a:p>
            <a:r>
              <a:rPr lang="fr-FR" b="1" dirty="0" smtClean="0">
                <a:solidFill>
                  <a:srgbClr val="008000"/>
                </a:solidFill>
              </a:rPr>
              <a:t>A5.2. Vidéos sur le jardin de la fraternité ouvrière :</a:t>
            </a:r>
            <a:endParaRPr lang="fr-FR" b="1" dirty="0">
              <a:solidFill>
                <a:srgbClr val="008000"/>
              </a:solidFill>
            </a:endParaRPr>
          </a:p>
        </p:txBody>
      </p:sp>
      <p:sp>
        <p:nvSpPr>
          <p:cNvPr id="9" name="ZoneTexte 8"/>
          <p:cNvSpPr txBox="1"/>
          <p:nvPr/>
        </p:nvSpPr>
        <p:spPr>
          <a:xfrm>
            <a:off x="200809" y="1566379"/>
            <a:ext cx="11991191" cy="3323987"/>
          </a:xfrm>
          <a:prstGeom prst="rect">
            <a:avLst/>
          </a:prstGeom>
          <a:noFill/>
        </p:spPr>
        <p:txBody>
          <a:bodyPr wrap="square" rtlCol="0">
            <a:spAutoFit/>
          </a:bodyPr>
          <a:lstStyle/>
          <a:p>
            <a:pPr marL="285750" indent="-285750">
              <a:buFont typeface="Arial" panose="020B0604020202020204" pitchFamily="34" charset="0"/>
              <a:buChar char="•"/>
            </a:pPr>
            <a:r>
              <a:rPr lang="fr-FR" sz="1400" dirty="0" err="1" smtClean="0">
                <a:solidFill>
                  <a:srgbClr val="008000"/>
                </a:solidFill>
              </a:rPr>
              <a:t>Permaculture</a:t>
            </a:r>
            <a:r>
              <a:rPr lang="fr-FR" sz="1400" dirty="0" smtClean="0">
                <a:solidFill>
                  <a:srgbClr val="008000"/>
                </a:solidFill>
              </a:rPr>
              <a:t> </a:t>
            </a:r>
            <a:r>
              <a:rPr lang="fr-FR" sz="1400" dirty="0">
                <a:solidFill>
                  <a:srgbClr val="008000"/>
                </a:solidFill>
              </a:rPr>
              <a:t>foret comestible: "Jardin des Fraternités Ouvrières" en </a:t>
            </a:r>
            <a:r>
              <a:rPr lang="fr-FR" sz="1400" dirty="0" smtClean="0">
                <a:solidFill>
                  <a:srgbClr val="008000"/>
                </a:solidFill>
              </a:rPr>
              <a:t>Belgique, </a:t>
            </a:r>
            <a:r>
              <a:rPr lang="fr-FR" sz="1400" dirty="0" smtClean="0">
                <a:solidFill>
                  <a:srgbClr val="008000"/>
                </a:solidFill>
                <a:hlinkClick r:id="rId2"/>
              </a:rPr>
              <a:t>https://www.youtube.com/watch?v=P831hBMJB_w</a:t>
            </a:r>
            <a:endParaRPr lang="fr-FR" sz="1400" dirty="0" smtClean="0">
              <a:solidFill>
                <a:srgbClr val="008000"/>
              </a:solidFill>
            </a:endParaRPr>
          </a:p>
          <a:p>
            <a:pPr marL="285750" indent="-285750">
              <a:buFont typeface="Arial" panose="020B0604020202020204" pitchFamily="34" charset="0"/>
              <a:buChar char="•"/>
            </a:pPr>
            <a:r>
              <a:rPr lang="fr-FR" sz="1400" dirty="0" smtClean="0">
                <a:solidFill>
                  <a:srgbClr val="008000"/>
                </a:solidFill>
              </a:rPr>
              <a:t>permaculture_moucron_jardin_gilbert_joseline_cardon_2000metrecarre_5min53.flv, </a:t>
            </a:r>
            <a:r>
              <a:rPr lang="fr-FR" sz="1400" dirty="0" err="1" smtClean="0">
                <a:solidFill>
                  <a:srgbClr val="008000"/>
                </a:solidFill>
              </a:rPr>
              <a:t>Permaculture</a:t>
            </a:r>
            <a:r>
              <a:rPr lang="fr-FR" sz="1400" dirty="0" smtClean="0">
                <a:solidFill>
                  <a:srgbClr val="008000"/>
                </a:solidFill>
              </a:rPr>
              <a:t> Design, </a:t>
            </a:r>
            <a:r>
              <a:rPr lang="fr-FR" sz="1400" dirty="0" err="1" smtClean="0">
                <a:solidFill>
                  <a:srgbClr val="008000"/>
                </a:solidFill>
              </a:rPr>
              <a:t>Notélé</a:t>
            </a:r>
            <a:r>
              <a:rPr lang="fr-FR" sz="1400" dirty="0" smtClean="0">
                <a:solidFill>
                  <a:srgbClr val="008000"/>
                </a:solidFill>
              </a:rPr>
              <a:t>, </a:t>
            </a:r>
            <a:r>
              <a:rPr lang="fr-FR" sz="1400" dirty="0" smtClean="0">
                <a:solidFill>
                  <a:srgbClr val="008000"/>
                </a:solidFill>
                <a:hlinkClick r:id="rId3"/>
              </a:rPr>
              <a:t>https://www.youtube.com/watch?v=2DVLlkToPuU</a:t>
            </a:r>
            <a:r>
              <a:rPr lang="fr-FR" sz="1400" dirty="0" smtClean="0">
                <a:solidFill>
                  <a:srgbClr val="008000"/>
                </a:solidFill>
              </a:rPr>
              <a:t>   ou </a:t>
            </a:r>
            <a:r>
              <a:rPr lang="fr-FR" sz="1400" dirty="0">
                <a:hlinkClick r:id="rId4"/>
              </a:rPr>
              <a:t>Le Jardin du Graal</a:t>
            </a:r>
            <a:r>
              <a:rPr lang="fr-FR" sz="1400" dirty="0">
                <a:solidFill>
                  <a:srgbClr val="008000"/>
                </a:solidFill>
              </a:rPr>
              <a:t>, </a:t>
            </a:r>
            <a:r>
              <a:rPr lang="fr-FR" sz="1400" dirty="0">
                <a:solidFill>
                  <a:srgbClr val="008000"/>
                </a:solidFill>
                <a:hlinkClick r:id="rId3"/>
              </a:rPr>
              <a:t>https://www.youtube.com/watch?v=2DVLlkToPuU</a:t>
            </a:r>
            <a:r>
              <a:rPr lang="fr-FR" sz="1400" dirty="0">
                <a:solidFill>
                  <a:srgbClr val="008000"/>
                </a:solidFill>
              </a:rPr>
              <a:t> </a:t>
            </a:r>
            <a:endParaRPr lang="fr-FR" sz="1400" dirty="0" smtClean="0">
              <a:solidFill>
                <a:srgbClr val="008000"/>
              </a:solidFill>
            </a:endParaRPr>
          </a:p>
          <a:p>
            <a:pPr marL="285750" indent="-285750">
              <a:buFont typeface="Arial" panose="020B0604020202020204" pitchFamily="34" charset="0"/>
              <a:buChar char="•"/>
            </a:pPr>
            <a:r>
              <a:rPr lang="fr-FR" sz="1400" dirty="0" smtClean="0">
                <a:solidFill>
                  <a:srgbClr val="008000"/>
                </a:solidFill>
              </a:rPr>
              <a:t>Vidéo du jardin des fraternités ouvrières : </a:t>
            </a:r>
            <a:r>
              <a:rPr lang="fr-FR" sz="1400" u="sng" dirty="0" smtClean="0">
                <a:solidFill>
                  <a:srgbClr val="008000"/>
                </a:solidFill>
                <a:hlinkClick r:id="rId5"/>
              </a:rPr>
              <a:t>www.youtube.com/watch ?v=P831hBMJB_w</a:t>
            </a:r>
            <a:r>
              <a:rPr lang="fr-FR" sz="1400" u="sng" dirty="0" smtClean="0">
                <a:solidFill>
                  <a:srgbClr val="008000"/>
                </a:solidFill>
              </a:rPr>
              <a:t> </a:t>
            </a:r>
          </a:p>
          <a:p>
            <a:pPr marL="285750" indent="-285750">
              <a:buFont typeface="Arial" panose="020B0604020202020204" pitchFamily="34" charset="0"/>
              <a:buChar char="•"/>
            </a:pPr>
            <a:r>
              <a:rPr lang="fr-FR" sz="1400" dirty="0" smtClean="0">
                <a:solidFill>
                  <a:srgbClr val="008000"/>
                </a:solidFill>
              </a:rPr>
              <a:t>Fraternité </a:t>
            </a:r>
            <a:r>
              <a:rPr lang="fr-FR" sz="1400" dirty="0" err="1" smtClean="0">
                <a:solidFill>
                  <a:srgbClr val="008000"/>
                </a:solidFill>
              </a:rPr>
              <a:t>ouvriere</a:t>
            </a:r>
            <a:r>
              <a:rPr lang="fr-FR" sz="1400" dirty="0" smtClean="0">
                <a:solidFill>
                  <a:srgbClr val="008000"/>
                </a:solidFill>
              </a:rPr>
              <a:t> </a:t>
            </a:r>
            <a:r>
              <a:rPr lang="fr-FR" sz="1400" dirty="0" err="1" smtClean="0">
                <a:solidFill>
                  <a:srgbClr val="008000"/>
                </a:solidFill>
              </a:rPr>
              <a:t>mouscron</a:t>
            </a:r>
            <a:r>
              <a:rPr lang="fr-FR" sz="1400" dirty="0" smtClean="0">
                <a:solidFill>
                  <a:srgbClr val="008000"/>
                </a:solidFill>
              </a:rPr>
              <a:t>, </a:t>
            </a:r>
            <a:r>
              <a:rPr lang="fr-FR" sz="1400" dirty="0" smtClean="0">
                <a:solidFill>
                  <a:srgbClr val="008000"/>
                </a:solidFill>
                <a:hlinkClick r:id="rId6"/>
              </a:rPr>
              <a:t>https://www.youtube.com/watch?v=M5A9qB9VH90</a:t>
            </a:r>
            <a:r>
              <a:rPr lang="fr-FR" sz="1400" dirty="0" smtClean="0">
                <a:solidFill>
                  <a:srgbClr val="008000"/>
                </a:solidFill>
              </a:rPr>
              <a:t> </a:t>
            </a:r>
          </a:p>
          <a:p>
            <a:pPr marL="285750" indent="-285750">
              <a:buFont typeface="Arial" panose="020B0604020202020204" pitchFamily="34" charset="0"/>
              <a:buChar char="•"/>
            </a:pPr>
            <a:r>
              <a:rPr lang="fr-FR" sz="1400" i="1" dirty="0" smtClean="0">
                <a:solidFill>
                  <a:srgbClr val="008000"/>
                </a:solidFill>
              </a:rPr>
              <a:t>Mouscron </a:t>
            </a:r>
            <a:r>
              <a:rPr lang="fr-FR" sz="1400" i="1" dirty="0">
                <a:solidFill>
                  <a:srgbClr val="008000"/>
                </a:solidFill>
              </a:rPr>
              <a:t>: l’appel des Fraternités ouvrières aux petites mains (vertes)</a:t>
            </a:r>
            <a:r>
              <a:rPr lang="fr-FR" sz="1400" dirty="0">
                <a:solidFill>
                  <a:srgbClr val="008000"/>
                </a:solidFill>
              </a:rPr>
              <a:t> - 01/08/09 (Vidéo) : </a:t>
            </a:r>
            <a:r>
              <a:rPr lang="fr-FR" sz="1400" u="sng" dirty="0">
                <a:solidFill>
                  <a:srgbClr val="008000"/>
                </a:solidFill>
                <a:hlinkClick r:id="rId7"/>
              </a:rPr>
              <a:t>http://www.notele.be/index.php?option=com_content&amp;task=view&amp;id=6971&amp;Itemid=254</a:t>
            </a:r>
            <a:r>
              <a:rPr lang="fr-FR" sz="1400" dirty="0">
                <a:solidFill>
                  <a:srgbClr val="008000"/>
                </a:solidFill>
              </a:rPr>
              <a:t> </a:t>
            </a:r>
            <a:endParaRPr lang="fr-FR" sz="1400" dirty="0" smtClean="0">
              <a:solidFill>
                <a:srgbClr val="008000"/>
              </a:solidFill>
            </a:endParaRPr>
          </a:p>
          <a:p>
            <a:pPr marL="285750" indent="-285750">
              <a:buFont typeface="Arial" panose="020B0604020202020204" pitchFamily="34" charset="0"/>
              <a:buChar char="•"/>
            </a:pPr>
            <a:r>
              <a:rPr lang="fr-FR" sz="1400" u="sng" dirty="0" smtClean="0">
                <a:solidFill>
                  <a:srgbClr val="008000"/>
                </a:solidFill>
                <a:hlinkClick r:id="rId8"/>
              </a:rPr>
              <a:t>http</a:t>
            </a:r>
            <a:r>
              <a:rPr lang="fr-FR" sz="1400" u="sng" dirty="0">
                <a:solidFill>
                  <a:srgbClr val="008000"/>
                </a:solidFill>
                <a:hlinkClick r:id="rId8"/>
              </a:rPr>
              <a:t>://www.pearltrees.com/t/permaculture-milieu-urbain/fraternite-ouvriere-belgique/id3647603</a:t>
            </a:r>
            <a:r>
              <a:rPr lang="fr-FR" sz="1400" dirty="0">
                <a:solidFill>
                  <a:srgbClr val="008000"/>
                </a:solidFill>
              </a:rPr>
              <a:t> (liste de 4 vidéos sur leur jardin</a:t>
            </a:r>
            <a:r>
              <a:rPr lang="fr-FR" sz="1400" dirty="0" smtClean="0">
                <a:solidFill>
                  <a:srgbClr val="008000"/>
                </a:solidFill>
              </a:rPr>
              <a:t>).</a:t>
            </a:r>
          </a:p>
          <a:p>
            <a:pPr marL="285750" indent="-285750">
              <a:buFont typeface="Arial" panose="020B0604020202020204" pitchFamily="34" charset="0"/>
              <a:buChar char="•"/>
            </a:pPr>
            <a:r>
              <a:rPr lang="fr-FR" sz="1400" dirty="0">
                <a:solidFill>
                  <a:srgbClr val="008000"/>
                </a:solidFill>
                <a:hlinkClick r:id="rId9" tooltip="Jardin des Fraternités Ouvrières: Visite de la RTBF"/>
              </a:rPr>
              <a:t>Jardin des Fraternités Ouvrières: Visite de la RTBF</a:t>
            </a:r>
            <a:r>
              <a:rPr lang="fr-FR" sz="1400" dirty="0">
                <a:solidFill>
                  <a:srgbClr val="008000"/>
                </a:solidFill>
              </a:rPr>
              <a:t>, </a:t>
            </a:r>
            <a:r>
              <a:rPr lang="fr-FR" sz="1400" dirty="0">
                <a:solidFill>
                  <a:srgbClr val="008000"/>
                </a:solidFill>
                <a:hlinkClick r:id="rId9"/>
              </a:rPr>
              <a:t>https://</a:t>
            </a:r>
            <a:r>
              <a:rPr lang="fr-FR" sz="1400" dirty="0" smtClean="0">
                <a:solidFill>
                  <a:srgbClr val="008000"/>
                </a:solidFill>
                <a:hlinkClick r:id="rId9"/>
              </a:rPr>
              <a:t>www.youtube.com/watch?v=0z8rMdA0Was</a:t>
            </a:r>
            <a:endParaRPr lang="fr-FR" sz="1400" dirty="0" smtClean="0">
              <a:solidFill>
                <a:srgbClr val="008000"/>
              </a:solidFill>
            </a:endParaRPr>
          </a:p>
          <a:p>
            <a:pPr marL="285750" indent="-285750">
              <a:buFont typeface="Arial" panose="020B0604020202020204" pitchFamily="34" charset="0"/>
              <a:buChar char="•"/>
            </a:pPr>
            <a:r>
              <a:rPr lang="fr-FR" sz="1400" dirty="0">
                <a:solidFill>
                  <a:srgbClr val="008000"/>
                </a:solidFill>
              </a:rPr>
              <a:t>Visite du jardin des </a:t>
            </a:r>
            <a:r>
              <a:rPr lang="fr-FR" sz="1400" dirty="0" smtClean="0">
                <a:solidFill>
                  <a:srgbClr val="008000"/>
                </a:solidFill>
              </a:rPr>
              <a:t>fraternités ouvrières – </a:t>
            </a:r>
            <a:r>
              <a:rPr lang="fr-FR" sz="1400" dirty="0" err="1" smtClean="0">
                <a:solidFill>
                  <a:srgbClr val="008000"/>
                </a:solidFill>
              </a:rPr>
              <a:t>PermacultureDesign</a:t>
            </a:r>
            <a:r>
              <a:rPr lang="fr-FR" sz="1400" dirty="0" smtClean="0">
                <a:solidFill>
                  <a:srgbClr val="008000"/>
                </a:solidFill>
              </a:rPr>
              <a:t> (forêt comestible), </a:t>
            </a:r>
            <a:r>
              <a:rPr lang="fr-FR" sz="1400" dirty="0">
                <a:solidFill>
                  <a:srgbClr val="008000"/>
                </a:solidFill>
                <a:hlinkClick r:id="rId10"/>
              </a:rPr>
              <a:t>https://</a:t>
            </a:r>
            <a:r>
              <a:rPr lang="fr-FR" sz="1400" dirty="0" smtClean="0">
                <a:solidFill>
                  <a:srgbClr val="008000"/>
                </a:solidFill>
                <a:hlinkClick r:id="rId10"/>
              </a:rPr>
              <a:t>www.youtube.com/watch?v=wqWgr6WgTAk</a:t>
            </a:r>
            <a:endParaRPr lang="fr-FR" sz="1400" dirty="0" smtClean="0">
              <a:solidFill>
                <a:srgbClr val="008000"/>
              </a:solidFill>
            </a:endParaRPr>
          </a:p>
          <a:p>
            <a:pPr marL="285750" indent="-285750">
              <a:buFont typeface="Arial" panose="020B0604020202020204" pitchFamily="34" charset="0"/>
              <a:buChar char="•"/>
            </a:pPr>
            <a:r>
              <a:rPr lang="fr-FR" sz="1400" dirty="0">
                <a:solidFill>
                  <a:srgbClr val="008000"/>
                </a:solidFill>
              </a:rPr>
              <a:t>Le jardin des Fraternités </a:t>
            </a:r>
            <a:r>
              <a:rPr lang="fr-FR" sz="1400" dirty="0" err="1">
                <a:solidFill>
                  <a:srgbClr val="008000"/>
                </a:solidFill>
              </a:rPr>
              <a:t>Ouvrières</a:t>
            </a:r>
            <a:r>
              <a:rPr lang="fr-FR" sz="1400" dirty="0">
                <a:solidFill>
                  <a:srgbClr val="008000"/>
                </a:solidFill>
              </a:rPr>
              <a:t>, </a:t>
            </a:r>
            <a:r>
              <a:rPr lang="fr-FR" sz="1400" dirty="0">
                <a:solidFill>
                  <a:srgbClr val="008000"/>
                </a:solidFill>
                <a:hlinkClick r:id="rId11"/>
              </a:rPr>
              <a:t>Chaîne de </a:t>
            </a:r>
            <a:r>
              <a:rPr lang="fr-FR" sz="1400" dirty="0" err="1">
                <a:solidFill>
                  <a:srgbClr val="008000"/>
                </a:solidFill>
                <a:hlinkClick r:id="rId11"/>
              </a:rPr>
              <a:t>LesJardinsPermanents</a:t>
            </a:r>
            <a:r>
              <a:rPr lang="fr-FR" sz="1400" dirty="0">
                <a:solidFill>
                  <a:srgbClr val="008000"/>
                </a:solidFill>
              </a:rPr>
              <a:t>, </a:t>
            </a:r>
            <a:r>
              <a:rPr lang="fr-FR" sz="1400" dirty="0">
                <a:solidFill>
                  <a:srgbClr val="008000"/>
                </a:solidFill>
                <a:hlinkClick r:id="rId12"/>
              </a:rPr>
              <a:t>https://</a:t>
            </a:r>
            <a:r>
              <a:rPr lang="fr-FR" sz="1400" dirty="0" smtClean="0">
                <a:solidFill>
                  <a:srgbClr val="008000"/>
                </a:solidFill>
                <a:hlinkClick r:id="rId12"/>
              </a:rPr>
              <a:t>www.youtube.com/watch?v=6GEYYle0IDE</a:t>
            </a:r>
            <a:r>
              <a:rPr lang="fr-FR" sz="1400" dirty="0" smtClean="0">
                <a:solidFill>
                  <a:srgbClr val="008000"/>
                </a:solidFill>
              </a:rPr>
              <a:t>  </a:t>
            </a:r>
          </a:p>
          <a:p>
            <a:pPr marL="285750" indent="-285750">
              <a:buFont typeface="Arial" panose="020B0604020202020204" pitchFamily="34" charset="0"/>
              <a:buChar char="•"/>
            </a:pPr>
            <a:r>
              <a:rPr lang="fr-FR" sz="1400" dirty="0">
                <a:solidFill>
                  <a:srgbClr val="008000"/>
                </a:solidFill>
                <a:hlinkClick r:id="rId6" tooltip="Fraternité ouvriere mouscron"/>
              </a:rPr>
              <a:t>Fraternité </a:t>
            </a:r>
            <a:r>
              <a:rPr lang="fr-FR" sz="1400" dirty="0" err="1">
                <a:solidFill>
                  <a:srgbClr val="008000"/>
                </a:solidFill>
                <a:hlinkClick r:id="rId6" tooltip="Fraternité ouvriere mouscron"/>
              </a:rPr>
              <a:t>ouvriere</a:t>
            </a:r>
            <a:r>
              <a:rPr lang="fr-FR" sz="1400" dirty="0">
                <a:solidFill>
                  <a:srgbClr val="008000"/>
                </a:solidFill>
                <a:hlinkClick r:id="rId6" tooltip="Fraternité ouvriere mouscron"/>
              </a:rPr>
              <a:t> </a:t>
            </a:r>
            <a:r>
              <a:rPr lang="fr-FR" sz="1400" dirty="0" err="1" smtClean="0">
                <a:solidFill>
                  <a:srgbClr val="008000"/>
                </a:solidFill>
                <a:hlinkClick r:id="rId6" tooltip="Fraternité ouvriere mouscron"/>
              </a:rPr>
              <a:t>mouscron</a:t>
            </a:r>
            <a:r>
              <a:rPr lang="fr-FR" sz="1400" dirty="0">
                <a:solidFill>
                  <a:srgbClr val="008000"/>
                </a:solidFill>
              </a:rPr>
              <a:t> (le thème les fruitiers au jardin),</a:t>
            </a:r>
            <a:r>
              <a:rPr lang="fr-FR" sz="1400" dirty="0" smtClean="0">
                <a:solidFill>
                  <a:srgbClr val="008000"/>
                </a:solidFill>
              </a:rPr>
              <a:t> de Herbert </a:t>
            </a:r>
            <a:r>
              <a:rPr lang="fr-FR" sz="1400" dirty="0">
                <a:solidFill>
                  <a:srgbClr val="008000"/>
                </a:solidFill>
              </a:rPr>
              <a:t>Guillaume, </a:t>
            </a:r>
            <a:r>
              <a:rPr lang="fr-FR" sz="1400" dirty="0">
                <a:solidFill>
                  <a:srgbClr val="008000"/>
                </a:solidFill>
                <a:hlinkClick r:id="rId6"/>
              </a:rPr>
              <a:t>https://</a:t>
            </a:r>
            <a:r>
              <a:rPr lang="fr-FR" sz="1400" dirty="0" smtClean="0">
                <a:solidFill>
                  <a:srgbClr val="008000"/>
                </a:solidFill>
                <a:hlinkClick r:id="rId6"/>
              </a:rPr>
              <a:t>www.youtube.com/watch?v=M5A9qB9VH90</a:t>
            </a:r>
            <a:r>
              <a:rPr lang="fr-FR" sz="1400" dirty="0" smtClean="0">
                <a:solidFill>
                  <a:srgbClr val="008000"/>
                </a:solidFill>
              </a:rPr>
              <a:t> </a:t>
            </a:r>
          </a:p>
          <a:p>
            <a:pPr marL="285750" indent="-285750">
              <a:buFont typeface="Arial" panose="020B0604020202020204" pitchFamily="34" charset="0"/>
              <a:buChar char="•"/>
            </a:pPr>
            <a:r>
              <a:rPr lang="fr-FR" sz="1400" dirty="0">
                <a:hlinkClick r:id="rId13" tooltip="Le jardin des Fraternités Ouvrières 2012"/>
              </a:rPr>
              <a:t>Le jardin des Fraternités </a:t>
            </a:r>
            <a:r>
              <a:rPr lang="fr-FR" sz="1400" dirty="0" err="1">
                <a:hlinkClick r:id="rId13" tooltip="Le jardin des Fraternités Ouvrières 2012"/>
              </a:rPr>
              <a:t>Ouvrières</a:t>
            </a:r>
            <a:r>
              <a:rPr lang="fr-FR" sz="1400" dirty="0">
                <a:hlinkClick r:id="rId13" tooltip="Le jardin des Fraternités Ouvrières 2012"/>
              </a:rPr>
              <a:t> 2012</a:t>
            </a:r>
            <a:r>
              <a:rPr lang="fr-FR" sz="1400" dirty="0" smtClean="0">
                <a:solidFill>
                  <a:srgbClr val="008000"/>
                </a:solidFill>
              </a:rPr>
              <a:t>, </a:t>
            </a:r>
            <a:r>
              <a:rPr lang="fr-FR" sz="1400" dirty="0">
                <a:hlinkClick r:id="rId14"/>
              </a:rPr>
              <a:t>ALTER EFFECT</a:t>
            </a:r>
            <a:r>
              <a:rPr lang="fr-FR" sz="1400" dirty="0">
                <a:solidFill>
                  <a:srgbClr val="008000"/>
                </a:solidFill>
              </a:rPr>
              <a:t>, </a:t>
            </a:r>
            <a:r>
              <a:rPr lang="fr-FR" sz="1400" dirty="0">
                <a:solidFill>
                  <a:srgbClr val="008000"/>
                </a:solidFill>
                <a:hlinkClick r:id="rId13"/>
              </a:rPr>
              <a:t>https://</a:t>
            </a:r>
            <a:r>
              <a:rPr lang="fr-FR" sz="1400" dirty="0" smtClean="0">
                <a:solidFill>
                  <a:srgbClr val="008000"/>
                </a:solidFill>
                <a:hlinkClick r:id="rId13"/>
              </a:rPr>
              <a:t>www.youtube.com/watch?v=ufrqFVNgcGo</a:t>
            </a:r>
            <a:endParaRPr lang="fr-FR" sz="1400" dirty="0" smtClean="0">
              <a:solidFill>
                <a:srgbClr val="008000"/>
              </a:solidFill>
            </a:endParaRPr>
          </a:p>
          <a:p>
            <a:pPr marL="285750" indent="-285750">
              <a:buFont typeface="Arial" panose="020B0604020202020204" pitchFamily="34" charset="0"/>
              <a:buChar char="•"/>
            </a:pPr>
            <a:r>
              <a:rPr lang="fr-FR" sz="1400" dirty="0">
                <a:hlinkClick r:id="rId15" tooltip="Les Fraternités Ouvrières juni 2013 (1)"/>
              </a:rPr>
              <a:t>Les Fraternités Ouvrières </a:t>
            </a:r>
            <a:r>
              <a:rPr lang="fr-FR" sz="1400" dirty="0" smtClean="0">
                <a:hlinkClick r:id="rId15" tooltip="Les Fraternités Ouvrières juni 2013 (1)"/>
              </a:rPr>
              <a:t>juin </a:t>
            </a:r>
            <a:r>
              <a:rPr lang="fr-FR" sz="1400" dirty="0">
                <a:hlinkClick r:id="rId15" tooltip="Les Fraternités Ouvrières juni 2013 (1)"/>
              </a:rPr>
              <a:t>2013 (1</a:t>
            </a:r>
            <a:r>
              <a:rPr lang="fr-FR" sz="1400" dirty="0" smtClean="0">
                <a:hlinkClick r:id="rId15" tooltip="Les Fraternités Ouvrières juni 2013 (1)"/>
              </a:rPr>
              <a:t>)</a:t>
            </a:r>
            <a:r>
              <a:rPr lang="fr-FR" sz="1400" dirty="0" smtClean="0">
                <a:solidFill>
                  <a:srgbClr val="008000"/>
                </a:solidFill>
              </a:rPr>
              <a:t>, </a:t>
            </a:r>
            <a:r>
              <a:rPr lang="fr-FR" sz="1400" dirty="0" err="1">
                <a:hlinkClick r:id="rId16"/>
              </a:rPr>
              <a:t>Diëgo</a:t>
            </a:r>
            <a:r>
              <a:rPr lang="fr-FR" sz="1400" dirty="0">
                <a:hlinkClick r:id="rId16"/>
              </a:rPr>
              <a:t> Van De </a:t>
            </a:r>
            <a:r>
              <a:rPr lang="fr-FR" sz="1400" dirty="0" err="1">
                <a:hlinkClick r:id="rId16"/>
              </a:rPr>
              <a:t>Keere</a:t>
            </a:r>
            <a:r>
              <a:rPr lang="fr-FR" sz="1400" dirty="0">
                <a:solidFill>
                  <a:srgbClr val="008000"/>
                </a:solidFill>
              </a:rPr>
              <a:t>, </a:t>
            </a:r>
            <a:r>
              <a:rPr lang="fr-FR" sz="1400" dirty="0">
                <a:solidFill>
                  <a:srgbClr val="008000"/>
                </a:solidFill>
                <a:hlinkClick r:id="rId15"/>
              </a:rPr>
              <a:t>https://</a:t>
            </a:r>
            <a:r>
              <a:rPr lang="fr-FR" sz="1400" dirty="0" smtClean="0">
                <a:solidFill>
                  <a:srgbClr val="008000"/>
                </a:solidFill>
                <a:hlinkClick r:id="rId15"/>
              </a:rPr>
              <a:t>www.youtube.com/watch?v=316rnBofKrI</a:t>
            </a:r>
            <a:r>
              <a:rPr lang="fr-FR" sz="1400" dirty="0" smtClean="0">
                <a:solidFill>
                  <a:srgbClr val="008000"/>
                </a:solidFill>
              </a:rPr>
              <a:t> (en  Flamand)</a:t>
            </a:r>
          </a:p>
          <a:p>
            <a:pPr marL="285750" indent="-285750">
              <a:buFont typeface="Arial" panose="020B0604020202020204" pitchFamily="34" charset="0"/>
              <a:buChar char="•"/>
            </a:pPr>
            <a:r>
              <a:rPr lang="fr-FR" sz="1400" dirty="0">
                <a:hlinkClick r:id="rId17" tooltip="Les Fraternités Ouvrières juni 2013 (2)"/>
              </a:rPr>
              <a:t>Les Fraternités Ouvrières </a:t>
            </a:r>
            <a:r>
              <a:rPr lang="fr-FR" sz="1400" dirty="0" err="1">
                <a:hlinkClick r:id="rId17" tooltip="Les Fraternités Ouvrières juni 2013 (2)"/>
              </a:rPr>
              <a:t>juni</a:t>
            </a:r>
            <a:r>
              <a:rPr lang="fr-FR" sz="1400" dirty="0">
                <a:hlinkClick r:id="rId17" tooltip="Les Fraternités Ouvrières juni 2013 (2)"/>
              </a:rPr>
              <a:t> 2013 (2</a:t>
            </a:r>
            <a:r>
              <a:rPr lang="fr-FR" sz="1400" dirty="0" smtClean="0">
                <a:hlinkClick r:id="rId17" tooltip="Les Fraternités Ouvrières juni 2013 (2)"/>
              </a:rPr>
              <a:t>)</a:t>
            </a:r>
            <a:r>
              <a:rPr lang="fr-FR" sz="1400" dirty="0" smtClean="0">
                <a:solidFill>
                  <a:srgbClr val="008000"/>
                </a:solidFill>
              </a:rPr>
              <a:t>, </a:t>
            </a:r>
            <a:r>
              <a:rPr lang="fr-FR" sz="1400" dirty="0" err="1">
                <a:hlinkClick r:id="rId16"/>
              </a:rPr>
              <a:t>Diëgo</a:t>
            </a:r>
            <a:r>
              <a:rPr lang="fr-FR" sz="1400" dirty="0">
                <a:hlinkClick r:id="rId16"/>
              </a:rPr>
              <a:t> Van De </a:t>
            </a:r>
            <a:r>
              <a:rPr lang="fr-FR" sz="1400" dirty="0" err="1">
                <a:hlinkClick r:id="rId16"/>
              </a:rPr>
              <a:t>Keere</a:t>
            </a:r>
            <a:r>
              <a:rPr lang="fr-FR" sz="1400" dirty="0">
                <a:solidFill>
                  <a:srgbClr val="008000"/>
                </a:solidFill>
              </a:rPr>
              <a:t>, </a:t>
            </a:r>
            <a:r>
              <a:rPr lang="fr-FR" sz="1400" dirty="0">
                <a:solidFill>
                  <a:srgbClr val="008000"/>
                </a:solidFill>
                <a:hlinkClick r:id="rId15"/>
              </a:rPr>
              <a:t>https://</a:t>
            </a:r>
            <a:r>
              <a:rPr lang="fr-FR" sz="1400" dirty="0" smtClean="0">
                <a:solidFill>
                  <a:srgbClr val="008000"/>
                </a:solidFill>
                <a:hlinkClick r:id="rId15"/>
              </a:rPr>
              <a:t>www.youtube.com/watch?v=316rnBofKrI</a:t>
            </a:r>
            <a:r>
              <a:rPr lang="fr-FR" sz="1400" dirty="0" smtClean="0">
                <a:solidFill>
                  <a:srgbClr val="008000"/>
                </a:solidFill>
              </a:rPr>
              <a:t> </a:t>
            </a:r>
            <a:r>
              <a:rPr lang="fr-FR" sz="1400" dirty="0">
                <a:solidFill>
                  <a:srgbClr val="008000"/>
                </a:solidFill>
              </a:rPr>
              <a:t>(en  Flamand</a:t>
            </a:r>
            <a:r>
              <a:rPr lang="fr-FR" sz="1400" dirty="0" smtClean="0">
                <a:solidFill>
                  <a:srgbClr val="008000"/>
                </a:solidFill>
              </a:rPr>
              <a:t>)</a:t>
            </a:r>
          </a:p>
        </p:txBody>
      </p:sp>
      <p:sp>
        <p:nvSpPr>
          <p:cNvPr id="10" name="Rectangle 9"/>
          <p:cNvSpPr/>
          <p:nvPr/>
        </p:nvSpPr>
        <p:spPr>
          <a:xfrm>
            <a:off x="8653336" y="6484121"/>
            <a:ext cx="3083280" cy="276999"/>
          </a:xfrm>
          <a:prstGeom prst="rect">
            <a:avLst/>
          </a:prstGeom>
        </p:spPr>
        <p:txBody>
          <a:bodyPr wrap="none">
            <a:spAutoFit/>
          </a:bodyPr>
          <a:lstStyle/>
          <a:p>
            <a:r>
              <a:rPr lang="fr-FR" sz="1200" dirty="0">
                <a:solidFill>
                  <a:srgbClr val="008000"/>
                </a:solidFill>
              </a:rPr>
              <a:t>Touffe de mélisse devant l'entrée de la Maison</a:t>
            </a:r>
          </a:p>
        </p:txBody>
      </p:sp>
      <p:pic>
        <p:nvPicPr>
          <p:cNvPr id="11" name="Imag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807154" y="4948658"/>
            <a:ext cx="2775644" cy="1535463"/>
          </a:xfrm>
          <a:prstGeom prst="rect">
            <a:avLst/>
          </a:prstGeom>
        </p:spPr>
      </p:pic>
    </p:spTree>
    <p:extLst>
      <p:ext uri="{BB962C8B-B14F-4D97-AF65-F5344CB8AC3E}">
        <p14:creationId xmlns:p14="http://schemas.microsoft.com/office/powerpoint/2010/main" val="15712066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18563" y="260696"/>
            <a:ext cx="854725" cy="355787"/>
          </a:xfrm>
        </p:spPr>
        <p:txBody>
          <a:bodyPr/>
          <a:lstStyle/>
          <a:p>
            <a:fld id="{45F5A4E4-5C5F-4409-A55E-AD608A685D4D}" type="slidenum">
              <a:rPr lang="fr-FR" smtClean="0"/>
              <a:t>41</a:t>
            </a:fld>
            <a:endParaRPr lang="fr-FR" dirty="0"/>
          </a:p>
        </p:txBody>
      </p:sp>
      <p:sp>
        <p:nvSpPr>
          <p:cNvPr id="3" name="Espace réservé du pied de page 2"/>
          <p:cNvSpPr>
            <a:spLocks noGrp="1"/>
          </p:cNvSpPr>
          <p:nvPr>
            <p:ph type="ftr" sz="quarter" idx="11"/>
          </p:nvPr>
        </p:nvSpPr>
        <p:spPr>
          <a:xfrm>
            <a:off x="4118682" y="6530447"/>
            <a:ext cx="3120031" cy="320767"/>
          </a:xfrm>
        </p:spPr>
        <p:txBody>
          <a:bodyPr/>
          <a:lstStyle/>
          <a:p>
            <a:r>
              <a:rPr lang="fr-FR" dirty="0" smtClean="0"/>
              <a:t>Jardin des fraternités ouvrières de Mouscron</a:t>
            </a:r>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225911" y="673828"/>
            <a:ext cx="3541858" cy="369332"/>
          </a:xfrm>
          <a:prstGeom prst="rect">
            <a:avLst/>
          </a:prstGeom>
          <a:noFill/>
        </p:spPr>
        <p:txBody>
          <a:bodyPr wrap="square" rtlCol="0">
            <a:spAutoFit/>
          </a:bodyPr>
          <a:lstStyle/>
          <a:p>
            <a:r>
              <a:rPr lang="fr-FR" b="1" dirty="0" smtClean="0">
                <a:solidFill>
                  <a:srgbClr val="008000"/>
                </a:solidFill>
              </a:rPr>
              <a:t>A5. Annexe:  Bibliographie</a:t>
            </a:r>
          </a:p>
        </p:txBody>
      </p:sp>
      <p:sp>
        <p:nvSpPr>
          <p:cNvPr id="6" name="Rectangle 5"/>
          <p:cNvSpPr/>
          <p:nvPr/>
        </p:nvSpPr>
        <p:spPr>
          <a:xfrm>
            <a:off x="225909" y="1197047"/>
            <a:ext cx="6491103" cy="369332"/>
          </a:xfrm>
          <a:prstGeom prst="rect">
            <a:avLst/>
          </a:prstGeom>
        </p:spPr>
        <p:txBody>
          <a:bodyPr wrap="square">
            <a:spAutoFit/>
          </a:bodyPr>
          <a:lstStyle/>
          <a:p>
            <a:r>
              <a:rPr lang="fr-FR" b="1" dirty="0" smtClean="0">
                <a:solidFill>
                  <a:srgbClr val="008000"/>
                </a:solidFill>
              </a:rPr>
              <a:t>A5.3. Sites Internet sur les forêts jardinées et la </a:t>
            </a:r>
            <a:r>
              <a:rPr lang="fr-FR" b="1" dirty="0" err="1" smtClean="0">
                <a:solidFill>
                  <a:srgbClr val="008000"/>
                </a:solidFill>
              </a:rPr>
              <a:t>permaculture</a:t>
            </a:r>
            <a:r>
              <a:rPr lang="fr-FR" b="1" dirty="0" smtClean="0">
                <a:solidFill>
                  <a:srgbClr val="008000"/>
                </a:solidFill>
              </a:rPr>
              <a:t> :</a:t>
            </a:r>
            <a:endParaRPr lang="fr-FR" b="1" dirty="0">
              <a:solidFill>
                <a:srgbClr val="008000"/>
              </a:solidFill>
            </a:endParaRPr>
          </a:p>
        </p:txBody>
      </p:sp>
      <p:sp>
        <p:nvSpPr>
          <p:cNvPr id="7" name="ZoneTexte 6"/>
          <p:cNvSpPr txBox="1"/>
          <p:nvPr/>
        </p:nvSpPr>
        <p:spPr>
          <a:xfrm>
            <a:off x="225911" y="1710466"/>
            <a:ext cx="11639774" cy="2246769"/>
          </a:xfrm>
          <a:prstGeom prst="rect">
            <a:avLst/>
          </a:prstGeom>
          <a:noFill/>
        </p:spPr>
        <p:txBody>
          <a:bodyPr wrap="square" rtlCol="0">
            <a:spAutoFit/>
          </a:bodyPr>
          <a:lstStyle/>
          <a:p>
            <a:pPr marL="285750" indent="-285750">
              <a:buFont typeface="Arial" panose="020B0604020202020204" pitchFamily="34" charset="0"/>
              <a:buChar char="•"/>
            </a:pPr>
            <a:r>
              <a:rPr lang="fr-FR" sz="1400" dirty="0" smtClean="0">
                <a:solidFill>
                  <a:srgbClr val="008000"/>
                </a:solidFill>
              </a:rPr>
              <a:t>La forêt comestible, </a:t>
            </a:r>
            <a:r>
              <a:rPr lang="fr-FR" sz="1400" dirty="0" smtClean="0">
                <a:solidFill>
                  <a:srgbClr val="008000"/>
                </a:solidFill>
                <a:hlinkClick r:id="rId3"/>
              </a:rPr>
              <a:t>http://www.foretscommestibles.com</a:t>
            </a:r>
            <a:r>
              <a:rPr lang="fr-FR" sz="1400" dirty="0" smtClean="0">
                <a:solidFill>
                  <a:srgbClr val="008000"/>
                </a:solidFill>
              </a:rPr>
              <a:t> </a:t>
            </a:r>
          </a:p>
          <a:p>
            <a:pPr marL="285750" indent="-285750">
              <a:buFont typeface="Arial" panose="020B0604020202020204" pitchFamily="34" charset="0"/>
              <a:buChar char="•"/>
            </a:pPr>
            <a:r>
              <a:rPr lang="fr-FR" sz="1400" dirty="0">
                <a:solidFill>
                  <a:srgbClr val="008000"/>
                </a:solidFill>
                <a:hlinkClick r:id="rId4" tooltip="http://www.permaculturedesign.fr"/>
              </a:rPr>
              <a:t>http://www.permaculturedesign.fr</a:t>
            </a:r>
            <a:r>
              <a:rPr lang="fr-FR" sz="1400" dirty="0" smtClean="0">
                <a:solidFill>
                  <a:srgbClr val="008000"/>
                </a:solidFill>
              </a:rPr>
              <a:t> </a:t>
            </a:r>
            <a:r>
              <a:rPr lang="fr-FR" sz="1400" dirty="0">
                <a:solidFill>
                  <a:srgbClr val="008000"/>
                </a:solidFill>
              </a:rPr>
              <a:t> &amp; </a:t>
            </a:r>
            <a:r>
              <a:rPr lang="fr-FR" sz="1400" dirty="0">
                <a:solidFill>
                  <a:srgbClr val="008000"/>
                </a:solidFill>
                <a:hlinkClick r:id="rId5"/>
              </a:rPr>
              <a:t>http://www.holistic-etre.com/2927/les-co-createurs-du-jardin-dabondance</a:t>
            </a:r>
            <a:r>
              <a:rPr lang="fr-FR" sz="1400" dirty="0" smtClean="0">
                <a:solidFill>
                  <a:srgbClr val="008000"/>
                </a:solidFill>
                <a:hlinkClick r:id="rId5"/>
              </a:rPr>
              <a:t>/</a:t>
            </a:r>
            <a:r>
              <a:rPr lang="fr-FR" sz="1400" dirty="0" smtClean="0">
                <a:solidFill>
                  <a:srgbClr val="008000"/>
                </a:solidFill>
              </a:rPr>
              <a:t> </a:t>
            </a:r>
          </a:p>
          <a:p>
            <a:pPr marL="285750" indent="-285750">
              <a:buFont typeface="Arial" panose="020B0604020202020204" pitchFamily="34" charset="0"/>
              <a:buChar char="•"/>
            </a:pPr>
            <a:r>
              <a:rPr lang="fr-FR" sz="1400" dirty="0" smtClean="0">
                <a:solidFill>
                  <a:srgbClr val="008000"/>
                </a:solidFill>
              </a:rPr>
              <a:t>Une forêt comestible commerciale, les Fermes Miracles », au Québec, </a:t>
            </a:r>
            <a:r>
              <a:rPr lang="fr-FR" sz="1400" dirty="0" smtClean="0">
                <a:solidFill>
                  <a:srgbClr val="008000"/>
                </a:solidFill>
                <a:hlinkClick r:id="rId6"/>
              </a:rPr>
              <a:t>http://jardincomestible.fr/videos/une-foret-comestible-commerciale/</a:t>
            </a:r>
            <a:r>
              <a:rPr lang="fr-FR" sz="1400" dirty="0" smtClean="0">
                <a:solidFill>
                  <a:srgbClr val="008000"/>
                </a:solidFill>
              </a:rPr>
              <a:t> </a:t>
            </a:r>
          </a:p>
          <a:p>
            <a:pPr marL="285750" indent="-285750">
              <a:buFont typeface="Arial" panose="020B0604020202020204" pitchFamily="34" charset="0"/>
              <a:buChar char="•"/>
            </a:pPr>
            <a:r>
              <a:rPr lang="fr-FR" sz="1400" dirty="0" smtClean="0">
                <a:solidFill>
                  <a:srgbClr val="008000"/>
                </a:solidFill>
              </a:rPr>
              <a:t>Culture sur petite surface très rentable, </a:t>
            </a:r>
            <a:r>
              <a:rPr lang="fr-FR" sz="1400" dirty="0" smtClean="0">
                <a:solidFill>
                  <a:srgbClr val="008000"/>
                </a:solidFill>
                <a:hlinkClick r:id="rId7"/>
              </a:rPr>
              <a:t>http://jardincomestible.fr/videos/culture-petite-surface-rentable/</a:t>
            </a:r>
            <a:r>
              <a:rPr lang="fr-FR" sz="1400" dirty="0" smtClean="0">
                <a:solidFill>
                  <a:srgbClr val="008000"/>
                </a:solidFill>
              </a:rPr>
              <a:t> </a:t>
            </a:r>
            <a:endParaRPr lang="fr-FR" sz="1400" dirty="0" smtClean="0">
              <a:solidFill>
                <a:srgbClr val="008000"/>
              </a:solidFill>
            </a:endParaRPr>
          </a:p>
          <a:p>
            <a:pPr marL="285750" indent="-285750">
              <a:buFont typeface="Arial" panose="020B0604020202020204" pitchFamily="34" charset="0"/>
              <a:buChar char="•"/>
            </a:pPr>
            <a:r>
              <a:rPr lang="fr-FR" sz="1400">
                <a:solidFill>
                  <a:srgbClr val="008000"/>
                </a:solidFill>
              </a:rPr>
              <a:t>Forêts nourricières jardinées - Climat tempéré, </a:t>
            </a:r>
            <a:r>
              <a:rPr lang="fr-FR" sz="1400">
                <a:solidFill>
                  <a:srgbClr val="008000"/>
                </a:solidFill>
                <a:hlinkClick r:id="rId8"/>
              </a:rPr>
              <a:t>http</a:t>
            </a:r>
            <a:r>
              <a:rPr lang="fr-FR" sz="1400">
                <a:solidFill>
                  <a:srgbClr val="008000"/>
                </a:solidFill>
                <a:hlinkClick r:id="rId8"/>
              </a:rPr>
              <a:t>://</a:t>
            </a:r>
            <a:r>
              <a:rPr lang="fr-FR" sz="1400" smtClean="0">
                <a:solidFill>
                  <a:srgbClr val="008000"/>
                </a:solidFill>
                <a:hlinkClick r:id="rId8"/>
              </a:rPr>
              <a:t>benjamin.lisan.free.fr/projetsreforestation/forets-nourricieres_climat-tempere.pptx</a:t>
            </a:r>
            <a:r>
              <a:rPr lang="fr-FR" sz="1400" smtClean="0">
                <a:solidFill>
                  <a:srgbClr val="008000"/>
                </a:solidFill>
              </a:rPr>
              <a:t> </a:t>
            </a:r>
            <a:endParaRPr lang="fr-FR" sz="1400" dirty="0" smtClean="0">
              <a:solidFill>
                <a:srgbClr val="008000"/>
              </a:solidFill>
            </a:endParaRPr>
          </a:p>
          <a:p>
            <a:pPr marL="285750" indent="-285750">
              <a:buFont typeface="Arial" panose="020B0604020202020204" pitchFamily="34" charset="0"/>
              <a:buChar char="•"/>
            </a:pPr>
            <a:r>
              <a:rPr lang="fr-FR" sz="1400" dirty="0">
                <a:solidFill>
                  <a:srgbClr val="008000"/>
                </a:solidFill>
              </a:rPr>
              <a:t>Site de l'association brin de paille, </a:t>
            </a:r>
            <a:r>
              <a:rPr lang="fr-FR" sz="1400" dirty="0">
                <a:solidFill>
                  <a:srgbClr val="008000"/>
                </a:solidFill>
                <a:hlinkClick r:id="rId9"/>
              </a:rPr>
              <a:t>http://asso.permaculture.fr</a:t>
            </a:r>
            <a:r>
              <a:rPr lang="fr-FR" sz="1400" dirty="0" smtClean="0">
                <a:solidFill>
                  <a:srgbClr val="008000"/>
                </a:solidFill>
                <a:hlinkClick r:id="rId9"/>
              </a:rPr>
              <a:t>/</a:t>
            </a:r>
            <a:r>
              <a:rPr lang="fr-FR" sz="1400" dirty="0" smtClean="0">
                <a:solidFill>
                  <a:srgbClr val="008000"/>
                </a:solidFill>
              </a:rPr>
              <a:t> </a:t>
            </a:r>
          </a:p>
          <a:p>
            <a:pPr marL="285750" indent="-285750">
              <a:buFont typeface="Arial" panose="020B0604020202020204" pitchFamily="34" charset="0"/>
              <a:buChar char="•"/>
            </a:pPr>
            <a:r>
              <a:rPr lang="fr-FR" sz="1400" dirty="0" smtClean="0">
                <a:solidFill>
                  <a:srgbClr val="008000"/>
                </a:solidFill>
              </a:rPr>
              <a:t>La </a:t>
            </a:r>
            <a:r>
              <a:rPr lang="fr-FR" sz="1400" dirty="0" err="1" smtClean="0">
                <a:solidFill>
                  <a:srgbClr val="008000"/>
                </a:solidFill>
              </a:rPr>
              <a:t>permaculture</a:t>
            </a:r>
            <a:r>
              <a:rPr lang="fr-FR" sz="1400" dirty="0" smtClean="0">
                <a:solidFill>
                  <a:srgbClr val="008000"/>
                </a:solidFill>
              </a:rPr>
              <a:t> la complexité décomplexée, </a:t>
            </a:r>
            <a:r>
              <a:rPr lang="fr-FR" sz="1400" dirty="0" smtClean="0">
                <a:solidFill>
                  <a:srgbClr val="008000"/>
                </a:solidFill>
                <a:hlinkClick r:id="rId10"/>
              </a:rPr>
              <a:t>http</a:t>
            </a:r>
            <a:r>
              <a:rPr lang="fr-FR" sz="1400" dirty="0">
                <a:solidFill>
                  <a:srgbClr val="008000"/>
                </a:solidFill>
                <a:hlinkClick r:id="rId10"/>
              </a:rPr>
              <a:t>://</a:t>
            </a:r>
            <a:r>
              <a:rPr lang="fr-FR" sz="1400" dirty="0" smtClean="0">
                <a:solidFill>
                  <a:srgbClr val="008000"/>
                </a:solidFill>
                <a:hlinkClick r:id="rId10"/>
              </a:rPr>
              <a:t>www.ecoconso.be/La-permaculture-la-complexite</a:t>
            </a:r>
            <a:r>
              <a:rPr lang="fr-FR" sz="1400" dirty="0" smtClean="0">
                <a:solidFill>
                  <a:srgbClr val="008000"/>
                </a:solidFill>
              </a:rPr>
              <a:t> </a:t>
            </a:r>
          </a:p>
          <a:p>
            <a:pPr marL="285750" indent="-285750">
              <a:buFont typeface="Arial" panose="020B0604020202020204" pitchFamily="34" charset="0"/>
              <a:buChar char="•"/>
            </a:pPr>
            <a:r>
              <a:rPr lang="fr-FR" sz="1400" dirty="0">
                <a:solidFill>
                  <a:srgbClr val="008000"/>
                </a:solidFill>
              </a:rPr>
              <a:t>Principes de la </a:t>
            </a:r>
            <a:r>
              <a:rPr lang="fr-FR" sz="1400" dirty="0" err="1">
                <a:solidFill>
                  <a:srgbClr val="008000"/>
                </a:solidFill>
              </a:rPr>
              <a:t>Permaculture</a:t>
            </a:r>
            <a:r>
              <a:rPr lang="fr-FR" sz="1400" dirty="0">
                <a:solidFill>
                  <a:srgbClr val="008000"/>
                </a:solidFill>
              </a:rPr>
              <a:t>, </a:t>
            </a:r>
            <a:r>
              <a:rPr lang="fr-FR" sz="1400" dirty="0">
                <a:solidFill>
                  <a:srgbClr val="008000"/>
                </a:solidFill>
                <a:hlinkClick r:id="rId11"/>
              </a:rPr>
              <a:t>http://</a:t>
            </a:r>
            <a:r>
              <a:rPr lang="fr-FR" sz="1400" dirty="0" smtClean="0">
                <a:solidFill>
                  <a:srgbClr val="008000"/>
                </a:solidFill>
                <a:hlinkClick r:id="rId11"/>
              </a:rPr>
              <a:t>permacultureprinciples.com/fr/fr_principles.php</a:t>
            </a:r>
            <a:r>
              <a:rPr lang="fr-FR" sz="1400" dirty="0" smtClean="0">
                <a:solidFill>
                  <a:srgbClr val="008000"/>
                </a:solidFill>
              </a:rPr>
              <a:t> </a:t>
            </a:r>
          </a:p>
          <a:p>
            <a:pPr marL="285750" indent="-285750">
              <a:buFont typeface="Arial" panose="020B0604020202020204" pitchFamily="34" charset="0"/>
              <a:buChar char="•"/>
            </a:pPr>
            <a:r>
              <a:rPr lang="fr-FR" sz="1400" dirty="0">
                <a:solidFill>
                  <a:srgbClr val="008000"/>
                </a:solidFill>
              </a:rPr>
              <a:t>Le jardin forestier, un écosystème nourricier, </a:t>
            </a:r>
            <a:r>
              <a:rPr lang="fr-FR" sz="1400" dirty="0">
                <a:solidFill>
                  <a:srgbClr val="008000"/>
                </a:solidFill>
                <a:hlinkClick r:id="rId12"/>
              </a:rPr>
              <a:t>http://</a:t>
            </a:r>
            <a:r>
              <a:rPr lang="fr-FR" sz="1400" dirty="0" smtClean="0">
                <a:solidFill>
                  <a:srgbClr val="008000"/>
                </a:solidFill>
                <a:hlinkClick r:id="rId12"/>
              </a:rPr>
              <a:t>jardin-autonome.blogspot.fr/p/le-jardin-forestier-une-ecosysteme.html</a:t>
            </a:r>
            <a:r>
              <a:rPr lang="fr-FR" sz="1400" dirty="0" smtClean="0">
                <a:solidFill>
                  <a:srgbClr val="008000"/>
                </a:solidFill>
              </a:rPr>
              <a:t> </a:t>
            </a:r>
          </a:p>
          <a:p>
            <a:pPr marL="285750" indent="-285750">
              <a:buFont typeface="Arial" panose="020B0604020202020204" pitchFamily="34" charset="0"/>
              <a:buChar char="•"/>
            </a:pPr>
            <a:r>
              <a:rPr lang="fr-FR" sz="1400" dirty="0">
                <a:solidFill>
                  <a:srgbClr val="008000"/>
                </a:solidFill>
              </a:rPr>
              <a:t>Essence de la </a:t>
            </a:r>
            <a:r>
              <a:rPr lang="fr-FR" sz="1400" dirty="0" err="1">
                <a:solidFill>
                  <a:srgbClr val="008000"/>
                </a:solidFill>
              </a:rPr>
              <a:t>permaculture</a:t>
            </a:r>
            <a:r>
              <a:rPr lang="fr-FR" sz="1400" dirty="0">
                <a:solidFill>
                  <a:srgbClr val="008000"/>
                </a:solidFill>
              </a:rPr>
              <a:t>, </a:t>
            </a:r>
            <a:r>
              <a:rPr lang="fr-FR" sz="1400" dirty="0">
                <a:solidFill>
                  <a:srgbClr val="008000"/>
                </a:solidFill>
                <a:hlinkClick r:id="rId13"/>
              </a:rPr>
              <a:t>http://</a:t>
            </a:r>
            <a:r>
              <a:rPr lang="fr-FR" sz="1400" dirty="0" smtClean="0">
                <a:solidFill>
                  <a:srgbClr val="008000"/>
                </a:solidFill>
                <a:hlinkClick r:id="rId13"/>
              </a:rPr>
              <a:t>holmgren.com.au/downloads/Essence_of_Pc_FR.pdf</a:t>
            </a:r>
            <a:r>
              <a:rPr lang="fr-FR" sz="1400" dirty="0" smtClean="0">
                <a:solidFill>
                  <a:srgbClr val="008000"/>
                </a:solidFill>
              </a:rPr>
              <a:t> </a:t>
            </a:r>
          </a:p>
        </p:txBody>
      </p:sp>
      <p:pic>
        <p:nvPicPr>
          <p:cNvPr id="9" name="Picture 2" descr="image0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16877" y="3637494"/>
            <a:ext cx="2321321" cy="309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image0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2511" y="3999039"/>
            <a:ext cx="2050736" cy="273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58604" y="3987830"/>
            <a:ext cx="2640186" cy="2512022"/>
          </a:xfrm>
          <a:prstGeom prst="rect">
            <a:avLst/>
          </a:prstGeom>
        </p:spPr>
      </p:pic>
      <p:sp>
        <p:nvSpPr>
          <p:cNvPr id="11" name="ZoneTexte 10"/>
          <p:cNvSpPr txBox="1"/>
          <p:nvPr/>
        </p:nvSpPr>
        <p:spPr>
          <a:xfrm>
            <a:off x="6967641" y="1495205"/>
            <a:ext cx="4705647" cy="369332"/>
          </a:xfrm>
          <a:prstGeom prst="rect">
            <a:avLst/>
          </a:prstGeom>
          <a:noFill/>
        </p:spPr>
        <p:txBody>
          <a:bodyPr wrap="none" rtlCol="0">
            <a:spAutoFit/>
          </a:bodyPr>
          <a:lstStyle/>
          <a:p>
            <a:r>
              <a:rPr lang="fr-FR" b="1" dirty="0" smtClean="0">
                <a:solidFill>
                  <a:srgbClr val="008000"/>
                </a:solidFill>
              </a:rPr>
              <a:t>Des sources d’inspirations sur les jardins-forêts</a:t>
            </a:r>
            <a:endParaRPr lang="fr-FR" b="1" dirty="0">
              <a:solidFill>
                <a:srgbClr val="008000"/>
              </a:solidFill>
            </a:endParaRPr>
          </a:p>
        </p:txBody>
      </p:sp>
    </p:spTree>
    <p:extLst>
      <p:ext uri="{BB962C8B-B14F-4D97-AF65-F5344CB8AC3E}">
        <p14:creationId xmlns:p14="http://schemas.microsoft.com/office/powerpoint/2010/main" val="13734631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18563" y="260696"/>
            <a:ext cx="854725" cy="355787"/>
          </a:xfrm>
        </p:spPr>
        <p:txBody>
          <a:bodyPr/>
          <a:lstStyle/>
          <a:p>
            <a:fld id="{45F5A4E4-5C5F-4409-A55E-AD608A685D4D}" type="slidenum">
              <a:rPr lang="fr-FR" smtClean="0"/>
              <a:t>42</a:t>
            </a:fld>
            <a:endParaRPr lang="fr-FR" dirty="0"/>
          </a:p>
        </p:txBody>
      </p:sp>
      <p:sp>
        <p:nvSpPr>
          <p:cNvPr id="3" name="Espace réservé du pied de page 2"/>
          <p:cNvSpPr>
            <a:spLocks noGrp="1"/>
          </p:cNvSpPr>
          <p:nvPr>
            <p:ph type="ftr" sz="quarter" idx="11"/>
          </p:nvPr>
        </p:nvSpPr>
        <p:spPr>
          <a:xfrm>
            <a:off x="4118682" y="6530447"/>
            <a:ext cx="3120031" cy="320767"/>
          </a:xfrm>
        </p:spPr>
        <p:txBody>
          <a:bodyPr/>
          <a:lstStyle/>
          <a:p>
            <a:r>
              <a:rPr lang="fr-FR" dirty="0" smtClean="0"/>
              <a:t>Jardin des fraternités ouvrières de Mouscron</a:t>
            </a:r>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225910" y="638148"/>
            <a:ext cx="3541858" cy="369332"/>
          </a:xfrm>
          <a:prstGeom prst="rect">
            <a:avLst/>
          </a:prstGeom>
          <a:noFill/>
        </p:spPr>
        <p:txBody>
          <a:bodyPr wrap="square" rtlCol="0">
            <a:spAutoFit/>
          </a:bodyPr>
          <a:lstStyle/>
          <a:p>
            <a:r>
              <a:rPr lang="fr-FR" b="1" dirty="0" smtClean="0">
                <a:solidFill>
                  <a:srgbClr val="008000"/>
                </a:solidFill>
              </a:rPr>
              <a:t>A5. Annexe:  Bibliographie</a:t>
            </a:r>
          </a:p>
        </p:txBody>
      </p:sp>
      <p:sp>
        <p:nvSpPr>
          <p:cNvPr id="6" name="Rectangle 5"/>
          <p:cNvSpPr/>
          <p:nvPr/>
        </p:nvSpPr>
        <p:spPr>
          <a:xfrm>
            <a:off x="225910" y="1039209"/>
            <a:ext cx="5734215" cy="369332"/>
          </a:xfrm>
          <a:prstGeom prst="rect">
            <a:avLst/>
          </a:prstGeom>
        </p:spPr>
        <p:txBody>
          <a:bodyPr wrap="square">
            <a:spAutoFit/>
          </a:bodyPr>
          <a:lstStyle/>
          <a:p>
            <a:r>
              <a:rPr lang="fr-FR" b="1" dirty="0" smtClean="0">
                <a:solidFill>
                  <a:srgbClr val="008000"/>
                </a:solidFill>
              </a:rPr>
              <a:t>A5.4. Vidéos </a:t>
            </a:r>
            <a:r>
              <a:rPr lang="fr-FR" b="1" dirty="0">
                <a:solidFill>
                  <a:srgbClr val="008000"/>
                </a:solidFill>
              </a:rPr>
              <a:t>sur </a:t>
            </a:r>
            <a:r>
              <a:rPr lang="fr-FR" b="1" dirty="0" smtClean="0">
                <a:solidFill>
                  <a:srgbClr val="008000"/>
                </a:solidFill>
              </a:rPr>
              <a:t>les </a:t>
            </a:r>
            <a:r>
              <a:rPr lang="fr-FR" b="1" dirty="0">
                <a:solidFill>
                  <a:srgbClr val="008000"/>
                </a:solidFill>
              </a:rPr>
              <a:t>forêts </a:t>
            </a:r>
            <a:r>
              <a:rPr lang="fr-FR" b="1" dirty="0" smtClean="0">
                <a:solidFill>
                  <a:srgbClr val="008000"/>
                </a:solidFill>
              </a:rPr>
              <a:t>jardinées et </a:t>
            </a:r>
            <a:r>
              <a:rPr lang="fr-FR" b="1" dirty="0">
                <a:solidFill>
                  <a:srgbClr val="008000"/>
                </a:solidFill>
              </a:rPr>
              <a:t>la </a:t>
            </a:r>
            <a:r>
              <a:rPr lang="fr-FR" b="1" dirty="0" err="1" smtClean="0">
                <a:solidFill>
                  <a:srgbClr val="008000"/>
                </a:solidFill>
              </a:rPr>
              <a:t>permaculture</a:t>
            </a:r>
            <a:r>
              <a:rPr lang="fr-FR" b="1" dirty="0" smtClean="0">
                <a:solidFill>
                  <a:srgbClr val="008000"/>
                </a:solidFill>
              </a:rPr>
              <a:t> :</a:t>
            </a:r>
            <a:endParaRPr lang="fr-FR" b="1" dirty="0">
              <a:solidFill>
                <a:srgbClr val="008000"/>
              </a:solidFill>
            </a:endParaRPr>
          </a:p>
        </p:txBody>
      </p:sp>
      <p:sp>
        <p:nvSpPr>
          <p:cNvPr id="7" name="ZoneTexte 6"/>
          <p:cNvSpPr txBox="1"/>
          <p:nvPr/>
        </p:nvSpPr>
        <p:spPr>
          <a:xfrm>
            <a:off x="225910" y="1482911"/>
            <a:ext cx="11797214" cy="5047536"/>
          </a:xfrm>
          <a:prstGeom prst="rect">
            <a:avLst/>
          </a:prstGeom>
          <a:noFill/>
        </p:spPr>
        <p:txBody>
          <a:bodyPr wrap="square" rtlCol="0">
            <a:spAutoFit/>
          </a:bodyPr>
          <a:lstStyle/>
          <a:p>
            <a:r>
              <a:rPr lang="fr-FR" sz="1400" u="sng" dirty="0" smtClean="0">
                <a:solidFill>
                  <a:srgbClr val="008000"/>
                </a:solidFill>
              </a:rPr>
              <a:t>Vidéos sur les forêts jardinées et la </a:t>
            </a:r>
            <a:r>
              <a:rPr lang="fr-FR" sz="1400" u="sng" dirty="0" err="1" smtClean="0">
                <a:solidFill>
                  <a:srgbClr val="008000"/>
                </a:solidFill>
              </a:rPr>
              <a:t>permaculture</a:t>
            </a:r>
            <a:r>
              <a:rPr lang="fr-FR" sz="1400" u="sng" dirty="0" smtClean="0">
                <a:solidFill>
                  <a:srgbClr val="008000"/>
                </a:solidFill>
              </a:rPr>
              <a:t> </a:t>
            </a:r>
            <a:r>
              <a:rPr lang="fr-FR" sz="1400" dirty="0" smtClean="0">
                <a:solidFill>
                  <a:srgbClr val="008000"/>
                </a:solidFill>
              </a:rPr>
              <a:t>:</a:t>
            </a:r>
          </a:p>
          <a:p>
            <a:endParaRPr lang="fr-FR" sz="1400" dirty="0" smtClean="0">
              <a:solidFill>
                <a:srgbClr val="008000"/>
              </a:solidFill>
            </a:endParaRPr>
          </a:p>
          <a:p>
            <a:pPr marL="285750" indent="-285750">
              <a:buFont typeface="Arial" panose="020B0604020202020204" pitchFamily="34" charset="0"/>
              <a:buChar char="•"/>
            </a:pPr>
            <a:r>
              <a:rPr lang="fr-FR" sz="1400" dirty="0" smtClean="0">
                <a:solidFill>
                  <a:srgbClr val="008000"/>
                </a:solidFill>
                <a:hlinkClick r:id="rId3" tooltip="Le Jardin Foret par Robert Hart 1/2 - VOSTF"/>
              </a:rPr>
              <a:t>Le </a:t>
            </a:r>
            <a:r>
              <a:rPr lang="fr-FR" sz="1400" dirty="0">
                <a:solidFill>
                  <a:srgbClr val="008000"/>
                </a:solidFill>
                <a:hlinkClick r:id="rId3" tooltip="Le Jardin Foret par Robert Hart 1/2 - VOSTF"/>
              </a:rPr>
              <a:t>Jardin Foret par Robert Hart 1/2 - VOSTF</a:t>
            </a:r>
            <a:r>
              <a:rPr lang="en-US" sz="1400" dirty="0">
                <a:solidFill>
                  <a:srgbClr val="008000"/>
                </a:solidFill>
              </a:rPr>
              <a:t>, </a:t>
            </a:r>
            <a:r>
              <a:rPr lang="en-US" sz="1400" dirty="0">
                <a:solidFill>
                  <a:srgbClr val="008000"/>
                </a:solidFill>
                <a:hlinkClick r:id="rId3"/>
              </a:rPr>
              <a:t>https://</a:t>
            </a:r>
            <a:r>
              <a:rPr lang="en-US" sz="1400" dirty="0" smtClean="0">
                <a:solidFill>
                  <a:srgbClr val="008000"/>
                </a:solidFill>
                <a:hlinkClick r:id="rId3"/>
              </a:rPr>
              <a:t>www.youtube.com/watch?v=8EjqWtWK_4U</a:t>
            </a:r>
            <a:r>
              <a:rPr lang="en-US" sz="1400" dirty="0" smtClean="0">
                <a:solidFill>
                  <a:srgbClr val="008000"/>
                </a:solidFill>
              </a:rPr>
              <a:t> </a:t>
            </a:r>
          </a:p>
          <a:p>
            <a:pPr marL="285750" indent="-285750">
              <a:buFont typeface="Arial" panose="020B0604020202020204" pitchFamily="34" charset="0"/>
              <a:buChar char="•"/>
            </a:pPr>
            <a:r>
              <a:rPr lang="fr-FR" sz="1400" dirty="0">
                <a:solidFill>
                  <a:srgbClr val="008000"/>
                </a:solidFill>
                <a:hlinkClick r:id="rId4" tooltip="Le Jardin Foret par Robert Hart 2/2 - VOSTF"/>
              </a:rPr>
              <a:t>Le Jardin Foret par Robert Hart 2/2 - VOSTF</a:t>
            </a:r>
            <a:r>
              <a:rPr lang="fr-FR" sz="1400" dirty="0" smtClean="0">
                <a:solidFill>
                  <a:srgbClr val="008000"/>
                </a:solidFill>
              </a:rPr>
              <a:t>, </a:t>
            </a:r>
            <a:r>
              <a:rPr lang="fr-FR" sz="1400" dirty="0">
                <a:solidFill>
                  <a:srgbClr val="008000"/>
                </a:solidFill>
                <a:hlinkClick r:id="rId4"/>
              </a:rPr>
              <a:t>https://</a:t>
            </a:r>
            <a:r>
              <a:rPr lang="fr-FR" sz="1400" dirty="0" smtClean="0">
                <a:solidFill>
                  <a:srgbClr val="008000"/>
                </a:solidFill>
                <a:hlinkClick r:id="rId4"/>
              </a:rPr>
              <a:t>www.youtube.com/watch?v=aCYiixwOv5k</a:t>
            </a:r>
            <a:endParaRPr lang="fr-FR" sz="1400" dirty="0" smtClean="0">
              <a:solidFill>
                <a:srgbClr val="008000"/>
              </a:solidFill>
            </a:endParaRPr>
          </a:p>
          <a:p>
            <a:pPr marL="285750" indent="-285750">
              <a:buFont typeface="Arial" panose="020B0604020202020204" pitchFamily="34" charset="0"/>
              <a:buChar char="•"/>
            </a:pPr>
            <a:r>
              <a:rPr lang="fr-FR" sz="1400" dirty="0">
                <a:solidFill>
                  <a:srgbClr val="008000"/>
                </a:solidFill>
                <a:hlinkClick r:id="rId5" tooltip="Jardin-Forêt / Agro-foresterie par Francis Hallé, Botaniste."/>
              </a:rPr>
              <a:t>Jardin-Forêt / </a:t>
            </a:r>
            <a:r>
              <a:rPr lang="fr-FR" sz="1400" dirty="0" err="1">
                <a:solidFill>
                  <a:srgbClr val="008000"/>
                </a:solidFill>
                <a:hlinkClick r:id="rId5" tooltip="Jardin-Forêt / Agro-foresterie par Francis Hallé, Botaniste."/>
              </a:rPr>
              <a:t>Agro-foresterie</a:t>
            </a:r>
            <a:r>
              <a:rPr lang="fr-FR" sz="1400" dirty="0">
                <a:solidFill>
                  <a:srgbClr val="008000"/>
                </a:solidFill>
                <a:hlinkClick r:id="rId5" tooltip="Jardin-Forêt / Agro-foresterie par Francis Hallé, Botaniste."/>
              </a:rPr>
              <a:t> par Francis </a:t>
            </a:r>
            <a:r>
              <a:rPr lang="fr-FR" sz="1400" dirty="0" err="1">
                <a:solidFill>
                  <a:srgbClr val="008000"/>
                </a:solidFill>
                <a:hlinkClick r:id="rId5" tooltip="Jardin-Forêt / Agro-foresterie par Francis Hallé, Botaniste."/>
              </a:rPr>
              <a:t>Hallé</a:t>
            </a:r>
            <a:r>
              <a:rPr lang="fr-FR" sz="1400" dirty="0">
                <a:solidFill>
                  <a:srgbClr val="008000"/>
                </a:solidFill>
                <a:hlinkClick r:id="rId5" tooltip="Jardin-Forêt / Agro-foresterie par Francis Hallé, Botaniste."/>
              </a:rPr>
              <a:t>, Botaniste</a:t>
            </a:r>
            <a:r>
              <a:rPr lang="fr-FR" sz="1400" dirty="0">
                <a:solidFill>
                  <a:srgbClr val="008000"/>
                </a:solidFill>
              </a:rPr>
              <a:t>, </a:t>
            </a:r>
            <a:r>
              <a:rPr lang="fr-FR" sz="1400" dirty="0">
                <a:solidFill>
                  <a:srgbClr val="008000"/>
                </a:solidFill>
                <a:hlinkClick r:id="rId5"/>
              </a:rPr>
              <a:t>https://www.youtube.com/watch?v=hFJSiKDaoh4</a:t>
            </a:r>
            <a:endParaRPr lang="fr-FR" sz="1400" dirty="0">
              <a:solidFill>
                <a:srgbClr val="008000"/>
              </a:solidFill>
            </a:endParaRPr>
          </a:p>
          <a:p>
            <a:pPr marL="285750" indent="-285750">
              <a:buFont typeface="Arial" panose="020B0604020202020204" pitchFamily="34" charset="0"/>
              <a:buChar char="•"/>
            </a:pPr>
            <a:r>
              <a:rPr lang="fr-FR" sz="1400" dirty="0" smtClean="0">
                <a:solidFill>
                  <a:srgbClr val="008000"/>
                </a:solidFill>
                <a:hlinkClick r:id="rId6" tooltip="Foret Nourriciere avec Oiseaux Sauvages"/>
              </a:rPr>
              <a:t>Foret </a:t>
            </a:r>
            <a:r>
              <a:rPr lang="fr-FR" sz="1400" dirty="0" err="1">
                <a:solidFill>
                  <a:srgbClr val="008000"/>
                </a:solidFill>
                <a:hlinkClick r:id="rId6" tooltip="Foret Nourriciere avec Oiseaux Sauvages"/>
              </a:rPr>
              <a:t>Nourriciere</a:t>
            </a:r>
            <a:r>
              <a:rPr lang="fr-FR" sz="1400" dirty="0">
                <a:solidFill>
                  <a:srgbClr val="008000"/>
                </a:solidFill>
                <a:hlinkClick r:id="rId6" tooltip="Foret Nourriciere avec Oiseaux Sauvages"/>
              </a:rPr>
              <a:t> avec Oiseaux Sauvages</a:t>
            </a:r>
            <a:r>
              <a:rPr lang="fr-FR" sz="1400" dirty="0">
                <a:solidFill>
                  <a:srgbClr val="008000"/>
                </a:solidFill>
              </a:rPr>
              <a:t>, </a:t>
            </a:r>
            <a:r>
              <a:rPr lang="fr-FR" sz="1400" dirty="0">
                <a:solidFill>
                  <a:srgbClr val="008000"/>
                </a:solidFill>
                <a:hlinkClick r:id="rId6"/>
              </a:rPr>
              <a:t>https://www.youtube.com/watch?v=u-qnfefWVlA</a:t>
            </a:r>
            <a:r>
              <a:rPr lang="fr-FR" sz="1400" dirty="0">
                <a:solidFill>
                  <a:srgbClr val="008000"/>
                </a:solidFill>
              </a:rPr>
              <a:t> </a:t>
            </a:r>
          </a:p>
          <a:p>
            <a:pPr marL="285750" indent="-285750">
              <a:buFont typeface="Arial" panose="020B0604020202020204" pitchFamily="34" charset="0"/>
              <a:buChar char="•"/>
            </a:pPr>
            <a:r>
              <a:rPr lang="fr-FR" sz="1400" dirty="0" err="1">
                <a:solidFill>
                  <a:srgbClr val="008000"/>
                </a:solidFill>
                <a:hlinkClick r:id="rId7" tooltip="Permaculture jardin foret (extrait) du Jardin extraordinaire de philip forrer.flv"/>
              </a:rPr>
              <a:t>Permaculture</a:t>
            </a:r>
            <a:r>
              <a:rPr lang="fr-FR" sz="1400" dirty="0">
                <a:solidFill>
                  <a:srgbClr val="008000"/>
                </a:solidFill>
                <a:hlinkClick r:id="rId7" tooltip="Permaculture jardin foret (extrait) du Jardin extraordinaire de philip forrer.flv"/>
              </a:rPr>
              <a:t> jardin foret (extrait) du Jardin extraordinaire de </a:t>
            </a:r>
            <a:r>
              <a:rPr lang="fr-FR" sz="1400" dirty="0" err="1">
                <a:solidFill>
                  <a:srgbClr val="008000"/>
                </a:solidFill>
                <a:hlinkClick r:id="rId7" tooltip="Permaculture jardin foret (extrait) du Jardin extraordinaire de philip forrer.flv"/>
              </a:rPr>
              <a:t>philip</a:t>
            </a:r>
            <a:r>
              <a:rPr lang="fr-FR" sz="1400" dirty="0">
                <a:solidFill>
                  <a:srgbClr val="008000"/>
                </a:solidFill>
                <a:hlinkClick r:id="rId7" tooltip="Permaculture jardin foret (extrait) du Jardin extraordinaire de philip forrer.flv"/>
              </a:rPr>
              <a:t> </a:t>
            </a:r>
            <a:r>
              <a:rPr lang="fr-FR" sz="1400" dirty="0" err="1">
                <a:solidFill>
                  <a:srgbClr val="008000"/>
                </a:solidFill>
                <a:hlinkClick r:id="rId7" tooltip="Permaculture jardin foret (extrait) du Jardin extraordinaire de philip forrer.flv"/>
              </a:rPr>
              <a:t>forrer.flv</a:t>
            </a:r>
            <a:r>
              <a:rPr lang="fr-FR" sz="1400" dirty="0">
                <a:solidFill>
                  <a:srgbClr val="008000"/>
                </a:solidFill>
              </a:rPr>
              <a:t>, </a:t>
            </a:r>
            <a:r>
              <a:rPr lang="fr-FR" sz="1400" dirty="0">
                <a:solidFill>
                  <a:srgbClr val="008000"/>
                </a:solidFill>
                <a:hlinkClick r:id="rId7"/>
              </a:rPr>
              <a:t>https://www.youtube.com/watch?v=FldNFf3XVQQ</a:t>
            </a:r>
            <a:endParaRPr lang="fr-FR" sz="1400" dirty="0">
              <a:solidFill>
                <a:srgbClr val="008000"/>
              </a:solidFill>
            </a:endParaRPr>
          </a:p>
          <a:p>
            <a:pPr marL="285750" indent="-285750">
              <a:buFont typeface="Arial" panose="020B0604020202020204" pitchFamily="34" charset="0"/>
              <a:buChar char="•"/>
            </a:pPr>
            <a:r>
              <a:rPr lang="fr-FR" sz="1400" dirty="0">
                <a:solidFill>
                  <a:srgbClr val="008000"/>
                </a:solidFill>
                <a:hlinkClick r:id="rId8" tooltip="Visite Rapide de jardin forêt Permaculture"/>
              </a:rPr>
              <a:t>Visite Rapide de jardin forêt </a:t>
            </a:r>
            <a:r>
              <a:rPr lang="fr-FR" sz="1400" dirty="0" err="1">
                <a:solidFill>
                  <a:srgbClr val="008000"/>
                </a:solidFill>
                <a:hlinkClick r:id="rId8" tooltip="Visite Rapide de jardin forêt Permaculture"/>
              </a:rPr>
              <a:t>Permaculture</a:t>
            </a:r>
            <a:r>
              <a:rPr lang="fr-FR" sz="1400" dirty="0">
                <a:solidFill>
                  <a:srgbClr val="008000"/>
                </a:solidFill>
              </a:rPr>
              <a:t>, </a:t>
            </a:r>
            <a:r>
              <a:rPr lang="fr-FR" sz="1400" dirty="0">
                <a:solidFill>
                  <a:srgbClr val="008000"/>
                </a:solidFill>
                <a:hlinkClick r:id="rId8"/>
              </a:rPr>
              <a:t>https://www.youtube.com/watch?v=L72DjwJpMzQ</a:t>
            </a:r>
            <a:endParaRPr lang="fr-FR" sz="1400" dirty="0">
              <a:solidFill>
                <a:srgbClr val="008000"/>
              </a:solidFill>
            </a:endParaRPr>
          </a:p>
          <a:p>
            <a:pPr marL="285750" indent="-285750">
              <a:buFont typeface="Arial" panose="020B0604020202020204" pitchFamily="34" charset="0"/>
              <a:buChar char="•"/>
            </a:pPr>
            <a:r>
              <a:rPr lang="fr-FR" sz="1400" dirty="0">
                <a:solidFill>
                  <a:srgbClr val="008000"/>
                </a:solidFill>
                <a:hlinkClick r:id="rId9" tooltip="Jardin-forêt 2012"/>
              </a:rPr>
              <a:t>Jardin-forêt 2012</a:t>
            </a:r>
            <a:r>
              <a:rPr lang="fr-FR" sz="1400" dirty="0">
                <a:solidFill>
                  <a:srgbClr val="008000"/>
                </a:solidFill>
              </a:rPr>
              <a:t>, </a:t>
            </a:r>
            <a:r>
              <a:rPr lang="fr-FR" sz="1400" dirty="0">
                <a:solidFill>
                  <a:srgbClr val="008000"/>
                </a:solidFill>
                <a:hlinkClick r:id="rId9"/>
              </a:rPr>
              <a:t>https://www.youtube.com/watch?v=BwDRVvHkKkc</a:t>
            </a:r>
            <a:endParaRPr lang="fr-FR" sz="1400" dirty="0">
              <a:solidFill>
                <a:srgbClr val="008000"/>
              </a:solidFill>
            </a:endParaRPr>
          </a:p>
          <a:p>
            <a:pPr marL="285750" indent="-285750">
              <a:buFont typeface="Arial" panose="020B0604020202020204" pitchFamily="34" charset="0"/>
              <a:buChar char="•"/>
            </a:pPr>
            <a:r>
              <a:rPr lang="en-US" sz="1400" dirty="0" smtClean="0">
                <a:solidFill>
                  <a:srgbClr val="008000"/>
                </a:solidFill>
                <a:hlinkClick r:id="rId10" tooltip="Permaculture: Forest Garden with subtitles"/>
              </a:rPr>
              <a:t>Permaculture</a:t>
            </a:r>
            <a:r>
              <a:rPr lang="en-US" sz="1400" dirty="0">
                <a:solidFill>
                  <a:srgbClr val="008000"/>
                </a:solidFill>
                <a:hlinkClick r:id="rId10" tooltip="Permaculture: Forest Garden with subtitles"/>
              </a:rPr>
              <a:t>: Forest Garden with subtitles</a:t>
            </a:r>
            <a:r>
              <a:rPr lang="fr-FR" sz="1400" dirty="0">
                <a:solidFill>
                  <a:srgbClr val="008000"/>
                </a:solidFill>
              </a:rPr>
              <a:t>, </a:t>
            </a:r>
            <a:r>
              <a:rPr lang="fr-FR" sz="1400" dirty="0">
                <a:solidFill>
                  <a:srgbClr val="008000"/>
                </a:solidFill>
                <a:hlinkClick r:id="rId10"/>
              </a:rPr>
              <a:t>https://</a:t>
            </a:r>
            <a:r>
              <a:rPr lang="fr-FR" sz="1400" dirty="0" smtClean="0">
                <a:solidFill>
                  <a:srgbClr val="008000"/>
                </a:solidFill>
                <a:hlinkClick r:id="rId10"/>
              </a:rPr>
              <a:t>www.youtube.com/watch?v=FzHMTUeC5Yo</a:t>
            </a:r>
            <a:endParaRPr lang="fr-FR" sz="1400" dirty="0" smtClean="0">
              <a:solidFill>
                <a:srgbClr val="008000"/>
              </a:solidFill>
            </a:endParaRPr>
          </a:p>
          <a:p>
            <a:pPr marL="285750" indent="-285750">
              <a:buFont typeface="Arial" panose="020B0604020202020204" pitchFamily="34" charset="0"/>
              <a:buChar char="•"/>
            </a:pPr>
            <a:r>
              <a:rPr lang="en-US" sz="1400" dirty="0">
                <a:solidFill>
                  <a:srgbClr val="008000"/>
                </a:solidFill>
                <a:hlinkClick r:id="rId11" tooltip="Establishing a Food Forest the Permaculture Way"/>
              </a:rPr>
              <a:t>Establishing a Food Forest the Permaculture Way</a:t>
            </a:r>
            <a:r>
              <a:rPr lang="fr-FR" sz="1400" dirty="0">
                <a:solidFill>
                  <a:srgbClr val="008000"/>
                </a:solidFill>
              </a:rPr>
              <a:t>, </a:t>
            </a:r>
            <a:r>
              <a:rPr lang="fr-FR" sz="1400" dirty="0">
                <a:solidFill>
                  <a:srgbClr val="008000"/>
                </a:solidFill>
                <a:hlinkClick r:id="rId11"/>
              </a:rPr>
              <a:t>https://</a:t>
            </a:r>
            <a:r>
              <a:rPr lang="fr-FR" sz="1400" dirty="0" smtClean="0">
                <a:solidFill>
                  <a:srgbClr val="008000"/>
                </a:solidFill>
                <a:hlinkClick r:id="rId11"/>
              </a:rPr>
              <a:t>www.youtube.com/watch?v=OVE8YRF7Uzg</a:t>
            </a:r>
            <a:r>
              <a:rPr lang="fr-FR" sz="1400" dirty="0" smtClean="0">
                <a:solidFill>
                  <a:srgbClr val="008000"/>
                </a:solidFill>
              </a:rPr>
              <a:t> </a:t>
            </a:r>
          </a:p>
          <a:p>
            <a:pPr marL="285750" indent="-285750">
              <a:buFont typeface="Arial" panose="020B0604020202020204" pitchFamily="34" charset="0"/>
              <a:buChar char="•"/>
            </a:pPr>
            <a:r>
              <a:rPr lang="fr-FR" sz="1400" dirty="0">
                <a:solidFill>
                  <a:srgbClr val="008000"/>
                </a:solidFill>
                <a:hlinkClick r:id="rId12" tooltip="Ananda Village Sustainable Living Food Forest Permaculture Project 2009"/>
              </a:rPr>
              <a:t>Ananda Village </a:t>
            </a:r>
            <a:r>
              <a:rPr lang="fr-FR" sz="1400" dirty="0" err="1">
                <a:solidFill>
                  <a:srgbClr val="008000"/>
                </a:solidFill>
                <a:hlinkClick r:id="rId12" tooltip="Ananda Village Sustainable Living Food Forest Permaculture Project 2009"/>
              </a:rPr>
              <a:t>Sustainable</a:t>
            </a:r>
            <a:r>
              <a:rPr lang="fr-FR" sz="1400" dirty="0">
                <a:solidFill>
                  <a:srgbClr val="008000"/>
                </a:solidFill>
                <a:hlinkClick r:id="rId12" tooltip="Ananda Village Sustainable Living Food Forest Permaculture Project 2009"/>
              </a:rPr>
              <a:t> Living Food Forest </a:t>
            </a:r>
            <a:r>
              <a:rPr lang="fr-FR" sz="1400" dirty="0" err="1">
                <a:solidFill>
                  <a:srgbClr val="008000"/>
                </a:solidFill>
                <a:hlinkClick r:id="rId12" tooltip="Ananda Village Sustainable Living Food Forest Permaculture Project 2009"/>
              </a:rPr>
              <a:t>Permaculture</a:t>
            </a:r>
            <a:r>
              <a:rPr lang="fr-FR" sz="1400" dirty="0">
                <a:solidFill>
                  <a:srgbClr val="008000"/>
                </a:solidFill>
                <a:hlinkClick r:id="rId12" tooltip="Ananda Village Sustainable Living Food Forest Permaculture Project 2009"/>
              </a:rPr>
              <a:t> Project 2009</a:t>
            </a:r>
            <a:r>
              <a:rPr lang="fr-FR" sz="1400" dirty="0">
                <a:solidFill>
                  <a:srgbClr val="008000"/>
                </a:solidFill>
              </a:rPr>
              <a:t>, </a:t>
            </a:r>
            <a:r>
              <a:rPr lang="fr-FR" sz="1400" dirty="0">
                <a:solidFill>
                  <a:srgbClr val="008000"/>
                </a:solidFill>
                <a:hlinkClick r:id="rId12"/>
              </a:rPr>
              <a:t>https://</a:t>
            </a:r>
            <a:r>
              <a:rPr lang="fr-FR" sz="1400" dirty="0" smtClean="0">
                <a:solidFill>
                  <a:srgbClr val="008000"/>
                </a:solidFill>
                <a:hlinkClick r:id="rId12"/>
              </a:rPr>
              <a:t>www.youtube.com/watch?v=nxO1hv6bA8w</a:t>
            </a:r>
            <a:r>
              <a:rPr lang="fr-FR" sz="1400" dirty="0" smtClean="0">
                <a:solidFill>
                  <a:srgbClr val="008000"/>
                </a:solidFill>
              </a:rPr>
              <a:t> </a:t>
            </a:r>
          </a:p>
          <a:p>
            <a:pPr marL="285750" indent="-285750">
              <a:buFont typeface="Arial" panose="020B0604020202020204" pitchFamily="34" charset="0"/>
              <a:buChar char="•"/>
            </a:pPr>
            <a:r>
              <a:rPr lang="en-US" sz="1400" dirty="0">
                <a:solidFill>
                  <a:srgbClr val="008000"/>
                </a:solidFill>
                <a:hlinkClick r:id="rId13" tooltip="Mediterranean Food Forest Garden...2 years of soil regeneration..."/>
              </a:rPr>
              <a:t>Mediterranean Food Forest Garden...2 years of soil regeneration...</a:t>
            </a:r>
            <a:r>
              <a:rPr lang="fr-FR" sz="1400" dirty="0">
                <a:solidFill>
                  <a:srgbClr val="008000"/>
                </a:solidFill>
              </a:rPr>
              <a:t>, </a:t>
            </a:r>
            <a:r>
              <a:rPr lang="fr-FR" sz="1400" dirty="0">
                <a:solidFill>
                  <a:srgbClr val="008000"/>
                </a:solidFill>
                <a:hlinkClick r:id="rId13"/>
              </a:rPr>
              <a:t>https://</a:t>
            </a:r>
            <a:r>
              <a:rPr lang="fr-FR" sz="1400" dirty="0" smtClean="0">
                <a:solidFill>
                  <a:srgbClr val="008000"/>
                </a:solidFill>
                <a:hlinkClick r:id="rId13"/>
              </a:rPr>
              <a:t>www.youtube.com/watch?v=G3lu83LtdKI</a:t>
            </a:r>
            <a:endParaRPr lang="fr-FR" sz="1400" dirty="0" smtClean="0">
              <a:solidFill>
                <a:srgbClr val="008000"/>
              </a:solidFill>
            </a:endParaRPr>
          </a:p>
          <a:p>
            <a:pPr marL="285750" indent="-285750">
              <a:buFont typeface="Arial" panose="020B0604020202020204" pitchFamily="34" charset="0"/>
              <a:buChar char="•"/>
            </a:pPr>
            <a:r>
              <a:rPr lang="en-US" sz="1400" dirty="0">
                <a:solidFill>
                  <a:srgbClr val="008000"/>
                </a:solidFill>
                <a:hlinkClick r:id="rId14" tooltip="Tour a Food Forest 4 Months After Planting | Full Course at Organic Life Guru"/>
              </a:rPr>
              <a:t>Tour a Food Forest 4 Months After Planting | Full Course at Organic </a:t>
            </a:r>
            <a:r>
              <a:rPr lang="en-US" sz="1400" dirty="0" smtClean="0">
                <a:solidFill>
                  <a:srgbClr val="008000"/>
                </a:solidFill>
                <a:hlinkClick r:id="rId14" tooltip="Tour a Food Forest 4 Months After Planting | Full Course at Organic Life Guru"/>
              </a:rPr>
              <a:t>Life</a:t>
            </a:r>
            <a:r>
              <a:rPr lang="fr-FR" sz="1400" dirty="0">
                <a:solidFill>
                  <a:srgbClr val="008000"/>
                </a:solidFill>
              </a:rPr>
              <a:t>, </a:t>
            </a:r>
            <a:r>
              <a:rPr lang="fr-FR" sz="1400" dirty="0">
                <a:solidFill>
                  <a:srgbClr val="008000"/>
                </a:solidFill>
                <a:hlinkClick r:id="rId14"/>
              </a:rPr>
              <a:t>https://</a:t>
            </a:r>
            <a:r>
              <a:rPr lang="fr-FR" sz="1400" dirty="0" smtClean="0">
                <a:solidFill>
                  <a:srgbClr val="008000"/>
                </a:solidFill>
                <a:hlinkClick r:id="rId14"/>
              </a:rPr>
              <a:t>www.youtube.com/watch?v=3U7_fVIhvpA</a:t>
            </a:r>
            <a:endParaRPr lang="fr-FR" sz="1400" dirty="0" smtClean="0">
              <a:solidFill>
                <a:srgbClr val="008000"/>
              </a:solidFill>
            </a:endParaRPr>
          </a:p>
          <a:p>
            <a:pPr marL="285750" indent="-285750">
              <a:buFont typeface="Arial" panose="020B0604020202020204" pitchFamily="34" charset="0"/>
              <a:buChar char="•"/>
            </a:pPr>
            <a:r>
              <a:rPr lang="en-US" sz="1400" dirty="0">
                <a:solidFill>
                  <a:srgbClr val="008000"/>
                </a:solidFill>
                <a:hlinkClick r:id="rId15" tooltip="South Orlando Edible Forest Garden Project:  Year One"/>
              </a:rPr>
              <a:t>South Orlando Edible Forest Garden Project: Year One</a:t>
            </a:r>
            <a:r>
              <a:rPr lang="fr-FR" sz="1400" dirty="0">
                <a:solidFill>
                  <a:srgbClr val="008000"/>
                </a:solidFill>
              </a:rPr>
              <a:t>, </a:t>
            </a:r>
            <a:r>
              <a:rPr lang="fr-FR" sz="1400" dirty="0">
                <a:solidFill>
                  <a:srgbClr val="008000"/>
                </a:solidFill>
                <a:hlinkClick r:id="rId15"/>
              </a:rPr>
              <a:t>https://</a:t>
            </a:r>
            <a:r>
              <a:rPr lang="fr-FR" sz="1400" dirty="0" smtClean="0">
                <a:solidFill>
                  <a:srgbClr val="008000"/>
                </a:solidFill>
                <a:hlinkClick r:id="rId15"/>
              </a:rPr>
              <a:t>www.youtube.com/watch?v=Y8hDlrfbux4</a:t>
            </a:r>
            <a:endParaRPr lang="fr-FR" sz="1400" dirty="0" smtClean="0">
              <a:solidFill>
                <a:srgbClr val="008000"/>
              </a:solidFill>
            </a:endParaRPr>
          </a:p>
          <a:p>
            <a:pPr marL="285750" indent="-285750">
              <a:buFont typeface="Arial" panose="020B0604020202020204" pitchFamily="34" charset="0"/>
              <a:buChar char="•"/>
            </a:pPr>
            <a:r>
              <a:rPr lang="en-US" sz="1400" dirty="0">
                <a:solidFill>
                  <a:srgbClr val="008000"/>
                </a:solidFill>
                <a:hlinkClick r:id="rId16" tooltip="30 Year Old Food Forest"/>
              </a:rPr>
              <a:t>30 Year Old Food Forest</a:t>
            </a:r>
            <a:r>
              <a:rPr lang="fr-FR" sz="1400" dirty="0">
                <a:solidFill>
                  <a:srgbClr val="008000"/>
                </a:solidFill>
              </a:rPr>
              <a:t>, </a:t>
            </a:r>
            <a:r>
              <a:rPr lang="fr-FR" sz="1400" dirty="0">
                <a:solidFill>
                  <a:srgbClr val="008000"/>
                </a:solidFill>
                <a:hlinkClick r:id="rId16"/>
              </a:rPr>
              <a:t>https://</a:t>
            </a:r>
            <a:r>
              <a:rPr lang="fr-FR" sz="1400" dirty="0" smtClean="0">
                <a:solidFill>
                  <a:srgbClr val="008000"/>
                </a:solidFill>
                <a:hlinkClick r:id="rId16"/>
              </a:rPr>
              <a:t>www.youtube.com/watch?v=NzhSFT-lqi0</a:t>
            </a:r>
            <a:endParaRPr lang="fr-FR" sz="1400" dirty="0" smtClean="0">
              <a:solidFill>
                <a:srgbClr val="008000"/>
              </a:solidFill>
            </a:endParaRPr>
          </a:p>
          <a:p>
            <a:pPr marL="285750" indent="-285750">
              <a:buFont typeface="Arial" panose="020B0604020202020204" pitchFamily="34" charset="0"/>
              <a:buChar char="•"/>
            </a:pPr>
            <a:r>
              <a:rPr lang="en-US" sz="1400" dirty="0">
                <a:solidFill>
                  <a:srgbClr val="008000"/>
                </a:solidFill>
                <a:hlinkClick r:id="rId17" tooltip="Creating a Food Forest from a Field. Notre Jardin Forestier. Crear un bosque de alimentos"/>
              </a:rPr>
              <a:t>Creating a Food Forest from a Field. Notre </a:t>
            </a:r>
            <a:r>
              <a:rPr lang="en-US" sz="1400" dirty="0" err="1">
                <a:solidFill>
                  <a:srgbClr val="008000"/>
                </a:solidFill>
                <a:hlinkClick r:id="rId17" tooltip="Creating a Food Forest from a Field. Notre Jardin Forestier. Crear un bosque de alimentos"/>
              </a:rPr>
              <a:t>Jardin</a:t>
            </a:r>
            <a:r>
              <a:rPr lang="en-US" sz="1400" dirty="0">
                <a:solidFill>
                  <a:srgbClr val="008000"/>
                </a:solidFill>
                <a:hlinkClick r:id="rId17" tooltip="Creating a Food Forest from a Field. Notre Jardin Forestier. Crear un bosque de alimentos"/>
              </a:rPr>
              <a:t> </a:t>
            </a:r>
            <a:r>
              <a:rPr lang="en-US" sz="1400" dirty="0" err="1">
                <a:solidFill>
                  <a:srgbClr val="008000"/>
                </a:solidFill>
                <a:hlinkClick r:id="rId17" tooltip="Creating a Food Forest from a Field. Notre Jardin Forestier. Crear un bosque de alimentos"/>
              </a:rPr>
              <a:t>Forestier</a:t>
            </a:r>
            <a:r>
              <a:rPr lang="en-US" sz="1400" dirty="0">
                <a:solidFill>
                  <a:srgbClr val="008000"/>
                </a:solidFill>
                <a:hlinkClick r:id="rId17" tooltip="Creating a Food Forest from a Field. Notre Jardin Forestier. Crear un bosque de alimentos"/>
              </a:rPr>
              <a:t>. </a:t>
            </a:r>
            <a:r>
              <a:rPr lang="en-US" sz="1400" dirty="0" err="1">
                <a:solidFill>
                  <a:srgbClr val="008000"/>
                </a:solidFill>
                <a:hlinkClick r:id="rId17" tooltip="Creating a Food Forest from a Field. Notre Jardin Forestier. Crear un bosque de alimentos"/>
              </a:rPr>
              <a:t>Crear</a:t>
            </a:r>
            <a:r>
              <a:rPr lang="en-US" sz="1400" dirty="0">
                <a:solidFill>
                  <a:srgbClr val="008000"/>
                </a:solidFill>
                <a:hlinkClick r:id="rId17" tooltip="Creating a Food Forest from a Field. Notre Jardin Forestier. Crear un bosque de alimentos"/>
              </a:rPr>
              <a:t> un </a:t>
            </a:r>
            <a:r>
              <a:rPr lang="en-US" sz="1400" dirty="0" err="1" smtClean="0">
                <a:solidFill>
                  <a:srgbClr val="008000"/>
                </a:solidFill>
                <a:hlinkClick r:id="rId17" tooltip="Creating a Food Forest from a Field. Notre Jardin Forestier. Crear un bosque de alimentos"/>
              </a:rPr>
              <a:t>bosque</a:t>
            </a:r>
            <a:r>
              <a:rPr lang="fr-FR" sz="1400" dirty="0">
                <a:solidFill>
                  <a:srgbClr val="008000"/>
                </a:solidFill>
              </a:rPr>
              <a:t>, </a:t>
            </a:r>
            <a:r>
              <a:rPr lang="fr-FR" sz="1400" dirty="0">
                <a:solidFill>
                  <a:srgbClr val="008000"/>
                </a:solidFill>
                <a:hlinkClick r:id="rId17"/>
              </a:rPr>
              <a:t>https://</a:t>
            </a:r>
            <a:r>
              <a:rPr lang="fr-FR" sz="1400" dirty="0" smtClean="0">
                <a:solidFill>
                  <a:srgbClr val="008000"/>
                </a:solidFill>
                <a:hlinkClick r:id="rId17"/>
              </a:rPr>
              <a:t>www.youtube.com/watch?v=szzsfeKFer0</a:t>
            </a:r>
            <a:r>
              <a:rPr lang="fr-FR" sz="1400" dirty="0" smtClean="0">
                <a:solidFill>
                  <a:srgbClr val="008000"/>
                </a:solidFill>
              </a:rPr>
              <a:t> </a:t>
            </a:r>
          </a:p>
          <a:p>
            <a:pPr marL="285750" indent="-285750">
              <a:buFont typeface="Arial" panose="020B0604020202020204" pitchFamily="34" charset="0"/>
              <a:buChar char="•"/>
            </a:pPr>
            <a:r>
              <a:rPr lang="en-US" sz="1400" dirty="0">
                <a:solidFill>
                  <a:srgbClr val="008000"/>
                </a:solidFill>
                <a:hlinkClick r:id="rId18" tooltip="7 Food Forests in 7 Minutes with Geoff Lawton"/>
              </a:rPr>
              <a:t>7 Food Forests in 7 Minutes with Geoff Lawton</a:t>
            </a:r>
            <a:r>
              <a:rPr lang="fr-FR" sz="1400" dirty="0">
                <a:solidFill>
                  <a:srgbClr val="008000"/>
                </a:solidFill>
              </a:rPr>
              <a:t>, </a:t>
            </a:r>
            <a:r>
              <a:rPr lang="fr-FR" sz="1400" dirty="0">
                <a:solidFill>
                  <a:srgbClr val="008000"/>
                </a:solidFill>
                <a:hlinkClick r:id="rId18"/>
              </a:rPr>
              <a:t>https://</a:t>
            </a:r>
            <a:r>
              <a:rPr lang="fr-FR" sz="1400" dirty="0" smtClean="0">
                <a:solidFill>
                  <a:srgbClr val="008000"/>
                </a:solidFill>
                <a:hlinkClick r:id="rId18"/>
              </a:rPr>
              <a:t>www.youtube.com/watch?v=QG_vRG66wkA</a:t>
            </a:r>
            <a:endParaRPr lang="fr-FR" sz="1400" dirty="0" smtClean="0">
              <a:solidFill>
                <a:srgbClr val="008000"/>
              </a:solidFill>
            </a:endParaRPr>
          </a:p>
          <a:p>
            <a:pPr marL="285750" indent="-285750">
              <a:buFont typeface="Arial" panose="020B0604020202020204" pitchFamily="34" charset="0"/>
              <a:buChar char="•"/>
            </a:pPr>
            <a:r>
              <a:rPr lang="fr-FR" sz="1400" dirty="0" err="1" smtClean="0">
                <a:solidFill>
                  <a:srgbClr val="008000"/>
                </a:solidFill>
                <a:hlinkClick r:id="rId19" tooltip="Permaculture Food Forest"/>
              </a:rPr>
              <a:t>Permaculture</a:t>
            </a:r>
            <a:r>
              <a:rPr lang="fr-FR" sz="1400" dirty="0" smtClean="0">
                <a:solidFill>
                  <a:srgbClr val="008000"/>
                </a:solidFill>
                <a:hlinkClick r:id="rId19" tooltip="Permaculture Food Forest"/>
              </a:rPr>
              <a:t> </a:t>
            </a:r>
            <a:r>
              <a:rPr lang="fr-FR" sz="1400" dirty="0">
                <a:solidFill>
                  <a:srgbClr val="008000"/>
                </a:solidFill>
                <a:hlinkClick r:id="rId19" tooltip="Permaculture Food Forest"/>
              </a:rPr>
              <a:t>Food Forest</a:t>
            </a:r>
            <a:r>
              <a:rPr lang="fr-FR" sz="1400" dirty="0">
                <a:solidFill>
                  <a:srgbClr val="008000"/>
                </a:solidFill>
              </a:rPr>
              <a:t>, </a:t>
            </a:r>
            <a:r>
              <a:rPr lang="fr-FR" sz="1400" dirty="0">
                <a:solidFill>
                  <a:srgbClr val="008000"/>
                </a:solidFill>
                <a:hlinkClick r:id="rId19"/>
              </a:rPr>
              <a:t>https://</a:t>
            </a:r>
            <a:r>
              <a:rPr lang="fr-FR" sz="1400" dirty="0" smtClean="0">
                <a:solidFill>
                  <a:srgbClr val="008000"/>
                </a:solidFill>
                <a:hlinkClick r:id="rId19"/>
              </a:rPr>
              <a:t>www.youtube.com/watch?v=eR3tA5CJSM0</a:t>
            </a:r>
            <a:endParaRPr lang="fr-FR" sz="1400" dirty="0" smtClean="0">
              <a:solidFill>
                <a:srgbClr val="008000"/>
              </a:solidFill>
            </a:endParaRPr>
          </a:p>
          <a:p>
            <a:pPr marL="285750" indent="-285750">
              <a:buFont typeface="Arial" panose="020B0604020202020204" pitchFamily="34" charset="0"/>
              <a:buChar char="•"/>
            </a:pPr>
            <a:r>
              <a:rPr lang="fr-FR" sz="1400" dirty="0" err="1">
                <a:solidFill>
                  <a:srgbClr val="008000"/>
                </a:solidFill>
                <a:hlinkClick r:id="rId20" tooltip="Permaculture Forest Garden at Schumacher College"/>
              </a:rPr>
              <a:t>Permaculture</a:t>
            </a:r>
            <a:r>
              <a:rPr lang="fr-FR" sz="1400" dirty="0">
                <a:solidFill>
                  <a:srgbClr val="008000"/>
                </a:solidFill>
                <a:hlinkClick r:id="rId20" tooltip="Permaculture Forest Garden at Schumacher College"/>
              </a:rPr>
              <a:t> Forest Garden at Schumacher </a:t>
            </a:r>
            <a:r>
              <a:rPr lang="fr-FR" sz="1400" dirty="0" err="1">
                <a:solidFill>
                  <a:srgbClr val="008000"/>
                </a:solidFill>
                <a:hlinkClick r:id="rId20" tooltip="Permaculture Forest Garden at Schumacher College"/>
              </a:rPr>
              <a:t>College</a:t>
            </a:r>
            <a:r>
              <a:rPr lang="fr-FR" sz="1400" dirty="0">
                <a:solidFill>
                  <a:srgbClr val="008000"/>
                </a:solidFill>
              </a:rPr>
              <a:t>, </a:t>
            </a:r>
            <a:r>
              <a:rPr lang="fr-FR" sz="1400" dirty="0">
                <a:solidFill>
                  <a:srgbClr val="008000"/>
                </a:solidFill>
                <a:hlinkClick r:id="rId20"/>
              </a:rPr>
              <a:t>https://</a:t>
            </a:r>
            <a:r>
              <a:rPr lang="fr-FR" sz="1400" dirty="0" smtClean="0">
                <a:solidFill>
                  <a:srgbClr val="008000"/>
                </a:solidFill>
                <a:hlinkClick r:id="rId20"/>
              </a:rPr>
              <a:t>www.youtube.com/watch?v=u75q3KaZGy4</a:t>
            </a:r>
            <a:r>
              <a:rPr lang="fr-FR" sz="1400" dirty="0" smtClean="0">
                <a:solidFill>
                  <a:srgbClr val="008000"/>
                </a:solidFill>
              </a:rPr>
              <a:t> </a:t>
            </a:r>
          </a:p>
          <a:p>
            <a:pPr marL="285750" indent="-285750">
              <a:buFont typeface="Arial" panose="020B0604020202020204" pitchFamily="34" charset="0"/>
              <a:buChar char="•"/>
            </a:pPr>
            <a:r>
              <a:rPr lang="en-US" sz="1400" dirty="0">
                <a:solidFill>
                  <a:srgbClr val="008000"/>
                </a:solidFill>
                <a:hlinkClick r:id="rId21" tooltip="A FOREST GARDEN YEAR  Perennial crops for a changing climate  by Martin Crawford"/>
              </a:rPr>
              <a:t>A FOREST GARDEN YEAR Perennial crops for a changing climate by </a:t>
            </a:r>
            <a:r>
              <a:rPr lang="en-US" sz="1400" dirty="0" smtClean="0">
                <a:solidFill>
                  <a:srgbClr val="008000"/>
                </a:solidFill>
                <a:hlinkClick r:id="rId21" tooltip="A FOREST GARDEN YEAR  Perennial crops for a changing climate  by Martin Crawford"/>
              </a:rPr>
              <a:t>Martin</a:t>
            </a:r>
            <a:r>
              <a:rPr lang="fr-FR" sz="1400" dirty="0">
                <a:solidFill>
                  <a:srgbClr val="008000"/>
                </a:solidFill>
              </a:rPr>
              <a:t>, </a:t>
            </a:r>
            <a:r>
              <a:rPr lang="fr-FR" sz="1400" dirty="0">
                <a:solidFill>
                  <a:srgbClr val="008000"/>
                </a:solidFill>
                <a:hlinkClick r:id="rId21"/>
              </a:rPr>
              <a:t>https://</a:t>
            </a:r>
            <a:r>
              <a:rPr lang="fr-FR" sz="1400" dirty="0" smtClean="0">
                <a:solidFill>
                  <a:srgbClr val="008000"/>
                </a:solidFill>
                <a:hlinkClick r:id="rId21"/>
              </a:rPr>
              <a:t>www.youtube.com/watch?v=9Ggwa5irxmg</a:t>
            </a:r>
            <a:r>
              <a:rPr lang="fr-FR" sz="1400" dirty="0" smtClean="0">
                <a:solidFill>
                  <a:srgbClr val="008000"/>
                </a:solidFill>
              </a:rPr>
              <a:t> </a:t>
            </a:r>
          </a:p>
          <a:p>
            <a:pPr marL="285750" indent="-285750">
              <a:buFont typeface="Arial" panose="020B0604020202020204" pitchFamily="34" charset="0"/>
              <a:buChar char="•"/>
            </a:pPr>
            <a:r>
              <a:rPr lang="en-US" sz="1400" dirty="0">
                <a:solidFill>
                  <a:srgbClr val="008000"/>
                </a:solidFill>
                <a:hlinkClick r:id="rId22" tooltip="A Walk Through Martin Crawford's Forest Garden"/>
              </a:rPr>
              <a:t>A Walk Through Martin Crawford's Forest Garden</a:t>
            </a:r>
            <a:r>
              <a:rPr lang="fr-FR" sz="1400" dirty="0" smtClean="0">
                <a:solidFill>
                  <a:srgbClr val="008000"/>
                </a:solidFill>
              </a:rPr>
              <a:t> (14 vidéos</a:t>
            </a:r>
            <a:r>
              <a:rPr lang="fr-FR" sz="1400" dirty="0">
                <a:solidFill>
                  <a:srgbClr val="008000"/>
                </a:solidFill>
              </a:rPr>
              <a:t>), </a:t>
            </a:r>
            <a:r>
              <a:rPr lang="fr-FR" sz="1400" dirty="0">
                <a:solidFill>
                  <a:srgbClr val="008000"/>
                </a:solidFill>
                <a:hlinkClick r:id="rId22"/>
              </a:rPr>
              <a:t>https://</a:t>
            </a:r>
            <a:r>
              <a:rPr lang="fr-FR" sz="1400" dirty="0" smtClean="0">
                <a:solidFill>
                  <a:srgbClr val="008000"/>
                </a:solidFill>
                <a:hlinkClick r:id="rId22"/>
              </a:rPr>
              <a:t>www.youtube.com/watch?v=GFbcn06h8w4&amp;list=PLXsbyCuHeYl1Hm_uzrltenSloN0sKOUtx</a:t>
            </a:r>
            <a:r>
              <a:rPr lang="fr-FR" sz="1400" dirty="0" smtClean="0">
                <a:solidFill>
                  <a:srgbClr val="008000"/>
                </a:solidFill>
              </a:rPr>
              <a:t> </a:t>
            </a:r>
          </a:p>
        </p:txBody>
      </p:sp>
      <p:sp>
        <p:nvSpPr>
          <p:cNvPr id="10" name="ZoneTexte 9"/>
          <p:cNvSpPr txBox="1"/>
          <p:nvPr/>
        </p:nvSpPr>
        <p:spPr>
          <a:xfrm>
            <a:off x="6967641" y="1425567"/>
            <a:ext cx="4705647" cy="369332"/>
          </a:xfrm>
          <a:prstGeom prst="rect">
            <a:avLst/>
          </a:prstGeom>
          <a:noFill/>
        </p:spPr>
        <p:txBody>
          <a:bodyPr wrap="none" rtlCol="0">
            <a:spAutoFit/>
          </a:bodyPr>
          <a:lstStyle/>
          <a:p>
            <a:r>
              <a:rPr lang="fr-FR" b="1" dirty="0" smtClean="0">
                <a:solidFill>
                  <a:srgbClr val="008000"/>
                </a:solidFill>
              </a:rPr>
              <a:t>Des sources d’inspirations sur les jardins-forêts</a:t>
            </a:r>
            <a:endParaRPr lang="fr-FR" b="1" dirty="0">
              <a:solidFill>
                <a:srgbClr val="008000"/>
              </a:solidFill>
            </a:endParaRPr>
          </a:p>
        </p:txBody>
      </p:sp>
    </p:spTree>
    <p:extLst>
      <p:ext uri="{BB962C8B-B14F-4D97-AF65-F5344CB8AC3E}">
        <p14:creationId xmlns:p14="http://schemas.microsoft.com/office/powerpoint/2010/main" val="14861118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0818563" y="260696"/>
            <a:ext cx="854725" cy="355787"/>
          </a:xfrm>
        </p:spPr>
        <p:txBody>
          <a:bodyPr/>
          <a:lstStyle/>
          <a:p>
            <a:fld id="{45F5A4E4-5C5F-4409-A55E-AD608A685D4D}" type="slidenum">
              <a:rPr lang="fr-FR" smtClean="0"/>
              <a:t>43</a:t>
            </a:fld>
            <a:endParaRPr lang="fr-FR" dirty="0"/>
          </a:p>
        </p:txBody>
      </p:sp>
      <p:sp>
        <p:nvSpPr>
          <p:cNvPr id="3" name="Espace réservé du pied de page 2"/>
          <p:cNvSpPr>
            <a:spLocks noGrp="1"/>
          </p:cNvSpPr>
          <p:nvPr>
            <p:ph type="ftr" sz="quarter" idx="11"/>
          </p:nvPr>
        </p:nvSpPr>
        <p:spPr>
          <a:xfrm>
            <a:off x="4118682" y="6530447"/>
            <a:ext cx="3120031" cy="320767"/>
          </a:xfrm>
        </p:spPr>
        <p:txBody>
          <a:bodyPr/>
          <a:lstStyle/>
          <a:p>
            <a:r>
              <a:rPr lang="fr-FR" dirty="0" smtClean="0"/>
              <a:t>Jardin des fraternités ouvrières de Mouscron</a:t>
            </a:r>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225911" y="673828"/>
            <a:ext cx="3541858" cy="369332"/>
          </a:xfrm>
          <a:prstGeom prst="rect">
            <a:avLst/>
          </a:prstGeom>
          <a:noFill/>
        </p:spPr>
        <p:txBody>
          <a:bodyPr wrap="square" rtlCol="0">
            <a:spAutoFit/>
          </a:bodyPr>
          <a:lstStyle/>
          <a:p>
            <a:r>
              <a:rPr lang="fr-FR" b="1" dirty="0" smtClean="0">
                <a:solidFill>
                  <a:srgbClr val="008000"/>
                </a:solidFill>
              </a:rPr>
              <a:t>A5. Annexe:  Bibliographie</a:t>
            </a:r>
          </a:p>
        </p:txBody>
      </p:sp>
      <p:sp>
        <p:nvSpPr>
          <p:cNvPr id="7" name="ZoneTexte 6"/>
          <p:cNvSpPr txBox="1"/>
          <p:nvPr/>
        </p:nvSpPr>
        <p:spPr>
          <a:xfrm>
            <a:off x="225911" y="1710466"/>
            <a:ext cx="11639774" cy="2462213"/>
          </a:xfrm>
          <a:prstGeom prst="rect">
            <a:avLst/>
          </a:prstGeom>
          <a:noFill/>
        </p:spPr>
        <p:txBody>
          <a:bodyPr wrap="square" rtlCol="0">
            <a:spAutoFit/>
          </a:bodyPr>
          <a:lstStyle/>
          <a:p>
            <a:r>
              <a:rPr lang="fr-FR" sz="1400" u="sng" dirty="0" smtClean="0">
                <a:solidFill>
                  <a:srgbClr val="008000"/>
                </a:solidFill>
              </a:rPr>
              <a:t>Vidéos sur les forêts jardinées et la </a:t>
            </a:r>
            <a:r>
              <a:rPr lang="fr-FR" sz="1400" u="sng" dirty="0" err="1" smtClean="0">
                <a:solidFill>
                  <a:srgbClr val="008000"/>
                </a:solidFill>
              </a:rPr>
              <a:t>permaculture</a:t>
            </a:r>
            <a:r>
              <a:rPr lang="fr-FR" sz="1400" u="sng" dirty="0" smtClean="0">
                <a:solidFill>
                  <a:srgbClr val="008000"/>
                </a:solidFill>
              </a:rPr>
              <a:t> </a:t>
            </a:r>
            <a:r>
              <a:rPr lang="fr-FR" sz="1400" dirty="0" smtClean="0">
                <a:solidFill>
                  <a:srgbClr val="008000"/>
                </a:solidFill>
              </a:rPr>
              <a:t>(suite et fin) : </a:t>
            </a:r>
          </a:p>
          <a:p>
            <a:endParaRPr lang="fr-FR" sz="1400" dirty="0" smtClean="0">
              <a:solidFill>
                <a:srgbClr val="008000"/>
              </a:solidFill>
            </a:endParaRPr>
          </a:p>
          <a:p>
            <a:pPr marL="285750" indent="-285750">
              <a:buFont typeface="Arial" panose="020B0604020202020204" pitchFamily="34" charset="0"/>
              <a:buChar char="•"/>
            </a:pPr>
            <a:r>
              <a:rPr lang="fr-FR" sz="1400" dirty="0">
                <a:solidFill>
                  <a:srgbClr val="008000"/>
                </a:solidFill>
                <a:hlinkClick r:id="rId3" tooltip="Martin Crawford's Forest Garden"/>
              </a:rPr>
              <a:t>Martin </a:t>
            </a:r>
            <a:r>
              <a:rPr lang="fr-FR" sz="1400" dirty="0" err="1">
                <a:solidFill>
                  <a:srgbClr val="008000"/>
                </a:solidFill>
                <a:hlinkClick r:id="rId3" tooltip="Martin Crawford's Forest Garden"/>
              </a:rPr>
              <a:t>Crawford's</a:t>
            </a:r>
            <a:r>
              <a:rPr lang="fr-FR" sz="1400" dirty="0">
                <a:solidFill>
                  <a:srgbClr val="008000"/>
                </a:solidFill>
                <a:hlinkClick r:id="rId3" tooltip="Martin Crawford's Forest Garden"/>
              </a:rPr>
              <a:t> Forest Garden</a:t>
            </a:r>
            <a:r>
              <a:rPr lang="en-US" sz="1400" dirty="0">
                <a:solidFill>
                  <a:srgbClr val="008000"/>
                </a:solidFill>
              </a:rPr>
              <a:t> (12 </a:t>
            </a:r>
            <a:r>
              <a:rPr lang="en-US" sz="1400" dirty="0" err="1">
                <a:solidFill>
                  <a:srgbClr val="008000"/>
                </a:solidFill>
              </a:rPr>
              <a:t>vidéos</a:t>
            </a:r>
            <a:r>
              <a:rPr lang="en-US" sz="1400" dirty="0">
                <a:solidFill>
                  <a:srgbClr val="008000"/>
                </a:solidFill>
              </a:rPr>
              <a:t>), </a:t>
            </a:r>
            <a:r>
              <a:rPr lang="en-US" sz="1400" dirty="0">
                <a:solidFill>
                  <a:srgbClr val="008000"/>
                </a:solidFill>
                <a:hlinkClick r:id="rId3"/>
              </a:rPr>
              <a:t>https://www.youtube.com/watch?v=b_fhAch5qiY&amp;list=PL39F5099E11FF7B5C</a:t>
            </a:r>
            <a:r>
              <a:rPr lang="en-US" sz="1400" dirty="0">
                <a:solidFill>
                  <a:srgbClr val="008000"/>
                </a:solidFill>
              </a:rPr>
              <a:t> </a:t>
            </a:r>
          </a:p>
          <a:p>
            <a:pPr marL="285750" indent="-285750">
              <a:buFont typeface="Arial" panose="020B0604020202020204" pitchFamily="34" charset="0"/>
              <a:buChar char="•"/>
            </a:pPr>
            <a:r>
              <a:rPr lang="en-US" sz="1400" dirty="0" smtClean="0">
                <a:solidFill>
                  <a:srgbClr val="008000"/>
                </a:solidFill>
              </a:rPr>
              <a:t>Martin </a:t>
            </a:r>
            <a:r>
              <a:rPr lang="en-US" sz="1400" dirty="0">
                <a:solidFill>
                  <a:srgbClr val="008000"/>
                </a:solidFill>
              </a:rPr>
              <a:t>Crawford's Forest Garden (</a:t>
            </a:r>
            <a:r>
              <a:rPr lang="en-US" sz="1400" dirty="0" smtClean="0">
                <a:solidFill>
                  <a:srgbClr val="008000"/>
                </a:solidFill>
              </a:rPr>
              <a:t>English), </a:t>
            </a:r>
            <a:r>
              <a:rPr lang="en-US" sz="1400" dirty="0">
                <a:solidFill>
                  <a:srgbClr val="008000"/>
                </a:solidFill>
                <a:hlinkClick r:id="rId4"/>
              </a:rPr>
              <a:t>https://</a:t>
            </a:r>
            <a:r>
              <a:rPr lang="en-US" sz="1400" dirty="0" smtClean="0">
                <a:solidFill>
                  <a:srgbClr val="008000"/>
                </a:solidFill>
                <a:hlinkClick r:id="rId4"/>
              </a:rPr>
              <a:t>www.youtube.com/watch?v=R32_egXRNyE</a:t>
            </a:r>
            <a:endParaRPr lang="en-US" sz="1400" dirty="0" smtClean="0">
              <a:solidFill>
                <a:srgbClr val="008000"/>
              </a:solidFill>
            </a:endParaRPr>
          </a:p>
          <a:p>
            <a:pPr marL="285750" indent="-285750">
              <a:buFont typeface="Arial" panose="020B0604020202020204" pitchFamily="34" charset="0"/>
              <a:buChar char="•"/>
            </a:pPr>
            <a:r>
              <a:rPr lang="fr-FR" sz="1400" dirty="0">
                <a:solidFill>
                  <a:srgbClr val="008000"/>
                </a:solidFill>
                <a:hlinkClick r:id="rId5" tooltip="Martin Crawford's Forest Garden Part 1"/>
              </a:rPr>
              <a:t>Martin </a:t>
            </a:r>
            <a:r>
              <a:rPr lang="fr-FR" sz="1400" dirty="0" err="1">
                <a:solidFill>
                  <a:srgbClr val="008000"/>
                </a:solidFill>
                <a:hlinkClick r:id="rId5" tooltip="Martin Crawford's Forest Garden Part 1"/>
              </a:rPr>
              <a:t>Crawford's</a:t>
            </a:r>
            <a:r>
              <a:rPr lang="fr-FR" sz="1400" dirty="0">
                <a:solidFill>
                  <a:srgbClr val="008000"/>
                </a:solidFill>
                <a:hlinkClick r:id="rId5" tooltip="Martin Crawford's Forest Garden Part 1"/>
              </a:rPr>
              <a:t> Forest Garden Part 1</a:t>
            </a:r>
            <a:r>
              <a:rPr lang="en-US" sz="1400" u="sng" dirty="0" smtClean="0">
                <a:solidFill>
                  <a:srgbClr val="008000"/>
                </a:solidFill>
                <a:hlinkClick r:id="rId6" tooltip="Martin Crawford - A Forest Garden Year - 01"/>
              </a:rPr>
              <a:t>, </a:t>
            </a:r>
            <a:r>
              <a:rPr lang="en-US" sz="1400" dirty="0">
                <a:solidFill>
                  <a:srgbClr val="008000"/>
                </a:solidFill>
                <a:hlinkClick r:id="rId6" tooltip="Martin Crawford - A Forest Garden Year - 01"/>
              </a:rPr>
              <a:t>https://www.youtube.com/watch?v=b_fhAch5qiY</a:t>
            </a:r>
            <a:endParaRPr lang="en-US" sz="1400" dirty="0" smtClean="0">
              <a:solidFill>
                <a:srgbClr val="008000"/>
              </a:solidFill>
              <a:hlinkClick r:id="rId6" tooltip="Martin Crawford - A Forest Garden Year - 01"/>
            </a:endParaRPr>
          </a:p>
          <a:p>
            <a:pPr marL="285750" indent="-285750">
              <a:buFont typeface="Arial" panose="020B0604020202020204" pitchFamily="34" charset="0"/>
              <a:buChar char="•"/>
            </a:pPr>
            <a:r>
              <a:rPr lang="en-US" sz="1400" dirty="0" smtClean="0">
                <a:solidFill>
                  <a:srgbClr val="008000"/>
                </a:solidFill>
                <a:hlinkClick r:id="rId6" tooltip="Martin Crawford - A Forest Garden Year - 01"/>
              </a:rPr>
              <a:t>Martin </a:t>
            </a:r>
            <a:r>
              <a:rPr lang="en-US" sz="1400" dirty="0">
                <a:solidFill>
                  <a:srgbClr val="008000"/>
                </a:solidFill>
                <a:hlinkClick r:id="rId6" tooltip="Martin Crawford - A Forest Garden Year - 01"/>
              </a:rPr>
              <a:t>Crawford - A Forest Garden Year - 01</a:t>
            </a:r>
            <a:r>
              <a:rPr lang="fr-FR" sz="1400" dirty="0">
                <a:solidFill>
                  <a:srgbClr val="008000"/>
                </a:solidFill>
                <a:hlinkClick r:id="rId7" tooltip="Martin Crawford's Forest Garden Part 2"/>
              </a:rPr>
              <a:t>, https://www.youtube.com/watch?v=zEBlXoa8wjA</a:t>
            </a:r>
            <a:endParaRPr lang="fr-FR" sz="1400" dirty="0" smtClean="0">
              <a:solidFill>
                <a:srgbClr val="008000"/>
              </a:solidFill>
              <a:hlinkClick r:id="rId7" tooltip="Martin Crawford's Forest Garden Part 2"/>
            </a:endParaRPr>
          </a:p>
          <a:p>
            <a:pPr marL="285750" indent="-285750">
              <a:buFont typeface="Arial" panose="020B0604020202020204" pitchFamily="34" charset="0"/>
              <a:buChar char="•"/>
            </a:pPr>
            <a:r>
              <a:rPr lang="fr-FR" sz="1400" dirty="0" smtClean="0">
                <a:solidFill>
                  <a:srgbClr val="008000"/>
                </a:solidFill>
                <a:hlinkClick r:id="rId7" tooltip="Martin Crawford's Forest Garden Part 2"/>
              </a:rPr>
              <a:t>Martin </a:t>
            </a:r>
            <a:r>
              <a:rPr lang="fr-FR" sz="1400" dirty="0" err="1">
                <a:solidFill>
                  <a:srgbClr val="008000"/>
                </a:solidFill>
                <a:hlinkClick r:id="rId7" tooltip="Martin Crawford's Forest Garden Part 2"/>
              </a:rPr>
              <a:t>Crawford's</a:t>
            </a:r>
            <a:r>
              <a:rPr lang="fr-FR" sz="1400" dirty="0">
                <a:solidFill>
                  <a:srgbClr val="008000"/>
                </a:solidFill>
                <a:hlinkClick r:id="rId7" tooltip="Martin Crawford's Forest Garden Part 2"/>
              </a:rPr>
              <a:t> Forest Garden Part 2</a:t>
            </a:r>
            <a:r>
              <a:rPr lang="en-US" sz="1400" dirty="0">
                <a:solidFill>
                  <a:srgbClr val="008000"/>
                </a:solidFill>
              </a:rPr>
              <a:t>, </a:t>
            </a:r>
            <a:r>
              <a:rPr lang="en-US" sz="1400" dirty="0">
                <a:solidFill>
                  <a:srgbClr val="008000"/>
                </a:solidFill>
                <a:hlinkClick r:id="rId7"/>
              </a:rPr>
              <a:t>https://</a:t>
            </a:r>
            <a:r>
              <a:rPr lang="en-US" sz="1400" dirty="0" smtClean="0">
                <a:solidFill>
                  <a:srgbClr val="008000"/>
                </a:solidFill>
                <a:hlinkClick r:id="rId7"/>
              </a:rPr>
              <a:t>www.youtube.com/watch?v=9UYuVbu8e_Q</a:t>
            </a:r>
            <a:r>
              <a:rPr lang="en-US" sz="1400" dirty="0" smtClean="0">
                <a:solidFill>
                  <a:srgbClr val="008000"/>
                </a:solidFill>
              </a:rPr>
              <a:t> </a:t>
            </a:r>
          </a:p>
          <a:p>
            <a:pPr marL="285750" indent="-285750">
              <a:buFont typeface="Arial" panose="020B0604020202020204" pitchFamily="34" charset="0"/>
              <a:buChar char="•"/>
            </a:pPr>
            <a:r>
              <a:rPr lang="fr-FR" sz="1400" dirty="0">
                <a:solidFill>
                  <a:srgbClr val="008000"/>
                </a:solidFill>
                <a:hlinkClick r:id="rId8" tooltip="Martin Crawford's Forest Garden Part 3"/>
              </a:rPr>
              <a:t>Martin </a:t>
            </a:r>
            <a:r>
              <a:rPr lang="fr-FR" sz="1400" dirty="0" err="1">
                <a:solidFill>
                  <a:srgbClr val="008000"/>
                </a:solidFill>
                <a:hlinkClick r:id="rId8" tooltip="Martin Crawford's Forest Garden Part 3"/>
              </a:rPr>
              <a:t>Crawford's</a:t>
            </a:r>
            <a:r>
              <a:rPr lang="fr-FR" sz="1400" dirty="0">
                <a:solidFill>
                  <a:srgbClr val="008000"/>
                </a:solidFill>
                <a:hlinkClick r:id="rId8" tooltip="Martin Crawford's Forest Garden Part 3"/>
              </a:rPr>
              <a:t> Forest Garden Part 3</a:t>
            </a:r>
            <a:r>
              <a:rPr lang="en-US" sz="1400" dirty="0">
                <a:solidFill>
                  <a:srgbClr val="008000"/>
                </a:solidFill>
              </a:rPr>
              <a:t>, </a:t>
            </a:r>
            <a:r>
              <a:rPr lang="en-US" sz="1400" dirty="0">
                <a:solidFill>
                  <a:srgbClr val="008000"/>
                </a:solidFill>
                <a:hlinkClick r:id="rId8"/>
              </a:rPr>
              <a:t>https://</a:t>
            </a:r>
            <a:r>
              <a:rPr lang="en-US" sz="1400" dirty="0" smtClean="0">
                <a:solidFill>
                  <a:srgbClr val="008000"/>
                </a:solidFill>
                <a:hlinkClick r:id="rId8"/>
              </a:rPr>
              <a:t>www.youtube.com/watch?v=aLt3bbnsTLA</a:t>
            </a:r>
            <a:r>
              <a:rPr lang="en-US" sz="1400" dirty="0" smtClean="0">
                <a:solidFill>
                  <a:srgbClr val="008000"/>
                </a:solidFill>
              </a:rPr>
              <a:t> </a:t>
            </a:r>
          </a:p>
          <a:p>
            <a:pPr marL="285750" indent="-285750">
              <a:buFont typeface="Arial" panose="020B0604020202020204" pitchFamily="34" charset="0"/>
              <a:buChar char="•"/>
            </a:pPr>
            <a:r>
              <a:rPr lang="fr-FR" sz="1400" dirty="0">
                <a:solidFill>
                  <a:srgbClr val="008000"/>
                </a:solidFill>
                <a:hlinkClick r:id="rId9" tooltip="Martin Crawford's Forest Garden Part 4"/>
              </a:rPr>
              <a:t>Martin </a:t>
            </a:r>
            <a:r>
              <a:rPr lang="fr-FR" sz="1400" dirty="0" err="1">
                <a:solidFill>
                  <a:srgbClr val="008000"/>
                </a:solidFill>
                <a:hlinkClick r:id="rId9" tooltip="Martin Crawford's Forest Garden Part 4"/>
              </a:rPr>
              <a:t>Crawford's</a:t>
            </a:r>
            <a:r>
              <a:rPr lang="fr-FR" sz="1400" dirty="0">
                <a:solidFill>
                  <a:srgbClr val="008000"/>
                </a:solidFill>
                <a:hlinkClick r:id="rId9" tooltip="Martin Crawford's Forest Garden Part 4"/>
              </a:rPr>
              <a:t> Forest Garden Part 4</a:t>
            </a:r>
            <a:r>
              <a:rPr lang="en-US" sz="1400" dirty="0" smtClean="0">
                <a:solidFill>
                  <a:srgbClr val="008000"/>
                </a:solidFill>
              </a:rPr>
              <a:t>, </a:t>
            </a:r>
            <a:r>
              <a:rPr lang="en-US" sz="1400" dirty="0">
                <a:solidFill>
                  <a:srgbClr val="008000"/>
                </a:solidFill>
                <a:hlinkClick r:id="rId9"/>
              </a:rPr>
              <a:t>https://</a:t>
            </a:r>
            <a:r>
              <a:rPr lang="en-US" sz="1400" dirty="0" smtClean="0">
                <a:solidFill>
                  <a:srgbClr val="008000"/>
                </a:solidFill>
                <a:hlinkClick r:id="rId9"/>
              </a:rPr>
              <a:t>www.youtube.com/watch?v=wLlzH5kcdGI</a:t>
            </a:r>
            <a:r>
              <a:rPr lang="en-US" sz="1400" dirty="0" smtClean="0">
                <a:solidFill>
                  <a:srgbClr val="008000"/>
                </a:solidFill>
              </a:rPr>
              <a:t>  </a:t>
            </a:r>
          </a:p>
          <a:p>
            <a:pPr marL="285750" indent="-285750">
              <a:buFont typeface="Arial" panose="020B0604020202020204" pitchFamily="34" charset="0"/>
              <a:buChar char="•"/>
            </a:pPr>
            <a:r>
              <a:rPr lang="fr-FR" sz="1400" dirty="0">
                <a:solidFill>
                  <a:srgbClr val="008000"/>
                </a:solidFill>
                <a:hlinkClick r:id="rId10" tooltip="Martin Crawford's Forest Garden Part 5"/>
              </a:rPr>
              <a:t>Martin </a:t>
            </a:r>
            <a:r>
              <a:rPr lang="fr-FR" sz="1400" dirty="0" err="1">
                <a:solidFill>
                  <a:srgbClr val="008000"/>
                </a:solidFill>
                <a:hlinkClick r:id="rId10" tooltip="Martin Crawford's Forest Garden Part 5"/>
              </a:rPr>
              <a:t>Crawford's</a:t>
            </a:r>
            <a:r>
              <a:rPr lang="fr-FR" sz="1400" dirty="0">
                <a:solidFill>
                  <a:srgbClr val="008000"/>
                </a:solidFill>
                <a:hlinkClick r:id="rId10" tooltip="Martin Crawford's Forest Garden Part 5"/>
              </a:rPr>
              <a:t> Forest Garden Part 5</a:t>
            </a:r>
            <a:r>
              <a:rPr lang="en-US" sz="1400" dirty="0">
                <a:solidFill>
                  <a:srgbClr val="008000"/>
                </a:solidFill>
              </a:rPr>
              <a:t>, </a:t>
            </a:r>
            <a:r>
              <a:rPr lang="en-US" sz="1400" dirty="0">
                <a:solidFill>
                  <a:srgbClr val="008000"/>
                </a:solidFill>
                <a:hlinkClick r:id="rId10"/>
              </a:rPr>
              <a:t>https://</a:t>
            </a:r>
            <a:r>
              <a:rPr lang="en-US" sz="1400" dirty="0" smtClean="0">
                <a:solidFill>
                  <a:srgbClr val="008000"/>
                </a:solidFill>
                <a:hlinkClick r:id="rId10"/>
              </a:rPr>
              <a:t>www.youtube.com/watch?v=NKPMtGAKAeU</a:t>
            </a:r>
            <a:endParaRPr lang="en-US" sz="1400" dirty="0" smtClean="0">
              <a:solidFill>
                <a:srgbClr val="008000"/>
              </a:solidFill>
            </a:endParaRPr>
          </a:p>
          <a:p>
            <a:pPr marL="285750" indent="-285750">
              <a:buFont typeface="Arial" panose="020B0604020202020204" pitchFamily="34" charset="0"/>
              <a:buChar char="•"/>
            </a:pPr>
            <a:r>
              <a:rPr lang="fr-FR" sz="1400" dirty="0">
                <a:solidFill>
                  <a:srgbClr val="008000"/>
                </a:solidFill>
                <a:hlinkClick r:id="rId11" tooltip="Martin Crawford's Forest Garden Part 6"/>
              </a:rPr>
              <a:t>Martin </a:t>
            </a:r>
            <a:r>
              <a:rPr lang="fr-FR" sz="1400" dirty="0" err="1">
                <a:solidFill>
                  <a:srgbClr val="008000"/>
                </a:solidFill>
                <a:hlinkClick r:id="rId11" tooltip="Martin Crawford's Forest Garden Part 6"/>
              </a:rPr>
              <a:t>Crawford's</a:t>
            </a:r>
            <a:r>
              <a:rPr lang="fr-FR" sz="1400" dirty="0">
                <a:solidFill>
                  <a:srgbClr val="008000"/>
                </a:solidFill>
                <a:hlinkClick r:id="rId11" tooltip="Martin Crawford's Forest Garden Part 6"/>
              </a:rPr>
              <a:t> Forest Garden Part 6</a:t>
            </a:r>
            <a:r>
              <a:rPr lang="en-US" sz="1400" dirty="0">
                <a:solidFill>
                  <a:srgbClr val="008000"/>
                </a:solidFill>
              </a:rPr>
              <a:t>, </a:t>
            </a:r>
            <a:r>
              <a:rPr lang="en-US" sz="1400" dirty="0">
                <a:solidFill>
                  <a:srgbClr val="008000"/>
                </a:solidFill>
                <a:hlinkClick r:id="rId11"/>
              </a:rPr>
              <a:t>https://</a:t>
            </a:r>
            <a:r>
              <a:rPr lang="en-US" sz="1400" dirty="0" smtClean="0">
                <a:solidFill>
                  <a:srgbClr val="008000"/>
                </a:solidFill>
                <a:hlinkClick r:id="rId11"/>
              </a:rPr>
              <a:t>www.youtube.com/watch?v=S2MmWoYhUk0</a:t>
            </a:r>
            <a:endParaRPr lang="en-US" sz="1400" dirty="0" smtClean="0">
              <a:solidFill>
                <a:srgbClr val="008000"/>
              </a:solidFill>
            </a:endParaRPr>
          </a:p>
        </p:txBody>
      </p:sp>
      <p:sp>
        <p:nvSpPr>
          <p:cNvPr id="8" name="Rectangle 7"/>
          <p:cNvSpPr/>
          <p:nvPr/>
        </p:nvSpPr>
        <p:spPr>
          <a:xfrm>
            <a:off x="773693" y="6150850"/>
            <a:ext cx="2441887" cy="276999"/>
          </a:xfrm>
          <a:prstGeom prst="rect">
            <a:avLst/>
          </a:prstGeom>
        </p:spPr>
        <p:txBody>
          <a:bodyPr wrap="none">
            <a:spAutoFit/>
          </a:bodyPr>
          <a:lstStyle/>
          <a:p>
            <a:pPr algn="ctr"/>
            <a:r>
              <a:rPr lang="fr-FR" sz="1200" dirty="0" err="1" smtClean="0">
                <a:solidFill>
                  <a:srgbClr val="008000"/>
                </a:solidFill>
              </a:rPr>
              <a:t>Pérille</a:t>
            </a:r>
            <a:r>
              <a:rPr lang="fr-FR" sz="1200" dirty="0" smtClean="0">
                <a:solidFill>
                  <a:srgbClr val="008000"/>
                </a:solidFill>
              </a:rPr>
              <a:t> de Nankin (</a:t>
            </a:r>
            <a:r>
              <a:rPr lang="fr-FR" sz="1200" i="1" dirty="0" err="1" smtClean="0">
                <a:solidFill>
                  <a:srgbClr val="008000"/>
                </a:solidFill>
              </a:rPr>
              <a:t>Perilla</a:t>
            </a:r>
            <a:r>
              <a:rPr lang="fr-FR" sz="1200" i="1" dirty="0" smtClean="0">
                <a:solidFill>
                  <a:srgbClr val="008000"/>
                </a:solidFill>
              </a:rPr>
              <a:t> </a:t>
            </a:r>
            <a:r>
              <a:rPr lang="fr-FR" sz="1200" i="1" dirty="0" err="1" smtClean="0">
                <a:solidFill>
                  <a:srgbClr val="008000"/>
                </a:solidFill>
              </a:rPr>
              <a:t>frutescens</a:t>
            </a:r>
            <a:r>
              <a:rPr lang="fr-FR" sz="1200" dirty="0" smtClean="0">
                <a:solidFill>
                  <a:srgbClr val="008000"/>
                </a:solidFill>
              </a:rPr>
              <a:t>)</a:t>
            </a:r>
            <a:endParaRPr lang="fr-FR" sz="1200" dirty="0">
              <a:solidFill>
                <a:srgbClr val="008000"/>
              </a:solidFill>
            </a:endParaRPr>
          </a:p>
        </p:txBody>
      </p:sp>
      <p:pic>
        <p:nvPicPr>
          <p:cNvPr id="9" name="Imag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8385" y="4644041"/>
            <a:ext cx="1905000" cy="1428750"/>
          </a:xfrm>
          <a:prstGeom prst="rect">
            <a:avLst/>
          </a:prstGeom>
        </p:spPr>
      </p:pic>
      <p:pic>
        <p:nvPicPr>
          <p:cNvPr id="10" name="Imag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17868" y="2508065"/>
            <a:ext cx="2794000" cy="3721100"/>
          </a:xfrm>
          <a:prstGeom prst="rect">
            <a:avLst/>
          </a:prstGeom>
        </p:spPr>
      </p:pic>
      <p:sp>
        <p:nvSpPr>
          <p:cNvPr id="11" name="Rectangle 10"/>
          <p:cNvSpPr/>
          <p:nvPr/>
        </p:nvSpPr>
        <p:spPr>
          <a:xfrm>
            <a:off x="8943212" y="6229165"/>
            <a:ext cx="2943313" cy="461665"/>
          </a:xfrm>
          <a:prstGeom prst="rect">
            <a:avLst/>
          </a:prstGeom>
        </p:spPr>
        <p:txBody>
          <a:bodyPr wrap="square">
            <a:spAutoFit/>
          </a:bodyPr>
          <a:lstStyle/>
          <a:p>
            <a:pPr algn="ctr"/>
            <a:r>
              <a:rPr lang="fr-FR" sz="1200" dirty="0">
                <a:solidFill>
                  <a:srgbClr val="008000"/>
                </a:solidFill>
                <a:latin typeface="Arial" panose="020B0604020202020204" pitchFamily="34" charset="0"/>
              </a:rPr>
              <a:t>Branche en fleurs </a:t>
            </a:r>
            <a:r>
              <a:rPr lang="fr-FR" sz="1200" dirty="0" smtClean="0">
                <a:solidFill>
                  <a:srgbClr val="008000"/>
                </a:solidFill>
                <a:latin typeface="Arial" panose="020B0604020202020204" pitchFamily="34" charset="0"/>
              </a:rPr>
              <a:t>de </a:t>
            </a:r>
            <a:r>
              <a:rPr lang="fr-FR" sz="1200" dirty="0" err="1">
                <a:solidFill>
                  <a:srgbClr val="008000"/>
                </a:solidFill>
              </a:rPr>
              <a:t>Pérille</a:t>
            </a:r>
            <a:r>
              <a:rPr lang="fr-FR" sz="1200" dirty="0">
                <a:solidFill>
                  <a:srgbClr val="008000"/>
                </a:solidFill>
              </a:rPr>
              <a:t> de Nankin</a:t>
            </a:r>
            <a:r>
              <a:rPr lang="fr-FR" sz="1200" dirty="0" smtClean="0">
                <a:solidFill>
                  <a:srgbClr val="008000"/>
                </a:solidFill>
                <a:latin typeface="Arial" panose="020B0604020202020204" pitchFamily="34" charset="0"/>
              </a:rPr>
              <a:t> </a:t>
            </a:r>
            <a:r>
              <a:rPr lang="fr-FR" sz="1200" i="1" dirty="0" err="1">
                <a:solidFill>
                  <a:srgbClr val="008000"/>
                </a:solidFill>
                <a:latin typeface="Arial" panose="020B0604020202020204" pitchFamily="34" charset="0"/>
              </a:rPr>
              <a:t>var.crispa</a:t>
            </a:r>
            <a:r>
              <a:rPr lang="fr-FR" sz="1200" i="1" dirty="0">
                <a:solidFill>
                  <a:srgbClr val="008000"/>
                </a:solidFill>
                <a:latin typeface="Arial" panose="020B0604020202020204" pitchFamily="34" charset="0"/>
              </a:rPr>
              <a:t> </a:t>
            </a:r>
            <a:r>
              <a:rPr lang="fr-FR" sz="1200" i="1" dirty="0" err="1">
                <a:solidFill>
                  <a:srgbClr val="008000"/>
                </a:solidFill>
                <a:latin typeface="Arial" panose="020B0604020202020204" pitchFamily="34" charset="0"/>
              </a:rPr>
              <a:t>fo</a:t>
            </a:r>
            <a:r>
              <a:rPr lang="fr-FR" sz="1200" i="1" dirty="0">
                <a:solidFill>
                  <a:srgbClr val="008000"/>
                </a:solidFill>
                <a:latin typeface="Arial" panose="020B0604020202020204" pitchFamily="34" charset="0"/>
              </a:rPr>
              <a:t>. viridis</a:t>
            </a:r>
            <a:r>
              <a:rPr lang="fr-FR" sz="1200" dirty="0">
                <a:solidFill>
                  <a:srgbClr val="008000"/>
                </a:solidFill>
                <a:latin typeface="Arial" panose="020B0604020202020204" pitchFamily="34" charset="0"/>
              </a:rPr>
              <a:t>, à </a:t>
            </a:r>
            <a:r>
              <a:rPr lang="fr-FR" sz="1200" dirty="0">
                <a:solidFill>
                  <a:srgbClr val="008000"/>
                </a:solidFill>
                <a:latin typeface="Arial" panose="020B0604020202020204" pitchFamily="34" charset="0"/>
                <a:hlinkClick r:id="rId14" tooltip="Pékin"/>
              </a:rPr>
              <a:t>Pékin</a:t>
            </a:r>
            <a:endParaRPr lang="fr-FR" sz="1200" dirty="0">
              <a:solidFill>
                <a:srgbClr val="008000"/>
              </a:solidFill>
            </a:endParaRPr>
          </a:p>
        </p:txBody>
      </p:sp>
      <p:pic>
        <p:nvPicPr>
          <p:cNvPr id="12" name="Imag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85390" y="4221083"/>
            <a:ext cx="2466975" cy="1847850"/>
          </a:xfrm>
          <a:prstGeom prst="rect">
            <a:avLst/>
          </a:prstGeom>
        </p:spPr>
      </p:pic>
      <p:pic>
        <p:nvPicPr>
          <p:cNvPr id="13" name="Imag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38898" y="4137755"/>
            <a:ext cx="2143125" cy="2143125"/>
          </a:xfrm>
          <a:prstGeom prst="rect">
            <a:avLst/>
          </a:prstGeom>
        </p:spPr>
      </p:pic>
      <p:sp>
        <p:nvSpPr>
          <p:cNvPr id="14" name="Rectangle 13"/>
          <p:cNvSpPr/>
          <p:nvPr/>
        </p:nvSpPr>
        <p:spPr>
          <a:xfrm>
            <a:off x="3687513" y="6161190"/>
            <a:ext cx="2774350" cy="276999"/>
          </a:xfrm>
          <a:prstGeom prst="rect">
            <a:avLst/>
          </a:prstGeom>
        </p:spPr>
        <p:txBody>
          <a:bodyPr wrap="none">
            <a:spAutoFit/>
          </a:bodyPr>
          <a:lstStyle/>
          <a:p>
            <a:pPr algn="ctr"/>
            <a:r>
              <a:rPr lang="fr-FR" sz="1200" dirty="0" err="1" smtClean="0">
                <a:solidFill>
                  <a:srgbClr val="008000"/>
                </a:solidFill>
              </a:rPr>
              <a:t>Pérille</a:t>
            </a:r>
            <a:r>
              <a:rPr lang="fr-FR" sz="1200" dirty="0" smtClean="0">
                <a:solidFill>
                  <a:srgbClr val="008000"/>
                </a:solidFill>
              </a:rPr>
              <a:t> de Nankin (</a:t>
            </a:r>
            <a:r>
              <a:rPr lang="fr-FR" sz="1200" i="1" dirty="0" err="1" smtClean="0">
                <a:solidFill>
                  <a:srgbClr val="008000"/>
                </a:solidFill>
              </a:rPr>
              <a:t>Perilla</a:t>
            </a:r>
            <a:r>
              <a:rPr lang="fr-FR" sz="1200" i="1" dirty="0" smtClean="0">
                <a:solidFill>
                  <a:srgbClr val="008000"/>
                </a:solidFill>
              </a:rPr>
              <a:t> </a:t>
            </a:r>
            <a:r>
              <a:rPr lang="fr-FR" sz="1200" i="1" dirty="0" err="1" smtClean="0">
                <a:solidFill>
                  <a:srgbClr val="008000"/>
                </a:solidFill>
              </a:rPr>
              <a:t>frutescens</a:t>
            </a:r>
            <a:r>
              <a:rPr lang="fr-FR" sz="1200" dirty="0" smtClean="0">
                <a:solidFill>
                  <a:srgbClr val="008000"/>
                </a:solidFill>
              </a:rPr>
              <a:t>)  </a:t>
            </a:r>
            <a:r>
              <a:rPr lang="fr-FR" sz="1200" dirty="0" smtClean="0">
                <a:solidFill>
                  <a:srgbClr val="008000"/>
                </a:solidFill>
                <a:latin typeface="Calibri" panose="020F0502020204030204" pitchFamily="34" charset="0"/>
              </a:rPr>
              <a:t>↑↗</a:t>
            </a:r>
            <a:endParaRPr lang="fr-FR" sz="1200" dirty="0">
              <a:solidFill>
                <a:srgbClr val="008000"/>
              </a:solidFill>
            </a:endParaRPr>
          </a:p>
        </p:txBody>
      </p:sp>
      <p:sp>
        <p:nvSpPr>
          <p:cNvPr id="15" name="ZoneTexte 14"/>
          <p:cNvSpPr txBox="1"/>
          <p:nvPr/>
        </p:nvSpPr>
        <p:spPr>
          <a:xfrm>
            <a:off x="6540278" y="1776408"/>
            <a:ext cx="4705647" cy="369332"/>
          </a:xfrm>
          <a:prstGeom prst="rect">
            <a:avLst/>
          </a:prstGeom>
          <a:noFill/>
        </p:spPr>
        <p:txBody>
          <a:bodyPr wrap="none" rtlCol="0">
            <a:spAutoFit/>
          </a:bodyPr>
          <a:lstStyle/>
          <a:p>
            <a:r>
              <a:rPr lang="fr-FR" b="1" dirty="0" smtClean="0">
                <a:solidFill>
                  <a:srgbClr val="008000"/>
                </a:solidFill>
              </a:rPr>
              <a:t>Des sources d’inspirations sur les jardins-forêts</a:t>
            </a:r>
            <a:endParaRPr lang="fr-FR" b="1" dirty="0">
              <a:solidFill>
                <a:srgbClr val="008000"/>
              </a:solidFill>
            </a:endParaRPr>
          </a:p>
        </p:txBody>
      </p:sp>
      <p:sp>
        <p:nvSpPr>
          <p:cNvPr id="16" name="Rectangle 15"/>
          <p:cNvSpPr/>
          <p:nvPr/>
        </p:nvSpPr>
        <p:spPr>
          <a:xfrm>
            <a:off x="225911" y="1177551"/>
            <a:ext cx="7529964" cy="369332"/>
          </a:xfrm>
          <a:prstGeom prst="rect">
            <a:avLst/>
          </a:prstGeom>
        </p:spPr>
        <p:txBody>
          <a:bodyPr wrap="square">
            <a:spAutoFit/>
          </a:bodyPr>
          <a:lstStyle/>
          <a:p>
            <a:r>
              <a:rPr lang="fr-FR" b="1" dirty="0" smtClean="0">
                <a:solidFill>
                  <a:srgbClr val="008000"/>
                </a:solidFill>
              </a:rPr>
              <a:t>A5.4. Vidéos sur les forêts jardinés et la </a:t>
            </a:r>
            <a:r>
              <a:rPr lang="fr-FR" b="1" dirty="0" err="1" smtClean="0">
                <a:solidFill>
                  <a:srgbClr val="008000"/>
                </a:solidFill>
              </a:rPr>
              <a:t>permaculture</a:t>
            </a:r>
            <a:r>
              <a:rPr lang="fr-FR" b="1" dirty="0" smtClean="0">
                <a:solidFill>
                  <a:srgbClr val="008000"/>
                </a:solidFill>
              </a:rPr>
              <a:t> (suite et fin) :</a:t>
            </a:r>
            <a:endParaRPr lang="fr-FR" b="1" dirty="0">
              <a:solidFill>
                <a:srgbClr val="008000"/>
              </a:solidFill>
            </a:endParaRPr>
          </a:p>
        </p:txBody>
      </p:sp>
    </p:spTree>
    <p:extLst>
      <p:ext uri="{BB962C8B-B14F-4D97-AF65-F5344CB8AC3E}">
        <p14:creationId xmlns:p14="http://schemas.microsoft.com/office/powerpoint/2010/main" val="2212331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95222" y="267149"/>
            <a:ext cx="669568" cy="290135"/>
          </a:xfrm>
        </p:spPr>
        <p:txBody>
          <a:bodyPr/>
          <a:lstStyle/>
          <a:p>
            <a:fld id="{45F5A4E4-5C5F-4409-A55E-AD608A685D4D}" type="slidenum">
              <a:rPr lang="fr-FR" smtClean="0"/>
              <a:t>44</a:t>
            </a:fld>
            <a:endParaRPr lang="fr-FR"/>
          </a:p>
        </p:txBody>
      </p:sp>
      <p:sp>
        <p:nvSpPr>
          <p:cNvPr id="3" name="Espace réservé du pied de page 2"/>
          <p:cNvSpPr>
            <a:spLocks noGrp="1"/>
          </p:cNvSpPr>
          <p:nvPr>
            <p:ph type="ftr" sz="quarter" idx="11"/>
          </p:nvPr>
        </p:nvSpPr>
        <p:spPr>
          <a:xfrm>
            <a:off x="4038599" y="6319280"/>
            <a:ext cx="4114800" cy="365125"/>
          </a:xfrm>
        </p:spPr>
        <p:txBody>
          <a:bodyPr/>
          <a:lstStyle/>
          <a:p>
            <a:r>
              <a:rPr lang="fr-FR" smtClean="0"/>
              <a:t>Jardin des fraternités ouvrières de Mouscron</a:t>
            </a:r>
            <a:endParaRPr lang="fr-FR"/>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225911" y="673828"/>
            <a:ext cx="3519824" cy="369332"/>
          </a:xfrm>
          <a:prstGeom prst="rect">
            <a:avLst/>
          </a:prstGeom>
          <a:noFill/>
        </p:spPr>
        <p:txBody>
          <a:bodyPr wrap="square" rtlCol="0">
            <a:spAutoFit/>
          </a:bodyPr>
          <a:lstStyle/>
          <a:p>
            <a:r>
              <a:rPr lang="fr-FR" b="1" dirty="0">
                <a:solidFill>
                  <a:srgbClr val="008000"/>
                </a:solidFill>
              </a:rPr>
              <a:t>A5. Annexe: Bibliographie</a:t>
            </a:r>
            <a:endParaRPr lang="fr-FR" b="1" dirty="0" smtClean="0">
              <a:solidFill>
                <a:srgbClr val="008000"/>
              </a:solidFill>
            </a:endParaRPr>
          </a:p>
        </p:txBody>
      </p:sp>
      <p:sp>
        <p:nvSpPr>
          <p:cNvPr id="10" name="ZoneTexte 9"/>
          <p:cNvSpPr txBox="1"/>
          <p:nvPr/>
        </p:nvSpPr>
        <p:spPr>
          <a:xfrm>
            <a:off x="225911" y="1663401"/>
            <a:ext cx="11847756" cy="954107"/>
          </a:xfrm>
          <a:prstGeom prst="rect">
            <a:avLst/>
          </a:prstGeom>
          <a:noFill/>
        </p:spPr>
        <p:txBody>
          <a:bodyPr wrap="square" rtlCol="0">
            <a:spAutoFit/>
          </a:bodyPr>
          <a:lstStyle/>
          <a:p>
            <a:pPr marL="285750" indent="-285750">
              <a:buFont typeface="Arial" panose="020B0604020202020204" pitchFamily="34" charset="0"/>
              <a:buChar char="•"/>
            </a:pPr>
            <a:r>
              <a:rPr lang="fr-FR" sz="1400" i="1" dirty="0">
                <a:solidFill>
                  <a:srgbClr val="008000"/>
                </a:solidFill>
                <a:hlinkClick r:id="rId3"/>
              </a:rPr>
              <a:t>Le Jardinier-Maraîcher, manuel d’agriculture biologique sur petite </a:t>
            </a:r>
            <a:r>
              <a:rPr lang="fr-FR" sz="1400" i="1" dirty="0" smtClean="0">
                <a:solidFill>
                  <a:srgbClr val="008000"/>
                </a:solidFill>
                <a:hlinkClick r:id="rId3"/>
              </a:rPr>
              <a:t>surface</a:t>
            </a:r>
            <a:r>
              <a:rPr lang="fr-FR" sz="1400" dirty="0" smtClean="0">
                <a:solidFill>
                  <a:srgbClr val="008000"/>
                </a:solidFill>
              </a:rPr>
              <a:t>, </a:t>
            </a:r>
            <a:r>
              <a:rPr lang="fr-FR" sz="1400" dirty="0">
                <a:solidFill>
                  <a:srgbClr val="008000"/>
                </a:solidFill>
              </a:rPr>
              <a:t>Jean-Martin </a:t>
            </a:r>
            <a:r>
              <a:rPr lang="fr-FR" sz="1400" dirty="0" smtClean="0">
                <a:solidFill>
                  <a:srgbClr val="008000"/>
                </a:solidFill>
              </a:rPr>
              <a:t>Fortier, Editions </a:t>
            </a:r>
            <a:r>
              <a:rPr lang="fr-FR" sz="1400" dirty="0" err="1" smtClean="0">
                <a:solidFill>
                  <a:srgbClr val="008000"/>
                </a:solidFill>
              </a:rPr>
              <a:t>Ecosociété</a:t>
            </a:r>
            <a:r>
              <a:rPr lang="fr-FR" sz="1400" dirty="0" smtClean="0">
                <a:solidFill>
                  <a:srgbClr val="008000"/>
                </a:solidFill>
              </a:rPr>
              <a:t>. </a:t>
            </a:r>
            <a:r>
              <a:rPr lang="fr-FR" sz="1400" dirty="0" smtClean="0">
                <a:solidFill>
                  <a:srgbClr val="008000"/>
                </a:solidFill>
                <a:hlinkClick r:id="rId3"/>
              </a:rPr>
              <a:t>http://lejardiniermaraicher.com/</a:t>
            </a:r>
            <a:r>
              <a:rPr lang="fr-FR" sz="1400" dirty="0" smtClean="0">
                <a:solidFill>
                  <a:srgbClr val="008000"/>
                </a:solidFill>
              </a:rPr>
              <a:t> </a:t>
            </a:r>
          </a:p>
          <a:p>
            <a:pPr marL="285750" indent="-285750">
              <a:buFont typeface="Arial" panose="020B0604020202020204" pitchFamily="34" charset="0"/>
              <a:buChar char="•"/>
            </a:pPr>
            <a:r>
              <a:rPr lang="en-US" sz="1400" i="1" dirty="0">
                <a:solidFill>
                  <a:srgbClr val="008000"/>
                </a:solidFill>
                <a:hlinkClick r:id="rId4" tooltip="Permalien à The Market Gardener; A Successful Growers’ Handbook for Small-Scale Organic Farming"/>
              </a:rPr>
              <a:t>The Market Gardener; A Successful Growers’ Handbook for Small-Scale Organic </a:t>
            </a:r>
            <a:r>
              <a:rPr lang="en-US" sz="1400" i="1" dirty="0" smtClean="0">
                <a:solidFill>
                  <a:srgbClr val="008000"/>
                </a:solidFill>
                <a:hlinkClick r:id="rId4" tooltip="Permalien à The Market Gardener; A Successful Growers’ Handbook for Small-Scale Organic Farming"/>
              </a:rPr>
              <a:t>Farming</a:t>
            </a:r>
            <a:r>
              <a:rPr lang="fr-FR" sz="1400" dirty="0" smtClean="0">
                <a:solidFill>
                  <a:srgbClr val="008000"/>
                </a:solidFill>
              </a:rPr>
              <a:t>,</a:t>
            </a:r>
            <a:r>
              <a:rPr lang="fr-FR" sz="1400" dirty="0">
                <a:solidFill>
                  <a:srgbClr val="008000"/>
                </a:solidFill>
              </a:rPr>
              <a:t> </a:t>
            </a:r>
            <a:r>
              <a:rPr lang="fr-FR" sz="1400" dirty="0">
                <a:solidFill>
                  <a:srgbClr val="008000"/>
                </a:solidFill>
                <a:hlinkClick r:id="rId5"/>
              </a:rPr>
              <a:t>Jean-Martin Fortier</a:t>
            </a:r>
            <a:r>
              <a:rPr lang="fr-FR" sz="1400" dirty="0" smtClean="0">
                <a:solidFill>
                  <a:srgbClr val="008000"/>
                </a:solidFill>
              </a:rPr>
              <a:t>, </a:t>
            </a:r>
            <a:r>
              <a:rPr lang="fr-FR" sz="1400" dirty="0">
                <a:solidFill>
                  <a:srgbClr val="008000"/>
                </a:solidFill>
              </a:rPr>
              <a:t> </a:t>
            </a:r>
            <a:r>
              <a:rPr lang="fr-FR" sz="1400" dirty="0">
                <a:solidFill>
                  <a:srgbClr val="008000"/>
                </a:solidFill>
                <a:hlinkClick r:id="rId6"/>
              </a:rPr>
              <a:t>Marie Bilodeau</a:t>
            </a:r>
            <a:r>
              <a:rPr lang="fr-FR" sz="1400" dirty="0" smtClean="0">
                <a:solidFill>
                  <a:srgbClr val="008000"/>
                </a:solidFill>
              </a:rPr>
              <a:t>, New Society </a:t>
            </a:r>
            <a:r>
              <a:rPr lang="fr-FR" sz="1400" dirty="0" err="1" smtClean="0">
                <a:solidFill>
                  <a:srgbClr val="008000"/>
                </a:solidFill>
              </a:rPr>
              <a:t>Publishers</a:t>
            </a:r>
            <a:r>
              <a:rPr lang="fr-FR" sz="1400" dirty="0" smtClean="0">
                <a:solidFill>
                  <a:srgbClr val="008000"/>
                </a:solidFill>
              </a:rPr>
              <a:t>, 2014.</a:t>
            </a:r>
          </a:p>
          <a:p>
            <a:pPr marL="285750" indent="-285750">
              <a:buFont typeface="Arial" panose="020B0604020202020204" pitchFamily="34" charset="0"/>
              <a:buChar char="•"/>
            </a:pPr>
            <a:r>
              <a:rPr lang="fr-FR" sz="1400" i="1" dirty="0" smtClean="0">
                <a:solidFill>
                  <a:srgbClr val="008000"/>
                </a:solidFill>
              </a:rPr>
              <a:t>Créer un jardin-forêt. Une forêt comestible de fruits, légumes, aromatiques et champignons au jardin</a:t>
            </a:r>
            <a:r>
              <a:rPr lang="fr-FR" sz="1400" dirty="0" smtClean="0">
                <a:solidFill>
                  <a:srgbClr val="008000"/>
                </a:solidFill>
              </a:rPr>
              <a:t>. Patrick </a:t>
            </a:r>
            <a:r>
              <a:rPr lang="fr-FR" sz="1400" dirty="0" err="1" smtClean="0">
                <a:solidFill>
                  <a:srgbClr val="008000"/>
                </a:solidFill>
              </a:rPr>
              <a:t>Whitefield</a:t>
            </a:r>
            <a:r>
              <a:rPr lang="fr-FR" sz="1400" dirty="0" smtClean="0">
                <a:solidFill>
                  <a:srgbClr val="008000"/>
                </a:solidFill>
              </a:rPr>
              <a:t>, Editions Imagine Un Colibri, 2013.</a:t>
            </a:r>
          </a:p>
          <a:p>
            <a:pPr marL="285750" indent="-285750">
              <a:buFont typeface="Arial" panose="020B0604020202020204" pitchFamily="34" charset="0"/>
              <a:buChar char="•"/>
            </a:pPr>
            <a:r>
              <a:rPr lang="en-US" sz="1400" i="1" dirty="0">
                <a:hlinkClick r:id="rId7"/>
              </a:rPr>
              <a:t>How to Make a Forest </a:t>
            </a:r>
            <a:r>
              <a:rPr lang="en-US" sz="1400" i="1" dirty="0" smtClean="0">
                <a:hlinkClick r:id="rId7"/>
              </a:rPr>
              <a:t>Garden</a:t>
            </a:r>
            <a:r>
              <a:rPr lang="en-US" sz="1400" dirty="0" smtClean="0">
                <a:hlinkClick r:id="rId7"/>
              </a:rPr>
              <a:t>, </a:t>
            </a:r>
            <a:r>
              <a:rPr lang="en-US" sz="1400" dirty="0">
                <a:hlinkClick r:id="rId7"/>
              </a:rPr>
              <a:t>Patrick </a:t>
            </a:r>
            <a:r>
              <a:rPr lang="en-US" sz="1400" dirty="0" smtClean="0">
                <a:hlinkClick r:id="rId7"/>
              </a:rPr>
              <a:t>Whitefield</a:t>
            </a:r>
            <a:r>
              <a:rPr lang="fr-FR" sz="1400" dirty="0">
                <a:solidFill>
                  <a:srgbClr val="008000"/>
                </a:solidFill>
              </a:rPr>
              <a:t>, Permanent Publications, </a:t>
            </a:r>
            <a:r>
              <a:rPr lang="fr-FR" sz="1400" dirty="0" smtClean="0">
                <a:solidFill>
                  <a:srgbClr val="008000"/>
                </a:solidFill>
              </a:rPr>
              <a:t>2002.</a:t>
            </a:r>
            <a:endParaRPr lang="fr-FR" sz="1400" dirty="0">
              <a:solidFill>
                <a:srgbClr val="008000"/>
              </a:solidFill>
            </a:endParaRPr>
          </a:p>
        </p:txBody>
      </p:sp>
      <p:sp>
        <p:nvSpPr>
          <p:cNvPr id="11" name="Rectangle 10"/>
          <p:cNvSpPr/>
          <p:nvPr/>
        </p:nvSpPr>
        <p:spPr>
          <a:xfrm>
            <a:off x="225910" y="1200868"/>
            <a:ext cx="6891581" cy="369332"/>
          </a:xfrm>
          <a:prstGeom prst="rect">
            <a:avLst/>
          </a:prstGeom>
        </p:spPr>
        <p:txBody>
          <a:bodyPr wrap="square">
            <a:spAutoFit/>
          </a:bodyPr>
          <a:lstStyle/>
          <a:p>
            <a:r>
              <a:rPr lang="fr-FR" b="1" dirty="0" smtClean="0">
                <a:solidFill>
                  <a:srgbClr val="008000"/>
                </a:solidFill>
              </a:rPr>
              <a:t>A5.5. Livres sur la </a:t>
            </a:r>
            <a:r>
              <a:rPr lang="fr-FR" b="1" dirty="0" err="1" smtClean="0">
                <a:solidFill>
                  <a:srgbClr val="008000"/>
                </a:solidFill>
              </a:rPr>
              <a:t>permaculture</a:t>
            </a:r>
            <a:r>
              <a:rPr lang="fr-FR" b="1" dirty="0" smtClean="0">
                <a:solidFill>
                  <a:srgbClr val="008000"/>
                </a:solidFill>
              </a:rPr>
              <a:t> et les forêts jardinées nourricières :</a:t>
            </a:r>
            <a:endParaRPr lang="fr-FR" b="1" dirty="0">
              <a:solidFill>
                <a:srgbClr val="008000"/>
              </a:solidFill>
            </a:endParaRPr>
          </a:p>
        </p:txBody>
      </p:sp>
      <p:pic>
        <p:nvPicPr>
          <p:cNvPr id="6" name="Imag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76733" y="4529128"/>
            <a:ext cx="1593200" cy="2127004"/>
          </a:xfrm>
          <a:prstGeom prst="rect">
            <a:avLst/>
          </a:prstGeom>
        </p:spPr>
      </p:pic>
      <p:pic>
        <p:nvPicPr>
          <p:cNvPr id="7" name="Imag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5910" y="4618936"/>
            <a:ext cx="2556908" cy="1700344"/>
          </a:xfrm>
          <a:prstGeom prst="rect">
            <a:avLst/>
          </a:prstGeom>
        </p:spPr>
      </p:pic>
      <p:pic>
        <p:nvPicPr>
          <p:cNvPr id="12" name="Imag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1700" y="4529128"/>
            <a:ext cx="3295650" cy="1390650"/>
          </a:xfrm>
          <a:prstGeom prst="rect">
            <a:avLst/>
          </a:prstGeom>
        </p:spPr>
      </p:pic>
      <p:sp>
        <p:nvSpPr>
          <p:cNvPr id="13" name="ZoneTexte 12"/>
          <p:cNvSpPr txBox="1"/>
          <p:nvPr/>
        </p:nvSpPr>
        <p:spPr>
          <a:xfrm>
            <a:off x="4914125" y="5936047"/>
            <a:ext cx="662361" cy="276999"/>
          </a:xfrm>
          <a:prstGeom prst="rect">
            <a:avLst/>
          </a:prstGeom>
          <a:noFill/>
        </p:spPr>
        <p:txBody>
          <a:bodyPr wrap="none" rtlCol="0">
            <a:spAutoFit/>
          </a:bodyPr>
          <a:lstStyle/>
          <a:p>
            <a:pPr algn="ctr"/>
            <a:r>
              <a:rPr lang="fr-FR" sz="1200" dirty="0" smtClean="0">
                <a:solidFill>
                  <a:srgbClr val="008000"/>
                </a:solidFill>
              </a:rPr>
              <a:t>Mélisse</a:t>
            </a:r>
            <a:endParaRPr lang="fr-FR" sz="1200" dirty="0">
              <a:solidFill>
                <a:srgbClr val="008000"/>
              </a:solidFill>
            </a:endParaRPr>
          </a:p>
        </p:txBody>
      </p:sp>
      <p:pic>
        <p:nvPicPr>
          <p:cNvPr id="14" name="Imag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10583" y="3952865"/>
            <a:ext cx="1800225" cy="2543175"/>
          </a:xfrm>
          <a:prstGeom prst="rect">
            <a:avLst/>
          </a:prstGeom>
        </p:spPr>
      </p:pic>
      <p:sp>
        <p:nvSpPr>
          <p:cNvPr id="15" name="Rectangle 14"/>
          <p:cNvSpPr/>
          <p:nvPr/>
        </p:nvSpPr>
        <p:spPr>
          <a:xfrm>
            <a:off x="10179887" y="6501842"/>
            <a:ext cx="1461619" cy="276999"/>
          </a:xfrm>
          <a:prstGeom prst="rect">
            <a:avLst/>
          </a:prstGeom>
        </p:spPr>
        <p:txBody>
          <a:bodyPr wrap="none">
            <a:spAutoFit/>
          </a:bodyPr>
          <a:lstStyle/>
          <a:p>
            <a:r>
              <a:rPr lang="fr-FR" sz="1200" dirty="0" smtClean="0">
                <a:solidFill>
                  <a:srgbClr val="008000"/>
                </a:solidFill>
              </a:rPr>
              <a:t>Créer un jardin forêt</a:t>
            </a:r>
            <a:endParaRPr lang="fr-FR" sz="1200" dirty="0">
              <a:solidFill>
                <a:srgbClr val="008000"/>
              </a:solidFill>
            </a:endParaRPr>
          </a:p>
        </p:txBody>
      </p:sp>
    </p:spTree>
    <p:extLst>
      <p:ext uri="{BB962C8B-B14F-4D97-AF65-F5344CB8AC3E}">
        <p14:creationId xmlns:p14="http://schemas.microsoft.com/office/powerpoint/2010/main" val="38299568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47269" y="6380028"/>
            <a:ext cx="3067280" cy="353917"/>
          </a:xfrm>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1149069" y="273191"/>
            <a:ext cx="700489" cy="365125"/>
          </a:xfrm>
        </p:spPr>
        <p:txBody>
          <a:bodyPr/>
          <a:lstStyle/>
          <a:p>
            <a:fld id="{45F5A4E4-5C5F-4409-A55E-AD608A685D4D}" type="slidenum">
              <a:rPr lang="fr-FR" smtClean="0"/>
              <a:t>45</a:t>
            </a:fld>
            <a:endParaRPr lang="fr-FR"/>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225911" y="719693"/>
            <a:ext cx="3519824" cy="369332"/>
          </a:xfrm>
          <a:prstGeom prst="rect">
            <a:avLst/>
          </a:prstGeom>
          <a:noFill/>
        </p:spPr>
        <p:txBody>
          <a:bodyPr wrap="square" rtlCol="0">
            <a:spAutoFit/>
          </a:bodyPr>
          <a:lstStyle/>
          <a:p>
            <a:r>
              <a:rPr lang="fr-FR" b="1" dirty="0" smtClean="0">
                <a:solidFill>
                  <a:srgbClr val="008000"/>
                </a:solidFill>
              </a:rPr>
              <a:t>A6. </a:t>
            </a:r>
            <a:r>
              <a:rPr lang="fr-FR" b="1" dirty="0">
                <a:solidFill>
                  <a:srgbClr val="008000"/>
                </a:solidFill>
              </a:rPr>
              <a:t>Annexe: </a:t>
            </a:r>
            <a:r>
              <a:rPr lang="fr-FR" b="1" dirty="0" smtClean="0">
                <a:solidFill>
                  <a:srgbClr val="008000"/>
                </a:solidFill>
              </a:rPr>
              <a:t>Citations</a:t>
            </a:r>
          </a:p>
        </p:txBody>
      </p:sp>
      <p:sp>
        <p:nvSpPr>
          <p:cNvPr id="6" name="ZoneTexte 5"/>
          <p:cNvSpPr txBox="1"/>
          <p:nvPr/>
        </p:nvSpPr>
        <p:spPr>
          <a:xfrm>
            <a:off x="225911" y="1089025"/>
            <a:ext cx="11782475" cy="646331"/>
          </a:xfrm>
          <a:prstGeom prst="rect">
            <a:avLst/>
          </a:prstGeom>
          <a:noFill/>
        </p:spPr>
        <p:txBody>
          <a:bodyPr wrap="square" rtlCol="0">
            <a:spAutoFit/>
          </a:bodyPr>
          <a:lstStyle/>
          <a:p>
            <a:r>
              <a:rPr lang="fr-FR" i="1" dirty="0">
                <a:solidFill>
                  <a:srgbClr val="008000"/>
                </a:solidFill>
              </a:rPr>
              <a:t>Créons </a:t>
            </a:r>
            <a:r>
              <a:rPr lang="fr-FR" i="1" dirty="0" smtClean="0">
                <a:solidFill>
                  <a:srgbClr val="008000"/>
                </a:solidFill>
              </a:rPr>
              <a:t>l'abondance </a:t>
            </a:r>
            <a:r>
              <a:rPr lang="fr-FR" i="1" dirty="0">
                <a:solidFill>
                  <a:srgbClr val="008000"/>
                </a:solidFill>
              </a:rPr>
              <a:t>en petits </a:t>
            </a:r>
            <a:r>
              <a:rPr lang="fr-FR" i="1" dirty="0" smtClean="0">
                <a:solidFill>
                  <a:srgbClr val="008000"/>
                </a:solidFill>
              </a:rPr>
              <a:t>groupes, </a:t>
            </a:r>
            <a:r>
              <a:rPr lang="fr-FR" i="1" dirty="0">
                <a:solidFill>
                  <a:srgbClr val="008000"/>
                </a:solidFill>
              </a:rPr>
              <a:t>plutôt que le désert en sociétés monoculturales.</a:t>
            </a:r>
          </a:p>
          <a:p>
            <a:r>
              <a:rPr lang="fr-FR" i="1" dirty="0">
                <a:solidFill>
                  <a:srgbClr val="008000"/>
                </a:solidFill>
              </a:rPr>
              <a:t>La </a:t>
            </a:r>
            <a:r>
              <a:rPr lang="fr-FR" i="1" dirty="0" err="1">
                <a:solidFill>
                  <a:srgbClr val="008000"/>
                </a:solidFill>
              </a:rPr>
              <a:t>permaculture</a:t>
            </a:r>
            <a:r>
              <a:rPr lang="fr-FR" i="1" dirty="0">
                <a:solidFill>
                  <a:srgbClr val="008000"/>
                </a:solidFill>
              </a:rPr>
              <a:t>, une alternative durable à </a:t>
            </a:r>
            <a:r>
              <a:rPr lang="fr-FR" i="1" dirty="0" smtClean="0">
                <a:solidFill>
                  <a:srgbClr val="008000"/>
                </a:solidFill>
              </a:rPr>
              <a:t>la </a:t>
            </a:r>
            <a:r>
              <a:rPr lang="fr-FR" i="1" dirty="0">
                <a:solidFill>
                  <a:srgbClr val="008000"/>
                </a:solidFill>
              </a:rPr>
              <a:t>monoculture </a:t>
            </a:r>
            <a:r>
              <a:rPr lang="fr-FR" i="1" dirty="0" smtClean="0">
                <a:solidFill>
                  <a:srgbClr val="008000"/>
                </a:solidFill>
              </a:rPr>
              <a:t>végétale, </a:t>
            </a:r>
            <a:r>
              <a:rPr lang="fr-FR" i="1" dirty="0">
                <a:solidFill>
                  <a:srgbClr val="008000"/>
                </a:solidFill>
              </a:rPr>
              <a:t>animale </a:t>
            </a:r>
            <a:r>
              <a:rPr lang="fr-FR" i="1" dirty="0" smtClean="0">
                <a:solidFill>
                  <a:srgbClr val="008000"/>
                </a:solidFill>
              </a:rPr>
              <a:t>et </a:t>
            </a:r>
            <a:r>
              <a:rPr lang="fr-FR" i="1" dirty="0">
                <a:solidFill>
                  <a:srgbClr val="008000"/>
                </a:solidFill>
              </a:rPr>
              <a:t>humaine.</a:t>
            </a:r>
          </a:p>
        </p:txBody>
      </p:sp>
      <p:sp>
        <p:nvSpPr>
          <p:cNvPr id="7" name="ZoneTexte 6"/>
          <p:cNvSpPr txBox="1"/>
          <p:nvPr/>
        </p:nvSpPr>
        <p:spPr>
          <a:xfrm>
            <a:off x="182012" y="1793197"/>
            <a:ext cx="3519824" cy="369332"/>
          </a:xfrm>
          <a:prstGeom prst="rect">
            <a:avLst/>
          </a:prstGeom>
          <a:noFill/>
        </p:spPr>
        <p:txBody>
          <a:bodyPr wrap="square" rtlCol="0">
            <a:spAutoFit/>
          </a:bodyPr>
          <a:lstStyle/>
          <a:p>
            <a:r>
              <a:rPr lang="fr-FR" b="1" dirty="0" smtClean="0">
                <a:solidFill>
                  <a:srgbClr val="008000"/>
                </a:solidFill>
              </a:rPr>
              <a:t>A7. </a:t>
            </a:r>
            <a:r>
              <a:rPr lang="fr-FR" b="1" dirty="0">
                <a:solidFill>
                  <a:srgbClr val="008000"/>
                </a:solidFill>
              </a:rPr>
              <a:t>Annexe: </a:t>
            </a:r>
            <a:r>
              <a:rPr lang="fr-FR" b="1" dirty="0" smtClean="0">
                <a:solidFill>
                  <a:srgbClr val="008000"/>
                </a:solidFill>
              </a:rPr>
              <a:t>Lexique</a:t>
            </a:r>
          </a:p>
        </p:txBody>
      </p:sp>
      <p:sp>
        <p:nvSpPr>
          <p:cNvPr id="8" name="ZoneTexte 7"/>
          <p:cNvSpPr txBox="1"/>
          <p:nvPr/>
        </p:nvSpPr>
        <p:spPr>
          <a:xfrm>
            <a:off x="182012" y="2161473"/>
            <a:ext cx="11782475" cy="2954655"/>
          </a:xfrm>
          <a:prstGeom prst="rect">
            <a:avLst/>
          </a:prstGeom>
          <a:noFill/>
        </p:spPr>
        <p:txBody>
          <a:bodyPr wrap="square" rtlCol="0">
            <a:spAutoFit/>
          </a:bodyPr>
          <a:lstStyle/>
          <a:p>
            <a:pPr algn="just"/>
            <a:r>
              <a:rPr lang="fr-FR" b="1" i="1" dirty="0">
                <a:solidFill>
                  <a:srgbClr val="008000"/>
                </a:solidFill>
              </a:rPr>
              <a:t>A</a:t>
            </a:r>
            <a:r>
              <a:rPr lang="fr-FR" b="1" i="1" dirty="0" smtClean="0">
                <a:solidFill>
                  <a:srgbClr val="008000"/>
                </a:solidFill>
              </a:rPr>
              <a:t>groforesterie</a:t>
            </a:r>
            <a:r>
              <a:rPr lang="fr-FR" dirty="0">
                <a:solidFill>
                  <a:srgbClr val="008000"/>
                </a:solidFill>
              </a:rPr>
              <a:t> :</a:t>
            </a:r>
            <a:r>
              <a:rPr lang="fr-FR" dirty="0" smtClean="0">
                <a:solidFill>
                  <a:srgbClr val="008000"/>
                </a:solidFill>
              </a:rPr>
              <a:t> 1) mode </a:t>
            </a:r>
            <a:r>
              <a:rPr lang="fr-FR" dirty="0">
                <a:solidFill>
                  <a:srgbClr val="008000"/>
                </a:solidFill>
              </a:rPr>
              <a:t>d’exploitation des terres agricoles associant des plantations d'arbres dans des cultures ou des pâturages</a:t>
            </a:r>
            <a:r>
              <a:rPr lang="fr-FR" baseline="30000" dirty="0">
                <a:solidFill>
                  <a:srgbClr val="008000"/>
                </a:solidFill>
                <a:hlinkClick r:id="rId2"/>
              </a:rPr>
              <a:t>1</a:t>
            </a:r>
            <a:r>
              <a:rPr lang="fr-FR" baseline="30000" dirty="0">
                <a:solidFill>
                  <a:srgbClr val="008000"/>
                </a:solidFill>
              </a:rPr>
              <a:t>,</a:t>
            </a:r>
            <a:r>
              <a:rPr lang="fr-FR" baseline="30000" dirty="0">
                <a:solidFill>
                  <a:srgbClr val="008000"/>
                </a:solidFill>
                <a:hlinkClick r:id="rId3"/>
              </a:rPr>
              <a:t>2</a:t>
            </a:r>
            <a:r>
              <a:rPr lang="fr-FR" dirty="0">
                <a:solidFill>
                  <a:srgbClr val="008000"/>
                </a:solidFill>
              </a:rPr>
              <a:t> </a:t>
            </a:r>
            <a:r>
              <a:rPr lang="fr-FR" dirty="0" smtClean="0">
                <a:solidFill>
                  <a:srgbClr val="008000"/>
                </a:solidFill>
              </a:rPr>
              <a:t>. 2) Association </a:t>
            </a:r>
            <a:r>
              <a:rPr lang="fr-FR" dirty="0">
                <a:solidFill>
                  <a:srgbClr val="008000"/>
                </a:solidFill>
              </a:rPr>
              <a:t>d'arbres et de cultures ou d'animaux sur une même parcelle. </a:t>
            </a:r>
            <a:endParaRPr lang="fr-FR" dirty="0" smtClean="0">
              <a:solidFill>
                <a:srgbClr val="008000"/>
              </a:solidFill>
            </a:endParaRPr>
          </a:p>
          <a:p>
            <a:pPr algn="just"/>
            <a:r>
              <a:rPr lang="fr-FR" sz="1200" dirty="0" smtClean="0">
                <a:solidFill>
                  <a:srgbClr val="008000"/>
                </a:solidFill>
              </a:rPr>
              <a:t>Sources </a:t>
            </a:r>
            <a:r>
              <a:rPr lang="fr-FR" sz="1200" dirty="0">
                <a:solidFill>
                  <a:srgbClr val="008000"/>
                </a:solidFill>
              </a:rPr>
              <a:t>: </a:t>
            </a:r>
            <a:r>
              <a:rPr lang="fr-FR" sz="1200" dirty="0" smtClean="0">
                <a:solidFill>
                  <a:srgbClr val="008000"/>
                </a:solidFill>
              </a:rPr>
              <a:t>a) </a:t>
            </a:r>
            <a:r>
              <a:rPr lang="fr-FR" sz="1200" dirty="0" smtClean="0">
                <a:solidFill>
                  <a:srgbClr val="008000"/>
                </a:solidFill>
                <a:hlinkClick r:id="rId4"/>
              </a:rPr>
              <a:t>http</a:t>
            </a:r>
            <a:r>
              <a:rPr lang="fr-FR" sz="1200" dirty="0">
                <a:solidFill>
                  <a:srgbClr val="008000"/>
                </a:solidFill>
                <a:hlinkClick r:id="rId4"/>
              </a:rPr>
              <a:t>://</a:t>
            </a:r>
            <a:r>
              <a:rPr lang="fr-FR" sz="1200" dirty="0" smtClean="0">
                <a:solidFill>
                  <a:srgbClr val="008000"/>
                </a:solidFill>
                <a:hlinkClick r:id="rId4"/>
              </a:rPr>
              <a:t>fr.wikipedia.org/wiki/Agroforesterie</a:t>
            </a:r>
            <a:r>
              <a:rPr lang="fr-FR" sz="1200" dirty="0">
                <a:solidFill>
                  <a:srgbClr val="008000"/>
                </a:solidFill>
              </a:rPr>
              <a:t> , b) </a:t>
            </a:r>
            <a:r>
              <a:rPr lang="fr-FR" sz="1200" dirty="0">
                <a:solidFill>
                  <a:srgbClr val="008000"/>
                </a:solidFill>
                <a:hlinkClick r:id="rId5"/>
              </a:rPr>
              <a:t>http://</a:t>
            </a:r>
            <a:r>
              <a:rPr lang="fr-FR" sz="1200" dirty="0" smtClean="0">
                <a:solidFill>
                  <a:srgbClr val="008000"/>
                </a:solidFill>
                <a:hlinkClick r:id="rId5"/>
              </a:rPr>
              <a:t>agriculture.gouv.fr/L-agroforesterie-comment-ca-marche</a:t>
            </a:r>
            <a:r>
              <a:rPr lang="fr-FR" sz="1200" dirty="0" smtClean="0">
                <a:solidFill>
                  <a:srgbClr val="008000"/>
                </a:solidFill>
              </a:rPr>
              <a:t> </a:t>
            </a:r>
            <a:endParaRPr lang="fr-FR" sz="1200" dirty="0">
              <a:solidFill>
                <a:srgbClr val="008000"/>
              </a:solidFill>
            </a:endParaRPr>
          </a:p>
          <a:p>
            <a:pPr algn="just"/>
            <a:r>
              <a:rPr lang="fr-FR" b="1" i="1" dirty="0" err="1" smtClean="0">
                <a:solidFill>
                  <a:srgbClr val="008000"/>
                </a:solidFill>
              </a:rPr>
              <a:t>Agroforêt</a:t>
            </a:r>
            <a:r>
              <a:rPr lang="fr-FR" dirty="0" smtClean="0">
                <a:solidFill>
                  <a:srgbClr val="008000"/>
                </a:solidFill>
              </a:rPr>
              <a:t> ou « système agroforestier » : Il </a:t>
            </a:r>
            <a:r>
              <a:rPr lang="fr-FR" dirty="0">
                <a:solidFill>
                  <a:srgbClr val="008000"/>
                </a:solidFill>
              </a:rPr>
              <a:t>s'agit d'une </a:t>
            </a:r>
            <a:r>
              <a:rPr lang="fr-FR" dirty="0">
                <a:solidFill>
                  <a:srgbClr val="008000"/>
                </a:solidFill>
                <a:hlinkClick r:id="rId6" tooltip="Forêt"/>
              </a:rPr>
              <a:t>forêt</a:t>
            </a:r>
            <a:r>
              <a:rPr lang="fr-FR" dirty="0">
                <a:solidFill>
                  <a:srgbClr val="008000"/>
                </a:solidFill>
              </a:rPr>
              <a:t> dont la composition </a:t>
            </a:r>
            <a:r>
              <a:rPr lang="fr-FR" dirty="0">
                <a:solidFill>
                  <a:srgbClr val="008000"/>
                </a:solidFill>
                <a:hlinkClick r:id="rId7" tooltip="Faune (biologie)"/>
              </a:rPr>
              <a:t>faunistique</a:t>
            </a:r>
            <a:r>
              <a:rPr lang="fr-FR" dirty="0">
                <a:solidFill>
                  <a:srgbClr val="008000"/>
                </a:solidFill>
              </a:rPr>
              <a:t> et </a:t>
            </a:r>
            <a:r>
              <a:rPr lang="fr-FR" dirty="0">
                <a:solidFill>
                  <a:srgbClr val="008000"/>
                </a:solidFill>
                <a:hlinkClick r:id="rId8" tooltip="Flore"/>
              </a:rPr>
              <a:t>floristique</a:t>
            </a:r>
            <a:r>
              <a:rPr lang="fr-FR" dirty="0">
                <a:solidFill>
                  <a:srgbClr val="008000"/>
                </a:solidFill>
              </a:rPr>
              <a:t> sont le fruit d'une gestion par la ou les populations locales</a:t>
            </a:r>
            <a:r>
              <a:rPr lang="fr-FR" dirty="0" smtClean="0">
                <a:solidFill>
                  <a:srgbClr val="008000"/>
                </a:solidFill>
              </a:rPr>
              <a:t>. L'intérêt </a:t>
            </a:r>
            <a:r>
              <a:rPr lang="fr-FR" dirty="0">
                <a:solidFill>
                  <a:srgbClr val="008000"/>
                </a:solidFill>
              </a:rPr>
              <a:t>de ces populations est la constitution d'un cadre de vie satisfaisant leurs divers besoins, en termes d'alimentation, de matériaux de construction, d'artisanats variés, d'énergie, de produits médicinaux, et toutes activités sociales</a:t>
            </a:r>
            <a:r>
              <a:rPr lang="fr-FR" dirty="0" smtClean="0">
                <a:solidFill>
                  <a:srgbClr val="008000"/>
                </a:solidFill>
              </a:rPr>
              <a:t>. Les </a:t>
            </a:r>
            <a:r>
              <a:rPr lang="fr-FR" dirty="0">
                <a:solidFill>
                  <a:srgbClr val="008000"/>
                </a:solidFill>
              </a:rPr>
              <a:t>écosystèmes désignés comme </a:t>
            </a:r>
            <a:r>
              <a:rPr lang="fr-FR" dirty="0" err="1">
                <a:solidFill>
                  <a:srgbClr val="008000"/>
                </a:solidFill>
              </a:rPr>
              <a:t>agroforêts</a:t>
            </a:r>
            <a:r>
              <a:rPr lang="fr-FR" dirty="0">
                <a:solidFill>
                  <a:srgbClr val="008000"/>
                </a:solidFill>
              </a:rPr>
              <a:t> sont en général situées en zone intertropicale</a:t>
            </a:r>
            <a:r>
              <a:rPr lang="fr-FR" dirty="0" smtClean="0">
                <a:solidFill>
                  <a:srgbClr val="008000"/>
                </a:solidFill>
              </a:rPr>
              <a:t>.</a:t>
            </a:r>
            <a:r>
              <a:rPr lang="fr-FR" sz="1200" dirty="0" smtClean="0">
                <a:solidFill>
                  <a:srgbClr val="008000"/>
                </a:solidFill>
              </a:rPr>
              <a:t> </a:t>
            </a:r>
            <a:r>
              <a:rPr lang="fr-FR" sz="1200" dirty="0">
                <a:solidFill>
                  <a:srgbClr val="008000"/>
                </a:solidFill>
              </a:rPr>
              <a:t>Source : </a:t>
            </a:r>
            <a:r>
              <a:rPr lang="fr-FR" sz="1200" dirty="0">
                <a:solidFill>
                  <a:srgbClr val="008000"/>
                </a:solidFill>
                <a:hlinkClick r:id="rId9"/>
              </a:rPr>
              <a:t>http://</a:t>
            </a:r>
            <a:r>
              <a:rPr lang="fr-FR" sz="1200" dirty="0" smtClean="0">
                <a:solidFill>
                  <a:srgbClr val="008000"/>
                </a:solidFill>
                <a:hlinkClick r:id="rId9"/>
              </a:rPr>
              <a:t>fr.wikipedia.org/wiki/Agrofor%C3%AAt</a:t>
            </a:r>
            <a:r>
              <a:rPr lang="fr-FR" sz="1200" dirty="0" smtClean="0">
                <a:solidFill>
                  <a:srgbClr val="008000"/>
                </a:solidFill>
              </a:rPr>
              <a:t> </a:t>
            </a:r>
            <a:endParaRPr lang="fr-FR" dirty="0">
              <a:solidFill>
                <a:srgbClr val="008000"/>
              </a:solidFill>
            </a:endParaRPr>
          </a:p>
          <a:p>
            <a:pPr algn="just"/>
            <a:r>
              <a:rPr lang="fr-FR" b="1" i="1" dirty="0" smtClean="0">
                <a:solidFill>
                  <a:srgbClr val="008000"/>
                </a:solidFill>
              </a:rPr>
              <a:t>Jardin-forêt </a:t>
            </a:r>
            <a:r>
              <a:rPr lang="fr-FR" dirty="0">
                <a:solidFill>
                  <a:srgbClr val="008000"/>
                </a:solidFill>
              </a:rPr>
              <a:t>: Un mélange d’arbres, arbustes, arbrisseaux, plantes grimpantes, légumes annuels, biannuels et vivaces, de champignons cultivés, qui produisent fruits, légumes, plantes aromatiques et médicinales, bois de chauffage etc</a:t>
            </a:r>
            <a:r>
              <a:rPr lang="fr-FR" dirty="0" smtClean="0">
                <a:solidFill>
                  <a:srgbClr val="008000"/>
                </a:solidFill>
              </a:rPr>
              <a:t>.</a:t>
            </a:r>
          </a:p>
          <a:p>
            <a:pPr algn="just"/>
            <a:r>
              <a:rPr lang="fr-FR" sz="1200" dirty="0">
                <a:solidFill>
                  <a:srgbClr val="008000"/>
                </a:solidFill>
              </a:rPr>
              <a:t>Source : </a:t>
            </a:r>
            <a:r>
              <a:rPr lang="fr-FR" sz="1200" dirty="0">
                <a:solidFill>
                  <a:srgbClr val="008000"/>
                </a:solidFill>
                <a:hlinkClick r:id="rId10"/>
              </a:rPr>
              <a:t>http://</a:t>
            </a:r>
            <a:r>
              <a:rPr lang="fr-FR" sz="1200" dirty="0" smtClean="0">
                <a:solidFill>
                  <a:srgbClr val="008000"/>
                </a:solidFill>
                <a:hlinkClick r:id="rId10"/>
              </a:rPr>
              <a:t>www.reporterre.net/Quand-la-permaculture-cree-des</a:t>
            </a:r>
            <a:r>
              <a:rPr lang="fr-FR" sz="1200" dirty="0" smtClean="0">
                <a:solidFill>
                  <a:srgbClr val="008000"/>
                </a:solidFill>
              </a:rPr>
              <a:t> </a:t>
            </a:r>
          </a:p>
        </p:txBody>
      </p:sp>
      <p:pic>
        <p:nvPicPr>
          <p:cNvPr id="13" name="Imag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92133" y="866438"/>
            <a:ext cx="2257425" cy="1238250"/>
          </a:xfrm>
          <a:prstGeom prst="rect">
            <a:avLst/>
          </a:prstGeom>
        </p:spPr>
      </p:pic>
      <p:pic>
        <p:nvPicPr>
          <p:cNvPr id="15" name="Imag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28465" y="5237028"/>
            <a:ext cx="1895475" cy="1143000"/>
          </a:xfrm>
          <a:prstGeom prst="rect">
            <a:avLst/>
          </a:prstGeom>
        </p:spPr>
      </p:pic>
      <p:sp>
        <p:nvSpPr>
          <p:cNvPr id="21" name="ZoneTexte 20"/>
          <p:cNvSpPr txBox="1"/>
          <p:nvPr/>
        </p:nvSpPr>
        <p:spPr>
          <a:xfrm>
            <a:off x="6583409" y="6380028"/>
            <a:ext cx="3785588" cy="276999"/>
          </a:xfrm>
          <a:prstGeom prst="rect">
            <a:avLst/>
          </a:prstGeom>
          <a:noFill/>
        </p:spPr>
        <p:txBody>
          <a:bodyPr wrap="none" rtlCol="0">
            <a:spAutoFit/>
          </a:bodyPr>
          <a:lstStyle/>
          <a:p>
            <a:pPr algn="ctr"/>
            <a:r>
              <a:rPr lang="fr-FR" sz="1200" dirty="0">
                <a:solidFill>
                  <a:srgbClr val="008000"/>
                </a:solidFill>
              </a:rPr>
              <a:t>Source : </a:t>
            </a:r>
            <a:r>
              <a:rPr lang="fr-FR" sz="1200" dirty="0">
                <a:solidFill>
                  <a:srgbClr val="008000"/>
                </a:solidFill>
                <a:hlinkClick r:id="rId13"/>
              </a:rPr>
              <a:t>http://</a:t>
            </a:r>
            <a:r>
              <a:rPr lang="fr-FR" sz="1200" dirty="0" smtClean="0">
                <a:solidFill>
                  <a:srgbClr val="008000"/>
                </a:solidFill>
                <a:hlinkClick r:id="rId13"/>
              </a:rPr>
              <a:t>www.pestreboisbuches.fr/partenaires.php</a:t>
            </a:r>
            <a:r>
              <a:rPr lang="fr-FR" sz="1200" dirty="0" smtClean="0">
                <a:solidFill>
                  <a:srgbClr val="008000"/>
                </a:solidFill>
              </a:rPr>
              <a:t> </a:t>
            </a:r>
            <a:endParaRPr lang="fr-FR" sz="1200" dirty="0">
              <a:solidFill>
                <a:srgbClr val="008000"/>
              </a:solidFill>
            </a:endParaRPr>
          </a:p>
        </p:txBody>
      </p:sp>
    </p:spTree>
    <p:extLst>
      <p:ext uri="{BB962C8B-B14F-4D97-AF65-F5344CB8AC3E}">
        <p14:creationId xmlns:p14="http://schemas.microsoft.com/office/powerpoint/2010/main" val="33167333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47269" y="6380028"/>
            <a:ext cx="3067280" cy="353917"/>
          </a:xfrm>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1149069" y="273191"/>
            <a:ext cx="700489" cy="365125"/>
          </a:xfrm>
        </p:spPr>
        <p:txBody>
          <a:bodyPr/>
          <a:lstStyle/>
          <a:p>
            <a:fld id="{45F5A4E4-5C5F-4409-A55E-AD608A685D4D}" type="slidenum">
              <a:rPr lang="fr-FR" smtClean="0"/>
              <a:t>46</a:t>
            </a:fld>
            <a:endParaRPr lang="fr-FR"/>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7" name="ZoneTexte 6"/>
          <p:cNvSpPr txBox="1"/>
          <p:nvPr/>
        </p:nvSpPr>
        <p:spPr>
          <a:xfrm>
            <a:off x="182012" y="818135"/>
            <a:ext cx="3519824" cy="369332"/>
          </a:xfrm>
          <a:prstGeom prst="rect">
            <a:avLst/>
          </a:prstGeom>
          <a:noFill/>
        </p:spPr>
        <p:txBody>
          <a:bodyPr wrap="square" rtlCol="0">
            <a:spAutoFit/>
          </a:bodyPr>
          <a:lstStyle/>
          <a:p>
            <a:r>
              <a:rPr lang="fr-FR" b="1" dirty="0" smtClean="0">
                <a:solidFill>
                  <a:srgbClr val="008000"/>
                </a:solidFill>
              </a:rPr>
              <a:t>A7. </a:t>
            </a:r>
            <a:r>
              <a:rPr lang="fr-FR" b="1" dirty="0">
                <a:solidFill>
                  <a:srgbClr val="008000"/>
                </a:solidFill>
              </a:rPr>
              <a:t>Annexe: </a:t>
            </a:r>
            <a:r>
              <a:rPr lang="fr-FR" b="1" dirty="0" smtClean="0">
                <a:solidFill>
                  <a:srgbClr val="008000"/>
                </a:solidFill>
              </a:rPr>
              <a:t>Lexique (suite)</a:t>
            </a:r>
          </a:p>
        </p:txBody>
      </p:sp>
      <p:sp>
        <p:nvSpPr>
          <p:cNvPr id="8" name="ZoneTexte 7"/>
          <p:cNvSpPr txBox="1"/>
          <p:nvPr/>
        </p:nvSpPr>
        <p:spPr>
          <a:xfrm>
            <a:off x="182012" y="1303200"/>
            <a:ext cx="11782475" cy="2027103"/>
          </a:xfrm>
          <a:prstGeom prst="rect">
            <a:avLst/>
          </a:prstGeom>
          <a:noFill/>
        </p:spPr>
        <p:txBody>
          <a:bodyPr wrap="square" rtlCol="0">
            <a:spAutoFit/>
          </a:bodyPr>
          <a:lstStyle/>
          <a:p>
            <a:pPr algn="just"/>
            <a:r>
              <a:rPr lang="fr-FR" b="1" i="1" dirty="0" err="1" smtClean="0">
                <a:solidFill>
                  <a:srgbClr val="008000"/>
                </a:solidFill>
              </a:rPr>
              <a:t>Permaculture</a:t>
            </a:r>
            <a:r>
              <a:rPr lang="fr-FR" dirty="0" smtClean="0">
                <a:solidFill>
                  <a:srgbClr val="008000"/>
                </a:solidFill>
              </a:rPr>
              <a:t> : </a:t>
            </a:r>
            <a:r>
              <a:rPr lang="fr-FR" dirty="0">
                <a:solidFill>
                  <a:srgbClr val="008000"/>
                </a:solidFill>
              </a:rPr>
              <a:t>Forme </a:t>
            </a:r>
            <a:r>
              <a:rPr lang="fr-FR" dirty="0" smtClean="0">
                <a:solidFill>
                  <a:srgbClr val="008000"/>
                </a:solidFill>
              </a:rPr>
              <a:t>d’</a:t>
            </a:r>
            <a:r>
              <a:rPr lang="fr-FR" dirty="0" smtClean="0">
                <a:solidFill>
                  <a:srgbClr val="008000"/>
                </a:solidFill>
                <a:hlinkClick r:id="rId2" tooltip="agriculture"/>
              </a:rPr>
              <a:t>agriculture</a:t>
            </a:r>
            <a:r>
              <a:rPr lang="fr-FR" dirty="0" smtClean="0">
                <a:solidFill>
                  <a:srgbClr val="008000"/>
                </a:solidFill>
              </a:rPr>
              <a:t>, créée </a:t>
            </a:r>
            <a:r>
              <a:rPr lang="fr-FR" dirty="0">
                <a:solidFill>
                  <a:srgbClr val="008000"/>
                </a:solidFill>
              </a:rPr>
              <a:t>dans les années soixante-dix en Australie par Bill </a:t>
            </a:r>
            <a:r>
              <a:rPr lang="fr-FR" dirty="0" err="1">
                <a:solidFill>
                  <a:srgbClr val="008000"/>
                </a:solidFill>
              </a:rPr>
              <a:t>Molisson</a:t>
            </a:r>
            <a:r>
              <a:rPr lang="fr-FR" dirty="0">
                <a:solidFill>
                  <a:srgbClr val="008000"/>
                </a:solidFill>
              </a:rPr>
              <a:t> et </a:t>
            </a:r>
            <a:r>
              <a:rPr lang="fr-FR" dirty="0" smtClean="0">
                <a:solidFill>
                  <a:srgbClr val="008000"/>
                </a:solidFill>
              </a:rPr>
              <a:t>David </a:t>
            </a:r>
            <a:r>
              <a:rPr lang="fr-FR" dirty="0" err="1" smtClean="0">
                <a:solidFill>
                  <a:srgbClr val="008000"/>
                </a:solidFill>
              </a:rPr>
              <a:t>Holmgren</a:t>
            </a:r>
            <a:r>
              <a:rPr lang="fr-FR" dirty="0" smtClean="0">
                <a:solidFill>
                  <a:srgbClr val="008000"/>
                </a:solidFill>
              </a:rPr>
              <a:t>, </a:t>
            </a:r>
            <a:r>
              <a:rPr lang="fr-FR" dirty="0">
                <a:solidFill>
                  <a:srgbClr val="008000"/>
                </a:solidFill>
              </a:rPr>
              <a:t> nécessitant peu d’</a:t>
            </a:r>
            <a:r>
              <a:rPr lang="fr-FR" dirty="0">
                <a:solidFill>
                  <a:srgbClr val="008000"/>
                </a:solidFill>
                <a:hlinkClick r:id="rId3" tooltip="entretien"/>
              </a:rPr>
              <a:t>entretien</a:t>
            </a:r>
            <a:r>
              <a:rPr lang="fr-FR" dirty="0">
                <a:solidFill>
                  <a:srgbClr val="008000"/>
                </a:solidFill>
              </a:rPr>
              <a:t>, grâce à l’</a:t>
            </a:r>
            <a:r>
              <a:rPr lang="fr-FR" dirty="0">
                <a:solidFill>
                  <a:srgbClr val="008000"/>
                </a:solidFill>
                <a:hlinkClick r:id="rId4" tooltip="utilisation"/>
              </a:rPr>
              <a:t>utilisation</a:t>
            </a:r>
            <a:r>
              <a:rPr lang="fr-FR" dirty="0">
                <a:solidFill>
                  <a:srgbClr val="008000"/>
                </a:solidFill>
              </a:rPr>
              <a:t> de nombreuses </a:t>
            </a:r>
            <a:r>
              <a:rPr lang="fr-FR" dirty="0">
                <a:solidFill>
                  <a:srgbClr val="008000"/>
                </a:solidFill>
                <a:hlinkClick r:id="rId5" tooltip="espèce"/>
              </a:rPr>
              <a:t>espèces</a:t>
            </a:r>
            <a:r>
              <a:rPr lang="fr-FR" dirty="0">
                <a:solidFill>
                  <a:srgbClr val="008000"/>
                </a:solidFill>
              </a:rPr>
              <a:t> de </a:t>
            </a:r>
            <a:r>
              <a:rPr lang="fr-FR" dirty="0">
                <a:solidFill>
                  <a:srgbClr val="008000"/>
                </a:solidFill>
                <a:hlinkClick r:id="rId6" tooltip="plante"/>
              </a:rPr>
              <a:t>plantes</a:t>
            </a:r>
            <a:r>
              <a:rPr lang="fr-FR" dirty="0">
                <a:solidFill>
                  <a:srgbClr val="008000"/>
                </a:solidFill>
              </a:rPr>
              <a:t> </a:t>
            </a:r>
            <a:r>
              <a:rPr lang="fr-FR" dirty="0">
                <a:solidFill>
                  <a:srgbClr val="008000"/>
                </a:solidFill>
                <a:hlinkClick r:id="rId7" tooltip="complémentaire"/>
              </a:rPr>
              <a:t>complémentaires</a:t>
            </a:r>
            <a:r>
              <a:rPr lang="fr-FR" dirty="0">
                <a:solidFill>
                  <a:srgbClr val="008000"/>
                </a:solidFill>
              </a:rPr>
              <a:t> et à l’aide des animaux </a:t>
            </a:r>
            <a:r>
              <a:rPr lang="fr-FR" dirty="0" smtClean="0">
                <a:solidFill>
                  <a:srgbClr val="008000"/>
                </a:solidFill>
              </a:rPr>
              <a:t>sauvages, </a:t>
            </a:r>
            <a:r>
              <a:rPr lang="fr-FR" dirty="0">
                <a:solidFill>
                  <a:srgbClr val="008000"/>
                </a:solidFill>
              </a:rPr>
              <a:t>pour reconstituer un </a:t>
            </a:r>
            <a:r>
              <a:rPr lang="fr-FR" dirty="0">
                <a:solidFill>
                  <a:srgbClr val="008000"/>
                </a:solidFill>
                <a:hlinkClick r:id="rId8" tooltip="écosystème"/>
              </a:rPr>
              <a:t>écosystème</a:t>
            </a:r>
            <a:r>
              <a:rPr lang="fr-FR" dirty="0">
                <a:solidFill>
                  <a:srgbClr val="008000"/>
                </a:solidFill>
              </a:rPr>
              <a:t> gérable à échelle humaine</a:t>
            </a:r>
            <a:r>
              <a:rPr lang="fr-FR" dirty="0" smtClean="0">
                <a:solidFill>
                  <a:srgbClr val="008000"/>
                </a:solidFill>
              </a:rPr>
              <a:t>. </a:t>
            </a:r>
            <a:r>
              <a:rPr lang="fr-FR" dirty="0">
                <a:solidFill>
                  <a:srgbClr val="008000"/>
                </a:solidFill>
              </a:rPr>
              <a:t>Elle signifie culture permanente et </a:t>
            </a:r>
            <a:r>
              <a:rPr lang="fr-FR" dirty="0" smtClean="0">
                <a:solidFill>
                  <a:srgbClr val="008000"/>
                </a:solidFill>
              </a:rPr>
              <a:t>durable. Elle </a:t>
            </a:r>
            <a:r>
              <a:rPr lang="fr-FR" dirty="0">
                <a:solidFill>
                  <a:srgbClr val="008000"/>
                </a:solidFill>
              </a:rPr>
              <a:t>est un ensemble de pratiques et de principes visant à créer une production agricole </a:t>
            </a:r>
            <a:r>
              <a:rPr lang="fr-FR" dirty="0" smtClean="0">
                <a:solidFill>
                  <a:srgbClr val="008000"/>
                </a:solidFill>
                <a:hlinkClick r:id="rId9" tooltip="Soutenable"/>
              </a:rPr>
              <a:t>durable</a:t>
            </a:r>
            <a:r>
              <a:rPr lang="fr-FR" dirty="0" smtClean="0">
                <a:solidFill>
                  <a:srgbClr val="008000"/>
                </a:solidFill>
              </a:rPr>
              <a:t>, prenant </a:t>
            </a:r>
            <a:r>
              <a:rPr lang="fr-FR" dirty="0">
                <a:solidFill>
                  <a:srgbClr val="008000"/>
                </a:solidFill>
              </a:rPr>
              <a:t>en considération la </a:t>
            </a:r>
            <a:r>
              <a:rPr lang="fr-FR" dirty="0" smtClean="0">
                <a:solidFill>
                  <a:srgbClr val="008000"/>
                </a:solidFill>
              </a:rPr>
              <a:t>biodiversité </a:t>
            </a:r>
            <a:r>
              <a:rPr lang="fr-FR" dirty="0">
                <a:solidFill>
                  <a:srgbClr val="008000"/>
                </a:solidFill>
              </a:rPr>
              <a:t>des </a:t>
            </a:r>
            <a:r>
              <a:rPr lang="fr-FR" dirty="0" smtClean="0">
                <a:solidFill>
                  <a:srgbClr val="008000"/>
                </a:solidFill>
              </a:rPr>
              <a:t>écosystèmes</a:t>
            </a:r>
            <a:r>
              <a:rPr lang="fr-FR" baseline="30000" dirty="0" smtClean="0">
                <a:solidFill>
                  <a:srgbClr val="008000"/>
                </a:solidFill>
                <a:hlinkClick r:id="rId10"/>
              </a:rPr>
              <a:t>1</a:t>
            </a:r>
            <a:r>
              <a:rPr lang="fr-FR" baseline="30000" dirty="0" smtClean="0">
                <a:solidFill>
                  <a:srgbClr val="008000"/>
                </a:solidFill>
              </a:rPr>
              <a:t>,</a:t>
            </a:r>
            <a:r>
              <a:rPr lang="fr-FR" baseline="30000" dirty="0" smtClean="0">
                <a:solidFill>
                  <a:srgbClr val="008000"/>
                </a:solidFill>
                <a:hlinkClick r:id="rId11"/>
              </a:rPr>
              <a:t>2</a:t>
            </a:r>
            <a:r>
              <a:rPr lang="fr-FR" dirty="0" smtClean="0">
                <a:solidFill>
                  <a:srgbClr val="008000"/>
                </a:solidFill>
              </a:rPr>
              <a:t>, </a:t>
            </a:r>
            <a:r>
              <a:rPr lang="fr-FR" dirty="0">
                <a:solidFill>
                  <a:srgbClr val="008000"/>
                </a:solidFill>
              </a:rPr>
              <a:t>respectueuse des êtres vivants et de leurs relations </a:t>
            </a:r>
            <a:r>
              <a:rPr lang="fr-FR" dirty="0" smtClean="0">
                <a:solidFill>
                  <a:srgbClr val="008000"/>
                </a:solidFill>
              </a:rPr>
              <a:t>réciproques. </a:t>
            </a:r>
            <a:r>
              <a:rPr lang="fr-FR" dirty="0">
                <a:solidFill>
                  <a:srgbClr val="008000"/>
                </a:solidFill>
              </a:rPr>
              <a:t>Elle vise à créer un écosystème productif en nourriture ainsi qu'en d'autres ressources utiles, tout en laissant à la nature « sauvage » le plus de place possible</a:t>
            </a:r>
            <a:r>
              <a:rPr lang="fr-FR" dirty="0" smtClean="0">
                <a:solidFill>
                  <a:srgbClr val="008000"/>
                </a:solidFill>
              </a:rPr>
              <a:t>. </a:t>
            </a:r>
            <a:r>
              <a:rPr lang="fr-FR" sz="1200" dirty="0" smtClean="0">
                <a:solidFill>
                  <a:srgbClr val="008000"/>
                </a:solidFill>
              </a:rPr>
              <a:t>Sources : a) </a:t>
            </a:r>
            <a:r>
              <a:rPr lang="fr-FR" sz="1200" i="1" dirty="0">
                <a:solidFill>
                  <a:srgbClr val="008000"/>
                </a:solidFill>
                <a:hlinkClick r:id="rId12"/>
              </a:rPr>
              <a:t>La </a:t>
            </a:r>
            <a:r>
              <a:rPr lang="fr-FR" sz="1200" i="1" dirty="0" err="1">
                <a:solidFill>
                  <a:srgbClr val="008000"/>
                </a:solidFill>
                <a:hlinkClick r:id="rId12"/>
              </a:rPr>
              <a:t>permaculture</a:t>
            </a:r>
            <a:r>
              <a:rPr lang="fr-FR" sz="1200" dirty="0">
                <a:solidFill>
                  <a:srgbClr val="008000"/>
                </a:solidFill>
              </a:rPr>
              <a:t> sur </a:t>
            </a:r>
            <a:r>
              <a:rPr lang="fr-FR" sz="1200" dirty="0">
                <a:solidFill>
                  <a:srgbClr val="008000"/>
                </a:solidFill>
                <a:hlinkClick r:id="rId13"/>
              </a:rPr>
              <a:t>http://</a:t>
            </a:r>
            <a:r>
              <a:rPr lang="fr-FR" sz="1200" dirty="0" smtClean="0">
                <a:solidFill>
                  <a:srgbClr val="008000"/>
                </a:solidFill>
                <a:hlinkClick r:id="rId13"/>
              </a:rPr>
              <a:t>www.fermedubec.com</a:t>
            </a:r>
            <a:r>
              <a:rPr lang="fr-FR" sz="1200" dirty="0">
                <a:solidFill>
                  <a:srgbClr val="008000"/>
                </a:solidFill>
              </a:rPr>
              <a:t>, b) </a:t>
            </a:r>
            <a:r>
              <a:rPr lang="fr-FR" sz="1200" dirty="0">
                <a:solidFill>
                  <a:srgbClr val="008000"/>
                </a:solidFill>
                <a:hlinkClick r:id="rId14"/>
              </a:rPr>
              <a:t>http://</a:t>
            </a:r>
            <a:r>
              <a:rPr lang="fr-FR" sz="1200" dirty="0" smtClean="0">
                <a:solidFill>
                  <a:srgbClr val="008000"/>
                </a:solidFill>
                <a:hlinkClick r:id="rId14"/>
              </a:rPr>
              <a:t>fr.wikipedia.org/wiki/Permaculture</a:t>
            </a:r>
            <a:r>
              <a:rPr lang="fr-FR" sz="1200" dirty="0" smtClean="0">
                <a:solidFill>
                  <a:srgbClr val="008000"/>
                </a:solidFill>
              </a:rPr>
              <a:t>  </a:t>
            </a:r>
          </a:p>
        </p:txBody>
      </p:sp>
      <p:pic>
        <p:nvPicPr>
          <p:cNvPr id="10" name="Image 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66756" y="4406920"/>
            <a:ext cx="952500" cy="1857375"/>
          </a:xfrm>
          <a:prstGeom prst="rect">
            <a:avLst/>
          </a:prstGeom>
        </p:spPr>
      </p:pic>
      <p:pic>
        <p:nvPicPr>
          <p:cNvPr id="11" name="Imag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76574" y="4475003"/>
            <a:ext cx="2143125" cy="2143125"/>
          </a:xfrm>
          <a:prstGeom prst="rect">
            <a:avLst/>
          </a:prstGeom>
        </p:spPr>
      </p:pic>
      <p:pic>
        <p:nvPicPr>
          <p:cNvPr id="12" name="Image 1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84273" y="4454626"/>
            <a:ext cx="1533640" cy="1148750"/>
          </a:xfrm>
          <a:prstGeom prst="rect">
            <a:avLst/>
          </a:prstGeom>
        </p:spPr>
      </p:pic>
      <p:pic>
        <p:nvPicPr>
          <p:cNvPr id="14" name="Image 1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48937" y="4352925"/>
            <a:ext cx="2438400" cy="1876425"/>
          </a:xfrm>
          <a:prstGeom prst="rect">
            <a:avLst/>
          </a:prstGeom>
        </p:spPr>
      </p:pic>
      <p:pic>
        <p:nvPicPr>
          <p:cNvPr id="16" name="Image 1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118238" y="4243292"/>
            <a:ext cx="1847850" cy="2466975"/>
          </a:xfrm>
          <a:prstGeom prst="rect">
            <a:avLst/>
          </a:prstGeom>
        </p:spPr>
      </p:pic>
      <p:pic>
        <p:nvPicPr>
          <p:cNvPr id="17" name="Image 1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2012" y="4406920"/>
            <a:ext cx="1905000" cy="1828800"/>
          </a:xfrm>
          <a:prstGeom prst="rect">
            <a:avLst/>
          </a:prstGeom>
        </p:spPr>
      </p:pic>
      <p:sp>
        <p:nvSpPr>
          <p:cNvPr id="18" name="ZoneTexte 17"/>
          <p:cNvSpPr txBox="1"/>
          <p:nvPr/>
        </p:nvSpPr>
        <p:spPr>
          <a:xfrm>
            <a:off x="3999123" y="6380028"/>
            <a:ext cx="1872757" cy="276999"/>
          </a:xfrm>
          <a:prstGeom prst="rect">
            <a:avLst/>
          </a:prstGeom>
          <a:noFill/>
        </p:spPr>
        <p:txBody>
          <a:bodyPr wrap="none" rtlCol="0">
            <a:spAutoFit/>
          </a:bodyPr>
          <a:lstStyle/>
          <a:p>
            <a:r>
              <a:rPr lang="fr-FR" sz="1200" dirty="0" smtClean="0">
                <a:solidFill>
                  <a:srgbClr val="008000"/>
                </a:solidFill>
              </a:rPr>
              <a:t>Mélisse (</a:t>
            </a:r>
            <a:r>
              <a:rPr lang="fr-FR" sz="1200" i="1" dirty="0" smtClean="0">
                <a:solidFill>
                  <a:srgbClr val="008000"/>
                </a:solidFill>
              </a:rPr>
              <a:t>Melissa </a:t>
            </a:r>
            <a:r>
              <a:rPr lang="fr-FR" sz="1200" i="1" dirty="0" err="1" smtClean="0">
                <a:solidFill>
                  <a:srgbClr val="008000"/>
                </a:solidFill>
              </a:rPr>
              <a:t>officinala</a:t>
            </a:r>
            <a:r>
              <a:rPr lang="fr-FR" sz="1200" dirty="0" smtClean="0">
                <a:solidFill>
                  <a:srgbClr val="008000"/>
                </a:solidFill>
              </a:rPr>
              <a:t>)</a:t>
            </a:r>
            <a:endParaRPr lang="fr-FR" sz="1200" dirty="0">
              <a:solidFill>
                <a:srgbClr val="008000"/>
              </a:solidFill>
            </a:endParaRPr>
          </a:p>
        </p:txBody>
      </p:sp>
    </p:spTree>
    <p:extLst>
      <p:ext uri="{BB962C8B-B14F-4D97-AF65-F5344CB8AC3E}">
        <p14:creationId xmlns:p14="http://schemas.microsoft.com/office/powerpoint/2010/main" val="25847089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6361676" y="6387778"/>
            <a:ext cx="3214810" cy="371935"/>
          </a:xfrm>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p:txBody>
          <a:bodyPr/>
          <a:lstStyle/>
          <a:p>
            <a:fld id="{45F5A4E4-5C5F-4409-A55E-AD608A685D4D}" type="slidenum">
              <a:rPr lang="fr-FR" smtClean="0"/>
              <a:t>47</a:t>
            </a:fld>
            <a:endParaRPr lang="fr-FR"/>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7" name="ZoneTexte 6"/>
          <p:cNvSpPr txBox="1"/>
          <p:nvPr/>
        </p:nvSpPr>
        <p:spPr>
          <a:xfrm>
            <a:off x="115743" y="774268"/>
            <a:ext cx="3519824" cy="369332"/>
          </a:xfrm>
          <a:prstGeom prst="rect">
            <a:avLst/>
          </a:prstGeom>
          <a:noFill/>
        </p:spPr>
        <p:txBody>
          <a:bodyPr wrap="square" rtlCol="0">
            <a:spAutoFit/>
          </a:bodyPr>
          <a:lstStyle/>
          <a:p>
            <a:r>
              <a:rPr lang="fr-FR" b="1" dirty="0" smtClean="0">
                <a:solidFill>
                  <a:srgbClr val="008000"/>
                </a:solidFill>
              </a:rPr>
              <a:t>A7. </a:t>
            </a:r>
            <a:r>
              <a:rPr lang="fr-FR" b="1" dirty="0">
                <a:solidFill>
                  <a:srgbClr val="008000"/>
                </a:solidFill>
              </a:rPr>
              <a:t>Annexe: </a:t>
            </a:r>
            <a:r>
              <a:rPr lang="fr-FR" b="1" dirty="0" smtClean="0">
                <a:solidFill>
                  <a:srgbClr val="008000"/>
                </a:solidFill>
              </a:rPr>
              <a:t>Lexique</a:t>
            </a:r>
          </a:p>
        </p:txBody>
      </p:sp>
      <p:sp>
        <p:nvSpPr>
          <p:cNvPr id="8" name="ZoneTexte 7"/>
          <p:cNvSpPr txBox="1"/>
          <p:nvPr/>
        </p:nvSpPr>
        <p:spPr>
          <a:xfrm>
            <a:off x="115743" y="1222873"/>
            <a:ext cx="11881626" cy="3693319"/>
          </a:xfrm>
          <a:prstGeom prst="rect">
            <a:avLst/>
          </a:prstGeom>
          <a:noFill/>
        </p:spPr>
        <p:txBody>
          <a:bodyPr wrap="square" rtlCol="0">
            <a:spAutoFit/>
          </a:bodyPr>
          <a:lstStyle/>
          <a:p>
            <a:r>
              <a:rPr lang="fr-FR" b="1" i="1" dirty="0" err="1" smtClean="0">
                <a:solidFill>
                  <a:srgbClr val="008000"/>
                </a:solidFill>
              </a:rPr>
              <a:t>Permaculture</a:t>
            </a:r>
            <a:r>
              <a:rPr lang="fr-FR" dirty="0" smtClean="0">
                <a:solidFill>
                  <a:srgbClr val="008000"/>
                </a:solidFill>
              </a:rPr>
              <a:t> (suite) : Du </a:t>
            </a:r>
            <a:r>
              <a:rPr lang="fr-FR" dirty="0">
                <a:solidFill>
                  <a:srgbClr val="008000"/>
                </a:solidFill>
              </a:rPr>
              <a:t>fait que les écosystèmes naturels sont supposément plus productifs que les systèmes de production humains, la </a:t>
            </a:r>
            <a:r>
              <a:rPr lang="fr-FR" dirty="0" err="1">
                <a:solidFill>
                  <a:srgbClr val="008000"/>
                </a:solidFill>
              </a:rPr>
              <a:t>permaculture</a:t>
            </a:r>
            <a:r>
              <a:rPr lang="fr-FR" dirty="0">
                <a:solidFill>
                  <a:srgbClr val="008000"/>
                </a:solidFill>
              </a:rPr>
              <a:t> s'attache à utiliser les modèles d'écosystèmes naturels et à s'en rapprocher autant que possible. Un des modèles fondamentaux est celui de la forêt, composé de sept strates :</a:t>
            </a:r>
          </a:p>
          <a:p>
            <a:endParaRPr lang="fr-FR" dirty="0" smtClean="0">
              <a:solidFill>
                <a:srgbClr val="008000"/>
              </a:solidFill>
            </a:endParaRPr>
          </a:p>
          <a:p>
            <a:pPr marL="342900" indent="-342900">
              <a:buFont typeface="+mj-lt"/>
              <a:buAutoNum type="arabicPeriod"/>
            </a:pPr>
            <a:r>
              <a:rPr lang="fr-FR" dirty="0" smtClean="0">
                <a:solidFill>
                  <a:srgbClr val="008000"/>
                </a:solidFill>
              </a:rPr>
              <a:t>la</a:t>
            </a:r>
            <a:r>
              <a:rPr lang="fr-FR" dirty="0">
                <a:solidFill>
                  <a:srgbClr val="008000"/>
                </a:solidFill>
              </a:rPr>
              <a:t> </a:t>
            </a:r>
            <a:r>
              <a:rPr lang="fr-FR" dirty="0" smtClean="0">
                <a:solidFill>
                  <a:srgbClr val="008000"/>
                </a:solidFill>
                <a:hlinkClick r:id="rId2" tooltip="Canopée"/>
              </a:rPr>
              <a:t>canopée</a:t>
            </a:r>
            <a:r>
              <a:rPr lang="fr-FR" dirty="0" smtClean="0">
                <a:solidFill>
                  <a:srgbClr val="008000"/>
                </a:solidFill>
              </a:rPr>
              <a:t> (les arbres de haute tige)</a:t>
            </a:r>
            <a:endParaRPr lang="fr-FR" dirty="0">
              <a:solidFill>
                <a:srgbClr val="008000"/>
              </a:solidFill>
            </a:endParaRPr>
          </a:p>
          <a:p>
            <a:pPr marL="342900" indent="-342900">
              <a:buFont typeface="+mj-lt"/>
              <a:buAutoNum type="arabicPeriod"/>
            </a:pPr>
            <a:r>
              <a:rPr lang="fr-FR" dirty="0">
                <a:solidFill>
                  <a:srgbClr val="008000"/>
                </a:solidFill>
              </a:rPr>
              <a:t>la couche des arbres intermédiaires (fruitiers nains)</a:t>
            </a:r>
          </a:p>
          <a:p>
            <a:pPr marL="342900" indent="-342900">
              <a:buFont typeface="+mj-lt"/>
              <a:buAutoNum type="arabicPeriod"/>
            </a:pPr>
            <a:r>
              <a:rPr lang="fr-FR" dirty="0">
                <a:solidFill>
                  <a:srgbClr val="008000"/>
                </a:solidFill>
              </a:rPr>
              <a:t>les arbustes</a:t>
            </a:r>
          </a:p>
          <a:p>
            <a:pPr marL="342900" indent="-342900">
              <a:buFont typeface="+mj-lt"/>
              <a:buAutoNum type="arabicPeriod"/>
            </a:pPr>
            <a:r>
              <a:rPr lang="fr-FR" dirty="0">
                <a:solidFill>
                  <a:srgbClr val="008000"/>
                </a:solidFill>
              </a:rPr>
              <a:t>les herbes annuelles</a:t>
            </a:r>
          </a:p>
          <a:p>
            <a:pPr marL="342900" indent="-342900">
              <a:buFont typeface="+mj-lt"/>
              <a:buAutoNum type="arabicPeriod"/>
            </a:pPr>
            <a:r>
              <a:rPr lang="fr-FR" dirty="0">
                <a:solidFill>
                  <a:srgbClr val="008000"/>
                </a:solidFill>
              </a:rPr>
              <a:t>les plantes de </a:t>
            </a:r>
            <a:r>
              <a:rPr lang="fr-FR" dirty="0" smtClean="0">
                <a:solidFill>
                  <a:srgbClr val="008000"/>
                </a:solidFill>
              </a:rPr>
              <a:t>couverture (ou rampantes)</a:t>
            </a:r>
            <a:endParaRPr lang="fr-FR" dirty="0">
              <a:solidFill>
                <a:srgbClr val="008000"/>
              </a:solidFill>
            </a:endParaRPr>
          </a:p>
          <a:p>
            <a:pPr marL="342900" indent="-342900">
              <a:buFont typeface="+mj-lt"/>
              <a:buAutoNum type="arabicPeriod"/>
            </a:pPr>
            <a:r>
              <a:rPr lang="fr-FR" dirty="0">
                <a:solidFill>
                  <a:srgbClr val="008000"/>
                </a:solidFill>
              </a:rPr>
              <a:t>la </a:t>
            </a:r>
            <a:r>
              <a:rPr lang="fr-FR" dirty="0" smtClean="0">
                <a:solidFill>
                  <a:srgbClr val="008000"/>
                </a:solidFill>
                <a:hlinkClick r:id="rId3" tooltip="Rhizosphère"/>
              </a:rPr>
              <a:t>rhizosphère</a:t>
            </a:r>
            <a:r>
              <a:rPr lang="fr-FR" dirty="0" smtClean="0">
                <a:solidFill>
                  <a:srgbClr val="008000"/>
                </a:solidFill>
              </a:rPr>
              <a:t> (°).</a:t>
            </a:r>
            <a:endParaRPr lang="fr-FR" dirty="0">
              <a:solidFill>
                <a:srgbClr val="008000"/>
              </a:solidFill>
            </a:endParaRPr>
          </a:p>
          <a:p>
            <a:pPr marL="342900" indent="-342900">
              <a:buFont typeface="+mj-lt"/>
              <a:buAutoNum type="arabicPeriod"/>
            </a:pPr>
            <a:r>
              <a:rPr lang="fr-FR" dirty="0">
                <a:solidFill>
                  <a:srgbClr val="008000"/>
                </a:solidFill>
              </a:rPr>
              <a:t>la strate verticale (lianes, vignes)</a:t>
            </a:r>
          </a:p>
          <a:p>
            <a:pPr marL="342900" indent="-342900">
              <a:buFont typeface="+mj-lt"/>
              <a:buAutoNum type="arabicPeriod"/>
            </a:pPr>
            <a:r>
              <a:rPr lang="fr-FR" i="1" dirty="0" smtClean="0">
                <a:solidFill>
                  <a:srgbClr val="008000"/>
                </a:solidFill>
              </a:rPr>
              <a:t>[ la</a:t>
            </a:r>
            <a:r>
              <a:rPr lang="fr-FR" i="1" dirty="0">
                <a:solidFill>
                  <a:srgbClr val="008000"/>
                </a:solidFill>
              </a:rPr>
              <a:t> </a:t>
            </a:r>
            <a:r>
              <a:rPr lang="fr-FR" i="1" dirty="0" err="1" smtClean="0">
                <a:solidFill>
                  <a:srgbClr val="008000"/>
                </a:solidFill>
                <a:hlinkClick r:id="rId4" tooltip="Mycosphère"/>
              </a:rPr>
              <a:t>mycosphère</a:t>
            </a:r>
            <a:r>
              <a:rPr lang="fr-FR" i="1" dirty="0" smtClean="0">
                <a:solidFill>
                  <a:srgbClr val="008000"/>
                </a:solidFill>
              </a:rPr>
              <a:t> ] (+).</a:t>
            </a:r>
          </a:p>
          <a:p>
            <a:endParaRPr lang="fr-FR" dirty="0">
              <a:solidFill>
                <a:srgbClr val="008000"/>
              </a:solidFill>
            </a:endParaRPr>
          </a:p>
        </p:txBody>
      </p:sp>
      <p:sp>
        <p:nvSpPr>
          <p:cNvPr id="9" name="Rectangle 8"/>
          <p:cNvSpPr/>
          <p:nvPr/>
        </p:nvSpPr>
        <p:spPr>
          <a:xfrm>
            <a:off x="5684702" y="5741447"/>
            <a:ext cx="6191479" cy="646331"/>
          </a:xfrm>
          <a:prstGeom prst="rect">
            <a:avLst/>
          </a:prstGeom>
        </p:spPr>
        <p:txBody>
          <a:bodyPr wrap="square">
            <a:spAutoFit/>
          </a:bodyPr>
          <a:lstStyle/>
          <a:p>
            <a:pPr algn="just"/>
            <a:r>
              <a:rPr lang="fr-FR" sz="1200" dirty="0">
                <a:solidFill>
                  <a:srgbClr val="008000"/>
                </a:solidFill>
              </a:rPr>
              <a:t>La recherche d’</a:t>
            </a:r>
            <a:r>
              <a:rPr lang="fr-FR" sz="1200" dirty="0">
                <a:solidFill>
                  <a:srgbClr val="008000"/>
                </a:solidFill>
                <a:hlinkClick r:id="rId5" tooltip="Autosuffisance"/>
              </a:rPr>
              <a:t>autosuffisance</a:t>
            </a:r>
            <a:r>
              <a:rPr lang="fr-FR" sz="1200" dirty="0">
                <a:solidFill>
                  <a:srgbClr val="008000"/>
                </a:solidFill>
              </a:rPr>
              <a:t> dans un petit espace passe par l'utilisation de plusieurs </a:t>
            </a:r>
            <a:r>
              <a:rPr lang="fr-FR" sz="1200" dirty="0">
                <a:solidFill>
                  <a:srgbClr val="008000"/>
                </a:solidFill>
                <a:hlinkClick r:id="rId6" tooltip="Strate (botanique)"/>
              </a:rPr>
              <a:t>strates</a:t>
            </a:r>
            <a:r>
              <a:rPr lang="fr-FR" sz="1200" dirty="0">
                <a:solidFill>
                  <a:srgbClr val="008000"/>
                </a:solidFill>
              </a:rPr>
              <a:t>, ici à l'imitation des strates forestières dans un </a:t>
            </a:r>
            <a:r>
              <a:rPr lang="fr-FR" sz="1200" dirty="0">
                <a:solidFill>
                  <a:srgbClr val="008000"/>
                </a:solidFill>
                <a:hlinkClick r:id="rId7" tooltip="Jardin-forêt"/>
              </a:rPr>
              <a:t>jardin-forêt</a:t>
            </a:r>
            <a:r>
              <a:rPr lang="fr-FR" sz="1200" dirty="0" smtClean="0">
                <a:solidFill>
                  <a:srgbClr val="008000"/>
                </a:solidFill>
              </a:rPr>
              <a:t>. © </a:t>
            </a:r>
            <a:r>
              <a:rPr lang="fr-FR" sz="1200" dirty="0">
                <a:solidFill>
                  <a:srgbClr val="008000"/>
                </a:solidFill>
                <a:hlinkClick r:id="rId8"/>
              </a:rPr>
              <a:t>Magnus </a:t>
            </a:r>
            <a:r>
              <a:rPr lang="fr-FR" sz="1200" dirty="0" err="1" smtClean="0">
                <a:solidFill>
                  <a:srgbClr val="008000"/>
                </a:solidFill>
                <a:hlinkClick r:id="rId8"/>
              </a:rPr>
              <a:t>Manske</a:t>
            </a:r>
            <a:r>
              <a:rPr lang="fr-FR" sz="1200" dirty="0" smtClean="0">
                <a:solidFill>
                  <a:srgbClr val="008000"/>
                </a:solidFill>
              </a:rPr>
              <a:t>, </a:t>
            </a:r>
            <a:r>
              <a:rPr lang="fr-FR" sz="1200" dirty="0">
                <a:solidFill>
                  <a:srgbClr val="008000"/>
                </a:solidFill>
                <a:hlinkClick r:id="rId9"/>
              </a:rPr>
              <a:t>CC BY-SA </a:t>
            </a:r>
            <a:r>
              <a:rPr lang="fr-FR" sz="1200" dirty="0" smtClean="0">
                <a:solidFill>
                  <a:srgbClr val="008000"/>
                </a:solidFill>
                <a:hlinkClick r:id="rId9"/>
              </a:rPr>
              <a:t>3.0</a:t>
            </a:r>
            <a:r>
              <a:rPr lang="fr-FR" sz="1200" dirty="0">
                <a:solidFill>
                  <a:srgbClr val="008000"/>
                </a:solidFill>
              </a:rPr>
              <a:t>. </a:t>
            </a:r>
            <a:r>
              <a:rPr lang="fr-FR" sz="1200" dirty="0">
                <a:solidFill>
                  <a:srgbClr val="008000"/>
                </a:solidFill>
                <a:hlinkClick r:id="rId10"/>
              </a:rPr>
              <a:t>http://</a:t>
            </a:r>
            <a:r>
              <a:rPr lang="fr-FR" sz="1200" dirty="0" smtClean="0">
                <a:solidFill>
                  <a:srgbClr val="008000"/>
                </a:solidFill>
                <a:hlinkClick r:id="rId10"/>
              </a:rPr>
              <a:t>fr.wikipedia.org/wiki/Permaculture#mediaviewer/File:Waldgartenprinzip.jpg</a:t>
            </a:r>
            <a:r>
              <a:rPr lang="fr-FR" sz="1200" dirty="0" smtClean="0">
                <a:solidFill>
                  <a:srgbClr val="008000"/>
                </a:solidFill>
              </a:rPr>
              <a:t> </a:t>
            </a:r>
            <a:endParaRPr lang="fr-FR" sz="1200" dirty="0">
              <a:solidFill>
                <a:srgbClr val="008000"/>
              </a:solidFill>
            </a:endParaRPr>
          </a:p>
        </p:txBody>
      </p:sp>
      <p:sp>
        <p:nvSpPr>
          <p:cNvPr id="13" name="ZoneTexte 12"/>
          <p:cNvSpPr txBox="1"/>
          <p:nvPr/>
        </p:nvSpPr>
        <p:spPr>
          <a:xfrm>
            <a:off x="209353" y="4724966"/>
            <a:ext cx="5040216" cy="1938992"/>
          </a:xfrm>
          <a:prstGeom prst="rect">
            <a:avLst/>
          </a:prstGeom>
          <a:noFill/>
        </p:spPr>
        <p:txBody>
          <a:bodyPr wrap="square" rtlCol="0">
            <a:spAutoFit/>
          </a:bodyPr>
          <a:lstStyle/>
          <a:p>
            <a:pPr algn="just"/>
            <a:r>
              <a:rPr lang="fr-FR" sz="1200" dirty="0" smtClean="0">
                <a:solidFill>
                  <a:srgbClr val="008000"/>
                </a:solidFill>
              </a:rPr>
              <a:t>(°) La région des racines : </a:t>
            </a:r>
            <a:r>
              <a:rPr lang="fr-FR" sz="1200" dirty="0">
                <a:solidFill>
                  <a:srgbClr val="008000"/>
                </a:solidFill>
              </a:rPr>
              <a:t>La </a:t>
            </a:r>
            <a:r>
              <a:rPr lang="fr-FR" sz="1200" b="1" dirty="0">
                <a:solidFill>
                  <a:srgbClr val="008000"/>
                </a:solidFill>
              </a:rPr>
              <a:t>rhizosphère</a:t>
            </a:r>
            <a:r>
              <a:rPr lang="fr-FR" sz="1200" dirty="0">
                <a:solidFill>
                  <a:srgbClr val="008000"/>
                </a:solidFill>
              </a:rPr>
              <a:t> est la région du </a:t>
            </a:r>
            <a:r>
              <a:rPr lang="fr-FR" sz="1200" dirty="0">
                <a:solidFill>
                  <a:srgbClr val="008000"/>
                </a:solidFill>
                <a:hlinkClick r:id="rId11" tooltip="Sol (pédologie)"/>
              </a:rPr>
              <a:t>sol</a:t>
            </a:r>
            <a:r>
              <a:rPr lang="fr-FR" sz="1200" dirty="0">
                <a:solidFill>
                  <a:srgbClr val="008000"/>
                </a:solidFill>
              </a:rPr>
              <a:t> directement formée et influencée par les </a:t>
            </a:r>
            <a:r>
              <a:rPr lang="fr-FR" sz="1200" dirty="0">
                <a:solidFill>
                  <a:srgbClr val="008000"/>
                </a:solidFill>
                <a:hlinkClick r:id="rId12" tooltip="Racine (botanique)"/>
              </a:rPr>
              <a:t>racines</a:t>
            </a:r>
            <a:r>
              <a:rPr lang="fr-FR" sz="1200" dirty="0">
                <a:solidFill>
                  <a:srgbClr val="008000"/>
                </a:solidFill>
              </a:rPr>
              <a:t> et les </a:t>
            </a:r>
            <a:r>
              <a:rPr lang="fr-FR" sz="1200" dirty="0">
                <a:solidFill>
                  <a:srgbClr val="008000"/>
                </a:solidFill>
                <a:hlinkClick r:id="rId13" tooltip="Micro-organisme"/>
              </a:rPr>
              <a:t>micro-organismes</a:t>
            </a:r>
            <a:r>
              <a:rPr lang="fr-FR" sz="1200" dirty="0">
                <a:solidFill>
                  <a:srgbClr val="008000"/>
                </a:solidFill>
              </a:rPr>
              <a:t> </a:t>
            </a:r>
            <a:r>
              <a:rPr lang="fr-FR" sz="1200" dirty="0" smtClean="0">
                <a:solidFill>
                  <a:srgbClr val="008000"/>
                </a:solidFill>
              </a:rPr>
              <a:t>associés. </a:t>
            </a:r>
            <a:r>
              <a:rPr lang="fr-FR" sz="1200" dirty="0">
                <a:solidFill>
                  <a:srgbClr val="008000"/>
                </a:solidFill>
              </a:rPr>
              <a:t>Source : </a:t>
            </a:r>
            <a:r>
              <a:rPr lang="fr-FR" sz="1200" dirty="0">
                <a:solidFill>
                  <a:srgbClr val="008000"/>
                </a:solidFill>
                <a:hlinkClick r:id="rId3"/>
              </a:rPr>
              <a:t>http://</a:t>
            </a:r>
            <a:r>
              <a:rPr lang="fr-FR" sz="1200" dirty="0" smtClean="0">
                <a:solidFill>
                  <a:srgbClr val="008000"/>
                </a:solidFill>
                <a:hlinkClick r:id="rId3"/>
              </a:rPr>
              <a:t>fr.wikipedia.org/wiki/Rhizosph%C3%A8re</a:t>
            </a:r>
            <a:r>
              <a:rPr lang="fr-FR" sz="1200" dirty="0" smtClean="0">
                <a:solidFill>
                  <a:srgbClr val="008000"/>
                </a:solidFill>
              </a:rPr>
              <a:t> </a:t>
            </a:r>
          </a:p>
          <a:p>
            <a:pPr algn="just"/>
            <a:endParaRPr lang="fr-FR" sz="1200" dirty="0" smtClean="0">
              <a:solidFill>
                <a:srgbClr val="008000"/>
              </a:solidFill>
            </a:endParaRPr>
          </a:p>
          <a:p>
            <a:pPr algn="just"/>
            <a:r>
              <a:rPr lang="fr-FR" sz="1200" dirty="0" smtClean="0">
                <a:solidFill>
                  <a:srgbClr val="008000"/>
                </a:solidFill>
              </a:rPr>
              <a:t>(+) </a:t>
            </a:r>
            <a:r>
              <a:rPr lang="fr-FR" sz="1200" dirty="0">
                <a:solidFill>
                  <a:srgbClr val="008000"/>
                </a:solidFill>
              </a:rPr>
              <a:t>espace </a:t>
            </a:r>
            <a:r>
              <a:rPr lang="fr-FR" sz="1200" dirty="0">
                <a:solidFill>
                  <a:srgbClr val="008000"/>
                </a:solidFill>
                <a:hlinkClick r:id="rId14" tooltip="Pédologie (géotechnique)"/>
              </a:rPr>
              <a:t>pédologique</a:t>
            </a:r>
            <a:r>
              <a:rPr lang="fr-FR" sz="1200" dirty="0">
                <a:solidFill>
                  <a:srgbClr val="008000"/>
                </a:solidFill>
              </a:rPr>
              <a:t> </a:t>
            </a:r>
            <a:r>
              <a:rPr lang="fr-FR" sz="1200" dirty="0" smtClean="0">
                <a:solidFill>
                  <a:srgbClr val="008000"/>
                </a:solidFill>
              </a:rPr>
              <a:t>(*) et </a:t>
            </a:r>
            <a:r>
              <a:rPr lang="fr-FR" sz="1200" dirty="0">
                <a:solidFill>
                  <a:srgbClr val="008000"/>
                </a:solidFill>
              </a:rPr>
              <a:t>aérien comprenant toute la vie sous forme de </a:t>
            </a:r>
            <a:r>
              <a:rPr lang="fr-FR" sz="1200" dirty="0">
                <a:solidFill>
                  <a:srgbClr val="008000"/>
                </a:solidFill>
                <a:hlinkClick r:id="rId15" tooltip="Champignons"/>
              </a:rPr>
              <a:t>champignons</a:t>
            </a:r>
            <a:r>
              <a:rPr lang="fr-FR" sz="1200" dirty="0" smtClean="0">
                <a:solidFill>
                  <a:srgbClr val="008000"/>
                </a:solidFill>
              </a:rPr>
              <a:t>. </a:t>
            </a:r>
            <a:r>
              <a:rPr lang="fr-FR" sz="1200" dirty="0">
                <a:solidFill>
                  <a:srgbClr val="008000"/>
                </a:solidFill>
              </a:rPr>
              <a:t>Source : </a:t>
            </a:r>
            <a:r>
              <a:rPr lang="fr-FR" sz="1200" dirty="0">
                <a:solidFill>
                  <a:srgbClr val="008000"/>
                </a:solidFill>
                <a:hlinkClick r:id="rId4"/>
              </a:rPr>
              <a:t>http://</a:t>
            </a:r>
            <a:r>
              <a:rPr lang="fr-FR" sz="1200" dirty="0" smtClean="0">
                <a:solidFill>
                  <a:srgbClr val="008000"/>
                </a:solidFill>
                <a:hlinkClick r:id="rId4"/>
              </a:rPr>
              <a:t>fr.wikipedia.org/wiki/Mycosph%C3%A8re</a:t>
            </a:r>
            <a:r>
              <a:rPr lang="fr-FR" sz="1200" dirty="0" smtClean="0">
                <a:solidFill>
                  <a:srgbClr val="008000"/>
                </a:solidFill>
              </a:rPr>
              <a:t> </a:t>
            </a:r>
          </a:p>
          <a:p>
            <a:pPr algn="just"/>
            <a:endParaRPr lang="fr-FR" sz="1200" dirty="0" smtClean="0">
              <a:solidFill>
                <a:srgbClr val="008000"/>
              </a:solidFill>
            </a:endParaRPr>
          </a:p>
          <a:p>
            <a:r>
              <a:rPr lang="fr-FR" sz="1200" dirty="0" smtClean="0">
                <a:solidFill>
                  <a:srgbClr val="008000"/>
                </a:solidFill>
              </a:rPr>
              <a:t>(*) Pédologie : </a:t>
            </a:r>
            <a:r>
              <a:rPr lang="fr-FR" sz="1200" dirty="0">
                <a:solidFill>
                  <a:srgbClr val="008000"/>
                </a:solidFill>
              </a:rPr>
              <a:t>étude des réactions réciproques entre les différentes phases (</a:t>
            </a:r>
            <a:r>
              <a:rPr lang="fr-FR" sz="1200" dirty="0">
                <a:solidFill>
                  <a:srgbClr val="008000"/>
                </a:solidFill>
                <a:hlinkClick r:id="rId16" tooltip="Liquide"/>
              </a:rPr>
              <a:t>liquide</a:t>
            </a:r>
            <a:r>
              <a:rPr lang="fr-FR" sz="1200" dirty="0">
                <a:solidFill>
                  <a:srgbClr val="008000"/>
                </a:solidFill>
              </a:rPr>
              <a:t>, </a:t>
            </a:r>
            <a:r>
              <a:rPr lang="fr-FR" sz="1200" dirty="0">
                <a:solidFill>
                  <a:srgbClr val="008000"/>
                </a:solidFill>
                <a:hlinkClick r:id="rId17" tooltip="Gaz"/>
              </a:rPr>
              <a:t>gazeuse</a:t>
            </a:r>
            <a:r>
              <a:rPr lang="fr-FR" sz="1200" dirty="0">
                <a:solidFill>
                  <a:srgbClr val="008000"/>
                </a:solidFill>
              </a:rPr>
              <a:t>, </a:t>
            </a:r>
            <a:r>
              <a:rPr lang="fr-FR" sz="1200" dirty="0">
                <a:solidFill>
                  <a:srgbClr val="008000"/>
                </a:solidFill>
                <a:hlinkClick r:id="rId18" tooltip="État solide"/>
              </a:rPr>
              <a:t>solide</a:t>
            </a:r>
            <a:r>
              <a:rPr lang="fr-FR" sz="1200" dirty="0">
                <a:solidFill>
                  <a:srgbClr val="008000"/>
                </a:solidFill>
              </a:rPr>
              <a:t>) composant le sol</a:t>
            </a:r>
            <a:r>
              <a:rPr lang="fr-FR" sz="1200" dirty="0" smtClean="0">
                <a:solidFill>
                  <a:srgbClr val="008000"/>
                </a:solidFill>
              </a:rPr>
              <a:t>. </a:t>
            </a:r>
            <a:r>
              <a:rPr lang="fr-FR" sz="1200" dirty="0">
                <a:solidFill>
                  <a:srgbClr val="008000"/>
                </a:solidFill>
              </a:rPr>
              <a:t>Source : </a:t>
            </a:r>
            <a:r>
              <a:rPr lang="fr-FR" sz="1200" dirty="0">
                <a:solidFill>
                  <a:srgbClr val="008000"/>
                </a:solidFill>
                <a:hlinkClick r:id="rId14"/>
              </a:rPr>
              <a:t>http://fr.wikipedia.org/wiki/P%C3%A9dologie_(g%C3%A9otechnique</a:t>
            </a:r>
            <a:r>
              <a:rPr lang="fr-FR" sz="1200" dirty="0" smtClean="0">
                <a:solidFill>
                  <a:srgbClr val="008000"/>
                </a:solidFill>
                <a:hlinkClick r:id="rId14"/>
              </a:rPr>
              <a:t>)</a:t>
            </a:r>
            <a:r>
              <a:rPr lang="fr-FR" sz="1200" dirty="0" smtClean="0">
                <a:solidFill>
                  <a:srgbClr val="008000"/>
                </a:solidFill>
              </a:rPr>
              <a:t> </a:t>
            </a:r>
            <a:endParaRPr lang="fr-FR" sz="1200" dirty="0">
              <a:solidFill>
                <a:srgbClr val="008000"/>
              </a:solidFill>
            </a:endParaRPr>
          </a:p>
        </p:txBody>
      </p:sp>
      <p:pic>
        <p:nvPicPr>
          <p:cNvPr id="6" name="Image 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929756" y="2241440"/>
            <a:ext cx="5701369" cy="3500007"/>
          </a:xfrm>
          <a:prstGeom prst="rect">
            <a:avLst/>
          </a:prstGeom>
        </p:spPr>
      </p:pic>
    </p:spTree>
    <p:extLst>
      <p:ext uri="{BB962C8B-B14F-4D97-AF65-F5344CB8AC3E}">
        <p14:creationId xmlns:p14="http://schemas.microsoft.com/office/powerpoint/2010/main" val="1170636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037502" y="6457934"/>
            <a:ext cx="2974554" cy="250402"/>
          </a:xfrm>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1385014" y="229654"/>
            <a:ext cx="469135" cy="365125"/>
          </a:xfrm>
        </p:spPr>
        <p:txBody>
          <a:bodyPr/>
          <a:lstStyle/>
          <a:p>
            <a:fld id="{45F5A4E4-5C5F-4409-A55E-AD608A685D4D}" type="slidenum">
              <a:rPr lang="fr-FR" smtClean="0"/>
              <a:t>48</a:t>
            </a:fld>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179941" y="799026"/>
            <a:ext cx="11832115" cy="5909310"/>
          </a:xfrm>
          <a:prstGeom prst="rect">
            <a:avLst/>
          </a:prstGeom>
          <a:noFill/>
        </p:spPr>
        <p:txBody>
          <a:bodyPr wrap="square" rtlCol="0">
            <a:spAutoFit/>
          </a:bodyPr>
          <a:lstStyle/>
          <a:p>
            <a:r>
              <a:rPr lang="fr-FR" b="1" dirty="0">
                <a:solidFill>
                  <a:srgbClr val="008000"/>
                </a:solidFill>
              </a:rPr>
              <a:t>Éthique de la </a:t>
            </a:r>
            <a:r>
              <a:rPr lang="fr-FR" b="1" dirty="0" err="1">
                <a:solidFill>
                  <a:srgbClr val="008000"/>
                </a:solidFill>
              </a:rPr>
              <a:t>Permaculture</a:t>
            </a:r>
            <a:endParaRPr lang="fr-FR" b="1" dirty="0">
              <a:solidFill>
                <a:srgbClr val="008000"/>
              </a:solidFill>
            </a:endParaRPr>
          </a:p>
          <a:p>
            <a:endParaRPr lang="fr-FR" dirty="0" smtClean="0">
              <a:solidFill>
                <a:srgbClr val="008000"/>
              </a:solidFill>
            </a:endParaRPr>
          </a:p>
          <a:p>
            <a:pPr marL="285750" indent="-285750">
              <a:buFont typeface="Arial" panose="020B0604020202020204" pitchFamily="34" charset="0"/>
              <a:buChar char="•"/>
            </a:pPr>
            <a:r>
              <a:rPr lang="fr-FR" dirty="0" smtClean="0">
                <a:solidFill>
                  <a:srgbClr val="008000"/>
                </a:solidFill>
              </a:rPr>
              <a:t>Prendre </a:t>
            </a:r>
            <a:r>
              <a:rPr lang="fr-FR" dirty="0">
                <a:solidFill>
                  <a:srgbClr val="008000"/>
                </a:solidFill>
              </a:rPr>
              <a:t>soin de la </a:t>
            </a:r>
            <a:r>
              <a:rPr lang="fr-FR" dirty="0" smtClean="0">
                <a:solidFill>
                  <a:srgbClr val="008000"/>
                </a:solidFill>
              </a:rPr>
              <a:t>terre,</a:t>
            </a:r>
          </a:p>
          <a:p>
            <a:pPr marL="285750" indent="-285750">
              <a:buFont typeface="Arial" panose="020B0604020202020204" pitchFamily="34" charset="0"/>
              <a:buChar char="•"/>
            </a:pPr>
            <a:r>
              <a:rPr lang="fr-FR" dirty="0" smtClean="0">
                <a:solidFill>
                  <a:srgbClr val="008000"/>
                </a:solidFill>
              </a:rPr>
              <a:t>Prendre </a:t>
            </a:r>
            <a:r>
              <a:rPr lang="fr-FR" dirty="0">
                <a:solidFill>
                  <a:srgbClr val="008000"/>
                </a:solidFill>
              </a:rPr>
              <a:t>soin de </a:t>
            </a:r>
            <a:r>
              <a:rPr lang="fr-FR" dirty="0" smtClean="0">
                <a:solidFill>
                  <a:srgbClr val="008000"/>
                </a:solidFill>
              </a:rPr>
              <a:t>l’humain,</a:t>
            </a:r>
          </a:p>
          <a:p>
            <a:pPr marL="285750" indent="-285750">
              <a:buFont typeface="Arial" panose="020B0604020202020204" pitchFamily="34" charset="0"/>
              <a:buChar char="•"/>
            </a:pPr>
            <a:r>
              <a:rPr lang="fr-FR" dirty="0" smtClean="0">
                <a:solidFill>
                  <a:srgbClr val="008000"/>
                </a:solidFill>
              </a:rPr>
              <a:t>Partager équitablement.</a:t>
            </a:r>
            <a:endParaRPr lang="fr-FR" dirty="0">
              <a:solidFill>
                <a:srgbClr val="008000"/>
              </a:solidFill>
            </a:endParaRPr>
          </a:p>
          <a:p>
            <a:endParaRPr lang="fr-FR" dirty="0">
              <a:solidFill>
                <a:srgbClr val="008000"/>
              </a:solidFill>
            </a:endParaRPr>
          </a:p>
          <a:p>
            <a:r>
              <a:rPr lang="fr-FR" b="1" dirty="0">
                <a:solidFill>
                  <a:srgbClr val="008000"/>
                </a:solidFill>
              </a:rPr>
              <a:t>Principes de </a:t>
            </a:r>
            <a:r>
              <a:rPr lang="fr-FR" b="1" dirty="0" smtClean="0">
                <a:solidFill>
                  <a:srgbClr val="008000"/>
                </a:solidFill>
              </a:rPr>
              <a:t>Conception de la </a:t>
            </a:r>
            <a:r>
              <a:rPr lang="fr-FR" b="1" dirty="0" err="1">
                <a:solidFill>
                  <a:srgbClr val="008000"/>
                </a:solidFill>
              </a:rPr>
              <a:t>Permaculture</a:t>
            </a:r>
            <a:endParaRPr lang="fr-FR" dirty="0">
              <a:solidFill>
                <a:srgbClr val="008000"/>
              </a:solidFill>
            </a:endParaRPr>
          </a:p>
          <a:p>
            <a:r>
              <a:rPr lang="fr-FR" dirty="0">
                <a:solidFill>
                  <a:srgbClr val="008000"/>
                </a:solidFill>
              </a:rPr>
              <a:t>1. Observer et interagir</a:t>
            </a:r>
          </a:p>
          <a:p>
            <a:r>
              <a:rPr lang="fr-FR" dirty="0">
                <a:solidFill>
                  <a:srgbClr val="008000"/>
                </a:solidFill>
              </a:rPr>
              <a:t>2. Collecter et stocker l’énergie</a:t>
            </a:r>
          </a:p>
          <a:p>
            <a:r>
              <a:rPr lang="fr-FR" dirty="0">
                <a:solidFill>
                  <a:srgbClr val="008000"/>
                </a:solidFill>
              </a:rPr>
              <a:t>3. Créer une production</a:t>
            </a:r>
          </a:p>
          <a:p>
            <a:r>
              <a:rPr lang="fr-FR" dirty="0">
                <a:solidFill>
                  <a:srgbClr val="008000"/>
                </a:solidFill>
              </a:rPr>
              <a:t>4. Appliquer l’</a:t>
            </a:r>
            <a:r>
              <a:rPr lang="fr-FR" dirty="0" err="1">
                <a:solidFill>
                  <a:srgbClr val="008000"/>
                </a:solidFill>
              </a:rPr>
              <a:t>auto-régulation</a:t>
            </a:r>
            <a:r>
              <a:rPr lang="fr-FR" dirty="0">
                <a:solidFill>
                  <a:srgbClr val="008000"/>
                </a:solidFill>
              </a:rPr>
              <a:t> et accepter la rétroaction</a:t>
            </a:r>
          </a:p>
          <a:p>
            <a:r>
              <a:rPr lang="fr-FR" dirty="0">
                <a:solidFill>
                  <a:srgbClr val="008000"/>
                </a:solidFill>
              </a:rPr>
              <a:t>5. Utiliser et valoriser les services et les ressources renouvelables</a:t>
            </a:r>
          </a:p>
          <a:p>
            <a:r>
              <a:rPr lang="fr-FR" dirty="0">
                <a:solidFill>
                  <a:srgbClr val="008000"/>
                </a:solidFill>
              </a:rPr>
              <a:t>6. Ne pas produire de déchets</a:t>
            </a:r>
          </a:p>
          <a:p>
            <a:r>
              <a:rPr lang="fr-FR" dirty="0">
                <a:solidFill>
                  <a:srgbClr val="008000"/>
                </a:solidFill>
              </a:rPr>
              <a:t>7. Partir des structures d’ensemble pour arriver aux détails</a:t>
            </a:r>
          </a:p>
          <a:p>
            <a:r>
              <a:rPr lang="fr-FR" dirty="0">
                <a:solidFill>
                  <a:srgbClr val="008000"/>
                </a:solidFill>
              </a:rPr>
              <a:t>8. Intégrer plutôt que séparer</a:t>
            </a:r>
          </a:p>
          <a:p>
            <a:r>
              <a:rPr lang="fr-FR" dirty="0">
                <a:solidFill>
                  <a:srgbClr val="008000"/>
                </a:solidFill>
              </a:rPr>
              <a:t>9. Utiliser des solutions à de petites échelles et avec patience</a:t>
            </a:r>
          </a:p>
          <a:p>
            <a:r>
              <a:rPr lang="fr-FR" dirty="0">
                <a:solidFill>
                  <a:srgbClr val="008000"/>
                </a:solidFill>
              </a:rPr>
              <a:t>10. Utiliser et valoriser la diversité</a:t>
            </a:r>
          </a:p>
          <a:p>
            <a:r>
              <a:rPr lang="fr-FR" dirty="0">
                <a:solidFill>
                  <a:srgbClr val="008000"/>
                </a:solidFill>
              </a:rPr>
              <a:t>11. Utiliser les interfaces et valoriser les éléments en bordure</a:t>
            </a:r>
          </a:p>
          <a:p>
            <a:r>
              <a:rPr lang="fr-FR" dirty="0">
                <a:solidFill>
                  <a:srgbClr val="008000"/>
                </a:solidFill>
              </a:rPr>
              <a:t>12. Utiliser le changement et y réagir, de manière </a:t>
            </a:r>
            <a:r>
              <a:rPr lang="fr-FR" dirty="0" smtClean="0">
                <a:solidFill>
                  <a:srgbClr val="008000"/>
                </a:solidFill>
              </a:rPr>
              <a:t>créative.</a:t>
            </a:r>
          </a:p>
          <a:p>
            <a:endParaRPr lang="fr-FR" sz="1200" dirty="0" smtClean="0">
              <a:solidFill>
                <a:srgbClr val="008000"/>
              </a:solidFill>
            </a:endParaRPr>
          </a:p>
          <a:p>
            <a:r>
              <a:rPr lang="fr-FR" sz="1200" dirty="0" smtClean="0">
                <a:solidFill>
                  <a:srgbClr val="008000"/>
                </a:solidFill>
              </a:rPr>
              <a:t>Source </a:t>
            </a:r>
            <a:r>
              <a:rPr lang="fr-FR" sz="1200" dirty="0">
                <a:solidFill>
                  <a:srgbClr val="008000"/>
                </a:solidFill>
              </a:rPr>
              <a:t>: The ‘design </a:t>
            </a:r>
            <a:r>
              <a:rPr lang="fr-FR" sz="1200" dirty="0" err="1">
                <a:solidFill>
                  <a:srgbClr val="008000"/>
                </a:solidFill>
              </a:rPr>
              <a:t>principles</a:t>
            </a:r>
            <a:r>
              <a:rPr lang="fr-FR" sz="1200" dirty="0">
                <a:solidFill>
                  <a:srgbClr val="008000"/>
                </a:solidFill>
              </a:rPr>
              <a:t>’ have been </a:t>
            </a:r>
            <a:r>
              <a:rPr lang="fr-FR" sz="1200" dirty="0" err="1">
                <a:solidFill>
                  <a:srgbClr val="008000"/>
                </a:solidFill>
              </a:rPr>
              <a:t>adapted</a:t>
            </a:r>
            <a:r>
              <a:rPr lang="fr-FR" sz="1200" dirty="0">
                <a:solidFill>
                  <a:srgbClr val="008000"/>
                </a:solidFill>
              </a:rPr>
              <a:t> </a:t>
            </a:r>
            <a:r>
              <a:rPr lang="fr-FR" sz="1200" dirty="0" err="1">
                <a:solidFill>
                  <a:srgbClr val="008000"/>
                </a:solidFill>
              </a:rPr>
              <a:t>from</a:t>
            </a:r>
            <a:r>
              <a:rPr lang="fr-FR" sz="1200" dirty="0">
                <a:solidFill>
                  <a:srgbClr val="008000"/>
                </a:solidFill>
              </a:rPr>
              <a:t> David </a:t>
            </a:r>
            <a:r>
              <a:rPr lang="fr-FR" sz="1200" dirty="0" err="1">
                <a:solidFill>
                  <a:srgbClr val="008000"/>
                </a:solidFill>
              </a:rPr>
              <a:t>Holmgren’s</a:t>
            </a:r>
            <a:r>
              <a:rPr lang="fr-FR" sz="1200" dirty="0">
                <a:solidFill>
                  <a:srgbClr val="008000"/>
                </a:solidFill>
              </a:rPr>
              <a:t> book ‘</a:t>
            </a:r>
            <a:r>
              <a:rPr lang="fr-FR" sz="1200" i="1" dirty="0" err="1">
                <a:solidFill>
                  <a:srgbClr val="008000"/>
                </a:solidFill>
              </a:rPr>
              <a:t>Permaculture</a:t>
            </a:r>
            <a:r>
              <a:rPr lang="fr-FR" sz="1200" i="1" dirty="0">
                <a:solidFill>
                  <a:srgbClr val="008000"/>
                </a:solidFill>
              </a:rPr>
              <a:t>: </a:t>
            </a:r>
            <a:r>
              <a:rPr lang="fr-FR" sz="1200" i="1" dirty="0" err="1">
                <a:solidFill>
                  <a:srgbClr val="008000"/>
                </a:solidFill>
              </a:rPr>
              <a:t>Principles</a:t>
            </a:r>
            <a:r>
              <a:rPr lang="fr-FR" sz="1200" i="1" dirty="0">
                <a:solidFill>
                  <a:srgbClr val="008000"/>
                </a:solidFill>
              </a:rPr>
              <a:t> &amp; </a:t>
            </a:r>
            <a:r>
              <a:rPr lang="fr-FR" sz="1200" i="1" dirty="0" err="1">
                <a:solidFill>
                  <a:srgbClr val="008000"/>
                </a:solidFill>
              </a:rPr>
              <a:t>Pathways</a:t>
            </a:r>
            <a:r>
              <a:rPr lang="fr-FR" sz="1200" i="1" dirty="0">
                <a:solidFill>
                  <a:srgbClr val="008000"/>
                </a:solidFill>
              </a:rPr>
              <a:t> Beyond </a:t>
            </a:r>
            <a:r>
              <a:rPr lang="fr-FR" sz="1200" i="1" dirty="0" err="1">
                <a:solidFill>
                  <a:srgbClr val="008000"/>
                </a:solidFill>
              </a:rPr>
              <a:t>Sustainability</a:t>
            </a:r>
            <a:r>
              <a:rPr lang="fr-FR" sz="1200" dirty="0">
                <a:solidFill>
                  <a:srgbClr val="008000"/>
                </a:solidFill>
              </a:rPr>
              <a:t>’. </a:t>
            </a:r>
          </a:p>
          <a:p>
            <a:r>
              <a:rPr lang="fr-FR" sz="1200" dirty="0" err="1" smtClean="0">
                <a:solidFill>
                  <a:srgbClr val="008000"/>
                </a:solidFill>
              </a:rPr>
              <a:t>Permaculture</a:t>
            </a:r>
            <a:r>
              <a:rPr lang="fr-FR" sz="1200" dirty="0" smtClean="0">
                <a:solidFill>
                  <a:srgbClr val="008000"/>
                </a:solidFill>
              </a:rPr>
              <a:t> </a:t>
            </a:r>
            <a:r>
              <a:rPr lang="fr-FR" sz="1200" dirty="0" err="1">
                <a:solidFill>
                  <a:srgbClr val="008000"/>
                </a:solidFill>
              </a:rPr>
              <a:t>Principles</a:t>
            </a:r>
            <a:r>
              <a:rPr lang="fr-FR" sz="1200" dirty="0">
                <a:solidFill>
                  <a:srgbClr val="008000"/>
                </a:solidFill>
              </a:rPr>
              <a:t> </a:t>
            </a:r>
            <a:r>
              <a:rPr lang="fr-FR" sz="1200" dirty="0" err="1">
                <a:solidFill>
                  <a:srgbClr val="008000"/>
                </a:solidFill>
              </a:rPr>
              <a:t>Poster_fr</a:t>
            </a:r>
            <a:r>
              <a:rPr lang="fr-FR" sz="1200" dirty="0">
                <a:solidFill>
                  <a:srgbClr val="008000"/>
                </a:solidFill>
              </a:rPr>
              <a:t> 1.0, </a:t>
            </a:r>
            <a:r>
              <a:rPr lang="fr-FR" sz="1200" dirty="0">
                <a:solidFill>
                  <a:srgbClr val="008000"/>
                </a:solidFill>
                <a:hlinkClick r:id="rId2"/>
              </a:rPr>
              <a:t>http://</a:t>
            </a:r>
            <a:r>
              <a:rPr lang="fr-FR" sz="1200" dirty="0" smtClean="0">
                <a:solidFill>
                  <a:srgbClr val="008000"/>
                </a:solidFill>
                <a:hlinkClick r:id="rId2"/>
              </a:rPr>
              <a:t>permacultureprinciples.com/fr/pc_principles_poster_fr.pdf</a:t>
            </a:r>
            <a:r>
              <a:rPr lang="fr-FR" sz="1200" dirty="0" smtClean="0">
                <a:solidFill>
                  <a:srgbClr val="008000"/>
                </a:solidFill>
              </a:rPr>
              <a:t> </a:t>
            </a:r>
            <a:endParaRPr lang="fr-FR" sz="1200" dirty="0">
              <a:solidFill>
                <a:srgbClr val="008000"/>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9" y="1079042"/>
            <a:ext cx="4152900" cy="4105275"/>
          </a:xfrm>
          <a:prstGeom prst="rect">
            <a:avLst/>
          </a:prstGeom>
        </p:spPr>
      </p:pic>
      <p:sp>
        <p:nvSpPr>
          <p:cNvPr id="7" name="Rectangle 6"/>
          <p:cNvSpPr/>
          <p:nvPr/>
        </p:nvSpPr>
        <p:spPr>
          <a:xfrm>
            <a:off x="7884840" y="5184317"/>
            <a:ext cx="3734741" cy="461665"/>
          </a:xfrm>
          <a:prstGeom prst="rect">
            <a:avLst/>
          </a:prstGeom>
        </p:spPr>
        <p:txBody>
          <a:bodyPr wrap="none">
            <a:spAutoFit/>
          </a:bodyPr>
          <a:lstStyle/>
          <a:p>
            <a:pPr algn="ctr"/>
            <a:r>
              <a:rPr lang="fr-FR" sz="1200" dirty="0">
                <a:solidFill>
                  <a:srgbClr val="008000"/>
                </a:solidFill>
              </a:rPr>
              <a:t>Spirale </a:t>
            </a:r>
            <a:r>
              <a:rPr lang="fr-FR" sz="1200" dirty="0" err="1" smtClean="0">
                <a:solidFill>
                  <a:srgbClr val="008000"/>
                </a:solidFill>
              </a:rPr>
              <a:t>permaculturelle</a:t>
            </a:r>
            <a:r>
              <a:rPr lang="fr-FR" sz="1200" dirty="0" smtClean="0">
                <a:solidFill>
                  <a:srgbClr val="008000"/>
                </a:solidFill>
              </a:rPr>
              <a:t>.</a:t>
            </a:r>
          </a:p>
          <a:p>
            <a:pPr algn="ctr"/>
            <a:r>
              <a:rPr lang="fr-FR" sz="1200" dirty="0">
                <a:solidFill>
                  <a:srgbClr val="008000"/>
                </a:solidFill>
              </a:rPr>
              <a:t>Source : </a:t>
            </a:r>
            <a:r>
              <a:rPr lang="fr-FR" sz="1200" dirty="0">
                <a:solidFill>
                  <a:srgbClr val="008000"/>
                </a:solidFill>
                <a:hlinkClick r:id="rId4"/>
              </a:rPr>
              <a:t>https://thevignal.wordpress.com/permaculture</a:t>
            </a:r>
            <a:r>
              <a:rPr lang="fr-FR" sz="1200" dirty="0" smtClean="0">
                <a:solidFill>
                  <a:srgbClr val="008000"/>
                </a:solidFill>
                <a:hlinkClick r:id="rId4"/>
              </a:rPr>
              <a:t>/</a:t>
            </a:r>
            <a:r>
              <a:rPr lang="fr-FR" sz="1200" dirty="0" smtClean="0">
                <a:solidFill>
                  <a:srgbClr val="008000"/>
                </a:solidFill>
              </a:rPr>
              <a:t> </a:t>
            </a:r>
            <a:endParaRPr lang="fr-FR" sz="1200" dirty="0">
              <a:solidFill>
                <a:srgbClr val="008000"/>
              </a:solidFill>
            </a:endParaRPr>
          </a:p>
        </p:txBody>
      </p:sp>
    </p:spTree>
    <p:extLst>
      <p:ext uri="{BB962C8B-B14F-4D97-AF65-F5344CB8AC3E}">
        <p14:creationId xmlns:p14="http://schemas.microsoft.com/office/powerpoint/2010/main" val="2767100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071411" y="229655"/>
            <a:ext cx="769796" cy="365124"/>
          </a:xfrm>
        </p:spPr>
        <p:txBody>
          <a:bodyPr/>
          <a:lstStyle/>
          <a:p>
            <a:fld id="{45F5A4E4-5C5F-4409-A55E-AD608A685D4D}" type="slidenum">
              <a:rPr lang="fr-FR" smtClean="0"/>
              <a:t>5</a:t>
            </a:fld>
            <a:endParaRPr lang="fr-FR" dirty="0"/>
          </a:p>
        </p:txBody>
      </p:sp>
      <p:sp>
        <p:nvSpPr>
          <p:cNvPr id="3" name="Espace réservé du pied de page 2"/>
          <p:cNvSpPr>
            <a:spLocks noGrp="1"/>
          </p:cNvSpPr>
          <p:nvPr>
            <p:ph type="ftr" sz="quarter" idx="11"/>
          </p:nvPr>
        </p:nvSpPr>
        <p:spPr>
          <a:xfrm>
            <a:off x="9132983" y="6365606"/>
            <a:ext cx="2956194" cy="372392"/>
          </a:xfrm>
        </p:spPr>
        <p:txBody>
          <a:bodyPr/>
          <a:lstStyle/>
          <a:p>
            <a:r>
              <a:rPr lang="fr-FR" dirty="0" smtClean="0"/>
              <a:t>Jardin des fraternités ouvrières de Mouscron</a:t>
            </a:r>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pic>
        <p:nvPicPr>
          <p:cNvPr id="102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08" y="673827"/>
            <a:ext cx="7683913" cy="431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40389" y="6265418"/>
            <a:ext cx="1489575" cy="369332"/>
          </a:xfrm>
          <a:prstGeom prst="rect">
            <a:avLst/>
          </a:prstGeom>
        </p:spPr>
        <p:txBody>
          <a:bodyPr wrap="none">
            <a:spAutoFit/>
          </a:bodyPr>
          <a:lstStyle/>
          <a:p>
            <a:r>
              <a:rPr lang="fr-FR" dirty="0">
                <a:solidFill>
                  <a:srgbClr val="008000"/>
                </a:solidFill>
              </a:rPr>
              <a:t>Josine Cardon</a:t>
            </a:r>
          </a:p>
        </p:txBody>
      </p:sp>
      <p:sp>
        <p:nvSpPr>
          <p:cNvPr id="7" name="Rectangle 6"/>
          <p:cNvSpPr/>
          <p:nvPr/>
        </p:nvSpPr>
        <p:spPr>
          <a:xfrm>
            <a:off x="2103953" y="4896708"/>
            <a:ext cx="2432525" cy="369332"/>
          </a:xfrm>
          <a:prstGeom prst="rect">
            <a:avLst/>
          </a:prstGeom>
        </p:spPr>
        <p:txBody>
          <a:bodyPr wrap="none">
            <a:spAutoFit/>
          </a:bodyPr>
          <a:lstStyle/>
          <a:p>
            <a:pPr algn="just"/>
            <a:r>
              <a:rPr lang="fr-FR" dirty="0">
                <a:solidFill>
                  <a:srgbClr val="008000"/>
                </a:solidFill>
              </a:rPr>
              <a:t>Josine et Gilbert Cardon</a:t>
            </a:r>
            <a:endParaRPr lang="fr-FR" sz="1200" dirty="0">
              <a:solidFill>
                <a:srgbClr val="008000"/>
              </a:solidFill>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908" y="4955235"/>
            <a:ext cx="1685925" cy="1600200"/>
          </a:xfrm>
          <a:prstGeom prst="rect">
            <a:avLst/>
          </a:prstGeom>
        </p:spPr>
      </p:pic>
      <p:sp>
        <p:nvSpPr>
          <p:cNvPr id="9" name="ZoneTexte 8"/>
          <p:cNvSpPr txBox="1"/>
          <p:nvPr/>
        </p:nvSpPr>
        <p:spPr>
          <a:xfrm>
            <a:off x="7974377" y="1211392"/>
            <a:ext cx="4015645" cy="4616648"/>
          </a:xfrm>
          <a:prstGeom prst="rect">
            <a:avLst/>
          </a:prstGeom>
          <a:noFill/>
        </p:spPr>
        <p:txBody>
          <a:bodyPr wrap="square" rtlCol="0">
            <a:spAutoFit/>
          </a:bodyPr>
          <a:lstStyle/>
          <a:p>
            <a:pPr algn="just"/>
            <a:r>
              <a:rPr lang="fr-FR" dirty="0">
                <a:solidFill>
                  <a:srgbClr val="008000"/>
                </a:solidFill>
              </a:rPr>
              <a:t>Dans les années soixante-dix, Gilbert et Josine sont victimes comme des milliers de foyers de la crise de l'emploi industriel, sévissant dans la région nord-ouest de la Belgique. Se retrouvant sans emploi, le couple ouvrier âgé de la quarantaine occupe alors ses journées au jardin qu'il cultive sur le terrain familial situé à Mouscron. </a:t>
            </a:r>
            <a:endParaRPr lang="fr-FR" dirty="0" smtClean="0">
              <a:solidFill>
                <a:srgbClr val="008000"/>
              </a:solidFill>
            </a:endParaRPr>
          </a:p>
          <a:p>
            <a:pPr algn="just"/>
            <a:r>
              <a:rPr lang="fr-FR" dirty="0" smtClean="0">
                <a:solidFill>
                  <a:srgbClr val="008000"/>
                </a:solidFill>
              </a:rPr>
              <a:t>L'occupation </a:t>
            </a:r>
            <a:r>
              <a:rPr lang="fr-FR" dirty="0">
                <a:solidFill>
                  <a:srgbClr val="008000"/>
                </a:solidFill>
              </a:rPr>
              <a:t>devient très vite une véritable passion et ils créent quelques années plus tard le groupe de jardinage des Fraternités Ouvrières, dont les activités sont hébergées à leur domicile de Mouscron</a:t>
            </a:r>
            <a:r>
              <a:rPr lang="fr-FR" dirty="0" smtClean="0">
                <a:solidFill>
                  <a:srgbClr val="008000"/>
                </a:solidFill>
              </a:rPr>
              <a:t>.</a:t>
            </a:r>
            <a:endParaRPr lang="fr-FR" sz="1200" dirty="0" smtClean="0">
              <a:solidFill>
                <a:srgbClr val="008000"/>
              </a:solidFill>
            </a:endParaRPr>
          </a:p>
          <a:p>
            <a:pPr algn="just"/>
            <a:r>
              <a:rPr lang="fr-FR" sz="1200" dirty="0">
                <a:solidFill>
                  <a:srgbClr val="008000"/>
                </a:solidFill>
              </a:rPr>
              <a:t>Source : </a:t>
            </a:r>
            <a:r>
              <a:rPr lang="fr-FR" sz="1200" dirty="0">
                <a:solidFill>
                  <a:srgbClr val="008000"/>
                </a:solidFill>
                <a:hlinkClick r:id="rId5"/>
              </a:rPr>
              <a:t>http://</a:t>
            </a:r>
            <a:r>
              <a:rPr lang="fr-FR" sz="1200" dirty="0" smtClean="0">
                <a:solidFill>
                  <a:srgbClr val="008000"/>
                </a:solidFill>
                <a:hlinkClick r:id="rId5"/>
              </a:rPr>
              <a:t>www.forumcivique.org/fr/articles/dossier-semences-les-jardins-de-la-fraternit%C3%A9-ouvri%C3%A8re</a:t>
            </a:r>
            <a:r>
              <a:rPr lang="fr-FR" sz="1200" dirty="0" smtClean="0">
                <a:solidFill>
                  <a:srgbClr val="008000"/>
                </a:solidFill>
              </a:rPr>
              <a:t> </a:t>
            </a:r>
            <a:endParaRPr lang="fr-FR" dirty="0">
              <a:solidFill>
                <a:srgbClr val="008000"/>
              </a:solidFill>
            </a:endParaRPr>
          </a:p>
        </p:txBody>
      </p:sp>
      <p:sp>
        <p:nvSpPr>
          <p:cNvPr id="11" name="ZoneTexte 10"/>
          <p:cNvSpPr txBox="1"/>
          <p:nvPr/>
        </p:nvSpPr>
        <p:spPr>
          <a:xfrm>
            <a:off x="153908" y="766053"/>
            <a:ext cx="2510119" cy="369332"/>
          </a:xfrm>
          <a:prstGeom prst="rect">
            <a:avLst/>
          </a:prstGeom>
          <a:noFill/>
        </p:spPr>
        <p:txBody>
          <a:bodyPr wrap="square" rtlCol="0">
            <a:spAutoFit/>
          </a:bodyPr>
          <a:lstStyle/>
          <a:p>
            <a:r>
              <a:rPr lang="fr-FR" b="1" dirty="0" smtClean="0">
                <a:solidFill>
                  <a:srgbClr val="008000"/>
                </a:solidFill>
              </a:rPr>
              <a:t>1. Historique</a:t>
            </a:r>
            <a:r>
              <a:rPr lang="fr-FR" dirty="0" smtClean="0">
                <a:solidFill>
                  <a:srgbClr val="008000"/>
                </a:solidFill>
              </a:rPr>
              <a:t> (suite) :</a:t>
            </a:r>
          </a:p>
        </p:txBody>
      </p:sp>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599" y="4678434"/>
            <a:ext cx="2590800" cy="1771650"/>
          </a:xfrm>
          <a:prstGeom prst="rect">
            <a:avLst/>
          </a:prstGeom>
        </p:spPr>
      </p:pic>
      <p:sp>
        <p:nvSpPr>
          <p:cNvPr id="12" name="Rectangle 11"/>
          <p:cNvSpPr/>
          <p:nvPr/>
        </p:nvSpPr>
        <p:spPr>
          <a:xfrm>
            <a:off x="5315945" y="6450084"/>
            <a:ext cx="1560107" cy="369332"/>
          </a:xfrm>
          <a:prstGeom prst="rect">
            <a:avLst/>
          </a:prstGeom>
        </p:spPr>
        <p:txBody>
          <a:bodyPr wrap="none">
            <a:spAutoFit/>
          </a:bodyPr>
          <a:lstStyle/>
          <a:p>
            <a:pPr algn="just"/>
            <a:r>
              <a:rPr lang="fr-FR" dirty="0">
                <a:solidFill>
                  <a:srgbClr val="008000"/>
                </a:solidFill>
              </a:rPr>
              <a:t>Gilbert Cardon</a:t>
            </a:r>
            <a:endParaRPr lang="fr-FR" sz="1200" dirty="0">
              <a:solidFill>
                <a:srgbClr val="008000"/>
              </a:solidFill>
            </a:endParaRPr>
          </a:p>
        </p:txBody>
      </p:sp>
    </p:spTree>
    <p:extLst>
      <p:ext uri="{BB962C8B-B14F-4D97-AF65-F5344CB8AC3E}">
        <p14:creationId xmlns:p14="http://schemas.microsoft.com/office/powerpoint/2010/main" val="1925429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248246" y="150607"/>
            <a:ext cx="579304" cy="375759"/>
          </a:xfrm>
        </p:spPr>
        <p:txBody>
          <a:bodyPr/>
          <a:lstStyle/>
          <a:p>
            <a:fld id="{45F5A4E4-5C5F-4409-A55E-AD608A685D4D}" type="slidenum">
              <a:rPr lang="fr-FR" smtClean="0"/>
              <a:t>6</a:t>
            </a:fld>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177019" y="622907"/>
            <a:ext cx="11850030" cy="3508653"/>
          </a:xfrm>
          <a:prstGeom prst="rect">
            <a:avLst/>
          </a:prstGeom>
          <a:noFill/>
        </p:spPr>
        <p:txBody>
          <a:bodyPr wrap="square" rtlCol="0">
            <a:spAutoFit/>
          </a:bodyPr>
          <a:lstStyle/>
          <a:p>
            <a:r>
              <a:rPr lang="fr-FR" b="1" dirty="0" smtClean="0">
                <a:solidFill>
                  <a:srgbClr val="008000"/>
                </a:solidFill>
              </a:rPr>
              <a:t>2. Résultats </a:t>
            </a:r>
          </a:p>
          <a:p>
            <a:endParaRPr lang="fr-FR" b="1" dirty="0" smtClean="0">
              <a:solidFill>
                <a:srgbClr val="008000"/>
              </a:solidFill>
            </a:endParaRPr>
          </a:p>
          <a:p>
            <a:pPr marL="285750" indent="-285750">
              <a:buFont typeface="Arial" panose="020B0604020202020204" pitchFamily="34" charset="0"/>
              <a:buChar char="•"/>
            </a:pPr>
            <a:r>
              <a:rPr lang="fr-FR" dirty="0" smtClean="0">
                <a:solidFill>
                  <a:srgbClr val="008000"/>
                </a:solidFill>
              </a:rPr>
              <a:t>Sur 1800 </a:t>
            </a:r>
            <a:r>
              <a:rPr lang="fr-FR" dirty="0">
                <a:solidFill>
                  <a:srgbClr val="008000"/>
                </a:solidFill>
              </a:rPr>
              <a:t>m2 </a:t>
            </a:r>
            <a:r>
              <a:rPr lang="fr-FR" dirty="0" smtClean="0">
                <a:solidFill>
                  <a:srgbClr val="008000"/>
                </a:solidFill>
              </a:rPr>
              <a:t>(~ </a:t>
            </a:r>
            <a:r>
              <a:rPr lang="fr-FR" dirty="0">
                <a:solidFill>
                  <a:srgbClr val="008000"/>
                </a:solidFill>
              </a:rPr>
              <a:t>20 </a:t>
            </a:r>
            <a:r>
              <a:rPr lang="fr-FR" dirty="0" smtClean="0">
                <a:solidFill>
                  <a:srgbClr val="008000"/>
                </a:solidFill>
              </a:rPr>
              <a:t>ares), 2050 variétés d'arbres, 5000 variétés de plantes comestibles cohabitent.</a:t>
            </a:r>
          </a:p>
          <a:p>
            <a:pPr marL="285750" indent="-285750">
              <a:buFont typeface="Arial" panose="020B0604020202020204" pitchFamily="34" charset="0"/>
              <a:buChar char="•"/>
            </a:pPr>
            <a:r>
              <a:rPr lang="fr-FR" dirty="0" smtClean="0">
                <a:solidFill>
                  <a:srgbClr val="008000"/>
                </a:solidFill>
              </a:rPr>
              <a:t>12% d'humus, 3 kg de vers de terre au m2 (°). Pas d’intrant, pas même de chaux, ni de bouillie bordelaise, pas de labour.</a:t>
            </a:r>
          </a:p>
          <a:p>
            <a:pPr marL="285750" indent="-285750" algn="just">
              <a:buFont typeface="Arial" panose="020B0604020202020204" pitchFamily="34" charset="0"/>
              <a:buChar char="•"/>
            </a:pPr>
            <a:r>
              <a:rPr kumimoji="0" lang="fr-FR" altLang="fr-FR" b="0" u="none" strike="noStrike" cap="none" normalizeH="0" baseline="0" dirty="0" smtClean="0">
                <a:ln>
                  <a:noFill/>
                </a:ln>
                <a:solidFill>
                  <a:srgbClr val="008000"/>
                </a:solidFill>
                <a:effectLst/>
                <a:cs typeface="Arial" panose="020B0604020202020204" pitchFamily="34" charset="0"/>
              </a:rPr>
              <a:t>35 années de jardinage forestier, jamais bêché, sans aucun apport, ni arrosage ! (Il est vrai qu'il se trouve en Belgique).</a:t>
            </a:r>
          </a:p>
          <a:p>
            <a:pPr marL="285750" indent="-285750" algn="just">
              <a:buFont typeface="Arial" panose="020B0604020202020204" pitchFamily="34" charset="0"/>
              <a:buChar char="•"/>
            </a:pPr>
            <a:r>
              <a:rPr lang="fr-FR" altLang="fr-FR" dirty="0" smtClean="0">
                <a:solidFill>
                  <a:srgbClr val="008000"/>
                </a:solidFill>
                <a:cs typeface="Arial" panose="020B0604020202020204" pitchFamily="34" charset="0"/>
              </a:rPr>
              <a:t>Ce jardin est </a:t>
            </a:r>
            <a:r>
              <a:rPr lang="fr-FR" altLang="fr-FR" dirty="0">
                <a:solidFill>
                  <a:srgbClr val="008000"/>
                </a:solidFill>
                <a:cs typeface="Arial" panose="020B0604020202020204" pitchFamily="34" charset="0"/>
              </a:rPr>
              <a:t>une lieu d'expérimentation, de documentation, de découverte, d'échange, de partage, d'enseignement, d'accumulation de connaissances, un </a:t>
            </a:r>
            <a:r>
              <a:rPr lang="fr-FR" altLang="fr-FR" dirty="0" smtClean="0">
                <a:solidFill>
                  <a:srgbClr val="008000"/>
                </a:solidFill>
                <a:cs typeface="Arial" panose="020B0604020202020204" pitchFamily="34" charset="0"/>
              </a:rPr>
              <a:t>cas </a:t>
            </a:r>
            <a:r>
              <a:rPr lang="fr-FR" altLang="fr-FR" dirty="0">
                <a:solidFill>
                  <a:srgbClr val="008000"/>
                </a:solidFill>
                <a:cs typeface="Arial" panose="020B0604020202020204" pitchFamily="34" charset="0"/>
              </a:rPr>
              <a:t>parfait d'intensification écologique et un bel exemple d'une forêt alimentaire</a:t>
            </a:r>
            <a:r>
              <a:rPr lang="fr-FR" altLang="fr-FR" dirty="0" smtClean="0">
                <a:solidFill>
                  <a:srgbClr val="008000"/>
                </a:solidFill>
                <a:cs typeface="Arial" panose="020B0604020202020204" pitchFamily="34" charset="0"/>
              </a:rPr>
              <a:t>. </a:t>
            </a:r>
          </a:p>
          <a:p>
            <a:pPr marL="285750" indent="-285750" algn="just">
              <a:buFont typeface="Arial" panose="020B0604020202020204" pitchFamily="34" charset="0"/>
              <a:buChar char="•"/>
            </a:pPr>
            <a:r>
              <a:rPr lang="fr-FR" altLang="fr-FR" dirty="0">
                <a:solidFill>
                  <a:srgbClr val="008000"/>
                </a:solidFill>
                <a:cs typeface="Arial" panose="020B0604020202020204" pitchFamily="34" charset="0"/>
              </a:rPr>
              <a:t>Cet écosystème cultivé est un exemple de système maraîchage agroforestier fonctionnel, productif et respectueux de l’environnement</a:t>
            </a:r>
            <a:r>
              <a:rPr lang="fr-FR" altLang="fr-FR" dirty="0" smtClean="0">
                <a:solidFill>
                  <a:srgbClr val="008000"/>
                </a:solidFill>
                <a:cs typeface="Arial" panose="020B0604020202020204" pitchFamily="34" charset="0"/>
              </a:rPr>
              <a:t>. La très grande diversité des plantes permet de récolter de la nourriture toute l’année, hiver comme été.</a:t>
            </a:r>
            <a:endParaRPr kumimoji="0" lang="fr-FR" altLang="fr-FR" b="0" u="none" strike="noStrike" cap="none" normalizeH="0" baseline="0" dirty="0" smtClean="0">
              <a:ln>
                <a:noFill/>
              </a:ln>
              <a:solidFill>
                <a:srgbClr val="008000"/>
              </a:solidFill>
              <a:effectLst/>
              <a:cs typeface="Arial" panose="020B0604020202020204" pitchFamily="34" charset="0"/>
            </a:endParaRPr>
          </a:p>
          <a:p>
            <a:pPr marL="285750" indent="-285750">
              <a:buFont typeface="Arial" panose="020B0604020202020204" pitchFamily="34" charset="0"/>
              <a:buChar char="•"/>
            </a:pPr>
            <a:r>
              <a:rPr lang="fr-FR" altLang="fr-FR" dirty="0">
                <a:solidFill>
                  <a:srgbClr val="CC0000"/>
                </a:solidFill>
                <a:cs typeface="Arial" panose="020B0604020202020204" pitchFamily="34" charset="0"/>
              </a:rPr>
              <a:t>L</a:t>
            </a:r>
            <a:r>
              <a:rPr kumimoji="0" lang="fr-FR" altLang="fr-FR" b="0" u="none" strike="noStrike" cap="none" normalizeH="0" baseline="0" dirty="0" smtClean="0">
                <a:ln>
                  <a:noFill/>
                </a:ln>
                <a:solidFill>
                  <a:srgbClr val="CC0000"/>
                </a:solidFill>
                <a:effectLst/>
                <a:cs typeface="Arial" panose="020B0604020202020204" pitchFamily="34" charset="0"/>
              </a:rPr>
              <a:t>e seul problème est que</a:t>
            </a:r>
            <a:r>
              <a:rPr kumimoji="0" lang="fr-FR" altLang="fr-FR" b="0" u="none" strike="noStrike" cap="none" normalizeH="0" dirty="0" smtClean="0">
                <a:ln>
                  <a:noFill/>
                </a:ln>
                <a:solidFill>
                  <a:srgbClr val="CC0000"/>
                </a:solidFill>
                <a:effectLst/>
                <a:cs typeface="Arial" panose="020B0604020202020204" pitchFamily="34" charset="0"/>
              </a:rPr>
              <a:t> Gilbert et Josine</a:t>
            </a:r>
            <a:r>
              <a:rPr kumimoji="0" lang="fr-FR" altLang="fr-FR" b="0" u="none" strike="noStrike" cap="none" normalizeH="0" baseline="0" dirty="0" smtClean="0">
                <a:ln>
                  <a:noFill/>
                </a:ln>
                <a:solidFill>
                  <a:srgbClr val="CC0000"/>
                </a:solidFill>
                <a:effectLst/>
                <a:cs typeface="Arial" panose="020B0604020202020204" pitchFamily="34" charset="0"/>
              </a:rPr>
              <a:t> n'arrivent pas consommer toute la production abondante de ce jardin.</a:t>
            </a:r>
            <a:endParaRPr kumimoji="0" lang="fr-FR" altLang="fr-FR" b="0" u="none" strike="noStrike" cap="none" normalizeH="0" baseline="0" dirty="0" smtClean="0">
              <a:ln>
                <a:noFill/>
              </a:ln>
              <a:solidFill>
                <a:srgbClr val="008000"/>
              </a:solidFill>
              <a:effectLst/>
              <a:cs typeface="Arial" panose="020B0604020202020204" pitchFamily="34" charset="0"/>
            </a:endParaRPr>
          </a:p>
          <a:p>
            <a:endParaRPr lang="fr-FR" altLang="fr-FR" sz="1200" dirty="0" smtClean="0">
              <a:solidFill>
                <a:srgbClr val="008000"/>
              </a:solidFill>
              <a:cs typeface="Arial" panose="020B0604020202020204" pitchFamily="34" charset="0"/>
            </a:endParaRPr>
          </a:p>
          <a:p>
            <a:r>
              <a:rPr lang="fr-FR" altLang="fr-FR" sz="1200" dirty="0" smtClean="0">
                <a:solidFill>
                  <a:srgbClr val="008000"/>
                </a:solidFill>
                <a:cs typeface="Arial" panose="020B0604020202020204" pitchFamily="34" charset="0"/>
              </a:rPr>
              <a:t>Source : </a:t>
            </a:r>
            <a:r>
              <a:rPr lang="fr-FR" altLang="fr-FR" sz="1200" dirty="0" smtClean="0">
                <a:solidFill>
                  <a:srgbClr val="008000"/>
                </a:solidFill>
                <a:cs typeface="Arial" panose="020B0604020202020204" pitchFamily="34" charset="0"/>
                <a:hlinkClick r:id="rId3"/>
              </a:rPr>
              <a:t>http://enfantsdelanouvelleterre.over-blog.com/article-permaculture-le-jardin-des-fraternites-ouvrieres-en-belgique-123492128.html</a:t>
            </a:r>
            <a:r>
              <a:rPr lang="fr-FR" altLang="fr-FR" sz="1200" dirty="0" smtClean="0">
                <a:solidFill>
                  <a:srgbClr val="008000"/>
                </a:solidFill>
                <a:cs typeface="Arial" panose="020B0604020202020204" pitchFamily="34" charset="0"/>
              </a:rPr>
              <a:t> </a:t>
            </a:r>
          </a:p>
          <a:p>
            <a:r>
              <a:rPr lang="fr-FR" altLang="fr-FR" sz="1200" dirty="0">
                <a:solidFill>
                  <a:srgbClr val="008000"/>
                </a:solidFill>
                <a:cs typeface="Arial" panose="020B0604020202020204" pitchFamily="34" charset="0"/>
              </a:rPr>
              <a:t>(°) Selon </a:t>
            </a:r>
            <a:r>
              <a:rPr lang="fr-FR" altLang="fr-FR" sz="1200" dirty="0" smtClean="0">
                <a:solidFill>
                  <a:srgbClr val="008000"/>
                </a:solidFill>
                <a:cs typeface="Arial" panose="020B0604020202020204" pitchFamily="34" charset="0"/>
              </a:rPr>
              <a:t>l’Institut </a:t>
            </a:r>
            <a:r>
              <a:rPr lang="fr-FR" altLang="fr-FR" sz="1200" dirty="0">
                <a:solidFill>
                  <a:srgbClr val="008000"/>
                </a:solidFill>
                <a:cs typeface="Arial" panose="020B0604020202020204" pitchFamily="34" charset="0"/>
              </a:rPr>
              <a:t>Technique d'Agriculture Naturelle, 4 avenue des Ursulines, 78300 </a:t>
            </a:r>
            <a:r>
              <a:rPr lang="fr-FR" altLang="fr-FR" sz="1200" dirty="0" smtClean="0">
                <a:solidFill>
                  <a:srgbClr val="008000"/>
                </a:solidFill>
                <a:cs typeface="Arial" panose="020B0604020202020204" pitchFamily="34" charset="0"/>
              </a:rPr>
              <a:t>Poissy, </a:t>
            </a:r>
            <a:r>
              <a:rPr lang="fr-FR" sz="1200" dirty="0">
                <a:hlinkClick r:id="rId4"/>
              </a:rPr>
              <a:t>http://itan.fr</a:t>
            </a:r>
            <a:r>
              <a:rPr lang="fr-FR" sz="1200" dirty="0" smtClean="0">
                <a:hlinkClick r:id="rId4"/>
              </a:rPr>
              <a:t>/</a:t>
            </a:r>
            <a:r>
              <a:rPr lang="fr-FR" sz="1200" dirty="0" smtClean="0"/>
              <a:t>  </a:t>
            </a:r>
            <a:r>
              <a:rPr lang="fr-FR" sz="1200" dirty="0" smtClean="0">
                <a:solidFill>
                  <a:srgbClr val="FF0000"/>
                </a:solidFill>
              </a:rPr>
              <a:t>(à vérifier). </a:t>
            </a:r>
            <a:endParaRPr kumimoji="0" lang="fr-FR" altLang="fr-FR" sz="1200" b="0" u="none" strike="noStrike" cap="none" normalizeH="0" baseline="0" dirty="0" smtClean="0">
              <a:ln>
                <a:noFill/>
              </a:ln>
              <a:solidFill>
                <a:srgbClr val="FF0000"/>
              </a:solidFill>
              <a:effectLst/>
              <a:cs typeface="Arial" panose="020B0604020202020204" pitchFamily="34" charset="0"/>
            </a:endParaRPr>
          </a:p>
        </p:txBody>
      </p:sp>
      <p:sp>
        <p:nvSpPr>
          <p:cNvPr id="3" name="Rectangle 2"/>
          <p:cNvSpPr/>
          <p:nvPr/>
        </p:nvSpPr>
        <p:spPr>
          <a:xfrm>
            <a:off x="7229138" y="5921983"/>
            <a:ext cx="4797911" cy="830997"/>
          </a:xfrm>
          <a:prstGeom prst="rect">
            <a:avLst/>
          </a:prstGeom>
        </p:spPr>
        <p:txBody>
          <a:bodyPr wrap="square">
            <a:spAutoFit/>
          </a:bodyPr>
          <a:lstStyle/>
          <a:p>
            <a:pPr algn="ctr"/>
            <a:r>
              <a:rPr lang="fr-FR" sz="1200" dirty="0">
                <a:solidFill>
                  <a:srgbClr val="008000"/>
                </a:solidFill>
              </a:rPr>
              <a:t>Le "jardin-forêt" de Gilbert en fin </a:t>
            </a:r>
            <a:r>
              <a:rPr lang="fr-FR" sz="1200" dirty="0" smtClean="0">
                <a:solidFill>
                  <a:srgbClr val="008000"/>
                </a:solidFill>
              </a:rPr>
              <a:t>d’hiver (à droite) et au printemps (à gauche) </a:t>
            </a:r>
            <a:r>
              <a:rPr lang="fr-FR" sz="1200" dirty="0">
                <a:solidFill>
                  <a:srgbClr val="008000"/>
                </a:solidFill>
              </a:rPr>
              <a:t>: chaque arbre est un fruitier</a:t>
            </a:r>
            <a:r>
              <a:rPr lang="fr-FR" sz="1200" dirty="0" smtClean="0">
                <a:solidFill>
                  <a:srgbClr val="008000"/>
                </a:solidFill>
              </a:rPr>
              <a:t>.</a:t>
            </a:r>
          </a:p>
          <a:p>
            <a:pPr algn="ctr"/>
            <a:r>
              <a:rPr lang="fr-FR" sz="1200" dirty="0">
                <a:solidFill>
                  <a:srgbClr val="008000"/>
                </a:solidFill>
              </a:rPr>
              <a:t>Source : </a:t>
            </a:r>
            <a:r>
              <a:rPr lang="fr-FR" sz="1200" dirty="0">
                <a:solidFill>
                  <a:srgbClr val="008000"/>
                </a:solidFill>
                <a:hlinkClick r:id="rId5"/>
              </a:rPr>
              <a:t>http://</a:t>
            </a:r>
            <a:r>
              <a:rPr lang="fr-FR" sz="1200" dirty="0" smtClean="0">
                <a:solidFill>
                  <a:srgbClr val="008000"/>
                </a:solidFill>
                <a:hlinkClick r:id="rId5"/>
              </a:rPr>
              <a:t>www.alterboutique.com/boutique/bioenlorraine/images-editeur/files/FEUILLE%20DE%20CHOU/bulletinlorraine1304.pdf</a:t>
            </a:r>
            <a:r>
              <a:rPr lang="fr-FR" sz="1200" dirty="0" smtClean="0">
                <a:solidFill>
                  <a:srgbClr val="008000"/>
                </a:solidFill>
              </a:rPr>
              <a:t>  </a:t>
            </a:r>
            <a:endParaRPr lang="fr-FR" sz="1200" dirty="0">
              <a:solidFill>
                <a:srgbClr val="008000"/>
              </a:solidFill>
            </a:endParaRPr>
          </a:p>
        </p:txBody>
      </p:sp>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6375" y="3559783"/>
            <a:ext cx="1781175" cy="2362200"/>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9901" y="4070533"/>
            <a:ext cx="2466975" cy="1847850"/>
          </a:xfrm>
          <a:prstGeom prst="rect">
            <a:avLst/>
          </a:prstGeom>
        </p:spPr>
      </p:pic>
      <p:pic>
        <p:nvPicPr>
          <p:cNvPr id="8" name="Imag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545" y="4036336"/>
            <a:ext cx="3764732" cy="2108250"/>
          </a:xfrm>
          <a:prstGeom prst="rect">
            <a:avLst/>
          </a:prstGeom>
        </p:spPr>
      </p:pic>
      <p:sp>
        <p:nvSpPr>
          <p:cNvPr id="9" name="Rectangle 8"/>
          <p:cNvSpPr/>
          <p:nvPr/>
        </p:nvSpPr>
        <p:spPr>
          <a:xfrm>
            <a:off x="309768" y="6241126"/>
            <a:ext cx="3996287" cy="461665"/>
          </a:xfrm>
          <a:prstGeom prst="rect">
            <a:avLst/>
          </a:prstGeom>
        </p:spPr>
        <p:txBody>
          <a:bodyPr wrap="none">
            <a:spAutoFit/>
          </a:bodyPr>
          <a:lstStyle/>
          <a:p>
            <a:pPr algn="ctr"/>
            <a:r>
              <a:rPr lang="fr-FR" sz="1200" dirty="0" smtClean="0">
                <a:solidFill>
                  <a:srgbClr val="008000"/>
                </a:solidFill>
              </a:rPr>
              <a:t>Réunion de l’Association</a:t>
            </a:r>
          </a:p>
          <a:p>
            <a:pPr algn="ctr"/>
            <a:r>
              <a:rPr lang="fr-FR" sz="1200" dirty="0" smtClean="0">
                <a:solidFill>
                  <a:srgbClr val="008000"/>
                </a:solidFill>
              </a:rPr>
              <a:t>Source </a:t>
            </a:r>
            <a:r>
              <a:rPr lang="fr-FR" sz="1200" dirty="0">
                <a:solidFill>
                  <a:srgbClr val="008000"/>
                </a:solidFill>
              </a:rPr>
              <a:t>: </a:t>
            </a:r>
            <a:r>
              <a:rPr lang="fr-FR" sz="1200" dirty="0">
                <a:solidFill>
                  <a:srgbClr val="008000"/>
                </a:solidFill>
                <a:hlinkClick r:id="rId9"/>
              </a:rPr>
              <a:t>https://</a:t>
            </a:r>
            <a:r>
              <a:rPr lang="fr-FR" sz="1200" dirty="0" smtClean="0">
                <a:solidFill>
                  <a:srgbClr val="008000"/>
                </a:solidFill>
                <a:hlinkClick r:id="rId9"/>
              </a:rPr>
              <a:t>www.youtube.com/watch?v=M5A9qB9VH90</a:t>
            </a:r>
            <a:endParaRPr lang="fr-FR" sz="1200" dirty="0">
              <a:solidFill>
                <a:srgbClr val="008000"/>
              </a:solidFill>
            </a:endParaRPr>
          </a:p>
        </p:txBody>
      </p:sp>
      <p:sp>
        <p:nvSpPr>
          <p:cNvPr id="10" name="ZoneTexte 9"/>
          <p:cNvSpPr txBox="1"/>
          <p:nvPr/>
        </p:nvSpPr>
        <p:spPr>
          <a:xfrm>
            <a:off x="4389776" y="3936824"/>
            <a:ext cx="2822391" cy="2400657"/>
          </a:xfrm>
          <a:prstGeom prst="rect">
            <a:avLst/>
          </a:prstGeom>
          <a:noFill/>
        </p:spPr>
        <p:txBody>
          <a:bodyPr wrap="square" rtlCol="0">
            <a:spAutoFit/>
          </a:bodyPr>
          <a:lstStyle/>
          <a:p>
            <a:pPr algn="just"/>
            <a:r>
              <a:rPr lang="fr-FR" dirty="0">
                <a:solidFill>
                  <a:srgbClr val="008000"/>
                </a:solidFill>
              </a:rPr>
              <a:t>cet </a:t>
            </a:r>
            <a:r>
              <a:rPr lang="fr-FR" dirty="0" err="1">
                <a:solidFill>
                  <a:srgbClr val="008000"/>
                </a:solidFill>
              </a:rPr>
              <a:t>agro-écosystème</a:t>
            </a:r>
            <a:r>
              <a:rPr lang="fr-FR" dirty="0">
                <a:solidFill>
                  <a:srgbClr val="008000"/>
                </a:solidFill>
              </a:rPr>
              <a:t> urbain est extrêmement productif dans une zone où l’eau n’est certes pas limitante (850 mm/an) mais le foncier et l’ensoleillement (1500h/an) le sont</a:t>
            </a:r>
            <a:r>
              <a:rPr lang="fr-FR" dirty="0" smtClean="0">
                <a:solidFill>
                  <a:srgbClr val="008000"/>
                </a:solidFill>
              </a:rPr>
              <a:t>.</a:t>
            </a:r>
            <a:r>
              <a:rPr lang="fr-FR" sz="1200" dirty="0" smtClean="0">
                <a:solidFill>
                  <a:srgbClr val="008000"/>
                </a:solidFill>
              </a:rPr>
              <a:t> </a:t>
            </a:r>
          </a:p>
          <a:p>
            <a:pPr algn="just"/>
            <a:r>
              <a:rPr lang="fr-FR" sz="1200" dirty="0" smtClean="0">
                <a:solidFill>
                  <a:srgbClr val="008000"/>
                </a:solidFill>
              </a:rPr>
              <a:t>Source </a:t>
            </a:r>
            <a:r>
              <a:rPr lang="fr-FR" sz="1200" dirty="0">
                <a:solidFill>
                  <a:srgbClr val="008000"/>
                </a:solidFill>
              </a:rPr>
              <a:t>: </a:t>
            </a:r>
            <a:r>
              <a:rPr lang="fr-FR" sz="1200" dirty="0">
                <a:solidFill>
                  <a:srgbClr val="008000"/>
                </a:solidFill>
                <a:hlinkClick r:id="rId10"/>
              </a:rPr>
              <a:t>http://</a:t>
            </a:r>
            <a:r>
              <a:rPr lang="fr-FR" sz="1200" dirty="0" smtClean="0">
                <a:solidFill>
                  <a:srgbClr val="008000"/>
                </a:solidFill>
                <a:hlinkClick r:id="rId10"/>
              </a:rPr>
              <a:t>www.reporterre.net/Le-jardin-ouvrier-est-devenu-un</a:t>
            </a:r>
            <a:r>
              <a:rPr lang="fr-FR" sz="1200" dirty="0" smtClean="0">
                <a:solidFill>
                  <a:srgbClr val="008000"/>
                </a:solidFill>
              </a:rPr>
              <a:t> </a:t>
            </a:r>
            <a:endParaRPr lang="fr-FR" dirty="0">
              <a:solidFill>
                <a:srgbClr val="008000"/>
              </a:solidFill>
            </a:endParaRPr>
          </a:p>
        </p:txBody>
      </p:sp>
    </p:spTree>
    <p:extLst>
      <p:ext uri="{BB962C8B-B14F-4D97-AF65-F5344CB8AC3E}">
        <p14:creationId xmlns:p14="http://schemas.microsoft.com/office/powerpoint/2010/main" val="1958065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82120" y="190694"/>
            <a:ext cx="579304" cy="221523"/>
          </a:xfrm>
        </p:spPr>
        <p:txBody>
          <a:bodyPr/>
          <a:lstStyle/>
          <a:p>
            <a:fld id="{45F5A4E4-5C5F-4409-A55E-AD608A685D4D}" type="slidenum">
              <a:rPr lang="fr-FR" smtClean="0"/>
              <a:t>7</a:t>
            </a:fld>
            <a:endParaRPr lang="fr-FR" dirty="0"/>
          </a:p>
        </p:txBody>
      </p:sp>
      <p:sp>
        <p:nvSpPr>
          <p:cNvPr id="3" name="Espace réservé du pied de page 2"/>
          <p:cNvSpPr>
            <a:spLocks noGrp="1"/>
          </p:cNvSpPr>
          <p:nvPr>
            <p:ph type="ftr" sz="quarter" idx="11"/>
          </p:nvPr>
        </p:nvSpPr>
        <p:spPr>
          <a:xfrm>
            <a:off x="1967619" y="6403492"/>
            <a:ext cx="2954896" cy="253297"/>
          </a:xfrm>
        </p:spPr>
        <p:txBody>
          <a:bodyPr/>
          <a:lstStyle/>
          <a:p>
            <a:r>
              <a:rPr lang="fr-FR" dirty="0" smtClean="0"/>
              <a:t>Jardin des fraternités ouvrières de Mouscron</a:t>
            </a:r>
            <a:endParaRPr lang="fr-FR" dirty="0"/>
          </a:p>
        </p:txBody>
      </p:sp>
      <p:sp>
        <p:nvSpPr>
          <p:cNvPr id="4" name="ZoneTexte 3"/>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5" name="ZoneTexte 4"/>
          <p:cNvSpPr txBox="1"/>
          <p:nvPr/>
        </p:nvSpPr>
        <p:spPr>
          <a:xfrm>
            <a:off x="222282" y="771181"/>
            <a:ext cx="4779375" cy="5632311"/>
          </a:xfrm>
          <a:prstGeom prst="rect">
            <a:avLst/>
          </a:prstGeom>
          <a:noFill/>
        </p:spPr>
        <p:txBody>
          <a:bodyPr wrap="square" rtlCol="0">
            <a:spAutoFit/>
          </a:bodyPr>
          <a:lstStyle/>
          <a:p>
            <a:r>
              <a:rPr lang="fr-FR" b="1" dirty="0" smtClean="0">
                <a:solidFill>
                  <a:srgbClr val="008000"/>
                </a:solidFill>
              </a:rPr>
              <a:t>3. Chiffres </a:t>
            </a:r>
            <a:r>
              <a:rPr lang="fr-FR" b="1" dirty="0">
                <a:solidFill>
                  <a:srgbClr val="008000"/>
                </a:solidFill>
              </a:rPr>
              <a:t>pour les espèces de </a:t>
            </a:r>
            <a:r>
              <a:rPr lang="fr-FR" b="1" dirty="0" smtClean="0">
                <a:solidFill>
                  <a:srgbClr val="008000"/>
                </a:solidFill>
              </a:rPr>
              <a:t>fruitiers</a:t>
            </a:r>
            <a:endParaRPr lang="fr-FR" dirty="0" smtClean="0">
              <a:solidFill>
                <a:srgbClr val="008000"/>
              </a:solidFill>
            </a:endParaRPr>
          </a:p>
          <a:p>
            <a:endParaRPr lang="fr-FR" dirty="0">
              <a:solidFill>
                <a:srgbClr val="008000"/>
              </a:solidFill>
            </a:endParaRPr>
          </a:p>
          <a:p>
            <a:pPr marL="285750" indent="-285750">
              <a:buFont typeface="Arial" panose="020B0604020202020204" pitchFamily="34" charset="0"/>
              <a:buChar char="•"/>
            </a:pPr>
            <a:r>
              <a:rPr lang="fr-FR" dirty="0" smtClean="0">
                <a:solidFill>
                  <a:srgbClr val="008000"/>
                </a:solidFill>
              </a:rPr>
              <a:t>395 </a:t>
            </a:r>
            <a:r>
              <a:rPr lang="fr-FR" dirty="0">
                <a:solidFill>
                  <a:srgbClr val="008000"/>
                </a:solidFill>
              </a:rPr>
              <a:t>pommiers de 312 </a:t>
            </a:r>
            <a:r>
              <a:rPr lang="fr-FR" dirty="0" smtClean="0">
                <a:solidFill>
                  <a:srgbClr val="008000"/>
                </a:solidFill>
              </a:rPr>
              <a:t>variétés</a:t>
            </a:r>
          </a:p>
          <a:p>
            <a:pPr marL="285750" indent="-285750">
              <a:buFont typeface="Arial" panose="020B0604020202020204" pitchFamily="34" charset="0"/>
              <a:buChar char="•"/>
            </a:pPr>
            <a:r>
              <a:rPr lang="fr-FR" dirty="0" smtClean="0">
                <a:solidFill>
                  <a:srgbClr val="008000"/>
                </a:solidFill>
              </a:rPr>
              <a:t>242 </a:t>
            </a:r>
            <a:r>
              <a:rPr lang="fr-FR" dirty="0">
                <a:solidFill>
                  <a:srgbClr val="008000"/>
                </a:solidFill>
              </a:rPr>
              <a:t>poiriers de 160 </a:t>
            </a:r>
            <a:r>
              <a:rPr lang="fr-FR" dirty="0" smtClean="0">
                <a:solidFill>
                  <a:srgbClr val="008000"/>
                </a:solidFill>
              </a:rPr>
              <a:t>variétés</a:t>
            </a:r>
          </a:p>
          <a:p>
            <a:pPr marL="285750" indent="-285750">
              <a:buFont typeface="Arial" panose="020B0604020202020204" pitchFamily="34" charset="0"/>
              <a:buChar char="•"/>
            </a:pPr>
            <a:r>
              <a:rPr lang="fr-FR" dirty="0" smtClean="0">
                <a:solidFill>
                  <a:srgbClr val="008000"/>
                </a:solidFill>
              </a:rPr>
              <a:t>81 </a:t>
            </a:r>
            <a:r>
              <a:rPr lang="fr-FR" dirty="0">
                <a:solidFill>
                  <a:srgbClr val="008000"/>
                </a:solidFill>
              </a:rPr>
              <a:t>pruniers de 69 </a:t>
            </a:r>
            <a:r>
              <a:rPr lang="fr-FR" dirty="0" smtClean="0">
                <a:solidFill>
                  <a:srgbClr val="008000"/>
                </a:solidFill>
              </a:rPr>
              <a:t>variétés</a:t>
            </a:r>
          </a:p>
          <a:p>
            <a:pPr marL="285750" indent="-285750">
              <a:buFont typeface="Arial" panose="020B0604020202020204" pitchFamily="34" charset="0"/>
              <a:buChar char="•"/>
            </a:pPr>
            <a:r>
              <a:rPr lang="fr-FR" dirty="0" smtClean="0">
                <a:solidFill>
                  <a:srgbClr val="008000"/>
                </a:solidFill>
              </a:rPr>
              <a:t>68 </a:t>
            </a:r>
            <a:r>
              <a:rPr lang="fr-FR" dirty="0">
                <a:solidFill>
                  <a:srgbClr val="008000"/>
                </a:solidFill>
              </a:rPr>
              <a:t>cerisiers de 59 </a:t>
            </a:r>
            <a:r>
              <a:rPr lang="fr-FR" dirty="0" smtClean="0">
                <a:solidFill>
                  <a:srgbClr val="008000"/>
                </a:solidFill>
              </a:rPr>
              <a:t>variétés</a:t>
            </a:r>
          </a:p>
          <a:p>
            <a:pPr marL="285750" indent="-285750">
              <a:buFont typeface="Arial" panose="020B0604020202020204" pitchFamily="34" charset="0"/>
              <a:buChar char="•"/>
            </a:pPr>
            <a:r>
              <a:rPr lang="fr-FR" dirty="0" smtClean="0">
                <a:solidFill>
                  <a:srgbClr val="008000"/>
                </a:solidFill>
              </a:rPr>
              <a:t>127 </a:t>
            </a:r>
            <a:r>
              <a:rPr lang="fr-FR" dirty="0">
                <a:solidFill>
                  <a:srgbClr val="008000"/>
                </a:solidFill>
              </a:rPr>
              <a:t>plants de vignes de 82 </a:t>
            </a:r>
            <a:r>
              <a:rPr lang="fr-FR" dirty="0" smtClean="0">
                <a:solidFill>
                  <a:srgbClr val="008000"/>
                </a:solidFill>
              </a:rPr>
              <a:t>variétés</a:t>
            </a:r>
          </a:p>
          <a:p>
            <a:pPr marL="285750" indent="-285750">
              <a:buFont typeface="Arial" panose="020B0604020202020204" pitchFamily="34" charset="0"/>
              <a:buChar char="•"/>
            </a:pPr>
            <a:r>
              <a:rPr lang="fr-FR" dirty="0" smtClean="0">
                <a:solidFill>
                  <a:srgbClr val="008000"/>
                </a:solidFill>
              </a:rPr>
              <a:t>35 </a:t>
            </a:r>
            <a:r>
              <a:rPr lang="fr-FR" dirty="0">
                <a:solidFill>
                  <a:srgbClr val="008000"/>
                </a:solidFill>
              </a:rPr>
              <a:t>actinidia (kiwi) de 16 </a:t>
            </a:r>
            <a:r>
              <a:rPr lang="fr-FR" dirty="0" smtClean="0">
                <a:solidFill>
                  <a:srgbClr val="008000"/>
                </a:solidFill>
              </a:rPr>
              <a:t>variétés</a:t>
            </a:r>
          </a:p>
          <a:p>
            <a:pPr marL="285750" indent="-285750">
              <a:buFont typeface="Arial" panose="020B0604020202020204" pitchFamily="34" charset="0"/>
              <a:buChar char="•"/>
            </a:pPr>
            <a:r>
              <a:rPr lang="fr-FR" dirty="0" smtClean="0">
                <a:solidFill>
                  <a:srgbClr val="008000"/>
                </a:solidFill>
              </a:rPr>
              <a:t>41 </a:t>
            </a:r>
            <a:r>
              <a:rPr lang="fr-FR" dirty="0">
                <a:solidFill>
                  <a:srgbClr val="008000"/>
                </a:solidFill>
              </a:rPr>
              <a:t>figuiers de 35 </a:t>
            </a:r>
            <a:r>
              <a:rPr lang="fr-FR" dirty="0" smtClean="0">
                <a:solidFill>
                  <a:srgbClr val="008000"/>
                </a:solidFill>
              </a:rPr>
              <a:t>variétés</a:t>
            </a:r>
          </a:p>
          <a:p>
            <a:pPr marL="285750" indent="-285750">
              <a:buFont typeface="Arial" panose="020B0604020202020204" pitchFamily="34" charset="0"/>
              <a:buChar char="•"/>
            </a:pPr>
            <a:r>
              <a:rPr lang="fr-FR" dirty="0" smtClean="0">
                <a:solidFill>
                  <a:srgbClr val="008000"/>
                </a:solidFill>
              </a:rPr>
              <a:t>50 </a:t>
            </a:r>
            <a:r>
              <a:rPr lang="fr-FR" dirty="0">
                <a:solidFill>
                  <a:srgbClr val="008000"/>
                </a:solidFill>
              </a:rPr>
              <a:t>variétés différentes de </a:t>
            </a:r>
            <a:r>
              <a:rPr lang="fr-FR" dirty="0" smtClean="0">
                <a:solidFill>
                  <a:srgbClr val="008000"/>
                </a:solidFill>
              </a:rPr>
              <a:t>framboisiers</a:t>
            </a:r>
          </a:p>
          <a:p>
            <a:pPr marL="285750" indent="-285750">
              <a:buFont typeface="Arial" panose="020B0604020202020204" pitchFamily="34" charset="0"/>
              <a:buChar char="•"/>
            </a:pPr>
            <a:r>
              <a:rPr lang="fr-FR" dirty="0" smtClean="0">
                <a:solidFill>
                  <a:srgbClr val="008000"/>
                </a:solidFill>
              </a:rPr>
              <a:t>70 </a:t>
            </a:r>
            <a:r>
              <a:rPr lang="fr-FR" dirty="0">
                <a:solidFill>
                  <a:srgbClr val="008000"/>
                </a:solidFill>
              </a:rPr>
              <a:t>ronces fruitières de 31 </a:t>
            </a:r>
            <a:r>
              <a:rPr lang="fr-FR" dirty="0" smtClean="0">
                <a:solidFill>
                  <a:srgbClr val="008000"/>
                </a:solidFill>
              </a:rPr>
              <a:t>variétés</a:t>
            </a:r>
          </a:p>
          <a:p>
            <a:pPr marL="285750" indent="-285750">
              <a:buFont typeface="Arial" panose="020B0604020202020204" pitchFamily="34" charset="0"/>
              <a:buChar char="•"/>
            </a:pPr>
            <a:r>
              <a:rPr lang="fr-FR" dirty="0" smtClean="0">
                <a:solidFill>
                  <a:srgbClr val="008000"/>
                </a:solidFill>
              </a:rPr>
              <a:t>98 </a:t>
            </a:r>
            <a:r>
              <a:rPr lang="fr-FR" dirty="0">
                <a:solidFill>
                  <a:srgbClr val="008000"/>
                </a:solidFill>
              </a:rPr>
              <a:t>groseilliers rouges de 26 </a:t>
            </a:r>
            <a:r>
              <a:rPr lang="fr-FR" dirty="0" smtClean="0">
                <a:solidFill>
                  <a:srgbClr val="008000"/>
                </a:solidFill>
              </a:rPr>
              <a:t>variétés</a:t>
            </a:r>
          </a:p>
          <a:p>
            <a:pPr marL="285750" indent="-285750">
              <a:buFont typeface="Arial" panose="020B0604020202020204" pitchFamily="34" charset="0"/>
              <a:buChar char="•"/>
            </a:pPr>
            <a:r>
              <a:rPr lang="fr-FR" dirty="0" smtClean="0">
                <a:solidFill>
                  <a:srgbClr val="008000"/>
                </a:solidFill>
              </a:rPr>
              <a:t>82 agrumes …</a:t>
            </a:r>
            <a:endParaRPr lang="fr-FR" dirty="0">
              <a:solidFill>
                <a:srgbClr val="008000"/>
              </a:solidFill>
            </a:endParaRPr>
          </a:p>
          <a:p>
            <a:r>
              <a:rPr lang="fr-FR" dirty="0">
                <a:solidFill>
                  <a:srgbClr val="008000"/>
                </a:solidFill>
              </a:rPr>
              <a:t/>
            </a:r>
            <a:br>
              <a:rPr lang="fr-FR" dirty="0">
                <a:solidFill>
                  <a:srgbClr val="008000"/>
                </a:solidFill>
              </a:rPr>
            </a:br>
            <a:r>
              <a:rPr lang="fr-FR" dirty="0" smtClean="0">
                <a:solidFill>
                  <a:srgbClr val="008000"/>
                </a:solidFill>
              </a:rPr>
              <a:t>Gilbert </a:t>
            </a:r>
            <a:r>
              <a:rPr lang="fr-FR" dirty="0">
                <a:solidFill>
                  <a:srgbClr val="008000"/>
                </a:solidFill>
              </a:rPr>
              <a:t>et Josine ont planté dans leur jardin plus de 2000 arbres et arbustes fruitiers de plus de 1300 variétés différentes </a:t>
            </a:r>
            <a:r>
              <a:rPr lang="fr-FR" dirty="0" smtClean="0">
                <a:solidFill>
                  <a:srgbClr val="008000"/>
                </a:solidFill>
              </a:rPr>
              <a:t>...</a:t>
            </a:r>
          </a:p>
          <a:p>
            <a:endParaRPr lang="fr-FR" dirty="0" smtClean="0">
              <a:solidFill>
                <a:srgbClr val="008000"/>
              </a:solidFill>
            </a:endParaRPr>
          </a:p>
          <a:p>
            <a:r>
              <a:rPr lang="fr-FR" sz="1200" dirty="0">
                <a:solidFill>
                  <a:srgbClr val="008000"/>
                </a:solidFill>
              </a:rPr>
              <a:t>Source : </a:t>
            </a:r>
            <a:r>
              <a:rPr lang="fr-FR" sz="1200" dirty="0">
                <a:solidFill>
                  <a:srgbClr val="008000"/>
                </a:solidFill>
                <a:hlinkClick r:id="rId3"/>
              </a:rPr>
              <a:t>http://</a:t>
            </a:r>
            <a:r>
              <a:rPr lang="fr-FR" sz="1200" dirty="0" smtClean="0">
                <a:solidFill>
                  <a:srgbClr val="008000"/>
                </a:solidFill>
                <a:hlinkClick r:id="rId3"/>
              </a:rPr>
              <a:t>www.bio-logiques.org/index.php?option=com_content&amp;view=article&amp;id=175:fraternites-ouvrieres-a-mouscron&amp;catid=100&amp;Itemid=518</a:t>
            </a:r>
            <a:r>
              <a:rPr lang="fr-FR" sz="1200" dirty="0" smtClean="0">
                <a:solidFill>
                  <a:srgbClr val="008000"/>
                </a:solidFill>
              </a:rPr>
              <a:t> </a:t>
            </a:r>
            <a:endParaRPr lang="fr-FR" sz="1200" dirty="0">
              <a:solidFill>
                <a:srgbClr val="008000"/>
              </a:solidFill>
            </a:endParaRPr>
          </a:p>
        </p:txBody>
      </p:sp>
      <p:sp>
        <p:nvSpPr>
          <p:cNvPr id="7" name="ZoneTexte 6"/>
          <p:cNvSpPr txBox="1"/>
          <p:nvPr/>
        </p:nvSpPr>
        <p:spPr>
          <a:xfrm>
            <a:off x="5255046" y="1012171"/>
            <a:ext cx="6709271" cy="5447645"/>
          </a:xfrm>
          <a:prstGeom prst="rect">
            <a:avLst/>
          </a:prstGeom>
          <a:noFill/>
        </p:spPr>
        <p:txBody>
          <a:bodyPr wrap="square" rtlCol="0">
            <a:spAutoFit/>
          </a:bodyPr>
          <a:lstStyle/>
          <a:p>
            <a:pPr algn="just"/>
            <a:r>
              <a:rPr lang="fr-FR" dirty="0" smtClean="0">
                <a:solidFill>
                  <a:srgbClr val="008000"/>
                </a:solidFill>
              </a:rPr>
              <a:t>On trouve, par exemple, dans le jardin : Néflier </a:t>
            </a:r>
            <a:r>
              <a:rPr lang="fr-FR" dirty="0">
                <a:solidFill>
                  <a:srgbClr val="008000"/>
                </a:solidFill>
              </a:rPr>
              <a:t>du japon, pommier, vigne, poirier, cassis, </a:t>
            </a:r>
            <a:r>
              <a:rPr lang="fr-FR" dirty="0" err="1">
                <a:solidFill>
                  <a:srgbClr val="008000"/>
                </a:solidFill>
              </a:rPr>
              <a:t>nashis</a:t>
            </a:r>
            <a:r>
              <a:rPr lang="fr-FR" dirty="0">
                <a:solidFill>
                  <a:srgbClr val="008000"/>
                </a:solidFill>
              </a:rPr>
              <a:t> (croissement </a:t>
            </a:r>
            <a:r>
              <a:rPr lang="fr-FR" dirty="0" smtClean="0">
                <a:solidFill>
                  <a:srgbClr val="008000"/>
                </a:solidFill>
              </a:rPr>
              <a:t>de pommier </a:t>
            </a:r>
            <a:r>
              <a:rPr lang="fr-FR" dirty="0">
                <a:solidFill>
                  <a:srgbClr val="008000"/>
                </a:solidFill>
              </a:rPr>
              <a:t>et poirier), </a:t>
            </a:r>
            <a:r>
              <a:rPr lang="fr-FR" dirty="0" err="1">
                <a:solidFill>
                  <a:srgbClr val="008000"/>
                </a:solidFill>
              </a:rPr>
              <a:t>casseilles</a:t>
            </a:r>
            <a:r>
              <a:rPr lang="fr-FR" dirty="0">
                <a:solidFill>
                  <a:srgbClr val="008000"/>
                </a:solidFill>
              </a:rPr>
              <a:t>, pêchers, ronces sans épines, pruniers, abricotiers </a:t>
            </a:r>
            <a:r>
              <a:rPr lang="fr-FR" dirty="0" smtClean="0">
                <a:solidFill>
                  <a:srgbClr val="008000"/>
                </a:solidFill>
              </a:rPr>
              <a:t>(arrivant à pousser en </a:t>
            </a:r>
            <a:r>
              <a:rPr lang="fr-FR" dirty="0">
                <a:solidFill>
                  <a:srgbClr val="008000"/>
                </a:solidFill>
              </a:rPr>
              <a:t>Belgique), figuier (aux figues délicieuses), mûriers (</a:t>
            </a:r>
            <a:r>
              <a:rPr lang="fr-FR" i="1" dirty="0">
                <a:solidFill>
                  <a:srgbClr val="008000"/>
                </a:solidFill>
              </a:rPr>
              <a:t>Morus </a:t>
            </a:r>
            <a:r>
              <a:rPr lang="fr-FR" i="1" dirty="0" err="1">
                <a:solidFill>
                  <a:srgbClr val="008000"/>
                </a:solidFill>
              </a:rPr>
              <a:t>rubra</a:t>
            </a:r>
            <a:r>
              <a:rPr lang="fr-FR" dirty="0">
                <a:solidFill>
                  <a:srgbClr val="008000"/>
                </a:solidFill>
              </a:rPr>
              <a:t>), </a:t>
            </a:r>
            <a:r>
              <a:rPr lang="fr-FR" dirty="0" err="1" smtClean="0">
                <a:solidFill>
                  <a:srgbClr val="008000"/>
                </a:solidFill>
              </a:rPr>
              <a:t>grosseilliers</a:t>
            </a:r>
            <a:r>
              <a:rPr lang="fr-FR" dirty="0" smtClean="0">
                <a:solidFill>
                  <a:srgbClr val="008000"/>
                </a:solidFill>
              </a:rPr>
              <a:t> </a:t>
            </a:r>
            <a:r>
              <a:rPr lang="fr-FR" dirty="0">
                <a:solidFill>
                  <a:srgbClr val="008000"/>
                </a:solidFill>
              </a:rPr>
              <a:t>(dans pommiers) blancs et rouges, maïs, </a:t>
            </a:r>
            <a:r>
              <a:rPr lang="fr-FR" dirty="0" smtClean="0">
                <a:solidFill>
                  <a:srgbClr val="008000"/>
                </a:solidFill>
              </a:rPr>
              <a:t>framboisiers</a:t>
            </a:r>
            <a:r>
              <a:rPr lang="fr-FR" dirty="0">
                <a:solidFill>
                  <a:srgbClr val="008000"/>
                </a:solidFill>
              </a:rPr>
              <a:t>, igname de Chine, tomate, </a:t>
            </a:r>
            <a:r>
              <a:rPr lang="fr-FR" dirty="0" err="1" smtClean="0">
                <a:solidFill>
                  <a:srgbClr val="008000"/>
                </a:solidFill>
              </a:rPr>
              <a:t>shiso</a:t>
            </a:r>
            <a:r>
              <a:rPr lang="fr-FR" dirty="0" smtClean="0">
                <a:solidFill>
                  <a:srgbClr val="008000"/>
                </a:solidFill>
              </a:rPr>
              <a:t> </a:t>
            </a:r>
            <a:r>
              <a:rPr lang="fr-FR" dirty="0">
                <a:solidFill>
                  <a:srgbClr val="008000"/>
                </a:solidFill>
              </a:rPr>
              <a:t>ou </a:t>
            </a:r>
            <a:r>
              <a:rPr lang="fr-FR" dirty="0" err="1">
                <a:solidFill>
                  <a:srgbClr val="008000"/>
                </a:solidFill>
              </a:rPr>
              <a:t>pérille</a:t>
            </a:r>
            <a:r>
              <a:rPr lang="fr-FR" dirty="0">
                <a:solidFill>
                  <a:srgbClr val="008000"/>
                </a:solidFill>
              </a:rPr>
              <a:t> de </a:t>
            </a:r>
            <a:r>
              <a:rPr lang="fr-FR" dirty="0" smtClean="0">
                <a:solidFill>
                  <a:srgbClr val="008000"/>
                </a:solidFill>
              </a:rPr>
              <a:t>Nankin (</a:t>
            </a:r>
            <a:r>
              <a:rPr lang="fr-FR" i="1" dirty="0" err="1" smtClean="0">
                <a:solidFill>
                  <a:srgbClr val="008000"/>
                </a:solidFill>
              </a:rPr>
              <a:t>Perilla</a:t>
            </a:r>
            <a:r>
              <a:rPr lang="fr-FR" i="1" dirty="0" smtClean="0">
                <a:solidFill>
                  <a:srgbClr val="008000"/>
                </a:solidFill>
              </a:rPr>
              <a:t> </a:t>
            </a:r>
            <a:r>
              <a:rPr lang="fr-FR" i="1" dirty="0" err="1">
                <a:solidFill>
                  <a:srgbClr val="008000"/>
                </a:solidFill>
              </a:rPr>
              <a:t>frutescens</a:t>
            </a:r>
            <a:r>
              <a:rPr lang="fr-FR" dirty="0">
                <a:solidFill>
                  <a:srgbClr val="008000"/>
                </a:solidFill>
              </a:rPr>
              <a:t>), Palmier abricot ou arbre à laque (</a:t>
            </a:r>
            <a:r>
              <a:rPr lang="fr-FR" i="1" dirty="0" err="1">
                <a:solidFill>
                  <a:srgbClr val="008000"/>
                </a:solidFill>
              </a:rPr>
              <a:t>Butia</a:t>
            </a:r>
            <a:r>
              <a:rPr lang="fr-FR" i="1" dirty="0">
                <a:solidFill>
                  <a:srgbClr val="008000"/>
                </a:solidFill>
              </a:rPr>
              <a:t> </a:t>
            </a:r>
            <a:r>
              <a:rPr lang="fr-FR" i="1" dirty="0" err="1">
                <a:solidFill>
                  <a:srgbClr val="008000"/>
                </a:solidFill>
              </a:rPr>
              <a:t>capitata</a:t>
            </a:r>
            <a:r>
              <a:rPr lang="fr-FR" i="1" dirty="0">
                <a:solidFill>
                  <a:srgbClr val="008000"/>
                </a:solidFill>
              </a:rPr>
              <a:t> </a:t>
            </a:r>
            <a:r>
              <a:rPr lang="fr-FR" dirty="0">
                <a:solidFill>
                  <a:srgbClr val="008000"/>
                </a:solidFill>
              </a:rPr>
              <a:t>ou </a:t>
            </a:r>
            <a:r>
              <a:rPr lang="fr-FR" i="1" dirty="0" err="1">
                <a:solidFill>
                  <a:srgbClr val="008000"/>
                </a:solidFill>
              </a:rPr>
              <a:t>Butia</a:t>
            </a:r>
            <a:r>
              <a:rPr lang="fr-FR" i="1" dirty="0">
                <a:solidFill>
                  <a:srgbClr val="008000"/>
                </a:solidFill>
              </a:rPr>
              <a:t> </a:t>
            </a:r>
            <a:r>
              <a:rPr lang="fr-FR" i="1" dirty="0" err="1">
                <a:solidFill>
                  <a:srgbClr val="008000"/>
                </a:solidFill>
              </a:rPr>
              <a:t>odorata</a:t>
            </a:r>
            <a:r>
              <a:rPr lang="fr-FR" dirty="0" smtClean="0">
                <a:solidFill>
                  <a:srgbClr val="008000"/>
                </a:solidFill>
              </a:rPr>
              <a:t>) aux fruits acides et sucrés dont on fait des gelées, Haricots </a:t>
            </a:r>
            <a:r>
              <a:rPr lang="fr-FR" dirty="0">
                <a:solidFill>
                  <a:srgbClr val="008000"/>
                </a:solidFill>
              </a:rPr>
              <a:t>(haricot "Orteil de prêcheurs", une liane vivace, montant jusqu'à 6 à 7 m, apporte de l'azote au </a:t>
            </a:r>
            <a:r>
              <a:rPr lang="fr-FR" dirty="0" smtClean="0">
                <a:solidFill>
                  <a:srgbClr val="008000"/>
                </a:solidFill>
              </a:rPr>
              <a:t>sol [cette </a:t>
            </a:r>
            <a:r>
              <a:rPr lang="fr-FR" dirty="0">
                <a:solidFill>
                  <a:srgbClr val="008000"/>
                </a:solidFill>
              </a:rPr>
              <a:t>liane sur pied supporte les température jusqu'à -15°C, </a:t>
            </a:r>
            <a:r>
              <a:rPr lang="fr-FR" dirty="0" smtClean="0">
                <a:solidFill>
                  <a:srgbClr val="008000"/>
                </a:solidFill>
              </a:rPr>
              <a:t>mais la </a:t>
            </a:r>
            <a:r>
              <a:rPr lang="fr-FR" dirty="0">
                <a:solidFill>
                  <a:srgbClr val="008000"/>
                </a:solidFill>
              </a:rPr>
              <a:t>racine ne supporte pas les gelées en dessous de -5°C], choux, </a:t>
            </a:r>
            <a:r>
              <a:rPr lang="fr-FR" dirty="0" smtClean="0">
                <a:solidFill>
                  <a:srgbClr val="008000"/>
                </a:solidFill>
              </a:rPr>
              <a:t>tomates, mélisse</a:t>
            </a:r>
            <a:r>
              <a:rPr lang="fr-FR" dirty="0">
                <a:solidFill>
                  <a:srgbClr val="008000"/>
                </a:solidFill>
              </a:rPr>
              <a:t>, canne de Provence (</a:t>
            </a:r>
            <a:r>
              <a:rPr lang="fr-FR" i="1" dirty="0" err="1">
                <a:solidFill>
                  <a:srgbClr val="008000"/>
                </a:solidFill>
              </a:rPr>
              <a:t>Arundo</a:t>
            </a:r>
            <a:r>
              <a:rPr lang="fr-FR" i="1" dirty="0">
                <a:solidFill>
                  <a:srgbClr val="008000"/>
                </a:solidFill>
              </a:rPr>
              <a:t> donax</a:t>
            </a:r>
            <a:r>
              <a:rPr lang="fr-FR" dirty="0">
                <a:solidFill>
                  <a:srgbClr val="008000"/>
                </a:solidFill>
              </a:rPr>
              <a:t>) (au </a:t>
            </a:r>
            <a:r>
              <a:rPr lang="fr-FR" dirty="0" smtClean="0">
                <a:solidFill>
                  <a:srgbClr val="008000"/>
                </a:solidFill>
              </a:rPr>
              <a:t>rhizome comestible ? (</a:t>
            </a:r>
            <a:r>
              <a:rPr lang="fr-FR" i="1" dirty="0" smtClean="0">
                <a:solidFill>
                  <a:srgbClr val="FF0000"/>
                </a:solidFill>
              </a:rPr>
              <a:t>à vérifier</a:t>
            </a:r>
            <a:r>
              <a:rPr lang="fr-FR" dirty="0" smtClean="0">
                <a:solidFill>
                  <a:srgbClr val="008000"/>
                </a:solidFill>
              </a:rPr>
              <a:t>)).</a:t>
            </a:r>
            <a:endParaRPr lang="fr-FR" dirty="0">
              <a:solidFill>
                <a:srgbClr val="008000"/>
              </a:solidFill>
            </a:endParaRPr>
          </a:p>
          <a:p>
            <a:pPr algn="just"/>
            <a:r>
              <a:rPr lang="fr-FR" dirty="0" smtClean="0">
                <a:solidFill>
                  <a:srgbClr val="008000"/>
                </a:solidFill>
              </a:rPr>
              <a:t>On voit, par exemple, des groseilliers montant </a:t>
            </a:r>
            <a:r>
              <a:rPr lang="fr-FR" dirty="0">
                <a:solidFill>
                  <a:srgbClr val="008000"/>
                </a:solidFill>
              </a:rPr>
              <a:t>dans des pommiers, </a:t>
            </a:r>
            <a:r>
              <a:rPr lang="fr-FR" dirty="0" smtClean="0">
                <a:solidFill>
                  <a:srgbClr val="008000"/>
                </a:solidFill>
              </a:rPr>
              <a:t>des vignes </a:t>
            </a:r>
            <a:r>
              <a:rPr lang="fr-FR" dirty="0">
                <a:solidFill>
                  <a:srgbClr val="008000"/>
                </a:solidFill>
              </a:rPr>
              <a:t>et plants de </a:t>
            </a:r>
            <a:r>
              <a:rPr lang="fr-FR" dirty="0" smtClean="0">
                <a:solidFill>
                  <a:srgbClr val="008000"/>
                </a:solidFill>
              </a:rPr>
              <a:t>tomates mélangés </a:t>
            </a:r>
            <a:r>
              <a:rPr lang="fr-FR" dirty="0">
                <a:solidFill>
                  <a:srgbClr val="008000"/>
                </a:solidFill>
              </a:rPr>
              <a:t>...</a:t>
            </a:r>
          </a:p>
          <a:p>
            <a:pPr algn="just"/>
            <a:r>
              <a:rPr lang="fr-FR" dirty="0">
                <a:solidFill>
                  <a:srgbClr val="008000"/>
                </a:solidFill>
              </a:rPr>
              <a:t>Les mûriers (</a:t>
            </a:r>
            <a:r>
              <a:rPr lang="fr-FR" i="1" dirty="0">
                <a:solidFill>
                  <a:srgbClr val="008000"/>
                </a:solidFill>
              </a:rPr>
              <a:t>Morus </a:t>
            </a:r>
            <a:r>
              <a:rPr lang="fr-FR" i="1" dirty="0" err="1">
                <a:solidFill>
                  <a:srgbClr val="008000"/>
                </a:solidFill>
              </a:rPr>
              <a:t>rubra</a:t>
            </a:r>
            <a:r>
              <a:rPr lang="fr-FR" dirty="0">
                <a:solidFill>
                  <a:srgbClr val="008000"/>
                </a:solidFill>
              </a:rPr>
              <a:t>) produisent 200 Kg de fruits, tous les ans, étalés sur 2 </a:t>
            </a:r>
            <a:r>
              <a:rPr lang="fr-FR" dirty="0" smtClean="0">
                <a:solidFill>
                  <a:srgbClr val="008000"/>
                </a:solidFill>
              </a:rPr>
              <a:t>mois. Ils n’ont </a:t>
            </a:r>
            <a:r>
              <a:rPr lang="fr-FR" dirty="0">
                <a:solidFill>
                  <a:srgbClr val="008000"/>
                </a:solidFill>
              </a:rPr>
              <a:t>pas de prédateurs</a:t>
            </a:r>
            <a:r>
              <a:rPr lang="fr-FR" dirty="0" smtClean="0">
                <a:solidFill>
                  <a:srgbClr val="008000"/>
                </a:solidFill>
              </a:rPr>
              <a:t>, ils poussent </a:t>
            </a:r>
            <a:r>
              <a:rPr lang="fr-FR" dirty="0">
                <a:solidFill>
                  <a:srgbClr val="008000"/>
                </a:solidFill>
              </a:rPr>
              <a:t>dans tous les sols</a:t>
            </a:r>
            <a:r>
              <a:rPr lang="fr-FR" dirty="0" smtClean="0">
                <a:solidFill>
                  <a:srgbClr val="008000"/>
                </a:solidFill>
              </a:rPr>
              <a:t>, ils sont </a:t>
            </a:r>
            <a:r>
              <a:rPr lang="fr-FR" dirty="0">
                <a:solidFill>
                  <a:srgbClr val="008000"/>
                </a:solidFill>
              </a:rPr>
              <a:t>très </a:t>
            </a:r>
            <a:r>
              <a:rPr lang="fr-FR" dirty="0" smtClean="0">
                <a:solidFill>
                  <a:srgbClr val="008000"/>
                </a:solidFill>
              </a:rPr>
              <a:t>rustiques </a:t>
            </a:r>
            <a:r>
              <a:rPr lang="fr-FR" dirty="0">
                <a:solidFill>
                  <a:srgbClr val="008000"/>
                </a:solidFill>
              </a:rPr>
              <a:t>(- 30°C</a:t>
            </a:r>
            <a:r>
              <a:rPr lang="fr-FR" dirty="0" smtClean="0">
                <a:solidFill>
                  <a:srgbClr val="008000"/>
                </a:solidFill>
              </a:rPr>
              <a:t>). Ils n’ont pas de de maladies … </a:t>
            </a:r>
          </a:p>
          <a:p>
            <a:endParaRPr lang="fr-FR" sz="1200" dirty="0" smtClean="0">
              <a:solidFill>
                <a:srgbClr val="008000"/>
              </a:solidFill>
            </a:endParaRPr>
          </a:p>
          <a:p>
            <a:r>
              <a:rPr lang="fr-FR" sz="1200" dirty="0" smtClean="0">
                <a:solidFill>
                  <a:srgbClr val="008000"/>
                </a:solidFill>
              </a:rPr>
              <a:t>Source : </a:t>
            </a:r>
            <a:r>
              <a:rPr lang="fr-FR" sz="1200" dirty="0">
                <a:solidFill>
                  <a:srgbClr val="008000"/>
                </a:solidFill>
                <a:hlinkClick r:id="rId4"/>
              </a:rPr>
              <a:t>https://www.youtube.com/watch?v=P831hBMJB_w</a:t>
            </a:r>
            <a:endParaRPr lang="fr-FR" sz="1200" dirty="0">
              <a:solidFill>
                <a:srgbClr val="008000"/>
              </a:solidFill>
            </a:endParaRPr>
          </a:p>
        </p:txBody>
      </p:sp>
    </p:spTree>
    <p:extLst>
      <p:ext uri="{BB962C8B-B14F-4D97-AF65-F5344CB8AC3E}">
        <p14:creationId xmlns:p14="http://schemas.microsoft.com/office/powerpoint/2010/main" val="1407920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386719" y="6286389"/>
            <a:ext cx="3074624" cy="353726"/>
          </a:xfrm>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1335510" y="150607"/>
            <a:ext cx="425067" cy="243557"/>
          </a:xfrm>
        </p:spPr>
        <p:txBody>
          <a:bodyPr/>
          <a:lstStyle/>
          <a:p>
            <a:fld id="{45F5A4E4-5C5F-4409-A55E-AD608A685D4D}" type="slidenum">
              <a:rPr lang="fr-FR" smtClean="0"/>
              <a:t>8</a:t>
            </a:fld>
            <a:endParaRPr lang="fr-FR"/>
          </a:p>
        </p:txBody>
      </p:sp>
      <p:sp>
        <p:nvSpPr>
          <p:cNvPr id="4" name="ZoneTexte 3"/>
          <p:cNvSpPr txBox="1"/>
          <p:nvPr/>
        </p:nvSpPr>
        <p:spPr>
          <a:xfrm>
            <a:off x="208779" y="765074"/>
            <a:ext cx="11551798" cy="4801314"/>
          </a:xfrm>
          <a:prstGeom prst="rect">
            <a:avLst/>
          </a:prstGeom>
          <a:noFill/>
        </p:spPr>
        <p:txBody>
          <a:bodyPr wrap="square" rtlCol="0">
            <a:spAutoFit/>
          </a:bodyPr>
          <a:lstStyle/>
          <a:p>
            <a:r>
              <a:rPr lang="fr-FR" b="1" dirty="0" smtClean="0">
                <a:solidFill>
                  <a:srgbClr val="008000"/>
                </a:solidFill>
              </a:rPr>
              <a:t>4. Un inventaire à la </a:t>
            </a:r>
            <a:r>
              <a:rPr lang="fr-FR" b="1" dirty="0">
                <a:solidFill>
                  <a:srgbClr val="008000"/>
                </a:solidFill>
              </a:rPr>
              <a:t>P</a:t>
            </a:r>
            <a:r>
              <a:rPr lang="fr-FR" b="1" dirty="0" smtClean="0">
                <a:solidFill>
                  <a:srgbClr val="008000"/>
                </a:solidFill>
              </a:rPr>
              <a:t>révert</a:t>
            </a:r>
          </a:p>
          <a:p>
            <a:endParaRPr lang="fr-FR" dirty="0">
              <a:solidFill>
                <a:srgbClr val="008000"/>
              </a:solidFill>
            </a:endParaRPr>
          </a:p>
          <a:p>
            <a:pPr algn="just"/>
            <a:r>
              <a:rPr lang="fr-FR" dirty="0" smtClean="0">
                <a:solidFill>
                  <a:srgbClr val="008000"/>
                </a:solidFill>
              </a:rPr>
              <a:t>Dans </a:t>
            </a:r>
            <a:r>
              <a:rPr lang="fr-FR" dirty="0">
                <a:solidFill>
                  <a:srgbClr val="008000"/>
                </a:solidFill>
              </a:rPr>
              <a:t>le jardin, des plantes aromatiques exhalent des parfums. Ici, un jeune kiwi s'appuie sur un vieux prunier, là, une vigne palisse une clôture. De multiples ronces traversent les étages pour offrir en arche, au dessus des têtes, de grosses grappes chargées de fruits pourpres, noirs ou blanc. Tout ce qui est cultivé ici se mange, même les fleurs : bourraches, capucines, guimauve, roses</a:t>
            </a:r>
            <a:r>
              <a:rPr lang="fr-FR" dirty="0" smtClean="0">
                <a:solidFill>
                  <a:srgbClr val="008000"/>
                </a:solidFill>
              </a:rPr>
              <a:t>...</a:t>
            </a:r>
          </a:p>
          <a:p>
            <a:pPr algn="just"/>
            <a:r>
              <a:rPr lang="fr-FR" dirty="0">
                <a:solidFill>
                  <a:srgbClr val="008000"/>
                </a:solidFill>
              </a:rPr>
              <a:t>Pommiers, poiriers (poiriers du </a:t>
            </a:r>
            <a:r>
              <a:rPr lang="fr-FR" dirty="0" smtClean="0">
                <a:solidFill>
                  <a:srgbClr val="008000"/>
                </a:solidFill>
              </a:rPr>
              <a:t>Japon, </a:t>
            </a:r>
            <a:r>
              <a:rPr lang="fr-FR" dirty="0" err="1" smtClean="0">
                <a:solidFill>
                  <a:srgbClr val="008000"/>
                </a:solidFill>
              </a:rPr>
              <a:t>nashi</a:t>
            </a:r>
            <a:r>
              <a:rPr lang="fr-FR" dirty="0" smtClean="0">
                <a:solidFill>
                  <a:srgbClr val="008000"/>
                </a:solidFill>
              </a:rPr>
              <a:t> </a:t>
            </a:r>
            <a:r>
              <a:rPr lang="fr-FR" dirty="0">
                <a:solidFill>
                  <a:srgbClr val="008000"/>
                </a:solidFill>
              </a:rPr>
              <a:t>...), </a:t>
            </a:r>
            <a:r>
              <a:rPr lang="fr-FR" dirty="0" smtClean="0">
                <a:solidFill>
                  <a:srgbClr val="008000"/>
                </a:solidFill>
              </a:rPr>
              <a:t>pruniers, </a:t>
            </a:r>
            <a:r>
              <a:rPr lang="fr-FR" dirty="0">
                <a:solidFill>
                  <a:srgbClr val="008000"/>
                </a:solidFill>
              </a:rPr>
              <a:t>mûriers de 3 m de haut </a:t>
            </a:r>
            <a:r>
              <a:rPr lang="fr-FR" dirty="0" smtClean="0">
                <a:solidFill>
                  <a:srgbClr val="008000"/>
                </a:solidFill>
              </a:rPr>
              <a:t>couverts </a:t>
            </a:r>
            <a:r>
              <a:rPr lang="fr-FR" dirty="0">
                <a:solidFill>
                  <a:srgbClr val="008000"/>
                </a:solidFill>
              </a:rPr>
              <a:t>de fruits,</a:t>
            </a:r>
            <a:r>
              <a:rPr lang="fr-FR" dirty="0" smtClean="0">
                <a:solidFill>
                  <a:srgbClr val="008000"/>
                </a:solidFill>
              </a:rPr>
              <a:t> </a:t>
            </a:r>
            <a:r>
              <a:rPr lang="fr-FR" dirty="0">
                <a:solidFill>
                  <a:srgbClr val="008000"/>
                </a:solidFill>
              </a:rPr>
              <a:t>... s'alignent mais ne se ressemblent pas, intercalés de buissons à petits fruits : </a:t>
            </a:r>
            <a:r>
              <a:rPr lang="fr-FR" dirty="0" smtClean="0">
                <a:solidFill>
                  <a:srgbClr val="008000"/>
                </a:solidFill>
              </a:rPr>
              <a:t>groseilliers</a:t>
            </a:r>
            <a:r>
              <a:rPr lang="fr-FR" dirty="0">
                <a:solidFill>
                  <a:srgbClr val="008000"/>
                </a:solidFill>
              </a:rPr>
              <a:t>, </a:t>
            </a:r>
            <a:r>
              <a:rPr lang="fr-FR" dirty="0" err="1" smtClean="0">
                <a:solidFill>
                  <a:srgbClr val="008000"/>
                </a:solidFill>
              </a:rPr>
              <a:t>caseilles</a:t>
            </a:r>
            <a:r>
              <a:rPr lang="fr-FR" dirty="0" smtClean="0">
                <a:solidFill>
                  <a:srgbClr val="008000"/>
                </a:solidFill>
              </a:rPr>
              <a:t> (°) </a:t>
            </a:r>
            <a:r>
              <a:rPr lang="fr-FR" dirty="0">
                <a:solidFill>
                  <a:srgbClr val="008000"/>
                </a:solidFill>
              </a:rPr>
              <a:t>et </a:t>
            </a:r>
            <a:r>
              <a:rPr lang="fr-FR" dirty="0" smtClean="0">
                <a:solidFill>
                  <a:srgbClr val="008000"/>
                </a:solidFill>
              </a:rPr>
              <a:t>myrtilles </a:t>
            </a:r>
            <a:r>
              <a:rPr lang="fr-FR" dirty="0">
                <a:solidFill>
                  <a:srgbClr val="008000"/>
                </a:solidFill>
              </a:rPr>
              <a:t>(</a:t>
            </a:r>
            <a:r>
              <a:rPr lang="fr-FR" dirty="0" smtClean="0">
                <a:solidFill>
                  <a:srgbClr val="008000"/>
                </a:solidFill>
              </a:rPr>
              <a:t>myrtilles </a:t>
            </a:r>
            <a:r>
              <a:rPr lang="fr-FR" dirty="0">
                <a:solidFill>
                  <a:srgbClr val="008000"/>
                </a:solidFill>
              </a:rPr>
              <a:t>d'Amérique ...) </a:t>
            </a:r>
            <a:r>
              <a:rPr lang="fr-FR" dirty="0" smtClean="0">
                <a:solidFill>
                  <a:srgbClr val="008000"/>
                </a:solidFill>
              </a:rPr>
              <a:t>...</a:t>
            </a:r>
          </a:p>
          <a:p>
            <a:pPr algn="just"/>
            <a:r>
              <a:rPr lang="fr-FR" dirty="0">
                <a:solidFill>
                  <a:srgbClr val="008000"/>
                </a:solidFill>
              </a:rPr>
              <a:t>Légumes : « Orteils du prêcheur », de très gros haricots en grains blancs à rame, « laitue Oreilles de diable », </a:t>
            </a:r>
            <a:r>
              <a:rPr lang="fr-FR" dirty="0" smtClean="0">
                <a:solidFill>
                  <a:srgbClr val="008000"/>
                </a:solidFill>
              </a:rPr>
              <a:t>etc.</a:t>
            </a:r>
          </a:p>
          <a:p>
            <a:pPr algn="just"/>
            <a:r>
              <a:rPr lang="fr-FR" dirty="0">
                <a:solidFill>
                  <a:srgbClr val="008000"/>
                </a:solidFill>
              </a:rPr>
              <a:t>Le groupe jardinage a étendu son domaine vers un deuxième terrain plus vaste (65 ares) à </a:t>
            </a:r>
            <a:r>
              <a:rPr lang="fr-FR" dirty="0" err="1">
                <a:solidFill>
                  <a:srgbClr val="008000"/>
                </a:solidFill>
              </a:rPr>
              <a:t>Albeck</a:t>
            </a:r>
            <a:r>
              <a:rPr lang="fr-FR" dirty="0">
                <a:solidFill>
                  <a:srgbClr val="008000"/>
                </a:solidFill>
              </a:rPr>
              <a:t> dans les environs. Là ont été plantées des galeries fruitières et des haies à la fois belles et productives formées de pommiers sauvages, de néfliers, de sorbiers, de cornouiller... Les cultures ayant besoin de place ou de temps y sont installées comme les trois </a:t>
            </a:r>
            <a:r>
              <a:rPr lang="fr-FR" dirty="0" smtClean="0">
                <a:solidFill>
                  <a:srgbClr val="008000"/>
                </a:solidFill>
              </a:rPr>
              <a:t>sœurs des </a:t>
            </a:r>
            <a:r>
              <a:rPr lang="fr-FR" dirty="0">
                <a:solidFill>
                  <a:srgbClr val="008000"/>
                </a:solidFill>
              </a:rPr>
              <a:t>Anciens Mayas : les courges, les haricots à rames et les maïs, mais également les pommes de terre, les choux, les topinambours, les </a:t>
            </a:r>
            <a:r>
              <a:rPr lang="fr-FR" dirty="0" err="1" smtClean="0">
                <a:solidFill>
                  <a:srgbClr val="008000"/>
                </a:solidFill>
              </a:rPr>
              <a:t>cébettes</a:t>
            </a:r>
            <a:r>
              <a:rPr lang="fr-FR" dirty="0" smtClean="0">
                <a:solidFill>
                  <a:srgbClr val="008000"/>
                </a:solidFill>
              </a:rPr>
              <a:t> (+), </a:t>
            </a:r>
            <a:r>
              <a:rPr lang="fr-FR" dirty="0">
                <a:solidFill>
                  <a:srgbClr val="008000"/>
                </a:solidFill>
              </a:rPr>
              <a:t>les carottes et les oignons.</a:t>
            </a:r>
          </a:p>
          <a:p>
            <a:endParaRPr lang="fr-FR" sz="1200" dirty="0" smtClean="0">
              <a:solidFill>
                <a:srgbClr val="008000"/>
              </a:solidFill>
            </a:endParaRPr>
          </a:p>
          <a:p>
            <a:r>
              <a:rPr lang="fr-FR" sz="1200" dirty="0" smtClean="0">
                <a:solidFill>
                  <a:srgbClr val="008000"/>
                </a:solidFill>
              </a:rPr>
              <a:t>Source </a:t>
            </a:r>
            <a:r>
              <a:rPr lang="fr-FR" sz="1200" dirty="0">
                <a:solidFill>
                  <a:srgbClr val="008000"/>
                </a:solidFill>
              </a:rPr>
              <a:t>: Le potager des fraternités ouvrières, </a:t>
            </a:r>
            <a:r>
              <a:rPr lang="fr-FR" sz="1200" dirty="0">
                <a:solidFill>
                  <a:srgbClr val="008000"/>
                </a:solidFill>
                <a:hlinkClick r:id="rId2"/>
              </a:rPr>
              <a:t>http://</a:t>
            </a:r>
            <a:r>
              <a:rPr lang="fr-FR" sz="1200" dirty="0" smtClean="0">
                <a:solidFill>
                  <a:srgbClr val="008000"/>
                </a:solidFill>
                <a:hlinkClick r:id="rId2"/>
              </a:rPr>
              <a:t>ecotopie.chez.com/biolfrat.html</a:t>
            </a:r>
            <a:r>
              <a:rPr lang="fr-FR" dirty="0" smtClean="0">
                <a:solidFill>
                  <a:srgbClr val="008000"/>
                </a:solidFill>
              </a:rPr>
              <a:t> </a:t>
            </a:r>
          </a:p>
          <a:p>
            <a:r>
              <a:rPr lang="fr-FR" sz="1200" dirty="0">
                <a:solidFill>
                  <a:srgbClr val="008000"/>
                </a:solidFill>
              </a:rPr>
              <a:t>(°) </a:t>
            </a:r>
            <a:r>
              <a:rPr lang="fr-FR" sz="1200" dirty="0" err="1">
                <a:solidFill>
                  <a:srgbClr val="008000"/>
                </a:solidFill>
              </a:rPr>
              <a:t>casseille</a:t>
            </a:r>
            <a:r>
              <a:rPr lang="fr-FR" sz="1200" dirty="0">
                <a:solidFill>
                  <a:srgbClr val="008000"/>
                </a:solidFill>
              </a:rPr>
              <a:t> ou </a:t>
            </a:r>
            <a:r>
              <a:rPr lang="fr-FR" sz="1200" dirty="0" err="1">
                <a:solidFill>
                  <a:srgbClr val="008000"/>
                </a:solidFill>
              </a:rPr>
              <a:t>caseille</a:t>
            </a:r>
            <a:r>
              <a:rPr lang="fr-FR" sz="1200" dirty="0">
                <a:solidFill>
                  <a:srgbClr val="008000"/>
                </a:solidFill>
              </a:rPr>
              <a:t> est un hybride entre le cassissier et le groseillier à maquereau : </a:t>
            </a:r>
            <a:r>
              <a:rPr lang="fr-FR" sz="1200" i="1" dirty="0" err="1">
                <a:solidFill>
                  <a:srgbClr val="008000"/>
                </a:solidFill>
              </a:rPr>
              <a:t>Ribes</a:t>
            </a:r>
            <a:r>
              <a:rPr lang="fr-FR" sz="1200" i="1" dirty="0">
                <a:solidFill>
                  <a:srgbClr val="008000"/>
                </a:solidFill>
              </a:rPr>
              <a:t> </a:t>
            </a:r>
            <a:r>
              <a:rPr lang="fr-FR" sz="1200" i="1" dirty="0" err="1">
                <a:solidFill>
                  <a:srgbClr val="008000"/>
                </a:solidFill>
              </a:rPr>
              <a:t>nigrum</a:t>
            </a:r>
            <a:r>
              <a:rPr lang="fr-FR" sz="1200" i="1" dirty="0">
                <a:solidFill>
                  <a:srgbClr val="008000"/>
                </a:solidFill>
              </a:rPr>
              <a:t> × </a:t>
            </a:r>
            <a:r>
              <a:rPr lang="fr-FR" sz="1200" i="1" dirty="0" err="1">
                <a:solidFill>
                  <a:srgbClr val="008000"/>
                </a:solidFill>
              </a:rPr>
              <a:t>Ribes</a:t>
            </a:r>
            <a:r>
              <a:rPr lang="fr-FR" sz="1200" i="1" dirty="0">
                <a:solidFill>
                  <a:srgbClr val="008000"/>
                </a:solidFill>
              </a:rPr>
              <a:t> </a:t>
            </a:r>
            <a:r>
              <a:rPr lang="fr-FR" sz="1200" i="1" dirty="0" err="1" smtClean="0">
                <a:solidFill>
                  <a:srgbClr val="008000"/>
                </a:solidFill>
              </a:rPr>
              <a:t>uva</a:t>
            </a:r>
            <a:r>
              <a:rPr lang="fr-FR" sz="1200" i="1" dirty="0" smtClean="0">
                <a:solidFill>
                  <a:srgbClr val="008000"/>
                </a:solidFill>
              </a:rPr>
              <a:t>-crispa</a:t>
            </a:r>
          </a:p>
          <a:p>
            <a:r>
              <a:rPr lang="fr-FR" sz="1200" dirty="0">
                <a:solidFill>
                  <a:srgbClr val="008000"/>
                </a:solidFill>
              </a:rPr>
              <a:t>(+) oignon </a:t>
            </a:r>
            <a:r>
              <a:rPr lang="fr-FR" sz="1200" dirty="0" err="1">
                <a:solidFill>
                  <a:srgbClr val="008000"/>
                </a:solidFill>
              </a:rPr>
              <a:t>cébette</a:t>
            </a:r>
            <a:r>
              <a:rPr lang="fr-FR" sz="1200" dirty="0">
                <a:solidFill>
                  <a:srgbClr val="008000"/>
                </a:solidFill>
              </a:rPr>
              <a:t> ou oignon vert (parfois oignon frais ou oignon nouveau).</a:t>
            </a:r>
          </a:p>
        </p:txBody>
      </p:sp>
      <p:sp>
        <p:nvSpPr>
          <p:cNvPr id="5" name="ZoneTexte 4"/>
          <p:cNvSpPr txBox="1"/>
          <p:nvPr/>
        </p:nvSpPr>
        <p:spPr>
          <a:xfrm>
            <a:off x="1120588" y="150607"/>
            <a:ext cx="995082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sp>
        <p:nvSpPr>
          <p:cNvPr id="6" name="Rectangle 5"/>
          <p:cNvSpPr/>
          <p:nvPr/>
        </p:nvSpPr>
        <p:spPr>
          <a:xfrm>
            <a:off x="6691288" y="6329385"/>
            <a:ext cx="1549527" cy="276999"/>
          </a:xfrm>
          <a:prstGeom prst="rect">
            <a:avLst/>
          </a:prstGeom>
        </p:spPr>
        <p:txBody>
          <a:bodyPr wrap="none">
            <a:spAutoFit/>
          </a:bodyPr>
          <a:lstStyle/>
          <a:p>
            <a:r>
              <a:rPr lang="fr-FR" sz="1200" dirty="0">
                <a:solidFill>
                  <a:srgbClr val="008000"/>
                </a:solidFill>
              </a:rPr>
              <a:t>haricot Roi des Belges</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283" y="5370801"/>
            <a:ext cx="1428750" cy="92392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429" y="5376885"/>
            <a:ext cx="1266825" cy="952500"/>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4076" y="5415249"/>
            <a:ext cx="657225" cy="952500"/>
          </a:xfrm>
          <a:prstGeom prst="rect">
            <a:avLst/>
          </a:prstGeom>
        </p:spPr>
      </p:pic>
      <p:sp>
        <p:nvSpPr>
          <p:cNvPr id="10" name="Rectangle 9"/>
          <p:cNvSpPr/>
          <p:nvPr/>
        </p:nvSpPr>
        <p:spPr>
          <a:xfrm>
            <a:off x="9868876" y="6329385"/>
            <a:ext cx="1867627" cy="276999"/>
          </a:xfrm>
          <a:prstGeom prst="rect">
            <a:avLst/>
          </a:prstGeom>
        </p:spPr>
        <p:txBody>
          <a:bodyPr wrap="none">
            <a:spAutoFit/>
          </a:bodyPr>
          <a:lstStyle/>
          <a:p>
            <a:r>
              <a:rPr lang="fr-FR" sz="1200" dirty="0">
                <a:solidFill>
                  <a:srgbClr val="008000"/>
                </a:solidFill>
              </a:rPr>
              <a:t>haricot Orteils du prêcheur</a:t>
            </a:r>
          </a:p>
        </p:txBody>
      </p:sp>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82265" y="5274717"/>
            <a:ext cx="685800" cy="914400"/>
          </a:xfrm>
          <a:prstGeom prst="rect">
            <a:avLst/>
          </a:prstGeom>
        </p:spPr>
      </p:pic>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1344" y="5361838"/>
            <a:ext cx="857250" cy="876300"/>
          </a:xfrm>
          <a:prstGeom prst="rect">
            <a:avLst/>
          </a:prstGeom>
        </p:spPr>
      </p:pic>
    </p:spTree>
    <p:extLst>
      <p:ext uri="{BB962C8B-B14F-4D97-AF65-F5344CB8AC3E}">
        <p14:creationId xmlns:p14="http://schemas.microsoft.com/office/powerpoint/2010/main" val="1420828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185477" y="6527311"/>
            <a:ext cx="2953439" cy="294947"/>
          </a:xfrm>
        </p:spPr>
        <p:txBody>
          <a:bodyPr/>
          <a:lstStyle/>
          <a:p>
            <a:r>
              <a:rPr lang="fr-FR" dirty="0" smtClean="0"/>
              <a:t>Jardin des fraternités ouvrières de Mouscron</a:t>
            </a:r>
            <a:endParaRPr lang="fr-FR" dirty="0"/>
          </a:p>
        </p:txBody>
      </p:sp>
      <p:sp>
        <p:nvSpPr>
          <p:cNvPr id="3" name="Espace réservé du numéro de diapositive 2"/>
          <p:cNvSpPr>
            <a:spLocks noGrp="1"/>
          </p:cNvSpPr>
          <p:nvPr>
            <p:ph type="sldNum" sz="quarter" idx="12"/>
          </p:nvPr>
        </p:nvSpPr>
        <p:spPr>
          <a:xfrm>
            <a:off x="11508362" y="150607"/>
            <a:ext cx="447101" cy="294947"/>
          </a:xfrm>
        </p:spPr>
        <p:txBody>
          <a:bodyPr/>
          <a:lstStyle/>
          <a:p>
            <a:fld id="{45F5A4E4-5C5F-4409-A55E-AD608A685D4D}" type="slidenum">
              <a:rPr lang="fr-FR" smtClean="0"/>
              <a:t>9</a:t>
            </a:fld>
            <a:endParaRPr lang="fr-FR" dirty="0"/>
          </a:p>
        </p:txBody>
      </p:sp>
      <p:pic>
        <p:nvPicPr>
          <p:cNvPr id="2060" name="Picture 12" descr="Terril du Crachet à Frame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978" y="654119"/>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Terril du Crachet à Fram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636" y="5235899"/>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erril du Crachet à Frame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233" y="654118"/>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Terril du Crachet à Framer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903" y="5296934"/>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erril du Crachet à Framer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8227" y="692556"/>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Terril du Crachet à Framer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387" y="5235898"/>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erril du Crachet à Frameri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0232" y="5235902"/>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Terril du Crachet à Frameri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85477" y="679229"/>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erril du Crachet à Frameri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9528" y="3742857"/>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Terril du Crachet à Frameri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8211" y="673827"/>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erril du Crachet à Framerie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977" y="3771501"/>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Terril du Crachet à Framerie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14389" y="5235900"/>
            <a:ext cx="1190625" cy="1190625"/>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1112108" y="150607"/>
            <a:ext cx="9959303" cy="523220"/>
          </a:xfrm>
          <a:prstGeom prst="rect">
            <a:avLst/>
          </a:prstGeom>
          <a:noFill/>
        </p:spPr>
        <p:txBody>
          <a:bodyPr wrap="square" rtlCol="0">
            <a:spAutoFit/>
          </a:bodyPr>
          <a:lstStyle/>
          <a:p>
            <a:pPr algn="ctr"/>
            <a:r>
              <a:rPr lang="fr-FR" sz="2800" b="1" dirty="0">
                <a:solidFill>
                  <a:srgbClr val="008000"/>
                </a:solidFill>
              </a:rPr>
              <a:t>J</a:t>
            </a:r>
            <a:r>
              <a:rPr lang="fr-FR" sz="2800" b="1" dirty="0" smtClean="0">
                <a:solidFill>
                  <a:srgbClr val="008000"/>
                </a:solidFill>
              </a:rPr>
              <a:t>ardin des fraternités ouvrières de Mouscron (Belgique)</a:t>
            </a:r>
            <a:endParaRPr lang="fr-FR" sz="2800" b="1" dirty="0">
              <a:solidFill>
                <a:srgbClr val="008000"/>
              </a:solidFill>
            </a:endParaRPr>
          </a:p>
        </p:txBody>
      </p:sp>
      <p:pic>
        <p:nvPicPr>
          <p:cNvPr id="5" name="Picture 12" descr="Terril du Crachet à Frameries"/>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261465" y="679229"/>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Terril du Crachet à Frameries"/>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6334142" y="5235901"/>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Terril du Crachet à Frameries"/>
          <p:cNvPicPr>
            <a:picLocks noChangeAspect="1" noChangeArrowheads="1"/>
          </p:cNvPicPr>
          <p:nvPr/>
        </p:nvPicPr>
        <p:blipFill>
          <a:blip r:embed="rId18" r:link="rId19">
            <a:extLst>
              <a:ext uri="{28A0092B-C50C-407E-A947-70E740481C1C}">
                <a14:useLocalDpi xmlns:a14="http://schemas.microsoft.com/office/drawing/2010/main" val="0"/>
              </a:ext>
            </a:extLst>
          </a:blip>
          <a:srcRect/>
          <a:stretch>
            <a:fillRect/>
          </a:stretch>
        </p:blipFill>
        <p:spPr bwMode="auto">
          <a:xfrm>
            <a:off x="6344045" y="2254946"/>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Terril du Crachet à Frameries"/>
          <p:cNvPicPr>
            <a:picLocks noChangeAspect="1" noChangeArrowheads="1"/>
          </p:cNvPicPr>
          <p:nvPr/>
        </p:nvPicPr>
        <p:blipFill>
          <a:blip r:embed="rId20" r:link="rId21">
            <a:extLst>
              <a:ext uri="{28A0092B-C50C-407E-A947-70E740481C1C}">
                <a14:useLocalDpi xmlns:a14="http://schemas.microsoft.com/office/drawing/2010/main" val="0"/>
              </a:ext>
            </a:extLst>
          </a:blip>
          <a:srcRect/>
          <a:stretch>
            <a:fillRect/>
          </a:stretch>
        </p:blipFill>
        <p:spPr bwMode="auto">
          <a:xfrm>
            <a:off x="4723471" y="670306"/>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erril du Crachet à Frameries"/>
          <p:cNvPicPr>
            <a:picLocks noChangeAspect="1" noChangeArrowheads="1"/>
          </p:cNvPicPr>
          <p:nvPr/>
        </p:nvPicPr>
        <p:blipFill>
          <a:blip r:embed="rId22" r:link="rId23">
            <a:extLst>
              <a:ext uri="{28A0092B-C50C-407E-A947-70E740481C1C}">
                <a14:useLocalDpi xmlns:a14="http://schemas.microsoft.com/office/drawing/2010/main" val="0"/>
              </a:ext>
            </a:extLst>
          </a:blip>
          <a:srcRect/>
          <a:stretch>
            <a:fillRect/>
          </a:stretch>
        </p:blipFill>
        <p:spPr bwMode="auto">
          <a:xfrm>
            <a:off x="1844213" y="3771501"/>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Terril du Crachet à Frameries"/>
          <p:cNvPicPr>
            <a:picLocks noChangeAspect="1" noChangeArrowheads="1"/>
          </p:cNvPicPr>
          <p:nvPr/>
        </p:nvPicPr>
        <p:blipFill>
          <a:blip r:embed="rId24" r:link="rId25">
            <a:extLst>
              <a:ext uri="{28A0092B-C50C-407E-A947-70E740481C1C}">
                <a14:useLocalDpi xmlns:a14="http://schemas.microsoft.com/office/drawing/2010/main" val="0"/>
              </a:ext>
            </a:extLst>
          </a:blip>
          <a:srcRect/>
          <a:stretch>
            <a:fillRect/>
          </a:stretch>
        </p:blipFill>
        <p:spPr bwMode="auto">
          <a:xfrm>
            <a:off x="3340628" y="5235899"/>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erril du Crachet à Frameries"/>
          <p:cNvPicPr>
            <a:picLocks noChangeAspect="1" noChangeArrowheads="1"/>
          </p:cNvPicPr>
          <p:nvPr/>
        </p:nvPicPr>
        <p:blipFill>
          <a:blip r:embed="rId26" r:link="rId27">
            <a:extLst>
              <a:ext uri="{28A0092B-C50C-407E-A947-70E740481C1C}">
                <a14:useLocalDpi xmlns:a14="http://schemas.microsoft.com/office/drawing/2010/main" val="0"/>
              </a:ext>
            </a:extLst>
          </a:blip>
          <a:srcRect/>
          <a:stretch>
            <a:fillRect/>
          </a:stretch>
        </p:blipFill>
        <p:spPr bwMode="auto">
          <a:xfrm>
            <a:off x="7803918" y="3708731"/>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Terril du Crachet à Frameries"/>
          <p:cNvPicPr>
            <a:picLocks noChangeAspect="1" noChangeArrowheads="1"/>
          </p:cNvPicPr>
          <p:nvPr/>
        </p:nvPicPr>
        <p:blipFill>
          <a:blip r:embed="rId28" r:link="rId29">
            <a:extLst>
              <a:ext uri="{28A0092B-C50C-407E-A947-70E740481C1C}">
                <a14:useLocalDpi xmlns:a14="http://schemas.microsoft.com/office/drawing/2010/main" val="0"/>
              </a:ext>
            </a:extLst>
          </a:blip>
          <a:srcRect/>
          <a:stretch>
            <a:fillRect/>
          </a:stretch>
        </p:blipFill>
        <p:spPr bwMode="auto">
          <a:xfrm>
            <a:off x="1748007" y="2234117"/>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erril du Crachet à Frameries"/>
          <p:cNvPicPr>
            <a:picLocks noChangeAspect="1" noChangeArrowheads="1"/>
          </p:cNvPicPr>
          <p:nvPr/>
        </p:nvPicPr>
        <p:blipFill>
          <a:blip r:embed="rId30" r:link="rId31">
            <a:extLst>
              <a:ext uri="{28A0092B-C50C-407E-A947-70E740481C1C}">
                <a14:useLocalDpi xmlns:a14="http://schemas.microsoft.com/office/drawing/2010/main" val="0"/>
              </a:ext>
            </a:extLst>
          </a:blip>
          <a:srcRect/>
          <a:stretch>
            <a:fillRect/>
          </a:stretch>
        </p:blipFill>
        <p:spPr bwMode="auto">
          <a:xfrm>
            <a:off x="9259005" y="2221904"/>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Terril du Crachet à Frameries"/>
          <p:cNvPicPr>
            <a:picLocks noChangeAspect="1" noChangeArrowheads="1"/>
          </p:cNvPicPr>
          <p:nvPr/>
        </p:nvPicPr>
        <p:blipFill>
          <a:blip r:embed="rId32" r:link="rId33">
            <a:extLst>
              <a:ext uri="{28A0092B-C50C-407E-A947-70E740481C1C}">
                <a14:useLocalDpi xmlns:a14="http://schemas.microsoft.com/office/drawing/2010/main" val="0"/>
              </a:ext>
            </a:extLst>
          </a:blip>
          <a:srcRect/>
          <a:stretch>
            <a:fillRect/>
          </a:stretch>
        </p:blipFill>
        <p:spPr bwMode="auto">
          <a:xfrm>
            <a:off x="9342127" y="3679041"/>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erril du Crachet à Frameries"/>
          <p:cNvPicPr>
            <a:picLocks noChangeAspect="1" noChangeArrowheads="1"/>
          </p:cNvPicPr>
          <p:nvPr/>
        </p:nvPicPr>
        <p:blipFill>
          <a:blip r:embed="rId34" r:link="rId35">
            <a:extLst>
              <a:ext uri="{28A0092B-C50C-407E-A947-70E740481C1C}">
                <a14:useLocalDpi xmlns:a14="http://schemas.microsoft.com/office/drawing/2010/main" val="0"/>
              </a:ext>
            </a:extLst>
          </a:blip>
          <a:srcRect/>
          <a:stretch>
            <a:fillRect/>
          </a:stretch>
        </p:blipFill>
        <p:spPr bwMode="auto">
          <a:xfrm>
            <a:off x="10773270" y="5235903"/>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 descr="Terril du Crachet à Frameries"/>
          <p:cNvPicPr>
            <a:picLocks noChangeAspect="1" noChangeArrowheads="1"/>
          </p:cNvPicPr>
          <p:nvPr/>
        </p:nvPicPr>
        <p:blipFill>
          <a:blip r:embed="rId36" r:link="rId37">
            <a:extLst>
              <a:ext uri="{28A0092B-C50C-407E-A947-70E740481C1C}">
                <a14:useLocalDpi xmlns:a14="http://schemas.microsoft.com/office/drawing/2010/main" val="0"/>
              </a:ext>
            </a:extLst>
          </a:blip>
          <a:srcRect/>
          <a:stretch>
            <a:fillRect/>
          </a:stretch>
        </p:blipFill>
        <p:spPr bwMode="auto">
          <a:xfrm>
            <a:off x="4907892" y="2226439"/>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Terril du Crachet à Frameries"/>
          <p:cNvPicPr>
            <a:picLocks noChangeAspect="1" noChangeArrowheads="1"/>
          </p:cNvPicPr>
          <p:nvPr/>
        </p:nvPicPr>
        <p:blipFill>
          <a:blip r:embed="rId38" r:link="rId39">
            <a:extLst>
              <a:ext uri="{28A0092B-C50C-407E-A947-70E740481C1C}">
                <a14:useLocalDpi xmlns:a14="http://schemas.microsoft.com/office/drawing/2010/main" val="0"/>
              </a:ext>
            </a:extLst>
          </a:blip>
          <a:srcRect/>
          <a:stretch>
            <a:fillRect/>
          </a:stretch>
        </p:blipFill>
        <p:spPr bwMode="auto">
          <a:xfrm>
            <a:off x="7780198" y="2221903"/>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Terril du Crachet à Frameries"/>
          <p:cNvPicPr>
            <a:picLocks noChangeAspect="1" noChangeArrowheads="1"/>
          </p:cNvPicPr>
          <p:nvPr/>
        </p:nvPicPr>
        <p:blipFill>
          <a:blip r:embed="rId40" r:link="rId41">
            <a:extLst>
              <a:ext uri="{28A0092B-C50C-407E-A947-70E740481C1C}">
                <a14:useLocalDpi xmlns:a14="http://schemas.microsoft.com/office/drawing/2010/main" val="0"/>
              </a:ext>
            </a:extLst>
          </a:blip>
          <a:srcRect/>
          <a:stretch>
            <a:fillRect/>
          </a:stretch>
        </p:blipFill>
        <p:spPr bwMode="auto">
          <a:xfrm>
            <a:off x="3344372" y="2226438"/>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erril du Crachet à Frameries"/>
          <p:cNvPicPr>
            <a:picLocks noChangeAspect="1" noChangeArrowheads="1"/>
          </p:cNvPicPr>
          <p:nvPr/>
        </p:nvPicPr>
        <p:blipFill>
          <a:blip r:embed="rId42" r:link="rId43">
            <a:extLst>
              <a:ext uri="{28A0092B-C50C-407E-A947-70E740481C1C}">
                <a14:useLocalDpi xmlns:a14="http://schemas.microsoft.com/office/drawing/2010/main" val="0"/>
              </a:ext>
            </a:extLst>
          </a:blip>
          <a:srcRect/>
          <a:stretch>
            <a:fillRect/>
          </a:stretch>
        </p:blipFill>
        <p:spPr bwMode="auto">
          <a:xfrm>
            <a:off x="293611" y="2252382"/>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Terril du Crachet à Frameries"/>
          <p:cNvPicPr>
            <a:picLocks noChangeAspect="1" noChangeArrowheads="1"/>
          </p:cNvPicPr>
          <p:nvPr/>
        </p:nvPicPr>
        <p:blipFill>
          <a:blip r:embed="rId44" r:link="rId45">
            <a:extLst>
              <a:ext uri="{28A0092B-C50C-407E-A947-70E740481C1C}">
                <a14:useLocalDpi xmlns:a14="http://schemas.microsoft.com/office/drawing/2010/main" val="0"/>
              </a:ext>
            </a:extLst>
          </a:blip>
          <a:srcRect/>
          <a:stretch>
            <a:fillRect/>
          </a:stretch>
        </p:blipFill>
        <p:spPr bwMode="auto">
          <a:xfrm>
            <a:off x="4980652" y="3782573"/>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Terril du Crachet à Frameries"/>
          <p:cNvPicPr>
            <a:picLocks noChangeAspect="1" noChangeArrowheads="1"/>
          </p:cNvPicPr>
          <p:nvPr/>
        </p:nvPicPr>
        <p:blipFill>
          <a:blip r:embed="rId46" r:link="rId47">
            <a:extLst>
              <a:ext uri="{28A0092B-C50C-407E-A947-70E740481C1C}">
                <a14:useLocalDpi xmlns:a14="http://schemas.microsoft.com/office/drawing/2010/main" val="0"/>
              </a:ext>
            </a:extLst>
          </a:blip>
          <a:srcRect/>
          <a:stretch>
            <a:fillRect/>
          </a:stretch>
        </p:blipFill>
        <p:spPr bwMode="auto">
          <a:xfrm>
            <a:off x="3425623" y="3771501"/>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Terril du Crachet à Frameries"/>
          <p:cNvPicPr>
            <a:picLocks noChangeAspect="1" noChangeArrowheads="1"/>
          </p:cNvPicPr>
          <p:nvPr/>
        </p:nvPicPr>
        <p:blipFill>
          <a:blip r:embed="rId48" r:link="rId49">
            <a:extLst>
              <a:ext uri="{28A0092B-C50C-407E-A947-70E740481C1C}">
                <a14:useLocalDpi xmlns:a14="http://schemas.microsoft.com/office/drawing/2010/main" val="0"/>
              </a:ext>
            </a:extLst>
          </a:blip>
          <a:srcRect/>
          <a:stretch>
            <a:fillRect/>
          </a:stretch>
        </p:blipFill>
        <p:spPr bwMode="auto">
          <a:xfrm>
            <a:off x="10717365" y="3660794"/>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erril du Crachet à Frameries"/>
          <p:cNvPicPr>
            <a:picLocks noChangeAspect="1" noChangeArrowheads="1"/>
          </p:cNvPicPr>
          <p:nvPr/>
        </p:nvPicPr>
        <p:blipFill>
          <a:blip r:embed="rId50" r:link="rId51">
            <a:extLst>
              <a:ext uri="{28A0092B-C50C-407E-A947-70E740481C1C}">
                <a14:useLocalDpi xmlns:a14="http://schemas.microsoft.com/office/drawing/2010/main" val="0"/>
              </a:ext>
            </a:extLst>
          </a:blip>
          <a:srcRect/>
          <a:stretch>
            <a:fillRect/>
          </a:stretch>
        </p:blipFill>
        <p:spPr bwMode="auto">
          <a:xfrm>
            <a:off x="10717122" y="2161795"/>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Terril du Crachet à Frameries"/>
          <p:cNvPicPr>
            <a:picLocks noChangeAspect="1" noChangeArrowheads="1"/>
          </p:cNvPicPr>
          <p:nvPr/>
        </p:nvPicPr>
        <p:blipFill>
          <a:blip r:embed="rId52" r:link="rId53">
            <a:extLst>
              <a:ext uri="{28A0092B-C50C-407E-A947-70E740481C1C}">
                <a14:useLocalDpi xmlns:a14="http://schemas.microsoft.com/office/drawing/2010/main" val="0"/>
              </a:ext>
            </a:extLst>
          </a:blip>
          <a:srcRect/>
          <a:stretch>
            <a:fillRect/>
          </a:stretch>
        </p:blipFill>
        <p:spPr bwMode="auto">
          <a:xfrm>
            <a:off x="10731429" y="654117"/>
            <a:ext cx="1190625" cy="1190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82533" y="1821947"/>
            <a:ext cx="1550424" cy="246221"/>
          </a:xfrm>
          <a:prstGeom prst="rect">
            <a:avLst/>
          </a:prstGeom>
        </p:spPr>
        <p:txBody>
          <a:bodyPr wrap="none">
            <a:spAutoFit/>
          </a:bodyPr>
          <a:lstStyle/>
          <a:p>
            <a:r>
              <a:rPr lang="fr-FR" sz="1000" dirty="0" err="1">
                <a:solidFill>
                  <a:srgbClr val="008000"/>
                </a:solidFill>
              </a:rPr>
              <a:t>shiso</a:t>
            </a:r>
            <a:r>
              <a:rPr lang="fr-FR" sz="1000" dirty="0">
                <a:solidFill>
                  <a:srgbClr val="008000"/>
                </a:solidFill>
              </a:rPr>
              <a:t> ou </a:t>
            </a:r>
            <a:r>
              <a:rPr lang="fr-FR" sz="1000" dirty="0" err="1">
                <a:solidFill>
                  <a:srgbClr val="008000"/>
                </a:solidFill>
              </a:rPr>
              <a:t>pérille</a:t>
            </a:r>
            <a:r>
              <a:rPr lang="fr-FR" sz="1000" dirty="0">
                <a:solidFill>
                  <a:srgbClr val="008000"/>
                </a:solidFill>
              </a:rPr>
              <a:t> de </a:t>
            </a:r>
            <a:r>
              <a:rPr lang="fr-FR" sz="1000" dirty="0" smtClean="0">
                <a:solidFill>
                  <a:srgbClr val="008000"/>
                </a:solidFill>
              </a:rPr>
              <a:t>Nankin </a:t>
            </a:r>
            <a:endParaRPr lang="fr-FR" sz="1000" dirty="0"/>
          </a:p>
        </p:txBody>
      </p:sp>
      <p:sp>
        <p:nvSpPr>
          <p:cNvPr id="18" name="ZoneTexte 17"/>
          <p:cNvSpPr txBox="1"/>
          <p:nvPr/>
        </p:nvSpPr>
        <p:spPr>
          <a:xfrm>
            <a:off x="513867" y="1881344"/>
            <a:ext cx="598241" cy="246221"/>
          </a:xfrm>
          <a:prstGeom prst="rect">
            <a:avLst/>
          </a:prstGeom>
          <a:noFill/>
        </p:spPr>
        <p:txBody>
          <a:bodyPr wrap="none" rtlCol="0">
            <a:spAutoFit/>
          </a:bodyPr>
          <a:lstStyle/>
          <a:p>
            <a:pPr algn="ctr"/>
            <a:r>
              <a:rPr lang="fr-FR" sz="1000" dirty="0" smtClean="0">
                <a:solidFill>
                  <a:srgbClr val="008000"/>
                </a:solidFill>
              </a:rPr>
              <a:t>Agrume</a:t>
            </a:r>
            <a:endParaRPr lang="fr-FR" sz="1000" dirty="0">
              <a:solidFill>
                <a:srgbClr val="008000"/>
              </a:solidFill>
            </a:endParaRPr>
          </a:p>
        </p:txBody>
      </p:sp>
      <p:sp>
        <p:nvSpPr>
          <p:cNvPr id="39" name="Rectangle 38"/>
          <p:cNvSpPr/>
          <p:nvPr/>
        </p:nvSpPr>
        <p:spPr>
          <a:xfrm>
            <a:off x="591751" y="6417570"/>
            <a:ext cx="724878" cy="246221"/>
          </a:xfrm>
          <a:prstGeom prst="rect">
            <a:avLst/>
          </a:prstGeom>
        </p:spPr>
        <p:txBody>
          <a:bodyPr wrap="none">
            <a:spAutoFit/>
          </a:bodyPr>
          <a:lstStyle/>
          <a:p>
            <a:r>
              <a:rPr lang="fr-FR" sz="1000" dirty="0" smtClean="0">
                <a:solidFill>
                  <a:srgbClr val="008000"/>
                </a:solidFill>
              </a:rPr>
              <a:t>Réservoirs</a:t>
            </a:r>
            <a:endParaRPr lang="fr-FR" sz="1000" dirty="0"/>
          </a:p>
        </p:txBody>
      </p:sp>
      <p:sp>
        <p:nvSpPr>
          <p:cNvPr id="40" name="Rectangle 39"/>
          <p:cNvSpPr/>
          <p:nvPr/>
        </p:nvSpPr>
        <p:spPr>
          <a:xfrm>
            <a:off x="3605705" y="6404201"/>
            <a:ext cx="461986" cy="246221"/>
          </a:xfrm>
          <a:prstGeom prst="rect">
            <a:avLst/>
          </a:prstGeom>
        </p:spPr>
        <p:txBody>
          <a:bodyPr wrap="none">
            <a:spAutoFit/>
          </a:bodyPr>
          <a:lstStyle/>
          <a:p>
            <a:r>
              <a:rPr lang="fr-FR" sz="1000" dirty="0" smtClean="0">
                <a:solidFill>
                  <a:srgbClr val="008000"/>
                </a:solidFill>
              </a:rPr>
              <a:t>Serre</a:t>
            </a:r>
            <a:endParaRPr lang="fr-FR" sz="1000" dirty="0"/>
          </a:p>
        </p:txBody>
      </p:sp>
      <p:sp>
        <p:nvSpPr>
          <p:cNvPr id="41" name="Rectangle 40"/>
          <p:cNvSpPr/>
          <p:nvPr/>
        </p:nvSpPr>
        <p:spPr>
          <a:xfrm>
            <a:off x="5125697" y="6407144"/>
            <a:ext cx="461986" cy="246221"/>
          </a:xfrm>
          <a:prstGeom prst="rect">
            <a:avLst/>
          </a:prstGeom>
        </p:spPr>
        <p:txBody>
          <a:bodyPr wrap="none">
            <a:spAutoFit/>
          </a:bodyPr>
          <a:lstStyle/>
          <a:p>
            <a:r>
              <a:rPr lang="fr-FR" sz="1000" dirty="0" smtClean="0">
                <a:solidFill>
                  <a:srgbClr val="008000"/>
                </a:solidFill>
              </a:rPr>
              <a:t>Serre</a:t>
            </a:r>
            <a:endParaRPr lang="fr-FR" sz="1000" dirty="0"/>
          </a:p>
        </p:txBody>
      </p:sp>
      <p:sp>
        <p:nvSpPr>
          <p:cNvPr id="42" name="Rectangle 41"/>
          <p:cNvSpPr/>
          <p:nvPr/>
        </p:nvSpPr>
        <p:spPr>
          <a:xfrm>
            <a:off x="6621058" y="6450890"/>
            <a:ext cx="461986" cy="246221"/>
          </a:xfrm>
          <a:prstGeom prst="rect">
            <a:avLst/>
          </a:prstGeom>
        </p:spPr>
        <p:txBody>
          <a:bodyPr wrap="none">
            <a:spAutoFit/>
          </a:bodyPr>
          <a:lstStyle/>
          <a:p>
            <a:r>
              <a:rPr lang="fr-FR" sz="1000" dirty="0" smtClean="0">
                <a:solidFill>
                  <a:srgbClr val="008000"/>
                </a:solidFill>
              </a:rPr>
              <a:t>Serre</a:t>
            </a:r>
            <a:endParaRPr lang="fr-FR" sz="1000" dirty="0"/>
          </a:p>
        </p:txBody>
      </p:sp>
      <p:sp>
        <p:nvSpPr>
          <p:cNvPr id="43" name="Rectangle 42"/>
          <p:cNvSpPr/>
          <p:nvPr/>
        </p:nvSpPr>
        <p:spPr>
          <a:xfrm>
            <a:off x="8227401" y="6490754"/>
            <a:ext cx="461986" cy="246221"/>
          </a:xfrm>
          <a:prstGeom prst="rect">
            <a:avLst/>
          </a:prstGeom>
        </p:spPr>
        <p:txBody>
          <a:bodyPr wrap="none">
            <a:spAutoFit/>
          </a:bodyPr>
          <a:lstStyle/>
          <a:p>
            <a:r>
              <a:rPr lang="fr-FR" sz="1000" dirty="0" smtClean="0">
                <a:solidFill>
                  <a:srgbClr val="008000"/>
                </a:solidFill>
              </a:rPr>
              <a:t>Serre</a:t>
            </a:r>
            <a:endParaRPr lang="fr-FR" sz="1000" dirty="0"/>
          </a:p>
        </p:txBody>
      </p:sp>
      <p:sp>
        <p:nvSpPr>
          <p:cNvPr id="45" name="Rectangle 44"/>
          <p:cNvSpPr/>
          <p:nvPr/>
        </p:nvSpPr>
        <p:spPr>
          <a:xfrm>
            <a:off x="628990" y="4933482"/>
            <a:ext cx="455574" cy="246221"/>
          </a:xfrm>
          <a:prstGeom prst="rect">
            <a:avLst/>
          </a:prstGeom>
        </p:spPr>
        <p:txBody>
          <a:bodyPr wrap="none">
            <a:spAutoFit/>
          </a:bodyPr>
          <a:lstStyle/>
          <a:p>
            <a:r>
              <a:rPr lang="fr-FR" sz="1000" dirty="0" smtClean="0">
                <a:solidFill>
                  <a:srgbClr val="008000"/>
                </a:solidFill>
              </a:rPr>
              <a:t>Chou</a:t>
            </a:r>
            <a:endParaRPr lang="fr-FR" sz="1000" dirty="0"/>
          </a:p>
        </p:txBody>
      </p:sp>
      <p:sp>
        <p:nvSpPr>
          <p:cNvPr id="46" name="Rectangle 45"/>
          <p:cNvSpPr/>
          <p:nvPr/>
        </p:nvSpPr>
        <p:spPr>
          <a:xfrm>
            <a:off x="2207953" y="4963507"/>
            <a:ext cx="455574" cy="246221"/>
          </a:xfrm>
          <a:prstGeom prst="rect">
            <a:avLst/>
          </a:prstGeom>
        </p:spPr>
        <p:txBody>
          <a:bodyPr wrap="none">
            <a:spAutoFit/>
          </a:bodyPr>
          <a:lstStyle/>
          <a:p>
            <a:r>
              <a:rPr lang="fr-FR" sz="1000" dirty="0" smtClean="0">
                <a:solidFill>
                  <a:srgbClr val="008000"/>
                </a:solidFill>
              </a:rPr>
              <a:t>Chou</a:t>
            </a:r>
            <a:endParaRPr lang="fr-FR" sz="1000" dirty="0"/>
          </a:p>
        </p:txBody>
      </p:sp>
      <p:sp>
        <p:nvSpPr>
          <p:cNvPr id="47" name="Rectangle 46"/>
          <p:cNvSpPr/>
          <p:nvPr/>
        </p:nvSpPr>
        <p:spPr>
          <a:xfrm>
            <a:off x="3708153" y="4963507"/>
            <a:ext cx="455574" cy="246221"/>
          </a:xfrm>
          <a:prstGeom prst="rect">
            <a:avLst/>
          </a:prstGeom>
        </p:spPr>
        <p:txBody>
          <a:bodyPr wrap="none">
            <a:spAutoFit/>
          </a:bodyPr>
          <a:lstStyle/>
          <a:p>
            <a:r>
              <a:rPr lang="fr-FR" sz="1000" dirty="0" smtClean="0">
                <a:solidFill>
                  <a:srgbClr val="008000"/>
                </a:solidFill>
              </a:rPr>
              <a:t>Chou</a:t>
            </a:r>
            <a:endParaRPr lang="fr-FR" sz="1000" dirty="0"/>
          </a:p>
        </p:txBody>
      </p:sp>
      <p:sp>
        <p:nvSpPr>
          <p:cNvPr id="48" name="Rectangle 47"/>
          <p:cNvSpPr/>
          <p:nvPr/>
        </p:nvSpPr>
        <p:spPr>
          <a:xfrm>
            <a:off x="5125697" y="4963507"/>
            <a:ext cx="668773" cy="246221"/>
          </a:xfrm>
          <a:prstGeom prst="rect">
            <a:avLst/>
          </a:prstGeom>
        </p:spPr>
        <p:txBody>
          <a:bodyPr wrap="none">
            <a:spAutoFit/>
          </a:bodyPr>
          <a:lstStyle/>
          <a:p>
            <a:r>
              <a:rPr lang="fr-FR" sz="1000" dirty="0" smtClean="0">
                <a:solidFill>
                  <a:srgbClr val="008000"/>
                </a:solidFill>
              </a:rPr>
              <a:t>Artichaut</a:t>
            </a:r>
            <a:endParaRPr lang="fr-FR" sz="1000" dirty="0"/>
          </a:p>
        </p:txBody>
      </p:sp>
      <p:sp>
        <p:nvSpPr>
          <p:cNvPr id="49" name="Rectangle 48"/>
          <p:cNvSpPr/>
          <p:nvPr/>
        </p:nvSpPr>
        <p:spPr>
          <a:xfrm>
            <a:off x="5167955" y="3443007"/>
            <a:ext cx="694421" cy="246221"/>
          </a:xfrm>
          <a:prstGeom prst="rect">
            <a:avLst/>
          </a:prstGeom>
        </p:spPr>
        <p:txBody>
          <a:bodyPr wrap="none">
            <a:spAutoFit/>
          </a:bodyPr>
          <a:lstStyle/>
          <a:p>
            <a:r>
              <a:rPr lang="fr-FR" sz="1000" dirty="0" smtClean="0">
                <a:solidFill>
                  <a:srgbClr val="008000"/>
                </a:solidFill>
              </a:rPr>
              <a:t>Piments ?</a:t>
            </a:r>
            <a:endParaRPr lang="fr-FR" sz="1000" dirty="0"/>
          </a:p>
        </p:txBody>
      </p:sp>
      <p:sp>
        <p:nvSpPr>
          <p:cNvPr id="50" name="Rectangle 49"/>
          <p:cNvSpPr/>
          <p:nvPr/>
        </p:nvSpPr>
        <p:spPr>
          <a:xfrm>
            <a:off x="3673724" y="3458255"/>
            <a:ext cx="635110" cy="246221"/>
          </a:xfrm>
          <a:prstGeom prst="rect">
            <a:avLst/>
          </a:prstGeom>
        </p:spPr>
        <p:txBody>
          <a:bodyPr wrap="none">
            <a:spAutoFit/>
          </a:bodyPr>
          <a:lstStyle/>
          <a:p>
            <a:r>
              <a:rPr lang="fr-FR" sz="1000" dirty="0" smtClean="0">
                <a:solidFill>
                  <a:srgbClr val="008000"/>
                </a:solidFill>
              </a:rPr>
              <a:t>Tomates</a:t>
            </a:r>
            <a:endParaRPr lang="fr-FR" sz="1000" dirty="0"/>
          </a:p>
        </p:txBody>
      </p:sp>
      <p:sp>
        <p:nvSpPr>
          <p:cNvPr id="51" name="Rectangle 50"/>
          <p:cNvSpPr/>
          <p:nvPr/>
        </p:nvSpPr>
        <p:spPr>
          <a:xfrm>
            <a:off x="2016199" y="3458255"/>
            <a:ext cx="655949" cy="246221"/>
          </a:xfrm>
          <a:prstGeom prst="rect">
            <a:avLst/>
          </a:prstGeom>
        </p:spPr>
        <p:txBody>
          <a:bodyPr wrap="none">
            <a:spAutoFit/>
          </a:bodyPr>
          <a:lstStyle/>
          <a:p>
            <a:r>
              <a:rPr lang="fr-FR" sz="1000" dirty="0" smtClean="0">
                <a:solidFill>
                  <a:srgbClr val="008000"/>
                </a:solidFill>
              </a:rPr>
              <a:t>Citrouille</a:t>
            </a:r>
            <a:endParaRPr lang="fr-FR" sz="1000" dirty="0"/>
          </a:p>
        </p:txBody>
      </p:sp>
      <p:sp>
        <p:nvSpPr>
          <p:cNvPr id="52" name="Rectangle 51"/>
          <p:cNvSpPr/>
          <p:nvPr/>
        </p:nvSpPr>
        <p:spPr>
          <a:xfrm>
            <a:off x="556962" y="3476093"/>
            <a:ext cx="505267" cy="246221"/>
          </a:xfrm>
          <a:prstGeom prst="rect">
            <a:avLst/>
          </a:prstGeom>
        </p:spPr>
        <p:txBody>
          <a:bodyPr wrap="none">
            <a:spAutoFit/>
          </a:bodyPr>
          <a:lstStyle/>
          <a:p>
            <a:r>
              <a:rPr lang="fr-FR" sz="1000" dirty="0" smtClean="0">
                <a:solidFill>
                  <a:srgbClr val="008000"/>
                </a:solidFill>
              </a:rPr>
              <a:t>Poires</a:t>
            </a:r>
            <a:endParaRPr lang="fr-FR" sz="1000" dirty="0"/>
          </a:p>
        </p:txBody>
      </p:sp>
      <p:sp>
        <p:nvSpPr>
          <p:cNvPr id="53" name="Rectangle 52"/>
          <p:cNvSpPr/>
          <p:nvPr/>
        </p:nvSpPr>
        <p:spPr>
          <a:xfrm>
            <a:off x="6641840" y="3435665"/>
            <a:ext cx="527709" cy="246221"/>
          </a:xfrm>
          <a:prstGeom prst="rect">
            <a:avLst/>
          </a:prstGeom>
        </p:spPr>
        <p:txBody>
          <a:bodyPr wrap="none">
            <a:spAutoFit/>
          </a:bodyPr>
          <a:lstStyle/>
          <a:p>
            <a:r>
              <a:rPr lang="fr-FR" sz="1000" dirty="0" smtClean="0">
                <a:solidFill>
                  <a:srgbClr val="008000"/>
                </a:solidFill>
              </a:rPr>
              <a:t>Raison</a:t>
            </a:r>
            <a:endParaRPr lang="fr-FR" sz="1000" dirty="0"/>
          </a:p>
        </p:txBody>
      </p:sp>
      <p:sp>
        <p:nvSpPr>
          <p:cNvPr id="54" name="Rectangle 53"/>
          <p:cNvSpPr/>
          <p:nvPr/>
        </p:nvSpPr>
        <p:spPr>
          <a:xfrm>
            <a:off x="10980653" y="3368204"/>
            <a:ext cx="551754" cy="246221"/>
          </a:xfrm>
          <a:prstGeom prst="rect">
            <a:avLst/>
          </a:prstGeom>
        </p:spPr>
        <p:txBody>
          <a:bodyPr wrap="none">
            <a:spAutoFit/>
          </a:bodyPr>
          <a:lstStyle/>
          <a:p>
            <a:r>
              <a:rPr lang="fr-FR" sz="1000" dirty="0" smtClean="0">
                <a:solidFill>
                  <a:srgbClr val="008000"/>
                </a:solidFill>
              </a:rPr>
              <a:t>Humus</a:t>
            </a:r>
            <a:endParaRPr lang="fr-FR" sz="1000" dirty="0"/>
          </a:p>
        </p:txBody>
      </p:sp>
      <p:sp>
        <p:nvSpPr>
          <p:cNvPr id="55" name="Rectangle 54"/>
          <p:cNvSpPr/>
          <p:nvPr/>
        </p:nvSpPr>
        <p:spPr>
          <a:xfrm>
            <a:off x="2115625" y="1869854"/>
            <a:ext cx="587020" cy="246221"/>
          </a:xfrm>
          <a:prstGeom prst="rect">
            <a:avLst/>
          </a:prstGeom>
        </p:spPr>
        <p:txBody>
          <a:bodyPr wrap="none">
            <a:spAutoFit/>
          </a:bodyPr>
          <a:lstStyle/>
          <a:p>
            <a:r>
              <a:rPr lang="fr-FR" sz="1000" dirty="0" smtClean="0">
                <a:solidFill>
                  <a:srgbClr val="008000"/>
                </a:solidFill>
              </a:rPr>
              <a:t>Pomme</a:t>
            </a:r>
            <a:endParaRPr lang="fr-FR" sz="1000" dirty="0"/>
          </a:p>
        </p:txBody>
      </p:sp>
      <p:sp>
        <p:nvSpPr>
          <p:cNvPr id="56" name="Rectangle 55"/>
          <p:cNvSpPr/>
          <p:nvPr/>
        </p:nvSpPr>
        <p:spPr>
          <a:xfrm>
            <a:off x="3556723" y="1896957"/>
            <a:ext cx="587020" cy="246221"/>
          </a:xfrm>
          <a:prstGeom prst="rect">
            <a:avLst/>
          </a:prstGeom>
        </p:spPr>
        <p:txBody>
          <a:bodyPr wrap="none">
            <a:spAutoFit/>
          </a:bodyPr>
          <a:lstStyle/>
          <a:p>
            <a:r>
              <a:rPr lang="fr-FR" sz="1000" dirty="0" smtClean="0">
                <a:solidFill>
                  <a:srgbClr val="008000"/>
                </a:solidFill>
              </a:rPr>
              <a:t>Pomme</a:t>
            </a:r>
            <a:endParaRPr lang="fr-FR" sz="1000" dirty="0"/>
          </a:p>
        </p:txBody>
      </p:sp>
      <p:sp>
        <p:nvSpPr>
          <p:cNvPr id="57" name="Rectangle 56"/>
          <p:cNvSpPr/>
          <p:nvPr/>
        </p:nvSpPr>
        <p:spPr>
          <a:xfrm>
            <a:off x="4918106" y="1876488"/>
            <a:ext cx="587020" cy="246221"/>
          </a:xfrm>
          <a:prstGeom prst="rect">
            <a:avLst/>
          </a:prstGeom>
        </p:spPr>
        <p:txBody>
          <a:bodyPr wrap="none">
            <a:spAutoFit/>
          </a:bodyPr>
          <a:lstStyle/>
          <a:p>
            <a:r>
              <a:rPr lang="fr-FR" sz="1000" dirty="0" smtClean="0">
                <a:solidFill>
                  <a:srgbClr val="008000"/>
                </a:solidFill>
              </a:rPr>
              <a:t>Pomme</a:t>
            </a:r>
            <a:endParaRPr lang="fr-FR" sz="1000" dirty="0"/>
          </a:p>
        </p:txBody>
      </p:sp>
      <p:sp>
        <p:nvSpPr>
          <p:cNvPr id="58" name="Rectangle 57"/>
          <p:cNvSpPr/>
          <p:nvPr/>
        </p:nvSpPr>
        <p:spPr>
          <a:xfrm>
            <a:off x="6665621" y="1847241"/>
            <a:ext cx="450764" cy="246221"/>
          </a:xfrm>
          <a:prstGeom prst="rect">
            <a:avLst/>
          </a:prstGeom>
        </p:spPr>
        <p:txBody>
          <a:bodyPr wrap="none">
            <a:spAutoFit/>
          </a:bodyPr>
          <a:lstStyle/>
          <a:p>
            <a:r>
              <a:rPr lang="fr-FR" sz="1000" dirty="0" smtClean="0">
                <a:solidFill>
                  <a:srgbClr val="008000"/>
                </a:solidFill>
              </a:rPr>
              <a:t>Kiwis</a:t>
            </a:r>
            <a:endParaRPr lang="fr-FR" sz="1000" dirty="0"/>
          </a:p>
        </p:txBody>
      </p:sp>
      <p:sp>
        <p:nvSpPr>
          <p:cNvPr id="59" name="Rectangle 58"/>
          <p:cNvSpPr/>
          <p:nvPr/>
        </p:nvSpPr>
        <p:spPr>
          <a:xfrm>
            <a:off x="9489618" y="1819750"/>
            <a:ext cx="2037737" cy="246221"/>
          </a:xfrm>
          <a:prstGeom prst="rect">
            <a:avLst/>
          </a:prstGeom>
        </p:spPr>
        <p:txBody>
          <a:bodyPr wrap="none">
            <a:spAutoFit/>
          </a:bodyPr>
          <a:lstStyle/>
          <a:p>
            <a:r>
              <a:rPr lang="fr-FR" sz="1000" dirty="0" smtClean="0">
                <a:solidFill>
                  <a:srgbClr val="008000"/>
                </a:solidFill>
              </a:rPr>
              <a:t>Biodiversité : Escargots, papillons …</a:t>
            </a:r>
            <a:endParaRPr lang="fr-FR" sz="1000" dirty="0"/>
          </a:p>
        </p:txBody>
      </p:sp>
      <p:sp>
        <p:nvSpPr>
          <p:cNvPr id="60" name="Rectangle 59"/>
          <p:cNvSpPr/>
          <p:nvPr/>
        </p:nvSpPr>
        <p:spPr>
          <a:xfrm>
            <a:off x="2230174" y="6428563"/>
            <a:ext cx="461986" cy="246221"/>
          </a:xfrm>
          <a:prstGeom prst="rect">
            <a:avLst/>
          </a:prstGeom>
        </p:spPr>
        <p:txBody>
          <a:bodyPr wrap="none">
            <a:spAutoFit/>
          </a:bodyPr>
          <a:lstStyle/>
          <a:p>
            <a:r>
              <a:rPr lang="fr-FR" sz="1000" dirty="0" smtClean="0">
                <a:solidFill>
                  <a:srgbClr val="008000"/>
                </a:solidFill>
              </a:rPr>
              <a:t>Serre</a:t>
            </a:r>
            <a:endParaRPr lang="fr-FR" sz="1000" dirty="0"/>
          </a:p>
        </p:txBody>
      </p:sp>
      <p:sp>
        <p:nvSpPr>
          <p:cNvPr id="61" name="Rectangle 60"/>
          <p:cNvSpPr/>
          <p:nvPr/>
        </p:nvSpPr>
        <p:spPr>
          <a:xfrm>
            <a:off x="9733969" y="3414573"/>
            <a:ext cx="243978" cy="246221"/>
          </a:xfrm>
          <a:prstGeom prst="rect">
            <a:avLst/>
          </a:prstGeom>
        </p:spPr>
        <p:txBody>
          <a:bodyPr wrap="none">
            <a:spAutoFit/>
          </a:bodyPr>
          <a:lstStyle/>
          <a:p>
            <a:r>
              <a:rPr lang="fr-FR" sz="1000" dirty="0" smtClean="0">
                <a:solidFill>
                  <a:srgbClr val="008000"/>
                </a:solidFill>
              </a:rPr>
              <a:t>?</a:t>
            </a:r>
            <a:endParaRPr lang="fr-FR" sz="1000" dirty="0"/>
          </a:p>
        </p:txBody>
      </p:sp>
      <p:sp>
        <p:nvSpPr>
          <p:cNvPr id="62" name="Rectangle 61"/>
          <p:cNvSpPr/>
          <p:nvPr/>
        </p:nvSpPr>
        <p:spPr>
          <a:xfrm>
            <a:off x="8227401" y="3390502"/>
            <a:ext cx="243978" cy="246221"/>
          </a:xfrm>
          <a:prstGeom prst="rect">
            <a:avLst/>
          </a:prstGeom>
        </p:spPr>
        <p:txBody>
          <a:bodyPr wrap="none">
            <a:spAutoFit/>
          </a:bodyPr>
          <a:lstStyle/>
          <a:p>
            <a:r>
              <a:rPr lang="fr-FR" sz="1000" dirty="0" smtClean="0">
                <a:solidFill>
                  <a:srgbClr val="008000"/>
                </a:solidFill>
              </a:rPr>
              <a:t>?</a:t>
            </a:r>
            <a:endParaRPr lang="fr-FR" sz="1000" dirty="0"/>
          </a:p>
        </p:txBody>
      </p:sp>
      <p:sp>
        <p:nvSpPr>
          <p:cNvPr id="63" name="Rectangle 62"/>
          <p:cNvSpPr/>
          <p:nvPr/>
        </p:nvSpPr>
        <p:spPr>
          <a:xfrm>
            <a:off x="6787316" y="4933482"/>
            <a:ext cx="495649" cy="246221"/>
          </a:xfrm>
          <a:prstGeom prst="rect">
            <a:avLst/>
          </a:prstGeom>
        </p:spPr>
        <p:txBody>
          <a:bodyPr wrap="none">
            <a:spAutoFit/>
          </a:bodyPr>
          <a:lstStyle/>
          <a:p>
            <a:r>
              <a:rPr lang="fr-FR" sz="1000" dirty="0" smtClean="0">
                <a:solidFill>
                  <a:srgbClr val="008000"/>
                </a:solidFill>
              </a:rPr>
              <a:t>Jardin</a:t>
            </a:r>
            <a:endParaRPr lang="fr-FR" sz="1000" dirty="0"/>
          </a:p>
        </p:txBody>
      </p:sp>
      <p:sp>
        <p:nvSpPr>
          <p:cNvPr id="64" name="Rectangle 63"/>
          <p:cNvSpPr/>
          <p:nvPr/>
        </p:nvSpPr>
        <p:spPr>
          <a:xfrm>
            <a:off x="8052294" y="4929980"/>
            <a:ext cx="495649" cy="246221"/>
          </a:xfrm>
          <a:prstGeom prst="rect">
            <a:avLst/>
          </a:prstGeom>
        </p:spPr>
        <p:txBody>
          <a:bodyPr wrap="none">
            <a:spAutoFit/>
          </a:bodyPr>
          <a:lstStyle/>
          <a:p>
            <a:r>
              <a:rPr lang="fr-FR" sz="1000" dirty="0" smtClean="0">
                <a:solidFill>
                  <a:srgbClr val="008000"/>
                </a:solidFill>
              </a:rPr>
              <a:t>Jardin</a:t>
            </a:r>
            <a:endParaRPr lang="fr-FR" sz="1000" dirty="0"/>
          </a:p>
        </p:txBody>
      </p:sp>
      <p:sp>
        <p:nvSpPr>
          <p:cNvPr id="65" name="Rectangle 64"/>
          <p:cNvSpPr/>
          <p:nvPr/>
        </p:nvSpPr>
        <p:spPr>
          <a:xfrm>
            <a:off x="9587418" y="4910889"/>
            <a:ext cx="495649" cy="246221"/>
          </a:xfrm>
          <a:prstGeom prst="rect">
            <a:avLst/>
          </a:prstGeom>
        </p:spPr>
        <p:txBody>
          <a:bodyPr wrap="none">
            <a:spAutoFit/>
          </a:bodyPr>
          <a:lstStyle/>
          <a:p>
            <a:r>
              <a:rPr lang="fr-FR" sz="1000" dirty="0" smtClean="0">
                <a:solidFill>
                  <a:srgbClr val="008000"/>
                </a:solidFill>
              </a:rPr>
              <a:t>Jardin</a:t>
            </a:r>
            <a:endParaRPr lang="fr-FR" sz="1000" dirty="0"/>
          </a:p>
        </p:txBody>
      </p:sp>
      <p:sp>
        <p:nvSpPr>
          <p:cNvPr id="66" name="Rectangle 65"/>
          <p:cNvSpPr/>
          <p:nvPr/>
        </p:nvSpPr>
        <p:spPr>
          <a:xfrm>
            <a:off x="10992316" y="4869666"/>
            <a:ext cx="495649" cy="246221"/>
          </a:xfrm>
          <a:prstGeom prst="rect">
            <a:avLst/>
          </a:prstGeom>
        </p:spPr>
        <p:txBody>
          <a:bodyPr wrap="none">
            <a:spAutoFit/>
          </a:bodyPr>
          <a:lstStyle/>
          <a:p>
            <a:r>
              <a:rPr lang="fr-FR" sz="1000" dirty="0" smtClean="0">
                <a:solidFill>
                  <a:srgbClr val="008000"/>
                </a:solidFill>
              </a:rPr>
              <a:t>Jardin</a:t>
            </a:r>
            <a:endParaRPr lang="fr-FR" sz="1000" dirty="0"/>
          </a:p>
        </p:txBody>
      </p:sp>
      <p:sp>
        <p:nvSpPr>
          <p:cNvPr id="67" name="Rectangle 66"/>
          <p:cNvSpPr/>
          <p:nvPr/>
        </p:nvSpPr>
        <p:spPr>
          <a:xfrm>
            <a:off x="11063504" y="6428768"/>
            <a:ext cx="410690" cy="246221"/>
          </a:xfrm>
          <a:prstGeom prst="rect">
            <a:avLst/>
          </a:prstGeom>
        </p:spPr>
        <p:txBody>
          <a:bodyPr wrap="none">
            <a:spAutoFit/>
          </a:bodyPr>
          <a:lstStyle/>
          <a:p>
            <a:r>
              <a:rPr lang="fr-FR" sz="1000" dirty="0" smtClean="0">
                <a:solidFill>
                  <a:srgbClr val="008000"/>
                </a:solidFill>
              </a:rPr>
              <a:t>Pots</a:t>
            </a:r>
            <a:endParaRPr lang="fr-FR" sz="1000" dirty="0"/>
          </a:p>
        </p:txBody>
      </p:sp>
    </p:spTree>
    <p:extLst>
      <p:ext uri="{BB962C8B-B14F-4D97-AF65-F5344CB8AC3E}">
        <p14:creationId xmlns:p14="http://schemas.microsoft.com/office/powerpoint/2010/main" val="4172894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TotalTime>
  <Words>5732</Words>
  <Application>Microsoft Office PowerPoint</Application>
  <PresentationFormat>Grand écran</PresentationFormat>
  <Paragraphs>727</Paragraphs>
  <Slides>48</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48</vt:i4>
      </vt:variant>
    </vt:vector>
  </HeadingPairs>
  <TitlesOfParts>
    <vt:vector size="53"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143</cp:revision>
  <dcterms:created xsi:type="dcterms:W3CDTF">2015-01-31T04:41:40Z</dcterms:created>
  <dcterms:modified xsi:type="dcterms:W3CDTF">2015-02-10T20:29:13Z</dcterms:modified>
</cp:coreProperties>
</file>