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257" r:id="rId3"/>
    <p:sldId id="333" r:id="rId4"/>
    <p:sldId id="258" r:id="rId5"/>
    <p:sldId id="342" r:id="rId6"/>
    <p:sldId id="345" r:id="rId7"/>
    <p:sldId id="416" r:id="rId8"/>
    <p:sldId id="377" r:id="rId9"/>
    <p:sldId id="283" r:id="rId10"/>
    <p:sldId id="339" r:id="rId11"/>
    <p:sldId id="338" r:id="rId12"/>
    <p:sldId id="297" r:id="rId13"/>
    <p:sldId id="290" r:id="rId14"/>
    <p:sldId id="314" r:id="rId15"/>
    <p:sldId id="335" r:id="rId16"/>
    <p:sldId id="291" r:id="rId17"/>
    <p:sldId id="292" r:id="rId18"/>
    <p:sldId id="293" r:id="rId19"/>
    <p:sldId id="340" r:id="rId20"/>
    <p:sldId id="298" r:id="rId21"/>
    <p:sldId id="337" r:id="rId22"/>
    <p:sldId id="301" r:id="rId23"/>
    <p:sldId id="309" r:id="rId24"/>
    <p:sldId id="310" r:id="rId25"/>
    <p:sldId id="311" r:id="rId26"/>
    <p:sldId id="378" r:id="rId27"/>
    <p:sldId id="312" r:id="rId28"/>
    <p:sldId id="379" r:id="rId29"/>
    <p:sldId id="341" r:id="rId30"/>
    <p:sldId id="308" r:id="rId31"/>
    <p:sldId id="294" r:id="rId32"/>
    <p:sldId id="295" r:id="rId33"/>
    <p:sldId id="303" r:id="rId34"/>
    <p:sldId id="307" r:id="rId35"/>
    <p:sldId id="304" r:id="rId36"/>
    <p:sldId id="305" r:id="rId37"/>
    <p:sldId id="306" r:id="rId38"/>
    <p:sldId id="315" r:id="rId39"/>
    <p:sldId id="343" r:id="rId40"/>
    <p:sldId id="344" r:id="rId41"/>
    <p:sldId id="299" r:id="rId42"/>
    <p:sldId id="300" r:id="rId43"/>
    <p:sldId id="302" r:id="rId44"/>
    <p:sldId id="285" r:id="rId45"/>
    <p:sldId id="259" r:id="rId46"/>
    <p:sldId id="284" r:id="rId47"/>
    <p:sldId id="346" r:id="rId48"/>
    <p:sldId id="352" r:id="rId49"/>
    <p:sldId id="348" r:id="rId50"/>
    <p:sldId id="353" r:id="rId51"/>
    <p:sldId id="362" r:id="rId52"/>
    <p:sldId id="366" r:id="rId53"/>
    <p:sldId id="369" r:id="rId54"/>
    <p:sldId id="360" r:id="rId55"/>
    <p:sldId id="349" r:id="rId56"/>
    <p:sldId id="350" r:id="rId57"/>
    <p:sldId id="383" r:id="rId58"/>
    <p:sldId id="385" r:id="rId59"/>
    <p:sldId id="386" r:id="rId60"/>
    <p:sldId id="387" r:id="rId61"/>
    <p:sldId id="390" r:id="rId62"/>
    <p:sldId id="391" r:id="rId63"/>
    <p:sldId id="392" r:id="rId64"/>
    <p:sldId id="260" r:id="rId65"/>
    <p:sldId id="394" r:id="rId66"/>
    <p:sldId id="395" r:id="rId67"/>
    <p:sldId id="396" r:id="rId68"/>
    <p:sldId id="397" r:id="rId69"/>
    <p:sldId id="398" r:id="rId70"/>
    <p:sldId id="399" r:id="rId71"/>
    <p:sldId id="400" r:id="rId72"/>
    <p:sldId id="401" r:id="rId73"/>
    <p:sldId id="402" r:id="rId74"/>
    <p:sldId id="403" r:id="rId75"/>
    <p:sldId id="404" r:id="rId76"/>
    <p:sldId id="405" r:id="rId77"/>
    <p:sldId id="357" r:id="rId78"/>
    <p:sldId id="358" r:id="rId79"/>
    <p:sldId id="406" r:id="rId80"/>
    <p:sldId id="407" r:id="rId81"/>
    <p:sldId id="393" r:id="rId82"/>
    <p:sldId id="356" r:id="rId83"/>
    <p:sldId id="408" r:id="rId84"/>
    <p:sldId id="413" r:id="rId85"/>
    <p:sldId id="414" r:id="rId86"/>
    <p:sldId id="415" r:id="rId87"/>
    <p:sldId id="409" r:id="rId88"/>
    <p:sldId id="410" r:id="rId89"/>
    <p:sldId id="411" r:id="rId90"/>
    <p:sldId id="412" r:id="rId91"/>
    <p:sldId id="417" r:id="rId92"/>
    <p:sldId id="370" r:id="rId93"/>
    <p:sldId id="363" r:id="rId94"/>
    <p:sldId id="367" r:id="rId95"/>
    <p:sldId id="359" r:id="rId96"/>
    <p:sldId id="368" r:id="rId97"/>
    <p:sldId id="371" r:id="rId98"/>
    <p:sldId id="372" r:id="rId99"/>
    <p:sldId id="373" r:id="rId100"/>
    <p:sldId id="374" r:id="rId101"/>
    <p:sldId id="375" r:id="rId102"/>
    <p:sldId id="336" r:id="rId103"/>
    <p:sldId id="380" r:id="rId104"/>
    <p:sldId id="381" r:id="rId105"/>
    <p:sldId id="382" r:id="rId106"/>
    <p:sldId id="281" r:id="rId107"/>
    <p:sldId id="327" r:id="rId108"/>
    <p:sldId id="328" r:id="rId109"/>
    <p:sldId id="361" r:id="rId110"/>
    <p:sldId id="330" r:id="rId111"/>
    <p:sldId id="331" r:id="rId112"/>
    <p:sldId id="332" r:id="rId113"/>
    <p:sldId id="286" r:id="rId114"/>
    <p:sldId id="287" r:id="rId115"/>
    <p:sldId id="288" r:id="rId116"/>
    <p:sldId id="289" r:id="rId117"/>
    <p:sldId id="282" r:id="rId118"/>
    <p:sldId id="277" r:id="rId119"/>
    <p:sldId id="278" r:id="rId120"/>
    <p:sldId id="279" r:id="rId121"/>
    <p:sldId id="280" r:id="rId122"/>
    <p:sldId id="316" r:id="rId123"/>
    <p:sldId id="317" r:id="rId124"/>
    <p:sldId id="318" r:id="rId125"/>
    <p:sldId id="322" r:id="rId126"/>
    <p:sldId id="323" r:id="rId127"/>
    <p:sldId id="324" r:id="rId128"/>
    <p:sldId id="325" r:id="rId129"/>
    <p:sldId id="326" r:id="rId130"/>
    <p:sldId id="320" r:id="rId131"/>
    <p:sldId id="334" r:id="rId132"/>
    <p:sldId id="376" r:id="rId133"/>
    <p:sldId id="419" r:id="rId134"/>
    <p:sldId id="319" r:id="rId135"/>
    <p:sldId id="321" r:id="rId136"/>
    <p:sldId id="384" r:id="rId137"/>
    <p:sldId id="388" r:id="rId138"/>
    <p:sldId id="389" r:id="rId139"/>
    <p:sldId id="418" r:id="rId140"/>
    <p:sldId id="420" r:id="rId141"/>
    <p:sldId id="421" r:id="rId1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7C8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7" d="100"/>
          <a:sy n="87" d="100"/>
        </p:scale>
        <p:origin x="1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50B65-298A-48CD-B8A9-031ACAE4C0EE}" type="datetimeFigureOut">
              <a:rPr lang="fr-FR" smtClean="0"/>
              <a:t>30/09/2015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7134E-6732-4E56-BCAE-5DDE081F4750}" type="slidenum">
              <a:rPr lang="fr-FR" smtClean="0"/>
              <a:t>‹N°›</a:t>
            </a:fld>
            <a:endParaRPr lang="fr-FR"/>
          </a:p>
        </p:txBody>
      </p:sp>
    </p:spTree>
    <p:extLst>
      <p:ext uri="{BB962C8B-B14F-4D97-AF65-F5344CB8AC3E}">
        <p14:creationId xmlns:p14="http://schemas.microsoft.com/office/powerpoint/2010/main" val="154812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1</a:t>
            </a:fld>
            <a:endParaRPr lang="fr-FR"/>
          </a:p>
        </p:txBody>
      </p:sp>
    </p:spTree>
    <p:extLst>
      <p:ext uri="{BB962C8B-B14F-4D97-AF65-F5344CB8AC3E}">
        <p14:creationId xmlns:p14="http://schemas.microsoft.com/office/powerpoint/2010/main" val="3753198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3</a:t>
            </a:fld>
            <a:endParaRPr lang="fr-FR"/>
          </a:p>
        </p:txBody>
      </p:sp>
    </p:spTree>
    <p:extLst>
      <p:ext uri="{BB962C8B-B14F-4D97-AF65-F5344CB8AC3E}">
        <p14:creationId xmlns:p14="http://schemas.microsoft.com/office/powerpoint/2010/main" val="167705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25</a:t>
            </a:fld>
            <a:endParaRPr lang="fr-FR"/>
          </a:p>
        </p:txBody>
      </p:sp>
    </p:spTree>
    <p:extLst>
      <p:ext uri="{BB962C8B-B14F-4D97-AF65-F5344CB8AC3E}">
        <p14:creationId xmlns:p14="http://schemas.microsoft.com/office/powerpoint/2010/main" val="179154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44</a:t>
            </a:fld>
            <a:endParaRPr lang="fr-FR"/>
          </a:p>
        </p:txBody>
      </p:sp>
    </p:spTree>
    <p:extLst>
      <p:ext uri="{BB962C8B-B14F-4D97-AF65-F5344CB8AC3E}">
        <p14:creationId xmlns:p14="http://schemas.microsoft.com/office/powerpoint/2010/main" val="313781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87</a:t>
            </a:fld>
            <a:endParaRPr lang="fr-FR"/>
          </a:p>
        </p:txBody>
      </p:sp>
    </p:spTree>
    <p:extLst>
      <p:ext uri="{BB962C8B-B14F-4D97-AF65-F5344CB8AC3E}">
        <p14:creationId xmlns:p14="http://schemas.microsoft.com/office/powerpoint/2010/main" val="42355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90</a:t>
            </a:fld>
            <a:endParaRPr lang="fr-FR"/>
          </a:p>
        </p:txBody>
      </p:sp>
    </p:spTree>
    <p:extLst>
      <p:ext uri="{BB962C8B-B14F-4D97-AF65-F5344CB8AC3E}">
        <p14:creationId xmlns:p14="http://schemas.microsoft.com/office/powerpoint/2010/main" val="248120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67134E-6732-4E56-BCAE-5DDE081F4750}" type="slidenum">
              <a:rPr lang="fr-FR" smtClean="0"/>
              <a:t>107</a:t>
            </a:fld>
            <a:endParaRPr lang="fr-FR"/>
          </a:p>
        </p:txBody>
      </p:sp>
    </p:spTree>
    <p:extLst>
      <p:ext uri="{BB962C8B-B14F-4D97-AF65-F5344CB8AC3E}">
        <p14:creationId xmlns:p14="http://schemas.microsoft.com/office/powerpoint/2010/main" val="68896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D38F6F9-CE16-469D-BE4E-E9EED9B7FA2A}" type="datetime1">
              <a:rPr lang="fr-FR" smtClean="0"/>
              <a:t>30/09/2015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244667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D28054-7862-4F7C-A511-C279F12279B5}" type="datetime1">
              <a:rPr lang="fr-FR" smtClean="0"/>
              <a:t>30/09/2015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16297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8DEFE0F-C306-406C-873F-7FCE55FC153A}" type="datetime1">
              <a:rPr lang="fr-FR" smtClean="0"/>
              <a:t>30/09/2015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164854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868EEA-B1DE-461C-8398-C9329D65CD70}" type="datetime1">
              <a:rPr lang="fr-FR" smtClean="0"/>
              <a:t>30/09/2015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201584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D63EB3C-FB5B-4576-BB5C-70051014E57D}" type="datetime1">
              <a:rPr lang="fr-FR" smtClean="0"/>
              <a:t>30/09/2015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234734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4128A96-352C-4041-B3AE-7032F428282A}" type="datetime1">
              <a:rPr lang="fr-FR" smtClean="0"/>
              <a:t>30/09/2015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80462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7C6C8BB-70E7-4198-B665-51DE35B5CDAF}" type="datetime1">
              <a:rPr lang="fr-FR" smtClean="0"/>
              <a:t>30/09/2015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376210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FC5027A-4051-460E-879F-BE0A1D30667D}" type="datetime1">
              <a:rPr lang="fr-FR" smtClean="0"/>
              <a:t>30/09/2015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169475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A7AE45C-284F-42AB-89A5-A5032E4C8BF1}" type="datetime1">
              <a:rPr lang="fr-FR" smtClean="0"/>
              <a:t>30/09/2015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621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97B7F73-5F75-4AC4-A235-C9B1FC2FCF74}" type="datetime1">
              <a:rPr lang="fr-FR" smtClean="0"/>
              <a:t>30/09/2015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208395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343D110-1F81-486E-A30A-701C4C48BBCE}" type="datetime1">
              <a:rPr lang="fr-FR" smtClean="0"/>
              <a:t>30/09/2015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C289A-54D5-4C32-934A-7B1A9FC8B676}" type="slidenum">
              <a:rPr lang="fr-FR" smtClean="0"/>
              <a:t>‹N°›</a:t>
            </a:fld>
            <a:endParaRPr lang="fr-FR"/>
          </a:p>
        </p:txBody>
      </p:sp>
    </p:spTree>
    <p:extLst>
      <p:ext uri="{BB962C8B-B14F-4D97-AF65-F5344CB8AC3E}">
        <p14:creationId xmlns:p14="http://schemas.microsoft.com/office/powerpoint/2010/main" val="48050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B0ED4-8D1B-411A-A651-45615CF71869}" type="datetime1">
              <a:rPr lang="fr-FR" smtClean="0"/>
              <a:t>30/09/2015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C289A-54D5-4C32-934A-7B1A9FC8B676}" type="slidenum">
              <a:rPr lang="fr-FR" smtClean="0"/>
              <a:t>‹N°›</a:t>
            </a:fld>
            <a:endParaRPr lang="fr-FR"/>
          </a:p>
        </p:txBody>
      </p:sp>
    </p:spTree>
    <p:extLst>
      <p:ext uri="{BB962C8B-B14F-4D97-AF65-F5344CB8AC3E}">
        <p14:creationId xmlns:p14="http://schemas.microsoft.com/office/powerpoint/2010/main" val="543844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ca2014.org/2014/01/#.VTCRC_msVqU" TargetMode="External"/><Relationship Id="rId2" Type="http://schemas.openxmlformats.org/officeDocument/2006/relationships/hyperlink" Target="http://wca2014.org/agroforestry-can-be-a-long-term-solution-to-closing-africas-food-gap/" TargetMode="Externa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00.xml.rels><?xml version="1.0" encoding="UTF-8" standalone="yes"?>
<Relationships xmlns="http://schemas.openxmlformats.org/package/2006/relationships"><Relationship Id="rId8" Type="http://schemas.openxmlformats.org/officeDocument/2006/relationships/hyperlink" Target="http://en.wikipedia.org/wiki/Passiflora_laurifolia" TargetMode="External"/><Relationship Id="rId3" Type="http://schemas.openxmlformats.org/officeDocument/2006/relationships/hyperlink" Target="http://translate.googleusercontent.com/translate_c?depth=1&amp;hl=fr&amp;prev=search&amp;rurl=translate.google.fr&amp;sl=en&amp;u=http://en.wikipedia.org/wiki/Invasive_plant&amp;usg=ALkJrhgMmwih5iKHR73akKqYYRYubBPV_Q" TargetMode="External"/><Relationship Id="rId7" Type="http://schemas.openxmlformats.org/officeDocument/2006/relationships/hyperlink" Target="http://translate.googleusercontent.com/translate_c?depth=1&amp;hl=fr&amp;prev=search&amp;rurl=translate.google.fr&amp;sl=en&amp;u=http://en.wikipedia.org/wiki/Germination&amp;usg=ALkJrhij94a-_-S0y8ec7bOKvuWhkrF27g" TargetMode="External"/><Relationship Id="rId12" Type="http://schemas.openxmlformats.org/officeDocument/2006/relationships/image" Target="../media/image605.jpg"/><Relationship Id="rId2" Type="http://schemas.openxmlformats.org/officeDocument/2006/relationships/hyperlink" Target="http://translate.googleusercontent.com/translate_c?depth=1&amp;hl=fr&amp;prev=search&amp;rurl=translate.google.fr&amp;sl=en&amp;u=http://en.wikipedia.org/wiki/Passifloraceae&amp;usg=ALkJrhjlJ6nZQHNZxOc4a5jgg9aL9QjWZ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ssionfruit&amp;usg=ALkJrhhOeoOSDNaEpRoi6IU7HgZ5kCS_LQ" TargetMode="External"/><Relationship Id="rId11" Type="http://schemas.openxmlformats.org/officeDocument/2006/relationships/image" Target="../media/image604.jpg"/><Relationship Id="rId5" Type="http://schemas.openxmlformats.org/officeDocument/2006/relationships/hyperlink" Target="http://translate.googleusercontent.com/translate_c?depth=1&amp;hl=fr&amp;prev=search&amp;rurl=translate.google.fr&amp;sl=en&amp;u=http://en.wikipedia.org/wiki/Juice_vesicles&amp;usg=ALkJrhhQ_0qR5QylvBHgp1Ga6RdoOT_qXQ" TargetMode="External"/><Relationship Id="rId10" Type="http://schemas.openxmlformats.org/officeDocument/2006/relationships/image" Target="../media/image561.jpg"/><Relationship Id="rId4" Type="http://schemas.openxmlformats.org/officeDocument/2006/relationships/hyperlink" Target="http://translate.googleusercontent.com/translate_c?depth=1&amp;hl=fr&amp;prev=search&amp;rurl=translate.google.fr&amp;sl=en&amp;u=http://en.wikipedia.org/wiki/Frost&amp;usg=ALkJrhj0XY8veblIkI3CQbpw_kupWQd7yw" TargetMode="External"/><Relationship Id="rId9" Type="http://schemas.openxmlformats.org/officeDocument/2006/relationships/image" Target="../media/image603.jpg"/></Relationships>
</file>

<file path=ppt/slides/_rels/slide101.xml.rels><?xml version="1.0" encoding="UTF-8" standalone="yes"?>
<Relationships xmlns="http://schemas.openxmlformats.org/package/2006/relationships"><Relationship Id="rId8" Type="http://schemas.openxmlformats.org/officeDocument/2006/relationships/hyperlink" Target="http://fr.wikipedia.org/wiki/Passiflora_incarnata" TargetMode="External"/><Relationship Id="rId13" Type="http://schemas.openxmlformats.org/officeDocument/2006/relationships/image" Target="../media/image610.jpeg"/><Relationship Id="rId3" Type="http://schemas.openxmlformats.org/officeDocument/2006/relationships/hyperlink" Target="http://fr.wikipedia.org/wiki/Colibri_%C3%A0_gorge_rubis" TargetMode="External"/><Relationship Id="rId7" Type="http://schemas.openxmlformats.org/officeDocument/2006/relationships/hyperlink" Target="http://fr.wikipedia.org/wiki/Passiflora_incarnata#cite_note-dhawan-4" TargetMode="External"/><Relationship Id="rId12" Type="http://schemas.openxmlformats.org/officeDocument/2006/relationships/image" Target="../media/image609.jpg"/><Relationship Id="rId2" Type="http://schemas.openxmlformats.org/officeDocument/2006/relationships/hyperlink" Target="http://fr.wikipedia.org/wiki/Baie_(botanique)" TargetMode="External"/><Relationship Id="rId1" Type="http://schemas.openxmlformats.org/officeDocument/2006/relationships/slideLayout" Target="../slideLayouts/slideLayout7.xml"/><Relationship Id="rId6" Type="http://schemas.openxmlformats.org/officeDocument/2006/relationships/hyperlink" Target="http://fr.wikipedia.org/wiki/S%C3%A9datif" TargetMode="External"/><Relationship Id="rId11" Type="http://schemas.openxmlformats.org/officeDocument/2006/relationships/image" Target="../media/image608.jpg"/><Relationship Id="rId5" Type="http://schemas.openxmlformats.org/officeDocument/2006/relationships/hyperlink" Target="http://fr.wikipedia.org/wiki/Anxiolytique" TargetMode="External"/><Relationship Id="rId10" Type="http://schemas.openxmlformats.org/officeDocument/2006/relationships/image" Target="../media/image607.jpg"/><Relationship Id="rId4" Type="http://schemas.openxmlformats.org/officeDocument/2006/relationships/hyperlink" Target="http://fr.wikipedia.org/wiki/Passiflora_edulis" TargetMode="External"/><Relationship Id="rId9" Type="http://schemas.openxmlformats.org/officeDocument/2006/relationships/image" Target="../media/image606.jpg"/></Relationships>
</file>

<file path=ppt/slides/_rels/slide102.xml.rels><?xml version="1.0" encoding="UTF-8" standalone="yes"?>
<Relationships xmlns="http://schemas.openxmlformats.org/package/2006/relationships"><Relationship Id="rId8" Type="http://schemas.openxmlformats.org/officeDocument/2006/relationships/image" Target="../media/image614.jpg"/><Relationship Id="rId3" Type="http://schemas.openxmlformats.org/officeDocument/2006/relationships/hyperlink" Target="http://environnementmadagascar.blogspot.fr/2011_02_01_archive.html" TargetMode="External"/><Relationship Id="rId7" Type="http://schemas.openxmlformats.org/officeDocument/2006/relationships/image" Target="../media/image613.jpg"/><Relationship Id="rId2" Type="http://schemas.openxmlformats.org/officeDocument/2006/relationships/image" Target="../media/image611.jpeg"/><Relationship Id="rId1" Type="http://schemas.openxmlformats.org/officeDocument/2006/relationships/slideLayout" Target="../slideLayouts/slideLayout7.xml"/><Relationship Id="rId6" Type="http://schemas.openxmlformats.org/officeDocument/2006/relationships/image" Target="../media/image612.jpeg"/><Relationship Id="rId5" Type="http://schemas.openxmlformats.org/officeDocument/2006/relationships/hyperlink" Target="http://www.efloras.org/florataxon.aspx?flora_id=12&amp;taxon_id=125280" TargetMode="External"/><Relationship Id="rId4" Type="http://schemas.openxmlformats.org/officeDocument/2006/relationships/hyperlink" Target="http://fr.wikipedia.org/wiki/Physalis"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fr.wikipedia.org/wiki/Solanaceae" TargetMode="External"/><Relationship Id="rId13" Type="http://schemas.openxmlformats.org/officeDocument/2006/relationships/image" Target="../media/image619.jpg"/><Relationship Id="rId3" Type="http://schemas.openxmlformats.org/officeDocument/2006/relationships/hyperlink" Target="http://translate.googleusercontent.com/translate_c?depth=1&amp;hl=fr&amp;prev=search&amp;rurl=translate.google.fr&amp;sl=en&amp;u=http://dx.doi.org/10.1080/14756360802321120&amp;usg=ALkJrhju7FEafyvlJSWKKtIdr1YS-BTE_A" TargetMode="External"/><Relationship Id="rId7" Type="http://schemas.openxmlformats.org/officeDocument/2006/relationships/hyperlink" Target="http://www.tradewindsfruit.com/content/sunberry.htm" TargetMode="External"/><Relationship Id="rId12" Type="http://schemas.openxmlformats.org/officeDocument/2006/relationships/image" Target="../media/image618.jpg"/><Relationship Id="rId2" Type="http://schemas.openxmlformats.org/officeDocument/2006/relationships/hyperlink" Target="http://translate.googleusercontent.com/translate_c?depth=1&amp;hl=fr&amp;prev=search&amp;rurl=translate.google.fr&amp;sl=en&amp;u=http://en.wikipedia.org/wiki/Digital_object_identifier&amp;usg=ALkJrhhY4aV1EE6hp-ubklv1Dr2R_NPMqw" TargetMode="External"/><Relationship Id="rId1" Type="http://schemas.openxmlformats.org/officeDocument/2006/relationships/slideLayout" Target="../slideLayouts/slideLayout7.xml"/><Relationship Id="rId6" Type="http://schemas.openxmlformats.org/officeDocument/2006/relationships/hyperlink" Target="http://en.wikipedia.org/wiki/Physalis_minima" TargetMode="External"/><Relationship Id="rId11" Type="http://schemas.openxmlformats.org/officeDocument/2006/relationships/image" Target="../media/image617.jpg"/><Relationship Id="rId5" Type="http://schemas.openxmlformats.org/officeDocument/2006/relationships/hyperlink" Target="http://translate.googleusercontent.com/translate_c?depth=1&amp;hl=fr&amp;prev=search&amp;rurl=translate.google.fr&amp;sl=en&amp;u=http://www.ncbi.nlm.nih.gov/pubmed/18825533&amp;usg=ALkJrhjC8gg6atT3XLn7VVKsrRS0442ibw" TargetMode="External"/><Relationship Id="rId10" Type="http://schemas.openxmlformats.org/officeDocument/2006/relationships/image" Target="../media/image616.jpg"/><Relationship Id="rId4" Type="http://schemas.openxmlformats.org/officeDocument/2006/relationships/hyperlink" Target="http://translate.googleusercontent.com/translate_c?depth=1&amp;hl=fr&amp;prev=search&amp;rurl=translate.google.fr&amp;sl=en&amp;u=http://en.wikipedia.org/wiki/PubMed_Identifier&amp;usg=ALkJrhgdQ4gA8TPYXknXY2OYGg_gT9pwlg" TargetMode="External"/><Relationship Id="rId9" Type="http://schemas.openxmlformats.org/officeDocument/2006/relationships/image" Target="../media/image615.jpg"/><Relationship Id="rId14" Type="http://schemas.openxmlformats.org/officeDocument/2006/relationships/image" Target="../media/image620.jpg"/></Relationships>
</file>

<file path=ppt/slides/_rels/slide104.xml.rels><?xml version="1.0" encoding="UTF-8" standalone="yes"?>
<Relationships xmlns="http://schemas.openxmlformats.org/package/2006/relationships"><Relationship Id="rId8" Type="http://schemas.openxmlformats.org/officeDocument/2006/relationships/hyperlink" Target="http://fr.wikipedia.org/wiki/Pectine" TargetMode="External"/><Relationship Id="rId13" Type="http://schemas.openxmlformats.org/officeDocument/2006/relationships/hyperlink" Target="http://en.wikipedia.org/wiki/Physalis_peruviana" TargetMode="External"/><Relationship Id="rId18" Type="http://schemas.openxmlformats.org/officeDocument/2006/relationships/image" Target="../media/image624.jpg"/><Relationship Id="rId3" Type="http://schemas.openxmlformats.org/officeDocument/2006/relationships/hyperlink" Target="http://fr.wikipedia.org/wiki/Baie_(botanique)" TargetMode="External"/><Relationship Id="rId7" Type="http://schemas.openxmlformats.org/officeDocument/2006/relationships/hyperlink" Target="http://olharfeliz.typepad.com/cuisine/physalis/" TargetMode="External"/><Relationship Id="rId12" Type="http://schemas.openxmlformats.org/officeDocument/2006/relationships/hyperlink" Target="http://fr.wikipedia.org/wiki/Coqueret_du_P%C3%A9rou" TargetMode="External"/><Relationship Id="rId17" Type="http://schemas.openxmlformats.org/officeDocument/2006/relationships/image" Target="../media/image623.jpg"/><Relationship Id="rId2" Type="http://schemas.openxmlformats.org/officeDocument/2006/relationships/hyperlink" Target="http://fr.wikipedia.org/wiki/Fruit_(botanique)" TargetMode="External"/><Relationship Id="rId16" Type="http://schemas.openxmlformats.org/officeDocument/2006/relationships/image" Target="../media/image622.jpg"/><Relationship Id="rId20" Type="http://schemas.openxmlformats.org/officeDocument/2006/relationships/image" Target="../media/image626.jpg"/><Relationship Id="rId1" Type="http://schemas.openxmlformats.org/officeDocument/2006/relationships/slideLayout" Target="../slideLayouts/slideLayout7.xml"/><Relationship Id="rId6" Type="http://schemas.openxmlformats.org/officeDocument/2006/relationships/hyperlink" Target="http://fr.wikipedia.org/wiki/Lampion" TargetMode="External"/><Relationship Id="rId11" Type="http://schemas.openxmlformats.org/officeDocument/2006/relationships/hyperlink" Target="http://translate.googleusercontent.com/translate_c?depth=1&amp;hl=fr&amp;prev=search&amp;rurl=translate.google.fr&amp;sl=en&amp;u=http://en.wikipedia.org/wiki/Powdery_mildew&amp;usg=ALkJrhgsj2wAlzoltzAzlCah6G9_AZ0xFw" TargetMode="External"/><Relationship Id="rId5" Type="http://schemas.openxmlformats.org/officeDocument/2006/relationships/hyperlink" Target="http://fr.wikipedia.org/wiki/S%C3%A9pale" TargetMode="External"/><Relationship Id="rId15" Type="http://schemas.openxmlformats.org/officeDocument/2006/relationships/image" Target="../media/image621.jpg"/><Relationship Id="rId10" Type="http://schemas.openxmlformats.org/officeDocument/2006/relationships/hyperlink" Target="http://fr.wikipedia.org/wiki/Afrique_centrale" TargetMode="External"/><Relationship Id="rId19" Type="http://schemas.openxmlformats.org/officeDocument/2006/relationships/image" Target="../media/image625.jpg"/><Relationship Id="rId4" Type="http://schemas.openxmlformats.org/officeDocument/2006/relationships/hyperlink" Target="http://fr.wikipedia.org/wiki/Graine" TargetMode="External"/><Relationship Id="rId9" Type="http://schemas.openxmlformats.org/officeDocument/2006/relationships/hyperlink" Target="http://fr.wikipedia.org/wiki/Solanaceae" TargetMode="External"/><Relationship Id="rId14" Type="http://schemas.openxmlformats.org/officeDocument/2006/relationships/hyperlink" Target="http://www.fermedesaintemarthe.com/A-12261-physalis-peruviana-plant.aspx"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fr.wikipedia.org/wiki/Paillis" TargetMode="External"/><Relationship Id="rId13" Type="http://schemas.openxmlformats.org/officeDocument/2006/relationships/hyperlink" Target="http://translate.googleusercontent.com/translate_c?depth=1&amp;hl=fr&amp;prev=search&amp;rurl=translate.google.fr&amp;sl=de&amp;u=http://de.wikipedia.org/wiki/El_Salvador&amp;usg=ALkJrhjuXWpdsoFKuIaV1iEZA4cZD5KH1Q" TargetMode="External"/><Relationship Id="rId18" Type="http://schemas.openxmlformats.org/officeDocument/2006/relationships/image" Target="../media/image628.jpg"/><Relationship Id="rId3" Type="http://schemas.openxmlformats.org/officeDocument/2006/relationships/hyperlink" Target="http://fr.wikipedia.org/wiki/Physalis" TargetMode="External"/><Relationship Id="rId21" Type="http://schemas.openxmlformats.org/officeDocument/2006/relationships/image" Target="../media/image630.jpg"/><Relationship Id="rId7" Type="http://schemas.openxmlformats.org/officeDocument/2006/relationships/hyperlink" Target="http://fr.wikipedia.org/wiki/Physalis_peruviana" TargetMode="External"/><Relationship Id="rId12" Type="http://schemas.openxmlformats.org/officeDocument/2006/relationships/hyperlink" Target="http://translate.googleusercontent.com/translate_c?depth=1&amp;hl=fr&amp;prev=search&amp;rurl=translate.google.fr&amp;sl=de&amp;u=http://de.wikipedia.org/wiki/Panama&amp;usg=ALkJrhi-6yqwH0dfWdjdfQjsms2DRdlsrA" TargetMode="External"/><Relationship Id="rId17" Type="http://schemas.openxmlformats.org/officeDocument/2006/relationships/image" Target="../media/image627.jpg"/><Relationship Id="rId2" Type="http://schemas.openxmlformats.org/officeDocument/2006/relationships/hyperlink" Target="http://fr.wikipedia.org/wiki/Plante_annuelle" TargetMode="External"/><Relationship Id="rId16" Type="http://schemas.openxmlformats.org/officeDocument/2006/relationships/hyperlink" Target="http://de.wikipedia.org/wiki/Physalis_pruinosa" TargetMode="External"/><Relationship Id="rId20" Type="http://schemas.openxmlformats.org/officeDocument/2006/relationships/hyperlink" Target="https://sowtrueseed.com/husk-cherry-husk-cherry/cossacks-pineapple-organic" TargetMode="External"/><Relationship Id="rId1" Type="http://schemas.openxmlformats.org/officeDocument/2006/relationships/slideLayout" Target="../slideLayouts/slideLayout7.xml"/><Relationship Id="rId6" Type="http://schemas.openxmlformats.org/officeDocument/2006/relationships/hyperlink" Target="http://fr.wikipedia.org/wiki/Agrume" TargetMode="External"/><Relationship Id="rId11" Type="http://schemas.openxmlformats.org/officeDocument/2006/relationships/hyperlink" Target="http://translate.googleusercontent.com/translate_c?depth=1&amp;hl=fr&amp;prev=search&amp;rurl=translate.google.fr&amp;sl=de&amp;u=http://de.wikipedia.org/wiki/Mittelamerika&amp;usg=ALkJrhgcWct-gkbGJM67tSH-rWxm-tb-vQ" TargetMode="External"/><Relationship Id="rId5" Type="http://schemas.openxmlformats.org/officeDocument/2006/relationships/hyperlink" Target="http://fr.wikipedia.org/wiki/Tomate" TargetMode="External"/><Relationship Id="rId15" Type="http://schemas.openxmlformats.org/officeDocument/2006/relationships/hyperlink" Target="http://fr.wikipedia.org/wiki/Physalis_pruinosa" TargetMode="External"/><Relationship Id="rId10" Type="http://schemas.openxmlformats.org/officeDocument/2006/relationships/hyperlink" Target="http://translate.googleusercontent.com/translate_c?depth=1&amp;hl=fr&amp;prev=search&amp;rurl=translate.google.fr&amp;sl=de&amp;u=http://de.wikipedia.org/wiki/Mexiko&amp;usg=ALkJrhhTyzaUlO1bbSX0wSGfxywYAtFOqw" TargetMode="External"/><Relationship Id="rId19" Type="http://schemas.openxmlformats.org/officeDocument/2006/relationships/image" Target="../media/image629.jpg"/><Relationship Id="rId4" Type="http://schemas.openxmlformats.org/officeDocument/2006/relationships/hyperlink" Target="http://fr.wikipedia.org/wiki/Solanaceae" TargetMode="External"/><Relationship Id="rId9" Type="http://schemas.openxmlformats.org/officeDocument/2006/relationships/hyperlink" Target="http://translate.googleusercontent.com/translate_c?depth=1&amp;hl=fr&amp;prev=search&amp;rurl=translate.google.fr&amp;sl=de&amp;u=http://de.wikipedia.org/wiki/Chihuahua_(Bundesstaat)&amp;usg=ALkJrhjId1PYTJrkDu59uNgEVlSLZdL2jQ" TargetMode="External"/><Relationship Id="rId14" Type="http://schemas.openxmlformats.org/officeDocument/2006/relationships/hyperlink" Target="http://translate.googleusercontent.com/translate_c?depth=1&amp;hl=fr&amp;prev=search&amp;rurl=translate.google.fr&amp;sl=de&amp;u=http://de.wikipedia.org/wiki/Argentinien&amp;usg=ALkJrhiGaSP_R8NBdAQgOefQ1-tKXirgJA"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fr.wikipedia.org/wiki/Pacifique" TargetMode="External"/><Relationship Id="rId13" Type="http://schemas.openxmlformats.org/officeDocument/2006/relationships/hyperlink" Target="http://fr.wikipedia.org/wiki/Poison" TargetMode="External"/><Relationship Id="rId18" Type="http://schemas.openxmlformats.org/officeDocument/2006/relationships/image" Target="../media/image635.jpeg"/><Relationship Id="rId3" Type="http://schemas.openxmlformats.org/officeDocument/2006/relationships/hyperlink" Target="http://fr.wikipedia.org/wiki/Insecticide" TargetMode="External"/><Relationship Id="rId21" Type="http://schemas.openxmlformats.org/officeDocument/2006/relationships/image" Target="../media/image638.jpeg"/><Relationship Id="rId7" Type="http://schemas.openxmlformats.org/officeDocument/2006/relationships/hyperlink" Target="http://fr.wikipedia.org/wiki/Asie_du_Sud-Est" TargetMode="External"/><Relationship Id="rId12" Type="http://schemas.openxmlformats.org/officeDocument/2006/relationships/hyperlink" Target="http://fr.wikipedia.org/w/index.php?title=Ichtyotoxique&amp;action=edit&amp;redlink=1" TargetMode="External"/><Relationship Id="rId17" Type="http://schemas.openxmlformats.org/officeDocument/2006/relationships/image" Target="../media/image634.jpeg"/><Relationship Id="rId2" Type="http://schemas.openxmlformats.org/officeDocument/2006/relationships/hyperlink" Target="http://fr.wikipedia.org/wiki/Graine" TargetMode="External"/><Relationship Id="rId16" Type="http://schemas.openxmlformats.org/officeDocument/2006/relationships/image" Target="../media/image633.jpeg"/><Relationship Id="rId20" Type="http://schemas.openxmlformats.org/officeDocument/2006/relationships/image" Target="../media/image637.jpeg"/><Relationship Id="rId1" Type="http://schemas.openxmlformats.org/officeDocument/2006/relationships/slideLayout" Target="../slideLayouts/slideLayout7.xml"/><Relationship Id="rId6" Type="http://schemas.openxmlformats.org/officeDocument/2006/relationships/hyperlink" Target="http://fr.wikipedia.org/wiki/L%C3%A9gumineuse" TargetMode="External"/><Relationship Id="rId11" Type="http://schemas.openxmlformats.org/officeDocument/2006/relationships/hyperlink" Target="http://fr.wikipedia.org/wiki/Rot%C3%A9none" TargetMode="External"/><Relationship Id="rId24" Type="http://schemas.openxmlformats.org/officeDocument/2006/relationships/image" Target="../media/image6.jpeg"/><Relationship Id="rId5" Type="http://schemas.openxmlformats.org/officeDocument/2006/relationships/image" Target="../media/image631.jpeg"/><Relationship Id="rId15" Type="http://schemas.openxmlformats.org/officeDocument/2006/relationships/image" Target="../media/image632.jpeg"/><Relationship Id="rId23" Type="http://schemas.openxmlformats.org/officeDocument/2006/relationships/image" Target="../media/image640.jpeg"/><Relationship Id="rId10" Type="http://schemas.openxmlformats.org/officeDocument/2006/relationships/hyperlink" Target="http://fr.wikipedia.org/wiki/Racine_(botanique)" TargetMode="External"/><Relationship Id="rId19" Type="http://schemas.openxmlformats.org/officeDocument/2006/relationships/image" Target="../media/image636.jpeg"/><Relationship Id="rId4" Type="http://schemas.openxmlformats.org/officeDocument/2006/relationships/hyperlink" Target="http://fr.wikipedia.org/wiki/Azadirachtine" TargetMode="External"/><Relationship Id="rId9" Type="http://schemas.openxmlformats.org/officeDocument/2006/relationships/hyperlink" Target="http://fr.wikipedia.org/wiki/Nouvelle-Guin%C3%A9e" TargetMode="External"/><Relationship Id="rId14" Type="http://schemas.openxmlformats.org/officeDocument/2006/relationships/hyperlink" Target="http://fr.wikipedia.org/wiki/Poisson" TargetMode="External"/><Relationship Id="rId22" Type="http://schemas.openxmlformats.org/officeDocument/2006/relationships/image" Target="../media/image639.jpeg"/></Relationships>
</file>

<file path=ppt/slides/_rels/slide107.xml.rels><?xml version="1.0" encoding="UTF-8" standalone="yes"?>
<Relationships xmlns="http://schemas.openxmlformats.org/package/2006/relationships"><Relationship Id="rId8" Type="http://schemas.openxmlformats.org/officeDocument/2006/relationships/hyperlink" Target="http://www.slideshare.net/francoisstepman/preparation-bios-pesticides" TargetMode="External"/><Relationship Id="rId13" Type="http://schemas.openxmlformats.org/officeDocument/2006/relationships/image" Target="../media/image649.jpeg"/><Relationship Id="rId3" Type="http://schemas.openxmlformats.org/officeDocument/2006/relationships/image" Target="../media/image641.jpeg"/><Relationship Id="rId7" Type="http://schemas.openxmlformats.org/officeDocument/2006/relationships/image" Target="../media/image645.jpeg"/><Relationship Id="rId12" Type="http://schemas.openxmlformats.org/officeDocument/2006/relationships/image" Target="../media/image64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4.jpeg"/><Relationship Id="rId11" Type="http://schemas.openxmlformats.org/officeDocument/2006/relationships/image" Target="../media/image647.jpeg"/><Relationship Id="rId5" Type="http://schemas.openxmlformats.org/officeDocument/2006/relationships/image" Target="../media/image643.jpeg"/><Relationship Id="rId10" Type="http://schemas.openxmlformats.org/officeDocument/2006/relationships/image" Target="../media/image6.jpeg"/><Relationship Id="rId4" Type="http://schemas.openxmlformats.org/officeDocument/2006/relationships/image" Target="../media/image642.jpeg"/><Relationship Id="rId9" Type="http://schemas.openxmlformats.org/officeDocument/2006/relationships/image" Target="../media/image646.jpeg"/></Relationships>
</file>

<file path=ppt/slides/_rels/slide108.xml.rels><?xml version="1.0" encoding="UTF-8" standalone="yes"?>
<Relationships xmlns="http://schemas.openxmlformats.org/package/2006/relationships"><Relationship Id="rId8" Type="http://schemas.openxmlformats.org/officeDocument/2006/relationships/hyperlink" Target="http://fr.wikipedia.org/wiki/Agriculture_biologique" TargetMode="External"/><Relationship Id="rId13" Type="http://schemas.openxmlformats.org/officeDocument/2006/relationships/image" Target="../media/image657.jpeg"/><Relationship Id="rId3" Type="http://schemas.openxmlformats.org/officeDocument/2006/relationships/image" Target="../media/image651.jpeg"/><Relationship Id="rId7" Type="http://schemas.openxmlformats.org/officeDocument/2006/relationships/hyperlink" Target="http://fr.wikipedia.org/wiki/N%C3%A9matodes" TargetMode="External"/><Relationship Id="rId12" Type="http://schemas.openxmlformats.org/officeDocument/2006/relationships/image" Target="../media/image656.jpeg"/><Relationship Id="rId2" Type="http://schemas.openxmlformats.org/officeDocument/2006/relationships/image" Target="../media/image650.jpeg"/><Relationship Id="rId1" Type="http://schemas.openxmlformats.org/officeDocument/2006/relationships/slideLayout" Target="../slideLayouts/slideLayout7.xml"/><Relationship Id="rId6" Type="http://schemas.openxmlformats.org/officeDocument/2006/relationships/image" Target="../media/image653.jpeg"/><Relationship Id="rId11" Type="http://schemas.openxmlformats.org/officeDocument/2006/relationships/hyperlink" Target="http://en.wikipedia.org/wiki/Desmodium_triflorum" TargetMode="External"/><Relationship Id="rId5" Type="http://schemas.openxmlformats.org/officeDocument/2006/relationships/hyperlink" Target="http://fr.wikipedia.org/wiki/Fichier:French_marigold.jpg" TargetMode="External"/><Relationship Id="rId10" Type="http://schemas.openxmlformats.org/officeDocument/2006/relationships/image" Target="../media/image655.jpeg"/><Relationship Id="rId4" Type="http://schemas.openxmlformats.org/officeDocument/2006/relationships/image" Target="../media/image652.jpeg"/><Relationship Id="rId9" Type="http://schemas.openxmlformats.org/officeDocument/2006/relationships/image" Target="../media/image654.jpeg"/><Relationship Id="rId14" Type="http://schemas.openxmlformats.org/officeDocument/2006/relationships/image" Target="../media/image6.jpeg"/></Relationships>
</file>

<file path=ppt/slides/_rels/slide109.xml.rels><?xml version="1.0" encoding="UTF-8" standalone="yes"?>
<Relationships xmlns="http://schemas.openxmlformats.org/package/2006/relationships"><Relationship Id="rId3" Type="http://schemas.openxmlformats.org/officeDocument/2006/relationships/hyperlink" Target="http://fr.wikipedia.org/wiki/Poaceae" TargetMode="External"/><Relationship Id="rId7" Type="http://schemas.openxmlformats.org/officeDocument/2006/relationships/image" Target="../media/image662.jpg"/><Relationship Id="rId2" Type="http://schemas.openxmlformats.org/officeDocument/2006/relationships/image" Target="../media/image658.jpeg"/><Relationship Id="rId1" Type="http://schemas.openxmlformats.org/officeDocument/2006/relationships/slideLayout" Target="../slideLayouts/slideLayout7.xml"/><Relationship Id="rId6" Type="http://schemas.openxmlformats.org/officeDocument/2006/relationships/image" Target="../media/image661.jpg"/><Relationship Id="rId5" Type="http://schemas.openxmlformats.org/officeDocument/2006/relationships/image" Target="../media/image660.jpg"/><Relationship Id="rId4" Type="http://schemas.openxmlformats.org/officeDocument/2006/relationships/image" Target="../media/image659.jpg"/></Relationships>
</file>

<file path=ppt/slides/_rels/slide11.xml.rels><?xml version="1.0" encoding="UTF-8" standalone="yes"?>
<Relationships xmlns="http://schemas.openxmlformats.org/package/2006/relationships"><Relationship Id="rId3" Type="http://schemas.openxmlformats.org/officeDocument/2006/relationships/hyperlink" Target="http://diversitepaysanne.org/senegal" TargetMode="External"/><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110.xml.rels><?xml version="1.0" encoding="UTF-8" standalone="yes"?>
<Relationships xmlns="http://schemas.openxmlformats.org/package/2006/relationships"><Relationship Id="rId8" Type="http://schemas.openxmlformats.org/officeDocument/2006/relationships/image" Target="../media/image668.jpeg"/><Relationship Id="rId3" Type="http://schemas.openxmlformats.org/officeDocument/2006/relationships/image" Target="../media/image664.jpeg"/><Relationship Id="rId7" Type="http://schemas.openxmlformats.org/officeDocument/2006/relationships/image" Target="../media/image667.jpeg"/><Relationship Id="rId2" Type="http://schemas.openxmlformats.org/officeDocument/2006/relationships/image" Target="../media/image663.jpeg"/><Relationship Id="rId1" Type="http://schemas.openxmlformats.org/officeDocument/2006/relationships/slideLayout" Target="../slideLayouts/slideLayout7.xml"/><Relationship Id="rId6" Type="http://schemas.openxmlformats.org/officeDocument/2006/relationships/hyperlink" Target="http://www.maep.gov.mg/filtecoignon.htm" TargetMode="External"/><Relationship Id="rId11" Type="http://schemas.openxmlformats.org/officeDocument/2006/relationships/image" Target="../media/image671.jpeg"/><Relationship Id="rId5" Type="http://schemas.openxmlformats.org/officeDocument/2006/relationships/image" Target="../media/image666.jpeg"/><Relationship Id="rId10" Type="http://schemas.openxmlformats.org/officeDocument/2006/relationships/image" Target="../media/image670.jpeg"/><Relationship Id="rId4" Type="http://schemas.openxmlformats.org/officeDocument/2006/relationships/image" Target="../media/image665.jpeg"/><Relationship Id="rId9" Type="http://schemas.openxmlformats.org/officeDocument/2006/relationships/image" Target="../media/image669.jpeg"/></Relationships>
</file>

<file path=ppt/slides/_rels/slide111.xml.rels><?xml version="1.0" encoding="UTF-8" standalone="yes"?>
<Relationships xmlns="http://schemas.openxmlformats.org/package/2006/relationships"><Relationship Id="rId8" Type="http://schemas.openxmlformats.org/officeDocument/2006/relationships/image" Target="../media/image677.jpeg"/><Relationship Id="rId13" Type="http://schemas.openxmlformats.org/officeDocument/2006/relationships/image" Target="../media/image680.jpeg"/><Relationship Id="rId3" Type="http://schemas.openxmlformats.org/officeDocument/2006/relationships/image" Target="../media/image672.jpeg"/><Relationship Id="rId7" Type="http://schemas.openxmlformats.org/officeDocument/2006/relationships/image" Target="../media/image676.jpeg"/><Relationship Id="rId12" Type="http://schemas.openxmlformats.org/officeDocument/2006/relationships/hyperlink" Target="http://www.ctahr.hawaii.edu/forestry/trees/Samanea_Syzygium.html" TargetMode="External"/><Relationship Id="rId2" Type="http://schemas.openxmlformats.org/officeDocument/2006/relationships/hyperlink" Target="http://devag.tropical-agroecology.org/images/Devag/pdf/conference/fr/Deva-0512-24.pdf" TargetMode="External"/><Relationship Id="rId16" Type="http://schemas.openxmlformats.org/officeDocument/2006/relationships/image" Target="../media/image683.jpeg"/><Relationship Id="rId1" Type="http://schemas.openxmlformats.org/officeDocument/2006/relationships/slideLayout" Target="../slideLayouts/slideLayout7.xml"/><Relationship Id="rId6" Type="http://schemas.openxmlformats.org/officeDocument/2006/relationships/image" Target="../media/image675.jpeg"/><Relationship Id="rId11" Type="http://schemas.openxmlformats.org/officeDocument/2006/relationships/hyperlink" Target="http://fr.wikipedia.org/wiki/Samanea_saman" TargetMode="External"/><Relationship Id="rId5" Type="http://schemas.openxmlformats.org/officeDocument/2006/relationships/image" Target="../media/image674.jpeg"/><Relationship Id="rId15" Type="http://schemas.openxmlformats.org/officeDocument/2006/relationships/image" Target="../media/image682.jpeg"/><Relationship Id="rId10" Type="http://schemas.openxmlformats.org/officeDocument/2006/relationships/image" Target="../media/image679.jpeg"/><Relationship Id="rId4" Type="http://schemas.openxmlformats.org/officeDocument/2006/relationships/image" Target="../media/image673.jpeg"/><Relationship Id="rId9" Type="http://schemas.openxmlformats.org/officeDocument/2006/relationships/image" Target="../media/image678.jpeg"/><Relationship Id="rId14" Type="http://schemas.openxmlformats.org/officeDocument/2006/relationships/image" Target="../media/image681.jpeg"/></Relationships>
</file>

<file path=ppt/slides/_rels/slide112.xml.rels><?xml version="1.0" encoding="UTF-8" standalone="yes"?>
<Relationships xmlns="http://schemas.openxmlformats.org/package/2006/relationships"><Relationship Id="rId8" Type="http://schemas.openxmlformats.org/officeDocument/2006/relationships/image" Target="../media/image686.jpeg"/><Relationship Id="rId13" Type="http://schemas.openxmlformats.org/officeDocument/2006/relationships/hyperlink" Target="http://fr.wikipedia.org/wiki/Puceron" TargetMode="External"/><Relationship Id="rId18" Type="http://schemas.openxmlformats.org/officeDocument/2006/relationships/hyperlink" Target="http://fr.wikipedia.org/wiki/Antifongique" TargetMode="External"/><Relationship Id="rId26" Type="http://schemas.openxmlformats.org/officeDocument/2006/relationships/image" Target="../media/image693.jpeg"/><Relationship Id="rId3" Type="http://schemas.openxmlformats.org/officeDocument/2006/relationships/hyperlink" Target="http://fr.wikipedia.org/wiki/Cedrela_odorata" TargetMode="External"/><Relationship Id="rId21" Type="http://schemas.openxmlformats.org/officeDocument/2006/relationships/hyperlink" Target="http://fr.wikipedia.org/wiki/Rouille_(maladie)" TargetMode="External"/><Relationship Id="rId7" Type="http://schemas.openxmlformats.org/officeDocument/2006/relationships/hyperlink" Target="http://www.sjtimber.com/Cenizaro--Samanea-Saman--Logs.html" TargetMode="External"/><Relationship Id="rId12" Type="http://schemas.openxmlformats.org/officeDocument/2006/relationships/hyperlink" Target="http://fr.wikipedia.org/wiki/Meliaceae" TargetMode="External"/><Relationship Id="rId17" Type="http://schemas.openxmlformats.org/officeDocument/2006/relationships/hyperlink" Target="http://fr.wikipedia.org/wiki/Aleurode" TargetMode="External"/><Relationship Id="rId25" Type="http://schemas.openxmlformats.org/officeDocument/2006/relationships/image" Target="../media/image692.jpeg"/><Relationship Id="rId2" Type="http://schemas.openxmlformats.org/officeDocument/2006/relationships/hyperlink" Target="http://fr.wikipedia.org/wiki/Guyane" TargetMode="External"/><Relationship Id="rId16" Type="http://schemas.openxmlformats.org/officeDocument/2006/relationships/hyperlink" Target="http://fr.wikipedia.org/wiki/Mineuse" TargetMode="External"/><Relationship Id="rId20" Type="http://schemas.openxmlformats.org/officeDocument/2006/relationships/hyperlink" Target="http://fr.wikipedia.org/wiki/Fusariose" TargetMode="External"/><Relationship Id="rId1" Type="http://schemas.openxmlformats.org/officeDocument/2006/relationships/slideLayout" Target="../slideLayouts/slideLayout7.xml"/><Relationship Id="rId6" Type="http://schemas.openxmlformats.org/officeDocument/2006/relationships/image" Target="../media/image685.jpeg"/><Relationship Id="rId11" Type="http://schemas.openxmlformats.org/officeDocument/2006/relationships/image" Target="../media/image688.jpeg"/><Relationship Id="rId24" Type="http://schemas.openxmlformats.org/officeDocument/2006/relationships/image" Target="../media/image691.jpeg"/><Relationship Id="rId5" Type="http://schemas.openxmlformats.org/officeDocument/2006/relationships/image" Target="../media/image683.jpeg"/><Relationship Id="rId15" Type="http://schemas.openxmlformats.org/officeDocument/2006/relationships/hyperlink" Target="http://fr.wikipedia.org/wiki/Mouche" TargetMode="External"/><Relationship Id="rId23" Type="http://schemas.openxmlformats.org/officeDocument/2006/relationships/image" Target="../media/image690.jpeg"/><Relationship Id="rId10" Type="http://schemas.openxmlformats.org/officeDocument/2006/relationships/image" Target="../media/image687.jpeg"/><Relationship Id="rId19" Type="http://schemas.openxmlformats.org/officeDocument/2006/relationships/hyperlink" Target="http://fr.wikipedia.org/wiki/O%C3%AFdium" TargetMode="External"/><Relationship Id="rId4" Type="http://schemas.openxmlformats.org/officeDocument/2006/relationships/image" Target="../media/image684.jpeg"/><Relationship Id="rId9" Type="http://schemas.openxmlformats.org/officeDocument/2006/relationships/hyperlink" Target="http://database.prota.org/PROTAhtml/Cedrela%20odorata_Fr.htm" TargetMode="External"/><Relationship Id="rId14" Type="http://schemas.openxmlformats.org/officeDocument/2006/relationships/hyperlink" Target="http://fr.wikipedia.org/wiki/Chenille_(l%C3%A9pidopt%C3%A8re)" TargetMode="External"/><Relationship Id="rId22" Type="http://schemas.openxmlformats.org/officeDocument/2006/relationships/image" Target="../media/image689.jpeg"/><Relationship Id="rId27" Type="http://schemas.openxmlformats.org/officeDocument/2006/relationships/image" Target="../media/image694.jpeg"/></Relationships>
</file>

<file path=ppt/slides/_rels/slide11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Gastroenteritis&amp;usg=ALkJrhiXe0bnPXkBnVN3FCivc8hql1Sc3Q" TargetMode="External"/><Relationship Id="rId13" Type="http://schemas.openxmlformats.org/officeDocument/2006/relationships/image" Target="../media/image696.jpeg"/><Relationship Id="rId18" Type="http://schemas.openxmlformats.org/officeDocument/2006/relationships/image" Target="../media/image701.jpg"/><Relationship Id="rId3" Type="http://schemas.openxmlformats.org/officeDocument/2006/relationships/hyperlink" Target="http://translate.googleusercontent.com/translate_c?depth=1&amp;hl=fr&amp;prev=search&amp;rurl=translate.google.fr&amp;sl=en&amp;u=http://en.wikipedia.org/wiki/Worm&amp;usg=ALkJrhge29OuxJn_eFOh87pnTaYIlpG5Hg" TargetMode="External"/><Relationship Id="rId21" Type="http://schemas.openxmlformats.org/officeDocument/2006/relationships/image" Target="../media/image704.jpg"/><Relationship Id="rId7" Type="http://schemas.openxmlformats.org/officeDocument/2006/relationships/hyperlink" Target="http://translate.googleusercontent.com/translate_c?depth=1&amp;hl=fr&amp;prev=search&amp;rurl=translate.google.fr&amp;sl=en&amp;u=http://en.wikipedia.org/wiki/Diarrhea&amp;usg=ALkJrhg1S-VV9wXqMjssIwdFBJCbrMv-Vw" TargetMode="External"/><Relationship Id="rId12" Type="http://schemas.openxmlformats.org/officeDocument/2006/relationships/image" Target="../media/image695.jpg"/><Relationship Id="rId17" Type="http://schemas.openxmlformats.org/officeDocument/2006/relationships/image" Target="../media/image700.jpg"/><Relationship Id="rId2" Type="http://schemas.openxmlformats.org/officeDocument/2006/relationships/hyperlink" Target="http://fr.wikipedia.org/wiki/Moringa_oleifera" TargetMode="External"/><Relationship Id="rId16" Type="http://schemas.openxmlformats.org/officeDocument/2006/relationships/image" Target="../media/image699.jpg"/><Relationship Id="rId20" Type="http://schemas.openxmlformats.org/officeDocument/2006/relationships/image" Target="../media/image703.jp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Dracunculiasis&amp;usg=ALkJrhiKo89ML6TLmtOJ8VpKRsigbOI8KA" TargetMode="External"/><Relationship Id="rId11" Type="http://schemas.openxmlformats.org/officeDocument/2006/relationships/hyperlink" Target="http://translate.googleusercontent.com/translate_c?depth=1&amp;hl=fr&amp;prev=search&amp;rurl=translate.google.fr&amp;sl=en&amp;u=http://en.wikipedia.org/wiki/Snakebite&amp;usg=ALkJrhjatcwtpx9sk3a6fMJDk5gyhO1xfA" TargetMode="External"/><Relationship Id="rId5" Type="http://schemas.openxmlformats.org/officeDocument/2006/relationships/hyperlink" Target="http://translate.googleusercontent.com/translate_c?depth=1&amp;hl=fr&amp;prev=search&amp;rurl=translate.google.fr&amp;sl=en&amp;u=http://en.wikipedia.org/wiki/Intestines&amp;usg=ALkJrhhBv5uFkcu6NbxJgnFE--tYeK71Cg" TargetMode="External"/><Relationship Id="rId15" Type="http://schemas.openxmlformats.org/officeDocument/2006/relationships/image" Target="../media/image698.jpg"/><Relationship Id="rId23" Type="http://schemas.openxmlformats.org/officeDocument/2006/relationships/image" Target="../media/image706.jpeg"/><Relationship Id="rId10" Type="http://schemas.openxmlformats.org/officeDocument/2006/relationships/hyperlink" Target="http://translate.googleusercontent.com/translate_c?depth=1&amp;hl=fr&amp;prev=search&amp;rurl=translate.google.fr&amp;sl=en&amp;u=http://en.wikipedia.org/wiki/Toothache&amp;usg=ALkJrhhmCpVmR6IQpJjifTyKDFysU3Febg" TargetMode="External"/><Relationship Id="rId19" Type="http://schemas.openxmlformats.org/officeDocument/2006/relationships/image" Target="../media/image702.jpg"/><Relationship Id="rId4" Type="http://schemas.openxmlformats.org/officeDocument/2006/relationships/hyperlink" Target="http://translate.googleusercontent.com/translate_c?depth=1&amp;hl=fr&amp;prev=search&amp;rurl=translate.google.fr&amp;sl=en&amp;u=http://en.wikipedia.org/wiki/Parasitism&amp;usg=ALkJrhhqrldIi_VW0QMNLj55aWWy9xvzJw" TargetMode="External"/><Relationship Id="rId9" Type="http://schemas.openxmlformats.org/officeDocument/2006/relationships/hyperlink" Target="http://translate.googleusercontent.com/translate_c?depth=1&amp;hl=fr&amp;prev=search&amp;rurl=translate.google.fr&amp;sl=en&amp;u=http://en.wikipedia.org/wiki/Respiratory_tract_infection&amp;usg=ALkJrhjOBo932QD6ucNf55-OYnNDo-s5-g" TargetMode="External"/><Relationship Id="rId14" Type="http://schemas.openxmlformats.org/officeDocument/2006/relationships/image" Target="../media/image697.jpg"/><Relationship Id="rId22" Type="http://schemas.openxmlformats.org/officeDocument/2006/relationships/image" Target="../media/image705.jpg"/></Relationships>
</file>

<file path=ppt/slides/_rels/slide114.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715.jpg"/><Relationship Id="rId18" Type="http://schemas.openxmlformats.org/officeDocument/2006/relationships/image" Target="../media/image706.jpeg"/><Relationship Id="rId3" Type="http://schemas.openxmlformats.org/officeDocument/2006/relationships/hyperlink" Target="http://www.rain-tree.com/mullaca.htm" TargetMode="External"/><Relationship Id="rId7" Type="http://schemas.openxmlformats.org/officeDocument/2006/relationships/image" Target="../media/image710.jpg"/><Relationship Id="rId12" Type="http://schemas.openxmlformats.org/officeDocument/2006/relationships/image" Target="../media/image714.jpg"/><Relationship Id="rId17" Type="http://schemas.openxmlformats.org/officeDocument/2006/relationships/image" Target="../media/image718.jpg"/><Relationship Id="rId2" Type="http://schemas.openxmlformats.org/officeDocument/2006/relationships/hyperlink" Target="http://database.prota.org/PROTAhtml/Piliostigma%20thonningii_Fr.htm" TargetMode="External"/><Relationship Id="rId16" Type="http://schemas.openxmlformats.org/officeDocument/2006/relationships/hyperlink" Target="http://www.mampuya.org/plantes/arbre_soie.html" TargetMode="External"/><Relationship Id="rId1" Type="http://schemas.openxmlformats.org/officeDocument/2006/relationships/slideLayout" Target="../slideLayouts/slideLayout7.xml"/><Relationship Id="rId6" Type="http://schemas.openxmlformats.org/officeDocument/2006/relationships/image" Target="../media/image709.jpg"/><Relationship Id="rId11" Type="http://schemas.openxmlformats.org/officeDocument/2006/relationships/image" Target="../media/image713.jpg"/><Relationship Id="rId5" Type="http://schemas.openxmlformats.org/officeDocument/2006/relationships/image" Target="../media/image708.jpg"/><Relationship Id="rId15" Type="http://schemas.openxmlformats.org/officeDocument/2006/relationships/image" Target="../media/image717.jpg"/><Relationship Id="rId10" Type="http://schemas.openxmlformats.org/officeDocument/2006/relationships/image" Target="../media/image712.jpg"/><Relationship Id="rId19" Type="http://schemas.openxmlformats.org/officeDocument/2006/relationships/image" Target="../media/image719.jpeg"/><Relationship Id="rId4" Type="http://schemas.openxmlformats.org/officeDocument/2006/relationships/image" Target="../media/image707.jpg"/><Relationship Id="rId9" Type="http://schemas.openxmlformats.org/officeDocument/2006/relationships/image" Target="../media/image711.jpg"/><Relationship Id="rId14" Type="http://schemas.openxmlformats.org/officeDocument/2006/relationships/image" Target="../media/image716.jpg"/></Relationships>
</file>

<file path=ppt/slides/_rels/slide115.xml.rels><?xml version="1.0" encoding="UTF-8" standalone="yes"?>
<Relationships xmlns="http://schemas.openxmlformats.org/package/2006/relationships"><Relationship Id="rId8" Type="http://schemas.openxmlformats.org/officeDocument/2006/relationships/image" Target="../media/image725.jpg"/><Relationship Id="rId3" Type="http://schemas.openxmlformats.org/officeDocument/2006/relationships/image" Target="../media/image721.jpg"/><Relationship Id="rId7" Type="http://schemas.openxmlformats.org/officeDocument/2006/relationships/hyperlink" Target="http://fr.wikipedia.org/wiki/Papayer" TargetMode="External"/><Relationship Id="rId2" Type="http://schemas.openxmlformats.org/officeDocument/2006/relationships/image" Target="../media/image720.jpg"/><Relationship Id="rId1" Type="http://schemas.openxmlformats.org/officeDocument/2006/relationships/slideLayout" Target="../slideLayouts/slideLayout7.xml"/><Relationship Id="rId6" Type="http://schemas.openxmlformats.org/officeDocument/2006/relationships/image" Target="../media/image724.jpg"/><Relationship Id="rId11" Type="http://schemas.openxmlformats.org/officeDocument/2006/relationships/image" Target="../media/image706.jpeg"/><Relationship Id="rId5" Type="http://schemas.openxmlformats.org/officeDocument/2006/relationships/image" Target="../media/image723.jpg"/><Relationship Id="rId10" Type="http://schemas.openxmlformats.org/officeDocument/2006/relationships/image" Target="../media/image727.jpg"/><Relationship Id="rId4" Type="http://schemas.openxmlformats.org/officeDocument/2006/relationships/image" Target="../media/image722.jpg"/><Relationship Id="rId9" Type="http://schemas.openxmlformats.org/officeDocument/2006/relationships/image" Target="../media/image726.jpg"/></Relationships>
</file>

<file path=ppt/slides/_rels/slide116.xml.rels><?xml version="1.0" encoding="UTF-8" standalone="yes"?>
<Relationships xmlns="http://schemas.openxmlformats.org/package/2006/relationships"><Relationship Id="rId8" Type="http://schemas.openxmlformats.org/officeDocument/2006/relationships/image" Target="../media/image732.jpeg"/><Relationship Id="rId13" Type="http://schemas.openxmlformats.org/officeDocument/2006/relationships/hyperlink" Target="https://www.google.fr/search?biw=1440&amp;bih=732&amp;q=monarda+citriodora&amp;stick=H4sIAAAAAAAAAGOovnz8BQMDgzYHsxCnfq6-gUl8VnyhEphpUZ6RZKQl6FdaUpRZkpmfF5yZklqeWFl8Z6fGNb6tBlbMn738Xr43V8r6YOsLAEMfSt5IAAAA&amp;sa=X&amp;ei=yIAUVPnvOYbTaLj3gqAG&amp;ved=0CMMBEMQNMBc" TargetMode="External"/><Relationship Id="rId18" Type="http://schemas.openxmlformats.org/officeDocument/2006/relationships/image" Target="../media/image739.jpg"/><Relationship Id="rId3" Type="http://schemas.openxmlformats.org/officeDocument/2006/relationships/hyperlink" Target="http://fr.wikipedia.org/wiki/Condiment" TargetMode="External"/><Relationship Id="rId7" Type="http://schemas.openxmlformats.org/officeDocument/2006/relationships/image" Target="../media/image731.jpeg"/><Relationship Id="rId12" Type="http://schemas.openxmlformats.org/officeDocument/2006/relationships/hyperlink" Target="http://fr.wikipedia.org/wiki/Fleur" TargetMode="External"/><Relationship Id="rId17" Type="http://schemas.openxmlformats.org/officeDocument/2006/relationships/image" Target="../media/image738.jpeg"/><Relationship Id="rId2" Type="http://schemas.openxmlformats.org/officeDocument/2006/relationships/image" Target="../media/image728.jpeg"/><Relationship Id="rId16" Type="http://schemas.openxmlformats.org/officeDocument/2006/relationships/image" Target="../media/image737.jpeg"/><Relationship Id="rId1" Type="http://schemas.openxmlformats.org/officeDocument/2006/relationships/slideLayout" Target="../slideLayouts/slideLayout7.xml"/><Relationship Id="rId6" Type="http://schemas.openxmlformats.org/officeDocument/2006/relationships/image" Target="../media/image730.jpeg"/><Relationship Id="rId11" Type="http://schemas.openxmlformats.org/officeDocument/2006/relationships/hyperlink" Target="http://fr.wikipedia.org/wiki/Feuille" TargetMode="External"/><Relationship Id="rId5" Type="http://schemas.openxmlformats.org/officeDocument/2006/relationships/image" Target="../media/image729.jpeg"/><Relationship Id="rId15" Type="http://schemas.openxmlformats.org/officeDocument/2006/relationships/image" Target="../media/image736.jpeg"/><Relationship Id="rId10" Type="http://schemas.openxmlformats.org/officeDocument/2006/relationships/image" Target="../media/image734.jpeg"/><Relationship Id="rId19" Type="http://schemas.openxmlformats.org/officeDocument/2006/relationships/image" Target="../media/image706.jpeg"/><Relationship Id="rId4" Type="http://schemas.openxmlformats.org/officeDocument/2006/relationships/hyperlink" Target="http://fr.wikipedia.org/wiki/Aromate" TargetMode="External"/><Relationship Id="rId9" Type="http://schemas.openxmlformats.org/officeDocument/2006/relationships/image" Target="../media/image733.jpeg"/><Relationship Id="rId14" Type="http://schemas.openxmlformats.org/officeDocument/2006/relationships/image" Target="../media/image735.jpeg"/></Relationships>
</file>

<file path=ppt/slides/_rels/slide117.xml.rels><?xml version="1.0" encoding="UTF-8" standalone="yes"?>
<Relationships xmlns="http://schemas.openxmlformats.org/package/2006/relationships"><Relationship Id="rId8" Type="http://schemas.openxmlformats.org/officeDocument/2006/relationships/hyperlink" Target="http://fr.wikipedia.org/wiki/Maladie_de_Hodgkin" TargetMode="External"/><Relationship Id="rId13" Type="http://schemas.openxmlformats.org/officeDocument/2006/relationships/hyperlink" Target="http://fr.wikipedia.org/wiki/Paludisme" TargetMode="External"/><Relationship Id="rId3" Type="http://schemas.openxmlformats.org/officeDocument/2006/relationships/hyperlink" Target="http://fr.wikipedia.org/wiki/Vinblastine" TargetMode="External"/><Relationship Id="rId7" Type="http://schemas.openxmlformats.org/officeDocument/2006/relationships/hyperlink" Target="http://fr.wikipedia.org/wiki/Lymphome" TargetMode="External"/><Relationship Id="rId12" Type="http://schemas.openxmlformats.org/officeDocument/2006/relationships/hyperlink" Target="http://fr.wikipedia.org/wiki/Art%C3%A9misinine" TargetMode="External"/><Relationship Id="rId17" Type="http://schemas.openxmlformats.org/officeDocument/2006/relationships/image" Target="../media/image743.jpeg"/><Relationship Id="rId2" Type="http://schemas.openxmlformats.org/officeDocument/2006/relationships/image" Target="../media/image740.jpg"/><Relationship Id="rId16" Type="http://schemas.openxmlformats.org/officeDocument/2006/relationships/image" Target="../media/image742.jpeg"/><Relationship Id="rId1" Type="http://schemas.openxmlformats.org/officeDocument/2006/relationships/slideLayout" Target="../slideLayouts/slideLayout7.xml"/><Relationship Id="rId6" Type="http://schemas.openxmlformats.org/officeDocument/2006/relationships/hyperlink" Target="http://fr.wikipedia.org/wiki/Pervenche_de_Madagascar#cite_note-18" TargetMode="External"/><Relationship Id="rId11" Type="http://schemas.openxmlformats.org/officeDocument/2006/relationships/image" Target="../media/image6.jpeg"/><Relationship Id="rId5" Type="http://schemas.openxmlformats.org/officeDocument/2006/relationships/hyperlink" Target="http://fr.wikipedia.org/wiki/Cancer" TargetMode="External"/><Relationship Id="rId15" Type="http://schemas.openxmlformats.org/officeDocument/2006/relationships/image" Target="../media/image741.jpeg"/><Relationship Id="rId10" Type="http://schemas.openxmlformats.org/officeDocument/2006/relationships/hyperlink" Target="http://fr.wikipedia.org/wiki/Ajmalicine" TargetMode="External"/><Relationship Id="rId4" Type="http://schemas.openxmlformats.org/officeDocument/2006/relationships/hyperlink" Target="http://fr.wikipedia.org/wiki/Vincristine" TargetMode="External"/><Relationship Id="rId9" Type="http://schemas.openxmlformats.org/officeDocument/2006/relationships/hyperlink" Target="http://fr.wikipedia.org/wiki/Leuc%C3%A9mie" TargetMode="External"/><Relationship Id="rId14" Type="http://schemas.openxmlformats.org/officeDocument/2006/relationships/hyperlink" Target="http://fr.wikipedia.org/wiki/2006"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microprojets.org/" TargetMode="External"/><Relationship Id="rId2" Type="http://schemas.openxmlformats.org/officeDocument/2006/relationships/image" Target="../media/image744.jpeg"/><Relationship Id="rId1" Type="http://schemas.openxmlformats.org/officeDocument/2006/relationships/slideLayout" Target="../slideLayouts/slideLayout7.xml"/><Relationship Id="rId5" Type="http://schemas.openxmlformats.org/officeDocument/2006/relationships/hyperlink" Target="http://bouturerlailleurs.uniterre.com/page15/" TargetMode="External"/><Relationship Id="rId4" Type="http://schemas.openxmlformats.org/officeDocument/2006/relationships/image" Target="../media/image74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runetwork.org/" TargetMode="External"/><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20.xml.rels><?xml version="1.0" encoding="UTF-8" standalone="yes"?>
<Relationships xmlns="http://schemas.openxmlformats.org/package/2006/relationships"><Relationship Id="rId2" Type="http://schemas.openxmlformats.org/officeDocument/2006/relationships/hyperlink" Target="http://issuu.com/yapluka/docs/dossier_projet_yapluka"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s://www.microdon.org/les-projets/un-jardin-scolaire-au-burkina-faso,292.html" TargetMode="External"/><Relationship Id="rId2" Type="http://schemas.openxmlformats.org/officeDocument/2006/relationships/image" Target="../media/image746.jpg"/><Relationship Id="rId1" Type="http://schemas.openxmlformats.org/officeDocument/2006/relationships/slideLayout" Target="../slideLayouts/slideLayout7.xml"/><Relationship Id="rId5" Type="http://schemas.openxmlformats.org/officeDocument/2006/relationships/image" Target="../media/image748.jpeg"/><Relationship Id="rId4" Type="http://schemas.openxmlformats.org/officeDocument/2006/relationships/image" Target="../media/image747.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hyperlink" Target="http://www2.sbf.ulaval.ca/agroforesterie" TargetMode="External"/><Relationship Id="rId5" Type="http://schemas.openxmlformats.org/officeDocument/2006/relationships/image" Target="../media/image47.jpg"/><Relationship Id="rId4" Type="http://schemas.openxmlformats.org/officeDocument/2006/relationships/image" Target="../media/image46.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hyperlink" Target="ftp://ftp.fao.org/docrep/fao/011/a0218f/a0218f.pdf" TargetMode="External"/><Relationship Id="rId13" Type="http://schemas.openxmlformats.org/officeDocument/2006/relationships/hyperlink" Target="http://infoslumiere.blogspot.com/2010/10/des-fiches-techniques-pour-lagriculture.html" TargetMode="External"/><Relationship Id="rId3" Type="http://schemas.openxmlformats.org/officeDocument/2006/relationships/hyperlink" Target="http://www.inra.fr/Grand-public/Agriculture-durable/Toutes-les-actualites/Jardin-creole" TargetMode="External"/><Relationship Id="rId7" Type="http://schemas.openxmlformats.org/officeDocument/2006/relationships/hyperlink" Target="http://www.agromisa.org/agrodoks/Agromisa-AD-9-F.pdf" TargetMode="External"/><Relationship Id="rId12" Type="http://schemas.openxmlformats.org/officeDocument/2006/relationships/hyperlink" Target="http://infoslumiere.blogspot.com/2010/07/agrodok-et-lagriculture-est-accessible.html" TargetMode="External"/><Relationship Id="rId2" Type="http://schemas.openxmlformats.org/officeDocument/2006/relationships/hyperlink" Target="http://www.fao.org/docrep/007/t6125f/T6125F07.htm" TargetMode="External"/><Relationship Id="rId16" Type="http://schemas.openxmlformats.org/officeDocument/2006/relationships/image" Target="../media/image751.JPG"/><Relationship Id="rId1" Type="http://schemas.openxmlformats.org/officeDocument/2006/relationships/slideLayout" Target="../slideLayouts/slideLayout7.xml"/><Relationship Id="rId6" Type="http://schemas.openxmlformats.org/officeDocument/2006/relationships/hyperlink" Target="ftp://ftp.fao.org/docrep/fao/005/x3996f/" TargetMode="External"/><Relationship Id="rId11" Type="http://schemas.openxmlformats.org/officeDocument/2006/relationships/hyperlink" Target="http://infoslumiere.blogspot.com/2010/05/guides-pratiques-du-cta.html" TargetMode="External"/><Relationship Id="rId5" Type="http://schemas.openxmlformats.org/officeDocument/2006/relationships/hyperlink" Target="http://infoslumiere.blogspot.fr/2010/12/jardin-potager-comment-le-creer-et.html" TargetMode="External"/><Relationship Id="rId15" Type="http://schemas.openxmlformats.org/officeDocument/2006/relationships/image" Target="../media/image750.JPG"/><Relationship Id="rId10" Type="http://schemas.openxmlformats.org/officeDocument/2006/relationships/hyperlink" Target="http://www.jtssemences.com/" TargetMode="External"/><Relationship Id="rId4" Type="http://schemas.openxmlformats.org/officeDocument/2006/relationships/hyperlink" Target="http://louzoutraveller.com/le-jardin-creole-jardin-bo-kay-plantes-medicinales-plantes-vivrieres-et-plantes-dornement" TargetMode="External"/><Relationship Id="rId9" Type="http://schemas.openxmlformats.org/officeDocument/2006/relationships/hyperlink" Target="http://www.pronatura.org/" TargetMode="External"/><Relationship Id="rId14" Type="http://schemas.openxmlformats.org/officeDocument/2006/relationships/image" Target="../media/image749.JPG"/></Relationships>
</file>

<file path=ppt/slides/_rels/slide132.xml.rels><?xml version="1.0" encoding="UTF-8" standalone="yes"?>
<Relationships xmlns="http://schemas.openxmlformats.org/package/2006/relationships"><Relationship Id="rId8" Type="http://schemas.openxmlformats.org/officeDocument/2006/relationships/image" Target="../media/image753.jpg"/><Relationship Id="rId3" Type="http://schemas.openxmlformats.org/officeDocument/2006/relationships/hyperlink" Target="http://www.jardinsdumonde.org/fr/ressources-en-ligne/librairie/53-kobaby-histoires-illustrees-sur-lusage-des-plantes-medicinales-a-madagascar/file.html" TargetMode="External"/><Relationship Id="rId7" Type="http://schemas.openxmlformats.org/officeDocument/2006/relationships/image" Target="../media/image752.jpeg"/><Relationship Id="rId2" Type="http://schemas.openxmlformats.org/officeDocument/2006/relationships/hyperlink" Target="http://www.jardinsdumonde.org/fr/ressources-en-ligne/librairie.html" TargetMode="External"/><Relationship Id="rId1" Type="http://schemas.openxmlformats.org/officeDocument/2006/relationships/slideLayout" Target="../slideLayouts/slideLayout7.xml"/><Relationship Id="rId6" Type="http://schemas.openxmlformats.org/officeDocument/2006/relationships/hyperlink" Target="ftp://ftp.fao.org/docrep/fao/008/y5740f/y5740f00.pdf" TargetMode="External"/><Relationship Id="rId11" Type="http://schemas.openxmlformats.org/officeDocument/2006/relationships/image" Target="../media/image756.jpg"/><Relationship Id="rId5" Type="http://schemas.openxmlformats.org/officeDocument/2006/relationships/hyperlink" Target="http://www.jardinsdumonde.org/fr/ressources-en-ligne/librairie/61-sante-de-la-famille-et-plantes-medicinales-du-nord-de-madagsacar/file.html" TargetMode="External"/><Relationship Id="rId10" Type="http://schemas.openxmlformats.org/officeDocument/2006/relationships/image" Target="../media/image755.jpg"/><Relationship Id="rId4" Type="http://schemas.openxmlformats.org/officeDocument/2006/relationships/hyperlink" Target="http://www.jardinsdumonde.org/fr/ressources-en-ligne/librairie/52-plantes-medicinales-du-nord-de-madagascar-ethnobotanique-antakarana-et-informations-scientifiques/file.html" TargetMode="External"/><Relationship Id="rId9" Type="http://schemas.openxmlformats.org/officeDocument/2006/relationships/image" Target="../media/image754.jpg"/></Relationships>
</file>

<file path=ppt/slides/_rels/slide133.xml.rels><?xml version="1.0" encoding="UTF-8" standalone="yes"?>
<Relationships xmlns="http://schemas.openxmlformats.org/package/2006/relationships"><Relationship Id="rId3" Type="http://schemas.openxmlformats.org/officeDocument/2006/relationships/hyperlink" Target="http://www.fichier-pdf.fr/2014/04/24/rapport-yapluka-mission/rapport-yapluka-mission.pdf" TargetMode="External"/><Relationship Id="rId2" Type="http://schemas.openxmlformats.org/officeDocument/2006/relationships/hyperlink" Target="http://www.doc-developpement-durable.org/file/fermes-ecoles/Ferme-pedago-yapluka-Adefa/dossier+projet+yapluka.pdf" TargetMode="External"/><Relationship Id="rId1" Type="http://schemas.openxmlformats.org/officeDocument/2006/relationships/slideLayout" Target="../slideLayouts/slideLayout7.xml"/><Relationship Id="rId5" Type="http://schemas.openxmlformats.org/officeDocument/2006/relationships/image" Target="../media/image757.jpg"/><Relationship Id="rId4" Type="http://schemas.openxmlformats.org/officeDocument/2006/relationships/hyperlink" Target="http://benjamin.lisan.free.fr/developpementdurable/Visite_de_la_ferme_pedagogique_de_Manonpana.pdf"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cnra.ci/" TargetMode="External"/><Relationship Id="rId3" Type="http://schemas.openxmlformats.org/officeDocument/2006/relationships/hyperlink" Target="http://www.avrdc.org/" TargetMode="External"/><Relationship Id="rId7" Type="http://schemas.openxmlformats.org/officeDocument/2006/relationships/hyperlink" Target="http://www.cirad.fr/" TargetMode="External"/><Relationship Id="rId2" Type="http://schemas.openxmlformats.org/officeDocument/2006/relationships/hyperlink" Target="mailto:avrdcbox@netra.avrdc.org.tw" TargetMode="External"/><Relationship Id="rId1" Type="http://schemas.openxmlformats.org/officeDocument/2006/relationships/slideLayout" Target="../slideLayouts/slideLayout7.xml"/><Relationship Id="rId6" Type="http://schemas.openxmlformats.org/officeDocument/2006/relationships/hyperlink" Target="mailto:info@ptcplus.com" TargetMode="External"/><Relationship Id="rId5" Type="http://schemas.openxmlformats.org/officeDocument/2006/relationships/hyperlink" Target="http://www.hdra.org.uk/" TargetMode="External"/><Relationship Id="rId10" Type="http://schemas.openxmlformats.org/officeDocument/2006/relationships/image" Target="../media/image758.jpeg"/><Relationship Id="rId4" Type="http://schemas.openxmlformats.org/officeDocument/2006/relationships/hyperlink" Target="mailto:ove-enquiry@hdra.org.uk" TargetMode="External"/><Relationship Id="rId9" Type="http://schemas.openxmlformats.org/officeDocument/2006/relationships/hyperlink" Target="http://www.prota.org.nl/"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www.prota.org/" TargetMode="External"/><Relationship Id="rId3" Type="http://schemas.openxmlformats.org/officeDocument/2006/relationships/hyperlink" Target="http://www.leisa.info/" TargetMode="External"/><Relationship Id="rId7" Type="http://schemas.openxmlformats.org/officeDocument/2006/relationships/hyperlink" Target="http://www.ifoam.org/" TargetMode="External"/><Relationship Id="rId2" Type="http://schemas.openxmlformats.org/officeDocument/2006/relationships/hyperlink" Target="mailto:ileia@ileia.nl" TargetMode="External"/><Relationship Id="rId1" Type="http://schemas.openxmlformats.org/officeDocument/2006/relationships/slideLayout" Target="../slideLayouts/slideLayout7.xml"/><Relationship Id="rId6" Type="http://schemas.openxmlformats.org/officeDocument/2006/relationships/hyperlink" Target="mailto:info@avrdc-rca.co.tz" TargetMode="External"/><Relationship Id="rId5" Type="http://schemas.openxmlformats.org/officeDocument/2006/relationships/hyperlink" Target="mailto:corafrem@sonatel.senet.net" TargetMode="External"/><Relationship Id="rId4" Type="http://schemas.openxmlformats.org/officeDocument/2006/relationships/hyperlink" Target="http://www.refer.sn/isra"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759.jpeg"/><Relationship Id="rId2" Type="http://schemas.openxmlformats.org/officeDocument/2006/relationships/hyperlink" Target="http://www.myheirloomseeds.com/shade_tolerant_plants.htm"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www.worldagroforestry.org/downloads/publications/PDFs/mn14474.pdf" TargetMode="External"/><Relationship Id="rId2" Type="http://schemas.openxmlformats.org/officeDocument/2006/relationships/image" Target="../media/image76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8" Type="http://schemas.openxmlformats.org/officeDocument/2006/relationships/hyperlink" Target="http://www.gerbeaud.com/jardin/fiches/oignon.php3" TargetMode="External"/><Relationship Id="rId13" Type="http://schemas.openxmlformats.org/officeDocument/2006/relationships/hyperlink" Target="http://www.gerbeaud.com/jardin/fiches/semis-caissette-terrine.php" TargetMode="External"/><Relationship Id="rId18" Type="http://schemas.openxmlformats.org/officeDocument/2006/relationships/image" Target="../media/image763.jpeg"/><Relationship Id="rId3" Type="http://schemas.openxmlformats.org/officeDocument/2006/relationships/hyperlink" Target="http://www.gerbeaud.com/jardin/fiches/carotte.php3" TargetMode="External"/><Relationship Id="rId7" Type="http://schemas.openxmlformats.org/officeDocument/2006/relationships/hyperlink" Target="http://www.gerbeaud.com/tag/haricots" TargetMode="External"/><Relationship Id="rId12" Type="http://schemas.openxmlformats.org/officeDocument/2006/relationships/hyperlink" Target="http://www.gerbeaud.com/jardin/fiches/semis-eclaircissage.php3" TargetMode="External"/><Relationship Id="rId17" Type="http://schemas.openxmlformats.org/officeDocument/2006/relationships/image" Target="../media/image762.jpeg"/><Relationship Id="rId2" Type="http://schemas.openxmlformats.org/officeDocument/2006/relationships/hyperlink" Target="http://www.gerbeaud.com/jardin/fiches/fl_aubergine.php3" TargetMode="External"/><Relationship Id="rId16" Type="http://schemas.openxmlformats.org/officeDocument/2006/relationships/image" Target="../media/image761.jpeg"/><Relationship Id="rId1" Type="http://schemas.openxmlformats.org/officeDocument/2006/relationships/slideLayout" Target="../slideLayouts/slideLayout7.xml"/><Relationship Id="rId6" Type="http://schemas.openxmlformats.org/officeDocument/2006/relationships/hyperlink" Target="http://www.gerbeaud.com/jardin/fiches/fp_courges_culture.php3" TargetMode="External"/><Relationship Id="rId11" Type="http://schemas.openxmlformats.org/officeDocument/2006/relationships/hyperlink" Target="http://www.gerbeaud.com/jardin/fiches/culture-sous-abri.php3" TargetMode="External"/><Relationship Id="rId5" Type="http://schemas.openxmlformats.org/officeDocument/2006/relationships/hyperlink" Target="http://www.gerbeaud.com/jardin/fiches/concombre-cornichon.php" TargetMode="External"/><Relationship Id="rId15" Type="http://schemas.openxmlformats.org/officeDocument/2006/relationships/hyperlink" Target="http://www.gerbeaud.com/jardin/fiches/fonte-des-semis.php" TargetMode="External"/><Relationship Id="rId10" Type="http://schemas.openxmlformats.org/officeDocument/2006/relationships/hyperlink" Target="http://www.gerbeaud.com/jardin/fiches/tomate-semis.php" TargetMode="External"/><Relationship Id="rId19" Type="http://schemas.openxmlformats.org/officeDocument/2006/relationships/image" Target="../media/image764.jpeg"/><Relationship Id="rId4" Type="http://schemas.openxmlformats.org/officeDocument/2006/relationships/hyperlink" Target="http://www.gerbeaud.com/tag/chou" TargetMode="External"/><Relationship Id="rId9" Type="http://schemas.openxmlformats.org/officeDocument/2006/relationships/hyperlink" Target="http://www.gerbeaud.com/jardin/fiches/salade-semis-culture-recolte.php" TargetMode="External"/><Relationship Id="rId14" Type="http://schemas.openxmlformats.org/officeDocument/2006/relationships/hyperlink" Target="http://www.worldagroforestry.org/downloads/publications/PDFs/mn14474.pdf"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hyperlink" Target="http://www.fao.org/docrep/t7750f/t7750f0n.jpg" TargetMode="Externa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4.jpg"/><Relationship Id="rId5" Type="http://schemas.openxmlformats.org/officeDocument/2006/relationships/hyperlink" Target="http://famille-en-vadrouille.blogspot.fr/2011_10_01_archive.html" TargetMode="External"/><Relationship Id="rId10" Type="http://schemas.openxmlformats.org/officeDocument/2006/relationships/hyperlink" Target="http://louzoutraveller.com/tag/jardin-de-case/" TargetMode="External"/><Relationship Id="rId4" Type="http://schemas.openxmlformats.org/officeDocument/2006/relationships/image" Target="../media/image49.jpeg"/><Relationship Id="rId9" Type="http://schemas.openxmlformats.org/officeDocument/2006/relationships/image" Target="../media/image53.jpeg"/></Relationships>
</file>

<file path=ppt/slides/_rels/slide140.xml.rels><?xml version="1.0" encoding="UTF-8" standalone="yes"?>
<Relationships xmlns="http://schemas.openxmlformats.org/package/2006/relationships"><Relationship Id="rId2" Type="http://schemas.openxmlformats.org/officeDocument/2006/relationships/image" Target="../media/image765.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67.jpg"/><Relationship Id="rId2" Type="http://schemas.openxmlformats.org/officeDocument/2006/relationships/image" Target="../media/image76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treeyopermacultureedu.wordpress.com/chapter-10-the-humid-tropics/soil-building-techniques-part-2/" TargetMode="External"/><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hyperlink" Target="http://www.ville-grosmorne.f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3.jpg"/><Relationship Id="rId7" Type="http://schemas.openxmlformats.org/officeDocument/2006/relationships/hyperlink" Target="http://www.actiondecareme.ch/sites/pays/afrique_du_sud.html" TargetMode="External"/><Relationship Id="rId2" Type="http://schemas.openxmlformats.org/officeDocument/2006/relationships/hyperlink" Target="http://www.ecddcomoros.org/2014/02/hands-on-support-from-dahari/" TargetMode="Externa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hyperlink" Target="http://www.runetwork.org/" TargetMode="External"/><Relationship Id="rId4" Type="http://schemas.openxmlformats.org/officeDocument/2006/relationships/image" Target="../media/image64.jpg"/><Relationship Id="rId9" Type="http://schemas.openxmlformats.org/officeDocument/2006/relationships/hyperlink" Target="http://www.tours.fr/484-4cities4dev.ht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7.jpg"/><Relationship Id="rId7" Type="http://schemas.openxmlformats.org/officeDocument/2006/relationships/image" Target="../media/image69.jpg"/><Relationship Id="rId12" Type="http://schemas.openxmlformats.org/officeDocument/2006/relationships/hyperlink" Target="http://www.planetere.org/bulletin/2008/Vol3no2-hiver2008.htm" TargetMode="External"/><Relationship Id="rId2" Type="http://schemas.openxmlformats.org/officeDocument/2006/relationships/hyperlink" Target="http://quasar-info.com/uvpa/index.php?page=presentation" TargetMode="External"/><Relationship Id="rId1" Type="http://schemas.openxmlformats.org/officeDocument/2006/relationships/slideLayout" Target="../slideLayouts/slideLayout7.xml"/><Relationship Id="rId6" Type="http://schemas.openxmlformats.org/officeDocument/2006/relationships/hyperlink" Target="http://www.rencontresafricaines.org/alpha.htm" TargetMode="External"/><Relationship Id="rId11" Type="http://schemas.openxmlformats.org/officeDocument/2006/relationships/image" Target="../media/image73.jpg"/><Relationship Id="rId5" Type="http://schemas.openxmlformats.org/officeDocument/2006/relationships/image" Target="../media/image68.jpg"/><Relationship Id="rId10" Type="http://schemas.openxmlformats.org/officeDocument/2006/relationships/image" Target="../media/image72.jpg"/><Relationship Id="rId4" Type="http://schemas.openxmlformats.org/officeDocument/2006/relationships/hyperlink" Target="http://daharicomores.org/les-comores/les-comoriens/" TargetMode="External"/><Relationship Id="rId9"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hyperlink" Target="http://fondationsemafo.org/cause-view/projet-jardins-scolaires/" TargetMode="External"/><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hyperlink" Target="http://burkina-afrique.com/jardins_scolaires.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un-regard-une-vie.org/"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www.u-r-u-v.asso-web.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21.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3.jpg"/><Relationship Id="rId2" Type="http://schemas.openxmlformats.org/officeDocument/2006/relationships/hyperlink" Target="http://www.pasdeducationpasdavenir.org/suivi-des-jardins-potagers-scolaires-et-de-leducation-nutritionnelle/" TargetMode="External"/><Relationship Id="rId1" Type="http://schemas.openxmlformats.org/officeDocument/2006/relationships/slideLayout" Target="../slideLayouts/slideLayout7.xml"/><Relationship Id="rId6" Type="http://schemas.openxmlformats.org/officeDocument/2006/relationships/hyperlink" Target="http://france-libertes-lot-et-garonne.e-monsite.com/pages/aide-a-la-scolarisation-au-niger.html" TargetMode="External"/><Relationship Id="rId5" Type="http://schemas.openxmlformats.org/officeDocument/2006/relationships/image" Target="../media/image82.jpg"/><Relationship Id="rId4" Type="http://schemas.openxmlformats.org/officeDocument/2006/relationships/hyperlink" Target="http://www.electriciens-sans-frontieres.org/fr/ils-nous-soutiennent/115/noi-con-voi.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2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hyperlink" Target="http://www.didiermery.re/index.php?2008/07/27/219-la-case-creole-reunionnaise"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jpg"/><Relationship Id="rId12"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hyperlink" Target="http://uses.plantnet-project.org/fr/Haematoxylum_campechianum_(PROTA)" TargetMode="External"/><Relationship Id="rId5" Type="http://schemas.openxmlformats.org/officeDocument/2006/relationships/image" Target="../media/image95.jpg"/><Relationship Id="rId10" Type="http://schemas.openxmlformats.org/officeDocument/2006/relationships/hyperlink" Target="http://translate.googleusercontent.com/translate_c?depth=1&amp;hl=fr&amp;prev=search&amp;rurl=translate.google.fr&amp;sl=en&amp;u=http://en.wikipedia.org/wiki/Fabaceae&amp;usg=ALkJrhhbwEF8uoHPq39mPNkqvrheyj7btA" TargetMode="External"/><Relationship Id="rId4" Type="http://schemas.openxmlformats.org/officeDocument/2006/relationships/image" Target="../media/image94.jpg"/><Relationship Id="rId9" Type="http://schemas.openxmlformats.org/officeDocument/2006/relationships/image" Target="../media/image99.jpg"/></Relationships>
</file>

<file path=ppt/slides/_rels/slide26.xml.rels><?xml version="1.0" encoding="UTF-8" standalone="yes"?>
<Relationships xmlns="http://schemas.openxmlformats.org/package/2006/relationships"><Relationship Id="rId8" Type="http://schemas.openxmlformats.org/officeDocument/2006/relationships/hyperlink" Target="http://fr.wikipedia.org/wiki/Pithecellobium_dulce" TargetMode="External"/><Relationship Id="rId13" Type="http://schemas.openxmlformats.org/officeDocument/2006/relationships/hyperlink" Target="http://fr.wikipedia.org/wiki/Saumure" TargetMode="External"/><Relationship Id="rId18" Type="http://schemas.openxmlformats.org/officeDocument/2006/relationships/hyperlink" Target="http://en.wikipedia.org/wiki/Salicaceae" TargetMode="External"/><Relationship Id="rId26" Type="http://schemas.openxmlformats.org/officeDocument/2006/relationships/image" Target="../media/image109.jpeg"/><Relationship Id="rId3" Type="http://schemas.openxmlformats.org/officeDocument/2006/relationships/hyperlink" Target="http://fr.wikipedia.org/wiki/%C3%89pine_de_J%C3%A9rusalem" TargetMode="External"/><Relationship Id="rId21" Type="http://schemas.openxmlformats.org/officeDocument/2006/relationships/image" Target="../media/image108.jpeg"/><Relationship Id="rId7" Type="http://schemas.openxmlformats.org/officeDocument/2006/relationships/hyperlink" Target="http://translate.googleusercontent.com/translate_c?depth=1&amp;hl=fr&amp;prev=search&amp;rurl=translate.google.fr&amp;sl=en&amp;u=http://en.wikipedia.org/wiki/Drought_tolerance&amp;usg=ALkJrhgB82Qeeze4wAoKPju_JRUeQSg8rg" TargetMode="External"/><Relationship Id="rId12" Type="http://schemas.openxmlformats.org/officeDocument/2006/relationships/hyperlink" Target="http://fr.wikipedia.org/wiki/Condiment" TargetMode="External"/><Relationship Id="rId17" Type="http://schemas.openxmlformats.org/officeDocument/2006/relationships/image" Target="../media/image106.jpeg"/><Relationship Id="rId25" Type="http://schemas.openxmlformats.org/officeDocument/2006/relationships/hyperlink" Target="http://fr.wikipedia.org/wiki/Jatropha_curcas" TargetMode="External"/><Relationship Id="rId33" Type="http://schemas.openxmlformats.org/officeDocument/2006/relationships/image" Target="../media/image114.jpeg"/><Relationship Id="rId2" Type="http://schemas.openxmlformats.org/officeDocument/2006/relationships/hyperlink" Target="http://fr.wikipedia.org/wiki/Fabaceae" TargetMode="External"/><Relationship Id="rId16" Type="http://schemas.openxmlformats.org/officeDocument/2006/relationships/image" Target="../media/image105.jpeg"/><Relationship Id="rId20" Type="http://schemas.openxmlformats.org/officeDocument/2006/relationships/image" Target="../media/image107.jpeg"/><Relationship Id="rId29" Type="http://schemas.openxmlformats.org/officeDocument/2006/relationships/hyperlink" Target="http://translate.googleusercontent.com/translate_c?depth=1&amp;hl=fr&amp;prev=search&amp;rurl=translate.google.fr&amp;sl=en&amp;u=http://en.wikipedia.org/wiki/Latex&amp;usg=ALkJrhhR_tj_QviWhib2waftTrhulnw1Gg" TargetMode="External"/><Relationship Id="rId1" Type="http://schemas.openxmlformats.org/officeDocument/2006/relationships/slideLayout" Target="../slideLayouts/slideLayout7.xml"/><Relationship Id="rId6" Type="http://schemas.openxmlformats.org/officeDocument/2006/relationships/hyperlink" Target="http://fr.wikipedia.org/wiki/Arille" TargetMode="External"/><Relationship Id="rId11" Type="http://schemas.openxmlformats.org/officeDocument/2006/relationships/hyperlink" Target="http://fr.wikipedia.org/wiki/Apocynaceae" TargetMode="External"/><Relationship Id="rId24" Type="http://schemas.openxmlformats.org/officeDocument/2006/relationships/hyperlink" Target="http://fr.wikipedia.org/wiki/Grenadille" TargetMode="External"/><Relationship Id="rId32" Type="http://schemas.openxmlformats.org/officeDocument/2006/relationships/image" Target="../media/image113.jpeg"/><Relationship Id="rId5" Type="http://schemas.openxmlformats.org/officeDocument/2006/relationships/image" Target="../media/image102.jpeg"/><Relationship Id="rId15" Type="http://schemas.openxmlformats.org/officeDocument/2006/relationships/hyperlink" Target="http://fr.wikipedia.org/wiki/Carissa_carandas" TargetMode="External"/><Relationship Id="rId23" Type="http://schemas.openxmlformats.org/officeDocument/2006/relationships/hyperlink" Target="http://fr.wikipedia.org/wiki/Vanille" TargetMode="External"/><Relationship Id="rId28" Type="http://schemas.openxmlformats.org/officeDocument/2006/relationships/image" Target="../media/image111.jpeg"/><Relationship Id="rId10" Type="http://schemas.openxmlformats.org/officeDocument/2006/relationships/image" Target="../media/image104.jpeg"/><Relationship Id="rId19" Type="http://schemas.openxmlformats.org/officeDocument/2006/relationships/hyperlink" Target="http://en.wikipedia.org/wiki/Dovyalis_caffra" TargetMode="External"/><Relationship Id="rId31" Type="http://schemas.openxmlformats.org/officeDocument/2006/relationships/image" Target="../media/image112.jpeg"/><Relationship Id="rId4" Type="http://schemas.openxmlformats.org/officeDocument/2006/relationships/image" Target="../media/image101.jpeg"/><Relationship Id="rId9" Type="http://schemas.openxmlformats.org/officeDocument/2006/relationships/image" Target="../media/image103.jpeg"/><Relationship Id="rId14" Type="http://schemas.openxmlformats.org/officeDocument/2006/relationships/hyperlink" Target="http://fr.wikipedia.org/wiki/Inde" TargetMode="External"/><Relationship Id="rId22" Type="http://schemas.openxmlformats.org/officeDocument/2006/relationships/hyperlink" Target="http://fr.wikipedia.org/wiki/Euphorbiaceae" TargetMode="External"/><Relationship Id="rId27" Type="http://schemas.openxmlformats.org/officeDocument/2006/relationships/image" Target="../media/image110.jpeg"/><Relationship Id="rId30" Type="http://schemas.openxmlformats.org/officeDocument/2006/relationships/hyperlink" Target="http://en.wikipedia.org/wiki/Euphorbia_tirucalli"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0.jpeg"/><Relationship Id="rId18" Type="http://schemas.openxmlformats.org/officeDocument/2006/relationships/hyperlink" Target="http://en.wikipedia.org/wiki/Commiphora_africana" TargetMode="External"/><Relationship Id="rId3" Type="http://schemas.openxmlformats.org/officeDocument/2006/relationships/image" Target="../media/image116.jpg"/><Relationship Id="rId21" Type="http://schemas.openxmlformats.org/officeDocument/2006/relationships/image" Target="../media/image125.jpg"/><Relationship Id="rId7" Type="http://schemas.openxmlformats.org/officeDocument/2006/relationships/hyperlink" Target="http://en.wikipedia.org/wiki/Erythrina_ankaranensis" TargetMode="External"/><Relationship Id="rId12" Type="http://schemas.openxmlformats.org/officeDocument/2006/relationships/hyperlink" Target="http://es.wikipedia.org/wiki/Newbouldia" TargetMode="External"/><Relationship Id="rId17" Type="http://schemas.openxmlformats.org/officeDocument/2006/relationships/hyperlink" Target="http://fr.wikipedia.org/wiki/Burseraceae" TargetMode="External"/><Relationship Id="rId2" Type="http://schemas.openxmlformats.org/officeDocument/2006/relationships/image" Target="../media/image115.jpg"/><Relationship Id="rId16" Type="http://schemas.openxmlformats.org/officeDocument/2006/relationships/image" Target="../media/image122.jpg"/><Relationship Id="rId20"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hyperlink" Target="http://en.wikipedia.org/wiki/Erythrina" TargetMode="External"/><Relationship Id="rId11" Type="http://schemas.openxmlformats.org/officeDocument/2006/relationships/hyperlink" Target="http://translate.googleusercontent.com/translate_c?depth=1&amp;hl=fr&amp;prev=search&amp;rurl=translate.google.fr&amp;sl=es&amp;u=http://es.wikipedia.org/wiki/Bignoni%C3%A1ceas&amp;usg=ALkJrhgJyJSGp7qNoRtoysptnP6mYhDkpw" TargetMode="External"/><Relationship Id="rId5" Type="http://schemas.openxmlformats.org/officeDocument/2006/relationships/hyperlink" Target="http://fr.wikipedia.org/wiki/Erythrina" TargetMode="External"/><Relationship Id="rId15" Type="http://schemas.openxmlformats.org/officeDocument/2006/relationships/image" Target="../media/image10.jpg"/><Relationship Id="rId10" Type="http://schemas.openxmlformats.org/officeDocument/2006/relationships/image" Target="../media/image119.jpeg"/><Relationship Id="rId19" Type="http://schemas.openxmlformats.org/officeDocument/2006/relationships/image" Target="../media/image123.jpg"/><Relationship Id="rId4" Type="http://schemas.openxmlformats.org/officeDocument/2006/relationships/hyperlink" Target="http://translate.googleusercontent.com/translate_c?depth=1&amp;hl=fr&amp;prev=search&amp;rurl=translate.google.fr&amp;sl=en&amp;u=http://en.wikipedia.org/wiki/Fabaceae&amp;usg=ALkJrhhbwEF8uoHPq39mPNkqvrheyj7btA" TargetMode="External"/><Relationship Id="rId9" Type="http://schemas.openxmlformats.org/officeDocument/2006/relationships/image" Target="../media/image118.jpeg"/><Relationship Id="rId14" Type="http://schemas.openxmlformats.org/officeDocument/2006/relationships/image" Target="../media/image121.jpeg"/></Relationships>
</file>

<file path=ppt/slides/_rels/slide28.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hyperlink" Target="http://en.wikipedia.org/wiki/Lannea_coromandelica" TargetMode="External"/><Relationship Id="rId7" Type="http://schemas.openxmlformats.org/officeDocument/2006/relationships/image" Target="../media/image129.jpg"/><Relationship Id="rId2" Type="http://schemas.openxmlformats.org/officeDocument/2006/relationships/hyperlink" Target="http://translate.googleusercontent.com/translate_c?depth=1&amp;hl=fr&amp;prev=search&amp;rurl=translate.google.fr&amp;sl=en&amp;u=http://en.wikipedia.org/wiki/Anacardiaceae&amp;usg=ALkJrhiIW5UBzsDl0zbZH2gp-t_q9U0HFg" TargetMode="External"/><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29.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image" Target="../media/image131.jpg"/><Relationship Id="rId7" Type="http://schemas.openxmlformats.org/officeDocument/2006/relationships/image" Target="../media/image135.jpg"/><Relationship Id="rId2" Type="http://schemas.openxmlformats.org/officeDocument/2006/relationships/hyperlink" Target="http://diversitepaysanne.org/senegal" TargetMode="External"/><Relationship Id="rId1" Type="http://schemas.openxmlformats.org/officeDocument/2006/relationships/slideLayout" Target="../slideLayouts/slideLayout7.xml"/><Relationship Id="rId6" Type="http://schemas.openxmlformats.org/officeDocument/2006/relationships/image" Target="../media/image134.jpg"/><Relationship Id="rId5" Type="http://schemas.openxmlformats.org/officeDocument/2006/relationships/image" Target="../media/image133.jpg"/><Relationship Id="rId10" Type="http://schemas.openxmlformats.org/officeDocument/2006/relationships/hyperlink" Target="http://lolayo-nature.blogg.org/" TargetMode="External"/><Relationship Id="rId4" Type="http://schemas.openxmlformats.org/officeDocument/2006/relationships/image" Target="../media/image132.jpg"/><Relationship Id="rId9" Type="http://schemas.openxmlformats.org/officeDocument/2006/relationships/image" Target="../media/image137.jpg"/></Relationships>
</file>

<file path=ppt/slides/_rels/slide3.xml.rels><?xml version="1.0" encoding="UTF-8" standalone="yes"?>
<Relationships xmlns="http://schemas.openxmlformats.org/package/2006/relationships"><Relationship Id="rId8" Type="http://schemas.openxmlformats.org/officeDocument/2006/relationships/hyperlink" Target="http://www.agriculture-biodiversite-oi.org/fr/Media/Images/Actu-S-informer/Embocagement" TargetMode="External"/><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hyperlink" Target="http://www.hear.org/" TargetMode="External"/><Relationship Id="rId7" Type="http://schemas.openxmlformats.org/officeDocument/2006/relationships/image" Target="../media/image8.png"/><Relationship Id="rId12" Type="http://schemas.openxmlformats.org/officeDocument/2006/relationships/image" Target="../media/image12.jpeg"/><Relationship Id="rId17" Type="http://schemas.openxmlformats.org/officeDocument/2006/relationships/image" Target="../media/image17.jpg"/><Relationship Id="rId2" Type="http://schemas.openxmlformats.org/officeDocument/2006/relationships/notesSlide" Target="../notesSlides/notesSlide2.xml"/><Relationship Id="rId16" Type="http://schemas.openxmlformats.org/officeDocument/2006/relationships/image" Target="../media/image16.jpg"/><Relationship Id="rId20"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jpeg"/><Relationship Id="rId15" Type="http://schemas.openxmlformats.org/officeDocument/2006/relationships/image" Target="../media/image15.jpg"/><Relationship Id="rId10" Type="http://schemas.openxmlformats.org/officeDocument/2006/relationships/image" Target="../media/image10.jpg"/><Relationship Id="rId19" Type="http://schemas.openxmlformats.org/officeDocument/2006/relationships/image" Target="../media/image19.gif"/><Relationship Id="rId4" Type="http://schemas.openxmlformats.org/officeDocument/2006/relationships/image" Target="../media/image5.jpeg"/><Relationship Id="rId9" Type="http://schemas.openxmlformats.org/officeDocument/2006/relationships/image" Target="../media/image9.jpg"/><Relationship Id="rId14" Type="http://schemas.openxmlformats.org/officeDocument/2006/relationships/image" Target="../media/image14.jpg"/></Relationships>
</file>

<file path=ppt/slides/_rels/slide30.xml.rels><?xml version="1.0" encoding="UTF-8" standalone="yes"?>
<Relationships xmlns="http://schemas.openxmlformats.org/package/2006/relationships"><Relationship Id="rId8" Type="http://schemas.openxmlformats.org/officeDocument/2006/relationships/image" Target="../media/image144.jpg"/><Relationship Id="rId13" Type="http://schemas.openxmlformats.org/officeDocument/2006/relationships/hyperlink" Target="http://translate.googleusercontent.com/translate_c?depth=1&amp;hl=fr&amp;prev=/search?q%3DStriga%2Basiatica%26biw%3D1440%26bih%3D732&amp;rurl=translate.google.fr&amp;sl=en&amp;u=http://en.wikipedia.org/wiki/Rice&amp;usg=ALkJrhjPbnprJ0obAfvwN6vg47qvHXHkcA" TargetMode="External"/><Relationship Id="rId3" Type="http://schemas.openxmlformats.org/officeDocument/2006/relationships/image" Target="../media/image139.jpg"/><Relationship Id="rId7" Type="http://schemas.openxmlformats.org/officeDocument/2006/relationships/image" Target="../media/image143.jpg"/><Relationship Id="rId12" Type="http://schemas.openxmlformats.org/officeDocument/2006/relationships/hyperlink" Target="http://translate.googleusercontent.com/translate_c?depth=1&amp;hl=fr&amp;prev=/search?q%3DStriga%2Basiatica%26biw%3D1440%26bih%3D732&amp;rurl=translate.google.fr&amp;sl=en&amp;u=http://en.wikipedia.org/wiki/Maize&amp;usg=ALkJrhjCdXvAWAVmOhPySlh8cnsP0PqBMg" TargetMode="External"/><Relationship Id="rId17" Type="http://schemas.openxmlformats.org/officeDocument/2006/relationships/image" Target="../media/image149.jpeg"/><Relationship Id="rId2" Type="http://schemas.openxmlformats.org/officeDocument/2006/relationships/image" Target="../media/image138.jpg"/><Relationship Id="rId16"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42.jpg"/><Relationship Id="rId11" Type="http://schemas.openxmlformats.org/officeDocument/2006/relationships/image" Target="../media/image147.jpeg"/><Relationship Id="rId5" Type="http://schemas.openxmlformats.org/officeDocument/2006/relationships/image" Target="../media/image141.jpg"/><Relationship Id="rId15" Type="http://schemas.openxmlformats.org/officeDocument/2006/relationships/hyperlink" Target="http://translate.googleusercontent.com/translate_c?depth=1&amp;hl=fr&amp;prev=/search?q%3DStriga%2Basiatica%26biw%3D1440%26bih%3D732&amp;rurl=translate.google.fr&amp;sl=en&amp;u=http://en.wikipedia.org/wiki/Sugar_cane&amp;usg=ALkJrhgcAn0fHJlT423DPFb4vCW3joCl5g" TargetMode="External"/><Relationship Id="rId10" Type="http://schemas.openxmlformats.org/officeDocument/2006/relationships/image" Target="../media/image146.jpeg"/><Relationship Id="rId4" Type="http://schemas.openxmlformats.org/officeDocument/2006/relationships/image" Target="../media/image140.jpg"/><Relationship Id="rId9" Type="http://schemas.openxmlformats.org/officeDocument/2006/relationships/image" Target="../media/image145.jpeg"/><Relationship Id="rId14" Type="http://schemas.openxmlformats.org/officeDocument/2006/relationships/hyperlink" Target="http://translate.googleusercontent.com/translate_c?depth=1&amp;hl=fr&amp;prev=/search?q%3DStriga%2Basiatica%26biw%3D1440%26bih%3D732&amp;rurl=translate.google.fr&amp;sl=en&amp;u=http://en.wikipedia.org/wiki/Sorghum&amp;usg=ALkJrhgmr8q6CHrN19DbJKP4NuQtQQRXgw"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57.jpg"/><Relationship Id="rId13" Type="http://schemas.openxmlformats.org/officeDocument/2006/relationships/image" Target="../media/image162.jpg"/><Relationship Id="rId3" Type="http://schemas.openxmlformats.org/officeDocument/2006/relationships/image" Target="../media/image152.jpg"/><Relationship Id="rId7" Type="http://schemas.openxmlformats.org/officeDocument/2006/relationships/image" Target="../media/image156.jpg"/><Relationship Id="rId12" Type="http://schemas.openxmlformats.org/officeDocument/2006/relationships/image" Target="../media/image161.jpg"/><Relationship Id="rId2" Type="http://schemas.openxmlformats.org/officeDocument/2006/relationships/image" Target="../media/image151.jpg"/><Relationship Id="rId16"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image" Target="../media/image155.jpg"/><Relationship Id="rId11" Type="http://schemas.openxmlformats.org/officeDocument/2006/relationships/image" Target="../media/image160.jpg"/><Relationship Id="rId5" Type="http://schemas.openxmlformats.org/officeDocument/2006/relationships/image" Target="../media/image154.jpg"/><Relationship Id="rId15" Type="http://schemas.openxmlformats.org/officeDocument/2006/relationships/image" Target="../media/image164.jpg"/><Relationship Id="rId10" Type="http://schemas.openxmlformats.org/officeDocument/2006/relationships/image" Target="../media/image159.jpg"/><Relationship Id="rId4" Type="http://schemas.openxmlformats.org/officeDocument/2006/relationships/image" Target="../media/image153.jpg"/><Relationship Id="rId9" Type="http://schemas.openxmlformats.org/officeDocument/2006/relationships/image" Target="../media/image158.jpg"/><Relationship Id="rId14" Type="http://schemas.openxmlformats.org/officeDocument/2006/relationships/image" Target="../media/image163.jpg"/></Relationships>
</file>

<file path=ppt/slides/_rels/slide33.xml.rels><?xml version="1.0" encoding="UTF-8" standalone="yes"?>
<Relationships xmlns="http://schemas.openxmlformats.org/package/2006/relationships"><Relationship Id="rId8" Type="http://schemas.openxmlformats.org/officeDocument/2006/relationships/image" Target="../media/image172.jpg"/><Relationship Id="rId3" Type="http://schemas.openxmlformats.org/officeDocument/2006/relationships/image" Target="../media/image167.jpg"/><Relationship Id="rId7" Type="http://schemas.openxmlformats.org/officeDocument/2006/relationships/image" Target="../media/image171.jpg"/><Relationship Id="rId12" Type="http://schemas.openxmlformats.org/officeDocument/2006/relationships/hyperlink" Target="http://www.sud-alsace-transition.org/wp/category/alimentation/" TargetMode="External"/><Relationship Id="rId2" Type="http://schemas.openxmlformats.org/officeDocument/2006/relationships/image" Target="../media/image166.jpg"/><Relationship Id="rId1" Type="http://schemas.openxmlformats.org/officeDocument/2006/relationships/slideLayout" Target="../slideLayouts/slideLayout7.xml"/><Relationship Id="rId6" Type="http://schemas.openxmlformats.org/officeDocument/2006/relationships/image" Target="../media/image170.jpg"/><Relationship Id="rId11" Type="http://schemas.openxmlformats.org/officeDocument/2006/relationships/image" Target="../media/image175.jpg"/><Relationship Id="rId5" Type="http://schemas.openxmlformats.org/officeDocument/2006/relationships/image" Target="../media/image169.jpg"/><Relationship Id="rId10" Type="http://schemas.openxmlformats.org/officeDocument/2006/relationships/image" Target="../media/image174.jpg"/><Relationship Id="rId4" Type="http://schemas.openxmlformats.org/officeDocument/2006/relationships/image" Target="../media/image168.jpg"/><Relationship Id="rId9" Type="http://schemas.openxmlformats.org/officeDocument/2006/relationships/image" Target="../media/image173.jpg"/></Relationships>
</file>

<file path=ppt/slides/_rels/slide34.xml.rels><?xml version="1.0" encoding="UTF-8" standalone="yes"?>
<Relationships xmlns="http://schemas.openxmlformats.org/package/2006/relationships"><Relationship Id="rId8" Type="http://schemas.openxmlformats.org/officeDocument/2006/relationships/image" Target="../media/image182.jpg"/><Relationship Id="rId3" Type="http://schemas.openxmlformats.org/officeDocument/2006/relationships/image" Target="../media/image177.jpg"/><Relationship Id="rId7" Type="http://schemas.openxmlformats.org/officeDocument/2006/relationships/image" Target="../media/image181.jpg"/><Relationship Id="rId2" Type="http://schemas.openxmlformats.org/officeDocument/2006/relationships/image" Target="../media/image176.jpg"/><Relationship Id="rId1" Type="http://schemas.openxmlformats.org/officeDocument/2006/relationships/slideLayout" Target="../slideLayouts/slideLayout7.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 Id="rId9" Type="http://schemas.openxmlformats.org/officeDocument/2006/relationships/hyperlink" Target="http://www.icd-afrique.org/spip.php?article4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37.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7.xml"/><Relationship Id="rId5" Type="http://schemas.openxmlformats.org/officeDocument/2006/relationships/image" Target="../media/image191.jpg"/><Relationship Id="rId4" Type="http://schemas.openxmlformats.org/officeDocument/2006/relationships/image" Target="../media/image190.jpg"/></Relationships>
</file>

<file path=ppt/slides/_rels/slide38.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2.jp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hyperlink" Target="http://edd.csfef.org/spip.php?article335" TargetMode="External"/><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6.jpeg"/><Relationship Id="rId11" Type="http://schemas.openxmlformats.org/officeDocument/2006/relationships/image" Target="../media/image201.jpg"/><Relationship Id="rId5" Type="http://schemas.openxmlformats.org/officeDocument/2006/relationships/image" Target="../media/image195.jpeg"/><Relationship Id="rId10" Type="http://schemas.openxmlformats.org/officeDocument/2006/relationships/image" Target="../media/image200.jpg"/><Relationship Id="rId4" Type="http://schemas.openxmlformats.org/officeDocument/2006/relationships/image" Target="../media/image194.jpeg"/><Relationship Id="rId9" Type="http://schemas.openxmlformats.org/officeDocument/2006/relationships/image" Target="../media/image199.jpg"/></Relationships>
</file>

<file path=ppt/slides/_rels/slide39.xml.rels><?xml version="1.0" encoding="UTF-8" standalone="yes"?>
<Relationships xmlns="http://schemas.openxmlformats.org/package/2006/relationships"><Relationship Id="rId8" Type="http://schemas.openxmlformats.org/officeDocument/2006/relationships/image" Target="../media/image207.jpg"/><Relationship Id="rId3" Type="http://schemas.openxmlformats.org/officeDocument/2006/relationships/image" Target="../media/image204.jpg"/><Relationship Id="rId7" Type="http://schemas.openxmlformats.org/officeDocument/2006/relationships/hyperlink" Target="http://collectifburkina-dag.fr/vieASI.html" TargetMode="External"/><Relationship Id="rId2" Type="http://schemas.openxmlformats.org/officeDocument/2006/relationships/image" Target="../media/image203.jpg"/><Relationship Id="rId1" Type="http://schemas.openxmlformats.org/officeDocument/2006/relationships/slideLayout" Target="../slideLayouts/slideLayout7.xml"/><Relationship Id="rId6" Type="http://schemas.openxmlformats.org/officeDocument/2006/relationships/image" Target="../media/image206.jpg"/><Relationship Id="rId5" Type="http://schemas.openxmlformats.org/officeDocument/2006/relationships/hyperlink" Target="http://www.amitiesavoiesahel.org/?p=1487" TargetMode="External"/><Relationship Id="rId4" Type="http://schemas.openxmlformats.org/officeDocument/2006/relationships/image" Target="../media/image205.jpg"/><Relationship Id="rId9" Type="http://schemas.openxmlformats.org/officeDocument/2006/relationships/image" Target="../media/image208.jpg"/></Relationships>
</file>

<file path=ppt/slides/_rels/slide4.xml.rels><?xml version="1.0" encoding="UTF-8" standalone="yes"?>
<Relationships xmlns="http://schemas.openxmlformats.org/package/2006/relationships"><Relationship Id="rId3" Type="http://schemas.openxmlformats.org/officeDocument/2006/relationships/hyperlink" Target="http://gm-traces.blogspot.fr/2013/11/marie-galante-le-jardin-de-nathalie-j24.html"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hyperlink" Target="http://pays-sages.over-blog.com/article-52454887.html"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fondationsemafo.org/qui-sommes-nous/realisations-2/" TargetMode="External"/><Relationship Id="rId3" Type="http://schemas.openxmlformats.org/officeDocument/2006/relationships/hyperlink" Target="http://daharicomores.org/les-comores/les-comoriens/" TargetMode="External"/><Relationship Id="rId7" Type="http://schemas.openxmlformats.org/officeDocument/2006/relationships/image" Target="../media/image211.jpg"/><Relationship Id="rId2" Type="http://schemas.openxmlformats.org/officeDocument/2006/relationships/image" Target="../media/image209.jpg"/><Relationship Id="rId1" Type="http://schemas.openxmlformats.org/officeDocument/2006/relationships/slideLayout" Target="../slideLayouts/slideLayout7.xml"/><Relationship Id="rId6" Type="http://schemas.openxmlformats.org/officeDocument/2006/relationships/hyperlink" Target="http://www.fermesdavenir.org/wp-content/uploads/2014/09/rapport-Bourdaisi%C3%A8re-avril-2014-modifications-couleur-1.pdf" TargetMode="External"/><Relationship Id="rId5" Type="http://schemas.openxmlformats.org/officeDocument/2006/relationships/hyperlink" Target="http://officeboots.net/tag/burkina-faso-projets-de-dveloppement-international-" TargetMode="External"/><Relationship Id="rId4" Type="http://schemas.openxmlformats.org/officeDocument/2006/relationships/image" Target="../media/image210.jpg"/></Relationships>
</file>

<file path=ppt/slides/_rels/slide41.xml.rels><?xml version="1.0" encoding="UTF-8" standalone="yes"?>
<Relationships xmlns="http://schemas.openxmlformats.org/package/2006/relationships"><Relationship Id="rId2" Type="http://schemas.openxmlformats.org/officeDocument/2006/relationships/hyperlink" Target="http://www.generation-masoala.or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18.jpg"/><Relationship Id="rId13" Type="http://schemas.openxmlformats.org/officeDocument/2006/relationships/image" Target="../media/image223.jpg"/><Relationship Id="rId18" Type="http://schemas.openxmlformats.org/officeDocument/2006/relationships/image" Target="../media/image228.jpg"/><Relationship Id="rId26" Type="http://schemas.openxmlformats.org/officeDocument/2006/relationships/image" Target="../media/image236.jpg"/><Relationship Id="rId3" Type="http://schemas.openxmlformats.org/officeDocument/2006/relationships/image" Target="../media/image213.jpg"/><Relationship Id="rId21" Type="http://schemas.openxmlformats.org/officeDocument/2006/relationships/image" Target="../media/image231.jpg"/><Relationship Id="rId7" Type="http://schemas.openxmlformats.org/officeDocument/2006/relationships/image" Target="../media/image217.jpg"/><Relationship Id="rId12" Type="http://schemas.openxmlformats.org/officeDocument/2006/relationships/image" Target="../media/image222.jpg"/><Relationship Id="rId17" Type="http://schemas.openxmlformats.org/officeDocument/2006/relationships/image" Target="../media/image227.jpg"/><Relationship Id="rId25" Type="http://schemas.openxmlformats.org/officeDocument/2006/relationships/image" Target="../media/image235.jpg"/><Relationship Id="rId2" Type="http://schemas.openxmlformats.org/officeDocument/2006/relationships/notesSlide" Target="../notesSlides/notesSlide4.xml"/><Relationship Id="rId16" Type="http://schemas.openxmlformats.org/officeDocument/2006/relationships/image" Target="../media/image226.jpg"/><Relationship Id="rId20" Type="http://schemas.openxmlformats.org/officeDocument/2006/relationships/image" Target="../media/image230.jpg"/><Relationship Id="rId29" Type="http://schemas.openxmlformats.org/officeDocument/2006/relationships/image" Target="../media/image239.jpg"/><Relationship Id="rId1" Type="http://schemas.openxmlformats.org/officeDocument/2006/relationships/slideLayout" Target="../slideLayouts/slideLayout7.xml"/><Relationship Id="rId6" Type="http://schemas.openxmlformats.org/officeDocument/2006/relationships/image" Target="../media/image216.jpg"/><Relationship Id="rId11" Type="http://schemas.openxmlformats.org/officeDocument/2006/relationships/image" Target="../media/image221.jpg"/><Relationship Id="rId24" Type="http://schemas.openxmlformats.org/officeDocument/2006/relationships/image" Target="../media/image234.jpg"/><Relationship Id="rId32" Type="http://schemas.openxmlformats.org/officeDocument/2006/relationships/image" Target="../media/image242.jpg"/><Relationship Id="rId5" Type="http://schemas.openxmlformats.org/officeDocument/2006/relationships/image" Target="../media/image215.jpg"/><Relationship Id="rId15" Type="http://schemas.openxmlformats.org/officeDocument/2006/relationships/image" Target="../media/image225.jpg"/><Relationship Id="rId23" Type="http://schemas.openxmlformats.org/officeDocument/2006/relationships/image" Target="../media/image233.jpg"/><Relationship Id="rId28" Type="http://schemas.openxmlformats.org/officeDocument/2006/relationships/image" Target="../media/image238.jpg"/><Relationship Id="rId10" Type="http://schemas.openxmlformats.org/officeDocument/2006/relationships/image" Target="../media/image220.jpg"/><Relationship Id="rId19" Type="http://schemas.openxmlformats.org/officeDocument/2006/relationships/image" Target="../media/image229.jpg"/><Relationship Id="rId31" Type="http://schemas.openxmlformats.org/officeDocument/2006/relationships/image" Target="../media/image241.jpg"/><Relationship Id="rId4" Type="http://schemas.openxmlformats.org/officeDocument/2006/relationships/image" Target="../media/image214.jpg"/><Relationship Id="rId9" Type="http://schemas.openxmlformats.org/officeDocument/2006/relationships/image" Target="../media/image219.jpg"/><Relationship Id="rId14" Type="http://schemas.openxmlformats.org/officeDocument/2006/relationships/image" Target="../media/image224.jpg"/><Relationship Id="rId22" Type="http://schemas.openxmlformats.org/officeDocument/2006/relationships/image" Target="../media/image232.jpg"/><Relationship Id="rId27" Type="http://schemas.openxmlformats.org/officeDocument/2006/relationships/image" Target="../media/image237.jpg"/><Relationship Id="rId30" Type="http://schemas.openxmlformats.org/officeDocument/2006/relationships/image" Target="../media/image240.jpg"/></Relationships>
</file>

<file path=ppt/slides/_rels/slide4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www.comuntierra.org/site/blog_post.php?idPost=144&amp;id_idioma=2" TargetMode="External"/><Relationship Id="rId7" Type="http://schemas.openxmlformats.org/officeDocument/2006/relationships/image" Target="../media/image248.jp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7.jpg"/><Relationship Id="rId5" Type="http://schemas.openxmlformats.org/officeDocument/2006/relationships/image" Target="../media/image246.jpg"/><Relationship Id="rId4" Type="http://schemas.openxmlformats.org/officeDocument/2006/relationships/image" Target="../media/image245.jpeg"/></Relationships>
</file>

<file path=ppt/slides/_rels/slide48.xml.rels><?xml version="1.0" encoding="UTF-8" standalone="yes"?>
<Relationships xmlns="http://schemas.openxmlformats.org/package/2006/relationships"><Relationship Id="rId8" Type="http://schemas.openxmlformats.org/officeDocument/2006/relationships/hyperlink" Target="http://fr.wikipedia.org/wiki/F%C3%A9condation" TargetMode="External"/><Relationship Id="rId13" Type="http://schemas.openxmlformats.org/officeDocument/2006/relationships/hyperlink" Target="http://fr.wikipedia.org/wiki/Millet_(gramin%C3%A9e)" TargetMode="External"/><Relationship Id="rId18" Type="http://schemas.openxmlformats.org/officeDocument/2006/relationships/hyperlink" Target="http://fr.wikipedia.org/wiki/Tourteaux" TargetMode="External"/><Relationship Id="rId3" Type="http://schemas.openxmlformats.org/officeDocument/2006/relationships/hyperlink" Target="http://fr.wikipedia.org/wiki/Famille_(biologie)" TargetMode="External"/><Relationship Id="rId21" Type="http://schemas.openxmlformats.org/officeDocument/2006/relationships/image" Target="../media/image251.jpg"/><Relationship Id="rId7" Type="http://schemas.openxmlformats.org/officeDocument/2006/relationships/hyperlink" Target="http://fr.wikipedia.org/wiki/Fruit_(botanique)" TargetMode="External"/><Relationship Id="rId12" Type="http://schemas.openxmlformats.org/officeDocument/2006/relationships/hyperlink" Target="http://fr.wikipedia.org/wiki/Sorgho_commun" TargetMode="External"/><Relationship Id="rId17" Type="http://schemas.openxmlformats.org/officeDocument/2006/relationships/hyperlink" Target="http://fr.wikipedia.org/wiki/Aflatoxine" TargetMode="External"/><Relationship Id="rId2" Type="http://schemas.openxmlformats.org/officeDocument/2006/relationships/hyperlink" Target="http://fr.wikipedia.org/wiki/Plante" TargetMode="External"/><Relationship Id="rId16" Type="http://schemas.openxmlformats.org/officeDocument/2006/relationships/hyperlink" Target="http://fr.wikipedia.org/wiki/Moisissure" TargetMode="External"/><Relationship Id="rId20" Type="http://schemas.openxmlformats.org/officeDocument/2006/relationships/image" Target="../media/image250.jpg"/><Relationship Id="rId1" Type="http://schemas.openxmlformats.org/officeDocument/2006/relationships/slideLayout" Target="../slideLayouts/slideLayout7.xml"/><Relationship Id="rId6" Type="http://schemas.openxmlformats.org/officeDocument/2006/relationships/hyperlink" Target="http://fr.wikipedia.org/wiki/Ol%C3%A9agineux" TargetMode="External"/><Relationship Id="rId11" Type="http://schemas.openxmlformats.org/officeDocument/2006/relationships/hyperlink" Target="http://fr.wikipedia.org/wiki/CIPAN" TargetMode="External"/><Relationship Id="rId24" Type="http://schemas.openxmlformats.org/officeDocument/2006/relationships/image" Target="../media/image12.jpeg"/><Relationship Id="rId5" Type="http://schemas.openxmlformats.org/officeDocument/2006/relationships/hyperlink" Target="http://fr.wikipedia.org/wiki/Graine" TargetMode="External"/><Relationship Id="rId15" Type="http://schemas.openxmlformats.org/officeDocument/2006/relationships/hyperlink" Target="http://fr.wikipedia.org/wiki/Savane" TargetMode="External"/><Relationship Id="rId23" Type="http://schemas.openxmlformats.org/officeDocument/2006/relationships/hyperlink" Target="http://fr.wikipedia.org/wiki/Arachide#Culture" TargetMode="External"/><Relationship Id="rId10" Type="http://schemas.openxmlformats.org/officeDocument/2006/relationships/hyperlink" Target="http://fr.wikipedia.org/wiki/Chaulage" TargetMode="External"/><Relationship Id="rId19" Type="http://schemas.openxmlformats.org/officeDocument/2006/relationships/image" Target="../media/image249.jpg"/><Relationship Id="rId4" Type="http://schemas.openxmlformats.org/officeDocument/2006/relationships/hyperlink" Target="http://fr.wikipedia.org/wiki/Fabac%C3%A9es" TargetMode="External"/><Relationship Id="rId9" Type="http://schemas.openxmlformats.org/officeDocument/2006/relationships/hyperlink" Target="http://fr.wikipedia.org/wiki/Potentiel_hydrog%C3%A8ne" TargetMode="External"/><Relationship Id="rId14" Type="http://schemas.openxmlformats.org/officeDocument/2006/relationships/hyperlink" Target="http://fr.wikipedia.org/wiki/Pois" TargetMode="External"/><Relationship Id="rId22" Type="http://schemas.openxmlformats.org/officeDocument/2006/relationships/hyperlink" Target="http://fr.wikipedia.org/wiki/Tavelure_(botanique)"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fr.wikipedia.org/wiki/Fruit_(botanique)" TargetMode="External"/><Relationship Id="rId13" Type="http://schemas.openxmlformats.org/officeDocument/2006/relationships/hyperlink" Target="http://fr.wikipedia.org/wiki/Saponine" TargetMode="External"/><Relationship Id="rId18" Type="http://schemas.openxmlformats.org/officeDocument/2006/relationships/image" Target="../media/image257.jpeg"/><Relationship Id="rId3" Type="http://schemas.openxmlformats.org/officeDocument/2006/relationships/image" Target="../media/image253.jpeg"/><Relationship Id="rId7" Type="http://schemas.openxmlformats.org/officeDocument/2006/relationships/hyperlink" Target="http://fr.wikipedia.org/wiki/Solanaceae" TargetMode="External"/><Relationship Id="rId12" Type="http://schemas.openxmlformats.org/officeDocument/2006/relationships/hyperlink" Target="http://fr.wikipedia.org/wiki/Aubergine#cite_note-4" TargetMode="External"/><Relationship Id="rId17" Type="http://schemas.openxmlformats.org/officeDocument/2006/relationships/image" Target="../media/image256.jpeg"/><Relationship Id="rId2" Type="http://schemas.openxmlformats.org/officeDocument/2006/relationships/image" Target="../media/image252.jpeg"/><Relationship Id="rId16" Type="http://schemas.openxmlformats.org/officeDocument/2006/relationships/hyperlink" Target="http://fr.wikipedia.org/wiki/Inde" TargetMode="External"/><Relationship Id="rId1" Type="http://schemas.openxmlformats.org/officeDocument/2006/relationships/slideLayout" Target="../slideLayouts/slideLayout7.xml"/><Relationship Id="rId6" Type="http://schemas.openxmlformats.org/officeDocument/2006/relationships/hyperlink" Target="http://fr.wikipedia.org/wiki/Plante" TargetMode="External"/><Relationship Id="rId11" Type="http://schemas.openxmlformats.org/officeDocument/2006/relationships/hyperlink" Target="http://fr.wikipedia.org/wiki/Hydroponie" TargetMode="External"/><Relationship Id="rId5" Type="http://schemas.openxmlformats.org/officeDocument/2006/relationships/image" Target="../media/image255.jpeg"/><Relationship Id="rId15" Type="http://schemas.openxmlformats.org/officeDocument/2006/relationships/hyperlink" Target="http://fr.wikipedia.org/wiki/Antioxydant" TargetMode="External"/><Relationship Id="rId10" Type="http://schemas.openxmlformats.org/officeDocument/2006/relationships/hyperlink" Target="http://fr.wikipedia.org/wiki/Degr%C3%A9_Celsius" TargetMode="External"/><Relationship Id="rId19" Type="http://schemas.openxmlformats.org/officeDocument/2006/relationships/image" Target="../media/image258.jpeg"/><Relationship Id="rId4" Type="http://schemas.openxmlformats.org/officeDocument/2006/relationships/image" Target="../media/image254.jpeg"/><Relationship Id="rId9" Type="http://schemas.openxmlformats.org/officeDocument/2006/relationships/hyperlink" Target="http://fr.wikipedia.org/wiki/L%C3%A9gume" TargetMode="External"/><Relationship Id="rId14" Type="http://schemas.openxmlformats.org/officeDocument/2006/relationships/hyperlink" Target="http://fr.wikipedia.org/wiki/Anthocya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hyperlink" Target="http://decouvertesolidarite.free.fr/retour2012" TargetMode="Externa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8" Type="http://schemas.openxmlformats.org/officeDocument/2006/relationships/image" Target="../media/image263.jpeg"/><Relationship Id="rId13" Type="http://schemas.openxmlformats.org/officeDocument/2006/relationships/image" Target="../media/image268.jpeg"/><Relationship Id="rId3" Type="http://schemas.openxmlformats.org/officeDocument/2006/relationships/hyperlink" Target="http://translate.googleusercontent.com/translate_c?depth=1&amp;hl=fr&amp;prev=search&amp;rurl=translate.google.fr&amp;sl=en&amp;u=http://en.wikipedia.org/wiki/Eggplant&amp;usg=ALkJrhiCxlGrtvM0oyyHyAmGA4tPIY_urA" TargetMode="External"/><Relationship Id="rId7" Type="http://schemas.openxmlformats.org/officeDocument/2006/relationships/image" Target="../media/image262.jpeg"/><Relationship Id="rId12" Type="http://schemas.openxmlformats.org/officeDocument/2006/relationships/image" Target="../media/image267.jpeg"/><Relationship Id="rId2" Type="http://schemas.openxmlformats.org/officeDocument/2006/relationships/hyperlink" Target="http://translate.googleusercontent.com/translate_c?depth=1&amp;hl=fr&amp;prev=search&amp;rurl=translate.google.fr&amp;sl=en&amp;u=http://en.wikipedia.org/wiki/Solanaceae&amp;usg=ALkJrhiqSoKlRdPhCPsgiBfCMqHeYrJAGQ" TargetMode="External"/><Relationship Id="rId1" Type="http://schemas.openxmlformats.org/officeDocument/2006/relationships/slideLayout" Target="../slideLayouts/slideLayout7.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jpe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 Id="rId14" Type="http://schemas.openxmlformats.org/officeDocument/2006/relationships/image" Target="../media/image269.jpeg"/></Relationships>
</file>

<file path=ppt/slides/_rels/slide51.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Stir_frying&amp;usg=ALkJrhhLRzPaCvWqs7QRLyJUqTn_-WGB7w" TargetMode="External"/><Relationship Id="rId13" Type="http://schemas.openxmlformats.org/officeDocument/2006/relationships/hyperlink" Target="http://translate.googleusercontent.com/translate_c?depth=1&amp;hl=fr&amp;prev=search&amp;rurl=translate.google.fr&amp;sl=en&amp;u=http://en.wikipedia.org/wiki/Philippines&amp;usg=ALkJrhgJICflMwixb7O6_ZmsD16jYJXMCw" TargetMode="External"/><Relationship Id="rId18" Type="http://schemas.openxmlformats.org/officeDocument/2006/relationships/image" Target="../media/image273.jpeg"/><Relationship Id="rId3" Type="http://schemas.openxmlformats.org/officeDocument/2006/relationships/hyperlink" Target="http://fr.wikipedia.org/wiki/Basellaceae" TargetMode="External"/><Relationship Id="rId21" Type="http://schemas.openxmlformats.org/officeDocument/2006/relationships/image" Target="../media/image13.jpg"/><Relationship Id="rId7" Type="http://schemas.openxmlformats.org/officeDocument/2006/relationships/hyperlink" Target="http://translate.googleusercontent.com/translate_c?depth=1&amp;hl=fr&amp;prev=search&amp;rurl=translate.google.fr&amp;sl=en&amp;u=http://en.wikipedia.org/wiki/Soup&amp;usg=ALkJrhgTb-D6XKsFDpU8mTBNiZISlhIBGQ" TargetMode="External"/><Relationship Id="rId12" Type="http://schemas.openxmlformats.org/officeDocument/2006/relationships/hyperlink" Target="http://translate.googleusercontent.com/translate_c?depth=1&amp;hl=fr&amp;prev=search&amp;rurl=translate.google.fr&amp;sl=en&amp;u=http://en.wikipedia.org/wiki/India&amp;usg=ALkJrhirGcOHdTXxOHc0KI78AsD5le_rBQ" TargetMode="External"/><Relationship Id="rId17" Type="http://schemas.openxmlformats.org/officeDocument/2006/relationships/image" Target="../media/image272.jpeg"/><Relationship Id="rId2" Type="http://schemas.openxmlformats.org/officeDocument/2006/relationships/hyperlink" Target="http://fr.wikipedia.org/wiki/%C3%89pinard_(homonymie)" TargetMode="External"/><Relationship Id="rId16" Type="http://schemas.openxmlformats.org/officeDocument/2006/relationships/image" Target="../media/image271.jpeg"/><Relationship Id="rId20" Type="http://schemas.openxmlformats.org/officeDocument/2006/relationships/image" Target="../media/image275.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Mucilaginous&amp;usg=ALkJrhguwf9WT7GlY6_1hMMDDY4JxhCkhw" TargetMode="External"/><Relationship Id="rId11" Type="http://schemas.openxmlformats.org/officeDocument/2006/relationships/hyperlink" Target="http://translate.googleusercontent.com/translate_c?depth=1&amp;hl=fr&amp;prev=search&amp;rurl=translate.google.fr&amp;sl=en&amp;u=http://en.wikipedia.org/wiki/West_Bengal&amp;usg=ALkJrhgZ3L1e9wvbHzEzwPMhBB2J_PcjQg" TargetMode="External"/><Relationship Id="rId5" Type="http://schemas.openxmlformats.org/officeDocument/2006/relationships/hyperlink" Target="http://translate.googleusercontent.com/translate_c?depth=1&amp;hl=fr&amp;prev=search&amp;rurl=translate.google.fr&amp;sl=en&amp;u=http://en.wikipedia.org/wiki/Succulent&amp;usg=ALkJrhgeI6pbAKgzxmjA__ulWF7Ydcs0aA" TargetMode="External"/><Relationship Id="rId15" Type="http://schemas.openxmlformats.org/officeDocument/2006/relationships/image" Target="../media/image270.jpeg"/><Relationship Id="rId23" Type="http://schemas.openxmlformats.org/officeDocument/2006/relationships/image" Target="../media/image276.gif"/><Relationship Id="rId10" Type="http://schemas.openxmlformats.org/officeDocument/2006/relationships/hyperlink" Target="http://translate.googleusercontent.com/translate_c?depth=1&amp;hl=fr&amp;prev=search&amp;rurl=translate.google.fr&amp;sl=en&amp;u=http://en.wikipedia.org/wiki/Chili_pepper&amp;usg=ALkJrhgkT2mNIE_HMeZSCJRA_w2mDYszbQ" TargetMode="External"/><Relationship Id="rId19" Type="http://schemas.openxmlformats.org/officeDocument/2006/relationships/image" Target="../media/image274.jpeg"/><Relationship Id="rId4" Type="http://schemas.openxmlformats.org/officeDocument/2006/relationships/hyperlink" Target="http://translate.googleusercontent.com/translate_c?depth=1&amp;hl=fr&amp;prev=search&amp;rurl=translate.google.fr&amp;sl=en&amp;u=http://en.wikipedia.org/wiki/PH&amp;usg=ALkJrhghXwqgoP_ECwOtUnyuD6kWTozz3Q" TargetMode="External"/><Relationship Id="rId9" Type="http://schemas.openxmlformats.org/officeDocument/2006/relationships/hyperlink" Target="http://translate.googleusercontent.com/translate_c?depth=1&amp;hl=fr&amp;prev=search&amp;rurl=translate.google.fr&amp;sl=en&amp;u=http://en.wikipedia.org/wiki/Garlic&amp;usg=ALkJrhhFYmWxItRBSMgxzw3uEXjXI4mOAw" TargetMode="External"/><Relationship Id="rId14" Type="http://schemas.openxmlformats.org/officeDocument/2006/relationships/hyperlink" Target="http://translate.googleusercontent.com/translate_c?depth=1&amp;hl=fr&amp;prev=search&amp;rurl=translate.google.fr&amp;sl=en&amp;u=http://en.wikipedia.org/wiki/Zhuji&amp;usg=ALkJrhgZgoCjzylLNMN0ducyBl__SKYRyg" TargetMode="External"/><Relationship Id="rId22" Type="http://schemas.openxmlformats.org/officeDocument/2006/relationships/image" Target="../media/image19.gif"/></Relationships>
</file>

<file path=ppt/slides/_rels/slide52.xml.rels><?xml version="1.0" encoding="UTF-8" standalone="yes"?>
<Relationships xmlns="http://schemas.openxmlformats.org/package/2006/relationships"><Relationship Id="rId8" Type="http://schemas.openxmlformats.org/officeDocument/2006/relationships/image" Target="../media/image280.jpg"/><Relationship Id="rId13" Type="http://schemas.openxmlformats.org/officeDocument/2006/relationships/image" Target="../media/image13.jpg"/><Relationship Id="rId3" Type="http://schemas.openxmlformats.org/officeDocument/2006/relationships/hyperlink" Target="http://fr.wikipedia.org/wiki/Br%C3%A8des_mafane" TargetMode="External"/><Relationship Id="rId7" Type="http://schemas.openxmlformats.org/officeDocument/2006/relationships/image" Target="../media/image279.jpg"/><Relationship Id="rId12" Type="http://schemas.openxmlformats.org/officeDocument/2006/relationships/image" Target="../media/image284.jpg"/><Relationship Id="rId2" Type="http://schemas.openxmlformats.org/officeDocument/2006/relationships/hyperlink" Target="http://fr.wikipedia.org/wiki/Morondava" TargetMode="External"/><Relationship Id="rId1" Type="http://schemas.openxmlformats.org/officeDocument/2006/relationships/slideLayout" Target="../slideLayouts/slideLayout7.xml"/><Relationship Id="rId6" Type="http://schemas.openxmlformats.org/officeDocument/2006/relationships/image" Target="../media/image278.jpg"/><Relationship Id="rId11" Type="http://schemas.openxmlformats.org/officeDocument/2006/relationships/image" Target="../media/image283.jpg"/><Relationship Id="rId5" Type="http://schemas.openxmlformats.org/officeDocument/2006/relationships/image" Target="../media/image277.jpeg"/><Relationship Id="rId15" Type="http://schemas.openxmlformats.org/officeDocument/2006/relationships/image" Target="../media/image285.jpg"/><Relationship Id="rId10" Type="http://schemas.openxmlformats.org/officeDocument/2006/relationships/image" Target="../media/image282.jpg"/><Relationship Id="rId4" Type="http://schemas.openxmlformats.org/officeDocument/2006/relationships/hyperlink" Target="http://jacky.baquer.pagesperso-orange.fr/produits/Mafane.htm" TargetMode="External"/><Relationship Id="rId9" Type="http://schemas.openxmlformats.org/officeDocument/2006/relationships/image" Target="../media/image281.jpg"/><Relationship Id="rId14" Type="http://schemas.openxmlformats.org/officeDocument/2006/relationships/image" Target="../media/image276.gif"/></Relationships>
</file>

<file path=ppt/slides/_rels/slide53.xml.rels><?xml version="1.0" encoding="UTF-8" standalone="yes"?>
<Relationships xmlns="http://schemas.openxmlformats.org/package/2006/relationships"><Relationship Id="rId8" Type="http://schemas.openxmlformats.org/officeDocument/2006/relationships/hyperlink" Target="http://fr.wikipedia.org/wiki/Ta%C3%AFwan" TargetMode="External"/><Relationship Id="rId13" Type="http://schemas.openxmlformats.org/officeDocument/2006/relationships/hyperlink" Target="http://fr.wikipedia.org/wiki/Ch%C3%A2taigne_d'eau_chinoise" TargetMode="External"/><Relationship Id="rId18" Type="http://schemas.openxmlformats.org/officeDocument/2006/relationships/hyperlink" Target="http://fr.wikipedia.org/wiki/Trapaceae" TargetMode="External"/><Relationship Id="rId3" Type="http://schemas.openxmlformats.org/officeDocument/2006/relationships/hyperlink" Target="http://fr.wikipedia.org/wiki/Cyperaceae" TargetMode="External"/><Relationship Id="rId21" Type="http://schemas.openxmlformats.org/officeDocument/2006/relationships/hyperlink" Target="http://fr.wikipedia.org/wiki/M%C3%A2cre_bicorne" TargetMode="External"/><Relationship Id="rId7" Type="http://schemas.openxmlformats.org/officeDocument/2006/relationships/hyperlink" Target="http://fr.wikipedia.org/wiki/Chine" TargetMode="External"/><Relationship Id="rId12" Type="http://schemas.openxmlformats.org/officeDocument/2006/relationships/hyperlink" Target="http://fr.wikipedia.org/wiki/Photop%C3%A9riode" TargetMode="External"/><Relationship Id="rId17" Type="http://schemas.openxmlformats.org/officeDocument/2006/relationships/image" Target="../media/image290.jpeg"/><Relationship Id="rId2" Type="http://schemas.openxmlformats.org/officeDocument/2006/relationships/image" Target="../media/image286.jpeg"/><Relationship Id="rId16" Type="http://schemas.openxmlformats.org/officeDocument/2006/relationships/image" Target="../media/image289.jpeg"/><Relationship Id="rId20" Type="http://schemas.openxmlformats.org/officeDocument/2006/relationships/hyperlink" Target="http://fr.wikipedia.org/wiki/M%C3%A2cre_nageante" TargetMode="External"/><Relationship Id="rId1" Type="http://schemas.openxmlformats.org/officeDocument/2006/relationships/slideLayout" Target="../slideLayouts/slideLayout7.xml"/><Relationship Id="rId6" Type="http://schemas.openxmlformats.org/officeDocument/2006/relationships/hyperlink" Target="http://fr.wikipedia.org/wiki/Tha%C3%AFlande" TargetMode="External"/><Relationship Id="rId11" Type="http://schemas.openxmlformats.org/officeDocument/2006/relationships/hyperlink" Target="http://fr.wikipedia.org/wiki/Inde" TargetMode="External"/><Relationship Id="rId24" Type="http://schemas.openxmlformats.org/officeDocument/2006/relationships/image" Target="../media/image20.gif"/><Relationship Id="rId5" Type="http://schemas.openxmlformats.org/officeDocument/2006/relationships/hyperlink" Target="http://fr.wikipedia.org/wiki/Contaminant" TargetMode="External"/><Relationship Id="rId15" Type="http://schemas.openxmlformats.org/officeDocument/2006/relationships/image" Target="../media/image288.jpeg"/><Relationship Id="rId23" Type="http://schemas.openxmlformats.org/officeDocument/2006/relationships/image" Target="../media/image15.jpg"/><Relationship Id="rId10" Type="http://schemas.openxmlformats.org/officeDocument/2006/relationships/hyperlink" Target="http://fr.wikipedia.org/wiki/Philippines" TargetMode="External"/><Relationship Id="rId19" Type="http://schemas.openxmlformats.org/officeDocument/2006/relationships/hyperlink" Target="http://fr.wikipedia.org/wiki/Ch%C3%A2taigne_d'eau" TargetMode="External"/><Relationship Id="rId4" Type="http://schemas.openxmlformats.org/officeDocument/2006/relationships/hyperlink" Target="http://translate.googleusercontent.com/translate_c?depth=1&amp;hl=fr&amp;prev=search&amp;rurl=translate.google.fr&amp;sl=en&amp;u=http://simple.wikipedia.org/wiki/Corm&amp;usg=ALkJrhinlnqkVUfWwKWyAeeL7Q7HgDFAVg" TargetMode="External"/><Relationship Id="rId9" Type="http://schemas.openxmlformats.org/officeDocument/2006/relationships/hyperlink" Target="http://fr.wikipedia.org/wiki/Japon" TargetMode="External"/><Relationship Id="rId14" Type="http://schemas.openxmlformats.org/officeDocument/2006/relationships/image" Target="../media/image287.jpeg"/><Relationship Id="rId22" Type="http://schemas.openxmlformats.org/officeDocument/2006/relationships/image" Target="../media/image14.jpg"/></Relationships>
</file>

<file path=ppt/slides/_rels/slide5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92.jpg"/><Relationship Id="rId7" Type="http://schemas.openxmlformats.org/officeDocument/2006/relationships/image" Target="../media/image296.jpg"/><Relationship Id="rId2" Type="http://schemas.openxmlformats.org/officeDocument/2006/relationships/image" Target="../media/image291.jpg"/><Relationship Id="rId1" Type="http://schemas.openxmlformats.org/officeDocument/2006/relationships/slideLayout" Target="../slideLayouts/slideLayout7.xml"/><Relationship Id="rId6" Type="http://schemas.openxmlformats.org/officeDocument/2006/relationships/image" Target="../media/image295.jpg"/><Relationship Id="rId5" Type="http://schemas.openxmlformats.org/officeDocument/2006/relationships/image" Target="../media/image294.jpg"/><Relationship Id="rId10" Type="http://schemas.openxmlformats.org/officeDocument/2006/relationships/image" Target="../media/image19.gif"/><Relationship Id="rId4" Type="http://schemas.openxmlformats.org/officeDocument/2006/relationships/image" Target="../media/image293.jpg"/><Relationship Id="rId9" Type="http://schemas.openxmlformats.org/officeDocument/2006/relationships/image" Target="../media/image16.jpg"/></Relationships>
</file>

<file path=ppt/slides/_rels/slide55.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hyperlink" Target="http://fr.wikipedia.org/wiki/Chou_commun" TargetMode="External"/><Relationship Id="rId7" Type="http://schemas.openxmlformats.org/officeDocument/2006/relationships/image" Target="../media/image298.jpeg"/><Relationship Id="rId2" Type="http://schemas.openxmlformats.org/officeDocument/2006/relationships/hyperlink" Target="http://fr.wikipedia.org/wiki/Vari%C3%A9t%C3%A9_(botanique)" TargetMode="External"/><Relationship Id="rId1" Type="http://schemas.openxmlformats.org/officeDocument/2006/relationships/slideLayout" Target="../slideLayouts/slideLayout7.xml"/><Relationship Id="rId6" Type="http://schemas.openxmlformats.org/officeDocument/2006/relationships/image" Target="../media/image297.jpeg"/><Relationship Id="rId11" Type="http://schemas.openxmlformats.org/officeDocument/2006/relationships/image" Target="../media/image285.jpg"/><Relationship Id="rId5" Type="http://schemas.openxmlformats.org/officeDocument/2006/relationships/hyperlink" Target="http://fr.wikipedia.org/wiki/Groupe_de_cultivars" TargetMode="External"/><Relationship Id="rId10" Type="http://schemas.openxmlformats.org/officeDocument/2006/relationships/image" Target="../media/image301.jpeg"/><Relationship Id="rId4" Type="http://schemas.openxmlformats.org/officeDocument/2006/relationships/hyperlink" Target="http://fr.wikipedia.org/wiki/Plante_vivace" TargetMode="External"/><Relationship Id="rId9" Type="http://schemas.openxmlformats.org/officeDocument/2006/relationships/image" Target="../media/image300.jpeg"/></Relationships>
</file>

<file path=ppt/slides/_rels/slide5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Aviation_biofuel&amp;usg=ALkJrhjEzWRWgE-CVO7bS-vMwy-WqHgnpg" TargetMode="External"/><Relationship Id="rId13" Type="http://schemas.openxmlformats.org/officeDocument/2006/relationships/hyperlink" Target="http://www.agr.gc.ca/fra/science-et-innovation/centres-de-recherche/saskatchewan/centre-de-recherches-de-saskatoon/personnel-et-expertise-scientifiques/falk-kevin-phd/?id=1181936973726" TargetMode="External"/><Relationship Id="rId18" Type="http://schemas.openxmlformats.org/officeDocument/2006/relationships/hyperlink" Target="http://www.prota4u.org/protav8.asp?h=M4&amp;t=Brassica,carinata&amp;p=Brassica+carinata#Synonyms" TargetMode="External"/><Relationship Id="rId26" Type="http://schemas.openxmlformats.org/officeDocument/2006/relationships/image" Target="../media/image307.jpg"/><Relationship Id="rId3" Type="http://schemas.openxmlformats.org/officeDocument/2006/relationships/hyperlink" Target="http://translate.googleusercontent.com/translate_c?depth=1&amp;hl=fr&amp;prev=search&amp;rurl=translate.google.fr&amp;sl=en&amp;u=http://en.wikipedia.org/wiki/Leaf_vegetable&amp;usg=ALkJrhh01257AZPVbDervsit4KhRX-IleA" TargetMode="External"/><Relationship Id="rId21" Type="http://schemas.openxmlformats.org/officeDocument/2006/relationships/image" Target="../media/image304.jpeg"/><Relationship Id="rId7" Type="http://schemas.openxmlformats.org/officeDocument/2006/relationships/hyperlink" Target="http://translate.googleusercontent.com/translate_c?depth=1&amp;hl=fr&amp;prev=search&amp;rurl=translate.google.fr&amp;sl=en&amp;u=http://en.wikipedia.org/wiki/Erucic_acid&amp;usg=ALkJrhg9knmetu4mUe6AHljt8FuJukL6zQ" TargetMode="External"/><Relationship Id="rId12" Type="http://schemas.openxmlformats.org/officeDocument/2006/relationships/hyperlink" Target="http://database.prota.org/PROTAhtml/Brassica%20carinata_Fr.htm" TargetMode="External"/><Relationship Id="rId17" Type="http://schemas.openxmlformats.org/officeDocument/2006/relationships/hyperlink" Target="http://ecocrop.fao.org/ecocrop/srv/en/cropView?id=3848" TargetMode="External"/><Relationship Id="rId25" Type="http://schemas.openxmlformats.org/officeDocument/2006/relationships/image" Target="../media/image306.jpg"/><Relationship Id="rId2" Type="http://schemas.openxmlformats.org/officeDocument/2006/relationships/hyperlink" Target="http://translate.googleusercontent.com/translate_c?depth=1&amp;hl=fr&amp;prev=search&amp;rurl=translate.google.fr&amp;sl=en&amp;u=http://en.wikipedia.org/wiki/Brassicaceae&amp;usg=ALkJrhiCF9-XT6yfw68TLWwwZUAEO74iXg" TargetMode="External"/><Relationship Id="rId16" Type="http://schemas.openxmlformats.org/officeDocument/2006/relationships/hyperlink" Target="http://uses.plantnet-project.org/en/Brassica_carinata_(PROTA)" TargetMode="External"/><Relationship Id="rId20" Type="http://schemas.openxmlformats.org/officeDocument/2006/relationships/image" Target="../media/image303.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Glucosinolate&amp;usg=ALkJrhhPQA1thfzdTXhyMix6Zj_371Axlw" TargetMode="External"/><Relationship Id="rId11" Type="http://schemas.openxmlformats.org/officeDocument/2006/relationships/hyperlink" Target="http://database.prota.org/PROTAhtml/Brassica%20carinata_En.htm" TargetMode="External"/><Relationship Id="rId24" Type="http://schemas.openxmlformats.org/officeDocument/2006/relationships/image" Target="../media/image11.jpeg"/><Relationship Id="rId5" Type="http://schemas.openxmlformats.org/officeDocument/2006/relationships/hyperlink" Target="http://translate.googleusercontent.com/translate_c?depth=1&amp;hl=fr&amp;prev=search&amp;rurl=translate.google.fr&amp;sl=en&amp;u=http://en.wikipedia.org/wiki/Ethiopia&amp;usg=ALkJrhjDiPYvevoLGf_G1rSwdwVHmCjGSg" TargetMode="External"/><Relationship Id="rId15" Type="http://schemas.openxmlformats.org/officeDocument/2006/relationships/hyperlink" Target="http://www.agr.gc.ca/fra/science-et-innovation/centres-de-recherche/saskatchewan/centre-de-recherches-de-saskatoon/personnel-et-expertise-scientifiques/gruber-margie-phd/?id=1181939298548" TargetMode="External"/><Relationship Id="rId23" Type="http://schemas.openxmlformats.org/officeDocument/2006/relationships/image" Target="../media/image12.jpeg"/><Relationship Id="rId10" Type="http://schemas.openxmlformats.org/officeDocument/2006/relationships/hyperlink" Target="http://en.wikipedia.org/wiki/Brassica_carinata" TargetMode="External"/><Relationship Id="rId19" Type="http://schemas.openxmlformats.org/officeDocument/2006/relationships/image" Target="../media/image302.jpeg"/><Relationship Id="rId4" Type="http://schemas.openxmlformats.org/officeDocument/2006/relationships/hyperlink" Target="http://translate.googleusercontent.com/translate_c?depth=1&amp;hl=fr&amp;prev=search&amp;rurl=translate.google.fr&amp;sl=en&amp;u=http://en.wikipedia.org/wiki/Oilseed&amp;usg=ALkJrhgR3AhlnV13xV6ouzOtGRDIzLCfFg" TargetMode="External"/><Relationship Id="rId9" Type="http://schemas.openxmlformats.org/officeDocument/2006/relationships/hyperlink" Target="http://translate.googleusercontent.com/translate_c?depth=1&amp;hl=fr&amp;prev=search&amp;rurl=translate.google.fr&amp;sl=en&amp;u=http://en.wikipedia.org/wiki/Brassica_napus&amp;usg=ALkJrhinnSNXJ8nxdoLqCFhr0g0SLEV3dA" TargetMode="External"/><Relationship Id="rId14" Type="http://schemas.openxmlformats.org/officeDocument/2006/relationships/hyperlink" Target="http://www.agr.gc.ca/fra/science-et-innovation/centres-de-recherche/saskatchewan/centre-de-recherches-de-saskatoon/personnel-et-expertise-scientifiques/dumonceaux-tim-phd/?id=1257433480717" TargetMode="External"/><Relationship Id="rId22" Type="http://schemas.openxmlformats.org/officeDocument/2006/relationships/image" Target="../media/image305.jpeg"/></Relationships>
</file>

<file path=ppt/slides/_rels/slide57.xml.rels><?xml version="1.0" encoding="UTF-8" standalone="yes"?>
<Relationships xmlns="http://schemas.openxmlformats.org/package/2006/relationships"><Relationship Id="rId8" Type="http://schemas.openxmlformats.org/officeDocument/2006/relationships/hyperlink" Target="http://fr.wikipedia.org/wiki/Hanyu_pinyin" TargetMode="External"/><Relationship Id="rId13" Type="http://schemas.openxmlformats.org/officeDocument/2006/relationships/hyperlink" Target="http://translate.googleusercontent.com/translate_c?depth=1&amp;hl=fr&amp;prev=search&amp;rurl=translate.google.fr&amp;sl=en&amp;u=http://en.wikipedia.org/wiki/Brassica_rapa&amp;usg=ALkJrhipp7X07LDSOC7nOmZaJ9s8Gr0WOQ" TargetMode="External"/><Relationship Id="rId18" Type="http://schemas.openxmlformats.org/officeDocument/2006/relationships/hyperlink" Target="http://translate.googleusercontent.com/translate_c?depth=1&amp;hl=fr&amp;prev=search&amp;rurl=translate.google.fr&amp;sl=en&amp;u=http://en.wikipedia.org/wiki/Bok_choy&amp;usg=ALkJrhgpCealgQ3E70MTxjoPgXYFRtK1jA" TargetMode="External"/><Relationship Id="rId26" Type="http://schemas.openxmlformats.org/officeDocument/2006/relationships/hyperlink" Target="http://translate.googleusercontent.com/translate_c?depth=1&amp;hl=fr&amp;prev=search&amp;rurl=translate.google.fr&amp;sl=en&amp;u=http://en.wikipedia.org/wiki/Petiole_(botany)&amp;usg=ALkJrhgtwa3YOrL8HAO8mViqcHpxS7FL1g" TargetMode="External"/><Relationship Id="rId3" Type="http://schemas.openxmlformats.org/officeDocument/2006/relationships/hyperlink" Target="http://fr.wikipedia.org/wiki/Pe-tsa%C3%AF" TargetMode="External"/><Relationship Id="rId21" Type="http://schemas.openxmlformats.org/officeDocument/2006/relationships/hyperlink" Target="http://translate.googleusercontent.com/translate_c?depth=1&amp;hl=fr&amp;prev=search&amp;rurl=translate.google.fr&amp;sl=en&amp;u=http://en.wikipedia.org/wiki/Genus&amp;usg=ALkJrhhraum40ZfPIzM5U2_brYfVa3eXWQ" TargetMode="External"/><Relationship Id="rId34" Type="http://schemas.openxmlformats.org/officeDocument/2006/relationships/image" Target="../media/image311.jpg"/><Relationship Id="rId7" Type="http://schemas.openxmlformats.org/officeDocument/2006/relationships/hyperlink" Target="http://fr.wikipedia.org/wiki/Cantonais" TargetMode="External"/><Relationship Id="rId12" Type="http://schemas.openxmlformats.org/officeDocument/2006/relationships/hyperlink" Target="http://fr.wikipedia.org/wiki/Poir%C3%A9e_(plante)" TargetMode="External"/><Relationship Id="rId17" Type="http://schemas.openxmlformats.org/officeDocument/2006/relationships/hyperlink" Target="http://translate.googleusercontent.com/translate_c?depth=1&amp;hl=fr&amp;prev=search&amp;rurl=translate.google.fr&amp;sl=en&amp;u=http://en.wikipedia.org/wiki/Napa_cabbage&amp;usg=ALkJrhi2AxwAao1RU7YDoqfqIXzbfTUOtw" TargetMode="External"/><Relationship Id="rId25" Type="http://schemas.openxmlformats.org/officeDocument/2006/relationships/hyperlink" Target="http://translate.googleusercontent.com/translate_c?depth=1&amp;hl=fr&amp;prev=search&amp;rurl=translate.google.fr&amp;sl=en&amp;u=http://en.wikipedia.org/wiki/Scientific_classification&amp;usg=ALkJrhhHOYArjEg_FL_qOnPhrinOTS8n6Q" TargetMode="External"/><Relationship Id="rId33" Type="http://schemas.openxmlformats.org/officeDocument/2006/relationships/image" Target="../media/image310.jpg"/><Relationship Id="rId2" Type="http://schemas.openxmlformats.org/officeDocument/2006/relationships/hyperlink" Target="http://fr.wikipedia.org/wiki/Brassicac%C3%A9es" TargetMode="External"/><Relationship Id="rId16" Type="http://schemas.openxmlformats.org/officeDocument/2006/relationships/hyperlink" Target="http://translate.googleusercontent.com/translate_c?depth=1&amp;hl=fr&amp;prev=search&amp;rurl=translate.google.fr&amp;sl=en&amp;u=http://en.wikipedia.org/wiki/Chinese_cuisine&amp;usg=ALkJrhhNu3Vs0UFOpXI7FtioL0dqNDlo3g" TargetMode="External"/><Relationship Id="rId20" Type="http://schemas.openxmlformats.org/officeDocument/2006/relationships/hyperlink" Target="http://translate.googleusercontent.com/translate_c?depth=1&amp;hl=fr&amp;prev=search&amp;rurl=translate.google.fr&amp;sl=en&amp;u=http://en.wikipedia.org/wiki/Turnip_(brassica_rapa)&amp;usg=ALkJrhgU6Ucx5PbDC_sZjDWc4Sg7x1fJrg" TargetMode="External"/><Relationship Id="rId29" Type="http://schemas.openxmlformats.org/officeDocument/2006/relationships/hyperlink" Target="http://fr.wikipedia.org/wiki/Bok_choy" TargetMode="External"/><Relationship Id="rId1" Type="http://schemas.openxmlformats.org/officeDocument/2006/relationships/slideLayout" Target="../slideLayouts/slideLayout7.xml"/><Relationship Id="rId6" Type="http://schemas.openxmlformats.org/officeDocument/2006/relationships/hyperlink" Target="http://fr.wikipedia.org/wiki/Caract%C3%A8res_chinois" TargetMode="External"/><Relationship Id="rId11" Type="http://schemas.openxmlformats.org/officeDocument/2006/relationships/hyperlink" Target="http://fr.wikipedia.org/wiki/Chou_chinois" TargetMode="External"/><Relationship Id="rId24" Type="http://schemas.openxmlformats.org/officeDocument/2006/relationships/hyperlink" Target="http://translate.googleusercontent.com/translate_c?depth=1&amp;hl=fr&amp;prev=search&amp;rurl=translate.google.fr&amp;sl=en&amp;u=http://en.wikipedia.org/wiki/Cauliflower&amp;usg=ALkJrhijkooq-MarraaQD9RvW7lBegXHMw" TargetMode="External"/><Relationship Id="rId32" Type="http://schemas.openxmlformats.org/officeDocument/2006/relationships/image" Target="../media/image309.jpg"/><Relationship Id="rId5" Type="http://schemas.openxmlformats.org/officeDocument/2006/relationships/hyperlink" Target="http://fr.wikipedia.org/wiki/Blanc" TargetMode="External"/><Relationship Id="rId15" Type="http://schemas.openxmlformats.org/officeDocument/2006/relationships/hyperlink" Target="http://translate.googleusercontent.com/translate_c?depth=1&amp;hl=fr&amp;prev=search&amp;rurl=translate.google.fr&amp;sl=en&amp;u=http://en.wikipedia.org/wiki/Leaf_vegetable&amp;usg=ALkJrhh01257AZPVbDervsit4KhRX-IleA" TargetMode="External"/><Relationship Id="rId23" Type="http://schemas.openxmlformats.org/officeDocument/2006/relationships/hyperlink" Target="http://translate.googleusercontent.com/translate_c?depth=1&amp;hl=fr&amp;prev=search&amp;rurl=translate.google.fr&amp;sl=en&amp;u=http://en.wikipedia.org/wiki/Broccoli&amp;usg=ALkJrhgf1dzJVzSHC5xJxno2Mpku7IywmQ" TargetMode="External"/><Relationship Id="rId28" Type="http://schemas.openxmlformats.org/officeDocument/2006/relationships/hyperlink" Target="http://translate.googleusercontent.com/translate_c?depth=1&amp;hl=fr&amp;prev=search&amp;rurl=translate.google.fr&amp;sl=en&amp;u=http://en.wikipedia.org/wiki/Celery&amp;usg=ALkJrhjFQ5D1cB2NbS6AHlVUAAxSbACTFQ" TargetMode="External"/><Relationship Id="rId36" Type="http://schemas.openxmlformats.org/officeDocument/2006/relationships/image" Target="../media/image13.jpg"/><Relationship Id="rId10" Type="http://schemas.openxmlformats.org/officeDocument/2006/relationships/hyperlink" Target="http://fr.wikipedia.org/wiki/Mandarin_standard" TargetMode="External"/><Relationship Id="rId19" Type="http://schemas.openxmlformats.org/officeDocument/2006/relationships/hyperlink" Target="http://translate.googleusercontent.com/translate_c?depth=1&amp;hl=fr&amp;prev=search&amp;rurl=translate.google.fr&amp;sl=en&amp;u=http://en.wikipedia.org/wiki/Cultivar&amp;usg=ALkJrhgYheMr65pqqwGiYtRIGhbMnfblOg" TargetMode="External"/><Relationship Id="rId31" Type="http://schemas.openxmlformats.org/officeDocument/2006/relationships/image" Target="../media/image308.jpg"/><Relationship Id="rId4" Type="http://schemas.openxmlformats.org/officeDocument/2006/relationships/hyperlink" Target="http://fr.wikipedia.org/wiki/Chou_(plante)" TargetMode="External"/><Relationship Id="rId9" Type="http://schemas.openxmlformats.org/officeDocument/2006/relationships/hyperlink" Target="http://fr.wikipedia.org/wiki/P%C3%A9kin" TargetMode="External"/><Relationship Id="rId14" Type="http://schemas.openxmlformats.org/officeDocument/2006/relationships/hyperlink" Target="http://translate.googleusercontent.com/translate_c?depth=1&amp;hl=fr&amp;prev=search&amp;rurl=translate.google.fr&amp;sl=en&amp;u=http://en.wikipedia.org/wiki/China&amp;usg=ALkJrhhUvbIoRXJTBuZf7zEZYo-PGTR1zA" TargetMode="External"/><Relationship Id="rId22" Type="http://schemas.openxmlformats.org/officeDocument/2006/relationships/hyperlink" Target="http://translate.googleusercontent.com/translate_c?depth=1&amp;hl=fr&amp;prev=search&amp;rurl=translate.google.fr&amp;sl=en&amp;u=http://en.wikipedia.org/wiki/Cabbage&amp;usg=ALkJrhg72JgBjHoEZRIL9lDrUqfMG7k67w" TargetMode="External"/><Relationship Id="rId27" Type="http://schemas.openxmlformats.org/officeDocument/2006/relationships/hyperlink" Target="http://translate.googleusercontent.com/translate_c?depth=1&amp;hl=fr&amp;prev=search&amp;rurl=translate.google.fr&amp;sl=en&amp;u=http://en.wikipedia.org/wiki/Mustard_plant&amp;usg=ALkJrhjc4I9Gy32pPLsECUcEL3Qu70VAVQ" TargetMode="External"/><Relationship Id="rId30" Type="http://schemas.openxmlformats.org/officeDocument/2006/relationships/hyperlink" Target="http://en.wikipedia.org/wiki/Chinese_cabbage" TargetMode="External"/><Relationship Id="rId35" Type="http://schemas.openxmlformats.org/officeDocument/2006/relationships/image" Target="../media/image312.jpg"/></Relationships>
</file>

<file path=ppt/slides/_rels/slide58.xml.rels><?xml version="1.0" encoding="UTF-8" standalone="yes"?>
<Relationships xmlns="http://schemas.openxmlformats.org/package/2006/relationships"><Relationship Id="rId8" Type="http://schemas.openxmlformats.org/officeDocument/2006/relationships/hyperlink" Target="http://fr.wikipedia.org/wiki/Bok_choy" TargetMode="External"/><Relationship Id="rId13" Type="http://schemas.openxmlformats.org/officeDocument/2006/relationships/hyperlink" Target="http://fr.wikipedia.org/wiki/Porc" TargetMode="External"/><Relationship Id="rId18" Type="http://schemas.openxmlformats.org/officeDocument/2006/relationships/image" Target="../media/image317.jpg"/><Relationship Id="rId3" Type="http://schemas.openxmlformats.org/officeDocument/2006/relationships/hyperlink" Target="http://fr.wikipedia.org/wiki/Plante" TargetMode="External"/><Relationship Id="rId21" Type="http://schemas.openxmlformats.org/officeDocument/2006/relationships/image" Target="../media/image13.jpg"/><Relationship Id="rId7" Type="http://schemas.openxmlformats.org/officeDocument/2006/relationships/hyperlink" Target="http://fr.wikipedia.org/wiki/L%C3%A9gume" TargetMode="External"/><Relationship Id="rId12" Type="http://schemas.openxmlformats.org/officeDocument/2006/relationships/hyperlink" Target="http://fr.wikipedia.org/wiki/Saumure" TargetMode="External"/><Relationship Id="rId17" Type="http://schemas.openxmlformats.org/officeDocument/2006/relationships/image" Target="../media/image316.jpg"/><Relationship Id="rId2" Type="http://schemas.openxmlformats.org/officeDocument/2006/relationships/hyperlink" Target="http://fr.wikipedia.org/wiki/Brassica_rapa" TargetMode="External"/><Relationship Id="rId16" Type="http://schemas.openxmlformats.org/officeDocument/2006/relationships/image" Target="../media/image315.jpg"/><Relationship Id="rId20" Type="http://schemas.openxmlformats.org/officeDocument/2006/relationships/hyperlink" Target="http://www.germinance.com/chou_de_chine_pe-tsai_26-F4-E82.php" TargetMode="External"/><Relationship Id="rId1" Type="http://schemas.openxmlformats.org/officeDocument/2006/relationships/slideLayout" Target="../slideLayouts/slideLayout7.xml"/><Relationship Id="rId6" Type="http://schemas.openxmlformats.org/officeDocument/2006/relationships/hyperlink" Target="http://fr.wikipedia.org/wiki/Feuille" TargetMode="External"/><Relationship Id="rId11" Type="http://schemas.openxmlformats.org/officeDocument/2006/relationships/hyperlink" Target="http://fr.wikipedia.org/wiki/Ravioli" TargetMode="External"/><Relationship Id="rId5" Type="http://schemas.openxmlformats.org/officeDocument/2006/relationships/hyperlink" Target="http://fr.wikipedia.org/wiki/Plante_potag%C3%A8re" TargetMode="External"/><Relationship Id="rId15" Type="http://schemas.openxmlformats.org/officeDocument/2006/relationships/image" Target="../media/image314.jpg"/><Relationship Id="rId10" Type="http://schemas.openxmlformats.org/officeDocument/2006/relationships/hyperlink" Target="http://fr.wikipedia.org/wiki/Jiaozi" TargetMode="External"/><Relationship Id="rId19" Type="http://schemas.openxmlformats.org/officeDocument/2006/relationships/hyperlink" Target="http://fr.wikipedia.org/wiki/Pe-tsa%C3%AF" TargetMode="External"/><Relationship Id="rId4" Type="http://schemas.openxmlformats.org/officeDocument/2006/relationships/hyperlink" Target="http://fr.wikipedia.org/wiki/Brassicac%C3%A9es" TargetMode="External"/><Relationship Id="rId9" Type="http://schemas.openxmlformats.org/officeDocument/2006/relationships/hyperlink" Target="http://fr.wikipedia.org/wiki/Silique" TargetMode="External"/><Relationship Id="rId14" Type="http://schemas.openxmlformats.org/officeDocument/2006/relationships/image" Target="../media/image313.jpg"/><Relationship Id="rId22" Type="http://schemas.openxmlformats.org/officeDocument/2006/relationships/image" Target="../media/image276.gif"/></Relationships>
</file>

<file path=ppt/slides/_rels/slide59.xml.rels><?xml version="1.0" encoding="UTF-8" standalone="yes"?>
<Relationships xmlns="http://schemas.openxmlformats.org/package/2006/relationships"><Relationship Id="rId8" Type="http://schemas.openxmlformats.org/officeDocument/2006/relationships/hyperlink" Target="http://fr.wikipedia.org/wiki/Cornichon" TargetMode="External"/><Relationship Id="rId13" Type="http://schemas.openxmlformats.org/officeDocument/2006/relationships/hyperlink" Target="http://fr.wikipedia.org/wiki/Chou_(plante)" TargetMode="External"/><Relationship Id="rId18" Type="http://schemas.openxmlformats.org/officeDocument/2006/relationships/hyperlink" Target="http://fr.wikipedia.org/wiki/Pythium" TargetMode="External"/><Relationship Id="rId26" Type="http://schemas.openxmlformats.org/officeDocument/2006/relationships/hyperlink" Target="http://fr.wikipedia.org/wiki/Meloidogyne" TargetMode="External"/><Relationship Id="rId3" Type="http://schemas.openxmlformats.org/officeDocument/2006/relationships/hyperlink" Target="http://fr.wikipedia.org/wiki/Lagenaria_siceraria" TargetMode="External"/><Relationship Id="rId21" Type="http://schemas.openxmlformats.org/officeDocument/2006/relationships/hyperlink" Target="http://fr.wikipedia.org/wiki/Verticilliose" TargetMode="External"/><Relationship Id="rId34" Type="http://schemas.openxmlformats.org/officeDocument/2006/relationships/image" Target="../media/image323.jpg"/><Relationship Id="rId7" Type="http://schemas.openxmlformats.org/officeDocument/2006/relationships/hyperlink" Target="http://fr.wikipedia.org/wiki/L%C3%A9gume" TargetMode="External"/><Relationship Id="rId12" Type="http://schemas.openxmlformats.org/officeDocument/2006/relationships/hyperlink" Target="http://fr.wikipedia.org/wiki/Compagnonnage_(botanique)" TargetMode="External"/><Relationship Id="rId17" Type="http://schemas.openxmlformats.org/officeDocument/2006/relationships/hyperlink" Target="http://fr.wikipedia.org/wiki/Pomme_de_terre" TargetMode="External"/><Relationship Id="rId25" Type="http://schemas.openxmlformats.org/officeDocument/2006/relationships/hyperlink" Target="http://fr.wikipedia.org/wiki/Chrysom%C3%A8le_ray%C3%A9e_du_concombre" TargetMode="External"/><Relationship Id="rId33" Type="http://schemas.openxmlformats.org/officeDocument/2006/relationships/image" Target="../media/image322.jpg"/><Relationship Id="rId2" Type="http://schemas.openxmlformats.org/officeDocument/2006/relationships/hyperlink" Target="http://fr.wikipedia.org/wiki/Plante_potag%C3%A8re" TargetMode="External"/><Relationship Id="rId16" Type="http://schemas.openxmlformats.org/officeDocument/2006/relationships/hyperlink" Target="http://fr.wikipedia.org/wiki/Tomate" TargetMode="External"/><Relationship Id="rId20" Type="http://schemas.openxmlformats.org/officeDocument/2006/relationships/hyperlink" Target="http://fr.wikipedia.org/wiki/O%C3%AFdium_des_cucurbitac%C3%A9es" TargetMode="External"/><Relationship Id="rId29" Type="http://schemas.openxmlformats.org/officeDocument/2006/relationships/image" Target="../media/image318.jpg"/><Relationship Id="rId1" Type="http://schemas.openxmlformats.org/officeDocument/2006/relationships/slideLayout" Target="../slideLayouts/slideLayout7.xml"/><Relationship Id="rId6" Type="http://schemas.openxmlformats.org/officeDocument/2006/relationships/hyperlink" Target="http://fr.wikipedia.org/wiki/Cucurbitaceae" TargetMode="External"/><Relationship Id="rId11" Type="http://schemas.openxmlformats.org/officeDocument/2006/relationships/hyperlink" Target="http://fr.wikipedia.org/wiki/Cultivar" TargetMode="External"/><Relationship Id="rId24" Type="http://schemas.openxmlformats.org/officeDocument/2006/relationships/hyperlink" Target="http://fr.wikipedia.org/w/index.php?title=Virus_de_la_marbrure_du_concombre&amp;action=edit&amp;redlink=1" TargetMode="External"/><Relationship Id="rId32" Type="http://schemas.openxmlformats.org/officeDocument/2006/relationships/image" Target="../media/image321.jpg"/><Relationship Id="rId5" Type="http://schemas.openxmlformats.org/officeDocument/2006/relationships/hyperlink" Target="http://fr.wikipedia.org/wiki/Courge" TargetMode="External"/><Relationship Id="rId15" Type="http://schemas.openxmlformats.org/officeDocument/2006/relationships/hyperlink" Target="http://fr.wikipedia.org/wiki/Haricot" TargetMode="External"/><Relationship Id="rId23" Type="http://schemas.openxmlformats.org/officeDocument/2006/relationships/hyperlink" Target="http://fr.wikipedia.org/wiki/Virus_de_la_mosa%C3%AFque_du_concombre" TargetMode="External"/><Relationship Id="rId28" Type="http://schemas.openxmlformats.org/officeDocument/2006/relationships/hyperlink" Target="http://www.gnis.fr/index/action/page/id/516/title/Reussir-les-concombres-et-cornichons" TargetMode="External"/><Relationship Id="rId36" Type="http://schemas.openxmlformats.org/officeDocument/2006/relationships/image" Target="../media/image324.gif"/><Relationship Id="rId10" Type="http://schemas.openxmlformats.org/officeDocument/2006/relationships/hyperlink" Target="http://fr.wikipedia.org/wiki/Femelle" TargetMode="External"/><Relationship Id="rId19" Type="http://schemas.openxmlformats.org/officeDocument/2006/relationships/hyperlink" Target="http://fr.wikipedia.org/w/index.php?title=Fusariose_vasculaire_du_concombre&amp;action=edit&amp;redlink=1" TargetMode="External"/><Relationship Id="rId31" Type="http://schemas.openxmlformats.org/officeDocument/2006/relationships/image" Target="../media/image320.jpg"/><Relationship Id="rId4" Type="http://schemas.openxmlformats.org/officeDocument/2006/relationships/hyperlink" Target="http://fr.wikipedia.org/wiki/Melon_(plante)" TargetMode="External"/><Relationship Id="rId9" Type="http://schemas.openxmlformats.org/officeDocument/2006/relationships/hyperlink" Target="http://fr.wikipedia.org/wiki/Parth%C3%A9nocarpie" TargetMode="External"/><Relationship Id="rId14" Type="http://schemas.openxmlformats.org/officeDocument/2006/relationships/hyperlink" Target="http://fr.wikipedia.org/wiki/Laitue" TargetMode="External"/><Relationship Id="rId22" Type="http://schemas.openxmlformats.org/officeDocument/2006/relationships/hyperlink" Target="http://fr.wikipedia.org/w/index.php?title=Fl%C3%A9trissement_bact%C3%A9rien&amp;action=edit&amp;redlink=1" TargetMode="External"/><Relationship Id="rId27" Type="http://schemas.openxmlformats.org/officeDocument/2006/relationships/hyperlink" Target="http://fr.wikipedia.org/wiki/Concombre" TargetMode="External"/><Relationship Id="rId30" Type="http://schemas.openxmlformats.org/officeDocument/2006/relationships/image" Target="../media/image319.jpg"/><Relationship Id="rId35"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lesjujusencamion.over-blog.com/archive/2013-06/" TargetMode="Externa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hyperlink" Target="http://mission-humanitaire-femmes.org/Nos%20partenaires.html" TargetMode="External"/><Relationship Id="rId5" Type="http://schemas.openxmlformats.org/officeDocument/2006/relationships/hyperlink" Target="http://decouvertesolidarite.free.fr/retour2012" TargetMode="External"/><Relationship Id="rId4" Type="http://schemas.openxmlformats.org/officeDocument/2006/relationships/image" Target="../media/image25.jpg"/></Relationships>
</file>

<file path=ppt/slides/_rels/slide60.xml.rels><?xml version="1.0" encoding="UTF-8" standalone="yes"?>
<Relationships xmlns="http://schemas.openxmlformats.org/package/2006/relationships"><Relationship Id="rId8" Type="http://schemas.openxmlformats.org/officeDocument/2006/relationships/hyperlink" Target="http://fr.wikipedia.org/wiki/Guyane" TargetMode="External"/><Relationship Id="rId13" Type="http://schemas.openxmlformats.org/officeDocument/2006/relationships/image" Target="../media/image330.jpg"/><Relationship Id="rId3" Type="http://schemas.openxmlformats.org/officeDocument/2006/relationships/image" Target="../media/image326.jpg"/><Relationship Id="rId7" Type="http://schemas.openxmlformats.org/officeDocument/2006/relationships/hyperlink" Target="http://fr.wikipedia.org/wiki/Antilles_fran%C3%A7aises" TargetMode="External"/><Relationship Id="rId12" Type="http://schemas.openxmlformats.org/officeDocument/2006/relationships/hyperlink" Target="http://fr.wikipedia.org/wiki/Momordica_charantia" TargetMode="External"/><Relationship Id="rId2" Type="http://schemas.openxmlformats.org/officeDocument/2006/relationships/image" Target="../media/image325.jpg"/><Relationship Id="rId16" Type="http://schemas.openxmlformats.org/officeDocument/2006/relationships/image" Target="../media/image332.jpg"/><Relationship Id="rId1" Type="http://schemas.openxmlformats.org/officeDocument/2006/relationships/slideLayout" Target="../slideLayouts/slideLayout7.xml"/><Relationship Id="rId6" Type="http://schemas.openxmlformats.org/officeDocument/2006/relationships/image" Target="../media/image329.jpg"/><Relationship Id="rId11" Type="http://schemas.openxmlformats.org/officeDocument/2006/relationships/hyperlink" Target="http://fr.wikipedia.org/wiki/Courge" TargetMode="External"/><Relationship Id="rId5" Type="http://schemas.openxmlformats.org/officeDocument/2006/relationships/image" Target="../media/image328.jpg"/><Relationship Id="rId15" Type="http://schemas.openxmlformats.org/officeDocument/2006/relationships/image" Target="../media/image331.JPG"/><Relationship Id="rId10" Type="http://schemas.openxmlformats.org/officeDocument/2006/relationships/hyperlink" Target="http://fr.wikipedia.org/wiki/Cucurbitaceae" TargetMode="External"/><Relationship Id="rId4" Type="http://schemas.openxmlformats.org/officeDocument/2006/relationships/image" Target="../media/image327.jpg"/><Relationship Id="rId9" Type="http://schemas.openxmlformats.org/officeDocument/2006/relationships/hyperlink" Target="http://fr.wikipedia.org/wiki/Plante" TargetMode="External"/><Relationship Id="rId14" Type="http://schemas.openxmlformats.org/officeDocument/2006/relationships/hyperlink" Target="http://fr.wikipedia.org/wiki/La_R%C3%A9union"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fr.wikipedia.org/wiki/Asperge" TargetMode="External"/><Relationship Id="rId13" Type="http://schemas.openxmlformats.org/officeDocument/2006/relationships/image" Target="../media/image336.jpeg"/><Relationship Id="rId3" Type="http://schemas.openxmlformats.org/officeDocument/2006/relationships/hyperlink" Target="http://fr.wikipedia.org/wiki/Fabac%C3%A9e" TargetMode="External"/><Relationship Id="rId7" Type="http://schemas.openxmlformats.org/officeDocument/2006/relationships/hyperlink" Target="http://fr.wikipedia.org/wiki/Ma%C3%AFs" TargetMode="External"/><Relationship Id="rId12" Type="http://schemas.openxmlformats.org/officeDocument/2006/relationships/image" Target="../media/image335.jpeg"/><Relationship Id="rId17" Type="http://schemas.openxmlformats.org/officeDocument/2006/relationships/image" Target="../media/image13.jpg"/><Relationship Id="rId2" Type="http://schemas.openxmlformats.org/officeDocument/2006/relationships/hyperlink" Target="http://fr.wikipedia.org/wiki/Plante" TargetMode="External"/><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fr.wikipedia.org/wiki/Graine" TargetMode="External"/><Relationship Id="rId11" Type="http://schemas.openxmlformats.org/officeDocument/2006/relationships/image" Target="../media/image334.jpeg"/><Relationship Id="rId5" Type="http://schemas.openxmlformats.org/officeDocument/2006/relationships/hyperlink" Target="http://fr.wikipedia.org/wiki/Gousse" TargetMode="External"/><Relationship Id="rId15" Type="http://schemas.openxmlformats.org/officeDocument/2006/relationships/image" Target="../media/image338.jpeg"/><Relationship Id="rId10" Type="http://schemas.openxmlformats.org/officeDocument/2006/relationships/image" Target="../media/image333.jpeg"/><Relationship Id="rId4" Type="http://schemas.openxmlformats.org/officeDocument/2006/relationships/hyperlink" Target="http://fr.wikipedia.org/wiki/Plante_potag%C3%A8re" TargetMode="External"/><Relationship Id="rId9" Type="http://schemas.openxmlformats.org/officeDocument/2006/relationships/hyperlink" Target="http://fr.wikipedia.org/wiki/Dolique_asperge" TargetMode="External"/><Relationship Id="rId14" Type="http://schemas.openxmlformats.org/officeDocument/2006/relationships/image" Target="../media/image337.jpeg"/></Relationships>
</file>

<file path=ppt/slides/_rels/slide62.xml.rels><?xml version="1.0" encoding="UTF-8" standalone="yes"?>
<Relationships xmlns="http://schemas.openxmlformats.org/package/2006/relationships"><Relationship Id="rId13" Type="http://schemas.openxmlformats.org/officeDocument/2006/relationships/hyperlink" Target="http://fr.wikipedia.org/wiki/G%C3%A9latine" TargetMode="External"/><Relationship Id="rId18" Type="http://schemas.openxmlformats.org/officeDocument/2006/relationships/hyperlink" Target="http://fr.wikipedia.org/wiki/Cuisine_japonaise" TargetMode="External"/><Relationship Id="rId26" Type="http://schemas.openxmlformats.org/officeDocument/2006/relationships/hyperlink" Target="http://fr.wikipedia.org/wiki/Igname" TargetMode="External"/><Relationship Id="rId39" Type="http://schemas.openxmlformats.org/officeDocument/2006/relationships/image" Target="../media/image339.jpeg"/><Relationship Id="rId3" Type="http://schemas.openxmlformats.org/officeDocument/2006/relationships/hyperlink" Target="http://fr.wikipedia.org/wiki/Louisiane" TargetMode="External"/><Relationship Id="rId21" Type="http://schemas.openxmlformats.org/officeDocument/2006/relationships/hyperlink" Target="http://fr.wikipedia.org/wiki/Alg%C3%A9rie" TargetMode="External"/><Relationship Id="rId34" Type="http://schemas.openxmlformats.org/officeDocument/2006/relationships/hyperlink" Target="http://fr.wikipedia.org/wiki/R%C3%A9frig%C3%A9rateur" TargetMode="External"/><Relationship Id="rId42" Type="http://schemas.openxmlformats.org/officeDocument/2006/relationships/image" Target="../media/image342.jpeg"/><Relationship Id="rId47" Type="http://schemas.openxmlformats.org/officeDocument/2006/relationships/image" Target="../media/image347.jpeg"/><Relationship Id="rId50" Type="http://schemas.openxmlformats.org/officeDocument/2006/relationships/image" Target="../media/image350.jpeg"/><Relationship Id="rId7" Type="http://schemas.openxmlformats.org/officeDocument/2006/relationships/hyperlink" Target="http://fr.wikipedia.org/wiki/Afrique" TargetMode="External"/><Relationship Id="rId12" Type="http://schemas.openxmlformats.org/officeDocument/2006/relationships/hyperlink" Target="http://fr.wikipedia.org/wiki/Mucus" TargetMode="External"/><Relationship Id="rId17" Type="http://schemas.openxmlformats.org/officeDocument/2006/relationships/hyperlink" Target="http://fr.wikipedia.org/wiki/Africain" TargetMode="External"/><Relationship Id="rId25" Type="http://schemas.openxmlformats.org/officeDocument/2006/relationships/hyperlink" Target="http://fr.wikipedia.org/wiki/Oignon" TargetMode="External"/><Relationship Id="rId33" Type="http://schemas.openxmlformats.org/officeDocument/2006/relationships/hyperlink" Target="http://fr.wikipedia.org/wiki/Ras_el_hanout" TargetMode="External"/><Relationship Id="rId38" Type="http://schemas.openxmlformats.org/officeDocument/2006/relationships/hyperlink" Target="http://en.wikipedia.org/wiki/Okra" TargetMode="External"/><Relationship Id="rId46" Type="http://schemas.openxmlformats.org/officeDocument/2006/relationships/image" Target="../media/image346.jpeg"/><Relationship Id="rId2" Type="http://schemas.openxmlformats.org/officeDocument/2006/relationships/hyperlink" Target="http://fr.wikipedia.org/wiki/Guyane" TargetMode="External"/><Relationship Id="rId16" Type="http://schemas.openxmlformats.org/officeDocument/2006/relationships/hyperlink" Target="http://fr.wikipedia.org/wiki/Cr%C3%A9olit%C3%A9" TargetMode="External"/><Relationship Id="rId20" Type="http://schemas.openxmlformats.org/officeDocument/2006/relationships/hyperlink" Target="http://fr.wikipedia.org/wiki/Maroc" TargetMode="External"/><Relationship Id="rId29" Type="http://schemas.openxmlformats.org/officeDocument/2006/relationships/hyperlink" Target="http://fr.wikipedia.org/wiki/Coriandre" TargetMode="External"/><Relationship Id="rId41" Type="http://schemas.openxmlformats.org/officeDocument/2006/relationships/image" Target="../media/image341.jpeg"/><Relationship Id="rId1" Type="http://schemas.openxmlformats.org/officeDocument/2006/relationships/slideLayout" Target="../slideLayouts/slideLayout7.xml"/><Relationship Id="rId6" Type="http://schemas.openxmlformats.org/officeDocument/2006/relationships/hyperlink" Target="http://fr.wikipedia.org/wiki/Malvaceae" TargetMode="External"/><Relationship Id="rId11" Type="http://schemas.openxmlformats.org/officeDocument/2006/relationships/hyperlink" Target="http://fr.wikipedia.org/wiki/Carpelle" TargetMode="External"/><Relationship Id="rId24" Type="http://schemas.openxmlformats.org/officeDocument/2006/relationships/hyperlink" Target="http://fr.wikipedia.org/wiki/Tomate" TargetMode="External"/><Relationship Id="rId32" Type="http://schemas.openxmlformats.org/officeDocument/2006/relationships/hyperlink" Target="http://fr.wikipedia.org/wiki/Vinaigre" TargetMode="External"/><Relationship Id="rId37" Type="http://schemas.openxmlformats.org/officeDocument/2006/relationships/hyperlink" Target="http://fr.wikipedia.org/wiki/Gombo" TargetMode="External"/><Relationship Id="rId40" Type="http://schemas.openxmlformats.org/officeDocument/2006/relationships/image" Target="../media/image340.jpeg"/><Relationship Id="rId45" Type="http://schemas.openxmlformats.org/officeDocument/2006/relationships/image" Target="../media/image345.jpeg"/><Relationship Id="rId5" Type="http://schemas.openxmlformats.org/officeDocument/2006/relationships/hyperlink" Target="http://fr.wikipedia.org/wiki/Famille_(biologie)" TargetMode="External"/><Relationship Id="rId15" Type="http://schemas.openxmlformats.org/officeDocument/2006/relationships/hyperlink" Target="http://fr.wikipedia.org/wiki/Rago%C3%BBt" TargetMode="External"/><Relationship Id="rId23" Type="http://schemas.openxmlformats.org/officeDocument/2006/relationships/hyperlink" Target="http://fr.wikipedia.org/wiki/Ha%C3%AFti" TargetMode="External"/><Relationship Id="rId28" Type="http://schemas.openxmlformats.org/officeDocument/2006/relationships/hyperlink" Target="http://fr.wikipedia.org/wiki/Curry" TargetMode="External"/><Relationship Id="rId36" Type="http://schemas.openxmlformats.org/officeDocument/2006/relationships/hyperlink" Target="http://fr.wikipedia.org/wiki/Caf%C3%A9" TargetMode="External"/><Relationship Id="rId49" Type="http://schemas.openxmlformats.org/officeDocument/2006/relationships/image" Target="../media/image349.jpeg"/><Relationship Id="rId10" Type="http://schemas.openxmlformats.org/officeDocument/2006/relationships/hyperlink" Target="http://fr.wikipedia.org/wiki/Condiment" TargetMode="External"/><Relationship Id="rId19" Type="http://schemas.openxmlformats.org/officeDocument/2006/relationships/hyperlink" Target="http://fr.wikipedia.org/wiki/Gr%C3%A8ce" TargetMode="External"/><Relationship Id="rId31" Type="http://schemas.openxmlformats.org/officeDocument/2006/relationships/hyperlink" Target="http://fr.wikipedia.org/wiki/Citron" TargetMode="External"/><Relationship Id="rId44" Type="http://schemas.openxmlformats.org/officeDocument/2006/relationships/image" Target="../media/image344.jpeg"/><Relationship Id="rId4" Type="http://schemas.openxmlformats.org/officeDocument/2006/relationships/hyperlink" Target="http://fr.wikipedia.org/wiki/Esp%C3%A8ce" TargetMode="External"/><Relationship Id="rId9" Type="http://schemas.openxmlformats.org/officeDocument/2006/relationships/hyperlink" Target="http://fr.wikipedia.org/wiki/L%C3%A9gume" TargetMode="External"/><Relationship Id="rId14" Type="http://schemas.openxmlformats.org/officeDocument/2006/relationships/hyperlink" Target="http://fr.wikipedia.org/wiki/Soupe" TargetMode="External"/><Relationship Id="rId22" Type="http://schemas.openxmlformats.org/officeDocument/2006/relationships/hyperlink" Target="http://fr.wikipedia.org/wiki/Tunisie" TargetMode="External"/><Relationship Id="rId27" Type="http://schemas.openxmlformats.org/officeDocument/2006/relationships/hyperlink" Target="http://fr.wikipedia.org/wiki/Poivron" TargetMode="External"/><Relationship Id="rId30" Type="http://schemas.openxmlformats.org/officeDocument/2006/relationships/hyperlink" Target="http://fr.wikipedia.org/wiki/Origan" TargetMode="External"/><Relationship Id="rId35" Type="http://schemas.openxmlformats.org/officeDocument/2006/relationships/hyperlink" Target="http://fr.wikipedia.org/wiki/Graine" TargetMode="External"/><Relationship Id="rId43" Type="http://schemas.openxmlformats.org/officeDocument/2006/relationships/image" Target="../media/image343.jpeg"/><Relationship Id="rId48" Type="http://schemas.openxmlformats.org/officeDocument/2006/relationships/image" Target="../media/image348.jpeg"/><Relationship Id="rId8" Type="http://schemas.openxmlformats.org/officeDocument/2006/relationships/hyperlink" Target="http://fr.wikipedia.org/wiki/Capsule_(botanique)" TargetMode="External"/><Relationship Id="rId51" Type="http://schemas.openxmlformats.org/officeDocument/2006/relationships/image" Target="../media/image351.jpeg"/></Relationships>
</file>

<file path=ppt/slides/_rels/slide63.xml.rels><?xml version="1.0" encoding="UTF-8" standalone="yes"?>
<Relationships xmlns="http://schemas.openxmlformats.org/package/2006/relationships"><Relationship Id="rId13" Type="http://schemas.openxmlformats.org/officeDocument/2006/relationships/hyperlink" Target="http://fr.wikipedia.org/wiki/Amidon" TargetMode="External"/><Relationship Id="rId18" Type="http://schemas.openxmlformats.org/officeDocument/2006/relationships/hyperlink" Target="http://fr.wikipedia.org/wiki/Motoculteur" TargetMode="External"/><Relationship Id="rId26" Type="http://schemas.openxmlformats.org/officeDocument/2006/relationships/hyperlink" Target="http://fr.wikipedia.org/wiki/Cuivre" TargetMode="External"/><Relationship Id="rId39" Type="http://schemas.openxmlformats.org/officeDocument/2006/relationships/hyperlink" Target="http://fr.wikipedia.org/wiki/Virus" TargetMode="External"/><Relationship Id="rId21" Type="http://schemas.openxmlformats.org/officeDocument/2006/relationships/hyperlink" Target="http://fr.wikipedia.org/wiki/Azote" TargetMode="External"/><Relationship Id="rId34" Type="http://schemas.openxmlformats.org/officeDocument/2006/relationships/hyperlink" Target="http://fr.wikipedia.org/wiki/Cotyl%C3%A9don" TargetMode="External"/><Relationship Id="rId42" Type="http://schemas.openxmlformats.org/officeDocument/2006/relationships/hyperlink" Target="http://fr.wikipedia.org/wiki/T%C3%A9tranyque_tisserand" TargetMode="External"/><Relationship Id="rId47" Type="http://schemas.openxmlformats.org/officeDocument/2006/relationships/hyperlink" Target="http://fr.wikipedia.org/wiki/Anthracnose_du_haricot" TargetMode="External"/><Relationship Id="rId50" Type="http://schemas.openxmlformats.org/officeDocument/2006/relationships/hyperlink" Target="http://fr.wikipedia.org/wiki/Rotation_culturale" TargetMode="External"/><Relationship Id="rId55" Type="http://schemas.openxmlformats.org/officeDocument/2006/relationships/image" Target="../media/image354.jpeg"/><Relationship Id="rId63" Type="http://schemas.openxmlformats.org/officeDocument/2006/relationships/image" Target="../media/image324.gif"/><Relationship Id="rId7" Type="http://schemas.openxmlformats.org/officeDocument/2006/relationships/hyperlink" Target="http://fr.wikipedia.org/wiki/Gousse" TargetMode="External"/><Relationship Id="rId2" Type="http://schemas.openxmlformats.org/officeDocument/2006/relationships/hyperlink" Target="http://fr.wikipedia.org/wiki/Plante_annuelle" TargetMode="External"/><Relationship Id="rId16" Type="http://schemas.openxmlformats.org/officeDocument/2006/relationships/hyperlink" Target="http://fr.wikipedia.org/wiki/Ma%C3%AFs" TargetMode="External"/><Relationship Id="rId20" Type="http://schemas.openxmlformats.org/officeDocument/2006/relationships/hyperlink" Target="http://fr.wikipedia.org/wiki/Nodosit%C3%A9" TargetMode="External"/><Relationship Id="rId29" Type="http://schemas.openxmlformats.org/officeDocument/2006/relationships/hyperlink" Target="http://fr.wikipedia.org/wiki/Zinc" TargetMode="External"/><Relationship Id="rId41" Type="http://schemas.openxmlformats.org/officeDocument/2006/relationships/hyperlink" Target="http://fr.wikipedia.org/wiki/Escargot" TargetMode="External"/><Relationship Id="rId54" Type="http://schemas.openxmlformats.org/officeDocument/2006/relationships/image" Target="../media/image353.jpeg"/><Relationship Id="rId62" Type="http://schemas.openxmlformats.org/officeDocument/2006/relationships/image" Target="../media/image360.gif"/><Relationship Id="rId1" Type="http://schemas.openxmlformats.org/officeDocument/2006/relationships/slideLayout" Target="../slideLayouts/slideLayout7.xml"/><Relationship Id="rId6" Type="http://schemas.openxmlformats.org/officeDocument/2006/relationships/hyperlink" Target="http://fr.wikipedia.org/wiki/Fruit_(botanique)" TargetMode="External"/><Relationship Id="rId11" Type="http://schemas.openxmlformats.org/officeDocument/2006/relationships/hyperlink" Target="http://fr.wikipedia.org/wiki/Am%C3%A9rique_du_Sud" TargetMode="External"/><Relationship Id="rId24" Type="http://schemas.openxmlformats.org/officeDocument/2006/relationships/hyperlink" Target="http://fr.wikipedia.org/wiki/Potasse_(min%C3%A9ral)" TargetMode="External"/><Relationship Id="rId32" Type="http://schemas.openxmlformats.org/officeDocument/2006/relationships/hyperlink" Target="http://fr.wikipedia.org/wiki/Battance" TargetMode="External"/><Relationship Id="rId37" Type="http://schemas.openxmlformats.org/officeDocument/2006/relationships/hyperlink" Target="http://fr.wikipedia.org/wiki/Irrigation" TargetMode="External"/><Relationship Id="rId40" Type="http://schemas.openxmlformats.org/officeDocument/2006/relationships/hyperlink" Target="http://fr.wikipedia.org/wiki/Ravageur" TargetMode="External"/><Relationship Id="rId45" Type="http://schemas.openxmlformats.org/officeDocument/2006/relationships/hyperlink" Target="http://fr.wikipedia.org/wiki/Bruche_du_haricot" TargetMode="External"/><Relationship Id="rId53" Type="http://schemas.openxmlformats.org/officeDocument/2006/relationships/image" Target="../media/image352.jpeg"/><Relationship Id="rId58" Type="http://schemas.openxmlformats.org/officeDocument/2006/relationships/image" Target="../media/image357.jpeg"/><Relationship Id="rId5" Type="http://schemas.openxmlformats.org/officeDocument/2006/relationships/hyperlink" Target="http://fr.wikipedia.org/wiki/L%C3%A9gume" TargetMode="External"/><Relationship Id="rId15" Type="http://schemas.openxmlformats.org/officeDocument/2006/relationships/hyperlink" Target="http://fr.wikipedia.org/wiki/Monoculture" TargetMode="External"/><Relationship Id="rId23" Type="http://schemas.openxmlformats.org/officeDocument/2006/relationships/hyperlink" Target="http://fr.wikipedia.org/wiki/Phosphate" TargetMode="External"/><Relationship Id="rId28" Type="http://schemas.openxmlformats.org/officeDocument/2006/relationships/hyperlink" Target="http://fr.wikipedia.org/wiki/Mangan%C3%A8se" TargetMode="External"/><Relationship Id="rId36" Type="http://schemas.openxmlformats.org/officeDocument/2006/relationships/hyperlink" Target="http://fr.wikipedia.org/wiki/Paillis" TargetMode="External"/><Relationship Id="rId49" Type="http://schemas.openxmlformats.org/officeDocument/2006/relationships/hyperlink" Target="http://fr.wikipedia.org/wiki/Fongicide" TargetMode="External"/><Relationship Id="rId57" Type="http://schemas.openxmlformats.org/officeDocument/2006/relationships/image" Target="../media/image356.jpeg"/><Relationship Id="rId61" Type="http://schemas.openxmlformats.org/officeDocument/2006/relationships/image" Target="../media/image359.jpg"/><Relationship Id="rId10" Type="http://schemas.openxmlformats.org/officeDocument/2006/relationships/hyperlink" Target="http://fr.wikipedia.org/wiki/Am%C3%A9rique_centrale" TargetMode="External"/><Relationship Id="rId19" Type="http://schemas.openxmlformats.org/officeDocument/2006/relationships/hyperlink" Target="http://fr.wikipedia.org/wiki/Fertilisation" TargetMode="External"/><Relationship Id="rId31" Type="http://schemas.openxmlformats.org/officeDocument/2006/relationships/hyperlink" Target="http://fr.wikipedia.org/wiki/Potentiel_hydrog%C3%A8ne" TargetMode="External"/><Relationship Id="rId44" Type="http://schemas.openxmlformats.org/officeDocument/2006/relationships/hyperlink" Target="http://fr.wikipedia.org/w/index.php?title=Puceron_des_racines&amp;action=edit&amp;redlink=1" TargetMode="External"/><Relationship Id="rId52" Type="http://schemas.openxmlformats.org/officeDocument/2006/relationships/hyperlink" Target="http://en.wikipedia.org/wiki/Bean" TargetMode="External"/><Relationship Id="rId60" Type="http://schemas.openxmlformats.org/officeDocument/2006/relationships/image" Target="../media/image14.jpg"/><Relationship Id="rId4" Type="http://schemas.openxmlformats.org/officeDocument/2006/relationships/hyperlink" Target="http://fr.wikipedia.org/wiki/Phaseolus" TargetMode="External"/><Relationship Id="rId9" Type="http://schemas.openxmlformats.org/officeDocument/2006/relationships/hyperlink" Target="http://fr.wikipedia.org/wiki/Prot%C3%A9ine" TargetMode="External"/><Relationship Id="rId14" Type="http://schemas.openxmlformats.org/officeDocument/2006/relationships/hyperlink" Target="http://fr.wikipedia.org/wiki/Fixation_biologique_de_l'azote" TargetMode="External"/><Relationship Id="rId22" Type="http://schemas.openxmlformats.org/officeDocument/2006/relationships/hyperlink" Target="http://fr.wikipedia.org/wiki/Fumure" TargetMode="External"/><Relationship Id="rId27" Type="http://schemas.openxmlformats.org/officeDocument/2006/relationships/hyperlink" Target="http://fr.wikipedia.org/wiki/Molybd%C3%A8ne" TargetMode="External"/><Relationship Id="rId30" Type="http://schemas.openxmlformats.org/officeDocument/2006/relationships/hyperlink" Target="http://fr.wikipedia.org/wiki/Salinit%C3%A9" TargetMode="External"/><Relationship Id="rId35" Type="http://schemas.openxmlformats.org/officeDocument/2006/relationships/hyperlink" Target="http://fr.wikipedia.org/wiki/Jardin_potager" TargetMode="External"/><Relationship Id="rId43" Type="http://schemas.openxmlformats.org/officeDocument/2006/relationships/hyperlink" Target="http://fr.wikipedia.org/wiki/Mouche_des_semis" TargetMode="External"/><Relationship Id="rId48" Type="http://schemas.openxmlformats.org/officeDocument/2006/relationships/hyperlink" Target="http://fr.wikipedia.org/wiki/Fonte_des_semis" TargetMode="External"/><Relationship Id="rId56" Type="http://schemas.openxmlformats.org/officeDocument/2006/relationships/image" Target="../media/image355.jpeg"/><Relationship Id="rId8" Type="http://schemas.openxmlformats.org/officeDocument/2006/relationships/hyperlink" Target="http://fr.wikipedia.org/wiki/Graine" TargetMode="External"/><Relationship Id="rId51" Type="http://schemas.openxmlformats.org/officeDocument/2006/relationships/hyperlink" Target="http://fr.wikipedia.org/wiki/Haricot" TargetMode="External"/><Relationship Id="rId3" Type="http://schemas.openxmlformats.org/officeDocument/2006/relationships/hyperlink" Target="http://fr.wikipedia.org/wiki/Fabaceae" TargetMode="External"/><Relationship Id="rId12" Type="http://schemas.openxmlformats.org/officeDocument/2006/relationships/hyperlink" Target="http://fr.wikipedia.org/wiki/Cordill%C3%A8re_des_Andes" TargetMode="External"/><Relationship Id="rId17" Type="http://schemas.openxmlformats.org/officeDocument/2006/relationships/hyperlink" Target="http://fr.wikipedia.org/wiki/Semis_(agriculture)" TargetMode="External"/><Relationship Id="rId25" Type="http://schemas.openxmlformats.org/officeDocument/2006/relationships/hyperlink" Target="http://fr.wikipedia.org/wiki/Oligo-%C3%A9l%C3%A9ment" TargetMode="External"/><Relationship Id="rId33" Type="http://schemas.openxmlformats.org/officeDocument/2006/relationships/hyperlink" Target="http://fr.wikipedia.org/wiki/Germination" TargetMode="External"/><Relationship Id="rId38" Type="http://schemas.openxmlformats.org/officeDocument/2006/relationships/hyperlink" Target="http://fr.wikipedia.org/wiki/Anthracnose" TargetMode="External"/><Relationship Id="rId46" Type="http://schemas.openxmlformats.org/officeDocument/2006/relationships/hyperlink" Target="http://fr.wikipedia.org/wiki/Maladies_cryptogamiques" TargetMode="External"/><Relationship Id="rId59" Type="http://schemas.openxmlformats.org/officeDocument/2006/relationships/image" Target="../media/image358.jpeg"/></Relationships>
</file>

<file path=ppt/slides/_rels/slide64.xml.rels><?xml version="1.0" encoding="UTF-8" standalone="yes"?>
<Relationships xmlns="http://schemas.openxmlformats.org/package/2006/relationships"><Relationship Id="rId8" Type="http://schemas.openxmlformats.org/officeDocument/2006/relationships/hyperlink" Target="http://fr.wikipedia.org/wiki/Alimentation" TargetMode="External"/><Relationship Id="rId13" Type="http://schemas.openxmlformats.org/officeDocument/2006/relationships/hyperlink" Target="http://en.wikipedia.org/wiki/Corchorus_olitorius" TargetMode="External"/><Relationship Id="rId18" Type="http://schemas.openxmlformats.org/officeDocument/2006/relationships/image" Target="../media/image363.jpeg"/><Relationship Id="rId3" Type="http://schemas.openxmlformats.org/officeDocument/2006/relationships/hyperlink" Target="http://fr.wikipedia.org/wiki/Malvaceae" TargetMode="External"/><Relationship Id="rId21" Type="http://schemas.openxmlformats.org/officeDocument/2006/relationships/image" Target="../media/image366.jpeg"/><Relationship Id="rId7" Type="http://schemas.openxmlformats.org/officeDocument/2006/relationships/hyperlink" Target="http://fr.wikipedia.org/wiki/Jute_(plante)" TargetMode="External"/><Relationship Id="rId12" Type="http://schemas.openxmlformats.org/officeDocument/2006/relationships/hyperlink" Target="http://fr.wikipedia.org/wiki/Cor%C3%A8te_potag%C3%A8re" TargetMode="External"/><Relationship Id="rId17" Type="http://schemas.openxmlformats.org/officeDocument/2006/relationships/image" Target="../media/image362.jpeg"/><Relationship Id="rId2" Type="http://schemas.openxmlformats.org/officeDocument/2006/relationships/hyperlink" Target="http://fr.wikipedia.org/wiki/Tiliaceae" TargetMode="External"/><Relationship Id="rId16" Type="http://schemas.openxmlformats.org/officeDocument/2006/relationships/image" Target="../media/image361.jpeg"/><Relationship Id="rId20" Type="http://schemas.openxmlformats.org/officeDocument/2006/relationships/image" Target="../media/image365.jpeg"/><Relationship Id="rId1" Type="http://schemas.openxmlformats.org/officeDocument/2006/relationships/slideLayout" Target="../slideLayouts/slideLayout7.xml"/><Relationship Id="rId6" Type="http://schemas.openxmlformats.org/officeDocument/2006/relationships/hyperlink" Target="http://fr.wikipedia.org/wiki/Textile" TargetMode="External"/><Relationship Id="rId11" Type="http://schemas.openxmlformats.org/officeDocument/2006/relationships/hyperlink" Target="http://fr.wikipedia.org/wiki/Moyen-Orient" TargetMode="External"/><Relationship Id="rId5" Type="http://schemas.openxmlformats.org/officeDocument/2006/relationships/hyperlink" Target="http://fr.wikipedia.org/wiki/Plante" TargetMode="External"/><Relationship Id="rId15" Type="http://schemas.openxmlformats.org/officeDocument/2006/relationships/hyperlink" Target="http://www.alsagarden.com/fr/30-corchorus-olitorius-cor&#232;te-potag&#232;re-graines.html" TargetMode="External"/><Relationship Id="rId23" Type="http://schemas.openxmlformats.org/officeDocument/2006/relationships/image" Target="../media/image13.jpg"/><Relationship Id="rId10" Type="http://schemas.openxmlformats.org/officeDocument/2006/relationships/hyperlink" Target="http://fr.wikipedia.org/wiki/Maghreb" TargetMode="External"/><Relationship Id="rId19" Type="http://schemas.openxmlformats.org/officeDocument/2006/relationships/image" Target="../media/image364.jpeg"/><Relationship Id="rId4" Type="http://schemas.openxmlformats.org/officeDocument/2006/relationships/hyperlink" Target="http://fr.wikipedia.org/wiki/Inde" TargetMode="External"/><Relationship Id="rId9" Type="http://schemas.openxmlformats.org/officeDocument/2006/relationships/hyperlink" Target="http://fr.wikipedia.org/wiki/Afrique_de_l'Ouest" TargetMode="External"/><Relationship Id="rId14" Type="http://schemas.openxmlformats.org/officeDocument/2006/relationships/hyperlink" Target="http://www.tropicaplanet.com/les-produits-tropica/les-potageres/legumes-feuilles-africains/corete-potagere/" TargetMode="External"/><Relationship Id="rId22" Type="http://schemas.openxmlformats.org/officeDocument/2006/relationships/image" Target="../media/image367.jpeg"/></Relationships>
</file>

<file path=ppt/slides/_rels/slide65.xml.rels><?xml version="1.0" encoding="UTF-8" standalone="yes"?>
<Relationships xmlns="http://schemas.openxmlformats.org/package/2006/relationships"><Relationship Id="rId8" Type="http://schemas.openxmlformats.org/officeDocument/2006/relationships/hyperlink" Target="http://fr.wikipedia.org/wiki/Tige" TargetMode="External"/><Relationship Id="rId13" Type="http://schemas.openxmlformats.org/officeDocument/2006/relationships/hyperlink" Target="http://fr.wikipedia.org/wiki/Laitue_cultiv%C3%A9e" TargetMode="External"/><Relationship Id="rId18" Type="http://schemas.openxmlformats.org/officeDocument/2006/relationships/image" Target="../media/image371.jpeg"/><Relationship Id="rId3" Type="http://schemas.openxmlformats.org/officeDocument/2006/relationships/hyperlink" Target="http://fr.wikipedia.org/wiki/Lactuca" TargetMode="External"/><Relationship Id="rId21" Type="http://schemas.openxmlformats.org/officeDocument/2006/relationships/image" Target="../media/image14.jpg"/><Relationship Id="rId7" Type="http://schemas.openxmlformats.org/officeDocument/2006/relationships/hyperlink" Target="http://fr.wikipedia.org/wiki/Salade_(mets)" TargetMode="External"/><Relationship Id="rId12" Type="http://schemas.openxmlformats.org/officeDocument/2006/relationships/hyperlink" Target="http://fr.wikipedia.org/wiki/Sativa" TargetMode="External"/><Relationship Id="rId17" Type="http://schemas.openxmlformats.org/officeDocument/2006/relationships/image" Target="../media/image370.jpeg"/><Relationship Id="rId2" Type="http://schemas.openxmlformats.org/officeDocument/2006/relationships/hyperlink" Target="http://fr.wikipedia.org/wiki/Plante" TargetMode="External"/><Relationship Id="rId16" Type="http://schemas.openxmlformats.org/officeDocument/2006/relationships/image" Target="../media/image369.jpeg"/><Relationship Id="rId20" Type="http://schemas.openxmlformats.org/officeDocument/2006/relationships/image" Target="../media/image373.jpg"/><Relationship Id="rId1" Type="http://schemas.openxmlformats.org/officeDocument/2006/relationships/slideLayout" Target="../slideLayouts/slideLayout7.xml"/><Relationship Id="rId6" Type="http://schemas.openxmlformats.org/officeDocument/2006/relationships/hyperlink" Target="http://fr.wikipedia.org/wiki/L%C3%A9gume" TargetMode="External"/><Relationship Id="rId11" Type="http://schemas.openxmlformats.org/officeDocument/2006/relationships/hyperlink" Target="http://fr.wikipedia.org/wiki/Latex_(mat%C3%A9riau)" TargetMode="External"/><Relationship Id="rId5" Type="http://schemas.openxmlformats.org/officeDocument/2006/relationships/hyperlink" Target="http://fr.wikipedia.org/wiki/Feuille" TargetMode="External"/><Relationship Id="rId15" Type="http://schemas.openxmlformats.org/officeDocument/2006/relationships/image" Target="../media/image368.jpeg"/><Relationship Id="rId10" Type="http://schemas.openxmlformats.org/officeDocument/2006/relationships/hyperlink" Target="http://fr.wikipedia.org/wiki/Latin" TargetMode="External"/><Relationship Id="rId19" Type="http://schemas.openxmlformats.org/officeDocument/2006/relationships/image" Target="../media/image372.jpeg"/><Relationship Id="rId4" Type="http://schemas.openxmlformats.org/officeDocument/2006/relationships/hyperlink" Target="http://fr.wikipedia.org/wiki/Asteraceae" TargetMode="External"/><Relationship Id="rId9" Type="http://schemas.openxmlformats.org/officeDocument/2006/relationships/hyperlink" Target="http://fr.wikipedia.org/wiki/Asperge" TargetMode="External"/><Relationship Id="rId14" Type="http://schemas.openxmlformats.org/officeDocument/2006/relationships/hyperlink" Target="http://database.prota.org/PROTAhtml/Lactuca%20sativa_Fr.htm"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fr.wikipedia.org/wiki/Pommes_de_terre" TargetMode="External"/><Relationship Id="rId13" Type="http://schemas.openxmlformats.org/officeDocument/2006/relationships/hyperlink" Target="http://en.wikipedia.org/wiki/Xanthosoma_sagittifolium" TargetMode="External"/><Relationship Id="rId18" Type="http://schemas.openxmlformats.org/officeDocument/2006/relationships/image" Target="../media/image378.jpg"/><Relationship Id="rId3" Type="http://schemas.openxmlformats.org/officeDocument/2006/relationships/hyperlink" Target="http://fr.wikipedia.org/wiki/Antilles" TargetMode="External"/><Relationship Id="rId21" Type="http://schemas.openxmlformats.org/officeDocument/2006/relationships/image" Target="../media/image381.jpg"/><Relationship Id="rId7" Type="http://schemas.openxmlformats.org/officeDocument/2006/relationships/hyperlink" Target="http://fr.wikipedia.org/wiki/Corme_(bulbe)" TargetMode="External"/><Relationship Id="rId12" Type="http://schemas.openxmlformats.org/officeDocument/2006/relationships/hyperlink" Target="http://nature.jardin.free.fr/1104/xanthosoma_violaceum.html" TargetMode="External"/><Relationship Id="rId17" Type="http://schemas.openxmlformats.org/officeDocument/2006/relationships/image" Target="../media/image377.jpg"/><Relationship Id="rId2" Type="http://schemas.openxmlformats.org/officeDocument/2006/relationships/hyperlink" Target="http://fr.wikipedia.org/wiki/Araceae" TargetMode="External"/><Relationship Id="rId16" Type="http://schemas.openxmlformats.org/officeDocument/2006/relationships/image" Target="../media/image376.jpg"/><Relationship Id="rId20" Type="http://schemas.openxmlformats.org/officeDocument/2006/relationships/image" Target="../media/image380.jpg"/><Relationship Id="rId1" Type="http://schemas.openxmlformats.org/officeDocument/2006/relationships/slideLayout" Target="../slideLayouts/slideLayout7.xml"/><Relationship Id="rId6" Type="http://schemas.openxmlformats.org/officeDocument/2006/relationships/hyperlink" Target="http://fr.wikipedia.org/wiki/Amazonie" TargetMode="External"/><Relationship Id="rId11" Type="http://schemas.openxmlformats.org/officeDocument/2006/relationships/hyperlink" Target="http://fr.wikipedia.org/wiki/Xanthosoma_sagittifolium" TargetMode="External"/><Relationship Id="rId5" Type="http://schemas.openxmlformats.org/officeDocument/2006/relationships/hyperlink" Target="http://fr.wikipedia.org/w/index.php?title=Plante_tropicale&amp;action=edit&amp;redlink=1" TargetMode="External"/><Relationship Id="rId15" Type="http://schemas.openxmlformats.org/officeDocument/2006/relationships/image" Target="../media/image375.jpg"/><Relationship Id="rId23" Type="http://schemas.openxmlformats.org/officeDocument/2006/relationships/image" Target="../media/image382.gif"/><Relationship Id="rId10" Type="http://schemas.openxmlformats.org/officeDocument/2006/relationships/hyperlink" Target="http://fr.wikipedia.org/wiki/Xanthosoma" TargetMode="External"/><Relationship Id="rId19" Type="http://schemas.openxmlformats.org/officeDocument/2006/relationships/image" Target="../media/image379.jpg"/><Relationship Id="rId4" Type="http://schemas.openxmlformats.org/officeDocument/2006/relationships/hyperlink" Target="http://fr.wikipedia.org/wiki/Antilles_fran%C3%A7aises" TargetMode="External"/><Relationship Id="rId9" Type="http://schemas.openxmlformats.org/officeDocument/2006/relationships/hyperlink" Target="http://fr.wikipedia.org/wiki/Tropiques" TargetMode="External"/><Relationship Id="rId14" Type="http://schemas.openxmlformats.org/officeDocument/2006/relationships/image" Target="../media/image374.jpg"/><Relationship Id="rId22" Type="http://schemas.openxmlformats.org/officeDocument/2006/relationships/image" Target="../media/image324.gif"/></Relationships>
</file>

<file path=ppt/slides/_rels/slide67.xml.rels><?xml version="1.0" encoding="UTF-8" standalone="yes"?>
<Relationships xmlns="http://schemas.openxmlformats.org/package/2006/relationships"><Relationship Id="rId8" Type="http://schemas.openxmlformats.org/officeDocument/2006/relationships/hyperlink" Target="http://fr.wikipedia.org/wiki/Cameroun" TargetMode="External"/><Relationship Id="rId13" Type="http://schemas.openxmlformats.org/officeDocument/2006/relationships/image" Target="../media/image383.JPG"/><Relationship Id="rId18" Type="http://schemas.openxmlformats.org/officeDocument/2006/relationships/image" Target="../media/image388.jpg"/><Relationship Id="rId26" Type="http://schemas.openxmlformats.org/officeDocument/2006/relationships/hyperlink" Target="http://fr.wikipedia.org/wiki/Vanuatu" TargetMode="External"/><Relationship Id="rId3" Type="http://schemas.openxmlformats.org/officeDocument/2006/relationships/hyperlink" Target="http://fr.wikipedia.org/wiki/Aroideae" TargetMode="External"/><Relationship Id="rId21" Type="http://schemas.openxmlformats.org/officeDocument/2006/relationships/image" Target="../media/image391.jpg"/><Relationship Id="rId7" Type="http://schemas.openxmlformats.org/officeDocument/2006/relationships/hyperlink" Target="http://fr.wikipedia.org/wiki/Xanthosoma_sagittifolium" TargetMode="External"/><Relationship Id="rId12" Type="http://schemas.openxmlformats.org/officeDocument/2006/relationships/hyperlink" Target="http://fr.wikipedia.org/wiki/Taro_(plante)" TargetMode="External"/><Relationship Id="rId17" Type="http://schemas.openxmlformats.org/officeDocument/2006/relationships/image" Target="../media/image387.jpg"/><Relationship Id="rId25" Type="http://schemas.openxmlformats.org/officeDocument/2006/relationships/hyperlink" Target="http://fr.wikipedia.org/wiki/Port-Vila" TargetMode="External"/><Relationship Id="rId2" Type="http://schemas.openxmlformats.org/officeDocument/2006/relationships/hyperlink" Target="http://fr.wikipedia.org/wiki/Araceae" TargetMode="External"/><Relationship Id="rId16" Type="http://schemas.openxmlformats.org/officeDocument/2006/relationships/image" Target="../media/image386.jpg"/><Relationship Id="rId20" Type="http://schemas.openxmlformats.org/officeDocument/2006/relationships/image" Target="../media/image390.jpg"/><Relationship Id="rId29"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hyperlink" Target="http://fr.wikipedia.org/wiki/Patate_douce" TargetMode="External"/><Relationship Id="rId11" Type="http://schemas.openxmlformats.org/officeDocument/2006/relationships/hyperlink" Target="http://fr.wikipedia.org/wiki/Taro_g%C3%A9ant_des_marais" TargetMode="External"/><Relationship Id="rId24" Type="http://schemas.openxmlformats.org/officeDocument/2006/relationships/hyperlink" Target="http://fr.wikipedia.org/wiki/March%C3%A9" TargetMode="External"/><Relationship Id="rId5" Type="http://schemas.openxmlformats.org/officeDocument/2006/relationships/hyperlink" Target="http://fr.wikipedia.org/wiki/Nom_vernaculaire" TargetMode="External"/><Relationship Id="rId15" Type="http://schemas.openxmlformats.org/officeDocument/2006/relationships/image" Target="../media/image385.jpg"/><Relationship Id="rId23" Type="http://schemas.openxmlformats.org/officeDocument/2006/relationships/hyperlink" Target="http://fr.wikipedia.org/wiki/Madagascar" TargetMode="External"/><Relationship Id="rId28" Type="http://schemas.openxmlformats.org/officeDocument/2006/relationships/image" Target="../media/image15.jpg"/><Relationship Id="rId10" Type="http://schemas.openxmlformats.org/officeDocument/2006/relationships/hyperlink" Target="http://fr.wikipedia.org/wiki/Alocasia_macrorrhizos" TargetMode="External"/><Relationship Id="rId19" Type="http://schemas.openxmlformats.org/officeDocument/2006/relationships/image" Target="../media/image389.jpg"/><Relationship Id="rId4" Type="http://schemas.openxmlformats.org/officeDocument/2006/relationships/hyperlink" Target="http://fr.wikipedia.org/wiki/Colocasia_esculenta" TargetMode="External"/><Relationship Id="rId9" Type="http://schemas.openxmlformats.org/officeDocument/2006/relationships/hyperlink" Target="http://fr.wikipedia.org/w/index.php?title=Amorphophallus_paeoniifolius&amp;action=edit&amp;redlink=1" TargetMode="External"/><Relationship Id="rId14" Type="http://schemas.openxmlformats.org/officeDocument/2006/relationships/image" Target="../media/image384.jpg"/><Relationship Id="rId22" Type="http://schemas.openxmlformats.org/officeDocument/2006/relationships/hyperlink" Target="http://fr.wikipedia.org/wiki/Hawaii" TargetMode="External"/><Relationship Id="rId27" Type="http://schemas.openxmlformats.org/officeDocument/2006/relationships/image" Target="../media/image13.jpg"/></Relationships>
</file>

<file path=ppt/slides/_rels/slide68.xml.rels><?xml version="1.0" encoding="UTF-8" standalone="yes"?>
<Relationships xmlns="http://schemas.openxmlformats.org/package/2006/relationships"><Relationship Id="rId8" Type="http://schemas.openxmlformats.org/officeDocument/2006/relationships/hyperlink" Target="http://es.wikipedia.org/wiki/Las_tres_hermanas_(cultivo)" TargetMode="External"/><Relationship Id="rId13" Type="http://schemas.openxmlformats.org/officeDocument/2006/relationships/hyperlink" Target="http://fr.wikipedia.org/wiki/Plante_herbac%C3%A9e" TargetMode="External"/><Relationship Id="rId18" Type="http://schemas.openxmlformats.org/officeDocument/2006/relationships/hyperlink" Target="http://fr.wikipedia.org/wiki/Amidon" TargetMode="External"/><Relationship Id="rId26" Type="http://schemas.openxmlformats.org/officeDocument/2006/relationships/hyperlink" Target="http://fr.wikipedia.org/wiki/Sol_(p%C3%A9dologie)" TargetMode="External"/><Relationship Id="rId3" Type="http://schemas.openxmlformats.org/officeDocument/2006/relationships/hyperlink" Target="http://es.wikipedia.org/wiki/Agroecosistema" TargetMode="External"/><Relationship Id="rId21" Type="http://schemas.openxmlformats.org/officeDocument/2006/relationships/hyperlink" Target="http://fr.wikipedia.org/wiki/Indices_agroclimatiques" TargetMode="External"/><Relationship Id="rId34" Type="http://schemas.openxmlformats.org/officeDocument/2006/relationships/image" Target="../media/image14.jpg"/><Relationship Id="rId7" Type="http://schemas.openxmlformats.org/officeDocument/2006/relationships/hyperlink" Target="http://es.wikipedia.org/wiki/Calabaza" TargetMode="External"/><Relationship Id="rId12" Type="http://schemas.openxmlformats.org/officeDocument/2006/relationships/hyperlink" Target="http://es.wikipedia.org/wiki/Milpa" TargetMode="External"/><Relationship Id="rId17" Type="http://schemas.openxmlformats.org/officeDocument/2006/relationships/hyperlink" Target="http://fr.wikipedia.org/wiki/Graine" TargetMode="External"/><Relationship Id="rId25" Type="http://schemas.openxmlformats.org/officeDocument/2006/relationships/hyperlink" Target="http://fr.wikipedia.org/wiki/Degr%C3%A9_jour_de_croissance" TargetMode="External"/><Relationship Id="rId33" Type="http://schemas.openxmlformats.org/officeDocument/2006/relationships/image" Target="../media/image398.jpg"/><Relationship Id="rId2" Type="http://schemas.openxmlformats.org/officeDocument/2006/relationships/hyperlink" Target="http://fr.wikipedia.org/wiki/Autonyme_(botanique)" TargetMode="External"/><Relationship Id="rId16" Type="http://schemas.openxmlformats.org/officeDocument/2006/relationships/hyperlink" Target="http://fr.wikipedia.org/wiki/C%C3%A9r%C3%A9ale" TargetMode="External"/><Relationship Id="rId20" Type="http://schemas.openxmlformats.org/officeDocument/2006/relationships/hyperlink" Target="http://fr.wikipedia.org/wiki/Irrigation" TargetMode="External"/><Relationship Id="rId29" Type="http://schemas.openxmlformats.org/officeDocument/2006/relationships/image" Target="../media/image394.jpg"/><Relationship Id="rId1" Type="http://schemas.openxmlformats.org/officeDocument/2006/relationships/slideLayout" Target="../slideLayouts/slideLayout7.xml"/><Relationship Id="rId6" Type="http://schemas.openxmlformats.org/officeDocument/2006/relationships/hyperlink" Target="http://es.wikipedia.org/wiki/Frijol" TargetMode="External"/><Relationship Id="rId11" Type="http://schemas.openxmlformats.org/officeDocument/2006/relationships/hyperlink" Target="http://lesbrindherbes.org/2013/05/13/culture-milpa-video/3-soeurs-milpa/" TargetMode="External"/><Relationship Id="rId24" Type="http://schemas.openxmlformats.org/officeDocument/2006/relationships/hyperlink" Target="http://fr.wikipedia.org/wiki/Degr%C3%A9_Celsius" TargetMode="External"/><Relationship Id="rId32" Type="http://schemas.openxmlformats.org/officeDocument/2006/relationships/image" Target="../media/image397.jpg"/><Relationship Id="rId5" Type="http://schemas.openxmlformats.org/officeDocument/2006/relationships/hyperlink" Target="http://es.wikipedia.org/wiki/Ma%C3%ADz" TargetMode="External"/><Relationship Id="rId15" Type="http://schemas.openxmlformats.org/officeDocument/2006/relationships/hyperlink" Target="http://fr.wikipedia.org/wiki/Poac%C3%A9e" TargetMode="External"/><Relationship Id="rId23" Type="http://schemas.openxmlformats.org/officeDocument/2006/relationships/hyperlink" Target="http://fr.wikipedia.org/wiki/Germination" TargetMode="External"/><Relationship Id="rId28" Type="http://schemas.openxmlformats.org/officeDocument/2006/relationships/hyperlink" Target="http://en.wikipedia.org/wiki/Maize" TargetMode="External"/><Relationship Id="rId10" Type="http://schemas.openxmlformats.org/officeDocument/2006/relationships/image" Target="../media/image393.jpeg"/><Relationship Id="rId19" Type="http://schemas.openxmlformats.org/officeDocument/2006/relationships/hyperlink" Target="http://fr.wikipedia.org/wiki/Fourrage" TargetMode="External"/><Relationship Id="rId31" Type="http://schemas.openxmlformats.org/officeDocument/2006/relationships/image" Target="../media/image396.jpg"/><Relationship Id="rId4" Type="http://schemas.openxmlformats.org/officeDocument/2006/relationships/hyperlink" Target="http://es.wikipedia.org/wiki/Mesoam%C3%A9rica" TargetMode="External"/><Relationship Id="rId9" Type="http://schemas.openxmlformats.org/officeDocument/2006/relationships/image" Target="../media/image392.jpeg"/><Relationship Id="rId14" Type="http://schemas.openxmlformats.org/officeDocument/2006/relationships/hyperlink" Target="http://fr.wikipedia.org/wiki/Mexique" TargetMode="External"/><Relationship Id="rId22" Type="http://schemas.openxmlformats.org/officeDocument/2006/relationships/hyperlink" Target="http://fr.wikipedia.org/wiki/Semence_(agriculture)" TargetMode="External"/><Relationship Id="rId27" Type="http://schemas.openxmlformats.org/officeDocument/2006/relationships/hyperlink" Target="http://fr.wikipedia.org/wiki/Ma%C3%AFs" TargetMode="External"/><Relationship Id="rId30" Type="http://schemas.openxmlformats.org/officeDocument/2006/relationships/image" Target="../media/image395.jpg"/><Relationship Id="rId35" Type="http://schemas.openxmlformats.org/officeDocument/2006/relationships/image" Target="../media/image276.gif"/></Relationships>
</file>

<file path=ppt/slides/_rels/slide69.xml.rels><?xml version="1.0" encoding="UTF-8" standalone="yes"?>
<Relationships xmlns="http://schemas.openxmlformats.org/package/2006/relationships"><Relationship Id="rId8" Type="http://schemas.openxmlformats.org/officeDocument/2006/relationships/hyperlink" Target="http://fr.wikipedia.org/wiki/Kenya" TargetMode="External"/><Relationship Id="rId13" Type="http://schemas.openxmlformats.org/officeDocument/2006/relationships/hyperlink" Target="http://www.agriguide.org/index.php?what=agriguide&amp;id=157" TargetMode="External"/><Relationship Id="rId18" Type="http://schemas.openxmlformats.org/officeDocument/2006/relationships/image" Target="../media/image13.jpg"/><Relationship Id="rId3" Type="http://schemas.openxmlformats.org/officeDocument/2006/relationships/hyperlink" Target="http://fr.wikipedia.org/wiki/Cassave" TargetMode="External"/><Relationship Id="rId7" Type="http://schemas.openxmlformats.org/officeDocument/2006/relationships/hyperlink" Target="http://fr.wikipedia.org/wiki/Vitamine_C" TargetMode="External"/><Relationship Id="rId12" Type="http://schemas.openxmlformats.org/officeDocument/2006/relationships/hyperlink" Target="http://en.wikipedia.org/wiki/Manihot" TargetMode="External"/><Relationship Id="rId17" Type="http://schemas.openxmlformats.org/officeDocument/2006/relationships/image" Target="../media/image402.jpeg"/><Relationship Id="rId2" Type="http://schemas.openxmlformats.org/officeDocument/2006/relationships/hyperlink" Target="http://fr.wikipedia.org/wiki/Tapioca" TargetMode="External"/><Relationship Id="rId16" Type="http://schemas.openxmlformats.org/officeDocument/2006/relationships/image" Target="../media/image401.jpeg"/><Relationship Id="rId20"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fr.wikipedia.org/wiki/Vitamine_A" TargetMode="External"/><Relationship Id="rId11" Type="http://schemas.openxmlformats.org/officeDocument/2006/relationships/hyperlink" Target="http://en.wikipedia.org/wiki/Cassava" TargetMode="External"/><Relationship Id="rId5" Type="http://schemas.openxmlformats.org/officeDocument/2006/relationships/hyperlink" Target="http://fr.wikipedia.org/wiki/Feijoada" TargetMode="External"/><Relationship Id="rId15" Type="http://schemas.openxmlformats.org/officeDocument/2006/relationships/image" Target="../media/image400.jpeg"/><Relationship Id="rId10" Type="http://schemas.openxmlformats.org/officeDocument/2006/relationships/hyperlink" Target="http://fr.wikipedia.org/wiki/Manioc" TargetMode="External"/><Relationship Id="rId19" Type="http://schemas.openxmlformats.org/officeDocument/2006/relationships/image" Target="../media/image14.jpg"/><Relationship Id="rId4" Type="http://schemas.openxmlformats.org/officeDocument/2006/relationships/hyperlink" Target="http://fr.wikipedia.org/wiki/Farofa" TargetMode="External"/><Relationship Id="rId9" Type="http://schemas.openxmlformats.org/officeDocument/2006/relationships/hyperlink" Target="http://fr.wikipedia.org/wiki/Congo-Brazzaville" TargetMode="External"/><Relationship Id="rId14" Type="http://schemas.openxmlformats.org/officeDocument/2006/relationships/image" Target="../media/image399.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peres-blancs.cef.fr/jardin_tropical.htm" TargetMode="Externa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70.xml.rels><?xml version="1.0" encoding="UTF-8" standalone="yes"?>
<Relationships xmlns="http://schemas.openxmlformats.org/package/2006/relationships"><Relationship Id="rId13" Type="http://schemas.openxmlformats.org/officeDocument/2006/relationships/hyperlink" Target="http://fr.wikipedia.org/wiki/Fleur" TargetMode="External"/><Relationship Id="rId18" Type="http://schemas.openxmlformats.org/officeDocument/2006/relationships/hyperlink" Target="http://fr.wikipedia.org/wiki/Parc_transfrontalier_de_Kgalagadi" TargetMode="External"/><Relationship Id="rId26" Type="http://schemas.openxmlformats.org/officeDocument/2006/relationships/hyperlink" Target="http://fr.wikipedia.org/wiki/Greffage" TargetMode="External"/><Relationship Id="rId39" Type="http://schemas.openxmlformats.org/officeDocument/2006/relationships/hyperlink" Target="http://fr.wikipedia.org/wiki/Melon_(plante)" TargetMode="External"/><Relationship Id="rId3" Type="http://schemas.openxmlformats.org/officeDocument/2006/relationships/hyperlink" Target="http://fr.wikipedia.org/wiki/Herbac%C3%A9e" TargetMode="External"/><Relationship Id="rId21" Type="http://schemas.openxmlformats.org/officeDocument/2006/relationships/hyperlink" Target="http://fr.wikipedia.org/wiki/Semis_(agriculture)" TargetMode="External"/><Relationship Id="rId34" Type="http://schemas.openxmlformats.org/officeDocument/2006/relationships/hyperlink" Target="http://fr.wikipedia.org/wiki/Courgette" TargetMode="External"/><Relationship Id="rId42" Type="http://schemas.openxmlformats.org/officeDocument/2006/relationships/hyperlink" Target="http://uses.plantnet-project.org/fr/Cucumis_melo_(PROTA)" TargetMode="External"/><Relationship Id="rId47" Type="http://schemas.openxmlformats.org/officeDocument/2006/relationships/image" Target="../media/image407.jpg"/><Relationship Id="rId7" Type="http://schemas.openxmlformats.org/officeDocument/2006/relationships/hyperlink" Target="http://fr.wikipedia.org/wiki/Afrique" TargetMode="External"/><Relationship Id="rId12" Type="http://schemas.openxmlformats.org/officeDocument/2006/relationships/hyperlink" Target="http://fr.wikipedia.org/wiki/Mono%C3%AFque" TargetMode="External"/><Relationship Id="rId17" Type="http://schemas.openxmlformats.org/officeDocument/2006/relationships/hyperlink" Target="http://fr.wikipedia.org/wiki/D%C3%A9sert_du_Kalahari" TargetMode="External"/><Relationship Id="rId25" Type="http://schemas.openxmlformats.org/officeDocument/2006/relationships/hyperlink" Target="http://fr.wikipedia.org/wiki/Photosynth%C3%A8se" TargetMode="External"/><Relationship Id="rId33" Type="http://schemas.openxmlformats.org/officeDocument/2006/relationships/hyperlink" Target="http://fr.wikipedia.org/wiki/Concombre" TargetMode="External"/><Relationship Id="rId38" Type="http://schemas.openxmlformats.org/officeDocument/2006/relationships/hyperlink" Target="http://fr.wikipedia.org/wiki/%C3%89thyl%C3%A8ne" TargetMode="External"/><Relationship Id="rId46" Type="http://schemas.openxmlformats.org/officeDocument/2006/relationships/image" Target="../media/image406.jpg"/><Relationship Id="rId2" Type="http://schemas.openxmlformats.org/officeDocument/2006/relationships/hyperlink" Target="http://fr.wikipedia.org/wiki/Plante" TargetMode="External"/><Relationship Id="rId16" Type="http://schemas.openxmlformats.org/officeDocument/2006/relationships/hyperlink" Target="http://fr.wikipedia.org/wiki/P%C3%A9pin_(graine)" TargetMode="External"/><Relationship Id="rId20" Type="http://schemas.openxmlformats.org/officeDocument/2006/relationships/hyperlink" Target="http://fr.wikipedia.org/wiki/Allogame" TargetMode="External"/><Relationship Id="rId29" Type="http://schemas.openxmlformats.org/officeDocument/2006/relationships/hyperlink" Target="http://fr.wikipedia.org/wiki/Fusarium_oxysporum" TargetMode="External"/><Relationship Id="rId41" Type="http://schemas.openxmlformats.org/officeDocument/2006/relationships/hyperlink" Target="http://www.pfaf.org/user/Plant.aspx?LatinName=Cucumis+melo+chito" TargetMode="External"/><Relationship Id="rId1" Type="http://schemas.openxmlformats.org/officeDocument/2006/relationships/slideLayout" Target="../slideLayouts/slideLayout7.xml"/><Relationship Id="rId6" Type="http://schemas.openxmlformats.org/officeDocument/2006/relationships/hyperlink" Target="http://fr.wikipedia.org/wiki/Cucurbitaceae" TargetMode="External"/><Relationship Id="rId11" Type="http://schemas.openxmlformats.org/officeDocument/2006/relationships/hyperlink" Target="http://fr.wikipedia.org/wiki/Fruit_climact%C3%A9rique" TargetMode="External"/><Relationship Id="rId24" Type="http://schemas.openxmlformats.org/officeDocument/2006/relationships/hyperlink" Target="http://fr.wikipedia.org/wiki/Irrigation" TargetMode="External"/><Relationship Id="rId32" Type="http://schemas.openxmlformats.org/officeDocument/2006/relationships/hyperlink" Target="http://fr.wikipedia.org/wiki/Virus_mosa%C3%AFque" TargetMode="External"/><Relationship Id="rId37" Type="http://schemas.openxmlformats.org/officeDocument/2006/relationships/hyperlink" Target="http://www.futura-sciences.com/magazines/maison/infos/dico/d/maison-refrigerateur-11142/" TargetMode="External"/><Relationship Id="rId40" Type="http://schemas.openxmlformats.org/officeDocument/2006/relationships/hyperlink" Target="http://www.futura-sciences.com/magazines/nature/infos/dico/d/botanique-melon-7575/" TargetMode="External"/><Relationship Id="rId45" Type="http://schemas.openxmlformats.org/officeDocument/2006/relationships/image" Target="../media/image405.jpg"/><Relationship Id="rId5" Type="http://schemas.openxmlformats.org/officeDocument/2006/relationships/hyperlink" Target="http://fr.wikipedia.org/wiki/Vrille_(botaniqu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Fumier" TargetMode="External"/><Relationship Id="rId28" Type="http://schemas.openxmlformats.org/officeDocument/2006/relationships/hyperlink" Target="http://fr.wikipedia.org/w/index.php?title=Phomopsis_sclerotioides&amp;action=edit&amp;redlink=1" TargetMode="External"/><Relationship Id="rId36" Type="http://schemas.openxmlformats.org/officeDocument/2006/relationships/hyperlink" Target="http://fr.wikipedia.org/w/index.php?title=Aphis_gossypii&amp;action=edit&amp;redlink=1" TargetMode="External"/><Relationship Id="rId49" Type="http://schemas.openxmlformats.org/officeDocument/2006/relationships/image" Target="../media/image324.gif"/><Relationship Id="rId10" Type="http://schemas.openxmlformats.org/officeDocument/2006/relationships/hyperlink" Target="http://fr.wikipedia.org/wiki/Polymorphe" TargetMode="External"/><Relationship Id="rId19" Type="http://schemas.openxmlformats.org/officeDocument/2006/relationships/hyperlink" Target="http://fr.wikipedia.org/wiki/Past%C3%A8que" TargetMode="External"/><Relationship Id="rId31" Type="http://schemas.openxmlformats.org/officeDocument/2006/relationships/hyperlink" Target="http://fr.wikipedia.org/wiki/Mildiou" TargetMode="External"/><Relationship Id="rId44" Type="http://schemas.openxmlformats.org/officeDocument/2006/relationships/image" Target="../media/image404.jpg"/><Relationship Id="rId4" Type="http://schemas.openxmlformats.org/officeDocument/2006/relationships/hyperlink" Target="http://fr.wikipedia.org/wiki/Tige" TargetMode="External"/><Relationship Id="rId9" Type="http://schemas.openxmlformats.org/officeDocument/2006/relationships/hyperlink" Target="http://fr.wikipedia.org/wiki/Faux-fruit" TargetMode="External"/><Relationship Id="rId14" Type="http://schemas.openxmlformats.org/officeDocument/2006/relationships/hyperlink" Target="http://fr.wikipedia.org/wiki/%C3%89t%C3%A9" TargetMode="External"/><Relationship Id="rId22" Type="http://schemas.openxmlformats.org/officeDocument/2006/relationships/hyperlink" Target="http://fr.wikipedia.org/wiki/Cucurbitac%C3%A9es" TargetMode="External"/><Relationship Id="rId27" Type="http://schemas.openxmlformats.org/officeDocument/2006/relationships/hyperlink" Target="http://fr.wikipedia.org/wiki/Verticillium" TargetMode="External"/><Relationship Id="rId30" Type="http://schemas.openxmlformats.org/officeDocument/2006/relationships/hyperlink" Target="http://fr.wikipedia.org/wiki/O%C3%AFdium_des_cucurbitac%C3%A9es" TargetMode="External"/><Relationship Id="rId35" Type="http://schemas.openxmlformats.org/officeDocument/2006/relationships/hyperlink" Target="http://fr.wikipedia.org/wiki/Puceron" TargetMode="External"/><Relationship Id="rId43" Type="http://schemas.openxmlformats.org/officeDocument/2006/relationships/image" Target="../media/image403.jpg"/><Relationship Id="rId48" Type="http://schemas.openxmlformats.org/officeDocument/2006/relationships/image" Target="../media/image408.jpg"/><Relationship Id="rId8" Type="http://schemas.openxmlformats.org/officeDocument/2006/relationships/hyperlink" Target="http://fr.wikipedia.org/wiki/Plante_potag%C3%A8re"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411.jpg"/><Relationship Id="rId13" Type="http://schemas.openxmlformats.org/officeDocument/2006/relationships/image" Target="../media/image416.jpg"/><Relationship Id="rId3" Type="http://schemas.openxmlformats.org/officeDocument/2006/relationships/hyperlink" Target="http://en.wikipedia.org/wiki/Solanum_scabrum" TargetMode="External"/><Relationship Id="rId7" Type="http://schemas.openxmlformats.org/officeDocument/2006/relationships/image" Target="../media/image410.jpg"/><Relationship Id="rId12" Type="http://schemas.openxmlformats.org/officeDocument/2006/relationships/image" Target="../media/image415.jpg"/><Relationship Id="rId2" Type="http://schemas.openxmlformats.org/officeDocument/2006/relationships/hyperlink" Target="http://en.wikipedia.org/wiki/Naturalized" TargetMode="External"/><Relationship Id="rId16" Type="http://schemas.openxmlformats.org/officeDocument/2006/relationships/image" Target="../media/image418.jpg"/><Relationship Id="rId1" Type="http://schemas.openxmlformats.org/officeDocument/2006/relationships/slideLayout" Target="../slideLayouts/slideLayout7.xml"/><Relationship Id="rId6" Type="http://schemas.openxmlformats.org/officeDocument/2006/relationships/image" Target="../media/image409.jpg"/><Relationship Id="rId11" Type="http://schemas.openxmlformats.org/officeDocument/2006/relationships/image" Target="../media/image414.jpg"/><Relationship Id="rId5" Type="http://schemas.openxmlformats.org/officeDocument/2006/relationships/hyperlink" Target="http://www.pfaf.org/user/plant.aspx?LatinName=Solanum+scabrum" TargetMode="External"/><Relationship Id="rId15" Type="http://schemas.openxmlformats.org/officeDocument/2006/relationships/image" Target="../media/image13.jpg"/><Relationship Id="rId10" Type="http://schemas.openxmlformats.org/officeDocument/2006/relationships/image" Target="../media/image413.jpg"/><Relationship Id="rId4" Type="http://schemas.openxmlformats.org/officeDocument/2006/relationships/hyperlink" Target="http://www.jfdumas.fr/La-morelle-noire-Solanum-nigrum_a138.html" TargetMode="External"/><Relationship Id="rId9" Type="http://schemas.openxmlformats.org/officeDocument/2006/relationships/image" Target="../media/image412.jpg"/><Relationship Id="rId14" Type="http://schemas.openxmlformats.org/officeDocument/2006/relationships/image" Target="../media/image417.jpg"/></Relationships>
</file>

<file path=ppt/slides/_rels/slide72.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Nitrogen_fixation&amp;usg=ALkJrhhvGdOKZiKMfudVgLMpogjMUyi7rw" TargetMode="External"/><Relationship Id="rId13" Type="http://schemas.openxmlformats.org/officeDocument/2006/relationships/hyperlink" Target="http://translate.googleusercontent.com/translate_c?depth=1&amp;hl=fr&amp;prev=search&amp;rurl=translate.google.fr&amp;sl=en&amp;u=http://en.wikipedia.org/wiki/Sorghum&amp;usg=ALkJrhiOJqSOFTNB56FIQRcPWuXh2QIuKQ" TargetMode="External"/><Relationship Id="rId18" Type="http://schemas.openxmlformats.org/officeDocument/2006/relationships/hyperlink" Target="http://en.wikipedia.org/wiki/Cowpea" TargetMode="External"/><Relationship Id="rId26" Type="http://schemas.openxmlformats.org/officeDocument/2006/relationships/image" Target="../media/image13.jpg"/><Relationship Id="rId3" Type="http://schemas.openxmlformats.org/officeDocument/2006/relationships/hyperlink" Target="http://fr.wikipedia.org/wiki/Afrique" TargetMode="External"/><Relationship Id="rId21" Type="http://schemas.openxmlformats.org/officeDocument/2006/relationships/image" Target="../media/image421.jpg"/><Relationship Id="rId7" Type="http://schemas.openxmlformats.org/officeDocument/2006/relationships/hyperlink" Target="http://fr.wikipedia.org/wiki/Rein" TargetMode="External"/><Relationship Id="rId12" Type="http://schemas.openxmlformats.org/officeDocument/2006/relationships/hyperlink" Target="http://translate.googleusercontent.com/translate_c?depth=1&amp;hl=fr&amp;prev=search&amp;rurl=translate.google.fr&amp;sl=en&amp;u=http://en.wikipedia.org/wiki/Millet&amp;usg=ALkJrhjn2iv1HBobWKnaw85vCejmnXuzRg" TargetMode="External"/><Relationship Id="rId17" Type="http://schemas.openxmlformats.org/officeDocument/2006/relationships/hyperlink" Target="http://fr.wikipedia.org/wiki/Cornille" TargetMode="External"/><Relationship Id="rId25" Type="http://schemas.openxmlformats.org/officeDocument/2006/relationships/image" Target="../media/image12.jpeg"/><Relationship Id="rId2" Type="http://schemas.openxmlformats.org/officeDocument/2006/relationships/hyperlink" Target="http://fr.wikipedia.org/wiki/Sous-esp%C3%A8ce" TargetMode="External"/><Relationship Id="rId16" Type="http://schemas.openxmlformats.org/officeDocument/2006/relationships/hyperlink" Target="http://translate.googleusercontent.com/translate_c?depth=1&amp;hl=fr&amp;prev=search&amp;rurl=translate.google.fr&amp;sl=en&amp;u=http://en.wikipedia.org/wiki/Savanna&amp;usg=ALkJrhj5t29xHAS1FZKcWXU0kgjFBWJxkQ" TargetMode="External"/><Relationship Id="rId20" Type="http://schemas.openxmlformats.org/officeDocument/2006/relationships/image" Target="../media/image420.jpg"/><Relationship Id="rId1" Type="http://schemas.openxmlformats.org/officeDocument/2006/relationships/slideLayout" Target="../slideLayouts/slideLayout7.xml"/><Relationship Id="rId6" Type="http://schemas.openxmlformats.org/officeDocument/2006/relationships/hyperlink" Target="http://fr.wikipedia.org/wiki/Haricot" TargetMode="External"/><Relationship Id="rId11" Type="http://schemas.openxmlformats.org/officeDocument/2006/relationships/hyperlink" Target="http://translate.googleusercontent.com/translate_c?depth=1&amp;hl=fr&amp;prev=search&amp;rurl=translate.google.fr&amp;sl=en&amp;u=http://en.wikipedia.org/wiki/Maize&amp;usg=ALkJrhjGP7hH9qRfxwpKblpG1f2TkT-DVw" TargetMode="External"/><Relationship Id="rId24" Type="http://schemas.openxmlformats.org/officeDocument/2006/relationships/image" Target="../media/image424.jpg"/><Relationship Id="rId5" Type="http://schemas.openxmlformats.org/officeDocument/2006/relationships/hyperlink" Target="http://fr.wikipedia.org/wiki/Sud_des_%C3%89tats-Unis" TargetMode="External"/><Relationship Id="rId15" Type="http://schemas.openxmlformats.org/officeDocument/2006/relationships/hyperlink" Target="http://translate.googleusercontent.com/translate_c?depth=1&amp;hl=fr&amp;prev=search&amp;rurl=translate.google.fr&amp;sl=en&amp;u=http://en.wikipedia.org/wiki/Cotton&amp;usg=ALkJrhhzEB9shOIbePL746Wa9ZLREbG87A" TargetMode="External"/><Relationship Id="rId23" Type="http://schemas.openxmlformats.org/officeDocument/2006/relationships/image" Target="../media/image423.jpg"/><Relationship Id="rId10" Type="http://schemas.openxmlformats.org/officeDocument/2006/relationships/hyperlink" Target="http://translate.googleusercontent.com/translate_c?depth=1&amp;hl=fr&amp;prev=search&amp;rurl=translate.google.fr&amp;sl=en&amp;u=http://en.wikipedia.org/wiki/Intercrop&amp;usg=ALkJrhin_IIFuyfLpjCISTTTnaGkuhZu_g" TargetMode="External"/><Relationship Id="rId19" Type="http://schemas.openxmlformats.org/officeDocument/2006/relationships/image" Target="../media/image419.jpg"/><Relationship Id="rId4" Type="http://schemas.openxmlformats.org/officeDocument/2006/relationships/hyperlink" Target="http://fr.wikipedia.org/wiki/Am%C3%A9rique_latine" TargetMode="External"/><Relationship Id="rId9" Type="http://schemas.openxmlformats.org/officeDocument/2006/relationships/hyperlink" Target="http://translate.googleusercontent.com/translate_c?depth=1&amp;hl=fr&amp;prev=search&amp;rurl=translate.google.fr&amp;sl=en&amp;u=http://en.wikipedia.org/wiki/Root_nodule&amp;usg=ALkJrhiXDTvD0TGMHbDMvHfnSxG17SHg_Q" TargetMode="External"/><Relationship Id="rId14" Type="http://schemas.openxmlformats.org/officeDocument/2006/relationships/hyperlink" Target="http://translate.googleusercontent.com/translate_c?depth=1&amp;hl=fr&amp;prev=search&amp;rurl=translate.google.fr&amp;sl=en&amp;u=http://en.wikipedia.org/wiki/Sugarcane&amp;usg=ALkJrhjrkQw3YZTIR6yIP4I9vFi_qdomhw" TargetMode="External"/><Relationship Id="rId22" Type="http://schemas.openxmlformats.org/officeDocument/2006/relationships/image" Target="../media/image422.jpg"/></Relationships>
</file>

<file path=ppt/slides/_rels/slide73.xml.rels><?xml version="1.0" encoding="UTF-8" standalone="yes"?>
<Relationships xmlns="http://schemas.openxmlformats.org/package/2006/relationships"><Relationship Id="rId8" Type="http://schemas.openxmlformats.org/officeDocument/2006/relationships/hyperlink" Target="http://fr.wikipedia.org/wiki/L%C3%A9gume" TargetMode="External"/><Relationship Id="rId13" Type="http://schemas.openxmlformats.org/officeDocument/2006/relationships/hyperlink" Target="http://fr.wikipedia.org/wiki/Pythium" TargetMode="External"/><Relationship Id="rId18" Type="http://schemas.openxmlformats.org/officeDocument/2006/relationships/hyperlink" Target="http://fr.wikipedia.org/w/index.php?title=Peronospora_destructor&amp;action=edit&amp;redlink=1" TargetMode="External"/><Relationship Id="rId26" Type="http://schemas.openxmlformats.org/officeDocument/2006/relationships/hyperlink" Target="http://www.aujardin.info/plantes/allium-cepa-var-proliferum.php" TargetMode="External"/><Relationship Id="rId3" Type="http://schemas.openxmlformats.org/officeDocument/2006/relationships/hyperlink" Target="http://fr.wikipedia.org/wiki/Plante" TargetMode="External"/><Relationship Id="rId21" Type="http://schemas.openxmlformats.org/officeDocument/2006/relationships/hyperlink" Target="http://fr.wikipedia.org/wiki/Anguillule_des_tiges" TargetMode="External"/><Relationship Id="rId34" Type="http://schemas.openxmlformats.org/officeDocument/2006/relationships/hyperlink" Target="http://mag.plantes-et-jardins.com/autour-du-jardin/glossaire-de-jardinage/F" TargetMode="External"/><Relationship Id="rId7" Type="http://schemas.openxmlformats.org/officeDocument/2006/relationships/hyperlink" Target="http://fr.wikipedia.org/wiki/Bulbe" TargetMode="External"/><Relationship Id="rId12" Type="http://schemas.openxmlformats.org/officeDocument/2006/relationships/hyperlink" Target="http://fr.wikipedia.org/wiki/Fonte_des_semis" TargetMode="External"/><Relationship Id="rId17" Type="http://schemas.openxmlformats.org/officeDocument/2006/relationships/hyperlink" Target="http://fr.wikipedia.org/wiki/Mildiou" TargetMode="External"/><Relationship Id="rId25" Type="http://schemas.openxmlformats.org/officeDocument/2006/relationships/hyperlink" Target="http://fr.wikipedia.org/wiki/Oignon" TargetMode="External"/><Relationship Id="rId33" Type="http://schemas.openxmlformats.org/officeDocument/2006/relationships/image" Target="../media/image13.jpg"/><Relationship Id="rId2" Type="http://schemas.openxmlformats.org/officeDocument/2006/relationships/hyperlink" Target="http://fr.wikipedia.org/wiki/Esp%C3%A8ce" TargetMode="External"/><Relationship Id="rId16" Type="http://schemas.openxmlformats.org/officeDocument/2006/relationships/hyperlink" Target="http://fr.wikipedia.org/w/index.php?title=Urocystis_cepulae&amp;action=edit&amp;redlink=1" TargetMode="External"/><Relationship Id="rId20" Type="http://schemas.openxmlformats.org/officeDocument/2006/relationships/hyperlink" Target="http://fr.wikipedia.org/wiki/Scl%C3%A9rotiniose" TargetMode="External"/><Relationship Id="rId29" Type="http://schemas.openxmlformats.org/officeDocument/2006/relationships/image" Target="../media/image426.jpeg"/><Relationship Id="rId1" Type="http://schemas.openxmlformats.org/officeDocument/2006/relationships/slideLayout" Target="../slideLayouts/slideLayout7.xml"/><Relationship Id="rId6" Type="http://schemas.openxmlformats.org/officeDocument/2006/relationships/hyperlink" Target="http://fr.wikipedia.org/wiki/Plante_potag%C3%A8re" TargetMode="External"/><Relationship Id="rId11" Type="http://schemas.openxmlformats.org/officeDocument/2006/relationships/hyperlink" Target="http://fr.wikipedia.org/wiki/%C3%89chalote" TargetMode="External"/><Relationship Id="rId24" Type="http://schemas.openxmlformats.org/officeDocument/2006/relationships/hyperlink" Target="http://mag.plantes-et-jardins.com/conseils-de-jardinage/fiches-conseils/planter-les-oignons" TargetMode="External"/><Relationship Id="rId32" Type="http://schemas.openxmlformats.org/officeDocument/2006/relationships/image" Target="../media/image429.jpg"/><Relationship Id="rId5" Type="http://schemas.openxmlformats.org/officeDocument/2006/relationships/hyperlink" Target="http://fr.wikipedia.org/wiki/Amaryllidaceae" TargetMode="External"/><Relationship Id="rId15" Type="http://schemas.openxmlformats.org/officeDocument/2006/relationships/hyperlink" Target="http://fr.wikipedia.org/wiki/Charbon" TargetMode="External"/><Relationship Id="rId23" Type="http://schemas.openxmlformats.org/officeDocument/2006/relationships/hyperlink" Target="http://www.ajol.info/index.php/aga/article/viewFile/1601/10569" TargetMode="External"/><Relationship Id="rId28" Type="http://schemas.openxmlformats.org/officeDocument/2006/relationships/image" Target="../media/image425.jpeg"/><Relationship Id="rId10" Type="http://schemas.openxmlformats.org/officeDocument/2006/relationships/hyperlink" Target="http://fr.wikipedia.org/wiki/Tulipe" TargetMode="External"/><Relationship Id="rId19" Type="http://schemas.openxmlformats.org/officeDocument/2006/relationships/hyperlink" Target="http://fr.wikipedia.org/wiki/Botrytis" TargetMode="External"/><Relationship Id="rId31" Type="http://schemas.openxmlformats.org/officeDocument/2006/relationships/image" Target="../media/image428.jpg"/><Relationship Id="rId4" Type="http://schemas.openxmlformats.org/officeDocument/2006/relationships/hyperlink" Target="http://fr.wikipedia.org/wiki/Famille_(biologie)" TargetMode="External"/><Relationship Id="rId9" Type="http://schemas.openxmlformats.org/officeDocument/2006/relationships/hyperlink" Target="http://fr.wikipedia.org/wiki/Condiment" TargetMode="External"/><Relationship Id="rId14" Type="http://schemas.openxmlformats.org/officeDocument/2006/relationships/hyperlink" Target="http://fr.wikipedia.org/wiki/Fusarium" TargetMode="External"/><Relationship Id="rId22" Type="http://schemas.openxmlformats.org/officeDocument/2006/relationships/hyperlink" Target="http://fr.wikipedia.org/wiki/Mouche" TargetMode="External"/><Relationship Id="rId27" Type="http://schemas.openxmlformats.org/officeDocument/2006/relationships/hyperlink" Target="ftp://ftp.fao.org/docrep/fao/010/i0062f/i0062f05.pdf" TargetMode="External"/><Relationship Id="rId30" Type="http://schemas.openxmlformats.org/officeDocument/2006/relationships/image" Target="../media/image427.jpeg"/><Relationship Id="rId35" Type="http://schemas.openxmlformats.org/officeDocument/2006/relationships/image" Target="../media/image418.jpg"/></Relationships>
</file>

<file path=ppt/slides/_rels/slide74.xml.rels><?xml version="1.0" encoding="UTF-8" standalone="yes"?>
<Relationships xmlns="http://schemas.openxmlformats.org/package/2006/relationships"><Relationship Id="rId8" Type="http://schemas.openxmlformats.org/officeDocument/2006/relationships/hyperlink" Target="http://fr.wikipedia.org/wiki/%C3%89gypte" TargetMode="External"/><Relationship Id="rId13" Type="http://schemas.openxmlformats.org/officeDocument/2006/relationships/hyperlink" Target="http://fr.wikipedia.org/wiki/Mali" TargetMode="External"/><Relationship Id="rId18" Type="http://schemas.openxmlformats.org/officeDocument/2006/relationships/image" Target="../media/image432.jpeg"/><Relationship Id="rId26" Type="http://schemas.openxmlformats.org/officeDocument/2006/relationships/image" Target="../media/image13.jpg"/><Relationship Id="rId3" Type="http://schemas.openxmlformats.org/officeDocument/2006/relationships/hyperlink" Target="http://fr.wikipedia.org/wiki/Malvac%C3%A9e" TargetMode="External"/><Relationship Id="rId21" Type="http://schemas.openxmlformats.org/officeDocument/2006/relationships/image" Target="../media/image435.jpeg"/><Relationship Id="rId7" Type="http://schemas.openxmlformats.org/officeDocument/2006/relationships/hyperlink" Target="http://fr.wikipedia.org/wiki/Congo" TargetMode="External"/><Relationship Id="rId12" Type="http://schemas.openxmlformats.org/officeDocument/2006/relationships/hyperlink" Target="http://fr.wikipedia.org/wiki/Infusion" TargetMode="External"/><Relationship Id="rId17" Type="http://schemas.openxmlformats.org/officeDocument/2006/relationships/image" Target="../media/image431.jpeg"/><Relationship Id="rId25" Type="http://schemas.openxmlformats.org/officeDocument/2006/relationships/image" Target="../media/image439.jpeg"/><Relationship Id="rId2" Type="http://schemas.openxmlformats.org/officeDocument/2006/relationships/hyperlink" Target="http://fr.wikipedia.org/wiki/Plante" TargetMode="External"/><Relationship Id="rId16" Type="http://schemas.openxmlformats.org/officeDocument/2006/relationships/image" Target="../media/image430.jpeg"/><Relationship Id="rId20" Type="http://schemas.openxmlformats.org/officeDocument/2006/relationships/image" Target="../media/image434.jpeg"/><Relationship Id="rId1" Type="http://schemas.openxmlformats.org/officeDocument/2006/relationships/slideLayout" Target="../slideLayouts/slideLayout7.xml"/><Relationship Id="rId6" Type="http://schemas.openxmlformats.org/officeDocument/2006/relationships/hyperlink" Target="http://fr.wikipedia.org/wiki/Botswana" TargetMode="External"/><Relationship Id="rId11" Type="http://schemas.openxmlformats.org/officeDocument/2006/relationships/hyperlink" Target="http://fr.wikipedia.org/wiki/Hibiscus" TargetMode="External"/><Relationship Id="rId24" Type="http://schemas.openxmlformats.org/officeDocument/2006/relationships/image" Target="../media/image438.jpeg"/><Relationship Id="rId5" Type="http://schemas.openxmlformats.org/officeDocument/2006/relationships/hyperlink" Target="http://fr.wikipedia.org/wiki/Afrique_de_l'ouest" TargetMode="External"/><Relationship Id="rId15" Type="http://schemas.openxmlformats.org/officeDocument/2006/relationships/hyperlink" Target="http://www.forum-tomates.net/viewtopic.php?t=6426" TargetMode="External"/><Relationship Id="rId23" Type="http://schemas.openxmlformats.org/officeDocument/2006/relationships/image" Target="../media/image437.jpeg"/><Relationship Id="rId10" Type="http://schemas.openxmlformats.org/officeDocument/2006/relationships/hyperlink" Target="http://fr.wikipedia.org/wiki/Mexique" TargetMode="External"/><Relationship Id="rId19" Type="http://schemas.openxmlformats.org/officeDocument/2006/relationships/image" Target="../media/image433.jpeg"/><Relationship Id="rId4" Type="http://schemas.openxmlformats.org/officeDocument/2006/relationships/hyperlink" Target="http://fr.wikipedia.org/wiki/Guin%C3%A9e" TargetMode="External"/><Relationship Id="rId9" Type="http://schemas.openxmlformats.org/officeDocument/2006/relationships/hyperlink" Target="http://fr.wikipedia.org/wiki/Centrafrique" TargetMode="External"/><Relationship Id="rId14" Type="http://schemas.openxmlformats.org/officeDocument/2006/relationships/hyperlink" Target="http://fr.wikipedia.org/wiki/Hibiscus_sabdariffa" TargetMode="External"/><Relationship Id="rId22" Type="http://schemas.openxmlformats.org/officeDocument/2006/relationships/image" Target="../media/image436.jpeg"/><Relationship Id="rId27" Type="http://schemas.openxmlformats.org/officeDocument/2006/relationships/image" Target="../media/image418.jpg"/></Relationships>
</file>

<file path=ppt/slides/_rels/slide75.xml.rels><?xml version="1.0" encoding="UTF-8" standalone="yes"?>
<Relationships xmlns="http://schemas.openxmlformats.org/package/2006/relationships"><Relationship Id="rId8" Type="http://schemas.openxmlformats.org/officeDocument/2006/relationships/hyperlink" Target="http://fr.wikipedia.org/wiki/Am%C3%A9rique_du_Sud" TargetMode="External"/><Relationship Id="rId13" Type="http://schemas.openxmlformats.org/officeDocument/2006/relationships/hyperlink" Target="http://fr.wikipedia.org/wiki/Feuille" TargetMode="External"/><Relationship Id="rId18" Type="http://schemas.openxmlformats.org/officeDocument/2006/relationships/hyperlink" Target="http://fr.wikipedia.org/wiki/Liseron" TargetMode="External"/><Relationship Id="rId26" Type="http://schemas.openxmlformats.org/officeDocument/2006/relationships/image" Target="../media/image441.jpeg"/><Relationship Id="rId3" Type="http://schemas.openxmlformats.org/officeDocument/2006/relationships/hyperlink" Target="http://fr.wikipedia.org/wiki/Convolvulaceae" TargetMode="External"/><Relationship Id="rId21" Type="http://schemas.openxmlformats.org/officeDocument/2006/relationships/hyperlink" Target="http://fr.wikipedia.org/wiki/Pomme_de_terre" TargetMode="External"/><Relationship Id="rId34" Type="http://schemas.openxmlformats.org/officeDocument/2006/relationships/image" Target="../media/image324.gif"/><Relationship Id="rId7" Type="http://schemas.openxmlformats.org/officeDocument/2006/relationships/hyperlink" Target="http://fr.wikipedia.org/wiki/Philippin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Corolle" TargetMode="External"/><Relationship Id="rId25" Type="http://schemas.openxmlformats.org/officeDocument/2006/relationships/image" Target="../media/image440.jpeg"/><Relationship Id="rId33" Type="http://schemas.openxmlformats.org/officeDocument/2006/relationships/image" Target="../media/image418.jpg"/><Relationship Id="rId2" Type="http://schemas.openxmlformats.org/officeDocument/2006/relationships/hyperlink" Target="http://fr.wikipedia.org/wiki/Plante" TargetMode="External"/><Relationship Id="rId16" Type="http://schemas.openxmlformats.org/officeDocument/2006/relationships/hyperlink" Target="http://fr.wikipedia.org/wiki/Fleur" TargetMode="External"/><Relationship Id="rId20" Type="http://schemas.openxmlformats.org/officeDocument/2006/relationships/hyperlink" Target="http://fr.wikipedia.org/wiki/Ch%C3%A2taigne" TargetMode="External"/><Relationship Id="rId29" Type="http://schemas.openxmlformats.org/officeDocument/2006/relationships/image" Target="../media/image444.jpeg"/><Relationship Id="rId1" Type="http://schemas.openxmlformats.org/officeDocument/2006/relationships/slideLayout" Target="../slideLayouts/slideLayout7.xml"/><Relationship Id="rId6" Type="http://schemas.openxmlformats.org/officeDocument/2006/relationships/hyperlink" Target="http://fr.wikipedia.org/wiki/P%C3%A9rou" TargetMode="External"/><Relationship Id="rId11" Type="http://schemas.openxmlformats.org/officeDocument/2006/relationships/hyperlink" Target="http://fr.wikipedia.org/wiki/Asie" TargetMode="External"/><Relationship Id="rId24" Type="http://schemas.openxmlformats.org/officeDocument/2006/relationships/hyperlink" Target="http://fr.wikipedia.org/wiki/Patate_douce" TargetMode="External"/><Relationship Id="rId32" Type="http://schemas.openxmlformats.org/officeDocument/2006/relationships/image" Target="../media/image12.jpeg"/><Relationship Id="rId5" Type="http://schemas.openxmlformats.org/officeDocument/2006/relationships/hyperlink" Target="http://fr.wikipedia.org/wiki/Am%C3%A9rique_centrale" TargetMode="External"/><Relationship Id="rId15" Type="http://schemas.openxmlformats.org/officeDocument/2006/relationships/hyperlink" Target="http://fr.wikipedia.org/wiki/Limbe_foliaire" TargetMode="External"/><Relationship Id="rId23" Type="http://schemas.openxmlformats.org/officeDocument/2006/relationships/hyperlink" Target="http://fr.wikipedia.org/wiki/Irrigation" TargetMode="External"/><Relationship Id="rId28" Type="http://schemas.openxmlformats.org/officeDocument/2006/relationships/image" Target="../media/image443.jpeg"/><Relationship Id="rId10" Type="http://schemas.openxmlformats.org/officeDocument/2006/relationships/hyperlink" Target="http://fr.wikipedia.org/wiki/Oc%C3%A9anie" TargetMode="External"/><Relationship Id="rId19" Type="http://schemas.openxmlformats.org/officeDocument/2006/relationships/hyperlink" Target="http://fr.wikipedia.org/wiki/Amidon" TargetMode="External"/><Relationship Id="rId31" Type="http://schemas.openxmlformats.org/officeDocument/2006/relationships/image" Target="../media/image13.jpg"/><Relationship Id="rId4" Type="http://schemas.openxmlformats.org/officeDocument/2006/relationships/hyperlink" Target="http://fr.wikipedia.org/wiki/Tubercule" TargetMode="External"/><Relationship Id="rId9" Type="http://schemas.openxmlformats.org/officeDocument/2006/relationships/hyperlink" Target="http://fr.wikipedia.org/wiki/Am%C3%A9rique" TargetMode="External"/><Relationship Id="rId14" Type="http://schemas.openxmlformats.org/officeDocument/2006/relationships/hyperlink" Target="http://fr.wikipedia.org/wiki/P%C3%A9tiole" TargetMode="External"/><Relationship Id="rId22" Type="http://schemas.openxmlformats.org/officeDocument/2006/relationships/hyperlink" Target="http://fr.wikipedia.org/wiki/%C3%89pinard" TargetMode="External"/><Relationship Id="rId27" Type="http://schemas.openxmlformats.org/officeDocument/2006/relationships/image" Target="../media/image442.jpeg"/><Relationship Id="rId30" Type="http://schemas.openxmlformats.org/officeDocument/2006/relationships/image" Target="../media/image445.jpeg"/></Relationships>
</file>

<file path=ppt/slides/_rels/slide76.xml.rels><?xml version="1.0" encoding="UTF-8" standalone="yes"?>
<Relationships xmlns="http://schemas.openxmlformats.org/package/2006/relationships"><Relationship Id="rId8" Type="http://schemas.openxmlformats.org/officeDocument/2006/relationships/hyperlink" Target="http://fr.wikipedia.org/wiki/Ipomoea_aquatica" TargetMode="External"/><Relationship Id="rId13" Type="http://schemas.openxmlformats.org/officeDocument/2006/relationships/image" Target="../media/image450.jpeg"/><Relationship Id="rId3" Type="http://schemas.openxmlformats.org/officeDocument/2006/relationships/hyperlink" Target="http://fr.wikipedia.org/wiki/Convolvulaceae" TargetMode="External"/><Relationship Id="rId7" Type="http://schemas.openxmlformats.org/officeDocument/2006/relationships/hyperlink" Target="http://translate.googleusercontent.com/translate_c?depth=1&amp;hl=fr&amp;prev=search&amp;rurl=translate.google.fr&amp;sl=en&amp;u=http://en.wikipedia.org/wiki/Fasciolopsiasis&amp;usg=ALkJrhisVCZTeKRAZ5RPmXyfCN9XUpZy8g" TargetMode="External"/><Relationship Id="rId12" Type="http://schemas.openxmlformats.org/officeDocument/2006/relationships/image" Target="../media/image449.jpeg"/><Relationship Id="rId17" Type="http://schemas.openxmlformats.org/officeDocument/2006/relationships/image" Target="../media/image20.gif"/><Relationship Id="rId2" Type="http://schemas.openxmlformats.org/officeDocument/2006/relationships/hyperlink" Target="http://fr.wikipedia.org/wiki/Plante" TargetMode="External"/><Relationship Id="rId16"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rasite&amp;usg=ALkJrhhkr2vJ1Wtm9tNkXvUgDu6MXpGeFA" TargetMode="External"/><Relationship Id="rId11" Type="http://schemas.openxmlformats.org/officeDocument/2006/relationships/image" Target="../media/image448.jpeg"/><Relationship Id="rId5" Type="http://schemas.openxmlformats.org/officeDocument/2006/relationships/hyperlink" Target="http://translate.googleusercontent.com/translate_c?depth=1&amp;hl=fr&amp;prev=search&amp;rurl=translate.google.fr&amp;sl=en&amp;u=http://en.wikipedia.org/wiki/Trematoda&amp;usg=ALkJrhhSHnAlRJC-sSw2jd_BocXs0QNcWw" TargetMode="External"/><Relationship Id="rId15" Type="http://schemas.openxmlformats.org/officeDocument/2006/relationships/image" Target="../media/image15.jpg"/><Relationship Id="rId10" Type="http://schemas.openxmlformats.org/officeDocument/2006/relationships/image" Target="../media/image447.jpeg"/><Relationship Id="rId4" Type="http://schemas.openxmlformats.org/officeDocument/2006/relationships/hyperlink" Target="http://translate.googleusercontent.com/translate_c?depth=1&amp;hl=fr&amp;prev=search&amp;rurl=translate.google.fr&amp;sl=en&amp;u=http://en.wikipedia.org/wiki/Fasciolopsis_buski&amp;usg=ALkJrhiXDNHN3zmT8ymgZQ-unnudtlGEIg" TargetMode="External"/><Relationship Id="rId9" Type="http://schemas.openxmlformats.org/officeDocument/2006/relationships/image" Target="../media/image446.jpeg"/><Relationship Id="rId14" Type="http://schemas.openxmlformats.org/officeDocument/2006/relationships/image" Target="../media/image13.jpg"/></Relationships>
</file>

<file path=ppt/slides/_rels/slide77.xml.rels><?xml version="1.0" encoding="UTF-8" standalone="yes"?>
<Relationships xmlns="http://schemas.openxmlformats.org/package/2006/relationships"><Relationship Id="rId8" Type="http://schemas.openxmlformats.org/officeDocument/2006/relationships/hyperlink" Target="http://fr.wikipedia.org/wiki/Am%C3%A9rique_du_Sud" TargetMode="External"/><Relationship Id="rId13" Type="http://schemas.openxmlformats.org/officeDocument/2006/relationships/hyperlink" Target="http://fr.wikipedia.org/wiki/R%C3%A9publique_populaire_de_Chine" TargetMode="External"/><Relationship Id="rId18" Type="http://schemas.openxmlformats.org/officeDocument/2006/relationships/hyperlink" Target="http://fr.wikipedia.org/wiki/Go%C3%BBt" TargetMode="External"/><Relationship Id="rId26" Type="http://schemas.openxmlformats.org/officeDocument/2006/relationships/image" Target="../media/image452.jpg"/><Relationship Id="rId3" Type="http://schemas.openxmlformats.org/officeDocument/2006/relationships/hyperlink" Target="http://fr.wikipedia.org/wiki/Nom_vernaculaire" TargetMode="External"/><Relationship Id="rId21" Type="http://schemas.openxmlformats.org/officeDocument/2006/relationships/hyperlink" Target="http://fr.wikipedia.org/wiki/Sauce" TargetMode="External"/><Relationship Id="rId7" Type="http://schemas.openxmlformats.org/officeDocument/2006/relationships/hyperlink" Target="http://fr.wikipedia.org/wiki/Solanaceae" TargetMode="External"/><Relationship Id="rId12" Type="http://schemas.openxmlformats.org/officeDocument/2006/relationships/hyperlink" Target="http://fr.wikipedia.org/wiki/Paprika" TargetMode="External"/><Relationship Id="rId17" Type="http://schemas.openxmlformats.org/officeDocument/2006/relationships/hyperlink" Target="http://fr.wikipedia.org/wiki/Piment_rocoto" TargetMode="External"/><Relationship Id="rId25" Type="http://schemas.openxmlformats.org/officeDocument/2006/relationships/hyperlink" Target="http://en.wikipedia.org/wiki/Capsicum_annuum" TargetMode="External"/><Relationship Id="rId2" Type="http://schemas.openxmlformats.org/officeDocument/2006/relationships/image" Target="../media/image451.jpeg"/><Relationship Id="rId16" Type="http://schemas.openxmlformats.org/officeDocument/2006/relationships/hyperlink" Target="http://fr.wikipedia.org/wiki/Tabasco_(sauce)" TargetMode="External"/><Relationship Id="rId20" Type="http://schemas.openxmlformats.org/officeDocument/2006/relationships/hyperlink" Target="http://fr.wikipedia.org/wiki/Cuisine" TargetMode="External"/><Relationship Id="rId29" Type="http://schemas.openxmlformats.org/officeDocument/2006/relationships/image" Target="../media/image455.jpg"/><Relationship Id="rId1" Type="http://schemas.openxmlformats.org/officeDocument/2006/relationships/slideLayout" Target="../slideLayouts/slideLayout7.xml"/><Relationship Id="rId6" Type="http://schemas.openxmlformats.org/officeDocument/2006/relationships/hyperlink" Target="http://fr.wikipedia.org/wiki/Capsicum" TargetMode="External"/><Relationship Id="rId11" Type="http://schemas.openxmlformats.org/officeDocument/2006/relationships/hyperlink" Target="http://fr.wikipedia.org/wiki/Jalape%C3%B1o" TargetMode="External"/><Relationship Id="rId24" Type="http://schemas.openxmlformats.org/officeDocument/2006/relationships/hyperlink" Target="http://fr.wikipedia.org/wiki/Capsicum_annuum" TargetMode="External"/><Relationship Id="rId32" Type="http://schemas.openxmlformats.org/officeDocument/2006/relationships/image" Target="../media/image13.jpg"/><Relationship Id="rId5" Type="http://schemas.openxmlformats.org/officeDocument/2006/relationships/hyperlink" Target="http://fr.wikipedia.org/wiki/Esp%C3%A8ce" TargetMode="External"/><Relationship Id="rId15" Type="http://schemas.openxmlformats.org/officeDocument/2006/relationships/hyperlink" Target="http://fr.wikipedia.org/wiki/Anth%C3%A8re" TargetMode="External"/><Relationship Id="rId23" Type="http://schemas.openxmlformats.org/officeDocument/2006/relationships/hyperlink" Target="http://fr.wikipedia.org/wiki/Piment" TargetMode="External"/><Relationship Id="rId28" Type="http://schemas.openxmlformats.org/officeDocument/2006/relationships/image" Target="../media/image454.jpg"/><Relationship Id="rId10" Type="http://schemas.openxmlformats.org/officeDocument/2006/relationships/hyperlink" Target="http://fr.wikipedia.org/wiki/Piment#cite_note-.C3.A9pices-1" TargetMode="External"/><Relationship Id="rId19" Type="http://schemas.openxmlformats.org/officeDocument/2006/relationships/hyperlink" Target="http://fr.wikipedia.org/wiki/Aliment" TargetMode="External"/><Relationship Id="rId31" Type="http://schemas.openxmlformats.org/officeDocument/2006/relationships/image" Target="../media/image457.JPG"/><Relationship Id="rId4" Type="http://schemas.openxmlformats.org/officeDocument/2006/relationships/hyperlink" Target="http://fr.wikipedia.org/wiki/Fruit_(botanique)" TargetMode="External"/><Relationship Id="rId9" Type="http://schemas.openxmlformats.org/officeDocument/2006/relationships/hyperlink" Target="http://fr.wikipedia.org/wiki/Am%C3%A9rique_centrale" TargetMode="External"/><Relationship Id="rId14" Type="http://schemas.openxmlformats.org/officeDocument/2006/relationships/hyperlink" Target="http://fr.wikipedia.org/wiki/Piment_habanero" TargetMode="External"/><Relationship Id="rId22" Type="http://schemas.openxmlformats.org/officeDocument/2006/relationships/hyperlink" Target="http://fr.wikipedia.org/wiki/Bact%C3%A9ricide" TargetMode="External"/><Relationship Id="rId27" Type="http://schemas.openxmlformats.org/officeDocument/2006/relationships/image" Target="../media/image453.jpg"/><Relationship Id="rId30" Type="http://schemas.openxmlformats.org/officeDocument/2006/relationships/image" Target="../media/image456.jpg"/></Relationships>
</file>

<file path=ppt/slides/_rels/slide78.xml.rels><?xml version="1.0" encoding="UTF-8" standalone="yes"?>
<Relationships xmlns="http://schemas.openxmlformats.org/package/2006/relationships"><Relationship Id="rId13" Type="http://schemas.openxmlformats.org/officeDocument/2006/relationships/hyperlink" Target="http://fr.wikipedia.org/wiki/Arachide" TargetMode="External"/><Relationship Id="rId18" Type="http://schemas.openxmlformats.org/officeDocument/2006/relationships/hyperlink" Target="http://fr.wikipedia.org/wiki/Farine" TargetMode="External"/><Relationship Id="rId26" Type="http://schemas.openxmlformats.org/officeDocument/2006/relationships/hyperlink" Target="http://fr.wikipedia.org/wiki/%C3%89thiopie" TargetMode="External"/><Relationship Id="rId39" Type="http://schemas.openxmlformats.org/officeDocument/2006/relationships/image" Target="../media/image461.jpeg"/><Relationship Id="rId3" Type="http://schemas.openxmlformats.org/officeDocument/2006/relationships/hyperlink" Target="http://fr.wikipedia.org/wiki/Famille_(biologie)" TargetMode="External"/><Relationship Id="rId21" Type="http://schemas.openxmlformats.org/officeDocument/2006/relationships/hyperlink" Target="http://fr.wikipedia.org/wiki/Acides_amin%C3%A9s" TargetMode="External"/><Relationship Id="rId34" Type="http://schemas.openxmlformats.org/officeDocument/2006/relationships/hyperlink" Target="http://en.wikipedia.org/wiki/Pigeon_pea" TargetMode="External"/><Relationship Id="rId42" Type="http://schemas.openxmlformats.org/officeDocument/2006/relationships/image" Target="../media/image464.jpeg"/><Relationship Id="rId47" Type="http://schemas.openxmlformats.org/officeDocument/2006/relationships/hyperlink" Target="http://pmb.sicac.org/opac_css/doc_num.php?explnum_id=1059" TargetMode="External"/><Relationship Id="rId50" Type="http://schemas.openxmlformats.org/officeDocument/2006/relationships/image" Target="../media/image418.jpg"/><Relationship Id="rId7" Type="http://schemas.openxmlformats.org/officeDocument/2006/relationships/hyperlink" Target="http://fr.wikipedia.org/wiki/Nouveau_monde" TargetMode="External"/><Relationship Id="rId12" Type="http://schemas.openxmlformats.org/officeDocument/2006/relationships/hyperlink" Target="http://fr.wikipedia.org/wiki/Ma%C3%AFs" TargetMode="External"/><Relationship Id="rId17" Type="http://schemas.openxmlformats.org/officeDocument/2006/relationships/hyperlink" Target="http://fr.wikipedia.org/wiki/Pois" TargetMode="External"/><Relationship Id="rId25" Type="http://schemas.openxmlformats.org/officeDocument/2006/relationships/hyperlink" Target="http://fr.wikipedia.org/wiki/Germination" TargetMode="External"/><Relationship Id="rId33" Type="http://schemas.openxmlformats.org/officeDocument/2006/relationships/hyperlink" Target="http://fr.wikipedia.org/wiki/Pois_d'Angole" TargetMode="External"/><Relationship Id="rId38" Type="http://schemas.openxmlformats.org/officeDocument/2006/relationships/image" Target="../media/image460.jpeg"/><Relationship Id="rId46" Type="http://schemas.openxmlformats.org/officeDocument/2006/relationships/hyperlink" Target="http://www.prota4u.org/protav8.asp?p=Cajanus+cajan" TargetMode="External"/><Relationship Id="rId2" Type="http://schemas.openxmlformats.org/officeDocument/2006/relationships/hyperlink" Target="http://fr.wikipedia.org/wiki/Plante_vivace" TargetMode="External"/><Relationship Id="rId16" Type="http://schemas.openxmlformats.org/officeDocument/2006/relationships/hyperlink" Target="http://fr.wikipedia.org/wiki/Culture_vivri%C3%A8re" TargetMode="External"/><Relationship Id="rId20" Type="http://schemas.openxmlformats.org/officeDocument/2006/relationships/hyperlink" Target="http://fr.wikipedia.org/wiki/Prot%C3%A9ine" TargetMode="External"/><Relationship Id="rId29" Type="http://schemas.openxmlformats.org/officeDocument/2006/relationships/hyperlink" Target="http://fr.wikipedia.org/wiki/Laque_(substance_animale)" TargetMode="External"/><Relationship Id="rId41" Type="http://schemas.openxmlformats.org/officeDocument/2006/relationships/image" Target="../media/image463.jpeg"/><Relationship Id="rId1" Type="http://schemas.openxmlformats.org/officeDocument/2006/relationships/slideLayout" Target="../slideLayouts/slideLayout7.xml"/><Relationship Id="rId6" Type="http://schemas.openxmlformats.org/officeDocument/2006/relationships/hyperlink" Target="http://fr.wikipedia.org/wiki/Ancien_monde" TargetMode="External"/><Relationship Id="rId11" Type="http://schemas.openxmlformats.org/officeDocument/2006/relationships/hyperlink" Target="http://fr.wikipedia.org/wiki/Millet_perle" TargetMode="External"/><Relationship Id="rId24" Type="http://schemas.openxmlformats.org/officeDocument/2006/relationships/hyperlink" Target="http://fr.wikipedia.org/wiki/Tryptophane" TargetMode="External"/><Relationship Id="rId32" Type="http://schemas.openxmlformats.org/officeDocument/2006/relationships/hyperlink" Target="http://fr.wikipedia.org/wiki/Chaume" TargetMode="External"/><Relationship Id="rId37" Type="http://schemas.openxmlformats.org/officeDocument/2006/relationships/image" Target="../media/image459.jpeg"/><Relationship Id="rId40" Type="http://schemas.openxmlformats.org/officeDocument/2006/relationships/image" Target="../media/image462.jpeg"/><Relationship Id="rId45" Type="http://schemas.openxmlformats.org/officeDocument/2006/relationships/image" Target="../media/image467.jpeg"/><Relationship Id="rId5" Type="http://schemas.openxmlformats.org/officeDocument/2006/relationships/hyperlink" Target="http://fr.wikipedia.org/wiki/L%C3%A9gumineuse" TargetMode="External"/><Relationship Id="rId15" Type="http://schemas.openxmlformats.org/officeDocument/2006/relationships/hyperlink" Target="http://fr.wikipedia.org/wiki/Fixation_biologique_de_l'azote" TargetMode="External"/><Relationship Id="rId23" Type="http://schemas.openxmlformats.org/officeDocument/2006/relationships/hyperlink" Target="http://fr.wikipedia.org/wiki/Lysine" TargetMode="External"/><Relationship Id="rId28" Type="http://schemas.openxmlformats.org/officeDocument/2006/relationships/hyperlink" Target="http://fr.wikipedia.org/wiki/Cochenille" TargetMode="External"/><Relationship Id="rId36" Type="http://schemas.openxmlformats.org/officeDocument/2006/relationships/image" Target="../media/image458.jpeg"/><Relationship Id="rId49" Type="http://schemas.openxmlformats.org/officeDocument/2006/relationships/image" Target="../media/image12.jpeg"/><Relationship Id="rId10" Type="http://schemas.openxmlformats.org/officeDocument/2006/relationships/hyperlink" Target="http://fr.wikipedia.org/wiki/Sorgho_commun" TargetMode="External"/><Relationship Id="rId19" Type="http://schemas.openxmlformats.org/officeDocument/2006/relationships/hyperlink" Target="http://fr.wikipedia.org/wiki/Culture_fourrag%C3%A8re" TargetMode="External"/><Relationship Id="rId31" Type="http://schemas.openxmlformats.org/officeDocument/2006/relationships/hyperlink" Target="http://fr.wikipedia.org/wiki/Bois_de_chauffage" TargetMode="External"/><Relationship Id="rId44" Type="http://schemas.openxmlformats.org/officeDocument/2006/relationships/image" Target="../media/image466.jpeg"/><Relationship Id="rId4" Type="http://schemas.openxmlformats.org/officeDocument/2006/relationships/hyperlink" Target="http://fr.wikipedia.org/wiki/Fabaceae" TargetMode="External"/><Relationship Id="rId9" Type="http://schemas.openxmlformats.org/officeDocument/2006/relationships/hyperlink" Target="http://fr.wikipedia.org/wiki/C%C3%A9r%C3%A9ale" TargetMode="External"/><Relationship Id="rId14" Type="http://schemas.openxmlformats.org/officeDocument/2006/relationships/hyperlink" Target="http://fr.wikipedia.org/wiki/Azote" TargetMode="External"/><Relationship Id="rId22" Type="http://schemas.openxmlformats.org/officeDocument/2006/relationships/hyperlink" Target="http://fr.wikipedia.org/wiki/M%C3%A9thionine" TargetMode="External"/><Relationship Id="rId27" Type="http://schemas.openxmlformats.org/officeDocument/2006/relationships/hyperlink" Target="http://fr.wikipedia.org/wiki/Tha%C3%AFlande" TargetMode="External"/><Relationship Id="rId30" Type="http://schemas.openxmlformats.org/officeDocument/2006/relationships/hyperlink" Target="http://fr.wikipedia.org/wiki/Engrais_vert" TargetMode="External"/><Relationship Id="rId35" Type="http://schemas.openxmlformats.org/officeDocument/2006/relationships/hyperlink" Target="http://translate.googleusercontent.com/translate_c?depth=1&amp;hl=fr&amp;prev=search&amp;rurl=translate.google.fr&amp;sl=en&amp;u=http://en.wikipedia.org/wiki/Phytophthora_cajani&amp;usg=ALkJrhgM6hJvjKbK5lBNunfOz4_u-a6oNg" TargetMode="External"/><Relationship Id="rId43" Type="http://schemas.openxmlformats.org/officeDocument/2006/relationships/image" Target="../media/image465.jpeg"/><Relationship Id="rId48" Type="http://schemas.openxmlformats.org/officeDocument/2006/relationships/image" Target="../media/image13.jpg"/><Relationship Id="rId8" Type="http://schemas.openxmlformats.org/officeDocument/2006/relationships/hyperlink" Target="http://fr.wikipedia.org/wiki/Monoculture" TargetMode="External"/><Relationship Id="rId51" Type="http://schemas.openxmlformats.org/officeDocument/2006/relationships/image" Target="../media/image18.jpg"/></Relationships>
</file>

<file path=ppt/slides/_rels/slide79.xml.rels><?xml version="1.0" encoding="UTF-8" standalone="yes"?>
<Relationships xmlns="http://schemas.openxmlformats.org/package/2006/relationships"><Relationship Id="rId8" Type="http://schemas.openxmlformats.org/officeDocument/2006/relationships/hyperlink" Target="http://fr.wikipedia.org/wiki/Solanac%C3%A9e" TargetMode="External"/><Relationship Id="rId13" Type="http://schemas.openxmlformats.org/officeDocument/2006/relationships/hyperlink" Target="http://fr.wikipedia.org/wiki/Fruit_(botanique)" TargetMode="External"/><Relationship Id="rId18" Type="http://schemas.openxmlformats.org/officeDocument/2006/relationships/hyperlink" Target="http://fr.wikipedia.org/wiki/Baie_(botanique)" TargetMode="External"/><Relationship Id="rId26" Type="http://schemas.openxmlformats.org/officeDocument/2006/relationships/hyperlink" Target="http://www.gerbeaud.com/tag/solanacees" TargetMode="External"/><Relationship Id="rId39" Type="http://schemas.openxmlformats.org/officeDocument/2006/relationships/image" Target="../media/image324.gif"/><Relationship Id="rId3" Type="http://schemas.openxmlformats.org/officeDocument/2006/relationships/hyperlink" Target="http://fr.wikipedia.org/wiki/Groupe_de_cultivars" TargetMode="External"/><Relationship Id="rId21" Type="http://schemas.openxmlformats.org/officeDocument/2006/relationships/hyperlink" Target="http://fr.wikipedia.org/wiki/Capsa%C3%AFcine" TargetMode="External"/><Relationship Id="rId34" Type="http://schemas.openxmlformats.org/officeDocument/2006/relationships/image" Target="../media/image468.jpeg"/><Relationship Id="rId7" Type="http://schemas.openxmlformats.org/officeDocument/2006/relationships/hyperlink" Target="http://fr.wikipedia.org/wiki/Plante" TargetMode="External"/><Relationship Id="rId12" Type="http://schemas.openxmlformats.org/officeDocument/2006/relationships/hyperlink" Target="http://fr.wikipedia.org/wiki/Plante_potag%C3%A8re" TargetMode="External"/><Relationship Id="rId17" Type="http://schemas.openxmlformats.org/officeDocument/2006/relationships/hyperlink" Target="http://fr.wikipedia.org/wiki/Feuille" TargetMode="External"/><Relationship Id="rId25" Type="http://schemas.openxmlformats.org/officeDocument/2006/relationships/hyperlink" Target="http://www.gerbeaud.com/tag/aubergine" TargetMode="External"/><Relationship Id="rId33" Type="http://schemas.openxmlformats.org/officeDocument/2006/relationships/hyperlink" Target="http://www.deco.fr/jardin-jardinage/plante-potagere/poivron/" TargetMode="External"/><Relationship Id="rId38" Type="http://schemas.openxmlformats.org/officeDocument/2006/relationships/image" Target="../media/image472.jpeg"/><Relationship Id="rId2" Type="http://schemas.openxmlformats.org/officeDocument/2006/relationships/hyperlink" Target="http://fr.wikipedia.org/wiki/Qu%C3%A9bec" TargetMode="External"/><Relationship Id="rId16" Type="http://schemas.openxmlformats.org/officeDocument/2006/relationships/hyperlink" Target="http://fr.wikipedia.org/wiki/Tige" TargetMode="External"/><Relationship Id="rId20" Type="http://schemas.openxmlformats.org/officeDocument/2006/relationships/hyperlink" Target="http://fr.wikipedia.org/wiki/Graine" TargetMode="External"/><Relationship Id="rId29" Type="http://schemas.openxmlformats.org/officeDocument/2006/relationships/hyperlink" Target="http://www.gerbeaud.com/tag/arrosage" TargetMode="External"/><Relationship Id="rId1" Type="http://schemas.openxmlformats.org/officeDocument/2006/relationships/slideLayout" Target="../slideLayouts/slideLayout7.xml"/><Relationship Id="rId6" Type="http://schemas.openxmlformats.org/officeDocument/2006/relationships/hyperlink" Target="http://fr.wikipedia.org/wiki/Vari%C3%A9t%C3%A9_(botanique)" TargetMode="External"/><Relationship Id="rId11" Type="http://schemas.openxmlformats.org/officeDocument/2006/relationships/hyperlink" Target="http://fr.wikipedia.org/wiki/Am%C3%A9rique_du_Sud" TargetMode="External"/><Relationship Id="rId24" Type="http://schemas.openxmlformats.org/officeDocument/2006/relationships/hyperlink" Target="http://www.gerbeaud.com/tag/tomate" TargetMode="External"/><Relationship Id="rId32" Type="http://schemas.openxmlformats.org/officeDocument/2006/relationships/hyperlink" Target="http://www.gerbeaud.com/jardin/fiches/poivron-semis-culture-recolte.php" TargetMode="External"/><Relationship Id="rId37" Type="http://schemas.openxmlformats.org/officeDocument/2006/relationships/image" Target="../media/image471.jpeg"/><Relationship Id="rId5" Type="http://schemas.openxmlformats.org/officeDocument/2006/relationships/hyperlink" Target="http://fr.wikipedia.org/wiki/Piment" TargetMode="External"/><Relationship Id="rId15" Type="http://schemas.openxmlformats.org/officeDocument/2006/relationships/hyperlink" Target="http://fr.wikipedia.org/wiki/Climat" TargetMode="External"/><Relationship Id="rId23" Type="http://schemas.openxmlformats.org/officeDocument/2006/relationships/hyperlink" Target="http://www.gerbeaud.com/jardin/fiches/fp_tomate_culture.php3" TargetMode="External"/><Relationship Id="rId28" Type="http://schemas.openxmlformats.org/officeDocument/2006/relationships/hyperlink" Target="http://www.gerbeaud.com/tag/paillage" TargetMode="External"/><Relationship Id="rId36" Type="http://schemas.openxmlformats.org/officeDocument/2006/relationships/image" Target="../media/image470.jpeg"/><Relationship Id="rId10" Type="http://schemas.openxmlformats.org/officeDocument/2006/relationships/hyperlink" Target="http://fr.wikipedia.org/wiki/Am%C3%A9rique_centrale" TargetMode="External"/><Relationship Id="rId19" Type="http://schemas.openxmlformats.org/officeDocument/2006/relationships/hyperlink" Target="http://fr.wikipedia.org/wiki/Placenta_(botanique)" TargetMode="External"/><Relationship Id="rId31" Type="http://schemas.openxmlformats.org/officeDocument/2006/relationships/hyperlink" Target="http://fr.wikipedia.org/wiki/Poivron" TargetMode="External"/><Relationship Id="rId4" Type="http://schemas.openxmlformats.org/officeDocument/2006/relationships/hyperlink" Target="http://fr.wikipedia.org/wiki/Capsicum_annuum" TargetMode="External"/><Relationship Id="rId9" Type="http://schemas.openxmlformats.org/officeDocument/2006/relationships/hyperlink" Target="http://fr.wikipedia.org/wiki/Mexique" TargetMode="External"/><Relationship Id="rId14" Type="http://schemas.openxmlformats.org/officeDocument/2006/relationships/hyperlink" Target="http://fr.wikipedia.org/wiki/L%C3%A9gume" TargetMode="External"/><Relationship Id="rId22" Type="http://schemas.openxmlformats.org/officeDocument/2006/relationships/hyperlink" Target="http://fr.wikipedia.org/wiki/Pollen" TargetMode="External"/><Relationship Id="rId27" Type="http://schemas.openxmlformats.org/officeDocument/2006/relationships/hyperlink" Target="http://www.gerbeaud.com/jardin/fiches/basilic.php" TargetMode="External"/><Relationship Id="rId30" Type="http://schemas.openxmlformats.org/officeDocument/2006/relationships/hyperlink" Target="http://www.gerbeaud.com/tag/compost" TargetMode="External"/><Relationship Id="rId35" Type="http://schemas.openxmlformats.org/officeDocument/2006/relationships/image" Target="../media/image469.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hyperlink" Target="http://www.generation-masoala.org/" TargetMode="External"/><Relationship Id="rId5" Type="http://schemas.openxmlformats.org/officeDocument/2006/relationships/image" Target="../media/image31.jpeg"/><Relationship Id="rId4" Type="http://schemas.openxmlformats.org/officeDocument/2006/relationships/image" Target="../media/image30.jpg"/></Relationships>
</file>

<file path=ppt/slides/_rels/slide80.xml.rels><?xml version="1.0" encoding="UTF-8" standalone="yes"?>
<Relationships xmlns="http://schemas.openxmlformats.org/package/2006/relationships"><Relationship Id="rId13" Type="http://schemas.openxmlformats.org/officeDocument/2006/relationships/hyperlink" Target="http://fr.wikipedia.org/wiki/Vari%C3%A9t%C3%A9_(botanique)" TargetMode="External"/><Relationship Id="rId18" Type="http://schemas.openxmlformats.org/officeDocument/2006/relationships/hyperlink" Target="http://fr.wikipedia.org/wiki/Gourmand_(botanique)" TargetMode="External"/><Relationship Id="rId26" Type="http://schemas.openxmlformats.org/officeDocument/2006/relationships/hyperlink" Target="http://fr.wikipedia.org/wiki/Aubergine" TargetMode="External"/><Relationship Id="rId39" Type="http://schemas.openxmlformats.org/officeDocument/2006/relationships/hyperlink" Target="http://fr.wikipedia.org/wiki/Virus_des_feuilles_jaunes_en_cuill%C3%A8re_de_la_tomate" TargetMode="External"/><Relationship Id="rId21" Type="http://schemas.openxmlformats.org/officeDocument/2006/relationships/hyperlink" Target="http://fr.wikipedia.org/wiki/Liste_des_ravageurs_des_plantes_cultiv%C3%A9es" TargetMode="External"/><Relationship Id="rId34" Type="http://schemas.openxmlformats.org/officeDocument/2006/relationships/hyperlink" Target="http://fr.wikipedia.org/wiki/Acari" TargetMode="External"/><Relationship Id="rId42" Type="http://schemas.openxmlformats.org/officeDocument/2006/relationships/hyperlink" Target="http://fr.wikipedia.org/wiki/Encarsia_formosa" TargetMode="External"/><Relationship Id="rId47" Type="http://schemas.openxmlformats.org/officeDocument/2006/relationships/image" Target="../media/image473.jpeg"/><Relationship Id="rId50" Type="http://schemas.openxmlformats.org/officeDocument/2006/relationships/image" Target="../media/image476.jpeg"/><Relationship Id="rId55" Type="http://schemas.openxmlformats.org/officeDocument/2006/relationships/image" Target="../media/image324.gif"/><Relationship Id="rId7" Type="http://schemas.openxmlformats.org/officeDocument/2006/relationships/hyperlink" Target="http://fr.wikipedia.org/wiki/Fruit_(botanique)" TargetMode="External"/><Relationship Id="rId12" Type="http://schemas.openxmlformats.org/officeDocument/2006/relationships/hyperlink" Target="http://fr.wikipedia.org/wiki/Conserve" TargetMode="External"/><Relationship Id="rId17" Type="http://schemas.openxmlformats.org/officeDocument/2006/relationships/hyperlink" Target="http://fr.wikipedia.org/wiki/Semis_(agriculture)" TargetMode="External"/><Relationship Id="rId25" Type="http://schemas.openxmlformats.org/officeDocument/2006/relationships/hyperlink" Target="http://fr.wikipedia.org/wiki/Adventice" TargetMode="External"/><Relationship Id="rId33" Type="http://schemas.openxmlformats.org/officeDocument/2006/relationships/hyperlink" Target="http://fr.wikipedia.org/wiki/Mineuse_tropicale_de_la_tomate" TargetMode="External"/><Relationship Id="rId38" Type="http://schemas.openxmlformats.org/officeDocument/2006/relationships/hyperlink" Target="http://fr.wikipedia.org/wiki/Aleurode_du_tabac" TargetMode="External"/><Relationship Id="rId46" Type="http://schemas.openxmlformats.org/officeDocument/2006/relationships/hyperlink" Target="http://en.wikipedia.org/wiki/Tomato" TargetMode="External"/><Relationship Id="rId2" Type="http://schemas.openxmlformats.org/officeDocument/2006/relationships/hyperlink" Target="http://fr.wikipedia.org/wiki/Esp%C3%A8ce" TargetMode="External"/><Relationship Id="rId16" Type="http://schemas.openxmlformats.org/officeDocument/2006/relationships/hyperlink" Target="http://fr.wikipedia.org/wiki/Cultivar" TargetMode="External"/><Relationship Id="rId20" Type="http://schemas.openxmlformats.org/officeDocument/2006/relationships/hyperlink" Target="http://fr.wikipedia.org/wiki/Neutrophile" TargetMode="External"/><Relationship Id="rId29" Type="http://schemas.openxmlformats.org/officeDocument/2006/relationships/hyperlink" Target="http://fr.wikipedia.org/wiki/Thysanoptera" TargetMode="External"/><Relationship Id="rId41" Type="http://schemas.openxmlformats.org/officeDocument/2006/relationships/hyperlink" Target="http://fr.wikipedia.org/wiki/Parasito%C3%AFde" TargetMode="External"/><Relationship Id="rId54"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hyperlink" Target="http://fr.wikipedia.org/wiki/Tomate#cite_note-2" TargetMode="External"/><Relationship Id="rId11" Type="http://schemas.openxmlformats.org/officeDocument/2006/relationships/hyperlink" Target="http://fr.wikipedia.org/wiki/Ketchup" TargetMode="External"/><Relationship Id="rId24" Type="http://schemas.openxmlformats.org/officeDocument/2006/relationships/hyperlink" Target="http://fr.wikipedia.org/wiki/Phytovirus" TargetMode="External"/><Relationship Id="rId32" Type="http://schemas.openxmlformats.org/officeDocument/2006/relationships/hyperlink" Target="http://fr.wikipedia.org/wiki/Helicoverpa_armigera" TargetMode="External"/><Relationship Id="rId37" Type="http://schemas.openxmlformats.org/officeDocument/2006/relationships/hyperlink" Target="http://fr.wikipedia.org/wiki/Aleurode_des_serres" TargetMode="External"/><Relationship Id="rId40" Type="http://schemas.openxmlformats.org/officeDocument/2006/relationships/hyperlink" Target="http://fr.wikipedia.org/wiki/Organisme_auxiliaire_en_protection_des_cultures" TargetMode="External"/><Relationship Id="rId45" Type="http://schemas.openxmlformats.org/officeDocument/2006/relationships/hyperlink" Target="http://www.aujardin.info/fiches/tomate-varietes.php" TargetMode="External"/><Relationship Id="rId53" Type="http://schemas.openxmlformats.org/officeDocument/2006/relationships/image" Target="../media/image479.jpeg"/><Relationship Id="rId5" Type="http://schemas.openxmlformats.org/officeDocument/2006/relationships/hyperlink" Target="http://fr.wikipedia.org/wiki/Am%C3%A9rique_du_Sud" TargetMode="External"/><Relationship Id="rId15" Type="http://schemas.openxmlformats.org/officeDocument/2006/relationships/hyperlink" Target="http://fr.wikipedia.org/wiki/Solanum_pimpinellifolium" TargetMode="External"/><Relationship Id="rId23" Type="http://schemas.openxmlformats.org/officeDocument/2006/relationships/hyperlink" Target="http://fr.wikipedia.org/wiki/Bacteria" TargetMode="External"/><Relationship Id="rId28" Type="http://schemas.openxmlformats.org/officeDocument/2006/relationships/hyperlink" Target="http://fr.wikipedia.org/wiki/Insecte" TargetMode="External"/><Relationship Id="rId36" Type="http://schemas.openxmlformats.org/officeDocument/2006/relationships/hyperlink" Target="http://fr.wikipedia.org/wiki/Tomate#cite_note-63" TargetMode="External"/><Relationship Id="rId49" Type="http://schemas.openxmlformats.org/officeDocument/2006/relationships/image" Target="../media/image475.jpeg"/><Relationship Id="rId10" Type="http://schemas.openxmlformats.org/officeDocument/2006/relationships/hyperlink" Target="http://fr.wikipedia.org/wiki/Sauce_tomate" TargetMode="External"/><Relationship Id="rId19" Type="http://schemas.openxmlformats.org/officeDocument/2006/relationships/hyperlink" Target="http://fr.wikipedia.org/wiki/Irrigation" TargetMode="External"/><Relationship Id="rId31" Type="http://schemas.openxmlformats.org/officeDocument/2006/relationships/hyperlink" Target="http://fr.wikipedia.org/wiki/Aphidoidea" TargetMode="External"/><Relationship Id="rId44" Type="http://schemas.openxmlformats.org/officeDocument/2006/relationships/hyperlink" Target="http://fr.wikipedia.org/wiki/Tomate" TargetMode="External"/><Relationship Id="rId52" Type="http://schemas.openxmlformats.org/officeDocument/2006/relationships/image" Target="../media/image478.jpeg"/><Relationship Id="rId4" Type="http://schemas.openxmlformats.org/officeDocument/2006/relationships/hyperlink" Target="http://fr.wikipedia.org/wiki/Solanaceae" TargetMode="External"/><Relationship Id="rId9" Type="http://schemas.openxmlformats.org/officeDocument/2006/relationships/hyperlink" Target="http://fr.wikipedia.org/wiki/Double_concentr%C3%A9_de_tomates" TargetMode="External"/><Relationship Id="rId14" Type="http://schemas.openxmlformats.org/officeDocument/2006/relationships/hyperlink" Target="http://fr.wikipedia.org/wiki/Tomate_cerise" TargetMode="External"/><Relationship Id="rId22" Type="http://schemas.openxmlformats.org/officeDocument/2006/relationships/hyperlink" Target="http://fr.wikipedia.org/wiki/Maladie_cryptogamique" TargetMode="External"/><Relationship Id="rId27" Type="http://schemas.openxmlformats.org/officeDocument/2006/relationships/hyperlink" Target="http://fr.wikipedia.org/wiki/Nicotiana_tabacum" TargetMode="External"/><Relationship Id="rId30" Type="http://schemas.openxmlformats.org/officeDocument/2006/relationships/hyperlink" Target="http://fr.wikipedia.org/wiki/Aleurode" TargetMode="External"/><Relationship Id="rId35" Type="http://schemas.openxmlformats.org/officeDocument/2006/relationships/hyperlink" Target="http://fr.wikipedia.org/wiki/Nematoda" TargetMode="External"/><Relationship Id="rId43" Type="http://schemas.openxmlformats.org/officeDocument/2006/relationships/hyperlink" Target="http://fr.wikipedia.org/wiki/Hymenoptera" TargetMode="External"/><Relationship Id="rId48" Type="http://schemas.openxmlformats.org/officeDocument/2006/relationships/image" Target="../media/image474.jpeg"/><Relationship Id="rId8" Type="http://schemas.openxmlformats.org/officeDocument/2006/relationships/hyperlink" Target="http://fr.wikipedia.org/wiki/Serre" TargetMode="External"/><Relationship Id="rId51" Type="http://schemas.openxmlformats.org/officeDocument/2006/relationships/image" Target="../media/image477.jpeg"/><Relationship Id="rId3" Type="http://schemas.openxmlformats.org/officeDocument/2006/relationships/hyperlink" Target="http://fr.wikipedia.org/wiki/Plante_herbac%C3%A9e"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fr.wikipedia.org/wiki/%C3%89ponge" TargetMode="External"/><Relationship Id="rId13" Type="http://schemas.openxmlformats.org/officeDocument/2006/relationships/hyperlink" Target="http://fr.wikipedia.org/wiki/Pergola" TargetMode="External"/><Relationship Id="rId18" Type="http://schemas.openxmlformats.org/officeDocument/2006/relationships/image" Target="../media/image482.jpg"/><Relationship Id="rId3" Type="http://schemas.openxmlformats.org/officeDocument/2006/relationships/image" Target="../media/image481.jpeg"/><Relationship Id="rId21" Type="http://schemas.openxmlformats.org/officeDocument/2006/relationships/image" Target="../media/image485.jpg"/><Relationship Id="rId7" Type="http://schemas.openxmlformats.org/officeDocument/2006/relationships/hyperlink" Target="http://fr.wikipedia.org/wiki/Aubergine" TargetMode="External"/><Relationship Id="rId12" Type="http://schemas.openxmlformats.org/officeDocument/2006/relationships/hyperlink" Target="http://fr.wikipedia.org/wiki/Plante_grimpante" TargetMode="External"/><Relationship Id="rId17" Type="http://schemas.openxmlformats.org/officeDocument/2006/relationships/hyperlink" Target="http://www.folyage.com/F_luffa.html" TargetMode="External"/><Relationship Id="rId25" Type="http://schemas.openxmlformats.org/officeDocument/2006/relationships/image" Target="../media/image487.jpg"/><Relationship Id="rId2" Type="http://schemas.openxmlformats.org/officeDocument/2006/relationships/image" Target="../media/image480.jpeg"/><Relationship Id="rId16" Type="http://schemas.openxmlformats.org/officeDocument/2006/relationships/hyperlink" Target="http://en.wikipedia.org/wiki/Luffa" TargetMode="External"/><Relationship Id="rId20" Type="http://schemas.openxmlformats.org/officeDocument/2006/relationships/image" Target="../media/image484.jpg"/><Relationship Id="rId1" Type="http://schemas.openxmlformats.org/officeDocument/2006/relationships/slideLayout" Target="../slideLayouts/slideLayout7.xml"/><Relationship Id="rId6" Type="http://schemas.openxmlformats.org/officeDocument/2006/relationships/hyperlink" Target="http://fr.wikipedia.org/wiki/Courgette" TargetMode="External"/><Relationship Id="rId11" Type="http://schemas.openxmlformats.org/officeDocument/2006/relationships/hyperlink" Target="http://fr.wikipedia.org/wiki/Exfoliant" TargetMode="External"/><Relationship Id="rId24" Type="http://schemas.openxmlformats.org/officeDocument/2006/relationships/image" Target="../media/image486.jpeg"/><Relationship Id="rId5" Type="http://schemas.openxmlformats.org/officeDocument/2006/relationships/hyperlink" Target="http://fr.wikipedia.org/wiki/Outre-mer" TargetMode="External"/><Relationship Id="rId15" Type="http://schemas.openxmlformats.org/officeDocument/2006/relationships/hyperlink" Target="http://fr.wikipedia.org/wiki/Courge_%C3%A9ponge" TargetMode="External"/><Relationship Id="rId23" Type="http://schemas.openxmlformats.org/officeDocument/2006/relationships/image" Target="../media/image19.gif"/><Relationship Id="rId10" Type="http://schemas.openxmlformats.org/officeDocument/2006/relationships/hyperlink" Target="http://fr.wikipedia.org/wiki/Hammam" TargetMode="External"/><Relationship Id="rId19" Type="http://schemas.openxmlformats.org/officeDocument/2006/relationships/image" Target="../media/image483.jpg"/><Relationship Id="rId4" Type="http://schemas.openxmlformats.org/officeDocument/2006/relationships/hyperlink" Target="http://fr.wikipedia.org/wiki/Cucurbitaceae" TargetMode="External"/><Relationship Id="rId9" Type="http://schemas.openxmlformats.org/officeDocument/2006/relationships/hyperlink" Target="http://fr.wikipedia.org/wiki/Crin" TargetMode="External"/><Relationship Id="rId14" Type="http://schemas.openxmlformats.org/officeDocument/2006/relationships/hyperlink" Target="http://fr.wikipedia.org/wiki/Luffa" TargetMode="External"/><Relationship Id="rId22" Type="http://schemas.openxmlformats.org/officeDocument/2006/relationships/image" Target="../media/image13.jpg"/></Relationships>
</file>

<file path=ppt/slides/_rels/slide82.xml.rels><?xml version="1.0" encoding="UTF-8" standalone="yes"?>
<Relationships xmlns="http://schemas.openxmlformats.org/package/2006/relationships"><Relationship Id="rId8" Type="http://schemas.openxmlformats.org/officeDocument/2006/relationships/hyperlink" Target="http://fr.wikipedia.org/wiki/Turbidit%C3%A9" TargetMode="External"/><Relationship Id="rId13" Type="http://schemas.openxmlformats.org/officeDocument/2006/relationships/image" Target="../media/image490.jpeg"/><Relationship Id="rId18" Type="http://schemas.openxmlformats.org/officeDocument/2006/relationships/image" Target="../media/image493.jpg"/><Relationship Id="rId3" Type="http://schemas.openxmlformats.org/officeDocument/2006/relationships/hyperlink" Target="http://fr.wikipedia.org/wiki/Moringaceae" TargetMode="External"/><Relationship Id="rId21" Type="http://schemas.openxmlformats.org/officeDocument/2006/relationships/image" Target="../media/image496.jpg"/><Relationship Id="rId7" Type="http://schemas.openxmlformats.org/officeDocument/2006/relationships/hyperlink" Target="http://fr.wikipedia.org/wiki/C%C3%A9cit%C3%A9" TargetMode="External"/><Relationship Id="rId12" Type="http://schemas.openxmlformats.org/officeDocument/2006/relationships/image" Target="../media/image489.jpeg"/><Relationship Id="rId17" Type="http://schemas.openxmlformats.org/officeDocument/2006/relationships/image" Target="../media/image492.jpg"/><Relationship Id="rId2" Type="http://schemas.openxmlformats.org/officeDocument/2006/relationships/image" Target="../media/image488.jpeg"/><Relationship Id="rId16" Type="http://schemas.openxmlformats.org/officeDocument/2006/relationships/image" Target="../media/image12.jpeg"/><Relationship Id="rId20" Type="http://schemas.openxmlformats.org/officeDocument/2006/relationships/image" Target="../media/image495.jpg"/><Relationship Id="rId1" Type="http://schemas.openxmlformats.org/officeDocument/2006/relationships/slideLayout" Target="../slideLayouts/slideLayout7.xml"/><Relationship Id="rId6" Type="http://schemas.openxmlformats.org/officeDocument/2006/relationships/hyperlink" Target="http://fr.wikipedia.org/wiki/Malnutrition" TargetMode="External"/><Relationship Id="rId11" Type="http://schemas.openxmlformats.org/officeDocument/2006/relationships/hyperlink" Target="http://fr.wikipedia.org/wiki/Moringa_oleifera" TargetMode="External"/><Relationship Id="rId5" Type="http://schemas.openxmlformats.org/officeDocument/2006/relationships/hyperlink" Target="http://fr.wikipedia.org/wiki/Madagascar" TargetMode="External"/><Relationship Id="rId15" Type="http://schemas.openxmlformats.org/officeDocument/2006/relationships/image" Target="../media/image13.jpg"/><Relationship Id="rId23" Type="http://schemas.openxmlformats.org/officeDocument/2006/relationships/image" Target="../media/image418.jpg"/><Relationship Id="rId10" Type="http://schemas.openxmlformats.org/officeDocument/2006/relationships/hyperlink" Target="http://fr.wikipedia.org/wiki/Floculant" TargetMode="External"/><Relationship Id="rId19" Type="http://schemas.openxmlformats.org/officeDocument/2006/relationships/image" Target="../media/image494.jpg"/><Relationship Id="rId4" Type="http://schemas.openxmlformats.org/officeDocument/2006/relationships/hyperlink" Target="http://fr.wikipedia.org/wiki/Inde" TargetMode="External"/><Relationship Id="rId9" Type="http://schemas.openxmlformats.org/officeDocument/2006/relationships/hyperlink" Target="http://fr.wikipedia.org/wiki/Sulfate_d'alumine" TargetMode="External"/><Relationship Id="rId14" Type="http://schemas.openxmlformats.org/officeDocument/2006/relationships/image" Target="../media/image491.jpeg"/><Relationship Id="rId22" Type="http://schemas.openxmlformats.org/officeDocument/2006/relationships/image" Target="../media/image497.jpg"/></Relationships>
</file>

<file path=ppt/slides/_rels/slide83.xml.rels><?xml version="1.0" encoding="UTF-8" standalone="yes"?>
<Relationships xmlns="http://schemas.openxmlformats.org/package/2006/relationships"><Relationship Id="rId8" Type="http://schemas.openxmlformats.org/officeDocument/2006/relationships/hyperlink" Target="http://fr.wikipedia.org/wiki/Famille_(biologie)" TargetMode="External"/><Relationship Id="rId13" Type="http://schemas.openxmlformats.org/officeDocument/2006/relationships/hyperlink" Target="http://fr.wikipedia.org/wiki/Plante_dio%C3%AFque" TargetMode="External"/><Relationship Id="rId18" Type="http://schemas.openxmlformats.org/officeDocument/2006/relationships/hyperlink" Target="http://www.fao.org/wairdocs/x5695f/x5695f04.htm" TargetMode="External"/><Relationship Id="rId26" Type="http://schemas.openxmlformats.org/officeDocument/2006/relationships/image" Target="../media/image500.jpg"/><Relationship Id="rId3" Type="http://schemas.openxmlformats.org/officeDocument/2006/relationships/hyperlink" Target="http://fr.wikipedia.org/wiki/Nom_vernaculaire" TargetMode="External"/><Relationship Id="rId21" Type="http://schemas.openxmlformats.org/officeDocument/2006/relationships/image" Target="../media/image16.jpg"/><Relationship Id="rId7" Type="http://schemas.openxmlformats.org/officeDocument/2006/relationships/hyperlink" Target="http://fr.wikipedia.org/wiki/Dioscorea" TargetMode="External"/><Relationship Id="rId12" Type="http://schemas.openxmlformats.org/officeDocument/2006/relationships/hyperlink" Target="http://fr.wikipedia.org/wiki/L%C3%A9gume-racine" TargetMode="External"/><Relationship Id="rId17" Type="http://schemas.openxmlformats.org/officeDocument/2006/relationships/hyperlink" Target="http://fr.wikipedia.org/wiki/Igname" TargetMode="External"/><Relationship Id="rId25" Type="http://schemas.openxmlformats.org/officeDocument/2006/relationships/image" Target="../media/image499.jpg"/><Relationship Id="rId2" Type="http://schemas.openxmlformats.org/officeDocument/2006/relationships/image" Target="../media/image418.jpg"/><Relationship Id="rId16" Type="http://schemas.openxmlformats.org/officeDocument/2006/relationships/hyperlink" Target="http://fr.wikipedia.org/wiki/Manioc" TargetMode="External"/><Relationship Id="rId20" Type="http://schemas.openxmlformats.org/officeDocument/2006/relationships/hyperlink" Target="http://iarivo.cirad.fr/doc/corus/Rap-stage_MamyTiana2010.pdf" TargetMode="External"/><Relationship Id="rId29" Type="http://schemas.openxmlformats.org/officeDocument/2006/relationships/image" Target="../media/image503.jpg"/><Relationship Id="rId1" Type="http://schemas.openxmlformats.org/officeDocument/2006/relationships/slideLayout" Target="../slideLayouts/slideLayout7.xml"/><Relationship Id="rId6" Type="http://schemas.openxmlformats.org/officeDocument/2006/relationships/hyperlink" Target="http://fr.wikipedia.org/wiki/Genre_(biologie)" TargetMode="External"/><Relationship Id="rId11" Type="http://schemas.openxmlformats.org/officeDocument/2006/relationships/hyperlink" Target="http://fr.wikipedia.org/wiki/Tubercule" TargetMode="External"/><Relationship Id="rId24" Type="http://schemas.openxmlformats.org/officeDocument/2006/relationships/image" Target="../media/image498.jpg"/><Relationship Id="rId32" Type="http://schemas.openxmlformats.org/officeDocument/2006/relationships/image" Target="../media/image504.jpg"/><Relationship Id="rId5" Type="http://schemas.openxmlformats.org/officeDocument/2006/relationships/hyperlink" Target="http://fr.wikipedia.org/wiki/Plante" TargetMode="External"/><Relationship Id="rId15" Type="http://schemas.openxmlformats.org/officeDocument/2006/relationships/hyperlink" Target="http://fr.wikipedia.org/wiki/Prot%C3%A9ine" TargetMode="External"/><Relationship Id="rId23" Type="http://schemas.openxmlformats.org/officeDocument/2006/relationships/image" Target="../media/image14.jpg"/><Relationship Id="rId28" Type="http://schemas.openxmlformats.org/officeDocument/2006/relationships/image" Target="../media/image502.jpg"/><Relationship Id="rId10" Type="http://schemas.openxmlformats.org/officeDocument/2006/relationships/hyperlink" Target="http://fr.wikipedia.org/wiki/Amidon" TargetMode="External"/><Relationship Id="rId19" Type="http://schemas.openxmlformats.org/officeDocument/2006/relationships/hyperlink" Target="http://fr.wikipedia.org/wiki/Dioscorea_rotundata" TargetMode="External"/><Relationship Id="rId31" Type="http://schemas.openxmlformats.org/officeDocument/2006/relationships/hyperlink" Target="http://translate.googleusercontent.com/translate_c?depth=1&amp;hl=fr&amp;prev=search&amp;rurl=translate.google.fr&amp;sl=en&amp;u=http://en.wikipedia.org/wiki/Burkina_Faso&amp;usg=ALkJrhjXJ-R2wWJVxRkBG7PJD6MTRRkOZg" TargetMode="External"/><Relationship Id="rId4" Type="http://schemas.openxmlformats.org/officeDocument/2006/relationships/hyperlink" Target="http://fr.wikipedia.org/wiki/Fran%C3%A7ais" TargetMode="External"/><Relationship Id="rId9" Type="http://schemas.openxmlformats.org/officeDocument/2006/relationships/hyperlink" Target="http://fr.wikipedia.org/wiki/Dioscoreaceae" TargetMode="External"/><Relationship Id="rId14" Type="http://schemas.openxmlformats.org/officeDocument/2006/relationships/hyperlink" Target="http://fr.wikipedia.org/wiki/P%C3%A9tiole" TargetMode="External"/><Relationship Id="rId22" Type="http://schemas.openxmlformats.org/officeDocument/2006/relationships/image" Target="../media/image19.gif"/><Relationship Id="rId27" Type="http://schemas.openxmlformats.org/officeDocument/2006/relationships/image" Target="../media/image501.jpg"/><Relationship Id="rId30" Type="http://schemas.openxmlformats.org/officeDocument/2006/relationships/hyperlink" Target="http://en.wikipedia.org/wiki/Yam_(vegetable)"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fastonline.org/CD3WD_40/CD3WD/AGRIC/NR03RE/EN/B1373_37.HTM" TargetMode="External"/><Relationship Id="rId13" Type="http://schemas.openxmlformats.org/officeDocument/2006/relationships/image" Target="../media/image506.jpg"/><Relationship Id="rId3" Type="http://schemas.openxmlformats.org/officeDocument/2006/relationships/hyperlink" Target="http://fr.wikipedia.org/wiki/Igname" TargetMode="External"/><Relationship Id="rId7" Type="http://schemas.openxmlformats.org/officeDocument/2006/relationships/hyperlink" Target="http://www.fao.org/wairdocs/x5695f/x5695f04.htm" TargetMode="External"/><Relationship Id="rId12" Type="http://schemas.openxmlformats.org/officeDocument/2006/relationships/image" Target="../media/image505.jpg"/><Relationship Id="rId17" Type="http://schemas.openxmlformats.org/officeDocument/2006/relationships/image" Target="../media/image510.jpg"/><Relationship Id="rId2" Type="http://schemas.openxmlformats.org/officeDocument/2006/relationships/image" Target="../media/image418.jpg"/><Relationship Id="rId16" Type="http://schemas.openxmlformats.org/officeDocument/2006/relationships/image" Target="../media/image509.jpg"/><Relationship Id="rId1" Type="http://schemas.openxmlformats.org/officeDocument/2006/relationships/slideLayout" Target="../slideLayouts/slideLayout7.xml"/><Relationship Id="rId6" Type="http://schemas.openxmlformats.org/officeDocument/2006/relationships/hyperlink" Target="http://iarivo.cirad.fr/doc/corus/Rap-stage_MamyTiana2010.pdf" TargetMode="External"/><Relationship Id="rId11" Type="http://schemas.openxmlformats.org/officeDocument/2006/relationships/image" Target="../media/image14.jpg"/><Relationship Id="rId5" Type="http://schemas.openxmlformats.org/officeDocument/2006/relationships/hyperlink" Target="http://www.prota4u.org/protav8.asp?p=Dioscorea%20cayenensis" TargetMode="External"/><Relationship Id="rId15" Type="http://schemas.openxmlformats.org/officeDocument/2006/relationships/image" Target="../media/image508.jpg"/><Relationship Id="rId10" Type="http://schemas.openxmlformats.org/officeDocument/2006/relationships/image" Target="../media/image19.gif"/><Relationship Id="rId4" Type="http://schemas.openxmlformats.org/officeDocument/2006/relationships/hyperlink" Target="http://fr.wikipedia.org/wiki/Dioscorea_alata" TargetMode="External"/><Relationship Id="rId9" Type="http://schemas.openxmlformats.org/officeDocument/2006/relationships/image" Target="../media/image16.jpg"/><Relationship Id="rId14" Type="http://schemas.openxmlformats.org/officeDocument/2006/relationships/image" Target="../media/image507.jpg"/></Relationships>
</file>

<file path=ppt/slides/_rels/slide85.xml.rels><?xml version="1.0" encoding="UTF-8" standalone="yes"?>
<Relationships xmlns="http://schemas.openxmlformats.org/package/2006/relationships"><Relationship Id="rId8" Type="http://schemas.openxmlformats.org/officeDocument/2006/relationships/hyperlink" Target="http://fr.wikipedia.org/wiki/Violet" TargetMode="External"/><Relationship Id="rId13" Type="http://schemas.openxmlformats.org/officeDocument/2006/relationships/hyperlink" Target="http://translate.googleusercontent.com/translate_c?depth=1&amp;hl=fr&amp;prev=search&amp;rurl=translate.google.fr&amp;sl=en&amp;u=http://en.wikipedia.org/wiki/New_Guinea&amp;usg=ALkJrhjAKcFR3LmQAG3IN_Dac4cXlU26EA" TargetMode="External"/><Relationship Id="rId18" Type="http://schemas.openxmlformats.org/officeDocument/2006/relationships/hyperlink" Target="http://translate.googleusercontent.com/translate_c?depth=1&amp;hl=fr&amp;prev=search&amp;rurl=translate.google.fr&amp;sl=en&amp;u=http://en.wikipedia.org/wiki/Indian_Ocean&amp;usg=ALkJrhi9U8c4QG3zUyCurRghPdmSsg8ecw" TargetMode="External"/><Relationship Id="rId26" Type="http://schemas.openxmlformats.org/officeDocument/2006/relationships/hyperlink" Target="http://translate.googleusercontent.com/translate_c?depth=1&amp;hl=fr&amp;prev=search&amp;rurl=translate.google.fr&amp;sl=en&amp;u=http://en.wikipedia.org/wiki/Tumor&amp;usg=ALkJrhjH5D9BpSuMWcP4mLj9vKy5MTBn3w" TargetMode="External"/><Relationship Id="rId39" Type="http://schemas.openxmlformats.org/officeDocument/2006/relationships/image" Target="../media/image515.jpg"/><Relationship Id="rId3" Type="http://schemas.openxmlformats.org/officeDocument/2006/relationships/image" Target="../media/image418.jpg"/><Relationship Id="rId21" Type="http://schemas.openxmlformats.org/officeDocument/2006/relationships/hyperlink" Target="http://translate.googleusercontent.com/translate_c?depth=1&amp;hl=fr&amp;prev=search&amp;rurl=translate.google.fr&amp;sl=en&amp;u=http://en.wikipedia.org/wiki/Laxative&amp;usg=ALkJrhhpwrMXamPyiX7z_4VwfGKoOTQhTQ" TargetMode="External"/><Relationship Id="rId34" Type="http://schemas.openxmlformats.org/officeDocument/2006/relationships/image" Target="../media/image14.jpg"/><Relationship Id="rId42" Type="http://schemas.openxmlformats.org/officeDocument/2006/relationships/image" Target="../media/image518.jpg"/><Relationship Id="rId47" Type="http://schemas.openxmlformats.org/officeDocument/2006/relationships/image" Target="../media/image523.jpg"/><Relationship Id="rId7" Type="http://schemas.openxmlformats.org/officeDocument/2006/relationships/hyperlink" Target="http://fr.wikipedia.org/wiki/Pilipino" TargetMode="External"/><Relationship Id="rId12" Type="http://schemas.openxmlformats.org/officeDocument/2006/relationships/hyperlink" Target="http://translate.googleusercontent.com/translate_c?depth=1&amp;hl=fr&amp;prev=search&amp;rurl=translate.google.fr&amp;sl=en&amp;u=http://en.wikipedia.org/wiki/Nepal&amp;usg=ALkJrhizHBuE2T7IG2mQbPxKEPlsso27gA" TargetMode="External"/><Relationship Id="rId17" Type="http://schemas.openxmlformats.org/officeDocument/2006/relationships/hyperlink" Target="http://translate.googleusercontent.com/translate_c?depth=1&amp;hl=fr&amp;prev=search&amp;rurl=translate.google.fr&amp;sl=en&amp;u=http://en.wikipedia.org/wiki/Western_Hemisphere&amp;usg=ALkJrhhDJuPi5nlpkPCFluFdoaCN0Ae2iw" TargetMode="External"/><Relationship Id="rId25" Type="http://schemas.openxmlformats.org/officeDocument/2006/relationships/hyperlink" Target="http://translate.googleusercontent.com/translate_c?depth=1&amp;hl=fr&amp;prev=search&amp;rurl=translate.google.fr&amp;sl=en&amp;u=http://en.wikipedia.org/wiki/Leprosy&amp;usg=ALkJrhjipj6qTk1Xz479ofAmqehPN_aAXQ" TargetMode="External"/><Relationship Id="rId33" Type="http://schemas.openxmlformats.org/officeDocument/2006/relationships/image" Target="../media/image19.gif"/><Relationship Id="rId38" Type="http://schemas.openxmlformats.org/officeDocument/2006/relationships/image" Target="../media/image514.jpg"/><Relationship Id="rId46" Type="http://schemas.openxmlformats.org/officeDocument/2006/relationships/image" Target="../media/image522.jpg"/><Relationship Id="rId2" Type="http://schemas.openxmlformats.org/officeDocument/2006/relationships/hyperlink" Target="http://fr.wikipedia.org/wiki/Dioscorea_alata" TargetMode="External"/><Relationship Id="rId16" Type="http://schemas.openxmlformats.org/officeDocument/2006/relationships/hyperlink" Target="http://translate.googleusercontent.com/translate_c?depth=1&amp;hl=fr&amp;prev=search&amp;rurl=translate.google.fr&amp;sl=en&amp;u=http://en.wikipedia.org/wiki/Madagascar&amp;usg=ALkJrhjJ6QiwOl5-UMnXZg_a6SaT9aRVmA" TargetMode="External"/><Relationship Id="rId20" Type="http://schemas.openxmlformats.org/officeDocument/2006/relationships/hyperlink" Target="http://translate.googleusercontent.com/translate_c?depth=1&amp;hl=fr&amp;prev=search&amp;rurl=translate.google.fr&amp;sl=en&amp;u=http://en.wikipedia.org/wiki/Folk_medicine&amp;usg=ALkJrhiv_A7ejVopXTy-KT2hmcJnPHkh4Q" TargetMode="External"/><Relationship Id="rId29" Type="http://schemas.openxmlformats.org/officeDocument/2006/relationships/hyperlink" Target="http://en.wikipedia.org/wiki/Dioscorea_alata" TargetMode="External"/><Relationship Id="rId41" Type="http://schemas.openxmlformats.org/officeDocument/2006/relationships/image" Target="../media/image517.jpg"/><Relationship Id="rId1" Type="http://schemas.openxmlformats.org/officeDocument/2006/relationships/slideLayout" Target="../slideLayouts/slideLayout7.xml"/><Relationship Id="rId6" Type="http://schemas.openxmlformats.org/officeDocument/2006/relationships/hyperlink" Target="http://fr.wikipedia.org/wiki/Dioscoreaceae" TargetMode="External"/><Relationship Id="rId11" Type="http://schemas.openxmlformats.org/officeDocument/2006/relationships/hyperlink" Target="http://translate.googleusercontent.com/translate_c?depth=1&amp;hl=fr&amp;prev=search&amp;rurl=translate.google.fr&amp;sl=en&amp;u=http://en.wikipedia.org/wiki/Assam&amp;usg=ALkJrhhcgHT2l3_O-79rv_gNSmEUE_avQA" TargetMode="External"/><Relationship Id="rId24" Type="http://schemas.openxmlformats.org/officeDocument/2006/relationships/hyperlink" Target="http://translate.googleusercontent.com/translate_c?depth=1&amp;hl=fr&amp;prev=search&amp;rurl=translate.google.fr&amp;sl=en&amp;u=http://en.wikipedia.org/wiki/Gonorrhea&amp;usg=ALkJrhgPZmDDJsnI1GCTR3_WSggwr9Ddpg" TargetMode="External"/><Relationship Id="rId32" Type="http://schemas.openxmlformats.org/officeDocument/2006/relationships/image" Target="../media/image16.jpg"/><Relationship Id="rId37" Type="http://schemas.openxmlformats.org/officeDocument/2006/relationships/image" Target="../media/image513.jpg"/><Relationship Id="rId40" Type="http://schemas.openxmlformats.org/officeDocument/2006/relationships/image" Target="../media/image516.jpg"/><Relationship Id="rId45" Type="http://schemas.openxmlformats.org/officeDocument/2006/relationships/image" Target="../media/image521.jpg"/><Relationship Id="rId5" Type="http://schemas.openxmlformats.org/officeDocument/2006/relationships/hyperlink" Target="http://fr.wikipedia.org/wiki/Dioscorea" TargetMode="External"/><Relationship Id="rId15" Type="http://schemas.openxmlformats.org/officeDocument/2006/relationships/hyperlink" Target="http://translate.googleusercontent.com/translate_c?depth=1&amp;hl=fr&amp;prev=search&amp;rurl=translate.google.fr&amp;sl=en&amp;u=http://en.wikipedia.org/wiki/Africa&amp;usg=ALkJrhiwISWKpJWj6kQMHRYRFg1KcVAq1Q" TargetMode="External"/><Relationship Id="rId23" Type="http://schemas.openxmlformats.org/officeDocument/2006/relationships/hyperlink" Target="http://translate.googleusercontent.com/translate_c?depth=1&amp;hl=fr&amp;prev=search&amp;rurl=translate.google.fr&amp;sl=en&amp;u=http://en.wikipedia.org/wiki/Fever&amp;usg=ALkJrhiB2EC6vRk-3Ta3yvcL5mVOHveEYA" TargetMode="External"/><Relationship Id="rId28" Type="http://schemas.openxmlformats.org/officeDocument/2006/relationships/hyperlink" Target="http://fr.wikipedia.org/wiki/Igname" TargetMode="External"/><Relationship Id="rId36" Type="http://schemas.openxmlformats.org/officeDocument/2006/relationships/image" Target="../media/image512.jpg"/><Relationship Id="rId10" Type="http://schemas.openxmlformats.org/officeDocument/2006/relationships/hyperlink" Target="http://translate.googleusercontent.com/translate_c?depth=1&amp;hl=fr&amp;prev=search&amp;rurl=translate.google.fr&amp;sl=en&amp;u=http://en.wikipedia.org/wiki/Ryukyu_Islands&amp;usg=ALkJrhiH6yhSztcgExO5va9K4DPk5FiU1w" TargetMode="External"/><Relationship Id="rId19" Type="http://schemas.openxmlformats.org/officeDocument/2006/relationships/hyperlink" Target="http://translate.googleusercontent.com/translate_c?depth=1&amp;hl=fr&amp;prev=search&amp;rurl=translate.google.fr&amp;sl=en&amp;u=http://en.wikipedia.org/wiki/Pacific_Islands&amp;usg=ALkJrhjubdkg2NmCVIIHfvvSDa1ifEA7ew" TargetMode="External"/><Relationship Id="rId31" Type="http://schemas.openxmlformats.org/officeDocument/2006/relationships/hyperlink" Target="http://www.fao.org/wairdocs/x5695f/x5695f04.htm" TargetMode="External"/><Relationship Id="rId44" Type="http://schemas.openxmlformats.org/officeDocument/2006/relationships/image" Target="../media/image520.jpg"/><Relationship Id="rId4" Type="http://schemas.openxmlformats.org/officeDocument/2006/relationships/hyperlink" Target="http://fr.wikipedia.org/wiki/Esp%C3%A8ce" TargetMode="External"/><Relationship Id="rId9" Type="http://schemas.openxmlformats.org/officeDocument/2006/relationships/hyperlink" Target="http://translate.googleusercontent.com/translate_c?depth=1&amp;hl=fr&amp;prev=search&amp;rurl=translate.google.fr&amp;sl=en&amp;u=http://en.wikipedia.org/wiki/Taiwan&amp;usg=ALkJrhhbB9Bs6q8grlXTzs_MYMAynl_1lQ" TargetMode="External"/><Relationship Id="rId14" Type="http://schemas.openxmlformats.org/officeDocument/2006/relationships/hyperlink" Target="http://translate.googleusercontent.com/translate_c?depth=1&amp;hl=fr&amp;prev=search&amp;rurl=translate.google.fr&amp;sl=en&amp;u=http://en.wikipedia.org/wiki/China&amp;usg=ALkJrhhUvbIoRXJTBuZf7zEZYo-PGTR1zA" TargetMode="External"/><Relationship Id="rId22" Type="http://schemas.openxmlformats.org/officeDocument/2006/relationships/hyperlink" Target="http://translate.googleusercontent.com/translate_c?depth=1&amp;hl=fr&amp;prev=search&amp;rurl=translate.google.fr&amp;sl=en&amp;u=http://en.wikipedia.org/wiki/Anthelmintic&amp;usg=ALkJrhiMvWDy1FrV54pL854WeiDm7Xa1GA" TargetMode="External"/><Relationship Id="rId27" Type="http://schemas.openxmlformats.org/officeDocument/2006/relationships/hyperlink" Target="http://translate.googleusercontent.com/translate_c?depth=1&amp;hl=fr&amp;prev=search&amp;rurl=translate.google.fr&amp;sl=en&amp;u=http://en.wikipedia.org/wiki/Hemorrhoid&amp;usg=ALkJrhjLB3QvcPJq7BCsqnetps_KC6AxGQ" TargetMode="External"/><Relationship Id="rId30" Type="http://schemas.openxmlformats.org/officeDocument/2006/relationships/hyperlink" Target="http://iarivo.cirad.fr/doc/corus/Rap-stage_MamyTiana2010.pdf" TargetMode="External"/><Relationship Id="rId35" Type="http://schemas.openxmlformats.org/officeDocument/2006/relationships/image" Target="../media/image511.jpg"/><Relationship Id="rId43" Type="http://schemas.openxmlformats.org/officeDocument/2006/relationships/image" Target="../media/image519.jpg"/></Relationships>
</file>

<file path=ppt/slides/_rels/slide8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18.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9.gif"/></Relationships>
</file>

<file path=ppt/slides/_rels/slide87.xml.rels><?xml version="1.0" encoding="UTF-8" standalone="yes"?>
<Relationships xmlns="http://schemas.openxmlformats.org/package/2006/relationships"><Relationship Id="rId8" Type="http://schemas.openxmlformats.org/officeDocument/2006/relationships/hyperlink" Target="http://fr.wikipedia.org/wiki/L%C3%A9gume" TargetMode="External"/><Relationship Id="rId13" Type="http://schemas.openxmlformats.org/officeDocument/2006/relationships/hyperlink" Target="http://fr.wikipedia.org/wiki/Ombelle" TargetMode="External"/><Relationship Id="rId18" Type="http://schemas.openxmlformats.org/officeDocument/2006/relationships/hyperlink" Target="http://fr.wikipedia.org/wiki/Alternariose" TargetMode="External"/><Relationship Id="rId26" Type="http://schemas.openxmlformats.org/officeDocument/2006/relationships/hyperlink" Target="http://fr.wikipedia.org/w/index.php?title=Heterodera_carotae&amp;action=edit&amp;redlink=1" TargetMode="External"/><Relationship Id="rId39" Type="http://schemas.openxmlformats.org/officeDocument/2006/relationships/image" Target="../media/image524.jpg"/><Relationship Id="rId3" Type="http://schemas.openxmlformats.org/officeDocument/2006/relationships/hyperlink" Target="http://fr.wikipedia.org/wiki/Plante" TargetMode="External"/><Relationship Id="rId21" Type="http://schemas.openxmlformats.org/officeDocument/2006/relationships/hyperlink" Target="http://fr.wikipedia.org/wiki/Scl%C3%A9rotiniose" TargetMode="External"/><Relationship Id="rId34" Type="http://schemas.openxmlformats.org/officeDocument/2006/relationships/hyperlink" Target="http://translate.googleusercontent.com/translate_c?depth=1&amp;hl=fr&amp;prev=search&amp;rurl=translate.google.fr&amp;sl=en&amp;u=http://en.wikipedia.org/wiki/Alternaria&amp;usg=ALkJrhiqLGXn44V6xTGduLMV_bGI2WXp9Q" TargetMode="External"/><Relationship Id="rId42" Type="http://schemas.openxmlformats.org/officeDocument/2006/relationships/image" Target="../media/image324.gif"/><Relationship Id="rId7" Type="http://schemas.openxmlformats.org/officeDocument/2006/relationships/hyperlink" Target="http://fr.wikipedia.org/wiki/Racine_(botanique)" TargetMode="External"/><Relationship Id="rId12" Type="http://schemas.openxmlformats.org/officeDocument/2006/relationships/hyperlink" Target="http://fr.wikipedia.org/wiki/Fleur" TargetMode="External"/><Relationship Id="rId17" Type="http://schemas.openxmlformats.org/officeDocument/2006/relationships/hyperlink" Target="http://fr.wikipedia.org/wiki/O%C3%AFdium" TargetMode="External"/><Relationship Id="rId25" Type="http://schemas.openxmlformats.org/officeDocument/2006/relationships/hyperlink" Target="http://fr.wikipedia.org/w/index.php?title=N%C3%A9matode_de_la_carotte&amp;action=edit&amp;redlink=1" TargetMode="External"/><Relationship Id="rId33" Type="http://schemas.openxmlformats.org/officeDocument/2006/relationships/hyperlink" Target="http://fr.wikipedia.org/w/index.php?title=Trioza_apicalis&amp;action=edit&amp;redlink=1" TargetMode="External"/><Relationship Id="rId38" Type="http://schemas.openxmlformats.org/officeDocument/2006/relationships/image" Target="../media/image14.jpg"/><Relationship Id="rId2" Type="http://schemas.openxmlformats.org/officeDocument/2006/relationships/notesSlide" Target="../notesSlides/notesSlide5.xml"/><Relationship Id="rId16" Type="http://schemas.openxmlformats.org/officeDocument/2006/relationships/hyperlink" Target="http://fr.wikipedia.org/wiki/Mildiou" TargetMode="External"/><Relationship Id="rId20" Type="http://schemas.openxmlformats.org/officeDocument/2006/relationships/hyperlink" Target="http://fr.wikipedia.org/w/index.php?title=Maladie_de_la_bague&amp;action=edit&amp;redlink=1" TargetMode="External"/><Relationship Id="rId29" Type="http://schemas.openxmlformats.org/officeDocument/2006/relationships/hyperlink" Target="http://fr.wikipedia.org/wiki/Agrotis_segetum" TargetMode="External"/><Relationship Id="rId41" Type="http://schemas.openxmlformats.org/officeDocument/2006/relationships/image" Target="../media/image526.jpg"/><Relationship Id="rId1" Type="http://schemas.openxmlformats.org/officeDocument/2006/relationships/slideLayout" Target="../slideLayouts/slideLayout7.xml"/><Relationship Id="rId6" Type="http://schemas.openxmlformats.org/officeDocument/2006/relationships/hyperlink" Target="http://fr.wikipedia.org/wiki/Apiaceae" TargetMode="External"/><Relationship Id="rId11" Type="http://schemas.openxmlformats.org/officeDocument/2006/relationships/hyperlink" Target="http://fr.wikipedia.org/wiki/Feuille" TargetMode="External"/><Relationship Id="rId24" Type="http://schemas.openxmlformats.org/officeDocument/2006/relationships/hyperlink" Target="http://fr.wikipedia.org/wiki/Deroceras_reticulatum" TargetMode="External"/><Relationship Id="rId32" Type="http://schemas.openxmlformats.org/officeDocument/2006/relationships/hyperlink" Target="http://fr.wikipedia.org/w/index.php?title=Psylle_de_la_carotte&amp;action=edit&amp;redlink=1" TargetMode="External"/><Relationship Id="rId37" Type="http://schemas.openxmlformats.org/officeDocument/2006/relationships/hyperlink" Target="http://www.rustica.fr/articles-jardin/ameliorer-qualite-15-legumes-plus-courants-potager,2038.html" TargetMode="External"/><Relationship Id="rId40" Type="http://schemas.openxmlformats.org/officeDocument/2006/relationships/image" Target="../media/image525.jpg"/><Relationship Id="rId5" Type="http://schemas.openxmlformats.org/officeDocument/2006/relationships/hyperlink" Target="http://fr.wikipedia.org/wiki/Famille_(biologie)" TargetMode="External"/><Relationship Id="rId15" Type="http://schemas.openxmlformats.org/officeDocument/2006/relationships/hyperlink" Target="http://fr.wikipedia.org/wiki/Maladies_cryptogamiques" TargetMode="External"/><Relationship Id="rId23" Type="http://schemas.openxmlformats.org/officeDocument/2006/relationships/hyperlink" Target="http://fr.wikipedia.org/wiki/Petite_limace_grise" TargetMode="External"/><Relationship Id="rId28" Type="http://schemas.openxmlformats.org/officeDocument/2006/relationships/hyperlink" Target="http://fr.wikipedia.org/wiki/Noctuelle_des_moissons" TargetMode="External"/><Relationship Id="rId36" Type="http://schemas.openxmlformats.org/officeDocument/2006/relationships/hyperlink" Target="http://en.wikipedia.org/wiki/Carrot" TargetMode="External"/><Relationship Id="rId10" Type="http://schemas.openxmlformats.org/officeDocument/2006/relationships/hyperlink" Target="http://fr.wikipedia.org/wiki/Herbac%C3%A9e" TargetMode="External"/><Relationship Id="rId19" Type="http://schemas.openxmlformats.org/officeDocument/2006/relationships/hyperlink" Target="http://fr.wikipedia.org/wiki/Fonte_des_semis" TargetMode="External"/><Relationship Id="rId31" Type="http://schemas.openxmlformats.org/officeDocument/2006/relationships/hyperlink" Target="http://fr.wikipedia.org/w/index.php?title=Semiaphis_dauci&amp;action=edit&amp;redlink=1" TargetMode="External"/><Relationship Id="rId4" Type="http://schemas.openxmlformats.org/officeDocument/2006/relationships/hyperlink" Target="http://fr.wikipedia.org/wiki/Plante_bisannuelle" TargetMode="External"/><Relationship Id="rId9" Type="http://schemas.openxmlformats.org/officeDocument/2006/relationships/hyperlink" Target="http://fr.wikipedia.org/wiki/Carot%C3%A8ne" TargetMode="External"/><Relationship Id="rId14" Type="http://schemas.openxmlformats.org/officeDocument/2006/relationships/hyperlink" Target="http://translate.googleusercontent.com/translate_c?depth=1&amp;hl=fr&amp;prev=search&amp;rurl=translate.google.fr&amp;sl=en&amp;u=http://en.wikipedia.org/wiki/PH&amp;usg=ALkJrhjbaptpTYM6yuNt7qMC4F5kev3hGA" TargetMode="External"/><Relationship Id="rId22" Type="http://schemas.openxmlformats.org/officeDocument/2006/relationships/hyperlink" Target="http://fr.wikipedia.org/wiki/Rhizoctone_violet" TargetMode="External"/><Relationship Id="rId27" Type="http://schemas.openxmlformats.org/officeDocument/2006/relationships/hyperlink" Target="http://fr.wikipedia.org/wiki/Mouche_de_la_carotte" TargetMode="External"/><Relationship Id="rId30" Type="http://schemas.openxmlformats.org/officeDocument/2006/relationships/hyperlink" Target="http://fr.wikipedia.org/w/index.php?title=Puceron_de_la_carotte&amp;action=edit&amp;redlink=1" TargetMode="External"/><Relationship Id="rId35" Type="http://schemas.openxmlformats.org/officeDocument/2006/relationships/hyperlink" Target="http://fr.wikipedia.org/wiki/Carotte"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en.wikipedia.org/wiki/Leek" TargetMode="External"/><Relationship Id="rId13" Type="http://schemas.openxmlformats.org/officeDocument/2006/relationships/hyperlink" Target="http://fr.wikipedia.org/wiki/Glaise" TargetMode="External"/><Relationship Id="rId18" Type="http://schemas.openxmlformats.org/officeDocument/2006/relationships/hyperlink" Target="http://en.wikipedia.org/wiki/Pathogens" TargetMode="External"/><Relationship Id="rId26" Type="http://schemas.openxmlformats.org/officeDocument/2006/relationships/hyperlink" Target="http://fr.wikipedia.org/wiki/Scl%C3%A9rotiniose" TargetMode="External"/><Relationship Id="rId3" Type="http://schemas.openxmlformats.org/officeDocument/2006/relationships/hyperlink" Target="http://fr.wikipedia.org/wiki/Plante" TargetMode="External"/><Relationship Id="rId21" Type="http://schemas.openxmlformats.org/officeDocument/2006/relationships/hyperlink" Target="http://fr.wikipedia.org/wiki/Amaryllidaceae" TargetMode="External"/><Relationship Id="rId34" Type="http://schemas.openxmlformats.org/officeDocument/2006/relationships/image" Target="../media/image530.jpg"/><Relationship Id="rId7" Type="http://schemas.openxmlformats.org/officeDocument/2006/relationships/hyperlink" Target="http://en.wikipedia.org/wiki/Shallot" TargetMode="External"/><Relationship Id="rId12" Type="http://schemas.openxmlformats.org/officeDocument/2006/relationships/hyperlink" Target="http://fr.wikipedia.org/wiki/Bulbe" TargetMode="External"/><Relationship Id="rId17" Type="http://schemas.openxmlformats.org/officeDocument/2006/relationships/hyperlink" Target="http://en.wikipedia.org/wiki/Asexually" TargetMode="External"/><Relationship Id="rId25" Type="http://schemas.openxmlformats.org/officeDocument/2006/relationships/hyperlink" Target="http://fr.wikipedia.org/wiki/Rouille_(maladie)" TargetMode="External"/><Relationship Id="rId33" Type="http://schemas.openxmlformats.org/officeDocument/2006/relationships/image" Target="../media/image529.jpg"/><Relationship Id="rId38" Type="http://schemas.openxmlformats.org/officeDocument/2006/relationships/image" Target="../media/image534.jpg"/><Relationship Id="rId2" Type="http://schemas.openxmlformats.org/officeDocument/2006/relationships/hyperlink" Target="http://fr.wikipedia.org/wiki/Esp%C3%A8ce" TargetMode="External"/><Relationship Id="rId16" Type="http://schemas.openxmlformats.org/officeDocument/2006/relationships/hyperlink" Target="http://fr.wikipedia.org/wiki/Engrais_min%C3%A9ral" TargetMode="External"/><Relationship Id="rId20" Type="http://schemas.openxmlformats.org/officeDocument/2006/relationships/hyperlink" Target="http://en.wikipedia.org/wiki/White_rot" TargetMode="External"/><Relationship Id="rId29" Type="http://schemas.openxmlformats.org/officeDocument/2006/relationships/image" Target="../media/image418.jpg"/><Relationship Id="rId1" Type="http://schemas.openxmlformats.org/officeDocument/2006/relationships/slideLayout" Target="../slideLayouts/slideLayout7.xml"/><Relationship Id="rId6" Type="http://schemas.openxmlformats.org/officeDocument/2006/relationships/hyperlink" Target="http://en.wikipedia.org/wiki/Onion" TargetMode="External"/><Relationship Id="rId11" Type="http://schemas.openxmlformats.org/officeDocument/2006/relationships/hyperlink" Target="http://fr.wikipedia.org/wiki/Bulbille" TargetMode="External"/><Relationship Id="rId24" Type="http://schemas.openxmlformats.org/officeDocument/2006/relationships/hyperlink" Target="http://fr.wikipedia.org/wiki/Oignon" TargetMode="External"/><Relationship Id="rId32" Type="http://schemas.openxmlformats.org/officeDocument/2006/relationships/image" Target="../media/image528.jpeg"/><Relationship Id="rId37" Type="http://schemas.openxmlformats.org/officeDocument/2006/relationships/image" Target="../media/image533.jpg"/><Relationship Id="rId5" Type="http://schemas.openxmlformats.org/officeDocument/2006/relationships/hyperlink" Target="http://fr.wikipedia.org/wiki/Feuille" TargetMode="External"/><Relationship Id="rId15" Type="http://schemas.openxmlformats.org/officeDocument/2006/relationships/hyperlink" Target="http://fr.wikipedia.org/wiki/Fumier" TargetMode="External"/><Relationship Id="rId23" Type="http://schemas.openxmlformats.org/officeDocument/2006/relationships/hyperlink" Target="http://fr.wikipedia.org/wiki/Heleomyzidae" TargetMode="External"/><Relationship Id="rId28" Type="http://schemas.openxmlformats.org/officeDocument/2006/relationships/hyperlink" Target="http://en.wikipedia.org/wiki/Garlic" TargetMode="External"/><Relationship Id="rId36" Type="http://schemas.openxmlformats.org/officeDocument/2006/relationships/image" Target="../media/image532.jpg"/><Relationship Id="rId10" Type="http://schemas.openxmlformats.org/officeDocument/2006/relationships/hyperlink" Target="http://en.wikipedia.org/wiki/Rakkyo" TargetMode="External"/><Relationship Id="rId19" Type="http://schemas.openxmlformats.org/officeDocument/2006/relationships/hyperlink" Target="http://en.wikipedia.org/wiki/Nematodes" TargetMode="External"/><Relationship Id="rId31" Type="http://schemas.openxmlformats.org/officeDocument/2006/relationships/image" Target="../media/image527.jpeg"/><Relationship Id="rId4" Type="http://schemas.openxmlformats.org/officeDocument/2006/relationships/hyperlink" Target="http://fr.wikipedia.org/wiki/Monocotyl%C3%A9done" TargetMode="External"/><Relationship Id="rId9" Type="http://schemas.openxmlformats.org/officeDocument/2006/relationships/hyperlink" Target="http://en.wikipedia.org/wiki/Chive" TargetMode="External"/><Relationship Id="rId14" Type="http://schemas.openxmlformats.org/officeDocument/2006/relationships/hyperlink" Target="http://fr.wikipedia.org/wiki/Sol_(p%C3%A9dologie)#Fraction_organique" TargetMode="External"/><Relationship Id="rId22" Type="http://schemas.openxmlformats.org/officeDocument/2006/relationships/hyperlink" Target="http://fr.wikipedia.org/wiki/Diptera" TargetMode="External"/><Relationship Id="rId27" Type="http://schemas.openxmlformats.org/officeDocument/2006/relationships/hyperlink" Target="http://fr.wikipedia.org/wiki/Ail_cultiv%C3%A9" TargetMode="External"/><Relationship Id="rId30" Type="http://schemas.openxmlformats.org/officeDocument/2006/relationships/image" Target="../media/image13.jpg"/><Relationship Id="rId35" Type="http://schemas.openxmlformats.org/officeDocument/2006/relationships/image" Target="../media/image531.jpg"/></Relationships>
</file>

<file path=ppt/slides/_rels/slide89.xml.rels><?xml version="1.0" encoding="UTF-8" standalone="yes"?>
<Relationships xmlns="http://schemas.openxmlformats.org/package/2006/relationships"><Relationship Id="rId8" Type="http://schemas.openxmlformats.org/officeDocument/2006/relationships/hyperlink" Target="http://herbier.sesa-aude.fr/+-tige-tiges-+" TargetMode="External"/><Relationship Id="rId13" Type="http://schemas.openxmlformats.org/officeDocument/2006/relationships/hyperlink" Target="http://herbier.sesa-aude.fr/+-etamine-etamines-+" TargetMode="External"/><Relationship Id="rId18" Type="http://schemas.openxmlformats.org/officeDocument/2006/relationships/image" Target="../media/image535.jpeg"/><Relationship Id="rId26" Type="http://schemas.openxmlformats.org/officeDocument/2006/relationships/image" Target="../media/image542.jpg"/><Relationship Id="rId3" Type="http://schemas.openxmlformats.org/officeDocument/2006/relationships/hyperlink" Target="http://fr.wikipedia.org/wiki/Liliaceae" TargetMode="External"/><Relationship Id="rId21" Type="http://schemas.openxmlformats.org/officeDocument/2006/relationships/image" Target="../media/image538.jpeg"/><Relationship Id="rId7" Type="http://schemas.openxmlformats.org/officeDocument/2006/relationships/hyperlink" Target="http://herbier.sesa-aude.fr/+-vivace-+" TargetMode="External"/><Relationship Id="rId12" Type="http://schemas.openxmlformats.org/officeDocument/2006/relationships/hyperlink" Target="http://herbier.sesa-aude.fr/+-ombelle-ombelles-+" TargetMode="External"/><Relationship Id="rId17" Type="http://schemas.openxmlformats.org/officeDocument/2006/relationships/hyperlink" Target="http://en.wikipedia.org/wiki/Allium_polyanthum" TargetMode="External"/><Relationship Id="rId25" Type="http://schemas.openxmlformats.org/officeDocument/2006/relationships/image" Target="../media/image541.jpeg"/><Relationship Id="rId2" Type="http://schemas.openxmlformats.org/officeDocument/2006/relationships/hyperlink" Target="http://fr.wikipedia.org/wiki/Plante" TargetMode="External"/><Relationship Id="rId16" Type="http://schemas.openxmlformats.org/officeDocument/2006/relationships/hyperlink" Target="http://herbier.sesa-aude.fr/Allium-polyanthum" TargetMode="External"/><Relationship Id="rId20" Type="http://schemas.openxmlformats.org/officeDocument/2006/relationships/image" Target="../media/image537.jpg"/><Relationship Id="rId1" Type="http://schemas.openxmlformats.org/officeDocument/2006/relationships/slideLayout" Target="../slideLayouts/slideLayout7.xml"/><Relationship Id="rId6" Type="http://schemas.openxmlformats.org/officeDocument/2006/relationships/hyperlink" Target="http://fr.wikipedia.org/wiki/L%C3%A9gume" TargetMode="External"/><Relationship Id="rId11" Type="http://schemas.openxmlformats.org/officeDocument/2006/relationships/hyperlink" Target="http://herbier.sesa-aude.fr/+-caieu-caieux-+" TargetMode="External"/><Relationship Id="rId24" Type="http://schemas.openxmlformats.org/officeDocument/2006/relationships/image" Target="../media/image540.jpeg"/><Relationship Id="rId5" Type="http://schemas.openxmlformats.org/officeDocument/2006/relationships/hyperlink" Target="http://fr.wikipedia.org/wiki/Tige" TargetMode="External"/><Relationship Id="rId15" Type="http://schemas.openxmlformats.org/officeDocument/2006/relationships/hyperlink" Target="http://fr.wikipedia.org/wiki/Allium_polyanthum" TargetMode="External"/><Relationship Id="rId23" Type="http://schemas.openxmlformats.org/officeDocument/2006/relationships/image" Target="../media/image13.jpg"/><Relationship Id="rId10" Type="http://schemas.openxmlformats.org/officeDocument/2006/relationships/hyperlink" Target="http://herbier.sesa-aude.fr/+-bulbille-bulbilles-+" TargetMode="External"/><Relationship Id="rId19" Type="http://schemas.openxmlformats.org/officeDocument/2006/relationships/image" Target="../media/image536.jpg"/><Relationship Id="rId4" Type="http://schemas.openxmlformats.org/officeDocument/2006/relationships/hyperlink" Target="http://fr.wikipedia.org/wiki/Feuille" TargetMode="External"/><Relationship Id="rId9" Type="http://schemas.openxmlformats.org/officeDocument/2006/relationships/hyperlink" Target="http://herbier.sesa-aude.fr/+-bulbe-bulbes-+" TargetMode="External"/><Relationship Id="rId14" Type="http://schemas.openxmlformats.org/officeDocument/2006/relationships/hyperlink" Target="http://translate.googleusercontent.com/translate_c?depth=1&amp;hl=fr&amp;prev=search&amp;rurl=translate.google.fr&amp;sl=en&amp;u=http://en.wikipedia.org/wiki/Bulblet&amp;usg=ALkJrhi0d4HCvNyq3xXWiD-NNpPfpFPtjg" TargetMode="External"/><Relationship Id="rId22" Type="http://schemas.openxmlformats.org/officeDocument/2006/relationships/image" Target="../media/image539.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www.burkinafaso-cotedazur.org/mission-markoye-2010" TargetMode="External"/><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hyperlink" Target="https://slowfoodmaroc.wordpress.com/1000-jardins-potagers-en-afrique/" TargetMode="External"/><Relationship Id="rId4" Type="http://schemas.openxmlformats.org/officeDocument/2006/relationships/image" Target="../media/image35.jpg"/></Relationships>
</file>

<file path=ppt/slides/_rels/slide90.xml.rels><?xml version="1.0" encoding="UTF-8" standalone="yes"?>
<Relationships xmlns="http://schemas.openxmlformats.org/package/2006/relationships"><Relationship Id="rId8" Type="http://schemas.openxmlformats.org/officeDocument/2006/relationships/hyperlink" Target="http://fr.wikipedia.org/wiki/Feuille" TargetMode="External"/><Relationship Id="rId13" Type="http://schemas.openxmlformats.org/officeDocument/2006/relationships/hyperlink" Target="http://fr.wikipedia.org/wiki/Eleocharis_dulcis" TargetMode="External"/><Relationship Id="rId18" Type="http://schemas.openxmlformats.org/officeDocument/2006/relationships/hyperlink" Target="http://fr.wikipedia.org/wiki/Soudan" TargetMode="External"/><Relationship Id="rId26" Type="http://schemas.openxmlformats.org/officeDocument/2006/relationships/image" Target="../media/image543.jpg"/><Relationship Id="rId3" Type="http://schemas.openxmlformats.org/officeDocument/2006/relationships/hyperlink" Target="http://fr.wikipedia.org/wiki/Plante_aquatique" TargetMode="External"/><Relationship Id="rId21" Type="http://schemas.openxmlformats.org/officeDocument/2006/relationships/hyperlink" Target="http://fr.wikipedia.org/wiki/Vermont" TargetMode="External"/><Relationship Id="rId34" Type="http://schemas.openxmlformats.org/officeDocument/2006/relationships/image" Target="../media/image551.jpg"/><Relationship Id="rId7" Type="http://schemas.openxmlformats.org/officeDocument/2006/relationships/hyperlink" Target="http://fr.wikipedia.org/wiki/Tige" TargetMode="External"/><Relationship Id="rId12" Type="http://schemas.openxmlformats.org/officeDocument/2006/relationships/hyperlink" Target="http://fr.wikipedia.org/wiki/Amidon" TargetMode="External"/><Relationship Id="rId17" Type="http://schemas.openxmlformats.org/officeDocument/2006/relationships/hyperlink" Target="http://fr.wikipedia.org/wiki/Afrique_du_Nord" TargetMode="External"/><Relationship Id="rId25" Type="http://schemas.openxmlformats.org/officeDocument/2006/relationships/image" Target="../media/image15.jpg"/><Relationship Id="rId33" Type="http://schemas.openxmlformats.org/officeDocument/2006/relationships/image" Target="../media/image550.jpg"/><Relationship Id="rId38" Type="http://schemas.openxmlformats.org/officeDocument/2006/relationships/image" Target="../media/image16.jpg"/><Relationship Id="rId2" Type="http://schemas.openxmlformats.org/officeDocument/2006/relationships/notesSlide" Target="../notesSlides/notesSlide6.xml"/><Relationship Id="rId16" Type="http://schemas.openxmlformats.org/officeDocument/2006/relationships/hyperlink" Target="http://fr.wikipedia.org/wiki/Monde_chinois" TargetMode="External"/><Relationship Id="rId20" Type="http://schemas.openxmlformats.org/officeDocument/2006/relationships/hyperlink" Target="http://fr.wikipedia.org/wiki/Europe" TargetMode="External"/><Relationship Id="rId29" Type="http://schemas.openxmlformats.org/officeDocument/2006/relationships/image" Target="../media/image546.jpg"/><Relationship Id="rId1" Type="http://schemas.openxmlformats.org/officeDocument/2006/relationships/slideLayout" Target="../slideLayouts/slideLayout7.xml"/><Relationship Id="rId6" Type="http://schemas.openxmlformats.org/officeDocument/2006/relationships/hyperlink" Target="http://fr.wikipedia.org/wiki/Envahissante" TargetMode="External"/><Relationship Id="rId11" Type="http://schemas.openxmlformats.org/officeDocument/2006/relationships/hyperlink" Target="http://fr.wikipedia.org/wiki/Graine" TargetMode="External"/><Relationship Id="rId24" Type="http://schemas.openxmlformats.org/officeDocument/2006/relationships/hyperlink" Target="http://en.wikipedia.org/wiki/Water_caltrop" TargetMode="External"/><Relationship Id="rId32" Type="http://schemas.openxmlformats.org/officeDocument/2006/relationships/image" Target="../media/image549.jpg"/><Relationship Id="rId37" Type="http://schemas.openxmlformats.org/officeDocument/2006/relationships/hyperlink" Target="http://translate.googleusercontent.com/translate_c?depth=1&amp;hl=fr&amp;prev=search&amp;rurl=translate.google.fr&amp;sl=en&amp;u=http://en.wikipedia.org/wiki/Tainan_City&amp;usg=ALkJrhjX-MxIu6gCa2H6v9SLVa_y0U9sIw" TargetMode="External"/><Relationship Id="rId5" Type="http://schemas.openxmlformats.org/officeDocument/2006/relationships/hyperlink" Target="http://fr.wikipedia.org/wiki/Lythraceae" TargetMode="External"/><Relationship Id="rId15" Type="http://schemas.openxmlformats.org/officeDocument/2006/relationships/hyperlink" Target="http://fr.wikipedia.org/wiki/Ch%C3%A2taigne_d'eau" TargetMode="External"/><Relationship Id="rId23" Type="http://schemas.openxmlformats.org/officeDocument/2006/relationships/hyperlink" Target="http://fr.wikipedia.org/wiki/M%C3%A2cre_nageante" TargetMode="External"/><Relationship Id="rId28" Type="http://schemas.openxmlformats.org/officeDocument/2006/relationships/image" Target="../media/image545.jpg"/><Relationship Id="rId36" Type="http://schemas.openxmlformats.org/officeDocument/2006/relationships/hyperlink" Target="http://unmondevasion.canalblog.com/archives/2008/12/13/11743261.html" TargetMode="External"/><Relationship Id="rId10" Type="http://schemas.openxmlformats.org/officeDocument/2006/relationships/hyperlink" Target="http://fr.wikipedia.org/wiki/Pollinisation" TargetMode="External"/><Relationship Id="rId19" Type="http://schemas.openxmlformats.org/officeDocument/2006/relationships/hyperlink" Target="http://fr.wikipedia.org/wiki/Natal_(Afrique)" TargetMode="External"/><Relationship Id="rId31" Type="http://schemas.openxmlformats.org/officeDocument/2006/relationships/image" Target="../media/image548.jpg"/><Relationship Id="rId4" Type="http://schemas.openxmlformats.org/officeDocument/2006/relationships/hyperlink" Target="http://fr.wikipedia.org/wiki/Trapaceae" TargetMode="External"/><Relationship Id="rId9" Type="http://schemas.openxmlformats.org/officeDocument/2006/relationships/hyperlink" Target="http://fr.wikipedia.org/wiki/P%C3%A9tiole" TargetMode="External"/><Relationship Id="rId14" Type="http://schemas.openxmlformats.org/officeDocument/2006/relationships/hyperlink" Target="http://fr.wikipedia.org/wiki/Cyperaceae" TargetMode="External"/><Relationship Id="rId22" Type="http://schemas.openxmlformats.org/officeDocument/2006/relationships/hyperlink" Target="http://fr.wikipedia.org/wiki/Virginie_(%C3%89tat)" TargetMode="External"/><Relationship Id="rId27" Type="http://schemas.openxmlformats.org/officeDocument/2006/relationships/image" Target="../media/image544.jpg"/><Relationship Id="rId30" Type="http://schemas.openxmlformats.org/officeDocument/2006/relationships/image" Target="../media/image547.jpg"/><Relationship Id="rId35" Type="http://schemas.openxmlformats.org/officeDocument/2006/relationships/hyperlink" Target="http://cestpasduchinemma.over-blog.com/2013/10/ta%C3%8Fwan.html"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fr.wikipedia.org/wiki/Kiwi_(fruit)" TargetMode="External"/><Relationship Id="rId13" Type="http://schemas.openxmlformats.org/officeDocument/2006/relationships/hyperlink" Target="http://fr.wikipedia.org/wiki/Cucumis_metulifer" TargetMode="External"/><Relationship Id="rId18" Type="http://schemas.openxmlformats.org/officeDocument/2006/relationships/image" Target="../media/image555.jpg"/><Relationship Id="rId3" Type="http://schemas.openxmlformats.org/officeDocument/2006/relationships/hyperlink" Target="http://fr.wikipedia.org/wiki/Afrique" TargetMode="External"/><Relationship Id="rId7" Type="http://schemas.openxmlformats.org/officeDocument/2006/relationships/hyperlink" Target="http://fr.wikipedia.org/wiki/Banane" TargetMode="External"/><Relationship Id="rId12" Type="http://schemas.openxmlformats.org/officeDocument/2006/relationships/hyperlink" Target="http://fr.wikipedia.org/wiki/Cucurbitacine" TargetMode="External"/><Relationship Id="rId17" Type="http://schemas.openxmlformats.org/officeDocument/2006/relationships/image" Target="../media/image554.jpg"/><Relationship Id="rId2" Type="http://schemas.openxmlformats.org/officeDocument/2006/relationships/hyperlink" Target="http://fr.wikipedia.org/wiki/Cucurbitaceae" TargetMode="External"/><Relationship Id="rId16" Type="http://schemas.openxmlformats.org/officeDocument/2006/relationships/image" Target="../media/image553.JPG"/><Relationship Id="rId1" Type="http://schemas.openxmlformats.org/officeDocument/2006/relationships/slideLayout" Target="../slideLayouts/slideLayout7.xml"/><Relationship Id="rId6" Type="http://schemas.openxmlformats.org/officeDocument/2006/relationships/hyperlink" Target="http://fr.wikipedia.org/wiki/Fruit_tropical" TargetMode="External"/><Relationship Id="rId11" Type="http://schemas.openxmlformats.org/officeDocument/2006/relationships/hyperlink" Target="http://translate.googleusercontent.com/translate_c?depth=1&amp;hl=fr&amp;prev=search&amp;rurl=translate.google.fr&amp;sl=en&amp;u=http://en.wikipedia.org/wiki/Kalahari_Desert&amp;usg=ALkJrhjtV3T7T-IGxg1W8G6eoAAV--H73A" TargetMode="External"/><Relationship Id="rId5" Type="http://schemas.openxmlformats.org/officeDocument/2006/relationships/hyperlink" Target="http://fr.wikipedia.org/wiki/Y%C3%A9men" TargetMode="External"/><Relationship Id="rId15" Type="http://schemas.openxmlformats.org/officeDocument/2006/relationships/image" Target="../media/image552.jpg"/><Relationship Id="rId10" Type="http://schemas.openxmlformats.org/officeDocument/2006/relationships/hyperlink" Target="http://translate.googleusercontent.com/translate_c?depth=1&amp;hl=fr&amp;prev=search&amp;rurl=translate.google.fr&amp;sl=en&amp;u=http://en.wikipedia.org/w/index.php?title%3DCitrillus_lanatus%26action%3Dedit%26redlink%3D1&amp;usg=ALkJrhinXjcJxDVycjyY5Ju9kLBmItvsPQ" TargetMode="External"/><Relationship Id="rId4" Type="http://schemas.openxmlformats.org/officeDocument/2006/relationships/hyperlink" Target="http://fr.wikipedia.org/wiki/Arabie" TargetMode="External"/><Relationship Id="rId9" Type="http://schemas.openxmlformats.org/officeDocument/2006/relationships/hyperlink" Target="http://translate.googleusercontent.com/translate_c?depth=1&amp;hl=fr&amp;prev=search&amp;rurl=translate.google.fr&amp;sl=en&amp;u=http://en.wikipedia.org/wiki/Acanthosicyos_naudinianus&amp;usg=ALkJrhhc_NfcRRvmPIt_t1865p3dAuzCkQ" TargetMode="External"/><Relationship Id="rId14" Type="http://schemas.openxmlformats.org/officeDocument/2006/relationships/hyperlink" Target="http://en.wikipedia.org/wiki/Cucumis_metuliferus"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558.jpg"/><Relationship Id="rId3" Type="http://schemas.openxmlformats.org/officeDocument/2006/relationships/hyperlink" Target="http://fr.wikipedia.org/wiki/Alcalo%C3%AFde" TargetMode="External"/><Relationship Id="rId7" Type="http://schemas.openxmlformats.org/officeDocument/2006/relationships/image" Target="../media/image557.jpg"/><Relationship Id="rId12" Type="http://schemas.openxmlformats.org/officeDocument/2006/relationships/image" Target="../media/image562.jpg"/><Relationship Id="rId2" Type="http://schemas.openxmlformats.org/officeDocument/2006/relationships/hyperlink" Target="http://fr.wikipedia.org/wiki/Passiflora" TargetMode="External"/><Relationship Id="rId1" Type="http://schemas.openxmlformats.org/officeDocument/2006/relationships/slideLayout" Target="../slideLayouts/slideLayout7.xml"/><Relationship Id="rId6" Type="http://schemas.openxmlformats.org/officeDocument/2006/relationships/image" Target="../media/image556.jpg"/><Relationship Id="rId11" Type="http://schemas.openxmlformats.org/officeDocument/2006/relationships/image" Target="../media/image561.jpg"/><Relationship Id="rId5" Type="http://schemas.openxmlformats.org/officeDocument/2006/relationships/hyperlink" Target="http://fr.wikipedia.org/wiki/Passiflora_caerulea" TargetMode="External"/><Relationship Id="rId10" Type="http://schemas.openxmlformats.org/officeDocument/2006/relationships/image" Target="../media/image560.jpg"/><Relationship Id="rId4" Type="http://schemas.openxmlformats.org/officeDocument/2006/relationships/hyperlink" Target="http://fr.wikipedia.org/wiki/Cyanog%C3%A8ne" TargetMode="External"/><Relationship Id="rId9" Type="http://schemas.openxmlformats.org/officeDocument/2006/relationships/image" Target="../media/image559.jpg"/></Relationships>
</file>

<file path=ppt/slides/_rels/slide93.xml.rels><?xml version="1.0" encoding="UTF-8" standalone="yes"?>
<Relationships xmlns="http://schemas.openxmlformats.org/package/2006/relationships"><Relationship Id="rId8" Type="http://schemas.openxmlformats.org/officeDocument/2006/relationships/hyperlink" Target="http://fr.wikipedia.org/wiki/Fidji" TargetMode="External"/><Relationship Id="rId13" Type="http://schemas.openxmlformats.org/officeDocument/2006/relationships/hyperlink" Target="http://fr.wikipedia.org/wiki/Sri_Lanka" TargetMode="External"/><Relationship Id="rId18" Type="http://schemas.openxmlformats.org/officeDocument/2006/relationships/hyperlink" Target="http://fr.wikipedia.org/wiki/Grenadille#cite_note-1" TargetMode="External"/><Relationship Id="rId26" Type="http://schemas.openxmlformats.org/officeDocument/2006/relationships/image" Target="../media/image566.jpg"/><Relationship Id="rId3" Type="http://schemas.openxmlformats.org/officeDocument/2006/relationships/hyperlink" Target="http://fr.wikipedia.org/wiki/Liane_(plante)" TargetMode="External"/><Relationship Id="rId21" Type="http://schemas.openxmlformats.org/officeDocument/2006/relationships/hyperlink" Target="http://fr.wikipedia.org/wiki/Ha%C3%AFti" TargetMode="External"/><Relationship Id="rId7" Type="http://schemas.openxmlformats.org/officeDocument/2006/relationships/hyperlink" Target="http://fr.wikipedia.org/wiki/Br%C3%A9sil" TargetMode="External"/><Relationship Id="rId12" Type="http://schemas.openxmlformats.org/officeDocument/2006/relationships/hyperlink" Target="http://fr.wikipedia.org/wiki/Colombie" TargetMode="External"/><Relationship Id="rId17" Type="http://schemas.openxmlformats.org/officeDocument/2006/relationships/hyperlink" Target="http://fr.wikipedia.org/wiki/Angola" TargetMode="External"/><Relationship Id="rId25" Type="http://schemas.openxmlformats.org/officeDocument/2006/relationships/image" Target="../media/image565.jpg"/><Relationship Id="rId2" Type="http://schemas.openxmlformats.org/officeDocument/2006/relationships/hyperlink" Target="http://fr.wikipedia.org/wiki/Passiflore" TargetMode="External"/><Relationship Id="rId16" Type="http://schemas.openxmlformats.org/officeDocument/2006/relationships/hyperlink" Target="http://fr.wikipedia.org/wiki/Antilles" TargetMode="External"/><Relationship Id="rId20" Type="http://schemas.openxmlformats.org/officeDocument/2006/relationships/hyperlink" Target="http://fr.wikipedia.org/wiki/Nouvelle-Cal%C3%A9donie" TargetMode="External"/><Relationship Id="rId29" Type="http://schemas.openxmlformats.org/officeDocument/2006/relationships/image" Target="../media/image569.jpg"/><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P%C3%A9rou" TargetMode="External"/><Relationship Id="rId24" Type="http://schemas.openxmlformats.org/officeDocument/2006/relationships/image" Target="../media/image564.JPG"/><Relationship Id="rId5" Type="http://schemas.openxmlformats.org/officeDocument/2006/relationships/hyperlink" Target="http://fr.wikipedia.org/wiki/Australie" TargetMode="External"/><Relationship Id="rId15" Type="http://schemas.openxmlformats.org/officeDocument/2006/relationships/hyperlink" Target="http://fr.wikipedia.org/wiki/Inde" TargetMode="External"/><Relationship Id="rId23" Type="http://schemas.openxmlformats.org/officeDocument/2006/relationships/image" Target="../media/image563.JPG"/><Relationship Id="rId28" Type="http://schemas.openxmlformats.org/officeDocument/2006/relationships/image" Target="../media/image568.jpg"/><Relationship Id="rId10" Type="http://schemas.openxmlformats.org/officeDocument/2006/relationships/hyperlink" Target="http://fr.wikipedia.org/wiki/Kenya" TargetMode="External"/><Relationship Id="rId19" Type="http://schemas.openxmlformats.org/officeDocument/2006/relationships/hyperlink" Target="http://fr.wikipedia.org/wiki/Tupi_(langu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Hawa%C3%AF" TargetMode="External"/><Relationship Id="rId14" Type="http://schemas.openxmlformats.org/officeDocument/2006/relationships/hyperlink" Target="http://fr.wikipedia.org/wiki/C%C3%B4te_d'Ivoire" TargetMode="External"/><Relationship Id="rId22" Type="http://schemas.openxmlformats.org/officeDocument/2006/relationships/hyperlink" Target="http://fr.wikipedia.org/wiki/Grenadille" TargetMode="External"/><Relationship Id="rId27" Type="http://schemas.openxmlformats.org/officeDocument/2006/relationships/image" Target="../media/image567.jpg"/><Relationship Id="rId30" Type="http://schemas.openxmlformats.org/officeDocument/2006/relationships/image" Target="../media/image570.jpg"/></Relationships>
</file>

<file path=ppt/slides/_rels/slide94.xml.rels><?xml version="1.0" encoding="UTF-8" standalone="yes"?>
<Relationships xmlns="http://schemas.openxmlformats.org/package/2006/relationships"><Relationship Id="rId8" Type="http://schemas.openxmlformats.org/officeDocument/2006/relationships/hyperlink" Target="http://fr.wikipedia.org/wiki/%C3%89thyl%C3%A8ne" TargetMode="External"/><Relationship Id="rId13" Type="http://schemas.openxmlformats.org/officeDocument/2006/relationships/image" Target="../media/image573.jpg"/><Relationship Id="rId18" Type="http://schemas.openxmlformats.org/officeDocument/2006/relationships/image" Target="../media/image578.jpg"/><Relationship Id="rId3" Type="http://schemas.openxmlformats.org/officeDocument/2006/relationships/hyperlink" Target="http://translate.googleusercontent.com/translate_c?depth=1&amp;hl=fr&amp;prev=search&amp;rurl=translate.google.fr&amp;sl=es&amp;u=http://es.wikipedia.org/wiki/Mm&amp;usg=ALkJrhjJ4qQiRNrdSzsKd62zEconM5rthw" TargetMode="External"/><Relationship Id="rId7" Type="http://schemas.openxmlformats.org/officeDocument/2006/relationships/hyperlink" Target="http://fr.wikipedia.org/wiki/Fruit_(botanique)" TargetMode="External"/><Relationship Id="rId12" Type="http://schemas.openxmlformats.org/officeDocument/2006/relationships/image" Target="../media/image572.jpg"/><Relationship Id="rId17" Type="http://schemas.openxmlformats.org/officeDocument/2006/relationships/image" Target="../media/image577.jpg"/><Relationship Id="rId2" Type="http://schemas.openxmlformats.org/officeDocument/2006/relationships/hyperlink" Target="http://translate.googleusercontent.com/translate_c?depth=1&amp;hl=fr&amp;prev=search&amp;rurl=translate.google.fr&amp;sl=es&amp;u=http://es.wikipedia.org/wiki/Cordillera_de_los_Andes&amp;usg=ALkJrhinMVWASj-rvbiT3iTTtqam9xceEw" TargetMode="External"/><Relationship Id="rId16" Type="http://schemas.openxmlformats.org/officeDocument/2006/relationships/image" Target="../media/image576.jp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1" Type="http://schemas.openxmlformats.org/officeDocument/2006/relationships/image" Target="../media/image571.jpg"/><Relationship Id="rId5" Type="http://schemas.openxmlformats.org/officeDocument/2006/relationships/hyperlink" Target="http://translate.googleusercontent.com/translate_c?depth=1&amp;hl=fr&amp;prev=search&amp;rurl=translate.google.fr&amp;sl=es&amp;u=http://es.wikipedia.org/wiki/Passifloraceae&amp;usg=ALkJrhgPdounLenuLjcyWYAvGq1iP3x1zg" TargetMode="External"/><Relationship Id="rId15" Type="http://schemas.openxmlformats.org/officeDocument/2006/relationships/image" Target="../media/image575.jpg"/><Relationship Id="rId10" Type="http://schemas.openxmlformats.org/officeDocument/2006/relationships/hyperlink" Target="http://es.wikipedia.org/wiki/Curuba" TargetMode="External"/><Relationship Id="rId4"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9" Type="http://schemas.openxmlformats.org/officeDocument/2006/relationships/hyperlink" Target="http://es.wikipedia.org/wiki/Passiflora_tripartita" TargetMode="External"/><Relationship Id="rId14" Type="http://schemas.openxmlformats.org/officeDocument/2006/relationships/image" Target="../media/image574.jpg"/></Relationships>
</file>

<file path=ppt/slides/_rels/slide95.xml.rels><?xml version="1.0" encoding="UTF-8" standalone="yes"?>
<Relationships xmlns="http://schemas.openxmlformats.org/package/2006/relationships"><Relationship Id="rId3" Type="http://schemas.openxmlformats.org/officeDocument/2006/relationships/hyperlink" Target="http://fr.wikipedia.org/w/index.php?title=Passiflora_tarminiana&amp;action=edit&amp;redlink=1" TargetMode="External"/><Relationship Id="rId7" Type="http://schemas.openxmlformats.org/officeDocument/2006/relationships/image" Target="../media/image557.jpg"/><Relationship Id="rId2" Type="http://schemas.openxmlformats.org/officeDocument/2006/relationships/hyperlink" Target="http://fr.wikipedia.org/wiki/Mucilage" TargetMode="External"/><Relationship Id="rId1" Type="http://schemas.openxmlformats.org/officeDocument/2006/relationships/slideLayout" Target="../slideLayouts/slideLayout7.xml"/><Relationship Id="rId6" Type="http://schemas.openxmlformats.org/officeDocument/2006/relationships/image" Target="../media/image579.jpeg"/><Relationship Id="rId5" Type="http://schemas.openxmlformats.org/officeDocument/2006/relationships/hyperlink" Target="http://fr.wikipedia.org/wiki/Passiflora_tripartita_var._mollissima" TargetMode="External"/><Relationship Id="rId4" Type="http://schemas.openxmlformats.org/officeDocument/2006/relationships/hyperlink" Target="http://www.comptoir-des-graines.fr/lianes-et-grimpantes-graines-de-passiflora-mollissima-p-649.html"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s&amp;u=http://es.wikipedia.org/wiki/Per%C3%BA&amp;usg=ALkJrhj6Ayaov7ZMwMP3pSyGV2vMjwldVA" TargetMode="External"/><Relationship Id="rId13" Type="http://schemas.openxmlformats.org/officeDocument/2006/relationships/hyperlink" Target="http://translate.googleusercontent.com/translate_c?depth=1&amp;hl=fr&amp;prev=search&amp;rurl=translate.google.fr&amp;sl=es&amp;u=http://es.wikipedia.org/wiki/Zimbawe&amp;usg=ALkJrhjN1J9hE9NlrIWFMozc3X8AwxAGcQ" TargetMode="External"/><Relationship Id="rId18" Type="http://schemas.openxmlformats.org/officeDocument/2006/relationships/hyperlink" Target="http://translate.googleusercontent.com/translate_c?depth=1&amp;hl=fr&amp;prev=search&amp;rurl=translate.google.fr&amp;sl=es&amp;u=http://es.wikipedia.org/wiki/Hawaii&amp;usg=ALkJrhgMIWsh40uaMod7UQW9P0Yz497I5g" TargetMode="External"/><Relationship Id="rId26" Type="http://schemas.openxmlformats.org/officeDocument/2006/relationships/image" Target="../media/image583.jpg"/><Relationship Id="rId3"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21" Type="http://schemas.openxmlformats.org/officeDocument/2006/relationships/hyperlink" Target="http://en.wikipedia.org/wiki/Passiflora_tarminiana" TargetMode="External"/><Relationship Id="rId7" Type="http://schemas.openxmlformats.org/officeDocument/2006/relationships/hyperlink" Target="http://translate.googleusercontent.com/translate_c?depth=1&amp;hl=fr&amp;prev=search&amp;rurl=translate.google.fr&amp;sl=es&amp;u=http://es.wikipedia.org/wiki/Colombia&amp;usg=ALkJrhgMapfwnBcYHMH2uMn6-jcuZ3a4Kw" TargetMode="External"/><Relationship Id="rId12" Type="http://schemas.openxmlformats.org/officeDocument/2006/relationships/hyperlink" Target="http://translate.googleusercontent.com/translate_c?depth=1&amp;hl=fr&amp;prev=search&amp;rurl=translate.google.fr&amp;sl=es&amp;u=http://es.wikipedia.org/wiki/Etiop%C3%ADa&amp;usg=ALkJrhhEIuHpqOCSoPP6uDZXR-OuE3R_LQ" TargetMode="External"/><Relationship Id="rId17" Type="http://schemas.openxmlformats.org/officeDocument/2006/relationships/hyperlink" Target="http://translate.googleusercontent.com/translate_c?depth=1&amp;hl=fr&amp;prev=search&amp;rurl=translate.google.fr&amp;sl=es&amp;u=http://es.wikipedia.org/wiki/Nueva_Zelanda&amp;usg=ALkJrhioYrNNwKeaG759IzTCTRadEYB65A" TargetMode="External"/><Relationship Id="rId25" Type="http://schemas.openxmlformats.org/officeDocument/2006/relationships/image" Target="../media/image582.jpg"/><Relationship Id="rId2" Type="http://schemas.openxmlformats.org/officeDocument/2006/relationships/hyperlink" Target="http://translate.googleusercontent.com/translate_c?depth=1&amp;hl=fr&amp;prev=search&amp;rurl=translate.google.fr&amp;sl=es&amp;u=http://es.wikipedia.org/wiki/Trepadora&amp;usg=ALkJrhhRUS6vBVK_KNAi6gtjuhfC3Sm80Q" TargetMode="External"/><Relationship Id="rId16" Type="http://schemas.openxmlformats.org/officeDocument/2006/relationships/hyperlink" Target="http://translate.googleusercontent.com/translate_c?depth=1&amp;hl=fr&amp;prev=search&amp;rurl=translate.google.fr&amp;sl=es&amp;u=http://es.wikipedia.org/wiki/Pap%C3%BAa-Nueva_Guinea&amp;usg=ALkJrhj5T8YXgoMwTsG2DlMJdnl4leXzOw" TargetMode="External"/><Relationship Id="rId20" Type="http://schemas.openxmlformats.org/officeDocument/2006/relationships/hyperlink" Target="http://translate.googleusercontent.com/translate_c?depth=1&amp;hl=fr&amp;prev=search&amp;rurl=translate.google.fr&amp;sl=en&amp;u=http://en.wikipedia.org/wiki/Passiflora_tripartita&amp;usg=ALkJrhhw6NTLIrsLrtmXdUhx_pGeOiDSeQ" TargetMode="External"/><Relationship Id="rId29" Type="http://schemas.openxmlformats.org/officeDocument/2006/relationships/image" Target="../media/image586.jp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Ecuador&amp;usg=ALkJrhit_1wWjfjQm0V8WgO9oLP3Ln4Qdw" TargetMode="External"/><Relationship Id="rId11" Type="http://schemas.openxmlformats.org/officeDocument/2006/relationships/hyperlink" Target="http://translate.googleusercontent.com/translate_c?depth=1&amp;hl=fr&amp;prev=search&amp;rurl=translate.google.fr&amp;sl=es&amp;u=http://es.wikipedia.org/wiki/Islas_Canarias&amp;usg=ALkJrhj8HJnpvthmriyVgcp7QG77dgFTEQ" TargetMode="External"/><Relationship Id="rId24" Type="http://schemas.openxmlformats.org/officeDocument/2006/relationships/image" Target="../media/image581.jpg"/><Relationship Id="rId5"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5" Type="http://schemas.openxmlformats.org/officeDocument/2006/relationships/hyperlink" Target="http://translate.googleusercontent.com/translate_c?depth=1&amp;hl=fr&amp;prev=search&amp;rurl=translate.google.fr&amp;sl=es&amp;u=http://es.wikipedia.org/wiki/Filipinas&amp;usg=ALkJrhgWLB8id7F2pR8eVAcY9VzJ01cngQ" TargetMode="External"/><Relationship Id="rId23" Type="http://schemas.openxmlformats.org/officeDocument/2006/relationships/image" Target="../media/image580.jpeg"/><Relationship Id="rId28" Type="http://schemas.openxmlformats.org/officeDocument/2006/relationships/image" Target="../media/image585.jpg"/><Relationship Id="rId10" Type="http://schemas.openxmlformats.org/officeDocument/2006/relationships/hyperlink" Target="http://translate.googleusercontent.com/translate_c?depth=1&amp;hl=fr&amp;prev=search&amp;rurl=translate.google.fr&amp;sl=es&amp;u=http://es.wikipedia.org/wiki/M%C3%A9xico&amp;usg=ALkJrhhDOah7XP83z4Q48p4ahXL5xiKu7w" TargetMode="External"/><Relationship Id="rId19" Type="http://schemas.openxmlformats.org/officeDocument/2006/relationships/hyperlink" Target="http://translate.googleusercontent.com/translate_c?depth=1&amp;hl=fr&amp;prev=search&amp;rurl=translate.google.fr&amp;sl=en&amp;u=http://en.wikipedia.org/wiki/Septoria&amp;usg=ALkJrhiYoyteUdZxgloqKOr0ZYysi2KspA" TargetMode="External"/><Relationship Id="rId31" Type="http://schemas.openxmlformats.org/officeDocument/2006/relationships/image" Target="../media/image588.jpg"/><Relationship Id="rId4" Type="http://schemas.openxmlformats.org/officeDocument/2006/relationships/hyperlink" Target="http://translate.googleusercontent.com/translate_c?depth=1&amp;hl=fr&amp;prev=search&amp;rurl=translate.google.fr&amp;sl=es&amp;u=http://es.wikipedia.org/wiki/Passiflora&amp;usg=ALkJrhgzPJOtiiaTNDoA6a3GJnehWwgIrw" TargetMode="External"/><Relationship Id="rId9" Type="http://schemas.openxmlformats.org/officeDocument/2006/relationships/hyperlink" Target="http://translate.googleusercontent.com/translate_c?depth=1&amp;hl=fr&amp;prev=search&amp;rurl=translate.google.fr&amp;sl=es&amp;u=http://es.wikipedia.org/wiki/Venezuela&amp;usg=ALkJrhjD2zr8Zb4Ws_qUa0wAOOK4E5OQtg" TargetMode="External"/><Relationship Id="rId14" Type="http://schemas.openxmlformats.org/officeDocument/2006/relationships/hyperlink" Target="http://translate.googleusercontent.com/translate_c?depth=1&amp;hl=fr&amp;prev=search&amp;rurl=translate.google.fr&amp;sl=es&amp;u=http://es.wikipedia.org/wiki/Sri_Lanka&amp;usg=ALkJrhg0fW945NRW0sUJm4hzX7dU4vYfrw" TargetMode="External"/><Relationship Id="rId22" Type="http://schemas.openxmlformats.org/officeDocument/2006/relationships/hyperlink" Target="http://es.wikipedia.org/wiki/Passiflora_tarminiana" TargetMode="External"/><Relationship Id="rId27" Type="http://schemas.openxmlformats.org/officeDocument/2006/relationships/image" Target="../media/image584.jpg"/><Relationship Id="rId30" Type="http://schemas.openxmlformats.org/officeDocument/2006/relationships/image" Target="../media/image587.jpg"/></Relationships>
</file>

<file path=ppt/slides/_rels/slide9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Botanical_name&amp;usg=ALkJrhg0aGBYsEw30_002z8vWaaHEuFjpw#Binary_name" TargetMode="External"/><Relationship Id="rId13" Type="http://schemas.openxmlformats.org/officeDocument/2006/relationships/image" Target="../media/image591.jpg"/><Relationship Id="rId3" Type="http://schemas.openxmlformats.org/officeDocument/2006/relationships/hyperlink" Target="http://translate.googleusercontent.com/translate_c?depth=1&amp;hl=fr&amp;prev=search&amp;rurl=translate.google.fr&amp;sl=en&amp;u=http://en.wikipedia.org/wiki/Native_plant&amp;usg=ALkJrhiI8BNEBJTPrxBlYSyCnYoo3fxXhw" TargetMode="External"/><Relationship Id="rId7" Type="http://schemas.openxmlformats.org/officeDocument/2006/relationships/hyperlink" Target="http://translate.googleusercontent.com/translate_c?depth=1&amp;hl=fr&amp;prev=search&amp;rurl=translate.google.fr&amp;sl=en&amp;u=http://en.wikipedia.org/wiki/Fruit&amp;usg=ALkJrhiHUKJteuFM01Y5nY9RFIemHVwl0w" TargetMode="External"/><Relationship Id="rId12" Type="http://schemas.openxmlformats.org/officeDocument/2006/relationships/image" Target="../media/image590.jpg"/><Relationship Id="rId2" Type="http://schemas.openxmlformats.org/officeDocument/2006/relationships/hyperlink" Target="http://translate.googleusercontent.com/translate_c?depth=1&amp;hl=fr&amp;prev=search&amp;rurl=translate.google.fr&amp;sl=en&amp;u=http://en.wikipedia.org/wiki/Passion_fruit&amp;usg=ALkJrhhwe_3fnQFvjd57r6pVcKy5r5fWag"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Brazil&amp;usg=ALkJrhhQpzQ9-bz3UD6pMfOLvMVpIMWmQQ" TargetMode="External"/><Relationship Id="rId11" Type="http://schemas.openxmlformats.org/officeDocument/2006/relationships/image" Target="../media/image589.jpeg"/><Relationship Id="rId5" Type="http://schemas.openxmlformats.org/officeDocument/2006/relationships/hyperlink" Target="http://translate.googleusercontent.com/translate_c?depth=1&amp;hl=fr&amp;prev=search&amp;rurl=translate.google.fr&amp;sl=en&amp;u=http://en.wikipedia.org/wiki/Peru&amp;usg=ALkJrhh7RYW8bUgt_m94jmgARGrT2P2k6g" TargetMode="External"/><Relationship Id="rId10" Type="http://schemas.openxmlformats.org/officeDocument/2006/relationships/image" Target="../media/image558.jpg"/><Relationship Id="rId4" Type="http://schemas.openxmlformats.org/officeDocument/2006/relationships/hyperlink" Target="http://translate.googleusercontent.com/translate_c?depth=1&amp;hl=fr&amp;prev=search&amp;rurl=translate.google.fr&amp;sl=en&amp;u=http://en.wikipedia.org/wiki/Amazon_rainforest&amp;usg=ALkJrhjlLkxcu-ekgWgJKaGlS3J1CnS33g" TargetMode="External"/><Relationship Id="rId9" Type="http://schemas.openxmlformats.org/officeDocument/2006/relationships/hyperlink" Target="http://en.wikipedia.org/wiki/Passiflora_alata" TargetMode="External"/><Relationship Id="rId14" Type="http://schemas.openxmlformats.org/officeDocument/2006/relationships/image" Target="../media/image592.jpg"/></Relationships>
</file>

<file path=ppt/slides/_rels/slide98.xml.rels><?xml version="1.0" encoding="UTF-8" standalone="yes"?>
<Relationships xmlns="http://schemas.openxmlformats.org/package/2006/relationships"><Relationship Id="rId8" Type="http://schemas.openxmlformats.org/officeDocument/2006/relationships/image" Target="../media/image595.jpg"/><Relationship Id="rId3" Type="http://schemas.openxmlformats.org/officeDocument/2006/relationships/hyperlink" Target="http://fr.wikipedia.org/wiki/Cyanog%C3%A8ne" TargetMode="External"/><Relationship Id="rId7" Type="http://schemas.openxmlformats.org/officeDocument/2006/relationships/image" Target="../media/image594.jpg"/><Relationship Id="rId2" Type="http://schemas.openxmlformats.org/officeDocument/2006/relationships/hyperlink" Target="http://fr.wikipedia.org/wiki/Passifloraceae" TargetMode="External"/><Relationship Id="rId1" Type="http://schemas.openxmlformats.org/officeDocument/2006/relationships/slideLayout" Target="../slideLayouts/slideLayout7.xml"/><Relationship Id="rId6" Type="http://schemas.openxmlformats.org/officeDocument/2006/relationships/image" Target="../media/image593.jpg"/><Relationship Id="rId5" Type="http://schemas.openxmlformats.org/officeDocument/2006/relationships/image" Target="../media/image559.jpg"/><Relationship Id="rId10" Type="http://schemas.openxmlformats.org/officeDocument/2006/relationships/image" Target="../media/image597.jpg"/><Relationship Id="rId4" Type="http://schemas.openxmlformats.org/officeDocument/2006/relationships/hyperlink" Target="http://fr.wikipedia.org/wiki/Barbadine" TargetMode="External"/><Relationship Id="rId9" Type="http://schemas.openxmlformats.org/officeDocument/2006/relationships/image" Target="../media/image596.jpg"/></Relationships>
</file>

<file path=ppt/slides/_rels/slide99.xml.rels><?xml version="1.0" encoding="UTF-8" standalone="yes"?>
<Relationships xmlns="http://schemas.openxmlformats.org/package/2006/relationships"><Relationship Id="rId8" Type="http://schemas.openxmlformats.org/officeDocument/2006/relationships/hyperlink" Target="http://fr.wikipedia.org/wiki/Bolivie" TargetMode="External"/><Relationship Id="rId13" Type="http://schemas.openxmlformats.org/officeDocument/2006/relationships/hyperlink" Target="http://fr.wikipedia.org/wiki/Australie" TargetMode="External"/><Relationship Id="rId18" Type="http://schemas.openxmlformats.org/officeDocument/2006/relationships/hyperlink" Target="http://fr.wikipedia.org/wiki/USDA" TargetMode="External"/><Relationship Id="rId26" Type="http://schemas.openxmlformats.org/officeDocument/2006/relationships/hyperlink" Target="http://fr.wikipedia.org/wiki/Espagne" TargetMode="External"/><Relationship Id="rId3" Type="http://schemas.openxmlformats.org/officeDocument/2006/relationships/hyperlink" Target="http://fr.wikipedia.org/wiki/Plante_grimpante" TargetMode="External"/><Relationship Id="rId21" Type="http://schemas.openxmlformats.org/officeDocument/2006/relationships/hyperlink" Target="http://fr.wikipedia.org/wiki/%C3%89tats-Unis" TargetMode="External"/><Relationship Id="rId7" Type="http://schemas.openxmlformats.org/officeDocument/2006/relationships/hyperlink" Target="http://fr.wikipedia.org/wiki/Cordill%C3%A8re_des_And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Fruit_de_la_passion" TargetMode="External"/><Relationship Id="rId25" Type="http://schemas.openxmlformats.org/officeDocument/2006/relationships/hyperlink" Target="http://fr.wikipedia.org/wiki/Suisse" TargetMode="External"/><Relationship Id="rId2" Type="http://schemas.openxmlformats.org/officeDocument/2006/relationships/hyperlink" Target="http://fr.wikipedia.org/wiki/Grenadille" TargetMode="External"/><Relationship Id="rId16" Type="http://schemas.openxmlformats.org/officeDocument/2006/relationships/hyperlink" Target="http://fr.wikipedia.org/wiki/Graine" TargetMode="External"/><Relationship Id="rId20" Type="http://schemas.openxmlformats.org/officeDocument/2006/relationships/hyperlink" Target="http://fr.wikipedia.org/wiki/Colombie" TargetMode="External"/><Relationship Id="rId29" Type="http://schemas.openxmlformats.org/officeDocument/2006/relationships/image" Target="../media/image599.jpg"/><Relationship Id="rId1" Type="http://schemas.openxmlformats.org/officeDocument/2006/relationships/slideLayout" Target="../slideLayouts/slideLayout7.xml"/><Relationship Id="rId6" Type="http://schemas.openxmlformats.org/officeDocument/2006/relationships/hyperlink" Target="http://fr.wikipedia.org/wiki/Ligule" TargetMode="External"/><Relationship Id="rId11" Type="http://schemas.openxmlformats.org/officeDocument/2006/relationships/hyperlink" Target="http://fr.wikipedia.org/wiki/Mexique" TargetMode="External"/><Relationship Id="rId24" Type="http://schemas.openxmlformats.org/officeDocument/2006/relationships/hyperlink" Target="http://fr.wikipedia.org/wiki/Pays-Bas" TargetMode="External"/><Relationship Id="rId32" Type="http://schemas.openxmlformats.org/officeDocument/2006/relationships/image" Target="../media/image602.jpg"/><Relationship Id="rId5" Type="http://schemas.openxmlformats.org/officeDocument/2006/relationships/hyperlink" Target="http://fr.wikipedia.org/wiki/Coroll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Belgique" TargetMode="External"/><Relationship Id="rId28" Type="http://schemas.openxmlformats.org/officeDocument/2006/relationships/image" Target="../media/image598.jpg"/><Relationship Id="rId10" Type="http://schemas.openxmlformats.org/officeDocument/2006/relationships/hyperlink" Target="http://fr.wikipedia.org/wiki/Argentine" TargetMode="External"/><Relationship Id="rId19" Type="http://schemas.openxmlformats.org/officeDocument/2006/relationships/hyperlink" Target="http://fr.wikipedia.org/wiki/Semis_(agriculture)" TargetMode="External"/><Relationship Id="rId31" Type="http://schemas.openxmlformats.org/officeDocument/2006/relationships/image" Target="../media/image601.jpg"/><Relationship Id="rId4" Type="http://schemas.openxmlformats.org/officeDocument/2006/relationships/hyperlink" Target="http://fr.wikipedia.org/wiki/Passiflore" TargetMode="External"/><Relationship Id="rId9" Type="http://schemas.openxmlformats.org/officeDocument/2006/relationships/hyperlink" Target="http://fr.wikipedia.org/wiki/Venezuela" TargetMode="External"/><Relationship Id="rId14" Type="http://schemas.openxmlformats.org/officeDocument/2006/relationships/hyperlink" Target="http://fr.wikipedia.org/wiki/Feuille" TargetMode="External"/><Relationship Id="rId22" Type="http://schemas.openxmlformats.org/officeDocument/2006/relationships/hyperlink" Target="http://fr.wikipedia.org/wiki/Canada" TargetMode="External"/><Relationship Id="rId27" Type="http://schemas.openxmlformats.org/officeDocument/2006/relationships/hyperlink" Target="http://fr.wikipedia.org/wiki/Grenadelle" TargetMode="External"/><Relationship Id="rId30" Type="http://schemas.openxmlformats.org/officeDocument/2006/relationships/image" Target="../media/image60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5894" y="201892"/>
            <a:ext cx="10345718" cy="1754326"/>
          </a:xfrm>
          <a:prstGeom prst="rect">
            <a:avLst/>
          </a:prstGeom>
          <a:noFill/>
          <a:ln>
            <a:solidFill>
              <a:srgbClr val="008000"/>
            </a:solidFill>
          </a:ln>
        </p:spPr>
        <p:txBody>
          <a:bodyPr wrap="square" lIns="91440" tIns="45720" rIns="91440" bIns="45720">
            <a:spAutoFit/>
          </a:bodyPr>
          <a:lstStyle/>
          <a:p>
            <a:pPr algn="ctr"/>
            <a:r>
              <a:rPr lang="fr-FR" sz="5400" b="1" cap="none" spc="0" dirty="0" smtClean="0">
                <a:ln w="13462">
                  <a:solidFill>
                    <a:schemeClr val="bg1"/>
                  </a:solidFill>
                  <a:prstDash val="solid"/>
                </a:ln>
                <a:solidFill>
                  <a:srgbClr val="008000"/>
                </a:solidFill>
                <a:effectLst>
                  <a:outerShdw dist="38100" dir="2700000" algn="bl" rotWithShape="0">
                    <a:schemeClr val="accent5"/>
                  </a:outerShdw>
                </a:effectLst>
              </a:rPr>
              <a:t>Projet de jardins potagers tropicaux communautaire et familiaux</a:t>
            </a:r>
            <a:endParaRPr lang="fr-FR" sz="5400" b="1" cap="none" spc="0" dirty="0">
              <a:ln w="13462">
                <a:solidFill>
                  <a:schemeClr val="bg1"/>
                </a:solidFill>
                <a:prstDash val="solid"/>
              </a:ln>
              <a:solidFill>
                <a:srgbClr val="008000"/>
              </a:solidFill>
              <a:effectLst>
                <a:outerShdw dist="38100" dir="2700000" algn="bl" rotWithShape="0">
                  <a:schemeClr val="accent5"/>
                </a:outerShdw>
              </a:effectLst>
            </a:endParaRPr>
          </a:p>
        </p:txBody>
      </p:sp>
      <p:sp>
        <p:nvSpPr>
          <p:cNvPr id="10" name="ZoneTexte 5"/>
          <p:cNvSpPr txBox="1">
            <a:spLocks noChangeArrowheads="1"/>
          </p:cNvSpPr>
          <p:nvPr/>
        </p:nvSpPr>
        <p:spPr bwMode="auto">
          <a:xfrm>
            <a:off x="3651694" y="6022975"/>
            <a:ext cx="50141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fr-FR" altLang="fr-FR" sz="1400" dirty="0">
                <a:solidFill>
                  <a:srgbClr val="008000"/>
                </a:solidFill>
              </a:rPr>
              <a:t>Projet présenté par Benjamin </a:t>
            </a:r>
            <a:r>
              <a:rPr lang="fr-FR" altLang="fr-FR" sz="1400" dirty="0" smtClean="0">
                <a:solidFill>
                  <a:srgbClr val="008000"/>
                </a:solidFill>
              </a:rPr>
              <a:t>LISAN,</a:t>
            </a:r>
            <a:endParaRPr lang="fr-FR" altLang="fr-FR" sz="1400" dirty="0">
              <a:solidFill>
                <a:srgbClr val="008000"/>
              </a:solidFill>
            </a:endParaRPr>
          </a:p>
          <a:p>
            <a:pPr algn="ctr">
              <a:spcBef>
                <a:spcPct val="0"/>
              </a:spcBef>
              <a:buNone/>
            </a:pPr>
            <a:r>
              <a:rPr lang="fr-FR" altLang="fr-FR" sz="1400" dirty="0" smtClean="0">
                <a:solidFill>
                  <a:srgbClr val="0000CC"/>
                </a:solidFill>
              </a:rPr>
              <a:t>Créé le 02/05/2014</a:t>
            </a:r>
            <a:r>
              <a:rPr lang="fr-FR" altLang="fr-FR" sz="1400" dirty="0">
                <a:solidFill>
                  <a:srgbClr val="0000CC"/>
                </a:solidFill>
              </a:rPr>
              <a:t>, Version </a:t>
            </a:r>
            <a:r>
              <a:rPr lang="fr-FR" altLang="fr-FR" sz="1400" dirty="0" smtClean="0">
                <a:solidFill>
                  <a:srgbClr val="0000CC"/>
                </a:solidFill>
              </a:rPr>
              <a:t>V1.1. Mise à jour le 30/05/2015.</a:t>
            </a:r>
            <a:endParaRPr lang="fr-FR" altLang="fr-FR" sz="1400" dirty="0">
              <a:solidFill>
                <a:srgbClr val="008000"/>
              </a:solidFill>
            </a:endParaRPr>
          </a:p>
        </p:txBody>
      </p:sp>
      <p:sp>
        <p:nvSpPr>
          <p:cNvPr id="11" name="ZoneTexte 10"/>
          <p:cNvSpPr txBox="1"/>
          <p:nvPr/>
        </p:nvSpPr>
        <p:spPr>
          <a:xfrm>
            <a:off x="692524" y="2243146"/>
            <a:ext cx="10932458" cy="584775"/>
          </a:xfrm>
          <a:prstGeom prst="rect">
            <a:avLst/>
          </a:prstGeom>
          <a:noFill/>
        </p:spPr>
        <p:txBody>
          <a:bodyPr wrap="square" rtlCol="0">
            <a:spAutoFit/>
          </a:bodyPr>
          <a:lstStyle/>
          <a:p>
            <a:pPr algn="ctr"/>
            <a:r>
              <a:rPr lang="fr-FR" sz="3200" b="1" i="1" dirty="0" smtClean="0">
                <a:solidFill>
                  <a:srgbClr val="008000"/>
                </a:solidFill>
              </a:rPr>
              <a:t>Région de </a:t>
            </a:r>
            <a:r>
              <a:rPr lang="fr-FR" sz="3200" b="1" i="1" dirty="0" err="1" smtClean="0">
                <a:solidFill>
                  <a:srgbClr val="008000"/>
                </a:solidFill>
              </a:rPr>
              <a:t>Brickaville</a:t>
            </a:r>
            <a:r>
              <a:rPr lang="fr-FR" sz="3200" b="1" i="1" dirty="0" smtClean="0">
                <a:solidFill>
                  <a:srgbClr val="008000"/>
                </a:solidFill>
              </a:rPr>
              <a:t> et de </a:t>
            </a:r>
            <a:r>
              <a:rPr lang="fr-FR" sz="3200" b="1" i="1" dirty="0">
                <a:solidFill>
                  <a:srgbClr val="008000"/>
                </a:solidFill>
              </a:rPr>
              <a:t>Toamasina</a:t>
            </a:r>
            <a:r>
              <a:rPr lang="fr-FR" sz="3200" b="1" i="1" dirty="0" smtClean="0">
                <a:solidFill>
                  <a:srgbClr val="008000"/>
                </a:solidFill>
              </a:rPr>
              <a:t>, côte Est de Madagascar</a:t>
            </a:r>
            <a:r>
              <a:rPr lang="fr-FR" sz="3200" b="1" dirty="0" smtClean="0">
                <a:solidFill>
                  <a:srgbClr val="008000"/>
                </a:solidFill>
              </a:rPr>
              <a:t>.</a:t>
            </a:r>
            <a:endParaRPr lang="fr-FR" sz="3200" b="1" dirty="0">
              <a:solidFill>
                <a:srgbClr val="008000"/>
              </a:solidFill>
            </a:endParaRPr>
          </a:p>
        </p:txBody>
      </p:sp>
      <p:sp>
        <p:nvSpPr>
          <p:cNvPr id="12" name="Espace réservé du numéro de diapositive 11"/>
          <p:cNvSpPr>
            <a:spLocks noGrp="1"/>
          </p:cNvSpPr>
          <p:nvPr>
            <p:ph type="sldNum" sz="quarter" idx="12"/>
          </p:nvPr>
        </p:nvSpPr>
        <p:spPr>
          <a:xfrm>
            <a:off x="163073" y="201892"/>
            <a:ext cx="524267" cy="336418"/>
          </a:xfrm>
        </p:spPr>
        <p:txBody>
          <a:bodyPr/>
          <a:lstStyle/>
          <a:p>
            <a:fld id="{603C289A-54D5-4C32-934A-7B1A9FC8B676}" type="slidenum">
              <a:rPr lang="fr-FR" smtClean="0"/>
              <a:t>1</a:t>
            </a:fld>
            <a:endParaRPr lang="fr-FR"/>
          </a:p>
        </p:txBody>
      </p:sp>
      <p:sp>
        <p:nvSpPr>
          <p:cNvPr id="13" name="Rectangle 12"/>
          <p:cNvSpPr/>
          <p:nvPr/>
        </p:nvSpPr>
        <p:spPr>
          <a:xfrm>
            <a:off x="236057" y="4959464"/>
            <a:ext cx="3075650" cy="276999"/>
          </a:xfrm>
          <a:prstGeom prst="rect">
            <a:avLst/>
          </a:prstGeom>
        </p:spPr>
        <p:txBody>
          <a:bodyPr wrap="none">
            <a:spAutoFit/>
          </a:bodyPr>
          <a:lstStyle/>
          <a:p>
            <a:r>
              <a:rPr lang="fr-FR" sz="1200" dirty="0" smtClean="0">
                <a:solidFill>
                  <a:srgbClr val="008000"/>
                </a:solidFill>
              </a:rPr>
              <a:t>Bas fond de </a:t>
            </a:r>
            <a:r>
              <a:rPr lang="fr-FR" sz="1200" dirty="0" err="1" smtClean="0">
                <a:solidFill>
                  <a:srgbClr val="008000"/>
                </a:solidFill>
              </a:rPr>
              <a:t>Nkolondom</a:t>
            </a:r>
            <a:r>
              <a:rPr lang="fr-FR" sz="1200" dirty="0" smtClean="0">
                <a:solidFill>
                  <a:srgbClr val="008000"/>
                </a:solidFill>
              </a:rPr>
              <a:t>, à </a:t>
            </a:r>
            <a:r>
              <a:rPr lang="fr-FR" sz="1200" dirty="0">
                <a:solidFill>
                  <a:srgbClr val="008000"/>
                </a:solidFill>
              </a:rPr>
              <a:t>Y</a:t>
            </a:r>
            <a:r>
              <a:rPr lang="fr-FR" sz="1200" dirty="0" smtClean="0">
                <a:solidFill>
                  <a:srgbClr val="008000"/>
                </a:solidFill>
              </a:rPr>
              <a:t>aoundé (© CIRAD)</a:t>
            </a:r>
            <a:endParaRPr lang="fr-FR" sz="1200" dirty="0">
              <a:solidFill>
                <a:srgbClr val="008000"/>
              </a:solidFill>
            </a:endParaRP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07" y="3054464"/>
            <a:ext cx="2540000" cy="190500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147" y="3023088"/>
            <a:ext cx="2581835" cy="1936376"/>
          </a:xfrm>
          <a:prstGeom prst="rect">
            <a:avLst/>
          </a:prstGeom>
        </p:spPr>
      </p:pic>
      <p:sp>
        <p:nvSpPr>
          <p:cNvPr id="16" name="Rectangle 15"/>
          <p:cNvSpPr/>
          <p:nvPr/>
        </p:nvSpPr>
        <p:spPr>
          <a:xfrm>
            <a:off x="9043147" y="4959464"/>
            <a:ext cx="2581835" cy="1015663"/>
          </a:xfrm>
          <a:prstGeom prst="rect">
            <a:avLst/>
          </a:prstGeom>
        </p:spPr>
        <p:txBody>
          <a:bodyPr wrap="square">
            <a:spAutoFit/>
          </a:bodyPr>
          <a:lstStyle/>
          <a:p>
            <a:pPr algn="ctr"/>
            <a:r>
              <a:rPr lang="fr-FR" sz="1200" dirty="0" err="1" smtClean="0">
                <a:solidFill>
                  <a:srgbClr val="008000"/>
                </a:solidFill>
              </a:rPr>
              <a:t>Choy</a:t>
            </a:r>
            <a:r>
              <a:rPr lang="fr-FR" sz="1200" dirty="0" smtClean="0">
                <a:solidFill>
                  <a:srgbClr val="008000"/>
                </a:solidFill>
              </a:rPr>
              <a:t> </a:t>
            </a:r>
            <a:r>
              <a:rPr lang="fr-FR" sz="1200" dirty="0" err="1" smtClean="0">
                <a:solidFill>
                  <a:srgbClr val="008000"/>
                </a:solidFill>
              </a:rPr>
              <a:t>sum</a:t>
            </a:r>
            <a:r>
              <a:rPr lang="fr-FR" sz="1200" dirty="0" smtClean="0">
                <a:solidFill>
                  <a:srgbClr val="008000"/>
                </a:solidFill>
              </a:rPr>
              <a:t> vert, à Hanoï (© CIRAD), une plante légume de la famille de la moutarde (</a:t>
            </a:r>
            <a:r>
              <a:rPr lang="fr-FR" sz="1200" i="1" dirty="0" err="1" smtClean="0">
                <a:solidFill>
                  <a:srgbClr val="008000"/>
                </a:solidFill>
              </a:rPr>
              <a:t>Brassica</a:t>
            </a:r>
            <a:r>
              <a:rPr lang="fr-FR" sz="1200" i="1" dirty="0" smtClean="0">
                <a:solidFill>
                  <a:srgbClr val="008000"/>
                </a:solidFill>
              </a:rPr>
              <a:t> </a:t>
            </a:r>
            <a:r>
              <a:rPr lang="fr-FR" sz="1200" i="1" dirty="0" err="1">
                <a:solidFill>
                  <a:srgbClr val="008000"/>
                </a:solidFill>
              </a:rPr>
              <a:t>rapa</a:t>
            </a:r>
            <a:r>
              <a:rPr lang="fr-FR" sz="1200" dirty="0">
                <a:solidFill>
                  <a:srgbClr val="008000"/>
                </a:solidFill>
              </a:rPr>
              <a:t> var. </a:t>
            </a:r>
            <a:r>
              <a:rPr lang="fr-FR" sz="1200" i="1" dirty="0" err="1">
                <a:solidFill>
                  <a:srgbClr val="008000"/>
                </a:solidFill>
              </a:rPr>
              <a:t>Parachinensis</a:t>
            </a:r>
            <a:r>
              <a:rPr lang="fr-FR" sz="1200" dirty="0">
                <a:solidFill>
                  <a:srgbClr val="008000"/>
                </a:solidFill>
              </a:rPr>
              <a:t> ou </a:t>
            </a:r>
            <a:r>
              <a:rPr lang="fr-FR" sz="1200" i="1" dirty="0" err="1">
                <a:solidFill>
                  <a:srgbClr val="008000"/>
                </a:solidFill>
              </a:rPr>
              <a:t>Brassica</a:t>
            </a:r>
            <a:r>
              <a:rPr lang="fr-FR" sz="1200" i="1" dirty="0">
                <a:solidFill>
                  <a:srgbClr val="008000"/>
                </a:solidFill>
              </a:rPr>
              <a:t> </a:t>
            </a:r>
            <a:r>
              <a:rPr lang="fr-FR" sz="1200" i="1" dirty="0" err="1">
                <a:solidFill>
                  <a:srgbClr val="008000"/>
                </a:solidFill>
              </a:rPr>
              <a:t>chinensis</a:t>
            </a:r>
            <a:r>
              <a:rPr lang="fr-FR" sz="1200" dirty="0">
                <a:solidFill>
                  <a:srgbClr val="008000"/>
                </a:solidFill>
              </a:rPr>
              <a:t> var. </a:t>
            </a:r>
            <a:r>
              <a:rPr lang="fr-FR" sz="1200" i="1" dirty="0" err="1">
                <a:solidFill>
                  <a:srgbClr val="008000"/>
                </a:solidFill>
              </a:rPr>
              <a:t>Parachinensis</a:t>
            </a:r>
            <a:r>
              <a:rPr lang="fr-FR" sz="1200" dirty="0">
                <a:solidFill>
                  <a:srgbClr val="008000"/>
                </a:solidFill>
              </a:rPr>
              <a:t>)</a:t>
            </a: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852" y="2938847"/>
            <a:ext cx="2352675" cy="2333625"/>
          </a:xfrm>
          <a:prstGeom prst="rect">
            <a:avLst/>
          </a:prstGeom>
        </p:spPr>
      </p:pic>
      <p:sp>
        <p:nvSpPr>
          <p:cNvPr id="18" name="ZoneTexte 17"/>
          <p:cNvSpPr txBox="1"/>
          <p:nvPr/>
        </p:nvSpPr>
        <p:spPr>
          <a:xfrm>
            <a:off x="3496235" y="5298919"/>
            <a:ext cx="4894729" cy="276999"/>
          </a:xfrm>
          <a:prstGeom prst="rect">
            <a:avLst/>
          </a:prstGeom>
          <a:noFill/>
        </p:spPr>
        <p:txBody>
          <a:bodyPr wrap="square" rtlCol="0">
            <a:spAutoFit/>
          </a:bodyPr>
          <a:lstStyle/>
          <a:p>
            <a:pPr algn="ctr"/>
            <a:r>
              <a:rPr lang="fr-FR" sz="1200" dirty="0" smtClean="0">
                <a:solidFill>
                  <a:srgbClr val="008000"/>
                </a:solidFill>
              </a:rPr>
              <a:t>Source image : </a:t>
            </a:r>
            <a:r>
              <a:rPr lang="fr-FR" sz="1200" dirty="0" err="1" smtClean="0">
                <a:solidFill>
                  <a:srgbClr val="008000"/>
                </a:solidFill>
              </a:rPr>
              <a:t>Agrodok</a:t>
            </a:r>
            <a:r>
              <a:rPr lang="fr-FR" sz="1200" dirty="0" smtClean="0">
                <a:solidFill>
                  <a:srgbClr val="008000"/>
                </a:solidFill>
              </a:rPr>
              <a:t> 9 - Le jardin potager dans les zones tropicales</a:t>
            </a:r>
            <a:endParaRPr lang="fr-FR" sz="1200" dirty="0">
              <a:solidFill>
                <a:srgbClr val="008000"/>
              </a:solidFill>
            </a:endParaRPr>
          </a:p>
        </p:txBody>
      </p:sp>
      <p:sp>
        <p:nvSpPr>
          <p:cNvPr id="20" name="ZoneTexte 10"/>
          <p:cNvSpPr txBox="1">
            <a:spLocks noChangeArrowheads="1"/>
          </p:cNvSpPr>
          <p:nvPr/>
        </p:nvSpPr>
        <p:spPr bwMode="auto">
          <a:xfrm>
            <a:off x="236057" y="5575918"/>
            <a:ext cx="3455450" cy="646331"/>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C00000"/>
                </a:solidFill>
              </a:rPr>
              <a:t>Document </a:t>
            </a:r>
            <a:r>
              <a:rPr lang="fr-FR" altLang="fr-FR" sz="1800" b="1" dirty="0" smtClean="0">
                <a:solidFill>
                  <a:srgbClr val="C00000"/>
                </a:solidFill>
              </a:rPr>
              <a:t>technique pour jardin potager en climat tropical humide.</a:t>
            </a:r>
            <a:endParaRPr lang="fr-FR" altLang="fr-FR" sz="1800" b="1" dirty="0">
              <a:solidFill>
                <a:srgbClr val="C00000"/>
              </a:solidFill>
            </a:endParaRPr>
          </a:p>
        </p:txBody>
      </p:sp>
    </p:spTree>
    <p:extLst>
      <p:ext uri="{BB962C8B-B14F-4D97-AF65-F5344CB8AC3E}">
        <p14:creationId xmlns:p14="http://schemas.microsoft.com/office/powerpoint/2010/main" val="2642524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41063" y="234166"/>
            <a:ext cx="510092" cy="320675"/>
          </a:xfrm>
        </p:spPr>
        <p:txBody>
          <a:bodyPr/>
          <a:lstStyle/>
          <a:p>
            <a:fld id="{603C289A-54D5-4C32-934A-7B1A9FC8B676}" type="slidenum">
              <a:rPr lang="fr-FR" smtClean="0"/>
              <a:t>10</a:t>
            </a:fld>
            <a:endParaRPr lang="fr-FR" dirty="0"/>
          </a:p>
        </p:txBody>
      </p:sp>
      <p:sp>
        <p:nvSpPr>
          <p:cNvPr id="3" name="ZoneTexte 2"/>
          <p:cNvSpPr txBox="1"/>
          <p:nvPr/>
        </p:nvSpPr>
        <p:spPr>
          <a:xfrm>
            <a:off x="182882" y="1208428"/>
            <a:ext cx="11575228" cy="2862322"/>
          </a:xfrm>
          <a:prstGeom prst="rect">
            <a:avLst/>
          </a:prstGeom>
          <a:noFill/>
        </p:spPr>
        <p:txBody>
          <a:bodyPr wrap="square" rtlCol="0">
            <a:spAutoFit/>
          </a:bodyPr>
          <a:lstStyle/>
          <a:p>
            <a:pPr algn="just"/>
            <a:r>
              <a:rPr lang="fr-FR" dirty="0">
                <a:solidFill>
                  <a:srgbClr val="008000"/>
                </a:solidFill>
              </a:rPr>
              <a:t>Un petit jardin bien cultivé rapporte davantage </a:t>
            </a:r>
            <a:r>
              <a:rPr lang="fr-FR" dirty="0" smtClean="0">
                <a:solidFill>
                  <a:srgbClr val="008000"/>
                </a:solidFill>
              </a:rPr>
              <a:t>qu’un grand </a:t>
            </a:r>
            <a:r>
              <a:rPr lang="fr-FR" dirty="0">
                <a:solidFill>
                  <a:srgbClr val="008000"/>
                </a:solidFill>
              </a:rPr>
              <a:t>jardin mal entretenu ! La </a:t>
            </a:r>
            <a:r>
              <a:rPr lang="fr-FR" dirty="0" smtClean="0">
                <a:solidFill>
                  <a:srgbClr val="008000"/>
                </a:solidFill>
              </a:rPr>
              <a:t>surface d’un jardin </a:t>
            </a:r>
            <a:r>
              <a:rPr lang="fr-FR" dirty="0">
                <a:solidFill>
                  <a:srgbClr val="008000"/>
                </a:solidFill>
              </a:rPr>
              <a:t>doit dépendre </a:t>
            </a:r>
            <a:r>
              <a:rPr lang="fr-FR" dirty="0" smtClean="0">
                <a:solidFill>
                  <a:srgbClr val="008000"/>
                </a:solidFill>
              </a:rPr>
              <a:t>:</a:t>
            </a:r>
          </a:p>
          <a:p>
            <a:pPr algn="just"/>
            <a:endParaRPr lang="fr-FR" dirty="0">
              <a:solidFill>
                <a:srgbClr val="008000"/>
              </a:solidFill>
            </a:endParaRPr>
          </a:p>
          <a:p>
            <a:pPr marL="285750" indent="-285750" algn="just">
              <a:buFont typeface="Arial" panose="020B0604020202020204" pitchFamily="34" charset="0"/>
              <a:buChar char="•"/>
            </a:pPr>
            <a:r>
              <a:rPr lang="fr-FR" dirty="0">
                <a:solidFill>
                  <a:srgbClr val="008000"/>
                </a:solidFill>
              </a:rPr>
              <a:t> des besoins de la famille et de la vente prévue;</a:t>
            </a:r>
          </a:p>
          <a:p>
            <a:pPr marL="285750" indent="-285750" algn="just">
              <a:buFont typeface="Arial" panose="020B0604020202020204" pitchFamily="34" charset="0"/>
              <a:buChar char="•"/>
            </a:pPr>
            <a:r>
              <a:rPr lang="fr-FR" dirty="0">
                <a:solidFill>
                  <a:srgbClr val="008000"/>
                </a:solidFill>
              </a:rPr>
              <a:t> du temps, </a:t>
            </a:r>
            <a:r>
              <a:rPr lang="fr-FR" dirty="0" smtClean="0">
                <a:solidFill>
                  <a:srgbClr val="008000"/>
                </a:solidFill>
              </a:rPr>
              <a:t>de l’eau et </a:t>
            </a:r>
            <a:r>
              <a:rPr lang="fr-FR" dirty="0">
                <a:solidFill>
                  <a:srgbClr val="008000"/>
                </a:solidFill>
              </a:rPr>
              <a:t>des engrais disponibles.</a:t>
            </a:r>
          </a:p>
          <a:p>
            <a:pPr algn="just"/>
            <a:endParaRPr lang="fr-FR" dirty="0" smtClean="0">
              <a:solidFill>
                <a:srgbClr val="008000"/>
              </a:solidFill>
            </a:endParaRPr>
          </a:p>
          <a:p>
            <a:pPr algn="just"/>
            <a:r>
              <a:rPr lang="fr-FR" dirty="0" smtClean="0">
                <a:solidFill>
                  <a:srgbClr val="008000"/>
                </a:solidFill>
              </a:rPr>
              <a:t>La </a:t>
            </a:r>
            <a:r>
              <a:rPr lang="fr-FR" dirty="0">
                <a:solidFill>
                  <a:srgbClr val="008000"/>
                </a:solidFill>
              </a:rPr>
              <a:t>production d’un</a:t>
            </a:r>
            <a:r>
              <a:rPr lang="fr-FR" dirty="0" smtClean="0">
                <a:solidFill>
                  <a:srgbClr val="008000"/>
                </a:solidFill>
              </a:rPr>
              <a:t> </a:t>
            </a:r>
            <a:r>
              <a:rPr lang="fr-FR" dirty="0">
                <a:solidFill>
                  <a:srgbClr val="008000"/>
                </a:solidFill>
              </a:rPr>
              <a:t>jardin familial est </a:t>
            </a:r>
            <a:r>
              <a:rPr lang="fr-FR" dirty="0" smtClean="0">
                <a:solidFill>
                  <a:srgbClr val="008000"/>
                </a:solidFill>
              </a:rPr>
              <a:t>de l’ordre de :</a:t>
            </a:r>
          </a:p>
          <a:p>
            <a:pPr algn="just"/>
            <a:endParaRPr lang="fr-FR" dirty="0">
              <a:solidFill>
                <a:srgbClr val="008000"/>
              </a:solidFill>
            </a:endParaRPr>
          </a:p>
          <a:p>
            <a:pPr marL="285750" indent="-285750" algn="just">
              <a:buFont typeface="Arial" panose="020B0604020202020204" pitchFamily="34" charset="0"/>
              <a:buChar char="•"/>
            </a:pPr>
            <a:r>
              <a:rPr lang="fr-FR" dirty="0">
                <a:solidFill>
                  <a:srgbClr val="008000"/>
                </a:solidFill>
              </a:rPr>
              <a:t> 8 kg/m²/an pour les légumes-feuilles;</a:t>
            </a:r>
          </a:p>
          <a:p>
            <a:pPr marL="285750" indent="-285750" algn="just">
              <a:buFont typeface="Arial" panose="020B0604020202020204" pitchFamily="34" charset="0"/>
              <a:buChar char="•"/>
            </a:pPr>
            <a:r>
              <a:rPr lang="fr-FR" dirty="0">
                <a:solidFill>
                  <a:srgbClr val="008000"/>
                </a:solidFill>
              </a:rPr>
              <a:t> 10 kg/m²/an pour les légumes-fruits;</a:t>
            </a:r>
          </a:p>
          <a:p>
            <a:pPr marL="285750" indent="-285750" algn="just">
              <a:buFont typeface="Arial" panose="020B0604020202020204" pitchFamily="34" charset="0"/>
              <a:buChar char="•"/>
            </a:pPr>
            <a:r>
              <a:rPr lang="fr-FR" dirty="0">
                <a:solidFill>
                  <a:srgbClr val="008000"/>
                </a:solidFill>
              </a:rPr>
              <a:t> 2 kg/m²/an pour les fruits (arbres fruitiers).</a:t>
            </a: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311972" y="720762"/>
            <a:ext cx="6809590" cy="369332"/>
          </a:xfrm>
          <a:prstGeom prst="rect">
            <a:avLst/>
          </a:prstGeom>
          <a:noFill/>
        </p:spPr>
        <p:txBody>
          <a:bodyPr wrap="square" rtlCol="0">
            <a:spAutoFit/>
          </a:bodyPr>
          <a:lstStyle/>
          <a:p>
            <a:r>
              <a:rPr lang="fr-FR" dirty="0">
                <a:solidFill>
                  <a:srgbClr val="008000"/>
                </a:solidFill>
              </a:rPr>
              <a:t>1</a:t>
            </a:r>
            <a:r>
              <a:rPr lang="fr-FR" dirty="0" smtClean="0">
                <a:solidFill>
                  <a:srgbClr val="008000"/>
                </a:solidFill>
              </a:rPr>
              <a:t>. </a:t>
            </a:r>
            <a:r>
              <a:rPr lang="fr-FR" b="1" dirty="0" smtClean="0">
                <a:solidFill>
                  <a:srgbClr val="008000"/>
                </a:solidFill>
              </a:rPr>
              <a:t>Ce qu’il faut </a:t>
            </a:r>
            <a:r>
              <a:rPr lang="fr-FR" b="1" dirty="0">
                <a:solidFill>
                  <a:srgbClr val="008000"/>
                </a:solidFill>
              </a:rPr>
              <a:t>savoir sur les fruits &amp; légumes des </a:t>
            </a:r>
            <a:r>
              <a:rPr lang="fr-FR" b="1" dirty="0" smtClean="0">
                <a:solidFill>
                  <a:srgbClr val="008000"/>
                </a:solidFill>
              </a:rPr>
              <a:t>tropiques (suite)</a:t>
            </a:r>
            <a:endParaRPr lang="fr-FR" b="1" dirty="0">
              <a:solidFill>
                <a:srgbClr val="008000"/>
              </a:solidFill>
            </a:endParaRPr>
          </a:p>
        </p:txBody>
      </p:sp>
      <p:sp>
        <p:nvSpPr>
          <p:cNvPr id="6" name="ZoneTexte 5"/>
          <p:cNvSpPr txBox="1"/>
          <p:nvPr/>
        </p:nvSpPr>
        <p:spPr>
          <a:xfrm>
            <a:off x="6705701" y="5802725"/>
            <a:ext cx="5328592" cy="830997"/>
          </a:xfrm>
          <a:prstGeom prst="rect">
            <a:avLst/>
          </a:prstGeom>
          <a:noFill/>
        </p:spPr>
        <p:txBody>
          <a:bodyPr wrap="square" rtlCol="0">
            <a:spAutoFit/>
          </a:bodyPr>
          <a:lstStyle/>
          <a:p>
            <a:pPr algn="ctr"/>
            <a:r>
              <a:rPr lang="fr-FR" sz="1200" dirty="0" smtClean="0">
                <a:solidFill>
                  <a:srgbClr val="008000"/>
                </a:solidFill>
              </a:rPr>
              <a:t>Une culture agricole intercalaire de </a:t>
            </a:r>
            <a:r>
              <a:rPr lang="fr-FR" sz="1200" i="1" dirty="0" err="1" smtClean="0">
                <a:solidFill>
                  <a:srgbClr val="008000"/>
                </a:solidFill>
              </a:rPr>
              <a:t>Gliricidia</a:t>
            </a:r>
            <a:r>
              <a:rPr lang="fr-FR" sz="1200" dirty="0" smtClean="0">
                <a:solidFill>
                  <a:srgbClr val="008000"/>
                </a:solidFill>
              </a:rPr>
              <a:t> avec le </a:t>
            </a:r>
            <a:r>
              <a:rPr lang="fr-FR" sz="1200" b="1" dirty="0" smtClean="0">
                <a:solidFill>
                  <a:srgbClr val="008000"/>
                </a:solidFill>
              </a:rPr>
              <a:t>maïs</a:t>
            </a:r>
            <a:r>
              <a:rPr lang="fr-FR" sz="1200" dirty="0" smtClean="0">
                <a:solidFill>
                  <a:srgbClr val="008000"/>
                </a:solidFill>
              </a:rPr>
              <a:t>. Au Malawi, il a été dé montré qu’elle améliore la filtration et l'utilisation rationnelle de l'eau. </a:t>
            </a:r>
            <a:r>
              <a:rPr lang="fr-FR" sz="1200" dirty="0">
                <a:solidFill>
                  <a:srgbClr val="008000"/>
                </a:solidFill>
              </a:rPr>
              <a:t>Photo: World </a:t>
            </a:r>
            <a:r>
              <a:rPr lang="fr-FR" sz="1200" dirty="0" err="1">
                <a:solidFill>
                  <a:srgbClr val="008000"/>
                </a:solidFill>
              </a:rPr>
              <a:t>Agroforestry</a:t>
            </a:r>
            <a:r>
              <a:rPr lang="fr-FR" sz="1200" dirty="0">
                <a:solidFill>
                  <a:srgbClr val="008000"/>
                </a:solidFill>
              </a:rPr>
              <a:t> </a:t>
            </a:r>
            <a:r>
              <a:rPr lang="fr-FR" sz="1200" dirty="0" smtClean="0">
                <a:solidFill>
                  <a:srgbClr val="008000"/>
                </a:solidFill>
              </a:rPr>
              <a:t>Centre. Source : </a:t>
            </a:r>
            <a:r>
              <a:rPr lang="en-US" sz="1200" i="1" u="sng" dirty="0">
                <a:hlinkClick r:id="rId2"/>
              </a:rPr>
              <a:t>Agroforestry can be a long-term solution to closing Africa’s food gap</a:t>
            </a:r>
            <a:r>
              <a:rPr lang="fr-FR" sz="1200" dirty="0" smtClean="0">
                <a:solidFill>
                  <a:srgbClr val="008000"/>
                </a:solidFill>
              </a:rPr>
              <a:t>, </a:t>
            </a:r>
            <a:r>
              <a:rPr lang="fr-FR" sz="1200" dirty="0" smtClean="0">
                <a:solidFill>
                  <a:srgbClr val="008000"/>
                </a:solidFill>
                <a:hlinkClick r:id="rId3"/>
              </a:rPr>
              <a:t>http://wca2014.org/2014/01/#.VTCRC_msVqU</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805" y="3555851"/>
            <a:ext cx="3126718" cy="224179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903" y="1689316"/>
            <a:ext cx="3206620" cy="1807368"/>
          </a:xfrm>
          <a:prstGeom prst="rect">
            <a:avLst/>
          </a:prstGeom>
        </p:spPr>
      </p:pic>
      <p:sp>
        <p:nvSpPr>
          <p:cNvPr id="9" name="ZoneTexte 8"/>
          <p:cNvSpPr txBox="1"/>
          <p:nvPr/>
        </p:nvSpPr>
        <p:spPr>
          <a:xfrm>
            <a:off x="182881" y="4281545"/>
            <a:ext cx="7164591" cy="2308324"/>
          </a:xfrm>
          <a:prstGeom prst="rect">
            <a:avLst/>
          </a:prstGeom>
          <a:noFill/>
        </p:spPr>
        <p:txBody>
          <a:bodyPr wrap="square" rtlCol="0">
            <a:spAutoFit/>
          </a:bodyPr>
          <a:lstStyle/>
          <a:p>
            <a:r>
              <a:rPr lang="fr-FR" i="1" dirty="0" smtClean="0">
                <a:solidFill>
                  <a:srgbClr val="008000"/>
                </a:solidFill>
              </a:rPr>
              <a:t>1b. Problématiques de pauvreté courantes </a:t>
            </a:r>
            <a:r>
              <a:rPr lang="fr-FR" i="1" dirty="0">
                <a:solidFill>
                  <a:srgbClr val="008000"/>
                </a:solidFill>
              </a:rPr>
              <a:t>d</a:t>
            </a:r>
            <a:r>
              <a:rPr lang="fr-FR" i="1" dirty="0" smtClean="0">
                <a:solidFill>
                  <a:srgbClr val="008000"/>
                </a:solidFill>
              </a:rPr>
              <a:t>es </a:t>
            </a:r>
            <a:r>
              <a:rPr lang="fr-FR" i="1" dirty="0">
                <a:solidFill>
                  <a:srgbClr val="008000"/>
                </a:solidFill>
              </a:rPr>
              <a:t>villages ruraux </a:t>
            </a:r>
            <a:r>
              <a:rPr lang="fr-FR" i="1" dirty="0" smtClean="0">
                <a:solidFill>
                  <a:srgbClr val="008000"/>
                </a:solidFill>
              </a:rPr>
              <a:t>en Afrique </a:t>
            </a:r>
            <a:r>
              <a:rPr lang="fr-FR" dirty="0" smtClean="0">
                <a:solidFill>
                  <a:srgbClr val="008000"/>
                </a:solidFill>
              </a:rPr>
              <a:t>:</a:t>
            </a:r>
          </a:p>
          <a:p>
            <a:endParaRPr lang="fr-FR" dirty="0">
              <a:solidFill>
                <a:srgbClr val="008000"/>
              </a:solidFill>
            </a:endParaRPr>
          </a:p>
          <a:p>
            <a:r>
              <a:rPr lang="fr-FR" dirty="0">
                <a:solidFill>
                  <a:srgbClr val="008000"/>
                </a:solidFill>
              </a:rPr>
              <a:t>• Inaccessibilité à la terre agricole  </a:t>
            </a:r>
            <a:r>
              <a:rPr lang="fr-FR" dirty="0" smtClean="0">
                <a:solidFill>
                  <a:srgbClr val="008000"/>
                </a:solidFill>
              </a:rPr>
              <a:t>(souvent seulement </a:t>
            </a:r>
            <a:r>
              <a:rPr lang="fr-FR" dirty="0">
                <a:solidFill>
                  <a:srgbClr val="008000"/>
                </a:solidFill>
              </a:rPr>
              <a:t>Jardins de case) ;</a:t>
            </a:r>
          </a:p>
          <a:p>
            <a:r>
              <a:rPr lang="fr-FR" dirty="0">
                <a:solidFill>
                  <a:srgbClr val="008000"/>
                </a:solidFill>
              </a:rPr>
              <a:t>• Inaccessibilité à l'eau potable  (l'eau </a:t>
            </a:r>
            <a:r>
              <a:rPr lang="fr-FR" dirty="0" smtClean="0">
                <a:solidFill>
                  <a:srgbClr val="008000"/>
                </a:solidFill>
              </a:rPr>
              <a:t>provient </a:t>
            </a:r>
            <a:r>
              <a:rPr lang="fr-FR" dirty="0">
                <a:solidFill>
                  <a:srgbClr val="008000"/>
                </a:solidFill>
              </a:rPr>
              <a:t>principalement des rivières très insalubres);</a:t>
            </a:r>
          </a:p>
          <a:p>
            <a:r>
              <a:rPr lang="fr-FR" dirty="0">
                <a:solidFill>
                  <a:srgbClr val="008000"/>
                </a:solidFill>
              </a:rPr>
              <a:t>• Très peu d'opportunités de revenus ;</a:t>
            </a:r>
          </a:p>
          <a:p>
            <a:r>
              <a:rPr lang="fr-FR" dirty="0">
                <a:solidFill>
                  <a:srgbClr val="008000"/>
                </a:solidFill>
              </a:rPr>
              <a:t>• Accès limité aux services sociaux de base ;</a:t>
            </a:r>
          </a:p>
          <a:p>
            <a:r>
              <a:rPr lang="fr-FR" dirty="0">
                <a:solidFill>
                  <a:srgbClr val="008000"/>
                </a:solidFill>
              </a:rPr>
              <a:t>• Pour certains </a:t>
            </a:r>
            <a:r>
              <a:rPr lang="fr-FR" dirty="0" smtClean="0">
                <a:solidFill>
                  <a:srgbClr val="008000"/>
                </a:solidFill>
              </a:rPr>
              <a:t>village, </a:t>
            </a:r>
            <a:r>
              <a:rPr lang="fr-FR" dirty="0">
                <a:solidFill>
                  <a:srgbClr val="008000"/>
                </a:solidFill>
              </a:rPr>
              <a:t>maisons très </a:t>
            </a:r>
            <a:r>
              <a:rPr lang="fr-FR" dirty="0" smtClean="0">
                <a:solidFill>
                  <a:srgbClr val="008000"/>
                </a:solidFill>
              </a:rPr>
              <a:t>fragiles, </a:t>
            </a:r>
            <a:r>
              <a:rPr lang="fr-FR" dirty="0">
                <a:solidFill>
                  <a:srgbClr val="008000"/>
                </a:solidFill>
              </a:rPr>
              <a:t>en début destruction.</a:t>
            </a:r>
          </a:p>
        </p:txBody>
      </p:sp>
    </p:spTree>
    <p:extLst>
      <p:ext uri="{BB962C8B-B14F-4D97-AF65-F5344CB8AC3E}">
        <p14:creationId xmlns:p14="http://schemas.microsoft.com/office/powerpoint/2010/main" val="33697229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6019" y="268184"/>
            <a:ext cx="682214" cy="309917"/>
          </a:xfrm>
        </p:spPr>
        <p:txBody>
          <a:bodyPr/>
          <a:lstStyle/>
          <a:p>
            <a:fld id="{603C289A-54D5-4C32-934A-7B1A9FC8B676}" type="slidenum">
              <a:rPr lang="fr-FR" smtClean="0"/>
              <a:t>100</a:t>
            </a:fld>
            <a:endParaRPr lang="fr-FR"/>
          </a:p>
        </p:txBody>
      </p:sp>
      <p:sp>
        <p:nvSpPr>
          <p:cNvPr id="3" name="ZoneTexte 2"/>
          <p:cNvSpPr txBox="1"/>
          <p:nvPr/>
        </p:nvSpPr>
        <p:spPr>
          <a:xfrm>
            <a:off x="166019" y="742278"/>
            <a:ext cx="4470527" cy="369332"/>
          </a:xfrm>
          <a:prstGeom prst="rect">
            <a:avLst/>
          </a:prstGeom>
          <a:noFill/>
        </p:spPr>
        <p:txBody>
          <a:bodyPr wrap="square" rtlCol="0">
            <a:spAutoFit/>
          </a:bodyPr>
          <a:lstStyle/>
          <a:p>
            <a:r>
              <a:rPr lang="fr-FR" dirty="0" smtClean="0">
                <a:solidFill>
                  <a:srgbClr val="008000"/>
                </a:solidFill>
              </a:rPr>
              <a:t>17.1.7. </a:t>
            </a:r>
            <a:r>
              <a:rPr lang="fr-FR" b="1" dirty="0" smtClean="0">
                <a:solidFill>
                  <a:srgbClr val="008000"/>
                </a:solidFill>
              </a:rPr>
              <a:t>Citron </a:t>
            </a:r>
            <a:r>
              <a:rPr lang="fr-FR" b="1" dirty="0">
                <a:solidFill>
                  <a:srgbClr val="008000"/>
                </a:solidFill>
              </a:rPr>
              <a:t>d'eau </a:t>
            </a:r>
            <a:r>
              <a:rPr lang="fr-FR" dirty="0">
                <a:solidFill>
                  <a:srgbClr val="008000"/>
                </a:solidFill>
              </a:rPr>
              <a:t>(</a:t>
            </a:r>
            <a:r>
              <a:rPr lang="fr-FR" i="1" dirty="0" err="1">
                <a:solidFill>
                  <a:srgbClr val="008000"/>
                </a:solidFill>
              </a:rPr>
              <a:t>Passiflora</a:t>
            </a:r>
            <a:r>
              <a:rPr lang="fr-FR" i="1" dirty="0">
                <a:solidFill>
                  <a:srgbClr val="008000"/>
                </a:solidFill>
              </a:rPr>
              <a:t> </a:t>
            </a:r>
            <a:r>
              <a:rPr lang="fr-FR" i="1" dirty="0" err="1">
                <a:solidFill>
                  <a:srgbClr val="008000"/>
                </a:solidFill>
              </a:rPr>
              <a:t>laurifolia</a:t>
            </a:r>
            <a:r>
              <a:rPr lang="fr-FR" dirty="0" smtClean="0">
                <a:solidFill>
                  <a:srgbClr val="008000"/>
                </a:solidFill>
              </a:rPr>
              <a:t>)</a:t>
            </a:r>
            <a:endParaRPr lang="fr-FR" dirty="0">
              <a:solidFill>
                <a:srgbClr val="008000"/>
              </a:solidFill>
            </a:endParaRPr>
          </a:p>
        </p:txBody>
      </p:sp>
      <p:sp>
        <p:nvSpPr>
          <p:cNvPr id="4" name="ZoneTexte 3"/>
          <p:cNvSpPr txBox="1"/>
          <p:nvPr/>
        </p:nvSpPr>
        <p:spPr>
          <a:xfrm>
            <a:off x="3892198" y="208769"/>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6019" y="1258645"/>
            <a:ext cx="11678150" cy="3970318"/>
          </a:xfrm>
          <a:prstGeom prst="rect">
            <a:avLst/>
          </a:prstGeom>
          <a:noFill/>
        </p:spPr>
        <p:txBody>
          <a:bodyPr wrap="square" rtlCol="0">
            <a:spAutoFit/>
          </a:bodyPr>
          <a:lstStyle/>
          <a:p>
            <a:pPr algn="just"/>
            <a:r>
              <a:rPr lang="fr-FR" dirty="0" smtClean="0">
                <a:solidFill>
                  <a:srgbClr val="008000"/>
                </a:solidFill>
              </a:rPr>
              <a:t>Le</a:t>
            </a:r>
            <a:r>
              <a:rPr lang="fr-FR" dirty="0">
                <a:solidFill>
                  <a:srgbClr val="008000"/>
                </a:solidFill>
              </a:rPr>
              <a:t> </a:t>
            </a:r>
            <a:r>
              <a:rPr lang="fr-FR" b="1" dirty="0">
                <a:solidFill>
                  <a:srgbClr val="008000"/>
                </a:solidFill>
              </a:rPr>
              <a:t>citron de </a:t>
            </a:r>
            <a:r>
              <a:rPr lang="fr-FR" b="1" dirty="0" smtClean="0">
                <a:solidFill>
                  <a:srgbClr val="008000"/>
                </a:solidFill>
              </a:rPr>
              <a:t>l'eau </a:t>
            </a:r>
            <a:r>
              <a:rPr lang="fr-FR" dirty="0" smtClean="0">
                <a:solidFill>
                  <a:srgbClr val="008000"/>
                </a:solidFill>
              </a:rPr>
              <a:t>ou</a:t>
            </a:r>
            <a:r>
              <a:rPr lang="fr-FR" dirty="0">
                <a:solidFill>
                  <a:srgbClr val="008000"/>
                </a:solidFill>
              </a:rPr>
              <a:t> </a:t>
            </a:r>
            <a:r>
              <a:rPr lang="fr-FR" b="1" dirty="0" smtClean="0">
                <a:solidFill>
                  <a:srgbClr val="008000"/>
                </a:solidFill>
              </a:rPr>
              <a:t>chèvrefeuille </a:t>
            </a:r>
            <a:r>
              <a:rPr lang="fr-FR" b="1" dirty="0">
                <a:solidFill>
                  <a:srgbClr val="008000"/>
                </a:solidFill>
              </a:rPr>
              <a:t>jamaïcain</a:t>
            </a:r>
            <a:r>
              <a:rPr lang="fr-FR" dirty="0">
                <a:solidFill>
                  <a:srgbClr val="008000"/>
                </a:solidFill>
              </a:rPr>
              <a:t> </a:t>
            </a:r>
            <a:r>
              <a:rPr lang="fr-FR" dirty="0" smtClean="0">
                <a:solidFill>
                  <a:srgbClr val="008000"/>
                </a:solidFill>
              </a:rPr>
              <a:t>ou</a:t>
            </a:r>
            <a:r>
              <a:rPr lang="fr-FR" dirty="0">
                <a:solidFill>
                  <a:srgbClr val="008000"/>
                </a:solidFill>
              </a:rPr>
              <a:t> </a:t>
            </a:r>
            <a:r>
              <a:rPr lang="fr-FR" b="1" dirty="0" err="1">
                <a:solidFill>
                  <a:srgbClr val="008000"/>
                </a:solidFill>
              </a:rPr>
              <a:t>lilikoi</a:t>
            </a:r>
            <a:r>
              <a:rPr lang="fr-FR" b="1" dirty="0">
                <a:solidFill>
                  <a:srgbClr val="008000"/>
                </a:solidFill>
              </a:rPr>
              <a:t> orange </a:t>
            </a:r>
            <a:r>
              <a:rPr lang="fr-FR" dirty="0" smtClean="0">
                <a:solidFill>
                  <a:srgbClr val="008000"/>
                </a:solidFill>
              </a:rPr>
              <a:t>(ou </a:t>
            </a:r>
            <a:r>
              <a:rPr lang="fr-FR" b="1" dirty="0" err="1" smtClean="0">
                <a:solidFill>
                  <a:srgbClr val="008000"/>
                </a:solidFill>
              </a:rPr>
              <a:t>lilikoi</a:t>
            </a:r>
            <a:r>
              <a:rPr lang="fr-FR" b="1" dirty="0" smtClean="0">
                <a:solidFill>
                  <a:srgbClr val="008000"/>
                </a:solidFill>
              </a:rPr>
              <a:t> </a:t>
            </a:r>
            <a:r>
              <a:rPr lang="fr-FR" b="1" dirty="0">
                <a:solidFill>
                  <a:srgbClr val="008000"/>
                </a:solidFill>
              </a:rPr>
              <a:t>jaune,</a:t>
            </a:r>
            <a:r>
              <a:rPr lang="fr-FR" dirty="0">
                <a:solidFill>
                  <a:srgbClr val="008000"/>
                </a:solidFill>
              </a:rPr>
              <a:t> ou tout simplement </a:t>
            </a:r>
            <a:r>
              <a:rPr lang="fr-FR" b="1" dirty="0" err="1" smtClean="0">
                <a:solidFill>
                  <a:srgbClr val="008000"/>
                </a:solidFill>
              </a:rPr>
              <a:t>lilikoi</a:t>
            </a:r>
            <a:r>
              <a:rPr lang="fr-FR" dirty="0">
                <a:solidFill>
                  <a:srgbClr val="008000"/>
                </a:solidFill>
              </a:rPr>
              <a:t> </a:t>
            </a:r>
            <a:r>
              <a:rPr lang="fr-FR" dirty="0" smtClean="0">
                <a:solidFill>
                  <a:srgbClr val="008000"/>
                </a:solidFill>
              </a:rPr>
              <a:t>(°)), </a:t>
            </a:r>
            <a:r>
              <a:rPr lang="fr-FR" dirty="0">
                <a:solidFill>
                  <a:srgbClr val="008000"/>
                </a:solidFill>
              </a:rPr>
              <a:t>est une espèce de la </a:t>
            </a:r>
            <a:r>
              <a:rPr lang="fr-FR" dirty="0" smtClean="0">
                <a:solidFill>
                  <a:srgbClr val="008000"/>
                </a:solidFill>
              </a:rPr>
              <a:t>famille des </a:t>
            </a:r>
            <a:r>
              <a:rPr lang="fr-FR" i="1" dirty="0" err="1" smtClean="0">
                <a:solidFill>
                  <a:srgbClr val="008000"/>
                </a:solidFill>
                <a:hlinkClick r:id="rId2" tooltip="Passifloraceae"/>
              </a:rPr>
              <a:t>Passifloraceae</a:t>
            </a:r>
            <a:r>
              <a:rPr lang="fr-FR" dirty="0" smtClean="0">
                <a:solidFill>
                  <a:srgbClr val="008000"/>
                </a:solidFill>
              </a:rPr>
              <a:t>.</a:t>
            </a:r>
            <a:r>
              <a:rPr lang="fr-FR" dirty="0">
                <a:solidFill>
                  <a:srgbClr val="008000"/>
                </a:solidFill>
              </a:rPr>
              <a:t> Il est originaire </a:t>
            </a:r>
            <a:r>
              <a:rPr lang="fr-FR" dirty="0" smtClean="0">
                <a:solidFill>
                  <a:srgbClr val="008000"/>
                </a:solidFill>
              </a:rPr>
              <a:t>de l’Amérique tropicale.</a:t>
            </a:r>
            <a:r>
              <a:rPr lang="fr-FR" dirty="0">
                <a:solidFill>
                  <a:srgbClr val="008000"/>
                </a:solidFill>
              </a:rPr>
              <a:t> </a:t>
            </a:r>
            <a:r>
              <a:rPr lang="fr-FR" dirty="0">
                <a:solidFill>
                  <a:srgbClr val="FF0000"/>
                </a:solidFill>
              </a:rPr>
              <a:t>Le citron de l'eau est une </a:t>
            </a:r>
            <a:r>
              <a:rPr lang="fr-FR" dirty="0">
                <a:solidFill>
                  <a:srgbClr val="FF0000"/>
                </a:solidFill>
                <a:hlinkClick r:id="rId3" tooltip="Plante envahissante"/>
              </a:rPr>
              <a:t>plante envahissante</a:t>
            </a:r>
            <a:r>
              <a:rPr lang="fr-FR" dirty="0">
                <a:solidFill>
                  <a:srgbClr val="FF0000"/>
                </a:solidFill>
              </a:rPr>
              <a:t> dans sa région d'origine</a:t>
            </a:r>
            <a:r>
              <a:rPr lang="fr-FR" dirty="0">
                <a:solidFill>
                  <a:srgbClr val="008000"/>
                </a:solidFill>
              </a:rPr>
              <a:t>, </a:t>
            </a:r>
            <a:r>
              <a:rPr lang="fr-FR" dirty="0" smtClean="0">
                <a:solidFill>
                  <a:srgbClr val="008000"/>
                </a:solidFill>
              </a:rPr>
              <a:t>et s’est </a:t>
            </a:r>
            <a:r>
              <a:rPr lang="fr-FR" dirty="0">
                <a:solidFill>
                  <a:srgbClr val="008000"/>
                </a:solidFill>
              </a:rPr>
              <a:t>propagé à d'autres parties du monde. Comme </a:t>
            </a:r>
            <a:r>
              <a:rPr lang="fr-FR" dirty="0" smtClean="0">
                <a:solidFill>
                  <a:srgbClr val="008000"/>
                </a:solidFill>
              </a:rPr>
              <a:t>espèce </a:t>
            </a:r>
            <a:r>
              <a:rPr lang="fr-FR" dirty="0">
                <a:solidFill>
                  <a:srgbClr val="008000"/>
                </a:solidFill>
              </a:rPr>
              <a:t>tropicale, </a:t>
            </a:r>
            <a:r>
              <a:rPr lang="fr-FR" dirty="0" smtClean="0">
                <a:solidFill>
                  <a:srgbClr val="008000"/>
                </a:solidFill>
              </a:rPr>
              <a:t>le citron d'eau </a:t>
            </a:r>
            <a:r>
              <a:rPr lang="fr-FR" dirty="0">
                <a:solidFill>
                  <a:srgbClr val="008000"/>
                </a:solidFill>
              </a:rPr>
              <a:t>ne </a:t>
            </a:r>
            <a:r>
              <a:rPr lang="fr-FR" dirty="0" smtClean="0">
                <a:solidFill>
                  <a:srgbClr val="008000"/>
                </a:solidFill>
              </a:rPr>
              <a:t>tolère aucun</a:t>
            </a:r>
            <a:r>
              <a:rPr lang="fr-FR" dirty="0">
                <a:solidFill>
                  <a:srgbClr val="008000"/>
                </a:solidFill>
              </a:rPr>
              <a:t> </a:t>
            </a:r>
            <a:r>
              <a:rPr lang="fr-FR" dirty="0" smtClean="0">
                <a:solidFill>
                  <a:srgbClr val="008000"/>
                </a:solidFill>
                <a:hlinkClick r:id="rId4" tooltip="Gel"/>
              </a:rPr>
              <a:t>gel</a:t>
            </a:r>
            <a:r>
              <a:rPr lang="fr-FR" dirty="0" smtClean="0">
                <a:solidFill>
                  <a:srgbClr val="008000"/>
                </a:solidFill>
              </a:rPr>
              <a:t>.</a:t>
            </a:r>
            <a:r>
              <a:rPr lang="fr-FR" dirty="0">
                <a:solidFill>
                  <a:srgbClr val="008000"/>
                </a:solidFill>
              </a:rPr>
              <a:t> </a:t>
            </a:r>
            <a:r>
              <a:rPr lang="fr-FR" dirty="0" smtClean="0">
                <a:solidFill>
                  <a:srgbClr val="008000"/>
                </a:solidFill>
              </a:rPr>
              <a:t>Il est </a:t>
            </a:r>
            <a:r>
              <a:rPr lang="fr-FR" dirty="0">
                <a:solidFill>
                  <a:srgbClr val="008000"/>
                </a:solidFill>
              </a:rPr>
              <a:t>cultivé qu'occasionnellement, mais les fruits sont généralement disponibles dans les marchés </a:t>
            </a:r>
            <a:r>
              <a:rPr lang="fr-FR" dirty="0" smtClean="0">
                <a:solidFill>
                  <a:srgbClr val="008000"/>
                </a:solidFill>
              </a:rPr>
              <a:t>où cette liane pousse </a:t>
            </a:r>
            <a:r>
              <a:rPr lang="fr-FR" dirty="0">
                <a:solidFill>
                  <a:srgbClr val="008000"/>
                </a:solidFill>
              </a:rPr>
              <a:t>à l'état sauvage. Il est pas encore très connu en dehors de ces régions.</a:t>
            </a:r>
          </a:p>
          <a:p>
            <a:pPr algn="just"/>
            <a:r>
              <a:rPr lang="fr-FR" dirty="0">
                <a:solidFill>
                  <a:srgbClr val="008000"/>
                </a:solidFill>
              </a:rPr>
              <a:t>Le fruit est de taille moyenne, de forme ovoïde, environ 2 po (5,1 cm) de long avec un diamètre de 3 po (7,6 cm), </a:t>
            </a:r>
            <a:r>
              <a:rPr lang="fr-FR" dirty="0" smtClean="0">
                <a:solidFill>
                  <a:srgbClr val="008000"/>
                </a:solidFill>
              </a:rPr>
              <a:t>avec </a:t>
            </a:r>
            <a:r>
              <a:rPr lang="fr-FR" dirty="0">
                <a:solidFill>
                  <a:srgbClr val="008000"/>
                </a:solidFill>
              </a:rPr>
              <a:t>une peau d'orange verte ou profonde et blanc-jaune,  </a:t>
            </a:r>
            <a:r>
              <a:rPr lang="fr-FR" dirty="0">
                <a:solidFill>
                  <a:srgbClr val="008000"/>
                </a:solidFill>
                <a:hlinkClick r:id="rId5" tooltip="vésicules de jus"/>
              </a:rPr>
              <a:t>pâte</a:t>
            </a:r>
            <a:r>
              <a:rPr lang="fr-FR" dirty="0">
                <a:solidFill>
                  <a:srgbClr val="008000"/>
                </a:solidFill>
              </a:rPr>
              <a:t>  extrêmement juteuse</a:t>
            </a:r>
            <a:r>
              <a:rPr lang="fr-FR" dirty="0" smtClean="0">
                <a:solidFill>
                  <a:srgbClr val="008000"/>
                </a:solidFill>
              </a:rPr>
              <a:t>.</a:t>
            </a:r>
            <a:r>
              <a:rPr lang="fr-FR" dirty="0">
                <a:solidFill>
                  <a:srgbClr val="008000"/>
                </a:solidFill>
              </a:rPr>
              <a:t> Le citron de l'eau a </a:t>
            </a:r>
            <a:r>
              <a:rPr lang="fr-FR" dirty="0" smtClean="0">
                <a:solidFill>
                  <a:srgbClr val="008000"/>
                </a:solidFill>
              </a:rPr>
              <a:t>un excellent goût doux et </a:t>
            </a:r>
            <a:r>
              <a:rPr lang="fr-FR" dirty="0">
                <a:solidFill>
                  <a:srgbClr val="008000"/>
                </a:solidFill>
              </a:rPr>
              <a:t>parfumé</a:t>
            </a:r>
            <a:r>
              <a:rPr lang="fr-FR" dirty="0" smtClean="0">
                <a:solidFill>
                  <a:srgbClr val="008000"/>
                </a:solidFill>
              </a:rPr>
              <a:t>, </a:t>
            </a:r>
            <a:r>
              <a:rPr lang="fr-FR" dirty="0">
                <a:solidFill>
                  <a:srgbClr val="008000"/>
                </a:solidFill>
              </a:rPr>
              <a:t>sans le goût acidulé </a:t>
            </a:r>
            <a:r>
              <a:rPr lang="fr-FR" dirty="0" smtClean="0">
                <a:solidFill>
                  <a:srgbClr val="008000"/>
                </a:solidFill>
              </a:rPr>
              <a:t>des fruits de la </a:t>
            </a:r>
            <a:r>
              <a:rPr lang="fr-FR" dirty="0">
                <a:solidFill>
                  <a:srgbClr val="008000"/>
                </a:solidFill>
              </a:rPr>
              <a:t> </a:t>
            </a:r>
            <a:r>
              <a:rPr lang="fr-FR" dirty="0" smtClean="0">
                <a:solidFill>
                  <a:srgbClr val="008000"/>
                </a:solidFill>
                <a:hlinkClick r:id="rId6" tooltip="Fruit De La Passion"/>
              </a:rPr>
              <a:t>passion</a:t>
            </a:r>
            <a:r>
              <a:rPr lang="fr-FR" dirty="0">
                <a:solidFill>
                  <a:srgbClr val="008000"/>
                </a:solidFill>
              </a:rPr>
              <a:t>  </a:t>
            </a:r>
            <a:r>
              <a:rPr lang="fr-FR" dirty="0" smtClean="0">
                <a:solidFill>
                  <a:srgbClr val="008000"/>
                </a:solidFill>
              </a:rPr>
              <a:t>courants.</a:t>
            </a:r>
            <a:r>
              <a:rPr lang="fr-FR" dirty="0">
                <a:solidFill>
                  <a:srgbClr val="008000"/>
                </a:solidFill>
              </a:rPr>
              <a:t> Il pousse sur une liane vigoureuse jusqu'à 30 pieds de long. </a:t>
            </a:r>
            <a:r>
              <a:rPr lang="fr-FR" dirty="0" smtClean="0">
                <a:solidFill>
                  <a:srgbClr val="008000"/>
                </a:solidFill>
              </a:rPr>
              <a:t>Il grandit </a:t>
            </a:r>
            <a:r>
              <a:rPr lang="fr-FR" dirty="0">
                <a:solidFill>
                  <a:srgbClr val="008000"/>
                </a:solidFill>
              </a:rPr>
              <a:t>mieux dans les climats légèrement humides, la </a:t>
            </a:r>
            <a:r>
              <a:rPr lang="fr-FR" dirty="0" smtClean="0">
                <a:solidFill>
                  <a:srgbClr val="008000"/>
                </a:solidFill>
              </a:rPr>
              <a:t>liane n’a pas d’exigence particulière pour le </a:t>
            </a:r>
            <a:r>
              <a:rPr lang="fr-FR" dirty="0">
                <a:solidFill>
                  <a:srgbClr val="008000"/>
                </a:solidFill>
              </a:rPr>
              <a:t>sol </a:t>
            </a:r>
            <a:r>
              <a:rPr lang="fr-FR" dirty="0" smtClean="0">
                <a:solidFill>
                  <a:srgbClr val="008000"/>
                </a:solidFill>
              </a:rPr>
              <a:t>ou l'eau, hormis le fait d’aimer un sol humide, </a:t>
            </a:r>
            <a:r>
              <a:rPr lang="fr-FR" dirty="0">
                <a:solidFill>
                  <a:srgbClr val="008000"/>
                </a:solidFill>
              </a:rPr>
              <a:t>toute l'année. Il est presque toujours cultivé à partir de semences, mais peut être multiplié par bouturage. C</a:t>
            </a:r>
            <a:r>
              <a:rPr lang="fr-FR" dirty="0" smtClean="0">
                <a:solidFill>
                  <a:srgbClr val="008000"/>
                </a:solidFill>
              </a:rPr>
              <a:t>hauffer </a:t>
            </a:r>
            <a:r>
              <a:rPr lang="fr-FR" dirty="0">
                <a:solidFill>
                  <a:srgbClr val="008000"/>
                </a:solidFill>
              </a:rPr>
              <a:t>les graines à 70-80 ° F (21-27 ° C) peut </a:t>
            </a:r>
            <a:r>
              <a:rPr lang="fr-FR" dirty="0" smtClean="0">
                <a:solidFill>
                  <a:srgbClr val="008000"/>
                </a:solidFill>
              </a:rPr>
              <a:t>entraîner leur</a:t>
            </a:r>
            <a:r>
              <a:rPr lang="fr-FR" dirty="0">
                <a:solidFill>
                  <a:srgbClr val="008000"/>
                </a:solidFill>
              </a:rPr>
              <a:t> </a:t>
            </a:r>
            <a:r>
              <a:rPr lang="fr-FR" dirty="0" smtClean="0">
                <a:solidFill>
                  <a:srgbClr val="008000"/>
                </a:solidFill>
                <a:hlinkClick r:id="rId7" tooltip="Germination"/>
              </a:rPr>
              <a:t>germination</a:t>
            </a:r>
            <a:r>
              <a:rPr lang="fr-FR" dirty="0">
                <a:solidFill>
                  <a:srgbClr val="008000"/>
                </a:solidFill>
              </a:rPr>
              <a:t> </a:t>
            </a:r>
            <a:r>
              <a:rPr lang="fr-FR" dirty="0" smtClean="0">
                <a:solidFill>
                  <a:srgbClr val="008000"/>
                </a:solidFill>
              </a:rPr>
              <a:t>en </a:t>
            </a:r>
            <a:r>
              <a:rPr lang="fr-FR" dirty="0">
                <a:solidFill>
                  <a:srgbClr val="008000"/>
                </a:solidFill>
              </a:rPr>
              <a:t>1-2 semaines</a:t>
            </a:r>
            <a:r>
              <a:rPr lang="fr-FR" dirty="0" smtClean="0">
                <a:solidFill>
                  <a:srgbClr val="008000"/>
                </a:solidFill>
              </a:rPr>
              <a:t>; à </a:t>
            </a:r>
            <a:r>
              <a:rPr lang="fr-FR" dirty="0">
                <a:solidFill>
                  <a:srgbClr val="008000"/>
                </a:solidFill>
              </a:rPr>
              <a:t>des températures inférieures, les graines peuvent prendre jusqu'à 10 semaines pour germer. Les fruits sont consommés frais ou utilisés dans les boissons et les boissons.</a:t>
            </a:r>
          </a:p>
          <a:p>
            <a:pPr algn="just"/>
            <a:r>
              <a:rPr lang="fr-FR" sz="1200" dirty="0" smtClean="0">
                <a:solidFill>
                  <a:srgbClr val="008000"/>
                </a:solidFill>
              </a:rPr>
              <a:t>(°) </a:t>
            </a:r>
            <a:r>
              <a:rPr lang="fr-FR" sz="1200" dirty="0"/>
              <a:t> </a:t>
            </a:r>
            <a:r>
              <a:rPr lang="fr-FR" sz="1200" b="1" dirty="0" err="1" smtClean="0">
                <a:solidFill>
                  <a:srgbClr val="008000"/>
                </a:solidFill>
              </a:rPr>
              <a:t>lilikoi</a:t>
            </a:r>
            <a:r>
              <a:rPr lang="fr-FR" sz="1200" dirty="0">
                <a:solidFill>
                  <a:srgbClr val="008000"/>
                </a:solidFill>
              </a:rPr>
              <a:t> </a:t>
            </a:r>
            <a:r>
              <a:rPr lang="fr-FR" sz="1200" dirty="0" smtClean="0">
                <a:solidFill>
                  <a:srgbClr val="008000"/>
                </a:solidFill>
              </a:rPr>
              <a:t>est aussi </a:t>
            </a:r>
            <a:r>
              <a:rPr lang="fr-FR" sz="1200" dirty="0">
                <a:solidFill>
                  <a:srgbClr val="008000"/>
                </a:solidFill>
              </a:rPr>
              <a:t>le nom donné à </a:t>
            </a:r>
            <a:r>
              <a:rPr lang="fr-FR" sz="1200" b="1" i="1" dirty="0">
                <a:solidFill>
                  <a:srgbClr val="008000"/>
                </a:solidFill>
              </a:rPr>
              <a:t>la passiflore </a:t>
            </a:r>
            <a:r>
              <a:rPr lang="fr-FR" sz="1200" b="1" i="1" dirty="0" err="1">
                <a:solidFill>
                  <a:srgbClr val="008000"/>
                </a:solidFill>
              </a:rPr>
              <a:t>edulis</a:t>
            </a:r>
            <a:r>
              <a:rPr lang="fr-FR" sz="1200" b="1" i="1" dirty="0">
                <a:solidFill>
                  <a:srgbClr val="008000"/>
                </a:solidFill>
              </a:rPr>
              <a:t> v. </a:t>
            </a:r>
            <a:r>
              <a:rPr lang="fr-FR" sz="1200" b="1" i="1" dirty="0" err="1">
                <a:solidFill>
                  <a:srgbClr val="008000"/>
                </a:solidFill>
              </a:rPr>
              <a:t>flavicarpa</a:t>
            </a:r>
            <a:r>
              <a:rPr lang="fr-FR" sz="1200" dirty="0">
                <a:solidFill>
                  <a:srgbClr val="008000"/>
                </a:solidFill>
              </a:rPr>
              <a:t> pour la vallée où il a </a:t>
            </a:r>
            <a:r>
              <a:rPr lang="fr-FR" sz="1200" dirty="0" smtClean="0">
                <a:solidFill>
                  <a:srgbClr val="008000"/>
                </a:solidFill>
              </a:rPr>
              <a:t>grandi, pour la 1</a:t>
            </a:r>
            <a:r>
              <a:rPr lang="fr-FR" sz="1200" baseline="30000" dirty="0" smtClean="0">
                <a:solidFill>
                  <a:srgbClr val="008000"/>
                </a:solidFill>
              </a:rPr>
              <a:t>ère</a:t>
            </a:r>
            <a:r>
              <a:rPr lang="fr-FR" sz="1200" dirty="0" smtClean="0">
                <a:solidFill>
                  <a:srgbClr val="008000"/>
                </a:solidFill>
              </a:rPr>
              <a:t> fois, </a:t>
            </a:r>
            <a:r>
              <a:rPr lang="fr-FR" sz="1200" dirty="0">
                <a:solidFill>
                  <a:srgbClr val="008000"/>
                </a:solidFill>
              </a:rPr>
              <a:t>à </a:t>
            </a:r>
            <a:r>
              <a:rPr lang="fr-FR" sz="1200" dirty="0" smtClean="0">
                <a:solidFill>
                  <a:srgbClr val="008000"/>
                </a:solidFill>
              </a:rPr>
              <a:t>Hawaii. </a:t>
            </a:r>
            <a:r>
              <a:rPr lang="fr-FR" sz="1200" dirty="0">
                <a:solidFill>
                  <a:srgbClr val="008000"/>
                </a:solidFill>
              </a:rPr>
              <a:t>Source : </a:t>
            </a:r>
            <a:r>
              <a:rPr lang="fr-FR" sz="1200" dirty="0">
                <a:hlinkClick r:id="rId8"/>
              </a:rPr>
              <a:t>http://</a:t>
            </a:r>
            <a:r>
              <a:rPr lang="fr-FR" sz="1200" dirty="0" smtClean="0">
                <a:hlinkClick r:id="rId8"/>
              </a:rPr>
              <a:t>en.wikipedia.org/wiki/Passiflora_laurifolia</a:t>
            </a:r>
            <a:r>
              <a:rPr lang="fr-FR" sz="1200" dirty="0" smtClean="0"/>
              <a:t> </a:t>
            </a:r>
            <a:endParaRPr lang="fr-FR" sz="1200" dirty="0">
              <a:solidFill>
                <a:srgbClr val="008000"/>
              </a:solidFill>
            </a:endParaRP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2535" y="5480881"/>
            <a:ext cx="1715218" cy="1135071"/>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6990" y="5480881"/>
            <a:ext cx="1696370" cy="1135071"/>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8484" y="5480881"/>
            <a:ext cx="1702607" cy="1135071"/>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9393" y="5118751"/>
            <a:ext cx="1996268" cy="1497201"/>
          </a:xfrm>
          <a:prstGeom prst="rect">
            <a:avLst/>
          </a:prstGeom>
        </p:spPr>
      </p:pic>
    </p:spTree>
    <p:extLst>
      <p:ext uri="{BB962C8B-B14F-4D97-AF65-F5344CB8AC3E}">
        <p14:creationId xmlns:p14="http://schemas.microsoft.com/office/powerpoint/2010/main" val="21293642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208769"/>
            <a:ext cx="574638" cy="342190"/>
          </a:xfrm>
        </p:spPr>
        <p:txBody>
          <a:bodyPr/>
          <a:lstStyle/>
          <a:p>
            <a:fld id="{603C289A-54D5-4C32-934A-7B1A9FC8B676}" type="slidenum">
              <a:rPr lang="fr-FR" smtClean="0"/>
              <a:t>101</a:t>
            </a:fld>
            <a:endParaRPr lang="fr-FR" dirty="0"/>
          </a:p>
        </p:txBody>
      </p:sp>
      <p:sp>
        <p:nvSpPr>
          <p:cNvPr id="4" name="ZoneTexte 3"/>
          <p:cNvSpPr txBox="1"/>
          <p:nvPr/>
        </p:nvSpPr>
        <p:spPr>
          <a:xfrm>
            <a:off x="112231" y="677733"/>
            <a:ext cx="5449473" cy="369332"/>
          </a:xfrm>
          <a:prstGeom prst="rect">
            <a:avLst/>
          </a:prstGeom>
          <a:noFill/>
        </p:spPr>
        <p:txBody>
          <a:bodyPr wrap="square" rtlCol="0">
            <a:spAutoFit/>
          </a:bodyPr>
          <a:lstStyle/>
          <a:p>
            <a:r>
              <a:rPr lang="fr-FR" dirty="0" smtClean="0">
                <a:solidFill>
                  <a:srgbClr val="008000"/>
                </a:solidFill>
              </a:rPr>
              <a:t>17.1.8. </a:t>
            </a:r>
            <a:r>
              <a:rPr lang="fr-FR" b="1" dirty="0">
                <a:solidFill>
                  <a:srgbClr val="008000"/>
                </a:solidFill>
              </a:rPr>
              <a:t>P</a:t>
            </a:r>
            <a:r>
              <a:rPr lang="fr-FR" b="1" dirty="0" smtClean="0">
                <a:solidFill>
                  <a:srgbClr val="008000"/>
                </a:solidFill>
              </a:rPr>
              <a:t>assiflore </a:t>
            </a:r>
            <a:r>
              <a:rPr lang="fr-FR" b="1" dirty="0">
                <a:solidFill>
                  <a:srgbClr val="008000"/>
                </a:solidFill>
              </a:rPr>
              <a:t>officinale</a:t>
            </a:r>
            <a:r>
              <a:rPr lang="fr-FR" dirty="0">
                <a:solidFill>
                  <a:srgbClr val="008000"/>
                </a:solidFill>
              </a:rPr>
              <a:t> (</a:t>
            </a:r>
            <a:r>
              <a:rPr lang="fr-FR" i="1" dirty="0" err="1">
                <a:solidFill>
                  <a:srgbClr val="008000"/>
                </a:solidFill>
              </a:rPr>
              <a:t>Passiflora</a:t>
            </a:r>
            <a:r>
              <a:rPr lang="fr-FR" i="1" dirty="0">
                <a:solidFill>
                  <a:srgbClr val="008000"/>
                </a:solidFill>
              </a:rPr>
              <a:t> </a:t>
            </a:r>
            <a:r>
              <a:rPr lang="fr-FR" i="1" dirty="0" err="1">
                <a:solidFill>
                  <a:srgbClr val="008000"/>
                </a:solidFill>
              </a:rPr>
              <a:t>incarnata</a:t>
            </a:r>
            <a:r>
              <a:rPr lang="fr-FR" dirty="0">
                <a:solidFill>
                  <a:srgbClr val="008000"/>
                </a:solidFill>
              </a:rPr>
              <a:t>)</a:t>
            </a:r>
          </a:p>
        </p:txBody>
      </p:sp>
      <p:sp>
        <p:nvSpPr>
          <p:cNvPr id="5" name="ZoneTexte 4"/>
          <p:cNvSpPr txBox="1"/>
          <p:nvPr/>
        </p:nvSpPr>
        <p:spPr>
          <a:xfrm>
            <a:off x="3892198" y="208769"/>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ZoneTexte 5"/>
          <p:cNvSpPr txBox="1"/>
          <p:nvPr/>
        </p:nvSpPr>
        <p:spPr>
          <a:xfrm>
            <a:off x="112231" y="1237129"/>
            <a:ext cx="11796484" cy="3416320"/>
          </a:xfrm>
          <a:prstGeom prst="rect">
            <a:avLst/>
          </a:prstGeom>
          <a:noFill/>
        </p:spPr>
        <p:txBody>
          <a:bodyPr wrap="square" rtlCol="0">
            <a:spAutoFit/>
          </a:bodyPr>
          <a:lstStyle/>
          <a:p>
            <a:pPr algn="just"/>
            <a:r>
              <a:rPr lang="fr-FR" dirty="0">
                <a:solidFill>
                  <a:srgbClr val="008000"/>
                </a:solidFill>
              </a:rPr>
              <a:t>La </a:t>
            </a:r>
            <a:r>
              <a:rPr lang="fr-FR" b="1" dirty="0">
                <a:solidFill>
                  <a:srgbClr val="008000"/>
                </a:solidFill>
              </a:rPr>
              <a:t>passiflore officinale</a:t>
            </a:r>
            <a:r>
              <a:rPr lang="fr-FR" dirty="0">
                <a:solidFill>
                  <a:srgbClr val="008000"/>
                </a:solidFill>
              </a:rPr>
              <a:t> </a:t>
            </a:r>
            <a:r>
              <a:rPr lang="fr-FR" dirty="0" smtClean="0">
                <a:solidFill>
                  <a:srgbClr val="008000"/>
                </a:solidFill>
              </a:rPr>
              <a:t>ou</a:t>
            </a:r>
            <a:r>
              <a:rPr lang="fr-FR" dirty="0">
                <a:solidFill>
                  <a:srgbClr val="008000"/>
                </a:solidFill>
              </a:rPr>
              <a:t> </a:t>
            </a:r>
            <a:r>
              <a:rPr lang="fr-FR" b="1" dirty="0">
                <a:solidFill>
                  <a:srgbClr val="008000"/>
                </a:solidFill>
              </a:rPr>
              <a:t>liane de grenade</a:t>
            </a:r>
            <a:r>
              <a:rPr lang="fr-FR" dirty="0">
                <a:solidFill>
                  <a:srgbClr val="008000"/>
                </a:solidFill>
              </a:rPr>
              <a:t> (Louisiane), est une plante grimpante pérenne, s'accrochant par ses </a:t>
            </a:r>
            <a:r>
              <a:rPr lang="fr-FR" dirty="0" err="1" smtClean="0">
                <a:solidFill>
                  <a:srgbClr val="008000"/>
                </a:solidFill>
              </a:rPr>
              <a:t>vrillesde</a:t>
            </a:r>
            <a:r>
              <a:rPr lang="fr-FR" dirty="0" smtClean="0">
                <a:solidFill>
                  <a:srgbClr val="008000"/>
                </a:solidFill>
              </a:rPr>
              <a:t> </a:t>
            </a:r>
            <a:r>
              <a:rPr lang="fr-FR" dirty="0">
                <a:solidFill>
                  <a:srgbClr val="008000"/>
                </a:solidFill>
              </a:rPr>
              <a:t>la famille des passiflores (</a:t>
            </a:r>
            <a:r>
              <a:rPr lang="fr-FR" i="1" dirty="0" err="1">
                <a:solidFill>
                  <a:srgbClr val="008000"/>
                </a:solidFill>
              </a:rPr>
              <a:t>Passifloraceae</a:t>
            </a:r>
            <a:r>
              <a:rPr lang="fr-FR" dirty="0">
                <a:solidFill>
                  <a:srgbClr val="008000"/>
                </a:solidFill>
              </a:rPr>
              <a:t>) originaire du sud-est des États-Unis et du Mexique. Les parties aériennes sont utilisées traditionnellement pour traiter l'insomnie et l'anxiété</a:t>
            </a:r>
            <a:r>
              <a:rPr lang="fr-FR" dirty="0" smtClean="0">
                <a:solidFill>
                  <a:srgbClr val="008000"/>
                </a:solidFill>
              </a:rPr>
              <a:t>. </a:t>
            </a:r>
            <a:r>
              <a:rPr lang="fr-FR" dirty="0">
                <a:solidFill>
                  <a:srgbClr val="008000"/>
                </a:solidFill>
              </a:rPr>
              <a:t>Le fruit est une </a:t>
            </a:r>
            <a:r>
              <a:rPr lang="fr-FR" dirty="0">
                <a:solidFill>
                  <a:srgbClr val="008000"/>
                </a:solidFill>
                <a:hlinkClick r:id="rId2" tooltip="Baie (botanique)"/>
              </a:rPr>
              <a:t>baie</a:t>
            </a:r>
            <a:r>
              <a:rPr lang="fr-FR" dirty="0">
                <a:solidFill>
                  <a:srgbClr val="008000"/>
                </a:solidFill>
              </a:rPr>
              <a:t> oblongue-ovoïde, jaune verdâtre, de 5 cm de long, comestible</a:t>
            </a:r>
            <a:r>
              <a:rPr lang="fr-FR" dirty="0" smtClean="0">
                <a:solidFill>
                  <a:srgbClr val="008000"/>
                </a:solidFill>
              </a:rPr>
              <a:t>. </a:t>
            </a:r>
            <a:r>
              <a:rPr lang="fr-FR" dirty="0">
                <a:solidFill>
                  <a:srgbClr val="008000"/>
                </a:solidFill>
              </a:rPr>
              <a:t>Elle est cultivée dans de nombreuses régions du monde pour des raisons ornementales ou médicinales</a:t>
            </a:r>
            <a:r>
              <a:rPr lang="fr-FR" dirty="0" smtClean="0">
                <a:solidFill>
                  <a:srgbClr val="008000"/>
                </a:solidFill>
              </a:rPr>
              <a:t>. Sa culture </a:t>
            </a:r>
            <a:r>
              <a:rPr lang="fr-FR" dirty="0">
                <a:solidFill>
                  <a:srgbClr val="008000"/>
                </a:solidFill>
              </a:rPr>
              <a:t>demande des sols bien drainés, de la chaleur </a:t>
            </a:r>
            <a:r>
              <a:rPr lang="fr-FR" dirty="0" smtClean="0">
                <a:solidFill>
                  <a:srgbClr val="008000"/>
                </a:solidFill>
              </a:rPr>
              <a:t>pour </a:t>
            </a:r>
            <a:r>
              <a:rPr lang="fr-FR" dirty="0">
                <a:solidFill>
                  <a:srgbClr val="008000"/>
                </a:solidFill>
              </a:rPr>
              <a:t>fleurir et pas trop </a:t>
            </a:r>
            <a:r>
              <a:rPr lang="fr-FR" dirty="0" smtClean="0">
                <a:solidFill>
                  <a:srgbClr val="008000"/>
                </a:solidFill>
              </a:rPr>
              <a:t>d'humidité, en saison froide.</a:t>
            </a:r>
          </a:p>
          <a:p>
            <a:pPr algn="just"/>
            <a:r>
              <a:rPr lang="fr-FR" dirty="0">
                <a:solidFill>
                  <a:srgbClr val="008000"/>
                </a:solidFill>
              </a:rPr>
              <a:t>Aux États-Unis, le fruit de cette plante est couramment </a:t>
            </a:r>
            <a:r>
              <a:rPr lang="fr-FR" dirty="0" smtClean="0">
                <a:solidFill>
                  <a:srgbClr val="008000"/>
                </a:solidFill>
              </a:rPr>
              <a:t>consommé. </a:t>
            </a:r>
            <a:r>
              <a:rPr lang="fr-FR" dirty="0">
                <a:solidFill>
                  <a:srgbClr val="008000"/>
                </a:solidFill>
              </a:rPr>
              <a:t>Les américains font souvent pousser cette plante dans leurs jardins pour attirer les papillons et le </a:t>
            </a:r>
            <a:r>
              <a:rPr lang="fr-FR" dirty="0">
                <a:solidFill>
                  <a:srgbClr val="008000"/>
                </a:solidFill>
                <a:hlinkClick r:id="rId3" tooltip="Colibri à gorge rubis"/>
              </a:rPr>
              <a:t>colibri à gorge rubis</a:t>
            </a:r>
            <a:r>
              <a:rPr lang="fr-FR" dirty="0">
                <a:solidFill>
                  <a:srgbClr val="008000"/>
                </a:solidFill>
              </a:rPr>
              <a:t>, en plus de l'utiliser comme une source de fruits frais. Le fruit de </a:t>
            </a:r>
            <a:r>
              <a:rPr lang="fr-FR" i="1" dirty="0" err="1">
                <a:solidFill>
                  <a:srgbClr val="008000"/>
                </a:solidFill>
              </a:rPr>
              <a:t>Passiflora</a:t>
            </a:r>
            <a:r>
              <a:rPr lang="fr-FR" i="1" dirty="0">
                <a:solidFill>
                  <a:srgbClr val="008000"/>
                </a:solidFill>
              </a:rPr>
              <a:t> </a:t>
            </a:r>
            <a:r>
              <a:rPr lang="fr-FR" i="1" dirty="0" err="1">
                <a:solidFill>
                  <a:srgbClr val="008000"/>
                </a:solidFill>
              </a:rPr>
              <a:t>incarnata</a:t>
            </a:r>
            <a:r>
              <a:rPr lang="fr-FR" i="1" dirty="0">
                <a:solidFill>
                  <a:srgbClr val="008000"/>
                </a:solidFill>
              </a:rPr>
              <a:t> </a:t>
            </a:r>
            <a:r>
              <a:rPr lang="fr-FR" dirty="0">
                <a:solidFill>
                  <a:srgbClr val="008000"/>
                </a:solidFill>
              </a:rPr>
              <a:t>peut être utilisé comme un substitut </a:t>
            </a:r>
            <a:r>
              <a:rPr lang="fr-FR" dirty="0" smtClean="0">
                <a:solidFill>
                  <a:srgbClr val="008000"/>
                </a:solidFill>
              </a:rPr>
              <a:t>de la grenadille (</a:t>
            </a:r>
            <a:r>
              <a:rPr lang="fr-FR" i="1" dirty="0" err="1" smtClean="0">
                <a:solidFill>
                  <a:srgbClr val="008000"/>
                </a:solidFill>
                <a:hlinkClick r:id="rId4" tooltip="Passiflora edulis"/>
              </a:rPr>
              <a:t>passiflora</a:t>
            </a:r>
            <a:r>
              <a:rPr lang="fr-FR" i="1" dirty="0" smtClean="0">
                <a:solidFill>
                  <a:srgbClr val="008000"/>
                </a:solidFill>
                <a:hlinkClick r:id="rId4" tooltip="Passiflora edulis"/>
              </a:rPr>
              <a:t> </a:t>
            </a:r>
            <a:r>
              <a:rPr lang="fr-FR" i="1" dirty="0" err="1" smtClean="0">
                <a:solidFill>
                  <a:srgbClr val="008000"/>
                </a:solidFill>
                <a:hlinkClick r:id="rId4" tooltip="Passiflora edulis"/>
              </a:rPr>
              <a:t>edulis</a:t>
            </a:r>
            <a:r>
              <a:rPr lang="fr-FR" dirty="0" smtClean="0">
                <a:solidFill>
                  <a:srgbClr val="008000"/>
                </a:solidFill>
              </a:rPr>
              <a:t>),  </a:t>
            </a:r>
            <a:r>
              <a:rPr lang="fr-FR" dirty="0">
                <a:solidFill>
                  <a:srgbClr val="008000"/>
                </a:solidFill>
              </a:rPr>
              <a:t>pour sa croissance, parce que sa baie a à peu près la même taille et un rendement similaire de jus, ce qui est parfait pour certains types de cocktails américains. Il est également utilisé dans la confiture.</a:t>
            </a:r>
            <a:endParaRPr lang="fr-FR" dirty="0" smtClean="0">
              <a:solidFill>
                <a:srgbClr val="008000"/>
              </a:solidFill>
            </a:endParaRPr>
          </a:p>
          <a:p>
            <a:pPr algn="just"/>
            <a:r>
              <a:rPr lang="fr-FR" sz="1200" dirty="0">
                <a:solidFill>
                  <a:srgbClr val="008000"/>
                </a:solidFill>
              </a:rPr>
              <a:t>La </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incarnata</a:t>
            </a:r>
            <a:r>
              <a:rPr lang="fr-FR" sz="1200" dirty="0">
                <a:solidFill>
                  <a:srgbClr val="008000"/>
                </a:solidFill>
              </a:rPr>
              <a:t> est probablement la seule espèce du genre </a:t>
            </a:r>
            <a:r>
              <a:rPr lang="fr-FR" sz="1200" i="1" dirty="0" err="1">
                <a:solidFill>
                  <a:srgbClr val="008000"/>
                </a:solidFill>
              </a:rPr>
              <a:t>Passiflora</a:t>
            </a:r>
            <a:r>
              <a:rPr lang="fr-FR" sz="1200" dirty="0">
                <a:solidFill>
                  <a:srgbClr val="008000"/>
                </a:solidFill>
              </a:rPr>
              <a:t> à avoir été utilisée partout comme </a:t>
            </a:r>
            <a:r>
              <a:rPr lang="fr-FR" sz="1200" dirty="0">
                <a:solidFill>
                  <a:srgbClr val="008000"/>
                </a:solidFill>
                <a:hlinkClick r:id="rId5" tooltip="Anxiolytique"/>
              </a:rPr>
              <a:t>anxiolytique</a:t>
            </a:r>
            <a:r>
              <a:rPr lang="fr-FR" sz="1200" dirty="0">
                <a:solidFill>
                  <a:srgbClr val="008000"/>
                </a:solidFill>
              </a:rPr>
              <a:t> et </a:t>
            </a:r>
            <a:r>
              <a:rPr lang="fr-FR" sz="1200" dirty="0">
                <a:solidFill>
                  <a:srgbClr val="008000"/>
                </a:solidFill>
                <a:hlinkClick r:id="rId6" tooltip="Sédatif"/>
              </a:rPr>
              <a:t>sédative</a:t>
            </a:r>
            <a:r>
              <a:rPr lang="fr-FR" sz="1200" dirty="0">
                <a:solidFill>
                  <a:srgbClr val="008000"/>
                </a:solidFill>
              </a:rPr>
              <a:t> et ceci depuis les temps les plus anciens</a:t>
            </a:r>
            <a:r>
              <a:rPr lang="fr-FR" sz="1200" baseline="30000" dirty="0">
                <a:solidFill>
                  <a:srgbClr val="008000"/>
                </a:solidFill>
                <a:hlinkClick r:id="rId7"/>
              </a:rPr>
              <a:t>4</a:t>
            </a:r>
            <a:r>
              <a:rPr lang="fr-FR" sz="1200" dirty="0">
                <a:solidFill>
                  <a:srgbClr val="008000"/>
                </a:solidFill>
              </a:rPr>
              <a:t>. Et pourtant la nature des substances actives restent encore en partie incertaine</a:t>
            </a:r>
            <a:r>
              <a:rPr lang="fr-FR" sz="1200" dirty="0" smtClean="0">
                <a:solidFill>
                  <a:srgbClr val="008000"/>
                </a:solidFill>
              </a:rPr>
              <a:t>. </a:t>
            </a:r>
            <a:r>
              <a:rPr lang="fr-FR" sz="1200" dirty="0">
                <a:solidFill>
                  <a:srgbClr val="008000"/>
                </a:solidFill>
              </a:rPr>
              <a:t>Aucune monographie consacrée à </a:t>
            </a:r>
            <a:r>
              <a:rPr lang="fr-FR" sz="1200" i="1" dirty="0">
                <a:solidFill>
                  <a:srgbClr val="008000"/>
                </a:solidFill>
              </a:rPr>
              <a:t>P. </a:t>
            </a:r>
            <a:r>
              <a:rPr lang="fr-FR" sz="1200" i="1" dirty="0" err="1">
                <a:solidFill>
                  <a:srgbClr val="008000"/>
                </a:solidFill>
              </a:rPr>
              <a:t>incarnata</a:t>
            </a:r>
            <a:r>
              <a:rPr lang="fr-FR" sz="1200" dirty="0">
                <a:solidFill>
                  <a:srgbClr val="008000"/>
                </a:solidFill>
              </a:rPr>
              <a:t> ne mentionne de toxicité. Des doses excessives peuvent provoquer des spasmes ou même la paralysie chez l'animal</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8"/>
              </a:rPr>
              <a:t>http://</a:t>
            </a:r>
            <a:r>
              <a:rPr lang="fr-FR" sz="1200" dirty="0" smtClean="0">
                <a:solidFill>
                  <a:srgbClr val="008000"/>
                </a:solidFill>
                <a:hlinkClick r:id="rId8"/>
              </a:rPr>
              <a:t>fr.wikipedia.org/wiki/Passiflora_incarnata</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1428" y="4341453"/>
            <a:ext cx="1656202" cy="2497878"/>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6985" y="4827023"/>
            <a:ext cx="2466975" cy="1847850"/>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4384" y="5048631"/>
            <a:ext cx="2562225" cy="1790700"/>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959" y="5229606"/>
            <a:ext cx="1905000" cy="1428750"/>
          </a:xfrm>
          <a:prstGeom prst="rect">
            <a:avLst/>
          </a:prstGeom>
        </p:spPr>
      </p:pic>
      <p:pic>
        <p:nvPicPr>
          <p:cNvPr id="11" name="Imag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9304" y="4342160"/>
            <a:ext cx="2793402" cy="2316196"/>
          </a:xfrm>
          <a:prstGeom prst="rect">
            <a:avLst/>
          </a:prstGeom>
        </p:spPr>
      </p:pic>
    </p:spTree>
    <p:extLst>
      <p:ext uri="{BB962C8B-B14F-4D97-AF65-F5344CB8AC3E}">
        <p14:creationId xmlns:p14="http://schemas.microsoft.com/office/powerpoint/2010/main" val="771435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1365" y="108380"/>
            <a:ext cx="531607" cy="309917"/>
          </a:xfrm>
        </p:spPr>
        <p:txBody>
          <a:bodyPr/>
          <a:lstStyle/>
          <a:p>
            <a:fld id="{603C289A-54D5-4C32-934A-7B1A9FC8B676}" type="slidenum">
              <a:rPr lang="fr-FR" smtClean="0"/>
              <a:t>102</a:t>
            </a:fld>
            <a:endParaRPr lang="fr-FR" dirty="0"/>
          </a:p>
        </p:txBody>
      </p:sp>
      <p:pic>
        <p:nvPicPr>
          <p:cNvPr id="3" name="Image 10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4240" y="817582"/>
            <a:ext cx="2697163"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026"/>
          <p:cNvSpPr txBox="1">
            <a:spLocks noChangeArrowheads="1"/>
          </p:cNvSpPr>
          <p:nvPr/>
        </p:nvSpPr>
        <p:spPr bwMode="auto">
          <a:xfrm>
            <a:off x="4950176" y="2368569"/>
            <a:ext cx="533957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fr-FR" altLang="fr-FR" sz="1200" dirty="0">
                <a:solidFill>
                  <a:srgbClr val="008000"/>
                </a:solidFill>
              </a:rPr>
              <a:t>↗  Culture facile du fruit « </a:t>
            </a:r>
            <a:r>
              <a:rPr lang="fr-FR" altLang="fr-FR" sz="1200" b="1" dirty="0" err="1">
                <a:solidFill>
                  <a:srgbClr val="008000"/>
                </a:solidFill>
              </a:rPr>
              <a:t>poc-poc</a:t>
            </a:r>
            <a:r>
              <a:rPr lang="fr-FR" altLang="fr-FR" sz="1200" dirty="0">
                <a:solidFill>
                  <a:srgbClr val="008000"/>
                </a:solidFill>
              </a:rPr>
              <a:t> </a:t>
            </a:r>
            <a:r>
              <a:rPr lang="fr-FR" altLang="fr-FR" sz="1200" dirty="0" smtClean="0">
                <a:solidFill>
                  <a:srgbClr val="008000"/>
                </a:solidFill>
              </a:rPr>
              <a:t>», Physalis, </a:t>
            </a:r>
            <a:r>
              <a:rPr lang="fr-FR" sz="1200" dirty="0" smtClean="0">
                <a:solidFill>
                  <a:srgbClr val="008000"/>
                </a:solidFill>
              </a:rPr>
              <a:t>Alkékenge, lanterne ou Amour en cage</a:t>
            </a:r>
            <a:r>
              <a:rPr lang="fr-FR" altLang="fr-FR" sz="1200" dirty="0" smtClean="0">
                <a:solidFill>
                  <a:srgbClr val="008000"/>
                </a:solidFill>
              </a:rPr>
              <a:t> ($) (variétés comestibles : </a:t>
            </a:r>
            <a:r>
              <a:rPr lang="fr-FR" altLang="fr-FR" sz="1200" i="1" dirty="0" smtClean="0">
                <a:solidFill>
                  <a:srgbClr val="008000"/>
                </a:solidFill>
              </a:rPr>
              <a:t>Physalis </a:t>
            </a:r>
            <a:r>
              <a:rPr lang="fr-FR" altLang="fr-FR" sz="1200" i="1" dirty="0" err="1" smtClean="0">
                <a:solidFill>
                  <a:srgbClr val="008000"/>
                </a:solidFill>
              </a:rPr>
              <a:t>peruviana</a:t>
            </a:r>
            <a:r>
              <a:rPr lang="fr-FR" altLang="fr-FR" sz="1200" i="1" dirty="0" smtClean="0">
                <a:solidFill>
                  <a:srgbClr val="008000"/>
                </a:solidFill>
              </a:rPr>
              <a:t> </a:t>
            </a:r>
            <a:r>
              <a:rPr lang="fr-FR" sz="1200" dirty="0">
                <a:solidFill>
                  <a:srgbClr val="008000"/>
                </a:solidFill>
              </a:rPr>
              <a:t>(climat </a:t>
            </a:r>
            <a:r>
              <a:rPr lang="fr-FR" sz="1200" dirty="0" smtClean="0">
                <a:solidFill>
                  <a:srgbClr val="008000"/>
                </a:solidFill>
              </a:rPr>
              <a:t>tropicaux et subtropicaux)</a:t>
            </a:r>
            <a:r>
              <a:rPr lang="fr-FR" altLang="fr-FR" sz="1200" i="1" dirty="0" smtClean="0">
                <a:solidFill>
                  <a:srgbClr val="008000"/>
                </a:solidFill>
              </a:rPr>
              <a:t>, </a:t>
            </a:r>
            <a:r>
              <a:rPr lang="fr-FR" sz="1200" i="1" dirty="0">
                <a:solidFill>
                  <a:srgbClr val="008000"/>
                </a:solidFill>
              </a:rPr>
              <a:t>Physalis </a:t>
            </a:r>
            <a:r>
              <a:rPr lang="fr-FR" sz="1200" i="1" dirty="0" err="1" smtClean="0">
                <a:solidFill>
                  <a:srgbClr val="008000"/>
                </a:solidFill>
              </a:rPr>
              <a:t>heterophylla</a:t>
            </a:r>
            <a:r>
              <a:rPr lang="fr-FR" sz="1200" i="1" dirty="0" smtClean="0">
                <a:solidFill>
                  <a:srgbClr val="008000"/>
                </a:solidFill>
              </a:rPr>
              <a:t> </a:t>
            </a:r>
            <a:r>
              <a:rPr lang="fr-FR" sz="1200" dirty="0" smtClean="0">
                <a:solidFill>
                  <a:srgbClr val="008000"/>
                </a:solidFill>
              </a:rPr>
              <a:t>(climat tempéré)</a:t>
            </a:r>
            <a:r>
              <a:rPr lang="fr-FR" sz="1200" i="1" dirty="0" smtClean="0">
                <a:solidFill>
                  <a:srgbClr val="008000"/>
                </a:solidFill>
              </a:rPr>
              <a:t> …</a:t>
            </a:r>
            <a:r>
              <a:rPr lang="fr-FR" altLang="fr-FR" sz="1200" dirty="0" smtClean="0">
                <a:solidFill>
                  <a:srgbClr val="008000"/>
                </a:solidFill>
              </a:rPr>
              <a:t>). </a:t>
            </a:r>
            <a:r>
              <a:rPr lang="fr-FR" altLang="fr-FR" sz="1200" dirty="0">
                <a:solidFill>
                  <a:srgbClr val="008000"/>
                </a:solidFill>
              </a:rPr>
              <a:t>Anglais : cape </a:t>
            </a:r>
            <a:r>
              <a:rPr lang="fr-FR" altLang="fr-FR" sz="1200" dirty="0" err="1">
                <a:solidFill>
                  <a:srgbClr val="008000"/>
                </a:solidFill>
              </a:rPr>
              <a:t>gooseberry</a:t>
            </a:r>
            <a:r>
              <a:rPr lang="fr-FR" altLang="fr-FR" sz="1200" dirty="0">
                <a:solidFill>
                  <a:srgbClr val="008000"/>
                </a:solidFill>
              </a:rPr>
              <a:t>. Une plante pérenne, au feuillage tendre, formant des buissons rampants, de la famille des tomates (</a:t>
            </a:r>
            <a:r>
              <a:rPr lang="fr-FR" altLang="fr-FR" sz="1200" i="1" dirty="0" err="1">
                <a:solidFill>
                  <a:srgbClr val="008000"/>
                </a:solidFill>
              </a:rPr>
              <a:t>Solanaceae</a:t>
            </a:r>
            <a:r>
              <a:rPr lang="fr-FR" altLang="fr-FR" sz="1200" dirty="0">
                <a:solidFill>
                  <a:srgbClr val="008000"/>
                </a:solidFill>
              </a:rPr>
              <a:t>) avec des petit fruits jaune-vert entourés d'une sorte d'enveloppe ou calice aux allures de papier.</a:t>
            </a:r>
          </a:p>
          <a:p>
            <a:pPr algn="just">
              <a:spcBef>
                <a:spcPct val="0"/>
              </a:spcBef>
              <a:buNone/>
            </a:pPr>
            <a:r>
              <a:rPr lang="fr-FR" altLang="fr-FR" sz="1200" u="sng" dirty="0">
                <a:solidFill>
                  <a:srgbClr val="008000"/>
                </a:solidFill>
              </a:rPr>
              <a:t>Usages</a:t>
            </a:r>
            <a:r>
              <a:rPr lang="fr-FR" altLang="fr-FR" sz="1200" dirty="0">
                <a:solidFill>
                  <a:srgbClr val="008000"/>
                </a:solidFill>
              </a:rPr>
              <a:t> : Les fruits mûrissent à la fin de l'été et sont consommés frais ou cuits dans leur jus. Au Mexique c'est un ingrédient clé des sauce pimentées, </a:t>
            </a:r>
            <a:r>
              <a:rPr lang="fr-FR" altLang="fr-FR" sz="1200" dirty="0" smtClean="0">
                <a:solidFill>
                  <a:srgbClr val="008000"/>
                </a:solidFill>
              </a:rPr>
              <a:t>mélangé </a:t>
            </a:r>
            <a:r>
              <a:rPr lang="fr-FR" altLang="fr-FR" sz="1200" dirty="0">
                <a:solidFill>
                  <a:srgbClr val="008000"/>
                </a:solidFill>
              </a:rPr>
              <a:t>aux piments et oignons. Sensible au gel.  </a:t>
            </a:r>
            <a:endParaRPr lang="fr-FR" altLang="fr-FR" sz="1200" dirty="0" smtClean="0">
              <a:solidFill>
                <a:srgbClr val="008000"/>
              </a:solidFill>
            </a:endParaRPr>
          </a:p>
          <a:p>
            <a:pPr>
              <a:spcBef>
                <a:spcPct val="0"/>
              </a:spcBef>
              <a:buNone/>
            </a:pPr>
            <a:r>
              <a:rPr lang="fr-FR" altLang="fr-FR" sz="1200" dirty="0" smtClean="0">
                <a:solidFill>
                  <a:srgbClr val="008000"/>
                </a:solidFill>
              </a:rPr>
              <a:t>Source </a:t>
            </a:r>
            <a:r>
              <a:rPr lang="fr-FR" altLang="fr-FR" sz="1200" dirty="0">
                <a:solidFill>
                  <a:srgbClr val="008000"/>
                </a:solidFill>
              </a:rPr>
              <a:t>images :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r>
              <a:rPr lang="fr-FR" altLang="fr-FR" sz="1200" dirty="0" smtClean="0">
                <a:solidFill>
                  <a:srgbClr val="008000"/>
                </a:solidFill>
              </a:rPr>
              <a:t>(</a:t>
            </a:r>
            <a:r>
              <a:rPr lang="fr-FR" altLang="fr-FR" sz="1200" dirty="0">
                <a:solidFill>
                  <a:srgbClr val="008000"/>
                </a:solidFill>
              </a:rPr>
              <a:t>voir aussi </a:t>
            </a:r>
            <a:r>
              <a:rPr lang="fr-FR" altLang="fr-FR" sz="1200" dirty="0">
                <a:solidFill>
                  <a:srgbClr val="008000"/>
                </a:solidFill>
                <a:hlinkClick r:id="rId4"/>
              </a:rPr>
              <a:t>http://</a:t>
            </a:r>
            <a:r>
              <a:rPr lang="fr-FR" altLang="fr-FR" sz="1200" dirty="0" smtClean="0">
                <a:solidFill>
                  <a:srgbClr val="008000"/>
                </a:solidFill>
                <a:hlinkClick r:id="rId4"/>
              </a:rPr>
              <a:t>fr.wikipedia.org/wiki/Physalis</a:t>
            </a:r>
            <a:r>
              <a:rPr lang="fr-FR" altLang="fr-FR" sz="1200" dirty="0" smtClean="0">
                <a:solidFill>
                  <a:srgbClr val="008000"/>
                </a:solidFill>
              </a:rPr>
              <a:t>). </a:t>
            </a:r>
          </a:p>
          <a:p>
            <a:pPr algn="just">
              <a:spcBef>
                <a:spcPct val="0"/>
              </a:spcBef>
              <a:buNone/>
            </a:pPr>
            <a:endParaRPr lang="fr-FR" altLang="fr-FR" sz="1200" dirty="0" smtClean="0">
              <a:solidFill>
                <a:srgbClr val="008000"/>
              </a:solidFill>
            </a:endParaRPr>
          </a:p>
          <a:p>
            <a:pPr algn="just">
              <a:spcBef>
                <a:spcPct val="0"/>
              </a:spcBef>
              <a:buNone/>
            </a:pPr>
            <a:r>
              <a:rPr lang="fr-FR" altLang="fr-FR" sz="1200" dirty="0" smtClean="0">
                <a:solidFill>
                  <a:srgbClr val="008000"/>
                </a:solidFill>
              </a:rPr>
              <a:t>Les variétés présentes à Madagascar seraient :</a:t>
            </a:r>
          </a:p>
          <a:p>
            <a:pPr algn="just">
              <a:spcBef>
                <a:spcPct val="0"/>
              </a:spcBef>
              <a:buNone/>
            </a:pPr>
            <a:endParaRPr lang="fr-FR" altLang="fr-FR" sz="1200" dirty="0" smtClean="0">
              <a:solidFill>
                <a:srgbClr val="008000"/>
              </a:solidFill>
            </a:endParaRPr>
          </a:p>
          <a:p>
            <a:pPr marL="228600" indent="-228600" algn="just">
              <a:spcBef>
                <a:spcPct val="0"/>
              </a:spcBef>
              <a:buFont typeface="+mj-lt"/>
              <a:buAutoNum type="arabicPeriod"/>
            </a:pPr>
            <a:r>
              <a:rPr lang="fr-FR" altLang="fr-FR" sz="1200" i="1" dirty="0">
                <a:solidFill>
                  <a:srgbClr val="008000"/>
                </a:solidFill>
              </a:rPr>
              <a:t>Physalis </a:t>
            </a:r>
            <a:r>
              <a:rPr lang="fr-FR" altLang="fr-FR" sz="1200" i="1" dirty="0" err="1">
                <a:solidFill>
                  <a:srgbClr val="008000"/>
                </a:solidFill>
              </a:rPr>
              <a:t>angulata</a:t>
            </a:r>
            <a:endParaRPr lang="fr-FR" altLang="fr-FR" sz="1200" i="1" dirty="0">
              <a:solidFill>
                <a:srgbClr val="008000"/>
              </a:solidFill>
            </a:endParaRPr>
          </a:p>
          <a:p>
            <a:pPr marL="228600" indent="-228600" algn="just">
              <a:spcBef>
                <a:spcPct val="0"/>
              </a:spcBef>
              <a:buFont typeface="+mj-lt"/>
              <a:buAutoNum type="arabicPeriod"/>
            </a:pPr>
            <a:r>
              <a:rPr lang="fr-FR" altLang="fr-FR" sz="1200" i="1" dirty="0">
                <a:solidFill>
                  <a:srgbClr val="008000"/>
                </a:solidFill>
              </a:rPr>
              <a:t>Physalis </a:t>
            </a:r>
            <a:r>
              <a:rPr lang="fr-FR" altLang="fr-FR" sz="1200" i="1" dirty="0" err="1">
                <a:solidFill>
                  <a:srgbClr val="008000"/>
                </a:solidFill>
              </a:rPr>
              <a:t>cordata</a:t>
            </a:r>
            <a:endParaRPr lang="fr-FR" altLang="fr-FR" sz="1200" i="1" dirty="0">
              <a:solidFill>
                <a:srgbClr val="008000"/>
              </a:solidFill>
            </a:endParaRPr>
          </a:p>
          <a:p>
            <a:pPr marL="228600" indent="-228600" algn="just">
              <a:spcBef>
                <a:spcPct val="0"/>
              </a:spcBef>
              <a:buFont typeface="+mj-lt"/>
              <a:buAutoNum type="arabicPeriod"/>
            </a:pPr>
            <a:r>
              <a:rPr lang="fr-FR" altLang="fr-FR" sz="1200" i="1" dirty="0">
                <a:solidFill>
                  <a:srgbClr val="008000"/>
                </a:solidFill>
              </a:rPr>
              <a:t>Physalis </a:t>
            </a:r>
            <a:r>
              <a:rPr lang="fr-FR" altLang="fr-FR" sz="1200" i="1" dirty="0" smtClean="0">
                <a:solidFill>
                  <a:srgbClr val="008000"/>
                </a:solidFill>
              </a:rPr>
              <a:t>minima</a:t>
            </a:r>
            <a:r>
              <a:rPr lang="fr-FR" altLang="fr-FR" sz="1200" dirty="0" smtClean="0">
                <a:solidFill>
                  <a:srgbClr val="008000"/>
                </a:solidFill>
              </a:rPr>
              <a:t> (comestible)</a:t>
            </a:r>
            <a:endParaRPr lang="fr-FR" altLang="fr-FR" sz="1200" i="1" dirty="0">
              <a:solidFill>
                <a:srgbClr val="008000"/>
              </a:solidFill>
            </a:endParaRPr>
          </a:p>
          <a:p>
            <a:pPr marL="228600" indent="-228600" algn="just">
              <a:spcBef>
                <a:spcPct val="0"/>
              </a:spcBef>
              <a:buFont typeface="+mj-lt"/>
              <a:buAutoNum type="arabicPeriod"/>
            </a:pPr>
            <a:r>
              <a:rPr lang="fr-FR" altLang="fr-FR" sz="1200" i="1" dirty="0">
                <a:solidFill>
                  <a:srgbClr val="008000"/>
                </a:solidFill>
              </a:rPr>
              <a:t>Physalis </a:t>
            </a:r>
            <a:r>
              <a:rPr lang="fr-FR" altLang="fr-FR" sz="1200" i="1" dirty="0" err="1" smtClean="0">
                <a:solidFill>
                  <a:srgbClr val="008000"/>
                </a:solidFill>
              </a:rPr>
              <a:t>peruviana</a:t>
            </a:r>
            <a:r>
              <a:rPr lang="fr-FR" altLang="fr-FR" sz="1200" i="1" dirty="0" smtClean="0">
                <a:solidFill>
                  <a:srgbClr val="008000"/>
                </a:solidFill>
              </a:rPr>
              <a:t> </a:t>
            </a:r>
            <a:r>
              <a:rPr lang="fr-FR" altLang="fr-FR" sz="1200" dirty="0">
                <a:solidFill>
                  <a:srgbClr val="008000"/>
                </a:solidFill>
              </a:rPr>
              <a:t>(comestible</a:t>
            </a:r>
            <a:r>
              <a:rPr lang="fr-FR" altLang="fr-FR" sz="1200" dirty="0" smtClean="0">
                <a:solidFill>
                  <a:srgbClr val="008000"/>
                </a:solidFill>
              </a:rPr>
              <a:t>)</a:t>
            </a:r>
            <a:endParaRPr lang="fr-FR" altLang="fr-FR" sz="1200" i="1" dirty="0" smtClean="0">
              <a:solidFill>
                <a:srgbClr val="008000"/>
              </a:solidFill>
            </a:endParaRPr>
          </a:p>
          <a:p>
            <a:pPr algn="just">
              <a:spcBef>
                <a:spcPct val="0"/>
              </a:spcBef>
              <a:buNone/>
            </a:pPr>
            <a:endParaRPr lang="fr-FR" altLang="fr-FR" sz="1200" dirty="0" smtClean="0">
              <a:solidFill>
                <a:srgbClr val="008000"/>
              </a:solidFill>
            </a:endParaRPr>
          </a:p>
          <a:p>
            <a:pPr>
              <a:spcBef>
                <a:spcPct val="0"/>
              </a:spcBef>
              <a:buNone/>
            </a:pPr>
            <a:r>
              <a:rPr lang="fr-FR" altLang="fr-FR" sz="1200" dirty="0" smtClean="0">
                <a:solidFill>
                  <a:srgbClr val="008000"/>
                </a:solidFill>
              </a:rPr>
              <a:t>Selon le catalogue de la flore </a:t>
            </a:r>
            <a:r>
              <a:rPr lang="fr-FR" altLang="fr-FR" sz="1200" dirty="0">
                <a:solidFill>
                  <a:srgbClr val="008000"/>
                </a:solidFill>
              </a:rPr>
              <a:t>de Madagascar : </a:t>
            </a:r>
            <a:r>
              <a:rPr lang="fr-FR" altLang="fr-FR" sz="1200" dirty="0">
                <a:solidFill>
                  <a:srgbClr val="008000"/>
                </a:solidFill>
                <a:hlinkClick r:id="rId5"/>
              </a:rPr>
              <a:t>http://</a:t>
            </a:r>
            <a:r>
              <a:rPr lang="fr-FR" altLang="fr-FR" sz="1200" dirty="0" smtClean="0">
                <a:solidFill>
                  <a:srgbClr val="008000"/>
                </a:solidFill>
                <a:hlinkClick r:id="rId5"/>
              </a:rPr>
              <a:t>www.efloras.org/florataxon.aspx?flora_id=12&amp;taxon_id=125280</a:t>
            </a:r>
            <a:r>
              <a:rPr lang="fr-FR" altLang="fr-FR" sz="1200" dirty="0" smtClean="0">
                <a:solidFill>
                  <a:srgbClr val="008000"/>
                </a:solidFill>
              </a:rPr>
              <a:t> </a:t>
            </a:r>
            <a:endParaRPr lang="fr-FR" altLang="fr-FR" sz="1200" dirty="0">
              <a:solidFill>
                <a:srgbClr val="008000"/>
              </a:solidFill>
            </a:endParaRPr>
          </a:p>
        </p:txBody>
      </p:sp>
      <p:pic>
        <p:nvPicPr>
          <p:cNvPr id="5" name="Image 10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36490" y="1402068"/>
            <a:ext cx="20701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026"/>
          <p:cNvSpPr txBox="1">
            <a:spLocks noChangeArrowheads="1"/>
          </p:cNvSpPr>
          <p:nvPr/>
        </p:nvSpPr>
        <p:spPr bwMode="auto">
          <a:xfrm>
            <a:off x="1101389" y="3011268"/>
            <a:ext cx="29219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rPr>
              <a:t>↖  Culture de l’algue, la </a:t>
            </a:r>
            <a:r>
              <a:rPr lang="fr-FR" altLang="fr-FR" sz="1200" dirty="0" smtClean="0">
                <a:solidFill>
                  <a:srgbClr val="008000"/>
                </a:solidFill>
              </a:rPr>
              <a:t>spiruline ↗.</a:t>
            </a:r>
          </a:p>
          <a:p>
            <a:pPr algn="ctr" eaLnBrk="1" hangingPunct="1">
              <a:spcBef>
                <a:spcPct val="0"/>
              </a:spcBef>
              <a:buFontTx/>
              <a:buNone/>
            </a:pPr>
            <a:r>
              <a:rPr lang="fr-FR" altLang="fr-FR" sz="1200" dirty="0" smtClean="0">
                <a:solidFill>
                  <a:srgbClr val="008000"/>
                </a:solidFill>
              </a:rPr>
              <a:t>Très cultivé à Madagascar (à Tuléar …). </a:t>
            </a:r>
            <a:endParaRPr lang="fr-FR" altLang="fr-FR" sz="1200" dirty="0">
              <a:solidFill>
                <a:srgbClr val="008000"/>
              </a:solidFill>
            </a:endParaRPr>
          </a:p>
          <a:p>
            <a:pPr algn="ctr" eaLnBrk="1" hangingPunct="1">
              <a:spcBef>
                <a:spcPct val="0"/>
              </a:spcBef>
              <a:buFontTx/>
              <a:buNone/>
            </a:pPr>
            <a:r>
              <a:rPr lang="fr-FR" altLang="fr-FR" sz="1200" dirty="0">
                <a:solidFill>
                  <a:srgbClr val="008000"/>
                </a:solidFill>
              </a:rPr>
              <a:t>($$) Source </a:t>
            </a:r>
            <a:r>
              <a:rPr lang="fr-FR" altLang="fr-FR" sz="1200" dirty="0" smtClean="0">
                <a:solidFill>
                  <a:srgbClr val="008000"/>
                </a:solidFill>
              </a:rPr>
              <a:t>images de droite </a:t>
            </a:r>
            <a:r>
              <a:rPr lang="fr-FR" altLang="fr-FR" sz="1200" dirty="0">
                <a:solidFill>
                  <a:srgbClr val="008000"/>
                </a:solidFill>
              </a:rPr>
              <a:t>: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p>
        </p:txBody>
      </p:sp>
      <p:sp>
        <p:nvSpPr>
          <p:cNvPr id="7" name="ZoneTexte 6"/>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9" name="ZoneTexte 8"/>
          <p:cNvSpPr txBox="1"/>
          <p:nvPr/>
        </p:nvSpPr>
        <p:spPr>
          <a:xfrm>
            <a:off x="161365" y="817582"/>
            <a:ext cx="3861996" cy="369332"/>
          </a:xfrm>
          <a:prstGeom prst="rect">
            <a:avLst/>
          </a:prstGeom>
          <a:noFill/>
        </p:spPr>
        <p:txBody>
          <a:bodyPr wrap="square" rtlCol="0">
            <a:spAutoFit/>
          </a:bodyPr>
          <a:lstStyle/>
          <a:p>
            <a:pPr lvl="0"/>
            <a:r>
              <a:rPr lang="fr-FR" dirty="0" smtClean="0">
                <a:solidFill>
                  <a:srgbClr val="008000"/>
                </a:solidFill>
              </a:rPr>
              <a:t>19. </a:t>
            </a:r>
            <a:r>
              <a:rPr lang="fr-FR" b="1" dirty="0" smtClean="0">
                <a:solidFill>
                  <a:srgbClr val="008000"/>
                </a:solidFill>
              </a:rPr>
              <a:t>Autres cultures</a:t>
            </a:r>
            <a:endParaRPr lang="fr-FR" dirty="0" smtClean="0">
              <a:solidFill>
                <a:srgbClr val="008000"/>
              </a:solidFill>
            </a:endParaRPr>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623" y="1450219"/>
            <a:ext cx="2114550" cy="1028700"/>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39" y="4085143"/>
            <a:ext cx="2044700" cy="2730500"/>
          </a:xfrm>
          <a:prstGeom prst="rect">
            <a:avLst/>
          </a:prstGeom>
        </p:spPr>
      </p:pic>
      <p:sp>
        <p:nvSpPr>
          <p:cNvPr id="8" name="ZoneTexte 7"/>
          <p:cNvSpPr txBox="1"/>
          <p:nvPr/>
        </p:nvSpPr>
        <p:spPr>
          <a:xfrm>
            <a:off x="2218566" y="6385053"/>
            <a:ext cx="1020344" cy="276999"/>
          </a:xfrm>
          <a:prstGeom prst="rect">
            <a:avLst/>
          </a:prstGeom>
          <a:noFill/>
        </p:spPr>
        <p:txBody>
          <a:bodyPr wrap="none" rtlCol="0">
            <a:spAutoFit/>
          </a:bodyPr>
          <a:lstStyle/>
          <a:p>
            <a:r>
              <a:rPr lang="fr-FR" sz="1200" dirty="0" smtClean="0">
                <a:solidFill>
                  <a:srgbClr val="008000"/>
                </a:solidFill>
                <a:latin typeface="Calibri" panose="020F0502020204030204" pitchFamily="34" charset="0"/>
              </a:rPr>
              <a:t>← </a:t>
            </a:r>
            <a:r>
              <a:rPr lang="fr-FR" sz="1200" dirty="0" smtClean="0">
                <a:solidFill>
                  <a:srgbClr val="008000"/>
                </a:solidFill>
              </a:rPr>
              <a:t>« </a:t>
            </a:r>
            <a:r>
              <a:rPr lang="fr-FR" sz="1200" dirty="0" err="1" smtClean="0">
                <a:solidFill>
                  <a:srgbClr val="008000"/>
                </a:solidFill>
              </a:rPr>
              <a:t>vonato</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5988925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1365" y="296518"/>
            <a:ext cx="414051" cy="243557"/>
          </a:xfrm>
        </p:spPr>
        <p:txBody>
          <a:bodyPr/>
          <a:lstStyle/>
          <a:p>
            <a:fld id="{603C289A-54D5-4C32-934A-7B1A9FC8B676}" type="slidenum">
              <a:rPr lang="fr-FR" smtClean="0"/>
              <a:t>103</a:t>
            </a:fld>
            <a:endParaRPr lang="fr-FR" dirty="0"/>
          </a:p>
        </p:txBody>
      </p:sp>
      <p:sp>
        <p:nvSpPr>
          <p:cNvPr id="4" name="ZoneTexte 3"/>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5" y="696075"/>
            <a:ext cx="5038596" cy="369332"/>
          </a:xfrm>
          <a:prstGeom prst="rect">
            <a:avLst/>
          </a:prstGeom>
          <a:noFill/>
        </p:spPr>
        <p:txBody>
          <a:bodyPr wrap="square" rtlCol="0">
            <a:spAutoFit/>
          </a:bodyPr>
          <a:lstStyle/>
          <a:p>
            <a:r>
              <a:rPr lang="fr-FR" dirty="0" smtClean="0">
                <a:solidFill>
                  <a:srgbClr val="008000"/>
                </a:solidFill>
              </a:rPr>
              <a:t>19.1. </a:t>
            </a:r>
            <a:r>
              <a:rPr lang="fr-FR" b="1" dirty="0" smtClean="0">
                <a:solidFill>
                  <a:srgbClr val="008000"/>
                </a:solidFill>
              </a:rPr>
              <a:t>Physalis sauvage</a:t>
            </a:r>
            <a:r>
              <a:rPr lang="fr-FR" dirty="0" smtClean="0">
                <a:solidFill>
                  <a:srgbClr val="008000"/>
                </a:solidFill>
              </a:rPr>
              <a:t> (</a:t>
            </a:r>
            <a:r>
              <a:rPr lang="fr-FR" i="1" dirty="0">
                <a:solidFill>
                  <a:srgbClr val="008000"/>
                </a:solidFill>
              </a:rPr>
              <a:t>Physalis </a:t>
            </a:r>
            <a:r>
              <a:rPr lang="fr-FR" i="1" dirty="0" smtClean="0">
                <a:solidFill>
                  <a:srgbClr val="008000"/>
                </a:solidFill>
              </a:rPr>
              <a:t>minima</a:t>
            </a:r>
            <a:r>
              <a:rPr lang="fr-FR" dirty="0" smtClean="0">
                <a:solidFill>
                  <a:srgbClr val="008000"/>
                </a:solidFill>
              </a:rPr>
              <a:t>)</a:t>
            </a:r>
          </a:p>
        </p:txBody>
      </p:sp>
      <p:sp>
        <p:nvSpPr>
          <p:cNvPr id="7" name="ZoneTexte 6"/>
          <p:cNvSpPr txBox="1"/>
          <p:nvPr/>
        </p:nvSpPr>
        <p:spPr>
          <a:xfrm>
            <a:off x="161365" y="1186915"/>
            <a:ext cx="11935155" cy="2862322"/>
          </a:xfrm>
          <a:prstGeom prst="rect">
            <a:avLst/>
          </a:prstGeom>
          <a:noFill/>
        </p:spPr>
        <p:txBody>
          <a:bodyPr wrap="square" rtlCol="0">
            <a:spAutoFit/>
          </a:bodyPr>
          <a:lstStyle/>
          <a:p>
            <a:pPr algn="just"/>
            <a:r>
              <a:rPr lang="fr-FR" dirty="0" smtClean="0">
                <a:solidFill>
                  <a:srgbClr val="008000"/>
                </a:solidFill>
              </a:rPr>
              <a:t>En Anglais : </a:t>
            </a:r>
            <a:r>
              <a:rPr lang="en-US" dirty="0">
                <a:solidFill>
                  <a:srgbClr val="008000"/>
                </a:solidFill>
              </a:rPr>
              <a:t>native gooseberry , wild cape </a:t>
            </a:r>
            <a:r>
              <a:rPr lang="en-US" dirty="0" smtClean="0">
                <a:solidFill>
                  <a:srgbClr val="008000"/>
                </a:solidFill>
              </a:rPr>
              <a:t>gooseberry</a:t>
            </a:r>
            <a:r>
              <a:rPr lang="en-US" dirty="0">
                <a:solidFill>
                  <a:srgbClr val="008000"/>
                </a:solidFill>
              </a:rPr>
              <a:t>, pygmy </a:t>
            </a:r>
            <a:r>
              <a:rPr lang="en-US" dirty="0" err="1" smtClean="0">
                <a:solidFill>
                  <a:srgbClr val="008000"/>
                </a:solidFill>
              </a:rPr>
              <a:t>groundcherry</a:t>
            </a:r>
            <a:r>
              <a:rPr lang="en-US" dirty="0" smtClean="0">
                <a:solidFill>
                  <a:srgbClr val="008000"/>
                </a:solidFill>
              </a:rPr>
              <a:t>, </a:t>
            </a:r>
            <a:r>
              <a:rPr lang="en-US" dirty="0" err="1" smtClean="0">
                <a:solidFill>
                  <a:srgbClr val="008000"/>
                </a:solidFill>
              </a:rPr>
              <a:t>sunberry</a:t>
            </a:r>
            <a:r>
              <a:rPr lang="fr-FR" dirty="0" smtClean="0">
                <a:solidFill>
                  <a:srgbClr val="008000"/>
                </a:solidFill>
              </a:rPr>
              <a:t>. </a:t>
            </a:r>
            <a:r>
              <a:rPr lang="fr-FR" i="1" dirty="0">
                <a:solidFill>
                  <a:srgbClr val="008000"/>
                </a:solidFill>
              </a:rPr>
              <a:t>Physalis minima</a:t>
            </a:r>
            <a:r>
              <a:rPr lang="fr-FR" dirty="0" smtClean="0">
                <a:solidFill>
                  <a:srgbClr val="008000"/>
                </a:solidFill>
              </a:rPr>
              <a:t> </a:t>
            </a:r>
            <a:r>
              <a:rPr lang="fr-FR" dirty="0">
                <a:solidFill>
                  <a:srgbClr val="008000"/>
                </a:solidFill>
              </a:rPr>
              <a:t>e</a:t>
            </a:r>
            <a:r>
              <a:rPr lang="fr-FR" dirty="0" smtClean="0">
                <a:solidFill>
                  <a:srgbClr val="008000"/>
                </a:solidFill>
              </a:rPr>
              <a:t>st </a:t>
            </a:r>
            <a:r>
              <a:rPr lang="fr-FR" dirty="0">
                <a:solidFill>
                  <a:srgbClr val="008000"/>
                </a:solidFill>
              </a:rPr>
              <a:t>plante herbacée annuelle pantropical 20-50 cm de </a:t>
            </a:r>
            <a:r>
              <a:rPr lang="fr-FR" dirty="0" smtClean="0">
                <a:solidFill>
                  <a:srgbClr val="008000"/>
                </a:solidFill>
              </a:rPr>
              <a:t>haut, à maturité. </a:t>
            </a:r>
            <a:r>
              <a:rPr lang="fr-FR" dirty="0">
                <a:solidFill>
                  <a:srgbClr val="008000"/>
                </a:solidFill>
              </a:rPr>
              <a:t>Le </a:t>
            </a:r>
            <a:r>
              <a:rPr lang="fr-FR" dirty="0" smtClean="0">
                <a:solidFill>
                  <a:srgbClr val="008000"/>
                </a:solidFill>
              </a:rPr>
              <a:t>fruit, riche en vitamine C, consommé frais, </a:t>
            </a:r>
            <a:r>
              <a:rPr lang="fr-FR" dirty="0">
                <a:solidFill>
                  <a:srgbClr val="008000"/>
                </a:solidFill>
              </a:rPr>
              <a:t>a </a:t>
            </a:r>
            <a:r>
              <a:rPr lang="fr-FR" dirty="0" smtClean="0">
                <a:solidFill>
                  <a:srgbClr val="008000"/>
                </a:solidFill>
              </a:rPr>
              <a:t>la forme d’une tomate-cerise, à la </a:t>
            </a:r>
            <a:r>
              <a:rPr lang="fr-FR" b="1" dirty="0" smtClean="0">
                <a:solidFill>
                  <a:srgbClr val="008000"/>
                </a:solidFill>
              </a:rPr>
              <a:t>saveur agréable, acidulée et douce</a:t>
            </a:r>
            <a:r>
              <a:rPr lang="fr-FR" dirty="0" smtClean="0">
                <a:solidFill>
                  <a:srgbClr val="008000"/>
                </a:solidFill>
              </a:rPr>
              <a:t>, à </a:t>
            </a:r>
            <a:r>
              <a:rPr lang="fr-FR" dirty="0">
                <a:solidFill>
                  <a:srgbClr val="008000"/>
                </a:solidFill>
              </a:rPr>
              <a:t>pleine </a:t>
            </a:r>
            <a:r>
              <a:rPr lang="fr-FR" dirty="0" smtClean="0">
                <a:solidFill>
                  <a:srgbClr val="008000"/>
                </a:solidFill>
              </a:rPr>
              <a:t>maturité. La plante est souvent </a:t>
            </a:r>
            <a:r>
              <a:rPr lang="fr-FR" dirty="0">
                <a:solidFill>
                  <a:srgbClr val="008000"/>
                </a:solidFill>
              </a:rPr>
              <a:t>utilisé pour soulager la douleur (action analgésique). Dans une </a:t>
            </a:r>
            <a:r>
              <a:rPr lang="fr-FR" dirty="0" smtClean="0">
                <a:solidFill>
                  <a:srgbClr val="008000"/>
                </a:solidFill>
              </a:rPr>
              <a:t>étude, un extrait de l'ensemble de la </a:t>
            </a:r>
            <a:r>
              <a:rPr lang="fr-FR" dirty="0">
                <a:solidFill>
                  <a:srgbClr val="008000"/>
                </a:solidFill>
              </a:rPr>
              <a:t>plante a montré une action anti-inflammatoire et analgésique chez le rat</a:t>
            </a:r>
            <a:r>
              <a:rPr lang="fr-FR" dirty="0" smtClean="0">
                <a:solidFill>
                  <a:srgbClr val="008000"/>
                </a:solidFill>
              </a:rPr>
              <a:t>. </a:t>
            </a:r>
            <a:r>
              <a:rPr lang="fr-FR" dirty="0" smtClean="0">
                <a:solidFill>
                  <a:srgbClr val="FF0000"/>
                </a:solidFill>
              </a:rPr>
              <a:t>La </a:t>
            </a:r>
            <a:r>
              <a:rPr lang="fr-FR" dirty="0">
                <a:solidFill>
                  <a:srgbClr val="FF0000"/>
                </a:solidFill>
              </a:rPr>
              <a:t>plante a tendance à avoir un caractère de mauvaises herbes, </a:t>
            </a:r>
            <a:r>
              <a:rPr lang="fr-FR" dirty="0" smtClean="0">
                <a:solidFill>
                  <a:srgbClr val="FF0000"/>
                </a:solidFill>
              </a:rPr>
              <a:t>poussant </a:t>
            </a:r>
            <a:r>
              <a:rPr lang="fr-FR" dirty="0">
                <a:solidFill>
                  <a:srgbClr val="FF0000"/>
                </a:solidFill>
              </a:rPr>
              <a:t>souvent dans des sites perturbés.</a:t>
            </a:r>
            <a:endParaRPr lang="fr-FR" dirty="0" smtClean="0">
              <a:solidFill>
                <a:srgbClr val="FF0000"/>
              </a:solidFill>
            </a:endParaRPr>
          </a:p>
          <a:p>
            <a:pPr algn="just"/>
            <a:r>
              <a:rPr lang="fr-FR" sz="1200" dirty="0" smtClean="0">
                <a:solidFill>
                  <a:srgbClr val="FF0000"/>
                </a:solidFill>
              </a:rPr>
              <a:t>La plante a un caractère envahissant à Madagascar</a:t>
            </a:r>
            <a:r>
              <a:rPr lang="fr-FR" sz="1200" dirty="0" smtClean="0">
                <a:solidFill>
                  <a:srgbClr val="008000"/>
                </a:solidFill>
              </a:rPr>
              <a:t>. </a:t>
            </a:r>
            <a:r>
              <a:rPr lang="fr-FR" sz="1200" dirty="0">
                <a:solidFill>
                  <a:srgbClr val="008000"/>
                </a:solidFill>
              </a:rPr>
              <a:t> </a:t>
            </a:r>
            <a:r>
              <a:rPr lang="fr-FR" sz="1200" dirty="0" smtClean="0">
                <a:solidFill>
                  <a:srgbClr val="008000"/>
                </a:solidFill>
              </a:rPr>
              <a:t>Les graines de Physalis </a:t>
            </a:r>
            <a:r>
              <a:rPr lang="fr-FR" sz="1200" dirty="0">
                <a:solidFill>
                  <a:srgbClr val="008000"/>
                </a:solidFill>
              </a:rPr>
              <a:t>sont généralement assez faciles à faire germer</a:t>
            </a:r>
            <a:r>
              <a:rPr lang="fr-FR" sz="1200" dirty="0" smtClean="0">
                <a:solidFill>
                  <a:srgbClr val="008000"/>
                </a:solidFill>
              </a:rPr>
              <a:t>, même </a:t>
            </a:r>
            <a:r>
              <a:rPr lang="fr-FR" sz="1200" dirty="0">
                <a:solidFill>
                  <a:srgbClr val="008000"/>
                </a:solidFill>
              </a:rPr>
              <a:t>si le temps de germination peut être un peu plus que les autres semences de </a:t>
            </a:r>
            <a:r>
              <a:rPr lang="fr-FR" sz="1200" dirty="0" smtClean="0">
                <a:solidFill>
                  <a:srgbClr val="008000"/>
                </a:solidFill>
              </a:rPr>
              <a:t>légume.  La plante se multiple par les graines. Les </a:t>
            </a:r>
            <a:r>
              <a:rPr lang="fr-FR" sz="1200" dirty="0">
                <a:solidFill>
                  <a:srgbClr val="008000"/>
                </a:solidFill>
              </a:rPr>
              <a:t>feuilles sont </a:t>
            </a:r>
            <a:r>
              <a:rPr lang="fr-FR" sz="1200" dirty="0" smtClean="0">
                <a:solidFill>
                  <a:srgbClr val="008000"/>
                </a:solidFill>
              </a:rPr>
              <a:t>douces </a:t>
            </a:r>
            <a:r>
              <a:rPr lang="fr-FR" sz="1200" dirty="0">
                <a:solidFill>
                  <a:srgbClr val="008000"/>
                </a:solidFill>
              </a:rPr>
              <a:t>et </a:t>
            </a:r>
            <a:r>
              <a:rPr lang="fr-FR" sz="1200" dirty="0" smtClean="0">
                <a:solidFill>
                  <a:srgbClr val="008000"/>
                </a:solidFill>
              </a:rPr>
              <a:t>lisses </a:t>
            </a:r>
            <a:r>
              <a:rPr lang="fr-FR" sz="1200" dirty="0">
                <a:solidFill>
                  <a:srgbClr val="008000"/>
                </a:solidFill>
              </a:rPr>
              <a:t>(pas de </a:t>
            </a:r>
            <a:r>
              <a:rPr lang="fr-FR" sz="1200" dirty="0" smtClean="0">
                <a:solidFill>
                  <a:srgbClr val="008000"/>
                </a:solidFill>
              </a:rPr>
              <a:t>poils), </a:t>
            </a:r>
            <a:r>
              <a:rPr lang="fr-FR" sz="1200" dirty="0">
                <a:solidFill>
                  <a:srgbClr val="008000"/>
                </a:solidFill>
              </a:rPr>
              <a:t>avec des </a:t>
            </a:r>
            <a:r>
              <a:rPr lang="fr-FR" sz="1200" dirty="0" smtClean="0">
                <a:solidFill>
                  <a:srgbClr val="008000"/>
                </a:solidFill>
              </a:rPr>
              <a:t>bordures dentelées</a:t>
            </a:r>
            <a:r>
              <a:rPr lang="fr-FR" sz="1200" dirty="0">
                <a:solidFill>
                  <a:srgbClr val="008000"/>
                </a:solidFill>
              </a:rPr>
              <a:t>, </a:t>
            </a:r>
            <a:r>
              <a:rPr lang="fr-FR" sz="1200" dirty="0" smtClean="0">
                <a:solidFill>
                  <a:srgbClr val="008000"/>
                </a:solidFill>
              </a:rPr>
              <a:t>de 2,5 à 12 </a:t>
            </a:r>
            <a:r>
              <a:rPr lang="fr-FR" sz="1200" dirty="0">
                <a:solidFill>
                  <a:srgbClr val="008000"/>
                </a:solidFill>
              </a:rPr>
              <a:t>cm de long. </a:t>
            </a:r>
            <a:r>
              <a:rPr lang="fr-FR" sz="1200" dirty="0" smtClean="0">
                <a:solidFill>
                  <a:srgbClr val="008000"/>
                </a:solidFill>
              </a:rPr>
              <a:t>Les </a:t>
            </a:r>
            <a:r>
              <a:rPr lang="fr-FR" sz="1200" dirty="0">
                <a:solidFill>
                  <a:srgbClr val="008000"/>
                </a:solidFill>
              </a:rPr>
              <a:t>fleurs </a:t>
            </a:r>
            <a:r>
              <a:rPr lang="fr-FR" sz="1200" dirty="0" smtClean="0">
                <a:solidFill>
                  <a:srgbClr val="008000"/>
                </a:solidFill>
              </a:rPr>
              <a:t>jaunâtres à crème </a:t>
            </a:r>
            <a:r>
              <a:rPr lang="fr-FR" sz="1200" dirty="0">
                <a:solidFill>
                  <a:srgbClr val="008000"/>
                </a:solidFill>
              </a:rPr>
              <a:t>sont suivis par </a:t>
            </a:r>
            <a:r>
              <a:rPr lang="fr-FR" sz="1200" dirty="0" smtClean="0">
                <a:solidFill>
                  <a:srgbClr val="008000"/>
                </a:solidFill>
              </a:rPr>
              <a:t>des </a:t>
            </a:r>
            <a:r>
              <a:rPr lang="fr-FR" sz="1200" i="1" dirty="0">
                <a:solidFill>
                  <a:srgbClr val="008000"/>
                </a:solidFill>
              </a:rPr>
              <a:t>fruits </a:t>
            </a:r>
            <a:r>
              <a:rPr lang="fr-FR" sz="1200" i="1" dirty="0" smtClean="0">
                <a:solidFill>
                  <a:srgbClr val="008000"/>
                </a:solidFill>
              </a:rPr>
              <a:t>jaunes comestibles </a:t>
            </a:r>
            <a:r>
              <a:rPr lang="fr-FR" sz="1200" dirty="0" smtClean="0">
                <a:solidFill>
                  <a:srgbClr val="008000"/>
                </a:solidFill>
              </a:rPr>
              <a:t>encapsulées </a:t>
            </a:r>
            <a:r>
              <a:rPr lang="fr-FR" sz="1200" dirty="0">
                <a:solidFill>
                  <a:srgbClr val="008000"/>
                </a:solidFill>
              </a:rPr>
              <a:t>dans </a:t>
            </a:r>
            <a:r>
              <a:rPr lang="fr-FR" sz="1200" dirty="0" smtClean="0">
                <a:solidFill>
                  <a:srgbClr val="008000"/>
                </a:solidFill>
              </a:rPr>
              <a:t>une </a:t>
            </a:r>
            <a:r>
              <a:rPr lang="fr-FR" sz="1200" dirty="0">
                <a:solidFill>
                  <a:srgbClr val="008000"/>
                </a:solidFill>
              </a:rPr>
              <a:t>couverture parcheminée qui se transforme </a:t>
            </a:r>
            <a:r>
              <a:rPr lang="fr-FR" sz="1200" dirty="0" smtClean="0">
                <a:solidFill>
                  <a:srgbClr val="008000"/>
                </a:solidFill>
              </a:rPr>
              <a:t>en </a:t>
            </a:r>
            <a:r>
              <a:rPr lang="fr-FR" sz="1200" dirty="0">
                <a:solidFill>
                  <a:srgbClr val="008000"/>
                </a:solidFill>
              </a:rPr>
              <a:t>paille marron et tombe sur le sol lorsque le fruit est bien mûr</a:t>
            </a:r>
            <a:r>
              <a:rPr lang="fr-FR" sz="1200" dirty="0" smtClean="0">
                <a:solidFill>
                  <a:srgbClr val="008000"/>
                </a:solidFill>
              </a:rPr>
              <a:t>.</a:t>
            </a:r>
          </a:p>
          <a:p>
            <a:pPr algn="just"/>
            <a:r>
              <a:rPr lang="fr-FR" sz="1200" dirty="0" smtClean="0">
                <a:solidFill>
                  <a:srgbClr val="008000"/>
                </a:solidFill>
              </a:rPr>
              <a:t>(°) </a:t>
            </a:r>
            <a:r>
              <a:rPr lang="fr-FR" sz="1200" dirty="0">
                <a:solidFill>
                  <a:srgbClr val="008000"/>
                </a:solidFill>
              </a:rPr>
              <a:t>Khan, MA; Khan, H .; Khan, S .; </a:t>
            </a:r>
            <a:r>
              <a:rPr lang="fr-FR" sz="1200" dirty="0" err="1">
                <a:solidFill>
                  <a:srgbClr val="008000"/>
                </a:solidFill>
              </a:rPr>
              <a:t>Mahmood</a:t>
            </a:r>
            <a:r>
              <a:rPr lang="fr-FR" sz="1200" dirty="0">
                <a:solidFill>
                  <a:srgbClr val="008000"/>
                </a:solidFill>
              </a:rPr>
              <a:t>, T .; Khan, PM; </a:t>
            </a:r>
            <a:r>
              <a:rPr lang="fr-FR" sz="1200" dirty="0" err="1">
                <a:solidFill>
                  <a:srgbClr val="008000"/>
                </a:solidFill>
              </a:rPr>
              <a:t>Jabar</a:t>
            </a:r>
            <a:r>
              <a:rPr lang="fr-FR" sz="1200" dirty="0">
                <a:solidFill>
                  <a:srgbClr val="008000"/>
                </a:solidFill>
              </a:rPr>
              <a:t>, A. (2009). </a:t>
            </a:r>
            <a:r>
              <a:rPr lang="fr-FR" sz="1200" dirty="0" smtClean="0">
                <a:solidFill>
                  <a:srgbClr val="008000"/>
                </a:solidFill>
              </a:rPr>
              <a:t>"</a:t>
            </a:r>
            <a:r>
              <a:rPr lang="en-US" sz="1200" dirty="0" smtClean="0">
                <a:solidFill>
                  <a:srgbClr val="008000"/>
                </a:solidFill>
              </a:rPr>
              <a:t>Anti-inflammatory</a:t>
            </a:r>
            <a:r>
              <a:rPr lang="en-US" sz="1200" dirty="0">
                <a:solidFill>
                  <a:srgbClr val="008000"/>
                </a:solidFill>
              </a:rPr>
              <a:t>, analgesic and antipyretic activities of </a:t>
            </a:r>
            <a:r>
              <a:rPr lang="en-US" sz="1200" i="1" dirty="0" err="1">
                <a:solidFill>
                  <a:srgbClr val="008000"/>
                </a:solidFill>
              </a:rPr>
              <a:t>Physalis</a:t>
            </a:r>
            <a:r>
              <a:rPr lang="en-US" sz="1200" i="1" dirty="0">
                <a:solidFill>
                  <a:srgbClr val="008000"/>
                </a:solidFill>
              </a:rPr>
              <a:t> minima</a:t>
            </a:r>
            <a:r>
              <a:rPr lang="en-US" sz="1200" dirty="0">
                <a:solidFill>
                  <a:srgbClr val="008000"/>
                </a:solidFill>
              </a:rPr>
              <a:t> Linn.". Journal of Enzyme Inhibition and Medicinal Chemistry 24 (3): 632–637</a:t>
            </a:r>
            <a:r>
              <a:rPr lang="fr-FR" sz="1200" dirty="0" smtClean="0">
                <a:solidFill>
                  <a:srgbClr val="008000"/>
                </a:solidFill>
              </a:rPr>
              <a:t>.</a:t>
            </a:r>
            <a:r>
              <a:rPr lang="fr-FR" sz="1200" dirty="0"/>
              <a:t> </a:t>
            </a:r>
            <a:r>
              <a:rPr lang="fr-FR" sz="1200" dirty="0" err="1" smtClean="0">
                <a:hlinkClick r:id="rId2" tooltip="Identificateur d'objet numérique"/>
              </a:rPr>
              <a:t>doi</a:t>
            </a:r>
            <a:r>
              <a:rPr lang="fr-FR" sz="1200" dirty="0" smtClean="0"/>
              <a:t>:</a:t>
            </a:r>
            <a:r>
              <a:rPr lang="fr-FR" sz="1200" dirty="0"/>
              <a:t> </a:t>
            </a:r>
            <a:r>
              <a:rPr lang="fr-FR" sz="1200" dirty="0">
                <a:hlinkClick r:id="rId3"/>
              </a:rPr>
              <a:t>10.1080 / </a:t>
            </a:r>
            <a:r>
              <a:rPr lang="fr-FR" sz="1200" dirty="0" smtClean="0">
                <a:hlinkClick r:id="rId3"/>
              </a:rPr>
              <a:t>14756360802321120</a:t>
            </a:r>
            <a:r>
              <a:rPr lang="fr-FR" sz="1200" dirty="0" smtClean="0"/>
              <a:t>.</a:t>
            </a:r>
            <a:r>
              <a:rPr lang="fr-FR" sz="1200" dirty="0"/>
              <a:t> </a:t>
            </a:r>
            <a:r>
              <a:rPr lang="fr-FR" sz="1200" dirty="0">
                <a:hlinkClick r:id="rId4" tooltip="Identifier PubMed"/>
              </a:rPr>
              <a:t>PMID</a:t>
            </a:r>
            <a:r>
              <a:rPr lang="fr-FR" sz="1200" dirty="0"/>
              <a:t> </a:t>
            </a:r>
            <a:r>
              <a:rPr lang="fr-FR" sz="1200" dirty="0" smtClean="0">
                <a:hlinkClick r:id="rId5"/>
              </a:rPr>
              <a:t>18825533</a:t>
            </a:r>
            <a:r>
              <a:rPr lang="fr-FR" sz="1200" dirty="0" smtClean="0"/>
              <a:t>.</a:t>
            </a:r>
            <a:endParaRPr lang="fr-FR" sz="1200" dirty="0" smtClean="0">
              <a:solidFill>
                <a:srgbClr val="008000"/>
              </a:solidFill>
            </a:endParaRPr>
          </a:p>
          <a:p>
            <a:pPr algn="just"/>
            <a:r>
              <a:rPr lang="fr-FR" sz="1200" dirty="0" smtClean="0">
                <a:solidFill>
                  <a:srgbClr val="008000"/>
                </a:solidFill>
              </a:rPr>
              <a:t>Sources : a) </a:t>
            </a:r>
            <a:r>
              <a:rPr lang="fr-FR" sz="1200" dirty="0">
                <a:solidFill>
                  <a:srgbClr val="008000"/>
                </a:solidFill>
                <a:hlinkClick r:id="rId6"/>
              </a:rPr>
              <a:t>http://</a:t>
            </a:r>
            <a:r>
              <a:rPr lang="fr-FR" sz="1200" dirty="0" smtClean="0">
                <a:solidFill>
                  <a:srgbClr val="008000"/>
                </a:solidFill>
                <a:hlinkClick r:id="rId6"/>
              </a:rPr>
              <a:t>en.wikipedia.org/wiki/Physalis_minima</a:t>
            </a:r>
            <a:r>
              <a:rPr lang="fr-FR" sz="1200" dirty="0">
                <a:solidFill>
                  <a:srgbClr val="008000"/>
                </a:solidFill>
              </a:rPr>
              <a:t>, b) </a:t>
            </a:r>
            <a:r>
              <a:rPr lang="fr-FR" sz="1200" dirty="0">
                <a:solidFill>
                  <a:srgbClr val="008000"/>
                </a:solidFill>
                <a:hlinkClick r:id="rId7"/>
              </a:rPr>
              <a:t>http://</a:t>
            </a:r>
            <a:r>
              <a:rPr lang="fr-FR" sz="1200" dirty="0" smtClean="0">
                <a:solidFill>
                  <a:srgbClr val="008000"/>
                </a:solidFill>
                <a:hlinkClick r:id="rId7"/>
              </a:rPr>
              <a:t>www.tradewindsfruit.com/content/sunberry.htm</a:t>
            </a:r>
            <a:r>
              <a:rPr lang="fr-FR" sz="1200" dirty="0" smtClean="0">
                <a:solidFill>
                  <a:srgbClr val="008000"/>
                </a:solidFill>
              </a:rPr>
              <a:t>  </a:t>
            </a:r>
          </a:p>
          <a:p>
            <a:pPr algn="just"/>
            <a:r>
              <a:rPr lang="fr-FR" sz="1200" dirty="0" smtClean="0">
                <a:solidFill>
                  <a:srgbClr val="008000"/>
                </a:solidFill>
              </a:rPr>
              <a:t>(</a:t>
            </a:r>
            <a:r>
              <a:rPr lang="fr-FR" sz="1200" dirty="0">
                <a:solidFill>
                  <a:srgbClr val="008000"/>
                </a:solidFill>
              </a:rPr>
              <a:t>famille des</a:t>
            </a:r>
            <a:r>
              <a:rPr lang="fr-FR" sz="1200" dirty="0"/>
              <a:t> </a:t>
            </a:r>
            <a:r>
              <a:rPr lang="fr-FR" sz="1200" i="1" dirty="0" err="1">
                <a:hlinkClick r:id="rId8" tooltip="Solanaceae"/>
              </a:rPr>
              <a:t>Solanaceae</a:t>
            </a:r>
            <a:r>
              <a:rPr lang="fr-FR" sz="1200" dirty="0" smtClean="0">
                <a:solidFill>
                  <a:srgbClr val="008000"/>
                </a:solidFill>
              </a:rPr>
              <a:t>).</a:t>
            </a:r>
            <a:endParaRPr lang="fr-FR" sz="1200" dirty="0">
              <a:solidFill>
                <a:srgbClr val="008000"/>
              </a:solidFill>
            </a:endParaRP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0721" y="4747159"/>
            <a:ext cx="2543175" cy="1800225"/>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2022" y="4747159"/>
            <a:ext cx="2466975" cy="1847850"/>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1759" y="3429000"/>
            <a:ext cx="2466975" cy="184785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9573" y="4299484"/>
            <a:ext cx="1990725" cy="2295525"/>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67" y="4128034"/>
            <a:ext cx="1847850" cy="2466975"/>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4500" y="5386570"/>
            <a:ext cx="1972019" cy="1471430"/>
          </a:xfrm>
          <a:prstGeom prst="rect">
            <a:avLst/>
          </a:prstGeom>
        </p:spPr>
      </p:pic>
    </p:spTree>
    <p:extLst>
      <p:ext uri="{BB962C8B-B14F-4D97-AF65-F5344CB8AC3E}">
        <p14:creationId xmlns:p14="http://schemas.microsoft.com/office/powerpoint/2010/main" val="10089239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234166"/>
            <a:ext cx="579304" cy="320675"/>
          </a:xfrm>
        </p:spPr>
        <p:txBody>
          <a:bodyPr/>
          <a:lstStyle/>
          <a:p>
            <a:fld id="{603C289A-54D5-4C32-934A-7B1A9FC8B676}" type="slidenum">
              <a:rPr lang="fr-FR" smtClean="0"/>
              <a:t>104</a:t>
            </a:fld>
            <a:endParaRPr lang="fr-FR"/>
          </a:p>
        </p:txBody>
      </p:sp>
      <p:sp>
        <p:nvSpPr>
          <p:cNvPr id="4" name="ZoneTexte 3"/>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5" y="696075"/>
            <a:ext cx="5038596" cy="369332"/>
          </a:xfrm>
          <a:prstGeom prst="rect">
            <a:avLst/>
          </a:prstGeom>
          <a:noFill/>
        </p:spPr>
        <p:txBody>
          <a:bodyPr wrap="square" rtlCol="0">
            <a:spAutoFit/>
          </a:bodyPr>
          <a:lstStyle/>
          <a:p>
            <a:r>
              <a:rPr lang="fr-FR" dirty="0" smtClean="0">
                <a:solidFill>
                  <a:srgbClr val="008000"/>
                </a:solidFill>
              </a:rPr>
              <a:t>19.1. </a:t>
            </a:r>
            <a:r>
              <a:rPr lang="fr-FR" b="1" dirty="0">
                <a:solidFill>
                  <a:srgbClr val="008000"/>
                </a:solidFill>
              </a:rPr>
              <a:t>Coqueret du </a:t>
            </a:r>
            <a:r>
              <a:rPr lang="fr-FR" b="1" dirty="0" smtClean="0">
                <a:solidFill>
                  <a:srgbClr val="008000"/>
                </a:solidFill>
              </a:rPr>
              <a:t>Pérou </a:t>
            </a:r>
            <a:r>
              <a:rPr lang="fr-FR" dirty="0" smtClean="0">
                <a:solidFill>
                  <a:srgbClr val="008000"/>
                </a:solidFill>
              </a:rPr>
              <a:t>(</a:t>
            </a:r>
            <a:r>
              <a:rPr lang="fr-FR" i="1" dirty="0" smtClean="0">
                <a:solidFill>
                  <a:srgbClr val="008000"/>
                </a:solidFill>
              </a:rPr>
              <a:t>Physalis </a:t>
            </a:r>
            <a:r>
              <a:rPr lang="fr-FR" i="1" dirty="0" err="1" smtClean="0">
                <a:solidFill>
                  <a:srgbClr val="008000"/>
                </a:solidFill>
              </a:rPr>
              <a:t>peruviana</a:t>
            </a:r>
            <a:r>
              <a:rPr lang="fr-FR" dirty="0" smtClean="0">
                <a:solidFill>
                  <a:srgbClr val="008000"/>
                </a:solidFill>
              </a:rPr>
              <a:t>)</a:t>
            </a:r>
          </a:p>
        </p:txBody>
      </p:sp>
      <p:sp>
        <p:nvSpPr>
          <p:cNvPr id="6" name="ZoneTexte 5"/>
          <p:cNvSpPr txBox="1"/>
          <p:nvPr/>
        </p:nvSpPr>
        <p:spPr>
          <a:xfrm>
            <a:off x="161365" y="1145754"/>
            <a:ext cx="11780919" cy="3785652"/>
          </a:xfrm>
          <a:prstGeom prst="rect">
            <a:avLst/>
          </a:prstGeom>
          <a:noFill/>
        </p:spPr>
        <p:txBody>
          <a:bodyPr wrap="square" rtlCol="0">
            <a:spAutoFit/>
          </a:bodyPr>
          <a:lstStyle/>
          <a:p>
            <a:pPr algn="just"/>
            <a:r>
              <a:rPr lang="fr-FR" dirty="0">
                <a:solidFill>
                  <a:srgbClr val="008000"/>
                </a:solidFill>
              </a:rPr>
              <a:t>La plante </a:t>
            </a:r>
            <a:r>
              <a:rPr lang="fr-FR" dirty="0" smtClean="0">
                <a:solidFill>
                  <a:srgbClr val="008000"/>
                </a:solidFill>
              </a:rPr>
              <a:t>est pérenne </a:t>
            </a:r>
            <a:r>
              <a:rPr lang="fr-FR" dirty="0">
                <a:solidFill>
                  <a:srgbClr val="008000"/>
                </a:solidFill>
              </a:rPr>
              <a:t>en climat chaud. Elle fait 45-90 cm de haut avec des tiges érigées très branchues</a:t>
            </a:r>
            <a:r>
              <a:rPr lang="fr-FR" dirty="0" smtClean="0">
                <a:solidFill>
                  <a:srgbClr val="008000"/>
                </a:solidFill>
              </a:rPr>
              <a:t>. </a:t>
            </a:r>
            <a:r>
              <a:rPr lang="fr-FR" dirty="0">
                <a:solidFill>
                  <a:srgbClr val="008000"/>
                </a:solidFill>
              </a:rPr>
              <a:t>Le </a:t>
            </a:r>
            <a:r>
              <a:rPr lang="fr-FR" dirty="0">
                <a:solidFill>
                  <a:srgbClr val="008000"/>
                </a:solidFill>
                <a:hlinkClick r:id="rId2" tooltip="Fruit (botanique)"/>
              </a:rPr>
              <a:t>fruit</a:t>
            </a:r>
            <a:r>
              <a:rPr lang="fr-FR" dirty="0">
                <a:solidFill>
                  <a:srgbClr val="008000"/>
                </a:solidFill>
              </a:rPr>
              <a:t> est </a:t>
            </a:r>
            <a:r>
              <a:rPr lang="fr-FR" dirty="0" smtClean="0">
                <a:solidFill>
                  <a:srgbClr val="008000"/>
                </a:solidFill>
              </a:rPr>
              <a:t>une petite</a:t>
            </a:r>
            <a:r>
              <a:rPr lang="fr-FR" dirty="0">
                <a:solidFill>
                  <a:srgbClr val="008000"/>
                </a:solidFill>
              </a:rPr>
              <a:t> </a:t>
            </a:r>
            <a:r>
              <a:rPr lang="fr-FR" dirty="0">
                <a:solidFill>
                  <a:srgbClr val="008000"/>
                </a:solidFill>
                <a:hlinkClick r:id="rId3" tooltip="Baie (botanique)"/>
              </a:rPr>
              <a:t>baie</a:t>
            </a:r>
            <a:r>
              <a:rPr lang="fr-FR" dirty="0">
                <a:solidFill>
                  <a:srgbClr val="008000"/>
                </a:solidFill>
              </a:rPr>
              <a:t> ronde, de la taille d'une bille (1-1,5 cm de diamètre) de couleur jaune à orange brillant, remplie </a:t>
            </a:r>
            <a:r>
              <a:rPr lang="fr-FR" dirty="0" smtClean="0">
                <a:solidFill>
                  <a:srgbClr val="008000"/>
                </a:solidFill>
              </a:rPr>
              <a:t>de petites</a:t>
            </a:r>
            <a:r>
              <a:rPr lang="fr-FR" dirty="0">
                <a:solidFill>
                  <a:srgbClr val="008000"/>
                </a:solidFill>
              </a:rPr>
              <a:t> </a:t>
            </a:r>
            <a:r>
              <a:rPr lang="fr-FR" dirty="0">
                <a:solidFill>
                  <a:srgbClr val="008000"/>
                </a:solidFill>
                <a:hlinkClick r:id="rId4" tooltip="Graine"/>
              </a:rPr>
              <a:t>graines</a:t>
            </a:r>
            <a:r>
              <a:rPr lang="fr-FR" dirty="0">
                <a:solidFill>
                  <a:srgbClr val="008000"/>
                </a:solidFill>
              </a:rPr>
              <a:t>, et protégée par une cage de feuilles, constituée </a:t>
            </a:r>
            <a:r>
              <a:rPr lang="fr-FR" dirty="0" smtClean="0">
                <a:solidFill>
                  <a:srgbClr val="008000"/>
                </a:solidFill>
              </a:rPr>
              <a:t>de </a:t>
            </a:r>
            <a:r>
              <a:rPr lang="fr-FR" dirty="0" smtClean="0">
                <a:solidFill>
                  <a:srgbClr val="008000"/>
                </a:solidFill>
                <a:hlinkClick r:id="rId5" tooltip="Sépale"/>
              </a:rPr>
              <a:t>sépales</a:t>
            </a:r>
            <a:r>
              <a:rPr lang="fr-FR" dirty="0">
                <a:solidFill>
                  <a:srgbClr val="008000"/>
                </a:solidFill>
              </a:rPr>
              <a:t> soudés qui le fait ressembler à un </a:t>
            </a:r>
            <a:r>
              <a:rPr lang="fr-FR" dirty="0">
                <a:solidFill>
                  <a:srgbClr val="008000"/>
                </a:solidFill>
                <a:hlinkClick r:id="rId6" tooltip="Lampion"/>
              </a:rPr>
              <a:t>lampion</a:t>
            </a:r>
            <a:r>
              <a:rPr lang="fr-FR" dirty="0">
                <a:solidFill>
                  <a:srgbClr val="008000"/>
                </a:solidFill>
              </a:rPr>
              <a:t>.</a:t>
            </a:r>
          </a:p>
          <a:p>
            <a:pPr algn="just"/>
            <a:r>
              <a:rPr lang="fr-FR" dirty="0" smtClean="0">
                <a:solidFill>
                  <a:srgbClr val="008000"/>
                </a:solidFill>
              </a:rPr>
              <a:t>Encore appelé </a:t>
            </a:r>
            <a:r>
              <a:rPr lang="fr-FR" i="1" dirty="0" smtClean="0">
                <a:solidFill>
                  <a:srgbClr val="008000"/>
                </a:solidFill>
              </a:rPr>
              <a:t>groseille du Cap</a:t>
            </a:r>
            <a:r>
              <a:rPr lang="fr-FR" dirty="0" smtClean="0">
                <a:solidFill>
                  <a:srgbClr val="008000"/>
                </a:solidFill>
              </a:rPr>
              <a:t> ou </a:t>
            </a:r>
            <a:r>
              <a:rPr lang="fr-FR" i="1" dirty="0" smtClean="0">
                <a:solidFill>
                  <a:srgbClr val="008000"/>
                </a:solidFill>
              </a:rPr>
              <a:t>cerise de terre</a:t>
            </a:r>
            <a:r>
              <a:rPr lang="fr-FR" dirty="0" smtClean="0">
                <a:solidFill>
                  <a:srgbClr val="008000"/>
                </a:solidFill>
              </a:rPr>
              <a:t>, ce </a:t>
            </a:r>
            <a:r>
              <a:rPr lang="fr-FR" dirty="0">
                <a:solidFill>
                  <a:srgbClr val="008000"/>
                </a:solidFill>
              </a:rPr>
              <a:t>fruit </a:t>
            </a:r>
            <a:r>
              <a:rPr lang="fr-FR" b="1" dirty="0" smtClean="0">
                <a:solidFill>
                  <a:srgbClr val="008000"/>
                </a:solidFill>
              </a:rPr>
              <a:t>très </a:t>
            </a:r>
            <a:r>
              <a:rPr lang="fr-FR" b="1" dirty="0">
                <a:solidFill>
                  <a:srgbClr val="008000"/>
                </a:solidFill>
              </a:rPr>
              <a:t>doux</a:t>
            </a:r>
            <a:r>
              <a:rPr lang="fr-FR" b="1" dirty="0" smtClean="0">
                <a:solidFill>
                  <a:srgbClr val="008000"/>
                </a:solidFill>
              </a:rPr>
              <a:t>, agréable au goût </a:t>
            </a:r>
            <a:r>
              <a:rPr lang="fr-FR" dirty="0" smtClean="0">
                <a:solidFill>
                  <a:srgbClr val="008000"/>
                </a:solidFill>
              </a:rPr>
              <a:t>est </a:t>
            </a:r>
            <a:r>
              <a:rPr lang="fr-FR" dirty="0">
                <a:solidFill>
                  <a:srgbClr val="008000"/>
                </a:solidFill>
              </a:rPr>
              <a:t>idéal pour tartes et confitures</a:t>
            </a:r>
            <a:r>
              <a:rPr lang="fr-FR" dirty="0" smtClean="0">
                <a:solidFill>
                  <a:srgbClr val="008000"/>
                </a:solidFill>
              </a:rPr>
              <a:t>. </a:t>
            </a:r>
            <a:r>
              <a:rPr lang="fr-FR" dirty="0">
                <a:solidFill>
                  <a:srgbClr val="FF0000"/>
                </a:solidFill>
              </a:rPr>
              <a:t>La récolte des </a:t>
            </a:r>
            <a:r>
              <a:rPr lang="fr-FR" i="1" dirty="0">
                <a:solidFill>
                  <a:srgbClr val="FF0000"/>
                </a:solidFill>
              </a:rPr>
              <a:t>Physalis</a:t>
            </a:r>
            <a:r>
              <a:rPr lang="fr-FR" dirty="0">
                <a:solidFill>
                  <a:srgbClr val="FF0000"/>
                </a:solidFill>
              </a:rPr>
              <a:t> est manuelle et délicate, il est fragile, le prix de ce fruit est donc </a:t>
            </a:r>
            <a:r>
              <a:rPr lang="fr-FR" dirty="0" smtClean="0">
                <a:solidFill>
                  <a:srgbClr val="FF0000"/>
                </a:solidFill>
              </a:rPr>
              <a:t>élevé. </a:t>
            </a:r>
            <a:r>
              <a:rPr lang="fr-FR" dirty="0" smtClean="0">
                <a:solidFill>
                  <a:srgbClr val="008000"/>
                </a:solidFill>
              </a:rPr>
              <a:t>Il </a:t>
            </a:r>
            <a:r>
              <a:rPr lang="fr-FR" dirty="0">
                <a:solidFill>
                  <a:srgbClr val="008000"/>
                </a:solidFill>
              </a:rPr>
              <a:t>se consomme frais, </a:t>
            </a:r>
            <a:r>
              <a:rPr lang="fr-FR" dirty="0" smtClean="0">
                <a:solidFill>
                  <a:srgbClr val="008000"/>
                </a:solidFill>
              </a:rPr>
              <a:t>nature, en </a:t>
            </a:r>
            <a:r>
              <a:rPr lang="fr-FR" dirty="0">
                <a:solidFill>
                  <a:srgbClr val="008000"/>
                </a:solidFill>
              </a:rPr>
              <a:t>garniture</a:t>
            </a:r>
            <a:r>
              <a:rPr lang="fr-FR" dirty="0" smtClean="0">
                <a:solidFill>
                  <a:srgbClr val="008000"/>
                </a:solidFill>
              </a:rPr>
              <a:t>,</a:t>
            </a:r>
            <a:r>
              <a:rPr lang="fr-FR" dirty="0">
                <a:solidFill>
                  <a:srgbClr val="008000"/>
                </a:solidFill>
              </a:rPr>
              <a:t> </a:t>
            </a:r>
            <a:r>
              <a:rPr lang="fr-FR" dirty="0">
                <a:solidFill>
                  <a:srgbClr val="008000"/>
                </a:solidFill>
                <a:hlinkClick r:id="rId7"/>
              </a:rPr>
              <a:t>en </a:t>
            </a:r>
            <a:r>
              <a:rPr lang="fr-FR" dirty="0" smtClean="0">
                <a:solidFill>
                  <a:srgbClr val="008000"/>
                </a:solidFill>
                <a:hlinkClick r:id="rId7"/>
              </a:rPr>
              <a:t>confiture</a:t>
            </a:r>
            <a:r>
              <a:rPr lang="fr-FR" dirty="0" smtClean="0">
                <a:solidFill>
                  <a:srgbClr val="008000"/>
                </a:solidFill>
              </a:rPr>
              <a:t> (</a:t>
            </a:r>
            <a:r>
              <a:rPr lang="fr-FR" dirty="0">
                <a:solidFill>
                  <a:srgbClr val="008000"/>
                </a:solidFill>
              </a:rPr>
              <a:t>excellente, mais il faut ajouter de la </a:t>
            </a:r>
            <a:r>
              <a:rPr lang="fr-FR" dirty="0">
                <a:solidFill>
                  <a:srgbClr val="008000"/>
                </a:solidFill>
                <a:hlinkClick r:id="rId8" tooltip="Pectine"/>
              </a:rPr>
              <a:t>pectine</a:t>
            </a:r>
            <a:r>
              <a:rPr lang="fr-FR" dirty="0">
                <a:solidFill>
                  <a:srgbClr val="008000"/>
                </a:solidFill>
              </a:rPr>
              <a:t> car le physalis n'en contient pas), et aussi en fruit sec, en cuisine sucrée ou salée</a:t>
            </a:r>
            <a:r>
              <a:rPr lang="fr-FR" dirty="0" smtClean="0">
                <a:solidFill>
                  <a:srgbClr val="008000"/>
                </a:solidFill>
              </a:rPr>
              <a:t>. </a:t>
            </a:r>
            <a:r>
              <a:rPr lang="fr-FR" dirty="0">
                <a:solidFill>
                  <a:srgbClr val="008000"/>
                </a:solidFill>
              </a:rPr>
              <a:t>Le fruit séché du </a:t>
            </a:r>
            <a:r>
              <a:rPr lang="fr-FR" i="1" dirty="0">
                <a:solidFill>
                  <a:srgbClr val="008000"/>
                </a:solidFill>
              </a:rPr>
              <a:t>Physalis </a:t>
            </a:r>
            <a:r>
              <a:rPr lang="fr-FR" i="1" dirty="0" err="1">
                <a:solidFill>
                  <a:srgbClr val="008000"/>
                </a:solidFill>
              </a:rPr>
              <a:t>Peruviana</a:t>
            </a:r>
            <a:r>
              <a:rPr lang="fr-FR" i="1" dirty="0">
                <a:solidFill>
                  <a:srgbClr val="008000"/>
                </a:solidFill>
              </a:rPr>
              <a:t> </a:t>
            </a:r>
            <a:r>
              <a:rPr lang="fr-FR" dirty="0">
                <a:solidFill>
                  <a:srgbClr val="008000"/>
                </a:solidFill>
              </a:rPr>
              <a:t>est aujourd'hui commercialisé en France sous le nom de "Inca Berry" (la baie de l'Inca</a:t>
            </a:r>
            <a:r>
              <a:rPr lang="fr-FR" dirty="0" smtClean="0">
                <a:solidFill>
                  <a:srgbClr val="008000"/>
                </a:solidFill>
              </a:rPr>
              <a:t>). Les </a:t>
            </a:r>
            <a:r>
              <a:rPr lang="fr-FR" dirty="0">
                <a:solidFill>
                  <a:srgbClr val="008000"/>
                </a:solidFill>
              </a:rPr>
              <a:t>fruits restant à l'intérieur de leur enveloppe se conservent à température ambiante entre 30 et 45 jours</a:t>
            </a:r>
            <a:r>
              <a:rPr lang="fr-FR" dirty="0" smtClean="0">
                <a:solidFill>
                  <a:srgbClr val="008000"/>
                </a:solidFill>
              </a:rPr>
              <a:t>. La plante aime le soleil et un sol bien drainé. Synonyme :</a:t>
            </a:r>
            <a:r>
              <a:rPr lang="fr-FR" b="1" dirty="0">
                <a:solidFill>
                  <a:srgbClr val="008000"/>
                </a:solidFill>
              </a:rPr>
              <a:t> </a:t>
            </a:r>
            <a:r>
              <a:rPr lang="fr-FR" i="1" dirty="0">
                <a:solidFill>
                  <a:srgbClr val="008000"/>
                </a:solidFill>
              </a:rPr>
              <a:t>Physalis </a:t>
            </a:r>
            <a:r>
              <a:rPr lang="fr-FR" i="1" dirty="0" err="1" smtClean="0">
                <a:solidFill>
                  <a:srgbClr val="008000"/>
                </a:solidFill>
              </a:rPr>
              <a:t>edulis</a:t>
            </a:r>
            <a:r>
              <a:rPr lang="fr-FR" i="1" dirty="0" smtClean="0">
                <a:solidFill>
                  <a:srgbClr val="008000"/>
                </a:solidFill>
              </a:rPr>
              <a:t>. </a:t>
            </a:r>
            <a:r>
              <a:rPr lang="fr-FR" dirty="0" smtClean="0">
                <a:solidFill>
                  <a:srgbClr val="008000"/>
                </a:solidFill>
              </a:rPr>
              <a:t>Famille : </a:t>
            </a:r>
            <a:r>
              <a:rPr lang="fr-FR" i="1" dirty="0" err="1">
                <a:hlinkClick r:id="rId9" tooltip="Solanaceae"/>
              </a:rPr>
              <a:t>Solanaceae</a:t>
            </a:r>
            <a:endParaRPr lang="fr-FR" dirty="0" smtClean="0">
              <a:solidFill>
                <a:srgbClr val="008000"/>
              </a:solidFill>
            </a:endParaRPr>
          </a:p>
          <a:p>
            <a:pPr algn="just"/>
            <a:r>
              <a:rPr lang="fr-FR" sz="1200" dirty="0" smtClean="0">
                <a:solidFill>
                  <a:srgbClr val="FF0000"/>
                </a:solidFill>
              </a:rPr>
              <a:t>Elle a </a:t>
            </a:r>
            <a:r>
              <a:rPr lang="fr-FR" sz="1200" dirty="0">
                <a:solidFill>
                  <a:srgbClr val="FF0000"/>
                </a:solidFill>
              </a:rPr>
              <a:t>tendance </a:t>
            </a:r>
            <a:r>
              <a:rPr lang="fr-FR" sz="1200" dirty="0" smtClean="0">
                <a:solidFill>
                  <a:srgbClr val="FF0000"/>
                </a:solidFill>
              </a:rPr>
              <a:t>à être envahissante.</a:t>
            </a:r>
            <a:r>
              <a:rPr lang="fr-FR" sz="1200" dirty="0" smtClean="0">
                <a:solidFill>
                  <a:srgbClr val="008000"/>
                </a:solidFill>
              </a:rPr>
              <a:t> </a:t>
            </a:r>
            <a:r>
              <a:rPr lang="fr-FR" sz="1200" b="1" dirty="0">
                <a:solidFill>
                  <a:srgbClr val="008000"/>
                </a:solidFill>
              </a:rPr>
              <a:t>Méthode de multiplication: </a:t>
            </a:r>
            <a:r>
              <a:rPr lang="fr-FR" sz="1200" dirty="0" smtClean="0">
                <a:solidFill>
                  <a:srgbClr val="008000"/>
                </a:solidFill>
              </a:rPr>
              <a:t>semis, </a:t>
            </a:r>
            <a:r>
              <a:rPr lang="fr-FR" sz="1200" dirty="0">
                <a:solidFill>
                  <a:srgbClr val="008000"/>
                </a:solidFill>
              </a:rPr>
              <a:t>division de la touffe en tranchant à la bêche, </a:t>
            </a:r>
            <a:r>
              <a:rPr lang="fr-FR" sz="1200" dirty="0" smtClean="0">
                <a:solidFill>
                  <a:srgbClr val="008000"/>
                </a:solidFill>
              </a:rPr>
              <a:t>bouturage</a:t>
            </a:r>
            <a:r>
              <a:rPr lang="fr-FR" sz="1200" dirty="0" smtClean="0"/>
              <a:t>. </a:t>
            </a:r>
            <a:r>
              <a:rPr lang="fr-FR" sz="1200" dirty="0" smtClean="0">
                <a:solidFill>
                  <a:srgbClr val="008000"/>
                </a:solidFill>
              </a:rPr>
              <a:t>Présent à Madagascar.</a:t>
            </a:r>
            <a:r>
              <a:rPr lang="fr-FR" sz="1200" dirty="0">
                <a:solidFill>
                  <a:srgbClr val="008000"/>
                </a:solidFill>
              </a:rPr>
              <a:t/>
            </a:r>
            <a:br>
              <a:rPr lang="fr-FR" sz="1200" dirty="0">
                <a:solidFill>
                  <a:srgbClr val="008000"/>
                </a:solidFill>
              </a:rPr>
            </a:br>
            <a:r>
              <a:rPr lang="fr-FR" sz="1200" dirty="0" smtClean="0">
                <a:solidFill>
                  <a:srgbClr val="008000"/>
                </a:solidFill>
              </a:rPr>
              <a:t>La </a:t>
            </a:r>
            <a:r>
              <a:rPr lang="fr-FR" sz="1200" dirty="0">
                <a:solidFill>
                  <a:srgbClr val="008000"/>
                </a:solidFill>
              </a:rPr>
              <a:t>plante, originaire des zones andines de Colombie, Pérou, </a:t>
            </a:r>
            <a:r>
              <a:rPr lang="fr-FR" sz="1200" dirty="0" smtClean="0">
                <a:solidFill>
                  <a:srgbClr val="008000"/>
                </a:solidFill>
              </a:rPr>
              <a:t>Bolivie, Equateur, </a:t>
            </a:r>
            <a:r>
              <a:rPr lang="fr-FR" sz="1200" dirty="0">
                <a:solidFill>
                  <a:srgbClr val="008000"/>
                </a:solidFill>
              </a:rPr>
              <a:t>dans des altitudes jusqu'à 3200m, a été largement introduite en culture dans d'autres régions tropicales, subtropicales et même des zones tempérées</a:t>
            </a:r>
            <a:r>
              <a:rPr lang="fr-FR" sz="1200" dirty="0" smtClean="0">
                <a:solidFill>
                  <a:srgbClr val="008000"/>
                </a:solidFill>
              </a:rPr>
              <a:t>. Il est cultivé, en Australie, à grande échelle, en Nouvelle-Zélande, au Chili, Chine, Thaïlande, Inde, Egypte, au Gabon, à petite échelle, </a:t>
            </a:r>
            <a:r>
              <a:rPr lang="fr-FR" sz="1200" dirty="0">
                <a:solidFill>
                  <a:srgbClr val="008000"/>
                </a:solidFill>
              </a:rPr>
              <a:t>et dans d'autres parties de l'</a:t>
            </a:r>
            <a:r>
              <a:rPr lang="fr-FR" sz="1200" dirty="0">
                <a:solidFill>
                  <a:srgbClr val="008000"/>
                </a:solidFill>
                <a:hlinkClick r:id="rId10" tooltip="Afrique centrale"/>
              </a:rPr>
              <a:t>Afrique centrale</a:t>
            </a:r>
            <a:r>
              <a:rPr lang="fr-FR" sz="1200" dirty="0" smtClean="0">
                <a:solidFill>
                  <a:srgbClr val="008000"/>
                </a:solidFill>
              </a:rPr>
              <a:t>. Elle forme </a:t>
            </a:r>
            <a:r>
              <a:rPr lang="fr-FR" sz="1200" dirty="0">
                <a:solidFill>
                  <a:srgbClr val="008000"/>
                </a:solidFill>
              </a:rPr>
              <a:t>de longs rameaux habillés de petites fleurs jaune maculées de rouge en été, suivies de fruits ronds, jaunes et crème, </a:t>
            </a:r>
            <a:r>
              <a:rPr lang="fr-FR" sz="1200" dirty="0" smtClean="0">
                <a:solidFill>
                  <a:srgbClr val="008000"/>
                </a:solidFill>
              </a:rPr>
              <a:t>comestibles </a:t>
            </a:r>
            <a:r>
              <a:rPr lang="fr-FR" sz="1200" dirty="0">
                <a:solidFill>
                  <a:srgbClr val="008000"/>
                </a:solidFill>
              </a:rPr>
              <a:t>et </a:t>
            </a:r>
            <a:r>
              <a:rPr lang="fr-FR" sz="1200" dirty="0" smtClean="0">
                <a:solidFill>
                  <a:srgbClr val="008000"/>
                </a:solidFill>
              </a:rPr>
              <a:t>décoratifs. </a:t>
            </a:r>
            <a:r>
              <a:rPr lang="fr-FR" sz="1200" u="sng" dirty="0" smtClean="0">
                <a:solidFill>
                  <a:srgbClr val="008000"/>
                </a:solidFill>
              </a:rPr>
              <a:t>Maladies</a:t>
            </a:r>
            <a:r>
              <a:rPr lang="fr-FR" sz="1200" dirty="0" smtClean="0">
                <a:solidFill>
                  <a:srgbClr val="008000"/>
                </a:solidFill>
              </a:rPr>
              <a:t> : acariens rouges, </a:t>
            </a:r>
            <a:r>
              <a:rPr lang="fr-FR" sz="1200" dirty="0">
                <a:hlinkClick r:id="rId11" tooltip="Oïdium"/>
              </a:rPr>
              <a:t>oïdium</a:t>
            </a:r>
            <a:r>
              <a:rPr lang="fr-FR" sz="1200" dirty="0"/>
              <a:t> </a:t>
            </a:r>
            <a:r>
              <a:rPr lang="fr-FR" sz="1200" dirty="0" smtClean="0">
                <a:solidFill>
                  <a:srgbClr val="008000"/>
                </a:solidFill>
              </a:rPr>
              <a:t> … Sources : a) </a:t>
            </a:r>
            <a:r>
              <a:rPr lang="fr-FR" sz="1200" dirty="0">
                <a:solidFill>
                  <a:srgbClr val="008000"/>
                </a:solidFill>
                <a:hlinkClick r:id="rId12"/>
              </a:rPr>
              <a:t>http://</a:t>
            </a:r>
            <a:r>
              <a:rPr lang="fr-FR" sz="1200" dirty="0" smtClean="0">
                <a:solidFill>
                  <a:srgbClr val="008000"/>
                </a:solidFill>
                <a:hlinkClick r:id="rId12"/>
              </a:rPr>
              <a:t>fr.wikipedia.org/wiki/Coqueret_du_P%C3%A9rou</a:t>
            </a:r>
            <a:r>
              <a:rPr lang="fr-FR" sz="1200" dirty="0">
                <a:solidFill>
                  <a:srgbClr val="008000"/>
                </a:solidFill>
              </a:rPr>
              <a:t>, b) </a:t>
            </a:r>
            <a:r>
              <a:rPr lang="fr-FR" sz="1200" dirty="0">
                <a:solidFill>
                  <a:srgbClr val="008000"/>
                </a:solidFill>
                <a:hlinkClick r:id="rId13"/>
              </a:rPr>
              <a:t>http://</a:t>
            </a:r>
            <a:r>
              <a:rPr lang="fr-FR" sz="1200" dirty="0" smtClean="0">
                <a:solidFill>
                  <a:srgbClr val="008000"/>
                </a:solidFill>
                <a:hlinkClick r:id="rId13"/>
              </a:rPr>
              <a:t>en.wikipedia.org/wiki/Physalis_peruviana</a:t>
            </a:r>
            <a:r>
              <a:rPr lang="fr-FR" sz="1200" dirty="0" smtClean="0">
                <a:solidFill>
                  <a:srgbClr val="008000"/>
                </a:solidFill>
              </a:rPr>
              <a:t>,</a:t>
            </a:r>
          </a:p>
          <a:p>
            <a:pPr algn="just"/>
            <a:r>
              <a:rPr lang="fr-FR" sz="1200" dirty="0" smtClean="0">
                <a:solidFill>
                  <a:srgbClr val="008000"/>
                </a:solidFill>
              </a:rPr>
              <a:t>c</a:t>
            </a:r>
            <a:r>
              <a:rPr lang="fr-FR" sz="1200" dirty="0">
                <a:solidFill>
                  <a:srgbClr val="008000"/>
                </a:solidFill>
              </a:rPr>
              <a:t>) </a:t>
            </a:r>
            <a:r>
              <a:rPr lang="fr-FR" sz="1200" dirty="0">
                <a:solidFill>
                  <a:srgbClr val="008000"/>
                </a:solidFill>
                <a:hlinkClick r:id="rId14"/>
              </a:rPr>
              <a:t>http://</a:t>
            </a:r>
            <a:r>
              <a:rPr lang="fr-FR" sz="1200" dirty="0" smtClean="0">
                <a:solidFill>
                  <a:srgbClr val="008000"/>
                </a:solidFill>
                <a:hlinkClick r:id="rId14"/>
              </a:rPr>
              <a:t>www.fermedesaintemarthe.com/A-12261-physalis-peruviana-plant.aspx</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9637" y="0"/>
            <a:ext cx="1532363" cy="1210038"/>
          </a:xfrm>
          <a:prstGeom prst="rect">
            <a:avLst/>
          </a:prstGeom>
        </p:spPr>
      </p:pic>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679" y="4880998"/>
            <a:ext cx="2619375" cy="1743075"/>
          </a:xfrm>
          <a:prstGeom prst="rect">
            <a:avLst/>
          </a:prstGeom>
        </p:spPr>
      </p:pic>
      <p:pic>
        <p:nvPicPr>
          <p:cNvPr id="10" name="Imag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63933" y="4845145"/>
            <a:ext cx="1916533" cy="1916533"/>
          </a:xfrm>
          <a:prstGeom prst="rect">
            <a:avLst/>
          </a:prstGeom>
        </p:spPr>
      </p:pic>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13699" y="4880998"/>
            <a:ext cx="2495550" cy="1838325"/>
          </a:xfrm>
          <a:prstGeom prst="rect">
            <a:avLst/>
          </a:prstGeom>
        </p:spPr>
      </p:pic>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64730" y="4625831"/>
            <a:ext cx="2105025" cy="2171700"/>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24017" y="4618553"/>
            <a:ext cx="2143125" cy="2143125"/>
          </a:xfrm>
          <a:prstGeom prst="rect">
            <a:avLst/>
          </a:prstGeom>
        </p:spPr>
      </p:pic>
    </p:spTree>
    <p:extLst>
      <p:ext uri="{BB962C8B-B14F-4D97-AF65-F5344CB8AC3E}">
        <p14:creationId xmlns:p14="http://schemas.microsoft.com/office/powerpoint/2010/main" val="33275836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0" y="234166"/>
            <a:ext cx="579304" cy="32067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105</a:t>
            </a:fld>
            <a:endParaRPr lang="fr-FR"/>
          </a:p>
        </p:txBody>
      </p:sp>
      <p:sp>
        <p:nvSpPr>
          <p:cNvPr id="4" name="ZoneTexte 3"/>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5" y="696076"/>
            <a:ext cx="6580958" cy="369332"/>
          </a:xfrm>
          <a:prstGeom prst="rect">
            <a:avLst/>
          </a:prstGeom>
          <a:noFill/>
        </p:spPr>
        <p:txBody>
          <a:bodyPr wrap="square" rtlCol="0">
            <a:spAutoFit/>
          </a:bodyPr>
          <a:lstStyle/>
          <a:p>
            <a:r>
              <a:rPr lang="fr-FR" dirty="0" smtClean="0">
                <a:solidFill>
                  <a:srgbClr val="008000"/>
                </a:solidFill>
              </a:rPr>
              <a:t>19.1. </a:t>
            </a:r>
            <a:r>
              <a:rPr lang="fr-FR" b="1" dirty="0">
                <a:solidFill>
                  <a:srgbClr val="008000"/>
                </a:solidFill>
              </a:rPr>
              <a:t>C</a:t>
            </a:r>
            <a:r>
              <a:rPr lang="fr-FR" b="1" dirty="0" smtClean="0">
                <a:solidFill>
                  <a:srgbClr val="008000"/>
                </a:solidFill>
              </a:rPr>
              <a:t>erise </a:t>
            </a:r>
            <a:r>
              <a:rPr lang="fr-FR" b="1" dirty="0">
                <a:solidFill>
                  <a:srgbClr val="008000"/>
                </a:solidFill>
              </a:rPr>
              <a:t>de terre</a:t>
            </a:r>
            <a:r>
              <a:rPr lang="fr-FR" dirty="0">
                <a:solidFill>
                  <a:srgbClr val="008000"/>
                </a:solidFill>
              </a:rPr>
              <a:t> ou </a:t>
            </a:r>
            <a:r>
              <a:rPr lang="fr-FR" b="1" dirty="0">
                <a:solidFill>
                  <a:srgbClr val="008000"/>
                </a:solidFill>
              </a:rPr>
              <a:t>groseille du </a:t>
            </a:r>
            <a:r>
              <a:rPr lang="fr-FR" b="1" dirty="0" smtClean="0">
                <a:solidFill>
                  <a:srgbClr val="008000"/>
                </a:solidFill>
              </a:rPr>
              <a:t>Cap </a:t>
            </a:r>
            <a:r>
              <a:rPr lang="fr-FR" dirty="0" smtClean="0">
                <a:solidFill>
                  <a:srgbClr val="008000"/>
                </a:solidFill>
              </a:rPr>
              <a:t>(</a:t>
            </a:r>
            <a:r>
              <a:rPr lang="la-Latn" i="1" dirty="0">
                <a:solidFill>
                  <a:srgbClr val="008000"/>
                </a:solidFill>
              </a:rPr>
              <a:t>Physalis </a:t>
            </a:r>
            <a:r>
              <a:rPr lang="la-Latn" i="1" dirty="0" smtClean="0">
                <a:solidFill>
                  <a:srgbClr val="008000"/>
                </a:solidFill>
              </a:rPr>
              <a:t>pruinosa</a:t>
            </a:r>
            <a:r>
              <a:rPr lang="fr-FR" dirty="0" smtClean="0">
                <a:solidFill>
                  <a:srgbClr val="008000"/>
                </a:solidFill>
              </a:rPr>
              <a:t>)</a:t>
            </a:r>
          </a:p>
        </p:txBody>
      </p:sp>
      <p:sp>
        <p:nvSpPr>
          <p:cNvPr id="6" name="ZoneTexte 5"/>
          <p:cNvSpPr txBox="1"/>
          <p:nvPr/>
        </p:nvSpPr>
        <p:spPr>
          <a:xfrm>
            <a:off x="319489" y="1145754"/>
            <a:ext cx="11545677" cy="2954655"/>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une </a:t>
            </a:r>
            <a:r>
              <a:rPr lang="fr-FR" dirty="0">
                <a:solidFill>
                  <a:srgbClr val="008000"/>
                </a:solidFill>
                <a:hlinkClick r:id="rId2" tooltip="Plante annuelle"/>
              </a:rPr>
              <a:t>plante annuelle</a:t>
            </a:r>
            <a:r>
              <a:rPr lang="fr-FR" dirty="0">
                <a:solidFill>
                  <a:srgbClr val="008000"/>
                </a:solidFill>
              </a:rPr>
              <a:t> appartenant au genre </a:t>
            </a:r>
            <a:r>
              <a:rPr lang="fr-FR" i="1" dirty="0">
                <a:solidFill>
                  <a:srgbClr val="008000"/>
                </a:solidFill>
                <a:hlinkClick r:id="rId3" tooltip="Physalis"/>
              </a:rPr>
              <a:t>Physalis</a:t>
            </a:r>
            <a:r>
              <a:rPr lang="fr-FR" dirty="0">
                <a:solidFill>
                  <a:srgbClr val="008000"/>
                </a:solidFill>
              </a:rPr>
              <a:t> et à la famille des </a:t>
            </a:r>
            <a:r>
              <a:rPr lang="fr-FR" i="1" dirty="0" err="1">
                <a:solidFill>
                  <a:srgbClr val="008000"/>
                </a:solidFill>
                <a:hlinkClick r:id="rId4" tooltip="Solanaceae"/>
              </a:rPr>
              <a:t>Solanaceae</a:t>
            </a:r>
            <a:r>
              <a:rPr lang="fr-FR" dirty="0" smtClean="0">
                <a:solidFill>
                  <a:srgbClr val="008000"/>
                </a:solidFill>
              </a:rPr>
              <a:t>. </a:t>
            </a:r>
            <a:r>
              <a:rPr lang="fr-FR" b="1" dirty="0">
                <a:solidFill>
                  <a:srgbClr val="008000"/>
                </a:solidFill>
              </a:rPr>
              <a:t>La production de ses fruits est </a:t>
            </a:r>
            <a:r>
              <a:rPr lang="fr-FR" b="1" dirty="0" smtClean="0">
                <a:solidFill>
                  <a:srgbClr val="008000"/>
                </a:solidFill>
              </a:rPr>
              <a:t>très abondante</a:t>
            </a:r>
            <a:r>
              <a:rPr lang="fr-FR" b="1" dirty="0">
                <a:solidFill>
                  <a:srgbClr val="008000"/>
                </a:solidFill>
              </a:rPr>
              <a:t>. </a:t>
            </a:r>
            <a:r>
              <a:rPr lang="fr-FR" dirty="0">
                <a:solidFill>
                  <a:srgbClr val="008000"/>
                </a:solidFill>
              </a:rPr>
              <a:t>Les fruits dont le </a:t>
            </a:r>
            <a:r>
              <a:rPr lang="fr-FR" dirty="0" smtClean="0">
                <a:solidFill>
                  <a:srgbClr val="008000"/>
                </a:solidFill>
              </a:rPr>
              <a:t>goût sucré </a:t>
            </a:r>
            <a:r>
              <a:rPr lang="fr-FR" dirty="0">
                <a:solidFill>
                  <a:srgbClr val="008000"/>
                </a:solidFill>
              </a:rPr>
              <a:t>rappelle à la fois celui de la </a:t>
            </a:r>
            <a:r>
              <a:rPr lang="fr-FR" dirty="0">
                <a:solidFill>
                  <a:srgbClr val="008000"/>
                </a:solidFill>
                <a:hlinkClick r:id="rId5" tooltip="Tomate"/>
              </a:rPr>
              <a:t>tomate</a:t>
            </a:r>
            <a:r>
              <a:rPr lang="fr-FR" dirty="0">
                <a:solidFill>
                  <a:srgbClr val="008000"/>
                </a:solidFill>
              </a:rPr>
              <a:t> et des </a:t>
            </a:r>
            <a:r>
              <a:rPr lang="fr-FR" dirty="0">
                <a:solidFill>
                  <a:srgbClr val="008000"/>
                </a:solidFill>
                <a:hlinkClick r:id="rId6" tooltip="Agrume"/>
              </a:rPr>
              <a:t>agrumes</a:t>
            </a:r>
            <a:r>
              <a:rPr lang="fr-FR" dirty="0">
                <a:solidFill>
                  <a:srgbClr val="008000"/>
                </a:solidFill>
              </a:rPr>
              <a:t> sont plus petits que ceux de </a:t>
            </a:r>
            <a:r>
              <a:rPr lang="fr-FR" i="1" dirty="0">
                <a:solidFill>
                  <a:srgbClr val="008000"/>
                </a:solidFill>
                <a:hlinkClick r:id="rId7" tooltip="Physalis peruviana"/>
              </a:rPr>
              <a:t>Physalis </a:t>
            </a:r>
            <a:r>
              <a:rPr lang="fr-FR" i="1" dirty="0" err="1">
                <a:solidFill>
                  <a:srgbClr val="008000"/>
                </a:solidFill>
                <a:hlinkClick r:id="rId7" tooltip="Physalis peruviana"/>
              </a:rPr>
              <a:t>peruviana</a:t>
            </a:r>
            <a:r>
              <a:rPr lang="fr-FR" dirty="0">
                <a:solidFill>
                  <a:srgbClr val="008000"/>
                </a:solidFill>
              </a:rPr>
              <a:t>. Quand ils sont mûrs, ils tombent au sol, mais il vaut mieux attendre quelques semaines pour que le goût s'affirme et que les substances amères disparaissent totalement. C'est un fruit qui a le grand intérêt de produire en abondance et seulement deux mois au plus après la plantation</a:t>
            </a:r>
            <a:r>
              <a:rPr lang="fr-FR" dirty="0" smtClean="0">
                <a:solidFill>
                  <a:srgbClr val="008000"/>
                </a:solidFill>
              </a:rPr>
              <a:t>. La </a:t>
            </a:r>
            <a:r>
              <a:rPr lang="fr-FR" dirty="0">
                <a:solidFill>
                  <a:srgbClr val="008000"/>
                </a:solidFill>
              </a:rPr>
              <a:t>plupart des variétés donnent des buissons qui s'étalent en étoile à moins de trente centimètres du sol sur un mètre de diamètre en fin de saison. Le </a:t>
            </a:r>
            <a:r>
              <a:rPr lang="fr-FR" dirty="0">
                <a:solidFill>
                  <a:srgbClr val="008000"/>
                </a:solidFill>
                <a:hlinkClick r:id="rId8" tooltip="Paillis"/>
              </a:rPr>
              <a:t>paillage</a:t>
            </a:r>
            <a:r>
              <a:rPr lang="fr-FR" dirty="0">
                <a:solidFill>
                  <a:srgbClr val="008000"/>
                </a:solidFill>
              </a:rPr>
              <a:t> du pied est vivement conseillé pour éviter le pourrissement des fruits tombés au sol</a:t>
            </a:r>
            <a:r>
              <a:rPr lang="fr-FR" dirty="0" smtClean="0">
                <a:solidFill>
                  <a:srgbClr val="008000"/>
                </a:solidFill>
              </a:rPr>
              <a:t>.</a:t>
            </a:r>
            <a:endParaRPr lang="fr-FR" sz="1200" dirty="0" smtClean="0">
              <a:solidFill>
                <a:srgbClr val="008000"/>
              </a:solidFill>
            </a:endParaRPr>
          </a:p>
          <a:p>
            <a:pPr algn="just"/>
            <a:r>
              <a:rPr lang="fr-FR" sz="1200" dirty="0">
                <a:solidFill>
                  <a:srgbClr val="008000"/>
                </a:solidFill>
              </a:rPr>
              <a:t>Pour sa culture, cette plante nécessite un sol légers. Exposition ensoleillée. L'aire de répartition du </a:t>
            </a:r>
            <a:r>
              <a:rPr lang="fr-FR" sz="1200" i="1" dirty="0">
                <a:solidFill>
                  <a:srgbClr val="008000"/>
                </a:solidFill>
              </a:rPr>
              <a:t>Physalis </a:t>
            </a:r>
            <a:r>
              <a:rPr lang="fr-FR" sz="1200" i="1" dirty="0" err="1">
                <a:solidFill>
                  <a:srgbClr val="008000"/>
                </a:solidFill>
              </a:rPr>
              <a:t>pruinosa</a:t>
            </a:r>
            <a:r>
              <a:rPr lang="fr-FR" sz="1200" dirty="0">
                <a:solidFill>
                  <a:srgbClr val="008000"/>
                </a:solidFill>
              </a:rPr>
              <a:t> va </a:t>
            </a:r>
            <a:r>
              <a:rPr lang="fr-FR" sz="1200" dirty="0" smtClean="0">
                <a:solidFill>
                  <a:srgbClr val="008000"/>
                </a:solidFill>
              </a:rPr>
              <a:t>du</a:t>
            </a:r>
            <a:r>
              <a:rPr lang="fr-FR" sz="1200" dirty="0">
                <a:solidFill>
                  <a:srgbClr val="008000"/>
                </a:solidFill>
              </a:rPr>
              <a:t> </a:t>
            </a:r>
            <a:r>
              <a:rPr lang="fr-FR" sz="1200" dirty="0">
                <a:solidFill>
                  <a:srgbClr val="008000"/>
                </a:solidFill>
                <a:hlinkClick r:id="rId9" tooltip="Chihuahua (État)"/>
              </a:rPr>
              <a:t>Chihuahua</a:t>
            </a:r>
            <a:r>
              <a:rPr lang="fr-FR" sz="1200" dirty="0">
                <a:solidFill>
                  <a:srgbClr val="008000"/>
                </a:solidFill>
              </a:rPr>
              <a:t> </a:t>
            </a:r>
            <a:r>
              <a:rPr lang="fr-FR" sz="1200" dirty="0" smtClean="0">
                <a:solidFill>
                  <a:srgbClr val="008000"/>
                </a:solidFill>
              </a:rPr>
              <a:t>au</a:t>
            </a:r>
            <a:r>
              <a:rPr lang="fr-FR" sz="1200" dirty="0">
                <a:solidFill>
                  <a:srgbClr val="008000"/>
                </a:solidFill>
              </a:rPr>
              <a:t> </a:t>
            </a:r>
            <a:r>
              <a:rPr lang="fr-FR" sz="1200" dirty="0" smtClean="0">
                <a:solidFill>
                  <a:srgbClr val="008000"/>
                </a:solidFill>
                <a:hlinkClick r:id="rId10" tooltip="Mexique"/>
              </a:rPr>
              <a:t>Mexique</a:t>
            </a:r>
            <a:r>
              <a:rPr lang="fr-FR" sz="1200" dirty="0">
                <a:solidFill>
                  <a:srgbClr val="008000"/>
                </a:solidFill>
              </a:rPr>
              <a:t> </a:t>
            </a:r>
            <a:r>
              <a:rPr lang="fr-FR" sz="1200" dirty="0" smtClean="0">
                <a:solidFill>
                  <a:srgbClr val="008000"/>
                </a:solidFill>
              </a:rPr>
              <a:t>à l’</a:t>
            </a:r>
            <a:r>
              <a:rPr lang="fr-FR" sz="1200" dirty="0" smtClean="0">
                <a:solidFill>
                  <a:srgbClr val="008000"/>
                </a:solidFill>
                <a:hlinkClick r:id="rId11" tooltip="Amérique Centrale"/>
              </a:rPr>
              <a:t>Amérique centrale</a:t>
            </a:r>
            <a:r>
              <a:rPr lang="fr-FR" sz="1200" dirty="0" smtClean="0">
                <a:solidFill>
                  <a:srgbClr val="008000"/>
                </a:solidFill>
              </a:rPr>
              <a:t>, </a:t>
            </a:r>
            <a:r>
              <a:rPr lang="fr-FR" sz="1200" dirty="0">
                <a:solidFill>
                  <a:srgbClr val="008000"/>
                </a:solidFill>
              </a:rPr>
              <a:t>à l'exception </a:t>
            </a:r>
            <a:r>
              <a:rPr lang="fr-FR" sz="1200" dirty="0" smtClean="0">
                <a:solidFill>
                  <a:srgbClr val="008000"/>
                </a:solidFill>
              </a:rPr>
              <a:t>du</a:t>
            </a:r>
            <a:r>
              <a:rPr lang="fr-FR" sz="1200" dirty="0">
                <a:solidFill>
                  <a:srgbClr val="008000"/>
                </a:solidFill>
              </a:rPr>
              <a:t> </a:t>
            </a:r>
            <a:r>
              <a:rPr lang="fr-FR" sz="1200" dirty="0" smtClean="0">
                <a:solidFill>
                  <a:srgbClr val="008000"/>
                </a:solidFill>
                <a:hlinkClick r:id="rId12" tooltip="Panama"/>
              </a:rPr>
              <a:t>Panama</a:t>
            </a:r>
            <a:r>
              <a:rPr lang="fr-FR" sz="1200" dirty="0" smtClean="0">
                <a:solidFill>
                  <a:srgbClr val="008000"/>
                </a:solidFill>
              </a:rPr>
              <a:t>, du</a:t>
            </a:r>
            <a:r>
              <a:rPr lang="fr-FR" sz="1200" dirty="0">
                <a:solidFill>
                  <a:srgbClr val="008000"/>
                </a:solidFill>
              </a:rPr>
              <a:t> </a:t>
            </a:r>
            <a:r>
              <a:rPr lang="fr-FR" sz="1200" dirty="0" smtClean="0">
                <a:solidFill>
                  <a:srgbClr val="008000"/>
                </a:solidFill>
                <a:hlinkClick r:id="rId13" tooltip="Le Salvador"/>
              </a:rPr>
              <a:t>Salvador</a:t>
            </a:r>
            <a:r>
              <a:rPr lang="fr-FR" sz="1200" dirty="0">
                <a:solidFill>
                  <a:srgbClr val="008000"/>
                </a:solidFill>
              </a:rPr>
              <a:t> </a:t>
            </a:r>
            <a:r>
              <a:rPr lang="fr-FR" sz="1200" dirty="0" smtClean="0">
                <a:solidFill>
                  <a:srgbClr val="008000"/>
                </a:solidFill>
              </a:rPr>
              <a:t>et au sud de l’</a:t>
            </a:r>
            <a:r>
              <a:rPr lang="fr-FR" sz="1200" dirty="0" smtClean="0">
                <a:solidFill>
                  <a:srgbClr val="008000"/>
                </a:solidFill>
                <a:hlinkClick r:id="rId14" tooltip="Argentine"/>
              </a:rPr>
              <a:t>Argentine</a:t>
            </a:r>
            <a:r>
              <a:rPr lang="fr-FR" sz="1200" dirty="0">
                <a:solidFill>
                  <a:srgbClr val="008000"/>
                </a:solidFill>
              </a:rPr>
              <a:t> . Cette espèce pousse jusqu'à une altitude de 1400 mètres </a:t>
            </a:r>
            <a:r>
              <a:rPr lang="fr-FR" sz="1200" dirty="0" smtClean="0">
                <a:solidFill>
                  <a:srgbClr val="008000"/>
                </a:solidFill>
              </a:rPr>
              <a:t>et dans </a:t>
            </a:r>
            <a:r>
              <a:rPr lang="fr-FR" sz="1200" dirty="0">
                <a:solidFill>
                  <a:srgbClr val="008000"/>
                </a:solidFill>
              </a:rPr>
              <a:t>d</a:t>
            </a:r>
            <a:r>
              <a:rPr lang="fr-FR" sz="1200" dirty="0" smtClean="0">
                <a:solidFill>
                  <a:srgbClr val="008000"/>
                </a:solidFill>
              </a:rPr>
              <a:t>es </a:t>
            </a:r>
            <a:r>
              <a:rPr lang="fr-FR" sz="1200" dirty="0">
                <a:solidFill>
                  <a:srgbClr val="008000"/>
                </a:solidFill>
              </a:rPr>
              <a:t>forêts </a:t>
            </a:r>
            <a:r>
              <a:rPr lang="fr-FR" sz="1200" dirty="0" smtClean="0">
                <a:solidFill>
                  <a:srgbClr val="008000"/>
                </a:solidFill>
              </a:rPr>
              <a:t>humides et des forêts sèches à feuilles caduques.</a:t>
            </a:r>
          </a:p>
          <a:p>
            <a:pPr algn="just"/>
            <a:r>
              <a:rPr lang="fr-FR" sz="1200" dirty="0">
                <a:solidFill>
                  <a:srgbClr val="008000"/>
                </a:solidFill>
              </a:rPr>
              <a:t>Le fruit est une baie </a:t>
            </a:r>
            <a:r>
              <a:rPr lang="fr-FR" sz="1200" dirty="0" smtClean="0">
                <a:solidFill>
                  <a:srgbClr val="008000"/>
                </a:solidFill>
              </a:rPr>
              <a:t>sphérique, </a:t>
            </a:r>
            <a:r>
              <a:rPr lang="fr-FR" sz="1200" dirty="0">
                <a:solidFill>
                  <a:srgbClr val="008000"/>
                </a:solidFill>
              </a:rPr>
              <a:t>d'un diamètre de 1,0 à 2,5 </a:t>
            </a:r>
            <a:r>
              <a:rPr lang="fr-FR" sz="1200" dirty="0" smtClean="0">
                <a:solidFill>
                  <a:srgbClr val="008000"/>
                </a:solidFill>
              </a:rPr>
              <a:t>cm, cachée dans une enveloppement semblable à du papier </a:t>
            </a:r>
            <a:r>
              <a:rPr lang="fr-FR" sz="1200" dirty="0">
                <a:solidFill>
                  <a:srgbClr val="008000"/>
                </a:solidFill>
              </a:rPr>
              <a:t>brun foncé</a:t>
            </a:r>
            <a:r>
              <a:rPr lang="fr-FR" sz="1200" dirty="0" smtClean="0">
                <a:solidFill>
                  <a:srgbClr val="008000"/>
                </a:solidFill>
              </a:rPr>
              <a:t>.</a:t>
            </a:r>
          </a:p>
          <a:p>
            <a:pPr algn="just"/>
            <a:r>
              <a:rPr lang="fr-FR" sz="1200" dirty="0" smtClean="0">
                <a:solidFill>
                  <a:srgbClr val="008000"/>
                </a:solidFill>
              </a:rPr>
              <a:t>Source </a:t>
            </a:r>
            <a:r>
              <a:rPr lang="fr-FR" sz="1200" dirty="0">
                <a:solidFill>
                  <a:srgbClr val="008000"/>
                </a:solidFill>
              </a:rPr>
              <a:t>: a) </a:t>
            </a:r>
            <a:r>
              <a:rPr lang="fr-FR" sz="1200" dirty="0">
                <a:solidFill>
                  <a:srgbClr val="008000"/>
                </a:solidFill>
                <a:hlinkClick r:id="rId15"/>
              </a:rPr>
              <a:t>http://</a:t>
            </a:r>
            <a:r>
              <a:rPr lang="fr-FR" sz="1200" dirty="0" smtClean="0">
                <a:solidFill>
                  <a:srgbClr val="008000"/>
                </a:solidFill>
                <a:hlinkClick r:id="rId15"/>
              </a:rPr>
              <a:t>fr.wikipedia.org/wiki/Physalis_pruinosa</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6"/>
              </a:rPr>
              <a:t>http://</a:t>
            </a:r>
            <a:r>
              <a:rPr lang="fr-FR" sz="1200" dirty="0" smtClean="0">
                <a:solidFill>
                  <a:srgbClr val="008000"/>
                </a:solidFill>
                <a:hlinkClick r:id="rId16"/>
              </a:rPr>
              <a:t>de.wikipedia.org/wiki/Physalis_pruinosa</a:t>
            </a:r>
            <a:r>
              <a:rPr lang="fr-FR" sz="1200" dirty="0" smtClean="0">
                <a:solidFill>
                  <a:srgbClr val="008000"/>
                </a:solidFill>
              </a:rPr>
              <a:t> </a:t>
            </a:r>
          </a:p>
          <a:p>
            <a:pPr algn="just"/>
            <a:r>
              <a:rPr lang="fr-FR" sz="1200" dirty="0" smtClean="0">
                <a:solidFill>
                  <a:srgbClr val="FF0000"/>
                </a:solidFill>
              </a:rPr>
              <a:t>Non présent à Madagascar.</a:t>
            </a:r>
            <a:endParaRPr lang="fr-FR" sz="1200" dirty="0">
              <a:solidFill>
                <a:srgbClr val="FF0000"/>
              </a:solidFill>
            </a:endParaRPr>
          </a:p>
        </p:txBody>
      </p:sp>
      <p:pic>
        <p:nvPicPr>
          <p:cNvPr id="7" name="Imag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45790" y="4240673"/>
            <a:ext cx="2619375" cy="1743075"/>
          </a:xfrm>
          <a:prstGeom prst="rect">
            <a:avLst/>
          </a:prstGeom>
        </p:spPr>
      </p:pic>
      <p:pic>
        <p:nvPicPr>
          <p:cNvPr id="8" name="Imag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22765" y="4120653"/>
            <a:ext cx="2965777" cy="1973590"/>
          </a:xfrm>
          <a:prstGeom prst="rect">
            <a:avLst/>
          </a:prstGeom>
        </p:spPr>
      </p:pic>
      <p:pic>
        <p:nvPicPr>
          <p:cNvPr id="9" name="Imag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3100" y="4120653"/>
            <a:ext cx="2631453" cy="1973590"/>
          </a:xfrm>
          <a:prstGeom prst="rect">
            <a:avLst/>
          </a:prstGeom>
        </p:spPr>
      </p:pic>
      <p:sp>
        <p:nvSpPr>
          <p:cNvPr id="10" name="ZoneTexte 9"/>
          <p:cNvSpPr txBox="1"/>
          <p:nvPr/>
        </p:nvSpPr>
        <p:spPr>
          <a:xfrm>
            <a:off x="8838845" y="6038844"/>
            <a:ext cx="3433266" cy="461665"/>
          </a:xfrm>
          <a:prstGeom prst="rect">
            <a:avLst/>
          </a:prstGeom>
          <a:noFill/>
        </p:spPr>
        <p:txBody>
          <a:bodyPr wrap="square" rtlCol="0">
            <a:spAutoFit/>
          </a:bodyPr>
          <a:lstStyle/>
          <a:p>
            <a:pPr algn="ctr"/>
            <a:r>
              <a:rPr lang="fr-FR" sz="1200" dirty="0" smtClean="0">
                <a:solidFill>
                  <a:srgbClr val="008000"/>
                </a:solidFill>
              </a:rPr>
              <a:t>Source </a:t>
            </a:r>
            <a:r>
              <a:rPr lang="fr-FR" sz="1200" dirty="0">
                <a:solidFill>
                  <a:srgbClr val="008000"/>
                </a:solidFill>
              </a:rPr>
              <a:t>image : </a:t>
            </a:r>
            <a:r>
              <a:rPr lang="fr-FR" sz="1200" dirty="0">
                <a:solidFill>
                  <a:srgbClr val="008000"/>
                </a:solidFill>
                <a:hlinkClick r:id="rId20"/>
              </a:rPr>
              <a:t>https://</a:t>
            </a:r>
            <a:r>
              <a:rPr lang="fr-FR" sz="1200" dirty="0" smtClean="0">
                <a:solidFill>
                  <a:srgbClr val="008000"/>
                </a:solidFill>
                <a:hlinkClick r:id="rId20"/>
              </a:rPr>
              <a:t>sowtrueseed.com/husk-cherry-husk-cherry/cossacks-pineapple-organic</a:t>
            </a:r>
            <a:r>
              <a:rPr lang="fr-FR" sz="1200" dirty="0" smtClean="0">
                <a:solidFill>
                  <a:srgbClr val="008000"/>
                </a:solidFill>
              </a:rPr>
              <a:t>  </a:t>
            </a:r>
            <a:endParaRPr lang="fr-FR" sz="1200" dirty="0">
              <a:solidFill>
                <a:srgbClr val="008000"/>
              </a:solidFill>
            </a:endParaRPr>
          </a:p>
        </p:txBody>
      </p:sp>
      <p:pic>
        <p:nvPicPr>
          <p:cNvPr id="12" name="Image 1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51034" y="4231148"/>
            <a:ext cx="2619375" cy="1752600"/>
          </a:xfrm>
          <a:prstGeom prst="rect">
            <a:avLst/>
          </a:prstGeom>
        </p:spPr>
      </p:pic>
    </p:spTree>
    <p:extLst>
      <p:ext uri="{BB962C8B-B14F-4D97-AF65-F5344CB8AC3E}">
        <p14:creationId xmlns:p14="http://schemas.microsoft.com/office/powerpoint/2010/main" val="28481077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60782"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50606" y="86864"/>
            <a:ext cx="822064" cy="331433"/>
          </a:xfrm>
        </p:spPr>
        <p:txBody>
          <a:bodyPr/>
          <a:lstStyle/>
          <a:p>
            <a:fld id="{603C289A-54D5-4C32-934A-7B1A9FC8B676}" type="slidenum">
              <a:rPr lang="fr-FR" smtClean="0"/>
              <a:t>106</a:t>
            </a:fld>
            <a:endParaRPr lang="fr-FR"/>
          </a:p>
        </p:txBody>
      </p:sp>
      <p:sp>
        <p:nvSpPr>
          <p:cNvPr id="5" name="ZoneTexte 4"/>
          <p:cNvSpPr txBox="1"/>
          <p:nvPr/>
        </p:nvSpPr>
        <p:spPr>
          <a:xfrm>
            <a:off x="150606" y="494403"/>
            <a:ext cx="5583220"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a:t>
            </a:r>
          </a:p>
        </p:txBody>
      </p:sp>
      <p:sp>
        <p:nvSpPr>
          <p:cNvPr id="4" name="ZoneTexte 3"/>
          <p:cNvSpPr txBox="1"/>
          <p:nvPr/>
        </p:nvSpPr>
        <p:spPr>
          <a:xfrm>
            <a:off x="150606" y="941560"/>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sp>
        <p:nvSpPr>
          <p:cNvPr id="6" name="ZoneTexte 5"/>
          <p:cNvSpPr txBox="1"/>
          <p:nvPr/>
        </p:nvSpPr>
        <p:spPr>
          <a:xfrm>
            <a:off x="307818" y="3232087"/>
            <a:ext cx="3014804" cy="2123658"/>
          </a:xfrm>
          <a:prstGeom prst="rect">
            <a:avLst/>
          </a:prstGeom>
          <a:noFill/>
        </p:spPr>
        <p:txBody>
          <a:bodyPr wrap="square" rtlCol="0">
            <a:spAutoFit/>
          </a:bodyPr>
          <a:lstStyle/>
          <a:p>
            <a:pPr algn="ctr"/>
            <a:r>
              <a:rPr lang="fr-FR" altLang="fr-FR" sz="1200" dirty="0" err="1" smtClean="0">
                <a:solidFill>
                  <a:srgbClr val="008000"/>
                </a:solidFill>
              </a:rPr>
              <a:t>Neem</a:t>
            </a:r>
            <a:r>
              <a:rPr lang="fr-FR" altLang="fr-FR" sz="1200" dirty="0" smtClean="0">
                <a:solidFill>
                  <a:srgbClr val="008000"/>
                </a:solidFill>
              </a:rPr>
              <a:t> </a:t>
            </a:r>
            <a:r>
              <a:rPr lang="fr-FR" altLang="fr-FR" sz="1200" dirty="0">
                <a:solidFill>
                  <a:srgbClr val="008000"/>
                </a:solidFill>
              </a:rPr>
              <a:t>ou </a:t>
            </a:r>
            <a:r>
              <a:rPr lang="fr-FR" altLang="fr-FR" sz="1200" dirty="0" err="1">
                <a:solidFill>
                  <a:srgbClr val="008000"/>
                </a:solidFill>
              </a:rPr>
              <a:t>margousier</a:t>
            </a:r>
            <a:r>
              <a:rPr lang="fr-FR" altLang="fr-FR" sz="1200" dirty="0">
                <a:solidFill>
                  <a:srgbClr val="008000"/>
                </a:solidFill>
              </a:rPr>
              <a:t> (</a:t>
            </a:r>
            <a:r>
              <a:rPr lang="fr-FR" altLang="fr-FR" sz="1200" i="1" dirty="0" err="1">
                <a:solidFill>
                  <a:srgbClr val="008000"/>
                </a:solidFill>
              </a:rPr>
              <a:t>Azadirachta</a:t>
            </a:r>
            <a:r>
              <a:rPr lang="fr-FR" altLang="fr-FR" sz="1200" i="1" dirty="0">
                <a:solidFill>
                  <a:srgbClr val="008000"/>
                </a:solidFill>
              </a:rPr>
              <a:t> </a:t>
            </a:r>
            <a:r>
              <a:rPr lang="fr-FR" altLang="fr-FR" sz="1200" i="1" dirty="0" err="1">
                <a:solidFill>
                  <a:srgbClr val="008000"/>
                </a:solidFill>
              </a:rPr>
              <a:t>indica</a:t>
            </a:r>
            <a:r>
              <a:rPr lang="fr-FR" altLang="fr-FR" sz="1200" dirty="0" smtClean="0">
                <a:solidFill>
                  <a:srgbClr val="008000"/>
                </a:solidFill>
              </a:rPr>
              <a:t>). </a:t>
            </a:r>
            <a:r>
              <a:rPr lang="fr-FR" sz="1200" dirty="0">
                <a:solidFill>
                  <a:srgbClr val="008000"/>
                </a:solidFill>
              </a:rPr>
              <a:t>Ses </a:t>
            </a:r>
            <a:r>
              <a:rPr lang="fr-FR" sz="1200" dirty="0">
                <a:solidFill>
                  <a:srgbClr val="008000"/>
                </a:solidFill>
                <a:hlinkClick r:id="rId2" tooltip="Graine"/>
              </a:rPr>
              <a:t>graines</a:t>
            </a:r>
            <a:r>
              <a:rPr lang="fr-FR" sz="1200" dirty="0">
                <a:solidFill>
                  <a:srgbClr val="008000"/>
                </a:solidFill>
              </a:rPr>
              <a:t> permettent de fabriquer un </a:t>
            </a:r>
            <a:r>
              <a:rPr lang="fr-FR" sz="1200" dirty="0" smtClean="0">
                <a:solidFill>
                  <a:srgbClr val="008000"/>
                </a:solidFill>
                <a:hlinkClick r:id="rId3" tooltip="Insecticide"/>
              </a:rPr>
              <a:t>insecticide</a:t>
            </a:r>
            <a:r>
              <a:rPr lang="fr-FR" sz="1200" dirty="0" smtClean="0">
                <a:solidFill>
                  <a:srgbClr val="008000"/>
                </a:solidFill>
              </a:rPr>
              <a:t>, </a:t>
            </a:r>
            <a:r>
              <a:rPr lang="fr-FR" sz="1200" dirty="0">
                <a:solidFill>
                  <a:srgbClr val="008000"/>
                </a:solidFill>
              </a:rPr>
              <a:t>l’</a:t>
            </a:r>
            <a:r>
              <a:rPr lang="fr-FR" sz="1200" dirty="0" err="1">
                <a:solidFill>
                  <a:srgbClr val="008000"/>
                </a:solidFill>
                <a:hlinkClick r:id="rId4" tooltip="Azadirachtine"/>
              </a:rPr>
              <a:t>azadirachtine</a:t>
            </a:r>
            <a:r>
              <a:rPr lang="fr-FR" sz="1200" dirty="0">
                <a:solidFill>
                  <a:srgbClr val="008000"/>
                </a:solidFill>
              </a:rPr>
              <a:t>, </a:t>
            </a:r>
            <a:r>
              <a:rPr lang="fr-FR" sz="1200" dirty="0" smtClean="0">
                <a:solidFill>
                  <a:srgbClr val="008000"/>
                </a:solidFill>
              </a:rPr>
              <a:t>vulnérable </a:t>
            </a:r>
            <a:r>
              <a:rPr lang="fr-FR" sz="1200" dirty="0">
                <a:solidFill>
                  <a:srgbClr val="008000"/>
                </a:solidFill>
              </a:rPr>
              <a:t>à la </a:t>
            </a:r>
            <a:r>
              <a:rPr lang="fr-FR" sz="1200" dirty="0" smtClean="0">
                <a:solidFill>
                  <a:srgbClr val="008000"/>
                </a:solidFill>
              </a:rPr>
              <a:t>lumière, qui </a:t>
            </a:r>
            <a:r>
              <a:rPr lang="fr-FR" sz="1200" dirty="0">
                <a:solidFill>
                  <a:srgbClr val="008000"/>
                </a:solidFill>
              </a:rPr>
              <a:t>bloque la métamorphose du stade larvaire à celui </a:t>
            </a:r>
            <a:r>
              <a:rPr lang="fr-FR" sz="1200" dirty="0" smtClean="0">
                <a:solidFill>
                  <a:srgbClr val="008000"/>
                </a:solidFill>
              </a:rPr>
              <a:t>d’adulte (inhibiteur de croissance des insectes). </a:t>
            </a:r>
            <a:r>
              <a:rPr lang="fr-FR" sz="1200" dirty="0">
                <a:solidFill>
                  <a:srgbClr val="008000"/>
                </a:solidFill>
              </a:rPr>
              <a:t>Avec 1 litre d’huile de </a:t>
            </a:r>
            <a:r>
              <a:rPr lang="fr-FR" sz="1200" dirty="0" err="1">
                <a:solidFill>
                  <a:srgbClr val="008000"/>
                </a:solidFill>
              </a:rPr>
              <a:t>neem</a:t>
            </a:r>
            <a:r>
              <a:rPr lang="fr-FR" sz="1200" dirty="0">
                <a:solidFill>
                  <a:srgbClr val="008000"/>
                </a:solidFill>
              </a:rPr>
              <a:t>, vous obtenez environ 50 litres de produit à pulvériser. </a:t>
            </a:r>
            <a:r>
              <a:rPr lang="fr-FR" sz="1200" dirty="0" smtClean="0">
                <a:solidFill>
                  <a:srgbClr val="008000"/>
                </a:solidFill>
              </a:rPr>
              <a:t>Purin de </a:t>
            </a:r>
            <a:r>
              <a:rPr lang="fr-FR" sz="1200" dirty="0" err="1" smtClean="0">
                <a:solidFill>
                  <a:srgbClr val="008000"/>
                </a:solidFill>
              </a:rPr>
              <a:t>neem</a:t>
            </a:r>
            <a:r>
              <a:rPr lang="fr-FR" sz="1200" dirty="0" smtClean="0">
                <a:solidFill>
                  <a:srgbClr val="008000"/>
                </a:solidFill>
              </a:rPr>
              <a:t> </a:t>
            </a:r>
            <a:r>
              <a:rPr lang="fr-FR" sz="1200" dirty="0">
                <a:solidFill>
                  <a:srgbClr val="008000"/>
                </a:solidFill>
              </a:rPr>
              <a:t>: macérer 1kg de plantes hachées dans 10L d’eau, durant 14 jours, à ~</a:t>
            </a:r>
            <a:r>
              <a:rPr lang="fr-FR" sz="1200" dirty="0" smtClean="0">
                <a:solidFill>
                  <a:srgbClr val="008000"/>
                </a:solidFill>
              </a:rPr>
              <a:t>20°C (présent à Madagascar, en région sèche) (</a:t>
            </a:r>
            <a:r>
              <a:rPr lang="fr-FR" sz="1200" dirty="0" smtClean="0">
                <a:solidFill>
                  <a:srgbClr val="FF0000"/>
                </a:solidFill>
              </a:rPr>
              <a:t>invasif</a:t>
            </a:r>
            <a:r>
              <a:rPr lang="fr-FR" sz="1200" dirty="0" smtClean="0">
                <a:solidFill>
                  <a:srgbClr val="008000"/>
                </a:solidFill>
              </a:rPr>
              <a:t>).</a:t>
            </a:r>
            <a:endParaRPr lang="fr-FR" sz="1200" dirty="0">
              <a:solidFill>
                <a:srgbClr val="008000"/>
              </a:solidFill>
            </a:endParaRPr>
          </a:p>
        </p:txBody>
      </p:sp>
      <p:pic>
        <p:nvPicPr>
          <p:cNvPr id="1026" name="Picture 2" descr="D:\Users\blisan\Pictures\perso\agro-forêts\ne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76" y="1444830"/>
            <a:ext cx="2676525" cy="17049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414384" y="3314934"/>
            <a:ext cx="4277288" cy="830997"/>
          </a:xfrm>
          <a:prstGeom prst="rect">
            <a:avLst/>
          </a:prstGeom>
          <a:noFill/>
        </p:spPr>
        <p:txBody>
          <a:bodyPr wrap="square" rtlCol="0">
            <a:spAutoFit/>
          </a:bodyPr>
          <a:lstStyle/>
          <a:p>
            <a:pPr algn="ctr"/>
            <a:r>
              <a:rPr lang="fr-FR" altLang="fr-FR" sz="1200" dirty="0" err="1" smtClean="0">
                <a:solidFill>
                  <a:srgbClr val="008000"/>
                </a:solidFill>
              </a:rPr>
              <a:t>Paraderris</a:t>
            </a:r>
            <a:r>
              <a:rPr lang="fr-FR" altLang="fr-FR" sz="1200" dirty="0" smtClean="0">
                <a:solidFill>
                  <a:srgbClr val="008000"/>
                </a:solidFill>
              </a:rPr>
              <a:t> ou </a:t>
            </a:r>
            <a:r>
              <a:rPr lang="fr-FR" altLang="fr-FR" sz="1200" dirty="0" err="1" smtClean="0">
                <a:solidFill>
                  <a:srgbClr val="008000"/>
                </a:solidFill>
              </a:rPr>
              <a:t>roten</a:t>
            </a:r>
            <a:r>
              <a:rPr lang="fr-FR" altLang="fr-FR" sz="1200" dirty="0" smtClean="0">
                <a:solidFill>
                  <a:srgbClr val="008000"/>
                </a:solidFill>
              </a:rPr>
              <a:t> </a:t>
            </a:r>
            <a:r>
              <a:rPr lang="fr-FR" altLang="fr-FR" sz="1200" dirty="0">
                <a:solidFill>
                  <a:srgbClr val="008000"/>
                </a:solidFill>
              </a:rPr>
              <a:t>(</a:t>
            </a:r>
            <a:r>
              <a:rPr lang="fr-FR" altLang="fr-FR" sz="1200" i="1" dirty="0" err="1">
                <a:solidFill>
                  <a:srgbClr val="008000"/>
                </a:solidFill>
              </a:rPr>
              <a:t>Paraderris</a:t>
            </a:r>
            <a:r>
              <a:rPr lang="fr-FR" altLang="fr-FR" sz="1200" i="1" dirty="0">
                <a:solidFill>
                  <a:srgbClr val="008000"/>
                </a:solidFill>
              </a:rPr>
              <a:t> </a:t>
            </a:r>
            <a:r>
              <a:rPr lang="fr-FR" altLang="fr-FR" sz="1200" i="1" dirty="0" err="1">
                <a:solidFill>
                  <a:srgbClr val="008000"/>
                </a:solidFill>
              </a:rPr>
              <a:t>elliptica</a:t>
            </a:r>
            <a:r>
              <a:rPr lang="fr-FR" altLang="fr-FR" sz="1200" dirty="0" smtClean="0">
                <a:solidFill>
                  <a:srgbClr val="008000"/>
                </a:solidFill>
              </a:rPr>
              <a:t>), </a:t>
            </a:r>
            <a:r>
              <a:rPr lang="fr-FR" sz="1200" dirty="0">
                <a:hlinkClick r:id="rId6" tooltip="Légumineuse"/>
              </a:rPr>
              <a:t>légumineuses</a:t>
            </a:r>
            <a:r>
              <a:rPr lang="fr-FR" sz="1200" dirty="0"/>
              <a:t> </a:t>
            </a:r>
            <a:r>
              <a:rPr lang="fr-FR" sz="1200" dirty="0">
                <a:solidFill>
                  <a:srgbClr val="008000"/>
                </a:solidFill>
              </a:rPr>
              <a:t>originaire d'</a:t>
            </a:r>
            <a:r>
              <a:rPr lang="fr-FR" sz="1200" dirty="0">
                <a:solidFill>
                  <a:srgbClr val="008000"/>
                </a:solidFill>
                <a:hlinkClick r:id="rId7" tooltip="Asie du Sud-Est"/>
              </a:rPr>
              <a:t>Asie du Sud-Est</a:t>
            </a:r>
            <a:r>
              <a:rPr lang="fr-FR" sz="1200" dirty="0">
                <a:solidFill>
                  <a:srgbClr val="008000"/>
                </a:solidFill>
              </a:rPr>
              <a:t> et des îles du </a:t>
            </a:r>
            <a:r>
              <a:rPr lang="fr-FR" sz="1200" dirty="0">
                <a:solidFill>
                  <a:srgbClr val="008000"/>
                </a:solidFill>
                <a:hlinkClick r:id="rId8" tooltip="Pacifique"/>
              </a:rPr>
              <a:t>Pacifique</a:t>
            </a:r>
            <a:r>
              <a:rPr lang="fr-FR" sz="1200" dirty="0">
                <a:solidFill>
                  <a:srgbClr val="008000"/>
                </a:solidFill>
              </a:rPr>
              <a:t> telle que la </a:t>
            </a:r>
            <a:r>
              <a:rPr lang="fr-FR" sz="1200" dirty="0">
                <a:solidFill>
                  <a:srgbClr val="008000"/>
                </a:solidFill>
                <a:hlinkClick r:id="rId9" tooltip="Nouvelle-Guinée"/>
              </a:rPr>
              <a:t>Nouvelle-Guinée</a:t>
            </a:r>
            <a:r>
              <a:rPr lang="fr-FR" altLang="fr-FR" sz="1200" dirty="0" smtClean="0">
                <a:solidFill>
                  <a:srgbClr val="008000"/>
                </a:solidFill>
              </a:rPr>
              <a:t>. </a:t>
            </a:r>
            <a:r>
              <a:rPr lang="fr-FR" sz="1200" dirty="0">
                <a:solidFill>
                  <a:srgbClr val="008000"/>
                </a:solidFill>
              </a:rPr>
              <a:t>Les </a:t>
            </a:r>
            <a:r>
              <a:rPr lang="fr-FR" sz="1200" dirty="0">
                <a:solidFill>
                  <a:srgbClr val="008000"/>
                </a:solidFill>
                <a:hlinkClick r:id="rId10" tooltip="Racine (botanique)"/>
              </a:rPr>
              <a:t>racines</a:t>
            </a:r>
            <a:r>
              <a:rPr lang="fr-FR" sz="1200" dirty="0">
                <a:solidFill>
                  <a:srgbClr val="008000"/>
                </a:solidFill>
              </a:rPr>
              <a:t> de cette plante contiennent la </a:t>
            </a:r>
            <a:r>
              <a:rPr lang="fr-FR" sz="1200" dirty="0">
                <a:solidFill>
                  <a:srgbClr val="008000"/>
                </a:solidFill>
                <a:hlinkClick r:id="rId11" tooltip="Roténone"/>
              </a:rPr>
              <a:t>roténone</a:t>
            </a:r>
            <a:r>
              <a:rPr lang="fr-FR" sz="1200" dirty="0">
                <a:solidFill>
                  <a:srgbClr val="008000"/>
                </a:solidFill>
              </a:rPr>
              <a:t>, un </a:t>
            </a:r>
            <a:r>
              <a:rPr lang="fr-FR" sz="1200" dirty="0">
                <a:solidFill>
                  <a:srgbClr val="008000"/>
                </a:solidFill>
                <a:hlinkClick r:id="rId3" tooltip="Insecticide"/>
              </a:rPr>
              <a:t>insecticide</a:t>
            </a:r>
            <a:r>
              <a:rPr lang="fr-FR" sz="1200" dirty="0">
                <a:solidFill>
                  <a:srgbClr val="008000"/>
                </a:solidFill>
              </a:rPr>
              <a:t> fort et un </a:t>
            </a:r>
            <a:r>
              <a:rPr lang="fr-FR" sz="1200" dirty="0" err="1">
                <a:solidFill>
                  <a:srgbClr val="008000"/>
                </a:solidFill>
                <a:hlinkClick r:id="rId12" tooltip="Ichtyotoxique (page inexistante)"/>
              </a:rPr>
              <a:t>ichtyotoxique</a:t>
            </a:r>
            <a:r>
              <a:rPr lang="fr-FR" sz="1200" dirty="0">
                <a:solidFill>
                  <a:srgbClr val="008000"/>
                </a:solidFill>
              </a:rPr>
              <a:t> (</a:t>
            </a:r>
            <a:r>
              <a:rPr lang="fr-FR" sz="1200" dirty="0">
                <a:solidFill>
                  <a:srgbClr val="008000"/>
                </a:solidFill>
                <a:hlinkClick r:id="rId13" tooltip="Poison"/>
              </a:rPr>
              <a:t>poison</a:t>
            </a:r>
            <a:r>
              <a:rPr lang="fr-FR" sz="1200" dirty="0">
                <a:solidFill>
                  <a:srgbClr val="008000"/>
                </a:solidFill>
              </a:rPr>
              <a:t> pour les </a:t>
            </a:r>
            <a:r>
              <a:rPr lang="fr-FR" sz="1200" dirty="0">
                <a:solidFill>
                  <a:srgbClr val="008000"/>
                </a:solidFill>
                <a:hlinkClick r:id="rId14" tooltip="Poisson"/>
              </a:rPr>
              <a:t>poissons</a:t>
            </a:r>
            <a:r>
              <a:rPr lang="fr-FR" sz="1200" dirty="0">
                <a:solidFill>
                  <a:srgbClr val="008000"/>
                </a:solidFill>
              </a:rPr>
              <a:t>).</a:t>
            </a:r>
          </a:p>
        </p:txBody>
      </p:sp>
      <p:pic>
        <p:nvPicPr>
          <p:cNvPr id="1029" name="Picture 5" descr="D:\Users\blisan\Pictures\perso\agro-forêts\Paraderris elliptica1_g.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4383" y="1371270"/>
            <a:ext cx="1528810" cy="1943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agro-forêts\Paraderris elliptica2_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6781" y="1371269"/>
            <a:ext cx="2594891" cy="19436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885568" y="3453433"/>
            <a:ext cx="3947311" cy="1569660"/>
          </a:xfrm>
          <a:prstGeom prst="rect">
            <a:avLst/>
          </a:prstGeom>
        </p:spPr>
        <p:txBody>
          <a:bodyPr wrap="square">
            <a:spAutoFit/>
          </a:bodyPr>
          <a:lstStyle/>
          <a:p>
            <a:pPr algn="ctr"/>
            <a:r>
              <a:rPr lang="fr-FR" altLang="fr-FR" sz="1200" dirty="0">
                <a:solidFill>
                  <a:srgbClr val="008000"/>
                </a:solidFill>
              </a:rPr>
              <a:t>Bois </a:t>
            </a:r>
            <a:r>
              <a:rPr lang="fr-FR" altLang="fr-FR" sz="1200" dirty="0" smtClean="0">
                <a:solidFill>
                  <a:srgbClr val="008000"/>
                </a:solidFill>
              </a:rPr>
              <a:t>poison, </a:t>
            </a:r>
            <a:r>
              <a:rPr lang="fr-FR" altLang="fr-FR" sz="1200" dirty="0" err="1" smtClean="0">
                <a:solidFill>
                  <a:srgbClr val="008000"/>
                </a:solidFill>
              </a:rPr>
              <a:t>ububa</a:t>
            </a:r>
            <a:r>
              <a:rPr lang="fr-FR" altLang="fr-FR" sz="1200" dirty="0" smtClean="0">
                <a:solidFill>
                  <a:srgbClr val="008000"/>
                </a:solidFill>
              </a:rPr>
              <a:t> </a:t>
            </a:r>
            <a:r>
              <a:rPr lang="fr-FR" altLang="fr-FR" sz="1200" dirty="0">
                <a:solidFill>
                  <a:srgbClr val="008000"/>
                </a:solidFill>
              </a:rPr>
              <a:t>(</a:t>
            </a:r>
            <a:r>
              <a:rPr lang="fr-FR" altLang="fr-FR" sz="1200" i="1" dirty="0">
                <a:solidFill>
                  <a:srgbClr val="008000"/>
                </a:solidFill>
              </a:rPr>
              <a:t>Tephrosia </a:t>
            </a:r>
            <a:r>
              <a:rPr lang="fr-FR" altLang="fr-FR" sz="1200" i="1" dirty="0" err="1" smtClean="0">
                <a:solidFill>
                  <a:srgbClr val="008000"/>
                </a:solidFill>
              </a:rPr>
              <a:t>vogelii</a:t>
            </a:r>
            <a:r>
              <a:rPr lang="fr-FR" altLang="fr-FR" sz="1200" dirty="0" smtClean="0">
                <a:solidFill>
                  <a:srgbClr val="008000"/>
                </a:solidFill>
              </a:rPr>
              <a:t>). P</a:t>
            </a:r>
            <a:r>
              <a:rPr lang="fr-FR" sz="1200" dirty="0" smtClean="0">
                <a:solidFill>
                  <a:srgbClr val="008000"/>
                </a:solidFill>
              </a:rPr>
              <a:t>etit arbre légumineux originaire </a:t>
            </a:r>
            <a:r>
              <a:rPr lang="fr-FR" sz="1200" dirty="0">
                <a:solidFill>
                  <a:srgbClr val="008000"/>
                </a:solidFill>
              </a:rPr>
              <a:t>d'Afrique </a:t>
            </a:r>
            <a:r>
              <a:rPr lang="fr-FR" sz="1200" dirty="0" smtClean="0">
                <a:solidFill>
                  <a:srgbClr val="008000"/>
                </a:solidFill>
              </a:rPr>
              <a:t>tropicale, </a:t>
            </a:r>
            <a:r>
              <a:rPr lang="fr-FR" sz="1200" dirty="0">
                <a:solidFill>
                  <a:srgbClr val="008000"/>
                </a:solidFill>
              </a:rPr>
              <a:t>couramment utilisé pour dissuader les ravageurs et les maladies, en particulier les puces et les tiques sur les animaux, le contrôle </a:t>
            </a:r>
            <a:r>
              <a:rPr lang="fr-FR" sz="1200" dirty="0" smtClean="0">
                <a:solidFill>
                  <a:srgbClr val="008000"/>
                </a:solidFill>
              </a:rPr>
              <a:t>des ravageurs </a:t>
            </a:r>
            <a:r>
              <a:rPr lang="fr-FR" sz="1200" dirty="0">
                <a:solidFill>
                  <a:srgbClr val="008000"/>
                </a:solidFill>
              </a:rPr>
              <a:t>dans les </a:t>
            </a:r>
            <a:r>
              <a:rPr lang="fr-FR" sz="1200" dirty="0" smtClean="0">
                <a:solidFill>
                  <a:srgbClr val="008000"/>
                </a:solidFill>
              </a:rPr>
              <a:t>champs, </a:t>
            </a:r>
            <a:r>
              <a:rPr lang="fr-FR" sz="1200" dirty="0">
                <a:solidFill>
                  <a:srgbClr val="008000"/>
                </a:solidFill>
              </a:rPr>
              <a:t>cultivés comme un pesticide </a:t>
            </a:r>
            <a:r>
              <a:rPr lang="fr-FR" sz="1200" dirty="0" smtClean="0">
                <a:solidFill>
                  <a:srgbClr val="008000"/>
                </a:solidFill>
              </a:rPr>
              <a:t>biologique, </a:t>
            </a:r>
            <a:r>
              <a:rPr lang="fr-FR" sz="1200" dirty="0">
                <a:solidFill>
                  <a:srgbClr val="008000"/>
                </a:solidFill>
              </a:rPr>
              <a:t>un </a:t>
            </a:r>
            <a:r>
              <a:rPr lang="fr-FR" sz="1200" dirty="0" err="1" smtClean="0">
                <a:solidFill>
                  <a:srgbClr val="008000"/>
                </a:solidFill>
                <a:hlinkClick r:id="rId12" tooltip="Ichtyotoxique (page inexistante)"/>
              </a:rPr>
              <a:t>ichtyotoxique</a:t>
            </a:r>
            <a:r>
              <a:rPr lang="fr-FR" sz="1200" dirty="0" smtClean="0">
                <a:solidFill>
                  <a:srgbClr val="008000"/>
                </a:solidFill>
              </a:rPr>
              <a:t>. Il améliore </a:t>
            </a:r>
            <a:r>
              <a:rPr lang="fr-FR" sz="1200" dirty="0">
                <a:solidFill>
                  <a:srgbClr val="008000"/>
                </a:solidFill>
              </a:rPr>
              <a:t>la fertilité du sol. </a:t>
            </a:r>
            <a:r>
              <a:rPr lang="fr-FR" sz="1200" dirty="0" smtClean="0">
                <a:solidFill>
                  <a:srgbClr val="008000"/>
                </a:solidFill>
              </a:rPr>
              <a:t>Le jus extrait de ses </a:t>
            </a:r>
            <a:r>
              <a:rPr lang="fr-FR" sz="1200" dirty="0">
                <a:solidFill>
                  <a:srgbClr val="008000"/>
                </a:solidFill>
              </a:rPr>
              <a:t>feuille </a:t>
            </a:r>
            <a:r>
              <a:rPr lang="fr-FR" sz="1200" dirty="0" smtClean="0">
                <a:solidFill>
                  <a:srgbClr val="008000"/>
                </a:solidFill>
              </a:rPr>
              <a:t>est un </a:t>
            </a:r>
            <a:r>
              <a:rPr lang="fr-FR" sz="1200" dirty="0">
                <a:solidFill>
                  <a:srgbClr val="008000"/>
                </a:solidFill>
              </a:rPr>
              <a:t>acaricide à faible </a:t>
            </a:r>
            <a:r>
              <a:rPr lang="fr-FR" sz="1200" dirty="0" smtClean="0">
                <a:solidFill>
                  <a:srgbClr val="008000"/>
                </a:solidFill>
              </a:rPr>
              <a:t>coût. Variété d’habitats. Sols drainés. Tolère sols pauvres à acides.</a:t>
            </a:r>
            <a:endParaRPr lang="fr-FR" sz="1200" dirty="0">
              <a:solidFill>
                <a:srgbClr val="008000"/>
              </a:solidFill>
            </a:endParaRPr>
          </a:p>
        </p:txBody>
      </p:sp>
      <p:pic>
        <p:nvPicPr>
          <p:cNvPr id="1032" name="Picture 8" descr="D:\Users\blisan\Pictures\perso\agro-forêts\Tephrosia vogelii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49745" y="1467082"/>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blisan\Pictures\perso\agro-forêts\tephrosiapurpleflower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38420" y="95120"/>
            <a:ext cx="1217376" cy="16159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blisan\Pictures\perso\agro-forêts\tephrosiawhiteflower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38420" y="1837447"/>
            <a:ext cx="1217376" cy="161598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245938" y="6025113"/>
            <a:ext cx="4869221" cy="830997"/>
          </a:xfrm>
          <a:prstGeom prst="rect">
            <a:avLst/>
          </a:prstGeom>
          <a:noFill/>
        </p:spPr>
        <p:txBody>
          <a:bodyPr wrap="square" rtlCol="0">
            <a:spAutoFit/>
          </a:bodyPr>
          <a:lstStyle/>
          <a:p>
            <a:pPr algn="ctr"/>
            <a:r>
              <a:rPr lang="fr-FR" sz="1200" i="1" dirty="0" err="1">
                <a:solidFill>
                  <a:srgbClr val="008000"/>
                </a:solidFill>
              </a:rPr>
              <a:t>Lonchocarpus</a:t>
            </a:r>
            <a:r>
              <a:rPr lang="fr-FR" sz="1200" i="1" dirty="0">
                <a:solidFill>
                  <a:srgbClr val="008000"/>
                </a:solidFill>
              </a:rPr>
              <a:t> </a:t>
            </a:r>
            <a:r>
              <a:rPr lang="fr-FR" sz="1200" i="1" dirty="0" err="1" smtClean="0">
                <a:solidFill>
                  <a:srgbClr val="008000"/>
                </a:solidFill>
              </a:rPr>
              <a:t>nicou</a:t>
            </a:r>
            <a:r>
              <a:rPr lang="fr-FR" sz="1200" dirty="0" smtClean="0">
                <a:solidFill>
                  <a:srgbClr val="008000"/>
                </a:solidFill>
              </a:rPr>
              <a:t> liane légumineuse </a:t>
            </a:r>
            <a:r>
              <a:rPr lang="fr-FR" sz="1200" dirty="0">
                <a:solidFill>
                  <a:srgbClr val="008000"/>
                </a:solidFill>
              </a:rPr>
              <a:t>tropicale de la famille des Fabacées, longtemps utilisée pour ses propriétés insecticide, acaricide et </a:t>
            </a:r>
            <a:r>
              <a:rPr lang="fr-FR" sz="1200" dirty="0" err="1" smtClean="0">
                <a:solidFill>
                  <a:srgbClr val="008000"/>
                </a:solidFill>
              </a:rPr>
              <a:t>piscicide</a:t>
            </a:r>
            <a:r>
              <a:rPr lang="fr-FR" sz="1200" dirty="0" smtClean="0">
                <a:solidFill>
                  <a:srgbClr val="008000"/>
                </a:solidFill>
              </a:rPr>
              <a:t>.</a:t>
            </a:r>
          </a:p>
          <a:p>
            <a:pPr algn="ctr"/>
            <a:r>
              <a:rPr lang="fr-FR" sz="1200" dirty="0" smtClean="0">
                <a:solidFill>
                  <a:srgbClr val="008000"/>
                </a:solidFill>
              </a:rPr>
              <a:t>Climat tropical humide (originaire du Pérou). </a:t>
            </a:r>
            <a:r>
              <a:rPr lang="fr-FR" sz="1200" dirty="0">
                <a:solidFill>
                  <a:srgbClr val="008000"/>
                </a:solidFill>
              </a:rPr>
              <a:t>Noms vernaculaires : </a:t>
            </a:r>
            <a:r>
              <a:rPr lang="fr-FR" sz="1200" dirty="0" err="1">
                <a:solidFill>
                  <a:srgbClr val="008000"/>
                </a:solidFill>
              </a:rPr>
              <a:t>Kichwa</a:t>
            </a:r>
            <a:r>
              <a:rPr lang="fr-FR" sz="1200" dirty="0">
                <a:solidFill>
                  <a:srgbClr val="008000"/>
                </a:solidFill>
              </a:rPr>
              <a:t>: </a:t>
            </a:r>
            <a:r>
              <a:rPr lang="fr-FR" sz="1200" dirty="0" err="1">
                <a:solidFill>
                  <a:srgbClr val="008000"/>
                </a:solidFill>
              </a:rPr>
              <a:t>Sapi</a:t>
            </a:r>
            <a:r>
              <a:rPr lang="fr-FR" sz="1200" dirty="0">
                <a:solidFill>
                  <a:srgbClr val="008000"/>
                </a:solidFill>
              </a:rPr>
              <a:t> </a:t>
            </a:r>
            <a:r>
              <a:rPr lang="fr-FR" sz="1200" dirty="0" err="1">
                <a:solidFill>
                  <a:srgbClr val="008000"/>
                </a:solidFill>
              </a:rPr>
              <a:t>Barbasco</a:t>
            </a:r>
            <a:r>
              <a:rPr lang="fr-FR" sz="1200" dirty="0">
                <a:solidFill>
                  <a:srgbClr val="008000"/>
                </a:solidFill>
              </a:rPr>
              <a:t>, </a:t>
            </a:r>
            <a:r>
              <a:rPr lang="fr-FR" sz="1200" dirty="0" err="1">
                <a:solidFill>
                  <a:srgbClr val="008000"/>
                </a:solidFill>
              </a:rPr>
              <a:t>Shuar</a:t>
            </a:r>
            <a:r>
              <a:rPr lang="fr-FR" sz="1200" dirty="0">
                <a:solidFill>
                  <a:srgbClr val="008000"/>
                </a:solidFill>
              </a:rPr>
              <a:t>/</a:t>
            </a:r>
            <a:r>
              <a:rPr lang="fr-FR" sz="1200" dirty="0" err="1">
                <a:solidFill>
                  <a:srgbClr val="008000"/>
                </a:solidFill>
              </a:rPr>
              <a:t>Achuar</a:t>
            </a:r>
            <a:r>
              <a:rPr lang="fr-FR" sz="1200" dirty="0">
                <a:solidFill>
                  <a:srgbClr val="008000"/>
                </a:solidFill>
              </a:rPr>
              <a:t>: </a:t>
            </a:r>
            <a:r>
              <a:rPr lang="fr-FR" sz="1200" dirty="0" err="1" smtClean="0">
                <a:solidFill>
                  <a:srgbClr val="008000"/>
                </a:solidFill>
              </a:rPr>
              <a:t>Timiu</a:t>
            </a:r>
            <a:r>
              <a:rPr lang="fr-FR" sz="1200" dirty="0" smtClean="0">
                <a:solidFill>
                  <a:srgbClr val="008000"/>
                </a:solidFill>
              </a:rPr>
              <a:t>. </a:t>
            </a:r>
            <a:r>
              <a:rPr lang="fr-FR" sz="1200" dirty="0" err="1" smtClean="0">
                <a:solidFill>
                  <a:srgbClr val="008000"/>
                </a:solidFill>
              </a:rPr>
              <a:t>Barbasco</a:t>
            </a:r>
            <a:r>
              <a:rPr lang="fr-FR" sz="1200" dirty="0" smtClean="0">
                <a:solidFill>
                  <a:srgbClr val="008000"/>
                </a:solidFill>
              </a:rPr>
              <a:t>, </a:t>
            </a:r>
            <a:r>
              <a:rPr lang="fr-FR" altLang="fr-FR" sz="1200" dirty="0" err="1" smtClean="0">
                <a:solidFill>
                  <a:srgbClr val="008000"/>
                </a:solidFill>
              </a:rPr>
              <a:t>Intchipari</a:t>
            </a:r>
            <a:r>
              <a:rPr lang="fr-FR" sz="1200" dirty="0" smtClean="0">
                <a:solidFill>
                  <a:srgbClr val="008000"/>
                </a:solidFill>
              </a:rPr>
              <a:t>.</a:t>
            </a:r>
            <a:endParaRPr lang="fr-FR" sz="1200" dirty="0">
              <a:solidFill>
                <a:srgbClr val="008000"/>
              </a:solidFill>
            </a:endParaRPr>
          </a:p>
        </p:txBody>
      </p:sp>
      <p:pic>
        <p:nvPicPr>
          <p:cNvPr id="1035" name="Picture 11" descr="D:\Users\blisan\Pictures\perso\agro-forêts\Lonchocarpus nicou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22622" y="4292600"/>
            <a:ext cx="22987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Users\blisan\Documents\divers\botanique\Lonchocarpus nicou\lonchocarpus nicou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21932" y="5105400"/>
            <a:ext cx="6858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Users\blisan\Documents\divers\botanique\Lonchocarpus nicou\lonchocarpus nicou.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33826" y="4154747"/>
            <a:ext cx="14192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36972" y="5023093"/>
            <a:ext cx="2179747" cy="160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0442947" y="6351824"/>
            <a:ext cx="1389932" cy="276999"/>
          </a:xfrm>
          <a:prstGeom prst="rect">
            <a:avLst/>
          </a:prstGeom>
        </p:spPr>
        <p:txBody>
          <a:bodyPr wrap="none">
            <a:spAutoFit/>
          </a:bodyPr>
          <a:lstStyle/>
          <a:p>
            <a:r>
              <a:rPr lang="fr-FR" sz="1200" i="1" dirty="0" smtClean="0">
                <a:solidFill>
                  <a:srgbClr val="008000"/>
                </a:solidFill>
              </a:rPr>
              <a:t>Tephrosia </a:t>
            </a:r>
            <a:r>
              <a:rPr lang="fr-FR" sz="1200" i="1" dirty="0" err="1">
                <a:solidFill>
                  <a:srgbClr val="008000"/>
                </a:solidFill>
              </a:rPr>
              <a:t>purpurea</a:t>
            </a:r>
            <a:endParaRPr lang="fr-FR" sz="1200" i="1" dirty="0">
              <a:solidFill>
                <a:srgbClr val="008000"/>
              </a:solidFill>
            </a:endParaRPr>
          </a:p>
        </p:txBody>
      </p:sp>
      <p:pic>
        <p:nvPicPr>
          <p:cNvPr id="24" name="Picture 2" descr="toxic-2s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726" y="323208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toxic-2s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16373" y="3495509"/>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toxic-2s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15533" y="3378391"/>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toxic-2s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01542" y="6081836"/>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toxic-2s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95545" y="5898739"/>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0574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60782"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50606" y="86864"/>
            <a:ext cx="822064" cy="331433"/>
          </a:xfrm>
        </p:spPr>
        <p:txBody>
          <a:bodyPr/>
          <a:lstStyle/>
          <a:p>
            <a:fld id="{603C289A-54D5-4C32-934A-7B1A9FC8B676}" type="slidenum">
              <a:rPr lang="fr-FR" smtClean="0"/>
              <a:t>107</a:t>
            </a:fld>
            <a:endParaRPr lang="fr-FR"/>
          </a:p>
        </p:txBody>
      </p:sp>
      <p:sp>
        <p:nvSpPr>
          <p:cNvPr id="5" name="ZoneTexte 4"/>
          <p:cNvSpPr txBox="1"/>
          <p:nvPr/>
        </p:nvSpPr>
        <p:spPr>
          <a:xfrm>
            <a:off x="150606" y="494403"/>
            <a:ext cx="5583220"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a:t>
            </a:r>
          </a:p>
        </p:txBody>
      </p:sp>
      <p:sp>
        <p:nvSpPr>
          <p:cNvPr id="4" name="ZoneTexte 3"/>
          <p:cNvSpPr txBox="1"/>
          <p:nvPr/>
        </p:nvSpPr>
        <p:spPr>
          <a:xfrm>
            <a:off x="150606" y="941560"/>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sp>
        <p:nvSpPr>
          <p:cNvPr id="10" name="ZoneTexte 9"/>
          <p:cNvSpPr txBox="1"/>
          <p:nvPr/>
        </p:nvSpPr>
        <p:spPr>
          <a:xfrm>
            <a:off x="150606" y="2833932"/>
            <a:ext cx="4041148" cy="1390294"/>
          </a:xfrm>
          <a:prstGeom prst="rect">
            <a:avLst/>
          </a:prstGeom>
          <a:noFill/>
        </p:spPr>
        <p:txBody>
          <a:bodyPr wrap="square" rtlCol="0">
            <a:spAutoFit/>
          </a:bodyPr>
          <a:lstStyle/>
          <a:p>
            <a:pPr algn="ctr"/>
            <a:r>
              <a:rPr lang="fr-FR" sz="1200" i="1" dirty="0">
                <a:solidFill>
                  <a:srgbClr val="008000"/>
                </a:solidFill>
              </a:rPr>
              <a:t>Strychnos </a:t>
            </a:r>
            <a:r>
              <a:rPr lang="fr-FR" sz="1200" i="1" dirty="0" err="1">
                <a:solidFill>
                  <a:srgbClr val="008000"/>
                </a:solidFill>
              </a:rPr>
              <a:t>spinosa</a:t>
            </a:r>
            <a:r>
              <a:rPr lang="fr-FR" sz="1200" dirty="0">
                <a:solidFill>
                  <a:srgbClr val="008000"/>
                </a:solidFill>
              </a:rPr>
              <a:t>, petit arbre épineux, présent aux nord-ouest de Madagascar, aux graines contenant de la strychnine, au fruit à la pulpe comestible, capable de croître dans les terres arides et semi-arides</a:t>
            </a:r>
            <a:r>
              <a:rPr lang="fr-FR" sz="1200" dirty="0" smtClean="0">
                <a:solidFill>
                  <a:srgbClr val="008000"/>
                </a:solidFill>
              </a:rPr>
              <a:t>. Terres bien drainés. Forêts </a:t>
            </a:r>
            <a:r>
              <a:rPr lang="fr-FR" sz="1200" dirty="0">
                <a:solidFill>
                  <a:srgbClr val="008000"/>
                </a:solidFill>
              </a:rPr>
              <a:t>claires et </a:t>
            </a:r>
            <a:r>
              <a:rPr lang="fr-FR" sz="1200" dirty="0" smtClean="0">
                <a:solidFill>
                  <a:srgbClr val="008000"/>
                </a:solidFill>
              </a:rPr>
              <a:t>riveraines. Extraits aqueux de la pulpe diluée à 10% contre les tics des </a:t>
            </a:r>
            <a:r>
              <a:rPr lang="fr-FR" sz="1200" dirty="0">
                <a:solidFill>
                  <a:srgbClr val="008000"/>
                </a:solidFill>
              </a:rPr>
              <a:t>bovins. Les composés de l'arbre ont une activité anti-</a:t>
            </a:r>
            <a:r>
              <a:rPr lang="fr-FR" sz="1200" dirty="0" err="1">
                <a:solidFill>
                  <a:srgbClr val="008000"/>
                </a:solidFill>
              </a:rPr>
              <a:t>trypanocide</a:t>
            </a:r>
            <a:r>
              <a:rPr lang="fr-FR" sz="1200" dirty="0">
                <a:solidFill>
                  <a:srgbClr val="008000"/>
                </a:solidFill>
              </a:rPr>
              <a:t> </a:t>
            </a:r>
            <a:r>
              <a:rPr lang="fr-FR" sz="1200" dirty="0" smtClean="0">
                <a:solidFill>
                  <a:srgbClr val="008000"/>
                </a:solidFill>
              </a:rPr>
              <a:t>avérée (South A. : </a:t>
            </a:r>
            <a:r>
              <a:rPr lang="fr-FR" sz="1200" dirty="0" err="1" smtClean="0">
                <a:solidFill>
                  <a:srgbClr val="008000"/>
                </a:solidFill>
              </a:rPr>
              <a:t>Morutlwa</a:t>
            </a:r>
            <a:r>
              <a:rPr lang="fr-FR" sz="1200" dirty="0" smtClean="0">
                <a:solidFill>
                  <a:srgbClr val="008000"/>
                </a:solidFill>
              </a:rPr>
              <a:t>).</a:t>
            </a:r>
            <a:endParaRPr lang="fr-FR" sz="1200" dirty="0">
              <a:solidFill>
                <a:srgbClr val="008000"/>
              </a:solidFill>
            </a:endParaRPr>
          </a:p>
        </p:txBody>
      </p:sp>
      <p:pic>
        <p:nvPicPr>
          <p:cNvPr id="2050" name="Picture 2" descr="D:\Users\blisan\Pictures\perso\agro-forêts\Strychnos spino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00" y="141048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êts\Strychnos spinos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048" y="1410480"/>
            <a:ext cx="1766266" cy="12233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346" y="1298592"/>
            <a:ext cx="25209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0870" y="1298592"/>
            <a:ext cx="25193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7493" y="3532502"/>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p:cNvSpPr txBox="1"/>
          <p:nvPr/>
        </p:nvSpPr>
        <p:spPr>
          <a:xfrm>
            <a:off x="9767578" y="3079974"/>
            <a:ext cx="969149" cy="276999"/>
          </a:xfrm>
          <a:prstGeom prst="rect">
            <a:avLst/>
          </a:prstGeom>
          <a:noFill/>
        </p:spPr>
        <p:txBody>
          <a:bodyPr wrap="square">
            <a:spAutoFit/>
          </a:bodyPr>
          <a:lstStyle/>
          <a:p>
            <a:pPr algn="ctr" fontAlgn="auto">
              <a:spcBef>
                <a:spcPts val="0"/>
              </a:spcBef>
              <a:spcAft>
                <a:spcPts val="0"/>
              </a:spcAft>
              <a:defRPr/>
            </a:pPr>
            <a:r>
              <a:rPr lang="en-US" sz="1200" kern="0" dirty="0">
                <a:solidFill>
                  <a:srgbClr val="008000"/>
                </a:solidFill>
              </a:rPr>
              <a:t>Tabac</a:t>
            </a:r>
          </a:p>
        </p:txBody>
      </p:sp>
      <p:sp>
        <p:nvSpPr>
          <p:cNvPr id="28" name="ZoneTexte 27"/>
          <p:cNvSpPr txBox="1"/>
          <p:nvPr/>
        </p:nvSpPr>
        <p:spPr>
          <a:xfrm>
            <a:off x="6981077" y="5261289"/>
            <a:ext cx="870791" cy="276999"/>
          </a:xfrm>
          <a:prstGeom prst="rect">
            <a:avLst/>
          </a:prstGeom>
          <a:noFill/>
        </p:spPr>
        <p:txBody>
          <a:bodyPr wrap="square">
            <a:spAutoFit/>
          </a:bodyPr>
          <a:lstStyle/>
          <a:p>
            <a:pPr algn="ctr" fontAlgn="auto">
              <a:spcBef>
                <a:spcPts val="0"/>
              </a:spcBef>
              <a:spcAft>
                <a:spcPts val="0"/>
              </a:spcAft>
              <a:defRPr/>
            </a:pPr>
            <a:r>
              <a:rPr lang="en-US" sz="1200" i="1" kern="0" dirty="0">
                <a:solidFill>
                  <a:srgbClr val="008000"/>
                </a:solidFill>
              </a:rPr>
              <a:t>Tithonia</a:t>
            </a:r>
          </a:p>
        </p:txBody>
      </p:sp>
      <p:sp>
        <p:nvSpPr>
          <p:cNvPr id="29" name="Rectangle 12"/>
          <p:cNvSpPr>
            <a:spLocks noChangeArrowheads="1"/>
          </p:cNvSpPr>
          <p:nvPr/>
        </p:nvSpPr>
        <p:spPr bwMode="auto">
          <a:xfrm>
            <a:off x="6177493" y="5561722"/>
            <a:ext cx="60145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20638" indent="-20638"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r>
              <a:rPr lang="fr-FR" altLang="fr-FR" sz="1200" dirty="0">
                <a:solidFill>
                  <a:srgbClr val="008000"/>
                </a:solidFill>
                <a:latin typeface="+mn-lt"/>
              </a:rPr>
              <a:t>Source : Préparation &amp; utilisation des bio-pesticides, Formation des formateurs des animateurs des écoles au champs, Eugénie  OLOMBA, Experte horticole R/D, </a:t>
            </a:r>
            <a:r>
              <a:rPr lang="fr-FR" altLang="fr-FR" sz="1200" dirty="0">
                <a:solidFill>
                  <a:srgbClr val="008000"/>
                </a:solidFill>
                <a:latin typeface="+mn-lt"/>
                <a:hlinkClick r:id="rId8"/>
              </a:rPr>
              <a:t>www.slideshare.net/francoisstepman/preparation-bios-pesticides</a:t>
            </a:r>
            <a:r>
              <a:rPr lang="fr-FR" altLang="fr-FR" sz="1200" dirty="0">
                <a:solidFill>
                  <a:srgbClr val="008000"/>
                </a:solidFill>
                <a:latin typeface="+mn-lt"/>
              </a:rPr>
              <a:t> </a:t>
            </a:r>
          </a:p>
        </p:txBody>
      </p:sp>
      <p:sp>
        <p:nvSpPr>
          <p:cNvPr id="11" name="ZoneTexte 10"/>
          <p:cNvSpPr txBox="1"/>
          <p:nvPr/>
        </p:nvSpPr>
        <p:spPr>
          <a:xfrm>
            <a:off x="6981077" y="3243280"/>
            <a:ext cx="1383136" cy="276999"/>
          </a:xfrm>
          <a:prstGeom prst="rect">
            <a:avLst/>
          </a:prstGeom>
          <a:noFill/>
        </p:spPr>
        <p:txBody>
          <a:bodyPr wrap="none" rtlCol="0">
            <a:spAutoFit/>
          </a:bodyPr>
          <a:lstStyle/>
          <a:p>
            <a:pPr algn="ctr"/>
            <a:r>
              <a:rPr lang="fr-FR" sz="1200" dirty="0" smtClean="0">
                <a:solidFill>
                  <a:srgbClr val="008000"/>
                </a:solidFill>
              </a:rPr>
              <a:t>Feuilles de papayer</a:t>
            </a:r>
            <a:endParaRPr lang="fr-FR" sz="1200" dirty="0">
              <a:solidFill>
                <a:srgbClr val="008000"/>
              </a:solidFill>
            </a:endParaRPr>
          </a:p>
        </p:txBody>
      </p:sp>
      <p:pic>
        <p:nvPicPr>
          <p:cNvPr id="3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2642" y="3604734"/>
            <a:ext cx="30956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8"/>
          <p:cNvSpPr txBox="1">
            <a:spLocks noChangeArrowheads="1"/>
          </p:cNvSpPr>
          <p:nvPr/>
        </p:nvSpPr>
        <p:spPr bwMode="auto">
          <a:xfrm>
            <a:off x="9826690" y="5189059"/>
            <a:ext cx="1193658" cy="28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200" i="1" dirty="0" err="1">
                <a:solidFill>
                  <a:srgbClr val="008000"/>
                </a:solidFill>
              </a:rPr>
              <a:t>Argeratum</a:t>
            </a:r>
            <a:endParaRPr lang="en-US" altLang="fr-FR" sz="1200" i="1" dirty="0">
              <a:solidFill>
                <a:srgbClr val="008000"/>
              </a:solidFill>
            </a:endParaRPr>
          </a:p>
        </p:txBody>
      </p:sp>
      <p:pic>
        <p:nvPicPr>
          <p:cNvPr id="36" name="Picture 2" descr="toxic-2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88234" y="3085343"/>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toxic-2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6492" y="3996692"/>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2484739" y="4149486"/>
            <a:ext cx="1223797" cy="276999"/>
          </a:xfrm>
          <a:prstGeom prst="rect">
            <a:avLst/>
          </a:prstGeom>
          <a:noFill/>
        </p:spPr>
        <p:txBody>
          <a:bodyPr wrap="none" rtlCol="0">
            <a:spAutoFit/>
          </a:bodyPr>
          <a:lstStyle/>
          <a:p>
            <a:r>
              <a:rPr lang="fr-FR" sz="1200" dirty="0" smtClean="0">
                <a:solidFill>
                  <a:srgbClr val="008000"/>
                </a:solidFill>
              </a:rPr>
              <a:t>Graines toxiques</a:t>
            </a:r>
            <a:endParaRPr lang="fr-FR" sz="1200" dirty="0">
              <a:solidFill>
                <a:srgbClr val="008000"/>
              </a:solidFill>
            </a:endParaRPr>
          </a:p>
        </p:txBody>
      </p:sp>
      <p:pic>
        <p:nvPicPr>
          <p:cNvPr id="24" name="Imag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36" y="4224225"/>
            <a:ext cx="1749961" cy="232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1625" y="6506658"/>
            <a:ext cx="1971181" cy="276999"/>
          </a:xfrm>
          <a:prstGeom prst="rect">
            <a:avLst/>
          </a:prstGeom>
        </p:spPr>
        <p:txBody>
          <a:bodyPr wrap="none">
            <a:spAutoFit/>
          </a:bodyPr>
          <a:lstStyle/>
          <a:p>
            <a:pPr algn="ctr"/>
            <a:r>
              <a:rPr lang="fr-FR" sz="1200" dirty="0" err="1"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Lavendin</a:t>
            </a: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 Benjamin Lisan)</a:t>
            </a:r>
            <a:endParaRPr lang="fr-FR" sz="1200" dirty="0">
              <a:solidFill>
                <a:srgbClr val="008000"/>
              </a:solidFill>
            </a:endParaRPr>
          </a:p>
        </p:txBody>
      </p:sp>
      <p:pic>
        <p:nvPicPr>
          <p:cNvPr id="31" name="Imag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2300" y="4461958"/>
            <a:ext cx="2730500" cy="2044700"/>
          </a:xfrm>
          <a:prstGeom prst="rect">
            <a:avLst/>
          </a:prstGeom>
        </p:spPr>
      </p:pic>
      <p:pic>
        <p:nvPicPr>
          <p:cNvPr id="34" name="Picture 4" descr="D:\Users\blisan\Pictures\perso\agro-forêts\tabac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5045" y="1298592"/>
            <a:ext cx="1428750" cy="1962150"/>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p:cNvSpPr txBox="1"/>
          <p:nvPr/>
        </p:nvSpPr>
        <p:spPr>
          <a:xfrm>
            <a:off x="4461057" y="3280623"/>
            <a:ext cx="1837852" cy="1200329"/>
          </a:xfrm>
          <a:prstGeom prst="rect">
            <a:avLst/>
          </a:prstGeom>
          <a:noFill/>
        </p:spPr>
        <p:txBody>
          <a:bodyPr wrap="square">
            <a:spAutoFit/>
          </a:bodyPr>
          <a:lstStyle/>
          <a:p>
            <a:pPr algn="ctr" fontAlgn="auto">
              <a:spcBef>
                <a:spcPts val="0"/>
              </a:spcBef>
              <a:spcAft>
                <a:spcPts val="0"/>
              </a:spcAft>
              <a:defRPr/>
            </a:pPr>
            <a:r>
              <a:rPr lang="fr-FR" sz="1200" kern="0" dirty="0" smtClean="0">
                <a:solidFill>
                  <a:srgbClr val="008000"/>
                </a:solidFill>
              </a:rPr>
              <a:t>Plants de </a:t>
            </a:r>
            <a:r>
              <a:rPr lang="fr-FR" sz="1200" b="1" kern="0" dirty="0" smtClean="0">
                <a:solidFill>
                  <a:srgbClr val="008000"/>
                </a:solidFill>
              </a:rPr>
              <a:t>tabac</a:t>
            </a:r>
            <a:r>
              <a:rPr lang="fr-FR" sz="1200" kern="0" dirty="0" smtClean="0">
                <a:solidFill>
                  <a:srgbClr val="008000"/>
                </a:solidFill>
              </a:rPr>
              <a:t> en protection d’autres plantes </a:t>
            </a:r>
            <a:r>
              <a:rPr lang="fr-FR" sz="1200" dirty="0">
                <a:solidFill>
                  <a:srgbClr val="008000"/>
                </a:solidFill>
              </a:rPr>
              <a:t> (inhibiteur de croissance des insectes</a:t>
            </a:r>
            <a:r>
              <a:rPr lang="fr-FR" sz="1200" dirty="0" smtClean="0">
                <a:solidFill>
                  <a:srgbClr val="008000"/>
                </a:solidFill>
              </a:rPr>
              <a:t>).</a:t>
            </a:r>
          </a:p>
          <a:p>
            <a:pPr algn="ctr" fontAlgn="auto">
              <a:spcBef>
                <a:spcPts val="0"/>
              </a:spcBef>
              <a:spcAft>
                <a:spcPts val="0"/>
              </a:spcAft>
              <a:defRPr/>
            </a:pPr>
            <a:r>
              <a:rPr lang="fr-FR" sz="1200" kern="0" dirty="0" err="1" smtClean="0">
                <a:solidFill>
                  <a:srgbClr val="008000"/>
                </a:solidFill>
              </a:rPr>
              <a:t>Manonpana</a:t>
            </a:r>
            <a:r>
              <a:rPr lang="fr-FR" sz="1200" kern="0" dirty="0" smtClean="0">
                <a:solidFill>
                  <a:srgbClr val="008000"/>
                </a:solidFill>
              </a:rPr>
              <a:t> (Côte Est).</a:t>
            </a:r>
          </a:p>
          <a:p>
            <a:pPr algn="ctr" fontAlgn="auto">
              <a:spcBef>
                <a:spcPts val="0"/>
              </a:spcBef>
              <a:spcAft>
                <a:spcPts val="0"/>
              </a:spcAft>
              <a:defRPr/>
            </a:pPr>
            <a:r>
              <a:rPr lang="fr-FR" sz="1200" kern="0" dirty="0" smtClean="0">
                <a:solidFill>
                  <a:srgbClr val="008000"/>
                </a:solidFill>
              </a:rPr>
              <a:t>© B. LISAN.</a:t>
            </a:r>
            <a:endParaRPr lang="fr-FR" sz="1200" kern="0" dirty="0">
              <a:solidFill>
                <a:srgbClr val="008000"/>
              </a:solidFill>
            </a:endParaRPr>
          </a:p>
        </p:txBody>
      </p:sp>
      <p:pic>
        <p:nvPicPr>
          <p:cNvPr id="40" name="Picture 2" descr="toxic-2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182" y="289191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2352191" y="6506657"/>
            <a:ext cx="1715534"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Ricin (© Benjamin Lisan)</a:t>
            </a:r>
            <a:endParaRPr lang="fr-FR" sz="1200" dirty="0">
              <a:solidFill>
                <a:srgbClr val="008000"/>
              </a:solidFill>
            </a:endParaRPr>
          </a:p>
        </p:txBody>
      </p:sp>
      <p:pic>
        <p:nvPicPr>
          <p:cNvPr id="42" name="Picture 2" descr="toxic-2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9587" y="6327269"/>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56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par>
                                <p:cTn id="15" presetID="15"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560782"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Espace réservé du numéro de diapositive 2"/>
          <p:cNvSpPr txBox="1">
            <a:spLocks/>
          </p:cNvSpPr>
          <p:nvPr/>
        </p:nvSpPr>
        <p:spPr>
          <a:xfrm>
            <a:off x="150606" y="86864"/>
            <a:ext cx="822064" cy="3314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108</a:t>
            </a:fld>
            <a:endParaRPr lang="fr-FR"/>
          </a:p>
        </p:txBody>
      </p:sp>
      <p:sp>
        <p:nvSpPr>
          <p:cNvPr id="5" name="ZoneTexte 4"/>
          <p:cNvSpPr txBox="1"/>
          <p:nvPr/>
        </p:nvSpPr>
        <p:spPr>
          <a:xfrm>
            <a:off x="150606" y="494403"/>
            <a:ext cx="5583220"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a:t>
            </a:r>
          </a:p>
        </p:txBody>
      </p:sp>
      <p:sp>
        <p:nvSpPr>
          <p:cNvPr id="6" name="ZoneTexte 5"/>
          <p:cNvSpPr txBox="1"/>
          <p:nvPr/>
        </p:nvSpPr>
        <p:spPr>
          <a:xfrm>
            <a:off x="150606" y="941560"/>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20" y="1478355"/>
            <a:ext cx="31670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p:cNvSpPr txBox="1">
            <a:spLocks noChangeArrowheads="1"/>
          </p:cNvSpPr>
          <p:nvPr/>
        </p:nvSpPr>
        <p:spPr bwMode="auto">
          <a:xfrm>
            <a:off x="972670" y="3494479"/>
            <a:ext cx="1726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fr-FR" sz="1200" i="1" dirty="0">
                <a:solidFill>
                  <a:srgbClr val="008000"/>
                </a:solidFill>
              </a:rPr>
              <a:t>Erigeron </a:t>
            </a:r>
            <a:r>
              <a:rPr lang="en-GB" altLang="fr-FR" sz="1200" i="1" dirty="0" err="1">
                <a:solidFill>
                  <a:srgbClr val="008000"/>
                </a:solidFill>
              </a:rPr>
              <a:t>floribiendus</a:t>
            </a:r>
            <a:endParaRPr lang="fr-FR" altLang="fr-FR" sz="1200" i="1" dirty="0">
              <a:solidFill>
                <a:srgbClr val="0080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3003" y="1535505"/>
            <a:ext cx="29527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3003" y="3480193"/>
            <a:ext cx="30241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texte 4"/>
          <p:cNvSpPr txBox="1">
            <a:spLocks/>
          </p:cNvSpPr>
          <p:nvPr/>
        </p:nvSpPr>
        <p:spPr>
          <a:xfrm>
            <a:off x="9314460" y="5413709"/>
            <a:ext cx="2539811" cy="297373"/>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defRPr/>
            </a:pPr>
            <a:r>
              <a:rPr lang="fr-FR" sz="1200" dirty="0" smtClean="0">
                <a:solidFill>
                  <a:srgbClr val="008000"/>
                </a:solidFill>
              </a:rPr>
              <a:t>Inflorescences mâles du palmier</a:t>
            </a:r>
            <a:endParaRPr lang="fr-FR" sz="1200" dirty="0">
              <a:solidFill>
                <a:srgbClr val="008000"/>
              </a:solidFill>
            </a:endParaRPr>
          </a:p>
        </p:txBody>
      </p:sp>
      <p:pic>
        <p:nvPicPr>
          <p:cNvPr id="12" name="Image 9" descr=" Œillet d'Ind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347" y="1478355"/>
            <a:ext cx="27368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0"/>
          <p:cNvSpPr txBox="1">
            <a:spLocks noChangeArrowheads="1"/>
          </p:cNvSpPr>
          <p:nvPr/>
        </p:nvSpPr>
        <p:spPr bwMode="auto">
          <a:xfrm>
            <a:off x="3639493" y="2888055"/>
            <a:ext cx="3123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200" dirty="0" err="1" smtClean="0">
                <a:solidFill>
                  <a:srgbClr val="008000"/>
                </a:solidFill>
              </a:rPr>
              <a:t>Tagette</a:t>
            </a:r>
            <a:r>
              <a:rPr lang="en-US" altLang="fr-FR" sz="1200" dirty="0" smtClean="0">
                <a:solidFill>
                  <a:srgbClr val="008000"/>
                </a:solidFill>
              </a:rPr>
              <a:t> _ rose </a:t>
            </a:r>
            <a:r>
              <a:rPr lang="en-US" altLang="fr-FR" sz="1200" dirty="0" err="1" smtClean="0">
                <a:solidFill>
                  <a:srgbClr val="008000"/>
                </a:solidFill>
              </a:rPr>
              <a:t>d’Inde</a:t>
            </a:r>
            <a:r>
              <a:rPr lang="en-US" altLang="fr-FR" sz="1200" dirty="0" smtClean="0">
                <a:solidFill>
                  <a:srgbClr val="008000"/>
                </a:solidFill>
              </a:rPr>
              <a:t> </a:t>
            </a:r>
            <a:r>
              <a:rPr lang="fr-FR" sz="1200" dirty="0">
                <a:solidFill>
                  <a:srgbClr val="008000"/>
                </a:solidFill>
              </a:rPr>
              <a:t>(</a:t>
            </a:r>
            <a:r>
              <a:rPr lang="fr-FR" sz="1200" i="1" dirty="0">
                <a:solidFill>
                  <a:srgbClr val="008000"/>
                </a:solidFill>
              </a:rPr>
              <a:t>Tagetes </a:t>
            </a:r>
            <a:r>
              <a:rPr lang="fr-FR" sz="1200" i="1" dirty="0" err="1">
                <a:solidFill>
                  <a:srgbClr val="008000"/>
                </a:solidFill>
              </a:rPr>
              <a:t>erecta</a:t>
            </a:r>
            <a:r>
              <a:rPr lang="fr-FR" sz="1200" dirty="0" smtClean="0">
                <a:solidFill>
                  <a:srgbClr val="008000"/>
                </a:solidFill>
              </a:rPr>
              <a:t>) etc. _</a:t>
            </a:r>
            <a:r>
              <a:rPr lang="en-US" altLang="fr-FR" sz="1200" dirty="0" smtClean="0">
                <a:solidFill>
                  <a:srgbClr val="008000"/>
                </a:solidFill>
              </a:rPr>
              <a:t> (</a:t>
            </a:r>
            <a:r>
              <a:rPr lang="fr-FR" sz="1200" dirty="0">
                <a:solidFill>
                  <a:srgbClr val="008000"/>
                </a:solidFill>
              </a:rPr>
              <a:t>Plante éloignant les </a:t>
            </a:r>
            <a:r>
              <a:rPr lang="fr-FR" sz="1200" dirty="0">
                <a:solidFill>
                  <a:srgbClr val="008000"/>
                </a:solidFill>
                <a:hlinkClick r:id="rId7" tooltip="Nématodes"/>
              </a:rPr>
              <a:t>nématodes</a:t>
            </a:r>
            <a:r>
              <a:rPr lang="fr-FR" sz="1200" dirty="0">
                <a:solidFill>
                  <a:srgbClr val="008000"/>
                </a:solidFill>
              </a:rPr>
              <a:t> pouvant être utilisée en </a:t>
            </a:r>
            <a:r>
              <a:rPr lang="fr-FR" sz="1200" dirty="0">
                <a:solidFill>
                  <a:srgbClr val="008000"/>
                </a:solidFill>
                <a:hlinkClick r:id="rId8" tooltip="Agriculture biologique"/>
              </a:rPr>
              <a:t>agriculture biologique</a:t>
            </a:r>
            <a:r>
              <a:rPr lang="fr-FR" sz="1200" dirty="0">
                <a:solidFill>
                  <a:srgbClr val="008000"/>
                </a:solidFill>
              </a:rPr>
              <a:t> en alternance entre des lignes de légumes.</a:t>
            </a:r>
            <a:r>
              <a:rPr lang="en-US" altLang="fr-FR" sz="1200" dirty="0" smtClean="0">
                <a:solidFill>
                  <a:srgbClr val="008000"/>
                </a:solidFill>
              </a:rPr>
              <a:t>).</a:t>
            </a:r>
            <a:endParaRPr lang="en-US" altLang="fr-FR" sz="1200" dirty="0">
              <a:solidFill>
                <a:srgbClr val="008000"/>
              </a:solidFill>
            </a:endParaRPr>
          </a:p>
        </p:txBody>
      </p:sp>
      <p:pic>
        <p:nvPicPr>
          <p:cNvPr id="3074" name="Picture 2" descr="D:\Users\blisan\Pictures\perso\agro-forêts\pimen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394" y="4091223"/>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17283" y="5939073"/>
            <a:ext cx="3087232" cy="646331"/>
          </a:xfrm>
          <a:prstGeom prst="rect">
            <a:avLst/>
          </a:prstGeom>
          <a:noFill/>
        </p:spPr>
        <p:txBody>
          <a:bodyPr wrap="square" rtlCol="0">
            <a:spAutoFit/>
          </a:bodyPr>
          <a:lstStyle/>
          <a:p>
            <a:pPr algn="ctr"/>
            <a:r>
              <a:rPr lang="fr-FR" sz="1200" dirty="0" smtClean="0">
                <a:solidFill>
                  <a:srgbClr val="008000"/>
                </a:solidFill>
              </a:rPr>
              <a:t>Le piment (</a:t>
            </a:r>
            <a:r>
              <a:rPr lang="fr-FR" altLang="fr-FR" sz="1200" i="1" dirty="0" err="1" smtClean="0">
                <a:solidFill>
                  <a:srgbClr val="008000"/>
                </a:solidFill>
              </a:rPr>
              <a:t>Capsicum</a:t>
            </a:r>
            <a:r>
              <a:rPr lang="fr-FR" altLang="fr-FR" sz="1200" i="1" dirty="0" smtClean="0">
                <a:solidFill>
                  <a:srgbClr val="008000"/>
                </a:solidFill>
              </a:rPr>
              <a:t> </a:t>
            </a:r>
            <a:r>
              <a:rPr lang="fr-FR" altLang="fr-FR" sz="1200" i="1" dirty="0" err="1" smtClean="0">
                <a:solidFill>
                  <a:srgbClr val="008000"/>
                </a:solidFill>
              </a:rPr>
              <a:t>frutescens</a:t>
            </a:r>
            <a:r>
              <a:rPr lang="fr-FR" altLang="fr-FR" sz="1200" dirty="0" smtClean="0">
                <a:solidFill>
                  <a:srgbClr val="008000"/>
                </a:solidFill>
              </a:rPr>
              <a:t>), </a:t>
            </a:r>
            <a:r>
              <a:rPr lang="fr-FR" altLang="fr-FR" sz="1200" dirty="0">
                <a:solidFill>
                  <a:srgbClr val="008000"/>
                </a:solidFill>
              </a:rPr>
              <a:t>ou "</a:t>
            </a:r>
            <a:r>
              <a:rPr lang="fr-FR" altLang="fr-FR" sz="1200" dirty="0" err="1">
                <a:solidFill>
                  <a:srgbClr val="008000"/>
                </a:solidFill>
              </a:rPr>
              <a:t>pilipily</a:t>
            </a:r>
            <a:r>
              <a:rPr lang="fr-FR" altLang="fr-FR" sz="1200" dirty="0">
                <a:solidFill>
                  <a:srgbClr val="008000"/>
                </a:solidFill>
              </a:rPr>
              <a:t>", protège le stock de riz blanc contre le développement des larves d'insectes</a:t>
            </a:r>
            <a:r>
              <a:rPr lang="fr-FR" altLang="fr-FR" sz="1200" dirty="0" smtClean="0">
                <a:solidFill>
                  <a:srgbClr val="008000"/>
                </a:solidFill>
              </a:rPr>
              <a:t>.</a:t>
            </a:r>
            <a:endParaRPr lang="fr-FR" sz="1200" dirty="0">
              <a:solidFill>
                <a:srgbClr val="008000"/>
              </a:solidFill>
            </a:endParaRPr>
          </a:p>
        </p:txBody>
      </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6781" y="153550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2"/>
          <p:cNvSpPr txBox="1">
            <a:spLocks noChangeArrowheads="1"/>
          </p:cNvSpPr>
          <p:nvPr/>
        </p:nvSpPr>
        <p:spPr bwMode="auto">
          <a:xfrm>
            <a:off x="6981244" y="2830905"/>
            <a:ext cx="1509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1000" b="1" i="1">
                <a:solidFill>
                  <a:srgbClr val="7030A0"/>
                </a:solidFill>
                <a:latin typeface="Calibri" pitchFamily="34" charset="0"/>
              </a:rPr>
              <a:t>↑ </a:t>
            </a:r>
            <a:r>
              <a:rPr lang="en-US" altLang="fr-FR" sz="1000" i="1">
                <a:hlinkClick r:id="rId11" tooltip="Desmodium triflorum"/>
              </a:rPr>
              <a:t>Desmodium triflorum</a:t>
            </a:r>
            <a:endParaRPr lang="fr-FR" altLang="fr-FR" sz="1000">
              <a:solidFill>
                <a:srgbClr val="7030A0"/>
              </a:solidFill>
            </a:endParaRPr>
          </a:p>
        </p:txBody>
      </p:sp>
      <p:pic>
        <p:nvPicPr>
          <p:cNvPr id="2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9082" y="3986919"/>
            <a:ext cx="23764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6311798" y="5976185"/>
            <a:ext cx="2131053" cy="276999"/>
          </a:xfrm>
          <a:prstGeom prst="rect">
            <a:avLst/>
          </a:prstGeom>
          <a:noFill/>
        </p:spPr>
        <p:txBody>
          <a:bodyPr wrap="square" rtlCol="0">
            <a:spAutoFit/>
          </a:bodyPr>
          <a:lstStyle/>
          <a:p>
            <a:pPr algn="ctr"/>
            <a:r>
              <a:rPr lang="en-US" altLang="fr-FR" sz="1200" dirty="0" err="1">
                <a:solidFill>
                  <a:srgbClr val="008000"/>
                </a:solidFill>
              </a:rPr>
              <a:t>Walu</a:t>
            </a:r>
            <a:r>
              <a:rPr lang="en-US" altLang="fr-FR" sz="1200" dirty="0">
                <a:solidFill>
                  <a:srgbClr val="008000"/>
                </a:solidFill>
              </a:rPr>
              <a:t> </a:t>
            </a:r>
            <a:r>
              <a:rPr lang="en-US" altLang="fr-FR" sz="1200" dirty="0" err="1">
                <a:solidFill>
                  <a:srgbClr val="008000"/>
                </a:solidFill>
              </a:rPr>
              <a:t>wa</a:t>
            </a:r>
            <a:r>
              <a:rPr lang="en-US" altLang="fr-FR" sz="1200" dirty="0">
                <a:solidFill>
                  <a:srgbClr val="008000"/>
                </a:solidFill>
              </a:rPr>
              <a:t> </a:t>
            </a:r>
            <a:r>
              <a:rPr lang="en-US" altLang="fr-FR" sz="1200" dirty="0" err="1" smtClean="0">
                <a:solidFill>
                  <a:srgbClr val="008000"/>
                </a:solidFill>
              </a:rPr>
              <a:t>matebo</a:t>
            </a:r>
            <a:r>
              <a:rPr lang="fr-FR" altLang="fr-FR" sz="1200" dirty="0" smtClean="0">
                <a:solidFill>
                  <a:srgbClr val="008000"/>
                </a:solidFill>
              </a:rPr>
              <a:t> (?)</a:t>
            </a:r>
            <a:endParaRPr lang="en-US" altLang="fr-FR" sz="1200" dirty="0">
              <a:solidFill>
                <a:srgbClr val="008000"/>
              </a:solidFill>
            </a:endParaRPr>
          </a:p>
        </p:txBody>
      </p:sp>
      <p:sp>
        <p:nvSpPr>
          <p:cNvPr id="21" name="ZoneTexte 20"/>
          <p:cNvSpPr txBox="1"/>
          <p:nvPr/>
        </p:nvSpPr>
        <p:spPr>
          <a:xfrm>
            <a:off x="3560781" y="5549775"/>
            <a:ext cx="2415091" cy="646331"/>
          </a:xfrm>
          <a:prstGeom prst="rect">
            <a:avLst/>
          </a:prstGeom>
          <a:noFill/>
        </p:spPr>
        <p:txBody>
          <a:bodyPr wrap="square" rtlCol="0">
            <a:spAutoFit/>
          </a:bodyPr>
          <a:lstStyle/>
          <a:p>
            <a:pPr algn="ctr"/>
            <a:r>
              <a:rPr lang="fr-FR" altLang="fr-FR" sz="1200" dirty="0" smtClean="0">
                <a:solidFill>
                  <a:srgbClr val="008000"/>
                </a:solidFill>
              </a:rPr>
              <a:t>Datura </a:t>
            </a:r>
            <a:r>
              <a:rPr lang="fr-FR" altLang="fr-FR" sz="1200" dirty="0">
                <a:solidFill>
                  <a:srgbClr val="008000"/>
                </a:solidFill>
              </a:rPr>
              <a:t>stramoine (</a:t>
            </a:r>
            <a:r>
              <a:rPr lang="fr-FR" altLang="fr-FR" sz="1200" i="1" dirty="0">
                <a:solidFill>
                  <a:srgbClr val="008000"/>
                </a:solidFill>
              </a:rPr>
              <a:t>Datura stramonium</a:t>
            </a:r>
            <a:r>
              <a:rPr lang="fr-FR" altLang="fr-FR" sz="1200" dirty="0" smtClean="0">
                <a:solidFill>
                  <a:srgbClr val="008000"/>
                </a:solidFill>
              </a:rPr>
              <a:t>). Il protège les plants de pommes de terre.</a:t>
            </a:r>
            <a:endParaRPr lang="fr-FR" sz="1200" dirty="0">
              <a:solidFill>
                <a:srgbClr val="008000"/>
              </a:solidFill>
            </a:endParaRPr>
          </a:p>
        </p:txBody>
      </p:sp>
      <p:pic>
        <p:nvPicPr>
          <p:cNvPr id="24" name="Imag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2092" y="4091223"/>
            <a:ext cx="20875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toxic-2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3743" y="551416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42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0606" y="160449"/>
            <a:ext cx="606911" cy="331433"/>
          </a:xfrm>
        </p:spPr>
        <p:txBody>
          <a:bodyPr/>
          <a:lstStyle/>
          <a:p>
            <a:fld id="{603C289A-54D5-4C32-934A-7B1A9FC8B676}" type="slidenum">
              <a:rPr lang="fr-FR" smtClean="0"/>
              <a:t>109</a:t>
            </a:fld>
            <a:endParaRPr lang="fr-FR"/>
          </a:p>
        </p:txBody>
      </p:sp>
      <p:sp>
        <p:nvSpPr>
          <p:cNvPr id="3" name="ZoneTexte 2"/>
          <p:cNvSpPr txBox="1"/>
          <p:nvPr/>
        </p:nvSpPr>
        <p:spPr>
          <a:xfrm>
            <a:off x="3560782"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50606" y="569707"/>
            <a:ext cx="5583220"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a:t>
            </a:r>
          </a:p>
        </p:txBody>
      </p:sp>
      <p:sp>
        <p:nvSpPr>
          <p:cNvPr id="6" name="ZoneTexte 5"/>
          <p:cNvSpPr txBox="1"/>
          <p:nvPr/>
        </p:nvSpPr>
        <p:spPr>
          <a:xfrm>
            <a:off x="150606" y="1016864"/>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50" y="1586630"/>
            <a:ext cx="23764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50607" y="3242393"/>
            <a:ext cx="3107860" cy="1938992"/>
          </a:xfrm>
          <a:prstGeom prst="rect">
            <a:avLst/>
          </a:prstGeom>
          <a:noFill/>
        </p:spPr>
        <p:txBody>
          <a:bodyPr wrap="square" rtlCol="0">
            <a:spAutoFit/>
          </a:bodyPr>
          <a:lstStyle/>
          <a:p>
            <a:pPr algn="ctr"/>
            <a:r>
              <a:rPr lang="fr-FR" altLang="fr-FR" sz="1200" dirty="0" smtClean="0">
                <a:solidFill>
                  <a:srgbClr val="008000"/>
                </a:solidFill>
              </a:rPr>
              <a:t>Citronnelle </a:t>
            </a:r>
            <a:r>
              <a:rPr lang="fr-FR" altLang="fr-FR" sz="1200" dirty="0">
                <a:solidFill>
                  <a:srgbClr val="008000"/>
                </a:solidFill>
              </a:rPr>
              <a:t>(</a:t>
            </a:r>
            <a:r>
              <a:rPr lang="fr-FR" altLang="fr-FR" sz="1200" i="1" dirty="0" err="1">
                <a:solidFill>
                  <a:srgbClr val="008000"/>
                </a:solidFill>
              </a:rPr>
              <a:t>Cymbopogon</a:t>
            </a:r>
            <a:r>
              <a:rPr lang="fr-FR" altLang="fr-FR" sz="1200" i="1" dirty="0">
                <a:solidFill>
                  <a:srgbClr val="008000"/>
                </a:solidFill>
              </a:rPr>
              <a:t> </a:t>
            </a:r>
            <a:r>
              <a:rPr lang="fr-FR" altLang="fr-FR" sz="1200" i="1" dirty="0" err="1">
                <a:solidFill>
                  <a:srgbClr val="008000"/>
                </a:solidFill>
              </a:rPr>
              <a:t>citratus</a:t>
            </a:r>
            <a:r>
              <a:rPr lang="fr-FR" altLang="fr-FR" sz="1200" dirty="0">
                <a:solidFill>
                  <a:srgbClr val="008000"/>
                </a:solidFill>
              </a:rPr>
              <a:t>), </a:t>
            </a:r>
            <a:r>
              <a:rPr lang="fr-FR" altLang="fr-FR" sz="1200" dirty="0" smtClean="0">
                <a:solidFill>
                  <a:srgbClr val="008000"/>
                </a:solidFill>
              </a:rPr>
              <a:t>(</a:t>
            </a:r>
            <a:r>
              <a:rPr lang="fr-FR" sz="1200" dirty="0" smtClean="0">
                <a:solidFill>
                  <a:srgbClr val="008000"/>
                </a:solidFill>
              </a:rPr>
              <a:t>famille </a:t>
            </a:r>
            <a:r>
              <a:rPr lang="fr-FR" sz="1200" dirty="0">
                <a:solidFill>
                  <a:srgbClr val="008000"/>
                </a:solidFill>
              </a:rPr>
              <a:t>des </a:t>
            </a:r>
            <a:r>
              <a:rPr lang="fr-FR" sz="1200" dirty="0" smtClean="0">
                <a:solidFill>
                  <a:srgbClr val="008000"/>
                </a:solidFill>
                <a:hlinkClick r:id="rId3" tooltip="Poaceae"/>
              </a:rPr>
              <a:t>Poacées</a:t>
            </a:r>
            <a:r>
              <a:rPr lang="fr-FR" sz="1200" dirty="0" smtClean="0">
                <a:solidFill>
                  <a:srgbClr val="008000"/>
                </a:solidFill>
              </a:rPr>
              <a:t>).</a:t>
            </a:r>
            <a:r>
              <a:rPr lang="fr-FR" altLang="fr-FR" sz="1200" dirty="0" smtClean="0">
                <a:solidFill>
                  <a:srgbClr val="008000"/>
                </a:solidFill>
              </a:rPr>
              <a:t> Anglais </a:t>
            </a:r>
            <a:r>
              <a:rPr lang="fr-FR" altLang="fr-FR" sz="1200" dirty="0">
                <a:solidFill>
                  <a:srgbClr val="008000"/>
                </a:solidFill>
              </a:rPr>
              <a:t>: lemongrass</a:t>
            </a:r>
          </a:p>
          <a:p>
            <a:pPr algn="ctr"/>
            <a:r>
              <a:rPr lang="fr-FR" altLang="fr-FR" sz="1200" dirty="0">
                <a:solidFill>
                  <a:srgbClr val="008000"/>
                </a:solidFill>
              </a:rPr>
              <a:t>Herbe pérenne de taille moyenne originaire des tropiques et </a:t>
            </a:r>
            <a:r>
              <a:rPr lang="fr-FR" altLang="fr-FR" sz="1200" dirty="0" err="1">
                <a:solidFill>
                  <a:srgbClr val="008000"/>
                </a:solidFill>
              </a:rPr>
              <a:t>subtropiques</a:t>
            </a:r>
            <a:r>
              <a:rPr lang="fr-FR" altLang="fr-FR" sz="1200" dirty="0">
                <a:solidFill>
                  <a:srgbClr val="008000"/>
                </a:solidFill>
              </a:rPr>
              <a:t>.</a:t>
            </a:r>
          </a:p>
          <a:p>
            <a:pPr algn="ctr"/>
            <a:r>
              <a:rPr lang="fr-FR" altLang="fr-FR" sz="1200" u="sng" dirty="0">
                <a:solidFill>
                  <a:srgbClr val="008000"/>
                </a:solidFill>
              </a:rPr>
              <a:t>Usages</a:t>
            </a:r>
            <a:r>
              <a:rPr lang="fr-FR" altLang="fr-FR" sz="1200" dirty="0">
                <a:solidFill>
                  <a:srgbClr val="008000"/>
                </a:solidFill>
              </a:rPr>
              <a:t> : En infusion et en condiment dans la cuisine asiatique. Excellente plante de bordure dans les jardins et les vergers ; coupée et utilisée comme </a:t>
            </a:r>
            <a:r>
              <a:rPr lang="fr-FR" altLang="fr-FR" sz="1200" dirty="0" err="1">
                <a:solidFill>
                  <a:srgbClr val="008000"/>
                </a:solidFill>
              </a:rPr>
              <a:t>mulch</a:t>
            </a:r>
            <a:r>
              <a:rPr lang="fr-FR" altLang="fr-FR" sz="1200" dirty="0">
                <a:solidFill>
                  <a:srgbClr val="008000"/>
                </a:solidFill>
              </a:rPr>
              <a:t>. Plantée en rangs le long des courbes de niveau, elle contrôle l'érosion des pentes ; retient les limons.</a:t>
            </a:r>
            <a:endParaRPr lang="en-US" altLang="fr-FR" sz="1200" dirty="0">
              <a:solidFill>
                <a:srgbClr val="008000"/>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649" y="2712735"/>
            <a:ext cx="1190625" cy="8953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701" y="1638078"/>
            <a:ext cx="1238250" cy="9906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5239" y="2712735"/>
            <a:ext cx="895350" cy="89535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9603" y="1638078"/>
            <a:ext cx="1714500" cy="1771650"/>
          </a:xfrm>
          <a:prstGeom prst="rect">
            <a:avLst/>
          </a:prstGeom>
        </p:spPr>
      </p:pic>
      <p:sp>
        <p:nvSpPr>
          <p:cNvPr id="13" name="ZoneTexte 12"/>
          <p:cNvSpPr txBox="1"/>
          <p:nvPr/>
        </p:nvSpPr>
        <p:spPr>
          <a:xfrm>
            <a:off x="3339603" y="3608085"/>
            <a:ext cx="4126204" cy="1754326"/>
          </a:xfrm>
          <a:prstGeom prst="rect">
            <a:avLst/>
          </a:prstGeom>
          <a:noFill/>
        </p:spPr>
        <p:txBody>
          <a:bodyPr wrap="square" rtlCol="0">
            <a:spAutoFit/>
          </a:bodyPr>
          <a:lstStyle/>
          <a:p>
            <a:pPr algn="ctr"/>
            <a:r>
              <a:rPr lang="fr-FR" sz="1200" dirty="0" smtClean="0">
                <a:solidFill>
                  <a:srgbClr val="008000"/>
                </a:solidFill>
              </a:rPr>
              <a:t>Gingembre (</a:t>
            </a:r>
            <a:r>
              <a:rPr lang="fr-FR" sz="1200" i="1" dirty="0" err="1" smtClean="0">
                <a:solidFill>
                  <a:srgbClr val="008000"/>
                </a:solidFill>
              </a:rPr>
              <a:t>Zingiber</a:t>
            </a:r>
            <a:r>
              <a:rPr lang="fr-FR" sz="1200" i="1" dirty="0" smtClean="0">
                <a:solidFill>
                  <a:srgbClr val="008000"/>
                </a:solidFill>
              </a:rPr>
              <a:t> officinale</a:t>
            </a:r>
            <a:r>
              <a:rPr lang="fr-FR" sz="1200" dirty="0" smtClean="0">
                <a:solidFill>
                  <a:srgbClr val="008000"/>
                </a:solidFill>
              </a:rPr>
              <a:t>) (famille </a:t>
            </a:r>
            <a:r>
              <a:rPr lang="fr-FR" sz="1200" dirty="0">
                <a:solidFill>
                  <a:srgbClr val="008000"/>
                </a:solidFill>
              </a:rPr>
              <a:t>des </a:t>
            </a:r>
            <a:r>
              <a:rPr lang="fr-FR" sz="1200" dirty="0" err="1">
                <a:solidFill>
                  <a:srgbClr val="008000"/>
                </a:solidFill>
              </a:rPr>
              <a:t>Zingiberaceae</a:t>
            </a:r>
            <a:r>
              <a:rPr lang="fr-FR" sz="1200" dirty="0" smtClean="0">
                <a:solidFill>
                  <a:srgbClr val="008000"/>
                </a:solidFill>
              </a:rPr>
              <a:t>) en </a:t>
            </a:r>
            <a:r>
              <a:rPr lang="fr-FR" sz="1200" dirty="0">
                <a:solidFill>
                  <a:srgbClr val="008000"/>
                </a:solidFill>
              </a:rPr>
              <a:t>anglais : </a:t>
            </a:r>
            <a:r>
              <a:rPr lang="fr-FR" sz="1200" dirty="0" err="1">
                <a:solidFill>
                  <a:srgbClr val="008000"/>
                </a:solidFill>
              </a:rPr>
              <a:t>ginger</a:t>
            </a:r>
            <a:r>
              <a:rPr lang="fr-FR" sz="1200" dirty="0">
                <a:solidFill>
                  <a:srgbClr val="008000"/>
                </a:solidFill>
              </a:rPr>
              <a:t>. Herbacée pérenne originaire des tropiques humides et des régions subtropicales; il atteint 90 cm. Se propage facilement à partir des rhizomes.</a:t>
            </a:r>
          </a:p>
          <a:p>
            <a:pPr algn="ctr"/>
            <a:r>
              <a:rPr lang="fr-FR" sz="1200" u="sng" dirty="0">
                <a:solidFill>
                  <a:srgbClr val="008000"/>
                </a:solidFill>
              </a:rPr>
              <a:t>Usages</a:t>
            </a:r>
            <a:r>
              <a:rPr lang="fr-FR" sz="1200" dirty="0">
                <a:solidFill>
                  <a:srgbClr val="008000"/>
                </a:solidFill>
              </a:rPr>
              <a:t> : Souvent cultivé dans un but commercial en </a:t>
            </a:r>
            <a:r>
              <a:rPr lang="fr-FR" sz="1200" dirty="0" err="1">
                <a:solidFill>
                  <a:srgbClr val="008000"/>
                </a:solidFill>
              </a:rPr>
              <a:t>interculture</a:t>
            </a:r>
            <a:r>
              <a:rPr lang="fr-FR" sz="1200" dirty="0">
                <a:solidFill>
                  <a:srgbClr val="008000"/>
                </a:solidFill>
              </a:rPr>
              <a:t> avec les cocotiers, caféiers, agrumes et le curcuma (qui fournit une ombre partielle aux jeunes pousses de gingembre). Les rhizomes sont mangés frais ou se conservent pour l'assaisonnement (confit, séché et en poudre).</a:t>
            </a:r>
          </a:p>
        </p:txBody>
      </p:sp>
    </p:spTree>
    <p:extLst>
      <p:ext uri="{BB962C8B-B14F-4D97-AF65-F5344CB8AC3E}">
        <p14:creationId xmlns:p14="http://schemas.microsoft.com/office/powerpoint/2010/main" val="3990871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1075894" y="252580"/>
            <a:ext cx="822064" cy="331433"/>
          </a:xfrm>
        </p:spPr>
        <p:txBody>
          <a:bodyPr/>
          <a:lstStyle/>
          <a:p>
            <a:fld id="{603C289A-54D5-4C32-934A-7B1A9FC8B676}" type="slidenum">
              <a:rPr lang="fr-FR" smtClean="0"/>
              <a:t>11</a:t>
            </a:fld>
            <a:endParaRPr lang="fr-FR"/>
          </a:p>
        </p:txBody>
      </p:sp>
      <p:sp>
        <p:nvSpPr>
          <p:cNvPr id="4" name="ZoneTexte 3"/>
          <p:cNvSpPr txBox="1"/>
          <p:nvPr/>
        </p:nvSpPr>
        <p:spPr>
          <a:xfrm>
            <a:off x="311971" y="720763"/>
            <a:ext cx="7455049" cy="369332"/>
          </a:xfrm>
          <a:prstGeom prst="rect">
            <a:avLst/>
          </a:prstGeom>
          <a:noFill/>
        </p:spPr>
        <p:txBody>
          <a:bodyPr wrap="square" rtlCol="0">
            <a:spAutoFit/>
          </a:bodyPr>
          <a:lstStyle/>
          <a:p>
            <a:r>
              <a:rPr lang="fr-FR" dirty="0">
                <a:solidFill>
                  <a:srgbClr val="008000"/>
                </a:solidFill>
              </a:rPr>
              <a:t>1</a:t>
            </a:r>
            <a:r>
              <a:rPr lang="fr-FR" dirty="0" smtClean="0">
                <a:solidFill>
                  <a:srgbClr val="008000"/>
                </a:solidFill>
              </a:rPr>
              <a:t>. </a:t>
            </a:r>
            <a:r>
              <a:rPr lang="fr-FR" b="1" dirty="0" smtClean="0">
                <a:solidFill>
                  <a:srgbClr val="008000"/>
                </a:solidFill>
              </a:rPr>
              <a:t>Ce qu’il faut </a:t>
            </a:r>
            <a:r>
              <a:rPr lang="fr-FR" b="1" dirty="0">
                <a:solidFill>
                  <a:srgbClr val="008000"/>
                </a:solidFill>
              </a:rPr>
              <a:t>savoir sur les fruits &amp; légumes des </a:t>
            </a:r>
            <a:r>
              <a:rPr lang="fr-FR" b="1" dirty="0" smtClean="0">
                <a:solidFill>
                  <a:srgbClr val="008000"/>
                </a:solidFill>
              </a:rPr>
              <a:t>tropiques (suite et fin)</a:t>
            </a:r>
            <a:endParaRPr lang="fr-FR" b="1" dirty="0">
              <a:solidFill>
                <a:srgbClr val="008000"/>
              </a:solidFill>
            </a:endParaRPr>
          </a:p>
        </p:txBody>
      </p:sp>
      <p:sp>
        <p:nvSpPr>
          <p:cNvPr id="5" name="ZoneTexte 4"/>
          <p:cNvSpPr txBox="1"/>
          <p:nvPr/>
        </p:nvSpPr>
        <p:spPr>
          <a:xfrm>
            <a:off x="311972" y="1258645"/>
            <a:ext cx="11585986" cy="3046988"/>
          </a:xfrm>
          <a:prstGeom prst="rect">
            <a:avLst/>
          </a:prstGeom>
          <a:noFill/>
        </p:spPr>
        <p:txBody>
          <a:bodyPr wrap="square" rtlCol="0">
            <a:spAutoFit/>
          </a:bodyPr>
          <a:lstStyle/>
          <a:p>
            <a:pPr eaLnBrk="0" fontAlgn="base" hangingPunct="0"/>
            <a:r>
              <a:rPr lang="fr-FR" dirty="0" smtClean="0">
                <a:solidFill>
                  <a:srgbClr val="008000"/>
                </a:solidFill>
              </a:rPr>
              <a:t>Les </a:t>
            </a:r>
            <a:r>
              <a:rPr lang="fr-FR" dirty="0">
                <a:solidFill>
                  <a:srgbClr val="008000"/>
                </a:solidFill>
              </a:rPr>
              <a:t>légumes peuvent être classés en plusieurs catégories</a:t>
            </a:r>
            <a:r>
              <a:rPr lang="fr-FR" dirty="0" smtClean="0">
                <a:solidFill>
                  <a:srgbClr val="008000"/>
                </a:solidFill>
              </a:rPr>
              <a:t>:</a:t>
            </a:r>
          </a:p>
          <a:p>
            <a:pPr eaLnBrk="0" fontAlgn="base" hangingPunct="0"/>
            <a:endParaRPr lang="fr-FR" dirty="0">
              <a:solidFill>
                <a:srgbClr val="008000"/>
              </a:solidFill>
            </a:endParaRPr>
          </a:p>
          <a:p>
            <a:pPr marL="342900" indent="-342900" eaLnBrk="0" fontAlgn="base" hangingPunct="0">
              <a:buFont typeface="+mj-lt"/>
              <a:buAutoNum type="arabicPeriod"/>
            </a:pPr>
            <a:r>
              <a:rPr lang="fr-FR" dirty="0" smtClean="0">
                <a:solidFill>
                  <a:srgbClr val="008000"/>
                </a:solidFill>
              </a:rPr>
              <a:t>Les </a:t>
            </a:r>
            <a:r>
              <a:rPr lang="fr-FR" dirty="0">
                <a:solidFill>
                  <a:srgbClr val="008000"/>
                </a:solidFill>
              </a:rPr>
              <a:t>légumes-feuilles, cultivés pour leurs feuilles vertes : baselle, amarante, laitue.</a:t>
            </a:r>
          </a:p>
          <a:p>
            <a:pPr marL="342900" indent="-342900" eaLnBrk="0" fontAlgn="base" hangingPunct="0">
              <a:buFont typeface="+mj-lt"/>
              <a:buAutoNum type="arabicPeriod"/>
            </a:pPr>
            <a:r>
              <a:rPr lang="fr-FR" dirty="0" smtClean="0">
                <a:solidFill>
                  <a:srgbClr val="008000"/>
                </a:solidFill>
              </a:rPr>
              <a:t>Les </a:t>
            </a:r>
            <a:r>
              <a:rPr lang="fr-FR" dirty="0">
                <a:solidFill>
                  <a:srgbClr val="008000"/>
                </a:solidFill>
              </a:rPr>
              <a:t>légumes-fruits, cultivés pour leurs fruits charnus : tomate, aubergine, haricot vert.</a:t>
            </a:r>
          </a:p>
          <a:p>
            <a:pPr marL="342900" indent="-342900" eaLnBrk="0" fontAlgn="base" hangingPunct="0">
              <a:buFont typeface="+mj-lt"/>
              <a:buAutoNum type="arabicPeriod"/>
            </a:pPr>
            <a:r>
              <a:rPr lang="fr-FR" dirty="0" smtClean="0">
                <a:solidFill>
                  <a:srgbClr val="008000"/>
                </a:solidFill>
              </a:rPr>
              <a:t>Les </a:t>
            </a:r>
            <a:r>
              <a:rPr lang="fr-FR" dirty="0">
                <a:solidFill>
                  <a:srgbClr val="008000"/>
                </a:solidFill>
              </a:rPr>
              <a:t>légumes-graines, cultivés pour leurs graines séchées : légumineuses (arachide, haricot, pois d'</a:t>
            </a:r>
            <a:r>
              <a:rPr lang="fr-FR" dirty="0" err="1">
                <a:solidFill>
                  <a:srgbClr val="008000"/>
                </a:solidFill>
              </a:rPr>
              <a:t>Angole</a:t>
            </a:r>
            <a:r>
              <a:rPr lang="fr-FR" dirty="0">
                <a:solidFill>
                  <a:srgbClr val="008000"/>
                </a:solidFill>
              </a:rPr>
              <a:t>), certaines </a:t>
            </a:r>
            <a:r>
              <a:rPr lang="fr-FR" dirty="0" err="1">
                <a:solidFill>
                  <a:srgbClr val="008000"/>
                </a:solidFill>
              </a:rPr>
              <a:t>Curcubitacées</a:t>
            </a:r>
            <a:r>
              <a:rPr lang="fr-FR" dirty="0">
                <a:solidFill>
                  <a:srgbClr val="008000"/>
                </a:solidFill>
              </a:rPr>
              <a:t> (`</a:t>
            </a:r>
            <a:r>
              <a:rPr lang="fr-FR" dirty="0" err="1">
                <a:solidFill>
                  <a:srgbClr val="008000"/>
                </a:solidFill>
              </a:rPr>
              <a:t>goussi</a:t>
            </a:r>
            <a:r>
              <a:rPr lang="fr-FR" dirty="0">
                <a:solidFill>
                  <a:srgbClr val="008000"/>
                </a:solidFill>
              </a:rPr>
              <a:t>' d'Afrique occidentale).</a:t>
            </a:r>
          </a:p>
          <a:p>
            <a:pPr eaLnBrk="0" fontAlgn="base" hangingPunct="0"/>
            <a:r>
              <a:rPr lang="fr-FR" dirty="0">
                <a:solidFill>
                  <a:srgbClr val="008000"/>
                </a:solidFill>
              </a:rPr>
              <a:t>On distingue aussi les légumes-tubercules (carottes, navets, radis) des autres légumes (chou-fleur, asperge et oignon</a:t>
            </a:r>
            <a:r>
              <a:rPr lang="fr-FR" dirty="0" smtClean="0">
                <a:solidFill>
                  <a:srgbClr val="008000"/>
                </a:solidFill>
              </a:rPr>
              <a:t>).</a:t>
            </a:r>
          </a:p>
          <a:p>
            <a:pPr eaLnBrk="0" fontAlgn="base" hangingPunct="0"/>
            <a:endParaRPr lang="fr-FR" dirty="0">
              <a:solidFill>
                <a:srgbClr val="008000"/>
              </a:solidFill>
            </a:endParaRPr>
          </a:p>
          <a:p>
            <a:pPr eaLnBrk="0" fontAlgn="base" hangingPunct="0"/>
            <a:r>
              <a:rPr lang="fr-FR" dirty="0" smtClean="0">
                <a:solidFill>
                  <a:srgbClr val="008000"/>
                </a:solidFill>
              </a:rPr>
              <a:t>Dans les chapitres suivants sont réunies sous le nom de </a:t>
            </a:r>
            <a:r>
              <a:rPr lang="fr-FR" b="1" dirty="0" smtClean="0">
                <a:solidFill>
                  <a:srgbClr val="008000"/>
                </a:solidFill>
              </a:rPr>
              <a:t>jardin familial </a:t>
            </a:r>
            <a:r>
              <a:rPr lang="fr-FR" dirty="0" smtClean="0">
                <a:solidFill>
                  <a:srgbClr val="008000"/>
                </a:solidFill>
              </a:rPr>
              <a:t>la culture familiale en </a:t>
            </a:r>
            <a:r>
              <a:rPr lang="fr-FR" b="1" dirty="0" smtClean="0">
                <a:solidFill>
                  <a:srgbClr val="008000"/>
                </a:solidFill>
              </a:rPr>
              <a:t>jardin de case </a:t>
            </a:r>
            <a:r>
              <a:rPr lang="fr-FR" dirty="0" smtClean="0">
                <a:solidFill>
                  <a:srgbClr val="008000"/>
                </a:solidFill>
              </a:rPr>
              <a:t>(culture mixte) et la </a:t>
            </a:r>
            <a:r>
              <a:rPr lang="fr-FR" b="1" dirty="0" smtClean="0">
                <a:solidFill>
                  <a:srgbClr val="008000"/>
                </a:solidFill>
              </a:rPr>
              <a:t>culture intensive sur planches</a:t>
            </a:r>
            <a:r>
              <a:rPr lang="fr-FR" dirty="0" smtClean="0">
                <a:solidFill>
                  <a:srgbClr val="008000"/>
                </a:solidFill>
              </a:rPr>
              <a:t>.</a:t>
            </a:r>
            <a:r>
              <a:rPr lang="fr-FR" sz="1200" dirty="0" smtClean="0">
                <a:solidFill>
                  <a:srgbClr val="008000"/>
                </a:solidFill>
              </a:rPr>
              <a:t>                                                </a:t>
            </a:r>
          </a:p>
          <a:p>
            <a:pPr eaLnBrk="0" fontAlgn="base" hangingPunct="0"/>
            <a:r>
              <a:rPr lang="fr-FR" sz="1200" dirty="0" smtClean="0">
                <a:solidFill>
                  <a:srgbClr val="008000"/>
                </a:solidFill>
                <a:latin typeface="Arial" panose="020B0604020202020204" pitchFamily="34" charset="0"/>
              </a:rPr>
              <a:t>Source </a:t>
            </a:r>
            <a:r>
              <a:rPr lang="fr-FR" sz="1200" dirty="0">
                <a:solidFill>
                  <a:srgbClr val="008000"/>
                </a:solidFill>
                <a:latin typeface="Arial" panose="020B0604020202020204" pitchFamily="34" charset="0"/>
              </a:rPr>
              <a:t>: </a:t>
            </a:r>
            <a:r>
              <a:rPr lang="fr-FR" sz="1200" dirty="0" err="1">
                <a:solidFill>
                  <a:srgbClr val="008000"/>
                </a:solidFill>
                <a:latin typeface="Arial" panose="020B0604020202020204" pitchFamily="34" charset="0"/>
              </a:rPr>
              <a:t>Agrodok</a:t>
            </a:r>
            <a:r>
              <a:rPr lang="fr-FR" sz="1200" dirty="0">
                <a:solidFill>
                  <a:srgbClr val="008000"/>
                </a:solidFill>
                <a:latin typeface="Arial" panose="020B0604020202020204" pitchFamily="34" charset="0"/>
              </a:rPr>
              <a:t> 9 - Le jardin potager dans les zones tropicales</a:t>
            </a:r>
            <a:r>
              <a:rPr lang="fr-FR" sz="1200" dirty="0" smtClean="0">
                <a:solidFill>
                  <a:srgbClr val="008000"/>
                </a:solidFill>
                <a:latin typeface="Arial" panose="020B0604020202020204" pitchFamily="34" charset="0"/>
              </a:rPr>
              <a:t>.</a:t>
            </a:r>
            <a:endParaRPr lang="fr-FR" sz="1200" dirty="0">
              <a:solidFill>
                <a:srgbClr val="008000"/>
              </a:solidFill>
              <a:latin typeface="Times New Roman" panose="02020603050405020304" pitchFamily="18" charset="0"/>
              <a:ea typeface="Times New Roman" panose="020206030504050203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89" y="4506547"/>
            <a:ext cx="2619375" cy="1743075"/>
          </a:xfrm>
          <a:prstGeom prst="rect">
            <a:avLst/>
          </a:prstGeom>
        </p:spPr>
      </p:pic>
      <p:sp>
        <p:nvSpPr>
          <p:cNvPr id="7" name="ZoneTexte 6"/>
          <p:cNvSpPr txBox="1"/>
          <p:nvPr/>
        </p:nvSpPr>
        <p:spPr>
          <a:xfrm>
            <a:off x="333487" y="6249622"/>
            <a:ext cx="3205780" cy="461665"/>
          </a:xfrm>
          <a:prstGeom prst="rect">
            <a:avLst/>
          </a:prstGeom>
          <a:noFill/>
        </p:spPr>
        <p:txBody>
          <a:bodyPr wrap="square" rtlCol="0">
            <a:spAutoFit/>
          </a:bodyPr>
          <a:lstStyle/>
          <a:p>
            <a:pPr algn="ctr"/>
            <a:r>
              <a:rPr lang="fr-FR" sz="1200" dirty="0" smtClean="0">
                <a:solidFill>
                  <a:srgbClr val="008000"/>
                </a:solidFill>
              </a:rPr>
              <a:t>Ferme agro-écologique </a:t>
            </a:r>
            <a:r>
              <a:rPr lang="fr-FR" sz="1200" dirty="0" err="1" smtClean="0">
                <a:solidFill>
                  <a:srgbClr val="008000"/>
                </a:solidFill>
              </a:rPr>
              <a:t>Bilopin</a:t>
            </a:r>
            <a:r>
              <a:rPr lang="fr-FR" sz="1200" dirty="0">
                <a:solidFill>
                  <a:srgbClr val="008000"/>
                </a:solidFill>
              </a:rPr>
              <a:t>, Sénégal. Source:  </a:t>
            </a:r>
            <a:r>
              <a:rPr lang="fr-FR" sz="1200" dirty="0">
                <a:solidFill>
                  <a:srgbClr val="008000"/>
                </a:solidFill>
                <a:hlinkClick r:id="rId3"/>
              </a:rPr>
              <a:t>http://</a:t>
            </a:r>
            <a:r>
              <a:rPr lang="fr-FR" sz="1200" dirty="0" smtClean="0">
                <a:solidFill>
                  <a:srgbClr val="008000"/>
                </a:solidFill>
                <a:hlinkClick r:id="rId3"/>
              </a:rPr>
              <a:t>diversitepaysanne.org/senegal</a:t>
            </a:r>
            <a:r>
              <a:rPr lang="fr-FR" sz="1200" dirty="0" smtClean="0">
                <a:solidFill>
                  <a:srgbClr val="008000"/>
                </a:solidFill>
              </a:rPr>
              <a:t> </a:t>
            </a:r>
            <a:endParaRPr lang="fr-FR" sz="1200" dirty="0">
              <a:solidFill>
                <a:srgbClr val="008000"/>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326" y="3878258"/>
            <a:ext cx="3810000" cy="2428875"/>
          </a:xfrm>
          <a:prstGeom prst="rect">
            <a:avLst/>
          </a:prstGeom>
        </p:spPr>
      </p:pic>
      <p:sp>
        <p:nvSpPr>
          <p:cNvPr id="9" name="ZoneTexte 8"/>
          <p:cNvSpPr txBox="1"/>
          <p:nvPr/>
        </p:nvSpPr>
        <p:spPr>
          <a:xfrm>
            <a:off x="8311362" y="6434288"/>
            <a:ext cx="2294667" cy="276999"/>
          </a:xfrm>
          <a:prstGeom prst="rect">
            <a:avLst/>
          </a:prstGeom>
          <a:noFill/>
        </p:spPr>
        <p:txBody>
          <a:bodyPr wrap="none" rtlCol="0">
            <a:spAutoFit/>
          </a:bodyPr>
          <a:lstStyle/>
          <a:p>
            <a:pPr algn="ctr"/>
            <a:r>
              <a:rPr lang="fr-FR" sz="1200" dirty="0" smtClean="0">
                <a:solidFill>
                  <a:srgbClr val="008000"/>
                </a:solidFill>
              </a:rPr>
              <a:t>Jardin colonial – cases malgaches.</a:t>
            </a:r>
            <a:endParaRPr lang="fr-FR" sz="1200" dirty="0">
              <a:solidFill>
                <a:srgbClr val="008000"/>
              </a:solidFill>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719" y="4506547"/>
            <a:ext cx="2466975" cy="1847850"/>
          </a:xfrm>
          <a:prstGeom prst="rect">
            <a:avLst/>
          </a:prstGeom>
        </p:spPr>
      </p:pic>
    </p:spTree>
    <p:extLst>
      <p:ext uri="{BB962C8B-B14F-4D97-AF65-F5344CB8AC3E}">
        <p14:creationId xmlns:p14="http://schemas.microsoft.com/office/powerpoint/2010/main" val="33041713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descr="cultures associe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271" y="131089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0"/>
          <p:cNvSpPr txBox="1">
            <a:spLocks noChangeArrowheads="1"/>
          </p:cNvSpPr>
          <p:nvPr/>
        </p:nvSpPr>
        <p:spPr bwMode="auto">
          <a:xfrm>
            <a:off x="395738" y="3149688"/>
            <a:ext cx="27160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1200" dirty="0">
                <a:solidFill>
                  <a:srgbClr val="008000"/>
                </a:solidFill>
                <a:latin typeface="Calibri" pitchFamily="34" charset="0"/>
              </a:rPr>
              <a:t>↑ </a:t>
            </a:r>
            <a:r>
              <a:rPr lang="fr-FR" altLang="fr-FR" sz="1200" dirty="0">
                <a:solidFill>
                  <a:srgbClr val="008000"/>
                </a:solidFill>
              </a:rPr>
              <a:t>Cultures associées avec bandes de </a:t>
            </a:r>
            <a:r>
              <a:rPr lang="fr-FR" altLang="fr-FR" sz="1200" i="1" dirty="0">
                <a:solidFill>
                  <a:srgbClr val="008000"/>
                </a:solidFill>
              </a:rPr>
              <a:t>liliacées</a:t>
            </a:r>
            <a:r>
              <a:rPr lang="fr-FR" altLang="fr-FR" sz="1200" dirty="0">
                <a:solidFill>
                  <a:srgbClr val="008000"/>
                </a:solidFill>
              </a:rPr>
              <a:t> </a:t>
            </a:r>
            <a:r>
              <a:rPr lang="fr-FR" altLang="fr-FR" sz="1200" dirty="0" smtClean="0">
                <a:solidFill>
                  <a:srgbClr val="008000"/>
                </a:solidFill>
              </a:rPr>
              <a:t>(ails, oignons …) alternant </a:t>
            </a:r>
            <a:r>
              <a:rPr lang="fr-FR" altLang="fr-FR" sz="1200" dirty="0">
                <a:solidFill>
                  <a:srgbClr val="008000"/>
                </a:solidFill>
              </a:rPr>
              <a:t>avec bandes de choux …</a:t>
            </a:r>
          </a:p>
        </p:txBody>
      </p:sp>
      <p:sp>
        <p:nvSpPr>
          <p:cNvPr id="5" name="ZoneTexte 4"/>
          <p:cNvSpPr txBox="1"/>
          <p:nvPr/>
        </p:nvSpPr>
        <p:spPr>
          <a:xfrm>
            <a:off x="3560782"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Espace réservé du numéro de diapositive 2"/>
          <p:cNvSpPr txBox="1">
            <a:spLocks/>
          </p:cNvSpPr>
          <p:nvPr/>
        </p:nvSpPr>
        <p:spPr>
          <a:xfrm>
            <a:off x="150606" y="86864"/>
            <a:ext cx="822064" cy="3314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110</a:t>
            </a:fld>
            <a:endParaRPr lang="fr-FR"/>
          </a:p>
        </p:txBody>
      </p:sp>
      <p:sp>
        <p:nvSpPr>
          <p:cNvPr id="7" name="ZoneTexte 6"/>
          <p:cNvSpPr txBox="1"/>
          <p:nvPr/>
        </p:nvSpPr>
        <p:spPr>
          <a:xfrm>
            <a:off x="150605" y="494403"/>
            <a:ext cx="6168713"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a:t>
            </a:r>
          </a:p>
        </p:txBody>
      </p:sp>
      <p:sp>
        <p:nvSpPr>
          <p:cNvPr id="8" name="ZoneTexte 7"/>
          <p:cNvSpPr txBox="1"/>
          <p:nvPr/>
        </p:nvSpPr>
        <p:spPr>
          <a:xfrm>
            <a:off x="150606" y="941560"/>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371217"/>
            <a:ext cx="23764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488734" y="3149688"/>
            <a:ext cx="389850" cy="276999"/>
          </a:xfrm>
          <a:prstGeom prst="rect">
            <a:avLst/>
          </a:prstGeom>
        </p:spPr>
        <p:txBody>
          <a:bodyPr wrap="none">
            <a:spAutoFit/>
          </a:bodyPr>
          <a:lstStyle/>
          <a:p>
            <a:pPr algn="ctr"/>
            <a:r>
              <a:rPr lang="fr-FR" altLang="fr-FR" sz="1200" dirty="0">
                <a:solidFill>
                  <a:srgbClr val="008000"/>
                </a:solidFill>
              </a:rPr>
              <a:t>ails</a:t>
            </a:r>
            <a:endParaRPr lang="fr-FR" sz="1200" dirty="0"/>
          </a:p>
        </p:txBody>
      </p:sp>
      <p:sp>
        <p:nvSpPr>
          <p:cNvPr id="11" name="Rectangle 10"/>
          <p:cNvSpPr/>
          <p:nvPr/>
        </p:nvSpPr>
        <p:spPr>
          <a:xfrm>
            <a:off x="7062332" y="3180042"/>
            <a:ext cx="2657266" cy="276999"/>
          </a:xfrm>
          <a:prstGeom prst="rect">
            <a:avLst/>
          </a:prstGeom>
        </p:spPr>
        <p:txBody>
          <a:bodyPr wrap="none">
            <a:spAutoFit/>
          </a:bodyPr>
          <a:lstStyle/>
          <a:p>
            <a:pPr algn="ctr"/>
            <a:r>
              <a:rPr lang="sv-SE" sz="1200" cap="small" dirty="0" err="1">
                <a:solidFill>
                  <a:srgbClr val="008000"/>
                </a:solidFill>
              </a:rPr>
              <a:t>é</a:t>
            </a:r>
            <a:r>
              <a:rPr lang="sv-SE" sz="1200" dirty="0" err="1">
                <a:solidFill>
                  <a:srgbClr val="008000"/>
                </a:solidFill>
              </a:rPr>
              <a:t>chalote</a:t>
            </a:r>
            <a:r>
              <a:rPr lang="sv-SE" sz="1200" dirty="0">
                <a:solidFill>
                  <a:srgbClr val="008000"/>
                </a:solidFill>
              </a:rPr>
              <a:t> (</a:t>
            </a:r>
            <a:r>
              <a:rPr lang="sv-SE" sz="1200" i="1" dirty="0" err="1">
                <a:solidFill>
                  <a:srgbClr val="008000"/>
                </a:solidFill>
              </a:rPr>
              <a:t>Allium</a:t>
            </a:r>
            <a:r>
              <a:rPr lang="sv-SE" sz="1200" i="1" dirty="0">
                <a:solidFill>
                  <a:srgbClr val="008000"/>
                </a:solidFill>
              </a:rPr>
              <a:t> </a:t>
            </a:r>
            <a:r>
              <a:rPr lang="sv-SE" sz="1200" i="1" dirty="0" err="1">
                <a:solidFill>
                  <a:srgbClr val="008000"/>
                </a:solidFill>
              </a:rPr>
              <a:t>cepa</a:t>
            </a:r>
            <a:r>
              <a:rPr lang="sv-SE" sz="1200" i="1" dirty="0">
                <a:solidFill>
                  <a:srgbClr val="008000"/>
                </a:solidFill>
              </a:rPr>
              <a:t> var. </a:t>
            </a:r>
            <a:r>
              <a:rPr lang="sv-SE" sz="1200" i="1" dirty="0" err="1">
                <a:solidFill>
                  <a:srgbClr val="008000"/>
                </a:solidFill>
              </a:rPr>
              <a:t>Aggregatum</a:t>
            </a:r>
            <a:r>
              <a:rPr lang="sv-SE" sz="1200" dirty="0">
                <a:solidFill>
                  <a:srgbClr val="008000"/>
                </a:solidFill>
              </a:rPr>
              <a:t>)</a:t>
            </a:r>
            <a:endParaRPr lang="fr-FR" sz="1200" dirty="0">
              <a:solidFill>
                <a:srgbClr val="008000"/>
              </a:solidFill>
            </a:endParaRPr>
          </a:p>
        </p:txBody>
      </p:sp>
      <p:pic>
        <p:nvPicPr>
          <p:cNvPr id="4098" name="Picture 2" descr="D:\Users\blisan\Pictures\perso\agro-forêts\Allium cepa var. Aggregat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531" y="1371217"/>
            <a:ext cx="26289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perso\agro-forêts\Allium cepa var. Aggregatum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214" y="1301838"/>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3373" y="5942077"/>
            <a:ext cx="6102397" cy="830997"/>
          </a:xfrm>
          <a:prstGeom prst="rect">
            <a:avLst/>
          </a:prstGeom>
          <a:noFill/>
        </p:spPr>
        <p:txBody>
          <a:bodyPr wrap="square" rtlCol="0">
            <a:spAutoFit/>
          </a:bodyPr>
          <a:lstStyle/>
          <a:p>
            <a:pPr algn="ctr"/>
            <a:r>
              <a:rPr lang="fr-FR" sz="1200" dirty="0" smtClean="0">
                <a:solidFill>
                  <a:srgbClr val="008000"/>
                </a:solidFill>
              </a:rPr>
              <a:t>Oignon </a:t>
            </a:r>
            <a:r>
              <a:rPr lang="fr-FR" sz="1200" dirty="0" err="1">
                <a:solidFill>
                  <a:srgbClr val="008000"/>
                </a:solidFill>
              </a:rPr>
              <a:t>Red</a:t>
            </a:r>
            <a:r>
              <a:rPr lang="fr-FR" sz="1200" dirty="0">
                <a:solidFill>
                  <a:srgbClr val="008000"/>
                </a:solidFill>
              </a:rPr>
              <a:t> Créole. La variété la plus cultivée à Madagascar est le </a:t>
            </a:r>
            <a:r>
              <a:rPr lang="fr-FR" sz="1200" dirty="0" err="1">
                <a:solidFill>
                  <a:srgbClr val="008000"/>
                </a:solidFill>
              </a:rPr>
              <a:t>Red</a:t>
            </a:r>
            <a:r>
              <a:rPr lang="fr-FR" sz="1200" dirty="0">
                <a:solidFill>
                  <a:srgbClr val="008000"/>
                </a:solidFill>
              </a:rPr>
              <a:t> Créole (longueur du jour 12 à 13 h). D'autres variétés existent également : Violet de </a:t>
            </a:r>
            <a:r>
              <a:rPr lang="fr-FR" sz="1200" dirty="0" err="1">
                <a:solidFill>
                  <a:srgbClr val="008000"/>
                </a:solidFill>
              </a:rPr>
              <a:t>Galmi</a:t>
            </a:r>
            <a:r>
              <a:rPr lang="fr-FR" sz="1200" dirty="0">
                <a:solidFill>
                  <a:srgbClr val="008000"/>
                </a:solidFill>
              </a:rPr>
              <a:t>, Texas </a:t>
            </a:r>
            <a:r>
              <a:rPr lang="fr-FR" sz="1200" dirty="0" err="1">
                <a:solidFill>
                  <a:srgbClr val="008000"/>
                </a:solidFill>
              </a:rPr>
              <a:t>Early</a:t>
            </a:r>
            <a:r>
              <a:rPr lang="fr-FR" sz="1200" dirty="0">
                <a:solidFill>
                  <a:srgbClr val="008000"/>
                </a:solidFill>
              </a:rPr>
              <a:t> </a:t>
            </a:r>
            <a:r>
              <a:rPr lang="fr-FR" sz="1200" dirty="0" err="1">
                <a:solidFill>
                  <a:srgbClr val="008000"/>
                </a:solidFill>
              </a:rPr>
              <a:t>Grano</a:t>
            </a:r>
            <a:r>
              <a:rPr lang="fr-FR" sz="1200" dirty="0">
                <a:solidFill>
                  <a:srgbClr val="008000"/>
                </a:solidFill>
              </a:rPr>
              <a:t>. </a:t>
            </a:r>
            <a:r>
              <a:rPr lang="fr-FR" sz="1200" dirty="0" smtClean="0">
                <a:solidFill>
                  <a:srgbClr val="008000"/>
                </a:solidFill>
              </a:rPr>
              <a:t> Pas facile à cultiver avec le climat humide de la côte Est.</a:t>
            </a:r>
          </a:p>
          <a:p>
            <a:pPr algn="ctr"/>
            <a:r>
              <a:rPr lang="fr-FR" sz="1200" dirty="0" smtClean="0">
                <a:solidFill>
                  <a:srgbClr val="008000"/>
                </a:solidFill>
              </a:rPr>
              <a:t>Source </a:t>
            </a:r>
            <a:r>
              <a:rPr lang="fr-FR" sz="1200" dirty="0">
                <a:solidFill>
                  <a:srgbClr val="008000"/>
                </a:solidFill>
              </a:rPr>
              <a:t>: </a:t>
            </a:r>
            <a:r>
              <a:rPr lang="fr-FR" sz="1200" dirty="0">
                <a:solidFill>
                  <a:srgbClr val="008000"/>
                </a:solidFill>
                <a:hlinkClick r:id="rId6"/>
              </a:rPr>
              <a:t>http://</a:t>
            </a:r>
            <a:r>
              <a:rPr lang="fr-FR" sz="1200" dirty="0" smtClean="0">
                <a:solidFill>
                  <a:srgbClr val="008000"/>
                </a:solidFill>
                <a:hlinkClick r:id="rId6"/>
              </a:rPr>
              <a:t>www.maep.gov.mg/filtecoignon.htm</a:t>
            </a:r>
            <a:r>
              <a:rPr lang="fr-FR" sz="1200" dirty="0" smtClean="0">
                <a:solidFill>
                  <a:srgbClr val="008000"/>
                </a:solidFill>
              </a:rPr>
              <a:t> </a:t>
            </a:r>
            <a:endParaRPr lang="fr-FR" sz="1200" dirty="0">
              <a:solidFill>
                <a:srgbClr val="008000"/>
              </a:solidFill>
            </a:endParaRPr>
          </a:p>
        </p:txBody>
      </p:sp>
      <p:pic>
        <p:nvPicPr>
          <p:cNvPr id="4100" name="Picture 4" descr="D:\Users\blisan\Documents\divers\botanique\oignons\oignon Red Créol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3148" y="4354717"/>
            <a:ext cx="2052623" cy="153748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lisan\Documents\divers\botanique\oignons\oignon Red Créole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119" y="4749203"/>
            <a:ext cx="15049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lisan\Documents\divers\botanique\oignons\oignon Red Créol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605" y="38936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4264" y="4016674"/>
            <a:ext cx="25209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9"/>
          <p:cNvSpPr txBox="1">
            <a:spLocks noChangeArrowheads="1"/>
          </p:cNvSpPr>
          <p:nvPr/>
        </p:nvSpPr>
        <p:spPr bwMode="auto">
          <a:xfrm>
            <a:off x="7274952" y="5942077"/>
            <a:ext cx="4014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dirty="0" smtClean="0">
                <a:solidFill>
                  <a:srgbClr val="008000"/>
                </a:solidFill>
              </a:rPr>
              <a:t>Eupatoires</a:t>
            </a:r>
            <a:r>
              <a:rPr lang="fr-FR" sz="1200" dirty="0" smtClean="0"/>
              <a:t> </a:t>
            </a:r>
            <a:r>
              <a:rPr lang="en-US" altLang="fr-FR" sz="1200" i="1" dirty="0" smtClean="0">
                <a:solidFill>
                  <a:srgbClr val="008000"/>
                </a:solidFill>
              </a:rPr>
              <a:t>Eupatorium. </a:t>
            </a:r>
            <a:r>
              <a:rPr lang="en-US" altLang="fr-FR" sz="1200" dirty="0" err="1" smtClean="0">
                <a:solidFill>
                  <a:srgbClr val="008000"/>
                </a:solidFill>
              </a:rPr>
              <a:t>Exemple</a:t>
            </a:r>
            <a:r>
              <a:rPr lang="en-US" altLang="fr-FR" sz="1200" dirty="0" smtClean="0">
                <a:solidFill>
                  <a:srgbClr val="008000"/>
                </a:solidFill>
              </a:rPr>
              <a:t> </a:t>
            </a:r>
            <a:r>
              <a:rPr lang="en-US" altLang="fr-FR" sz="1200" dirty="0">
                <a:solidFill>
                  <a:srgbClr val="008000"/>
                </a:solidFill>
              </a:rPr>
              <a:t>: </a:t>
            </a:r>
            <a:r>
              <a:rPr lang="en-US" altLang="fr-FR" sz="1200" i="1" dirty="0" err="1">
                <a:solidFill>
                  <a:srgbClr val="008000"/>
                </a:solidFill>
              </a:rPr>
              <a:t>Stomatanthes</a:t>
            </a:r>
            <a:r>
              <a:rPr lang="en-US" altLang="fr-FR" sz="1200" i="1" dirty="0">
                <a:solidFill>
                  <a:srgbClr val="008000"/>
                </a:solidFill>
              </a:rPr>
              <a:t> </a:t>
            </a:r>
            <a:r>
              <a:rPr lang="en-US" altLang="fr-FR" sz="1200" i="1" dirty="0" err="1">
                <a:solidFill>
                  <a:srgbClr val="008000"/>
                </a:solidFill>
              </a:rPr>
              <a:t>africanus</a:t>
            </a:r>
            <a:r>
              <a:rPr lang="en-US" altLang="fr-FR" sz="1200" dirty="0">
                <a:solidFill>
                  <a:srgbClr val="008000"/>
                </a:solidFill>
              </a:rPr>
              <a:t> </a:t>
            </a:r>
            <a:r>
              <a:rPr lang="en-US" altLang="fr-FR" sz="1200" dirty="0" err="1" smtClean="0">
                <a:solidFill>
                  <a:srgbClr val="008000"/>
                </a:solidFill>
              </a:rPr>
              <a:t>ou</a:t>
            </a:r>
            <a:r>
              <a:rPr lang="en-US" altLang="fr-FR" sz="1200" dirty="0" smtClean="0">
                <a:solidFill>
                  <a:srgbClr val="008000"/>
                </a:solidFill>
              </a:rPr>
              <a:t> </a:t>
            </a:r>
            <a:r>
              <a:rPr lang="en-US" altLang="fr-FR" sz="1200" i="1" dirty="0" smtClean="0">
                <a:solidFill>
                  <a:srgbClr val="008000"/>
                </a:solidFill>
              </a:rPr>
              <a:t>Eupatorium </a:t>
            </a:r>
            <a:r>
              <a:rPr lang="en-US" altLang="fr-FR" sz="1200" i="1" dirty="0" err="1" smtClean="0">
                <a:solidFill>
                  <a:srgbClr val="008000"/>
                </a:solidFill>
              </a:rPr>
              <a:t>africanum</a:t>
            </a:r>
            <a:r>
              <a:rPr lang="en-US" altLang="fr-FR" sz="1200" dirty="0" smtClean="0">
                <a:solidFill>
                  <a:srgbClr val="008000"/>
                </a:solidFill>
              </a:rPr>
              <a:t> (</a:t>
            </a:r>
            <a:r>
              <a:rPr lang="en-US" altLang="fr-FR" sz="1200" dirty="0" err="1" smtClean="0">
                <a:solidFill>
                  <a:srgbClr val="008000"/>
                </a:solidFill>
              </a:rPr>
              <a:t>synonymes</a:t>
            </a:r>
            <a:r>
              <a:rPr lang="en-US" altLang="fr-FR" sz="1200" dirty="0" smtClean="0">
                <a:solidFill>
                  <a:srgbClr val="008000"/>
                </a:solidFill>
              </a:rPr>
              <a:t>)</a:t>
            </a:r>
            <a:endParaRPr lang="en-US" altLang="fr-FR" sz="1200" i="1" dirty="0">
              <a:solidFill>
                <a:srgbClr val="008000"/>
              </a:solidFill>
            </a:endParaRPr>
          </a:p>
        </p:txBody>
      </p:sp>
      <p:pic>
        <p:nvPicPr>
          <p:cNvPr id="4103" name="Picture 7" descr="D:\Users\blisan\Pictures\perso\agro-forêts\Stomatanthes africanu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0069" y="4016674"/>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p:cNvSpPr txBox="1">
            <a:spLocks noChangeArrowheads="1"/>
          </p:cNvSpPr>
          <p:nvPr/>
        </p:nvSpPr>
        <p:spPr bwMode="auto">
          <a:xfrm>
            <a:off x="192088" y="6453188"/>
            <a:ext cx="1103420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a:solidFill>
                  <a:srgbClr val="7030A0"/>
                </a:solidFill>
              </a:rPr>
              <a:t>Source : </a:t>
            </a:r>
            <a:r>
              <a:rPr lang="fr-FR" altLang="fr-FR" sz="1200" i="1">
                <a:solidFill>
                  <a:srgbClr val="7030A0"/>
                </a:solidFill>
              </a:rPr>
              <a:t>Le jardin lakou en Haïti : ses fonctions, son évolution, ses enseignements</a:t>
            </a:r>
            <a:r>
              <a:rPr lang="fr-FR" altLang="fr-FR" sz="1200">
                <a:solidFill>
                  <a:srgbClr val="7030A0"/>
                </a:solidFill>
              </a:rPr>
              <a:t>, </a:t>
            </a:r>
            <a:r>
              <a:rPr lang="fr-FR" altLang="fr-FR" sz="1200">
                <a:solidFill>
                  <a:srgbClr val="7030A0"/>
                </a:solidFill>
                <a:hlinkClick r:id="rId2"/>
              </a:rPr>
              <a:t>http://devag.tropical-agroecology.org/images/Devag/pdf/conference/fr/Deva-0512-24.pdf</a:t>
            </a:r>
            <a:r>
              <a:rPr lang="fr-FR" altLang="fr-FR" sz="1200">
                <a:solidFill>
                  <a:srgbClr val="7030A0"/>
                </a:solidFill>
              </a:rPr>
              <a:t> </a:t>
            </a:r>
          </a:p>
        </p:txBody>
      </p:sp>
      <p:sp>
        <p:nvSpPr>
          <p:cNvPr id="4" name="ZoneTexte 13"/>
          <p:cNvSpPr txBox="1">
            <a:spLocks noChangeArrowheads="1"/>
          </p:cNvSpPr>
          <p:nvPr/>
        </p:nvSpPr>
        <p:spPr bwMode="auto">
          <a:xfrm>
            <a:off x="118269" y="1203325"/>
            <a:ext cx="68341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fr-FR" altLang="fr-FR" sz="1800" dirty="0" smtClean="0">
                <a:solidFill>
                  <a:srgbClr val="008000"/>
                </a:solidFill>
              </a:rPr>
              <a:t>Exemples d’interactions végétales qui pourraient être utilisées :</a:t>
            </a:r>
          </a:p>
          <a:p>
            <a:pPr algn="just">
              <a:spcBef>
                <a:spcPct val="0"/>
              </a:spcBef>
              <a:buFontTx/>
              <a:buNone/>
              <a:defRPr/>
            </a:pPr>
            <a:endParaRPr lang="fr-FR" altLang="fr-FR" sz="1800" dirty="0">
              <a:solidFill>
                <a:srgbClr val="008000"/>
              </a:solidFill>
            </a:endParaRPr>
          </a:p>
          <a:p>
            <a:pPr marL="285750" indent="-285750" algn="just">
              <a:spcBef>
                <a:spcPct val="0"/>
              </a:spcBef>
              <a:defRPr/>
            </a:pPr>
            <a:r>
              <a:rPr lang="fr-FR" altLang="fr-FR" sz="1800" dirty="0" err="1" smtClean="0">
                <a:solidFill>
                  <a:srgbClr val="008000"/>
                </a:solidFill>
              </a:rPr>
              <a:t>Saman</a:t>
            </a:r>
            <a:r>
              <a:rPr lang="fr-FR" altLang="fr-FR" sz="1800" dirty="0" smtClean="0">
                <a:solidFill>
                  <a:srgbClr val="008000"/>
                </a:solidFill>
              </a:rPr>
              <a:t> (</a:t>
            </a:r>
            <a:r>
              <a:rPr lang="fr-FR" altLang="fr-FR" sz="1800" dirty="0" err="1" smtClean="0">
                <a:solidFill>
                  <a:srgbClr val="008000"/>
                </a:solidFill>
              </a:rPr>
              <a:t>Rangoul</a:t>
            </a:r>
            <a:r>
              <a:rPr lang="fr-FR" altLang="fr-FR" sz="1800" dirty="0">
                <a:solidFill>
                  <a:srgbClr val="008000"/>
                </a:solidFill>
              </a:rPr>
              <a:t>) </a:t>
            </a:r>
            <a:r>
              <a:rPr lang="fr-FR" altLang="fr-FR" sz="1800" dirty="0" smtClean="0">
                <a:solidFill>
                  <a:srgbClr val="008000"/>
                </a:solidFill>
              </a:rPr>
              <a:t>(</a:t>
            </a:r>
            <a:r>
              <a:rPr lang="fr-FR" altLang="fr-FR" sz="1800" i="1" dirty="0" err="1" smtClean="0">
                <a:solidFill>
                  <a:srgbClr val="008000"/>
                </a:solidFill>
              </a:rPr>
              <a:t>Samanea</a:t>
            </a:r>
            <a:r>
              <a:rPr lang="fr-FR" altLang="fr-FR" sz="1800" i="1" dirty="0" smtClean="0">
                <a:solidFill>
                  <a:srgbClr val="008000"/>
                </a:solidFill>
              </a:rPr>
              <a:t> </a:t>
            </a:r>
            <a:r>
              <a:rPr lang="fr-FR" altLang="fr-FR" sz="1800" i="1" dirty="0" err="1" smtClean="0">
                <a:solidFill>
                  <a:srgbClr val="008000"/>
                </a:solidFill>
              </a:rPr>
              <a:t>saman</a:t>
            </a:r>
            <a:r>
              <a:rPr lang="fr-FR" altLang="fr-FR" sz="1800" dirty="0" smtClean="0">
                <a:solidFill>
                  <a:srgbClr val="008000"/>
                </a:solidFill>
              </a:rPr>
              <a:t>) =&gt; Caféiers et autres espèces</a:t>
            </a:r>
          </a:p>
          <a:p>
            <a:pPr marL="285750" indent="-285750" algn="just">
              <a:spcBef>
                <a:spcPct val="0"/>
              </a:spcBef>
              <a:defRPr/>
            </a:pPr>
            <a:r>
              <a:rPr lang="fr-FR" sz="1800" dirty="0">
                <a:solidFill>
                  <a:srgbClr val="008000"/>
                </a:solidFill>
              </a:rPr>
              <a:t>Acajou </a:t>
            </a:r>
            <a:r>
              <a:rPr lang="fr-FR" sz="1800" dirty="0" smtClean="0">
                <a:solidFill>
                  <a:srgbClr val="008000"/>
                </a:solidFill>
              </a:rPr>
              <a:t>amer </a:t>
            </a:r>
            <a:r>
              <a:rPr lang="fr-FR" sz="1800" dirty="0">
                <a:solidFill>
                  <a:srgbClr val="008000"/>
                </a:solidFill>
              </a:rPr>
              <a:t>(</a:t>
            </a:r>
            <a:r>
              <a:rPr lang="fr-FR" sz="1800" i="1" dirty="0">
                <a:solidFill>
                  <a:srgbClr val="008000"/>
                </a:solidFill>
              </a:rPr>
              <a:t>Cedrela </a:t>
            </a:r>
            <a:r>
              <a:rPr lang="fr-FR" sz="1800" i="1" dirty="0" err="1">
                <a:solidFill>
                  <a:srgbClr val="008000"/>
                </a:solidFill>
              </a:rPr>
              <a:t>odorata</a:t>
            </a:r>
            <a:r>
              <a:rPr lang="fr-FR" sz="1800" dirty="0" smtClean="0">
                <a:solidFill>
                  <a:srgbClr val="008000"/>
                </a:solidFill>
              </a:rPr>
              <a:t>) </a:t>
            </a:r>
            <a:r>
              <a:rPr lang="fr-FR" sz="1800" dirty="0">
                <a:solidFill>
                  <a:srgbClr val="008000"/>
                </a:solidFill>
              </a:rPr>
              <a:t>=&gt; Igname (</a:t>
            </a:r>
            <a:r>
              <a:rPr lang="fr-FR" sz="1800" i="1" dirty="0" err="1">
                <a:solidFill>
                  <a:srgbClr val="008000"/>
                </a:solidFill>
              </a:rPr>
              <a:t>Dioscorea</a:t>
            </a:r>
            <a:r>
              <a:rPr lang="fr-FR" sz="1800" i="1" dirty="0">
                <a:solidFill>
                  <a:srgbClr val="008000"/>
                </a:solidFill>
              </a:rPr>
              <a:t> </a:t>
            </a:r>
            <a:r>
              <a:rPr lang="fr-FR" sz="1800" i="1" dirty="0" err="1">
                <a:solidFill>
                  <a:srgbClr val="008000"/>
                </a:solidFill>
              </a:rPr>
              <a:t>alata</a:t>
            </a:r>
            <a:r>
              <a:rPr lang="fr-FR" sz="1800" dirty="0" smtClean="0">
                <a:solidFill>
                  <a:srgbClr val="008000"/>
                </a:solidFill>
              </a:rPr>
              <a:t>)</a:t>
            </a:r>
          </a:p>
          <a:p>
            <a:pPr marL="285750" indent="-285750" algn="just">
              <a:spcBef>
                <a:spcPct val="0"/>
              </a:spcBef>
              <a:defRPr/>
            </a:pPr>
            <a:r>
              <a:rPr lang="fr-FR" sz="1800" dirty="0">
                <a:solidFill>
                  <a:srgbClr val="008000"/>
                </a:solidFill>
              </a:rPr>
              <a:t>P</a:t>
            </a:r>
            <a:r>
              <a:rPr lang="fr-FR" sz="1800" dirty="0" smtClean="0">
                <a:solidFill>
                  <a:srgbClr val="008000"/>
                </a:solidFill>
              </a:rPr>
              <a:t>runier </a:t>
            </a:r>
            <a:r>
              <a:rPr lang="fr-FR" sz="1800" dirty="0">
                <a:solidFill>
                  <a:srgbClr val="008000"/>
                </a:solidFill>
              </a:rPr>
              <a:t>mombin </a:t>
            </a:r>
            <a:r>
              <a:rPr lang="fr-FR" sz="1800" dirty="0" smtClean="0">
                <a:solidFill>
                  <a:srgbClr val="008000"/>
                </a:solidFill>
              </a:rPr>
              <a:t>(</a:t>
            </a:r>
            <a:r>
              <a:rPr lang="fr-FR" altLang="fr-FR" sz="1800" i="1" dirty="0" smtClean="0">
                <a:solidFill>
                  <a:srgbClr val="008000"/>
                </a:solidFill>
              </a:rPr>
              <a:t>Spondias mombin</a:t>
            </a:r>
            <a:r>
              <a:rPr lang="fr-FR" altLang="fr-FR" sz="1800" dirty="0" smtClean="0">
                <a:solidFill>
                  <a:srgbClr val="008000"/>
                </a:solidFill>
              </a:rPr>
              <a:t>) </a:t>
            </a:r>
            <a:r>
              <a:rPr lang="fr-FR" altLang="fr-FR" sz="1800" dirty="0">
                <a:solidFill>
                  <a:srgbClr val="008000"/>
                </a:solidFill>
              </a:rPr>
              <a:t>=&gt; Céréales (Maïs-Sorgho ...)</a:t>
            </a:r>
          </a:p>
        </p:txBody>
      </p:sp>
      <p:pic>
        <p:nvPicPr>
          <p:cNvPr id="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5010150"/>
            <a:ext cx="1685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44481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1038" y="2928938"/>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763" y="4235450"/>
            <a:ext cx="11620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0538" y="2752725"/>
            <a:ext cx="1495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2988" y="2681288"/>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1625" y="5235575"/>
            <a:ext cx="8858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6388" y="2895600"/>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1471613" y="4637088"/>
            <a:ext cx="15668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700" i="1" dirty="0" err="1">
                <a:solidFill>
                  <a:srgbClr val="008000"/>
                </a:solidFill>
              </a:rPr>
              <a:t>Dioscorea</a:t>
            </a:r>
            <a:r>
              <a:rPr lang="fr-FR" altLang="fr-FR" sz="1700" i="1" dirty="0">
                <a:solidFill>
                  <a:srgbClr val="008000"/>
                </a:solidFill>
              </a:rPr>
              <a:t> </a:t>
            </a:r>
            <a:r>
              <a:rPr lang="fr-FR" altLang="fr-FR" sz="1700" i="1" dirty="0" err="1">
                <a:solidFill>
                  <a:srgbClr val="008000"/>
                </a:solidFill>
              </a:rPr>
              <a:t>alata</a:t>
            </a:r>
            <a:endParaRPr lang="fr-FR" altLang="fr-FR" sz="1700" i="1" dirty="0">
              <a:solidFill>
                <a:srgbClr val="008000"/>
              </a:solidFill>
            </a:endParaRPr>
          </a:p>
          <a:p>
            <a:pPr algn="ctr">
              <a:spcBef>
                <a:spcPct val="0"/>
              </a:spcBef>
              <a:buFontTx/>
              <a:buNone/>
            </a:pPr>
            <a:r>
              <a:rPr lang="fr-FR" altLang="fr-FR" sz="1600" dirty="0">
                <a:solidFill>
                  <a:srgbClr val="008000"/>
                </a:solidFill>
              </a:rPr>
              <a:t>($)</a:t>
            </a:r>
            <a:endParaRPr lang="fr-FR" altLang="fr-FR" sz="1700" dirty="0">
              <a:solidFill>
                <a:srgbClr val="008000"/>
              </a:solidFill>
            </a:endParaRPr>
          </a:p>
        </p:txBody>
      </p:sp>
      <p:sp>
        <p:nvSpPr>
          <p:cNvPr id="14" name="Rectangle 14"/>
          <p:cNvSpPr>
            <a:spLocks noChangeArrowheads="1"/>
          </p:cNvSpPr>
          <p:nvPr/>
        </p:nvSpPr>
        <p:spPr bwMode="auto">
          <a:xfrm>
            <a:off x="1116013" y="6097588"/>
            <a:ext cx="133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rPr>
              <a:t>Ignames</a:t>
            </a:r>
            <a:r>
              <a:rPr lang="fr-FR" altLang="fr-FR" sz="1800" dirty="0">
                <a:solidFill>
                  <a:srgbClr val="7030A0"/>
                </a:solidFill>
              </a:rPr>
              <a:t> </a:t>
            </a:r>
            <a:r>
              <a:rPr lang="fr-FR" altLang="fr-FR" sz="1800" dirty="0">
                <a:solidFill>
                  <a:srgbClr val="008000"/>
                </a:solidFill>
              </a:rPr>
              <a:t>($)</a:t>
            </a:r>
            <a:r>
              <a:rPr lang="fr-FR" altLang="fr-FR" sz="1800" dirty="0">
                <a:solidFill>
                  <a:srgbClr val="7030A0"/>
                </a:solidFill>
              </a:rPr>
              <a:t> </a:t>
            </a:r>
            <a:endParaRPr lang="fr-FR" altLang="fr-FR" sz="1800" dirty="0"/>
          </a:p>
        </p:txBody>
      </p:sp>
      <p:sp>
        <p:nvSpPr>
          <p:cNvPr id="15" name="Rectangle 15"/>
          <p:cNvSpPr>
            <a:spLocks noChangeArrowheads="1"/>
          </p:cNvSpPr>
          <p:nvPr/>
        </p:nvSpPr>
        <p:spPr bwMode="auto">
          <a:xfrm>
            <a:off x="3535363" y="3706813"/>
            <a:ext cx="63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rPr>
              <a:t>Maïs</a:t>
            </a:r>
          </a:p>
        </p:txBody>
      </p:sp>
      <p:sp>
        <p:nvSpPr>
          <p:cNvPr id="16" name="Rectangle 16"/>
          <p:cNvSpPr>
            <a:spLocks noChangeArrowheads="1"/>
          </p:cNvSpPr>
          <p:nvPr/>
        </p:nvSpPr>
        <p:spPr bwMode="auto">
          <a:xfrm>
            <a:off x="3268663" y="6007100"/>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800" dirty="0">
                <a:solidFill>
                  <a:srgbClr val="008000"/>
                </a:solidFill>
              </a:rPr>
              <a:t>Sorgho</a:t>
            </a:r>
            <a:r>
              <a:rPr lang="fr-FR" altLang="fr-FR" sz="1800" dirty="0">
                <a:solidFill>
                  <a:srgbClr val="7030A0"/>
                </a:solidFill>
              </a:rPr>
              <a:t> </a:t>
            </a:r>
            <a:r>
              <a:rPr lang="fr-FR" altLang="fr-FR" sz="1800" dirty="0">
                <a:solidFill>
                  <a:srgbClr val="008000"/>
                </a:solidFill>
              </a:rPr>
              <a:t>($)</a:t>
            </a:r>
            <a:endParaRPr lang="fr-FR" altLang="fr-FR" sz="1800" dirty="0"/>
          </a:p>
        </p:txBody>
      </p:sp>
      <p:sp>
        <p:nvSpPr>
          <p:cNvPr id="17" name="Rectangle 17"/>
          <p:cNvSpPr>
            <a:spLocks noChangeArrowheads="1"/>
          </p:cNvSpPr>
          <p:nvPr/>
        </p:nvSpPr>
        <p:spPr bwMode="auto">
          <a:xfrm>
            <a:off x="4830763" y="3998913"/>
            <a:ext cx="207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rPr>
              <a:t>Prunier mombin ($)</a:t>
            </a:r>
            <a:r>
              <a:rPr lang="fr-FR" altLang="fr-FR" sz="1800" dirty="0">
                <a:solidFill>
                  <a:srgbClr val="7030A0"/>
                </a:solidFill>
              </a:rPr>
              <a:t> </a:t>
            </a:r>
            <a:endParaRPr lang="fr-FR" altLang="fr-FR" sz="1800" dirty="0"/>
          </a:p>
        </p:txBody>
      </p:sp>
      <p:sp>
        <p:nvSpPr>
          <p:cNvPr id="18" name="Rectangle 18"/>
          <p:cNvSpPr>
            <a:spLocks noChangeArrowheads="1"/>
          </p:cNvSpPr>
          <p:nvPr/>
        </p:nvSpPr>
        <p:spPr bwMode="auto">
          <a:xfrm>
            <a:off x="5167313" y="5881688"/>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800" dirty="0">
                <a:solidFill>
                  <a:srgbClr val="008000"/>
                </a:solidFill>
              </a:rPr>
              <a:t>Caféier</a:t>
            </a:r>
            <a:r>
              <a:rPr lang="fr-FR" altLang="fr-FR" sz="1800" dirty="0">
                <a:solidFill>
                  <a:srgbClr val="7030A0"/>
                </a:solidFill>
              </a:rPr>
              <a:t> </a:t>
            </a:r>
            <a:r>
              <a:rPr lang="fr-FR" altLang="fr-FR" sz="1800" dirty="0">
                <a:solidFill>
                  <a:srgbClr val="008000"/>
                </a:solidFill>
              </a:rPr>
              <a:t>($)</a:t>
            </a:r>
            <a:endParaRPr lang="fr-FR" altLang="fr-FR" sz="1800" dirty="0"/>
          </a:p>
        </p:txBody>
      </p:sp>
      <p:sp>
        <p:nvSpPr>
          <p:cNvPr id="19" name="ZoneTexte 19"/>
          <p:cNvSpPr txBox="1">
            <a:spLocks noChangeArrowheads="1"/>
          </p:cNvSpPr>
          <p:nvPr/>
        </p:nvSpPr>
        <p:spPr bwMode="auto">
          <a:xfrm>
            <a:off x="7094537" y="4922838"/>
            <a:ext cx="475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 </a:t>
            </a:r>
            <a:r>
              <a:rPr lang="fr-FR" altLang="fr-FR" sz="1200" dirty="0" err="1">
                <a:solidFill>
                  <a:srgbClr val="008000"/>
                </a:solidFill>
              </a:rPr>
              <a:t>Saman</a:t>
            </a:r>
            <a:r>
              <a:rPr lang="fr-FR" altLang="fr-FR" sz="1200" dirty="0">
                <a:solidFill>
                  <a:srgbClr val="008000"/>
                </a:solidFill>
              </a:rPr>
              <a:t>, arbre à pluie, ou bois noir d'Haïti (</a:t>
            </a:r>
            <a:r>
              <a:rPr lang="fr-FR" altLang="fr-FR" sz="1200" i="1" dirty="0" err="1">
                <a:solidFill>
                  <a:srgbClr val="008000"/>
                </a:solidFill>
              </a:rPr>
              <a:t>Samanea</a:t>
            </a:r>
            <a:r>
              <a:rPr lang="fr-FR" altLang="fr-FR" sz="1200" i="1" dirty="0">
                <a:solidFill>
                  <a:srgbClr val="008000"/>
                </a:solidFill>
              </a:rPr>
              <a:t> </a:t>
            </a:r>
            <a:r>
              <a:rPr lang="fr-FR" altLang="fr-FR" sz="1200" i="1" dirty="0" err="1">
                <a:solidFill>
                  <a:srgbClr val="008000"/>
                </a:solidFill>
              </a:rPr>
              <a:t>saman</a:t>
            </a:r>
            <a:r>
              <a:rPr lang="fr-FR" altLang="fr-FR" sz="1200" i="1" dirty="0">
                <a:solidFill>
                  <a:srgbClr val="008000"/>
                </a:solidFill>
              </a:rPr>
              <a:t> </a:t>
            </a:r>
            <a:r>
              <a:rPr lang="fr-FR" altLang="fr-FR" sz="1200" dirty="0">
                <a:solidFill>
                  <a:srgbClr val="008000"/>
                </a:solidFill>
              </a:rPr>
              <a:t>ou </a:t>
            </a:r>
            <a:r>
              <a:rPr lang="fr-FR" altLang="fr-FR" sz="1200" i="1" dirty="0" err="1">
                <a:solidFill>
                  <a:srgbClr val="008000"/>
                </a:solidFill>
              </a:rPr>
              <a:t>Albizia</a:t>
            </a:r>
            <a:r>
              <a:rPr lang="fr-FR" altLang="fr-FR" sz="1200" i="1" dirty="0">
                <a:solidFill>
                  <a:srgbClr val="008000"/>
                </a:solidFill>
              </a:rPr>
              <a:t> </a:t>
            </a:r>
            <a:r>
              <a:rPr lang="fr-FR" altLang="fr-FR" sz="1200" i="1" dirty="0" err="1">
                <a:solidFill>
                  <a:srgbClr val="008000"/>
                </a:solidFill>
              </a:rPr>
              <a:t>saman</a:t>
            </a:r>
            <a:r>
              <a:rPr lang="fr-FR" altLang="fr-FR" sz="1200" dirty="0">
                <a:solidFill>
                  <a:srgbClr val="008000"/>
                </a:solidFill>
              </a:rPr>
              <a:t>) [famille des </a:t>
            </a:r>
            <a:r>
              <a:rPr lang="fr-FR" altLang="fr-FR" sz="1200" i="1" dirty="0">
                <a:solidFill>
                  <a:srgbClr val="008000"/>
                </a:solidFill>
              </a:rPr>
              <a:t>Mimosaceae</a:t>
            </a:r>
            <a:r>
              <a:rPr lang="fr-FR" altLang="fr-FR" sz="1200" dirty="0">
                <a:solidFill>
                  <a:srgbClr val="008000"/>
                </a:solidFill>
              </a:rPr>
              <a:t> ou des </a:t>
            </a:r>
            <a:r>
              <a:rPr lang="fr-FR" altLang="fr-FR" sz="1200" i="1" dirty="0" err="1">
                <a:solidFill>
                  <a:srgbClr val="008000"/>
                </a:solidFill>
              </a:rPr>
              <a:t>Fabaceae</a:t>
            </a:r>
            <a:r>
              <a:rPr lang="fr-FR" altLang="fr-FR" sz="1200" dirty="0">
                <a:solidFill>
                  <a:srgbClr val="008000"/>
                </a:solidFill>
              </a:rPr>
              <a:t>, sous-famille des </a:t>
            </a:r>
            <a:r>
              <a:rPr lang="fr-FR" altLang="fr-FR" sz="1200" i="1" dirty="0" err="1">
                <a:solidFill>
                  <a:srgbClr val="008000"/>
                </a:solidFill>
              </a:rPr>
              <a:t>Mimosoideae</a:t>
            </a:r>
            <a:r>
              <a:rPr lang="fr-FR" altLang="fr-FR" sz="1200" dirty="0">
                <a:solidFill>
                  <a:srgbClr val="008000"/>
                </a:solidFill>
              </a:rPr>
              <a:t>]. L'espèce sert à abriter les plantations de caféiers en plaine et faire de l'ombre au bétail.</a:t>
            </a:r>
          </a:p>
          <a:p>
            <a:pPr algn="ctr">
              <a:spcBef>
                <a:spcPct val="0"/>
              </a:spcBef>
              <a:buFontTx/>
              <a:buNone/>
            </a:pPr>
            <a:r>
              <a:rPr lang="fr-FR" altLang="fr-FR" sz="1200" dirty="0">
                <a:solidFill>
                  <a:srgbClr val="008000"/>
                </a:solidFill>
              </a:rPr>
              <a:t>Sources : a) </a:t>
            </a:r>
            <a:r>
              <a:rPr lang="fr-FR" altLang="fr-FR" sz="1200" dirty="0">
                <a:solidFill>
                  <a:srgbClr val="008000"/>
                </a:solidFill>
                <a:hlinkClick r:id="rId11"/>
              </a:rPr>
              <a:t>http://fr.wikipedia.org/wiki/Samanea_saman</a:t>
            </a:r>
            <a:r>
              <a:rPr lang="fr-FR" altLang="fr-FR" sz="1200" dirty="0">
                <a:solidFill>
                  <a:srgbClr val="008000"/>
                </a:solidFill>
              </a:rPr>
              <a:t> ,</a:t>
            </a:r>
          </a:p>
          <a:p>
            <a:pPr algn="ctr">
              <a:spcBef>
                <a:spcPct val="0"/>
              </a:spcBef>
              <a:buFontTx/>
              <a:buNone/>
            </a:pPr>
            <a:r>
              <a:rPr lang="fr-FR" altLang="fr-FR" sz="1200" dirty="0">
                <a:solidFill>
                  <a:srgbClr val="008000"/>
                </a:solidFill>
              </a:rPr>
              <a:t>b) </a:t>
            </a:r>
            <a:r>
              <a:rPr lang="fr-FR" altLang="fr-FR" sz="1200" dirty="0">
                <a:solidFill>
                  <a:srgbClr val="008000"/>
                </a:solidFill>
                <a:hlinkClick r:id="rId12"/>
              </a:rPr>
              <a:t>http://www.ctahr.hawaii.edu/forestry/trees/Samanea_Syzygium.html</a:t>
            </a:r>
            <a:r>
              <a:rPr lang="fr-FR" altLang="fr-FR" sz="1200" dirty="0">
                <a:solidFill>
                  <a:srgbClr val="008000"/>
                </a:solidFill>
              </a:rPr>
              <a:t> </a:t>
            </a:r>
          </a:p>
        </p:txBody>
      </p:sp>
      <p:pic>
        <p:nvPicPr>
          <p:cNvPr id="20" name="Image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66300" y="3316288"/>
            <a:ext cx="223361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12338" y="10699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50088" y="114617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3"/>
          <p:cNvSpPr txBox="1">
            <a:spLocks noChangeArrowheads="1"/>
          </p:cNvSpPr>
          <p:nvPr/>
        </p:nvSpPr>
        <p:spPr bwMode="auto">
          <a:xfrm>
            <a:off x="6645275" y="4552950"/>
            <a:ext cx="38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rgbClr val="FF0000"/>
                </a:solidFill>
              </a:rPr>
              <a:t>↙</a:t>
            </a:r>
          </a:p>
        </p:txBody>
      </p:sp>
      <p:sp>
        <p:nvSpPr>
          <p:cNvPr id="24" name="ZoneTexte 27"/>
          <p:cNvSpPr txBox="1">
            <a:spLocks noChangeArrowheads="1"/>
          </p:cNvSpPr>
          <p:nvPr/>
        </p:nvSpPr>
        <p:spPr bwMode="auto">
          <a:xfrm>
            <a:off x="4529138" y="4106863"/>
            <a:ext cx="38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rgbClr val="FF0000"/>
                </a:solidFill>
              </a:rPr>
              <a:t>↙</a:t>
            </a:r>
          </a:p>
        </p:txBody>
      </p:sp>
      <p:sp>
        <p:nvSpPr>
          <p:cNvPr id="25" name="ZoneTexte 24"/>
          <p:cNvSpPr txBox="1">
            <a:spLocks noChangeArrowheads="1"/>
          </p:cNvSpPr>
          <p:nvPr/>
        </p:nvSpPr>
        <p:spPr bwMode="auto">
          <a:xfrm>
            <a:off x="4489450" y="3187700"/>
            <a:ext cx="39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rgbClr val="FF0000"/>
                </a:solidFill>
              </a:rPr>
              <a:t>←</a:t>
            </a:r>
          </a:p>
        </p:txBody>
      </p:sp>
      <p:pic>
        <p:nvPicPr>
          <p:cNvPr id="26" name="Image 2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525" y="2851150"/>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30"/>
          <p:cNvSpPr txBox="1">
            <a:spLocks noChangeArrowheads="1"/>
          </p:cNvSpPr>
          <p:nvPr/>
        </p:nvSpPr>
        <p:spPr bwMode="auto">
          <a:xfrm>
            <a:off x="1238250" y="3416300"/>
            <a:ext cx="39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rgbClr val="FF0000"/>
                </a:solidFill>
              </a:rPr>
              <a:t>→</a:t>
            </a:r>
          </a:p>
        </p:txBody>
      </p:sp>
      <p:sp>
        <p:nvSpPr>
          <p:cNvPr id="28" name="Rectangle 25"/>
          <p:cNvSpPr>
            <a:spLocks noChangeArrowheads="1"/>
          </p:cNvSpPr>
          <p:nvPr/>
        </p:nvSpPr>
        <p:spPr bwMode="auto">
          <a:xfrm>
            <a:off x="-66675" y="4630738"/>
            <a:ext cx="1612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700" i="1" dirty="0">
                <a:solidFill>
                  <a:srgbClr val="008000"/>
                </a:solidFill>
              </a:rPr>
              <a:t>Cedrela </a:t>
            </a:r>
            <a:r>
              <a:rPr lang="fr-FR" altLang="fr-FR" sz="1700" i="1" dirty="0" err="1">
                <a:solidFill>
                  <a:srgbClr val="008000"/>
                </a:solidFill>
              </a:rPr>
              <a:t>odorata</a:t>
            </a:r>
            <a:endParaRPr lang="fr-FR" altLang="fr-FR" sz="1700" i="1" dirty="0">
              <a:solidFill>
                <a:srgbClr val="008000"/>
              </a:solidFill>
            </a:endParaRPr>
          </a:p>
          <a:p>
            <a:pPr algn="ctr">
              <a:spcBef>
                <a:spcPct val="0"/>
              </a:spcBef>
              <a:buFontTx/>
              <a:buNone/>
            </a:pPr>
            <a:r>
              <a:rPr lang="fr-FR" altLang="fr-FR" sz="1600" dirty="0">
                <a:solidFill>
                  <a:srgbClr val="008000"/>
                </a:solidFill>
              </a:rPr>
              <a:t>($)</a:t>
            </a:r>
            <a:endParaRPr lang="fr-FR" altLang="fr-FR" sz="1700" dirty="0"/>
          </a:p>
        </p:txBody>
      </p:sp>
      <p:sp>
        <p:nvSpPr>
          <p:cNvPr id="29" name="ZoneTexte 28"/>
          <p:cNvSpPr txBox="1"/>
          <p:nvPr/>
        </p:nvSpPr>
        <p:spPr>
          <a:xfrm>
            <a:off x="6053717" y="9511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0" name="Espace réservé du numéro de diapositive 2"/>
          <p:cNvSpPr txBox="1">
            <a:spLocks/>
          </p:cNvSpPr>
          <p:nvPr/>
        </p:nvSpPr>
        <p:spPr>
          <a:xfrm>
            <a:off x="150606" y="86864"/>
            <a:ext cx="822064" cy="3314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111</a:t>
            </a:fld>
            <a:endParaRPr lang="fr-FR"/>
          </a:p>
        </p:txBody>
      </p:sp>
      <p:sp>
        <p:nvSpPr>
          <p:cNvPr id="31" name="ZoneTexte 30"/>
          <p:cNvSpPr txBox="1"/>
          <p:nvPr/>
        </p:nvSpPr>
        <p:spPr>
          <a:xfrm>
            <a:off x="118269" y="464451"/>
            <a:ext cx="6168713"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a:t>
            </a:r>
          </a:p>
        </p:txBody>
      </p:sp>
      <p:sp>
        <p:nvSpPr>
          <p:cNvPr id="32" name="ZoneTexte 31"/>
          <p:cNvSpPr txBox="1"/>
          <p:nvPr/>
        </p:nvSpPr>
        <p:spPr>
          <a:xfrm>
            <a:off x="207820" y="756894"/>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1676580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26565" y="72455"/>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Espace réservé du numéro de diapositive 2"/>
          <p:cNvSpPr txBox="1">
            <a:spLocks/>
          </p:cNvSpPr>
          <p:nvPr/>
        </p:nvSpPr>
        <p:spPr>
          <a:xfrm>
            <a:off x="150606" y="86864"/>
            <a:ext cx="822064" cy="3314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112</a:t>
            </a:fld>
            <a:endParaRPr lang="fr-FR"/>
          </a:p>
        </p:txBody>
      </p:sp>
      <p:sp>
        <p:nvSpPr>
          <p:cNvPr id="5" name="ZoneTexte 4"/>
          <p:cNvSpPr txBox="1"/>
          <p:nvPr/>
        </p:nvSpPr>
        <p:spPr>
          <a:xfrm>
            <a:off x="150606" y="632848"/>
            <a:ext cx="6168713" cy="369332"/>
          </a:xfrm>
          <a:prstGeom prst="rect">
            <a:avLst/>
          </a:prstGeom>
          <a:noFill/>
        </p:spPr>
        <p:txBody>
          <a:bodyPr wrap="square" rtlCol="0">
            <a:spAutoFit/>
          </a:bodyPr>
          <a:lstStyle/>
          <a:p>
            <a:pPr lvl="0"/>
            <a:r>
              <a:rPr lang="fr-FR" dirty="0" smtClean="0">
                <a:solidFill>
                  <a:srgbClr val="008000"/>
                </a:solidFill>
              </a:rPr>
              <a:t>20. </a:t>
            </a:r>
            <a:r>
              <a:rPr lang="fr-FR" b="1" dirty="0" smtClean="0">
                <a:solidFill>
                  <a:srgbClr val="008000"/>
                </a:solidFill>
              </a:rPr>
              <a:t>Plantes protectrices, répulsives ou insecticides (suite et fin) </a:t>
            </a:r>
          </a:p>
        </p:txBody>
      </p:sp>
      <p:sp>
        <p:nvSpPr>
          <p:cNvPr id="6" name="ZoneTexte 5"/>
          <p:cNvSpPr txBox="1"/>
          <p:nvPr/>
        </p:nvSpPr>
        <p:spPr>
          <a:xfrm>
            <a:off x="150606" y="1031178"/>
            <a:ext cx="7925085" cy="369332"/>
          </a:xfrm>
          <a:prstGeom prst="rect">
            <a:avLst/>
          </a:prstGeom>
          <a:noFill/>
        </p:spPr>
        <p:txBody>
          <a:bodyPr wrap="square" rtlCol="0">
            <a:spAutoFit/>
          </a:bodyPr>
          <a:lstStyle/>
          <a:p>
            <a:r>
              <a:rPr lang="fr-FR" altLang="fr-FR" i="1" u="sng" dirty="0">
                <a:solidFill>
                  <a:srgbClr val="008000"/>
                </a:solidFill>
              </a:rPr>
              <a:t>Exemple de plantes </a:t>
            </a:r>
            <a:r>
              <a:rPr lang="fr-FR" altLang="fr-FR" i="1" u="sng" dirty="0" smtClean="0">
                <a:solidFill>
                  <a:srgbClr val="008000"/>
                </a:solidFill>
              </a:rPr>
              <a:t>bio-pesticides ou compagnes utilisées pour la lutte biologique</a:t>
            </a:r>
            <a:r>
              <a:rPr lang="fr-FR" altLang="fr-FR" i="1" dirty="0" smtClean="0">
                <a:solidFill>
                  <a:srgbClr val="008000"/>
                </a:solidFill>
              </a:rPr>
              <a:t> </a:t>
            </a:r>
            <a:r>
              <a:rPr lang="fr-FR" altLang="fr-FR" dirty="0" smtClean="0">
                <a:solidFill>
                  <a:srgbClr val="008000"/>
                </a:solidFill>
              </a:rPr>
              <a:t>:</a:t>
            </a:r>
            <a:r>
              <a:rPr lang="fr-FR" altLang="fr-FR" sz="1200" dirty="0" smtClean="0">
                <a:solidFill>
                  <a:srgbClr val="008000"/>
                </a:solidFill>
              </a:rPr>
              <a:t> </a:t>
            </a:r>
            <a:endParaRPr lang="fr-FR" sz="1200" dirty="0">
              <a:solidFill>
                <a:srgbClr val="008000"/>
              </a:solidFill>
            </a:endParaRPr>
          </a:p>
        </p:txBody>
      </p:sp>
      <p:sp>
        <p:nvSpPr>
          <p:cNvPr id="7" name="ZoneTexte 11"/>
          <p:cNvSpPr txBox="1">
            <a:spLocks noChangeArrowheads="1"/>
          </p:cNvSpPr>
          <p:nvPr/>
        </p:nvSpPr>
        <p:spPr bwMode="auto">
          <a:xfrm>
            <a:off x="8123238" y="3038475"/>
            <a:ext cx="3876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 Acajou amer ou acajou de </a:t>
            </a:r>
            <a:r>
              <a:rPr lang="fr-FR" altLang="fr-FR" sz="1200" dirty="0">
                <a:solidFill>
                  <a:srgbClr val="008000"/>
                </a:solidFill>
                <a:hlinkClick r:id="rId2" tooltip="Guyane"/>
              </a:rPr>
              <a:t>Guyane</a:t>
            </a:r>
            <a:r>
              <a:rPr lang="fr-FR" altLang="fr-FR" sz="1200" dirty="0">
                <a:solidFill>
                  <a:srgbClr val="008000"/>
                </a:solidFill>
              </a:rPr>
              <a:t> (</a:t>
            </a:r>
            <a:r>
              <a:rPr lang="fr-FR" altLang="fr-FR" sz="1200" i="1" dirty="0">
                <a:solidFill>
                  <a:srgbClr val="008000"/>
                </a:solidFill>
              </a:rPr>
              <a:t>Cedrela </a:t>
            </a:r>
            <a:r>
              <a:rPr lang="fr-FR" altLang="fr-FR" sz="1200" i="1" dirty="0" err="1">
                <a:solidFill>
                  <a:srgbClr val="008000"/>
                </a:solidFill>
              </a:rPr>
              <a:t>odorata</a:t>
            </a:r>
            <a:r>
              <a:rPr lang="fr-FR" altLang="fr-FR" sz="1200" dirty="0">
                <a:solidFill>
                  <a:srgbClr val="008000"/>
                </a:solidFill>
              </a:rPr>
              <a:t>), plante de la famille des Méliacées des régions tropicales d'Amérique. Son bois de couleur brun foncé est de très grande qualité et est utilisé dans l'industrie du meuble ($).</a:t>
            </a:r>
          </a:p>
          <a:p>
            <a:pPr algn="ctr">
              <a:spcBef>
                <a:spcPct val="0"/>
              </a:spcBef>
              <a:buFontTx/>
              <a:buNone/>
            </a:pPr>
            <a:r>
              <a:rPr lang="fr-FR" altLang="fr-FR" sz="1200" dirty="0">
                <a:solidFill>
                  <a:srgbClr val="008000"/>
                </a:solidFill>
              </a:rPr>
              <a:t>Source : </a:t>
            </a:r>
            <a:r>
              <a:rPr lang="fr-FR" altLang="fr-FR" sz="1200" dirty="0">
                <a:solidFill>
                  <a:srgbClr val="008000"/>
                </a:solidFill>
                <a:hlinkClick r:id="rId3"/>
              </a:rPr>
              <a:t>http://fr.wikipedia.org/wiki/Cedrela_odorata</a:t>
            </a:r>
            <a:r>
              <a:rPr lang="fr-FR" altLang="fr-FR" sz="1200" dirty="0">
                <a:solidFill>
                  <a:srgbClr val="008000"/>
                </a:solidFill>
              </a:rPr>
              <a:t> </a:t>
            </a:r>
          </a:p>
        </p:txBody>
      </p:sp>
      <p:pic>
        <p:nvPicPr>
          <p:cNvPr id="8"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94863" y="814388"/>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3575" y="863600"/>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04332" y="4271852"/>
            <a:ext cx="16097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7"/>
          <p:cNvSpPr txBox="1">
            <a:spLocks noChangeArrowheads="1"/>
          </p:cNvSpPr>
          <p:nvPr/>
        </p:nvSpPr>
        <p:spPr bwMode="auto">
          <a:xfrm>
            <a:off x="7397909" y="5786327"/>
            <a:ext cx="2622569"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Bois de </a:t>
            </a:r>
            <a:r>
              <a:rPr lang="fr-FR" altLang="fr-FR" sz="1200" dirty="0" err="1">
                <a:solidFill>
                  <a:srgbClr val="008000"/>
                </a:solidFill>
              </a:rPr>
              <a:t>Seman</a:t>
            </a:r>
            <a:r>
              <a:rPr lang="fr-FR" altLang="fr-FR" sz="1200" dirty="0">
                <a:solidFill>
                  <a:srgbClr val="008000"/>
                </a:solidFill>
              </a:rPr>
              <a:t> (</a:t>
            </a:r>
            <a:r>
              <a:rPr lang="fr-FR" altLang="fr-FR" sz="1200" i="1" dirty="0" err="1">
                <a:solidFill>
                  <a:srgbClr val="008000"/>
                </a:solidFill>
              </a:rPr>
              <a:t>Samanea</a:t>
            </a:r>
            <a:r>
              <a:rPr lang="fr-FR" altLang="fr-FR" sz="1200" i="1" dirty="0">
                <a:solidFill>
                  <a:srgbClr val="008000"/>
                </a:solidFill>
              </a:rPr>
              <a:t> </a:t>
            </a:r>
            <a:r>
              <a:rPr lang="fr-FR" altLang="fr-FR" sz="1200" i="1" dirty="0" err="1">
                <a:solidFill>
                  <a:srgbClr val="008000"/>
                </a:solidFill>
              </a:rPr>
              <a:t>saman</a:t>
            </a:r>
            <a:r>
              <a:rPr lang="fr-FR" altLang="fr-FR" sz="1200" i="1" dirty="0">
                <a:solidFill>
                  <a:srgbClr val="008000"/>
                </a:solidFill>
              </a:rPr>
              <a:t> </a:t>
            </a:r>
            <a:r>
              <a:rPr lang="fr-FR" altLang="fr-FR" sz="1200" dirty="0">
                <a:solidFill>
                  <a:srgbClr val="008000"/>
                </a:solidFill>
              </a:rPr>
              <a:t>ou </a:t>
            </a:r>
            <a:r>
              <a:rPr lang="fr-FR" altLang="fr-FR" sz="1200" i="1" dirty="0" err="1">
                <a:solidFill>
                  <a:srgbClr val="008000"/>
                </a:solidFill>
              </a:rPr>
              <a:t>Abizia</a:t>
            </a:r>
            <a:r>
              <a:rPr lang="fr-FR" altLang="fr-FR" sz="1200" i="1" dirty="0">
                <a:solidFill>
                  <a:srgbClr val="008000"/>
                </a:solidFill>
              </a:rPr>
              <a:t> </a:t>
            </a:r>
            <a:r>
              <a:rPr lang="fr-FR" altLang="fr-FR" sz="1200" i="1" dirty="0" err="1">
                <a:solidFill>
                  <a:srgbClr val="008000"/>
                </a:solidFill>
              </a:rPr>
              <a:t>seman</a:t>
            </a:r>
            <a:r>
              <a:rPr lang="fr-FR" altLang="fr-FR" sz="1200" dirty="0">
                <a:solidFill>
                  <a:srgbClr val="008000"/>
                </a:solidFill>
              </a:rPr>
              <a:t>) ($).  Source image : </a:t>
            </a:r>
            <a:r>
              <a:rPr lang="fr-FR" altLang="fr-FR" sz="1200" dirty="0">
                <a:solidFill>
                  <a:srgbClr val="008000"/>
                </a:solidFill>
                <a:hlinkClick r:id="rId7"/>
              </a:rPr>
              <a:t>http://www.sjtimber.com/Cenizaro--Samanea-Saman--Logs.html</a:t>
            </a:r>
            <a:r>
              <a:rPr lang="fr-FR" altLang="fr-FR" sz="1200" dirty="0">
                <a:solidFill>
                  <a:srgbClr val="008000"/>
                </a:solidFill>
              </a:rPr>
              <a:t> </a:t>
            </a:r>
          </a:p>
        </p:txBody>
      </p:sp>
      <p:pic>
        <p:nvPicPr>
          <p:cNvPr id="12" name="Imag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42500" y="4107488"/>
            <a:ext cx="2157413"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9"/>
          <p:cNvSpPr txBox="1">
            <a:spLocks noChangeArrowheads="1"/>
          </p:cNvSpPr>
          <p:nvPr/>
        </p:nvSpPr>
        <p:spPr bwMode="auto">
          <a:xfrm>
            <a:off x="9910523" y="5601325"/>
            <a:ext cx="2157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Bois de </a:t>
            </a:r>
            <a:r>
              <a:rPr lang="fr-FR" altLang="fr-FR" sz="1200" i="1" dirty="0">
                <a:solidFill>
                  <a:srgbClr val="008000"/>
                </a:solidFill>
              </a:rPr>
              <a:t>Cedrela </a:t>
            </a:r>
            <a:r>
              <a:rPr lang="fr-FR" altLang="fr-FR" sz="1200" i="1" dirty="0" err="1">
                <a:solidFill>
                  <a:srgbClr val="008000"/>
                </a:solidFill>
              </a:rPr>
              <a:t>odorata</a:t>
            </a:r>
            <a:r>
              <a:rPr lang="fr-FR" altLang="fr-FR" sz="1200" i="1" dirty="0">
                <a:solidFill>
                  <a:srgbClr val="008000"/>
                </a:solidFill>
              </a:rPr>
              <a:t> </a:t>
            </a:r>
            <a:r>
              <a:rPr lang="fr-FR" altLang="fr-FR" sz="1200" dirty="0">
                <a:solidFill>
                  <a:srgbClr val="008000"/>
                </a:solidFill>
              </a:rPr>
              <a:t>($). Source image : </a:t>
            </a:r>
            <a:r>
              <a:rPr lang="fr-FR" altLang="fr-FR" sz="1200" dirty="0" err="1">
                <a:solidFill>
                  <a:srgbClr val="008000"/>
                </a:solidFill>
              </a:rPr>
              <a:t>Prota</a:t>
            </a:r>
            <a:r>
              <a:rPr lang="fr-FR" altLang="fr-FR" sz="1200" dirty="0">
                <a:solidFill>
                  <a:srgbClr val="008000"/>
                </a:solidFill>
              </a:rPr>
              <a:t> </a:t>
            </a:r>
            <a:r>
              <a:rPr lang="fr-FR" altLang="fr-FR" sz="1200" dirty="0" err="1">
                <a:solidFill>
                  <a:srgbClr val="008000"/>
                </a:solidFill>
              </a:rPr>
              <a:t>database</a:t>
            </a:r>
            <a:r>
              <a:rPr lang="fr-FR" altLang="fr-FR" sz="1200" dirty="0">
                <a:solidFill>
                  <a:srgbClr val="008000"/>
                </a:solidFill>
              </a:rPr>
              <a:t>. </a:t>
            </a:r>
            <a:r>
              <a:rPr lang="fr-FR" altLang="fr-FR" sz="1200" dirty="0">
                <a:solidFill>
                  <a:srgbClr val="008000"/>
                </a:solidFill>
                <a:hlinkClick r:id="rId9"/>
              </a:rPr>
              <a:t>http://</a:t>
            </a:r>
            <a:r>
              <a:rPr lang="fr-FR" altLang="fr-FR" sz="1200" dirty="0" smtClean="0">
                <a:solidFill>
                  <a:srgbClr val="008000"/>
                </a:solidFill>
                <a:hlinkClick r:id="rId9"/>
              </a:rPr>
              <a:t>database.prota.org/PROTAhtml/Cedrela%20odorata_Fr.htm</a:t>
            </a:r>
            <a:r>
              <a:rPr lang="fr-FR" altLang="fr-FR" sz="1200" dirty="0" smtClean="0">
                <a:solidFill>
                  <a:srgbClr val="008000"/>
                </a:solidFill>
              </a:rPr>
              <a:t> </a:t>
            </a:r>
            <a:endParaRPr lang="fr-FR" altLang="fr-FR" sz="1200" dirty="0">
              <a:solidFill>
                <a:srgbClr val="008000"/>
              </a:solidFill>
            </a:endParaRPr>
          </a:p>
        </p:txBody>
      </p:sp>
      <p:pic>
        <p:nvPicPr>
          <p:cNvPr id="14" name="Picture 55" descr="C:\Users\LISAN\Pictures\agroforets\Spondias mombin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5286" y="1928539"/>
            <a:ext cx="11239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7" descr="C:\Users\LISAN\Pictures\agroforets\Spondias mombi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8817" y="2737605"/>
            <a:ext cx="7191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1"/>
          <p:cNvSpPr txBox="1">
            <a:spLocks noChangeArrowheads="1"/>
          </p:cNvSpPr>
          <p:nvPr/>
        </p:nvSpPr>
        <p:spPr bwMode="auto">
          <a:xfrm>
            <a:off x="2018963" y="146685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rgbClr val="008000"/>
                </a:solidFill>
              </a:rPr>
              <a:t>$</a:t>
            </a:r>
          </a:p>
        </p:txBody>
      </p:sp>
      <p:sp>
        <p:nvSpPr>
          <p:cNvPr id="17" name="Rectangle 16"/>
          <p:cNvSpPr/>
          <p:nvPr/>
        </p:nvSpPr>
        <p:spPr>
          <a:xfrm>
            <a:off x="6090908" y="3727703"/>
            <a:ext cx="1561073" cy="457910"/>
          </a:xfrm>
          <a:prstGeom prst="rect">
            <a:avLst/>
          </a:prstGeom>
        </p:spPr>
        <p:txBody>
          <a:bodyPr wrap="square">
            <a:spAutoFit/>
          </a:bodyPr>
          <a:lstStyle/>
          <a:p>
            <a:pPr algn="ctr"/>
            <a:r>
              <a:rPr lang="fr-FR" altLang="fr-FR" sz="1200" dirty="0" smtClean="0">
                <a:solidFill>
                  <a:srgbClr val="008000"/>
                </a:solidFill>
              </a:rPr>
              <a:t>Prunier mombin </a:t>
            </a:r>
            <a:r>
              <a:rPr lang="fr-FR" altLang="fr-FR" sz="1200" dirty="0">
                <a:solidFill>
                  <a:srgbClr val="008000"/>
                </a:solidFill>
              </a:rPr>
              <a:t>(</a:t>
            </a:r>
            <a:r>
              <a:rPr lang="fr-FR" altLang="fr-FR" sz="1200" i="1" dirty="0">
                <a:solidFill>
                  <a:srgbClr val="008000"/>
                </a:solidFill>
              </a:rPr>
              <a:t>Spondias mombin</a:t>
            </a:r>
            <a:r>
              <a:rPr lang="fr-FR" altLang="fr-FR" sz="1200" dirty="0">
                <a:solidFill>
                  <a:srgbClr val="008000"/>
                </a:solidFill>
              </a:rPr>
              <a:t>) </a:t>
            </a:r>
            <a:endParaRPr lang="fr-FR" sz="1200" dirty="0">
              <a:solidFill>
                <a:srgbClr val="008000"/>
              </a:solidFill>
            </a:endParaRPr>
          </a:p>
        </p:txBody>
      </p:sp>
      <p:sp>
        <p:nvSpPr>
          <p:cNvPr id="2" name="ZoneTexte 1"/>
          <p:cNvSpPr txBox="1"/>
          <p:nvPr/>
        </p:nvSpPr>
        <p:spPr>
          <a:xfrm>
            <a:off x="150606" y="4340494"/>
            <a:ext cx="7357260" cy="2492990"/>
          </a:xfrm>
          <a:prstGeom prst="rect">
            <a:avLst/>
          </a:prstGeom>
          <a:noFill/>
        </p:spPr>
        <p:txBody>
          <a:bodyPr wrap="square" rtlCol="0">
            <a:spAutoFit/>
          </a:bodyPr>
          <a:lstStyle/>
          <a:p>
            <a:pPr algn="just"/>
            <a:r>
              <a:rPr lang="fr-FR" sz="1200" dirty="0" smtClean="0">
                <a:solidFill>
                  <a:srgbClr val="008000"/>
                </a:solidFill>
                <a:latin typeface="Calibri" panose="020F0502020204030204" pitchFamily="34" charset="0"/>
              </a:rPr>
              <a:t>↑↗ Lilas </a:t>
            </a:r>
            <a:r>
              <a:rPr lang="fr-FR" sz="1200" dirty="0">
                <a:solidFill>
                  <a:srgbClr val="008000"/>
                </a:solidFill>
                <a:latin typeface="Calibri" panose="020F0502020204030204" pitchFamily="34" charset="0"/>
              </a:rPr>
              <a:t>de Perse ou « </a:t>
            </a:r>
            <a:r>
              <a:rPr lang="fr-FR" sz="1200" dirty="0" err="1">
                <a:solidFill>
                  <a:srgbClr val="008000"/>
                </a:solidFill>
                <a:latin typeface="Calibri" panose="020F0502020204030204" pitchFamily="34" charset="0"/>
              </a:rPr>
              <a:t>voandelaka</a:t>
            </a:r>
            <a:r>
              <a:rPr lang="fr-FR" sz="1200" dirty="0">
                <a:solidFill>
                  <a:srgbClr val="008000"/>
                </a:solidFill>
                <a:latin typeface="Calibri" panose="020F0502020204030204" pitchFamily="34" charset="0"/>
              </a:rPr>
              <a:t> » (nom malgache</a:t>
            </a:r>
            <a:r>
              <a:rPr lang="fr-FR" sz="1200" dirty="0" smtClean="0">
                <a:solidFill>
                  <a:srgbClr val="008000"/>
                </a:solidFill>
                <a:latin typeface="Calibri" panose="020F0502020204030204" pitchFamily="34" charset="0"/>
              </a:rPr>
              <a:t>) (</a:t>
            </a:r>
            <a:r>
              <a:rPr lang="fr-FR" sz="1200" i="1" dirty="0">
                <a:solidFill>
                  <a:srgbClr val="008000"/>
                </a:solidFill>
                <a:latin typeface="Calibri" panose="020F0502020204030204" pitchFamily="34" charset="0"/>
              </a:rPr>
              <a:t>Mélia </a:t>
            </a:r>
            <a:r>
              <a:rPr lang="fr-FR" sz="1200" i="1" dirty="0" err="1">
                <a:solidFill>
                  <a:srgbClr val="008000"/>
                </a:solidFill>
                <a:latin typeface="Calibri" panose="020F0502020204030204" pitchFamily="34" charset="0"/>
              </a:rPr>
              <a:t>azedarach</a:t>
            </a:r>
            <a:r>
              <a:rPr lang="fr-FR" sz="1200" dirty="0" smtClean="0">
                <a:solidFill>
                  <a:srgbClr val="008000"/>
                </a:solidFill>
                <a:latin typeface="Calibri" panose="020F0502020204030204" pitchFamily="34" charset="0"/>
              </a:rPr>
              <a:t>), </a:t>
            </a:r>
            <a:r>
              <a:rPr lang="fr-FR" sz="1200" dirty="0">
                <a:solidFill>
                  <a:srgbClr val="008000"/>
                </a:solidFill>
                <a:latin typeface="Calibri" panose="020F0502020204030204" pitchFamily="34" charset="0"/>
              </a:rPr>
              <a:t>de la famille des </a:t>
            </a:r>
            <a:r>
              <a:rPr lang="fr-FR" sz="1200" i="1" dirty="0" err="1">
                <a:solidFill>
                  <a:srgbClr val="008000"/>
                </a:solidFill>
                <a:latin typeface="Calibri" panose="020F0502020204030204" pitchFamily="34" charset="0"/>
                <a:hlinkClick r:id="rId12" tooltip="blocked::http://fr.wikipedia.org/wiki/Meliaceae&#10;Meliaceae"/>
              </a:rPr>
              <a:t>Meliaceae</a:t>
            </a:r>
            <a:r>
              <a:rPr lang="fr-FR" sz="1200" dirty="0">
                <a:solidFill>
                  <a:srgbClr val="008000"/>
                </a:solidFill>
                <a:latin typeface="Calibri" panose="020F0502020204030204" pitchFamily="34" charset="0"/>
              </a:rPr>
              <a:t>, à pousse rapide, bon bois de menuiserie. Troncs fins. Un bon insecticide est préparé avec les extraits aqueux des feuilles de l’arbre. c’est très bon répulsif à insectes, par exemple, avec une litière de ses feuilles dans une serre, contre </a:t>
            </a:r>
            <a:r>
              <a:rPr lang="fr-FR" sz="1200" dirty="0">
                <a:solidFill>
                  <a:srgbClr val="008000"/>
                </a:solidFill>
                <a:latin typeface="Calibri" panose="020F0502020204030204" pitchFamily="34" charset="0"/>
                <a:hlinkClick r:id="rId13" tooltip="blocked::http://fr.wikipedia.org/wiki/Puceron&#10;Puceron"/>
              </a:rPr>
              <a:t>pucerons</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14" tooltip="blocked::http://fr.wikipedia.org/wiki/Chenille_(lÃ©pidoptÃ¨re)&#10;Chenille (lépidoptère)"/>
              </a:rPr>
              <a:t>chenilles</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15" tooltip="blocked::http://fr.wikipedia.org/wiki/Mouche&#10;Mouche"/>
              </a:rPr>
              <a:t>mouches</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16" tooltip="blocked::http://fr.wikipedia.org/wiki/Mineuse&#10;Mineuse"/>
              </a:rPr>
              <a:t>mineuses</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17" tooltip="blocked::http://fr.wikipedia.org/wiki/Aleurode&#10;Aleurode"/>
              </a:rPr>
              <a:t>aleurodes</a:t>
            </a:r>
            <a:r>
              <a:rPr lang="fr-FR" sz="1200" dirty="0">
                <a:solidFill>
                  <a:srgbClr val="008000"/>
                </a:solidFill>
                <a:latin typeface="Calibri" panose="020F0502020204030204" pitchFamily="34" charset="0"/>
              </a:rPr>
              <a:t>, araignées rouges) et </a:t>
            </a:r>
            <a:r>
              <a:rPr lang="fr-FR" sz="1200" dirty="0">
                <a:solidFill>
                  <a:srgbClr val="008000"/>
                </a:solidFill>
                <a:latin typeface="Calibri" panose="020F0502020204030204" pitchFamily="34" charset="0"/>
                <a:hlinkClick r:id="rId18" tooltip="blocked::http://fr.wikipedia.org/wiki/Antifongique&#10;Antifongique"/>
              </a:rPr>
              <a:t>antifongique</a:t>
            </a:r>
            <a:r>
              <a:rPr lang="fr-FR" sz="1200" dirty="0">
                <a:solidFill>
                  <a:srgbClr val="008000"/>
                </a:solidFill>
                <a:latin typeface="Calibri" panose="020F0502020204030204" pitchFamily="34" charset="0"/>
              </a:rPr>
              <a:t> (contre l'</a:t>
            </a:r>
            <a:r>
              <a:rPr lang="fr-FR" sz="1200" dirty="0">
                <a:solidFill>
                  <a:srgbClr val="008000"/>
                </a:solidFill>
                <a:latin typeface="Calibri" panose="020F0502020204030204" pitchFamily="34" charset="0"/>
                <a:hlinkClick r:id="rId19" tooltip="blocked::http://fr.wikipedia.org/wiki/OÃ¯dium&#10;Oïdium"/>
              </a:rPr>
              <a:t>oïdium</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20" tooltip="blocked::http://fr.wikipedia.org/wiki/Fusariose&#10;Fusariose"/>
              </a:rPr>
              <a:t>fusariose</a:t>
            </a:r>
            <a:r>
              <a:rPr lang="fr-FR" sz="1200" dirty="0">
                <a:solidFill>
                  <a:srgbClr val="008000"/>
                </a:solidFill>
                <a:latin typeface="Calibri" panose="020F0502020204030204" pitchFamily="34" charset="0"/>
              </a:rPr>
              <a:t>, </a:t>
            </a:r>
            <a:r>
              <a:rPr lang="fr-FR" sz="1200" dirty="0">
                <a:solidFill>
                  <a:srgbClr val="008000"/>
                </a:solidFill>
                <a:latin typeface="Calibri" panose="020F0502020204030204" pitchFamily="34" charset="0"/>
                <a:hlinkClick r:id="rId21" tooltip="blocked::http://fr.wikipedia.org/wiki/Rouille_(maladie)&#10;Rouille (maladie)"/>
              </a:rPr>
              <a:t>rouille</a:t>
            </a:r>
            <a:r>
              <a:rPr lang="fr-FR" sz="1200" dirty="0">
                <a:solidFill>
                  <a:srgbClr val="008000"/>
                </a:solidFill>
                <a:latin typeface="Calibri" panose="020F0502020204030204" pitchFamily="34" charset="0"/>
              </a:rPr>
              <a:t>) (</a:t>
            </a:r>
            <a:r>
              <a:rPr lang="fr-FR" sz="1200" dirty="0">
                <a:solidFill>
                  <a:srgbClr val="FF0000"/>
                </a:solidFill>
                <a:latin typeface="Calibri" panose="020F0502020204030204" pitchFamily="34" charset="0"/>
              </a:rPr>
              <a:t>invasif</a:t>
            </a:r>
            <a:r>
              <a:rPr lang="fr-FR" sz="1200" dirty="0" smtClean="0">
                <a:solidFill>
                  <a:srgbClr val="008000"/>
                </a:solidFill>
                <a:latin typeface="Calibri" panose="020F0502020204030204" pitchFamily="34" charset="0"/>
              </a:rPr>
              <a:t>).</a:t>
            </a:r>
            <a:endParaRPr lang="fr-FR" sz="1200" dirty="0">
              <a:solidFill>
                <a:srgbClr val="008000"/>
              </a:solidFill>
              <a:latin typeface="Calibri" panose="020F0502020204030204" pitchFamily="34" charset="0"/>
            </a:endParaRPr>
          </a:p>
          <a:p>
            <a:pPr algn="just"/>
            <a:r>
              <a:rPr lang="fr-FR" sz="1200" dirty="0" smtClean="0">
                <a:solidFill>
                  <a:srgbClr val="008000"/>
                </a:solidFill>
              </a:rPr>
              <a:t>Anglais </a:t>
            </a:r>
            <a:r>
              <a:rPr lang="fr-FR" sz="1200" dirty="0">
                <a:solidFill>
                  <a:srgbClr val="008000"/>
                </a:solidFill>
              </a:rPr>
              <a:t>: white </a:t>
            </a:r>
            <a:r>
              <a:rPr lang="fr-FR" sz="1200" dirty="0" err="1">
                <a:solidFill>
                  <a:srgbClr val="008000"/>
                </a:solidFill>
              </a:rPr>
              <a:t>cedar</a:t>
            </a:r>
            <a:r>
              <a:rPr lang="fr-FR" sz="1200" dirty="0">
                <a:solidFill>
                  <a:srgbClr val="008000"/>
                </a:solidFill>
              </a:rPr>
              <a:t>. Arbre caduque de 9 à 12 m de haut à courte durée de vie (20 ans). Il s'acclimate à une grande étendue de climats, tropicaux à méditerranéens, par exemple le sud et l'ouest de l'Australie. Usages : Arbre à croissance rapide, il apporte vite de l'ombre ; idéal pour le reboisement. Bois d'</a:t>
            </a:r>
            <a:r>
              <a:rPr lang="fr-FR" sz="1200" dirty="0" err="1">
                <a:solidFill>
                  <a:srgbClr val="008000"/>
                </a:solidFill>
              </a:rPr>
              <a:t>oeuvre</a:t>
            </a:r>
            <a:r>
              <a:rPr lang="fr-FR" sz="1200" dirty="0">
                <a:solidFill>
                  <a:srgbClr val="008000"/>
                </a:solidFill>
              </a:rPr>
              <a:t> précieux, il résiste aux attaques de termites sans traitements, utilisé dans la fabrication de poteaux, meubles et charpentes. Bois pour cuisiner. Se taille et repousse bien ; les arbres sont étêtés et utilisés comme engrais vert. Les feuilles, l'écorce et les fruits sont connus pour leurs qualités insecticides. L'extrait de feuilles est utilisé comme un spray contre les sauterelles, et les feuilles sont placées dans les livres et les vêtements en laines pour les protéger des attaques de mites. [L'</a:t>
            </a:r>
            <a:r>
              <a:rPr lang="fr-FR" sz="1200" dirty="0" err="1">
                <a:solidFill>
                  <a:srgbClr val="008000"/>
                </a:solidFill>
              </a:rPr>
              <a:t>azadirachtine</a:t>
            </a:r>
            <a:r>
              <a:rPr lang="fr-FR" sz="1200" dirty="0">
                <a:solidFill>
                  <a:srgbClr val="008000"/>
                </a:solidFill>
              </a:rPr>
              <a:t> est le principe actif de l'huile de </a:t>
            </a:r>
            <a:r>
              <a:rPr lang="fr-FR" sz="1200" dirty="0" err="1">
                <a:solidFill>
                  <a:srgbClr val="008000"/>
                </a:solidFill>
              </a:rPr>
              <a:t>Neem</a:t>
            </a:r>
            <a:r>
              <a:rPr lang="fr-FR" sz="1200" dirty="0">
                <a:solidFill>
                  <a:srgbClr val="008000"/>
                </a:solidFill>
              </a:rPr>
              <a:t>]. Attention : fruits mortellement toxiques.</a:t>
            </a:r>
          </a:p>
        </p:txBody>
      </p:sp>
      <p:pic>
        <p:nvPicPr>
          <p:cNvPr id="19" name="Image 10" descr="arbre_fleurs_roses.JP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2487" y="1510792"/>
            <a:ext cx="165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Melia_azedarach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065497" y="1520223"/>
            <a:ext cx="1691550" cy="126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Melia_azedarach3_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36445" y="280559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220px-Melia_azederach0_s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15886" y="2946008"/>
            <a:ext cx="1671803" cy="12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melia_azedarach_16_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971666" y="1492235"/>
            <a:ext cx="190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melia_azedarach1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90937" y="3399091"/>
            <a:ext cx="1528713" cy="7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3315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18258" y="86061"/>
            <a:ext cx="477819" cy="256129"/>
          </a:xfrm>
        </p:spPr>
        <p:txBody>
          <a:bodyPr/>
          <a:lstStyle/>
          <a:p>
            <a:fld id="{603C289A-54D5-4C32-934A-7B1A9FC8B676}" type="slidenum">
              <a:rPr lang="fr-FR" smtClean="0"/>
              <a:t>113</a:t>
            </a:fld>
            <a:endParaRPr lang="fr-FR"/>
          </a:p>
        </p:txBody>
      </p:sp>
      <p:sp>
        <p:nvSpPr>
          <p:cNvPr id="5" name="ZoneTexte 4"/>
          <p:cNvSpPr txBox="1"/>
          <p:nvPr/>
        </p:nvSpPr>
        <p:spPr>
          <a:xfrm>
            <a:off x="118318" y="322386"/>
            <a:ext cx="2427268" cy="369332"/>
          </a:xfrm>
          <a:prstGeom prst="rect">
            <a:avLst/>
          </a:prstGeom>
          <a:noFill/>
        </p:spPr>
        <p:txBody>
          <a:bodyPr wrap="square">
            <a:spAutoFit/>
          </a:bodyPr>
          <a:lstStyle/>
          <a:p>
            <a:pPr>
              <a:defRPr/>
            </a:pPr>
            <a:r>
              <a:rPr lang="fr-FR" dirty="0" smtClean="0">
                <a:solidFill>
                  <a:srgbClr val="008000"/>
                </a:solidFill>
              </a:rPr>
              <a:t>21</a:t>
            </a:r>
            <a:r>
              <a:rPr lang="fr-FR" dirty="0" smtClean="0">
                <a:solidFill>
                  <a:srgbClr val="008000"/>
                </a:solidFill>
                <a:latin typeface="+mn-lt"/>
              </a:rPr>
              <a:t>. </a:t>
            </a:r>
            <a:r>
              <a:rPr lang="fr-FR" b="1" u="sng" dirty="0">
                <a:solidFill>
                  <a:srgbClr val="008000"/>
                </a:solidFill>
              </a:rPr>
              <a:t>Plantes </a:t>
            </a:r>
            <a:r>
              <a:rPr lang="fr-FR" b="1" u="sng" dirty="0" smtClean="0">
                <a:solidFill>
                  <a:srgbClr val="008000"/>
                </a:solidFill>
              </a:rPr>
              <a:t>médicinales</a:t>
            </a:r>
            <a:endParaRPr lang="fr-FR" dirty="0">
              <a:solidFill>
                <a:srgbClr val="008000"/>
              </a:solidFill>
              <a:latin typeface="+mn-lt"/>
            </a:endParaRPr>
          </a:p>
        </p:txBody>
      </p:sp>
      <p:sp>
        <p:nvSpPr>
          <p:cNvPr id="7" name="ZoneTexte 6"/>
          <p:cNvSpPr txBox="1">
            <a:spLocks noChangeArrowheads="1"/>
          </p:cNvSpPr>
          <p:nvPr/>
        </p:nvSpPr>
        <p:spPr bwMode="auto">
          <a:xfrm>
            <a:off x="105569" y="2569074"/>
            <a:ext cx="18845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3300"/>
                </a:solidFill>
              </a:rPr>
              <a:t>Kalanchoe</a:t>
            </a:r>
            <a:r>
              <a:rPr lang="fr-FR" altLang="fr-FR" sz="1200" i="1" dirty="0">
                <a:solidFill>
                  <a:srgbClr val="003300"/>
                </a:solidFill>
              </a:rPr>
              <a:t> </a:t>
            </a:r>
            <a:r>
              <a:rPr lang="fr-FR" altLang="fr-FR" sz="1200" i="1" dirty="0" err="1" smtClean="0">
                <a:solidFill>
                  <a:srgbClr val="003300"/>
                </a:solidFill>
              </a:rPr>
              <a:t>crenata</a:t>
            </a:r>
            <a:r>
              <a:rPr lang="fr-FR" altLang="fr-FR" sz="1200" dirty="0" smtClean="0">
                <a:solidFill>
                  <a:srgbClr val="003300"/>
                </a:solidFill>
              </a:rPr>
              <a:t>. Fon : </a:t>
            </a:r>
            <a:r>
              <a:rPr lang="fr-FR" altLang="fr-FR" sz="1200" dirty="0" err="1" smtClean="0">
                <a:solidFill>
                  <a:srgbClr val="003300"/>
                </a:solidFill>
              </a:rPr>
              <a:t>afama</a:t>
            </a:r>
            <a:r>
              <a:rPr lang="fr-FR" altLang="fr-FR" sz="1200" dirty="0" smtClean="0">
                <a:solidFill>
                  <a:srgbClr val="003300"/>
                </a:solidFill>
              </a:rPr>
              <a:t>. Sert à soigner </a:t>
            </a:r>
            <a:r>
              <a:rPr lang="fr-FR" altLang="fr-FR" sz="1200" dirty="0">
                <a:solidFill>
                  <a:srgbClr val="003300"/>
                </a:solidFill>
              </a:rPr>
              <a:t>les abcès, la coccidiose aviaire, </a:t>
            </a:r>
            <a:r>
              <a:rPr lang="fr-FR" altLang="fr-FR" sz="1200" dirty="0" smtClean="0">
                <a:solidFill>
                  <a:srgbClr val="003300"/>
                </a:solidFill>
              </a:rPr>
              <a:t>la fièvre </a:t>
            </a:r>
            <a:r>
              <a:rPr lang="fr-FR" altLang="fr-FR" sz="1200" dirty="0">
                <a:solidFill>
                  <a:srgbClr val="003300"/>
                </a:solidFill>
              </a:rPr>
              <a:t>éruptive </a:t>
            </a:r>
            <a:r>
              <a:rPr lang="fr-FR" altLang="fr-FR" sz="1200" dirty="0" smtClean="0">
                <a:solidFill>
                  <a:srgbClr val="003300"/>
                </a:solidFill>
              </a:rPr>
              <a:t>etc. Activités antiinflammatoire, antimicrobienne.</a:t>
            </a:r>
            <a:endParaRPr lang="fr-FR" altLang="fr-FR" sz="1200" dirty="0">
              <a:solidFill>
                <a:srgbClr val="003300"/>
              </a:solidFill>
            </a:endParaRPr>
          </a:p>
        </p:txBody>
      </p:sp>
      <p:sp>
        <p:nvSpPr>
          <p:cNvPr id="8" name="Rectangle 7"/>
          <p:cNvSpPr>
            <a:spLocks noChangeArrowheads="1"/>
          </p:cNvSpPr>
          <p:nvPr/>
        </p:nvSpPr>
        <p:spPr bwMode="auto">
          <a:xfrm>
            <a:off x="2135748" y="5005605"/>
            <a:ext cx="2371725" cy="119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3300"/>
                </a:solidFill>
              </a:rPr>
              <a:t>Vernonie</a:t>
            </a:r>
            <a:r>
              <a:rPr lang="fr-FR" altLang="fr-FR" sz="1200" dirty="0">
                <a:solidFill>
                  <a:srgbClr val="003300"/>
                </a:solidFill>
              </a:rPr>
              <a:t> commune (</a:t>
            </a:r>
            <a:r>
              <a:rPr lang="fr-FR" altLang="fr-FR" sz="1200" i="1" dirty="0">
                <a:solidFill>
                  <a:srgbClr val="003300"/>
                </a:solidFill>
              </a:rPr>
              <a:t>Vernonia </a:t>
            </a:r>
            <a:r>
              <a:rPr lang="fr-FR" altLang="fr-FR" sz="1200" i="1" dirty="0" err="1">
                <a:solidFill>
                  <a:srgbClr val="003300"/>
                </a:solidFill>
              </a:rPr>
              <a:t>amygdalina</a:t>
            </a:r>
            <a:r>
              <a:rPr lang="fr-FR" altLang="fr-FR" sz="1200" dirty="0" smtClean="0">
                <a:solidFill>
                  <a:srgbClr val="003300"/>
                </a:solidFill>
              </a:rPr>
              <a:t>) (</a:t>
            </a:r>
            <a:r>
              <a:rPr lang="fr-FR" altLang="fr-FR" sz="1200" dirty="0">
                <a:solidFill>
                  <a:srgbClr val="003300"/>
                </a:solidFill>
              </a:rPr>
              <a:t>pour traiter la fièvre, le paludisme, la diarrhée, la dysenterie, l’hépatite et la toux ainsi que comme laxatif et pour encourager la fécondité</a:t>
            </a:r>
            <a:r>
              <a:rPr lang="fr-FR" altLang="fr-FR" sz="1200" dirty="0" smtClean="0">
                <a:solidFill>
                  <a:srgbClr val="003300"/>
                </a:solidFill>
              </a:rPr>
              <a:t>). </a:t>
            </a:r>
            <a:endParaRPr lang="fr-FR" altLang="fr-FR" sz="1200" dirty="0">
              <a:solidFill>
                <a:srgbClr val="003300"/>
              </a:solidFill>
            </a:endParaRPr>
          </a:p>
        </p:txBody>
      </p:sp>
      <p:sp>
        <p:nvSpPr>
          <p:cNvPr id="9" name="Rectangle 10"/>
          <p:cNvSpPr>
            <a:spLocks noChangeArrowheads="1"/>
          </p:cNvSpPr>
          <p:nvPr/>
        </p:nvSpPr>
        <p:spPr bwMode="auto">
          <a:xfrm>
            <a:off x="4404366" y="2683163"/>
            <a:ext cx="2261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3300"/>
                </a:solidFill>
              </a:rPr>
              <a:t>Crateva</a:t>
            </a:r>
            <a:r>
              <a:rPr lang="fr-FR" altLang="fr-FR" sz="1200" i="1" dirty="0">
                <a:solidFill>
                  <a:srgbClr val="003300"/>
                </a:solidFill>
              </a:rPr>
              <a:t> </a:t>
            </a:r>
            <a:r>
              <a:rPr lang="fr-FR" altLang="fr-FR" sz="1200" i="1" dirty="0" err="1" smtClean="0">
                <a:solidFill>
                  <a:srgbClr val="003300"/>
                </a:solidFill>
              </a:rPr>
              <a:t>religiosa</a:t>
            </a:r>
            <a:r>
              <a:rPr lang="fr-FR" altLang="fr-FR" sz="1200" dirty="0" smtClean="0">
                <a:solidFill>
                  <a:srgbClr val="003300"/>
                </a:solidFill>
              </a:rPr>
              <a:t>. </a:t>
            </a:r>
          </a:p>
          <a:p>
            <a:pPr algn="ctr" eaLnBrk="1" hangingPunct="1"/>
            <a:r>
              <a:rPr lang="fr-FR" altLang="fr-FR" sz="1200" dirty="0" smtClean="0">
                <a:solidFill>
                  <a:srgbClr val="003300"/>
                </a:solidFill>
              </a:rPr>
              <a:t>Fon </a:t>
            </a:r>
            <a:r>
              <a:rPr lang="fr-FR" altLang="fr-FR" sz="1200" dirty="0">
                <a:solidFill>
                  <a:srgbClr val="003300"/>
                </a:solidFill>
              </a:rPr>
              <a:t>: </a:t>
            </a:r>
            <a:r>
              <a:rPr lang="fr-FR" altLang="fr-FR" sz="1200" dirty="0" err="1" smtClean="0">
                <a:solidFill>
                  <a:srgbClr val="003300"/>
                </a:solidFill>
              </a:rPr>
              <a:t>wontonzonzwen</a:t>
            </a:r>
            <a:r>
              <a:rPr lang="fr-FR" altLang="fr-FR" sz="1200" dirty="0" smtClean="0">
                <a:solidFill>
                  <a:srgbClr val="003300"/>
                </a:solidFill>
              </a:rPr>
              <a:t>. </a:t>
            </a:r>
            <a:r>
              <a:rPr lang="fr-FR" altLang="fr-FR" sz="1200" dirty="0">
                <a:solidFill>
                  <a:srgbClr val="003300"/>
                </a:solidFill>
              </a:rPr>
              <a:t>Sert à soigner les abcès, </a:t>
            </a:r>
            <a:r>
              <a:rPr lang="fr-FR" altLang="fr-FR" sz="1200" dirty="0" smtClean="0">
                <a:solidFill>
                  <a:srgbClr val="003300"/>
                </a:solidFill>
              </a:rPr>
              <a:t>… </a:t>
            </a:r>
            <a:r>
              <a:rPr lang="fr-FR" altLang="fr-FR" sz="1200" dirty="0">
                <a:solidFill>
                  <a:srgbClr val="003300"/>
                </a:solidFill>
              </a:rPr>
              <a:t>Activités antiinflammatoire, antimicrobienne, </a:t>
            </a:r>
            <a:r>
              <a:rPr lang="fr-FR" altLang="fr-FR" sz="1200" dirty="0" smtClean="0">
                <a:solidFill>
                  <a:srgbClr val="003300"/>
                </a:solidFill>
              </a:rPr>
              <a:t>anti-</a:t>
            </a:r>
            <a:r>
              <a:rPr lang="fr-FR" altLang="fr-FR" sz="1200" dirty="0" err="1" smtClean="0">
                <a:solidFill>
                  <a:srgbClr val="003300"/>
                </a:solidFill>
              </a:rPr>
              <a:t>trypanosomienne</a:t>
            </a:r>
            <a:r>
              <a:rPr lang="fr-FR" altLang="fr-FR" sz="1200" dirty="0">
                <a:solidFill>
                  <a:srgbClr val="003300"/>
                </a:solidFill>
              </a:rPr>
              <a:t>.</a:t>
            </a:r>
          </a:p>
        </p:txBody>
      </p:sp>
      <p:sp>
        <p:nvSpPr>
          <p:cNvPr id="10" name="Rectangle 4"/>
          <p:cNvSpPr>
            <a:spLocks noChangeArrowheads="1"/>
          </p:cNvSpPr>
          <p:nvPr/>
        </p:nvSpPr>
        <p:spPr bwMode="auto">
          <a:xfrm>
            <a:off x="-38513" y="5680543"/>
            <a:ext cx="22398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chemeClr val="accent6">
                    <a:lumMod val="50000"/>
                  </a:schemeClr>
                </a:solidFill>
              </a:rPr>
              <a:t>Euphorbia</a:t>
            </a:r>
            <a:r>
              <a:rPr lang="fr-FR" altLang="fr-FR" sz="1200" i="1" dirty="0">
                <a:solidFill>
                  <a:schemeClr val="accent6">
                    <a:lumMod val="50000"/>
                  </a:schemeClr>
                </a:solidFill>
              </a:rPr>
              <a:t> </a:t>
            </a:r>
            <a:r>
              <a:rPr lang="fr-FR" altLang="fr-FR" sz="1200" i="1" dirty="0" err="1">
                <a:solidFill>
                  <a:schemeClr val="accent6">
                    <a:lumMod val="50000"/>
                  </a:schemeClr>
                </a:solidFill>
              </a:rPr>
              <a:t>hirta</a:t>
            </a:r>
            <a:r>
              <a:rPr lang="fr-FR" altLang="fr-FR" sz="1200" dirty="0">
                <a:solidFill>
                  <a:schemeClr val="accent6">
                    <a:lumMod val="50000"/>
                  </a:schemeClr>
                </a:solidFill>
              </a:rPr>
              <a:t>. Fon : </a:t>
            </a:r>
            <a:r>
              <a:rPr lang="fr-FR" altLang="fr-FR" sz="1200" dirty="0" err="1" smtClean="0">
                <a:solidFill>
                  <a:schemeClr val="accent6">
                    <a:lumMod val="50000"/>
                  </a:schemeClr>
                </a:solidFill>
              </a:rPr>
              <a:t>Akponyon</a:t>
            </a:r>
            <a:r>
              <a:rPr lang="fr-FR" altLang="fr-FR" sz="1200" dirty="0" smtClean="0">
                <a:solidFill>
                  <a:schemeClr val="accent6">
                    <a:lumMod val="50000"/>
                  </a:schemeClr>
                </a:solidFill>
              </a:rPr>
              <a:t>. Elle </a:t>
            </a:r>
            <a:r>
              <a:rPr lang="fr-FR" altLang="fr-FR" sz="1200" dirty="0">
                <a:solidFill>
                  <a:schemeClr val="accent6">
                    <a:lumMod val="50000"/>
                  </a:schemeClr>
                </a:solidFill>
              </a:rPr>
              <a:t>est </a:t>
            </a:r>
            <a:r>
              <a:rPr lang="fr-FR" altLang="fr-FR" sz="1200" dirty="0" smtClean="0">
                <a:solidFill>
                  <a:schemeClr val="accent6">
                    <a:lumMod val="50000"/>
                  </a:schemeClr>
                </a:solidFill>
              </a:rPr>
              <a:t>connue comme</a:t>
            </a:r>
            <a:r>
              <a:rPr lang="fr-FR" altLang="fr-FR" sz="1200" dirty="0">
                <a:solidFill>
                  <a:schemeClr val="accent6">
                    <a:lumMod val="50000"/>
                  </a:schemeClr>
                </a:solidFill>
              </a:rPr>
              <a:t> antiasthmatique, </a:t>
            </a:r>
            <a:r>
              <a:rPr lang="fr-FR" altLang="fr-FR" sz="1200" dirty="0" err="1">
                <a:solidFill>
                  <a:schemeClr val="accent6">
                    <a:lumMod val="50000"/>
                  </a:schemeClr>
                </a:solidFill>
              </a:rPr>
              <a:t>galactologue</a:t>
            </a:r>
            <a:r>
              <a:rPr lang="fr-FR" altLang="fr-FR" sz="1200" dirty="0">
                <a:solidFill>
                  <a:schemeClr val="accent6">
                    <a:lumMod val="50000"/>
                  </a:schemeClr>
                </a:solidFill>
              </a:rPr>
              <a:t>, </a:t>
            </a:r>
            <a:r>
              <a:rPr lang="fr-FR" altLang="fr-FR" sz="1200" dirty="0" smtClean="0">
                <a:solidFill>
                  <a:schemeClr val="accent6">
                    <a:lumMod val="50000"/>
                  </a:schemeClr>
                </a:solidFill>
              </a:rPr>
              <a:t>anti-dysentérique, antiamibiennes </a:t>
            </a:r>
            <a:r>
              <a:rPr lang="fr-FR" altLang="fr-FR" sz="1200" dirty="0">
                <a:solidFill>
                  <a:schemeClr val="accent6">
                    <a:lumMod val="50000"/>
                  </a:schemeClr>
                </a:solidFill>
              </a:rPr>
              <a:t>et </a:t>
            </a:r>
            <a:r>
              <a:rPr lang="fr-FR" altLang="fr-FR" sz="1200" dirty="0" smtClean="0">
                <a:solidFill>
                  <a:schemeClr val="accent6">
                    <a:lumMod val="50000"/>
                  </a:schemeClr>
                </a:solidFill>
              </a:rPr>
              <a:t>anti-diarrhéiques </a:t>
            </a:r>
            <a:r>
              <a:rPr lang="fr-FR" altLang="fr-FR" sz="1200" dirty="0">
                <a:solidFill>
                  <a:schemeClr val="accent6">
                    <a:lumMod val="50000"/>
                  </a:schemeClr>
                </a:solidFill>
              </a:rPr>
              <a:t>... </a:t>
            </a:r>
          </a:p>
        </p:txBody>
      </p:sp>
      <p:sp>
        <p:nvSpPr>
          <p:cNvPr id="11" name="Rectangle 13"/>
          <p:cNvSpPr>
            <a:spLocks noChangeArrowheads="1"/>
          </p:cNvSpPr>
          <p:nvPr/>
        </p:nvSpPr>
        <p:spPr bwMode="auto">
          <a:xfrm>
            <a:off x="4097378" y="5886026"/>
            <a:ext cx="315593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smtClean="0">
                <a:solidFill>
                  <a:schemeClr val="accent6">
                    <a:lumMod val="50000"/>
                  </a:schemeClr>
                </a:solidFill>
              </a:rPr>
              <a:t>Neverdier</a:t>
            </a:r>
            <a:r>
              <a:rPr lang="fr-FR" altLang="fr-FR" sz="1200" dirty="0" smtClean="0">
                <a:solidFill>
                  <a:schemeClr val="accent6">
                    <a:lumMod val="50000"/>
                  </a:schemeClr>
                </a:solidFill>
              </a:rPr>
              <a:t> (</a:t>
            </a:r>
            <a:r>
              <a:rPr lang="fr-FR" altLang="fr-FR" sz="1200" i="1" dirty="0" err="1" smtClean="0">
                <a:solidFill>
                  <a:schemeClr val="accent6">
                    <a:lumMod val="50000"/>
                  </a:schemeClr>
                </a:solidFill>
              </a:rPr>
              <a:t>Moringa</a:t>
            </a:r>
            <a:r>
              <a:rPr lang="fr-FR" altLang="fr-FR" sz="1200" i="1" dirty="0" smtClean="0">
                <a:solidFill>
                  <a:schemeClr val="accent6">
                    <a:lumMod val="50000"/>
                  </a:schemeClr>
                </a:solidFill>
              </a:rPr>
              <a:t> </a:t>
            </a:r>
            <a:r>
              <a:rPr lang="fr-FR" altLang="fr-FR" sz="1200" i="1" dirty="0" err="1" smtClean="0">
                <a:solidFill>
                  <a:schemeClr val="accent6">
                    <a:lumMod val="50000"/>
                  </a:schemeClr>
                </a:solidFill>
              </a:rPr>
              <a:t>oleifera</a:t>
            </a:r>
            <a:r>
              <a:rPr lang="fr-FR" altLang="fr-FR" sz="1200" dirty="0" smtClean="0">
                <a:solidFill>
                  <a:schemeClr val="accent6">
                    <a:lumMod val="50000"/>
                  </a:schemeClr>
                </a:solidFill>
              </a:rPr>
              <a:t>). Ses usages médico-traditionnels sont très </a:t>
            </a:r>
            <a:r>
              <a:rPr lang="fr-FR" altLang="fr-FR" sz="1200" dirty="0">
                <a:solidFill>
                  <a:schemeClr val="accent6">
                    <a:lumMod val="50000"/>
                  </a:schemeClr>
                </a:solidFill>
              </a:rPr>
              <a:t>vastes</a:t>
            </a:r>
            <a:r>
              <a:rPr lang="fr-FR" altLang="fr-FR" sz="1200" dirty="0" smtClean="0">
                <a:solidFill>
                  <a:schemeClr val="accent6">
                    <a:lumMod val="50000"/>
                  </a:schemeClr>
                </a:solidFill>
              </a:rPr>
              <a:t>. Utilisé pour renforcer la santé. </a:t>
            </a:r>
            <a:r>
              <a:rPr lang="fr-FR" altLang="fr-FR" sz="1200" dirty="0">
                <a:solidFill>
                  <a:schemeClr val="accent6">
                    <a:lumMod val="50000"/>
                  </a:schemeClr>
                </a:solidFill>
              </a:rPr>
              <a:t>Fon: </a:t>
            </a:r>
            <a:r>
              <a:rPr lang="fr-FR" altLang="fr-FR" sz="1200" dirty="0" err="1" smtClean="0">
                <a:solidFill>
                  <a:schemeClr val="accent6">
                    <a:lumMod val="50000"/>
                  </a:schemeClr>
                </a:solidFill>
              </a:rPr>
              <a:t>Kpadjima</a:t>
            </a:r>
            <a:r>
              <a:rPr lang="fr-FR" altLang="fr-FR" sz="1200" dirty="0" smtClean="0">
                <a:solidFill>
                  <a:schemeClr val="accent6">
                    <a:lumMod val="50000"/>
                  </a:schemeClr>
                </a:solidFill>
              </a:rPr>
              <a:t>. </a:t>
            </a:r>
            <a:r>
              <a:rPr lang="fr-FR" altLang="fr-FR" sz="1200" dirty="0">
                <a:solidFill>
                  <a:schemeClr val="accent6">
                    <a:lumMod val="50000"/>
                  </a:schemeClr>
                </a:solidFill>
              </a:rPr>
              <a:t>Source : </a:t>
            </a:r>
            <a:r>
              <a:rPr lang="fr-FR" altLang="fr-FR" sz="1000" dirty="0">
                <a:solidFill>
                  <a:schemeClr val="accent6">
                    <a:lumMod val="50000"/>
                  </a:schemeClr>
                </a:solidFill>
                <a:hlinkClick r:id="rId2"/>
              </a:rPr>
              <a:t>http</a:t>
            </a:r>
            <a:r>
              <a:rPr lang="fr-FR" altLang="fr-FR" sz="1000" dirty="0" smtClean="0">
                <a:solidFill>
                  <a:schemeClr val="accent6">
                    <a:lumMod val="50000"/>
                  </a:schemeClr>
                </a:solidFill>
                <a:hlinkClick r:id="rId2"/>
              </a:rPr>
              <a:t>://fr.wikipedia.org/wiki/Moringa_oleifera</a:t>
            </a:r>
            <a:r>
              <a:rPr lang="fr-FR" altLang="fr-FR" sz="1000" dirty="0" smtClean="0">
                <a:solidFill>
                  <a:schemeClr val="accent6">
                    <a:lumMod val="50000"/>
                  </a:schemeClr>
                </a:solidFill>
              </a:rPr>
              <a:t> </a:t>
            </a:r>
            <a:endParaRPr lang="fr-FR" altLang="fr-FR" sz="1000" dirty="0">
              <a:solidFill>
                <a:schemeClr val="accent6">
                  <a:lumMod val="50000"/>
                </a:schemeClr>
              </a:solidFill>
            </a:endParaRPr>
          </a:p>
        </p:txBody>
      </p:sp>
      <p:sp>
        <p:nvSpPr>
          <p:cNvPr id="12" name="Rectangle 11"/>
          <p:cNvSpPr>
            <a:spLocks noChangeArrowheads="1"/>
          </p:cNvSpPr>
          <p:nvPr/>
        </p:nvSpPr>
        <p:spPr bwMode="auto">
          <a:xfrm>
            <a:off x="6522970" y="2504680"/>
            <a:ext cx="24833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smtClean="0">
                <a:solidFill>
                  <a:srgbClr val="003300"/>
                </a:solidFill>
              </a:rPr>
              <a:t>Prunier </a:t>
            </a:r>
            <a:r>
              <a:rPr lang="fr-FR" altLang="fr-FR" sz="1200" dirty="0">
                <a:solidFill>
                  <a:srgbClr val="003300"/>
                </a:solidFill>
              </a:rPr>
              <a:t>mombin (</a:t>
            </a:r>
            <a:r>
              <a:rPr lang="fr-FR" altLang="fr-FR" sz="1200" i="1" dirty="0">
                <a:solidFill>
                  <a:srgbClr val="003300"/>
                </a:solidFill>
              </a:rPr>
              <a:t>Spondias mombin</a:t>
            </a:r>
            <a:r>
              <a:rPr lang="fr-FR" altLang="fr-FR" sz="1200" dirty="0" smtClean="0">
                <a:solidFill>
                  <a:srgbClr val="003300"/>
                </a:solidFill>
              </a:rPr>
              <a:t>).</a:t>
            </a:r>
          </a:p>
          <a:p>
            <a:pPr algn="ctr" eaLnBrk="1" hangingPunct="1"/>
            <a:r>
              <a:rPr lang="fr-FR" altLang="fr-FR" sz="1200" dirty="0" smtClean="0">
                <a:solidFill>
                  <a:srgbClr val="003300"/>
                </a:solidFill>
              </a:rPr>
              <a:t>Prunes comestibles. Sert </a:t>
            </a:r>
            <a:r>
              <a:rPr lang="fr-FR" altLang="fr-FR" sz="1200" dirty="0">
                <a:solidFill>
                  <a:srgbClr val="003300"/>
                </a:solidFill>
              </a:rPr>
              <a:t>à soigner affections </a:t>
            </a:r>
            <a:r>
              <a:rPr lang="fr-FR" altLang="fr-FR" sz="1200" dirty="0" smtClean="0">
                <a:solidFill>
                  <a:srgbClr val="003300"/>
                </a:solidFill>
              </a:rPr>
              <a:t>rénales/diurétique</a:t>
            </a:r>
            <a:r>
              <a:rPr lang="fr-FR" altLang="fr-FR" sz="1200" dirty="0">
                <a:solidFill>
                  <a:srgbClr val="003300"/>
                </a:solidFill>
              </a:rPr>
              <a:t>, troubles digestifs. </a:t>
            </a:r>
          </a:p>
          <a:p>
            <a:pPr algn="ctr" eaLnBrk="1" hangingPunct="1"/>
            <a:r>
              <a:rPr lang="fr-FR" altLang="fr-FR" sz="1200" dirty="0">
                <a:solidFill>
                  <a:srgbClr val="003300"/>
                </a:solidFill>
              </a:rPr>
              <a:t>Effets </a:t>
            </a:r>
            <a:r>
              <a:rPr lang="fr-FR" altLang="fr-FR" sz="1200" dirty="0" smtClean="0">
                <a:solidFill>
                  <a:srgbClr val="003300"/>
                </a:solidFill>
              </a:rPr>
              <a:t>diurétique, fébrifuge, </a:t>
            </a:r>
            <a:r>
              <a:rPr lang="fr-FR" altLang="fr-FR" sz="1200" dirty="0">
                <a:solidFill>
                  <a:srgbClr val="003300"/>
                </a:solidFill>
              </a:rPr>
              <a:t>antiinflammatoire, </a:t>
            </a:r>
            <a:r>
              <a:rPr lang="fr-FR" altLang="fr-FR" sz="1200" dirty="0" err="1" smtClean="0">
                <a:solidFill>
                  <a:srgbClr val="003300"/>
                </a:solidFill>
              </a:rPr>
              <a:t>hématinique</a:t>
            </a:r>
            <a:r>
              <a:rPr lang="fr-FR" altLang="fr-FR" sz="1200" dirty="0" smtClean="0">
                <a:solidFill>
                  <a:srgbClr val="003300"/>
                </a:solidFill>
              </a:rPr>
              <a:t> (°), anxiolytique ...</a:t>
            </a:r>
            <a:endParaRPr lang="fr-FR" altLang="fr-FR" sz="1200" dirty="0">
              <a:solidFill>
                <a:srgbClr val="003300"/>
              </a:solidFill>
            </a:endParaRPr>
          </a:p>
        </p:txBody>
      </p:sp>
      <p:sp>
        <p:nvSpPr>
          <p:cNvPr id="13" name="Rectangle 15"/>
          <p:cNvSpPr>
            <a:spLocks noChangeArrowheads="1"/>
          </p:cNvSpPr>
          <p:nvPr/>
        </p:nvSpPr>
        <p:spPr bwMode="auto">
          <a:xfrm>
            <a:off x="9006297" y="5161052"/>
            <a:ext cx="30694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3300"/>
                </a:solidFill>
              </a:rPr>
              <a:t>Annone sénégalais (</a:t>
            </a:r>
            <a:r>
              <a:rPr lang="fr-FR" altLang="fr-FR" sz="1200" i="1" dirty="0" err="1">
                <a:solidFill>
                  <a:srgbClr val="003300"/>
                </a:solidFill>
              </a:rPr>
              <a:t>Annona</a:t>
            </a:r>
            <a:r>
              <a:rPr lang="fr-FR" altLang="fr-FR" sz="1200" i="1" dirty="0">
                <a:solidFill>
                  <a:srgbClr val="003300"/>
                </a:solidFill>
              </a:rPr>
              <a:t> </a:t>
            </a:r>
            <a:r>
              <a:rPr lang="fr-FR" altLang="fr-FR" sz="1200" i="1" dirty="0" err="1">
                <a:solidFill>
                  <a:srgbClr val="003300"/>
                </a:solidFill>
              </a:rPr>
              <a:t>senegalensis</a:t>
            </a:r>
            <a:r>
              <a:rPr lang="fr-FR" altLang="fr-FR" sz="1200" dirty="0">
                <a:solidFill>
                  <a:srgbClr val="003300"/>
                </a:solidFill>
              </a:rPr>
              <a:t>). Fon: </a:t>
            </a:r>
            <a:r>
              <a:rPr lang="fr-FR" altLang="fr-FR" sz="1200" dirty="0" err="1" smtClean="0">
                <a:solidFill>
                  <a:srgbClr val="003300"/>
                </a:solidFill>
              </a:rPr>
              <a:t>nuiglwe</a:t>
            </a:r>
            <a:r>
              <a:rPr lang="fr-FR" altLang="fr-FR" sz="1200" dirty="0" smtClean="0">
                <a:solidFill>
                  <a:srgbClr val="003300"/>
                </a:solidFill>
              </a:rPr>
              <a:t>. Insecticide. </a:t>
            </a:r>
            <a:r>
              <a:rPr lang="fr-FR" sz="1200" dirty="0" smtClean="0">
                <a:solidFill>
                  <a:srgbClr val="003300"/>
                </a:solidFill>
              </a:rPr>
              <a:t>Traite un </a:t>
            </a:r>
            <a:r>
              <a:rPr lang="fr-FR" sz="1200" dirty="0">
                <a:solidFill>
                  <a:srgbClr val="003300"/>
                </a:solidFill>
              </a:rPr>
              <a:t>large éventail de maladies, y compris </a:t>
            </a:r>
            <a:r>
              <a:rPr lang="fr-FR" sz="1200" dirty="0">
                <a:solidFill>
                  <a:srgbClr val="003300"/>
                </a:solidFill>
                <a:hlinkClick r:id="rId3" tooltip="Ver"/>
              </a:rPr>
              <a:t>les vers</a:t>
            </a:r>
            <a:r>
              <a:rPr lang="fr-FR" sz="1200" dirty="0">
                <a:solidFill>
                  <a:srgbClr val="003300"/>
                </a:solidFill>
              </a:rPr>
              <a:t> </a:t>
            </a:r>
            <a:r>
              <a:rPr lang="fr-FR" sz="1200" dirty="0">
                <a:solidFill>
                  <a:srgbClr val="003300"/>
                </a:solidFill>
                <a:hlinkClick r:id="rId4" tooltip="Parasitisme"/>
              </a:rPr>
              <a:t>parasites</a:t>
            </a:r>
            <a:r>
              <a:rPr lang="fr-FR" sz="1200" dirty="0">
                <a:solidFill>
                  <a:srgbClr val="003300"/>
                </a:solidFill>
              </a:rPr>
              <a:t> </a:t>
            </a:r>
            <a:r>
              <a:rPr lang="fr-FR" sz="1200" dirty="0" smtClean="0">
                <a:solidFill>
                  <a:srgbClr val="003300"/>
                </a:solidFill>
              </a:rPr>
              <a:t>des</a:t>
            </a:r>
            <a:r>
              <a:rPr lang="fr-FR" sz="1200" dirty="0">
                <a:solidFill>
                  <a:srgbClr val="003300"/>
                </a:solidFill>
              </a:rPr>
              <a:t> </a:t>
            </a:r>
            <a:r>
              <a:rPr lang="fr-FR" sz="1200" dirty="0">
                <a:solidFill>
                  <a:srgbClr val="003300"/>
                </a:solidFill>
                <a:hlinkClick r:id="rId5" tooltip="Intestins"/>
              </a:rPr>
              <a:t>intestins</a:t>
            </a:r>
            <a:r>
              <a:rPr lang="fr-FR" sz="1200" dirty="0">
                <a:solidFill>
                  <a:srgbClr val="003300"/>
                </a:solidFill>
              </a:rPr>
              <a:t> ou </a:t>
            </a:r>
            <a:r>
              <a:rPr lang="fr-FR" sz="1200" dirty="0" smtClean="0">
                <a:solidFill>
                  <a:srgbClr val="003300"/>
                </a:solidFill>
              </a:rPr>
              <a:t>dans la chair </a:t>
            </a:r>
            <a:r>
              <a:rPr lang="fr-FR" sz="1200" dirty="0">
                <a:solidFill>
                  <a:srgbClr val="003300"/>
                </a:solidFill>
              </a:rPr>
              <a:t>(</a:t>
            </a:r>
            <a:r>
              <a:rPr lang="fr-FR" sz="1200" dirty="0" smtClean="0">
                <a:solidFill>
                  <a:srgbClr val="003300"/>
                </a:solidFill>
              </a:rPr>
              <a:t>notamment le</a:t>
            </a:r>
            <a:r>
              <a:rPr lang="fr-FR" sz="1200" dirty="0">
                <a:solidFill>
                  <a:srgbClr val="003300"/>
                </a:solidFill>
              </a:rPr>
              <a:t> </a:t>
            </a:r>
            <a:r>
              <a:rPr lang="fr-FR" sz="1200" dirty="0" smtClean="0">
                <a:solidFill>
                  <a:srgbClr val="003300"/>
                </a:solidFill>
                <a:hlinkClick r:id="rId6" tooltip="Dracunculose"/>
              </a:rPr>
              <a:t>ver </a:t>
            </a:r>
            <a:r>
              <a:rPr lang="fr-FR" sz="1200" dirty="0">
                <a:solidFill>
                  <a:srgbClr val="003300"/>
                </a:solidFill>
                <a:hlinkClick r:id="rId6" tooltip="Dracunculose"/>
              </a:rPr>
              <a:t>de </a:t>
            </a:r>
            <a:r>
              <a:rPr lang="fr-FR" sz="1200" dirty="0" smtClean="0">
                <a:solidFill>
                  <a:srgbClr val="003300"/>
                </a:solidFill>
                <a:hlinkClick r:id="rId6" tooltip="Dracunculose"/>
              </a:rPr>
              <a:t>Guinée</a:t>
            </a:r>
            <a:r>
              <a:rPr lang="fr-FR" sz="1200" dirty="0" smtClean="0">
                <a:solidFill>
                  <a:srgbClr val="003300"/>
                </a:solidFill>
              </a:rPr>
              <a:t>),</a:t>
            </a:r>
            <a:r>
              <a:rPr lang="fr-FR" sz="1200" dirty="0">
                <a:solidFill>
                  <a:srgbClr val="003300"/>
                </a:solidFill>
              </a:rPr>
              <a:t> </a:t>
            </a:r>
            <a:r>
              <a:rPr lang="fr-FR" sz="1200" dirty="0">
                <a:solidFill>
                  <a:srgbClr val="003300"/>
                </a:solidFill>
                <a:hlinkClick r:id="rId7" tooltip="Diarrhée"/>
              </a:rPr>
              <a:t>la </a:t>
            </a:r>
            <a:r>
              <a:rPr lang="fr-FR" sz="1200" dirty="0" smtClean="0">
                <a:solidFill>
                  <a:srgbClr val="003300"/>
                </a:solidFill>
                <a:hlinkClick r:id="rId7" tooltip="Diarrhée"/>
              </a:rPr>
              <a:t>diarrhée</a:t>
            </a:r>
            <a:r>
              <a:rPr lang="fr-FR" sz="1200" dirty="0" smtClean="0">
                <a:solidFill>
                  <a:srgbClr val="003300"/>
                </a:solidFill>
              </a:rPr>
              <a:t>,</a:t>
            </a:r>
            <a:r>
              <a:rPr lang="fr-FR" sz="1200" dirty="0">
                <a:solidFill>
                  <a:srgbClr val="003300"/>
                </a:solidFill>
              </a:rPr>
              <a:t> </a:t>
            </a:r>
            <a:r>
              <a:rPr lang="fr-FR" sz="1200" dirty="0" smtClean="0">
                <a:solidFill>
                  <a:srgbClr val="003300"/>
                </a:solidFill>
              </a:rPr>
              <a:t>la </a:t>
            </a:r>
            <a:r>
              <a:rPr lang="fr-FR" sz="1200" dirty="0" smtClean="0">
                <a:solidFill>
                  <a:srgbClr val="003300"/>
                </a:solidFill>
                <a:hlinkClick r:id="rId8" tooltip="Gastro-entérite"/>
              </a:rPr>
              <a:t>gastro-entérite</a:t>
            </a:r>
            <a:r>
              <a:rPr lang="fr-FR" sz="1200" dirty="0" smtClean="0">
                <a:solidFill>
                  <a:srgbClr val="003300"/>
                </a:solidFill>
              </a:rPr>
              <a:t>,</a:t>
            </a:r>
            <a:r>
              <a:rPr lang="fr-FR" sz="1200" dirty="0">
                <a:solidFill>
                  <a:srgbClr val="003300"/>
                </a:solidFill>
              </a:rPr>
              <a:t> </a:t>
            </a:r>
            <a:r>
              <a:rPr lang="fr-FR" sz="1200" dirty="0">
                <a:solidFill>
                  <a:srgbClr val="003300"/>
                </a:solidFill>
                <a:hlinkClick r:id="rId9" tooltip="Infection des voies respiratoires"/>
              </a:rPr>
              <a:t>les infections </a:t>
            </a:r>
            <a:r>
              <a:rPr lang="fr-FR" sz="1200" dirty="0" smtClean="0">
                <a:solidFill>
                  <a:srgbClr val="003300"/>
                </a:solidFill>
                <a:hlinkClick r:id="rId9" tooltip="Infection des voies respiratoires"/>
              </a:rPr>
              <a:t>pulmonaires</a:t>
            </a:r>
            <a:r>
              <a:rPr lang="fr-FR" sz="1200" dirty="0" smtClean="0">
                <a:solidFill>
                  <a:srgbClr val="003300"/>
                </a:solidFill>
              </a:rPr>
              <a:t>,</a:t>
            </a:r>
            <a:r>
              <a:rPr lang="fr-FR" sz="1200" dirty="0">
                <a:solidFill>
                  <a:srgbClr val="003300"/>
                </a:solidFill>
              </a:rPr>
              <a:t> </a:t>
            </a:r>
            <a:r>
              <a:rPr lang="fr-FR" sz="1200" dirty="0">
                <a:solidFill>
                  <a:srgbClr val="003300"/>
                </a:solidFill>
                <a:hlinkClick r:id="rId10" tooltip="Mal aux dents"/>
              </a:rPr>
              <a:t>les maux de </a:t>
            </a:r>
            <a:r>
              <a:rPr lang="fr-FR" sz="1200" dirty="0" smtClean="0">
                <a:solidFill>
                  <a:srgbClr val="003300"/>
                </a:solidFill>
                <a:hlinkClick r:id="rId10" tooltip="Mal aux dents"/>
              </a:rPr>
              <a:t>dents</a:t>
            </a:r>
            <a:r>
              <a:rPr lang="fr-FR" sz="1200" dirty="0" smtClean="0">
                <a:solidFill>
                  <a:srgbClr val="003300"/>
                </a:solidFill>
              </a:rPr>
              <a:t> </a:t>
            </a:r>
            <a:r>
              <a:rPr lang="fr-FR" sz="1200" dirty="0">
                <a:solidFill>
                  <a:srgbClr val="003300"/>
                </a:solidFill>
              </a:rPr>
              <a:t>et </a:t>
            </a:r>
            <a:r>
              <a:rPr lang="fr-FR" sz="1200" dirty="0" smtClean="0">
                <a:solidFill>
                  <a:srgbClr val="003300"/>
                </a:solidFill>
              </a:rPr>
              <a:t>même les</a:t>
            </a:r>
            <a:r>
              <a:rPr lang="fr-FR" sz="1200" dirty="0">
                <a:solidFill>
                  <a:srgbClr val="003300"/>
                </a:solidFill>
              </a:rPr>
              <a:t> </a:t>
            </a:r>
            <a:r>
              <a:rPr lang="fr-FR" sz="1200" dirty="0">
                <a:solidFill>
                  <a:srgbClr val="003300"/>
                </a:solidFill>
                <a:hlinkClick r:id="rId11" tooltip="Snakebite"/>
              </a:rPr>
              <a:t>morsures de </a:t>
            </a:r>
            <a:r>
              <a:rPr lang="fr-FR" sz="1200" dirty="0" smtClean="0">
                <a:solidFill>
                  <a:srgbClr val="003300"/>
                </a:solidFill>
                <a:hlinkClick r:id="rId11" tooltip="Snakebite"/>
              </a:rPr>
              <a:t>serpent</a:t>
            </a:r>
            <a:r>
              <a:rPr lang="fr-FR" sz="1200" dirty="0" smtClean="0">
                <a:solidFill>
                  <a:srgbClr val="003300"/>
                </a:solidFill>
              </a:rPr>
              <a:t> (?).</a:t>
            </a:r>
            <a:endParaRPr lang="fr-FR" altLang="fr-FR" sz="1200" dirty="0">
              <a:solidFill>
                <a:srgbClr val="003300"/>
              </a:solidFill>
            </a:endParaRPr>
          </a:p>
        </p:txBody>
      </p:sp>
      <p:sp>
        <p:nvSpPr>
          <p:cNvPr id="14" name="ZoneTexte 13"/>
          <p:cNvSpPr txBox="1"/>
          <p:nvPr/>
        </p:nvSpPr>
        <p:spPr>
          <a:xfrm>
            <a:off x="2819732" y="109509"/>
            <a:ext cx="3140004" cy="646331"/>
          </a:xfrm>
          <a:prstGeom prst="rect">
            <a:avLst/>
          </a:prstGeom>
          <a:noFill/>
        </p:spPr>
        <p:txBody>
          <a:bodyPr wrap="square" rtlCol="0">
            <a:spAutoFit/>
          </a:bodyPr>
          <a:lstStyle/>
          <a:p>
            <a:pPr algn="ctr"/>
            <a:r>
              <a:rPr lang="fr-FR" dirty="0" smtClean="0">
                <a:solidFill>
                  <a:srgbClr val="FF0000"/>
                </a:solidFill>
              </a:rPr>
              <a:t>A vérifier. Attention, ces plantes peuvent être toxiques (!).</a:t>
            </a:r>
            <a:endParaRPr lang="fr-FR" dirty="0">
              <a:solidFill>
                <a:srgbClr val="FF0000"/>
              </a:solidFill>
            </a:endParaRPr>
          </a:p>
        </p:txBody>
      </p:sp>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684" y="1052326"/>
            <a:ext cx="1817481" cy="1516747"/>
          </a:xfrm>
          <a:prstGeom prst="rect">
            <a:avLst/>
          </a:prstGeom>
        </p:spPr>
      </p:pic>
      <p:pic>
        <p:nvPicPr>
          <p:cNvPr id="16" name="Image 15" descr="Vernonia amygdalina.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35748" y="1066805"/>
            <a:ext cx="2324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05431" y="1052326"/>
            <a:ext cx="1816100" cy="1638300"/>
          </a:xfrm>
          <a:prstGeom prst="rect">
            <a:avLst/>
          </a:prstGeom>
        </p:spPr>
      </p:pic>
      <p:pic>
        <p:nvPicPr>
          <p:cNvPr id="18" name="Imag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35748" y="3050151"/>
            <a:ext cx="2371725" cy="1933575"/>
          </a:xfrm>
          <a:prstGeom prst="rect">
            <a:avLst/>
          </a:prstGeom>
        </p:spPr>
      </p:pic>
      <p:pic>
        <p:nvPicPr>
          <p:cNvPr id="19" name="Imag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65795" y="1102879"/>
            <a:ext cx="2107729" cy="1415639"/>
          </a:xfrm>
          <a:prstGeom prst="rect">
            <a:avLst/>
          </a:prstGeom>
        </p:spPr>
      </p:pic>
      <p:pic>
        <p:nvPicPr>
          <p:cNvPr id="20" name="Imag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34600" y="624218"/>
            <a:ext cx="2466975" cy="1857375"/>
          </a:xfrm>
          <a:prstGeom prst="rect">
            <a:avLst/>
          </a:prstGeom>
        </p:spPr>
      </p:pic>
      <p:sp>
        <p:nvSpPr>
          <p:cNvPr id="21" name="ZoneTexte 20"/>
          <p:cNvSpPr txBox="1"/>
          <p:nvPr/>
        </p:nvSpPr>
        <p:spPr>
          <a:xfrm>
            <a:off x="9017751" y="2487229"/>
            <a:ext cx="3057971" cy="1384995"/>
          </a:xfrm>
          <a:prstGeom prst="rect">
            <a:avLst/>
          </a:prstGeom>
          <a:noFill/>
        </p:spPr>
        <p:txBody>
          <a:bodyPr wrap="square" rtlCol="0">
            <a:spAutoFit/>
          </a:bodyPr>
          <a:lstStyle/>
          <a:p>
            <a:pPr algn="ctr"/>
            <a:r>
              <a:rPr lang="fr-FR" sz="1200" dirty="0" err="1">
                <a:solidFill>
                  <a:srgbClr val="003300"/>
                </a:solidFill>
              </a:rPr>
              <a:t>Quinquéliba</a:t>
            </a:r>
            <a:r>
              <a:rPr lang="fr-FR" sz="1200" dirty="0">
                <a:solidFill>
                  <a:srgbClr val="003300"/>
                </a:solidFill>
              </a:rPr>
              <a:t> ou </a:t>
            </a:r>
            <a:r>
              <a:rPr lang="fr-FR" sz="1200" dirty="0" err="1">
                <a:solidFill>
                  <a:srgbClr val="003300"/>
                </a:solidFill>
              </a:rPr>
              <a:t>kinkéliba</a:t>
            </a:r>
            <a:r>
              <a:rPr lang="fr-FR" sz="1200" dirty="0">
                <a:solidFill>
                  <a:srgbClr val="003300"/>
                </a:solidFill>
              </a:rPr>
              <a:t> (</a:t>
            </a:r>
            <a:r>
              <a:rPr lang="fr-FR" sz="1200" i="1" dirty="0" err="1">
                <a:solidFill>
                  <a:srgbClr val="003300"/>
                </a:solidFill>
              </a:rPr>
              <a:t>Combretum</a:t>
            </a:r>
            <a:r>
              <a:rPr lang="fr-FR" sz="1200" i="1" dirty="0">
                <a:solidFill>
                  <a:srgbClr val="003300"/>
                </a:solidFill>
              </a:rPr>
              <a:t> </a:t>
            </a:r>
            <a:r>
              <a:rPr lang="fr-FR" sz="1200" i="1" dirty="0" err="1">
                <a:solidFill>
                  <a:srgbClr val="003300"/>
                </a:solidFill>
              </a:rPr>
              <a:t>micranthum</a:t>
            </a:r>
            <a:r>
              <a:rPr lang="fr-FR" sz="1200" dirty="0">
                <a:solidFill>
                  <a:srgbClr val="003300"/>
                </a:solidFill>
              </a:rPr>
              <a:t>). propriétés diurétiques, dépuratives et </a:t>
            </a:r>
            <a:r>
              <a:rPr lang="fr-FR" sz="1200" dirty="0" smtClean="0">
                <a:solidFill>
                  <a:srgbClr val="003300"/>
                </a:solidFill>
              </a:rPr>
              <a:t>digestives. Utilisée </a:t>
            </a:r>
            <a:r>
              <a:rPr lang="fr-FR" sz="1200" dirty="0">
                <a:solidFill>
                  <a:srgbClr val="003300"/>
                </a:solidFill>
              </a:rPr>
              <a:t>contre la fièvre bilieuse accompagnée de vomissement et contre les troubles de foie. La décoction froide de ses racines sert de vermifuge et de lotion pour les plaies (FAO).</a:t>
            </a:r>
          </a:p>
        </p:txBody>
      </p:sp>
      <p:pic>
        <p:nvPicPr>
          <p:cNvPr id="22" name="Imag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06298" y="3988245"/>
            <a:ext cx="1567079" cy="1178443"/>
          </a:xfrm>
          <a:prstGeom prst="rect">
            <a:avLst/>
          </a:prstGeom>
        </p:spPr>
      </p:pic>
      <p:pic>
        <p:nvPicPr>
          <p:cNvPr id="23" name="Imag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088" y="3988245"/>
            <a:ext cx="1559712" cy="1172807"/>
          </a:xfrm>
          <a:prstGeom prst="rect">
            <a:avLst/>
          </a:prstGeom>
        </p:spPr>
      </p:pic>
      <p:pic>
        <p:nvPicPr>
          <p:cNvPr id="24" name="Imag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04753" y="4048137"/>
            <a:ext cx="2466975" cy="1847850"/>
          </a:xfrm>
          <a:prstGeom prst="rect">
            <a:avLst/>
          </a:prstGeom>
        </p:spPr>
      </p:pic>
      <p:pic>
        <p:nvPicPr>
          <p:cNvPr id="25" name="Imag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8317" y="4490255"/>
            <a:ext cx="1798657" cy="1190288"/>
          </a:xfrm>
          <a:prstGeom prst="rect">
            <a:avLst/>
          </a:prstGeom>
        </p:spPr>
      </p:pic>
      <p:sp>
        <p:nvSpPr>
          <p:cNvPr id="26" name="ZoneTexte 25"/>
          <p:cNvSpPr txBox="1"/>
          <p:nvPr/>
        </p:nvSpPr>
        <p:spPr>
          <a:xfrm>
            <a:off x="7101185" y="5118724"/>
            <a:ext cx="1882617" cy="1754326"/>
          </a:xfrm>
          <a:prstGeom prst="rect">
            <a:avLst/>
          </a:prstGeom>
          <a:noFill/>
        </p:spPr>
        <p:txBody>
          <a:bodyPr wrap="square" rtlCol="0">
            <a:spAutoFit/>
          </a:bodyPr>
          <a:lstStyle/>
          <a:p>
            <a:pPr algn="ctr"/>
            <a:r>
              <a:rPr lang="fr-FR" sz="1200" dirty="0">
                <a:solidFill>
                  <a:schemeClr val="accent6">
                    <a:lumMod val="50000"/>
                  </a:schemeClr>
                </a:solidFill>
              </a:rPr>
              <a:t>Chou de </a:t>
            </a:r>
            <a:r>
              <a:rPr lang="fr-FR" sz="1200" dirty="0" smtClean="0">
                <a:solidFill>
                  <a:schemeClr val="accent6">
                    <a:lumMod val="50000"/>
                  </a:schemeClr>
                </a:solidFill>
              </a:rPr>
              <a:t>Shona ou </a:t>
            </a:r>
            <a:r>
              <a:rPr lang="fr-FR" sz="1200" dirty="0" err="1" smtClean="0">
                <a:solidFill>
                  <a:schemeClr val="accent6">
                    <a:lumMod val="50000"/>
                  </a:schemeClr>
                </a:solidFill>
              </a:rPr>
              <a:t>Cléome</a:t>
            </a:r>
            <a:r>
              <a:rPr lang="fr-FR" sz="1200" dirty="0" smtClean="0">
                <a:solidFill>
                  <a:schemeClr val="accent6">
                    <a:lumMod val="50000"/>
                  </a:schemeClr>
                </a:solidFill>
              </a:rPr>
              <a:t> </a:t>
            </a:r>
            <a:r>
              <a:rPr lang="fr-FR" sz="1200" dirty="0">
                <a:solidFill>
                  <a:schemeClr val="accent6">
                    <a:lumMod val="50000"/>
                  </a:schemeClr>
                </a:solidFill>
              </a:rPr>
              <a:t>(</a:t>
            </a:r>
            <a:r>
              <a:rPr lang="fr-FR" sz="1200" i="1" dirty="0" err="1">
                <a:solidFill>
                  <a:schemeClr val="accent6">
                    <a:lumMod val="50000"/>
                  </a:schemeClr>
                </a:solidFill>
              </a:rPr>
              <a:t>Cleome</a:t>
            </a:r>
            <a:r>
              <a:rPr lang="fr-FR" sz="1200" i="1" dirty="0">
                <a:solidFill>
                  <a:schemeClr val="accent6">
                    <a:lumMod val="50000"/>
                  </a:schemeClr>
                </a:solidFill>
              </a:rPr>
              <a:t> </a:t>
            </a:r>
            <a:r>
              <a:rPr lang="fr-FR" sz="1200" i="1" dirty="0" err="1">
                <a:solidFill>
                  <a:schemeClr val="accent6">
                    <a:lumMod val="50000"/>
                  </a:schemeClr>
                </a:solidFill>
              </a:rPr>
              <a:t>gynandra</a:t>
            </a:r>
            <a:r>
              <a:rPr lang="fr-FR" sz="1200" dirty="0">
                <a:solidFill>
                  <a:schemeClr val="accent6">
                    <a:lumMod val="50000"/>
                  </a:schemeClr>
                </a:solidFill>
              </a:rPr>
              <a:t> ou </a:t>
            </a:r>
            <a:r>
              <a:rPr lang="fr-FR" sz="1200" i="1" dirty="0" err="1">
                <a:solidFill>
                  <a:schemeClr val="accent6">
                    <a:lumMod val="50000"/>
                  </a:schemeClr>
                </a:solidFill>
              </a:rPr>
              <a:t>Gynandropsis</a:t>
            </a:r>
            <a:r>
              <a:rPr lang="fr-FR" sz="1200" i="1" dirty="0">
                <a:solidFill>
                  <a:schemeClr val="accent6">
                    <a:lumMod val="50000"/>
                  </a:schemeClr>
                </a:solidFill>
              </a:rPr>
              <a:t> </a:t>
            </a:r>
            <a:r>
              <a:rPr lang="fr-FR" sz="1200" i="1" dirty="0" err="1">
                <a:solidFill>
                  <a:schemeClr val="accent6">
                    <a:lumMod val="50000"/>
                  </a:schemeClr>
                </a:solidFill>
              </a:rPr>
              <a:t>gynandra</a:t>
            </a:r>
            <a:r>
              <a:rPr lang="fr-FR" sz="1200" dirty="0">
                <a:solidFill>
                  <a:schemeClr val="accent6">
                    <a:lumMod val="50000"/>
                  </a:schemeClr>
                </a:solidFill>
              </a:rPr>
              <a:t>). Traite les problèmes </a:t>
            </a:r>
            <a:r>
              <a:rPr lang="fr-FR" sz="1200" dirty="0" smtClean="0">
                <a:solidFill>
                  <a:schemeClr val="accent6">
                    <a:lumMod val="50000"/>
                  </a:schemeClr>
                </a:solidFill>
              </a:rPr>
              <a:t>gastro-intestinaux</a:t>
            </a:r>
            <a:r>
              <a:rPr lang="fr-FR" sz="1200" dirty="0">
                <a:solidFill>
                  <a:schemeClr val="accent6">
                    <a:lumMod val="50000"/>
                  </a:schemeClr>
                </a:solidFill>
              </a:rPr>
              <a:t>, respiratoires, gynécologiques</a:t>
            </a:r>
            <a:r>
              <a:rPr lang="fr-FR" sz="1200" dirty="0" smtClean="0">
                <a:solidFill>
                  <a:schemeClr val="accent6">
                    <a:lumMod val="50000"/>
                  </a:schemeClr>
                </a:solidFill>
              </a:rPr>
              <a:t>. Anti-inflammatoire</a:t>
            </a:r>
            <a:r>
              <a:rPr lang="fr-FR" sz="1200" dirty="0">
                <a:solidFill>
                  <a:schemeClr val="accent6">
                    <a:lumMod val="50000"/>
                  </a:schemeClr>
                </a:solidFill>
              </a:rPr>
              <a:t>, analgésique (invasif).</a:t>
            </a:r>
          </a:p>
        </p:txBody>
      </p:sp>
      <p:pic>
        <p:nvPicPr>
          <p:cNvPr id="27" name="Imag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84624" y="3883492"/>
            <a:ext cx="1115741" cy="1283702"/>
          </a:xfrm>
          <a:prstGeom prst="rect">
            <a:avLst/>
          </a:prstGeom>
        </p:spPr>
      </p:pic>
      <p:sp>
        <p:nvSpPr>
          <p:cNvPr id="28" name="ZoneTexte 27"/>
          <p:cNvSpPr txBox="1"/>
          <p:nvPr/>
        </p:nvSpPr>
        <p:spPr>
          <a:xfrm>
            <a:off x="2169249" y="6296096"/>
            <a:ext cx="1898192" cy="461665"/>
          </a:xfrm>
          <a:prstGeom prst="rect">
            <a:avLst/>
          </a:prstGeom>
          <a:noFill/>
        </p:spPr>
        <p:txBody>
          <a:bodyPr wrap="square" rtlCol="0">
            <a:spAutoFit/>
          </a:bodyPr>
          <a:lstStyle/>
          <a:p>
            <a:pPr algn="ctr"/>
            <a:r>
              <a:rPr lang="fr-FR" sz="1200" dirty="0">
                <a:solidFill>
                  <a:schemeClr val="accent6">
                    <a:lumMod val="50000"/>
                  </a:schemeClr>
                </a:solidFill>
              </a:rPr>
              <a:t>(°) aide à la formation des globules rouges.</a:t>
            </a:r>
          </a:p>
        </p:txBody>
      </p:sp>
      <p:pic>
        <p:nvPicPr>
          <p:cNvPr id="29" name="Picture 2" descr="toxic-2s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9732" y="400686"/>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29"/>
          <p:cNvSpPr txBox="1"/>
          <p:nvPr/>
        </p:nvSpPr>
        <p:spPr>
          <a:xfrm>
            <a:off x="5963572" y="106643"/>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Tree>
    <p:extLst>
      <p:ext uri="{BB962C8B-B14F-4D97-AF65-F5344CB8AC3E}">
        <p14:creationId xmlns:p14="http://schemas.microsoft.com/office/powerpoint/2010/main" val="27901140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29145" y="124974"/>
            <a:ext cx="391758" cy="266887"/>
          </a:xfrm>
        </p:spPr>
        <p:txBody>
          <a:bodyPr/>
          <a:lstStyle/>
          <a:p>
            <a:fld id="{603C289A-54D5-4C32-934A-7B1A9FC8B676}" type="slidenum">
              <a:rPr lang="fr-FR" smtClean="0"/>
              <a:t>114</a:t>
            </a:fld>
            <a:endParaRPr lang="fr-FR" dirty="0"/>
          </a:p>
        </p:txBody>
      </p:sp>
      <p:sp>
        <p:nvSpPr>
          <p:cNvPr id="5" name="ZoneTexte 4"/>
          <p:cNvSpPr txBox="1"/>
          <p:nvPr/>
        </p:nvSpPr>
        <p:spPr>
          <a:xfrm>
            <a:off x="48908" y="324073"/>
            <a:ext cx="2468382" cy="646331"/>
          </a:xfrm>
          <a:prstGeom prst="rect">
            <a:avLst/>
          </a:prstGeom>
          <a:noFill/>
        </p:spPr>
        <p:txBody>
          <a:bodyPr wrap="square">
            <a:spAutoFit/>
          </a:bodyPr>
          <a:lstStyle/>
          <a:p>
            <a:pPr eaLnBrk="1" fontAlgn="auto" hangingPunct="1">
              <a:spcBef>
                <a:spcPts val="0"/>
              </a:spcBef>
              <a:spcAft>
                <a:spcPts val="0"/>
              </a:spcAft>
              <a:defRPr/>
            </a:pPr>
            <a:r>
              <a:rPr lang="fr-FR" dirty="0" smtClean="0">
                <a:solidFill>
                  <a:srgbClr val="008000"/>
                </a:solidFill>
              </a:rPr>
              <a:t>21. </a:t>
            </a:r>
            <a:r>
              <a:rPr lang="fr-FR" b="1" u="sng" dirty="0" smtClean="0">
                <a:solidFill>
                  <a:srgbClr val="008000"/>
                </a:solidFill>
                <a:latin typeface="+mn-lt"/>
              </a:rPr>
              <a:t>Plantes médicinales</a:t>
            </a:r>
            <a:endParaRPr lang="fr-FR" dirty="0" smtClean="0">
              <a:solidFill>
                <a:srgbClr val="008000"/>
              </a:solidFill>
              <a:latin typeface="+mn-lt"/>
            </a:endParaRPr>
          </a:p>
          <a:p>
            <a:pPr eaLnBrk="1" fontAlgn="auto" hangingPunct="1">
              <a:spcBef>
                <a:spcPts val="0"/>
              </a:spcBef>
              <a:spcAft>
                <a:spcPts val="0"/>
              </a:spcAft>
              <a:defRPr/>
            </a:pPr>
            <a:r>
              <a:rPr lang="fr-FR" dirty="0" smtClean="0">
                <a:solidFill>
                  <a:srgbClr val="008000"/>
                </a:solidFill>
              </a:rPr>
              <a:t>(suite)</a:t>
            </a:r>
            <a:endParaRPr lang="fr-FR" dirty="0">
              <a:solidFill>
                <a:srgbClr val="008000"/>
              </a:solidFill>
              <a:latin typeface="+mn-lt"/>
            </a:endParaRPr>
          </a:p>
        </p:txBody>
      </p:sp>
      <p:sp>
        <p:nvSpPr>
          <p:cNvPr id="7" name="ZoneTexte 6"/>
          <p:cNvSpPr txBox="1">
            <a:spLocks noChangeArrowheads="1"/>
          </p:cNvSpPr>
          <p:nvPr/>
        </p:nvSpPr>
        <p:spPr bwMode="auto">
          <a:xfrm>
            <a:off x="105568" y="2960135"/>
            <a:ext cx="2095792" cy="142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smtClean="0">
                <a:solidFill>
                  <a:srgbClr val="003300"/>
                </a:solidFill>
              </a:rPr>
              <a:t>Margousier/margosier </a:t>
            </a:r>
            <a:r>
              <a:rPr lang="fr-FR" altLang="fr-FR" sz="1200" dirty="0">
                <a:solidFill>
                  <a:srgbClr val="003300"/>
                </a:solidFill>
              </a:rPr>
              <a:t>ou </a:t>
            </a:r>
            <a:r>
              <a:rPr lang="fr-FR" altLang="fr-FR" sz="1200" dirty="0" err="1">
                <a:solidFill>
                  <a:srgbClr val="003300"/>
                </a:solidFill>
              </a:rPr>
              <a:t>neem</a:t>
            </a:r>
            <a:r>
              <a:rPr lang="fr-FR" altLang="fr-FR" sz="1200" dirty="0">
                <a:solidFill>
                  <a:srgbClr val="003300"/>
                </a:solidFill>
              </a:rPr>
              <a:t> (</a:t>
            </a:r>
            <a:r>
              <a:rPr lang="fr-FR" altLang="fr-FR" sz="1200" i="1" dirty="0" err="1">
                <a:solidFill>
                  <a:srgbClr val="003300"/>
                </a:solidFill>
              </a:rPr>
              <a:t>Azadirachta</a:t>
            </a:r>
            <a:r>
              <a:rPr lang="fr-FR" altLang="fr-FR" sz="1200" i="1" dirty="0">
                <a:solidFill>
                  <a:srgbClr val="003300"/>
                </a:solidFill>
              </a:rPr>
              <a:t> </a:t>
            </a:r>
            <a:r>
              <a:rPr lang="fr-FR" altLang="fr-FR" sz="1200" i="1" dirty="0" err="1">
                <a:solidFill>
                  <a:srgbClr val="003300"/>
                </a:solidFill>
              </a:rPr>
              <a:t>indica</a:t>
            </a:r>
            <a:r>
              <a:rPr lang="fr-FR" altLang="fr-FR" sz="1200" dirty="0">
                <a:solidFill>
                  <a:srgbClr val="003300"/>
                </a:solidFill>
              </a:rPr>
              <a:t>). Utilisé pour traiter le paludisme, les </a:t>
            </a:r>
            <a:r>
              <a:rPr lang="fr-FR" altLang="fr-FR" sz="1200" dirty="0" err="1">
                <a:solidFill>
                  <a:srgbClr val="003300"/>
                </a:solidFill>
              </a:rPr>
              <a:t>oedèmes</a:t>
            </a:r>
            <a:r>
              <a:rPr lang="fr-FR" altLang="fr-FR" sz="1200" dirty="0">
                <a:solidFill>
                  <a:srgbClr val="003300"/>
                </a:solidFill>
              </a:rPr>
              <a:t>, les ulcères, les maladies de peau, la lèpre. Anthelminthique (invasif).</a:t>
            </a:r>
          </a:p>
        </p:txBody>
      </p:sp>
      <p:sp>
        <p:nvSpPr>
          <p:cNvPr id="8" name="Rectangle 10"/>
          <p:cNvSpPr>
            <a:spLocks noChangeArrowheads="1"/>
          </p:cNvSpPr>
          <p:nvPr/>
        </p:nvSpPr>
        <p:spPr bwMode="auto">
          <a:xfrm>
            <a:off x="2033610" y="2632535"/>
            <a:ext cx="30265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3300"/>
                </a:solidFill>
              </a:rPr>
              <a:t>Fromager ou kapokier (</a:t>
            </a:r>
            <a:r>
              <a:rPr lang="fr-FR" altLang="fr-FR" sz="1200" i="1" dirty="0" err="1">
                <a:solidFill>
                  <a:srgbClr val="003300"/>
                </a:solidFill>
              </a:rPr>
              <a:t>Ceiba</a:t>
            </a:r>
            <a:r>
              <a:rPr lang="fr-FR" altLang="fr-FR" sz="1200" i="1" dirty="0">
                <a:solidFill>
                  <a:srgbClr val="003300"/>
                </a:solidFill>
              </a:rPr>
              <a:t> </a:t>
            </a:r>
            <a:r>
              <a:rPr lang="fr-FR" altLang="fr-FR" sz="1200" i="1" dirty="0" err="1">
                <a:solidFill>
                  <a:srgbClr val="003300"/>
                </a:solidFill>
              </a:rPr>
              <a:t>pentandra</a:t>
            </a:r>
            <a:r>
              <a:rPr lang="fr-FR" altLang="fr-FR" sz="1200" dirty="0">
                <a:solidFill>
                  <a:srgbClr val="003300"/>
                </a:solidFill>
              </a:rPr>
              <a:t>). En usages médico-traditionnels, il traiterait l'asthme, les diarrhées </a:t>
            </a:r>
            <a:r>
              <a:rPr lang="fr-FR" altLang="fr-FR" sz="1200" dirty="0" err="1">
                <a:solidFill>
                  <a:srgbClr val="003300"/>
                </a:solidFill>
              </a:rPr>
              <a:t>dysentéiformes</a:t>
            </a:r>
            <a:r>
              <a:rPr lang="fr-FR" altLang="fr-FR" sz="1200" dirty="0">
                <a:solidFill>
                  <a:srgbClr val="003300"/>
                </a:solidFill>
              </a:rPr>
              <a:t>, les douleurs abdominales, les brulures de l'estomac, les abcès, les </a:t>
            </a:r>
            <a:r>
              <a:rPr lang="fr-FR" altLang="fr-FR" sz="1200" dirty="0" err="1">
                <a:solidFill>
                  <a:srgbClr val="003300"/>
                </a:solidFill>
              </a:rPr>
              <a:t>oedèmes</a:t>
            </a:r>
            <a:r>
              <a:rPr lang="fr-FR" altLang="fr-FR" sz="1200" dirty="0">
                <a:solidFill>
                  <a:srgbClr val="003300"/>
                </a:solidFill>
              </a:rPr>
              <a:t>, les plaies, le diabète (?) ...</a:t>
            </a:r>
          </a:p>
        </p:txBody>
      </p:sp>
      <p:sp>
        <p:nvSpPr>
          <p:cNvPr id="9" name="Rectangle 4"/>
          <p:cNvSpPr>
            <a:spLocks noChangeArrowheads="1"/>
          </p:cNvSpPr>
          <p:nvPr/>
        </p:nvSpPr>
        <p:spPr bwMode="auto">
          <a:xfrm>
            <a:off x="-38513" y="5680543"/>
            <a:ext cx="41448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chemeClr val="accent6">
                    <a:lumMod val="50000"/>
                  </a:schemeClr>
                </a:solidFill>
              </a:rPr>
              <a:t>Piliostigma</a:t>
            </a:r>
            <a:r>
              <a:rPr lang="fr-FR" altLang="fr-FR" sz="1200" i="1" dirty="0">
                <a:solidFill>
                  <a:schemeClr val="accent6">
                    <a:lumMod val="50000"/>
                  </a:schemeClr>
                </a:solidFill>
              </a:rPr>
              <a:t> </a:t>
            </a:r>
            <a:r>
              <a:rPr lang="fr-FR" altLang="fr-FR" sz="1200" i="1" dirty="0" err="1">
                <a:solidFill>
                  <a:schemeClr val="accent6">
                    <a:lumMod val="50000"/>
                  </a:schemeClr>
                </a:solidFill>
              </a:rPr>
              <a:t>thonningii</a:t>
            </a:r>
            <a:r>
              <a:rPr lang="fr-FR" altLang="fr-FR" sz="1200" i="1" dirty="0">
                <a:solidFill>
                  <a:schemeClr val="accent6">
                    <a:lumMod val="50000"/>
                  </a:schemeClr>
                </a:solidFill>
              </a:rPr>
              <a:t>. </a:t>
            </a:r>
            <a:r>
              <a:rPr lang="fr-FR" altLang="fr-FR" sz="1200" dirty="0">
                <a:solidFill>
                  <a:schemeClr val="accent6">
                    <a:lumMod val="50000"/>
                  </a:schemeClr>
                </a:solidFill>
              </a:rPr>
              <a:t>Traite maladies de la </a:t>
            </a:r>
            <a:r>
              <a:rPr lang="fr-FR" altLang="fr-FR" sz="1200">
                <a:solidFill>
                  <a:schemeClr val="accent6">
                    <a:lumMod val="50000"/>
                  </a:schemeClr>
                </a:solidFill>
              </a:rPr>
              <a:t>peau </a:t>
            </a:r>
            <a:r>
              <a:rPr lang="fr-FR" altLang="fr-FR" sz="1200" smtClean="0">
                <a:solidFill>
                  <a:schemeClr val="accent6">
                    <a:lumMod val="50000"/>
                  </a:schemeClr>
                </a:solidFill>
              </a:rPr>
              <a:t>/ </a:t>
            </a:r>
            <a:r>
              <a:rPr lang="fr-FR" altLang="fr-FR" sz="1200" dirty="0">
                <a:solidFill>
                  <a:schemeClr val="accent6">
                    <a:lumMod val="50000"/>
                  </a:schemeClr>
                </a:solidFill>
              </a:rPr>
              <a:t>plaies,  ulcères et les infections cutanées, diarrhée, dysenterie, vers et autres problèmes intestinaux</a:t>
            </a:r>
            <a:r>
              <a:rPr lang="fr-FR" altLang="fr-FR" sz="1200" dirty="0" smtClean="0">
                <a:solidFill>
                  <a:schemeClr val="accent6">
                    <a:lumMod val="50000"/>
                  </a:schemeClr>
                </a:solidFill>
              </a:rPr>
              <a:t>, toux  </a:t>
            </a:r>
            <a:r>
              <a:rPr lang="fr-FR" altLang="fr-FR" sz="1200" dirty="0">
                <a:solidFill>
                  <a:schemeClr val="accent6">
                    <a:lumMod val="50000"/>
                  </a:schemeClr>
                </a:solidFill>
              </a:rPr>
              <a:t>... L'écorce est </a:t>
            </a:r>
            <a:r>
              <a:rPr lang="fr-FR" altLang="fr-FR" sz="1200" dirty="0" smtClean="0">
                <a:solidFill>
                  <a:schemeClr val="accent6">
                    <a:lumMod val="50000"/>
                  </a:schemeClr>
                </a:solidFill>
              </a:rPr>
              <a:t>aussi créditée </a:t>
            </a:r>
            <a:r>
              <a:rPr lang="fr-FR" altLang="fr-FR" sz="1200" dirty="0">
                <a:solidFill>
                  <a:schemeClr val="accent6">
                    <a:lumMod val="50000"/>
                  </a:schemeClr>
                </a:solidFill>
              </a:rPr>
              <a:t>d'une activité </a:t>
            </a:r>
            <a:r>
              <a:rPr lang="fr-FR" altLang="fr-FR" sz="1200" dirty="0" smtClean="0">
                <a:solidFill>
                  <a:schemeClr val="accent6">
                    <a:lumMod val="50000"/>
                  </a:schemeClr>
                </a:solidFill>
              </a:rPr>
              <a:t>antidouleur. </a:t>
            </a:r>
            <a:r>
              <a:rPr lang="fr-FR" altLang="fr-FR" sz="1200" smtClean="0">
                <a:solidFill>
                  <a:schemeClr val="accent6">
                    <a:lumMod val="50000"/>
                  </a:schemeClr>
                </a:solidFill>
                <a:hlinkClick r:id="rId2"/>
              </a:rPr>
              <a:t>http://database.prota.org/PROTAhtml/Piliostigma%20thonningii_Fr.htm</a:t>
            </a:r>
            <a:r>
              <a:rPr lang="fr-FR" altLang="fr-FR" sz="1200" smtClean="0">
                <a:solidFill>
                  <a:schemeClr val="accent6">
                    <a:lumMod val="50000"/>
                  </a:schemeClr>
                </a:solidFill>
              </a:rPr>
              <a:t> </a:t>
            </a:r>
            <a:endParaRPr lang="fr-FR" altLang="fr-FR" sz="1200" dirty="0">
              <a:solidFill>
                <a:schemeClr val="accent6">
                  <a:lumMod val="50000"/>
                </a:schemeClr>
              </a:solidFill>
            </a:endParaRPr>
          </a:p>
        </p:txBody>
      </p:sp>
      <p:sp>
        <p:nvSpPr>
          <p:cNvPr id="10" name="Rectangle 13"/>
          <p:cNvSpPr>
            <a:spLocks noChangeArrowheads="1"/>
          </p:cNvSpPr>
          <p:nvPr/>
        </p:nvSpPr>
        <p:spPr bwMode="auto">
          <a:xfrm>
            <a:off x="4494909" y="5829964"/>
            <a:ext cx="39168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chemeClr val="accent6">
                    <a:lumMod val="50000"/>
                  </a:schemeClr>
                </a:solidFill>
              </a:rPr>
              <a:t>Poivre de Guinée ou Kili (</a:t>
            </a:r>
            <a:r>
              <a:rPr lang="fr-FR" altLang="fr-FR" sz="1200" i="1" dirty="0" err="1">
                <a:solidFill>
                  <a:schemeClr val="accent6">
                    <a:lumMod val="50000"/>
                  </a:schemeClr>
                </a:solidFill>
              </a:rPr>
              <a:t>Xylopia</a:t>
            </a:r>
            <a:r>
              <a:rPr lang="fr-FR" altLang="fr-FR" sz="1200" i="1" dirty="0">
                <a:solidFill>
                  <a:schemeClr val="accent6">
                    <a:lumMod val="50000"/>
                  </a:schemeClr>
                </a:solidFill>
              </a:rPr>
              <a:t> </a:t>
            </a:r>
            <a:r>
              <a:rPr lang="fr-FR" altLang="fr-FR" sz="1200" i="1" dirty="0" err="1">
                <a:solidFill>
                  <a:schemeClr val="accent6">
                    <a:lumMod val="50000"/>
                  </a:schemeClr>
                </a:solidFill>
              </a:rPr>
              <a:t>aethiopica</a:t>
            </a:r>
            <a:r>
              <a:rPr lang="fr-FR" altLang="fr-FR" sz="1200" dirty="0">
                <a:solidFill>
                  <a:schemeClr val="accent6">
                    <a:lumMod val="50000"/>
                  </a:schemeClr>
                </a:solidFill>
              </a:rPr>
              <a:t>). Son fruit séché est utilisé comme épice et pour ses vertus médicinales, en particulier contre la grippe, les bronchites et la dysenterie. Traite plaies, œdème. Il serait antibiotique, anti-inflammatoire, antifongique (?) et anti-dermite (?).</a:t>
            </a:r>
            <a:endParaRPr lang="fr-FR" altLang="fr-FR" sz="1000" dirty="0">
              <a:solidFill>
                <a:schemeClr val="accent6">
                  <a:lumMod val="50000"/>
                </a:schemeClr>
              </a:solidFill>
            </a:endParaRPr>
          </a:p>
        </p:txBody>
      </p:sp>
      <p:sp>
        <p:nvSpPr>
          <p:cNvPr id="11" name="Rectangle 11"/>
          <p:cNvSpPr>
            <a:spLocks noChangeArrowheads="1"/>
          </p:cNvSpPr>
          <p:nvPr/>
        </p:nvSpPr>
        <p:spPr bwMode="auto">
          <a:xfrm>
            <a:off x="4851234" y="2537037"/>
            <a:ext cx="258682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smtClean="0">
                <a:solidFill>
                  <a:srgbClr val="003300"/>
                </a:solidFill>
              </a:rPr>
              <a:t>« Tomate sauvage », Mullaca</a:t>
            </a:r>
            <a:r>
              <a:rPr lang="fr-FR" altLang="fr-FR" sz="1200" dirty="0">
                <a:solidFill>
                  <a:srgbClr val="003300"/>
                </a:solidFill>
              </a:rPr>
              <a:t>, topatop, </a:t>
            </a:r>
            <a:r>
              <a:rPr lang="fr-FR" altLang="fr-FR" sz="1200" dirty="0" smtClean="0">
                <a:solidFill>
                  <a:srgbClr val="003300"/>
                </a:solidFill>
              </a:rPr>
              <a:t>wapotok (</a:t>
            </a:r>
            <a:r>
              <a:rPr lang="fr-FR" altLang="fr-FR" sz="1200" i="1" dirty="0" smtClean="0">
                <a:solidFill>
                  <a:srgbClr val="003300"/>
                </a:solidFill>
              </a:rPr>
              <a:t>Physalis angulata</a:t>
            </a:r>
            <a:r>
              <a:rPr lang="fr-FR" altLang="fr-FR" sz="1200" dirty="0" smtClean="0">
                <a:solidFill>
                  <a:srgbClr val="003300"/>
                </a:solidFill>
              </a:rPr>
              <a:t>). </a:t>
            </a:r>
            <a:r>
              <a:rPr lang="fr-FR" altLang="fr-FR" sz="1200" dirty="0">
                <a:solidFill>
                  <a:srgbClr val="003300"/>
                </a:solidFill>
              </a:rPr>
              <a:t>Bactéricide, anti-cancéreux, anti-inflammatoire ... Tue les mycobactéries, traite les ulcères, la gale , les infections à </a:t>
            </a:r>
            <a:r>
              <a:rPr lang="fr-FR" altLang="fr-FR" sz="1200" dirty="0" smtClean="0">
                <a:solidFill>
                  <a:srgbClr val="003300"/>
                </a:solidFill>
              </a:rPr>
              <a:t>Mycoplasme, </a:t>
            </a:r>
            <a:r>
              <a:rPr lang="fr-FR" altLang="fr-FR" sz="1200" dirty="0">
                <a:solidFill>
                  <a:srgbClr val="003300"/>
                </a:solidFill>
              </a:rPr>
              <a:t>les maladies de peau (dermites, le psoriasis, les infections cutanées, rosacées, la sclérodermie, etc.) ... </a:t>
            </a:r>
            <a:r>
              <a:rPr lang="fr-FR" altLang="fr-FR" sz="1200" dirty="0" smtClean="0">
                <a:solidFill>
                  <a:srgbClr val="003300"/>
                </a:solidFill>
              </a:rPr>
              <a:t> </a:t>
            </a:r>
            <a:r>
              <a:rPr lang="fr-FR" altLang="fr-FR" sz="1200" dirty="0" smtClean="0">
                <a:solidFill>
                  <a:srgbClr val="003300"/>
                </a:solidFill>
                <a:hlinkClick r:id="rId3"/>
              </a:rPr>
              <a:t>http://www.rain-tree.com/mullaca.htm</a:t>
            </a:r>
            <a:r>
              <a:rPr lang="fr-FR" altLang="fr-FR" sz="1200" dirty="0" smtClean="0">
                <a:solidFill>
                  <a:srgbClr val="003300"/>
                </a:solidFill>
              </a:rPr>
              <a:t>  (adventice).</a:t>
            </a:r>
            <a:endParaRPr lang="fr-FR" altLang="fr-FR" sz="1200" dirty="0">
              <a:solidFill>
                <a:srgbClr val="003300"/>
              </a:solidFill>
            </a:endParaRPr>
          </a:p>
        </p:txBody>
      </p:sp>
      <p:sp>
        <p:nvSpPr>
          <p:cNvPr id="12" name="Rectangle 15"/>
          <p:cNvSpPr>
            <a:spLocks noChangeArrowheads="1"/>
          </p:cNvSpPr>
          <p:nvPr/>
        </p:nvSpPr>
        <p:spPr bwMode="auto">
          <a:xfrm>
            <a:off x="8800333" y="5996939"/>
            <a:ext cx="3391668"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3300"/>
                </a:solidFill>
              </a:rPr>
              <a:t>Jatropha</a:t>
            </a:r>
            <a:r>
              <a:rPr lang="fr-FR" altLang="fr-FR" sz="1200" i="1" dirty="0">
                <a:solidFill>
                  <a:srgbClr val="003300"/>
                </a:solidFill>
              </a:rPr>
              <a:t> </a:t>
            </a:r>
            <a:r>
              <a:rPr lang="fr-FR" altLang="fr-FR" sz="1200" i="1" dirty="0" err="1" smtClean="0">
                <a:solidFill>
                  <a:srgbClr val="003300"/>
                </a:solidFill>
              </a:rPr>
              <a:t>curcas</a:t>
            </a:r>
            <a:r>
              <a:rPr lang="fr-FR" altLang="fr-FR" sz="1200" dirty="0" smtClean="0">
                <a:solidFill>
                  <a:srgbClr val="003300"/>
                </a:solidFill>
              </a:rPr>
              <a:t> (« pignon d’Inde ») </a:t>
            </a:r>
            <a:r>
              <a:rPr lang="fr-FR" altLang="fr-FR" sz="1200" dirty="0">
                <a:solidFill>
                  <a:srgbClr val="003300"/>
                </a:solidFill>
              </a:rPr>
              <a:t>Traite paludisme, (par son latex) dermatose, psoriasis, ulcère, ulcère phagédénique, plaie, blessure, </a:t>
            </a:r>
            <a:r>
              <a:rPr lang="fr-FR" altLang="fr-FR" sz="1200" dirty="0" smtClean="0">
                <a:solidFill>
                  <a:srgbClr val="003300"/>
                </a:solidFill>
              </a:rPr>
              <a:t>gingivites, </a:t>
            </a:r>
            <a:r>
              <a:rPr lang="fr-FR" altLang="fr-FR" sz="1200" dirty="0">
                <a:solidFill>
                  <a:srgbClr val="003300"/>
                </a:solidFill>
              </a:rPr>
              <a:t>stomatites ... Molluscide </a:t>
            </a:r>
            <a:r>
              <a:rPr lang="fr-FR" altLang="fr-FR" sz="1200" dirty="0" smtClean="0">
                <a:solidFill>
                  <a:srgbClr val="003300"/>
                </a:solidFill>
              </a:rPr>
              <a:t>... (invasif)</a:t>
            </a:r>
            <a:endParaRPr lang="fr-FR" altLang="fr-FR" sz="1200" dirty="0">
              <a:solidFill>
                <a:srgbClr val="003300"/>
              </a:solidFill>
            </a:endParaRPr>
          </a:p>
        </p:txBody>
      </p:sp>
      <p:sp>
        <p:nvSpPr>
          <p:cNvPr id="13" name="ZoneTexte 12"/>
          <p:cNvSpPr txBox="1"/>
          <p:nvPr/>
        </p:nvSpPr>
        <p:spPr>
          <a:xfrm>
            <a:off x="2819732" y="109509"/>
            <a:ext cx="3140004" cy="646331"/>
          </a:xfrm>
          <a:prstGeom prst="rect">
            <a:avLst/>
          </a:prstGeom>
          <a:noFill/>
        </p:spPr>
        <p:txBody>
          <a:bodyPr wrap="square" rtlCol="0">
            <a:spAutoFit/>
          </a:bodyPr>
          <a:lstStyle/>
          <a:p>
            <a:pPr algn="ctr"/>
            <a:r>
              <a:rPr lang="fr-FR" dirty="0" smtClean="0">
                <a:solidFill>
                  <a:srgbClr val="FF0000"/>
                </a:solidFill>
              </a:rPr>
              <a:t>A vérifier. Attention, ces plantes peuvent être toxiques (!).</a:t>
            </a:r>
            <a:endParaRPr lang="fr-FR" dirty="0">
              <a:solidFill>
                <a:srgbClr val="FF0000"/>
              </a:solidFill>
            </a:endParaRPr>
          </a:p>
        </p:txBody>
      </p:sp>
      <p:sp>
        <p:nvSpPr>
          <p:cNvPr id="14" name="ZoneTexte 13"/>
          <p:cNvSpPr txBox="1"/>
          <p:nvPr/>
        </p:nvSpPr>
        <p:spPr>
          <a:xfrm>
            <a:off x="9587430" y="2468981"/>
            <a:ext cx="2537900" cy="1384995"/>
          </a:xfrm>
          <a:prstGeom prst="rect">
            <a:avLst/>
          </a:prstGeom>
          <a:noFill/>
        </p:spPr>
        <p:txBody>
          <a:bodyPr wrap="square" rtlCol="0">
            <a:spAutoFit/>
          </a:bodyPr>
          <a:lstStyle/>
          <a:p>
            <a:pPr algn="ctr"/>
            <a:r>
              <a:rPr lang="fr-FR" sz="1200" dirty="0">
                <a:solidFill>
                  <a:srgbClr val="003300"/>
                </a:solidFill>
              </a:rPr>
              <a:t>Faux kinkéliba ou café-nègre (</a:t>
            </a:r>
            <a:r>
              <a:rPr lang="fr-FR" sz="1200" i="1" dirty="0">
                <a:solidFill>
                  <a:srgbClr val="003300"/>
                </a:solidFill>
              </a:rPr>
              <a:t>Senna occidentalis </a:t>
            </a:r>
            <a:r>
              <a:rPr lang="fr-FR" sz="1200" dirty="0">
                <a:solidFill>
                  <a:srgbClr val="003300"/>
                </a:solidFill>
              </a:rPr>
              <a:t>ou</a:t>
            </a:r>
            <a:r>
              <a:rPr lang="fr-FR" sz="1200" i="1" dirty="0">
                <a:solidFill>
                  <a:srgbClr val="003300"/>
                </a:solidFill>
              </a:rPr>
              <a:t> Cassia occidentalis</a:t>
            </a:r>
            <a:r>
              <a:rPr lang="fr-FR" sz="1200" dirty="0" smtClean="0">
                <a:solidFill>
                  <a:srgbClr val="003300"/>
                </a:solidFill>
              </a:rPr>
              <a:t>). Fon : </a:t>
            </a:r>
            <a:r>
              <a:rPr lang="fr-FR" sz="1200" dirty="0">
                <a:solidFill>
                  <a:srgbClr val="003300"/>
                </a:solidFill>
              </a:rPr>
              <a:t>Ayahwenouman</a:t>
            </a:r>
            <a:r>
              <a:rPr lang="fr-FR" sz="1200" dirty="0" smtClean="0">
                <a:solidFill>
                  <a:srgbClr val="003300"/>
                </a:solidFill>
              </a:rPr>
              <a:t>. Traiterait </a:t>
            </a:r>
            <a:r>
              <a:rPr lang="fr-FR" sz="1200" dirty="0">
                <a:solidFill>
                  <a:srgbClr val="003300"/>
                </a:solidFill>
              </a:rPr>
              <a:t>lombalgies, </a:t>
            </a:r>
            <a:r>
              <a:rPr lang="fr-FR" sz="1200" dirty="0" smtClean="0">
                <a:solidFill>
                  <a:srgbClr val="003300"/>
                </a:solidFill>
              </a:rPr>
              <a:t>diabète, </a:t>
            </a:r>
            <a:r>
              <a:rPr lang="fr-FR" sz="1200" dirty="0">
                <a:solidFill>
                  <a:srgbClr val="003300"/>
                </a:solidFill>
              </a:rPr>
              <a:t>abcès, éruptions cutanées diverses, vermifuge, </a:t>
            </a:r>
            <a:r>
              <a:rPr lang="fr-FR" sz="1200" dirty="0" smtClean="0">
                <a:solidFill>
                  <a:srgbClr val="003300"/>
                </a:solidFill>
              </a:rPr>
              <a:t>blennorragie, maladies du foie/ictère </a:t>
            </a:r>
            <a:r>
              <a:rPr lang="fr-FR" sz="1200" dirty="0">
                <a:solidFill>
                  <a:srgbClr val="003300"/>
                </a:solidFill>
              </a:rPr>
              <a:t>... Purgatif, </a:t>
            </a:r>
            <a:r>
              <a:rPr lang="fr-FR" sz="1200" dirty="0" smtClean="0">
                <a:solidFill>
                  <a:srgbClr val="003300"/>
                </a:solidFill>
              </a:rPr>
              <a:t>laxatif (adventice) </a:t>
            </a:r>
            <a:r>
              <a:rPr lang="fr-FR" sz="1200" dirty="0">
                <a:solidFill>
                  <a:srgbClr val="003300"/>
                </a:solidFill>
              </a:rPr>
              <a:t>...</a:t>
            </a: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84" y="1055134"/>
            <a:ext cx="1905000" cy="1905000"/>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551" y="1523827"/>
            <a:ext cx="800100" cy="1066800"/>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360" y="1071394"/>
            <a:ext cx="1905000" cy="1524000"/>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141" y="1110200"/>
            <a:ext cx="1905000" cy="1428750"/>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419" y="5206364"/>
            <a:ext cx="1066800" cy="790575"/>
          </a:xfrm>
          <a:prstGeom prst="rect">
            <a:avLst/>
          </a:prstGeom>
        </p:spPr>
      </p:pic>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1610" y="4591692"/>
            <a:ext cx="1905000" cy="1428750"/>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7771" y="613873"/>
            <a:ext cx="2466975" cy="1847850"/>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4418" y="4381502"/>
            <a:ext cx="1736614" cy="1299042"/>
          </a:xfrm>
          <a:prstGeom prst="rect">
            <a:avLst/>
          </a:prstGeom>
        </p:spPr>
      </p:pic>
      <p:pic>
        <p:nvPicPr>
          <p:cNvPr id="23" name="Imag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836" y="4381501"/>
            <a:ext cx="1818848" cy="1293087"/>
          </a:xfrm>
          <a:prstGeom prst="rect">
            <a:avLst/>
          </a:prstGeom>
        </p:spPr>
      </p:pic>
      <p:pic>
        <p:nvPicPr>
          <p:cNvPr id="24" name="Imag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6360" y="4885949"/>
            <a:ext cx="1447800" cy="990600"/>
          </a:xfrm>
          <a:prstGeom prst="rect">
            <a:avLst/>
          </a:prstGeom>
        </p:spPr>
      </p:pic>
      <p:pic>
        <p:nvPicPr>
          <p:cNvPr id="25" name="Imag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4973" y="4885949"/>
            <a:ext cx="1169053" cy="979778"/>
          </a:xfrm>
          <a:prstGeom prst="rect">
            <a:avLst/>
          </a:prstGeom>
        </p:spPr>
      </p:pic>
      <p:pic>
        <p:nvPicPr>
          <p:cNvPr id="26" name="Imag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84839" y="4762612"/>
            <a:ext cx="1424969" cy="1067351"/>
          </a:xfrm>
          <a:prstGeom prst="rect">
            <a:avLst/>
          </a:prstGeom>
        </p:spPr>
      </p:pic>
      <p:sp>
        <p:nvSpPr>
          <p:cNvPr id="27" name="ZoneTexte 26"/>
          <p:cNvSpPr txBox="1"/>
          <p:nvPr/>
        </p:nvSpPr>
        <p:spPr>
          <a:xfrm>
            <a:off x="7347523" y="2461723"/>
            <a:ext cx="2230248" cy="2308324"/>
          </a:xfrm>
          <a:prstGeom prst="rect">
            <a:avLst/>
          </a:prstGeom>
          <a:noFill/>
        </p:spPr>
        <p:txBody>
          <a:bodyPr wrap="square" rtlCol="0">
            <a:spAutoFit/>
          </a:bodyPr>
          <a:lstStyle/>
          <a:p>
            <a:pPr algn="ctr"/>
            <a:r>
              <a:rPr lang="fr-FR" sz="1200" dirty="0">
                <a:solidFill>
                  <a:srgbClr val="003300"/>
                </a:solidFill>
              </a:rPr>
              <a:t>Pommier de Sodome (</a:t>
            </a:r>
            <a:r>
              <a:rPr lang="fr-FR" sz="1200" i="1" dirty="0" err="1">
                <a:solidFill>
                  <a:srgbClr val="003300"/>
                </a:solidFill>
              </a:rPr>
              <a:t>Calotropis</a:t>
            </a:r>
            <a:r>
              <a:rPr lang="fr-FR" sz="1200" i="1" dirty="0">
                <a:solidFill>
                  <a:srgbClr val="003300"/>
                </a:solidFill>
              </a:rPr>
              <a:t> </a:t>
            </a:r>
            <a:r>
              <a:rPr lang="fr-FR" sz="1200" i="1" dirty="0" err="1">
                <a:solidFill>
                  <a:srgbClr val="003300"/>
                </a:solidFill>
              </a:rPr>
              <a:t>procera</a:t>
            </a:r>
            <a:r>
              <a:rPr lang="fr-FR" sz="1200" dirty="0">
                <a:solidFill>
                  <a:srgbClr val="003300"/>
                </a:solidFill>
              </a:rPr>
              <a:t>). </a:t>
            </a:r>
            <a:r>
              <a:rPr lang="fr-FR" sz="1200" dirty="0">
                <a:solidFill>
                  <a:srgbClr val="FF0000"/>
                </a:solidFill>
              </a:rPr>
              <a:t>Le latex </a:t>
            </a:r>
            <a:r>
              <a:rPr lang="fr-FR" sz="1200" dirty="0" smtClean="0">
                <a:solidFill>
                  <a:srgbClr val="FF0000"/>
                </a:solidFill>
              </a:rPr>
              <a:t>est un </a:t>
            </a:r>
            <a:r>
              <a:rPr lang="fr-FR" sz="1200" dirty="0">
                <a:solidFill>
                  <a:srgbClr val="FF0000"/>
                </a:solidFill>
              </a:rPr>
              <a:t>dangereux </a:t>
            </a:r>
            <a:r>
              <a:rPr lang="fr-FR" sz="1200" dirty="0" err="1" smtClean="0">
                <a:solidFill>
                  <a:srgbClr val="FF0000"/>
                </a:solidFill>
              </a:rPr>
              <a:t>cardiotoxique</a:t>
            </a:r>
            <a:r>
              <a:rPr lang="fr-FR" sz="1200" dirty="0">
                <a:solidFill>
                  <a:srgbClr val="FF0000"/>
                </a:solidFill>
              </a:rPr>
              <a:t>,</a:t>
            </a:r>
            <a:r>
              <a:rPr lang="fr-FR" sz="1200" dirty="0" smtClean="0">
                <a:solidFill>
                  <a:srgbClr val="FF0000"/>
                </a:solidFill>
              </a:rPr>
              <a:t> </a:t>
            </a:r>
            <a:r>
              <a:rPr lang="fr-FR" sz="1200" dirty="0">
                <a:solidFill>
                  <a:srgbClr val="FF0000"/>
                </a:solidFill>
              </a:rPr>
              <a:t>utilisé pour la confection de flèches </a:t>
            </a:r>
            <a:r>
              <a:rPr lang="fr-FR" sz="1200" dirty="0" smtClean="0">
                <a:solidFill>
                  <a:srgbClr val="FF0000"/>
                </a:solidFill>
              </a:rPr>
              <a:t>empoisonnées. </a:t>
            </a:r>
            <a:r>
              <a:rPr lang="fr-FR" sz="1200" dirty="0" smtClean="0">
                <a:solidFill>
                  <a:srgbClr val="003300"/>
                </a:solidFill>
              </a:rPr>
              <a:t>Il soigne </a:t>
            </a:r>
            <a:r>
              <a:rPr lang="fr-FR" sz="1200" dirty="0">
                <a:solidFill>
                  <a:srgbClr val="003300"/>
                </a:solidFill>
              </a:rPr>
              <a:t>aussi </a:t>
            </a:r>
            <a:r>
              <a:rPr lang="fr-FR" sz="1200" dirty="0" smtClean="0">
                <a:solidFill>
                  <a:srgbClr val="003300"/>
                </a:solidFill>
              </a:rPr>
              <a:t>les, </a:t>
            </a:r>
            <a:r>
              <a:rPr lang="fr-FR" sz="1200" dirty="0">
                <a:solidFill>
                  <a:srgbClr val="003300"/>
                </a:solidFill>
              </a:rPr>
              <a:t>débarrasse les animaux de leurs tiques. </a:t>
            </a:r>
            <a:r>
              <a:rPr lang="fr-FR" sz="1200" dirty="0" smtClean="0">
                <a:solidFill>
                  <a:srgbClr val="003300"/>
                </a:solidFill>
              </a:rPr>
              <a:t>Anti-vomitif, antitussif. Ses </a:t>
            </a:r>
            <a:r>
              <a:rPr lang="fr-FR" sz="1200" dirty="0">
                <a:solidFill>
                  <a:srgbClr val="003300"/>
                </a:solidFill>
              </a:rPr>
              <a:t>propriétés médicinales, </a:t>
            </a:r>
            <a:r>
              <a:rPr lang="fr-FR" sz="1200" dirty="0" smtClean="0">
                <a:solidFill>
                  <a:srgbClr val="003300"/>
                </a:solidFill>
              </a:rPr>
              <a:t>sont </a:t>
            </a:r>
            <a:r>
              <a:rPr lang="fr-FR" sz="1200" dirty="0">
                <a:solidFill>
                  <a:srgbClr val="003300"/>
                </a:solidFill>
              </a:rPr>
              <a:t>nombreuses, pas forcément vérifiées. </a:t>
            </a:r>
            <a:r>
              <a:rPr lang="fr-FR" sz="1200" dirty="0">
                <a:solidFill>
                  <a:srgbClr val="003300"/>
                </a:solidFill>
                <a:hlinkClick r:id="rId16"/>
              </a:rPr>
              <a:t>http</a:t>
            </a:r>
            <a:r>
              <a:rPr lang="fr-FR" sz="1200" dirty="0" smtClean="0">
                <a:solidFill>
                  <a:srgbClr val="003300"/>
                </a:solidFill>
                <a:hlinkClick r:id="rId16"/>
              </a:rPr>
              <a:t>://www.mampuya.org/plantes/arbre_soie.html</a:t>
            </a:r>
            <a:r>
              <a:rPr lang="fr-FR" sz="1200" dirty="0" smtClean="0">
                <a:solidFill>
                  <a:srgbClr val="003300"/>
                </a:solidFill>
              </a:rPr>
              <a:t> </a:t>
            </a:r>
            <a:endParaRPr lang="fr-FR" sz="1200" dirty="0">
              <a:solidFill>
                <a:srgbClr val="003300"/>
              </a:solidFill>
            </a:endParaRPr>
          </a:p>
        </p:txBody>
      </p:sp>
      <p:pic>
        <p:nvPicPr>
          <p:cNvPr id="28" name="Imag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72905" y="1035665"/>
            <a:ext cx="1677758" cy="1453407"/>
          </a:xfrm>
          <a:prstGeom prst="rect">
            <a:avLst/>
          </a:prstGeom>
        </p:spPr>
      </p:pic>
      <p:sp>
        <p:nvSpPr>
          <p:cNvPr id="29" name="ZoneTexte 28"/>
          <p:cNvSpPr txBox="1"/>
          <p:nvPr/>
        </p:nvSpPr>
        <p:spPr>
          <a:xfrm>
            <a:off x="9587430" y="3937299"/>
            <a:ext cx="2457316" cy="461665"/>
          </a:xfrm>
          <a:prstGeom prst="rect">
            <a:avLst/>
          </a:prstGeom>
          <a:noFill/>
        </p:spPr>
        <p:txBody>
          <a:bodyPr wrap="square" rtlCol="0">
            <a:spAutoFit/>
          </a:bodyPr>
          <a:lstStyle/>
          <a:p>
            <a:r>
              <a:rPr lang="fr-FR" sz="1200" dirty="0" smtClean="0">
                <a:solidFill>
                  <a:srgbClr val="003300"/>
                </a:solidFill>
              </a:rPr>
              <a:t>Source : </a:t>
            </a:r>
            <a:r>
              <a:rPr lang="fr-FR" sz="1200" i="1" dirty="0" smtClean="0">
                <a:solidFill>
                  <a:srgbClr val="003300"/>
                </a:solidFill>
              </a:rPr>
              <a:t>Pharmacopée vétérinaire</a:t>
            </a:r>
            <a:r>
              <a:rPr lang="fr-FR" sz="1200" dirty="0" smtClean="0">
                <a:solidFill>
                  <a:srgbClr val="003300"/>
                </a:solidFill>
              </a:rPr>
              <a:t>, Centre Songhaï &amp; </a:t>
            </a:r>
            <a:r>
              <a:rPr lang="fr-FR" sz="1200" dirty="0" err="1" smtClean="0">
                <a:solidFill>
                  <a:srgbClr val="003300"/>
                </a:solidFill>
              </a:rPr>
              <a:t>Danida</a:t>
            </a:r>
            <a:r>
              <a:rPr lang="fr-FR" sz="1200" dirty="0" smtClean="0">
                <a:solidFill>
                  <a:srgbClr val="003300"/>
                </a:solidFill>
              </a:rPr>
              <a:t>, 2008.</a:t>
            </a:r>
            <a:endParaRPr lang="fr-FR" sz="1200" dirty="0">
              <a:solidFill>
                <a:srgbClr val="003300"/>
              </a:solidFill>
            </a:endParaRPr>
          </a:p>
        </p:txBody>
      </p:sp>
      <p:pic>
        <p:nvPicPr>
          <p:cNvPr id="30" name="Picture 2" descr="toxic-2s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9732" y="400686"/>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poison_1s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9616" y="2145095"/>
            <a:ext cx="2476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p:cNvSpPr txBox="1"/>
          <p:nvPr/>
        </p:nvSpPr>
        <p:spPr>
          <a:xfrm>
            <a:off x="6047555" y="10950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Tree>
    <p:extLst>
      <p:ext uri="{BB962C8B-B14F-4D97-AF65-F5344CB8AC3E}">
        <p14:creationId xmlns:p14="http://schemas.microsoft.com/office/powerpoint/2010/main" val="12899474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1505" y="198943"/>
            <a:ext cx="348727" cy="193638"/>
          </a:xfrm>
        </p:spPr>
        <p:txBody>
          <a:bodyPr/>
          <a:lstStyle/>
          <a:p>
            <a:fld id="{603C289A-54D5-4C32-934A-7B1A9FC8B676}" type="slidenum">
              <a:rPr lang="fr-FR" smtClean="0"/>
              <a:t>115</a:t>
            </a:fld>
            <a:endParaRPr lang="fr-FR" dirty="0"/>
          </a:p>
        </p:txBody>
      </p:sp>
      <p:sp>
        <p:nvSpPr>
          <p:cNvPr id="7" name="Rectangle 10"/>
          <p:cNvSpPr>
            <a:spLocks noChangeArrowheads="1"/>
          </p:cNvSpPr>
          <p:nvPr/>
        </p:nvSpPr>
        <p:spPr bwMode="auto">
          <a:xfrm>
            <a:off x="105566" y="2374847"/>
            <a:ext cx="3738357" cy="181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3300"/>
                </a:solidFill>
              </a:rPr>
              <a:t>Doundaké</a:t>
            </a:r>
            <a:r>
              <a:rPr lang="fr-FR" altLang="fr-FR" sz="1200" dirty="0">
                <a:solidFill>
                  <a:srgbClr val="003300"/>
                </a:solidFill>
              </a:rPr>
              <a:t>, </a:t>
            </a:r>
            <a:r>
              <a:rPr lang="fr-FR" altLang="fr-FR" sz="1200" dirty="0" err="1">
                <a:solidFill>
                  <a:srgbClr val="003300"/>
                </a:solidFill>
              </a:rPr>
              <a:t>Nandokml</a:t>
            </a:r>
            <a:r>
              <a:rPr lang="fr-FR" altLang="fr-FR" sz="1200" dirty="0">
                <a:solidFill>
                  <a:srgbClr val="003300"/>
                </a:solidFill>
              </a:rPr>
              <a:t> ("Pêcher africain") (</a:t>
            </a:r>
            <a:r>
              <a:rPr lang="fr-FR" altLang="fr-FR" sz="1200" i="1" dirty="0">
                <a:solidFill>
                  <a:srgbClr val="003300"/>
                </a:solidFill>
              </a:rPr>
              <a:t>Nauclea </a:t>
            </a:r>
            <a:r>
              <a:rPr lang="fr-FR" altLang="fr-FR" sz="1200" i="1" dirty="0" err="1">
                <a:solidFill>
                  <a:srgbClr val="003300"/>
                </a:solidFill>
              </a:rPr>
              <a:t>latifolia</a:t>
            </a:r>
            <a:r>
              <a:rPr lang="fr-FR" altLang="fr-FR" sz="1200" dirty="0">
                <a:solidFill>
                  <a:srgbClr val="003300"/>
                </a:solidFill>
              </a:rPr>
              <a:t> ou </a:t>
            </a:r>
            <a:r>
              <a:rPr lang="fr-FR" altLang="fr-FR" sz="1200" i="1" dirty="0" err="1">
                <a:solidFill>
                  <a:srgbClr val="003300"/>
                </a:solidFill>
              </a:rPr>
              <a:t>Sarcocephalus</a:t>
            </a:r>
            <a:r>
              <a:rPr lang="fr-FR" altLang="fr-FR" sz="1200" i="1" dirty="0">
                <a:solidFill>
                  <a:srgbClr val="003300"/>
                </a:solidFill>
              </a:rPr>
              <a:t> </a:t>
            </a:r>
            <a:r>
              <a:rPr lang="fr-FR" altLang="fr-FR" sz="1200" i="1" dirty="0" err="1">
                <a:solidFill>
                  <a:srgbClr val="003300"/>
                </a:solidFill>
              </a:rPr>
              <a:t>latifolius</a:t>
            </a:r>
            <a:r>
              <a:rPr lang="fr-FR" altLang="fr-FR" sz="1200" dirty="0">
                <a:solidFill>
                  <a:srgbClr val="003300"/>
                </a:solidFill>
              </a:rPr>
              <a:t>). Fon : Ko. Feuilles fébrifuges (paludisme), laxatives, purgatives, antiparasitaires, en usage externe comme désinfectant : Abcès, furoncles, plaies. propriétés antibactériennes sur des souches </a:t>
            </a:r>
            <a:r>
              <a:rPr lang="fr-FR" altLang="fr-FR" sz="1200" dirty="0" err="1">
                <a:solidFill>
                  <a:srgbClr val="003300"/>
                </a:solidFill>
              </a:rPr>
              <a:t>enteropathogènes</a:t>
            </a:r>
            <a:r>
              <a:rPr lang="fr-FR" altLang="fr-FR" sz="1200" dirty="0">
                <a:solidFill>
                  <a:srgbClr val="003300"/>
                </a:solidFill>
              </a:rPr>
              <a:t> (Escherichia Coli). Feuilles et écorce contre filariose. On a découvert dans cette plante le </a:t>
            </a:r>
            <a:r>
              <a:rPr lang="fr-FR" altLang="fr-FR" sz="1200" i="1" dirty="0" err="1">
                <a:solidFill>
                  <a:srgbClr val="003300"/>
                </a:solidFill>
              </a:rPr>
              <a:t>Tramadol</a:t>
            </a:r>
            <a:r>
              <a:rPr lang="fr-FR" altLang="fr-FR" sz="1200" dirty="0">
                <a:solidFill>
                  <a:srgbClr val="003300"/>
                </a:solidFill>
              </a:rPr>
              <a:t>, un antidouleur proche de la morphine.</a:t>
            </a:r>
          </a:p>
        </p:txBody>
      </p:sp>
      <p:sp>
        <p:nvSpPr>
          <p:cNvPr id="8" name="Rectangle 4"/>
          <p:cNvSpPr>
            <a:spLocks noChangeArrowheads="1"/>
          </p:cNvSpPr>
          <p:nvPr/>
        </p:nvSpPr>
        <p:spPr bwMode="auto">
          <a:xfrm>
            <a:off x="3872917" y="2875945"/>
            <a:ext cx="34479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3300"/>
                </a:solidFill>
              </a:rPr>
              <a:t>Gros basilic ou basilic africain (</a:t>
            </a:r>
            <a:r>
              <a:rPr lang="fr-FR" altLang="fr-FR" sz="1200" i="1" dirty="0" err="1">
                <a:solidFill>
                  <a:srgbClr val="003300"/>
                </a:solidFill>
              </a:rPr>
              <a:t>Ocimum</a:t>
            </a:r>
            <a:r>
              <a:rPr lang="fr-FR" altLang="fr-FR" sz="1200" i="1" dirty="0">
                <a:solidFill>
                  <a:srgbClr val="003300"/>
                </a:solidFill>
              </a:rPr>
              <a:t> </a:t>
            </a:r>
            <a:r>
              <a:rPr lang="fr-FR" altLang="fr-FR" sz="1200" i="1" dirty="0" err="1">
                <a:solidFill>
                  <a:srgbClr val="003300"/>
                </a:solidFill>
              </a:rPr>
              <a:t>gratissimum</a:t>
            </a:r>
            <a:r>
              <a:rPr lang="fr-FR" altLang="fr-FR" sz="1200" dirty="0">
                <a:solidFill>
                  <a:srgbClr val="003300"/>
                </a:solidFill>
              </a:rPr>
              <a:t>). Son huile essentielle serait Antibactérienne, Antivirale, Antalgique, Anti-inflammatoire, Antispasmodique, Digestive, Euphorisante, </a:t>
            </a:r>
            <a:r>
              <a:rPr lang="fr-FR" altLang="fr-FR" sz="1200" dirty="0" err="1">
                <a:solidFill>
                  <a:srgbClr val="003300"/>
                </a:solidFill>
              </a:rPr>
              <a:t>Anti-dépressive</a:t>
            </a:r>
            <a:r>
              <a:rPr lang="fr-FR" altLang="fr-FR" sz="1200" dirty="0">
                <a:solidFill>
                  <a:srgbClr val="003300"/>
                </a:solidFill>
              </a:rPr>
              <a:t>, Fébrifuge</a:t>
            </a:r>
            <a:r>
              <a:rPr lang="fr-FR" altLang="fr-FR" sz="1200" dirty="0" smtClean="0">
                <a:solidFill>
                  <a:srgbClr val="003300"/>
                </a:solidFill>
              </a:rPr>
              <a:t>. Il aide à lutter contre le coryza …</a:t>
            </a:r>
            <a:endParaRPr lang="fr-FR" altLang="fr-FR" sz="1200" dirty="0">
              <a:solidFill>
                <a:srgbClr val="003300"/>
              </a:solidFill>
            </a:endParaRPr>
          </a:p>
        </p:txBody>
      </p:sp>
      <p:sp>
        <p:nvSpPr>
          <p:cNvPr id="9" name="ZoneTexte 8"/>
          <p:cNvSpPr txBox="1"/>
          <p:nvPr/>
        </p:nvSpPr>
        <p:spPr>
          <a:xfrm>
            <a:off x="2819732" y="109509"/>
            <a:ext cx="3140004" cy="646331"/>
          </a:xfrm>
          <a:prstGeom prst="rect">
            <a:avLst/>
          </a:prstGeom>
          <a:noFill/>
        </p:spPr>
        <p:txBody>
          <a:bodyPr wrap="square" rtlCol="0">
            <a:spAutoFit/>
          </a:bodyPr>
          <a:lstStyle/>
          <a:p>
            <a:pPr algn="ctr"/>
            <a:r>
              <a:rPr lang="fr-FR" dirty="0" smtClean="0">
                <a:solidFill>
                  <a:srgbClr val="FF0000"/>
                </a:solidFill>
              </a:rPr>
              <a:t>A vérifier. Attention, ces plantes peuvent être toxiques (!).</a:t>
            </a:r>
            <a:endParaRPr lang="fr-FR" dirty="0">
              <a:solidFill>
                <a:srgbClr val="FF0000"/>
              </a:solidFill>
            </a:endParaRPr>
          </a:p>
        </p:txBody>
      </p:sp>
      <p:sp>
        <p:nvSpPr>
          <p:cNvPr id="10" name="ZoneTexte 9"/>
          <p:cNvSpPr txBox="1"/>
          <p:nvPr/>
        </p:nvSpPr>
        <p:spPr>
          <a:xfrm>
            <a:off x="7596432" y="1093862"/>
            <a:ext cx="4333800" cy="4708981"/>
          </a:xfrm>
          <a:prstGeom prst="rect">
            <a:avLst/>
          </a:prstGeom>
          <a:noFill/>
        </p:spPr>
        <p:txBody>
          <a:bodyPr wrap="square" rtlCol="0">
            <a:spAutoFit/>
          </a:bodyPr>
          <a:lstStyle/>
          <a:p>
            <a:pPr lvl="0"/>
            <a:r>
              <a:rPr lang="fr-FR" sz="1200" b="1" dirty="0" smtClean="0">
                <a:solidFill>
                  <a:srgbClr val="003300"/>
                </a:solidFill>
              </a:rPr>
              <a:t>Quelques </a:t>
            </a:r>
            <a:r>
              <a:rPr lang="fr-FR" sz="1200" b="1" dirty="0">
                <a:solidFill>
                  <a:srgbClr val="003300"/>
                </a:solidFill>
              </a:rPr>
              <a:t>plantes </a:t>
            </a:r>
            <a:r>
              <a:rPr lang="fr-FR" sz="1200" b="1" dirty="0" smtClean="0">
                <a:solidFill>
                  <a:srgbClr val="003300"/>
                </a:solidFill>
              </a:rPr>
              <a:t>médicinales de la pharmacopée vétérinaire utilisées par Songhaï :</a:t>
            </a:r>
            <a:endParaRPr lang="fr-FR" sz="1200" dirty="0" smtClean="0">
              <a:solidFill>
                <a:srgbClr val="003300"/>
              </a:solidFill>
            </a:endParaRPr>
          </a:p>
          <a:p>
            <a:pPr lvl="0"/>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Annona</a:t>
            </a:r>
            <a:r>
              <a:rPr lang="fr-FR" sz="1200" i="1" dirty="0" smtClean="0">
                <a:solidFill>
                  <a:srgbClr val="003300"/>
                </a:solidFill>
              </a:rPr>
              <a:t> </a:t>
            </a:r>
            <a:r>
              <a:rPr lang="fr-FR" sz="1200" i="1" dirty="0" err="1" smtClean="0">
                <a:solidFill>
                  <a:srgbClr val="003300"/>
                </a:solidFill>
              </a:rPr>
              <a:t>senegalensis</a:t>
            </a:r>
            <a:r>
              <a:rPr lang="fr-FR" sz="1200" i="1" dirty="0" smtClean="0">
                <a:solidFill>
                  <a:srgbClr val="003300"/>
                </a:solidFill>
              </a:rPr>
              <a:t> </a:t>
            </a:r>
            <a:r>
              <a:rPr lang="fr-FR" sz="1200" dirty="0" smtClean="0">
                <a:solidFill>
                  <a:srgbClr val="003300"/>
                </a:solidFill>
              </a:rPr>
              <a:t>/ annone sénégalaise</a:t>
            </a:r>
          </a:p>
          <a:p>
            <a:pPr marL="228600" lvl="0" indent="-228600">
              <a:buFont typeface="+mj-lt"/>
              <a:buAutoNum type="arabicPeriod"/>
            </a:pPr>
            <a:r>
              <a:rPr lang="fr-FR" sz="1200" i="1" dirty="0" err="1" smtClean="0">
                <a:solidFill>
                  <a:srgbClr val="003300"/>
                </a:solidFill>
              </a:rPr>
              <a:t>Annona</a:t>
            </a:r>
            <a:r>
              <a:rPr lang="fr-FR" sz="1200" i="1" dirty="0" smtClean="0">
                <a:solidFill>
                  <a:srgbClr val="003300"/>
                </a:solidFill>
              </a:rPr>
              <a:t> </a:t>
            </a:r>
            <a:r>
              <a:rPr lang="fr-FR" sz="1200" i="1" dirty="0" err="1" smtClean="0">
                <a:solidFill>
                  <a:srgbClr val="003300"/>
                </a:solidFill>
              </a:rPr>
              <a:t>muricata</a:t>
            </a:r>
            <a:r>
              <a:rPr lang="fr-FR" sz="1200" i="1" dirty="0" smtClean="0">
                <a:solidFill>
                  <a:srgbClr val="003300"/>
                </a:solidFill>
              </a:rPr>
              <a:t> </a:t>
            </a:r>
            <a:r>
              <a:rPr lang="fr-FR" sz="1200" dirty="0" smtClean="0">
                <a:solidFill>
                  <a:srgbClr val="003300"/>
                </a:solidFill>
              </a:rPr>
              <a:t>/ </a:t>
            </a:r>
            <a:r>
              <a:rPr lang="fr-FR" sz="1200" dirty="0" err="1" smtClean="0">
                <a:solidFill>
                  <a:srgbClr val="003300"/>
                </a:solidFill>
              </a:rPr>
              <a:t>corrosolier</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Azadirachta</a:t>
            </a:r>
            <a:r>
              <a:rPr lang="fr-FR" sz="1200" i="1" dirty="0" smtClean="0">
                <a:solidFill>
                  <a:srgbClr val="003300"/>
                </a:solidFill>
              </a:rPr>
              <a:t> </a:t>
            </a:r>
            <a:r>
              <a:rPr lang="fr-FR" sz="1200" i="1" dirty="0" err="1" smtClean="0">
                <a:solidFill>
                  <a:srgbClr val="003300"/>
                </a:solidFill>
              </a:rPr>
              <a:t>indica</a:t>
            </a:r>
            <a:r>
              <a:rPr lang="fr-FR" sz="1200" i="1" dirty="0" smtClean="0">
                <a:solidFill>
                  <a:srgbClr val="003300"/>
                </a:solidFill>
              </a:rPr>
              <a:t> </a:t>
            </a:r>
            <a:r>
              <a:rPr lang="fr-FR" sz="1200" dirty="0" smtClean="0">
                <a:solidFill>
                  <a:srgbClr val="003300"/>
                </a:solidFill>
              </a:rPr>
              <a:t>/ </a:t>
            </a:r>
            <a:r>
              <a:rPr lang="fr-FR" sz="1200" dirty="0" err="1" smtClean="0">
                <a:solidFill>
                  <a:srgbClr val="003300"/>
                </a:solidFill>
              </a:rPr>
              <a:t>neem</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Calotropis</a:t>
            </a:r>
            <a:r>
              <a:rPr lang="fr-FR" sz="1200" i="1" dirty="0" smtClean="0">
                <a:solidFill>
                  <a:srgbClr val="003300"/>
                </a:solidFill>
              </a:rPr>
              <a:t> </a:t>
            </a:r>
            <a:r>
              <a:rPr lang="fr-FR" sz="1200" i="1" dirty="0" err="1" smtClean="0">
                <a:solidFill>
                  <a:srgbClr val="003300"/>
                </a:solidFill>
              </a:rPr>
              <a:t>procera</a:t>
            </a:r>
            <a:r>
              <a:rPr lang="fr-FR" sz="1200" i="1" dirty="0" smtClean="0">
                <a:solidFill>
                  <a:srgbClr val="003300"/>
                </a:solidFill>
              </a:rPr>
              <a:t> </a:t>
            </a:r>
            <a:r>
              <a:rPr lang="fr-FR" sz="1200" dirty="0" smtClean="0">
                <a:solidFill>
                  <a:srgbClr val="003300"/>
                </a:solidFill>
              </a:rPr>
              <a:t>/ pomme de </a:t>
            </a:r>
            <a:r>
              <a:rPr lang="fr-FR" sz="1200" dirty="0" err="1" smtClean="0">
                <a:solidFill>
                  <a:srgbClr val="003300"/>
                </a:solidFill>
              </a:rPr>
              <a:t>sodome</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Capsicum</a:t>
            </a:r>
            <a:r>
              <a:rPr lang="fr-FR" sz="1200" dirty="0" smtClean="0">
                <a:solidFill>
                  <a:srgbClr val="003300"/>
                </a:solidFill>
              </a:rPr>
              <a:t> / piment </a:t>
            </a:r>
            <a:r>
              <a:rPr lang="fr-FR" sz="1200" dirty="0" err="1" smtClean="0">
                <a:solidFill>
                  <a:srgbClr val="003300"/>
                </a:solidFill>
              </a:rPr>
              <a:t>pili</a:t>
            </a:r>
            <a:r>
              <a:rPr lang="fr-FR" sz="1200" dirty="0" smtClean="0">
                <a:solidFill>
                  <a:srgbClr val="003300"/>
                </a:solidFill>
              </a:rPr>
              <a:t> </a:t>
            </a:r>
            <a:r>
              <a:rPr lang="fr-FR" sz="1200" dirty="0" err="1" smtClean="0">
                <a:solidFill>
                  <a:srgbClr val="003300"/>
                </a:solidFill>
              </a:rPr>
              <a:t>pili</a:t>
            </a:r>
            <a:endParaRPr lang="fr-FR" sz="1200" dirty="0" smtClean="0">
              <a:solidFill>
                <a:srgbClr val="003300"/>
              </a:solidFill>
            </a:endParaRPr>
          </a:p>
          <a:p>
            <a:pPr marL="228600" lvl="0" indent="-228600">
              <a:buFont typeface="+mj-lt"/>
              <a:buAutoNum type="arabicPeriod"/>
            </a:pPr>
            <a:r>
              <a:rPr lang="fr-FR" sz="1200" i="1" dirty="0" smtClean="0">
                <a:solidFill>
                  <a:srgbClr val="003300"/>
                </a:solidFill>
              </a:rPr>
              <a:t>Cassia occidentalis </a:t>
            </a:r>
            <a:r>
              <a:rPr lang="fr-FR" sz="1200" dirty="0" smtClean="0">
                <a:solidFill>
                  <a:srgbClr val="003300"/>
                </a:solidFill>
              </a:rPr>
              <a:t>/ faux </a:t>
            </a:r>
            <a:r>
              <a:rPr lang="fr-FR" sz="1200" dirty="0" err="1" smtClean="0">
                <a:solidFill>
                  <a:srgbClr val="003300"/>
                </a:solidFill>
              </a:rPr>
              <a:t>quinqueliba</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Ceiba</a:t>
            </a:r>
            <a:r>
              <a:rPr lang="fr-FR" sz="1200" i="1" dirty="0" smtClean="0">
                <a:solidFill>
                  <a:srgbClr val="003300"/>
                </a:solidFill>
              </a:rPr>
              <a:t> </a:t>
            </a:r>
            <a:r>
              <a:rPr lang="fr-FR" sz="1200" i="1" dirty="0" err="1" smtClean="0">
                <a:solidFill>
                  <a:srgbClr val="003300"/>
                </a:solidFill>
              </a:rPr>
              <a:t>pentrada</a:t>
            </a:r>
            <a:r>
              <a:rPr lang="fr-FR" sz="1200" i="1" dirty="0" smtClean="0">
                <a:solidFill>
                  <a:srgbClr val="003300"/>
                </a:solidFill>
              </a:rPr>
              <a:t> </a:t>
            </a:r>
            <a:r>
              <a:rPr lang="fr-FR" sz="1200" dirty="0" smtClean="0">
                <a:solidFill>
                  <a:srgbClr val="003300"/>
                </a:solidFill>
              </a:rPr>
              <a:t>/ fromager kapokier</a:t>
            </a:r>
          </a:p>
          <a:p>
            <a:pPr marL="228600" lvl="0" indent="-228600">
              <a:buFont typeface="+mj-lt"/>
              <a:buAutoNum type="arabicPeriod"/>
            </a:pPr>
            <a:r>
              <a:rPr lang="fr-FR" sz="1200" i="1" dirty="0" err="1" smtClean="0">
                <a:solidFill>
                  <a:srgbClr val="003300"/>
                </a:solidFill>
              </a:rPr>
              <a:t>Cratava</a:t>
            </a:r>
            <a:r>
              <a:rPr lang="fr-FR" sz="1200" i="1" dirty="0" smtClean="0">
                <a:solidFill>
                  <a:srgbClr val="003300"/>
                </a:solidFill>
              </a:rPr>
              <a:t> </a:t>
            </a:r>
            <a:r>
              <a:rPr lang="fr-FR" sz="1200" i="1" dirty="0" err="1" smtClean="0">
                <a:solidFill>
                  <a:srgbClr val="003300"/>
                </a:solidFill>
              </a:rPr>
              <a:t>religiosa</a:t>
            </a:r>
            <a:endParaRPr lang="fr-FR" sz="1200" i="1" dirty="0" smtClean="0">
              <a:solidFill>
                <a:srgbClr val="003300"/>
              </a:solidFill>
            </a:endParaRPr>
          </a:p>
          <a:p>
            <a:pPr marL="228600" lvl="0" indent="-228600">
              <a:buFont typeface="+mj-lt"/>
              <a:buAutoNum type="arabicPeriod"/>
            </a:pPr>
            <a:r>
              <a:rPr lang="fr-FR" sz="1200" i="1" dirty="0" err="1" smtClean="0">
                <a:solidFill>
                  <a:srgbClr val="003300"/>
                </a:solidFill>
              </a:rPr>
              <a:t>Euphorbia</a:t>
            </a:r>
            <a:r>
              <a:rPr lang="fr-FR" sz="1200" i="1" dirty="0" smtClean="0">
                <a:solidFill>
                  <a:srgbClr val="003300"/>
                </a:solidFill>
              </a:rPr>
              <a:t> </a:t>
            </a:r>
            <a:r>
              <a:rPr lang="fr-FR" sz="1200" i="1" dirty="0" err="1" smtClean="0">
                <a:solidFill>
                  <a:srgbClr val="003300"/>
                </a:solidFill>
              </a:rPr>
              <a:t>hirta</a:t>
            </a:r>
            <a:r>
              <a:rPr lang="fr-FR" sz="1200" i="1" dirty="0" smtClean="0">
                <a:solidFill>
                  <a:srgbClr val="003300"/>
                </a:solidFill>
              </a:rPr>
              <a:t> </a:t>
            </a:r>
            <a:r>
              <a:rPr lang="fr-FR" sz="1200" dirty="0" smtClean="0">
                <a:solidFill>
                  <a:srgbClr val="003300"/>
                </a:solidFill>
              </a:rPr>
              <a:t>/ euphorbe</a:t>
            </a:r>
          </a:p>
          <a:p>
            <a:pPr marL="228600" lvl="0" indent="-228600">
              <a:buFont typeface="+mj-lt"/>
              <a:buAutoNum type="arabicPeriod"/>
            </a:pPr>
            <a:r>
              <a:rPr lang="fr-FR" sz="1200" i="1" dirty="0" err="1">
                <a:solidFill>
                  <a:srgbClr val="003300"/>
                </a:solidFill>
              </a:rPr>
              <a:t>Cleome</a:t>
            </a:r>
            <a:r>
              <a:rPr lang="fr-FR" sz="1200" i="1" dirty="0">
                <a:solidFill>
                  <a:srgbClr val="003300"/>
                </a:solidFill>
              </a:rPr>
              <a:t> </a:t>
            </a:r>
            <a:r>
              <a:rPr lang="fr-FR" sz="1200" i="1" dirty="0" err="1">
                <a:solidFill>
                  <a:srgbClr val="003300"/>
                </a:solidFill>
              </a:rPr>
              <a:t>gynandra</a:t>
            </a:r>
            <a:r>
              <a:rPr lang="fr-FR" sz="1200" dirty="0">
                <a:solidFill>
                  <a:srgbClr val="003300"/>
                </a:solidFill>
              </a:rPr>
              <a:t> ou </a:t>
            </a:r>
            <a:r>
              <a:rPr lang="fr-FR" sz="1200" i="1" dirty="0" err="1">
                <a:solidFill>
                  <a:srgbClr val="003300"/>
                </a:solidFill>
              </a:rPr>
              <a:t>Gynandropsis</a:t>
            </a:r>
            <a:r>
              <a:rPr lang="fr-FR" sz="1200" i="1" dirty="0">
                <a:solidFill>
                  <a:srgbClr val="003300"/>
                </a:solidFill>
              </a:rPr>
              <a:t> </a:t>
            </a:r>
            <a:r>
              <a:rPr lang="fr-FR" sz="1200" i="1" dirty="0" err="1">
                <a:solidFill>
                  <a:srgbClr val="003300"/>
                </a:solidFill>
              </a:rPr>
              <a:t>gynandra</a:t>
            </a:r>
            <a:r>
              <a:rPr lang="fr-FR" sz="1200" i="1" dirty="0">
                <a:solidFill>
                  <a:srgbClr val="003300"/>
                </a:solidFill>
              </a:rPr>
              <a:t> </a:t>
            </a:r>
            <a:r>
              <a:rPr lang="fr-FR" sz="1200" dirty="0" smtClean="0">
                <a:solidFill>
                  <a:srgbClr val="003300"/>
                </a:solidFill>
              </a:rPr>
              <a:t>/ </a:t>
            </a:r>
            <a:r>
              <a:rPr lang="fr-FR" sz="1200" dirty="0" err="1" smtClean="0">
                <a:solidFill>
                  <a:srgbClr val="003300"/>
                </a:solidFill>
              </a:rPr>
              <a:t>cléome</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Jatropha</a:t>
            </a:r>
            <a:r>
              <a:rPr lang="fr-FR" sz="1200" i="1" dirty="0" smtClean="0">
                <a:solidFill>
                  <a:srgbClr val="003300"/>
                </a:solidFill>
              </a:rPr>
              <a:t> </a:t>
            </a:r>
            <a:r>
              <a:rPr lang="fr-FR" sz="1200" i="1" dirty="0" err="1" smtClean="0">
                <a:solidFill>
                  <a:srgbClr val="003300"/>
                </a:solidFill>
              </a:rPr>
              <a:t>curcas</a:t>
            </a:r>
            <a:r>
              <a:rPr lang="fr-FR" sz="1200" i="1" dirty="0" smtClean="0">
                <a:solidFill>
                  <a:srgbClr val="003300"/>
                </a:solidFill>
              </a:rPr>
              <a:t> </a:t>
            </a:r>
            <a:r>
              <a:rPr lang="fr-FR" sz="1200" dirty="0" smtClean="0">
                <a:solidFill>
                  <a:srgbClr val="003300"/>
                </a:solidFill>
              </a:rPr>
              <a:t>/ pignon d'Inde</a:t>
            </a:r>
          </a:p>
          <a:p>
            <a:pPr marL="228600" lvl="0" indent="-228600">
              <a:buFont typeface="+mj-lt"/>
              <a:buAutoNum type="arabicPeriod"/>
            </a:pPr>
            <a:r>
              <a:rPr lang="fr-FR" sz="1200" i="1" dirty="0" err="1" smtClean="0">
                <a:solidFill>
                  <a:srgbClr val="003300"/>
                </a:solidFill>
              </a:rPr>
              <a:t>Kalanchoe</a:t>
            </a:r>
            <a:r>
              <a:rPr lang="fr-FR" sz="1200" i="1" dirty="0" smtClean="0">
                <a:solidFill>
                  <a:srgbClr val="003300"/>
                </a:solidFill>
              </a:rPr>
              <a:t> </a:t>
            </a:r>
            <a:r>
              <a:rPr lang="fr-FR" sz="1200" i="1" dirty="0" err="1" smtClean="0">
                <a:solidFill>
                  <a:srgbClr val="003300"/>
                </a:solidFill>
              </a:rPr>
              <a:t>crenata</a:t>
            </a:r>
            <a:r>
              <a:rPr lang="fr-FR" sz="1200" i="1" dirty="0" smtClean="0">
                <a:solidFill>
                  <a:srgbClr val="003300"/>
                </a:solidFill>
              </a:rPr>
              <a:t> </a:t>
            </a:r>
            <a:r>
              <a:rPr lang="fr-FR" sz="1200" dirty="0" smtClean="0">
                <a:solidFill>
                  <a:srgbClr val="003300"/>
                </a:solidFill>
              </a:rPr>
              <a:t>/ </a:t>
            </a:r>
            <a:r>
              <a:rPr lang="fr-FR" sz="1200" dirty="0" err="1" smtClean="0">
                <a:solidFill>
                  <a:srgbClr val="003300"/>
                </a:solidFill>
              </a:rPr>
              <a:t>kalanchoé</a:t>
            </a:r>
            <a:endParaRPr lang="fr-FR" sz="1200" dirty="0" smtClean="0">
              <a:solidFill>
                <a:srgbClr val="003300"/>
              </a:solidFill>
            </a:endParaRPr>
          </a:p>
          <a:p>
            <a:pPr marL="228600" lvl="0" indent="-228600">
              <a:buFont typeface="+mj-lt"/>
              <a:buAutoNum type="arabicPeriod"/>
            </a:pPr>
            <a:r>
              <a:rPr lang="fr-FR" sz="1200" i="1" dirty="0" err="1" smtClean="0">
                <a:solidFill>
                  <a:srgbClr val="003300"/>
                </a:solidFill>
              </a:rPr>
              <a:t>Moringa</a:t>
            </a:r>
            <a:r>
              <a:rPr lang="fr-FR" sz="1200" i="1" dirty="0" smtClean="0">
                <a:solidFill>
                  <a:srgbClr val="003300"/>
                </a:solidFill>
              </a:rPr>
              <a:t> </a:t>
            </a:r>
            <a:r>
              <a:rPr lang="fr-FR" sz="1200" i="1" dirty="0" err="1" smtClean="0">
                <a:solidFill>
                  <a:srgbClr val="003300"/>
                </a:solidFill>
              </a:rPr>
              <a:t>oleifera</a:t>
            </a:r>
            <a:r>
              <a:rPr lang="fr-FR" sz="1200" i="1" dirty="0" smtClean="0">
                <a:solidFill>
                  <a:srgbClr val="003300"/>
                </a:solidFill>
              </a:rPr>
              <a:t> </a:t>
            </a:r>
            <a:r>
              <a:rPr lang="fr-FR" sz="1200" dirty="0" smtClean="0">
                <a:solidFill>
                  <a:srgbClr val="003300"/>
                </a:solidFill>
              </a:rPr>
              <a:t>/ </a:t>
            </a:r>
            <a:r>
              <a:rPr lang="fr-FR" sz="1200" dirty="0" err="1" smtClean="0">
                <a:solidFill>
                  <a:srgbClr val="003300"/>
                </a:solidFill>
              </a:rPr>
              <a:t>neverdié</a:t>
            </a:r>
            <a:endParaRPr lang="fr-FR" sz="1200" dirty="0" smtClean="0">
              <a:solidFill>
                <a:srgbClr val="003300"/>
              </a:solidFill>
            </a:endParaRPr>
          </a:p>
          <a:p>
            <a:pPr marL="228600" lvl="0" indent="-228600">
              <a:buFont typeface="+mj-lt"/>
              <a:buAutoNum type="arabicPeriod"/>
            </a:pPr>
            <a:r>
              <a:rPr lang="fr-FR" sz="1200" i="1" dirty="0" smtClean="0">
                <a:solidFill>
                  <a:srgbClr val="003300"/>
                </a:solidFill>
              </a:rPr>
              <a:t>Nauclea </a:t>
            </a:r>
            <a:r>
              <a:rPr lang="fr-FR" sz="1200" i="1" dirty="0" err="1" smtClean="0">
                <a:solidFill>
                  <a:srgbClr val="003300"/>
                </a:solidFill>
              </a:rPr>
              <a:t>latifolia</a:t>
            </a:r>
            <a:endParaRPr lang="fr-FR" sz="1200" i="1" dirty="0" smtClean="0">
              <a:solidFill>
                <a:srgbClr val="003300"/>
              </a:solidFill>
            </a:endParaRPr>
          </a:p>
          <a:p>
            <a:pPr marL="228600" lvl="0" indent="-228600">
              <a:buFont typeface="+mj-lt"/>
              <a:buAutoNum type="arabicPeriod"/>
            </a:pPr>
            <a:r>
              <a:rPr lang="fr-FR" sz="1200" i="1" dirty="0" err="1" smtClean="0">
                <a:solidFill>
                  <a:srgbClr val="003300"/>
                </a:solidFill>
              </a:rPr>
              <a:t>Ocinum</a:t>
            </a:r>
            <a:r>
              <a:rPr lang="fr-FR" sz="1200" i="1" dirty="0" smtClean="0">
                <a:solidFill>
                  <a:srgbClr val="003300"/>
                </a:solidFill>
              </a:rPr>
              <a:t> </a:t>
            </a:r>
            <a:r>
              <a:rPr lang="fr-FR" sz="1200" i="1" dirty="0" err="1" smtClean="0">
                <a:solidFill>
                  <a:srgbClr val="003300"/>
                </a:solidFill>
              </a:rPr>
              <a:t>gratissimum</a:t>
            </a:r>
            <a:r>
              <a:rPr lang="fr-FR" sz="1200" i="1" dirty="0" smtClean="0">
                <a:solidFill>
                  <a:srgbClr val="003300"/>
                </a:solidFill>
              </a:rPr>
              <a:t> </a:t>
            </a:r>
            <a:r>
              <a:rPr lang="fr-FR" sz="1200" dirty="0" smtClean="0">
                <a:solidFill>
                  <a:srgbClr val="003300"/>
                </a:solidFill>
              </a:rPr>
              <a:t>/ gros basilic</a:t>
            </a:r>
          </a:p>
          <a:p>
            <a:pPr marL="228600" lvl="0" indent="-228600">
              <a:buFont typeface="+mj-lt"/>
              <a:buAutoNum type="arabicPeriod"/>
            </a:pPr>
            <a:r>
              <a:rPr lang="fr-FR" sz="1200" i="1" dirty="0" err="1" smtClean="0">
                <a:solidFill>
                  <a:srgbClr val="003300"/>
                </a:solidFill>
              </a:rPr>
              <a:t>Piliostigma</a:t>
            </a:r>
            <a:r>
              <a:rPr lang="fr-FR" sz="1200" i="1" dirty="0" smtClean="0">
                <a:solidFill>
                  <a:srgbClr val="003300"/>
                </a:solidFill>
              </a:rPr>
              <a:t> </a:t>
            </a:r>
            <a:r>
              <a:rPr lang="fr-FR" sz="1200" i="1" dirty="0" err="1" smtClean="0">
                <a:solidFill>
                  <a:srgbClr val="003300"/>
                </a:solidFill>
              </a:rPr>
              <a:t>thonningii</a:t>
            </a:r>
            <a:endParaRPr lang="fr-FR" sz="1200" i="1" dirty="0" smtClean="0">
              <a:solidFill>
                <a:srgbClr val="003300"/>
              </a:solidFill>
            </a:endParaRPr>
          </a:p>
          <a:p>
            <a:pPr marL="228600" lvl="0" indent="-228600">
              <a:buFont typeface="+mj-lt"/>
              <a:buAutoNum type="arabicPeriod"/>
            </a:pPr>
            <a:r>
              <a:rPr lang="fr-FR" sz="1200" i="1" dirty="0" smtClean="0">
                <a:solidFill>
                  <a:srgbClr val="003300"/>
                </a:solidFill>
              </a:rPr>
              <a:t>Physalis </a:t>
            </a:r>
            <a:r>
              <a:rPr lang="fr-FR" sz="1200" i="1" dirty="0" err="1" smtClean="0">
                <a:solidFill>
                  <a:srgbClr val="003300"/>
                </a:solidFill>
              </a:rPr>
              <a:t>angualata</a:t>
            </a:r>
            <a:r>
              <a:rPr lang="fr-FR" sz="1200" i="1" dirty="0" smtClean="0">
                <a:solidFill>
                  <a:srgbClr val="003300"/>
                </a:solidFill>
              </a:rPr>
              <a:t> </a:t>
            </a:r>
            <a:r>
              <a:rPr lang="fr-FR" sz="1200" dirty="0" smtClean="0">
                <a:solidFill>
                  <a:srgbClr val="003300"/>
                </a:solidFill>
              </a:rPr>
              <a:t>/ tomate sauvage</a:t>
            </a:r>
          </a:p>
          <a:p>
            <a:pPr marL="228600" lvl="0" indent="-228600">
              <a:buFont typeface="+mj-lt"/>
              <a:buAutoNum type="arabicPeriod"/>
            </a:pPr>
            <a:r>
              <a:rPr lang="fr-FR" sz="1200" i="1" dirty="0" smtClean="0">
                <a:solidFill>
                  <a:srgbClr val="003300"/>
                </a:solidFill>
              </a:rPr>
              <a:t>Spondias mombin </a:t>
            </a:r>
            <a:r>
              <a:rPr lang="fr-FR" sz="1200" dirty="0" smtClean="0">
                <a:solidFill>
                  <a:srgbClr val="003300"/>
                </a:solidFill>
              </a:rPr>
              <a:t>/ prunier mombin</a:t>
            </a:r>
          </a:p>
          <a:p>
            <a:pPr marL="228600" lvl="0" indent="-228600">
              <a:buFont typeface="+mj-lt"/>
              <a:buAutoNum type="arabicPeriod"/>
            </a:pPr>
            <a:r>
              <a:rPr lang="fr-FR" sz="1200" i="1" dirty="0" err="1" smtClean="0">
                <a:solidFill>
                  <a:srgbClr val="003300"/>
                </a:solidFill>
              </a:rPr>
              <a:t>Xylopia</a:t>
            </a:r>
            <a:r>
              <a:rPr lang="fr-FR" sz="1200" i="1" dirty="0" smtClean="0">
                <a:solidFill>
                  <a:srgbClr val="003300"/>
                </a:solidFill>
              </a:rPr>
              <a:t> </a:t>
            </a:r>
            <a:r>
              <a:rPr lang="fr-FR" sz="1200" i="1" dirty="0" err="1" smtClean="0">
                <a:solidFill>
                  <a:srgbClr val="003300"/>
                </a:solidFill>
              </a:rPr>
              <a:t>aethiopica</a:t>
            </a:r>
            <a:r>
              <a:rPr lang="fr-FR" sz="1200" i="1" dirty="0" smtClean="0">
                <a:solidFill>
                  <a:srgbClr val="003300"/>
                </a:solidFill>
              </a:rPr>
              <a:t> </a:t>
            </a:r>
            <a:r>
              <a:rPr lang="fr-FR" sz="1200" dirty="0" smtClean="0">
                <a:solidFill>
                  <a:srgbClr val="003300"/>
                </a:solidFill>
              </a:rPr>
              <a:t>/ poivrier de Guinée</a:t>
            </a:r>
          </a:p>
          <a:p>
            <a:pPr marL="228600" lvl="0" indent="-228600">
              <a:buFont typeface="+mj-lt"/>
              <a:buAutoNum type="arabicPeriod"/>
            </a:pPr>
            <a:r>
              <a:rPr lang="fr-FR" sz="1200" i="1" dirty="0" smtClean="0">
                <a:solidFill>
                  <a:srgbClr val="003300"/>
                </a:solidFill>
              </a:rPr>
              <a:t>Vernonia</a:t>
            </a:r>
            <a:r>
              <a:rPr lang="fr-FR" sz="1200" dirty="0" smtClean="0">
                <a:solidFill>
                  <a:srgbClr val="003300"/>
                </a:solidFill>
              </a:rPr>
              <a:t> / </a:t>
            </a:r>
            <a:r>
              <a:rPr lang="fr-FR" sz="1200" dirty="0" err="1" smtClean="0">
                <a:solidFill>
                  <a:srgbClr val="003300"/>
                </a:solidFill>
              </a:rPr>
              <a:t>Vernonie</a:t>
            </a:r>
            <a:r>
              <a:rPr lang="fr-FR" sz="1200" dirty="0" smtClean="0">
                <a:solidFill>
                  <a:srgbClr val="003300"/>
                </a:solidFill>
              </a:rPr>
              <a:t> commune</a:t>
            </a:r>
          </a:p>
          <a:p>
            <a:endParaRPr lang="fr-FR" sz="1200" dirty="0" smtClean="0">
              <a:solidFill>
                <a:srgbClr val="003300"/>
              </a:solidFill>
            </a:endParaRPr>
          </a:p>
          <a:p>
            <a:r>
              <a:rPr lang="fr-FR" sz="1200" dirty="0" smtClean="0">
                <a:solidFill>
                  <a:srgbClr val="003300"/>
                </a:solidFill>
              </a:rPr>
              <a:t>Source : </a:t>
            </a:r>
            <a:r>
              <a:rPr lang="fr-FR" sz="1200" i="1" dirty="0" smtClean="0">
                <a:solidFill>
                  <a:srgbClr val="003300"/>
                </a:solidFill>
              </a:rPr>
              <a:t>Pharmacopée vétérinaire</a:t>
            </a:r>
            <a:r>
              <a:rPr lang="fr-FR" sz="1200" dirty="0" smtClean="0">
                <a:solidFill>
                  <a:srgbClr val="003300"/>
                </a:solidFill>
              </a:rPr>
              <a:t>, Centre Songhaï &amp; </a:t>
            </a:r>
            <a:r>
              <a:rPr lang="fr-FR" sz="1200" dirty="0" err="1" smtClean="0">
                <a:solidFill>
                  <a:srgbClr val="003300"/>
                </a:solidFill>
              </a:rPr>
              <a:t>Danida</a:t>
            </a:r>
            <a:r>
              <a:rPr lang="fr-FR" sz="1200" dirty="0">
                <a:solidFill>
                  <a:srgbClr val="003300"/>
                </a:solidFill>
              </a:rPr>
              <a:t>,</a:t>
            </a:r>
            <a:r>
              <a:rPr lang="fr-FR" sz="1200" dirty="0" smtClean="0">
                <a:solidFill>
                  <a:srgbClr val="003300"/>
                </a:solidFill>
              </a:rPr>
              <a:t> 2008.</a:t>
            </a:r>
            <a:endParaRPr lang="fr-FR" sz="1200" dirty="0">
              <a:solidFill>
                <a:srgbClr val="003300"/>
              </a:solidFill>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105" y="1093862"/>
            <a:ext cx="1921478" cy="1280985"/>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6" y="1093863"/>
            <a:ext cx="1712475" cy="1280985"/>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902" y="1093862"/>
            <a:ext cx="1323975" cy="177165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322" y="4296630"/>
            <a:ext cx="1884453" cy="1411521"/>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684" y="4296631"/>
            <a:ext cx="1882027" cy="1411521"/>
          </a:xfrm>
          <a:prstGeom prst="rect">
            <a:avLst/>
          </a:prstGeom>
        </p:spPr>
      </p:pic>
      <p:sp>
        <p:nvSpPr>
          <p:cNvPr id="16" name="Rectangle 4"/>
          <p:cNvSpPr>
            <a:spLocks noChangeArrowheads="1"/>
          </p:cNvSpPr>
          <p:nvPr/>
        </p:nvSpPr>
        <p:spPr bwMode="auto">
          <a:xfrm>
            <a:off x="265565" y="5708152"/>
            <a:ext cx="37462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3300"/>
                </a:solidFill>
              </a:rPr>
              <a:t>Papayer (</a:t>
            </a:r>
            <a:r>
              <a:rPr lang="fr-FR" altLang="fr-FR" sz="1200" i="1" dirty="0" err="1">
                <a:solidFill>
                  <a:srgbClr val="003300"/>
                </a:solidFill>
              </a:rPr>
              <a:t>Carica</a:t>
            </a:r>
            <a:r>
              <a:rPr lang="fr-FR" altLang="fr-FR" sz="1200" i="1" dirty="0">
                <a:solidFill>
                  <a:srgbClr val="003300"/>
                </a:solidFill>
              </a:rPr>
              <a:t> </a:t>
            </a:r>
            <a:r>
              <a:rPr lang="fr-FR" altLang="fr-FR" sz="1200" i="1" dirty="0" err="1">
                <a:solidFill>
                  <a:srgbClr val="003300"/>
                </a:solidFill>
              </a:rPr>
              <a:t>papaya</a:t>
            </a:r>
            <a:r>
              <a:rPr lang="fr-FR" altLang="fr-FR" sz="1200" dirty="0">
                <a:solidFill>
                  <a:srgbClr val="003300"/>
                </a:solidFill>
              </a:rPr>
              <a:t>). </a:t>
            </a:r>
            <a:r>
              <a:rPr lang="fr-FR" altLang="fr-FR" sz="1200" dirty="0" smtClean="0">
                <a:solidFill>
                  <a:srgbClr val="003300"/>
                </a:solidFill>
              </a:rPr>
              <a:t>Il traiterait </a:t>
            </a:r>
            <a:r>
              <a:rPr lang="fr-FR" altLang="fr-FR" sz="1200" dirty="0">
                <a:solidFill>
                  <a:srgbClr val="003300"/>
                </a:solidFill>
              </a:rPr>
              <a:t>troubles gastro-intestinaux (coliques ...), troubles cutanés superficiels, Œdèmes ... Graines et latex vermifuges etc</a:t>
            </a:r>
            <a:r>
              <a:rPr lang="fr-FR" altLang="fr-FR" sz="1200" dirty="0" smtClean="0">
                <a:solidFill>
                  <a:srgbClr val="003300"/>
                </a:solidFill>
              </a:rPr>
              <a:t>. En </a:t>
            </a:r>
            <a:r>
              <a:rPr lang="fr-FR" sz="1200" dirty="0">
                <a:solidFill>
                  <a:srgbClr val="003300"/>
                </a:solidFill>
              </a:rPr>
              <a:t>usages </a:t>
            </a:r>
            <a:r>
              <a:rPr lang="fr-FR" sz="1200" dirty="0" smtClean="0">
                <a:solidFill>
                  <a:srgbClr val="003300"/>
                </a:solidFill>
              </a:rPr>
              <a:t>médico-traditionnels, il traiterait beaucoup de maladies.</a:t>
            </a:r>
          </a:p>
          <a:p>
            <a:pPr algn="ctr" eaLnBrk="1" hangingPunct="1"/>
            <a:r>
              <a:rPr lang="fr-FR" altLang="fr-FR" sz="1200" dirty="0" smtClean="0">
                <a:solidFill>
                  <a:srgbClr val="003300"/>
                </a:solidFill>
              </a:rPr>
              <a:t>Anti-inflammatoire. Source </a:t>
            </a:r>
            <a:r>
              <a:rPr lang="fr-FR" altLang="fr-FR" sz="1200" dirty="0">
                <a:solidFill>
                  <a:srgbClr val="003300"/>
                </a:solidFill>
              </a:rPr>
              <a:t>: </a:t>
            </a:r>
            <a:r>
              <a:rPr lang="fr-FR" altLang="fr-FR" sz="1200" dirty="0">
                <a:solidFill>
                  <a:srgbClr val="003300"/>
                </a:solidFill>
                <a:hlinkClick r:id="rId7"/>
              </a:rPr>
              <a:t>http://</a:t>
            </a:r>
            <a:r>
              <a:rPr lang="fr-FR" altLang="fr-FR" sz="1200" dirty="0" smtClean="0">
                <a:solidFill>
                  <a:srgbClr val="003300"/>
                </a:solidFill>
                <a:hlinkClick r:id="rId7"/>
              </a:rPr>
              <a:t>fr.wikipedia.org/wiki/Papayer</a:t>
            </a:r>
            <a:r>
              <a:rPr lang="fr-FR" altLang="fr-FR" sz="1200" dirty="0" smtClean="0">
                <a:solidFill>
                  <a:srgbClr val="003300"/>
                </a:solidFill>
              </a:rPr>
              <a:t> </a:t>
            </a:r>
            <a:endParaRPr lang="fr-FR" altLang="fr-FR" sz="1200" dirty="0">
              <a:solidFill>
                <a:srgbClr val="003300"/>
              </a:solidFill>
            </a:endParaRPr>
          </a:p>
        </p:txBody>
      </p:sp>
      <p:sp>
        <p:nvSpPr>
          <p:cNvPr id="17" name="Rectangle 4"/>
          <p:cNvSpPr>
            <a:spLocks noChangeArrowheads="1"/>
          </p:cNvSpPr>
          <p:nvPr/>
        </p:nvSpPr>
        <p:spPr bwMode="auto">
          <a:xfrm>
            <a:off x="3943384" y="5597816"/>
            <a:ext cx="37462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3300"/>
                </a:solidFill>
              </a:rPr>
              <a:t>Corossolier (</a:t>
            </a:r>
            <a:r>
              <a:rPr lang="fr-FR" altLang="fr-FR" sz="1200" i="1" dirty="0" err="1">
                <a:solidFill>
                  <a:srgbClr val="003300"/>
                </a:solidFill>
              </a:rPr>
              <a:t>Annona</a:t>
            </a:r>
            <a:r>
              <a:rPr lang="fr-FR" altLang="fr-FR" sz="1200" i="1" dirty="0">
                <a:solidFill>
                  <a:srgbClr val="003300"/>
                </a:solidFill>
              </a:rPr>
              <a:t> </a:t>
            </a:r>
            <a:r>
              <a:rPr lang="fr-FR" altLang="fr-FR" sz="1200" i="1" dirty="0" err="1">
                <a:solidFill>
                  <a:srgbClr val="003300"/>
                </a:solidFill>
              </a:rPr>
              <a:t>muricata</a:t>
            </a:r>
            <a:r>
              <a:rPr lang="fr-FR" altLang="fr-FR" sz="1200" dirty="0">
                <a:solidFill>
                  <a:srgbClr val="003300"/>
                </a:solidFill>
              </a:rPr>
              <a:t>). Somnifère, sédatif, stomachique, antispasmodique. Le cataplasmes de ses feuilles soignerait les coups de soleil. </a:t>
            </a:r>
            <a:r>
              <a:rPr lang="fr-FR" altLang="fr-FR" sz="1200" dirty="0" smtClean="0">
                <a:solidFill>
                  <a:srgbClr val="FF0000"/>
                </a:solidFill>
              </a:rPr>
              <a:t>Attention ! Ses </a:t>
            </a:r>
            <a:r>
              <a:rPr lang="fr-FR" altLang="fr-FR" sz="1200" dirty="0">
                <a:solidFill>
                  <a:srgbClr val="FF0000"/>
                </a:solidFill>
              </a:rPr>
              <a:t>graines ou l'infusions répétée de ses feuilles, à cause d'une neurotoxine, provoquerait des syndromes parkinsoniens atypiques.</a:t>
            </a: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1155" y="4460027"/>
            <a:ext cx="938831" cy="1137789"/>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6636" y="4569116"/>
            <a:ext cx="1371600" cy="1028700"/>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7417" y="4426241"/>
            <a:ext cx="876300" cy="1171575"/>
          </a:xfrm>
          <a:prstGeom prst="rect">
            <a:avLst/>
          </a:prstGeom>
        </p:spPr>
      </p:pic>
      <p:pic>
        <p:nvPicPr>
          <p:cNvPr id="21" name="Picture 2" descr="toxic-2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732" y="400686"/>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toxic-2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2484" y="6411755"/>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48907" y="324073"/>
            <a:ext cx="2538719" cy="646331"/>
          </a:xfrm>
          <a:prstGeom prst="rect">
            <a:avLst/>
          </a:prstGeom>
          <a:noFill/>
        </p:spPr>
        <p:txBody>
          <a:bodyPr wrap="square">
            <a:spAutoFit/>
          </a:bodyPr>
          <a:lstStyle/>
          <a:p>
            <a:pPr eaLnBrk="1" fontAlgn="auto" hangingPunct="1">
              <a:spcBef>
                <a:spcPts val="0"/>
              </a:spcBef>
              <a:spcAft>
                <a:spcPts val="0"/>
              </a:spcAft>
              <a:defRPr/>
            </a:pPr>
            <a:r>
              <a:rPr lang="fr-FR" dirty="0" smtClean="0">
                <a:solidFill>
                  <a:srgbClr val="008000"/>
                </a:solidFill>
              </a:rPr>
              <a:t>21. </a:t>
            </a:r>
            <a:r>
              <a:rPr lang="fr-FR" b="1" u="sng" dirty="0" smtClean="0">
                <a:solidFill>
                  <a:srgbClr val="008000"/>
                </a:solidFill>
                <a:latin typeface="+mn-lt"/>
              </a:rPr>
              <a:t>Plantes médicinales</a:t>
            </a:r>
            <a:endParaRPr lang="fr-FR" dirty="0" smtClean="0">
              <a:solidFill>
                <a:srgbClr val="008000"/>
              </a:solidFill>
              <a:latin typeface="+mn-lt"/>
            </a:endParaRPr>
          </a:p>
          <a:p>
            <a:pPr eaLnBrk="1" fontAlgn="auto" hangingPunct="1">
              <a:spcBef>
                <a:spcPts val="0"/>
              </a:spcBef>
              <a:spcAft>
                <a:spcPts val="0"/>
              </a:spcAft>
              <a:defRPr/>
            </a:pPr>
            <a:r>
              <a:rPr lang="fr-FR" dirty="0" smtClean="0">
                <a:solidFill>
                  <a:srgbClr val="008000"/>
                </a:solidFill>
              </a:rPr>
              <a:t>(suite)</a:t>
            </a:r>
            <a:endParaRPr lang="fr-FR" dirty="0">
              <a:solidFill>
                <a:srgbClr val="008000"/>
              </a:solidFill>
              <a:latin typeface="+mn-lt"/>
            </a:endParaRPr>
          </a:p>
        </p:txBody>
      </p:sp>
      <p:sp>
        <p:nvSpPr>
          <p:cNvPr id="24" name="ZoneTexte 23"/>
          <p:cNvSpPr txBox="1"/>
          <p:nvPr/>
        </p:nvSpPr>
        <p:spPr>
          <a:xfrm>
            <a:off x="6191841" y="148821"/>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Tree>
    <p:extLst>
      <p:ext uri="{BB962C8B-B14F-4D97-AF65-F5344CB8AC3E}">
        <p14:creationId xmlns:p14="http://schemas.microsoft.com/office/powerpoint/2010/main" val="34973009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715078" y="84643"/>
            <a:ext cx="370242" cy="227330"/>
          </a:xfrm>
        </p:spPr>
        <p:txBody>
          <a:bodyPr/>
          <a:lstStyle/>
          <a:p>
            <a:fld id="{603C289A-54D5-4C32-934A-7B1A9FC8B676}" type="slidenum">
              <a:rPr lang="fr-FR" smtClean="0"/>
              <a:t>116</a:t>
            </a:fld>
            <a:endParaRPr lang="fr-FR" dirty="0"/>
          </a:p>
        </p:txBody>
      </p:sp>
      <p:sp>
        <p:nvSpPr>
          <p:cNvPr id="4" name="Espace réservé du numéro de diapositive 6"/>
          <p:cNvSpPr txBox="1">
            <a:spLocks/>
          </p:cNvSpPr>
          <p:nvPr/>
        </p:nvSpPr>
        <p:spPr>
          <a:xfrm>
            <a:off x="11248213" y="120611"/>
            <a:ext cx="833438" cy="33178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F9A0886-B9CE-4BF5-8644-70102C9D4DAF}" type="slidenum">
              <a:rPr lang="fr-FR" smtClean="0"/>
              <a:pPr>
                <a:defRPr/>
              </a:pPr>
              <a:t>116</a:t>
            </a:fld>
            <a:endParaRPr lang="fr-FR" dirty="0"/>
          </a:p>
        </p:txBody>
      </p:sp>
      <p:pic>
        <p:nvPicPr>
          <p:cNvPr id="7" name="Image 6" descr="Plectranthus amboinic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68" y="1177373"/>
            <a:ext cx="1838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105568" y="2964545"/>
            <a:ext cx="1838325" cy="8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chemeClr val="accent6">
                    <a:lumMod val="50000"/>
                  </a:schemeClr>
                </a:solidFill>
              </a:rPr>
              <a:t>Gros thym (</a:t>
            </a:r>
            <a:r>
              <a:rPr lang="fr-FR" altLang="fr-FR" sz="1200" i="1" dirty="0" err="1">
                <a:solidFill>
                  <a:schemeClr val="accent6">
                    <a:lumMod val="50000"/>
                  </a:schemeClr>
                </a:solidFill>
              </a:rPr>
              <a:t>Plectranthus</a:t>
            </a:r>
            <a:r>
              <a:rPr lang="fr-FR" altLang="fr-FR" sz="1200" i="1" dirty="0">
                <a:solidFill>
                  <a:schemeClr val="accent6">
                    <a:lumMod val="50000"/>
                  </a:schemeClr>
                </a:solidFill>
              </a:rPr>
              <a:t> </a:t>
            </a:r>
            <a:r>
              <a:rPr lang="fr-FR" altLang="fr-FR" sz="1200" i="1" dirty="0" err="1">
                <a:solidFill>
                  <a:schemeClr val="accent6">
                    <a:lumMod val="50000"/>
                  </a:schemeClr>
                </a:solidFill>
              </a:rPr>
              <a:t>amboinicus</a:t>
            </a:r>
            <a:r>
              <a:rPr lang="fr-FR" altLang="fr-FR" sz="1200" dirty="0" smtClean="0">
                <a:solidFill>
                  <a:schemeClr val="accent6">
                    <a:lumMod val="50000"/>
                  </a:schemeClr>
                </a:solidFill>
              </a:rPr>
              <a:t>) (</a:t>
            </a:r>
            <a:r>
              <a:rPr lang="fr-FR" altLang="fr-FR" sz="1200" dirty="0">
                <a:solidFill>
                  <a:schemeClr val="accent6">
                    <a:lumMod val="50000"/>
                  </a:schemeClr>
                </a:solidFill>
              </a:rPr>
              <a:t>ingrédient dans les farces de viande et de volaille</a:t>
            </a:r>
            <a:r>
              <a:rPr lang="fr-FR" altLang="fr-FR" sz="1200" dirty="0" smtClean="0">
                <a:solidFill>
                  <a:schemeClr val="accent6">
                    <a:lumMod val="50000"/>
                  </a:schemeClr>
                </a:solidFill>
              </a:rPr>
              <a:t>).</a:t>
            </a:r>
            <a:endParaRPr lang="fr-FR" altLang="fr-FR" sz="1200" dirty="0">
              <a:solidFill>
                <a:schemeClr val="accent6">
                  <a:lumMod val="50000"/>
                </a:schemeClr>
              </a:solidFill>
            </a:endParaRPr>
          </a:p>
        </p:txBody>
      </p:sp>
      <p:sp>
        <p:nvSpPr>
          <p:cNvPr id="9" name="Rectangle 10"/>
          <p:cNvSpPr>
            <a:spLocks noChangeArrowheads="1"/>
          </p:cNvSpPr>
          <p:nvPr/>
        </p:nvSpPr>
        <p:spPr bwMode="auto">
          <a:xfrm>
            <a:off x="4031610" y="2959977"/>
            <a:ext cx="1700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err="1">
                <a:solidFill>
                  <a:schemeClr val="accent6">
                    <a:lumMod val="50000"/>
                  </a:schemeClr>
                </a:solidFill>
              </a:rPr>
              <a:t>Sisho</a:t>
            </a:r>
            <a:r>
              <a:rPr lang="fr-FR" altLang="fr-FR" sz="1200" dirty="0">
                <a:solidFill>
                  <a:schemeClr val="accent6">
                    <a:lumMod val="50000"/>
                  </a:schemeClr>
                </a:solidFill>
              </a:rPr>
              <a:t> (</a:t>
            </a:r>
            <a:r>
              <a:rPr lang="fr-FR" altLang="fr-FR" sz="1200" i="1" dirty="0" err="1">
                <a:solidFill>
                  <a:schemeClr val="accent6">
                    <a:lumMod val="50000"/>
                  </a:schemeClr>
                </a:solidFill>
              </a:rPr>
              <a:t>Perilla</a:t>
            </a:r>
            <a:r>
              <a:rPr lang="fr-FR" altLang="fr-FR" sz="1200" i="1" dirty="0">
                <a:solidFill>
                  <a:schemeClr val="accent6">
                    <a:lumMod val="50000"/>
                  </a:schemeClr>
                </a:solidFill>
              </a:rPr>
              <a:t> </a:t>
            </a:r>
            <a:r>
              <a:rPr lang="fr-FR" altLang="fr-FR" sz="1200" i="1" dirty="0" err="1">
                <a:solidFill>
                  <a:schemeClr val="accent6">
                    <a:lumMod val="50000"/>
                  </a:schemeClr>
                </a:solidFill>
              </a:rPr>
              <a:t>frutescens</a:t>
            </a:r>
            <a:r>
              <a:rPr lang="fr-FR" altLang="fr-FR" sz="1200" dirty="0" smtClean="0">
                <a:solidFill>
                  <a:schemeClr val="accent6">
                    <a:lumMod val="50000"/>
                  </a:schemeClr>
                </a:solidFill>
              </a:rPr>
              <a:t>)</a:t>
            </a:r>
          </a:p>
          <a:p>
            <a:pPr eaLnBrk="1" hangingPunct="1"/>
            <a:r>
              <a:rPr lang="fr-FR" altLang="fr-FR" sz="1200" dirty="0" smtClean="0">
                <a:solidFill>
                  <a:schemeClr val="accent6">
                    <a:lumMod val="50000"/>
                  </a:schemeClr>
                </a:solidFill>
              </a:rPr>
              <a:t>(</a:t>
            </a:r>
            <a:r>
              <a:rPr lang="fr-FR" altLang="fr-FR" sz="1200" u="sng" dirty="0">
                <a:solidFill>
                  <a:schemeClr val="accent6">
                    <a:lumMod val="50000"/>
                  </a:schemeClr>
                </a:solidFill>
                <a:hlinkClick r:id="rId3" tooltip="Condiment"/>
              </a:rPr>
              <a:t>condiment</a:t>
            </a:r>
            <a:r>
              <a:rPr lang="fr-FR" altLang="fr-FR" sz="1200" dirty="0">
                <a:solidFill>
                  <a:schemeClr val="accent6">
                    <a:lumMod val="50000"/>
                  </a:schemeClr>
                </a:solidFill>
              </a:rPr>
              <a:t> et </a:t>
            </a:r>
            <a:r>
              <a:rPr lang="fr-FR" altLang="fr-FR" sz="1200" u="sng" dirty="0" smtClean="0">
                <a:solidFill>
                  <a:schemeClr val="accent6">
                    <a:lumMod val="50000"/>
                  </a:schemeClr>
                </a:solidFill>
                <a:hlinkClick r:id="rId4" tooltip="Aromate"/>
              </a:rPr>
              <a:t>aromate</a:t>
            </a:r>
            <a:r>
              <a:rPr lang="fr-FR" altLang="fr-FR" sz="1200" dirty="0" smtClean="0">
                <a:solidFill>
                  <a:schemeClr val="accent6">
                    <a:lumMod val="50000"/>
                  </a:schemeClr>
                </a:solidFill>
              </a:rPr>
              <a:t>).</a:t>
            </a:r>
            <a:endParaRPr lang="fr-FR" altLang="fr-FR" sz="1200" dirty="0">
              <a:solidFill>
                <a:schemeClr val="accent6">
                  <a:lumMod val="50000"/>
                </a:schemeClr>
              </a:solidFill>
            </a:endParaRPr>
          </a:p>
        </p:txBody>
      </p:sp>
      <p:sp>
        <p:nvSpPr>
          <p:cNvPr id="10" name="Rectangle 4"/>
          <p:cNvSpPr>
            <a:spLocks noChangeArrowheads="1"/>
          </p:cNvSpPr>
          <p:nvPr/>
        </p:nvSpPr>
        <p:spPr bwMode="auto">
          <a:xfrm>
            <a:off x="492479" y="6269047"/>
            <a:ext cx="2191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chemeClr val="accent6">
                    <a:lumMod val="50000"/>
                  </a:schemeClr>
                </a:solidFill>
              </a:rPr>
              <a:t>Mitsuba</a:t>
            </a:r>
            <a:r>
              <a:rPr lang="fr-FR" altLang="fr-FR" sz="1200" dirty="0">
                <a:solidFill>
                  <a:schemeClr val="accent6">
                    <a:lumMod val="50000"/>
                  </a:schemeClr>
                </a:solidFill>
              </a:rPr>
              <a:t> (</a:t>
            </a:r>
            <a:r>
              <a:rPr lang="fr-FR" altLang="fr-FR" sz="1200" i="1" dirty="0" err="1">
                <a:solidFill>
                  <a:schemeClr val="accent6">
                    <a:lumMod val="50000"/>
                  </a:schemeClr>
                </a:solidFill>
              </a:rPr>
              <a:t>Cryptotaenia</a:t>
            </a:r>
            <a:r>
              <a:rPr lang="fr-FR" altLang="fr-FR" sz="1200" i="1" dirty="0">
                <a:solidFill>
                  <a:schemeClr val="accent6">
                    <a:lumMod val="50000"/>
                  </a:schemeClr>
                </a:solidFill>
              </a:rPr>
              <a:t> </a:t>
            </a:r>
            <a:r>
              <a:rPr lang="fr-FR" altLang="fr-FR" sz="1200" i="1" dirty="0" err="1">
                <a:solidFill>
                  <a:schemeClr val="accent6">
                    <a:lumMod val="50000"/>
                  </a:schemeClr>
                </a:solidFill>
              </a:rPr>
              <a:t>japonica</a:t>
            </a:r>
            <a:r>
              <a:rPr lang="fr-FR" altLang="fr-FR" sz="1200" dirty="0" smtClean="0">
                <a:solidFill>
                  <a:schemeClr val="accent6">
                    <a:lumMod val="50000"/>
                  </a:schemeClr>
                </a:solidFill>
              </a:rPr>
              <a:t>)</a:t>
            </a:r>
          </a:p>
          <a:p>
            <a:pPr algn="ctr" eaLnBrk="1" hangingPunct="1"/>
            <a:r>
              <a:rPr lang="fr-FR" altLang="fr-FR" sz="1200" dirty="0" smtClean="0">
                <a:solidFill>
                  <a:schemeClr val="accent6">
                    <a:lumMod val="50000"/>
                  </a:schemeClr>
                </a:solidFill>
              </a:rPr>
              <a:t>(condiment utilisé en cuisine)</a:t>
            </a:r>
            <a:endParaRPr lang="fr-FR" altLang="fr-FR" sz="1200" dirty="0">
              <a:solidFill>
                <a:schemeClr val="accent6">
                  <a:lumMod val="50000"/>
                </a:schemeClr>
              </a:solidFill>
            </a:endParaRPr>
          </a:p>
        </p:txBody>
      </p:sp>
      <p:pic>
        <p:nvPicPr>
          <p:cNvPr id="11" name="Image 5" descr="Mitsuba_Cryptotaenia japoni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648" y="4211647"/>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descr="Nepeta catari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90448" y="4251727"/>
            <a:ext cx="13049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8" descr="Melittis melissophyllu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7498" y="4284672"/>
            <a:ext cx="14954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4871598" y="6084897"/>
            <a:ext cx="1944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chemeClr val="accent6">
                    <a:lumMod val="50000"/>
                  </a:schemeClr>
                </a:solidFill>
              </a:rPr>
              <a:t>Mélitte à feuilles de mélisse </a:t>
            </a:r>
          </a:p>
          <a:p>
            <a:pPr algn="ctr" eaLnBrk="1" hangingPunct="1"/>
            <a:r>
              <a:rPr lang="fr-FR" altLang="fr-FR" sz="1200" dirty="0">
                <a:solidFill>
                  <a:schemeClr val="accent6">
                    <a:lumMod val="50000"/>
                  </a:schemeClr>
                </a:solidFill>
              </a:rPr>
              <a:t>(</a:t>
            </a:r>
            <a:r>
              <a:rPr lang="fr-FR" altLang="fr-FR" sz="1200" i="1" dirty="0" err="1">
                <a:solidFill>
                  <a:schemeClr val="accent6">
                    <a:lumMod val="50000"/>
                  </a:schemeClr>
                </a:solidFill>
              </a:rPr>
              <a:t>Melittis</a:t>
            </a:r>
            <a:r>
              <a:rPr lang="fr-FR" altLang="fr-FR" sz="1200" i="1" dirty="0">
                <a:solidFill>
                  <a:schemeClr val="accent6">
                    <a:lumMod val="50000"/>
                  </a:schemeClr>
                </a:solidFill>
              </a:rPr>
              <a:t> </a:t>
            </a:r>
            <a:r>
              <a:rPr lang="fr-FR" altLang="fr-FR" sz="1200" i="1" dirty="0" err="1">
                <a:solidFill>
                  <a:schemeClr val="accent6">
                    <a:lumMod val="50000"/>
                  </a:schemeClr>
                </a:solidFill>
              </a:rPr>
              <a:t>melissophyllum</a:t>
            </a:r>
            <a:r>
              <a:rPr lang="fr-FR" altLang="fr-FR" sz="1200" dirty="0" smtClean="0">
                <a:solidFill>
                  <a:schemeClr val="accent6">
                    <a:lumMod val="50000"/>
                  </a:schemeClr>
                </a:solidFill>
              </a:rPr>
              <a:t>)</a:t>
            </a:r>
          </a:p>
          <a:p>
            <a:pPr algn="ctr" eaLnBrk="1" hangingPunct="1"/>
            <a:r>
              <a:rPr lang="fr-FR" altLang="fr-FR" sz="1200" dirty="0" smtClean="0">
                <a:solidFill>
                  <a:schemeClr val="accent6">
                    <a:lumMod val="50000"/>
                  </a:schemeClr>
                </a:solidFill>
              </a:rPr>
              <a:t>(aromatique).</a:t>
            </a:r>
            <a:endParaRPr lang="fr-FR" altLang="fr-FR" sz="1200" dirty="0">
              <a:solidFill>
                <a:schemeClr val="accent6">
                  <a:lumMod val="50000"/>
                </a:schemeClr>
              </a:solidFill>
            </a:endParaRPr>
          </a:p>
        </p:txBody>
      </p:sp>
      <p:pic>
        <p:nvPicPr>
          <p:cNvPr id="15" name="Image 12" descr="Plectranthus montanu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7723" y="4284672"/>
            <a:ext cx="1924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3"/>
          <p:cNvSpPr>
            <a:spLocks noChangeArrowheads="1"/>
          </p:cNvSpPr>
          <p:nvPr/>
        </p:nvSpPr>
        <p:spPr bwMode="auto">
          <a:xfrm>
            <a:off x="6887722" y="6011872"/>
            <a:ext cx="21461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chemeClr val="accent6">
                    <a:lumMod val="50000"/>
                  </a:schemeClr>
                </a:solidFill>
              </a:rPr>
              <a:t>Plectranthe</a:t>
            </a:r>
            <a:r>
              <a:rPr lang="fr-FR" altLang="fr-FR" sz="1200" dirty="0">
                <a:solidFill>
                  <a:schemeClr val="accent6">
                    <a:lumMod val="50000"/>
                  </a:schemeClr>
                </a:solidFill>
              </a:rPr>
              <a:t> </a:t>
            </a:r>
          </a:p>
          <a:p>
            <a:pPr algn="ctr" eaLnBrk="1" hangingPunct="1"/>
            <a:r>
              <a:rPr lang="fr-FR" altLang="fr-FR" sz="1200" dirty="0">
                <a:solidFill>
                  <a:schemeClr val="accent6">
                    <a:lumMod val="50000"/>
                  </a:schemeClr>
                </a:solidFill>
              </a:rPr>
              <a:t>(</a:t>
            </a:r>
            <a:r>
              <a:rPr lang="fr-FR" altLang="fr-FR" sz="1200" i="1" dirty="0" err="1">
                <a:solidFill>
                  <a:schemeClr val="accent6">
                    <a:lumMod val="50000"/>
                  </a:schemeClr>
                </a:solidFill>
              </a:rPr>
              <a:t>Plectranthus</a:t>
            </a:r>
            <a:r>
              <a:rPr lang="fr-FR" altLang="fr-FR" sz="1200" i="1" dirty="0">
                <a:solidFill>
                  <a:schemeClr val="accent6">
                    <a:lumMod val="50000"/>
                  </a:schemeClr>
                </a:solidFill>
              </a:rPr>
              <a:t> </a:t>
            </a:r>
            <a:r>
              <a:rPr lang="fr-FR" altLang="fr-FR" sz="1200" i="1" dirty="0" err="1">
                <a:solidFill>
                  <a:schemeClr val="accent6">
                    <a:lumMod val="50000"/>
                  </a:schemeClr>
                </a:solidFill>
              </a:rPr>
              <a:t>montanus</a:t>
            </a:r>
            <a:r>
              <a:rPr lang="fr-FR" altLang="fr-FR" sz="1200" dirty="0" smtClean="0">
                <a:solidFill>
                  <a:schemeClr val="accent6">
                    <a:lumMod val="50000"/>
                  </a:schemeClr>
                </a:solidFill>
              </a:rPr>
              <a:t>)</a:t>
            </a:r>
          </a:p>
          <a:p>
            <a:pPr algn="ctr" eaLnBrk="1" hangingPunct="1"/>
            <a:r>
              <a:rPr lang="fr-FR" altLang="fr-FR" sz="1200" dirty="0" smtClean="0">
                <a:solidFill>
                  <a:schemeClr val="accent6">
                    <a:lumMod val="50000"/>
                  </a:schemeClr>
                </a:solidFill>
              </a:rPr>
              <a:t>(feuilles à odeur de camphre et de menthol).</a:t>
            </a:r>
            <a:endParaRPr lang="fr-FR" altLang="fr-FR" sz="1200" dirty="0">
              <a:solidFill>
                <a:schemeClr val="accent6">
                  <a:lumMod val="50000"/>
                </a:schemeClr>
              </a:solidFill>
            </a:endParaRPr>
          </a:p>
        </p:txBody>
      </p:sp>
      <p:pic>
        <p:nvPicPr>
          <p:cNvPr id="17" name="Image 10" descr="Persicaria odorat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01723" y="1200716"/>
            <a:ext cx="1838977" cy="123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1"/>
          <p:cNvSpPr>
            <a:spLocks noChangeArrowheads="1"/>
          </p:cNvSpPr>
          <p:nvPr/>
        </p:nvSpPr>
        <p:spPr bwMode="auto">
          <a:xfrm>
            <a:off x="8916144" y="2426580"/>
            <a:ext cx="3300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chemeClr val="accent6">
                    <a:lumMod val="50000"/>
                  </a:schemeClr>
                </a:solidFill>
              </a:rPr>
              <a:t>Renouée </a:t>
            </a:r>
            <a:r>
              <a:rPr lang="fr-FR" altLang="fr-FR" sz="1200" dirty="0" smtClean="0">
                <a:solidFill>
                  <a:schemeClr val="accent6">
                    <a:lumMod val="50000"/>
                  </a:schemeClr>
                </a:solidFill>
              </a:rPr>
              <a:t>odorante, coriandre ou menthe </a:t>
            </a:r>
            <a:r>
              <a:rPr lang="fr-FR" altLang="fr-FR" sz="1200" dirty="0">
                <a:solidFill>
                  <a:schemeClr val="accent6">
                    <a:lumMod val="50000"/>
                  </a:schemeClr>
                </a:solidFill>
              </a:rPr>
              <a:t>vietnamienne </a:t>
            </a:r>
            <a:r>
              <a:rPr lang="fr-FR" altLang="fr-FR" sz="1200" dirty="0" smtClean="0">
                <a:solidFill>
                  <a:schemeClr val="accent6">
                    <a:lumMod val="50000"/>
                  </a:schemeClr>
                </a:solidFill>
              </a:rPr>
              <a:t>(</a:t>
            </a:r>
            <a:r>
              <a:rPr lang="fr-FR" sz="1200" i="1" dirty="0" err="1">
                <a:solidFill>
                  <a:schemeClr val="accent6">
                    <a:lumMod val="50000"/>
                  </a:schemeClr>
                </a:solidFill>
              </a:rPr>
              <a:t>Persicaria</a:t>
            </a:r>
            <a:r>
              <a:rPr lang="fr-FR" sz="1200" i="1" dirty="0">
                <a:solidFill>
                  <a:schemeClr val="accent6">
                    <a:lumMod val="50000"/>
                  </a:schemeClr>
                </a:solidFill>
              </a:rPr>
              <a:t> </a:t>
            </a:r>
            <a:r>
              <a:rPr lang="fr-FR" sz="1200" i="1" dirty="0" err="1">
                <a:solidFill>
                  <a:schemeClr val="accent6">
                    <a:lumMod val="50000"/>
                  </a:schemeClr>
                </a:solidFill>
              </a:rPr>
              <a:t>odorata</a:t>
            </a:r>
            <a:r>
              <a:rPr lang="fr-FR" altLang="fr-FR" sz="1200" dirty="0" smtClean="0">
                <a:solidFill>
                  <a:schemeClr val="accent6">
                    <a:lumMod val="50000"/>
                  </a:schemeClr>
                </a:solidFill>
              </a:rPr>
              <a:t>) (</a:t>
            </a:r>
            <a:r>
              <a:rPr lang="fr-FR" altLang="fr-FR" sz="1200" dirty="0">
                <a:solidFill>
                  <a:schemeClr val="accent6">
                    <a:lumMod val="50000"/>
                  </a:schemeClr>
                </a:solidFill>
              </a:rPr>
              <a:t>feuilles terminales </a:t>
            </a:r>
            <a:r>
              <a:rPr lang="fr-FR" altLang="fr-FR" sz="1200" dirty="0" smtClean="0">
                <a:solidFill>
                  <a:schemeClr val="accent6">
                    <a:lumMod val="50000"/>
                  </a:schemeClr>
                </a:solidFill>
              </a:rPr>
              <a:t>utilisées </a:t>
            </a:r>
            <a:r>
              <a:rPr lang="fr-FR" altLang="fr-FR" sz="1200" dirty="0">
                <a:solidFill>
                  <a:schemeClr val="accent6">
                    <a:lumMod val="50000"/>
                  </a:schemeClr>
                </a:solidFill>
              </a:rPr>
              <a:t>en </a:t>
            </a:r>
            <a:r>
              <a:rPr lang="fr-FR" altLang="fr-FR" sz="1200" dirty="0" smtClean="0">
                <a:solidFill>
                  <a:schemeClr val="accent6">
                    <a:lumMod val="50000"/>
                  </a:schemeClr>
                </a:solidFill>
              </a:rPr>
              <a:t>cuisine _ accompagnant les viandes etc. _ </a:t>
            </a:r>
            <a:r>
              <a:rPr lang="fr-FR" altLang="fr-FR" sz="1200" dirty="0">
                <a:solidFill>
                  <a:schemeClr val="accent6">
                    <a:lumMod val="50000"/>
                  </a:schemeClr>
                </a:solidFill>
              </a:rPr>
              <a:t>et en médecine asiatique</a:t>
            </a:r>
            <a:r>
              <a:rPr lang="fr-FR" altLang="fr-FR" sz="1200" dirty="0" smtClean="0">
                <a:solidFill>
                  <a:schemeClr val="accent6">
                    <a:lumMod val="50000"/>
                  </a:schemeClr>
                </a:solidFill>
              </a:rPr>
              <a:t>).</a:t>
            </a:r>
            <a:endParaRPr lang="fr-FR" altLang="fr-FR" sz="1200" dirty="0">
              <a:solidFill>
                <a:schemeClr val="accent6">
                  <a:lumMod val="50000"/>
                </a:schemeClr>
              </a:solidFill>
            </a:endParaRPr>
          </a:p>
        </p:txBody>
      </p:sp>
      <p:pic>
        <p:nvPicPr>
          <p:cNvPr id="19" name="Image 14" descr="Monarda didym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72036" y="3258077"/>
            <a:ext cx="19050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5"/>
          <p:cNvSpPr>
            <a:spLocks noChangeArrowheads="1"/>
          </p:cNvSpPr>
          <p:nvPr/>
        </p:nvSpPr>
        <p:spPr bwMode="auto">
          <a:xfrm>
            <a:off x="9269155" y="4456984"/>
            <a:ext cx="2965078" cy="83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chemeClr val="accent6">
                    <a:lumMod val="50000"/>
                  </a:schemeClr>
                </a:solidFill>
              </a:rPr>
              <a:t>Monarde</a:t>
            </a:r>
            <a:r>
              <a:rPr lang="fr-FR" altLang="fr-FR" sz="1200" dirty="0">
                <a:solidFill>
                  <a:schemeClr val="accent6">
                    <a:lumMod val="50000"/>
                  </a:schemeClr>
                </a:solidFill>
              </a:rPr>
              <a:t> (</a:t>
            </a:r>
            <a:r>
              <a:rPr lang="fr-FR" altLang="fr-FR" sz="1200" i="1" dirty="0" err="1">
                <a:solidFill>
                  <a:schemeClr val="accent6">
                    <a:lumMod val="50000"/>
                  </a:schemeClr>
                </a:solidFill>
              </a:rPr>
              <a:t>Monarda</a:t>
            </a:r>
            <a:r>
              <a:rPr lang="fr-FR" altLang="fr-FR" sz="1200" i="1" dirty="0">
                <a:solidFill>
                  <a:schemeClr val="accent6">
                    <a:lumMod val="50000"/>
                  </a:schemeClr>
                </a:solidFill>
              </a:rPr>
              <a:t> </a:t>
            </a:r>
            <a:r>
              <a:rPr lang="fr-FR" altLang="fr-FR" sz="1200" i="1" dirty="0" err="1">
                <a:solidFill>
                  <a:schemeClr val="accent6">
                    <a:lumMod val="50000"/>
                  </a:schemeClr>
                </a:solidFill>
              </a:rPr>
              <a:t>didyma</a:t>
            </a:r>
            <a:r>
              <a:rPr lang="fr-FR" altLang="fr-FR" sz="1200" dirty="0" smtClean="0">
                <a:solidFill>
                  <a:schemeClr val="accent6">
                    <a:lumMod val="50000"/>
                  </a:schemeClr>
                </a:solidFill>
              </a:rPr>
              <a:t>)</a:t>
            </a:r>
          </a:p>
          <a:p>
            <a:pPr algn="ctr" eaLnBrk="1" hangingPunct="1"/>
            <a:r>
              <a:rPr lang="fr-FR" altLang="fr-FR" sz="1200" dirty="0" smtClean="0">
                <a:solidFill>
                  <a:schemeClr val="accent6">
                    <a:lumMod val="50000"/>
                  </a:schemeClr>
                </a:solidFill>
              </a:rPr>
              <a:t>(</a:t>
            </a:r>
            <a:r>
              <a:rPr lang="fr-FR" altLang="fr-FR" sz="1200" dirty="0">
                <a:solidFill>
                  <a:schemeClr val="accent6">
                    <a:lumMod val="50000"/>
                  </a:schemeClr>
                </a:solidFill>
              </a:rPr>
              <a:t>plante condimentaire pour ses </a:t>
            </a:r>
            <a:r>
              <a:rPr lang="fr-FR" altLang="fr-FR" sz="1200" dirty="0">
                <a:solidFill>
                  <a:schemeClr val="accent6">
                    <a:lumMod val="50000"/>
                  </a:schemeClr>
                </a:solidFill>
                <a:hlinkClick r:id="rId11" tooltip="Feuille"/>
              </a:rPr>
              <a:t>feuilles</a:t>
            </a:r>
            <a:r>
              <a:rPr lang="fr-FR" altLang="fr-FR" sz="1200" dirty="0">
                <a:solidFill>
                  <a:schemeClr val="accent6">
                    <a:lumMod val="50000"/>
                  </a:schemeClr>
                </a:solidFill>
              </a:rPr>
              <a:t> et ses </a:t>
            </a:r>
            <a:r>
              <a:rPr lang="fr-FR" altLang="fr-FR" sz="1200" u="sng" dirty="0" smtClean="0">
                <a:solidFill>
                  <a:schemeClr val="accent6">
                    <a:lumMod val="50000"/>
                  </a:schemeClr>
                </a:solidFill>
                <a:hlinkClick r:id="rId12" tooltip="Fleur"/>
              </a:rPr>
              <a:t>fleurs</a:t>
            </a:r>
            <a:r>
              <a:rPr lang="fr-FR" altLang="fr-FR" sz="1200" dirty="0" smtClean="0">
                <a:solidFill>
                  <a:schemeClr val="accent6">
                    <a:lumMod val="50000"/>
                  </a:schemeClr>
                </a:solidFill>
              </a:rPr>
              <a:t>, </a:t>
            </a:r>
            <a:r>
              <a:rPr lang="fr-FR" altLang="fr-FR" sz="1200" dirty="0">
                <a:solidFill>
                  <a:schemeClr val="accent6">
                    <a:lumMod val="50000"/>
                  </a:schemeClr>
                </a:solidFill>
              </a:rPr>
              <a:t>antiseptique pour les infections de la peau et des blessures mineures</a:t>
            </a:r>
            <a:r>
              <a:rPr lang="fr-FR" altLang="fr-FR" sz="1200" dirty="0" smtClean="0">
                <a:solidFill>
                  <a:schemeClr val="accent6">
                    <a:lumMod val="50000"/>
                  </a:schemeClr>
                </a:solidFill>
              </a:rPr>
              <a:t>).</a:t>
            </a:r>
            <a:endParaRPr lang="fr-FR" altLang="fr-FR" sz="1200" dirty="0">
              <a:solidFill>
                <a:schemeClr val="accent6">
                  <a:lumMod val="50000"/>
                </a:schemeClr>
              </a:solidFill>
            </a:endParaRPr>
          </a:p>
        </p:txBody>
      </p:sp>
      <p:sp>
        <p:nvSpPr>
          <p:cNvPr id="21" name="Rectangle 16"/>
          <p:cNvSpPr>
            <a:spLocks noChangeArrowheads="1"/>
          </p:cNvSpPr>
          <p:nvPr/>
        </p:nvSpPr>
        <p:spPr bwMode="auto">
          <a:xfrm>
            <a:off x="10113950" y="6510352"/>
            <a:ext cx="1403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i="1">
                <a:hlinkClick r:id="rId13" tooltip="Monarda citriodora"/>
              </a:rPr>
              <a:t>Monarda citriodora</a:t>
            </a:r>
            <a:endParaRPr lang="fr-FR" altLang="fr-FR" sz="1200" i="1"/>
          </a:p>
        </p:txBody>
      </p:sp>
      <p:pic>
        <p:nvPicPr>
          <p:cNvPr id="22" name="Image 18" descr="monarda citriodora5.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91892" y="5314105"/>
            <a:ext cx="16652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9" descr="Perilla frutescen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94078" y="111011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73140" y="3873456"/>
            <a:ext cx="9531392" cy="369332"/>
          </a:xfrm>
          <a:prstGeom prst="rect">
            <a:avLst/>
          </a:prstGeom>
          <a:noFill/>
        </p:spPr>
        <p:txBody>
          <a:bodyPr wrap="none" rtlCol="0">
            <a:spAutoFit/>
          </a:bodyPr>
          <a:lstStyle/>
          <a:p>
            <a:r>
              <a:rPr lang="fr-FR" b="1" dirty="0" smtClean="0">
                <a:solidFill>
                  <a:srgbClr val="FF0000"/>
                </a:solidFill>
              </a:rPr>
              <a:t>↑ ↓ Plantes proposées à Songhaï. Mais on ne sait pas si elles n’y sont pas déjà utilisées. A vérifier.</a:t>
            </a:r>
            <a:endParaRPr lang="fr-FR" b="1" dirty="0">
              <a:solidFill>
                <a:srgbClr val="FF0000"/>
              </a:solidFill>
            </a:endParaRPr>
          </a:p>
        </p:txBody>
      </p:sp>
      <p:sp>
        <p:nvSpPr>
          <p:cNvPr id="25" name="ZoneTexte 24"/>
          <p:cNvSpPr txBox="1"/>
          <p:nvPr/>
        </p:nvSpPr>
        <p:spPr>
          <a:xfrm>
            <a:off x="1918831" y="402393"/>
            <a:ext cx="3140004" cy="646331"/>
          </a:xfrm>
          <a:prstGeom prst="rect">
            <a:avLst/>
          </a:prstGeom>
          <a:noFill/>
        </p:spPr>
        <p:txBody>
          <a:bodyPr wrap="square" rtlCol="0">
            <a:spAutoFit/>
          </a:bodyPr>
          <a:lstStyle/>
          <a:p>
            <a:pPr algn="ctr"/>
            <a:r>
              <a:rPr lang="fr-FR" dirty="0" smtClean="0">
                <a:solidFill>
                  <a:srgbClr val="FF0000"/>
                </a:solidFill>
              </a:rPr>
              <a:t>A vérifier. Attention, ces plantes pourraient être toxiques (!).</a:t>
            </a:r>
            <a:endParaRPr lang="fr-FR" dirty="0">
              <a:solidFill>
                <a:srgbClr val="FF0000"/>
              </a:solidFill>
            </a:endParaRPr>
          </a:p>
        </p:txBody>
      </p:sp>
      <p:sp>
        <p:nvSpPr>
          <p:cNvPr id="26" name="Rectangle 22"/>
          <p:cNvSpPr>
            <a:spLocks noChangeArrowheads="1"/>
          </p:cNvSpPr>
          <p:nvPr/>
        </p:nvSpPr>
        <p:spPr bwMode="auto">
          <a:xfrm>
            <a:off x="2114110" y="2964544"/>
            <a:ext cx="1743075" cy="8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fr-FR" sz="1200" dirty="0">
                <a:solidFill>
                  <a:schemeClr val="accent6">
                    <a:lumMod val="50000"/>
                  </a:schemeClr>
                </a:solidFill>
              </a:rPr>
              <a:t>Le chan ou </a:t>
            </a:r>
            <a:r>
              <a:rPr lang="it-IT" altLang="fr-FR" sz="1200" dirty="0" smtClean="0">
                <a:solidFill>
                  <a:schemeClr val="accent6">
                    <a:lumMod val="50000"/>
                  </a:schemeClr>
                </a:solidFill>
              </a:rPr>
              <a:t>Guarijio </a:t>
            </a:r>
            <a:r>
              <a:rPr lang="it-IT" altLang="fr-FR" sz="1200" dirty="0">
                <a:solidFill>
                  <a:schemeClr val="accent6">
                    <a:lumMod val="50000"/>
                  </a:schemeClr>
                </a:solidFill>
              </a:rPr>
              <a:t>Conivari </a:t>
            </a:r>
            <a:r>
              <a:rPr lang="it-IT" altLang="fr-FR" sz="1200" dirty="0" smtClean="0">
                <a:solidFill>
                  <a:schemeClr val="accent6">
                    <a:lumMod val="50000"/>
                  </a:schemeClr>
                </a:solidFill>
              </a:rPr>
              <a:t>(</a:t>
            </a:r>
            <a:r>
              <a:rPr lang="it-IT" altLang="fr-FR" sz="1200" i="1" dirty="0">
                <a:solidFill>
                  <a:schemeClr val="accent6">
                    <a:lumMod val="50000"/>
                  </a:schemeClr>
                </a:solidFill>
              </a:rPr>
              <a:t>Hyptis suaveolens</a:t>
            </a:r>
            <a:r>
              <a:rPr lang="it-IT" altLang="fr-FR" sz="1200" dirty="0">
                <a:solidFill>
                  <a:schemeClr val="accent6">
                    <a:lumMod val="50000"/>
                  </a:schemeClr>
                </a:solidFill>
              </a:rPr>
              <a:t>), (</a:t>
            </a:r>
            <a:r>
              <a:rPr lang="it-IT" altLang="fr-FR" sz="1200" dirty="0" smtClean="0">
                <a:solidFill>
                  <a:schemeClr val="accent6">
                    <a:lumMod val="50000"/>
                  </a:schemeClr>
                </a:solidFill>
              </a:rPr>
              <a:t>pour </a:t>
            </a:r>
            <a:r>
              <a:rPr lang="it-IT" altLang="fr-FR" sz="1200" dirty="0">
                <a:solidFill>
                  <a:schemeClr val="accent6">
                    <a:lumMod val="50000"/>
                  </a:schemeClr>
                </a:solidFill>
              </a:rPr>
              <a:t>traiter les </a:t>
            </a:r>
            <a:r>
              <a:rPr lang="it-IT" altLang="fr-FR" sz="1200" dirty="0" smtClean="0">
                <a:solidFill>
                  <a:schemeClr val="accent6">
                    <a:lumMod val="50000"/>
                  </a:schemeClr>
                </a:solidFill>
              </a:rPr>
              <a:t>diarrhées). </a:t>
            </a:r>
            <a:r>
              <a:rPr lang="it-IT" altLang="fr-FR" sz="1200" dirty="0" smtClean="0">
                <a:solidFill>
                  <a:srgbClr val="FF0000"/>
                </a:solidFill>
              </a:rPr>
              <a:t>A vérifier.</a:t>
            </a:r>
            <a:endParaRPr lang="fr-FR" altLang="fr-FR" sz="1200" dirty="0">
              <a:solidFill>
                <a:srgbClr val="FF0000"/>
              </a:solidFill>
            </a:endParaRPr>
          </a:p>
        </p:txBody>
      </p:sp>
      <p:pic>
        <p:nvPicPr>
          <p:cNvPr id="27" name="Picture 3" descr="C:\Users\LISAN\Pictures\agroforets\Hyptis suaveolens_bi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4110" y="1116694"/>
            <a:ext cx="17430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19" descr="Agastache foeniculum.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139117" y="693332"/>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0"/>
          <p:cNvSpPr>
            <a:spLocks noChangeArrowheads="1"/>
          </p:cNvSpPr>
          <p:nvPr/>
        </p:nvSpPr>
        <p:spPr bwMode="auto">
          <a:xfrm>
            <a:off x="5769351" y="3147299"/>
            <a:ext cx="4009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chemeClr val="accent6">
                    <a:lumMod val="50000"/>
                  </a:schemeClr>
                </a:solidFill>
              </a:rPr>
              <a:t>Agastache</a:t>
            </a:r>
            <a:r>
              <a:rPr lang="fr-FR" altLang="fr-FR" sz="1200" dirty="0">
                <a:solidFill>
                  <a:schemeClr val="accent6">
                    <a:lumMod val="50000"/>
                  </a:schemeClr>
                </a:solidFill>
              </a:rPr>
              <a:t> fenouil, anis </a:t>
            </a:r>
            <a:r>
              <a:rPr lang="fr-FR" altLang="fr-FR" sz="1200" dirty="0" smtClean="0">
                <a:solidFill>
                  <a:schemeClr val="accent6">
                    <a:lumMod val="50000"/>
                  </a:schemeClr>
                </a:solidFill>
              </a:rPr>
              <a:t>hysope </a:t>
            </a:r>
            <a:r>
              <a:rPr lang="fr-FR" altLang="fr-FR" sz="1200" dirty="0">
                <a:solidFill>
                  <a:schemeClr val="accent6">
                    <a:lumMod val="50000"/>
                  </a:schemeClr>
                </a:solidFill>
              </a:rPr>
              <a:t>(</a:t>
            </a:r>
            <a:r>
              <a:rPr lang="fr-FR" altLang="fr-FR" sz="1200" i="1" dirty="0" err="1">
                <a:solidFill>
                  <a:schemeClr val="accent6">
                    <a:lumMod val="50000"/>
                  </a:schemeClr>
                </a:solidFill>
              </a:rPr>
              <a:t>Agastache</a:t>
            </a:r>
            <a:r>
              <a:rPr lang="fr-FR" altLang="fr-FR" sz="1200" i="1" dirty="0">
                <a:solidFill>
                  <a:schemeClr val="accent6">
                    <a:lumMod val="50000"/>
                  </a:schemeClr>
                </a:solidFill>
              </a:rPr>
              <a:t> </a:t>
            </a:r>
            <a:r>
              <a:rPr lang="fr-FR" altLang="fr-FR" sz="1200" i="1" dirty="0" err="1">
                <a:solidFill>
                  <a:schemeClr val="accent6">
                    <a:lumMod val="50000"/>
                  </a:schemeClr>
                </a:solidFill>
              </a:rPr>
              <a:t>foeniculum</a:t>
            </a:r>
            <a:r>
              <a:rPr lang="fr-FR" altLang="fr-FR" sz="1200" dirty="0">
                <a:solidFill>
                  <a:schemeClr val="accent6">
                    <a:lumMod val="50000"/>
                  </a:schemeClr>
                </a:solidFill>
              </a:rPr>
              <a:t>) (ornementale, aromatique, condimentaire (salades …), plante mellifère (goût d'anis). Thé pour la toux, la fièvre, les blessures, la diarrhée).</a:t>
            </a:r>
          </a:p>
        </p:txBody>
      </p:sp>
      <p:pic>
        <p:nvPicPr>
          <p:cNvPr id="30" name="Imag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02562" y="78627"/>
            <a:ext cx="1666644" cy="1109180"/>
          </a:xfrm>
          <a:prstGeom prst="rect">
            <a:avLst/>
          </a:prstGeom>
        </p:spPr>
      </p:pic>
      <p:sp>
        <p:nvSpPr>
          <p:cNvPr id="31" name="Rectangle 30"/>
          <p:cNvSpPr/>
          <p:nvPr/>
        </p:nvSpPr>
        <p:spPr>
          <a:xfrm rot="16200000">
            <a:off x="8713555" y="1134026"/>
            <a:ext cx="2282291" cy="276999"/>
          </a:xfrm>
          <a:prstGeom prst="rect">
            <a:avLst/>
          </a:prstGeom>
        </p:spPr>
        <p:txBody>
          <a:bodyPr wrap="none">
            <a:spAutoFit/>
          </a:bodyPr>
          <a:lstStyle/>
          <a:p>
            <a:pPr algn="ctr"/>
            <a:r>
              <a:rPr lang="fr-FR" sz="1200" dirty="0">
                <a:solidFill>
                  <a:schemeClr val="accent6">
                    <a:lumMod val="50000"/>
                  </a:schemeClr>
                </a:solidFill>
              </a:rPr>
              <a:t>synonyme : </a:t>
            </a:r>
            <a:r>
              <a:rPr lang="fr-FR" sz="1200" i="1" dirty="0" err="1">
                <a:solidFill>
                  <a:schemeClr val="accent6">
                    <a:lumMod val="50000"/>
                  </a:schemeClr>
                </a:solidFill>
              </a:rPr>
              <a:t>Polygonum</a:t>
            </a:r>
            <a:r>
              <a:rPr lang="fr-FR" sz="1200" i="1" dirty="0">
                <a:solidFill>
                  <a:schemeClr val="accent6">
                    <a:lumMod val="50000"/>
                  </a:schemeClr>
                </a:solidFill>
              </a:rPr>
              <a:t> </a:t>
            </a:r>
            <a:r>
              <a:rPr lang="fr-FR" sz="1200" i="1" dirty="0" err="1">
                <a:solidFill>
                  <a:schemeClr val="accent6">
                    <a:lumMod val="50000"/>
                  </a:schemeClr>
                </a:solidFill>
              </a:rPr>
              <a:t>odoratum</a:t>
            </a:r>
            <a:endParaRPr lang="fr-FR" sz="1200" i="1" dirty="0">
              <a:solidFill>
                <a:schemeClr val="accent6">
                  <a:lumMod val="50000"/>
                </a:schemeClr>
              </a:solidFill>
            </a:endParaRPr>
          </a:p>
        </p:txBody>
      </p:sp>
      <p:sp>
        <p:nvSpPr>
          <p:cNvPr id="32" name="ZoneTexte 31"/>
          <p:cNvSpPr txBox="1"/>
          <p:nvPr/>
        </p:nvSpPr>
        <p:spPr>
          <a:xfrm>
            <a:off x="3005231" y="5992563"/>
            <a:ext cx="2062683" cy="830997"/>
          </a:xfrm>
          <a:prstGeom prst="rect">
            <a:avLst/>
          </a:prstGeom>
          <a:noFill/>
        </p:spPr>
        <p:txBody>
          <a:bodyPr wrap="square" rtlCol="0">
            <a:spAutoFit/>
          </a:bodyPr>
          <a:lstStyle/>
          <a:p>
            <a:pPr algn="ctr"/>
            <a:r>
              <a:rPr lang="fr-FR" sz="1200" dirty="0">
                <a:solidFill>
                  <a:schemeClr val="accent6">
                    <a:lumMod val="50000"/>
                  </a:schemeClr>
                </a:solidFill>
              </a:rPr>
              <a:t>Cataire (</a:t>
            </a:r>
            <a:r>
              <a:rPr lang="fr-FR" sz="1200" i="1" dirty="0">
                <a:solidFill>
                  <a:schemeClr val="accent6">
                    <a:lumMod val="50000"/>
                  </a:schemeClr>
                </a:solidFill>
              </a:rPr>
              <a:t>Nepeta </a:t>
            </a:r>
            <a:r>
              <a:rPr lang="fr-FR" sz="1200" i="1" dirty="0" err="1">
                <a:solidFill>
                  <a:schemeClr val="accent6">
                    <a:lumMod val="50000"/>
                  </a:schemeClr>
                </a:solidFill>
              </a:rPr>
              <a:t>cataria</a:t>
            </a:r>
            <a:r>
              <a:rPr lang="fr-FR" sz="1200" dirty="0">
                <a:solidFill>
                  <a:schemeClr val="accent6">
                    <a:lumMod val="50000"/>
                  </a:schemeClr>
                </a:solidFill>
              </a:rPr>
              <a:t>) (Insecticide,  antispasmodique </a:t>
            </a:r>
            <a:endParaRPr lang="fr-FR" sz="1200" dirty="0" smtClean="0">
              <a:solidFill>
                <a:schemeClr val="accent6">
                  <a:lumMod val="50000"/>
                </a:schemeClr>
              </a:solidFill>
            </a:endParaRPr>
          </a:p>
          <a:p>
            <a:pPr algn="ctr"/>
            <a:r>
              <a:rPr lang="fr-FR" sz="1200" dirty="0" smtClean="0">
                <a:solidFill>
                  <a:schemeClr val="accent6">
                    <a:lumMod val="50000"/>
                  </a:schemeClr>
                </a:solidFill>
              </a:rPr>
              <a:t>et</a:t>
            </a:r>
            <a:r>
              <a:rPr lang="fr-FR" sz="1200" dirty="0">
                <a:solidFill>
                  <a:schemeClr val="accent6">
                    <a:lumMod val="50000"/>
                  </a:schemeClr>
                </a:solidFill>
              </a:rPr>
              <a:t> </a:t>
            </a:r>
            <a:r>
              <a:rPr lang="fr-FR" sz="1200" dirty="0" smtClean="0">
                <a:solidFill>
                  <a:schemeClr val="accent6">
                    <a:lumMod val="50000"/>
                  </a:schemeClr>
                </a:solidFill>
              </a:rPr>
              <a:t>anti-hystérique</a:t>
            </a:r>
            <a:r>
              <a:rPr lang="fr-FR" sz="1200" dirty="0">
                <a:solidFill>
                  <a:schemeClr val="accent6">
                    <a:lumMod val="50000"/>
                  </a:schemeClr>
                </a:solidFill>
              </a:rPr>
              <a:t>).</a:t>
            </a:r>
          </a:p>
        </p:txBody>
      </p:sp>
      <p:pic>
        <p:nvPicPr>
          <p:cNvPr id="33" name="Picture 2" descr="toxic-2s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3777" y="648912"/>
            <a:ext cx="257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98777" y="111006"/>
            <a:ext cx="2585327" cy="646331"/>
          </a:xfrm>
          <a:prstGeom prst="rect">
            <a:avLst/>
          </a:prstGeom>
          <a:noFill/>
        </p:spPr>
        <p:txBody>
          <a:bodyPr wrap="square">
            <a:spAutoFit/>
          </a:bodyPr>
          <a:lstStyle/>
          <a:p>
            <a:pPr eaLnBrk="1" fontAlgn="auto" hangingPunct="1">
              <a:spcBef>
                <a:spcPts val="0"/>
              </a:spcBef>
              <a:spcAft>
                <a:spcPts val="0"/>
              </a:spcAft>
              <a:defRPr/>
            </a:pPr>
            <a:r>
              <a:rPr lang="fr-FR" dirty="0" smtClean="0">
                <a:solidFill>
                  <a:srgbClr val="008000"/>
                </a:solidFill>
              </a:rPr>
              <a:t>21. </a:t>
            </a:r>
            <a:r>
              <a:rPr lang="fr-FR" b="1" u="sng" dirty="0" smtClean="0">
                <a:solidFill>
                  <a:srgbClr val="008000"/>
                </a:solidFill>
                <a:latin typeface="+mn-lt"/>
              </a:rPr>
              <a:t>Plantes médicinales</a:t>
            </a:r>
            <a:endParaRPr lang="fr-FR" dirty="0" smtClean="0">
              <a:solidFill>
                <a:srgbClr val="008000"/>
              </a:solidFill>
              <a:latin typeface="+mn-lt"/>
            </a:endParaRPr>
          </a:p>
          <a:p>
            <a:pPr eaLnBrk="1" fontAlgn="auto" hangingPunct="1">
              <a:spcBef>
                <a:spcPts val="0"/>
              </a:spcBef>
              <a:spcAft>
                <a:spcPts val="0"/>
              </a:spcAft>
              <a:defRPr/>
            </a:pPr>
            <a:r>
              <a:rPr lang="fr-FR" dirty="0" smtClean="0">
                <a:solidFill>
                  <a:srgbClr val="008000"/>
                </a:solidFill>
              </a:rPr>
              <a:t>(suite)</a:t>
            </a:r>
            <a:endParaRPr lang="fr-FR" dirty="0">
              <a:solidFill>
                <a:srgbClr val="008000"/>
              </a:solidFill>
              <a:latin typeface="+mn-lt"/>
            </a:endParaRPr>
          </a:p>
        </p:txBody>
      </p:sp>
      <p:sp>
        <p:nvSpPr>
          <p:cNvPr id="35" name="ZoneTexte 34"/>
          <p:cNvSpPr txBox="1"/>
          <p:nvPr/>
        </p:nvSpPr>
        <p:spPr>
          <a:xfrm>
            <a:off x="4774349" y="94449"/>
            <a:ext cx="4830183"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Tree>
    <p:extLst>
      <p:ext uri="{BB962C8B-B14F-4D97-AF65-F5344CB8AC3E}">
        <p14:creationId xmlns:p14="http://schemas.microsoft.com/office/powerpoint/2010/main" val="15908774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65178" y="194441"/>
            <a:ext cx="489473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290456" y="194441"/>
            <a:ext cx="822064" cy="331433"/>
          </a:xfrm>
        </p:spPr>
        <p:txBody>
          <a:bodyPr/>
          <a:lstStyle/>
          <a:p>
            <a:fld id="{603C289A-54D5-4C32-934A-7B1A9FC8B676}" type="slidenum">
              <a:rPr lang="fr-FR" smtClean="0"/>
              <a:t>117</a:t>
            </a:fld>
            <a:endParaRPr lang="fr-FR"/>
          </a:p>
        </p:txBody>
      </p:sp>
      <p:sp>
        <p:nvSpPr>
          <p:cNvPr id="5" name="ZoneTexte 4"/>
          <p:cNvSpPr txBox="1"/>
          <p:nvPr/>
        </p:nvSpPr>
        <p:spPr>
          <a:xfrm>
            <a:off x="150607" y="602428"/>
            <a:ext cx="3760666" cy="365760"/>
          </a:xfrm>
          <a:prstGeom prst="rect">
            <a:avLst/>
          </a:prstGeom>
          <a:noFill/>
        </p:spPr>
        <p:txBody>
          <a:bodyPr wrap="square" rtlCol="0">
            <a:spAutoFit/>
          </a:bodyPr>
          <a:lstStyle/>
          <a:p>
            <a:pPr lvl="0"/>
            <a:r>
              <a:rPr lang="fr-FR" dirty="0" smtClean="0">
                <a:solidFill>
                  <a:srgbClr val="008000"/>
                </a:solidFill>
              </a:rPr>
              <a:t>21. </a:t>
            </a:r>
            <a:r>
              <a:rPr lang="fr-FR" b="1" u="sng" dirty="0" smtClean="0">
                <a:solidFill>
                  <a:srgbClr val="008000"/>
                </a:solidFill>
              </a:rPr>
              <a:t>Plantes médicinales </a:t>
            </a:r>
            <a:r>
              <a:rPr lang="fr-FR" b="1" dirty="0" smtClean="0">
                <a:solidFill>
                  <a:srgbClr val="008000"/>
                </a:solidFill>
              </a:rPr>
              <a:t>(suite et fin)</a:t>
            </a:r>
            <a:endParaRPr lang="fr-FR" dirty="0" smtClean="0">
              <a:solidFill>
                <a:srgbClr val="0080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9714" y="194441"/>
            <a:ext cx="2730500" cy="2044700"/>
          </a:xfrm>
          <a:prstGeom prst="rect">
            <a:avLst/>
          </a:prstGeom>
        </p:spPr>
      </p:pic>
      <p:sp>
        <p:nvSpPr>
          <p:cNvPr id="6" name="ZoneTexte 5"/>
          <p:cNvSpPr txBox="1"/>
          <p:nvPr/>
        </p:nvSpPr>
        <p:spPr>
          <a:xfrm>
            <a:off x="9517568" y="2239141"/>
            <a:ext cx="2494792" cy="2492990"/>
          </a:xfrm>
          <a:prstGeom prst="rect">
            <a:avLst/>
          </a:prstGeom>
          <a:noFill/>
        </p:spPr>
        <p:txBody>
          <a:bodyPr wrap="square" rtlCol="0">
            <a:spAutoFit/>
          </a:bodyPr>
          <a:lstStyle/>
          <a:p>
            <a:pPr algn="just"/>
            <a:r>
              <a:rPr lang="fr-FR" sz="1200" dirty="0">
                <a:solidFill>
                  <a:srgbClr val="008000"/>
                </a:solidFill>
              </a:rPr>
              <a:t>Pervenche malgache (</a:t>
            </a:r>
            <a:r>
              <a:rPr lang="fr-FR" sz="1200" dirty="0" err="1">
                <a:solidFill>
                  <a:srgbClr val="008000"/>
                </a:solidFill>
              </a:rPr>
              <a:t>Catharanthus</a:t>
            </a:r>
            <a:r>
              <a:rPr lang="fr-FR" sz="1200" dirty="0">
                <a:solidFill>
                  <a:srgbClr val="008000"/>
                </a:solidFill>
              </a:rPr>
              <a:t> </a:t>
            </a:r>
            <a:r>
              <a:rPr lang="fr-FR" sz="1200" dirty="0" err="1">
                <a:solidFill>
                  <a:srgbClr val="008000"/>
                </a:solidFill>
              </a:rPr>
              <a:t>roseus</a:t>
            </a:r>
            <a:r>
              <a:rPr lang="fr-FR" sz="1200" dirty="0" smtClean="0">
                <a:solidFill>
                  <a:srgbClr val="008000"/>
                </a:solidFill>
              </a:rPr>
              <a:t>) © B. </a:t>
            </a:r>
            <a:r>
              <a:rPr lang="fr-FR" sz="1200" dirty="0" err="1" smtClean="0">
                <a:solidFill>
                  <a:srgbClr val="008000"/>
                </a:solidFill>
              </a:rPr>
              <a:t>Lisan</a:t>
            </a:r>
            <a:r>
              <a:rPr lang="fr-FR" sz="1200" dirty="0" smtClean="0">
                <a:solidFill>
                  <a:srgbClr val="008000"/>
                </a:solidFill>
              </a:rPr>
              <a:t>. </a:t>
            </a:r>
            <a:r>
              <a:rPr lang="fr-FR" sz="1200" dirty="0">
                <a:solidFill>
                  <a:srgbClr val="008000"/>
                </a:solidFill>
              </a:rPr>
              <a:t>Les principes actifs (</a:t>
            </a:r>
            <a:r>
              <a:rPr lang="fr-FR" sz="1200" dirty="0">
                <a:solidFill>
                  <a:srgbClr val="008000"/>
                </a:solidFill>
                <a:hlinkClick r:id="rId3" tooltip="Vinblastine"/>
              </a:rPr>
              <a:t>vinblastine</a:t>
            </a:r>
            <a:r>
              <a:rPr lang="fr-FR" sz="1200" dirty="0">
                <a:solidFill>
                  <a:srgbClr val="008000"/>
                </a:solidFill>
              </a:rPr>
              <a:t> et </a:t>
            </a:r>
            <a:r>
              <a:rPr lang="fr-FR" sz="1200" dirty="0">
                <a:solidFill>
                  <a:srgbClr val="008000"/>
                </a:solidFill>
                <a:hlinkClick r:id="rId4" tooltip="Vincristine"/>
              </a:rPr>
              <a:t>vincristine</a:t>
            </a:r>
            <a:r>
              <a:rPr lang="fr-FR" sz="1200" dirty="0">
                <a:solidFill>
                  <a:srgbClr val="008000"/>
                </a:solidFill>
              </a:rPr>
              <a:t>) extraits de la plante sont des antimitotiques, permettant de produire des médicaments contre le </a:t>
            </a:r>
            <a:r>
              <a:rPr lang="fr-FR" sz="1200" dirty="0">
                <a:solidFill>
                  <a:srgbClr val="008000"/>
                </a:solidFill>
                <a:hlinkClick r:id="rId5" tooltip="Cancer"/>
              </a:rPr>
              <a:t>cancer</a:t>
            </a:r>
            <a:r>
              <a:rPr lang="fr-FR" sz="1200" baseline="30000" dirty="0">
                <a:solidFill>
                  <a:srgbClr val="008000"/>
                </a:solidFill>
                <a:hlinkClick r:id="rId6"/>
              </a:rPr>
              <a:t>18</a:t>
            </a:r>
            <a:r>
              <a:rPr lang="fr-FR" sz="1200" dirty="0">
                <a:solidFill>
                  <a:srgbClr val="008000"/>
                </a:solidFill>
              </a:rPr>
              <a:t>, notamment les </a:t>
            </a:r>
            <a:r>
              <a:rPr lang="fr-FR" sz="1200" dirty="0">
                <a:solidFill>
                  <a:srgbClr val="008000"/>
                </a:solidFill>
                <a:hlinkClick r:id="rId7" tooltip="Lymphome"/>
              </a:rPr>
              <a:t>lymphomes</a:t>
            </a:r>
            <a:r>
              <a:rPr lang="fr-FR" sz="1200" dirty="0">
                <a:solidFill>
                  <a:srgbClr val="008000"/>
                </a:solidFill>
              </a:rPr>
              <a:t> (</a:t>
            </a:r>
            <a:r>
              <a:rPr lang="fr-FR" sz="1200" dirty="0">
                <a:solidFill>
                  <a:srgbClr val="008000"/>
                </a:solidFill>
                <a:hlinkClick r:id="rId8" tooltip="Maladie de Hodgkin"/>
              </a:rPr>
              <a:t>hodgkiniens</a:t>
            </a:r>
            <a:r>
              <a:rPr lang="fr-FR" sz="1200" dirty="0">
                <a:solidFill>
                  <a:srgbClr val="008000"/>
                </a:solidFill>
              </a:rPr>
              <a:t> et non-hodgkiniens) et les </a:t>
            </a:r>
            <a:r>
              <a:rPr lang="fr-FR" sz="1200" dirty="0">
                <a:solidFill>
                  <a:srgbClr val="008000"/>
                </a:solidFill>
                <a:hlinkClick r:id="rId9" tooltip="Leucémie"/>
              </a:rPr>
              <a:t>leucémies</a:t>
            </a:r>
            <a:r>
              <a:rPr lang="fr-FR" sz="1200" dirty="0">
                <a:solidFill>
                  <a:srgbClr val="008000"/>
                </a:solidFill>
              </a:rPr>
              <a:t> aiguës</a:t>
            </a:r>
            <a:r>
              <a:rPr lang="fr-FR" sz="1200" dirty="0" smtClean="0">
                <a:solidFill>
                  <a:srgbClr val="008000"/>
                </a:solidFill>
              </a:rPr>
              <a:t>. </a:t>
            </a:r>
            <a:r>
              <a:rPr lang="fr-FR" sz="1200" dirty="0">
                <a:solidFill>
                  <a:srgbClr val="008000"/>
                </a:solidFill>
              </a:rPr>
              <a:t>La racine séchée contient de l'</a:t>
            </a:r>
            <a:r>
              <a:rPr lang="fr-FR" sz="1200" dirty="0" err="1">
                <a:solidFill>
                  <a:srgbClr val="008000"/>
                </a:solidFill>
                <a:hlinkClick r:id="rId10" tooltip="Ajmalicine"/>
              </a:rPr>
              <a:t>ajmalicine</a:t>
            </a:r>
            <a:r>
              <a:rPr lang="fr-FR" sz="1200" dirty="0">
                <a:solidFill>
                  <a:srgbClr val="008000"/>
                </a:solidFill>
              </a:rPr>
              <a:t>, molécule anti-hypertensive, servant à améliorer la fonction cérébrale du sujet âgé.</a:t>
            </a:r>
          </a:p>
        </p:txBody>
      </p:sp>
      <p:pic>
        <p:nvPicPr>
          <p:cNvPr id="7" name="Picture 2" descr="toxic-2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8715" y="2277056"/>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217282" y="3494689"/>
            <a:ext cx="7105933" cy="1015663"/>
          </a:xfrm>
          <a:prstGeom prst="rect">
            <a:avLst/>
          </a:prstGeom>
          <a:noFill/>
        </p:spPr>
        <p:txBody>
          <a:bodyPr wrap="square" rtlCol="0">
            <a:spAutoFit/>
          </a:bodyPr>
          <a:lstStyle/>
          <a:p>
            <a:pPr algn="just"/>
            <a:r>
              <a:rPr lang="fr-FR" sz="1200" dirty="0" smtClean="0">
                <a:solidFill>
                  <a:srgbClr val="008000"/>
                </a:solidFill>
                <a:latin typeface="Calibri" panose="020F0502020204030204" pitchFamily="34" charset="0"/>
              </a:rPr>
              <a:t>↑ </a:t>
            </a:r>
            <a:r>
              <a:rPr lang="fr-FR" sz="1200" dirty="0" smtClean="0">
                <a:solidFill>
                  <a:srgbClr val="008000"/>
                </a:solidFill>
              </a:rPr>
              <a:t>Armoise </a:t>
            </a:r>
            <a:r>
              <a:rPr lang="fr-FR" sz="1200" dirty="0">
                <a:solidFill>
                  <a:srgbClr val="008000"/>
                </a:solidFill>
              </a:rPr>
              <a:t>annuelle (</a:t>
            </a:r>
            <a:r>
              <a:rPr lang="fr-FR" sz="1200" i="1" dirty="0" err="1">
                <a:solidFill>
                  <a:srgbClr val="008000"/>
                </a:solidFill>
              </a:rPr>
              <a:t>Artemisia</a:t>
            </a:r>
            <a:r>
              <a:rPr lang="fr-FR" sz="1200" i="1" dirty="0">
                <a:solidFill>
                  <a:srgbClr val="008000"/>
                </a:solidFill>
              </a:rPr>
              <a:t> </a:t>
            </a:r>
            <a:r>
              <a:rPr lang="fr-FR" sz="1200" i="1" dirty="0" err="1">
                <a:solidFill>
                  <a:srgbClr val="008000"/>
                </a:solidFill>
              </a:rPr>
              <a:t>annua</a:t>
            </a:r>
            <a:r>
              <a:rPr lang="fr-FR" sz="1200" dirty="0" smtClean="0">
                <a:solidFill>
                  <a:srgbClr val="008000"/>
                </a:solidFill>
              </a:rPr>
              <a:t>). La </a:t>
            </a:r>
            <a:r>
              <a:rPr lang="fr-FR" sz="1200" dirty="0">
                <a:solidFill>
                  <a:srgbClr val="008000"/>
                </a:solidFill>
              </a:rPr>
              <a:t>plante contient de </a:t>
            </a:r>
            <a:r>
              <a:rPr lang="fr-FR" sz="1200" dirty="0" smtClean="0">
                <a:solidFill>
                  <a:srgbClr val="008000"/>
                </a:solidFill>
              </a:rPr>
              <a:t>l'</a:t>
            </a:r>
            <a:r>
              <a:rPr lang="fr-FR" sz="1200" dirty="0" err="1" smtClean="0">
                <a:solidFill>
                  <a:srgbClr val="008000"/>
                </a:solidFill>
                <a:hlinkClick r:id="rId12" tooltip="Artémisinine"/>
              </a:rPr>
              <a:t>artémisinine</a:t>
            </a:r>
            <a:r>
              <a:rPr lang="fr-FR" sz="1200" dirty="0">
                <a:solidFill>
                  <a:srgbClr val="008000"/>
                </a:solidFill>
              </a:rPr>
              <a:t>. L'</a:t>
            </a:r>
            <a:r>
              <a:rPr lang="fr-FR" sz="1200" dirty="0" err="1">
                <a:solidFill>
                  <a:srgbClr val="008000"/>
                </a:solidFill>
              </a:rPr>
              <a:t>artémisinine</a:t>
            </a:r>
            <a:r>
              <a:rPr lang="fr-FR" sz="1200" dirty="0">
                <a:solidFill>
                  <a:srgbClr val="008000"/>
                </a:solidFill>
              </a:rPr>
              <a:t> est efficace contre plusieurs souches de parasites responsables du </a:t>
            </a:r>
            <a:r>
              <a:rPr lang="fr-FR" sz="1200" dirty="0" smtClean="0">
                <a:solidFill>
                  <a:srgbClr val="008000"/>
                </a:solidFill>
                <a:hlinkClick r:id="rId13" tooltip="Paludisme"/>
              </a:rPr>
              <a:t>paludisme</a:t>
            </a:r>
            <a:r>
              <a:rPr lang="fr-FR" sz="1200" dirty="0">
                <a:solidFill>
                  <a:srgbClr val="008000"/>
                </a:solidFill>
              </a:rPr>
              <a:t> </a:t>
            </a:r>
            <a:r>
              <a:rPr lang="fr-FR" sz="1200" dirty="0" smtClean="0">
                <a:solidFill>
                  <a:srgbClr val="008000"/>
                </a:solidFill>
              </a:rPr>
              <a:t>et un anti-cancéreux. </a:t>
            </a:r>
            <a:r>
              <a:rPr lang="fr-FR" sz="1200" dirty="0">
                <a:solidFill>
                  <a:srgbClr val="008000"/>
                </a:solidFill>
              </a:rPr>
              <a:t>Un  </a:t>
            </a:r>
            <a:r>
              <a:rPr lang="fr-FR" sz="1200" dirty="0" smtClean="0">
                <a:solidFill>
                  <a:srgbClr val="008000"/>
                </a:solidFill>
              </a:rPr>
              <a:t>projet </a:t>
            </a:r>
            <a:r>
              <a:rPr lang="fr-FR" sz="1200" dirty="0">
                <a:solidFill>
                  <a:srgbClr val="008000"/>
                </a:solidFill>
              </a:rPr>
              <a:t>d'envergure ont vu le jour, en </a:t>
            </a:r>
            <a:r>
              <a:rPr lang="fr-FR" sz="1200" dirty="0">
                <a:solidFill>
                  <a:srgbClr val="008000"/>
                </a:solidFill>
                <a:hlinkClick r:id="rId14" tooltip="2006"/>
              </a:rPr>
              <a:t>2006</a:t>
            </a:r>
            <a:r>
              <a:rPr lang="fr-FR" sz="1200" dirty="0">
                <a:solidFill>
                  <a:srgbClr val="008000"/>
                </a:solidFill>
              </a:rPr>
              <a:t>, pour la culture d'</a:t>
            </a:r>
            <a:r>
              <a:rPr lang="fr-FR" sz="1200" i="1" dirty="0" err="1">
                <a:solidFill>
                  <a:srgbClr val="008000"/>
                </a:solidFill>
              </a:rPr>
              <a:t>Artemisia</a:t>
            </a:r>
            <a:r>
              <a:rPr lang="fr-FR" sz="1200" i="1" dirty="0">
                <a:solidFill>
                  <a:srgbClr val="008000"/>
                </a:solidFill>
              </a:rPr>
              <a:t> </a:t>
            </a:r>
            <a:r>
              <a:rPr lang="fr-FR" sz="1200" i="1" dirty="0" err="1">
                <a:solidFill>
                  <a:srgbClr val="008000"/>
                </a:solidFill>
              </a:rPr>
              <a:t>annua</a:t>
            </a:r>
            <a:r>
              <a:rPr lang="fr-FR" sz="1200" dirty="0">
                <a:solidFill>
                  <a:srgbClr val="008000"/>
                </a:solidFill>
              </a:rPr>
              <a:t> et la fourniture </a:t>
            </a:r>
            <a:r>
              <a:rPr lang="fr-FR" sz="1200" dirty="0" smtClean="0">
                <a:solidFill>
                  <a:srgbClr val="008000"/>
                </a:solidFill>
              </a:rPr>
              <a:t>d'</a:t>
            </a:r>
            <a:r>
              <a:rPr lang="fr-FR" sz="1200" dirty="0" err="1" smtClean="0">
                <a:solidFill>
                  <a:srgbClr val="008000"/>
                </a:solidFill>
              </a:rPr>
              <a:t>artémisinine</a:t>
            </a:r>
            <a:r>
              <a:rPr lang="fr-FR" sz="1200" dirty="0" smtClean="0">
                <a:solidFill>
                  <a:srgbClr val="008000"/>
                </a:solidFill>
              </a:rPr>
              <a:t>, avec </a:t>
            </a:r>
            <a:r>
              <a:rPr lang="pt-BR" sz="1200" i="1" dirty="0">
                <a:solidFill>
                  <a:srgbClr val="008000"/>
                </a:solidFill>
              </a:rPr>
              <a:t>Bionexx</a:t>
            </a:r>
            <a:r>
              <a:rPr lang="pt-BR" sz="1200" dirty="0">
                <a:solidFill>
                  <a:srgbClr val="008000"/>
                </a:solidFill>
              </a:rPr>
              <a:t> à Madagascar (600 hectares</a:t>
            </a:r>
            <a:r>
              <a:rPr lang="pt-BR" sz="1200" dirty="0" smtClean="0">
                <a:solidFill>
                  <a:srgbClr val="008000"/>
                </a:solidFill>
              </a:rPr>
              <a:t>)). (</a:t>
            </a:r>
            <a:r>
              <a:rPr lang="pt-BR" sz="1200" dirty="0">
                <a:solidFill>
                  <a:srgbClr val="008000"/>
                </a:solidFill>
              </a:rPr>
              <a:t>Photos de droite : Culture d'</a:t>
            </a:r>
            <a:r>
              <a:rPr lang="pt-BR" sz="1200" i="1" dirty="0">
                <a:solidFill>
                  <a:srgbClr val="008000"/>
                </a:solidFill>
              </a:rPr>
              <a:t>Artemisia annua </a:t>
            </a:r>
            <a:r>
              <a:rPr lang="pt-BR" sz="1200" dirty="0">
                <a:solidFill>
                  <a:srgbClr val="008000"/>
                </a:solidFill>
              </a:rPr>
              <a:t>à Beaver West </a:t>
            </a:r>
            <a:r>
              <a:rPr lang="pt-BR" sz="1200" dirty="0" smtClean="0">
                <a:solidFill>
                  <a:srgbClr val="008000"/>
                </a:solidFill>
              </a:rPr>
              <a:t>Virginia). Cette plante est une plante répulsive, comme la grande </a:t>
            </a:r>
            <a:r>
              <a:rPr lang="fr-FR" sz="1200" dirty="0" smtClean="0">
                <a:solidFill>
                  <a:srgbClr val="008000"/>
                </a:solidFill>
              </a:rPr>
              <a:t>absinthe</a:t>
            </a:r>
            <a:r>
              <a:rPr lang="pt-BR" sz="1200" dirty="0">
                <a:solidFill>
                  <a:srgbClr val="008000"/>
                </a:solidFill>
              </a:rPr>
              <a:t> </a:t>
            </a:r>
            <a:r>
              <a:rPr lang="pt-BR" sz="1200" dirty="0" smtClean="0">
                <a:solidFill>
                  <a:srgbClr val="008000"/>
                </a:solidFill>
              </a:rPr>
              <a:t>(</a:t>
            </a:r>
            <a:r>
              <a:rPr lang="fr-FR" sz="1200" i="1" dirty="0" err="1">
                <a:solidFill>
                  <a:srgbClr val="008000"/>
                </a:solidFill>
              </a:rPr>
              <a:t>Artemisia</a:t>
            </a:r>
            <a:r>
              <a:rPr lang="fr-FR" sz="1200" i="1" dirty="0">
                <a:solidFill>
                  <a:srgbClr val="008000"/>
                </a:solidFill>
              </a:rPr>
              <a:t> </a:t>
            </a:r>
            <a:r>
              <a:rPr lang="fr-FR" sz="1200" i="1" dirty="0" err="1">
                <a:solidFill>
                  <a:srgbClr val="008000"/>
                </a:solidFill>
              </a:rPr>
              <a:t>absinthium</a:t>
            </a:r>
            <a:r>
              <a:rPr lang="pt-BR" sz="1200" dirty="0" smtClean="0">
                <a:solidFill>
                  <a:srgbClr val="008000"/>
                </a:solidFill>
              </a:rPr>
              <a:t>)</a:t>
            </a:r>
            <a:r>
              <a:rPr lang="fr-FR" sz="1200" dirty="0" smtClean="0">
                <a:solidFill>
                  <a:srgbClr val="008000"/>
                </a:solidFill>
              </a:rPr>
              <a:t>.</a:t>
            </a:r>
            <a:endParaRPr lang="fr-FR" sz="1200" dirty="0">
              <a:solidFill>
                <a:srgbClr val="008000"/>
              </a:solidFill>
            </a:endParaRPr>
          </a:p>
        </p:txBody>
      </p:sp>
      <p:pic>
        <p:nvPicPr>
          <p:cNvPr id="6146" name="Picture 2" descr="D:\Users\blisan\Pictures\perso\agro-forêts\artemisia annua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0966" y="1771650"/>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blisan\Pictures\perso\agro-forêts\artemisia annua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0291"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blisan\Pictures\perso\agro-forêts\artemisia annua.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3675" y="2057400"/>
            <a:ext cx="1828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6511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1364" y="111069"/>
            <a:ext cx="838200" cy="307228"/>
          </a:xfrm>
        </p:spPr>
        <p:txBody>
          <a:bodyPr/>
          <a:lstStyle/>
          <a:p>
            <a:fld id="{603C289A-54D5-4C32-934A-7B1A9FC8B676}" type="slidenum">
              <a:rPr lang="fr-FR" smtClean="0"/>
              <a:t>118</a:t>
            </a:fld>
            <a:endParaRPr lang="fr-FR"/>
          </a:p>
        </p:txBody>
      </p:sp>
      <p:sp>
        <p:nvSpPr>
          <p:cNvPr id="3" name="ZoneTexte 2"/>
          <p:cNvSpPr txBox="1"/>
          <p:nvPr/>
        </p:nvSpPr>
        <p:spPr>
          <a:xfrm>
            <a:off x="161364" y="817581"/>
            <a:ext cx="3151991" cy="376517"/>
          </a:xfrm>
          <a:prstGeom prst="rect">
            <a:avLst/>
          </a:prstGeom>
          <a:noFill/>
        </p:spPr>
        <p:txBody>
          <a:bodyPr wrap="square" rtlCol="0">
            <a:spAutoFit/>
          </a:bodyPr>
          <a:lstStyle/>
          <a:p>
            <a:r>
              <a:rPr lang="fr-FR" dirty="0" smtClean="0">
                <a:solidFill>
                  <a:srgbClr val="008000"/>
                </a:solidFill>
              </a:rPr>
              <a:t>22. </a:t>
            </a:r>
            <a:r>
              <a:rPr lang="fr-FR" b="1" dirty="0" smtClean="0">
                <a:solidFill>
                  <a:srgbClr val="008000"/>
                </a:solidFill>
              </a:rPr>
              <a:t>Plan du jardin</a:t>
            </a: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pSp>
        <p:nvGrpSpPr>
          <p:cNvPr id="6" name="Groupe 1"/>
          <p:cNvGrpSpPr>
            <a:grpSpLocks/>
          </p:cNvGrpSpPr>
          <p:nvPr/>
        </p:nvGrpSpPr>
        <p:grpSpPr bwMode="auto">
          <a:xfrm>
            <a:off x="1086523" y="1496112"/>
            <a:ext cx="7524077" cy="4585207"/>
            <a:chOff x="2515" y="-2272"/>
            <a:chExt cx="89019" cy="70971"/>
          </a:xfrm>
        </p:grpSpPr>
        <p:sp>
          <p:nvSpPr>
            <p:cNvPr id="7" name="Rectangle à coins arrondis 3"/>
            <p:cNvSpPr>
              <a:spLocks noChangeArrowheads="1"/>
            </p:cNvSpPr>
            <p:nvPr/>
          </p:nvSpPr>
          <p:spPr bwMode="auto">
            <a:xfrm>
              <a:off x="11876" y="10527"/>
              <a:ext cx="79658" cy="35129"/>
            </a:xfrm>
            <a:prstGeom prst="roundRect">
              <a:avLst>
                <a:gd name="adj" fmla="val 16667"/>
              </a:avLst>
            </a:prstGeom>
            <a:solidFill>
              <a:srgbClr val="FFFFFF"/>
            </a:solidFill>
            <a:ln w="25400">
              <a:solidFill>
                <a:srgbClr val="385D8A"/>
              </a:solidFill>
              <a:round/>
              <a:headEnd/>
              <a:tailEnd/>
            </a:ln>
          </p:spPr>
          <p:txBody>
            <a:bodyPr vert="horz" wrap="square" lIns="91440" tIns="45720" rIns="91440" bIns="45720" numCol="1" anchor="ctr" anchorCtr="0" compatLnSpc="1">
              <a:prstTxWarp prst="textNoShape">
                <a:avLst/>
              </a:prstTxWarp>
            </a:bodyPr>
            <a:lstStyle/>
            <a:p>
              <a:endParaRPr lang="fr-FR"/>
            </a:p>
          </p:txBody>
        </p:sp>
        <p:sp>
          <p:nvSpPr>
            <p:cNvPr id="8" name="Rectangle 4"/>
            <p:cNvSpPr>
              <a:spLocks noChangeArrowheads="1"/>
            </p:cNvSpPr>
            <p:nvPr/>
          </p:nvSpPr>
          <p:spPr bwMode="auto">
            <a:xfrm>
              <a:off x="2515" y="-2272"/>
              <a:ext cx="25284" cy="16399"/>
            </a:xfrm>
            <a:prstGeom prst="rect">
              <a:avLst/>
            </a:prstGeom>
            <a:solidFill>
              <a:srgbClr val="FFFFFF"/>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rPr>
                <a:t>Parcelle pédagogique 10 ha disponible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14036" y="14847"/>
              <a:ext cx="10081" cy="22323"/>
            </a:xfrm>
            <a:prstGeom prst="rect">
              <a:avLst/>
            </a:prstGeom>
            <a:solidFill>
              <a:srgbClr val="92D05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endParaRPr lang="fr-FR"/>
            </a:p>
          </p:txBody>
        </p:sp>
        <p:sp>
          <p:nvSpPr>
            <p:cNvPr id="10" name="Rectangle 6"/>
            <p:cNvSpPr>
              <a:spLocks noChangeArrowheads="1"/>
            </p:cNvSpPr>
            <p:nvPr/>
          </p:nvSpPr>
          <p:spPr bwMode="auto">
            <a:xfrm>
              <a:off x="24837" y="14847"/>
              <a:ext cx="10801" cy="22323"/>
            </a:xfrm>
            <a:prstGeom prst="rect">
              <a:avLst/>
            </a:prstGeom>
            <a:solidFill>
              <a:srgbClr val="92D05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endParaRPr lang="fr-FR"/>
            </a:p>
          </p:txBody>
        </p:sp>
        <p:sp>
          <p:nvSpPr>
            <p:cNvPr id="11" name="Rectangle 7"/>
            <p:cNvSpPr>
              <a:spLocks noChangeArrowheads="1"/>
            </p:cNvSpPr>
            <p:nvPr/>
          </p:nvSpPr>
          <p:spPr bwMode="auto">
            <a:xfrm>
              <a:off x="36358" y="14847"/>
              <a:ext cx="52129" cy="26609"/>
            </a:xfrm>
            <a:prstGeom prst="rect">
              <a:avLst/>
            </a:prstGeom>
            <a:solidFill>
              <a:srgbClr val="FF505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FFFFFF"/>
                  </a:solidFill>
                  <a:effectLst/>
                  <a:latin typeface="Calibri" panose="020F0502020204030204" pitchFamily="34" charset="0"/>
                  <a:ea typeface="Times New Roman" panose="02020603050405020304" pitchFamily="18" charset="0"/>
                </a:rPr>
                <a:t>Principale culture de subsistance pour les villageois. Culture permettant un autofinancement de la parcelle (riz, manioc, patate douce, igname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2" name="ZoneTexte 8"/>
            <p:cNvSpPr txBox="1">
              <a:spLocks noChangeArrowheads="1"/>
            </p:cNvSpPr>
            <p:nvPr/>
          </p:nvSpPr>
          <p:spPr bwMode="auto">
            <a:xfrm>
              <a:off x="3235" y="46376"/>
              <a:ext cx="57445" cy="22323"/>
            </a:xfrm>
            <a:prstGeom prst="rect">
              <a:avLst/>
            </a:prstGeom>
            <a:noFill/>
            <a:ln w="9525">
              <a:solidFill>
                <a:srgbClr val="385D8A"/>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rPr>
                <a:t>Parcelles de maraîchage expérimental (Aubergine, carotte, chou cabus, chou de chine, concombre, cornichon, courge, potirons, haricot, melon, pastèque, poivrons, piment, tomate....).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3" name="Connecteur droit avec flèche 9"/>
            <p:cNvSpPr>
              <a:spLocks noChangeShapeType="1"/>
            </p:cNvSpPr>
            <p:nvPr/>
          </p:nvSpPr>
          <p:spPr bwMode="auto">
            <a:xfrm flipH="1" flipV="1">
              <a:off x="21237" y="37170"/>
              <a:ext cx="10847" cy="7201"/>
            </a:xfrm>
            <a:prstGeom prst="straightConnector1">
              <a:avLst/>
            </a:prstGeom>
            <a:noFill/>
            <a:ln w="38100">
              <a:solidFill>
                <a:srgbClr val="000000"/>
              </a:solidFill>
              <a:round/>
              <a:headEnd/>
              <a:tailEnd type="arrow"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Connecteur droit avec flèche 10"/>
            <p:cNvSpPr>
              <a:spLocks noChangeShapeType="1"/>
            </p:cNvSpPr>
            <p:nvPr/>
          </p:nvSpPr>
          <p:spPr bwMode="auto">
            <a:xfrm flipH="1" flipV="1">
              <a:off x="29158" y="37170"/>
              <a:ext cx="2926" cy="7201"/>
            </a:xfrm>
            <a:prstGeom prst="straightConnector1">
              <a:avLst/>
            </a:prstGeom>
            <a:noFill/>
            <a:ln w="38100">
              <a:solidFill>
                <a:srgbClr val="000000"/>
              </a:solidFill>
              <a:round/>
              <a:headEnd/>
              <a:tailEnd type="arrow"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pic>
        <p:nvPicPr>
          <p:cNvPr id="3074" name="Picture 2" descr="D:\Users\blisan\Pictures\perso\agro-forêts\jardin potager m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2521" y="4592585"/>
            <a:ext cx="1714500" cy="12287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353061" y="5821310"/>
            <a:ext cx="3760476" cy="461665"/>
          </a:xfrm>
          <a:prstGeom prst="rect">
            <a:avLst/>
          </a:prstGeom>
          <a:noFill/>
        </p:spPr>
        <p:txBody>
          <a:bodyPr wrap="square" rtlCol="0">
            <a:spAutoFit/>
          </a:bodyPr>
          <a:lstStyle/>
          <a:p>
            <a:pPr algn="ctr"/>
            <a:r>
              <a:rPr lang="fr-FR" sz="1200" dirty="0">
                <a:solidFill>
                  <a:srgbClr val="008000"/>
                </a:solidFill>
              </a:rPr>
              <a:t>maraîchage, conservation et séchage solaire des légumes au pays dogon, </a:t>
            </a:r>
            <a:r>
              <a:rPr lang="fr-FR" sz="1200" dirty="0">
                <a:solidFill>
                  <a:srgbClr val="008000"/>
                </a:solidFill>
                <a:hlinkClick r:id="rId3"/>
              </a:rPr>
              <a:t>http://www.microprojets.org</a:t>
            </a:r>
            <a:r>
              <a:rPr lang="fr-FR" sz="1200" dirty="0" smtClean="0">
                <a:solidFill>
                  <a:srgbClr val="008000"/>
                </a:solidFill>
                <a:hlinkClick r:id="rId3"/>
              </a:rPr>
              <a:t>/</a:t>
            </a:r>
            <a:r>
              <a:rPr lang="fr-FR" sz="1200" dirty="0" smtClean="0">
                <a:solidFill>
                  <a:srgbClr val="008000"/>
                </a:solidFill>
              </a:rPr>
              <a:t> </a:t>
            </a:r>
            <a:endParaRPr lang="fr-FR" sz="1200" dirty="0">
              <a:solidFill>
                <a:srgbClr val="008000"/>
              </a:solidFill>
            </a:endParaRPr>
          </a:p>
        </p:txBody>
      </p:sp>
      <p:pic>
        <p:nvPicPr>
          <p:cNvPr id="3075" name="Picture 3" descr="D:\Users\blisan\Pictures\perso\agro-forêts\uniter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271" y="976644"/>
            <a:ext cx="2667000" cy="148590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8908610" y="2462544"/>
            <a:ext cx="3141552" cy="461665"/>
          </a:xfrm>
          <a:prstGeom prst="rect">
            <a:avLst/>
          </a:prstGeom>
          <a:noFill/>
        </p:spPr>
        <p:txBody>
          <a:bodyPr wrap="square" rtlCol="0">
            <a:spAutoFit/>
          </a:bodyPr>
          <a:lstStyle/>
          <a:p>
            <a:pPr algn="ctr"/>
            <a:r>
              <a:rPr lang="fr-FR" sz="1200" dirty="0" smtClean="0">
                <a:solidFill>
                  <a:srgbClr val="008000"/>
                </a:solidFill>
              </a:rPr>
              <a:t>Source : </a:t>
            </a:r>
            <a:r>
              <a:rPr lang="fr-FR" sz="1200" dirty="0" smtClean="0">
                <a:solidFill>
                  <a:srgbClr val="008000"/>
                </a:solidFill>
                <a:hlinkClick r:id="rId5"/>
              </a:rPr>
              <a:t>http</a:t>
            </a:r>
            <a:r>
              <a:rPr lang="fr-FR" sz="1200" dirty="0">
                <a:solidFill>
                  <a:srgbClr val="008000"/>
                </a:solidFill>
                <a:hlinkClick r:id="rId5"/>
              </a:rPr>
              <a:t>://bouturerlailleurs.uniterre.com/page15</a:t>
            </a:r>
            <a:r>
              <a:rPr lang="fr-FR" sz="1200" dirty="0" smtClean="0">
                <a:solidFill>
                  <a:srgbClr val="008000"/>
                </a:solidFill>
                <a:hlinkClick r:id="rId5"/>
              </a:rPr>
              <a:t>/</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4168428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843709" y="233096"/>
            <a:ext cx="736002" cy="245371"/>
          </a:xfrm>
        </p:spPr>
        <p:txBody>
          <a:bodyPr/>
          <a:lstStyle/>
          <a:p>
            <a:fld id="{603C289A-54D5-4C32-934A-7B1A9FC8B676}" type="slidenum">
              <a:rPr lang="fr-FR" smtClean="0"/>
              <a:t>119</a:t>
            </a:fld>
            <a:endParaRPr lang="fr-FR" dirty="0"/>
          </a:p>
        </p:txBody>
      </p:sp>
      <p:sp>
        <p:nvSpPr>
          <p:cNvPr id="3" name="ZoneTexte 2"/>
          <p:cNvSpPr txBox="1"/>
          <p:nvPr/>
        </p:nvSpPr>
        <p:spPr>
          <a:xfrm>
            <a:off x="215153" y="233096"/>
            <a:ext cx="2291380" cy="369332"/>
          </a:xfrm>
          <a:prstGeom prst="rect">
            <a:avLst/>
          </a:prstGeom>
          <a:noFill/>
        </p:spPr>
        <p:txBody>
          <a:bodyPr wrap="square" rtlCol="0">
            <a:spAutoFit/>
          </a:bodyPr>
          <a:lstStyle/>
          <a:p>
            <a:r>
              <a:rPr lang="fr-FR" dirty="0" smtClean="0">
                <a:solidFill>
                  <a:srgbClr val="008000"/>
                </a:solidFill>
              </a:rPr>
              <a:t>23. </a:t>
            </a:r>
            <a:r>
              <a:rPr lang="fr-FR" b="1" dirty="0" smtClean="0">
                <a:solidFill>
                  <a:srgbClr val="008000"/>
                </a:solidFill>
              </a:rPr>
              <a:t>Calendrier cultural</a:t>
            </a: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8" name="Rectangle 7"/>
          <p:cNvSpPr/>
          <p:nvPr/>
        </p:nvSpPr>
        <p:spPr>
          <a:xfrm>
            <a:off x="215153" y="602428"/>
            <a:ext cx="1988493" cy="369332"/>
          </a:xfrm>
          <a:prstGeom prst="rect">
            <a:avLst/>
          </a:prstGeom>
        </p:spPr>
        <p:txBody>
          <a:bodyPr wrap="none">
            <a:spAutoFit/>
          </a:bodyPr>
          <a:lstStyle/>
          <a:p>
            <a:r>
              <a:rPr lang="fr-FR" i="1" dirty="0" smtClean="0">
                <a:solidFill>
                  <a:srgbClr val="008000"/>
                </a:solidFill>
              </a:rPr>
              <a:t>Culture maraîchère</a:t>
            </a:r>
            <a:endParaRPr lang="fr-FR" i="1" dirty="0">
              <a:solidFill>
                <a:srgbClr val="008000"/>
              </a:solidFill>
            </a:endParaRPr>
          </a:p>
        </p:txBody>
      </p:sp>
      <p:graphicFrame>
        <p:nvGraphicFramePr>
          <p:cNvPr id="9" name="Tableau 8"/>
          <p:cNvGraphicFramePr>
            <a:graphicFrameLocks noGrp="1"/>
          </p:cNvGraphicFramePr>
          <p:nvPr>
            <p:extLst>
              <p:ext uri="{D42A27DB-BD31-4B8C-83A1-F6EECF244321}">
                <p14:modId xmlns:p14="http://schemas.microsoft.com/office/powerpoint/2010/main" val="3354749634"/>
              </p:ext>
            </p:extLst>
          </p:nvPr>
        </p:nvGraphicFramePr>
        <p:xfrm>
          <a:off x="443753" y="1125374"/>
          <a:ext cx="8866993" cy="5335555"/>
        </p:xfrm>
        <a:graphic>
          <a:graphicData uri="http://schemas.openxmlformats.org/drawingml/2006/table">
            <a:tbl>
              <a:tblPr>
                <a:tableStyleId>{5C22544A-7EE6-4342-B048-85BDC9FD1C3A}</a:tableStyleId>
              </a:tblPr>
              <a:tblGrid>
                <a:gridCol w="1660142"/>
                <a:gridCol w="604242"/>
                <a:gridCol w="604242"/>
                <a:gridCol w="453181"/>
                <a:gridCol w="412620"/>
                <a:gridCol w="362266"/>
                <a:gridCol w="516824"/>
                <a:gridCol w="516824"/>
                <a:gridCol w="433601"/>
                <a:gridCol w="593752"/>
                <a:gridCol w="593752"/>
                <a:gridCol w="490247"/>
                <a:gridCol w="436398"/>
                <a:gridCol w="594451"/>
                <a:gridCol w="594451"/>
              </a:tblGrid>
              <a:tr h="210268">
                <a:tc>
                  <a:txBody>
                    <a:bodyPr/>
                    <a:lstStyle/>
                    <a:p>
                      <a:pPr marL="163195" eaLnBrk="0" fontAlgn="base" hangingPunct="0">
                        <a:lnSpc>
                          <a:spcPts val="810"/>
                        </a:lnSpc>
                        <a:spcBef>
                          <a:spcPts val="395"/>
                        </a:spcBef>
                        <a:spcAft>
                          <a:spcPts val="325"/>
                        </a:spcAft>
                      </a:pPr>
                      <a:r>
                        <a:rPr lang="fr-FR" sz="900" spc="-5" dirty="0">
                          <a:effectLst/>
                        </a:rPr>
                        <a:t>ESPECES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10"/>
                        </a:lnSpc>
                        <a:spcBef>
                          <a:spcPts val="395"/>
                        </a:spcBef>
                        <a:spcAft>
                          <a:spcPts val="325"/>
                        </a:spcAft>
                      </a:pPr>
                      <a:r>
                        <a:rPr lang="fr-FR" sz="900" dirty="0">
                          <a:effectLst/>
                        </a:rPr>
                        <a:t>Janvier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a:effectLst/>
                        </a:rPr>
                        <a:t>Février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spc="-5" dirty="0">
                          <a:effectLst/>
                        </a:rPr>
                        <a:t>Mars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dirty="0">
                          <a:effectLst/>
                        </a:rPr>
                        <a:t>Avril</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spc="-10" dirty="0">
                          <a:effectLst/>
                        </a:rPr>
                        <a:t>Mai</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dirty="0">
                          <a:effectLst/>
                        </a:rPr>
                        <a:t>Juin</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67310" algn="r" eaLnBrk="0" fontAlgn="base" hangingPunct="0">
                        <a:lnSpc>
                          <a:spcPts val="810"/>
                        </a:lnSpc>
                        <a:spcBef>
                          <a:spcPts val="395"/>
                        </a:spcBef>
                        <a:spcAft>
                          <a:spcPts val="325"/>
                        </a:spcAft>
                      </a:pPr>
                      <a:r>
                        <a:rPr lang="fr-FR" sz="900">
                          <a:effectLst/>
                        </a:rPr>
                        <a:t>Juillet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395"/>
                        </a:spcBef>
                        <a:spcAft>
                          <a:spcPts val="325"/>
                        </a:spcAft>
                      </a:pPr>
                      <a:r>
                        <a:rPr lang="fr-FR" sz="900" spc="5">
                          <a:effectLst/>
                        </a:rPr>
                        <a:t>Août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2">
                  <a:txBody>
                    <a:bodyPr/>
                    <a:lstStyle/>
                    <a:p>
                      <a:pPr algn="ctr" eaLnBrk="0" fontAlgn="base" hangingPunct="0">
                        <a:lnSpc>
                          <a:spcPts val="825"/>
                        </a:lnSpc>
                        <a:spcBef>
                          <a:spcPts val="395"/>
                        </a:spcBef>
                        <a:spcAft>
                          <a:spcPts val="310"/>
                        </a:spcAft>
                      </a:pPr>
                      <a:r>
                        <a:rPr lang="fr-FR" sz="900">
                          <a:effectLst/>
                        </a:rPr>
                        <a:t>Septembre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fr-FR"/>
                    </a:p>
                  </a:txBody>
                  <a:tcPr/>
                </a:tc>
                <a:tc>
                  <a:txBody>
                    <a:bodyPr/>
                    <a:lstStyle/>
                    <a:p>
                      <a:pPr marR="52070" algn="r" eaLnBrk="0" fontAlgn="base" hangingPunct="0">
                        <a:lnSpc>
                          <a:spcPts val="810"/>
                        </a:lnSpc>
                        <a:spcBef>
                          <a:spcPts val="395"/>
                        </a:spcBef>
                        <a:spcAft>
                          <a:spcPts val="325"/>
                        </a:spcAft>
                      </a:pPr>
                      <a:r>
                        <a:rPr lang="fr-FR" sz="900" spc="-15">
                          <a:effectLst/>
                        </a:rPr>
                        <a:t>Octobre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2">
                  <a:txBody>
                    <a:bodyPr/>
                    <a:lstStyle/>
                    <a:p>
                      <a:pPr algn="ctr" eaLnBrk="0" fontAlgn="base" hangingPunct="0">
                        <a:lnSpc>
                          <a:spcPts val="810"/>
                        </a:lnSpc>
                        <a:spcBef>
                          <a:spcPts val="395"/>
                        </a:spcBef>
                        <a:spcAft>
                          <a:spcPts val="325"/>
                        </a:spcAft>
                      </a:pPr>
                      <a:r>
                        <a:rPr lang="fr-FR" sz="900" spc="-5" dirty="0">
                          <a:effectLst/>
                        </a:rPr>
                        <a:t>Novembre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fr-FR"/>
                    </a:p>
                  </a:txBody>
                  <a:tcPr/>
                </a:tc>
                <a:tc>
                  <a:txBody>
                    <a:bodyPr/>
                    <a:lstStyle/>
                    <a:p>
                      <a:pPr algn="ctr" eaLnBrk="0" fontAlgn="base" hangingPunct="0">
                        <a:lnSpc>
                          <a:spcPts val="810"/>
                        </a:lnSpc>
                        <a:spcBef>
                          <a:spcPts val="395"/>
                        </a:spcBef>
                        <a:spcAft>
                          <a:spcPts val="325"/>
                        </a:spcAft>
                      </a:pPr>
                      <a:r>
                        <a:rPr lang="fr-FR" sz="900" dirty="0">
                          <a:effectLst/>
                        </a:rPr>
                        <a:t>Décembre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157358">
                <a:tc rowSpan="3">
                  <a:txBody>
                    <a:bodyPr/>
                    <a:lstStyle/>
                    <a:p>
                      <a:pPr marL="48895" eaLnBrk="0" fontAlgn="base" hangingPunct="0">
                        <a:lnSpc>
                          <a:spcPts val="835"/>
                        </a:lnSpc>
                        <a:spcBef>
                          <a:spcPts val="1145"/>
                        </a:spcBef>
                        <a:spcAft>
                          <a:spcPts val="1090"/>
                        </a:spcAft>
                      </a:pPr>
                      <a:r>
                        <a:rPr lang="fr-FR" sz="900" spc="-20" dirty="0">
                          <a:effectLst/>
                        </a:rPr>
                        <a:t>Aubergine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marL="2759075" eaLnBrk="0" fontAlgn="base" hangingPunct="0">
                        <a:lnSpc>
                          <a:spcPts val="835"/>
                        </a:lnSpc>
                        <a:spcAft>
                          <a:spcPts val="30"/>
                        </a:spcAft>
                      </a:pPr>
                      <a:r>
                        <a:rPr lang="fr-FR" sz="900" dirty="0">
                          <a:effectLst/>
                        </a:rPr>
                        <a:t>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r>
              <a:tr h="157358">
                <a:tc vMerge="1">
                  <a:txBody>
                    <a:bodyPr/>
                    <a:lstStyle/>
                    <a:p>
                      <a:endParaRPr lang="fr-FR"/>
                    </a:p>
                  </a:txBody>
                  <a:tcPr/>
                </a:tc>
                <a:tc gridSpan="9">
                  <a:txBody>
                    <a:bodyPr/>
                    <a:lstStyle/>
                    <a:p>
                      <a:pPr marL="2759075" eaLnBrk="0" fontAlgn="base" hangingPunct="0">
                        <a:lnSpc>
                          <a:spcPts val="835"/>
                        </a:lnSpc>
                        <a:spcAft>
                          <a:spcPts val="8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fr-FR"/>
                    </a:p>
                  </a:txBody>
                  <a:tcPr/>
                </a:tc>
              </a:tr>
              <a:tr h="157358">
                <a:tc vMerge="1">
                  <a:txBody>
                    <a:bodyPr/>
                    <a:lstStyle/>
                    <a:p>
                      <a:endParaRPr lang="fr-FR"/>
                    </a:p>
                  </a:txBody>
                  <a:tcPr/>
                </a:tc>
                <a:tc gridSpan="9">
                  <a:txBody>
                    <a:bodyPr/>
                    <a:lstStyle/>
                    <a:p>
                      <a:pPr marL="2759075" eaLnBrk="0" fontAlgn="base" hangingPunct="0">
                        <a:lnSpc>
                          <a:spcPts val="835"/>
                        </a:lnSpc>
                        <a:spcAft>
                          <a:spcPts val="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157358">
                <a:tc>
                  <a:txBody>
                    <a:bodyPr/>
                    <a:lstStyle/>
                    <a:p>
                      <a:pPr marL="48895" eaLnBrk="0" fontAlgn="base" hangingPunct="0">
                        <a:lnSpc>
                          <a:spcPts val="835"/>
                        </a:lnSpc>
                        <a:spcAft>
                          <a:spcPts val="55"/>
                        </a:spcAft>
                      </a:pPr>
                      <a:r>
                        <a:rPr lang="fr-FR" sz="900" spc="-20">
                          <a:effectLst/>
                        </a:rPr>
                        <a:t>Carotte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30">
                          <a:effectLst/>
                        </a:rPr>
                        <a:t>S2</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30">
                          <a:effectLst/>
                        </a:rPr>
                        <a:t>S3</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20" dirty="0">
                          <a:effectLst/>
                        </a:rPr>
                        <a:t>S4</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marR="67310" algn="r" eaLnBrk="0" fontAlgn="base" hangingPunct="0">
                        <a:lnSpc>
                          <a:spcPts val="835"/>
                        </a:lnSpc>
                        <a:spcAft>
                          <a:spcPts val="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rowSpan="3">
                  <a:txBody>
                    <a:bodyPr/>
                    <a:lstStyle/>
                    <a:p>
                      <a:pPr marL="48895" eaLnBrk="0" fontAlgn="base" hangingPunct="0">
                        <a:lnSpc>
                          <a:spcPts val="835"/>
                        </a:lnSpc>
                        <a:spcBef>
                          <a:spcPts val="1145"/>
                        </a:spcBef>
                        <a:spcAft>
                          <a:spcPts val="1085"/>
                        </a:spcAft>
                      </a:pPr>
                      <a:r>
                        <a:rPr lang="fr-FR" sz="900" spc="-20">
                          <a:effectLst/>
                        </a:rPr>
                        <a:t>Choux cabus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30"/>
                        </a:spcAft>
                      </a:pPr>
                      <a:r>
                        <a:rPr lang="fr-FR" sz="900" spc="-3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30"/>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30"/>
                        </a:spcAft>
                      </a:pPr>
                      <a:r>
                        <a:rPr lang="fr-FR" sz="900" spc="-35"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30"/>
                        </a:spcAft>
                      </a:pPr>
                      <a:r>
                        <a:rPr lang="fr-FR" sz="900" spc="-20" dirty="0">
                          <a:effectLst/>
                        </a:rPr>
                        <a:t>S4</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30"/>
                        </a:spcAft>
                      </a:pPr>
                      <a:r>
                        <a:rPr lang="fr-FR" sz="900" spc="-30" dirty="0">
                          <a:effectLst/>
                        </a:rPr>
                        <a:t>S5</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80"/>
                        </a:spcAft>
                      </a:pPr>
                      <a:r>
                        <a:rPr lang="fr-FR" sz="900" spc="-30" dirty="0">
                          <a:effectLst/>
                        </a:rPr>
                        <a:t>P1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eaLnBrk="0" fontAlgn="base" hangingPunct="0">
                        <a:lnSpc>
                          <a:spcPts val="835"/>
                        </a:lnSpc>
                        <a:spcAft>
                          <a:spcPts val="80"/>
                        </a:spcAft>
                      </a:pPr>
                      <a:r>
                        <a:rPr lang="fr-FR" sz="900" spc="-35" dirty="0">
                          <a:effectLst/>
                        </a:rPr>
                        <a:t>P2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eaLnBrk="0" fontAlgn="base" hangingPunct="0">
                        <a:lnSpc>
                          <a:spcPts val="835"/>
                        </a:lnSpc>
                        <a:spcAft>
                          <a:spcPts val="80"/>
                        </a:spcAft>
                      </a:pPr>
                      <a:r>
                        <a:rPr lang="fr-FR" sz="900" spc="-35" dirty="0">
                          <a:effectLst/>
                        </a:rPr>
                        <a:t>P3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eaLnBrk="0" fontAlgn="base" hangingPunct="0">
                        <a:lnSpc>
                          <a:spcPts val="835"/>
                        </a:lnSpc>
                        <a:spcAft>
                          <a:spcPts val="80"/>
                        </a:spcAft>
                      </a:pPr>
                      <a:r>
                        <a:rPr lang="fr-FR" sz="900" spc="-25" dirty="0">
                          <a:effectLst/>
                        </a:rPr>
                        <a:t>P4</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167005" eaLnBrk="0" fontAlgn="base" hangingPunct="0">
                        <a:lnSpc>
                          <a:spcPts val="835"/>
                        </a:lnSpc>
                        <a:spcAft>
                          <a:spcPts val="80"/>
                        </a:spcAft>
                      </a:pPr>
                      <a:r>
                        <a:rPr lang="fr-FR" sz="900" spc="-35" dirty="0">
                          <a:effectLst/>
                        </a:rPr>
                        <a:t>P5</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gridSpan="2">
                  <a:txBody>
                    <a:bodyPr/>
                    <a:lstStyle/>
                    <a:p>
                      <a:pPr algn="ctr" eaLnBrk="0" fontAlgn="base" hangingPunct="0">
                        <a:lnSpc>
                          <a:spcPts val="835"/>
                        </a:lnSpc>
                        <a:spcAft>
                          <a:spcPts val="5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gridSpan="2">
                  <a:txBody>
                    <a:bodyPr/>
                    <a:lstStyle/>
                    <a:p>
                      <a:pPr marR="736600" algn="r" eaLnBrk="0" fontAlgn="base" hangingPunct="0">
                        <a:lnSpc>
                          <a:spcPts val="835"/>
                        </a:lnSpc>
                        <a:spcAft>
                          <a:spcPts val="5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157358">
                <a:tc rowSpan="2">
                  <a:txBody>
                    <a:bodyPr/>
                    <a:lstStyle/>
                    <a:p>
                      <a:pPr marL="48895" eaLnBrk="0" fontAlgn="base" hangingPunct="0">
                        <a:lnSpc>
                          <a:spcPts val="1195"/>
                        </a:lnSpc>
                        <a:spcBef>
                          <a:spcPts val="260"/>
                        </a:spcBef>
                        <a:spcAft>
                          <a:spcPts val="535"/>
                        </a:spcAft>
                      </a:pPr>
                      <a:r>
                        <a:rPr lang="fr-FR" sz="900" spc="-20" dirty="0">
                          <a:effectLst/>
                        </a:rPr>
                        <a:t>Choux de chine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30">
                          <a:effectLst/>
                        </a:rPr>
                        <a:t>S2</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30"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eaLnBrk="0" fontAlgn="base" hangingPunct="0">
                        <a:lnSpc>
                          <a:spcPts val="835"/>
                        </a:lnSpc>
                        <a:spcAft>
                          <a:spcPts val="3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68">
                <a:tc rowSpan="2">
                  <a:txBody>
                    <a:bodyPr/>
                    <a:lstStyle/>
                    <a:p>
                      <a:pPr marL="48895" eaLnBrk="0" fontAlgn="base" hangingPunct="0">
                        <a:lnSpc>
                          <a:spcPts val="1195"/>
                        </a:lnSpc>
                        <a:spcBef>
                          <a:spcPts val="260"/>
                        </a:spcBef>
                        <a:spcAft>
                          <a:spcPts val="580"/>
                        </a:spcAft>
                      </a:pPr>
                      <a:r>
                        <a:rPr lang="fr-FR" sz="900" spc="-25">
                          <a:effectLst/>
                        </a:rPr>
                        <a:t>Concombre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80"/>
                        </a:spcAft>
                      </a:pPr>
                      <a:r>
                        <a:rPr lang="fr-FR" sz="900" spc="-30" dirty="0">
                          <a:effectLst/>
                        </a:rPr>
                        <a:t>P1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167005" eaLnBrk="0" fontAlgn="base" hangingPunct="0">
                        <a:lnSpc>
                          <a:spcPts val="835"/>
                        </a:lnSpc>
                        <a:spcAft>
                          <a:spcPts val="80"/>
                        </a:spcAft>
                      </a:pPr>
                      <a:r>
                        <a:rPr lang="fr-FR" sz="900" spc="-30" dirty="0">
                          <a:effectLst/>
                        </a:rPr>
                        <a:t>P2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eaLnBrk="0" fontAlgn="base" hangingPunct="0">
                        <a:lnSpc>
                          <a:spcPts val="835"/>
                        </a:lnSpc>
                        <a:spcAft>
                          <a:spcPts val="80"/>
                        </a:spcAft>
                      </a:pPr>
                      <a:r>
                        <a:rPr lang="fr-FR" sz="900" spc="-45" dirty="0">
                          <a:effectLst/>
                        </a:rPr>
                        <a:t>P3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p>
                      <a:pPr algn="ctr" eaLnBrk="0" fontAlgn="base" hangingPunct="0">
                        <a:lnSpc>
                          <a:spcPct val="115000"/>
                        </a:lnSpc>
                        <a:spcAft>
                          <a:spcPts val="1000"/>
                        </a:spcAft>
                      </a:pPr>
                      <a:r>
                        <a:rPr lang="fr-FR" sz="900" dirty="0">
                          <a:effectLst/>
                        </a:rPr>
                        <a:t> </a:t>
                      </a:r>
                      <a:r>
                        <a:rPr lang="fr-FR" sz="900" spc="-30" dirty="0" smtClean="0">
                          <a:effectLst/>
                        </a:rPr>
                        <a:t>P4</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marR="368935" algn="r" eaLnBrk="0" fontAlgn="base" hangingPunct="0">
                        <a:lnSpc>
                          <a:spcPts val="835"/>
                        </a:lnSpc>
                        <a:spcAft>
                          <a:spcPts val="8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6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368935" algn="r" eaLnBrk="0" fontAlgn="base" hangingPunct="0">
                        <a:lnSpc>
                          <a:spcPts val="835"/>
                        </a:lnSpc>
                        <a:spcAft>
                          <a:spcPts val="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169545" eaLnBrk="0" fontAlgn="base" hangingPunct="0">
                        <a:lnSpc>
                          <a:spcPts val="835"/>
                        </a:lnSpc>
                        <a:spcAft>
                          <a:spcPts val="55"/>
                        </a:spcAft>
                      </a:pPr>
                      <a:r>
                        <a:rPr lang="fr-FR" sz="900" spc="-40"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eaLnBrk="0" fontAlgn="base" hangingPunct="0">
                        <a:lnSpc>
                          <a:spcPct val="115000"/>
                        </a:lnSpc>
                        <a:spcAft>
                          <a:spcPts val="1000"/>
                        </a:spcAft>
                      </a:pPr>
                      <a:r>
                        <a:rPr lang="fr-FR" sz="900" dirty="0" smtClean="0">
                          <a:effectLst/>
                          <a:latin typeface="Calibri" panose="020F0502020204030204" pitchFamily="34" charset="0"/>
                          <a:ea typeface="Calibri" panose="020F0502020204030204" pitchFamily="34" charset="0"/>
                          <a:cs typeface="Times New Roman" panose="02020603050405020304" pitchFamily="18" charset="0"/>
                        </a:rPr>
                        <a:t>R3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222250" algn="r" eaLnBrk="0" fontAlgn="base" hangingPunct="0">
                        <a:lnSpc>
                          <a:spcPts val="835"/>
                        </a:lnSpc>
                        <a:spcAft>
                          <a:spcPts val="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eaLnBrk="0" fontAlgn="base" hangingPunct="0">
                        <a:lnSpc>
                          <a:spcPts val="835"/>
                        </a:lnSpc>
                        <a:spcAft>
                          <a:spcPts val="55"/>
                        </a:spcAft>
                      </a:pPr>
                      <a:r>
                        <a:rPr lang="fr-FR" sz="900" spc="-35" dirty="0">
                          <a:effectLst/>
                        </a:rPr>
                        <a:t>R4</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83263">
                <a:tc>
                  <a:txBody>
                    <a:bodyPr/>
                    <a:lstStyle/>
                    <a:p>
                      <a:pPr marL="45720" marR="365760" eaLnBrk="0" fontAlgn="base" hangingPunct="0">
                        <a:lnSpc>
                          <a:spcPts val="955"/>
                        </a:lnSpc>
                        <a:spcAft>
                          <a:spcPts val="75"/>
                        </a:spcAft>
                      </a:pPr>
                      <a:r>
                        <a:rPr lang="fr-FR" sz="900" spc="-30" dirty="0">
                          <a:effectLst/>
                        </a:rPr>
                        <a:t>Courge / </a:t>
                      </a:r>
                      <a:r>
                        <a:rPr lang="fr-FR" sz="900" spc="-30" dirty="0" smtClean="0">
                          <a:effectLst/>
                        </a:rPr>
                        <a:t> Potiron</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Bef>
                          <a:spcPts val="595"/>
                        </a:spcBef>
                        <a:spcAft>
                          <a:spcPts val="5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7005" eaLnBrk="0" fontAlgn="base" hangingPunct="0">
                        <a:lnSpc>
                          <a:spcPts val="835"/>
                        </a:lnSpc>
                        <a:spcBef>
                          <a:spcPts val="595"/>
                        </a:spcBef>
                        <a:spcAft>
                          <a:spcPts val="55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Bef>
                          <a:spcPts val="595"/>
                        </a:spcBef>
                        <a:spcAft>
                          <a:spcPts val="555"/>
                        </a:spcAft>
                      </a:pPr>
                      <a:r>
                        <a:rPr lang="fr-FR" sz="900" spc="-3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marR="368935" algn="r" eaLnBrk="0" fontAlgn="base" hangingPunct="0">
                        <a:lnSpc>
                          <a:spcPts val="835"/>
                        </a:lnSpc>
                        <a:spcBef>
                          <a:spcPts val="595"/>
                        </a:spcBef>
                        <a:spcAft>
                          <a:spcPts val="5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Bef>
                          <a:spcPts val="595"/>
                        </a:spcBef>
                        <a:spcAft>
                          <a:spcPts val="5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10268">
                <a:tc>
                  <a:txBody>
                    <a:bodyPr/>
                    <a:lstStyle/>
                    <a:p>
                      <a:pPr marL="48895" eaLnBrk="0" fontAlgn="base" hangingPunct="0">
                        <a:lnSpc>
                          <a:spcPts val="835"/>
                        </a:lnSpc>
                        <a:spcAft>
                          <a:spcPts val="55"/>
                        </a:spcAft>
                      </a:pPr>
                      <a:r>
                        <a:rPr lang="fr-FR" sz="900" spc="-20">
                          <a:effectLst/>
                        </a:rPr>
                        <a:t>Courgette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67005" eaLnBrk="0" fontAlgn="base" hangingPunct="0">
                        <a:lnSpc>
                          <a:spcPts val="835"/>
                        </a:lnSpc>
                        <a:spcAft>
                          <a:spcPts val="55"/>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35"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R0</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368935" algn="r" eaLnBrk="0" fontAlgn="base" hangingPunct="0">
                        <a:lnSpc>
                          <a:spcPts val="835"/>
                        </a:lnSpc>
                        <a:spcAft>
                          <a:spcPts val="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9545" eaLnBrk="0" fontAlgn="base" hangingPunct="0">
                        <a:lnSpc>
                          <a:spcPts val="835"/>
                        </a:lnSpc>
                        <a:spcAft>
                          <a:spcPts val="55"/>
                        </a:spcAft>
                      </a:pPr>
                      <a:r>
                        <a:rPr lang="fr-FR" sz="900" spc="-40" dirty="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222250" algn="r" eaLnBrk="0" fontAlgn="base" hangingPunct="0">
                        <a:lnSpc>
                          <a:spcPts val="835"/>
                        </a:lnSpc>
                        <a:spcAft>
                          <a:spcPts val="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68">
                <a:tc rowSpan="2">
                  <a:txBody>
                    <a:bodyPr/>
                    <a:lstStyle/>
                    <a:p>
                      <a:pPr marL="48895" eaLnBrk="0" fontAlgn="base" hangingPunct="0">
                        <a:lnSpc>
                          <a:spcPts val="1190"/>
                        </a:lnSpc>
                        <a:spcBef>
                          <a:spcPts val="260"/>
                        </a:spcBef>
                        <a:spcAft>
                          <a:spcPts val="610"/>
                        </a:spcAft>
                      </a:pPr>
                      <a:r>
                        <a:rPr lang="fr-FR" sz="900" spc="-20">
                          <a:effectLst/>
                        </a:rPr>
                        <a:t>Haricot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7005" eaLnBrk="0" fontAlgn="base" hangingPunct="0">
                        <a:lnSpc>
                          <a:spcPts val="835"/>
                        </a:lnSpc>
                        <a:spcAft>
                          <a:spcPts val="30"/>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30"/>
                        </a:spcAft>
                      </a:pPr>
                      <a:r>
                        <a:rPr lang="fr-FR" sz="900" spc="-30">
                          <a:effectLst/>
                        </a:rPr>
                        <a:t>S2</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marR="368935" algn="r" eaLnBrk="0" fontAlgn="base" hangingPunct="0">
                        <a:lnSpc>
                          <a:spcPts val="835"/>
                        </a:lnSpc>
                        <a:spcAft>
                          <a:spcPts val="3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6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68935" algn="r" eaLnBrk="0" fontAlgn="base" hangingPunct="0">
                        <a:lnSpc>
                          <a:spcPts val="835"/>
                        </a:lnSpc>
                        <a:spcAft>
                          <a:spcPts val="80"/>
                        </a:spcAft>
                      </a:pPr>
                      <a:r>
                        <a:rPr lang="fr-FR" sz="900" spc="-35" dirty="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169545" eaLnBrk="0" fontAlgn="base" hangingPunct="0">
                        <a:lnSpc>
                          <a:spcPts val="835"/>
                        </a:lnSpc>
                        <a:spcAft>
                          <a:spcPts val="80"/>
                        </a:spcAft>
                      </a:pPr>
                      <a:r>
                        <a:rPr lang="fr-FR" sz="900" spc="-40"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eaLnBrk="0" fontAlgn="base" hangingPunct="0">
                        <a:lnSpc>
                          <a:spcPct val="115000"/>
                        </a:lnSpc>
                        <a:spcAft>
                          <a:spcPts val="1000"/>
                        </a:spcAft>
                      </a:pPr>
                      <a:r>
                        <a:rPr lang="fr-FR" sz="900" dirty="0">
                          <a:effectLst/>
                        </a:rPr>
                        <a:t> </a:t>
                      </a:r>
                      <a:r>
                        <a:rPr lang="fr-FR" sz="900" spc="-45" dirty="0" smtClean="0">
                          <a:effectLst/>
                        </a:rPr>
                        <a:t>R3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222250" algn="r" eaLnBrk="0" fontAlgn="base" hangingPunct="0">
                        <a:lnSpc>
                          <a:spcPts val="835"/>
                        </a:lnSpc>
                        <a:spcAft>
                          <a:spcPts val="8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rowSpan="2">
                  <a:txBody>
                    <a:bodyPr/>
                    <a:lstStyle/>
                    <a:p>
                      <a:pPr marL="48895" eaLnBrk="0" fontAlgn="base" hangingPunct="0">
                        <a:lnSpc>
                          <a:spcPts val="1190"/>
                        </a:lnSpc>
                        <a:spcBef>
                          <a:spcPts val="265"/>
                        </a:spcBef>
                        <a:spcAft>
                          <a:spcPts val="560"/>
                        </a:spcAft>
                      </a:pPr>
                      <a:r>
                        <a:rPr lang="fr-FR" sz="900" spc="-30">
                          <a:effectLst/>
                        </a:rPr>
                        <a:t>Melon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7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67005" eaLnBrk="0" fontAlgn="base" hangingPunct="0">
                        <a:lnSpc>
                          <a:spcPts val="835"/>
                        </a:lnSpc>
                        <a:spcAft>
                          <a:spcPts val="75"/>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75"/>
                        </a:spcAft>
                      </a:pPr>
                      <a:r>
                        <a:rPr lang="fr-FR" sz="900" spc="-35"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rowSpan="2">
                  <a:txBody>
                    <a:bodyPr/>
                    <a:lstStyle/>
                    <a:p>
                      <a:pPr marL="48895" eaLnBrk="0" fontAlgn="base" hangingPunct="0">
                        <a:lnSpc>
                          <a:spcPts val="845"/>
                        </a:lnSpc>
                        <a:spcBef>
                          <a:spcPts val="620"/>
                        </a:spcBef>
                        <a:spcAft>
                          <a:spcPts val="595"/>
                        </a:spcAft>
                      </a:pPr>
                      <a:r>
                        <a:rPr lang="fr-FR" sz="900" spc="-20">
                          <a:effectLst/>
                        </a:rPr>
                        <a:t>Pastèque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30"/>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marL="167005" eaLnBrk="0" fontAlgn="base" hangingPunct="0">
                        <a:lnSpc>
                          <a:spcPts val="835"/>
                        </a:lnSpc>
                        <a:spcAft>
                          <a:spcPts val="30"/>
                        </a:spcAft>
                        <a:tabLst>
                          <a:tab pos="594360" algn="l"/>
                        </a:tabLst>
                      </a:pPr>
                      <a:r>
                        <a:rPr lang="fr-FR" sz="900" spc="-40" dirty="0">
                          <a:effectLst/>
                        </a:rPr>
                        <a:t>S2	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a:txBody>
                    <a:bodyPr/>
                    <a:lstStyle/>
                    <a:p>
                      <a:pPr marL="48895" eaLnBrk="0" fontAlgn="base" hangingPunct="0">
                        <a:lnSpc>
                          <a:spcPts val="845"/>
                        </a:lnSpc>
                        <a:spcAft>
                          <a:spcPts val="70"/>
                        </a:spcAft>
                      </a:pPr>
                      <a:r>
                        <a:rPr lang="fr-FR" sz="900" spc="-25">
                          <a:effectLst/>
                        </a:rPr>
                        <a:t>Oignon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80"/>
                        </a:spcAft>
                      </a:pPr>
                      <a:r>
                        <a:rPr lang="fr-FR" sz="900" spc="-3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80"/>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169545" eaLnBrk="0" fontAlgn="base" hangingPunct="0">
                        <a:lnSpc>
                          <a:spcPts val="835"/>
                        </a:lnSpc>
                        <a:spcAft>
                          <a:spcPts val="80"/>
                        </a:spcAft>
                      </a:pPr>
                      <a:r>
                        <a:rPr lang="fr-FR" sz="900" spc="-40" dirty="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marR="222250" algn="r" eaLnBrk="0" fontAlgn="base" hangingPunct="0">
                        <a:lnSpc>
                          <a:spcPts val="835"/>
                        </a:lnSpc>
                        <a:spcAft>
                          <a:spcPts val="80"/>
                        </a:spcAft>
                      </a:pPr>
                      <a:r>
                        <a:rPr lang="fr-FR" sz="900" spc="-35"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a:txBody>
                    <a:bodyPr/>
                    <a:lstStyle/>
                    <a:p>
                      <a:pPr marL="48895" eaLnBrk="0" fontAlgn="base" hangingPunct="0">
                        <a:lnSpc>
                          <a:spcPts val="835"/>
                        </a:lnSpc>
                        <a:spcAft>
                          <a:spcPts val="55"/>
                        </a:spcAft>
                      </a:pPr>
                      <a:r>
                        <a:rPr lang="fr-FR" sz="900" spc="-25">
                          <a:effectLst/>
                        </a:rPr>
                        <a:t>Poivron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5"/>
                        </a:spcAft>
                      </a:pPr>
                      <a:r>
                        <a:rPr lang="fr-FR" sz="900" spc="-3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7005" eaLnBrk="0" fontAlgn="base" hangingPunct="0">
                        <a:lnSpc>
                          <a:spcPts val="835"/>
                        </a:lnSpc>
                        <a:spcAft>
                          <a:spcPts val="55"/>
                        </a:spcAft>
                      </a:pPr>
                      <a:r>
                        <a:rPr lang="fr-FR" sz="900" spc="-30" dirty="0">
                          <a:effectLst/>
                        </a:rPr>
                        <a:t>P1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eaLnBrk="0" fontAlgn="base" hangingPunct="0">
                        <a:lnSpc>
                          <a:spcPts val="835"/>
                        </a:lnSpc>
                        <a:spcAft>
                          <a:spcPts val="55"/>
                        </a:spcAft>
                      </a:pPr>
                      <a:r>
                        <a:rPr lang="fr-FR" sz="900" spc="-35" dirty="0">
                          <a:effectLst/>
                        </a:rPr>
                        <a:t>P2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eaLnBrk="0" fontAlgn="base" hangingPunct="0">
                        <a:lnSpc>
                          <a:spcPct val="115000"/>
                        </a:lnSpc>
                        <a:spcAft>
                          <a:spcPts val="1000"/>
                        </a:spcAft>
                      </a:pPr>
                      <a:r>
                        <a:rPr lang="fr-FR" sz="900" dirty="0">
                          <a:effectLst/>
                        </a:rPr>
                        <a:t> </a:t>
                      </a:r>
                      <a:r>
                        <a:rPr lang="fr-FR" sz="900" dirty="0" smtClean="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pPr marR="736600" algn="r" eaLnBrk="0" fontAlgn="base" hangingPunct="0">
                        <a:lnSpc>
                          <a:spcPts val="835"/>
                        </a:lnSpc>
                        <a:spcAft>
                          <a:spcPts val="5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157358">
                <a:tc>
                  <a:txBody>
                    <a:bodyPr/>
                    <a:lstStyle/>
                    <a:p>
                      <a:pPr marL="48895" eaLnBrk="0" fontAlgn="base" hangingPunct="0">
                        <a:lnSpc>
                          <a:spcPts val="835"/>
                        </a:lnSpc>
                        <a:spcAft>
                          <a:spcPts val="30"/>
                        </a:spcAft>
                      </a:pPr>
                      <a:r>
                        <a:rPr lang="fr-FR" sz="900" spc="-15">
                          <a:effectLst/>
                        </a:rPr>
                        <a:t>Tomate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508000" algn="r" eaLnBrk="0" fontAlgn="base" hangingPunct="0">
                        <a:lnSpc>
                          <a:spcPts val="835"/>
                        </a:lnSpc>
                        <a:spcAft>
                          <a:spcPts val="3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210268">
                <a:tc>
                  <a:txBody>
                    <a:bodyPr/>
                    <a:lstStyle/>
                    <a:p>
                      <a:pPr marL="48895" eaLnBrk="0" fontAlgn="base" hangingPunct="0">
                        <a:lnSpc>
                          <a:spcPts val="835"/>
                        </a:lnSpc>
                        <a:spcAft>
                          <a:spcPts val="75"/>
                        </a:spcAft>
                      </a:pPr>
                      <a:r>
                        <a:rPr lang="fr-FR" sz="900" spc="-25" dirty="0" err="1" smtClean="0">
                          <a:effectLst/>
                        </a:rPr>
                        <a:t>Kiwano</a:t>
                      </a:r>
                      <a:r>
                        <a:rPr lang="fr-FR" sz="900" spc="-25" dirty="0" smtClean="0">
                          <a:effectLst/>
                        </a:rPr>
                        <a:t> ou melon à cornes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75"/>
                        </a:spcAft>
                      </a:pPr>
                      <a:r>
                        <a:rPr lang="fr-FR" sz="900" spc="-35"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eaLnBrk="0" fontAlgn="base" hangingPunct="0">
                        <a:lnSpc>
                          <a:spcPts val="835"/>
                        </a:lnSpc>
                        <a:spcAft>
                          <a:spcPts val="75"/>
                        </a:spcAft>
                      </a:pPr>
                      <a:r>
                        <a:rPr lang="fr-FR" sz="900" spc="-45" dirty="0">
                          <a:effectLst/>
                        </a:rPr>
                        <a:t>R3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7005" eaLnBrk="0" fontAlgn="base" hangingPunct="0">
                        <a:lnSpc>
                          <a:spcPts val="835"/>
                        </a:lnSpc>
                        <a:spcAft>
                          <a:spcPts val="7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75"/>
                        </a:spcAft>
                      </a:pPr>
                      <a:r>
                        <a:rPr lang="fr-FR" sz="900" spc="-3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marR="368935" algn="r" eaLnBrk="0" fontAlgn="base" hangingPunct="0">
                        <a:lnSpc>
                          <a:spcPts val="835"/>
                        </a:lnSpc>
                        <a:spcAft>
                          <a:spcPts val="75"/>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75"/>
                        </a:spcAft>
                      </a:pPr>
                      <a:r>
                        <a:rPr lang="fr-FR" sz="900" spc="-40" dirty="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10268">
                <a:tc>
                  <a:txBody>
                    <a:bodyPr/>
                    <a:lstStyle/>
                    <a:p>
                      <a:pPr marL="48895" eaLnBrk="0" fontAlgn="base" hangingPunct="0">
                        <a:lnSpc>
                          <a:spcPts val="845"/>
                        </a:lnSpc>
                        <a:spcAft>
                          <a:spcPts val="70"/>
                        </a:spcAft>
                      </a:pPr>
                      <a:r>
                        <a:rPr lang="fr-FR" sz="900" spc="-20">
                          <a:effectLst/>
                        </a:rPr>
                        <a:t>gombo</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80"/>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67005" eaLnBrk="0" fontAlgn="base" hangingPunct="0">
                        <a:lnSpc>
                          <a:spcPts val="835"/>
                        </a:lnSpc>
                        <a:spcAft>
                          <a:spcPts val="80"/>
                        </a:spcAft>
                      </a:pPr>
                      <a:r>
                        <a:rPr lang="fr-FR" sz="900" spc="-20">
                          <a:effectLst/>
                        </a:rPr>
                        <a:t>S2</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80"/>
                        </a:spcAft>
                      </a:pPr>
                      <a:r>
                        <a:rPr lang="fr-FR" sz="900" spc="-35"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eaLnBrk="0" fontAlgn="base" hangingPunct="0">
                        <a:lnSpc>
                          <a:spcPct val="115000"/>
                        </a:lnSpc>
                        <a:spcAft>
                          <a:spcPts val="1000"/>
                        </a:spcAft>
                      </a:pPr>
                      <a:r>
                        <a:rPr lang="fr-FR" sz="900" dirty="0">
                          <a:effectLst/>
                        </a:rPr>
                        <a:t> </a:t>
                      </a:r>
                      <a:r>
                        <a:rPr lang="fr-FR" sz="900" spc="-35" dirty="0" smtClean="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368935" algn="r" eaLnBrk="0" fontAlgn="base" hangingPunct="0">
                        <a:lnSpc>
                          <a:spcPts val="835"/>
                        </a:lnSpc>
                        <a:spcAft>
                          <a:spcPts val="8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9545" eaLnBrk="0" fontAlgn="base" hangingPunct="0">
                        <a:lnSpc>
                          <a:spcPts val="835"/>
                        </a:lnSpc>
                        <a:spcAft>
                          <a:spcPts val="80"/>
                        </a:spcAft>
                      </a:pPr>
                      <a:r>
                        <a:rPr lang="fr-FR" sz="900" spc="-40"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eaLnBrk="0" fontAlgn="base" hangingPunct="0">
                        <a:lnSpc>
                          <a:spcPct val="115000"/>
                        </a:lnSpc>
                        <a:spcAft>
                          <a:spcPts val="1000"/>
                        </a:spcAft>
                      </a:pPr>
                      <a:r>
                        <a:rPr lang="fr-FR" sz="900" dirty="0">
                          <a:effectLst/>
                        </a:rPr>
                        <a:t> </a:t>
                      </a:r>
                      <a:r>
                        <a:rPr lang="fr-FR" sz="900" spc="-45" dirty="0" smtClean="0">
                          <a:effectLst/>
                        </a:rPr>
                        <a:t>R3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pPr marR="222250" algn="r" eaLnBrk="0" fontAlgn="base" hangingPunct="0">
                        <a:lnSpc>
                          <a:spcPts val="835"/>
                        </a:lnSpc>
                        <a:spcAft>
                          <a:spcPts val="8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rowSpan="2">
                  <a:txBody>
                    <a:bodyPr/>
                    <a:lstStyle/>
                    <a:p>
                      <a:pPr marL="48895" eaLnBrk="0" fontAlgn="base" hangingPunct="0">
                        <a:lnSpc>
                          <a:spcPts val="835"/>
                        </a:lnSpc>
                        <a:spcBef>
                          <a:spcPts val="620"/>
                        </a:spcBef>
                        <a:spcAft>
                          <a:spcPts val="535"/>
                        </a:spcAft>
                      </a:pPr>
                      <a:r>
                        <a:rPr lang="fr-FR" sz="900" spc="-25">
                          <a:effectLst/>
                        </a:rPr>
                        <a:t>Margose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marL="2759075" eaLnBrk="0" fontAlgn="base" hangingPunct="0">
                        <a:lnSpc>
                          <a:spcPts val="835"/>
                        </a:lnSpc>
                        <a:spcAft>
                          <a:spcPts val="5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r>
              <a:tr h="157358">
                <a:tc vMerge="1">
                  <a:txBody>
                    <a:bodyPr/>
                    <a:lstStyle/>
                    <a:p>
                      <a:endParaRPr lang="fr-FR"/>
                    </a:p>
                  </a:txBody>
                  <a:tcPr/>
                </a:tc>
                <a:tc gridSpan="9">
                  <a:txBody>
                    <a:bodyPr/>
                    <a:lstStyle/>
                    <a:p>
                      <a:pPr marL="2759075" eaLnBrk="0" fontAlgn="base" hangingPunct="0">
                        <a:lnSpc>
                          <a:spcPts val="835"/>
                        </a:lnSpc>
                        <a:spcAft>
                          <a:spcPts val="3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157358">
                <a:tc rowSpan="2">
                  <a:txBody>
                    <a:bodyPr/>
                    <a:lstStyle/>
                    <a:p>
                      <a:pPr marL="48895" eaLnBrk="0" fontAlgn="base" hangingPunct="0">
                        <a:lnSpc>
                          <a:spcPts val="1190"/>
                        </a:lnSpc>
                        <a:spcBef>
                          <a:spcPts val="265"/>
                        </a:spcBef>
                        <a:spcAft>
                          <a:spcPts val="585"/>
                        </a:spcAft>
                      </a:pPr>
                      <a:r>
                        <a:rPr lang="fr-FR" sz="900" spc="-20">
                          <a:effectLst/>
                        </a:rPr>
                        <a:t>Amarante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marL="2759075" eaLnBrk="0" fontAlgn="base" hangingPunct="0">
                        <a:lnSpc>
                          <a:spcPts val="835"/>
                        </a:lnSpc>
                        <a:spcAft>
                          <a:spcPts val="80"/>
                        </a:spcAft>
                      </a:pPr>
                      <a:r>
                        <a:rPr lang="fr-FR" sz="900" dirty="0">
                          <a:effectLst/>
                        </a:rPr>
                        <a:t>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r>
              <a:tr h="157358">
                <a:tc vMerge="1">
                  <a:txBody>
                    <a:bodyPr/>
                    <a:lstStyle/>
                    <a:p>
                      <a:endParaRPr lang="fr-FR"/>
                    </a:p>
                  </a:txBody>
                  <a:tcPr/>
                </a:tc>
                <a:tc gridSpan="9">
                  <a:txBody>
                    <a:bodyPr/>
                    <a:lstStyle/>
                    <a:p>
                      <a:pPr marL="2759075" eaLnBrk="0" fontAlgn="base" hangingPunct="0">
                        <a:lnSpc>
                          <a:spcPts val="835"/>
                        </a:lnSpc>
                        <a:spcAft>
                          <a:spcPts val="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r>
              <a:tr h="157358">
                <a:tc rowSpan="2">
                  <a:txBody>
                    <a:bodyPr/>
                    <a:lstStyle/>
                    <a:p>
                      <a:pPr marL="48895" eaLnBrk="0" fontAlgn="base" hangingPunct="0">
                        <a:lnSpc>
                          <a:spcPts val="1215"/>
                        </a:lnSpc>
                        <a:spcBef>
                          <a:spcPts val="240"/>
                        </a:spcBef>
                        <a:spcAft>
                          <a:spcPts val="605"/>
                        </a:spcAft>
                      </a:pPr>
                      <a:r>
                        <a:rPr lang="fr-FR" sz="900" spc="-20">
                          <a:effectLst/>
                        </a:rPr>
                        <a:t>Ail</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eaLnBrk="0" fontAlgn="base" hangingPunct="0">
                        <a:lnSpc>
                          <a:spcPts val="835"/>
                        </a:lnSpc>
                        <a:spcAft>
                          <a:spcPts val="55"/>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eaLnBrk="0" fontAlgn="base" hangingPunct="0">
                        <a:lnSpc>
                          <a:spcPct val="115000"/>
                        </a:lnSpc>
                        <a:spcAft>
                          <a:spcPts val="10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358">
                <a:tc v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52070" algn="r" eaLnBrk="0" fontAlgn="base" hangingPunct="0">
                        <a:lnSpc>
                          <a:spcPts val="835"/>
                        </a:lnSpc>
                        <a:spcAft>
                          <a:spcPts val="10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1752941710"/>
              </p:ext>
            </p:extLst>
          </p:nvPr>
        </p:nvGraphicFramePr>
        <p:xfrm>
          <a:off x="9632165" y="1938313"/>
          <a:ext cx="1770941" cy="670416"/>
        </p:xfrm>
        <a:graphic>
          <a:graphicData uri="http://schemas.openxmlformats.org/drawingml/2006/table">
            <a:tbl>
              <a:tblPr firstRow="1" firstCol="1" bandRow="1">
                <a:tableStyleId>{5C22544A-7EE6-4342-B048-85BDC9FD1C3A}</a:tableStyleId>
              </a:tblPr>
              <a:tblGrid>
                <a:gridCol w="783346"/>
                <a:gridCol w="987595"/>
              </a:tblGrid>
              <a:tr h="221629">
                <a:tc>
                  <a:txBody>
                    <a:bodyPr/>
                    <a:lstStyle/>
                    <a:p>
                      <a:pPr algn="ctr">
                        <a:lnSpc>
                          <a:spcPct val="115000"/>
                        </a:lnSpc>
                        <a:spcAft>
                          <a:spcPts val="1000"/>
                        </a:spcAft>
                      </a:pPr>
                      <a:r>
                        <a:rPr lang="fr-FR" sz="1200" dirty="0">
                          <a:solidFill>
                            <a:schemeClr val="tx1"/>
                          </a:solidFill>
                          <a:effectLst/>
                        </a:rPr>
                        <a:t>S</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fr-FR" sz="1200" spc="30" dirty="0">
                          <a:solidFill>
                            <a:schemeClr val="tx1"/>
                          </a:solidFill>
                          <a:effectLst/>
                        </a:rPr>
                        <a:t>Semis</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7158">
                <a:tc>
                  <a:txBody>
                    <a:bodyPr/>
                    <a:lstStyle/>
                    <a:p>
                      <a:pPr algn="ctr">
                        <a:lnSpc>
                          <a:spcPct val="115000"/>
                        </a:lnSpc>
                        <a:spcAft>
                          <a:spcPts val="1000"/>
                        </a:spcAft>
                      </a:pPr>
                      <a:r>
                        <a:rPr lang="fr-FR" sz="1200" dirty="0">
                          <a:solidFill>
                            <a:schemeClr val="tx1"/>
                          </a:solidFill>
                          <a:effectLst/>
                        </a:rPr>
                        <a:t>P</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0000"/>
                        </a:lnSpc>
                        <a:spcBef>
                          <a:spcPts val="0"/>
                        </a:spcBef>
                        <a:spcAft>
                          <a:spcPts val="0"/>
                        </a:spcAft>
                      </a:pPr>
                      <a:r>
                        <a:rPr lang="fr-FR" sz="1200" spc="-35" dirty="0">
                          <a:solidFill>
                            <a:schemeClr val="tx1"/>
                          </a:solidFill>
                          <a:effectLst/>
                        </a:rPr>
                        <a:t>Plantation</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1629">
                <a:tc>
                  <a:txBody>
                    <a:bodyPr/>
                    <a:lstStyle/>
                    <a:p>
                      <a:pPr algn="ctr">
                        <a:lnSpc>
                          <a:spcPct val="115000"/>
                        </a:lnSpc>
                        <a:spcAft>
                          <a:spcPts val="1000"/>
                        </a:spcAft>
                      </a:pPr>
                      <a:r>
                        <a:rPr lang="fr-FR" sz="1200" dirty="0">
                          <a:solidFill>
                            <a:schemeClr val="tx1"/>
                          </a:solidFill>
                          <a:effectLst/>
                        </a:rPr>
                        <a:t>R</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eaLnBrk="0" fontAlgn="base" hangingPunct="0">
                        <a:lnSpc>
                          <a:spcPct val="100000"/>
                        </a:lnSpc>
                        <a:spcBef>
                          <a:spcPts val="0"/>
                        </a:spcBef>
                        <a:spcAft>
                          <a:spcPts val="0"/>
                        </a:spcAft>
                      </a:pPr>
                      <a:r>
                        <a:rPr lang="fr-FR" sz="1200" spc="15" dirty="0">
                          <a:solidFill>
                            <a:schemeClr val="tx1"/>
                          </a:solidFill>
                          <a:effectLst/>
                        </a:rPr>
                        <a:t>Récolte</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9654987" y="4114799"/>
            <a:ext cx="2205319" cy="1754326"/>
          </a:xfrm>
          <a:prstGeom prst="rect">
            <a:avLst/>
          </a:prstGeom>
        </p:spPr>
        <p:txBody>
          <a:bodyPr wrap="square">
            <a:spAutoFit/>
          </a:bodyPr>
          <a:lstStyle/>
          <a:p>
            <a:pPr algn="just"/>
            <a:r>
              <a:rPr lang="fr-FR" dirty="0" smtClean="0">
                <a:solidFill>
                  <a:srgbClr val="008000"/>
                </a:solidFill>
                <a:latin typeface="Calibri" panose="020F0502020204030204" pitchFamily="34" charset="0"/>
              </a:rPr>
              <a:t>← </a:t>
            </a:r>
            <a:r>
              <a:rPr lang="fr-FR" dirty="0" smtClean="0">
                <a:solidFill>
                  <a:srgbClr val="008000"/>
                </a:solidFill>
              </a:rPr>
              <a:t>Calendrier cultural sur la côte Est de Madagascar.</a:t>
            </a:r>
          </a:p>
          <a:p>
            <a:pPr algn="just"/>
            <a:r>
              <a:rPr lang="fr-FR" dirty="0" smtClean="0">
                <a:solidFill>
                  <a:srgbClr val="008000"/>
                </a:solidFill>
              </a:rPr>
              <a:t>(climat chaud et humide. Hémisphère sud).</a:t>
            </a:r>
            <a:endParaRPr lang="fr-FR" dirty="0"/>
          </a:p>
        </p:txBody>
      </p:sp>
    </p:spTree>
    <p:extLst>
      <p:ext uri="{BB962C8B-B14F-4D97-AF65-F5344CB8AC3E}">
        <p14:creationId xmlns:p14="http://schemas.microsoft.com/office/powerpoint/2010/main" val="1395351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8710" y="311972"/>
            <a:ext cx="779033" cy="342190"/>
          </a:xfrm>
        </p:spPr>
        <p:txBody>
          <a:bodyPr/>
          <a:lstStyle/>
          <a:p>
            <a:fld id="{603C289A-54D5-4C32-934A-7B1A9FC8B676}" type="slidenum">
              <a:rPr lang="fr-FR" smtClean="0"/>
              <a:t>12</a:t>
            </a:fld>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4099726580"/>
              </p:ext>
            </p:extLst>
          </p:nvPr>
        </p:nvGraphicFramePr>
        <p:xfrm>
          <a:off x="204395" y="1225771"/>
          <a:ext cx="8216153" cy="4680177"/>
        </p:xfrm>
        <a:graphic>
          <a:graphicData uri="http://schemas.openxmlformats.org/drawingml/2006/table">
            <a:tbl>
              <a:tblPr>
                <a:tableStyleId>{5C22544A-7EE6-4342-B048-85BDC9FD1C3A}</a:tableStyleId>
              </a:tblPr>
              <a:tblGrid>
                <a:gridCol w="1929429"/>
                <a:gridCol w="3129139"/>
                <a:gridCol w="3157585"/>
              </a:tblGrid>
              <a:tr h="353339">
                <a:tc>
                  <a:txBody>
                    <a:bodyPr/>
                    <a:lstStyle/>
                    <a:p>
                      <a:pPr marL="40005" eaLnBrk="0" fontAlgn="base" hangingPunct="0">
                        <a:lnSpc>
                          <a:spcPct val="100000"/>
                        </a:lnSpc>
                        <a:spcAft>
                          <a:spcPts val="45"/>
                        </a:spcAft>
                      </a:pPr>
                      <a:r>
                        <a:rPr lang="fr-FR" sz="1700" b="1" dirty="0">
                          <a:solidFill>
                            <a:srgbClr val="008000"/>
                          </a:solidFill>
                          <a:effectLst/>
                        </a:rPr>
                        <a:t>Points essentiels</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830" eaLnBrk="0" fontAlgn="base" hangingPunct="0">
                        <a:lnSpc>
                          <a:spcPct val="100000"/>
                        </a:lnSpc>
                        <a:spcAft>
                          <a:spcPts val="45"/>
                        </a:spcAft>
                      </a:pPr>
                      <a:r>
                        <a:rPr lang="fr-FR" sz="1700" b="1">
                          <a:solidFill>
                            <a:srgbClr val="008000"/>
                          </a:solidFill>
                          <a:effectLst/>
                        </a:rPr>
                        <a:t>Jardinage familial</a:t>
                      </a:r>
                      <a:endParaRPr lang="fr-FR" sz="1700" b="1">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9370" eaLnBrk="0" fontAlgn="base" hangingPunct="0">
                        <a:lnSpc>
                          <a:spcPct val="100000"/>
                        </a:lnSpc>
                        <a:spcAft>
                          <a:spcPts val="45"/>
                        </a:spcAft>
                      </a:pPr>
                      <a:r>
                        <a:rPr lang="fr-FR" sz="1700" b="1" dirty="0">
                          <a:solidFill>
                            <a:srgbClr val="008000"/>
                          </a:solidFill>
                          <a:effectLst/>
                        </a:rPr>
                        <a:t>Cultures maraîchères</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040">
                <a:tc>
                  <a:txBody>
                    <a:bodyPr/>
                    <a:lstStyle/>
                    <a:p>
                      <a:pPr marL="40005" eaLnBrk="0" fontAlgn="base" hangingPunct="0">
                        <a:lnSpc>
                          <a:spcPct val="100000"/>
                        </a:lnSpc>
                        <a:spcAft>
                          <a:spcPts val="135"/>
                        </a:spcAft>
                      </a:pPr>
                      <a:r>
                        <a:rPr lang="fr-FR" sz="1700" b="1" dirty="0">
                          <a:solidFill>
                            <a:srgbClr val="008000"/>
                          </a:solidFill>
                          <a:effectLst/>
                        </a:rPr>
                        <a:t>Motivations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830" eaLnBrk="0" fontAlgn="base" hangingPunct="0">
                        <a:lnSpc>
                          <a:spcPct val="100000"/>
                        </a:lnSpc>
                        <a:spcAft>
                          <a:spcPts val="135"/>
                        </a:spcAft>
                      </a:pPr>
                      <a:r>
                        <a:rPr lang="fr-FR" sz="1700">
                          <a:solidFill>
                            <a:srgbClr val="008000"/>
                          </a:solidFill>
                          <a:effectLst/>
                        </a:rPr>
                        <a:t>améliorer l’alimentation</a:t>
                      </a:r>
                      <a:endParaRPr lang="fr-FR" sz="17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9370" eaLnBrk="0" fontAlgn="base" hangingPunct="0">
                        <a:lnSpc>
                          <a:spcPct val="100000"/>
                        </a:lnSpc>
                        <a:spcAft>
                          <a:spcPts val="135"/>
                        </a:spcAft>
                      </a:pPr>
                      <a:r>
                        <a:rPr lang="fr-FR" sz="1700">
                          <a:solidFill>
                            <a:srgbClr val="008000"/>
                          </a:solidFill>
                          <a:effectLst/>
                        </a:rPr>
                        <a:t>gagner de l’argent</a:t>
                      </a:r>
                      <a:endParaRPr lang="fr-FR" sz="17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883">
                <a:tc>
                  <a:txBody>
                    <a:bodyPr/>
                    <a:lstStyle/>
                    <a:p>
                      <a:pPr marL="40005" eaLnBrk="0" fontAlgn="base" hangingPunct="0">
                        <a:lnSpc>
                          <a:spcPct val="100000"/>
                        </a:lnSpc>
                        <a:spcAft>
                          <a:spcPts val="985"/>
                        </a:spcAft>
                      </a:pPr>
                      <a:r>
                        <a:rPr lang="fr-FR" sz="1700" b="1" dirty="0">
                          <a:solidFill>
                            <a:srgbClr val="008000"/>
                          </a:solidFill>
                          <a:effectLst/>
                        </a:rPr>
                        <a:t>Type de culture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Aft>
                          <a:spcPts val="85"/>
                        </a:spcAft>
                      </a:pPr>
                      <a:r>
                        <a:rPr lang="fr-FR" sz="1700" dirty="0">
                          <a:solidFill>
                            <a:srgbClr val="008000"/>
                          </a:solidFill>
                          <a:effectLst/>
                        </a:rPr>
                        <a:t>résistante, réclamant peu d’attention</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Aft>
                          <a:spcPts val="85"/>
                        </a:spcAft>
                      </a:pPr>
                      <a:r>
                        <a:rPr lang="fr-FR" sz="1700">
                          <a:solidFill>
                            <a:srgbClr val="008000"/>
                          </a:solidFill>
                          <a:effectLst/>
                        </a:rPr>
                        <a:t>délicate, exigeant des soins intensifs</a:t>
                      </a:r>
                      <a:endParaRPr lang="fr-FR" sz="17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8558">
                <a:tc>
                  <a:txBody>
                    <a:bodyPr/>
                    <a:lstStyle/>
                    <a:p>
                      <a:pPr marL="40005" eaLnBrk="0" fontAlgn="base" hangingPunct="0">
                        <a:lnSpc>
                          <a:spcPct val="100000"/>
                        </a:lnSpc>
                        <a:spcAft>
                          <a:spcPts val="1020"/>
                        </a:spcAft>
                      </a:pPr>
                      <a:r>
                        <a:rPr lang="fr-FR" sz="1700" b="1" dirty="0">
                          <a:solidFill>
                            <a:srgbClr val="008000"/>
                          </a:solidFill>
                          <a:effectLst/>
                        </a:rPr>
                        <a:t>Production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Aft>
                          <a:spcPts val="105"/>
                        </a:spcAft>
                      </a:pPr>
                      <a:r>
                        <a:rPr lang="fr-FR" sz="1700" dirty="0">
                          <a:solidFill>
                            <a:srgbClr val="008000"/>
                          </a:solidFill>
                          <a:effectLst/>
                        </a:rPr>
                        <a:t>faible investissement, faible production</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525780" eaLnBrk="0" fontAlgn="base" hangingPunct="0">
                        <a:lnSpc>
                          <a:spcPct val="100000"/>
                        </a:lnSpc>
                        <a:spcAft>
                          <a:spcPts val="105"/>
                        </a:spcAft>
                      </a:pPr>
                      <a:r>
                        <a:rPr lang="fr-FR" sz="1700" spc="-5">
                          <a:solidFill>
                            <a:srgbClr val="008000"/>
                          </a:solidFill>
                          <a:effectLst/>
                        </a:rPr>
                        <a:t>investissements élevés, production élevée</a:t>
                      </a:r>
                      <a:endParaRPr lang="fr-FR" sz="17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5394">
                <a:tc>
                  <a:txBody>
                    <a:bodyPr/>
                    <a:lstStyle/>
                    <a:p>
                      <a:pPr marL="40005" eaLnBrk="0" fontAlgn="base" hangingPunct="0">
                        <a:lnSpc>
                          <a:spcPct val="100000"/>
                        </a:lnSpc>
                        <a:spcAft>
                          <a:spcPts val="1910"/>
                        </a:spcAft>
                      </a:pPr>
                      <a:r>
                        <a:rPr lang="fr-FR" sz="1700" b="1" spc="-5" dirty="0">
                          <a:solidFill>
                            <a:srgbClr val="008000"/>
                          </a:solidFill>
                          <a:effectLst/>
                        </a:rPr>
                        <a:t>Produits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342900" eaLnBrk="0" fontAlgn="base" hangingPunct="0">
                        <a:lnSpc>
                          <a:spcPct val="100000"/>
                        </a:lnSpc>
                        <a:spcAft>
                          <a:spcPts val="1020"/>
                        </a:spcAft>
                      </a:pPr>
                      <a:r>
                        <a:rPr lang="fr-FR" sz="1700" dirty="0">
                          <a:solidFill>
                            <a:srgbClr val="008000"/>
                          </a:solidFill>
                          <a:effectLst/>
                        </a:rPr>
                        <a:t>traditionnels ; ce qu’aime la famille</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Aft>
                          <a:spcPts val="110"/>
                        </a:spcAft>
                      </a:pPr>
                      <a:r>
                        <a:rPr lang="fr-FR" sz="1700" dirty="0">
                          <a:solidFill>
                            <a:srgbClr val="008000"/>
                          </a:solidFill>
                          <a:effectLst/>
                        </a:rPr>
                        <a:t>ce qui est à la mode ; ce qu’achètent les groupes aux revenus élevés</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3">
                <a:tc>
                  <a:txBody>
                    <a:bodyPr/>
                    <a:lstStyle/>
                    <a:p>
                      <a:pPr marL="45720" marR="434340" eaLnBrk="0" fontAlgn="base" hangingPunct="0">
                        <a:lnSpc>
                          <a:spcPct val="100000"/>
                        </a:lnSpc>
                        <a:spcAft>
                          <a:spcPts val="1860"/>
                        </a:spcAft>
                      </a:pPr>
                      <a:r>
                        <a:rPr lang="fr-FR" sz="1700" b="1" spc="-15" dirty="0">
                          <a:solidFill>
                            <a:srgbClr val="008000"/>
                          </a:solidFill>
                          <a:effectLst/>
                        </a:rPr>
                        <a:t>Principaux avantages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Aft>
                          <a:spcPts val="0"/>
                        </a:spcAft>
                      </a:pPr>
                      <a:r>
                        <a:rPr lang="fr-FR" sz="1700" dirty="0">
                          <a:solidFill>
                            <a:srgbClr val="008000"/>
                          </a:solidFill>
                          <a:effectLst/>
                        </a:rPr>
                        <a:t>améliorent la nutrition :</a:t>
                      </a:r>
                    </a:p>
                    <a:p>
                      <a:pPr marR="434340" eaLnBrk="0" fontAlgn="base" hangingPunct="0">
                        <a:lnSpc>
                          <a:spcPct val="100000"/>
                        </a:lnSpc>
                        <a:spcBef>
                          <a:spcPts val="30"/>
                        </a:spcBef>
                        <a:spcAft>
                          <a:spcPts val="975"/>
                        </a:spcAft>
                      </a:pPr>
                      <a:r>
                        <a:rPr lang="fr-FR" sz="1700" dirty="0">
                          <a:solidFill>
                            <a:srgbClr val="008000"/>
                          </a:solidFill>
                          <a:effectLst/>
                        </a:rPr>
                        <a:t>- produisent toute l’année - haute valeur nutritive</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Aft>
                          <a:spcPts val="0"/>
                        </a:spcAft>
                      </a:pPr>
                      <a:r>
                        <a:rPr lang="fr-FR" sz="1700" dirty="0">
                          <a:solidFill>
                            <a:srgbClr val="008000"/>
                          </a:solidFill>
                          <a:effectLst/>
                        </a:rPr>
                        <a:t>développement économique :</a:t>
                      </a:r>
                    </a:p>
                    <a:p>
                      <a:pPr eaLnBrk="0" fontAlgn="base" hangingPunct="0">
                        <a:lnSpc>
                          <a:spcPct val="100000"/>
                        </a:lnSpc>
                        <a:spcAft>
                          <a:spcPts val="0"/>
                        </a:spcAft>
                      </a:pPr>
                      <a:r>
                        <a:rPr lang="fr-FR" sz="1700" dirty="0">
                          <a:solidFill>
                            <a:srgbClr val="008000"/>
                          </a:solidFill>
                          <a:effectLst/>
                        </a:rPr>
                        <a:t>- revenu pour plus de paysans</a:t>
                      </a:r>
                    </a:p>
                    <a:p>
                      <a:pPr eaLnBrk="0" fontAlgn="base" hangingPunct="0">
                        <a:lnSpc>
                          <a:spcPct val="100000"/>
                        </a:lnSpc>
                        <a:spcAft>
                          <a:spcPts val="0"/>
                        </a:spcAft>
                      </a:pPr>
                      <a:r>
                        <a:rPr lang="fr-FR" sz="1700" dirty="0">
                          <a:solidFill>
                            <a:srgbClr val="008000"/>
                          </a:solidFill>
                          <a:effectLst/>
                        </a:rPr>
                        <a:t>- augmente l’emploi</a:t>
                      </a:r>
                    </a:p>
                    <a:p>
                      <a:pPr eaLnBrk="0" fontAlgn="base" hangingPunct="0">
                        <a:lnSpc>
                          <a:spcPct val="100000"/>
                        </a:lnSpc>
                        <a:spcAft>
                          <a:spcPts val="60"/>
                        </a:spcAft>
                      </a:pPr>
                      <a:r>
                        <a:rPr lang="fr-FR" sz="1700" dirty="0">
                          <a:solidFill>
                            <a:srgbClr val="008000"/>
                          </a:solidFill>
                          <a:effectLst/>
                        </a:rPr>
                        <a:t>- prix à la consommation plus bas</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007">
                <a:tc>
                  <a:txBody>
                    <a:bodyPr/>
                    <a:lstStyle/>
                    <a:p>
                      <a:pPr marL="45720" eaLnBrk="0" fontAlgn="base" hangingPunct="0">
                        <a:lnSpc>
                          <a:spcPct val="100000"/>
                        </a:lnSpc>
                        <a:spcAft>
                          <a:spcPts val="1885"/>
                        </a:spcAft>
                      </a:pPr>
                      <a:r>
                        <a:rPr lang="fr-FR" sz="1700" b="1" dirty="0">
                          <a:solidFill>
                            <a:srgbClr val="008000"/>
                          </a:solidFill>
                          <a:effectLst/>
                        </a:rPr>
                        <a:t>Du point de vue du développement :</a:t>
                      </a:r>
                      <a:endParaRPr lang="fr-FR" sz="17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114300" eaLnBrk="0" fontAlgn="base" hangingPunct="0">
                        <a:lnSpc>
                          <a:spcPct val="100000"/>
                        </a:lnSpc>
                        <a:spcAft>
                          <a:spcPts val="85"/>
                        </a:spcAft>
                      </a:pPr>
                      <a:r>
                        <a:rPr lang="fr-FR" sz="1700">
                          <a:solidFill>
                            <a:srgbClr val="008000"/>
                          </a:solidFill>
                          <a:effectLst/>
                        </a:rPr>
                        <a:t>programme à long terme au niveau national, sous l’égide des ministères de la Santé, de l’Éducation et de l’Agriculture</a:t>
                      </a:r>
                      <a:endParaRPr lang="fr-FR" sz="17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Aft>
                          <a:spcPts val="1000"/>
                        </a:spcAft>
                      </a:pPr>
                      <a:r>
                        <a:rPr lang="fr-FR" sz="1700" dirty="0">
                          <a:solidFill>
                            <a:srgbClr val="008000"/>
                          </a:solidFill>
                          <a:effectLst/>
                        </a:rPr>
                        <a:t>projets spécifiques dans les zones appropriées, comprenant des améliorations infrastructurelles</a:t>
                      </a:r>
                      <a:endParaRPr lang="fr-FR" sz="17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143001" y="6002768"/>
            <a:ext cx="6626710"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Points essentiels du développement du jardinage fa­milial et des cultures </a:t>
            </a:r>
            <a:r>
              <a:rPr lang="fr-FR" sz="1200" dirty="0" smtClean="0">
                <a:solidFill>
                  <a:srgbClr val="008000"/>
                </a:solidFill>
                <a:latin typeface="Arial" panose="020B0604020202020204" pitchFamily="34" charset="0"/>
                <a:ea typeface="Times New Roman" panose="02020603050405020304" pitchFamily="18" charset="0"/>
              </a:rPr>
              <a:t>maraîchères.</a:t>
            </a:r>
          </a:p>
          <a:p>
            <a:pPr algn="ctr"/>
            <a:r>
              <a:rPr lang="fr-FR" sz="1200" dirty="0">
                <a:solidFill>
                  <a:srgbClr val="008000"/>
                </a:solidFill>
                <a:latin typeface="Arial" panose="020B0604020202020204" pitchFamily="34" charset="0"/>
              </a:rPr>
              <a:t>Source : </a:t>
            </a:r>
            <a:r>
              <a:rPr lang="fr-FR" sz="1200" dirty="0" err="1">
                <a:solidFill>
                  <a:srgbClr val="008000"/>
                </a:solidFill>
                <a:latin typeface="Arial" panose="020B0604020202020204" pitchFamily="34" charset="0"/>
              </a:rPr>
              <a:t>Agrodok</a:t>
            </a:r>
            <a:r>
              <a:rPr lang="fr-FR" sz="1200" dirty="0">
                <a:solidFill>
                  <a:srgbClr val="008000"/>
                </a:solidFill>
                <a:latin typeface="Arial" panose="020B0604020202020204" pitchFamily="34" charset="0"/>
              </a:rPr>
              <a:t> 9 - Le jardin potager dans les zones tropicales, </a:t>
            </a:r>
            <a:r>
              <a:rPr lang="fr-FR" sz="1200" dirty="0" err="1">
                <a:solidFill>
                  <a:srgbClr val="008000"/>
                </a:solidFill>
                <a:latin typeface="Arial" panose="020B0604020202020204" pitchFamily="34" charset="0"/>
              </a:rPr>
              <a:t>Henk</a:t>
            </a:r>
            <a:r>
              <a:rPr lang="fr-FR" sz="1200" dirty="0">
                <a:solidFill>
                  <a:srgbClr val="008000"/>
                </a:solidFill>
                <a:latin typeface="Arial" panose="020B0604020202020204" pitchFamily="34" charset="0"/>
              </a:rPr>
              <a:t> </a:t>
            </a:r>
            <a:r>
              <a:rPr lang="fr-FR" sz="1200" dirty="0" err="1">
                <a:solidFill>
                  <a:srgbClr val="008000"/>
                </a:solidFill>
                <a:latin typeface="Arial" panose="020B0604020202020204" pitchFamily="34" charset="0"/>
              </a:rPr>
              <a:t>Waayenberg</a:t>
            </a:r>
            <a:r>
              <a:rPr lang="fr-FR" sz="1200" dirty="0">
                <a:solidFill>
                  <a:srgbClr val="008000"/>
                </a:solidFill>
                <a:latin typeface="Arial" panose="020B0604020202020204" pitchFamily="34" charset="0"/>
              </a:rPr>
              <a:t>, CTA</a:t>
            </a:r>
            <a:endParaRPr lang="fr-FR" sz="1200" dirty="0">
              <a:solidFill>
                <a:srgbClr val="008000"/>
              </a:solidFill>
            </a:endParaRPr>
          </a:p>
        </p:txBody>
      </p:sp>
      <p:sp>
        <p:nvSpPr>
          <p:cNvPr id="6" name="ZoneTexte 5"/>
          <p:cNvSpPr txBox="1"/>
          <p:nvPr/>
        </p:nvSpPr>
        <p:spPr>
          <a:xfrm>
            <a:off x="204395" y="654162"/>
            <a:ext cx="3334872" cy="369332"/>
          </a:xfrm>
          <a:prstGeom prst="rect">
            <a:avLst/>
          </a:prstGeom>
          <a:noFill/>
        </p:spPr>
        <p:txBody>
          <a:bodyPr wrap="square" rtlCol="0">
            <a:spAutoFit/>
          </a:bodyPr>
          <a:lstStyle/>
          <a:p>
            <a:r>
              <a:rPr lang="fr-FR" b="1" dirty="0" smtClean="0">
                <a:solidFill>
                  <a:srgbClr val="008000"/>
                </a:solidFill>
              </a:rPr>
              <a:t>2. Choix du type de jardin</a:t>
            </a:r>
            <a:endParaRPr lang="fr-FR" b="1"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563" y="1240995"/>
            <a:ext cx="3162300" cy="1514475"/>
          </a:xfrm>
          <a:prstGeom prst="rect">
            <a:avLst/>
          </a:prstGeom>
        </p:spPr>
      </p:pic>
      <p:sp>
        <p:nvSpPr>
          <p:cNvPr id="8" name="Rectangle 7"/>
          <p:cNvSpPr/>
          <p:nvPr/>
        </p:nvSpPr>
        <p:spPr>
          <a:xfrm>
            <a:off x="8380208" y="2755470"/>
            <a:ext cx="3722146" cy="990015"/>
          </a:xfrm>
          <a:prstGeom prst="rect">
            <a:avLst/>
          </a:prstGeom>
        </p:spPr>
        <p:txBody>
          <a:bodyPr wrap="square">
            <a:spAutoFit/>
          </a:bodyPr>
          <a:lstStyle/>
          <a:p>
            <a:pPr marL="137160" marR="137160" algn="just" eaLnBrk="0" fontAlgn="base" hangingPunct="0">
              <a:lnSpc>
                <a:spcPts val="1355"/>
              </a:lnSpc>
              <a:spcAft>
                <a:spcPts val="0"/>
              </a:spcAft>
            </a:pPr>
            <a:r>
              <a:rPr lang="fr-FR" sz="1200" dirty="0">
                <a:solidFill>
                  <a:srgbClr val="008000"/>
                </a:solidFill>
                <a:latin typeface="Arial" panose="020B0604020202020204" pitchFamily="34" charset="0"/>
                <a:ea typeface="Times New Roman" panose="02020603050405020304" pitchFamily="18" charset="0"/>
              </a:rPr>
              <a:t>Un jardin exige peu d'espace : un terrain </a:t>
            </a:r>
            <a:r>
              <a:rPr lang="fr-FR" sz="1200" dirty="0" smtClean="0">
                <a:solidFill>
                  <a:srgbClr val="008000"/>
                </a:solidFill>
                <a:latin typeface="Arial" panose="020B0604020202020204" pitchFamily="34" charset="0"/>
                <a:ea typeface="Times New Roman" panose="02020603050405020304" pitchFamily="18" charset="0"/>
              </a:rPr>
              <a:t>de 50 </a:t>
            </a:r>
            <a:r>
              <a:rPr lang="fr-FR" sz="1200" dirty="0">
                <a:solidFill>
                  <a:srgbClr val="008000"/>
                </a:solidFill>
                <a:latin typeface="Arial" panose="020B0604020202020204" pitchFamily="34" charset="0"/>
                <a:ea typeface="Times New Roman" panose="02020603050405020304" pitchFamily="18" charset="0"/>
              </a:rPr>
              <a:t>à 100 m</a:t>
            </a:r>
            <a:r>
              <a:rPr lang="fr-FR" sz="1200" baseline="30000" dirty="0">
                <a:solidFill>
                  <a:srgbClr val="008000"/>
                </a:solidFill>
                <a:latin typeface="Arial" panose="020B0604020202020204" pitchFamily="34" charset="0"/>
                <a:ea typeface="Times New Roman" panose="02020603050405020304" pitchFamily="18" charset="0"/>
              </a:rPr>
              <a:t>2</a:t>
            </a:r>
            <a:r>
              <a:rPr lang="fr-FR" sz="1200" dirty="0">
                <a:solidFill>
                  <a:srgbClr val="008000"/>
                </a:solidFill>
                <a:latin typeface="Arial" panose="020B0604020202020204" pitchFamily="34" charset="0"/>
                <a:ea typeface="Times New Roman" panose="02020603050405020304" pitchFamily="18" charset="0"/>
              </a:rPr>
              <a:t> suffit à la production des légumes nécessaires à l'alimentation de six personnes</a:t>
            </a:r>
            <a:r>
              <a:rPr lang="fr-FR" sz="1200" dirty="0" smtClean="0">
                <a:solidFill>
                  <a:srgbClr val="008000"/>
                </a:solidFill>
                <a:latin typeface="Arial" panose="020B0604020202020204" pitchFamily="34" charset="0"/>
                <a:ea typeface="Times New Roman" panose="02020603050405020304" pitchFamily="18" charset="0"/>
              </a:rPr>
              <a:t>.</a:t>
            </a:r>
          </a:p>
          <a:p>
            <a:pPr marL="137160" marR="137160" algn="just" eaLnBrk="0" fontAlgn="base" hangingPunct="0">
              <a:lnSpc>
                <a:spcPts val="1355"/>
              </a:lnSpc>
              <a:spcAft>
                <a:spcPts val="0"/>
              </a:spcAft>
            </a:pPr>
            <a:r>
              <a:rPr lang="fr-FR" sz="1200" dirty="0">
                <a:solidFill>
                  <a:srgbClr val="008000"/>
                </a:solidFill>
                <a:latin typeface="Arial" panose="020B0604020202020204" pitchFamily="34" charset="0"/>
              </a:rPr>
              <a:t>Source : </a:t>
            </a:r>
            <a:r>
              <a:rPr lang="fr-FR" sz="1200" dirty="0" err="1">
                <a:solidFill>
                  <a:srgbClr val="008000"/>
                </a:solidFill>
                <a:latin typeface="Arial" panose="020B0604020202020204" pitchFamily="34" charset="0"/>
              </a:rPr>
              <a:t>Agrodok</a:t>
            </a:r>
            <a:r>
              <a:rPr lang="fr-FR" sz="1200" dirty="0">
                <a:solidFill>
                  <a:srgbClr val="008000"/>
                </a:solidFill>
                <a:latin typeface="Arial" panose="020B0604020202020204" pitchFamily="34" charset="0"/>
              </a:rPr>
              <a:t> 9 - Le jardin potager dans les zones </a:t>
            </a:r>
            <a:r>
              <a:rPr lang="fr-FR" sz="1200" dirty="0" smtClean="0">
                <a:solidFill>
                  <a:srgbClr val="008000"/>
                </a:solidFill>
                <a:latin typeface="Arial" panose="020B0604020202020204" pitchFamily="34" charset="0"/>
              </a:rPr>
              <a:t>tropicales.</a:t>
            </a:r>
            <a:endParaRPr lang="fr-FR" sz="1200" dirty="0">
              <a:solidFill>
                <a:srgbClr val="008000"/>
              </a:solidFill>
              <a:latin typeface="Times New Roman" panose="02020603050405020304" pitchFamily="18" charset="0"/>
              <a:ea typeface="Times New Roman" panose="02020603050405020304" pitchFamily="18" charset="0"/>
            </a:endParaRPr>
          </a:p>
        </p:txBody>
      </p:sp>
      <p:sp>
        <p:nvSpPr>
          <p:cNvPr id="9" name="Rectangle 8"/>
          <p:cNvSpPr/>
          <p:nvPr/>
        </p:nvSpPr>
        <p:spPr>
          <a:xfrm>
            <a:off x="8684113" y="6227584"/>
            <a:ext cx="3253291" cy="473697"/>
          </a:xfrm>
          <a:prstGeom prst="rect">
            <a:avLst/>
          </a:prstGeom>
        </p:spPr>
        <p:txBody>
          <a:bodyPr wrap="square">
            <a:spAutoFit/>
          </a:bodyPr>
          <a:lstStyle/>
          <a:p>
            <a:pPr algn="ctr"/>
            <a:r>
              <a:rPr lang="fr-FR" sz="1200" dirty="0">
                <a:solidFill>
                  <a:srgbClr val="008000"/>
                </a:solidFill>
              </a:rPr>
              <a:t>Jardin de case et enclos de </a:t>
            </a:r>
            <a:r>
              <a:rPr lang="fr-FR" sz="1200" dirty="0" smtClean="0">
                <a:solidFill>
                  <a:srgbClr val="008000"/>
                </a:solidFill>
              </a:rPr>
              <a:t>volailles (dindons …) </a:t>
            </a:r>
            <a:r>
              <a:rPr lang="fr-FR" sz="1200" dirty="0">
                <a:solidFill>
                  <a:srgbClr val="008000"/>
                </a:solidFill>
              </a:rPr>
              <a:t>(Bénin</a:t>
            </a:r>
            <a:r>
              <a:rPr lang="fr-FR" sz="1200" dirty="0" smtClean="0">
                <a:solidFill>
                  <a:srgbClr val="008000"/>
                </a:solidFill>
              </a:rPr>
              <a:t>). Source </a:t>
            </a:r>
            <a:r>
              <a:rPr lang="fr-FR" sz="1200" dirty="0">
                <a:solidFill>
                  <a:srgbClr val="008000"/>
                </a:solidFill>
              </a:rPr>
              <a:t>: </a:t>
            </a:r>
            <a:r>
              <a:rPr lang="fr-FR" sz="1200" dirty="0">
                <a:solidFill>
                  <a:srgbClr val="008000"/>
                </a:solidFill>
                <a:hlinkClick r:id="rId3"/>
              </a:rPr>
              <a:t>http://www.runetwork.org</a:t>
            </a:r>
            <a:r>
              <a:rPr lang="fr-FR" sz="1200" dirty="0" smtClean="0">
                <a:solidFill>
                  <a:srgbClr val="008000"/>
                </a:solidFill>
                <a:hlinkClick r:id="rId3"/>
              </a:rPr>
              <a:t>/</a:t>
            </a:r>
            <a:r>
              <a:rPr lang="fr-FR" sz="1200" dirty="0" smtClean="0">
                <a:solidFill>
                  <a:srgbClr val="008000"/>
                </a:solidFill>
              </a:rPr>
              <a:t> </a:t>
            </a:r>
            <a:endParaRPr lang="fr-FR" sz="1200" dirty="0">
              <a:solidFill>
                <a:srgbClr val="008000"/>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851" y="4484509"/>
            <a:ext cx="2619375" cy="1743075"/>
          </a:xfrm>
          <a:prstGeom prst="rect">
            <a:avLst/>
          </a:prstGeom>
        </p:spPr>
      </p:pic>
    </p:spTree>
    <p:extLst>
      <p:ext uri="{BB962C8B-B14F-4D97-AF65-F5344CB8AC3E}">
        <p14:creationId xmlns:p14="http://schemas.microsoft.com/office/powerpoint/2010/main" val="183784614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40035" y="233096"/>
            <a:ext cx="891988" cy="369332"/>
          </a:xfrm>
        </p:spPr>
        <p:txBody>
          <a:bodyPr/>
          <a:lstStyle/>
          <a:p>
            <a:fld id="{603C289A-54D5-4C32-934A-7B1A9FC8B676}" type="slidenum">
              <a:rPr lang="fr-FR" smtClean="0"/>
              <a:t>120</a:t>
            </a:fld>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3399348457"/>
              </p:ext>
            </p:extLst>
          </p:nvPr>
        </p:nvGraphicFramePr>
        <p:xfrm>
          <a:off x="596431" y="1425861"/>
          <a:ext cx="7754192" cy="2715833"/>
        </p:xfrm>
        <a:graphic>
          <a:graphicData uri="http://schemas.openxmlformats.org/drawingml/2006/table">
            <a:tbl>
              <a:tblPr>
                <a:tableStyleId>{5C22544A-7EE6-4342-B048-85BDC9FD1C3A}</a:tableStyleId>
              </a:tblPr>
              <a:tblGrid>
                <a:gridCol w="766514"/>
                <a:gridCol w="549600"/>
                <a:gridCol w="549600"/>
                <a:gridCol w="412200"/>
                <a:gridCol w="470086"/>
                <a:gridCol w="470086"/>
                <a:gridCol w="329505"/>
                <a:gridCol w="845391"/>
                <a:gridCol w="845391"/>
                <a:gridCol w="845391"/>
                <a:gridCol w="583314"/>
                <a:gridCol w="583314"/>
                <a:gridCol w="503800"/>
              </a:tblGrid>
              <a:tr h="211107">
                <a:tc>
                  <a:txBody>
                    <a:bodyPr/>
                    <a:lstStyle/>
                    <a:p>
                      <a:pPr marR="143510" algn="r" eaLnBrk="0" fontAlgn="base" hangingPunct="0">
                        <a:lnSpc>
                          <a:spcPts val="810"/>
                        </a:lnSpc>
                        <a:spcBef>
                          <a:spcPts val="420"/>
                        </a:spcBef>
                        <a:spcAft>
                          <a:spcPts val="300"/>
                        </a:spcAft>
                      </a:pPr>
                      <a:r>
                        <a:rPr lang="fr-FR" sz="900" spc="-5" dirty="0">
                          <a:effectLst/>
                        </a:rPr>
                        <a:t>ESPECES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10"/>
                        </a:lnSpc>
                        <a:spcBef>
                          <a:spcPts val="420"/>
                        </a:spcBef>
                        <a:spcAft>
                          <a:spcPts val="300"/>
                        </a:spcAft>
                      </a:pPr>
                      <a:r>
                        <a:rPr lang="fr-FR" sz="900" dirty="0">
                          <a:effectLst/>
                        </a:rPr>
                        <a:t>Janvier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Février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spc="-5">
                          <a:effectLst/>
                        </a:rPr>
                        <a:t>Mars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Avril</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spc="-10">
                          <a:effectLst/>
                        </a:rPr>
                        <a:t>Mai</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Juin</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Juillet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spc="5">
                          <a:effectLst/>
                        </a:rPr>
                        <a:t>Août</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Septembre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a:effectLst/>
                        </a:rPr>
                        <a:t>Octobre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75565" algn="r" eaLnBrk="0" fontAlgn="base" hangingPunct="0">
                        <a:lnSpc>
                          <a:spcPts val="810"/>
                        </a:lnSpc>
                        <a:spcBef>
                          <a:spcPts val="420"/>
                        </a:spcBef>
                        <a:spcAft>
                          <a:spcPts val="300"/>
                        </a:spcAft>
                      </a:pPr>
                      <a:r>
                        <a:rPr lang="fr-FR" sz="900" spc="-5" dirty="0">
                          <a:effectLst/>
                        </a:rPr>
                        <a:t>Novembre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0" fontAlgn="base" hangingPunct="0">
                        <a:lnSpc>
                          <a:spcPts val="810"/>
                        </a:lnSpc>
                        <a:spcBef>
                          <a:spcPts val="420"/>
                        </a:spcBef>
                        <a:spcAft>
                          <a:spcPts val="300"/>
                        </a:spcAft>
                      </a:pPr>
                      <a:r>
                        <a:rPr lang="fr-FR" sz="900" dirty="0">
                          <a:effectLst/>
                        </a:rPr>
                        <a:t>Décembre</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165423">
                <a:tc rowSpan="2">
                  <a:txBody>
                    <a:bodyPr/>
                    <a:lstStyle/>
                    <a:p>
                      <a:pPr marL="48895" eaLnBrk="0" fontAlgn="base" hangingPunct="0">
                        <a:lnSpc>
                          <a:spcPts val="1195"/>
                        </a:lnSpc>
                        <a:spcBef>
                          <a:spcPts val="260"/>
                        </a:spcBef>
                        <a:spcAft>
                          <a:spcPts val="580"/>
                        </a:spcAft>
                      </a:pPr>
                      <a:r>
                        <a:rPr lang="fr-FR" sz="900" spc="-25" dirty="0">
                          <a:effectLst/>
                        </a:rPr>
                        <a:t>Manioc</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eaLnBrk="0" fontAlgn="base" hangingPunct="0">
                        <a:lnSpc>
                          <a:spcPts val="835"/>
                        </a:lnSpc>
                        <a:spcAft>
                          <a:spcPts val="75"/>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415" algn="r" eaLnBrk="0" fontAlgn="base" hangingPunct="0">
                        <a:lnSpc>
                          <a:spcPts val="835"/>
                        </a:lnSpc>
                        <a:spcAft>
                          <a:spcPts val="75"/>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165423">
                <a:tc v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eaLnBrk="0" fontAlgn="base" hangingPunct="0">
                        <a:lnSpc>
                          <a:spcPts val="835"/>
                        </a:lnSpc>
                        <a:spcAft>
                          <a:spcPts val="8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eaLnBrk="0" fontAlgn="base" hangingPunct="0">
                        <a:lnSpc>
                          <a:spcPts val="835"/>
                        </a:lnSpc>
                        <a:spcAft>
                          <a:spcPts val="8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423">
                <a:tc>
                  <a:txBody>
                    <a:bodyPr/>
                    <a:lstStyle/>
                    <a:p>
                      <a:pPr marL="48895" eaLnBrk="0" fontAlgn="base" hangingPunct="0">
                        <a:lnSpc>
                          <a:spcPts val="840"/>
                        </a:lnSpc>
                        <a:spcAft>
                          <a:spcPts val="50"/>
                        </a:spcAft>
                      </a:pPr>
                      <a:r>
                        <a:rPr lang="fr-FR" sz="900" spc="-15">
                          <a:effectLst/>
                        </a:rPr>
                        <a:t>Sonje ou Taro</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7325" eaLnBrk="0" fontAlgn="base" hangingPunct="0">
                        <a:lnSpc>
                          <a:spcPts val="835"/>
                        </a:lnSpc>
                        <a:spcAft>
                          <a:spcPts val="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5">
                  <a:txBody>
                    <a:bodyPr/>
                    <a:lstStyle/>
                    <a:p>
                      <a:pPr marR="226695" algn="r" eaLnBrk="0" fontAlgn="base" hangingPunct="0">
                        <a:lnSpc>
                          <a:spcPts val="835"/>
                        </a:lnSpc>
                        <a:spcAft>
                          <a:spcPts val="55"/>
                        </a:spcAft>
                        <a:tabLst>
                          <a:tab pos="2423160" algn="l"/>
                        </a:tabLst>
                      </a:pPr>
                      <a:r>
                        <a:rPr lang="fr-FR" sz="900" spc="-1340" dirty="0">
                          <a:effectLst/>
                        </a:rPr>
                        <a:t>S	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eaLnBrk="0" fontAlgn="base" hangingPunct="0">
                        <a:lnSpc>
                          <a:spcPct val="115000"/>
                        </a:lnSpc>
                        <a:spcAft>
                          <a:spcPts val="1000"/>
                        </a:spcAft>
                      </a:pPr>
                      <a:r>
                        <a:rPr lang="fr-FR" sz="900" dirty="0" smtClean="0">
                          <a:effectLst/>
                        </a:rPr>
                        <a:t>R</a:t>
                      </a: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65423">
                <a:tc rowSpan="2">
                  <a:txBody>
                    <a:bodyPr/>
                    <a:lstStyle/>
                    <a:p>
                      <a:pPr marL="48895" eaLnBrk="0" fontAlgn="base" hangingPunct="0">
                        <a:lnSpc>
                          <a:spcPts val="845"/>
                        </a:lnSpc>
                        <a:spcBef>
                          <a:spcPts val="620"/>
                        </a:spcBef>
                        <a:spcAft>
                          <a:spcPts val="595"/>
                        </a:spcAft>
                      </a:pPr>
                      <a:r>
                        <a:rPr lang="fr-FR" sz="900" spc="-20">
                          <a:effectLst/>
                        </a:rPr>
                        <a:t>Papayer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35"/>
                        </a:lnSpc>
                        <a:spcAft>
                          <a:spcPts val="30"/>
                        </a:spcAft>
                      </a:pPr>
                      <a:r>
                        <a:rPr lang="fr-FR" sz="900" dirty="0">
                          <a:effectLst/>
                        </a:rPr>
                        <a:t>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65423">
                <a:tc vMerge="1">
                  <a:txBody>
                    <a:bodyPr/>
                    <a:lstStyle/>
                    <a:p>
                      <a:endParaRPr lang="fr-FR"/>
                    </a:p>
                  </a:txBody>
                  <a:tcPr/>
                </a:tc>
                <a:tc gridSpan="6">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35"/>
                        </a:lnSpc>
                        <a:spcAft>
                          <a:spcPts val="7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65423">
                <a:tc rowSpan="2">
                  <a:txBody>
                    <a:bodyPr/>
                    <a:lstStyle/>
                    <a:p>
                      <a:pPr marL="48895" eaLnBrk="0" fontAlgn="base" hangingPunct="0">
                        <a:lnSpc>
                          <a:spcPts val="1195"/>
                        </a:lnSpc>
                        <a:spcBef>
                          <a:spcPts val="260"/>
                        </a:spcBef>
                        <a:spcAft>
                          <a:spcPts val="555"/>
                        </a:spcAft>
                      </a:pPr>
                      <a:r>
                        <a:rPr lang="fr-FR" sz="900" spc="-20">
                          <a:effectLst/>
                        </a:rPr>
                        <a:t>Ananas</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R="930910" algn="r" eaLnBrk="0" fontAlgn="base" hangingPunct="0">
                        <a:lnSpc>
                          <a:spcPts val="835"/>
                        </a:lnSpc>
                        <a:spcAft>
                          <a:spcPts val="8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415" algn="r" eaLnBrk="0" fontAlgn="base" hangingPunct="0">
                        <a:lnSpc>
                          <a:spcPts val="835"/>
                        </a:lnSpc>
                        <a:spcAft>
                          <a:spcPts val="8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165423">
                <a:tc vMerge="1">
                  <a:txBody>
                    <a:bodyPr/>
                    <a:lstStyle/>
                    <a:p>
                      <a:endParaRPr lang="fr-FR"/>
                    </a:p>
                  </a:txBody>
                  <a:tcPr/>
                </a:tc>
                <a:tc gridSpan="6">
                  <a:txBody>
                    <a:bodyPr/>
                    <a:lstStyle/>
                    <a:p>
                      <a:pPr marR="702310" algn="r" eaLnBrk="0" fontAlgn="base" hangingPunct="0">
                        <a:lnSpc>
                          <a:spcPts val="835"/>
                        </a:lnSpc>
                        <a:spcAft>
                          <a:spcPts val="5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415" algn="r" eaLnBrk="0" fontAlgn="base" hangingPunct="0">
                        <a:lnSpc>
                          <a:spcPts val="835"/>
                        </a:lnSpc>
                        <a:spcAft>
                          <a:spcPts val="5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65423">
                <a:tc rowSpan="2">
                  <a:txBody>
                    <a:bodyPr/>
                    <a:lstStyle/>
                    <a:p>
                      <a:pPr marL="48895" eaLnBrk="0" fontAlgn="base" hangingPunct="0">
                        <a:lnSpc>
                          <a:spcPts val="1195"/>
                        </a:lnSpc>
                        <a:spcBef>
                          <a:spcPts val="260"/>
                        </a:spcBef>
                        <a:spcAft>
                          <a:spcPts val="605"/>
                        </a:spcAft>
                      </a:pPr>
                      <a:r>
                        <a:rPr lang="fr-FR" sz="900" spc="-20">
                          <a:effectLst/>
                        </a:rPr>
                        <a:t>Bananier</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644525"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415" algn="r"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165423">
                <a:tc vMerge="1">
                  <a:txBody>
                    <a:bodyPr/>
                    <a:lstStyle/>
                    <a:p>
                      <a:endParaRPr lang="fr-FR"/>
                    </a:p>
                  </a:txBody>
                  <a:tcPr/>
                </a:tc>
                <a:tc gridSpan="6">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35"/>
                        </a:lnSpc>
                        <a:spcAft>
                          <a:spcPts val="8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65423">
                <a:tc rowSpan="2">
                  <a:txBody>
                    <a:bodyPr/>
                    <a:lstStyle/>
                    <a:p>
                      <a:pPr marL="48895" eaLnBrk="0" fontAlgn="base" hangingPunct="0">
                        <a:lnSpc>
                          <a:spcPts val="1195"/>
                        </a:lnSpc>
                        <a:spcBef>
                          <a:spcPts val="260"/>
                        </a:spcBef>
                        <a:spcAft>
                          <a:spcPts val="555"/>
                        </a:spcAft>
                      </a:pPr>
                      <a:r>
                        <a:rPr lang="fr-FR" sz="900" spc="-25">
                          <a:effectLst/>
                        </a:rPr>
                        <a:t>Igname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341245" algn="r" eaLnBrk="0" fontAlgn="base" hangingPunct="0">
                        <a:lnSpc>
                          <a:spcPts val="835"/>
                        </a:lnSpc>
                        <a:spcAft>
                          <a:spcPts val="55"/>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423">
                <a:tc vMerge="1">
                  <a:txBody>
                    <a:bodyPr/>
                    <a:lstStyle/>
                    <a:p>
                      <a:endParaRPr lang="fr-FR"/>
                    </a:p>
                  </a:txBody>
                  <a:tcPr/>
                </a:tc>
                <a:tc gridSpan="6">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35"/>
                        </a:lnSpc>
                        <a:spcAft>
                          <a:spcPts val="5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65423">
                <a:tc rowSpan="2">
                  <a:txBody>
                    <a:bodyPr/>
                    <a:lstStyle/>
                    <a:p>
                      <a:pPr marL="48895" eaLnBrk="0" fontAlgn="base" hangingPunct="0">
                        <a:lnSpc>
                          <a:spcPts val="835"/>
                        </a:lnSpc>
                        <a:spcBef>
                          <a:spcPts val="620"/>
                        </a:spcBef>
                        <a:spcAft>
                          <a:spcPts val="605"/>
                        </a:spcAft>
                      </a:pPr>
                      <a:r>
                        <a:rPr lang="fr-FR" sz="900" spc="-20">
                          <a:effectLst/>
                        </a:rPr>
                        <a:t>Canne à sucre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187325"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fr-FR"/>
                    </a:p>
                  </a:txBody>
                  <a:tcPr/>
                </a:tc>
                <a:tc hMerge="1">
                  <a:txBody>
                    <a:bodyPr/>
                    <a:lstStyle/>
                    <a:p>
                      <a:endParaRPr lang="fr-FR"/>
                    </a:p>
                  </a:txBody>
                  <a:tcPr/>
                </a:tc>
                <a:tc gridSpan="3">
                  <a:txBody>
                    <a:bodyPr/>
                    <a:lstStyle/>
                    <a:p>
                      <a:pPr marR="205740" algn="r"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3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65423">
                <a:tc vMerge="1">
                  <a:txBody>
                    <a:bodyPr/>
                    <a:lstStyle/>
                    <a:p>
                      <a:endParaRPr lang="fr-FR"/>
                    </a:p>
                  </a:txBody>
                  <a:tcPr/>
                </a:tc>
                <a:tc gridSpan="3">
                  <a:txBody>
                    <a:bodyPr/>
                    <a:lstStyle/>
                    <a:p>
                      <a:pPr marL="644525" eaLnBrk="0" fontAlgn="base" hangingPunct="0">
                        <a:lnSpc>
                          <a:spcPts val="835"/>
                        </a:lnSpc>
                        <a:spcAft>
                          <a:spcPts val="8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gridSpan="3">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415" algn="r" eaLnBrk="0" fontAlgn="base" hangingPunct="0">
                        <a:lnSpc>
                          <a:spcPts val="835"/>
                        </a:lnSpc>
                        <a:spcAft>
                          <a:spcPts val="80"/>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65423">
                <a:tc rowSpan="2">
                  <a:txBody>
                    <a:bodyPr/>
                    <a:lstStyle/>
                    <a:p>
                      <a:pPr marL="48895" eaLnBrk="0" fontAlgn="base" hangingPunct="0">
                        <a:lnSpc>
                          <a:spcPts val="835"/>
                        </a:lnSpc>
                        <a:spcBef>
                          <a:spcPts val="615"/>
                        </a:spcBef>
                        <a:spcAft>
                          <a:spcPts val="630"/>
                        </a:spcAft>
                      </a:pPr>
                      <a:r>
                        <a:rPr lang="fr-FR" sz="900" spc="-20">
                          <a:effectLst/>
                        </a:rPr>
                        <a:t>Patate douce</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85"/>
                        </a:lnSpc>
                        <a:spcAft>
                          <a:spcPts val="1000"/>
                        </a:spcAft>
                      </a:pPr>
                      <a:r>
                        <a:rPr lang="fr-FR" sz="900" dirty="0">
                          <a:effectLst/>
                        </a:rPr>
                        <a:t>P</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188804">
                <a:tc vMerge="1">
                  <a:txBody>
                    <a:bodyPr/>
                    <a:lstStyle/>
                    <a:p>
                      <a:endParaRPr lang="fr-FR"/>
                    </a:p>
                  </a:txBody>
                  <a:tcPr/>
                </a:tc>
                <a:tc gridSpan="6">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R="2284095" algn="r" eaLnBrk="0" fontAlgn="base" hangingPunct="0">
                        <a:lnSpc>
                          <a:spcPts val="835"/>
                        </a:lnSpc>
                        <a:spcAft>
                          <a:spcPts val="125"/>
                        </a:spcAft>
                      </a:pPr>
                      <a:r>
                        <a:rPr lang="fr-FR" sz="900" dirty="0">
                          <a:effectLst/>
                        </a:rPr>
                        <a:t>R</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
        <p:nvSpPr>
          <p:cNvPr id="5" name="Rectangle 1"/>
          <p:cNvSpPr>
            <a:spLocks noChangeArrowheads="1"/>
          </p:cNvSpPr>
          <p:nvPr/>
        </p:nvSpPr>
        <p:spPr bwMode="auto">
          <a:xfrm>
            <a:off x="215153" y="4305531"/>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422525" algn="l"/>
              </a:tabLst>
              <a:defRPr>
                <a:solidFill>
                  <a:schemeClr val="tx1"/>
                </a:solidFill>
                <a:latin typeface="Arial" panose="020B0604020202020204" pitchFamily="34" charset="0"/>
              </a:defRPr>
            </a:lvl1pPr>
            <a:lvl2pPr eaLnBrk="0" fontAlgn="base" hangingPunct="0">
              <a:spcBef>
                <a:spcPct val="0"/>
              </a:spcBef>
              <a:spcAft>
                <a:spcPct val="0"/>
              </a:spcAft>
              <a:tabLst>
                <a:tab pos="2422525" algn="l"/>
              </a:tabLst>
              <a:defRPr>
                <a:solidFill>
                  <a:schemeClr val="tx1"/>
                </a:solidFill>
                <a:latin typeface="Arial" panose="020B0604020202020204" pitchFamily="34" charset="0"/>
              </a:defRPr>
            </a:lvl2pPr>
            <a:lvl3pPr eaLnBrk="0" fontAlgn="base" hangingPunct="0">
              <a:spcBef>
                <a:spcPct val="0"/>
              </a:spcBef>
              <a:spcAft>
                <a:spcPct val="0"/>
              </a:spcAft>
              <a:tabLst>
                <a:tab pos="2422525" algn="l"/>
              </a:tabLst>
              <a:defRPr>
                <a:solidFill>
                  <a:schemeClr val="tx1"/>
                </a:solidFill>
                <a:latin typeface="Arial" panose="020B0604020202020204" pitchFamily="34" charset="0"/>
              </a:defRPr>
            </a:lvl3pPr>
            <a:lvl4pPr eaLnBrk="0" fontAlgn="base" hangingPunct="0">
              <a:spcBef>
                <a:spcPct val="0"/>
              </a:spcBef>
              <a:spcAft>
                <a:spcPct val="0"/>
              </a:spcAft>
              <a:tabLst>
                <a:tab pos="2422525" algn="l"/>
              </a:tabLst>
              <a:defRPr>
                <a:solidFill>
                  <a:schemeClr val="tx1"/>
                </a:solidFill>
                <a:latin typeface="Arial" panose="020B0604020202020204" pitchFamily="34" charset="0"/>
              </a:defRPr>
            </a:lvl4pPr>
            <a:lvl5pPr eaLnBrk="0" fontAlgn="base" hangingPunct="0">
              <a:spcBef>
                <a:spcPct val="0"/>
              </a:spcBef>
              <a:spcAft>
                <a:spcPct val="0"/>
              </a:spcAft>
              <a:tabLst>
                <a:tab pos="2422525" algn="l"/>
              </a:tabLst>
              <a:defRPr>
                <a:solidFill>
                  <a:schemeClr val="tx1"/>
                </a:solidFill>
                <a:latin typeface="Arial" panose="020B0604020202020204" pitchFamily="34" charset="0"/>
              </a:defRPr>
            </a:lvl5pPr>
            <a:lvl6pPr eaLnBrk="0" fontAlgn="base" hangingPunct="0">
              <a:spcBef>
                <a:spcPct val="0"/>
              </a:spcBef>
              <a:spcAft>
                <a:spcPct val="0"/>
              </a:spcAft>
              <a:tabLst>
                <a:tab pos="2422525" algn="l"/>
              </a:tabLst>
              <a:defRPr>
                <a:solidFill>
                  <a:schemeClr val="tx1"/>
                </a:solidFill>
                <a:latin typeface="Arial" panose="020B0604020202020204" pitchFamily="34" charset="0"/>
              </a:defRPr>
            </a:lvl6pPr>
            <a:lvl7pPr eaLnBrk="0" fontAlgn="base" hangingPunct="0">
              <a:spcBef>
                <a:spcPct val="0"/>
              </a:spcBef>
              <a:spcAft>
                <a:spcPct val="0"/>
              </a:spcAft>
              <a:tabLst>
                <a:tab pos="2422525" algn="l"/>
              </a:tabLst>
              <a:defRPr>
                <a:solidFill>
                  <a:schemeClr val="tx1"/>
                </a:solidFill>
                <a:latin typeface="Arial" panose="020B0604020202020204" pitchFamily="34" charset="0"/>
              </a:defRPr>
            </a:lvl7pPr>
            <a:lvl8pPr eaLnBrk="0" fontAlgn="base" hangingPunct="0">
              <a:spcBef>
                <a:spcPct val="0"/>
              </a:spcBef>
              <a:spcAft>
                <a:spcPct val="0"/>
              </a:spcAft>
              <a:tabLst>
                <a:tab pos="2422525" algn="l"/>
              </a:tabLst>
              <a:defRPr>
                <a:solidFill>
                  <a:schemeClr val="tx1"/>
                </a:solidFill>
                <a:latin typeface="Arial" panose="020B0604020202020204" pitchFamily="34" charset="0"/>
              </a:defRPr>
            </a:lvl8pPr>
            <a:lvl9pPr eaLnBrk="0" fontAlgn="base" hangingPunct="0">
              <a:spcBef>
                <a:spcPct val="0"/>
              </a:spcBef>
              <a:spcAft>
                <a:spcPct val="0"/>
              </a:spcAft>
              <a:tabLst>
                <a:tab pos="2422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422525" algn="l"/>
              </a:tabLst>
            </a:pPr>
            <a:r>
              <a:rPr kumimoji="0" lang="fr-FR" altLang="fr-FR" i="1" u="none" strike="noStrike" cap="none" normalizeH="0" baseline="0" dirty="0" smtClean="0">
                <a:ln>
                  <a:noFill/>
                </a:ln>
                <a:solidFill>
                  <a:srgbClr val="008000"/>
                </a:solidFill>
                <a:effectLst/>
                <a:latin typeface="Arial" panose="020B0604020202020204" pitchFamily="34" charset="0"/>
                <a:ea typeface="Calibri" panose="020F0502020204030204" pitchFamily="34" charset="0"/>
                <a:cs typeface="Tahoma" panose="020B0604030504040204" pitchFamily="34" charset="0"/>
              </a:rPr>
              <a:t>Culture rizicole :</a:t>
            </a:r>
            <a:endParaRPr kumimoji="0" lang="fr-FR" altLang="fr-FR" i="1" u="none" strike="noStrike" cap="none" normalizeH="0" baseline="0" dirty="0" smtClean="0">
              <a:ln>
                <a:noFill/>
              </a:ln>
              <a:solidFill>
                <a:srgbClr val="008000"/>
              </a:solidFill>
              <a:effectLst/>
              <a:latin typeface="Arial" panose="020B0604020202020204" pitchFamily="34" charset="0"/>
            </a:endParaRPr>
          </a:p>
        </p:txBody>
      </p:sp>
      <p:sp>
        <p:nvSpPr>
          <p:cNvPr id="6" name="Rectangle 5"/>
          <p:cNvSpPr/>
          <p:nvPr/>
        </p:nvSpPr>
        <p:spPr>
          <a:xfrm>
            <a:off x="215153" y="692653"/>
            <a:ext cx="2344296" cy="369332"/>
          </a:xfrm>
          <a:prstGeom prst="rect">
            <a:avLst/>
          </a:prstGeom>
        </p:spPr>
        <p:txBody>
          <a:bodyPr wrap="none">
            <a:spAutoFit/>
          </a:bodyPr>
          <a:lstStyle/>
          <a:p>
            <a:pPr lvl="0" eaLnBrk="0" fontAlgn="base" hangingPunct="0">
              <a:spcBef>
                <a:spcPct val="0"/>
              </a:spcBef>
              <a:spcAft>
                <a:spcPct val="0"/>
              </a:spcAft>
              <a:tabLst>
                <a:tab pos="2422525" algn="l"/>
              </a:tabLst>
            </a:pPr>
            <a:r>
              <a:rPr kumimoji="0" lang="fr-FR" altLang="fr-FR" b="0" i="1" u="none" strike="noStrike" cap="none" normalizeH="0" baseline="0" dirty="0" smtClean="0">
                <a:ln>
                  <a:noFill/>
                </a:ln>
                <a:solidFill>
                  <a:srgbClr val="008000"/>
                </a:solidFill>
                <a:effectLst/>
                <a:ea typeface="Calibri" panose="020F0502020204030204" pitchFamily="34" charset="0"/>
                <a:cs typeface="Tahoma" panose="020B0604030504040204" pitchFamily="34" charset="0"/>
              </a:rPr>
              <a:t>Culture semi-</a:t>
            </a:r>
            <a:r>
              <a:rPr lang="fr-FR" altLang="fr-FR" i="1" dirty="0" smtClean="0">
                <a:solidFill>
                  <a:srgbClr val="008000"/>
                </a:solidFill>
                <a:ea typeface="Calibri" panose="020F0502020204030204" pitchFamily="34" charset="0"/>
                <a:cs typeface="Tahoma" panose="020B0604030504040204" pitchFamily="34" charset="0"/>
              </a:rPr>
              <a:t>p</a:t>
            </a:r>
            <a:r>
              <a:rPr kumimoji="0" lang="fr-FR" altLang="fr-FR" b="0" i="1" u="none" strike="noStrike" cap="none" normalizeH="0" baseline="0" dirty="0" smtClean="0">
                <a:ln>
                  <a:noFill/>
                </a:ln>
                <a:solidFill>
                  <a:srgbClr val="008000"/>
                </a:solidFill>
                <a:effectLst/>
                <a:ea typeface="Calibri" panose="020F0502020204030204" pitchFamily="34" charset="0"/>
                <a:cs typeface="Tahoma" panose="020B0604030504040204" pitchFamily="34" charset="0"/>
              </a:rPr>
              <a:t>érenne :</a:t>
            </a:r>
            <a:endParaRPr kumimoji="0" lang="fr-FR" altLang="fr-FR" sz="1400" b="0" i="1" u="none" strike="noStrike" cap="none" normalizeH="0" baseline="0" dirty="0" smtClean="0">
              <a:ln>
                <a:noFill/>
              </a:ln>
              <a:solidFill>
                <a:srgbClr val="008000"/>
              </a:solidFill>
              <a:effectLst/>
            </a:endParaRPr>
          </a:p>
        </p:txBody>
      </p:sp>
      <p:sp>
        <p:nvSpPr>
          <p:cNvPr id="7" name="ZoneTexte 6"/>
          <p:cNvSpPr txBox="1"/>
          <p:nvPr/>
        </p:nvSpPr>
        <p:spPr>
          <a:xfrm>
            <a:off x="215153" y="233097"/>
            <a:ext cx="3291840" cy="369332"/>
          </a:xfrm>
          <a:prstGeom prst="rect">
            <a:avLst/>
          </a:prstGeom>
          <a:noFill/>
        </p:spPr>
        <p:txBody>
          <a:bodyPr wrap="square" rtlCol="0">
            <a:spAutoFit/>
          </a:bodyPr>
          <a:lstStyle/>
          <a:p>
            <a:r>
              <a:rPr lang="fr-FR" dirty="0" smtClean="0">
                <a:solidFill>
                  <a:srgbClr val="008000"/>
                </a:solidFill>
              </a:rPr>
              <a:t>23. </a:t>
            </a:r>
            <a:r>
              <a:rPr lang="fr-FR" b="1" dirty="0" smtClean="0">
                <a:solidFill>
                  <a:srgbClr val="008000"/>
                </a:solidFill>
              </a:rPr>
              <a:t>Calendrier cultural (suite)</a:t>
            </a:r>
          </a:p>
        </p:txBody>
      </p:sp>
      <p:sp>
        <p:nvSpPr>
          <p:cNvPr id="8" name="ZoneTexte 7"/>
          <p:cNvSpPr txBox="1"/>
          <p:nvPr/>
        </p:nvSpPr>
        <p:spPr>
          <a:xfrm>
            <a:off x="4948519" y="187999"/>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9" name="Tableau 8"/>
          <p:cNvGraphicFramePr>
            <a:graphicFrameLocks noGrp="1"/>
          </p:cNvGraphicFramePr>
          <p:nvPr>
            <p:extLst>
              <p:ext uri="{D42A27DB-BD31-4B8C-83A1-F6EECF244321}">
                <p14:modId xmlns:p14="http://schemas.microsoft.com/office/powerpoint/2010/main" val="1270267963"/>
              </p:ext>
            </p:extLst>
          </p:nvPr>
        </p:nvGraphicFramePr>
        <p:xfrm>
          <a:off x="596433" y="4799356"/>
          <a:ext cx="7740743" cy="323488"/>
        </p:xfrm>
        <a:graphic>
          <a:graphicData uri="http://schemas.openxmlformats.org/drawingml/2006/table">
            <a:tbl>
              <a:tblPr>
                <a:tableStyleId>{5C22544A-7EE6-4342-B048-85BDC9FD1C3A}</a:tableStyleId>
              </a:tblPr>
              <a:tblGrid>
                <a:gridCol w="880410"/>
                <a:gridCol w="2679400"/>
                <a:gridCol w="1515110"/>
                <a:gridCol w="843915"/>
                <a:gridCol w="1324367"/>
                <a:gridCol w="497541"/>
              </a:tblGrid>
              <a:tr h="175025">
                <a:tc rowSpan="2">
                  <a:txBody>
                    <a:bodyPr/>
                    <a:lstStyle/>
                    <a:p>
                      <a:pPr marR="603885" algn="l" eaLnBrk="0" fontAlgn="base" hangingPunct="0">
                        <a:lnSpc>
                          <a:spcPts val="1195"/>
                        </a:lnSpc>
                        <a:spcBef>
                          <a:spcPts val="285"/>
                        </a:spcBef>
                        <a:spcAft>
                          <a:spcPts val="555"/>
                        </a:spcAft>
                      </a:pPr>
                      <a:r>
                        <a:rPr lang="fr-FR" sz="900" spc="-75" dirty="0" smtClean="0">
                          <a:effectLst/>
                        </a:rPr>
                        <a:t>       Riz</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
                        </a:spcAft>
                      </a:pPr>
                      <a:r>
                        <a:rPr lang="fr-FR" sz="900" spc="-20" dirty="0">
                          <a:effectLst/>
                        </a:rPr>
                        <a:t>S1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R="704215" algn="r" eaLnBrk="0" fontAlgn="base" hangingPunct="0">
                        <a:lnSpc>
                          <a:spcPts val="835"/>
                        </a:lnSpc>
                        <a:spcAft>
                          <a:spcPts val="5"/>
                        </a:spcAft>
                      </a:pPr>
                      <a:r>
                        <a:rPr lang="fr-FR" sz="900" spc="-20" dirty="0">
                          <a:effectLst/>
                        </a:rPr>
                        <a:t>S2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
                        </a:spcAft>
                      </a:pPr>
                      <a:r>
                        <a:rPr lang="fr-FR" sz="900" spc="-35" dirty="0">
                          <a:effectLst/>
                        </a:rPr>
                        <a:t>S3</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eaLnBrk="0" fontAlgn="base" hangingPunct="0">
                        <a:lnSpc>
                          <a:spcPct val="115000"/>
                        </a:lnSpc>
                        <a:spcAft>
                          <a:spcPts val="1000"/>
                        </a:spcAft>
                      </a:pPr>
                      <a:r>
                        <a:rPr lang="fr-FR" sz="900">
                          <a:effectLst/>
                        </a:rPr>
                        <a:t> </a:t>
                      </a:r>
                      <a:endParaRPr lang="fr-FR"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202">
                <a:tc vMerge="1">
                  <a:txBody>
                    <a:bodyPr/>
                    <a:lstStyle/>
                    <a:p>
                      <a:endParaRPr lang="fr-FR"/>
                    </a:p>
                  </a:txBody>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704215" algn="r" eaLnBrk="0" fontAlgn="base" hangingPunct="0">
                        <a:lnSpc>
                          <a:spcPts val="835"/>
                        </a:lnSpc>
                        <a:spcAft>
                          <a:spcPts val="50"/>
                        </a:spcAft>
                      </a:pPr>
                      <a:r>
                        <a:rPr lang="fr-FR" sz="900" spc="-35" dirty="0">
                          <a:effectLst/>
                        </a:rPr>
                        <a:t>R1</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15000"/>
                        </a:lnSpc>
                        <a:spcAft>
                          <a:spcPts val="1000"/>
                        </a:spcAft>
                      </a:pPr>
                      <a:r>
                        <a:rPr lang="fr-FR" sz="900" dirty="0">
                          <a:effectLst/>
                        </a:rPr>
                        <a:t> </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fontAlgn="base" hangingPunct="0">
                        <a:lnSpc>
                          <a:spcPts val="835"/>
                        </a:lnSpc>
                        <a:spcAft>
                          <a:spcPts val="50"/>
                        </a:spcAft>
                      </a:pPr>
                      <a:r>
                        <a:rPr lang="fr-FR" sz="900" spc="-40" dirty="0">
                          <a:effectLst/>
                        </a:rPr>
                        <a:t>R2</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2990361728"/>
              </p:ext>
            </p:extLst>
          </p:nvPr>
        </p:nvGraphicFramePr>
        <p:xfrm>
          <a:off x="9632165" y="1938313"/>
          <a:ext cx="1770941" cy="670416"/>
        </p:xfrm>
        <a:graphic>
          <a:graphicData uri="http://schemas.openxmlformats.org/drawingml/2006/table">
            <a:tbl>
              <a:tblPr firstRow="1" firstCol="1" bandRow="1">
                <a:tableStyleId>{5C22544A-7EE6-4342-B048-85BDC9FD1C3A}</a:tableStyleId>
              </a:tblPr>
              <a:tblGrid>
                <a:gridCol w="783346"/>
                <a:gridCol w="987595"/>
              </a:tblGrid>
              <a:tr h="221629">
                <a:tc>
                  <a:txBody>
                    <a:bodyPr/>
                    <a:lstStyle/>
                    <a:p>
                      <a:pPr algn="ctr">
                        <a:lnSpc>
                          <a:spcPct val="115000"/>
                        </a:lnSpc>
                        <a:spcAft>
                          <a:spcPts val="1000"/>
                        </a:spcAft>
                      </a:pPr>
                      <a:r>
                        <a:rPr lang="fr-FR" sz="1200" dirty="0">
                          <a:solidFill>
                            <a:schemeClr val="tx1"/>
                          </a:solidFill>
                          <a:effectLst/>
                        </a:rPr>
                        <a:t>S</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fr-FR" sz="1200" spc="30" dirty="0">
                          <a:solidFill>
                            <a:schemeClr val="tx1"/>
                          </a:solidFill>
                          <a:effectLst/>
                        </a:rPr>
                        <a:t>Semis</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7158">
                <a:tc>
                  <a:txBody>
                    <a:bodyPr/>
                    <a:lstStyle/>
                    <a:p>
                      <a:pPr algn="ctr">
                        <a:lnSpc>
                          <a:spcPct val="115000"/>
                        </a:lnSpc>
                        <a:spcAft>
                          <a:spcPts val="1000"/>
                        </a:spcAft>
                      </a:pPr>
                      <a:r>
                        <a:rPr lang="fr-FR" sz="1200" dirty="0">
                          <a:solidFill>
                            <a:schemeClr val="tx1"/>
                          </a:solidFill>
                          <a:effectLst/>
                        </a:rPr>
                        <a:t>P</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0000"/>
                        </a:lnSpc>
                        <a:spcBef>
                          <a:spcPts val="0"/>
                        </a:spcBef>
                        <a:spcAft>
                          <a:spcPts val="0"/>
                        </a:spcAft>
                      </a:pPr>
                      <a:r>
                        <a:rPr lang="fr-FR" sz="1200" spc="-35" dirty="0">
                          <a:solidFill>
                            <a:schemeClr val="tx1"/>
                          </a:solidFill>
                          <a:effectLst/>
                        </a:rPr>
                        <a:t>Plantation</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1629">
                <a:tc>
                  <a:txBody>
                    <a:bodyPr/>
                    <a:lstStyle/>
                    <a:p>
                      <a:pPr algn="ctr">
                        <a:lnSpc>
                          <a:spcPct val="115000"/>
                        </a:lnSpc>
                        <a:spcAft>
                          <a:spcPts val="1000"/>
                        </a:spcAft>
                      </a:pPr>
                      <a:r>
                        <a:rPr lang="fr-FR" sz="1200" dirty="0">
                          <a:solidFill>
                            <a:schemeClr val="tx1"/>
                          </a:solidFill>
                          <a:effectLst/>
                        </a:rPr>
                        <a:t>R</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eaLnBrk="0" fontAlgn="base" hangingPunct="0">
                        <a:lnSpc>
                          <a:spcPct val="100000"/>
                        </a:lnSpc>
                        <a:spcBef>
                          <a:spcPts val="0"/>
                        </a:spcBef>
                        <a:spcAft>
                          <a:spcPts val="0"/>
                        </a:spcAft>
                      </a:pPr>
                      <a:r>
                        <a:rPr lang="fr-FR" sz="1200" spc="15" dirty="0">
                          <a:solidFill>
                            <a:schemeClr val="tx1"/>
                          </a:solidFill>
                          <a:effectLst/>
                        </a:rPr>
                        <a:t>Récolte</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ZoneTexte 10"/>
          <p:cNvSpPr txBox="1"/>
          <p:nvPr/>
        </p:nvSpPr>
        <p:spPr>
          <a:xfrm>
            <a:off x="215153" y="5593976"/>
            <a:ext cx="10402645" cy="646331"/>
          </a:xfrm>
          <a:prstGeom prst="rect">
            <a:avLst/>
          </a:prstGeom>
          <a:noFill/>
        </p:spPr>
        <p:txBody>
          <a:bodyPr wrap="square" rtlCol="0">
            <a:spAutoFit/>
          </a:bodyPr>
          <a:lstStyle/>
          <a:p>
            <a:r>
              <a:rPr lang="fr-FR" sz="1200" dirty="0">
                <a:solidFill>
                  <a:srgbClr val="008000"/>
                </a:solidFill>
              </a:rPr>
              <a:t>Source de l’illustration, page précédente : </a:t>
            </a:r>
            <a:r>
              <a:rPr lang="fr-FR" sz="1200" i="1" dirty="0">
                <a:solidFill>
                  <a:srgbClr val="008000"/>
                </a:solidFill>
              </a:rPr>
              <a:t>Création d’une ferme pédagogique au service du développement agro-écologique du village de </a:t>
            </a:r>
            <a:r>
              <a:rPr lang="fr-FR" sz="1200" i="1" dirty="0" err="1">
                <a:solidFill>
                  <a:srgbClr val="008000"/>
                </a:solidFill>
              </a:rPr>
              <a:t>Manonpana</a:t>
            </a:r>
            <a:r>
              <a:rPr lang="fr-FR" sz="1200" dirty="0">
                <a:solidFill>
                  <a:srgbClr val="008000"/>
                </a:solidFill>
              </a:rPr>
              <a:t>, ADEFA, 2011,  </a:t>
            </a:r>
            <a:r>
              <a:rPr lang="fr-FR" sz="1200" u="sng" dirty="0">
                <a:solidFill>
                  <a:srgbClr val="008000"/>
                </a:solidFill>
                <a:hlinkClick r:id="rId2"/>
              </a:rPr>
              <a:t>http://issuu.com/yapluka/docs/dossier_projet_yapluka</a:t>
            </a:r>
            <a:endParaRPr lang="fr-FR" sz="1200" dirty="0">
              <a:solidFill>
                <a:srgbClr val="008000"/>
              </a:solidFill>
            </a:endParaRPr>
          </a:p>
          <a:p>
            <a:r>
              <a:rPr lang="fr-FR" sz="1200" dirty="0">
                <a:solidFill>
                  <a:srgbClr val="008000"/>
                </a:solidFill>
              </a:rPr>
              <a:t>Ce diagramme indique les légumes pouvant être cultivées par la ferme pédagogique</a:t>
            </a:r>
            <a:r>
              <a:rPr lang="fr-FR" sz="1200" dirty="0" smtClean="0">
                <a:solidFill>
                  <a:srgbClr val="008000"/>
                </a:solidFill>
              </a:rPr>
              <a:t>.</a:t>
            </a:r>
            <a:endParaRPr lang="fr-FR" sz="1200" dirty="0">
              <a:solidFill>
                <a:srgbClr val="008000"/>
              </a:solidFill>
            </a:endParaRPr>
          </a:p>
        </p:txBody>
      </p:sp>
      <p:sp>
        <p:nvSpPr>
          <p:cNvPr id="12" name="Rectangle 11"/>
          <p:cNvSpPr/>
          <p:nvPr/>
        </p:nvSpPr>
        <p:spPr>
          <a:xfrm>
            <a:off x="9399492" y="2920537"/>
            <a:ext cx="2205319" cy="1754326"/>
          </a:xfrm>
          <a:prstGeom prst="rect">
            <a:avLst/>
          </a:prstGeom>
        </p:spPr>
        <p:txBody>
          <a:bodyPr wrap="square">
            <a:spAutoFit/>
          </a:bodyPr>
          <a:lstStyle/>
          <a:p>
            <a:pPr algn="just"/>
            <a:r>
              <a:rPr lang="fr-FR" dirty="0" smtClean="0">
                <a:solidFill>
                  <a:srgbClr val="008000"/>
                </a:solidFill>
                <a:latin typeface="Calibri" panose="020F0502020204030204" pitchFamily="34" charset="0"/>
              </a:rPr>
              <a:t>← </a:t>
            </a:r>
            <a:r>
              <a:rPr lang="fr-FR" dirty="0" smtClean="0">
                <a:solidFill>
                  <a:srgbClr val="008000"/>
                </a:solidFill>
              </a:rPr>
              <a:t>Calendrier cultural sur la côte Est de Madagascar.</a:t>
            </a:r>
          </a:p>
          <a:p>
            <a:pPr algn="just"/>
            <a:r>
              <a:rPr lang="fr-FR" dirty="0" smtClean="0">
                <a:solidFill>
                  <a:srgbClr val="008000"/>
                </a:solidFill>
              </a:rPr>
              <a:t>(climat chaud et humide. Hémisphère sud).</a:t>
            </a:r>
            <a:endParaRPr lang="fr-FR" dirty="0"/>
          </a:p>
        </p:txBody>
      </p:sp>
    </p:spTree>
    <p:extLst>
      <p:ext uri="{BB962C8B-B14F-4D97-AF65-F5344CB8AC3E}">
        <p14:creationId xmlns:p14="http://schemas.microsoft.com/office/powerpoint/2010/main" val="1882668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2880" y="172926"/>
            <a:ext cx="542365" cy="245371"/>
          </a:xfrm>
        </p:spPr>
        <p:txBody>
          <a:bodyPr/>
          <a:lstStyle/>
          <a:p>
            <a:fld id="{603C289A-54D5-4C32-934A-7B1A9FC8B676}" type="slidenum">
              <a:rPr lang="fr-FR" smtClean="0"/>
              <a:t>121</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182880" y="602428"/>
            <a:ext cx="2291380" cy="369332"/>
          </a:xfrm>
          <a:prstGeom prst="rect">
            <a:avLst/>
          </a:prstGeom>
          <a:noFill/>
        </p:spPr>
        <p:txBody>
          <a:bodyPr wrap="square" rtlCol="0">
            <a:spAutoFit/>
          </a:bodyPr>
          <a:lstStyle/>
          <a:p>
            <a:r>
              <a:rPr lang="fr-FR" dirty="0" smtClean="0">
                <a:solidFill>
                  <a:srgbClr val="008000"/>
                </a:solidFill>
              </a:rPr>
              <a:t>24. </a:t>
            </a:r>
            <a:r>
              <a:rPr lang="fr-FR" b="1" dirty="0" smtClean="0">
                <a:solidFill>
                  <a:srgbClr val="008000"/>
                </a:solidFill>
              </a:rPr>
              <a:t>Sensibilisation</a:t>
            </a:r>
          </a:p>
        </p:txBody>
      </p:sp>
      <p:sp>
        <p:nvSpPr>
          <p:cNvPr id="5" name="Rectangle 4"/>
          <p:cNvSpPr/>
          <p:nvPr/>
        </p:nvSpPr>
        <p:spPr>
          <a:xfrm>
            <a:off x="6425903" y="6540277"/>
            <a:ext cx="4385534" cy="276999"/>
          </a:xfrm>
          <a:prstGeom prst="rect">
            <a:avLst/>
          </a:prstGeom>
        </p:spPr>
        <p:txBody>
          <a:bodyPr wrap="squar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Panneau explicatif posé à l’entrée de la ferme (© Benjamin Lisan)</a:t>
            </a:r>
            <a:endParaRPr lang="fr-FR" sz="1200"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940" y="787094"/>
            <a:ext cx="7465806" cy="5753369"/>
          </a:xfrm>
          <a:prstGeom prst="rect">
            <a:avLst/>
          </a:prstGeom>
        </p:spPr>
      </p:pic>
      <p:sp>
        <p:nvSpPr>
          <p:cNvPr id="9" name="ZoneTexte 9"/>
          <p:cNvSpPr txBox="1">
            <a:spLocks noChangeArrowheads="1"/>
          </p:cNvSpPr>
          <p:nvPr/>
        </p:nvSpPr>
        <p:spPr bwMode="auto">
          <a:xfrm>
            <a:off x="5549900" y="1085850"/>
            <a:ext cx="222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Exemple de jardins familiaux de pays tropicaux humides →</a:t>
            </a:r>
          </a:p>
        </p:txBody>
      </p:sp>
      <p:sp>
        <p:nvSpPr>
          <p:cNvPr id="10" name="ZoneTexte 9"/>
          <p:cNvSpPr txBox="1"/>
          <p:nvPr/>
        </p:nvSpPr>
        <p:spPr>
          <a:xfrm>
            <a:off x="311972" y="5077609"/>
            <a:ext cx="3861995" cy="646331"/>
          </a:xfrm>
          <a:prstGeom prst="rect">
            <a:avLst/>
          </a:prstGeom>
          <a:noFill/>
        </p:spPr>
        <p:txBody>
          <a:bodyPr wrap="square" rtlCol="0">
            <a:spAutoFit/>
          </a:bodyPr>
          <a:lstStyle/>
          <a:p>
            <a:pPr algn="ctr"/>
            <a:r>
              <a:rPr lang="fr-FR" sz="1200" dirty="0" smtClean="0">
                <a:solidFill>
                  <a:srgbClr val="008000"/>
                </a:solidFill>
              </a:rPr>
              <a:t>Sensibilisation côté pays occidentaux</a:t>
            </a:r>
          </a:p>
          <a:p>
            <a:pPr algn="ctr"/>
            <a:r>
              <a:rPr lang="fr-FR" sz="1200" dirty="0" smtClean="0">
                <a:solidFill>
                  <a:srgbClr val="008000"/>
                </a:solidFill>
              </a:rPr>
              <a:t>Source image</a:t>
            </a:r>
            <a:r>
              <a:rPr lang="fr-FR" sz="1200" dirty="0">
                <a:solidFill>
                  <a:srgbClr val="008000"/>
                </a:solidFill>
              </a:rPr>
              <a:t>: </a:t>
            </a:r>
            <a:r>
              <a:rPr lang="fr-FR" sz="1200" dirty="0">
                <a:solidFill>
                  <a:srgbClr val="008000"/>
                </a:solidFill>
                <a:hlinkClick r:id="rId3"/>
              </a:rPr>
              <a:t>https://</a:t>
            </a:r>
            <a:r>
              <a:rPr lang="fr-FR" sz="1200" dirty="0" smtClean="0">
                <a:solidFill>
                  <a:srgbClr val="008000"/>
                </a:solidFill>
                <a:hlinkClick r:id="rId3"/>
              </a:rPr>
              <a:t>www.microdon.org/les-projets/un-jardin-scolaire-au-burkina-faso,292.html</a:t>
            </a:r>
            <a:r>
              <a:rPr lang="fr-FR" sz="1200" dirty="0" smtClean="0">
                <a:solidFill>
                  <a:srgbClr val="008000"/>
                </a:solidFill>
              </a:rPr>
              <a:t> </a:t>
            </a:r>
            <a:endParaRPr lang="fr-FR" sz="1200" dirty="0">
              <a:solidFill>
                <a:srgbClr val="008000"/>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06" y="3620284"/>
            <a:ext cx="3133725" cy="1457325"/>
          </a:xfrm>
          <a:prstGeom prst="rect">
            <a:avLst/>
          </a:prstGeom>
        </p:spPr>
      </p:pic>
      <p:sp>
        <p:nvSpPr>
          <p:cNvPr id="12" name="ZoneTexte 11"/>
          <p:cNvSpPr txBox="1">
            <a:spLocks noChangeArrowheads="1"/>
          </p:cNvSpPr>
          <p:nvPr/>
        </p:nvSpPr>
        <p:spPr bwMode="auto">
          <a:xfrm>
            <a:off x="1378950" y="2611356"/>
            <a:ext cx="20875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Faire participer les enfants au jardinage et aux actions de reforestation permet de les sensibiliser.</a:t>
            </a:r>
          </a:p>
        </p:txBody>
      </p:sp>
      <p:pic>
        <p:nvPicPr>
          <p:cNvPr id="13" name="Image 9" descr="reforestation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7654" y="1069463"/>
            <a:ext cx="1152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1089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169" y="129895"/>
            <a:ext cx="563880" cy="288402"/>
          </a:xfrm>
        </p:spPr>
        <p:txBody>
          <a:bodyPr/>
          <a:lstStyle/>
          <a:p>
            <a:fld id="{603C289A-54D5-4C32-934A-7B1A9FC8B676}" type="slidenum">
              <a:rPr lang="fr-FR" smtClean="0"/>
              <a:t>122</a:t>
            </a:fld>
            <a:endParaRPr lang="fr-FR"/>
          </a:p>
        </p:txBody>
      </p:sp>
      <p:sp>
        <p:nvSpPr>
          <p:cNvPr id="6" name="ZoneTexte 5"/>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7" name="ZoneTexte 6"/>
          <p:cNvSpPr txBox="1"/>
          <p:nvPr/>
        </p:nvSpPr>
        <p:spPr>
          <a:xfrm>
            <a:off x="236668" y="602428"/>
            <a:ext cx="2807746" cy="369332"/>
          </a:xfrm>
          <a:prstGeom prst="rect">
            <a:avLst/>
          </a:prstGeom>
          <a:noFill/>
        </p:spPr>
        <p:txBody>
          <a:bodyPr wrap="square" rtlCol="0">
            <a:spAutoFit/>
          </a:bodyPr>
          <a:lstStyle/>
          <a:p>
            <a:r>
              <a:rPr lang="fr-FR" b="1" dirty="0" smtClean="0">
                <a:solidFill>
                  <a:srgbClr val="008000"/>
                </a:solidFill>
              </a:rPr>
              <a:t>25. Glossaire</a:t>
            </a:r>
            <a:endParaRPr lang="fr-FR" b="1" dirty="0">
              <a:solidFill>
                <a:srgbClr val="008000"/>
              </a:solidFill>
            </a:endParaRPr>
          </a:p>
        </p:txBody>
      </p:sp>
      <p:sp>
        <p:nvSpPr>
          <p:cNvPr id="8" name="ZoneTexte 7"/>
          <p:cNvSpPr txBox="1"/>
          <p:nvPr/>
        </p:nvSpPr>
        <p:spPr>
          <a:xfrm>
            <a:off x="236668" y="1075765"/>
            <a:ext cx="11790381" cy="5355312"/>
          </a:xfrm>
          <a:prstGeom prst="rect">
            <a:avLst/>
          </a:prstGeom>
          <a:noFill/>
        </p:spPr>
        <p:txBody>
          <a:bodyPr wrap="square" rtlCol="0">
            <a:spAutoFit/>
          </a:bodyPr>
          <a:lstStyle/>
          <a:p>
            <a:r>
              <a:rPr lang="fr-FR" b="1" i="1" dirty="0">
                <a:solidFill>
                  <a:srgbClr val="008000"/>
                </a:solidFill>
              </a:rPr>
              <a:t>Aliments de base </a:t>
            </a:r>
            <a:r>
              <a:rPr lang="fr-FR" dirty="0">
                <a:solidFill>
                  <a:srgbClr val="008000"/>
                </a:solidFill>
              </a:rPr>
              <a:t>: denrées alimentaires que l’on peut stocker </a:t>
            </a:r>
            <a:r>
              <a:rPr lang="fr-FR" dirty="0" smtClean="0">
                <a:solidFill>
                  <a:srgbClr val="008000"/>
                </a:solidFill>
              </a:rPr>
              <a:t>pendant </a:t>
            </a:r>
            <a:r>
              <a:rPr lang="fr-FR" dirty="0">
                <a:solidFill>
                  <a:srgbClr val="008000"/>
                </a:solidFill>
              </a:rPr>
              <a:t>de longues périodes : céréales, légumes secs, tubercules aliments énergétiques denrées alimentaires, notamment les hydrates de carbone qui fournissent l’énergie nécessaire aux processus vitaux aliments protecteurs denrées alimentaires nécessaires à une </a:t>
            </a:r>
            <a:r>
              <a:rPr lang="fr-FR" dirty="0" smtClean="0">
                <a:solidFill>
                  <a:srgbClr val="008000"/>
                </a:solidFill>
              </a:rPr>
              <a:t>croissance </a:t>
            </a:r>
            <a:r>
              <a:rPr lang="fr-FR" dirty="0">
                <a:solidFill>
                  <a:srgbClr val="008000"/>
                </a:solidFill>
              </a:rPr>
              <a:t>en bonne santé : protéines, vitamines, </a:t>
            </a:r>
            <a:r>
              <a:rPr lang="fr-FR" dirty="0" smtClean="0">
                <a:solidFill>
                  <a:srgbClr val="008000"/>
                </a:solidFill>
              </a:rPr>
              <a:t>minéraux</a:t>
            </a:r>
            <a:r>
              <a:rPr lang="fr-FR" dirty="0">
                <a:solidFill>
                  <a:srgbClr val="008000"/>
                </a:solidFill>
              </a:rPr>
              <a:t>, </a:t>
            </a:r>
            <a:r>
              <a:rPr lang="fr-FR" dirty="0" smtClean="0">
                <a:solidFill>
                  <a:srgbClr val="008000"/>
                </a:solidFill>
              </a:rPr>
              <a:t>fibres.</a:t>
            </a:r>
          </a:p>
          <a:p>
            <a:pPr eaLnBrk="0" fontAlgn="base" hangingPunct="0"/>
            <a:r>
              <a:rPr lang="fr-FR" b="1" i="1" dirty="0">
                <a:solidFill>
                  <a:srgbClr val="008000"/>
                </a:solidFill>
              </a:rPr>
              <a:t>aliments énergétiques</a:t>
            </a:r>
            <a:r>
              <a:rPr lang="fr-FR" dirty="0">
                <a:solidFill>
                  <a:srgbClr val="008000"/>
                </a:solidFill>
              </a:rPr>
              <a:t> </a:t>
            </a:r>
            <a:r>
              <a:rPr lang="fr-FR" dirty="0" smtClean="0">
                <a:solidFill>
                  <a:srgbClr val="008000"/>
                </a:solidFill>
              </a:rPr>
              <a:t>: denrées </a:t>
            </a:r>
            <a:r>
              <a:rPr lang="fr-FR" dirty="0">
                <a:solidFill>
                  <a:srgbClr val="008000"/>
                </a:solidFill>
              </a:rPr>
              <a:t>alimentaires, notamment les hydrates de carbone qui fournissent l’énergie nécessaire aux processus </a:t>
            </a:r>
            <a:r>
              <a:rPr lang="fr-FR" dirty="0" smtClean="0">
                <a:solidFill>
                  <a:srgbClr val="008000"/>
                </a:solidFill>
              </a:rPr>
              <a:t>vitaux.</a:t>
            </a:r>
            <a:endParaRPr lang="fr-FR" dirty="0">
              <a:solidFill>
                <a:srgbClr val="008000"/>
              </a:solidFill>
            </a:endParaRPr>
          </a:p>
          <a:p>
            <a:pPr eaLnBrk="0" fontAlgn="base" hangingPunct="0"/>
            <a:r>
              <a:rPr lang="fr-FR" b="1" i="1" dirty="0">
                <a:solidFill>
                  <a:srgbClr val="008000"/>
                </a:solidFill>
              </a:rPr>
              <a:t>aliments protecteurs </a:t>
            </a:r>
            <a:r>
              <a:rPr lang="fr-FR" dirty="0" smtClean="0">
                <a:solidFill>
                  <a:srgbClr val="008000"/>
                </a:solidFill>
              </a:rPr>
              <a:t>: denrées </a:t>
            </a:r>
            <a:r>
              <a:rPr lang="fr-FR" dirty="0">
                <a:solidFill>
                  <a:srgbClr val="008000"/>
                </a:solidFill>
              </a:rPr>
              <a:t>alimentaires nécessaires à une crois­sance en bonne santé : protéines, vitamines, mi­néraux, </a:t>
            </a:r>
            <a:r>
              <a:rPr lang="fr-FR" dirty="0" smtClean="0">
                <a:solidFill>
                  <a:srgbClr val="008000"/>
                </a:solidFill>
              </a:rPr>
              <a:t>fibres.</a:t>
            </a:r>
            <a:endParaRPr lang="fr-FR" dirty="0">
              <a:solidFill>
                <a:srgbClr val="008000"/>
              </a:solidFill>
            </a:endParaRPr>
          </a:p>
          <a:p>
            <a:r>
              <a:rPr lang="fr-FR" b="1" i="1" dirty="0">
                <a:solidFill>
                  <a:srgbClr val="008000"/>
                </a:solidFill>
              </a:rPr>
              <a:t>bulbe</a:t>
            </a:r>
            <a:r>
              <a:rPr lang="fr-FR" dirty="0">
                <a:solidFill>
                  <a:srgbClr val="008000"/>
                </a:solidFill>
              </a:rPr>
              <a:t> : organe de réserve souterrain de forme </a:t>
            </a:r>
            <a:r>
              <a:rPr lang="fr-FR" dirty="0" smtClean="0">
                <a:solidFill>
                  <a:srgbClr val="008000"/>
                </a:solidFill>
              </a:rPr>
              <a:t>arrondie à </a:t>
            </a:r>
            <a:r>
              <a:rPr lang="fr-FR" dirty="0">
                <a:solidFill>
                  <a:srgbClr val="008000"/>
                </a:solidFill>
              </a:rPr>
              <a:t>la tige très raccourcie portant des feuilles à la base enflée abritant un bouton (un oignon</a:t>
            </a:r>
            <a:r>
              <a:rPr lang="fr-FR" dirty="0" smtClean="0">
                <a:solidFill>
                  <a:srgbClr val="008000"/>
                </a:solidFill>
              </a:rPr>
              <a:t>).</a:t>
            </a:r>
            <a:endParaRPr lang="fr-FR" dirty="0">
              <a:solidFill>
                <a:srgbClr val="008000"/>
              </a:solidFill>
            </a:endParaRPr>
          </a:p>
          <a:p>
            <a:r>
              <a:rPr lang="fr-FR" b="1" i="1" dirty="0">
                <a:solidFill>
                  <a:srgbClr val="008000"/>
                </a:solidFill>
              </a:rPr>
              <a:t>carotène</a:t>
            </a:r>
            <a:r>
              <a:rPr lang="fr-FR" dirty="0">
                <a:solidFill>
                  <a:srgbClr val="008000"/>
                </a:solidFill>
              </a:rPr>
              <a:t> : denrée alimentaire convertie en vitamine A dans le corps</a:t>
            </a:r>
          </a:p>
          <a:p>
            <a:r>
              <a:rPr lang="fr-FR" b="1" i="1" dirty="0">
                <a:solidFill>
                  <a:srgbClr val="008000"/>
                </a:solidFill>
              </a:rPr>
              <a:t>clone</a:t>
            </a:r>
            <a:r>
              <a:rPr lang="fr-FR" dirty="0">
                <a:solidFill>
                  <a:srgbClr val="008000"/>
                </a:solidFill>
              </a:rPr>
              <a:t> : groupe de plantes provenant par multiplication végétative d’une seule autre plante et qui ont le même patrimoine </a:t>
            </a:r>
            <a:r>
              <a:rPr lang="fr-FR" dirty="0" smtClean="0">
                <a:solidFill>
                  <a:srgbClr val="008000"/>
                </a:solidFill>
              </a:rPr>
              <a:t>génétique.</a:t>
            </a:r>
            <a:endParaRPr lang="fr-FR" dirty="0">
              <a:solidFill>
                <a:srgbClr val="008000"/>
              </a:solidFill>
            </a:endParaRPr>
          </a:p>
          <a:p>
            <a:r>
              <a:rPr lang="fr-FR" b="1" i="1" dirty="0">
                <a:solidFill>
                  <a:srgbClr val="008000"/>
                </a:solidFill>
              </a:rPr>
              <a:t>cultivar</a:t>
            </a:r>
            <a:r>
              <a:rPr lang="fr-FR" dirty="0">
                <a:solidFill>
                  <a:srgbClr val="008000"/>
                </a:solidFill>
              </a:rPr>
              <a:t> : variété issue d'une sélection et/ou d'un croisement et connue sous son propre nom dans la </a:t>
            </a:r>
            <a:r>
              <a:rPr lang="fr-FR" dirty="0" smtClean="0">
                <a:solidFill>
                  <a:srgbClr val="008000"/>
                </a:solidFill>
              </a:rPr>
              <a:t>profession.</a:t>
            </a:r>
          </a:p>
          <a:p>
            <a:r>
              <a:rPr lang="fr-FR" b="1" dirty="0" smtClean="0">
                <a:solidFill>
                  <a:srgbClr val="008000"/>
                </a:solidFill>
              </a:rPr>
              <a:t>culture </a:t>
            </a:r>
            <a:r>
              <a:rPr lang="fr-FR" b="1" dirty="0">
                <a:solidFill>
                  <a:srgbClr val="008000"/>
                </a:solidFill>
              </a:rPr>
              <a:t>en couloirs </a:t>
            </a:r>
            <a:r>
              <a:rPr lang="fr-FR" dirty="0">
                <a:solidFill>
                  <a:srgbClr val="008000"/>
                </a:solidFill>
              </a:rPr>
              <a:t>(</a:t>
            </a:r>
            <a:r>
              <a:rPr lang="fr-FR" dirty="0" err="1">
                <a:solidFill>
                  <a:srgbClr val="008000"/>
                </a:solidFill>
              </a:rPr>
              <a:t>alley</a:t>
            </a:r>
            <a:r>
              <a:rPr lang="fr-FR" dirty="0">
                <a:solidFill>
                  <a:srgbClr val="008000"/>
                </a:solidFill>
              </a:rPr>
              <a:t> </a:t>
            </a:r>
            <a:r>
              <a:rPr lang="fr-FR" dirty="0" err="1">
                <a:solidFill>
                  <a:srgbClr val="008000"/>
                </a:solidFill>
              </a:rPr>
              <a:t>cropping</a:t>
            </a:r>
            <a:r>
              <a:rPr lang="fr-FR" dirty="0">
                <a:solidFill>
                  <a:srgbClr val="008000"/>
                </a:solidFill>
              </a:rPr>
              <a:t>) :</a:t>
            </a:r>
            <a:r>
              <a:rPr lang="fr-FR" dirty="0" smtClean="0">
                <a:solidFill>
                  <a:srgbClr val="008000"/>
                </a:solidFill>
              </a:rPr>
              <a:t> </a:t>
            </a:r>
            <a:r>
              <a:rPr lang="fr-FR" dirty="0">
                <a:solidFill>
                  <a:srgbClr val="008000"/>
                </a:solidFill>
              </a:rPr>
              <a:t>disposition linéaire d'une culture annuelle et de haies d'arbustes régulièrement émondées afin de fertiliser les couloirs de culture qui les séparent. L'association de céréales et de légumineuses arbustives fixatrices d'azote y est très fréquent.</a:t>
            </a:r>
          </a:p>
          <a:p>
            <a:r>
              <a:rPr lang="fr-FR" b="1" i="1" dirty="0">
                <a:solidFill>
                  <a:srgbClr val="008000"/>
                </a:solidFill>
              </a:rPr>
              <a:t>gousse</a:t>
            </a:r>
            <a:r>
              <a:rPr lang="fr-FR" dirty="0">
                <a:solidFill>
                  <a:srgbClr val="008000"/>
                </a:solidFill>
              </a:rPr>
              <a:t> : fruit long qui s’ouvre spontanément lorsqu’il est mûr et </a:t>
            </a:r>
            <a:r>
              <a:rPr lang="fr-FR" dirty="0" smtClean="0">
                <a:solidFill>
                  <a:srgbClr val="008000"/>
                </a:solidFill>
              </a:rPr>
              <a:t>sec.</a:t>
            </a:r>
            <a:endParaRPr lang="fr-FR" dirty="0">
              <a:solidFill>
                <a:srgbClr val="008000"/>
              </a:solidFill>
            </a:endParaRPr>
          </a:p>
          <a:p>
            <a:r>
              <a:rPr lang="fr-FR" dirty="0">
                <a:solidFill>
                  <a:srgbClr val="008000"/>
                </a:solidFill>
              </a:rPr>
              <a:t>hydrates de carbone : denrées alimentaires contenant essentiellement du sucre et de </a:t>
            </a:r>
            <a:r>
              <a:rPr lang="fr-FR" dirty="0" smtClean="0">
                <a:solidFill>
                  <a:srgbClr val="008000"/>
                </a:solidFill>
              </a:rPr>
              <a:t>l’amidon.</a:t>
            </a:r>
          </a:p>
        </p:txBody>
      </p:sp>
    </p:spTree>
    <p:extLst>
      <p:ext uri="{BB962C8B-B14F-4D97-AF65-F5344CB8AC3E}">
        <p14:creationId xmlns:p14="http://schemas.microsoft.com/office/powerpoint/2010/main" val="103034824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169" y="129895"/>
            <a:ext cx="563880" cy="288402"/>
          </a:xfrm>
        </p:spPr>
        <p:txBody>
          <a:bodyPr/>
          <a:lstStyle/>
          <a:p>
            <a:fld id="{603C289A-54D5-4C32-934A-7B1A9FC8B676}" type="slidenum">
              <a:rPr lang="fr-FR" smtClean="0"/>
              <a:t>123</a:t>
            </a:fld>
            <a:endParaRPr lang="fr-FR"/>
          </a:p>
        </p:txBody>
      </p:sp>
      <p:sp>
        <p:nvSpPr>
          <p:cNvPr id="6" name="ZoneTexte 5"/>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7" name="ZoneTexte 6"/>
          <p:cNvSpPr txBox="1"/>
          <p:nvPr/>
        </p:nvSpPr>
        <p:spPr>
          <a:xfrm>
            <a:off x="139849" y="499534"/>
            <a:ext cx="2807746" cy="369332"/>
          </a:xfrm>
          <a:prstGeom prst="rect">
            <a:avLst/>
          </a:prstGeom>
          <a:noFill/>
        </p:spPr>
        <p:txBody>
          <a:bodyPr wrap="square" rtlCol="0">
            <a:spAutoFit/>
          </a:bodyPr>
          <a:lstStyle/>
          <a:p>
            <a:r>
              <a:rPr lang="fr-FR" b="1" dirty="0" smtClean="0">
                <a:solidFill>
                  <a:srgbClr val="008000"/>
                </a:solidFill>
              </a:rPr>
              <a:t>25. Glossaire (suite)</a:t>
            </a:r>
            <a:endParaRPr lang="fr-FR" b="1" dirty="0">
              <a:solidFill>
                <a:srgbClr val="008000"/>
              </a:solidFill>
            </a:endParaRPr>
          </a:p>
        </p:txBody>
      </p:sp>
      <p:sp>
        <p:nvSpPr>
          <p:cNvPr id="8" name="ZoneTexte 7"/>
          <p:cNvSpPr txBox="1"/>
          <p:nvPr/>
        </p:nvSpPr>
        <p:spPr>
          <a:xfrm>
            <a:off x="139849" y="849853"/>
            <a:ext cx="11887200" cy="5909310"/>
          </a:xfrm>
          <a:prstGeom prst="rect">
            <a:avLst/>
          </a:prstGeom>
          <a:noFill/>
        </p:spPr>
        <p:txBody>
          <a:bodyPr wrap="square" rtlCol="0">
            <a:spAutoFit/>
          </a:bodyPr>
          <a:lstStyle/>
          <a:p>
            <a:r>
              <a:rPr lang="fr-FR" b="1" i="1" dirty="0">
                <a:solidFill>
                  <a:srgbClr val="008000"/>
                </a:solidFill>
              </a:rPr>
              <a:t>indigène</a:t>
            </a:r>
            <a:r>
              <a:rPr lang="fr-FR" dirty="0">
                <a:solidFill>
                  <a:srgbClr val="008000"/>
                </a:solidFill>
              </a:rPr>
              <a:t> : natif d’une région </a:t>
            </a:r>
            <a:r>
              <a:rPr lang="fr-FR" dirty="0" smtClean="0">
                <a:solidFill>
                  <a:srgbClr val="008000"/>
                </a:solidFill>
              </a:rPr>
              <a:t>particulière.</a:t>
            </a:r>
          </a:p>
          <a:p>
            <a:r>
              <a:rPr lang="fr-FR" b="1" i="1" dirty="0">
                <a:solidFill>
                  <a:srgbClr val="008000"/>
                </a:solidFill>
              </a:rPr>
              <a:t>Jardin créole</a:t>
            </a:r>
            <a:r>
              <a:rPr lang="fr-FR" dirty="0">
                <a:solidFill>
                  <a:srgbClr val="008000"/>
                </a:solidFill>
              </a:rPr>
              <a:t>, aux Caraïbes, « </a:t>
            </a:r>
            <a:r>
              <a:rPr lang="fr-FR" i="1" dirty="0" err="1">
                <a:solidFill>
                  <a:srgbClr val="008000"/>
                </a:solidFill>
              </a:rPr>
              <a:t>bo</a:t>
            </a:r>
            <a:r>
              <a:rPr lang="fr-FR" i="1" dirty="0">
                <a:solidFill>
                  <a:srgbClr val="008000"/>
                </a:solidFill>
              </a:rPr>
              <a:t> </a:t>
            </a:r>
            <a:r>
              <a:rPr lang="fr-FR" i="1" dirty="0" err="1">
                <a:solidFill>
                  <a:srgbClr val="008000"/>
                </a:solidFill>
              </a:rPr>
              <a:t>kay</a:t>
            </a:r>
            <a:r>
              <a:rPr lang="fr-FR" i="1" dirty="0">
                <a:solidFill>
                  <a:srgbClr val="008000"/>
                </a:solidFill>
              </a:rPr>
              <a:t> </a:t>
            </a:r>
            <a:r>
              <a:rPr lang="fr-FR" dirty="0">
                <a:solidFill>
                  <a:srgbClr val="008000"/>
                </a:solidFill>
              </a:rPr>
              <a:t>» en Martinique, « </a:t>
            </a:r>
            <a:r>
              <a:rPr lang="fr-FR" i="1" dirty="0" err="1">
                <a:solidFill>
                  <a:srgbClr val="008000"/>
                </a:solidFill>
              </a:rPr>
              <a:t>lakou</a:t>
            </a:r>
            <a:r>
              <a:rPr lang="fr-FR" dirty="0">
                <a:solidFill>
                  <a:srgbClr val="008000"/>
                </a:solidFill>
              </a:rPr>
              <a:t> » en Haïti, </a:t>
            </a:r>
            <a:r>
              <a:rPr lang="fr-FR" dirty="0" smtClean="0">
                <a:solidFill>
                  <a:srgbClr val="008000"/>
                </a:solidFill>
              </a:rPr>
              <a:t>voire « </a:t>
            </a:r>
            <a:r>
              <a:rPr lang="fr-FR" i="1" dirty="0" err="1">
                <a:solidFill>
                  <a:srgbClr val="008000"/>
                </a:solidFill>
              </a:rPr>
              <a:t>taungya</a:t>
            </a:r>
            <a:r>
              <a:rPr lang="fr-FR" dirty="0">
                <a:solidFill>
                  <a:srgbClr val="008000"/>
                </a:solidFill>
              </a:rPr>
              <a:t> » en Asie : jardin où l'on trouve une multitude d'espèces vivrières, fruitières, aromatiques, médicinales destinées principalement à l'autoconsommation familiale, dans un espace restreint</a:t>
            </a:r>
            <a:r>
              <a:rPr lang="fr-FR" dirty="0" smtClean="0">
                <a:solidFill>
                  <a:srgbClr val="008000"/>
                </a:solidFill>
              </a:rPr>
              <a:t>.</a:t>
            </a:r>
            <a:endParaRPr lang="fr-FR" dirty="0">
              <a:solidFill>
                <a:srgbClr val="008000"/>
              </a:solidFill>
            </a:endParaRPr>
          </a:p>
          <a:p>
            <a:r>
              <a:rPr lang="fr-FR" b="1" i="1" dirty="0">
                <a:solidFill>
                  <a:srgbClr val="008000"/>
                </a:solidFill>
              </a:rPr>
              <a:t>jardin de case </a:t>
            </a:r>
            <a:r>
              <a:rPr lang="fr-FR" dirty="0">
                <a:solidFill>
                  <a:srgbClr val="008000"/>
                </a:solidFill>
              </a:rPr>
              <a:t>(</a:t>
            </a:r>
            <a:r>
              <a:rPr lang="fr-FR" dirty="0" err="1">
                <a:solidFill>
                  <a:srgbClr val="008000"/>
                </a:solidFill>
              </a:rPr>
              <a:t>homegardens</a:t>
            </a:r>
            <a:r>
              <a:rPr lang="fr-FR" dirty="0">
                <a:solidFill>
                  <a:srgbClr val="008000"/>
                </a:solidFill>
              </a:rPr>
              <a:t>) : association dense qui se trouvent à proximité de la maison familiale, et qui regroupent une grande variété de plantes ligneuses et non-ligneuses.</a:t>
            </a:r>
          </a:p>
          <a:p>
            <a:r>
              <a:rPr lang="fr-FR" b="1" i="1" dirty="0" smtClean="0">
                <a:solidFill>
                  <a:srgbClr val="008000"/>
                </a:solidFill>
              </a:rPr>
              <a:t>jardin </a:t>
            </a:r>
            <a:r>
              <a:rPr lang="fr-FR" b="1" i="1" dirty="0" err="1" smtClean="0">
                <a:solidFill>
                  <a:srgbClr val="008000"/>
                </a:solidFill>
              </a:rPr>
              <a:t>multi-étagé</a:t>
            </a:r>
            <a:r>
              <a:rPr lang="fr-FR" b="1" i="1" dirty="0" smtClean="0">
                <a:solidFill>
                  <a:srgbClr val="008000"/>
                </a:solidFill>
              </a:rPr>
              <a:t> </a:t>
            </a:r>
            <a:r>
              <a:rPr lang="fr-FR" dirty="0">
                <a:solidFill>
                  <a:srgbClr val="008000"/>
                </a:solidFill>
              </a:rPr>
              <a:t>(</a:t>
            </a:r>
            <a:r>
              <a:rPr lang="fr-FR" dirty="0" err="1">
                <a:solidFill>
                  <a:srgbClr val="008000"/>
                </a:solidFill>
              </a:rPr>
              <a:t>multilayer</a:t>
            </a:r>
            <a:r>
              <a:rPr lang="fr-FR" dirty="0">
                <a:solidFill>
                  <a:srgbClr val="008000"/>
                </a:solidFill>
              </a:rPr>
              <a:t> </a:t>
            </a:r>
            <a:r>
              <a:rPr lang="fr-FR" dirty="0" err="1">
                <a:solidFill>
                  <a:srgbClr val="008000"/>
                </a:solidFill>
              </a:rPr>
              <a:t>tree</a:t>
            </a:r>
            <a:r>
              <a:rPr lang="fr-FR" dirty="0">
                <a:solidFill>
                  <a:srgbClr val="008000"/>
                </a:solidFill>
              </a:rPr>
              <a:t> </a:t>
            </a:r>
            <a:r>
              <a:rPr lang="fr-FR" dirty="0" err="1" smtClean="0">
                <a:solidFill>
                  <a:srgbClr val="008000"/>
                </a:solidFill>
              </a:rPr>
              <a:t>garden</a:t>
            </a:r>
            <a:r>
              <a:rPr lang="fr-FR" dirty="0" smtClean="0">
                <a:solidFill>
                  <a:srgbClr val="008000"/>
                </a:solidFill>
              </a:rPr>
              <a:t>) ou </a:t>
            </a:r>
            <a:r>
              <a:rPr lang="fr-FR" b="1" i="1" dirty="0" smtClean="0">
                <a:solidFill>
                  <a:srgbClr val="008000"/>
                </a:solidFill>
              </a:rPr>
              <a:t>agro-forêt multi-strate </a:t>
            </a:r>
            <a:r>
              <a:rPr lang="fr-FR" dirty="0" smtClean="0">
                <a:solidFill>
                  <a:srgbClr val="008000"/>
                </a:solidFill>
              </a:rPr>
              <a:t>ou </a:t>
            </a:r>
            <a:r>
              <a:rPr lang="fr-FR" b="1" i="1" dirty="0" err="1" smtClean="0">
                <a:solidFill>
                  <a:srgbClr val="008000"/>
                </a:solidFill>
              </a:rPr>
              <a:t>multi-étagé</a:t>
            </a:r>
            <a:r>
              <a:rPr lang="fr-FR" dirty="0" smtClean="0">
                <a:solidFill>
                  <a:srgbClr val="008000"/>
                </a:solidFill>
              </a:rPr>
              <a:t> ou </a:t>
            </a:r>
            <a:r>
              <a:rPr lang="fr-FR" b="1" i="1" dirty="0" smtClean="0">
                <a:solidFill>
                  <a:srgbClr val="008000"/>
                </a:solidFill>
              </a:rPr>
              <a:t>jardin-forêt</a:t>
            </a:r>
            <a:r>
              <a:rPr lang="fr-FR" dirty="0" smtClean="0">
                <a:solidFill>
                  <a:srgbClr val="008000"/>
                </a:solidFill>
              </a:rPr>
              <a:t> </a:t>
            </a:r>
            <a:r>
              <a:rPr lang="fr-FR" dirty="0">
                <a:solidFill>
                  <a:srgbClr val="008000"/>
                </a:solidFill>
              </a:rPr>
              <a:t>:</a:t>
            </a:r>
            <a:r>
              <a:rPr lang="fr-FR" dirty="0" smtClean="0">
                <a:solidFill>
                  <a:srgbClr val="008000"/>
                </a:solidFill>
              </a:rPr>
              <a:t> association </a:t>
            </a:r>
            <a:r>
              <a:rPr lang="fr-FR" dirty="0">
                <a:solidFill>
                  <a:srgbClr val="008000"/>
                </a:solidFill>
              </a:rPr>
              <a:t>complexes de nombreuses plantes ligneuses et non-ligneuses aux usages multiples, qui occupent divers étages de l'espace aérien. Leur structure rappelle celle de la forêt tropicale</a:t>
            </a:r>
            <a:r>
              <a:rPr lang="fr-FR" dirty="0" smtClean="0">
                <a:solidFill>
                  <a:srgbClr val="008000"/>
                </a:solidFill>
              </a:rPr>
              <a:t>.</a:t>
            </a:r>
          </a:p>
          <a:p>
            <a:r>
              <a:rPr lang="fr-FR" b="1" i="1" dirty="0">
                <a:solidFill>
                  <a:srgbClr val="008000"/>
                </a:solidFill>
              </a:rPr>
              <a:t>labourage</a:t>
            </a:r>
            <a:r>
              <a:rPr lang="fr-FR" dirty="0">
                <a:solidFill>
                  <a:srgbClr val="008000"/>
                </a:solidFill>
              </a:rPr>
              <a:t> : travail du sol, par exemple à l'aide d'une houe ou d'une </a:t>
            </a:r>
            <a:r>
              <a:rPr lang="fr-FR" dirty="0" smtClean="0">
                <a:solidFill>
                  <a:srgbClr val="008000"/>
                </a:solidFill>
              </a:rPr>
              <a:t>charrue.</a:t>
            </a:r>
            <a:endParaRPr lang="fr-FR" dirty="0">
              <a:solidFill>
                <a:srgbClr val="008000"/>
              </a:solidFill>
            </a:endParaRPr>
          </a:p>
          <a:p>
            <a:r>
              <a:rPr lang="fr-FR" b="1" i="1" dirty="0" smtClean="0">
                <a:solidFill>
                  <a:srgbClr val="008000"/>
                </a:solidFill>
              </a:rPr>
              <a:t>légumes </a:t>
            </a:r>
            <a:r>
              <a:rPr lang="fr-FR" b="1" i="1" dirty="0">
                <a:solidFill>
                  <a:srgbClr val="008000"/>
                </a:solidFill>
              </a:rPr>
              <a:t>secs </a:t>
            </a:r>
            <a:r>
              <a:rPr lang="fr-FR" dirty="0">
                <a:solidFill>
                  <a:srgbClr val="008000"/>
                </a:solidFill>
              </a:rPr>
              <a:t>: graines sèche de légumes comestibles </a:t>
            </a:r>
            <a:r>
              <a:rPr lang="fr-FR" dirty="0" smtClean="0">
                <a:solidFill>
                  <a:srgbClr val="008000"/>
                </a:solidFill>
              </a:rPr>
              <a:t>.</a:t>
            </a:r>
          </a:p>
          <a:p>
            <a:r>
              <a:rPr lang="fr-FR" b="1" i="1" dirty="0" smtClean="0">
                <a:solidFill>
                  <a:srgbClr val="008000"/>
                </a:solidFill>
              </a:rPr>
              <a:t>nodules </a:t>
            </a:r>
            <a:r>
              <a:rPr lang="fr-FR" b="1" i="1" dirty="0">
                <a:solidFill>
                  <a:srgbClr val="008000"/>
                </a:solidFill>
              </a:rPr>
              <a:t>des racines </a:t>
            </a:r>
            <a:r>
              <a:rPr lang="fr-FR" dirty="0" smtClean="0">
                <a:solidFill>
                  <a:srgbClr val="008000"/>
                </a:solidFill>
              </a:rPr>
              <a:t>: petites </a:t>
            </a:r>
            <a:r>
              <a:rPr lang="fr-FR" dirty="0">
                <a:solidFill>
                  <a:srgbClr val="008000"/>
                </a:solidFill>
              </a:rPr>
              <a:t>enflures situées sur les racines de légumineuses contenant une bactérie fixant l’azote (rhizobiums</a:t>
            </a:r>
            <a:r>
              <a:rPr lang="fr-FR" dirty="0" smtClean="0">
                <a:solidFill>
                  <a:srgbClr val="008000"/>
                </a:solidFill>
              </a:rPr>
              <a:t>).</a:t>
            </a:r>
          </a:p>
          <a:p>
            <a:r>
              <a:rPr lang="fr-FR" b="1" i="1" dirty="0" smtClean="0">
                <a:solidFill>
                  <a:srgbClr val="008000"/>
                </a:solidFill>
              </a:rPr>
              <a:t>pantropical</a:t>
            </a:r>
            <a:r>
              <a:rPr lang="fr-FR" dirty="0" smtClean="0">
                <a:solidFill>
                  <a:srgbClr val="008000"/>
                </a:solidFill>
              </a:rPr>
              <a:t> </a:t>
            </a:r>
            <a:r>
              <a:rPr lang="fr-FR" dirty="0">
                <a:solidFill>
                  <a:srgbClr val="008000"/>
                </a:solidFill>
              </a:rPr>
              <a:t>: réparti dans toute la zone </a:t>
            </a:r>
            <a:r>
              <a:rPr lang="fr-FR" dirty="0" smtClean="0">
                <a:solidFill>
                  <a:srgbClr val="008000"/>
                </a:solidFill>
              </a:rPr>
              <a:t>tropicale.</a:t>
            </a:r>
            <a:endParaRPr lang="fr-FR" dirty="0">
              <a:solidFill>
                <a:srgbClr val="008000"/>
              </a:solidFill>
            </a:endParaRPr>
          </a:p>
          <a:p>
            <a:r>
              <a:rPr lang="fr-FR" b="1" i="1" dirty="0">
                <a:solidFill>
                  <a:srgbClr val="008000"/>
                </a:solidFill>
              </a:rPr>
              <a:t>plante annuelle </a:t>
            </a:r>
            <a:r>
              <a:rPr lang="fr-FR" dirty="0">
                <a:solidFill>
                  <a:srgbClr val="008000"/>
                </a:solidFill>
              </a:rPr>
              <a:t>: plante qui accomplit son cycle annuel de graine à graine au cours d’une </a:t>
            </a:r>
            <a:r>
              <a:rPr lang="fr-FR" dirty="0" smtClean="0">
                <a:solidFill>
                  <a:srgbClr val="008000"/>
                </a:solidFill>
              </a:rPr>
              <a:t>année.</a:t>
            </a:r>
            <a:endParaRPr lang="fr-FR" dirty="0">
              <a:solidFill>
                <a:srgbClr val="008000"/>
              </a:solidFill>
            </a:endParaRPr>
          </a:p>
          <a:p>
            <a:r>
              <a:rPr lang="fr-FR" b="1" i="1" dirty="0">
                <a:solidFill>
                  <a:srgbClr val="008000"/>
                </a:solidFill>
              </a:rPr>
              <a:t>plante vivace </a:t>
            </a:r>
            <a:r>
              <a:rPr lang="fr-FR" dirty="0">
                <a:solidFill>
                  <a:srgbClr val="008000"/>
                </a:solidFill>
              </a:rPr>
              <a:t>: plante dont le cycle de vie dure plus d’un ou deux ans (annuelles/bisannuelles</a:t>
            </a:r>
            <a:r>
              <a:rPr lang="fr-FR" dirty="0" smtClean="0">
                <a:solidFill>
                  <a:srgbClr val="008000"/>
                </a:solidFill>
              </a:rPr>
              <a:t>).</a:t>
            </a:r>
            <a:endParaRPr lang="fr-FR" dirty="0">
              <a:solidFill>
                <a:srgbClr val="008000"/>
              </a:solidFill>
            </a:endParaRPr>
          </a:p>
          <a:p>
            <a:r>
              <a:rPr lang="fr-FR" b="1" i="1" dirty="0" smtClean="0">
                <a:solidFill>
                  <a:srgbClr val="008000"/>
                </a:solidFill>
              </a:rPr>
              <a:t>stolon</a:t>
            </a:r>
            <a:r>
              <a:rPr lang="fr-FR" dirty="0" smtClean="0">
                <a:solidFill>
                  <a:srgbClr val="008000"/>
                </a:solidFill>
              </a:rPr>
              <a:t> </a:t>
            </a:r>
            <a:r>
              <a:rPr lang="fr-FR" dirty="0">
                <a:solidFill>
                  <a:srgbClr val="008000"/>
                </a:solidFill>
              </a:rPr>
              <a:t>: tige rampante, généralement hors terre, produisant des racines et des pousses aux </a:t>
            </a:r>
            <a:r>
              <a:rPr lang="fr-FR" dirty="0" smtClean="0">
                <a:solidFill>
                  <a:srgbClr val="008000"/>
                </a:solidFill>
              </a:rPr>
              <a:t>nœuds.</a:t>
            </a:r>
          </a:p>
          <a:p>
            <a:r>
              <a:rPr lang="fr-FR" b="1" i="1" dirty="0" err="1">
                <a:solidFill>
                  <a:srgbClr val="008000"/>
                </a:solidFill>
              </a:rPr>
              <a:t>taungya</a:t>
            </a:r>
            <a:r>
              <a:rPr lang="fr-FR" dirty="0">
                <a:solidFill>
                  <a:srgbClr val="008000"/>
                </a:solidFill>
              </a:rPr>
              <a:t> :</a:t>
            </a:r>
            <a:r>
              <a:rPr lang="fr-FR" dirty="0" smtClean="0">
                <a:solidFill>
                  <a:srgbClr val="008000"/>
                </a:solidFill>
              </a:rPr>
              <a:t> </a:t>
            </a:r>
            <a:r>
              <a:rPr lang="fr-FR" dirty="0">
                <a:solidFill>
                  <a:srgbClr val="008000"/>
                </a:solidFill>
              </a:rPr>
              <a:t>plantations d'arbres où la culture de plantes annuelles est pratiquée entre les rangées d'arbres durant les </a:t>
            </a:r>
            <a:r>
              <a:rPr lang="fr-FR" dirty="0" smtClean="0">
                <a:solidFill>
                  <a:srgbClr val="008000"/>
                </a:solidFill>
              </a:rPr>
              <a:t>premières </a:t>
            </a:r>
            <a:r>
              <a:rPr lang="fr-FR" dirty="0">
                <a:solidFill>
                  <a:srgbClr val="008000"/>
                </a:solidFill>
              </a:rPr>
              <a:t>années de leur </a:t>
            </a:r>
            <a:r>
              <a:rPr lang="fr-FR" dirty="0" smtClean="0">
                <a:solidFill>
                  <a:srgbClr val="008000"/>
                </a:solidFill>
              </a:rPr>
              <a:t>croissance (occidentalisation du mot).</a:t>
            </a:r>
            <a:endParaRPr lang="fr-FR" dirty="0">
              <a:solidFill>
                <a:srgbClr val="008000"/>
              </a:solidFill>
            </a:endParaRPr>
          </a:p>
          <a:p>
            <a:r>
              <a:rPr lang="fr-FR" b="1" i="1" dirty="0">
                <a:solidFill>
                  <a:srgbClr val="008000"/>
                </a:solidFill>
              </a:rPr>
              <a:t>tubercule</a:t>
            </a:r>
            <a:r>
              <a:rPr lang="fr-FR" dirty="0">
                <a:solidFill>
                  <a:srgbClr val="008000"/>
                </a:solidFill>
              </a:rPr>
              <a:t> : organe de réserve souterrain formé par une partie enflée d’une tige ou d’une racine (par </a:t>
            </a:r>
            <a:r>
              <a:rPr lang="fr-FR" dirty="0" smtClean="0">
                <a:solidFill>
                  <a:srgbClr val="008000"/>
                </a:solidFill>
              </a:rPr>
              <a:t>exemple </a:t>
            </a:r>
            <a:r>
              <a:rPr lang="fr-FR" dirty="0">
                <a:solidFill>
                  <a:srgbClr val="008000"/>
                </a:solidFill>
              </a:rPr>
              <a:t>la patate douce)</a:t>
            </a:r>
          </a:p>
          <a:p>
            <a:r>
              <a:rPr lang="fr-FR" b="1" i="1" dirty="0" smtClean="0">
                <a:solidFill>
                  <a:srgbClr val="008000"/>
                </a:solidFill>
              </a:rPr>
              <a:t>Variété</a:t>
            </a:r>
            <a:r>
              <a:rPr lang="fr-FR" dirty="0" smtClean="0">
                <a:solidFill>
                  <a:srgbClr val="008000"/>
                </a:solidFill>
              </a:rPr>
              <a:t> : </a:t>
            </a:r>
            <a:r>
              <a:rPr lang="fr-FR" dirty="0">
                <a:solidFill>
                  <a:srgbClr val="008000"/>
                </a:solidFill>
              </a:rPr>
              <a:t>un type distinct à l’intérieur d’une espèce, à l’origine </a:t>
            </a:r>
            <a:r>
              <a:rPr lang="fr-FR" dirty="0" smtClean="0">
                <a:solidFill>
                  <a:srgbClr val="008000"/>
                </a:solidFill>
              </a:rPr>
              <a:t>naturelle.</a:t>
            </a:r>
          </a:p>
        </p:txBody>
      </p:sp>
    </p:spTree>
    <p:extLst>
      <p:ext uri="{BB962C8B-B14F-4D97-AF65-F5344CB8AC3E}">
        <p14:creationId xmlns:p14="http://schemas.microsoft.com/office/powerpoint/2010/main" val="14284267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169" y="129895"/>
            <a:ext cx="563880" cy="288402"/>
          </a:xfrm>
        </p:spPr>
        <p:txBody>
          <a:bodyPr/>
          <a:lstStyle/>
          <a:p>
            <a:fld id="{603C289A-54D5-4C32-934A-7B1A9FC8B676}" type="slidenum">
              <a:rPr lang="fr-FR" smtClean="0"/>
              <a:t>124</a:t>
            </a:fld>
            <a:endParaRPr lang="fr-FR"/>
          </a:p>
        </p:txBody>
      </p:sp>
      <p:sp>
        <p:nvSpPr>
          <p:cNvPr id="6" name="ZoneTexte 5"/>
          <p:cNvSpPr txBox="1"/>
          <p:nvPr/>
        </p:nvSpPr>
        <p:spPr>
          <a:xfrm rot="16200000">
            <a:off x="-2162285" y="3676613"/>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7" name="ZoneTexte 6"/>
          <p:cNvSpPr txBox="1"/>
          <p:nvPr/>
        </p:nvSpPr>
        <p:spPr>
          <a:xfrm>
            <a:off x="193637" y="560202"/>
            <a:ext cx="3883511" cy="369332"/>
          </a:xfrm>
          <a:prstGeom prst="rect">
            <a:avLst/>
          </a:prstGeom>
          <a:noFill/>
        </p:spPr>
        <p:txBody>
          <a:bodyPr wrap="square" rtlCol="0">
            <a:spAutoFit/>
          </a:bodyPr>
          <a:lstStyle/>
          <a:p>
            <a:r>
              <a:rPr lang="fr-FR" b="1" dirty="0" smtClean="0">
                <a:solidFill>
                  <a:srgbClr val="008000"/>
                </a:solidFill>
              </a:rPr>
              <a:t>26. Aptitude </a:t>
            </a:r>
            <a:r>
              <a:rPr lang="fr-FR" b="1" dirty="0">
                <a:solidFill>
                  <a:srgbClr val="008000"/>
                </a:solidFill>
              </a:rPr>
              <a:t>du climat à la culture</a:t>
            </a:r>
          </a:p>
        </p:txBody>
      </p:sp>
      <p:graphicFrame>
        <p:nvGraphicFramePr>
          <p:cNvPr id="3" name="Tableau 2"/>
          <p:cNvGraphicFramePr>
            <a:graphicFrameLocks noGrp="1"/>
          </p:cNvGraphicFramePr>
          <p:nvPr>
            <p:extLst>
              <p:ext uri="{D42A27DB-BD31-4B8C-83A1-F6EECF244321}">
                <p14:modId xmlns:p14="http://schemas.microsoft.com/office/powerpoint/2010/main" val="1813997264"/>
              </p:ext>
            </p:extLst>
          </p:nvPr>
        </p:nvGraphicFramePr>
        <p:xfrm>
          <a:off x="4249271" y="129895"/>
          <a:ext cx="7358229" cy="6555892"/>
        </p:xfrm>
        <a:graphic>
          <a:graphicData uri="http://schemas.openxmlformats.org/drawingml/2006/table">
            <a:tbl>
              <a:tblPr>
                <a:tableStyleId>{5C22544A-7EE6-4342-B048-85BDC9FD1C3A}</a:tableStyleId>
              </a:tblPr>
              <a:tblGrid>
                <a:gridCol w="1348338"/>
                <a:gridCol w="650111"/>
                <a:gridCol w="654587"/>
                <a:gridCol w="650111"/>
                <a:gridCol w="778790"/>
                <a:gridCol w="687037"/>
                <a:gridCol w="617662"/>
                <a:gridCol w="682561"/>
                <a:gridCol w="638921"/>
                <a:gridCol w="650111"/>
              </a:tblGrid>
              <a:tr h="516367">
                <a:tc>
                  <a:txBody>
                    <a:bodyPr/>
                    <a:lstStyle/>
                    <a:p>
                      <a:pPr marL="36000" indent="0" algn="ctr" eaLnBrk="0" fontAlgn="base" hangingPunct="0">
                        <a:lnSpc>
                          <a:spcPct val="100000"/>
                        </a:lnSpc>
                        <a:spcBef>
                          <a:spcPts val="0"/>
                        </a:spcBef>
                        <a:spcAft>
                          <a:spcPts val="0"/>
                        </a:spcAft>
                      </a:pPr>
                      <a:r>
                        <a:rPr lang="fr-FR" sz="1100" b="1" dirty="0">
                          <a:effectLst/>
                        </a:rPr>
                        <a:t>Nom</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a:effectLst/>
                        </a:rPr>
                        <a:t>Forêt</a:t>
                      </a:r>
                      <a:br>
                        <a:rPr lang="fr-FR" sz="1100" b="1" dirty="0">
                          <a:effectLst/>
                        </a:rPr>
                      </a:br>
                      <a:r>
                        <a:rPr lang="fr-FR" sz="1100" b="1" dirty="0" smtClean="0">
                          <a:effectLst/>
                        </a:rPr>
                        <a:t>humide</a:t>
                      </a:r>
                      <a:r>
                        <a:rPr lang="fr-FR" sz="1100" b="1" dirty="0">
                          <a:effectLst/>
                        </a:rPr>
                        <a:t/>
                      </a:r>
                      <a:br>
                        <a:rPr lang="fr-FR" sz="1100" b="1" dirty="0">
                          <a:effectLst/>
                        </a:rPr>
                      </a:br>
                      <a:r>
                        <a:rPr lang="fr-FR" sz="1100" b="1" dirty="0">
                          <a:effectLst/>
                        </a:rPr>
                        <a:t>28-30</a:t>
                      </a:r>
                      <a:r>
                        <a:rPr lang="fr-FR" sz="1100" b="1" baseline="30000" dirty="0">
                          <a:effectLst/>
                        </a:rPr>
                        <a:t>°</a:t>
                      </a:r>
                      <a:r>
                        <a:rPr lang="fr-FR" sz="1100" b="1" dirty="0">
                          <a:effectLst/>
                        </a:rPr>
                        <a:t>C</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36000" marR="45720" indent="0" algn="ctr" eaLnBrk="0" fontAlgn="base" hangingPunct="0">
                        <a:lnSpc>
                          <a:spcPct val="100000"/>
                        </a:lnSpc>
                        <a:spcBef>
                          <a:spcPts val="0"/>
                        </a:spcBef>
                        <a:spcAft>
                          <a:spcPts val="0"/>
                        </a:spcAft>
                      </a:pPr>
                      <a:r>
                        <a:rPr lang="fr-FR" sz="1100" b="1" spc="25" dirty="0" smtClean="0">
                          <a:effectLst/>
                        </a:rPr>
                        <a:t>Savane</a:t>
                      </a:r>
                      <a:endParaRPr lang="fr-FR" sz="1100" b="1" dirty="0">
                        <a:effectLst/>
                      </a:endParaRPr>
                    </a:p>
                    <a:p>
                      <a:pPr marL="36000" marR="45720" indent="0" algn="ctr" eaLnBrk="0" fontAlgn="base" hangingPunct="0">
                        <a:lnSpc>
                          <a:spcPct val="100000"/>
                        </a:lnSpc>
                        <a:spcBef>
                          <a:spcPts val="0"/>
                        </a:spcBef>
                        <a:spcAft>
                          <a:spcPts val="0"/>
                        </a:spcAft>
                        <a:tabLst>
                          <a:tab pos="640080" algn="r"/>
                        </a:tabLst>
                      </a:pPr>
                      <a:r>
                        <a:rPr lang="fr-FR" sz="1100" b="1" dirty="0" smtClean="0">
                          <a:effectLst/>
                        </a:rPr>
                        <a:t>Chaude </a:t>
                      </a:r>
                      <a:r>
                        <a:rPr lang="fr-FR" sz="1100" b="1" dirty="0">
                          <a:effectLst/>
                        </a:rPr>
                        <a:t>	froide</a:t>
                      </a:r>
                    </a:p>
                    <a:p>
                      <a:pPr marL="36000" marR="45720" indent="0" algn="ctr" eaLnBrk="0" fontAlgn="base" hangingPunct="0">
                        <a:lnSpc>
                          <a:spcPct val="100000"/>
                        </a:lnSpc>
                        <a:spcBef>
                          <a:spcPts val="0"/>
                        </a:spcBef>
                        <a:spcAft>
                          <a:spcPts val="0"/>
                        </a:spcAft>
                        <a:tabLst>
                          <a:tab pos="640080" algn="r"/>
                        </a:tabLst>
                      </a:pPr>
                      <a:r>
                        <a:rPr lang="fr-FR" sz="1100" b="1" dirty="0" smtClean="0">
                          <a:effectLst/>
                        </a:rPr>
                        <a:t>30-40</a:t>
                      </a:r>
                      <a:r>
                        <a:rPr lang="fr-FR" sz="1100" b="1" baseline="30000" dirty="0" smtClean="0">
                          <a:effectLst/>
                        </a:rPr>
                        <a:t>°</a:t>
                      </a:r>
                      <a:r>
                        <a:rPr lang="fr-FR" sz="1100" b="1" dirty="0" smtClean="0">
                          <a:effectLst/>
                        </a:rPr>
                        <a:t>C </a:t>
                      </a:r>
                      <a:r>
                        <a:rPr lang="fr-FR" sz="1100" b="1" dirty="0">
                          <a:effectLst/>
                        </a:rPr>
                        <a:t>	20-30</a:t>
                      </a:r>
                      <a:r>
                        <a:rPr lang="fr-FR" sz="1100" b="1" baseline="30000" dirty="0">
                          <a:effectLst/>
                        </a:rPr>
                        <a:t>°</a:t>
                      </a:r>
                      <a:r>
                        <a:rPr lang="fr-FR" sz="1100" b="1" dirty="0">
                          <a:effectLst/>
                        </a:rPr>
                        <a:t>C</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marL="36000" indent="0" algn="ctr" eaLnBrk="0" fontAlgn="base" hangingPunct="0">
                        <a:lnSpc>
                          <a:spcPct val="100000"/>
                        </a:lnSpc>
                        <a:spcBef>
                          <a:spcPts val="0"/>
                        </a:spcBef>
                        <a:spcAft>
                          <a:spcPts val="0"/>
                        </a:spcAft>
                      </a:pPr>
                      <a:r>
                        <a:rPr lang="fr-FR" sz="1100" b="1" dirty="0" smtClean="0">
                          <a:effectLst/>
                        </a:rPr>
                        <a:t>Montagne </a:t>
                      </a:r>
                      <a:r>
                        <a:rPr lang="fr-FR" sz="1100" b="1" dirty="0">
                          <a:effectLst/>
                        </a:rPr>
                        <a:t>15-30</a:t>
                      </a:r>
                      <a:r>
                        <a:rPr lang="fr-FR" sz="1100" b="1" baseline="30000" dirty="0">
                          <a:effectLst/>
                        </a:rPr>
                        <a:t>°</a:t>
                      </a:r>
                      <a:r>
                        <a:rPr lang="fr-FR" sz="1100" b="1" dirty="0">
                          <a:effectLst/>
                        </a:rPr>
                        <a:t>C</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err="1">
                          <a:effectLst/>
                        </a:rPr>
                        <a:t>Propaga</a:t>
                      </a:r>
                      <a:r>
                        <a:rPr lang="fr-FR" sz="1100" b="1" dirty="0">
                          <a:effectLst/>
                        </a:rPr>
                        <a:t>- </a:t>
                      </a:r>
                      <a:r>
                        <a:rPr lang="fr-FR" sz="1100" b="1" dirty="0" err="1" smtClean="0">
                          <a:effectLst/>
                        </a:rPr>
                        <a:t>tion</a:t>
                      </a:r>
                      <a:endParaRPr lang="fr-FR" sz="1100" b="1" dirty="0">
                        <a:effectLst/>
                      </a:endParaRPr>
                    </a:p>
                    <a:p>
                      <a:pPr marL="36000" indent="0" algn="ctr" eaLnBrk="0" fontAlgn="base" hangingPunct="0">
                        <a:lnSpc>
                          <a:spcPct val="100000"/>
                        </a:lnSpc>
                        <a:spcBef>
                          <a:spcPts val="0"/>
                        </a:spcBef>
                        <a:spcAft>
                          <a:spcPts val="0"/>
                        </a:spcAft>
                      </a:pPr>
                      <a:r>
                        <a:rPr lang="fr-FR" sz="1100" b="1" spc="-15" dirty="0">
                          <a:effectLst/>
                        </a:rPr>
                        <a:t>(2)</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a:effectLst/>
                        </a:rPr>
                        <a:t>graines g/10m2</a:t>
                      </a:r>
                    </a:p>
                    <a:p>
                      <a:pPr marL="36000" indent="0" algn="ctr" eaLnBrk="0" fontAlgn="base" hangingPunct="0">
                        <a:lnSpc>
                          <a:spcPct val="100000"/>
                        </a:lnSpc>
                        <a:spcBef>
                          <a:spcPts val="0"/>
                        </a:spcBef>
                        <a:spcAft>
                          <a:spcPts val="0"/>
                        </a:spcAft>
                      </a:pPr>
                      <a:r>
                        <a:rPr lang="fr-FR" sz="1100" b="1" spc="-25" dirty="0">
                          <a:effectLst/>
                        </a:rPr>
                        <a:t>(3)</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a:effectLst/>
                        </a:rPr>
                        <a:t>plantes /10 m2</a:t>
                      </a:r>
                    </a:p>
                    <a:p>
                      <a:pPr marL="36000" indent="0" algn="ctr" eaLnBrk="0" fontAlgn="base" hangingPunct="0">
                        <a:lnSpc>
                          <a:spcPct val="100000"/>
                        </a:lnSpc>
                        <a:spcBef>
                          <a:spcPts val="0"/>
                        </a:spcBef>
                        <a:spcAft>
                          <a:spcPts val="0"/>
                        </a:spcAft>
                      </a:pPr>
                      <a:r>
                        <a:rPr lang="fr-FR" sz="1100" b="1" spc="-15" dirty="0">
                          <a:effectLst/>
                        </a:rPr>
                        <a:t>(3)</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a:effectLst/>
                        </a:rPr>
                        <a:t>durée (jours)</a:t>
                      </a:r>
                    </a:p>
                    <a:p>
                      <a:pPr marL="36000" indent="0" algn="ctr" eaLnBrk="0" fontAlgn="base" hangingPunct="0">
                        <a:lnSpc>
                          <a:spcPct val="100000"/>
                        </a:lnSpc>
                        <a:spcBef>
                          <a:spcPts val="0"/>
                        </a:spcBef>
                        <a:spcAft>
                          <a:spcPts val="0"/>
                        </a:spcAft>
                      </a:pPr>
                      <a:r>
                        <a:rPr lang="fr-FR" sz="1100" b="1" spc="-15" dirty="0">
                          <a:effectLst/>
                        </a:rPr>
                        <a:t>(4)</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b="1" dirty="0" err="1">
                          <a:effectLst/>
                        </a:rPr>
                        <a:t>prod</a:t>
                      </a:r>
                      <a:r>
                        <a:rPr lang="fr-FR" sz="1100" b="1" dirty="0">
                          <a:effectLst/>
                        </a:rPr>
                        <a:t>. de graines</a:t>
                      </a:r>
                    </a:p>
                    <a:p>
                      <a:pPr marL="36000" indent="0" algn="ctr" eaLnBrk="0" fontAlgn="base" hangingPunct="0">
                        <a:lnSpc>
                          <a:spcPct val="100000"/>
                        </a:lnSpc>
                        <a:spcBef>
                          <a:spcPts val="0"/>
                        </a:spcBef>
                        <a:spcAft>
                          <a:spcPts val="0"/>
                        </a:spcAft>
                      </a:pPr>
                      <a:r>
                        <a:rPr lang="fr-FR" sz="1100" b="1" spc="-15" dirty="0">
                          <a:effectLst/>
                        </a:rPr>
                        <a:t>(5)</a:t>
                      </a:r>
                      <a:endParaRPr lang="fr-FR" sz="11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770">
                <a:tc>
                  <a:txBody>
                    <a:bodyPr/>
                    <a:lstStyle/>
                    <a:p>
                      <a:pPr marL="36000" indent="0" algn="ctr" eaLnBrk="0" fontAlgn="base" hangingPunct="0">
                        <a:lnSpc>
                          <a:spcPct val="100000"/>
                        </a:lnSpc>
                        <a:spcBef>
                          <a:spcPts val="0"/>
                        </a:spcBef>
                        <a:spcAft>
                          <a:spcPts val="0"/>
                        </a:spcAft>
                      </a:pPr>
                      <a:r>
                        <a:rPr lang="fr-FR" sz="1100" b="1" spc="10" dirty="0" smtClean="0">
                          <a:effectLst/>
                        </a:rPr>
                        <a:t>Amarante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sr,sd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1-2</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250-500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20-90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8800">
                <a:tc>
                  <a:txBody>
                    <a:bodyPr/>
                    <a:lstStyle/>
                    <a:p>
                      <a:pPr marL="36000" indent="0" algn="ctr" eaLnBrk="0" fontAlgn="base" hangingPunct="0">
                        <a:lnSpc>
                          <a:spcPct val="100000"/>
                        </a:lnSpc>
                        <a:spcBef>
                          <a:spcPts val="0"/>
                        </a:spcBef>
                        <a:spcAft>
                          <a:spcPts val="0"/>
                        </a:spcAft>
                      </a:pPr>
                      <a:r>
                        <a:rPr lang="fr-FR" sz="1100" b="1" spc="25" dirty="0" smtClean="0">
                          <a:effectLst/>
                        </a:rPr>
                        <a:t>Arachide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40-80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100-200"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120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23">
                <a:tc>
                  <a:txBody>
                    <a:bodyPr/>
                    <a:lstStyle/>
                    <a:p>
                      <a:pPr marL="36000" indent="0" algn="ctr" eaLnBrk="0" fontAlgn="base" hangingPunct="0">
                        <a:lnSpc>
                          <a:spcPct val="100000"/>
                        </a:lnSpc>
                        <a:spcBef>
                          <a:spcPts val="0"/>
                        </a:spcBef>
                        <a:spcAft>
                          <a:spcPts val="0"/>
                        </a:spcAft>
                      </a:pPr>
                      <a:r>
                        <a:rPr lang="fr-FR" sz="1100" b="1" dirty="0" smtClean="0">
                          <a:effectLst/>
                        </a:rPr>
                        <a:t>Aubergine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8</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10-30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80-200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1365">
                <a:tc>
                  <a:txBody>
                    <a:bodyPr/>
                    <a:lstStyle/>
                    <a:p>
                      <a:pPr marL="36000" indent="0" algn="ctr" eaLnBrk="0" fontAlgn="base" hangingPunct="0">
                        <a:lnSpc>
                          <a:spcPct val="100000"/>
                        </a:lnSpc>
                        <a:spcBef>
                          <a:spcPts val="0"/>
                        </a:spcBef>
                        <a:spcAft>
                          <a:spcPts val="0"/>
                        </a:spcAft>
                      </a:pPr>
                      <a:r>
                        <a:rPr lang="fr-FR" sz="1100" b="1" spc="10" dirty="0" smtClean="0">
                          <a:effectLst/>
                        </a:rPr>
                        <a:t>Aubergine </a:t>
                      </a:r>
                      <a:r>
                        <a:rPr lang="fr-FR" sz="1100" b="1" spc="10" dirty="0">
                          <a:effectLst/>
                        </a:rPr>
                        <a:t>locale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2-6</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20-60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60-300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850">
                <a:tc>
                  <a:txBody>
                    <a:bodyPr/>
                    <a:lstStyle/>
                    <a:p>
                      <a:pPr marL="36000" indent="0" algn="ctr" eaLnBrk="0" fontAlgn="base" hangingPunct="0">
                        <a:lnSpc>
                          <a:spcPct val="100000"/>
                        </a:lnSpc>
                        <a:spcBef>
                          <a:spcPts val="0"/>
                        </a:spcBef>
                        <a:spcAft>
                          <a:spcPts val="0"/>
                        </a:spcAft>
                      </a:pPr>
                      <a:r>
                        <a:rPr lang="fr-FR" sz="1100" b="1" spc="5" dirty="0" smtClean="0">
                          <a:effectLst/>
                        </a:rPr>
                        <a:t>Baselle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sd,ti</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60-180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23">
                <a:tc>
                  <a:txBody>
                    <a:bodyPr/>
                    <a:lstStyle/>
                    <a:p>
                      <a:pPr marL="36000" indent="0" algn="ctr" eaLnBrk="0" fontAlgn="base" hangingPunct="0">
                        <a:lnSpc>
                          <a:spcPct val="100000"/>
                        </a:lnSpc>
                        <a:spcBef>
                          <a:spcPts val="0"/>
                        </a:spcBef>
                        <a:spcAft>
                          <a:spcPts val="0"/>
                        </a:spcAft>
                      </a:pPr>
                      <a:r>
                        <a:rPr lang="fr-FR" sz="1100" b="1" spc="40" dirty="0" smtClean="0">
                          <a:effectLst/>
                        </a:rPr>
                        <a:t>Chou</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30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60-100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607">
                <a:tc>
                  <a:txBody>
                    <a:bodyPr/>
                    <a:lstStyle/>
                    <a:p>
                      <a:pPr marL="36000" indent="0" algn="ctr" eaLnBrk="0" fontAlgn="base" hangingPunct="0">
                        <a:lnSpc>
                          <a:spcPct val="100000"/>
                        </a:lnSpc>
                        <a:spcBef>
                          <a:spcPts val="0"/>
                        </a:spcBef>
                        <a:spcAft>
                          <a:spcPts val="0"/>
                        </a:spcAft>
                      </a:pPr>
                      <a:r>
                        <a:rPr lang="fr-FR" sz="1100" b="1" spc="20" dirty="0" smtClean="0">
                          <a:effectLst/>
                        </a:rPr>
                        <a:t>Chou </a:t>
                      </a:r>
                      <a:r>
                        <a:rPr lang="fr-FR" sz="1100" b="1" spc="20" dirty="0">
                          <a:effectLst/>
                        </a:rPr>
                        <a:t>Africain</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50-150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4396">
                <a:tc>
                  <a:txBody>
                    <a:bodyPr/>
                    <a:lstStyle/>
                    <a:p>
                      <a:pPr marL="36000" indent="0" algn="ctr" eaLnBrk="0" fontAlgn="base" hangingPunct="0">
                        <a:lnSpc>
                          <a:spcPct val="100000"/>
                        </a:lnSpc>
                        <a:spcBef>
                          <a:spcPts val="0"/>
                        </a:spcBef>
                        <a:spcAft>
                          <a:spcPts val="0"/>
                        </a:spcAft>
                      </a:pPr>
                      <a:r>
                        <a:rPr lang="fr-FR" sz="1100" b="1" spc="30" dirty="0" smtClean="0">
                          <a:effectLst/>
                        </a:rPr>
                        <a:t>Chou </a:t>
                      </a:r>
                      <a:r>
                        <a:rPr lang="fr-FR" sz="1100" b="1" spc="30" dirty="0">
                          <a:effectLst/>
                        </a:rPr>
                        <a:t>de Chine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 </a:t>
                      </a:r>
                      <a:endParaRPr lang="fr-FR" sz="11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637">
                <a:tc>
                  <a:txBody>
                    <a:bodyPr/>
                    <a:lstStyle/>
                    <a:p>
                      <a:pPr marL="36000" indent="0" algn="ctr" eaLnBrk="0" fontAlgn="base" hangingPunct="0">
                        <a:lnSpc>
                          <a:spcPct val="100000"/>
                        </a:lnSpc>
                        <a:spcBef>
                          <a:spcPts val="0"/>
                        </a:spcBef>
                        <a:spcAft>
                          <a:spcPts val="0"/>
                        </a:spcAft>
                      </a:pPr>
                      <a:r>
                        <a:rPr lang="fr-FR" sz="1100" b="1" spc="60">
                          <a:effectLst/>
                        </a:rPr>
                        <a:t>Paksor</a:t>
                      </a:r>
                      <a:endParaRPr lang="fr-FR" sz="1100" b="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2</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200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50-80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23">
                <a:tc>
                  <a:txBody>
                    <a:bodyPr/>
                    <a:lstStyle/>
                    <a:p>
                      <a:pPr marL="36000" indent="0" algn="ctr" eaLnBrk="0" fontAlgn="base" hangingPunct="0">
                        <a:lnSpc>
                          <a:spcPct val="100000"/>
                        </a:lnSpc>
                        <a:spcBef>
                          <a:spcPts val="0"/>
                        </a:spcBef>
                        <a:spcAft>
                          <a:spcPts val="0"/>
                        </a:spcAft>
                      </a:pPr>
                      <a:r>
                        <a:rPr lang="fr-FR" sz="1100" b="1" spc="55">
                          <a:effectLst/>
                        </a:rPr>
                        <a:t>Petsai</a:t>
                      </a:r>
                      <a:endParaRPr lang="fr-FR" sz="1100" b="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40-110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669">
                <a:tc>
                  <a:txBody>
                    <a:bodyPr/>
                    <a:lstStyle/>
                    <a:p>
                      <a:pPr marL="36000" indent="0" algn="ctr" eaLnBrk="0" fontAlgn="base" hangingPunct="0">
                        <a:lnSpc>
                          <a:spcPct val="100000"/>
                        </a:lnSpc>
                        <a:spcBef>
                          <a:spcPts val="0"/>
                        </a:spcBef>
                        <a:spcAft>
                          <a:spcPts val="0"/>
                        </a:spcAft>
                      </a:pPr>
                      <a:r>
                        <a:rPr lang="fr-FR" sz="1100" b="1" spc="20" dirty="0" smtClean="0">
                          <a:effectLst/>
                        </a:rPr>
                        <a:t>Concombre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2-5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dirty="0">
                          <a:effectLst/>
                        </a:rPr>
                        <a:t>10-25 </a:t>
                      </a:r>
                      <a:r>
                        <a:rPr lang="fr-FR" sz="1100" spc="20" dirty="0" smtClean="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60-150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425">
                <a:tc>
                  <a:txBody>
                    <a:bodyPr/>
                    <a:lstStyle/>
                    <a:p>
                      <a:pPr marL="36000" indent="0" algn="ctr" eaLnBrk="0" fontAlgn="base" hangingPunct="0">
                        <a:lnSpc>
                          <a:spcPct val="100000"/>
                        </a:lnSpc>
                        <a:spcBef>
                          <a:spcPts val="0"/>
                        </a:spcBef>
                        <a:spcAft>
                          <a:spcPts val="0"/>
                        </a:spcAft>
                      </a:pPr>
                      <a:r>
                        <a:rPr lang="fr-FR" sz="1100" b="1" spc="10" dirty="0" smtClean="0">
                          <a:effectLst/>
                        </a:rPr>
                        <a:t>Concombre </a:t>
                      </a:r>
                      <a:r>
                        <a:rPr lang="fr-FR" sz="1100" b="1" spc="10" dirty="0">
                          <a:effectLst/>
                        </a:rPr>
                        <a:t>amer</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5" dirty="0" smtClean="0">
                          <a:effectLst/>
                        </a:rPr>
                        <a:t>40</a:t>
                      </a:r>
                      <a:r>
                        <a:rPr lang="fr-FR" sz="1100" spc="55" baseline="0" dirty="0" smtClean="0">
                          <a:effectLst/>
                        </a:rPr>
                        <a:t> *</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7-110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53">
                <a:tc>
                  <a:txBody>
                    <a:bodyPr/>
                    <a:lstStyle/>
                    <a:p>
                      <a:pPr marL="36000" indent="0" algn="ctr" eaLnBrk="0" fontAlgn="base" hangingPunct="0">
                        <a:lnSpc>
                          <a:spcPct val="100000"/>
                        </a:lnSpc>
                        <a:spcBef>
                          <a:spcPts val="0"/>
                        </a:spcBef>
                        <a:spcAft>
                          <a:spcPts val="0"/>
                        </a:spcAft>
                      </a:pPr>
                      <a:r>
                        <a:rPr lang="fr-FR" sz="1100" b="1" spc="20" dirty="0" smtClean="0">
                          <a:effectLst/>
                        </a:rPr>
                        <a:t>Dolique </a:t>
                      </a:r>
                      <a:r>
                        <a:rPr lang="fr-FR" sz="1100" b="1" spc="20" dirty="0">
                          <a:effectLst/>
                        </a:rPr>
                        <a:t>asperge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25*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100-150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marL="36000" indent="0" algn="ctr" eaLnBrk="0" fontAlgn="base" hangingPunct="0">
                        <a:lnSpc>
                          <a:spcPct val="100000"/>
                        </a:lnSpc>
                        <a:spcBef>
                          <a:spcPts val="0"/>
                        </a:spcBef>
                        <a:spcAft>
                          <a:spcPts val="0"/>
                        </a:spcAft>
                      </a:pPr>
                      <a:r>
                        <a:rPr lang="fr-FR" sz="1100" b="1" spc="5" dirty="0" smtClean="0">
                          <a:effectLst/>
                        </a:rPr>
                        <a:t>Gombo</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9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6</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dirty="0" smtClean="0">
                          <a:effectLst/>
                        </a:rPr>
                        <a:t>20-50</a:t>
                      </a:r>
                      <a:r>
                        <a:rPr lang="fr-FR" sz="1100" spc="-20" baseline="0" dirty="0" smtClean="0">
                          <a:effectLst/>
                        </a:rPr>
                        <a:t> *</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60-360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631">
                <a:tc>
                  <a:txBody>
                    <a:bodyPr/>
                    <a:lstStyle/>
                    <a:p>
                      <a:pPr marL="36000" indent="0" algn="ctr" eaLnBrk="0" fontAlgn="base" hangingPunct="0">
                        <a:lnSpc>
                          <a:spcPct val="100000"/>
                        </a:lnSpc>
                        <a:spcBef>
                          <a:spcPts val="0"/>
                        </a:spcBef>
                        <a:spcAft>
                          <a:spcPts val="0"/>
                        </a:spcAft>
                      </a:pPr>
                      <a:r>
                        <a:rPr lang="fr-FR" sz="1100" b="1" spc="15" dirty="0" smtClean="0">
                          <a:effectLst/>
                        </a:rPr>
                        <a:t>Haricot </a:t>
                      </a:r>
                      <a:r>
                        <a:rPr lang="fr-FR" sz="1100" b="1" spc="15" dirty="0">
                          <a:effectLst/>
                        </a:rPr>
                        <a:t>vert</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sr,sd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80">
                          <a:effectLst/>
                        </a:rPr>
                        <a:t>40'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240">
                <a:tc>
                  <a:txBody>
                    <a:bodyPr/>
                    <a:lstStyle/>
                    <a:p>
                      <a:pPr marL="36000" indent="0" algn="ctr" eaLnBrk="0" fontAlgn="base" hangingPunct="0">
                        <a:lnSpc>
                          <a:spcPct val="100000"/>
                        </a:lnSpc>
                        <a:spcBef>
                          <a:spcPts val="0"/>
                        </a:spcBef>
                        <a:spcAft>
                          <a:spcPts val="0"/>
                        </a:spcAft>
                      </a:pPr>
                      <a:r>
                        <a:rPr lang="fr-FR" sz="1100" b="1" spc="10" dirty="0" smtClean="0">
                          <a:effectLst/>
                        </a:rPr>
                        <a:t>Jute potagère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250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45-80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637">
                <a:tc>
                  <a:txBody>
                    <a:bodyPr/>
                    <a:lstStyle/>
                    <a:p>
                      <a:pPr marL="36000" indent="0" algn="ctr" eaLnBrk="0" fontAlgn="base" hangingPunct="0">
                        <a:lnSpc>
                          <a:spcPct val="100000"/>
                        </a:lnSpc>
                        <a:spcBef>
                          <a:spcPts val="0"/>
                        </a:spcBef>
                        <a:spcAft>
                          <a:spcPts val="0"/>
                        </a:spcAft>
                      </a:pPr>
                      <a:r>
                        <a:rPr lang="fr-FR" sz="1100" b="1" spc="30" dirty="0" smtClean="0">
                          <a:effectLst/>
                        </a:rPr>
                        <a:t>Laitue</a:t>
                      </a:r>
                      <a:r>
                        <a:rPr lang="fr-FR" sz="1100" b="1" spc="30" dirty="0">
                          <a:effectLst/>
                        </a:rPr>
                        <a:t>, Salade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200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30-60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638">
                <a:tc>
                  <a:txBody>
                    <a:bodyPr/>
                    <a:lstStyle/>
                    <a:p>
                      <a:pPr marL="36000" indent="0" algn="ctr" eaLnBrk="0" fontAlgn="base" hangingPunct="0">
                        <a:lnSpc>
                          <a:spcPct val="100000"/>
                        </a:lnSpc>
                        <a:spcBef>
                          <a:spcPts val="0"/>
                        </a:spcBef>
                        <a:spcAft>
                          <a:spcPts val="0"/>
                        </a:spcAft>
                      </a:pPr>
                      <a:r>
                        <a:rPr lang="fr-FR" sz="1100" b="1" spc="5" dirty="0" err="1" smtClean="0">
                          <a:effectLst/>
                        </a:rPr>
                        <a:t>Macabo</a:t>
                      </a:r>
                      <a:r>
                        <a:rPr lang="fr-FR" sz="1100" b="1" spc="5" dirty="0">
                          <a:effectLst/>
                        </a:rPr>
                        <a:t>, </a:t>
                      </a:r>
                      <a:r>
                        <a:rPr lang="fr-FR" sz="1100" b="1" spc="5" dirty="0" err="1">
                          <a:effectLst/>
                        </a:rPr>
                        <a:t>Tanier</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dirty="0" err="1">
                          <a:effectLst/>
                        </a:rPr>
                        <a:t>pl,tu</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60-270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607">
                <a:tc>
                  <a:txBody>
                    <a:bodyPr/>
                    <a:lstStyle/>
                    <a:p>
                      <a:pPr marL="36000" indent="0" algn="ctr" eaLnBrk="0" fontAlgn="base" hangingPunct="0">
                        <a:lnSpc>
                          <a:spcPct val="100000"/>
                        </a:lnSpc>
                        <a:spcBef>
                          <a:spcPts val="0"/>
                        </a:spcBef>
                        <a:spcAft>
                          <a:spcPts val="0"/>
                        </a:spcAft>
                      </a:pPr>
                      <a:r>
                        <a:rPr lang="fr-FR" sz="1100" b="1" spc="55" dirty="0" smtClean="0">
                          <a:effectLst/>
                        </a:rPr>
                        <a:t>Maïs</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dirty="0" err="1">
                          <a:effectLst/>
                        </a:rPr>
                        <a:t>sd</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10-20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40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631">
                <a:tc>
                  <a:txBody>
                    <a:bodyPr/>
                    <a:lstStyle/>
                    <a:p>
                      <a:pPr marL="36000" indent="0" algn="ctr" eaLnBrk="0" fontAlgn="base" hangingPunct="0">
                        <a:lnSpc>
                          <a:spcPct val="100000"/>
                        </a:lnSpc>
                        <a:spcBef>
                          <a:spcPts val="0"/>
                        </a:spcBef>
                        <a:spcAft>
                          <a:spcPts val="0"/>
                        </a:spcAft>
                      </a:pPr>
                      <a:r>
                        <a:rPr lang="fr-FR" sz="1100" b="1" spc="5" dirty="0" smtClean="0">
                          <a:effectLst/>
                        </a:rPr>
                        <a:t>Manioc</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ti</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180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631">
                <a:tc>
                  <a:txBody>
                    <a:bodyPr/>
                    <a:lstStyle/>
                    <a:p>
                      <a:pPr marL="36000" indent="0" algn="ctr" eaLnBrk="0" fontAlgn="base" hangingPunct="0">
                        <a:lnSpc>
                          <a:spcPct val="100000"/>
                        </a:lnSpc>
                        <a:spcBef>
                          <a:spcPts val="0"/>
                        </a:spcBef>
                        <a:spcAft>
                          <a:spcPts val="0"/>
                        </a:spcAft>
                      </a:pPr>
                      <a:r>
                        <a:rPr lang="fr-FR" sz="1100" b="1" spc="5" dirty="0" smtClean="0">
                          <a:effectLst/>
                        </a:rPr>
                        <a:t>Melon</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dirty="0" err="1">
                          <a:effectLst/>
                        </a:rPr>
                        <a:t>sd</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2</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0" dirty="0" smtClean="0">
                          <a:effectLst/>
                        </a:rPr>
                        <a:t>15</a:t>
                      </a:r>
                      <a:r>
                        <a:rPr lang="fr-FR" sz="1100" spc="60" baseline="0" dirty="0" smtClean="0">
                          <a:effectLst/>
                        </a:rPr>
                        <a:t> *</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105">
                <a:tc>
                  <a:txBody>
                    <a:bodyPr/>
                    <a:lstStyle/>
                    <a:p>
                      <a:pPr marL="36000" indent="0" algn="ctr" eaLnBrk="0" fontAlgn="base" hangingPunct="0">
                        <a:lnSpc>
                          <a:spcPct val="100000"/>
                        </a:lnSpc>
                        <a:spcBef>
                          <a:spcPts val="0"/>
                        </a:spcBef>
                        <a:spcAft>
                          <a:spcPts val="0"/>
                        </a:spcAft>
                      </a:pPr>
                      <a:r>
                        <a:rPr lang="fr-FR" sz="1100" b="1" dirty="0" smtClean="0">
                          <a:effectLst/>
                        </a:rPr>
                        <a:t>Morelle </a:t>
                      </a:r>
                      <a:r>
                        <a:rPr lang="fr-FR" sz="1100" b="1" dirty="0">
                          <a:effectLst/>
                        </a:rPr>
                        <a:t>noire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1</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250-500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631">
                <a:tc>
                  <a:txBody>
                    <a:bodyPr/>
                    <a:lstStyle/>
                    <a:p>
                      <a:pPr marL="36000" indent="0" algn="ctr" eaLnBrk="0" fontAlgn="base" hangingPunct="0">
                        <a:lnSpc>
                          <a:spcPct val="100000"/>
                        </a:lnSpc>
                        <a:spcBef>
                          <a:spcPts val="0"/>
                        </a:spcBef>
                        <a:spcAft>
                          <a:spcPts val="0"/>
                        </a:spcAft>
                      </a:pPr>
                      <a:r>
                        <a:rPr lang="fr-FR" sz="1100" b="1" spc="5" dirty="0" smtClean="0">
                          <a:effectLst/>
                        </a:rPr>
                        <a:t>Niébé</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dirty="0">
                          <a:effectLst/>
                        </a:rPr>
                        <a:t>40</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dirty="0" smtClean="0">
                          <a:effectLst/>
                        </a:rPr>
                        <a:t>55*</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631">
                <a:tc>
                  <a:txBody>
                    <a:bodyPr/>
                    <a:lstStyle/>
                    <a:p>
                      <a:pPr marL="36000" indent="0" algn="ctr" eaLnBrk="0" fontAlgn="base" hangingPunct="0">
                        <a:lnSpc>
                          <a:spcPct val="100000"/>
                        </a:lnSpc>
                        <a:spcBef>
                          <a:spcPts val="0"/>
                        </a:spcBef>
                        <a:spcAft>
                          <a:spcPts val="0"/>
                        </a:spcAft>
                      </a:pPr>
                      <a:r>
                        <a:rPr lang="fr-FR" sz="1100" b="1" spc="10" dirty="0" smtClean="0">
                          <a:effectLst/>
                        </a:rPr>
                        <a:t>Oignon</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a:effectLst/>
                        </a:rPr>
                        <a:t>bu,sr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4</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300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90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876">
                <a:tc>
                  <a:txBody>
                    <a:bodyPr/>
                    <a:lstStyle/>
                    <a:p>
                      <a:pPr marL="36000" indent="0" algn="ctr" eaLnBrk="0" fontAlgn="base" hangingPunct="0">
                        <a:lnSpc>
                          <a:spcPct val="100000"/>
                        </a:lnSpc>
                        <a:spcBef>
                          <a:spcPts val="0"/>
                        </a:spcBef>
                        <a:spcAft>
                          <a:spcPts val="0"/>
                        </a:spcAft>
                      </a:pPr>
                      <a:r>
                        <a:rPr lang="fr-FR" sz="1100" b="1" spc="25" dirty="0" smtClean="0">
                          <a:effectLst/>
                        </a:rPr>
                        <a:t>Oseille de Guinée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6</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40">
                          <a:effectLst/>
                        </a:rPr>
                        <a:t>120180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180">
                <a:tc>
                  <a:txBody>
                    <a:bodyPr/>
                    <a:lstStyle/>
                    <a:p>
                      <a:pPr marL="36000" indent="0" algn="ctr" eaLnBrk="0" fontAlgn="base" hangingPunct="0">
                        <a:lnSpc>
                          <a:spcPct val="100000"/>
                        </a:lnSpc>
                        <a:spcBef>
                          <a:spcPts val="0"/>
                        </a:spcBef>
                        <a:spcAft>
                          <a:spcPts val="0"/>
                        </a:spcAft>
                      </a:pPr>
                      <a:r>
                        <a:rPr lang="fr-FR" sz="1100" b="1" dirty="0" smtClean="0">
                          <a:effectLst/>
                        </a:rPr>
                        <a:t>Patate </a:t>
                      </a:r>
                      <a:r>
                        <a:rPr lang="fr-FR" sz="1100" b="1" dirty="0">
                          <a:effectLst/>
                        </a:rPr>
                        <a:t>douce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ti,tu</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dirty="0">
                          <a:effectLst/>
                        </a:rPr>
                        <a:t>120</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90-180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 </a:t>
                      </a:r>
                      <a:endParaRPr lang="fr-FR" sz="11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53">
                <a:tc>
                  <a:txBody>
                    <a:bodyPr/>
                    <a:lstStyle/>
                    <a:p>
                      <a:pPr marL="36000" indent="0" algn="ctr" eaLnBrk="0" fontAlgn="base" hangingPunct="0">
                        <a:lnSpc>
                          <a:spcPct val="100000"/>
                        </a:lnSpc>
                        <a:spcBef>
                          <a:spcPts val="0"/>
                        </a:spcBef>
                        <a:spcAft>
                          <a:spcPts val="0"/>
                        </a:spcAft>
                      </a:pPr>
                      <a:r>
                        <a:rPr lang="fr-FR" sz="1100" b="1" spc="15" dirty="0" smtClean="0">
                          <a:effectLst/>
                        </a:rPr>
                        <a:t>Patate </a:t>
                      </a:r>
                      <a:r>
                        <a:rPr lang="fr-FR" sz="1100" b="1" spc="15" dirty="0">
                          <a:effectLst/>
                        </a:rPr>
                        <a:t>aquatique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ti,sd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120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60-360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1364">
                <a:tc>
                  <a:txBody>
                    <a:bodyPr/>
                    <a:lstStyle/>
                    <a:p>
                      <a:pPr marL="36000" indent="0" algn="ctr" eaLnBrk="0" fontAlgn="base" hangingPunct="0">
                        <a:lnSpc>
                          <a:spcPct val="100000"/>
                        </a:lnSpc>
                        <a:spcBef>
                          <a:spcPts val="0"/>
                        </a:spcBef>
                        <a:spcAft>
                          <a:spcPts val="0"/>
                        </a:spcAft>
                      </a:pPr>
                      <a:r>
                        <a:rPr lang="fr-FR" sz="1100" b="1" spc="20" dirty="0" smtClean="0">
                          <a:effectLst/>
                        </a:rPr>
                        <a:t>Piment</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0" dirty="0">
                          <a:effectLst/>
                        </a:rPr>
                        <a:t>10-30</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90-270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607">
                <a:tc>
                  <a:txBody>
                    <a:bodyPr/>
                    <a:lstStyle/>
                    <a:p>
                      <a:pPr marL="36000" indent="0" algn="ctr" eaLnBrk="0" fontAlgn="base" hangingPunct="0">
                        <a:lnSpc>
                          <a:spcPct val="100000"/>
                        </a:lnSpc>
                        <a:spcBef>
                          <a:spcPts val="0"/>
                        </a:spcBef>
                        <a:spcAft>
                          <a:spcPts val="0"/>
                        </a:spcAft>
                      </a:pPr>
                      <a:r>
                        <a:rPr lang="fr-FR" sz="1100" b="1" spc="20" dirty="0" smtClean="0">
                          <a:effectLst/>
                        </a:rPr>
                        <a:t>Pois </a:t>
                      </a:r>
                      <a:r>
                        <a:rPr lang="fr-FR" sz="1100" b="1" spc="20" dirty="0">
                          <a:effectLst/>
                        </a:rPr>
                        <a:t>d'</a:t>
                      </a:r>
                      <a:r>
                        <a:rPr lang="fr-FR" sz="1100" b="1" spc="20" dirty="0" err="1">
                          <a:effectLst/>
                        </a:rPr>
                        <a:t>Angole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sd</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15</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10'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270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53">
                <a:tc>
                  <a:txBody>
                    <a:bodyPr/>
                    <a:lstStyle/>
                    <a:p>
                      <a:pPr marL="36000" indent="0" algn="ctr" eaLnBrk="0" fontAlgn="base" hangingPunct="0">
                        <a:lnSpc>
                          <a:spcPct val="100000"/>
                        </a:lnSpc>
                        <a:spcBef>
                          <a:spcPts val="0"/>
                        </a:spcBef>
                        <a:spcAft>
                          <a:spcPts val="0"/>
                        </a:spcAft>
                      </a:pPr>
                      <a:r>
                        <a:rPr lang="fr-FR" sz="1100" b="1" spc="20" dirty="0" smtClean="0">
                          <a:effectLst/>
                        </a:rPr>
                        <a:t>Poivron</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4</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30-50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dirty="0">
                          <a:effectLst/>
                        </a:rPr>
                        <a:t>50-130</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818">
                <a:tc>
                  <a:txBody>
                    <a:bodyPr/>
                    <a:lstStyle/>
                    <a:p>
                      <a:pPr marL="36000" indent="0" algn="ctr" eaLnBrk="0" fontAlgn="base" hangingPunct="0">
                        <a:lnSpc>
                          <a:spcPct val="100000"/>
                        </a:lnSpc>
                        <a:spcBef>
                          <a:spcPts val="0"/>
                        </a:spcBef>
                        <a:spcAft>
                          <a:spcPts val="0"/>
                        </a:spcAft>
                      </a:pPr>
                      <a:r>
                        <a:rPr lang="fr-FR" sz="1100" b="1" dirty="0" smtClean="0">
                          <a:effectLst/>
                        </a:rPr>
                        <a:t>Taro</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5">
                          <a:effectLst/>
                        </a:rPr>
                        <a:t>pl,tu</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30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dirty="0">
                          <a:effectLst/>
                        </a:rPr>
                        <a:t>60-170</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849">
                <a:tc>
                  <a:txBody>
                    <a:bodyPr/>
                    <a:lstStyle/>
                    <a:p>
                      <a:pPr marL="36000" indent="0" algn="ctr" eaLnBrk="0" fontAlgn="base" hangingPunct="0">
                        <a:lnSpc>
                          <a:spcPct val="100000"/>
                        </a:lnSpc>
                        <a:spcBef>
                          <a:spcPts val="0"/>
                        </a:spcBef>
                        <a:spcAft>
                          <a:spcPts val="0"/>
                        </a:spcAft>
                      </a:pPr>
                      <a:r>
                        <a:rPr lang="fr-FR" sz="1100" b="1" spc="10" dirty="0" smtClean="0">
                          <a:effectLst/>
                        </a:rPr>
                        <a:t>Tomate</a:t>
                      </a:r>
                      <a:endParaRPr lang="fr-FR" sz="11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65">
                          <a:effectLst/>
                        </a:rPr>
                        <a:t>++</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a:effectLst/>
                        </a:rPr>
                        <a:t>Sr</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0">
                          <a:effectLst/>
                        </a:rPr>
                        <a:t>4-6</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15">
                          <a:effectLst/>
                        </a:rPr>
                        <a:t>20-30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spc="25">
                          <a:effectLst/>
                        </a:rPr>
                        <a:t>60-160</a:t>
                      </a:r>
                      <a:endParaRPr lang="fr-FR" sz="11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100" dirty="0">
                          <a:effectLst/>
                        </a:rPr>
                        <a:t>+</a:t>
                      </a:r>
                      <a:endParaRPr lang="fr-FR" sz="11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ZoneTexte 3"/>
          <p:cNvSpPr txBox="1"/>
          <p:nvPr/>
        </p:nvSpPr>
        <p:spPr>
          <a:xfrm>
            <a:off x="1054249" y="4609912"/>
            <a:ext cx="3184264" cy="1938992"/>
          </a:xfrm>
          <a:prstGeom prst="rect">
            <a:avLst/>
          </a:prstGeom>
          <a:noFill/>
        </p:spPr>
        <p:txBody>
          <a:bodyPr wrap="square" rtlCol="0">
            <a:spAutoFit/>
          </a:bodyPr>
          <a:lstStyle/>
          <a:p>
            <a:r>
              <a:rPr lang="fr-FR" sz="1200" dirty="0">
                <a:solidFill>
                  <a:srgbClr val="008000"/>
                </a:solidFill>
              </a:rPr>
              <a:t>(1) ++ = climat optimal</a:t>
            </a:r>
          </a:p>
          <a:p>
            <a:r>
              <a:rPr lang="fr-FR" sz="1200" dirty="0">
                <a:solidFill>
                  <a:srgbClr val="008000"/>
                </a:solidFill>
              </a:rPr>
              <a:t>+= climat moins approprié</a:t>
            </a:r>
          </a:p>
          <a:p>
            <a:r>
              <a:rPr lang="fr-FR" sz="1200" dirty="0">
                <a:solidFill>
                  <a:srgbClr val="008000"/>
                </a:solidFill>
              </a:rPr>
              <a:t>= climat non approprié</a:t>
            </a:r>
          </a:p>
          <a:p>
            <a:r>
              <a:rPr lang="fr-FR" sz="1200" dirty="0">
                <a:solidFill>
                  <a:srgbClr val="008000"/>
                </a:solidFill>
              </a:rPr>
              <a:t>(2) </a:t>
            </a:r>
            <a:r>
              <a:rPr lang="fr-FR" sz="1200" dirty="0" err="1">
                <a:solidFill>
                  <a:srgbClr val="008000"/>
                </a:solidFill>
              </a:rPr>
              <a:t>sd</a:t>
            </a:r>
            <a:r>
              <a:rPr lang="fr-FR" sz="1200" dirty="0">
                <a:solidFill>
                  <a:srgbClr val="008000"/>
                </a:solidFill>
              </a:rPr>
              <a:t> = semis direct</a:t>
            </a:r>
          </a:p>
          <a:p>
            <a:r>
              <a:rPr lang="fr-FR" sz="1200" dirty="0">
                <a:solidFill>
                  <a:srgbClr val="008000"/>
                </a:solidFill>
              </a:rPr>
              <a:t>sr = semis et ensuite repiquage</a:t>
            </a:r>
          </a:p>
          <a:p>
            <a:r>
              <a:rPr lang="fr-FR" sz="1200" dirty="0">
                <a:solidFill>
                  <a:srgbClr val="008000"/>
                </a:solidFill>
              </a:rPr>
              <a:t>ti, tu, </a:t>
            </a:r>
            <a:r>
              <a:rPr lang="fr-FR" sz="1200" dirty="0" err="1">
                <a:solidFill>
                  <a:srgbClr val="008000"/>
                </a:solidFill>
              </a:rPr>
              <a:t>pl</a:t>
            </a:r>
            <a:r>
              <a:rPr lang="fr-FR" sz="1200" dirty="0">
                <a:solidFill>
                  <a:srgbClr val="008000"/>
                </a:solidFill>
              </a:rPr>
              <a:t> (jeune plante) = bouturage</a:t>
            </a:r>
          </a:p>
          <a:p>
            <a:r>
              <a:rPr lang="fr-FR" sz="1200" dirty="0">
                <a:solidFill>
                  <a:srgbClr val="008000"/>
                </a:solidFill>
              </a:rPr>
              <a:t>(3) par 10m2 de culture</a:t>
            </a:r>
          </a:p>
          <a:p>
            <a:r>
              <a:rPr lang="fr-FR" sz="1200" dirty="0">
                <a:solidFill>
                  <a:srgbClr val="008000"/>
                </a:solidFill>
              </a:rPr>
              <a:t>* = nombre de poquets de 2-4 graines</a:t>
            </a:r>
          </a:p>
          <a:p>
            <a:r>
              <a:rPr lang="fr-FR" sz="1200" dirty="0">
                <a:solidFill>
                  <a:srgbClr val="008000"/>
                </a:solidFill>
              </a:rPr>
              <a:t>(4) plantes vivaces continuant à produire les années suivantes</a:t>
            </a:r>
          </a:p>
        </p:txBody>
      </p:sp>
    </p:spTree>
    <p:extLst>
      <p:ext uri="{BB962C8B-B14F-4D97-AF65-F5344CB8AC3E}">
        <p14:creationId xmlns:p14="http://schemas.microsoft.com/office/powerpoint/2010/main" val="22714687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122" y="6355266"/>
            <a:ext cx="574638" cy="333935"/>
          </a:xfrm>
        </p:spPr>
        <p:txBody>
          <a:bodyPr/>
          <a:lstStyle/>
          <a:p>
            <a:fld id="{603C289A-54D5-4C32-934A-7B1A9FC8B676}" type="slidenum">
              <a:rPr lang="fr-FR" smtClean="0"/>
              <a:t>125</a:t>
            </a:fld>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3218045569"/>
              </p:ext>
            </p:extLst>
          </p:nvPr>
        </p:nvGraphicFramePr>
        <p:xfrm>
          <a:off x="107576" y="1231490"/>
          <a:ext cx="5959737" cy="4972145"/>
        </p:xfrm>
        <a:graphic>
          <a:graphicData uri="http://schemas.openxmlformats.org/drawingml/2006/table">
            <a:tbl>
              <a:tblPr>
                <a:tableStyleId>{5C22544A-7EE6-4342-B048-85BDC9FD1C3A}</a:tableStyleId>
              </a:tblPr>
              <a:tblGrid>
                <a:gridCol w="236668"/>
                <a:gridCol w="1301676"/>
                <a:gridCol w="1258644"/>
                <a:gridCol w="1968650"/>
                <a:gridCol w="1194099"/>
              </a:tblGrid>
              <a:tr h="199519">
                <a:tc>
                  <a:txBody>
                    <a:bodyPr/>
                    <a:lstStyle/>
                    <a:p>
                      <a:pPr marL="36000">
                        <a:lnSpc>
                          <a:spcPct val="100000"/>
                        </a:lnSpc>
                        <a:spcBef>
                          <a:spcPts val="0"/>
                        </a:spcBef>
                        <a:spcAft>
                          <a:spcPts val="0"/>
                        </a:spcAft>
                      </a:pPr>
                      <a:r>
                        <a:rPr lang="fr-FR" sz="1000" b="1" spc="-10" dirty="0" smtClean="0">
                          <a:solidFill>
                            <a:schemeClr val="tx1"/>
                          </a:solidFill>
                          <a:effectLst/>
                        </a:rPr>
                        <a:t>Nº</a:t>
                      </a:r>
                      <a:r>
                        <a:rPr lang="fr-FR" sz="1000" b="1" dirty="0" smtClean="0">
                          <a:solidFill>
                            <a:schemeClr val="tx1"/>
                          </a:solidFill>
                          <a:effectLst/>
                        </a:rPr>
                        <a:t> </a:t>
                      </a:r>
                      <a:endParaRPr lang="fr-FR" sz="1000" b="1" dirty="0">
                        <a:solidFill>
                          <a:schemeClr val="tx1"/>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solidFill>
                            <a:schemeClr val="tx1"/>
                          </a:solidFill>
                          <a:effectLst/>
                        </a:rPr>
                        <a:t>Nom botanique</a:t>
                      </a:r>
                      <a:endParaRPr lang="fr-FR" sz="1000" b="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solidFill>
                            <a:schemeClr val="tx1"/>
                          </a:solidFill>
                          <a:effectLst/>
                        </a:rPr>
                        <a:t>Nom commun</a:t>
                      </a:r>
                      <a:endParaRPr lang="fr-FR" sz="1000" b="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solidFill>
                            <a:schemeClr val="tx1"/>
                          </a:solidFill>
                          <a:effectLst/>
                        </a:rPr>
                        <a:t>Utilisations</a:t>
                      </a:r>
                      <a:endParaRPr lang="fr-FR" sz="1000" b="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solidFill>
                            <a:schemeClr val="tx1"/>
                          </a:solidFill>
                          <a:effectLst/>
                        </a:rPr>
                        <a:t>Région de croissance</a:t>
                      </a:r>
                      <a:endParaRPr lang="fr-FR" sz="1000" b="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585">
                <a:tc gridSpan="5">
                  <a:txBody>
                    <a:bodyPr/>
                    <a:lstStyle/>
                    <a:p>
                      <a:pPr marL="36000" eaLnBrk="0" fontAlgn="base" hangingPunct="0">
                        <a:lnSpc>
                          <a:spcPct val="100000"/>
                        </a:lnSpc>
                        <a:spcBef>
                          <a:spcPts val="0"/>
                        </a:spcBef>
                        <a:spcAft>
                          <a:spcPts val="0"/>
                        </a:spcAft>
                      </a:pPr>
                      <a:r>
                        <a:rPr lang="fr-FR" sz="1000" b="1" dirty="0">
                          <a:solidFill>
                            <a:schemeClr val="tx1"/>
                          </a:solidFill>
                          <a:effectLst/>
                        </a:rPr>
                        <a:t>Piquets vivants et plantes de haie</a:t>
                      </a:r>
                      <a:endParaRPr lang="fr-FR" sz="1000" b="1"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69902">
                <a:tc>
                  <a:txBody>
                    <a:bodyPr/>
                    <a:lstStyle/>
                    <a:p>
                      <a:pPr marL="36000" eaLnBrk="0" fontAlgn="base" hangingPunct="0">
                        <a:lnSpc>
                          <a:spcPct val="100000"/>
                        </a:lnSpc>
                        <a:spcBef>
                          <a:spcPts val="0"/>
                        </a:spcBef>
                        <a:spcAft>
                          <a:spcPts val="0"/>
                        </a:spcAft>
                      </a:pPr>
                      <a:r>
                        <a:rPr lang="fr-FR" sz="1000">
                          <a:solidFill>
                            <a:schemeClr val="tx1"/>
                          </a:solidFill>
                          <a:effectLst/>
                        </a:rPr>
                        <a:t>1</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rgbClr val="C00000"/>
                          </a:solidFill>
                          <a:effectLst/>
                        </a:rPr>
                        <a:t>Caesalpinia</a:t>
                      </a:r>
                      <a:r>
                        <a:rPr lang="fr-FR" sz="1000" i="1" dirty="0">
                          <a:solidFill>
                            <a:srgbClr val="C00000"/>
                          </a:solidFill>
                          <a:effectLst/>
                        </a:rPr>
                        <a:t> </a:t>
                      </a:r>
                      <a:r>
                        <a:rPr lang="fr-FR" sz="1000" i="1" dirty="0" err="1" smtClean="0">
                          <a:solidFill>
                            <a:srgbClr val="C00000"/>
                          </a:solidFill>
                          <a:effectLst/>
                        </a:rPr>
                        <a:t>decapetala</a:t>
                      </a:r>
                      <a:endParaRPr lang="fr-FR" sz="1000" i="1" dirty="0">
                        <a:solidFill>
                          <a:srgbClr val="C0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cassie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haie, médicament, tanin</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solidFill>
                            <a:schemeClr val="tx1"/>
                          </a:solidFill>
                          <a:effectLst/>
                        </a:rPr>
                        <a:t>Asie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214">
                <a:tc>
                  <a:txBody>
                    <a:bodyPr/>
                    <a:lstStyle/>
                    <a:p>
                      <a:pPr marL="36000" eaLnBrk="0" fontAlgn="base" hangingPunct="0">
                        <a:lnSpc>
                          <a:spcPct val="100000"/>
                        </a:lnSpc>
                        <a:spcBef>
                          <a:spcPts val="0"/>
                        </a:spcBef>
                        <a:spcAft>
                          <a:spcPts val="0"/>
                        </a:spcAft>
                      </a:pPr>
                      <a:r>
                        <a:rPr lang="fr-FR" sz="1000">
                          <a:solidFill>
                            <a:schemeClr val="tx1"/>
                          </a:solidFill>
                          <a:effectLst/>
                        </a:rPr>
                        <a:t>2</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solidFill>
                            <a:srgbClr val="008000"/>
                          </a:solidFill>
                          <a:effectLst/>
                        </a:rPr>
                        <a:t>Carissa </a:t>
                      </a:r>
                      <a:r>
                        <a:rPr lang="fr-FR" sz="1000" i="1" dirty="0" err="1">
                          <a:solidFill>
                            <a:srgbClr val="008000"/>
                          </a:solidFill>
                          <a:effectLst/>
                        </a:rPr>
                        <a:t>macrocarpa</a:t>
                      </a:r>
                      <a:r>
                        <a:rPr lang="fr-FR" sz="1000" i="1" dirty="0">
                          <a:solidFill>
                            <a:srgbClr val="008000"/>
                          </a:solidFill>
                          <a:effectLst/>
                        </a:rPr>
                        <a:t> </a:t>
                      </a:r>
                      <a:r>
                        <a:rPr lang="fr-FR" sz="1000" i="1" dirty="0">
                          <a:solidFill>
                            <a:schemeClr val="tx1"/>
                          </a:solidFill>
                          <a:effectLst/>
                        </a:rPr>
                        <a:t>(Carissa </a:t>
                      </a:r>
                      <a:r>
                        <a:rPr lang="fr-FR" sz="1000" i="1" dirty="0" err="1">
                          <a:solidFill>
                            <a:schemeClr val="tx1"/>
                          </a:solidFill>
                          <a:effectLst/>
                        </a:rPr>
                        <a:t>grandiflora</a:t>
                      </a:r>
                      <a:r>
                        <a:rPr lang="fr-FR" sz="1000" i="1" dirty="0">
                          <a:solidFill>
                            <a:schemeClr val="tx1"/>
                          </a:solidFill>
                          <a:effectLst/>
                        </a:rPr>
                        <a:t>)</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prunier du Natal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haie, fruits, médicament</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Afrique du S. pantropical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015">
                <a:tc>
                  <a:txBody>
                    <a:bodyPr/>
                    <a:lstStyle/>
                    <a:p>
                      <a:pPr marL="36000" eaLnBrk="0" fontAlgn="base" hangingPunct="0">
                        <a:lnSpc>
                          <a:spcPct val="100000"/>
                        </a:lnSpc>
                        <a:spcBef>
                          <a:spcPts val="0"/>
                        </a:spcBef>
                        <a:spcAft>
                          <a:spcPts val="0"/>
                        </a:spcAft>
                      </a:pPr>
                      <a:r>
                        <a:rPr lang="fr-FR" sz="1000">
                          <a:solidFill>
                            <a:schemeClr val="tx1"/>
                          </a:solidFill>
                          <a:effectLst/>
                        </a:rPr>
                        <a:t>3</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11480" eaLnBrk="0" fontAlgn="base" hangingPunct="0">
                        <a:lnSpc>
                          <a:spcPct val="100000"/>
                        </a:lnSpc>
                        <a:spcBef>
                          <a:spcPts val="0"/>
                        </a:spcBef>
                        <a:spcAft>
                          <a:spcPts val="0"/>
                        </a:spcAft>
                      </a:pPr>
                      <a:r>
                        <a:rPr lang="fr-FR" sz="1000" i="1" dirty="0" err="1">
                          <a:solidFill>
                            <a:schemeClr val="tx1"/>
                          </a:solidFill>
                          <a:effectLst/>
                        </a:rPr>
                        <a:t>Commiphora</a:t>
                      </a:r>
                      <a:r>
                        <a:rPr lang="fr-FR" sz="1000" i="1" dirty="0">
                          <a:solidFill>
                            <a:schemeClr val="tx1"/>
                          </a:solidFill>
                          <a:effectLst/>
                        </a:rPr>
                        <a:t> </a:t>
                      </a:r>
                      <a:r>
                        <a:rPr lang="fr-FR" sz="1000" i="1" dirty="0" err="1">
                          <a:solidFill>
                            <a:schemeClr val="tx1"/>
                          </a:solidFill>
                          <a:effectLst/>
                        </a:rPr>
                        <a:t>africana</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11480" eaLnBrk="0" fontAlgn="base" hangingPunct="0">
                        <a:lnSpc>
                          <a:spcPct val="100000"/>
                        </a:lnSpc>
                        <a:spcBef>
                          <a:spcPts val="0"/>
                        </a:spcBef>
                        <a:spcAft>
                          <a:spcPts val="0"/>
                        </a:spcAft>
                      </a:pPr>
                      <a:r>
                        <a:rPr lang="fr-FR" sz="1000" spc="-10" dirty="0" smtClean="0">
                          <a:solidFill>
                            <a:schemeClr val="tx1"/>
                          </a:solidFill>
                          <a:effectLst/>
                        </a:rPr>
                        <a:t>Bdellium</a:t>
                      </a:r>
                      <a:r>
                        <a:rPr lang="fr-FR" sz="1000" spc="-10" baseline="0" dirty="0" smtClean="0">
                          <a:solidFill>
                            <a:schemeClr val="tx1"/>
                          </a:solidFill>
                          <a:effectLst/>
                        </a:rPr>
                        <a:t> </a:t>
                      </a:r>
                      <a:r>
                        <a:rPr lang="fr-FR" sz="1000" spc="-10" dirty="0" smtClean="0">
                          <a:solidFill>
                            <a:schemeClr val="tx1"/>
                          </a:solidFill>
                          <a:effectLst/>
                        </a:rPr>
                        <a:t>d’Afrique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piquets vivants, haie, fourrage, résine/gomme, aliment</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solidFill>
                            <a:schemeClr val="tx1"/>
                          </a:solidFill>
                          <a:effectLst/>
                        </a:rPr>
                        <a:t>Afrique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46">
                <a:tc>
                  <a:txBody>
                    <a:bodyPr/>
                    <a:lstStyle/>
                    <a:p>
                      <a:pPr marL="36000" eaLnBrk="0" fontAlgn="base" hangingPunct="0">
                        <a:lnSpc>
                          <a:spcPct val="100000"/>
                        </a:lnSpc>
                        <a:spcBef>
                          <a:spcPts val="0"/>
                        </a:spcBef>
                        <a:spcAft>
                          <a:spcPts val="0"/>
                        </a:spcAft>
                      </a:pPr>
                      <a:r>
                        <a:rPr lang="fr-FR" sz="1000">
                          <a:solidFill>
                            <a:schemeClr val="tx1"/>
                          </a:solidFill>
                          <a:effectLst/>
                        </a:rPr>
                        <a:t>4</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a:solidFill>
                            <a:schemeClr val="tx1"/>
                          </a:solidFill>
                          <a:effectLst/>
                        </a:rPr>
                        <a:t>Dovyalis caffra</a:t>
                      </a:r>
                      <a:endParaRPr lang="fr-FR" sz="1000" i="1">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pomme caffre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haie, fruit</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solidFill>
                            <a:schemeClr val="tx1"/>
                          </a:solidFill>
                          <a:effectLst/>
                        </a:rPr>
                        <a:t>Afrique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170">
                <a:tc>
                  <a:txBody>
                    <a:bodyPr/>
                    <a:lstStyle/>
                    <a:p>
                      <a:pPr marL="36000" eaLnBrk="0" fontAlgn="base" hangingPunct="0">
                        <a:lnSpc>
                          <a:spcPct val="100000"/>
                        </a:lnSpc>
                        <a:spcBef>
                          <a:spcPts val="0"/>
                        </a:spcBef>
                        <a:spcAft>
                          <a:spcPts val="0"/>
                        </a:spcAft>
                      </a:pPr>
                      <a:r>
                        <a:rPr lang="fr-FR" sz="1000">
                          <a:solidFill>
                            <a:schemeClr val="tx1"/>
                          </a:solidFill>
                          <a:effectLst/>
                        </a:rPr>
                        <a:t>5</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Erythrina</a:t>
                      </a:r>
                      <a:r>
                        <a:rPr lang="fr-FR" sz="1000" i="1" dirty="0">
                          <a:solidFill>
                            <a:schemeClr val="tx1"/>
                          </a:solidFill>
                          <a:effectLst/>
                        </a:rPr>
                        <a:t> </a:t>
                      </a:r>
                      <a:r>
                        <a:rPr lang="fr-FR" sz="1000" i="1" dirty="0" err="1">
                          <a:solidFill>
                            <a:schemeClr val="tx1"/>
                          </a:solidFill>
                          <a:effectLst/>
                        </a:rPr>
                        <a:t>fusca</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 </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piquets vivants, fourrage, arbre d’ombrage, orne­mental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pantropical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26">
                <a:tc>
                  <a:txBody>
                    <a:bodyPr/>
                    <a:lstStyle/>
                    <a:p>
                      <a:pPr marL="36000" eaLnBrk="0" fontAlgn="base" hangingPunct="0">
                        <a:lnSpc>
                          <a:spcPct val="100000"/>
                        </a:lnSpc>
                        <a:spcBef>
                          <a:spcPts val="0"/>
                        </a:spcBef>
                        <a:spcAft>
                          <a:spcPts val="0"/>
                        </a:spcAft>
                      </a:pPr>
                      <a:r>
                        <a:rPr lang="fr-FR" sz="1000">
                          <a:solidFill>
                            <a:schemeClr val="tx1"/>
                          </a:solidFill>
                          <a:effectLst/>
                        </a:rPr>
                        <a:t>6</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Erythrina</a:t>
                      </a:r>
                      <a:r>
                        <a:rPr lang="fr-FR" sz="1000" i="1" dirty="0">
                          <a:solidFill>
                            <a:schemeClr val="tx1"/>
                          </a:solidFill>
                          <a:effectLst/>
                        </a:rPr>
                        <a:t> </a:t>
                      </a:r>
                      <a:r>
                        <a:rPr lang="fr-FR" sz="1000" i="1" dirty="0" err="1" smtClean="0">
                          <a:solidFill>
                            <a:schemeClr val="tx1"/>
                          </a:solidFill>
                          <a:effectLst/>
                        </a:rPr>
                        <a:t>poeppigiana</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 </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piquets vivants/support/ ombre, fourrage, engrais vert</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Amérique du S. pantropical</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170">
                <a:tc>
                  <a:txBody>
                    <a:bodyPr/>
                    <a:lstStyle/>
                    <a:p>
                      <a:pPr marL="36000" eaLnBrk="0" fontAlgn="base" hangingPunct="0">
                        <a:lnSpc>
                          <a:spcPct val="100000"/>
                        </a:lnSpc>
                        <a:spcBef>
                          <a:spcPts val="0"/>
                        </a:spcBef>
                        <a:spcAft>
                          <a:spcPts val="0"/>
                        </a:spcAft>
                      </a:pPr>
                      <a:r>
                        <a:rPr lang="fr-FR" sz="1000">
                          <a:solidFill>
                            <a:schemeClr val="tx1"/>
                          </a:solidFill>
                          <a:effectLst/>
                        </a:rPr>
                        <a:t>7</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Erythrina</a:t>
                      </a:r>
                      <a:r>
                        <a:rPr lang="fr-FR" sz="1000" i="1" dirty="0">
                          <a:solidFill>
                            <a:schemeClr val="tx1"/>
                          </a:solidFill>
                          <a:effectLst/>
                        </a:rPr>
                        <a:t> </a:t>
                      </a:r>
                      <a:r>
                        <a:rPr lang="fr-FR" sz="1000" i="1" dirty="0" err="1" smtClean="0">
                          <a:solidFill>
                            <a:schemeClr val="tx1"/>
                          </a:solidFill>
                          <a:effectLst/>
                        </a:rPr>
                        <a:t>subumbrans</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 </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piquets vivants, fourrage, médicament, arbre d’ombrage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solidFill>
                            <a:schemeClr val="tx1"/>
                          </a:solidFill>
                          <a:effectLst/>
                        </a:rPr>
                        <a:t>Asie</a:t>
                      </a:r>
                      <a:endParaRPr lang="fr-FR" sz="1000">
                        <a:solidFill>
                          <a:schemeClr val="tx1"/>
                        </a:solidFill>
                        <a:effectLst/>
                      </a:endParaRPr>
                    </a:p>
                    <a:p>
                      <a:pPr marL="36000" eaLnBrk="0" fontAlgn="base" hangingPunct="0">
                        <a:lnSpc>
                          <a:spcPct val="100000"/>
                        </a:lnSpc>
                        <a:spcBef>
                          <a:spcPts val="0"/>
                        </a:spcBef>
                        <a:spcAft>
                          <a:spcPts val="0"/>
                        </a:spcAft>
                      </a:pPr>
                      <a:r>
                        <a:rPr lang="fr-FR" sz="1000">
                          <a:solidFill>
                            <a:schemeClr val="tx1"/>
                          </a:solidFill>
                          <a:effectLst/>
                        </a:rPr>
                        <a:t>pantropical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170">
                <a:tc>
                  <a:txBody>
                    <a:bodyPr/>
                    <a:lstStyle/>
                    <a:p>
                      <a:pPr marL="36000" eaLnBrk="0" fontAlgn="base" hangingPunct="0">
                        <a:lnSpc>
                          <a:spcPct val="100000"/>
                        </a:lnSpc>
                        <a:spcBef>
                          <a:spcPts val="0"/>
                        </a:spcBef>
                        <a:spcAft>
                          <a:spcPts val="0"/>
                        </a:spcAft>
                      </a:pPr>
                      <a:r>
                        <a:rPr lang="fr-FR" sz="1000">
                          <a:solidFill>
                            <a:schemeClr val="tx1"/>
                          </a:solidFill>
                          <a:effectLst/>
                        </a:rPr>
                        <a:t>8</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Euphorbia</a:t>
                      </a:r>
                      <a:r>
                        <a:rPr lang="fr-FR" sz="1000" i="1" dirty="0">
                          <a:solidFill>
                            <a:schemeClr val="tx1"/>
                          </a:solidFill>
                          <a:effectLst/>
                        </a:rPr>
                        <a:t> </a:t>
                      </a:r>
                      <a:r>
                        <a:rPr lang="fr-FR" sz="1000" i="1" dirty="0" err="1" smtClean="0">
                          <a:solidFill>
                            <a:schemeClr val="tx1"/>
                          </a:solidFill>
                          <a:effectLst/>
                        </a:rPr>
                        <a:t>balsamifera</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euphorbe du </a:t>
                      </a:r>
                      <a:r>
                        <a:rPr lang="fr-FR" sz="1000" dirty="0" err="1">
                          <a:solidFill>
                            <a:schemeClr val="tx1"/>
                          </a:solidFill>
                          <a:effectLst/>
                        </a:rPr>
                        <a:t>Cayor</a:t>
                      </a:r>
                      <a:r>
                        <a:rPr lang="fr-FR" sz="1000" dirty="0">
                          <a:solidFill>
                            <a:schemeClr val="tx1"/>
                          </a:solidFill>
                          <a:effectLst/>
                        </a:rPr>
                        <a:t>, </a:t>
                      </a:r>
                      <a:r>
                        <a:rPr lang="fr-FR" sz="1000" dirty="0" err="1">
                          <a:solidFill>
                            <a:schemeClr val="tx1"/>
                          </a:solidFill>
                          <a:effectLst/>
                        </a:rPr>
                        <a:t>salane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7160" eaLnBrk="0" fontAlgn="base" hangingPunct="0">
                        <a:lnSpc>
                          <a:spcPct val="100000"/>
                        </a:lnSpc>
                        <a:spcBef>
                          <a:spcPts val="0"/>
                        </a:spcBef>
                        <a:spcAft>
                          <a:spcPts val="0"/>
                        </a:spcAft>
                      </a:pPr>
                      <a:r>
                        <a:rPr lang="fr-FR" sz="1000" dirty="0">
                          <a:solidFill>
                            <a:schemeClr val="tx1"/>
                          </a:solidFill>
                          <a:effectLst/>
                        </a:rPr>
                        <a:t>haie, fourrage (</a:t>
                      </a:r>
                      <a:r>
                        <a:rPr lang="fr-FR" sz="1000" dirty="0" smtClean="0">
                          <a:solidFill>
                            <a:schemeClr val="tx1"/>
                          </a:solidFill>
                          <a:effectLst/>
                        </a:rPr>
                        <a:t>chameaux</a:t>
                      </a:r>
                      <a:r>
                        <a:rPr lang="fr-FR" sz="1000" dirty="0">
                          <a:solidFill>
                            <a:schemeClr val="tx1"/>
                          </a:solidFill>
                          <a:effectLst/>
                        </a:rPr>
                        <a:t>, chèvres), </a:t>
                      </a:r>
                      <a:r>
                        <a:rPr lang="fr-FR" sz="1000" dirty="0" smtClean="0">
                          <a:solidFill>
                            <a:schemeClr val="tx1"/>
                          </a:solidFill>
                          <a:effectLst/>
                        </a:rPr>
                        <a:t>médicament</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solidFill>
                            <a:schemeClr val="tx1"/>
                          </a:solidFill>
                          <a:effectLst/>
                        </a:rPr>
                        <a:t>Afrique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170">
                <a:tc>
                  <a:txBody>
                    <a:bodyPr/>
                    <a:lstStyle/>
                    <a:p>
                      <a:pPr marL="36000" eaLnBrk="0" fontAlgn="base" hangingPunct="0">
                        <a:lnSpc>
                          <a:spcPct val="100000"/>
                        </a:lnSpc>
                        <a:spcBef>
                          <a:spcPts val="0"/>
                        </a:spcBef>
                        <a:spcAft>
                          <a:spcPts val="0"/>
                        </a:spcAft>
                      </a:pPr>
                      <a:r>
                        <a:rPr lang="fr-FR" sz="1000">
                          <a:solidFill>
                            <a:schemeClr val="tx1"/>
                          </a:solidFill>
                          <a:effectLst/>
                        </a:rPr>
                        <a:t>9</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a:solidFill>
                            <a:schemeClr val="tx1"/>
                          </a:solidFill>
                          <a:effectLst/>
                        </a:rPr>
                        <a:t>Euphorbia tirucalli</a:t>
                      </a:r>
                      <a:endParaRPr lang="fr-FR" sz="1000" i="1">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Bef>
                          <a:spcPts val="0"/>
                        </a:spcBef>
                        <a:spcAft>
                          <a:spcPts val="0"/>
                        </a:spcAft>
                      </a:pPr>
                      <a:r>
                        <a:rPr lang="fr-FR" sz="1000" dirty="0">
                          <a:solidFill>
                            <a:schemeClr val="tx1"/>
                          </a:solidFill>
                          <a:effectLst/>
                        </a:rPr>
                        <a:t>arbre de </a:t>
                      </a:r>
                      <a:r>
                        <a:rPr lang="fr-FR" sz="1000" dirty="0" smtClean="0">
                          <a:solidFill>
                            <a:schemeClr val="tx1"/>
                          </a:solidFill>
                          <a:effectLst/>
                        </a:rPr>
                        <a:t>Saint-Sébastien</a:t>
                      </a:r>
                      <a:r>
                        <a:rPr lang="fr-FR" sz="1000" dirty="0">
                          <a:solidFill>
                            <a:schemeClr val="tx1"/>
                          </a:solidFill>
                          <a:effectLst/>
                        </a:rPr>
                        <a:t>, </a:t>
                      </a:r>
                      <a:r>
                        <a:rPr lang="fr-FR" sz="1000" dirty="0" smtClean="0">
                          <a:solidFill>
                            <a:schemeClr val="tx1"/>
                          </a:solidFill>
                          <a:effectLst/>
                        </a:rPr>
                        <a:t>garde maison, </a:t>
                      </a:r>
                      <a:r>
                        <a:rPr lang="fr-FR" sz="1000" dirty="0" err="1" smtClean="0">
                          <a:solidFill>
                            <a:schemeClr val="tx1"/>
                          </a:solidFill>
                          <a:effectLst/>
                        </a:rPr>
                        <a:t>finger</a:t>
                      </a:r>
                      <a:r>
                        <a:rPr lang="fr-FR" sz="1000" dirty="0" smtClean="0">
                          <a:solidFill>
                            <a:schemeClr val="tx1"/>
                          </a:solidFill>
                          <a:effectLst/>
                        </a:rPr>
                        <a:t> </a:t>
                      </a:r>
                      <a:r>
                        <a:rPr lang="fr-FR" sz="1000" dirty="0" err="1">
                          <a:solidFill>
                            <a:schemeClr val="tx1"/>
                          </a:solidFill>
                          <a:effectLst/>
                        </a:rPr>
                        <a:t>tree</a:t>
                      </a:r>
                      <a:r>
                        <a:rPr lang="fr-FR" sz="1000" dirty="0">
                          <a:solidFill>
                            <a:schemeClr val="tx1"/>
                          </a:solidFill>
                          <a:effectLst/>
                        </a:rPr>
                        <a:t>, </a:t>
                      </a:r>
                      <a:r>
                        <a:rPr lang="fr-FR" sz="1000" dirty="0" err="1">
                          <a:solidFill>
                            <a:schemeClr val="tx1"/>
                          </a:solidFill>
                          <a:effectLst/>
                        </a:rPr>
                        <a:t>rubber</a:t>
                      </a:r>
                      <a:r>
                        <a:rPr lang="fr-FR" sz="1000" dirty="0">
                          <a:solidFill>
                            <a:schemeClr val="tx1"/>
                          </a:solidFill>
                          <a:effectLst/>
                        </a:rPr>
                        <a:t> </a:t>
                      </a:r>
                      <a:r>
                        <a:rPr lang="fr-FR" sz="1000" dirty="0" err="1">
                          <a:solidFill>
                            <a:schemeClr val="tx1"/>
                          </a:solidFill>
                          <a:effectLst/>
                        </a:rPr>
                        <a:t>euphorbia</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haie, latex, toxique pour les poissons, artisanat du bois, médicament</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Afrique pantropical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433">
                <a:tc>
                  <a:txBody>
                    <a:bodyPr/>
                    <a:lstStyle/>
                    <a:p>
                      <a:pPr marL="36000" eaLnBrk="0" fontAlgn="base" hangingPunct="0">
                        <a:lnSpc>
                          <a:spcPct val="100000"/>
                        </a:lnSpc>
                        <a:spcBef>
                          <a:spcPts val="0"/>
                        </a:spcBef>
                        <a:spcAft>
                          <a:spcPts val="0"/>
                        </a:spcAft>
                      </a:pPr>
                      <a:r>
                        <a:rPr lang="fr-FR" sz="1000" spc="-25">
                          <a:solidFill>
                            <a:schemeClr val="tx1"/>
                          </a:solidFill>
                          <a:effectLst/>
                        </a:rPr>
                        <a:t>10</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Flemingia</a:t>
                      </a:r>
                      <a:r>
                        <a:rPr lang="fr-FR" sz="1000" i="1" dirty="0">
                          <a:solidFill>
                            <a:schemeClr val="tx1"/>
                          </a:solidFill>
                          <a:effectLst/>
                        </a:rPr>
                        <a:t> </a:t>
                      </a:r>
                      <a:r>
                        <a:rPr lang="fr-FR" sz="1000" i="1" dirty="0" err="1" smtClean="0">
                          <a:solidFill>
                            <a:schemeClr val="tx1"/>
                          </a:solidFill>
                          <a:effectLst/>
                        </a:rPr>
                        <a:t>macrophylla</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 </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haie, culture en rangées, fourrage, plante de </a:t>
                      </a:r>
                      <a:r>
                        <a:rPr lang="fr-FR" sz="1000" dirty="0" smtClean="0">
                          <a:solidFill>
                            <a:schemeClr val="tx1"/>
                          </a:solidFill>
                          <a:effectLst/>
                        </a:rPr>
                        <a:t>couverture</a:t>
                      </a:r>
                      <a:r>
                        <a:rPr lang="fr-FR" sz="1000" dirty="0">
                          <a:solidFill>
                            <a:schemeClr val="tx1"/>
                          </a:solidFill>
                          <a:effectLst/>
                        </a:rPr>
                        <a:t>, paillis, jachère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Asie, Afrique, Amérique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170">
                <a:tc>
                  <a:txBody>
                    <a:bodyPr/>
                    <a:lstStyle/>
                    <a:p>
                      <a:pPr marL="36000" eaLnBrk="0" fontAlgn="base" hangingPunct="0">
                        <a:lnSpc>
                          <a:spcPct val="100000"/>
                        </a:lnSpc>
                        <a:spcBef>
                          <a:spcPts val="0"/>
                        </a:spcBef>
                        <a:spcAft>
                          <a:spcPts val="0"/>
                        </a:spcAft>
                      </a:pPr>
                      <a:r>
                        <a:rPr lang="fr-FR" sz="1000" spc="-75">
                          <a:solidFill>
                            <a:schemeClr val="tx1"/>
                          </a:solidFill>
                          <a:effectLst/>
                        </a:rPr>
                        <a:t>11</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a:solidFill>
                            <a:schemeClr val="tx1"/>
                          </a:solidFill>
                          <a:effectLst/>
                        </a:rPr>
                        <a:t>Gliricidia sepium</a:t>
                      </a:r>
                      <a:endParaRPr lang="fr-FR" sz="1000" i="1">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gliricidia,</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piquets vivants/support, ombre, fourrage, haie, engrais vert</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Amérique c., pantropical</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1339">
                <a:tc>
                  <a:txBody>
                    <a:bodyPr/>
                    <a:lstStyle/>
                    <a:p>
                      <a:pPr marL="36000" eaLnBrk="0" fontAlgn="base" hangingPunct="0">
                        <a:lnSpc>
                          <a:spcPct val="100000"/>
                        </a:lnSpc>
                        <a:spcBef>
                          <a:spcPts val="0"/>
                        </a:spcBef>
                        <a:spcAft>
                          <a:spcPts val="0"/>
                        </a:spcAft>
                      </a:pPr>
                      <a:r>
                        <a:rPr lang="fr-FR" sz="1000" spc="-25">
                          <a:solidFill>
                            <a:schemeClr val="tx1"/>
                          </a:solidFill>
                          <a:effectLst/>
                        </a:rPr>
                        <a:t>12</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solidFill>
                            <a:schemeClr val="tx1"/>
                          </a:solidFill>
                          <a:effectLst/>
                        </a:rPr>
                        <a:t>Hibiscus </a:t>
                      </a:r>
                      <a:r>
                        <a:rPr lang="fr-FR" sz="1000" i="1" dirty="0" err="1" smtClean="0">
                          <a:solidFill>
                            <a:schemeClr val="tx1"/>
                          </a:solidFill>
                          <a:effectLst/>
                        </a:rPr>
                        <a:t>rosasinensis</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rose de Chine</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haie, ornementale, </a:t>
                      </a:r>
                      <a:r>
                        <a:rPr lang="fr-FR" sz="1000" dirty="0" smtClean="0">
                          <a:solidFill>
                            <a:schemeClr val="tx1"/>
                          </a:solidFill>
                          <a:effectLst/>
                        </a:rPr>
                        <a:t>fourrage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dirty="0">
                          <a:solidFill>
                            <a:schemeClr val="tx1"/>
                          </a:solidFill>
                          <a:effectLst/>
                        </a:rPr>
                        <a:t>Asie, </a:t>
                      </a:r>
                      <a:r>
                        <a:rPr lang="fr-FR" sz="1000" spc="20" dirty="0" smtClean="0">
                          <a:solidFill>
                            <a:schemeClr val="tx1"/>
                          </a:solidFill>
                          <a:effectLst/>
                        </a:rPr>
                        <a:t>pantropi­cal</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2115">
                <a:tc>
                  <a:txBody>
                    <a:bodyPr/>
                    <a:lstStyle/>
                    <a:p>
                      <a:pPr marL="36000" eaLnBrk="0" fontAlgn="base" hangingPunct="0">
                        <a:lnSpc>
                          <a:spcPct val="100000"/>
                        </a:lnSpc>
                        <a:spcBef>
                          <a:spcPts val="0"/>
                        </a:spcBef>
                        <a:spcAft>
                          <a:spcPts val="0"/>
                        </a:spcAft>
                      </a:pPr>
                      <a:r>
                        <a:rPr lang="fr-FR" sz="1000" spc="-20">
                          <a:solidFill>
                            <a:schemeClr val="tx1"/>
                          </a:solidFill>
                          <a:effectLst/>
                        </a:rPr>
                        <a:t>13</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a:solidFill>
                            <a:schemeClr val="tx1"/>
                          </a:solidFill>
                          <a:effectLst/>
                        </a:rPr>
                        <a:t>Inga edulis</a:t>
                      </a:r>
                      <a:endParaRPr lang="fr-FR" sz="1000" i="1">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pois sucré</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dirty="0">
                          <a:solidFill>
                            <a:schemeClr val="tx1"/>
                          </a:solidFill>
                          <a:effectLst/>
                        </a:rPr>
                        <a:t>piquets vivants, aliment (gousses), ombre, en­grais verts, bois de chauf­fage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solidFill>
                            <a:schemeClr val="tx1"/>
                          </a:solidFill>
                          <a:effectLst/>
                        </a:rPr>
                        <a:t>Amérique du S.</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250">
                <a:tc>
                  <a:txBody>
                    <a:bodyPr/>
                    <a:lstStyle/>
                    <a:p>
                      <a:pPr marL="36000" eaLnBrk="0" fontAlgn="base" hangingPunct="0">
                        <a:lnSpc>
                          <a:spcPct val="100000"/>
                        </a:lnSpc>
                        <a:spcBef>
                          <a:spcPts val="0"/>
                        </a:spcBef>
                        <a:spcAft>
                          <a:spcPts val="0"/>
                        </a:spcAft>
                      </a:pPr>
                      <a:r>
                        <a:rPr lang="fr-FR" sz="1000" spc="-15">
                          <a:solidFill>
                            <a:schemeClr val="tx1"/>
                          </a:solidFill>
                          <a:effectLst/>
                        </a:rPr>
                        <a:t>14</a:t>
                      </a:r>
                      <a:endParaRPr lang="fr-FR" sz="100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chemeClr val="tx1"/>
                          </a:solidFill>
                          <a:effectLst/>
                        </a:rPr>
                        <a:t>Jatropha</a:t>
                      </a:r>
                      <a:r>
                        <a:rPr lang="fr-FR" sz="1000" i="1" dirty="0">
                          <a:solidFill>
                            <a:schemeClr val="tx1"/>
                          </a:solidFill>
                          <a:effectLst/>
                        </a:rPr>
                        <a:t> </a:t>
                      </a:r>
                      <a:r>
                        <a:rPr lang="fr-FR" sz="1000" i="1" dirty="0" err="1">
                          <a:solidFill>
                            <a:schemeClr val="tx1"/>
                          </a:solidFill>
                          <a:effectLst/>
                        </a:rPr>
                        <a:t>curcas</a:t>
                      </a:r>
                      <a:endParaRPr lang="fr-FR" sz="1000" i="1"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err="1">
                          <a:solidFill>
                            <a:schemeClr val="tx1"/>
                          </a:solidFill>
                          <a:effectLst/>
                        </a:rPr>
                        <a:t>pourghère</a:t>
                      </a:r>
                      <a:r>
                        <a:rPr lang="fr-FR" sz="1000" dirty="0">
                          <a:solidFill>
                            <a:schemeClr val="tx1"/>
                          </a:solidFill>
                          <a:effectLst/>
                        </a:rPr>
                        <a:t>, </a:t>
                      </a:r>
                      <a:r>
                        <a:rPr lang="fr-FR" sz="1000" dirty="0" smtClean="0">
                          <a:solidFill>
                            <a:schemeClr val="tx1"/>
                          </a:solidFill>
                          <a:effectLst/>
                        </a:rPr>
                        <a:t>pignon </a:t>
                      </a:r>
                      <a:r>
                        <a:rPr lang="fr-FR" sz="1000" dirty="0">
                          <a:solidFill>
                            <a:schemeClr val="tx1"/>
                          </a:solidFill>
                          <a:effectLst/>
                        </a:rPr>
                        <a:t>d’Inde, médicinier </a:t>
                      </a:r>
                      <a:r>
                        <a:rPr lang="fr-FR" sz="1000" dirty="0" err="1">
                          <a:solidFill>
                            <a:schemeClr val="tx1"/>
                          </a:solidFill>
                          <a:effectLst/>
                        </a:rPr>
                        <a:t>pourghère</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Bef>
                          <a:spcPts val="0"/>
                        </a:spcBef>
                        <a:spcAft>
                          <a:spcPts val="0"/>
                        </a:spcAft>
                      </a:pPr>
                      <a:r>
                        <a:rPr lang="fr-FR" sz="1000" dirty="0">
                          <a:solidFill>
                            <a:schemeClr val="tx1"/>
                          </a:solidFill>
                          <a:effectLst/>
                        </a:rPr>
                        <a:t>haie, piquets vivants, huile à partir des graines, latex, médicament</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chemeClr val="tx1"/>
                          </a:solidFill>
                          <a:effectLst/>
                        </a:rPr>
                        <a:t>Amérique c., pantropical</a:t>
                      </a:r>
                      <a:endParaRPr lang="fr-FR" sz="1000" dirty="0">
                        <a:solidFill>
                          <a:schemeClr val="tx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ZoneTexte 4"/>
          <p:cNvSpPr txBox="1"/>
          <p:nvPr/>
        </p:nvSpPr>
        <p:spPr>
          <a:xfrm>
            <a:off x="268941" y="12659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ZoneTexte 5"/>
          <p:cNvSpPr txBox="1"/>
          <p:nvPr/>
        </p:nvSpPr>
        <p:spPr>
          <a:xfrm>
            <a:off x="172122" y="623944"/>
            <a:ext cx="5647765" cy="369332"/>
          </a:xfrm>
          <a:prstGeom prst="rect">
            <a:avLst/>
          </a:prstGeom>
          <a:noFill/>
        </p:spPr>
        <p:txBody>
          <a:bodyPr wrap="square" rtlCol="0">
            <a:spAutoFit/>
          </a:bodyPr>
          <a:lstStyle/>
          <a:p>
            <a:r>
              <a:rPr lang="fr-FR" b="1" dirty="0" smtClean="0">
                <a:solidFill>
                  <a:srgbClr val="008000"/>
                </a:solidFill>
              </a:rPr>
              <a:t>27. Annexe : Piquets </a:t>
            </a:r>
            <a:r>
              <a:rPr lang="fr-FR" b="1" dirty="0">
                <a:solidFill>
                  <a:srgbClr val="008000"/>
                </a:solidFill>
              </a:rPr>
              <a:t>vivants et plantes de </a:t>
            </a:r>
            <a:r>
              <a:rPr lang="fr-FR" b="1" dirty="0" smtClean="0">
                <a:solidFill>
                  <a:srgbClr val="008000"/>
                </a:solidFill>
              </a:rPr>
              <a:t>haie</a:t>
            </a:r>
            <a:endParaRPr lang="fr-FR" b="1" dirty="0">
              <a:solidFill>
                <a:srgbClr val="0080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2727495703"/>
              </p:ext>
            </p:extLst>
          </p:nvPr>
        </p:nvGraphicFramePr>
        <p:xfrm>
          <a:off x="6131857" y="1234627"/>
          <a:ext cx="5948980" cy="5204744"/>
        </p:xfrm>
        <a:graphic>
          <a:graphicData uri="http://schemas.openxmlformats.org/drawingml/2006/table">
            <a:tbl>
              <a:tblPr>
                <a:tableStyleId>{5C22544A-7EE6-4342-B048-85BDC9FD1C3A}</a:tableStyleId>
              </a:tblPr>
              <a:tblGrid>
                <a:gridCol w="301411"/>
                <a:gridCol w="1486108"/>
                <a:gridCol w="1020229"/>
                <a:gridCol w="1650573"/>
                <a:gridCol w="1490659"/>
              </a:tblGrid>
              <a:tr h="154504">
                <a:tc>
                  <a:txBody>
                    <a:bodyPr/>
                    <a:lstStyle/>
                    <a:p>
                      <a:pPr marL="36000" algn="l">
                        <a:lnSpc>
                          <a:spcPct val="100000"/>
                        </a:lnSpc>
                        <a:spcBef>
                          <a:spcPts val="0"/>
                        </a:spcBef>
                        <a:spcAft>
                          <a:spcPts val="0"/>
                        </a:spcAft>
                      </a:pPr>
                      <a:r>
                        <a:rPr lang="fr-FR" sz="1000" b="1" spc="-5"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b="1" spc="-5" dirty="0">
                          <a:effectLst/>
                        </a:rPr>
                        <a:t>Port</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b="1" dirty="0">
                          <a:effectLst/>
                        </a:rPr>
                        <a:t>Multiplication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b="1" dirty="0">
                          <a:effectLst/>
                        </a:rPr>
                        <a:t>Écologie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b="1" dirty="0">
                          <a:effectLst/>
                        </a:rPr>
                        <a:t>Remarques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504">
                <a:tc gridSpan="5">
                  <a:txBody>
                    <a:bodyPr/>
                    <a:lstStyle/>
                    <a:p>
                      <a:pPr marL="36000" algn="l" eaLnBrk="0" fontAlgn="base" hangingPunct="0">
                        <a:lnSpc>
                          <a:spcPct val="100000"/>
                        </a:lnSpc>
                        <a:spcBef>
                          <a:spcPts val="0"/>
                        </a:spcBef>
                        <a:spcAft>
                          <a:spcPts val="0"/>
                        </a:spcAft>
                      </a:pPr>
                      <a:r>
                        <a:rPr lang="fr-FR" sz="1000" b="1" dirty="0">
                          <a:effectLst/>
                        </a:rPr>
                        <a:t>Piquets vivants et plantes de haie</a:t>
                      </a:r>
                      <a:endParaRPr lang="fr-FR" sz="10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42134">
                <a:tc>
                  <a:txBody>
                    <a:bodyPr/>
                    <a:lstStyle/>
                    <a:p>
                      <a:pPr marL="36000" algn="l" eaLnBrk="0" fontAlgn="base" hangingPunct="0">
                        <a:lnSpc>
                          <a:spcPct val="100000"/>
                        </a:lnSpc>
                        <a:spcBef>
                          <a:spcPts val="0"/>
                        </a:spcBef>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arbuste broussailleux et épineux</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51460" algn="l" eaLnBrk="0" fontAlgn="base" hangingPunct="0">
                        <a:lnSpc>
                          <a:spcPct val="100000"/>
                        </a:lnSpc>
                        <a:spcBef>
                          <a:spcPts val="0"/>
                        </a:spcBef>
                        <a:spcAft>
                          <a:spcPts val="0"/>
                        </a:spcAft>
                      </a:pPr>
                      <a:r>
                        <a:rPr lang="fr-FR" sz="1000" dirty="0">
                          <a:effectLst/>
                        </a:rPr>
                        <a:t>faible altitude </a:t>
                      </a:r>
                      <a:r>
                        <a:rPr lang="fr-FR" sz="1000" dirty="0" smtClean="0">
                          <a:effectLst/>
                        </a:rPr>
                        <a:t>&lt;</a:t>
                      </a:r>
                      <a:r>
                        <a:rPr lang="fr-FR" sz="1000" baseline="0" dirty="0" smtClean="0">
                          <a:effectLst/>
                        </a:rPr>
                        <a:t> </a:t>
                      </a:r>
                      <a:r>
                        <a:rPr lang="fr-FR" sz="1000" dirty="0" smtClean="0">
                          <a:effectLst/>
                        </a:rPr>
                        <a:t>1000m </a:t>
                      </a:r>
                      <a:r>
                        <a:rPr lang="fr-FR" sz="1000" dirty="0">
                          <a:effectLst/>
                        </a:rPr>
                        <a:t>climat de mousson</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solidFill>
                            <a:srgbClr val="C00000"/>
                          </a:solidFill>
                          <a:effectLst/>
                        </a:rPr>
                        <a:t>élagage fréquent nécessaire</a:t>
                      </a:r>
                      <a:endParaRPr lang="fr-FR" sz="1000" dirty="0">
                        <a:solidFill>
                          <a:srgbClr val="C0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008">
                <a:tc>
                  <a:txBody>
                    <a:bodyPr/>
                    <a:lstStyle/>
                    <a:p>
                      <a:pPr marL="36000" algn="l" eaLnBrk="0" fontAlgn="base" hangingPunct="0">
                        <a:lnSpc>
                          <a:spcPct val="100000"/>
                        </a:lnSpc>
                        <a:spcBef>
                          <a:spcPts val="0"/>
                        </a:spcBef>
                        <a:spcAft>
                          <a:spcPts val="0"/>
                        </a:spcAft>
                      </a:pPr>
                      <a:r>
                        <a:rPr lang="fr-FR" sz="1000">
                          <a:effectLst/>
                        </a:rPr>
                        <a:t>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arbuste grimpant aux épines robustes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marcottage (aérien)</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plein soleil, climat saisonnier</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haie robuste</a:t>
                      </a:r>
                      <a:r>
                        <a:rPr lang="fr-FR" sz="1000" dirty="0">
                          <a:solidFill>
                            <a:srgbClr val="008000"/>
                          </a:solidFill>
                          <a:effectLst/>
                        </a:rPr>
                        <a:t>, résiste au sel et au gel</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512">
                <a:tc>
                  <a:txBody>
                    <a:bodyPr/>
                    <a:lstStyle/>
                    <a:p>
                      <a:pPr marL="36000" algn="l" eaLnBrk="0" fontAlgn="base" hangingPunct="0">
                        <a:lnSpc>
                          <a:spcPct val="100000"/>
                        </a:lnSpc>
                        <a:spcBef>
                          <a:spcPts val="0"/>
                        </a:spcBef>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petit arbre à feuilles caduques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boutures de piquets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7160" algn="l" eaLnBrk="0" fontAlgn="base" hangingPunct="0">
                        <a:lnSpc>
                          <a:spcPct val="100000"/>
                        </a:lnSpc>
                        <a:spcBef>
                          <a:spcPts val="0"/>
                        </a:spcBef>
                        <a:spcAft>
                          <a:spcPts val="0"/>
                        </a:spcAft>
                      </a:pPr>
                      <a:r>
                        <a:rPr lang="fr-FR" sz="1000" dirty="0">
                          <a:effectLst/>
                        </a:rPr>
                        <a:t>régions sèches comme </a:t>
                      </a:r>
                      <a:r>
                        <a:rPr lang="fr-FR" sz="1000" dirty="0" smtClean="0">
                          <a:effectLst/>
                        </a:rPr>
                        <a:t>le</a:t>
                      </a:r>
                      <a:r>
                        <a:rPr lang="fr-FR" sz="1000" baseline="0" dirty="0" smtClean="0">
                          <a:effectLst/>
                        </a:rPr>
                        <a:t> </a:t>
                      </a:r>
                      <a:r>
                        <a:rPr lang="fr-FR" sz="1000" dirty="0" smtClean="0">
                          <a:effectLst/>
                        </a:rPr>
                        <a:t>Sahel </a:t>
                      </a:r>
                      <a:r>
                        <a:rPr lang="fr-FR" sz="1000" dirty="0">
                          <a:effectLst/>
                        </a:rPr>
                        <a:t>ou la savane boisée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sans feuilles la plus grande partie de l’année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008">
                <a:tc>
                  <a:txBody>
                    <a:bodyPr/>
                    <a:lstStyle/>
                    <a:p>
                      <a:pPr marL="36000" algn="l" eaLnBrk="0" fontAlgn="base" hangingPunct="0">
                        <a:lnSpc>
                          <a:spcPct val="100000"/>
                        </a:lnSpc>
                        <a:spcBef>
                          <a:spcPts val="0"/>
                        </a:spcBef>
                        <a:spcAft>
                          <a:spcPts val="0"/>
                        </a:spcAft>
                      </a:pPr>
                      <a:r>
                        <a:rPr lang="fr-FR" sz="1000">
                          <a:effectLst/>
                        </a:rPr>
                        <a:t>4</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algn="l" eaLnBrk="0" fontAlgn="base" hangingPunct="0">
                        <a:lnSpc>
                          <a:spcPct val="100000"/>
                        </a:lnSpc>
                        <a:spcBef>
                          <a:spcPts val="0"/>
                        </a:spcBef>
                        <a:spcAft>
                          <a:spcPts val="0"/>
                        </a:spcAft>
                      </a:pPr>
                      <a:r>
                        <a:rPr lang="fr-FR" sz="1000" spc="-10" dirty="0">
                          <a:effectLst/>
                        </a:rPr>
                        <a:t>petit arbre aux </a:t>
                      </a:r>
                      <a:r>
                        <a:rPr lang="fr-FR" sz="1000" spc="-10" dirty="0" smtClean="0">
                          <a:effectLst/>
                        </a:rPr>
                        <a:t>épines </a:t>
                      </a:r>
                      <a:r>
                        <a:rPr lang="fr-FR" sz="1000" spc="-10" dirty="0">
                          <a:effectLst/>
                        </a:rPr>
                        <a:t>robustes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régions </a:t>
                      </a:r>
                      <a:r>
                        <a:rPr lang="fr-FR" sz="1000" dirty="0" smtClean="0">
                          <a:effectLst/>
                        </a:rPr>
                        <a:t>montagneuses</a:t>
                      </a:r>
                      <a:r>
                        <a:rPr lang="fr-FR" sz="1000" dirty="0">
                          <a:effectLst/>
                        </a:rPr>
                        <a:t>, climat de </a:t>
                      </a:r>
                      <a:r>
                        <a:rPr lang="fr-FR" sz="1000" dirty="0" smtClean="0">
                          <a:effectLst/>
                        </a:rPr>
                        <a:t>mousson</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pousse lentement, excellente haie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859">
                <a:tc>
                  <a:txBody>
                    <a:bodyPr/>
                    <a:lstStyle/>
                    <a:p>
                      <a:pPr marL="36000" algn="l" eaLnBrk="0" fontAlgn="base" hangingPunct="0">
                        <a:lnSpc>
                          <a:spcPct val="100000"/>
                        </a:lnSpc>
                        <a:spcBef>
                          <a:spcPts val="0"/>
                        </a:spcBef>
                        <a:spcAft>
                          <a:spcPts val="0"/>
                        </a:spcAft>
                      </a:pPr>
                      <a:r>
                        <a:rPr lang="fr-FR" sz="1000">
                          <a:effectLst/>
                        </a:rPr>
                        <a:t>5</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arbre de grande envergure, branches épineuses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boutures de piquets, 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0-2000 m ; 1200- 3000+ </a:t>
                      </a:r>
                      <a:r>
                        <a:rPr lang="fr-FR" sz="1000" dirty="0" smtClean="0">
                          <a:effectLst/>
                        </a:rPr>
                        <a:t>mm</a:t>
                      </a:r>
                      <a:r>
                        <a:rPr lang="fr-FR" sz="1000" baseline="0" dirty="0" smtClean="0">
                          <a:effectLst/>
                        </a:rPr>
                        <a:t> </a:t>
                      </a:r>
                      <a:r>
                        <a:rPr lang="fr-FR" sz="1000" dirty="0" smtClean="0">
                          <a:effectLst/>
                        </a:rPr>
                        <a:t>de </a:t>
                      </a:r>
                      <a:r>
                        <a:rPr lang="fr-FR" sz="1000" dirty="0">
                          <a:effectLst/>
                        </a:rPr>
                        <a:t>pluie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le plus répandu des </a:t>
                      </a:r>
                      <a:r>
                        <a:rPr lang="fr-FR" sz="1000" i="1" dirty="0" err="1">
                          <a:effectLst/>
                        </a:rPr>
                        <a:t>Erythrina</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334">
                <a:tc>
                  <a:txBody>
                    <a:bodyPr/>
                    <a:lstStyle/>
                    <a:p>
                      <a:pPr marL="36000" algn="l" eaLnBrk="0" fontAlgn="base" hangingPunct="0">
                        <a:lnSpc>
                          <a:spcPct val="100000"/>
                        </a:lnSpc>
                        <a:spcBef>
                          <a:spcPts val="0"/>
                        </a:spcBef>
                        <a:spcAft>
                          <a:spcPts val="0"/>
                        </a:spcAft>
                      </a:pPr>
                      <a:r>
                        <a:rPr lang="fr-FR" sz="1000">
                          <a:effectLst/>
                        </a:rPr>
                        <a:t>6</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arbre de grande envergure à feuilles caduques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boutures de piquets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algn="l" eaLnBrk="0" fontAlgn="base" hangingPunct="0">
                        <a:lnSpc>
                          <a:spcPct val="100000"/>
                        </a:lnSpc>
                        <a:spcBef>
                          <a:spcPts val="0"/>
                        </a:spcBef>
                        <a:spcAft>
                          <a:spcPts val="0"/>
                        </a:spcAft>
                      </a:pPr>
                      <a:r>
                        <a:rPr lang="fr-FR" sz="1000">
                          <a:effectLst/>
                        </a:rPr>
                        <a:t>500-1500+ m ; &gt;1200 mm de pluie ; résistant au feu</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croissance rapide, forme vite un taillis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506">
                <a:tc>
                  <a:txBody>
                    <a:bodyPr/>
                    <a:lstStyle/>
                    <a:p>
                      <a:pPr marL="36000" algn="l" eaLnBrk="0" fontAlgn="base" hangingPunct="0">
                        <a:lnSpc>
                          <a:spcPct val="100000"/>
                        </a:lnSpc>
                        <a:spcBef>
                          <a:spcPts val="0"/>
                        </a:spcBef>
                        <a:spcAft>
                          <a:spcPts val="0"/>
                        </a:spcAft>
                      </a:pPr>
                      <a:r>
                        <a:rPr lang="fr-FR" sz="1000">
                          <a:effectLst/>
                        </a:rPr>
                        <a:t>7</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arbre de grande envergure à feuilles caduques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boutures de piquets, 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0-1500 m ; &lt;4 mois avec &lt;100 mm </a:t>
                      </a:r>
                      <a:r>
                        <a:rPr lang="fr-FR" sz="1000" dirty="0" smtClean="0">
                          <a:effectLst/>
                        </a:rPr>
                        <a:t>de</a:t>
                      </a:r>
                      <a:r>
                        <a:rPr lang="fr-FR" sz="1000" baseline="0" dirty="0" smtClean="0">
                          <a:effectLst/>
                        </a:rPr>
                        <a:t> pluie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excellent support de plantes grimpantes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162">
                <a:tc>
                  <a:txBody>
                    <a:bodyPr/>
                    <a:lstStyle/>
                    <a:p>
                      <a:pPr marL="36000" algn="l" eaLnBrk="0" fontAlgn="base" hangingPunct="0">
                        <a:lnSpc>
                          <a:spcPct val="100000"/>
                        </a:lnSpc>
                        <a:spcBef>
                          <a:spcPts val="0"/>
                        </a:spcBef>
                        <a:spcAft>
                          <a:spcPts val="0"/>
                        </a:spcAft>
                      </a:pPr>
                      <a:r>
                        <a:rPr lang="fr-FR" sz="1000">
                          <a:effectLst/>
                        </a:rPr>
                        <a:t>8</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arbuste bien droit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boutures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limite sud du </a:t>
                      </a:r>
                      <a:r>
                        <a:rPr lang="fr-FR" sz="1000" dirty="0" smtClean="0">
                          <a:effectLst/>
                        </a:rPr>
                        <a:t>Sahara</a:t>
                      </a:r>
                      <a:r>
                        <a:rPr lang="fr-FR" sz="1000" baseline="0" dirty="0" smtClean="0">
                          <a:effectLst/>
                        </a:rPr>
                        <a:t> </a:t>
                      </a:r>
                      <a:r>
                        <a:rPr lang="fr-FR" sz="1000" dirty="0" smtClean="0">
                          <a:effectLst/>
                        </a:rPr>
                        <a:t>(&lt;</a:t>
                      </a:r>
                      <a:r>
                        <a:rPr lang="fr-FR" sz="1000" dirty="0">
                          <a:effectLst/>
                        </a:rPr>
                        <a:t>900 mm de pluie) </a:t>
                      </a:r>
                      <a:r>
                        <a:rPr lang="fr-FR" sz="1000" dirty="0" smtClean="0">
                          <a:effectLst/>
                        </a:rPr>
                        <a:t>;</a:t>
                      </a:r>
                      <a:r>
                        <a:rPr lang="fr-FR" sz="1000" baseline="0" dirty="0" smtClean="0">
                          <a:effectLst/>
                        </a:rPr>
                        <a:t> </a:t>
                      </a:r>
                      <a:r>
                        <a:rPr lang="fr-FR" sz="1000" dirty="0" smtClean="0">
                          <a:effectLst/>
                        </a:rPr>
                        <a:t>sol </a:t>
                      </a:r>
                      <a:r>
                        <a:rPr lang="fr-FR" sz="1000" dirty="0">
                          <a:effectLst/>
                        </a:rPr>
                        <a:t>sableux profond</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algn="l" eaLnBrk="0" fontAlgn="base" hangingPunct="0">
                        <a:lnSpc>
                          <a:spcPct val="100000"/>
                        </a:lnSpc>
                        <a:spcBef>
                          <a:spcPts val="0"/>
                        </a:spcBef>
                        <a:spcAft>
                          <a:spcPts val="0"/>
                        </a:spcAft>
                      </a:pPr>
                      <a:r>
                        <a:rPr lang="fr-FR" sz="1000" dirty="0">
                          <a:effectLst/>
                        </a:rPr>
                        <a:t>meilleure haie </a:t>
                      </a:r>
                      <a:r>
                        <a:rPr lang="fr-FR" sz="1000" dirty="0" smtClean="0">
                          <a:effectLst/>
                        </a:rPr>
                        <a:t>protectrice </a:t>
                      </a:r>
                      <a:r>
                        <a:rPr lang="fr-FR" sz="1000" dirty="0">
                          <a:effectLst/>
                        </a:rPr>
                        <a:t>dans les zones sèches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008">
                <a:tc>
                  <a:txBody>
                    <a:bodyPr/>
                    <a:lstStyle/>
                    <a:p>
                      <a:pPr marL="36000" algn="l" eaLnBrk="0" fontAlgn="base" hangingPunct="0">
                        <a:lnSpc>
                          <a:spcPct val="100000"/>
                        </a:lnSpc>
                        <a:spcBef>
                          <a:spcPts val="0"/>
                        </a:spcBef>
                        <a:spcAft>
                          <a:spcPts val="0"/>
                        </a:spcAft>
                      </a:pPr>
                      <a:r>
                        <a:rPr lang="fr-FR" sz="1000">
                          <a:effectLst/>
                        </a:rPr>
                        <a:t>9</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arbuste ou petit ar- bre succulent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boutures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jusqu’à 2000 m ; supporte la </a:t>
                      </a:r>
                      <a:r>
                        <a:rPr lang="fr-FR" sz="1000" dirty="0" smtClean="0">
                          <a:effectLst/>
                        </a:rPr>
                        <a:t>sécheresse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bonne haie pour les régions sèches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1354">
                <a:tc>
                  <a:txBody>
                    <a:bodyPr/>
                    <a:lstStyle/>
                    <a:p>
                      <a:pPr marL="36000" algn="l" eaLnBrk="0" fontAlgn="base" hangingPunct="0">
                        <a:lnSpc>
                          <a:spcPct val="100000"/>
                        </a:lnSpc>
                        <a:spcBef>
                          <a:spcPts val="0"/>
                        </a:spcBef>
                        <a:spcAft>
                          <a:spcPts val="0"/>
                        </a:spcAft>
                      </a:pPr>
                      <a:r>
                        <a:rPr lang="fr-FR" sz="1000" spc="-25">
                          <a:effectLst/>
                        </a:rPr>
                        <a:t>10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racines profondes, semi-ligneux</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algn="l" eaLnBrk="0" fontAlgn="base" hangingPunct="0">
                        <a:lnSpc>
                          <a:spcPct val="100000"/>
                        </a:lnSpc>
                        <a:spcBef>
                          <a:spcPts val="0"/>
                        </a:spcBef>
                        <a:spcAft>
                          <a:spcPts val="0"/>
                        </a:spcAft>
                      </a:pPr>
                      <a:r>
                        <a:rPr lang="fr-FR" sz="1000" dirty="0">
                          <a:effectLst/>
                        </a:rPr>
                        <a:t>0-2000 m ; &gt;1100 mm </a:t>
                      </a:r>
                      <a:r>
                        <a:rPr lang="fr-FR" sz="1000" dirty="0" smtClean="0">
                          <a:effectLst/>
                        </a:rPr>
                        <a:t>de</a:t>
                      </a:r>
                      <a:r>
                        <a:rPr lang="fr-FR" sz="1000" baseline="0" dirty="0" smtClean="0">
                          <a:effectLst/>
                        </a:rPr>
                        <a:t> </a:t>
                      </a:r>
                      <a:r>
                        <a:rPr lang="fr-FR" sz="1000" dirty="0" smtClean="0">
                          <a:effectLst/>
                        </a:rPr>
                        <a:t>pluie </a:t>
                      </a:r>
                      <a:r>
                        <a:rPr lang="fr-FR" sz="1000" dirty="0">
                          <a:effectLst/>
                        </a:rPr>
                        <a:t>; sup­porte une </a:t>
                      </a:r>
                      <a:r>
                        <a:rPr lang="fr-FR" sz="1000" dirty="0" smtClean="0">
                          <a:effectLst/>
                        </a:rPr>
                        <a:t>longue</a:t>
                      </a:r>
                      <a:r>
                        <a:rPr lang="fr-FR" sz="1000" baseline="0" dirty="0" smtClean="0">
                          <a:effectLst/>
                        </a:rPr>
                        <a:t> </a:t>
                      </a:r>
                      <a:r>
                        <a:rPr lang="fr-FR" sz="1000" dirty="0" smtClean="0">
                          <a:effectLst/>
                        </a:rPr>
                        <a:t>saison </a:t>
                      </a:r>
                      <a:r>
                        <a:rPr lang="fr-FR" sz="1000" dirty="0">
                          <a:effectLst/>
                        </a:rPr>
                        <a:t>sèche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forme vite un taillis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096">
                <a:tc>
                  <a:txBody>
                    <a:bodyPr/>
                    <a:lstStyle/>
                    <a:p>
                      <a:pPr marL="36000" algn="l" eaLnBrk="0" fontAlgn="base" hangingPunct="0">
                        <a:lnSpc>
                          <a:spcPct val="100000"/>
                        </a:lnSpc>
                        <a:spcBef>
                          <a:spcPts val="0"/>
                        </a:spcBef>
                        <a:spcAft>
                          <a:spcPts val="0"/>
                        </a:spcAft>
                      </a:pPr>
                      <a:r>
                        <a:rPr lang="fr-FR" sz="1000" spc="-75">
                          <a:effectLst/>
                        </a:rPr>
                        <a:t>11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petit 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boutures, </a:t>
                      </a:r>
                      <a:r>
                        <a:rPr lang="fr-FR" sz="1000" dirty="0" smtClean="0">
                          <a:effectLst/>
                        </a:rPr>
                        <a:t>graines</a:t>
                      </a:r>
                      <a:r>
                        <a:rPr lang="fr-FR" sz="1000" dirty="0">
                          <a:effectLst/>
                        </a:rPr>
                        <a:t>,</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0-1500 m ; &gt;900 mm de </a:t>
                      </a:r>
                      <a:r>
                        <a:rPr lang="fr-FR" sz="1000" dirty="0" smtClean="0">
                          <a:effectLst/>
                        </a:rPr>
                        <a:t>pluie; </a:t>
                      </a:r>
                      <a:r>
                        <a:rPr lang="fr-FR" sz="1000" dirty="0">
                          <a:effectLst/>
                        </a:rPr>
                        <a:t>résiste au feu</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arbre</a:t>
                      </a:r>
                    </a:p>
                    <a:p>
                      <a:pPr marL="36000" algn="l" eaLnBrk="0" fontAlgn="base" hangingPunct="0">
                        <a:lnSpc>
                          <a:spcPct val="100000"/>
                        </a:lnSpc>
                        <a:spcBef>
                          <a:spcPts val="0"/>
                        </a:spcBef>
                        <a:spcAft>
                          <a:spcPts val="0"/>
                        </a:spcAft>
                      </a:pPr>
                      <a:r>
                        <a:rPr lang="fr-FR" sz="1000">
                          <a:effectLst/>
                        </a:rPr>
                        <a:t>d’agroforesterie polyvalent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298">
                <a:tc>
                  <a:txBody>
                    <a:bodyPr/>
                    <a:lstStyle/>
                    <a:p>
                      <a:pPr marL="36000" algn="l" eaLnBrk="0" fontAlgn="base" hangingPunct="0">
                        <a:lnSpc>
                          <a:spcPct val="100000"/>
                        </a:lnSpc>
                        <a:spcBef>
                          <a:spcPts val="0"/>
                        </a:spcBef>
                        <a:spcAft>
                          <a:spcPts val="0"/>
                        </a:spcAft>
                      </a:pPr>
                      <a:r>
                        <a:rPr lang="fr-FR" sz="1000" spc="-25">
                          <a:effectLst/>
                        </a:rPr>
                        <a:t>12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arbuste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boutures, </a:t>
                      </a:r>
                      <a:r>
                        <a:rPr lang="fr-FR" sz="1000" dirty="0" smtClean="0">
                          <a:effectLst/>
                        </a:rPr>
                        <a:t>marcottage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0-5000+ m, pas </a:t>
                      </a:r>
                      <a:r>
                        <a:rPr lang="fr-FR" sz="1000" dirty="0" smtClean="0">
                          <a:effectLst/>
                        </a:rPr>
                        <a:t>de</a:t>
                      </a:r>
                      <a:r>
                        <a:rPr lang="fr-FR" sz="1000" baseline="0" dirty="0" smtClean="0">
                          <a:effectLst/>
                        </a:rPr>
                        <a:t> </a:t>
                      </a:r>
                      <a:r>
                        <a:rPr lang="fr-FR" sz="1000" dirty="0" smtClean="0">
                          <a:effectLst/>
                        </a:rPr>
                        <a:t>sécheresse prolongée</a:t>
                      </a:r>
                      <a:r>
                        <a:rPr lang="fr-FR" sz="1000" dirty="0">
                          <a:effectLst/>
                        </a:rPr>
                        <a:t>, sol perméable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nombreux hybrides ornementaux</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289">
                <a:tc>
                  <a:txBody>
                    <a:bodyPr/>
                    <a:lstStyle/>
                    <a:p>
                      <a:pPr marL="36000" algn="l" eaLnBrk="0" fontAlgn="base" hangingPunct="0">
                        <a:lnSpc>
                          <a:spcPct val="100000"/>
                        </a:lnSpc>
                        <a:spcBef>
                          <a:spcPts val="0"/>
                        </a:spcBef>
                        <a:spcAft>
                          <a:spcPts val="0"/>
                        </a:spcAft>
                      </a:pPr>
                      <a:r>
                        <a:rPr lang="fr-FR" sz="1000" spc="-20">
                          <a:effectLst/>
                        </a:rPr>
                        <a:t>13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14300" algn="l" eaLnBrk="0" fontAlgn="base" hangingPunct="0">
                        <a:lnSpc>
                          <a:spcPct val="100000"/>
                        </a:lnSpc>
                        <a:spcBef>
                          <a:spcPts val="0"/>
                        </a:spcBef>
                        <a:spcAft>
                          <a:spcPts val="0"/>
                        </a:spcAft>
                      </a:pPr>
                      <a:r>
                        <a:rPr lang="fr-FR" sz="1000">
                          <a:effectLst/>
                        </a:rPr>
                        <a:t>0-1600 m ; &gt;1200 mm de pluie, courte saison sèche ; sup­porte un sol acide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algn="l" eaLnBrk="0" fontAlgn="base" hangingPunct="0">
                        <a:lnSpc>
                          <a:spcPct val="100000"/>
                        </a:lnSpc>
                        <a:spcBef>
                          <a:spcPts val="0"/>
                        </a:spcBef>
                        <a:spcAft>
                          <a:spcPts val="0"/>
                        </a:spcAft>
                      </a:pPr>
                      <a:r>
                        <a:rPr lang="fr-FR" sz="1000">
                          <a:effectLst/>
                        </a:rPr>
                        <a:t>laisser du feuillage lors de l’étêtage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3512">
                <a:tc>
                  <a:txBody>
                    <a:bodyPr/>
                    <a:lstStyle/>
                    <a:p>
                      <a:pPr marL="36000" algn="l" eaLnBrk="0" fontAlgn="base" hangingPunct="0">
                        <a:lnSpc>
                          <a:spcPct val="100000"/>
                        </a:lnSpc>
                        <a:spcBef>
                          <a:spcPts val="0"/>
                        </a:spcBef>
                        <a:spcAft>
                          <a:spcPts val="0"/>
                        </a:spcAft>
                      </a:pPr>
                      <a:r>
                        <a:rPr lang="fr-FR" sz="1000" spc="-15">
                          <a:effectLst/>
                        </a:rPr>
                        <a:t>14</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a:effectLst/>
                        </a:rPr>
                        <a:t>grand arbuste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boutures, </a:t>
                      </a:r>
                      <a:r>
                        <a:rPr lang="fr-FR" sz="1000" dirty="0" smtClean="0">
                          <a:effectLst/>
                        </a:rPr>
                        <a:t>graines</a:t>
                      </a:r>
                      <a:r>
                        <a:rPr lang="fr-FR" sz="1000" dirty="0">
                          <a:effectLst/>
                        </a:rPr>
                        <a:t>,</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0-1700 m ; résiste </a:t>
                      </a:r>
                      <a:r>
                        <a:rPr lang="fr-FR" sz="1000" dirty="0" smtClean="0">
                          <a:effectLst/>
                        </a:rPr>
                        <a:t>à</a:t>
                      </a:r>
                      <a:r>
                        <a:rPr lang="fr-FR" sz="1000" baseline="0" dirty="0" smtClean="0">
                          <a:effectLst/>
                        </a:rPr>
                        <a:t> </a:t>
                      </a:r>
                      <a:r>
                        <a:rPr lang="fr-FR" sz="1000" dirty="0" smtClean="0">
                          <a:effectLst/>
                        </a:rPr>
                        <a:t>la </a:t>
                      </a:r>
                      <a:r>
                        <a:rPr lang="fr-FR" sz="1000" dirty="0">
                          <a:effectLst/>
                        </a:rPr>
                        <a:t>sécheresse ; </a:t>
                      </a:r>
                      <a:r>
                        <a:rPr lang="fr-FR" sz="1000" dirty="0" smtClean="0">
                          <a:effectLst/>
                        </a:rPr>
                        <a:t>aime</a:t>
                      </a:r>
                      <a:r>
                        <a:rPr lang="fr-FR" sz="1000" baseline="0" dirty="0" smtClean="0">
                          <a:effectLst/>
                        </a:rPr>
                        <a:t> </a:t>
                      </a:r>
                      <a:r>
                        <a:rPr lang="fr-FR" sz="1000" dirty="0" smtClean="0">
                          <a:effectLst/>
                        </a:rPr>
                        <a:t>les </a:t>
                      </a:r>
                      <a:r>
                        <a:rPr lang="fr-FR" sz="1000" dirty="0">
                          <a:effectLst/>
                        </a:rPr>
                        <a:t>sols perméables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spc="15" dirty="0">
                          <a:effectLst/>
                        </a:rPr>
                        <a:t>haie commune dans les régions </a:t>
                      </a:r>
                      <a:r>
                        <a:rPr lang="fr-FR" sz="1000" spc="15" dirty="0" smtClean="0">
                          <a:effectLst/>
                        </a:rPr>
                        <a:t>semi-­arides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63224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9198" y="6505052"/>
            <a:ext cx="359485" cy="352948"/>
          </a:xfrm>
        </p:spPr>
        <p:txBody>
          <a:bodyPr/>
          <a:lstStyle/>
          <a:p>
            <a:fld id="{603C289A-54D5-4C32-934A-7B1A9FC8B676}" type="slidenum">
              <a:rPr lang="fr-FR" smtClean="0"/>
              <a:t>126</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1543025815"/>
              </p:ext>
            </p:extLst>
          </p:nvPr>
        </p:nvGraphicFramePr>
        <p:xfrm>
          <a:off x="351737" y="1344708"/>
          <a:ext cx="5887698" cy="4350815"/>
        </p:xfrm>
        <a:graphic>
          <a:graphicData uri="http://schemas.openxmlformats.org/drawingml/2006/table">
            <a:tbl>
              <a:tblPr>
                <a:tableStyleId>{5C22544A-7EE6-4342-B048-85BDC9FD1C3A}</a:tableStyleId>
              </a:tblPr>
              <a:tblGrid>
                <a:gridCol w="369241"/>
                <a:gridCol w="1398278"/>
                <a:gridCol w="1075765"/>
                <a:gridCol w="1850315"/>
                <a:gridCol w="1194099"/>
              </a:tblGrid>
              <a:tr h="344243">
                <a:tc>
                  <a:txBody>
                    <a:bodyPr/>
                    <a:lstStyle/>
                    <a:p>
                      <a:pPr marL="36000" eaLnBrk="0" fontAlgn="base" hangingPunct="0">
                        <a:lnSpc>
                          <a:spcPct val="100000"/>
                        </a:lnSpc>
                        <a:spcBef>
                          <a:spcPts val="0"/>
                        </a:spcBef>
                        <a:spcAft>
                          <a:spcPts val="0"/>
                        </a:spcAft>
                        <a:tabLst>
                          <a:tab pos="1005840" algn="l"/>
                        </a:tabLst>
                      </a:pPr>
                      <a:r>
                        <a:rPr lang="fr-FR" sz="1000" b="1" spc="-10"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botanique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commun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Utilisations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Région de croissance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254">
                <a:tc>
                  <a:txBody>
                    <a:bodyPr/>
                    <a:lstStyle/>
                    <a:p>
                      <a:pPr marL="36000" eaLnBrk="0" fontAlgn="base" hangingPunct="0">
                        <a:lnSpc>
                          <a:spcPct val="100000"/>
                        </a:lnSpc>
                        <a:spcBef>
                          <a:spcPts val="0"/>
                        </a:spcBef>
                        <a:spcAft>
                          <a:spcPts val="0"/>
                        </a:spcAft>
                      </a:pPr>
                      <a:r>
                        <a:rPr lang="fr-FR" sz="1000" spc="-20">
                          <a:effectLst/>
                        </a:rPr>
                        <a:t>15</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effectLst/>
                        </a:rPr>
                        <a:t>Lannea</a:t>
                      </a:r>
                      <a:r>
                        <a:rPr lang="fr-FR" sz="1000" i="1" dirty="0">
                          <a:effectLst/>
                        </a:rPr>
                        <a:t> </a:t>
                      </a:r>
                      <a:r>
                        <a:rPr lang="fr-FR" sz="1000" i="1" dirty="0" err="1" smtClean="0">
                          <a:effectLst/>
                        </a:rPr>
                        <a:t>coromandelica</a:t>
                      </a:r>
                      <a:r>
                        <a:rPr lang="fr-FR" sz="1000" i="1" dirty="0" smtClean="0">
                          <a:effectLst/>
                        </a:rPr>
                        <a:t> </a:t>
                      </a:r>
                      <a:r>
                        <a:rPr lang="fr-FR" sz="1000" i="1" dirty="0">
                          <a:effectLst/>
                        </a:rPr>
                        <a:t>(</a:t>
                      </a:r>
                      <a:r>
                        <a:rPr lang="fr-FR" sz="1000" i="1" dirty="0" err="1">
                          <a:effectLst/>
                        </a:rPr>
                        <a:t>Lannea</a:t>
                      </a:r>
                      <a:r>
                        <a:rPr lang="fr-FR" sz="1000" i="1" dirty="0">
                          <a:effectLst/>
                        </a:rPr>
                        <a:t> grandis)</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piquets vivants, fourrage, ornementale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Asie du S-E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254">
                <a:tc>
                  <a:txBody>
                    <a:bodyPr/>
                    <a:lstStyle/>
                    <a:p>
                      <a:pPr marL="36000" eaLnBrk="0" fontAlgn="base" hangingPunct="0">
                        <a:lnSpc>
                          <a:spcPct val="100000"/>
                        </a:lnSpc>
                        <a:spcBef>
                          <a:spcPts val="0"/>
                        </a:spcBef>
                        <a:spcAft>
                          <a:spcPts val="0"/>
                        </a:spcAft>
                      </a:pPr>
                      <a:r>
                        <a:rPr lang="fr-FR" sz="1000" spc="-20">
                          <a:effectLst/>
                        </a:rPr>
                        <a:t>16</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solidFill>
                            <a:srgbClr val="FF0000"/>
                          </a:solidFill>
                          <a:effectLst/>
                        </a:rPr>
                        <a:t>Lantana </a:t>
                      </a:r>
                      <a:r>
                        <a:rPr lang="fr-FR" sz="1000" i="1" dirty="0" err="1">
                          <a:solidFill>
                            <a:srgbClr val="FF0000"/>
                          </a:solidFill>
                          <a:effectLst/>
                        </a:rPr>
                        <a:t>camara</a:t>
                      </a:r>
                      <a:endParaRPr lang="fr-FR" sz="1000" i="1" dirty="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lantanier, thé de Gambie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haie, ornemental, médicament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Amérique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529">
                <a:tc>
                  <a:txBody>
                    <a:bodyPr/>
                    <a:lstStyle/>
                    <a:p>
                      <a:pPr marL="36000" eaLnBrk="0" fontAlgn="base" hangingPunct="0">
                        <a:lnSpc>
                          <a:spcPct val="100000"/>
                        </a:lnSpc>
                        <a:spcBef>
                          <a:spcPts val="0"/>
                        </a:spcBef>
                        <a:spcAft>
                          <a:spcPts val="0"/>
                        </a:spcAft>
                      </a:pPr>
                      <a:r>
                        <a:rPr lang="fr-FR" sz="1000" spc="-20">
                          <a:effectLst/>
                        </a:rPr>
                        <a:t>17</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smtClean="0">
                          <a:effectLst/>
                        </a:rPr>
                        <a:t>Leucaena</a:t>
                      </a:r>
                      <a:r>
                        <a:rPr lang="fr-FR" sz="1000" i="1" dirty="0" smtClean="0">
                          <a:effectLst/>
                        </a:rPr>
                        <a:t> </a:t>
                      </a:r>
                      <a:r>
                        <a:rPr lang="fr-FR" sz="1000" i="1" dirty="0" err="1" smtClean="0">
                          <a:effectLst/>
                        </a:rPr>
                        <a:t>leucocephala</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faux mimosa, cassi, leucène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piquets vivants, fourrage, aliment (pousses et gousses, graines), gom­me médicinale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1190">
                <a:tc>
                  <a:txBody>
                    <a:bodyPr/>
                    <a:lstStyle/>
                    <a:p>
                      <a:pPr marL="36000" eaLnBrk="0" fontAlgn="base" hangingPunct="0">
                        <a:lnSpc>
                          <a:spcPct val="100000"/>
                        </a:lnSpc>
                        <a:spcBef>
                          <a:spcPts val="0"/>
                        </a:spcBef>
                        <a:spcAft>
                          <a:spcPts val="0"/>
                        </a:spcAft>
                      </a:pPr>
                      <a:r>
                        <a:rPr lang="fr-FR" sz="1000" spc="-20">
                          <a:effectLst/>
                        </a:rPr>
                        <a:t>18</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effectLst/>
                        </a:rPr>
                        <a:t>Newbouldia</a:t>
                      </a:r>
                      <a:r>
                        <a:rPr lang="fr-FR" sz="1000" i="1" dirty="0">
                          <a:effectLst/>
                        </a:rPr>
                        <a:t> </a:t>
                      </a:r>
                      <a:r>
                        <a:rPr lang="fr-FR" sz="1000" i="1" dirty="0" err="1">
                          <a:effectLst/>
                        </a:rPr>
                        <a:t>laevis</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kpatin</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piquets vivants/clôture, médicament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Afrique de l’Ouest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410">
                <a:tc>
                  <a:txBody>
                    <a:bodyPr/>
                    <a:lstStyle/>
                    <a:p>
                      <a:pPr marL="36000" eaLnBrk="0" fontAlgn="base" hangingPunct="0">
                        <a:lnSpc>
                          <a:spcPct val="100000"/>
                        </a:lnSpc>
                        <a:spcBef>
                          <a:spcPts val="0"/>
                        </a:spcBef>
                        <a:spcAft>
                          <a:spcPts val="0"/>
                        </a:spcAft>
                      </a:pPr>
                      <a:r>
                        <a:rPr lang="fr-FR" sz="1000" spc="-20">
                          <a:effectLst/>
                        </a:rPr>
                        <a:t>19</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80060" eaLnBrk="0" fontAlgn="base" hangingPunct="0">
                        <a:lnSpc>
                          <a:spcPct val="100000"/>
                        </a:lnSpc>
                        <a:spcBef>
                          <a:spcPts val="0"/>
                        </a:spcBef>
                        <a:spcAft>
                          <a:spcPts val="0"/>
                        </a:spcAft>
                      </a:pPr>
                      <a:r>
                        <a:rPr lang="fr-FR" sz="1000" i="1" dirty="0" err="1">
                          <a:solidFill>
                            <a:srgbClr val="FF0000"/>
                          </a:solidFill>
                          <a:effectLst/>
                        </a:rPr>
                        <a:t>Parkinsonia</a:t>
                      </a:r>
                      <a:r>
                        <a:rPr lang="fr-FR" sz="1000" i="1" dirty="0">
                          <a:solidFill>
                            <a:srgbClr val="FF0000"/>
                          </a:solidFill>
                          <a:effectLst/>
                        </a:rPr>
                        <a:t> </a:t>
                      </a:r>
                      <a:r>
                        <a:rPr lang="fr-FR" sz="1000" i="1" dirty="0" err="1">
                          <a:solidFill>
                            <a:srgbClr val="FF0000"/>
                          </a:solidFill>
                          <a:effectLst/>
                        </a:rPr>
                        <a:t>aculeata</a:t>
                      </a:r>
                      <a:endParaRPr lang="fr-FR" sz="1000" i="1" dirty="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épine de Jéru- salem,</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haie, charbon de bois, fibre, reforestation, </a:t>
                      </a:r>
                      <a:r>
                        <a:rPr lang="fr-FR" sz="1000" dirty="0" err="1" smtClean="0">
                          <a:effectLst/>
                        </a:rPr>
                        <a:t>orne-mental</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Amérique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254">
                <a:tc>
                  <a:txBody>
                    <a:bodyPr/>
                    <a:lstStyle/>
                    <a:p>
                      <a:pPr marL="36000" eaLnBrk="0" fontAlgn="base" hangingPunct="0">
                        <a:lnSpc>
                          <a:spcPct val="100000"/>
                        </a:lnSpc>
                        <a:spcBef>
                          <a:spcPts val="0"/>
                        </a:spcBef>
                        <a:spcAft>
                          <a:spcPts val="0"/>
                        </a:spcAft>
                      </a:pPr>
                      <a:r>
                        <a:rPr lang="fr-FR" sz="1000" spc="-10">
                          <a:effectLst/>
                        </a:rPr>
                        <a:t>20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solidFill>
                            <a:srgbClr val="008000"/>
                          </a:solidFill>
                          <a:effectLst/>
                        </a:rPr>
                        <a:t>Pithecellobium</a:t>
                      </a:r>
                      <a:r>
                        <a:rPr lang="fr-FR" sz="1000" i="1" dirty="0">
                          <a:solidFill>
                            <a:srgbClr val="008000"/>
                          </a:solidFill>
                          <a:effectLst/>
                        </a:rPr>
                        <a:t> </a:t>
                      </a:r>
                      <a:r>
                        <a:rPr lang="fr-FR" sz="1000" i="1" dirty="0" err="1">
                          <a:solidFill>
                            <a:srgbClr val="008000"/>
                          </a:solidFill>
                          <a:effectLst/>
                        </a:rPr>
                        <a:t>dulce</a:t>
                      </a:r>
                      <a:endParaRPr lang="fr-FR" sz="1000" i="1"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tamarin d’Inde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haie, fourrage, aliment (gousses), médicament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Amérique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871">
                <a:tc>
                  <a:txBody>
                    <a:bodyPr/>
                    <a:lstStyle/>
                    <a:p>
                      <a:pPr marL="36000" eaLnBrk="0" fontAlgn="base" hangingPunct="0">
                        <a:lnSpc>
                          <a:spcPct val="100000"/>
                        </a:lnSpc>
                        <a:spcBef>
                          <a:spcPts val="0"/>
                        </a:spcBef>
                        <a:spcAft>
                          <a:spcPts val="0"/>
                        </a:spcAft>
                      </a:pPr>
                      <a:r>
                        <a:rPr lang="fr-FR" sz="1000" spc="-40">
                          <a:effectLst/>
                        </a:rPr>
                        <a:t>21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solidFill>
                            <a:srgbClr val="C00000"/>
                          </a:solidFill>
                          <a:effectLst/>
                        </a:rPr>
                        <a:t>Prosopis </a:t>
                      </a:r>
                      <a:r>
                        <a:rPr lang="fr-FR" sz="1000" i="1" dirty="0" err="1">
                          <a:solidFill>
                            <a:srgbClr val="C00000"/>
                          </a:solidFill>
                          <a:effectLst/>
                        </a:rPr>
                        <a:t>juliflora</a:t>
                      </a:r>
                      <a:endParaRPr lang="fr-FR" sz="1000" i="1" dirty="0">
                        <a:solidFill>
                          <a:srgbClr val="C0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mesquite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haie, mise en valeur de terres incultes, </a:t>
                      </a:r>
                      <a:r>
                        <a:rPr lang="fr-FR" sz="1000" dirty="0" smtClean="0">
                          <a:effectLst/>
                        </a:rPr>
                        <a:t>aliment/fourrage </a:t>
                      </a:r>
                      <a:r>
                        <a:rPr lang="fr-FR" sz="1000" dirty="0">
                          <a:effectLst/>
                        </a:rPr>
                        <a:t>(gousses), miel, bois, gomme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Amérique du S.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758">
                <a:tc>
                  <a:txBody>
                    <a:bodyPr/>
                    <a:lstStyle/>
                    <a:p>
                      <a:pPr marL="36000" eaLnBrk="0" fontAlgn="base" hangingPunct="0">
                        <a:lnSpc>
                          <a:spcPct val="100000"/>
                        </a:lnSpc>
                        <a:spcBef>
                          <a:spcPts val="0"/>
                        </a:spcBef>
                        <a:spcAft>
                          <a:spcPts val="0"/>
                        </a:spcAft>
                      </a:pPr>
                      <a:r>
                        <a:rPr lang="fr-FR" sz="1000" spc="-10">
                          <a:effectLst/>
                        </a:rPr>
                        <a:t>22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effectLst/>
                        </a:rPr>
                        <a:t>Spondias mombin</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prunier mombin, mombin jaune, prune d'or</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piquets vivants/clôture, ombre, aliment (fruits, feuilles), bois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Amérique,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734">
                <a:tc>
                  <a:txBody>
                    <a:bodyPr/>
                    <a:lstStyle/>
                    <a:p>
                      <a:pPr marL="36000" eaLnBrk="0" fontAlgn="base" hangingPunct="0">
                        <a:lnSpc>
                          <a:spcPct val="100000"/>
                        </a:lnSpc>
                        <a:spcBef>
                          <a:spcPts val="0"/>
                        </a:spcBef>
                        <a:spcAft>
                          <a:spcPts val="0"/>
                        </a:spcAft>
                      </a:pPr>
                      <a:r>
                        <a:rPr lang="fr-FR" sz="1000">
                          <a:effectLst/>
                        </a:rPr>
                        <a:t>23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a:effectLst/>
                        </a:rPr>
                        <a:t>Tephrosia candida</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indigo blanc</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eaLnBrk="0" fontAlgn="base" hangingPunct="0">
                        <a:lnSpc>
                          <a:spcPct val="100000"/>
                        </a:lnSpc>
                        <a:spcBef>
                          <a:spcPts val="0"/>
                        </a:spcBef>
                        <a:spcAft>
                          <a:spcPts val="0"/>
                        </a:spcAft>
                      </a:pPr>
                      <a:r>
                        <a:rPr lang="fr-FR" sz="1000" dirty="0">
                          <a:effectLst/>
                        </a:rPr>
                        <a:t>haie, mise en valeur </a:t>
                      </a:r>
                      <a:r>
                        <a:rPr lang="fr-FR" sz="1000" dirty="0" smtClean="0">
                          <a:effectLst/>
                        </a:rPr>
                        <a:t>de terres </a:t>
                      </a:r>
                      <a:r>
                        <a:rPr lang="fr-FR" sz="1000" dirty="0">
                          <a:effectLst/>
                        </a:rPr>
                        <a:t>incultes, </a:t>
                      </a:r>
                      <a:r>
                        <a:rPr lang="fr-FR" sz="1000" dirty="0" smtClean="0">
                          <a:effectLst/>
                        </a:rPr>
                        <a:t>engrais vert</a:t>
                      </a:r>
                      <a:r>
                        <a:rPr lang="fr-FR" sz="1000" dirty="0">
                          <a:effectLst/>
                        </a:rPr>
                        <a:t>, ombre, bois de feu</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Asie, Pacifique, Amérique du 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1190">
                <a:tc>
                  <a:txBody>
                    <a:bodyPr/>
                    <a:lstStyle/>
                    <a:p>
                      <a:pPr marL="36000" eaLnBrk="0" fontAlgn="base" hangingPunct="0">
                        <a:lnSpc>
                          <a:spcPct val="100000"/>
                        </a:lnSpc>
                        <a:spcBef>
                          <a:spcPts val="0"/>
                        </a:spcBef>
                        <a:spcAft>
                          <a:spcPts val="0"/>
                        </a:spcAft>
                      </a:pPr>
                      <a:r>
                        <a:rPr lang="fr-FR" sz="1000">
                          <a:effectLst/>
                        </a:rPr>
                        <a:t>24</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i="1" dirty="0" err="1">
                          <a:effectLst/>
                        </a:rPr>
                        <a:t>Ziziphus</a:t>
                      </a:r>
                      <a:r>
                        <a:rPr lang="fr-FR" sz="1000" i="1" dirty="0">
                          <a:effectLst/>
                        </a:rPr>
                        <a:t> </a:t>
                      </a:r>
                      <a:r>
                        <a:rPr lang="fr-FR" sz="1000" i="1" dirty="0" err="1">
                          <a:effectLst/>
                        </a:rPr>
                        <a:t>mauritiana</a:t>
                      </a:r>
                      <a:endParaRPr lang="fr-FR" sz="10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jujubier</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haie, fruit, fourrage, bois, gomme laque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pantropical</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 Box 1"/>
          <p:cNvSpPr txBox="1">
            <a:spLocks noChangeArrowheads="1"/>
          </p:cNvSpPr>
          <p:nvPr/>
        </p:nvSpPr>
        <p:spPr bwMode="auto">
          <a:xfrm>
            <a:off x="5326063" y="8035925"/>
            <a:ext cx="4244975" cy="18256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1767900739"/>
              </p:ext>
            </p:extLst>
          </p:nvPr>
        </p:nvGraphicFramePr>
        <p:xfrm>
          <a:off x="6411558" y="1333950"/>
          <a:ext cx="5626250" cy="4238525"/>
        </p:xfrm>
        <a:graphic>
          <a:graphicData uri="http://schemas.openxmlformats.org/drawingml/2006/table">
            <a:tbl>
              <a:tblPr>
                <a:tableStyleId>{5C22544A-7EE6-4342-B048-85BDC9FD1C3A}</a:tableStyleId>
              </a:tblPr>
              <a:tblGrid>
                <a:gridCol w="301213"/>
                <a:gridCol w="947447"/>
                <a:gridCol w="902869"/>
                <a:gridCol w="1934366"/>
                <a:gridCol w="1540355"/>
              </a:tblGrid>
              <a:tr h="276125">
                <a:tc>
                  <a:txBody>
                    <a:bodyPr/>
                    <a:lstStyle/>
                    <a:p>
                      <a:pPr marL="36000">
                        <a:lnSpc>
                          <a:spcPct val="100000"/>
                        </a:lnSpc>
                        <a:spcBef>
                          <a:spcPts val="0"/>
                        </a:spcBef>
                        <a:spcAft>
                          <a:spcPts val="0"/>
                        </a:spcAft>
                      </a:pPr>
                      <a:r>
                        <a:rPr lang="fr-FR" sz="1000" b="1" spc="-5"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spc="-5" dirty="0">
                          <a:effectLst/>
                        </a:rPr>
                        <a:t>Port</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Multiplication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Écologie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Remarques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1760">
                <a:tc>
                  <a:txBody>
                    <a:bodyPr/>
                    <a:lstStyle/>
                    <a:p>
                      <a:pPr marL="36000" eaLnBrk="0" fontAlgn="base" hangingPunct="0">
                        <a:lnSpc>
                          <a:spcPct val="100000"/>
                        </a:lnSpc>
                        <a:spcBef>
                          <a:spcPts val="0"/>
                        </a:spcBef>
                        <a:spcAft>
                          <a:spcPts val="0"/>
                        </a:spcAft>
                      </a:pPr>
                      <a:r>
                        <a:rPr lang="fr-FR" sz="1000" spc="-20">
                          <a:effectLst/>
                        </a:rPr>
                        <a:t>15</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boutures de piquets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régions de faible altitude et assez humides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tronc robuste et droit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400">
                <a:tc>
                  <a:txBody>
                    <a:bodyPr/>
                    <a:lstStyle/>
                    <a:p>
                      <a:pPr marL="36000" eaLnBrk="0" fontAlgn="base" hangingPunct="0">
                        <a:lnSpc>
                          <a:spcPct val="100000"/>
                        </a:lnSpc>
                        <a:spcBef>
                          <a:spcPts val="0"/>
                        </a:spcBef>
                        <a:spcAft>
                          <a:spcPts val="0"/>
                        </a:spcAft>
                      </a:pPr>
                      <a:r>
                        <a:rPr lang="fr-FR" sz="1000" spc="-20">
                          <a:effectLst/>
                        </a:rPr>
                        <a:t>16</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arbuste bas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boutures, grai- 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0-1500 m ; habitat ouvert, pas trop humide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7160" eaLnBrk="0" fontAlgn="base" hangingPunct="0">
                        <a:lnSpc>
                          <a:spcPct val="100000"/>
                        </a:lnSpc>
                        <a:spcBef>
                          <a:spcPts val="0"/>
                        </a:spcBef>
                        <a:spcAft>
                          <a:spcPts val="0"/>
                        </a:spcAft>
                      </a:pPr>
                      <a:r>
                        <a:rPr lang="fr-FR" sz="1000" spc="-15" dirty="0">
                          <a:solidFill>
                            <a:srgbClr val="FF0000"/>
                          </a:solidFill>
                          <a:effectLst/>
                        </a:rPr>
                        <a:t>peut se transformer en mauvaise herbe toxique</a:t>
                      </a:r>
                      <a:endParaRPr lang="fr-FR" sz="10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152">
                <a:tc>
                  <a:txBody>
                    <a:bodyPr/>
                    <a:lstStyle/>
                    <a:p>
                      <a:pPr marL="36000" eaLnBrk="0" fontAlgn="base" hangingPunct="0">
                        <a:lnSpc>
                          <a:spcPct val="100000"/>
                        </a:lnSpc>
                        <a:spcBef>
                          <a:spcPts val="0"/>
                        </a:spcBef>
                        <a:spcAft>
                          <a:spcPts val="0"/>
                        </a:spcAft>
                      </a:pPr>
                      <a:r>
                        <a:rPr lang="fr-FR" sz="1000" spc="-20">
                          <a:effectLst/>
                        </a:rPr>
                        <a:t>17</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petit 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0-1000+ m ; 650- 1500+ mm de pluie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arbre populaire en agroforesterie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280">
                <a:tc>
                  <a:txBody>
                    <a:bodyPr/>
                    <a:lstStyle/>
                    <a:p>
                      <a:pPr marL="36000" eaLnBrk="0" fontAlgn="base" hangingPunct="0">
                        <a:lnSpc>
                          <a:spcPct val="100000"/>
                        </a:lnSpc>
                        <a:spcBef>
                          <a:spcPts val="0"/>
                        </a:spcBef>
                        <a:spcAft>
                          <a:spcPts val="0"/>
                        </a:spcAft>
                      </a:pPr>
                      <a:r>
                        <a:rPr lang="fr-FR" sz="1000" spc="-20">
                          <a:effectLst/>
                        </a:rPr>
                        <a:t>18</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petit 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boutures de piquets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terres basses </a:t>
                      </a:r>
                      <a:r>
                        <a:rPr lang="fr-FR" sz="1000" dirty="0" smtClean="0">
                          <a:effectLst/>
                        </a:rPr>
                        <a:t>humides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marque couramment la limite des terrains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400">
                <a:tc>
                  <a:txBody>
                    <a:bodyPr/>
                    <a:lstStyle/>
                    <a:p>
                      <a:pPr marL="36000" eaLnBrk="0" fontAlgn="base" hangingPunct="0">
                        <a:lnSpc>
                          <a:spcPct val="100000"/>
                        </a:lnSpc>
                        <a:spcBef>
                          <a:spcPts val="0"/>
                        </a:spcBef>
                        <a:spcAft>
                          <a:spcPts val="0"/>
                        </a:spcAft>
                      </a:pPr>
                      <a:r>
                        <a:rPr lang="fr-FR" sz="1000" spc="-20">
                          <a:effectLst/>
                        </a:rPr>
                        <a:t>19</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petit arbre épineux à feuilles caduques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régions humides ou sèches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Bef>
                          <a:spcPts val="0"/>
                        </a:spcBef>
                        <a:spcAft>
                          <a:spcPts val="0"/>
                        </a:spcAft>
                      </a:pPr>
                      <a:r>
                        <a:rPr lang="fr-FR" sz="1000" dirty="0">
                          <a:solidFill>
                            <a:srgbClr val="FF0000"/>
                          </a:solidFill>
                          <a:effectLst/>
                        </a:rPr>
                        <a:t>danger : risque de se propager comme une mauvaise herbe</a:t>
                      </a:r>
                      <a:endParaRPr lang="fr-FR" sz="10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023">
                <a:tc>
                  <a:txBody>
                    <a:bodyPr/>
                    <a:lstStyle/>
                    <a:p>
                      <a:pPr marL="36000" eaLnBrk="0" fontAlgn="base" hangingPunct="0">
                        <a:lnSpc>
                          <a:spcPct val="100000"/>
                        </a:lnSpc>
                        <a:spcBef>
                          <a:spcPts val="0"/>
                        </a:spcBef>
                        <a:spcAft>
                          <a:spcPts val="0"/>
                        </a:spcAft>
                      </a:pPr>
                      <a:r>
                        <a:rPr lang="fr-FR" sz="1000" spc="-10">
                          <a:effectLst/>
                        </a:rPr>
                        <a:t>20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petit arbre épineux</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 marcot- tage aérien</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Bef>
                          <a:spcPts val="0"/>
                        </a:spcBef>
                        <a:spcAft>
                          <a:spcPts val="0"/>
                        </a:spcAft>
                      </a:pPr>
                      <a:r>
                        <a:rPr lang="fr-FR" sz="1000" spc="-10" dirty="0">
                          <a:effectLst/>
                        </a:rPr>
                        <a:t>arbre de basse </a:t>
                      </a:r>
                      <a:r>
                        <a:rPr lang="fr-FR" sz="1000" spc="-10" dirty="0" smtClean="0">
                          <a:effectLst/>
                        </a:rPr>
                        <a:t>altitude</a:t>
                      </a:r>
                      <a:r>
                        <a:rPr lang="fr-FR" sz="1000" spc="-10" dirty="0">
                          <a:effectLst/>
                        </a:rPr>
                        <a:t>, pousse jusqu’à 1500+ m ; 400-1650 mm de pluie ; </a:t>
                      </a:r>
                      <a:r>
                        <a:rPr lang="fr-FR" sz="1000" spc="-10" dirty="0">
                          <a:solidFill>
                            <a:srgbClr val="008000"/>
                          </a:solidFill>
                          <a:effectLst/>
                        </a:rPr>
                        <a:t>résiste à la sécheresse et à la salinité</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prend vite la forme d’une haie résistante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152">
                <a:tc>
                  <a:txBody>
                    <a:bodyPr/>
                    <a:lstStyle/>
                    <a:p>
                      <a:pPr marL="36000" eaLnBrk="0" fontAlgn="base" hangingPunct="0">
                        <a:lnSpc>
                          <a:spcPct val="100000"/>
                        </a:lnSpc>
                        <a:spcBef>
                          <a:spcPts val="0"/>
                        </a:spcBef>
                        <a:spcAft>
                          <a:spcPts val="0"/>
                        </a:spcAft>
                      </a:pPr>
                      <a:r>
                        <a:rPr lang="fr-FR" sz="1000" spc="-40">
                          <a:effectLst/>
                        </a:rPr>
                        <a:t>21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arbuste épineux ou petit 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 boutu- res de racines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dirty="0">
                          <a:effectLst/>
                        </a:rPr>
                        <a:t>0-1500 m ; </a:t>
                      </a:r>
                      <a:r>
                        <a:rPr lang="fr-FR" sz="1000" spc="10" dirty="0">
                          <a:solidFill>
                            <a:srgbClr val="008000"/>
                          </a:solidFill>
                          <a:effectLst/>
                        </a:rPr>
                        <a:t>supporte la sécheresse (50+ mm pluie) et les sols salins</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rgbClr val="C00000"/>
                          </a:solidFill>
                          <a:effectLst/>
                        </a:rPr>
                        <a:t>la croissance exubé­rante exige un éla­gage régulier</a:t>
                      </a:r>
                      <a:endParaRPr lang="fr-FR" sz="1000" dirty="0">
                        <a:solidFill>
                          <a:srgbClr val="C00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400">
                <a:tc>
                  <a:txBody>
                    <a:bodyPr/>
                    <a:lstStyle/>
                    <a:p>
                      <a:pPr marL="36000" eaLnBrk="0" fontAlgn="base" hangingPunct="0">
                        <a:lnSpc>
                          <a:spcPct val="100000"/>
                        </a:lnSpc>
                        <a:spcBef>
                          <a:spcPts val="0"/>
                        </a:spcBef>
                        <a:spcAft>
                          <a:spcPts val="0"/>
                        </a:spcAft>
                      </a:pPr>
                      <a:r>
                        <a:rPr lang="fr-FR" sz="1000" spc="-10">
                          <a:effectLst/>
                        </a:rPr>
                        <a:t>22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grand arbre à feuilles caduques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boutures de piquets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0-1000 m ; </a:t>
                      </a:r>
                      <a:r>
                        <a:rPr lang="fr-FR" sz="1000" dirty="0">
                          <a:solidFill>
                            <a:srgbClr val="008000"/>
                          </a:solidFill>
                          <a:effectLst/>
                        </a:rPr>
                        <a:t>climats semi-arides à arides</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arbre de haie/ d’ombrage populaire en Afrique de l’O.</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1327">
                <a:tc>
                  <a:txBody>
                    <a:bodyPr/>
                    <a:lstStyle/>
                    <a:p>
                      <a:pPr marL="36000" eaLnBrk="0" fontAlgn="base" hangingPunct="0">
                        <a:lnSpc>
                          <a:spcPct val="100000"/>
                        </a:lnSpc>
                        <a:spcBef>
                          <a:spcPts val="0"/>
                        </a:spcBef>
                        <a:spcAft>
                          <a:spcPts val="0"/>
                        </a:spcAft>
                      </a:pPr>
                      <a:r>
                        <a:rPr lang="fr-FR" sz="1000" spc="-20">
                          <a:effectLst/>
                        </a:rPr>
                        <a:t>23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05740" eaLnBrk="0" fontAlgn="base" hangingPunct="0">
                        <a:lnSpc>
                          <a:spcPct val="100000"/>
                        </a:lnSpc>
                        <a:spcBef>
                          <a:spcPts val="0"/>
                        </a:spcBef>
                        <a:spcAft>
                          <a:spcPts val="0"/>
                        </a:spcAft>
                      </a:pPr>
                      <a:r>
                        <a:rPr lang="fr-FR" sz="1000">
                          <a:effectLst/>
                        </a:rPr>
                        <a:t>herbe, arbuste ou petit arbre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0-1600 m ; &gt;700 mm de pluie ; sol acide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eaLnBrk="0" fontAlgn="base" hangingPunct="0">
                        <a:lnSpc>
                          <a:spcPct val="100000"/>
                        </a:lnSpc>
                        <a:spcBef>
                          <a:spcPts val="0"/>
                        </a:spcBef>
                        <a:spcAft>
                          <a:spcPts val="0"/>
                        </a:spcAft>
                      </a:pPr>
                      <a:r>
                        <a:rPr lang="fr-FR" sz="1000" spc="-5" dirty="0">
                          <a:effectLst/>
                        </a:rPr>
                        <a:t>remplace </a:t>
                      </a:r>
                      <a:r>
                        <a:rPr lang="fr-FR" sz="1000" i="1" spc="-5" dirty="0" err="1">
                          <a:effectLst/>
                        </a:rPr>
                        <a:t>leucaena</a:t>
                      </a:r>
                      <a:r>
                        <a:rPr lang="fr-FR" sz="1000" spc="-5" dirty="0">
                          <a:effectLst/>
                        </a:rPr>
                        <a:t> sur les sols acides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631">
                <a:tc>
                  <a:txBody>
                    <a:bodyPr/>
                    <a:lstStyle/>
                    <a:p>
                      <a:pPr marL="36000" eaLnBrk="0" fontAlgn="base" hangingPunct="0">
                        <a:lnSpc>
                          <a:spcPct val="100000"/>
                        </a:lnSpc>
                        <a:spcBef>
                          <a:spcPts val="0"/>
                        </a:spcBef>
                        <a:spcAft>
                          <a:spcPts val="0"/>
                        </a:spcAft>
                      </a:pPr>
                      <a:r>
                        <a:rPr lang="fr-FR" sz="1000" spc="-15">
                          <a:effectLst/>
                        </a:rPr>
                        <a:t>24</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arbre ou arbuste broussailleux</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 greffes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14300" eaLnBrk="0" fontAlgn="base" hangingPunct="0">
                        <a:lnSpc>
                          <a:spcPct val="100000"/>
                        </a:lnSpc>
                        <a:spcBef>
                          <a:spcPts val="0"/>
                        </a:spcBef>
                        <a:spcAft>
                          <a:spcPts val="0"/>
                        </a:spcAft>
                      </a:pPr>
                      <a:r>
                        <a:rPr lang="fr-FR" sz="1000">
                          <a:effectLst/>
                        </a:rPr>
                        <a:t>)-1000m ; &gt;200 mm de pluie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37160" eaLnBrk="0" fontAlgn="base" hangingPunct="0">
                        <a:lnSpc>
                          <a:spcPct val="100000"/>
                        </a:lnSpc>
                        <a:spcBef>
                          <a:spcPts val="0"/>
                        </a:spcBef>
                        <a:spcAft>
                          <a:spcPts val="0"/>
                        </a:spcAft>
                      </a:pPr>
                      <a:r>
                        <a:rPr lang="fr-FR" sz="1000" dirty="0">
                          <a:effectLst/>
                        </a:rPr>
                        <a:t>résistant ; supporte les températures extrêmes, </a:t>
                      </a:r>
                      <a:r>
                        <a:rPr lang="fr-FR" sz="1000" dirty="0">
                          <a:solidFill>
                            <a:srgbClr val="008000"/>
                          </a:solidFill>
                          <a:effectLst/>
                        </a:rPr>
                        <a:t>la séche­resse, les sols pau­vres</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ZoneTexte 8"/>
          <p:cNvSpPr txBox="1"/>
          <p:nvPr/>
        </p:nvSpPr>
        <p:spPr>
          <a:xfrm>
            <a:off x="268940" y="806825"/>
            <a:ext cx="5948979" cy="369332"/>
          </a:xfrm>
          <a:prstGeom prst="rect">
            <a:avLst/>
          </a:prstGeom>
          <a:noFill/>
        </p:spPr>
        <p:txBody>
          <a:bodyPr wrap="square" rtlCol="0">
            <a:spAutoFit/>
          </a:bodyPr>
          <a:lstStyle/>
          <a:p>
            <a:r>
              <a:rPr lang="fr-FR" b="1" dirty="0" smtClean="0">
                <a:solidFill>
                  <a:srgbClr val="008000"/>
                </a:solidFill>
              </a:rPr>
              <a:t>27. Annexe : Piquets </a:t>
            </a:r>
            <a:r>
              <a:rPr lang="fr-FR" b="1" dirty="0">
                <a:solidFill>
                  <a:srgbClr val="008000"/>
                </a:solidFill>
              </a:rPr>
              <a:t>vivants et plantes de </a:t>
            </a:r>
            <a:r>
              <a:rPr lang="fr-FR" b="1" dirty="0" smtClean="0">
                <a:solidFill>
                  <a:srgbClr val="008000"/>
                </a:solidFill>
              </a:rPr>
              <a:t>haie (suite et fin)</a:t>
            </a:r>
            <a:endParaRPr lang="fr-FR" b="1" dirty="0">
              <a:solidFill>
                <a:srgbClr val="008000"/>
              </a:solidFill>
            </a:endParaRPr>
          </a:p>
        </p:txBody>
      </p:sp>
    </p:spTree>
    <p:extLst>
      <p:ext uri="{BB962C8B-B14F-4D97-AF65-F5344CB8AC3E}">
        <p14:creationId xmlns:p14="http://schemas.microsoft.com/office/powerpoint/2010/main" val="16867918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091" y="119137"/>
            <a:ext cx="531607" cy="299160"/>
          </a:xfrm>
        </p:spPr>
        <p:txBody>
          <a:bodyPr/>
          <a:lstStyle/>
          <a:p>
            <a:fld id="{603C289A-54D5-4C32-934A-7B1A9FC8B676}" type="slidenum">
              <a:rPr lang="fr-FR" smtClean="0"/>
              <a:t>127</a:t>
            </a:fld>
            <a:endParaRPr lang="fr-FR" dirty="0"/>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129091" y="699247"/>
            <a:ext cx="6917168" cy="369332"/>
          </a:xfrm>
          <a:prstGeom prst="rect">
            <a:avLst/>
          </a:prstGeom>
          <a:noFill/>
        </p:spPr>
        <p:txBody>
          <a:bodyPr wrap="square" rtlCol="0">
            <a:spAutoFit/>
          </a:bodyPr>
          <a:lstStyle/>
          <a:p>
            <a:r>
              <a:rPr lang="fr-FR" b="1" dirty="0" smtClean="0">
                <a:solidFill>
                  <a:srgbClr val="008000"/>
                </a:solidFill>
              </a:rPr>
              <a:t>28. Annexe : Légumes </a:t>
            </a:r>
            <a:r>
              <a:rPr lang="fr-FR" b="1" dirty="0">
                <a:solidFill>
                  <a:srgbClr val="008000"/>
                </a:solidFill>
              </a:rPr>
              <a:t>vivaces : arbres, arbustes, plantes grimpantes</a:t>
            </a:r>
          </a:p>
        </p:txBody>
      </p:sp>
      <p:graphicFrame>
        <p:nvGraphicFramePr>
          <p:cNvPr id="5" name="Tableau 4"/>
          <p:cNvGraphicFramePr>
            <a:graphicFrameLocks noGrp="1"/>
          </p:cNvGraphicFramePr>
          <p:nvPr>
            <p:extLst>
              <p:ext uri="{D42A27DB-BD31-4B8C-83A1-F6EECF244321}">
                <p14:modId xmlns:p14="http://schemas.microsoft.com/office/powerpoint/2010/main" val="3056633698"/>
              </p:ext>
            </p:extLst>
          </p:nvPr>
        </p:nvGraphicFramePr>
        <p:xfrm>
          <a:off x="129091" y="1176156"/>
          <a:ext cx="5992009" cy="431072"/>
        </p:xfrm>
        <a:graphic>
          <a:graphicData uri="http://schemas.openxmlformats.org/drawingml/2006/table">
            <a:tbl>
              <a:tblPr>
                <a:tableStyleId>{5C22544A-7EE6-4342-B048-85BDC9FD1C3A}</a:tableStyleId>
              </a:tblPr>
              <a:tblGrid>
                <a:gridCol w="226316"/>
                <a:gridCol w="1487225"/>
                <a:gridCol w="926822"/>
                <a:gridCol w="2521817"/>
                <a:gridCol w="829829"/>
              </a:tblGrid>
              <a:tr h="431072">
                <a:tc>
                  <a:txBody>
                    <a:bodyPr/>
                    <a:lstStyle/>
                    <a:p>
                      <a:pPr marL="36000">
                        <a:lnSpc>
                          <a:spcPct val="100000"/>
                        </a:lnSpc>
                        <a:spcBef>
                          <a:spcPts val="0"/>
                        </a:spcBef>
                        <a:spcAft>
                          <a:spcPts val="0"/>
                        </a:spcAft>
                      </a:pPr>
                      <a:r>
                        <a:rPr lang="fr-FR" sz="1000" b="1" spc="-10"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botanique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commun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Utilisations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Région de croissance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 Box 1"/>
          <p:cNvSpPr txBox="1">
            <a:spLocks noChangeArrowheads="1"/>
          </p:cNvSpPr>
          <p:nvPr/>
        </p:nvSpPr>
        <p:spPr bwMode="auto">
          <a:xfrm>
            <a:off x="4505325" y="9750425"/>
            <a:ext cx="4244975" cy="18256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916047449"/>
              </p:ext>
            </p:extLst>
          </p:nvPr>
        </p:nvGraphicFramePr>
        <p:xfrm>
          <a:off x="118333" y="1463040"/>
          <a:ext cx="5998733" cy="3829287"/>
        </p:xfrm>
        <a:graphic>
          <a:graphicData uri="http://schemas.openxmlformats.org/drawingml/2006/table">
            <a:tbl>
              <a:tblPr>
                <a:tableStyleId>{5C22544A-7EE6-4342-B048-85BDC9FD1C3A}</a:tableStyleId>
              </a:tblPr>
              <a:tblGrid>
                <a:gridCol w="231188"/>
                <a:gridCol w="1488065"/>
                <a:gridCol w="937302"/>
                <a:gridCol w="2507115"/>
                <a:gridCol w="835063"/>
              </a:tblGrid>
              <a:tr h="129092">
                <a:tc gridSpan="5">
                  <a:txBody>
                    <a:bodyPr/>
                    <a:lstStyle/>
                    <a:p>
                      <a:pPr marL="36000" eaLnBrk="0" fontAlgn="base" hangingPunct="0">
                        <a:lnSpc>
                          <a:spcPct val="100000"/>
                        </a:lnSpc>
                        <a:spcAft>
                          <a:spcPts val="0"/>
                        </a:spcAft>
                      </a:pPr>
                      <a:r>
                        <a:rPr lang="fr-FR" sz="1000" b="1" dirty="0">
                          <a:effectLst/>
                          <a:latin typeface="Calibri" panose="020F0502020204030204" pitchFamily="34" charset="0"/>
                        </a:rPr>
                        <a:t>Légumes vivaces : arbres, arbustes, plantes grimpantes</a:t>
                      </a:r>
                      <a:endParaRPr lang="fr-FR" sz="1000" b="1"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88002">
                <a:tc>
                  <a:txBody>
                    <a:bodyPr/>
                    <a:lstStyle/>
                    <a:p>
                      <a:pPr marL="36000" eaLnBrk="0" fontAlgn="base" hangingPunct="0">
                        <a:lnSpc>
                          <a:spcPct val="100000"/>
                        </a:lnSpc>
                        <a:spcAft>
                          <a:spcPts val="0"/>
                        </a:spcAft>
                      </a:pPr>
                      <a:r>
                        <a:rPr lang="fr-FR" sz="1000" dirty="0">
                          <a:effectLst/>
                          <a:latin typeface="Calibri" panose="020F0502020204030204" pitchFamily="34" charset="0"/>
                        </a:rPr>
                        <a:t>1</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spc="5" dirty="0" err="1">
                          <a:effectLst/>
                          <a:latin typeface="Calibri" panose="020F0502020204030204" pitchFamily="34" charset="0"/>
                        </a:rPr>
                        <a:t>Adansonia</a:t>
                      </a:r>
                      <a:r>
                        <a:rPr lang="fr-FR" sz="1000" i="1" spc="5" dirty="0">
                          <a:effectLst/>
                          <a:latin typeface="Calibri" panose="020F0502020204030204" pitchFamily="34" charset="0"/>
                        </a:rPr>
                        <a:t> </a:t>
                      </a:r>
                      <a:r>
                        <a:rPr lang="fr-FR" sz="1000" i="1" spc="5" dirty="0" err="1">
                          <a:effectLst/>
                          <a:latin typeface="Calibri" panose="020F0502020204030204" pitchFamily="34" charset="0"/>
                        </a:rPr>
                        <a:t>digitata</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dirty="0">
                          <a:effectLst/>
                          <a:latin typeface="Calibri" panose="020F0502020204030204" pitchFamily="34" charset="0"/>
                        </a:rPr>
                        <a:t>baobab</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rPr>
                        <a:t>consommation des </a:t>
                      </a:r>
                      <a:r>
                        <a:rPr lang="fr-FR" sz="1000" dirty="0" smtClean="0">
                          <a:effectLst/>
                          <a:latin typeface="Calibri" panose="020F0502020204030204" pitchFamily="34" charset="0"/>
                        </a:rPr>
                        <a:t>feuilles </a:t>
                      </a:r>
                      <a:r>
                        <a:rPr lang="fr-FR" sz="1000" dirty="0">
                          <a:effectLst/>
                          <a:latin typeface="Calibri" panose="020F0502020204030204" pitchFamily="34" charset="0"/>
                        </a:rPr>
                        <a:t>et d’autres parties ; nombreuses autres utili­sations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20040" eaLnBrk="0" fontAlgn="base" hangingPunct="0">
                        <a:lnSpc>
                          <a:spcPct val="100000"/>
                        </a:lnSpc>
                        <a:spcAft>
                          <a:spcPts val="0"/>
                        </a:spcAft>
                      </a:pPr>
                      <a:r>
                        <a:rPr lang="fr-FR" sz="1000">
                          <a:effectLst/>
                          <a:latin typeface="Calibri" panose="020F0502020204030204" pitchFamily="34" charset="0"/>
                        </a:rPr>
                        <a:t>Afrique dispersés</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176">
                <a:tc>
                  <a:txBody>
                    <a:bodyPr/>
                    <a:lstStyle/>
                    <a:p>
                      <a:pPr marL="36000" eaLnBrk="0" fontAlgn="base" hangingPunct="0">
                        <a:lnSpc>
                          <a:spcPct val="100000"/>
                        </a:lnSpc>
                        <a:spcAft>
                          <a:spcPts val="0"/>
                        </a:spcAft>
                      </a:pPr>
                      <a:r>
                        <a:rPr lang="fr-FR" sz="1000">
                          <a:effectLst/>
                          <a:latin typeface="Calibri" panose="020F0502020204030204" pitchFamily="34" charset="0"/>
                        </a:rPr>
                        <a:t>2</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effectLst/>
                          <a:latin typeface="Calibri" panose="020F0502020204030204" pitchFamily="34" charset="0"/>
                        </a:rPr>
                        <a:t>Cnidoscolus</a:t>
                      </a:r>
                      <a:r>
                        <a:rPr lang="fr-FR" sz="1000" i="1" dirty="0">
                          <a:effectLst/>
                          <a:latin typeface="Calibri" panose="020F0502020204030204" pitchFamily="34" charset="0"/>
                        </a:rPr>
                        <a:t> </a:t>
                      </a:r>
                      <a:r>
                        <a:rPr lang="fr-FR" sz="1000" i="1" dirty="0" err="1">
                          <a:effectLst/>
                          <a:latin typeface="Calibri" panose="020F0502020204030204" pitchFamily="34" charset="0"/>
                        </a:rPr>
                        <a:t>aconitifolius</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dirty="0" err="1" smtClean="0">
                          <a:effectLst/>
                          <a:latin typeface="Calibri" panose="020F0502020204030204" pitchFamily="34" charset="0"/>
                        </a:rPr>
                        <a:t>chaya</a:t>
                      </a:r>
                      <a:r>
                        <a:rPr lang="fr-FR" sz="1000" spc="-5" dirty="0" smtClean="0">
                          <a:effectLst/>
                          <a:latin typeface="Calibri" panose="020F0502020204030204" pitchFamily="34" charset="0"/>
                        </a:rPr>
                        <a:t>,</a:t>
                      </a:r>
                      <a:r>
                        <a:rPr lang="fr-FR" sz="1000" spc="0" baseline="0" dirty="0" smtClean="0">
                          <a:effectLst/>
                          <a:latin typeface="Calibri" panose="020F0502020204030204" pitchFamily="34" charset="0"/>
                        </a:rPr>
                        <a:t> </a:t>
                      </a:r>
                      <a:r>
                        <a:rPr lang="fr-FR" sz="1000" dirty="0" smtClean="0">
                          <a:effectLst/>
                          <a:latin typeface="Calibri" panose="020F0502020204030204" pitchFamily="34" charset="0"/>
                        </a:rPr>
                        <a:t>arbre </a:t>
                      </a:r>
                      <a:r>
                        <a:rPr lang="fr-FR" sz="1000" dirty="0">
                          <a:effectLst/>
                          <a:latin typeface="Calibri" panose="020F0502020204030204" pitchFamily="34" charset="0"/>
                        </a:rPr>
                        <a:t>épinard</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rPr>
                        <a:t>feuilles ; fourrage, </a:t>
                      </a:r>
                      <a:r>
                        <a:rPr lang="fr-FR" sz="1000" dirty="0" smtClean="0">
                          <a:effectLst/>
                          <a:latin typeface="Calibri" panose="020F0502020204030204" pitchFamily="34" charset="0"/>
                        </a:rPr>
                        <a:t>médicament</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rPr>
                        <a:t>Amérique c.</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028">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a:effectLst/>
                          <a:latin typeface="Calibri" panose="020F0502020204030204" pitchFamily="34" charset="0"/>
                          <a:ea typeface="Times New Roman" panose="02020603050405020304" pitchFamily="18" charset="0"/>
                        </a:rPr>
                        <a:t>Gnetum </a:t>
                      </a:r>
                      <a:r>
                        <a:rPr lang="fr-FR" sz="1000" i="1" dirty="0" err="1">
                          <a:effectLst/>
                          <a:latin typeface="Calibri" panose="020F0502020204030204" pitchFamily="34" charset="0"/>
                          <a:ea typeface="Times New Roman" panose="02020603050405020304" pitchFamily="18" charset="0"/>
                        </a:rPr>
                        <a:t>africanum</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eru, koko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feuilles, graines ; </a:t>
                      </a:r>
                      <a:r>
                        <a:rPr lang="fr-FR" sz="1000" dirty="0" smtClean="0">
                          <a:effectLst/>
                          <a:latin typeface="Calibri" panose="020F0502020204030204" pitchFamily="34" charset="0"/>
                          <a:ea typeface="Times New Roman" panose="02020603050405020304" pitchFamily="18" charset="0"/>
                        </a:rPr>
                        <a:t>médicament</a:t>
                      </a:r>
                      <a:r>
                        <a:rPr lang="fr-FR" sz="1000" dirty="0">
                          <a:effectLst/>
                          <a:latin typeface="Calibri" panose="020F0502020204030204" pitchFamily="34" charset="0"/>
                          <a:ea typeface="Times New Roman" panose="02020603050405020304" pitchFamily="18" charset="0"/>
                        </a:rPr>
                        <a:t>, corde (tige)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Afrique de l'O.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028">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a:effectLst/>
                          <a:latin typeface="Calibri" panose="020F0502020204030204" pitchFamily="34" charset="0"/>
                          <a:ea typeface="Times New Roman" panose="02020603050405020304" pitchFamily="18" charset="0"/>
                        </a:rPr>
                        <a:t>Gnetum </a:t>
                      </a:r>
                      <a:r>
                        <a:rPr lang="fr-FR" sz="1000" i="1" dirty="0" err="1">
                          <a:effectLst/>
                          <a:latin typeface="Calibri" panose="020F0502020204030204" pitchFamily="34" charset="0"/>
                          <a:ea typeface="Times New Roman" panose="02020603050405020304" pitchFamily="18" charset="0"/>
                        </a:rPr>
                        <a:t>gnemon</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feuilles, inflorescences, noix ; fibre solide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Asie du S.-E.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543">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Moringa</a:t>
                      </a:r>
                      <a:r>
                        <a:rPr lang="fr-FR" sz="1000" i="1" dirty="0">
                          <a:solidFill>
                            <a:srgbClr val="008000"/>
                          </a:solidFill>
                          <a:effectLst/>
                          <a:latin typeface="Calibri" panose="020F0502020204030204" pitchFamily="34" charset="0"/>
                          <a:ea typeface="Times New Roman" panose="02020603050405020304" pitchFamily="18" charset="0"/>
                        </a:rPr>
                        <a:t> </a:t>
                      </a:r>
                      <a:r>
                        <a:rPr lang="fr-FR" sz="1000" i="1" dirty="0" err="1">
                          <a:solidFill>
                            <a:srgbClr val="008000"/>
                          </a:solidFill>
                          <a:effectLst/>
                          <a:latin typeface="Calibri" panose="020F0502020204030204" pitchFamily="34" charset="0"/>
                          <a:ea typeface="Times New Roman" panose="02020603050405020304" pitchFamily="18" charset="0"/>
                        </a:rPr>
                        <a:t>oleifera</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err="1">
                          <a:effectLst/>
                          <a:latin typeface="Calibri" panose="020F0502020204030204" pitchFamily="34" charset="0"/>
                          <a:ea typeface="Times New Roman" panose="02020603050405020304" pitchFamily="18" charset="0"/>
                        </a:rPr>
                        <a:t>néverdier</a:t>
                      </a:r>
                      <a:r>
                        <a:rPr lang="fr-FR" sz="1000" dirty="0">
                          <a:effectLst/>
                          <a:latin typeface="Calibri" panose="020F0502020204030204" pitchFamily="34" charset="0"/>
                          <a:ea typeface="Times New Roman" panose="02020603050405020304" pitchFamily="18" charset="0"/>
                        </a:rPr>
                        <a:t>, </a:t>
                      </a:r>
                      <a:r>
                        <a:rPr lang="fr-FR" sz="1000" dirty="0" err="1" smtClean="0">
                          <a:effectLst/>
                          <a:latin typeface="Calibri" panose="020F0502020204030204" pitchFamily="34" charset="0"/>
                          <a:ea typeface="Times New Roman" panose="02020603050405020304" pitchFamily="18" charset="0"/>
                        </a:rPr>
                        <a:t>moringa</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feuilles, fleurs, fruits, graines ; fourrage, médi­cament, colorant, huile essentielle (graine)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pantropical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543">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502920" eaLnBrk="0" fontAlgn="base" hangingPunct="0">
                        <a:lnSpc>
                          <a:spcPct val="100000"/>
                        </a:lnSpc>
                        <a:spcAft>
                          <a:spcPts val="0"/>
                        </a:spcAft>
                      </a:pPr>
                      <a:r>
                        <a:rPr lang="fr-FR" sz="1000" i="1" dirty="0" err="1" smtClean="0">
                          <a:solidFill>
                            <a:srgbClr val="008000"/>
                          </a:solidFill>
                          <a:effectLst/>
                          <a:latin typeface="Calibri" panose="020F0502020204030204" pitchFamily="34" charset="0"/>
                          <a:ea typeface="Times New Roman" panose="02020603050405020304" pitchFamily="18" charset="0"/>
                        </a:rPr>
                        <a:t>Myrianthus</a:t>
                      </a:r>
                      <a:r>
                        <a:rPr lang="fr-FR" sz="1000" i="1" dirty="0" smtClean="0">
                          <a:solidFill>
                            <a:srgbClr val="008000"/>
                          </a:solidFill>
                          <a:effectLst/>
                          <a:latin typeface="Calibri" panose="020F0502020204030204" pitchFamily="34" charset="0"/>
                          <a:ea typeface="Times New Roman" panose="02020603050405020304" pitchFamily="18" charset="0"/>
                        </a:rPr>
                        <a:t> </a:t>
                      </a:r>
                      <a:r>
                        <a:rPr lang="fr-FR" sz="1000" i="1" dirty="0" err="1">
                          <a:solidFill>
                            <a:srgbClr val="008000"/>
                          </a:solidFill>
                          <a:effectLst/>
                          <a:latin typeface="Calibri" panose="020F0502020204030204" pitchFamily="34" charset="0"/>
                          <a:ea typeface="Times New Roman" panose="02020603050405020304" pitchFamily="18" charset="0"/>
                        </a:rPr>
                        <a:t>arboreus</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grand </a:t>
                      </a:r>
                      <a:r>
                        <a:rPr lang="fr-FR" sz="1000" dirty="0" err="1">
                          <a:effectLst/>
                          <a:latin typeface="Calibri" panose="020F0502020204030204" pitchFamily="34" charset="0"/>
                          <a:ea typeface="Times New Roman" panose="02020603050405020304" pitchFamily="18" charset="0"/>
                        </a:rPr>
                        <a:t>wounian</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feuilles, fruits, graines ; médicament, paillis (feuil­les tombées)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a:effectLst/>
                          <a:latin typeface="Calibri" panose="020F0502020204030204" pitchFamily="34" charset="0"/>
                          <a:ea typeface="Times New Roman" panose="02020603050405020304" pitchFamily="18" charset="0"/>
                        </a:rPr>
                        <a:t>Afrique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543">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80060" eaLnBrk="0" fontAlgn="base" hangingPunct="0">
                        <a:lnSpc>
                          <a:spcPct val="100000"/>
                        </a:lnSpc>
                        <a:spcAft>
                          <a:spcPts val="0"/>
                        </a:spcAft>
                      </a:pPr>
                      <a:r>
                        <a:rPr lang="fr-FR" sz="1000" i="1" dirty="0" err="1">
                          <a:effectLst/>
                          <a:latin typeface="Calibri" panose="020F0502020204030204" pitchFamily="34" charset="0"/>
                          <a:ea typeface="Times New Roman" panose="02020603050405020304" pitchFamily="18" charset="0"/>
                        </a:rPr>
                        <a:t>Sauropus</a:t>
                      </a:r>
                      <a:r>
                        <a:rPr lang="fr-FR" sz="1000" i="1" dirty="0">
                          <a:effectLst/>
                          <a:latin typeface="Calibri" panose="020F0502020204030204" pitchFamily="34" charset="0"/>
                          <a:ea typeface="Times New Roman" panose="02020603050405020304" pitchFamily="18" charset="0"/>
                        </a:rPr>
                        <a:t> </a:t>
                      </a:r>
                      <a:r>
                        <a:rPr lang="fr-FR" sz="1000" i="1" dirty="0" err="1">
                          <a:effectLst/>
                          <a:latin typeface="Calibri" panose="020F0502020204030204" pitchFamily="34" charset="0"/>
                          <a:ea typeface="Times New Roman" panose="02020603050405020304" pitchFamily="18" charset="0"/>
                        </a:rPr>
                        <a:t>androgynus</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groseillier étoilé</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51460" eaLnBrk="0" fontAlgn="base" hangingPunct="0">
                        <a:lnSpc>
                          <a:spcPct val="100000"/>
                        </a:lnSpc>
                        <a:spcAft>
                          <a:spcPts val="0"/>
                        </a:spcAft>
                      </a:pPr>
                      <a:r>
                        <a:rPr lang="fr-FR" sz="1000" spc="-5" dirty="0">
                          <a:effectLst/>
                          <a:latin typeface="Calibri" panose="020F0502020204030204" pitchFamily="34" charset="0"/>
                          <a:ea typeface="Times New Roman" panose="02020603050405020304" pitchFamily="18" charset="0"/>
                        </a:rPr>
                        <a:t>feuilles, fleurs, fruits ; médicament, colorant pour la pâtisserie</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a:effectLst/>
                          <a:latin typeface="Calibri" panose="020F0502020204030204" pitchFamily="34" charset="0"/>
                          <a:ea typeface="Times New Roman" panose="02020603050405020304" pitchFamily="18" charset="0"/>
                        </a:rPr>
                        <a:t>Asie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019">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a:solidFill>
                            <a:srgbClr val="008000"/>
                          </a:solidFill>
                          <a:effectLst/>
                          <a:latin typeface="Calibri" panose="020F0502020204030204" pitchFamily="34" charset="0"/>
                          <a:ea typeface="Times New Roman" panose="02020603050405020304" pitchFamily="18" charset="0"/>
                        </a:rPr>
                        <a:t>Sesbania </a:t>
                      </a:r>
                      <a:r>
                        <a:rPr lang="fr-FR" sz="1000" i="1" dirty="0" err="1">
                          <a:solidFill>
                            <a:srgbClr val="008000"/>
                          </a:solidFill>
                          <a:effectLst/>
                          <a:latin typeface="Calibri" panose="020F0502020204030204" pitchFamily="34" charset="0"/>
                          <a:ea typeface="Times New Roman" panose="02020603050405020304" pitchFamily="18" charset="0"/>
                        </a:rPr>
                        <a:t>grandiflora</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agati sesbania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fleurs, gousses tendres, feuilles; </a:t>
                      </a:r>
                      <a:r>
                        <a:rPr lang="fr-FR" sz="1000" dirty="0" smtClean="0">
                          <a:effectLst/>
                          <a:latin typeface="Calibri" panose="020F0502020204030204" pitchFamily="34" charset="0"/>
                          <a:ea typeface="Times New Roman" panose="02020603050405020304" pitchFamily="18" charset="0"/>
                        </a:rPr>
                        <a:t>fourrage</a:t>
                      </a:r>
                      <a:r>
                        <a:rPr lang="fr-FR" sz="1000" dirty="0">
                          <a:effectLst/>
                          <a:latin typeface="Calibri" panose="020F0502020204030204" pitchFamily="34" charset="0"/>
                          <a:ea typeface="Times New Roman" panose="02020603050405020304" pitchFamily="18" charset="0"/>
                        </a:rPr>
                        <a:t>, ombre, support, combustible, médicament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Asie du S.-E, pantropical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028">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80060" eaLnBrk="0" fontAlgn="base" hangingPunct="0">
                        <a:lnSpc>
                          <a:spcPct val="100000"/>
                        </a:lnSpc>
                        <a:spcAft>
                          <a:spcPts val="0"/>
                        </a:spcAft>
                      </a:pPr>
                      <a:r>
                        <a:rPr lang="fr-FR" sz="1000" i="1" dirty="0">
                          <a:effectLst/>
                          <a:latin typeface="Calibri" panose="020F0502020204030204" pitchFamily="34" charset="0"/>
                          <a:ea typeface="Times New Roman" panose="02020603050405020304" pitchFamily="18" charset="0"/>
                        </a:rPr>
                        <a:t>Vernonia </a:t>
                      </a:r>
                      <a:r>
                        <a:rPr lang="fr-FR" sz="1000" i="1" dirty="0" err="1">
                          <a:effectLst/>
                          <a:latin typeface="Calibri" panose="020F0502020204030204" pitchFamily="34" charset="0"/>
                          <a:ea typeface="Times New Roman" panose="02020603050405020304" pitchFamily="18" charset="0"/>
                        </a:rPr>
                        <a:t>amygdalina</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a:effectLst/>
                          <a:latin typeface="Calibri" panose="020F0502020204030204" pitchFamily="34" charset="0"/>
                          <a:ea typeface="Times New Roman" panose="02020603050405020304" pitchFamily="18" charset="0"/>
                        </a:rPr>
                        <a:t>ndolé</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10" dirty="0">
                          <a:effectLst/>
                          <a:latin typeface="Calibri" panose="020F0502020204030204" pitchFamily="34" charset="0"/>
                          <a:ea typeface="Times New Roman" panose="02020603050405020304" pitchFamily="18" charset="0"/>
                        </a:rPr>
                        <a:t>feuilles ; fourrage, </a:t>
                      </a:r>
                      <a:r>
                        <a:rPr lang="fr-FR" sz="1000" spc="10" dirty="0" smtClean="0">
                          <a:effectLst/>
                          <a:latin typeface="Calibri" panose="020F0502020204030204" pitchFamily="34" charset="0"/>
                          <a:ea typeface="Times New Roman" panose="02020603050405020304" pitchFamily="18" charset="0"/>
                        </a:rPr>
                        <a:t>médicament</a:t>
                      </a:r>
                      <a:r>
                        <a:rPr lang="fr-FR" sz="1000" spc="10" dirty="0">
                          <a:effectLst/>
                          <a:latin typeface="Calibri" panose="020F0502020204030204" pitchFamily="34" charset="0"/>
                          <a:ea typeface="Times New Roman" panose="02020603050405020304" pitchFamily="18" charset="0"/>
                        </a:rPr>
                        <a:t>, fongicide (cen­dres du bois), miel</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a:effectLst/>
                          <a:latin typeface="Calibri" panose="020F0502020204030204" pitchFamily="34" charset="0"/>
                          <a:ea typeface="Times New Roman" panose="02020603050405020304" pitchFamily="18" charset="0"/>
                        </a:rPr>
                        <a:t>Afrique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028">
                <a:tc>
                  <a:txBody>
                    <a:bodyPr/>
                    <a:lstStyle/>
                    <a:p>
                      <a:pPr marL="36000" eaLnBrk="0" fontAlgn="base" hangingPunct="0">
                        <a:lnSpc>
                          <a:spcPct val="100000"/>
                        </a:lnSpc>
                        <a:spcAft>
                          <a:spcPts val="0"/>
                        </a:spcAft>
                      </a:pPr>
                      <a:r>
                        <a:rPr lang="fr-FR" sz="1000" spc="-25">
                          <a:effectLst/>
                          <a:latin typeface="Calibri" panose="020F0502020204030204" pitchFamily="34" charset="0"/>
                          <a:ea typeface="Times New Roman" panose="02020603050405020304" pitchFamily="18" charset="0"/>
                        </a:rPr>
                        <a:t>10</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34340" eaLnBrk="0" fontAlgn="base" hangingPunct="0">
                        <a:lnSpc>
                          <a:spcPct val="100000"/>
                        </a:lnSpc>
                        <a:spcAft>
                          <a:spcPts val="0"/>
                        </a:spcAft>
                      </a:pPr>
                      <a:r>
                        <a:rPr lang="fr-FR" sz="1000" i="1" dirty="0">
                          <a:effectLst/>
                          <a:latin typeface="Calibri" panose="020F0502020204030204" pitchFamily="34" charset="0"/>
                          <a:ea typeface="Times New Roman" panose="02020603050405020304" pitchFamily="18" charset="0"/>
                        </a:rPr>
                        <a:t>Vernonia </a:t>
                      </a:r>
                      <a:r>
                        <a:rPr lang="fr-FR" sz="1000" i="1" dirty="0" err="1">
                          <a:effectLst/>
                          <a:latin typeface="Calibri" panose="020F0502020204030204" pitchFamily="34" charset="0"/>
                          <a:ea typeface="Times New Roman" panose="02020603050405020304" pitchFamily="18" charset="0"/>
                        </a:rPr>
                        <a:t>hymenolepis</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err="1">
                          <a:effectLst/>
                          <a:latin typeface="Calibri" panose="020F0502020204030204" pitchFamily="34" charset="0"/>
                          <a:ea typeface="Times New Roman" panose="02020603050405020304" pitchFamily="18" charset="0"/>
                        </a:rPr>
                        <a:t>vernonie</a:t>
                      </a:r>
                      <a:r>
                        <a:rPr lang="fr-FR" sz="1000" dirty="0">
                          <a:effectLst/>
                          <a:latin typeface="Calibri" panose="020F0502020204030204" pitchFamily="34" charset="0"/>
                          <a:ea typeface="Times New Roman" panose="02020603050405020304" pitchFamily="18" charset="0"/>
                        </a:rPr>
                        <a:t> douce, </a:t>
                      </a:r>
                      <a:r>
                        <a:rPr lang="fr-FR" sz="1000" dirty="0" err="1">
                          <a:effectLst/>
                          <a:latin typeface="Calibri" panose="020F0502020204030204" pitchFamily="34" charset="0"/>
                          <a:ea typeface="Times New Roman" panose="02020603050405020304" pitchFamily="18" charset="0"/>
                        </a:rPr>
                        <a:t>ndolé</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feuilles ; comme </a:t>
                      </a:r>
                      <a:r>
                        <a:rPr lang="fr-FR" sz="1000" i="1" dirty="0">
                          <a:effectLst/>
                          <a:latin typeface="Calibri" panose="020F0502020204030204" pitchFamily="34" charset="0"/>
                          <a:ea typeface="Times New Roman" panose="02020603050405020304" pitchFamily="18" charset="0"/>
                        </a:rPr>
                        <a:t>V. </a:t>
                      </a:r>
                      <a:r>
                        <a:rPr lang="fr-FR" sz="1000" i="1" dirty="0" err="1">
                          <a:effectLst/>
                          <a:latin typeface="Calibri" panose="020F0502020204030204" pitchFamily="34" charset="0"/>
                          <a:ea typeface="Times New Roman" panose="02020603050405020304" pitchFamily="18" charset="0"/>
                        </a:rPr>
                        <a:t>amygdalina</a:t>
                      </a:r>
                      <a:r>
                        <a:rPr lang="fr-FR" sz="1000" i="1" dirty="0">
                          <a:effectLst/>
                          <a:latin typeface="Calibri" panose="020F0502020204030204" pitchFamily="34" charset="0"/>
                          <a:ea typeface="Times New Roman" panose="02020603050405020304" pitchFamily="18" charset="0"/>
                        </a:rPr>
                        <a:t> </a:t>
                      </a:r>
                      <a:r>
                        <a:rPr lang="fr-FR" sz="1000" dirty="0">
                          <a:effectLst/>
                          <a:latin typeface="Calibri" panose="020F0502020204030204" pitchFamily="34" charset="0"/>
                          <a:ea typeface="Times New Roman" panose="02020603050405020304" pitchFamily="18" charset="0"/>
                        </a:rPr>
                        <a:t>; ornementale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dirty="0">
                          <a:effectLst/>
                          <a:latin typeface="Calibri" panose="020F0502020204030204" pitchFamily="34" charset="0"/>
                          <a:ea typeface="Times New Roman" panose="02020603050405020304" pitchFamily="18" charset="0"/>
                        </a:rPr>
                        <a:t>Afrique</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080631901"/>
              </p:ext>
            </p:extLst>
          </p:nvPr>
        </p:nvGraphicFramePr>
        <p:xfrm>
          <a:off x="6477205" y="1472053"/>
          <a:ext cx="5386331" cy="4975135"/>
        </p:xfrm>
        <a:graphic>
          <a:graphicData uri="http://schemas.openxmlformats.org/drawingml/2006/table">
            <a:tbl>
              <a:tblPr>
                <a:tableStyleId>{5C22544A-7EE6-4342-B048-85BDC9FD1C3A}</a:tableStyleId>
              </a:tblPr>
              <a:tblGrid>
                <a:gridCol w="325822"/>
                <a:gridCol w="1082280"/>
                <a:gridCol w="914448"/>
                <a:gridCol w="1683020"/>
                <a:gridCol w="1380761"/>
              </a:tblGrid>
              <a:tr h="158887">
                <a:tc gridSpan="5">
                  <a:txBody>
                    <a:bodyPr/>
                    <a:lstStyle/>
                    <a:p>
                      <a:pPr marL="42545" eaLnBrk="0" fontAlgn="base" hangingPunct="0">
                        <a:lnSpc>
                          <a:spcPts val="940"/>
                        </a:lnSpc>
                        <a:spcAft>
                          <a:spcPts val="115"/>
                        </a:spcAft>
                      </a:pPr>
                      <a:r>
                        <a:rPr lang="fr-FR" sz="1000" b="1" dirty="0">
                          <a:effectLst/>
                          <a:latin typeface="Calibri" panose="020F0502020204030204" pitchFamily="34" charset="0"/>
                        </a:rPr>
                        <a:t>Légumes vivaces : arbres, arbustes, plantes grimpantes</a:t>
                      </a:r>
                      <a:endParaRPr lang="fr-FR" sz="1000" b="1"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32574">
                <a:tc>
                  <a:txBody>
                    <a:bodyPr/>
                    <a:lstStyle/>
                    <a:p>
                      <a:pPr marL="42545" eaLnBrk="0" fontAlgn="base" hangingPunct="0">
                        <a:lnSpc>
                          <a:spcPts val="900"/>
                        </a:lnSpc>
                        <a:spcAft>
                          <a:spcPts val="2780"/>
                        </a:spcAft>
                      </a:pPr>
                      <a:r>
                        <a:rPr lang="fr-FR" sz="1000">
                          <a:effectLst/>
                          <a:latin typeface="Calibri" panose="020F0502020204030204" pitchFamily="34" charset="0"/>
                        </a:rPr>
                        <a:t>1</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1865"/>
                        </a:spcAft>
                      </a:pPr>
                      <a:r>
                        <a:rPr lang="fr-FR" sz="1000">
                          <a:effectLst/>
                          <a:latin typeface="Calibri" panose="020F0502020204030204" pitchFamily="34" charset="0"/>
                        </a:rPr>
                        <a:t>très grand arbre à feuilles caduques</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1865"/>
                        </a:spcAft>
                      </a:pPr>
                      <a:r>
                        <a:rPr lang="fr-FR" sz="1000" dirty="0">
                          <a:effectLst/>
                          <a:latin typeface="Calibri" panose="020F0502020204030204" pitchFamily="34" charset="0"/>
                        </a:rPr>
                        <a:t>graines, </a:t>
                      </a:r>
                      <a:r>
                        <a:rPr lang="fr-FR" sz="1000" dirty="0" smtClean="0">
                          <a:effectLst/>
                          <a:latin typeface="Calibri" panose="020F0502020204030204" pitchFamily="34" charset="0"/>
                        </a:rPr>
                        <a:t>boutures</a:t>
                      </a:r>
                      <a:r>
                        <a:rPr lang="fr-FR" sz="1000" dirty="0">
                          <a:effectLst/>
                          <a:latin typeface="Calibri" panose="020F0502020204030204" pitchFamily="34" charset="0"/>
                        </a:rPr>
                        <a:t>, greffes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65"/>
                        </a:spcAft>
                      </a:pPr>
                      <a:r>
                        <a:rPr lang="fr-FR" sz="1000">
                          <a:effectLst/>
                          <a:latin typeface="Calibri" panose="020F0502020204030204" pitchFamily="34" charset="0"/>
                        </a:rPr>
                        <a:t>0-1200+ m ; 200-800 mm de pluie ; préfère une couche arable sableuse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1865"/>
                        </a:spcAft>
                      </a:pPr>
                      <a:r>
                        <a:rPr lang="fr-FR" sz="1000">
                          <a:effectLst/>
                          <a:latin typeface="Calibri" panose="020F0502020204030204" pitchFamily="34" charset="0"/>
                        </a:rPr>
                        <a:t>les plants varient ; sélection souhaitable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3674">
                <a:tc>
                  <a:txBody>
                    <a:bodyPr/>
                    <a:lstStyle/>
                    <a:p>
                      <a:pPr marL="42545" eaLnBrk="0" fontAlgn="base" hangingPunct="0">
                        <a:lnSpc>
                          <a:spcPts val="900"/>
                        </a:lnSpc>
                        <a:spcAft>
                          <a:spcPts val="3740"/>
                        </a:spcAft>
                      </a:pPr>
                      <a:r>
                        <a:rPr lang="fr-FR" sz="1000">
                          <a:effectLst/>
                          <a:latin typeface="Calibri" panose="020F0502020204030204" pitchFamily="34" charset="0"/>
                        </a:rPr>
                        <a:t>2</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297180" eaLnBrk="0" fontAlgn="base" hangingPunct="0">
                        <a:lnSpc>
                          <a:spcPts val="900"/>
                        </a:lnSpc>
                        <a:spcAft>
                          <a:spcPts val="2850"/>
                        </a:spcAft>
                      </a:pPr>
                      <a:r>
                        <a:rPr lang="fr-FR" sz="1000">
                          <a:effectLst/>
                          <a:latin typeface="Calibri" panose="020F0502020204030204" pitchFamily="34" charset="0"/>
                        </a:rPr>
                        <a:t>arbuste ou petit arbre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251460" eaLnBrk="0" fontAlgn="base" hangingPunct="0">
                        <a:lnSpc>
                          <a:spcPts val="900"/>
                        </a:lnSpc>
                        <a:spcAft>
                          <a:spcPts val="2830"/>
                        </a:spcAft>
                      </a:pPr>
                      <a:r>
                        <a:rPr lang="fr-FR" sz="1000">
                          <a:effectLst/>
                          <a:latin typeface="Calibri" panose="020F0502020204030204" pitchFamily="34" charset="0"/>
                        </a:rPr>
                        <a:t>boutures de tiges</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140"/>
                        </a:spcAft>
                      </a:pPr>
                      <a:r>
                        <a:rPr lang="fr-FR" sz="1000" dirty="0">
                          <a:effectLst/>
                          <a:latin typeface="Calibri" panose="020F0502020204030204" pitchFamily="34" charset="0"/>
                        </a:rPr>
                        <a:t>0-1300 m ; résistant ; pousse dans des conditions sèches et humides et sur des sols minces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ts val="900"/>
                        </a:lnSpc>
                        <a:spcAft>
                          <a:spcPts val="1030"/>
                        </a:spcAft>
                      </a:pPr>
                      <a:r>
                        <a:rPr lang="fr-FR" sz="1000" dirty="0">
                          <a:effectLst/>
                          <a:latin typeface="Calibri" panose="020F0502020204030204" pitchFamily="34" charset="0"/>
                        </a:rPr>
                        <a:t>bonne haie ; soies irritantes, pas de problème dans les variétés de jardin</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750">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liane dioïque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boutures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143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0-1200 m ; forêt </a:t>
                      </a:r>
                      <a:r>
                        <a:rPr lang="fr-FR" sz="1000" dirty="0" smtClean="0">
                          <a:effectLst/>
                          <a:latin typeface="Calibri" panose="020F0502020204030204" pitchFamily="34" charset="0"/>
                          <a:ea typeface="Times New Roman" panose="02020603050405020304" pitchFamily="18" charset="0"/>
                        </a:rPr>
                        <a:t>tropicale </a:t>
                      </a:r>
                      <a:r>
                        <a:rPr lang="fr-FR" sz="1000" dirty="0">
                          <a:effectLst/>
                          <a:latin typeface="Calibri" panose="020F0502020204030204" pitchFamily="34" charset="0"/>
                          <a:ea typeface="Times New Roman" panose="02020603050405020304" pitchFamily="18" charset="0"/>
                        </a:rPr>
                        <a:t>(3000 mm de pluie) ; a besoin d’un support et d’ombre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forêts sauvages surexploitées ; </a:t>
                      </a:r>
                      <a:r>
                        <a:rPr lang="fr-FR" sz="1000" dirty="0" smtClean="0">
                          <a:effectLst/>
                          <a:latin typeface="Calibri" panose="020F0502020204030204" pitchFamily="34" charset="0"/>
                          <a:ea typeface="Times New Roman" panose="02020603050405020304" pitchFamily="18" charset="0"/>
                        </a:rPr>
                        <a:t>domestiqué </a:t>
                      </a:r>
                      <a:r>
                        <a:rPr lang="fr-FR" sz="1000" dirty="0">
                          <a:effectLst/>
                          <a:latin typeface="Calibri" panose="020F0502020204030204" pitchFamily="34" charset="0"/>
                          <a:ea typeface="Times New Roman" panose="02020603050405020304" pitchFamily="18" charset="0"/>
                        </a:rPr>
                        <a:t>dans des jardins familiaux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729">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arbre mince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marcottage </a:t>
                      </a:r>
                      <a:r>
                        <a:rPr lang="fr-FR" sz="1000" dirty="0">
                          <a:effectLst/>
                          <a:latin typeface="Calibri" panose="020F0502020204030204" pitchFamily="34" charset="0"/>
                          <a:ea typeface="Times New Roman" panose="02020603050405020304" pitchFamily="18" charset="0"/>
                        </a:rPr>
                        <a:t>aérien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0-1200 m ; forêt </a:t>
                      </a:r>
                      <a:r>
                        <a:rPr lang="fr-FR" sz="1000" dirty="0" smtClean="0">
                          <a:effectLst/>
                          <a:latin typeface="Calibri" panose="020F0502020204030204" pitchFamily="34" charset="0"/>
                          <a:ea typeface="Times New Roman" panose="02020603050405020304" pitchFamily="18" charset="0"/>
                        </a:rPr>
                        <a:t>tropicale</a:t>
                      </a:r>
                      <a:r>
                        <a:rPr lang="fr-FR" sz="1000" dirty="0">
                          <a:effectLst/>
                          <a:latin typeface="Calibri" panose="020F0502020204030204" pitchFamily="34" charset="0"/>
                          <a:ea typeface="Times New Roman" panose="02020603050405020304" pitchFamily="18" charset="0"/>
                        </a:rPr>
                        <a:t>, dans un jardin préfère la saison </a:t>
                      </a:r>
                      <a:r>
                        <a:rPr lang="fr-FR" sz="1000" dirty="0" smtClean="0">
                          <a:effectLst/>
                          <a:latin typeface="Calibri" panose="020F0502020204030204" pitchFamily="34" charset="0"/>
                          <a:ea typeface="Times New Roman" panose="02020603050405020304" pitchFamily="18" charset="0"/>
                        </a:rPr>
                        <a:t>sèche</a:t>
                      </a:r>
                      <a:r>
                        <a:rPr lang="fr-FR" sz="1000" dirty="0">
                          <a:effectLst/>
                          <a:latin typeface="Calibri" panose="020F0502020204030204" pitchFamily="34" charset="0"/>
                          <a:ea typeface="Times New Roman" panose="02020603050405020304" pitchFamily="18" charset="0"/>
                        </a:rPr>
                        <a:t>, mais les racines ont besoin d’eau</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feuilles cueillies principalement des arbres males (pas les noix)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8184">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petit arbre au feuil- lage semi persistant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boutures </a:t>
                      </a:r>
                      <a:r>
                        <a:rPr lang="fr-FR" sz="1000" dirty="0">
                          <a:effectLst/>
                          <a:latin typeface="Calibri" panose="020F0502020204030204" pitchFamily="34" charset="0"/>
                          <a:ea typeface="Times New Roman" panose="02020603050405020304" pitchFamily="18" charset="0"/>
                        </a:rPr>
                        <a:t>de </a:t>
                      </a:r>
                      <a:r>
                        <a:rPr lang="fr-FR" sz="1000" dirty="0" smtClean="0">
                          <a:effectLst/>
                          <a:latin typeface="Calibri" panose="020F0502020204030204" pitchFamily="34" charset="0"/>
                          <a:ea typeface="Times New Roman" panose="02020603050405020304" pitchFamily="18" charset="0"/>
                        </a:rPr>
                        <a:t>piquets</a:t>
                      </a:r>
                      <a:r>
                        <a:rPr lang="fr-FR" sz="1000" dirty="0">
                          <a:effectLst/>
                          <a:latin typeface="Calibri" panose="020F0502020204030204" pitchFamily="34" charset="0"/>
                          <a:ea typeface="Times New Roman" panose="020206030504050203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0-1500 m ; résiste à la sécheresse (&gt;500 mm de pluie)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arbre de jardin popu­laire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456">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arbuste ou arbre à feuilles caduques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boutures </a:t>
                      </a:r>
                      <a:r>
                        <a:rPr lang="fr-FR" sz="1000" dirty="0">
                          <a:effectLst/>
                          <a:latin typeface="Calibri" panose="020F0502020204030204" pitchFamily="34" charset="0"/>
                          <a:ea typeface="Times New Roman" panose="02020603050405020304" pitchFamily="18" charset="0"/>
                        </a:rPr>
                        <a:t>de tige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0-1200 m ; a besoin de conditions humides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feuilles et fruits </a:t>
                      </a:r>
                      <a:r>
                        <a:rPr lang="fr-FR" sz="1000" dirty="0" smtClean="0">
                          <a:solidFill>
                            <a:srgbClr val="008000"/>
                          </a:solidFill>
                          <a:effectLst/>
                          <a:latin typeface="Calibri" panose="020F0502020204030204" pitchFamily="34" charset="0"/>
                          <a:ea typeface="Times New Roman" panose="02020603050405020304" pitchFamily="18" charset="0"/>
                        </a:rPr>
                        <a:t>appréciés</a:t>
                      </a:r>
                      <a:endParaRPr lang="fr-FR" sz="100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4396">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arbuste bien droit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boutures de tige, graines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0-1300 m ; préfère l’ombre, résiste aux fortes pluies et aux sols lourds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sert généralement de haie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456">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arbre à cycle court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graines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0-800 m; de &gt;800 à 4000 mm de pluie; </a:t>
                      </a:r>
                      <a:r>
                        <a:rPr lang="fr-FR" sz="1000" dirty="0">
                          <a:solidFill>
                            <a:srgbClr val="008000"/>
                          </a:solidFill>
                          <a:effectLst/>
                          <a:latin typeface="Calibri" panose="020F0502020204030204" pitchFamily="34" charset="0"/>
                          <a:ea typeface="Times New Roman" panose="02020603050405020304" pitchFamily="18" charset="0"/>
                        </a:rPr>
                        <a:t>supporte les inonda- </a:t>
                      </a:r>
                      <a:r>
                        <a:rPr lang="fr-FR" sz="1000" dirty="0" err="1">
                          <a:solidFill>
                            <a:srgbClr val="008000"/>
                          </a:solidFill>
                          <a:effectLst/>
                          <a:latin typeface="Calibri" panose="020F0502020204030204" pitchFamily="34" charset="0"/>
                          <a:ea typeface="Times New Roman" panose="02020603050405020304" pitchFamily="18" charset="0"/>
                        </a:rPr>
                        <a:t>tions</a:t>
                      </a:r>
                      <a:r>
                        <a:rPr lang="fr-FR" sz="1000" dirty="0">
                          <a:solidFill>
                            <a:srgbClr val="008000"/>
                          </a:solidFill>
                          <a:effectLst/>
                          <a:latin typeface="Calibri" panose="020F0502020204030204" pitchFamily="34" charset="0"/>
                          <a:ea typeface="Times New Roman" panose="02020603050405020304" pitchFamily="18" charset="0"/>
                        </a:rPr>
                        <a:t>, la salinité</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croissance rapide et </a:t>
                      </a:r>
                      <a:r>
                        <a:rPr lang="fr-FR" sz="1000" dirty="0" err="1">
                          <a:solidFill>
                            <a:srgbClr val="008000"/>
                          </a:solidFill>
                          <a:effectLst/>
                          <a:latin typeface="Calibri" panose="020F0502020204030204" pitchFamily="34" charset="0"/>
                          <a:ea typeface="Times New Roman" panose="02020603050405020304" pitchFamily="18" charset="0"/>
                        </a:rPr>
                        <a:t>précose</a:t>
                      </a:r>
                      <a:r>
                        <a:rPr lang="fr-FR" sz="1000" dirty="0">
                          <a:solidFill>
                            <a:srgbClr val="008000"/>
                          </a:solidFill>
                          <a:effectLst/>
                          <a:latin typeface="Calibri" panose="020F0502020204030204" pitchFamily="34" charset="0"/>
                          <a:ea typeface="Times New Roman" panose="02020603050405020304" pitchFamily="18" charset="0"/>
                        </a:rPr>
                        <a:t> </a:t>
                      </a:r>
                      <a:r>
                        <a:rPr lang="fr-FR" sz="1000" dirty="0">
                          <a:effectLst/>
                          <a:latin typeface="Calibri" panose="020F0502020204030204" pitchFamily="34" charset="0"/>
                          <a:ea typeface="Times New Roman" panose="02020603050405020304" pitchFamily="18" charset="0"/>
                        </a:rPr>
                        <a:t>(4-5 m en 1 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8184">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9718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arbuste ou petit arbre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boutures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0-2000 m ; préfère les conditions humides, mais résiste assez bien à la sécheresse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forme facilement une haie ; branches utili­sées comme piquets vivants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8184">
                <a:tc>
                  <a:txBody>
                    <a:bodyPr/>
                    <a:lstStyle/>
                    <a:p>
                      <a:pPr marL="36000" eaLnBrk="0" fontAlgn="base" hangingPunct="0">
                        <a:lnSpc>
                          <a:spcPct val="100000"/>
                        </a:lnSpc>
                        <a:spcAft>
                          <a:spcPts val="0"/>
                        </a:spcAft>
                      </a:pPr>
                      <a:r>
                        <a:rPr lang="fr-FR" sz="1000" spc="-25">
                          <a:effectLst/>
                          <a:latin typeface="Calibri" panose="020F0502020204030204" pitchFamily="34" charset="0"/>
                          <a:ea typeface="Times New Roman" panose="02020603050405020304" pitchFamily="18" charset="0"/>
                        </a:rPr>
                        <a:t>10</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0574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arbuste ou petit arbre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graines, </a:t>
                      </a:r>
                      <a:r>
                        <a:rPr lang="fr-FR" sz="1000" dirty="0" smtClean="0">
                          <a:effectLst/>
                          <a:latin typeface="Calibri" panose="020F0502020204030204" pitchFamily="34" charset="0"/>
                          <a:ea typeface="Times New Roman" panose="02020603050405020304" pitchFamily="18" charset="0"/>
                        </a:rPr>
                        <a:t>boutures</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1400-2500+ m ; &gt;850 mm de pluie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peut remplacer le </a:t>
                      </a:r>
                      <a:r>
                        <a:rPr lang="fr-FR" sz="1000" dirty="0" err="1">
                          <a:effectLst/>
                          <a:latin typeface="Calibri" panose="020F0502020204030204" pitchFamily="34" charset="0"/>
                          <a:ea typeface="Times New Roman" panose="02020603050405020304" pitchFamily="18" charset="0"/>
                        </a:rPr>
                        <a:t>ndolé</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3774911204"/>
              </p:ext>
            </p:extLst>
          </p:nvPr>
        </p:nvGraphicFramePr>
        <p:xfrm>
          <a:off x="6474160" y="1172584"/>
          <a:ext cx="5402281" cy="285306"/>
        </p:xfrm>
        <a:graphic>
          <a:graphicData uri="http://schemas.openxmlformats.org/drawingml/2006/table">
            <a:tbl>
              <a:tblPr>
                <a:tableStyleId>{5C22544A-7EE6-4342-B048-85BDC9FD1C3A}</a:tableStyleId>
              </a:tblPr>
              <a:tblGrid>
                <a:gridCol w="328102"/>
                <a:gridCol w="1066330"/>
                <a:gridCol w="931163"/>
                <a:gridCol w="1720989"/>
                <a:gridCol w="1355697"/>
              </a:tblGrid>
              <a:tr h="285306">
                <a:tc>
                  <a:txBody>
                    <a:bodyPr/>
                    <a:lstStyle/>
                    <a:p>
                      <a:pPr marL="36000">
                        <a:lnSpc>
                          <a:spcPct val="100000"/>
                        </a:lnSpc>
                        <a:spcAft>
                          <a:spcPts val="0"/>
                        </a:spcAft>
                      </a:pPr>
                      <a:r>
                        <a:rPr lang="fr-FR" sz="1000" b="1" spc="-10"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smtClean="0">
                          <a:effectLst/>
                        </a:rPr>
                        <a:t>Port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Multiplication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Écologie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Remarques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298213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27801" y="234166"/>
            <a:ext cx="606911" cy="352948"/>
          </a:xfrm>
        </p:spPr>
        <p:txBody>
          <a:bodyPr/>
          <a:lstStyle/>
          <a:p>
            <a:fld id="{603C289A-54D5-4C32-934A-7B1A9FC8B676}" type="slidenum">
              <a:rPr lang="fr-FR" smtClean="0"/>
              <a:t>128</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129091" y="699247"/>
            <a:ext cx="5529431" cy="369332"/>
          </a:xfrm>
          <a:prstGeom prst="rect">
            <a:avLst/>
          </a:prstGeom>
          <a:noFill/>
        </p:spPr>
        <p:txBody>
          <a:bodyPr wrap="square" rtlCol="0">
            <a:spAutoFit/>
          </a:bodyPr>
          <a:lstStyle/>
          <a:p>
            <a:r>
              <a:rPr lang="fr-FR" b="1" dirty="0" smtClean="0">
                <a:solidFill>
                  <a:srgbClr val="008000"/>
                </a:solidFill>
              </a:rPr>
              <a:t>29. Annexe : Légumes </a:t>
            </a:r>
            <a:r>
              <a:rPr lang="fr-FR" b="1" dirty="0">
                <a:solidFill>
                  <a:srgbClr val="008000"/>
                </a:solidFill>
              </a:rPr>
              <a:t>vivaces : </a:t>
            </a:r>
            <a:r>
              <a:rPr lang="fr-FR" b="1" dirty="0" smtClean="0">
                <a:solidFill>
                  <a:srgbClr val="008000"/>
                </a:solidFill>
              </a:rPr>
              <a:t>herbes</a:t>
            </a:r>
            <a:endParaRPr lang="fr-FR" b="1" dirty="0">
              <a:solidFill>
                <a:srgbClr val="008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923373350"/>
              </p:ext>
            </p:extLst>
          </p:nvPr>
        </p:nvGraphicFramePr>
        <p:xfrm>
          <a:off x="129091" y="1136725"/>
          <a:ext cx="5992009" cy="304800"/>
        </p:xfrm>
        <a:graphic>
          <a:graphicData uri="http://schemas.openxmlformats.org/drawingml/2006/table">
            <a:tbl>
              <a:tblPr>
                <a:tableStyleId>{5C22544A-7EE6-4342-B048-85BDC9FD1C3A}</a:tableStyleId>
              </a:tblPr>
              <a:tblGrid>
                <a:gridCol w="226316"/>
                <a:gridCol w="1720819"/>
                <a:gridCol w="1376979"/>
                <a:gridCol w="1838066"/>
                <a:gridCol w="829829"/>
              </a:tblGrid>
              <a:tr h="265369">
                <a:tc>
                  <a:txBody>
                    <a:bodyPr/>
                    <a:lstStyle/>
                    <a:p>
                      <a:pPr marL="36000">
                        <a:lnSpc>
                          <a:spcPct val="100000"/>
                        </a:lnSpc>
                        <a:spcBef>
                          <a:spcPts val="0"/>
                        </a:spcBef>
                        <a:spcAft>
                          <a:spcPts val="0"/>
                        </a:spcAft>
                      </a:pPr>
                      <a:r>
                        <a:rPr lang="fr-FR" sz="1000" b="1" spc="-10"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botanique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Nom commun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Utilisations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b="1" dirty="0">
                          <a:effectLst/>
                        </a:rPr>
                        <a:t>Région de croissance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3170887050"/>
              </p:ext>
            </p:extLst>
          </p:nvPr>
        </p:nvGraphicFramePr>
        <p:xfrm>
          <a:off x="6443831" y="1172584"/>
          <a:ext cx="5464884" cy="285306"/>
        </p:xfrm>
        <a:graphic>
          <a:graphicData uri="http://schemas.openxmlformats.org/drawingml/2006/table">
            <a:tbl>
              <a:tblPr>
                <a:tableStyleId>{5C22544A-7EE6-4342-B048-85BDC9FD1C3A}</a:tableStyleId>
              </a:tblPr>
              <a:tblGrid>
                <a:gridCol w="358431"/>
                <a:gridCol w="1066330"/>
                <a:gridCol w="931163"/>
                <a:gridCol w="1635163"/>
                <a:gridCol w="1473797"/>
              </a:tblGrid>
              <a:tr h="285306">
                <a:tc>
                  <a:txBody>
                    <a:bodyPr/>
                    <a:lstStyle/>
                    <a:p>
                      <a:pPr marL="36000">
                        <a:lnSpc>
                          <a:spcPct val="100000"/>
                        </a:lnSpc>
                        <a:spcAft>
                          <a:spcPts val="0"/>
                        </a:spcAft>
                      </a:pPr>
                      <a:r>
                        <a:rPr lang="fr-FR" sz="1000" b="1" spc="-10" dirty="0" smtClean="0">
                          <a:effectLst/>
                        </a:rPr>
                        <a:t>Nº</a:t>
                      </a:r>
                      <a:r>
                        <a:rPr lang="fr-FR" sz="1000" b="1" dirty="0" smtClean="0">
                          <a:effectLst/>
                        </a:rPr>
                        <a:t> </a:t>
                      </a:r>
                      <a:endParaRPr lang="fr-FR" sz="1000" b="1" dirty="0">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smtClean="0">
                          <a:effectLst/>
                        </a:rPr>
                        <a:t>Port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Multiplication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Écologie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b="1" dirty="0">
                          <a:effectLst/>
                        </a:rPr>
                        <a:t>Remarques</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3910135442"/>
              </p:ext>
            </p:extLst>
          </p:nvPr>
        </p:nvGraphicFramePr>
        <p:xfrm>
          <a:off x="129091" y="1441525"/>
          <a:ext cx="5981253" cy="3636349"/>
        </p:xfrm>
        <a:graphic>
          <a:graphicData uri="http://schemas.openxmlformats.org/drawingml/2006/table">
            <a:tbl>
              <a:tblPr>
                <a:tableStyleId>{5C22544A-7EE6-4342-B048-85BDC9FD1C3A}</a:tableStyleId>
              </a:tblPr>
              <a:tblGrid>
                <a:gridCol w="247015"/>
                <a:gridCol w="1710878"/>
                <a:gridCol w="1355463"/>
                <a:gridCol w="1818042"/>
                <a:gridCol w="849855"/>
              </a:tblGrid>
              <a:tr h="161364">
                <a:tc gridSpan="5">
                  <a:txBody>
                    <a:bodyPr/>
                    <a:lstStyle/>
                    <a:p>
                      <a:pPr marL="36000" eaLnBrk="0" fontAlgn="base" hangingPunct="0">
                        <a:lnSpc>
                          <a:spcPct val="100000"/>
                        </a:lnSpc>
                        <a:spcAft>
                          <a:spcPts val="0"/>
                        </a:spcAft>
                      </a:pPr>
                      <a:r>
                        <a:rPr lang="fr-FR" sz="1000" b="1" dirty="0">
                          <a:effectLst/>
                        </a:rPr>
                        <a:t>Légumes vivaces : herbes</a:t>
                      </a:r>
                      <a:endParaRPr lang="fr-FR" sz="10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90855">
                <a:tc>
                  <a:txBody>
                    <a:bodyPr/>
                    <a:lstStyle/>
                    <a:p>
                      <a:pPr marL="36000" eaLnBrk="0" fontAlgn="base" hangingPunct="0">
                        <a:lnSpc>
                          <a:spcPct val="100000"/>
                        </a:lnSpc>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548640" eaLnBrk="0" fontAlgn="base" hangingPunct="0">
                        <a:lnSpc>
                          <a:spcPct val="100000"/>
                        </a:lnSpc>
                        <a:spcAft>
                          <a:spcPts val="0"/>
                        </a:spcAft>
                      </a:pPr>
                      <a:r>
                        <a:rPr lang="fr-FR" sz="1000" i="1" dirty="0" err="1">
                          <a:solidFill>
                            <a:srgbClr val="008000"/>
                          </a:solidFill>
                          <a:effectLst/>
                        </a:rPr>
                        <a:t>Asystasia</a:t>
                      </a:r>
                      <a:r>
                        <a:rPr lang="fr-FR" sz="1000" i="1" dirty="0">
                          <a:solidFill>
                            <a:srgbClr val="008000"/>
                          </a:solidFill>
                          <a:effectLst/>
                        </a:rPr>
                        <a:t> </a:t>
                      </a:r>
                      <a:r>
                        <a:rPr lang="fr-FR" sz="1000" i="1" dirty="0" err="1">
                          <a:solidFill>
                            <a:srgbClr val="008000"/>
                          </a:solidFill>
                          <a:effectLst/>
                        </a:rPr>
                        <a:t>gangetica</a:t>
                      </a:r>
                      <a:endParaRPr lang="fr-FR" sz="1000" i="1"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91440" eaLnBrk="0" fontAlgn="base" hangingPunct="0">
                        <a:lnSpc>
                          <a:spcPct val="100000"/>
                        </a:lnSpc>
                        <a:spcAft>
                          <a:spcPts val="0"/>
                        </a:spcAft>
                      </a:pPr>
                      <a:r>
                        <a:rPr lang="fr-FR" sz="1000" spc="-10">
                          <a:effectLst/>
                        </a:rPr>
                        <a:t>herbe le rail, mange-tout, herbe pistache, pistache marron</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rPr>
                        <a:t>feuilles ; fourrage, </a:t>
                      </a:r>
                      <a:r>
                        <a:rPr lang="fr-FR" sz="1000" dirty="0" smtClean="0">
                          <a:effectLst/>
                        </a:rPr>
                        <a:t>médicament</a:t>
                      </a:r>
                      <a:r>
                        <a:rPr lang="fr-FR" sz="1000" dirty="0">
                          <a:effectLst/>
                        </a:rPr>
                        <a:t>, ornementale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rPr>
                        <a:t>Afrique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250">
                <a:tc>
                  <a:txBody>
                    <a:bodyPr/>
                    <a:lstStyle/>
                    <a:p>
                      <a:pPr marL="36000" eaLnBrk="0" fontAlgn="base" hangingPunct="0">
                        <a:lnSpc>
                          <a:spcPct val="100000"/>
                        </a:lnSpc>
                        <a:spcAft>
                          <a:spcPts val="0"/>
                        </a:spcAft>
                      </a:pPr>
                      <a:r>
                        <a:rPr lang="fr-FR" sz="1000">
                          <a:effectLst/>
                        </a:rPr>
                        <a:t>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rPr>
                        <a:t>Cajanus</a:t>
                      </a:r>
                      <a:r>
                        <a:rPr lang="fr-FR" sz="1000" i="1" dirty="0">
                          <a:solidFill>
                            <a:srgbClr val="008000"/>
                          </a:solidFill>
                          <a:effectLst/>
                        </a:rPr>
                        <a:t> </a:t>
                      </a:r>
                      <a:r>
                        <a:rPr lang="fr-FR" sz="1000" i="1" dirty="0" err="1">
                          <a:solidFill>
                            <a:srgbClr val="008000"/>
                          </a:solidFill>
                          <a:effectLst/>
                        </a:rPr>
                        <a:t>cajan</a:t>
                      </a:r>
                      <a:endParaRPr lang="fr-FR" sz="1000" i="1"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rPr>
                        <a:t>pigeon pea</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rPr>
                        <a:t>Graines, gousses; haie, ombre, </a:t>
                      </a:r>
                      <a:r>
                        <a:rPr lang="fr-FR" sz="1000" dirty="0">
                          <a:solidFill>
                            <a:srgbClr val="008000"/>
                          </a:solidFill>
                          <a:effectLst/>
                        </a:rPr>
                        <a:t>plante de </a:t>
                      </a:r>
                      <a:r>
                        <a:rPr lang="fr-FR" sz="1000" dirty="0" smtClean="0">
                          <a:solidFill>
                            <a:srgbClr val="008000"/>
                          </a:solidFill>
                          <a:effectLst/>
                        </a:rPr>
                        <a:t>couverture</a:t>
                      </a:r>
                      <a:r>
                        <a:rPr lang="fr-FR" sz="1000" dirty="0">
                          <a:effectLst/>
                        </a:rPr>
                        <a:t>, nourrit les vers à soie/cochenilles à laque; médicament</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rPr>
                        <a:t>India, E.Africa, pantropical</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eaLnBrk="0" fontAlgn="base" hangingPunct="0">
                        <a:lnSpc>
                          <a:spcPct val="100000"/>
                        </a:lnSpc>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rPr>
                        <a:t>Canavalia</a:t>
                      </a:r>
                      <a:r>
                        <a:rPr lang="fr-FR" sz="1000" i="1" dirty="0">
                          <a:solidFill>
                            <a:srgbClr val="008000"/>
                          </a:solidFill>
                          <a:effectLst/>
                        </a:rPr>
                        <a:t> </a:t>
                      </a:r>
                      <a:r>
                        <a:rPr lang="fr-FR" sz="1000" i="1" dirty="0" err="1">
                          <a:solidFill>
                            <a:srgbClr val="008000"/>
                          </a:solidFill>
                          <a:effectLst/>
                        </a:rPr>
                        <a:t>gladiata</a:t>
                      </a:r>
                      <a:endParaRPr lang="fr-FR" sz="1000" i="1"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rPr>
                        <a:t>pois sabre, pois sabre rouge, haricot sabre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rPr>
                        <a:t>jeunes gousses/graines ; fourrage et culture de couverture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smtClean="0">
                          <a:effectLst/>
                        </a:rPr>
                        <a:t>Pantropical</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54864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Colocasia</a:t>
                      </a:r>
                      <a:r>
                        <a:rPr lang="fr-FR" sz="1000" i="1" dirty="0">
                          <a:solidFill>
                            <a:srgbClr val="008000"/>
                          </a:solidFill>
                          <a:effectLst/>
                          <a:latin typeface="Calibri" panose="020F0502020204030204" pitchFamily="34" charset="0"/>
                          <a:ea typeface="Times New Roman" panose="02020603050405020304" pitchFamily="18" charset="0"/>
                        </a:rPr>
                        <a:t> </a:t>
                      </a:r>
                      <a:r>
                        <a:rPr lang="fr-FR" sz="1000" i="1" dirty="0" err="1">
                          <a:solidFill>
                            <a:srgbClr val="008000"/>
                          </a:solidFill>
                          <a:effectLst/>
                          <a:latin typeface="Calibri" panose="020F0502020204030204" pitchFamily="34" charset="0"/>
                          <a:ea typeface="Times New Roman" panose="02020603050405020304" pitchFamily="18" charset="0"/>
                        </a:rPr>
                        <a:t>esculenta</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taro</a:t>
                      </a:r>
                      <a:r>
                        <a:rPr lang="fr-FR" sz="1000" dirty="0">
                          <a:effectLst/>
                          <a:latin typeface="Calibri" panose="020F0502020204030204" pitchFamily="34" charset="0"/>
                          <a:ea typeface="Times New Roman" panose="02020603050405020304" pitchFamily="18" charset="0"/>
                        </a:rPr>
                        <a:t>, songe, madère, chou-chine, </a:t>
                      </a:r>
                      <a:r>
                        <a:rPr lang="fr-FR" sz="1000" dirty="0" err="1">
                          <a:effectLst/>
                          <a:latin typeface="Calibri" panose="020F0502020204030204" pitchFamily="34" charset="0"/>
                          <a:ea typeface="Times New Roman" panose="02020603050405020304" pitchFamily="18" charset="0"/>
                        </a:rPr>
                        <a:t>dachine</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bulbes, feuilles ; fourrage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pantropical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Dioscorea</a:t>
                      </a:r>
                      <a:r>
                        <a:rPr lang="fr-FR" sz="1000" i="1" dirty="0">
                          <a:solidFill>
                            <a:srgbClr val="008000"/>
                          </a:solidFill>
                          <a:effectLst/>
                          <a:latin typeface="Calibri" panose="020F0502020204030204" pitchFamily="34" charset="0"/>
                          <a:ea typeface="Times New Roman" panose="02020603050405020304" pitchFamily="18" charset="0"/>
                        </a:rPr>
                        <a:t> </a:t>
                      </a:r>
                      <a:r>
                        <a:rPr lang="fr-FR" sz="1000" i="1" dirty="0" err="1">
                          <a:solidFill>
                            <a:srgbClr val="008000"/>
                          </a:solidFill>
                          <a:effectLst/>
                          <a:latin typeface="Calibri" panose="020F0502020204030204" pitchFamily="34" charset="0"/>
                          <a:ea typeface="Times New Roman" panose="02020603050405020304" pitchFamily="18" charset="0"/>
                        </a:rPr>
                        <a:t>bulbifera</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dirty="0" smtClean="0">
                          <a:solidFill>
                            <a:srgbClr val="008000"/>
                          </a:solidFill>
                          <a:effectLst/>
                          <a:latin typeface="Calibri" panose="020F0502020204030204" pitchFamily="34" charset="0"/>
                          <a:ea typeface="Times New Roman" panose="02020603050405020304" pitchFamily="18" charset="0"/>
                        </a:rPr>
                        <a:t>igname</a:t>
                      </a:r>
                      <a:r>
                        <a:rPr lang="fr-FR" sz="1000" spc="-5" dirty="0" smtClean="0">
                          <a:effectLst/>
                          <a:latin typeface="Calibri" panose="020F0502020204030204" pitchFamily="34" charset="0"/>
                          <a:ea typeface="Times New Roman" panose="02020603050405020304" pitchFamily="18" charset="0"/>
                        </a:rPr>
                        <a:t>,</a:t>
                      </a:r>
                      <a:r>
                        <a:rPr lang="fr-FR" sz="1000" spc="0" baseline="0" dirty="0" smtClean="0">
                          <a:effectLst/>
                          <a:latin typeface="Calibri" panose="020F0502020204030204" pitchFamily="34" charset="0"/>
                          <a:ea typeface="Times New Roman" panose="02020603050405020304" pitchFamily="18" charset="0"/>
                        </a:rPr>
                        <a:t> </a:t>
                      </a:r>
                      <a:r>
                        <a:rPr lang="fr-FR" sz="1000" dirty="0" smtClean="0">
                          <a:effectLst/>
                          <a:latin typeface="Calibri" panose="020F0502020204030204" pitchFamily="34" charset="0"/>
                          <a:ea typeface="Times New Roman" panose="02020603050405020304" pitchFamily="18" charset="0"/>
                        </a:rPr>
                        <a:t>pomme </a:t>
                      </a:r>
                      <a:r>
                        <a:rPr lang="fr-FR" sz="1000" dirty="0">
                          <a:effectLst/>
                          <a:latin typeface="Calibri" panose="020F0502020204030204" pitchFamily="34" charset="0"/>
                          <a:ea typeface="Times New Roman" panose="02020603050405020304" pitchFamily="18" charset="0"/>
                        </a:rPr>
                        <a:t>de l’air, pomme en l’air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bulbes, tubercules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Asie, Afrique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57200" eaLnBrk="0" fontAlgn="base" hangingPunct="0">
                        <a:lnSpc>
                          <a:spcPct val="100000"/>
                        </a:lnSpc>
                        <a:spcAft>
                          <a:spcPts val="0"/>
                        </a:spcAft>
                      </a:pPr>
                      <a:r>
                        <a:rPr lang="fr-FR" sz="1000" i="1" dirty="0" err="1">
                          <a:effectLst/>
                          <a:latin typeface="Calibri" panose="020F0502020204030204" pitchFamily="34" charset="0"/>
                          <a:ea typeface="Times New Roman" panose="02020603050405020304" pitchFamily="18" charset="0"/>
                        </a:rPr>
                        <a:t>Launea</a:t>
                      </a:r>
                      <a:r>
                        <a:rPr lang="fr-FR" sz="1000" i="1" dirty="0">
                          <a:effectLst/>
                          <a:latin typeface="Calibri" panose="020F0502020204030204" pitchFamily="34" charset="0"/>
                          <a:ea typeface="Times New Roman" panose="02020603050405020304" pitchFamily="18" charset="0"/>
                        </a:rPr>
                        <a:t> </a:t>
                      </a:r>
                      <a:r>
                        <a:rPr lang="fr-FR" sz="1000" i="1" dirty="0" err="1">
                          <a:effectLst/>
                          <a:latin typeface="Calibri" panose="020F0502020204030204" pitchFamily="34" charset="0"/>
                          <a:ea typeface="Times New Roman" panose="02020603050405020304" pitchFamily="18" charset="0"/>
                        </a:rPr>
                        <a:t>taraxacifolia</a:t>
                      </a:r>
                      <a:endParaRPr lang="fr-FR" sz="1000" i="1"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laitue africaine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feuilles ; fourrage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Afrique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Psophocarpus</a:t>
                      </a:r>
                      <a:r>
                        <a:rPr lang="fr-FR" sz="1000" i="1" dirty="0">
                          <a:solidFill>
                            <a:srgbClr val="008000"/>
                          </a:solidFill>
                          <a:effectLst/>
                          <a:latin typeface="Calibri" panose="020F0502020204030204" pitchFamily="34" charset="0"/>
                          <a:ea typeface="Times New Roman" panose="02020603050405020304" pitchFamily="18" charset="0"/>
                        </a:rPr>
                        <a:t> </a:t>
                      </a:r>
                      <a:r>
                        <a:rPr lang="fr-FR" sz="1000" i="1" dirty="0" err="1" smtClean="0">
                          <a:solidFill>
                            <a:srgbClr val="008000"/>
                          </a:solidFill>
                          <a:effectLst/>
                          <a:latin typeface="Calibri" panose="020F0502020204030204" pitchFamily="34" charset="0"/>
                          <a:ea typeface="Times New Roman" panose="02020603050405020304" pitchFamily="18" charset="0"/>
                        </a:rPr>
                        <a:t>scandens</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pois ailé</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feuilles, fruits, graines ; fourrage, fibre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Afrique, océan Indien, Améri­que 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Sechium</a:t>
                      </a:r>
                      <a:r>
                        <a:rPr lang="fr-FR" sz="1000" i="1" dirty="0">
                          <a:solidFill>
                            <a:srgbClr val="008000"/>
                          </a:solidFill>
                          <a:effectLst/>
                          <a:latin typeface="Calibri" panose="020F0502020204030204" pitchFamily="34" charset="0"/>
                          <a:ea typeface="Times New Roman" panose="02020603050405020304" pitchFamily="18" charset="0"/>
                        </a:rPr>
                        <a:t> </a:t>
                      </a:r>
                      <a:r>
                        <a:rPr lang="fr-FR" sz="1000" i="1" dirty="0" err="1">
                          <a:solidFill>
                            <a:srgbClr val="008000"/>
                          </a:solidFill>
                          <a:effectLst/>
                          <a:latin typeface="Calibri" panose="020F0502020204030204" pitchFamily="34" charset="0"/>
                          <a:ea typeface="Times New Roman" panose="02020603050405020304" pitchFamily="18" charset="0"/>
                        </a:rPr>
                        <a:t>edule</a:t>
                      </a:r>
                      <a:endParaRPr lang="fr-FR" sz="1000" i="1"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chayotte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fruits, feuilles, racines, graines ; fourrage, fibre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Amérique c. pantropical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555">
                <a:tc>
                  <a:txBody>
                    <a:bodyPr/>
                    <a:lstStyle/>
                    <a:p>
                      <a:pPr marL="36000" marR="97790" algn="r"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80060" eaLnBrk="0" fontAlgn="base" hangingPunct="0">
                        <a:lnSpc>
                          <a:spcPct val="100000"/>
                        </a:lnSpc>
                        <a:spcAft>
                          <a:spcPts val="0"/>
                        </a:spcAft>
                      </a:pPr>
                      <a:r>
                        <a:rPr lang="fr-FR" sz="1000" i="1" dirty="0" err="1">
                          <a:solidFill>
                            <a:srgbClr val="008000"/>
                          </a:solidFill>
                          <a:effectLst/>
                          <a:latin typeface="Calibri" panose="020F0502020204030204" pitchFamily="34" charset="0"/>
                          <a:ea typeface="Times New Roman" panose="02020603050405020304" pitchFamily="18" charset="0"/>
                        </a:rPr>
                        <a:t>Telfairia</a:t>
                      </a:r>
                      <a:r>
                        <a:rPr lang="fr-FR" sz="1000" i="1" dirty="0">
                          <a:solidFill>
                            <a:srgbClr val="008000"/>
                          </a:solidFill>
                          <a:effectLst/>
                          <a:latin typeface="Calibri" panose="020F0502020204030204" pitchFamily="34" charset="0"/>
                          <a:ea typeface="Times New Roman" panose="02020603050405020304" pitchFamily="18" charset="0"/>
                        </a:rPr>
                        <a:t> occidentalis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10">
                          <a:effectLst/>
                          <a:latin typeface="Calibri" panose="020F0502020204030204" pitchFamily="34" charset="0"/>
                          <a:ea typeface="Times New Roman" panose="02020603050405020304" pitchFamily="18" charset="0"/>
                        </a:rPr>
                        <a:t>courge cannelée</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0574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feuilles, graines ; huile (de graines), médica­ment, fibre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Afrique de l’O.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676093206"/>
              </p:ext>
            </p:extLst>
          </p:nvPr>
        </p:nvGraphicFramePr>
        <p:xfrm>
          <a:off x="6454589" y="1447992"/>
          <a:ext cx="5443369" cy="4724400"/>
        </p:xfrm>
        <a:graphic>
          <a:graphicData uri="http://schemas.openxmlformats.org/drawingml/2006/table">
            <a:tbl>
              <a:tblPr>
                <a:tableStyleId>{5C22544A-7EE6-4342-B048-85BDC9FD1C3A}</a:tableStyleId>
              </a:tblPr>
              <a:tblGrid>
                <a:gridCol w="355002"/>
                <a:gridCol w="1043491"/>
                <a:gridCol w="946673"/>
                <a:gridCol w="1635163"/>
                <a:gridCol w="1463040"/>
              </a:tblGrid>
              <a:tr h="140026">
                <a:tc gridSpan="5">
                  <a:txBody>
                    <a:bodyPr/>
                    <a:lstStyle/>
                    <a:p>
                      <a:pPr marL="36000" eaLnBrk="0" fontAlgn="base" hangingPunct="0">
                        <a:lnSpc>
                          <a:spcPct val="100000"/>
                        </a:lnSpc>
                        <a:spcBef>
                          <a:spcPts val="0"/>
                        </a:spcBef>
                        <a:spcAft>
                          <a:spcPts val="0"/>
                        </a:spcAft>
                      </a:pPr>
                      <a:r>
                        <a:rPr lang="fr-FR" sz="1000" dirty="0">
                          <a:effectLst/>
                        </a:rPr>
                        <a:t>Légumes vivaces : herbes</a:t>
                      </a:r>
                      <a:endParaRPr lang="fr-FR" sz="10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00530">
                <a:tc>
                  <a:txBody>
                    <a:bodyPr/>
                    <a:lstStyle/>
                    <a:p>
                      <a:pPr marL="36000" eaLnBrk="0" fontAlgn="base" hangingPunct="0">
                        <a:lnSpc>
                          <a:spcPct val="100000"/>
                        </a:lnSpc>
                        <a:spcBef>
                          <a:spcPts val="0"/>
                        </a:spcBef>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herbe poussant droit, &lt;2 m de haut</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graines, </a:t>
                      </a:r>
                      <a:r>
                        <a:rPr lang="fr-FR" sz="1000" dirty="0" smtClean="0">
                          <a:effectLst/>
                        </a:rPr>
                        <a:t>boutures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0-2000 m ; &lt; 4 mois de sécheresse ; </a:t>
                      </a:r>
                      <a:r>
                        <a:rPr lang="fr-FR" sz="1000" dirty="0">
                          <a:solidFill>
                            <a:srgbClr val="008000"/>
                          </a:solidFill>
                          <a:effectLst/>
                        </a:rPr>
                        <a:t>tous les sols, même la tourbe acide</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28600" eaLnBrk="0" fontAlgn="base" hangingPunct="0">
                        <a:lnSpc>
                          <a:spcPct val="100000"/>
                        </a:lnSpc>
                        <a:spcBef>
                          <a:spcPts val="0"/>
                        </a:spcBef>
                        <a:spcAft>
                          <a:spcPts val="0"/>
                        </a:spcAft>
                      </a:pPr>
                      <a:r>
                        <a:rPr lang="fr-FR" sz="1000" dirty="0">
                          <a:solidFill>
                            <a:srgbClr val="008000"/>
                          </a:solidFill>
                          <a:effectLst/>
                        </a:rPr>
                        <a:t>plante de </a:t>
                      </a:r>
                      <a:r>
                        <a:rPr lang="fr-FR" sz="1000" dirty="0" smtClean="0">
                          <a:solidFill>
                            <a:srgbClr val="008000"/>
                          </a:solidFill>
                          <a:effectLst/>
                        </a:rPr>
                        <a:t>couverture </a:t>
                      </a:r>
                      <a:r>
                        <a:rPr lang="fr-FR" sz="1000" dirty="0">
                          <a:effectLst/>
                        </a:rPr>
                        <a:t>;</a:t>
                      </a:r>
                    </a:p>
                    <a:p>
                      <a:pPr marL="36000" eaLnBrk="0" fontAlgn="base" hangingPunct="0">
                        <a:lnSpc>
                          <a:spcPct val="100000"/>
                        </a:lnSpc>
                        <a:spcBef>
                          <a:spcPts val="0"/>
                        </a:spcBef>
                        <a:spcAft>
                          <a:spcPts val="0"/>
                        </a:spcAft>
                      </a:pPr>
                      <a:r>
                        <a:rPr lang="fr-FR" sz="1000" dirty="0">
                          <a:effectLst/>
                        </a:rPr>
                        <a:t>supporte l’ombre</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048">
                <a:tc>
                  <a:txBody>
                    <a:bodyPr/>
                    <a:lstStyle/>
                    <a:p>
                      <a:pPr marL="36000" eaLnBrk="0" fontAlgn="base" hangingPunct="0">
                        <a:lnSpc>
                          <a:spcPct val="100000"/>
                        </a:lnSpc>
                        <a:spcBef>
                          <a:spcPts val="0"/>
                        </a:spcBef>
                        <a:spcAft>
                          <a:spcPts val="0"/>
                        </a:spcAft>
                      </a:pPr>
                      <a:r>
                        <a:rPr lang="fr-FR" sz="1000">
                          <a:effectLst/>
                        </a:rPr>
                        <a:t>2</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herbe haute à cycle court</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0-2000 m (pas de gel) ; 600-1000 mm de pluie de préférence ; sol bien drainé</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solidFill>
                            <a:srgbClr val="008000"/>
                          </a:solidFill>
                          <a:effectLst/>
                        </a:rPr>
                        <a:t>légume polyvalent, surtout dans les régions semi-arides</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7549">
                <a:tc>
                  <a:txBody>
                    <a:bodyPr/>
                    <a:lstStyle/>
                    <a:p>
                      <a:pPr marL="36000" eaLnBrk="0" fontAlgn="base" hangingPunct="0">
                        <a:lnSpc>
                          <a:spcPct val="100000"/>
                        </a:lnSpc>
                        <a:spcBef>
                          <a:spcPts val="0"/>
                        </a:spcBef>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herbe rampante et grimpante</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graines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5720" eaLnBrk="0" fontAlgn="base" hangingPunct="0">
                        <a:lnSpc>
                          <a:spcPct val="100000"/>
                        </a:lnSpc>
                        <a:spcBef>
                          <a:spcPts val="0"/>
                        </a:spcBef>
                        <a:spcAft>
                          <a:spcPts val="0"/>
                        </a:spcAft>
                      </a:pPr>
                      <a:r>
                        <a:rPr lang="fr-FR" sz="1000" dirty="0">
                          <a:effectLst/>
                        </a:rPr>
                        <a:t>0-1000 m ; 900-1500 mm de pluie ;</a:t>
                      </a:r>
                      <a:r>
                        <a:rPr lang="fr-FR" sz="1000" dirty="0">
                          <a:solidFill>
                            <a:srgbClr val="008000"/>
                          </a:solidFill>
                          <a:effectLst/>
                        </a:rPr>
                        <a:t> </a:t>
                      </a:r>
                      <a:r>
                        <a:rPr lang="fr-FR" sz="1000" dirty="0" smtClean="0">
                          <a:solidFill>
                            <a:srgbClr val="008000"/>
                          </a:solidFill>
                          <a:effectLst/>
                        </a:rPr>
                        <a:t>résistante </a:t>
                      </a:r>
                      <a:r>
                        <a:rPr lang="fr-FR" sz="1000" dirty="0">
                          <a:solidFill>
                            <a:srgbClr val="008000"/>
                          </a:solidFill>
                          <a:effectLst/>
                        </a:rPr>
                        <a:t>: supporte la sécheresse, l’ombre, la salinité et les sols </a:t>
                      </a:r>
                      <a:r>
                        <a:rPr lang="fr-FR" sz="1000" dirty="0" smtClean="0">
                          <a:solidFill>
                            <a:srgbClr val="008000"/>
                          </a:solidFill>
                          <a:effectLst/>
                        </a:rPr>
                        <a:t>acides</a:t>
                      </a:r>
                      <a:endParaRPr lang="fr-FR" sz="10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dirty="0">
                          <a:effectLst/>
                        </a:rPr>
                        <a:t>souvent cultivée comme plante </a:t>
                      </a:r>
                      <a:r>
                        <a:rPr lang="fr-FR" sz="1000" spc="20" dirty="0" smtClean="0">
                          <a:effectLst/>
                        </a:rPr>
                        <a:t>annuelle </a:t>
                      </a:r>
                      <a:r>
                        <a:rPr lang="fr-FR" sz="1000" spc="20" dirty="0">
                          <a:effectLst/>
                        </a:rPr>
                        <a:t>; graines </a:t>
                      </a:r>
                      <a:r>
                        <a:rPr lang="fr-FR" sz="1000" spc="20" dirty="0" smtClean="0">
                          <a:effectLst/>
                        </a:rPr>
                        <a:t>mûres </a:t>
                      </a:r>
                      <a:r>
                        <a:rPr lang="fr-FR" sz="1000" spc="20" dirty="0">
                          <a:effectLst/>
                        </a:rPr>
                        <a:t>difficiles à cuisi­ner</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à bulbes aux feuilles larges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a:effectLst/>
                          <a:latin typeface="Calibri" panose="020F0502020204030204" pitchFamily="34" charset="0"/>
                          <a:ea typeface="Times New Roman" panose="02020603050405020304" pitchFamily="18" charset="0"/>
                        </a:rPr>
                        <a:t>bulbes</a:t>
                      </a:r>
                      <a:endParaRPr lang="fr-FR" sz="100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altitude basse et moyenne ; aime les terrains humides mais </a:t>
                      </a:r>
                      <a:r>
                        <a:rPr lang="fr-FR" sz="1000" dirty="0">
                          <a:solidFill>
                            <a:srgbClr val="008000"/>
                          </a:solidFill>
                          <a:effectLst/>
                          <a:latin typeface="Calibri" panose="020F0502020204030204" pitchFamily="34" charset="0"/>
                          <a:ea typeface="Times New Roman" panose="02020603050405020304" pitchFamily="18" charset="0"/>
                        </a:rPr>
                        <a:t>il existe des cultivars résistants à la sécheresse et à la salinité</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grande variété de cultivars pour diffé­rentes conditions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herbe volubile, </a:t>
                      </a:r>
                      <a:r>
                        <a:rPr lang="fr-FR" sz="1000" dirty="0" smtClean="0">
                          <a:effectLst/>
                          <a:latin typeface="Calibri" panose="020F0502020204030204" pitchFamily="34" charset="0"/>
                          <a:ea typeface="Times New Roman" panose="02020603050405020304" pitchFamily="18" charset="0"/>
                        </a:rPr>
                        <a:t>dioïque</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bulbes, tubercu- les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572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0-1200+ m ; &gt;1000 mm de pluie, &lt;4 mois de sécheresse ; sol fertile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14300" eaLnBrk="0" fontAlgn="base" hangingPunct="0">
                        <a:lnSpc>
                          <a:spcPct val="100000"/>
                        </a:lnSpc>
                        <a:spcAft>
                          <a:spcPts val="0"/>
                        </a:spcAft>
                      </a:pPr>
                      <a:r>
                        <a:rPr lang="fr-FR" sz="1000" dirty="0">
                          <a:solidFill>
                            <a:srgbClr val="C00000"/>
                          </a:solidFill>
                          <a:effectLst/>
                          <a:latin typeface="Calibri" panose="020F0502020204030204" pitchFamily="34" charset="0"/>
                          <a:ea typeface="Times New Roman" panose="02020603050405020304" pitchFamily="18" charset="0"/>
                        </a:rPr>
                        <a:t>demande beaucoup de travail, </a:t>
                      </a:r>
                      <a:r>
                        <a:rPr lang="fr-FR" sz="1000" dirty="0">
                          <a:effectLst/>
                          <a:latin typeface="Calibri" panose="020F0502020204030204" pitchFamily="34" charset="0"/>
                          <a:ea typeface="Times New Roman" panose="02020603050405020304" pitchFamily="18" charset="0"/>
                        </a:rPr>
                        <a:t>consom­mée en période de famine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formant des rosettes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graines, boutu- res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600-1700 m ; pousse dans la savane </a:t>
                      </a:r>
                      <a:r>
                        <a:rPr lang="fr-FR" sz="1000" dirty="0" smtClean="0">
                          <a:effectLst/>
                          <a:latin typeface="Calibri" panose="020F0502020204030204" pitchFamily="34" charset="0"/>
                          <a:ea typeface="Times New Roman" panose="02020603050405020304" pitchFamily="18" charset="0"/>
                        </a:rPr>
                        <a:t>ouverte</a:t>
                      </a:r>
                      <a:r>
                        <a:rPr lang="fr-FR" sz="1000" dirty="0">
                          <a:effectLst/>
                          <a:latin typeface="Calibri" panose="020F0502020204030204" pitchFamily="34" charset="0"/>
                          <a:ea typeface="Times New Roman" panose="02020603050405020304" pitchFamily="18" charset="0"/>
                        </a:rPr>
                        <a:t>, </a:t>
                      </a:r>
                      <a:r>
                        <a:rPr lang="fr-FR" sz="1000" dirty="0">
                          <a:solidFill>
                            <a:srgbClr val="008000"/>
                          </a:solidFill>
                          <a:effectLst/>
                          <a:latin typeface="Calibri" panose="020F0502020204030204" pitchFamily="34" charset="0"/>
                          <a:ea typeface="Times New Roman" panose="02020603050405020304" pitchFamily="18" charset="0"/>
                        </a:rPr>
                        <a:t>résiste à la sécheresse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connu comme le légume de la saison sèche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grimpante ou rampante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graines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effectLst/>
                          <a:latin typeface="Calibri" panose="020F0502020204030204" pitchFamily="34" charset="0"/>
                          <a:ea typeface="Times New Roman" panose="02020603050405020304" pitchFamily="18" charset="0"/>
                        </a:rPr>
                        <a:t>0-1000 m ; 1000- 1800+ mm de pluie ; </a:t>
                      </a:r>
                      <a:r>
                        <a:rPr lang="fr-FR" sz="1000" dirty="0">
                          <a:solidFill>
                            <a:srgbClr val="008000"/>
                          </a:solidFill>
                          <a:effectLst/>
                          <a:latin typeface="Calibri" panose="020F0502020204030204" pitchFamily="34" charset="0"/>
                          <a:ea typeface="Times New Roman" panose="02020603050405020304" pitchFamily="18" charset="0"/>
                        </a:rPr>
                        <a:t>préfère les </a:t>
                      </a:r>
                      <a:r>
                        <a:rPr lang="fr-FR" sz="1000" dirty="0" smtClean="0">
                          <a:solidFill>
                            <a:srgbClr val="008000"/>
                          </a:solidFill>
                          <a:effectLst/>
                          <a:latin typeface="Calibri" panose="020F0502020204030204" pitchFamily="34" charset="0"/>
                          <a:ea typeface="Times New Roman" panose="02020603050405020304" pitchFamily="18" charset="0"/>
                        </a:rPr>
                        <a:t>marécages</a:t>
                      </a:r>
                      <a:endParaRPr lang="fr-FR" sz="1000" dirty="0">
                        <a:solidFill>
                          <a:srgbClr val="008000"/>
                        </a:solidFill>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plus résistante que le pois ailé commun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qui s’étale ou grimpante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graines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350-2500 m ; 1500- 2000 mm de pluie ; préfère une atmos- phère humide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polyvalente, </a:t>
                      </a:r>
                      <a:r>
                        <a:rPr lang="fr-FR" sz="1000" dirty="0" smtClean="0">
                          <a:solidFill>
                            <a:srgbClr val="008000"/>
                          </a:solidFill>
                          <a:effectLst/>
                          <a:latin typeface="Calibri" panose="020F0502020204030204" pitchFamily="34" charset="0"/>
                          <a:ea typeface="Times New Roman" panose="02020603050405020304" pitchFamily="18" charset="0"/>
                        </a:rPr>
                        <a:t>rendement </a:t>
                      </a:r>
                      <a:r>
                        <a:rPr lang="fr-FR" sz="1000" dirty="0">
                          <a:solidFill>
                            <a:srgbClr val="008000"/>
                          </a:solidFill>
                          <a:effectLst/>
                          <a:latin typeface="Calibri" panose="020F0502020204030204" pitchFamily="34" charset="0"/>
                          <a:ea typeface="Times New Roman" panose="02020603050405020304" pitchFamily="18" charset="0"/>
                        </a:rPr>
                        <a:t>élevé, légume facile à cultiver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1971">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herbe grimpante dioïque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05740" eaLnBrk="0" fontAlgn="base" hangingPunct="0">
                        <a:lnSpc>
                          <a:spcPct val="100000"/>
                        </a:lnSpc>
                        <a:spcAft>
                          <a:spcPts val="0"/>
                        </a:spcAft>
                      </a:pPr>
                      <a:r>
                        <a:rPr lang="fr-FR" sz="1000">
                          <a:effectLst/>
                          <a:latin typeface="Calibri" panose="020F0502020204030204" pitchFamily="34" charset="0"/>
                          <a:ea typeface="Times New Roman" panose="02020603050405020304" pitchFamily="18" charset="0"/>
                        </a:rPr>
                        <a:t>graines (ger- ment dans le fruit)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spc="5" dirty="0">
                          <a:effectLst/>
                          <a:latin typeface="Calibri" panose="020F0502020204030204" pitchFamily="34" charset="0"/>
                          <a:ea typeface="Times New Roman" panose="02020603050405020304" pitchFamily="18" charset="0"/>
                        </a:rPr>
                        <a:t>sols humides de basse </a:t>
                      </a:r>
                      <a:r>
                        <a:rPr lang="fr-FR" sz="1000" spc="5" dirty="0" smtClean="0">
                          <a:effectLst/>
                          <a:latin typeface="Calibri" panose="020F0502020204030204" pitchFamily="34" charset="0"/>
                          <a:ea typeface="Times New Roman" panose="02020603050405020304" pitchFamily="18" charset="0"/>
                        </a:rPr>
                        <a:t>altitude ; </a:t>
                      </a:r>
                      <a:r>
                        <a:rPr lang="fr-FR" sz="1000" spc="5" dirty="0">
                          <a:effectLst/>
                          <a:latin typeface="Calibri" panose="020F0502020204030204" pitchFamily="34" charset="0"/>
                          <a:ea typeface="Times New Roman" panose="02020603050405020304" pitchFamily="18" charset="0"/>
                        </a:rPr>
                        <a:t>pousse sans </a:t>
                      </a:r>
                      <a:r>
                        <a:rPr lang="fr-FR" sz="1000" spc="5" dirty="0" smtClean="0">
                          <a:effectLst/>
                          <a:latin typeface="Calibri" panose="020F0502020204030204" pitchFamily="34" charset="0"/>
                          <a:ea typeface="Times New Roman" panose="02020603050405020304" pitchFamily="18" charset="0"/>
                        </a:rPr>
                        <a:t>irrigation</a:t>
                      </a:r>
                      <a:r>
                        <a:rPr lang="fr-FR" sz="1000" spc="5" dirty="0">
                          <a:effectLst/>
                          <a:latin typeface="Calibri" panose="020F0502020204030204" pitchFamily="34" charset="0"/>
                          <a:ea typeface="Times New Roman" panose="02020603050405020304" pitchFamily="18" charset="0"/>
                        </a:rPr>
                        <a:t>, mais apprécie l'arrosage</a:t>
                      </a:r>
                      <a:endParaRPr lang="fr-FR" sz="10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000" dirty="0">
                          <a:solidFill>
                            <a:srgbClr val="008000"/>
                          </a:solidFill>
                          <a:effectLst/>
                          <a:latin typeface="Calibri" panose="020F0502020204030204" pitchFamily="34" charset="0"/>
                          <a:ea typeface="Times New Roman" panose="02020603050405020304" pitchFamily="18" charset="0"/>
                        </a:rPr>
                        <a:t>cueillette des feuilles pendant 6-10 mois sans irrigation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200981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74" y="655042"/>
            <a:ext cx="617668" cy="385221"/>
          </a:xfrm>
        </p:spPr>
        <p:txBody>
          <a:bodyPr/>
          <a:lstStyle/>
          <a:p>
            <a:fld id="{603C289A-54D5-4C32-934A-7B1A9FC8B676}" type="slidenum">
              <a:rPr lang="fr-FR" smtClean="0"/>
              <a:t>129</a:t>
            </a:fld>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330805510"/>
              </p:ext>
            </p:extLst>
          </p:nvPr>
        </p:nvGraphicFramePr>
        <p:xfrm>
          <a:off x="1184325" y="498423"/>
          <a:ext cx="5334810" cy="6272032"/>
        </p:xfrm>
        <a:graphic>
          <a:graphicData uri="http://schemas.openxmlformats.org/drawingml/2006/table">
            <a:tbl>
              <a:tblPr>
                <a:tableStyleId>{5C22544A-7EE6-4342-B048-85BDC9FD1C3A}</a:tableStyleId>
              </a:tblPr>
              <a:tblGrid>
                <a:gridCol w="364777"/>
                <a:gridCol w="1215614"/>
                <a:gridCol w="1645920"/>
                <a:gridCol w="1086522"/>
                <a:gridCol w="1021977"/>
              </a:tblGrid>
              <a:tr h="0">
                <a:tc>
                  <a:txBody>
                    <a:bodyPr/>
                    <a:lstStyle/>
                    <a:p>
                      <a:pPr marL="36000" indent="0" algn="l" eaLnBrk="0" fontAlgn="base" hangingPunct="0">
                        <a:lnSpc>
                          <a:spcPct val="100000"/>
                        </a:lnSpc>
                        <a:spcAft>
                          <a:spcPts val="0"/>
                        </a:spcAft>
                      </a:pPr>
                      <a:r>
                        <a:rPr lang="fr-FR" sz="1000" spc="-20" dirty="0">
                          <a:effectLst/>
                        </a:rPr>
                        <a:t>N°</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b="1" dirty="0">
                          <a:effectLst/>
                        </a:rPr>
                        <a:t>Nom commun</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b="1" dirty="0">
                          <a:effectLst/>
                        </a:rPr>
                        <a:t>Nom botanique</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0" indent="0" algn="l" defTabSz="914400" rtl="0" eaLnBrk="0" fontAlgn="base" latinLnBrk="0" hangingPunct="0">
                        <a:lnSpc>
                          <a:spcPct val="100000"/>
                        </a:lnSpc>
                        <a:spcBef>
                          <a:spcPts val="0"/>
                        </a:spcBef>
                        <a:spcAft>
                          <a:spcPts val="0"/>
                        </a:spcAft>
                        <a:buClrTx/>
                        <a:buSzTx/>
                        <a:buFontTx/>
                        <a:buNone/>
                        <a:tabLst/>
                        <a:defRPr/>
                      </a:pPr>
                      <a:r>
                        <a:rPr lang="fr-FR" sz="1000" b="1" dirty="0" smtClean="0">
                          <a:effectLst/>
                        </a:rPr>
                        <a:t>Multiplication </a:t>
                      </a:r>
                      <a:r>
                        <a:rPr lang="fr-FR" sz="1000" b="1" spc="-10" dirty="0" smtClean="0">
                          <a:effectLst/>
                        </a:rPr>
                        <a:t>(1)</a:t>
                      </a:r>
                      <a:endParaRPr lang="fr-FR" sz="1000" b="1" dirty="0" smtClean="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0" indent="0" algn="l" defTabSz="914400" rtl="0" eaLnBrk="0" fontAlgn="base" latinLnBrk="0" hangingPunct="0">
                        <a:lnSpc>
                          <a:spcPct val="100000"/>
                        </a:lnSpc>
                        <a:spcBef>
                          <a:spcPts val="0"/>
                        </a:spcBef>
                        <a:spcAft>
                          <a:spcPts val="0"/>
                        </a:spcAft>
                        <a:buClrTx/>
                        <a:buSzTx/>
                        <a:buFontTx/>
                        <a:buNone/>
                        <a:tabLst/>
                        <a:defRPr/>
                      </a:pPr>
                      <a:r>
                        <a:rPr lang="fr-FR" sz="1000" b="1" spc="-25" dirty="0">
                          <a:effectLst/>
                        </a:rPr>
                        <a:t>plantes/10 </a:t>
                      </a:r>
                      <a:r>
                        <a:rPr lang="fr-FR" sz="1000" b="1" spc="-25" dirty="0" smtClean="0">
                          <a:effectLst/>
                        </a:rPr>
                        <a:t>m</a:t>
                      </a:r>
                      <a:r>
                        <a:rPr lang="fr-FR" sz="1000" b="1" spc="-25" baseline="30000" dirty="0" smtClean="0">
                          <a:effectLst/>
                        </a:rPr>
                        <a:t>2 </a:t>
                      </a:r>
                      <a:r>
                        <a:rPr lang="fr-FR" sz="1000" b="1" spc="-10" dirty="0" smtClean="0">
                          <a:effectLst/>
                        </a:rPr>
                        <a:t>(2)</a:t>
                      </a:r>
                      <a:endParaRPr lang="fr-FR" sz="10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Haricot commun</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Phaseolus</a:t>
                      </a:r>
                      <a:r>
                        <a:rPr lang="fr-FR" sz="1000" i="1" dirty="0">
                          <a:effectLst/>
                        </a:rPr>
                        <a:t> </a:t>
                      </a:r>
                      <a:r>
                        <a:rPr lang="fr-FR" sz="1000" i="1" dirty="0" err="1">
                          <a:effectLst/>
                        </a:rPr>
                        <a:t>vulgaris</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40*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dirty="0">
                          <a:effectLst/>
                        </a:rPr>
                        <a:t>Haricot de Lima</a:t>
                      </a:r>
                      <a:endParaRPr lang="fr-FR" sz="10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Phaseolus lunatus</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Niébé</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Vigna unguiculata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Haricot ailé</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Psophocarpus tetragonolobus</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Patate douce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Ipomoea batatas</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v</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20">
                          <a:effectLst/>
                        </a:rPr>
                        <a:t>120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dirty="0">
                          <a:effectLst/>
                        </a:rPr>
                        <a:t>Carotte</a:t>
                      </a:r>
                      <a:endParaRPr lang="fr-FR" sz="10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a:effectLst/>
                        </a:rPr>
                        <a:t>Daucus </a:t>
                      </a:r>
                      <a:r>
                        <a:rPr lang="fr-FR" sz="1000" i="1" dirty="0" err="1">
                          <a:effectLst/>
                        </a:rPr>
                        <a:t>carota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400-800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Oignon</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Allium cepa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250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Échalote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a:effectLst/>
                        </a:rPr>
                        <a:t>Allium </a:t>
                      </a:r>
                      <a:r>
                        <a:rPr lang="fr-FR" sz="1000" i="1" dirty="0" err="1">
                          <a:effectLst/>
                        </a:rPr>
                        <a:t>cepa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v</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250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a:effectLst/>
                        </a:rPr>
                        <a:t>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Ciboule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a:effectLst/>
                        </a:rPr>
                        <a:t>Allium </a:t>
                      </a:r>
                      <a:r>
                        <a:rPr lang="fr-FR" sz="1000" i="1" dirty="0" err="1">
                          <a:effectLst/>
                        </a:rPr>
                        <a:t>fistulosum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v</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5">
                          <a:effectLst/>
                        </a:rPr>
                        <a:t>10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Amarante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Amaranthus</a:t>
                      </a:r>
                      <a:r>
                        <a:rPr lang="fr-FR" sz="1000" i="1" dirty="0">
                          <a:effectLst/>
                        </a:rPr>
                        <a:t> </a:t>
                      </a:r>
                      <a:r>
                        <a:rPr lang="fr-FR" sz="1000" i="1" dirty="0" err="1">
                          <a:effectLst/>
                        </a:rPr>
                        <a:t>species</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 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250-500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65">
                <a:tc>
                  <a:txBody>
                    <a:bodyPr/>
                    <a:lstStyle/>
                    <a:p>
                      <a:pPr marL="36000" indent="0" algn="l" eaLnBrk="0" fontAlgn="base" hangingPunct="0">
                        <a:lnSpc>
                          <a:spcPct val="100000"/>
                        </a:lnSpc>
                        <a:spcAft>
                          <a:spcPts val="0"/>
                        </a:spcAft>
                      </a:pPr>
                      <a:r>
                        <a:rPr lang="fr-FR" sz="1000" spc="-75">
                          <a:effectLst/>
                        </a:rPr>
                        <a:t>11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Célosie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Celosia argentea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5">
                          <a:effectLst/>
                        </a:rPr>
                        <a:t>12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Morelle noire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Solanum</a:t>
                      </a:r>
                      <a:r>
                        <a:rPr lang="fr-FR" sz="1000" i="1" dirty="0">
                          <a:effectLst/>
                        </a:rPr>
                        <a:t> </a:t>
                      </a:r>
                      <a:r>
                        <a:rPr lang="fr-FR" sz="1000" i="1" dirty="0" err="1">
                          <a:effectLst/>
                        </a:rPr>
                        <a:t>scabrum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n</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250-500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Jute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Corchorus olitorius</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 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250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15">
                          <a:effectLst/>
                        </a:rPr>
                        <a:t>14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Kangkong</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Ipomoea</a:t>
                      </a:r>
                      <a:r>
                        <a:rPr lang="fr-FR" sz="1000" i="1" dirty="0">
                          <a:effectLst/>
                        </a:rPr>
                        <a:t> </a:t>
                      </a:r>
                      <a:r>
                        <a:rPr lang="fr-FR" sz="1000" i="1" dirty="0" err="1">
                          <a:effectLst/>
                        </a:rPr>
                        <a:t>aquatica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v, 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20">
                          <a:effectLst/>
                        </a:rPr>
                        <a:t>120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Laitue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Lactuca sativa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5">
                          <a:effectLst/>
                        </a:rPr>
                        <a:t>200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Aubergine d’Afrique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Talinum</a:t>
                      </a:r>
                      <a:r>
                        <a:rPr lang="fr-FR" sz="1000" i="1" dirty="0">
                          <a:effectLst/>
                        </a:rPr>
                        <a:t> </a:t>
                      </a:r>
                      <a:r>
                        <a:rPr lang="fr-FR" sz="1000" i="1" dirty="0" err="1">
                          <a:effectLst/>
                        </a:rPr>
                        <a:t>triangulare</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 v</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150-300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Chou champêtre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Brassica rapa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40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Pak-choï</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Brassica</a:t>
                      </a:r>
                      <a:r>
                        <a:rPr lang="fr-FR" sz="1000" i="1" dirty="0">
                          <a:effectLst/>
                        </a:rPr>
                        <a:t> </a:t>
                      </a:r>
                      <a:r>
                        <a:rPr lang="fr-FR" sz="1000" i="1" dirty="0" err="1">
                          <a:effectLst/>
                        </a:rPr>
                        <a:t>rapa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200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20">
                          <a:effectLst/>
                        </a:rPr>
                        <a:t>19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Chou cabus</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Brassica rapa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10">
                          <a:effectLst/>
                        </a:rPr>
                        <a:t>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Chou vert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Brassica</a:t>
                      </a:r>
                      <a:r>
                        <a:rPr lang="fr-FR" sz="1000" i="1" dirty="0">
                          <a:effectLst/>
                        </a:rPr>
                        <a:t> </a:t>
                      </a:r>
                      <a:r>
                        <a:rPr lang="fr-FR" sz="1000" i="1" dirty="0" err="1">
                          <a:effectLst/>
                        </a:rPr>
                        <a:t>oleracea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40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40">
                          <a:effectLst/>
                        </a:rPr>
                        <a:t>21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Chou éthiopien</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a:effectLst/>
                        </a:rPr>
                        <a:t>Brassica oleracea</a:t>
                      </a:r>
                      <a:endParaRPr lang="fr-FR" sz="10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20">
                          <a:effectLst/>
                        </a:rPr>
                        <a:t>100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10">
                          <a:effectLst/>
                        </a:rPr>
                        <a:t>22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dirty="0">
                          <a:effectLst/>
                        </a:rPr>
                        <a:t>Aubergine</a:t>
                      </a:r>
                      <a:endParaRPr lang="fr-FR" sz="10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Solanum</a:t>
                      </a:r>
                      <a:r>
                        <a:rPr lang="fr-FR" sz="1000" i="1" dirty="0">
                          <a:effectLst/>
                        </a:rPr>
                        <a:t> </a:t>
                      </a:r>
                      <a:r>
                        <a:rPr lang="fr-FR" sz="1000" i="1" dirty="0" err="1">
                          <a:effectLst/>
                        </a:rPr>
                        <a:t>melongena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10-30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Aubergine africaine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Solanum</a:t>
                      </a:r>
                      <a:r>
                        <a:rPr lang="fr-FR" sz="1000" i="1" dirty="0">
                          <a:effectLst/>
                        </a:rPr>
                        <a:t> </a:t>
                      </a:r>
                      <a:r>
                        <a:rPr lang="fr-FR" sz="1000" i="1" dirty="0" err="1">
                          <a:effectLst/>
                        </a:rPr>
                        <a:t>aethiopicum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20-60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Gboma</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Solanum</a:t>
                      </a:r>
                      <a:r>
                        <a:rPr lang="fr-FR" sz="1000" i="1" dirty="0">
                          <a:effectLst/>
                        </a:rPr>
                        <a:t> </a:t>
                      </a:r>
                      <a:r>
                        <a:rPr lang="fr-FR" sz="1000" i="1" dirty="0" err="1">
                          <a:effectLst/>
                        </a:rPr>
                        <a:t>macrocarpon</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Piment rouge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Capsicum</a:t>
                      </a:r>
                      <a:r>
                        <a:rPr lang="fr-FR" sz="1000" i="1" dirty="0">
                          <a:effectLst/>
                        </a:rPr>
                        <a:t> </a:t>
                      </a:r>
                      <a:r>
                        <a:rPr lang="fr-FR" sz="1000" i="1" dirty="0" err="1">
                          <a:effectLst/>
                        </a:rPr>
                        <a:t>annuum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10-30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Sweet pepper</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Capsicum</a:t>
                      </a:r>
                      <a:r>
                        <a:rPr lang="fr-FR" sz="1000" i="1" dirty="0">
                          <a:effectLst/>
                        </a:rPr>
                        <a:t> </a:t>
                      </a:r>
                      <a:r>
                        <a:rPr lang="fr-FR" sz="1000" i="1" dirty="0" err="1">
                          <a:effectLst/>
                        </a:rPr>
                        <a:t>annuum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30-50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Tomato</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Lycopersicon</a:t>
                      </a:r>
                      <a:r>
                        <a:rPr lang="fr-FR" sz="1000" i="1" dirty="0">
                          <a:effectLst/>
                        </a:rPr>
                        <a:t> </a:t>
                      </a:r>
                      <a:r>
                        <a:rPr lang="fr-FR" sz="1000" i="1" dirty="0" err="1">
                          <a:effectLst/>
                        </a:rPr>
                        <a:t>esculentum</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p</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20-30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Concombre amer</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Momordica</a:t>
                      </a:r>
                      <a:r>
                        <a:rPr lang="fr-FR" sz="1000" i="1" dirty="0">
                          <a:effectLst/>
                        </a:rPr>
                        <a:t> </a:t>
                      </a:r>
                      <a:r>
                        <a:rPr lang="fr-FR" sz="1000" i="1" dirty="0" err="1">
                          <a:effectLst/>
                        </a:rPr>
                        <a:t>charantia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40*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29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Citrouille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Cucumis</a:t>
                      </a:r>
                      <a:r>
                        <a:rPr lang="fr-FR" sz="1000" i="1" dirty="0">
                          <a:effectLst/>
                        </a:rPr>
                        <a:t> </a:t>
                      </a:r>
                      <a:r>
                        <a:rPr lang="fr-FR" sz="1000" i="1" dirty="0" err="1">
                          <a:effectLst/>
                        </a:rPr>
                        <a:t>sativus</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10">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Concombre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Cucumis</a:t>
                      </a:r>
                      <a:r>
                        <a:rPr lang="fr-FR" sz="1000" i="1" dirty="0">
                          <a:effectLst/>
                        </a:rPr>
                        <a:t> maxima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5">
                          <a:effectLst/>
                        </a:rPr>
                        <a:t>10-25*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40">
                          <a:effectLst/>
                        </a:rPr>
                        <a:t>31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Melon</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Cucumis</a:t>
                      </a:r>
                      <a:r>
                        <a:rPr lang="fr-FR" sz="1000" i="1" dirty="0">
                          <a:effectLst/>
                        </a:rPr>
                        <a:t> </a:t>
                      </a:r>
                      <a:r>
                        <a:rPr lang="fr-FR" sz="1000" i="1" dirty="0" err="1">
                          <a:effectLst/>
                        </a:rPr>
                        <a:t>melo</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20">
                          <a:effectLst/>
                        </a:rPr>
                        <a:t>15*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spc="-10">
                          <a:effectLst/>
                        </a:rPr>
                        <a:t>32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Okra, gombo</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err="1">
                          <a:effectLst/>
                        </a:rPr>
                        <a:t>Abelmoschus</a:t>
                      </a:r>
                      <a:r>
                        <a:rPr lang="fr-FR" sz="1000" i="1" dirty="0">
                          <a:effectLst/>
                        </a:rPr>
                        <a:t> </a:t>
                      </a:r>
                      <a:r>
                        <a:rPr lang="fr-FR" sz="1000" i="1" dirty="0" err="1">
                          <a:effectLst/>
                        </a:rPr>
                        <a:t>esculentus</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25755" indent="0" algn="l" eaLnBrk="0" fontAlgn="base" hangingPunct="0">
                        <a:lnSpc>
                          <a:spcPct val="100000"/>
                        </a:lnSpc>
                        <a:spcAft>
                          <a:spcPts val="0"/>
                        </a:spcAft>
                      </a:pPr>
                      <a:r>
                        <a:rPr lang="fr-FR" sz="1000">
                          <a:effectLst/>
                        </a:rPr>
                        <a:t>20-50*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032">
                <a:tc>
                  <a:txBody>
                    <a:bodyPr/>
                    <a:lstStyle/>
                    <a:p>
                      <a:pPr marL="36000" indent="0" algn="l" eaLnBrk="0" fontAlgn="base" hangingPunct="0">
                        <a:lnSpc>
                          <a:spcPct val="100000"/>
                        </a:lnSpc>
                        <a:spcAft>
                          <a:spcPts val="0"/>
                        </a:spcAft>
                      </a:pPr>
                      <a:r>
                        <a:rPr lang="fr-FR" sz="1000">
                          <a:effectLst/>
                        </a:rPr>
                        <a:t>33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Oseille de Guinée</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i="1" dirty="0">
                          <a:effectLst/>
                        </a:rPr>
                        <a:t>Hibiscus </a:t>
                      </a:r>
                      <a:r>
                        <a:rPr lang="fr-FR" sz="1000" i="1" dirty="0" err="1">
                          <a:effectLst/>
                        </a:rPr>
                        <a:t>sabdariffa</a:t>
                      </a:r>
                      <a:endParaRPr lang="fr-FR" sz="10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a:effectLst/>
                        </a:rPr>
                        <a:t>d</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l" eaLnBrk="0" fontAlgn="base" hangingPunct="0">
                        <a:lnSpc>
                          <a:spcPct val="100000"/>
                        </a:lnSpc>
                        <a:spcAft>
                          <a:spcPts val="0"/>
                        </a:spcAft>
                      </a:pPr>
                      <a:r>
                        <a:rPr lang="fr-FR" sz="1000" spc="-10">
                          <a:effectLst/>
                        </a:rPr>
                        <a:t>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1859">
                <a:tc gridSpan="5">
                  <a:txBody>
                    <a:bodyPr/>
                    <a:lstStyle/>
                    <a:p>
                      <a:pPr marL="36000" indent="0" algn="l" eaLnBrk="0" fontAlgn="base" hangingPunct="0">
                        <a:lnSpc>
                          <a:spcPct val="100000"/>
                        </a:lnSpc>
                        <a:spcAft>
                          <a:spcPts val="0"/>
                        </a:spcAft>
                      </a:pPr>
                      <a:r>
                        <a:rPr lang="fr-FR" sz="1000" dirty="0">
                          <a:effectLst/>
                        </a:rPr>
                        <a:t>Notes explicatives:</a:t>
                      </a:r>
                    </a:p>
                    <a:p>
                      <a:pPr marL="36000" marR="525780" lvl="0" indent="0" algn="l" eaLnBrk="0" fontAlgn="base" hangingPunct="0">
                        <a:lnSpc>
                          <a:spcPct val="100000"/>
                        </a:lnSpc>
                        <a:spcAft>
                          <a:spcPts val="0"/>
                        </a:spcAft>
                        <a:buSzPts val="800"/>
                        <a:buFont typeface="+mj-lt"/>
                        <a:buAutoNum type="arabicParenBoth"/>
                        <a:tabLst>
                          <a:tab pos="228600" algn="l"/>
                        </a:tabLst>
                      </a:pPr>
                      <a:r>
                        <a:rPr lang="fr-FR" sz="1000" dirty="0">
                          <a:effectLst/>
                        </a:rPr>
                        <a:t>d = semis en place (semis direct), p = semis sur des planches de pépinières, v = multiplication végétative</a:t>
                      </a:r>
                    </a:p>
                    <a:p>
                      <a:pPr marL="36000" lvl="0" indent="0" algn="l" eaLnBrk="0" fontAlgn="base" hangingPunct="0">
                        <a:lnSpc>
                          <a:spcPct val="100000"/>
                        </a:lnSpc>
                        <a:spcAft>
                          <a:spcPts val="0"/>
                        </a:spcAft>
                        <a:buSzPts val="800"/>
                        <a:buFont typeface="+mj-lt"/>
                        <a:buAutoNum type="arabicParenBoth"/>
                        <a:tabLst>
                          <a:tab pos="228600" algn="l"/>
                        </a:tabLst>
                      </a:pPr>
                      <a:r>
                        <a:rPr lang="fr-FR" sz="1000" dirty="0">
                          <a:effectLst/>
                        </a:rPr>
                        <a:t>par 10 m2 de surface cultivée</a:t>
                      </a:r>
                    </a:p>
                    <a:p>
                      <a:pPr marL="36000" indent="0" algn="l" eaLnBrk="0" fontAlgn="base" hangingPunct="0">
                        <a:lnSpc>
                          <a:spcPct val="100000"/>
                        </a:lnSpc>
                        <a:spcAft>
                          <a:spcPts val="0"/>
                        </a:spcAft>
                        <a:tabLst>
                          <a:tab pos="182880" algn="l"/>
                        </a:tabLst>
                      </a:pPr>
                      <a:r>
                        <a:rPr lang="fr-FR" sz="1000" dirty="0">
                          <a:effectLst/>
                        </a:rPr>
                        <a:t>*	le chiffre indique le nombre de trous contenant chacun 2-4 graines</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bl>
          </a:graphicData>
        </a:graphic>
      </p:graphicFrame>
      <p:sp>
        <p:nvSpPr>
          <p:cNvPr id="4" name="ZoneTexte 3"/>
          <p:cNvSpPr txBox="1"/>
          <p:nvPr/>
        </p:nvSpPr>
        <p:spPr>
          <a:xfrm rot="16200000">
            <a:off x="-2269862" y="3730402"/>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14074" y="129091"/>
            <a:ext cx="3933513" cy="369332"/>
          </a:xfrm>
          <a:prstGeom prst="rect">
            <a:avLst/>
          </a:prstGeom>
        </p:spPr>
        <p:txBody>
          <a:bodyPr wrap="none">
            <a:spAutoFit/>
          </a:bodyPr>
          <a:lstStyle/>
          <a:p>
            <a:r>
              <a:rPr lang="fr-FR" b="1" dirty="0" smtClean="0">
                <a:solidFill>
                  <a:srgbClr val="008000"/>
                </a:solidFill>
                <a:latin typeface="Arial" panose="020B0604020202020204" pitchFamily="34" charset="0"/>
                <a:ea typeface="Times New Roman" panose="02020603050405020304" pitchFamily="18" charset="0"/>
              </a:rPr>
              <a:t>30. Annexe : Les </a:t>
            </a:r>
            <a:r>
              <a:rPr lang="fr-FR" b="1" dirty="0">
                <a:solidFill>
                  <a:srgbClr val="008000"/>
                </a:solidFill>
                <a:latin typeface="Arial" panose="020B0604020202020204" pitchFamily="34" charset="0"/>
                <a:ea typeface="Times New Roman" panose="02020603050405020304" pitchFamily="18" charset="0"/>
              </a:rPr>
              <a:t>légumes annuels</a:t>
            </a:r>
            <a:endParaRPr lang="fr-FR"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446476615"/>
              </p:ext>
            </p:extLst>
          </p:nvPr>
        </p:nvGraphicFramePr>
        <p:xfrm>
          <a:off x="6765075" y="498423"/>
          <a:ext cx="3201577" cy="6096000"/>
        </p:xfrm>
        <a:graphic>
          <a:graphicData uri="http://schemas.openxmlformats.org/drawingml/2006/table">
            <a:tbl>
              <a:tblPr>
                <a:tableStyleId>{5C22544A-7EE6-4342-B048-85BDC9FD1C3A}</a:tableStyleId>
              </a:tblPr>
              <a:tblGrid>
                <a:gridCol w="508401"/>
                <a:gridCol w="579412"/>
                <a:gridCol w="581154"/>
                <a:gridCol w="510144"/>
                <a:gridCol w="510144"/>
                <a:gridCol w="512322"/>
              </a:tblGrid>
              <a:tr h="102377">
                <a:tc rowSpan="2">
                  <a:txBody>
                    <a:bodyPr/>
                    <a:lstStyle/>
                    <a:p>
                      <a:pPr marL="36000" eaLnBrk="0" fontAlgn="base" hangingPunct="0">
                        <a:lnSpc>
                          <a:spcPct val="100000"/>
                        </a:lnSpc>
                        <a:spcBef>
                          <a:spcPts val="0"/>
                        </a:spcBef>
                        <a:spcAft>
                          <a:spcPts val="0"/>
                        </a:spcAft>
                      </a:pPr>
                      <a:r>
                        <a:rPr lang="fr-FR" sz="1000" spc="-10">
                          <a:effectLst/>
                        </a:rPr>
                        <a:t>N°</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6000" marR="205740" eaLnBrk="0" fontAlgn="base" hangingPunct="0">
                        <a:lnSpc>
                          <a:spcPct val="100000"/>
                        </a:lnSpc>
                        <a:spcBef>
                          <a:spcPts val="0"/>
                        </a:spcBef>
                        <a:spcAft>
                          <a:spcPts val="0"/>
                        </a:spcAft>
                      </a:pPr>
                      <a:r>
                        <a:rPr lang="fr-FR" sz="1000">
                          <a:effectLst/>
                        </a:rPr>
                        <a:t>Durée de vie en jours</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6000" marR="137160" eaLnBrk="0" fontAlgn="base" hangingPunct="0">
                        <a:lnSpc>
                          <a:spcPct val="100000"/>
                        </a:lnSpc>
                        <a:spcBef>
                          <a:spcPts val="0"/>
                        </a:spcBef>
                        <a:spcAft>
                          <a:spcPts val="0"/>
                        </a:spcAft>
                      </a:pPr>
                      <a:r>
                        <a:rPr lang="fr-FR" sz="1000" spc="-15">
                          <a:effectLst/>
                        </a:rPr>
                        <a:t>Terres basses humides 28-30°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36000" eaLnBrk="0" fontAlgn="base" hangingPunct="0">
                        <a:lnSpc>
                          <a:spcPct val="100000"/>
                        </a:lnSpc>
                        <a:spcBef>
                          <a:spcPts val="0"/>
                        </a:spcBef>
                        <a:spcAft>
                          <a:spcPts val="0"/>
                        </a:spcAft>
                      </a:pPr>
                      <a:r>
                        <a:rPr lang="fr-FR" sz="1000">
                          <a:effectLst/>
                        </a:rPr>
                        <a:t>Climat de savanna</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rowSpan="2">
                  <a:txBody>
                    <a:bodyPr/>
                    <a:lstStyle/>
                    <a:p>
                      <a:pPr marL="36000" eaLnBrk="0" fontAlgn="base" hangingPunct="0">
                        <a:lnSpc>
                          <a:spcPct val="100000"/>
                        </a:lnSpc>
                        <a:spcBef>
                          <a:spcPts val="0"/>
                        </a:spcBef>
                        <a:spcAft>
                          <a:spcPts val="0"/>
                        </a:spcAft>
                      </a:pPr>
                      <a:r>
                        <a:rPr lang="fr-FR" sz="1000">
                          <a:effectLst/>
                        </a:rPr>
                        <a:t>Hautes terres 15-30°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289">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36000" eaLnBrk="0" fontAlgn="base" hangingPunct="0">
                        <a:lnSpc>
                          <a:spcPct val="100000"/>
                        </a:lnSpc>
                        <a:spcBef>
                          <a:spcPts val="0"/>
                        </a:spcBef>
                        <a:spcAft>
                          <a:spcPts val="0"/>
                        </a:spcAft>
                      </a:pPr>
                      <a:r>
                        <a:rPr lang="fr-FR" sz="1000">
                          <a:effectLst/>
                        </a:rPr>
                        <a:t>chaud</a:t>
                      </a:r>
                    </a:p>
                    <a:p>
                      <a:pPr marL="36000" eaLnBrk="0" fontAlgn="base" hangingPunct="0">
                        <a:lnSpc>
                          <a:spcPct val="100000"/>
                        </a:lnSpc>
                        <a:spcBef>
                          <a:spcPts val="0"/>
                        </a:spcBef>
                        <a:spcAft>
                          <a:spcPts val="0"/>
                        </a:spcAft>
                      </a:pPr>
                      <a:r>
                        <a:rPr lang="fr-FR" sz="1000">
                          <a:effectLst/>
                        </a:rPr>
                        <a:t>30-40°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frais</a:t>
                      </a:r>
                      <a:endParaRPr lang="fr-FR" sz="1000">
                        <a:effectLst/>
                      </a:endParaRPr>
                    </a:p>
                    <a:p>
                      <a:pPr marL="36000" eaLnBrk="0" fontAlgn="base" hangingPunct="0">
                        <a:lnSpc>
                          <a:spcPct val="100000"/>
                        </a:lnSpc>
                        <a:spcBef>
                          <a:spcPts val="0"/>
                        </a:spcBef>
                        <a:spcAft>
                          <a:spcPts val="0"/>
                        </a:spcAft>
                      </a:pPr>
                      <a:r>
                        <a:rPr lang="fr-FR" sz="1000">
                          <a:effectLst/>
                        </a:rPr>
                        <a:t>20-30°</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100635">
                <a:tc>
                  <a:txBody>
                    <a:bodyPr/>
                    <a:lstStyle/>
                    <a:p>
                      <a:pPr marL="36000" eaLnBrk="0" fontAlgn="base" hangingPunct="0">
                        <a:lnSpc>
                          <a:spcPct val="100000"/>
                        </a:lnSpc>
                        <a:spcBef>
                          <a:spcPts val="0"/>
                        </a:spcBef>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90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100-150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a:effectLst/>
                        </a:rPr>
                        <a:t>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270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99">
                <a:tc>
                  <a:txBody>
                    <a:bodyPr/>
                    <a:lstStyle/>
                    <a:p>
                      <a:pPr marL="36000" eaLnBrk="0" fontAlgn="base" hangingPunct="0">
                        <a:lnSpc>
                          <a:spcPct val="100000"/>
                        </a:lnSpc>
                        <a:spcBef>
                          <a:spcPts val="0"/>
                        </a:spcBef>
                        <a:spcAft>
                          <a:spcPts val="0"/>
                        </a:spcAft>
                      </a:pPr>
                      <a:r>
                        <a:rPr lang="fr-FR" sz="1000">
                          <a:effectLst/>
                        </a:rPr>
                        <a:t>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90-180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dirty="0">
                          <a:effectLst/>
                        </a:rPr>
                        <a:t>-</a:t>
                      </a:r>
                      <a:endParaRPr lang="fr-FR" sz="10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25">
                          <a:effectLst/>
                        </a:rPr>
                        <a:t>10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20-90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spc="-85">
                          <a:effectLst/>
                        </a:rPr>
                        <a:t>11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spc="-25">
                          <a:effectLst/>
                        </a:rPr>
                        <a:t>12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40-120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20">
                          <a:effectLst/>
                        </a:rPr>
                        <a:t>13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45-80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99">
                <a:tc>
                  <a:txBody>
                    <a:bodyPr/>
                    <a:lstStyle/>
                    <a:p>
                      <a:pPr marL="36000" eaLnBrk="0" fontAlgn="base" hangingPunct="0">
                        <a:lnSpc>
                          <a:spcPct val="100000"/>
                        </a:lnSpc>
                        <a:spcBef>
                          <a:spcPts val="0"/>
                        </a:spcBef>
                        <a:spcAft>
                          <a:spcPts val="0"/>
                        </a:spcAft>
                      </a:pPr>
                      <a:r>
                        <a:rPr lang="fr-FR" sz="1000" spc="-15">
                          <a:effectLst/>
                        </a:rPr>
                        <a:t>14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spc="-20">
                          <a:effectLst/>
                        </a:rPr>
                        <a:t>15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20">
                          <a:effectLst/>
                        </a:rPr>
                        <a:t>16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100-180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spc="-20">
                          <a:effectLst/>
                        </a:rPr>
                        <a:t>17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spc="-20">
                          <a:effectLst/>
                        </a:rPr>
                        <a:t>18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50-80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20">
                          <a:effectLst/>
                        </a:rPr>
                        <a:t>19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60-100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spc="-10">
                          <a:effectLst/>
                        </a:rPr>
                        <a:t>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spc="-40">
                          <a:effectLst/>
                        </a:rPr>
                        <a:t>21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50-100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10">
                          <a:effectLst/>
                        </a:rPr>
                        <a:t>22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80-200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99">
                <a:tc>
                  <a:txBody>
                    <a:bodyPr/>
                    <a:lstStyle/>
                    <a:p>
                      <a:pPr marL="36000" eaLnBrk="0" fontAlgn="base" hangingPunct="0">
                        <a:lnSpc>
                          <a:spcPct val="100000"/>
                        </a:lnSpc>
                        <a:spcBef>
                          <a:spcPts val="0"/>
                        </a:spcBef>
                        <a:spcAft>
                          <a:spcPts val="0"/>
                        </a:spcAft>
                      </a:pPr>
                      <a:r>
                        <a:rPr lang="fr-FR" sz="1000">
                          <a:effectLst/>
                        </a:rPr>
                        <a:t>23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60-300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24</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a:effectLst/>
                        </a:rPr>
                        <a:t>25</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90-270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99">
                <a:tc>
                  <a:txBody>
                    <a:bodyPr/>
                    <a:lstStyle/>
                    <a:p>
                      <a:pPr marL="36000" eaLnBrk="0" fontAlgn="base" hangingPunct="0">
                        <a:lnSpc>
                          <a:spcPct val="100000"/>
                        </a:lnSpc>
                        <a:spcBef>
                          <a:spcPts val="0"/>
                        </a:spcBef>
                        <a:spcAft>
                          <a:spcPts val="0"/>
                        </a:spcAft>
                      </a:pPr>
                      <a:r>
                        <a:rPr lang="fr-FR" sz="1000">
                          <a:effectLst/>
                        </a:rPr>
                        <a:t>26</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50-130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a:effectLst/>
                        </a:rPr>
                        <a:t>27</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60-160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a:effectLst/>
                        </a:rPr>
                        <a:t>28</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70-110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267">
                <a:tc>
                  <a:txBody>
                    <a:bodyPr/>
                    <a:lstStyle/>
                    <a:p>
                      <a:pPr marL="36000" eaLnBrk="0" fontAlgn="base" hangingPunct="0">
                        <a:lnSpc>
                          <a:spcPct val="100000"/>
                        </a:lnSpc>
                        <a:spcBef>
                          <a:spcPts val="0"/>
                        </a:spcBef>
                        <a:spcAft>
                          <a:spcPts val="0"/>
                        </a:spcAft>
                      </a:pPr>
                      <a:r>
                        <a:rPr lang="fr-FR" sz="1000">
                          <a:effectLst/>
                        </a:rPr>
                        <a:t>29</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spc="-10">
                          <a:effectLst/>
                        </a:rPr>
                        <a:t>30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60-150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635">
                <a:tc>
                  <a:txBody>
                    <a:bodyPr/>
                    <a:lstStyle/>
                    <a:p>
                      <a:pPr marL="36000" eaLnBrk="0" fontAlgn="base" hangingPunct="0">
                        <a:lnSpc>
                          <a:spcPct val="100000"/>
                        </a:lnSpc>
                        <a:spcBef>
                          <a:spcPts val="0"/>
                        </a:spcBef>
                        <a:spcAft>
                          <a:spcPts val="0"/>
                        </a:spcAft>
                      </a:pPr>
                      <a:r>
                        <a:rPr lang="fr-FR" sz="1000" spc="-40">
                          <a:effectLst/>
                        </a:rPr>
                        <a:t>31</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70-120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199">
                <a:tc>
                  <a:txBody>
                    <a:bodyPr/>
                    <a:lstStyle/>
                    <a:p>
                      <a:pPr marL="36000" eaLnBrk="0" fontAlgn="base" hangingPunct="0">
                        <a:lnSpc>
                          <a:spcPct val="100000"/>
                        </a:lnSpc>
                        <a:spcBef>
                          <a:spcPts val="0"/>
                        </a:spcBef>
                        <a:spcAft>
                          <a:spcPts val="0"/>
                        </a:spcAft>
                      </a:pPr>
                      <a:r>
                        <a:rPr lang="fr-FR" sz="1000" spc="-10">
                          <a:effectLst/>
                        </a:rPr>
                        <a:t>32</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60-360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5">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1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377">
                <a:tc>
                  <a:txBody>
                    <a:bodyPr/>
                    <a:lstStyle/>
                    <a:p>
                      <a:pPr marL="36000" eaLnBrk="0" fontAlgn="base" hangingPunct="0">
                        <a:lnSpc>
                          <a:spcPct val="100000"/>
                        </a:lnSpc>
                        <a:spcBef>
                          <a:spcPts val="0"/>
                        </a:spcBef>
                        <a:spcAft>
                          <a:spcPts val="0"/>
                        </a:spcAft>
                      </a:pPr>
                      <a:r>
                        <a:rPr lang="fr-FR" sz="1000">
                          <a:effectLst/>
                        </a:rPr>
                        <a:t>33</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5">
                          <a:effectLst/>
                        </a:rPr>
                        <a:t>120-180</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spc="-2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Bef>
                          <a:spcPts val="0"/>
                        </a:spcBef>
                        <a:spcAft>
                          <a:spcPts val="0"/>
                        </a:spcAft>
                      </a:pPr>
                      <a:r>
                        <a:rPr lang="fr-FR" sz="1000">
                          <a:effectLst/>
                        </a:rPr>
                        <a:t>+</a:t>
                      </a:r>
                      <a:endParaRPr lang="fr-FR" sz="10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756">
                <a:tc gridSpan="6">
                  <a:txBody>
                    <a:bodyPr/>
                    <a:lstStyle/>
                    <a:p>
                      <a:pPr marL="36000" eaLnBrk="0" fontAlgn="base" hangingPunct="0">
                        <a:lnSpc>
                          <a:spcPct val="100000"/>
                        </a:lnSpc>
                        <a:spcBef>
                          <a:spcPts val="0"/>
                        </a:spcBef>
                        <a:spcAft>
                          <a:spcPts val="0"/>
                        </a:spcAft>
                      </a:pPr>
                      <a:r>
                        <a:rPr lang="fr-FR" sz="1000" spc="15" dirty="0">
                          <a:effectLst/>
                        </a:rPr>
                        <a:t>(3) ++ = climat très favorable</a:t>
                      </a:r>
                      <a:endParaRPr lang="fr-FR" sz="1000" dirty="0">
                        <a:effectLst/>
                      </a:endParaRPr>
                    </a:p>
                    <a:p>
                      <a:pPr marL="36000" eaLnBrk="0" fontAlgn="base" hangingPunct="0">
                        <a:lnSpc>
                          <a:spcPct val="100000"/>
                        </a:lnSpc>
                        <a:spcBef>
                          <a:spcPts val="0"/>
                        </a:spcBef>
                        <a:spcAft>
                          <a:spcPts val="0"/>
                        </a:spcAft>
                        <a:tabLst>
                          <a:tab pos="365760" algn="l"/>
                        </a:tabLst>
                      </a:pPr>
                      <a:r>
                        <a:rPr lang="fr-FR" sz="1000" spc="-5" dirty="0">
                          <a:effectLst/>
                        </a:rPr>
                        <a:t>+	= climat moins favorable</a:t>
                      </a:r>
                      <a:endParaRPr lang="fr-FR" sz="1000" dirty="0">
                        <a:effectLst/>
                      </a:endParaRPr>
                    </a:p>
                    <a:p>
                      <a:pPr marL="36000" eaLnBrk="0" fontAlgn="base" hangingPunct="0">
                        <a:lnSpc>
                          <a:spcPct val="100000"/>
                        </a:lnSpc>
                        <a:spcBef>
                          <a:spcPts val="0"/>
                        </a:spcBef>
                        <a:spcAft>
                          <a:spcPts val="0"/>
                        </a:spcAft>
                        <a:tabLst>
                          <a:tab pos="365760" algn="l"/>
                        </a:tabLst>
                      </a:pPr>
                      <a:r>
                        <a:rPr lang="fr-FR" sz="1000" dirty="0">
                          <a:effectLst/>
                        </a:rPr>
                        <a:t>–	= climat non approprié</a:t>
                      </a:r>
                      <a:endParaRPr lang="fr-FR" sz="10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bl>
          </a:graphicData>
        </a:graphic>
      </p:graphicFrame>
    </p:spTree>
    <p:extLst>
      <p:ext uri="{BB962C8B-B14F-4D97-AF65-F5344CB8AC3E}">
        <p14:creationId xmlns:p14="http://schemas.microsoft.com/office/powerpoint/2010/main" val="2542052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211477" y="168933"/>
            <a:ext cx="822064" cy="331433"/>
          </a:xfrm>
        </p:spPr>
        <p:txBody>
          <a:bodyPr/>
          <a:lstStyle/>
          <a:p>
            <a:fld id="{603C289A-54D5-4C32-934A-7B1A9FC8B676}" type="slidenum">
              <a:rPr lang="fr-FR" smtClean="0"/>
              <a:t>13</a:t>
            </a:fld>
            <a:endParaRPr lang="fr-FR"/>
          </a:p>
        </p:txBody>
      </p:sp>
      <p:sp>
        <p:nvSpPr>
          <p:cNvPr id="5" name="ZoneTexte 4"/>
          <p:cNvSpPr txBox="1"/>
          <p:nvPr/>
        </p:nvSpPr>
        <p:spPr>
          <a:xfrm>
            <a:off x="150607" y="1269403"/>
            <a:ext cx="11585986" cy="3139321"/>
          </a:xfrm>
          <a:prstGeom prst="rect">
            <a:avLst/>
          </a:prstGeom>
          <a:noFill/>
        </p:spPr>
        <p:txBody>
          <a:bodyPr wrap="square" rtlCol="0">
            <a:spAutoFit/>
          </a:bodyPr>
          <a:lstStyle/>
          <a:p>
            <a:pPr algn="just" eaLnBrk="0" fontAlgn="base" hangingPunct="0"/>
            <a:r>
              <a:rPr lang="fr-FR" dirty="0" smtClean="0">
                <a:solidFill>
                  <a:srgbClr val="008000"/>
                </a:solidFill>
              </a:rPr>
              <a:t>On </a:t>
            </a:r>
            <a:r>
              <a:rPr lang="fr-FR" dirty="0">
                <a:solidFill>
                  <a:srgbClr val="008000"/>
                </a:solidFill>
              </a:rPr>
              <a:t>appelle jardin de case un ensemble de légumes et d'arbres fruitiers cultivés pêle-mêle autour des habitations. Ce type de jardin donnent des rendements élevés sans exiger trop de travail. A côté des fruits et légumes, il fournit également le bois de chauffage, les matériaux de construction, les condiments, et les médicaments. Le jardin de case se rencontre un peu partout sous les tropiques, mais surtout en Asie. Le </a:t>
            </a:r>
            <a:r>
              <a:rPr lang="fr-FR" i="1" dirty="0" err="1">
                <a:solidFill>
                  <a:srgbClr val="008000"/>
                </a:solidFill>
              </a:rPr>
              <a:t>Samaka</a:t>
            </a:r>
            <a:r>
              <a:rPr lang="fr-FR" i="1" dirty="0">
                <a:solidFill>
                  <a:srgbClr val="008000"/>
                </a:solidFill>
              </a:rPr>
              <a:t> Guide </a:t>
            </a:r>
            <a:r>
              <a:rPr lang="fr-FR" dirty="0">
                <a:solidFill>
                  <a:srgbClr val="008000"/>
                </a:solidFill>
              </a:rPr>
              <a:t>(1973) en donne une excellente description.</a:t>
            </a:r>
          </a:p>
          <a:p>
            <a:pPr algn="just" eaLnBrk="0" fontAlgn="base" hangingPunct="0"/>
            <a:r>
              <a:rPr lang="fr-FR" dirty="0">
                <a:solidFill>
                  <a:srgbClr val="008000"/>
                </a:solidFill>
              </a:rPr>
              <a:t>Même avec très peu de soins (2 heures par semaine environ), un jardin de case de moins de 400 m</a:t>
            </a:r>
            <a:r>
              <a:rPr lang="fr-FR" baseline="30000" dirty="0">
                <a:solidFill>
                  <a:srgbClr val="008000"/>
                </a:solidFill>
              </a:rPr>
              <a:t>2</a:t>
            </a:r>
            <a:r>
              <a:rPr lang="fr-FR" dirty="0">
                <a:solidFill>
                  <a:srgbClr val="008000"/>
                </a:solidFill>
              </a:rPr>
              <a:t> peut produire assez de légumes et de fruits pour fournir tous les minéraux et vitamines, la plupart des pro­téines et une grande partie des hydrates de carbone nécessaires à une famille de six personnes. Le jardin de case exige peu de soins : on la­boure de temps en temps quelques mètres carrés pour semer ou plan­ter, le fumage se fait avec les déchets organiques et le </a:t>
            </a:r>
            <a:r>
              <a:rPr lang="fr-FR" i="1" dirty="0" err="1">
                <a:solidFill>
                  <a:srgbClr val="008000"/>
                </a:solidFill>
              </a:rPr>
              <a:t>saclage</a:t>
            </a:r>
            <a:r>
              <a:rPr lang="fr-FR" dirty="0">
                <a:solidFill>
                  <a:srgbClr val="008000"/>
                </a:solidFill>
              </a:rPr>
              <a:t> est </a:t>
            </a:r>
            <a:r>
              <a:rPr lang="fr-FR" dirty="0" smtClean="0">
                <a:solidFill>
                  <a:srgbClr val="008000"/>
                </a:solidFill>
              </a:rPr>
              <a:t>minimal</a:t>
            </a:r>
            <a:r>
              <a:rPr lang="fr-FR" dirty="0">
                <a:solidFill>
                  <a:srgbClr val="008000"/>
                </a:solidFill>
              </a:rPr>
              <a:t>. Les cultures sont très diverses : légumes à fruits, à feuilles, </a:t>
            </a:r>
            <a:r>
              <a:rPr lang="fr-FR" dirty="0" smtClean="0">
                <a:solidFill>
                  <a:srgbClr val="008000"/>
                </a:solidFill>
              </a:rPr>
              <a:t>à graines, condiments, légumes vivriers et fruits. </a:t>
            </a:r>
            <a:r>
              <a:rPr lang="fr-FR" dirty="0" smtClean="0">
                <a:solidFill>
                  <a:srgbClr val="FF0000"/>
                </a:solidFill>
              </a:rPr>
              <a:t>Généralement les légumes européens (laitue, chou, etc.) conviennent moins bien, car ils exigent beaucoup de soins.</a:t>
            </a:r>
            <a:endParaRPr lang="fr-FR" sz="1200" dirty="0" smtClean="0">
              <a:solidFill>
                <a:srgbClr val="008000"/>
              </a:solidFill>
            </a:endParaRP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2174634" cy="369332"/>
          </a:xfrm>
          <a:prstGeom prst="rect">
            <a:avLst/>
          </a:prstGeom>
        </p:spPr>
        <p:txBody>
          <a:bodyPr wrap="none">
            <a:spAutoFit/>
          </a:bodyPr>
          <a:lstStyle/>
          <a:p>
            <a:pPr eaLnBrk="0" fontAlgn="base" hangingPunct="0"/>
            <a:r>
              <a:rPr lang="fr-FR" b="1" dirty="0" smtClean="0">
                <a:solidFill>
                  <a:srgbClr val="008000"/>
                </a:solidFill>
              </a:rPr>
              <a:t>2.1. Le jardin de case</a:t>
            </a:r>
            <a:endParaRPr lang="fr-FR" dirty="0">
              <a:solidFill>
                <a:srgbClr val="008000"/>
              </a:solidFill>
            </a:endParaRPr>
          </a:p>
        </p:txBody>
      </p:sp>
      <p:sp>
        <p:nvSpPr>
          <p:cNvPr id="4" name="Rectangle 3"/>
          <p:cNvSpPr/>
          <p:nvPr/>
        </p:nvSpPr>
        <p:spPr>
          <a:xfrm>
            <a:off x="301215" y="5910496"/>
            <a:ext cx="3012140" cy="759182"/>
          </a:xfrm>
          <a:prstGeom prst="rect">
            <a:avLst/>
          </a:prstGeom>
        </p:spPr>
        <p:txBody>
          <a:bodyPr wrap="square">
            <a:spAutoFit/>
          </a:bodyPr>
          <a:lstStyle/>
          <a:p>
            <a:pPr marL="45720" marR="274320" algn="ctr" eaLnBrk="0" fontAlgn="base" hangingPunct="0">
              <a:lnSpc>
                <a:spcPts val="1345"/>
              </a:lnSpc>
              <a:spcAft>
                <a:spcPts val="0"/>
              </a:spcAft>
            </a:pPr>
            <a:r>
              <a:rPr lang="fr-FR" sz="1200" dirty="0">
                <a:solidFill>
                  <a:srgbClr val="008000"/>
                </a:solidFill>
                <a:latin typeface="Arial" panose="020B0604020202020204" pitchFamily="34" charset="0"/>
                <a:ea typeface="Times New Roman" panose="02020603050405020304" pitchFamily="18" charset="0"/>
              </a:rPr>
              <a:t>Les arbres et les arbustes donnent un caractère per­manent au </a:t>
            </a:r>
            <a:r>
              <a:rPr lang="fr-FR" sz="1200" dirty="0" smtClean="0">
                <a:solidFill>
                  <a:srgbClr val="008000"/>
                </a:solidFill>
                <a:latin typeface="Arial" panose="020B0604020202020204" pitchFamily="34" charset="0"/>
                <a:ea typeface="Times New Roman" panose="02020603050405020304" pitchFamily="18" charset="0"/>
              </a:rPr>
              <a:t>jardin </a:t>
            </a:r>
            <a:r>
              <a:rPr lang="fr-FR" sz="1200" dirty="0" smtClean="0">
                <a:solidFill>
                  <a:srgbClr val="008000"/>
                </a:solidFill>
                <a:latin typeface="Calibri" panose="020F0502020204030204" pitchFamily="34" charset="0"/>
                <a:ea typeface="Times New Roman" panose="02020603050405020304" pitchFamily="18" charset="0"/>
              </a:rPr>
              <a:t>(Source : </a:t>
            </a:r>
            <a:r>
              <a:rPr lang="fr-FR" sz="1200" dirty="0" err="1" smtClean="0">
                <a:solidFill>
                  <a:srgbClr val="008000"/>
                </a:solidFill>
                <a:ea typeface="Times New Roman" panose="02020603050405020304" pitchFamily="18" charset="0"/>
              </a:rPr>
              <a:t>Agrodok</a:t>
            </a:r>
            <a:r>
              <a:rPr lang="fr-FR" sz="1200" dirty="0" smtClean="0">
                <a:solidFill>
                  <a:srgbClr val="008000"/>
                </a:solidFill>
                <a:ea typeface="Times New Roman" panose="02020603050405020304" pitchFamily="18" charset="0"/>
              </a:rPr>
              <a:t> 9 -</a:t>
            </a:r>
            <a:r>
              <a:rPr lang="fr-FR" sz="1200" dirty="0" smtClean="0">
                <a:solidFill>
                  <a:srgbClr val="008000"/>
                </a:solidFill>
              </a:rPr>
              <a:t> </a:t>
            </a:r>
            <a:r>
              <a:rPr lang="fr-FR" sz="1200" i="1" dirty="0">
                <a:solidFill>
                  <a:srgbClr val="008000"/>
                </a:solidFill>
              </a:rPr>
              <a:t>Le jardin potager dans les zones tropicales</a:t>
            </a:r>
            <a:r>
              <a:rPr lang="fr-FR" sz="1200" dirty="0" smtClean="0">
                <a:solidFill>
                  <a:srgbClr val="008000"/>
                </a:solidFill>
                <a:latin typeface="Arial" panose="020B0604020202020204" pitchFamily="34" charset="0"/>
                <a:ea typeface="Times New Roman" panose="02020603050405020304" pitchFamily="18" charset="0"/>
              </a:rPr>
              <a:t>).</a:t>
            </a:r>
            <a:endParaRPr lang="fr-FR" sz="1200" dirty="0">
              <a:solidFill>
                <a:srgbClr val="008000"/>
              </a:solidFill>
              <a:effectLst/>
              <a:latin typeface="Times New Roman" panose="02020603050405020304" pitchFamily="18" charset="0"/>
              <a:ea typeface="Times New Roman" panose="02020603050405020304" pitchFamily="18"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60" y="4557545"/>
            <a:ext cx="2533650" cy="13525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585" y="4438482"/>
            <a:ext cx="2114550" cy="15906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918" y="4345340"/>
            <a:ext cx="3199054" cy="220379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437" y="4500951"/>
            <a:ext cx="2619375" cy="1743075"/>
          </a:xfrm>
          <a:prstGeom prst="rect">
            <a:avLst/>
          </a:prstGeom>
        </p:spPr>
      </p:pic>
      <p:sp>
        <p:nvSpPr>
          <p:cNvPr id="11" name="ZoneTexte 10"/>
          <p:cNvSpPr txBox="1"/>
          <p:nvPr/>
        </p:nvSpPr>
        <p:spPr>
          <a:xfrm>
            <a:off x="9782745" y="6058915"/>
            <a:ext cx="1822230" cy="461665"/>
          </a:xfrm>
          <a:prstGeom prst="rect">
            <a:avLst/>
          </a:prstGeom>
          <a:noFill/>
        </p:spPr>
        <p:txBody>
          <a:bodyPr wrap="none" rtlCol="0">
            <a:spAutoFit/>
          </a:bodyPr>
          <a:lstStyle/>
          <a:p>
            <a:pPr algn="ctr"/>
            <a:r>
              <a:rPr lang="fr-FR" sz="1200" dirty="0" smtClean="0">
                <a:solidFill>
                  <a:srgbClr val="008000"/>
                </a:solidFill>
              </a:rPr>
              <a:t>Jardin de case au Brésil.</a:t>
            </a:r>
          </a:p>
          <a:p>
            <a:pPr algn="ctr"/>
            <a:r>
              <a:rPr lang="fr-FR" sz="1200" dirty="0">
                <a:solidFill>
                  <a:srgbClr val="008000"/>
                </a:solidFill>
              </a:rPr>
              <a:t>(photo : Caroline </a:t>
            </a:r>
            <a:r>
              <a:rPr lang="fr-FR" sz="1200" dirty="0" err="1">
                <a:solidFill>
                  <a:srgbClr val="008000"/>
                </a:solidFill>
              </a:rPr>
              <a:t>Rochon</a:t>
            </a:r>
            <a:r>
              <a:rPr lang="fr-FR" sz="1200" dirty="0">
                <a:solidFill>
                  <a:srgbClr val="008000"/>
                </a:solidFill>
              </a:rPr>
              <a:t>).</a:t>
            </a:r>
          </a:p>
        </p:txBody>
      </p:sp>
      <p:sp>
        <p:nvSpPr>
          <p:cNvPr id="12" name="ZoneTexte 11"/>
          <p:cNvSpPr txBox="1"/>
          <p:nvPr/>
        </p:nvSpPr>
        <p:spPr>
          <a:xfrm>
            <a:off x="3450461" y="6244026"/>
            <a:ext cx="2781275" cy="461665"/>
          </a:xfrm>
          <a:prstGeom prst="rect">
            <a:avLst/>
          </a:prstGeom>
          <a:noFill/>
        </p:spPr>
        <p:txBody>
          <a:bodyPr wrap="none" rtlCol="0">
            <a:spAutoFit/>
          </a:bodyPr>
          <a:lstStyle/>
          <a:p>
            <a:pPr algn="ctr"/>
            <a:r>
              <a:rPr lang="fr-FR" sz="1200" dirty="0" smtClean="0">
                <a:solidFill>
                  <a:srgbClr val="008000"/>
                </a:solidFill>
              </a:rPr>
              <a:t>Jardin de case (</a:t>
            </a:r>
            <a:r>
              <a:rPr lang="fr-FR" sz="1200" dirty="0">
                <a:solidFill>
                  <a:srgbClr val="008000"/>
                </a:solidFill>
              </a:rPr>
              <a:t>photo : Caroline </a:t>
            </a:r>
            <a:r>
              <a:rPr lang="fr-FR" sz="1200" dirty="0" err="1">
                <a:solidFill>
                  <a:srgbClr val="008000"/>
                </a:solidFill>
              </a:rPr>
              <a:t>Rochon</a:t>
            </a:r>
            <a:r>
              <a:rPr lang="fr-FR" sz="1200" dirty="0" smtClean="0">
                <a:solidFill>
                  <a:srgbClr val="008000"/>
                </a:solidFill>
              </a:rPr>
              <a:t>).</a:t>
            </a:r>
          </a:p>
          <a:p>
            <a:pPr algn="ctr"/>
            <a:r>
              <a:rPr lang="fr-FR" sz="1200" dirty="0">
                <a:solidFill>
                  <a:srgbClr val="008000"/>
                </a:solidFill>
                <a:hlinkClick r:id="rId6"/>
              </a:rPr>
              <a:t>http://</a:t>
            </a:r>
            <a:r>
              <a:rPr lang="fr-FR" sz="1200" dirty="0" smtClean="0">
                <a:solidFill>
                  <a:srgbClr val="008000"/>
                </a:solidFill>
                <a:hlinkClick r:id="rId6"/>
              </a:rPr>
              <a:t>www2.sbf.ulaval.ca/agroforesterie</a:t>
            </a:r>
            <a:r>
              <a:rPr lang="fr-FR" sz="1200" dirty="0" smtClean="0">
                <a:solidFill>
                  <a:srgbClr val="008000"/>
                </a:solidFill>
              </a:rPr>
              <a:t> </a:t>
            </a:r>
            <a:endParaRPr lang="fr-FR" sz="1200" dirty="0">
              <a:solidFill>
                <a:srgbClr val="008000"/>
              </a:solidFill>
            </a:endParaRPr>
          </a:p>
        </p:txBody>
      </p:sp>
      <p:sp>
        <p:nvSpPr>
          <p:cNvPr id="13" name="ZoneTexte 12"/>
          <p:cNvSpPr txBox="1"/>
          <p:nvPr/>
        </p:nvSpPr>
        <p:spPr>
          <a:xfrm>
            <a:off x="7219610" y="6495771"/>
            <a:ext cx="1477328" cy="276999"/>
          </a:xfrm>
          <a:prstGeom prst="rect">
            <a:avLst/>
          </a:prstGeom>
          <a:noFill/>
        </p:spPr>
        <p:txBody>
          <a:bodyPr wrap="none" rtlCol="0">
            <a:spAutoFit/>
          </a:bodyPr>
          <a:lstStyle/>
          <a:p>
            <a:pPr algn="ctr"/>
            <a:r>
              <a:rPr lang="fr-FR" sz="1200" dirty="0" smtClean="0">
                <a:solidFill>
                  <a:srgbClr val="008000"/>
                </a:solidFill>
              </a:rPr>
              <a:t>Jardin de case (FAO).</a:t>
            </a:r>
            <a:endParaRPr lang="fr-FR" sz="1200" dirty="0">
              <a:solidFill>
                <a:srgbClr val="008000"/>
              </a:solidFill>
            </a:endParaRPr>
          </a:p>
        </p:txBody>
      </p:sp>
    </p:spTree>
    <p:extLst>
      <p:ext uri="{BB962C8B-B14F-4D97-AF65-F5344CB8AC3E}">
        <p14:creationId xmlns:p14="http://schemas.microsoft.com/office/powerpoint/2010/main" val="38205493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3105" y="249480"/>
            <a:ext cx="574638" cy="352948"/>
          </a:xfrm>
        </p:spPr>
        <p:txBody>
          <a:bodyPr/>
          <a:lstStyle/>
          <a:p>
            <a:fld id="{603C289A-54D5-4C32-934A-7B1A9FC8B676}" type="slidenum">
              <a:rPr lang="fr-FR" smtClean="0"/>
              <a:t>130</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258184" y="602429"/>
            <a:ext cx="2226832" cy="369332"/>
          </a:xfrm>
          <a:prstGeom prst="rect">
            <a:avLst/>
          </a:prstGeom>
          <a:noFill/>
        </p:spPr>
        <p:txBody>
          <a:bodyPr wrap="square" rtlCol="0">
            <a:spAutoFit/>
          </a:bodyPr>
          <a:lstStyle/>
          <a:p>
            <a:r>
              <a:rPr lang="fr-FR" b="1" dirty="0" smtClean="0">
                <a:solidFill>
                  <a:srgbClr val="008000"/>
                </a:solidFill>
              </a:rPr>
              <a:t>31. Bibliographie</a:t>
            </a:r>
            <a:endParaRPr lang="fr-FR" b="1" dirty="0">
              <a:solidFill>
                <a:srgbClr val="008000"/>
              </a:solidFill>
            </a:endParaRPr>
          </a:p>
        </p:txBody>
      </p:sp>
      <p:sp>
        <p:nvSpPr>
          <p:cNvPr id="5" name="ZoneTexte 4"/>
          <p:cNvSpPr txBox="1"/>
          <p:nvPr/>
        </p:nvSpPr>
        <p:spPr>
          <a:xfrm>
            <a:off x="118334" y="1054248"/>
            <a:ext cx="11859409" cy="5493812"/>
          </a:xfrm>
          <a:prstGeom prst="rect">
            <a:avLst/>
          </a:prstGeom>
          <a:noFill/>
        </p:spPr>
        <p:txBody>
          <a:bodyPr wrap="square" rtlCol="0">
            <a:spAutoFit/>
          </a:bodyPr>
          <a:lstStyle/>
          <a:p>
            <a:pPr marL="342900" indent="-342900" algn="just">
              <a:buFont typeface="+mj-lt"/>
              <a:buAutoNum type="arabicParenR"/>
            </a:pPr>
            <a:r>
              <a:rPr lang="fr-FR" sz="1300" dirty="0" err="1">
                <a:solidFill>
                  <a:srgbClr val="008000"/>
                </a:solidFill>
              </a:rPr>
              <a:t>Duprier</a:t>
            </a:r>
            <a:r>
              <a:rPr lang="fr-FR" sz="1300" dirty="0">
                <a:solidFill>
                  <a:srgbClr val="008000"/>
                </a:solidFill>
              </a:rPr>
              <a:t>, H. &amp; Ph. De </a:t>
            </a:r>
            <a:r>
              <a:rPr lang="fr-FR" sz="1300" dirty="0" err="1">
                <a:solidFill>
                  <a:srgbClr val="008000"/>
                </a:solidFill>
              </a:rPr>
              <a:t>Leener</a:t>
            </a:r>
            <a:r>
              <a:rPr lang="fr-FR" sz="1300" dirty="0">
                <a:solidFill>
                  <a:srgbClr val="008000"/>
                </a:solidFill>
              </a:rPr>
              <a:t>. </a:t>
            </a:r>
            <a:r>
              <a:rPr lang="fr-FR" sz="1300" b="1" dirty="0">
                <a:solidFill>
                  <a:srgbClr val="008000"/>
                </a:solidFill>
              </a:rPr>
              <a:t>Jardins et vergers </a:t>
            </a:r>
            <a:r>
              <a:rPr lang="fr-FR" sz="1300" b="1" dirty="0" err="1">
                <a:solidFill>
                  <a:srgbClr val="008000"/>
                </a:solidFill>
              </a:rPr>
              <a:t>d.Afrique</a:t>
            </a:r>
            <a:r>
              <a:rPr lang="fr-FR" sz="1300" b="1" dirty="0">
                <a:solidFill>
                  <a:srgbClr val="008000"/>
                </a:solidFill>
              </a:rPr>
              <a:t>. </a:t>
            </a:r>
            <a:r>
              <a:rPr lang="fr-FR" sz="1300" dirty="0">
                <a:solidFill>
                  <a:srgbClr val="008000"/>
                </a:solidFill>
              </a:rPr>
              <a:t>1987.</a:t>
            </a:r>
          </a:p>
          <a:p>
            <a:pPr marL="342900" indent="-342900" algn="just">
              <a:buFont typeface="+mj-lt"/>
              <a:buAutoNum type="arabicParenR"/>
            </a:pPr>
            <a:r>
              <a:rPr lang="fr-FR" sz="1300" dirty="0">
                <a:solidFill>
                  <a:srgbClr val="008000"/>
                </a:solidFill>
              </a:rPr>
              <a:t>INADES. </a:t>
            </a:r>
            <a:r>
              <a:rPr lang="fr-FR" sz="1300" b="1" dirty="0">
                <a:solidFill>
                  <a:srgbClr val="008000"/>
                </a:solidFill>
              </a:rPr>
              <a:t>La culture maraîchère. Cours </a:t>
            </a:r>
            <a:r>
              <a:rPr lang="fr-FR" sz="1300" b="1" dirty="0" err="1">
                <a:solidFill>
                  <a:srgbClr val="008000"/>
                </a:solidFill>
              </a:rPr>
              <a:t>d.apprentissage</a:t>
            </a:r>
            <a:r>
              <a:rPr lang="fr-FR" sz="1300" b="1" dirty="0">
                <a:solidFill>
                  <a:srgbClr val="008000"/>
                </a:solidFill>
              </a:rPr>
              <a:t> agricole</a:t>
            </a:r>
            <a:r>
              <a:rPr lang="fr-FR" sz="1300" b="1" dirty="0" smtClean="0">
                <a:solidFill>
                  <a:srgbClr val="008000"/>
                </a:solidFill>
              </a:rPr>
              <a:t>. </a:t>
            </a:r>
            <a:r>
              <a:rPr lang="fr-FR" sz="1300" dirty="0" smtClean="0">
                <a:solidFill>
                  <a:srgbClr val="008000"/>
                </a:solidFill>
              </a:rPr>
              <a:t>1967</a:t>
            </a:r>
            <a:r>
              <a:rPr lang="fr-FR" sz="1300" dirty="0">
                <a:solidFill>
                  <a:srgbClr val="008000"/>
                </a:solidFill>
              </a:rPr>
              <a:t>. INADES, B.P. 800, Abidjan, Côte </a:t>
            </a:r>
            <a:r>
              <a:rPr lang="fr-FR" sz="1300" dirty="0" err="1">
                <a:solidFill>
                  <a:srgbClr val="008000"/>
                </a:solidFill>
              </a:rPr>
              <a:t>d.Ivoire</a:t>
            </a:r>
            <a:r>
              <a:rPr lang="fr-FR" sz="1300" dirty="0">
                <a:solidFill>
                  <a:srgbClr val="008000"/>
                </a:solidFill>
              </a:rPr>
              <a:t>. (Hors vente). 72 p.</a:t>
            </a:r>
          </a:p>
          <a:p>
            <a:pPr marL="342900" indent="-342900" algn="just">
              <a:buFont typeface="+mj-lt"/>
              <a:buAutoNum type="arabicParenR"/>
            </a:pPr>
            <a:r>
              <a:rPr lang="en-US" sz="1300" dirty="0" err="1">
                <a:solidFill>
                  <a:srgbClr val="008000"/>
                </a:solidFill>
              </a:rPr>
              <a:t>Grubben</a:t>
            </a:r>
            <a:r>
              <a:rPr lang="en-US" sz="1300" dirty="0">
                <a:solidFill>
                  <a:srgbClr val="008000"/>
                </a:solidFill>
              </a:rPr>
              <a:t>, G.J.H. </a:t>
            </a:r>
            <a:r>
              <a:rPr lang="en-US" sz="1300" b="1" dirty="0">
                <a:solidFill>
                  <a:srgbClr val="008000"/>
                </a:solidFill>
              </a:rPr>
              <a:t>Tropical vegetables and their genetic resources</a:t>
            </a:r>
            <a:r>
              <a:rPr lang="en-US" sz="1300" b="1" dirty="0" smtClean="0">
                <a:solidFill>
                  <a:srgbClr val="008000"/>
                </a:solidFill>
              </a:rPr>
              <a:t>. </a:t>
            </a:r>
            <a:r>
              <a:rPr lang="fr-FR" sz="1300" dirty="0" smtClean="0">
                <a:solidFill>
                  <a:srgbClr val="008000"/>
                </a:solidFill>
              </a:rPr>
              <a:t>1977</a:t>
            </a:r>
            <a:r>
              <a:rPr lang="fr-FR" sz="1300" dirty="0">
                <a:solidFill>
                  <a:srgbClr val="008000"/>
                </a:solidFill>
              </a:rPr>
              <a:t>. IBPGR, FAO, Roma, Italie. (Scientifique). 197 p.</a:t>
            </a:r>
          </a:p>
          <a:p>
            <a:pPr marL="342900" indent="-342900" algn="just">
              <a:buFont typeface="+mj-lt"/>
              <a:buAutoNum type="arabicParenR"/>
            </a:pPr>
            <a:r>
              <a:rPr lang="fr-FR" sz="1300" dirty="0" err="1">
                <a:solidFill>
                  <a:srgbClr val="008000"/>
                </a:solidFill>
              </a:rPr>
              <a:t>Grubben</a:t>
            </a:r>
            <a:r>
              <a:rPr lang="fr-FR" sz="1300" dirty="0">
                <a:solidFill>
                  <a:srgbClr val="008000"/>
                </a:solidFill>
              </a:rPr>
              <a:t>, G.J.H. </a:t>
            </a:r>
            <a:r>
              <a:rPr lang="fr-FR" sz="1300" b="1" dirty="0" err="1">
                <a:solidFill>
                  <a:srgbClr val="008000"/>
                </a:solidFill>
              </a:rPr>
              <a:t>Vegetable</a:t>
            </a:r>
            <a:r>
              <a:rPr lang="fr-FR" sz="1300" b="1" dirty="0">
                <a:solidFill>
                  <a:srgbClr val="008000"/>
                </a:solidFill>
              </a:rPr>
              <a:t> </a:t>
            </a:r>
            <a:r>
              <a:rPr lang="fr-FR" sz="1300" b="1" dirty="0" err="1">
                <a:solidFill>
                  <a:srgbClr val="008000"/>
                </a:solidFill>
              </a:rPr>
              <a:t>seeds</a:t>
            </a:r>
            <a:r>
              <a:rPr lang="fr-FR" sz="1300" b="1" dirty="0">
                <a:solidFill>
                  <a:srgbClr val="008000"/>
                </a:solidFill>
              </a:rPr>
              <a:t> for the </a:t>
            </a:r>
            <a:r>
              <a:rPr lang="fr-FR" sz="1300" b="1" dirty="0" err="1">
                <a:solidFill>
                  <a:srgbClr val="008000"/>
                </a:solidFill>
              </a:rPr>
              <a:t>tropics</a:t>
            </a:r>
            <a:r>
              <a:rPr lang="fr-FR" sz="1300" b="1" dirty="0">
                <a:solidFill>
                  <a:srgbClr val="008000"/>
                </a:solidFill>
              </a:rPr>
              <a:t>. </a:t>
            </a:r>
            <a:r>
              <a:rPr lang="fr-FR" sz="1300" dirty="0">
                <a:solidFill>
                  <a:srgbClr val="008000"/>
                </a:solidFill>
              </a:rPr>
              <a:t>Bulletin 301. 1978</a:t>
            </a:r>
            <a:r>
              <a:rPr lang="fr-FR" sz="1300" dirty="0" smtClean="0">
                <a:solidFill>
                  <a:srgbClr val="008000"/>
                </a:solidFill>
              </a:rPr>
              <a:t>. Département </a:t>
            </a:r>
            <a:r>
              <a:rPr lang="fr-FR" sz="1300" dirty="0">
                <a:solidFill>
                  <a:srgbClr val="008000"/>
                </a:solidFill>
              </a:rPr>
              <a:t>de recherches agricoles, Institut royal des Tropiques</a:t>
            </a:r>
            <a:r>
              <a:rPr lang="fr-FR" sz="1300" dirty="0" smtClean="0">
                <a:solidFill>
                  <a:srgbClr val="008000"/>
                </a:solidFill>
              </a:rPr>
              <a:t>, </a:t>
            </a:r>
            <a:r>
              <a:rPr lang="fr-FR" sz="1300" dirty="0" err="1" smtClean="0">
                <a:solidFill>
                  <a:srgbClr val="008000"/>
                </a:solidFill>
              </a:rPr>
              <a:t>Mauritskade</a:t>
            </a:r>
            <a:r>
              <a:rPr lang="fr-FR" sz="1300" dirty="0" smtClean="0">
                <a:solidFill>
                  <a:srgbClr val="008000"/>
                </a:solidFill>
              </a:rPr>
              <a:t> </a:t>
            </a:r>
            <a:r>
              <a:rPr lang="fr-FR" sz="1300" dirty="0">
                <a:solidFill>
                  <a:srgbClr val="008000"/>
                </a:solidFill>
              </a:rPr>
              <a:t>63, 1092 AD Amsterdam Pays-Bas. (Production, stockage</a:t>
            </a:r>
            <a:r>
              <a:rPr lang="fr-FR" sz="1300" dirty="0" smtClean="0">
                <a:solidFill>
                  <a:srgbClr val="008000"/>
                </a:solidFill>
              </a:rPr>
              <a:t>, technologie </a:t>
            </a:r>
            <a:r>
              <a:rPr lang="fr-FR" sz="1300" dirty="0">
                <a:solidFill>
                  <a:srgbClr val="008000"/>
                </a:solidFill>
              </a:rPr>
              <a:t>des semences de légumes).</a:t>
            </a:r>
          </a:p>
          <a:p>
            <a:pPr marL="342900" indent="-342900" algn="just">
              <a:buFont typeface="+mj-lt"/>
              <a:buAutoNum type="arabicParenR"/>
            </a:pPr>
            <a:r>
              <a:rPr lang="en-US" sz="1300" dirty="0">
                <a:solidFill>
                  <a:srgbClr val="008000"/>
                </a:solidFill>
              </a:rPr>
              <a:t>Hoskins, C.M. </a:t>
            </a:r>
            <a:r>
              <a:rPr lang="en-US" sz="1300" b="1" dirty="0">
                <a:solidFill>
                  <a:srgbClr val="008000"/>
                </a:solidFill>
              </a:rPr>
              <a:t>The </a:t>
            </a:r>
            <a:r>
              <a:rPr lang="en-US" sz="1300" b="1" dirty="0" err="1">
                <a:solidFill>
                  <a:srgbClr val="008000"/>
                </a:solidFill>
              </a:rPr>
              <a:t>samaka</a:t>
            </a:r>
            <a:r>
              <a:rPr lang="en-US" sz="1300" b="1" dirty="0">
                <a:solidFill>
                  <a:srgbClr val="008000"/>
                </a:solidFill>
              </a:rPr>
              <a:t> Guide for </a:t>
            </a:r>
            <a:r>
              <a:rPr lang="en-US" sz="1300" b="1" dirty="0" err="1">
                <a:solidFill>
                  <a:srgbClr val="008000"/>
                </a:solidFill>
              </a:rPr>
              <a:t>homesite</a:t>
            </a:r>
            <a:r>
              <a:rPr lang="en-US" sz="1300" b="1" dirty="0">
                <a:solidFill>
                  <a:srgbClr val="008000"/>
                </a:solidFill>
              </a:rPr>
              <a:t> farming. </a:t>
            </a:r>
            <a:r>
              <a:rPr lang="en-US" sz="1300" dirty="0">
                <a:solidFill>
                  <a:srgbClr val="008000"/>
                </a:solidFill>
              </a:rPr>
              <a:t>1973. </a:t>
            </a:r>
            <a:r>
              <a:rPr lang="en-US" sz="1300" dirty="0" err="1">
                <a:solidFill>
                  <a:srgbClr val="008000"/>
                </a:solidFill>
              </a:rPr>
              <a:t>Samaka</a:t>
            </a:r>
            <a:r>
              <a:rPr lang="en-US" sz="1300" dirty="0" smtClean="0">
                <a:solidFill>
                  <a:srgbClr val="008000"/>
                </a:solidFill>
              </a:rPr>
              <a:t>, </a:t>
            </a:r>
            <a:r>
              <a:rPr lang="fr-FR" sz="1300" dirty="0" smtClean="0">
                <a:solidFill>
                  <a:srgbClr val="008000"/>
                </a:solidFill>
              </a:rPr>
              <a:t>Service </a:t>
            </a:r>
            <a:r>
              <a:rPr lang="fr-FR" sz="1300" dirty="0">
                <a:solidFill>
                  <a:srgbClr val="008000"/>
                </a:solidFill>
              </a:rPr>
              <a:t>Centre B.P. 2310 Manille, Philippines. Très simple </a:t>
            </a:r>
            <a:r>
              <a:rPr lang="fr-FR" sz="1300" dirty="0" smtClean="0">
                <a:solidFill>
                  <a:srgbClr val="008000"/>
                </a:solidFill>
              </a:rPr>
              <a:t>et pratique</a:t>
            </a:r>
            <a:r>
              <a:rPr lang="fr-FR" sz="1300" dirty="0">
                <a:solidFill>
                  <a:srgbClr val="008000"/>
                </a:solidFill>
              </a:rPr>
              <a:t>; utile dans toute </a:t>
            </a:r>
            <a:r>
              <a:rPr lang="fr-FR" sz="1300" dirty="0" err="1">
                <a:solidFill>
                  <a:srgbClr val="008000"/>
                </a:solidFill>
              </a:rPr>
              <a:t>l.Asie</a:t>
            </a:r>
            <a:r>
              <a:rPr lang="fr-FR" sz="1300" dirty="0">
                <a:solidFill>
                  <a:srgbClr val="008000"/>
                </a:solidFill>
              </a:rPr>
              <a:t> du Sud-Est avec référence </a:t>
            </a:r>
            <a:r>
              <a:rPr lang="fr-FR" sz="1300" dirty="0" smtClean="0">
                <a:solidFill>
                  <a:srgbClr val="008000"/>
                </a:solidFill>
              </a:rPr>
              <a:t>spéciale aux </a:t>
            </a:r>
            <a:r>
              <a:rPr lang="fr-FR" sz="1300" dirty="0">
                <a:solidFill>
                  <a:srgbClr val="008000"/>
                </a:solidFill>
              </a:rPr>
              <a:t>Philippines. (Hors vente). 173 p.</a:t>
            </a:r>
          </a:p>
          <a:p>
            <a:pPr marL="342900" indent="-342900" algn="just">
              <a:buFont typeface="+mj-lt"/>
              <a:buAutoNum type="arabicParenR"/>
            </a:pPr>
            <a:r>
              <a:rPr lang="fr-FR" sz="1300" dirty="0">
                <a:solidFill>
                  <a:srgbClr val="008000"/>
                </a:solidFill>
              </a:rPr>
              <a:t>Le jardin en zone tropicale. 1973. </a:t>
            </a:r>
            <a:r>
              <a:rPr lang="fr-FR" sz="1300" b="1" dirty="0">
                <a:solidFill>
                  <a:srgbClr val="008000"/>
                </a:solidFill>
              </a:rPr>
              <a:t>Les classiques africains. </a:t>
            </a:r>
            <a:r>
              <a:rPr lang="fr-FR" sz="1300" dirty="0" smtClean="0">
                <a:solidFill>
                  <a:srgbClr val="008000"/>
                </a:solidFill>
              </a:rPr>
              <a:t>Editions Saint-Paul</a:t>
            </a:r>
            <a:r>
              <a:rPr lang="fr-FR" sz="1300" dirty="0">
                <a:solidFill>
                  <a:srgbClr val="008000"/>
                </a:solidFill>
              </a:rPr>
              <a:t>, 184, Avenue de </a:t>
            </a:r>
            <a:r>
              <a:rPr lang="fr-FR" sz="1300" dirty="0" err="1">
                <a:solidFill>
                  <a:srgbClr val="008000"/>
                </a:solidFill>
              </a:rPr>
              <a:t>verdun</a:t>
            </a:r>
            <a:r>
              <a:rPr lang="fr-FR" sz="1300" dirty="0">
                <a:solidFill>
                  <a:srgbClr val="008000"/>
                </a:solidFill>
              </a:rPr>
              <a:t>, 92130 Issy-les-Moulineaux</a:t>
            </a:r>
            <a:r>
              <a:rPr lang="fr-FR" sz="1300" dirty="0" smtClean="0">
                <a:solidFill>
                  <a:srgbClr val="008000"/>
                </a:solidFill>
              </a:rPr>
              <a:t>, France</a:t>
            </a:r>
            <a:r>
              <a:rPr lang="fr-FR" sz="1300" dirty="0">
                <a:solidFill>
                  <a:srgbClr val="008000"/>
                </a:solidFill>
              </a:rPr>
              <a:t>. (Simple et pratique; hors vente). 48 p.</a:t>
            </a:r>
          </a:p>
          <a:p>
            <a:pPr marL="342900" indent="-342900" algn="just">
              <a:buFont typeface="+mj-lt"/>
              <a:buAutoNum type="arabicParenR"/>
            </a:pPr>
            <a:r>
              <a:rPr lang="en-US" sz="1300" dirty="0">
                <a:solidFill>
                  <a:srgbClr val="008000"/>
                </a:solidFill>
              </a:rPr>
              <a:t>Martin, F.W. &amp; R.M. </a:t>
            </a:r>
            <a:r>
              <a:rPr lang="en-US" sz="1300" dirty="0" err="1">
                <a:solidFill>
                  <a:srgbClr val="008000"/>
                </a:solidFill>
              </a:rPr>
              <a:t>Ruberte</a:t>
            </a:r>
            <a:r>
              <a:rPr lang="en-US" sz="1300" dirty="0">
                <a:solidFill>
                  <a:srgbClr val="008000"/>
                </a:solidFill>
              </a:rPr>
              <a:t>. </a:t>
            </a:r>
            <a:r>
              <a:rPr lang="en-US" sz="1300" b="1" dirty="0">
                <a:solidFill>
                  <a:srgbClr val="008000"/>
                </a:solidFill>
              </a:rPr>
              <a:t>Edible leaves of the tropics. </a:t>
            </a:r>
            <a:r>
              <a:rPr lang="en-US" sz="1300" dirty="0">
                <a:solidFill>
                  <a:srgbClr val="008000"/>
                </a:solidFill>
              </a:rPr>
              <a:t>1975. </a:t>
            </a:r>
            <a:r>
              <a:rPr lang="en-US" sz="1300" dirty="0" err="1" smtClean="0">
                <a:solidFill>
                  <a:srgbClr val="008000"/>
                </a:solidFill>
              </a:rPr>
              <a:t>Antillian</a:t>
            </a:r>
            <a:r>
              <a:rPr lang="en-US" sz="1300" dirty="0" smtClean="0">
                <a:solidFill>
                  <a:srgbClr val="008000"/>
                </a:solidFill>
              </a:rPr>
              <a:t> </a:t>
            </a:r>
            <a:r>
              <a:rPr lang="fr-FR" sz="1300" dirty="0" err="1" smtClean="0">
                <a:solidFill>
                  <a:srgbClr val="008000"/>
                </a:solidFill>
              </a:rPr>
              <a:t>College</a:t>
            </a:r>
            <a:r>
              <a:rPr lang="fr-FR" sz="1300" dirty="0" smtClean="0">
                <a:solidFill>
                  <a:srgbClr val="008000"/>
                </a:solidFill>
              </a:rPr>
              <a:t> </a:t>
            </a:r>
            <a:r>
              <a:rPr lang="fr-FR" sz="1300" dirty="0" err="1">
                <a:solidFill>
                  <a:srgbClr val="008000"/>
                </a:solidFill>
              </a:rPr>
              <a:t>Press</a:t>
            </a:r>
            <a:r>
              <a:rPr lang="fr-FR" sz="1300" dirty="0">
                <a:solidFill>
                  <a:srgbClr val="008000"/>
                </a:solidFill>
              </a:rPr>
              <a:t>, </a:t>
            </a:r>
            <a:r>
              <a:rPr lang="fr-FR" sz="1300" dirty="0" err="1">
                <a:solidFill>
                  <a:srgbClr val="008000"/>
                </a:solidFill>
              </a:rPr>
              <a:t>Mayagüez</a:t>
            </a:r>
            <a:r>
              <a:rPr lang="fr-FR" sz="1300" dirty="0">
                <a:solidFill>
                  <a:srgbClr val="008000"/>
                </a:solidFill>
              </a:rPr>
              <a:t>, Porto-Rico. (Feuilles comestibles </a:t>
            </a:r>
            <a:r>
              <a:rPr lang="fr-FR" sz="1300" dirty="0" smtClean="0">
                <a:solidFill>
                  <a:srgbClr val="008000"/>
                </a:solidFill>
              </a:rPr>
              <a:t>des tropiques</a:t>
            </a:r>
            <a:r>
              <a:rPr lang="fr-FR" sz="1300" dirty="0">
                <a:solidFill>
                  <a:srgbClr val="008000"/>
                </a:solidFill>
              </a:rPr>
              <a:t>, cultivées et sauvages; scientifique). 235 p.</a:t>
            </a:r>
          </a:p>
          <a:p>
            <a:pPr marL="342900" indent="-342900" algn="just">
              <a:buFont typeface="+mj-lt"/>
              <a:buAutoNum type="arabicParenR"/>
            </a:pPr>
            <a:r>
              <a:rPr lang="fr-FR" sz="1300" dirty="0">
                <a:solidFill>
                  <a:srgbClr val="008000"/>
                </a:solidFill>
              </a:rPr>
              <a:t>Messiaen, C.M. </a:t>
            </a:r>
            <a:r>
              <a:rPr lang="fr-FR" sz="1300" b="1" dirty="0">
                <a:solidFill>
                  <a:srgbClr val="008000"/>
                </a:solidFill>
              </a:rPr>
              <a:t>Le jardin potager. </a:t>
            </a:r>
            <a:r>
              <a:rPr lang="fr-FR" sz="1300" dirty="0">
                <a:solidFill>
                  <a:srgbClr val="008000"/>
                </a:solidFill>
              </a:rPr>
              <a:t>1974. Tome 1 Généralités, Tome </a:t>
            </a:r>
            <a:r>
              <a:rPr lang="fr-FR" sz="1300" dirty="0" smtClean="0">
                <a:solidFill>
                  <a:srgbClr val="008000"/>
                </a:solidFill>
              </a:rPr>
              <a:t>2 et </a:t>
            </a:r>
            <a:r>
              <a:rPr lang="fr-FR" sz="1300" dirty="0">
                <a:solidFill>
                  <a:srgbClr val="008000"/>
                </a:solidFill>
              </a:rPr>
              <a:t>3. Cultures spéciales. c. 590 p (total). Techniques vivantes, </a:t>
            </a:r>
            <a:r>
              <a:rPr lang="fr-FR" sz="1300" dirty="0" smtClean="0">
                <a:solidFill>
                  <a:srgbClr val="008000"/>
                </a:solidFill>
              </a:rPr>
              <a:t>Presses Universitaires </a:t>
            </a:r>
            <a:r>
              <a:rPr lang="fr-FR" sz="1300" dirty="0">
                <a:solidFill>
                  <a:srgbClr val="008000"/>
                </a:solidFill>
              </a:rPr>
              <a:t>de France. (Avec référence spéciale aux Antilles).</a:t>
            </a:r>
          </a:p>
          <a:p>
            <a:pPr marL="342900" indent="-342900" algn="just">
              <a:buFont typeface="+mj-lt"/>
              <a:buAutoNum type="arabicParenR"/>
            </a:pPr>
            <a:r>
              <a:rPr lang="fr-FR" sz="1300" dirty="0" err="1">
                <a:solidFill>
                  <a:srgbClr val="008000"/>
                </a:solidFill>
              </a:rPr>
              <a:t>Oomen</a:t>
            </a:r>
            <a:r>
              <a:rPr lang="fr-FR" sz="1300" dirty="0">
                <a:solidFill>
                  <a:srgbClr val="008000"/>
                </a:solidFill>
              </a:rPr>
              <a:t>, H.A.P.C. &amp; G.J.H. </a:t>
            </a:r>
            <a:r>
              <a:rPr lang="fr-FR" sz="1300" dirty="0" err="1">
                <a:solidFill>
                  <a:srgbClr val="008000"/>
                </a:solidFill>
              </a:rPr>
              <a:t>Grubben</a:t>
            </a:r>
            <a:r>
              <a:rPr lang="fr-FR" sz="1300" dirty="0">
                <a:solidFill>
                  <a:srgbClr val="008000"/>
                </a:solidFill>
              </a:rPr>
              <a:t>. </a:t>
            </a:r>
            <a:r>
              <a:rPr lang="fr-FR" sz="1300" b="1" dirty="0">
                <a:solidFill>
                  <a:srgbClr val="008000"/>
                </a:solidFill>
              </a:rPr>
              <a:t>Tropical </a:t>
            </a:r>
            <a:r>
              <a:rPr lang="fr-FR" sz="1300" b="1" dirty="0" err="1">
                <a:solidFill>
                  <a:srgbClr val="008000"/>
                </a:solidFill>
              </a:rPr>
              <a:t>leaf</a:t>
            </a:r>
            <a:r>
              <a:rPr lang="fr-FR" sz="1300" b="1" dirty="0">
                <a:solidFill>
                  <a:srgbClr val="008000"/>
                </a:solidFill>
              </a:rPr>
              <a:t> </a:t>
            </a:r>
            <a:r>
              <a:rPr lang="fr-FR" sz="1300" b="1" dirty="0" err="1">
                <a:solidFill>
                  <a:srgbClr val="008000"/>
                </a:solidFill>
              </a:rPr>
              <a:t>vegetable</a:t>
            </a:r>
            <a:r>
              <a:rPr lang="fr-FR" sz="1300" b="1" dirty="0">
                <a:solidFill>
                  <a:srgbClr val="008000"/>
                </a:solidFill>
              </a:rPr>
              <a:t> in </a:t>
            </a:r>
            <a:r>
              <a:rPr lang="fr-FR" sz="1300" b="1" dirty="0" err="1" smtClean="0">
                <a:solidFill>
                  <a:srgbClr val="008000"/>
                </a:solidFill>
              </a:rPr>
              <a:t>human</a:t>
            </a:r>
            <a:r>
              <a:rPr lang="fr-FR" sz="1300" b="1" dirty="0" smtClean="0">
                <a:solidFill>
                  <a:srgbClr val="008000"/>
                </a:solidFill>
              </a:rPr>
              <a:t> nutrition</a:t>
            </a:r>
            <a:r>
              <a:rPr lang="fr-FR" sz="1300" b="1" dirty="0">
                <a:solidFill>
                  <a:srgbClr val="008000"/>
                </a:solidFill>
              </a:rPr>
              <a:t>. </a:t>
            </a:r>
            <a:r>
              <a:rPr lang="fr-FR" sz="1300" dirty="0">
                <a:solidFill>
                  <a:srgbClr val="008000"/>
                </a:solidFill>
              </a:rPr>
              <a:t>1977. Communication 69, Département de </a:t>
            </a:r>
            <a:r>
              <a:rPr lang="fr-FR" sz="1300" dirty="0" smtClean="0">
                <a:solidFill>
                  <a:srgbClr val="008000"/>
                </a:solidFill>
              </a:rPr>
              <a:t>recherches agricoles</a:t>
            </a:r>
            <a:r>
              <a:rPr lang="fr-FR" sz="1300" dirty="0">
                <a:solidFill>
                  <a:srgbClr val="008000"/>
                </a:solidFill>
              </a:rPr>
              <a:t>, I.R.T. </a:t>
            </a:r>
            <a:r>
              <a:rPr lang="fr-FR" sz="1300" dirty="0" smtClean="0">
                <a:solidFill>
                  <a:srgbClr val="008000"/>
                </a:solidFill>
              </a:rPr>
              <a:t>Amsterdam</a:t>
            </a:r>
            <a:r>
              <a:rPr lang="fr-FR" sz="1300" dirty="0">
                <a:solidFill>
                  <a:srgbClr val="008000"/>
                </a:solidFill>
              </a:rPr>
              <a:t>, Pays-Bas. (La culture des </a:t>
            </a:r>
            <a:r>
              <a:rPr lang="fr-FR" sz="1300" dirty="0" smtClean="0">
                <a:solidFill>
                  <a:srgbClr val="008000"/>
                </a:solidFill>
              </a:rPr>
              <a:t>légumes-feuilles tropicaux </a:t>
            </a:r>
            <a:r>
              <a:rPr lang="fr-FR" sz="1300" dirty="0">
                <a:solidFill>
                  <a:srgbClr val="008000"/>
                </a:solidFill>
              </a:rPr>
              <a:t>et leur rôle dans la nutrition humaine ; très clair</a:t>
            </a:r>
            <a:r>
              <a:rPr lang="fr-FR" sz="1300" dirty="0" smtClean="0">
                <a:solidFill>
                  <a:srgbClr val="008000"/>
                </a:solidFill>
              </a:rPr>
              <a:t>, éducatif</a:t>
            </a:r>
            <a:r>
              <a:rPr lang="fr-FR" sz="1300" dirty="0">
                <a:solidFill>
                  <a:srgbClr val="008000"/>
                </a:solidFill>
              </a:rPr>
              <a:t>). 136 p</a:t>
            </a:r>
            <a:r>
              <a:rPr lang="fr-FR" sz="1300" dirty="0" smtClean="0">
                <a:solidFill>
                  <a:srgbClr val="008000"/>
                </a:solidFill>
              </a:rPr>
              <a:t>.</a:t>
            </a:r>
          </a:p>
          <a:p>
            <a:pPr marL="342900" indent="-342900" algn="just">
              <a:buFont typeface="+mj-lt"/>
              <a:buAutoNum type="arabicParenR"/>
            </a:pPr>
            <a:r>
              <a:rPr lang="fr-FR" sz="1300" dirty="0" err="1">
                <a:solidFill>
                  <a:srgbClr val="008000"/>
                </a:solidFill>
              </a:rPr>
              <a:t>Pacey</a:t>
            </a:r>
            <a:r>
              <a:rPr lang="fr-FR" sz="1300" dirty="0">
                <a:solidFill>
                  <a:srgbClr val="008000"/>
                </a:solidFill>
              </a:rPr>
              <a:t>, A. </a:t>
            </a:r>
            <a:r>
              <a:rPr lang="fr-FR" sz="1300" b="1" dirty="0" err="1">
                <a:solidFill>
                  <a:srgbClr val="008000"/>
                </a:solidFill>
              </a:rPr>
              <a:t>Gardening</a:t>
            </a:r>
            <a:r>
              <a:rPr lang="fr-FR" sz="1300" b="1" dirty="0">
                <a:solidFill>
                  <a:srgbClr val="008000"/>
                </a:solidFill>
              </a:rPr>
              <a:t> for </a:t>
            </a:r>
            <a:r>
              <a:rPr lang="fr-FR" sz="1300" b="1" dirty="0" err="1">
                <a:solidFill>
                  <a:srgbClr val="008000"/>
                </a:solidFill>
              </a:rPr>
              <a:t>better</a:t>
            </a:r>
            <a:r>
              <a:rPr lang="fr-FR" sz="1300" b="1" dirty="0">
                <a:solidFill>
                  <a:srgbClr val="008000"/>
                </a:solidFill>
              </a:rPr>
              <a:t> nutrition. </a:t>
            </a:r>
            <a:r>
              <a:rPr lang="fr-FR" sz="1300" dirty="0">
                <a:solidFill>
                  <a:srgbClr val="008000"/>
                </a:solidFill>
              </a:rPr>
              <a:t>1979. An Oxfam document</a:t>
            </a:r>
            <a:r>
              <a:rPr lang="fr-FR" sz="1300" dirty="0" smtClean="0">
                <a:solidFill>
                  <a:srgbClr val="008000"/>
                </a:solidFill>
              </a:rPr>
              <a:t>. </a:t>
            </a:r>
            <a:r>
              <a:rPr lang="en-US" sz="1300" dirty="0" smtClean="0">
                <a:solidFill>
                  <a:srgbClr val="008000"/>
                </a:solidFill>
              </a:rPr>
              <a:t>Intermediate </a:t>
            </a:r>
            <a:r>
              <a:rPr lang="en-US" sz="1300" dirty="0">
                <a:solidFill>
                  <a:srgbClr val="008000"/>
                </a:solidFill>
              </a:rPr>
              <a:t>Technology Publications Ltd., 9 King Street, </a:t>
            </a:r>
            <a:r>
              <a:rPr lang="en-US" sz="1300" dirty="0" err="1" smtClean="0">
                <a:solidFill>
                  <a:srgbClr val="008000"/>
                </a:solidFill>
              </a:rPr>
              <a:t>Londres</a:t>
            </a:r>
            <a:r>
              <a:rPr lang="en-US" sz="1300" dirty="0" smtClean="0">
                <a:solidFill>
                  <a:srgbClr val="008000"/>
                </a:solidFill>
              </a:rPr>
              <a:t> </a:t>
            </a:r>
            <a:r>
              <a:rPr lang="fr-FR" sz="1300" dirty="0" smtClean="0">
                <a:solidFill>
                  <a:srgbClr val="008000"/>
                </a:solidFill>
              </a:rPr>
              <a:t>WC2E </a:t>
            </a:r>
            <a:r>
              <a:rPr lang="fr-FR" sz="1300" dirty="0">
                <a:solidFill>
                  <a:srgbClr val="008000"/>
                </a:solidFill>
              </a:rPr>
              <a:t>8HN, Royaume-Uni. (Le jardinage pour améliorer la nutrition</a:t>
            </a:r>
            <a:r>
              <a:rPr lang="fr-FR" sz="1300" dirty="0" smtClean="0">
                <a:solidFill>
                  <a:srgbClr val="008000"/>
                </a:solidFill>
              </a:rPr>
              <a:t>; accent </a:t>
            </a:r>
            <a:r>
              <a:rPr lang="fr-FR" sz="1300" dirty="0">
                <a:solidFill>
                  <a:srgbClr val="008000"/>
                </a:solidFill>
              </a:rPr>
              <a:t>sur les aspects sociaux). 64 p.</a:t>
            </a:r>
          </a:p>
          <a:p>
            <a:pPr marL="342900" indent="-342900" algn="just">
              <a:buFont typeface="+mj-lt"/>
              <a:buAutoNum type="arabicParenR"/>
            </a:pPr>
            <a:r>
              <a:rPr lang="en-US" sz="1300" dirty="0" err="1">
                <a:solidFill>
                  <a:srgbClr val="008000"/>
                </a:solidFill>
              </a:rPr>
              <a:t>Platt,B.S</a:t>
            </a:r>
            <a:r>
              <a:rPr lang="en-US" sz="1300" dirty="0">
                <a:solidFill>
                  <a:srgbClr val="008000"/>
                </a:solidFill>
              </a:rPr>
              <a:t>. </a:t>
            </a:r>
            <a:r>
              <a:rPr lang="en-US" sz="1300" b="1" dirty="0">
                <a:solidFill>
                  <a:srgbClr val="008000"/>
                </a:solidFill>
              </a:rPr>
              <a:t>Tables of representative values of foods commonly </a:t>
            </a:r>
            <a:r>
              <a:rPr lang="en-US" sz="1300" b="1" dirty="0" smtClean="0">
                <a:solidFill>
                  <a:srgbClr val="008000"/>
                </a:solidFill>
              </a:rPr>
              <a:t>used in </a:t>
            </a:r>
            <a:r>
              <a:rPr lang="en-US" sz="1300" b="1" dirty="0">
                <a:solidFill>
                  <a:srgbClr val="008000"/>
                </a:solidFill>
              </a:rPr>
              <a:t>Tropical countries. </a:t>
            </a:r>
            <a:r>
              <a:rPr lang="en-US" sz="1300" dirty="0">
                <a:solidFill>
                  <a:srgbClr val="008000"/>
                </a:solidFill>
              </a:rPr>
              <a:t>1962. Medical Research Council, 20 </a:t>
            </a:r>
            <a:r>
              <a:rPr lang="en-US" sz="1300" dirty="0" smtClean="0">
                <a:solidFill>
                  <a:srgbClr val="008000"/>
                </a:solidFill>
              </a:rPr>
              <a:t>Park </a:t>
            </a:r>
            <a:r>
              <a:rPr lang="fr-FR" sz="1300" dirty="0" smtClean="0">
                <a:solidFill>
                  <a:srgbClr val="008000"/>
                </a:solidFill>
              </a:rPr>
              <a:t>Crescent</a:t>
            </a:r>
            <a:r>
              <a:rPr lang="fr-FR" sz="1300" dirty="0">
                <a:solidFill>
                  <a:srgbClr val="008000"/>
                </a:solidFill>
              </a:rPr>
              <a:t>, Londres </a:t>
            </a:r>
            <a:r>
              <a:rPr lang="fr-FR" sz="1300" dirty="0" err="1">
                <a:solidFill>
                  <a:srgbClr val="008000"/>
                </a:solidFill>
              </a:rPr>
              <a:t>W.i</a:t>
            </a:r>
            <a:r>
              <a:rPr lang="fr-FR" sz="1300" dirty="0">
                <a:solidFill>
                  <a:srgbClr val="008000"/>
                </a:solidFill>
              </a:rPr>
              <a:t>., S</a:t>
            </a:r>
            <a:r>
              <a:rPr lang="fr-FR" sz="1300" dirty="0" smtClean="0">
                <a:solidFill>
                  <a:srgbClr val="008000"/>
                </a:solidFill>
              </a:rPr>
              <a:t>. adresser </a:t>
            </a:r>
            <a:r>
              <a:rPr lang="fr-FR" sz="1300" dirty="0">
                <a:solidFill>
                  <a:srgbClr val="008000"/>
                </a:solidFill>
              </a:rPr>
              <a:t>à HMSO, 49 High </a:t>
            </a:r>
            <a:r>
              <a:rPr lang="fr-FR" sz="1300" dirty="0" err="1">
                <a:solidFill>
                  <a:srgbClr val="008000"/>
                </a:solidFill>
              </a:rPr>
              <a:t>Holborn</a:t>
            </a:r>
            <a:r>
              <a:rPr lang="fr-FR" sz="1300" dirty="0">
                <a:solidFill>
                  <a:srgbClr val="008000"/>
                </a:solidFill>
              </a:rPr>
              <a:t>, </a:t>
            </a:r>
            <a:r>
              <a:rPr lang="fr-FR" sz="1300" dirty="0" smtClean="0">
                <a:solidFill>
                  <a:srgbClr val="008000"/>
                </a:solidFill>
              </a:rPr>
              <a:t>Londres WC1V </a:t>
            </a:r>
            <a:r>
              <a:rPr lang="fr-FR" sz="1300" dirty="0">
                <a:solidFill>
                  <a:srgbClr val="008000"/>
                </a:solidFill>
              </a:rPr>
              <a:t>6HB, Royaume-Uni. (Tableaux des valeurs nutritives </a:t>
            </a:r>
            <a:r>
              <a:rPr lang="fr-FR" sz="1300" dirty="0" smtClean="0">
                <a:solidFill>
                  <a:srgbClr val="008000"/>
                </a:solidFill>
              </a:rPr>
              <a:t>des aliments </a:t>
            </a:r>
            <a:r>
              <a:rPr lang="fr-FR" sz="1300" dirty="0">
                <a:solidFill>
                  <a:srgbClr val="008000"/>
                </a:solidFill>
              </a:rPr>
              <a:t>tropicaux). 46 p.</a:t>
            </a:r>
          </a:p>
          <a:p>
            <a:pPr marL="342900" indent="-342900" algn="just">
              <a:buFont typeface="+mj-lt"/>
              <a:buAutoNum type="arabicParenR"/>
            </a:pPr>
            <a:r>
              <a:rPr lang="fr-FR" sz="1300" dirty="0">
                <a:solidFill>
                  <a:srgbClr val="008000"/>
                </a:solidFill>
              </a:rPr>
              <a:t>Terra, G.J.A. </a:t>
            </a:r>
            <a:r>
              <a:rPr lang="fr-FR" sz="1300" b="1" dirty="0">
                <a:solidFill>
                  <a:srgbClr val="008000"/>
                </a:solidFill>
              </a:rPr>
              <a:t>Légumes tropicaux. Cultures potagères dans les </a:t>
            </a:r>
            <a:r>
              <a:rPr lang="fr-FR" sz="1300" b="1" dirty="0" smtClean="0">
                <a:solidFill>
                  <a:srgbClr val="008000"/>
                </a:solidFill>
              </a:rPr>
              <a:t>régions </a:t>
            </a:r>
            <a:r>
              <a:rPr lang="fr-FR" sz="1300" b="1" dirty="0">
                <a:solidFill>
                  <a:srgbClr val="008000"/>
                </a:solidFill>
              </a:rPr>
              <a:t>tropicales et subtropicales, surtout des légumes </a:t>
            </a:r>
            <a:r>
              <a:rPr lang="fr-FR" sz="1300" b="1" dirty="0" smtClean="0">
                <a:solidFill>
                  <a:srgbClr val="008000"/>
                </a:solidFill>
              </a:rPr>
              <a:t>originaires de </a:t>
            </a:r>
            <a:r>
              <a:rPr lang="fr-FR" sz="1300" b="1" dirty="0">
                <a:solidFill>
                  <a:srgbClr val="008000"/>
                </a:solidFill>
              </a:rPr>
              <a:t>ces régions. </a:t>
            </a:r>
            <a:r>
              <a:rPr lang="fr-FR" sz="1300" dirty="0">
                <a:solidFill>
                  <a:srgbClr val="008000"/>
                </a:solidFill>
              </a:rPr>
              <a:t>1967. </a:t>
            </a:r>
            <a:r>
              <a:rPr lang="fr-FR" sz="1300" dirty="0" smtClean="0">
                <a:solidFill>
                  <a:srgbClr val="008000"/>
                </a:solidFill>
              </a:rPr>
              <a:t>Communication </a:t>
            </a:r>
            <a:r>
              <a:rPr lang="fr-FR" sz="1300" dirty="0">
                <a:solidFill>
                  <a:srgbClr val="008000"/>
                </a:solidFill>
              </a:rPr>
              <a:t>54f, Département de </a:t>
            </a:r>
            <a:r>
              <a:rPr lang="fr-FR" sz="1300" dirty="0" smtClean="0">
                <a:solidFill>
                  <a:srgbClr val="008000"/>
                </a:solidFill>
              </a:rPr>
              <a:t>recherches agricoles</a:t>
            </a:r>
            <a:r>
              <a:rPr lang="fr-FR" sz="1300" dirty="0">
                <a:solidFill>
                  <a:srgbClr val="008000"/>
                </a:solidFill>
              </a:rPr>
              <a:t>, Institut Royal des Tropiques, Amsterdam, Pays-Bas. (</a:t>
            </a:r>
            <a:r>
              <a:rPr lang="fr-FR" sz="1300" dirty="0" smtClean="0">
                <a:solidFill>
                  <a:srgbClr val="008000"/>
                </a:solidFill>
              </a:rPr>
              <a:t>Listes avec </a:t>
            </a:r>
            <a:r>
              <a:rPr lang="fr-FR" sz="1300" dirty="0">
                <a:solidFill>
                  <a:srgbClr val="008000"/>
                </a:solidFill>
              </a:rPr>
              <a:t>brèves descriptions, surtout botaniques; en anglais). 107 p.</a:t>
            </a:r>
          </a:p>
          <a:p>
            <a:pPr marL="342900" indent="-342900" algn="just">
              <a:buFont typeface="+mj-lt"/>
              <a:buAutoNum type="arabicParenR"/>
            </a:pPr>
            <a:r>
              <a:rPr lang="fr-FR" sz="1300" dirty="0" err="1">
                <a:solidFill>
                  <a:srgbClr val="008000"/>
                </a:solidFill>
              </a:rPr>
              <a:t>Tindall</a:t>
            </a:r>
            <a:r>
              <a:rPr lang="fr-FR" sz="1300" dirty="0">
                <a:solidFill>
                  <a:srgbClr val="008000"/>
                </a:solidFill>
              </a:rPr>
              <a:t>, H.D. </a:t>
            </a:r>
            <a:r>
              <a:rPr lang="fr-FR" sz="1300" b="1" dirty="0">
                <a:solidFill>
                  <a:srgbClr val="008000"/>
                </a:solidFill>
              </a:rPr>
              <a:t>Commercial </a:t>
            </a:r>
            <a:r>
              <a:rPr lang="fr-FR" sz="1300" b="1" dirty="0" err="1">
                <a:solidFill>
                  <a:srgbClr val="008000"/>
                </a:solidFill>
              </a:rPr>
              <a:t>vegetable</a:t>
            </a:r>
            <a:r>
              <a:rPr lang="fr-FR" sz="1300" b="1" dirty="0">
                <a:solidFill>
                  <a:srgbClr val="008000"/>
                </a:solidFill>
              </a:rPr>
              <a:t> </a:t>
            </a:r>
            <a:r>
              <a:rPr lang="fr-FR" sz="1300" b="1" dirty="0" err="1">
                <a:solidFill>
                  <a:srgbClr val="008000"/>
                </a:solidFill>
              </a:rPr>
              <a:t>growing</a:t>
            </a:r>
            <a:r>
              <a:rPr lang="fr-FR" sz="1300" b="1" dirty="0">
                <a:solidFill>
                  <a:srgbClr val="008000"/>
                </a:solidFill>
              </a:rPr>
              <a:t>. </a:t>
            </a:r>
            <a:r>
              <a:rPr lang="fr-FR" sz="1300" dirty="0">
                <a:solidFill>
                  <a:srgbClr val="008000"/>
                </a:solidFill>
              </a:rPr>
              <a:t>1968. Oxford </a:t>
            </a:r>
            <a:r>
              <a:rPr lang="fr-FR" sz="1300" dirty="0" err="1" smtClean="0">
                <a:solidFill>
                  <a:srgbClr val="008000"/>
                </a:solidFill>
              </a:rPr>
              <a:t>University</a:t>
            </a:r>
            <a:r>
              <a:rPr lang="fr-FR" sz="1300" dirty="0" smtClean="0">
                <a:solidFill>
                  <a:srgbClr val="008000"/>
                </a:solidFill>
              </a:rPr>
              <a:t> </a:t>
            </a:r>
            <a:r>
              <a:rPr lang="fr-FR" sz="1300" dirty="0" err="1" smtClean="0">
                <a:solidFill>
                  <a:srgbClr val="008000"/>
                </a:solidFill>
              </a:rPr>
              <a:t>Press</a:t>
            </a:r>
            <a:r>
              <a:rPr lang="fr-FR" sz="1300" dirty="0">
                <a:solidFill>
                  <a:srgbClr val="008000"/>
                </a:solidFill>
              </a:rPr>
              <a:t>, Ely House, Londres W.1., Royaume-Uni. (</a:t>
            </a:r>
            <a:r>
              <a:rPr lang="fr-FR" sz="1300" dirty="0" smtClean="0">
                <a:solidFill>
                  <a:srgbClr val="008000"/>
                </a:solidFill>
              </a:rPr>
              <a:t>Maraîchage commercial </a:t>
            </a:r>
            <a:r>
              <a:rPr lang="fr-FR" sz="1300" dirty="0">
                <a:solidFill>
                  <a:srgbClr val="008000"/>
                </a:solidFill>
              </a:rPr>
              <a:t>et professionnel; pratique). 300 p.</a:t>
            </a:r>
          </a:p>
          <a:p>
            <a:pPr marL="342900" indent="-342900" algn="just">
              <a:buFont typeface="+mj-lt"/>
              <a:buAutoNum type="arabicParenR"/>
            </a:pPr>
            <a:r>
              <a:rPr lang="en-US" sz="1300" dirty="0">
                <a:solidFill>
                  <a:srgbClr val="008000"/>
                </a:solidFill>
              </a:rPr>
              <a:t>Tindall, H.D. </a:t>
            </a:r>
            <a:r>
              <a:rPr lang="en-US" sz="1300" b="1" dirty="0">
                <a:solidFill>
                  <a:srgbClr val="008000"/>
                </a:solidFill>
              </a:rPr>
              <a:t>Vegetables in the tropics. </a:t>
            </a:r>
            <a:r>
              <a:rPr lang="en-US" sz="1300" dirty="0">
                <a:solidFill>
                  <a:srgbClr val="008000"/>
                </a:solidFill>
              </a:rPr>
              <a:t>1983. A.N.I. Westport</a:t>
            </a:r>
            <a:r>
              <a:rPr lang="en-US" sz="1300" dirty="0" smtClean="0">
                <a:solidFill>
                  <a:srgbClr val="008000"/>
                </a:solidFill>
              </a:rPr>
              <a:t>, </a:t>
            </a:r>
            <a:r>
              <a:rPr lang="fr-FR" sz="1300" dirty="0" smtClean="0">
                <a:solidFill>
                  <a:srgbClr val="008000"/>
                </a:solidFill>
              </a:rPr>
              <a:t>Connecticut</a:t>
            </a:r>
            <a:r>
              <a:rPr lang="fr-FR" sz="1300" dirty="0">
                <a:solidFill>
                  <a:srgbClr val="008000"/>
                </a:solidFill>
              </a:rPr>
              <a:t>, Etats-Unis.</a:t>
            </a:r>
          </a:p>
          <a:p>
            <a:pPr marL="342900" indent="-342900" algn="just">
              <a:buFont typeface="+mj-lt"/>
              <a:buAutoNum type="arabicParenR"/>
            </a:pPr>
            <a:r>
              <a:rPr lang="fr-FR" sz="1300" dirty="0">
                <a:solidFill>
                  <a:srgbClr val="008000"/>
                </a:solidFill>
              </a:rPr>
              <a:t>Westphal, F. </a:t>
            </a:r>
            <a:r>
              <a:rPr lang="fr-FR" sz="1300" b="1" dirty="0">
                <a:solidFill>
                  <a:srgbClr val="008000"/>
                </a:solidFill>
              </a:rPr>
              <a:t>Cultures vivrières tropicales, avec référence </a:t>
            </a:r>
            <a:r>
              <a:rPr lang="fr-FR" sz="1300" b="1" dirty="0" smtClean="0">
                <a:solidFill>
                  <a:srgbClr val="008000"/>
                </a:solidFill>
              </a:rPr>
              <a:t>spéciale au </a:t>
            </a:r>
            <a:r>
              <a:rPr lang="fr-FR" sz="1300" b="1" dirty="0">
                <a:solidFill>
                  <a:srgbClr val="008000"/>
                </a:solidFill>
              </a:rPr>
              <a:t>Cameroun. </a:t>
            </a:r>
            <a:r>
              <a:rPr lang="fr-FR" sz="1300" dirty="0">
                <a:solidFill>
                  <a:srgbClr val="008000"/>
                </a:solidFill>
              </a:rPr>
              <a:t>1985. </a:t>
            </a:r>
            <a:r>
              <a:rPr lang="fr-FR" sz="1300" dirty="0" err="1">
                <a:solidFill>
                  <a:srgbClr val="008000"/>
                </a:solidFill>
              </a:rPr>
              <a:t>S.adresser</a:t>
            </a:r>
            <a:r>
              <a:rPr lang="fr-FR" sz="1300" dirty="0">
                <a:solidFill>
                  <a:srgbClr val="008000"/>
                </a:solidFill>
              </a:rPr>
              <a:t> à PUDOC, B.P. 9, 6700 AA Wageningen</a:t>
            </a:r>
            <a:r>
              <a:rPr lang="fr-FR" sz="1300" dirty="0" smtClean="0">
                <a:solidFill>
                  <a:srgbClr val="008000"/>
                </a:solidFill>
              </a:rPr>
              <a:t>, Pays-Bas</a:t>
            </a:r>
            <a:r>
              <a:rPr lang="fr-FR" sz="1300" dirty="0">
                <a:solidFill>
                  <a:srgbClr val="008000"/>
                </a:solidFill>
              </a:rPr>
              <a:t>.</a:t>
            </a:r>
          </a:p>
          <a:p>
            <a:pPr marL="342900" indent="-342900" algn="just">
              <a:buFont typeface="+mj-lt"/>
              <a:buAutoNum type="arabicParenR"/>
            </a:pPr>
            <a:r>
              <a:rPr lang="en-US" sz="1300" dirty="0">
                <a:solidFill>
                  <a:srgbClr val="008000"/>
                </a:solidFill>
              </a:rPr>
              <a:t>Winters, H.F. &amp; G.W. </a:t>
            </a:r>
            <a:r>
              <a:rPr lang="en-US" sz="1300" dirty="0" err="1">
                <a:solidFill>
                  <a:srgbClr val="008000"/>
                </a:solidFill>
              </a:rPr>
              <a:t>Miskimen</a:t>
            </a:r>
            <a:r>
              <a:rPr lang="en-US" sz="1300" dirty="0">
                <a:solidFill>
                  <a:srgbClr val="008000"/>
                </a:solidFill>
              </a:rPr>
              <a:t>. </a:t>
            </a:r>
            <a:r>
              <a:rPr lang="en-US" sz="1300" b="1" dirty="0">
                <a:solidFill>
                  <a:srgbClr val="008000"/>
                </a:solidFill>
              </a:rPr>
              <a:t>Vegetable gardening in the </a:t>
            </a:r>
            <a:r>
              <a:rPr lang="en-US" sz="1300" b="1" dirty="0" smtClean="0">
                <a:solidFill>
                  <a:srgbClr val="008000"/>
                </a:solidFill>
              </a:rPr>
              <a:t>Caribbean area</a:t>
            </a:r>
            <a:r>
              <a:rPr lang="en-US" sz="1300" b="1" dirty="0">
                <a:solidFill>
                  <a:srgbClr val="008000"/>
                </a:solidFill>
              </a:rPr>
              <a:t>. </a:t>
            </a:r>
            <a:r>
              <a:rPr lang="en-US" sz="1300" dirty="0">
                <a:solidFill>
                  <a:srgbClr val="008000"/>
                </a:solidFill>
              </a:rPr>
              <a:t>1967. Agriculture Handbook 323, Agricultural </a:t>
            </a:r>
            <a:r>
              <a:rPr lang="en-US" sz="1300" dirty="0" smtClean="0">
                <a:solidFill>
                  <a:srgbClr val="008000"/>
                </a:solidFill>
              </a:rPr>
              <a:t>Research Service</a:t>
            </a:r>
            <a:r>
              <a:rPr lang="en-US" sz="1300" dirty="0">
                <a:solidFill>
                  <a:srgbClr val="008000"/>
                </a:solidFill>
              </a:rPr>
              <a:t>, U.S. Department of Agriculture, Washington D.C., </a:t>
            </a:r>
            <a:r>
              <a:rPr lang="en-US" sz="1300" dirty="0" err="1" smtClean="0">
                <a:solidFill>
                  <a:srgbClr val="008000"/>
                </a:solidFill>
              </a:rPr>
              <a:t>Etats</a:t>
            </a:r>
            <a:r>
              <a:rPr lang="en-US" sz="1300" dirty="0" smtClean="0">
                <a:solidFill>
                  <a:srgbClr val="008000"/>
                </a:solidFill>
              </a:rPr>
              <a:t>-</a:t>
            </a:r>
            <a:r>
              <a:rPr lang="fr-FR" sz="1300" dirty="0" smtClean="0">
                <a:solidFill>
                  <a:srgbClr val="008000"/>
                </a:solidFill>
              </a:rPr>
              <a:t>Unis</a:t>
            </a:r>
            <a:r>
              <a:rPr lang="fr-FR" sz="1300" dirty="0">
                <a:solidFill>
                  <a:srgbClr val="008000"/>
                </a:solidFill>
              </a:rPr>
              <a:t>. (pratique; référence spéciale aux Caraïbes). 114 p.</a:t>
            </a:r>
          </a:p>
        </p:txBody>
      </p:sp>
    </p:spTree>
    <p:extLst>
      <p:ext uri="{BB962C8B-B14F-4D97-AF65-F5344CB8AC3E}">
        <p14:creationId xmlns:p14="http://schemas.microsoft.com/office/powerpoint/2010/main" val="40782726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3105" y="249480"/>
            <a:ext cx="574638" cy="352948"/>
          </a:xfrm>
        </p:spPr>
        <p:txBody>
          <a:bodyPr/>
          <a:lstStyle/>
          <a:p>
            <a:fld id="{603C289A-54D5-4C32-934A-7B1A9FC8B676}" type="slidenum">
              <a:rPr lang="fr-FR" smtClean="0"/>
              <a:t>131</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258184" y="602428"/>
            <a:ext cx="2710927" cy="369332"/>
          </a:xfrm>
          <a:prstGeom prst="rect">
            <a:avLst/>
          </a:prstGeom>
          <a:noFill/>
        </p:spPr>
        <p:txBody>
          <a:bodyPr wrap="square" rtlCol="0">
            <a:spAutoFit/>
          </a:bodyPr>
          <a:lstStyle/>
          <a:p>
            <a:r>
              <a:rPr lang="fr-FR" b="1" dirty="0" smtClean="0">
                <a:solidFill>
                  <a:srgbClr val="008000"/>
                </a:solidFill>
              </a:rPr>
              <a:t>31. Bibliographie Internet</a:t>
            </a:r>
            <a:endParaRPr lang="fr-FR" b="1" dirty="0">
              <a:solidFill>
                <a:srgbClr val="008000"/>
              </a:solidFill>
            </a:endParaRPr>
          </a:p>
        </p:txBody>
      </p:sp>
      <p:sp>
        <p:nvSpPr>
          <p:cNvPr id="5" name="ZoneTexte 4"/>
          <p:cNvSpPr txBox="1"/>
          <p:nvPr/>
        </p:nvSpPr>
        <p:spPr>
          <a:xfrm>
            <a:off x="118334" y="1054248"/>
            <a:ext cx="11859409" cy="4293483"/>
          </a:xfrm>
          <a:prstGeom prst="rect">
            <a:avLst/>
          </a:prstGeom>
          <a:noFill/>
        </p:spPr>
        <p:txBody>
          <a:bodyPr wrap="square" rtlCol="0">
            <a:spAutoFit/>
          </a:bodyPr>
          <a:lstStyle/>
          <a:p>
            <a:pPr algn="just"/>
            <a:r>
              <a:rPr lang="fr-FR" sz="1300" u="sng" dirty="0" smtClean="0">
                <a:solidFill>
                  <a:srgbClr val="008000"/>
                </a:solidFill>
              </a:rPr>
              <a:t>Jardins de case </a:t>
            </a:r>
            <a:r>
              <a:rPr lang="fr-FR" sz="1300" dirty="0" smtClean="0">
                <a:solidFill>
                  <a:srgbClr val="008000"/>
                </a:solidFill>
              </a:rPr>
              <a:t>: </a:t>
            </a:r>
          </a:p>
          <a:p>
            <a:pPr algn="just"/>
            <a:endParaRPr lang="fr-FR" sz="1300" dirty="0">
              <a:solidFill>
                <a:srgbClr val="008000"/>
              </a:solidFill>
            </a:endParaRPr>
          </a:p>
          <a:p>
            <a:pPr marL="342900" indent="-342900" algn="just">
              <a:buFont typeface="+mj-lt"/>
              <a:buAutoNum type="arabicParenR"/>
            </a:pPr>
            <a:r>
              <a:rPr lang="fr-FR" sz="1300" dirty="0" smtClean="0">
                <a:solidFill>
                  <a:srgbClr val="008000"/>
                </a:solidFill>
              </a:rPr>
              <a:t>Jardin </a:t>
            </a:r>
            <a:r>
              <a:rPr lang="fr-FR" sz="1300" dirty="0">
                <a:solidFill>
                  <a:srgbClr val="008000"/>
                </a:solidFill>
              </a:rPr>
              <a:t>de case, FAO, </a:t>
            </a:r>
            <a:r>
              <a:rPr lang="fr-FR" sz="1300" dirty="0">
                <a:solidFill>
                  <a:srgbClr val="008000"/>
                </a:solidFill>
                <a:hlinkClick r:id="rId2"/>
              </a:rPr>
              <a:t>http://</a:t>
            </a:r>
            <a:r>
              <a:rPr lang="fr-FR" sz="1300" dirty="0" smtClean="0">
                <a:solidFill>
                  <a:srgbClr val="008000"/>
                </a:solidFill>
                <a:hlinkClick r:id="rId2"/>
              </a:rPr>
              <a:t>www.fao.org/docrep/007/t6125f/T6125F07.htm</a:t>
            </a:r>
            <a:endParaRPr lang="fr-FR" sz="1300" dirty="0" smtClean="0">
              <a:solidFill>
                <a:srgbClr val="008000"/>
              </a:solidFill>
            </a:endParaRPr>
          </a:p>
          <a:p>
            <a:pPr marL="342900" indent="-342900" algn="just">
              <a:buFont typeface="+mj-lt"/>
              <a:buAutoNum type="arabicParenR"/>
            </a:pPr>
            <a:r>
              <a:rPr lang="fr-FR" sz="1300" i="1" dirty="0">
                <a:solidFill>
                  <a:srgbClr val="008000"/>
                </a:solidFill>
              </a:rPr>
              <a:t>Le jardin créole, un modèle </a:t>
            </a:r>
            <a:r>
              <a:rPr lang="fr-FR" sz="1300" i="1" dirty="0" smtClean="0">
                <a:solidFill>
                  <a:srgbClr val="008000"/>
                </a:solidFill>
              </a:rPr>
              <a:t>d’</a:t>
            </a:r>
            <a:r>
              <a:rPr lang="fr-FR" sz="1300" i="1" dirty="0" err="1" smtClean="0">
                <a:solidFill>
                  <a:srgbClr val="008000"/>
                </a:solidFill>
              </a:rPr>
              <a:t>agroécologie</a:t>
            </a:r>
            <a:r>
              <a:rPr lang="fr-FR" sz="1300" dirty="0" smtClean="0">
                <a:solidFill>
                  <a:srgbClr val="008000"/>
                </a:solidFill>
              </a:rPr>
              <a:t>, </a:t>
            </a:r>
            <a:r>
              <a:rPr lang="fr-FR" sz="1300" dirty="0">
                <a:solidFill>
                  <a:srgbClr val="008000"/>
                </a:solidFill>
                <a:hlinkClick r:id="rId3"/>
              </a:rPr>
              <a:t>http://</a:t>
            </a:r>
            <a:r>
              <a:rPr lang="fr-FR" sz="1300" dirty="0" smtClean="0">
                <a:solidFill>
                  <a:srgbClr val="008000"/>
                </a:solidFill>
                <a:hlinkClick r:id="rId3"/>
              </a:rPr>
              <a:t>www.inra.fr/Grand-public/Agriculture-durable/Toutes-les-actualites/Jardin-creole</a:t>
            </a:r>
            <a:r>
              <a:rPr lang="fr-FR" sz="1300" dirty="0" smtClean="0">
                <a:solidFill>
                  <a:srgbClr val="008000"/>
                </a:solidFill>
              </a:rPr>
              <a:t> </a:t>
            </a:r>
            <a:endParaRPr lang="fr-FR" sz="1300" dirty="0">
              <a:solidFill>
                <a:srgbClr val="008000"/>
              </a:solidFill>
            </a:endParaRPr>
          </a:p>
          <a:p>
            <a:pPr marL="342900" indent="-342900" algn="just">
              <a:buFont typeface="+mj-lt"/>
              <a:buAutoNum type="arabicParenR"/>
            </a:pPr>
            <a:r>
              <a:rPr lang="fr-FR" sz="1300" i="1" dirty="0">
                <a:solidFill>
                  <a:srgbClr val="008000"/>
                </a:solidFill>
              </a:rPr>
              <a:t>LE JARDIN CRÉOLE (JARDIN BO KAY)- PLANTES MÉDICINALES, PLANTES VIVRIÈRES ET PLANTES D’ORNEMENT</a:t>
            </a:r>
            <a:r>
              <a:rPr lang="fr-FR" sz="1300" dirty="0">
                <a:solidFill>
                  <a:srgbClr val="008000"/>
                </a:solidFill>
              </a:rPr>
              <a:t>, </a:t>
            </a:r>
            <a:r>
              <a:rPr lang="fr-FR" sz="1300" dirty="0">
                <a:solidFill>
                  <a:srgbClr val="008000"/>
                </a:solidFill>
                <a:hlinkClick r:id="rId4"/>
              </a:rPr>
              <a:t>http://</a:t>
            </a:r>
            <a:r>
              <a:rPr lang="fr-FR" sz="1300" dirty="0" smtClean="0">
                <a:solidFill>
                  <a:srgbClr val="008000"/>
                </a:solidFill>
                <a:hlinkClick r:id="rId4"/>
              </a:rPr>
              <a:t>louzoutraveller.com/le-jardin-creole-jardin-bo-kay-plantes-medicinales-plantes-vivrieres-et-plantes-dornement</a:t>
            </a:r>
            <a:r>
              <a:rPr lang="fr-FR" sz="1300" dirty="0" smtClean="0">
                <a:solidFill>
                  <a:srgbClr val="008000"/>
                </a:solidFill>
              </a:rPr>
              <a:t>  </a:t>
            </a:r>
          </a:p>
          <a:p>
            <a:pPr algn="just"/>
            <a:endParaRPr lang="fr-FR" sz="1300" dirty="0">
              <a:solidFill>
                <a:srgbClr val="008000"/>
              </a:solidFill>
            </a:endParaRPr>
          </a:p>
          <a:p>
            <a:pPr algn="just"/>
            <a:r>
              <a:rPr lang="fr-FR" sz="1300" u="sng" dirty="0" smtClean="0">
                <a:solidFill>
                  <a:srgbClr val="008000"/>
                </a:solidFill>
              </a:rPr>
              <a:t>Jardins potagers </a:t>
            </a:r>
            <a:r>
              <a:rPr lang="fr-FR" sz="1300" dirty="0" smtClean="0">
                <a:solidFill>
                  <a:srgbClr val="008000"/>
                </a:solidFill>
              </a:rPr>
              <a:t>: </a:t>
            </a:r>
          </a:p>
          <a:p>
            <a:pPr algn="just"/>
            <a:endParaRPr lang="fr-FR" sz="1300" dirty="0" smtClean="0">
              <a:solidFill>
                <a:srgbClr val="008000"/>
              </a:solidFill>
            </a:endParaRPr>
          </a:p>
          <a:p>
            <a:pPr marL="342900" indent="-342900" algn="just">
              <a:buFont typeface="+mj-lt"/>
              <a:buAutoNum type="arabicParenR"/>
            </a:pPr>
            <a:r>
              <a:rPr lang="fr-FR" sz="1300" dirty="0">
                <a:solidFill>
                  <a:srgbClr val="008000"/>
                </a:solidFill>
              </a:rPr>
              <a:t>Jardin potager : comment le créer et l’entretenir, </a:t>
            </a:r>
            <a:r>
              <a:rPr lang="fr-FR" sz="1300" dirty="0">
                <a:solidFill>
                  <a:srgbClr val="008000"/>
                </a:solidFill>
                <a:hlinkClick r:id="rId5"/>
              </a:rPr>
              <a:t>http://</a:t>
            </a:r>
            <a:r>
              <a:rPr lang="fr-FR" sz="1300" dirty="0" smtClean="0">
                <a:solidFill>
                  <a:srgbClr val="008000"/>
                </a:solidFill>
                <a:hlinkClick r:id="rId5"/>
              </a:rPr>
              <a:t>infoslumiere.blogspot.fr/2010/12/jardin-potager-comment-le-creer-et.html</a:t>
            </a:r>
            <a:r>
              <a:rPr lang="fr-FR" sz="1300" dirty="0" smtClean="0">
                <a:solidFill>
                  <a:srgbClr val="008000"/>
                </a:solidFill>
              </a:rPr>
              <a:t> </a:t>
            </a:r>
            <a:endParaRPr lang="fr-FR" sz="1300" dirty="0">
              <a:solidFill>
                <a:srgbClr val="008000"/>
              </a:solidFill>
            </a:endParaRPr>
          </a:p>
          <a:p>
            <a:pPr marL="342900" indent="-342900" algn="just">
              <a:buFont typeface="+mj-lt"/>
              <a:buAutoNum type="arabicParenR"/>
            </a:pPr>
            <a:r>
              <a:rPr lang="fr-FR" sz="1300" dirty="0">
                <a:solidFill>
                  <a:srgbClr val="008000"/>
                </a:solidFill>
              </a:rPr>
              <a:t>Améliorer la nutrition grâce aux jardins potagers, </a:t>
            </a:r>
            <a:r>
              <a:rPr lang="fr-FR" sz="1300" dirty="0">
                <a:solidFill>
                  <a:srgbClr val="008000"/>
                </a:solidFill>
                <a:hlinkClick r:id="rId6"/>
              </a:rPr>
              <a:t>ftp://ftp.fao.org/docrep/fao/005/x3996f</a:t>
            </a:r>
            <a:r>
              <a:rPr lang="fr-FR" sz="1300" dirty="0" smtClean="0">
                <a:solidFill>
                  <a:srgbClr val="008000"/>
                </a:solidFill>
                <a:hlinkClick r:id="rId6"/>
              </a:rPr>
              <a:t>/</a:t>
            </a:r>
            <a:r>
              <a:rPr lang="fr-FR" sz="1300" dirty="0" smtClean="0">
                <a:solidFill>
                  <a:srgbClr val="008000"/>
                </a:solidFill>
              </a:rPr>
              <a:t> </a:t>
            </a:r>
            <a:endParaRPr lang="fr-FR" sz="1300" dirty="0">
              <a:solidFill>
                <a:srgbClr val="008000"/>
              </a:solidFill>
            </a:endParaRPr>
          </a:p>
          <a:p>
            <a:pPr marL="342900" indent="-342900" algn="just">
              <a:buFont typeface="+mj-lt"/>
              <a:buAutoNum type="arabicParenR"/>
            </a:pPr>
            <a:r>
              <a:rPr lang="fr-FR" sz="1300" dirty="0">
                <a:solidFill>
                  <a:srgbClr val="008000"/>
                </a:solidFill>
              </a:rPr>
              <a:t>Le jardin potager dans les zones tropicales, </a:t>
            </a:r>
            <a:r>
              <a:rPr lang="fr-FR" sz="1300" dirty="0" err="1">
                <a:solidFill>
                  <a:srgbClr val="008000"/>
                </a:solidFill>
              </a:rPr>
              <a:t>Agrodok</a:t>
            </a:r>
            <a:r>
              <a:rPr lang="fr-FR" sz="1300" dirty="0">
                <a:solidFill>
                  <a:srgbClr val="008000"/>
                </a:solidFill>
              </a:rPr>
              <a:t> n°9, </a:t>
            </a:r>
            <a:r>
              <a:rPr lang="fr-FR" sz="1300" dirty="0">
                <a:solidFill>
                  <a:srgbClr val="008000"/>
                </a:solidFill>
                <a:hlinkClick r:id="rId7"/>
              </a:rPr>
              <a:t>http://</a:t>
            </a:r>
            <a:r>
              <a:rPr lang="fr-FR" sz="1300" dirty="0" smtClean="0">
                <a:solidFill>
                  <a:srgbClr val="008000"/>
                </a:solidFill>
                <a:hlinkClick r:id="rId7"/>
              </a:rPr>
              <a:t>www.agromisa.org/agrodoks/Agromisa-AD-9-F.pdf</a:t>
            </a:r>
            <a:r>
              <a:rPr lang="fr-FR" sz="1300" dirty="0" smtClean="0">
                <a:solidFill>
                  <a:srgbClr val="008000"/>
                </a:solidFill>
              </a:rPr>
              <a:t> </a:t>
            </a:r>
            <a:endParaRPr lang="fr-FR" sz="1300" dirty="0">
              <a:solidFill>
                <a:srgbClr val="008000"/>
              </a:solidFill>
            </a:endParaRPr>
          </a:p>
          <a:p>
            <a:pPr marL="342900" indent="-342900" algn="just">
              <a:buFont typeface="+mj-lt"/>
              <a:buAutoNum type="arabicParenR"/>
            </a:pPr>
            <a:r>
              <a:rPr lang="fr-FR" sz="1300" dirty="0">
                <a:solidFill>
                  <a:srgbClr val="008000"/>
                </a:solidFill>
              </a:rPr>
              <a:t>Créer et diriger un jardin scolaire, </a:t>
            </a:r>
            <a:r>
              <a:rPr lang="fr-FR" sz="1300" dirty="0">
                <a:solidFill>
                  <a:srgbClr val="008000"/>
                </a:solidFill>
                <a:hlinkClick r:id="rId8"/>
              </a:rPr>
              <a:t>ftp://</a:t>
            </a:r>
            <a:r>
              <a:rPr lang="fr-FR" sz="1300" dirty="0" smtClean="0">
                <a:solidFill>
                  <a:srgbClr val="008000"/>
                </a:solidFill>
                <a:hlinkClick r:id="rId8"/>
              </a:rPr>
              <a:t>ftp.fao.org/docrep/fao/011/a0218f/a0218f.pdf</a:t>
            </a:r>
            <a:r>
              <a:rPr lang="fr-FR" sz="1300" dirty="0" smtClean="0">
                <a:solidFill>
                  <a:srgbClr val="008000"/>
                </a:solidFill>
              </a:rPr>
              <a:t> </a:t>
            </a:r>
            <a:endParaRPr lang="fr-FR" sz="1300" dirty="0">
              <a:solidFill>
                <a:srgbClr val="008000"/>
              </a:solidFill>
            </a:endParaRPr>
          </a:p>
          <a:p>
            <a:pPr marL="342900" indent="-342900" algn="just">
              <a:buFont typeface="+mj-lt"/>
              <a:buAutoNum type="arabicParenR"/>
            </a:pPr>
            <a:r>
              <a:rPr lang="fr-FR" sz="1300" dirty="0">
                <a:solidFill>
                  <a:srgbClr val="008000"/>
                </a:solidFill>
              </a:rPr>
              <a:t>Le “Super Potager” est un kit pour créer un jardin potager écologique capable de nourrir une famille sur une parcelle de 60 m2. Le kit comprend les semences adaptées (non OGM), les amendements du sol, le matériel d’irrigation, les équipements innovants (voile de couverture, outils, etc.) et se vend à partir de 149 €</a:t>
            </a:r>
            <a:r>
              <a:rPr lang="fr-FR" sz="1300" dirty="0" smtClean="0">
                <a:solidFill>
                  <a:srgbClr val="008000"/>
                </a:solidFill>
              </a:rPr>
              <a:t>. </a:t>
            </a:r>
            <a:r>
              <a:rPr lang="fr-FR" sz="1300" dirty="0">
                <a:solidFill>
                  <a:srgbClr val="008000"/>
                </a:solidFill>
              </a:rPr>
              <a:t>Plus d’infos auprès de </a:t>
            </a:r>
            <a:r>
              <a:rPr lang="fr-FR" sz="1300" b="1" dirty="0">
                <a:solidFill>
                  <a:srgbClr val="008000"/>
                </a:solidFill>
                <a:hlinkClick r:id="rId9"/>
              </a:rPr>
              <a:t>Pro-</a:t>
            </a:r>
            <a:r>
              <a:rPr lang="fr-FR" sz="1300" b="1" dirty="0" err="1">
                <a:solidFill>
                  <a:srgbClr val="008000"/>
                </a:solidFill>
                <a:hlinkClick r:id="rId9"/>
              </a:rPr>
              <a:t>Natura</a:t>
            </a:r>
            <a:r>
              <a:rPr lang="fr-FR" sz="1300" b="1" dirty="0">
                <a:solidFill>
                  <a:srgbClr val="008000"/>
                </a:solidFill>
                <a:hlinkClick r:id="rId9"/>
              </a:rPr>
              <a:t> International </a:t>
            </a:r>
            <a:r>
              <a:rPr lang="fr-FR" sz="1300" dirty="0">
                <a:solidFill>
                  <a:srgbClr val="008000"/>
                </a:solidFill>
              </a:rPr>
              <a:t>et </a:t>
            </a:r>
            <a:r>
              <a:rPr lang="fr-FR" sz="1300" b="1" u="sng" dirty="0">
                <a:solidFill>
                  <a:srgbClr val="008000"/>
                </a:solidFill>
                <a:hlinkClick r:id="rId10"/>
              </a:rPr>
              <a:t>JTS Les semences du jardin tropical</a:t>
            </a:r>
            <a:r>
              <a:rPr lang="fr-FR" sz="1300" dirty="0">
                <a:solidFill>
                  <a:srgbClr val="008000"/>
                </a:solidFill>
              </a:rPr>
              <a:t>.</a:t>
            </a:r>
            <a:endParaRPr lang="fr-FR" sz="1300" dirty="0" smtClean="0">
              <a:solidFill>
                <a:srgbClr val="008000"/>
              </a:solidFill>
            </a:endParaRPr>
          </a:p>
          <a:p>
            <a:pPr marL="342900" indent="-342900">
              <a:buFont typeface="+mj-lt"/>
              <a:buAutoNum type="arabicParenR"/>
            </a:pPr>
            <a:r>
              <a:rPr lang="fr-FR" sz="1300" dirty="0">
                <a:solidFill>
                  <a:srgbClr val="008000"/>
                </a:solidFill>
              </a:rPr>
              <a:t>Voir aussi : </a:t>
            </a:r>
            <a:endParaRPr lang="fr-FR" sz="1300" dirty="0" smtClean="0">
              <a:solidFill>
                <a:srgbClr val="008000"/>
              </a:solidFill>
            </a:endParaRPr>
          </a:p>
          <a:p>
            <a:pPr marL="342900" indent="-342900">
              <a:buFont typeface="Arial" panose="020B0604020202020204" pitchFamily="34" charset="0"/>
              <a:buChar char="•"/>
            </a:pPr>
            <a:r>
              <a:rPr lang="fr-FR" sz="1300" dirty="0" smtClean="0">
                <a:solidFill>
                  <a:srgbClr val="008000"/>
                </a:solidFill>
                <a:hlinkClick r:id="rId11"/>
              </a:rPr>
              <a:t>Guides </a:t>
            </a:r>
            <a:r>
              <a:rPr lang="fr-FR" sz="1300" dirty="0">
                <a:solidFill>
                  <a:srgbClr val="008000"/>
                </a:solidFill>
                <a:hlinkClick r:id="rId11"/>
              </a:rPr>
              <a:t>pratiques du </a:t>
            </a:r>
            <a:r>
              <a:rPr lang="fr-FR" sz="1300" dirty="0" smtClean="0">
                <a:solidFill>
                  <a:srgbClr val="008000"/>
                </a:solidFill>
                <a:hlinkClick r:id="rId11"/>
              </a:rPr>
              <a:t>CTA</a:t>
            </a:r>
            <a:endParaRPr lang="fr-FR" sz="1300" dirty="0" smtClean="0">
              <a:solidFill>
                <a:srgbClr val="008000"/>
              </a:solidFill>
            </a:endParaRPr>
          </a:p>
          <a:p>
            <a:pPr marL="342900" indent="-342900">
              <a:buFont typeface="Arial" panose="020B0604020202020204" pitchFamily="34" charset="0"/>
              <a:buChar char="•"/>
            </a:pPr>
            <a:r>
              <a:rPr lang="fr-FR" sz="1300" dirty="0" err="1" smtClean="0">
                <a:solidFill>
                  <a:srgbClr val="008000"/>
                </a:solidFill>
                <a:hlinkClick r:id="rId12"/>
              </a:rPr>
              <a:t>Agrodok</a:t>
            </a:r>
            <a:r>
              <a:rPr lang="fr-FR" sz="1300" dirty="0" smtClean="0">
                <a:solidFill>
                  <a:srgbClr val="008000"/>
                </a:solidFill>
                <a:hlinkClick r:id="rId12"/>
              </a:rPr>
              <a:t> </a:t>
            </a:r>
            <a:r>
              <a:rPr lang="fr-FR" sz="1300" dirty="0">
                <a:solidFill>
                  <a:srgbClr val="008000"/>
                </a:solidFill>
                <a:hlinkClick r:id="rId12"/>
              </a:rPr>
              <a:t>: Et l’agriculture est accessible à </a:t>
            </a:r>
            <a:r>
              <a:rPr lang="fr-FR" sz="1300" dirty="0" smtClean="0">
                <a:solidFill>
                  <a:srgbClr val="008000"/>
                </a:solidFill>
                <a:hlinkClick r:id="rId12"/>
              </a:rPr>
              <a:t>tous</a:t>
            </a:r>
            <a:endParaRPr lang="fr-FR" sz="1300" dirty="0" smtClean="0">
              <a:solidFill>
                <a:srgbClr val="008000"/>
              </a:solidFill>
            </a:endParaRPr>
          </a:p>
          <a:p>
            <a:pPr marL="342900" indent="-342900">
              <a:buFont typeface="Arial" panose="020B0604020202020204" pitchFamily="34" charset="0"/>
              <a:buChar char="•"/>
            </a:pPr>
            <a:r>
              <a:rPr lang="fr-FR" sz="1300" dirty="0" smtClean="0">
                <a:solidFill>
                  <a:srgbClr val="008000"/>
                </a:solidFill>
                <a:hlinkClick r:id="rId13"/>
              </a:rPr>
              <a:t>Des </a:t>
            </a:r>
            <a:r>
              <a:rPr lang="fr-FR" sz="1300" dirty="0">
                <a:solidFill>
                  <a:srgbClr val="008000"/>
                </a:solidFill>
                <a:hlinkClick r:id="rId13"/>
              </a:rPr>
              <a:t>fiches techniques pour </a:t>
            </a:r>
            <a:r>
              <a:rPr lang="fr-FR" sz="1300" dirty="0" smtClean="0">
                <a:solidFill>
                  <a:srgbClr val="008000"/>
                </a:solidFill>
                <a:hlinkClick r:id="rId13"/>
              </a:rPr>
              <a:t>l’agriculture</a:t>
            </a:r>
            <a:endParaRPr lang="fr-FR" sz="1300" dirty="0" smtClean="0">
              <a:solidFill>
                <a:srgbClr val="008000"/>
              </a:solidFill>
            </a:endParaRPr>
          </a:p>
          <a:p>
            <a:endParaRPr lang="fr-FR" sz="1300" dirty="0">
              <a:solidFill>
                <a:srgbClr val="008000"/>
              </a:solidFill>
            </a:endParaRPr>
          </a:p>
        </p:txBody>
      </p:sp>
      <p:pic>
        <p:nvPicPr>
          <p:cNvPr id="6" name="Imag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62205" y="4197189"/>
            <a:ext cx="1825485" cy="2607835"/>
          </a:xfrm>
          <a:prstGeom prst="rect">
            <a:avLst/>
          </a:prstGeom>
        </p:spPr>
      </p:pic>
      <p:pic>
        <p:nvPicPr>
          <p:cNvPr id="7" name="Imag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80811" y="4130935"/>
            <a:ext cx="1896932" cy="2674089"/>
          </a:xfrm>
          <a:prstGeom prst="rect">
            <a:avLst/>
          </a:prstGeom>
        </p:spPr>
      </p:pic>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27301" y="4202025"/>
            <a:ext cx="1841783" cy="2607835"/>
          </a:xfrm>
          <a:prstGeom prst="rect">
            <a:avLst/>
          </a:prstGeom>
        </p:spPr>
      </p:pic>
    </p:spTree>
    <p:extLst>
      <p:ext uri="{BB962C8B-B14F-4D97-AF65-F5344CB8AC3E}">
        <p14:creationId xmlns:p14="http://schemas.microsoft.com/office/powerpoint/2010/main" val="16699519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3105" y="249480"/>
            <a:ext cx="574638" cy="352948"/>
          </a:xfrm>
        </p:spPr>
        <p:txBody>
          <a:bodyPr/>
          <a:lstStyle/>
          <a:p>
            <a:fld id="{603C289A-54D5-4C32-934A-7B1A9FC8B676}" type="slidenum">
              <a:rPr lang="fr-FR" smtClean="0"/>
              <a:t>132</a:t>
            </a:fld>
            <a:endParaRPr lang="fr-FR"/>
          </a:p>
        </p:txBody>
      </p:sp>
      <p:sp>
        <p:nvSpPr>
          <p:cNvPr id="3" name="ZoneTexte 2"/>
          <p:cNvSpPr txBox="1"/>
          <p:nvPr/>
        </p:nvSpPr>
        <p:spPr>
          <a:xfrm>
            <a:off x="3797450" y="225462"/>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258184" y="602428"/>
            <a:ext cx="3657600" cy="369332"/>
          </a:xfrm>
          <a:prstGeom prst="rect">
            <a:avLst/>
          </a:prstGeom>
          <a:noFill/>
        </p:spPr>
        <p:txBody>
          <a:bodyPr wrap="square" rtlCol="0">
            <a:spAutoFit/>
          </a:bodyPr>
          <a:lstStyle/>
          <a:p>
            <a:r>
              <a:rPr lang="fr-FR" b="1" dirty="0" smtClean="0">
                <a:solidFill>
                  <a:srgbClr val="008000"/>
                </a:solidFill>
              </a:rPr>
              <a:t>31. Bibliographie Internet (suite)</a:t>
            </a:r>
            <a:endParaRPr lang="fr-FR" b="1" dirty="0">
              <a:solidFill>
                <a:srgbClr val="008000"/>
              </a:solidFill>
            </a:endParaRPr>
          </a:p>
        </p:txBody>
      </p:sp>
      <p:sp>
        <p:nvSpPr>
          <p:cNvPr id="5" name="ZoneTexte 4"/>
          <p:cNvSpPr txBox="1"/>
          <p:nvPr/>
        </p:nvSpPr>
        <p:spPr>
          <a:xfrm>
            <a:off x="118334" y="1054248"/>
            <a:ext cx="11859409" cy="3893374"/>
          </a:xfrm>
          <a:prstGeom prst="rect">
            <a:avLst/>
          </a:prstGeom>
          <a:noFill/>
        </p:spPr>
        <p:txBody>
          <a:bodyPr wrap="square" rtlCol="0">
            <a:spAutoFit/>
          </a:bodyPr>
          <a:lstStyle/>
          <a:p>
            <a:r>
              <a:rPr lang="fr-FR" sz="1300" u="sng" dirty="0" smtClean="0">
                <a:solidFill>
                  <a:srgbClr val="008000"/>
                </a:solidFill>
              </a:rPr>
              <a:t>Jardins de plantes médicinales pour Madagascar </a:t>
            </a:r>
            <a:r>
              <a:rPr lang="fr-FR" sz="1300" dirty="0" smtClean="0">
                <a:solidFill>
                  <a:srgbClr val="008000"/>
                </a:solidFill>
              </a:rPr>
              <a:t>:</a:t>
            </a:r>
          </a:p>
          <a:p>
            <a:endParaRPr lang="fr-FR" sz="1300" dirty="0" smtClean="0">
              <a:solidFill>
                <a:srgbClr val="008000"/>
              </a:solidFill>
            </a:endParaRPr>
          </a:p>
          <a:p>
            <a:r>
              <a:rPr lang="fr-FR" sz="1300" dirty="0" smtClean="0">
                <a:solidFill>
                  <a:srgbClr val="008000"/>
                </a:solidFill>
              </a:rPr>
              <a:t>L’Association humanitaire « </a:t>
            </a:r>
            <a:r>
              <a:rPr lang="fr-FR" sz="1300" b="1" dirty="0" smtClean="0">
                <a:solidFill>
                  <a:srgbClr val="008000"/>
                </a:solidFill>
              </a:rPr>
              <a:t>Jardins du Monde</a:t>
            </a:r>
            <a:r>
              <a:rPr lang="fr-FR" sz="1300" dirty="0" smtClean="0">
                <a:solidFill>
                  <a:srgbClr val="008000"/>
                </a:solidFill>
              </a:rPr>
              <a:t> » met à la disposition de tous, gratuitement, en téléchargement libre, des ouvrages pour la sensibilisation, la culture et l’information scientifique sur les plantes médicinales du Nord de Madagascar. Pour pouvoir les télécharger, utilisez le navigateur Firefox et au lieu de sauver immédiatement sur votre disque dur, téléchargez-le en l’ouvrant dans Acrobat Reader. Et lorsque vous arrivez à lire le manuel du début jusqu’à la fin de cet ouvrage, seulement vous pouvez le sauvegarder sur votre disque dur (une manipulation à cause de problèmes récurrents de téléchargement de ces manuels à partir de cette page du site  de </a:t>
            </a:r>
            <a:r>
              <a:rPr lang="fr-FR" sz="1300" dirty="0">
                <a:solidFill>
                  <a:srgbClr val="008000"/>
                </a:solidFill>
              </a:rPr>
              <a:t>« </a:t>
            </a:r>
            <a:r>
              <a:rPr lang="fr-FR" sz="1300" b="1" dirty="0">
                <a:solidFill>
                  <a:srgbClr val="008000"/>
                </a:solidFill>
              </a:rPr>
              <a:t>Jardins du Monde</a:t>
            </a:r>
            <a:r>
              <a:rPr lang="fr-FR" sz="1300" dirty="0">
                <a:solidFill>
                  <a:srgbClr val="008000"/>
                </a:solidFill>
              </a:rPr>
              <a:t> » </a:t>
            </a:r>
            <a:r>
              <a:rPr lang="fr-FR" sz="1300" dirty="0">
                <a:solidFill>
                  <a:srgbClr val="008000"/>
                </a:solidFill>
                <a:hlinkClick r:id="rId2"/>
              </a:rPr>
              <a:t>http://</a:t>
            </a:r>
            <a:r>
              <a:rPr lang="fr-FR" sz="1300" dirty="0" smtClean="0">
                <a:solidFill>
                  <a:srgbClr val="008000"/>
                </a:solidFill>
                <a:hlinkClick r:id="rId2"/>
              </a:rPr>
              <a:t>www.jardinsdumonde.org/fr/ressources-en-ligne/librairie.html</a:t>
            </a:r>
            <a:r>
              <a:rPr lang="fr-FR" sz="1300" dirty="0" smtClean="0">
                <a:solidFill>
                  <a:srgbClr val="008000"/>
                </a:solidFill>
              </a:rPr>
              <a:t> : </a:t>
            </a:r>
            <a:endParaRPr lang="fr-FR" sz="1300" dirty="0">
              <a:solidFill>
                <a:srgbClr val="008000"/>
              </a:solidFill>
            </a:endParaRPr>
          </a:p>
          <a:p>
            <a:endParaRPr lang="fr-FR" sz="1300" dirty="0">
              <a:solidFill>
                <a:srgbClr val="008000"/>
              </a:solidFill>
            </a:endParaRPr>
          </a:p>
          <a:p>
            <a:pPr marL="342900" indent="-342900">
              <a:buFont typeface="+mj-lt"/>
              <a:buAutoNum type="arabicParenR"/>
            </a:pPr>
            <a:r>
              <a:rPr lang="fr-FR" sz="1300" i="1" dirty="0" err="1">
                <a:solidFill>
                  <a:srgbClr val="008000"/>
                </a:solidFill>
              </a:rPr>
              <a:t>Kobaby</a:t>
            </a:r>
            <a:r>
              <a:rPr lang="fr-FR" sz="1300" i="1" dirty="0">
                <a:solidFill>
                  <a:srgbClr val="008000"/>
                </a:solidFill>
              </a:rPr>
              <a:t> : Histoires illustrées sur l'usage des plantes </a:t>
            </a:r>
            <a:r>
              <a:rPr lang="fr-FR" sz="1300" i="1" dirty="0" smtClean="0">
                <a:solidFill>
                  <a:srgbClr val="008000"/>
                </a:solidFill>
              </a:rPr>
              <a:t>médicinales </a:t>
            </a:r>
            <a:r>
              <a:rPr lang="fr-FR" sz="1300" i="1" dirty="0">
                <a:solidFill>
                  <a:srgbClr val="008000"/>
                </a:solidFill>
              </a:rPr>
              <a:t>à Madagascar</a:t>
            </a:r>
            <a:r>
              <a:rPr lang="fr-FR" sz="1300" dirty="0">
                <a:solidFill>
                  <a:srgbClr val="008000"/>
                </a:solidFill>
              </a:rPr>
              <a:t>, </a:t>
            </a:r>
            <a:r>
              <a:rPr lang="fr-FR" sz="1300" dirty="0">
                <a:solidFill>
                  <a:srgbClr val="008000"/>
                </a:solidFill>
                <a:hlinkClick r:id="rId3"/>
              </a:rPr>
              <a:t>http://</a:t>
            </a:r>
            <a:r>
              <a:rPr lang="fr-FR" sz="1300" dirty="0" smtClean="0">
                <a:solidFill>
                  <a:srgbClr val="008000"/>
                </a:solidFill>
                <a:hlinkClick r:id="rId3"/>
              </a:rPr>
              <a:t>www.jardinsdumonde.org/fr/ressources-en-ligne/librairie/53-kobaby-histoires-illustrees-sur-lusage-des-plantes-medicinales-a-madagascar/file.html</a:t>
            </a:r>
            <a:r>
              <a:rPr lang="fr-FR" sz="1300" dirty="0" smtClean="0">
                <a:solidFill>
                  <a:srgbClr val="008000"/>
                </a:solidFill>
              </a:rPr>
              <a:t> </a:t>
            </a:r>
            <a:endParaRPr lang="fr-FR" sz="1300" dirty="0">
              <a:solidFill>
                <a:srgbClr val="008000"/>
              </a:solidFill>
            </a:endParaRPr>
          </a:p>
          <a:p>
            <a:pPr marL="342900" indent="-342900">
              <a:buFont typeface="+mj-lt"/>
              <a:buAutoNum type="arabicParenR"/>
            </a:pPr>
            <a:r>
              <a:rPr lang="fr-FR" sz="1300" i="1" dirty="0">
                <a:solidFill>
                  <a:srgbClr val="008000"/>
                </a:solidFill>
              </a:rPr>
              <a:t>Plantes médicinales du Nord de Madagascar ethnobotanique </a:t>
            </a:r>
            <a:r>
              <a:rPr lang="fr-FR" sz="1300" i="1" dirty="0" err="1">
                <a:solidFill>
                  <a:srgbClr val="008000"/>
                </a:solidFill>
              </a:rPr>
              <a:t>Antakarana</a:t>
            </a:r>
            <a:r>
              <a:rPr lang="fr-FR" sz="1300" i="1" dirty="0">
                <a:solidFill>
                  <a:srgbClr val="008000"/>
                </a:solidFill>
              </a:rPr>
              <a:t> et informations scientifiques</a:t>
            </a:r>
            <a:r>
              <a:rPr lang="fr-FR" sz="1300" dirty="0">
                <a:solidFill>
                  <a:srgbClr val="008000"/>
                </a:solidFill>
              </a:rPr>
              <a:t>, </a:t>
            </a:r>
            <a:r>
              <a:rPr lang="fr-FR" sz="1300" dirty="0">
                <a:solidFill>
                  <a:srgbClr val="008000"/>
                </a:solidFill>
                <a:hlinkClick r:id="rId4"/>
              </a:rPr>
              <a:t>http://</a:t>
            </a:r>
            <a:r>
              <a:rPr lang="fr-FR" sz="1300" dirty="0" smtClean="0">
                <a:solidFill>
                  <a:srgbClr val="008000"/>
                </a:solidFill>
                <a:hlinkClick r:id="rId4"/>
              </a:rPr>
              <a:t>www.jardinsdumonde.org/fr/ressources-en-ligne/librairie/52-plantes-medicinales-du-nord-de-madagascar-ethnobotanique-antakarana-et-informations-scientifiques/file.html</a:t>
            </a:r>
            <a:r>
              <a:rPr lang="fr-FR" sz="1300" dirty="0" smtClean="0">
                <a:solidFill>
                  <a:srgbClr val="008000"/>
                </a:solidFill>
              </a:rPr>
              <a:t> </a:t>
            </a:r>
            <a:endParaRPr lang="fr-FR" sz="1300" dirty="0">
              <a:solidFill>
                <a:srgbClr val="008000"/>
              </a:solidFill>
            </a:endParaRPr>
          </a:p>
          <a:p>
            <a:pPr marL="342900" indent="-342900">
              <a:buFont typeface="+mj-lt"/>
              <a:buAutoNum type="arabicParenR"/>
            </a:pPr>
            <a:r>
              <a:rPr lang="fr-FR" sz="1300" i="1" dirty="0">
                <a:solidFill>
                  <a:srgbClr val="008000"/>
                </a:solidFill>
              </a:rPr>
              <a:t>Santé de la famille et plantes médicinales du Nord de Madagasca</a:t>
            </a:r>
            <a:r>
              <a:rPr lang="fr-FR" sz="1300" dirty="0">
                <a:solidFill>
                  <a:srgbClr val="008000"/>
                </a:solidFill>
              </a:rPr>
              <a:t>r, </a:t>
            </a:r>
            <a:r>
              <a:rPr lang="fr-FR" sz="1300" dirty="0">
                <a:solidFill>
                  <a:srgbClr val="008000"/>
                </a:solidFill>
                <a:hlinkClick r:id="rId5"/>
              </a:rPr>
              <a:t>http://</a:t>
            </a:r>
            <a:r>
              <a:rPr lang="fr-FR" sz="1300" dirty="0" smtClean="0">
                <a:solidFill>
                  <a:srgbClr val="008000"/>
                </a:solidFill>
                <a:hlinkClick r:id="rId5"/>
              </a:rPr>
              <a:t>www.jardinsdumonde.org/fr/ressources-en-ligne/librairie/61-sante-de-la-famille-et-plantes-medicinales-du-nord-de-madagsacar/file.html</a:t>
            </a:r>
            <a:r>
              <a:rPr lang="fr-FR" sz="1300" dirty="0" smtClean="0">
                <a:solidFill>
                  <a:srgbClr val="008000"/>
                </a:solidFill>
              </a:rPr>
              <a:t> </a:t>
            </a:r>
          </a:p>
          <a:p>
            <a:endParaRPr lang="fr-FR" sz="1300" dirty="0">
              <a:solidFill>
                <a:srgbClr val="008000"/>
              </a:solidFill>
            </a:endParaRPr>
          </a:p>
          <a:p>
            <a:r>
              <a:rPr lang="fr-FR" sz="1300" u="sng" dirty="0" smtClean="0">
                <a:solidFill>
                  <a:srgbClr val="008000"/>
                </a:solidFill>
              </a:rPr>
              <a:t>Santé et nutrition </a:t>
            </a:r>
            <a:r>
              <a:rPr lang="fr-FR" sz="1300" dirty="0" smtClean="0">
                <a:solidFill>
                  <a:srgbClr val="008000"/>
                </a:solidFill>
              </a:rPr>
              <a:t>:</a:t>
            </a:r>
          </a:p>
          <a:p>
            <a:endParaRPr lang="fr-FR" sz="1300" dirty="0" smtClean="0">
              <a:solidFill>
                <a:srgbClr val="008000"/>
              </a:solidFill>
            </a:endParaRPr>
          </a:p>
          <a:p>
            <a:r>
              <a:rPr lang="fr-FR" sz="1300" i="1" dirty="0">
                <a:solidFill>
                  <a:srgbClr val="008000"/>
                </a:solidFill>
              </a:rPr>
              <a:t>Guide de nutrition familiale</a:t>
            </a:r>
            <a:r>
              <a:rPr lang="fr-FR" sz="1300" dirty="0">
                <a:solidFill>
                  <a:srgbClr val="008000"/>
                </a:solidFill>
              </a:rPr>
              <a:t>, Ann Burgess, Consultante à la FAO, en collaboration avec Peter </a:t>
            </a:r>
            <a:r>
              <a:rPr lang="fr-FR" sz="1300" dirty="0" err="1">
                <a:solidFill>
                  <a:srgbClr val="008000"/>
                </a:solidFill>
              </a:rPr>
              <a:t>Glasauer</a:t>
            </a:r>
            <a:r>
              <a:rPr lang="fr-FR" sz="1300" dirty="0">
                <a:solidFill>
                  <a:srgbClr val="008000"/>
                </a:solidFill>
              </a:rPr>
              <a:t>, Division de l'alimentation et de la nutrition de la FAO, </a:t>
            </a:r>
            <a:r>
              <a:rPr lang="fr-FR" sz="1300" dirty="0">
                <a:solidFill>
                  <a:srgbClr val="008000"/>
                </a:solidFill>
                <a:hlinkClick r:id="rId6"/>
              </a:rPr>
              <a:t>ftp://</a:t>
            </a:r>
            <a:r>
              <a:rPr lang="fr-FR" sz="1300" dirty="0" smtClean="0">
                <a:solidFill>
                  <a:srgbClr val="008000"/>
                </a:solidFill>
                <a:hlinkClick r:id="rId6"/>
              </a:rPr>
              <a:t>ftp.fao.org/docrep/fao/008/y5740f/y5740f00.pdf</a:t>
            </a:r>
            <a:r>
              <a:rPr lang="fr-FR" sz="1300" dirty="0" smtClean="0">
                <a:solidFill>
                  <a:srgbClr val="008000"/>
                </a:solidFill>
              </a:rPr>
              <a:t> </a:t>
            </a:r>
            <a:endParaRPr lang="fr-FR" sz="1300" dirty="0">
              <a:solidFill>
                <a:srgbClr val="008000"/>
              </a:solidFill>
            </a:endParaRPr>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8808" y="4947622"/>
            <a:ext cx="1356975" cy="1910378"/>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0436" y="4785360"/>
            <a:ext cx="1503580" cy="2111277"/>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2818" y="4712584"/>
            <a:ext cx="1527893" cy="2145416"/>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5126" y="4785360"/>
            <a:ext cx="1463040" cy="2072640"/>
          </a:xfrm>
          <a:prstGeom prst="rect">
            <a:avLst/>
          </a:prstGeom>
        </p:spPr>
      </p:pic>
      <p:sp>
        <p:nvSpPr>
          <p:cNvPr id="6" name="ZoneTexte 5"/>
          <p:cNvSpPr txBox="1"/>
          <p:nvPr/>
        </p:nvSpPr>
        <p:spPr>
          <a:xfrm>
            <a:off x="9674958" y="6396335"/>
            <a:ext cx="2470281" cy="461665"/>
          </a:xfrm>
          <a:prstGeom prst="rect">
            <a:avLst/>
          </a:prstGeom>
          <a:noFill/>
        </p:spPr>
        <p:txBody>
          <a:bodyPr wrap="square" rtlCol="0">
            <a:spAutoFit/>
          </a:bodyPr>
          <a:lstStyle/>
          <a:p>
            <a:pPr algn="ctr"/>
            <a:r>
              <a:rPr lang="fr-FR" sz="1200" dirty="0">
                <a:solidFill>
                  <a:srgbClr val="008000"/>
                </a:solidFill>
              </a:rPr>
              <a:t>M. </a:t>
            </a:r>
            <a:r>
              <a:rPr lang="fr-FR" sz="1200" dirty="0" err="1" smtClean="0">
                <a:solidFill>
                  <a:srgbClr val="008000"/>
                </a:solidFill>
              </a:rPr>
              <a:t>Féno</a:t>
            </a:r>
            <a:r>
              <a:rPr lang="fr-FR" sz="1200" dirty="0" smtClean="0">
                <a:solidFill>
                  <a:srgbClr val="008000"/>
                </a:solidFill>
              </a:rPr>
              <a:t>, ouvrier agricole. Source YAPLUKA. Voir page suivante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0973" y="4700885"/>
            <a:ext cx="1238250" cy="1695450"/>
          </a:xfrm>
          <a:prstGeom prst="rect">
            <a:avLst/>
          </a:prstGeom>
        </p:spPr>
      </p:pic>
    </p:spTree>
    <p:extLst>
      <p:ext uri="{BB962C8B-B14F-4D97-AF65-F5344CB8AC3E}">
        <p14:creationId xmlns:p14="http://schemas.microsoft.com/office/powerpoint/2010/main" val="8674694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3644" y="110952"/>
            <a:ext cx="436084" cy="298641"/>
          </a:xfrm>
        </p:spPr>
        <p:txBody>
          <a:bodyPr/>
          <a:lstStyle/>
          <a:p>
            <a:fld id="{603C289A-54D5-4C32-934A-7B1A9FC8B676}" type="slidenum">
              <a:rPr lang="fr-FR" smtClean="0"/>
              <a:t>133</a:t>
            </a:fld>
            <a:endParaRPr lang="fr-FR" dirty="0"/>
          </a:p>
        </p:txBody>
      </p:sp>
      <p:sp>
        <p:nvSpPr>
          <p:cNvPr id="3" name="ZoneTexte 2"/>
          <p:cNvSpPr txBox="1"/>
          <p:nvPr/>
        </p:nvSpPr>
        <p:spPr>
          <a:xfrm>
            <a:off x="0" y="736661"/>
            <a:ext cx="11736333" cy="1815882"/>
          </a:xfrm>
          <a:prstGeom prst="rect">
            <a:avLst/>
          </a:prstGeom>
          <a:noFill/>
        </p:spPr>
        <p:txBody>
          <a:bodyPr wrap="square" rtlCol="0">
            <a:spAutoFit/>
          </a:bodyPr>
          <a:lstStyle/>
          <a:p>
            <a:pPr algn="just"/>
            <a:r>
              <a:rPr lang="fr-FR" sz="1400" u="sng" dirty="0" smtClean="0">
                <a:solidFill>
                  <a:srgbClr val="008000"/>
                </a:solidFill>
              </a:rPr>
              <a:t>Jardin pédagogique de </a:t>
            </a:r>
            <a:r>
              <a:rPr lang="fr-FR" sz="1400" u="sng" dirty="0" err="1" smtClean="0">
                <a:solidFill>
                  <a:srgbClr val="008000"/>
                </a:solidFill>
              </a:rPr>
              <a:t>Manonpana</a:t>
            </a:r>
            <a:r>
              <a:rPr lang="fr-FR" sz="1400" u="sng" dirty="0" smtClean="0">
                <a:solidFill>
                  <a:srgbClr val="008000"/>
                </a:solidFill>
              </a:rPr>
              <a:t>, côte Est, source d’inspiration pour notre projet</a:t>
            </a:r>
            <a:r>
              <a:rPr lang="fr-FR" sz="1400" dirty="0" smtClean="0">
                <a:solidFill>
                  <a:srgbClr val="008000"/>
                </a:solidFill>
              </a:rPr>
              <a:t> :</a:t>
            </a:r>
          </a:p>
          <a:p>
            <a:pPr algn="just"/>
            <a:endParaRPr lang="fr-FR" sz="1400" dirty="0">
              <a:solidFill>
                <a:srgbClr val="008000"/>
              </a:solidFill>
            </a:endParaRPr>
          </a:p>
          <a:p>
            <a:pPr marL="342900" indent="-342900">
              <a:buFont typeface="+mj-lt"/>
              <a:buAutoNum type="arabicPeriod"/>
            </a:pPr>
            <a:r>
              <a:rPr lang="fr-FR" sz="1400" i="1" dirty="0">
                <a:solidFill>
                  <a:srgbClr val="008000"/>
                </a:solidFill>
              </a:rPr>
              <a:t>Création d’une ferme pédagogique au service du développement agro-écologique du village de </a:t>
            </a:r>
            <a:r>
              <a:rPr lang="fr-FR" sz="1400" i="1" dirty="0" err="1">
                <a:solidFill>
                  <a:srgbClr val="008000"/>
                </a:solidFill>
              </a:rPr>
              <a:t>Manompana</a:t>
            </a:r>
            <a:r>
              <a:rPr lang="fr-FR" sz="1400" dirty="0">
                <a:solidFill>
                  <a:srgbClr val="008000"/>
                </a:solidFill>
              </a:rPr>
              <a:t>, </a:t>
            </a:r>
            <a:r>
              <a:rPr lang="fr-FR" sz="1400" dirty="0">
                <a:solidFill>
                  <a:srgbClr val="008000"/>
                </a:solidFill>
                <a:hlinkClick r:id="rId2"/>
              </a:rPr>
              <a:t>http://</a:t>
            </a:r>
            <a:r>
              <a:rPr lang="fr-FR" sz="1400" dirty="0" smtClean="0">
                <a:solidFill>
                  <a:srgbClr val="008000"/>
                </a:solidFill>
                <a:hlinkClick r:id="rId2"/>
              </a:rPr>
              <a:t>www.doc-developpement-durable.org/file/fermes-ecoles/Ferme-pedago-yapluka-Adefa/dossier+projet+yapluka.pdf</a:t>
            </a:r>
            <a:endParaRPr lang="fr-FR" sz="1400" dirty="0" smtClean="0">
              <a:solidFill>
                <a:srgbClr val="008000"/>
              </a:solidFill>
            </a:endParaRPr>
          </a:p>
          <a:p>
            <a:pPr marL="342900" indent="-342900">
              <a:buFont typeface="+mj-lt"/>
              <a:buAutoNum type="arabicPeriod"/>
            </a:pPr>
            <a:r>
              <a:rPr lang="fr-FR" sz="1400" i="1" dirty="0">
                <a:solidFill>
                  <a:srgbClr val="008000"/>
                </a:solidFill>
              </a:rPr>
              <a:t>Création d’une ferme pédagogique au service du développement agro écologique d’un village de la côte nord est malgache : </a:t>
            </a:r>
            <a:r>
              <a:rPr lang="fr-FR" sz="1400" i="1" dirty="0" err="1">
                <a:solidFill>
                  <a:srgbClr val="008000"/>
                </a:solidFill>
              </a:rPr>
              <a:t>Manompana</a:t>
            </a:r>
            <a:r>
              <a:rPr lang="fr-FR" sz="1400" dirty="0">
                <a:solidFill>
                  <a:srgbClr val="008000"/>
                </a:solidFill>
              </a:rPr>
              <a:t>, Blaise Dupuy &amp; Vincent </a:t>
            </a:r>
            <a:r>
              <a:rPr lang="fr-FR" sz="1400" dirty="0" err="1">
                <a:solidFill>
                  <a:srgbClr val="008000"/>
                </a:solidFill>
              </a:rPr>
              <a:t>Menny</a:t>
            </a:r>
            <a:r>
              <a:rPr lang="fr-FR" sz="1400" dirty="0">
                <a:solidFill>
                  <a:srgbClr val="008000"/>
                </a:solidFill>
              </a:rPr>
              <a:t>, </a:t>
            </a:r>
            <a:r>
              <a:rPr lang="fr-FR" sz="1400" dirty="0" smtClean="0">
                <a:solidFill>
                  <a:srgbClr val="008000"/>
                </a:solidFill>
                <a:hlinkClick r:id="rId3"/>
              </a:rPr>
              <a:t>http</a:t>
            </a:r>
            <a:r>
              <a:rPr lang="fr-FR" sz="1400" dirty="0">
                <a:solidFill>
                  <a:srgbClr val="008000"/>
                </a:solidFill>
                <a:hlinkClick r:id="rId3"/>
              </a:rPr>
              <a:t>://</a:t>
            </a:r>
            <a:r>
              <a:rPr lang="fr-FR" sz="1400" dirty="0" smtClean="0">
                <a:solidFill>
                  <a:srgbClr val="008000"/>
                </a:solidFill>
                <a:hlinkClick r:id="rId3"/>
              </a:rPr>
              <a:t>www.fichier-pdf.fr/2014/04/24/rapport-yapluka-mission/rapport-yapluka-mission.pdf</a:t>
            </a:r>
            <a:r>
              <a:rPr lang="fr-FR" sz="1400" dirty="0" smtClean="0">
                <a:solidFill>
                  <a:srgbClr val="008000"/>
                </a:solidFill>
              </a:rPr>
              <a:t> </a:t>
            </a:r>
            <a:endParaRPr lang="fr-FR" sz="1400" dirty="0">
              <a:solidFill>
                <a:srgbClr val="008000"/>
              </a:solidFill>
            </a:endParaRPr>
          </a:p>
          <a:p>
            <a:pPr marL="342900" indent="-342900">
              <a:buFont typeface="+mj-lt"/>
              <a:buAutoNum type="arabicPeriod"/>
            </a:pPr>
            <a:r>
              <a:rPr lang="fr-FR" sz="1400" i="1" dirty="0">
                <a:solidFill>
                  <a:srgbClr val="008000"/>
                </a:solidFill>
              </a:rPr>
              <a:t>Visite de la ferme pédagogique de </a:t>
            </a:r>
            <a:r>
              <a:rPr lang="fr-FR" sz="1400" i="1" dirty="0" err="1">
                <a:solidFill>
                  <a:srgbClr val="008000"/>
                </a:solidFill>
              </a:rPr>
              <a:t>Manonpana</a:t>
            </a:r>
            <a:r>
              <a:rPr lang="fr-FR" sz="1400" i="1" dirty="0">
                <a:solidFill>
                  <a:srgbClr val="008000"/>
                </a:solidFill>
              </a:rPr>
              <a:t> (côte Est de Madagascar), </a:t>
            </a:r>
            <a:r>
              <a:rPr lang="fr-FR" sz="1400" dirty="0">
                <a:solidFill>
                  <a:srgbClr val="008000"/>
                </a:solidFill>
              </a:rPr>
              <a:t>Mars 2013 (par Benjamin LISAN), </a:t>
            </a:r>
            <a:r>
              <a:rPr lang="fr-FR" sz="1400" dirty="0">
                <a:solidFill>
                  <a:srgbClr val="008000"/>
                </a:solidFill>
                <a:hlinkClick r:id="rId4"/>
              </a:rPr>
              <a:t>http://</a:t>
            </a:r>
            <a:r>
              <a:rPr lang="fr-FR" sz="1400" dirty="0" smtClean="0">
                <a:solidFill>
                  <a:srgbClr val="008000"/>
                </a:solidFill>
                <a:hlinkClick r:id="rId4"/>
              </a:rPr>
              <a:t>benjamin.lisan.free.fr/developpementdurable/Visite_de_la_ferme_pedagogique_de_Manonpana.pdf</a:t>
            </a:r>
            <a:r>
              <a:rPr lang="fr-FR" sz="1400" dirty="0" smtClean="0">
                <a:solidFill>
                  <a:srgbClr val="008000"/>
                </a:solidFill>
              </a:rPr>
              <a:t>  </a:t>
            </a:r>
            <a:endParaRPr lang="fr-FR" sz="1400" dirty="0">
              <a:solidFill>
                <a:srgbClr val="008000"/>
              </a:solidFill>
            </a:endParaRPr>
          </a:p>
        </p:txBody>
      </p:sp>
      <p:sp>
        <p:nvSpPr>
          <p:cNvPr id="4" name="ZoneTexte 3"/>
          <p:cNvSpPr txBox="1"/>
          <p:nvPr/>
        </p:nvSpPr>
        <p:spPr>
          <a:xfrm>
            <a:off x="4326259" y="224275"/>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 y="359334"/>
            <a:ext cx="4230477" cy="369332"/>
          </a:xfrm>
          <a:prstGeom prst="rect">
            <a:avLst/>
          </a:prstGeom>
          <a:noFill/>
        </p:spPr>
        <p:txBody>
          <a:bodyPr wrap="square" rtlCol="0">
            <a:spAutoFit/>
          </a:bodyPr>
          <a:lstStyle/>
          <a:p>
            <a:r>
              <a:rPr lang="fr-FR" b="1" dirty="0" smtClean="0">
                <a:solidFill>
                  <a:srgbClr val="008000"/>
                </a:solidFill>
              </a:rPr>
              <a:t>31. Bibliographie Internet (suite et fin)</a:t>
            </a:r>
            <a:endParaRPr lang="fr-FR" b="1" dirty="0">
              <a:solidFill>
                <a:srgbClr val="008000"/>
              </a:solidFil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59" y="2696667"/>
            <a:ext cx="4924425" cy="3714750"/>
          </a:xfrm>
          <a:prstGeom prst="rect">
            <a:avLst/>
          </a:prstGeom>
        </p:spPr>
      </p:pic>
      <p:sp>
        <p:nvSpPr>
          <p:cNvPr id="7" name="ZoneTexte 6"/>
          <p:cNvSpPr txBox="1"/>
          <p:nvPr/>
        </p:nvSpPr>
        <p:spPr>
          <a:xfrm>
            <a:off x="440675" y="6488935"/>
            <a:ext cx="4549966" cy="276999"/>
          </a:xfrm>
          <a:prstGeom prst="rect">
            <a:avLst/>
          </a:prstGeom>
          <a:noFill/>
        </p:spPr>
        <p:txBody>
          <a:bodyPr wrap="square" rtlCol="0">
            <a:spAutoFit/>
          </a:bodyPr>
          <a:lstStyle/>
          <a:p>
            <a:pPr algn="ctr"/>
            <a:r>
              <a:rPr lang="fr-FR" sz="1200" dirty="0" smtClean="0">
                <a:solidFill>
                  <a:srgbClr val="008000"/>
                </a:solidFill>
              </a:rPr>
              <a:t>Jardin pédagogique de </a:t>
            </a:r>
            <a:r>
              <a:rPr lang="fr-FR" sz="1200" dirty="0" err="1" smtClean="0">
                <a:solidFill>
                  <a:srgbClr val="008000"/>
                </a:solidFill>
              </a:rPr>
              <a:t>Manonpana</a:t>
            </a:r>
            <a:r>
              <a:rPr lang="fr-FR" sz="1200" dirty="0" smtClean="0">
                <a:solidFill>
                  <a:srgbClr val="008000"/>
                </a:solidFill>
              </a:rPr>
              <a:t>. Source image : © YAPLUKA.</a:t>
            </a:r>
            <a:endParaRPr lang="fr-FR" sz="1200" dirty="0">
              <a:solidFill>
                <a:srgbClr val="008000"/>
              </a:solidFill>
            </a:endParaRPr>
          </a:p>
        </p:txBody>
      </p:sp>
    </p:spTree>
    <p:extLst>
      <p:ext uri="{BB962C8B-B14F-4D97-AF65-F5344CB8AC3E}">
        <p14:creationId xmlns:p14="http://schemas.microsoft.com/office/powerpoint/2010/main" val="25624766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8409" y="193637"/>
            <a:ext cx="520849" cy="395979"/>
          </a:xfrm>
        </p:spPr>
        <p:txBody>
          <a:bodyPr/>
          <a:lstStyle/>
          <a:p>
            <a:fld id="{603C289A-54D5-4C32-934A-7B1A9FC8B676}" type="slidenum">
              <a:rPr lang="fr-FR" smtClean="0"/>
              <a:t>134</a:t>
            </a:fld>
            <a:endParaRPr lang="fr-FR"/>
          </a:p>
        </p:txBody>
      </p:sp>
      <p:sp>
        <p:nvSpPr>
          <p:cNvPr id="3" name="ZoneTexte 2"/>
          <p:cNvSpPr txBox="1"/>
          <p:nvPr/>
        </p:nvSpPr>
        <p:spPr>
          <a:xfrm>
            <a:off x="290456" y="806824"/>
            <a:ext cx="4701092" cy="5324535"/>
          </a:xfrm>
          <a:prstGeom prst="rect">
            <a:avLst/>
          </a:prstGeom>
          <a:noFill/>
        </p:spPr>
        <p:txBody>
          <a:bodyPr wrap="square" rtlCol="0">
            <a:spAutoFit/>
          </a:bodyPr>
          <a:lstStyle/>
          <a:p>
            <a:r>
              <a:rPr lang="fr-FR" b="1" dirty="0" smtClean="0">
                <a:solidFill>
                  <a:srgbClr val="008000"/>
                </a:solidFill>
              </a:rPr>
              <a:t>32. Adresses </a:t>
            </a:r>
            <a:r>
              <a:rPr lang="fr-FR" b="1" dirty="0">
                <a:solidFill>
                  <a:srgbClr val="008000"/>
                </a:solidFill>
              </a:rPr>
              <a:t>utiles</a:t>
            </a:r>
          </a:p>
          <a:p>
            <a:endParaRPr lang="en-US" sz="1400" b="1" dirty="0" smtClean="0">
              <a:solidFill>
                <a:srgbClr val="008000"/>
              </a:solidFill>
            </a:endParaRPr>
          </a:p>
          <a:p>
            <a:r>
              <a:rPr lang="en-US" sz="1400" b="1" dirty="0" smtClean="0">
                <a:solidFill>
                  <a:srgbClr val="008000"/>
                </a:solidFill>
              </a:rPr>
              <a:t>Asian </a:t>
            </a:r>
            <a:r>
              <a:rPr lang="en-US" sz="1400" b="1" dirty="0">
                <a:solidFill>
                  <a:srgbClr val="008000"/>
                </a:solidFill>
              </a:rPr>
              <a:t>Vegetable Research and Development Center</a:t>
            </a:r>
          </a:p>
          <a:p>
            <a:r>
              <a:rPr lang="fi-FI" sz="1400" dirty="0">
                <a:solidFill>
                  <a:srgbClr val="008000"/>
                </a:solidFill>
              </a:rPr>
              <a:t>P.O,Box 42 Shanhua, Tainan 741, Taiwan</a:t>
            </a:r>
          </a:p>
          <a:p>
            <a:r>
              <a:rPr lang="fr-FR" sz="1400" dirty="0">
                <a:solidFill>
                  <a:srgbClr val="008000"/>
                </a:solidFill>
              </a:rPr>
              <a:t>E-mail: </a:t>
            </a:r>
            <a:r>
              <a:rPr lang="fr-FR" sz="1400" dirty="0" smtClean="0">
                <a:solidFill>
                  <a:srgbClr val="008000"/>
                </a:solidFill>
                <a:hlinkClick r:id="rId2"/>
              </a:rPr>
              <a:t>avrdcbox@netra.avrdc.org.tw</a:t>
            </a:r>
            <a:r>
              <a:rPr lang="fr-FR" sz="1400" dirty="0" smtClean="0">
                <a:solidFill>
                  <a:srgbClr val="008000"/>
                </a:solidFill>
              </a:rPr>
              <a:t> </a:t>
            </a:r>
            <a:endParaRPr lang="fr-FR" sz="1400" dirty="0">
              <a:solidFill>
                <a:srgbClr val="008000"/>
              </a:solidFill>
            </a:endParaRPr>
          </a:p>
          <a:p>
            <a:r>
              <a:rPr lang="fr-FR" sz="1400" dirty="0">
                <a:solidFill>
                  <a:srgbClr val="008000"/>
                </a:solidFill>
                <a:hlinkClick r:id="rId3"/>
              </a:rPr>
              <a:t>http://www.avrdc.org</a:t>
            </a:r>
            <a:r>
              <a:rPr lang="fr-FR" sz="1400" dirty="0" smtClean="0">
                <a:solidFill>
                  <a:srgbClr val="008000"/>
                </a:solidFill>
                <a:hlinkClick r:id="rId3"/>
              </a:rPr>
              <a:t>/</a:t>
            </a:r>
            <a:r>
              <a:rPr lang="fr-FR" sz="1400" dirty="0" smtClean="0">
                <a:solidFill>
                  <a:srgbClr val="008000"/>
                </a:solidFill>
              </a:rPr>
              <a:t> </a:t>
            </a:r>
            <a:endParaRPr lang="fr-FR" sz="1400" dirty="0">
              <a:solidFill>
                <a:srgbClr val="008000"/>
              </a:solidFill>
            </a:endParaRPr>
          </a:p>
          <a:p>
            <a:endParaRPr lang="fr-FR" sz="1400" b="1" dirty="0" smtClean="0">
              <a:solidFill>
                <a:srgbClr val="008000"/>
              </a:solidFill>
            </a:endParaRPr>
          </a:p>
          <a:p>
            <a:r>
              <a:rPr lang="fr-FR" sz="1400" b="1" dirty="0" smtClean="0">
                <a:solidFill>
                  <a:srgbClr val="008000"/>
                </a:solidFill>
              </a:rPr>
              <a:t>AVRDC-ARC</a:t>
            </a:r>
            <a:endParaRPr lang="fr-FR" sz="1400" b="1" dirty="0">
              <a:solidFill>
                <a:srgbClr val="008000"/>
              </a:solidFill>
            </a:endParaRPr>
          </a:p>
          <a:p>
            <a:r>
              <a:rPr lang="fr-FR" sz="1400" dirty="0">
                <a:solidFill>
                  <a:srgbClr val="008000"/>
                </a:solidFill>
              </a:rPr>
              <a:t>PO Box 9-1010 (</a:t>
            </a:r>
            <a:r>
              <a:rPr lang="fr-FR" sz="1400" dirty="0" err="1">
                <a:solidFill>
                  <a:srgbClr val="008000"/>
                </a:solidFill>
              </a:rPr>
              <a:t>Kasetsart</a:t>
            </a:r>
            <a:r>
              <a:rPr lang="fr-FR" sz="1400" dirty="0">
                <a:solidFill>
                  <a:srgbClr val="008000"/>
                </a:solidFill>
              </a:rPr>
              <a:t>),</a:t>
            </a:r>
          </a:p>
          <a:p>
            <a:r>
              <a:rPr lang="fr-FR" sz="1400" dirty="0">
                <a:solidFill>
                  <a:srgbClr val="008000"/>
                </a:solidFill>
              </a:rPr>
              <a:t>Bangkok 10903,</a:t>
            </a:r>
          </a:p>
          <a:p>
            <a:r>
              <a:rPr lang="fr-FR" sz="1400" dirty="0" err="1">
                <a:solidFill>
                  <a:srgbClr val="008000"/>
                </a:solidFill>
              </a:rPr>
              <a:t>Thailand</a:t>
            </a:r>
            <a:endParaRPr lang="fr-FR" sz="1400" dirty="0">
              <a:solidFill>
                <a:srgbClr val="008000"/>
              </a:solidFill>
            </a:endParaRPr>
          </a:p>
          <a:p>
            <a:r>
              <a:rPr lang="fr-FR" sz="1400" dirty="0">
                <a:solidFill>
                  <a:srgbClr val="008000"/>
                </a:solidFill>
              </a:rPr>
              <a:t>Tel: +66-02-942-8686 / 942-8687</a:t>
            </a:r>
          </a:p>
          <a:p>
            <a:r>
              <a:rPr lang="fr-FR" sz="1400" dirty="0">
                <a:solidFill>
                  <a:srgbClr val="008000"/>
                </a:solidFill>
              </a:rPr>
              <a:t>Fax: +66-02-942-8688</a:t>
            </a:r>
          </a:p>
          <a:p>
            <a:endParaRPr lang="fr-FR" sz="1400" b="1" dirty="0" smtClean="0">
              <a:solidFill>
                <a:srgbClr val="008000"/>
              </a:solidFill>
            </a:endParaRPr>
          </a:p>
          <a:p>
            <a:r>
              <a:rPr lang="fr-FR" sz="1400" b="1" dirty="0" smtClean="0">
                <a:solidFill>
                  <a:srgbClr val="008000"/>
                </a:solidFill>
              </a:rPr>
              <a:t>AVRDC </a:t>
            </a:r>
            <a:r>
              <a:rPr lang="fr-FR" sz="1400" b="1" dirty="0" err="1">
                <a:solidFill>
                  <a:srgbClr val="008000"/>
                </a:solidFill>
              </a:rPr>
              <a:t>Regional</a:t>
            </a:r>
            <a:r>
              <a:rPr lang="fr-FR" sz="1400" b="1" dirty="0">
                <a:solidFill>
                  <a:srgbClr val="008000"/>
                </a:solidFill>
              </a:rPr>
              <a:t> Center for </a:t>
            </a:r>
            <a:r>
              <a:rPr lang="fr-FR" sz="1400" b="1" dirty="0" err="1">
                <a:solidFill>
                  <a:srgbClr val="008000"/>
                </a:solidFill>
              </a:rPr>
              <a:t>Africa</a:t>
            </a:r>
            <a:endParaRPr lang="fr-FR" sz="1400" b="1" dirty="0">
              <a:solidFill>
                <a:srgbClr val="008000"/>
              </a:solidFill>
            </a:endParaRPr>
          </a:p>
          <a:p>
            <a:r>
              <a:rPr lang="fr-FR" sz="1400" dirty="0">
                <a:solidFill>
                  <a:srgbClr val="008000"/>
                </a:solidFill>
              </a:rPr>
              <a:t>P.O. Box 10, </a:t>
            </a:r>
            <a:r>
              <a:rPr lang="fr-FR" sz="1400" dirty="0" err="1">
                <a:solidFill>
                  <a:srgbClr val="008000"/>
                </a:solidFill>
              </a:rPr>
              <a:t>Duluti</a:t>
            </a:r>
            <a:r>
              <a:rPr lang="fr-FR" sz="1400" dirty="0">
                <a:solidFill>
                  <a:srgbClr val="008000"/>
                </a:solidFill>
              </a:rPr>
              <a:t>,</a:t>
            </a:r>
          </a:p>
          <a:p>
            <a:r>
              <a:rPr lang="fr-FR" sz="1400" dirty="0">
                <a:solidFill>
                  <a:srgbClr val="008000"/>
                </a:solidFill>
              </a:rPr>
              <a:t>Arusha, </a:t>
            </a:r>
            <a:r>
              <a:rPr lang="fr-FR" sz="1400" dirty="0" err="1">
                <a:solidFill>
                  <a:srgbClr val="008000"/>
                </a:solidFill>
              </a:rPr>
              <a:t>Tanzania</a:t>
            </a:r>
            <a:endParaRPr lang="fr-FR" sz="1400" dirty="0">
              <a:solidFill>
                <a:srgbClr val="008000"/>
              </a:solidFill>
            </a:endParaRPr>
          </a:p>
          <a:p>
            <a:r>
              <a:rPr lang="fr-FR" sz="1400" dirty="0">
                <a:solidFill>
                  <a:srgbClr val="008000"/>
                </a:solidFill>
              </a:rPr>
              <a:t>Tel: +255-27-2553093 / 2553102</a:t>
            </a:r>
          </a:p>
          <a:p>
            <a:r>
              <a:rPr lang="fr-FR" sz="1400" dirty="0">
                <a:solidFill>
                  <a:srgbClr val="008000"/>
                </a:solidFill>
              </a:rPr>
              <a:t>Fax: +255-27-255-3125</a:t>
            </a:r>
          </a:p>
          <a:p>
            <a:endParaRPr lang="en-US" sz="1400" b="1" dirty="0" smtClean="0">
              <a:solidFill>
                <a:srgbClr val="008000"/>
              </a:solidFill>
            </a:endParaRPr>
          </a:p>
          <a:p>
            <a:r>
              <a:rPr lang="en-US" sz="1400" b="1" dirty="0" smtClean="0">
                <a:solidFill>
                  <a:srgbClr val="008000"/>
                </a:solidFill>
              </a:rPr>
              <a:t>HDR-the </a:t>
            </a:r>
            <a:r>
              <a:rPr lang="en-US" sz="1400" b="1" dirty="0">
                <a:solidFill>
                  <a:srgbClr val="008000"/>
                </a:solidFill>
              </a:rPr>
              <a:t>organic organization, Ryton Organic Gardens</a:t>
            </a:r>
            <a:r>
              <a:rPr lang="en-US" sz="1400" dirty="0">
                <a:solidFill>
                  <a:srgbClr val="008000"/>
                </a:solidFill>
              </a:rPr>
              <a:t>,</a:t>
            </a:r>
          </a:p>
          <a:p>
            <a:r>
              <a:rPr lang="en-US" sz="1400" dirty="0">
                <a:solidFill>
                  <a:srgbClr val="008000"/>
                </a:solidFill>
              </a:rPr>
              <a:t>Coventry CV8 3LG, United Kingdom,</a:t>
            </a:r>
          </a:p>
          <a:p>
            <a:r>
              <a:rPr lang="fr-FR" sz="1400" dirty="0">
                <a:solidFill>
                  <a:srgbClr val="008000"/>
                </a:solidFill>
              </a:rPr>
              <a:t>tel. +44 (0)24 7630 3517, fax +44 (0)24 7663 9229,</a:t>
            </a:r>
          </a:p>
          <a:p>
            <a:r>
              <a:rPr lang="fr-FR" sz="1400" dirty="0">
                <a:solidFill>
                  <a:srgbClr val="008000"/>
                </a:solidFill>
              </a:rPr>
              <a:t>e-mail </a:t>
            </a:r>
            <a:r>
              <a:rPr lang="fr-FR" sz="1400" dirty="0" smtClean="0">
                <a:solidFill>
                  <a:srgbClr val="008000"/>
                </a:solidFill>
                <a:hlinkClick r:id="rId4"/>
              </a:rPr>
              <a:t>ove-enquiry@hdra.org.uk</a:t>
            </a:r>
            <a:r>
              <a:rPr lang="fr-FR" sz="1400" dirty="0" smtClean="0">
                <a:solidFill>
                  <a:srgbClr val="008000"/>
                </a:solidFill>
              </a:rPr>
              <a:t>, </a:t>
            </a:r>
            <a:r>
              <a:rPr lang="fr-FR" sz="1400" dirty="0" err="1">
                <a:solidFill>
                  <a:srgbClr val="008000"/>
                </a:solidFill>
              </a:rPr>
              <a:t>website</a:t>
            </a:r>
            <a:r>
              <a:rPr lang="fr-FR" sz="1400" dirty="0">
                <a:solidFill>
                  <a:srgbClr val="008000"/>
                </a:solidFill>
              </a:rPr>
              <a:t> </a:t>
            </a:r>
            <a:r>
              <a:rPr lang="fr-FR" sz="1400" dirty="0" smtClean="0">
                <a:solidFill>
                  <a:srgbClr val="008000"/>
                </a:solidFill>
                <a:hlinkClick r:id="rId5"/>
              </a:rPr>
              <a:t>www.hdra.org.uk</a:t>
            </a:r>
            <a:r>
              <a:rPr lang="fr-FR" sz="1400" dirty="0" smtClean="0">
                <a:solidFill>
                  <a:srgbClr val="008000"/>
                </a:solidFill>
              </a:rPr>
              <a:t> </a:t>
            </a:r>
            <a:endParaRPr lang="fr-FR" sz="1400" dirty="0">
              <a:solidFill>
                <a:srgbClr val="008000"/>
              </a:solidFill>
            </a:endParaRP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3965540" y="1861073"/>
            <a:ext cx="3022899" cy="1815882"/>
          </a:xfrm>
          <a:prstGeom prst="rect">
            <a:avLst/>
          </a:prstGeom>
          <a:noFill/>
        </p:spPr>
        <p:txBody>
          <a:bodyPr wrap="square" rtlCol="0">
            <a:spAutoFit/>
          </a:bodyPr>
          <a:lstStyle/>
          <a:p>
            <a:r>
              <a:rPr lang="fr-FR" sz="1400" b="1" dirty="0">
                <a:solidFill>
                  <a:srgbClr val="008000"/>
                </a:solidFill>
              </a:rPr>
              <a:t>PTC+ </a:t>
            </a:r>
            <a:r>
              <a:rPr lang="fr-FR" sz="1400" dirty="0">
                <a:solidFill>
                  <a:srgbClr val="008000"/>
                </a:solidFill>
              </a:rPr>
              <a:t>Siège</a:t>
            </a:r>
          </a:p>
          <a:p>
            <a:r>
              <a:rPr lang="fr-FR" sz="1400" dirty="0">
                <a:solidFill>
                  <a:srgbClr val="008000"/>
                </a:solidFill>
              </a:rPr>
              <a:t>B.P. 160, 6710 BD Ede, Les Pays-Bas</a:t>
            </a:r>
          </a:p>
          <a:p>
            <a:r>
              <a:rPr lang="fr-FR" sz="1400" dirty="0">
                <a:solidFill>
                  <a:srgbClr val="008000"/>
                </a:solidFill>
              </a:rPr>
              <a:t>Tél.: +31 318 645700</a:t>
            </a:r>
          </a:p>
          <a:p>
            <a:r>
              <a:rPr lang="fr-FR" sz="1400" dirty="0">
                <a:solidFill>
                  <a:srgbClr val="008000"/>
                </a:solidFill>
              </a:rPr>
              <a:t>Fax: +31 318 595869</a:t>
            </a:r>
          </a:p>
          <a:p>
            <a:r>
              <a:rPr lang="fr-FR" sz="1400" dirty="0">
                <a:solidFill>
                  <a:srgbClr val="008000"/>
                </a:solidFill>
              </a:rPr>
              <a:t>e-mail: </a:t>
            </a:r>
            <a:r>
              <a:rPr lang="fr-FR" sz="1400" dirty="0" smtClean="0">
                <a:solidFill>
                  <a:srgbClr val="008000"/>
                </a:solidFill>
                <a:hlinkClick r:id="rId6"/>
              </a:rPr>
              <a:t>info@ptcplus.com</a:t>
            </a:r>
            <a:r>
              <a:rPr lang="fr-FR" sz="1400" dirty="0" smtClean="0">
                <a:solidFill>
                  <a:srgbClr val="008000"/>
                </a:solidFill>
              </a:rPr>
              <a:t> </a:t>
            </a:r>
          </a:p>
          <a:p>
            <a:endParaRPr lang="fr-FR" sz="1400" dirty="0">
              <a:solidFill>
                <a:srgbClr val="008000"/>
              </a:solidFill>
            </a:endParaRPr>
          </a:p>
          <a:p>
            <a:r>
              <a:rPr lang="fr-FR" sz="1400" b="1" dirty="0" err="1">
                <a:solidFill>
                  <a:srgbClr val="008000"/>
                </a:solidFill>
              </a:rPr>
              <a:t>Zaden</a:t>
            </a:r>
            <a:r>
              <a:rPr lang="fr-FR" sz="1400" b="1" dirty="0">
                <a:solidFill>
                  <a:srgbClr val="008000"/>
                </a:solidFill>
              </a:rPr>
              <a:t> Export B.V. Holland</a:t>
            </a:r>
          </a:p>
          <a:p>
            <a:r>
              <a:rPr lang="fr-FR" sz="1400" dirty="0">
                <a:solidFill>
                  <a:srgbClr val="008000"/>
                </a:solidFill>
              </a:rPr>
              <a:t>www.ermazaden.</a:t>
            </a:r>
          </a:p>
        </p:txBody>
      </p:sp>
      <p:sp>
        <p:nvSpPr>
          <p:cNvPr id="6" name="ZoneTexte 5"/>
          <p:cNvSpPr txBox="1"/>
          <p:nvPr/>
        </p:nvSpPr>
        <p:spPr>
          <a:xfrm>
            <a:off x="7892082" y="1160767"/>
            <a:ext cx="3973604" cy="4616648"/>
          </a:xfrm>
          <a:prstGeom prst="rect">
            <a:avLst/>
          </a:prstGeom>
          <a:noFill/>
        </p:spPr>
        <p:txBody>
          <a:bodyPr wrap="square" rtlCol="0">
            <a:spAutoFit/>
          </a:bodyPr>
          <a:lstStyle/>
          <a:p>
            <a:pPr eaLnBrk="0" fontAlgn="base" hangingPunct="0"/>
            <a:r>
              <a:rPr lang="fr-FR" sz="1400" b="1" dirty="0">
                <a:solidFill>
                  <a:srgbClr val="008000"/>
                </a:solidFill>
              </a:rPr>
              <a:t>CIRAD – Centre de coopération internationale en </a:t>
            </a:r>
            <a:r>
              <a:rPr lang="fr-FR" sz="1400" b="1" dirty="0" smtClean="0">
                <a:solidFill>
                  <a:srgbClr val="008000"/>
                </a:solidFill>
              </a:rPr>
              <a:t>recherche agronomique </a:t>
            </a:r>
            <a:r>
              <a:rPr lang="fr-FR" sz="1400" b="1" dirty="0">
                <a:solidFill>
                  <a:srgbClr val="008000"/>
                </a:solidFill>
              </a:rPr>
              <a:t>pour le développement</a:t>
            </a:r>
            <a:endParaRPr lang="fr-FR" sz="1400" dirty="0">
              <a:solidFill>
                <a:srgbClr val="008000"/>
              </a:solidFill>
            </a:endParaRPr>
          </a:p>
          <a:p>
            <a:pPr eaLnBrk="0" fontAlgn="base" hangingPunct="0"/>
            <a:r>
              <a:rPr lang="fr-FR" sz="1400" dirty="0">
                <a:solidFill>
                  <a:srgbClr val="008000"/>
                </a:solidFill>
              </a:rPr>
              <a:t>Siège social, 42, rue Scheffer, 75116 Paris, France</a:t>
            </a:r>
          </a:p>
          <a:p>
            <a:pPr eaLnBrk="0" fontAlgn="base" hangingPunct="0"/>
            <a:r>
              <a:rPr lang="fr-FR" sz="1400" dirty="0">
                <a:solidFill>
                  <a:srgbClr val="008000"/>
                </a:solidFill>
              </a:rPr>
              <a:t>T : 33 (0)1 53 70 20 00</a:t>
            </a:r>
          </a:p>
          <a:p>
            <a:pPr eaLnBrk="0" fontAlgn="base" hangingPunct="0"/>
            <a:r>
              <a:rPr lang="fr-FR" sz="1400" dirty="0">
                <a:solidFill>
                  <a:srgbClr val="008000"/>
                </a:solidFill>
              </a:rPr>
              <a:t>F : 33 (0)1 47 55 15 30</a:t>
            </a:r>
          </a:p>
          <a:p>
            <a:pPr eaLnBrk="0" fontAlgn="base" hangingPunct="0"/>
            <a:r>
              <a:rPr lang="fr-FR" sz="1400" dirty="0">
                <a:solidFill>
                  <a:srgbClr val="008000"/>
                </a:solidFill>
              </a:rPr>
              <a:t>W :</a:t>
            </a:r>
            <a:r>
              <a:rPr lang="fr-FR" sz="1400" u="sng" dirty="0">
                <a:solidFill>
                  <a:srgbClr val="008000"/>
                </a:solidFill>
              </a:rPr>
              <a:t> </a:t>
            </a:r>
            <a:r>
              <a:rPr lang="fr-FR" sz="1400" u="sng" dirty="0">
                <a:solidFill>
                  <a:srgbClr val="008000"/>
                </a:solidFill>
                <a:hlinkClick r:id="rId7"/>
              </a:rPr>
              <a:t>www.cirad.fr</a:t>
            </a:r>
            <a:endParaRPr lang="fr-FR" sz="1400" dirty="0">
              <a:solidFill>
                <a:srgbClr val="008000"/>
              </a:solidFill>
            </a:endParaRPr>
          </a:p>
          <a:p>
            <a:pPr eaLnBrk="0" fontAlgn="base" hangingPunct="0"/>
            <a:endParaRPr lang="fr-FR" sz="1400" b="1" dirty="0" smtClean="0">
              <a:solidFill>
                <a:srgbClr val="008000"/>
              </a:solidFill>
            </a:endParaRPr>
          </a:p>
          <a:p>
            <a:pPr eaLnBrk="0" fontAlgn="base" hangingPunct="0"/>
            <a:r>
              <a:rPr lang="fr-FR" sz="1400" b="1" dirty="0" smtClean="0">
                <a:solidFill>
                  <a:srgbClr val="008000"/>
                </a:solidFill>
              </a:rPr>
              <a:t>CNRA </a:t>
            </a:r>
            <a:r>
              <a:rPr lang="fr-FR" sz="1400" b="1" dirty="0">
                <a:solidFill>
                  <a:srgbClr val="008000"/>
                </a:solidFill>
              </a:rPr>
              <a:t>: Centre National des Recherches Agricoles</a:t>
            </a:r>
            <a:endParaRPr lang="fr-FR" sz="1400" dirty="0">
              <a:solidFill>
                <a:srgbClr val="008000"/>
              </a:solidFill>
            </a:endParaRPr>
          </a:p>
          <a:p>
            <a:pPr eaLnBrk="0" fontAlgn="base" hangingPunct="0"/>
            <a:r>
              <a:rPr lang="fr-FR" sz="1400" dirty="0">
                <a:solidFill>
                  <a:srgbClr val="008000"/>
                </a:solidFill>
              </a:rPr>
              <a:t>01 BP 1740, Abidjan 01</a:t>
            </a:r>
          </a:p>
          <a:p>
            <a:pPr eaLnBrk="0" fontAlgn="base" hangingPunct="0"/>
            <a:r>
              <a:rPr lang="fr-FR" sz="1400" dirty="0">
                <a:solidFill>
                  <a:srgbClr val="008000"/>
                </a:solidFill>
              </a:rPr>
              <a:t>T : (225) 23-47-24-24, F : (225) 23-47-24-11</a:t>
            </a:r>
          </a:p>
          <a:p>
            <a:pPr eaLnBrk="0" fontAlgn="base" hangingPunct="0"/>
            <a:r>
              <a:rPr lang="fr-FR" sz="1400" dirty="0">
                <a:solidFill>
                  <a:srgbClr val="008000"/>
                </a:solidFill>
              </a:rPr>
              <a:t>E :</a:t>
            </a:r>
            <a:r>
              <a:rPr lang="fr-FR" sz="1400" u="sng" dirty="0">
                <a:solidFill>
                  <a:srgbClr val="008000"/>
                </a:solidFill>
              </a:rPr>
              <a:t> info@</a:t>
            </a:r>
            <a:r>
              <a:rPr lang="fr-FR" sz="1400" u="sng" dirty="0">
                <a:solidFill>
                  <a:srgbClr val="008000"/>
                </a:solidFill>
                <a:hlinkClick r:id="rId8"/>
              </a:rPr>
              <a:t>cnra.ci</a:t>
            </a:r>
            <a:r>
              <a:rPr lang="fr-FR" sz="1400" dirty="0">
                <a:solidFill>
                  <a:srgbClr val="008000"/>
                </a:solidFill>
              </a:rPr>
              <a:t> </a:t>
            </a:r>
          </a:p>
          <a:p>
            <a:pPr eaLnBrk="0" fontAlgn="base" hangingPunct="0"/>
            <a:r>
              <a:rPr lang="fr-FR" sz="1400" dirty="0">
                <a:solidFill>
                  <a:srgbClr val="008000"/>
                </a:solidFill>
              </a:rPr>
              <a:t>Station de recherche sur les cultures vivrières</a:t>
            </a:r>
          </a:p>
          <a:p>
            <a:pPr eaLnBrk="0" fontAlgn="base" hangingPunct="0"/>
            <a:r>
              <a:rPr lang="fr-FR" sz="1400" dirty="0">
                <a:solidFill>
                  <a:srgbClr val="008000"/>
                </a:solidFill>
              </a:rPr>
              <a:t>01 BP 633 Bouaké 01</a:t>
            </a:r>
          </a:p>
          <a:p>
            <a:pPr eaLnBrk="0" fontAlgn="base" hangingPunct="0"/>
            <a:r>
              <a:rPr lang="fr-FR" sz="1400" dirty="0">
                <a:solidFill>
                  <a:srgbClr val="008000"/>
                </a:solidFill>
              </a:rPr>
              <a:t>T : (225) 31 63 51 22</a:t>
            </a:r>
          </a:p>
          <a:p>
            <a:pPr eaLnBrk="0" fontAlgn="base" hangingPunct="0"/>
            <a:r>
              <a:rPr lang="fr-FR" sz="1400" dirty="0">
                <a:solidFill>
                  <a:srgbClr val="008000"/>
                </a:solidFill>
              </a:rPr>
              <a:t>CÔTE </a:t>
            </a:r>
            <a:r>
              <a:rPr lang="fr-FR" sz="1400" dirty="0" smtClean="0">
                <a:solidFill>
                  <a:srgbClr val="008000"/>
                </a:solidFill>
              </a:rPr>
              <a:t>d’IVOIRE</a:t>
            </a:r>
          </a:p>
          <a:p>
            <a:pPr eaLnBrk="0" fontAlgn="base" hangingPunct="0"/>
            <a:endParaRPr lang="fr-FR" sz="1400" dirty="0">
              <a:solidFill>
                <a:srgbClr val="008000"/>
              </a:solidFill>
            </a:endParaRPr>
          </a:p>
          <a:p>
            <a:r>
              <a:rPr lang="en-US" sz="1400" b="1" dirty="0">
                <a:solidFill>
                  <a:srgbClr val="008000"/>
                </a:solidFill>
              </a:rPr>
              <a:t>Plant Research of Tropical Africa </a:t>
            </a:r>
            <a:r>
              <a:rPr lang="en-US" sz="1400" dirty="0">
                <a:solidFill>
                  <a:srgbClr val="008000"/>
                </a:solidFill>
              </a:rPr>
              <a:t>(PROTA),</a:t>
            </a:r>
          </a:p>
          <a:p>
            <a:r>
              <a:rPr lang="fr-FR" sz="1400" dirty="0">
                <a:solidFill>
                  <a:srgbClr val="008000"/>
                </a:solidFill>
              </a:rPr>
              <a:t>P.O. Box 341</a:t>
            </a:r>
          </a:p>
          <a:p>
            <a:r>
              <a:rPr lang="en-US" sz="1400" dirty="0">
                <a:solidFill>
                  <a:srgbClr val="008000"/>
                </a:solidFill>
              </a:rPr>
              <a:t>6700 AH </a:t>
            </a:r>
            <a:r>
              <a:rPr lang="en-US" sz="1400" dirty="0" err="1">
                <a:solidFill>
                  <a:srgbClr val="008000"/>
                </a:solidFill>
              </a:rPr>
              <a:t>Wageningen</a:t>
            </a:r>
            <a:r>
              <a:rPr lang="en-US" sz="1400" dirty="0">
                <a:solidFill>
                  <a:srgbClr val="008000"/>
                </a:solidFill>
              </a:rPr>
              <a:t>, The Netherlands,</a:t>
            </a:r>
          </a:p>
          <a:p>
            <a:r>
              <a:rPr lang="fr-FR" sz="1400" dirty="0">
                <a:solidFill>
                  <a:srgbClr val="008000"/>
                </a:solidFill>
              </a:rPr>
              <a:t>tel. +31 (0)317 484587, fax +31 (0)317 482206,</a:t>
            </a:r>
          </a:p>
          <a:p>
            <a:r>
              <a:rPr lang="fr-FR" sz="1400" dirty="0">
                <a:solidFill>
                  <a:srgbClr val="008000"/>
                </a:solidFill>
              </a:rPr>
              <a:t>e-mail prota@wur.nl, </a:t>
            </a:r>
            <a:r>
              <a:rPr lang="fr-FR" sz="1400" dirty="0" err="1">
                <a:solidFill>
                  <a:srgbClr val="008000"/>
                </a:solidFill>
              </a:rPr>
              <a:t>website</a:t>
            </a:r>
            <a:r>
              <a:rPr lang="fr-FR" sz="1400" dirty="0">
                <a:solidFill>
                  <a:srgbClr val="008000"/>
                </a:solidFill>
              </a:rPr>
              <a:t> </a:t>
            </a:r>
            <a:r>
              <a:rPr lang="fr-FR" sz="1400" dirty="0">
                <a:solidFill>
                  <a:srgbClr val="008000"/>
                </a:solidFill>
                <a:hlinkClick r:id="rId9"/>
              </a:rPr>
              <a:t>www.prota.org.nl</a:t>
            </a:r>
            <a:r>
              <a:rPr lang="fr-FR" sz="1400" dirty="0">
                <a:solidFill>
                  <a:srgbClr val="008000"/>
                </a:solidFill>
              </a:rPr>
              <a:t> </a:t>
            </a:r>
          </a:p>
        </p:txBody>
      </p:sp>
      <p:pic>
        <p:nvPicPr>
          <p:cNvPr id="2050" name="Picture 2" descr="D:\Users\blisan\Pictures\perso\agro-forêts\jardin maraicher Mad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0501" y="367695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9144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8409" y="193637"/>
            <a:ext cx="520849" cy="395979"/>
          </a:xfrm>
        </p:spPr>
        <p:txBody>
          <a:bodyPr/>
          <a:lstStyle/>
          <a:p>
            <a:fld id="{603C289A-54D5-4C32-934A-7B1A9FC8B676}" type="slidenum">
              <a:rPr lang="fr-FR" smtClean="0"/>
              <a:t>135</a:t>
            </a:fld>
            <a:endParaRPr lang="fr-FR"/>
          </a:p>
        </p:txBody>
      </p:sp>
      <p:sp>
        <p:nvSpPr>
          <p:cNvPr id="3" name="ZoneTexte 2"/>
          <p:cNvSpPr txBox="1"/>
          <p:nvPr/>
        </p:nvSpPr>
        <p:spPr>
          <a:xfrm>
            <a:off x="172123" y="754575"/>
            <a:ext cx="3367144" cy="369332"/>
          </a:xfrm>
          <a:prstGeom prst="rect">
            <a:avLst/>
          </a:prstGeom>
          <a:noFill/>
        </p:spPr>
        <p:txBody>
          <a:bodyPr wrap="square" rtlCol="0">
            <a:spAutoFit/>
          </a:bodyPr>
          <a:lstStyle/>
          <a:p>
            <a:r>
              <a:rPr lang="fr-FR" b="1" dirty="0" smtClean="0">
                <a:solidFill>
                  <a:srgbClr val="008000"/>
                </a:solidFill>
              </a:rPr>
              <a:t>32. Adresses utiles (suite)</a:t>
            </a:r>
            <a:endParaRPr lang="fr-FR" b="1" dirty="0">
              <a:solidFill>
                <a:srgbClr val="008000"/>
              </a:solidFill>
            </a:endParaRP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7" name="ZoneTexte 6"/>
          <p:cNvSpPr txBox="1"/>
          <p:nvPr/>
        </p:nvSpPr>
        <p:spPr>
          <a:xfrm>
            <a:off x="172123" y="1258645"/>
            <a:ext cx="5368066" cy="5262979"/>
          </a:xfrm>
          <a:prstGeom prst="rect">
            <a:avLst/>
          </a:prstGeom>
          <a:noFill/>
        </p:spPr>
        <p:txBody>
          <a:bodyPr wrap="square" rtlCol="0">
            <a:spAutoFit/>
          </a:bodyPr>
          <a:lstStyle/>
          <a:p>
            <a:pPr eaLnBrk="0" fontAlgn="base" hangingPunct="0"/>
            <a:r>
              <a:rPr lang="fr-FR" sz="1400" b="1" dirty="0">
                <a:solidFill>
                  <a:srgbClr val="008000"/>
                </a:solidFill>
              </a:rPr>
              <a:t>ILEIA</a:t>
            </a:r>
            <a:endParaRPr lang="fr-FR" sz="1400" dirty="0">
              <a:solidFill>
                <a:srgbClr val="008000"/>
              </a:solidFill>
            </a:endParaRPr>
          </a:p>
          <a:p>
            <a:pPr eaLnBrk="0" fontAlgn="base" hangingPunct="0"/>
            <a:r>
              <a:rPr lang="fr-FR" sz="1400" dirty="0">
                <a:solidFill>
                  <a:srgbClr val="008000"/>
                </a:solidFill>
              </a:rPr>
              <a:t>Centre pour l’information sur l’agriculture durable à faibles intrants externes. </a:t>
            </a:r>
            <a:r>
              <a:rPr lang="fr-FR" sz="1400" dirty="0" err="1">
                <a:solidFill>
                  <a:srgbClr val="008000"/>
                </a:solidFill>
              </a:rPr>
              <a:t>Promouvoit</a:t>
            </a:r>
            <a:r>
              <a:rPr lang="fr-FR" sz="1400" dirty="0">
                <a:solidFill>
                  <a:srgbClr val="008000"/>
                </a:solidFill>
              </a:rPr>
              <a:t> les échanges d’information pour les exploitants agricoles de petite échelle dans le Sud par le biais de l’identification de technologies prometteuses. Des informations concernant ces tech­nologies sont transmises principalement par le biais du magazine LEISA. Tous les articles peuvent être consultés en ligne.</a:t>
            </a:r>
          </a:p>
          <a:p>
            <a:pPr eaLnBrk="0" fontAlgn="base" hangingPunct="0"/>
            <a:r>
              <a:rPr lang="fr-FR" sz="1400" dirty="0">
                <a:solidFill>
                  <a:srgbClr val="008000"/>
                </a:solidFill>
              </a:rPr>
              <a:t>Contact : ILEIA, </a:t>
            </a:r>
            <a:r>
              <a:rPr lang="fr-FR" sz="1400" dirty="0" err="1">
                <a:solidFill>
                  <a:srgbClr val="008000"/>
                </a:solidFill>
              </a:rPr>
              <a:t>Zuidsingel</a:t>
            </a:r>
            <a:r>
              <a:rPr lang="fr-FR" sz="1400" dirty="0">
                <a:solidFill>
                  <a:srgbClr val="008000"/>
                </a:solidFill>
              </a:rPr>
              <a:t> 16, 3811 HA Amersfoort, Pays-Bas</a:t>
            </a:r>
          </a:p>
          <a:p>
            <a:pPr eaLnBrk="0" fontAlgn="base" hangingPunct="0"/>
            <a:r>
              <a:rPr lang="fr-FR" sz="1400" dirty="0">
                <a:solidFill>
                  <a:srgbClr val="008000"/>
                </a:solidFill>
              </a:rPr>
              <a:t>T : +31 33 4673870, F : +31 33 4632410</a:t>
            </a:r>
          </a:p>
          <a:p>
            <a:pPr eaLnBrk="0" fontAlgn="base" hangingPunct="0"/>
            <a:r>
              <a:rPr lang="fr-FR" sz="1400" dirty="0">
                <a:solidFill>
                  <a:srgbClr val="008000"/>
                </a:solidFill>
              </a:rPr>
              <a:t>E </a:t>
            </a:r>
            <a:r>
              <a:rPr lang="fr-FR" sz="1400" dirty="0" smtClean="0">
                <a:solidFill>
                  <a:srgbClr val="008000"/>
                </a:solidFill>
              </a:rPr>
              <a:t>: </a:t>
            </a:r>
            <a:r>
              <a:rPr lang="fr-FR" sz="1400" u="sng" dirty="0" smtClean="0">
                <a:solidFill>
                  <a:srgbClr val="008000"/>
                </a:solidFill>
                <a:hlinkClick r:id="rId2"/>
              </a:rPr>
              <a:t>ileia@ileia.nl</a:t>
            </a:r>
            <a:r>
              <a:rPr lang="fr-FR" sz="1400" dirty="0" smtClean="0">
                <a:solidFill>
                  <a:srgbClr val="008000"/>
                </a:solidFill>
              </a:rPr>
              <a:t>, </a:t>
            </a:r>
            <a:r>
              <a:rPr lang="fr-FR" sz="1400" dirty="0">
                <a:solidFill>
                  <a:srgbClr val="008000"/>
                </a:solidFill>
              </a:rPr>
              <a:t>W :</a:t>
            </a:r>
            <a:r>
              <a:rPr lang="fr-FR" sz="1400" u="sng" dirty="0">
                <a:solidFill>
                  <a:srgbClr val="008000"/>
                </a:solidFill>
              </a:rPr>
              <a:t> </a:t>
            </a:r>
            <a:r>
              <a:rPr lang="fr-FR" sz="1400" u="sng" dirty="0" smtClean="0">
                <a:solidFill>
                  <a:srgbClr val="008000"/>
                </a:solidFill>
                <a:hlinkClick r:id="rId3"/>
              </a:rPr>
              <a:t>www.leisa.info</a:t>
            </a:r>
            <a:r>
              <a:rPr lang="fr-FR" sz="1400" u="sng" dirty="0" smtClean="0">
                <a:solidFill>
                  <a:srgbClr val="008000"/>
                </a:solidFill>
              </a:rPr>
              <a:t> </a:t>
            </a:r>
            <a:r>
              <a:rPr lang="fr-FR" sz="1400" dirty="0" smtClean="0">
                <a:solidFill>
                  <a:srgbClr val="008000"/>
                </a:solidFill>
              </a:rPr>
              <a:t> </a:t>
            </a:r>
            <a:endParaRPr lang="fr-FR" sz="1400" dirty="0">
              <a:solidFill>
                <a:srgbClr val="008000"/>
              </a:solidFill>
            </a:endParaRPr>
          </a:p>
          <a:p>
            <a:pPr eaLnBrk="0" fontAlgn="base" hangingPunct="0"/>
            <a:endParaRPr lang="fr-FR" sz="1400" b="1" dirty="0" smtClean="0">
              <a:solidFill>
                <a:srgbClr val="008000"/>
              </a:solidFill>
            </a:endParaRPr>
          </a:p>
          <a:p>
            <a:pPr eaLnBrk="0" fontAlgn="base" hangingPunct="0"/>
            <a:r>
              <a:rPr lang="fr-FR" sz="1400" b="1" dirty="0" smtClean="0">
                <a:solidFill>
                  <a:srgbClr val="008000"/>
                </a:solidFill>
              </a:rPr>
              <a:t>ISRA-CDH </a:t>
            </a:r>
            <a:r>
              <a:rPr lang="fr-FR" sz="1400" b="1" dirty="0">
                <a:solidFill>
                  <a:srgbClr val="008000"/>
                </a:solidFill>
              </a:rPr>
              <a:t>: Institut Sénégalais de Recherches Agricoles, Centre</a:t>
            </a:r>
            <a:endParaRPr lang="fr-FR" sz="1400" dirty="0">
              <a:solidFill>
                <a:srgbClr val="008000"/>
              </a:solidFill>
            </a:endParaRPr>
          </a:p>
          <a:p>
            <a:pPr eaLnBrk="0" fontAlgn="base" hangingPunct="0"/>
            <a:r>
              <a:rPr lang="fr-FR" sz="1400" b="1" dirty="0">
                <a:solidFill>
                  <a:srgbClr val="008000"/>
                </a:solidFill>
              </a:rPr>
              <a:t>pour le Développement de l’Horticulture</a:t>
            </a:r>
            <a:endParaRPr lang="fr-FR" sz="1400" dirty="0">
              <a:solidFill>
                <a:srgbClr val="008000"/>
              </a:solidFill>
            </a:endParaRPr>
          </a:p>
          <a:p>
            <a:pPr eaLnBrk="0" fontAlgn="base" hangingPunct="0"/>
            <a:r>
              <a:rPr lang="fr-FR" sz="1400" dirty="0">
                <a:solidFill>
                  <a:srgbClr val="008000"/>
                </a:solidFill>
              </a:rPr>
              <a:t>BP 3120, Dakar, SENEGAL</a:t>
            </a:r>
          </a:p>
          <a:p>
            <a:pPr eaLnBrk="0" fontAlgn="base" hangingPunct="0"/>
            <a:r>
              <a:rPr lang="fr-FR" sz="1400" dirty="0">
                <a:solidFill>
                  <a:srgbClr val="008000"/>
                </a:solidFill>
              </a:rPr>
              <a:t>T : +221-835-0610</a:t>
            </a:r>
          </a:p>
          <a:p>
            <a:pPr eaLnBrk="0" fontAlgn="base" hangingPunct="0"/>
            <a:r>
              <a:rPr lang="fr-FR" sz="1400" dirty="0">
                <a:solidFill>
                  <a:srgbClr val="008000"/>
                </a:solidFill>
              </a:rPr>
              <a:t>W </a:t>
            </a:r>
            <a:r>
              <a:rPr lang="fr-FR" sz="1400" dirty="0" smtClean="0">
                <a:solidFill>
                  <a:srgbClr val="008000"/>
                </a:solidFill>
              </a:rPr>
              <a:t>: </a:t>
            </a:r>
            <a:r>
              <a:rPr lang="fr-FR" sz="1400" u="sng" dirty="0" smtClean="0">
                <a:solidFill>
                  <a:srgbClr val="008000"/>
                </a:solidFill>
                <a:hlinkClick r:id="rId4"/>
              </a:rPr>
              <a:t>www.refer.sn/isra</a:t>
            </a:r>
            <a:endParaRPr lang="fr-FR" sz="1400" dirty="0">
              <a:solidFill>
                <a:srgbClr val="008000"/>
              </a:solidFill>
            </a:endParaRPr>
          </a:p>
          <a:p>
            <a:pPr eaLnBrk="0" fontAlgn="base" hangingPunct="0"/>
            <a:r>
              <a:rPr lang="fr-FR" sz="1400" dirty="0">
                <a:solidFill>
                  <a:srgbClr val="008000"/>
                </a:solidFill>
              </a:rPr>
              <a:t>E </a:t>
            </a:r>
            <a:r>
              <a:rPr lang="fr-FR" sz="1400" dirty="0" smtClean="0">
                <a:solidFill>
                  <a:srgbClr val="008000"/>
                </a:solidFill>
              </a:rPr>
              <a:t>:  </a:t>
            </a:r>
            <a:r>
              <a:rPr lang="fr-FR" sz="1400" u="sng" dirty="0" smtClean="0">
                <a:solidFill>
                  <a:srgbClr val="008000"/>
                </a:solidFill>
                <a:hlinkClick r:id="rId5"/>
              </a:rPr>
              <a:t>corafrem@sonatel.senet.net</a:t>
            </a:r>
            <a:r>
              <a:rPr lang="fr-FR" sz="1400" u="sng" dirty="0" smtClean="0">
                <a:solidFill>
                  <a:srgbClr val="008000"/>
                </a:solidFill>
              </a:rPr>
              <a:t> </a:t>
            </a:r>
            <a:r>
              <a:rPr lang="fr-FR" sz="1400" dirty="0" smtClean="0">
                <a:solidFill>
                  <a:srgbClr val="008000"/>
                </a:solidFill>
              </a:rPr>
              <a:t> </a:t>
            </a:r>
          </a:p>
          <a:p>
            <a:pPr eaLnBrk="0" fontAlgn="base" hangingPunct="0"/>
            <a:endParaRPr lang="fr-FR" sz="1400" dirty="0">
              <a:solidFill>
                <a:srgbClr val="008000"/>
              </a:solidFill>
            </a:endParaRPr>
          </a:p>
          <a:p>
            <a:r>
              <a:rPr lang="fr-FR" sz="1400" b="1" dirty="0">
                <a:solidFill>
                  <a:srgbClr val="008000"/>
                </a:solidFill>
              </a:rPr>
              <a:t>The World </a:t>
            </a:r>
            <a:r>
              <a:rPr lang="fr-FR" sz="1400" b="1" dirty="0" err="1">
                <a:solidFill>
                  <a:srgbClr val="008000"/>
                </a:solidFill>
              </a:rPr>
              <a:t>Vegetable</a:t>
            </a:r>
            <a:r>
              <a:rPr lang="fr-FR" sz="1400" b="1" dirty="0">
                <a:solidFill>
                  <a:srgbClr val="008000"/>
                </a:solidFill>
              </a:rPr>
              <a:t> Center</a:t>
            </a:r>
            <a:r>
              <a:rPr lang="fr-FR" sz="1400" dirty="0">
                <a:solidFill>
                  <a:srgbClr val="008000"/>
                </a:solidFill>
              </a:rPr>
              <a:t>, AVRDC, Center for </a:t>
            </a:r>
            <a:r>
              <a:rPr lang="fr-FR" sz="1400" dirty="0" err="1">
                <a:solidFill>
                  <a:srgbClr val="008000"/>
                </a:solidFill>
              </a:rPr>
              <a:t>Africa</a:t>
            </a:r>
            <a:r>
              <a:rPr lang="fr-FR" sz="1400" dirty="0">
                <a:solidFill>
                  <a:srgbClr val="008000"/>
                </a:solidFill>
              </a:rPr>
              <a:t> (RCA)</a:t>
            </a:r>
          </a:p>
          <a:p>
            <a:r>
              <a:rPr lang="fr-FR" sz="1400" dirty="0">
                <a:solidFill>
                  <a:srgbClr val="008000"/>
                </a:solidFill>
              </a:rPr>
              <a:t>PO Box 10, </a:t>
            </a:r>
            <a:r>
              <a:rPr lang="fr-FR" sz="1400" dirty="0" err="1">
                <a:solidFill>
                  <a:srgbClr val="008000"/>
                </a:solidFill>
              </a:rPr>
              <a:t>Duluti</a:t>
            </a:r>
            <a:r>
              <a:rPr lang="fr-FR" sz="1400" dirty="0">
                <a:solidFill>
                  <a:srgbClr val="008000"/>
                </a:solidFill>
              </a:rPr>
              <a:t>, Arusha</a:t>
            </a:r>
          </a:p>
          <a:p>
            <a:r>
              <a:rPr lang="fr-FR" sz="1400" dirty="0">
                <a:solidFill>
                  <a:srgbClr val="008000"/>
                </a:solidFill>
              </a:rPr>
              <a:t>TANZANIA</a:t>
            </a:r>
          </a:p>
          <a:p>
            <a:r>
              <a:rPr lang="fr-FR" sz="1400" dirty="0">
                <a:solidFill>
                  <a:srgbClr val="008000"/>
                </a:solidFill>
              </a:rPr>
              <a:t>T: (255)-27-255-3093 / 255-3102</a:t>
            </a:r>
          </a:p>
          <a:p>
            <a:r>
              <a:rPr lang="fr-FR" sz="1400" dirty="0">
                <a:solidFill>
                  <a:srgbClr val="008000"/>
                </a:solidFill>
              </a:rPr>
              <a:t>W: </a:t>
            </a:r>
            <a:r>
              <a:rPr lang="fr-FR" sz="1400" dirty="0" smtClean="0">
                <a:solidFill>
                  <a:srgbClr val="008000"/>
                </a:solidFill>
              </a:rPr>
              <a:t>avrdc.org/rca.co.tz </a:t>
            </a:r>
            <a:endParaRPr lang="fr-FR" sz="1400" dirty="0">
              <a:solidFill>
                <a:srgbClr val="008000"/>
              </a:solidFill>
            </a:endParaRPr>
          </a:p>
          <a:p>
            <a:r>
              <a:rPr lang="fr-FR" sz="1400" dirty="0">
                <a:solidFill>
                  <a:srgbClr val="008000"/>
                </a:solidFill>
              </a:rPr>
              <a:t>E: </a:t>
            </a:r>
            <a:r>
              <a:rPr lang="fr-FR" sz="1400" dirty="0" smtClean="0">
                <a:solidFill>
                  <a:srgbClr val="008000"/>
                </a:solidFill>
                <a:hlinkClick r:id="rId6"/>
              </a:rPr>
              <a:t>info@avrdc-rca.co.tz</a:t>
            </a:r>
            <a:r>
              <a:rPr lang="fr-FR" sz="1400" dirty="0" smtClean="0">
                <a:solidFill>
                  <a:srgbClr val="008000"/>
                </a:solidFill>
              </a:rPr>
              <a:t> </a:t>
            </a:r>
            <a:endParaRPr lang="fr-FR" sz="1400" dirty="0">
              <a:solidFill>
                <a:srgbClr val="008000"/>
              </a:solidFill>
            </a:endParaRPr>
          </a:p>
        </p:txBody>
      </p:sp>
      <p:sp>
        <p:nvSpPr>
          <p:cNvPr id="8" name="ZoneTexte 7"/>
          <p:cNvSpPr txBox="1"/>
          <p:nvPr/>
        </p:nvSpPr>
        <p:spPr>
          <a:xfrm>
            <a:off x="5669280" y="1366366"/>
            <a:ext cx="6329978" cy="5047536"/>
          </a:xfrm>
          <a:prstGeom prst="rect">
            <a:avLst/>
          </a:prstGeom>
          <a:noFill/>
        </p:spPr>
        <p:txBody>
          <a:bodyPr wrap="square" rtlCol="0">
            <a:spAutoFit/>
          </a:bodyPr>
          <a:lstStyle/>
          <a:p>
            <a:pPr algn="just"/>
            <a:r>
              <a:rPr lang="fr-FR" sz="1400" b="1" dirty="0">
                <a:solidFill>
                  <a:srgbClr val="008000"/>
                </a:solidFill>
              </a:rPr>
              <a:t>Le Bureau africain d’IFOAM (IAO)</a:t>
            </a:r>
          </a:p>
          <a:p>
            <a:pPr algn="just"/>
            <a:r>
              <a:rPr lang="fr-FR" sz="1400" dirty="0">
                <a:solidFill>
                  <a:srgbClr val="008000"/>
                </a:solidFill>
              </a:rPr>
              <a:t>Les objectifs de ce bureau sont : institutionnaliser le secteur de l’agriculture biologique, promouvoir l’agriculture biologique en tant qu’option de développement, développer les marchés biologiques et les cahiers des charges bio, encourager la mise en place d’un cadre politique favorable au développement de l’agriculture biologique. L’IFOAM a établi (jusqu’en 2007) des points de contact au Ghana, au Nigeria, en Zambie, au Zimbabwe, en Ouganda et au Madagascar. Un certain nombre d’autres points de contact seront établis en Afrique. Contact : M. Hervé </a:t>
            </a:r>
            <a:r>
              <a:rPr lang="fr-FR" sz="1400" dirty="0" err="1">
                <a:solidFill>
                  <a:srgbClr val="008000"/>
                </a:solidFill>
              </a:rPr>
              <a:t>Bouagnimbeck</a:t>
            </a:r>
            <a:r>
              <a:rPr lang="fr-FR" sz="1400" dirty="0">
                <a:solidFill>
                  <a:srgbClr val="008000"/>
                </a:solidFill>
              </a:rPr>
              <a:t>, coordonnateur</a:t>
            </a:r>
          </a:p>
          <a:p>
            <a:pPr algn="just"/>
            <a:r>
              <a:rPr lang="fr-FR" sz="1400" dirty="0">
                <a:solidFill>
                  <a:srgbClr val="008000"/>
                </a:solidFill>
              </a:rPr>
              <a:t>E : h.bouagnimbeck@ifoam.org</a:t>
            </a:r>
          </a:p>
          <a:p>
            <a:pPr algn="just"/>
            <a:r>
              <a:rPr lang="fr-FR" sz="1400" dirty="0">
                <a:solidFill>
                  <a:srgbClr val="008000"/>
                </a:solidFill>
              </a:rPr>
              <a:t>W : </a:t>
            </a:r>
            <a:r>
              <a:rPr lang="fr-FR" sz="1400" dirty="0" smtClean="0">
                <a:solidFill>
                  <a:srgbClr val="008000"/>
                </a:solidFill>
                <a:hlinkClick r:id="rId7"/>
              </a:rPr>
              <a:t>www.ifoam.org</a:t>
            </a:r>
            <a:r>
              <a:rPr lang="fr-FR" sz="1400" dirty="0" smtClean="0">
                <a:solidFill>
                  <a:srgbClr val="008000"/>
                </a:solidFill>
              </a:rPr>
              <a:t>  </a:t>
            </a:r>
            <a:r>
              <a:rPr lang="fr-FR" sz="1400" dirty="0">
                <a:solidFill>
                  <a:srgbClr val="008000"/>
                </a:solidFill>
              </a:rPr>
              <a:t>&gt;&gt; IFOAM </a:t>
            </a:r>
            <a:r>
              <a:rPr lang="fr-FR" sz="1400" dirty="0" err="1">
                <a:solidFill>
                  <a:srgbClr val="008000"/>
                </a:solidFill>
              </a:rPr>
              <a:t>Around</a:t>
            </a:r>
            <a:r>
              <a:rPr lang="fr-FR" sz="1400" dirty="0">
                <a:solidFill>
                  <a:srgbClr val="008000"/>
                </a:solidFill>
              </a:rPr>
              <a:t> the world &gt;&gt; </a:t>
            </a:r>
            <a:r>
              <a:rPr lang="fr-FR" sz="1400" dirty="0" err="1">
                <a:solidFill>
                  <a:srgbClr val="008000"/>
                </a:solidFill>
              </a:rPr>
              <a:t>Africa</a:t>
            </a:r>
            <a:r>
              <a:rPr lang="fr-FR" sz="1400" dirty="0">
                <a:solidFill>
                  <a:srgbClr val="008000"/>
                </a:solidFill>
              </a:rPr>
              <a:t> office</a:t>
            </a:r>
          </a:p>
          <a:p>
            <a:pPr algn="just"/>
            <a:endParaRPr lang="fr-FR" sz="1400" dirty="0" smtClean="0">
              <a:solidFill>
                <a:srgbClr val="008000"/>
              </a:solidFill>
            </a:endParaRPr>
          </a:p>
          <a:p>
            <a:pPr algn="just"/>
            <a:r>
              <a:rPr lang="fr-FR" sz="1400" b="1" dirty="0" smtClean="0">
                <a:solidFill>
                  <a:srgbClr val="008000"/>
                </a:solidFill>
              </a:rPr>
              <a:t>Plant </a:t>
            </a:r>
            <a:r>
              <a:rPr lang="fr-FR" sz="1400" b="1" dirty="0" err="1">
                <a:solidFill>
                  <a:srgbClr val="008000"/>
                </a:solidFill>
              </a:rPr>
              <a:t>Resources</a:t>
            </a:r>
            <a:r>
              <a:rPr lang="fr-FR" sz="1400" b="1" dirty="0">
                <a:solidFill>
                  <a:srgbClr val="008000"/>
                </a:solidFill>
              </a:rPr>
              <a:t> of Tropical </a:t>
            </a:r>
            <a:r>
              <a:rPr lang="fr-FR" sz="1400" b="1" dirty="0" err="1">
                <a:solidFill>
                  <a:srgbClr val="008000"/>
                </a:solidFill>
              </a:rPr>
              <a:t>Africa</a:t>
            </a:r>
            <a:r>
              <a:rPr lang="fr-FR" sz="1400" b="1" dirty="0">
                <a:solidFill>
                  <a:srgbClr val="008000"/>
                </a:solidFill>
              </a:rPr>
              <a:t> (PROTA)</a:t>
            </a:r>
          </a:p>
          <a:p>
            <a:pPr algn="just"/>
            <a:r>
              <a:rPr lang="fr-FR" sz="1400" dirty="0">
                <a:solidFill>
                  <a:srgbClr val="008000"/>
                </a:solidFill>
              </a:rPr>
              <a:t>PROTA est une fondation internationale sans but lucratif. Son objectif est de faire la synthèse de l’information dispersée sur environ 7 000 plantes utiles de l’Afrique tropicale et de fournir un large accès à cette information par le moyen de bases de données sur le web, de livres, de </a:t>
            </a:r>
            <a:r>
              <a:rPr lang="fr-FR" sz="1400" dirty="0" err="1">
                <a:solidFill>
                  <a:srgbClr val="008000"/>
                </a:solidFill>
              </a:rPr>
              <a:t>CD-Roms</a:t>
            </a:r>
            <a:r>
              <a:rPr lang="fr-FR" sz="1400" dirty="0">
                <a:solidFill>
                  <a:srgbClr val="008000"/>
                </a:solidFill>
              </a:rPr>
              <a:t> et de produits spéciaux. PROTA est hébergée chez WUR (Wageningen </a:t>
            </a:r>
            <a:r>
              <a:rPr lang="fr-FR" sz="1400" dirty="0" err="1">
                <a:solidFill>
                  <a:srgbClr val="008000"/>
                </a:solidFill>
              </a:rPr>
              <a:t>University</a:t>
            </a:r>
            <a:r>
              <a:rPr lang="fr-FR" sz="1400" dirty="0">
                <a:solidFill>
                  <a:srgbClr val="008000"/>
                </a:solidFill>
              </a:rPr>
              <a:t>, Pays-Bas), et </a:t>
            </a:r>
            <a:r>
              <a:rPr lang="fr-FR" sz="1400" dirty="0" smtClean="0">
                <a:solidFill>
                  <a:srgbClr val="008000"/>
                </a:solidFill>
              </a:rPr>
              <a:t>cofinancée </a:t>
            </a:r>
            <a:r>
              <a:rPr lang="fr-FR" sz="1400" dirty="0">
                <a:solidFill>
                  <a:srgbClr val="008000"/>
                </a:solidFill>
              </a:rPr>
              <a:t>par DGIS, EDF et par d’autres (y compris le CTA). Les informations sont également </a:t>
            </a:r>
            <a:r>
              <a:rPr lang="fr-FR" sz="1400" dirty="0" smtClean="0">
                <a:solidFill>
                  <a:srgbClr val="008000"/>
                </a:solidFill>
              </a:rPr>
              <a:t>rendues </a:t>
            </a:r>
            <a:r>
              <a:rPr lang="fr-FR" sz="1400" dirty="0">
                <a:solidFill>
                  <a:srgbClr val="008000"/>
                </a:solidFill>
              </a:rPr>
              <a:t>disponibles sous forme de livres et de </a:t>
            </a:r>
            <a:r>
              <a:rPr lang="fr-FR" sz="1400" dirty="0" err="1">
                <a:solidFill>
                  <a:srgbClr val="008000"/>
                </a:solidFill>
              </a:rPr>
              <a:t>CD-Roms</a:t>
            </a:r>
            <a:r>
              <a:rPr lang="fr-FR" sz="1400" dirty="0">
                <a:solidFill>
                  <a:srgbClr val="008000"/>
                </a:solidFill>
              </a:rPr>
              <a:t> (que l’on peut se procurer gratuitement – pour ceux qui sont abonnés au PDS – </a:t>
            </a:r>
            <a:r>
              <a:rPr lang="fr-FR" sz="1400" dirty="0" err="1">
                <a:solidFill>
                  <a:srgbClr val="008000"/>
                </a:solidFill>
              </a:rPr>
              <a:t>au-près</a:t>
            </a:r>
            <a:r>
              <a:rPr lang="fr-FR" sz="1400" dirty="0">
                <a:solidFill>
                  <a:srgbClr val="008000"/>
                </a:solidFill>
              </a:rPr>
              <a:t> du CTA, ou que l’on peut acheter auprès de la maison d’édition </a:t>
            </a:r>
            <a:r>
              <a:rPr lang="fr-FR" sz="1400" dirty="0" err="1">
                <a:solidFill>
                  <a:srgbClr val="008000"/>
                </a:solidFill>
              </a:rPr>
              <a:t>Backhuys</a:t>
            </a:r>
            <a:r>
              <a:rPr lang="fr-FR" sz="1400" dirty="0">
                <a:solidFill>
                  <a:srgbClr val="008000"/>
                </a:solidFill>
              </a:rPr>
              <a:t>). W : </a:t>
            </a:r>
            <a:r>
              <a:rPr lang="fr-FR" sz="1400" dirty="0">
                <a:solidFill>
                  <a:srgbClr val="008000"/>
                </a:solidFill>
                <a:hlinkClick r:id="rId8"/>
              </a:rPr>
              <a:t>www.prota.org</a:t>
            </a:r>
            <a:r>
              <a:rPr lang="fr-FR" sz="1400" dirty="0" smtClean="0">
                <a:solidFill>
                  <a:srgbClr val="008000"/>
                </a:solidFill>
              </a:rPr>
              <a:t>, site </a:t>
            </a:r>
            <a:r>
              <a:rPr lang="fr-FR" sz="1400" dirty="0">
                <a:solidFill>
                  <a:srgbClr val="008000"/>
                </a:solidFill>
              </a:rPr>
              <a:t>Web anglophone avec des </a:t>
            </a:r>
            <a:r>
              <a:rPr lang="fr-FR" sz="1400" dirty="0" smtClean="0">
                <a:solidFill>
                  <a:srgbClr val="008000"/>
                </a:solidFill>
              </a:rPr>
              <a:t>informations </a:t>
            </a:r>
            <a:r>
              <a:rPr lang="fr-FR" sz="1400" dirty="0">
                <a:solidFill>
                  <a:srgbClr val="008000"/>
                </a:solidFill>
              </a:rPr>
              <a:t>en français</a:t>
            </a:r>
            <a:r>
              <a:rPr lang="fr-FR" sz="1400" dirty="0" smtClean="0">
                <a:solidFill>
                  <a:srgbClr val="008000"/>
                </a:solidFill>
              </a:rPr>
              <a:t>.</a:t>
            </a:r>
            <a:endParaRPr lang="fr-FR" sz="1400" dirty="0">
              <a:solidFill>
                <a:srgbClr val="008000"/>
              </a:solidFill>
            </a:endParaRPr>
          </a:p>
        </p:txBody>
      </p:sp>
    </p:spTree>
    <p:extLst>
      <p:ext uri="{BB962C8B-B14F-4D97-AF65-F5344CB8AC3E}">
        <p14:creationId xmlns:p14="http://schemas.microsoft.com/office/powerpoint/2010/main" val="14867174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8409" y="193637"/>
            <a:ext cx="520849" cy="395979"/>
          </a:xfrm>
        </p:spPr>
        <p:txBody>
          <a:bodyPr/>
          <a:lstStyle/>
          <a:p>
            <a:fld id="{603C289A-54D5-4C32-934A-7B1A9FC8B676}" type="slidenum">
              <a:rPr lang="fr-FR" smtClean="0"/>
              <a:t>136</a:t>
            </a:fld>
            <a:endParaRPr lang="fr-FR"/>
          </a:p>
        </p:txBody>
      </p:sp>
      <p:sp>
        <p:nvSpPr>
          <p:cNvPr id="3" name="ZoneTexte 2"/>
          <p:cNvSpPr txBox="1"/>
          <p:nvPr/>
        </p:nvSpPr>
        <p:spPr>
          <a:xfrm>
            <a:off x="172122" y="754575"/>
            <a:ext cx="4609197" cy="369332"/>
          </a:xfrm>
          <a:prstGeom prst="rect">
            <a:avLst/>
          </a:prstGeom>
          <a:noFill/>
        </p:spPr>
        <p:txBody>
          <a:bodyPr wrap="square" rtlCol="0">
            <a:spAutoFit/>
          </a:bodyPr>
          <a:lstStyle/>
          <a:p>
            <a:r>
              <a:rPr lang="fr-FR" b="1" dirty="0" smtClean="0">
                <a:solidFill>
                  <a:srgbClr val="008000"/>
                </a:solidFill>
              </a:rPr>
              <a:t>33. Annexe : Légumes tolérants à l’ombre</a:t>
            </a:r>
            <a:endParaRPr lang="fr-FR" b="1" dirty="0">
              <a:solidFill>
                <a:srgbClr val="008000"/>
              </a:solidFill>
            </a:endParaRPr>
          </a:p>
        </p:txBody>
      </p:sp>
      <p:sp>
        <p:nvSpPr>
          <p:cNvPr id="4" name="ZoneTexte 3"/>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72124" y="1123907"/>
            <a:ext cx="5644782" cy="5447645"/>
          </a:xfrm>
          <a:prstGeom prst="rect">
            <a:avLst/>
          </a:prstGeom>
          <a:noFill/>
        </p:spPr>
        <p:txBody>
          <a:bodyPr wrap="square" rtlCol="0">
            <a:spAutoFit/>
          </a:bodyPr>
          <a:lstStyle/>
          <a:p>
            <a:r>
              <a:rPr lang="fr-FR" dirty="0" smtClean="0">
                <a:solidFill>
                  <a:srgbClr val="008000"/>
                </a:solidFill>
              </a:rPr>
              <a:t>15 </a:t>
            </a:r>
            <a:r>
              <a:rPr lang="fr-FR" dirty="0">
                <a:solidFill>
                  <a:srgbClr val="008000"/>
                </a:solidFill>
              </a:rPr>
              <a:t>Légumes</a:t>
            </a:r>
            <a:r>
              <a:rPr lang="fr-FR" b="1" dirty="0">
                <a:solidFill>
                  <a:srgbClr val="008000"/>
                </a:solidFill>
              </a:rPr>
              <a:t> </a:t>
            </a:r>
            <a:r>
              <a:rPr lang="fr-FR" dirty="0" smtClean="0">
                <a:solidFill>
                  <a:srgbClr val="008000"/>
                </a:solidFill>
              </a:rPr>
              <a:t>aimant l'ombre ou tolérants à l’ombre </a:t>
            </a:r>
            <a:r>
              <a:rPr lang="fr-FR" dirty="0">
                <a:solidFill>
                  <a:srgbClr val="008000"/>
                </a:solidFill>
              </a:rPr>
              <a:t>:</a:t>
            </a:r>
          </a:p>
          <a:p>
            <a:r>
              <a:rPr lang="fr-FR" dirty="0" smtClean="0">
                <a:solidFill>
                  <a:srgbClr val="008000"/>
                </a:solidFill>
              </a:rPr>
              <a:t>Français (Anglais)</a:t>
            </a:r>
          </a:p>
          <a:p>
            <a:endParaRPr lang="fr-FR" dirty="0">
              <a:solidFill>
                <a:srgbClr val="008000"/>
              </a:solidFill>
            </a:endParaRPr>
          </a:p>
          <a:p>
            <a:r>
              <a:rPr lang="fr-FR" dirty="0">
                <a:solidFill>
                  <a:srgbClr val="008000"/>
                </a:solidFill>
              </a:rPr>
              <a:t>1. C</a:t>
            </a:r>
            <a:r>
              <a:rPr lang="fr-FR" dirty="0" smtClean="0">
                <a:solidFill>
                  <a:srgbClr val="008000"/>
                </a:solidFill>
              </a:rPr>
              <a:t>hou frisé (</a:t>
            </a:r>
            <a:r>
              <a:rPr lang="fr-FR" dirty="0" err="1" smtClean="0">
                <a:solidFill>
                  <a:srgbClr val="008000"/>
                </a:solidFill>
              </a:rPr>
              <a:t>Kale</a:t>
            </a:r>
            <a:r>
              <a:rPr lang="fr-FR" dirty="0" smtClean="0">
                <a:solidFill>
                  <a:srgbClr val="008000"/>
                </a:solidFill>
              </a:rPr>
              <a:t>)</a:t>
            </a:r>
            <a:endParaRPr lang="fr-FR" dirty="0">
              <a:solidFill>
                <a:srgbClr val="008000"/>
              </a:solidFill>
            </a:endParaRPr>
          </a:p>
          <a:p>
            <a:r>
              <a:rPr lang="fr-FR" dirty="0">
                <a:solidFill>
                  <a:srgbClr val="008000"/>
                </a:solidFill>
              </a:rPr>
              <a:t>2. </a:t>
            </a:r>
            <a:r>
              <a:rPr lang="fr-FR" dirty="0" smtClean="0">
                <a:solidFill>
                  <a:srgbClr val="008000"/>
                </a:solidFill>
              </a:rPr>
              <a:t>Persil (</a:t>
            </a:r>
            <a:r>
              <a:rPr lang="fr-FR" dirty="0" err="1">
                <a:solidFill>
                  <a:srgbClr val="008000"/>
                </a:solidFill>
              </a:rPr>
              <a:t>Parsley</a:t>
            </a:r>
            <a:r>
              <a:rPr lang="fr-FR" dirty="0" smtClean="0">
                <a:solidFill>
                  <a:srgbClr val="008000"/>
                </a:solidFill>
              </a:rPr>
              <a:t>)</a:t>
            </a:r>
            <a:endParaRPr lang="fr-FR" dirty="0">
              <a:solidFill>
                <a:srgbClr val="008000"/>
              </a:solidFill>
            </a:endParaRPr>
          </a:p>
          <a:p>
            <a:r>
              <a:rPr lang="fr-FR" dirty="0">
                <a:solidFill>
                  <a:srgbClr val="008000"/>
                </a:solidFill>
              </a:rPr>
              <a:t>3. </a:t>
            </a:r>
            <a:r>
              <a:rPr lang="fr-FR" dirty="0" smtClean="0">
                <a:solidFill>
                  <a:srgbClr val="008000"/>
                </a:solidFill>
              </a:rPr>
              <a:t>Laitue (</a:t>
            </a:r>
            <a:r>
              <a:rPr lang="fr-FR" dirty="0" err="1">
                <a:solidFill>
                  <a:srgbClr val="008000"/>
                </a:solidFill>
              </a:rPr>
              <a:t>Lettuce</a:t>
            </a:r>
            <a:r>
              <a:rPr lang="fr-FR" dirty="0" smtClean="0">
                <a:solidFill>
                  <a:srgbClr val="008000"/>
                </a:solidFill>
              </a:rPr>
              <a:t>)</a:t>
            </a:r>
            <a:endParaRPr lang="fr-FR" dirty="0">
              <a:solidFill>
                <a:srgbClr val="008000"/>
              </a:solidFill>
            </a:endParaRPr>
          </a:p>
          <a:p>
            <a:r>
              <a:rPr lang="fr-FR" dirty="0">
                <a:solidFill>
                  <a:srgbClr val="008000"/>
                </a:solidFill>
              </a:rPr>
              <a:t>4. </a:t>
            </a:r>
            <a:r>
              <a:rPr lang="fr-FR" dirty="0" smtClean="0">
                <a:solidFill>
                  <a:srgbClr val="008000"/>
                </a:solidFill>
              </a:rPr>
              <a:t>Ail (</a:t>
            </a:r>
            <a:r>
              <a:rPr lang="fr-FR" dirty="0" err="1">
                <a:solidFill>
                  <a:srgbClr val="008000"/>
                </a:solidFill>
              </a:rPr>
              <a:t>Garlic</a:t>
            </a:r>
            <a:r>
              <a:rPr lang="fr-FR" dirty="0" smtClean="0">
                <a:solidFill>
                  <a:srgbClr val="008000"/>
                </a:solidFill>
              </a:rPr>
              <a:t>)</a:t>
            </a:r>
            <a:endParaRPr lang="fr-FR" dirty="0">
              <a:solidFill>
                <a:srgbClr val="008000"/>
              </a:solidFill>
            </a:endParaRPr>
          </a:p>
          <a:p>
            <a:r>
              <a:rPr lang="fr-FR" dirty="0">
                <a:solidFill>
                  <a:srgbClr val="008000"/>
                </a:solidFill>
              </a:rPr>
              <a:t>5. </a:t>
            </a:r>
            <a:r>
              <a:rPr lang="fr-FR" dirty="0" smtClean="0">
                <a:solidFill>
                  <a:srgbClr val="008000"/>
                </a:solidFill>
              </a:rPr>
              <a:t>Echalotes </a:t>
            </a:r>
            <a:r>
              <a:rPr lang="fr-FR" dirty="0">
                <a:solidFill>
                  <a:srgbClr val="008000"/>
                </a:solidFill>
              </a:rPr>
              <a:t>(</a:t>
            </a:r>
            <a:r>
              <a:rPr lang="fr-FR" dirty="0" err="1">
                <a:solidFill>
                  <a:srgbClr val="008000"/>
                </a:solidFill>
              </a:rPr>
              <a:t>Scallions</a:t>
            </a:r>
            <a:r>
              <a:rPr lang="fr-FR" dirty="0">
                <a:solidFill>
                  <a:srgbClr val="008000"/>
                </a:solidFill>
              </a:rPr>
              <a:t>)</a:t>
            </a:r>
          </a:p>
          <a:p>
            <a:r>
              <a:rPr lang="fr-FR" dirty="0">
                <a:solidFill>
                  <a:srgbClr val="008000"/>
                </a:solidFill>
              </a:rPr>
              <a:t>6. </a:t>
            </a:r>
            <a:r>
              <a:rPr lang="fr-FR" dirty="0" smtClean="0">
                <a:solidFill>
                  <a:srgbClr val="008000"/>
                </a:solidFill>
              </a:rPr>
              <a:t>Betterave (</a:t>
            </a:r>
            <a:r>
              <a:rPr lang="fr-FR" dirty="0" err="1">
                <a:solidFill>
                  <a:srgbClr val="008000"/>
                </a:solidFill>
              </a:rPr>
              <a:t>Beets</a:t>
            </a:r>
            <a:r>
              <a:rPr lang="fr-FR" dirty="0" smtClean="0">
                <a:solidFill>
                  <a:srgbClr val="008000"/>
                </a:solidFill>
              </a:rPr>
              <a:t>)</a:t>
            </a:r>
            <a:endParaRPr lang="fr-FR" dirty="0">
              <a:solidFill>
                <a:srgbClr val="008000"/>
              </a:solidFill>
            </a:endParaRPr>
          </a:p>
          <a:p>
            <a:r>
              <a:rPr lang="fr-FR" dirty="0">
                <a:solidFill>
                  <a:srgbClr val="008000"/>
                </a:solidFill>
              </a:rPr>
              <a:t>7. </a:t>
            </a:r>
            <a:r>
              <a:rPr lang="fr-FR" dirty="0" smtClean="0">
                <a:solidFill>
                  <a:srgbClr val="008000"/>
                </a:solidFill>
              </a:rPr>
              <a:t>Coriandre (</a:t>
            </a:r>
            <a:r>
              <a:rPr lang="fr-FR" dirty="0" err="1">
                <a:solidFill>
                  <a:srgbClr val="008000"/>
                </a:solidFill>
              </a:rPr>
              <a:t>Cilantro</a:t>
            </a:r>
            <a:r>
              <a:rPr lang="fr-FR" dirty="0" smtClean="0">
                <a:solidFill>
                  <a:srgbClr val="008000"/>
                </a:solidFill>
              </a:rPr>
              <a:t>)</a:t>
            </a:r>
            <a:endParaRPr lang="fr-FR" dirty="0">
              <a:solidFill>
                <a:srgbClr val="008000"/>
              </a:solidFill>
            </a:endParaRPr>
          </a:p>
          <a:p>
            <a:r>
              <a:rPr lang="fr-FR" dirty="0">
                <a:solidFill>
                  <a:srgbClr val="008000"/>
                </a:solidFill>
              </a:rPr>
              <a:t>8. </a:t>
            </a:r>
            <a:r>
              <a:rPr lang="fr-FR" dirty="0" smtClean="0">
                <a:solidFill>
                  <a:srgbClr val="008000"/>
                </a:solidFill>
              </a:rPr>
              <a:t>Roquette (</a:t>
            </a:r>
            <a:r>
              <a:rPr lang="fr-FR" dirty="0" err="1">
                <a:solidFill>
                  <a:srgbClr val="008000"/>
                </a:solidFill>
              </a:rPr>
              <a:t>Arugula</a:t>
            </a:r>
            <a:r>
              <a:rPr lang="fr-FR" dirty="0" smtClean="0">
                <a:solidFill>
                  <a:srgbClr val="008000"/>
                </a:solidFill>
              </a:rPr>
              <a:t>)</a:t>
            </a:r>
            <a:endParaRPr lang="fr-FR" dirty="0">
              <a:solidFill>
                <a:srgbClr val="008000"/>
              </a:solidFill>
            </a:endParaRPr>
          </a:p>
          <a:p>
            <a:r>
              <a:rPr lang="fr-FR" dirty="0">
                <a:solidFill>
                  <a:srgbClr val="008000"/>
                </a:solidFill>
              </a:rPr>
              <a:t>9. Moutarde verte (</a:t>
            </a:r>
            <a:r>
              <a:rPr lang="fr-FR" dirty="0" err="1">
                <a:solidFill>
                  <a:srgbClr val="008000"/>
                </a:solidFill>
              </a:rPr>
              <a:t>Wasabi</a:t>
            </a:r>
            <a:r>
              <a:rPr lang="fr-FR" dirty="0" smtClean="0">
                <a:solidFill>
                  <a:srgbClr val="008000"/>
                </a:solidFill>
              </a:rPr>
              <a:t>) (</a:t>
            </a:r>
            <a:r>
              <a:rPr lang="fr-FR" dirty="0" err="1">
                <a:solidFill>
                  <a:srgbClr val="008000"/>
                </a:solidFill>
              </a:rPr>
              <a:t>Mustard</a:t>
            </a:r>
            <a:r>
              <a:rPr lang="fr-FR" dirty="0">
                <a:solidFill>
                  <a:srgbClr val="008000"/>
                </a:solidFill>
              </a:rPr>
              <a:t> Greens</a:t>
            </a:r>
            <a:r>
              <a:rPr lang="fr-FR" dirty="0" smtClean="0">
                <a:solidFill>
                  <a:srgbClr val="008000"/>
                </a:solidFill>
              </a:rPr>
              <a:t>)</a:t>
            </a:r>
            <a:endParaRPr lang="fr-FR" dirty="0">
              <a:solidFill>
                <a:srgbClr val="008000"/>
              </a:solidFill>
            </a:endParaRPr>
          </a:p>
          <a:p>
            <a:r>
              <a:rPr lang="fr-FR" dirty="0">
                <a:solidFill>
                  <a:srgbClr val="008000"/>
                </a:solidFill>
              </a:rPr>
              <a:t>10. </a:t>
            </a:r>
            <a:r>
              <a:rPr lang="fr-FR" dirty="0" smtClean="0">
                <a:solidFill>
                  <a:srgbClr val="008000"/>
                </a:solidFill>
              </a:rPr>
              <a:t>Navets (</a:t>
            </a:r>
            <a:r>
              <a:rPr lang="fr-FR" dirty="0" err="1">
                <a:solidFill>
                  <a:srgbClr val="008000"/>
                </a:solidFill>
              </a:rPr>
              <a:t>Turnips</a:t>
            </a:r>
            <a:r>
              <a:rPr lang="fr-FR" dirty="0" smtClean="0">
                <a:solidFill>
                  <a:srgbClr val="008000"/>
                </a:solidFill>
              </a:rPr>
              <a:t>)</a:t>
            </a:r>
            <a:endParaRPr lang="fr-FR" dirty="0">
              <a:solidFill>
                <a:srgbClr val="008000"/>
              </a:solidFill>
            </a:endParaRPr>
          </a:p>
          <a:p>
            <a:r>
              <a:rPr lang="fr-FR" dirty="0">
                <a:solidFill>
                  <a:srgbClr val="008000"/>
                </a:solidFill>
              </a:rPr>
              <a:t>11. </a:t>
            </a:r>
            <a:r>
              <a:rPr lang="fr-FR" dirty="0" smtClean="0">
                <a:solidFill>
                  <a:srgbClr val="008000"/>
                </a:solidFill>
              </a:rPr>
              <a:t>Epinards (</a:t>
            </a:r>
            <a:r>
              <a:rPr lang="fr-FR" dirty="0" err="1">
                <a:solidFill>
                  <a:srgbClr val="008000"/>
                </a:solidFill>
              </a:rPr>
              <a:t>Spinach</a:t>
            </a:r>
            <a:r>
              <a:rPr lang="fr-FR" dirty="0" smtClean="0">
                <a:solidFill>
                  <a:srgbClr val="008000"/>
                </a:solidFill>
              </a:rPr>
              <a:t>)</a:t>
            </a:r>
            <a:endParaRPr lang="fr-FR" dirty="0">
              <a:solidFill>
                <a:srgbClr val="008000"/>
              </a:solidFill>
            </a:endParaRPr>
          </a:p>
          <a:p>
            <a:r>
              <a:rPr lang="fr-FR" dirty="0">
                <a:solidFill>
                  <a:srgbClr val="008000"/>
                </a:solidFill>
              </a:rPr>
              <a:t>12. </a:t>
            </a:r>
            <a:r>
              <a:rPr lang="fr-FR" dirty="0" smtClean="0">
                <a:solidFill>
                  <a:srgbClr val="008000"/>
                </a:solidFill>
              </a:rPr>
              <a:t>Carottes (</a:t>
            </a:r>
            <a:r>
              <a:rPr lang="fr-FR" dirty="0" err="1">
                <a:solidFill>
                  <a:srgbClr val="008000"/>
                </a:solidFill>
              </a:rPr>
              <a:t>Carrots</a:t>
            </a:r>
            <a:r>
              <a:rPr lang="fr-FR" dirty="0" smtClean="0">
                <a:solidFill>
                  <a:srgbClr val="008000"/>
                </a:solidFill>
              </a:rPr>
              <a:t>)</a:t>
            </a:r>
            <a:endParaRPr lang="fr-FR" dirty="0">
              <a:solidFill>
                <a:srgbClr val="008000"/>
              </a:solidFill>
            </a:endParaRPr>
          </a:p>
          <a:p>
            <a:r>
              <a:rPr lang="fr-FR" dirty="0">
                <a:solidFill>
                  <a:srgbClr val="008000"/>
                </a:solidFill>
              </a:rPr>
              <a:t>13. B</a:t>
            </a:r>
            <a:r>
              <a:rPr lang="fr-FR" dirty="0" smtClean="0">
                <a:solidFill>
                  <a:srgbClr val="008000"/>
                </a:solidFill>
              </a:rPr>
              <a:t>ettes (</a:t>
            </a:r>
            <a:r>
              <a:rPr lang="fr-FR" dirty="0" err="1" smtClean="0">
                <a:solidFill>
                  <a:srgbClr val="008000"/>
                </a:solidFill>
              </a:rPr>
              <a:t>Chard</a:t>
            </a:r>
            <a:r>
              <a:rPr lang="fr-FR" dirty="0" smtClean="0">
                <a:solidFill>
                  <a:srgbClr val="008000"/>
                </a:solidFill>
              </a:rPr>
              <a:t>)</a:t>
            </a:r>
            <a:endParaRPr lang="fr-FR" dirty="0">
              <a:solidFill>
                <a:srgbClr val="008000"/>
              </a:solidFill>
            </a:endParaRPr>
          </a:p>
          <a:p>
            <a:r>
              <a:rPr lang="fr-FR" dirty="0">
                <a:solidFill>
                  <a:srgbClr val="008000"/>
                </a:solidFill>
              </a:rPr>
              <a:t>14. Pommes de </a:t>
            </a:r>
            <a:r>
              <a:rPr lang="fr-FR" dirty="0" smtClean="0">
                <a:solidFill>
                  <a:srgbClr val="008000"/>
                </a:solidFill>
              </a:rPr>
              <a:t>terre (</a:t>
            </a:r>
            <a:r>
              <a:rPr lang="fr-FR" dirty="0" err="1">
                <a:solidFill>
                  <a:srgbClr val="008000"/>
                </a:solidFill>
              </a:rPr>
              <a:t>Potatoes</a:t>
            </a:r>
            <a:r>
              <a:rPr lang="fr-FR" dirty="0" smtClean="0">
                <a:solidFill>
                  <a:srgbClr val="008000"/>
                </a:solidFill>
              </a:rPr>
              <a:t>)</a:t>
            </a:r>
            <a:endParaRPr lang="fr-FR" dirty="0">
              <a:solidFill>
                <a:srgbClr val="008000"/>
              </a:solidFill>
            </a:endParaRPr>
          </a:p>
          <a:p>
            <a:r>
              <a:rPr lang="fr-FR" dirty="0">
                <a:solidFill>
                  <a:srgbClr val="008000"/>
                </a:solidFill>
              </a:rPr>
              <a:t>15. </a:t>
            </a:r>
            <a:r>
              <a:rPr lang="fr-FR" dirty="0" smtClean="0">
                <a:solidFill>
                  <a:srgbClr val="008000"/>
                </a:solidFill>
              </a:rPr>
              <a:t>Chou </a:t>
            </a:r>
            <a:r>
              <a:rPr lang="fr-FR" dirty="0">
                <a:solidFill>
                  <a:srgbClr val="008000"/>
                </a:solidFill>
              </a:rPr>
              <a:t>de </a:t>
            </a:r>
            <a:r>
              <a:rPr lang="fr-FR" dirty="0" smtClean="0">
                <a:solidFill>
                  <a:srgbClr val="008000"/>
                </a:solidFill>
              </a:rPr>
              <a:t>Chine (</a:t>
            </a:r>
            <a:r>
              <a:rPr lang="fr-FR" dirty="0" err="1" smtClean="0">
                <a:solidFill>
                  <a:srgbClr val="008000"/>
                </a:solidFill>
              </a:rPr>
              <a:t>Bok</a:t>
            </a:r>
            <a:r>
              <a:rPr lang="fr-FR" dirty="0" smtClean="0">
                <a:solidFill>
                  <a:srgbClr val="008000"/>
                </a:solidFill>
              </a:rPr>
              <a:t> </a:t>
            </a:r>
            <a:r>
              <a:rPr lang="fr-FR" dirty="0" err="1" smtClean="0">
                <a:solidFill>
                  <a:srgbClr val="008000"/>
                </a:solidFill>
              </a:rPr>
              <a:t>Choy</a:t>
            </a:r>
            <a:r>
              <a:rPr lang="fr-FR" dirty="0" smtClean="0">
                <a:solidFill>
                  <a:srgbClr val="008000"/>
                </a:solidFill>
              </a:rPr>
              <a:t>)</a:t>
            </a:r>
          </a:p>
          <a:p>
            <a:endParaRPr lang="fr-FR" sz="1200" dirty="0" smtClean="0">
              <a:solidFill>
                <a:srgbClr val="008000"/>
              </a:solidFill>
            </a:endParaRPr>
          </a:p>
          <a:p>
            <a:r>
              <a:rPr lang="fr-FR" sz="1200" dirty="0" smtClean="0">
                <a:solidFill>
                  <a:srgbClr val="008000"/>
                </a:solidFill>
              </a:rPr>
              <a:t>Source </a:t>
            </a:r>
            <a:r>
              <a:rPr lang="fr-FR" sz="1200" dirty="0">
                <a:solidFill>
                  <a:srgbClr val="008000"/>
                </a:solidFill>
              </a:rPr>
              <a:t>: </a:t>
            </a:r>
            <a:r>
              <a:rPr lang="fr-FR" sz="1200" dirty="0">
                <a:solidFill>
                  <a:srgbClr val="008000"/>
                </a:solidFill>
                <a:hlinkClick r:id="rId2"/>
              </a:rPr>
              <a:t>http://</a:t>
            </a:r>
            <a:r>
              <a:rPr lang="fr-FR" sz="1200" dirty="0" smtClean="0">
                <a:solidFill>
                  <a:srgbClr val="008000"/>
                </a:solidFill>
                <a:hlinkClick r:id="rId2"/>
              </a:rPr>
              <a:t>www.myheirloomseeds.com/shade_tolerant_plants.htm</a:t>
            </a:r>
            <a:r>
              <a:rPr lang="fr-FR" sz="1200" dirty="0" smtClean="0">
                <a:solidFill>
                  <a:srgbClr val="008000"/>
                </a:solidFill>
              </a:rPr>
              <a:t> </a:t>
            </a:r>
            <a:endParaRPr lang="fr-FR" sz="1200" dirty="0">
              <a:solidFill>
                <a:srgbClr val="008000"/>
              </a:solidFill>
            </a:endParaRPr>
          </a:p>
        </p:txBody>
      </p:sp>
      <p:pic>
        <p:nvPicPr>
          <p:cNvPr id="1026" name="Picture 2" descr="D:\Users\blisan\Pictures\perso\agro-forêts\15 plantes tolérantes à l-ombr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519" y="1503583"/>
            <a:ext cx="6028192" cy="30140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11611" y="4638568"/>
            <a:ext cx="7020513" cy="738664"/>
          </a:xfrm>
          <a:prstGeom prst="rect">
            <a:avLst/>
          </a:prstGeom>
        </p:spPr>
        <p:txBody>
          <a:bodyPr wrap="none">
            <a:spAutoFit/>
          </a:bodyPr>
          <a:lstStyle/>
          <a:p>
            <a:pPr algn="ctr"/>
            <a:r>
              <a:rPr lang="fr-FR" dirty="0">
                <a:solidFill>
                  <a:srgbClr val="008000"/>
                </a:solidFill>
              </a:rPr>
              <a:t>15 plantes tolérantes à </a:t>
            </a:r>
            <a:r>
              <a:rPr lang="fr-FR" dirty="0" smtClean="0">
                <a:solidFill>
                  <a:srgbClr val="008000"/>
                </a:solidFill>
              </a:rPr>
              <a:t>l’ombre</a:t>
            </a:r>
          </a:p>
          <a:p>
            <a:pPr algn="ctr"/>
            <a:r>
              <a:rPr lang="fr-FR" sz="1200" dirty="0">
                <a:solidFill>
                  <a:srgbClr val="008000"/>
                </a:solidFill>
              </a:rPr>
              <a:t>Ces légumes-racines, herbes, légumes verts à feuilles ont tous besoin de 4 heures de soleil par jour, ou moins.</a:t>
            </a:r>
          </a:p>
          <a:p>
            <a:pPr algn="ctr"/>
            <a:r>
              <a:rPr lang="fr-FR" sz="1200" dirty="0" smtClean="0">
                <a:solidFill>
                  <a:srgbClr val="008000"/>
                </a:solidFill>
              </a:rPr>
              <a:t>(</a:t>
            </a:r>
            <a:r>
              <a:rPr lang="fr-FR" sz="1200" dirty="0" err="1" smtClean="0">
                <a:solidFill>
                  <a:srgbClr val="008000"/>
                </a:solidFill>
              </a:rPr>
              <a:t>These</a:t>
            </a:r>
            <a:r>
              <a:rPr lang="fr-FR" sz="1200" dirty="0" smtClean="0">
                <a:solidFill>
                  <a:srgbClr val="008000"/>
                </a:solidFill>
              </a:rPr>
              <a:t> </a:t>
            </a:r>
            <a:r>
              <a:rPr lang="fr-FR" sz="1200" dirty="0" err="1">
                <a:solidFill>
                  <a:srgbClr val="008000"/>
                </a:solidFill>
              </a:rPr>
              <a:t>root</a:t>
            </a:r>
            <a:r>
              <a:rPr lang="fr-FR" sz="1200" dirty="0">
                <a:solidFill>
                  <a:srgbClr val="008000"/>
                </a:solidFill>
              </a:rPr>
              <a:t> </a:t>
            </a:r>
            <a:r>
              <a:rPr lang="fr-FR" sz="1200" dirty="0" err="1">
                <a:solidFill>
                  <a:srgbClr val="008000"/>
                </a:solidFill>
              </a:rPr>
              <a:t>vegetables</a:t>
            </a:r>
            <a:r>
              <a:rPr lang="fr-FR" sz="1200" dirty="0">
                <a:solidFill>
                  <a:srgbClr val="008000"/>
                </a:solidFill>
              </a:rPr>
              <a:t>, </a:t>
            </a:r>
            <a:r>
              <a:rPr lang="fr-FR" sz="1200" dirty="0" err="1">
                <a:solidFill>
                  <a:srgbClr val="008000"/>
                </a:solidFill>
              </a:rPr>
              <a:t>herbs</a:t>
            </a:r>
            <a:r>
              <a:rPr lang="fr-FR" sz="1200" dirty="0">
                <a:solidFill>
                  <a:srgbClr val="008000"/>
                </a:solidFill>
              </a:rPr>
              <a:t>, and </a:t>
            </a:r>
            <a:r>
              <a:rPr lang="fr-FR" sz="1200" dirty="0" err="1">
                <a:solidFill>
                  <a:srgbClr val="008000"/>
                </a:solidFill>
              </a:rPr>
              <a:t>leafy</a:t>
            </a:r>
            <a:r>
              <a:rPr lang="fr-FR" sz="1200" dirty="0">
                <a:solidFill>
                  <a:srgbClr val="008000"/>
                </a:solidFill>
              </a:rPr>
              <a:t> greens all </a:t>
            </a:r>
            <a:r>
              <a:rPr lang="fr-FR" sz="1200" dirty="0" err="1">
                <a:solidFill>
                  <a:srgbClr val="008000"/>
                </a:solidFill>
              </a:rPr>
              <a:t>needs</a:t>
            </a:r>
            <a:r>
              <a:rPr lang="fr-FR" sz="1200" dirty="0">
                <a:solidFill>
                  <a:srgbClr val="008000"/>
                </a:solidFill>
              </a:rPr>
              <a:t> 4 </a:t>
            </a:r>
            <a:r>
              <a:rPr lang="fr-FR" sz="1200" dirty="0" err="1">
                <a:solidFill>
                  <a:srgbClr val="008000"/>
                </a:solidFill>
              </a:rPr>
              <a:t>hours</a:t>
            </a:r>
            <a:r>
              <a:rPr lang="fr-FR" sz="1200" dirty="0">
                <a:solidFill>
                  <a:srgbClr val="008000"/>
                </a:solidFill>
              </a:rPr>
              <a:t> of </a:t>
            </a:r>
            <a:r>
              <a:rPr lang="fr-FR" sz="1200" dirty="0" err="1">
                <a:solidFill>
                  <a:srgbClr val="008000"/>
                </a:solidFill>
              </a:rPr>
              <a:t>sun</a:t>
            </a:r>
            <a:r>
              <a:rPr lang="fr-FR" sz="1200" dirty="0">
                <a:solidFill>
                  <a:srgbClr val="008000"/>
                </a:solidFill>
              </a:rPr>
              <a:t> a </a:t>
            </a:r>
            <a:r>
              <a:rPr lang="fr-FR" sz="1200" dirty="0" err="1">
                <a:solidFill>
                  <a:srgbClr val="008000"/>
                </a:solidFill>
              </a:rPr>
              <a:t>day</a:t>
            </a:r>
            <a:r>
              <a:rPr lang="fr-FR" sz="1200" dirty="0">
                <a:solidFill>
                  <a:srgbClr val="008000"/>
                </a:solidFill>
              </a:rPr>
              <a:t>, or </a:t>
            </a:r>
            <a:r>
              <a:rPr lang="fr-FR" sz="1200" dirty="0" err="1" smtClean="0">
                <a:solidFill>
                  <a:srgbClr val="008000"/>
                </a:solidFill>
              </a:rPr>
              <a:t>less</a:t>
            </a:r>
            <a:r>
              <a:rPr lang="fr-FR" sz="1200" dirty="0" smtClean="0">
                <a:solidFill>
                  <a:srgbClr val="008000"/>
                </a:solidFill>
              </a:rPr>
              <a:t>).</a:t>
            </a:r>
            <a:endParaRPr lang="fr-FR" sz="1200" dirty="0">
              <a:solidFill>
                <a:srgbClr val="008000"/>
              </a:solidFill>
            </a:endParaRPr>
          </a:p>
        </p:txBody>
      </p:sp>
    </p:spTree>
    <p:extLst>
      <p:ext uri="{BB962C8B-B14F-4D97-AF65-F5344CB8AC3E}">
        <p14:creationId xmlns:p14="http://schemas.microsoft.com/office/powerpoint/2010/main" val="8619898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63556" y="123466"/>
            <a:ext cx="601337" cy="368262"/>
          </a:xfrm>
        </p:spPr>
        <p:txBody>
          <a:bodyPr/>
          <a:lstStyle/>
          <a:p>
            <a:fld id="{603C289A-54D5-4C32-934A-7B1A9FC8B676}" type="slidenum">
              <a:rPr lang="fr-FR" smtClean="0"/>
              <a:t>137</a:t>
            </a:fld>
            <a:endParaRPr lang="fr-FR"/>
          </a:p>
        </p:txBody>
      </p:sp>
      <p:sp>
        <p:nvSpPr>
          <p:cNvPr id="3" name="ZoneTexte 4"/>
          <p:cNvSpPr txBox="1">
            <a:spLocks noChangeArrowheads="1"/>
          </p:cNvSpPr>
          <p:nvPr/>
        </p:nvSpPr>
        <p:spPr bwMode="auto">
          <a:xfrm>
            <a:off x="208543" y="576540"/>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smtClean="0">
                <a:solidFill>
                  <a:srgbClr val="008000"/>
                </a:solidFill>
              </a:rPr>
              <a:t>34. </a:t>
            </a:r>
            <a:r>
              <a:rPr lang="fr-FR" altLang="fr-FR" sz="1800" b="1" dirty="0" smtClean="0">
                <a:solidFill>
                  <a:srgbClr val="008000"/>
                </a:solidFill>
              </a:rPr>
              <a:t>Annexe : Maladies</a:t>
            </a:r>
            <a:endParaRPr lang="fr-FR" altLang="fr-FR" sz="1800" dirty="0">
              <a:solidFill>
                <a:srgbClr val="008000"/>
              </a:solidFill>
            </a:endParaRPr>
          </a:p>
        </p:txBody>
      </p:sp>
      <p:sp>
        <p:nvSpPr>
          <p:cNvPr id="4" name="ZoneTexte 5"/>
          <p:cNvSpPr txBox="1">
            <a:spLocks noChangeArrowheads="1"/>
          </p:cNvSpPr>
          <p:nvPr/>
        </p:nvSpPr>
        <p:spPr bwMode="auto">
          <a:xfrm>
            <a:off x="194551" y="1442173"/>
            <a:ext cx="10227406" cy="293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dirty="0" smtClean="0">
                <a:solidFill>
                  <a:srgbClr val="008000"/>
                </a:solidFill>
                <a:latin typeface="Arial" panose="020B0604020202020204" pitchFamily="34" charset="0"/>
              </a:rPr>
              <a:t>C’est </a:t>
            </a:r>
            <a:r>
              <a:rPr lang="fr-FR" altLang="fr-FR" sz="1400" dirty="0">
                <a:solidFill>
                  <a:srgbClr val="008000"/>
                </a:solidFill>
                <a:latin typeface="Arial" panose="020B0604020202020204" pitchFamily="34" charset="0"/>
              </a:rPr>
              <a:t>probablement la maladie de pépinière la plus connue, qui est causée par plusieurs espèces de champignons, particulièrement le </a:t>
            </a:r>
            <a:r>
              <a:rPr lang="fr-FR" altLang="fr-FR" sz="1400" i="1" dirty="0" err="1">
                <a:solidFill>
                  <a:srgbClr val="008000"/>
                </a:solidFill>
                <a:latin typeface="Arial" panose="020B0604020202020204" pitchFamily="34" charset="0"/>
              </a:rPr>
              <a:t>Pythium</a:t>
            </a:r>
            <a:r>
              <a:rPr lang="fr-FR" altLang="fr-FR" sz="1400" dirty="0">
                <a:solidFill>
                  <a:srgbClr val="008000"/>
                </a:solidFill>
                <a:latin typeface="Arial" panose="020B0604020202020204" pitchFamily="34" charset="0"/>
              </a:rPr>
              <a:t>, les </a:t>
            </a:r>
            <a:r>
              <a:rPr lang="fr-FR" altLang="fr-FR" sz="1400" i="1" dirty="0" err="1">
                <a:solidFill>
                  <a:srgbClr val="008000"/>
                </a:solidFill>
                <a:latin typeface="Arial" panose="020B0604020202020204" pitchFamily="34" charset="0"/>
              </a:rPr>
              <a:t>Rhizoctonia</a:t>
            </a:r>
            <a:r>
              <a:rPr lang="fr-FR" altLang="fr-FR" sz="1400" dirty="0">
                <a:solidFill>
                  <a:srgbClr val="008000"/>
                </a:solidFill>
                <a:latin typeface="Arial" panose="020B0604020202020204" pitchFamily="34" charset="0"/>
              </a:rPr>
              <a:t>, les </a:t>
            </a:r>
            <a:r>
              <a:rPr lang="fr-FR" altLang="fr-FR" sz="1400" i="1" dirty="0">
                <a:solidFill>
                  <a:srgbClr val="008000"/>
                </a:solidFill>
                <a:latin typeface="Arial" panose="020B0604020202020204" pitchFamily="34" charset="0"/>
              </a:rPr>
              <a:t>Phytophthora </a:t>
            </a:r>
            <a:r>
              <a:rPr lang="fr-FR" altLang="fr-FR" sz="1400" dirty="0">
                <a:solidFill>
                  <a:srgbClr val="008000"/>
                </a:solidFill>
                <a:latin typeface="Arial" panose="020B0604020202020204" pitchFamily="34" charset="0"/>
              </a:rPr>
              <a:t>et le </a:t>
            </a:r>
            <a:r>
              <a:rPr lang="fr-FR" altLang="fr-FR" sz="1400" i="1" dirty="0" err="1">
                <a:solidFill>
                  <a:srgbClr val="008000"/>
                </a:solidFill>
                <a:latin typeface="Arial" panose="020B0604020202020204" pitchFamily="34" charset="0"/>
              </a:rPr>
              <a:t>Fusarium</a:t>
            </a:r>
            <a:r>
              <a:rPr lang="fr-FR" altLang="fr-FR" sz="1400" dirty="0">
                <a:solidFill>
                  <a:srgbClr val="008000"/>
                </a:solidFill>
                <a:latin typeface="Arial" panose="020B0604020202020204" pitchFamily="34" charset="0"/>
              </a:rPr>
              <a:t>. La fonte des semis peut apparaître sur la graine avant la germination ou sur les jeunes plants.</a:t>
            </a:r>
          </a:p>
          <a:p>
            <a:pPr algn="just">
              <a:spcBef>
                <a:spcPct val="0"/>
              </a:spcBef>
              <a:buFontTx/>
              <a:buNone/>
            </a:pPr>
            <a:r>
              <a:rPr lang="fr-FR" altLang="fr-FR" sz="1400" dirty="0">
                <a:solidFill>
                  <a:srgbClr val="008000"/>
                </a:solidFill>
                <a:latin typeface="Arial" panose="020B0604020202020204" pitchFamily="34" charset="0"/>
              </a:rPr>
              <a:t>Quand cela se produit, la tige de la plantule est réduite juste au-dessus de la surface du substrat de germination ; alors, la plantule tombe et meurt. (Des fois ceci peut se passer sans qu’il y ait présence d’un champignon, par exemple, avec des températures élevées du milieu de propagation). Il y a souvent (mais pas toujours) dommage à la plante en dessous de la surface du sol.</a:t>
            </a:r>
          </a:p>
          <a:p>
            <a:pPr algn="just">
              <a:spcBef>
                <a:spcPct val="0"/>
              </a:spcBef>
              <a:buFontTx/>
              <a:buNone/>
            </a:pPr>
            <a:r>
              <a:rPr lang="fr-FR" altLang="fr-FR" sz="1400" dirty="0">
                <a:solidFill>
                  <a:srgbClr val="008000"/>
                </a:solidFill>
                <a:latin typeface="Arial" panose="020B0604020202020204" pitchFamily="34" charset="0"/>
              </a:rPr>
              <a:t>La raison des symptômes apparaissant à la surface du sol n’est pas bien connue, mais ceci peut être lié au point où les plants commencent à </a:t>
            </a:r>
            <a:r>
              <a:rPr lang="fr-FR" altLang="fr-FR" sz="1400" dirty="0" err="1">
                <a:solidFill>
                  <a:srgbClr val="008000"/>
                </a:solidFill>
                <a:latin typeface="Arial" panose="020B0604020202020204" pitchFamily="34" charset="0"/>
              </a:rPr>
              <a:t>photosynthétiser</a:t>
            </a:r>
            <a:r>
              <a:rPr lang="fr-FR" altLang="fr-FR" sz="1400" dirty="0">
                <a:solidFill>
                  <a:srgbClr val="008000"/>
                </a:solidFill>
                <a:latin typeface="Arial" panose="020B0604020202020204" pitchFamily="34" charset="0"/>
              </a:rPr>
              <a:t> ou peut-être dû aux conditions </a:t>
            </a:r>
            <a:r>
              <a:rPr lang="fr-FR" altLang="fr-FR" sz="1400" dirty="0" err="1">
                <a:solidFill>
                  <a:srgbClr val="008000"/>
                </a:solidFill>
                <a:latin typeface="Arial" panose="020B0604020202020204" pitchFamily="34" charset="0"/>
              </a:rPr>
              <a:t>aérobiques</a:t>
            </a:r>
            <a:r>
              <a:rPr lang="fr-FR" altLang="fr-FR" sz="1400" dirty="0">
                <a:solidFill>
                  <a:srgbClr val="008000"/>
                </a:solidFill>
                <a:latin typeface="Arial" panose="020B0604020202020204" pitchFamily="34" charset="0"/>
              </a:rPr>
              <a:t> et/ou anaérobiques conduisant aux stages les plus virulents du cycle de vie du champignon.</a:t>
            </a:r>
          </a:p>
          <a:p>
            <a:pPr algn="just" eaLnBrk="1" hangingPunct="1">
              <a:spcBef>
                <a:spcPct val="0"/>
              </a:spcBef>
              <a:buFontTx/>
              <a:buNone/>
            </a:pPr>
            <a:r>
              <a:rPr lang="fr-FR" altLang="fr-FR" sz="1400" dirty="0">
                <a:solidFill>
                  <a:srgbClr val="008000"/>
                </a:solidFill>
                <a:latin typeface="Arial" panose="020B0604020202020204" pitchFamily="34" charset="0"/>
              </a:rPr>
              <a:t>Les pathogènes qui causent la fonte des semis, particu­lièrement le </a:t>
            </a:r>
            <a:r>
              <a:rPr lang="fr-FR" altLang="fr-FR" sz="1400" i="1" dirty="0" err="1">
                <a:solidFill>
                  <a:srgbClr val="008000"/>
                </a:solidFill>
                <a:latin typeface="Arial" panose="020B0604020202020204" pitchFamily="34" charset="0"/>
              </a:rPr>
              <a:t>Pythium</a:t>
            </a:r>
            <a:r>
              <a:rPr lang="fr-FR" altLang="fr-FR" sz="1400" dirty="0">
                <a:solidFill>
                  <a:srgbClr val="008000"/>
                </a:solidFill>
                <a:latin typeface="Arial" panose="020B0604020202020204" pitchFamily="34" charset="0"/>
              </a:rPr>
              <a:t>, les </a:t>
            </a:r>
            <a:r>
              <a:rPr lang="fr-FR" altLang="fr-FR" sz="1400" i="1" dirty="0" err="1">
                <a:solidFill>
                  <a:srgbClr val="008000"/>
                </a:solidFill>
                <a:latin typeface="Arial" panose="020B0604020202020204" pitchFamily="34" charset="0"/>
              </a:rPr>
              <a:t>Rhizoctonia</a:t>
            </a:r>
            <a:r>
              <a:rPr lang="fr-FR" altLang="fr-FR" sz="1400" i="1"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rPr>
              <a:t>et les </a:t>
            </a:r>
            <a:r>
              <a:rPr lang="fr-FR" altLang="fr-FR" sz="1400" i="1" dirty="0">
                <a:solidFill>
                  <a:srgbClr val="008000"/>
                </a:solidFill>
                <a:latin typeface="Arial" panose="020B0604020202020204" pitchFamily="34" charset="0"/>
              </a:rPr>
              <a:t>Phy­tophthora</a:t>
            </a:r>
            <a:r>
              <a:rPr lang="fr-FR" altLang="fr-FR" sz="1400" dirty="0">
                <a:solidFill>
                  <a:srgbClr val="008000"/>
                </a:solidFill>
                <a:latin typeface="Arial" panose="020B0604020202020204" pitchFamily="34" charset="0"/>
              </a:rPr>
              <a:t>, peuvent se répandre dans l’eau d’irrigation</a:t>
            </a:r>
            <a:r>
              <a:rPr lang="fr-FR" altLang="fr-FR" sz="1400" dirty="0">
                <a:latin typeface="Arial" panose="020B0604020202020204" pitchFamily="34" charset="0"/>
              </a:rPr>
              <a:t>. </a:t>
            </a:r>
            <a:r>
              <a:rPr lang="fr-FR" altLang="fr-FR" sz="1400" dirty="0">
                <a:solidFill>
                  <a:srgbClr val="FF0000"/>
                </a:solidFill>
                <a:latin typeface="Arial" panose="020B0604020202020204" pitchFamily="34" charset="0"/>
              </a:rPr>
              <a:t>La densité élevée des plantes, l’excès d’arrosage et l’excès d’ombrage favorisent la propagation de la maladie et doivent être évités</a:t>
            </a:r>
            <a:r>
              <a:rPr lang="fr-FR" altLang="fr-FR" sz="1400" dirty="0" smtClean="0">
                <a:solidFill>
                  <a:srgbClr val="FF0000"/>
                </a:solidFill>
                <a:latin typeface="Arial" panose="020B0604020202020204" pitchFamily="34" charset="0"/>
              </a:rPr>
              <a:t>.</a:t>
            </a:r>
            <a:endParaRPr lang="fr-FR" altLang="fr-FR" sz="1400" dirty="0">
              <a:solidFill>
                <a:srgbClr val="FF0000"/>
              </a:solidFill>
              <a:latin typeface="Arial" panose="020B0604020202020204" pitchFamily="34" charset="0"/>
            </a:endParaRPr>
          </a:p>
        </p:txBody>
      </p:sp>
      <p:pic>
        <p:nvPicPr>
          <p:cNvPr id="5" name="Image 9" descr="fonte-des-semis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44478" y="0"/>
            <a:ext cx="22177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7" name="ZoneTexte 6"/>
          <p:cNvSpPr txBox="1"/>
          <p:nvPr/>
        </p:nvSpPr>
        <p:spPr>
          <a:xfrm>
            <a:off x="250824" y="1030704"/>
            <a:ext cx="3605080" cy="369332"/>
          </a:xfrm>
          <a:prstGeom prst="rect">
            <a:avLst/>
          </a:prstGeom>
          <a:noFill/>
        </p:spPr>
        <p:txBody>
          <a:bodyPr wrap="square" rtlCol="0">
            <a:spAutoFit/>
          </a:bodyPr>
          <a:lstStyle/>
          <a:p>
            <a:r>
              <a:rPr lang="fr-FR" altLang="fr-FR" b="1" dirty="0" smtClean="0">
                <a:solidFill>
                  <a:srgbClr val="008000"/>
                </a:solidFill>
                <a:latin typeface="Calibri" panose="020F0502020204030204" pitchFamily="34" charset="0"/>
              </a:rPr>
              <a:t>34.1. Fonte </a:t>
            </a:r>
            <a:r>
              <a:rPr lang="fr-FR" altLang="fr-FR" b="1" dirty="0">
                <a:solidFill>
                  <a:srgbClr val="008000"/>
                </a:solidFill>
                <a:latin typeface="Calibri" panose="020F0502020204030204" pitchFamily="34" charset="0"/>
              </a:rPr>
              <a:t>des </a:t>
            </a:r>
            <a:r>
              <a:rPr lang="fr-FR" altLang="fr-FR" b="1" dirty="0" smtClean="0">
                <a:solidFill>
                  <a:srgbClr val="008000"/>
                </a:solidFill>
                <a:latin typeface="Calibri" panose="020F0502020204030204" pitchFamily="34" charset="0"/>
              </a:rPr>
              <a:t>semis</a:t>
            </a:r>
            <a:endParaRPr lang="fr-FR" altLang="fr-FR" dirty="0">
              <a:solidFill>
                <a:srgbClr val="008000"/>
              </a:solidFill>
              <a:latin typeface="Calibri" panose="020F0502020204030204" pitchFamily="34" charset="0"/>
            </a:endParaRPr>
          </a:p>
        </p:txBody>
      </p:sp>
      <p:sp>
        <p:nvSpPr>
          <p:cNvPr id="8" name="ZoneTexte 7"/>
          <p:cNvSpPr txBox="1"/>
          <p:nvPr/>
        </p:nvSpPr>
        <p:spPr>
          <a:xfrm>
            <a:off x="208543" y="4508457"/>
            <a:ext cx="11821876" cy="2154436"/>
          </a:xfrm>
          <a:prstGeom prst="rect">
            <a:avLst/>
          </a:prstGeom>
          <a:noFill/>
        </p:spPr>
        <p:txBody>
          <a:bodyPr wrap="square" rtlCol="0">
            <a:spAutoFit/>
          </a:bodyPr>
          <a:lstStyle/>
          <a:p>
            <a:pPr algn="just">
              <a:spcBef>
                <a:spcPct val="0"/>
              </a:spcBef>
              <a:buFontTx/>
              <a:buNone/>
            </a:pPr>
            <a:r>
              <a:rPr lang="fr-FR" altLang="fr-FR" sz="1400" b="1" dirty="0" smtClean="0">
                <a:solidFill>
                  <a:srgbClr val="008000"/>
                </a:solidFill>
                <a:latin typeface="Arial" panose="020B0604020202020204" pitchFamily="34" charset="0"/>
              </a:rPr>
              <a:t>Eau </a:t>
            </a:r>
            <a:r>
              <a:rPr lang="fr-FR" altLang="fr-FR" sz="1400" b="1" dirty="0">
                <a:solidFill>
                  <a:srgbClr val="008000"/>
                </a:solidFill>
                <a:latin typeface="Arial" panose="020B0604020202020204" pitchFamily="34" charset="0"/>
              </a:rPr>
              <a:t>d’arrosage</a:t>
            </a:r>
          </a:p>
          <a:p>
            <a:pPr algn="just">
              <a:spcBef>
                <a:spcPct val="0"/>
              </a:spcBef>
              <a:buFontTx/>
              <a:buNone/>
            </a:pPr>
            <a:endParaRPr lang="fr-FR" altLang="fr-FR" sz="1400" dirty="0" smtClean="0">
              <a:solidFill>
                <a:srgbClr val="008000"/>
              </a:solidFill>
              <a:latin typeface="Arial" panose="020B0604020202020204" pitchFamily="34" charset="0"/>
            </a:endParaRPr>
          </a:p>
          <a:p>
            <a:pPr algn="just">
              <a:spcBef>
                <a:spcPct val="0"/>
              </a:spcBef>
              <a:buFontTx/>
              <a:buNone/>
            </a:pPr>
            <a:r>
              <a:rPr lang="fr-FR" altLang="fr-FR" sz="1400" dirty="0" smtClean="0">
                <a:solidFill>
                  <a:srgbClr val="008000"/>
                </a:solidFill>
                <a:latin typeface="Arial" panose="020B0604020202020204" pitchFamily="34" charset="0"/>
              </a:rPr>
              <a:t>L’eau </a:t>
            </a:r>
            <a:r>
              <a:rPr lang="fr-FR" altLang="fr-FR" sz="1400" dirty="0">
                <a:solidFill>
                  <a:srgbClr val="008000"/>
                </a:solidFill>
                <a:latin typeface="Arial" panose="020B0604020202020204" pitchFamily="34" charset="0"/>
              </a:rPr>
              <a:t>pour l’arrosage en pépinière vient souvent d’un barrage, un puits ou une citerne remplie d’eau de pluie. Ces réservoirs où l’eau stagne offrent des conditions excellentes pour le développement de champignons de moisissure d’eau, comme les espèces de </a:t>
            </a:r>
            <a:r>
              <a:rPr lang="fr-FR" altLang="fr-FR" sz="1400" dirty="0" err="1">
                <a:solidFill>
                  <a:srgbClr val="008000"/>
                </a:solidFill>
                <a:latin typeface="Arial" panose="020B0604020202020204" pitchFamily="34" charset="0"/>
              </a:rPr>
              <a:t>Pythium</a:t>
            </a:r>
            <a:r>
              <a:rPr lang="fr-FR" altLang="fr-FR" sz="1400" dirty="0">
                <a:solidFill>
                  <a:srgbClr val="008000"/>
                </a:solidFill>
                <a:latin typeface="Arial" panose="020B0604020202020204" pitchFamily="34" charset="0"/>
              </a:rPr>
              <a:t> et de Phytophthora, qui sont souvent associées à la fonte des semis. </a:t>
            </a:r>
          </a:p>
          <a:p>
            <a:pPr algn="just">
              <a:spcBef>
                <a:spcPct val="0"/>
              </a:spcBef>
              <a:buFontTx/>
              <a:buNone/>
            </a:pPr>
            <a:r>
              <a:rPr lang="fr-FR" altLang="fr-FR" sz="1400" dirty="0">
                <a:solidFill>
                  <a:srgbClr val="008000"/>
                </a:solidFill>
                <a:latin typeface="Arial" panose="020B0604020202020204" pitchFamily="34" charset="0"/>
              </a:rPr>
              <a:t>Une petite quantité de chlore pour obtenir une concentration de 1 ppm pendant au moins 30 minutes peut être ajoutée à l’eau d’arrosage pour contrôler les champignons. (L’eau de piscine a une concentration maximale de 8 ppm de chlore disponible).</a:t>
            </a:r>
          </a:p>
          <a:p>
            <a:pPr>
              <a:spcBef>
                <a:spcPct val="0"/>
              </a:spcBef>
            </a:pPr>
            <a:endParaRPr lang="fr-FR" altLang="fr-FR" sz="1200" dirty="0">
              <a:solidFill>
                <a:srgbClr val="008000"/>
              </a:solidFill>
              <a:latin typeface="Arial" panose="020B0604020202020204" pitchFamily="34" charset="0"/>
            </a:endParaRPr>
          </a:p>
          <a:p>
            <a:pPr>
              <a:spcBef>
                <a:spcPct val="0"/>
              </a:spcBef>
            </a:pPr>
            <a:r>
              <a:rPr lang="fr-FR" altLang="fr-FR" sz="1200" dirty="0">
                <a:solidFill>
                  <a:srgbClr val="008000"/>
                </a:solidFill>
                <a:latin typeface="Arial" panose="020B0604020202020204" pitchFamily="34" charset="0"/>
              </a:rPr>
              <a:t>Source : </a:t>
            </a:r>
            <a:r>
              <a:rPr lang="fr-FR" altLang="fr-FR" sz="1200" i="1" dirty="0">
                <a:solidFill>
                  <a:srgbClr val="008000"/>
                </a:solidFill>
                <a:latin typeface="Arial" panose="020B0604020202020204" pitchFamily="34" charset="0"/>
              </a:rPr>
              <a:t>Bonnes pratiques de culture en pépinière forestière. Directives pratiques pour les pépinières de recherche</a:t>
            </a:r>
            <a:r>
              <a:rPr lang="fr-FR" altLang="fr-FR" sz="1200" dirty="0">
                <a:solidFill>
                  <a:srgbClr val="008000"/>
                </a:solidFill>
                <a:latin typeface="Arial" panose="020B0604020202020204" pitchFamily="34" charset="0"/>
              </a:rPr>
              <a:t>. MANUEL TECHNIQUE n°3,  Hannah JAENICKE, WORLD AGROFORESTRY CENTRE (ICRAF), </a:t>
            </a:r>
            <a:r>
              <a:rPr lang="fr-FR" altLang="fr-FR" sz="1200" dirty="0">
                <a:solidFill>
                  <a:srgbClr val="008000"/>
                </a:solidFill>
                <a:latin typeface="Arial" panose="020B0604020202020204" pitchFamily="34" charset="0"/>
                <a:hlinkClick r:id="rId3"/>
              </a:rPr>
              <a:t>http://www.worldagroforestry.org/downloads/publications/PDFs/mn14474.pd</a:t>
            </a:r>
            <a:r>
              <a:rPr lang="fr-FR" altLang="fr-FR" sz="1200" dirty="0">
                <a:latin typeface="Arial" panose="020B0604020202020204" pitchFamily="34" charset="0"/>
                <a:hlinkClick r:id="rId3"/>
              </a:rPr>
              <a:t>f</a:t>
            </a:r>
            <a:r>
              <a:rPr lang="fr-FR" altLang="fr-FR" sz="1200" dirty="0">
                <a:latin typeface="Arial" panose="020B0604020202020204" pitchFamily="34" charset="0"/>
              </a:rPr>
              <a:t> </a:t>
            </a:r>
            <a:endParaRPr lang="fr-FR" sz="1400" dirty="0">
              <a:solidFill>
                <a:srgbClr val="008000"/>
              </a:solidFill>
            </a:endParaRPr>
          </a:p>
        </p:txBody>
      </p:sp>
    </p:spTree>
    <p:extLst>
      <p:ext uri="{BB962C8B-B14F-4D97-AF65-F5344CB8AC3E}">
        <p14:creationId xmlns:p14="http://schemas.microsoft.com/office/powerpoint/2010/main" val="2421039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05851" y="237686"/>
            <a:ext cx="843708" cy="364742"/>
          </a:xfrm>
        </p:spPr>
        <p:txBody>
          <a:bodyPr/>
          <a:lstStyle/>
          <a:p>
            <a:fld id="{603C289A-54D5-4C32-934A-7B1A9FC8B676}" type="slidenum">
              <a:rPr lang="fr-FR" smtClean="0"/>
              <a:t>138</a:t>
            </a:fld>
            <a:endParaRPr lang="fr-FR"/>
          </a:p>
        </p:txBody>
      </p:sp>
      <p:sp>
        <p:nvSpPr>
          <p:cNvPr id="3" name="ZoneTexte 4"/>
          <p:cNvSpPr txBox="1">
            <a:spLocks noChangeArrowheads="1"/>
          </p:cNvSpPr>
          <p:nvPr/>
        </p:nvSpPr>
        <p:spPr bwMode="auto">
          <a:xfrm>
            <a:off x="199733" y="161777"/>
            <a:ext cx="3330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smtClean="0">
                <a:solidFill>
                  <a:srgbClr val="008000"/>
                </a:solidFill>
              </a:rPr>
              <a:t>34. </a:t>
            </a:r>
            <a:r>
              <a:rPr lang="fr-FR" altLang="fr-FR" sz="1800" b="1" dirty="0" smtClean="0">
                <a:solidFill>
                  <a:srgbClr val="008000"/>
                </a:solidFill>
              </a:rPr>
              <a:t>Annexe : Maladies (suite)</a:t>
            </a:r>
            <a:endParaRPr lang="fr-FR" altLang="fr-FR" sz="1800" dirty="0">
              <a:solidFill>
                <a:srgbClr val="008000"/>
              </a:solidFill>
            </a:endParaRPr>
          </a:p>
        </p:txBody>
      </p:sp>
      <p:sp>
        <p:nvSpPr>
          <p:cNvPr id="4" name="ZoneTexte 3"/>
          <p:cNvSpPr txBox="1"/>
          <p:nvPr/>
        </p:nvSpPr>
        <p:spPr>
          <a:xfrm>
            <a:off x="3855904" y="233125"/>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99733" y="531109"/>
            <a:ext cx="3605080" cy="369332"/>
          </a:xfrm>
          <a:prstGeom prst="rect">
            <a:avLst/>
          </a:prstGeom>
          <a:noFill/>
        </p:spPr>
        <p:txBody>
          <a:bodyPr wrap="square" rtlCol="0">
            <a:spAutoFit/>
          </a:bodyPr>
          <a:lstStyle/>
          <a:p>
            <a:r>
              <a:rPr lang="fr-FR" altLang="fr-FR" b="1" dirty="0">
                <a:solidFill>
                  <a:srgbClr val="008000"/>
                </a:solidFill>
                <a:latin typeface="Calibri" panose="020F0502020204030204" pitchFamily="34" charset="0"/>
              </a:rPr>
              <a:t>Fonte des </a:t>
            </a:r>
            <a:r>
              <a:rPr lang="fr-FR" altLang="fr-FR" b="1" dirty="0" smtClean="0">
                <a:solidFill>
                  <a:srgbClr val="008000"/>
                </a:solidFill>
                <a:latin typeface="Calibri" panose="020F0502020204030204" pitchFamily="34" charset="0"/>
              </a:rPr>
              <a:t>semis (suite)</a:t>
            </a:r>
            <a:endParaRPr lang="fr-FR" altLang="fr-FR" dirty="0">
              <a:solidFill>
                <a:srgbClr val="008000"/>
              </a:solidFill>
              <a:latin typeface="Calibri" panose="020F0502020204030204" pitchFamily="34" charset="0"/>
            </a:endParaRPr>
          </a:p>
        </p:txBody>
      </p:sp>
      <p:sp>
        <p:nvSpPr>
          <p:cNvPr id="6" name="ZoneTexte 5"/>
          <p:cNvSpPr txBox="1"/>
          <p:nvPr/>
        </p:nvSpPr>
        <p:spPr>
          <a:xfrm>
            <a:off x="158099" y="941537"/>
            <a:ext cx="11691460" cy="4001095"/>
          </a:xfrm>
          <a:prstGeom prst="rect">
            <a:avLst/>
          </a:prstGeom>
          <a:noFill/>
        </p:spPr>
        <p:txBody>
          <a:bodyPr wrap="square" rtlCol="0">
            <a:spAutoFit/>
          </a:bodyPr>
          <a:lstStyle/>
          <a:p>
            <a:pPr algn="just">
              <a:spcBef>
                <a:spcPct val="0"/>
              </a:spcBef>
              <a:buFontTx/>
              <a:buNone/>
            </a:pPr>
            <a:r>
              <a:rPr lang="fr-FR" altLang="fr-FR" sz="1400" b="1" dirty="0">
                <a:solidFill>
                  <a:srgbClr val="008000"/>
                </a:solidFill>
                <a:latin typeface="Calibri" panose="020F0502020204030204" pitchFamily="34" charset="0"/>
              </a:rPr>
              <a:t>Désinfecter l’eau d’arrosage</a:t>
            </a:r>
            <a:endParaRPr lang="fr-FR" altLang="fr-FR" sz="1400" dirty="0">
              <a:solidFill>
                <a:srgbClr val="008000"/>
              </a:solidFill>
              <a:latin typeface="Calibri" panose="020F0502020204030204" pitchFamily="34" charset="0"/>
            </a:endParaRPr>
          </a:p>
          <a:p>
            <a:pPr algn="just">
              <a:spcBef>
                <a:spcPct val="0"/>
              </a:spcBef>
            </a:pPr>
            <a:r>
              <a:rPr lang="fr-FR" altLang="fr-FR" sz="1400" dirty="0" smtClean="0">
                <a:solidFill>
                  <a:srgbClr val="008000"/>
                </a:solidFill>
                <a:latin typeface="Calibri" panose="020F0502020204030204" pitchFamily="34" charset="0"/>
              </a:rPr>
              <a:t>L’eau </a:t>
            </a:r>
            <a:r>
              <a:rPr lang="fr-FR" altLang="fr-FR" sz="1400" dirty="0">
                <a:solidFill>
                  <a:srgbClr val="008000"/>
                </a:solidFill>
                <a:latin typeface="Calibri" panose="020F0502020204030204" pitchFamily="34" charset="0"/>
              </a:rPr>
              <a:t>de javel a habituellement une concentration de 3,5 %, soit 35 000 ppm de </a:t>
            </a:r>
            <a:r>
              <a:rPr lang="fr-FR" altLang="fr-FR" sz="1400" dirty="0" err="1">
                <a:solidFill>
                  <a:srgbClr val="008000"/>
                </a:solidFill>
                <a:latin typeface="Calibri" panose="020F0502020204030204" pitchFamily="34" charset="0"/>
              </a:rPr>
              <a:t>NaOCL</a:t>
            </a:r>
            <a:r>
              <a:rPr lang="fr-FR" altLang="fr-FR" sz="1400" dirty="0">
                <a:solidFill>
                  <a:srgbClr val="008000"/>
                </a:solidFill>
                <a:latin typeface="Calibri" panose="020F0502020204030204" pitchFamily="34" charset="0"/>
              </a:rPr>
              <a:t>. Elle contient 24 000 ppm de chlore (Cl</a:t>
            </a:r>
            <a:r>
              <a:rPr lang="fr-FR" altLang="fr-FR" sz="1400" baseline="-25000" dirty="0">
                <a:solidFill>
                  <a:srgbClr val="008000"/>
                </a:solidFill>
                <a:latin typeface="Calibri" panose="020F0502020204030204" pitchFamily="34" charset="0"/>
              </a:rPr>
              <a:t>2</a:t>
            </a:r>
            <a:r>
              <a:rPr lang="fr-FR" altLang="fr-FR" sz="1400" dirty="0">
                <a:solidFill>
                  <a:srgbClr val="008000"/>
                </a:solidFill>
                <a:latin typeface="Calibri" panose="020F0502020204030204" pitchFamily="34" charset="0"/>
              </a:rPr>
              <a:t>). Pour faire 1L de dilution de 1 ppm de Cl</a:t>
            </a:r>
            <a:r>
              <a:rPr lang="fr-FR" altLang="fr-FR" sz="1400" baseline="-25000" dirty="0">
                <a:solidFill>
                  <a:srgbClr val="008000"/>
                </a:solidFill>
                <a:latin typeface="Calibri" panose="020F0502020204030204" pitchFamily="34" charset="0"/>
              </a:rPr>
              <a:t>2</a:t>
            </a:r>
            <a:r>
              <a:rPr lang="fr-FR" altLang="fr-FR" sz="1400" dirty="0">
                <a:solidFill>
                  <a:srgbClr val="008000"/>
                </a:solidFill>
                <a:latin typeface="Calibri" panose="020F0502020204030204" pitchFamily="34" charset="0"/>
              </a:rPr>
              <a:t>, on a besoin de 0,042 ml (ou 42 ml) d’eau de javel ménagère. Pour un seau de 20 L, il faut 20 x 0, 042 = 0, 84 ml. Une citerne de 10 000 litres aura besoin de 420 ml. Si l’eau contient beaucoup de sédiments ou d’autres particules sales, on aura besoin du double d’eau de javel ménagère. Dans tous les cas, la quantité dont on a besoin pour traiter l’eau d’arrosage pour contrôler les maladies comme la fonte des semis est très faible, ce qui rend l’hygiène de la pépinière peu coûteuse et simple</a:t>
            </a:r>
            <a:r>
              <a:rPr lang="fr-FR" altLang="fr-FR" sz="1400" dirty="0" smtClean="0">
                <a:solidFill>
                  <a:srgbClr val="008000"/>
                </a:solidFill>
                <a:latin typeface="Calibri" panose="020F0502020204030204" pitchFamily="34" charset="0"/>
              </a:rPr>
              <a:t>.</a:t>
            </a:r>
          </a:p>
          <a:p>
            <a:pPr algn="just">
              <a:spcBef>
                <a:spcPct val="0"/>
              </a:spcBef>
            </a:pPr>
            <a:r>
              <a:rPr lang="fr-FR" sz="1400" dirty="0">
                <a:solidFill>
                  <a:srgbClr val="008000"/>
                </a:solidFill>
                <a:latin typeface="Calibri" panose="020F0502020204030204" pitchFamily="34" charset="0"/>
              </a:rPr>
              <a:t>Les plantes susceptibles d'être touchées par la fonte des semis sont nombreuses : </a:t>
            </a:r>
            <a:r>
              <a:rPr lang="fr-FR" sz="1400" dirty="0">
                <a:solidFill>
                  <a:srgbClr val="008000"/>
                </a:solidFill>
                <a:latin typeface="Calibri" panose="020F0502020204030204" pitchFamily="34" charset="0"/>
                <a:hlinkClick r:id="rId2"/>
              </a:rPr>
              <a:t>aubergine</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3"/>
              </a:rPr>
              <a:t>carotte</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4"/>
              </a:rPr>
              <a:t>choux</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5"/>
              </a:rPr>
              <a:t>concombre</a:t>
            </a:r>
            <a:r>
              <a:rPr lang="fr-FR" sz="1400" dirty="0" smtClean="0">
                <a:solidFill>
                  <a:srgbClr val="008000"/>
                </a:solidFill>
                <a:latin typeface="Calibri" panose="020F0502020204030204" pitchFamily="34" charset="0"/>
              </a:rPr>
              <a:t>, </a:t>
            </a:r>
            <a:r>
              <a:rPr lang="fr-FR" sz="1400" dirty="0" smtClean="0">
                <a:solidFill>
                  <a:srgbClr val="008000"/>
                </a:solidFill>
                <a:latin typeface="Calibri" panose="020F0502020204030204" pitchFamily="34" charset="0"/>
                <a:hlinkClick r:id="rId6"/>
              </a:rPr>
              <a:t>courge</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7"/>
              </a:rPr>
              <a:t>haricot</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8"/>
              </a:rPr>
              <a:t>oignon</a:t>
            </a:r>
            <a:r>
              <a:rPr lang="fr-FR" sz="1400" dirty="0">
                <a:solidFill>
                  <a:srgbClr val="008000"/>
                </a:solidFill>
                <a:latin typeface="Calibri" panose="020F0502020204030204" pitchFamily="34" charset="0"/>
              </a:rPr>
              <a:t>, </a:t>
            </a:r>
            <a:r>
              <a:rPr lang="fr-FR" sz="1400" dirty="0" smtClean="0">
                <a:solidFill>
                  <a:srgbClr val="008000"/>
                </a:solidFill>
                <a:latin typeface="Calibri" panose="020F0502020204030204" pitchFamily="34" charset="0"/>
                <a:hlinkClick r:id="rId9"/>
              </a:rPr>
              <a:t>salade</a:t>
            </a:r>
            <a:r>
              <a:rPr lang="fr-FR" sz="1400" dirty="0">
                <a:solidFill>
                  <a:srgbClr val="008000"/>
                </a:solidFill>
                <a:latin typeface="Calibri" panose="020F0502020204030204" pitchFamily="34" charset="0"/>
              </a:rPr>
              <a:t>, </a:t>
            </a:r>
            <a:endParaRPr lang="fr-FR" sz="1400" dirty="0" smtClean="0">
              <a:solidFill>
                <a:srgbClr val="008000"/>
              </a:solidFill>
              <a:latin typeface="Calibri" panose="020F0502020204030204" pitchFamily="34" charset="0"/>
            </a:endParaRPr>
          </a:p>
          <a:p>
            <a:pPr algn="just">
              <a:spcBef>
                <a:spcPct val="0"/>
              </a:spcBef>
            </a:pPr>
            <a:r>
              <a:rPr lang="fr-FR" sz="1400" dirty="0" smtClean="0">
                <a:solidFill>
                  <a:srgbClr val="008000"/>
                </a:solidFill>
                <a:latin typeface="Calibri" panose="020F0502020204030204" pitchFamily="34" charset="0"/>
                <a:hlinkClick r:id="rId10"/>
              </a:rPr>
              <a:t>tomate</a:t>
            </a:r>
            <a:r>
              <a:rPr lang="fr-FR" sz="1400" dirty="0" smtClean="0">
                <a:solidFill>
                  <a:srgbClr val="008000"/>
                </a:solidFill>
                <a:latin typeface="Calibri" panose="020F0502020204030204" pitchFamily="34" charset="0"/>
              </a:rPr>
              <a:t> ...</a:t>
            </a:r>
            <a:r>
              <a:rPr lang="fr-FR" sz="1400" dirty="0">
                <a:solidFill>
                  <a:srgbClr val="008000"/>
                </a:solidFill>
                <a:latin typeface="Calibri" panose="020F0502020204030204" pitchFamily="34" charset="0"/>
              </a:rPr>
              <a:t> </a:t>
            </a:r>
            <a:endParaRPr lang="fr-FR" altLang="fr-FR" sz="1400" dirty="0">
              <a:solidFill>
                <a:srgbClr val="008000"/>
              </a:solidFill>
              <a:latin typeface="Calibri" panose="020F0502020204030204" pitchFamily="34" charset="0"/>
            </a:endParaRPr>
          </a:p>
          <a:p>
            <a:pPr algn="just">
              <a:spcBef>
                <a:spcPct val="0"/>
              </a:spcBef>
            </a:pPr>
            <a:endParaRPr lang="fr-FR" altLang="fr-FR" sz="1200" dirty="0" smtClean="0">
              <a:solidFill>
                <a:srgbClr val="008000"/>
              </a:solidFill>
              <a:latin typeface="Calibri" panose="020F0502020204030204" pitchFamily="34" charset="0"/>
            </a:endParaRPr>
          </a:p>
          <a:p>
            <a:pPr algn="just">
              <a:spcBef>
                <a:spcPct val="0"/>
              </a:spcBef>
            </a:pPr>
            <a:r>
              <a:rPr lang="fr-FR" sz="1200" dirty="0" smtClean="0">
                <a:solidFill>
                  <a:srgbClr val="008000"/>
                </a:solidFill>
                <a:latin typeface="Calibri" panose="020F0502020204030204" pitchFamily="34" charset="0"/>
              </a:rPr>
              <a:t>Les </a:t>
            </a:r>
            <a:r>
              <a:rPr lang="fr-FR" sz="1200" dirty="0">
                <a:solidFill>
                  <a:srgbClr val="008000"/>
                </a:solidFill>
                <a:latin typeface="Calibri" panose="020F0502020204030204" pitchFamily="34" charset="0"/>
              </a:rPr>
              <a:t>champignons responsables de la fonte des semis se développent dans un </a:t>
            </a:r>
            <a:r>
              <a:rPr lang="fr-FR" sz="1200" dirty="0">
                <a:solidFill>
                  <a:srgbClr val="FF0000"/>
                </a:solidFill>
                <a:latin typeface="Calibri" panose="020F0502020204030204" pitchFamily="34" charset="0"/>
              </a:rPr>
              <a:t>environnement humide et froid (température en dessous de 10° C). L'eau stagnante, qui provoque l'asphyxie des sols, est également un élément favorable au développement de la maladie. De manière générale, les mauvaises conditions de culture, qui entraînent un retard de la levée des plantules (comme un semis trop profond), </a:t>
            </a:r>
            <a:r>
              <a:rPr lang="fr-FR" sz="1200" dirty="0">
                <a:solidFill>
                  <a:srgbClr val="008000"/>
                </a:solidFill>
                <a:latin typeface="Calibri" panose="020F0502020204030204" pitchFamily="34" charset="0"/>
              </a:rPr>
              <a:t>sont des facteurs de risque, car elles exposent plus longuement la plante aux champignons </a:t>
            </a:r>
            <a:r>
              <a:rPr lang="fr-FR" sz="1200" dirty="0" smtClean="0">
                <a:solidFill>
                  <a:srgbClr val="008000"/>
                </a:solidFill>
                <a:latin typeface="Calibri" panose="020F0502020204030204" pitchFamily="34" charset="0"/>
              </a:rPr>
              <a:t>pathogènes. Les</a:t>
            </a:r>
            <a:r>
              <a:rPr lang="fr-FR" sz="1200" dirty="0">
                <a:solidFill>
                  <a:srgbClr val="008000"/>
                </a:solidFill>
                <a:latin typeface="Calibri" panose="020F0502020204030204" pitchFamily="34" charset="0"/>
              </a:rPr>
              <a:t> </a:t>
            </a:r>
            <a:r>
              <a:rPr lang="fr-FR" sz="1200" b="1" dirty="0">
                <a:solidFill>
                  <a:srgbClr val="008000"/>
                </a:solidFill>
                <a:latin typeface="Calibri" panose="020F0502020204030204" pitchFamily="34" charset="0"/>
                <a:hlinkClick r:id="rId11"/>
              </a:rPr>
              <a:t>cultures sous abri</a:t>
            </a:r>
            <a:r>
              <a:rPr lang="fr-FR" sz="1200" dirty="0">
                <a:solidFill>
                  <a:srgbClr val="008000"/>
                </a:solidFill>
                <a:latin typeface="Calibri" panose="020F0502020204030204" pitchFamily="34" charset="0"/>
              </a:rPr>
              <a:t> sont les premières victimes de la fonte des semis, mais la maladie peut également toucher les semis extérieurs</a:t>
            </a:r>
            <a:r>
              <a:rPr lang="fr-FR" sz="1200" dirty="0" smtClean="0">
                <a:solidFill>
                  <a:srgbClr val="008000"/>
                </a:solidFill>
                <a:latin typeface="Calibri" panose="020F0502020204030204" pitchFamily="34" charset="0"/>
              </a:rPr>
              <a:t>. </a:t>
            </a:r>
            <a:r>
              <a:rPr lang="fr-FR" sz="1200" dirty="0" smtClean="0">
                <a:solidFill>
                  <a:srgbClr val="008000"/>
                </a:solidFill>
              </a:rPr>
              <a:t>Il </a:t>
            </a:r>
            <a:r>
              <a:rPr lang="fr-FR" sz="1200" dirty="0">
                <a:solidFill>
                  <a:srgbClr val="008000"/>
                </a:solidFill>
              </a:rPr>
              <a:t>n'existe pas de moyens de lutte contre la fonte des semis, une fois que celle-ci est déclarée. Les seules mesures à prendre sont </a:t>
            </a:r>
            <a:r>
              <a:rPr lang="fr-FR" sz="1200" dirty="0" smtClean="0">
                <a:solidFill>
                  <a:srgbClr val="008000"/>
                </a:solidFill>
              </a:rPr>
              <a:t>préventives : a) lit </a:t>
            </a:r>
            <a:r>
              <a:rPr lang="fr-FR" sz="1200" dirty="0">
                <a:solidFill>
                  <a:srgbClr val="008000"/>
                </a:solidFill>
              </a:rPr>
              <a:t>de semence : sol décompacté et </a:t>
            </a:r>
            <a:r>
              <a:rPr lang="fr-FR" sz="1200" dirty="0" smtClean="0">
                <a:solidFill>
                  <a:srgbClr val="008000"/>
                </a:solidFill>
              </a:rPr>
              <a:t>drainé, b) </a:t>
            </a:r>
            <a:r>
              <a:rPr lang="fr-FR" sz="1200" dirty="0">
                <a:solidFill>
                  <a:srgbClr val="008000"/>
                </a:solidFill>
              </a:rPr>
              <a:t>Semez dans de bonnes conditions climatiques pour une levée rapide : températures pas trop froides et atmosphère plutôt </a:t>
            </a:r>
            <a:r>
              <a:rPr lang="fr-FR" sz="1200" dirty="0" smtClean="0">
                <a:solidFill>
                  <a:srgbClr val="008000"/>
                </a:solidFill>
              </a:rPr>
              <a:t>sèche, c) </a:t>
            </a:r>
            <a:r>
              <a:rPr lang="fr-FR" sz="1200" dirty="0">
                <a:solidFill>
                  <a:srgbClr val="008000"/>
                </a:solidFill>
              </a:rPr>
              <a:t>Semez le plus clair possible et </a:t>
            </a:r>
            <a:r>
              <a:rPr lang="fr-FR" sz="1200" b="1" dirty="0">
                <a:solidFill>
                  <a:srgbClr val="008000"/>
                </a:solidFill>
                <a:hlinkClick r:id="rId12"/>
              </a:rPr>
              <a:t>éclaircissez rapidement les semis trop </a:t>
            </a:r>
            <a:r>
              <a:rPr lang="fr-FR" sz="1200" b="1" dirty="0" smtClean="0">
                <a:solidFill>
                  <a:srgbClr val="008000"/>
                </a:solidFill>
                <a:hlinkClick r:id="rId12"/>
              </a:rPr>
              <a:t>serrés</a:t>
            </a:r>
            <a:r>
              <a:rPr lang="fr-FR" sz="1200" b="1" dirty="0" smtClean="0">
                <a:solidFill>
                  <a:srgbClr val="008000"/>
                </a:solidFill>
              </a:rPr>
              <a:t>, </a:t>
            </a:r>
            <a:r>
              <a:rPr lang="fr-FR" sz="1200" dirty="0" smtClean="0">
                <a:solidFill>
                  <a:srgbClr val="008000"/>
                </a:solidFill>
              </a:rPr>
              <a:t>d) </a:t>
            </a:r>
            <a:r>
              <a:rPr lang="fr-FR" sz="1200" dirty="0">
                <a:solidFill>
                  <a:srgbClr val="008000"/>
                </a:solidFill>
              </a:rPr>
              <a:t>Respectez la profondeur préconisée pour les </a:t>
            </a:r>
            <a:r>
              <a:rPr lang="fr-FR" sz="1200" dirty="0" smtClean="0">
                <a:solidFill>
                  <a:srgbClr val="008000"/>
                </a:solidFill>
              </a:rPr>
              <a:t>semis, e) N'arrosez </a:t>
            </a:r>
            <a:r>
              <a:rPr lang="fr-FR" sz="1200" dirty="0">
                <a:solidFill>
                  <a:srgbClr val="008000"/>
                </a:solidFill>
              </a:rPr>
              <a:t>pas exagérément ; vaporisez les feuilles plutôt que d'arroser le </a:t>
            </a:r>
            <a:r>
              <a:rPr lang="fr-FR" sz="1200" dirty="0" smtClean="0">
                <a:solidFill>
                  <a:srgbClr val="008000"/>
                </a:solidFill>
              </a:rPr>
              <a:t>sol, f) </a:t>
            </a:r>
            <a:r>
              <a:rPr lang="fr-FR" sz="1200" dirty="0">
                <a:solidFill>
                  <a:srgbClr val="008000"/>
                </a:solidFill>
              </a:rPr>
              <a:t>Utilisez des semences de qualité, non abîmées ou </a:t>
            </a:r>
            <a:r>
              <a:rPr lang="fr-FR" sz="1200" dirty="0" smtClean="0">
                <a:solidFill>
                  <a:srgbClr val="008000"/>
                </a:solidFill>
              </a:rPr>
              <a:t>malmenées, g) </a:t>
            </a:r>
            <a:r>
              <a:rPr lang="fr-FR" sz="1200" dirty="0">
                <a:solidFill>
                  <a:srgbClr val="008000"/>
                </a:solidFill>
              </a:rPr>
              <a:t>Désinfectez le matériel de culture (</a:t>
            </a:r>
            <a:r>
              <a:rPr lang="fr-FR" sz="1200" b="1" dirty="0">
                <a:solidFill>
                  <a:srgbClr val="008000"/>
                </a:solidFill>
                <a:hlinkClick r:id="rId13"/>
              </a:rPr>
              <a:t>caissettes</a:t>
            </a:r>
            <a:r>
              <a:rPr lang="fr-FR" sz="1200" dirty="0">
                <a:solidFill>
                  <a:srgbClr val="008000"/>
                </a:solidFill>
              </a:rPr>
              <a:t>, pots</a:t>
            </a:r>
            <a:r>
              <a:rPr lang="fr-FR" sz="1200" dirty="0" smtClean="0">
                <a:solidFill>
                  <a:srgbClr val="008000"/>
                </a:solidFill>
              </a:rPr>
              <a:t>...).</a:t>
            </a:r>
            <a:endParaRPr lang="fr-FR" sz="1200" dirty="0" smtClean="0">
              <a:solidFill>
                <a:srgbClr val="008000"/>
              </a:solidFill>
              <a:latin typeface="Calibri" panose="020F0502020204030204" pitchFamily="34" charset="0"/>
            </a:endParaRPr>
          </a:p>
          <a:p>
            <a:pPr algn="just">
              <a:spcBef>
                <a:spcPct val="0"/>
              </a:spcBef>
            </a:pPr>
            <a:endParaRPr lang="fr-FR" altLang="fr-FR" sz="1200" dirty="0">
              <a:solidFill>
                <a:srgbClr val="008000"/>
              </a:solidFill>
              <a:latin typeface="Calibri" panose="020F0502020204030204" pitchFamily="34" charset="0"/>
            </a:endParaRPr>
          </a:p>
          <a:p>
            <a:pPr algn="just">
              <a:spcBef>
                <a:spcPct val="0"/>
              </a:spcBef>
            </a:pPr>
            <a:r>
              <a:rPr lang="fr-FR" altLang="fr-FR" sz="1100" dirty="0" smtClean="0">
                <a:solidFill>
                  <a:srgbClr val="008000"/>
                </a:solidFill>
                <a:latin typeface="Calibri" panose="020F0502020204030204" pitchFamily="34" charset="0"/>
              </a:rPr>
              <a:t>Sources : a) </a:t>
            </a:r>
            <a:r>
              <a:rPr lang="fr-FR" altLang="fr-FR" sz="1100" i="1" dirty="0">
                <a:solidFill>
                  <a:srgbClr val="008000"/>
                </a:solidFill>
                <a:latin typeface="Calibri" panose="020F0502020204030204" pitchFamily="34" charset="0"/>
              </a:rPr>
              <a:t>Bonnes pratiques de culture en pépinière forestière. Directives pratiques pour les pépinières de recherche</a:t>
            </a:r>
            <a:r>
              <a:rPr lang="fr-FR" altLang="fr-FR" sz="1100" dirty="0">
                <a:solidFill>
                  <a:srgbClr val="008000"/>
                </a:solidFill>
                <a:latin typeface="Calibri" panose="020F0502020204030204" pitchFamily="34" charset="0"/>
              </a:rPr>
              <a:t>. MANUEL TECHNIQUE n°3,  Hannah JAENICKE, WORLD AGROFORESTRY CENTRE (ICRAF), </a:t>
            </a:r>
            <a:r>
              <a:rPr lang="fr-FR" altLang="fr-FR" sz="1100" dirty="0">
                <a:solidFill>
                  <a:srgbClr val="008000"/>
                </a:solidFill>
                <a:latin typeface="Calibri" panose="020F0502020204030204" pitchFamily="34" charset="0"/>
                <a:hlinkClick r:id="rId14"/>
              </a:rPr>
              <a:t>http://www.worldagroforestry.org/downloads/publications/PDFs/mn14474.pdf</a:t>
            </a:r>
            <a:r>
              <a:rPr lang="fr-FR" altLang="fr-FR" sz="1100" dirty="0">
                <a:solidFill>
                  <a:srgbClr val="008000"/>
                </a:solidFill>
                <a:latin typeface="Calibri" panose="020F0502020204030204" pitchFamily="34" charset="0"/>
              </a:rPr>
              <a:t> </a:t>
            </a:r>
            <a:r>
              <a:rPr lang="fr-FR" altLang="fr-FR" sz="1100" dirty="0" smtClean="0">
                <a:solidFill>
                  <a:srgbClr val="008000"/>
                </a:solidFill>
                <a:latin typeface="Calibri" panose="020F0502020204030204" pitchFamily="34" charset="0"/>
              </a:rPr>
              <a:t>, b</a:t>
            </a:r>
            <a:r>
              <a:rPr lang="fr-FR" altLang="fr-FR" sz="1100" dirty="0">
                <a:solidFill>
                  <a:srgbClr val="008000"/>
                </a:solidFill>
                <a:latin typeface="Calibri" panose="020F0502020204030204" pitchFamily="34" charset="0"/>
              </a:rPr>
              <a:t>) </a:t>
            </a:r>
            <a:r>
              <a:rPr lang="fr-FR" altLang="fr-FR" sz="1100" dirty="0">
                <a:solidFill>
                  <a:srgbClr val="008000"/>
                </a:solidFill>
                <a:latin typeface="Calibri" panose="020F0502020204030204" pitchFamily="34" charset="0"/>
                <a:hlinkClick r:id="rId15"/>
              </a:rPr>
              <a:t>http://</a:t>
            </a:r>
            <a:r>
              <a:rPr lang="fr-FR" altLang="fr-FR" sz="1100" dirty="0" smtClean="0">
                <a:solidFill>
                  <a:srgbClr val="008000"/>
                </a:solidFill>
                <a:latin typeface="Calibri" panose="020F0502020204030204" pitchFamily="34" charset="0"/>
                <a:hlinkClick r:id="rId15"/>
              </a:rPr>
              <a:t>www.gerbeaud.com/jardin/fiches/fonte-des-semis.php</a:t>
            </a:r>
            <a:r>
              <a:rPr lang="fr-FR" altLang="fr-FR" sz="1100" dirty="0" smtClean="0">
                <a:solidFill>
                  <a:srgbClr val="008000"/>
                </a:solidFill>
                <a:latin typeface="Calibri" panose="020F0502020204030204" pitchFamily="34" charset="0"/>
              </a:rPr>
              <a:t> </a:t>
            </a:r>
            <a:endParaRPr lang="fr-FR" altLang="fr-FR" sz="1100" dirty="0">
              <a:solidFill>
                <a:srgbClr val="008000"/>
              </a:solidFill>
              <a:latin typeface="Calibri" panose="020F0502020204030204" pitchFamily="34" charset="0"/>
            </a:endParaRPr>
          </a:p>
        </p:txBody>
      </p:sp>
      <p:sp>
        <p:nvSpPr>
          <p:cNvPr id="7" name="Rectangle 6"/>
          <p:cNvSpPr/>
          <p:nvPr/>
        </p:nvSpPr>
        <p:spPr>
          <a:xfrm>
            <a:off x="6209620" y="6483460"/>
            <a:ext cx="1221425" cy="276999"/>
          </a:xfrm>
          <a:prstGeom prst="rect">
            <a:avLst/>
          </a:prstGeom>
        </p:spPr>
        <p:txBody>
          <a:bodyPr wrap="none">
            <a:spAutoFit/>
          </a:bodyPr>
          <a:lstStyle/>
          <a:p>
            <a:pPr algn="ctr"/>
            <a:r>
              <a:rPr lang="fr-FR" altLang="fr-FR" sz="1200" dirty="0">
                <a:solidFill>
                  <a:srgbClr val="008000"/>
                </a:solidFill>
                <a:latin typeface="Calibri" panose="020F0502020204030204" pitchFamily="34" charset="0"/>
              </a:rPr>
              <a:t>Fonte des semis </a:t>
            </a:r>
            <a:endParaRPr lang="fr-FR" sz="1200" dirty="0"/>
          </a:p>
        </p:txBody>
      </p:sp>
      <p:pic>
        <p:nvPicPr>
          <p:cNvPr id="1026" name="Picture 2" descr="D:\Users\blisan\Pictures\perso\agroforets\fonte des semis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1046" y="4942632"/>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ets\fonte des semis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6367" y="4926573"/>
            <a:ext cx="225742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ets\fonte des semis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9922" y="4862889"/>
            <a:ext cx="28765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agroforets\fonte des semis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82584" y="4824413"/>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p:cNvSpPr/>
          <p:nvPr/>
        </p:nvSpPr>
        <p:spPr>
          <a:xfrm>
            <a:off x="10367062" y="5489269"/>
            <a:ext cx="742384" cy="714427"/>
          </a:xfrm>
          <a:prstGeom prst="ellipse">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8184513" y="5542676"/>
            <a:ext cx="742384" cy="714427"/>
          </a:xfrm>
          <a:prstGeom prst="ellipse">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7141097" y="5459103"/>
            <a:ext cx="742384" cy="714427"/>
          </a:xfrm>
          <a:prstGeom prst="ellipse">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074544" y="5752633"/>
            <a:ext cx="1213165" cy="714427"/>
          </a:xfrm>
          <a:prstGeom prst="ellipse">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21808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90593" y="196656"/>
            <a:ext cx="524218" cy="378311"/>
          </a:xfrm>
        </p:spPr>
        <p:txBody>
          <a:bodyPr/>
          <a:lstStyle/>
          <a:p>
            <a:fld id="{603C289A-54D5-4C32-934A-7B1A9FC8B676}" type="slidenum">
              <a:rPr lang="fr-FR" smtClean="0"/>
              <a:t>139</a:t>
            </a:fld>
            <a:endParaRPr lang="fr-FR"/>
          </a:p>
        </p:txBody>
      </p:sp>
      <p:sp>
        <p:nvSpPr>
          <p:cNvPr id="3" name="Rectangle 2"/>
          <p:cNvSpPr/>
          <p:nvPr/>
        </p:nvSpPr>
        <p:spPr>
          <a:xfrm>
            <a:off x="271750" y="230433"/>
            <a:ext cx="4079913" cy="661933"/>
          </a:xfrm>
          <a:prstGeom prst="rect">
            <a:avLst/>
          </a:prstGeom>
        </p:spPr>
        <p:txBody>
          <a:bodyPr wrap="square">
            <a:spAutoFit/>
          </a:bodyPr>
          <a:lstStyle/>
          <a:p>
            <a:r>
              <a:rPr lang="fr-FR" dirty="0">
                <a:solidFill>
                  <a:srgbClr val="008000"/>
                </a:solidFill>
              </a:rPr>
              <a:t>35. </a:t>
            </a:r>
            <a:r>
              <a:rPr lang="fr-FR" b="1" dirty="0">
                <a:solidFill>
                  <a:srgbClr val="008000"/>
                </a:solidFill>
              </a:rPr>
              <a:t>Annexe : Budget, par activité, pour la mise en place du jardin communautaire </a:t>
            </a:r>
          </a:p>
        </p:txBody>
      </p:sp>
      <p:sp>
        <p:nvSpPr>
          <p:cNvPr id="4" name="ZoneTexte 3"/>
          <p:cNvSpPr txBox="1"/>
          <p:nvPr/>
        </p:nvSpPr>
        <p:spPr>
          <a:xfrm>
            <a:off x="5177928" y="240529"/>
            <a:ext cx="4814371"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645703136"/>
              </p:ext>
            </p:extLst>
          </p:nvPr>
        </p:nvGraphicFramePr>
        <p:xfrm>
          <a:off x="271750" y="1042728"/>
          <a:ext cx="11743062" cy="5022579"/>
        </p:xfrm>
        <a:graphic>
          <a:graphicData uri="http://schemas.openxmlformats.org/drawingml/2006/table">
            <a:tbl>
              <a:tblPr/>
              <a:tblGrid>
                <a:gridCol w="4013811"/>
                <a:gridCol w="1156772"/>
                <a:gridCol w="1729648"/>
                <a:gridCol w="2104221"/>
                <a:gridCol w="1046603"/>
                <a:gridCol w="1692007"/>
              </a:tblGrid>
              <a:tr h="171555">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Poste de dépense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Montant en euros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Pourcentage du budget</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Recette </a:t>
                      </a:r>
                      <a:r>
                        <a:rPr lang="fr-FR" sz="1000" dirty="0">
                          <a:solidFill>
                            <a:srgbClr val="000000"/>
                          </a:solidFill>
                          <a:effectLst/>
                          <a:latin typeface="+mn-lt"/>
                          <a:ea typeface="Calibri" panose="020F0502020204030204" pitchFamily="34" charset="0"/>
                          <a:cs typeface="Calibri" panose="020F0502020204030204" pitchFamily="34" charset="0"/>
                        </a:rPr>
                        <a:t>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0000"/>
                          </a:solidFill>
                          <a:effectLst/>
                          <a:latin typeface="+mn-lt"/>
                          <a:ea typeface="Calibri" panose="020F0502020204030204" pitchFamily="34" charset="0"/>
                        </a:rPr>
                        <a:t>Montant en euros </a:t>
                      </a:r>
                      <a:endParaRPr lang="fr-FR" sz="100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0000"/>
                          </a:solidFill>
                          <a:effectLst/>
                          <a:latin typeface="+mn-lt"/>
                          <a:ea typeface="Calibri" panose="020F0502020204030204" pitchFamily="34" charset="0"/>
                        </a:rPr>
                        <a:t>Pourcentage des fonds levés</a:t>
                      </a:r>
                      <a:endParaRPr lang="fr-FR" sz="100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096">
                <a:tc gridSpan="3">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rPr>
                        <a:t>Budget </a:t>
                      </a:r>
                      <a:r>
                        <a:rPr lang="fr-FR" sz="1000" b="1" i="1" dirty="0">
                          <a:solidFill>
                            <a:srgbClr val="002060"/>
                          </a:solidFill>
                          <a:effectLst/>
                          <a:latin typeface="+mn-lt"/>
                          <a:ea typeface="Calibri" panose="020F0502020204030204" pitchFamily="34" charset="0"/>
                          <a:cs typeface="Calibri" panose="020F0502020204030204" pitchFamily="34" charset="0"/>
                        </a:rPr>
                        <a:t>2 volontaires français / dépense commune à plusieurs projets</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3">
                  <a:txBody>
                    <a:bodyPr/>
                    <a:lstStyle/>
                    <a:p>
                      <a:pPr>
                        <a:lnSpc>
                          <a:spcPct val="107000"/>
                        </a:lnSpc>
                        <a:spcAft>
                          <a:spcPts val="0"/>
                        </a:spcAft>
                      </a:pPr>
                      <a:r>
                        <a:rPr lang="fr-FR" sz="1000" b="1" i="1">
                          <a:solidFill>
                            <a:srgbClr val="002060"/>
                          </a:solidFill>
                          <a:effectLst/>
                          <a:latin typeface="+mn-lt"/>
                          <a:ea typeface="Calibri" panose="020F0502020204030204" pitchFamily="34" charset="0"/>
                        </a:rPr>
                        <a:t>Financement acquis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233194">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2 billets d'avion (Paris -Tamatave) + Visa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2200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10%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Conseil régional :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1500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7%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69">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Vie sur place : Hébergement (4 mois) + repas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1920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Don association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500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3%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788">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Autres : Internet, Téléphone, petits matériels….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300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Participation URUV (fond propre)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1000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5%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301">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Frais divers d'avant-projet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300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Kokopelli (don en nature)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350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2%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725">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Don bol de riz (lycée de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500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3%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Sous –Total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4720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23%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Sous -Total :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3850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19%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042">
                <a:tc gridSpan="3">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logistique projet / dépense commune à plusieurs projets</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3">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financement espéré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177500">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Transport sur place (hommes et matériels)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1200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6%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bourse développement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1500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7%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75">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Guides traducteurs (salaires)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1080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5%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Guilde du raid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4000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20%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a:solidFill>
                            <a:srgbClr val="002060"/>
                          </a:solidFill>
                          <a:effectLst/>
                          <a:latin typeface="+mn-lt"/>
                          <a:ea typeface="Calibri" panose="020F0502020204030204" pitchFamily="34" charset="0"/>
                          <a:cs typeface="Calibri" panose="020F0502020204030204" pitchFamily="34" charset="0"/>
                        </a:rPr>
                        <a:t>Don privé</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930</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i="1" dirty="0">
                          <a:solidFill>
                            <a:srgbClr val="002060"/>
                          </a:solidFill>
                          <a:effectLst/>
                          <a:latin typeface="+mn-lt"/>
                          <a:ea typeface="Calibri" panose="020F0502020204030204" pitchFamily="34" charset="0"/>
                          <a:cs typeface="Calibri" panose="020F0502020204030204" pitchFamily="34" charset="0"/>
                        </a:rPr>
                        <a:t>5%</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Sous Total: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a:solidFill>
                            <a:srgbClr val="002060"/>
                          </a:solidFill>
                          <a:effectLst/>
                          <a:latin typeface="+mn-lt"/>
                          <a:ea typeface="Calibri" panose="020F0502020204030204" pitchFamily="34" charset="0"/>
                          <a:cs typeface="Calibri" panose="020F0502020204030204" pitchFamily="34" charset="0"/>
                        </a:rPr>
                        <a:t>2280 </a:t>
                      </a:r>
                      <a:endParaRPr lang="fr-FR" sz="1000" i="1">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11%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Sous-total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6430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i="1" dirty="0">
                          <a:solidFill>
                            <a:srgbClr val="002060"/>
                          </a:solidFill>
                          <a:effectLst/>
                          <a:latin typeface="+mn-lt"/>
                          <a:ea typeface="Calibri" panose="020F0502020204030204" pitchFamily="34" charset="0"/>
                          <a:cs typeface="Calibri" panose="020F0502020204030204" pitchFamily="34" charset="0"/>
                        </a:rPr>
                        <a:t>32% </a:t>
                      </a:r>
                      <a:endParaRPr lang="fr-FR" sz="1000" i="1" dirty="0">
                        <a:solidFill>
                          <a:srgbClr val="00206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gridSpan="6">
                  <a:txBody>
                    <a:bodyPr/>
                    <a:lstStyle/>
                    <a:p>
                      <a:pPr>
                        <a:lnSpc>
                          <a:spcPct val="107000"/>
                        </a:lnSpc>
                        <a:spcAft>
                          <a:spcPts val="0"/>
                        </a:spcAft>
                      </a:pPr>
                      <a:r>
                        <a:rPr lang="fr-FR" sz="1000" b="1" dirty="0">
                          <a:solidFill>
                            <a:srgbClr val="008000"/>
                          </a:solidFill>
                          <a:effectLst/>
                          <a:latin typeface="+mn-lt"/>
                          <a:ea typeface="Calibri" panose="020F0502020204030204" pitchFamily="34" charset="0"/>
                          <a:cs typeface="Calibri" panose="020F0502020204030204" pitchFamily="34" charset="0"/>
                        </a:rPr>
                        <a:t>Mise en place des activités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63770">
                <a:tc gridSpan="2">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sous –Total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a:lnSpc>
                          <a:spcPct val="107000"/>
                        </a:lnSpc>
                        <a:spcAft>
                          <a:spcPts val="0"/>
                        </a:spcAft>
                      </a:pPr>
                      <a:r>
                        <a:rPr lang="fr-FR" sz="1000" b="1" dirty="0">
                          <a:solidFill>
                            <a:srgbClr val="008000"/>
                          </a:solidFill>
                          <a:effectLst/>
                          <a:latin typeface="+mn-lt"/>
                          <a:ea typeface="Calibri" panose="020F0502020204030204" pitchFamily="34" charset="0"/>
                          <a:cs typeface="Calibri" panose="020F0502020204030204" pitchFamily="34" charset="0"/>
                        </a:rPr>
                        <a:t>3280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16%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r>
              <a:tr h="234815">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Outillages pour parcelles pédagogiques (fonctionnement)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500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2%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061">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Semences (pour parcelles pédagogiques + mise en place de cultures chez les paysans)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600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3%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254">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Construction d'une case (sur parcelle pédagogique)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400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2%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202">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Analyse de sol (de la parcelle pédagogique)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60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0,3%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Bois clôtures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100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0,5%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3">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Achat divers (fumier, compost….)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70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0,3%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270">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Repas servis sur la ferme pédagogique (repas volontaire et guide compris)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1000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5%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36">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Etude de marché région Tamatave (5 jours)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400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2%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727">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Impression guide technique + reliure (Français et Malgache).</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150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cs typeface="Calibri" panose="020F0502020204030204" pitchFamily="34" charset="0"/>
                        </a:rPr>
                        <a:t>1%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sous –Total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3280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16%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00800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008000"/>
                          </a:solidFill>
                          <a:effectLst/>
                          <a:latin typeface="+mn-lt"/>
                          <a:ea typeface="Calibri" panose="020F0502020204030204" pitchFamily="34" charset="0"/>
                          <a:cs typeface="Calibri" panose="020F0502020204030204" pitchFamily="34" charset="0"/>
                        </a:rPr>
                        <a:t>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580">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Contribution volontaire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10080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50%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cs typeface="Calibri" panose="020F0502020204030204" pitchFamily="34" charset="0"/>
                        </a:rPr>
                        <a:t>contribution Volontaire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8000"/>
                          </a:solidFill>
                          <a:effectLst/>
                          <a:latin typeface="+mn-lt"/>
                          <a:ea typeface="Calibri" panose="020F0502020204030204" pitchFamily="34" charset="0"/>
                          <a:cs typeface="Calibri" panose="020F0502020204030204" pitchFamily="34" charset="0"/>
                        </a:rPr>
                        <a:t>10080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8000"/>
                          </a:solidFill>
                          <a:effectLst/>
                          <a:latin typeface="+mn-lt"/>
                          <a:ea typeface="Calibri" panose="020F0502020204030204" pitchFamily="34" charset="0"/>
                          <a:cs typeface="Calibri" panose="020F0502020204030204" pitchFamily="34" charset="0"/>
                        </a:rPr>
                        <a:t>50%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b="1">
                          <a:solidFill>
                            <a:srgbClr val="008000"/>
                          </a:solidFill>
                          <a:effectLst/>
                          <a:latin typeface="+mn-lt"/>
                          <a:ea typeface="Calibri" panose="020F0502020204030204" pitchFamily="34" charset="0"/>
                        </a:rPr>
                        <a:t>Total: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rPr>
                        <a:t>20360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rPr>
                        <a:t>100%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rPr>
                        <a:t>Total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8000"/>
                          </a:solidFill>
                          <a:effectLst/>
                          <a:latin typeface="+mn-lt"/>
                          <a:ea typeface="Calibri" panose="020F0502020204030204" pitchFamily="34" charset="0"/>
                        </a:rPr>
                        <a:t>20360 </a:t>
                      </a:r>
                      <a:endParaRPr lang="fr-FR" sz="100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8000"/>
                          </a:solidFill>
                          <a:effectLst/>
                          <a:latin typeface="+mn-lt"/>
                          <a:ea typeface="Calibri" panose="020F0502020204030204" pitchFamily="34" charset="0"/>
                        </a:rPr>
                        <a:t>100% </a:t>
                      </a:r>
                      <a:endParaRPr lang="fr-FR" sz="1000" dirty="0">
                        <a:solidFill>
                          <a:srgbClr val="008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ZoneTexte 6"/>
          <p:cNvSpPr txBox="1"/>
          <p:nvPr/>
        </p:nvSpPr>
        <p:spPr>
          <a:xfrm>
            <a:off x="271750" y="6447501"/>
            <a:ext cx="7671410" cy="276999"/>
          </a:xfrm>
          <a:prstGeom prst="rect">
            <a:avLst/>
          </a:prstGeom>
          <a:noFill/>
        </p:spPr>
        <p:txBody>
          <a:bodyPr wrap="square" rtlCol="0">
            <a:spAutoFit/>
          </a:bodyPr>
          <a:lstStyle/>
          <a:p>
            <a:r>
              <a:rPr lang="fr-FR" sz="1200" u="sng" dirty="0" smtClean="0">
                <a:solidFill>
                  <a:srgbClr val="008000"/>
                </a:solidFill>
              </a:rPr>
              <a:t>Note</a:t>
            </a:r>
            <a:r>
              <a:rPr lang="fr-FR" sz="1200" dirty="0" smtClean="0">
                <a:solidFill>
                  <a:srgbClr val="008000"/>
                </a:solidFill>
              </a:rPr>
              <a:t> : Ce budget prévisionnel est inspiré de celui du jardin pédagogique de </a:t>
            </a:r>
            <a:r>
              <a:rPr lang="fr-FR" sz="1200" dirty="0" err="1" smtClean="0">
                <a:solidFill>
                  <a:srgbClr val="008000"/>
                </a:solidFill>
              </a:rPr>
              <a:t>Manonpana</a:t>
            </a:r>
            <a:r>
              <a:rPr lang="fr-FR" sz="1200" dirty="0" smtClean="0">
                <a:solidFill>
                  <a:srgbClr val="008000"/>
                </a:solidFill>
              </a:rPr>
              <a:t> (associations ADEFA + YAPLUKA).</a:t>
            </a:r>
            <a:endParaRPr lang="fr-FR" sz="1200" dirty="0">
              <a:solidFill>
                <a:srgbClr val="008000"/>
              </a:solidFill>
            </a:endParaRPr>
          </a:p>
        </p:txBody>
      </p:sp>
    </p:spTree>
    <p:extLst>
      <p:ext uri="{BB962C8B-B14F-4D97-AF65-F5344CB8AC3E}">
        <p14:creationId xmlns:p14="http://schemas.microsoft.com/office/powerpoint/2010/main" val="89681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03C289A-54D5-4C32-934A-7B1A9FC8B676}" type="slidenum">
              <a:rPr lang="fr-FR" smtClean="0"/>
              <a:t>14</a:t>
            </a:fld>
            <a:endParaRPr lang="fr-FR"/>
          </a:p>
        </p:txBody>
      </p:sp>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50607" y="647430"/>
            <a:ext cx="2926080" cy="369332"/>
          </a:xfrm>
          <a:prstGeom prst="rect">
            <a:avLst/>
          </a:prstGeom>
        </p:spPr>
        <p:txBody>
          <a:bodyPr wrap="square">
            <a:spAutoFit/>
          </a:bodyPr>
          <a:lstStyle/>
          <a:p>
            <a:pPr eaLnBrk="0" fontAlgn="base" hangingPunct="0"/>
            <a:r>
              <a:rPr lang="fr-FR" b="1" dirty="0" smtClean="0">
                <a:solidFill>
                  <a:srgbClr val="008000"/>
                </a:solidFill>
              </a:rPr>
              <a:t>2.1. Le jardin de case (suite)</a:t>
            </a:r>
            <a:endParaRPr lang="fr-FR" dirty="0">
              <a:solidFill>
                <a:srgbClr val="008000"/>
              </a:solidFill>
            </a:endParaRPr>
          </a:p>
        </p:txBody>
      </p:sp>
      <p:sp>
        <p:nvSpPr>
          <p:cNvPr id="5" name="Rectangle 5"/>
          <p:cNvSpPr>
            <a:spLocks noChangeArrowheads="1"/>
          </p:cNvSpPr>
          <p:nvPr/>
        </p:nvSpPr>
        <p:spPr bwMode="auto">
          <a:xfrm>
            <a:off x="6940550" y="3287713"/>
            <a:ext cx="5300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200" dirty="0">
                <a:latin typeface="+mn-lt"/>
                <a:hlinkClick r:id="rId2"/>
              </a:rPr>
              <a:t>Jardins familiaux en Indonésie : des cultures intensives d'arbres et de plantes annuelles associées</a:t>
            </a:r>
            <a:r>
              <a:rPr lang="fr-FR" altLang="fr-FR" sz="1200" dirty="0">
                <a:latin typeface="+mn-lt"/>
              </a:rPr>
              <a:t>, </a:t>
            </a:r>
            <a:r>
              <a:rPr lang="fr-FR" altLang="fr-FR" sz="1200" dirty="0">
                <a:solidFill>
                  <a:srgbClr val="008000"/>
                </a:solidFill>
                <a:latin typeface="+mn-lt"/>
                <a:hlinkClick r:id="rId2"/>
              </a:rPr>
              <a:t>http://www.fao.org/docrep/t7750f/t7750f0n.jpg</a:t>
            </a:r>
            <a:r>
              <a:rPr lang="fr-FR" altLang="fr-FR" sz="1200" dirty="0">
                <a:solidFill>
                  <a:srgbClr val="008000"/>
                </a:solidFill>
                <a:latin typeface="+mn-lt"/>
              </a:rPr>
              <a:t> </a:t>
            </a:r>
            <a:endParaRPr lang="fr-FR" altLang="fr-FR" sz="1200" dirty="0">
              <a:latin typeface="+mn-lt"/>
            </a:endParaRPr>
          </a:p>
        </p:txBody>
      </p:sp>
      <p:pic>
        <p:nvPicPr>
          <p:cNvPr id="6"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7163" y="808038"/>
            <a:ext cx="39624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3533" y="382393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8"/>
          <p:cNvSpPr txBox="1">
            <a:spLocks noChangeArrowheads="1"/>
          </p:cNvSpPr>
          <p:nvPr/>
        </p:nvSpPr>
        <p:spPr bwMode="auto">
          <a:xfrm>
            <a:off x="7652541" y="6289824"/>
            <a:ext cx="4464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008000"/>
                </a:solidFill>
              </a:rPr>
              <a:t>"jardin" d'</a:t>
            </a:r>
            <a:r>
              <a:rPr lang="fr-FR" altLang="fr-FR" sz="1200" dirty="0" err="1">
                <a:solidFill>
                  <a:srgbClr val="008000"/>
                </a:solidFill>
              </a:rPr>
              <a:t>épices"d'Abraham</a:t>
            </a:r>
            <a:r>
              <a:rPr lang="fr-FR" altLang="fr-FR" sz="1200" dirty="0">
                <a:solidFill>
                  <a:srgbClr val="008000"/>
                </a:solidFill>
              </a:rPr>
              <a:t>" (Kerala, Inde)  ↑. Source : </a:t>
            </a:r>
          </a:p>
          <a:p>
            <a:pPr algn="r" eaLnBrk="1" hangingPunct="1">
              <a:spcBef>
                <a:spcPct val="0"/>
              </a:spcBef>
              <a:buFontTx/>
              <a:buNone/>
            </a:pPr>
            <a:r>
              <a:rPr lang="fr-FR" altLang="fr-FR" sz="1200" dirty="0">
                <a:solidFill>
                  <a:srgbClr val="008000"/>
                </a:solidFill>
                <a:hlinkClick r:id="rId5"/>
              </a:rPr>
              <a:t>http://famille-en-vadrouille.blogspot.fr/2011_10_01_archive.html</a:t>
            </a:r>
            <a:r>
              <a:rPr lang="fr-FR" altLang="fr-FR" sz="1200" dirty="0">
                <a:solidFill>
                  <a:srgbClr val="008000"/>
                </a:solidFill>
              </a:rPr>
              <a:t> </a:t>
            </a:r>
          </a:p>
        </p:txBody>
      </p:sp>
      <p:sp>
        <p:nvSpPr>
          <p:cNvPr id="9" name="ZoneTexte 9"/>
          <p:cNvSpPr txBox="1">
            <a:spLocks noChangeArrowheads="1"/>
          </p:cNvSpPr>
          <p:nvPr/>
        </p:nvSpPr>
        <p:spPr bwMode="auto">
          <a:xfrm>
            <a:off x="5549900" y="1085850"/>
            <a:ext cx="222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Exemple de jardins familiaux de pays tropicaux humides →</a:t>
            </a:r>
          </a:p>
        </p:txBody>
      </p:sp>
      <p:sp>
        <p:nvSpPr>
          <p:cNvPr id="11" name="ZoneTexte 8"/>
          <p:cNvSpPr txBox="1">
            <a:spLocks noChangeArrowheads="1"/>
          </p:cNvSpPr>
          <p:nvPr/>
        </p:nvSpPr>
        <p:spPr bwMode="auto">
          <a:xfrm>
            <a:off x="290694" y="3184284"/>
            <a:ext cx="3719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Deux bovins au piquet valorisent les résidus de culture d’un jardin B limitrophe au </a:t>
            </a:r>
            <a:r>
              <a:rPr lang="fr-FR" altLang="fr-FR" sz="1200" i="1" dirty="0" err="1">
                <a:solidFill>
                  <a:srgbClr val="008000"/>
                </a:solidFill>
              </a:rPr>
              <a:t>lakou</a:t>
            </a:r>
            <a:r>
              <a:rPr lang="fr-FR" altLang="fr-FR" sz="1200" i="1" dirty="0">
                <a:solidFill>
                  <a:srgbClr val="008000"/>
                </a:solidFill>
              </a:rPr>
              <a:t>. </a:t>
            </a:r>
            <a:r>
              <a:rPr lang="fr-FR" altLang="fr-FR" sz="1200" dirty="0">
                <a:solidFill>
                  <a:srgbClr val="008000"/>
                </a:solidFill>
              </a:rPr>
              <a:t>Photo P. Fernandes.</a:t>
            </a:r>
          </a:p>
        </p:txBody>
      </p:sp>
      <p:pic>
        <p:nvPicPr>
          <p:cNvPr id="12"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431" y="1232891"/>
            <a:ext cx="25860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4010206" y="3697287"/>
            <a:ext cx="3362144"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rPr>
              <a:t>Système agroforestier avec un bovin au </a:t>
            </a:r>
            <a:r>
              <a:rPr lang="fr-FR" altLang="fr-FR" sz="1200" dirty="0" smtClean="0">
                <a:solidFill>
                  <a:srgbClr val="008000"/>
                </a:solidFill>
              </a:rPr>
              <a:t>piquet</a:t>
            </a:r>
            <a:r>
              <a:rPr lang="fr-FR" altLang="fr-FR" sz="1200" dirty="0">
                <a:solidFill>
                  <a:srgbClr val="008000"/>
                </a:solidFill>
              </a:rPr>
              <a:t> </a:t>
            </a:r>
            <a:r>
              <a:rPr lang="fr-FR" sz="1200" dirty="0" smtClean="0">
                <a:solidFill>
                  <a:srgbClr val="008000"/>
                </a:solidFill>
              </a:rPr>
              <a:t>(Haïti). </a:t>
            </a:r>
            <a:r>
              <a:rPr lang="fr-FR" altLang="fr-FR" sz="1200" dirty="0" smtClean="0">
                <a:solidFill>
                  <a:srgbClr val="008000"/>
                </a:solidFill>
              </a:rPr>
              <a:t>Photo </a:t>
            </a:r>
            <a:r>
              <a:rPr lang="fr-FR" altLang="fr-FR" sz="1200" dirty="0">
                <a:solidFill>
                  <a:srgbClr val="008000"/>
                </a:solidFill>
              </a:rPr>
              <a:t>P. Fernandes.</a:t>
            </a:r>
          </a:p>
        </p:txBody>
      </p:sp>
      <p:pic>
        <p:nvPicPr>
          <p:cNvPr id="14"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8776" y="1825625"/>
            <a:ext cx="2828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15450" y="4283416"/>
            <a:ext cx="12573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p:nvPr/>
        </p:nvSpPr>
        <p:spPr>
          <a:xfrm>
            <a:off x="4282679" y="6195491"/>
            <a:ext cx="1590072" cy="461665"/>
          </a:xfrm>
          <a:prstGeom prst="rect">
            <a:avLst/>
          </a:prstGeom>
          <a:noFill/>
        </p:spPr>
        <p:txBody>
          <a:bodyPr wrap="square" rtlCol="0">
            <a:spAutoFit/>
          </a:bodyPr>
          <a:lstStyle/>
          <a:p>
            <a:pPr algn="ctr"/>
            <a:r>
              <a:rPr lang="fr-FR" sz="1200" dirty="0" smtClean="0">
                <a:solidFill>
                  <a:srgbClr val="008000"/>
                </a:solidFill>
              </a:rPr>
              <a:t>Jardin de case ou jardin </a:t>
            </a:r>
            <a:r>
              <a:rPr lang="fr-FR" sz="1200" i="1" dirty="0" err="1" smtClean="0">
                <a:solidFill>
                  <a:srgbClr val="008000"/>
                </a:solidFill>
              </a:rPr>
              <a:t>lakou</a:t>
            </a:r>
            <a:r>
              <a:rPr lang="fr-FR" sz="1200" dirty="0" smtClean="0">
                <a:solidFill>
                  <a:srgbClr val="008000"/>
                </a:solidFill>
              </a:rPr>
              <a:t> (Haïti)</a:t>
            </a:r>
            <a:endParaRPr lang="fr-FR" sz="1200" dirty="0">
              <a:solidFill>
                <a:srgbClr val="008000"/>
              </a:solidFill>
            </a:endParaRPr>
          </a:p>
        </p:txBody>
      </p:sp>
      <p:pic>
        <p:nvPicPr>
          <p:cNvPr id="17" name="Imag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590" y="4126594"/>
            <a:ext cx="41148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p:cNvSpPr txBox="1"/>
          <p:nvPr/>
        </p:nvSpPr>
        <p:spPr>
          <a:xfrm>
            <a:off x="1004467" y="6382305"/>
            <a:ext cx="2439002" cy="276999"/>
          </a:xfrm>
          <a:prstGeom prst="rect">
            <a:avLst/>
          </a:prstGeom>
          <a:noFill/>
        </p:spPr>
        <p:txBody>
          <a:bodyPr wrap="none" rtlCol="0">
            <a:spAutoFit/>
          </a:bodyPr>
          <a:lstStyle/>
          <a:p>
            <a:pPr algn="ctr"/>
            <a:r>
              <a:rPr lang="fr-FR" sz="1200" dirty="0" smtClean="0">
                <a:solidFill>
                  <a:srgbClr val="008000"/>
                </a:solidFill>
              </a:rPr>
              <a:t>Jardin de case ou jardin </a:t>
            </a:r>
            <a:r>
              <a:rPr lang="fr-FR" sz="1200" i="1" dirty="0" err="1" smtClean="0">
                <a:solidFill>
                  <a:srgbClr val="008000"/>
                </a:solidFill>
              </a:rPr>
              <a:t>lakou</a:t>
            </a:r>
            <a:r>
              <a:rPr lang="fr-FR" sz="1200" dirty="0" smtClean="0">
                <a:solidFill>
                  <a:srgbClr val="008000"/>
                </a:solidFill>
              </a:rPr>
              <a:t> (Haïti)</a:t>
            </a:r>
            <a:endParaRPr lang="fr-FR" sz="1200" dirty="0">
              <a:solidFill>
                <a:srgbClr val="008000"/>
              </a:solidFill>
            </a:endParaRPr>
          </a:p>
        </p:txBody>
      </p:sp>
      <p:sp>
        <p:nvSpPr>
          <p:cNvPr id="19" name="ZoneTexte 18"/>
          <p:cNvSpPr txBox="1"/>
          <p:nvPr/>
        </p:nvSpPr>
        <p:spPr>
          <a:xfrm>
            <a:off x="6092424" y="5767388"/>
            <a:ext cx="3724275" cy="276999"/>
          </a:xfrm>
          <a:prstGeom prst="rect">
            <a:avLst/>
          </a:prstGeom>
          <a:noFill/>
        </p:spPr>
        <p:txBody>
          <a:bodyPr wrap="square" rtlCol="0">
            <a:spAutoFit/>
          </a:bodyPr>
          <a:lstStyle/>
          <a:p>
            <a:pPr algn="ctr"/>
            <a:r>
              <a:rPr lang="fr-FR" sz="1200" dirty="0">
                <a:solidFill>
                  <a:srgbClr val="008000"/>
                </a:solidFill>
              </a:rPr>
              <a:t>Source : </a:t>
            </a:r>
            <a:r>
              <a:rPr lang="fr-FR" sz="1200" dirty="0">
                <a:solidFill>
                  <a:srgbClr val="008000"/>
                </a:solidFill>
                <a:hlinkClick r:id="rId10"/>
              </a:rPr>
              <a:t>http://louzoutraveller.com/tag/jardin-de-case</a:t>
            </a:r>
            <a:r>
              <a:rPr lang="fr-FR" sz="1200" dirty="0" smtClean="0">
                <a:solidFill>
                  <a:srgbClr val="008000"/>
                </a:solidFill>
                <a:hlinkClick r:id="rId10"/>
              </a:rPr>
              <a:t>/</a:t>
            </a:r>
            <a:r>
              <a:rPr lang="fr-FR" sz="1200" dirty="0" smtClean="0">
                <a:solidFill>
                  <a:srgbClr val="008000"/>
                </a:solidFill>
              </a:rPr>
              <a:t> </a:t>
            </a:r>
            <a:endParaRPr lang="fr-FR" sz="1200" dirty="0">
              <a:solidFill>
                <a:srgbClr val="008000"/>
              </a:solidFill>
            </a:endParaRPr>
          </a:p>
        </p:txBody>
      </p:sp>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2424" y="4500563"/>
            <a:ext cx="3724275" cy="1228725"/>
          </a:xfrm>
          <a:prstGeom prst="rect">
            <a:avLst/>
          </a:prstGeom>
        </p:spPr>
      </p:pic>
    </p:spTree>
    <p:extLst>
      <p:ext uri="{BB962C8B-B14F-4D97-AF65-F5344CB8AC3E}">
        <p14:creationId xmlns:p14="http://schemas.microsoft.com/office/powerpoint/2010/main" val="84061272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90593" y="196656"/>
            <a:ext cx="524218" cy="378311"/>
          </a:xfrm>
        </p:spPr>
        <p:txBody>
          <a:bodyPr/>
          <a:lstStyle/>
          <a:p>
            <a:fld id="{603C289A-54D5-4C32-934A-7B1A9FC8B676}" type="slidenum">
              <a:rPr lang="fr-FR" smtClean="0"/>
              <a:t>140</a:t>
            </a:fld>
            <a:endParaRPr lang="fr-FR"/>
          </a:p>
        </p:txBody>
      </p:sp>
      <p:sp>
        <p:nvSpPr>
          <p:cNvPr id="3" name="Rectangle 2"/>
          <p:cNvSpPr/>
          <p:nvPr/>
        </p:nvSpPr>
        <p:spPr>
          <a:xfrm>
            <a:off x="271750" y="230433"/>
            <a:ext cx="4079913" cy="661933"/>
          </a:xfrm>
          <a:prstGeom prst="rect">
            <a:avLst/>
          </a:prstGeom>
        </p:spPr>
        <p:txBody>
          <a:bodyPr wrap="square">
            <a:spAutoFit/>
          </a:bodyPr>
          <a:lstStyle/>
          <a:p>
            <a:r>
              <a:rPr lang="fr-FR" dirty="0">
                <a:solidFill>
                  <a:srgbClr val="008000"/>
                </a:solidFill>
              </a:rPr>
              <a:t>35. </a:t>
            </a:r>
            <a:r>
              <a:rPr lang="fr-FR" b="1" dirty="0">
                <a:solidFill>
                  <a:srgbClr val="008000"/>
                </a:solidFill>
              </a:rPr>
              <a:t>Annexe : Budget, par activité, pour la mise en place du jardin communautaire </a:t>
            </a:r>
          </a:p>
        </p:txBody>
      </p:sp>
      <p:sp>
        <p:nvSpPr>
          <p:cNvPr id="4" name="ZoneTexte 3"/>
          <p:cNvSpPr txBox="1"/>
          <p:nvPr/>
        </p:nvSpPr>
        <p:spPr>
          <a:xfrm>
            <a:off x="5177928" y="240529"/>
            <a:ext cx="4814371"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435696086"/>
              </p:ext>
            </p:extLst>
          </p:nvPr>
        </p:nvGraphicFramePr>
        <p:xfrm>
          <a:off x="271750" y="1042728"/>
          <a:ext cx="11743062" cy="1432605"/>
        </p:xfrm>
        <a:graphic>
          <a:graphicData uri="http://schemas.openxmlformats.org/drawingml/2006/table">
            <a:tbl>
              <a:tblPr/>
              <a:tblGrid>
                <a:gridCol w="4013811"/>
                <a:gridCol w="1156772"/>
                <a:gridCol w="1729648"/>
                <a:gridCol w="2104221"/>
                <a:gridCol w="1046603"/>
                <a:gridCol w="1692007"/>
              </a:tblGrid>
              <a:tr h="171555">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Poste de dépense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Montant en euros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Pourcentage du budget</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a:solidFill>
                            <a:srgbClr val="000000"/>
                          </a:solidFill>
                          <a:effectLst/>
                          <a:latin typeface="+mn-lt"/>
                          <a:ea typeface="Calibri" panose="020F0502020204030204" pitchFamily="34" charset="0"/>
                        </a:rPr>
                        <a:t>Recette </a:t>
                      </a:r>
                      <a:r>
                        <a:rPr lang="fr-FR" sz="1000" dirty="0">
                          <a:solidFill>
                            <a:srgbClr val="000000"/>
                          </a:solidFill>
                          <a:effectLst/>
                          <a:latin typeface="+mn-lt"/>
                          <a:ea typeface="Calibri" panose="020F0502020204030204" pitchFamily="34" charset="0"/>
                          <a:cs typeface="Calibri" panose="020F0502020204030204" pitchFamily="34" charset="0"/>
                        </a:rPr>
                        <a:t> </a:t>
                      </a:r>
                      <a:endParaRPr lang="fr-FR" sz="1000" dirty="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0000"/>
                          </a:solidFill>
                          <a:effectLst/>
                          <a:latin typeface="+mn-lt"/>
                          <a:ea typeface="Calibri" panose="020F0502020204030204" pitchFamily="34" charset="0"/>
                        </a:rPr>
                        <a:t>Montant en euros </a:t>
                      </a:r>
                      <a:endParaRPr lang="fr-FR" sz="100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a:solidFill>
                            <a:srgbClr val="000000"/>
                          </a:solidFill>
                          <a:effectLst/>
                          <a:latin typeface="+mn-lt"/>
                          <a:ea typeface="Calibri" panose="020F0502020204030204" pitchFamily="34" charset="0"/>
                        </a:rPr>
                        <a:t>Pourcentage des fonds levés</a:t>
                      </a:r>
                      <a:endParaRPr lang="fr-FR" sz="1000">
                        <a:solidFill>
                          <a:srgbClr val="00000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gridSpan="6">
                  <a:txBody>
                    <a:bodyPr/>
                    <a:lstStyle/>
                    <a:p>
                      <a:pPr>
                        <a:lnSpc>
                          <a:spcPct val="107000"/>
                        </a:lnSpc>
                        <a:spcAft>
                          <a:spcPts val="0"/>
                        </a:spcAft>
                      </a:pPr>
                      <a:r>
                        <a:rPr lang="fr-FR" sz="1000" b="1" dirty="0" smtClean="0">
                          <a:solidFill>
                            <a:srgbClr val="7030A0"/>
                          </a:solidFill>
                          <a:effectLst/>
                          <a:latin typeface="+mn-lt"/>
                          <a:ea typeface="Calibri" panose="020F0502020204030204" pitchFamily="34" charset="0"/>
                          <a:cs typeface="Calibri" panose="020F0502020204030204" pitchFamily="34" charset="0"/>
                        </a:rPr>
                        <a:t>Budget additionnel</a:t>
                      </a:r>
                      <a:r>
                        <a:rPr lang="fr-FR" sz="1000" b="1" baseline="0" dirty="0" smtClean="0">
                          <a:solidFill>
                            <a:srgbClr val="7030A0"/>
                          </a:solidFill>
                          <a:effectLst/>
                          <a:latin typeface="+mn-lt"/>
                          <a:ea typeface="Calibri" panose="020F0502020204030204" pitchFamily="34" charset="0"/>
                          <a:cs typeface="Calibri" panose="020F0502020204030204" pitchFamily="34" charset="0"/>
                        </a:rPr>
                        <a:t> : salaire mensuel</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34815">
                <a:tc>
                  <a:txBody>
                    <a:bodyPr/>
                    <a:lstStyle/>
                    <a:p>
                      <a:pPr>
                        <a:lnSpc>
                          <a:spcPct val="107000"/>
                        </a:lnSpc>
                        <a:spcAft>
                          <a:spcPts val="0"/>
                        </a:spcAft>
                      </a:pPr>
                      <a:r>
                        <a:rPr lang="fr-FR" sz="1000" dirty="0" smtClean="0">
                          <a:solidFill>
                            <a:srgbClr val="7030A0"/>
                          </a:solidFill>
                          <a:effectLst/>
                          <a:latin typeface="+mn-lt"/>
                          <a:ea typeface="Calibri" panose="020F0502020204030204" pitchFamily="34" charset="0"/>
                          <a:cs typeface="Calibri" panose="020F0502020204030204" pitchFamily="34" charset="0"/>
                        </a:rPr>
                        <a:t>Salaire responsable exploitation : 74 € / mois =&gt; salaire annuel</a:t>
                      </a:r>
                      <a:r>
                        <a:rPr lang="fr-FR" sz="1000" baseline="0" dirty="0" smtClean="0">
                          <a:solidFill>
                            <a:srgbClr val="7030A0"/>
                          </a:solidFill>
                          <a:effectLst/>
                          <a:latin typeface="+mn-lt"/>
                          <a:ea typeface="Calibri" panose="020F0502020204030204" pitchFamily="34" charset="0"/>
                          <a:cs typeface="Calibri" panose="020F0502020204030204" pitchFamily="34" charset="0"/>
                        </a:rPr>
                        <a:t> 888 €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smtClean="0">
                          <a:solidFill>
                            <a:srgbClr val="7030A0"/>
                          </a:solidFill>
                          <a:effectLst/>
                          <a:latin typeface="+mn-lt"/>
                          <a:ea typeface="Calibri" panose="020F0502020204030204" pitchFamily="34" charset="0"/>
                          <a:cs typeface="Calibri" panose="020F0502020204030204" pitchFamily="34" charset="0"/>
                        </a:rPr>
                        <a:t>888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7030A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7030A0"/>
                          </a:solidFill>
                          <a:effectLst/>
                          <a:latin typeface="+mn-lt"/>
                          <a:ea typeface="Calibri" panose="020F0502020204030204" pitchFamily="34" charset="0"/>
                          <a:cs typeface="Calibri" panose="020F0502020204030204" pitchFamily="34" charset="0"/>
                        </a:rPr>
                        <a:t> </a:t>
                      </a:r>
                      <a:endParaRPr lang="fr-FR" sz="100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7030A0"/>
                          </a:solidFill>
                          <a:effectLst/>
                          <a:latin typeface="+mn-lt"/>
                          <a:ea typeface="Calibri" panose="020F0502020204030204" pitchFamily="34" charset="0"/>
                          <a:cs typeface="Calibri" panose="020F0502020204030204" pitchFamily="34" charset="0"/>
                        </a:rPr>
                        <a:t> </a:t>
                      </a:r>
                      <a:endParaRPr lang="fr-FR" sz="100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966">
                <a:tc>
                  <a:txBody>
                    <a:bodyPr/>
                    <a:lstStyle/>
                    <a:p>
                      <a:pPr>
                        <a:lnSpc>
                          <a:spcPct val="107000"/>
                        </a:lnSpc>
                        <a:spcAft>
                          <a:spcPts val="0"/>
                        </a:spcAft>
                      </a:pPr>
                      <a:r>
                        <a:rPr lang="fr-FR" sz="1000" dirty="0" smtClean="0">
                          <a:solidFill>
                            <a:srgbClr val="7030A0"/>
                          </a:solidFill>
                          <a:effectLst/>
                          <a:latin typeface="+mn-lt"/>
                          <a:ea typeface="Calibri" panose="020F0502020204030204" pitchFamily="34" charset="0"/>
                          <a:cs typeface="Calibri" panose="020F0502020204030204" pitchFamily="34" charset="0"/>
                        </a:rPr>
                        <a:t>Salaire ouvrier</a:t>
                      </a:r>
                      <a:r>
                        <a:rPr lang="fr-FR" sz="1000" baseline="0" dirty="0" smtClean="0">
                          <a:solidFill>
                            <a:srgbClr val="7030A0"/>
                          </a:solidFill>
                          <a:effectLst/>
                          <a:latin typeface="+mn-lt"/>
                          <a:ea typeface="Calibri" panose="020F0502020204030204" pitchFamily="34" charset="0"/>
                          <a:cs typeface="Calibri" panose="020F0502020204030204" pitchFamily="34" charset="0"/>
                        </a:rPr>
                        <a:t> agricole : 37 € / mois =&gt;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smtClean="0">
                          <a:solidFill>
                            <a:srgbClr val="7030A0"/>
                          </a:solidFill>
                          <a:effectLst/>
                          <a:latin typeface="+mn-lt"/>
                          <a:ea typeface="Calibri" panose="020F0502020204030204" pitchFamily="34" charset="0"/>
                        </a:rPr>
                        <a:t>444</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7030A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7030A0"/>
                          </a:solidFill>
                          <a:effectLst/>
                          <a:latin typeface="+mn-lt"/>
                          <a:ea typeface="Calibri" panose="020F0502020204030204" pitchFamily="34" charset="0"/>
                          <a:cs typeface="Calibri" panose="020F0502020204030204" pitchFamily="34" charset="0"/>
                        </a:rPr>
                        <a:t> </a:t>
                      </a:r>
                      <a:endParaRPr lang="fr-FR" sz="100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7030A0"/>
                          </a:solidFill>
                          <a:effectLst/>
                          <a:latin typeface="+mn-lt"/>
                          <a:ea typeface="Calibri" panose="020F0502020204030204" pitchFamily="34" charset="0"/>
                          <a:cs typeface="Calibri" panose="020F0502020204030204" pitchFamily="34" charset="0"/>
                        </a:rPr>
                        <a:t> </a:t>
                      </a:r>
                      <a:endParaRPr lang="fr-FR" sz="100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b="1" dirty="0">
                          <a:solidFill>
                            <a:srgbClr val="7030A0"/>
                          </a:solidFill>
                          <a:effectLst/>
                          <a:latin typeface="+mn-lt"/>
                          <a:ea typeface="Calibri" panose="020F0502020204030204" pitchFamily="34" charset="0"/>
                          <a:cs typeface="Calibri" panose="020F0502020204030204" pitchFamily="34" charset="0"/>
                        </a:rPr>
                        <a:t>sous –Total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smtClean="0">
                          <a:solidFill>
                            <a:srgbClr val="7030A0"/>
                          </a:solidFill>
                          <a:effectLst/>
                          <a:latin typeface="+mn-lt"/>
                          <a:ea typeface="Calibri" panose="020F0502020204030204" pitchFamily="34" charset="0"/>
                          <a:cs typeface="Calibri" panose="020F0502020204030204" pitchFamily="34" charset="0"/>
                        </a:rPr>
                        <a:t>1332</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dirty="0">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a:solidFill>
                            <a:srgbClr val="7030A0"/>
                          </a:solidFill>
                          <a:effectLst/>
                          <a:latin typeface="+mn-lt"/>
                          <a:ea typeface="Calibri" panose="020F0502020204030204" pitchFamily="34" charset="0"/>
                        </a:rPr>
                        <a:t> </a:t>
                      </a: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7030A0"/>
                          </a:solidFill>
                          <a:effectLst/>
                          <a:latin typeface="+mn-lt"/>
                          <a:ea typeface="Calibri" panose="020F0502020204030204" pitchFamily="34" charset="0"/>
                          <a:cs typeface="Calibri" panose="020F0502020204030204" pitchFamily="34" charset="0"/>
                        </a:rPr>
                        <a:t>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dirty="0">
                          <a:solidFill>
                            <a:srgbClr val="7030A0"/>
                          </a:solidFill>
                          <a:effectLst/>
                          <a:latin typeface="+mn-lt"/>
                          <a:ea typeface="Calibri" panose="020F0502020204030204" pitchFamily="34" charset="0"/>
                          <a:cs typeface="Calibri" panose="020F0502020204030204" pitchFamily="34" charset="0"/>
                        </a:rPr>
                        <a:t>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770">
                <a:tc>
                  <a:txBody>
                    <a:bodyPr/>
                    <a:lstStyle/>
                    <a:p>
                      <a:pPr>
                        <a:lnSpc>
                          <a:spcPct val="107000"/>
                        </a:lnSpc>
                        <a:spcAft>
                          <a:spcPts val="0"/>
                        </a:spcAft>
                      </a:pPr>
                      <a:r>
                        <a:rPr lang="fr-FR" sz="1000" b="1" dirty="0">
                          <a:solidFill>
                            <a:srgbClr val="7030A0"/>
                          </a:solidFill>
                          <a:effectLst/>
                          <a:latin typeface="+mn-lt"/>
                          <a:ea typeface="Calibri" panose="020F0502020204030204" pitchFamily="34" charset="0"/>
                        </a:rPr>
                        <a:t>Total: </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000" b="1" dirty="0" smtClean="0">
                          <a:solidFill>
                            <a:srgbClr val="7030A0"/>
                          </a:solidFill>
                          <a:effectLst/>
                          <a:latin typeface="+mn-lt"/>
                          <a:ea typeface="Calibri" panose="020F0502020204030204" pitchFamily="34" charset="0"/>
                        </a:rPr>
                        <a:t>1332</a:t>
                      </a:r>
                      <a:endParaRPr lang="fr-FR" sz="1000" dirty="0">
                        <a:solidFill>
                          <a:srgbClr val="7030A0"/>
                        </a:solidFill>
                        <a:effectLst/>
                        <a:latin typeface="+mn-lt"/>
                        <a:ea typeface="Calibri" panose="020F0502020204030204" pitchFamily="34" charset="0"/>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dirty="0">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dirty="0">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dirty="0">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dirty="0">
                        <a:solidFill>
                          <a:srgbClr val="7030A0"/>
                        </a:solidFill>
                      </a:endParaRPr>
                    </a:p>
                  </a:txBody>
                  <a:tcPr marL="35318" marR="35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ZoneTexte 6"/>
          <p:cNvSpPr txBox="1"/>
          <p:nvPr/>
        </p:nvSpPr>
        <p:spPr>
          <a:xfrm>
            <a:off x="271750" y="6447501"/>
            <a:ext cx="7671410" cy="276999"/>
          </a:xfrm>
          <a:prstGeom prst="rect">
            <a:avLst/>
          </a:prstGeom>
          <a:noFill/>
        </p:spPr>
        <p:txBody>
          <a:bodyPr wrap="square" rtlCol="0">
            <a:spAutoFit/>
          </a:bodyPr>
          <a:lstStyle/>
          <a:p>
            <a:r>
              <a:rPr lang="fr-FR" sz="1200" u="sng" dirty="0" smtClean="0">
                <a:solidFill>
                  <a:srgbClr val="008000"/>
                </a:solidFill>
              </a:rPr>
              <a:t>Note</a:t>
            </a:r>
            <a:r>
              <a:rPr lang="fr-FR" sz="1200" dirty="0" smtClean="0">
                <a:solidFill>
                  <a:srgbClr val="008000"/>
                </a:solidFill>
              </a:rPr>
              <a:t> : Ce budget prévisionnel est inspiré de celui du jardin pédagogique de </a:t>
            </a:r>
            <a:r>
              <a:rPr lang="fr-FR" sz="1200" dirty="0" err="1" smtClean="0">
                <a:solidFill>
                  <a:srgbClr val="008000"/>
                </a:solidFill>
              </a:rPr>
              <a:t>Manonpana</a:t>
            </a:r>
            <a:r>
              <a:rPr lang="fr-FR" sz="1200" dirty="0" smtClean="0">
                <a:solidFill>
                  <a:srgbClr val="008000"/>
                </a:solidFill>
              </a:rPr>
              <a:t> (associations ADEFA + YAPLUKA).</a:t>
            </a:r>
            <a:endParaRPr lang="fr-FR" sz="1200" dirty="0">
              <a:solidFill>
                <a:srgbClr val="008000"/>
              </a:solidFill>
            </a:endParaRPr>
          </a:p>
        </p:txBody>
      </p:sp>
      <p:sp>
        <p:nvSpPr>
          <p:cNvPr id="8" name="ZoneTexte 7"/>
          <p:cNvSpPr txBox="1"/>
          <p:nvPr/>
        </p:nvSpPr>
        <p:spPr>
          <a:xfrm>
            <a:off x="5177928" y="2957715"/>
            <a:ext cx="6863507" cy="3046988"/>
          </a:xfrm>
          <a:prstGeom prst="rect">
            <a:avLst/>
          </a:prstGeom>
          <a:noFill/>
        </p:spPr>
        <p:txBody>
          <a:bodyPr wrap="square" rtlCol="0">
            <a:spAutoFit/>
          </a:bodyPr>
          <a:lstStyle/>
          <a:p>
            <a:pPr algn="just"/>
            <a:r>
              <a:rPr lang="fr-FR" sz="1200" dirty="0" smtClean="0">
                <a:solidFill>
                  <a:srgbClr val="008000"/>
                </a:solidFill>
              </a:rPr>
              <a:t>« </a:t>
            </a:r>
            <a:r>
              <a:rPr lang="fr-FR" sz="1200" i="1" dirty="0" err="1" smtClean="0">
                <a:solidFill>
                  <a:srgbClr val="008000"/>
                </a:solidFill>
              </a:rPr>
              <a:t>Mahafaly</a:t>
            </a:r>
            <a:r>
              <a:rPr lang="fr-FR" sz="1200" i="1" dirty="0" smtClean="0">
                <a:solidFill>
                  <a:srgbClr val="008000"/>
                </a:solidFill>
              </a:rPr>
              <a:t> </a:t>
            </a:r>
            <a:r>
              <a:rPr lang="fr-FR" sz="1200" i="1" dirty="0">
                <a:solidFill>
                  <a:srgbClr val="008000"/>
                </a:solidFill>
              </a:rPr>
              <a:t>a la quarantaine, est père de 5 </a:t>
            </a:r>
            <a:r>
              <a:rPr lang="fr-FR" sz="1200" i="1" dirty="0" smtClean="0">
                <a:solidFill>
                  <a:srgbClr val="008000"/>
                </a:solidFill>
              </a:rPr>
              <a:t>enfants. </a:t>
            </a:r>
            <a:r>
              <a:rPr lang="fr-FR" sz="1200" i="1" dirty="0">
                <a:solidFill>
                  <a:srgbClr val="008000"/>
                </a:solidFill>
              </a:rPr>
              <a:t>Il possède des terrains à </a:t>
            </a:r>
            <a:r>
              <a:rPr lang="fr-FR" sz="1200" i="1" dirty="0" err="1">
                <a:solidFill>
                  <a:srgbClr val="008000"/>
                </a:solidFill>
              </a:rPr>
              <a:t>Manompana</a:t>
            </a:r>
            <a:r>
              <a:rPr lang="fr-FR" sz="1200" i="1" dirty="0">
                <a:solidFill>
                  <a:srgbClr val="008000"/>
                </a:solidFill>
              </a:rPr>
              <a:t> et dans son village natal. </a:t>
            </a:r>
            <a:r>
              <a:rPr lang="fr-FR" sz="1200" i="1" dirty="0" smtClean="0">
                <a:solidFill>
                  <a:srgbClr val="008000"/>
                </a:solidFill>
              </a:rPr>
              <a:t>Son </a:t>
            </a:r>
            <a:r>
              <a:rPr lang="fr-FR" sz="1200" i="1" dirty="0">
                <a:solidFill>
                  <a:srgbClr val="008000"/>
                </a:solidFill>
              </a:rPr>
              <a:t>salaire </a:t>
            </a:r>
            <a:r>
              <a:rPr lang="fr-FR" sz="1200" i="1" dirty="0" smtClean="0">
                <a:solidFill>
                  <a:srgbClr val="008000"/>
                </a:solidFill>
              </a:rPr>
              <a:t>est </a:t>
            </a:r>
            <a:r>
              <a:rPr lang="fr-FR" sz="1200" i="1" dirty="0">
                <a:solidFill>
                  <a:srgbClr val="008000"/>
                </a:solidFill>
              </a:rPr>
              <a:t>de 10 000 Ar par jour, soit un salaire mensuel de 200 000 </a:t>
            </a:r>
            <a:r>
              <a:rPr lang="fr-FR" sz="1200" i="1" dirty="0" err="1">
                <a:solidFill>
                  <a:srgbClr val="008000"/>
                </a:solidFill>
              </a:rPr>
              <a:t>ariary</a:t>
            </a:r>
            <a:r>
              <a:rPr lang="fr-FR" sz="1200" i="1" dirty="0">
                <a:solidFill>
                  <a:srgbClr val="008000"/>
                </a:solidFill>
              </a:rPr>
              <a:t> (</a:t>
            </a:r>
            <a:r>
              <a:rPr lang="fr-FR" sz="1200" b="1" i="1" dirty="0">
                <a:solidFill>
                  <a:srgbClr val="008000"/>
                </a:solidFill>
              </a:rPr>
              <a:t>74 </a:t>
            </a:r>
            <a:r>
              <a:rPr lang="fr-FR" sz="1200" b="1" i="1" dirty="0" smtClean="0">
                <a:solidFill>
                  <a:srgbClr val="008000"/>
                </a:solidFill>
              </a:rPr>
              <a:t>€ / mois</a:t>
            </a:r>
            <a:r>
              <a:rPr lang="fr-FR" sz="1200" i="1" dirty="0" smtClean="0">
                <a:solidFill>
                  <a:srgbClr val="008000"/>
                </a:solidFill>
              </a:rPr>
              <a:t>). </a:t>
            </a:r>
            <a:r>
              <a:rPr lang="fr-FR" sz="1200" i="1" dirty="0">
                <a:solidFill>
                  <a:srgbClr val="008000"/>
                </a:solidFill>
              </a:rPr>
              <a:t>Cela représente un très bon salaire pour un malgache, et qui plus est, dans la brousse où le coût de la vie est bien inferieur à celui en ville. Cela lui permet de continuer à cultiver ses champs en employant quelques ouvriers. I</a:t>
            </a:r>
            <a:r>
              <a:rPr lang="fr-FR" sz="1200" i="1" dirty="0" smtClean="0">
                <a:solidFill>
                  <a:srgbClr val="008000"/>
                </a:solidFill>
              </a:rPr>
              <a:t>l </a:t>
            </a:r>
            <a:r>
              <a:rPr lang="fr-FR" sz="1200" i="1" dirty="0">
                <a:solidFill>
                  <a:srgbClr val="008000"/>
                </a:solidFill>
              </a:rPr>
              <a:t>garde son travail de guide lors des pics </a:t>
            </a:r>
            <a:r>
              <a:rPr lang="fr-FR" sz="1200" i="1" dirty="0" smtClean="0">
                <a:solidFill>
                  <a:srgbClr val="008000"/>
                </a:solidFill>
              </a:rPr>
              <a:t>d’activité touristique (une vingtaine de jours par ans). </a:t>
            </a:r>
          </a:p>
          <a:p>
            <a:pPr algn="just"/>
            <a:r>
              <a:rPr lang="fr-FR" sz="1200" i="1" dirty="0" smtClean="0">
                <a:solidFill>
                  <a:srgbClr val="008000"/>
                </a:solidFill>
              </a:rPr>
              <a:t>Son travail est tout d’abord un moyen de faire mieux vivre sa famille. Il montre une réelle volonté de devenir un acteur du développement de sa commune. </a:t>
            </a:r>
            <a:r>
              <a:rPr lang="fr-FR" sz="1200" i="1" dirty="0">
                <a:solidFill>
                  <a:srgbClr val="008000"/>
                </a:solidFill>
              </a:rPr>
              <a:t>U</a:t>
            </a:r>
            <a:r>
              <a:rPr lang="fr-FR" sz="1200" i="1" dirty="0" smtClean="0">
                <a:solidFill>
                  <a:srgbClr val="008000"/>
                </a:solidFill>
              </a:rPr>
              <a:t>n paysan seul dans son village est un paysan faible, et donc pauvre. </a:t>
            </a:r>
            <a:r>
              <a:rPr lang="fr-FR" sz="1200" i="1" dirty="0">
                <a:solidFill>
                  <a:srgbClr val="008000"/>
                </a:solidFill>
              </a:rPr>
              <a:t>L</a:t>
            </a:r>
            <a:r>
              <a:rPr lang="fr-FR" sz="1200" i="1" dirty="0" smtClean="0">
                <a:solidFill>
                  <a:srgbClr val="008000"/>
                </a:solidFill>
              </a:rPr>
              <a:t>e seul moyen à terme de développer l’agriculture et d’augmenter les revenus tirés de la terre est de créer une organisation paysanne. La pérennité et surtout l’envergure du projet repose sur lui. Il a été formé à toutes les composantes de la ferme. Il réalise les formations pour les paysans. </a:t>
            </a:r>
            <a:r>
              <a:rPr lang="fr-FR" sz="1200" i="1" dirty="0" err="1" smtClean="0">
                <a:solidFill>
                  <a:srgbClr val="008000"/>
                </a:solidFill>
              </a:rPr>
              <a:t>Mahafaly</a:t>
            </a:r>
            <a:r>
              <a:rPr lang="fr-FR" sz="1200" i="1" dirty="0" smtClean="0">
                <a:solidFill>
                  <a:srgbClr val="008000"/>
                </a:solidFill>
              </a:rPr>
              <a:t> fait partie des 4 ou 5 agriculteurs pilotes à </a:t>
            </a:r>
            <a:r>
              <a:rPr lang="fr-FR" sz="1200" i="1" dirty="0" err="1" smtClean="0">
                <a:solidFill>
                  <a:srgbClr val="008000"/>
                </a:solidFill>
              </a:rPr>
              <a:t>Manompana</a:t>
            </a:r>
            <a:r>
              <a:rPr lang="fr-FR" sz="1200" i="1" dirty="0" smtClean="0">
                <a:solidFill>
                  <a:srgbClr val="008000"/>
                </a:solidFill>
              </a:rPr>
              <a:t>. C’est par eux que l’innovation agricole fait son entrée dans le village </a:t>
            </a:r>
            <a:r>
              <a:rPr lang="fr-FR" sz="1200" i="1" dirty="0">
                <a:solidFill>
                  <a:srgbClr val="008000"/>
                </a:solidFill>
              </a:rPr>
              <a:t>[…] Le salaire de </a:t>
            </a:r>
            <a:r>
              <a:rPr lang="fr-FR" sz="1200" i="1" dirty="0" err="1">
                <a:solidFill>
                  <a:srgbClr val="008000"/>
                </a:solidFill>
              </a:rPr>
              <a:t>Féno</a:t>
            </a:r>
            <a:r>
              <a:rPr lang="fr-FR" sz="1200" i="1" dirty="0">
                <a:solidFill>
                  <a:srgbClr val="008000"/>
                </a:solidFill>
              </a:rPr>
              <a:t>, l'ouvrier agricole, est de 5000 </a:t>
            </a:r>
            <a:r>
              <a:rPr lang="fr-FR" sz="1200" i="1" dirty="0" err="1">
                <a:solidFill>
                  <a:srgbClr val="008000"/>
                </a:solidFill>
              </a:rPr>
              <a:t>ariary</a:t>
            </a:r>
            <a:r>
              <a:rPr lang="fr-FR" sz="1200" i="1" dirty="0">
                <a:solidFill>
                  <a:srgbClr val="008000"/>
                </a:solidFill>
              </a:rPr>
              <a:t> par jour soit un salaire mensuel de 100 000 </a:t>
            </a:r>
            <a:r>
              <a:rPr lang="fr-FR" sz="1200" i="1" dirty="0" err="1" smtClean="0">
                <a:solidFill>
                  <a:srgbClr val="008000"/>
                </a:solidFill>
              </a:rPr>
              <a:t>ariary</a:t>
            </a:r>
            <a:r>
              <a:rPr lang="fr-FR" sz="1200" i="1" dirty="0" smtClean="0">
                <a:solidFill>
                  <a:srgbClr val="008000"/>
                </a:solidFill>
              </a:rPr>
              <a:t> (37 € /mois. […] Son salaire n’est pas figé. </a:t>
            </a:r>
            <a:r>
              <a:rPr lang="fr-FR" sz="1200" i="1" dirty="0">
                <a:solidFill>
                  <a:srgbClr val="008000"/>
                </a:solidFill>
              </a:rPr>
              <a:t>L</a:t>
            </a:r>
            <a:r>
              <a:rPr lang="fr-FR" sz="1200" i="1" dirty="0" smtClean="0">
                <a:solidFill>
                  <a:srgbClr val="008000"/>
                </a:solidFill>
              </a:rPr>
              <a:t>’augmentation </a:t>
            </a:r>
            <a:r>
              <a:rPr lang="fr-FR" sz="1200" i="1" dirty="0">
                <a:solidFill>
                  <a:srgbClr val="008000"/>
                </a:solidFill>
              </a:rPr>
              <a:t>de l’autonomie au travail, l’apprentissage de la langue française déterminerons une éventuelle augmentation progressive</a:t>
            </a:r>
            <a:r>
              <a:rPr lang="fr-FR" sz="1200" i="1" dirty="0" smtClean="0">
                <a:solidFill>
                  <a:srgbClr val="008000"/>
                </a:solidFill>
              </a:rPr>
              <a:t>.</a:t>
            </a:r>
            <a:r>
              <a:rPr lang="fr-FR" sz="1200" dirty="0" smtClean="0">
                <a:solidFill>
                  <a:srgbClr val="008000"/>
                </a:solidFill>
              </a:rPr>
              <a:t> ».  </a:t>
            </a:r>
            <a:r>
              <a:rPr lang="fr-FR" sz="1200" i="1" dirty="0" smtClean="0">
                <a:solidFill>
                  <a:srgbClr val="008000"/>
                </a:solidFill>
              </a:rPr>
              <a:t>Source : </a:t>
            </a:r>
            <a:r>
              <a:rPr lang="fr-FR" sz="1200" i="1" dirty="0">
                <a:solidFill>
                  <a:srgbClr val="008000"/>
                </a:solidFill>
              </a:rPr>
              <a:t>Création d’une ferme pédagogique au service du développement agro écologique d’un village de la côte nord est malgache : </a:t>
            </a:r>
            <a:r>
              <a:rPr lang="fr-FR" sz="1200" i="1" dirty="0" err="1">
                <a:solidFill>
                  <a:srgbClr val="008000"/>
                </a:solidFill>
              </a:rPr>
              <a:t>Manompana</a:t>
            </a:r>
            <a:r>
              <a:rPr lang="fr-FR" sz="1200" dirty="0" smtClean="0">
                <a:solidFill>
                  <a:srgbClr val="008000"/>
                </a:solidFill>
              </a:rPr>
              <a:t>, </a:t>
            </a:r>
            <a:r>
              <a:rPr lang="fr-FR" sz="1200" dirty="0">
                <a:solidFill>
                  <a:srgbClr val="008000"/>
                </a:solidFill>
              </a:rPr>
              <a:t>Blaise Dupuy &amp; Vincent </a:t>
            </a:r>
            <a:r>
              <a:rPr lang="fr-FR" sz="1200" dirty="0" err="1" smtClean="0">
                <a:solidFill>
                  <a:srgbClr val="008000"/>
                </a:solidFill>
              </a:rPr>
              <a:t>Menny</a:t>
            </a:r>
            <a:r>
              <a:rPr lang="fr-FR" sz="1200" dirty="0" smtClean="0">
                <a:solidFill>
                  <a:srgbClr val="008000"/>
                </a:solidFill>
              </a:rPr>
              <a:t>.</a:t>
            </a:r>
            <a:endParaRPr lang="fr-FR" sz="1200" i="1" dirty="0">
              <a:solidFill>
                <a:srgbClr val="0080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757" y="3049207"/>
            <a:ext cx="1381125" cy="2066925"/>
          </a:xfrm>
          <a:prstGeom prst="rect">
            <a:avLst/>
          </a:prstGeom>
        </p:spPr>
      </p:pic>
      <p:sp>
        <p:nvSpPr>
          <p:cNvPr id="10" name="ZoneTexte 9"/>
          <p:cNvSpPr txBox="1"/>
          <p:nvPr/>
        </p:nvSpPr>
        <p:spPr>
          <a:xfrm>
            <a:off x="2060155" y="5116132"/>
            <a:ext cx="1423728" cy="1015663"/>
          </a:xfrm>
          <a:prstGeom prst="rect">
            <a:avLst/>
          </a:prstGeom>
          <a:noFill/>
        </p:spPr>
        <p:txBody>
          <a:bodyPr wrap="square" rtlCol="0">
            <a:spAutoFit/>
          </a:bodyPr>
          <a:lstStyle/>
          <a:p>
            <a:pPr algn="ctr"/>
            <a:r>
              <a:rPr lang="fr-FR" sz="1200" dirty="0">
                <a:solidFill>
                  <a:srgbClr val="008000"/>
                </a:solidFill>
              </a:rPr>
              <a:t>M. </a:t>
            </a:r>
            <a:r>
              <a:rPr lang="fr-FR" sz="1200" dirty="0" err="1">
                <a:solidFill>
                  <a:srgbClr val="008000"/>
                </a:solidFill>
              </a:rPr>
              <a:t>Mahafaly</a:t>
            </a:r>
            <a:r>
              <a:rPr lang="fr-FR" sz="1200" dirty="0">
                <a:solidFill>
                  <a:srgbClr val="008000"/>
                </a:solidFill>
              </a:rPr>
              <a:t>, Le chef d’exploitation de la ferme pédagogique. </a:t>
            </a:r>
            <a:r>
              <a:rPr lang="fr-FR" sz="1200" dirty="0" smtClean="0">
                <a:solidFill>
                  <a:srgbClr val="008000"/>
                </a:solidFill>
              </a:rPr>
              <a:t>Source © </a:t>
            </a:r>
            <a:r>
              <a:rPr lang="fr-FR" sz="1200" dirty="0">
                <a:solidFill>
                  <a:srgbClr val="008000"/>
                </a:solidFill>
              </a:rPr>
              <a:t>YAPLUKA.</a:t>
            </a:r>
          </a:p>
        </p:txBody>
      </p:sp>
    </p:spTree>
    <p:extLst>
      <p:ext uri="{BB962C8B-B14F-4D97-AF65-F5344CB8AC3E}">
        <p14:creationId xmlns:p14="http://schemas.microsoft.com/office/powerpoint/2010/main" val="25830467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03C289A-54D5-4C32-934A-7B1A9FC8B676}" type="slidenum">
              <a:rPr lang="fr-FR" smtClean="0"/>
              <a:t>141</a:t>
            </a:fld>
            <a:endParaRPr lang="fr-FR"/>
          </a:p>
        </p:txBody>
      </p:sp>
      <p:sp>
        <p:nvSpPr>
          <p:cNvPr id="3" name="Rectangle 2"/>
          <p:cNvSpPr/>
          <p:nvPr/>
        </p:nvSpPr>
        <p:spPr>
          <a:xfrm>
            <a:off x="152422" y="567235"/>
            <a:ext cx="4465390" cy="369332"/>
          </a:xfrm>
          <a:prstGeom prst="rect">
            <a:avLst/>
          </a:prstGeom>
        </p:spPr>
        <p:txBody>
          <a:bodyPr wrap="none">
            <a:spAutoFit/>
          </a:bodyPr>
          <a:lstStyle/>
          <a:p>
            <a:r>
              <a:rPr lang="fr-FR" dirty="0">
                <a:solidFill>
                  <a:srgbClr val="008000"/>
                </a:solidFill>
              </a:rPr>
              <a:t>36. </a:t>
            </a:r>
            <a:r>
              <a:rPr lang="fr-FR" b="1" dirty="0">
                <a:solidFill>
                  <a:srgbClr val="008000"/>
                </a:solidFill>
              </a:rPr>
              <a:t>Annexe : </a:t>
            </a:r>
            <a:r>
              <a:rPr lang="fr-FR" b="1" dirty="0" smtClean="0">
                <a:solidFill>
                  <a:srgbClr val="008000"/>
                </a:solidFill>
              </a:rPr>
              <a:t>Climat de la région de Tamatave</a:t>
            </a:r>
            <a:endParaRPr lang="fr-FR" b="1" dirty="0">
              <a:solidFill>
                <a:srgbClr val="008000"/>
              </a:solidFill>
            </a:endParaRPr>
          </a:p>
        </p:txBody>
      </p:sp>
      <p:sp>
        <p:nvSpPr>
          <p:cNvPr id="4" name="ZoneTexte 3"/>
          <p:cNvSpPr txBox="1"/>
          <p:nvPr/>
        </p:nvSpPr>
        <p:spPr>
          <a:xfrm>
            <a:off x="4186409" y="108327"/>
            <a:ext cx="4814371"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014" y="936567"/>
            <a:ext cx="5316786" cy="531678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04" y="1166180"/>
            <a:ext cx="4861309" cy="3240873"/>
          </a:xfrm>
          <a:prstGeom prst="rect">
            <a:avLst/>
          </a:prstGeom>
        </p:spPr>
      </p:pic>
    </p:spTree>
    <p:extLst>
      <p:ext uri="{BB962C8B-B14F-4D97-AF65-F5344CB8AC3E}">
        <p14:creationId xmlns:p14="http://schemas.microsoft.com/office/powerpoint/2010/main" val="3300898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50606" y="205557"/>
            <a:ext cx="521148" cy="324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fr-FR"/>
            </a:defPPr>
            <a:lvl1pPr marL="0" algn="r"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00B864AB-93FA-41AD-A7FA-BBC6A5C4AA97}" type="slidenum">
              <a:rPr lang="fr-FR" altLang="fr-FR" sz="1200" smtClean="0">
                <a:solidFill>
                  <a:srgbClr val="898989"/>
                </a:solidFill>
              </a:rPr>
              <a:pPr>
                <a:spcBef>
                  <a:spcPct val="0"/>
                </a:spcBef>
                <a:buFontTx/>
                <a:buNone/>
              </a:pPr>
              <a:t>15</a:t>
            </a:fld>
            <a:endParaRPr lang="fr-FR" altLang="fr-FR" sz="1200" smtClean="0">
              <a:solidFill>
                <a:srgbClr val="898989"/>
              </a:solidFill>
            </a:endParaRPr>
          </a:p>
        </p:txBody>
      </p:sp>
      <p:sp>
        <p:nvSpPr>
          <p:cNvPr id="4" name="ZoneTexte 11"/>
          <p:cNvSpPr txBox="1">
            <a:spLocks noChangeArrowheads="1"/>
          </p:cNvSpPr>
          <p:nvPr/>
        </p:nvSpPr>
        <p:spPr bwMode="auto">
          <a:xfrm>
            <a:off x="150606" y="1076672"/>
            <a:ext cx="6122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Ø"/>
            </a:pPr>
            <a:r>
              <a:rPr lang="fr-FR" altLang="fr-FR" sz="1800" dirty="0" smtClean="0">
                <a:solidFill>
                  <a:srgbClr val="008000"/>
                </a:solidFill>
              </a:rPr>
              <a:t>Jardin-forêt ou agro-forêt </a:t>
            </a:r>
            <a:r>
              <a:rPr lang="fr-FR" altLang="fr-FR" sz="1800" dirty="0" err="1" smtClean="0">
                <a:solidFill>
                  <a:srgbClr val="008000"/>
                </a:solidFill>
              </a:rPr>
              <a:t>multi-étagé</a:t>
            </a:r>
            <a:r>
              <a:rPr lang="fr-FR" altLang="fr-FR" sz="1800" dirty="0" smtClean="0">
                <a:solidFill>
                  <a:srgbClr val="008000"/>
                </a:solidFill>
              </a:rPr>
              <a:t> </a:t>
            </a:r>
            <a:r>
              <a:rPr lang="fr-FR" altLang="fr-FR" sz="1800" dirty="0">
                <a:solidFill>
                  <a:srgbClr val="008000"/>
                </a:solidFill>
              </a:rPr>
              <a:t>ou </a:t>
            </a:r>
            <a:r>
              <a:rPr lang="fr-FR" altLang="fr-FR" sz="1800" dirty="0" smtClean="0">
                <a:solidFill>
                  <a:srgbClr val="008000"/>
                </a:solidFill>
              </a:rPr>
              <a:t>multi-strates</a:t>
            </a:r>
            <a:r>
              <a:rPr lang="fr-FR" altLang="fr-FR" sz="1800" dirty="0">
                <a:solidFill>
                  <a:srgbClr val="008000"/>
                </a:solidFill>
              </a:rPr>
              <a:t>.</a:t>
            </a:r>
          </a:p>
        </p:txBody>
      </p:sp>
      <p:pic>
        <p:nvPicPr>
          <p:cNvPr id="5" name="Picture 2" descr="D:\Users\blisan\Documents\divers\Forêts-arbres\agroforestrie-tropi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038" y="1920248"/>
            <a:ext cx="68103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p:nvSpPr>
        <p:spPr bwMode="auto">
          <a:xfrm>
            <a:off x="2940050" y="5863598"/>
            <a:ext cx="824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rPr>
              <a:t>↑Le </a:t>
            </a:r>
            <a:r>
              <a:rPr lang="fr-FR" altLang="fr-FR" sz="1200" i="1" dirty="0">
                <a:solidFill>
                  <a:srgbClr val="008000"/>
                </a:solidFill>
              </a:rPr>
              <a:t>verger domestique peut présenter les mêmes étagements qu'une forêt vierge</a:t>
            </a:r>
            <a:r>
              <a:rPr lang="fr-FR" altLang="fr-FR" sz="1200" dirty="0">
                <a:solidFill>
                  <a:srgbClr val="008000"/>
                </a:solidFill>
              </a:rPr>
              <a:t>, où les espèces de hauteurs variées partagent la lumière et les nutriments. Avec ce type d'agencement, si la pluie ne tombe pas toute l'année, il est nécessaire d'apporter de l'eau pendant la saison sèche. Source : </a:t>
            </a:r>
            <a:r>
              <a:rPr lang="fr-FR" altLang="fr-FR" sz="1200" i="1" dirty="0">
                <a:solidFill>
                  <a:srgbClr val="008000"/>
                </a:solidFill>
              </a:rPr>
              <a:t>Introduction à la </a:t>
            </a:r>
            <a:r>
              <a:rPr lang="fr-FR" altLang="fr-FR" sz="1200" i="1" dirty="0" err="1">
                <a:solidFill>
                  <a:srgbClr val="008000"/>
                </a:solidFill>
              </a:rPr>
              <a:t>Permaculture</a:t>
            </a:r>
            <a:r>
              <a:rPr lang="fr-FR" altLang="fr-FR" sz="1200" dirty="0">
                <a:solidFill>
                  <a:srgbClr val="008000"/>
                </a:solidFill>
              </a:rPr>
              <a:t>, Bill </a:t>
            </a:r>
            <a:r>
              <a:rPr lang="fr-FR" altLang="fr-FR" sz="1200" dirty="0" err="1">
                <a:solidFill>
                  <a:srgbClr val="008000"/>
                </a:solidFill>
              </a:rPr>
              <a:t>Mollison</a:t>
            </a:r>
            <a:r>
              <a:rPr lang="fr-FR" altLang="fr-FR" sz="1200" dirty="0">
                <a:solidFill>
                  <a:srgbClr val="008000"/>
                </a:solidFill>
              </a:rPr>
              <a:t>, Ed. Passerelle Eco, 2012 et aussi </a:t>
            </a:r>
          </a:p>
          <a:p>
            <a:pPr algn="ctr" eaLnBrk="1" hangingPunct="1">
              <a:spcBef>
                <a:spcPct val="0"/>
              </a:spcBef>
              <a:buFontTx/>
              <a:buNone/>
            </a:pPr>
            <a:r>
              <a:rPr lang="fr-FR" altLang="fr-FR" sz="1200" dirty="0">
                <a:solidFill>
                  <a:srgbClr val="002060"/>
                </a:solidFill>
                <a:hlinkClick r:id="rId3"/>
              </a:rPr>
              <a:t>https://treeyopermacultureedu.wordpress.com/chapter-10-the-humid-tropics/soil-building-techniques-part-2/</a:t>
            </a:r>
            <a:r>
              <a:rPr lang="fr-FR" altLang="fr-FR" sz="1200" dirty="0">
                <a:solidFill>
                  <a:srgbClr val="002060"/>
                </a:solidFill>
              </a:rPr>
              <a:t> </a:t>
            </a:r>
          </a:p>
        </p:txBody>
      </p:sp>
      <p:sp>
        <p:nvSpPr>
          <p:cNvPr id="7" name="ZoneTexte 6"/>
          <p:cNvSpPr txBox="1">
            <a:spLocks noChangeArrowheads="1"/>
          </p:cNvSpPr>
          <p:nvPr/>
        </p:nvSpPr>
        <p:spPr bwMode="auto">
          <a:xfrm>
            <a:off x="10793413" y="2225048"/>
            <a:ext cx="1108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solidFill>
                  <a:srgbClr val="002060"/>
                </a:solidFill>
              </a:rPr>
              <a:t>Palmiers productifs </a:t>
            </a:r>
            <a:r>
              <a:rPr lang="fr-FR" altLang="fr-FR" sz="1200">
                <a:solidFill>
                  <a:srgbClr val="008000"/>
                </a:solidFill>
              </a:rPr>
              <a:t>($)</a:t>
            </a:r>
            <a:endParaRPr lang="fr-FR" altLang="fr-FR" sz="1200">
              <a:solidFill>
                <a:srgbClr val="002060"/>
              </a:solidFill>
            </a:endParaRPr>
          </a:p>
        </p:txBody>
      </p:sp>
      <p:sp>
        <p:nvSpPr>
          <p:cNvPr id="8" name="ZoneTexte 7"/>
          <p:cNvSpPr txBox="1">
            <a:spLocks noChangeArrowheads="1"/>
          </p:cNvSpPr>
          <p:nvPr/>
        </p:nvSpPr>
        <p:spPr bwMode="auto">
          <a:xfrm>
            <a:off x="10790238" y="2996573"/>
            <a:ext cx="1106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solidFill>
                  <a:srgbClr val="002060"/>
                </a:solidFill>
              </a:rPr>
              <a:t>Arbres légumineux à feuillage clairsemé</a:t>
            </a:r>
          </a:p>
        </p:txBody>
      </p:sp>
      <p:sp>
        <p:nvSpPr>
          <p:cNvPr id="9" name="ZoneTexte 8"/>
          <p:cNvSpPr txBox="1">
            <a:spLocks noChangeArrowheads="1"/>
          </p:cNvSpPr>
          <p:nvPr/>
        </p:nvSpPr>
        <p:spPr bwMode="auto">
          <a:xfrm>
            <a:off x="10790238" y="3890336"/>
            <a:ext cx="110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solidFill>
                  <a:srgbClr val="002060"/>
                </a:solidFill>
              </a:rPr>
              <a:t>Fruits à chair ou à coque (noix) </a:t>
            </a:r>
            <a:r>
              <a:rPr lang="fr-FR" altLang="fr-FR" sz="1200">
                <a:solidFill>
                  <a:srgbClr val="008000"/>
                </a:solidFill>
              </a:rPr>
              <a:t>($)</a:t>
            </a:r>
            <a:endParaRPr lang="fr-FR" altLang="fr-FR" sz="1200">
              <a:solidFill>
                <a:srgbClr val="002060"/>
              </a:solidFill>
            </a:endParaRPr>
          </a:p>
        </p:txBody>
      </p:sp>
      <p:sp>
        <p:nvSpPr>
          <p:cNvPr id="10" name="ZoneTexte 9"/>
          <p:cNvSpPr txBox="1">
            <a:spLocks noChangeArrowheads="1"/>
          </p:cNvSpPr>
          <p:nvPr/>
        </p:nvSpPr>
        <p:spPr bwMode="auto">
          <a:xfrm>
            <a:off x="10790238" y="4692023"/>
            <a:ext cx="1401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solidFill>
                  <a:srgbClr val="002060"/>
                </a:solidFill>
              </a:rPr>
              <a:t>Caféier </a:t>
            </a:r>
            <a:r>
              <a:rPr lang="fr-FR" altLang="fr-FR" sz="1200">
                <a:solidFill>
                  <a:srgbClr val="008000"/>
                </a:solidFill>
              </a:rPr>
              <a:t>($)</a:t>
            </a:r>
            <a:r>
              <a:rPr lang="fr-FR" altLang="fr-FR" sz="1200">
                <a:solidFill>
                  <a:srgbClr val="002060"/>
                </a:solidFill>
              </a:rPr>
              <a:t>,</a:t>
            </a:r>
          </a:p>
          <a:p>
            <a:pPr algn="ctr">
              <a:spcBef>
                <a:spcPct val="0"/>
              </a:spcBef>
              <a:buFontTx/>
              <a:buNone/>
            </a:pPr>
            <a:r>
              <a:rPr lang="fr-FR" altLang="fr-FR" sz="1200">
                <a:solidFill>
                  <a:srgbClr val="002060"/>
                </a:solidFill>
              </a:rPr>
              <a:t>Ananas </a:t>
            </a:r>
            <a:r>
              <a:rPr lang="fr-FR" altLang="fr-FR" sz="1200">
                <a:solidFill>
                  <a:srgbClr val="008000"/>
                </a:solidFill>
              </a:rPr>
              <a:t>($)</a:t>
            </a:r>
            <a:r>
              <a:rPr lang="fr-FR" altLang="fr-FR" sz="1200">
                <a:solidFill>
                  <a:srgbClr val="002060"/>
                </a:solidFill>
              </a:rPr>
              <a:t>,</a:t>
            </a:r>
          </a:p>
          <a:p>
            <a:pPr algn="ctr">
              <a:spcBef>
                <a:spcPct val="0"/>
              </a:spcBef>
              <a:buFontTx/>
              <a:buNone/>
            </a:pPr>
            <a:r>
              <a:rPr lang="fr-FR" altLang="fr-FR" sz="1200">
                <a:solidFill>
                  <a:srgbClr val="002060"/>
                </a:solidFill>
              </a:rPr>
              <a:t>Gingembre </a:t>
            </a:r>
            <a:r>
              <a:rPr lang="fr-FR" altLang="fr-FR" sz="1200">
                <a:solidFill>
                  <a:srgbClr val="008000"/>
                </a:solidFill>
              </a:rPr>
              <a:t>($$)</a:t>
            </a:r>
            <a:r>
              <a:rPr lang="fr-FR" altLang="fr-FR" sz="1200">
                <a:solidFill>
                  <a:srgbClr val="002060"/>
                </a:solidFill>
              </a:rPr>
              <a:t>,</a:t>
            </a:r>
          </a:p>
          <a:p>
            <a:pPr algn="ctr">
              <a:spcBef>
                <a:spcPct val="0"/>
              </a:spcBef>
              <a:buFontTx/>
              <a:buNone/>
            </a:pPr>
            <a:r>
              <a:rPr lang="fr-FR" altLang="fr-FR" sz="1200">
                <a:solidFill>
                  <a:srgbClr val="002060"/>
                </a:solidFill>
              </a:rPr>
              <a:t>Manioc, </a:t>
            </a:r>
          </a:p>
          <a:p>
            <a:pPr algn="ctr">
              <a:spcBef>
                <a:spcPct val="0"/>
              </a:spcBef>
              <a:buFontTx/>
              <a:buNone/>
            </a:pPr>
            <a:r>
              <a:rPr lang="fr-FR" altLang="fr-FR" sz="1200">
                <a:solidFill>
                  <a:srgbClr val="002060"/>
                </a:solidFill>
              </a:rPr>
              <a:t>Patate douce </a:t>
            </a:r>
            <a:r>
              <a:rPr lang="fr-FR" altLang="fr-FR" sz="1200">
                <a:solidFill>
                  <a:srgbClr val="008000"/>
                </a:solidFill>
              </a:rPr>
              <a:t>($)</a:t>
            </a:r>
            <a:endParaRPr lang="fr-FR" altLang="fr-FR" sz="1200">
              <a:solidFill>
                <a:srgbClr val="002060"/>
              </a:solidFill>
            </a:endParaRPr>
          </a:p>
          <a:p>
            <a:pPr algn="ctr">
              <a:spcBef>
                <a:spcPct val="0"/>
              </a:spcBef>
              <a:buFontTx/>
              <a:buNone/>
            </a:pPr>
            <a:r>
              <a:rPr lang="fr-FR" altLang="fr-FR" sz="1200">
                <a:solidFill>
                  <a:srgbClr val="002060"/>
                </a:solidFill>
              </a:rPr>
              <a:t>Etc.</a:t>
            </a:r>
          </a:p>
        </p:txBody>
      </p:sp>
      <p:sp>
        <p:nvSpPr>
          <p:cNvPr id="12" name="ZoneTexte 11"/>
          <p:cNvSpPr txBox="1"/>
          <p:nvPr/>
        </p:nvSpPr>
        <p:spPr>
          <a:xfrm>
            <a:off x="4163211" y="22457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13" name="Rectangle 12"/>
          <p:cNvSpPr/>
          <p:nvPr/>
        </p:nvSpPr>
        <p:spPr>
          <a:xfrm>
            <a:off x="178274" y="630412"/>
            <a:ext cx="3651448" cy="369332"/>
          </a:xfrm>
          <a:prstGeom prst="rect">
            <a:avLst/>
          </a:prstGeom>
        </p:spPr>
        <p:txBody>
          <a:bodyPr wrap="square">
            <a:spAutoFit/>
          </a:bodyPr>
          <a:lstStyle/>
          <a:p>
            <a:pPr eaLnBrk="0" fontAlgn="base" hangingPunct="0"/>
            <a:r>
              <a:rPr lang="fr-FR" b="1" dirty="0" smtClean="0">
                <a:solidFill>
                  <a:srgbClr val="008000"/>
                </a:solidFill>
              </a:rPr>
              <a:t>2.1. Le jardin de case (suite et fin)</a:t>
            </a:r>
            <a:endParaRPr lang="fr-FR" dirty="0">
              <a:solidFill>
                <a:srgbClr val="008000"/>
              </a:solidFill>
            </a:endParaRPr>
          </a:p>
        </p:txBody>
      </p:sp>
      <p:sp>
        <p:nvSpPr>
          <p:cNvPr id="14" name="Rectangle 13"/>
          <p:cNvSpPr/>
          <p:nvPr/>
        </p:nvSpPr>
        <p:spPr>
          <a:xfrm>
            <a:off x="470285" y="5089875"/>
            <a:ext cx="3068982" cy="646331"/>
          </a:xfrm>
          <a:prstGeom prst="rect">
            <a:avLst/>
          </a:prstGeom>
        </p:spPr>
        <p:txBody>
          <a:bodyPr wrap="none">
            <a:spAutoFit/>
          </a:bodyPr>
          <a:lstStyle/>
          <a:p>
            <a:pPr algn="ctr"/>
            <a:r>
              <a:rPr lang="fr-FR" sz="1200" dirty="0">
                <a:solidFill>
                  <a:srgbClr val="008000"/>
                </a:solidFill>
              </a:rPr>
              <a:t>Jardin de case DIDI, Gros-Norme (Martinique</a:t>
            </a:r>
            <a:r>
              <a:rPr lang="fr-FR" sz="1200" dirty="0" smtClean="0">
                <a:solidFill>
                  <a:srgbClr val="008000"/>
                </a:solidFill>
              </a:rPr>
              <a:t>).</a:t>
            </a:r>
          </a:p>
          <a:p>
            <a:pPr algn="ctr"/>
            <a:r>
              <a:rPr lang="fr-FR" sz="1200" dirty="0" smtClean="0">
                <a:solidFill>
                  <a:srgbClr val="008000"/>
                </a:solidFill>
              </a:rPr>
              <a:t>Vente </a:t>
            </a:r>
            <a:r>
              <a:rPr lang="fr-FR" sz="1200" dirty="0">
                <a:solidFill>
                  <a:srgbClr val="008000"/>
                </a:solidFill>
              </a:rPr>
              <a:t>de fleurs, fruits, confiture et liqueurs. </a:t>
            </a:r>
            <a:endParaRPr lang="fr-FR" sz="1200" dirty="0" smtClean="0">
              <a:solidFill>
                <a:srgbClr val="008000"/>
              </a:solidFill>
            </a:endParaRPr>
          </a:p>
          <a:p>
            <a:pPr algn="ctr"/>
            <a:r>
              <a:rPr lang="fr-FR" sz="1200" dirty="0" smtClean="0">
                <a:solidFill>
                  <a:srgbClr val="008000"/>
                </a:solidFill>
              </a:rPr>
              <a:t>Source : </a:t>
            </a:r>
            <a:r>
              <a:rPr lang="fr-FR" sz="1200" dirty="0" smtClean="0">
                <a:solidFill>
                  <a:srgbClr val="008000"/>
                </a:solidFill>
                <a:hlinkClick r:id="rId4"/>
              </a:rPr>
              <a:t>http</a:t>
            </a:r>
            <a:r>
              <a:rPr lang="fr-FR" sz="1200" dirty="0">
                <a:solidFill>
                  <a:srgbClr val="008000"/>
                </a:solidFill>
                <a:hlinkClick r:id="rId4"/>
              </a:rPr>
              <a:t>://</a:t>
            </a:r>
            <a:r>
              <a:rPr lang="fr-FR" sz="1200" dirty="0" smtClean="0">
                <a:solidFill>
                  <a:srgbClr val="008000"/>
                </a:solidFill>
                <a:hlinkClick r:id="rId4"/>
              </a:rPr>
              <a:t>www.ville-grosmorne.fr/</a:t>
            </a:r>
            <a:r>
              <a:rPr lang="fr-FR" sz="1200" dirty="0" smtClean="0">
                <a:solidFill>
                  <a:srgbClr val="008000"/>
                </a:solidFill>
              </a:rPr>
              <a:t> </a:t>
            </a:r>
            <a:endParaRPr lang="fr-FR" sz="1200" dirty="0">
              <a:solidFill>
                <a:srgbClr val="008000"/>
              </a:solidFill>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983" y="1581174"/>
            <a:ext cx="2619375" cy="1752600"/>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83" y="3352824"/>
            <a:ext cx="2619375" cy="1752600"/>
          </a:xfrm>
          <a:prstGeom prst="rect">
            <a:avLst/>
          </a:prstGeom>
        </p:spPr>
      </p:pic>
    </p:spTree>
    <p:extLst>
      <p:ext uri="{BB962C8B-B14F-4D97-AF65-F5344CB8AC3E}">
        <p14:creationId xmlns:p14="http://schemas.microsoft.com/office/powerpoint/2010/main" val="2029103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1101891" y="86864"/>
            <a:ext cx="822064" cy="331433"/>
          </a:xfrm>
        </p:spPr>
        <p:txBody>
          <a:bodyPr/>
          <a:lstStyle/>
          <a:p>
            <a:fld id="{603C289A-54D5-4C32-934A-7B1A9FC8B676}" type="slidenum">
              <a:rPr lang="fr-FR" smtClean="0"/>
              <a:t>16</a:t>
            </a:fld>
            <a:endParaRPr lang="fr-FR"/>
          </a:p>
        </p:txBody>
      </p:sp>
      <p:sp>
        <p:nvSpPr>
          <p:cNvPr id="5" name="ZoneTexte 4"/>
          <p:cNvSpPr txBox="1"/>
          <p:nvPr/>
        </p:nvSpPr>
        <p:spPr>
          <a:xfrm>
            <a:off x="150607" y="1269403"/>
            <a:ext cx="11585986" cy="1384995"/>
          </a:xfrm>
          <a:prstGeom prst="rect">
            <a:avLst/>
          </a:prstGeom>
          <a:noFill/>
        </p:spPr>
        <p:txBody>
          <a:bodyPr wrap="square" rtlCol="0">
            <a:spAutoFit/>
          </a:bodyPr>
          <a:lstStyle/>
          <a:p>
            <a:pPr algn="just" eaLnBrk="0" fontAlgn="base" hangingPunct="0"/>
            <a:r>
              <a:rPr lang="fr-FR" dirty="0">
                <a:solidFill>
                  <a:srgbClr val="008000"/>
                </a:solidFill>
              </a:rPr>
              <a:t>Ce jardinage se caractérise par l'intensité des soins qu'il exige : culture en planches, paillage, tuteurage, sarclage, arrosage. Ses rendements sont donc plus élevés que ceux d'un jardinage de case traditionnel : les légumes-feuilles comme l'amarante produisent jusqu'à 18 kg au m</a:t>
            </a:r>
            <a:r>
              <a:rPr lang="fr-FR" baseline="30000" dirty="0">
                <a:solidFill>
                  <a:srgbClr val="008000"/>
                </a:solidFill>
              </a:rPr>
              <a:t>2</a:t>
            </a:r>
            <a:r>
              <a:rPr lang="fr-FR" dirty="0">
                <a:solidFill>
                  <a:srgbClr val="008000"/>
                </a:solidFill>
              </a:rPr>
              <a:t> par an, c'est-à-dire 50 g par jour. Les planches bien sarclées et bien arrosées permettent de cultiver des légumes européens. La culture intensive convient très bien aux petits jardins urbains.</a:t>
            </a: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3883884" cy="369332"/>
          </a:xfrm>
          <a:prstGeom prst="rect">
            <a:avLst/>
          </a:prstGeom>
        </p:spPr>
        <p:txBody>
          <a:bodyPr wrap="none">
            <a:spAutoFit/>
          </a:bodyPr>
          <a:lstStyle/>
          <a:p>
            <a:pPr eaLnBrk="0" fontAlgn="base" hangingPunct="0"/>
            <a:r>
              <a:rPr lang="fr-FR" b="1" dirty="0" smtClean="0">
                <a:solidFill>
                  <a:srgbClr val="008000"/>
                </a:solidFill>
              </a:rPr>
              <a:t>2.2. La </a:t>
            </a:r>
            <a:r>
              <a:rPr lang="fr-FR" b="1" dirty="0">
                <a:solidFill>
                  <a:srgbClr val="008000"/>
                </a:solidFill>
              </a:rPr>
              <a:t>culture intensive pour la famille</a:t>
            </a:r>
            <a:endParaRPr lang="fr-FR" dirty="0">
              <a:solidFill>
                <a:srgbClr val="0080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53" y="2659734"/>
            <a:ext cx="4310088" cy="2873392"/>
          </a:xfrm>
          <a:prstGeom prst="rect">
            <a:avLst/>
          </a:prstGeom>
        </p:spPr>
      </p:pic>
      <p:sp>
        <p:nvSpPr>
          <p:cNvPr id="10" name="Rectangle 9"/>
          <p:cNvSpPr/>
          <p:nvPr/>
        </p:nvSpPr>
        <p:spPr>
          <a:xfrm>
            <a:off x="530853" y="5533126"/>
            <a:ext cx="1373393" cy="1015663"/>
          </a:xfrm>
          <a:prstGeom prst="rect">
            <a:avLst/>
          </a:prstGeom>
        </p:spPr>
        <p:txBody>
          <a:bodyPr wrap="square">
            <a:spAutoFit/>
          </a:bodyPr>
          <a:lstStyle/>
          <a:p>
            <a:r>
              <a:rPr lang="fr-FR" sz="1200" dirty="0" smtClean="0">
                <a:solidFill>
                  <a:srgbClr val="008000"/>
                </a:solidFill>
              </a:rPr>
              <a:t>a: abri </a:t>
            </a:r>
            <a:r>
              <a:rPr lang="fr-FR" sz="1200" dirty="0">
                <a:solidFill>
                  <a:srgbClr val="008000"/>
                </a:solidFill>
              </a:rPr>
              <a:t>aux outils</a:t>
            </a:r>
          </a:p>
          <a:p>
            <a:r>
              <a:rPr lang="fr-FR" sz="1200" dirty="0">
                <a:solidFill>
                  <a:srgbClr val="008000"/>
                </a:solidFill>
              </a:rPr>
              <a:t>b</a:t>
            </a:r>
            <a:r>
              <a:rPr lang="fr-FR" sz="1200" dirty="0" smtClean="0">
                <a:solidFill>
                  <a:srgbClr val="008000"/>
                </a:solidFill>
              </a:rPr>
              <a:t>: verger</a:t>
            </a:r>
            <a:endParaRPr lang="fr-FR" sz="1200" dirty="0">
              <a:solidFill>
                <a:srgbClr val="008000"/>
              </a:solidFill>
            </a:endParaRPr>
          </a:p>
          <a:p>
            <a:r>
              <a:rPr lang="fr-FR" sz="1200" dirty="0">
                <a:solidFill>
                  <a:srgbClr val="008000"/>
                </a:solidFill>
              </a:rPr>
              <a:t>c</a:t>
            </a:r>
            <a:r>
              <a:rPr lang="fr-FR" sz="1200" dirty="0" smtClean="0">
                <a:solidFill>
                  <a:srgbClr val="008000"/>
                </a:solidFill>
              </a:rPr>
              <a:t>: </a:t>
            </a:r>
            <a:r>
              <a:rPr lang="fr-FR" sz="1200" dirty="0" err="1" smtClean="0">
                <a:solidFill>
                  <a:srgbClr val="008000"/>
                </a:solidFill>
              </a:rPr>
              <a:t>compostière</a:t>
            </a:r>
            <a:endParaRPr lang="fr-FR" sz="1200" dirty="0">
              <a:solidFill>
                <a:srgbClr val="008000"/>
              </a:solidFill>
            </a:endParaRPr>
          </a:p>
          <a:p>
            <a:r>
              <a:rPr lang="fr-FR" sz="1200" dirty="0">
                <a:solidFill>
                  <a:srgbClr val="008000"/>
                </a:solidFill>
              </a:rPr>
              <a:t>d</a:t>
            </a:r>
            <a:r>
              <a:rPr lang="fr-FR" sz="1200" dirty="0" smtClean="0">
                <a:solidFill>
                  <a:srgbClr val="008000"/>
                </a:solidFill>
              </a:rPr>
              <a:t>: pépinière</a:t>
            </a:r>
            <a:endParaRPr lang="fr-FR" sz="1200" dirty="0">
              <a:solidFill>
                <a:srgbClr val="008000"/>
              </a:solidFill>
            </a:endParaRPr>
          </a:p>
          <a:p>
            <a:r>
              <a:rPr lang="fr-FR" sz="1200" dirty="0">
                <a:solidFill>
                  <a:srgbClr val="008000"/>
                </a:solidFill>
              </a:rPr>
              <a:t>e</a:t>
            </a:r>
            <a:r>
              <a:rPr lang="fr-FR" sz="1200" dirty="0" smtClean="0">
                <a:solidFill>
                  <a:srgbClr val="008000"/>
                </a:solidFill>
              </a:rPr>
              <a:t>: puits</a:t>
            </a:r>
            <a:endParaRPr lang="fr-FR" sz="1200" dirty="0">
              <a:solidFill>
                <a:srgbClr val="008000"/>
              </a:solidFill>
            </a:endParaRPr>
          </a:p>
        </p:txBody>
      </p:sp>
      <p:sp>
        <p:nvSpPr>
          <p:cNvPr id="11" name="Rectangle 10"/>
          <p:cNvSpPr/>
          <p:nvPr/>
        </p:nvSpPr>
        <p:spPr>
          <a:xfrm>
            <a:off x="2719891" y="5515306"/>
            <a:ext cx="2173187" cy="1015663"/>
          </a:xfrm>
          <a:prstGeom prst="rect">
            <a:avLst/>
          </a:prstGeom>
        </p:spPr>
        <p:txBody>
          <a:bodyPr wrap="square">
            <a:spAutoFit/>
          </a:bodyPr>
          <a:lstStyle/>
          <a:p>
            <a:r>
              <a:rPr lang="fr-FR" sz="1200" dirty="0" smtClean="0">
                <a:solidFill>
                  <a:srgbClr val="008000"/>
                </a:solidFill>
              </a:rPr>
              <a:t>g: planches de légumes fleurs</a:t>
            </a:r>
          </a:p>
          <a:p>
            <a:r>
              <a:rPr lang="fr-FR" sz="1200" dirty="0" smtClean="0">
                <a:solidFill>
                  <a:srgbClr val="008000"/>
                </a:solidFill>
              </a:rPr>
              <a:t>h: bassin</a:t>
            </a:r>
          </a:p>
          <a:p>
            <a:r>
              <a:rPr lang="fr-FR" sz="1200" dirty="0" smtClean="0">
                <a:solidFill>
                  <a:srgbClr val="008000"/>
                </a:solidFill>
              </a:rPr>
              <a:t>i: entrée</a:t>
            </a:r>
          </a:p>
          <a:p>
            <a:r>
              <a:rPr lang="fr-FR" sz="1200" dirty="0" smtClean="0">
                <a:solidFill>
                  <a:srgbClr val="008000"/>
                </a:solidFill>
              </a:rPr>
              <a:t>j: enclos de l'élevage</a:t>
            </a:r>
          </a:p>
          <a:p>
            <a:r>
              <a:rPr lang="fr-FR" sz="1200" dirty="0" smtClean="0">
                <a:solidFill>
                  <a:srgbClr val="008000"/>
                </a:solidFill>
              </a:rPr>
              <a:t>k: petit élevage</a:t>
            </a:r>
            <a:endParaRPr lang="fr-FR" sz="1200" dirty="0">
              <a:solidFill>
                <a:srgbClr val="008000"/>
              </a:solidFill>
            </a:endParaRPr>
          </a:p>
        </p:txBody>
      </p:sp>
      <p:sp>
        <p:nvSpPr>
          <p:cNvPr id="12" name="Rectangle 11"/>
          <p:cNvSpPr/>
          <p:nvPr/>
        </p:nvSpPr>
        <p:spPr>
          <a:xfrm>
            <a:off x="972782" y="6480455"/>
            <a:ext cx="2338654" cy="276999"/>
          </a:xfrm>
          <a:prstGeom prst="rect">
            <a:avLst/>
          </a:prstGeom>
        </p:spPr>
        <p:txBody>
          <a:bodyPr wrap="none">
            <a:spAutoFit/>
          </a:bodyPr>
          <a:lstStyle/>
          <a:p>
            <a:pPr algn="ctr"/>
            <a:r>
              <a:rPr lang="fr-FR" sz="1200" dirty="0">
                <a:solidFill>
                  <a:srgbClr val="008000"/>
                </a:solidFill>
              </a:rPr>
              <a:t>Plan d'un </a:t>
            </a:r>
            <a:r>
              <a:rPr lang="fr-FR" sz="1200" dirty="0" smtClean="0">
                <a:solidFill>
                  <a:srgbClr val="008000"/>
                </a:solidFill>
              </a:rPr>
              <a:t>jardin (source : </a:t>
            </a:r>
            <a:r>
              <a:rPr lang="fr-FR" sz="1200" dirty="0" err="1" smtClean="0">
                <a:solidFill>
                  <a:srgbClr val="008000"/>
                </a:solidFill>
              </a:rPr>
              <a:t>Agrodok</a:t>
            </a:r>
            <a:r>
              <a:rPr lang="fr-FR" sz="1200" dirty="0" smtClean="0">
                <a:solidFill>
                  <a:srgbClr val="008000"/>
                </a:solidFill>
              </a:rPr>
              <a:t>)</a:t>
            </a:r>
            <a:endParaRPr lang="fr-FR" sz="1200" dirty="0">
              <a:solidFill>
                <a:srgbClr val="008000"/>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75" y="2803219"/>
            <a:ext cx="2466975" cy="18478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112" y="2551933"/>
            <a:ext cx="2105025" cy="217170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712" y="4631252"/>
            <a:ext cx="2228850" cy="1676400"/>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937" y="4771104"/>
            <a:ext cx="2466975" cy="1847850"/>
          </a:xfrm>
          <a:prstGeom prst="rect">
            <a:avLst/>
          </a:prstGeom>
        </p:spPr>
      </p:pic>
    </p:spTree>
    <p:extLst>
      <p:ext uri="{BB962C8B-B14F-4D97-AF65-F5344CB8AC3E}">
        <p14:creationId xmlns:p14="http://schemas.microsoft.com/office/powerpoint/2010/main" val="207918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79677" y="208391"/>
            <a:ext cx="544237" cy="305891"/>
          </a:xfrm>
        </p:spPr>
        <p:txBody>
          <a:bodyPr/>
          <a:lstStyle/>
          <a:p>
            <a:fld id="{603C289A-54D5-4C32-934A-7B1A9FC8B676}" type="slidenum">
              <a:rPr lang="fr-FR" smtClean="0"/>
              <a:t>17</a:t>
            </a:fld>
            <a:endParaRPr lang="fr-FR"/>
          </a:p>
        </p:txBody>
      </p:sp>
      <p:sp>
        <p:nvSpPr>
          <p:cNvPr id="5" name="ZoneTexte 4"/>
          <p:cNvSpPr txBox="1"/>
          <p:nvPr/>
        </p:nvSpPr>
        <p:spPr>
          <a:xfrm>
            <a:off x="150607" y="1269403"/>
            <a:ext cx="11585986" cy="2492990"/>
          </a:xfrm>
          <a:prstGeom prst="rect">
            <a:avLst/>
          </a:prstGeom>
          <a:noFill/>
        </p:spPr>
        <p:txBody>
          <a:bodyPr wrap="square" rtlCol="0">
            <a:spAutoFit/>
          </a:bodyPr>
          <a:lstStyle/>
          <a:p>
            <a:pPr algn="just" eaLnBrk="0" fontAlgn="base" hangingPunct="0"/>
            <a:r>
              <a:rPr lang="fr-FR" dirty="0">
                <a:solidFill>
                  <a:srgbClr val="008000"/>
                </a:solidFill>
              </a:rPr>
              <a:t>La culture maraîchère commerciale est pratiquée autour des villes, souvent sur des sols marécageux. Elle est très importante pour l'approvisionnement de la population urbaine. Le transport des denrées périssables pose souvent des problèmes. A certains endroits, le maraîchage professionnel est passé en partie de la culture des légumes européens à celle des légumes tropicaux (amarante).</a:t>
            </a:r>
          </a:p>
          <a:p>
            <a:pPr algn="just" eaLnBrk="0" fontAlgn="base" hangingPunct="0"/>
            <a:r>
              <a:rPr lang="fr-FR" dirty="0">
                <a:solidFill>
                  <a:srgbClr val="008000"/>
                </a:solidFill>
              </a:rPr>
              <a:t>Les légumes tropicaux sont souvent plus faciles à cultiver et donc meilleur marché. Leur culture est généralement intensive : planches, semences améliorées, arrosage très soigné, fumage (surtout aux engrais chimiques), lutte contre les maladies des plantes (surtout avec des produits chimiques). </a:t>
            </a:r>
            <a:r>
              <a:rPr lang="fr-FR" i="1" dirty="0">
                <a:solidFill>
                  <a:srgbClr val="008000"/>
                </a:solidFill>
              </a:rPr>
              <a:t>La culture commerciale exige de bonnes connaissances techniques</a:t>
            </a:r>
            <a:r>
              <a:rPr lang="fr-FR" dirty="0">
                <a:solidFill>
                  <a:srgbClr val="008000"/>
                </a:solidFill>
              </a:rPr>
              <a:t>. </a:t>
            </a:r>
            <a:r>
              <a:rPr lang="fr-FR" dirty="0" smtClean="0">
                <a:solidFill>
                  <a:srgbClr val="008000"/>
                </a:solidFill>
              </a:rPr>
              <a:t>Il faut bénéficier d’un conseiller </a:t>
            </a:r>
            <a:r>
              <a:rPr lang="fr-FR" dirty="0">
                <a:solidFill>
                  <a:srgbClr val="008000"/>
                </a:solidFill>
              </a:rPr>
              <a:t>agricole.</a:t>
            </a: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3940309" cy="369332"/>
          </a:xfrm>
          <a:prstGeom prst="rect">
            <a:avLst/>
          </a:prstGeom>
        </p:spPr>
        <p:txBody>
          <a:bodyPr wrap="none">
            <a:spAutoFit/>
          </a:bodyPr>
          <a:lstStyle/>
          <a:p>
            <a:pPr eaLnBrk="0" fontAlgn="base" hangingPunct="0"/>
            <a:r>
              <a:rPr lang="fr-FR" b="1" dirty="0" smtClean="0">
                <a:solidFill>
                  <a:srgbClr val="008000"/>
                </a:solidFill>
              </a:rPr>
              <a:t>2.3. La </a:t>
            </a:r>
            <a:r>
              <a:rPr lang="fr-FR" b="1" dirty="0">
                <a:solidFill>
                  <a:srgbClr val="008000"/>
                </a:solidFill>
              </a:rPr>
              <a:t>culture maraîchère commerciale</a:t>
            </a:r>
            <a:endParaRPr lang="fr-FR" dirty="0">
              <a:solidFill>
                <a:srgbClr val="008000"/>
              </a:solidFill>
            </a:endParaRPr>
          </a:p>
        </p:txBody>
      </p:sp>
      <p:sp>
        <p:nvSpPr>
          <p:cNvPr id="7" name="ZoneTexte 6"/>
          <p:cNvSpPr txBox="1"/>
          <p:nvPr/>
        </p:nvSpPr>
        <p:spPr>
          <a:xfrm>
            <a:off x="143001" y="5577463"/>
            <a:ext cx="2619375" cy="1015663"/>
          </a:xfrm>
          <a:prstGeom prst="rect">
            <a:avLst/>
          </a:prstGeom>
          <a:noFill/>
        </p:spPr>
        <p:txBody>
          <a:bodyPr wrap="square" rtlCol="0">
            <a:spAutoFit/>
          </a:bodyPr>
          <a:lstStyle/>
          <a:p>
            <a:pPr algn="ctr"/>
            <a:r>
              <a:rPr lang="fr-FR" sz="1200" dirty="0">
                <a:solidFill>
                  <a:srgbClr val="008000"/>
                </a:solidFill>
              </a:rPr>
              <a:t>C</a:t>
            </a:r>
            <a:r>
              <a:rPr lang="fr-FR" sz="1200" dirty="0" smtClean="0">
                <a:solidFill>
                  <a:srgbClr val="008000"/>
                </a:solidFill>
              </a:rPr>
              <a:t>ulture de la pomme de terre (Comores) entourés de </a:t>
            </a:r>
            <a:r>
              <a:rPr lang="fr-FR" sz="1200" dirty="0" err="1" smtClean="0">
                <a:solidFill>
                  <a:srgbClr val="008000"/>
                </a:solidFill>
              </a:rPr>
              <a:t>Gliricidia</a:t>
            </a:r>
            <a:r>
              <a:rPr lang="fr-FR" sz="1200" dirty="0" smtClean="0">
                <a:solidFill>
                  <a:srgbClr val="008000"/>
                </a:solidFill>
              </a:rPr>
              <a:t> (ONG </a:t>
            </a:r>
            <a:r>
              <a:rPr lang="fr-FR" sz="1200" dirty="0" err="1" smtClean="0">
                <a:solidFill>
                  <a:srgbClr val="008000"/>
                </a:solidFill>
              </a:rPr>
              <a:t>Dahari</a:t>
            </a:r>
            <a:r>
              <a:rPr lang="fr-FR" sz="1200" dirty="0" smtClean="0">
                <a:solidFill>
                  <a:srgbClr val="008000"/>
                </a:solidFill>
              </a:rPr>
              <a:t>), </a:t>
            </a:r>
            <a:r>
              <a:rPr lang="fr-FR" sz="1200" dirty="0" smtClean="0">
                <a:solidFill>
                  <a:srgbClr val="008000"/>
                </a:solidFill>
                <a:hlinkClick r:id="rId2"/>
              </a:rPr>
              <a:t>http://www.ecddcomoros.org/2014/02/hands-on-support-from-dahari/</a:t>
            </a:r>
            <a:r>
              <a:rPr lang="fr-FR" sz="1200" dirty="0" smtClean="0">
                <a:solidFill>
                  <a:srgbClr val="008000"/>
                </a:solidFill>
              </a:rPr>
              <a:t> </a:t>
            </a:r>
            <a:endParaRPr lang="fr-FR" sz="1200" dirty="0">
              <a:solidFill>
                <a:srgbClr val="0080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77" y="3834388"/>
            <a:ext cx="2619375" cy="174307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217" y="3834388"/>
            <a:ext cx="2466975" cy="1847850"/>
          </a:xfrm>
          <a:prstGeom prst="rect">
            <a:avLst/>
          </a:prstGeom>
        </p:spPr>
      </p:pic>
      <p:sp>
        <p:nvSpPr>
          <p:cNvPr id="17" name="ZoneTexte 16"/>
          <p:cNvSpPr txBox="1"/>
          <p:nvPr/>
        </p:nvSpPr>
        <p:spPr>
          <a:xfrm>
            <a:off x="2806059" y="5701914"/>
            <a:ext cx="3227293" cy="1025064"/>
          </a:xfrm>
          <a:prstGeom prst="rect">
            <a:avLst/>
          </a:prstGeom>
          <a:noFill/>
        </p:spPr>
        <p:txBody>
          <a:bodyPr wrap="square" rtlCol="0">
            <a:spAutoFit/>
          </a:bodyPr>
          <a:lstStyle/>
          <a:p>
            <a:pPr algn="ctr"/>
            <a:r>
              <a:rPr lang="fr-FR" sz="1200" dirty="0">
                <a:solidFill>
                  <a:srgbClr val="008000"/>
                </a:solidFill>
              </a:rPr>
              <a:t>Jardin de </a:t>
            </a:r>
            <a:r>
              <a:rPr lang="fr-FR" sz="1200" dirty="0" smtClean="0">
                <a:solidFill>
                  <a:srgbClr val="008000"/>
                </a:solidFill>
              </a:rPr>
              <a:t>case, au Bénin, </a:t>
            </a:r>
            <a:r>
              <a:rPr lang="fr-FR" sz="1200" dirty="0">
                <a:solidFill>
                  <a:srgbClr val="008000"/>
                </a:solidFill>
              </a:rPr>
              <a:t>entretenu par la femme de la maison pour assurer l'alimentation saine des enfants et du mari tout en valorisant le développement économique de la famille</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5"/>
              </a:rPr>
              <a:t>http://www.runetwork.org</a:t>
            </a:r>
            <a:r>
              <a:rPr lang="fr-FR" sz="1200" dirty="0" smtClean="0">
                <a:solidFill>
                  <a:srgbClr val="008000"/>
                </a:solidFill>
                <a:hlinkClick r:id="rId5"/>
              </a:rPr>
              <a:t>/</a:t>
            </a:r>
            <a:r>
              <a:rPr lang="fr-FR" sz="1200" dirty="0" smtClean="0">
                <a:solidFill>
                  <a:srgbClr val="008000"/>
                </a:solidFill>
              </a:rPr>
              <a:t> </a:t>
            </a:r>
            <a:endParaRPr lang="fr-FR" sz="1200" dirty="0">
              <a:solidFill>
                <a:srgbClr val="008000"/>
              </a:solidFill>
            </a:endParaRPr>
          </a:p>
        </p:txBody>
      </p:sp>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193" y="3999361"/>
            <a:ext cx="1790700" cy="1790700"/>
          </a:xfrm>
          <a:prstGeom prst="rect">
            <a:avLst/>
          </a:prstGeom>
        </p:spPr>
      </p:pic>
      <p:sp>
        <p:nvSpPr>
          <p:cNvPr id="20" name="ZoneTexte 19"/>
          <p:cNvSpPr txBox="1"/>
          <p:nvPr/>
        </p:nvSpPr>
        <p:spPr>
          <a:xfrm>
            <a:off x="6120844" y="5809737"/>
            <a:ext cx="2463398" cy="836353"/>
          </a:xfrm>
          <a:prstGeom prst="rect">
            <a:avLst/>
          </a:prstGeom>
          <a:noFill/>
        </p:spPr>
        <p:txBody>
          <a:bodyPr wrap="square" rtlCol="0">
            <a:spAutoFit/>
          </a:bodyPr>
          <a:lstStyle/>
          <a:p>
            <a:pPr algn="ctr"/>
            <a:r>
              <a:rPr lang="fr-FR" sz="1200" dirty="0">
                <a:solidFill>
                  <a:srgbClr val="008000"/>
                </a:solidFill>
              </a:rPr>
              <a:t>Afrique du Sud: vivre dans la dignité et assurer la sécurité alimentaire, </a:t>
            </a:r>
            <a:r>
              <a:rPr lang="fr-FR" sz="1200" dirty="0" smtClean="0">
                <a:solidFill>
                  <a:srgbClr val="008000"/>
                </a:solidFill>
              </a:rPr>
              <a:t> </a:t>
            </a:r>
            <a:r>
              <a:rPr lang="fr-FR" sz="1200" dirty="0" smtClean="0">
                <a:solidFill>
                  <a:srgbClr val="008000"/>
                </a:solidFill>
                <a:hlinkClick r:id="rId7"/>
              </a:rPr>
              <a:t>http</a:t>
            </a:r>
            <a:r>
              <a:rPr lang="fr-FR" sz="1200" dirty="0">
                <a:solidFill>
                  <a:srgbClr val="008000"/>
                </a:solidFill>
                <a:hlinkClick r:id="rId7"/>
              </a:rPr>
              <a:t>://</a:t>
            </a:r>
            <a:r>
              <a:rPr lang="fr-FR" sz="1200" dirty="0" smtClean="0">
                <a:solidFill>
                  <a:srgbClr val="008000"/>
                </a:solidFill>
                <a:hlinkClick r:id="rId7"/>
              </a:rPr>
              <a:t>www.actiondecareme.ch/sites/pays/afrique_du_sud.html</a:t>
            </a:r>
            <a:r>
              <a:rPr lang="fr-FR" sz="1200" dirty="0" smtClean="0">
                <a:solidFill>
                  <a:srgbClr val="008000"/>
                </a:solidFill>
              </a:rPr>
              <a:t> </a:t>
            </a:r>
            <a:endParaRPr lang="fr-FR" sz="1200" dirty="0">
              <a:solidFill>
                <a:srgbClr val="008000"/>
              </a:solidFill>
            </a:endParaRPr>
          </a:p>
        </p:txBody>
      </p:sp>
      <p:pic>
        <p:nvPicPr>
          <p:cNvPr id="22" name="Imag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1058" y="3999361"/>
            <a:ext cx="2286000" cy="1517904"/>
          </a:xfrm>
          <a:prstGeom prst="rect">
            <a:avLst/>
          </a:prstGeom>
        </p:spPr>
      </p:pic>
      <p:sp>
        <p:nvSpPr>
          <p:cNvPr id="24" name="ZoneTexte 23"/>
          <p:cNvSpPr txBox="1"/>
          <p:nvPr/>
        </p:nvSpPr>
        <p:spPr>
          <a:xfrm>
            <a:off x="8811385" y="5577463"/>
            <a:ext cx="2985568" cy="1048443"/>
          </a:xfrm>
          <a:prstGeom prst="rect">
            <a:avLst/>
          </a:prstGeom>
          <a:noFill/>
        </p:spPr>
        <p:txBody>
          <a:bodyPr wrap="square" rtlCol="0">
            <a:spAutoFit/>
          </a:bodyPr>
          <a:lstStyle/>
          <a:p>
            <a:pPr algn="ctr"/>
            <a:r>
              <a:rPr lang="fr-FR" sz="1200" dirty="0">
                <a:solidFill>
                  <a:srgbClr val="008000"/>
                </a:solidFill>
              </a:rPr>
              <a:t>Jardin de la communauté de la Poutargue, "</a:t>
            </a:r>
            <a:r>
              <a:rPr lang="fr-FR" sz="1200" i="1" dirty="0">
                <a:solidFill>
                  <a:srgbClr val="008000"/>
                </a:solidFill>
              </a:rPr>
              <a:t>communautés de la nourriture</a:t>
            </a:r>
            <a:r>
              <a:rPr lang="fr-FR" sz="1200" dirty="0">
                <a:solidFill>
                  <a:srgbClr val="008000"/>
                </a:solidFill>
              </a:rPr>
              <a:t>", groupe de femmes </a:t>
            </a:r>
            <a:r>
              <a:rPr lang="fr-FR" sz="1200" dirty="0" smtClean="0">
                <a:solidFill>
                  <a:srgbClr val="008000"/>
                </a:solidFill>
              </a:rPr>
              <a:t>IMRAGUEN, </a:t>
            </a:r>
            <a:r>
              <a:rPr lang="fr-FR" sz="1200" dirty="0">
                <a:solidFill>
                  <a:srgbClr val="008000"/>
                </a:solidFill>
              </a:rPr>
              <a:t>qui </a:t>
            </a:r>
            <a:r>
              <a:rPr lang="fr-FR" sz="1200" dirty="0" smtClean="0">
                <a:solidFill>
                  <a:srgbClr val="008000"/>
                </a:solidFill>
              </a:rPr>
              <a:t> habite </a:t>
            </a:r>
            <a:r>
              <a:rPr lang="fr-FR" sz="1200" dirty="0">
                <a:solidFill>
                  <a:srgbClr val="008000"/>
                </a:solidFill>
              </a:rPr>
              <a:t>entre Nouakchott et Nouadhibou, </a:t>
            </a:r>
            <a:r>
              <a:rPr lang="fr-FR" sz="1200" dirty="0">
                <a:solidFill>
                  <a:srgbClr val="008000"/>
                </a:solidFill>
                <a:hlinkClick r:id="rId9"/>
              </a:rPr>
              <a:t>http://</a:t>
            </a:r>
            <a:r>
              <a:rPr lang="fr-FR" sz="1200" dirty="0" smtClean="0">
                <a:solidFill>
                  <a:srgbClr val="008000"/>
                </a:solidFill>
                <a:hlinkClick r:id="rId9"/>
              </a:rPr>
              <a:t>www.tours.fr/484-4cities4dev.htm</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57308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1123406" y="234166"/>
            <a:ext cx="822064" cy="331433"/>
          </a:xfrm>
        </p:spPr>
        <p:txBody>
          <a:bodyPr/>
          <a:lstStyle/>
          <a:p>
            <a:fld id="{603C289A-54D5-4C32-934A-7B1A9FC8B676}" type="slidenum">
              <a:rPr lang="fr-FR" smtClean="0"/>
              <a:t>18</a:t>
            </a:fld>
            <a:endParaRPr lang="fr-FR" dirty="0"/>
          </a:p>
        </p:txBody>
      </p:sp>
      <p:sp>
        <p:nvSpPr>
          <p:cNvPr id="5" name="ZoneTexte 4"/>
          <p:cNvSpPr txBox="1"/>
          <p:nvPr/>
        </p:nvSpPr>
        <p:spPr>
          <a:xfrm>
            <a:off x="150606" y="1120582"/>
            <a:ext cx="11908715" cy="1107996"/>
          </a:xfrm>
          <a:prstGeom prst="rect">
            <a:avLst/>
          </a:prstGeom>
          <a:noFill/>
        </p:spPr>
        <p:txBody>
          <a:bodyPr wrap="square" rtlCol="0">
            <a:spAutoFit/>
          </a:bodyPr>
          <a:lstStyle/>
          <a:p>
            <a:pPr algn="just" eaLnBrk="0" fontAlgn="base" hangingPunct="0"/>
            <a:r>
              <a:rPr lang="fr-FR" dirty="0">
                <a:solidFill>
                  <a:srgbClr val="008000"/>
                </a:solidFill>
              </a:rPr>
              <a:t>Le jardinage communautaire est pratiqué par des groupes de plusieurs familles. Comme les problèmes d'organisation du travail et de </a:t>
            </a:r>
            <a:r>
              <a:rPr lang="fr-FR" dirty="0" smtClean="0">
                <a:solidFill>
                  <a:srgbClr val="008000"/>
                </a:solidFill>
              </a:rPr>
              <a:t>droits de propriété sur le terrain sont fréquents, il semble préférable que chaque famille possède son propre jardin et que l'achat de semences, d'outils et d'engrais chimiques se fasse collectivement.</a:t>
            </a: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3373872" cy="369332"/>
          </a:xfrm>
          <a:prstGeom prst="rect">
            <a:avLst/>
          </a:prstGeom>
        </p:spPr>
        <p:txBody>
          <a:bodyPr wrap="none">
            <a:spAutoFit/>
          </a:bodyPr>
          <a:lstStyle/>
          <a:p>
            <a:pPr eaLnBrk="0" fontAlgn="base" hangingPunct="0"/>
            <a:r>
              <a:rPr lang="fr-FR" b="1" dirty="0" smtClean="0">
                <a:solidFill>
                  <a:srgbClr val="008000"/>
                </a:solidFill>
              </a:rPr>
              <a:t>2.4. Les </a:t>
            </a:r>
            <a:r>
              <a:rPr lang="fr-FR" b="1" dirty="0">
                <a:solidFill>
                  <a:srgbClr val="008000"/>
                </a:solidFill>
              </a:rPr>
              <a:t>jardins </a:t>
            </a:r>
            <a:r>
              <a:rPr lang="fr-FR" b="1" dirty="0" smtClean="0">
                <a:solidFill>
                  <a:srgbClr val="008000"/>
                </a:solidFill>
              </a:rPr>
              <a:t>communautaires</a:t>
            </a:r>
            <a:endParaRPr lang="fr-FR" dirty="0">
              <a:solidFill>
                <a:srgbClr val="008000"/>
              </a:solidFill>
            </a:endParaRPr>
          </a:p>
        </p:txBody>
      </p:sp>
      <p:sp>
        <p:nvSpPr>
          <p:cNvPr id="8" name="ZoneTexte 7"/>
          <p:cNvSpPr txBox="1"/>
          <p:nvPr/>
        </p:nvSpPr>
        <p:spPr>
          <a:xfrm>
            <a:off x="8407997" y="3864007"/>
            <a:ext cx="3651324" cy="2123658"/>
          </a:xfrm>
          <a:prstGeom prst="rect">
            <a:avLst/>
          </a:prstGeom>
          <a:noFill/>
        </p:spPr>
        <p:txBody>
          <a:bodyPr wrap="square" rtlCol="0">
            <a:spAutoFit/>
          </a:bodyPr>
          <a:lstStyle/>
          <a:p>
            <a:pPr algn="r"/>
            <a:r>
              <a:rPr lang="fr-FR" sz="1200" dirty="0" smtClean="0">
                <a:solidFill>
                  <a:srgbClr val="008000"/>
                </a:solidFill>
                <a:latin typeface="Calibri" panose="020F0502020204030204" pitchFamily="34" charset="0"/>
              </a:rPr>
              <a:t>↗ </a:t>
            </a:r>
            <a:r>
              <a:rPr lang="fr-FR" sz="1200" dirty="0" smtClean="0">
                <a:solidFill>
                  <a:srgbClr val="008000"/>
                </a:solidFill>
              </a:rPr>
              <a:t>Jardin </a:t>
            </a:r>
            <a:r>
              <a:rPr lang="fr-FR" sz="1200" dirty="0">
                <a:solidFill>
                  <a:srgbClr val="008000"/>
                </a:solidFill>
              </a:rPr>
              <a:t>des femmes de </a:t>
            </a:r>
            <a:r>
              <a:rPr lang="fr-FR" sz="1200" dirty="0" smtClean="0">
                <a:solidFill>
                  <a:srgbClr val="008000"/>
                </a:solidFill>
              </a:rPr>
              <a:t>Koutiala (Mali), </a:t>
            </a:r>
            <a:r>
              <a:rPr lang="fr-FR" sz="1200" dirty="0">
                <a:solidFill>
                  <a:srgbClr val="008000"/>
                </a:solidFill>
              </a:rPr>
              <a:t>destinée à venir en aide aux femmes isolées de Koutiala (veuves, femmes répudiées, divorcées...) en leur permettant de cultiver pour subvenir à leurs besoins alimentaires et aussi pour leur procurer des petits revenus destinés à compléter ces </a:t>
            </a:r>
            <a:r>
              <a:rPr lang="fr-FR" sz="1200" dirty="0" smtClean="0">
                <a:solidFill>
                  <a:srgbClr val="008000"/>
                </a:solidFill>
              </a:rPr>
              <a:t>besoins. UVPA a appris </a:t>
            </a:r>
            <a:r>
              <a:rPr lang="fr-FR" sz="1200" dirty="0">
                <a:solidFill>
                  <a:srgbClr val="008000"/>
                </a:solidFill>
              </a:rPr>
              <a:t>aux femmes, non seulement à cultiver les graines potagères qu'elles peuvent recevoir de UVPA mais également à récupérer ces graines et assurer de nouveaux semis à partir de leurs récoltes</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2"/>
              </a:rPr>
              <a:t>http://</a:t>
            </a:r>
            <a:r>
              <a:rPr lang="fr-FR" sz="1200" dirty="0" smtClean="0">
                <a:solidFill>
                  <a:srgbClr val="008000"/>
                </a:solidFill>
                <a:hlinkClick r:id="rId2"/>
              </a:rPr>
              <a:t>quasar-info.com/uvpa/index.php?page=presentation</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495" y="2016157"/>
            <a:ext cx="2466975" cy="1847850"/>
          </a:xfrm>
          <a:prstGeom prst="rect">
            <a:avLst/>
          </a:prstGeom>
        </p:spPr>
      </p:pic>
      <p:sp>
        <p:nvSpPr>
          <p:cNvPr id="10" name="ZoneTexte 9"/>
          <p:cNvSpPr txBox="1"/>
          <p:nvPr/>
        </p:nvSpPr>
        <p:spPr>
          <a:xfrm>
            <a:off x="0" y="6106610"/>
            <a:ext cx="3539267" cy="646331"/>
          </a:xfrm>
          <a:prstGeom prst="rect">
            <a:avLst/>
          </a:prstGeom>
          <a:noFill/>
        </p:spPr>
        <p:txBody>
          <a:bodyPr wrap="square" rtlCol="0">
            <a:spAutoFit/>
          </a:bodyPr>
          <a:lstStyle/>
          <a:p>
            <a:pPr algn="ctr"/>
            <a:r>
              <a:rPr lang="fr-FR" sz="1200" dirty="0">
                <a:solidFill>
                  <a:srgbClr val="008000"/>
                </a:solidFill>
              </a:rPr>
              <a:t>Enfant au jardin scolaire, </a:t>
            </a:r>
            <a:r>
              <a:rPr lang="fr-FR" sz="1200" dirty="0" smtClean="0">
                <a:solidFill>
                  <a:srgbClr val="008000"/>
                </a:solidFill>
              </a:rPr>
              <a:t>Adda. </a:t>
            </a:r>
            <a:r>
              <a:rPr lang="fr-FR" sz="1200" dirty="0">
                <a:solidFill>
                  <a:srgbClr val="008000"/>
                </a:solidFill>
              </a:rPr>
              <a:t>Source : </a:t>
            </a:r>
            <a:r>
              <a:rPr lang="fr-FR" sz="1200" dirty="0">
                <a:solidFill>
                  <a:srgbClr val="008000"/>
                </a:solidFill>
                <a:hlinkClick r:id="rId4"/>
              </a:rPr>
              <a:t>http://daharicomores.org/les-comores/les-comoriens</a:t>
            </a:r>
            <a:r>
              <a:rPr lang="fr-FR" sz="1200" dirty="0" smtClean="0">
                <a:solidFill>
                  <a:srgbClr val="008000"/>
                </a:solidFill>
                <a:hlinkClick r:id="rId4"/>
              </a:rPr>
              <a:t>/</a:t>
            </a:r>
            <a:endParaRPr lang="fr-FR" sz="1200" dirty="0">
              <a:solidFill>
                <a:srgbClr val="008000"/>
              </a:solidFill>
            </a:endParaRP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33" y="4582610"/>
            <a:ext cx="2286000" cy="1524000"/>
          </a:xfrm>
          <a:prstGeom prst="rect">
            <a:avLst/>
          </a:prstGeom>
        </p:spPr>
      </p:pic>
      <p:sp>
        <p:nvSpPr>
          <p:cNvPr id="13" name="ZoneTexte 12"/>
          <p:cNvSpPr txBox="1"/>
          <p:nvPr/>
        </p:nvSpPr>
        <p:spPr>
          <a:xfrm>
            <a:off x="2912633" y="4208252"/>
            <a:ext cx="4576426" cy="461665"/>
          </a:xfrm>
          <a:prstGeom prst="rect">
            <a:avLst/>
          </a:prstGeom>
          <a:noFill/>
        </p:spPr>
        <p:txBody>
          <a:bodyPr wrap="square" rtlCol="0">
            <a:spAutoFit/>
          </a:bodyPr>
          <a:lstStyle/>
          <a:p>
            <a:pPr algn="ctr"/>
            <a:r>
              <a:rPr lang="fr-FR" sz="1200" dirty="0" smtClean="0">
                <a:solidFill>
                  <a:srgbClr val="008000"/>
                </a:solidFill>
                <a:latin typeface="Calibri" panose="020F0502020204030204" pitchFamily="34" charset="0"/>
              </a:rPr>
              <a:t>↖↑</a:t>
            </a:r>
            <a:r>
              <a:rPr lang="fr-FR" sz="1200" dirty="0" smtClean="0">
                <a:solidFill>
                  <a:srgbClr val="008000"/>
                </a:solidFill>
              </a:rPr>
              <a:t>Jardin scolaire, </a:t>
            </a:r>
            <a:r>
              <a:rPr lang="fr-FR" sz="1200" dirty="0">
                <a:solidFill>
                  <a:srgbClr val="008000"/>
                </a:solidFill>
              </a:rPr>
              <a:t>école primaire de </a:t>
            </a:r>
            <a:r>
              <a:rPr lang="fr-FR" sz="1200" dirty="0" err="1" smtClean="0">
                <a:solidFill>
                  <a:srgbClr val="008000"/>
                </a:solidFill>
              </a:rPr>
              <a:t>Legmoin</a:t>
            </a:r>
            <a:r>
              <a:rPr lang="fr-FR" sz="1200" dirty="0">
                <a:solidFill>
                  <a:srgbClr val="008000"/>
                </a:solidFill>
              </a:rPr>
              <a:t> (Burkina </a:t>
            </a:r>
            <a:r>
              <a:rPr lang="fr-FR" sz="1200" dirty="0" err="1" smtClean="0">
                <a:solidFill>
                  <a:srgbClr val="008000"/>
                </a:solidFill>
              </a:rPr>
              <a:t>faso</a:t>
            </a:r>
            <a:r>
              <a:rPr lang="fr-FR" sz="1200" dirty="0" smtClean="0">
                <a:solidFill>
                  <a:srgbClr val="008000"/>
                </a:solidFill>
              </a:rPr>
              <a:t>) </a:t>
            </a:r>
            <a:r>
              <a:rPr lang="fr-FR" sz="1200" dirty="0" smtClean="0">
                <a:solidFill>
                  <a:srgbClr val="008000"/>
                </a:solidFill>
                <a:latin typeface="Calibri" panose="020F0502020204030204" pitchFamily="34" charset="0"/>
              </a:rPr>
              <a:t>↗</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6"/>
              </a:rPr>
              <a:t>http://</a:t>
            </a:r>
            <a:r>
              <a:rPr lang="fr-FR" sz="1200" dirty="0" smtClean="0">
                <a:solidFill>
                  <a:srgbClr val="008000"/>
                </a:solidFill>
                <a:hlinkClick r:id="rId6"/>
              </a:rPr>
              <a:t>www.rencontresafricaines.org/alpha.htm</a:t>
            </a:r>
            <a:r>
              <a:rPr lang="fr-FR" sz="1200" dirty="0" smtClean="0">
                <a:solidFill>
                  <a:srgbClr val="008000"/>
                </a:solidFill>
              </a:rPr>
              <a:t> </a:t>
            </a:r>
            <a:endParaRPr lang="fr-FR" sz="1200" dirty="0">
              <a:solidFill>
                <a:srgbClr val="008000"/>
              </a:solidFill>
            </a:endParaRPr>
          </a:p>
        </p:txBody>
      </p:sp>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0455" y="2311596"/>
            <a:ext cx="2466975" cy="1857375"/>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9440" y="2289624"/>
            <a:ext cx="2466975" cy="185737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470" y="2310218"/>
            <a:ext cx="2466975" cy="1857375"/>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0908" y="4767552"/>
            <a:ext cx="2088532" cy="1564383"/>
          </a:xfrm>
          <a:prstGeom prst="rect">
            <a:avLst/>
          </a:prstGeom>
        </p:spPr>
      </p:pic>
      <p:sp>
        <p:nvSpPr>
          <p:cNvPr id="19" name="ZoneTexte 18"/>
          <p:cNvSpPr txBox="1"/>
          <p:nvPr/>
        </p:nvSpPr>
        <p:spPr>
          <a:xfrm>
            <a:off x="3331407" y="6331935"/>
            <a:ext cx="2467535" cy="276999"/>
          </a:xfrm>
          <a:prstGeom prst="rect">
            <a:avLst/>
          </a:prstGeom>
          <a:noFill/>
        </p:spPr>
        <p:txBody>
          <a:bodyPr wrap="none" rtlCol="0">
            <a:spAutoFit/>
          </a:bodyPr>
          <a:lstStyle/>
          <a:p>
            <a:pPr algn="ctr"/>
            <a:r>
              <a:rPr lang="fr-FR" sz="1200" dirty="0" smtClean="0">
                <a:solidFill>
                  <a:srgbClr val="008000"/>
                </a:solidFill>
              </a:rPr>
              <a:t>Jardin scolaire (Haïti). (Le </a:t>
            </a:r>
            <a:r>
              <a:rPr lang="fr-FR" sz="1200" dirty="0" err="1" smtClean="0">
                <a:solidFill>
                  <a:srgbClr val="008000"/>
                </a:solidFill>
              </a:rPr>
              <a:t>novelliste</a:t>
            </a:r>
            <a:r>
              <a:rPr lang="fr-FR" sz="1200" dirty="0" smtClean="0">
                <a:solidFill>
                  <a:srgbClr val="008000"/>
                </a:solidFill>
              </a:rPr>
              <a:t>).</a:t>
            </a:r>
            <a:endParaRPr lang="fr-FR" sz="1200" dirty="0">
              <a:solidFill>
                <a:srgbClr val="008000"/>
              </a:solidFill>
            </a:endParaRPr>
          </a:p>
        </p:txBody>
      </p:sp>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8378" y="4764598"/>
            <a:ext cx="1819275" cy="1362075"/>
          </a:xfrm>
          <a:prstGeom prst="rect">
            <a:avLst/>
          </a:prstGeom>
        </p:spPr>
      </p:pic>
      <p:sp>
        <p:nvSpPr>
          <p:cNvPr id="7" name="ZoneTexte 6"/>
          <p:cNvSpPr txBox="1"/>
          <p:nvPr/>
        </p:nvSpPr>
        <p:spPr>
          <a:xfrm>
            <a:off x="5798941" y="6121487"/>
            <a:ext cx="3520908" cy="600164"/>
          </a:xfrm>
          <a:prstGeom prst="rect">
            <a:avLst/>
          </a:prstGeom>
          <a:noFill/>
        </p:spPr>
        <p:txBody>
          <a:bodyPr wrap="square" rtlCol="0">
            <a:spAutoFit/>
          </a:bodyPr>
          <a:lstStyle/>
          <a:p>
            <a:pPr algn="ctr"/>
            <a:r>
              <a:rPr lang="fr-FR" sz="1100" dirty="0" smtClean="0">
                <a:solidFill>
                  <a:srgbClr val="008000"/>
                </a:solidFill>
              </a:rPr>
              <a:t>Jardin </a:t>
            </a:r>
            <a:r>
              <a:rPr lang="fr-FR" sz="1100" dirty="0">
                <a:solidFill>
                  <a:srgbClr val="008000"/>
                </a:solidFill>
              </a:rPr>
              <a:t>scolaire du Lycée du Bicentenaire, aux Gonaïves (Haïti), </a:t>
            </a:r>
            <a:r>
              <a:rPr lang="fr-FR" sz="1100" dirty="0" smtClean="0">
                <a:solidFill>
                  <a:srgbClr val="008000"/>
                </a:solidFill>
              </a:rPr>
              <a:t> </a:t>
            </a:r>
            <a:r>
              <a:rPr lang="fr-FR" sz="1100" dirty="0" smtClean="0">
                <a:solidFill>
                  <a:srgbClr val="008000"/>
                </a:solidFill>
                <a:hlinkClick r:id="rId12"/>
              </a:rPr>
              <a:t>http</a:t>
            </a:r>
            <a:r>
              <a:rPr lang="fr-FR" sz="1100" dirty="0">
                <a:solidFill>
                  <a:srgbClr val="008000"/>
                </a:solidFill>
                <a:hlinkClick r:id="rId12"/>
              </a:rPr>
              <a:t>://</a:t>
            </a:r>
            <a:r>
              <a:rPr lang="fr-FR" sz="1100" dirty="0" smtClean="0">
                <a:solidFill>
                  <a:srgbClr val="008000"/>
                </a:solidFill>
                <a:hlinkClick r:id="rId12"/>
              </a:rPr>
              <a:t>www.planetere.org/bulletin/2008/Vol3no2-hiver2008.htm</a:t>
            </a:r>
            <a:r>
              <a:rPr lang="fr-FR" sz="1100" dirty="0" smtClean="0">
                <a:solidFill>
                  <a:srgbClr val="008000"/>
                </a:solidFill>
              </a:rPr>
              <a:t> </a:t>
            </a:r>
            <a:endParaRPr lang="fr-FR" sz="1100" dirty="0">
              <a:solidFill>
                <a:srgbClr val="008000"/>
              </a:solidFill>
            </a:endParaRPr>
          </a:p>
        </p:txBody>
      </p:sp>
    </p:spTree>
    <p:extLst>
      <p:ext uri="{BB962C8B-B14F-4D97-AF65-F5344CB8AC3E}">
        <p14:creationId xmlns:p14="http://schemas.microsoft.com/office/powerpoint/2010/main" val="1850472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1123406" y="234166"/>
            <a:ext cx="822064" cy="331433"/>
          </a:xfrm>
        </p:spPr>
        <p:txBody>
          <a:bodyPr/>
          <a:lstStyle/>
          <a:p>
            <a:fld id="{603C289A-54D5-4C32-934A-7B1A9FC8B676}" type="slidenum">
              <a:rPr lang="fr-FR" smtClean="0"/>
              <a:t>19</a:t>
            </a:fld>
            <a:endParaRPr lang="fr-FR" dirty="0"/>
          </a:p>
        </p:txBody>
      </p:sp>
      <p:sp>
        <p:nvSpPr>
          <p:cNvPr id="5" name="ZoneTexte 4"/>
          <p:cNvSpPr txBox="1"/>
          <p:nvPr/>
        </p:nvSpPr>
        <p:spPr>
          <a:xfrm>
            <a:off x="150606" y="1120582"/>
            <a:ext cx="11908715" cy="2308324"/>
          </a:xfrm>
          <a:prstGeom prst="rect">
            <a:avLst/>
          </a:prstGeom>
          <a:noFill/>
        </p:spPr>
        <p:txBody>
          <a:bodyPr wrap="square" rtlCol="0">
            <a:spAutoFit/>
          </a:bodyPr>
          <a:lstStyle/>
          <a:p>
            <a:pPr algn="just" eaLnBrk="0" fontAlgn="base" hangingPunct="0"/>
            <a:r>
              <a:rPr lang="fr-FR" dirty="0" smtClean="0">
                <a:solidFill>
                  <a:srgbClr val="008000"/>
                </a:solidFill>
              </a:rPr>
              <a:t>Le jardin scolaire permet de fournir les élèves en légumes, de leur apprendre les techniques agricoles et de leur donner le sens du travail. Certaines erreurs sont fréquentes :</a:t>
            </a:r>
          </a:p>
          <a:p>
            <a:pPr algn="just" eaLnBrk="0" fontAlgn="base" hangingPunct="0"/>
            <a:endParaRPr lang="fr-FR" dirty="0" smtClean="0">
              <a:solidFill>
                <a:srgbClr val="008000"/>
              </a:solidFill>
            </a:endParaRPr>
          </a:p>
          <a:p>
            <a:pPr marL="342900" indent="-342900" algn="just" eaLnBrk="0" fontAlgn="base" hangingPunct="0">
              <a:buFont typeface="+mj-lt"/>
              <a:buAutoNum type="arabicPeriod"/>
            </a:pPr>
            <a:r>
              <a:rPr lang="fr-FR" dirty="0" smtClean="0">
                <a:solidFill>
                  <a:srgbClr val="008000"/>
                </a:solidFill>
              </a:rPr>
              <a:t>Le jardin est trop grand ou trop éloigné du point d'eau.</a:t>
            </a:r>
          </a:p>
          <a:p>
            <a:pPr marL="342900" indent="-342900" algn="just" eaLnBrk="0" fontAlgn="base" hangingPunct="0">
              <a:buFont typeface="+mj-lt"/>
              <a:buAutoNum type="arabicPeriod"/>
            </a:pPr>
            <a:r>
              <a:rPr lang="fr-FR" dirty="0" smtClean="0">
                <a:solidFill>
                  <a:srgbClr val="008000"/>
                </a:solidFill>
              </a:rPr>
              <a:t>L'accent est trop mis sur les légumes européens.</a:t>
            </a:r>
          </a:p>
          <a:p>
            <a:pPr marL="342900" indent="-342900" algn="just" eaLnBrk="0" fontAlgn="base" hangingPunct="0">
              <a:buFont typeface="+mj-lt"/>
              <a:buAutoNum type="arabicPeriod"/>
            </a:pPr>
            <a:r>
              <a:rPr lang="fr-FR" dirty="0" smtClean="0">
                <a:solidFill>
                  <a:srgbClr val="008000"/>
                </a:solidFill>
              </a:rPr>
              <a:t>Les matériaux sont trop coûteux (grillage pour clôtures).</a:t>
            </a:r>
          </a:p>
          <a:p>
            <a:pPr marL="342900" indent="-342900" algn="just" eaLnBrk="0" fontAlgn="base" hangingPunct="0">
              <a:buFont typeface="+mj-lt"/>
              <a:buAutoNum type="arabicPeriod"/>
            </a:pPr>
            <a:r>
              <a:rPr lang="fr-FR" dirty="0" smtClean="0">
                <a:solidFill>
                  <a:srgbClr val="008000"/>
                </a:solidFill>
              </a:rPr>
              <a:t>On dispose de trop peu d'engrais organiques.</a:t>
            </a:r>
          </a:p>
          <a:p>
            <a:pPr marL="342900" indent="-342900" algn="just" eaLnBrk="0" fontAlgn="base" hangingPunct="0">
              <a:buFont typeface="+mj-lt"/>
              <a:buAutoNum type="arabicPeriod"/>
            </a:pPr>
            <a:r>
              <a:rPr lang="fr-FR" dirty="0" smtClean="0">
                <a:solidFill>
                  <a:srgbClr val="008000"/>
                </a:solidFill>
              </a:rPr>
              <a:t>Trop peu de soins sont donnés pendant les vacances.</a:t>
            </a:r>
          </a:p>
        </p:txBody>
      </p:sp>
      <p:sp>
        <p:nvSpPr>
          <p:cNvPr id="6" name="Rectangle 5"/>
          <p:cNvSpPr/>
          <p:nvPr/>
        </p:nvSpPr>
        <p:spPr>
          <a:xfrm>
            <a:off x="150607" y="751250"/>
            <a:ext cx="4477251" cy="369332"/>
          </a:xfrm>
          <a:prstGeom prst="rect">
            <a:avLst/>
          </a:prstGeom>
        </p:spPr>
        <p:txBody>
          <a:bodyPr wrap="none">
            <a:spAutoFit/>
          </a:bodyPr>
          <a:lstStyle/>
          <a:p>
            <a:pPr eaLnBrk="0" fontAlgn="base" hangingPunct="0"/>
            <a:r>
              <a:rPr lang="fr-FR" b="1" dirty="0" smtClean="0">
                <a:solidFill>
                  <a:srgbClr val="008000"/>
                </a:solidFill>
              </a:rPr>
              <a:t>2.5. Les </a:t>
            </a:r>
            <a:r>
              <a:rPr lang="fr-FR" b="1" dirty="0">
                <a:solidFill>
                  <a:srgbClr val="008000"/>
                </a:solidFill>
              </a:rPr>
              <a:t>jardins </a:t>
            </a:r>
            <a:r>
              <a:rPr lang="fr-FR" b="1" dirty="0" smtClean="0">
                <a:solidFill>
                  <a:srgbClr val="008000"/>
                </a:solidFill>
              </a:rPr>
              <a:t>scolaires </a:t>
            </a:r>
            <a:r>
              <a:rPr lang="fr-FR" b="1" dirty="0">
                <a:solidFill>
                  <a:srgbClr val="008000"/>
                </a:solidFill>
              </a:rPr>
              <a:t>et de </a:t>
            </a:r>
            <a:r>
              <a:rPr lang="fr-FR" b="1" dirty="0" smtClean="0">
                <a:solidFill>
                  <a:srgbClr val="008000"/>
                </a:solidFill>
              </a:rPr>
              <a:t>démonstration</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107" y="5241439"/>
            <a:ext cx="1581150" cy="94297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321" y="4765189"/>
            <a:ext cx="2133600" cy="1419225"/>
          </a:xfrm>
          <a:prstGeom prst="rect">
            <a:avLst/>
          </a:prstGeom>
        </p:spPr>
      </p:pic>
      <p:sp>
        <p:nvSpPr>
          <p:cNvPr id="9" name="ZoneTexte 8"/>
          <p:cNvSpPr txBox="1"/>
          <p:nvPr/>
        </p:nvSpPr>
        <p:spPr>
          <a:xfrm>
            <a:off x="7218381" y="6184414"/>
            <a:ext cx="4727089" cy="461665"/>
          </a:xfrm>
          <a:prstGeom prst="rect">
            <a:avLst/>
          </a:prstGeom>
          <a:noFill/>
        </p:spPr>
        <p:txBody>
          <a:bodyPr wrap="square" rtlCol="0">
            <a:spAutoFit/>
          </a:bodyPr>
          <a:lstStyle/>
          <a:p>
            <a:pPr algn="ctr"/>
            <a:r>
              <a:rPr lang="fr-FR" sz="1200" dirty="0">
                <a:solidFill>
                  <a:srgbClr val="008000"/>
                </a:solidFill>
              </a:rPr>
              <a:t>Jardin scolaire pour améliorer les menus de la </a:t>
            </a:r>
            <a:r>
              <a:rPr lang="fr-FR" sz="1200" dirty="0" smtClean="0">
                <a:solidFill>
                  <a:srgbClr val="008000"/>
                </a:solidFill>
              </a:rPr>
              <a:t>cantine (~ Banfora, </a:t>
            </a:r>
            <a:r>
              <a:rPr lang="fr-FR" sz="1200" dirty="0">
                <a:solidFill>
                  <a:srgbClr val="008000"/>
                </a:solidFill>
              </a:rPr>
              <a:t>Burkina </a:t>
            </a:r>
            <a:r>
              <a:rPr lang="fr-FR" sz="1200" dirty="0" smtClean="0">
                <a:solidFill>
                  <a:srgbClr val="008000"/>
                </a:solidFill>
              </a:rPr>
              <a:t>Faso). </a:t>
            </a:r>
            <a:r>
              <a:rPr lang="fr-FR" sz="1200" dirty="0">
                <a:solidFill>
                  <a:srgbClr val="008000"/>
                </a:solidFill>
              </a:rPr>
              <a:t>Source : </a:t>
            </a:r>
            <a:r>
              <a:rPr lang="fr-FR" sz="1200" dirty="0">
                <a:solidFill>
                  <a:srgbClr val="008000"/>
                </a:solidFill>
                <a:hlinkClick r:id="rId4"/>
              </a:rPr>
              <a:t>http://</a:t>
            </a:r>
            <a:r>
              <a:rPr lang="fr-FR" sz="1200" dirty="0" smtClean="0">
                <a:solidFill>
                  <a:srgbClr val="008000"/>
                </a:solidFill>
                <a:hlinkClick r:id="rId4"/>
              </a:rPr>
              <a:t>burkina-afrique.com/jardins_scolaires.html</a:t>
            </a:r>
            <a:r>
              <a:rPr lang="fr-FR" sz="1200" dirty="0" smtClean="0">
                <a:solidFill>
                  <a:srgbClr val="008000"/>
                </a:solidFill>
              </a:rPr>
              <a:t> </a:t>
            </a:r>
            <a:endParaRPr lang="fr-FR" sz="1200" dirty="0">
              <a:solidFill>
                <a:srgbClr val="008000"/>
              </a:solidFill>
            </a:endParaRPr>
          </a:p>
        </p:txBody>
      </p:sp>
      <p:sp>
        <p:nvSpPr>
          <p:cNvPr id="10" name="Rectangle 9"/>
          <p:cNvSpPr/>
          <p:nvPr/>
        </p:nvSpPr>
        <p:spPr>
          <a:xfrm>
            <a:off x="9688100" y="3578534"/>
            <a:ext cx="2027816"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 </a:t>
            </a:r>
            <a:r>
              <a:rPr lang="fr-FR" sz="1200" spc="5" dirty="0" smtClean="0">
                <a:solidFill>
                  <a:srgbClr val="008000"/>
                </a:solidFill>
                <a:latin typeface="Arial" panose="020B0604020202020204" pitchFamily="34" charset="0"/>
                <a:ea typeface="Times New Roman" panose="02020603050405020304" pitchFamily="18" charset="0"/>
              </a:rPr>
              <a:t>On </a:t>
            </a:r>
            <a:r>
              <a:rPr lang="fr-FR" sz="1200" spc="5" dirty="0">
                <a:solidFill>
                  <a:srgbClr val="008000"/>
                </a:solidFill>
                <a:latin typeface="Arial" panose="020B0604020202020204" pitchFamily="34" charset="0"/>
                <a:ea typeface="Times New Roman" panose="02020603050405020304" pitchFamily="18" charset="0"/>
              </a:rPr>
              <a:t>forme des sillons à l’aide d’une </a:t>
            </a:r>
            <a:r>
              <a:rPr lang="fr-FR" sz="1200" spc="5" dirty="0" smtClean="0">
                <a:solidFill>
                  <a:srgbClr val="008000"/>
                </a:solidFill>
                <a:latin typeface="Arial" panose="020B0604020202020204" pitchFamily="34" charset="0"/>
                <a:ea typeface="Times New Roman" panose="02020603050405020304" pitchFamily="18" charset="0"/>
              </a:rPr>
              <a:t>planche. </a:t>
            </a:r>
            <a:r>
              <a:rPr lang="fr-FR" sz="1200" spc="5" dirty="0" smtClean="0">
                <a:solidFill>
                  <a:srgbClr val="008000"/>
                </a:solidFill>
                <a:latin typeface="Arial" panose="020B0604020202020204" pitchFamily="34" charset="0"/>
              </a:rPr>
              <a:t>Source : </a:t>
            </a:r>
            <a:r>
              <a:rPr lang="fr-FR" sz="1200" spc="5" dirty="0" err="1" smtClean="0">
                <a:solidFill>
                  <a:srgbClr val="008000"/>
                </a:solidFill>
                <a:latin typeface="Arial" panose="020B0604020202020204" pitchFamily="34" charset="0"/>
              </a:rPr>
              <a:t>Agrodok</a:t>
            </a:r>
            <a:r>
              <a:rPr lang="fr-FR" sz="1200" spc="5" dirty="0" smtClean="0">
                <a:solidFill>
                  <a:srgbClr val="008000"/>
                </a:solidFill>
                <a:latin typeface="Arial" panose="020B0604020202020204" pitchFamily="34" charset="0"/>
              </a:rPr>
              <a:t> 9.</a:t>
            </a:r>
            <a:endParaRPr lang="fr-FR" sz="1200" dirty="0">
              <a:solidFill>
                <a:srgbClr val="008000"/>
              </a:solidFill>
            </a:endParaRP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845" y="1736605"/>
            <a:ext cx="2714625" cy="1876425"/>
          </a:xfrm>
          <a:prstGeom prst="rect">
            <a:avLst/>
          </a:prstGeom>
        </p:spPr>
      </p:pic>
      <p:sp>
        <p:nvSpPr>
          <p:cNvPr id="12" name="ZoneTexte 11"/>
          <p:cNvSpPr txBox="1"/>
          <p:nvPr/>
        </p:nvSpPr>
        <p:spPr>
          <a:xfrm>
            <a:off x="150606" y="3880097"/>
            <a:ext cx="7067775" cy="2769989"/>
          </a:xfrm>
          <a:prstGeom prst="rect">
            <a:avLst/>
          </a:prstGeom>
          <a:noFill/>
        </p:spPr>
        <p:txBody>
          <a:bodyPr wrap="square" rtlCol="0">
            <a:spAutoFit/>
          </a:bodyPr>
          <a:lstStyle/>
          <a:p>
            <a:pPr algn="just" eaLnBrk="0" fontAlgn="base" hangingPunct="0"/>
            <a:r>
              <a:rPr lang="fr-FR" dirty="0" smtClean="0">
                <a:solidFill>
                  <a:srgbClr val="008000"/>
                </a:solidFill>
              </a:rPr>
              <a:t>Certaines </a:t>
            </a:r>
            <a:r>
              <a:rPr lang="fr-FR" dirty="0">
                <a:solidFill>
                  <a:srgbClr val="008000"/>
                </a:solidFill>
              </a:rPr>
              <a:t>expériences sont intéressantes à réaliser, par exemple : diviser une planche de 10 m2 en plusieurs parcelles, donner à chaque parcelle un fumage différent (fumier, compost, gadoue, engrais chimique, témoin sans fumure), planter sur chacune le même légume (par exemple l'amarante) et attendre les résultats.  Il est conseillé aussi d'y planter quelques cultures vivrières locales et d'installer un petit verger. Les jardins de démonstration permettent de réaliser diverses expériences. Leur plan doit toutefois être simple pour que les démonstrations soient faciles à comprendre.</a:t>
            </a:r>
          </a:p>
          <a:p>
            <a:pPr algn="just" eaLnBrk="0" fontAlgn="base" hangingPunct="0"/>
            <a:r>
              <a:rPr lang="fr-FR" sz="1200" dirty="0">
                <a:solidFill>
                  <a:srgbClr val="008000"/>
                </a:solidFill>
              </a:rPr>
              <a:t>Source : </a:t>
            </a:r>
            <a:r>
              <a:rPr lang="fr-FR" sz="1200" dirty="0" err="1">
                <a:solidFill>
                  <a:srgbClr val="008000"/>
                </a:solidFill>
              </a:rPr>
              <a:t>Agrodok</a:t>
            </a:r>
            <a:r>
              <a:rPr lang="fr-FR" sz="1200" dirty="0">
                <a:solidFill>
                  <a:srgbClr val="008000"/>
                </a:solidFill>
              </a:rPr>
              <a:t> 9 - </a:t>
            </a:r>
            <a:r>
              <a:rPr lang="fr-FR" sz="1200" i="1" dirty="0">
                <a:solidFill>
                  <a:srgbClr val="008000"/>
                </a:solidFill>
              </a:rPr>
              <a:t>Le jardin potager dans les zones tropicales</a:t>
            </a:r>
            <a:r>
              <a:rPr lang="fr-FR" sz="1200" dirty="0">
                <a:solidFill>
                  <a:srgbClr val="008000"/>
                </a:solidFill>
              </a:rPr>
              <a:t>, </a:t>
            </a:r>
            <a:r>
              <a:rPr lang="fr-FR" sz="1200" dirty="0" err="1">
                <a:solidFill>
                  <a:srgbClr val="008000"/>
                </a:solidFill>
              </a:rPr>
              <a:t>Henk</a:t>
            </a:r>
            <a:r>
              <a:rPr lang="fr-FR" sz="1200" dirty="0">
                <a:solidFill>
                  <a:srgbClr val="008000"/>
                </a:solidFill>
              </a:rPr>
              <a:t> </a:t>
            </a:r>
            <a:r>
              <a:rPr lang="fr-FR" sz="1200" dirty="0" err="1" smtClean="0">
                <a:solidFill>
                  <a:srgbClr val="008000"/>
                </a:solidFill>
              </a:rPr>
              <a:t>Waayenberg</a:t>
            </a:r>
            <a:endParaRPr lang="fr-FR" sz="1200" dirty="0">
              <a:solidFill>
                <a:srgbClr val="FF0000"/>
              </a:solidFill>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4789" y="1696654"/>
            <a:ext cx="2828925" cy="1619250"/>
          </a:xfrm>
          <a:prstGeom prst="rect">
            <a:avLst/>
          </a:prstGeom>
        </p:spPr>
      </p:pic>
      <p:sp>
        <p:nvSpPr>
          <p:cNvPr id="4" name="ZoneTexte 3"/>
          <p:cNvSpPr txBox="1"/>
          <p:nvPr/>
        </p:nvSpPr>
        <p:spPr>
          <a:xfrm>
            <a:off x="5277465" y="3357936"/>
            <a:ext cx="4410635" cy="461665"/>
          </a:xfrm>
          <a:prstGeom prst="rect">
            <a:avLst/>
          </a:prstGeom>
          <a:noFill/>
        </p:spPr>
        <p:txBody>
          <a:bodyPr wrap="square" rtlCol="0">
            <a:spAutoFit/>
          </a:bodyPr>
          <a:lstStyle/>
          <a:p>
            <a:pPr algn="ctr"/>
            <a:r>
              <a:rPr lang="fr-FR" sz="1200" dirty="0" smtClean="0">
                <a:solidFill>
                  <a:srgbClr val="008000"/>
                </a:solidFill>
                <a:latin typeface="Calibri" panose="020F0502020204030204" pitchFamily="34" charset="0"/>
              </a:rPr>
              <a:t>↑</a:t>
            </a:r>
            <a:r>
              <a:rPr lang="fr-FR" sz="1200" dirty="0" smtClean="0">
                <a:solidFill>
                  <a:srgbClr val="008000"/>
                </a:solidFill>
              </a:rPr>
              <a:t> Jardin </a:t>
            </a:r>
            <a:r>
              <a:rPr lang="fr-FR" sz="1200" dirty="0">
                <a:solidFill>
                  <a:srgbClr val="008000"/>
                </a:solidFill>
              </a:rPr>
              <a:t>scolaire villages de </a:t>
            </a:r>
            <a:r>
              <a:rPr lang="fr-FR" sz="1200" dirty="0" err="1">
                <a:solidFill>
                  <a:srgbClr val="008000"/>
                </a:solidFill>
              </a:rPr>
              <a:t>Bana</a:t>
            </a:r>
            <a:r>
              <a:rPr lang="fr-FR" sz="1200" dirty="0">
                <a:solidFill>
                  <a:srgbClr val="008000"/>
                </a:solidFill>
              </a:rPr>
              <a:t>, </a:t>
            </a:r>
            <a:r>
              <a:rPr lang="fr-FR" sz="1200" dirty="0" err="1">
                <a:solidFill>
                  <a:srgbClr val="008000"/>
                </a:solidFill>
              </a:rPr>
              <a:t>Wona</a:t>
            </a:r>
            <a:r>
              <a:rPr lang="fr-FR" sz="1200" dirty="0">
                <a:solidFill>
                  <a:srgbClr val="008000"/>
                </a:solidFill>
              </a:rPr>
              <a:t> et </a:t>
            </a:r>
            <a:r>
              <a:rPr lang="fr-FR" sz="1200" dirty="0" err="1">
                <a:solidFill>
                  <a:srgbClr val="008000"/>
                </a:solidFill>
              </a:rPr>
              <a:t>Dangouna</a:t>
            </a:r>
            <a:r>
              <a:rPr lang="fr-FR" sz="1200" dirty="0">
                <a:solidFill>
                  <a:srgbClr val="008000"/>
                </a:solidFill>
              </a:rPr>
              <a:t>, </a:t>
            </a:r>
            <a:r>
              <a:rPr lang="fr-FR" sz="1200" dirty="0">
                <a:solidFill>
                  <a:srgbClr val="008000"/>
                </a:solidFill>
                <a:hlinkClick r:id="rId7"/>
              </a:rPr>
              <a:t>http://</a:t>
            </a:r>
            <a:r>
              <a:rPr lang="fr-FR" sz="1200" dirty="0" smtClean="0">
                <a:solidFill>
                  <a:srgbClr val="008000"/>
                </a:solidFill>
                <a:hlinkClick r:id="rId7"/>
              </a:rPr>
              <a:t>fondationsemafo.org/cause-view/projet-jardins-scolaires/</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451917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089" y="2107804"/>
            <a:ext cx="3689873" cy="3717307"/>
          </a:xfrm>
          <a:prstGeom prst="rect">
            <a:avLst/>
          </a:prstGeom>
        </p:spPr>
      </p:pic>
      <p:sp>
        <p:nvSpPr>
          <p:cNvPr id="5" name="Rectangle 4"/>
          <p:cNvSpPr/>
          <p:nvPr/>
        </p:nvSpPr>
        <p:spPr>
          <a:xfrm>
            <a:off x="387275" y="223407"/>
            <a:ext cx="11274014" cy="1754326"/>
          </a:xfrm>
          <a:prstGeom prst="rect">
            <a:avLst/>
          </a:prstGeom>
          <a:noFill/>
          <a:ln>
            <a:solidFill>
              <a:srgbClr val="008000"/>
            </a:solidFill>
          </a:ln>
        </p:spPr>
        <p:txBody>
          <a:bodyPr wrap="square" lIns="91440" tIns="45720" rIns="91440" bIns="45720">
            <a:spAutoFit/>
          </a:bodyPr>
          <a:lstStyle/>
          <a:p>
            <a:pPr algn="ctr"/>
            <a:r>
              <a:rPr lang="fr-FR" sz="5400" b="1" cap="none" spc="0" dirty="0" smtClean="0">
                <a:ln w="13462">
                  <a:solidFill>
                    <a:schemeClr val="bg1"/>
                  </a:solidFill>
                  <a:prstDash val="solid"/>
                </a:ln>
                <a:solidFill>
                  <a:srgbClr val="008000"/>
                </a:solidFill>
                <a:effectLst>
                  <a:outerShdw dist="38100" dir="2700000" algn="bl" rotWithShape="0">
                    <a:schemeClr val="accent5"/>
                  </a:outerShdw>
                </a:effectLst>
              </a:rPr>
              <a:t>Projet de jardins potagers tropicaux communautaire et familiaux</a:t>
            </a:r>
            <a:endParaRPr lang="fr-FR" sz="5400" b="1" cap="none" spc="0" dirty="0">
              <a:ln w="13462">
                <a:solidFill>
                  <a:schemeClr val="bg1"/>
                </a:solidFill>
                <a:prstDash val="solid"/>
              </a:ln>
              <a:solidFill>
                <a:srgbClr val="008000"/>
              </a:solidFill>
              <a:effectLst>
                <a:outerShdw dist="38100" dir="2700000" algn="bl" rotWithShape="0">
                  <a:schemeClr val="accent5"/>
                </a:outerShdw>
              </a:effectLst>
            </a:endParaRPr>
          </a:p>
        </p:txBody>
      </p:sp>
      <p:sp>
        <p:nvSpPr>
          <p:cNvPr id="6" name="Espace réservé du numéro de diapositive 5"/>
          <p:cNvSpPr>
            <a:spLocks noGrp="1"/>
          </p:cNvSpPr>
          <p:nvPr>
            <p:ph type="sldNum" sz="quarter" idx="12"/>
          </p:nvPr>
        </p:nvSpPr>
        <p:spPr>
          <a:xfrm>
            <a:off x="11295529" y="6324675"/>
            <a:ext cx="617668" cy="331433"/>
          </a:xfrm>
        </p:spPr>
        <p:txBody>
          <a:bodyPr/>
          <a:lstStyle/>
          <a:p>
            <a:fld id="{603C289A-54D5-4C32-934A-7B1A9FC8B676}" type="slidenum">
              <a:rPr lang="fr-FR" smtClean="0"/>
              <a:t>2</a:t>
            </a:fld>
            <a:endParaRPr lang="fr-FR"/>
          </a:p>
        </p:txBody>
      </p:sp>
      <p:sp>
        <p:nvSpPr>
          <p:cNvPr id="2" name="ZoneTexte 1"/>
          <p:cNvSpPr txBox="1"/>
          <p:nvPr/>
        </p:nvSpPr>
        <p:spPr>
          <a:xfrm>
            <a:off x="8615190" y="3227794"/>
            <a:ext cx="3463260" cy="1477328"/>
          </a:xfrm>
          <a:prstGeom prst="rect">
            <a:avLst/>
          </a:prstGeom>
          <a:noFill/>
        </p:spPr>
        <p:txBody>
          <a:bodyPr wrap="square" rtlCol="0">
            <a:spAutoFit/>
          </a:bodyPr>
          <a:lstStyle/>
          <a:p>
            <a:pPr algn="just"/>
            <a:r>
              <a:rPr lang="fr-FR" dirty="0" smtClean="0">
                <a:solidFill>
                  <a:srgbClr val="008000"/>
                </a:solidFill>
              </a:rPr>
              <a:t>Pour ce document, nous nous sommes beaucoup inspiré du document « </a:t>
            </a:r>
            <a:r>
              <a:rPr lang="fr-FR" dirty="0">
                <a:solidFill>
                  <a:srgbClr val="008000"/>
                </a:solidFill>
              </a:rPr>
              <a:t> </a:t>
            </a:r>
            <a:r>
              <a:rPr lang="fr-FR" i="1" dirty="0" err="1">
                <a:solidFill>
                  <a:srgbClr val="008000"/>
                </a:solidFill>
              </a:rPr>
              <a:t>Agrodok</a:t>
            </a:r>
            <a:r>
              <a:rPr lang="fr-FR" i="1" dirty="0">
                <a:solidFill>
                  <a:srgbClr val="008000"/>
                </a:solidFill>
              </a:rPr>
              <a:t> 9 - Le jardin potager dans les zones </a:t>
            </a:r>
            <a:r>
              <a:rPr lang="fr-FR" i="1" dirty="0" smtClean="0">
                <a:solidFill>
                  <a:srgbClr val="008000"/>
                </a:solidFill>
              </a:rPr>
              <a:t>tropicales</a:t>
            </a:r>
            <a:r>
              <a:rPr lang="fr-FR" dirty="0" smtClean="0">
                <a:solidFill>
                  <a:srgbClr val="008000"/>
                </a:solidFill>
              </a:rPr>
              <a:t> ».</a:t>
            </a:r>
            <a:endParaRPr lang="fr-FR" dirty="0">
              <a:solidFill>
                <a:srgbClr val="008000"/>
              </a:solidFill>
            </a:endParaRPr>
          </a:p>
        </p:txBody>
      </p:sp>
      <p:sp>
        <p:nvSpPr>
          <p:cNvPr id="7" name="ZoneTexte 5"/>
          <p:cNvSpPr txBox="1">
            <a:spLocks noChangeArrowheads="1"/>
          </p:cNvSpPr>
          <p:nvPr/>
        </p:nvSpPr>
        <p:spPr bwMode="auto">
          <a:xfrm>
            <a:off x="2765425" y="5824538"/>
            <a:ext cx="7080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2400" dirty="0" smtClean="0">
                <a:solidFill>
                  <a:srgbClr val="008000"/>
                </a:solidFill>
              </a:rPr>
              <a:t>Initié </a:t>
            </a:r>
            <a:r>
              <a:rPr lang="fr-FR" altLang="fr-FR" sz="2400" dirty="0">
                <a:solidFill>
                  <a:srgbClr val="008000"/>
                </a:solidFill>
              </a:rPr>
              <a:t>par l’Association UN REGARD UNE VIE (URUV).</a:t>
            </a:r>
          </a:p>
          <a:p>
            <a:pPr algn="ctr" eaLnBrk="1" hangingPunct="1">
              <a:lnSpc>
                <a:spcPct val="100000"/>
              </a:lnSpc>
              <a:spcBef>
                <a:spcPct val="0"/>
              </a:spcBef>
              <a:buFont typeface="Arial" panose="020B0604020202020204" pitchFamily="34" charset="0"/>
              <a:buNone/>
            </a:pPr>
            <a:r>
              <a:rPr lang="fr-FR" altLang="fr-FR" sz="2400" dirty="0">
                <a:solidFill>
                  <a:srgbClr val="008000"/>
                </a:solidFill>
              </a:rPr>
              <a:t>Site : </a:t>
            </a:r>
            <a:r>
              <a:rPr lang="fr-FR" sz="2400" b="1" u="sng" dirty="0" smtClean="0">
                <a:hlinkClick r:id="rId3"/>
              </a:rPr>
              <a:t>http</a:t>
            </a:r>
            <a:r>
              <a:rPr lang="fr-FR" sz="2400" b="1" u="sng" dirty="0">
                <a:hlinkClick r:id="rId3"/>
              </a:rPr>
              <a:t>://www.un-regard-une-vie.org</a:t>
            </a:r>
            <a:r>
              <a:rPr lang="fr-FR" sz="2400" b="1" u="sng" dirty="0" smtClean="0">
                <a:hlinkClick r:id="rId3"/>
              </a:rPr>
              <a:t>/</a:t>
            </a:r>
            <a:endParaRPr lang="fr-FR" sz="1200" b="1" u="sng" dirty="0" smtClean="0"/>
          </a:p>
          <a:p>
            <a:pPr algn="ctr" eaLnBrk="1" hangingPunct="1">
              <a:lnSpc>
                <a:spcPct val="100000"/>
              </a:lnSpc>
              <a:spcBef>
                <a:spcPct val="0"/>
              </a:spcBef>
              <a:buNone/>
            </a:pPr>
            <a:r>
              <a:rPr lang="fr-FR" altLang="fr-FR" sz="1200" b="1" dirty="0" smtClean="0">
                <a:solidFill>
                  <a:srgbClr val="008000"/>
                </a:solidFill>
              </a:rPr>
              <a:t>(</a:t>
            </a:r>
            <a:r>
              <a:rPr lang="fr-FR" altLang="fr-FR" sz="1200" dirty="0">
                <a:solidFill>
                  <a:srgbClr val="008000"/>
                </a:solidFill>
                <a:hlinkClick r:id="rId4"/>
              </a:rPr>
              <a:t>http://www.u-r-u-v.asso-web.com</a:t>
            </a:r>
            <a:r>
              <a:rPr lang="fr-FR" altLang="fr-FR" sz="1200" dirty="0" smtClean="0">
                <a:solidFill>
                  <a:srgbClr val="008000"/>
                </a:solidFill>
                <a:hlinkClick r:id="rId4"/>
              </a:rPr>
              <a:t>/</a:t>
            </a:r>
            <a:r>
              <a:rPr lang="fr-FR" altLang="fr-FR" sz="1200" b="1" dirty="0" smtClean="0">
                <a:solidFill>
                  <a:srgbClr val="008000"/>
                </a:solidFill>
              </a:rPr>
              <a:t>)</a:t>
            </a:r>
            <a:endParaRPr lang="fr-FR" altLang="fr-FR" sz="2400" dirty="0">
              <a:solidFill>
                <a:srgbClr val="008000"/>
              </a:solidFill>
            </a:endParaRPr>
          </a:p>
        </p:txBody>
      </p:sp>
    </p:spTree>
    <p:extLst>
      <p:ext uri="{BB962C8B-B14F-4D97-AF65-F5344CB8AC3E}">
        <p14:creationId xmlns:p14="http://schemas.microsoft.com/office/powerpoint/2010/main" val="2875225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225910" y="160740"/>
            <a:ext cx="822064" cy="331433"/>
          </a:xfrm>
        </p:spPr>
        <p:txBody>
          <a:bodyPr/>
          <a:lstStyle/>
          <a:p>
            <a:fld id="{603C289A-54D5-4C32-934A-7B1A9FC8B676}" type="slidenum">
              <a:rPr lang="fr-FR" smtClean="0"/>
              <a:t>20</a:t>
            </a:fld>
            <a:endParaRPr lang="fr-FR"/>
          </a:p>
        </p:txBody>
      </p:sp>
      <p:sp>
        <p:nvSpPr>
          <p:cNvPr id="5" name="ZoneTexte 4"/>
          <p:cNvSpPr txBox="1"/>
          <p:nvPr/>
        </p:nvSpPr>
        <p:spPr>
          <a:xfrm>
            <a:off x="150606" y="1120582"/>
            <a:ext cx="11859409" cy="3693319"/>
          </a:xfrm>
          <a:prstGeom prst="rect">
            <a:avLst/>
          </a:prstGeom>
          <a:noFill/>
        </p:spPr>
        <p:txBody>
          <a:bodyPr wrap="square" rtlCol="0">
            <a:spAutoFit/>
          </a:bodyPr>
          <a:lstStyle/>
          <a:p>
            <a:pPr algn="just" eaLnBrk="0" fontAlgn="base" hangingPunct="0"/>
            <a:r>
              <a:rPr lang="fr-FR" dirty="0">
                <a:solidFill>
                  <a:srgbClr val="008000"/>
                </a:solidFill>
              </a:rPr>
              <a:t>Le jardin scolaire, surtout s’il est associé au repas de midi à l’école, est un instrument idéal à la fois de l’éducation de la santé (nutrition et hygiène) et de la formation horticole, comprenant des techniques et des connaissances de jardinage telles que </a:t>
            </a:r>
            <a:r>
              <a:rPr lang="fr-FR" dirty="0" smtClean="0">
                <a:solidFill>
                  <a:srgbClr val="008000"/>
                </a:solidFill>
              </a:rPr>
              <a:t>:</a:t>
            </a:r>
          </a:p>
          <a:p>
            <a:pPr algn="just" eaLnBrk="0" fontAlgn="base" hangingPunct="0"/>
            <a:endParaRPr lang="fr-FR" dirty="0">
              <a:solidFill>
                <a:srgbClr val="008000"/>
              </a:solidFill>
            </a:endParaRPr>
          </a:p>
          <a:p>
            <a:pPr marL="342900" indent="-342900" algn="just" eaLnBrk="0" fontAlgn="base" hangingPunct="0">
              <a:buFont typeface="+mj-lt"/>
              <a:buAutoNum type="arabicPeriod"/>
            </a:pPr>
            <a:r>
              <a:rPr lang="fr-FR" dirty="0" smtClean="0">
                <a:solidFill>
                  <a:srgbClr val="008000"/>
                </a:solidFill>
              </a:rPr>
              <a:t>le </a:t>
            </a:r>
            <a:r>
              <a:rPr lang="fr-FR" dirty="0">
                <a:solidFill>
                  <a:srgbClr val="008000"/>
                </a:solidFill>
              </a:rPr>
              <a:t>travail dans les </a:t>
            </a:r>
            <a:r>
              <a:rPr lang="fr-FR" dirty="0" smtClean="0">
                <a:solidFill>
                  <a:srgbClr val="008000"/>
                </a:solidFill>
              </a:rPr>
              <a:t>pépinières,</a:t>
            </a:r>
            <a:endParaRPr lang="fr-FR" dirty="0">
              <a:solidFill>
                <a:srgbClr val="008000"/>
              </a:solidFill>
            </a:endParaRPr>
          </a:p>
          <a:p>
            <a:pPr marL="342900" indent="-342900" algn="just" eaLnBrk="0" fontAlgn="base" hangingPunct="0">
              <a:buFont typeface="+mj-lt"/>
              <a:buAutoNum type="arabicPeriod"/>
            </a:pPr>
            <a:r>
              <a:rPr lang="fr-FR" dirty="0" smtClean="0">
                <a:solidFill>
                  <a:srgbClr val="008000"/>
                </a:solidFill>
              </a:rPr>
              <a:t>l’utilisation </a:t>
            </a:r>
            <a:r>
              <a:rPr lang="fr-FR" dirty="0">
                <a:solidFill>
                  <a:srgbClr val="008000"/>
                </a:solidFill>
              </a:rPr>
              <a:t>du </a:t>
            </a:r>
            <a:r>
              <a:rPr lang="fr-FR" dirty="0" smtClean="0">
                <a:solidFill>
                  <a:srgbClr val="008000"/>
                </a:solidFill>
              </a:rPr>
              <a:t>compost,</a:t>
            </a:r>
            <a:endParaRPr lang="fr-FR" dirty="0">
              <a:solidFill>
                <a:srgbClr val="008000"/>
              </a:solidFill>
            </a:endParaRPr>
          </a:p>
          <a:p>
            <a:pPr marL="342900" indent="-342900" algn="just" eaLnBrk="0" fontAlgn="base" hangingPunct="0">
              <a:buFont typeface="+mj-lt"/>
              <a:buAutoNum type="arabicPeriod"/>
            </a:pPr>
            <a:r>
              <a:rPr lang="fr-FR" dirty="0" smtClean="0">
                <a:solidFill>
                  <a:srgbClr val="008000"/>
                </a:solidFill>
              </a:rPr>
              <a:t>les </a:t>
            </a:r>
            <a:r>
              <a:rPr lang="fr-FR" dirty="0">
                <a:solidFill>
                  <a:srgbClr val="008000"/>
                </a:solidFill>
              </a:rPr>
              <a:t>effets de saison sur la croissance des </a:t>
            </a:r>
            <a:r>
              <a:rPr lang="fr-FR" dirty="0" smtClean="0">
                <a:solidFill>
                  <a:srgbClr val="008000"/>
                </a:solidFill>
              </a:rPr>
              <a:t>plantes,</a:t>
            </a:r>
            <a:endParaRPr lang="fr-FR" dirty="0">
              <a:solidFill>
                <a:srgbClr val="008000"/>
              </a:solidFill>
            </a:endParaRPr>
          </a:p>
          <a:p>
            <a:pPr marL="342900" indent="-342900" algn="just" eaLnBrk="0" fontAlgn="base" hangingPunct="0">
              <a:buFont typeface="+mj-lt"/>
              <a:buAutoNum type="arabicPeriod"/>
            </a:pPr>
            <a:r>
              <a:rPr lang="fr-FR" dirty="0" smtClean="0">
                <a:solidFill>
                  <a:srgbClr val="008000"/>
                </a:solidFill>
              </a:rPr>
              <a:t>en </a:t>
            </a:r>
            <a:r>
              <a:rPr lang="fr-FR" dirty="0">
                <a:solidFill>
                  <a:srgbClr val="008000"/>
                </a:solidFill>
              </a:rPr>
              <a:t>général : la réaction des plantes aux soins fournis.</a:t>
            </a:r>
          </a:p>
          <a:p>
            <a:pPr algn="just" eaLnBrk="0" fontAlgn="base" hangingPunct="0"/>
            <a:endParaRPr lang="fr-FR" dirty="0" smtClean="0">
              <a:solidFill>
                <a:srgbClr val="008000"/>
              </a:solidFill>
            </a:endParaRPr>
          </a:p>
          <a:p>
            <a:pPr algn="just" eaLnBrk="0" fontAlgn="base" hangingPunct="0"/>
            <a:r>
              <a:rPr lang="fr-FR" dirty="0" smtClean="0">
                <a:solidFill>
                  <a:srgbClr val="008000"/>
                </a:solidFill>
              </a:rPr>
              <a:t>Le </a:t>
            </a:r>
            <a:r>
              <a:rPr lang="fr-FR" dirty="0">
                <a:solidFill>
                  <a:srgbClr val="008000"/>
                </a:solidFill>
              </a:rPr>
              <a:t>travail en petits groupes sur ses propres carrés de légumes (voir </a:t>
            </a:r>
            <a:r>
              <a:rPr lang="fr-FR" dirty="0" smtClean="0">
                <a:solidFill>
                  <a:srgbClr val="008000"/>
                </a:solidFill>
              </a:rPr>
              <a:t>Figure) </a:t>
            </a:r>
            <a:r>
              <a:rPr lang="fr-FR" dirty="0">
                <a:solidFill>
                  <a:srgbClr val="008000"/>
                </a:solidFill>
              </a:rPr>
              <a:t>aidera également les élèves à visualiser et à calculer les surfaces, l’espacement entre les plantes, les quantités, etc. Les élèves pourront empor­ter chez eux des graines, des plants ou des boutures. Les jardins scolaires favoriseront ainsi la prise de conscience dans le village de l’importance des aliments protecteurs et auront une grande influence sur le jardinage familial sans pour autant alourdir la tâche des agents de vulgarisation agricole</a:t>
            </a:r>
            <a:r>
              <a:rPr lang="fr-FR" dirty="0" smtClean="0">
                <a:solidFill>
                  <a:srgbClr val="008000"/>
                </a:solidFill>
              </a:rPr>
              <a:t>. </a:t>
            </a:r>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5138073" cy="369332"/>
          </a:xfrm>
          <a:prstGeom prst="rect">
            <a:avLst/>
          </a:prstGeom>
        </p:spPr>
        <p:txBody>
          <a:bodyPr wrap="none">
            <a:spAutoFit/>
          </a:bodyPr>
          <a:lstStyle/>
          <a:p>
            <a:pPr eaLnBrk="0" fontAlgn="base" hangingPunct="0"/>
            <a:r>
              <a:rPr lang="fr-FR" b="1" dirty="0" smtClean="0">
                <a:solidFill>
                  <a:srgbClr val="008000"/>
                </a:solidFill>
              </a:rPr>
              <a:t>2.5. Les jardins scolaires et de démonstration (suite)</a:t>
            </a:r>
            <a:endParaRPr lang="fr-FR" dirty="0">
              <a:solidFill>
                <a:srgbClr val="008000"/>
              </a:solidFill>
            </a:endParaRPr>
          </a:p>
        </p:txBody>
      </p:sp>
      <p:sp>
        <p:nvSpPr>
          <p:cNvPr id="7" name="Rectangle 6"/>
          <p:cNvSpPr/>
          <p:nvPr/>
        </p:nvSpPr>
        <p:spPr>
          <a:xfrm>
            <a:off x="6834828" y="6442752"/>
            <a:ext cx="5060232" cy="276999"/>
          </a:xfrm>
          <a:prstGeom prst="rect">
            <a:avLst/>
          </a:prstGeom>
        </p:spPr>
        <p:txBody>
          <a:bodyPr wrap="none">
            <a:spAutoFit/>
          </a:bodyPr>
          <a:lstStyle/>
          <a:p>
            <a:pPr algn="ctr"/>
            <a:r>
              <a:rPr lang="fr-FR" sz="1200" dirty="0" smtClean="0">
                <a:solidFill>
                  <a:srgbClr val="008000"/>
                </a:solidFill>
              </a:rPr>
              <a:t>Ferme pédagogique </a:t>
            </a:r>
            <a:r>
              <a:rPr lang="fr-FR" sz="1200" dirty="0">
                <a:solidFill>
                  <a:srgbClr val="008000"/>
                </a:solidFill>
              </a:rPr>
              <a:t>de </a:t>
            </a:r>
            <a:r>
              <a:rPr lang="fr-FR" sz="1200" i="1" dirty="0" err="1">
                <a:solidFill>
                  <a:srgbClr val="008000"/>
                </a:solidFill>
              </a:rPr>
              <a:t>Manonpana</a:t>
            </a:r>
            <a:r>
              <a:rPr lang="fr-FR" sz="1200" dirty="0">
                <a:solidFill>
                  <a:srgbClr val="008000"/>
                </a:solidFill>
              </a:rPr>
              <a:t> (Côte Est</a:t>
            </a:r>
            <a:r>
              <a:rPr lang="fr-FR" sz="1200" dirty="0" smtClean="0">
                <a:solidFill>
                  <a:srgbClr val="008000"/>
                </a:solidFill>
              </a:rPr>
              <a:t>) (ADEFA – YAPLUKA) </a:t>
            </a:r>
            <a:r>
              <a:rPr lang="fr-FR" sz="1200" dirty="0">
                <a:solidFill>
                  <a:srgbClr val="008000"/>
                </a:solidFill>
              </a:rPr>
              <a:t>© B. LISAN.</a:t>
            </a:r>
          </a:p>
        </p:txBody>
      </p:sp>
      <p:pic>
        <p:nvPicPr>
          <p:cNvPr id="8" name="Picture 2" descr="D:\Users\blisan\Pictures\perso\agro-forêts\jardin pedagogique de Manonpana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182" y="4752927"/>
            <a:ext cx="28575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Users\blisan\Pictures\perso\agro-forêts\jardin pedagogique de Manonpana2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486" y="4272777"/>
            <a:ext cx="16097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266" y="4740466"/>
            <a:ext cx="2890751" cy="1736568"/>
          </a:xfrm>
          <a:prstGeom prst="rect">
            <a:avLst/>
          </a:prstGeom>
        </p:spPr>
      </p:pic>
      <p:sp>
        <p:nvSpPr>
          <p:cNvPr id="11" name="Rectangle 10"/>
          <p:cNvSpPr/>
          <p:nvPr/>
        </p:nvSpPr>
        <p:spPr>
          <a:xfrm>
            <a:off x="420122" y="6466567"/>
            <a:ext cx="5073377" cy="276999"/>
          </a:xfrm>
          <a:prstGeom prst="rect">
            <a:avLst/>
          </a:prstGeom>
        </p:spPr>
        <p:txBody>
          <a:bodyPr wrap="none">
            <a:spAutoFit/>
          </a:bodyPr>
          <a:lstStyle/>
          <a:p>
            <a:r>
              <a:rPr lang="fr-FR" sz="1200" spc="5" dirty="0">
                <a:solidFill>
                  <a:srgbClr val="008000"/>
                </a:solidFill>
                <a:latin typeface="Arial" panose="020B0604020202020204" pitchFamily="34" charset="0"/>
                <a:ea typeface="Times New Roman" panose="02020603050405020304" pitchFamily="18" charset="0"/>
              </a:rPr>
              <a:t>Carrés de légumes des enfants d’un jardin </a:t>
            </a:r>
            <a:r>
              <a:rPr lang="fr-FR" sz="1200" spc="5" dirty="0" smtClean="0">
                <a:solidFill>
                  <a:srgbClr val="008000"/>
                </a:solidFill>
                <a:latin typeface="Arial" panose="020B0604020202020204" pitchFamily="34" charset="0"/>
                <a:ea typeface="Times New Roman" panose="02020603050405020304" pitchFamily="18" charset="0"/>
              </a:rPr>
              <a:t>scolaire. Source : </a:t>
            </a:r>
            <a:r>
              <a:rPr lang="fr-FR" sz="1200" spc="5" dirty="0" err="1" smtClean="0">
                <a:solidFill>
                  <a:srgbClr val="008000"/>
                </a:solidFill>
                <a:latin typeface="Arial" panose="020B0604020202020204" pitchFamily="34" charset="0"/>
                <a:ea typeface="Times New Roman" panose="02020603050405020304" pitchFamily="18" charset="0"/>
              </a:rPr>
              <a:t>Agrodok</a:t>
            </a:r>
            <a:r>
              <a:rPr lang="fr-FR" sz="1200" spc="5" dirty="0" smtClean="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spTree>
    <p:extLst>
      <p:ext uri="{BB962C8B-B14F-4D97-AF65-F5344CB8AC3E}">
        <p14:creationId xmlns:p14="http://schemas.microsoft.com/office/powerpoint/2010/main" val="2453709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50606" y="160740"/>
            <a:ext cx="822064" cy="331433"/>
          </a:xfrm>
        </p:spPr>
        <p:txBody>
          <a:bodyPr/>
          <a:lstStyle/>
          <a:p>
            <a:fld id="{603C289A-54D5-4C32-934A-7B1A9FC8B676}" type="slidenum">
              <a:rPr lang="fr-FR" smtClean="0"/>
              <a:t>21</a:t>
            </a:fld>
            <a:endParaRPr lang="fr-FR"/>
          </a:p>
        </p:txBody>
      </p:sp>
      <p:sp>
        <p:nvSpPr>
          <p:cNvPr id="5" name="ZoneTexte 4"/>
          <p:cNvSpPr txBox="1"/>
          <p:nvPr/>
        </p:nvSpPr>
        <p:spPr>
          <a:xfrm>
            <a:off x="150606" y="1282590"/>
            <a:ext cx="11859409" cy="2492990"/>
          </a:xfrm>
          <a:prstGeom prst="rect">
            <a:avLst/>
          </a:prstGeom>
          <a:noFill/>
        </p:spPr>
        <p:txBody>
          <a:bodyPr wrap="square" rtlCol="0">
            <a:spAutoFit/>
          </a:bodyPr>
          <a:lstStyle/>
          <a:p>
            <a:pPr algn="just" eaLnBrk="0" fontAlgn="base" hangingPunct="0"/>
            <a:r>
              <a:rPr lang="fr-FR" dirty="0" smtClean="0">
                <a:solidFill>
                  <a:srgbClr val="008000"/>
                </a:solidFill>
              </a:rPr>
              <a:t>Conditions </a:t>
            </a:r>
            <a:r>
              <a:rPr lang="fr-FR" dirty="0">
                <a:solidFill>
                  <a:srgbClr val="008000"/>
                </a:solidFill>
              </a:rPr>
              <a:t>nécessaires </a:t>
            </a:r>
            <a:r>
              <a:rPr lang="fr-FR" dirty="0" smtClean="0">
                <a:solidFill>
                  <a:srgbClr val="008000"/>
                </a:solidFill>
              </a:rPr>
              <a:t>:</a:t>
            </a:r>
          </a:p>
          <a:p>
            <a:pPr algn="just" eaLnBrk="0" fontAlgn="base" hangingPunct="0"/>
            <a:endParaRPr lang="fr-FR" dirty="0">
              <a:solidFill>
                <a:srgbClr val="008000"/>
              </a:solidFill>
            </a:endParaRPr>
          </a:p>
          <a:p>
            <a:pPr marL="285750" indent="-285750" algn="just" eaLnBrk="0" fontAlgn="base" hangingPunct="0">
              <a:buFont typeface="Arial" panose="020B0604020202020204" pitchFamily="34" charset="0"/>
              <a:buChar char="•"/>
            </a:pPr>
            <a:r>
              <a:rPr lang="fr-FR" dirty="0" smtClean="0">
                <a:solidFill>
                  <a:srgbClr val="008000"/>
                </a:solidFill>
              </a:rPr>
              <a:t>Une </a:t>
            </a:r>
            <a:r>
              <a:rPr lang="fr-FR" dirty="0">
                <a:solidFill>
                  <a:srgbClr val="008000"/>
                </a:solidFill>
              </a:rPr>
              <a:t>école disposant d’un peu de </a:t>
            </a:r>
            <a:r>
              <a:rPr lang="fr-FR" dirty="0" smtClean="0">
                <a:solidFill>
                  <a:srgbClr val="008000"/>
                </a:solidFill>
              </a:rPr>
              <a:t>terrain _ </a:t>
            </a:r>
            <a:r>
              <a:rPr lang="fr-FR" dirty="0">
                <a:solidFill>
                  <a:srgbClr val="008000"/>
                </a:solidFill>
              </a:rPr>
              <a:t>de quelques centaines à quelques milliers de m</a:t>
            </a:r>
            <a:r>
              <a:rPr lang="fr-FR" baseline="30000" dirty="0">
                <a:solidFill>
                  <a:srgbClr val="008000"/>
                </a:solidFill>
              </a:rPr>
              <a:t>2</a:t>
            </a:r>
            <a:r>
              <a:rPr lang="fr-FR" dirty="0">
                <a:solidFill>
                  <a:srgbClr val="008000"/>
                </a:solidFill>
              </a:rPr>
              <a:t> </a:t>
            </a:r>
            <a:r>
              <a:rPr lang="fr-FR" dirty="0" smtClean="0">
                <a:solidFill>
                  <a:srgbClr val="008000"/>
                </a:solidFill>
              </a:rPr>
              <a:t>_ </a:t>
            </a:r>
            <a:r>
              <a:rPr lang="fr-FR" dirty="0">
                <a:solidFill>
                  <a:srgbClr val="008000"/>
                </a:solidFill>
              </a:rPr>
              <a:t>et le minimum d’eau nécessaire pour maintenir quelques car­rés en vie pendant la saison sèche.</a:t>
            </a:r>
          </a:p>
          <a:p>
            <a:pPr marL="285750" indent="-285750" algn="just" eaLnBrk="0" fontAlgn="base" hangingPunct="0">
              <a:buFont typeface="Arial" panose="020B0604020202020204" pitchFamily="34" charset="0"/>
              <a:buChar char="•"/>
            </a:pPr>
            <a:r>
              <a:rPr lang="fr-FR" dirty="0" smtClean="0">
                <a:solidFill>
                  <a:srgbClr val="008000"/>
                </a:solidFill>
              </a:rPr>
              <a:t>Un </a:t>
            </a:r>
            <a:r>
              <a:rPr lang="fr-FR" dirty="0">
                <a:solidFill>
                  <a:srgbClr val="008000"/>
                </a:solidFill>
              </a:rPr>
              <a:t>professeur enthousiaste qui aurait par exemple pris une option jardinage au centre de formation pédagogique.</a:t>
            </a:r>
          </a:p>
          <a:p>
            <a:pPr marL="285750" indent="-285750" algn="just">
              <a:buFont typeface="Arial" panose="020B0604020202020204" pitchFamily="34" charset="0"/>
              <a:buChar char="•"/>
            </a:pPr>
            <a:r>
              <a:rPr lang="fr-FR" dirty="0" smtClean="0">
                <a:solidFill>
                  <a:srgbClr val="008000"/>
                </a:solidFill>
              </a:rPr>
              <a:t>Une </a:t>
            </a:r>
            <a:r>
              <a:rPr lang="fr-FR" dirty="0">
                <a:solidFill>
                  <a:srgbClr val="008000"/>
                </a:solidFill>
              </a:rPr>
              <a:t>gratification pour le professeur, par exemple une courte formation payée dans la région ou une perspective de promotion en tant que formateur agri­cole dans un centre de formation pédagogique ou dans un collège agricole. </a:t>
            </a:r>
            <a:r>
              <a:rPr lang="fr-FR" i="1" dirty="0" smtClean="0">
                <a:solidFill>
                  <a:srgbClr val="008000"/>
                </a:solidFill>
              </a:rPr>
              <a:t>Une </a:t>
            </a:r>
            <a:r>
              <a:rPr lang="fr-FR" i="1" dirty="0">
                <a:solidFill>
                  <a:srgbClr val="008000"/>
                </a:solidFill>
              </a:rPr>
              <a:t>politique claire en matière d’éducation nutritionnelle, </a:t>
            </a:r>
            <a:r>
              <a:rPr lang="fr-FR" i="1" dirty="0" smtClean="0">
                <a:solidFill>
                  <a:srgbClr val="008000"/>
                </a:solidFill>
              </a:rPr>
              <a:t>permettant </a:t>
            </a:r>
            <a:r>
              <a:rPr lang="fr-FR" i="1" dirty="0">
                <a:solidFill>
                  <a:srgbClr val="008000"/>
                </a:solidFill>
              </a:rPr>
              <a:t>d’assurer la réussite de la mise en </a:t>
            </a:r>
            <a:r>
              <a:rPr lang="fr-FR" i="1" dirty="0" smtClean="0">
                <a:solidFill>
                  <a:srgbClr val="008000"/>
                </a:solidFill>
              </a:rPr>
              <a:t>œuvre.</a:t>
            </a: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a:solidFill>
                <a:srgbClr val="FF0000"/>
              </a:solidFill>
            </a:endParaRPr>
          </a:p>
        </p:txBody>
      </p:sp>
      <p:sp>
        <p:nvSpPr>
          <p:cNvPr id="6" name="Rectangle 5"/>
          <p:cNvSpPr/>
          <p:nvPr/>
        </p:nvSpPr>
        <p:spPr>
          <a:xfrm>
            <a:off x="150607" y="751250"/>
            <a:ext cx="5638403" cy="369332"/>
          </a:xfrm>
          <a:prstGeom prst="rect">
            <a:avLst/>
          </a:prstGeom>
        </p:spPr>
        <p:txBody>
          <a:bodyPr wrap="none">
            <a:spAutoFit/>
          </a:bodyPr>
          <a:lstStyle/>
          <a:p>
            <a:pPr eaLnBrk="0" fontAlgn="base" hangingPunct="0"/>
            <a:r>
              <a:rPr lang="fr-FR" b="1" dirty="0">
                <a:solidFill>
                  <a:srgbClr val="008000"/>
                </a:solidFill>
              </a:rPr>
              <a:t>2.5. Les jardins scolaires et de </a:t>
            </a:r>
            <a:r>
              <a:rPr lang="fr-FR" b="1" dirty="0" smtClean="0">
                <a:solidFill>
                  <a:srgbClr val="008000"/>
                </a:solidFill>
              </a:rPr>
              <a:t>démonstration (suite et fin)</a:t>
            </a:r>
            <a:endParaRPr lang="fr-FR" dirty="0">
              <a:solidFill>
                <a:srgbClr val="008000"/>
              </a:solidFill>
            </a:endParaRPr>
          </a:p>
        </p:txBody>
      </p:sp>
      <p:sp>
        <p:nvSpPr>
          <p:cNvPr id="8" name="ZoneTexte 7"/>
          <p:cNvSpPr txBox="1"/>
          <p:nvPr/>
        </p:nvSpPr>
        <p:spPr>
          <a:xfrm>
            <a:off x="3234271" y="5748224"/>
            <a:ext cx="3189703" cy="1015663"/>
          </a:xfrm>
          <a:prstGeom prst="rect">
            <a:avLst/>
          </a:prstGeom>
          <a:noFill/>
        </p:spPr>
        <p:txBody>
          <a:bodyPr wrap="square" rtlCol="0">
            <a:spAutoFit/>
          </a:bodyPr>
          <a:lstStyle/>
          <a:p>
            <a:pPr algn="ctr"/>
            <a:r>
              <a:rPr lang="fr-FR" sz="1200" dirty="0" smtClean="0">
                <a:solidFill>
                  <a:srgbClr val="008000"/>
                </a:solidFill>
              </a:rPr>
              <a:t>Jardin scolaire. Hameau </a:t>
            </a:r>
            <a:r>
              <a:rPr lang="fr-FR" sz="1200" dirty="0">
                <a:solidFill>
                  <a:srgbClr val="008000"/>
                </a:solidFill>
              </a:rPr>
              <a:t>d’</a:t>
            </a:r>
            <a:r>
              <a:rPr lang="fr-FR" sz="1200" dirty="0" err="1">
                <a:solidFill>
                  <a:srgbClr val="008000"/>
                </a:solidFill>
              </a:rPr>
              <a:t>Ambonarabemahasoa</a:t>
            </a:r>
            <a:r>
              <a:rPr lang="fr-FR" sz="1200" dirty="0">
                <a:solidFill>
                  <a:srgbClr val="008000"/>
                </a:solidFill>
              </a:rPr>
              <a:t> , région de </a:t>
            </a:r>
            <a:r>
              <a:rPr lang="fr-FR" sz="1200" dirty="0" err="1">
                <a:solidFill>
                  <a:srgbClr val="008000"/>
                </a:solidFill>
              </a:rPr>
              <a:t>Mélaky</a:t>
            </a:r>
            <a:r>
              <a:rPr lang="fr-FR" sz="1200" dirty="0">
                <a:solidFill>
                  <a:srgbClr val="008000"/>
                </a:solidFill>
              </a:rPr>
              <a:t>, Madagascar. Source : </a:t>
            </a:r>
            <a:r>
              <a:rPr lang="fr-FR" sz="1200" dirty="0">
                <a:solidFill>
                  <a:srgbClr val="008000"/>
                </a:solidFill>
                <a:hlinkClick r:id="rId2"/>
              </a:rPr>
              <a:t>http://www.pasdeducationpasdavenir.org/suivi-des-jardins-potagers-scolaires-et-de-leducation-nutritionnelle</a:t>
            </a:r>
            <a:r>
              <a:rPr lang="fr-FR" sz="1200" dirty="0" smtClean="0">
                <a:solidFill>
                  <a:srgbClr val="008000"/>
                </a:solidFill>
                <a:hlinkClick r:id="rId2"/>
              </a:rPr>
              <a:t>/</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335" y="3900374"/>
            <a:ext cx="2466975" cy="1847850"/>
          </a:xfrm>
          <a:prstGeom prst="rect">
            <a:avLst/>
          </a:prstGeom>
        </p:spPr>
      </p:pic>
      <p:sp>
        <p:nvSpPr>
          <p:cNvPr id="10" name="ZoneTexte 9"/>
          <p:cNvSpPr txBox="1"/>
          <p:nvPr/>
        </p:nvSpPr>
        <p:spPr>
          <a:xfrm>
            <a:off x="0" y="5827276"/>
            <a:ext cx="3129129" cy="830997"/>
          </a:xfrm>
          <a:prstGeom prst="rect">
            <a:avLst/>
          </a:prstGeom>
          <a:noFill/>
        </p:spPr>
        <p:txBody>
          <a:bodyPr wrap="square" rtlCol="0">
            <a:spAutoFit/>
          </a:bodyPr>
          <a:lstStyle/>
          <a:p>
            <a:pPr algn="ctr"/>
            <a:r>
              <a:rPr lang="fr-FR" sz="1200" dirty="0">
                <a:solidFill>
                  <a:srgbClr val="008000"/>
                </a:solidFill>
              </a:rPr>
              <a:t>Jardin scolaire école de </a:t>
            </a:r>
            <a:r>
              <a:rPr lang="fr-FR" sz="1200" dirty="0" err="1">
                <a:solidFill>
                  <a:srgbClr val="008000"/>
                </a:solidFill>
              </a:rPr>
              <a:t>Sissili</a:t>
            </a:r>
            <a:r>
              <a:rPr lang="fr-FR" sz="1200" dirty="0">
                <a:solidFill>
                  <a:srgbClr val="008000"/>
                </a:solidFill>
              </a:rPr>
              <a:t> province de Léo Burkina </a:t>
            </a:r>
            <a:r>
              <a:rPr lang="fr-FR" sz="1200" dirty="0" err="1" smtClean="0">
                <a:solidFill>
                  <a:srgbClr val="008000"/>
                </a:solidFill>
              </a:rPr>
              <a:t>faso</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4"/>
              </a:rPr>
              <a:t>http://</a:t>
            </a:r>
            <a:r>
              <a:rPr lang="fr-FR" sz="1200" dirty="0" smtClean="0">
                <a:solidFill>
                  <a:srgbClr val="008000"/>
                </a:solidFill>
                <a:hlinkClick r:id="rId4"/>
              </a:rPr>
              <a:t>www.electriciens-sans-frontieres.org/fr/ils-nous-soutiennent/115/noi-con-voi.html</a:t>
            </a:r>
            <a:r>
              <a:rPr lang="fr-FR" sz="1200" dirty="0" smtClean="0">
                <a:solidFill>
                  <a:srgbClr val="008000"/>
                </a:solidFill>
              </a:rPr>
              <a:t> </a:t>
            </a:r>
            <a:endParaRPr lang="fr-FR" sz="1200" dirty="0">
              <a:solidFill>
                <a:srgbClr val="008000"/>
              </a:solidFill>
            </a:endParaRP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62" y="3979426"/>
            <a:ext cx="2466975" cy="1847850"/>
          </a:xfrm>
          <a:prstGeom prst="rect">
            <a:avLst/>
          </a:prstGeom>
        </p:spPr>
      </p:pic>
      <p:sp>
        <p:nvSpPr>
          <p:cNvPr id="12" name="ZoneTexte 11"/>
          <p:cNvSpPr txBox="1"/>
          <p:nvPr/>
        </p:nvSpPr>
        <p:spPr>
          <a:xfrm>
            <a:off x="7057016" y="5615492"/>
            <a:ext cx="4904263" cy="1200329"/>
          </a:xfrm>
          <a:prstGeom prst="rect">
            <a:avLst/>
          </a:prstGeom>
          <a:noFill/>
        </p:spPr>
        <p:txBody>
          <a:bodyPr wrap="square" rtlCol="0">
            <a:spAutoFit/>
          </a:bodyPr>
          <a:lstStyle/>
          <a:p>
            <a:pPr algn="ctr"/>
            <a:r>
              <a:rPr lang="fr-FR" sz="1200" dirty="0"/>
              <a:t> </a:t>
            </a:r>
            <a:r>
              <a:rPr lang="fr-FR" sz="1200" dirty="0" smtClean="0">
                <a:solidFill>
                  <a:srgbClr val="008000"/>
                </a:solidFill>
              </a:rPr>
              <a:t>Jardins </a:t>
            </a:r>
            <a:r>
              <a:rPr lang="fr-FR" sz="1200" dirty="0">
                <a:solidFill>
                  <a:srgbClr val="008000"/>
                </a:solidFill>
              </a:rPr>
              <a:t>scolaires au niveau de trois écoles (Ecole filles Tahoua, Ecole Garçons </a:t>
            </a:r>
            <a:r>
              <a:rPr lang="fr-FR" sz="1200" dirty="0" err="1">
                <a:solidFill>
                  <a:srgbClr val="008000"/>
                </a:solidFill>
              </a:rPr>
              <a:t>Illéla</a:t>
            </a:r>
            <a:r>
              <a:rPr lang="fr-FR" sz="1200" dirty="0">
                <a:solidFill>
                  <a:srgbClr val="008000"/>
                </a:solidFill>
              </a:rPr>
              <a:t> et Ecole de </a:t>
            </a:r>
            <a:r>
              <a:rPr lang="fr-FR" sz="1200" dirty="0" err="1">
                <a:solidFill>
                  <a:srgbClr val="008000"/>
                </a:solidFill>
              </a:rPr>
              <a:t>Kabelawa</a:t>
            </a:r>
            <a:r>
              <a:rPr lang="fr-FR" sz="1200" dirty="0">
                <a:solidFill>
                  <a:srgbClr val="008000"/>
                </a:solidFill>
              </a:rPr>
              <a:t>) dans les régions de Tahoua et de Diffa au NIGER, permettant aux élèves  de produire des aliments pouvant améliorer leur nutrition (conditions de vie et de santé). Soutien en vivre à la cantine scolaire de </a:t>
            </a:r>
            <a:r>
              <a:rPr lang="fr-FR" sz="1200" dirty="0" err="1" smtClean="0">
                <a:solidFill>
                  <a:srgbClr val="008000"/>
                </a:solidFill>
              </a:rPr>
              <a:t>Kabelawa</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6"/>
              </a:rPr>
              <a:t>http://</a:t>
            </a:r>
            <a:r>
              <a:rPr lang="fr-FR" sz="1200" dirty="0" smtClean="0">
                <a:solidFill>
                  <a:srgbClr val="008000"/>
                </a:solidFill>
                <a:hlinkClick r:id="rId6"/>
              </a:rPr>
              <a:t>france-libertes-lot-et-garonne.e-monsite.com/pages/aide-a-la-scolarisation-au-niger.html</a:t>
            </a:r>
            <a:r>
              <a:rPr lang="fr-FR" sz="1200" dirty="0" smtClean="0">
                <a:solidFill>
                  <a:srgbClr val="008000"/>
                </a:solidFill>
              </a:rPr>
              <a:t> </a:t>
            </a:r>
            <a:endParaRPr lang="fr-FR" sz="1200" dirty="0">
              <a:solidFill>
                <a:srgbClr val="008000"/>
              </a:solidFill>
            </a:endParaRP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429" y="3741520"/>
            <a:ext cx="2552700" cy="1790700"/>
          </a:xfrm>
          <a:prstGeom prst="rect">
            <a:avLst/>
          </a:prstGeom>
        </p:spPr>
      </p:pic>
    </p:spTree>
    <p:extLst>
      <p:ext uri="{BB962C8B-B14F-4D97-AF65-F5344CB8AC3E}">
        <p14:creationId xmlns:p14="http://schemas.microsoft.com/office/powerpoint/2010/main" val="295594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Espace réservé du numéro de diapositive 2"/>
          <p:cNvSpPr>
            <a:spLocks noGrp="1"/>
          </p:cNvSpPr>
          <p:nvPr>
            <p:ph type="sldNum" sz="quarter" idx="12"/>
          </p:nvPr>
        </p:nvSpPr>
        <p:spPr>
          <a:xfrm>
            <a:off x="150607" y="209115"/>
            <a:ext cx="822064" cy="331433"/>
          </a:xfrm>
        </p:spPr>
        <p:txBody>
          <a:bodyPr/>
          <a:lstStyle/>
          <a:p>
            <a:fld id="{603C289A-54D5-4C32-934A-7B1A9FC8B676}" type="slidenum">
              <a:rPr lang="fr-FR" smtClean="0"/>
              <a:t>22</a:t>
            </a:fld>
            <a:endParaRPr lang="fr-FR" dirty="0"/>
          </a:p>
        </p:txBody>
      </p:sp>
      <p:sp>
        <p:nvSpPr>
          <p:cNvPr id="5" name="Rectangle 4"/>
          <p:cNvSpPr/>
          <p:nvPr/>
        </p:nvSpPr>
        <p:spPr>
          <a:xfrm>
            <a:off x="150607" y="751250"/>
            <a:ext cx="2632324" cy="369332"/>
          </a:xfrm>
          <a:prstGeom prst="rect">
            <a:avLst/>
          </a:prstGeom>
        </p:spPr>
        <p:txBody>
          <a:bodyPr wrap="none">
            <a:spAutoFit/>
          </a:bodyPr>
          <a:lstStyle/>
          <a:p>
            <a:pPr eaLnBrk="0" fontAlgn="base" hangingPunct="0"/>
            <a:r>
              <a:rPr lang="fr-FR" b="1" dirty="0" smtClean="0">
                <a:solidFill>
                  <a:srgbClr val="008000"/>
                </a:solidFill>
              </a:rPr>
              <a:t>3. Emplacement </a:t>
            </a:r>
            <a:r>
              <a:rPr lang="fr-FR" b="1" dirty="0">
                <a:solidFill>
                  <a:srgbClr val="008000"/>
                </a:solidFill>
              </a:rPr>
              <a:t>du jardin</a:t>
            </a:r>
            <a:endParaRPr lang="fr-FR" dirty="0">
              <a:solidFill>
                <a:srgbClr val="008000"/>
              </a:solidFill>
            </a:endParaRPr>
          </a:p>
        </p:txBody>
      </p:sp>
      <p:sp>
        <p:nvSpPr>
          <p:cNvPr id="6" name="ZoneTexte 5"/>
          <p:cNvSpPr txBox="1"/>
          <p:nvPr/>
        </p:nvSpPr>
        <p:spPr>
          <a:xfrm>
            <a:off x="150607" y="1331284"/>
            <a:ext cx="11887032" cy="4985980"/>
          </a:xfrm>
          <a:prstGeom prst="rect">
            <a:avLst/>
          </a:prstGeom>
          <a:noFill/>
        </p:spPr>
        <p:txBody>
          <a:bodyPr wrap="square" rtlCol="0">
            <a:spAutoFit/>
          </a:bodyPr>
          <a:lstStyle/>
          <a:p>
            <a:pPr algn="just" eaLnBrk="0" fontAlgn="base" hangingPunct="0"/>
            <a:r>
              <a:rPr lang="fr-FR" dirty="0">
                <a:solidFill>
                  <a:srgbClr val="008000"/>
                </a:solidFill>
              </a:rPr>
              <a:t>Le meilleur emplacement pour un jardin est :</a:t>
            </a:r>
          </a:p>
          <a:p>
            <a:pPr marL="342900" indent="-342900" algn="just" eaLnBrk="0" fontAlgn="base" hangingPunct="0">
              <a:buFont typeface="+mj-lt"/>
              <a:buAutoNum type="arabicPeriod"/>
            </a:pPr>
            <a:r>
              <a:rPr lang="fr-FR" dirty="0" smtClean="0">
                <a:solidFill>
                  <a:srgbClr val="008000"/>
                </a:solidFill>
              </a:rPr>
              <a:t>à </a:t>
            </a:r>
            <a:r>
              <a:rPr lang="fr-FR" dirty="0">
                <a:solidFill>
                  <a:srgbClr val="008000"/>
                </a:solidFill>
              </a:rPr>
              <a:t>proximité d'un point d'eau (puits, </a:t>
            </a:r>
            <a:r>
              <a:rPr lang="fr-FR" dirty="0" smtClean="0">
                <a:solidFill>
                  <a:srgbClr val="008000"/>
                </a:solidFill>
              </a:rPr>
              <a:t>marigot, </a:t>
            </a:r>
            <a:r>
              <a:rPr lang="fr-FR" dirty="0">
                <a:solidFill>
                  <a:srgbClr val="008000"/>
                </a:solidFill>
              </a:rPr>
              <a:t>rivière) car, pendant la saison sèche, les légumes doivent être arrosés. On peut avoir deux jardins : le jardin de saison sèche, situé près du puits ou au bord du </a:t>
            </a:r>
            <a:r>
              <a:rPr lang="fr-FR" dirty="0" smtClean="0">
                <a:solidFill>
                  <a:srgbClr val="008000"/>
                </a:solidFill>
              </a:rPr>
              <a:t>marigot </a:t>
            </a:r>
            <a:r>
              <a:rPr lang="fr-FR" dirty="0">
                <a:solidFill>
                  <a:srgbClr val="008000"/>
                </a:solidFill>
              </a:rPr>
              <a:t>et le jardin de saison humide, situé sur un terrain non inon­dable et bien plat.</a:t>
            </a:r>
          </a:p>
          <a:p>
            <a:pPr marL="342900" indent="-342900" algn="just" eaLnBrk="0" fontAlgn="base" hangingPunct="0">
              <a:buFont typeface="+mj-lt"/>
              <a:buAutoNum type="arabicPeriod"/>
            </a:pPr>
            <a:r>
              <a:rPr lang="fr-FR" dirty="0" smtClean="0">
                <a:solidFill>
                  <a:srgbClr val="008000"/>
                </a:solidFill>
              </a:rPr>
              <a:t>sur </a:t>
            </a:r>
            <a:r>
              <a:rPr lang="fr-FR" dirty="0">
                <a:solidFill>
                  <a:srgbClr val="008000"/>
                </a:solidFill>
              </a:rPr>
              <a:t>un terrain plat ou en pente légère. Les terrains en pente forte exigent un terrassement contre l'érosion. Veiller à ce que la couche supérieure (la plus fertile) reste en surface.</a:t>
            </a:r>
          </a:p>
          <a:p>
            <a:pPr marL="342900" indent="-342900" algn="just" eaLnBrk="0" fontAlgn="base" hangingPunct="0">
              <a:buFont typeface="+mj-lt"/>
              <a:buAutoNum type="arabicPeriod"/>
            </a:pPr>
            <a:r>
              <a:rPr lang="fr-FR" dirty="0" smtClean="0">
                <a:solidFill>
                  <a:srgbClr val="008000"/>
                </a:solidFill>
              </a:rPr>
              <a:t>près </a:t>
            </a:r>
            <a:r>
              <a:rPr lang="fr-FR" dirty="0">
                <a:solidFill>
                  <a:srgbClr val="008000"/>
                </a:solidFill>
              </a:rPr>
              <a:t>de la maison. Cela facilite la surveillance et la cueillette.</a:t>
            </a:r>
          </a:p>
          <a:p>
            <a:pPr marL="342900" indent="-342900" algn="just" eaLnBrk="0" fontAlgn="base" hangingPunct="0">
              <a:buFont typeface="+mj-lt"/>
              <a:buAutoNum type="arabicPeriod"/>
            </a:pPr>
            <a:r>
              <a:rPr lang="fr-FR" dirty="0" smtClean="0">
                <a:solidFill>
                  <a:srgbClr val="008000"/>
                </a:solidFill>
              </a:rPr>
              <a:t>sur </a:t>
            </a:r>
            <a:r>
              <a:rPr lang="fr-FR" dirty="0">
                <a:solidFill>
                  <a:srgbClr val="008000"/>
                </a:solidFill>
              </a:rPr>
              <a:t>un sol meuble et perméable, riche en matières organiques. Eviter les sols pierreux ou trop argileux, les plaques de latérite et les sols très sableux. Amélioré avec du fumier ou du compost, un terrain pauvre (sableux) convient également (voir Chapitre 5).</a:t>
            </a:r>
          </a:p>
          <a:p>
            <a:pPr marL="342900" indent="-342900" algn="just" eaLnBrk="0" fontAlgn="base" hangingPunct="0">
              <a:buFont typeface="+mj-lt"/>
              <a:buAutoNum type="arabicPeriod"/>
            </a:pPr>
            <a:r>
              <a:rPr lang="fr-FR" dirty="0" smtClean="0">
                <a:solidFill>
                  <a:srgbClr val="008000"/>
                </a:solidFill>
              </a:rPr>
              <a:t>sur </a:t>
            </a:r>
            <a:r>
              <a:rPr lang="fr-FR" dirty="0">
                <a:solidFill>
                  <a:srgbClr val="008000"/>
                </a:solidFill>
              </a:rPr>
              <a:t>un terrain bien ensoleillé et abrité des vents dominants.</a:t>
            </a:r>
          </a:p>
          <a:p>
            <a:pPr marL="342900" indent="-342900" algn="just" eaLnBrk="0" fontAlgn="base" hangingPunct="0">
              <a:buFont typeface="+mj-lt"/>
              <a:buAutoNum type="arabicPeriod"/>
            </a:pPr>
            <a:r>
              <a:rPr lang="fr-FR" dirty="0" smtClean="0">
                <a:solidFill>
                  <a:srgbClr val="008000"/>
                </a:solidFill>
              </a:rPr>
              <a:t>sur </a:t>
            </a:r>
            <a:r>
              <a:rPr lang="fr-FR" dirty="0">
                <a:solidFill>
                  <a:srgbClr val="008000"/>
                </a:solidFill>
              </a:rPr>
              <a:t>un terrain où poussent peu de plantes nuisibles à rhizomes, comme l'</a:t>
            </a:r>
            <a:r>
              <a:rPr lang="fr-FR" i="1" dirty="0" err="1">
                <a:solidFill>
                  <a:srgbClr val="008000"/>
                </a:solidFill>
              </a:rPr>
              <a:t>Imperata</a:t>
            </a:r>
            <a:r>
              <a:rPr lang="fr-FR" dirty="0">
                <a:solidFill>
                  <a:srgbClr val="008000"/>
                </a:solidFill>
              </a:rPr>
              <a:t> (</a:t>
            </a:r>
            <a:r>
              <a:rPr lang="fr-FR" dirty="0" err="1">
                <a:solidFill>
                  <a:srgbClr val="008000"/>
                </a:solidFill>
              </a:rPr>
              <a:t>lalang</a:t>
            </a:r>
            <a:r>
              <a:rPr lang="fr-FR" dirty="0">
                <a:solidFill>
                  <a:srgbClr val="008000"/>
                </a:solidFill>
              </a:rPr>
              <a:t>, </a:t>
            </a:r>
            <a:r>
              <a:rPr lang="fr-FR" dirty="0" err="1">
                <a:solidFill>
                  <a:srgbClr val="008000"/>
                </a:solidFill>
              </a:rPr>
              <a:t>cogon</a:t>
            </a:r>
            <a:r>
              <a:rPr lang="fr-FR" dirty="0">
                <a:solidFill>
                  <a:srgbClr val="008000"/>
                </a:solidFill>
              </a:rPr>
              <a:t>) ou à petites tubercules, comme le </a:t>
            </a:r>
            <a:r>
              <a:rPr lang="fr-FR" i="1" dirty="0" err="1">
                <a:solidFill>
                  <a:srgbClr val="008000"/>
                </a:solidFill>
              </a:rPr>
              <a:t>Cyperus</a:t>
            </a:r>
            <a:r>
              <a:rPr lang="fr-FR" dirty="0">
                <a:solidFill>
                  <a:srgbClr val="008000"/>
                </a:solidFill>
              </a:rPr>
              <a:t>. Un terrain couvert de ces herbes est difficile à défricher et à entretenir.</a:t>
            </a:r>
          </a:p>
          <a:p>
            <a:pPr algn="just"/>
            <a:endParaRPr lang="fr-FR" dirty="0" smtClean="0">
              <a:solidFill>
                <a:srgbClr val="008000"/>
              </a:solidFill>
            </a:endParaRPr>
          </a:p>
          <a:p>
            <a:pPr algn="just"/>
            <a:r>
              <a:rPr lang="fr-FR" dirty="0">
                <a:solidFill>
                  <a:srgbClr val="008000"/>
                </a:solidFill>
              </a:rPr>
              <a:t>Généralement les meilleures terres sont les terres récem­ment déboisées, riches en humus, </a:t>
            </a:r>
            <a:r>
              <a:rPr lang="fr-FR" i="1" dirty="0">
                <a:solidFill>
                  <a:srgbClr val="008000"/>
                </a:solidFill>
              </a:rPr>
              <a:t>les terres fines des vallées non inondées</a:t>
            </a:r>
            <a:r>
              <a:rPr lang="fr-FR" dirty="0">
                <a:solidFill>
                  <a:srgbClr val="008000"/>
                </a:solidFill>
              </a:rPr>
              <a:t> et les terres où s'accumulent l'humus et les matières éro­dées. </a:t>
            </a:r>
            <a:endParaRPr lang="fr-FR" dirty="0" smtClean="0">
              <a:solidFill>
                <a:srgbClr val="008000"/>
              </a:solidFill>
            </a:endParaRPr>
          </a:p>
          <a:p>
            <a:pPr algn="just"/>
            <a:r>
              <a:rPr lang="fr-FR" b="1" dirty="0" smtClean="0">
                <a:solidFill>
                  <a:srgbClr val="008000"/>
                </a:solidFill>
              </a:rPr>
              <a:t>Les </a:t>
            </a:r>
            <a:r>
              <a:rPr lang="fr-FR" b="1" dirty="0">
                <a:solidFill>
                  <a:srgbClr val="008000"/>
                </a:solidFill>
              </a:rPr>
              <a:t>terrains moins fer­tiles peuvent être améliorés</a:t>
            </a:r>
            <a:r>
              <a:rPr lang="fr-FR" dirty="0" smtClean="0">
                <a:solidFill>
                  <a:srgbClr val="008000"/>
                </a:solidFill>
              </a:rPr>
              <a:t>.</a:t>
            </a:r>
            <a:endParaRPr lang="fr-FR" dirty="0" smtClean="0">
              <a:solidFill>
                <a:srgbClr val="FF0000"/>
              </a:solidFill>
            </a:endParaRP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smtClean="0">
              <a:solidFill>
                <a:srgbClr val="FF0000"/>
              </a:solidFill>
            </a:endParaRPr>
          </a:p>
        </p:txBody>
      </p:sp>
      <p:sp>
        <p:nvSpPr>
          <p:cNvPr id="7" name="Rectangle 6"/>
          <p:cNvSpPr/>
          <p:nvPr/>
        </p:nvSpPr>
        <p:spPr>
          <a:xfrm>
            <a:off x="9242971" y="1146618"/>
            <a:ext cx="2505814" cy="369332"/>
          </a:xfrm>
          <a:prstGeom prst="rect">
            <a:avLst/>
          </a:prstGeom>
        </p:spPr>
        <p:txBody>
          <a:bodyPr wrap="none">
            <a:spAutoFit/>
          </a:bodyPr>
          <a:lstStyle/>
          <a:p>
            <a:r>
              <a:rPr lang="fr-FR" i="1" spc="-20" dirty="0" smtClean="0">
                <a:solidFill>
                  <a:srgbClr val="008000"/>
                </a:solidFill>
                <a:effectLst/>
                <a:latin typeface="Arial" panose="020B0604020202020204" pitchFamily="34" charset="0"/>
                <a:ea typeface="Times New Roman" panose="02020603050405020304" pitchFamily="18" charset="0"/>
              </a:rPr>
              <a:t>Eviter les sols pierreux.</a:t>
            </a:r>
            <a:endParaRPr lang="fr-FR" dirty="0">
              <a:solidFill>
                <a:srgbClr val="008000"/>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1768" y="93440"/>
            <a:ext cx="1668220" cy="1145511"/>
          </a:xfrm>
          <a:prstGeom prst="rect">
            <a:avLst/>
          </a:prstGeom>
        </p:spPr>
      </p:pic>
    </p:spTree>
    <p:extLst>
      <p:ext uri="{BB962C8B-B14F-4D97-AF65-F5344CB8AC3E}">
        <p14:creationId xmlns:p14="http://schemas.microsoft.com/office/powerpoint/2010/main" val="1036225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668" y="200670"/>
            <a:ext cx="520849" cy="288402"/>
          </a:xfrm>
        </p:spPr>
        <p:txBody>
          <a:bodyPr/>
          <a:lstStyle/>
          <a:p>
            <a:fld id="{603C289A-54D5-4C32-934A-7B1A9FC8B676}" type="slidenum">
              <a:rPr lang="fr-FR" smtClean="0"/>
              <a:t>23</a:t>
            </a:fld>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7" y="1222113"/>
            <a:ext cx="3829050" cy="3467100"/>
          </a:xfrm>
          <a:prstGeom prst="rect">
            <a:avLst/>
          </a:prstGeom>
        </p:spPr>
      </p:pic>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50607" y="751250"/>
            <a:ext cx="1914691" cy="369332"/>
          </a:xfrm>
          <a:prstGeom prst="rect">
            <a:avLst/>
          </a:prstGeom>
        </p:spPr>
        <p:txBody>
          <a:bodyPr wrap="none">
            <a:spAutoFit/>
          </a:bodyPr>
          <a:lstStyle/>
          <a:p>
            <a:pPr eaLnBrk="0" fontAlgn="base" hangingPunct="0"/>
            <a:r>
              <a:rPr lang="fr-FR" b="1" dirty="0" smtClean="0">
                <a:solidFill>
                  <a:srgbClr val="008000"/>
                </a:solidFill>
              </a:rPr>
              <a:t>4. Plans de jardins</a:t>
            </a:r>
            <a:endParaRPr lang="fr-FR" dirty="0">
              <a:solidFill>
                <a:srgbClr val="008000"/>
              </a:solidFill>
            </a:endParaRPr>
          </a:p>
        </p:txBody>
      </p:sp>
      <p:sp>
        <p:nvSpPr>
          <p:cNvPr id="6" name="ZoneTexte 5"/>
          <p:cNvSpPr txBox="1"/>
          <p:nvPr/>
        </p:nvSpPr>
        <p:spPr>
          <a:xfrm>
            <a:off x="150607" y="4790744"/>
            <a:ext cx="3711388" cy="830997"/>
          </a:xfrm>
          <a:prstGeom prst="rect">
            <a:avLst/>
          </a:prstGeom>
          <a:noFill/>
        </p:spPr>
        <p:txBody>
          <a:bodyPr wrap="square" rtlCol="0">
            <a:spAutoFit/>
          </a:bodyPr>
          <a:lstStyle/>
          <a:p>
            <a:pPr algn="ctr"/>
            <a:r>
              <a:rPr lang="fr-FR" sz="1200" dirty="0" smtClean="0">
                <a:solidFill>
                  <a:srgbClr val="008000"/>
                </a:solidFill>
              </a:rPr>
              <a:t>Le jardin « sans soucis ».</a:t>
            </a:r>
          </a:p>
          <a:p>
            <a:pPr algn="ctr"/>
            <a:r>
              <a:rPr lang="fr-FR" sz="1200" dirty="0" smtClean="0">
                <a:solidFill>
                  <a:srgbClr val="008000"/>
                </a:solidFill>
              </a:rPr>
              <a:t>Commentaires : </a:t>
            </a:r>
            <a:r>
              <a:rPr lang="fr-FR" sz="1200" dirty="0" err="1" smtClean="0">
                <a:solidFill>
                  <a:srgbClr val="008000"/>
                </a:solidFill>
              </a:rPr>
              <a:t>ndolé</a:t>
            </a:r>
            <a:r>
              <a:rPr lang="fr-FR" sz="1200" dirty="0" smtClean="0">
                <a:solidFill>
                  <a:srgbClr val="008000"/>
                </a:solidFill>
              </a:rPr>
              <a:t>, corde à linge, maison, haie, treillage de chayotte, tilleul, goyavier, tas de compost, </a:t>
            </a:r>
            <a:r>
              <a:rPr lang="fr-FR" sz="1200" dirty="0" err="1" smtClean="0">
                <a:solidFill>
                  <a:srgbClr val="008000"/>
                </a:solidFill>
              </a:rPr>
              <a:t>moringa</a:t>
            </a:r>
            <a:r>
              <a:rPr lang="fr-FR" sz="1200" dirty="0" smtClean="0">
                <a:solidFill>
                  <a:srgbClr val="008000"/>
                </a:solidFill>
              </a:rPr>
              <a:t>.</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575" y="1222113"/>
            <a:ext cx="2705100" cy="2486025"/>
          </a:xfrm>
          <a:prstGeom prst="rect">
            <a:avLst/>
          </a:prstGeom>
        </p:spPr>
      </p:pic>
      <p:sp>
        <p:nvSpPr>
          <p:cNvPr id="8" name="ZoneTexte 7"/>
          <p:cNvSpPr txBox="1"/>
          <p:nvPr/>
        </p:nvSpPr>
        <p:spPr>
          <a:xfrm>
            <a:off x="4214666" y="3720358"/>
            <a:ext cx="2556918" cy="276999"/>
          </a:xfrm>
          <a:prstGeom prst="rect">
            <a:avLst/>
          </a:prstGeom>
          <a:noFill/>
        </p:spPr>
        <p:txBody>
          <a:bodyPr wrap="none" rtlCol="0">
            <a:spAutoFit/>
          </a:bodyPr>
          <a:lstStyle/>
          <a:p>
            <a:pPr algn="ctr"/>
            <a:r>
              <a:rPr lang="fr-FR" sz="1200" dirty="0" smtClean="0">
                <a:solidFill>
                  <a:srgbClr val="008000"/>
                </a:solidFill>
              </a:rPr>
              <a:t>Le jardin « sans soucis » à vol d’oiseau</a:t>
            </a:r>
            <a:endParaRPr lang="fr-FR" sz="1200" dirty="0">
              <a:solidFill>
                <a:srgbClr val="008000"/>
              </a:solidFill>
            </a:endParaRPr>
          </a:p>
        </p:txBody>
      </p:sp>
      <p:sp>
        <p:nvSpPr>
          <p:cNvPr id="9" name="Rectangle 8"/>
          <p:cNvSpPr/>
          <p:nvPr/>
        </p:nvSpPr>
        <p:spPr>
          <a:xfrm>
            <a:off x="7799295" y="3704180"/>
            <a:ext cx="3948056" cy="830997"/>
          </a:xfrm>
          <a:prstGeom prst="rect">
            <a:avLst/>
          </a:prstGeom>
        </p:spPr>
        <p:txBody>
          <a:bodyPr wrap="square">
            <a:spAutoFit/>
          </a:bodyPr>
          <a:lstStyle/>
          <a:p>
            <a:pPr algn="ctr"/>
            <a:r>
              <a:rPr lang="fr-FR" sz="1200" dirty="0">
                <a:solidFill>
                  <a:srgbClr val="008000"/>
                </a:solidFill>
                <a:latin typeface="Calibri" panose="020F0502020204030204" pitchFamily="34" charset="0"/>
                <a:ea typeface="Times New Roman" panose="02020603050405020304" pitchFamily="18" charset="0"/>
              </a:rPr>
              <a:t>Plan d’un jardin associant les cultures potagères et </a:t>
            </a:r>
            <a:r>
              <a:rPr lang="fr-FR" sz="1200" dirty="0" smtClean="0">
                <a:solidFill>
                  <a:srgbClr val="008000"/>
                </a:solidFill>
                <a:latin typeface="Calibri" panose="020F0502020204030204" pitchFamily="34" charset="0"/>
                <a:ea typeface="Times New Roman" panose="02020603050405020304" pitchFamily="18" charset="0"/>
              </a:rPr>
              <a:t>l’élevage.</a:t>
            </a:r>
          </a:p>
          <a:p>
            <a:pPr algn="ctr"/>
            <a:r>
              <a:rPr lang="fr-FR" sz="1200" dirty="0">
                <a:solidFill>
                  <a:srgbClr val="008000"/>
                </a:solidFill>
              </a:rPr>
              <a:t>Commentaires </a:t>
            </a:r>
            <a:r>
              <a:rPr lang="fr-FR" sz="1200" dirty="0" smtClean="0">
                <a:solidFill>
                  <a:srgbClr val="008000"/>
                </a:solidFill>
              </a:rPr>
              <a:t>: compost et fumier, vieil acacia, arbre à pain, bananière, légumes, chemin, citrus, fourrage, manguier, maison, haie et barrière, maison.</a:t>
            </a:r>
            <a:endParaRPr lang="fr-FR" sz="1200" dirty="0">
              <a:solidFill>
                <a:srgbClr val="008000"/>
              </a:solidFill>
              <a:latin typeface="Calibri" panose="020F0502020204030204" pitchFamily="34"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556" y="751250"/>
            <a:ext cx="4621978" cy="295293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122" y="4790744"/>
            <a:ext cx="2619375" cy="174307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0776" y="4689213"/>
            <a:ext cx="2276475" cy="2009775"/>
          </a:xfrm>
          <a:prstGeom prst="rect">
            <a:avLst/>
          </a:prstGeom>
        </p:spPr>
      </p:pic>
    </p:spTree>
    <p:extLst>
      <p:ext uri="{BB962C8B-B14F-4D97-AF65-F5344CB8AC3E}">
        <p14:creationId xmlns:p14="http://schemas.microsoft.com/office/powerpoint/2010/main" val="1352904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668" y="200670"/>
            <a:ext cx="520849" cy="288402"/>
          </a:xfrm>
        </p:spPr>
        <p:txBody>
          <a:bodyPr/>
          <a:lstStyle/>
          <a:p>
            <a:fld id="{603C289A-54D5-4C32-934A-7B1A9FC8B676}" type="slidenum">
              <a:rPr lang="fr-FR" smtClean="0"/>
              <a:t>24</a:t>
            </a:fld>
            <a:endParaRPr lang="fr-FR"/>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50607" y="751250"/>
            <a:ext cx="3128549" cy="369332"/>
          </a:xfrm>
          <a:prstGeom prst="rect">
            <a:avLst/>
          </a:prstGeom>
        </p:spPr>
        <p:txBody>
          <a:bodyPr wrap="none">
            <a:spAutoFit/>
          </a:bodyPr>
          <a:lstStyle/>
          <a:p>
            <a:pPr eaLnBrk="0" fontAlgn="base" hangingPunct="0"/>
            <a:r>
              <a:rPr lang="fr-FR" b="1" dirty="0" smtClean="0">
                <a:solidFill>
                  <a:srgbClr val="008000"/>
                </a:solidFill>
              </a:rPr>
              <a:t>4. Plans de jardins (suite et fin)</a:t>
            </a:r>
            <a:endParaRPr lang="fr-FR" dirty="0">
              <a:solidFill>
                <a:srgbClr val="008000"/>
              </a:solidFill>
            </a:endParaRPr>
          </a:p>
        </p:txBody>
      </p:sp>
      <p:sp>
        <p:nvSpPr>
          <p:cNvPr id="6" name="ZoneTexte 5"/>
          <p:cNvSpPr txBox="1"/>
          <p:nvPr/>
        </p:nvSpPr>
        <p:spPr>
          <a:xfrm>
            <a:off x="150607" y="4297557"/>
            <a:ext cx="4492045" cy="823084"/>
          </a:xfrm>
          <a:prstGeom prst="rect">
            <a:avLst/>
          </a:prstGeom>
          <a:noFill/>
        </p:spPr>
        <p:txBody>
          <a:bodyPr wrap="square" rtlCol="0">
            <a:spAutoFit/>
          </a:bodyPr>
          <a:lstStyle/>
          <a:p>
            <a:pPr algn="ctr"/>
            <a:r>
              <a:rPr lang="fr-FR" sz="1200" dirty="0">
                <a:solidFill>
                  <a:srgbClr val="008000"/>
                </a:solidFill>
              </a:rPr>
              <a:t>Plan d’un jardin « main verte » (130 m</a:t>
            </a:r>
            <a:r>
              <a:rPr lang="fr-FR" sz="1200" baseline="30000" dirty="0">
                <a:solidFill>
                  <a:srgbClr val="008000"/>
                </a:solidFill>
              </a:rPr>
              <a:t>2</a:t>
            </a:r>
            <a:r>
              <a:rPr lang="fr-FR" sz="1200" dirty="0" smtClean="0">
                <a:solidFill>
                  <a:srgbClr val="008000"/>
                </a:solidFill>
              </a:rPr>
              <a:t>). Y poussent </a:t>
            </a:r>
            <a:r>
              <a:rPr lang="fr-FR" sz="1200" dirty="0">
                <a:solidFill>
                  <a:srgbClr val="008000"/>
                </a:solidFill>
              </a:rPr>
              <a:t>des fruits à cycle court (papaye, banane, ananas) et des légumes annuels. </a:t>
            </a:r>
            <a:endParaRPr lang="fr-FR" sz="1200" dirty="0" smtClean="0">
              <a:solidFill>
                <a:srgbClr val="008000"/>
              </a:solidFill>
            </a:endParaRPr>
          </a:p>
          <a:p>
            <a:pPr algn="ctr"/>
            <a:r>
              <a:rPr lang="fr-FR" sz="1200" dirty="0" smtClean="0">
                <a:solidFill>
                  <a:srgbClr val="008000"/>
                </a:solidFill>
              </a:rPr>
              <a:t>Commentaires : treillage, compost, jacquier, mandarine, haie, goyave, lits de semis, papaye, agati sesbania, maison, légumes vivaces.</a:t>
            </a:r>
            <a:endParaRPr lang="fr-FR" sz="1200" dirty="0">
              <a:solidFill>
                <a:srgbClr val="008000"/>
              </a:solidFill>
            </a:endParaRPr>
          </a:p>
        </p:txBody>
      </p:sp>
      <p:sp>
        <p:nvSpPr>
          <p:cNvPr id="8" name="ZoneTexte 7"/>
          <p:cNvSpPr txBox="1"/>
          <p:nvPr/>
        </p:nvSpPr>
        <p:spPr>
          <a:xfrm>
            <a:off x="4558331" y="4168002"/>
            <a:ext cx="3098202" cy="276999"/>
          </a:xfrm>
          <a:prstGeom prst="rect">
            <a:avLst/>
          </a:prstGeom>
          <a:noFill/>
        </p:spPr>
        <p:txBody>
          <a:bodyPr wrap="square" rtlCol="0">
            <a:spAutoFit/>
          </a:bodyPr>
          <a:lstStyle/>
          <a:p>
            <a:pPr algn="ctr"/>
            <a:r>
              <a:rPr lang="fr-FR" sz="1200" dirty="0">
                <a:solidFill>
                  <a:srgbClr val="008000"/>
                </a:solidFill>
              </a:rPr>
              <a:t>Plan d’un jardin « main verte </a:t>
            </a:r>
            <a:r>
              <a:rPr lang="fr-FR" sz="1200" dirty="0" smtClean="0">
                <a:solidFill>
                  <a:srgbClr val="008000"/>
                </a:solidFill>
              </a:rPr>
              <a:t>» à vol d’oiseau</a:t>
            </a:r>
            <a:endParaRPr lang="fr-FR" sz="1200" dirty="0">
              <a:solidFill>
                <a:srgbClr val="008000"/>
              </a:solidFill>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682"/>
            <a:ext cx="4467225" cy="3038475"/>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225" y="1158682"/>
            <a:ext cx="3171825" cy="3000375"/>
          </a:xfrm>
          <a:prstGeom prst="rect">
            <a:avLst/>
          </a:prstGeom>
        </p:spPr>
      </p:pic>
      <p:sp>
        <p:nvSpPr>
          <p:cNvPr id="3" name="ZoneTexte 2"/>
          <p:cNvSpPr txBox="1"/>
          <p:nvPr/>
        </p:nvSpPr>
        <p:spPr>
          <a:xfrm>
            <a:off x="7723284" y="4539728"/>
            <a:ext cx="4249977" cy="1200329"/>
          </a:xfrm>
          <a:prstGeom prst="rect">
            <a:avLst/>
          </a:prstGeom>
          <a:noFill/>
        </p:spPr>
        <p:txBody>
          <a:bodyPr wrap="square" rtlCol="0">
            <a:spAutoFit/>
          </a:bodyPr>
          <a:lstStyle/>
          <a:p>
            <a:pPr algn="ctr"/>
            <a:r>
              <a:rPr lang="fr-FR" sz="1200" dirty="0" smtClean="0">
                <a:solidFill>
                  <a:srgbClr val="008000"/>
                </a:solidFill>
              </a:rPr>
              <a:t>Plan jardin d’un case créole réunionnaise. Commentaire : Serre (en haut à gauche), fleurs (en haut), appentis (en haut à droite), potager (à droite), cuisine extérieure + treille (en bas), WC (en bas à droite), Source </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www.didiermery.re/index.php?2008/07/27/219-la-case-creole-reunionnaise</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284" y="1033136"/>
            <a:ext cx="4468716" cy="3506591"/>
          </a:xfrm>
          <a:prstGeom prst="rect">
            <a:avLst/>
          </a:prstGeom>
        </p:spPr>
      </p:pic>
    </p:spTree>
    <p:extLst>
      <p:ext uri="{BB962C8B-B14F-4D97-AF65-F5344CB8AC3E}">
        <p14:creationId xmlns:p14="http://schemas.microsoft.com/office/powerpoint/2010/main" val="3027421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668" y="200670"/>
            <a:ext cx="520849" cy="288402"/>
          </a:xfrm>
        </p:spPr>
        <p:txBody>
          <a:bodyPr/>
          <a:lstStyle/>
          <a:p>
            <a:fld id="{603C289A-54D5-4C32-934A-7B1A9FC8B676}" type="slidenum">
              <a:rPr lang="fr-FR" smtClean="0"/>
              <a:t>25</a:t>
            </a:fld>
            <a:endParaRPr lang="fr-FR"/>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50607" y="751250"/>
            <a:ext cx="2959528" cy="369332"/>
          </a:xfrm>
          <a:prstGeom prst="rect">
            <a:avLst/>
          </a:prstGeom>
        </p:spPr>
        <p:txBody>
          <a:bodyPr wrap="none">
            <a:spAutoFit/>
          </a:bodyPr>
          <a:lstStyle/>
          <a:p>
            <a:pPr eaLnBrk="0" fontAlgn="base" hangingPunct="0"/>
            <a:r>
              <a:rPr lang="fr-FR" b="1" dirty="0" smtClean="0">
                <a:solidFill>
                  <a:srgbClr val="008000"/>
                </a:solidFill>
              </a:rPr>
              <a:t>5. Haies entourant les jardins</a:t>
            </a:r>
            <a:endParaRPr lang="fr-FR" dirty="0">
              <a:solidFill>
                <a:srgbClr val="008000"/>
              </a:solidFill>
            </a:endParaRPr>
          </a:p>
        </p:txBody>
      </p:sp>
      <p:sp>
        <p:nvSpPr>
          <p:cNvPr id="6" name="ZoneTexte 5"/>
          <p:cNvSpPr txBox="1"/>
          <p:nvPr/>
        </p:nvSpPr>
        <p:spPr>
          <a:xfrm>
            <a:off x="473673" y="4035781"/>
            <a:ext cx="2301801" cy="461665"/>
          </a:xfrm>
          <a:prstGeom prst="rect">
            <a:avLst/>
          </a:prstGeom>
          <a:noFill/>
        </p:spPr>
        <p:txBody>
          <a:bodyPr wrap="square" rtlCol="0">
            <a:spAutoFit/>
          </a:bodyPr>
          <a:lstStyle/>
          <a:p>
            <a:pPr algn="ctr"/>
            <a:r>
              <a:rPr lang="fr-FR" sz="1200" dirty="0">
                <a:solidFill>
                  <a:srgbClr val="008000"/>
                </a:solidFill>
              </a:rPr>
              <a:t>Haie de piquets de </a:t>
            </a:r>
            <a:r>
              <a:rPr lang="fr-FR" sz="1200" i="1" dirty="0" err="1">
                <a:solidFill>
                  <a:srgbClr val="008000"/>
                </a:solidFill>
              </a:rPr>
              <a:t>gliricidia</a:t>
            </a:r>
            <a:r>
              <a:rPr lang="fr-FR" sz="1200" dirty="0">
                <a:solidFill>
                  <a:srgbClr val="008000"/>
                </a:solidFill>
              </a:rPr>
              <a:t> et de branches coupées de manioc</a:t>
            </a:r>
          </a:p>
        </p:txBody>
      </p:sp>
      <p:sp>
        <p:nvSpPr>
          <p:cNvPr id="8" name="ZoneTexte 7"/>
          <p:cNvSpPr txBox="1"/>
          <p:nvPr/>
        </p:nvSpPr>
        <p:spPr>
          <a:xfrm>
            <a:off x="3205779" y="2947753"/>
            <a:ext cx="2702074" cy="462421"/>
          </a:xfrm>
          <a:prstGeom prst="rect">
            <a:avLst/>
          </a:prstGeom>
          <a:noFill/>
        </p:spPr>
        <p:txBody>
          <a:bodyPr wrap="square" rtlCol="0">
            <a:spAutoFit/>
          </a:bodyPr>
          <a:lstStyle/>
          <a:p>
            <a:pPr algn="ctr"/>
            <a:r>
              <a:rPr lang="fr-FR" sz="1200" dirty="0">
                <a:solidFill>
                  <a:srgbClr val="008000"/>
                </a:solidFill>
              </a:rPr>
              <a:t>Haie: treillage soutenu par des arbres (Source : Du-priez &amp; de </a:t>
            </a:r>
            <a:r>
              <a:rPr lang="fr-FR" sz="1200" dirty="0" err="1">
                <a:solidFill>
                  <a:srgbClr val="008000"/>
                </a:solidFill>
              </a:rPr>
              <a:t>Leener</a:t>
            </a:r>
            <a:r>
              <a:rPr lang="fr-FR" sz="1200" dirty="0">
                <a:solidFill>
                  <a:srgbClr val="008000"/>
                </a:solidFill>
              </a:rPr>
              <a:t>, 1993)</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37" y="1212476"/>
            <a:ext cx="2266950" cy="28194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779" y="1212476"/>
            <a:ext cx="2702074" cy="1735277"/>
          </a:xfrm>
          <a:prstGeom prst="rect">
            <a:avLst/>
          </a:prstGeom>
        </p:spPr>
      </p:pic>
      <p:sp>
        <p:nvSpPr>
          <p:cNvPr id="9" name="Rectangle 8"/>
          <p:cNvSpPr/>
          <p:nvPr/>
        </p:nvSpPr>
        <p:spPr>
          <a:xfrm>
            <a:off x="9491831" y="3594686"/>
            <a:ext cx="2786231" cy="646331"/>
          </a:xfrm>
          <a:prstGeom prst="rect">
            <a:avLst/>
          </a:prstGeom>
        </p:spPr>
        <p:txBody>
          <a:bodyPr wrap="square">
            <a:spAutoFit/>
          </a:bodyPr>
          <a:lstStyle/>
          <a:p>
            <a:pPr algn="ctr" eaLnBrk="0" fontAlgn="base" hangingPunct="0"/>
            <a:r>
              <a:rPr lang="fr-FR" sz="1200" dirty="0">
                <a:solidFill>
                  <a:srgbClr val="008000"/>
                </a:solidFill>
                <a:latin typeface="Calibri" panose="020F0502020204030204" pitchFamily="34" charset="0"/>
                <a:ea typeface="Times New Roman" panose="02020603050405020304" pitchFamily="18" charset="0"/>
              </a:rPr>
              <a:t>Haie infranchissa­ble par les </a:t>
            </a:r>
            <a:r>
              <a:rPr lang="fr-FR" sz="1200" dirty="0" smtClean="0">
                <a:solidFill>
                  <a:srgbClr val="008000"/>
                </a:solidFill>
                <a:latin typeface="Calibri" panose="020F0502020204030204" pitchFamily="34" charset="0"/>
                <a:ea typeface="Times New Roman" panose="02020603050405020304" pitchFamily="18" charset="0"/>
              </a:rPr>
              <a:t>animaux, </a:t>
            </a:r>
            <a:r>
              <a:rPr lang="fr-FR" sz="1200" dirty="0">
                <a:solidFill>
                  <a:srgbClr val="008000"/>
                </a:solidFill>
                <a:latin typeface="Calibri" panose="020F0502020204030204" pitchFamily="34" charset="0"/>
              </a:rPr>
              <a:t>constituée de piquets vivants plantés serré (</a:t>
            </a:r>
            <a:r>
              <a:rPr lang="fr-FR" sz="1200" dirty="0" err="1">
                <a:solidFill>
                  <a:srgbClr val="008000"/>
                </a:solidFill>
                <a:latin typeface="Calibri" panose="020F0502020204030204" pitchFamily="34" charset="0"/>
              </a:rPr>
              <a:t>Dupriez</a:t>
            </a:r>
            <a:r>
              <a:rPr lang="fr-FR" sz="1200" dirty="0">
                <a:solidFill>
                  <a:srgbClr val="008000"/>
                </a:solidFill>
                <a:latin typeface="Calibri" panose="020F0502020204030204" pitchFamily="34" charset="0"/>
              </a:rPr>
              <a:t> &amp; de </a:t>
            </a:r>
            <a:r>
              <a:rPr lang="fr-FR" sz="1200" dirty="0" err="1">
                <a:solidFill>
                  <a:srgbClr val="008000"/>
                </a:solidFill>
                <a:latin typeface="Calibri" panose="020F0502020204030204" pitchFamily="34" charset="0"/>
              </a:rPr>
              <a:t>Leener</a:t>
            </a:r>
            <a:r>
              <a:rPr lang="fr-FR" sz="1200" dirty="0">
                <a:solidFill>
                  <a:srgbClr val="008000"/>
                </a:solidFill>
                <a:latin typeface="Calibri" panose="020F0502020204030204" pitchFamily="34" charset="0"/>
              </a:rPr>
              <a:t>, 1993</a:t>
            </a:r>
            <a:r>
              <a:rPr lang="fr-FR" sz="1200" dirty="0" smtClean="0">
                <a:solidFill>
                  <a:srgbClr val="008000"/>
                </a:solidFill>
                <a:latin typeface="Calibri" panose="020F0502020204030204" pitchFamily="34" charset="0"/>
              </a:rPr>
              <a:t>).</a:t>
            </a:r>
            <a:endParaRPr lang="fr-FR" sz="1200" dirty="0">
              <a:solidFill>
                <a:srgbClr val="008000"/>
              </a:solidFill>
              <a:latin typeface="Calibri" panose="020F0502020204030204" pitchFamily="34" charset="0"/>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447" y="529002"/>
            <a:ext cx="2027307" cy="3065684"/>
          </a:xfrm>
          <a:prstGeom prst="rect">
            <a:avLst/>
          </a:prstGeom>
        </p:spPr>
      </p:pic>
      <p:sp>
        <p:nvSpPr>
          <p:cNvPr id="13" name="ZoneTexte 12"/>
          <p:cNvSpPr txBox="1"/>
          <p:nvPr/>
        </p:nvSpPr>
        <p:spPr>
          <a:xfrm>
            <a:off x="112499" y="5061270"/>
            <a:ext cx="8375794" cy="1754326"/>
          </a:xfrm>
          <a:prstGeom prst="rect">
            <a:avLst/>
          </a:prstGeom>
          <a:noFill/>
          <a:ln>
            <a:solidFill>
              <a:srgbClr val="008000"/>
            </a:solidFill>
          </a:ln>
        </p:spPr>
        <p:txBody>
          <a:bodyPr wrap="square" rtlCol="0">
            <a:spAutoFit/>
          </a:bodyPr>
          <a:lstStyle/>
          <a:p>
            <a:pPr algn="just"/>
            <a:r>
              <a:rPr lang="fr-FR" dirty="0">
                <a:solidFill>
                  <a:srgbClr val="008000"/>
                </a:solidFill>
              </a:rPr>
              <a:t>Voici quel­ques exemples de haies d’épineux : tamarin d’Inde (</a:t>
            </a:r>
            <a:r>
              <a:rPr lang="fr-FR" i="1" dirty="0" err="1">
                <a:solidFill>
                  <a:srgbClr val="008000"/>
                </a:solidFill>
              </a:rPr>
              <a:t>Pi­thecellobium</a:t>
            </a:r>
            <a:r>
              <a:rPr lang="fr-FR" i="1" dirty="0">
                <a:solidFill>
                  <a:srgbClr val="008000"/>
                </a:solidFill>
              </a:rPr>
              <a:t> </a:t>
            </a:r>
            <a:r>
              <a:rPr lang="fr-FR" i="1" dirty="0" err="1">
                <a:solidFill>
                  <a:srgbClr val="008000"/>
                </a:solidFill>
              </a:rPr>
              <a:t>dulce</a:t>
            </a:r>
            <a:r>
              <a:rPr lang="fr-FR" dirty="0">
                <a:solidFill>
                  <a:srgbClr val="008000"/>
                </a:solidFill>
              </a:rPr>
              <a:t>), épine de Jé­rusalem </a:t>
            </a:r>
            <a:r>
              <a:rPr lang="fr-FR" i="1" dirty="0">
                <a:solidFill>
                  <a:srgbClr val="008000"/>
                </a:solidFill>
              </a:rPr>
              <a:t>(</a:t>
            </a:r>
            <a:r>
              <a:rPr lang="fr-FR" i="1" dirty="0" err="1" smtClean="0">
                <a:solidFill>
                  <a:srgbClr val="008000"/>
                </a:solidFill>
              </a:rPr>
              <a:t>Parkinsonia</a:t>
            </a:r>
            <a:r>
              <a:rPr lang="fr-FR" i="1" dirty="0">
                <a:solidFill>
                  <a:srgbClr val="008000"/>
                </a:solidFill>
              </a:rPr>
              <a:t> </a:t>
            </a:r>
            <a:r>
              <a:rPr lang="fr-FR" i="1" dirty="0" err="1" smtClean="0">
                <a:solidFill>
                  <a:srgbClr val="008000"/>
                </a:solidFill>
              </a:rPr>
              <a:t>aculeata</a:t>
            </a:r>
            <a:r>
              <a:rPr lang="fr-FR" dirty="0">
                <a:solidFill>
                  <a:srgbClr val="008000"/>
                </a:solidFill>
              </a:rPr>
              <a:t>), </a:t>
            </a:r>
            <a:r>
              <a:rPr lang="fr-FR" dirty="0" err="1">
                <a:solidFill>
                  <a:srgbClr val="008000"/>
                </a:solidFill>
              </a:rPr>
              <a:t>mahakaranda</a:t>
            </a:r>
            <a:r>
              <a:rPr lang="fr-FR" dirty="0">
                <a:solidFill>
                  <a:srgbClr val="008000"/>
                </a:solidFill>
              </a:rPr>
              <a:t> (</a:t>
            </a:r>
            <a:r>
              <a:rPr lang="fr-FR" i="1" dirty="0">
                <a:solidFill>
                  <a:srgbClr val="008000"/>
                </a:solidFill>
              </a:rPr>
              <a:t>Carissa </a:t>
            </a:r>
            <a:r>
              <a:rPr lang="fr-FR" i="1" dirty="0" err="1">
                <a:solidFill>
                  <a:srgbClr val="008000"/>
                </a:solidFill>
              </a:rPr>
              <a:t>carandas</a:t>
            </a:r>
            <a:r>
              <a:rPr lang="fr-FR" dirty="0">
                <a:solidFill>
                  <a:srgbClr val="008000"/>
                </a:solidFill>
              </a:rPr>
              <a:t>), pomme cafre (</a:t>
            </a:r>
            <a:r>
              <a:rPr lang="fr-FR" i="1" dirty="0" err="1">
                <a:solidFill>
                  <a:srgbClr val="008000"/>
                </a:solidFill>
              </a:rPr>
              <a:t>Dovyalis</a:t>
            </a:r>
            <a:r>
              <a:rPr lang="fr-FR" i="1" dirty="0">
                <a:solidFill>
                  <a:srgbClr val="008000"/>
                </a:solidFill>
              </a:rPr>
              <a:t> </a:t>
            </a:r>
            <a:r>
              <a:rPr lang="fr-FR" i="1" dirty="0" err="1">
                <a:solidFill>
                  <a:srgbClr val="008000"/>
                </a:solidFill>
              </a:rPr>
              <a:t>caffra</a:t>
            </a:r>
            <a:r>
              <a:rPr lang="fr-FR" dirty="0" smtClean="0">
                <a:solidFill>
                  <a:srgbClr val="008000"/>
                </a:solidFill>
              </a:rPr>
              <a:t>), </a:t>
            </a:r>
            <a:r>
              <a:rPr lang="fr-FR" dirty="0">
                <a:solidFill>
                  <a:srgbClr val="008000"/>
                </a:solidFill>
              </a:rPr>
              <a:t>agaves et </a:t>
            </a:r>
            <a:r>
              <a:rPr lang="fr-FR" i="1" dirty="0" smtClean="0">
                <a:solidFill>
                  <a:srgbClr val="008000"/>
                </a:solidFill>
              </a:rPr>
              <a:t>Yucca</a:t>
            </a:r>
            <a:r>
              <a:rPr lang="fr-FR" dirty="0">
                <a:solidFill>
                  <a:srgbClr val="008000"/>
                </a:solidFill>
              </a:rPr>
              <a:t> </a:t>
            </a:r>
            <a:r>
              <a:rPr lang="fr-FR" dirty="0" smtClean="0">
                <a:solidFill>
                  <a:srgbClr val="008000"/>
                </a:solidFill>
              </a:rPr>
              <a:t>… </a:t>
            </a:r>
            <a:r>
              <a:rPr lang="fr-FR" dirty="0">
                <a:solidFill>
                  <a:srgbClr val="008000"/>
                </a:solidFill>
              </a:rPr>
              <a:t>Le </a:t>
            </a:r>
            <a:r>
              <a:rPr lang="fr-FR" dirty="0" err="1" smtClean="0">
                <a:solidFill>
                  <a:srgbClr val="008000"/>
                </a:solidFill>
              </a:rPr>
              <a:t>pourghère</a:t>
            </a:r>
            <a:r>
              <a:rPr lang="fr-FR" dirty="0" smtClean="0">
                <a:solidFill>
                  <a:srgbClr val="008000"/>
                </a:solidFill>
              </a:rPr>
              <a:t> ou pignon d’Inde </a:t>
            </a:r>
            <a:r>
              <a:rPr lang="fr-FR" dirty="0">
                <a:solidFill>
                  <a:srgbClr val="008000"/>
                </a:solidFill>
              </a:rPr>
              <a:t>(</a:t>
            </a:r>
            <a:r>
              <a:rPr lang="fr-FR" i="1" dirty="0" err="1">
                <a:solidFill>
                  <a:srgbClr val="008000"/>
                </a:solidFill>
              </a:rPr>
              <a:t>Jatropha</a:t>
            </a:r>
            <a:r>
              <a:rPr lang="fr-FR" i="1" dirty="0">
                <a:solidFill>
                  <a:srgbClr val="008000"/>
                </a:solidFill>
              </a:rPr>
              <a:t> </a:t>
            </a:r>
            <a:r>
              <a:rPr lang="fr-FR" i="1" dirty="0" err="1">
                <a:solidFill>
                  <a:srgbClr val="008000"/>
                </a:solidFill>
              </a:rPr>
              <a:t>curcas</a:t>
            </a:r>
            <a:r>
              <a:rPr lang="fr-FR" dirty="0">
                <a:solidFill>
                  <a:srgbClr val="008000"/>
                </a:solidFill>
              </a:rPr>
              <a:t>) est un arbuste toxique à crois­sance rapide qui fait beaucoup parler de lui parce que sa graine permet de fabriquer du biocarbu­rant. L’</a:t>
            </a:r>
            <a:r>
              <a:rPr lang="fr-FR" i="1" dirty="0" err="1">
                <a:solidFill>
                  <a:srgbClr val="008000"/>
                </a:solidFill>
              </a:rPr>
              <a:t>Euphorbia</a:t>
            </a:r>
            <a:r>
              <a:rPr lang="fr-FR" i="1" dirty="0">
                <a:solidFill>
                  <a:srgbClr val="008000"/>
                </a:solidFill>
              </a:rPr>
              <a:t> </a:t>
            </a:r>
            <a:r>
              <a:rPr lang="fr-FR" i="1" dirty="0" err="1">
                <a:solidFill>
                  <a:srgbClr val="008000"/>
                </a:solidFill>
              </a:rPr>
              <a:t>tirucalli</a:t>
            </a:r>
            <a:r>
              <a:rPr lang="fr-FR" i="1" dirty="0">
                <a:solidFill>
                  <a:srgbClr val="008000"/>
                </a:solidFill>
              </a:rPr>
              <a:t> </a:t>
            </a:r>
            <a:r>
              <a:rPr lang="fr-FR" dirty="0">
                <a:solidFill>
                  <a:srgbClr val="008000"/>
                </a:solidFill>
              </a:rPr>
              <a:t>est connue pour sa sève laiteuse et </a:t>
            </a:r>
            <a:r>
              <a:rPr lang="fr-FR" dirty="0" smtClean="0">
                <a:solidFill>
                  <a:srgbClr val="008000"/>
                </a:solidFill>
              </a:rPr>
              <a:t>toxique</a:t>
            </a:r>
            <a:r>
              <a:rPr lang="fr-FR" i="1" dirty="0" smtClean="0">
                <a:solidFill>
                  <a:srgbClr val="008000"/>
                </a:solidFill>
              </a:rPr>
              <a:t>.</a:t>
            </a:r>
            <a:endParaRPr lang="fr-FR" dirty="0">
              <a:solidFill>
                <a:srgbClr val="008000"/>
              </a:solidFill>
            </a:endParaRPr>
          </a:p>
        </p:txBody>
      </p:sp>
      <p:sp>
        <p:nvSpPr>
          <p:cNvPr id="15" name="ZoneTexte 14"/>
          <p:cNvSpPr txBox="1">
            <a:spLocks noChangeArrowheads="1"/>
          </p:cNvSpPr>
          <p:nvPr/>
        </p:nvSpPr>
        <p:spPr bwMode="auto">
          <a:xfrm>
            <a:off x="8488294" y="6268323"/>
            <a:ext cx="3703708" cy="46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fr-FR" sz="1200" dirty="0">
                <a:solidFill>
                  <a:srgbClr val="008000"/>
                </a:solidFill>
              </a:rPr>
              <a:t>↗</a:t>
            </a:r>
            <a:r>
              <a:rPr lang="fr-FR" altLang="fr-FR" sz="1200" dirty="0" smtClean="0">
                <a:solidFill>
                  <a:srgbClr val="008000"/>
                </a:solidFill>
                <a:sym typeface="Symbol" panose="05050102010706020507" pitchFamily="18" charset="2"/>
              </a:rPr>
              <a:t> </a:t>
            </a:r>
            <a:r>
              <a:rPr lang="fr-FR" altLang="fr-FR" sz="1200" dirty="0">
                <a:solidFill>
                  <a:srgbClr val="008000"/>
                </a:solidFill>
              </a:rPr>
              <a:t>Haie </a:t>
            </a:r>
            <a:r>
              <a:rPr lang="fr-FR" altLang="fr-FR" sz="1200" dirty="0" smtClean="0">
                <a:solidFill>
                  <a:srgbClr val="008000"/>
                </a:solidFill>
              </a:rPr>
              <a:t>épineuse de </a:t>
            </a:r>
            <a:r>
              <a:rPr lang="fr-FR" altLang="fr-FR" sz="1200" i="1" dirty="0" err="1">
                <a:solidFill>
                  <a:srgbClr val="008000"/>
                </a:solidFill>
              </a:rPr>
              <a:t>Barleria</a:t>
            </a:r>
            <a:r>
              <a:rPr lang="fr-FR" altLang="fr-FR" sz="1200" i="1" dirty="0">
                <a:solidFill>
                  <a:srgbClr val="008000"/>
                </a:solidFill>
              </a:rPr>
              <a:t> </a:t>
            </a:r>
            <a:r>
              <a:rPr lang="fr-FR" altLang="fr-FR" sz="1200" i="1" dirty="0" err="1" smtClean="0">
                <a:solidFill>
                  <a:srgbClr val="008000"/>
                </a:solidFill>
              </a:rPr>
              <a:t>lupulina</a:t>
            </a:r>
            <a:r>
              <a:rPr lang="fr-FR" altLang="fr-FR" sz="1200" i="1" dirty="0" smtClean="0">
                <a:solidFill>
                  <a:srgbClr val="008000"/>
                </a:solidFill>
              </a:rPr>
              <a:t>, </a:t>
            </a:r>
            <a:r>
              <a:rPr lang="fr-FR" altLang="fr-FR" sz="1200" dirty="0" smtClean="0">
                <a:solidFill>
                  <a:srgbClr val="008000"/>
                </a:solidFill>
              </a:rPr>
              <a:t>de 1,5 m, présent à Madagascar, </a:t>
            </a:r>
            <a:r>
              <a:rPr lang="fr-FR" altLang="fr-FR" sz="1200" dirty="0">
                <a:solidFill>
                  <a:srgbClr val="008000"/>
                </a:solidFill>
              </a:rPr>
              <a:t>pour protéger la </a:t>
            </a:r>
            <a:r>
              <a:rPr lang="fr-FR" altLang="fr-FR" sz="1200" dirty="0" smtClean="0">
                <a:solidFill>
                  <a:srgbClr val="008000"/>
                </a:solidFill>
              </a:rPr>
              <a:t>pépinière, le jardin …</a:t>
            </a:r>
            <a:endParaRPr lang="fr-FR" altLang="fr-FR" sz="1200" dirty="0">
              <a:solidFill>
                <a:srgbClr val="008000"/>
              </a:solidFill>
            </a:endParaRPr>
          </a:p>
        </p:txBody>
      </p:sp>
      <p:pic>
        <p:nvPicPr>
          <p:cNvPr id="16" name="Picture 2" descr="Barleria lupulina_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1247" y="5303445"/>
            <a:ext cx="9366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584046" y="2007615"/>
            <a:ext cx="771366" cy="276999"/>
          </a:xfrm>
          <a:prstGeom prst="rect">
            <a:avLst/>
          </a:prstGeom>
        </p:spPr>
        <p:txBody>
          <a:bodyPr wrap="none">
            <a:spAutoFit/>
          </a:bodyPr>
          <a:lstStyle/>
          <a:p>
            <a:pPr algn="ctr"/>
            <a:r>
              <a:rPr lang="fr-FR" sz="1200" i="1" dirty="0" err="1" smtClean="0">
                <a:solidFill>
                  <a:srgbClr val="008000"/>
                </a:solidFill>
              </a:rPr>
              <a:t>Aloe</a:t>
            </a:r>
            <a:r>
              <a:rPr lang="fr-FR" sz="1200" i="1" dirty="0" smtClean="0">
                <a:solidFill>
                  <a:srgbClr val="008000"/>
                </a:solidFill>
              </a:rPr>
              <a:t> </a:t>
            </a:r>
            <a:r>
              <a:rPr lang="fr-FR" sz="1200" i="1" dirty="0" err="1" smtClean="0">
                <a:solidFill>
                  <a:srgbClr val="008000"/>
                </a:solidFill>
              </a:rPr>
              <a:t>vera</a:t>
            </a:r>
            <a:endParaRPr lang="fr-FR" sz="1200" i="1" dirty="0">
              <a:solidFill>
                <a:srgbClr val="008000"/>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74" y="746905"/>
            <a:ext cx="1260710" cy="1260710"/>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5150" y="735378"/>
            <a:ext cx="1210628" cy="1210628"/>
          </a:xfrm>
          <a:prstGeom prst="rect">
            <a:avLst/>
          </a:prstGeom>
        </p:spPr>
      </p:pic>
      <p:sp>
        <p:nvSpPr>
          <p:cNvPr id="18" name="Rectangle 17"/>
          <p:cNvSpPr/>
          <p:nvPr/>
        </p:nvSpPr>
        <p:spPr>
          <a:xfrm>
            <a:off x="8202434" y="1980684"/>
            <a:ext cx="647934" cy="276999"/>
          </a:xfrm>
          <a:prstGeom prst="rect">
            <a:avLst/>
          </a:prstGeom>
        </p:spPr>
        <p:txBody>
          <a:bodyPr wrap="none">
            <a:spAutoFit/>
          </a:bodyPr>
          <a:lstStyle/>
          <a:p>
            <a:pPr algn="ctr"/>
            <a:r>
              <a:rPr lang="fr-FR" sz="1200" i="1" dirty="0" smtClean="0">
                <a:solidFill>
                  <a:srgbClr val="008000"/>
                </a:solidFill>
              </a:rPr>
              <a:t>Ananas</a:t>
            </a:r>
            <a:endParaRPr lang="fr-FR" sz="1200" i="1" dirty="0">
              <a:solidFill>
                <a:srgbClr val="008000"/>
              </a:solidFill>
            </a:endParaRPr>
          </a:p>
        </p:txBody>
      </p:sp>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0212" y="2514210"/>
            <a:ext cx="2628900" cy="1743075"/>
          </a:xfrm>
          <a:prstGeom prst="rect">
            <a:avLst/>
          </a:prstGeom>
        </p:spPr>
      </p:pic>
      <p:sp>
        <p:nvSpPr>
          <p:cNvPr id="20" name="ZoneTexte 19"/>
          <p:cNvSpPr txBox="1"/>
          <p:nvPr/>
        </p:nvSpPr>
        <p:spPr>
          <a:xfrm>
            <a:off x="4300396" y="4241017"/>
            <a:ext cx="6318301" cy="830997"/>
          </a:xfrm>
          <a:prstGeom prst="rect">
            <a:avLst/>
          </a:prstGeom>
          <a:noFill/>
        </p:spPr>
        <p:txBody>
          <a:bodyPr wrap="square" rtlCol="0">
            <a:spAutoFit/>
          </a:bodyPr>
          <a:lstStyle/>
          <a:p>
            <a:pPr algn="ctr"/>
            <a:r>
              <a:rPr lang="fr-FR" sz="1200" dirty="0" smtClean="0">
                <a:solidFill>
                  <a:srgbClr val="008000"/>
                </a:solidFill>
              </a:rPr>
              <a:t>↗ </a:t>
            </a:r>
            <a:r>
              <a:rPr lang="fr-FR" sz="1200" b="1" dirty="0" smtClean="0">
                <a:solidFill>
                  <a:srgbClr val="008000"/>
                </a:solidFill>
              </a:rPr>
              <a:t>Campêche</a:t>
            </a:r>
            <a:r>
              <a:rPr lang="fr-FR" sz="1200" dirty="0" smtClean="0">
                <a:solidFill>
                  <a:srgbClr val="008000"/>
                </a:solidFill>
              </a:rPr>
              <a:t> </a:t>
            </a:r>
            <a:r>
              <a:rPr lang="fr-FR" sz="1200" dirty="0">
                <a:solidFill>
                  <a:srgbClr val="008000"/>
                </a:solidFill>
              </a:rPr>
              <a:t>(</a:t>
            </a:r>
            <a:r>
              <a:rPr lang="fr-FR" sz="1200" i="1" dirty="0" err="1">
                <a:solidFill>
                  <a:srgbClr val="008000"/>
                </a:solidFill>
              </a:rPr>
              <a:t>Haematoxylum</a:t>
            </a:r>
            <a:r>
              <a:rPr lang="fr-FR" sz="1200" i="1" dirty="0">
                <a:solidFill>
                  <a:srgbClr val="008000"/>
                </a:solidFill>
              </a:rPr>
              <a:t> </a:t>
            </a:r>
            <a:r>
              <a:rPr lang="fr-FR" sz="1200" i="1" dirty="0" err="1">
                <a:solidFill>
                  <a:srgbClr val="008000"/>
                </a:solidFill>
              </a:rPr>
              <a:t>campechianum</a:t>
            </a:r>
            <a:r>
              <a:rPr lang="fr-FR" sz="1200" dirty="0" smtClean="0">
                <a:solidFill>
                  <a:srgbClr val="008000"/>
                </a:solidFill>
              </a:rPr>
              <a:t>) (</a:t>
            </a:r>
            <a:r>
              <a:rPr lang="fr-FR" sz="1200" i="1" dirty="0" err="1" smtClean="0">
                <a:hlinkClick r:id="rId10" tooltip="Fabaceae"/>
              </a:rPr>
              <a:t>Fabaceae</a:t>
            </a:r>
            <a:r>
              <a:rPr lang="fr-FR" sz="1200" dirty="0" smtClean="0">
                <a:solidFill>
                  <a:srgbClr val="008000"/>
                </a:solidFill>
              </a:rPr>
              <a:t>) (</a:t>
            </a:r>
            <a:r>
              <a:rPr lang="fr-FR" sz="1200" dirty="0" err="1" smtClean="0">
                <a:solidFill>
                  <a:srgbClr val="008000"/>
                </a:solidFill>
              </a:rPr>
              <a:t>Prota</a:t>
            </a:r>
            <a:r>
              <a:rPr lang="fr-FR" sz="1200" dirty="0" smtClean="0">
                <a:solidFill>
                  <a:srgbClr val="008000"/>
                </a:solidFill>
              </a:rPr>
              <a:t> </a:t>
            </a:r>
            <a:r>
              <a:rPr lang="fr-FR" sz="1200" dirty="0" err="1" smtClean="0">
                <a:solidFill>
                  <a:srgbClr val="008000"/>
                </a:solidFill>
              </a:rPr>
              <a:t>database</a:t>
            </a:r>
            <a:r>
              <a:rPr lang="fr-FR" sz="1200" dirty="0" smtClean="0">
                <a:solidFill>
                  <a:srgbClr val="008000"/>
                </a:solidFill>
              </a:rPr>
              <a:t>). </a:t>
            </a:r>
            <a:r>
              <a:rPr lang="fr-FR" sz="1200" dirty="0">
                <a:solidFill>
                  <a:srgbClr val="008000"/>
                </a:solidFill>
              </a:rPr>
              <a:t>De croissance assez rapide, </a:t>
            </a:r>
            <a:r>
              <a:rPr lang="fr-FR" sz="1200" dirty="0" smtClean="0">
                <a:solidFill>
                  <a:srgbClr val="008000"/>
                </a:solidFill>
              </a:rPr>
              <a:t>ce petit arbre </a:t>
            </a:r>
            <a:r>
              <a:rPr lang="fr-FR" sz="1200" dirty="0">
                <a:solidFill>
                  <a:srgbClr val="008000"/>
                </a:solidFill>
              </a:rPr>
              <a:t>apprécie une exposition en plein soleil et une atmosphère humide</a:t>
            </a:r>
            <a:r>
              <a:rPr lang="fr-FR" sz="1200" dirty="0" smtClean="0">
                <a:solidFill>
                  <a:srgbClr val="008000"/>
                </a:solidFill>
              </a:rPr>
              <a:t>. </a:t>
            </a:r>
            <a:r>
              <a:rPr lang="fr-FR" sz="1200" dirty="0">
                <a:solidFill>
                  <a:srgbClr val="008000"/>
                </a:solidFill>
              </a:rPr>
              <a:t>Il fournit </a:t>
            </a:r>
            <a:r>
              <a:rPr lang="fr-FR" sz="1200" dirty="0" smtClean="0">
                <a:solidFill>
                  <a:srgbClr val="008000"/>
                </a:solidFill>
              </a:rPr>
              <a:t>des haies </a:t>
            </a:r>
            <a:r>
              <a:rPr lang="fr-FR" sz="1200" dirty="0">
                <a:solidFill>
                  <a:srgbClr val="008000"/>
                </a:solidFill>
              </a:rPr>
              <a:t>impénétrables et odorantes, au moment de la </a:t>
            </a:r>
            <a:r>
              <a:rPr lang="fr-FR" sz="1200" dirty="0" smtClean="0">
                <a:solidFill>
                  <a:srgbClr val="008000"/>
                </a:solidFill>
              </a:rPr>
              <a:t>floraison. Il a été importé à Madagascar.</a:t>
            </a:r>
          </a:p>
          <a:p>
            <a:pPr algn="ctr"/>
            <a:r>
              <a:rPr lang="fr-FR" sz="1200" dirty="0" smtClean="0">
                <a:solidFill>
                  <a:srgbClr val="008000"/>
                </a:solidFill>
              </a:rPr>
              <a:t>Source </a:t>
            </a:r>
            <a:r>
              <a:rPr lang="fr-FR" sz="1200" dirty="0">
                <a:solidFill>
                  <a:srgbClr val="008000"/>
                </a:solidFill>
              </a:rPr>
              <a:t>: </a:t>
            </a:r>
            <a:r>
              <a:rPr lang="fr-FR" sz="1200" dirty="0">
                <a:solidFill>
                  <a:srgbClr val="008000"/>
                </a:solidFill>
                <a:hlinkClick r:id="rId11"/>
              </a:rPr>
              <a:t>http://uses.plantnet-project.org/fr/Haematoxylum_campechianum_%</a:t>
            </a:r>
            <a:r>
              <a:rPr lang="fr-FR" sz="1200" dirty="0" smtClean="0">
                <a:solidFill>
                  <a:srgbClr val="008000"/>
                </a:solidFill>
                <a:hlinkClick r:id="rId11"/>
              </a:rPr>
              <a:t>28PROTA%29</a:t>
            </a:r>
            <a:r>
              <a:rPr lang="fr-FR" sz="1200" dirty="0" smtClean="0">
                <a:solidFill>
                  <a:srgbClr val="008000"/>
                </a:solidFill>
              </a:rPr>
              <a:t> </a:t>
            </a:r>
            <a:endParaRPr lang="fr-FR" sz="1200" dirty="0">
              <a:solidFill>
                <a:srgbClr val="008000"/>
              </a:solidFill>
            </a:endParaRPr>
          </a:p>
        </p:txBody>
      </p:sp>
      <p:pic>
        <p:nvPicPr>
          <p:cNvPr id="1026" name="Picture 2" descr="D:\Users\blisan\Pictures\perso\agro-forêts\Barleria lupulina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2233" y="5072014"/>
            <a:ext cx="1797733" cy="1196310"/>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6011501" y="2213191"/>
            <a:ext cx="3870732" cy="276999"/>
          </a:xfrm>
          <a:prstGeom prst="rect">
            <a:avLst/>
          </a:prstGeom>
          <a:noFill/>
        </p:spPr>
        <p:txBody>
          <a:bodyPr wrap="square" rtlCol="0">
            <a:spAutoFit/>
          </a:bodyPr>
          <a:lstStyle/>
          <a:p>
            <a:pPr algn="ctr"/>
            <a:r>
              <a:rPr lang="fr-FR" sz="1200" dirty="0" smtClean="0">
                <a:solidFill>
                  <a:srgbClr val="008000"/>
                </a:solidFill>
              </a:rPr>
              <a:t>On peut faire des barrières défensive en ananas et aloès.</a:t>
            </a:r>
            <a:endParaRPr lang="fr-FR" sz="1200" dirty="0">
              <a:solidFill>
                <a:srgbClr val="008000"/>
              </a:solidFill>
            </a:endParaRPr>
          </a:p>
        </p:txBody>
      </p:sp>
    </p:spTree>
    <p:extLst>
      <p:ext uri="{BB962C8B-B14F-4D97-AF65-F5344CB8AC3E}">
        <p14:creationId xmlns:p14="http://schemas.microsoft.com/office/powerpoint/2010/main" val="13612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065" y="2222456"/>
            <a:ext cx="5393490" cy="1538883"/>
          </a:xfrm>
          <a:prstGeom prst="rect">
            <a:avLst/>
          </a:prstGeom>
          <a:noFill/>
        </p:spPr>
        <p:txBody>
          <a:bodyPr wrap="square" rtlCol="0">
            <a:spAutoFit/>
          </a:bodyPr>
          <a:lstStyle/>
          <a:p>
            <a:pPr algn="just"/>
            <a:r>
              <a:rPr lang="fr-FR" sz="1200" dirty="0">
                <a:solidFill>
                  <a:srgbClr val="008000"/>
                </a:solidFill>
              </a:rPr>
              <a:t>L’</a:t>
            </a:r>
            <a:r>
              <a:rPr lang="fr-FR" sz="1200" b="1" dirty="0">
                <a:solidFill>
                  <a:srgbClr val="008000"/>
                </a:solidFill>
              </a:rPr>
              <a:t>épine de Jérusalem</a:t>
            </a:r>
            <a:r>
              <a:rPr lang="fr-FR" sz="1200" dirty="0">
                <a:solidFill>
                  <a:srgbClr val="008000"/>
                </a:solidFill>
              </a:rPr>
              <a:t> (</a:t>
            </a:r>
            <a:r>
              <a:rPr lang="fr-FR" sz="1200" i="1" dirty="0" err="1">
                <a:solidFill>
                  <a:srgbClr val="008000"/>
                </a:solidFill>
              </a:rPr>
              <a:t>Parkinsonia</a:t>
            </a:r>
            <a:r>
              <a:rPr lang="fr-FR" sz="1200" i="1" dirty="0">
                <a:solidFill>
                  <a:srgbClr val="008000"/>
                </a:solidFill>
              </a:rPr>
              <a:t> </a:t>
            </a:r>
            <a:r>
              <a:rPr lang="fr-FR" sz="1200" i="1" dirty="0" err="1">
                <a:solidFill>
                  <a:srgbClr val="008000"/>
                </a:solidFill>
              </a:rPr>
              <a:t>aculeata</a:t>
            </a:r>
            <a:r>
              <a:rPr lang="fr-FR" sz="1200" dirty="0" smtClean="0">
                <a:solidFill>
                  <a:srgbClr val="008000"/>
                </a:solidFill>
              </a:rPr>
              <a:t>) (</a:t>
            </a:r>
            <a:r>
              <a:rPr lang="fr-FR" sz="1200" i="1" dirty="0" err="1">
                <a:solidFill>
                  <a:srgbClr val="008000"/>
                </a:solidFill>
                <a:hlinkClick r:id="rId2" tooltip="Fabaceae"/>
              </a:rPr>
              <a:t>Fabaceae</a:t>
            </a:r>
            <a:r>
              <a:rPr lang="fr-FR" sz="1200" dirty="0" smtClean="0">
                <a:solidFill>
                  <a:srgbClr val="008000"/>
                </a:solidFill>
              </a:rPr>
              <a:t>) est un arbre atteignant 2 </a:t>
            </a:r>
            <a:r>
              <a:rPr lang="fr-FR" sz="1200" dirty="0">
                <a:solidFill>
                  <a:srgbClr val="008000"/>
                </a:solidFill>
              </a:rPr>
              <a:t>à 8 m de hauteur, aux branches </a:t>
            </a:r>
            <a:r>
              <a:rPr lang="fr-FR" sz="1200" dirty="0" smtClean="0">
                <a:solidFill>
                  <a:srgbClr val="008000"/>
                </a:solidFill>
              </a:rPr>
              <a:t>possédant </a:t>
            </a:r>
            <a:r>
              <a:rPr lang="fr-FR" sz="1200" dirty="0">
                <a:solidFill>
                  <a:srgbClr val="008000"/>
                </a:solidFill>
              </a:rPr>
              <a:t>des épines de 7 à 12 mm de long à chaque nœud</a:t>
            </a:r>
            <a:r>
              <a:rPr lang="fr-FR" sz="1200" dirty="0" smtClean="0">
                <a:solidFill>
                  <a:srgbClr val="008000"/>
                </a:solidFill>
              </a:rPr>
              <a:t>. Il </a:t>
            </a:r>
            <a:r>
              <a:rPr lang="fr-FR" sz="1200" b="1" dirty="0">
                <a:solidFill>
                  <a:srgbClr val="008000"/>
                </a:solidFill>
              </a:rPr>
              <a:t>a une grande tolérance à la </a:t>
            </a:r>
            <a:r>
              <a:rPr lang="fr-FR" sz="1200" b="1" dirty="0" smtClean="0">
                <a:solidFill>
                  <a:srgbClr val="008000"/>
                </a:solidFill>
              </a:rPr>
              <a:t>sécheresse</a:t>
            </a:r>
            <a:r>
              <a:rPr lang="fr-FR" sz="1200" dirty="0" smtClean="0">
                <a:solidFill>
                  <a:srgbClr val="008000"/>
                </a:solidFill>
              </a:rPr>
              <a:t>. </a:t>
            </a:r>
            <a:r>
              <a:rPr lang="fr-FR" sz="1200" dirty="0">
                <a:solidFill>
                  <a:srgbClr val="008000"/>
                </a:solidFill>
              </a:rPr>
              <a:t>Cette plante préfère une exposition en plein soleil, mais peut se développer sur une large gamme de sols </a:t>
            </a:r>
            <a:r>
              <a:rPr lang="fr-FR" sz="1200" dirty="0" smtClean="0">
                <a:solidFill>
                  <a:srgbClr val="008000"/>
                </a:solidFill>
              </a:rPr>
              <a:t>secs. </a:t>
            </a:r>
            <a:r>
              <a:rPr lang="fr-FR" sz="1200" dirty="0">
                <a:solidFill>
                  <a:srgbClr val="008000"/>
                </a:solidFill>
              </a:rPr>
              <a:t>Les fleurs sont jaunes et </a:t>
            </a:r>
            <a:r>
              <a:rPr lang="fr-FR" sz="1200" dirty="0" smtClean="0">
                <a:solidFill>
                  <a:srgbClr val="008000"/>
                </a:solidFill>
              </a:rPr>
              <a:t>odorantes. </a:t>
            </a:r>
            <a:r>
              <a:rPr lang="fr-FR" sz="1200" dirty="0">
                <a:solidFill>
                  <a:srgbClr val="008000"/>
                </a:solidFill>
              </a:rPr>
              <a:t>Dans</a:t>
            </a:r>
            <a:r>
              <a:rPr lang="fr-FR" sz="1200" dirty="0"/>
              <a:t> </a:t>
            </a:r>
            <a:r>
              <a:rPr lang="fr-FR" sz="1200" dirty="0">
                <a:solidFill>
                  <a:srgbClr val="008000"/>
                </a:solidFill>
              </a:rPr>
              <a:t>les environnements humides et riches en humus, il devient </a:t>
            </a:r>
            <a:r>
              <a:rPr lang="fr-FR" sz="1200" dirty="0" smtClean="0">
                <a:solidFill>
                  <a:srgbClr val="008000"/>
                </a:solidFill>
              </a:rPr>
              <a:t>un arbre d'ombrage grand et large.</a:t>
            </a:r>
            <a:r>
              <a:rPr lang="fr-FR" sz="1200" dirty="0">
                <a:solidFill>
                  <a:srgbClr val="008000"/>
                </a:solidFill>
              </a:rPr>
              <a:t> </a:t>
            </a:r>
            <a:r>
              <a:rPr lang="fr-FR" sz="1200" dirty="0"/>
              <a:t> </a:t>
            </a:r>
            <a:r>
              <a:rPr lang="fr-FR" sz="1200" dirty="0">
                <a:solidFill>
                  <a:srgbClr val="008000"/>
                </a:solidFill>
              </a:rPr>
              <a:t>Cette espèce </a:t>
            </a:r>
            <a:r>
              <a:rPr lang="fr-FR" sz="1200" dirty="0" smtClean="0">
                <a:solidFill>
                  <a:srgbClr val="008000"/>
                </a:solidFill>
              </a:rPr>
              <a:t>a été introduite </a:t>
            </a:r>
            <a:r>
              <a:rPr lang="fr-FR" sz="1200" dirty="0">
                <a:solidFill>
                  <a:srgbClr val="008000"/>
                </a:solidFill>
              </a:rPr>
              <a:t>et </a:t>
            </a:r>
            <a:r>
              <a:rPr lang="fr-FR" sz="1200" dirty="0" smtClean="0">
                <a:solidFill>
                  <a:srgbClr val="008000"/>
                </a:solidFill>
              </a:rPr>
              <a:t>naturalisée </a:t>
            </a:r>
            <a:r>
              <a:rPr lang="fr-FR" sz="1200" dirty="0">
                <a:solidFill>
                  <a:srgbClr val="008000"/>
                </a:solidFill>
              </a:rPr>
              <a:t>dans le Nord, </a:t>
            </a:r>
            <a:r>
              <a:rPr lang="fr-FR" sz="1200" dirty="0" smtClean="0">
                <a:solidFill>
                  <a:srgbClr val="008000"/>
                </a:solidFill>
              </a:rPr>
              <a:t>le Sud </a:t>
            </a:r>
            <a:r>
              <a:rPr lang="fr-FR" sz="1200" dirty="0">
                <a:solidFill>
                  <a:srgbClr val="008000"/>
                </a:solidFill>
              </a:rPr>
              <a:t>et </a:t>
            </a:r>
            <a:r>
              <a:rPr lang="fr-FR" sz="1200" dirty="0" smtClean="0">
                <a:solidFill>
                  <a:srgbClr val="008000"/>
                </a:solidFill>
              </a:rPr>
              <a:t>le Sud-ouest </a:t>
            </a:r>
            <a:r>
              <a:rPr lang="fr-FR" sz="1200" dirty="0">
                <a:solidFill>
                  <a:srgbClr val="008000"/>
                </a:solidFill>
              </a:rPr>
              <a:t>de Madagascar. </a:t>
            </a:r>
            <a:endParaRPr lang="fr-FR" sz="1200" b="1" dirty="0" smtClean="0">
              <a:solidFill>
                <a:srgbClr val="008000"/>
              </a:solidFill>
            </a:endParaRPr>
          </a:p>
          <a:p>
            <a:pPr algn="just"/>
            <a:r>
              <a:rPr lang="fr-FR" sz="1000" dirty="0">
                <a:solidFill>
                  <a:srgbClr val="008000"/>
                </a:solidFill>
              </a:rPr>
              <a:t>Source : </a:t>
            </a:r>
            <a:r>
              <a:rPr lang="fr-FR" sz="1000" dirty="0">
                <a:solidFill>
                  <a:srgbClr val="008000"/>
                </a:solidFill>
                <a:hlinkClick r:id="rId3"/>
              </a:rPr>
              <a:t>http://fr.wikipedia.org/wiki/%</a:t>
            </a:r>
            <a:r>
              <a:rPr lang="fr-FR" sz="1000" dirty="0" smtClean="0">
                <a:solidFill>
                  <a:srgbClr val="008000"/>
                </a:solidFill>
                <a:hlinkClick r:id="rId3"/>
              </a:rPr>
              <a:t>C3%89pine_de_J%C3%A9rusalem</a:t>
            </a:r>
            <a:r>
              <a:rPr lang="fr-FR" sz="1000" dirty="0" smtClean="0">
                <a:solidFill>
                  <a:srgbClr val="008000"/>
                </a:solidFill>
              </a:rPr>
              <a:t>  </a:t>
            </a:r>
            <a:endParaRPr lang="fr-FR" sz="1000" dirty="0">
              <a:solidFill>
                <a:srgbClr val="008000"/>
              </a:solidFill>
            </a:endParaRPr>
          </a:p>
        </p:txBody>
      </p:sp>
      <p:pic>
        <p:nvPicPr>
          <p:cNvPr id="2050" name="Picture 2" descr="D:\Users\blisan\Pictures\perso\agro-forêts\Parkinsonia aculea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433" y="1010785"/>
            <a:ext cx="131445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êts\Parkinsonia aculeat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506" y="1152494"/>
            <a:ext cx="1304925" cy="866775"/>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1"/>
          <p:cNvSpPr txBox="1">
            <a:spLocks/>
          </p:cNvSpPr>
          <p:nvPr/>
        </p:nvSpPr>
        <p:spPr>
          <a:xfrm>
            <a:off x="236668" y="200670"/>
            <a:ext cx="520849" cy="28840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26</a:t>
            </a:fld>
            <a:endParaRPr lang="fr-FR"/>
          </a:p>
        </p:txBody>
      </p:sp>
      <p:sp>
        <p:nvSpPr>
          <p:cNvPr id="7" name="ZoneTexte 6"/>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8" name="Rectangle 7"/>
          <p:cNvSpPr/>
          <p:nvPr/>
        </p:nvSpPr>
        <p:spPr>
          <a:xfrm>
            <a:off x="163722" y="608279"/>
            <a:ext cx="4041147" cy="369332"/>
          </a:xfrm>
          <a:prstGeom prst="rect">
            <a:avLst/>
          </a:prstGeom>
        </p:spPr>
        <p:txBody>
          <a:bodyPr wrap="square">
            <a:spAutoFit/>
          </a:bodyPr>
          <a:lstStyle/>
          <a:p>
            <a:pPr eaLnBrk="0" fontAlgn="base" hangingPunct="0"/>
            <a:r>
              <a:rPr lang="fr-FR" b="1" dirty="0" smtClean="0">
                <a:solidFill>
                  <a:srgbClr val="008000"/>
                </a:solidFill>
              </a:rPr>
              <a:t>5. Haies entourant les jardins (suite)</a:t>
            </a:r>
            <a:endParaRPr lang="fr-FR" dirty="0">
              <a:solidFill>
                <a:srgbClr val="008000"/>
              </a:solidFill>
            </a:endParaRPr>
          </a:p>
        </p:txBody>
      </p:sp>
      <p:sp>
        <p:nvSpPr>
          <p:cNvPr id="4" name="ZoneTexte 3"/>
          <p:cNvSpPr txBox="1"/>
          <p:nvPr/>
        </p:nvSpPr>
        <p:spPr>
          <a:xfrm>
            <a:off x="5429702" y="2392500"/>
            <a:ext cx="3524529" cy="1354217"/>
          </a:xfrm>
          <a:prstGeom prst="rect">
            <a:avLst/>
          </a:prstGeom>
          <a:noFill/>
        </p:spPr>
        <p:txBody>
          <a:bodyPr wrap="square" rtlCol="0">
            <a:spAutoFit/>
          </a:bodyPr>
          <a:lstStyle/>
          <a:p>
            <a:pPr algn="just"/>
            <a:r>
              <a:rPr lang="fr-FR" sz="1200" dirty="0" smtClean="0">
                <a:solidFill>
                  <a:srgbClr val="008000"/>
                </a:solidFill>
              </a:rPr>
              <a:t>Le </a:t>
            </a:r>
            <a:r>
              <a:rPr lang="fr-FR" sz="1200" b="1" dirty="0" smtClean="0">
                <a:solidFill>
                  <a:srgbClr val="008000"/>
                </a:solidFill>
              </a:rPr>
              <a:t>Tamarin </a:t>
            </a:r>
            <a:r>
              <a:rPr lang="fr-FR" sz="1200" b="1" dirty="0">
                <a:solidFill>
                  <a:srgbClr val="008000"/>
                </a:solidFill>
              </a:rPr>
              <a:t>d’Inde </a:t>
            </a:r>
            <a:r>
              <a:rPr lang="fr-FR" sz="1200" dirty="0" smtClean="0">
                <a:solidFill>
                  <a:srgbClr val="008000"/>
                </a:solidFill>
              </a:rPr>
              <a:t>(</a:t>
            </a:r>
            <a:r>
              <a:rPr lang="fr-FR" sz="1200" i="1" dirty="0" err="1">
                <a:solidFill>
                  <a:srgbClr val="008000"/>
                </a:solidFill>
              </a:rPr>
              <a:t>Pithecellobium</a:t>
            </a:r>
            <a:r>
              <a:rPr lang="fr-FR" sz="1200" i="1" dirty="0">
                <a:solidFill>
                  <a:srgbClr val="008000"/>
                </a:solidFill>
              </a:rPr>
              <a:t> </a:t>
            </a:r>
            <a:r>
              <a:rPr lang="fr-FR" sz="1200" i="1" dirty="0" err="1">
                <a:solidFill>
                  <a:srgbClr val="008000"/>
                </a:solidFill>
              </a:rPr>
              <a:t>dulce</a:t>
            </a:r>
            <a:r>
              <a:rPr lang="fr-FR" sz="1200" dirty="0" smtClean="0">
                <a:solidFill>
                  <a:srgbClr val="008000"/>
                </a:solidFill>
              </a:rPr>
              <a:t>) </a:t>
            </a:r>
            <a:r>
              <a:rPr lang="fr-FR" sz="1200" dirty="0">
                <a:solidFill>
                  <a:srgbClr val="008000"/>
                </a:solidFill>
              </a:rPr>
              <a:t>(</a:t>
            </a:r>
            <a:r>
              <a:rPr lang="fr-FR" sz="1200" i="1" dirty="0" err="1">
                <a:solidFill>
                  <a:srgbClr val="008000"/>
                </a:solidFill>
                <a:hlinkClick r:id="rId2" tooltip="Fabaceae"/>
              </a:rPr>
              <a:t>Fabaceae</a:t>
            </a:r>
            <a:r>
              <a:rPr lang="fr-FR" sz="1200" dirty="0">
                <a:solidFill>
                  <a:srgbClr val="008000"/>
                </a:solidFill>
              </a:rPr>
              <a:t>) </a:t>
            </a:r>
            <a:r>
              <a:rPr lang="fr-FR" sz="1200" dirty="0" smtClean="0">
                <a:solidFill>
                  <a:srgbClr val="008000"/>
                </a:solidFill>
              </a:rPr>
              <a:t>est un </a:t>
            </a:r>
            <a:r>
              <a:rPr lang="fr-FR" sz="1200" dirty="0">
                <a:solidFill>
                  <a:srgbClr val="008000"/>
                </a:solidFill>
              </a:rPr>
              <a:t>arbre de 5 à 15 m de haut, à feuilles trifoliées, aux fruits en forme de gousses spiralées, vertes et rouges, dont les graines sont entourées d'un </a:t>
            </a:r>
            <a:r>
              <a:rPr lang="fr-FR" sz="1200" dirty="0">
                <a:solidFill>
                  <a:srgbClr val="008000"/>
                </a:solidFill>
                <a:hlinkClick r:id="rId6" tooltip="Arille"/>
              </a:rPr>
              <a:t>arille</a:t>
            </a:r>
            <a:r>
              <a:rPr lang="fr-FR" sz="1200" dirty="0">
                <a:solidFill>
                  <a:srgbClr val="008000"/>
                </a:solidFill>
              </a:rPr>
              <a:t> </a:t>
            </a:r>
            <a:r>
              <a:rPr lang="fr-FR" sz="1200" b="1" dirty="0">
                <a:solidFill>
                  <a:srgbClr val="008000"/>
                </a:solidFill>
              </a:rPr>
              <a:t>comestible</a:t>
            </a:r>
            <a:r>
              <a:rPr lang="fr-FR" sz="1200" dirty="0">
                <a:solidFill>
                  <a:srgbClr val="008000"/>
                </a:solidFill>
              </a:rPr>
              <a:t> de couleur blanche à rosée</a:t>
            </a:r>
            <a:r>
              <a:rPr lang="fr-FR" sz="1200" dirty="0" smtClean="0">
                <a:solidFill>
                  <a:srgbClr val="008000"/>
                </a:solidFill>
              </a:rPr>
              <a:t>. </a:t>
            </a:r>
            <a:r>
              <a:rPr lang="fr-FR" sz="1200" dirty="0">
                <a:solidFill>
                  <a:srgbClr val="008000"/>
                </a:solidFill>
              </a:rPr>
              <a:t>L'arbre est </a:t>
            </a:r>
            <a:r>
              <a:rPr lang="fr-FR" sz="1200" dirty="0">
                <a:solidFill>
                  <a:srgbClr val="008000"/>
                </a:solidFill>
                <a:hlinkClick r:id="rId7" tooltip="tolérance à la sécheresse"/>
              </a:rPr>
              <a:t>résistant à la </a:t>
            </a:r>
            <a:r>
              <a:rPr lang="fr-FR" sz="1200" dirty="0" smtClean="0">
                <a:solidFill>
                  <a:srgbClr val="008000"/>
                </a:solidFill>
                <a:hlinkClick r:id="rId7" tooltip="tolérance à la sécheresse"/>
              </a:rPr>
              <a:t>sécheresse</a:t>
            </a:r>
            <a:r>
              <a:rPr lang="fr-FR" sz="1200" dirty="0" smtClean="0">
                <a:solidFill>
                  <a:srgbClr val="008000"/>
                </a:solidFill>
              </a:rPr>
              <a:t>. Naturalisé à Madagascar. </a:t>
            </a:r>
            <a:r>
              <a:rPr lang="fr-FR" sz="1000" dirty="0">
                <a:solidFill>
                  <a:srgbClr val="008000"/>
                </a:solidFill>
              </a:rPr>
              <a:t>Source : </a:t>
            </a:r>
            <a:r>
              <a:rPr lang="fr-FR" sz="1000" dirty="0">
                <a:solidFill>
                  <a:srgbClr val="008000"/>
                </a:solidFill>
                <a:hlinkClick r:id="rId8"/>
              </a:rPr>
              <a:t>http://</a:t>
            </a:r>
            <a:r>
              <a:rPr lang="fr-FR" sz="1000" dirty="0" smtClean="0">
                <a:solidFill>
                  <a:srgbClr val="008000"/>
                </a:solidFill>
                <a:hlinkClick r:id="rId8"/>
              </a:rPr>
              <a:t>fr.wikipedia.org/wiki/Pithecellobium_dulce</a:t>
            </a:r>
            <a:r>
              <a:rPr lang="fr-FR" sz="1000" dirty="0" smtClean="0">
                <a:solidFill>
                  <a:srgbClr val="008000"/>
                </a:solidFill>
              </a:rPr>
              <a:t> </a:t>
            </a:r>
            <a:endParaRPr lang="fr-FR" sz="1200" dirty="0">
              <a:solidFill>
                <a:srgbClr val="008000"/>
              </a:solidFill>
            </a:endParaRPr>
          </a:p>
        </p:txBody>
      </p:sp>
      <p:sp>
        <p:nvSpPr>
          <p:cNvPr id="5" name="ZoneTexte 4"/>
          <p:cNvSpPr txBox="1"/>
          <p:nvPr/>
        </p:nvSpPr>
        <p:spPr>
          <a:xfrm>
            <a:off x="957428" y="2022481"/>
            <a:ext cx="1583079" cy="276999"/>
          </a:xfrm>
          <a:prstGeom prst="rect">
            <a:avLst/>
          </a:prstGeom>
          <a:noFill/>
        </p:spPr>
        <p:txBody>
          <a:bodyPr wrap="square" rtlCol="0">
            <a:spAutoFit/>
          </a:bodyPr>
          <a:lstStyle/>
          <a:p>
            <a:pPr algn="ctr"/>
            <a:r>
              <a:rPr lang="fr-FR" sz="1200" b="1" dirty="0" smtClean="0">
                <a:solidFill>
                  <a:srgbClr val="FF0000"/>
                </a:solidFill>
              </a:rPr>
              <a:t>Invasif</a:t>
            </a:r>
            <a:r>
              <a:rPr lang="fr-FR" sz="1200" dirty="0" smtClean="0">
                <a:solidFill>
                  <a:srgbClr val="FF0000"/>
                </a:solidFill>
              </a:rPr>
              <a:t>.</a:t>
            </a:r>
            <a:endParaRPr lang="fr-FR" sz="1200" dirty="0">
              <a:solidFill>
                <a:srgbClr val="FF0000"/>
              </a:solidFill>
            </a:endParaRPr>
          </a:p>
        </p:txBody>
      </p:sp>
      <p:pic>
        <p:nvPicPr>
          <p:cNvPr id="2052" name="Picture 4" descr="D:\Users\blisan\Pictures\perso\agro-forêts\Pithecellobium dulc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9282" y="1025319"/>
            <a:ext cx="1190625" cy="8953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agro-forêts\Pithecellobium dulc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9656" y="620850"/>
            <a:ext cx="1323975" cy="177165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5897649" y="1920669"/>
            <a:ext cx="1053893" cy="461665"/>
          </a:xfrm>
          <a:prstGeom prst="rect">
            <a:avLst/>
          </a:prstGeom>
          <a:noFill/>
        </p:spPr>
        <p:txBody>
          <a:bodyPr wrap="square" rtlCol="0">
            <a:spAutoFit/>
          </a:bodyPr>
          <a:lstStyle/>
          <a:p>
            <a:pPr algn="ctr"/>
            <a:r>
              <a:rPr lang="fr-FR" sz="1200" i="1" dirty="0" smtClean="0">
                <a:solidFill>
                  <a:srgbClr val="FF0000"/>
                </a:solidFill>
              </a:rPr>
              <a:t>Il peut être invasif.</a:t>
            </a:r>
            <a:endParaRPr lang="fr-FR" sz="1200" i="1" dirty="0">
              <a:solidFill>
                <a:srgbClr val="FF0000"/>
              </a:solidFill>
            </a:endParaRPr>
          </a:p>
        </p:txBody>
      </p:sp>
      <p:sp>
        <p:nvSpPr>
          <p:cNvPr id="9" name="ZoneTexte 8"/>
          <p:cNvSpPr txBox="1"/>
          <p:nvPr/>
        </p:nvSpPr>
        <p:spPr>
          <a:xfrm>
            <a:off x="9095727" y="1686733"/>
            <a:ext cx="2855656" cy="2092881"/>
          </a:xfrm>
          <a:prstGeom prst="rect">
            <a:avLst/>
          </a:prstGeom>
          <a:noFill/>
        </p:spPr>
        <p:txBody>
          <a:bodyPr wrap="square" rtlCol="0">
            <a:spAutoFit/>
          </a:bodyPr>
          <a:lstStyle/>
          <a:p>
            <a:pPr algn="just"/>
            <a:r>
              <a:rPr lang="fr-FR" sz="1200" dirty="0" smtClean="0">
                <a:solidFill>
                  <a:srgbClr val="008000"/>
                </a:solidFill>
              </a:rPr>
              <a:t>Le </a:t>
            </a:r>
            <a:r>
              <a:rPr lang="fr-FR" sz="1200" dirty="0" err="1" smtClean="0">
                <a:solidFill>
                  <a:srgbClr val="008000"/>
                </a:solidFill>
              </a:rPr>
              <a:t>Mahakaranda</a:t>
            </a:r>
            <a:r>
              <a:rPr lang="fr-FR" sz="1200" dirty="0" smtClean="0">
                <a:solidFill>
                  <a:srgbClr val="008000"/>
                </a:solidFill>
              </a:rPr>
              <a:t> </a:t>
            </a:r>
            <a:r>
              <a:rPr lang="fr-FR" sz="1200" dirty="0">
                <a:solidFill>
                  <a:srgbClr val="008000"/>
                </a:solidFill>
              </a:rPr>
              <a:t>(</a:t>
            </a:r>
            <a:r>
              <a:rPr lang="fr-FR" sz="1200" i="1" dirty="0">
                <a:solidFill>
                  <a:srgbClr val="008000"/>
                </a:solidFill>
              </a:rPr>
              <a:t>Carissa </a:t>
            </a:r>
            <a:r>
              <a:rPr lang="fr-FR" sz="1200" i="1" dirty="0" err="1">
                <a:solidFill>
                  <a:srgbClr val="008000"/>
                </a:solidFill>
              </a:rPr>
              <a:t>carandas</a:t>
            </a:r>
            <a:r>
              <a:rPr lang="fr-FR" sz="1200" dirty="0" smtClean="0">
                <a:solidFill>
                  <a:srgbClr val="008000"/>
                </a:solidFill>
              </a:rPr>
              <a:t>) (</a:t>
            </a:r>
            <a:r>
              <a:rPr lang="fr-FR" sz="1200" i="1" dirty="0" err="1" smtClean="0">
                <a:solidFill>
                  <a:srgbClr val="008000"/>
                </a:solidFill>
                <a:hlinkClick r:id="rId11" tooltip="Apocynaceae"/>
              </a:rPr>
              <a:t>Apocynaceae</a:t>
            </a:r>
            <a:r>
              <a:rPr lang="fr-FR" sz="1200" dirty="0" smtClean="0">
                <a:solidFill>
                  <a:srgbClr val="008000"/>
                </a:solidFill>
              </a:rPr>
              <a:t>) </a:t>
            </a:r>
            <a:r>
              <a:rPr lang="fr-FR" sz="1200" dirty="0">
                <a:solidFill>
                  <a:srgbClr val="008000"/>
                </a:solidFill>
              </a:rPr>
              <a:t>produit des fruits de la taille des </a:t>
            </a:r>
            <a:r>
              <a:rPr lang="fr-FR" sz="1200" dirty="0" smtClean="0">
                <a:solidFill>
                  <a:srgbClr val="008000"/>
                </a:solidFill>
              </a:rPr>
              <a:t>baies, </a:t>
            </a:r>
            <a:r>
              <a:rPr lang="fr-FR" sz="1200" b="1" dirty="0">
                <a:solidFill>
                  <a:srgbClr val="008000"/>
                </a:solidFill>
              </a:rPr>
              <a:t>couramment utilisés comme </a:t>
            </a:r>
            <a:r>
              <a:rPr lang="fr-FR" sz="1200" b="1" dirty="0">
                <a:solidFill>
                  <a:srgbClr val="008000"/>
                </a:solidFill>
                <a:hlinkClick r:id="rId12" tooltip="Condiment"/>
              </a:rPr>
              <a:t>condiments</a:t>
            </a:r>
            <a:r>
              <a:rPr lang="fr-FR" sz="1200" b="1" dirty="0">
                <a:solidFill>
                  <a:srgbClr val="008000"/>
                </a:solidFill>
              </a:rPr>
              <a:t> ou additifs dans les plats </a:t>
            </a:r>
            <a:r>
              <a:rPr lang="fr-FR" sz="1200" b="1" dirty="0">
                <a:solidFill>
                  <a:srgbClr val="008000"/>
                </a:solidFill>
                <a:hlinkClick r:id="rId13" tooltip="Saumure"/>
              </a:rPr>
              <a:t>saumurés</a:t>
            </a:r>
            <a:r>
              <a:rPr lang="fr-FR" sz="1200" b="1" dirty="0">
                <a:solidFill>
                  <a:srgbClr val="008000"/>
                </a:solidFill>
              </a:rPr>
              <a:t> </a:t>
            </a:r>
            <a:r>
              <a:rPr lang="fr-FR" sz="1200" b="1" dirty="0">
                <a:solidFill>
                  <a:srgbClr val="008000"/>
                </a:solidFill>
                <a:hlinkClick r:id="rId14" tooltip="Inde"/>
              </a:rPr>
              <a:t>indiens</a:t>
            </a:r>
            <a:r>
              <a:rPr lang="fr-FR" sz="1200" b="1" dirty="0">
                <a:solidFill>
                  <a:srgbClr val="008000"/>
                </a:solidFill>
              </a:rPr>
              <a:t> et épices</a:t>
            </a:r>
            <a:r>
              <a:rPr lang="fr-FR" sz="1200" b="1" dirty="0" smtClean="0">
                <a:solidFill>
                  <a:srgbClr val="008000"/>
                </a:solidFill>
              </a:rPr>
              <a:t>. </a:t>
            </a:r>
            <a:r>
              <a:rPr lang="fr-FR" sz="1200" b="1" dirty="0">
                <a:solidFill>
                  <a:srgbClr val="008000"/>
                </a:solidFill>
              </a:rPr>
              <a:t>C'est </a:t>
            </a:r>
            <a:r>
              <a:rPr lang="fr-FR" sz="1200" b="1" dirty="0" smtClean="0">
                <a:solidFill>
                  <a:srgbClr val="008000"/>
                </a:solidFill>
              </a:rPr>
              <a:t>un arbuste très résistant, tolérant </a:t>
            </a:r>
            <a:r>
              <a:rPr lang="fr-FR" sz="1200" b="1" dirty="0">
                <a:solidFill>
                  <a:srgbClr val="008000"/>
                </a:solidFill>
              </a:rPr>
              <a:t>la sécheresse et </a:t>
            </a:r>
            <a:r>
              <a:rPr lang="fr-FR" sz="1200" b="1" dirty="0" smtClean="0">
                <a:solidFill>
                  <a:srgbClr val="008000"/>
                </a:solidFill>
              </a:rPr>
              <a:t>poussant </a:t>
            </a:r>
            <a:r>
              <a:rPr lang="fr-FR" sz="1200" b="1" dirty="0">
                <a:solidFill>
                  <a:srgbClr val="008000"/>
                </a:solidFill>
              </a:rPr>
              <a:t>bien dans une large variété de sols. Ses racines très touffues la rendent utilisable pour stabiliser les pentes en érosion</a:t>
            </a:r>
            <a:r>
              <a:rPr lang="fr-FR" sz="1200" dirty="0" smtClean="0">
                <a:solidFill>
                  <a:srgbClr val="008000"/>
                </a:solidFill>
              </a:rPr>
              <a:t>.</a:t>
            </a:r>
            <a:r>
              <a:rPr lang="fr-FR" sz="1000" dirty="0" smtClean="0">
                <a:solidFill>
                  <a:srgbClr val="008000"/>
                </a:solidFill>
              </a:rPr>
              <a:t> </a:t>
            </a:r>
            <a:r>
              <a:rPr lang="fr-FR" sz="1000" dirty="0">
                <a:solidFill>
                  <a:srgbClr val="008000"/>
                </a:solidFill>
              </a:rPr>
              <a:t>Source : </a:t>
            </a:r>
            <a:r>
              <a:rPr lang="fr-FR" sz="1000" dirty="0">
                <a:solidFill>
                  <a:srgbClr val="008000"/>
                </a:solidFill>
                <a:hlinkClick r:id="rId15"/>
              </a:rPr>
              <a:t>http://</a:t>
            </a:r>
            <a:r>
              <a:rPr lang="fr-FR" sz="1000" dirty="0" smtClean="0">
                <a:solidFill>
                  <a:srgbClr val="008000"/>
                </a:solidFill>
                <a:hlinkClick r:id="rId15"/>
              </a:rPr>
              <a:t>fr.wikipedia.org/wiki/Carissa_carandas</a:t>
            </a:r>
            <a:r>
              <a:rPr lang="fr-FR" sz="1000" dirty="0" smtClean="0">
                <a:solidFill>
                  <a:srgbClr val="008000"/>
                </a:solidFill>
              </a:rPr>
              <a:t> </a:t>
            </a:r>
            <a:endParaRPr lang="fr-FR" sz="1200" dirty="0">
              <a:solidFill>
                <a:srgbClr val="008000"/>
              </a:solidFill>
            </a:endParaRPr>
          </a:p>
        </p:txBody>
      </p:sp>
      <p:pic>
        <p:nvPicPr>
          <p:cNvPr id="2054" name="Picture 6" descr="D:\Users\blisan\Pictures\perso\agro-forêts\Carissa carandas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1431" y="682419"/>
            <a:ext cx="1106043" cy="100431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agro-forêts\Carissa carandas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5727" y="751441"/>
            <a:ext cx="1391669" cy="91991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36667" y="4996449"/>
            <a:ext cx="3565787" cy="1354217"/>
          </a:xfrm>
          <a:prstGeom prst="rect">
            <a:avLst/>
          </a:prstGeom>
          <a:noFill/>
        </p:spPr>
        <p:txBody>
          <a:bodyPr wrap="square" rtlCol="0">
            <a:spAutoFit/>
          </a:bodyPr>
          <a:lstStyle/>
          <a:p>
            <a:pPr algn="just"/>
            <a:r>
              <a:rPr lang="fr-FR" sz="1200" dirty="0" smtClean="0">
                <a:solidFill>
                  <a:srgbClr val="008000"/>
                </a:solidFill>
              </a:rPr>
              <a:t>La Pomme </a:t>
            </a:r>
            <a:r>
              <a:rPr lang="fr-FR" sz="1200" dirty="0">
                <a:solidFill>
                  <a:srgbClr val="008000"/>
                </a:solidFill>
              </a:rPr>
              <a:t>cafre (</a:t>
            </a:r>
            <a:r>
              <a:rPr lang="fr-FR" sz="1200" i="1" dirty="0" err="1">
                <a:solidFill>
                  <a:srgbClr val="008000"/>
                </a:solidFill>
              </a:rPr>
              <a:t>Dovyalis</a:t>
            </a:r>
            <a:r>
              <a:rPr lang="fr-FR" sz="1200" i="1" dirty="0">
                <a:solidFill>
                  <a:srgbClr val="008000"/>
                </a:solidFill>
              </a:rPr>
              <a:t> </a:t>
            </a:r>
            <a:r>
              <a:rPr lang="fr-FR" sz="1200" i="1" dirty="0" err="1">
                <a:solidFill>
                  <a:srgbClr val="008000"/>
                </a:solidFill>
              </a:rPr>
              <a:t>caffra</a:t>
            </a:r>
            <a:r>
              <a:rPr lang="fr-FR" sz="1200" dirty="0" smtClean="0">
                <a:solidFill>
                  <a:srgbClr val="008000"/>
                </a:solidFill>
              </a:rPr>
              <a:t>) (</a:t>
            </a:r>
            <a:r>
              <a:rPr lang="fr-FR" sz="1200" i="1" dirty="0" err="1">
                <a:hlinkClick r:id="rId18" tooltip="Salicaceae"/>
              </a:rPr>
              <a:t>Salicaceae</a:t>
            </a:r>
            <a:r>
              <a:rPr lang="fr-FR" sz="1200" dirty="0" smtClean="0">
                <a:solidFill>
                  <a:srgbClr val="008000"/>
                </a:solidFill>
              </a:rPr>
              <a:t>) est arbuste, atteignant </a:t>
            </a:r>
            <a:r>
              <a:rPr lang="fr-FR" sz="1200" dirty="0">
                <a:solidFill>
                  <a:srgbClr val="008000"/>
                </a:solidFill>
              </a:rPr>
              <a:t>6 m de hauteur</a:t>
            </a:r>
            <a:r>
              <a:rPr lang="fr-FR" sz="1200" dirty="0" smtClean="0">
                <a:solidFill>
                  <a:srgbClr val="008000"/>
                </a:solidFill>
              </a:rPr>
              <a:t>, utilisé pour faire des haies défensives et produisant des fruits comestibles, savoureux, juteux et acides. </a:t>
            </a:r>
            <a:r>
              <a:rPr lang="fr-FR" sz="1200" b="1" dirty="0" smtClean="0">
                <a:solidFill>
                  <a:srgbClr val="008000"/>
                </a:solidFill>
              </a:rPr>
              <a:t>Il tolère le sel et la sècheresse. </a:t>
            </a:r>
            <a:r>
              <a:rPr lang="fr-FR" sz="1200" dirty="0" smtClean="0">
                <a:solidFill>
                  <a:srgbClr val="008000"/>
                </a:solidFill>
              </a:rPr>
              <a:t>Son fruits riche en vitamine C est mangé frais, transformé en confiture ou mariné. </a:t>
            </a:r>
            <a:r>
              <a:rPr lang="fr-FR" sz="1000" dirty="0">
                <a:solidFill>
                  <a:srgbClr val="008000"/>
                </a:solidFill>
              </a:rPr>
              <a:t>Source : </a:t>
            </a:r>
            <a:r>
              <a:rPr lang="fr-FR" sz="1000" dirty="0">
                <a:solidFill>
                  <a:srgbClr val="008000"/>
                </a:solidFill>
                <a:hlinkClick r:id="rId19"/>
              </a:rPr>
              <a:t>http://</a:t>
            </a:r>
            <a:r>
              <a:rPr lang="fr-FR" sz="1000" dirty="0" smtClean="0">
                <a:solidFill>
                  <a:srgbClr val="008000"/>
                </a:solidFill>
                <a:hlinkClick r:id="rId19"/>
              </a:rPr>
              <a:t>en.wikipedia.org/wiki/Dovyalis_caffra</a:t>
            </a:r>
            <a:r>
              <a:rPr lang="fr-FR" sz="1000" dirty="0" smtClean="0">
                <a:solidFill>
                  <a:srgbClr val="008000"/>
                </a:solidFill>
              </a:rPr>
              <a:t> </a:t>
            </a:r>
            <a:endParaRPr lang="fr-FR" sz="1200" dirty="0">
              <a:solidFill>
                <a:srgbClr val="008000"/>
              </a:solidFill>
            </a:endParaRPr>
          </a:p>
        </p:txBody>
      </p:sp>
      <p:pic>
        <p:nvPicPr>
          <p:cNvPr id="2056" name="Picture 8" descr="D:\Users\blisan\Pictures\perso\agro-forêts\Dovyalis caffra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7385" y="4011884"/>
            <a:ext cx="1304104" cy="97551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Users\blisan\Pictures\perso\agro-forêts\Dovyalis caffra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93628" y="3821762"/>
            <a:ext cx="1722547" cy="116563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802454" y="5463282"/>
            <a:ext cx="3722595" cy="1354217"/>
          </a:xfrm>
          <a:prstGeom prst="rect">
            <a:avLst/>
          </a:prstGeom>
          <a:noFill/>
        </p:spPr>
        <p:txBody>
          <a:bodyPr wrap="square" rtlCol="0">
            <a:spAutoFit/>
          </a:bodyPr>
          <a:lstStyle/>
          <a:p>
            <a:pPr algn="just"/>
            <a:r>
              <a:rPr lang="fr-FR" sz="1200" dirty="0">
                <a:solidFill>
                  <a:srgbClr val="008000"/>
                </a:solidFill>
              </a:rPr>
              <a:t>Le </a:t>
            </a:r>
            <a:r>
              <a:rPr lang="fr-FR" sz="1200" dirty="0" err="1">
                <a:solidFill>
                  <a:srgbClr val="008000"/>
                </a:solidFill>
              </a:rPr>
              <a:t>pourghère</a:t>
            </a:r>
            <a:r>
              <a:rPr lang="fr-FR" sz="1200" dirty="0">
                <a:solidFill>
                  <a:srgbClr val="008000"/>
                </a:solidFill>
              </a:rPr>
              <a:t> ou pignon d’Inde (</a:t>
            </a:r>
            <a:r>
              <a:rPr lang="fr-FR" sz="1200" i="1" dirty="0" err="1">
                <a:solidFill>
                  <a:srgbClr val="008000"/>
                </a:solidFill>
              </a:rPr>
              <a:t>Jatropha</a:t>
            </a:r>
            <a:r>
              <a:rPr lang="fr-FR" sz="1200" i="1" dirty="0">
                <a:solidFill>
                  <a:srgbClr val="008000"/>
                </a:solidFill>
              </a:rPr>
              <a:t> </a:t>
            </a:r>
            <a:r>
              <a:rPr lang="fr-FR" sz="1200" i="1" dirty="0" err="1">
                <a:solidFill>
                  <a:srgbClr val="008000"/>
                </a:solidFill>
              </a:rPr>
              <a:t>curcas</a:t>
            </a:r>
            <a:r>
              <a:rPr lang="fr-FR" sz="1200" dirty="0">
                <a:solidFill>
                  <a:srgbClr val="008000"/>
                </a:solidFill>
              </a:rPr>
              <a:t>) (</a:t>
            </a:r>
            <a:r>
              <a:rPr lang="fr-FR" sz="1200" i="1" dirty="0" err="1">
                <a:hlinkClick r:id="rId22" tooltip="Euphorbiaceae"/>
              </a:rPr>
              <a:t>Euphorbiaceae</a:t>
            </a:r>
            <a:r>
              <a:rPr lang="fr-FR" sz="1200" dirty="0">
                <a:solidFill>
                  <a:srgbClr val="008000"/>
                </a:solidFill>
              </a:rPr>
              <a:t>) est un </a:t>
            </a:r>
            <a:r>
              <a:rPr lang="fr-FR" sz="1200" dirty="0" smtClean="0">
                <a:solidFill>
                  <a:srgbClr val="008000"/>
                </a:solidFill>
              </a:rPr>
              <a:t>arbuste, à </a:t>
            </a:r>
            <a:r>
              <a:rPr lang="fr-FR" sz="1200" dirty="0" smtClean="0">
                <a:solidFill>
                  <a:srgbClr val="FF0000"/>
                </a:solidFill>
              </a:rPr>
              <a:t>latex</a:t>
            </a:r>
            <a:r>
              <a:rPr lang="fr-FR" sz="1200" dirty="0" smtClean="0">
                <a:solidFill>
                  <a:srgbClr val="008000"/>
                </a:solidFill>
              </a:rPr>
              <a:t> </a:t>
            </a:r>
            <a:r>
              <a:rPr lang="fr-FR" sz="1200" dirty="0" smtClean="0">
                <a:solidFill>
                  <a:srgbClr val="FF0000"/>
                </a:solidFill>
              </a:rPr>
              <a:t>toxique</a:t>
            </a:r>
            <a:r>
              <a:rPr lang="fr-FR" sz="1200" dirty="0" smtClean="0">
                <a:solidFill>
                  <a:srgbClr val="008000"/>
                </a:solidFill>
              </a:rPr>
              <a:t>,  </a:t>
            </a:r>
            <a:r>
              <a:rPr lang="fr-FR" sz="1200" dirty="0">
                <a:solidFill>
                  <a:srgbClr val="008000"/>
                </a:solidFill>
              </a:rPr>
              <a:t>à crois­sance </a:t>
            </a:r>
            <a:r>
              <a:rPr lang="fr-FR" sz="1200" dirty="0" smtClean="0">
                <a:solidFill>
                  <a:srgbClr val="008000"/>
                </a:solidFill>
              </a:rPr>
              <a:t>rapide. </a:t>
            </a:r>
            <a:r>
              <a:rPr lang="fr-FR" sz="1200" dirty="0">
                <a:solidFill>
                  <a:srgbClr val="008000"/>
                </a:solidFill>
              </a:rPr>
              <a:t>S</a:t>
            </a:r>
            <a:r>
              <a:rPr lang="fr-FR" sz="1200" dirty="0" smtClean="0">
                <a:solidFill>
                  <a:srgbClr val="008000"/>
                </a:solidFill>
              </a:rPr>
              <a:t>a </a:t>
            </a:r>
            <a:r>
              <a:rPr lang="fr-FR" sz="1200" dirty="0">
                <a:solidFill>
                  <a:srgbClr val="008000"/>
                </a:solidFill>
              </a:rPr>
              <a:t>graine permet de fabriquer du biocarbu­rant</a:t>
            </a:r>
            <a:r>
              <a:rPr lang="fr-FR" sz="1200" dirty="0" smtClean="0">
                <a:solidFill>
                  <a:srgbClr val="008000"/>
                </a:solidFill>
              </a:rPr>
              <a:t>. A Madagascar, on utilise </a:t>
            </a:r>
            <a:r>
              <a:rPr lang="fr-FR" sz="1200" dirty="0">
                <a:solidFill>
                  <a:srgbClr val="008000"/>
                </a:solidFill>
              </a:rPr>
              <a:t>l'arbre comme tuteur pour la culture de la </a:t>
            </a:r>
            <a:r>
              <a:rPr lang="fr-FR" sz="1200" dirty="0">
                <a:solidFill>
                  <a:srgbClr val="008000"/>
                </a:solidFill>
                <a:hlinkClick r:id="rId23" tooltip="Vanille"/>
              </a:rPr>
              <a:t>vanille</a:t>
            </a:r>
            <a:r>
              <a:rPr lang="fr-FR" sz="1200" dirty="0">
                <a:solidFill>
                  <a:srgbClr val="008000"/>
                </a:solidFill>
              </a:rPr>
              <a:t> et de la </a:t>
            </a:r>
            <a:r>
              <a:rPr lang="fr-FR" sz="1200" dirty="0">
                <a:solidFill>
                  <a:srgbClr val="008000"/>
                </a:solidFill>
                <a:hlinkClick r:id="rId24" tooltip="Grenadille"/>
              </a:rPr>
              <a:t>grenadille</a:t>
            </a:r>
            <a:r>
              <a:rPr lang="fr-FR" sz="1200" dirty="0" smtClean="0">
                <a:solidFill>
                  <a:srgbClr val="008000"/>
                </a:solidFill>
              </a:rPr>
              <a:t>.  Il tolère des </a:t>
            </a:r>
            <a:r>
              <a:rPr lang="fr-FR" sz="1200" b="1" dirty="0" smtClean="0">
                <a:solidFill>
                  <a:srgbClr val="008000"/>
                </a:solidFill>
              </a:rPr>
              <a:t>terres </a:t>
            </a:r>
            <a:r>
              <a:rPr lang="fr-FR" sz="1200" b="1" dirty="0">
                <a:solidFill>
                  <a:srgbClr val="008000"/>
                </a:solidFill>
              </a:rPr>
              <a:t>pauvres et peu </a:t>
            </a:r>
            <a:r>
              <a:rPr lang="fr-FR" sz="1200" b="1" dirty="0" smtClean="0">
                <a:solidFill>
                  <a:srgbClr val="008000"/>
                </a:solidFill>
              </a:rPr>
              <a:t>arrosées. </a:t>
            </a:r>
          </a:p>
          <a:p>
            <a:pPr algn="just"/>
            <a:r>
              <a:rPr lang="fr-FR" sz="1000" dirty="0" smtClean="0">
                <a:solidFill>
                  <a:srgbClr val="008000"/>
                </a:solidFill>
              </a:rPr>
              <a:t>Source </a:t>
            </a:r>
            <a:r>
              <a:rPr lang="fr-FR" sz="1000" dirty="0">
                <a:solidFill>
                  <a:srgbClr val="008000"/>
                </a:solidFill>
              </a:rPr>
              <a:t>: </a:t>
            </a:r>
            <a:r>
              <a:rPr lang="fr-FR" sz="1000" dirty="0">
                <a:solidFill>
                  <a:srgbClr val="008000"/>
                </a:solidFill>
                <a:hlinkClick r:id="rId25"/>
              </a:rPr>
              <a:t>http://</a:t>
            </a:r>
            <a:r>
              <a:rPr lang="fr-FR" sz="1000" dirty="0" smtClean="0">
                <a:solidFill>
                  <a:srgbClr val="008000"/>
                </a:solidFill>
                <a:hlinkClick r:id="rId25"/>
              </a:rPr>
              <a:t>fr.wikipedia.org/wiki/Jatropha_curcas</a:t>
            </a:r>
            <a:r>
              <a:rPr lang="fr-FR" sz="1000" dirty="0" smtClean="0">
                <a:solidFill>
                  <a:srgbClr val="008000"/>
                </a:solidFill>
              </a:rPr>
              <a:t> </a:t>
            </a:r>
            <a:endParaRPr lang="fr-FR" sz="1100" dirty="0">
              <a:solidFill>
                <a:srgbClr val="008000"/>
              </a:solidFill>
            </a:endParaRPr>
          </a:p>
        </p:txBody>
      </p:sp>
      <p:pic>
        <p:nvPicPr>
          <p:cNvPr id="2058" name="Picture 10" descr="D:\Users\blisan\Pictures\perso\agro-forêts\Jatropha curcas3.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09766" y="4553160"/>
            <a:ext cx="1369627" cy="92494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Users\blisan\Pictures\perso\agro-forêts\Jatropha curcas2.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3459" y="3779614"/>
            <a:ext cx="995773" cy="7379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Users\blisan\Pictures\perso\agro-forêts\Jatropha curcas1.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966678" y="3779614"/>
            <a:ext cx="1323975" cy="168592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26848" y="6333704"/>
            <a:ext cx="3651848" cy="461087"/>
          </a:xfrm>
          <a:prstGeom prst="rect">
            <a:avLst/>
          </a:prstGeom>
          <a:noFill/>
        </p:spPr>
        <p:txBody>
          <a:bodyPr wrap="square" rtlCol="0">
            <a:spAutoFit/>
          </a:bodyPr>
          <a:lstStyle/>
          <a:p>
            <a:pPr algn="r"/>
            <a:r>
              <a:rPr lang="fr-FR" sz="1200" dirty="0" smtClean="0">
                <a:solidFill>
                  <a:srgbClr val="008000"/>
                </a:solidFill>
              </a:rPr>
              <a:t>Le </a:t>
            </a:r>
            <a:r>
              <a:rPr lang="fr-FR" sz="1200" i="1" dirty="0" err="1" smtClean="0">
                <a:solidFill>
                  <a:srgbClr val="008000"/>
                </a:solidFill>
              </a:rPr>
              <a:t>Jatropha</a:t>
            </a:r>
            <a:r>
              <a:rPr lang="fr-FR" sz="1200" dirty="0" smtClean="0">
                <a:solidFill>
                  <a:srgbClr val="008000"/>
                </a:solidFill>
              </a:rPr>
              <a:t> (</a:t>
            </a:r>
            <a:r>
              <a:rPr lang="fr-FR" sz="1200" i="1" dirty="0" err="1">
                <a:hlinkClick r:id="rId22" tooltip="Euphorbiaceae"/>
              </a:rPr>
              <a:t>Euphorbiaceae</a:t>
            </a:r>
            <a:r>
              <a:rPr lang="fr-FR" sz="1200" dirty="0" smtClean="0">
                <a:solidFill>
                  <a:srgbClr val="008000"/>
                </a:solidFill>
              </a:rPr>
              <a:t>) s'adapte </a:t>
            </a:r>
            <a:r>
              <a:rPr lang="fr-FR" sz="1200" dirty="0">
                <a:solidFill>
                  <a:srgbClr val="008000"/>
                </a:solidFill>
              </a:rPr>
              <a:t>aux sols arides ou </a:t>
            </a:r>
            <a:r>
              <a:rPr lang="fr-FR" sz="1200" dirty="0" smtClean="0">
                <a:solidFill>
                  <a:srgbClr val="008000"/>
                </a:solidFill>
              </a:rPr>
              <a:t>semi-arides ↗</a:t>
            </a:r>
            <a:endParaRPr lang="fr-FR" sz="1200" dirty="0">
              <a:solidFill>
                <a:srgbClr val="008000"/>
              </a:solidFill>
            </a:endParaRPr>
          </a:p>
        </p:txBody>
      </p:sp>
      <p:sp>
        <p:nvSpPr>
          <p:cNvPr id="14" name="ZoneTexte 13"/>
          <p:cNvSpPr txBox="1"/>
          <p:nvPr/>
        </p:nvSpPr>
        <p:spPr>
          <a:xfrm>
            <a:off x="7637310" y="5664504"/>
            <a:ext cx="4191755" cy="1015663"/>
          </a:xfrm>
          <a:prstGeom prst="rect">
            <a:avLst/>
          </a:prstGeom>
          <a:noFill/>
        </p:spPr>
        <p:txBody>
          <a:bodyPr wrap="square" rtlCol="0">
            <a:spAutoFit/>
          </a:bodyPr>
          <a:lstStyle/>
          <a:p>
            <a:pPr algn="just"/>
            <a:r>
              <a:rPr lang="fr-FR" sz="1200" dirty="0" smtClean="0">
                <a:solidFill>
                  <a:srgbClr val="008000"/>
                </a:solidFill>
                <a:latin typeface="Calibri" panose="020F0502020204030204" pitchFamily="34" charset="0"/>
              </a:rPr>
              <a:t>L’</a:t>
            </a:r>
            <a:r>
              <a:rPr lang="fr-FR" sz="1200" i="1" dirty="0" err="1" smtClean="0">
                <a:solidFill>
                  <a:srgbClr val="008000"/>
                </a:solidFill>
                <a:latin typeface="Calibri" panose="020F0502020204030204" pitchFamily="34" charset="0"/>
              </a:rPr>
              <a:t>Euphorbia</a:t>
            </a:r>
            <a:r>
              <a:rPr lang="fr-FR" sz="1200" i="1" dirty="0" smtClean="0">
                <a:solidFill>
                  <a:srgbClr val="008000"/>
                </a:solidFill>
                <a:latin typeface="Calibri" panose="020F0502020204030204" pitchFamily="34" charset="0"/>
              </a:rPr>
              <a:t> </a:t>
            </a:r>
            <a:r>
              <a:rPr lang="fr-FR" sz="1200" i="1" dirty="0" err="1">
                <a:solidFill>
                  <a:srgbClr val="008000"/>
                </a:solidFill>
                <a:latin typeface="Calibri" panose="020F0502020204030204" pitchFamily="34" charset="0"/>
              </a:rPr>
              <a:t>tirucalli</a:t>
            </a:r>
            <a:r>
              <a:rPr lang="fr-FR" sz="1200" i="1" dirty="0">
                <a:solidFill>
                  <a:srgbClr val="008000"/>
                </a:solidFill>
                <a:latin typeface="Calibri" panose="020F0502020204030204" pitchFamily="34" charset="0"/>
              </a:rPr>
              <a:t> </a:t>
            </a:r>
            <a:r>
              <a:rPr lang="fr-FR" sz="1200" dirty="0">
                <a:solidFill>
                  <a:srgbClr val="008000"/>
                </a:solidFill>
              </a:rPr>
              <a:t>(</a:t>
            </a:r>
            <a:r>
              <a:rPr lang="fr-FR" sz="1200" i="1" dirty="0" err="1">
                <a:hlinkClick r:id="rId22" tooltip="Euphorbiaceae"/>
              </a:rPr>
              <a:t>Euphorbiaceae</a:t>
            </a:r>
            <a:r>
              <a:rPr lang="fr-FR" sz="1200" dirty="0">
                <a:solidFill>
                  <a:srgbClr val="008000"/>
                </a:solidFill>
              </a:rPr>
              <a:t>) </a:t>
            </a:r>
            <a:r>
              <a:rPr lang="fr-FR" sz="1200" dirty="0" smtClean="0">
                <a:solidFill>
                  <a:srgbClr val="008000"/>
                </a:solidFill>
                <a:latin typeface="Calibri" panose="020F0502020204030204" pitchFamily="34" charset="0"/>
              </a:rPr>
              <a:t>est un arbre pouvant </a:t>
            </a:r>
            <a:r>
              <a:rPr lang="fr-FR" sz="1200" dirty="0">
                <a:solidFill>
                  <a:srgbClr val="008000"/>
                </a:solidFill>
                <a:latin typeface="Calibri" panose="020F0502020204030204" pitchFamily="34" charset="0"/>
              </a:rPr>
              <a:t>atteindre 6 m de hauteur, parfois encore </a:t>
            </a:r>
            <a:r>
              <a:rPr lang="fr-FR" sz="1200" dirty="0" smtClean="0">
                <a:solidFill>
                  <a:srgbClr val="008000"/>
                </a:solidFill>
                <a:latin typeface="Calibri" panose="020F0502020204030204" pitchFamily="34" charset="0"/>
              </a:rPr>
              <a:t>davantage, avec de </a:t>
            </a:r>
            <a:r>
              <a:rPr lang="fr-FR" sz="1200" b="1" dirty="0">
                <a:solidFill>
                  <a:srgbClr val="008000"/>
                </a:solidFill>
                <a:latin typeface="Calibri" panose="020F0502020204030204" pitchFamily="34" charset="0"/>
              </a:rPr>
              <a:t>branches en forme de </a:t>
            </a:r>
            <a:r>
              <a:rPr lang="fr-FR" sz="1200" b="1" dirty="0" smtClean="0">
                <a:solidFill>
                  <a:srgbClr val="008000"/>
                </a:solidFill>
                <a:latin typeface="Calibri" panose="020F0502020204030204" pitchFamily="34" charset="0"/>
              </a:rPr>
              <a:t>crayon.  </a:t>
            </a:r>
            <a:r>
              <a:rPr lang="fr-FR" sz="1200" b="1" dirty="0">
                <a:solidFill>
                  <a:srgbClr val="008000"/>
                </a:solidFill>
                <a:latin typeface="Calibri" panose="020F0502020204030204" pitchFamily="34" charset="0"/>
              </a:rPr>
              <a:t>La </a:t>
            </a:r>
            <a:r>
              <a:rPr lang="fr-FR" sz="1200" dirty="0">
                <a:solidFill>
                  <a:srgbClr val="008000"/>
                </a:solidFill>
                <a:latin typeface="Calibri" panose="020F0502020204030204" pitchFamily="34" charset="0"/>
              </a:rPr>
              <a:t>plante </a:t>
            </a:r>
            <a:r>
              <a:rPr lang="fr-FR" sz="1200" dirty="0" smtClean="0">
                <a:solidFill>
                  <a:srgbClr val="008000"/>
                </a:solidFill>
                <a:latin typeface="Calibri" panose="020F0502020204030204" pitchFamily="34" charset="0"/>
              </a:rPr>
              <a:t>est </a:t>
            </a:r>
            <a:r>
              <a:rPr lang="fr-FR" sz="1200" dirty="0">
                <a:solidFill>
                  <a:srgbClr val="008000"/>
                </a:solidFill>
                <a:latin typeface="Calibri" panose="020F0502020204030204" pitchFamily="34" charset="0"/>
              </a:rPr>
              <a:t>résistante à la sécheresse</a:t>
            </a:r>
            <a:r>
              <a:rPr lang="fr-FR" sz="1200" dirty="0" smtClean="0">
                <a:solidFill>
                  <a:srgbClr val="008000"/>
                </a:solidFill>
                <a:latin typeface="Calibri" panose="020F0502020204030204" pitchFamily="34" charset="0"/>
              </a:rPr>
              <a:t>. Elle </a:t>
            </a:r>
            <a:r>
              <a:rPr lang="fr-FR" sz="1200" dirty="0">
                <a:solidFill>
                  <a:srgbClr val="008000"/>
                </a:solidFill>
                <a:latin typeface="Calibri" panose="020F0502020204030204" pitchFamily="34" charset="0"/>
              </a:rPr>
              <a:t>produit un </a:t>
            </a:r>
            <a:r>
              <a:rPr lang="fr-FR" sz="1200" dirty="0" smtClean="0">
                <a:solidFill>
                  <a:srgbClr val="008000"/>
                </a:solidFill>
                <a:latin typeface="Calibri" panose="020F0502020204030204" pitchFamily="34" charset="0"/>
                <a:hlinkClick r:id="rId29" tooltip="Latex"/>
              </a:rPr>
              <a:t>latex</a:t>
            </a:r>
            <a:r>
              <a:rPr lang="fr-FR" sz="1200" dirty="0" smtClean="0">
                <a:solidFill>
                  <a:srgbClr val="008000"/>
                </a:solidFill>
                <a:latin typeface="Calibri" panose="020F0502020204030204" pitchFamily="34" charset="0"/>
              </a:rPr>
              <a:t> </a:t>
            </a:r>
            <a:r>
              <a:rPr lang="fr-FR" sz="1200" dirty="0">
                <a:solidFill>
                  <a:srgbClr val="FF0000"/>
                </a:solidFill>
                <a:latin typeface="Calibri" panose="020F0502020204030204" pitchFamily="34" charset="0"/>
              </a:rPr>
              <a:t>toxique</a:t>
            </a:r>
            <a:r>
              <a:rPr lang="fr-FR" sz="1200" dirty="0">
                <a:solidFill>
                  <a:srgbClr val="008000"/>
                </a:solidFill>
                <a:latin typeface="Calibri" panose="020F0502020204030204" pitchFamily="34" charset="0"/>
              </a:rPr>
              <a:t> </a:t>
            </a:r>
            <a:r>
              <a:rPr lang="fr-FR" sz="1200" dirty="0" smtClean="0">
                <a:solidFill>
                  <a:srgbClr val="008000"/>
                </a:solidFill>
                <a:latin typeface="Calibri" panose="020F0502020204030204" pitchFamily="34" charset="0"/>
              </a:rPr>
              <a:t>utilisable comme biocarbu­rant.</a:t>
            </a:r>
            <a:r>
              <a:rPr lang="fr-FR" sz="1000" dirty="0" smtClean="0">
                <a:solidFill>
                  <a:srgbClr val="008000"/>
                </a:solidFill>
                <a:latin typeface="Calibri" panose="020F0502020204030204" pitchFamily="34" charset="0"/>
              </a:rPr>
              <a:t> </a:t>
            </a:r>
            <a:r>
              <a:rPr lang="fr-FR" sz="1000" dirty="0">
                <a:solidFill>
                  <a:srgbClr val="008000"/>
                </a:solidFill>
                <a:latin typeface="Calibri" panose="020F0502020204030204" pitchFamily="34" charset="0"/>
              </a:rPr>
              <a:t>Source : </a:t>
            </a:r>
            <a:r>
              <a:rPr lang="fr-FR" sz="1000" dirty="0">
                <a:solidFill>
                  <a:srgbClr val="008000"/>
                </a:solidFill>
                <a:latin typeface="Calibri" panose="020F0502020204030204" pitchFamily="34" charset="0"/>
                <a:hlinkClick r:id="rId30"/>
              </a:rPr>
              <a:t>http://</a:t>
            </a:r>
            <a:r>
              <a:rPr lang="fr-FR" sz="1000" dirty="0" smtClean="0">
                <a:solidFill>
                  <a:srgbClr val="008000"/>
                </a:solidFill>
                <a:latin typeface="Calibri" panose="020F0502020204030204" pitchFamily="34" charset="0"/>
                <a:hlinkClick r:id="rId30"/>
              </a:rPr>
              <a:t>en.wikipedia.org/wiki/Euphorbia_tirucalli</a:t>
            </a:r>
            <a:r>
              <a:rPr lang="fr-FR" sz="1000" dirty="0" smtClean="0">
                <a:solidFill>
                  <a:srgbClr val="008000"/>
                </a:solidFill>
                <a:latin typeface="Calibri" panose="020F0502020204030204" pitchFamily="34" charset="0"/>
              </a:rPr>
              <a:t> </a:t>
            </a:r>
            <a:endParaRPr lang="fr-FR" sz="1200" dirty="0">
              <a:solidFill>
                <a:srgbClr val="008000"/>
              </a:solidFill>
              <a:latin typeface="Calibri" panose="020F0502020204030204" pitchFamily="34" charset="0"/>
            </a:endParaRPr>
          </a:p>
        </p:txBody>
      </p:sp>
      <p:sp>
        <p:nvSpPr>
          <p:cNvPr id="15" name="Rectangle 14"/>
          <p:cNvSpPr/>
          <p:nvPr/>
        </p:nvSpPr>
        <p:spPr>
          <a:xfrm>
            <a:off x="10159905" y="5417858"/>
            <a:ext cx="1794787" cy="276999"/>
          </a:xfrm>
          <a:prstGeom prst="rect">
            <a:avLst/>
          </a:prstGeom>
        </p:spPr>
        <p:txBody>
          <a:bodyPr wrap="none">
            <a:spAutoFit/>
          </a:bodyPr>
          <a:lstStyle/>
          <a:p>
            <a:pPr algn="ctr"/>
            <a:r>
              <a:rPr lang="fr-FR" sz="1200" dirty="0">
                <a:solidFill>
                  <a:srgbClr val="008000"/>
                </a:solidFill>
              </a:rPr>
              <a:t>Arbre mature en Tanzanie</a:t>
            </a:r>
          </a:p>
        </p:txBody>
      </p:sp>
      <p:pic>
        <p:nvPicPr>
          <p:cNvPr id="2061" name="Picture 13" descr="D:\Users\blisan\Pictures\perso\agro-forêts\Euphorbia tirucalli1.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761644" y="4851175"/>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Users\blisan\Pictures\perso\agro-forêts\Euphorbia_tirucalli_Tanzania.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95298" y="4331521"/>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D:\Users\blisan\Pictures\perso\agro-forêts\Euphorbia tirucalli2.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016905" y="4854887"/>
            <a:ext cx="1143000" cy="85725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13"/>
          <p:cNvSpPr>
            <a:spLocks noChangeArrowheads="1"/>
          </p:cNvSpPr>
          <p:nvPr/>
        </p:nvSpPr>
        <p:spPr bwMode="auto">
          <a:xfrm>
            <a:off x="5366283" y="4965203"/>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a:solidFill>
                  <a:srgbClr val="FF0000"/>
                </a:solidFill>
                <a:sym typeface="Wingdings" panose="05000000000000000000" pitchFamily="2" charset="2"/>
              </a:rPr>
              <a:t></a:t>
            </a:r>
            <a:endParaRPr lang="fr-FR" altLang="fr-FR" dirty="0"/>
          </a:p>
        </p:txBody>
      </p:sp>
      <p:sp>
        <p:nvSpPr>
          <p:cNvPr id="31" name="Rectangle 13"/>
          <p:cNvSpPr>
            <a:spLocks noChangeArrowheads="1"/>
          </p:cNvSpPr>
          <p:nvPr/>
        </p:nvSpPr>
        <p:spPr bwMode="auto">
          <a:xfrm>
            <a:off x="11726886" y="6172335"/>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a:solidFill>
                  <a:srgbClr val="FF0000"/>
                </a:solidFill>
                <a:sym typeface="Wingdings" panose="05000000000000000000" pitchFamily="2" charset="2"/>
              </a:rPr>
              <a:t></a:t>
            </a:r>
            <a:endParaRPr lang="fr-FR" altLang="fr-FR" dirty="0"/>
          </a:p>
        </p:txBody>
      </p:sp>
    </p:spTree>
    <p:extLst>
      <p:ext uri="{BB962C8B-B14F-4D97-AF65-F5344CB8AC3E}">
        <p14:creationId xmlns:p14="http://schemas.microsoft.com/office/powerpoint/2010/main" val="3265734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668" y="200670"/>
            <a:ext cx="520849" cy="288402"/>
          </a:xfrm>
        </p:spPr>
        <p:txBody>
          <a:bodyPr/>
          <a:lstStyle/>
          <a:p>
            <a:fld id="{603C289A-54D5-4C32-934A-7B1A9FC8B676}" type="slidenum">
              <a:rPr lang="fr-FR" smtClean="0"/>
              <a:t>27</a:t>
            </a:fld>
            <a:endParaRPr lang="fr-FR"/>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50607" y="681990"/>
            <a:ext cx="2807115" cy="369332"/>
          </a:xfrm>
          <a:prstGeom prst="rect">
            <a:avLst/>
          </a:prstGeom>
        </p:spPr>
        <p:txBody>
          <a:bodyPr wrap="none">
            <a:spAutoFit/>
          </a:bodyPr>
          <a:lstStyle/>
          <a:p>
            <a:pPr eaLnBrk="0" fontAlgn="base" hangingPunct="0"/>
            <a:r>
              <a:rPr lang="fr-FR" b="1" dirty="0" smtClean="0">
                <a:solidFill>
                  <a:srgbClr val="008000"/>
                </a:solidFill>
              </a:rPr>
              <a:t>6. Piquets vivants et treilles</a:t>
            </a:r>
            <a:endParaRPr lang="fr-FR" dirty="0">
              <a:solidFill>
                <a:srgbClr val="008000"/>
              </a:solidFill>
            </a:endParaRPr>
          </a:p>
        </p:txBody>
      </p:sp>
      <p:sp>
        <p:nvSpPr>
          <p:cNvPr id="11" name="ZoneTexte 10"/>
          <p:cNvSpPr txBox="1"/>
          <p:nvPr/>
        </p:nvSpPr>
        <p:spPr>
          <a:xfrm>
            <a:off x="150607" y="1032589"/>
            <a:ext cx="9934838" cy="1754326"/>
          </a:xfrm>
          <a:prstGeom prst="rect">
            <a:avLst/>
          </a:prstGeom>
          <a:noFill/>
        </p:spPr>
        <p:txBody>
          <a:bodyPr wrap="square" rtlCol="0">
            <a:spAutoFit/>
          </a:bodyPr>
          <a:lstStyle/>
          <a:p>
            <a:pPr algn="just"/>
            <a:r>
              <a:rPr lang="fr-FR" dirty="0">
                <a:solidFill>
                  <a:srgbClr val="008000"/>
                </a:solidFill>
              </a:rPr>
              <a:t>Certaines plantes ligneuses arrivent à se propager à partir de boutures de grande taille. Lorsqu’on coupe, puis plante, des bâtons de la largeur des poteaux de clôture, ils prennent racines et forment des feuilles. Plusieurs variétés d’érythrine (</a:t>
            </a:r>
            <a:r>
              <a:rPr lang="fr-FR" i="1" dirty="0" err="1">
                <a:solidFill>
                  <a:srgbClr val="008000"/>
                </a:solidFill>
              </a:rPr>
              <a:t>Erythrina</a:t>
            </a:r>
            <a:r>
              <a:rPr lang="fr-FR" i="1" dirty="0">
                <a:solidFill>
                  <a:srgbClr val="008000"/>
                </a:solidFill>
              </a:rPr>
              <a:t> </a:t>
            </a:r>
            <a:r>
              <a:rPr lang="fr-FR" dirty="0" err="1">
                <a:solidFill>
                  <a:srgbClr val="008000"/>
                </a:solidFill>
              </a:rPr>
              <a:t>spp</a:t>
            </a:r>
            <a:r>
              <a:rPr lang="fr-FR" dirty="0">
                <a:solidFill>
                  <a:srgbClr val="008000"/>
                </a:solidFill>
              </a:rPr>
              <a:t>.), par exemple, sont plan­tées sous forme de piquets d’environ 2 m de long et de 5 à 10 cm de diamètre</a:t>
            </a:r>
            <a:r>
              <a:rPr lang="fr-FR" dirty="0" smtClean="0">
                <a:solidFill>
                  <a:srgbClr val="008000"/>
                </a:solidFill>
              </a:rPr>
              <a:t>. </a:t>
            </a:r>
            <a:r>
              <a:rPr lang="fr-FR" dirty="0">
                <a:solidFill>
                  <a:srgbClr val="008000"/>
                </a:solidFill>
              </a:rPr>
              <a:t>Ils peuvent servir de support à du fil de fer barbelé ou à un treillage constitué de matériau local, et former ainsi une </a:t>
            </a:r>
            <a:r>
              <a:rPr lang="fr-FR" dirty="0" smtClean="0">
                <a:solidFill>
                  <a:srgbClr val="008000"/>
                </a:solidFill>
              </a:rPr>
              <a:t>haie, par exemple avec le </a:t>
            </a:r>
            <a:r>
              <a:rPr lang="fr-FR" dirty="0" err="1" smtClean="0">
                <a:solidFill>
                  <a:srgbClr val="008000"/>
                </a:solidFill>
              </a:rPr>
              <a:t>kpatin</a:t>
            </a:r>
            <a:r>
              <a:rPr lang="fr-FR" dirty="0" smtClean="0">
                <a:solidFill>
                  <a:srgbClr val="008000"/>
                </a:solidFill>
              </a:rPr>
              <a:t> </a:t>
            </a:r>
            <a:r>
              <a:rPr lang="fr-FR" dirty="0">
                <a:solidFill>
                  <a:srgbClr val="008000"/>
                </a:solidFill>
              </a:rPr>
              <a:t>(</a:t>
            </a:r>
            <a:r>
              <a:rPr lang="fr-FR" i="1" dirty="0" err="1">
                <a:solidFill>
                  <a:srgbClr val="008000"/>
                </a:solidFill>
              </a:rPr>
              <a:t>Newbouldia</a:t>
            </a:r>
            <a:r>
              <a:rPr lang="fr-FR" i="1" dirty="0">
                <a:solidFill>
                  <a:srgbClr val="008000"/>
                </a:solidFill>
              </a:rPr>
              <a:t> </a:t>
            </a:r>
            <a:r>
              <a:rPr lang="fr-FR" i="1" dirty="0" err="1">
                <a:solidFill>
                  <a:srgbClr val="008000"/>
                </a:solidFill>
              </a:rPr>
              <a:t>laevis</a:t>
            </a:r>
            <a:r>
              <a:rPr lang="fr-FR" dirty="0" smtClean="0">
                <a:solidFill>
                  <a:srgbClr val="008000"/>
                </a:solidFill>
              </a:rPr>
              <a:t>), </a:t>
            </a:r>
            <a:r>
              <a:rPr lang="fr-FR" i="1" dirty="0" err="1">
                <a:solidFill>
                  <a:srgbClr val="008000"/>
                </a:solidFill>
              </a:rPr>
              <a:t>Commiphora</a:t>
            </a:r>
            <a:r>
              <a:rPr lang="fr-FR" i="1" dirty="0">
                <a:solidFill>
                  <a:srgbClr val="008000"/>
                </a:solidFill>
              </a:rPr>
              <a:t> </a:t>
            </a:r>
            <a:r>
              <a:rPr lang="fr-FR" dirty="0">
                <a:solidFill>
                  <a:srgbClr val="008000"/>
                </a:solidFill>
              </a:rPr>
              <a:t>(par exemple le bdellium d’Afrique, </a:t>
            </a:r>
            <a:r>
              <a:rPr lang="fr-FR" i="1" dirty="0">
                <a:solidFill>
                  <a:srgbClr val="008000"/>
                </a:solidFill>
              </a:rPr>
              <a:t>C. </a:t>
            </a:r>
            <a:r>
              <a:rPr lang="fr-FR" i="1" dirty="0" err="1">
                <a:solidFill>
                  <a:srgbClr val="008000"/>
                </a:solidFill>
              </a:rPr>
              <a:t>africana</a:t>
            </a:r>
            <a:r>
              <a:rPr lang="fr-FR" dirty="0" smtClean="0">
                <a:solidFill>
                  <a:srgbClr val="008000"/>
                </a:solidFill>
              </a:rPr>
              <a:t>) etc. </a:t>
            </a:r>
            <a:endParaRPr lang="fr-FR" dirty="0">
              <a:solidFill>
                <a:srgbClr val="008000"/>
              </a:solidFill>
            </a:endParaRPr>
          </a:p>
        </p:txBody>
      </p:sp>
      <p:sp>
        <p:nvSpPr>
          <p:cNvPr id="12" name="Rectangle 11"/>
          <p:cNvSpPr/>
          <p:nvPr/>
        </p:nvSpPr>
        <p:spPr>
          <a:xfrm>
            <a:off x="9796643" y="3076031"/>
            <a:ext cx="2391620"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Courges serpent (</a:t>
            </a:r>
            <a:r>
              <a:rPr lang="fr-FR" sz="1200" i="1" dirty="0" err="1">
                <a:solidFill>
                  <a:srgbClr val="008000"/>
                </a:solidFill>
                <a:latin typeface="Arial" panose="020B0604020202020204" pitchFamily="34" charset="0"/>
                <a:ea typeface="Times New Roman" panose="02020603050405020304" pitchFamily="18" charset="0"/>
              </a:rPr>
              <a:t>Trichosanthes</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cucumerina</a:t>
            </a:r>
            <a:r>
              <a:rPr lang="fr-FR" sz="1200" dirty="0">
                <a:solidFill>
                  <a:srgbClr val="008000"/>
                </a:solidFill>
                <a:latin typeface="Arial" panose="020B0604020202020204" pitchFamily="34" charset="0"/>
                <a:ea typeface="Times New Roman" panose="02020603050405020304" pitchFamily="18" charset="0"/>
              </a:rPr>
              <a:t>) sur </a:t>
            </a:r>
            <a:r>
              <a:rPr lang="fr-FR" sz="1200" dirty="0" smtClean="0">
                <a:solidFill>
                  <a:srgbClr val="008000"/>
                </a:solidFill>
                <a:latin typeface="Arial" panose="020B0604020202020204" pitchFamily="34" charset="0"/>
                <a:ea typeface="Times New Roman" panose="02020603050405020304" pitchFamily="18" charset="0"/>
              </a:rPr>
              <a:t>une tonnelle.</a:t>
            </a:r>
            <a:endParaRPr lang="fr-FR" sz="1200" dirty="0">
              <a:solidFill>
                <a:srgbClr val="008000"/>
              </a:solidFill>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781" y="1"/>
            <a:ext cx="1879046" cy="3070636"/>
          </a:xfrm>
          <a:prstGeom prst="rect">
            <a:avLst/>
          </a:prstGeom>
        </p:spPr>
      </p:pic>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807" y="3560782"/>
            <a:ext cx="1307387" cy="1307387"/>
          </a:xfrm>
          <a:prstGeom prst="rect">
            <a:avLst/>
          </a:prstGeom>
        </p:spPr>
      </p:pic>
      <p:sp>
        <p:nvSpPr>
          <p:cNvPr id="17" name="Rectangle 16"/>
          <p:cNvSpPr/>
          <p:nvPr/>
        </p:nvSpPr>
        <p:spPr>
          <a:xfrm>
            <a:off x="10693109" y="4857750"/>
            <a:ext cx="1411160" cy="643691"/>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Courges serpent (</a:t>
            </a:r>
            <a:r>
              <a:rPr lang="fr-FR" sz="1200" i="1" dirty="0" err="1">
                <a:solidFill>
                  <a:srgbClr val="008000"/>
                </a:solidFill>
                <a:latin typeface="Arial" panose="020B0604020202020204" pitchFamily="34" charset="0"/>
                <a:ea typeface="Times New Roman" panose="02020603050405020304" pitchFamily="18" charset="0"/>
              </a:rPr>
              <a:t>Trichosanthes</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cucumerina</a:t>
            </a:r>
            <a:r>
              <a:rPr lang="fr-FR" sz="1200" dirty="0">
                <a:solidFill>
                  <a:srgbClr val="008000"/>
                </a:solidFill>
                <a:latin typeface="Arial" panose="020B0604020202020204" pitchFamily="34" charset="0"/>
                <a:ea typeface="Times New Roman" panose="02020603050405020304" pitchFamily="18" charset="0"/>
              </a:rPr>
              <a:t>). </a:t>
            </a:r>
            <a:endParaRPr lang="fr-FR" sz="1200" dirty="0"/>
          </a:p>
        </p:txBody>
      </p:sp>
      <p:sp>
        <p:nvSpPr>
          <p:cNvPr id="3" name="Rectangle 2"/>
          <p:cNvSpPr/>
          <p:nvPr/>
        </p:nvSpPr>
        <p:spPr>
          <a:xfrm>
            <a:off x="150607" y="4868169"/>
            <a:ext cx="4065904" cy="1969770"/>
          </a:xfrm>
          <a:prstGeom prst="rect">
            <a:avLst/>
          </a:prstGeom>
        </p:spPr>
        <p:txBody>
          <a:bodyPr wrap="square">
            <a:spAutoFit/>
          </a:bodyPr>
          <a:lstStyle/>
          <a:p>
            <a:pPr algn="just"/>
            <a:r>
              <a:rPr lang="fr-FR" sz="1200" dirty="0" smtClean="0">
                <a:solidFill>
                  <a:srgbClr val="008000"/>
                </a:solidFill>
              </a:rPr>
              <a:t>Erythrine </a:t>
            </a:r>
            <a:r>
              <a:rPr lang="fr-FR" sz="1200" dirty="0">
                <a:solidFill>
                  <a:srgbClr val="008000"/>
                </a:solidFill>
              </a:rPr>
              <a:t>(</a:t>
            </a:r>
            <a:r>
              <a:rPr lang="fr-FR" sz="1200" i="1" dirty="0" err="1">
                <a:solidFill>
                  <a:srgbClr val="008000"/>
                </a:solidFill>
              </a:rPr>
              <a:t>Erythrina</a:t>
            </a:r>
            <a:r>
              <a:rPr lang="fr-FR" sz="1200" i="1" dirty="0">
                <a:solidFill>
                  <a:srgbClr val="008000"/>
                </a:solidFill>
              </a:rPr>
              <a:t> </a:t>
            </a:r>
            <a:r>
              <a:rPr lang="fr-FR" sz="1200" dirty="0" err="1">
                <a:solidFill>
                  <a:srgbClr val="008000"/>
                </a:solidFill>
              </a:rPr>
              <a:t>spp</a:t>
            </a:r>
            <a:r>
              <a:rPr lang="fr-FR" sz="1200" dirty="0" smtClean="0">
                <a:solidFill>
                  <a:srgbClr val="008000"/>
                </a:solidFill>
              </a:rPr>
              <a:t>.) (</a:t>
            </a:r>
            <a:r>
              <a:rPr lang="fr-FR" sz="1200" i="1" dirty="0" err="1">
                <a:hlinkClick r:id="rId4" tooltip="Fabaceae"/>
              </a:rPr>
              <a:t>Fabaceae</a:t>
            </a:r>
            <a:r>
              <a:rPr lang="fr-FR" sz="1200" dirty="0" smtClean="0">
                <a:solidFill>
                  <a:srgbClr val="008000"/>
                </a:solidFill>
              </a:rPr>
              <a:t>). Exemple, ici, </a:t>
            </a:r>
            <a:r>
              <a:rPr lang="fr-FR" sz="1200" i="1" dirty="0" err="1">
                <a:solidFill>
                  <a:srgbClr val="008000"/>
                </a:solidFill>
              </a:rPr>
              <a:t>Erythrina</a:t>
            </a:r>
            <a:r>
              <a:rPr lang="fr-FR" sz="1200" i="1" dirty="0">
                <a:solidFill>
                  <a:srgbClr val="008000"/>
                </a:solidFill>
              </a:rPr>
              <a:t> </a:t>
            </a:r>
            <a:r>
              <a:rPr lang="fr-FR" sz="1200" i="1" dirty="0" smtClean="0">
                <a:solidFill>
                  <a:srgbClr val="008000"/>
                </a:solidFill>
              </a:rPr>
              <a:t> </a:t>
            </a:r>
            <a:r>
              <a:rPr lang="fr-FR" sz="1200" i="1" dirty="0" err="1" smtClean="0">
                <a:solidFill>
                  <a:srgbClr val="008000"/>
                </a:solidFill>
              </a:rPr>
              <a:t>caffra</a:t>
            </a:r>
            <a:r>
              <a:rPr lang="fr-FR" sz="1200" i="1" dirty="0" smtClean="0">
                <a:solidFill>
                  <a:srgbClr val="008000"/>
                </a:solidFill>
              </a:rPr>
              <a:t>. </a:t>
            </a:r>
            <a:r>
              <a:rPr lang="fr-FR" sz="1200" dirty="0" smtClean="0">
                <a:solidFill>
                  <a:srgbClr val="FF0000"/>
                </a:solidFill>
              </a:rPr>
              <a:t>Plante très toxique (</a:t>
            </a:r>
            <a:r>
              <a:rPr lang="fr-FR" sz="1400" dirty="0" smtClean="0">
                <a:sym typeface="Wingdings" panose="05000000000000000000" pitchFamily="2" charset="2"/>
              </a:rPr>
              <a:t></a:t>
            </a:r>
            <a:r>
              <a:rPr lang="fr-FR" sz="1200" dirty="0" smtClean="0">
                <a:solidFill>
                  <a:srgbClr val="FF0000"/>
                </a:solidFill>
              </a:rPr>
              <a:t>).</a:t>
            </a:r>
            <a:r>
              <a:rPr lang="fr-FR" sz="1200" dirty="0" smtClean="0">
                <a:solidFill>
                  <a:srgbClr val="008000"/>
                </a:solidFill>
              </a:rPr>
              <a:t> Origine Afrique australe (côte orientale</a:t>
            </a:r>
            <a:r>
              <a:rPr lang="fr-FR" sz="1200" i="1" dirty="0" smtClean="0">
                <a:solidFill>
                  <a:srgbClr val="008000"/>
                </a:solidFill>
              </a:rPr>
              <a:t>). </a:t>
            </a:r>
            <a:r>
              <a:rPr lang="fr-FR" sz="1200" i="1" dirty="0" err="1">
                <a:solidFill>
                  <a:srgbClr val="008000"/>
                </a:solidFill>
              </a:rPr>
              <a:t>Caffra</a:t>
            </a:r>
            <a:r>
              <a:rPr lang="fr-FR" sz="1200" i="1" dirty="0">
                <a:solidFill>
                  <a:srgbClr val="008000"/>
                </a:solidFill>
              </a:rPr>
              <a:t> </a:t>
            </a:r>
            <a:r>
              <a:rPr lang="fr-FR" sz="1200" i="1" dirty="0" err="1">
                <a:solidFill>
                  <a:srgbClr val="008000"/>
                </a:solidFill>
              </a:rPr>
              <a:t>Erythrina</a:t>
            </a:r>
            <a:r>
              <a:rPr lang="fr-FR" sz="1200" i="1" dirty="0">
                <a:solidFill>
                  <a:srgbClr val="008000"/>
                </a:solidFill>
              </a:rPr>
              <a:t> </a:t>
            </a:r>
            <a:r>
              <a:rPr lang="fr-FR" sz="1200" dirty="0">
                <a:solidFill>
                  <a:srgbClr val="008000"/>
                </a:solidFill>
              </a:rPr>
              <a:t>est un </a:t>
            </a:r>
            <a:r>
              <a:rPr lang="fr-FR" sz="1200" dirty="0" smtClean="0">
                <a:solidFill>
                  <a:srgbClr val="008000"/>
                </a:solidFill>
              </a:rPr>
              <a:t>arbre ornemental, moyen </a:t>
            </a:r>
            <a:r>
              <a:rPr lang="fr-FR" sz="1200" dirty="0">
                <a:solidFill>
                  <a:srgbClr val="008000"/>
                </a:solidFill>
              </a:rPr>
              <a:t>à </a:t>
            </a:r>
            <a:r>
              <a:rPr lang="fr-FR" sz="1200" dirty="0" smtClean="0">
                <a:solidFill>
                  <a:srgbClr val="008000"/>
                </a:solidFill>
              </a:rPr>
              <a:t>grand, à </a:t>
            </a:r>
            <a:r>
              <a:rPr lang="fr-FR" sz="1200" dirty="0">
                <a:solidFill>
                  <a:srgbClr val="008000"/>
                </a:solidFill>
              </a:rPr>
              <a:t>feuilles </a:t>
            </a:r>
            <a:r>
              <a:rPr lang="fr-FR" sz="1200" dirty="0" smtClean="0">
                <a:solidFill>
                  <a:srgbClr val="008000"/>
                </a:solidFill>
              </a:rPr>
              <a:t>caduques, utilisé comme arbre d’ombrage. Source de nourriture pour les oiseaux</a:t>
            </a:r>
            <a:r>
              <a:rPr lang="fr-FR" sz="1200" dirty="0">
                <a:solidFill>
                  <a:srgbClr val="008000"/>
                </a:solidFill>
              </a:rPr>
              <a:t>. </a:t>
            </a:r>
            <a:r>
              <a:rPr lang="fr-FR" sz="1200" dirty="0">
                <a:solidFill>
                  <a:srgbClr val="FF0000"/>
                </a:solidFill>
              </a:rPr>
              <a:t>Une espèce endémique à Madagascar, </a:t>
            </a:r>
            <a:r>
              <a:rPr lang="fr-FR" sz="1200" b="1" i="1" dirty="0" err="1">
                <a:solidFill>
                  <a:srgbClr val="FF0000"/>
                </a:solidFill>
              </a:rPr>
              <a:t>Erythrina</a:t>
            </a:r>
            <a:r>
              <a:rPr lang="fr-FR" sz="1200" b="1" i="1" dirty="0">
                <a:solidFill>
                  <a:srgbClr val="FF0000"/>
                </a:solidFill>
              </a:rPr>
              <a:t> </a:t>
            </a:r>
            <a:r>
              <a:rPr lang="fr-FR" sz="1200" b="1" i="1" dirty="0" err="1">
                <a:solidFill>
                  <a:srgbClr val="FF0000"/>
                </a:solidFill>
              </a:rPr>
              <a:t>ankaranensis</a:t>
            </a:r>
            <a:r>
              <a:rPr lang="fr-FR" sz="1200" dirty="0">
                <a:solidFill>
                  <a:srgbClr val="FF0000"/>
                </a:solidFill>
              </a:rPr>
              <a:t>, est en danger</a:t>
            </a:r>
            <a:r>
              <a:rPr lang="fr-FR" sz="1200" dirty="0" smtClean="0">
                <a:solidFill>
                  <a:srgbClr val="008000"/>
                </a:solidFill>
              </a:rPr>
              <a:t>. </a:t>
            </a:r>
            <a:r>
              <a:rPr lang="fr-FR" sz="1200" dirty="0" err="1" smtClean="0">
                <a:solidFill>
                  <a:srgbClr val="008000"/>
                </a:solidFill>
              </a:rPr>
              <a:t>Plusieurss</a:t>
            </a:r>
            <a:r>
              <a:rPr lang="fr-FR" sz="1200" dirty="0" smtClean="0">
                <a:solidFill>
                  <a:srgbClr val="008000"/>
                </a:solidFill>
              </a:rPr>
              <a:t> espèces à </a:t>
            </a:r>
            <a:r>
              <a:rPr lang="fr-FR" sz="1200" dirty="0" err="1" smtClean="0">
                <a:solidFill>
                  <a:srgbClr val="008000"/>
                </a:solidFill>
              </a:rPr>
              <a:t>Madagaascar</a:t>
            </a:r>
            <a:r>
              <a:rPr lang="fr-FR" sz="1200" dirty="0" smtClean="0">
                <a:solidFill>
                  <a:srgbClr val="008000"/>
                </a:solidFill>
              </a:rPr>
              <a:t> Sources : a) </a:t>
            </a:r>
            <a:r>
              <a:rPr lang="fr-FR" sz="1200" dirty="0">
                <a:solidFill>
                  <a:srgbClr val="008000"/>
                </a:solidFill>
                <a:hlinkClick r:id="rId5"/>
              </a:rPr>
              <a:t>http://</a:t>
            </a:r>
            <a:r>
              <a:rPr lang="fr-FR" sz="1200" dirty="0" smtClean="0">
                <a:solidFill>
                  <a:srgbClr val="008000"/>
                </a:solidFill>
                <a:hlinkClick r:id="rId5"/>
              </a:rPr>
              <a:t>fr.wikipedia.org/wiki/Erythrina</a:t>
            </a:r>
            <a:r>
              <a:rPr lang="fr-FR" sz="1200" dirty="0" smtClean="0">
                <a:solidFill>
                  <a:srgbClr val="008000"/>
                </a:solidFill>
              </a:rPr>
              <a:t>, </a:t>
            </a:r>
          </a:p>
          <a:p>
            <a:pPr algn="just"/>
            <a:r>
              <a:rPr lang="fr-FR" sz="1200" dirty="0" smtClean="0">
                <a:solidFill>
                  <a:srgbClr val="008000"/>
                </a:solidFill>
              </a:rPr>
              <a:t>b</a:t>
            </a:r>
            <a:r>
              <a:rPr lang="fr-FR" sz="1200" dirty="0">
                <a:solidFill>
                  <a:srgbClr val="008000"/>
                </a:solidFill>
              </a:rPr>
              <a:t>) </a:t>
            </a:r>
            <a:r>
              <a:rPr lang="fr-FR" sz="1200" dirty="0">
                <a:solidFill>
                  <a:srgbClr val="008000"/>
                </a:solidFill>
                <a:hlinkClick r:id="rId6"/>
              </a:rPr>
              <a:t>http://</a:t>
            </a:r>
            <a:r>
              <a:rPr lang="fr-FR" sz="1200" dirty="0" smtClean="0">
                <a:solidFill>
                  <a:srgbClr val="008000"/>
                </a:solidFill>
                <a:hlinkClick r:id="rId6"/>
              </a:rPr>
              <a:t>en.wikipedia.org/wiki/Erythrina</a:t>
            </a:r>
            <a:r>
              <a:rPr lang="fr-FR" sz="1200" dirty="0" smtClean="0">
                <a:solidFill>
                  <a:srgbClr val="008000"/>
                </a:solidFill>
              </a:rPr>
              <a:t> </a:t>
            </a:r>
          </a:p>
          <a:p>
            <a:pPr algn="just"/>
            <a:r>
              <a:rPr lang="fr-FR" sz="1200" dirty="0">
                <a:solidFill>
                  <a:srgbClr val="008000"/>
                </a:solidFill>
              </a:rPr>
              <a:t>c) </a:t>
            </a:r>
            <a:r>
              <a:rPr lang="fr-FR" sz="1200" dirty="0">
                <a:solidFill>
                  <a:srgbClr val="008000"/>
                </a:solidFill>
                <a:hlinkClick r:id="rId7"/>
              </a:rPr>
              <a:t>http://</a:t>
            </a:r>
            <a:r>
              <a:rPr lang="fr-FR" sz="1200" dirty="0" smtClean="0">
                <a:solidFill>
                  <a:srgbClr val="008000"/>
                </a:solidFill>
                <a:hlinkClick r:id="rId7"/>
              </a:rPr>
              <a:t>en.wikipedia.org/wiki/Erythrina_ankaranensis</a:t>
            </a:r>
            <a:r>
              <a:rPr lang="fr-FR" sz="1200" dirty="0" smtClean="0">
                <a:solidFill>
                  <a:srgbClr val="008000"/>
                </a:solidFill>
              </a:rPr>
              <a:t> </a:t>
            </a:r>
            <a:endParaRPr lang="fr-FR" sz="1200" dirty="0">
              <a:solidFill>
                <a:srgbClr val="008000"/>
              </a:solidFill>
            </a:endParaRPr>
          </a:p>
        </p:txBody>
      </p:sp>
      <p:pic>
        <p:nvPicPr>
          <p:cNvPr id="3074" name="Picture 2" descr="D:\Users\blisan\Pictures\perso\agro-forêts\Erythrine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587" y="3151905"/>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agro-forêts\Erythrin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6836" y="4077594"/>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agro-forêts\Erythrin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07" y="342900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11628" y="3795468"/>
            <a:ext cx="2906414" cy="830997"/>
          </a:xfrm>
          <a:prstGeom prst="rect">
            <a:avLst/>
          </a:prstGeom>
        </p:spPr>
        <p:txBody>
          <a:bodyPr wrap="square">
            <a:spAutoFit/>
          </a:bodyPr>
          <a:lstStyle/>
          <a:p>
            <a:pPr algn="just"/>
            <a:r>
              <a:rPr lang="fr-FR" sz="1200" b="1" dirty="0" err="1">
                <a:solidFill>
                  <a:srgbClr val="008000"/>
                </a:solidFill>
              </a:rPr>
              <a:t>kpatin</a:t>
            </a:r>
            <a:r>
              <a:rPr lang="fr-FR" sz="1200" dirty="0">
                <a:solidFill>
                  <a:srgbClr val="008000"/>
                </a:solidFill>
              </a:rPr>
              <a:t> (</a:t>
            </a:r>
            <a:r>
              <a:rPr lang="fr-FR" sz="1200" i="1" dirty="0" err="1">
                <a:solidFill>
                  <a:srgbClr val="008000"/>
                </a:solidFill>
              </a:rPr>
              <a:t>Newbouldia</a:t>
            </a:r>
            <a:r>
              <a:rPr lang="fr-FR" sz="1200" i="1" dirty="0">
                <a:solidFill>
                  <a:srgbClr val="008000"/>
                </a:solidFill>
              </a:rPr>
              <a:t> </a:t>
            </a:r>
            <a:r>
              <a:rPr lang="fr-FR" sz="1200" i="1" dirty="0" err="1">
                <a:solidFill>
                  <a:srgbClr val="008000"/>
                </a:solidFill>
              </a:rPr>
              <a:t>laevis</a:t>
            </a:r>
            <a:r>
              <a:rPr lang="fr-FR" sz="1200" dirty="0" smtClean="0">
                <a:solidFill>
                  <a:srgbClr val="008000"/>
                </a:solidFill>
              </a:rPr>
              <a:t>) (</a:t>
            </a:r>
            <a:r>
              <a:rPr lang="fr-FR" sz="1200" i="1" dirty="0" err="1" smtClean="0">
                <a:solidFill>
                  <a:srgbClr val="008000"/>
                </a:solidFill>
                <a:hlinkClick r:id="rId11" tooltip="Bignoniáceas"/>
              </a:rPr>
              <a:t>Bignoniaceae</a:t>
            </a:r>
            <a:r>
              <a:rPr lang="fr-FR" sz="1200" dirty="0" smtClean="0">
                <a:solidFill>
                  <a:srgbClr val="008000"/>
                </a:solidFill>
              </a:rPr>
              <a:t>) petit arbre, atteignant </a:t>
            </a:r>
            <a:r>
              <a:rPr lang="fr-FR" sz="1200" dirty="0">
                <a:solidFill>
                  <a:srgbClr val="008000"/>
                </a:solidFill>
              </a:rPr>
              <a:t>une hauteur de 15 m de </a:t>
            </a:r>
            <a:r>
              <a:rPr lang="fr-FR" sz="1200" dirty="0" smtClean="0">
                <a:solidFill>
                  <a:srgbClr val="008000"/>
                </a:solidFill>
              </a:rPr>
              <a:t>haut. </a:t>
            </a:r>
            <a:r>
              <a:rPr lang="fr-FR" sz="1200" dirty="0" smtClean="0">
                <a:solidFill>
                  <a:srgbClr val="FF0000"/>
                </a:solidFill>
              </a:rPr>
              <a:t>Non présent à Madagascar.</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12"/>
              </a:rPr>
              <a:t>http://</a:t>
            </a:r>
            <a:r>
              <a:rPr lang="fr-FR" sz="1200" dirty="0" smtClean="0">
                <a:solidFill>
                  <a:srgbClr val="008000"/>
                </a:solidFill>
                <a:hlinkClick r:id="rId12"/>
              </a:rPr>
              <a:t>es.wikipedia.org/wiki/Newbouldia</a:t>
            </a:r>
            <a:r>
              <a:rPr lang="fr-FR" sz="1200" dirty="0" smtClean="0">
                <a:solidFill>
                  <a:srgbClr val="008000"/>
                </a:solidFill>
              </a:rPr>
              <a:t> </a:t>
            </a:r>
            <a:endParaRPr lang="fr-FR" sz="1200" dirty="0">
              <a:solidFill>
                <a:srgbClr val="FF0000"/>
              </a:solidFill>
            </a:endParaRPr>
          </a:p>
        </p:txBody>
      </p:sp>
      <p:pic>
        <p:nvPicPr>
          <p:cNvPr id="3077" name="Picture 5" descr="D:\Users\blisan\Pictures\perso\agro-forêts\Newbouldia laevis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9843" y="288806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agro-forêts\Newbouldia laevi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7656" y="2888060"/>
            <a:ext cx="1100470" cy="9290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3"/>
          <p:cNvSpPr>
            <a:spLocks noChangeArrowheads="1"/>
          </p:cNvSpPr>
          <p:nvPr/>
        </p:nvSpPr>
        <p:spPr bwMode="auto">
          <a:xfrm>
            <a:off x="4090876" y="4714645"/>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a:sym typeface="Wingdings" panose="05000000000000000000" pitchFamily="2" charset="2"/>
              </a:rPr>
              <a:t></a:t>
            </a:r>
            <a:endParaRPr lang="fr-FR" altLang="fr-FR" dirty="0"/>
          </a:p>
        </p:txBody>
      </p:sp>
      <p:pic>
        <p:nvPicPr>
          <p:cNvPr id="19" name="Imag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60899" y="6448615"/>
            <a:ext cx="238125" cy="266700"/>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61705" y="3186736"/>
            <a:ext cx="1143000" cy="857250"/>
          </a:xfrm>
          <a:prstGeom prst="rect">
            <a:avLst/>
          </a:prstGeom>
        </p:spPr>
      </p:pic>
      <p:sp>
        <p:nvSpPr>
          <p:cNvPr id="8" name="ZoneTexte 7"/>
          <p:cNvSpPr txBox="1"/>
          <p:nvPr/>
        </p:nvSpPr>
        <p:spPr>
          <a:xfrm>
            <a:off x="3382842" y="3999407"/>
            <a:ext cx="1436689" cy="830997"/>
          </a:xfrm>
          <a:prstGeom prst="rect">
            <a:avLst/>
          </a:prstGeom>
          <a:noFill/>
        </p:spPr>
        <p:txBody>
          <a:bodyPr wrap="square" rtlCol="0">
            <a:spAutoFit/>
          </a:bodyPr>
          <a:lstStyle/>
          <a:p>
            <a:pPr algn="ctr"/>
            <a:r>
              <a:rPr lang="fr-FR" sz="1200" dirty="0" smtClean="0">
                <a:solidFill>
                  <a:srgbClr val="008000"/>
                </a:solidFill>
              </a:rPr>
              <a:t>Graines </a:t>
            </a:r>
            <a:r>
              <a:rPr lang="fr-FR" sz="1200" dirty="0">
                <a:solidFill>
                  <a:srgbClr val="008000"/>
                </a:solidFill>
              </a:rPr>
              <a:t>d'</a:t>
            </a:r>
            <a:r>
              <a:rPr lang="fr-FR" sz="1200" i="1" dirty="0" err="1">
                <a:solidFill>
                  <a:srgbClr val="008000"/>
                </a:solidFill>
              </a:rPr>
              <a:t>Erythrina</a:t>
            </a:r>
            <a:r>
              <a:rPr lang="fr-FR" sz="1200" i="1" dirty="0">
                <a:solidFill>
                  <a:srgbClr val="008000"/>
                </a:solidFill>
              </a:rPr>
              <a:t> </a:t>
            </a:r>
            <a:r>
              <a:rPr lang="fr-FR" sz="1200" i="1" dirty="0" err="1" smtClean="0">
                <a:solidFill>
                  <a:srgbClr val="008000"/>
                </a:solidFill>
              </a:rPr>
              <a:t>madagascariensis</a:t>
            </a:r>
            <a:r>
              <a:rPr lang="fr-FR" sz="1200" dirty="0" smtClean="0">
                <a:solidFill>
                  <a:srgbClr val="008000"/>
                </a:solidFill>
              </a:rPr>
              <a:t>, </a:t>
            </a:r>
            <a:r>
              <a:rPr lang="fr-FR" sz="1200" dirty="0" smtClean="0">
                <a:solidFill>
                  <a:srgbClr val="FF0000"/>
                </a:solidFill>
              </a:rPr>
              <a:t>très toxiques (mortelles).</a:t>
            </a:r>
            <a:endParaRPr lang="fr-FR" sz="1200" dirty="0">
              <a:solidFill>
                <a:srgbClr val="FF0000"/>
              </a:solidFill>
            </a:endParaRPr>
          </a:p>
        </p:txBody>
      </p:sp>
      <p:sp>
        <p:nvSpPr>
          <p:cNvPr id="21" name="Rectangle 13"/>
          <p:cNvSpPr>
            <a:spLocks noChangeArrowheads="1"/>
          </p:cNvSpPr>
          <p:nvPr/>
        </p:nvSpPr>
        <p:spPr bwMode="auto">
          <a:xfrm>
            <a:off x="3999024" y="6222961"/>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a:sym typeface="Wingdings" panose="05000000000000000000" pitchFamily="2" charset="2"/>
              </a:rPr>
              <a:t></a:t>
            </a:r>
            <a:endParaRPr lang="fr-FR" altLang="fr-FR" dirty="0"/>
          </a:p>
        </p:txBody>
      </p:sp>
      <p:sp>
        <p:nvSpPr>
          <p:cNvPr id="9" name="ZoneTexte 8"/>
          <p:cNvSpPr txBox="1"/>
          <p:nvPr/>
        </p:nvSpPr>
        <p:spPr>
          <a:xfrm>
            <a:off x="4553061" y="5737062"/>
            <a:ext cx="7572592" cy="1015663"/>
          </a:xfrm>
          <a:prstGeom prst="rect">
            <a:avLst/>
          </a:prstGeom>
          <a:noFill/>
        </p:spPr>
        <p:txBody>
          <a:bodyPr wrap="square" rtlCol="0">
            <a:spAutoFit/>
          </a:bodyPr>
          <a:lstStyle/>
          <a:p>
            <a:pPr algn="just"/>
            <a:r>
              <a:rPr lang="fr-FR" sz="1200" i="1" dirty="0" smtClean="0">
                <a:solidFill>
                  <a:srgbClr val="008000"/>
                </a:solidFill>
                <a:latin typeface="Calibri" panose="020F0502020204030204" pitchFamily="34" charset="0"/>
              </a:rPr>
              <a:t>↗ </a:t>
            </a:r>
            <a:r>
              <a:rPr lang="fr-FR" sz="1200" i="1" dirty="0" err="1" smtClean="0">
                <a:solidFill>
                  <a:srgbClr val="008000"/>
                </a:solidFill>
              </a:rPr>
              <a:t>Commiphora</a:t>
            </a:r>
            <a:r>
              <a:rPr lang="fr-FR" sz="1200" i="1" dirty="0" smtClean="0">
                <a:solidFill>
                  <a:srgbClr val="008000"/>
                </a:solidFill>
              </a:rPr>
              <a:t> </a:t>
            </a:r>
            <a:r>
              <a:rPr lang="fr-FR" sz="1200" i="1" dirty="0" err="1" smtClean="0">
                <a:solidFill>
                  <a:srgbClr val="008000"/>
                </a:solidFill>
              </a:rPr>
              <a:t>africana</a:t>
            </a:r>
            <a:r>
              <a:rPr lang="fr-FR" sz="1200" i="1" dirty="0" smtClean="0">
                <a:solidFill>
                  <a:srgbClr val="008000"/>
                </a:solidFill>
              </a:rPr>
              <a:t> </a:t>
            </a:r>
            <a:r>
              <a:rPr lang="fr-FR" sz="1200" dirty="0" smtClean="0">
                <a:solidFill>
                  <a:srgbClr val="008000"/>
                </a:solidFill>
              </a:rPr>
              <a:t>(</a:t>
            </a:r>
            <a:r>
              <a:rPr lang="fr-FR" sz="1200" i="1" dirty="0" err="1">
                <a:solidFill>
                  <a:srgbClr val="008000"/>
                </a:solidFill>
                <a:hlinkClick r:id="rId17" tooltip="Burseraceae"/>
              </a:rPr>
              <a:t>Burseraceae</a:t>
            </a:r>
            <a:r>
              <a:rPr lang="fr-FR" sz="1200" dirty="0" smtClean="0">
                <a:solidFill>
                  <a:srgbClr val="008000"/>
                </a:solidFill>
              </a:rPr>
              <a:t>) est un arbuste </a:t>
            </a:r>
            <a:r>
              <a:rPr lang="fr-FR" sz="1200" dirty="0">
                <a:solidFill>
                  <a:srgbClr val="008000"/>
                </a:solidFill>
              </a:rPr>
              <a:t>atteignant </a:t>
            </a:r>
            <a:r>
              <a:rPr lang="fr-FR" sz="1200" dirty="0" smtClean="0">
                <a:solidFill>
                  <a:srgbClr val="008000"/>
                </a:solidFill>
              </a:rPr>
              <a:t>5 </a:t>
            </a:r>
            <a:r>
              <a:rPr lang="fr-FR" sz="1200" dirty="0">
                <a:solidFill>
                  <a:srgbClr val="008000"/>
                </a:solidFill>
              </a:rPr>
              <a:t>à </a:t>
            </a:r>
            <a:r>
              <a:rPr lang="fr-FR" sz="1200" dirty="0" smtClean="0">
                <a:solidFill>
                  <a:srgbClr val="008000"/>
                </a:solidFill>
              </a:rPr>
              <a:t>10 </a:t>
            </a:r>
            <a:r>
              <a:rPr lang="fr-FR" sz="1200" dirty="0">
                <a:solidFill>
                  <a:srgbClr val="008000"/>
                </a:solidFill>
              </a:rPr>
              <a:t>m de hauteur</a:t>
            </a:r>
            <a:r>
              <a:rPr lang="fr-FR" sz="1200" dirty="0" smtClean="0">
                <a:solidFill>
                  <a:srgbClr val="008000"/>
                </a:solidFill>
              </a:rPr>
              <a:t>, commun dans les savanes sèches. </a:t>
            </a:r>
            <a:r>
              <a:rPr lang="fr-FR" sz="1200" dirty="0">
                <a:solidFill>
                  <a:srgbClr val="008000"/>
                </a:solidFill>
              </a:rPr>
              <a:t>La plupart </a:t>
            </a:r>
            <a:r>
              <a:rPr lang="fr-FR" sz="1200" dirty="0" smtClean="0">
                <a:solidFill>
                  <a:srgbClr val="008000"/>
                </a:solidFill>
              </a:rPr>
              <a:t>de ses </a:t>
            </a:r>
            <a:r>
              <a:rPr lang="fr-FR" sz="1200" dirty="0">
                <a:solidFill>
                  <a:srgbClr val="008000"/>
                </a:solidFill>
              </a:rPr>
              <a:t>branchettes se terminent en épines.</a:t>
            </a:r>
            <a:r>
              <a:rPr lang="fr-FR" sz="1200" dirty="0" smtClean="0">
                <a:solidFill>
                  <a:srgbClr val="008000"/>
                </a:solidFill>
              </a:rPr>
              <a:t> Son </a:t>
            </a:r>
            <a:r>
              <a:rPr lang="fr-FR" sz="1200" dirty="0">
                <a:solidFill>
                  <a:srgbClr val="008000"/>
                </a:solidFill>
              </a:rPr>
              <a:t>système racinaire </a:t>
            </a:r>
            <a:r>
              <a:rPr lang="fr-FR" sz="1200" dirty="0" smtClean="0">
                <a:solidFill>
                  <a:srgbClr val="008000"/>
                </a:solidFill>
              </a:rPr>
              <a:t>s’étend </a:t>
            </a:r>
            <a:r>
              <a:rPr lang="fr-FR" sz="1200" dirty="0">
                <a:solidFill>
                  <a:srgbClr val="008000"/>
                </a:solidFill>
              </a:rPr>
              <a:t>sur plusieurs mètres autour de l’arbre</a:t>
            </a:r>
            <a:r>
              <a:rPr lang="fr-FR" sz="1200" dirty="0" smtClean="0">
                <a:solidFill>
                  <a:srgbClr val="008000"/>
                </a:solidFill>
              </a:rPr>
              <a:t>. Il est utilisé pour faire des haies, </a:t>
            </a:r>
            <a:r>
              <a:rPr lang="fr-FR" sz="1200" dirty="0">
                <a:solidFill>
                  <a:srgbClr val="008000"/>
                </a:solidFill>
              </a:rPr>
              <a:t>clôtures, cuillères de </a:t>
            </a:r>
            <a:r>
              <a:rPr lang="fr-FR" sz="1200" dirty="0" smtClean="0">
                <a:solidFill>
                  <a:srgbClr val="008000"/>
                </a:solidFill>
              </a:rPr>
              <a:t>bois, comme fourrage, </a:t>
            </a:r>
            <a:r>
              <a:rPr lang="fr-FR" sz="1200" dirty="0">
                <a:solidFill>
                  <a:srgbClr val="008000"/>
                </a:solidFill>
              </a:rPr>
              <a:t>particulièrement pendant la saison sèche.  Les fruits de l'arbre sont </a:t>
            </a:r>
            <a:r>
              <a:rPr lang="fr-FR" sz="1200" dirty="0" smtClean="0">
                <a:solidFill>
                  <a:srgbClr val="008000"/>
                </a:solidFill>
              </a:rPr>
              <a:t>comestibles. Les </a:t>
            </a:r>
            <a:r>
              <a:rPr lang="fr-FR" sz="1200" dirty="0">
                <a:solidFill>
                  <a:srgbClr val="008000"/>
                </a:solidFill>
              </a:rPr>
              <a:t>racines </a:t>
            </a:r>
            <a:r>
              <a:rPr lang="fr-FR" sz="1200" dirty="0" smtClean="0">
                <a:solidFill>
                  <a:srgbClr val="008000"/>
                </a:solidFill>
              </a:rPr>
              <a:t>douces et </a:t>
            </a:r>
            <a:r>
              <a:rPr lang="fr-FR" sz="1200" dirty="0">
                <a:solidFill>
                  <a:srgbClr val="008000"/>
                </a:solidFill>
              </a:rPr>
              <a:t>succulentes</a:t>
            </a:r>
            <a:r>
              <a:rPr lang="fr-FR" sz="1200" dirty="0" smtClean="0">
                <a:solidFill>
                  <a:srgbClr val="008000"/>
                </a:solidFill>
              </a:rPr>
              <a:t> </a:t>
            </a:r>
            <a:r>
              <a:rPr lang="fr-FR" sz="1200" dirty="0">
                <a:solidFill>
                  <a:srgbClr val="008000"/>
                </a:solidFill>
              </a:rPr>
              <a:t>sont souvent mâchés par les </a:t>
            </a:r>
            <a:r>
              <a:rPr lang="fr-FR" sz="1200" dirty="0" smtClean="0">
                <a:solidFill>
                  <a:srgbClr val="008000"/>
                </a:solidFill>
              </a:rPr>
              <a:t>humains. Les branches servent de brosse à dent. </a:t>
            </a:r>
            <a:r>
              <a:rPr lang="fr-FR" sz="1000" dirty="0">
                <a:solidFill>
                  <a:srgbClr val="008000"/>
                </a:solidFill>
              </a:rPr>
              <a:t>Source : </a:t>
            </a:r>
            <a:r>
              <a:rPr lang="fr-FR" sz="1000" dirty="0">
                <a:solidFill>
                  <a:srgbClr val="008000"/>
                </a:solidFill>
                <a:hlinkClick r:id="rId18"/>
              </a:rPr>
              <a:t>http://</a:t>
            </a:r>
            <a:r>
              <a:rPr lang="fr-FR" sz="1000" dirty="0" smtClean="0">
                <a:solidFill>
                  <a:srgbClr val="008000"/>
                </a:solidFill>
                <a:hlinkClick r:id="rId18"/>
              </a:rPr>
              <a:t>en.wikipedia.org/wiki/Commiphora_africana</a:t>
            </a:r>
            <a:r>
              <a:rPr lang="fr-FR" sz="1000" dirty="0" smtClean="0">
                <a:solidFill>
                  <a:srgbClr val="008000"/>
                </a:solidFill>
              </a:rPr>
              <a:t> </a:t>
            </a:r>
            <a:endParaRPr lang="fr-FR" sz="1000" dirty="0">
              <a:solidFill>
                <a:srgbClr val="008000"/>
              </a:solidFill>
            </a:endParaRPr>
          </a:p>
        </p:txBody>
      </p:sp>
      <p:pic>
        <p:nvPicPr>
          <p:cNvPr id="10" name="Imag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85794" y="4678450"/>
            <a:ext cx="752475" cy="1133475"/>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11312" y="4697500"/>
            <a:ext cx="1485900" cy="1114425"/>
          </a:xfrm>
          <a:prstGeom prst="rect">
            <a:avLst/>
          </a:prstGeom>
        </p:spPr>
      </p:pic>
      <p:pic>
        <p:nvPicPr>
          <p:cNvPr id="15" name="Image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12741" y="4776376"/>
            <a:ext cx="1221356" cy="1002433"/>
          </a:xfrm>
          <a:prstGeom prst="rect">
            <a:avLst/>
          </a:prstGeom>
        </p:spPr>
      </p:pic>
      <p:sp>
        <p:nvSpPr>
          <p:cNvPr id="20" name="ZoneTexte 19"/>
          <p:cNvSpPr txBox="1"/>
          <p:nvPr/>
        </p:nvSpPr>
        <p:spPr>
          <a:xfrm>
            <a:off x="7866633" y="4032897"/>
            <a:ext cx="2354051" cy="646331"/>
          </a:xfrm>
          <a:prstGeom prst="rect">
            <a:avLst/>
          </a:prstGeom>
          <a:noFill/>
        </p:spPr>
        <p:txBody>
          <a:bodyPr wrap="square" rtlCol="0">
            <a:spAutoFit/>
          </a:bodyPr>
          <a:lstStyle/>
          <a:p>
            <a:pPr algn="ctr"/>
            <a:r>
              <a:rPr lang="fr-FR" sz="1200" dirty="0" smtClean="0">
                <a:solidFill>
                  <a:srgbClr val="008000"/>
                </a:solidFill>
              </a:rPr>
              <a:t>Il y a beaucoup d’espèces de </a:t>
            </a:r>
            <a:r>
              <a:rPr lang="fr-FR" sz="1200" i="1" dirty="0" err="1" smtClean="0">
                <a:solidFill>
                  <a:srgbClr val="008000"/>
                </a:solidFill>
              </a:rPr>
              <a:t>Commiphora</a:t>
            </a:r>
            <a:r>
              <a:rPr lang="fr-FR" sz="1200" dirty="0" smtClean="0">
                <a:solidFill>
                  <a:srgbClr val="008000"/>
                </a:solidFill>
              </a:rPr>
              <a:t>, à Madagascar, sauf le </a:t>
            </a:r>
            <a:r>
              <a:rPr lang="fr-FR" sz="1200" i="1" dirty="0" err="1">
                <a:solidFill>
                  <a:srgbClr val="008000"/>
                </a:solidFill>
              </a:rPr>
              <a:t>Commiphora</a:t>
            </a:r>
            <a:r>
              <a:rPr lang="fr-FR" sz="1200" i="1" dirty="0">
                <a:solidFill>
                  <a:srgbClr val="008000"/>
                </a:solidFill>
              </a:rPr>
              <a:t> </a:t>
            </a:r>
            <a:r>
              <a:rPr lang="fr-FR" sz="1200" i="1" dirty="0" err="1">
                <a:solidFill>
                  <a:srgbClr val="008000"/>
                </a:solidFill>
              </a:rPr>
              <a:t>africana</a:t>
            </a:r>
            <a:r>
              <a:rPr lang="fr-FR" sz="1200" i="1" dirty="0">
                <a:solidFill>
                  <a:srgbClr val="008000"/>
                </a:solidFill>
              </a:rPr>
              <a:t> </a:t>
            </a:r>
            <a:r>
              <a:rPr lang="fr-FR" sz="1200" i="1" dirty="0" smtClean="0">
                <a:solidFill>
                  <a:srgbClr val="008000"/>
                </a:solidFill>
                <a:latin typeface="Calibri" panose="020F0502020204030204" pitchFamily="34" charset="0"/>
              </a:rPr>
              <a:t>↓</a:t>
            </a:r>
            <a:endParaRPr lang="fr-FR" sz="1200" dirty="0">
              <a:solidFill>
                <a:srgbClr val="008000"/>
              </a:solidFill>
            </a:endParaRPr>
          </a:p>
        </p:txBody>
      </p:sp>
    </p:spTree>
    <p:extLst>
      <p:ext uri="{BB962C8B-B14F-4D97-AF65-F5344CB8AC3E}">
        <p14:creationId xmlns:p14="http://schemas.microsoft.com/office/powerpoint/2010/main" val="4287196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36668" y="200670"/>
            <a:ext cx="520849" cy="28840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28</a:t>
            </a:fld>
            <a:endParaRPr lang="fr-FR"/>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50607" y="751249"/>
            <a:ext cx="4421393" cy="369332"/>
          </a:xfrm>
          <a:prstGeom prst="rect">
            <a:avLst/>
          </a:prstGeom>
        </p:spPr>
        <p:txBody>
          <a:bodyPr wrap="square">
            <a:spAutoFit/>
          </a:bodyPr>
          <a:lstStyle/>
          <a:p>
            <a:pPr eaLnBrk="0" fontAlgn="base" hangingPunct="0"/>
            <a:r>
              <a:rPr lang="fr-FR" b="1" dirty="0" smtClean="0">
                <a:solidFill>
                  <a:srgbClr val="008000"/>
                </a:solidFill>
              </a:rPr>
              <a:t>6. Piquets vivants et treilles (suivant)</a:t>
            </a:r>
            <a:endParaRPr lang="fr-FR" dirty="0">
              <a:solidFill>
                <a:srgbClr val="008000"/>
              </a:solidFill>
            </a:endParaRPr>
          </a:p>
        </p:txBody>
      </p:sp>
      <p:sp>
        <p:nvSpPr>
          <p:cNvPr id="6" name="ZoneTexte 5"/>
          <p:cNvSpPr txBox="1"/>
          <p:nvPr/>
        </p:nvSpPr>
        <p:spPr>
          <a:xfrm>
            <a:off x="236668" y="1204111"/>
            <a:ext cx="11143538" cy="3416320"/>
          </a:xfrm>
          <a:prstGeom prst="rect">
            <a:avLst/>
          </a:prstGeom>
          <a:noFill/>
        </p:spPr>
        <p:txBody>
          <a:bodyPr wrap="square" rtlCol="0">
            <a:spAutoFit/>
          </a:bodyPr>
          <a:lstStyle/>
          <a:p>
            <a:pPr algn="just"/>
            <a:r>
              <a:rPr lang="fr-FR" dirty="0">
                <a:solidFill>
                  <a:srgbClr val="008000"/>
                </a:solidFill>
              </a:rPr>
              <a:t>Les piquets vivants servent éga­lement de support à des plantes grimpantes comme le poivre noir, le bétel, la vanille et l'igname. On peut également les relier les uns aux autres à l’aide de barres trans­versales de bambou et de fil de fer, de façon à former un treillis, pour faire pousser par exemple des </a:t>
            </a:r>
            <a:r>
              <a:rPr lang="fr-FR" b="1" dirty="0">
                <a:solidFill>
                  <a:srgbClr val="008000"/>
                </a:solidFill>
              </a:rPr>
              <a:t>courges serpent </a:t>
            </a:r>
            <a:r>
              <a:rPr lang="fr-FR" dirty="0">
                <a:solidFill>
                  <a:srgbClr val="008000"/>
                </a:solidFill>
              </a:rPr>
              <a:t>(voir </a:t>
            </a:r>
            <a:r>
              <a:rPr lang="fr-FR" dirty="0" smtClean="0">
                <a:solidFill>
                  <a:srgbClr val="008000"/>
                </a:solidFill>
              </a:rPr>
              <a:t>images, page précédente), </a:t>
            </a:r>
            <a:r>
              <a:rPr lang="fr-FR" dirty="0">
                <a:solidFill>
                  <a:srgbClr val="008000"/>
                </a:solidFill>
              </a:rPr>
              <a:t>des </a:t>
            </a:r>
            <a:r>
              <a:rPr lang="fr-FR" b="1" dirty="0">
                <a:solidFill>
                  <a:srgbClr val="008000"/>
                </a:solidFill>
              </a:rPr>
              <a:t>chayottes</a:t>
            </a:r>
            <a:r>
              <a:rPr lang="fr-FR" dirty="0">
                <a:solidFill>
                  <a:srgbClr val="008000"/>
                </a:solidFill>
              </a:rPr>
              <a:t>, des </a:t>
            </a:r>
            <a:r>
              <a:rPr lang="fr-FR" b="1" dirty="0">
                <a:solidFill>
                  <a:srgbClr val="008000"/>
                </a:solidFill>
              </a:rPr>
              <a:t>fruits de la passion</a:t>
            </a:r>
            <a:r>
              <a:rPr lang="fr-FR" dirty="0">
                <a:solidFill>
                  <a:srgbClr val="008000"/>
                </a:solidFill>
              </a:rPr>
              <a:t>, des </a:t>
            </a:r>
            <a:r>
              <a:rPr lang="fr-FR" b="1" dirty="0">
                <a:solidFill>
                  <a:srgbClr val="008000"/>
                </a:solidFill>
              </a:rPr>
              <a:t>raisins</a:t>
            </a:r>
            <a:r>
              <a:rPr lang="fr-FR" dirty="0">
                <a:solidFill>
                  <a:srgbClr val="008000"/>
                </a:solidFill>
              </a:rPr>
              <a:t> ou des </a:t>
            </a:r>
            <a:r>
              <a:rPr lang="fr-FR" i="1" dirty="0">
                <a:solidFill>
                  <a:srgbClr val="008000"/>
                </a:solidFill>
              </a:rPr>
              <a:t>plantes grimpantes ornementales</a:t>
            </a:r>
            <a:r>
              <a:rPr lang="fr-FR" dirty="0">
                <a:solidFill>
                  <a:srgbClr val="008000"/>
                </a:solidFill>
              </a:rPr>
              <a:t>. En Asie du Sud-Est, c'est la </a:t>
            </a:r>
            <a:r>
              <a:rPr lang="fr-FR" i="1" dirty="0" err="1">
                <a:solidFill>
                  <a:srgbClr val="008000"/>
                </a:solidFill>
              </a:rPr>
              <a:t>Lannea</a:t>
            </a:r>
            <a:r>
              <a:rPr lang="fr-FR" i="1" dirty="0">
                <a:solidFill>
                  <a:srgbClr val="008000"/>
                </a:solidFill>
              </a:rPr>
              <a:t> </a:t>
            </a:r>
            <a:r>
              <a:rPr lang="fr-FR" i="1" dirty="0" err="1">
                <a:solidFill>
                  <a:srgbClr val="008000"/>
                </a:solidFill>
              </a:rPr>
              <a:t>coromandelica</a:t>
            </a:r>
            <a:r>
              <a:rPr lang="fr-FR" i="1" dirty="0">
                <a:solidFill>
                  <a:srgbClr val="008000"/>
                </a:solidFill>
              </a:rPr>
              <a:t> </a:t>
            </a:r>
            <a:r>
              <a:rPr lang="fr-FR" dirty="0" smtClean="0">
                <a:solidFill>
                  <a:srgbClr val="008000"/>
                </a:solidFill>
              </a:rPr>
              <a:t>qu'on </a:t>
            </a:r>
            <a:r>
              <a:rPr lang="fr-FR" dirty="0">
                <a:solidFill>
                  <a:srgbClr val="008000"/>
                </a:solidFill>
              </a:rPr>
              <a:t>utilise de préfé­rence pour les treillis, parce que son tronc est parfaitement droit. </a:t>
            </a:r>
            <a:endParaRPr lang="fr-FR" dirty="0" smtClean="0">
              <a:solidFill>
                <a:srgbClr val="008000"/>
              </a:solidFill>
            </a:endParaRPr>
          </a:p>
          <a:p>
            <a:pPr algn="just"/>
            <a:endParaRPr lang="fr-FR" dirty="0">
              <a:solidFill>
                <a:srgbClr val="008000"/>
              </a:solidFill>
            </a:endParaRPr>
          </a:p>
          <a:p>
            <a:pPr algn="just"/>
            <a:r>
              <a:rPr lang="fr-FR" dirty="0" smtClean="0">
                <a:solidFill>
                  <a:srgbClr val="008000"/>
                </a:solidFill>
              </a:rPr>
              <a:t>Les </a:t>
            </a:r>
            <a:r>
              <a:rPr lang="fr-FR" dirty="0">
                <a:solidFill>
                  <a:srgbClr val="008000"/>
                </a:solidFill>
              </a:rPr>
              <a:t>piquets vivants doivent répondre aux critères suivants :</a:t>
            </a:r>
          </a:p>
          <a:p>
            <a:endParaRPr lang="fr-FR" dirty="0">
              <a:solidFill>
                <a:srgbClr val="008000"/>
              </a:solidFill>
            </a:endParaRPr>
          </a:p>
          <a:p>
            <a:pPr marL="342900" indent="-342900">
              <a:buFont typeface="+mj-lt"/>
              <a:buAutoNum type="arabicPeriod"/>
            </a:pPr>
            <a:r>
              <a:rPr lang="fr-FR" dirty="0">
                <a:solidFill>
                  <a:srgbClr val="008000"/>
                </a:solidFill>
              </a:rPr>
              <a:t>propagation facile à partir de boutures de grande taille</a:t>
            </a:r>
          </a:p>
          <a:p>
            <a:pPr marL="342900" indent="-342900">
              <a:buFont typeface="+mj-lt"/>
              <a:buAutoNum type="arabicPeriod"/>
            </a:pPr>
            <a:r>
              <a:rPr lang="fr-FR" dirty="0">
                <a:solidFill>
                  <a:srgbClr val="008000"/>
                </a:solidFill>
              </a:rPr>
              <a:t>capacité à survivre l’élagage régulier des nouvelles branches (étêtage)</a:t>
            </a:r>
          </a:p>
          <a:p>
            <a:pPr marL="342900" indent="-342900">
              <a:buFont typeface="+mj-lt"/>
              <a:buAutoNum type="arabicPeriod"/>
            </a:pPr>
            <a:r>
              <a:rPr lang="fr-FR" dirty="0">
                <a:solidFill>
                  <a:srgbClr val="008000"/>
                </a:solidFill>
              </a:rPr>
              <a:t>n’attirent pas les termites ni d’autres animaux nuisibles</a:t>
            </a:r>
          </a:p>
          <a:p>
            <a:pPr marL="342900" indent="-342900">
              <a:buFont typeface="+mj-lt"/>
              <a:buAutoNum type="arabicPeriod"/>
            </a:pPr>
            <a:r>
              <a:rPr lang="fr-FR" dirty="0">
                <a:solidFill>
                  <a:srgbClr val="008000"/>
                </a:solidFill>
              </a:rPr>
              <a:t>les pousses servent à nourrir par le bétail (mais pas l'écorce : attention aux chèvres </a:t>
            </a:r>
            <a:r>
              <a:rPr lang="fr-FR" dirty="0" smtClean="0">
                <a:solidFill>
                  <a:srgbClr val="008000"/>
                </a:solidFill>
              </a:rPr>
              <a:t>!).</a:t>
            </a:r>
            <a:endParaRPr lang="fr-FR" dirty="0">
              <a:solidFill>
                <a:srgbClr val="008000"/>
              </a:solidFill>
            </a:endParaRPr>
          </a:p>
        </p:txBody>
      </p:sp>
      <p:sp>
        <p:nvSpPr>
          <p:cNvPr id="2" name="ZoneTexte 1"/>
          <p:cNvSpPr txBox="1"/>
          <p:nvPr/>
        </p:nvSpPr>
        <p:spPr>
          <a:xfrm>
            <a:off x="2677099" y="5648480"/>
            <a:ext cx="5533678" cy="1015664"/>
          </a:xfrm>
          <a:prstGeom prst="rect">
            <a:avLst/>
          </a:prstGeom>
          <a:noFill/>
        </p:spPr>
        <p:txBody>
          <a:bodyPr wrap="square" rtlCol="0">
            <a:spAutoFit/>
          </a:bodyPr>
          <a:lstStyle/>
          <a:p>
            <a:pPr algn="just"/>
            <a:r>
              <a:rPr lang="fr-FR" sz="1200" dirty="0">
                <a:solidFill>
                  <a:srgbClr val="008000"/>
                </a:solidFill>
              </a:rPr>
              <a:t>L</a:t>
            </a:r>
            <a:r>
              <a:rPr lang="fr-FR" sz="1200" dirty="0" smtClean="0">
                <a:solidFill>
                  <a:srgbClr val="008000"/>
                </a:solidFill>
              </a:rPr>
              <a:t>e</a:t>
            </a:r>
            <a:r>
              <a:rPr lang="fr-FR" sz="1200" dirty="0">
                <a:solidFill>
                  <a:srgbClr val="008000"/>
                </a:solidFill>
              </a:rPr>
              <a:t> </a:t>
            </a:r>
            <a:r>
              <a:rPr lang="fr-FR" sz="1200" b="1" dirty="0">
                <a:solidFill>
                  <a:srgbClr val="008000"/>
                </a:solidFill>
              </a:rPr>
              <a:t>frêne </a:t>
            </a:r>
            <a:r>
              <a:rPr lang="fr-FR" sz="1200" b="1" dirty="0" smtClean="0">
                <a:solidFill>
                  <a:srgbClr val="008000"/>
                </a:solidFill>
              </a:rPr>
              <a:t>Indien </a:t>
            </a:r>
            <a:r>
              <a:rPr lang="fr-FR" sz="1200" dirty="0" smtClean="0">
                <a:solidFill>
                  <a:srgbClr val="008000"/>
                </a:solidFill>
              </a:rPr>
              <a:t>(</a:t>
            </a:r>
            <a:r>
              <a:rPr lang="fr-FR" sz="1200" i="1" dirty="0" err="1">
                <a:solidFill>
                  <a:srgbClr val="008000"/>
                </a:solidFill>
              </a:rPr>
              <a:t>Lannea</a:t>
            </a:r>
            <a:r>
              <a:rPr lang="fr-FR" sz="1200" i="1" dirty="0">
                <a:solidFill>
                  <a:srgbClr val="008000"/>
                </a:solidFill>
              </a:rPr>
              <a:t> </a:t>
            </a:r>
            <a:r>
              <a:rPr lang="fr-FR" sz="1200" i="1" dirty="0" err="1" smtClean="0">
                <a:solidFill>
                  <a:srgbClr val="008000"/>
                </a:solidFill>
              </a:rPr>
              <a:t>coromandelica</a:t>
            </a:r>
            <a:r>
              <a:rPr lang="fr-FR" sz="1200" dirty="0" smtClean="0">
                <a:solidFill>
                  <a:srgbClr val="008000"/>
                </a:solidFill>
              </a:rPr>
              <a:t>)</a:t>
            </a:r>
            <a:r>
              <a:rPr lang="fr-FR" sz="1200" dirty="0">
                <a:solidFill>
                  <a:srgbClr val="008000"/>
                </a:solidFill>
              </a:rPr>
              <a:t> (</a:t>
            </a:r>
            <a:r>
              <a:rPr lang="fr-FR" sz="1200" dirty="0" err="1">
                <a:solidFill>
                  <a:srgbClr val="008000"/>
                </a:solidFill>
                <a:hlinkClick r:id="rId2" tooltip="Anacardiaceae"/>
              </a:rPr>
              <a:t>Anacardiaceae</a:t>
            </a:r>
            <a:r>
              <a:rPr lang="fr-FR" sz="1200" dirty="0" smtClean="0">
                <a:solidFill>
                  <a:srgbClr val="008000"/>
                </a:solidFill>
              </a:rPr>
              <a:t>)</a:t>
            </a:r>
            <a:r>
              <a:rPr lang="fr-FR" sz="1200" dirty="0">
                <a:solidFill>
                  <a:srgbClr val="008000"/>
                </a:solidFill>
              </a:rPr>
              <a:t> </a:t>
            </a:r>
            <a:r>
              <a:rPr lang="fr-FR" sz="1200" dirty="0" smtClean="0">
                <a:solidFill>
                  <a:srgbClr val="008000"/>
                </a:solidFill>
              </a:rPr>
              <a:t>est un grand </a:t>
            </a:r>
            <a:r>
              <a:rPr lang="fr-FR" sz="1200" dirty="0">
                <a:solidFill>
                  <a:srgbClr val="008000"/>
                </a:solidFill>
              </a:rPr>
              <a:t>arbre à cime </a:t>
            </a:r>
            <a:r>
              <a:rPr lang="fr-FR" sz="1200" dirty="0" smtClean="0">
                <a:solidFill>
                  <a:srgbClr val="008000"/>
                </a:solidFill>
              </a:rPr>
              <a:t>étalé, qui </a:t>
            </a:r>
            <a:r>
              <a:rPr lang="fr-FR" sz="1200" dirty="0">
                <a:solidFill>
                  <a:srgbClr val="008000"/>
                </a:solidFill>
              </a:rPr>
              <a:t>se </a:t>
            </a:r>
            <a:r>
              <a:rPr lang="fr-FR" sz="1200" dirty="0" smtClean="0">
                <a:solidFill>
                  <a:srgbClr val="008000"/>
                </a:solidFill>
              </a:rPr>
              <a:t>reproduit </a:t>
            </a:r>
            <a:r>
              <a:rPr lang="fr-FR" sz="1200" dirty="0">
                <a:solidFill>
                  <a:srgbClr val="008000"/>
                </a:solidFill>
              </a:rPr>
              <a:t>dans les forêts tropicales </a:t>
            </a:r>
            <a:r>
              <a:rPr lang="fr-FR" sz="1200" dirty="0" smtClean="0">
                <a:solidFill>
                  <a:srgbClr val="008000"/>
                </a:solidFill>
              </a:rPr>
              <a:t>de l'Inde. Il a besoin de lumière. Il résiste bien au feu. </a:t>
            </a:r>
            <a:r>
              <a:rPr lang="fr-FR" sz="1200" dirty="0">
                <a:solidFill>
                  <a:srgbClr val="008000"/>
                </a:solidFill>
              </a:rPr>
              <a:t>Il tolère des sols avec un pH élevé. Son système racinaire est très </a:t>
            </a:r>
            <a:r>
              <a:rPr lang="fr-FR" sz="1200" dirty="0" smtClean="0">
                <a:solidFill>
                  <a:srgbClr val="008000"/>
                </a:solidFill>
              </a:rPr>
              <a:t>profond. Il est utilisé pour le fourrage.</a:t>
            </a:r>
          </a:p>
          <a:p>
            <a:pPr algn="just"/>
            <a:r>
              <a:rPr lang="fr-FR" sz="1200" dirty="0">
                <a:solidFill>
                  <a:srgbClr val="008000"/>
                </a:solidFill>
              </a:rPr>
              <a:t>Source : </a:t>
            </a:r>
            <a:r>
              <a:rPr lang="fr-FR" sz="1200" dirty="0">
                <a:solidFill>
                  <a:srgbClr val="008000"/>
                </a:solidFill>
                <a:hlinkClick r:id="rId3"/>
              </a:rPr>
              <a:t>http://</a:t>
            </a:r>
            <a:r>
              <a:rPr lang="fr-FR" sz="1200" dirty="0" smtClean="0">
                <a:solidFill>
                  <a:srgbClr val="008000"/>
                </a:solidFill>
                <a:hlinkClick r:id="rId3"/>
              </a:rPr>
              <a:t>en.wikipedia.org/wiki/Lannea_coromandelica</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990" y="4703961"/>
            <a:ext cx="1152525" cy="9144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013" y="4761111"/>
            <a:ext cx="1504950" cy="85725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661" y="4791229"/>
            <a:ext cx="1457325" cy="857250"/>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474" y="4703961"/>
            <a:ext cx="1228725" cy="914400"/>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0776" y="5665774"/>
            <a:ext cx="1733550" cy="981075"/>
          </a:xfrm>
          <a:prstGeom prst="rect">
            <a:avLst/>
          </a:prstGeom>
        </p:spPr>
      </p:pic>
    </p:spTree>
    <p:extLst>
      <p:ext uri="{BB962C8B-B14F-4D97-AF65-F5344CB8AC3E}">
        <p14:creationId xmlns:p14="http://schemas.microsoft.com/office/powerpoint/2010/main" val="1374164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9699" y="229842"/>
            <a:ext cx="563880" cy="299160"/>
          </a:xfrm>
        </p:spPr>
        <p:txBody>
          <a:bodyPr/>
          <a:lstStyle/>
          <a:p>
            <a:fld id="{603C289A-54D5-4C32-934A-7B1A9FC8B676}" type="slidenum">
              <a:rPr lang="fr-FR" smtClean="0"/>
              <a:t>29</a:t>
            </a:fld>
            <a:endParaRPr lang="fr-FR"/>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60187" y="614346"/>
            <a:ext cx="1597617" cy="369332"/>
          </a:xfrm>
          <a:prstGeom prst="rect">
            <a:avLst/>
          </a:prstGeom>
        </p:spPr>
        <p:txBody>
          <a:bodyPr wrap="none">
            <a:spAutoFit/>
          </a:bodyPr>
          <a:lstStyle/>
          <a:p>
            <a:pPr eaLnBrk="0" fontAlgn="base" hangingPunct="0"/>
            <a:r>
              <a:rPr lang="fr-FR" b="1" dirty="0">
                <a:solidFill>
                  <a:srgbClr val="008000"/>
                </a:solidFill>
              </a:rPr>
              <a:t>7</a:t>
            </a:r>
            <a:r>
              <a:rPr lang="fr-FR" b="1" dirty="0" smtClean="0">
                <a:solidFill>
                  <a:srgbClr val="008000"/>
                </a:solidFill>
              </a:rPr>
              <a:t>. Compostage</a:t>
            </a:r>
            <a:endParaRPr lang="fr-FR" dirty="0">
              <a:solidFill>
                <a:srgbClr val="008000"/>
              </a:solidFill>
            </a:endParaRPr>
          </a:p>
        </p:txBody>
      </p:sp>
      <p:sp>
        <p:nvSpPr>
          <p:cNvPr id="7" name="ZoneTexte 6"/>
          <p:cNvSpPr txBox="1"/>
          <p:nvPr/>
        </p:nvSpPr>
        <p:spPr>
          <a:xfrm>
            <a:off x="997775" y="3076777"/>
            <a:ext cx="3555396" cy="646331"/>
          </a:xfrm>
          <a:prstGeom prst="rect">
            <a:avLst/>
          </a:prstGeom>
          <a:noFill/>
        </p:spPr>
        <p:txBody>
          <a:bodyPr wrap="none" rtlCol="0">
            <a:spAutoFit/>
          </a:bodyPr>
          <a:lstStyle/>
          <a:p>
            <a:pPr algn="ctr"/>
            <a:r>
              <a:rPr lang="fr-FR" sz="1200" dirty="0">
                <a:solidFill>
                  <a:srgbClr val="008000"/>
                </a:solidFill>
              </a:rPr>
              <a:t>Ramassage du foin pour le </a:t>
            </a:r>
            <a:r>
              <a:rPr lang="fr-FR" sz="1200" dirty="0" smtClean="0">
                <a:solidFill>
                  <a:srgbClr val="008000"/>
                </a:solidFill>
              </a:rPr>
              <a:t>compost.</a:t>
            </a:r>
            <a:endParaRPr lang="fr-FR" sz="1200" dirty="0">
              <a:solidFill>
                <a:srgbClr val="008000"/>
              </a:solidFill>
            </a:endParaRPr>
          </a:p>
          <a:p>
            <a:pPr algn="ctr"/>
            <a:r>
              <a:rPr lang="fr-FR" sz="1200" dirty="0" smtClean="0">
                <a:solidFill>
                  <a:srgbClr val="008000"/>
                </a:solidFill>
              </a:rPr>
              <a:t>Eco-ferme de </a:t>
            </a:r>
            <a:r>
              <a:rPr lang="fr-FR" sz="1200" dirty="0" err="1" smtClean="0">
                <a:solidFill>
                  <a:srgbClr val="008000"/>
                </a:solidFill>
              </a:rPr>
              <a:t>Bilopin</a:t>
            </a:r>
            <a:r>
              <a:rPr lang="fr-FR" sz="1200" dirty="0" smtClean="0">
                <a:solidFill>
                  <a:srgbClr val="008000"/>
                </a:solidFill>
              </a:rPr>
              <a:t> (Sénégal).</a:t>
            </a:r>
          </a:p>
          <a:p>
            <a:pPr algn="ctr"/>
            <a:r>
              <a:rPr lang="fr-FR" sz="1200" dirty="0" smtClean="0">
                <a:solidFill>
                  <a:srgbClr val="008000"/>
                </a:solidFill>
              </a:rPr>
              <a:t>Source images </a:t>
            </a:r>
            <a:r>
              <a:rPr lang="fr-FR" sz="1200" dirty="0">
                <a:solidFill>
                  <a:srgbClr val="008000"/>
                </a:solidFill>
              </a:rPr>
              <a:t>: </a:t>
            </a:r>
            <a:r>
              <a:rPr lang="fr-FR" sz="1200" dirty="0">
                <a:solidFill>
                  <a:srgbClr val="008000"/>
                </a:solidFill>
                <a:hlinkClick r:id="rId2"/>
              </a:rPr>
              <a:t>http://</a:t>
            </a:r>
            <a:r>
              <a:rPr lang="fr-FR" sz="1200" dirty="0" smtClean="0">
                <a:solidFill>
                  <a:srgbClr val="008000"/>
                </a:solidFill>
                <a:hlinkClick r:id="rId2"/>
              </a:rPr>
              <a:t>diversitepaysanne.org/senegal</a:t>
            </a:r>
            <a:r>
              <a:rPr lang="fr-FR" sz="1200" dirty="0" smtClean="0">
                <a:solidFill>
                  <a:srgbClr val="008000"/>
                </a:solidFill>
              </a:rPr>
              <a:t> </a:t>
            </a:r>
            <a:endParaRPr lang="fr-FR" sz="1200" dirty="0">
              <a:solidFill>
                <a:srgbClr val="0080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73" y="1260677"/>
            <a:ext cx="2425700" cy="18161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767" y="1260677"/>
            <a:ext cx="2425700" cy="18161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857" y="1355927"/>
            <a:ext cx="2438400" cy="1625600"/>
          </a:xfrm>
          <a:prstGeom prst="rect">
            <a:avLst/>
          </a:prstGeom>
        </p:spPr>
      </p:pic>
      <p:sp>
        <p:nvSpPr>
          <p:cNvPr id="11" name="ZoneTexte 10"/>
          <p:cNvSpPr txBox="1"/>
          <p:nvPr/>
        </p:nvSpPr>
        <p:spPr>
          <a:xfrm>
            <a:off x="5363359" y="2971957"/>
            <a:ext cx="3555396" cy="646331"/>
          </a:xfrm>
          <a:prstGeom prst="rect">
            <a:avLst/>
          </a:prstGeom>
          <a:noFill/>
        </p:spPr>
        <p:txBody>
          <a:bodyPr wrap="none" rtlCol="0">
            <a:spAutoFit/>
          </a:bodyPr>
          <a:lstStyle/>
          <a:p>
            <a:pPr algn="ctr"/>
            <a:r>
              <a:rPr lang="fr-FR" sz="1200" dirty="0" smtClean="0">
                <a:solidFill>
                  <a:srgbClr val="008000"/>
                </a:solidFill>
              </a:rPr>
              <a:t>Mise </a:t>
            </a:r>
            <a:r>
              <a:rPr lang="fr-FR" sz="1200" dirty="0">
                <a:solidFill>
                  <a:srgbClr val="008000"/>
                </a:solidFill>
              </a:rPr>
              <a:t>en place du </a:t>
            </a:r>
            <a:r>
              <a:rPr lang="fr-FR" sz="1200" dirty="0" smtClean="0">
                <a:solidFill>
                  <a:srgbClr val="008000"/>
                </a:solidFill>
              </a:rPr>
              <a:t>compost.</a:t>
            </a:r>
            <a:endParaRPr lang="fr-FR" sz="1200" dirty="0">
              <a:solidFill>
                <a:srgbClr val="008000"/>
              </a:solidFill>
            </a:endParaRPr>
          </a:p>
          <a:p>
            <a:pPr algn="ctr"/>
            <a:r>
              <a:rPr lang="fr-FR" sz="1200" dirty="0" smtClean="0">
                <a:solidFill>
                  <a:srgbClr val="008000"/>
                </a:solidFill>
              </a:rPr>
              <a:t>Eco-ferme de </a:t>
            </a:r>
            <a:r>
              <a:rPr lang="fr-FR" sz="1200" dirty="0" err="1" smtClean="0">
                <a:solidFill>
                  <a:srgbClr val="008000"/>
                </a:solidFill>
              </a:rPr>
              <a:t>Bilopin</a:t>
            </a:r>
            <a:r>
              <a:rPr lang="fr-FR" sz="1200" dirty="0" smtClean="0">
                <a:solidFill>
                  <a:srgbClr val="008000"/>
                </a:solidFill>
              </a:rPr>
              <a:t> (Sénégal).</a:t>
            </a:r>
          </a:p>
          <a:p>
            <a:pPr algn="ctr"/>
            <a:r>
              <a:rPr lang="fr-FR" sz="1200" dirty="0" smtClean="0">
                <a:solidFill>
                  <a:srgbClr val="008000"/>
                </a:solidFill>
              </a:rPr>
              <a:t>Source images </a:t>
            </a:r>
            <a:r>
              <a:rPr lang="fr-FR" sz="1200" dirty="0">
                <a:solidFill>
                  <a:srgbClr val="008000"/>
                </a:solidFill>
              </a:rPr>
              <a:t>: </a:t>
            </a:r>
            <a:r>
              <a:rPr lang="fr-FR" sz="1200" dirty="0">
                <a:solidFill>
                  <a:srgbClr val="008000"/>
                </a:solidFill>
                <a:hlinkClick r:id="rId2"/>
              </a:rPr>
              <a:t>http://</a:t>
            </a:r>
            <a:r>
              <a:rPr lang="fr-FR" sz="1200" dirty="0" smtClean="0">
                <a:solidFill>
                  <a:srgbClr val="008000"/>
                </a:solidFill>
                <a:hlinkClick r:id="rId2"/>
              </a:rPr>
              <a:t>diversitepaysanne.org/senegal</a:t>
            </a:r>
            <a:r>
              <a:rPr lang="fr-FR" sz="1200" dirty="0" smtClean="0">
                <a:solidFill>
                  <a:srgbClr val="008000"/>
                </a:solidFill>
              </a:rPr>
              <a:t> </a:t>
            </a:r>
            <a:endParaRPr lang="fr-FR" sz="1200" dirty="0">
              <a:solidFill>
                <a:srgbClr val="008000"/>
              </a:solidFill>
            </a:endParaRPr>
          </a:p>
        </p:txBody>
      </p:sp>
      <p:sp>
        <p:nvSpPr>
          <p:cNvPr id="12" name="Flèche droite 11"/>
          <p:cNvSpPr/>
          <p:nvPr/>
        </p:nvSpPr>
        <p:spPr>
          <a:xfrm>
            <a:off x="5493125" y="1990165"/>
            <a:ext cx="326762" cy="178562"/>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000"/>
              </a:solidFill>
            </a:endParaRPr>
          </a:p>
        </p:txBody>
      </p:sp>
      <p:sp>
        <p:nvSpPr>
          <p:cNvPr id="13" name="Rectangle 12"/>
          <p:cNvSpPr/>
          <p:nvPr/>
        </p:nvSpPr>
        <p:spPr>
          <a:xfrm>
            <a:off x="279699" y="6125005"/>
            <a:ext cx="4212232" cy="461665"/>
          </a:xfrm>
          <a:prstGeom prst="rect">
            <a:avLst/>
          </a:prstGeom>
        </p:spPr>
        <p:txBody>
          <a:bodyPr wrap="square">
            <a:spAutoFit/>
          </a:bodyPr>
          <a:lstStyle/>
          <a:p>
            <a:pPr algn="ctr"/>
            <a:r>
              <a:rPr lang="fr-FR" sz="1200" dirty="0" smtClean="0">
                <a:solidFill>
                  <a:srgbClr val="008000"/>
                </a:solidFill>
              </a:rPr>
              <a:t>Comment </a:t>
            </a:r>
            <a:r>
              <a:rPr lang="fr-FR" sz="1200" dirty="0">
                <a:solidFill>
                  <a:srgbClr val="008000"/>
                </a:solidFill>
              </a:rPr>
              <a:t>faire un bon </a:t>
            </a:r>
            <a:r>
              <a:rPr lang="fr-FR" sz="1200" dirty="0" smtClean="0">
                <a:solidFill>
                  <a:srgbClr val="008000"/>
                </a:solidFill>
              </a:rPr>
              <a:t>compost, avec transfert d’une fosse  l’autre, tous les 2 mois (Source : </a:t>
            </a:r>
            <a:r>
              <a:rPr lang="fr-FR" sz="1200" dirty="0" err="1" smtClean="0">
                <a:solidFill>
                  <a:srgbClr val="008000"/>
                </a:solidFill>
              </a:rPr>
              <a:t>Agrodok</a:t>
            </a:r>
            <a:r>
              <a:rPr lang="fr-FR" sz="1200" smtClean="0">
                <a:solidFill>
                  <a:srgbClr val="008000"/>
                </a:solidFill>
              </a:rPr>
              <a:t> n°9</a:t>
            </a:r>
            <a:r>
              <a:rPr lang="fr-FR" sz="1200" dirty="0" smtClean="0">
                <a:solidFill>
                  <a:srgbClr val="008000"/>
                </a:solidFill>
              </a:rPr>
              <a:t>).</a:t>
            </a:r>
            <a:endParaRPr lang="fr-FR" sz="1200" dirty="0">
              <a:solidFill>
                <a:srgbClr val="008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54" y="4218322"/>
            <a:ext cx="4090922" cy="1906683"/>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028" y="4056254"/>
            <a:ext cx="2143125" cy="142875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0880" y="4137251"/>
            <a:ext cx="2047875" cy="142875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9781" y="4174515"/>
            <a:ext cx="933450" cy="1428750"/>
          </a:xfrm>
          <a:prstGeom prst="rect">
            <a:avLst/>
          </a:prstGeom>
        </p:spPr>
      </p:pic>
      <p:sp>
        <p:nvSpPr>
          <p:cNvPr id="18" name="Flèche droite 17"/>
          <p:cNvSpPr/>
          <p:nvPr/>
        </p:nvSpPr>
        <p:spPr>
          <a:xfrm>
            <a:off x="6351863" y="4664998"/>
            <a:ext cx="326762" cy="178562"/>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000"/>
              </a:solidFill>
            </a:endParaRPr>
          </a:p>
        </p:txBody>
      </p:sp>
      <p:sp>
        <p:nvSpPr>
          <p:cNvPr id="19" name="Flèche droite 18"/>
          <p:cNvSpPr/>
          <p:nvPr/>
        </p:nvSpPr>
        <p:spPr>
          <a:xfrm>
            <a:off x="9127944" y="4664998"/>
            <a:ext cx="326762" cy="178562"/>
          </a:xfrm>
          <a:prstGeom prst="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000"/>
              </a:solidFill>
            </a:endParaRPr>
          </a:p>
        </p:txBody>
      </p:sp>
      <p:sp>
        <p:nvSpPr>
          <p:cNvPr id="20" name="Rectangle 19"/>
          <p:cNvSpPr/>
          <p:nvPr/>
        </p:nvSpPr>
        <p:spPr>
          <a:xfrm>
            <a:off x="4863019" y="5603265"/>
            <a:ext cx="1488844" cy="461665"/>
          </a:xfrm>
          <a:prstGeom prst="rect">
            <a:avLst/>
          </a:prstGeom>
        </p:spPr>
        <p:txBody>
          <a:bodyPr wrap="square">
            <a:spAutoFit/>
          </a:bodyPr>
          <a:lstStyle/>
          <a:p>
            <a:pPr algn="ctr"/>
            <a:r>
              <a:rPr lang="fr-FR" sz="1200" dirty="0" smtClean="0">
                <a:solidFill>
                  <a:srgbClr val="008000"/>
                </a:solidFill>
              </a:rPr>
              <a:t>Toilettes Sèches (Sciure, copeaux</a:t>
            </a:r>
            <a:r>
              <a:rPr lang="fr-FR" sz="1200" dirty="0">
                <a:solidFill>
                  <a:srgbClr val="008000"/>
                </a:solidFill>
              </a:rPr>
              <a:t>...</a:t>
            </a:r>
            <a:r>
              <a:rPr lang="fr-FR" sz="1200" dirty="0" smtClean="0">
                <a:solidFill>
                  <a:srgbClr val="008000"/>
                </a:solidFill>
              </a:rPr>
              <a:t>).</a:t>
            </a:r>
            <a:endParaRPr lang="fr-FR" sz="1200" dirty="0">
              <a:solidFill>
                <a:srgbClr val="008000"/>
              </a:solidFill>
            </a:endParaRPr>
          </a:p>
        </p:txBody>
      </p:sp>
      <p:sp>
        <p:nvSpPr>
          <p:cNvPr id="21" name="Rectangle 20"/>
          <p:cNvSpPr/>
          <p:nvPr/>
        </p:nvSpPr>
        <p:spPr>
          <a:xfrm>
            <a:off x="7368070" y="5609855"/>
            <a:ext cx="1053494" cy="276999"/>
          </a:xfrm>
          <a:prstGeom prst="rect">
            <a:avLst/>
          </a:prstGeom>
        </p:spPr>
        <p:txBody>
          <a:bodyPr wrap="none">
            <a:spAutoFit/>
          </a:bodyPr>
          <a:lstStyle/>
          <a:p>
            <a:pPr algn="ctr"/>
            <a:r>
              <a:rPr lang="fr-FR" sz="1200" dirty="0">
                <a:solidFill>
                  <a:srgbClr val="008000"/>
                </a:solidFill>
                <a:latin typeface="ArialNarrow"/>
              </a:rPr>
              <a:t>Compostage</a:t>
            </a:r>
            <a:endParaRPr lang="fr-FR" sz="1200" dirty="0">
              <a:solidFill>
                <a:srgbClr val="008000"/>
              </a:solidFill>
            </a:endParaRPr>
          </a:p>
        </p:txBody>
      </p:sp>
      <p:sp>
        <p:nvSpPr>
          <p:cNvPr id="22" name="Rectangle 21"/>
          <p:cNvSpPr/>
          <p:nvPr/>
        </p:nvSpPr>
        <p:spPr>
          <a:xfrm>
            <a:off x="9557411" y="5560324"/>
            <a:ext cx="2040367" cy="466156"/>
          </a:xfrm>
          <a:prstGeom prst="rect">
            <a:avLst/>
          </a:prstGeom>
        </p:spPr>
        <p:txBody>
          <a:bodyPr wrap="square">
            <a:spAutoFit/>
          </a:bodyPr>
          <a:lstStyle/>
          <a:p>
            <a:pPr algn="ctr"/>
            <a:r>
              <a:rPr lang="fr-FR" sz="1200" dirty="0">
                <a:solidFill>
                  <a:srgbClr val="008000"/>
                </a:solidFill>
                <a:latin typeface="ArialNarrow"/>
              </a:rPr>
              <a:t>Utilisation du compost</a:t>
            </a:r>
          </a:p>
          <a:p>
            <a:pPr algn="ctr"/>
            <a:r>
              <a:rPr lang="fr-FR" sz="1200" dirty="0">
                <a:solidFill>
                  <a:srgbClr val="008000"/>
                </a:solidFill>
                <a:latin typeface="ArialNarrow"/>
              </a:rPr>
              <a:t>(sauf jardin potager)</a:t>
            </a:r>
            <a:endParaRPr lang="fr-FR" sz="1200" dirty="0">
              <a:solidFill>
                <a:srgbClr val="008000"/>
              </a:solidFill>
            </a:endParaRPr>
          </a:p>
        </p:txBody>
      </p:sp>
      <p:sp>
        <p:nvSpPr>
          <p:cNvPr id="23" name="ZoneTexte 22"/>
          <p:cNvSpPr txBox="1"/>
          <p:nvPr/>
        </p:nvSpPr>
        <p:spPr>
          <a:xfrm>
            <a:off x="6678625" y="6026480"/>
            <a:ext cx="3820839" cy="461665"/>
          </a:xfrm>
          <a:prstGeom prst="rect">
            <a:avLst/>
          </a:prstGeom>
          <a:noFill/>
        </p:spPr>
        <p:txBody>
          <a:bodyPr wrap="square" rtlCol="0">
            <a:spAutoFit/>
          </a:bodyPr>
          <a:lstStyle/>
          <a:p>
            <a:pPr algn="ctr"/>
            <a:r>
              <a:rPr lang="fr-FR" sz="1200" dirty="0" smtClean="0">
                <a:solidFill>
                  <a:srgbClr val="008000"/>
                </a:solidFill>
              </a:rPr>
              <a:t>Source image : Document atelier nature de </a:t>
            </a:r>
            <a:r>
              <a:rPr lang="fr-FR" sz="1200" dirty="0" err="1" smtClean="0">
                <a:solidFill>
                  <a:srgbClr val="008000"/>
                </a:solidFill>
              </a:rPr>
              <a:t>Lalayo</a:t>
            </a:r>
            <a:r>
              <a:rPr lang="fr-FR" sz="1200" dirty="0" smtClean="0">
                <a:solidFill>
                  <a:srgbClr val="008000"/>
                </a:solidFill>
              </a:rPr>
              <a:t>.</a:t>
            </a:r>
          </a:p>
          <a:p>
            <a:pPr algn="ctr"/>
            <a:r>
              <a:rPr lang="fr-FR" sz="1200" dirty="0">
                <a:solidFill>
                  <a:srgbClr val="008000"/>
                </a:solidFill>
                <a:hlinkClick r:id="rId10"/>
              </a:rPr>
              <a:t>http://lolayo-nature.blogg.org</a:t>
            </a:r>
            <a:r>
              <a:rPr lang="fr-FR" sz="1200" dirty="0" smtClean="0">
                <a:solidFill>
                  <a:srgbClr val="008000"/>
                </a:solidFill>
                <a:hlinkClick r:id="rId10"/>
              </a:rPr>
              <a:t>/</a:t>
            </a:r>
            <a:r>
              <a:rPr lang="fr-FR" sz="1200" dirty="0" smtClean="0">
                <a:solidFill>
                  <a:srgbClr val="008000"/>
                </a:solidFill>
              </a:rPr>
              <a:t> </a:t>
            </a:r>
            <a:endParaRPr lang="fr-FR" sz="1200" dirty="0">
              <a:solidFill>
                <a:srgbClr val="008000"/>
              </a:solidFill>
            </a:endParaRPr>
          </a:p>
        </p:txBody>
      </p:sp>
      <p:sp>
        <p:nvSpPr>
          <p:cNvPr id="3" name="Rectangle 2"/>
          <p:cNvSpPr/>
          <p:nvPr/>
        </p:nvSpPr>
        <p:spPr>
          <a:xfrm>
            <a:off x="4863019" y="3723109"/>
            <a:ext cx="7172099" cy="2863562"/>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2039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699892" y="234166"/>
            <a:ext cx="1023796" cy="293515"/>
          </a:xfrm>
        </p:spPr>
        <p:txBody>
          <a:bodyPr/>
          <a:lstStyle/>
          <a:p>
            <a:fld id="{603C289A-54D5-4C32-934A-7B1A9FC8B676}" type="slidenum">
              <a:rPr lang="fr-FR" smtClean="0"/>
              <a:t>3</a:t>
            </a:fld>
            <a:endParaRPr lang="fr-FR" dirty="0"/>
          </a:p>
        </p:txBody>
      </p:sp>
      <p:sp>
        <p:nvSpPr>
          <p:cNvPr id="3" name="Rectangle 1"/>
          <p:cNvSpPr>
            <a:spLocks noChangeArrowheads="1"/>
          </p:cNvSpPr>
          <p:nvPr/>
        </p:nvSpPr>
        <p:spPr bwMode="auto">
          <a:xfrm>
            <a:off x="227013" y="2717800"/>
            <a:ext cx="80660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800" dirty="0" smtClean="0">
                <a:solidFill>
                  <a:srgbClr val="FF0000"/>
                </a:solidFill>
                <a:latin typeface="+mn-lt"/>
              </a:rPr>
              <a:t>a) invasives</a:t>
            </a:r>
            <a:r>
              <a:rPr lang="fr-FR" altLang="fr-FR" sz="1800" dirty="0">
                <a:solidFill>
                  <a:srgbClr val="FF0000"/>
                </a:solidFill>
                <a:latin typeface="+mn-lt"/>
              </a:rPr>
              <a:t>, à éviter →</a:t>
            </a:r>
          </a:p>
          <a:p>
            <a:pPr algn="just" eaLnBrk="1" hangingPunct="1">
              <a:spcBef>
                <a:spcPct val="0"/>
              </a:spcBef>
              <a:buFontTx/>
              <a:buNone/>
              <a:defRPr/>
            </a:pPr>
            <a:endParaRPr lang="fr-FR" altLang="fr-FR" sz="1800" dirty="0">
              <a:solidFill>
                <a:srgbClr val="FF0000"/>
              </a:solidFill>
            </a:endParaRPr>
          </a:p>
          <a:p>
            <a:pPr algn="just" eaLnBrk="1" hangingPunct="1">
              <a:spcBef>
                <a:spcPct val="0"/>
              </a:spcBef>
              <a:buFont typeface="Arial" panose="020B0604020202020204" pitchFamily="34" charset="0"/>
              <a:buNone/>
              <a:defRPr/>
            </a:pPr>
            <a:r>
              <a:rPr lang="fr-FR" altLang="fr-FR" sz="1800" dirty="0" smtClean="0">
                <a:solidFill>
                  <a:srgbClr val="FF0000"/>
                </a:solidFill>
              </a:rPr>
              <a:t>b) toxiques</a:t>
            </a:r>
            <a:r>
              <a:rPr lang="fr-FR" altLang="fr-FR" sz="1800" dirty="0">
                <a:solidFill>
                  <a:srgbClr val="FF0000"/>
                </a:solidFill>
              </a:rPr>
              <a:t>, soit pour l’homme, soit pour les animaux →</a:t>
            </a:r>
            <a:endParaRPr lang="fr-FR" altLang="fr-FR" sz="1800" dirty="0">
              <a:solidFill>
                <a:srgbClr val="FF0000"/>
              </a:solidFill>
              <a:latin typeface="Arial" panose="020B0604020202020204" pitchFamily="34" charset="0"/>
            </a:endParaRPr>
          </a:p>
          <a:p>
            <a:pPr eaLnBrk="1" hangingPunct="1">
              <a:spcBef>
                <a:spcPct val="0"/>
              </a:spcBef>
              <a:buFontTx/>
              <a:buNone/>
              <a:defRPr/>
            </a:pPr>
            <a:endParaRPr lang="fr-FR" altLang="fr-FR" sz="1800" dirty="0">
              <a:solidFill>
                <a:srgbClr val="008000"/>
              </a:solidFill>
            </a:endParaRPr>
          </a:p>
          <a:p>
            <a:pPr eaLnBrk="1" hangingPunct="1">
              <a:spcBef>
                <a:spcPct val="0"/>
              </a:spcBef>
              <a:buFontTx/>
              <a:buNone/>
              <a:defRPr/>
            </a:pPr>
            <a:r>
              <a:rPr lang="fr-FR" altLang="fr-FR" sz="1800" dirty="0">
                <a:solidFill>
                  <a:srgbClr val="008000"/>
                </a:solidFill>
              </a:rPr>
              <a:t>c</a:t>
            </a:r>
            <a:r>
              <a:rPr lang="fr-FR" altLang="fr-FR" sz="1800" dirty="0" smtClean="0">
                <a:solidFill>
                  <a:srgbClr val="008000"/>
                </a:solidFill>
              </a:rPr>
              <a:t>) à </a:t>
            </a:r>
            <a:r>
              <a:rPr lang="fr-FR" altLang="fr-FR" sz="1800" dirty="0">
                <a:solidFill>
                  <a:srgbClr val="008000"/>
                </a:solidFill>
              </a:rPr>
              <a:t>pousse </a:t>
            </a:r>
            <a:r>
              <a:rPr lang="fr-FR" altLang="fr-FR" sz="1800" dirty="0" smtClean="0">
                <a:solidFill>
                  <a:srgbClr val="008000"/>
                </a:solidFill>
              </a:rPr>
              <a:t>rapide → </a:t>
            </a:r>
            <a:r>
              <a:rPr lang="fr-FR" altLang="fr-FR" sz="1800" b="1" dirty="0">
                <a:solidFill>
                  <a:srgbClr val="008000"/>
                </a:solidFill>
              </a:rPr>
              <a:t>↗</a:t>
            </a:r>
          </a:p>
          <a:p>
            <a:pPr eaLnBrk="1" hangingPunct="1">
              <a:spcBef>
                <a:spcPct val="0"/>
              </a:spcBef>
              <a:buFontTx/>
              <a:buNone/>
              <a:defRPr/>
            </a:pPr>
            <a:r>
              <a:rPr lang="fr-FR" altLang="fr-FR" sz="1800" dirty="0">
                <a:solidFill>
                  <a:srgbClr val="008000"/>
                </a:solidFill>
              </a:rPr>
              <a:t>d</a:t>
            </a:r>
            <a:r>
              <a:rPr lang="fr-FR" altLang="fr-FR" sz="1800" dirty="0" smtClean="0">
                <a:solidFill>
                  <a:srgbClr val="008000"/>
                </a:solidFill>
              </a:rPr>
              <a:t>) très </a:t>
            </a:r>
            <a:r>
              <a:rPr lang="fr-FR" altLang="fr-FR" sz="1800" dirty="0">
                <a:solidFill>
                  <a:srgbClr val="008000"/>
                </a:solidFill>
              </a:rPr>
              <a:t>utiles à l’homme par ce sigle → </a:t>
            </a:r>
            <a:r>
              <a:rPr lang="fr-FR" altLang="fr-FR" sz="3600" b="1" dirty="0">
                <a:solidFill>
                  <a:srgbClr val="008000"/>
                </a:solidFill>
              </a:rPr>
              <a:t>U</a:t>
            </a:r>
            <a:endParaRPr lang="fr-FR" altLang="fr-FR" sz="1800" b="1" dirty="0">
              <a:solidFill>
                <a:srgbClr val="008000"/>
              </a:solidFill>
            </a:endParaRPr>
          </a:p>
          <a:p>
            <a:pPr eaLnBrk="1" hangingPunct="1">
              <a:spcBef>
                <a:spcPct val="0"/>
              </a:spcBef>
              <a:buFontTx/>
              <a:buNone/>
              <a:defRPr/>
            </a:pPr>
            <a:r>
              <a:rPr lang="fr-FR" altLang="fr-FR" sz="1800" dirty="0">
                <a:solidFill>
                  <a:srgbClr val="008000"/>
                </a:solidFill>
              </a:rPr>
              <a:t>e</a:t>
            </a:r>
            <a:r>
              <a:rPr lang="fr-FR" altLang="fr-FR" sz="1800" dirty="0" smtClean="0">
                <a:solidFill>
                  <a:srgbClr val="008000"/>
                </a:solidFill>
              </a:rPr>
              <a:t>) sources de forts revenus ou plus-value → </a:t>
            </a:r>
            <a:r>
              <a:rPr lang="fr-FR" altLang="fr-FR" sz="1800" b="1" dirty="0" smtClean="0">
                <a:solidFill>
                  <a:srgbClr val="008000"/>
                </a:solidFill>
              </a:rPr>
              <a:t>$</a:t>
            </a:r>
            <a:endParaRPr lang="fr-FR" altLang="fr-FR" sz="1800" b="1" dirty="0">
              <a:solidFill>
                <a:srgbClr val="008000"/>
              </a:solidFill>
            </a:endParaRPr>
          </a:p>
          <a:p>
            <a:pPr eaLnBrk="1" hangingPunct="1">
              <a:spcBef>
                <a:spcPct val="0"/>
              </a:spcBef>
              <a:buFontTx/>
              <a:buNone/>
              <a:defRPr/>
            </a:pPr>
            <a:endParaRPr lang="fr-FR" altLang="fr-FR" sz="1800" dirty="0">
              <a:solidFill>
                <a:srgbClr val="008000"/>
              </a:solidFill>
            </a:endParaRPr>
          </a:p>
          <a:p>
            <a:pPr eaLnBrk="1" hangingPunct="1">
              <a:spcBef>
                <a:spcPct val="0"/>
              </a:spcBef>
              <a:buFontTx/>
              <a:buNone/>
              <a:defRPr/>
            </a:pPr>
            <a:r>
              <a:rPr lang="fr-FR" altLang="fr-FR" sz="1800" dirty="0">
                <a:solidFill>
                  <a:srgbClr val="FF0000"/>
                </a:solidFill>
              </a:rPr>
              <a:t>h</a:t>
            </a:r>
            <a:r>
              <a:rPr lang="fr-FR" altLang="fr-FR" sz="1800" dirty="0" smtClean="0">
                <a:solidFill>
                  <a:srgbClr val="FF0000"/>
                </a:solidFill>
              </a:rPr>
              <a:t>) En </a:t>
            </a:r>
            <a:r>
              <a:rPr lang="fr-FR" altLang="fr-FR" sz="1800" dirty="0">
                <a:solidFill>
                  <a:srgbClr val="FF0000"/>
                </a:solidFill>
              </a:rPr>
              <a:t>danger critique d’extinction </a:t>
            </a:r>
            <a:r>
              <a:rPr lang="fr-FR" altLang="fr-FR" sz="1800" dirty="0" smtClean="0">
                <a:solidFill>
                  <a:srgbClr val="FF0000"/>
                </a:solidFill>
              </a:rPr>
              <a:t>→</a:t>
            </a:r>
          </a:p>
          <a:p>
            <a:pPr>
              <a:spcBef>
                <a:spcPct val="0"/>
              </a:spcBef>
              <a:buNone/>
              <a:defRPr/>
            </a:pPr>
            <a:r>
              <a:rPr lang="fr-FR" altLang="fr-FR" sz="1800" dirty="0" smtClean="0">
                <a:solidFill>
                  <a:srgbClr val="FF0000"/>
                </a:solidFill>
              </a:rPr>
              <a:t>i) En danger		       →</a:t>
            </a:r>
          </a:p>
          <a:p>
            <a:pPr eaLnBrk="1" hangingPunct="1">
              <a:spcBef>
                <a:spcPct val="0"/>
              </a:spcBef>
              <a:buFontTx/>
              <a:buNone/>
              <a:defRPr/>
            </a:pPr>
            <a:r>
              <a:rPr lang="fr-FR" sz="1800" dirty="0">
                <a:solidFill>
                  <a:srgbClr val="FF0000"/>
                </a:solidFill>
              </a:rPr>
              <a:t>i) vulnérables (ou </a:t>
            </a:r>
            <a:r>
              <a:rPr lang="fr-FR" sz="1800" i="1" dirty="0">
                <a:solidFill>
                  <a:srgbClr val="FF0000"/>
                </a:solidFill>
              </a:rPr>
              <a:t>préoccupante</a:t>
            </a:r>
            <a:r>
              <a:rPr lang="fr-FR" sz="1800" dirty="0">
                <a:solidFill>
                  <a:srgbClr val="FF0000"/>
                </a:solidFill>
              </a:rPr>
              <a:t>) </a:t>
            </a:r>
            <a:r>
              <a:rPr lang="fr-FR" altLang="fr-FR" sz="1800" dirty="0">
                <a:solidFill>
                  <a:srgbClr val="FF0000"/>
                </a:solidFill>
              </a:rPr>
              <a:t>→</a:t>
            </a:r>
          </a:p>
        </p:txBody>
      </p:sp>
      <p:sp>
        <p:nvSpPr>
          <p:cNvPr id="4" name="Rectangle 5"/>
          <p:cNvSpPr>
            <a:spLocks noChangeArrowheads="1"/>
          </p:cNvSpPr>
          <p:nvPr/>
        </p:nvSpPr>
        <p:spPr bwMode="auto">
          <a:xfrm>
            <a:off x="192088" y="765175"/>
            <a:ext cx="11531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FF0000"/>
                </a:solidFill>
                <a:latin typeface="Arial" panose="020B0604020202020204" pitchFamily="34" charset="0"/>
              </a:rPr>
              <a:t>0bis) </a:t>
            </a:r>
            <a:r>
              <a:rPr lang="fr-FR" altLang="fr-FR" sz="1800" u="sng">
                <a:solidFill>
                  <a:srgbClr val="FF0000"/>
                </a:solidFill>
                <a:latin typeface="Arial" panose="020B0604020202020204" pitchFamily="34" charset="0"/>
              </a:rPr>
              <a:t>Avertissements</a:t>
            </a:r>
            <a:r>
              <a:rPr lang="fr-FR" altLang="fr-FR" sz="1800">
                <a:solidFill>
                  <a:srgbClr val="FF0000"/>
                </a:solidFill>
                <a:latin typeface="Arial" panose="020B0604020202020204" pitchFamily="34" charset="0"/>
              </a:rPr>
              <a:t>  :</a:t>
            </a:r>
          </a:p>
          <a:p>
            <a:pPr algn="just" eaLnBrk="1" hangingPunct="1">
              <a:spcBef>
                <a:spcPct val="0"/>
              </a:spcBef>
              <a:buFontTx/>
              <a:buNone/>
            </a:pPr>
            <a:endParaRPr lang="fr-FR" altLang="fr-FR" sz="1800">
              <a:solidFill>
                <a:srgbClr val="FF0000"/>
              </a:solidFill>
              <a:latin typeface="Arial" panose="020B0604020202020204" pitchFamily="34" charset="0"/>
            </a:endParaRPr>
          </a:p>
          <a:p>
            <a:pPr algn="just" eaLnBrk="1" hangingPunct="1">
              <a:spcBef>
                <a:spcPct val="0"/>
              </a:spcBef>
            </a:pPr>
            <a:r>
              <a:rPr lang="fr-FR" altLang="fr-FR" sz="1800">
                <a:solidFill>
                  <a:srgbClr val="FF0000"/>
                </a:solidFill>
                <a:latin typeface="Arial" panose="020B0604020202020204" pitchFamily="34" charset="0"/>
              </a:rPr>
              <a:t> Les scores indiqués, pour chaque plante, pour leur taux « d’invasivité », sont ceux fournis par la « base de données PIER des plantes invasives du Pacifique » (</a:t>
            </a:r>
            <a:r>
              <a:rPr lang="en-US" altLang="fr-FR" sz="1800">
                <a:solidFill>
                  <a:srgbClr val="FF0000"/>
                </a:solidFill>
                <a:latin typeface="Arial" panose="020B0604020202020204" pitchFamily="34" charset="0"/>
              </a:rPr>
              <a:t>Pacific Island Ecosystems at Risk (PIER) _ Plant threats to Pacific ecosystems _)</a:t>
            </a:r>
            <a:r>
              <a:rPr lang="fr-FR" altLang="fr-FR" sz="1800">
                <a:solidFill>
                  <a:srgbClr val="FF0000"/>
                </a:solidFill>
                <a:latin typeface="Arial" panose="020B0604020202020204" pitchFamily="34" charset="0"/>
              </a:rPr>
              <a:t> : </a:t>
            </a:r>
            <a:r>
              <a:rPr lang="fr-FR" altLang="fr-FR" sz="1800">
                <a:solidFill>
                  <a:srgbClr val="FF0000"/>
                </a:solidFill>
                <a:latin typeface="Arial" panose="020B0604020202020204" pitchFamily="34" charset="0"/>
                <a:hlinkClick r:id="rId3"/>
              </a:rPr>
              <a:t>http://www.hear.org/</a:t>
            </a:r>
            <a:r>
              <a:rPr lang="fr-FR" altLang="fr-FR" sz="1800">
                <a:solidFill>
                  <a:srgbClr val="FF0000"/>
                </a:solidFill>
                <a:latin typeface="Arial" panose="020B0604020202020204" pitchFamily="34" charset="0"/>
              </a:rPr>
              <a:t>. Dans certains cas, le score d’une plante n’est pas indiqué parce que la base PIER ne lui a donné aucun score. </a:t>
            </a:r>
            <a:r>
              <a:rPr lang="fr-FR" altLang="fr-FR" sz="1800">
                <a:solidFill>
                  <a:srgbClr val="FF0000"/>
                </a:solidFill>
              </a:rPr>
              <a:t>Par ce sigle, nous indiquerons les plantes  : </a:t>
            </a:r>
            <a:endParaRPr lang="fr-FR" altLang="fr-FR" sz="1800">
              <a:solidFill>
                <a:srgbClr val="FF0000"/>
              </a:solidFill>
              <a:latin typeface="Arial" panose="020B0604020202020204" pitchFamily="34" charset="0"/>
            </a:endParaRPr>
          </a:p>
        </p:txBody>
      </p:sp>
      <p:pic>
        <p:nvPicPr>
          <p:cNvPr id="7" name="Picture 16" descr="C:\Users\LISAN\Pictures\Plantes fourragères\logo invasive plants5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433" y="262993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xic-2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100" y="3309938"/>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725" y="52021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11575" y="577217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5932488" y="3197225"/>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a:solidFill>
                  <a:srgbClr val="FF0000"/>
                </a:solidFill>
                <a:sym typeface="Wingdings" panose="05000000000000000000" pitchFamily="2" charset="2"/>
              </a:rPr>
              <a:t></a:t>
            </a:r>
            <a:endParaRPr lang="fr-FR" altLang="fr-FR" dirty="0"/>
          </a:p>
        </p:txBody>
      </p:sp>
      <p:sp>
        <p:nvSpPr>
          <p:cNvPr id="12" name="ZoneTexte 1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13" name="ZoneTexte 12"/>
          <p:cNvSpPr txBox="1"/>
          <p:nvPr/>
        </p:nvSpPr>
        <p:spPr>
          <a:xfrm>
            <a:off x="5957888" y="6237312"/>
            <a:ext cx="6191945" cy="461665"/>
          </a:xfrm>
          <a:prstGeom prst="rect">
            <a:avLst/>
          </a:prstGeom>
          <a:noFill/>
        </p:spPr>
        <p:txBody>
          <a:bodyPr wrap="square" rtlCol="0">
            <a:spAutoFit/>
          </a:bodyPr>
          <a:lstStyle/>
          <a:p>
            <a:pPr algn="ctr"/>
            <a:r>
              <a:rPr lang="fr-FR" sz="1200" i="1" dirty="0" err="1" smtClean="0">
                <a:solidFill>
                  <a:srgbClr val="008000"/>
                </a:solidFill>
              </a:rPr>
              <a:t>Gliricidia</a:t>
            </a:r>
            <a:r>
              <a:rPr lang="fr-FR" sz="1200" dirty="0" smtClean="0">
                <a:solidFill>
                  <a:srgbClr val="008000"/>
                </a:solidFill>
              </a:rPr>
              <a:t> planté autour d'une parcelle de plants de piments (Champ Adda Anjouan, ONG </a:t>
            </a:r>
            <a:r>
              <a:rPr lang="fr-FR" sz="1200" dirty="0" err="1" smtClean="0">
                <a:solidFill>
                  <a:srgbClr val="008000"/>
                </a:solidFill>
              </a:rPr>
              <a:t>Dahari</a:t>
            </a:r>
            <a:r>
              <a:rPr lang="fr-FR" sz="1200" dirty="0" smtClean="0">
                <a:solidFill>
                  <a:srgbClr val="008000"/>
                </a:solidFill>
              </a:rPr>
              <a:t>), </a:t>
            </a:r>
            <a:r>
              <a:rPr lang="fr-FR" sz="1200" dirty="0" smtClean="0">
                <a:solidFill>
                  <a:srgbClr val="008000"/>
                </a:solidFill>
                <a:hlinkClick r:id="rId8"/>
              </a:rPr>
              <a:t>http://www.agriculture-biodiversite-oi.org/fr/Media/Images/Actu-S-informer/Embocagement</a:t>
            </a:r>
            <a:r>
              <a:rPr lang="fr-FR" sz="1200" dirty="0" smtClean="0">
                <a:solidFill>
                  <a:srgbClr val="008000"/>
                </a:solidFill>
              </a:rPr>
              <a:t> </a:t>
            </a:r>
            <a:endParaRPr lang="fr-FR" sz="1200" dirty="0">
              <a:solidFill>
                <a:srgbClr val="008000"/>
              </a:solidFill>
            </a:endParaRPr>
          </a:p>
        </p:txBody>
      </p:sp>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6404" y="4335094"/>
            <a:ext cx="2466975" cy="1847850"/>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062" y="5495667"/>
            <a:ext cx="238125" cy="266700"/>
          </a:xfrm>
          <a:prstGeom prst="rect">
            <a:avLst/>
          </a:prstGeom>
        </p:spPr>
      </p:pic>
      <p:sp>
        <p:nvSpPr>
          <p:cNvPr id="5" name="ZoneTexte 4"/>
          <p:cNvSpPr txBox="1"/>
          <p:nvPr/>
        </p:nvSpPr>
        <p:spPr>
          <a:xfrm>
            <a:off x="6852492" y="2717800"/>
            <a:ext cx="3847400" cy="369332"/>
          </a:xfrm>
          <a:prstGeom prst="rect">
            <a:avLst/>
          </a:prstGeom>
          <a:noFill/>
        </p:spPr>
        <p:txBody>
          <a:bodyPr wrap="square" rtlCol="0">
            <a:spAutoFit/>
          </a:bodyPr>
          <a:lstStyle/>
          <a:p>
            <a:r>
              <a:rPr lang="fr-FR" dirty="0" smtClean="0">
                <a:solidFill>
                  <a:srgbClr val="008000"/>
                </a:solidFill>
              </a:rPr>
              <a:t>j) Tolère la salinité </a:t>
            </a:r>
            <a:r>
              <a:rPr lang="fr-FR" altLang="fr-FR" dirty="0">
                <a:solidFill>
                  <a:srgbClr val="008000"/>
                </a:solidFill>
              </a:rPr>
              <a:t>→</a:t>
            </a:r>
            <a:endParaRPr lang="fr-FR" dirty="0">
              <a:solidFill>
                <a:srgbClr val="008000"/>
              </a:solidFill>
            </a:endParaRPr>
          </a:p>
        </p:txBody>
      </p:sp>
      <p:sp>
        <p:nvSpPr>
          <p:cNvPr id="15" name="ZoneTexte 14"/>
          <p:cNvSpPr txBox="1"/>
          <p:nvPr/>
        </p:nvSpPr>
        <p:spPr>
          <a:xfrm>
            <a:off x="6852492" y="3248025"/>
            <a:ext cx="3847400" cy="369332"/>
          </a:xfrm>
          <a:prstGeom prst="rect">
            <a:avLst/>
          </a:prstGeom>
          <a:noFill/>
        </p:spPr>
        <p:txBody>
          <a:bodyPr wrap="square" rtlCol="0">
            <a:spAutoFit/>
          </a:bodyPr>
          <a:lstStyle/>
          <a:p>
            <a:r>
              <a:rPr lang="fr-FR" dirty="0">
                <a:solidFill>
                  <a:srgbClr val="FF0000"/>
                </a:solidFill>
              </a:rPr>
              <a:t>k</a:t>
            </a:r>
            <a:r>
              <a:rPr lang="fr-FR" dirty="0" smtClean="0">
                <a:solidFill>
                  <a:srgbClr val="FF0000"/>
                </a:solidFill>
              </a:rPr>
              <a:t>) Ne tolère pas la salinité </a:t>
            </a:r>
            <a:r>
              <a:rPr lang="fr-FR" dirty="0" smtClean="0">
                <a:solidFill>
                  <a:srgbClr val="FF0000"/>
                </a:solidFill>
                <a:latin typeface="Calibri" panose="020F0502020204030204" pitchFamily="34" charset="0"/>
              </a:rPr>
              <a:t>→</a:t>
            </a:r>
            <a:endParaRPr lang="fr-FR" dirty="0">
              <a:solidFill>
                <a:srgbClr val="FF0000"/>
              </a:solidFill>
            </a:endParaRPr>
          </a:p>
        </p:txBody>
      </p:sp>
      <p:pic>
        <p:nvPicPr>
          <p:cNvPr id="17" name="Image 11" descr="logo salinisation2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04650" y="2472422"/>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987228" y="4052249"/>
            <a:ext cx="3577711" cy="369332"/>
          </a:xfrm>
          <a:prstGeom prst="rect">
            <a:avLst/>
          </a:prstGeom>
        </p:spPr>
        <p:txBody>
          <a:bodyPr wrap="none">
            <a:spAutoFit/>
          </a:bodyPr>
          <a:lstStyle/>
          <a:p>
            <a:r>
              <a:rPr lang="fr-FR" altLang="fr-FR" dirty="0" smtClean="0">
                <a:solidFill>
                  <a:srgbClr val="008000"/>
                </a:solidFill>
              </a:rPr>
              <a:t>l) résistante </a:t>
            </a:r>
            <a:r>
              <a:rPr lang="fr-FR" altLang="fr-FR" dirty="0">
                <a:solidFill>
                  <a:srgbClr val="008000"/>
                </a:solidFill>
              </a:rPr>
              <a:t>aux conditions </a:t>
            </a:r>
            <a:r>
              <a:rPr lang="fr-FR" altLang="fr-FR" dirty="0" smtClean="0">
                <a:solidFill>
                  <a:srgbClr val="008000"/>
                </a:solidFill>
              </a:rPr>
              <a:t>arides </a:t>
            </a:r>
            <a:r>
              <a:rPr lang="fr-FR" altLang="fr-FR" dirty="0">
                <a:solidFill>
                  <a:srgbClr val="008000"/>
                </a:solidFill>
              </a:rPr>
              <a:t>→</a:t>
            </a:r>
            <a:endParaRPr lang="fr-FR" dirty="0"/>
          </a:p>
        </p:txBody>
      </p:sp>
      <p:pic>
        <p:nvPicPr>
          <p:cNvPr id="19" name="Image 10" descr="logo aride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16115" y="3722391"/>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4931192" y="4561876"/>
            <a:ext cx="3165254" cy="369332"/>
          </a:xfrm>
          <a:prstGeom prst="rect">
            <a:avLst/>
          </a:prstGeom>
          <a:noFill/>
        </p:spPr>
        <p:txBody>
          <a:bodyPr wrap="square" rtlCol="0">
            <a:spAutoFit/>
          </a:bodyPr>
          <a:lstStyle/>
          <a:p>
            <a:r>
              <a:rPr lang="fr-FR" dirty="0" smtClean="0">
                <a:solidFill>
                  <a:srgbClr val="008000"/>
                </a:solidFill>
              </a:rPr>
              <a:t>m) Culture facile </a:t>
            </a:r>
            <a:r>
              <a:rPr lang="fr-FR" altLang="fr-FR" dirty="0">
                <a:solidFill>
                  <a:srgbClr val="008000"/>
                </a:solidFill>
              </a:rPr>
              <a:t>→</a:t>
            </a:r>
            <a:endParaRPr lang="fr-FR" dirty="0">
              <a:solidFill>
                <a:srgbClr val="008000"/>
              </a:solidFill>
            </a:endParaRPr>
          </a:p>
        </p:txBody>
      </p:sp>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28338" y="4561876"/>
            <a:ext cx="533400" cy="342900"/>
          </a:xfrm>
          <a:prstGeom prst="rect">
            <a:avLst/>
          </a:prstGeom>
        </p:spPr>
      </p:pic>
      <p:sp>
        <p:nvSpPr>
          <p:cNvPr id="22" name="ZoneTexte 21"/>
          <p:cNvSpPr txBox="1"/>
          <p:nvPr/>
        </p:nvSpPr>
        <p:spPr>
          <a:xfrm>
            <a:off x="4955376" y="5049554"/>
            <a:ext cx="3393195" cy="369332"/>
          </a:xfrm>
          <a:prstGeom prst="rect">
            <a:avLst/>
          </a:prstGeom>
          <a:noFill/>
        </p:spPr>
        <p:txBody>
          <a:bodyPr wrap="square" rtlCol="0">
            <a:spAutoFit/>
          </a:bodyPr>
          <a:lstStyle/>
          <a:p>
            <a:r>
              <a:rPr lang="fr-FR" dirty="0">
                <a:solidFill>
                  <a:srgbClr val="008000"/>
                </a:solidFill>
              </a:rPr>
              <a:t>n</a:t>
            </a:r>
            <a:r>
              <a:rPr lang="fr-FR" dirty="0" smtClean="0">
                <a:solidFill>
                  <a:srgbClr val="008000"/>
                </a:solidFill>
              </a:rPr>
              <a:t>) Culture difficile ou délicate </a:t>
            </a:r>
            <a:r>
              <a:rPr lang="fr-FR" altLang="fr-FR" dirty="0">
                <a:solidFill>
                  <a:srgbClr val="008000"/>
                </a:solidFill>
              </a:rPr>
              <a:t>→</a:t>
            </a:r>
            <a:endParaRPr lang="fr-FR" dirty="0">
              <a:solidFill>
                <a:srgbClr val="008000"/>
              </a:solidFill>
            </a:endParaRPr>
          </a:p>
        </p:txBody>
      </p:sp>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83124" y="4942540"/>
            <a:ext cx="462774" cy="447846"/>
          </a:xfrm>
          <a:prstGeom prst="rect">
            <a:avLst/>
          </a:prstGeom>
        </p:spPr>
      </p:pic>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33822" y="5524408"/>
            <a:ext cx="587013" cy="312241"/>
          </a:xfrm>
          <a:prstGeom prst="rect">
            <a:avLst/>
          </a:prstGeom>
        </p:spPr>
      </p:pic>
      <p:sp>
        <p:nvSpPr>
          <p:cNvPr id="25" name="ZoneTexte 24"/>
          <p:cNvSpPr txBox="1"/>
          <p:nvPr/>
        </p:nvSpPr>
        <p:spPr>
          <a:xfrm>
            <a:off x="4940989" y="5552908"/>
            <a:ext cx="4206945" cy="646331"/>
          </a:xfrm>
          <a:prstGeom prst="rect">
            <a:avLst/>
          </a:prstGeom>
          <a:noFill/>
        </p:spPr>
        <p:txBody>
          <a:bodyPr wrap="square" rtlCol="0">
            <a:spAutoFit/>
          </a:bodyPr>
          <a:lstStyle/>
          <a:p>
            <a:r>
              <a:rPr lang="fr-FR" dirty="0">
                <a:solidFill>
                  <a:srgbClr val="008000"/>
                </a:solidFill>
              </a:rPr>
              <a:t>o</a:t>
            </a:r>
            <a:r>
              <a:rPr lang="fr-FR" dirty="0" smtClean="0">
                <a:solidFill>
                  <a:srgbClr val="008000"/>
                </a:solidFill>
              </a:rPr>
              <a:t>) Culture sol gorgé d’eau </a:t>
            </a:r>
            <a:r>
              <a:rPr lang="fr-FR" altLang="fr-FR" dirty="0" smtClean="0">
                <a:solidFill>
                  <a:srgbClr val="008000"/>
                </a:solidFill>
              </a:rPr>
              <a:t>→</a:t>
            </a:r>
          </a:p>
          <a:p>
            <a:r>
              <a:rPr lang="fr-FR" dirty="0" smtClean="0">
                <a:solidFill>
                  <a:srgbClr val="008000"/>
                </a:solidFill>
              </a:rPr>
              <a:t>   Ou milieu aquatique / plante aquatique </a:t>
            </a:r>
            <a:endParaRPr lang="fr-FR" dirty="0">
              <a:solidFill>
                <a:srgbClr val="008000"/>
              </a:solidFill>
            </a:endParaRPr>
          </a:p>
        </p:txBody>
      </p:sp>
      <p:pic>
        <p:nvPicPr>
          <p:cNvPr id="26" name="Imag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4737" y="2536031"/>
            <a:ext cx="447675" cy="695325"/>
          </a:xfrm>
          <a:prstGeom prst="rect">
            <a:avLst/>
          </a:prstGeom>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5654" y="2633449"/>
            <a:ext cx="499378" cy="499378"/>
          </a:xfrm>
          <a:prstGeom prst="rect">
            <a:avLst/>
          </a:prstGeom>
        </p:spPr>
      </p:pic>
      <p:pic>
        <p:nvPicPr>
          <p:cNvPr id="28" name="Imag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22965" y="3141500"/>
            <a:ext cx="514350" cy="733425"/>
          </a:xfrm>
          <a:prstGeom prst="rect">
            <a:avLst/>
          </a:prstGeom>
        </p:spPr>
      </p:pic>
      <p:sp>
        <p:nvSpPr>
          <p:cNvPr id="29" name="ZoneTexte 28"/>
          <p:cNvSpPr txBox="1"/>
          <p:nvPr/>
        </p:nvSpPr>
        <p:spPr>
          <a:xfrm>
            <a:off x="227014" y="6356733"/>
            <a:ext cx="2549238" cy="369332"/>
          </a:xfrm>
          <a:prstGeom prst="rect">
            <a:avLst/>
          </a:prstGeom>
          <a:noFill/>
        </p:spPr>
        <p:txBody>
          <a:bodyPr wrap="square" rtlCol="0">
            <a:spAutoFit/>
          </a:bodyPr>
          <a:lstStyle/>
          <a:p>
            <a:r>
              <a:rPr lang="fr-FR" dirty="0" smtClean="0">
                <a:solidFill>
                  <a:srgbClr val="008000"/>
                </a:solidFill>
              </a:rPr>
              <a:t>p) Liane grimpante </a:t>
            </a:r>
            <a:r>
              <a:rPr lang="fr-FR" dirty="0" smtClean="0">
                <a:solidFill>
                  <a:srgbClr val="008000"/>
                </a:solidFill>
                <a:latin typeface="Calibri" panose="020F0502020204030204" pitchFamily="34" charset="0"/>
              </a:rPr>
              <a:t>→</a:t>
            </a:r>
            <a:endParaRPr lang="fr-FR" dirty="0">
              <a:solidFill>
                <a:srgbClr val="008000"/>
              </a:solidFill>
            </a:endParaRPr>
          </a:p>
        </p:txBody>
      </p:sp>
      <p:pic>
        <p:nvPicPr>
          <p:cNvPr id="30" name="Image 2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79114" y="6332557"/>
            <a:ext cx="476250" cy="476250"/>
          </a:xfrm>
          <a:prstGeom prst="rect">
            <a:avLst/>
          </a:prstGeom>
        </p:spPr>
      </p:pic>
      <p:pic>
        <p:nvPicPr>
          <p:cNvPr id="31" name="Imag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02610" y="5413897"/>
            <a:ext cx="476250" cy="476250"/>
          </a:xfrm>
          <a:prstGeom prst="rect">
            <a:avLst/>
          </a:prstGeom>
        </p:spPr>
      </p:pic>
    </p:spTree>
    <p:extLst>
      <p:ext uri="{BB962C8B-B14F-4D97-AF65-F5344CB8AC3E}">
        <p14:creationId xmlns:p14="http://schemas.microsoft.com/office/powerpoint/2010/main" val="4293513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1079" y="23191"/>
            <a:ext cx="563880" cy="321680"/>
          </a:xfrm>
        </p:spPr>
        <p:txBody>
          <a:bodyPr/>
          <a:lstStyle/>
          <a:p>
            <a:fld id="{603C289A-54D5-4C32-934A-7B1A9FC8B676}" type="slidenum">
              <a:rPr lang="fr-FR" smtClean="0"/>
              <a:t>30</a:t>
            </a:fld>
            <a:endParaRPr lang="fr-FR" dirty="0"/>
          </a:p>
        </p:txBody>
      </p:sp>
      <p:sp>
        <p:nvSpPr>
          <p:cNvPr id="3" name="Rectangle 2"/>
          <p:cNvSpPr/>
          <p:nvPr/>
        </p:nvSpPr>
        <p:spPr>
          <a:xfrm>
            <a:off x="156099" y="419291"/>
            <a:ext cx="2905604" cy="646331"/>
          </a:xfrm>
          <a:prstGeom prst="rect">
            <a:avLst/>
          </a:prstGeom>
        </p:spPr>
        <p:txBody>
          <a:bodyPr wrap="none">
            <a:spAutoFit/>
          </a:bodyPr>
          <a:lstStyle/>
          <a:p>
            <a:pPr eaLnBrk="0" fontAlgn="base" hangingPunct="0"/>
            <a:r>
              <a:rPr lang="fr-FR" b="1" dirty="0" smtClean="0">
                <a:solidFill>
                  <a:srgbClr val="008000"/>
                </a:solidFill>
              </a:rPr>
              <a:t>8. Mauvaises herbes à éviter</a:t>
            </a:r>
          </a:p>
          <a:p>
            <a:pPr eaLnBrk="0" fontAlgn="base" hangingPunct="0"/>
            <a:r>
              <a:rPr lang="fr-FR" b="1" dirty="0" smtClean="0">
                <a:solidFill>
                  <a:srgbClr val="008000"/>
                </a:solidFill>
              </a:rPr>
              <a:t>(adventices à éviter)</a:t>
            </a:r>
            <a:endParaRPr lang="fr-FR" dirty="0">
              <a:solidFill>
                <a:srgbClr val="008000"/>
              </a:solidFill>
            </a:endParaRPr>
          </a:p>
        </p:txBody>
      </p:sp>
      <p:sp>
        <p:nvSpPr>
          <p:cNvPr id="4" name="ZoneTexte 3"/>
          <p:cNvSpPr txBox="1"/>
          <p:nvPr/>
        </p:nvSpPr>
        <p:spPr>
          <a:xfrm>
            <a:off x="3206089" y="222815"/>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400" y="887429"/>
            <a:ext cx="1781175" cy="25717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140" y="839804"/>
            <a:ext cx="1743075" cy="261937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503" y="884122"/>
            <a:ext cx="1569620" cy="2379747"/>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161" y="1266825"/>
            <a:ext cx="1357968" cy="1812957"/>
          </a:xfrm>
          <a:prstGeom prst="rect">
            <a:avLst/>
          </a:prstGeom>
        </p:spPr>
      </p:pic>
      <p:sp>
        <p:nvSpPr>
          <p:cNvPr id="9" name="Rectangle 8"/>
          <p:cNvSpPr/>
          <p:nvPr/>
        </p:nvSpPr>
        <p:spPr>
          <a:xfrm>
            <a:off x="3299294" y="3459179"/>
            <a:ext cx="2024465" cy="276999"/>
          </a:xfrm>
          <a:prstGeom prst="rect">
            <a:avLst/>
          </a:prstGeom>
        </p:spPr>
        <p:txBody>
          <a:bodyPr wrap="none">
            <a:spAutoFit/>
          </a:bodyPr>
          <a:lstStyle/>
          <a:p>
            <a:r>
              <a:rPr lang="fr-FR" sz="1200" i="1" dirty="0" err="1" smtClean="0">
                <a:solidFill>
                  <a:srgbClr val="008000"/>
                </a:solidFill>
              </a:rPr>
              <a:t>Cyperus</a:t>
            </a:r>
            <a:r>
              <a:rPr lang="fr-FR" sz="1200" i="1" dirty="0" smtClean="0">
                <a:solidFill>
                  <a:srgbClr val="008000"/>
                </a:solidFill>
              </a:rPr>
              <a:t> </a:t>
            </a:r>
            <a:r>
              <a:rPr lang="fr-FR" sz="1200" i="1" dirty="0" err="1" smtClean="0">
                <a:solidFill>
                  <a:srgbClr val="008000"/>
                </a:solidFill>
              </a:rPr>
              <a:t>rotundus</a:t>
            </a:r>
            <a:r>
              <a:rPr lang="fr-FR" sz="1200" dirty="0" smtClean="0">
                <a:solidFill>
                  <a:srgbClr val="008000"/>
                </a:solidFill>
              </a:rPr>
              <a:t>, adventice</a:t>
            </a:r>
            <a:endParaRPr lang="fr-FR" sz="1200" i="1" dirty="0">
              <a:solidFill>
                <a:srgbClr val="008000"/>
              </a:solidFill>
            </a:endParaRPr>
          </a:p>
        </p:txBody>
      </p:sp>
      <p:sp>
        <p:nvSpPr>
          <p:cNvPr id="10" name="Rectangle 9"/>
          <p:cNvSpPr/>
          <p:nvPr/>
        </p:nvSpPr>
        <p:spPr>
          <a:xfrm>
            <a:off x="6666017" y="3183158"/>
            <a:ext cx="1268296" cy="276999"/>
          </a:xfrm>
          <a:prstGeom prst="rect">
            <a:avLst/>
          </a:prstGeom>
        </p:spPr>
        <p:txBody>
          <a:bodyPr wrap="none">
            <a:spAutoFit/>
          </a:bodyPr>
          <a:lstStyle/>
          <a:p>
            <a:r>
              <a:rPr lang="fr-FR" sz="1200" i="1" dirty="0" err="1" smtClean="0">
                <a:solidFill>
                  <a:srgbClr val="008000"/>
                </a:solidFill>
              </a:rPr>
              <a:t>Cyperus</a:t>
            </a:r>
            <a:r>
              <a:rPr lang="fr-FR" sz="1200" i="1" dirty="0" smtClean="0">
                <a:solidFill>
                  <a:srgbClr val="008000"/>
                </a:solidFill>
              </a:rPr>
              <a:t> </a:t>
            </a:r>
            <a:r>
              <a:rPr lang="fr-FR" sz="1200" i="1" dirty="0" err="1">
                <a:solidFill>
                  <a:srgbClr val="008000"/>
                </a:solidFill>
              </a:rPr>
              <a:t>rotundus</a:t>
            </a:r>
            <a:endParaRPr lang="fr-FR" sz="1200" i="1" dirty="0">
              <a:solidFill>
                <a:srgbClr val="008000"/>
              </a:solidFill>
            </a:endParaRPr>
          </a:p>
        </p:txBody>
      </p:sp>
      <p:sp>
        <p:nvSpPr>
          <p:cNvPr id="11" name="Rectangle 10"/>
          <p:cNvSpPr/>
          <p:nvPr/>
        </p:nvSpPr>
        <p:spPr>
          <a:xfrm>
            <a:off x="488282" y="4146271"/>
            <a:ext cx="3239477" cy="276999"/>
          </a:xfrm>
          <a:prstGeom prst="rect">
            <a:avLst/>
          </a:prstGeom>
        </p:spPr>
        <p:txBody>
          <a:bodyPr wrap="none">
            <a:spAutoFit/>
          </a:bodyPr>
          <a:lstStyle/>
          <a:p>
            <a:r>
              <a:rPr lang="fr-FR" sz="1200" i="1" dirty="0" err="1">
                <a:solidFill>
                  <a:srgbClr val="FF0000"/>
                </a:solidFill>
              </a:rPr>
              <a:t>Imperata</a:t>
            </a:r>
            <a:r>
              <a:rPr lang="fr-FR" sz="1200" i="1" dirty="0">
                <a:solidFill>
                  <a:srgbClr val="FF0000"/>
                </a:solidFill>
              </a:rPr>
              <a:t> </a:t>
            </a:r>
            <a:r>
              <a:rPr lang="fr-FR" sz="1200" i="1" dirty="0" err="1" smtClean="0">
                <a:solidFill>
                  <a:srgbClr val="FF0000"/>
                </a:solidFill>
              </a:rPr>
              <a:t>cylindrica</a:t>
            </a:r>
            <a:r>
              <a:rPr lang="fr-FR" sz="1200" i="1" dirty="0" smtClean="0">
                <a:solidFill>
                  <a:srgbClr val="FF0000"/>
                </a:solidFill>
              </a:rPr>
              <a:t>, </a:t>
            </a:r>
            <a:r>
              <a:rPr lang="fr-FR" sz="1200" dirty="0" smtClean="0">
                <a:solidFill>
                  <a:srgbClr val="FF0000"/>
                </a:solidFill>
              </a:rPr>
              <a:t>plante invasive et </a:t>
            </a:r>
            <a:r>
              <a:rPr lang="fr-FR" sz="1200" dirty="0" err="1" smtClean="0">
                <a:solidFill>
                  <a:srgbClr val="FF0000"/>
                </a:solidFill>
              </a:rPr>
              <a:t>pyrophille</a:t>
            </a:r>
            <a:r>
              <a:rPr lang="fr-FR" sz="1200" dirty="0" smtClean="0">
                <a:solidFill>
                  <a:srgbClr val="FF0000"/>
                </a:solidFill>
              </a:rPr>
              <a:t>.</a:t>
            </a:r>
            <a:endParaRPr lang="fr-FR" sz="1200" dirty="0">
              <a:solidFill>
                <a:srgbClr val="FF0000"/>
              </a:solidFill>
            </a:endParaRP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34" y="2651893"/>
            <a:ext cx="2290890" cy="1524483"/>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607" y="1065622"/>
            <a:ext cx="2329916" cy="1550453"/>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123" y="141139"/>
            <a:ext cx="3381375" cy="4991100"/>
          </a:xfrm>
          <a:prstGeom prst="rect">
            <a:avLst/>
          </a:prstGeom>
          <a:effectLst>
            <a:outerShdw blurRad="50800" dist="38100" dir="2700000" algn="tl" rotWithShape="0">
              <a:prstClr val="black">
                <a:alpha val="40000"/>
              </a:prstClr>
            </a:outerShdw>
          </a:effectLst>
        </p:spPr>
      </p:pic>
      <p:sp>
        <p:nvSpPr>
          <p:cNvPr id="15" name="ZoneTexte 14"/>
          <p:cNvSpPr txBox="1"/>
          <p:nvPr/>
        </p:nvSpPr>
        <p:spPr>
          <a:xfrm>
            <a:off x="9017677" y="5101825"/>
            <a:ext cx="2983444" cy="276999"/>
          </a:xfrm>
          <a:prstGeom prst="rect">
            <a:avLst/>
          </a:prstGeom>
          <a:noFill/>
        </p:spPr>
        <p:txBody>
          <a:bodyPr wrap="square" rtlCol="0">
            <a:spAutoFit/>
          </a:bodyPr>
          <a:lstStyle/>
          <a:p>
            <a:pPr algn="ctr"/>
            <a:r>
              <a:rPr lang="fr-FR" sz="1200" dirty="0" smtClean="0">
                <a:solidFill>
                  <a:srgbClr val="008000"/>
                </a:solidFill>
              </a:rPr>
              <a:t>Outils de jardin. Voir page suivante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16" name="Picture 19" descr="C:\Users\LISAN\Pictures\plantes invasives de Madagascar\Striga asiatica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634" y="4711182"/>
            <a:ext cx="24161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C:\Users\LISAN\Pictures\plantes invasives de Madagascar\Striga asiatica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6044" y="4708007"/>
            <a:ext cx="12065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C:\Users\LISAN\Pictures\plantes invasives de Madagascar\Striga asiatica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3793" y="4909619"/>
            <a:ext cx="8175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114032" y="6319319"/>
            <a:ext cx="5638581" cy="461665"/>
          </a:xfrm>
          <a:prstGeom prst="rect">
            <a:avLst/>
          </a:prstGeom>
          <a:noFill/>
        </p:spPr>
        <p:txBody>
          <a:bodyPr wrap="square" rtlCol="0">
            <a:spAutoFit/>
          </a:bodyPr>
          <a:lstStyle/>
          <a:p>
            <a:pPr algn="ctr"/>
            <a:r>
              <a:rPr lang="fr-FR" altLang="fr-FR" sz="1200" dirty="0" smtClean="0">
                <a:solidFill>
                  <a:srgbClr val="FF0000"/>
                </a:solidFill>
              </a:rPr>
              <a:t>Le </a:t>
            </a:r>
            <a:r>
              <a:rPr lang="fr-FR" altLang="fr-FR" sz="1200" dirty="0" err="1" smtClean="0">
                <a:solidFill>
                  <a:srgbClr val="FF0000"/>
                </a:solidFill>
              </a:rPr>
              <a:t>striga</a:t>
            </a:r>
            <a:r>
              <a:rPr lang="fr-FR" altLang="fr-FR" sz="1200" dirty="0" smtClean="0">
                <a:solidFill>
                  <a:srgbClr val="FF0000"/>
                </a:solidFill>
              </a:rPr>
              <a:t> asiatique (</a:t>
            </a:r>
            <a:r>
              <a:rPr lang="fr-FR" altLang="fr-FR" sz="1200" i="1" dirty="0" err="1" smtClean="0">
                <a:solidFill>
                  <a:srgbClr val="FF0000"/>
                </a:solidFill>
              </a:rPr>
              <a:t>Striga</a:t>
            </a:r>
            <a:r>
              <a:rPr lang="fr-FR" altLang="fr-FR" sz="1200" i="1" dirty="0" smtClean="0">
                <a:solidFill>
                  <a:srgbClr val="FF0000"/>
                </a:solidFill>
              </a:rPr>
              <a:t> </a:t>
            </a:r>
            <a:r>
              <a:rPr lang="fr-FR" altLang="fr-FR" sz="1200" i="1" dirty="0" err="1" smtClean="0">
                <a:solidFill>
                  <a:srgbClr val="FF0000"/>
                </a:solidFill>
              </a:rPr>
              <a:t>asiatica</a:t>
            </a:r>
            <a:r>
              <a:rPr lang="fr-FR" altLang="fr-FR" sz="1200" dirty="0" smtClean="0">
                <a:solidFill>
                  <a:srgbClr val="FF0000"/>
                </a:solidFill>
              </a:rPr>
              <a:t>) </a:t>
            </a:r>
            <a:r>
              <a:rPr lang="fr-FR" altLang="fr-FR" sz="1200" dirty="0">
                <a:solidFill>
                  <a:srgbClr val="FF0000"/>
                </a:solidFill>
              </a:rPr>
              <a:t>est un ravageur agricole sérieux car elle parasite des espèces cultivées importantes, comme le </a:t>
            </a:r>
            <a:r>
              <a:rPr lang="fr-FR" altLang="fr-FR" sz="1200" dirty="0">
                <a:solidFill>
                  <a:srgbClr val="FF0000"/>
                </a:solidFill>
                <a:hlinkClick r:id="rId12" tooltip="Maïs"/>
              </a:rPr>
              <a:t>maïs</a:t>
            </a:r>
            <a:r>
              <a:rPr lang="fr-FR" altLang="fr-FR" sz="1200" dirty="0">
                <a:solidFill>
                  <a:srgbClr val="FF0000"/>
                </a:solidFill>
              </a:rPr>
              <a:t>, le </a:t>
            </a:r>
            <a:r>
              <a:rPr lang="fr-FR" altLang="fr-FR" sz="1200" dirty="0">
                <a:solidFill>
                  <a:srgbClr val="FF0000"/>
                </a:solidFill>
                <a:hlinkClick r:id="rId13" tooltip="Riz"/>
              </a:rPr>
              <a:t>riz</a:t>
            </a:r>
            <a:r>
              <a:rPr lang="fr-FR" altLang="fr-FR" sz="1200" dirty="0">
                <a:solidFill>
                  <a:srgbClr val="FF0000"/>
                </a:solidFill>
              </a:rPr>
              <a:t>, le </a:t>
            </a:r>
            <a:r>
              <a:rPr lang="fr-FR" altLang="fr-FR" sz="1200" dirty="0">
                <a:solidFill>
                  <a:srgbClr val="FF0000"/>
                </a:solidFill>
                <a:hlinkClick r:id="rId14" tooltip="Sorgho"/>
              </a:rPr>
              <a:t>sorgho</a:t>
            </a:r>
            <a:r>
              <a:rPr lang="fr-FR" altLang="fr-FR" sz="1200" dirty="0">
                <a:solidFill>
                  <a:srgbClr val="FF0000"/>
                </a:solidFill>
              </a:rPr>
              <a:t> et la </a:t>
            </a:r>
            <a:r>
              <a:rPr lang="fr-FR" altLang="fr-FR" sz="1200" dirty="0">
                <a:solidFill>
                  <a:srgbClr val="FF0000"/>
                </a:solidFill>
                <a:hlinkClick r:id="rId15" tooltip="La canne à sucre"/>
              </a:rPr>
              <a:t>canne à sucre</a:t>
            </a:r>
            <a:r>
              <a:rPr lang="fr-FR" altLang="fr-FR" sz="1200" dirty="0">
                <a:solidFill>
                  <a:srgbClr val="FF0000"/>
                </a:solidFill>
              </a:rPr>
              <a:t>.</a:t>
            </a:r>
            <a:endParaRPr lang="fr-FR" sz="1200" dirty="0">
              <a:solidFill>
                <a:srgbClr val="FF0000"/>
              </a:solidFill>
            </a:endParaRPr>
          </a:p>
        </p:txBody>
      </p:sp>
      <p:sp>
        <p:nvSpPr>
          <p:cNvPr id="20" name="Rectangle 19"/>
          <p:cNvSpPr/>
          <p:nvPr/>
        </p:nvSpPr>
        <p:spPr>
          <a:xfrm>
            <a:off x="5728161" y="6286647"/>
            <a:ext cx="3329245" cy="461665"/>
          </a:xfrm>
          <a:prstGeom prst="rect">
            <a:avLst/>
          </a:prstGeom>
        </p:spPr>
        <p:txBody>
          <a:bodyPr wrap="none">
            <a:spAutoFit/>
          </a:bodyPr>
          <a:lstStyle/>
          <a:p>
            <a:pPr algn="ctr">
              <a:spcBef>
                <a:spcPct val="0"/>
              </a:spcBef>
            </a:pPr>
            <a:r>
              <a:rPr lang="fr-FR" altLang="fr-FR" sz="1200" dirty="0" smtClean="0">
                <a:solidFill>
                  <a:srgbClr val="FF0000"/>
                </a:solidFill>
              </a:rPr>
              <a:t>Herbe </a:t>
            </a:r>
            <a:r>
              <a:rPr lang="fr-FR" altLang="fr-FR" sz="1200" dirty="0">
                <a:solidFill>
                  <a:srgbClr val="FF0000"/>
                </a:solidFill>
              </a:rPr>
              <a:t>kikuyu (</a:t>
            </a:r>
            <a:r>
              <a:rPr lang="fr-FR" altLang="fr-FR" sz="1200" i="1" dirty="0" err="1">
                <a:solidFill>
                  <a:srgbClr val="FF0000"/>
                </a:solidFill>
              </a:rPr>
              <a:t>Pennisetum</a:t>
            </a:r>
            <a:r>
              <a:rPr lang="fr-FR" altLang="fr-FR" sz="1200" i="1" dirty="0">
                <a:solidFill>
                  <a:srgbClr val="FF0000"/>
                </a:solidFill>
              </a:rPr>
              <a:t> </a:t>
            </a:r>
            <a:r>
              <a:rPr lang="fr-FR" altLang="fr-FR" sz="1200" i="1" dirty="0" err="1">
                <a:solidFill>
                  <a:srgbClr val="FF0000"/>
                </a:solidFill>
              </a:rPr>
              <a:t>clandestinum</a:t>
            </a:r>
            <a:r>
              <a:rPr lang="fr-FR" altLang="fr-FR" sz="1200" dirty="0" smtClean="0">
                <a:solidFill>
                  <a:srgbClr val="FF0000"/>
                </a:solidFill>
              </a:rPr>
              <a:t>) (invasif). </a:t>
            </a:r>
          </a:p>
          <a:p>
            <a:pPr algn="ctr">
              <a:spcBef>
                <a:spcPct val="0"/>
              </a:spcBef>
            </a:pPr>
            <a:r>
              <a:rPr lang="fr-FR" altLang="fr-FR" sz="1200" dirty="0" smtClean="0">
                <a:solidFill>
                  <a:srgbClr val="008000"/>
                </a:solidFill>
              </a:rPr>
              <a:t>Un couvert vif de </a:t>
            </a:r>
            <a:r>
              <a:rPr lang="fr-FR" altLang="fr-FR" sz="1200" i="1" dirty="0" smtClean="0">
                <a:solidFill>
                  <a:srgbClr val="008000"/>
                </a:solidFill>
              </a:rPr>
              <a:t>soja</a:t>
            </a:r>
            <a:r>
              <a:rPr lang="fr-FR" altLang="fr-FR" sz="1200" dirty="0" smtClean="0">
                <a:solidFill>
                  <a:srgbClr val="008000"/>
                </a:solidFill>
              </a:rPr>
              <a:t> peut l’étouffer.</a:t>
            </a:r>
            <a:endParaRPr lang="fr-FR" altLang="fr-FR" sz="1200" dirty="0">
              <a:solidFill>
                <a:srgbClr val="008000"/>
              </a:solidFill>
            </a:endParaRPr>
          </a:p>
        </p:txBody>
      </p:sp>
      <p:pic>
        <p:nvPicPr>
          <p:cNvPr id="21" name="Picture 4" descr="C:\Users\LISAN\Pictures\plantes-halophytes-xerophiles\Pennisetum_clandestinu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94062" y="5038936"/>
            <a:ext cx="1706103" cy="128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C:\Users\LISAN\Pictures\plantes-halophytes-xerophiles\Pennisetum clandestinum4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17428" y="5038936"/>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063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50607" y="209115"/>
            <a:ext cx="822064" cy="331433"/>
          </a:xfrm>
        </p:spPr>
        <p:txBody>
          <a:bodyPr/>
          <a:lstStyle/>
          <a:p>
            <a:fld id="{603C289A-54D5-4C32-934A-7B1A9FC8B676}" type="slidenum">
              <a:rPr lang="fr-FR" smtClean="0"/>
              <a:t>31</a:t>
            </a:fld>
            <a:endParaRPr lang="fr-FR" dirty="0"/>
          </a:p>
        </p:txBody>
      </p:sp>
      <p:sp>
        <p:nvSpPr>
          <p:cNvPr id="5" name="ZoneTexte 4"/>
          <p:cNvSpPr txBox="1"/>
          <p:nvPr/>
        </p:nvSpPr>
        <p:spPr>
          <a:xfrm>
            <a:off x="150607" y="1120582"/>
            <a:ext cx="8823962" cy="3693319"/>
          </a:xfrm>
          <a:prstGeom prst="rect">
            <a:avLst/>
          </a:prstGeom>
          <a:noFill/>
        </p:spPr>
        <p:txBody>
          <a:bodyPr wrap="square" rtlCol="0">
            <a:spAutoFit/>
          </a:bodyPr>
          <a:lstStyle/>
          <a:p>
            <a:pPr algn="just" eaLnBrk="0" fontAlgn="base" hangingPunct="0"/>
            <a:r>
              <a:rPr lang="fr-FR" dirty="0">
                <a:solidFill>
                  <a:srgbClr val="008000"/>
                </a:solidFill>
              </a:rPr>
              <a:t>Le jardinage familial exige très peu d'outils. Une houe et une ma­chette et, quand le climat est aride, un seau ou autre récipient à eau suffisent.</a:t>
            </a:r>
          </a:p>
          <a:p>
            <a:pPr algn="just" eaLnBrk="0" fontAlgn="base" hangingPunct="0"/>
            <a:r>
              <a:rPr lang="fr-FR" dirty="0">
                <a:solidFill>
                  <a:srgbClr val="008000"/>
                </a:solidFill>
              </a:rPr>
              <a:t>La </a:t>
            </a:r>
            <a:r>
              <a:rPr lang="fr-FR" dirty="0" smtClean="0">
                <a:solidFill>
                  <a:srgbClr val="008000"/>
                </a:solidFill>
              </a:rPr>
              <a:t>figure </a:t>
            </a:r>
            <a:r>
              <a:rPr lang="fr-FR" dirty="0">
                <a:solidFill>
                  <a:srgbClr val="008000"/>
                </a:solidFill>
              </a:rPr>
              <a:t>indique les outils les plus pratiques :</a:t>
            </a:r>
          </a:p>
          <a:p>
            <a:pPr marL="342900" lvl="0" indent="-342900" algn="just" eaLnBrk="0" fontAlgn="base" hangingPunct="0">
              <a:buFont typeface="+mj-lt"/>
              <a:buAutoNum type="arabicPeriod"/>
            </a:pPr>
            <a:r>
              <a:rPr lang="fr-FR" dirty="0">
                <a:solidFill>
                  <a:srgbClr val="008000"/>
                </a:solidFill>
              </a:rPr>
              <a:t>La </a:t>
            </a:r>
            <a:r>
              <a:rPr lang="fr-FR" b="1" dirty="0">
                <a:solidFill>
                  <a:srgbClr val="008000"/>
                </a:solidFill>
              </a:rPr>
              <a:t>houe</a:t>
            </a:r>
            <a:r>
              <a:rPr lang="fr-FR" dirty="0">
                <a:solidFill>
                  <a:srgbClr val="008000"/>
                </a:solidFill>
              </a:rPr>
              <a:t> sert à labourer (retourner) le sol et à butter. Les petites houes servent aussi au désherbage.</a:t>
            </a:r>
          </a:p>
          <a:p>
            <a:pPr marL="342900" lvl="0" indent="-342900" algn="just" eaLnBrk="0" fontAlgn="base" hangingPunct="0">
              <a:buFont typeface="+mj-lt"/>
              <a:buAutoNum type="arabicPeriod"/>
            </a:pPr>
            <a:r>
              <a:rPr lang="fr-FR" dirty="0">
                <a:solidFill>
                  <a:srgbClr val="008000"/>
                </a:solidFill>
              </a:rPr>
              <a:t>La </a:t>
            </a:r>
            <a:r>
              <a:rPr lang="fr-FR" b="1" dirty="0">
                <a:solidFill>
                  <a:srgbClr val="008000"/>
                </a:solidFill>
              </a:rPr>
              <a:t>machette</a:t>
            </a:r>
            <a:r>
              <a:rPr lang="fr-FR" dirty="0">
                <a:solidFill>
                  <a:srgbClr val="008000"/>
                </a:solidFill>
              </a:rPr>
              <a:t> sert à débroussailler.</a:t>
            </a:r>
          </a:p>
          <a:p>
            <a:pPr marL="342900" lvl="0" indent="-342900" algn="just" eaLnBrk="0" fontAlgn="base" hangingPunct="0">
              <a:buFont typeface="+mj-lt"/>
              <a:buAutoNum type="arabicPeriod"/>
            </a:pPr>
            <a:r>
              <a:rPr lang="fr-FR" dirty="0">
                <a:solidFill>
                  <a:srgbClr val="008000"/>
                </a:solidFill>
              </a:rPr>
              <a:t>Le </a:t>
            </a:r>
            <a:r>
              <a:rPr lang="fr-FR" b="1" dirty="0">
                <a:solidFill>
                  <a:srgbClr val="008000"/>
                </a:solidFill>
              </a:rPr>
              <a:t>seau</a:t>
            </a:r>
            <a:r>
              <a:rPr lang="fr-FR" dirty="0">
                <a:solidFill>
                  <a:srgbClr val="008000"/>
                </a:solidFill>
              </a:rPr>
              <a:t> (bidon, calebasse munie d'une anse) sert à transporter l'eau pour l'arrosage.</a:t>
            </a:r>
          </a:p>
          <a:p>
            <a:pPr marL="342900" lvl="0" indent="-342900" algn="just" eaLnBrk="0" fontAlgn="base" hangingPunct="0">
              <a:buFont typeface="+mj-lt"/>
              <a:buAutoNum type="arabicPeriod"/>
            </a:pPr>
            <a:r>
              <a:rPr lang="fr-FR" dirty="0">
                <a:solidFill>
                  <a:srgbClr val="008000"/>
                </a:solidFill>
              </a:rPr>
              <a:t>La </a:t>
            </a:r>
            <a:r>
              <a:rPr lang="fr-FR" b="1" dirty="0">
                <a:solidFill>
                  <a:srgbClr val="008000"/>
                </a:solidFill>
              </a:rPr>
              <a:t>bêche</a:t>
            </a:r>
            <a:r>
              <a:rPr lang="fr-FR" dirty="0">
                <a:solidFill>
                  <a:srgbClr val="008000"/>
                </a:solidFill>
              </a:rPr>
              <a:t> sert à retourner la terre, à creuser des canaux d'irrigation et de drainage. Le port de chaussures solides est nécessaire.</a:t>
            </a:r>
          </a:p>
          <a:p>
            <a:pPr marL="342900" lvl="0" indent="-342900" algn="just" eaLnBrk="0" fontAlgn="base" hangingPunct="0">
              <a:buFont typeface="+mj-lt"/>
              <a:buAutoNum type="arabicPeriod"/>
            </a:pPr>
            <a:r>
              <a:rPr lang="fr-FR" dirty="0">
                <a:solidFill>
                  <a:srgbClr val="008000"/>
                </a:solidFill>
              </a:rPr>
              <a:t>La </a:t>
            </a:r>
            <a:r>
              <a:rPr lang="fr-FR" b="1" dirty="0">
                <a:solidFill>
                  <a:srgbClr val="008000"/>
                </a:solidFill>
              </a:rPr>
              <a:t>fourche à dents rondes </a:t>
            </a:r>
            <a:r>
              <a:rPr lang="fr-FR" dirty="0">
                <a:solidFill>
                  <a:srgbClr val="008000"/>
                </a:solidFill>
              </a:rPr>
              <a:t>sert à transporter et à épandre le fumier et le compost, à ramasser des débris </a:t>
            </a:r>
            <a:r>
              <a:rPr lang="fr-FR" dirty="0" smtClean="0">
                <a:solidFill>
                  <a:srgbClr val="008000"/>
                </a:solidFill>
              </a:rPr>
              <a:t>végétaux</a:t>
            </a:r>
            <a:r>
              <a:rPr lang="fr-FR" dirty="0">
                <a:solidFill>
                  <a:srgbClr val="008000"/>
                </a:solidFill>
              </a:rPr>
              <a:t>. </a:t>
            </a:r>
            <a:endParaRPr lang="fr-FR" dirty="0" smtClean="0">
              <a:solidFill>
                <a:srgbClr val="008000"/>
              </a:solidFill>
            </a:endParaRPr>
          </a:p>
          <a:p>
            <a:pPr marL="342900" lvl="0" indent="-342900" algn="just" eaLnBrk="0" fontAlgn="base" hangingPunct="0">
              <a:buFont typeface="+mj-lt"/>
              <a:buAutoNum type="arabicPeriod"/>
            </a:pPr>
            <a:r>
              <a:rPr lang="fr-FR" dirty="0" smtClean="0">
                <a:solidFill>
                  <a:srgbClr val="008000"/>
                </a:solidFill>
              </a:rPr>
              <a:t>La </a:t>
            </a:r>
            <a:r>
              <a:rPr lang="fr-FR" b="1" dirty="0">
                <a:solidFill>
                  <a:srgbClr val="008000"/>
                </a:solidFill>
              </a:rPr>
              <a:t>fourche à dents plates </a:t>
            </a:r>
            <a:r>
              <a:rPr lang="fr-FR" dirty="0">
                <a:solidFill>
                  <a:srgbClr val="008000"/>
                </a:solidFill>
              </a:rPr>
              <a:t>et solides remplace la bêche dans les sols argileux, humides et collants (port de chaussures</a:t>
            </a:r>
            <a:r>
              <a:rPr lang="fr-FR" dirty="0" smtClean="0">
                <a:solidFill>
                  <a:srgbClr val="008000"/>
                </a:solidFill>
              </a:rPr>
              <a:t>).</a:t>
            </a:r>
            <a:endParaRPr lang="fr-FR" dirty="0">
              <a:solidFill>
                <a:srgbClr val="008000"/>
              </a:solidFill>
            </a:endParaRPr>
          </a:p>
        </p:txBody>
      </p:sp>
      <p:sp>
        <p:nvSpPr>
          <p:cNvPr id="6" name="Rectangle 5"/>
          <p:cNvSpPr/>
          <p:nvPr/>
        </p:nvSpPr>
        <p:spPr>
          <a:xfrm>
            <a:off x="150607" y="751250"/>
            <a:ext cx="2538965" cy="369332"/>
          </a:xfrm>
          <a:prstGeom prst="rect">
            <a:avLst/>
          </a:prstGeom>
        </p:spPr>
        <p:txBody>
          <a:bodyPr wrap="none">
            <a:spAutoFit/>
          </a:bodyPr>
          <a:lstStyle/>
          <a:p>
            <a:pPr eaLnBrk="0" fontAlgn="base" hangingPunct="0"/>
            <a:r>
              <a:rPr lang="fr-FR" b="1" dirty="0" smtClean="0">
                <a:solidFill>
                  <a:srgbClr val="008000"/>
                </a:solidFill>
              </a:rPr>
              <a:t>9. Les outils de jardinage</a:t>
            </a:r>
            <a:endParaRPr lang="fr-FR" dirty="0">
              <a:solidFill>
                <a:srgbClr val="0080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569" y="198982"/>
            <a:ext cx="3131289" cy="4348356"/>
          </a:xfrm>
          <a:prstGeom prst="rect">
            <a:avLst/>
          </a:prstGeom>
        </p:spPr>
      </p:pic>
      <p:sp>
        <p:nvSpPr>
          <p:cNvPr id="7" name="ZoneTexte 6"/>
          <p:cNvSpPr txBox="1"/>
          <p:nvPr/>
        </p:nvSpPr>
        <p:spPr>
          <a:xfrm>
            <a:off x="150607" y="4722607"/>
            <a:ext cx="11887032" cy="1938992"/>
          </a:xfrm>
          <a:prstGeom prst="rect">
            <a:avLst/>
          </a:prstGeom>
          <a:noFill/>
        </p:spPr>
        <p:txBody>
          <a:bodyPr wrap="square" rtlCol="0">
            <a:spAutoFit/>
          </a:bodyPr>
          <a:lstStyle/>
          <a:p>
            <a:pPr marL="342900" lvl="0" indent="-342900" algn="just" eaLnBrk="0" fontAlgn="base" hangingPunct="0">
              <a:buFont typeface="+mj-lt"/>
              <a:buAutoNum type="arabicPeriod" startAt="7"/>
            </a:pPr>
            <a:r>
              <a:rPr lang="fr-FR" dirty="0" smtClean="0">
                <a:solidFill>
                  <a:srgbClr val="008000"/>
                </a:solidFill>
              </a:rPr>
              <a:t>La </a:t>
            </a:r>
            <a:r>
              <a:rPr lang="fr-FR" b="1" dirty="0" smtClean="0">
                <a:solidFill>
                  <a:srgbClr val="008000"/>
                </a:solidFill>
              </a:rPr>
              <a:t>binette</a:t>
            </a:r>
            <a:r>
              <a:rPr lang="fr-FR" dirty="0" smtClean="0">
                <a:solidFill>
                  <a:srgbClr val="008000"/>
                </a:solidFill>
              </a:rPr>
              <a:t> (sarcloir) sert à émietter la croûte dure qui se forme à la surface du sol, à ouvrir les lignes de semis, à désherber. Il en existe 2 sortes : celle que l'on tire (comme la houe), celle que l'on pousse (</a:t>
            </a:r>
            <a:r>
              <a:rPr lang="fr-FR" dirty="0" err="1" smtClean="0">
                <a:solidFill>
                  <a:srgbClr val="008000"/>
                </a:solidFill>
              </a:rPr>
              <a:t>dutch</a:t>
            </a:r>
            <a:r>
              <a:rPr lang="fr-FR" dirty="0" smtClean="0">
                <a:solidFill>
                  <a:srgbClr val="008000"/>
                </a:solidFill>
              </a:rPr>
              <a:t> </a:t>
            </a:r>
            <a:r>
              <a:rPr lang="fr-FR" dirty="0" err="1" smtClean="0">
                <a:solidFill>
                  <a:srgbClr val="008000"/>
                </a:solidFill>
              </a:rPr>
              <a:t>hoe</a:t>
            </a:r>
            <a:r>
              <a:rPr lang="fr-FR" dirty="0" smtClean="0">
                <a:solidFill>
                  <a:srgbClr val="008000"/>
                </a:solidFill>
              </a:rPr>
              <a:t>). L'angle formé par le manche et la lame est respectivement d'environ 60° et 120°.</a:t>
            </a:r>
          </a:p>
          <a:p>
            <a:pPr marL="342900" lvl="0" indent="-342900" algn="just" eaLnBrk="0" fontAlgn="base" hangingPunct="0">
              <a:buFont typeface="+mj-lt"/>
              <a:buAutoNum type="arabicPeriod" startAt="7"/>
            </a:pPr>
            <a:r>
              <a:rPr lang="fr-FR" dirty="0" smtClean="0">
                <a:solidFill>
                  <a:srgbClr val="008000"/>
                </a:solidFill>
              </a:rPr>
              <a:t>Le </a:t>
            </a:r>
            <a:r>
              <a:rPr lang="fr-FR" b="1" dirty="0" smtClean="0">
                <a:solidFill>
                  <a:srgbClr val="008000"/>
                </a:solidFill>
              </a:rPr>
              <a:t>râteau</a:t>
            </a:r>
            <a:r>
              <a:rPr lang="fr-FR" dirty="0" smtClean="0">
                <a:solidFill>
                  <a:srgbClr val="008000"/>
                </a:solidFill>
              </a:rPr>
              <a:t> sert à émietter les mottes, à </a:t>
            </a:r>
            <a:r>
              <a:rPr lang="fr-FR" dirty="0" err="1" smtClean="0">
                <a:solidFill>
                  <a:srgbClr val="008000"/>
                </a:solidFill>
              </a:rPr>
              <a:t>niveller</a:t>
            </a:r>
            <a:r>
              <a:rPr lang="fr-FR" dirty="0" smtClean="0">
                <a:solidFill>
                  <a:srgbClr val="008000"/>
                </a:solidFill>
              </a:rPr>
              <a:t> les planches, à recouvrir les graines, à rassembler les cailloux et les débris.</a:t>
            </a:r>
          </a:p>
          <a:p>
            <a:pPr marL="342900" lvl="0" indent="-342900" algn="just" eaLnBrk="0" fontAlgn="base" hangingPunct="0">
              <a:buFont typeface="+mj-lt"/>
              <a:buAutoNum type="arabicPeriod" startAt="7"/>
            </a:pPr>
            <a:r>
              <a:rPr lang="fr-FR" dirty="0" smtClean="0">
                <a:solidFill>
                  <a:srgbClr val="008000"/>
                </a:solidFill>
              </a:rPr>
              <a:t>Le </a:t>
            </a:r>
            <a:r>
              <a:rPr lang="fr-FR" b="1" dirty="0" smtClean="0">
                <a:solidFill>
                  <a:srgbClr val="008000"/>
                </a:solidFill>
              </a:rPr>
              <a:t>plantoir</a:t>
            </a:r>
            <a:r>
              <a:rPr lang="fr-FR" dirty="0" smtClean="0">
                <a:solidFill>
                  <a:srgbClr val="008000"/>
                </a:solidFill>
              </a:rPr>
              <a:t> sert à faire des trous dans le sol pour le repiquage des plantes. Un morceau de bois bien taillé suffit. Le déterrement des jeunes plantes à repiquer est fait à l'aide d'un transplantoir (i) ou d'une machette.</a:t>
            </a: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smtClean="0">
              <a:solidFill>
                <a:srgbClr val="FF0000"/>
              </a:solidFill>
            </a:endParaRPr>
          </a:p>
        </p:txBody>
      </p:sp>
    </p:spTree>
    <p:extLst>
      <p:ext uri="{BB962C8B-B14F-4D97-AF65-F5344CB8AC3E}">
        <p14:creationId xmlns:p14="http://schemas.microsoft.com/office/powerpoint/2010/main" val="1418451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50607" y="209115"/>
            <a:ext cx="822064" cy="331433"/>
          </a:xfrm>
        </p:spPr>
        <p:txBody>
          <a:bodyPr/>
          <a:lstStyle/>
          <a:p>
            <a:fld id="{603C289A-54D5-4C32-934A-7B1A9FC8B676}" type="slidenum">
              <a:rPr lang="fr-FR" smtClean="0"/>
              <a:t>32</a:t>
            </a:fld>
            <a:endParaRPr lang="fr-FR" dirty="0"/>
          </a:p>
        </p:txBody>
      </p:sp>
      <p:sp>
        <p:nvSpPr>
          <p:cNvPr id="6" name="Rectangle 5"/>
          <p:cNvSpPr/>
          <p:nvPr/>
        </p:nvSpPr>
        <p:spPr>
          <a:xfrm>
            <a:off x="150607" y="751250"/>
            <a:ext cx="3752822" cy="369332"/>
          </a:xfrm>
          <a:prstGeom prst="rect">
            <a:avLst/>
          </a:prstGeom>
        </p:spPr>
        <p:txBody>
          <a:bodyPr wrap="none">
            <a:spAutoFit/>
          </a:bodyPr>
          <a:lstStyle/>
          <a:p>
            <a:pPr eaLnBrk="0" fontAlgn="base" hangingPunct="0"/>
            <a:r>
              <a:rPr lang="fr-FR" b="1" dirty="0" smtClean="0">
                <a:solidFill>
                  <a:srgbClr val="008000"/>
                </a:solidFill>
              </a:rPr>
              <a:t>9. Les outils de jardinage (suite et fin)</a:t>
            </a:r>
            <a:endParaRPr lang="fr-FR" dirty="0">
              <a:solidFill>
                <a:srgbClr val="008000"/>
              </a:solidFill>
            </a:endParaRPr>
          </a:p>
        </p:txBody>
      </p:sp>
      <p:sp>
        <p:nvSpPr>
          <p:cNvPr id="7" name="ZoneTexte 6"/>
          <p:cNvSpPr txBox="1"/>
          <p:nvPr/>
        </p:nvSpPr>
        <p:spPr>
          <a:xfrm>
            <a:off x="150607" y="1331284"/>
            <a:ext cx="11887032" cy="3877985"/>
          </a:xfrm>
          <a:prstGeom prst="rect">
            <a:avLst/>
          </a:prstGeom>
          <a:noFill/>
        </p:spPr>
        <p:txBody>
          <a:bodyPr wrap="square" rtlCol="0">
            <a:spAutoFit/>
          </a:bodyPr>
          <a:lstStyle/>
          <a:p>
            <a:pPr algn="just" eaLnBrk="0" fontAlgn="base" hangingPunct="0"/>
            <a:r>
              <a:rPr lang="fr-FR" dirty="0">
                <a:solidFill>
                  <a:srgbClr val="008000"/>
                </a:solidFill>
              </a:rPr>
              <a:t>Quelques autres outils et matériaux pouvant aussi être utiles : </a:t>
            </a:r>
            <a:endParaRPr lang="fr-FR" dirty="0" smtClean="0">
              <a:solidFill>
                <a:srgbClr val="008000"/>
              </a:solidFill>
            </a:endParaRPr>
          </a:p>
          <a:p>
            <a:pPr marL="285750" indent="-285750" algn="just" eaLnBrk="0" fontAlgn="base" hangingPunct="0">
              <a:buFont typeface="Arial" panose="020B0604020202020204" pitchFamily="34" charset="0"/>
              <a:buChar char="•"/>
            </a:pPr>
            <a:r>
              <a:rPr lang="fr-FR" i="1" dirty="0" smtClean="0">
                <a:solidFill>
                  <a:srgbClr val="008000"/>
                </a:solidFill>
              </a:rPr>
              <a:t>pioche</a:t>
            </a:r>
            <a:r>
              <a:rPr lang="fr-FR" dirty="0">
                <a:solidFill>
                  <a:srgbClr val="008000"/>
                </a:solidFill>
              </a:rPr>
              <a:t>, </a:t>
            </a:r>
            <a:r>
              <a:rPr lang="fr-FR" i="1" dirty="0">
                <a:solidFill>
                  <a:srgbClr val="008000"/>
                </a:solidFill>
              </a:rPr>
              <a:t>batte</a:t>
            </a:r>
            <a:r>
              <a:rPr lang="fr-FR" dirty="0">
                <a:solidFill>
                  <a:srgbClr val="008000"/>
                </a:solidFill>
              </a:rPr>
              <a:t> (pour tasser la terre des semis), </a:t>
            </a:r>
            <a:r>
              <a:rPr lang="fr-FR" i="1" dirty="0">
                <a:solidFill>
                  <a:srgbClr val="008000"/>
                </a:solidFill>
              </a:rPr>
              <a:t>piquets</a:t>
            </a:r>
            <a:r>
              <a:rPr lang="fr-FR" dirty="0">
                <a:solidFill>
                  <a:srgbClr val="008000"/>
                </a:solidFill>
              </a:rPr>
              <a:t>, </a:t>
            </a:r>
            <a:r>
              <a:rPr lang="fr-FR" i="1" dirty="0">
                <a:solidFill>
                  <a:srgbClr val="008000"/>
                </a:solidFill>
              </a:rPr>
              <a:t>cordeau</a:t>
            </a:r>
            <a:r>
              <a:rPr lang="fr-FR" dirty="0">
                <a:solidFill>
                  <a:srgbClr val="008000"/>
                </a:solidFill>
              </a:rPr>
              <a:t> (pour tracer les lignes droites), </a:t>
            </a:r>
            <a:r>
              <a:rPr lang="fr-FR" i="1" dirty="0">
                <a:solidFill>
                  <a:srgbClr val="008000"/>
                </a:solidFill>
              </a:rPr>
              <a:t>scie</a:t>
            </a:r>
            <a:r>
              <a:rPr lang="fr-FR" dirty="0">
                <a:solidFill>
                  <a:srgbClr val="008000"/>
                </a:solidFill>
              </a:rPr>
              <a:t> et </a:t>
            </a:r>
            <a:r>
              <a:rPr lang="fr-FR" i="1" dirty="0">
                <a:solidFill>
                  <a:srgbClr val="008000"/>
                </a:solidFill>
              </a:rPr>
              <a:t>brouette</a:t>
            </a:r>
            <a:r>
              <a:rPr lang="fr-FR" dirty="0">
                <a:solidFill>
                  <a:srgbClr val="008000"/>
                </a:solidFill>
              </a:rPr>
              <a:t> (en graisser régulièrement la roue). </a:t>
            </a:r>
            <a:endParaRPr lang="fr-FR" dirty="0" smtClean="0">
              <a:solidFill>
                <a:srgbClr val="008000"/>
              </a:solidFill>
            </a:endParaRPr>
          </a:p>
          <a:p>
            <a:pPr marL="285750" indent="-285750" algn="just" eaLnBrk="0" fontAlgn="base" hangingPunct="0">
              <a:buFont typeface="Arial" panose="020B0604020202020204" pitchFamily="34" charset="0"/>
              <a:buChar char="•"/>
            </a:pPr>
            <a:r>
              <a:rPr lang="fr-FR" dirty="0" smtClean="0">
                <a:solidFill>
                  <a:srgbClr val="008000"/>
                </a:solidFill>
              </a:rPr>
              <a:t>Un </a:t>
            </a:r>
            <a:r>
              <a:rPr lang="fr-FR" i="1" dirty="0" smtClean="0">
                <a:solidFill>
                  <a:srgbClr val="008000"/>
                </a:solidFill>
              </a:rPr>
              <a:t>arrosoir</a:t>
            </a:r>
            <a:r>
              <a:rPr lang="fr-FR" dirty="0" smtClean="0">
                <a:solidFill>
                  <a:srgbClr val="008000"/>
                </a:solidFill>
              </a:rPr>
              <a:t> ou à défaut, une </a:t>
            </a:r>
            <a:r>
              <a:rPr lang="fr-FR" i="1" dirty="0">
                <a:solidFill>
                  <a:srgbClr val="008000"/>
                </a:solidFill>
              </a:rPr>
              <a:t>calebasse</a:t>
            </a:r>
            <a:r>
              <a:rPr lang="fr-FR" dirty="0">
                <a:solidFill>
                  <a:srgbClr val="008000"/>
                </a:solidFill>
              </a:rPr>
              <a:t> (ou bidon) au fond percé de petits trous peut servir d'arrosoir </a:t>
            </a:r>
            <a:r>
              <a:rPr lang="fr-FR" dirty="0" smtClean="0">
                <a:solidFill>
                  <a:srgbClr val="008000"/>
                </a:solidFill>
              </a:rPr>
              <a:t>(</a:t>
            </a:r>
            <a:r>
              <a:rPr lang="fr-FR" dirty="0" smtClean="0">
                <a:solidFill>
                  <a:srgbClr val="FF0000"/>
                </a:solidFill>
              </a:rPr>
              <a:t>mais trop </a:t>
            </a:r>
            <a:r>
              <a:rPr lang="fr-FR" dirty="0">
                <a:solidFill>
                  <a:srgbClr val="FF0000"/>
                </a:solidFill>
              </a:rPr>
              <a:t>gros, les jets abîment les jeunes plantes et érodent le sol</a:t>
            </a:r>
            <a:r>
              <a:rPr lang="fr-FR" dirty="0">
                <a:solidFill>
                  <a:srgbClr val="008000"/>
                </a:solidFill>
              </a:rPr>
              <a:t>). </a:t>
            </a:r>
            <a:endParaRPr lang="fr-FR" dirty="0" smtClean="0">
              <a:solidFill>
                <a:srgbClr val="008000"/>
              </a:solidFill>
            </a:endParaRPr>
          </a:p>
          <a:p>
            <a:pPr marL="285750" indent="-285750" algn="just" eaLnBrk="0" fontAlgn="base" hangingPunct="0">
              <a:buFont typeface="Arial" panose="020B0604020202020204" pitchFamily="34" charset="0"/>
              <a:buChar char="•"/>
            </a:pPr>
            <a:r>
              <a:rPr lang="fr-FR" dirty="0" smtClean="0">
                <a:solidFill>
                  <a:srgbClr val="008000"/>
                </a:solidFill>
              </a:rPr>
              <a:t>Une </a:t>
            </a:r>
            <a:r>
              <a:rPr lang="fr-FR" i="1" dirty="0">
                <a:solidFill>
                  <a:srgbClr val="008000"/>
                </a:solidFill>
              </a:rPr>
              <a:t>balance</a:t>
            </a:r>
            <a:r>
              <a:rPr lang="fr-FR" dirty="0">
                <a:solidFill>
                  <a:srgbClr val="008000"/>
                </a:solidFill>
              </a:rPr>
              <a:t> peut être utile pour peser les engrais chimiques et les produits </a:t>
            </a:r>
            <a:r>
              <a:rPr lang="fr-FR" dirty="0" smtClean="0">
                <a:solidFill>
                  <a:srgbClr val="008000"/>
                </a:solidFill>
              </a:rPr>
              <a:t>récoltés (si possible balance collective). </a:t>
            </a:r>
          </a:p>
          <a:p>
            <a:pPr algn="just" eaLnBrk="0" fontAlgn="base" hangingPunct="0"/>
            <a:r>
              <a:rPr lang="fr-FR" dirty="0" smtClean="0">
                <a:solidFill>
                  <a:srgbClr val="FF0000"/>
                </a:solidFill>
              </a:rPr>
              <a:t>Dans </a:t>
            </a:r>
            <a:r>
              <a:rPr lang="fr-FR" dirty="0">
                <a:solidFill>
                  <a:srgbClr val="FF0000"/>
                </a:solidFill>
              </a:rPr>
              <a:t>le jardin familial, </a:t>
            </a:r>
            <a:r>
              <a:rPr lang="fr-FR" dirty="0" smtClean="0">
                <a:solidFill>
                  <a:srgbClr val="FF0000"/>
                </a:solidFill>
              </a:rPr>
              <a:t>il faut éviter </a:t>
            </a:r>
            <a:r>
              <a:rPr lang="fr-FR" dirty="0">
                <a:solidFill>
                  <a:srgbClr val="FF0000"/>
                </a:solidFill>
              </a:rPr>
              <a:t>d'utiliser des produits chimiques dans la lutte contre les insectes et les </a:t>
            </a:r>
            <a:r>
              <a:rPr lang="fr-FR" dirty="0" smtClean="0">
                <a:solidFill>
                  <a:srgbClr val="FF0000"/>
                </a:solidFill>
              </a:rPr>
              <a:t>maladies.</a:t>
            </a:r>
            <a:endParaRPr lang="fr-FR" dirty="0" smtClean="0">
              <a:solidFill>
                <a:srgbClr val="008000"/>
              </a:solidFill>
            </a:endParaRPr>
          </a:p>
          <a:p>
            <a:pPr algn="just" eaLnBrk="0" fontAlgn="base" hangingPunct="0"/>
            <a:endParaRPr lang="fr-FR" dirty="0">
              <a:solidFill>
                <a:srgbClr val="008000"/>
              </a:solidFill>
            </a:endParaRPr>
          </a:p>
          <a:p>
            <a:pPr marL="285750" indent="-285750" eaLnBrk="0" fontAlgn="base" hangingPunct="0">
              <a:buFont typeface="Arial" panose="020B0604020202020204" pitchFamily="34" charset="0"/>
              <a:buChar char="•"/>
            </a:pPr>
            <a:r>
              <a:rPr lang="fr-FR" dirty="0">
                <a:solidFill>
                  <a:srgbClr val="008000"/>
                </a:solidFill>
              </a:rPr>
              <a:t>Acheter les outils coûteux en commun avec des voisins ou </a:t>
            </a:r>
            <a:r>
              <a:rPr lang="fr-FR" dirty="0" smtClean="0">
                <a:solidFill>
                  <a:srgbClr val="008000"/>
                </a:solidFill>
              </a:rPr>
              <a:t>amis. </a:t>
            </a:r>
          </a:p>
          <a:p>
            <a:pPr marL="285750" indent="-285750" algn="just" eaLnBrk="0" fontAlgn="base" hangingPunct="0">
              <a:buFont typeface="Arial" panose="020B0604020202020204" pitchFamily="34" charset="0"/>
              <a:buChar char="•"/>
            </a:pPr>
            <a:r>
              <a:rPr lang="fr-FR" dirty="0" smtClean="0">
                <a:solidFill>
                  <a:srgbClr val="008000"/>
                </a:solidFill>
              </a:rPr>
              <a:t>Tout </a:t>
            </a:r>
            <a:r>
              <a:rPr lang="fr-FR" dirty="0">
                <a:solidFill>
                  <a:srgbClr val="008000"/>
                </a:solidFill>
              </a:rPr>
              <a:t>bon jardinier doit prendre soin de ses outils. </a:t>
            </a:r>
            <a:r>
              <a:rPr lang="fr-FR" b="1" dirty="0">
                <a:solidFill>
                  <a:srgbClr val="008000"/>
                </a:solidFill>
              </a:rPr>
              <a:t>Les nettoyer après le travail, les aiguiser régulièrement et les garder dans un endroit sec. Empêcher la rouille d'attaquer les outils non utilisés pendant quelque temps en y passant un chiffon imbibé d'huile.</a:t>
            </a:r>
          </a:p>
          <a:p>
            <a:endParaRPr lang="fr-FR" dirty="0" smtClean="0">
              <a:solidFill>
                <a:srgbClr val="FF0000"/>
              </a:solidFill>
            </a:endParaRPr>
          </a:p>
          <a:p>
            <a:pPr algn="just" eaLnBrk="0" fontAlgn="base" hangingPunct="0"/>
            <a:r>
              <a:rPr lang="fr-FR" sz="1200" dirty="0" smtClean="0">
                <a:solidFill>
                  <a:srgbClr val="008000"/>
                </a:solidFill>
              </a:rPr>
              <a:t>Source : </a:t>
            </a:r>
            <a:r>
              <a:rPr lang="fr-FR" sz="1200" dirty="0" err="1" smtClean="0">
                <a:solidFill>
                  <a:srgbClr val="008000"/>
                </a:solidFill>
              </a:rPr>
              <a:t>Agrodok</a:t>
            </a:r>
            <a:r>
              <a:rPr lang="fr-FR" sz="1200" dirty="0" smtClean="0">
                <a:solidFill>
                  <a:srgbClr val="008000"/>
                </a:solidFill>
              </a:rPr>
              <a:t> 9 - </a:t>
            </a:r>
            <a:r>
              <a:rPr lang="fr-FR" sz="1200" i="1" dirty="0" smtClean="0">
                <a:solidFill>
                  <a:srgbClr val="008000"/>
                </a:solidFill>
              </a:rPr>
              <a:t>Le jardin potager dans les zones tropicales</a:t>
            </a:r>
            <a:r>
              <a:rPr lang="fr-FR" sz="1200" dirty="0" smtClean="0">
                <a:solidFill>
                  <a:srgbClr val="008000"/>
                </a:solidFill>
              </a:rPr>
              <a:t>, </a:t>
            </a:r>
            <a:r>
              <a:rPr lang="fr-FR" sz="1200" dirty="0" err="1" smtClean="0">
                <a:solidFill>
                  <a:srgbClr val="008000"/>
                </a:solidFill>
              </a:rPr>
              <a:t>Henk</a:t>
            </a:r>
            <a:r>
              <a:rPr lang="fr-FR" sz="1200" dirty="0" smtClean="0">
                <a:solidFill>
                  <a:srgbClr val="008000"/>
                </a:solidFill>
              </a:rPr>
              <a:t> </a:t>
            </a:r>
            <a:r>
              <a:rPr lang="fr-FR" sz="1200" dirty="0" err="1" smtClean="0">
                <a:solidFill>
                  <a:srgbClr val="008000"/>
                </a:solidFill>
              </a:rPr>
              <a:t>Waayenberg</a:t>
            </a:r>
            <a:endParaRPr lang="fr-FR" sz="1200" dirty="0" smtClean="0">
              <a:solidFill>
                <a:srgbClr val="FF0000"/>
              </a:solidFill>
            </a:endParaRPr>
          </a:p>
        </p:txBody>
      </p:sp>
      <p:sp>
        <p:nvSpPr>
          <p:cNvPr id="4" name="Rectangle 3"/>
          <p:cNvSpPr/>
          <p:nvPr/>
        </p:nvSpPr>
        <p:spPr>
          <a:xfrm>
            <a:off x="291194" y="6428597"/>
            <a:ext cx="604653" cy="276999"/>
          </a:xfrm>
          <a:prstGeom prst="rect">
            <a:avLst/>
          </a:prstGeom>
        </p:spPr>
        <p:txBody>
          <a:bodyPr wrap="none">
            <a:spAutoFit/>
          </a:bodyPr>
          <a:lstStyle/>
          <a:p>
            <a:pPr algn="ctr"/>
            <a:r>
              <a:rPr lang="fr-FR" sz="1200" dirty="0">
                <a:solidFill>
                  <a:srgbClr val="008000"/>
                </a:solidFill>
              </a:rPr>
              <a:t>pioche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7" y="5419971"/>
            <a:ext cx="885825" cy="885825"/>
          </a:xfrm>
          <a:prstGeom prst="rect">
            <a:avLst/>
          </a:prstGeom>
        </p:spPr>
      </p:pic>
      <p:sp>
        <p:nvSpPr>
          <p:cNvPr id="8" name="Rectangle 7"/>
          <p:cNvSpPr/>
          <p:nvPr/>
        </p:nvSpPr>
        <p:spPr>
          <a:xfrm>
            <a:off x="2825715" y="6428548"/>
            <a:ext cx="1258678" cy="276999"/>
          </a:xfrm>
          <a:prstGeom prst="rect">
            <a:avLst/>
          </a:prstGeom>
        </p:spPr>
        <p:txBody>
          <a:bodyPr wrap="none">
            <a:spAutoFit/>
          </a:bodyPr>
          <a:lstStyle/>
          <a:p>
            <a:pPr algn="ctr"/>
            <a:r>
              <a:rPr lang="fr-FR" sz="1200" dirty="0">
                <a:solidFill>
                  <a:srgbClr val="008000"/>
                </a:solidFill>
                <a:latin typeface="Linux Libertine"/>
              </a:rPr>
              <a:t>Batte à poignée</a:t>
            </a:r>
            <a:endParaRPr lang="fr-FR" sz="1200" b="0" i="0" dirty="0">
              <a:solidFill>
                <a:srgbClr val="008000"/>
              </a:solidFill>
              <a:effectLst/>
              <a:latin typeface="Linux Libertine"/>
            </a:endParaRPr>
          </a:p>
        </p:txBody>
      </p:sp>
      <p:sp>
        <p:nvSpPr>
          <p:cNvPr id="9" name="Rectangle 8"/>
          <p:cNvSpPr/>
          <p:nvPr/>
        </p:nvSpPr>
        <p:spPr>
          <a:xfrm>
            <a:off x="1347616" y="6444188"/>
            <a:ext cx="1116011" cy="276999"/>
          </a:xfrm>
          <a:prstGeom prst="rect">
            <a:avLst/>
          </a:prstGeom>
        </p:spPr>
        <p:txBody>
          <a:bodyPr wrap="none">
            <a:spAutoFit/>
          </a:bodyPr>
          <a:lstStyle/>
          <a:p>
            <a:pPr algn="ctr"/>
            <a:r>
              <a:rPr lang="fr-FR" sz="1200" dirty="0">
                <a:solidFill>
                  <a:srgbClr val="008000"/>
                </a:solidFill>
                <a:latin typeface="Linux Libertine"/>
              </a:rPr>
              <a:t>Batte à </a:t>
            </a:r>
            <a:r>
              <a:rPr lang="fr-FR" sz="1200" dirty="0" smtClean="0">
                <a:solidFill>
                  <a:srgbClr val="008000"/>
                </a:solidFill>
                <a:latin typeface="Linux Libertine"/>
              </a:rPr>
              <a:t>semis</a:t>
            </a:r>
            <a:endParaRPr lang="fr-FR" sz="1200" b="0" i="0" dirty="0">
              <a:solidFill>
                <a:srgbClr val="008000"/>
              </a:solidFill>
              <a:effectLst/>
              <a:latin typeface="Linux Libertine"/>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532" y="5453308"/>
            <a:ext cx="1114425" cy="8572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369" y="5419971"/>
            <a:ext cx="923925" cy="923925"/>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2" y="5334245"/>
            <a:ext cx="1057275" cy="105727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6152" y="5009323"/>
            <a:ext cx="1104900" cy="1419225"/>
          </a:xfrm>
          <a:prstGeom prst="rect">
            <a:avLst/>
          </a:prstGeom>
        </p:spPr>
      </p:pic>
      <p:sp>
        <p:nvSpPr>
          <p:cNvPr id="14" name="Rectangle 13"/>
          <p:cNvSpPr/>
          <p:nvPr/>
        </p:nvSpPr>
        <p:spPr>
          <a:xfrm>
            <a:off x="6334272" y="6444187"/>
            <a:ext cx="787716" cy="276999"/>
          </a:xfrm>
          <a:prstGeom prst="rect">
            <a:avLst/>
          </a:prstGeom>
        </p:spPr>
        <p:txBody>
          <a:bodyPr wrap="none">
            <a:spAutoFit/>
          </a:bodyPr>
          <a:lstStyle/>
          <a:p>
            <a:pPr algn="ctr"/>
            <a:r>
              <a:rPr lang="fr-FR" sz="1200" dirty="0" smtClean="0">
                <a:solidFill>
                  <a:srgbClr val="008000"/>
                </a:solidFill>
              </a:rPr>
              <a:t>calebasse</a:t>
            </a:r>
            <a:endParaRPr lang="fr-FR" sz="1200" dirty="0">
              <a:solidFill>
                <a:srgbClr val="008000"/>
              </a:solidFill>
            </a:endParaRP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165" y="5273117"/>
            <a:ext cx="1000125" cy="981075"/>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8922" y="160740"/>
            <a:ext cx="1485366" cy="1012007"/>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3195" y="5420541"/>
            <a:ext cx="737986" cy="833651"/>
          </a:xfrm>
          <a:prstGeom prst="rect">
            <a:avLst/>
          </a:prstGeom>
        </p:spPr>
      </p:pic>
      <p:sp>
        <p:nvSpPr>
          <p:cNvPr id="18" name="Rectangle 17"/>
          <p:cNvSpPr/>
          <p:nvPr/>
        </p:nvSpPr>
        <p:spPr>
          <a:xfrm>
            <a:off x="4317082" y="6279812"/>
            <a:ext cx="1739859" cy="461665"/>
          </a:xfrm>
          <a:prstGeom prst="rect">
            <a:avLst/>
          </a:prstGeom>
        </p:spPr>
        <p:txBody>
          <a:bodyPr wrap="square">
            <a:spAutoFit/>
          </a:bodyPr>
          <a:lstStyle/>
          <a:p>
            <a:pPr algn="ctr"/>
            <a:r>
              <a:rPr lang="fr-FR" sz="1200" dirty="0" smtClean="0">
                <a:solidFill>
                  <a:srgbClr val="008000"/>
                </a:solidFill>
              </a:rPr>
              <a:t>Arrosoirs (image </a:t>
            </a:r>
            <a:r>
              <a:rPr lang="fr-FR" sz="1200" dirty="0">
                <a:solidFill>
                  <a:srgbClr val="008000"/>
                </a:solidFill>
              </a:rPr>
              <a:t>de </a:t>
            </a:r>
            <a:r>
              <a:rPr lang="fr-FR" sz="1200" dirty="0" smtClean="0">
                <a:solidFill>
                  <a:srgbClr val="008000"/>
                </a:solidFill>
              </a:rPr>
              <a:t>droite : </a:t>
            </a:r>
            <a:r>
              <a:rPr lang="fr-FR" sz="1200" dirty="0">
                <a:solidFill>
                  <a:srgbClr val="008000"/>
                </a:solidFill>
              </a:rPr>
              <a:t>Thomas </a:t>
            </a:r>
            <a:r>
              <a:rPr lang="fr-FR" sz="1200" dirty="0" smtClean="0">
                <a:solidFill>
                  <a:srgbClr val="008000"/>
                </a:solidFill>
              </a:rPr>
              <a:t>Koehler)</a:t>
            </a:r>
            <a:endParaRPr lang="fr-FR" sz="1200" dirty="0">
              <a:solidFill>
                <a:srgbClr val="008000"/>
              </a:solidFill>
            </a:endParaRPr>
          </a:p>
        </p:txBody>
      </p:sp>
      <p:sp>
        <p:nvSpPr>
          <p:cNvPr id="19" name="Rectangle 18"/>
          <p:cNvSpPr/>
          <p:nvPr/>
        </p:nvSpPr>
        <p:spPr>
          <a:xfrm>
            <a:off x="11228544" y="1167540"/>
            <a:ext cx="476412" cy="276999"/>
          </a:xfrm>
          <a:prstGeom prst="rect">
            <a:avLst/>
          </a:prstGeom>
        </p:spPr>
        <p:txBody>
          <a:bodyPr wrap="square">
            <a:spAutoFit/>
          </a:bodyPr>
          <a:lstStyle/>
          <a:p>
            <a:pPr algn="ctr"/>
            <a:r>
              <a:rPr lang="fr-FR" sz="1200" dirty="0" smtClean="0">
                <a:solidFill>
                  <a:srgbClr val="008000"/>
                </a:solidFill>
              </a:rPr>
              <a:t>seau</a:t>
            </a:r>
            <a:endParaRPr lang="fr-FR" sz="1200" dirty="0">
              <a:solidFill>
                <a:srgbClr val="008000"/>
              </a:solidFill>
            </a:endParaRPr>
          </a:p>
        </p:txBody>
      </p:sp>
      <p:sp>
        <p:nvSpPr>
          <p:cNvPr id="20" name="Rectangle 19"/>
          <p:cNvSpPr/>
          <p:nvPr/>
        </p:nvSpPr>
        <p:spPr>
          <a:xfrm>
            <a:off x="7447113" y="6391520"/>
            <a:ext cx="1878271" cy="276999"/>
          </a:xfrm>
          <a:prstGeom prst="rect">
            <a:avLst/>
          </a:prstGeom>
        </p:spPr>
        <p:txBody>
          <a:bodyPr wrap="none">
            <a:spAutoFit/>
          </a:bodyPr>
          <a:lstStyle/>
          <a:p>
            <a:pPr algn="ctr"/>
            <a:r>
              <a:rPr lang="fr-FR" sz="1200" dirty="0">
                <a:solidFill>
                  <a:srgbClr val="008000"/>
                </a:solidFill>
              </a:rPr>
              <a:t>piquet </a:t>
            </a:r>
            <a:r>
              <a:rPr lang="fr-FR" sz="1200" dirty="0" smtClean="0">
                <a:solidFill>
                  <a:srgbClr val="008000"/>
                </a:solidFill>
              </a:rPr>
              <a:t>et cordeau de jardin</a:t>
            </a:r>
            <a:endParaRPr lang="fr-FR" sz="1200" dirty="0">
              <a:solidFill>
                <a:srgbClr val="008000"/>
              </a:solidFill>
            </a:endParaRPr>
          </a:p>
        </p:txBody>
      </p:sp>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698" y="5380603"/>
            <a:ext cx="952500" cy="952500"/>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1933" y="4385902"/>
            <a:ext cx="1000125" cy="1000125"/>
          </a:xfrm>
          <a:prstGeom prst="rect">
            <a:avLst/>
          </a:prstGeom>
        </p:spPr>
      </p:pic>
      <p:sp>
        <p:nvSpPr>
          <p:cNvPr id="23" name="Rectangle 22"/>
          <p:cNvSpPr/>
          <p:nvPr/>
        </p:nvSpPr>
        <p:spPr>
          <a:xfrm>
            <a:off x="9617514" y="6445538"/>
            <a:ext cx="1045478" cy="276999"/>
          </a:xfrm>
          <a:prstGeom prst="rect">
            <a:avLst/>
          </a:prstGeom>
        </p:spPr>
        <p:txBody>
          <a:bodyPr wrap="none">
            <a:spAutoFit/>
          </a:bodyPr>
          <a:lstStyle/>
          <a:p>
            <a:pPr algn="ctr"/>
            <a:r>
              <a:rPr lang="fr-FR" sz="1200" dirty="0">
                <a:solidFill>
                  <a:srgbClr val="008000"/>
                </a:solidFill>
              </a:rPr>
              <a:t>Scie à élaguer</a:t>
            </a:r>
          </a:p>
        </p:txBody>
      </p:sp>
      <p:pic>
        <p:nvPicPr>
          <p:cNvPr id="24" name="Imag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9394" y="5475853"/>
            <a:ext cx="857250" cy="857250"/>
          </a:xfrm>
          <a:prstGeom prst="rect">
            <a:avLst/>
          </a:prstGeom>
          <a:effectLst>
            <a:softEdge rad="31750"/>
          </a:effectLst>
        </p:spPr>
      </p:pic>
      <p:pic>
        <p:nvPicPr>
          <p:cNvPr id="25" name="Imag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90449" y="260741"/>
            <a:ext cx="914400" cy="752475"/>
          </a:xfrm>
          <a:prstGeom prst="rect">
            <a:avLst/>
          </a:prstGeom>
        </p:spPr>
      </p:pic>
      <p:pic>
        <p:nvPicPr>
          <p:cNvPr id="26" name="Imag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7007" y="329753"/>
            <a:ext cx="914400" cy="685800"/>
          </a:xfrm>
          <a:prstGeom prst="rect">
            <a:avLst/>
          </a:prstGeom>
        </p:spPr>
      </p:pic>
      <p:sp>
        <p:nvSpPr>
          <p:cNvPr id="27" name="Rectangle 26"/>
          <p:cNvSpPr/>
          <p:nvPr/>
        </p:nvSpPr>
        <p:spPr>
          <a:xfrm>
            <a:off x="8873283" y="1088006"/>
            <a:ext cx="1063131" cy="276999"/>
          </a:xfrm>
          <a:prstGeom prst="rect">
            <a:avLst/>
          </a:prstGeom>
        </p:spPr>
        <p:txBody>
          <a:bodyPr wrap="square">
            <a:spAutoFit/>
          </a:bodyPr>
          <a:lstStyle/>
          <a:p>
            <a:pPr algn="ctr"/>
            <a:r>
              <a:rPr lang="fr-FR" sz="1200" dirty="0" smtClean="0">
                <a:solidFill>
                  <a:srgbClr val="008000"/>
                </a:solidFill>
              </a:rPr>
              <a:t>brouettes</a:t>
            </a:r>
            <a:endParaRPr lang="fr-FR" sz="1200" dirty="0">
              <a:solidFill>
                <a:srgbClr val="008000"/>
              </a:solidFill>
            </a:endParaRPr>
          </a:p>
        </p:txBody>
      </p:sp>
      <p:sp>
        <p:nvSpPr>
          <p:cNvPr id="28" name="Rectangle 27"/>
          <p:cNvSpPr/>
          <p:nvPr/>
        </p:nvSpPr>
        <p:spPr>
          <a:xfrm>
            <a:off x="10895441" y="6456056"/>
            <a:ext cx="1230530" cy="276999"/>
          </a:xfrm>
          <a:prstGeom prst="rect">
            <a:avLst/>
          </a:prstGeom>
        </p:spPr>
        <p:txBody>
          <a:bodyPr wrap="none">
            <a:spAutoFit/>
          </a:bodyPr>
          <a:lstStyle/>
          <a:p>
            <a:pPr algn="ctr"/>
            <a:r>
              <a:rPr lang="fr-FR" sz="1200" dirty="0" smtClean="0">
                <a:solidFill>
                  <a:srgbClr val="008000"/>
                </a:solidFill>
              </a:rPr>
              <a:t>Balance romaine</a:t>
            </a:r>
            <a:endParaRPr lang="fr-FR" sz="1200" dirty="0">
              <a:solidFill>
                <a:srgbClr val="008000"/>
              </a:solidFill>
            </a:endParaRPr>
          </a:p>
        </p:txBody>
      </p:sp>
      <p:pic>
        <p:nvPicPr>
          <p:cNvPr id="29" name="Imag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75307" y="5043956"/>
            <a:ext cx="866775" cy="1323975"/>
          </a:xfrm>
          <a:prstGeom prst="rect">
            <a:avLst/>
          </a:prstGeom>
        </p:spPr>
      </p:pic>
      <p:pic>
        <p:nvPicPr>
          <p:cNvPr id="30" name="Imag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0721" y="4544482"/>
            <a:ext cx="1524000" cy="857250"/>
          </a:xfrm>
          <a:prstGeom prst="rect">
            <a:avLst/>
          </a:prstGeom>
        </p:spPr>
      </p:pic>
      <p:sp>
        <p:nvSpPr>
          <p:cNvPr id="31" name="Rectangle 30"/>
          <p:cNvSpPr/>
          <p:nvPr/>
        </p:nvSpPr>
        <p:spPr>
          <a:xfrm>
            <a:off x="9034451" y="5428944"/>
            <a:ext cx="1450270" cy="276999"/>
          </a:xfrm>
          <a:prstGeom prst="rect">
            <a:avLst/>
          </a:prstGeom>
        </p:spPr>
        <p:txBody>
          <a:bodyPr wrap="none">
            <a:spAutoFit/>
          </a:bodyPr>
          <a:lstStyle/>
          <a:p>
            <a:pPr algn="ctr"/>
            <a:r>
              <a:rPr lang="fr-FR" sz="1200" dirty="0" smtClean="0">
                <a:solidFill>
                  <a:srgbClr val="008000"/>
                </a:solidFill>
              </a:rPr>
              <a:t>Balance de Roberval</a:t>
            </a:r>
            <a:endParaRPr lang="fr-FR" sz="1200" dirty="0">
              <a:solidFill>
                <a:srgbClr val="008000"/>
              </a:solidFill>
            </a:endParaRPr>
          </a:p>
        </p:txBody>
      </p:sp>
    </p:spTree>
    <p:extLst>
      <p:ext uri="{BB962C8B-B14F-4D97-AF65-F5344CB8AC3E}">
        <p14:creationId xmlns:p14="http://schemas.microsoft.com/office/powerpoint/2010/main" val="189681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10" name="Rectangle 9"/>
          <p:cNvSpPr/>
          <p:nvPr/>
        </p:nvSpPr>
        <p:spPr>
          <a:xfrm>
            <a:off x="150607" y="617093"/>
            <a:ext cx="2830005" cy="369332"/>
          </a:xfrm>
          <a:prstGeom prst="rect">
            <a:avLst/>
          </a:prstGeom>
        </p:spPr>
        <p:txBody>
          <a:bodyPr wrap="none">
            <a:spAutoFit/>
          </a:bodyPr>
          <a:lstStyle/>
          <a:p>
            <a:pPr eaLnBrk="0" fontAlgn="base" hangingPunct="0"/>
            <a:r>
              <a:rPr lang="fr-FR" b="1" dirty="0" smtClean="0">
                <a:solidFill>
                  <a:srgbClr val="008000"/>
                </a:solidFill>
              </a:rPr>
              <a:t>10. Techniques de jardinage</a:t>
            </a:r>
            <a:endParaRPr lang="fr-FR" dirty="0">
              <a:solidFill>
                <a:srgbClr val="0080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652" y="1203985"/>
            <a:ext cx="1895475" cy="145732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7" y="1116384"/>
            <a:ext cx="1866900" cy="1790700"/>
          </a:xfrm>
          <a:prstGeom prst="rect">
            <a:avLst/>
          </a:prstGeom>
        </p:spPr>
      </p:pic>
      <p:sp>
        <p:nvSpPr>
          <p:cNvPr id="4" name="ZoneTexte 3"/>
          <p:cNvSpPr txBox="1"/>
          <p:nvPr/>
        </p:nvSpPr>
        <p:spPr>
          <a:xfrm>
            <a:off x="150607" y="2906972"/>
            <a:ext cx="2173045" cy="1384995"/>
          </a:xfrm>
          <a:prstGeom prst="rect">
            <a:avLst/>
          </a:prstGeom>
          <a:noFill/>
        </p:spPr>
        <p:txBody>
          <a:bodyPr wrap="square" rtlCol="0">
            <a:spAutoFit/>
          </a:bodyPr>
          <a:lstStyle/>
          <a:p>
            <a:pPr algn="ctr"/>
            <a:r>
              <a:rPr lang="fr-FR" sz="1200" dirty="0">
                <a:solidFill>
                  <a:srgbClr val="008000"/>
                </a:solidFill>
              </a:rPr>
              <a:t>Le bêchage se fait en reculant. On découpe des mottes grosses de 15 cm, on les déplace sur le </a:t>
            </a:r>
            <a:r>
              <a:rPr lang="fr-FR" sz="1200" dirty="0" smtClean="0">
                <a:solidFill>
                  <a:srgbClr val="008000"/>
                </a:solidFill>
              </a:rPr>
              <a:t>côté </a:t>
            </a:r>
            <a:r>
              <a:rPr lang="fr-FR" sz="1200" dirty="0">
                <a:solidFill>
                  <a:srgbClr val="008000"/>
                </a:solidFill>
              </a:rPr>
              <a:t>du sillon en les retournant de façon que </a:t>
            </a:r>
            <a:r>
              <a:rPr lang="fr-FR" sz="1200" dirty="0" smtClean="0">
                <a:solidFill>
                  <a:srgbClr val="008000"/>
                </a:solidFill>
              </a:rPr>
              <a:t>le fumier </a:t>
            </a:r>
            <a:r>
              <a:rPr lang="fr-FR" sz="1200" dirty="0">
                <a:solidFill>
                  <a:srgbClr val="008000"/>
                </a:solidFill>
              </a:rPr>
              <a:t>(et mauvaises herbes) se retrouvent en dessous</a:t>
            </a:r>
            <a:r>
              <a:rPr lang="fr-FR" sz="1200" dirty="0" smtClean="0">
                <a:solidFill>
                  <a:srgbClr val="008000"/>
                </a:solidFill>
              </a:rPr>
              <a:t>.</a:t>
            </a:r>
            <a:endParaRPr lang="fr-FR" sz="1200" dirty="0">
              <a:solidFill>
                <a:srgbClr val="008000"/>
              </a:solidFill>
            </a:endParaRPr>
          </a:p>
        </p:txBody>
      </p:sp>
      <p:sp>
        <p:nvSpPr>
          <p:cNvPr id="5" name="ZoneTexte 4"/>
          <p:cNvSpPr txBox="1"/>
          <p:nvPr/>
        </p:nvSpPr>
        <p:spPr>
          <a:xfrm>
            <a:off x="2323652" y="2689412"/>
            <a:ext cx="1882588" cy="1384995"/>
          </a:xfrm>
          <a:prstGeom prst="rect">
            <a:avLst/>
          </a:prstGeom>
          <a:noFill/>
        </p:spPr>
        <p:txBody>
          <a:bodyPr wrap="square" rtlCol="0">
            <a:spAutoFit/>
          </a:bodyPr>
          <a:lstStyle/>
          <a:p>
            <a:pPr algn="ctr"/>
            <a:r>
              <a:rPr lang="fr-FR" sz="1200" dirty="0">
                <a:solidFill>
                  <a:srgbClr val="008000"/>
                </a:solidFill>
              </a:rPr>
              <a:t>Le houage se fait en avançant. On marche sur la partie labourée. Le houage convient à un labour peu profond et sur des sols très durs ainsi que pour faire des buttes</a:t>
            </a:r>
            <a:r>
              <a:rPr lang="fr-FR" sz="1200" dirty="0" smtClean="0">
                <a:solidFill>
                  <a:srgbClr val="008000"/>
                </a:solidFill>
              </a:rPr>
              <a:t>.</a:t>
            </a:r>
            <a:endParaRPr lang="fr-FR" sz="1200" dirty="0">
              <a:solidFill>
                <a:srgbClr val="008000"/>
              </a:solidFill>
            </a:endParaRPr>
          </a:p>
        </p:txBody>
      </p:sp>
      <p:sp>
        <p:nvSpPr>
          <p:cNvPr id="6" name="Rectangle 5"/>
          <p:cNvSpPr/>
          <p:nvPr/>
        </p:nvSpPr>
        <p:spPr>
          <a:xfrm>
            <a:off x="5341208" y="2611959"/>
            <a:ext cx="2101928" cy="276999"/>
          </a:xfrm>
          <a:prstGeom prst="rect">
            <a:avLst/>
          </a:prstGeom>
        </p:spPr>
        <p:txBody>
          <a:bodyPr wrap="square">
            <a:spAutoFit/>
          </a:bodyPr>
          <a:lstStyle/>
          <a:p>
            <a:pPr algn="ctr"/>
            <a:r>
              <a:rPr lang="fr-FR" sz="1200" i="1" dirty="0">
                <a:ea typeface="Times New Roman" panose="02020603050405020304" pitchFamily="18" charset="0"/>
              </a:rPr>
              <a:t> </a:t>
            </a:r>
            <a:r>
              <a:rPr lang="fr-FR" sz="1200" dirty="0">
                <a:solidFill>
                  <a:srgbClr val="008000"/>
                </a:solidFill>
                <a:ea typeface="Times New Roman" panose="02020603050405020304" pitchFamily="18" charset="0"/>
              </a:rPr>
              <a:t>Le dressage des planches.</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451" y="1260217"/>
            <a:ext cx="1838325" cy="10477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5272" y="772590"/>
            <a:ext cx="1781175" cy="1543050"/>
          </a:xfrm>
          <a:prstGeom prst="rect">
            <a:avLst/>
          </a:prstGeom>
        </p:spPr>
      </p:pic>
      <p:sp>
        <p:nvSpPr>
          <p:cNvPr id="11" name="ZoneTexte 10"/>
          <p:cNvSpPr txBox="1"/>
          <p:nvPr/>
        </p:nvSpPr>
        <p:spPr>
          <a:xfrm>
            <a:off x="4817774" y="2367653"/>
            <a:ext cx="1350701" cy="276999"/>
          </a:xfrm>
          <a:prstGeom prst="rect">
            <a:avLst/>
          </a:prstGeom>
          <a:noFill/>
        </p:spPr>
        <p:txBody>
          <a:bodyPr wrap="square" rtlCol="0">
            <a:spAutoFit/>
          </a:bodyPr>
          <a:lstStyle/>
          <a:p>
            <a:pPr algn="ctr"/>
            <a:r>
              <a:rPr lang="fr-FR" sz="1200" dirty="0" smtClean="0">
                <a:solidFill>
                  <a:srgbClr val="008000"/>
                </a:solidFill>
              </a:rPr>
              <a:t>Saison des pluies</a:t>
            </a:r>
            <a:endParaRPr lang="fr-FR" sz="1200" dirty="0">
              <a:solidFill>
                <a:srgbClr val="008000"/>
              </a:solidFill>
            </a:endParaRPr>
          </a:p>
        </p:txBody>
      </p:sp>
      <p:sp>
        <p:nvSpPr>
          <p:cNvPr id="12" name="ZoneTexte 11"/>
          <p:cNvSpPr txBox="1"/>
          <p:nvPr/>
        </p:nvSpPr>
        <p:spPr>
          <a:xfrm>
            <a:off x="6612592" y="2307967"/>
            <a:ext cx="1350701" cy="276999"/>
          </a:xfrm>
          <a:prstGeom prst="rect">
            <a:avLst/>
          </a:prstGeom>
          <a:noFill/>
        </p:spPr>
        <p:txBody>
          <a:bodyPr wrap="square" rtlCol="0">
            <a:spAutoFit/>
          </a:bodyPr>
          <a:lstStyle/>
          <a:p>
            <a:pPr algn="ctr"/>
            <a:r>
              <a:rPr lang="fr-FR" sz="1200" dirty="0" smtClean="0">
                <a:solidFill>
                  <a:srgbClr val="008000"/>
                </a:solidFill>
              </a:rPr>
              <a:t>Saison sèches</a:t>
            </a:r>
            <a:endParaRPr lang="fr-FR" sz="1200" dirty="0">
              <a:solidFill>
                <a:srgbClr val="008000"/>
              </a:solidFill>
            </a:endParaRP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099" y="160740"/>
            <a:ext cx="3313132" cy="1668928"/>
          </a:xfrm>
          <a:prstGeom prst="rect">
            <a:avLst/>
          </a:prstGeom>
        </p:spPr>
      </p:pic>
      <p:sp>
        <p:nvSpPr>
          <p:cNvPr id="16" name="ZoneTexte 15"/>
          <p:cNvSpPr txBox="1"/>
          <p:nvPr/>
        </p:nvSpPr>
        <p:spPr>
          <a:xfrm>
            <a:off x="8276780" y="1914861"/>
            <a:ext cx="3782542" cy="1200329"/>
          </a:xfrm>
          <a:prstGeom prst="rect">
            <a:avLst/>
          </a:prstGeom>
          <a:noFill/>
        </p:spPr>
        <p:txBody>
          <a:bodyPr wrap="square" rtlCol="0">
            <a:spAutoFit/>
          </a:bodyPr>
          <a:lstStyle/>
          <a:p>
            <a:pPr algn="just"/>
            <a:r>
              <a:rPr lang="fr-FR" sz="1200" dirty="0">
                <a:solidFill>
                  <a:srgbClr val="008000"/>
                </a:solidFill>
              </a:rPr>
              <a:t>a: l'eau de pluie ou </a:t>
            </a:r>
            <a:r>
              <a:rPr lang="fr-FR" sz="1200" dirty="0" smtClean="0">
                <a:solidFill>
                  <a:srgbClr val="008000"/>
                </a:solidFill>
              </a:rPr>
              <a:t>d’arrosage </a:t>
            </a:r>
            <a:r>
              <a:rPr lang="fr-FR" sz="1200" dirty="0">
                <a:solidFill>
                  <a:srgbClr val="008000"/>
                </a:solidFill>
              </a:rPr>
              <a:t>ne tasse pas le sol et </a:t>
            </a:r>
            <a:r>
              <a:rPr lang="fr-FR" sz="1200" dirty="0" smtClean="0">
                <a:solidFill>
                  <a:srgbClr val="008000"/>
                </a:solidFill>
              </a:rPr>
              <a:t>pénètre mieux.</a:t>
            </a:r>
            <a:endParaRPr lang="fr-FR" sz="1200" dirty="0">
              <a:solidFill>
                <a:srgbClr val="008000"/>
              </a:solidFill>
            </a:endParaRPr>
          </a:p>
          <a:p>
            <a:pPr algn="just"/>
            <a:r>
              <a:rPr lang="fr-FR" sz="1200" dirty="0">
                <a:solidFill>
                  <a:srgbClr val="008000"/>
                </a:solidFill>
              </a:rPr>
              <a:t>b: le sol est protégé du soleil: l'évaporation est </a:t>
            </a:r>
            <a:r>
              <a:rPr lang="fr-FR" sz="1200" dirty="0" smtClean="0">
                <a:solidFill>
                  <a:srgbClr val="008000"/>
                </a:solidFill>
              </a:rPr>
              <a:t>réduite.</a:t>
            </a:r>
            <a:endParaRPr lang="fr-FR" sz="1200" dirty="0">
              <a:solidFill>
                <a:srgbClr val="008000"/>
              </a:solidFill>
            </a:endParaRPr>
          </a:p>
          <a:p>
            <a:pPr algn="just"/>
            <a:r>
              <a:rPr lang="fr-FR" sz="1200" dirty="0">
                <a:solidFill>
                  <a:srgbClr val="008000"/>
                </a:solidFill>
              </a:rPr>
              <a:t>c: les mauvaises herbes sont étouffées. Les paillis se transforme en humus</a:t>
            </a:r>
            <a:r>
              <a:rPr lang="fr-FR" sz="1200" dirty="0" smtClean="0">
                <a:solidFill>
                  <a:srgbClr val="008000"/>
                </a:solidFill>
              </a:rPr>
              <a:t>.</a:t>
            </a:r>
          </a:p>
          <a:p>
            <a:pPr algn="ctr"/>
            <a:r>
              <a:rPr lang="fr-FR" sz="1200" i="1" dirty="0">
                <a:solidFill>
                  <a:srgbClr val="008000"/>
                </a:solidFill>
              </a:rPr>
              <a:t>Les effets du paillage.</a:t>
            </a:r>
            <a:endParaRPr lang="fr-FR" sz="1200" dirty="0">
              <a:solidFill>
                <a:srgbClr val="008000"/>
              </a:solidFill>
            </a:endParaRPr>
          </a:p>
        </p:txBody>
      </p:sp>
      <p:sp>
        <p:nvSpPr>
          <p:cNvPr id="17" name="Rectangle 16"/>
          <p:cNvSpPr/>
          <p:nvPr/>
        </p:nvSpPr>
        <p:spPr>
          <a:xfrm>
            <a:off x="5847055" y="4324617"/>
            <a:ext cx="1090234" cy="276999"/>
          </a:xfrm>
          <a:prstGeom prst="rect">
            <a:avLst/>
          </a:prstGeom>
        </p:spPr>
        <p:txBody>
          <a:bodyPr wrap="none">
            <a:spAutoFit/>
          </a:bodyPr>
          <a:lstStyle/>
          <a:p>
            <a:pPr algn="ctr"/>
            <a:r>
              <a:rPr lang="fr-FR" sz="1200" dirty="0">
                <a:solidFill>
                  <a:srgbClr val="008000"/>
                </a:solidFill>
              </a:rPr>
              <a:t>Bon repiquage</a:t>
            </a:r>
          </a:p>
        </p:txBody>
      </p:sp>
      <p:sp>
        <p:nvSpPr>
          <p:cNvPr id="18" name="Rectangle 17"/>
          <p:cNvSpPr/>
          <p:nvPr/>
        </p:nvSpPr>
        <p:spPr>
          <a:xfrm>
            <a:off x="5570375" y="6498744"/>
            <a:ext cx="1366914" cy="276999"/>
          </a:xfrm>
          <a:prstGeom prst="rect">
            <a:avLst/>
          </a:prstGeom>
        </p:spPr>
        <p:txBody>
          <a:bodyPr wrap="none">
            <a:spAutoFit/>
          </a:bodyPr>
          <a:lstStyle/>
          <a:p>
            <a:pPr algn="ctr"/>
            <a:r>
              <a:rPr lang="fr-FR" sz="1200" dirty="0" smtClean="0">
                <a:solidFill>
                  <a:srgbClr val="008000"/>
                </a:solidFill>
              </a:rPr>
              <a:t>Mauvais repiquage</a:t>
            </a:r>
            <a:endParaRPr lang="fr-FR" sz="1200" dirty="0">
              <a:solidFill>
                <a:srgbClr val="008000"/>
              </a:solidFill>
            </a:endParaRPr>
          </a:p>
        </p:txBody>
      </p:sp>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141" y="3015168"/>
            <a:ext cx="4025703" cy="1274409"/>
          </a:xfrm>
          <a:prstGeom prst="rect">
            <a:avLst/>
          </a:prstGeom>
        </p:spPr>
      </p:pic>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6649" y="4601616"/>
            <a:ext cx="3525200" cy="1947858"/>
          </a:xfrm>
          <a:prstGeom prst="rect">
            <a:avLst/>
          </a:prstGeom>
        </p:spPr>
      </p:pic>
      <p:sp>
        <p:nvSpPr>
          <p:cNvPr id="21" name="Rectangle 20"/>
          <p:cNvSpPr/>
          <p:nvPr/>
        </p:nvSpPr>
        <p:spPr>
          <a:xfrm>
            <a:off x="8617099" y="3162627"/>
            <a:ext cx="1058303" cy="369332"/>
          </a:xfrm>
          <a:prstGeom prst="rect">
            <a:avLst/>
          </a:prstGeom>
        </p:spPr>
        <p:txBody>
          <a:bodyPr wrap="none">
            <a:spAutoFit/>
          </a:bodyPr>
          <a:lstStyle/>
          <a:p>
            <a:pPr algn="ctr"/>
            <a:r>
              <a:rPr lang="fr-FR" b="1" i="1" dirty="0">
                <a:solidFill>
                  <a:srgbClr val="008000"/>
                </a:solidFill>
              </a:rPr>
              <a:t>Arrosage</a:t>
            </a:r>
          </a:p>
        </p:txBody>
      </p:sp>
      <p:sp>
        <p:nvSpPr>
          <p:cNvPr id="22" name="Rectangle 21"/>
          <p:cNvSpPr/>
          <p:nvPr/>
        </p:nvSpPr>
        <p:spPr>
          <a:xfrm>
            <a:off x="10168051" y="4438409"/>
            <a:ext cx="1277337" cy="276999"/>
          </a:xfrm>
          <a:prstGeom prst="rect">
            <a:avLst/>
          </a:prstGeom>
        </p:spPr>
        <p:txBody>
          <a:bodyPr wrap="none">
            <a:spAutoFit/>
          </a:bodyPr>
          <a:lstStyle/>
          <a:p>
            <a:pPr algn="ctr"/>
            <a:r>
              <a:rPr lang="fr-FR" sz="1200" dirty="0" smtClean="0">
                <a:solidFill>
                  <a:srgbClr val="008000"/>
                </a:solidFill>
              </a:rPr>
              <a:t>Arrosage </a:t>
            </a:r>
            <a:r>
              <a:rPr lang="fr-FR" sz="1200" dirty="0">
                <a:solidFill>
                  <a:srgbClr val="008000"/>
                </a:solidFill>
              </a:rPr>
              <a:t>en pluie</a:t>
            </a:r>
          </a:p>
        </p:txBody>
      </p:sp>
      <p:pic>
        <p:nvPicPr>
          <p:cNvPr id="23" name="Imag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5799" y="3237451"/>
            <a:ext cx="1876425" cy="1171575"/>
          </a:xfrm>
          <a:prstGeom prst="rect">
            <a:avLst/>
          </a:prstGeom>
        </p:spPr>
      </p:pic>
      <p:pic>
        <p:nvPicPr>
          <p:cNvPr id="24" name="Imag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4635" y="4907246"/>
            <a:ext cx="3782542" cy="1411396"/>
          </a:xfrm>
          <a:prstGeom prst="rect">
            <a:avLst/>
          </a:prstGeom>
        </p:spPr>
      </p:pic>
      <p:sp>
        <p:nvSpPr>
          <p:cNvPr id="25" name="Rectangle 24"/>
          <p:cNvSpPr/>
          <p:nvPr/>
        </p:nvSpPr>
        <p:spPr>
          <a:xfrm>
            <a:off x="9130953" y="6360151"/>
            <a:ext cx="2284279" cy="276999"/>
          </a:xfrm>
          <a:prstGeom prst="rect">
            <a:avLst/>
          </a:prstGeom>
        </p:spPr>
        <p:txBody>
          <a:bodyPr wrap="non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Arrosage avec et sans pomme</a:t>
            </a:r>
            <a:endParaRPr lang="fr-FR" sz="1200" dirty="0">
              <a:solidFill>
                <a:srgbClr val="008000"/>
              </a:solidFill>
            </a:endParaRPr>
          </a:p>
        </p:txBody>
      </p:sp>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057" y="4799418"/>
            <a:ext cx="2095500" cy="1390650"/>
          </a:xfrm>
          <a:prstGeom prst="rect">
            <a:avLst/>
          </a:prstGeom>
        </p:spPr>
      </p:pic>
      <p:sp>
        <p:nvSpPr>
          <p:cNvPr id="14" name="ZoneTexte 13"/>
          <p:cNvSpPr txBox="1"/>
          <p:nvPr/>
        </p:nvSpPr>
        <p:spPr>
          <a:xfrm>
            <a:off x="258184" y="6212515"/>
            <a:ext cx="3955679" cy="461665"/>
          </a:xfrm>
          <a:prstGeom prst="rect">
            <a:avLst/>
          </a:prstGeom>
          <a:noFill/>
        </p:spPr>
        <p:txBody>
          <a:bodyPr wrap="square" rtlCol="0">
            <a:spAutoFit/>
          </a:bodyPr>
          <a:lstStyle/>
          <a:p>
            <a:pPr algn="ctr"/>
            <a:r>
              <a:rPr lang="fr-FR" sz="1200" dirty="0">
                <a:solidFill>
                  <a:srgbClr val="008000"/>
                </a:solidFill>
              </a:rPr>
              <a:t>Jardins en trou de serrure (</a:t>
            </a:r>
            <a:r>
              <a:rPr lang="fr-FR" sz="1200" dirty="0" err="1">
                <a:solidFill>
                  <a:srgbClr val="008000"/>
                </a:solidFill>
              </a:rPr>
              <a:t>keyhole</a:t>
            </a:r>
            <a:r>
              <a:rPr lang="fr-FR" sz="1200" dirty="0">
                <a:solidFill>
                  <a:srgbClr val="008000"/>
                </a:solidFill>
              </a:rPr>
              <a:t> </a:t>
            </a:r>
            <a:r>
              <a:rPr lang="fr-FR" sz="1200" dirty="0" err="1">
                <a:solidFill>
                  <a:srgbClr val="008000"/>
                </a:solidFill>
              </a:rPr>
              <a:t>garden</a:t>
            </a:r>
            <a:r>
              <a:rPr lang="fr-FR" sz="1200" dirty="0">
                <a:solidFill>
                  <a:srgbClr val="008000"/>
                </a:solidFill>
              </a:rPr>
              <a:t>), </a:t>
            </a:r>
            <a:r>
              <a:rPr lang="fr-FR" sz="1200" dirty="0">
                <a:solidFill>
                  <a:srgbClr val="008000"/>
                </a:solidFill>
                <a:hlinkClick r:id="rId12"/>
              </a:rPr>
              <a:t>http://www.sud-alsace-transition.org/wp/category/alimentation</a:t>
            </a:r>
            <a:r>
              <a:rPr lang="fr-FR" sz="1200" dirty="0" smtClean="0">
                <a:solidFill>
                  <a:srgbClr val="008000"/>
                </a:solidFill>
                <a:hlinkClick r:id="rId12"/>
              </a:rPr>
              <a:t>/</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648943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96742" y="143781"/>
            <a:ext cx="413273" cy="385221"/>
          </a:xfrm>
        </p:spPr>
        <p:txBody>
          <a:bodyPr/>
          <a:lstStyle/>
          <a:p>
            <a:fld id="{603C289A-54D5-4C32-934A-7B1A9FC8B676}" type="slidenum">
              <a:rPr lang="fr-FR" smtClean="0"/>
              <a:t>34</a:t>
            </a:fld>
            <a:endParaRPr lang="fr-FR"/>
          </a:p>
        </p:txBody>
      </p:sp>
      <p:sp>
        <p:nvSpPr>
          <p:cNvPr id="3" name="ZoneTexte 2"/>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50607" y="617093"/>
            <a:ext cx="3490827" cy="369332"/>
          </a:xfrm>
          <a:prstGeom prst="rect">
            <a:avLst/>
          </a:prstGeom>
        </p:spPr>
        <p:txBody>
          <a:bodyPr wrap="none">
            <a:spAutoFit/>
          </a:bodyPr>
          <a:lstStyle/>
          <a:p>
            <a:pPr eaLnBrk="0" fontAlgn="base" hangingPunct="0"/>
            <a:r>
              <a:rPr lang="fr-FR" b="1" dirty="0" smtClean="0">
                <a:solidFill>
                  <a:srgbClr val="008000"/>
                </a:solidFill>
              </a:rPr>
              <a:t>10. Techniques de jardinage (suite)</a:t>
            </a:r>
            <a:endParaRPr lang="fr-FR"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57" y="1067578"/>
            <a:ext cx="3064640" cy="2349039"/>
          </a:xfrm>
          <a:prstGeom prst="rect">
            <a:avLst/>
          </a:prstGeom>
        </p:spPr>
      </p:pic>
      <p:sp>
        <p:nvSpPr>
          <p:cNvPr id="6" name="ZoneTexte 5"/>
          <p:cNvSpPr txBox="1"/>
          <p:nvPr/>
        </p:nvSpPr>
        <p:spPr>
          <a:xfrm>
            <a:off x="1418133" y="3497770"/>
            <a:ext cx="702115" cy="276999"/>
          </a:xfrm>
          <a:prstGeom prst="rect">
            <a:avLst/>
          </a:prstGeom>
          <a:noFill/>
        </p:spPr>
        <p:txBody>
          <a:bodyPr wrap="none" rtlCol="0">
            <a:spAutoFit/>
          </a:bodyPr>
          <a:lstStyle/>
          <a:p>
            <a:pPr algn="ctr"/>
            <a:r>
              <a:rPr lang="fr-FR" sz="1200" dirty="0" smtClean="0">
                <a:solidFill>
                  <a:srgbClr val="008000"/>
                </a:solidFill>
              </a:rPr>
              <a:t>Sarclage</a:t>
            </a:r>
            <a:endParaRPr lang="fr-FR" sz="1200" dirty="0">
              <a:solidFill>
                <a:srgbClr val="008000"/>
              </a:solidFill>
            </a:endParaRPr>
          </a:p>
        </p:txBody>
      </p:sp>
      <p:sp>
        <p:nvSpPr>
          <p:cNvPr id="7" name="Rectangle 6"/>
          <p:cNvSpPr/>
          <p:nvPr/>
        </p:nvSpPr>
        <p:spPr>
          <a:xfrm>
            <a:off x="3699342" y="2924953"/>
            <a:ext cx="2583124"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Planche rehaussée (en haut) et planche immergée avec semis</a:t>
            </a:r>
            <a:endParaRPr lang="fr-FR" sz="1200" dirty="0">
              <a:solidFill>
                <a:srgbClr val="0080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617" y="1067578"/>
            <a:ext cx="3076575" cy="1857375"/>
          </a:xfrm>
          <a:prstGeom prst="rect">
            <a:avLst/>
          </a:prstGeom>
        </p:spPr>
      </p:pic>
      <p:sp>
        <p:nvSpPr>
          <p:cNvPr id="9" name="Rectangle 8"/>
          <p:cNvSpPr/>
          <p:nvPr/>
        </p:nvSpPr>
        <p:spPr>
          <a:xfrm>
            <a:off x="8061875" y="698246"/>
            <a:ext cx="1458643" cy="369332"/>
          </a:xfrm>
          <a:prstGeom prst="rect">
            <a:avLst/>
          </a:prstGeom>
        </p:spPr>
        <p:txBody>
          <a:bodyPr wrap="square">
            <a:spAutoFit/>
          </a:bodyPr>
          <a:lstStyle/>
          <a:p>
            <a:r>
              <a:rPr lang="fr-FR" i="1" spc="5" dirty="0">
                <a:solidFill>
                  <a:srgbClr val="008000"/>
                </a:solidFill>
                <a:latin typeface="Calibri" panose="020F0502020204030204" pitchFamily="34" charset="0"/>
                <a:ea typeface="Times New Roman" panose="02020603050405020304" pitchFamily="18" charset="0"/>
              </a:rPr>
              <a:t>Le </a:t>
            </a:r>
            <a:r>
              <a:rPr lang="fr-FR" i="1" spc="5" dirty="0" smtClean="0">
                <a:solidFill>
                  <a:srgbClr val="008000"/>
                </a:solidFill>
                <a:latin typeface="Calibri" panose="020F0502020204030204" pitchFamily="34" charset="0"/>
                <a:ea typeface="Times New Roman" panose="02020603050405020304" pitchFamily="18" charset="0"/>
              </a:rPr>
              <a:t>tuteurage</a:t>
            </a:r>
            <a:endParaRPr lang="fr-FR" spc="5" dirty="0" smtClean="0">
              <a:solidFill>
                <a:srgbClr val="008000"/>
              </a:solidFill>
              <a:latin typeface="Calibri" panose="020F0502020204030204" pitchFamily="34" charset="0"/>
              <a:ea typeface="Times New Roman" panose="02020603050405020304" pitchFamily="18" charset="0"/>
            </a:endParaRPr>
          </a:p>
        </p:txBody>
      </p:sp>
      <p:sp>
        <p:nvSpPr>
          <p:cNvPr id="10" name="Rectangle 9"/>
          <p:cNvSpPr/>
          <p:nvPr/>
        </p:nvSpPr>
        <p:spPr>
          <a:xfrm>
            <a:off x="6991771" y="3190150"/>
            <a:ext cx="3807004" cy="276999"/>
          </a:xfrm>
          <a:prstGeom prst="rect">
            <a:avLst/>
          </a:prstGeom>
        </p:spPr>
        <p:txBody>
          <a:bodyPr wrap="none">
            <a:spAutoFit/>
          </a:bodyPr>
          <a:lstStyle/>
          <a:p>
            <a:pPr algn="ctr"/>
            <a:r>
              <a:rPr lang="fr-FR" sz="1200" dirty="0">
                <a:solidFill>
                  <a:srgbClr val="008000"/>
                </a:solidFill>
                <a:latin typeface="Calibri" panose="020F0502020204030204" pitchFamily="34" charset="0"/>
                <a:ea typeface="Times New Roman" panose="02020603050405020304" pitchFamily="18" charset="0"/>
              </a:rPr>
              <a:t>Le </a:t>
            </a:r>
            <a:r>
              <a:rPr lang="fr-FR" sz="1200" dirty="0" smtClean="0">
                <a:solidFill>
                  <a:srgbClr val="008000"/>
                </a:solidFill>
                <a:latin typeface="Calibri" panose="020F0502020204030204" pitchFamily="34" charset="0"/>
                <a:ea typeface="Times New Roman" panose="02020603050405020304" pitchFamily="18" charset="0"/>
              </a:rPr>
              <a:t>tuteurage </a:t>
            </a:r>
            <a:r>
              <a:rPr lang="fr-FR" sz="1200" dirty="0">
                <a:solidFill>
                  <a:srgbClr val="008000"/>
                </a:solidFill>
                <a:latin typeface="Calibri" panose="020F0502020204030204" pitchFamily="34" charset="0"/>
                <a:ea typeface="Times New Roman" panose="02020603050405020304" pitchFamily="18" charset="0"/>
              </a:rPr>
              <a:t>varie selon les </a:t>
            </a:r>
            <a:r>
              <a:rPr lang="fr-FR" sz="1200" dirty="0" smtClean="0">
                <a:solidFill>
                  <a:srgbClr val="008000"/>
                </a:solidFill>
                <a:latin typeface="Calibri" panose="020F0502020204030204" pitchFamily="34" charset="0"/>
                <a:ea typeface="Times New Roman" panose="02020603050405020304" pitchFamily="18" charset="0"/>
              </a:rPr>
              <a:t>cultures, </a:t>
            </a:r>
            <a:r>
              <a:rPr lang="fr-FR" sz="1200" dirty="0">
                <a:solidFill>
                  <a:srgbClr val="008000"/>
                </a:solidFill>
                <a:latin typeface="Calibri" panose="020F0502020204030204" pitchFamily="34" charset="0"/>
              </a:rPr>
              <a:t>Pour plantes </a:t>
            </a:r>
            <a:r>
              <a:rPr lang="fr-FR" sz="1200" dirty="0" smtClean="0">
                <a:solidFill>
                  <a:srgbClr val="008000"/>
                </a:solidFill>
                <a:latin typeface="Calibri" panose="020F0502020204030204" pitchFamily="34" charset="0"/>
              </a:rPr>
              <a:t>fragiles.</a:t>
            </a:r>
            <a:endParaRPr lang="fr-FR" sz="1200" dirty="0">
              <a:solidFill>
                <a:srgbClr val="008000"/>
              </a:solidFill>
              <a:latin typeface="Calibri" panose="020F0502020204030204" pitchFamily="34" charset="0"/>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771" y="1067578"/>
            <a:ext cx="3674184" cy="2117137"/>
          </a:xfrm>
          <a:prstGeom prst="rect">
            <a:avLst/>
          </a:prstGeom>
        </p:spPr>
      </p:pic>
      <p:sp>
        <p:nvSpPr>
          <p:cNvPr id="14" name="Rectangle 13"/>
          <p:cNvSpPr/>
          <p:nvPr/>
        </p:nvSpPr>
        <p:spPr>
          <a:xfrm>
            <a:off x="4360600" y="4747019"/>
            <a:ext cx="3402534" cy="276999"/>
          </a:xfrm>
          <a:prstGeom prst="rect">
            <a:avLst/>
          </a:prstGeom>
        </p:spPr>
        <p:txBody>
          <a:bodyPr wrap="non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Le repiquage : on sort les jeunes plants de terre</a:t>
            </a:r>
            <a:endParaRPr lang="fr-FR" sz="1200" dirty="0">
              <a:solidFill>
                <a:srgbClr val="008000"/>
              </a:solidFill>
            </a:endParaRP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212" y="3669502"/>
            <a:ext cx="3469368" cy="1077517"/>
          </a:xfrm>
          <a:prstGeom prst="rect">
            <a:avLst/>
          </a:prstGeom>
        </p:spPr>
      </p:pic>
      <p:sp>
        <p:nvSpPr>
          <p:cNvPr id="16" name="Rectangle 15"/>
          <p:cNvSpPr/>
          <p:nvPr/>
        </p:nvSpPr>
        <p:spPr>
          <a:xfrm>
            <a:off x="4306799" y="6325215"/>
            <a:ext cx="3333284" cy="276999"/>
          </a:xfrm>
          <a:prstGeom prst="rect">
            <a:avLst/>
          </a:prstGeom>
        </p:spPr>
        <p:txBody>
          <a:bodyPr wrap="non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Le repiquage : on transplante les jeunes plants</a:t>
            </a:r>
            <a:endParaRPr lang="fr-FR" sz="1200" dirty="0">
              <a:solidFill>
                <a:srgbClr val="008000"/>
              </a:solidFill>
            </a:endParaRPr>
          </a:p>
        </p:txBody>
      </p:sp>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864" y="5209146"/>
            <a:ext cx="3793011" cy="994284"/>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7257" y="3952455"/>
            <a:ext cx="2438400" cy="2143125"/>
          </a:xfrm>
          <a:prstGeom prst="rect">
            <a:avLst/>
          </a:prstGeom>
        </p:spPr>
      </p:pic>
      <p:sp>
        <p:nvSpPr>
          <p:cNvPr id="19" name="Rectangle 18"/>
          <p:cNvSpPr/>
          <p:nvPr/>
        </p:nvSpPr>
        <p:spPr>
          <a:xfrm>
            <a:off x="8583676" y="6152179"/>
            <a:ext cx="3238052"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Boutures de deux semaines de (de gauche à droite) : </a:t>
            </a:r>
            <a:r>
              <a:rPr lang="fr-FR" sz="1200" dirty="0" err="1">
                <a:solidFill>
                  <a:srgbClr val="008000"/>
                </a:solidFill>
                <a:latin typeface="Arial" panose="020B0604020202020204" pitchFamily="34" charset="0"/>
                <a:ea typeface="Times New Roman" panose="02020603050405020304" pitchFamily="18" charset="0"/>
              </a:rPr>
              <a:t>chaya</a:t>
            </a:r>
            <a:r>
              <a:rPr lang="fr-FR" sz="1200" dirty="0">
                <a:solidFill>
                  <a:srgbClr val="008000"/>
                </a:solidFill>
                <a:latin typeface="Arial" panose="020B0604020202020204" pitchFamily="34" charset="0"/>
                <a:ea typeface="Times New Roman" panose="02020603050405020304" pitchFamily="18" charset="0"/>
              </a:rPr>
              <a:t>, groseillier étoilé, </a:t>
            </a:r>
            <a:r>
              <a:rPr lang="fr-FR" sz="1200" dirty="0" err="1">
                <a:solidFill>
                  <a:srgbClr val="008000"/>
                </a:solidFill>
                <a:latin typeface="Arial" panose="020B0604020202020204" pitchFamily="34" charset="0"/>
                <a:ea typeface="Times New Roman" panose="02020603050405020304" pitchFamily="18" charset="0"/>
              </a:rPr>
              <a:t>ndolé</a:t>
            </a:r>
            <a:endParaRPr lang="fr-FR" sz="1200" dirty="0">
              <a:solidFill>
                <a:srgbClr val="008000"/>
              </a:solidFill>
            </a:endParaRP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502" y="4208260"/>
            <a:ext cx="2466975" cy="1847850"/>
          </a:xfrm>
          <a:prstGeom prst="rect">
            <a:avLst/>
          </a:prstGeom>
        </p:spPr>
      </p:pic>
      <p:sp>
        <p:nvSpPr>
          <p:cNvPr id="21" name="ZoneTexte 20"/>
          <p:cNvSpPr txBox="1"/>
          <p:nvPr/>
        </p:nvSpPr>
        <p:spPr>
          <a:xfrm>
            <a:off x="699502" y="6081090"/>
            <a:ext cx="2253825" cy="461665"/>
          </a:xfrm>
          <a:prstGeom prst="rect">
            <a:avLst/>
          </a:prstGeom>
          <a:noFill/>
        </p:spPr>
        <p:txBody>
          <a:bodyPr wrap="square" rtlCol="0">
            <a:spAutoFit/>
          </a:bodyPr>
          <a:lstStyle/>
          <a:p>
            <a:pPr algn="ctr"/>
            <a:r>
              <a:rPr lang="fr-FR" sz="1200" dirty="0">
                <a:solidFill>
                  <a:srgbClr val="008000"/>
                </a:solidFill>
              </a:rPr>
              <a:t>Source image : </a:t>
            </a:r>
            <a:r>
              <a:rPr lang="fr-FR" sz="1200" dirty="0">
                <a:solidFill>
                  <a:srgbClr val="008000"/>
                </a:solidFill>
                <a:hlinkClick r:id="rId9"/>
              </a:rPr>
              <a:t>http://</a:t>
            </a:r>
            <a:r>
              <a:rPr lang="fr-FR" sz="1200" dirty="0" smtClean="0">
                <a:solidFill>
                  <a:srgbClr val="008000"/>
                </a:solidFill>
                <a:hlinkClick r:id="rId9"/>
              </a:rPr>
              <a:t>www.icd-afrique.org/spip.php?article46</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808382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10682" y="160740"/>
            <a:ext cx="531607" cy="342190"/>
          </a:xfrm>
        </p:spPr>
        <p:txBody>
          <a:bodyPr/>
          <a:lstStyle/>
          <a:p>
            <a:fld id="{603C289A-54D5-4C32-934A-7B1A9FC8B676}" type="slidenum">
              <a:rPr lang="fr-FR" smtClean="0"/>
              <a:t>35</a:t>
            </a:fld>
            <a:endParaRPr lang="fr-FR" dirty="0"/>
          </a:p>
        </p:txBody>
      </p:sp>
      <p:sp>
        <p:nvSpPr>
          <p:cNvPr id="3" name="ZoneTexte 2"/>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236669" y="747848"/>
            <a:ext cx="5529430" cy="369332"/>
          </a:xfrm>
          <a:prstGeom prst="rect">
            <a:avLst/>
          </a:prstGeom>
          <a:noFill/>
        </p:spPr>
        <p:txBody>
          <a:bodyPr wrap="square" rtlCol="0">
            <a:spAutoFit/>
          </a:bodyPr>
          <a:lstStyle/>
          <a:p>
            <a:r>
              <a:rPr lang="fr-FR" b="1" dirty="0" smtClean="0">
                <a:solidFill>
                  <a:srgbClr val="008000"/>
                </a:solidFill>
              </a:rPr>
              <a:t>11. Multiplication : Semis, bouturage et pépinières</a:t>
            </a:r>
            <a:endParaRPr lang="fr-FR" dirty="0">
              <a:solidFill>
                <a:srgbClr val="008000"/>
              </a:solidFill>
            </a:endParaRPr>
          </a:p>
        </p:txBody>
      </p:sp>
      <p:sp>
        <p:nvSpPr>
          <p:cNvPr id="7" name="Rectangle 6"/>
          <p:cNvSpPr/>
          <p:nvPr/>
        </p:nvSpPr>
        <p:spPr>
          <a:xfrm>
            <a:off x="8210776" y="3704103"/>
            <a:ext cx="3719006" cy="276999"/>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Comment stocker de petites quantités de </a:t>
            </a:r>
            <a:r>
              <a:rPr lang="fr-FR" sz="1200" dirty="0" smtClean="0">
                <a:solidFill>
                  <a:srgbClr val="008000"/>
                </a:solidFill>
                <a:latin typeface="Arial" panose="020B0604020202020204" pitchFamily="34" charset="0"/>
                <a:ea typeface="Times New Roman" panose="02020603050405020304" pitchFamily="18" charset="0"/>
              </a:rPr>
              <a:t>graines.</a:t>
            </a:r>
            <a:endParaRPr lang="fr-FR" sz="1200" dirty="0">
              <a:solidFill>
                <a:srgbClr val="0080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204" y="1237129"/>
            <a:ext cx="2124075" cy="2466975"/>
          </a:xfrm>
          <a:prstGeom prst="rect">
            <a:avLst/>
          </a:prstGeom>
        </p:spPr>
      </p:pic>
      <p:sp>
        <p:nvSpPr>
          <p:cNvPr id="10" name="Rectangle 9"/>
          <p:cNvSpPr/>
          <p:nvPr/>
        </p:nvSpPr>
        <p:spPr>
          <a:xfrm>
            <a:off x="10009055" y="1580447"/>
            <a:ext cx="1920727" cy="2123658"/>
          </a:xfrm>
          <a:prstGeom prst="rect">
            <a:avLst/>
          </a:prstGeom>
        </p:spPr>
        <p:txBody>
          <a:bodyPr wrap="square">
            <a:spAutoFit/>
          </a:bodyPr>
          <a:lstStyle/>
          <a:p>
            <a:r>
              <a:rPr lang="fr-FR" sz="1200" dirty="0">
                <a:solidFill>
                  <a:srgbClr val="008000"/>
                </a:solidFill>
              </a:rPr>
              <a:t>boite fermée hermétiquement</a:t>
            </a:r>
          </a:p>
          <a:p>
            <a:endParaRPr lang="fr-FR" sz="1200" dirty="0">
              <a:solidFill>
                <a:srgbClr val="008000"/>
              </a:solidFill>
            </a:endParaRPr>
          </a:p>
          <a:p>
            <a:endParaRPr lang="fr-FR" sz="1200" dirty="0">
              <a:solidFill>
                <a:srgbClr val="008000"/>
              </a:solidFill>
            </a:endParaRPr>
          </a:p>
          <a:p>
            <a:r>
              <a:rPr lang="fr-FR" sz="1200" dirty="0" smtClean="0">
                <a:solidFill>
                  <a:srgbClr val="008000"/>
                </a:solidFill>
              </a:rPr>
              <a:t>Graines</a:t>
            </a:r>
          </a:p>
          <a:p>
            <a:r>
              <a:rPr lang="fr-FR" sz="1200" dirty="0" smtClean="0">
                <a:solidFill>
                  <a:srgbClr val="008000"/>
                </a:solidFill>
              </a:rPr>
              <a:t> </a:t>
            </a:r>
            <a:endParaRPr lang="fr-FR" sz="1200" dirty="0">
              <a:solidFill>
                <a:srgbClr val="008000"/>
              </a:solidFill>
            </a:endParaRPr>
          </a:p>
          <a:p>
            <a:r>
              <a:rPr lang="fr-FR" sz="1200" dirty="0">
                <a:solidFill>
                  <a:srgbClr val="008000"/>
                </a:solidFill>
              </a:rPr>
              <a:t>fond de papier</a:t>
            </a:r>
          </a:p>
          <a:p>
            <a:endParaRPr lang="fr-FR" sz="1200" dirty="0" smtClean="0">
              <a:solidFill>
                <a:srgbClr val="008000"/>
              </a:solidFill>
            </a:endParaRPr>
          </a:p>
          <a:p>
            <a:r>
              <a:rPr lang="fr-FR" sz="1200" dirty="0" smtClean="0">
                <a:solidFill>
                  <a:srgbClr val="008000"/>
                </a:solidFill>
              </a:rPr>
              <a:t>gel </a:t>
            </a:r>
            <a:r>
              <a:rPr lang="fr-FR" sz="1200" dirty="0">
                <a:solidFill>
                  <a:srgbClr val="008000"/>
                </a:solidFill>
              </a:rPr>
              <a:t>de silice, cendres l'aiches ou charbon de bois frais</a:t>
            </a:r>
          </a:p>
        </p:txBody>
      </p:sp>
      <p:sp>
        <p:nvSpPr>
          <p:cNvPr id="11" name="ZoneTexte 10"/>
          <p:cNvSpPr txBox="1"/>
          <p:nvPr/>
        </p:nvSpPr>
        <p:spPr>
          <a:xfrm>
            <a:off x="236669" y="1237129"/>
            <a:ext cx="7820810" cy="5368066"/>
          </a:xfrm>
          <a:prstGeom prst="rect">
            <a:avLst/>
          </a:prstGeom>
          <a:noFill/>
        </p:spPr>
        <p:txBody>
          <a:bodyPr wrap="square" rtlCol="0">
            <a:spAutoFit/>
          </a:bodyPr>
          <a:lstStyle/>
          <a:p>
            <a:r>
              <a:rPr lang="fr-FR" dirty="0">
                <a:solidFill>
                  <a:srgbClr val="008000"/>
                </a:solidFill>
              </a:rPr>
              <a:t>Il existe deux façons de multiplier les plantes légumières : le semis (génératif : par semence, graines) et le bouturage (végétatif : par morceaux de feuilles, tiges ou racines).</a:t>
            </a:r>
          </a:p>
          <a:p>
            <a:endParaRPr lang="fr-FR" dirty="0" smtClean="0">
              <a:solidFill>
                <a:srgbClr val="008000"/>
              </a:solidFill>
            </a:endParaRPr>
          </a:p>
          <a:p>
            <a:r>
              <a:rPr lang="fr-FR" i="1" dirty="0" smtClean="0">
                <a:solidFill>
                  <a:srgbClr val="008000"/>
                </a:solidFill>
              </a:rPr>
              <a:t>Semis</a:t>
            </a:r>
            <a:r>
              <a:rPr lang="fr-FR" dirty="0" smtClean="0">
                <a:solidFill>
                  <a:srgbClr val="008000"/>
                </a:solidFill>
              </a:rPr>
              <a:t> :</a:t>
            </a:r>
          </a:p>
          <a:p>
            <a:endParaRPr lang="fr-FR" dirty="0" smtClean="0">
              <a:solidFill>
                <a:srgbClr val="008000"/>
              </a:solidFill>
            </a:endParaRPr>
          </a:p>
          <a:p>
            <a:pPr algn="just" eaLnBrk="0" fontAlgn="base" hangingPunct="0"/>
            <a:r>
              <a:rPr lang="fr-FR" dirty="0">
                <a:solidFill>
                  <a:srgbClr val="008000"/>
                </a:solidFill>
              </a:rPr>
              <a:t>Les semences proviennent de préférence du jardin familial. C'est chose simple pour les légumes suivants : légumineuses (haricots, arachide, niébé, soya, pois d'</a:t>
            </a:r>
            <a:r>
              <a:rPr lang="fr-FR" dirty="0" err="1">
                <a:solidFill>
                  <a:srgbClr val="008000"/>
                </a:solidFill>
              </a:rPr>
              <a:t>Angole</a:t>
            </a:r>
            <a:r>
              <a:rPr lang="fr-FR" dirty="0">
                <a:solidFill>
                  <a:srgbClr val="008000"/>
                </a:solidFill>
              </a:rPr>
              <a:t>), Cucurbitacées (concombre, concombre amer, courge, melon), Solanacées (tomate, aubergine, poivron, piment, morelle noire), Malvacées (gombo, oseille de Guinée), jute potagère, amarante, célosie, baselle et maïs.</a:t>
            </a:r>
          </a:p>
          <a:p>
            <a:pPr algn="just"/>
            <a:r>
              <a:rPr lang="fr-FR" dirty="0">
                <a:solidFill>
                  <a:srgbClr val="008000"/>
                </a:solidFill>
              </a:rPr>
              <a:t>Sélectionner les meilleures plantes et les fruits sains. Choisir les plantes précoces des légumes à fruits et à graines et les plantes tardives (produisant beaucoup de feuilles avant de fleurir) des légumes à feuilles</a:t>
            </a:r>
            <a:r>
              <a:rPr lang="fr-FR" dirty="0" smtClean="0">
                <a:solidFill>
                  <a:srgbClr val="008000"/>
                </a:solidFill>
              </a:rPr>
              <a:t>. Les </a:t>
            </a:r>
            <a:r>
              <a:rPr lang="fr-FR" dirty="0">
                <a:solidFill>
                  <a:srgbClr val="008000"/>
                </a:solidFill>
              </a:rPr>
              <a:t>fruits </a:t>
            </a:r>
            <a:r>
              <a:rPr lang="fr-FR" dirty="0" smtClean="0">
                <a:solidFill>
                  <a:srgbClr val="008000"/>
                </a:solidFill>
              </a:rPr>
              <a:t>doivent être </a:t>
            </a:r>
            <a:r>
              <a:rPr lang="fr-FR" dirty="0">
                <a:solidFill>
                  <a:srgbClr val="008000"/>
                </a:solidFill>
              </a:rPr>
              <a:t>bien mûrs</a:t>
            </a:r>
            <a:r>
              <a:rPr lang="fr-FR" dirty="0" smtClean="0">
                <a:solidFill>
                  <a:srgbClr val="008000"/>
                </a:solidFill>
              </a:rPr>
              <a:t>. </a:t>
            </a:r>
            <a:r>
              <a:rPr lang="fr-FR" dirty="0">
                <a:solidFill>
                  <a:srgbClr val="008000"/>
                </a:solidFill>
              </a:rPr>
              <a:t>Faire </a:t>
            </a:r>
            <a:r>
              <a:rPr lang="fr-FR" dirty="0" smtClean="0">
                <a:solidFill>
                  <a:srgbClr val="008000"/>
                </a:solidFill>
              </a:rPr>
              <a:t>bien les graines </a:t>
            </a:r>
            <a:r>
              <a:rPr lang="fr-FR" dirty="0">
                <a:solidFill>
                  <a:srgbClr val="008000"/>
                </a:solidFill>
              </a:rPr>
              <a:t>sécher au soleil</a:t>
            </a:r>
            <a:r>
              <a:rPr lang="fr-FR" dirty="0" smtClean="0">
                <a:solidFill>
                  <a:srgbClr val="008000"/>
                </a:solidFill>
              </a:rPr>
              <a:t>. </a:t>
            </a:r>
            <a:r>
              <a:rPr lang="fr-FR" dirty="0">
                <a:solidFill>
                  <a:srgbClr val="008000"/>
                </a:solidFill>
              </a:rPr>
              <a:t>Les graines doivent être bien sèches avant d'être stockées dans un endroit frais et sec</a:t>
            </a:r>
            <a:r>
              <a:rPr lang="fr-FR" dirty="0" smtClean="0">
                <a:solidFill>
                  <a:srgbClr val="008000"/>
                </a:solidFill>
              </a:rPr>
              <a:t>. </a:t>
            </a:r>
            <a:r>
              <a:rPr lang="fr-FR" dirty="0">
                <a:solidFill>
                  <a:srgbClr val="008000"/>
                </a:solidFill>
              </a:rPr>
              <a:t>Si le climat est humide, garder les semences dans une boîte fermée hermétiquement. Ajouter une substance hygroscopique qui absorbe </a:t>
            </a:r>
            <a:r>
              <a:rPr lang="fr-FR" dirty="0" smtClean="0">
                <a:solidFill>
                  <a:srgbClr val="008000"/>
                </a:solidFill>
              </a:rPr>
              <a:t>l'humidité, comme </a:t>
            </a:r>
            <a:r>
              <a:rPr lang="fr-FR" dirty="0">
                <a:solidFill>
                  <a:srgbClr val="008000"/>
                </a:solidFill>
              </a:rPr>
              <a:t>cendres fraîches et fines (ou charbon de bois). Les cendres absorbent l'humidité et repoussent les insectes.</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992" y="4781621"/>
            <a:ext cx="2524125" cy="1285875"/>
          </a:xfrm>
          <a:prstGeom prst="rect">
            <a:avLst/>
          </a:prstGeom>
        </p:spPr>
      </p:pic>
      <p:sp>
        <p:nvSpPr>
          <p:cNvPr id="13" name="Rectangle 12"/>
          <p:cNvSpPr/>
          <p:nvPr/>
        </p:nvSpPr>
        <p:spPr>
          <a:xfrm>
            <a:off x="8871788" y="6104758"/>
            <a:ext cx="2274533" cy="276999"/>
          </a:xfrm>
          <a:prstGeom prst="rect">
            <a:avLst/>
          </a:prstGeom>
        </p:spPr>
        <p:txBody>
          <a:bodyPr wrap="none">
            <a:spAutoFit/>
          </a:bodyPr>
          <a:lstStyle/>
          <a:p>
            <a:pPr algn="ctr"/>
            <a:r>
              <a:rPr lang="fr-FR" sz="1200" dirty="0">
                <a:solidFill>
                  <a:srgbClr val="008000"/>
                </a:solidFill>
                <a:latin typeface="Arial" panose="020B0604020202020204" pitchFamily="34" charset="0"/>
                <a:ea typeface="Times New Roman" panose="02020603050405020304" pitchFamily="18" charset="0"/>
              </a:rPr>
              <a:t>Haricots semés en </a:t>
            </a:r>
            <a:r>
              <a:rPr lang="fr-FR" sz="1200" dirty="0" smtClean="0">
                <a:solidFill>
                  <a:srgbClr val="008000"/>
                </a:solidFill>
                <a:latin typeface="Arial" panose="020B0604020202020204" pitchFamily="34" charset="0"/>
                <a:ea typeface="Times New Roman" panose="02020603050405020304" pitchFamily="18" charset="0"/>
              </a:rPr>
              <a:t>profondeur.</a:t>
            </a:r>
            <a:endParaRPr lang="fr-FR" sz="1200" dirty="0">
              <a:solidFill>
                <a:srgbClr val="008000"/>
              </a:solidFill>
            </a:endParaRPr>
          </a:p>
        </p:txBody>
      </p:sp>
    </p:spTree>
    <p:extLst>
      <p:ext uri="{BB962C8B-B14F-4D97-AF65-F5344CB8AC3E}">
        <p14:creationId xmlns:p14="http://schemas.microsoft.com/office/powerpoint/2010/main" val="19369644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5941" y="33506"/>
            <a:ext cx="531607" cy="342190"/>
          </a:xfrm>
        </p:spPr>
        <p:txBody>
          <a:bodyPr/>
          <a:lstStyle/>
          <a:p>
            <a:fld id="{603C289A-54D5-4C32-934A-7B1A9FC8B676}" type="slidenum">
              <a:rPr lang="fr-FR" smtClean="0"/>
              <a:t>36</a:t>
            </a:fld>
            <a:endParaRPr lang="fr-FR" dirty="0"/>
          </a:p>
        </p:txBody>
      </p:sp>
      <p:sp>
        <p:nvSpPr>
          <p:cNvPr id="3" name="ZoneTexte 2"/>
          <p:cNvSpPr txBox="1"/>
          <p:nvPr/>
        </p:nvSpPr>
        <p:spPr>
          <a:xfrm>
            <a:off x="3700631" y="160205"/>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50607" y="808474"/>
            <a:ext cx="5970494" cy="369332"/>
          </a:xfrm>
          <a:prstGeom prst="rect">
            <a:avLst/>
          </a:prstGeom>
          <a:noFill/>
        </p:spPr>
        <p:txBody>
          <a:bodyPr wrap="square" rtlCol="0">
            <a:spAutoFit/>
          </a:bodyPr>
          <a:lstStyle/>
          <a:p>
            <a:r>
              <a:rPr lang="fr-FR" b="1" dirty="0" smtClean="0">
                <a:solidFill>
                  <a:srgbClr val="008000"/>
                </a:solidFill>
              </a:rPr>
              <a:t>11. Multiplication : Semis, bouturage et pépinières (suite)</a:t>
            </a:r>
            <a:endParaRPr lang="fr-FR" dirty="0">
              <a:solidFill>
                <a:srgbClr val="008000"/>
              </a:solidFill>
            </a:endParaRPr>
          </a:p>
        </p:txBody>
      </p:sp>
      <p:sp>
        <p:nvSpPr>
          <p:cNvPr id="7" name="Rectangle 6"/>
          <p:cNvSpPr/>
          <p:nvPr/>
        </p:nvSpPr>
        <p:spPr>
          <a:xfrm>
            <a:off x="10172219" y="1797029"/>
            <a:ext cx="1806836" cy="276999"/>
          </a:xfrm>
          <a:prstGeom prst="rect">
            <a:avLst/>
          </a:prstGeom>
        </p:spPr>
        <p:txBody>
          <a:bodyPr wrap="square">
            <a:spAutoFit/>
          </a:bodyPr>
          <a:lstStyle/>
          <a:p>
            <a:pPr algn="ctr"/>
            <a:r>
              <a:rPr lang="fr-FR" sz="1200" dirty="0">
                <a:solidFill>
                  <a:srgbClr val="008000"/>
                </a:solidFill>
                <a:ea typeface="Times New Roman" panose="02020603050405020304" pitchFamily="18" charset="0"/>
              </a:rPr>
              <a:t>Le tri des </a:t>
            </a:r>
            <a:r>
              <a:rPr lang="fr-FR" sz="1200" dirty="0" smtClean="0">
                <a:solidFill>
                  <a:srgbClr val="008000"/>
                </a:solidFill>
                <a:ea typeface="Times New Roman" panose="02020603050405020304" pitchFamily="18" charset="0"/>
              </a:rPr>
              <a:t>graines.</a:t>
            </a:r>
            <a:endParaRPr lang="fr-FR" sz="1200" dirty="0">
              <a:solidFill>
                <a:srgbClr val="008000"/>
              </a:solidFill>
            </a:endParaRPr>
          </a:p>
        </p:txBody>
      </p:sp>
      <p:sp>
        <p:nvSpPr>
          <p:cNvPr id="11" name="ZoneTexte 10"/>
          <p:cNvSpPr txBox="1"/>
          <p:nvPr/>
        </p:nvSpPr>
        <p:spPr>
          <a:xfrm>
            <a:off x="150607" y="1272316"/>
            <a:ext cx="8251115" cy="2862322"/>
          </a:xfrm>
          <a:prstGeom prst="rect">
            <a:avLst/>
          </a:prstGeom>
          <a:noFill/>
        </p:spPr>
        <p:txBody>
          <a:bodyPr wrap="square" rtlCol="0">
            <a:spAutoFit/>
          </a:bodyPr>
          <a:lstStyle/>
          <a:p>
            <a:r>
              <a:rPr lang="fr-FR" i="1" dirty="0" smtClean="0">
                <a:solidFill>
                  <a:srgbClr val="008000"/>
                </a:solidFill>
              </a:rPr>
              <a:t>Choix des graines avant de semer </a:t>
            </a:r>
            <a:r>
              <a:rPr lang="fr-FR" dirty="0" smtClean="0">
                <a:solidFill>
                  <a:srgbClr val="008000"/>
                </a:solidFill>
              </a:rPr>
              <a:t>:</a:t>
            </a:r>
          </a:p>
          <a:p>
            <a:endParaRPr lang="fr-FR" dirty="0">
              <a:solidFill>
                <a:srgbClr val="008000"/>
              </a:solidFill>
            </a:endParaRPr>
          </a:p>
          <a:p>
            <a:r>
              <a:rPr lang="fr-FR" dirty="0">
                <a:solidFill>
                  <a:srgbClr val="008000"/>
                </a:solidFill>
              </a:rPr>
              <a:t>Avant de semer, choisir avec soin les graines de semence : les graines malformées ou malades ne germent pas ou donnent des récoltes plus faibles. Choisir généralement les graines les plus grosses et les plus lourdes</a:t>
            </a:r>
            <a:r>
              <a:rPr lang="fr-FR" dirty="0" smtClean="0">
                <a:solidFill>
                  <a:srgbClr val="008000"/>
                </a:solidFill>
              </a:rPr>
              <a:t>. Il </a:t>
            </a:r>
            <a:r>
              <a:rPr lang="fr-FR" dirty="0">
                <a:solidFill>
                  <a:srgbClr val="008000"/>
                </a:solidFill>
              </a:rPr>
              <a:t>existe trois façons de trier les graines </a:t>
            </a:r>
            <a:r>
              <a:rPr lang="fr-FR" dirty="0" smtClean="0">
                <a:solidFill>
                  <a:srgbClr val="008000"/>
                </a:solidFill>
              </a:rPr>
              <a:t>:</a:t>
            </a:r>
          </a:p>
          <a:p>
            <a:endParaRPr lang="fr-FR" dirty="0">
              <a:solidFill>
                <a:srgbClr val="008000"/>
              </a:solidFill>
            </a:endParaRPr>
          </a:p>
          <a:p>
            <a:pPr marL="342900" indent="-342900">
              <a:buFont typeface="+mj-lt"/>
              <a:buAutoNum type="arabicPeriod"/>
            </a:pPr>
            <a:r>
              <a:rPr lang="fr-FR" dirty="0" smtClean="0">
                <a:solidFill>
                  <a:srgbClr val="008000"/>
                </a:solidFill>
              </a:rPr>
              <a:t>à </a:t>
            </a:r>
            <a:r>
              <a:rPr lang="fr-FR" dirty="0">
                <a:solidFill>
                  <a:srgbClr val="008000"/>
                </a:solidFill>
              </a:rPr>
              <a:t>la main (grosses graines</a:t>
            </a:r>
            <a:r>
              <a:rPr lang="fr-FR" dirty="0" smtClean="0">
                <a:solidFill>
                  <a:srgbClr val="008000"/>
                </a:solidFill>
              </a:rPr>
              <a:t>).</a:t>
            </a:r>
            <a:endParaRPr lang="fr-FR" dirty="0">
              <a:solidFill>
                <a:srgbClr val="008000"/>
              </a:solidFill>
            </a:endParaRPr>
          </a:p>
          <a:p>
            <a:pPr marL="342900" indent="-342900">
              <a:buFont typeface="+mj-lt"/>
              <a:buAutoNum type="arabicPeriod"/>
            </a:pPr>
            <a:r>
              <a:rPr lang="fr-FR" dirty="0" smtClean="0">
                <a:solidFill>
                  <a:srgbClr val="008000"/>
                </a:solidFill>
              </a:rPr>
              <a:t>par </a:t>
            </a:r>
            <a:r>
              <a:rPr lang="fr-FR" dirty="0">
                <a:solidFill>
                  <a:srgbClr val="008000"/>
                </a:solidFill>
              </a:rPr>
              <a:t>vannage. Les graines trop légères qui ne valent rien </a:t>
            </a:r>
            <a:r>
              <a:rPr lang="fr-FR" dirty="0" smtClean="0">
                <a:solidFill>
                  <a:srgbClr val="008000"/>
                </a:solidFill>
              </a:rPr>
              <a:t>sont emportées </a:t>
            </a:r>
            <a:r>
              <a:rPr lang="fr-FR" dirty="0">
                <a:solidFill>
                  <a:srgbClr val="008000"/>
                </a:solidFill>
              </a:rPr>
              <a:t>par le </a:t>
            </a:r>
            <a:r>
              <a:rPr lang="fr-FR" dirty="0" smtClean="0">
                <a:solidFill>
                  <a:srgbClr val="008000"/>
                </a:solidFill>
              </a:rPr>
              <a:t>vent.</a:t>
            </a:r>
            <a:endParaRPr lang="fr-FR" dirty="0">
              <a:solidFill>
                <a:srgbClr val="008000"/>
              </a:solidFill>
            </a:endParaRPr>
          </a:p>
          <a:p>
            <a:pPr marL="342900" indent="-342900">
              <a:buFont typeface="+mj-lt"/>
              <a:buAutoNum type="arabicPeriod"/>
            </a:pPr>
            <a:r>
              <a:rPr lang="fr-FR" dirty="0" smtClean="0">
                <a:solidFill>
                  <a:srgbClr val="008000"/>
                </a:solidFill>
              </a:rPr>
              <a:t>par </a:t>
            </a:r>
            <a:r>
              <a:rPr lang="fr-FR" dirty="0">
                <a:solidFill>
                  <a:srgbClr val="008000"/>
                </a:solidFill>
              </a:rPr>
              <a:t>flottage. Les graines trop légères flottent sur </a:t>
            </a:r>
            <a:r>
              <a:rPr lang="fr-FR" dirty="0" smtClean="0">
                <a:solidFill>
                  <a:srgbClr val="008000"/>
                </a:solidFill>
              </a:rPr>
              <a:t>l'eau.</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455" y="196618"/>
            <a:ext cx="2133600" cy="1543050"/>
          </a:xfrm>
          <a:prstGeom prst="rect">
            <a:avLst/>
          </a:prstGeom>
        </p:spPr>
      </p:pic>
      <p:sp>
        <p:nvSpPr>
          <p:cNvPr id="8" name="Rectangle 7"/>
          <p:cNvSpPr/>
          <p:nvPr/>
        </p:nvSpPr>
        <p:spPr>
          <a:xfrm>
            <a:off x="9614580" y="4317398"/>
            <a:ext cx="2422330" cy="276999"/>
          </a:xfrm>
          <a:prstGeom prst="rect">
            <a:avLst/>
          </a:prstGeom>
        </p:spPr>
        <p:txBody>
          <a:bodyPr wrap="none">
            <a:spAutoFit/>
          </a:bodyPr>
          <a:lstStyle/>
          <a:p>
            <a:pPr algn="ctr"/>
            <a:r>
              <a:rPr lang="fr-FR" sz="1200" dirty="0">
                <a:solidFill>
                  <a:srgbClr val="008000"/>
                </a:solidFill>
              </a:rPr>
              <a:t>Il faut semer à la bonne profondeur.</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436" y="2408389"/>
            <a:ext cx="2306619" cy="1918486"/>
          </a:xfrm>
          <a:prstGeom prst="rect">
            <a:avLst/>
          </a:prstGeom>
        </p:spPr>
      </p:pic>
      <p:pic>
        <p:nvPicPr>
          <p:cNvPr id="6146" name="Picture 2" descr="_Pic1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2457" y="5045171"/>
            <a:ext cx="41148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062877" y="6347865"/>
            <a:ext cx="4974033" cy="284224"/>
          </a:xfrm>
          <a:prstGeom prst="rect">
            <a:avLst/>
          </a:prstGeom>
        </p:spPr>
        <p:txBody>
          <a:bodyPr wrap="square">
            <a:spAutoFit/>
          </a:bodyPr>
          <a:lstStyle/>
          <a:p>
            <a:r>
              <a:rPr lang="fr-FR" sz="1200" dirty="0">
                <a:solidFill>
                  <a:srgbClr val="008000"/>
                </a:solidFill>
              </a:rPr>
              <a:t>A. à la </a:t>
            </a:r>
            <a:r>
              <a:rPr lang="fr-FR" sz="1200" dirty="0" smtClean="0">
                <a:solidFill>
                  <a:srgbClr val="008000"/>
                </a:solidFill>
              </a:rPr>
              <a:t>volée         B</a:t>
            </a:r>
            <a:r>
              <a:rPr lang="fr-FR" sz="1200" dirty="0">
                <a:solidFill>
                  <a:srgbClr val="008000"/>
                </a:solidFill>
              </a:rPr>
              <a:t>. en </a:t>
            </a:r>
            <a:r>
              <a:rPr lang="fr-FR" sz="1200" dirty="0" smtClean="0">
                <a:solidFill>
                  <a:srgbClr val="008000"/>
                </a:solidFill>
              </a:rPr>
              <a:t>lignes          C</a:t>
            </a:r>
            <a:r>
              <a:rPr lang="fr-FR" sz="1200" dirty="0">
                <a:solidFill>
                  <a:srgbClr val="008000"/>
                </a:solidFill>
              </a:rPr>
              <a:t>. en </a:t>
            </a:r>
            <a:r>
              <a:rPr lang="fr-FR" sz="1200" dirty="0" smtClean="0">
                <a:solidFill>
                  <a:srgbClr val="008000"/>
                </a:solidFill>
              </a:rPr>
              <a:t>poquets      D</a:t>
            </a:r>
            <a:r>
              <a:rPr lang="fr-FR" sz="1200" dirty="0">
                <a:solidFill>
                  <a:srgbClr val="008000"/>
                </a:solidFill>
              </a:rPr>
              <a:t>. en lignes et en poquets</a:t>
            </a:r>
          </a:p>
        </p:txBody>
      </p:sp>
      <p:sp>
        <p:nvSpPr>
          <p:cNvPr id="14" name="ZoneTexte 13"/>
          <p:cNvSpPr txBox="1"/>
          <p:nvPr/>
        </p:nvSpPr>
        <p:spPr>
          <a:xfrm>
            <a:off x="150607" y="4134638"/>
            <a:ext cx="6626711" cy="2554545"/>
          </a:xfrm>
          <a:prstGeom prst="rect">
            <a:avLst/>
          </a:prstGeom>
          <a:noFill/>
        </p:spPr>
        <p:txBody>
          <a:bodyPr wrap="square" rtlCol="0">
            <a:spAutoFit/>
          </a:bodyPr>
          <a:lstStyle/>
          <a:p>
            <a:r>
              <a:rPr lang="fr-FR" sz="1600" i="1" dirty="0" smtClean="0">
                <a:solidFill>
                  <a:srgbClr val="008000"/>
                </a:solidFill>
              </a:rPr>
              <a:t>Manières </a:t>
            </a:r>
            <a:r>
              <a:rPr lang="fr-FR" sz="1600" i="1" dirty="0">
                <a:solidFill>
                  <a:srgbClr val="008000"/>
                </a:solidFill>
              </a:rPr>
              <a:t>de semer </a:t>
            </a:r>
            <a:r>
              <a:rPr lang="fr-FR" sz="1600" dirty="0">
                <a:solidFill>
                  <a:srgbClr val="008000"/>
                </a:solidFill>
              </a:rPr>
              <a:t>: </a:t>
            </a:r>
          </a:p>
          <a:p>
            <a:endParaRPr lang="fr-FR" sz="1600" dirty="0" smtClean="0">
              <a:solidFill>
                <a:srgbClr val="008000"/>
              </a:solidFill>
            </a:endParaRPr>
          </a:p>
          <a:p>
            <a:pPr marL="342900" indent="-342900" algn="just">
              <a:buFont typeface="+mj-lt"/>
              <a:buAutoNum type="arabicPeriod"/>
            </a:pPr>
            <a:r>
              <a:rPr lang="fr-FR" sz="1600" b="1" dirty="0">
                <a:solidFill>
                  <a:srgbClr val="008000"/>
                </a:solidFill>
              </a:rPr>
              <a:t>à la volée </a:t>
            </a:r>
            <a:r>
              <a:rPr lang="fr-FR" sz="1600" dirty="0">
                <a:solidFill>
                  <a:srgbClr val="008000"/>
                </a:solidFill>
              </a:rPr>
              <a:t>: Les graines fines (amarante, jute potagère, etc.) sont parfois </a:t>
            </a:r>
            <a:r>
              <a:rPr lang="fr-FR" sz="1600" dirty="0" smtClean="0">
                <a:solidFill>
                  <a:srgbClr val="008000"/>
                </a:solidFill>
              </a:rPr>
              <a:t>éparpillées </a:t>
            </a:r>
            <a:r>
              <a:rPr lang="fr-FR" sz="1600" dirty="0">
                <a:solidFill>
                  <a:srgbClr val="008000"/>
                </a:solidFill>
              </a:rPr>
              <a:t>à la main sur toute la surface du </a:t>
            </a:r>
            <a:r>
              <a:rPr lang="fr-FR" sz="1600" dirty="0" smtClean="0">
                <a:solidFill>
                  <a:srgbClr val="008000"/>
                </a:solidFill>
              </a:rPr>
              <a:t>terrain, rabattues et tassées.</a:t>
            </a:r>
          </a:p>
          <a:p>
            <a:pPr marL="342900" indent="-342900" algn="just">
              <a:buFont typeface="+mj-lt"/>
              <a:buAutoNum type="arabicPeriod"/>
            </a:pPr>
            <a:r>
              <a:rPr lang="fr-FR" sz="1600" b="1" dirty="0">
                <a:solidFill>
                  <a:srgbClr val="008000"/>
                </a:solidFill>
              </a:rPr>
              <a:t>en lignes </a:t>
            </a:r>
            <a:r>
              <a:rPr lang="fr-FR" sz="1600" dirty="0">
                <a:solidFill>
                  <a:srgbClr val="008000"/>
                </a:solidFill>
              </a:rPr>
              <a:t>: les graines sont disposées dans des sillons (rayons) tra­cés à l'aide d'un bâton pointu ou d'une binette. Après l'ensemence­ment, rabattre au râteau les bords du sillon sur les graines</a:t>
            </a:r>
            <a:r>
              <a:rPr lang="fr-FR" sz="1600" dirty="0" smtClean="0">
                <a:solidFill>
                  <a:srgbClr val="008000"/>
                </a:solidFill>
              </a:rPr>
              <a:t>.</a:t>
            </a:r>
          </a:p>
          <a:p>
            <a:pPr marL="342900" indent="-342900" algn="just">
              <a:buFont typeface="+mj-lt"/>
              <a:buAutoNum type="arabicPeriod"/>
            </a:pPr>
            <a:r>
              <a:rPr lang="fr-FR" sz="1600" b="1" dirty="0">
                <a:solidFill>
                  <a:srgbClr val="008000"/>
                </a:solidFill>
              </a:rPr>
              <a:t>en poquets </a:t>
            </a:r>
            <a:r>
              <a:rPr lang="fr-FR" sz="1600" dirty="0">
                <a:solidFill>
                  <a:srgbClr val="008000"/>
                </a:solidFill>
              </a:rPr>
              <a:t>: le semis en </a:t>
            </a:r>
            <a:r>
              <a:rPr lang="fr-FR" sz="1600" dirty="0" smtClean="0">
                <a:solidFill>
                  <a:srgbClr val="008000"/>
                </a:solidFill>
              </a:rPr>
              <a:t>poquets [dans des trous] </a:t>
            </a:r>
            <a:r>
              <a:rPr lang="fr-FR" sz="1600" dirty="0">
                <a:solidFill>
                  <a:srgbClr val="008000"/>
                </a:solidFill>
              </a:rPr>
              <a:t>est appliqué à tous les légumes à graines plus grosses et à développement assez grand (maïs, gombo, légumineuses, Cucurbitacées, etc</a:t>
            </a:r>
            <a:r>
              <a:rPr lang="fr-FR" sz="1600" dirty="0" smtClean="0">
                <a:solidFill>
                  <a:srgbClr val="008000"/>
                </a:solidFill>
              </a:rPr>
              <a:t>.).</a:t>
            </a:r>
            <a:endParaRPr lang="fr-FR" sz="1600" dirty="0">
              <a:solidFill>
                <a:srgbClr val="008000"/>
              </a:solidFill>
            </a:endParaRPr>
          </a:p>
        </p:txBody>
      </p:sp>
    </p:spTree>
    <p:extLst>
      <p:ext uri="{BB962C8B-B14F-4D97-AF65-F5344CB8AC3E}">
        <p14:creationId xmlns:p14="http://schemas.microsoft.com/office/powerpoint/2010/main" val="2126666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5941" y="33506"/>
            <a:ext cx="531607" cy="342190"/>
          </a:xfrm>
        </p:spPr>
        <p:txBody>
          <a:bodyPr/>
          <a:lstStyle/>
          <a:p>
            <a:fld id="{603C289A-54D5-4C32-934A-7B1A9FC8B676}" type="slidenum">
              <a:rPr lang="fr-FR" smtClean="0"/>
              <a:t>37</a:t>
            </a:fld>
            <a:endParaRPr lang="fr-FR" dirty="0"/>
          </a:p>
        </p:txBody>
      </p:sp>
      <p:sp>
        <p:nvSpPr>
          <p:cNvPr id="3" name="ZoneTexte 2"/>
          <p:cNvSpPr txBox="1"/>
          <p:nvPr/>
        </p:nvSpPr>
        <p:spPr>
          <a:xfrm>
            <a:off x="3700631" y="160205"/>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50606" y="808473"/>
            <a:ext cx="5776858" cy="369332"/>
          </a:xfrm>
          <a:prstGeom prst="rect">
            <a:avLst/>
          </a:prstGeom>
          <a:noFill/>
        </p:spPr>
        <p:txBody>
          <a:bodyPr wrap="square" rtlCol="0">
            <a:spAutoFit/>
          </a:bodyPr>
          <a:lstStyle/>
          <a:p>
            <a:r>
              <a:rPr lang="fr-FR" b="1" dirty="0" smtClean="0">
                <a:solidFill>
                  <a:srgbClr val="008000"/>
                </a:solidFill>
              </a:rPr>
              <a:t>11. Multiplication : Semis, bouturage et pépinière (suite)</a:t>
            </a:r>
            <a:endParaRPr lang="fr-FR" dirty="0">
              <a:solidFill>
                <a:srgbClr val="008000"/>
              </a:solidFill>
            </a:endParaRPr>
          </a:p>
        </p:txBody>
      </p:sp>
      <p:sp>
        <p:nvSpPr>
          <p:cNvPr id="11" name="ZoneTexte 10"/>
          <p:cNvSpPr txBox="1"/>
          <p:nvPr/>
        </p:nvSpPr>
        <p:spPr>
          <a:xfrm>
            <a:off x="150607" y="1272315"/>
            <a:ext cx="6476104" cy="2862322"/>
          </a:xfrm>
          <a:prstGeom prst="rect">
            <a:avLst/>
          </a:prstGeom>
          <a:noFill/>
        </p:spPr>
        <p:txBody>
          <a:bodyPr wrap="square" rtlCol="0">
            <a:spAutoFit/>
          </a:bodyPr>
          <a:lstStyle/>
          <a:p>
            <a:r>
              <a:rPr lang="fr-FR" i="1" dirty="0">
                <a:solidFill>
                  <a:srgbClr val="008000"/>
                </a:solidFill>
              </a:rPr>
              <a:t>Semis en </a:t>
            </a:r>
            <a:r>
              <a:rPr lang="fr-FR" i="1" dirty="0" smtClean="0">
                <a:solidFill>
                  <a:srgbClr val="008000"/>
                </a:solidFill>
              </a:rPr>
              <a:t>pépinière </a:t>
            </a:r>
            <a:r>
              <a:rPr lang="fr-FR" dirty="0" smtClean="0">
                <a:solidFill>
                  <a:srgbClr val="008000"/>
                </a:solidFill>
              </a:rPr>
              <a:t>:</a:t>
            </a:r>
          </a:p>
          <a:p>
            <a:endParaRPr lang="fr-FR" dirty="0" smtClean="0">
              <a:solidFill>
                <a:srgbClr val="008000"/>
              </a:solidFill>
            </a:endParaRPr>
          </a:p>
          <a:p>
            <a:r>
              <a:rPr lang="fr-FR" i="1" dirty="0">
                <a:solidFill>
                  <a:srgbClr val="008000"/>
                </a:solidFill>
              </a:rPr>
              <a:t>La pépinière en pleine </a:t>
            </a:r>
            <a:r>
              <a:rPr lang="fr-FR" i="1" dirty="0" smtClean="0">
                <a:solidFill>
                  <a:srgbClr val="008000"/>
                </a:solidFill>
              </a:rPr>
              <a:t>terre </a:t>
            </a:r>
            <a:r>
              <a:rPr lang="fr-FR" dirty="0" smtClean="0">
                <a:solidFill>
                  <a:srgbClr val="008000"/>
                </a:solidFill>
              </a:rPr>
              <a:t>:</a:t>
            </a:r>
          </a:p>
          <a:p>
            <a:endParaRPr lang="fr-FR" dirty="0" smtClean="0">
              <a:solidFill>
                <a:srgbClr val="008000"/>
              </a:solidFill>
            </a:endParaRPr>
          </a:p>
          <a:p>
            <a:pPr algn="just"/>
            <a:r>
              <a:rPr lang="fr-FR" dirty="0">
                <a:solidFill>
                  <a:srgbClr val="008000"/>
                </a:solidFill>
              </a:rPr>
              <a:t>Le sol de la pépinière doit être soigneusement labouré et engraissé par du fumier fin ou du compost. Enlever les racines et les cailloux et émietter les mottes. Selon la grosseur des graines, semer à la volée ou en lignes (espacées généralement de 10 à 15 cm). Recouvrir les grai­nes et tasser légèrement. Arroser régulièrement lorsqu'il fait sec, de préférence le matin, jamais en plein soleil. </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72" y="4207809"/>
            <a:ext cx="2124075" cy="1924050"/>
          </a:xfrm>
          <a:prstGeom prst="rect">
            <a:avLst/>
          </a:prstGeom>
        </p:spPr>
      </p:pic>
      <p:sp>
        <p:nvSpPr>
          <p:cNvPr id="17" name="ZoneTexte 16"/>
          <p:cNvSpPr txBox="1"/>
          <p:nvPr/>
        </p:nvSpPr>
        <p:spPr>
          <a:xfrm>
            <a:off x="301744" y="6131859"/>
            <a:ext cx="2506532" cy="646331"/>
          </a:xfrm>
          <a:prstGeom prst="rect">
            <a:avLst/>
          </a:prstGeom>
          <a:noFill/>
        </p:spPr>
        <p:txBody>
          <a:bodyPr wrap="square" rtlCol="0">
            <a:spAutoFit/>
          </a:bodyPr>
          <a:lstStyle/>
          <a:p>
            <a:r>
              <a:rPr lang="fr-FR" sz="1200" dirty="0">
                <a:solidFill>
                  <a:srgbClr val="008000"/>
                </a:solidFill>
              </a:rPr>
              <a:t>Comment </a:t>
            </a:r>
            <a:r>
              <a:rPr lang="fr-FR" sz="1200" dirty="0" smtClean="0">
                <a:solidFill>
                  <a:srgbClr val="008000"/>
                </a:solidFill>
              </a:rPr>
              <a:t>abriter </a:t>
            </a:r>
            <a:r>
              <a:rPr lang="fr-FR" sz="1200" dirty="0">
                <a:solidFill>
                  <a:srgbClr val="008000"/>
                </a:solidFill>
              </a:rPr>
              <a:t>un </a:t>
            </a:r>
            <a:r>
              <a:rPr lang="fr-FR" sz="1200" dirty="0" smtClean="0">
                <a:solidFill>
                  <a:srgbClr val="008000"/>
                </a:solidFill>
              </a:rPr>
              <a:t>semis ?</a:t>
            </a:r>
          </a:p>
          <a:p>
            <a:pPr marL="228600" indent="-228600">
              <a:buAutoNum type="alphaUcParenR"/>
            </a:pPr>
            <a:r>
              <a:rPr lang="fr-FR" sz="1200" dirty="0" err="1" smtClean="0">
                <a:solidFill>
                  <a:srgbClr val="008000"/>
                </a:solidFill>
              </a:rPr>
              <a:t>Ombrière</a:t>
            </a:r>
            <a:r>
              <a:rPr lang="fr-FR" sz="1200" dirty="0" smtClean="0">
                <a:solidFill>
                  <a:srgbClr val="008000"/>
                </a:solidFill>
              </a:rPr>
              <a:t> pour protéger du soleil</a:t>
            </a:r>
          </a:p>
          <a:p>
            <a:pPr marL="228600" indent="-228600">
              <a:buAutoNum type="alphaUcParenR"/>
            </a:pPr>
            <a:r>
              <a:rPr lang="fr-FR" sz="1200" dirty="0" smtClean="0">
                <a:solidFill>
                  <a:srgbClr val="008000"/>
                </a:solidFill>
              </a:rPr>
              <a:t>Haie pour protéger du vent.</a:t>
            </a:r>
            <a:endParaRPr lang="fr-FR" sz="1200" dirty="0">
              <a:solidFill>
                <a:srgbClr val="008000"/>
              </a:solidFill>
            </a:endParaRPr>
          </a:p>
        </p:txBody>
      </p:sp>
      <p:sp>
        <p:nvSpPr>
          <p:cNvPr id="18" name="Rectangle 17"/>
          <p:cNvSpPr/>
          <p:nvPr/>
        </p:nvSpPr>
        <p:spPr>
          <a:xfrm>
            <a:off x="6791131" y="902983"/>
            <a:ext cx="2758384" cy="369332"/>
          </a:xfrm>
          <a:prstGeom prst="rect">
            <a:avLst/>
          </a:prstGeom>
        </p:spPr>
        <p:txBody>
          <a:bodyPr wrap="none">
            <a:spAutoFit/>
          </a:bodyPr>
          <a:lstStyle/>
          <a:p>
            <a:r>
              <a:rPr lang="fr-FR" i="1" dirty="0">
                <a:solidFill>
                  <a:srgbClr val="008000"/>
                </a:solidFill>
              </a:rPr>
              <a:t>La pépinière en </a:t>
            </a:r>
            <a:r>
              <a:rPr lang="fr-FR" i="1" dirty="0" smtClean="0">
                <a:solidFill>
                  <a:srgbClr val="008000"/>
                </a:solidFill>
              </a:rPr>
              <a:t>caissettes </a:t>
            </a:r>
            <a:r>
              <a:rPr lang="fr-FR" dirty="0" smtClean="0">
                <a:solidFill>
                  <a:srgbClr val="008000"/>
                </a:solidFill>
              </a:rPr>
              <a:t>: </a:t>
            </a:r>
            <a:endParaRPr lang="fr-FR" dirty="0">
              <a:solidFill>
                <a:srgbClr val="008000"/>
              </a:solidFill>
            </a:endParaRP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131" y="1449705"/>
            <a:ext cx="4336595" cy="895462"/>
          </a:xfrm>
          <a:prstGeom prst="rect">
            <a:avLst/>
          </a:prstGeom>
        </p:spPr>
      </p:pic>
      <p:sp>
        <p:nvSpPr>
          <p:cNvPr id="20" name="ZoneTexte 19"/>
          <p:cNvSpPr txBox="1"/>
          <p:nvPr/>
        </p:nvSpPr>
        <p:spPr>
          <a:xfrm>
            <a:off x="6791131" y="2452744"/>
            <a:ext cx="5192888" cy="923330"/>
          </a:xfrm>
          <a:prstGeom prst="rect">
            <a:avLst/>
          </a:prstGeom>
          <a:noFill/>
        </p:spPr>
        <p:txBody>
          <a:bodyPr wrap="square" rtlCol="0">
            <a:spAutoFit/>
          </a:bodyPr>
          <a:lstStyle/>
          <a:p>
            <a:pPr algn="just"/>
            <a:r>
              <a:rPr lang="fr-FR" dirty="0">
                <a:solidFill>
                  <a:srgbClr val="008000"/>
                </a:solidFill>
              </a:rPr>
              <a:t>On met dans les caissettes </a:t>
            </a:r>
            <a:r>
              <a:rPr lang="fr-FR" dirty="0" smtClean="0">
                <a:solidFill>
                  <a:srgbClr val="008000"/>
                </a:solidFill>
              </a:rPr>
              <a:t>successivement </a:t>
            </a:r>
            <a:r>
              <a:rPr lang="fr-FR" dirty="0">
                <a:solidFill>
                  <a:srgbClr val="008000"/>
                </a:solidFill>
              </a:rPr>
              <a:t>: une couche de cailloux, une couche d'herbes sèches et une </a:t>
            </a:r>
            <a:r>
              <a:rPr lang="fr-FR" dirty="0" smtClean="0">
                <a:solidFill>
                  <a:srgbClr val="008000"/>
                </a:solidFill>
              </a:rPr>
              <a:t>couche </a:t>
            </a:r>
            <a:r>
              <a:rPr lang="fr-FR" dirty="0">
                <a:solidFill>
                  <a:srgbClr val="008000"/>
                </a:solidFill>
              </a:rPr>
              <a:t>de terreaux.</a:t>
            </a:r>
          </a:p>
        </p:txBody>
      </p:sp>
      <p:sp>
        <p:nvSpPr>
          <p:cNvPr id="21" name="Rectangle 20"/>
          <p:cNvSpPr/>
          <p:nvPr/>
        </p:nvSpPr>
        <p:spPr>
          <a:xfrm>
            <a:off x="9835627" y="6224191"/>
            <a:ext cx="2240359"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Arrosage des plants à l’aide d’un balai et d’une cuvette</a:t>
            </a:r>
            <a:endParaRPr lang="fr-FR" sz="1200" dirty="0">
              <a:solidFill>
                <a:srgbClr val="008000"/>
              </a:solidFill>
            </a:endParaRPr>
          </a:p>
        </p:txBody>
      </p:sp>
      <p:pic>
        <p:nvPicPr>
          <p:cNvPr id="22" name="Imag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8556" y="3671491"/>
            <a:ext cx="1714500" cy="255270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9351" y="4460975"/>
            <a:ext cx="3465477" cy="1249672"/>
          </a:xfrm>
          <a:prstGeom prst="rect">
            <a:avLst/>
          </a:prstGeom>
        </p:spPr>
      </p:pic>
      <p:sp>
        <p:nvSpPr>
          <p:cNvPr id="15" name="Rectangle 14"/>
          <p:cNvSpPr/>
          <p:nvPr/>
        </p:nvSpPr>
        <p:spPr>
          <a:xfrm>
            <a:off x="3577172" y="5710647"/>
            <a:ext cx="3487522"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Abris - A : couverture imperméable en plastique ; B : feuilles de palmiers fournissant de l'ombre</a:t>
            </a:r>
            <a:endParaRPr lang="fr-FR" sz="1200" dirty="0">
              <a:solidFill>
                <a:srgbClr val="008000"/>
              </a:solidFill>
            </a:endParaRPr>
          </a:p>
        </p:txBody>
      </p:sp>
    </p:spTree>
    <p:extLst>
      <p:ext uri="{BB962C8B-B14F-4D97-AF65-F5344CB8AC3E}">
        <p14:creationId xmlns:p14="http://schemas.microsoft.com/office/powerpoint/2010/main" val="3474260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8207" y="165623"/>
            <a:ext cx="510092" cy="288402"/>
          </a:xfrm>
        </p:spPr>
        <p:txBody>
          <a:bodyPr/>
          <a:lstStyle/>
          <a:p>
            <a:fld id="{603C289A-54D5-4C32-934A-7B1A9FC8B676}" type="slidenum">
              <a:rPr lang="fr-FR" smtClean="0"/>
              <a:t>38</a:t>
            </a:fld>
            <a:endParaRPr lang="fr-FR" dirty="0"/>
          </a:p>
        </p:txBody>
      </p:sp>
      <p:sp>
        <p:nvSpPr>
          <p:cNvPr id="3" name="ZoneTexte 2"/>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pic>
        <p:nvPicPr>
          <p:cNvPr id="10" name="Image 4" descr="purinOrti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4395" y="4352869"/>
            <a:ext cx="14335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9" descr="protectPlants_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775" y="4165029"/>
            <a:ext cx="11525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1"/>
          <p:cNvSpPr txBox="1">
            <a:spLocks noChangeArrowheads="1"/>
          </p:cNvSpPr>
          <p:nvPr/>
        </p:nvSpPr>
        <p:spPr bwMode="auto">
          <a:xfrm>
            <a:off x="72808" y="5536822"/>
            <a:ext cx="3811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1450" indent="-171450" algn="ctr" eaLnBrk="1" hangingPunct="1">
              <a:spcBef>
                <a:spcPct val="0"/>
              </a:spcBef>
              <a:buFont typeface="Symbol" panose="05050102010706020507" pitchFamily="18" charset="2"/>
              <a:buChar char="­"/>
            </a:pPr>
            <a:r>
              <a:rPr lang="fr-FR" altLang="fr-FR" sz="1200" dirty="0" err="1" smtClean="0">
                <a:solidFill>
                  <a:srgbClr val="008000"/>
                </a:solidFill>
                <a:latin typeface="Arial" panose="020B0604020202020204" pitchFamily="34" charset="0"/>
                <a:sym typeface="Symbol" panose="05050102010706020507" pitchFamily="18" charset="2"/>
              </a:rPr>
              <a:t>Ombrières</a:t>
            </a:r>
            <a:r>
              <a:rPr lang="fr-FR" altLang="fr-FR" sz="1200" dirty="0" smtClean="0">
                <a:solidFill>
                  <a:srgbClr val="008000"/>
                </a:solidFill>
                <a:latin typeface="Arial" panose="020B0604020202020204" pitchFamily="34" charset="0"/>
                <a:sym typeface="Symbol" panose="05050102010706020507" pitchFamily="18" charset="2"/>
              </a:rPr>
              <a:t> </a:t>
            </a:r>
            <a:r>
              <a:rPr lang="fr-FR" altLang="fr-FR" sz="1200" dirty="0">
                <a:solidFill>
                  <a:srgbClr val="008000"/>
                </a:solidFill>
                <a:latin typeface="Arial" panose="020B0604020202020204" pitchFamily="34" charset="0"/>
                <a:sym typeface="Symbol" panose="05050102010706020507" pitchFamily="18" charset="2"/>
              </a:rPr>
              <a:t>: </a:t>
            </a:r>
            <a:r>
              <a:rPr lang="fr-FR" altLang="fr-FR" sz="1200" dirty="0">
                <a:solidFill>
                  <a:srgbClr val="008000"/>
                </a:solidFill>
                <a:latin typeface="Arial" panose="020B0604020202020204" pitchFamily="34" charset="0"/>
              </a:rPr>
              <a:t>Protection  des jeunes plants contre le soleil (pour certaines espèces d’arbres</a:t>
            </a:r>
            <a:r>
              <a:rPr lang="fr-FR" altLang="fr-FR" sz="1200" dirty="0" smtClean="0">
                <a:solidFill>
                  <a:srgbClr val="008000"/>
                </a:solidFill>
                <a:latin typeface="Arial" panose="020B0604020202020204" pitchFamily="34" charset="0"/>
              </a:rPr>
              <a:t>) </a:t>
            </a:r>
            <a:r>
              <a:rPr lang="fr-FR" altLang="fr-FR" sz="1200" dirty="0" smtClean="0">
                <a:solidFill>
                  <a:srgbClr val="008000"/>
                </a:solidFill>
              </a:rPr>
              <a:t>↑↗</a:t>
            </a:r>
          </a:p>
          <a:p>
            <a:pPr marL="171450" indent="-171450" algn="ctr">
              <a:spcBef>
                <a:spcPct val="0"/>
              </a:spcBef>
              <a:buFont typeface="Symbol" panose="05050102010706020507" pitchFamily="18" charset="2"/>
              <a:buChar char="­"/>
            </a:pPr>
            <a:r>
              <a:rPr lang="fr-FR" altLang="fr-FR" sz="1200" dirty="0" smtClean="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en Anglais : nursery </a:t>
            </a:r>
            <a:r>
              <a:rPr lang="fr-FR" altLang="fr-FR" sz="1200" dirty="0" err="1">
                <a:solidFill>
                  <a:srgbClr val="008000"/>
                </a:solidFill>
                <a:latin typeface="Arial" panose="020B0604020202020204" pitchFamily="34" charset="0"/>
              </a:rPr>
              <a:t>screen</a:t>
            </a:r>
            <a:r>
              <a:rPr lang="fr-FR" altLang="fr-FR" sz="1200" dirty="0">
                <a:solidFill>
                  <a:srgbClr val="008000"/>
                </a:solidFill>
                <a:latin typeface="Arial" panose="020B0604020202020204" pitchFamily="34" charset="0"/>
              </a:rPr>
              <a:t> </a:t>
            </a:r>
            <a:r>
              <a:rPr lang="fr-FR" altLang="fr-FR" sz="1200" dirty="0" err="1" smtClean="0">
                <a:solidFill>
                  <a:srgbClr val="008000"/>
                </a:solidFill>
                <a:latin typeface="Arial" panose="020B0604020202020204" pitchFamily="34" charset="0"/>
              </a:rPr>
              <a:t>shade</a:t>
            </a:r>
            <a:r>
              <a:rPr lang="fr-FR" altLang="fr-FR" sz="1200" dirty="0" smtClean="0">
                <a:solidFill>
                  <a:srgbClr val="008000"/>
                </a:solidFill>
                <a:latin typeface="Arial" panose="020B0604020202020204" pitchFamily="34" charset="0"/>
              </a:rPr>
              <a:t>).</a:t>
            </a:r>
            <a:endParaRPr lang="fr-FR" altLang="fr-FR" sz="1200" dirty="0">
              <a:solidFill>
                <a:srgbClr val="008000"/>
              </a:solidFill>
              <a:latin typeface="Arial" panose="020B0604020202020204" pitchFamily="34" charset="0"/>
            </a:endParaRPr>
          </a:p>
        </p:txBody>
      </p:sp>
      <p:sp>
        <p:nvSpPr>
          <p:cNvPr id="16" name="ZoneTexte 12"/>
          <p:cNvSpPr txBox="1">
            <a:spLocks noChangeArrowheads="1"/>
          </p:cNvSpPr>
          <p:nvPr/>
        </p:nvSpPr>
        <p:spPr bwMode="auto">
          <a:xfrm>
            <a:off x="6403088" y="5385817"/>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sym typeface="Symbol" panose="05050102010706020507" pitchFamily="18" charset="2"/>
              </a:rPr>
              <a:t> </a:t>
            </a:r>
            <a:r>
              <a:rPr lang="fr-FR" altLang="fr-FR" sz="1200" dirty="0">
                <a:solidFill>
                  <a:srgbClr val="008000"/>
                </a:solidFill>
                <a:latin typeface="Arial" panose="020B0604020202020204" pitchFamily="34" charset="0"/>
              </a:rPr>
              <a:t>Purin de </a:t>
            </a:r>
            <a:r>
              <a:rPr lang="fr-FR" altLang="fr-FR" sz="1200" dirty="0" err="1">
                <a:solidFill>
                  <a:srgbClr val="008000"/>
                </a:solidFill>
                <a:latin typeface="Arial" panose="020B0604020202020204" pitchFamily="34" charset="0"/>
              </a:rPr>
              <a:t>neem</a:t>
            </a:r>
            <a:r>
              <a:rPr lang="fr-FR" altLang="fr-FR" sz="1200" dirty="0">
                <a:solidFill>
                  <a:srgbClr val="008000"/>
                </a:solidFill>
                <a:latin typeface="Arial" panose="020B0604020202020204" pitchFamily="34" charset="0"/>
              </a:rPr>
              <a:t> ou de lilas de Perse (protection contre les parasites).</a:t>
            </a:r>
          </a:p>
        </p:txBody>
      </p:sp>
      <p:pic>
        <p:nvPicPr>
          <p:cNvPr id="20" name="Image 16" descr="enSac1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021" y="1356611"/>
            <a:ext cx="787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7" descr="pot1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3834" y="1305811"/>
            <a:ext cx="736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a:spLocks noChangeArrowheads="1"/>
          </p:cNvSpPr>
          <p:nvPr/>
        </p:nvSpPr>
        <p:spPr bwMode="auto">
          <a:xfrm>
            <a:off x="8245805" y="2974573"/>
            <a:ext cx="147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sym typeface="Symbol" panose="05050102010706020507" pitchFamily="18" charset="2"/>
              </a:rPr>
              <a:t> </a:t>
            </a:r>
            <a:r>
              <a:rPr lang="fr-FR" altLang="fr-FR" sz="1200" dirty="0">
                <a:solidFill>
                  <a:srgbClr val="008000"/>
                </a:solidFill>
                <a:latin typeface="Arial" panose="020B0604020202020204" pitchFamily="34" charset="0"/>
              </a:rPr>
              <a:t>Jeunes arbres plantés dans des </a:t>
            </a:r>
            <a:r>
              <a:rPr lang="fr-FR" altLang="fr-FR" sz="1200" dirty="0" smtClean="0">
                <a:solidFill>
                  <a:srgbClr val="008000"/>
                </a:solidFill>
                <a:latin typeface="Arial" panose="020B0604020202020204" pitchFamily="34" charset="0"/>
              </a:rPr>
              <a:t>sacs, réutilisables, </a:t>
            </a:r>
            <a:r>
              <a:rPr lang="fr-FR" altLang="fr-FR" sz="1200" dirty="0">
                <a:solidFill>
                  <a:srgbClr val="008000"/>
                </a:solidFill>
                <a:latin typeface="Arial" panose="020B0604020202020204" pitchFamily="34" charset="0"/>
              </a:rPr>
              <a:t>remplis de terre.</a:t>
            </a:r>
          </a:p>
        </p:txBody>
      </p:sp>
      <p:sp>
        <p:nvSpPr>
          <p:cNvPr id="26" name="ZoneTexte 20"/>
          <p:cNvSpPr txBox="1">
            <a:spLocks noChangeArrowheads="1"/>
          </p:cNvSpPr>
          <p:nvPr/>
        </p:nvSpPr>
        <p:spPr bwMode="auto">
          <a:xfrm>
            <a:off x="1709833" y="3021905"/>
            <a:ext cx="3600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smtClean="0">
                <a:solidFill>
                  <a:srgbClr val="008000"/>
                </a:solidFill>
              </a:rPr>
              <a:t>↖ </a:t>
            </a:r>
            <a:r>
              <a:rPr lang="fr-FR" altLang="fr-FR" sz="1200" dirty="0" smtClean="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Les graines sont plantés dans des pots ou dans des sacs en plastiques ou en jute </a:t>
            </a:r>
            <a:r>
              <a:rPr lang="fr-FR" altLang="fr-FR" sz="1200" dirty="0">
                <a:solidFill>
                  <a:srgbClr val="008000"/>
                </a:solidFill>
              </a:rPr>
              <a:t>↑</a:t>
            </a:r>
            <a:r>
              <a:rPr lang="fr-FR" altLang="fr-FR" sz="1200" dirty="0">
                <a:solidFill>
                  <a:srgbClr val="008000"/>
                </a:solidFill>
                <a:latin typeface="Arial" panose="020B0604020202020204" pitchFamily="34" charset="0"/>
                <a:sym typeface="Symbol" panose="05050102010706020507" pitchFamily="18" charset="2"/>
              </a:rPr>
              <a:t> </a:t>
            </a:r>
            <a:r>
              <a:rPr lang="fr-FR" altLang="fr-FR" sz="1200" dirty="0" smtClean="0">
                <a:solidFill>
                  <a:srgbClr val="008000"/>
                </a:solidFill>
                <a:sym typeface="Symbol" panose="05050102010706020507" pitchFamily="18" charset="2"/>
              </a:rPr>
              <a:t>↗</a:t>
            </a:r>
            <a:endParaRPr lang="fr-FR" altLang="fr-FR" sz="1200" dirty="0">
              <a:solidFill>
                <a:srgbClr val="008000"/>
              </a:solidFill>
              <a:latin typeface="Arial" panose="020B0604020202020204" pitchFamily="34" charset="0"/>
            </a:endParaRPr>
          </a:p>
        </p:txBody>
      </p:sp>
      <p:pic>
        <p:nvPicPr>
          <p:cNvPr id="27" name="Image 19" descr="pots2_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5763" y="1610611"/>
            <a:ext cx="122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7" descr="pepinieres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401" y="1632023"/>
            <a:ext cx="16430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5" descr="pepinieresJeunesPouss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1285" y="1632023"/>
            <a:ext cx="9112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0299" y="3936622"/>
            <a:ext cx="2133600" cy="1600200"/>
          </a:xfrm>
          <a:prstGeom prst="rect">
            <a:avLst/>
          </a:prstGeom>
        </p:spPr>
      </p:pic>
      <p:pic>
        <p:nvPicPr>
          <p:cNvPr id="34" name="Imag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0460" y="3936622"/>
            <a:ext cx="2143125" cy="2143125"/>
          </a:xfrm>
          <a:prstGeom prst="rect">
            <a:avLst/>
          </a:prstGeom>
        </p:spPr>
      </p:pic>
      <p:sp>
        <p:nvSpPr>
          <p:cNvPr id="25" name="ZoneTexte 24"/>
          <p:cNvSpPr txBox="1"/>
          <p:nvPr/>
        </p:nvSpPr>
        <p:spPr>
          <a:xfrm>
            <a:off x="179775" y="761036"/>
            <a:ext cx="5883810" cy="369332"/>
          </a:xfrm>
          <a:prstGeom prst="rect">
            <a:avLst/>
          </a:prstGeom>
          <a:noFill/>
        </p:spPr>
        <p:txBody>
          <a:bodyPr wrap="square" rtlCol="0">
            <a:spAutoFit/>
          </a:bodyPr>
          <a:lstStyle/>
          <a:p>
            <a:r>
              <a:rPr lang="fr-FR" b="1" dirty="0" smtClean="0">
                <a:solidFill>
                  <a:srgbClr val="008000"/>
                </a:solidFill>
              </a:rPr>
              <a:t>11. Multiplication : Semis, bouturage et pépinière (suite)</a:t>
            </a:r>
            <a:endParaRPr lang="fr-FR" dirty="0">
              <a:solidFill>
                <a:srgbClr val="008000"/>
              </a:solidFill>
            </a:endParaRPr>
          </a:p>
        </p:txBody>
      </p:sp>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9453" y="1307405"/>
            <a:ext cx="2286000" cy="1714500"/>
          </a:xfrm>
          <a:prstGeom prst="rect">
            <a:avLst/>
          </a:prstGeom>
        </p:spPr>
      </p:pic>
      <p:sp>
        <p:nvSpPr>
          <p:cNvPr id="6" name="Rectangle 5"/>
          <p:cNvSpPr/>
          <p:nvPr/>
        </p:nvSpPr>
        <p:spPr>
          <a:xfrm>
            <a:off x="8758716" y="6001333"/>
            <a:ext cx="3252396" cy="461665"/>
          </a:xfrm>
          <a:prstGeom prst="rect">
            <a:avLst/>
          </a:prstGeom>
        </p:spPr>
        <p:txBody>
          <a:bodyPr wrap="square">
            <a:spAutoFit/>
          </a:bodyPr>
          <a:lstStyle/>
          <a:p>
            <a:pPr algn="ctr"/>
            <a:r>
              <a:rPr lang="fr-FR" sz="1200" dirty="0">
                <a:solidFill>
                  <a:srgbClr val="008000"/>
                </a:solidFill>
              </a:rPr>
              <a:t>Promotion de la filière igname au Burkina Faso, </a:t>
            </a:r>
            <a:r>
              <a:rPr lang="fr-FR" sz="1200" dirty="0">
                <a:solidFill>
                  <a:srgbClr val="008000"/>
                </a:solidFill>
                <a:hlinkClick r:id="rId12"/>
              </a:rPr>
              <a:t>http://</a:t>
            </a:r>
            <a:r>
              <a:rPr lang="fr-FR" sz="1200" dirty="0" smtClean="0">
                <a:solidFill>
                  <a:srgbClr val="008000"/>
                </a:solidFill>
                <a:hlinkClick r:id="rId12"/>
              </a:rPr>
              <a:t>edd.csfef.org/spip.php?article335</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50023" y="4108071"/>
            <a:ext cx="2543175" cy="1800225"/>
          </a:xfrm>
          <a:prstGeom prst="rect">
            <a:avLst/>
          </a:prstGeom>
        </p:spPr>
      </p:pic>
    </p:spTree>
    <p:extLst>
      <p:ext uri="{BB962C8B-B14F-4D97-AF65-F5344CB8AC3E}">
        <p14:creationId xmlns:p14="http://schemas.microsoft.com/office/powerpoint/2010/main" val="1390737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775" y="186812"/>
            <a:ext cx="789791" cy="342190"/>
          </a:xfrm>
        </p:spPr>
        <p:txBody>
          <a:bodyPr/>
          <a:lstStyle/>
          <a:p>
            <a:fld id="{603C289A-54D5-4C32-934A-7B1A9FC8B676}" type="slidenum">
              <a:rPr lang="fr-FR" smtClean="0"/>
              <a:t>39</a:t>
            </a:fld>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18" y="4074674"/>
            <a:ext cx="2543175" cy="1800225"/>
          </a:xfrm>
          <a:prstGeom prst="rect">
            <a:avLst/>
          </a:prstGeom>
        </p:spPr>
      </p:pic>
      <p:sp>
        <p:nvSpPr>
          <p:cNvPr id="4" name="Rectangle 3"/>
          <p:cNvSpPr/>
          <p:nvPr/>
        </p:nvSpPr>
        <p:spPr>
          <a:xfrm>
            <a:off x="0" y="3548065"/>
            <a:ext cx="4275644" cy="461665"/>
          </a:xfrm>
          <a:prstGeom prst="rect">
            <a:avLst/>
          </a:prstGeom>
        </p:spPr>
        <p:txBody>
          <a:bodyPr wrap="square">
            <a:spAutoFit/>
          </a:bodyPr>
          <a:lstStyle/>
          <a:p>
            <a:pPr algn="ctr"/>
            <a:r>
              <a:rPr lang="fr-FR" sz="1200" dirty="0">
                <a:solidFill>
                  <a:srgbClr val="008000"/>
                </a:solidFill>
                <a:latin typeface="Arial" panose="020B0604020202020204" pitchFamily="34" charset="0"/>
                <a:ea typeface="Times New Roman" panose="02020603050405020304" pitchFamily="18" charset="0"/>
              </a:rPr>
              <a:t>Irrigation au goutte-à-goutte utilisant un tonneau et deux lignes d'irrigation par </a:t>
            </a:r>
            <a:r>
              <a:rPr lang="fr-FR" sz="1200" dirty="0" smtClean="0">
                <a:solidFill>
                  <a:srgbClr val="008000"/>
                </a:solidFill>
                <a:latin typeface="Arial" panose="020B0604020202020204" pitchFamily="34" charset="0"/>
                <a:ea typeface="Times New Roman" panose="02020603050405020304" pitchFamily="18" charset="0"/>
              </a:rPr>
              <a:t>planche (source </a:t>
            </a:r>
            <a:r>
              <a:rPr lang="fr-FR" sz="1200" dirty="0" err="1" smtClean="0">
                <a:solidFill>
                  <a:srgbClr val="008000"/>
                </a:solidFill>
                <a:latin typeface="Arial" panose="020B0604020202020204" pitchFamily="34" charset="0"/>
                <a:ea typeface="Times New Roman" panose="02020603050405020304" pitchFamily="18" charset="0"/>
              </a:rPr>
              <a:t>Agrodok</a:t>
            </a:r>
            <a:r>
              <a:rPr lang="fr-FR" sz="1200" dirty="0" smtClean="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69" y="1104699"/>
            <a:ext cx="2638425" cy="2400300"/>
          </a:xfrm>
          <a:prstGeom prst="rect">
            <a:avLst/>
          </a:prstGeom>
        </p:spPr>
      </p:pic>
      <p:sp>
        <p:nvSpPr>
          <p:cNvPr id="7" name="ZoneTexte 6"/>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8" name="ZoneTexte 7"/>
          <p:cNvSpPr txBox="1"/>
          <p:nvPr/>
        </p:nvSpPr>
        <p:spPr>
          <a:xfrm>
            <a:off x="179775" y="692301"/>
            <a:ext cx="2229938" cy="369332"/>
          </a:xfrm>
          <a:prstGeom prst="rect">
            <a:avLst/>
          </a:prstGeom>
          <a:noFill/>
        </p:spPr>
        <p:txBody>
          <a:bodyPr wrap="square" rtlCol="0">
            <a:spAutoFit/>
          </a:bodyPr>
          <a:lstStyle/>
          <a:p>
            <a:r>
              <a:rPr lang="fr-FR" b="1" dirty="0" smtClean="0">
                <a:solidFill>
                  <a:srgbClr val="008000"/>
                </a:solidFill>
              </a:rPr>
              <a:t>12. Goutte à goutte</a:t>
            </a:r>
            <a:endParaRPr lang="fr-FR" dirty="0">
              <a:solidFill>
                <a:srgbClr val="008000"/>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648" y="4160399"/>
            <a:ext cx="2286000" cy="1714500"/>
          </a:xfrm>
          <a:prstGeom prst="rect">
            <a:avLst/>
          </a:prstGeom>
        </p:spPr>
      </p:pic>
      <p:sp>
        <p:nvSpPr>
          <p:cNvPr id="10" name="ZoneTexte 9"/>
          <p:cNvSpPr txBox="1"/>
          <p:nvPr/>
        </p:nvSpPr>
        <p:spPr>
          <a:xfrm>
            <a:off x="5282004" y="5951873"/>
            <a:ext cx="6777318" cy="646331"/>
          </a:xfrm>
          <a:prstGeom prst="rect">
            <a:avLst/>
          </a:prstGeom>
          <a:noFill/>
        </p:spPr>
        <p:txBody>
          <a:bodyPr wrap="square" rtlCol="0">
            <a:spAutoFit/>
          </a:bodyPr>
          <a:lstStyle/>
          <a:p>
            <a:pPr algn="ctr"/>
            <a:r>
              <a:rPr lang="fr-FR" sz="1200" dirty="0">
                <a:solidFill>
                  <a:srgbClr val="008000"/>
                </a:solidFill>
              </a:rPr>
              <a:t>L’installation d’un poly tank de 5 m3, de panneaux solaires, d’une pompe solaire, de kits d’irrigation «  goutte à goutte  » et la formation des utilisateurs mobiliseront un budget de l’ordre de 20 000 </a:t>
            </a:r>
            <a:r>
              <a:rPr lang="fr-FR" sz="1200" dirty="0" smtClean="0">
                <a:solidFill>
                  <a:srgbClr val="008000"/>
                </a:solidFill>
              </a:rPr>
              <a:t>euros. </a:t>
            </a:r>
            <a:r>
              <a:rPr lang="fr-FR" sz="1200" dirty="0" smtClean="0">
                <a:solidFill>
                  <a:srgbClr val="008000"/>
                </a:solidFill>
                <a:hlinkClick r:id="rId5"/>
              </a:rPr>
              <a:t>http</a:t>
            </a:r>
            <a:r>
              <a:rPr lang="fr-FR" sz="1200" dirty="0">
                <a:solidFill>
                  <a:srgbClr val="008000"/>
                </a:solidFill>
                <a:hlinkClick r:id="rId5"/>
              </a:rPr>
              <a:t>://www.amitiesavoiesahel.org/?</a:t>
            </a:r>
            <a:r>
              <a:rPr lang="fr-FR" sz="1200" dirty="0" smtClean="0">
                <a:solidFill>
                  <a:srgbClr val="008000"/>
                </a:solidFill>
                <a:hlinkClick r:id="rId5"/>
              </a:rPr>
              <a:t>p=1487</a:t>
            </a:r>
            <a:r>
              <a:rPr lang="fr-FR" sz="1200" dirty="0" smtClean="0">
                <a:solidFill>
                  <a:srgbClr val="008000"/>
                </a:solidFill>
              </a:rPr>
              <a:t> </a:t>
            </a:r>
            <a:endParaRPr lang="fr-FR" sz="1200" dirty="0">
              <a:solidFill>
                <a:srgbClr val="008000"/>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14" y="4219464"/>
            <a:ext cx="2466975" cy="1847850"/>
          </a:xfrm>
          <a:prstGeom prst="rect">
            <a:avLst/>
          </a:prstGeom>
        </p:spPr>
      </p:pic>
      <p:sp>
        <p:nvSpPr>
          <p:cNvPr id="12" name="ZoneTexte 11"/>
          <p:cNvSpPr txBox="1"/>
          <p:nvPr/>
        </p:nvSpPr>
        <p:spPr>
          <a:xfrm>
            <a:off x="723204" y="6056557"/>
            <a:ext cx="4101769" cy="461665"/>
          </a:xfrm>
          <a:prstGeom prst="rect">
            <a:avLst/>
          </a:prstGeom>
          <a:noFill/>
        </p:spPr>
        <p:txBody>
          <a:bodyPr wrap="square" rtlCol="0">
            <a:spAutoFit/>
          </a:bodyPr>
          <a:lstStyle/>
          <a:p>
            <a:pPr algn="ctr"/>
            <a:r>
              <a:rPr lang="fr-FR" sz="1200" dirty="0" smtClean="0">
                <a:solidFill>
                  <a:srgbClr val="008000"/>
                </a:solidFill>
              </a:rPr>
              <a:t>Jardins scolaires et de femmes, </a:t>
            </a:r>
            <a:r>
              <a:rPr lang="fr-FR" sz="1200" dirty="0" err="1" smtClean="0">
                <a:solidFill>
                  <a:srgbClr val="008000"/>
                </a:solidFill>
              </a:rPr>
              <a:t>Boala</a:t>
            </a:r>
            <a:r>
              <a:rPr lang="fr-FR" sz="1200" dirty="0" smtClean="0">
                <a:solidFill>
                  <a:srgbClr val="008000"/>
                </a:solidFill>
              </a:rPr>
              <a:t> (Burkina </a:t>
            </a:r>
            <a:r>
              <a:rPr lang="fr-FR" sz="1200" dirty="0" err="1" smtClean="0">
                <a:solidFill>
                  <a:srgbClr val="008000"/>
                </a:solidFill>
              </a:rPr>
              <a:t>faso</a:t>
            </a:r>
            <a:r>
              <a:rPr lang="fr-FR" sz="1200" dirty="0" smtClean="0">
                <a:solidFill>
                  <a:srgbClr val="008000"/>
                </a:solidFill>
              </a:rPr>
              <a:t>)</a:t>
            </a:r>
          </a:p>
          <a:p>
            <a:pPr algn="ctr"/>
            <a:r>
              <a:rPr lang="fr-FR" sz="1200" dirty="0" smtClean="0">
                <a:solidFill>
                  <a:srgbClr val="008000"/>
                </a:solidFill>
              </a:rPr>
              <a:t>Source </a:t>
            </a:r>
            <a:r>
              <a:rPr lang="fr-FR" sz="1200" dirty="0">
                <a:solidFill>
                  <a:srgbClr val="008000"/>
                </a:solidFill>
              </a:rPr>
              <a:t>image : </a:t>
            </a:r>
            <a:r>
              <a:rPr lang="fr-FR" sz="1200" dirty="0">
                <a:solidFill>
                  <a:srgbClr val="008000"/>
                </a:solidFill>
                <a:hlinkClick r:id="rId7"/>
              </a:rPr>
              <a:t>http://</a:t>
            </a:r>
            <a:r>
              <a:rPr lang="fr-FR" sz="1200" dirty="0" smtClean="0">
                <a:solidFill>
                  <a:srgbClr val="008000"/>
                </a:solidFill>
                <a:hlinkClick r:id="rId7"/>
              </a:rPr>
              <a:t>collectifburkina-dag.fr/vieASI.html</a:t>
            </a:r>
            <a:r>
              <a:rPr lang="fr-FR" sz="1200" dirty="0" smtClean="0">
                <a:solidFill>
                  <a:srgbClr val="008000"/>
                </a:solidFill>
              </a:rPr>
              <a:t> </a:t>
            </a:r>
            <a:endParaRPr lang="fr-FR" sz="1200" dirty="0">
              <a:solidFill>
                <a:srgbClr val="008000"/>
              </a:solidFill>
            </a:endParaRP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900" y="4478768"/>
            <a:ext cx="2118061" cy="1588546"/>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4705" y="1459791"/>
            <a:ext cx="3251200" cy="2438400"/>
          </a:xfrm>
          <a:prstGeom prst="rect">
            <a:avLst/>
          </a:prstGeom>
        </p:spPr>
      </p:pic>
    </p:spTree>
    <p:extLst>
      <p:ext uri="{BB962C8B-B14F-4D97-AF65-F5344CB8AC3E}">
        <p14:creationId xmlns:p14="http://schemas.microsoft.com/office/powerpoint/2010/main" val="614960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87992" y="86864"/>
            <a:ext cx="822064" cy="331433"/>
          </a:xfrm>
        </p:spPr>
        <p:txBody>
          <a:bodyPr/>
          <a:lstStyle/>
          <a:p>
            <a:fld id="{603C289A-54D5-4C32-934A-7B1A9FC8B676}" type="slidenum">
              <a:rPr lang="fr-FR" smtClean="0"/>
              <a:t>4</a:t>
            </a:fld>
            <a:endParaRPr lang="fr-FR"/>
          </a:p>
        </p:txBody>
      </p:sp>
      <p:sp>
        <p:nvSpPr>
          <p:cNvPr id="4" name="ZoneTexte 3"/>
          <p:cNvSpPr txBox="1"/>
          <p:nvPr/>
        </p:nvSpPr>
        <p:spPr>
          <a:xfrm>
            <a:off x="322730" y="602428"/>
            <a:ext cx="2076225" cy="369332"/>
          </a:xfrm>
          <a:prstGeom prst="rect">
            <a:avLst/>
          </a:prstGeom>
          <a:noFill/>
        </p:spPr>
        <p:txBody>
          <a:bodyPr wrap="square" rtlCol="0">
            <a:spAutoFit/>
          </a:bodyPr>
          <a:lstStyle/>
          <a:p>
            <a:r>
              <a:rPr lang="fr-FR" dirty="0" smtClean="0">
                <a:solidFill>
                  <a:srgbClr val="008000"/>
                </a:solidFill>
              </a:rPr>
              <a:t>0. </a:t>
            </a:r>
            <a:r>
              <a:rPr lang="fr-FR" b="1" dirty="0" smtClean="0">
                <a:solidFill>
                  <a:srgbClr val="008000"/>
                </a:solidFill>
              </a:rPr>
              <a:t>Sommaire</a:t>
            </a:r>
            <a:endParaRPr lang="fr-FR"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535" y="861845"/>
            <a:ext cx="2466975" cy="1847850"/>
          </a:xfrm>
          <a:prstGeom prst="rect">
            <a:avLst/>
          </a:prstGeom>
        </p:spPr>
      </p:pic>
      <p:sp>
        <p:nvSpPr>
          <p:cNvPr id="7" name="ZoneTexte 6"/>
          <p:cNvSpPr txBox="1"/>
          <p:nvPr/>
        </p:nvSpPr>
        <p:spPr>
          <a:xfrm>
            <a:off x="8885814" y="2709695"/>
            <a:ext cx="3044415" cy="830997"/>
          </a:xfrm>
          <a:prstGeom prst="rect">
            <a:avLst/>
          </a:prstGeom>
          <a:noFill/>
        </p:spPr>
        <p:txBody>
          <a:bodyPr wrap="square" rtlCol="0">
            <a:spAutoFit/>
          </a:bodyPr>
          <a:lstStyle/>
          <a:p>
            <a:pPr algn="ctr"/>
            <a:r>
              <a:rPr lang="fr-FR" sz="1200" dirty="0">
                <a:solidFill>
                  <a:srgbClr val="008000"/>
                </a:solidFill>
              </a:rPr>
              <a:t>P</a:t>
            </a:r>
            <a:r>
              <a:rPr lang="fr-FR" sz="1200" dirty="0" smtClean="0">
                <a:solidFill>
                  <a:srgbClr val="008000"/>
                </a:solidFill>
              </a:rPr>
              <a:t>ommes de </a:t>
            </a:r>
            <a:r>
              <a:rPr lang="fr-FR" sz="1200" dirty="0" err="1" smtClean="0">
                <a:solidFill>
                  <a:srgbClr val="008000"/>
                </a:solidFill>
              </a:rPr>
              <a:t>cytère</a:t>
            </a:r>
            <a:r>
              <a:rPr lang="fr-FR" sz="1200" dirty="0" smtClean="0">
                <a:solidFill>
                  <a:srgbClr val="008000"/>
                </a:solidFill>
              </a:rPr>
              <a:t>. Jardin de case de Nathalie à Marie-Galante. </a:t>
            </a:r>
            <a:r>
              <a:rPr lang="fr-FR" sz="1200" dirty="0">
                <a:solidFill>
                  <a:srgbClr val="008000"/>
                </a:solidFill>
              </a:rPr>
              <a:t>Source: </a:t>
            </a:r>
            <a:r>
              <a:rPr lang="fr-FR" sz="1200" dirty="0">
                <a:solidFill>
                  <a:srgbClr val="008000"/>
                </a:solidFill>
                <a:hlinkClick r:id="rId3"/>
              </a:rPr>
              <a:t>http://</a:t>
            </a:r>
            <a:r>
              <a:rPr lang="fr-FR" sz="1200" dirty="0" smtClean="0">
                <a:solidFill>
                  <a:srgbClr val="008000"/>
                </a:solidFill>
                <a:hlinkClick r:id="rId3"/>
              </a:rPr>
              <a:t>gm-traces.blogspot.fr/2013/11/marie-galante-le-jardin-de-nathalie-j24.html</a:t>
            </a:r>
            <a:r>
              <a:rPr lang="fr-FR" sz="1200" dirty="0" smtClean="0">
                <a:solidFill>
                  <a:srgbClr val="008000"/>
                </a:solidFill>
              </a:rPr>
              <a:t> </a:t>
            </a:r>
            <a:endParaRPr lang="fr-FR" sz="1200" dirty="0">
              <a:solidFill>
                <a:srgbClr val="008000"/>
              </a:solidFill>
            </a:endParaRPr>
          </a:p>
        </p:txBody>
      </p:sp>
      <p:sp>
        <p:nvSpPr>
          <p:cNvPr id="8" name="ZoneTexte 7"/>
          <p:cNvSpPr txBox="1"/>
          <p:nvPr/>
        </p:nvSpPr>
        <p:spPr>
          <a:xfrm>
            <a:off x="9030174" y="5574398"/>
            <a:ext cx="2755694" cy="646331"/>
          </a:xfrm>
          <a:prstGeom prst="rect">
            <a:avLst/>
          </a:prstGeom>
          <a:noFill/>
        </p:spPr>
        <p:txBody>
          <a:bodyPr wrap="square" rtlCol="0">
            <a:spAutoFit/>
          </a:bodyPr>
          <a:lstStyle/>
          <a:p>
            <a:pPr algn="ctr"/>
            <a:r>
              <a:rPr lang="fr-FR" sz="1200" dirty="0">
                <a:solidFill>
                  <a:srgbClr val="008000"/>
                </a:solidFill>
              </a:rPr>
              <a:t>Jardin de case à Marie-Galante. Source : </a:t>
            </a:r>
            <a:r>
              <a:rPr lang="fr-FR" sz="1200" dirty="0">
                <a:solidFill>
                  <a:srgbClr val="008000"/>
                </a:solidFill>
                <a:hlinkClick r:id="rId4"/>
              </a:rPr>
              <a:t>http://</a:t>
            </a:r>
            <a:r>
              <a:rPr lang="fr-FR" sz="1200" dirty="0" smtClean="0">
                <a:solidFill>
                  <a:srgbClr val="008000"/>
                </a:solidFill>
                <a:hlinkClick r:id="rId4"/>
              </a:rPr>
              <a:t>pays-sages.over-blog.com/article-52454887.html</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0174" y="3643145"/>
            <a:ext cx="2505075" cy="1828800"/>
          </a:xfrm>
          <a:prstGeom prst="rect">
            <a:avLst/>
          </a:prstGeom>
        </p:spPr>
      </p:pic>
      <p:sp>
        <p:nvSpPr>
          <p:cNvPr id="5" name="ZoneTexte 4"/>
          <p:cNvSpPr txBox="1"/>
          <p:nvPr/>
        </p:nvSpPr>
        <p:spPr>
          <a:xfrm>
            <a:off x="322730" y="1151069"/>
            <a:ext cx="5615491" cy="5693866"/>
          </a:xfrm>
          <a:prstGeom prst="rect">
            <a:avLst/>
          </a:prstGeom>
          <a:noFill/>
        </p:spPr>
        <p:txBody>
          <a:bodyPr wrap="square" rtlCol="0">
            <a:spAutoFit/>
          </a:bodyPr>
          <a:lstStyle/>
          <a:p>
            <a:r>
              <a:rPr lang="fr-FR" sz="1400" dirty="0" smtClean="0">
                <a:solidFill>
                  <a:srgbClr val="008000"/>
                </a:solidFill>
              </a:rPr>
              <a:t>1. Ce </a:t>
            </a:r>
            <a:r>
              <a:rPr lang="fr-FR" sz="1400" dirty="0">
                <a:solidFill>
                  <a:srgbClr val="008000"/>
                </a:solidFill>
              </a:rPr>
              <a:t>qu’il faut savoir sur les fruits &amp; légumes des </a:t>
            </a:r>
            <a:r>
              <a:rPr lang="fr-FR" sz="1400" dirty="0" smtClean="0">
                <a:solidFill>
                  <a:srgbClr val="008000"/>
                </a:solidFill>
              </a:rPr>
              <a:t>tropiques</a:t>
            </a:r>
          </a:p>
          <a:p>
            <a:r>
              <a:rPr lang="fr-FR" sz="1400" i="1" dirty="0">
                <a:solidFill>
                  <a:srgbClr val="008000"/>
                </a:solidFill>
              </a:rPr>
              <a:t>1b. Problématiques de pauvreté courantes des villages ruraux en Afrique</a:t>
            </a:r>
            <a:endParaRPr lang="fr-FR" sz="1400" dirty="0" smtClean="0">
              <a:solidFill>
                <a:srgbClr val="008000"/>
              </a:solidFill>
            </a:endParaRPr>
          </a:p>
          <a:p>
            <a:r>
              <a:rPr lang="fr-FR" sz="1400" dirty="0">
                <a:solidFill>
                  <a:srgbClr val="008000"/>
                </a:solidFill>
              </a:rPr>
              <a:t>2. Choix du type de </a:t>
            </a:r>
            <a:r>
              <a:rPr lang="fr-FR" sz="1400" dirty="0" smtClean="0">
                <a:solidFill>
                  <a:srgbClr val="008000"/>
                </a:solidFill>
              </a:rPr>
              <a:t>jardin</a:t>
            </a:r>
          </a:p>
          <a:p>
            <a:r>
              <a:rPr lang="fr-FR" sz="1400" dirty="0">
                <a:solidFill>
                  <a:srgbClr val="008000"/>
                </a:solidFill>
              </a:rPr>
              <a:t>2.1. Le jardin de case</a:t>
            </a:r>
          </a:p>
          <a:p>
            <a:r>
              <a:rPr lang="fr-FR" sz="1400" dirty="0">
                <a:solidFill>
                  <a:srgbClr val="008000"/>
                </a:solidFill>
              </a:rPr>
              <a:t>2.2. La culture intensive pour la famille</a:t>
            </a:r>
          </a:p>
          <a:p>
            <a:r>
              <a:rPr lang="fr-FR" sz="1400" dirty="0">
                <a:solidFill>
                  <a:srgbClr val="008000"/>
                </a:solidFill>
              </a:rPr>
              <a:t>2.3. La culture maraîchère commerciale</a:t>
            </a:r>
          </a:p>
          <a:p>
            <a:r>
              <a:rPr lang="fr-FR" sz="1400" dirty="0">
                <a:solidFill>
                  <a:srgbClr val="008000"/>
                </a:solidFill>
              </a:rPr>
              <a:t>2.4. Les jardins communautaires</a:t>
            </a:r>
          </a:p>
          <a:p>
            <a:r>
              <a:rPr lang="fr-FR" sz="1400" dirty="0">
                <a:solidFill>
                  <a:srgbClr val="008000"/>
                </a:solidFill>
              </a:rPr>
              <a:t>2.5. Les jardins scolaires et de démonstration</a:t>
            </a:r>
          </a:p>
          <a:p>
            <a:r>
              <a:rPr lang="fr-FR" sz="1400" dirty="0">
                <a:solidFill>
                  <a:srgbClr val="008000"/>
                </a:solidFill>
              </a:rPr>
              <a:t>3. Emplacement du jardin</a:t>
            </a:r>
          </a:p>
          <a:p>
            <a:r>
              <a:rPr lang="fr-FR" sz="1400" dirty="0">
                <a:solidFill>
                  <a:srgbClr val="008000"/>
                </a:solidFill>
              </a:rPr>
              <a:t>4. Plans de jardins</a:t>
            </a:r>
          </a:p>
          <a:p>
            <a:r>
              <a:rPr lang="fr-FR" sz="1400" dirty="0">
                <a:solidFill>
                  <a:srgbClr val="008000"/>
                </a:solidFill>
              </a:rPr>
              <a:t>5. Haies entourant les jardins</a:t>
            </a:r>
          </a:p>
          <a:p>
            <a:r>
              <a:rPr lang="fr-FR" sz="1400" dirty="0">
                <a:solidFill>
                  <a:srgbClr val="008000"/>
                </a:solidFill>
              </a:rPr>
              <a:t>6. Piquets vivants et treilles</a:t>
            </a:r>
          </a:p>
          <a:p>
            <a:r>
              <a:rPr lang="fr-FR" sz="1400" dirty="0">
                <a:solidFill>
                  <a:srgbClr val="008000"/>
                </a:solidFill>
              </a:rPr>
              <a:t>7. Compostage</a:t>
            </a:r>
          </a:p>
          <a:p>
            <a:r>
              <a:rPr lang="fr-FR" sz="1400" dirty="0">
                <a:solidFill>
                  <a:srgbClr val="008000"/>
                </a:solidFill>
              </a:rPr>
              <a:t>8. Mauvaises herbes à éviter</a:t>
            </a:r>
          </a:p>
          <a:p>
            <a:r>
              <a:rPr lang="fr-FR" sz="1400" dirty="0">
                <a:solidFill>
                  <a:srgbClr val="008000"/>
                </a:solidFill>
              </a:rPr>
              <a:t>9. Les outils de jardinage</a:t>
            </a:r>
          </a:p>
          <a:p>
            <a:r>
              <a:rPr lang="fr-FR" sz="1400" dirty="0">
                <a:solidFill>
                  <a:srgbClr val="008000"/>
                </a:solidFill>
              </a:rPr>
              <a:t>10. Techniques de jardinage</a:t>
            </a:r>
          </a:p>
          <a:p>
            <a:r>
              <a:rPr lang="fr-FR" sz="1400" dirty="0">
                <a:solidFill>
                  <a:srgbClr val="008000"/>
                </a:solidFill>
              </a:rPr>
              <a:t>11. Multiplication : Semis, bouturage et pépinières</a:t>
            </a:r>
          </a:p>
          <a:p>
            <a:r>
              <a:rPr lang="fr-FR" sz="1400" dirty="0">
                <a:solidFill>
                  <a:srgbClr val="008000"/>
                </a:solidFill>
              </a:rPr>
              <a:t>12. Goutte à goutte</a:t>
            </a:r>
          </a:p>
          <a:p>
            <a:r>
              <a:rPr lang="fr-FR" sz="1400" dirty="0">
                <a:solidFill>
                  <a:srgbClr val="008000"/>
                </a:solidFill>
              </a:rPr>
              <a:t>13. Commercialisation</a:t>
            </a:r>
          </a:p>
          <a:p>
            <a:r>
              <a:rPr lang="fr-FR" sz="1400" dirty="0">
                <a:solidFill>
                  <a:srgbClr val="008000"/>
                </a:solidFill>
              </a:rPr>
              <a:t>14. Quelques légumes importants</a:t>
            </a:r>
          </a:p>
          <a:p>
            <a:r>
              <a:rPr lang="fr-FR" sz="1400" dirty="0">
                <a:solidFill>
                  <a:srgbClr val="008000"/>
                </a:solidFill>
              </a:rPr>
              <a:t>15. Plantes sensibles et plantes résistantes aux maladies</a:t>
            </a:r>
          </a:p>
          <a:p>
            <a:r>
              <a:rPr lang="fr-FR" sz="1400" dirty="0">
                <a:solidFill>
                  <a:srgbClr val="008000"/>
                </a:solidFill>
              </a:rPr>
              <a:t>16. Liste des </a:t>
            </a:r>
            <a:r>
              <a:rPr lang="fr-FR" sz="1400" dirty="0" smtClean="0">
                <a:solidFill>
                  <a:srgbClr val="008000"/>
                </a:solidFill>
              </a:rPr>
              <a:t>légumes cultivées</a:t>
            </a:r>
          </a:p>
          <a:p>
            <a:r>
              <a:rPr lang="fr-FR" sz="1400" dirty="0" smtClean="0">
                <a:solidFill>
                  <a:srgbClr val="008000"/>
                </a:solidFill>
              </a:rPr>
              <a:t>16.1. Amarante (</a:t>
            </a:r>
            <a:r>
              <a:rPr lang="fr-FR" sz="1400" i="1" dirty="0" err="1" smtClean="0">
                <a:solidFill>
                  <a:srgbClr val="008000"/>
                </a:solidFill>
              </a:rPr>
              <a:t>Amaranthus</a:t>
            </a:r>
            <a:r>
              <a:rPr lang="fr-FR" sz="1400" i="1" dirty="0" smtClean="0">
                <a:solidFill>
                  <a:srgbClr val="008000"/>
                </a:solidFill>
              </a:rPr>
              <a:t> </a:t>
            </a:r>
            <a:r>
              <a:rPr lang="fr-FR" sz="1400" i="1" dirty="0" err="1" smtClean="0">
                <a:solidFill>
                  <a:srgbClr val="008000"/>
                </a:solidFill>
              </a:rPr>
              <a:t>spp</a:t>
            </a:r>
            <a:r>
              <a:rPr lang="fr-FR" sz="1400" dirty="0" smtClean="0">
                <a:solidFill>
                  <a:srgbClr val="008000"/>
                </a:solidFill>
              </a:rPr>
              <a:t>.)</a:t>
            </a:r>
          </a:p>
          <a:p>
            <a:r>
              <a:rPr lang="fr-FR" sz="1400" dirty="0" smtClean="0">
                <a:solidFill>
                  <a:srgbClr val="008000"/>
                </a:solidFill>
              </a:rPr>
              <a:t>16.2. Arachide (</a:t>
            </a:r>
            <a:r>
              <a:rPr lang="fr-FR" sz="1400" i="1" dirty="0" err="1" smtClean="0">
                <a:solidFill>
                  <a:srgbClr val="008000"/>
                </a:solidFill>
              </a:rPr>
              <a:t>Arachis</a:t>
            </a:r>
            <a:r>
              <a:rPr lang="fr-FR" sz="1400" i="1" dirty="0" smtClean="0">
                <a:solidFill>
                  <a:srgbClr val="008000"/>
                </a:solidFill>
              </a:rPr>
              <a:t> </a:t>
            </a:r>
            <a:r>
              <a:rPr lang="fr-FR" sz="1400" i="1" dirty="0" err="1" smtClean="0">
                <a:solidFill>
                  <a:srgbClr val="008000"/>
                </a:solidFill>
              </a:rPr>
              <a:t>hypogaea</a:t>
            </a:r>
            <a:r>
              <a:rPr lang="fr-FR" sz="1400" dirty="0" smtClean="0">
                <a:solidFill>
                  <a:srgbClr val="008000"/>
                </a:solidFill>
              </a:rPr>
              <a:t>)</a:t>
            </a:r>
          </a:p>
          <a:p>
            <a:r>
              <a:rPr lang="fr-FR" sz="1400" dirty="0" smtClean="0">
                <a:solidFill>
                  <a:srgbClr val="008000"/>
                </a:solidFill>
              </a:rPr>
              <a:t>16.3. Aubergine (</a:t>
            </a:r>
            <a:r>
              <a:rPr lang="fr-FR" sz="1400" i="1" dirty="0" err="1" smtClean="0">
                <a:solidFill>
                  <a:srgbClr val="008000"/>
                </a:solidFill>
              </a:rPr>
              <a:t>Solanum</a:t>
            </a:r>
            <a:r>
              <a:rPr lang="fr-FR" sz="1400" i="1" dirty="0" smtClean="0">
                <a:solidFill>
                  <a:srgbClr val="008000"/>
                </a:solidFill>
              </a:rPr>
              <a:t> </a:t>
            </a:r>
            <a:r>
              <a:rPr lang="fr-FR" sz="1400" i="1" dirty="0" err="1" smtClean="0">
                <a:solidFill>
                  <a:srgbClr val="008000"/>
                </a:solidFill>
              </a:rPr>
              <a:t>melongena</a:t>
            </a:r>
            <a:r>
              <a:rPr lang="fr-FR" sz="1400" dirty="0" smtClean="0">
                <a:solidFill>
                  <a:srgbClr val="008000"/>
                </a:solidFill>
              </a:rPr>
              <a:t>)</a:t>
            </a:r>
          </a:p>
          <a:p>
            <a:r>
              <a:rPr lang="fr-FR" sz="1400" dirty="0" smtClean="0">
                <a:solidFill>
                  <a:srgbClr val="008000"/>
                </a:solidFill>
              </a:rPr>
              <a:t>16.4. Aubergine locale (</a:t>
            </a:r>
            <a:r>
              <a:rPr lang="fr-FR" sz="1400" i="1" dirty="0" err="1" smtClean="0">
                <a:solidFill>
                  <a:srgbClr val="008000"/>
                </a:solidFill>
              </a:rPr>
              <a:t>Solanum</a:t>
            </a:r>
            <a:r>
              <a:rPr lang="fr-FR" sz="1400" i="1" dirty="0" smtClean="0">
                <a:solidFill>
                  <a:srgbClr val="008000"/>
                </a:solidFill>
              </a:rPr>
              <a:t> </a:t>
            </a:r>
            <a:r>
              <a:rPr lang="fr-FR" sz="1400" i="1" dirty="0" err="1" smtClean="0">
                <a:solidFill>
                  <a:srgbClr val="008000"/>
                </a:solidFill>
              </a:rPr>
              <a:t>macrocarpon</a:t>
            </a:r>
            <a:r>
              <a:rPr lang="fr-FR" sz="1400" dirty="0" smtClean="0">
                <a:solidFill>
                  <a:srgbClr val="008000"/>
                </a:solidFill>
              </a:rPr>
              <a:t>)</a:t>
            </a:r>
          </a:p>
        </p:txBody>
      </p:sp>
    </p:spTree>
    <p:extLst>
      <p:ext uri="{BB962C8B-B14F-4D97-AF65-F5344CB8AC3E}">
        <p14:creationId xmlns:p14="http://schemas.microsoft.com/office/powerpoint/2010/main" val="21013470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08790" y="160740"/>
            <a:ext cx="617668" cy="342190"/>
          </a:xfrm>
        </p:spPr>
        <p:txBody>
          <a:bodyPr/>
          <a:lstStyle/>
          <a:p>
            <a:fld id="{603C289A-54D5-4C32-934A-7B1A9FC8B676}" type="slidenum">
              <a:rPr lang="fr-FR" smtClean="0"/>
              <a:t>40</a:t>
            </a:fld>
            <a:endParaRPr lang="fr-FR" dirty="0"/>
          </a:p>
        </p:txBody>
      </p:sp>
      <p:sp>
        <p:nvSpPr>
          <p:cNvPr id="4" name="ZoneTexte 3"/>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233562" y="776428"/>
            <a:ext cx="2541911" cy="369332"/>
          </a:xfrm>
          <a:prstGeom prst="rect">
            <a:avLst/>
          </a:prstGeom>
          <a:noFill/>
        </p:spPr>
        <p:txBody>
          <a:bodyPr wrap="square" rtlCol="0">
            <a:spAutoFit/>
          </a:bodyPr>
          <a:lstStyle/>
          <a:p>
            <a:r>
              <a:rPr lang="fr-FR" b="1" dirty="0" smtClean="0">
                <a:solidFill>
                  <a:srgbClr val="008000"/>
                </a:solidFill>
              </a:rPr>
              <a:t>13. Commercialisation</a:t>
            </a:r>
            <a:endParaRPr lang="fr-FR"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1272" y="2790301"/>
            <a:ext cx="1428750" cy="1428750"/>
          </a:xfrm>
          <a:prstGeom prst="rect">
            <a:avLst/>
          </a:prstGeom>
        </p:spPr>
      </p:pic>
      <p:sp>
        <p:nvSpPr>
          <p:cNvPr id="7" name="ZoneTexte 6"/>
          <p:cNvSpPr txBox="1"/>
          <p:nvPr/>
        </p:nvSpPr>
        <p:spPr>
          <a:xfrm>
            <a:off x="9092004" y="4237988"/>
            <a:ext cx="2689412" cy="646331"/>
          </a:xfrm>
          <a:prstGeom prst="rect">
            <a:avLst/>
          </a:prstGeom>
          <a:noFill/>
        </p:spPr>
        <p:txBody>
          <a:bodyPr wrap="square" rtlCol="0">
            <a:spAutoFit/>
          </a:bodyPr>
          <a:lstStyle/>
          <a:p>
            <a:pPr algn="ctr"/>
            <a:r>
              <a:rPr lang="fr-FR" sz="1200" dirty="0">
                <a:solidFill>
                  <a:srgbClr val="008000"/>
                </a:solidFill>
              </a:rPr>
              <a:t>Femmes au marché de Volo-volo, Moroni, </a:t>
            </a:r>
            <a:r>
              <a:rPr lang="fr-FR" sz="1200" dirty="0">
                <a:solidFill>
                  <a:srgbClr val="008000"/>
                </a:solidFill>
                <a:hlinkClick r:id="rId3"/>
              </a:rPr>
              <a:t>http://daharicomores.org/les-comores/les-comoriens</a:t>
            </a:r>
            <a:r>
              <a:rPr lang="fr-FR" sz="1200" dirty="0" smtClean="0">
                <a:solidFill>
                  <a:srgbClr val="008000"/>
                </a:solidFill>
                <a:hlinkClick r:id="rId3"/>
              </a:rPr>
              <a:t>/</a:t>
            </a:r>
            <a:r>
              <a:rPr lang="fr-FR" sz="1200" dirty="0" smtClean="0">
                <a:solidFill>
                  <a:srgbClr val="008000"/>
                </a:solidFill>
              </a:rPr>
              <a:t> </a:t>
            </a:r>
            <a:endParaRPr lang="fr-FR" sz="1200" dirty="0">
              <a:solidFill>
                <a:srgbClr val="008000"/>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160" y="221835"/>
            <a:ext cx="2466975" cy="1847850"/>
          </a:xfrm>
          <a:prstGeom prst="rect">
            <a:avLst/>
          </a:prstGeom>
        </p:spPr>
      </p:pic>
      <p:sp>
        <p:nvSpPr>
          <p:cNvPr id="9" name="ZoneTexte 8"/>
          <p:cNvSpPr txBox="1"/>
          <p:nvPr/>
        </p:nvSpPr>
        <p:spPr>
          <a:xfrm>
            <a:off x="8681421" y="2162018"/>
            <a:ext cx="3510579" cy="461665"/>
          </a:xfrm>
          <a:prstGeom prst="rect">
            <a:avLst/>
          </a:prstGeom>
          <a:noFill/>
        </p:spPr>
        <p:txBody>
          <a:bodyPr wrap="square" rtlCol="0">
            <a:spAutoFit/>
          </a:bodyPr>
          <a:lstStyle/>
          <a:p>
            <a:pPr algn="ctr"/>
            <a:r>
              <a:rPr lang="fr-FR" sz="1200" dirty="0" smtClean="0">
                <a:solidFill>
                  <a:srgbClr val="008000"/>
                </a:solidFill>
              </a:rPr>
              <a:t>Source image </a:t>
            </a:r>
            <a:r>
              <a:rPr lang="fr-FR" sz="1200" dirty="0">
                <a:solidFill>
                  <a:srgbClr val="008000"/>
                </a:solidFill>
              </a:rPr>
              <a:t>: </a:t>
            </a:r>
            <a:r>
              <a:rPr lang="fr-FR" sz="1200" dirty="0">
                <a:solidFill>
                  <a:srgbClr val="008000"/>
                </a:solidFill>
                <a:hlinkClick r:id="rId5"/>
              </a:rPr>
              <a:t>http://</a:t>
            </a:r>
            <a:r>
              <a:rPr lang="fr-FR" sz="1200" dirty="0" smtClean="0">
                <a:solidFill>
                  <a:srgbClr val="008000"/>
                </a:solidFill>
                <a:hlinkClick r:id="rId5"/>
              </a:rPr>
              <a:t>officeboots.net/tag/burkina-faso-projets-de-dveloppement-international-</a:t>
            </a:r>
            <a:r>
              <a:rPr lang="fr-FR" sz="1200" dirty="0" smtClean="0">
                <a:solidFill>
                  <a:srgbClr val="008000"/>
                </a:solidFill>
              </a:rPr>
              <a:t> </a:t>
            </a:r>
            <a:endParaRPr lang="fr-FR" sz="1200" dirty="0">
              <a:solidFill>
                <a:srgbClr val="008000"/>
              </a:solidFill>
            </a:endParaRPr>
          </a:p>
        </p:txBody>
      </p:sp>
      <p:sp>
        <p:nvSpPr>
          <p:cNvPr id="10" name="Rectangle 9"/>
          <p:cNvSpPr/>
          <p:nvPr/>
        </p:nvSpPr>
        <p:spPr>
          <a:xfrm>
            <a:off x="423871" y="3270754"/>
            <a:ext cx="827087" cy="23463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b="1" dirty="0">
                <a:solidFill>
                  <a:srgbClr val="002060"/>
                </a:solidFill>
              </a:rPr>
              <a:t>Succès économique</a:t>
            </a:r>
          </a:p>
        </p:txBody>
      </p:sp>
      <p:sp>
        <p:nvSpPr>
          <p:cNvPr id="11" name="Rectangle 10"/>
          <p:cNvSpPr/>
          <p:nvPr/>
        </p:nvSpPr>
        <p:spPr>
          <a:xfrm>
            <a:off x="1514483" y="3270754"/>
            <a:ext cx="1006475" cy="23463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100" b="1" dirty="0">
                <a:solidFill>
                  <a:srgbClr val="002060"/>
                </a:solidFill>
              </a:rPr>
              <a:t>Optimisation de la production</a:t>
            </a:r>
          </a:p>
          <a:p>
            <a:pPr algn="ctr" eaLnBrk="1" fontAlgn="auto" hangingPunct="1">
              <a:spcBef>
                <a:spcPts val="0"/>
              </a:spcBef>
              <a:spcAft>
                <a:spcPts val="0"/>
              </a:spcAft>
              <a:defRPr/>
            </a:pPr>
            <a:endParaRPr lang="fr-FR" sz="1200" dirty="0">
              <a:solidFill>
                <a:srgbClr val="002060"/>
              </a:solidFill>
            </a:endParaRPr>
          </a:p>
          <a:p>
            <a:pPr algn="ctr" eaLnBrk="1" fontAlgn="auto" hangingPunct="1">
              <a:spcBef>
                <a:spcPts val="0"/>
              </a:spcBef>
              <a:spcAft>
                <a:spcPts val="0"/>
              </a:spcAft>
              <a:defRPr/>
            </a:pPr>
            <a:r>
              <a:rPr lang="fr-FR" sz="1200" dirty="0">
                <a:solidFill>
                  <a:srgbClr val="002060"/>
                </a:solidFill>
              </a:rPr>
              <a:t>- qualité </a:t>
            </a:r>
          </a:p>
          <a:p>
            <a:pPr algn="ctr" eaLnBrk="1" fontAlgn="auto" hangingPunct="1">
              <a:spcBef>
                <a:spcPts val="0"/>
              </a:spcBef>
              <a:spcAft>
                <a:spcPts val="0"/>
              </a:spcAft>
              <a:defRPr/>
            </a:pPr>
            <a:r>
              <a:rPr lang="fr-FR" sz="1200" dirty="0">
                <a:solidFill>
                  <a:srgbClr val="002060"/>
                </a:solidFill>
              </a:rPr>
              <a:t>- quantité</a:t>
            </a:r>
          </a:p>
          <a:p>
            <a:pPr algn="ctr" eaLnBrk="1" fontAlgn="auto" hangingPunct="1">
              <a:spcBef>
                <a:spcPts val="0"/>
              </a:spcBef>
              <a:spcAft>
                <a:spcPts val="0"/>
              </a:spcAft>
              <a:defRPr/>
            </a:pPr>
            <a:r>
              <a:rPr lang="fr-FR" sz="1200" dirty="0">
                <a:solidFill>
                  <a:srgbClr val="002060"/>
                </a:solidFill>
              </a:rPr>
              <a:t>- pas de perte (tout semis donne récolte)</a:t>
            </a:r>
          </a:p>
          <a:p>
            <a:pPr algn="ctr" eaLnBrk="1" fontAlgn="auto" hangingPunct="1">
              <a:spcBef>
                <a:spcPts val="0"/>
              </a:spcBef>
              <a:spcAft>
                <a:spcPts val="0"/>
              </a:spcAft>
              <a:defRPr/>
            </a:pPr>
            <a:endParaRPr lang="fr-FR" sz="1200" dirty="0">
              <a:solidFill>
                <a:srgbClr val="002060"/>
              </a:solidFill>
            </a:endParaRPr>
          </a:p>
        </p:txBody>
      </p:sp>
      <p:sp>
        <p:nvSpPr>
          <p:cNvPr id="12" name="Rectangle 11"/>
          <p:cNvSpPr/>
          <p:nvPr/>
        </p:nvSpPr>
        <p:spPr>
          <a:xfrm>
            <a:off x="2754321" y="3270754"/>
            <a:ext cx="1058862" cy="234632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b="1" dirty="0">
                <a:solidFill>
                  <a:srgbClr val="002060"/>
                </a:solidFill>
              </a:rPr>
              <a:t>Stratégie commerciale</a:t>
            </a:r>
          </a:p>
          <a:p>
            <a:pPr algn="ctr" eaLnBrk="1" fontAlgn="auto" hangingPunct="1">
              <a:spcBef>
                <a:spcPts val="0"/>
              </a:spcBef>
              <a:spcAft>
                <a:spcPts val="0"/>
              </a:spcAft>
              <a:defRPr/>
            </a:pPr>
            <a:endParaRPr lang="fr-FR" sz="1200" dirty="0">
              <a:solidFill>
                <a:srgbClr val="002060"/>
              </a:solidFill>
            </a:endParaRPr>
          </a:p>
          <a:p>
            <a:pPr algn="ctr" eaLnBrk="1" fontAlgn="auto" hangingPunct="1">
              <a:spcBef>
                <a:spcPts val="0"/>
              </a:spcBef>
              <a:spcAft>
                <a:spcPts val="0"/>
              </a:spcAft>
              <a:defRPr/>
            </a:pPr>
            <a:r>
              <a:rPr lang="fr-FR" sz="1200" dirty="0">
                <a:solidFill>
                  <a:srgbClr val="002060"/>
                </a:solidFill>
              </a:rPr>
              <a:t>- tout vendre</a:t>
            </a:r>
          </a:p>
          <a:p>
            <a:pPr algn="ctr" eaLnBrk="1" fontAlgn="auto" hangingPunct="1">
              <a:spcBef>
                <a:spcPts val="0"/>
              </a:spcBef>
              <a:spcAft>
                <a:spcPts val="0"/>
              </a:spcAft>
              <a:defRPr/>
            </a:pPr>
            <a:r>
              <a:rPr lang="fr-FR" sz="1200" dirty="0">
                <a:solidFill>
                  <a:srgbClr val="002060"/>
                </a:solidFill>
              </a:rPr>
              <a:t>- à un bon prix</a:t>
            </a:r>
          </a:p>
          <a:p>
            <a:pPr algn="ctr" eaLnBrk="1" fontAlgn="auto" hangingPunct="1">
              <a:spcBef>
                <a:spcPts val="0"/>
              </a:spcBef>
              <a:spcAft>
                <a:spcPts val="0"/>
              </a:spcAft>
              <a:defRPr/>
            </a:pPr>
            <a:r>
              <a:rPr lang="fr-FR" sz="1200" dirty="0">
                <a:solidFill>
                  <a:srgbClr val="002060"/>
                </a:solidFill>
              </a:rPr>
              <a:t>- résilience (diversité des débouchés)</a:t>
            </a:r>
          </a:p>
        </p:txBody>
      </p:sp>
      <p:sp>
        <p:nvSpPr>
          <p:cNvPr id="13" name="Rectangle 12"/>
          <p:cNvSpPr/>
          <p:nvPr/>
        </p:nvSpPr>
        <p:spPr>
          <a:xfrm>
            <a:off x="4046546" y="3270754"/>
            <a:ext cx="1243004" cy="234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b="1" dirty="0">
                <a:solidFill>
                  <a:srgbClr val="002060"/>
                </a:solidFill>
              </a:rPr>
              <a:t>Coûts</a:t>
            </a:r>
          </a:p>
          <a:p>
            <a:pPr algn="ctr" eaLnBrk="1" fontAlgn="auto" hangingPunct="1">
              <a:spcBef>
                <a:spcPts val="0"/>
              </a:spcBef>
              <a:spcAft>
                <a:spcPts val="0"/>
              </a:spcAft>
              <a:defRPr/>
            </a:pPr>
            <a:r>
              <a:rPr lang="fr-FR" sz="1200" dirty="0">
                <a:solidFill>
                  <a:srgbClr val="002060"/>
                </a:solidFill>
              </a:rPr>
              <a:t>- investissements</a:t>
            </a:r>
          </a:p>
          <a:p>
            <a:pPr algn="ctr" eaLnBrk="1" fontAlgn="auto" hangingPunct="1">
              <a:spcBef>
                <a:spcPts val="0"/>
              </a:spcBef>
              <a:spcAft>
                <a:spcPts val="0"/>
              </a:spcAft>
              <a:defRPr/>
            </a:pPr>
            <a:r>
              <a:rPr lang="fr-FR" sz="1200" dirty="0">
                <a:solidFill>
                  <a:srgbClr val="002060"/>
                </a:solidFill>
              </a:rPr>
              <a:t>- charges de </a:t>
            </a:r>
            <a:r>
              <a:rPr lang="fr-FR" sz="1200" dirty="0" smtClean="0">
                <a:solidFill>
                  <a:srgbClr val="002060"/>
                </a:solidFill>
              </a:rPr>
              <a:t>fonctionnement</a:t>
            </a:r>
            <a:endParaRPr lang="fr-FR" sz="1200" dirty="0">
              <a:solidFill>
                <a:srgbClr val="002060"/>
              </a:solidFill>
            </a:endParaRPr>
          </a:p>
        </p:txBody>
      </p:sp>
      <p:sp>
        <p:nvSpPr>
          <p:cNvPr id="14" name="ZoneTexte 17"/>
          <p:cNvSpPr txBox="1">
            <a:spLocks noChangeArrowheads="1"/>
          </p:cNvSpPr>
          <p:nvPr/>
        </p:nvSpPr>
        <p:spPr bwMode="auto">
          <a:xfrm>
            <a:off x="1266833" y="4329616"/>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002060"/>
                </a:solidFill>
              </a:rPr>
              <a:t>=</a:t>
            </a:r>
          </a:p>
        </p:txBody>
      </p:sp>
      <p:sp>
        <p:nvSpPr>
          <p:cNvPr id="15" name="ZoneTexte 18"/>
          <p:cNvSpPr txBox="1">
            <a:spLocks noChangeArrowheads="1"/>
          </p:cNvSpPr>
          <p:nvPr/>
        </p:nvSpPr>
        <p:spPr bwMode="auto">
          <a:xfrm>
            <a:off x="2492383" y="4329616"/>
            <a:ext cx="28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solidFill>
                  <a:srgbClr val="002060"/>
                </a:solidFill>
              </a:rPr>
              <a:t>x</a:t>
            </a:r>
          </a:p>
        </p:txBody>
      </p:sp>
      <p:sp>
        <p:nvSpPr>
          <p:cNvPr id="16" name="ZoneTexte 19"/>
          <p:cNvSpPr txBox="1">
            <a:spLocks noChangeArrowheads="1"/>
          </p:cNvSpPr>
          <p:nvPr/>
        </p:nvSpPr>
        <p:spPr bwMode="auto">
          <a:xfrm>
            <a:off x="3790958" y="4259766"/>
            <a:ext cx="255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002060"/>
                </a:solidFill>
              </a:rPr>
              <a:t>-</a:t>
            </a:r>
          </a:p>
        </p:txBody>
      </p:sp>
      <p:sp>
        <p:nvSpPr>
          <p:cNvPr id="17" name="ZoneTexte 20"/>
          <p:cNvSpPr txBox="1">
            <a:spLocks noChangeArrowheads="1"/>
          </p:cNvSpPr>
          <p:nvPr/>
        </p:nvSpPr>
        <p:spPr bwMode="auto">
          <a:xfrm>
            <a:off x="408790" y="5632493"/>
            <a:ext cx="4691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rPr>
              <a:t>Equation de base du succès d’une micro-ferme. Source : </a:t>
            </a:r>
            <a:r>
              <a:rPr lang="fr-FR" altLang="fr-FR" sz="1200" i="1" dirty="0">
                <a:solidFill>
                  <a:srgbClr val="008000"/>
                </a:solidFill>
              </a:rPr>
              <a:t>Micro-ferme de la </a:t>
            </a:r>
            <a:r>
              <a:rPr lang="fr-FR" altLang="fr-FR" sz="1200" i="1" dirty="0" err="1">
                <a:solidFill>
                  <a:srgbClr val="008000"/>
                </a:solidFill>
              </a:rPr>
              <a:t>Bourdaisière</a:t>
            </a:r>
            <a:r>
              <a:rPr lang="fr-FR" altLang="fr-FR" sz="1200" i="1" dirty="0">
                <a:solidFill>
                  <a:srgbClr val="008000"/>
                </a:solidFill>
              </a:rPr>
              <a:t>, conception inspirée de la </a:t>
            </a:r>
            <a:r>
              <a:rPr lang="fr-FR" altLang="fr-FR" sz="1200" i="1" dirty="0" err="1">
                <a:solidFill>
                  <a:srgbClr val="008000"/>
                </a:solidFill>
              </a:rPr>
              <a:t>permaculture</a:t>
            </a:r>
            <a:r>
              <a:rPr lang="fr-FR" altLang="fr-FR" sz="1200" dirty="0">
                <a:solidFill>
                  <a:srgbClr val="008000"/>
                </a:solidFill>
              </a:rPr>
              <a:t>, Rédigé par Claire Uzan &amp; Gildas </a:t>
            </a:r>
            <a:r>
              <a:rPr lang="fr-FR" altLang="fr-FR" sz="1200" dirty="0" err="1">
                <a:solidFill>
                  <a:srgbClr val="008000"/>
                </a:solidFill>
              </a:rPr>
              <a:t>Véret</a:t>
            </a:r>
            <a:r>
              <a:rPr lang="fr-FR" altLang="fr-FR" sz="1200" dirty="0">
                <a:solidFill>
                  <a:srgbClr val="008000"/>
                </a:solidFill>
              </a:rPr>
              <a:t>, Horizonpermaculture.wix.com/</a:t>
            </a:r>
            <a:r>
              <a:rPr lang="fr-FR" altLang="fr-FR" sz="1200" dirty="0" err="1">
                <a:solidFill>
                  <a:srgbClr val="008000"/>
                </a:solidFill>
              </a:rPr>
              <a:t>perma</a:t>
            </a:r>
            <a:r>
              <a:rPr lang="fr-FR" altLang="fr-FR" sz="1200" dirty="0">
                <a:solidFill>
                  <a:srgbClr val="008000"/>
                </a:solidFill>
              </a:rPr>
              <a:t>, Mars 2014,  </a:t>
            </a:r>
            <a:r>
              <a:rPr lang="fr-FR" altLang="fr-FR" sz="1200" dirty="0">
                <a:solidFill>
                  <a:srgbClr val="002060"/>
                </a:solidFill>
                <a:hlinkClick r:id="rId6"/>
              </a:rPr>
              <a:t>http://www.fermesdavenir.org/wp-content/uploads/2014/09/rapport-Bourdaisi%C3%A8re-avril-2014-modifications-couleur-1.pdf</a:t>
            </a:r>
            <a:r>
              <a:rPr lang="fr-FR" altLang="fr-FR" sz="1200" dirty="0">
                <a:solidFill>
                  <a:srgbClr val="002060"/>
                </a:solidFill>
              </a:rPr>
              <a:t> </a:t>
            </a:r>
          </a:p>
        </p:txBody>
      </p:sp>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9852" y="728566"/>
            <a:ext cx="2857500" cy="1609725"/>
          </a:xfrm>
          <a:prstGeom prst="rect">
            <a:avLst/>
          </a:prstGeom>
        </p:spPr>
      </p:pic>
      <p:sp>
        <p:nvSpPr>
          <p:cNvPr id="19" name="ZoneTexte 18"/>
          <p:cNvSpPr txBox="1"/>
          <p:nvPr/>
        </p:nvSpPr>
        <p:spPr>
          <a:xfrm>
            <a:off x="4456517" y="2353705"/>
            <a:ext cx="4144169" cy="461665"/>
          </a:xfrm>
          <a:prstGeom prst="rect">
            <a:avLst/>
          </a:prstGeom>
          <a:noFill/>
        </p:spPr>
        <p:txBody>
          <a:bodyPr wrap="square" rtlCol="0">
            <a:spAutoFit/>
          </a:bodyPr>
          <a:lstStyle/>
          <a:p>
            <a:pPr algn="ctr"/>
            <a:r>
              <a:rPr lang="fr-FR" sz="1200" dirty="0">
                <a:solidFill>
                  <a:srgbClr val="008000"/>
                </a:solidFill>
              </a:rPr>
              <a:t>Femmes productrices en pleine récolte de paprika, </a:t>
            </a:r>
            <a:r>
              <a:rPr lang="fr-FR" sz="1200" dirty="0">
                <a:solidFill>
                  <a:srgbClr val="008000"/>
                </a:solidFill>
                <a:hlinkClick r:id="rId8"/>
              </a:rPr>
              <a:t>http://</a:t>
            </a:r>
            <a:r>
              <a:rPr lang="fr-FR" sz="1200" dirty="0" smtClean="0">
                <a:solidFill>
                  <a:srgbClr val="008000"/>
                </a:solidFill>
                <a:hlinkClick r:id="rId8"/>
              </a:rPr>
              <a:t>fondationsemafo.org/qui-sommes-nous/realisations-2/</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267718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204395"/>
            <a:ext cx="563879" cy="288402"/>
          </a:xfrm>
        </p:spPr>
        <p:txBody>
          <a:bodyPr/>
          <a:lstStyle/>
          <a:p>
            <a:fld id="{603C289A-54D5-4C32-934A-7B1A9FC8B676}" type="slidenum">
              <a:rPr lang="fr-FR" smtClean="0"/>
              <a:t>41</a:t>
            </a:fld>
            <a:endParaRPr lang="fr-FR" dirty="0"/>
          </a:p>
        </p:txBody>
      </p:sp>
      <p:sp>
        <p:nvSpPr>
          <p:cNvPr id="6" name="Rectangle 5"/>
          <p:cNvSpPr/>
          <p:nvPr/>
        </p:nvSpPr>
        <p:spPr>
          <a:xfrm>
            <a:off x="246998" y="615063"/>
            <a:ext cx="3400739" cy="369332"/>
          </a:xfrm>
          <a:prstGeom prst="rect">
            <a:avLst/>
          </a:prstGeom>
        </p:spPr>
        <p:txBody>
          <a:bodyPr wrap="none">
            <a:spAutoFit/>
          </a:bodyPr>
          <a:lstStyle/>
          <a:p>
            <a:r>
              <a:rPr lang="fr-FR" b="1" dirty="0" smtClean="0">
                <a:solidFill>
                  <a:srgbClr val="008000"/>
                </a:solidFill>
              </a:rPr>
              <a:t>14. Quelques </a:t>
            </a:r>
            <a:r>
              <a:rPr lang="fr-FR" b="1" dirty="0">
                <a:solidFill>
                  <a:srgbClr val="008000"/>
                </a:solidFill>
              </a:rPr>
              <a:t>légumes importants</a:t>
            </a:r>
          </a:p>
        </p:txBody>
      </p:sp>
      <p:sp>
        <p:nvSpPr>
          <p:cNvPr id="7" name="ZoneTexte 6"/>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8" name="Tableau 7"/>
          <p:cNvGraphicFramePr>
            <a:graphicFrameLocks noGrp="1"/>
          </p:cNvGraphicFramePr>
          <p:nvPr>
            <p:extLst>
              <p:ext uri="{D42A27DB-BD31-4B8C-83A1-F6EECF244321}">
                <p14:modId xmlns:p14="http://schemas.microsoft.com/office/powerpoint/2010/main" val="945591694"/>
              </p:ext>
            </p:extLst>
          </p:nvPr>
        </p:nvGraphicFramePr>
        <p:xfrm>
          <a:off x="290028" y="1128865"/>
          <a:ext cx="7558758" cy="5155216"/>
        </p:xfrm>
        <a:graphic>
          <a:graphicData uri="http://schemas.openxmlformats.org/drawingml/2006/table">
            <a:tbl>
              <a:tblPr>
                <a:tableStyleId>{5C22544A-7EE6-4342-B048-85BDC9FD1C3A}</a:tableStyleId>
              </a:tblPr>
              <a:tblGrid>
                <a:gridCol w="1411477"/>
                <a:gridCol w="1295688"/>
                <a:gridCol w="1872321"/>
                <a:gridCol w="1295688"/>
                <a:gridCol w="1683584"/>
              </a:tblGrid>
              <a:tr h="173044">
                <a:tc>
                  <a:txBody>
                    <a:bodyPr/>
                    <a:lstStyle/>
                    <a:p>
                      <a:pPr marL="36000" eaLnBrk="0" fontAlgn="base" hangingPunct="0">
                        <a:lnSpc>
                          <a:spcPct val="100000"/>
                        </a:lnSpc>
                        <a:spcAft>
                          <a:spcPts val="0"/>
                        </a:spcAft>
                      </a:pPr>
                      <a:r>
                        <a:rPr lang="fr-FR" sz="1200" b="1" dirty="0">
                          <a:effectLst/>
                        </a:rPr>
                        <a:t>Nom français</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b="1" dirty="0">
                          <a:effectLst/>
                        </a:rPr>
                        <a:t>Nom anglais</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b="1" spc="-10" dirty="0">
                          <a:effectLst/>
                        </a:rPr>
                        <a:t>Nom </a:t>
                      </a:r>
                      <a:r>
                        <a:rPr lang="fr-FR" sz="1200" b="1" spc="-10" dirty="0" smtClean="0">
                          <a:effectLst/>
                        </a:rPr>
                        <a:t>scientifique</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b="1" dirty="0">
                          <a:effectLst/>
                        </a:rPr>
                        <a:t>Famille</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b="1" spc="-20" dirty="0" smtClean="0">
                          <a:effectLst/>
                        </a:rPr>
                        <a:t>Produits</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spc="5" dirty="0">
                          <a:effectLst/>
                        </a:rPr>
                        <a:t>Amarante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a:effectLst/>
                        </a:rPr>
                        <a:t>Amaranth</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Amaranthus</a:t>
                      </a:r>
                      <a:r>
                        <a:rPr lang="fr-FR" sz="1200" i="1" dirty="0">
                          <a:effectLst/>
                        </a:rPr>
                        <a:t> </a:t>
                      </a:r>
                      <a:r>
                        <a:rPr lang="fr-FR" sz="1200" i="1" dirty="0" err="1">
                          <a:effectLst/>
                        </a:rPr>
                        <a:t>spp</a:t>
                      </a:r>
                      <a:r>
                        <a:rPr lang="fr-FR" sz="1200" i="1" dirty="0">
                          <a:effectLst/>
                        </a:rPr>
                        <a:t>.</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smtClean="0">
                          <a:effectLst/>
                        </a:rPr>
                        <a:t>Amaranthacées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spc="5" dirty="0">
                          <a:effectLst/>
                        </a:rPr>
                        <a:t>Arachide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Groundnut</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Arachis hypogaea</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Légumineuses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Graines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a:effectLst/>
                        </a:rPr>
                        <a:t>Aubergine</a:t>
                      </a:r>
                      <a:endParaRPr lang="fr-FR" sz="1200" b="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Eggplant</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Solanum</a:t>
                      </a:r>
                      <a:r>
                        <a:rPr lang="fr-FR" sz="1200" i="1" dirty="0">
                          <a:effectLst/>
                        </a:rPr>
                        <a:t> </a:t>
                      </a:r>
                      <a:r>
                        <a:rPr lang="fr-FR" sz="1200" i="1" dirty="0" err="1">
                          <a:effectLst/>
                        </a:rPr>
                        <a:t>melonena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smtClean="0">
                          <a:effectLst/>
                        </a:rPr>
                        <a:t>Solanées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smtClean="0">
                          <a:effectLst/>
                        </a:rPr>
                        <a:t>Feuilles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2053">
                <a:tc>
                  <a:txBody>
                    <a:bodyPr/>
                    <a:lstStyle/>
                    <a:p>
                      <a:pPr marL="36000" marR="274320" eaLnBrk="0" fontAlgn="base" hangingPunct="0">
                        <a:lnSpc>
                          <a:spcPct val="100000"/>
                        </a:lnSpc>
                        <a:spcAft>
                          <a:spcPts val="0"/>
                        </a:spcAft>
                      </a:pPr>
                      <a:r>
                        <a:rPr lang="fr-FR" sz="1200" b="1" spc="-10" dirty="0">
                          <a:effectLst/>
                        </a:rPr>
                        <a:t>Aubergine locale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a:effectLst/>
                        </a:rPr>
                        <a:t>African</a:t>
                      </a:r>
                      <a:r>
                        <a:rPr lang="fr-FR" sz="1200" dirty="0">
                          <a:effectLst/>
                        </a:rPr>
                        <a:t> </a:t>
                      </a:r>
                      <a:r>
                        <a:rPr lang="fr-FR" sz="1200" dirty="0" err="1">
                          <a:effectLst/>
                        </a:rPr>
                        <a:t>eggplant</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411480" eaLnBrk="0" fontAlgn="base" hangingPunct="0">
                        <a:lnSpc>
                          <a:spcPct val="100000"/>
                        </a:lnSpc>
                        <a:spcAft>
                          <a:spcPts val="0"/>
                        </a:spcAft>
                      </a:pPr>
                      <a:r>
                        <a:rPr lang="fr-FR" sz="1200" i="1" spc="-5" dirty="0" err="1">
                          <a:effectLst/>
                        </a:rPr>
                        <a:t>Solanum</a:t>
                      </a:r>
                      <a:r>
                        <a:rPr lang="fr-FR" sz="1200" i="1" spc="-5" dirty="0">
                          <a:effectLst/>
                        </a:rPr>
                        <a:t> </a:t>
                      </a:r>
                      <a:r>
                        <a:rPr lang="fr-FR" sz="1200" i="1" spc="-5" dirty="0" err="1">
                          <a:effectLst/>
                        </a:rPr>
                        <a:t>macrocarpon</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Solanées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911">
                <a:tc>
                  <a:txBody>
                    <a:bodyPr/>
                    <a:lstStyle/>
                    <a:p>
                      <a:pPr marL="36000" eaLnBrk="0" fontAlgn="base" hangingPunct="0">
                        <a:lnSpc>
                          <a:spcPct val="100000"/>
                        </a:lnSpc>
                        <a:spcAft>
                          <a:spcPts val="0"/>
                        </a:spcAft>
                      </a:pPr>
                      <a:r>
                        <a:rPr lang="fr-FR" sz="1200" b="1" dirty="0">
                          <a:effectLst/>
                        </a:rPr>
                        <a:t>Baselle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42900" eaLnBrk="0" fontAlgn="base" hangingPunct="0">
                        <a:lnSpc>
                          <a:spcPct val="100000"/>
                        </a:lnSpc>
                        <a:spcAft>
                          <a:spcPts val="0"/>
                        </a:spcAft>
                      </a:pPr>
                      <a:r>
                        <a:rPr lang="fr-FR" sz="1200" spc="-10" dirty="0" err="1">
                          <a:effectLst/>
                        </a:rPr>
                        <a:t>Ceylon</a:t>
                      </a:r>
                      <a:r>
                        <a:rPr lang="fr-FR" sz="1200" spc="-10" dirty="0">
                          <a:effectLst/>
                        </a:rPr>
                        <a:t> </a:t>
                      </a:r>
                      <a:r>
                        <a:rPr lang="fr-FR" sz="1200" spc="-10" dirty="0" err="1">
                          <a:effectLst/>
                        </a:rPr>
                        <a:t>spinach</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Basella</a:t>
                      </a:r>
                      <a:r>
                        <a:rPr lang="fr-FR" sz="1200" i="1" dirty="0">
                          <a:effectLst/>
                        </a:rPr>
                        <a:t> alba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a:effectLst/>
                        </a:rPr>
                        <a:t>Basellescées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8941">
                <a:tc>
                  <a:txBody>
                    <a:bodyPr/>
                    <a:lstStyle/>
                    <a:p>
                      <a:pPr marL="36000" eaLnBrk="0" fontAlgn="base" hangingPunct="0">
                        <a:lnSpc>
                          <a:spcPct val="100000"/>
                        </a:lnSpc>
                        <a:spcAft>
                          <a:spcPts val="0"/>
                        </a:spcAft>
                      </a:pPr>
                      <a:r>
                        <a:rPr lang="fr-FR" sz="1200" b="1" spc="-5" dirty="0">
                          <a:effectLst/>
                        </a:rPr>
                        <a:t>Chou</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97180" eaLnBrk="0" fontAlgn="base" hangingPunct="0">
                        <a:lnSpc>
                          <a:spcPct val="100000"/>
                        </a:lnSpc>
                        <a:spcAft>
                          <a:spcPts val="0"/>
                        </a:spcAft>
                      </a:pPr>
                      <a:r>
                        <a:rPr lang="fr-FR" sz="1200" dirty="0">
                          <a:effectLst/>
                        </a:rPr>
                        <a:t>White </a:t>
                      </a:r>
                      <a:r>
                        <a:rPr lang="fr-FR" sz="1200" dirty="0" err="1">
                          <a:effectLst/>
                        </a:rPr>
                        <a:t>cabbage</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160020" eaLnBrk="0" fontAlgn="base" hangingPunct="0">
                        <a:lnSpc>
                          <a:spcPct val="100000"/>
                        </a:lnSpc>
                        <a:spcAft>
                          <a:spcPts val="0"/>
                        </a:spcAft>
                      </a:pPr>
                      <a:r>
                        <a:rPr lang="fr-FR" sz="1200" i="1" dirty="0" err="1">
                          <a:effectLst/>
                        </a:rPr>
                        <a:t>Brassica</a:t>
                      </a:r>
                      <a:r>
                        <a:rPr lang="fr-FR" sz="1200" i="1" dirty="0">
                          <a:effectLst/>
                        </a:rPr>
                        <a:t> </a:t>
                      </a:r>
                      <a:r>
                        <a:rPr lang="fr-FR" sz="1200" i="1" dirty="0" err="1">
                          <a:effectLst/>
                        </a:rPr>
                        <a:t>oleracea</a:t>
                      </a:r>
                      <a:r>
                        <a:rPr lang="fr-FR" sz="1200" i="1" dirty="0">
                          <a:effectLst/>
                        </a:rPr>
                        <a:t>, var. </a:t>
                      </a:r>
                      <a:r>
                        <a:rPr lang="fr-FR" sz="1200" i="1" dirty="0" err="1">
                          <a:effectLst/>
                        </a:rPr>
                        <a:t>capitata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Crucifères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dirty="0">
                          <a:effectLst/>
                        </a:rPr>
                        <a:t>Chou africain</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African cabbage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Brassica</a:t>
                      </a:r>
                      <a:r>
                        <a:rPr lang="fr-FR" sz="1200" i="1" dirty="0">
                          <a:effectLst/>
                        </a:rPr>
                        <a:t> </a:t>
                      </a:r>
                      <a:r>
                        <a:rPr lang="fr-FR" sz="1200" i="1" dirty="0" err="1">
                          <a:effectLst/>
                        </a:rPr>
                        <a:t>carinata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Crucifères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9312">
                <a:tc>
                  <a:txBody>
                    <a:bodyPr/>
                    <a:lstStyle/>
                    <a:p>
                      <a:pPr marL="36000" marR="91440" eaLnBrk="0" fontAlgn="base" hangingPunct="0">
                        <a:lnSpc>
                          <a:spcPct val="100000"/>
                        </a:lnSpc>
                        <a:spcAft>
                          <a:spcPts val="0"/>
                        </a:spcAft>
                      </a:pPr>
                      <a:r>
                        <a:rPr lang="fr-FR" sz="1200" b="1" spc="-15" dirty="0">
                          <a:effectLst/>
                        </a:rPr>
                        <a:t>Chou de chine '</a:t>
                      </a:r>
                      <a:r>
                        <a:rPr lang="fr-FR" sz="1200" b="1" spc="-15" dirty="0" err="1">
                          <a:effectLst/>
                        </a:rPr>
                        <a:t>pakchoi</a:t>
                      </a:r>
                      <a:r>
                        <a:rPr lang="fr-FR" sz="1200" b="1" spc="-15" dirty="0">
                          <a:effectLst/>
                        </a:rPr>
                        <a:t>' `</a:t>
                      </a:r>
                      <a:r>
                        <a:rPr lang="fr-FR" sz="1200" b="1" spc="-15" dirty="0" err="1">
                          <a:effectLst/>
                        </a:rPr>
                        <a:t>petsai</a:t>
                      </a:r>
                      <a:r>
                        <a:rPr lang="fr-FR" sz="1200" b="1" spc="-15" dirty="0">
                          <a:effectLst/>
                        </a:rPr>
                        <a:t>'</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Chinese cabbage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i="1" spc="-5" dirty="0" err="1">
                          <a:effectLst/>
                        </a:rPr>
                        <a:t>Brassica</a:t>
                      </a:r>
                      <a:r>
                        <a:rPr lang="fr-FR" sz="1200" i="1" spc="-5" dirty="0">
                          <a:effectLst/>
                        </a:rPr>
                        <a:t> </a:t>
                      </a:r>
                      <a:r>
                        <a:rPr lang="fr-FR" sz="1200" i="1" spc="-5" dirty="0" err="1">
                          <a:effectLst/>
                        </a:rPr>
                        <a:t>campestris</a:t>
                      </a:r>
                      <a:r>
                        <a:rPr lang="fr-FR" sz="1200" i="1" spc="-5" dirty="0">
                          <a:effectLst/>
                        </a:rPr>
                        <a:t>, var. </a:t>
                      </a:r>
                      <a:r>
                        <a:rPr lang="fr-FR" sz="1200" i="1" spc="-5" dirty="0" err="1">
                          <a:effectLst/>
                        </a:rPr>
                        <a:t>chinensis</a:t>
                      </a:r>
                      <a:r>
                        <a:rPr lang="fr-FR" sz="1200" i="1" spc="-5" dirty="0">
                          <a:effectLst/>
                        </a:rPr>
                        <a:t> var. </a:t>
                      </a:r>
                      <a:r>
                        <a:rPr lang="fr-FR" sz="1200" i="1" spc="-5" dirty="0" err="1">
                          <a:effectLst/>
                        </a:rPr>
                        <a:t>pekinensis</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Crucifères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dirty="0">
                          <a:effectLst/>
                        </a:rPr>
                        <a:t>Concombre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Cucumber</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Cucumis</a:t>
                      </a:r>
                      <a:r>
                        <a:rPr lang="fr-FR" sz="1200" i="1" dirty="0">
                          <a:effectLst/>
                        </a:rPr>
                        <a:t> </a:t>
                      </a:r>
                      <a:r>
                        <a:rPr lang="fr-FR" sz="1200" i="1" dirty="0" err="1">
                          <a:effectLst/>
                        </a:rPr>
                        <a:t>sativus</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Cucurbitacées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Fruits charnus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566">
                <a:tc>
                  <a:txBody>
                    <a:bodyPr/>
                    <a:lstStyle/>
                    <a:p>
                      <a:pPr marL="36000" eaLnBrk="0" fontAlgn="base" hangingPunct="0">
                        <a:lnSpc>
                          <a:spcPct val="100000"/>
                        </a:lnSpc>
                        <a:spcAft>
                          <a:spcPts val="0"/>
                        </a:spcAft>
                      </a:pPr>
                      <a:r>
                        <a:rPr lang="fr-FR" sz="1200" b="1" dirty="0">
                          <a:effectLst/>
                        </a:rPr>
                        <a:t>Concombre amer</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Bitter gourd</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spc="-10" dirty="0" err="1">
                          <a:effectLst/>
                        </a:rPr>
                        <a:t>Momordica</a:t>
                      </a:r>
                      <a:r>
                        <a:rPr lang="fr-FR" sz="1200" i="1" spc="-10" dirty="0">
                          <a:effectLst/>
                        </a:rPr>
                        <a:t> </a:t>
                      </a:r>
                      <a:r>
                        <a:rPr lang="fr-FR" sz="1200" i="1" spc="-10" dirty="0" err="1">
                          <a:effectLst/>
                        </a:rPr>
                        <a:t>charantia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Cucurbitacées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129">
                <a:tc>
                  <a:txBody>
                    <a:bodyPr/>
                    <a:lstStyle/>
                    <a:p>
                      <a:pPr marL="36000" marR="388620" eaLnBrk="0" fontAlgn="base" hangingPunct="0">
                        <a:lnSpc>
                          <a:spcPct val="100000"/>
                        </a:lnSpc>
                        <a:spcAft>
                          <a:spcPts val="0"/>
                        </a:spcAft>
                      </a:pPr>
                      <a:r>
                        <a:rPr lang="fr-FR" sz="1200" b="1" spc="-35" dirty="0">
                          <a:effectLst/>
                        </a:rPr>
                        <a:t>Dolique asperge</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74320" eaLnBrk="0" fontAlgn="base" hangingPunct="0">
                        <a:lnSpc>
                          <a:spcPct val="100000"/>
                        </a:lnSpc>
                        <a:spcAft>
                          <a:spcPts val="0"/>
                        </a:spcAft>
                      </a:pPr>
                      <a:r>
                        <a:rPr lang="fr-FR" sz="1200">
                          <a:effectLst/>
                        </a:rPr>
                        <a:t>Yardlong bean</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Vigna</a:t>
                      </a:r>
                      <a:r>
                        <a:rPr lang="fr-FR" sz="1200" i="1" dirty="0">
                          <a:effectLst/>
                        </a:rPr>
                        <a:t> </a:t>
                      </a:r>
                      <a:r>
                        <a:rPr lang="fr-FR" sz="1200" i="1" dirty="0" err="1">
                          <a:effectLst/>
                        </a:rPr>
                        <a:t>unguiculata</a:t>
                      </a:r>
                      <a:r>
                        <a:rPr lang="fr-FR" sz="1200" i="1" dirty="0">
                          <a:effectLst/>
                        </a:rPr>
                        <a:t> (var. </a:t>
                      </a:r>
                      <a:r>
                        <a:rPr lang="fr-FR" sz="1200" i="1" dirty="0" err="1">
                          <a:effectLst/>
                        </a:rPr>
                        <a:t>sesquipedalis</a:t>
                      </a:r>
                      <a:r>
                        <a:rPr lang="fr-FR" sz="1200" i="1" dirty="0">
                          <a:effectLst/>
                        </a:rPr>
                        <a:t>)</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a:effectLst/>
                        </a:rPr>
                        <a:t>Légumineuse 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 (graines)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566">
                <a:tc>
                  <a:txBody>
                    <a:bodyPr/>
                    <a:lstStyle/>
                    <a:p>
                      <a:pPr marL="36000" eaLnBrk="0" fontAlgn="base" hangingPunct="0">
                        <a:lnSpc>
                          <a:spcPct val="100000"/>
                        </a:lnSpc>
                        <a:spcAft>
                          <a:spcPts val="0"/>
                        </a:spcAft>
                      </a:pPr>
                      <a:r>
                        <a:rPr lang="fr-FR" sz="1200" b="1" dirty="0">
                          <a:effectLst/>
                        </a:rPr>
                        <a:t>Gombo</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Okra</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Hibiscus esculentus</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Malvacées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6087">
                <a:tc>
                  <a:txBody>
                    <a:bodyPr/>
                    <a:lstStyle/>
                    <a:p>
                      <a:pPr marL="36000" eaLnBrk="0" fontAlgn="base" hangingPunct="0">
                        <a:lnSpc>
                          <a:spcPct val="100000"/>
                        </a:lnSpc>
                        <a:spcAft>
                          <a:spcPts val="0"/>
                        </a:spcAft>
                      </a:pPr>
                      <a:r>
                        <a:rPr lang="fr-FR" sz="1200" b="1" dirty="0">
                          <a:effectLst/>
                        </a:rPr>
                        <a:t>Haricot vert</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74320" eaLnBrk="0" fontAlgn="base" hangingPunct="0">
                        <a:lnSpc>
                          <a:spcPct val="100000"/>
                        </a:lnSpc>
                        <a:spcAft>
                          <a:spcPts val="0"/>
                        </a:spcAft>
                      </a:pPr>
                      <a:r>
                        <a:rPr lang="fr-FR" sz="1200">
                          <a:effectLst/>
                        </a:rPr>
                        <a:t>Common bean</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Phaseolus vulgaris</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Légumineuses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graines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dirty="0">
                          <a:effectLst/>
                        </a:rPr>
                        <a:t>Jute </a:t>
                      </a:r>
                      <a:r>
                        <a:rPr lang="fr-FR" sz="1200" b="1" dirty="0" smtClean="0">
                          <a:effectLst/>
                        </a:rPr>
                        <a:t>potagère ou corète potagère</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Jews mallow</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Corchorus olitorius</a:t>
                      </a:r>
                      <a:endParaRPr lang="fr-FR" sz="12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a:effectLst/>
                        </a:rPr>
                        <a:t>Tilacées</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044">
                <a:tc>
                  <a:txBody>
                    <a:bodyPr/>
                    <a:lstStyle/>
                    <a:p>
                      <a:pPr marL="36000" eaLnBrk="0" fontAlgn="base" hangingPunct="0">
                        <a:lnSpc>
                          <a:spcPct val="100000"/>
                        </a:lnSpc>
                        <a:spcAft>
                          <a:spcPts val="0"/>
                        </a:spcAft>
                      </a:pPr>
                      <a:r>
                        <a:rPr lang="fr-FR" sz="1200" b="1" dirty="0">
                          <a:effectLst/>
                        </a:rPr>
                        <a:t>Laitue, salade</a:t>
                      </a:r>
                      <a:endParaRPr lang="fr-FR" sz="12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Lettuce</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Lactuca sativa</a:t>
                      </a:r>
                      <a:endParaRPr lang="fr-FR" sz="1200" i="1">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Composées</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6087">
                <a:tc>
                  <a:txBody>
                    <a:bodyPr/>
                    <a:lstStyle/>
                    <a:p>
                      <a:pPr marL="36000" eaLnBrk="0" fontAlgn="base" hangingPunct="0">
                        <a:lnSpc>
                          <a:spcPct val="100000"/>
                        </a:lnSpc>
                        <a:spcAft>
                          <a:spcPts val="0"/>
                        </a:spcAft>
                      </a:pPr>
                      <a:r>
                        <a:rPr lang="fr-FR" sz="1200" b="1" dirty="0" err="1">
                          <a:effectLst/>
                        </a:rPr>
                        <a:t>Macabo</a:t>
                      </a:r>
                      <a:r>
                        <a:rPr lang="fr-FR" sz="1200" b="1" dirty="0">
                          <a:effectLst/>
                        </a:rPr>
                        <a:t>, </a:t>
                      </a:r>
                      <a:r>
                        <a:rPr lang="fr-FR" sz="1200" b="1" dirty="0" err="1" smtClean="0">
                          <a:effectLst/>
                        </a:rPr>
                        <a:t>tanier</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28600" eaLnBrk="0" fontAlgn="base" hangingPunct="0">
                        <a:lnSpc>
                          <a:spcPct val="100000"/>
                        </a:lnSpc>
                        <a:spcAft>
                          <a:spcPts val="0"/>
                        </a:spcAft>
                      </a:pPr>
                      <a:r>
                        <a:rPr lang="fr-FR" sz="1200">
                          <a:effectLst/>
                        </a:rPr>
                        <a:t>Cocoyam, taro, tania</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Xanthosoma spp.</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Aracées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65760" eaLnBrk="0" fontAlgn="base" hangingPunct="0">
                        <a:lnSpc>
                          <a:spcPct val="100000"/>
                        </a:lnSpc>
                        <a:spcAft>
                          <a:spcPts val="0"/>
                        </a:spcAft>
                      </a:pPr>
                      <a:r>
                        <a:rPr lang="fr-FR" sz="1200">
                          <a:effectLst/>
                        </a:rPr>
                        <a:t>Tubercules,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5480">
                <a:tc>
                  <a:txBody>
                    <a:bodyPr/>
                    <a:lstStyle/>
                    <a:p>
                      <a:pPr marL="36000" eaLnBrk="0" fontAlgn="base" hangingPunct="0">
                        <a:lnSpc>
                          <a:spcPct val="100000"/>
                        </a:lnSpc>
                        <a:spcAft>
                          <a:spcPts val="0"/>
                        </a:spcAft>
                      </a:pPr>
                      <a:r>
                        <a:rPr lang="fr-FR" sz="1200" b="1" spc="-5" dirty="0">
                          <a:effectLst/>
                        </a:rPr>
                        <a:t>Mais</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spc="-5">
                          <a:effectLst/>
                        </a:rPr>
                        <a:t>Maize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Zea mays</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Graminées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Graines, feuilles, fruits charnus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237">
                <a:tc>
                  <a:txBody>
                    <a:bodyPr/>
                    <a:lstStyle/>
                    <a:p>
                      <a:pPr marL="36000" eaLnBrk="0" fontAlgn="base" hangingPunct="0">
                        <a:lnSpc>
                          <a:spcPct val="100000"/>
                        </a:lnSpc>
                        <a:spcAft>
                          <a:spcPts val="0"/>
                        </a:spcAft>
                      </a:pPr>
                      <a:r>
                        <a:rPr lang="fr-FR" sz="1200" b="1" dirty="0">
                          <a:effectLst/>
                        </a:rPr>
                        <a:t>Manioc</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Cassava</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a:effectLst/>
                        </a:rPr>
                        <a:t>Manihot esculenta</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smtClean="0">
                          <a:effectLst/>
                        </a:rPr>
                        <a:t>Euphorbiacées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65760" eaLnBrk="0" fontAlgn="base" hangingPunct="0">
                        <a:lnSpc>
                          <a:spcPct val="100000"/>
                        </a:lnSpc>
                        <a:spcAft>
                          <a:spcPts val="0"/>
                        </a:spcAft>
                      </a:pPr>
                      <a:r>
                        <a:rPr lang="fr-FR" sz="1200" dirty="0">
                          <a:effectLst/>
                        </a:rPr>
                        <a:t>Tubercules, feuilles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540">
                <a:tc>
                  <a:txBody>
                    <a:bodyPr/>
                    <a:lstStyle/>
                    <a:p>
                      <a:pPr marL="36000" eaLnBrk="0" fontAlgn="base" hangingPunct="0">
                        <a:lnSpc>
                          <a:spcPct val="100000"/>
                        </a:lnSpc>
                        <a:spcAft>
                          <a:spcPts val="0"/>
                        </a:spcAft>
                      </a:pPr>
                      <a:r>
                        <a:rPr lang="fr-FR" sz="1200" b="1" spc="-10" dirty="0">
                          <a:effectLst/>
                        </a:rPr>
                        <a:t>Melon</a:t>
                      </a:r>
                      <a:endParaRPr lang="fr-FR" sz="1200" b="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spc="-10">
                          <a:effectLst/>
                        </a:rPr>
                        <a:t>Melon</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Cucumis</a:t>
                      </a:r>
                      <a:r>
                        <a:rPr lang="fr-FR" sz="1200" i="1" dirty="0">
                          <a:effectLst/>
                        </a:rPr>
                        <a:t> </a:t>
                      </a:r>
                      <a:r>
                        <a:rPr lang="fr-FR" sz="1200" i="1" dirty="0" err="1">
                          <a:effectLst/>
                        </a:rPr>
                        <a:t>melo</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Cucurbitacées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Fruits charnus, graines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a:off x="1979137" y="6353293"/>
            <a:ext cx="3866122" cy="276999"/>
          </a:xfrm>
          <a:prstGeom prst="rect">
            <a:avLst/>
          </a:prstGeom>
        </p:spPr>
        <p:txBody>
          <a:bodyPr wrap="none">
            <a:spAutoFit/>
          </a:bodyPr>
          <a:lstStyle/>
          <a:p>
            <a:pPr algn="ctr"/>
            <a:r>
              <a:rPr lang="fr-FR" sz="1200" dirty="0">
                <a:solidFill>
                  <a:srgbClr val="008000"/>
                </a:solidFill>
              </a:rPr>
              <a:t>Sources : </a:t>
            </a:r>
            <a:r>
              <a:rPr lang="fr-FR" sz="1200" dirty="0" err="1">
                <a:solidFill>
                  <a:srgbClr val="008000"/>
                </a:solidFill>
              </a:rPr>
              <a:t>Grubben</a:t>
            </a:r>
            <a:r>
              <a:rPr lang="fr-FR" sz="1200" dirty="0">
                <a:solidFill>
                  <a:srgbClr val="008000"/>
                </a:solidFill>
              </a:rPr>
              <a:t> (1977, 1978), </a:t>
            </a:r>
            <a:r>
              <a:rPr lang="fr-FR" sz="1200" dirty="0" err="1">
                <a:solidFill>
                  <a:srgbClr val="008000"/>
                </a:solidFill>
              </a:rPr>
              <a:t>Oomen</a:t>
            </a:r>
            <a:r>
              <a:rPr lang="fr-FR" sz="1200" dirty="0">
                <a:solidFill>
                  <a:srgbClr val="008000"/>
                </a:solidFill>
              </a:rPr>
              <a:t> &amp; </a:t>
            </a:r>
            <a:r>
              <a:rPr lang="fr-FR" sz="1200" dirty="0" err="1">
                <a:solidFill>
                  <a:srgbClr val="008000"/>
                </a:solidFill>
              </a:rPr>
              <a:t>Grubben</a:t>
            </a:r>
            <a:r>
              <a:rPr lang="fr-FR" sz="1200" dirty="0">
                <a:solidFill>
                  <a:srgbClr val="008000"/>
                </a:solidFill>
              </a:rPr>
              <a:t> (1977)</a:t>
            </a:r>
          </a:p>
        </p:txBody>
      </p:sp>
      <p:sp>
        <p:nvSpPr>
          <p:cNvPr id="3" name="ZoneTexte 2"/>
          <p:cNvSpPr txBox="1"/>
          <p:nvPr/>
        </p:nvSpPr>
        <p:spPr>
          <a:xfrm>
            <a:off x="7985155" y="1134707"/>
            <a:ext cx="4092167" cy="4985980"/>
          </a:xfrm>
          <a:prstGeom prst="rect">
            <a:avLst/>
          </a:prstGeom>
          <a:noFill/>
        </p:spPr>
        <p:txBody>
          <a:bodyPr wrap="square" rtlCol="0">
            <a:spAutoFit/>
          </a:bodyPr>
          <a:lstStyle/>
          <a:p>
            <a:pPr algn="just"/>
            <a:r>
              <a:rPr lang="fr-FR" dirty="0" smtClean="0">
                <a:solidFill>
                  <a:srgbClr val="008000"/>
                </a:solidFill>
              </a:rPr>
              <a:t>L’association « </a:t>
            </a:r>
            <a:r>
              <a:rPr lang="fr-FR" b="1" dirty="0" smtClean="0">
                <a:solidFill>
                  <a:srgbClr val="008000"/>
                </a:solidFill>
              </a:rPr>
              <a:t>Génération </a:t>
            </a:r>
            <a:r>
              <a:rPr lang="fr-FR" b="1" dirty="0" err="1" smtClean="0">
                <a:solidFill>
                  <a:srgbClr val="008000"/>
                </a:solidFill>
              </a:rPr>
              <a:t>Masoala</a:t>
            </a:r>
            <a:r>
              <a:rPr lang="fr-FR" dirty="0" smtClean="0">
                <a:solidFill>
                  <a:srgbClr val="008000"/>
                </a:solidFill>
              </a:rPr>
              <a:t> » à Madagascar a choisi de faire pousser dans </a:t>
            </a:r>
            <a:r>
              <a:rPr lang="fr-FR" dirty="0">
                <a:solidFill>
                  <a:srgbClr val="008000"/>
                </a:solidFill>
              </a:rPr>
              <a:t>son potager : carottes, </a:t>
            </a:r>
            <a:r>
              <a:rPr lang="fr-FR" b="1" i="1" dirty="0">
                <a:solidFill>
                  <a:srgbClr val="008000"/>
                </a:solidFill>
              </a:rPr>
              <a:t>aubergines</a:t>
            </a:r>
            <a:r>
              <a:rPr lang="fr-FR" dirty="0">
                <a:solidFill>
                  <a:srgbClr val="008000"/>
                </a:solidFill>
              </a:rPr>
              <a:t>, </a:t>
            </a:r>
            <a:r>
              <a:rPr lang="fr-FR" b="1" i="1" dirty="0">
                <a:solidFill>
                  <a:srgbClr val="008000"/>
                </a:solidFill>
              </a:rPr>
              <a:t>salades</a:t>
            </a:r>
            <a:r>
              <a:rPr lang="fr-FR" dirty="0">
                <a:solidFill>
                  <a:srgbClr val="008000"/>
                </a:solidFill>
              </a:rPr>
              <a:t>, </a:t>
            </a:r>
            <a:r>
              <a:rPr lang="fr-FR" b="1" i="1" dirty="0">
                <a:solidFill>
                  <a:srgbClr val="008000"/>
                </a:solidFill>
              </a:rPr>
              <a:t>choux</a:t>
            </a:r>
            <a:r>
              <a:rPr lang="fr-FR" dirty="0">
                <a:solidFill>
                  <a:srgbClr val="008000"/>
                </a:solidFill>
              </a:rPr>
              <a:t>, </a:t>
            </a:r>
            <a:r>
              <a:rPr lang="fr-FR" b="1" i="1" dirty="0">
                <a:solidFill>
                  <a:srgbClr val="008000"/>
                </a:solidFill>
              </a:rPr>
              <a:t>haricots verts</a:t>
            </a:r>
            <a:r>
              <a:rPr lang="fr-FR" dirty="0">
                <a:solidFill>
                  <a:srgbClr val="008000"/>
                </a:solidFill>
              </a:rPr>
              <a:t>, ails, </a:t>
            </a:r>
            <a:r>
              <a:rPr lang="fr-FR" b="1" i="1" dirty="0">
                <a:solidFill>
                  <a:srgbClr val="008000"/>
                </a:solidFill>
              </a:rPr>
              <a:t>oignons</a:t>
            </a:r>
            <a:r>
              <a:rPr lang="fr-FR" dirty="0">
                <a:solidFill>
                  <a:srgbClr val="008000"/>
                </a:solidFill>
              </a:rPr>
              <a:t>, </a:t>
            </a:r>
            <a:r>
              <a:rPr lang="fr-FR" dirty="0" err="1" smtClean="0">
                <a:solidFill>
                  <a:srgbClr val="008000"/>
                </a:solidFill>
              </a:rPr>
              <a:t>petsey</a:t>
            </a:r>
            <a:r>
              <a:rPr lang="fr-FR" dirty="0" smtClean="0">
                <a:solidFill>
                  <a:srgbClr val="008000"/>
                </a:solidFill>
              </a:rPr>
              <a:t> [en fait le </a:t>
            </a:r>
            <a:r>
              <a:rPr lang="fr-FR" b="1" i="1" dirty="0" smtClean="0">
                <a:solidFill>
                  <a:srgbClr val="008000"/>
                </a:solidFill>
              </a:rPr>
              <a:t>chou de Pékin </a:t>
            </a:r>
            <a:r>
              <a:rPr lang="fr-FR" dirty="0" smtClean="0">
                <a:solidFill>
                  <a:srgbClr val="008000"/>
                </a:solidFill>
              </a:rPr>
              <a:t>ou </a:t>
            </a:r>
            <a:r>
              <a:rPr lang="fr-FR" b="1" i="1" dirty="0" err="1">
                <a:solidFill>
                  <a:srgbClr val="008000"/>
                </a:solidFill>
                <a:latin typeface="Calibri" panose="020F0502020204030204" pitchFamily="34" charset="0"/>
              </a:rPr>
              <a:t>pe-tsaï</a:t>
            </a:r>
            <a:r>
              <a:rPr lang="fr-FR" dirty="0" smtClean="0">
                <a:solidFill>
                  <a:srgbClr val="008000"/>
                </a:solidFill>
              </a:rPr>
              <a:t>].</a:t>
            </a:r>
            <a:endParaRPr lang="fr-FR" sz="1200" dirty="0" smtClean="0">
              <a:solidFill>
                <a:srgbClr val="008000"/>
              </a:solidFill>
            </a:endParaRPr>
          </a:p>
          <a:p>
            <a:pPr algn="just"/>
            <a:r>
              <a:rPr lang="fr-FR" sz="1200" dirty="0" smtClean="0">
                <a:solidFill>
                  <a:srgbClr val="008000"/>
                </a:solidFill>
              </a:rPr>
              <a:t>Source</a:t>
            </a:r>
            <a:r>
              <a:rPr lang="fr-FR" sz="1200" dirty="0">
                <a:solidFill>
                  <a:srgbClr val="008000"/>
                </a:solidFill>
              </a:rPr>
              <a:t>: </a:t>
            </a:r>
            <a:r>
              <a:rPr lang="fr-FR" sz="1200" dirty="0">
                <a:solidFill>
                  <a:srgbClr val="008000"/>
                </a:solidFill>
                <a:hlinkClick r:id="rId2"/>
              </a:rPr>
              <a:t>http://www.generation-masoala.org</a:t>
            </a:r>
            <a:r>
              <a:rPr lang="fr-FR" sz="1200" dirty="0" smtClean="0">
                <a:solidFill>
                  <a:srgbClr val="008000"/>
                </a:solidFill>
                <a:hlinkClick r:id="rId2"/>
              </a:rPr>
              <a:t>/</a:t>
            </a:r>
            <a:r>
              <a:rPr lang="fr-FR" sz="1200" dirty="0" smtClean="0">
                <a:solidFill>
                  <a:srgbClr val="008000"/>
                </a:solidFill>
              </a:rPr>
              <a:t> </a:t>
            </a:r>
            <a:endParaRPr lang="fr-FR" dirty="0" smtClean="0">
              <a:solidFill>
                <a:srgbClr val="008000"/>
              </a:solidFill>
            </a:endParaRPr>
          </a:p>
          <a:p>
            <a:pPr algn="just"/>
            <a:endParaRPr lang="fr-FR" dirty="0">
              <a:solidFill>
                <a:srgbClr val="008000"/>
              </a:solidFill>
            </a:endParaRPr>
          </a:p>
          <a:p>
            <a:pPr algn="just"/>
            <a:r>
              <a:rPr lang="fr-FR" i="1" dirty="0">
                <a:solidFill>
                  <a:srgbClr val="008000"/>
                </a:solidFill>
              </a:rPr>
              <a:t>L’association « </a:t>
            </a:r>
            <a:r>
              <a:rPr lang="fr-FR" b="1" i="1" dirty="0" smtClean="0">
                <a:solidFill>
                  <a:srgbClr val="008000"/>
                </a:solidFill>
              </a:rPr>
              <a:t>Un Regard Une Vie</a:t>
            </a:r>
            <a:r>
              <a:rPr lang="fr-FR" i="1" dirty="0">
                <a:solidFill>
                  <a:srgbClr val="008000"/>
                </a:solidFill>
              </a:rPr>
              <a:t> » à Madagascar </a:t>
            </a:r>
            <a:r>
              <a:rPr lang="fr-FR" i="1" dirty="0" smtClean="0">
                <a:solidFill>
                  <a:srgbClr val="008000"/>
                </a:solidFill>
              </a:rPr>
              <a:t>propose, elle, faire </a:t>
            </a:r>
            <a:r>
              <a:rPr lang="fr-FR" i="1" dirty="0">
                <a:solidFill>
                  <a:srgbClr val="008000"/>
                </a:solidFill>
              </a:rPr>
              <a:t>pousser dans son potager : </a:t>
            </a:r>
            <a:r>
              <a:rPr lang="fr-FR" b="1" i="1" dirty="0">
                <a:solidFill>
                  <a:srgbClr val="008000"/>
                </a:solidFill>
              </a:rPr>
              <a:t>m</a:t>
            </a:r>
            <a:r>
              <a:rPr lang="fr-FR" b="1" i="1" dirty="0" smtClean="0">
                <a:solidFill>
                  <a:srgbClr val="008000"/>
                </a:solidFill>
              </a:rPr>
              <a:t>anioc</a:t>
            </a:r>
            <a:r>
              <a:rPr lang="fr-FR" i="1" dirty="0">
                <a:solidFill>
                  <a:srgbClr val="008000"/>
                </a:solidFill>
              </a:rPr>
              <a:t>, </a:t>
            </a:r>
            <a:r>
              <a:rPr lang="fr-FR" b="1" i="1" dirty="0">
                <a:solidFill>
                  <a:srgbClr val="008000"/>
                </a:solidFill>
              </a:rPr>
              <a:t>patates douces</a:t>
            </a:r>
            <a:r>
              <a:rPr lang="fr-FR" i="1" dirty="0">
                <a:solidFill>
                  <a:srgbClr val="008000"/>
                </a:solidFill>
              </a:rPr>
              <a:t>, </a:t>
            </a:r>
            <a:r>
              <a:rPr lang="fr-FR" b="1" i="1" dirty="0" err="1">
                <a:solidFill>
                  <a:srgbClr val="008000"/>
                </a:solidFill>
              </a:rPr>
              <a:t>brède</a:t>
            </a:r>
            <a:r>
              <a:rPr lang="fr-FR" b="1" i="1" dirty="0">
                <a:solidFill>
                  <a:srgbClr val="008000"/>
                </a:solidFill>
              </a:rPr>
              <a:t> </a:t>
            </a:r>
            <a:r>
              <a:rPr lang="fr-FR" b="1" i="1" dirty="0" err="1">
                <a:solidFill>
                  <a:srgbClr val="008000"/>
                </a:solidFill>
              </a:rPr>
              <a:t>mafane</a:t>
            </a:r>
            <a:r>
              <a:rPr lang="fr-FR" b="1" i="1" dirty="0">
                <a:solidFill>
                  <a:srgbClr val="008000"/>
                </a:solidFill>
              </a:rPr>
              <a:t> </a:t>
            </a:r>
            <a:r>
              <a:rPr lang="fr-FR" dirty="0" smtClean="0">
                <a:solidFill>
                  <a:srgbClr val="008000"/>
                </a:solidFill>
              </a:rPr>
              <a:t>(°)</a:t>
            </a:r>
            <a:r>
              <a:rPr lang="fr-FR" b="1" i="1" dirty="0" smtClean="0">
                <a:solidFill>
                  <a:srgbClr val="008000"/>
                </a:solidFill>
              </a:rPr>
              <a:t> </a:t>
            </a:r>
            <a:r>
              <a:rPr lang="fr-FR" i="1" dirty="0" smtClean="0">
                <a:solidFill>
                  <a:srgbClr val="008000"/>
                </a:solidFill>
              </a:rPr>
              <a:t>(</a:t>
            </a:r>
            <a:r>
              <a:rPr lang="fr-FR" i="1" dirty="0">
                <a:solidFill>
                  <a:srgbClr val="008000"/>
                </a:solidFill>
              </a:rPr>
              <a:t>la </a:t>
            </a:r>
            <a:r>
              <a:rPr lang="fr-FR" i="1" dirty="0" smtClean="0">
                <a:solidFill>
                  <a:srgbClr val="008000"/>
                </a:solidFill>
              </a:rPr>
              <a:t>plante servant à composer le plat national malgache, le </a:t>
            </a:r>
            <a:r>
              <a:rPr lang="fr-FR" i="1" dirty="0" err="1" smtClean="0">
                <a:solidFill>
                  <a:srgbClr val="008000"/>
                </a:solidFill>
              </a:rPr>
              <a:t>Romazava</a:t>
            </a:r>
            <a:r>
              <a:rPr lang="fr-FR" i="1" dirty="0" smtClean="0">
                <a:solidFill>
                  <a:srgbClr val="008000"/>
                </a:solidFill>
              </a:rPr>
              <a:t>), </a:t>
            </a:r>
            <a:r>
              <a:rPr lang="fr-FR" b="1" i="1" dirty="0">
                <a:solidFill>
                  <a:srgbClr val="008000"/>
                </a:solidFill>
              </a:rPr>
              <a:t>c</a:t>
            </a:r>
            <a:r>
              <a:rPr lang="fr-FR" b="1" i="1" dirty="0" smtClean="0">
                <a:solidFill>
                  <a:srgbClr val="008000"/>
                </a:solidFill>
              </a:rPr>
              <a:t>oncombre</a:t>
            </a:r>
            <a:r>
              <a:rPr lang="fr-FR" i="1" dirty="0">
                <a:solidFill>
                  <a:srgbClr val="008000"/>
                </a:solidFill>
              </a:rPr>
              <a:t>, </a:t>
            </a:r>
            <a:r>
              <a:rPr lang="fr-FR" b="1" i="1" dirty="0">
                <a:solidFill>
                  <a:srgbClr val="008000"/>
                </a:solidFill>
              </a:rPr>
              <a:t>tomates</a:t>
            </a:r>
            <a:r>
              <a:rPr lang="fr-FR" i="1" dirty="0">
                <a:solidFill>
                  <a:srgbClr val="008000"/>
                </a:solidFill>
              </a:rPr>
              <a:t>, </a:t>
            </a:r>
            <a:r>
              <a:rPr lang="fr-FR" i="1" dirty="0" smtClean="0">
                <a:solidFill>
                  <a:srgbClr val="008000"/>
                </a:solidFill>
              </a:rPr>
              <a:t>pommes de terre, </a:t>
            </a:r>
            <a:r>
              <a:rPr lang="fr-FR" b="1" i="1" dirty="0">
                <a:solidFill>
                  <a:srgbClr val="008000"/>
                </a:solidFill>
              </a:rPr>
              <a:t>haricots verts</a:t>
            </a:r>
            <a:r>
              <a:rPr lang="fr-FR" i="1" dirty="0">
                <a:solidFill>
                  <a:srgbClr val="008000"/>
                </a:solidFill>
              </a:rPr>
              <a:t>, </a:t>
            </a:r>
            <a:r>
              <a:rPr lang="fr-FR" b="1" i="1" dirty="0">
                <a:solidFill>
                  <a:srgbClr val="008000"/>
                </a:solidFill>
              </a:rPr>
              <a:t>haricots secs</a:t>
            </a:r>
            <a:r>
              <a:rPr lang="fr-FR" i="1" dirty="0">
                <a:solidFill>
                  <a:srgbClr val="008000"/>
                </a:solidFill>
              </a:rPr>
              <a:t>, </a:t>
            </a:r>
            <a:r>
              <a:rPr lang="fr-FR" b="1" i="1" dirty="0">
                <a:solidFill>
                  <a:srgbClr val="008000"/>
                </a:solidFill>
              </a:rPr>
              <a:t>salades</a:t>
            </a:r>
            <a:r>
              <a:rPr lang="fr-FR" i="1" dirty="0">
                <a:solidFill>
                  <a:srgbClr val="008000"/>
                </a:solidFill>
              </a:rPr>
              <a:t>, poireaux, carottes, </a:t>
            </a:r>
            <a:r>
              <a:rPr lang="fr-FR" b="1" i="1" dirty="0" smtClean="0">
                <a:solidFill>
                  <a:srgbClr val="008000"/>
                </a:solidFill>
              </a:rPr>
              <a:t>piments</a:t>
            </a:r>
            <a:r>
              <a:rPr lang="fr-FR" i="1" dirty="0">
                <a:solidFill>
                  <a:srgbClr val="008000"/>
                </a:solidFill>
              </a:rPr>
              <a:t> </a:t>
            </a:r>
            <a:r>
              <a:rPr lang="fr-FR" i="1" dirty="0" smtClean="0">
                <a:solidFill>
                  <a:srgbClr val="008000"/>
                </a:solidFill>
              </a:rPr>
              <a:t>…</a:t>
            </a:r>
          </a:p>
          <a:p>
            <a:pPr algn="just"/>
            <a:r>
              <a:rPr lang="fr-FR" dirty="0" smtClean="0">
                <a:solidFill>
                  <a:srgbClr val="008000"/>
                </a:solidFill>
              </a:rPr>
              <a:t>(°) encore appelée </a:t>
            </a:r>
            <a:r>
              <a:rPr lang="fr-FR" i="1" dirty="0" smtClean="0">
                <a:solidFill>
                  <a:srgbClr val="008000"/>
                </a:solidFill>
              </a:rPr>
              <a:t>Cresson de Para</a:t>
            </a:r>
            <a:r>
              <a:rPr lang="fr-FR" dirty="0" smtClean="0">
                <a:solidFill>
                  <a:srgbClr val="008000"/>
                </a:solidFill>
              </a:rPr>
              <a:t>.</a:t>
            </a:r>
            <a:endParaRPr lang="fr-FR" i="1" dirty="0">
              <a:solidFill>
                <a:srgbClr val="008000"/>
              </a:solidFill>
            </a:endParaRPr>
          </a:p>
        </p:txBody>
      </p:sp>
      <p:sp>
        <p:nvSpPr>
          <p:cNvPr id="4" name="ZoneTexte 3"/>
          <p:cNvSpPr txBox="1"/>
          <p:nvPr/>
        </p:nvSpPr>
        <p:spPr>
          <a:xfrm>
            <a:off x="6334699" y="6357060"/>
            <a:ext cx="5610770" cy="646331"/>
          </a:xfrm>
          <a:prstGeom prst="rect">
            <a:avLst/>
          </a:prstGeom>
          <a:noFill/>
        </p:spPr>
        <p:txBody>
          <a:bodyPr wrap="square" rtlCol="0">
            <a:spAutoFit/>
          </a:bodyPr>
          <a:lstStyle/>
          <a:p>
            <a:r>
              <a:rPr lang="fr-FR" dirty="0" smtClean="0">
                <a:solidFill>
                  <a:srgbClr val="008000"/>
                </a:solidFill>
              </a:rPr>
              <a:t>Le grand nombre d’espèces potagères garantit la sécurité alimentaire, en cas de maladie sur une espèce.</a:t>
            </a:r>
            <a:endParaRPr lang="fr-FR" dirty="0">
              <a:solidFill>
                <a:srgbClr val="008000"/>
              </a:solidFill>
            </a:endParaRPr>
          </a:p>
        </p:txBody>
      </p:sp>
    </p:spTree>
    <p:extLst>
      <p:ext uri="{BB962C8B-B14F-4D97-AF65-F5344CB8AC3E}">
        <p14:creationId xmlns:p14="http://schemas.microsoft.com/office/powerpoint/2010/main" val="3736015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204395"/>
            <a:ext cx="563879" cy="288402"/>
          </a:xfrm>
        </p:spPr>
        <p:txBody>
          <a:bodyPr/>
          <a:lstStyle/>
          <a:p>
            <a:fld id="{603C289A-54D5-4C32-934A-7B1A9FC8B676}" type="slidenum">
              <a:rPr lang="fr-FR" smtClean="0"/>
              <a:t>42</a:t>
            </a:fld>
            <a:endParaRPr lang="fr-FR"/>
          </a:p>
        </p:txBody>
      </p:sp>
      <p:sp>
        <p:nvSpPr>
          <p:cNvPr id="6" name="Rectangle 5"/>
          <p:cNvSpPr/>
          <p:nvPr/>
        </p:nvSpPr>
        <p:spPr>
          <a:xfrm>
            <a:off x="246998" y="615063"/>
            <a:ext cx="4061561" cy="369332"/>
          </a:xfrm>
          <a:prstGeom prst="rect">
            <a:avLst/>
          </a:prstGeom>
        </p:spPr>
        <p:txBody>
          <a:bodyPr wrap="none">
            <a:spAutoFit/>
          </a:bodyPr>
          <a:lstStyle/>
          <a:p>
            <a:r>
              <a:rPr lang="fr-FR" b="1" dirty="0" smtClean="0">
                <a:solidFill>
                  <a:srgbClr val="008000"/>
                </a:solidFill>
              </a:rPr>
              <a:t>14. Quelques </a:t>
            </a:r>
            <a:r>
              <a:rPr lang="fr-FR" b="1" dirty="0">
                <a:solidFill>
                  <a:srgbClr val="008000"/>
                </a:solidFill>
              </a:rPr>
              <a:t>légumes </a:t>
            </a:r>
            <a:r>
              <a:rPr lang="fr-FR" b="1" dirty="0" smtClean="0">
                <a:solidFill>
                  <a:srgbClr val="008000"/>
                </a:solidFill>
              </a:rPr>
              <a:t>importants (suite)</a:t>
            </a:r>
            <a:endParaRPr lang="fr-FR" b="1" dirty="0">
              <a:solidFill>
                <a:srgbClr val="008000"/>
              </a:solidFill>
            </a:endParaRPr>
          </a:p>
        </p:txBody>
      </p:sp>
      <p:sp>
        <p:nvSpPr>
          <p:cNvPr id="7" name="ZoneTexte 6"/>
          <p:cNvSpPr txBox="1"/>
          <p:nvPr/>
        </p:nvSpPr>
        <p:spPr>
          <a:xfrm>
            <a:off x="2775474" y="1607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618721568"/>
              </p:ext>
            </p:extLst>
          </p:nvPr>
        </p:nvGraphicFramePr>
        <p:xfrm>
          <a:off x="344246" y="1129557"/>
          <a:ext cx="7729164" cy="2850772"/>
        </p:xfrm>
        <a:graphic>
          <a:graphicData uri="http://schemas.openxmlformats.org/drawingml/2006/table">
            <a:tbl>
              <a:tblPr>
                <a:tableStyleId>{5C22544A-7EE6-4342-B048-85BDC9FD1C3A}</a:tableStyleId>
              </a:tblPr>
              <a:tblGrid>
                <a:gridCol w="1442194"/>
                <a:gridCol w="1323884"/>
                <a:gridCol w="1913065"/>
                <a:gridCol w="1323884"/>
                <a:gridCol w="1726137"/>
              </a:tblGrid>
              <a:tr h="353349">
                <a:tc>
                  <a:txBody>
                    <a:bodyPr/>
                    <a:lstStyle/>
                    <a:p>
                      <a:pPr marL="36000" eaLnBrk="0" fontAlgn="base" hangingPunct="0">
                        <a:lnSpc>
                          <a:spcPct val="100000"/>
                        </a:lnSpc>
                        <a:spcAft>
                          <a:spcPts val="0"/>
                        </a:spcAft>
                      </a:pPr>
                      <a:r>
                        <a:rPr lang="fr-FR" sz="1200" dirty="0">
                          <a:effectLst/>
                        </a:rPr>
                        <a:t>Nom français</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Nom anglais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Nom </a:t>
                      </a:r>
                      <a:r>
                        <a:rPr lang="fr-FR" sz="1200" dirty="0" smtClean="0">
                          <a:effectLst/>
                        </a:rPr>
                        <a:t>scientifique</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Famille</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spc="-15" dirty="0" smtClean="0">
                          <a:effectLst/>
                        </a:rPr>
                        <a:t>Produits</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318">
                <a:tc>
                  <a:txBody>
                    <a:bodyPr/>
                    <a:lstStyle/>
                    <a:p>
                      <a:pPr marL="36000" eaLnBrk="0" fontAlgn="base" hangingPunct="0">
                        <a:lnSpc>
                          <a:spcPct val="100000"/>
                        </a:lnSpc>
                        <a:spcAft>
                          <a:spcPts val="0"/>
                        </a:spcAft>
                      </a:pPr>
                      <a:r>
                        <a:rPr lang="fr-FR" sz="1200">
                          <a:effectLst/>
                        </a:rPr>
                        <a:t>Morelle noire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Black night- shade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Solanum</a:t>
                      </a:r>
                      <a:r>
                        <a:rPr lang="fr-FR" sz="1200" i="1" dirty="0">
                          <a:effectLst/>
                        </a:rPr>
                        <a:t> </a:t>
                      </a:r>
                      <a:r>
                        <a:rPr lang="fr-FR" sz="1200" i="1" dirty="0" err="1">
                          <a:effectLst/>
                        </a:rPr>
                        <a:t>nigrum</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Solanées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425">
                <a:tc>
                  <a:txBody>
                    <a:bodyPr/>
                    <a:lstStyle/>
                    <a:p>
                      <a:pPr marL="36000" eaLnBrk="0" fontAlgn="base" hangingPunct="0">
                        <a:lnSpc>
                          <a:spcPct val="100000"/>
                        </a:lnSpc>
                        <a:spcAft>
                          <a:spcPts val="0"/>
                        </a:spcAft>
                      </a:pPr>
                      <a:r>
                        <a:rPr lang="fr-FR" sz="1200">
                          <a:effectLst/>
                        </a:rPr>
                        <a:t>Niebe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Cowpea</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05740" eaLnBrk="0" fontAlgn="base" hangingPunct="0">
                        <a:lnSpc>
                          <a:spcPct val="100000"/>
                        </a:lnSpc>
                        <a:spcAft>
                          <a:spcPts val="0"/>
                        </a:spcAft>
                      </a:pPr>
                      <a:r>
                        <a:rPr lang="fr-FR" sz="1200" i="1" spc="-5">
                          <a:effectLst/>
                        </a:rPr>
                        <a:t>Vigna unguiculata (var. unguiculata)</a:t>
                      </a:r>
                      <a:endParaRPr lang="fr-FR" sz="1200" i="1">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Légumineuses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Graines, feuilles (fruits charnus)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600">
                <a:tc>
                  <a:txBody>
                    <a:bodyPr/>
                    <a:lstStyle/>
                    <a:p>
                      <a:pPr marL="36000" eaLnBrk="0" fontAlgn="base" hangingPunct="0">
                        <a:lnSpc>
                          <a:spcPct val="100000"/>
                        </a:lnSpc>
                        <a:spcAft>
                          <a:spcPts val="0"/>
                        </a:spcAft>
                      </a:pPr>
                      <a:r>
                        <a:rPr lang="fr-FR" sz="1200">
                          <a:effectLst/>
                        </a:rPr>
                        <a:t>Oignon</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Onion</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a:effectLst/>
                        </a:rPr>
                        <a:t>Allium </a:t>
                      </a:r>
                      <a:r>
                        <a:rPr lang="fr-FR" sz="1200" i="1" dirty="0" err="1">
                          <a:effectLst/>
                        </a:rPr>
                        <a:t>cepa</a:t>
                      </a:r>
                      <a:endParaRPr lang="fr-FR" sz="12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Alliacées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Bulbus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1402">
                <a:tc>
                  <a:txBody>
                    <a:bodyPr/>
                    <a:lstStyle/>
                    <a:p>
                      <a:pPr marL="36000" eaLnBrk="0" fontAlgn="base" hangingPunct="0">
                        <a:lnSpc>
                          <a:spcPct val="100000"/>
                        </a:lnSpc>
                        <a:spcAft>
                          <a:spcPts val="0"/>
                        </a:spcAft>
                      </a:pPr>
                      <a:r>
                        <a:rPr lang="fr-FR" sz="1200">
                          <a:effectLst/>
                        </a:rPr>
                        <a:t>Oseille de Guinée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err="1">
                          <a:effectLst/>
                        </a:rPr>
                        <a:t>Roselle</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a:effectLst/>
                        </a:rPr>
                        <a:t>Hibiscus </a:t>
                      </a:r>
                      <a:r>
                        <a:rPr lang="fr-FR" sz="1200" i="1" dirty="0" err="1">
                          <a:effectLst/>
                        </a:rPr>
                        <a:t>sabdariffa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Malvacées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675">
                <a:tc>
                  <a:txBody>
                    <a:bodyPr/>
                    <a:lstStyle/>
                    <a:p>
                      <a:pPr marL="36000" eaLnBrk="0" fontAlgn="base" hangingPunct="0">
                        <a:lnSpc>
                          <a:spcPct val="100000"/>
                        </a:lnSpc>
                        <a:spcAft>
                          <a:spcPts val="0"/>
                        </a:spcAft>
                      </a:pPr>
                      <a:r>
                        <a:rPr lang="fr-FR" sz="1200">
                          <a:effectLst/>
                        </a:rPr>
                        <a:t>Patate douce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Sweet potato</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Ipomoea</a:t>
                      </a:r>
                      <a:r>
                        <a:rPr lang="fr-FR" sz="1200" i="1" dirty="0">
                          <a:effectLst/>
                        </a:rPr>
                        <a:t> </a:t>
                      </a:r>
                      <a:r>
                        <a:rPr lang="fr-FR" sz="1200" i="1" dirty="0" err="1">
                          <a:effectLst/>
                        </a:rPr>
                        <a:t>batatas</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smtClean="0">
                          <a:effectLst/>
                        </a:rPr>
                        <a:t>Convolvulacées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65760" eaLnBrk="0" fontAlgn="base" hangingPunct="0">
                        <a:lnSpc>
                          <a:spcPct val="100000"/>
                        </a:lnSpc>
                        <a:spcAft>
                          <a:spcPts val="0"/>
                        </a:spcAft>
                      </a:pPr>
                      <a:r>
                        <a:rPr lang="fr-FR" sz="1200">
                          <a:effectLst/>
                        </a:rPr>
                        <a:t>Tubercules,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marL="36000" eaLnBrk="0" fontAlgn="base" hangingPunct="0">
                        <a:lnSpc>
                          <a:spcPct val="100000"/>
                        </a:lnSpc>
                        <a:spcAft>
                          <a:spcPts val="0"/>
                        </a:spcAft>
                      </a:pPr>
                      <a:r>
                        <a:rPr lang="fr-FR" sz="1200">
                          <a:effectLst/>
                        </a:rPr>
                        <a:t>Patate aquatique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Kangkong</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Ipomoea</a:t>
                      </a:r>
                      <a:r>
                        <a:rPr lang="fr-FR" sz="1200" i="1" dirty="0">
                          <a:effectLst/>
                        </a:rPr>
                        <a:t> aquatique</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smtClean="0">
                          <a:effectLst/>
                        </a:rPr>
                        <a:t>Convolvulacées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53">
                <a:tc>
                  <a:txBody>
                    <a:bodyPr/>
                    <a:lstStyle/>
                    <a:p>
                      <a:pPr marL="36000" eaLnBrk="0" fontAlgn="base" hangingPunct="0">
                        <a:lnSpc>
                          <a:spcPct val="100000"/>
                        </a:lnSpc>
                        <a:spcAft>
                          <a:spcPts val="0"/>
                        </a:spcAft>
                      </a:pPr>
                      <a:r>
                        <a:rPr lang="fr-FR" sz="1200" dirty="0">
                          <a:effectLst/>
                        </a:rPr>
                        <a:t>Piment</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Hot pepper</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Capsicum</a:t>
                      </a:r>
                      <a:r>
                        <a:rPr lang="fr-FR" sz="1200" i="1" dirty="0">
                          <a:effectLst/>
                        </a:rPr>
                        <a:t> </a:t>
                      </a:r>
                      <a:r>
                        <a:rPr lang="fr-FR" sz="1200" i="1" dirty="0" err="1">
                          <a:effectLst/>
                        </a:rPr>
                        <a:t>spp</a:t>
                      </a:r>
                      <a:r>
                        <a:rPr lang="fr-FR" sz="1200" i="1" dirty="0">
                          <a:effectLst/>
                        </a:rPr>
                        <a:t>.</a:t>
                      </a:r>
                      <a:endParaRPr lang="fr-FR" sz="12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Solanées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1364">
                <a:tc>
                  <a:txBody>
                    <a:bodyPr/>
                    <a:lstStyle/>
                    <a:p>
                      <a:pPr marL="36000" eaLnBrk="0" fontAlgn="base" hangingPunct="0">
                        <a:lnSpc>
                          <a:spcPct val="100000"/>
                        </a:lnSpc>
                        <a:spcAft>
                          <a:spcPts val="0"/>
                        </a:spcAft>
                      </a:pPr>
                      <a:r>
                        <a:rPr lang="fr-FR" sz="1200">
                          <a:effectLst/>
                        </a:rPr>
                        <a:t>Pois d'Angole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Pigeon </a:t>
                      </a:r>
                      <a:r>
                        <a:rPr lang="fr-FR" sz="1200" dirty="0" err="1">
                          <a:effectLst/>
                        </a:rPr>
                        <a:t>pea</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Cajanus</a:t>
                      </a:r>
                      <a:r>
                        <a:rPr lang="fr-FR" sz="1200" i="1" dirty="0">
                          <a:effectLst/>
                        </a:rPr>
                        <a:t> </a:t>
                      </a:r>
                      <a:r>
                        <a:rPr lang="fr-FR" sz="1200" i="1" dirty="0" err="1">
                          <a:effectLst/>
                        </a:rPr>
                        <a:t>cajan</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68580" eaLnBrk="0" fontAlgn="base" hangingPunct="0">
                        <a:lnSpc>
                          <a:spcPct val="100000"/>
                        </a:lnSpc>
                        <a:spcAft>
                          <a:spcPts val="0"/>
                        </a:spcAft>
                      </a:pPr>
                      <a:r>
                        <a:rPr lang="fr-FR" sz="1200" dirty="0" smtClean="0">
                          <a:effectLst/>
                        </a:rPr>
                        <a:t>Légumineuses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 feuilles, graines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637">
                <a:tc>
                  <a:txBody>
                    <a:bodyPr/>
                    <a:lstStyle/>
                    <a:p>
                      <a:pPr marL="36000" eaLnBrk="0" fontAlgn="base" hangingPunct="0">
                        <a:lnSpc>
                          <a:spcPct val="100000"/>
                        </a:lnSpc>
                        <a:spcAft>
                          <a:spcPts val="0"/>
                        </a:spcAft>
                      </a:pPr>
                      <a:r>
                        <a:rPr lang="fr-FR" sz="1200" spc="-5">
                          <a:effectLst/>
                        </a:rPr>
                        <a:t>Poivron</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spc="-10">
                          <a:effectLst/>
                        </a:rPr>
                        <a:t>Sweet pepper</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Capsicum</a:t>
                      </a:r>
                      <a:r>
                        <a:rPr lang="fr-FR" sz="1200" i="1" dirty="0">
                          <a:effectLst/>
                        </a:rPr>
                        <a:t> </a:t>
                      </a:r>
                      <a:r>
                        <a:rPr lang="fr-FR" sz="1200" i="1" dirty="0" err="1">
                          <a:effectLst/>
                        </a:rPr>
                        <a:t>annuum</a:t>
                      </a:r>
                      <a:endParaRPr lang="fr-FR" sz="1200" i="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Solanées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Fruits charnus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23">
                <a:tc>
                  <a:txBody>
                    <a:bodyPr/>
                    <a:lstStyle/>
                    <a:p>
                      <a:pPr marL="36000" eaLnBrk="0" fontAlgn="base" hangingPunct="0">
                        <a:lnSpc>
                          <a:spcPct val="100000"/>
                        </a:lnSpc>
                        <a:spcAft>
                          <a:spcPts val="0"/>
                        </a:spcAft>
                      </a:pPr>
                      <a:r>
                        <a:rPr lang="fr-FR" sz="1200" spc="-15">
                          <a:effectLst/>
                        </a:rPr>
                        <a:t>Taro</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274320" eaLnBrk="0" fontAlgn="base" hangingPunct="0">
                        <a:lnSpc>
                          <a:spcPct val="100000"/>
                        </a:lnSpc>
                        <a:spcAft>
                          <a:spcPts val="0"/>
                        </a:spcAft>
                      </a:pPr>
                      <a:r>
                        <a:rPr lang="fr-FR" sz="1200">
                          <a:effectLst/>
                        </a:rPr>
                        <a:t>Taro, cocoyam</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Colocasia</a:t>
                      </a:r>
                      <a:r>
                        <a:rPr lang="fr-FR" sz="1200" i="1" dirty="0">
                          <a:effectLst/>
                        </a:rPr>
                        <a:t> </a:t>
                      </a:r>
                      <a:r>
                        <a:rPr lang="fr-FR" sz="1200" i="1" dirty="0" err="1">
                          <a:effectLst/>
                        </a:rPr>
                        <a:t>esculenta</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Aracées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marR="365760" eaLnBrk="0" fontAlgn="base" hangingPunct="0">
                        <a:lnSpc>
                          <a:spcPct val="100000"/>
                        </a:lnSpc>
                        <a:spcAft>
                          <a:spcPts val="0"/>
                        </a:spcAft>
                      </a:pPr>
                      <a:r>
                        <a:rPr lang="fr-FR" sz="1200">
                          <a:effectLst/>
                        </a:rPr>
                        <a:t>Tubercules, feuilles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marL="36000" eaLnBrk="0" fontAlgn="base" hangingPunct="0">
                        <a:lnSpc>
                          <a:spcPct val="100000"/>
                        </a:lnSpc>
                        <a:spcAft>
                          <a:spcPts val="0"/>
                        </a:spcAft>
                      </a:pPr>
                      <a:r>
                        <a:rPr lang="fr-FR" sz="1200" spc="-5">
                          <a:effectLst/>
                        </a:rPr>
                        <a:t>Tomate</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spc="-5">
                          <a:effectLst/>
                        </a:rPr>
                        <a:t>Tomato</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i="1" dirty="0" err="1">
                          <a:effectLst/>
                        </a:rPr>
                        <a:t>Lycipersicon</a:t>
                      </a:r>
                      <a:r>
                        <a:rPr lang="fr-FR" sz="1200" i="1" dirty="0">
                          <a:effectLst/>
                        </a:rPr>
                        <a:t> </a:t>
                      </a:r>
                      <a:r>
                        <a:rPr lang="fr-FR" sz="1200" i="1" dirty="0" err="1">
                          <a:effectLst/>
                        </a:rPr>
                        <a:t>esculentum</a:t>
                      </a:r>
                      <a:endParaRPr lang="fr-FR" sz="1200" i="1"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a:effectLst/>
                        </a:rPr>
                        <a:t>Solanées</a:t>
                      </a:r>
                      <a:endParaRPr lang="fr-FR" sz="12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eaLnBrk="0" fontAlgn="base" hangingPunct="0">
                        <a:lnSpc>
                          <a:spcPct val="100000"/>
                        </a:lnSpc>
                        <a:spcAft>
                          <a:spcPts val="0"/>
                        </a:spcAft>
                      </a:pPr>
                      <a:r>
                        <a:rPr lang="fr-FR" sz="1200" dirty="0">
                          <a:effectLst/>
                        </a:rPr>
                        <a:t>Fruits charnus</a:t>
                      </a:r>
                      <a:endParaRPr lang="fr-FR" sz="12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a:off x="2103852" y="4158734"/>
            <a:ext cx="3866122" cy="276999"/>
          </a:xfrm>
          <a:prstGeom prst="rect">
            <a:avLst/>
          </a:prstGeom>
        </p:spPr>
        <p:txBody>
          <a:bodyPr wrap="none">
            <a:spAutoFit/>
          </a:bodyPr>
          <a:lstStyle/>
          <a:p>
            <a:pPr algn="ctr"/>
            <a:r>
              <a:rPr lang="fr-FR" sz="1200" dirty="0">
                <a:solidFill>
                  <a:srgbClr val="008000"/>
                </a:solidFill>
              </a:rPr>
              <a:t>Sources : </a:t>
            </a:r>
            <a:r>
              <a:rPr lang="fr-FR" sz="1200" dirty="0" err="1">
                <a:solidFill>
                  <a:srgbClr val="008000"/>
                </a:solidFill>
              </a:rPr>
              <a:t>Grubben</a:t>
            </a:r>
            <a:r>
              <a:rPr lang="fr-FR" sz="1200" dirty="0">
                <a:solidFill>
                  <a:srgbClr val="008000"/>
                </a:solidFill>
              </a:rPr>
              <a:t> (1977, 1978), </a:t>
            </a:r>
            <a:r>
              <a:rPr lang="fr-FR" sz="1200" dirty="0" err="1">
                <a:solidFill>
                  <a:srgbClr val="008000"/>
                </a:solidFill>
              </a:rPr>
              <a:t>Oomen</a:t>
            </a:r>
            <a:r>
              <a:rPr lang="fr-FR" sz="1200" dirty="0">
                <a:solidFill>
                  <a:srgbClr val="008000"/>
                </a:solidFill>
              </a:rPr>
              <a:t> &amp; </a:t>
            </a:r>
            <a:r>
              <a:rPr lang="fr-FR" sz="1200" dirty="0" err="1">
                <a:solidFill>
                  <a:srgbClr val="008000"/>
                </a:solidFill>
              </a:rPr>
              <a:t>Grubben</a:t>
            </a:r>
            <a:r>
              <a:rPr lang="fr-FR" sz="1200" dirty="0">
                <a:solidFill>
                  <a:srgbClr val="008000"/>
                </a:solidFill>
              </a:rPr>
              <a:t> (1977)</a:t>
            </a:r>
          </a:p>
        </p:txBody>
      </p:sp>
    </p:spTree>
    <p:extLst>
      <p:ext uri="{BB962C8B-B14F-4D97-AF65-F5344CB8AC3E}">
        <p14:creationId xmlns:p14="http://schemas.microsoft.com/office/powerpoint/2010/main" val="3958256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55680" y="268942"/>
            <a:ext cx="682214" cy="277644"/>
          </a:xfrm>
        </p:spPr>
        <p:txBody>
          <a:bodyPr/>
          <a:lstStyle/>
          <a:p>
            <a:fld id="{603C289A-54D5-4C32-934A-7B1A9FC8B676}" type="slidenum">
              <a:rPr lang="fr-FR" smtClean="0"/>
              <a:t>43</a:t>
            </a:fld>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4015461020"/>
              </p:ext>
            </p:extLst>
          </p:nvPr>
        </p:nvGraphicFramePr>
        <p:xfrm>
          <a:off x="240221" y="1398495"/>
          <a:ext cx="5558151" cy="2031792"/>
        </p:xfrm>
        <a:graphic>
          <a:graphicData uri="http://schemas.openxmlformats.org/drawingml/2006/table">
            <a:tbl>
              <a:tblPr>
                <a:tableStyleId>{5C22544A-7EE6-4342-B048-85BDC9FD1C3A}</a:tableStyleId>
              </a:tblPr>
              <a:tblGrid>
                <a:gridCol w="1449538"/>
                <a:gridCol w="1440683"/>
                <a:gridCol w="1445110"/>
                <a:gridCol w="1222820"/>
              </a:tblGrid>
              <a:tr h="192936">
                <a:tc gridSpan="2">
                  <a:txBody>
                    <a:bodyPr/>
                    <a:lstStyle/>
                    <a:p>
                      <a:pPr marL="72000" eaLnBrk="0" fontAlgn="base" hangingPunct="0">
                        <a:lnSpc>
                          <a:spcPct val="100000"/>
                        </a:lnSpc>
                        <a:spcBef>
                          <a:spcPts val="0"/>
                        </a:spcBef>
                        <a:spcAft>
                          <a:spcPts val="0"/>
                        </a:spcAft>
                      </a:pPr>
                      <a:r>
                        <a:rPr lang="fr-FR" sz="1200" dirty="0">
                          <a:effectLst/>
                        </a:rPr>
                        <a:t>à la flétrissure</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2">
                  <a:txBody>
                    <a:bodyPr/>
                    <a:lstStyle/>
                    <a:p>
                      <a:pPr marL="72000" eaLnBrk="0" fontAlgn="base" hangingPunct="0">
                        <a:lnSpc>
                          <a:spcPct val="100000"/>
                        </a:lnSpc>
                        <a:spcBef>
                          <a:spcPts val="0"/>
                        </a:spcBef>
                        <a:spcAft>
                          <a:spcPts val="0"/>
                        </a:spcAft>
                      </a:pPr>
                      <a:r>
                        <a:rPr lang="fr-FR" sz="1200">
                          <a:effectLst/>
                        </a:rPr>
                        <a:t>aux nématodes à galles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r>
              <a:tr h="192936">
                <a:tc>
                  <a:txBody>
                    <a:bodyPr/>
                    <a:lstStyle/>
                    <a:p>
                      <a:pPr marL="72000" eaLnBrk="0" fontAlgn="base" hangingPunct="0">
                        <a:lnSpc>
                          <a:spcPct val="100000"/>
                        </a:lnSpc>
                        <a:spcBef>
                          <a:spcPts val="0"/>
                        </a:spcBef>
                        <a:spcAft>
                          <a:spcPts val="0"/>
                        </a:spcAft>
                      </a:pPr>
                      <a:r>
                        <a:rPr lang="fr-FR" sz="1200" dirty="0">
                          <a:effectLst/>
                        </a:rPr>
                        <a:t>sensibles</a:t>
                      </a:r>
                      <a:endParaRPr lang="fr-FR" sz="12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spc="-5">
                          <a:effectLst/>
                        </a:rPr>
                        <a:t>résistantes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a:effectLst/>
                        </a:rPr>
                        <a:t>sensibles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spc="-5">
                          <a:effectLst/>
                        </a:rPr>
                        <a:t>résistantes</a:t>
                      </a:r>
                      <a:endParaRPr lang="fr-FR" sz="12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85958">
                <a:tc>
                  <a:txBody>
                    <a:bodyPr/>
                    <a:lstStyle/>
                    <a:p>
                      <a:pPr marL="72000" marR="251460" eaLnBrk="0" fontAlgn="base" hangingPunct="0">
                        <a:lnSpc>
                          <a:spcPct val="100000"/>
                        </a:lnSpc>
                        <a:spcBef>
                          <a:spcPts val="0"/>
                        </a:spcBef>
                        <a:spcAft>
                          <a:spcPts val="0"/>
                        </a:spcAft>
                      </a:pPr>
                      <a:r>
                        <a:rPr lang="fr-FR" sz="1200" spc="15" dirty="0">
                          <a:effectLst/>
                          <a:latin typeface="+mn-lt"/>
                        </a:rPr>
                        <a:t>aubergine </a:t>
                      </a:r>
                      <a:r>
                        <a:rPr lang="fr-FR" sz="1200" spc="15" dirty="0" err="1">
                          <a:effectLst/>
                          <a:latin typeface="+mn-lt"/>
                        </a:rPr>
                        <a:t>aubergine</a:t>
                      </a:r>
                      <a:r>
                        <a:rPr lang="fr-FR" sz="1200" spc="15" dirty="0">
                          <a:effectLst/>
                          <a:latin typeface="+mn-lt"/>
                        </a:rPr>
                        <a:t> locale concombre </a:t>
                      </a:r>
                      <a:r>
                        <a:rPr lang="fr-FR" sz="1200" spc="15" dirty="0" err="1">
                          <a:effectLst/>
                          <a:latin typeface="+mn-lt"/>
                        </a:rPr>
                        <a:t>diloque</a:t>
                      </a:r>
                      <a:r>
                        <a:rPr lang="fr-FR" sz="1200" spc="15" dirty="0">
                          <a:effectLst/>
                          <a:latin typeface="+mn-lt"/>
                        </a:rPr>
                        <a:t>-asperge haricot vert laitue</a:t>
                      </a:r>
                      <a:endParaRPr lang="fr-FR" sz="1200" dirty="0">
                        <a:effectLst/>
                        <a:latin typeface="+mn-lt"/>
                      </a:endParaRPr>
                    </a:p>
                    <a:p>
                      <a:pPr marL="72000" eaLnBrk="0" fontAlgn="base" hangingPunct="0">
                        <a:lnSpc>
                          <a:spcPct val="100000"/>
                        </a:lnSpc>
                        <a:spcBef>
                          <a:spcPts val="0"/>
                        </a:spcBef>
                        <a:spcAft>
                          <a:spcPts val="0"/>
                        </a:spcAft>
                      </a:pPr>
                      <a:r>
                        <a:rPr lang="fr-FR" sz="1200" spc="-5" dirty="0">
                          <a:effectLst/>
                          <a:latin typeface="+mn-lt"/>
                        </a:rPr>
                        <a:t>melon</a:t>
                      </a:r>
                      <a:endParaRPr lang="fr-FR" sz="1200" dirty="0">
                        <a:effectLst/>
                        <a:latin typeface="+mn-lt"/>
                      </a:endParaRPr>
                    </a:p>
                    <a:p>
                      <a:pPr marL="72000" eaLnBrk="0" fontAlgn="base" hangingPunct="0">
                        <a:lnSpc>
                          <a:spcPct val="100000"/>
                        </a:lnSpc>
                        <a:spcBef>
                          <a:spcPts val="0"/>
                        </a:spcBef>
                        <a:spcAft>
                          <a:spcPts val="0"/>
                        </a:spcAft>
                      </a:pPr>
                      <a:r>
                        <a:rPr lang="fr-FR" sz="1200" spc="5" dirty="0">
                          <a:effectLst/>
                          <a:latin typeface="+mn-lt"/>
                        </a:rPr>
                        <a:t>tomate</a:t>
                      </a:r>
                      <a:endParaRPr lang="fr-FR" sz="1200" dirty="0">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dirty="0">
                          <a:effectLst/>
                          <a:latin typeface="+mn-lt"/>
                        </a:rPr>
                        <a:t>amarante</a:t>
                      </a:r>
                    </a:p>
                    <a:p>
                      <a:pPr marL="72000" eaLnBrk="0" fontAlgn="base" hangingPunct="0">
                        <a:lnSpc>
                          <a:spcPct val="100000"/>
                        </a:lnSpc>
                        <a:spcBef>
                          <a:spcPts val="0"/>
                        </a:spcBef>
                        <a:spcAft>
                          <a:spcPts val="0"/>
                        </a:spcAft>
                      </a:pPr>
                      <a:r>
                        <a:rPr lang="fr-FR" sz="1200" dirty="0">
                          <a:effectLst/>
                          <a:latin typeface="+mn-lt"/>
                        </a:rPr>
                        <a:t>baselle</a:t>
                      </a:r>
                    </a:p>
                    <a:p>
                      <a:pPr marL="72000" eaLnBrk="0" fontAlgn="base" hangingPunct="0">
                        <a:lnSpc>
                          <a:spcPct val="100000"/>
                        </a:lnSpc>
                        <a:spcBef>
                          <a:spcPts val="0"/>
                        </a:spcBef>
                        <a:spcAft>
                          <a:spcPts val="0"/>
                        </a:spcAft>
                      </a:pPr>
                      <a:r>
                        <a:rPr lang="fr-FR" sz="1200" dirty="0">
                          <a:effectLst/>
                          <a:latin typeface="+mn-lt"/>
                        </a:rPr>
                        <a:t>gombo</a:t>
                      </a:r>
                    </a:p>
                    <a:p>
                      <a:pPr marL="72000" eaLnBrk="0" fontAlgn="base" hangingPunct="0">
                        <a:lnSpc>
                          <a:spcPct val="100000"/>
                        </a:lnSpc>
                        <a:spcBef>
                          <a:spcPts val="0"/>
                        </a:spcBef>
                        <a:spcAft>
                          <a:spcPts val="0"/>
                        </a:spcAft>
                      </a:pPr>
                      <a:r>
                        <a:rPr lang="fr-FR" sz="1200" spc="5" dirty="0">
                          <a:effectLst/>
                          <a:latin typeface="+mn-lt"/>
                        </a:rPr>
                        <a:t>jute potagère </a:t>
                      </a:r>
                      <a:endParaRPr lang="fr-FR" sz="1200" spc="5" dirty="0" smtClean="0">
                        <a:effectLst/>
                        <a:latin typeface="+mn-lt"/>
                      </a:endParaRPr>
                    </a:p>
                    <a:p>
                      <a:pPr marL="72000" eaLnBrk="0" fontAlgn="base" hangingPunct="0">
                        <a:lnSpc>
                          <a:spcPct val="100000"/>
                        </a:lnSpc>
                        <a:spcBef>
                          <a:spcPts val="0"/>
                        </a:spcBef>
                        <a:spcAft>
                          <a:spcPts val="0"/>
                        </a:spcAft>
                      </a:pPr>
                      <a:r>
                        <a:rPr lang="fr-FR" sz="1200" spc="-5" dirty="0" smtClean="0">
                          <a:effectLst/>
                          <a:latin typeface="+mn-lt"/>
                        </a:rPr>
                        <a:t>oignon</a:t>
                      </a:r>
                      <a:endParaRPr lang="fr-FR" sz="1200" dirty="0">
                        <a:effectLst/>
                        <a:latin typeface="+mn-lt"/>
                      </a:endParaRPr>
                    </a:p>
                    <a:p>
                      <a:pPr marL="72000" eaLnBrk="0" fontAlgn="base" hangingPunct="0">
                        <a:lnSpc>
                          <a:spcPct val="100000"/>
                        </a:lnSpc>
                        <a:spcBef>
                          <a:spcPts val="0"/>
                        </a:spcBef>
                        <a:spcAft>
                          <a:spcPts val="0"/>
                        </a:spcAft>
                      </a:pPr>
                      <a:r>
                        <a:rPr lang="fr-FR" sz="1200" dirty="0">
                          <a:effectLst/>
                          <a:latin typeface="+mn-lt"/>
                        </a:rPr>
                        <a:t>patate aquatique</a:t>
                      </a:r>
                      <a:endParaRPr lang="fr-FR" sz="1200" dirty="0">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dirty="0">
                          <a:effectLst/>
                          <a:latin typeface="Calibri" panose="020F0502020204030204" pitchFamily="34" charset="0"/>
                        </a:rPr>
                        <a:t>aubergine</a:t>
                      </a:r>
                    </a:p>
                    <a:p>
                      <a:pPr marL="72000" eaLnBrk="0" fontAlgn="base" hangingPunct="0">
                        <a:lnSpc>
                          <a:spcPct val="100000"/>
                        </a:lnSpc>
                        <a:spcBef>
                          <a:spcPts val="0"/>
                        </a:spcBef>
                        <a:spcAft>
                          <a:spcPts val="0"/>
                        </a:spcAft>
                      </a:pPr>
                      <a:r>
                        <a:rPr lang="fr-FR" sz="1200" dirty="0">
                          <a:effectLst/>
                          <a:latin typeface="Calibri" panose="020F0502020204030204" pitchFamily="34" charset="0"/>
                        </a:rPr>
                        <a:t>baselle</a:t>
                      </a:r>
                    </a:p>
                    <a:p>
                      <a:pPr marL="72000" eaLnBrk="0" fontAlgn="base" hangingPunct="0">
                        <a:lnSpc>
                          <a:spcPct val="100000"/>
                        </a:lnSpc>
                        <a:spcBef>
                          <a:spcPts val="0"/>
                        </a:spcBef>
                        <a:spcAft>
                          <a:spcPts val="0"/>
                        </a:spcAft>
                      </a:pPr>
                      <a:r>
                        <a:rPr lang="fr-FR" sz="1200" dirty="0">
                          <a:effectLst/>
                          <a:latin typeface="Calibri" panose="020F0502020204030204" pitchFamily="34" charset="0"/>
                        </a:rPr>
                        <a:t>concombre</a:t>
                      </a:r>
                    </a:p>
                    <a:p>
                      <a:pPr marL="72000" marR="182880" eaLnBrk="0" fontAlgn="base" hangingPunct="0">
                        <a:lnSpc>
                          <a:spcPct val="100000"/>
                        </a:lnSpc>
                        <a:spcBef>
                          <a:spcPts val="0"/>
                        </a:spcBef>
                        <a:spcAft>
                          <a:spcPts val="0"/>
                        </a:spcAft>
                      </a:pPr>
                      <a:r>
                        <a:rPr lang="fr-FR" sz="1200" spc="105" dirty="0">
                          <a:effectLst/>
                          <a:latin typeface="Calibri" panose="020F0502020204030204" pitchFamily="34" charset="0"/>
                        </a:rPr>
                        <a:t>piment (</a:t>
                      </a:r>
                      <a:r>
                        <a:rPr lang="fr-FR" sz="1200" spc="105" dirty="0" err="1">
                          <a:effectLst/>
                          <a:latin typeface="Calibri" panose="020F0502020204030204" pitchFamily="34" charset="0"/>
                        </a:rPr>
                        <a:t>peusens</a:t>
                      </a:r>
                      <a:r>
                        <a:rPr lang="fr-FR" sz="1200" spc="105" dirty="0">
                          <a:effectLst/>
                          <a:latin typeface="Calibri" panose="020F0502020204030204" pitchFamily="34" charset="0"/>
                        </a:rPr>
                        <a:t>.) </a:t>
                      </a:r>
                      <a:endParaRPr lang="fr-FR" sz="1200" spc="105" dirty="0" smtClean="0">
                        <a:effectLst/>
                        <a:latin typeface="Calibri" panose="020F0502020204030204" pitchFamily="34" charset="0"/>
                      </a:endParaRPr>
                    </a:p>
                    <a:p>
                      <a:pPr marL="72000" marR="182880" eaLnBrk="0" fontAlgn="base" hangingPunct="0">
                        <a:lnSpc>
                          <a:spcPct val="100000"/>
                        </a:lnSpc>
                        <a:spcBef>
                          <a:spcPts val="0"/>
                        </a:spcBef>
                        <a:spcAft>
                          <a:spcPts val="0"/>
                        </a:spcAft>
                      </a:pPr>
                      <a:r>
                        <a:rPr lang="fr-FR" sz="1200" spc="105" dirty="0" smtClean="0">
                          <a:effectLst/>
                          <a:latin typeface="Calibri" panose="020F0502020204030204" pitchFamily="34" charset="0"/>
                        </a:rPr>
                        <a:t>jute </a:t>
                      </a:r>
                      <a:r>
                        <a:rPr lang="fr-FR" sz="1200" spc="105" dirty="0">
                          <a:effectLst/>
                          <a:latin typeface="Calibri" panose="020F0502020204030204" pitchFamily="34" charset="0"/>
                        </a:rPr>
                        <a:t>potagère laitue </a:t>
                      </a:r>
                      <a:endParaRPr lang="fr-FR" sz="1200" spc="105" dirty="0" smtClean="0">
                        <a:effectLst/>
                        <a:latin typeface="Calibri" panose="020F0502020204030204" pitchFamily="34" charset="0"/>
                      </a:endParaRPr>
                    </a:p>
                    <a:p>
                      <a:pPr marL="72000" marR="182880" eaLnBrk="0" fontAlgn="base" hangingPunct="0">
                        <a:lnSpc>
                          <a:spcPct val="100000"/>
                        </a:lnSpc>
                        <a:spcBef>
                          <a:spcPts val="0"/>
                        </a:spcBef>
                        <a:spcAft>
                          <a:spcPts val="0"/>
                        </a:spcAft>
                      </a:pPr>
                      <a:r>
                        <a:rPr lang="fr-FR" sz="1200" spc="105" dirty="0" smtClean="0">
                          <a:effectLst/>
                          <a:latin typeface="Calibri" panose="020F0502020204030204" pitchFamily="34" charset="0"/>
                        </a:rPr>
                        <a:t>melon </a:t>
                      </a:r>
                    </a:p>
                    <a:p>
                      <a:pPr marL="72000" marR="182880" eaLnBrk="0" fontAlgn="base" hangingPunct="0">
                        <a:lnSpc>
                          <a:spcPct val="100000"/>
                        </a:lnSpc>
                        <a:spcBef>
                          <a:spcPts val="0"/>
                        </a:spcBef>
                        <a:spcAft>
                          <a:spcPts val="0"/>
                        </a:spcAft>
                      </a:pPr>
                      <a:r>
                        <a:rPr lang="fr-FR" sz="1200" spc="105" dirty="0" smtClean="0">
                          <a:effectLst/>
                          <a:latin typeface="Calibri" panose="020F0502020204030204" pitchFamily="34" charset="0"/>
                        </a:rPr>
                        <a:t>tomate</a:t>
                      </a:r>
                      <a:endParaRPr lang="fr-FR" sz="1200" dirty="0">
                        <a:effectLst/>
                        <a:latin typeface="Calibri" panose="020F0502020204030204" pitchFamily="34"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eaLnBrk="0" fontAlgn="base" hangingPunct="0">
                        <a:lnSpc>
                          <a:spcPct val="100000"/>
                        </a:lnSpc>
                        <a:spcBef>
                          <a:spcPts val="0"/>
                        </a:spcBef>
                        <a:spcAft>
                          <a:spcPts val="0"/>
                        </a:spcAft>
                      </a:pPr>
                      <a:r>
                        <a:rPr lang="fr-FR" sz="1200" dirty="0">
                          <a:effectLst/>
                          <a:latin typeface="+mn-lt"/>
                        </a:rPr>
                        <a:t>amarante</a:t>
                      </a:r>
                    </a:p>
                    <a:p>
                      <a:pPr marL="72000" eaLnBrk="0" fontAlgn="base" hangingPunct="0">
                        <a:lnSpc>
                          <a:spcPct val="100000"/>
                        </a:lnSpc>
                        <a:spcBef>
                          <a:spcPts val="0"/>
                        </a:spcBef>
                        <a:spcAft>
                          <a:spcPts val="0"/>
                        </a:spcAft>
                      </a:pPr>
                      <a:r>
                        <a:rPr lang="fr-FR" sz="1200" dirty="0">
                          <a:effectLst/>
                          <a:latin typeface="+mn-lt"/>
                        </a:rPr>
                        <a:t>aubergine locale patate aquatique</a:t>
                      </a:r>
                      <a:endParaRPr lang="fr-FR" sz="1200" dirty="0">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240221" y="823863"/>
            <a:ext cx="6032421" cy="369332"/>
          </a:xfrm>
          <a:prstGeom prst="rect">
            <a:avLst/>
          </a:prstGeom>
        </p:spPr>
        <p:txBody>
          <a:bodyPr wrap="none">
            <a:spAutoFit/>
          </a:bodyPr>
          <a:lstStyle/>
          <a:p>
            <a:r>
              <a:rPr lang="fr-FR" dirty="0" smtClean="0">
                <a:solidFill>
                  <a:srgbClr val="008000"/>
                </a:solidFill>
                <a:latin typeface="Arial" panose="020B0604020202020204" pitchFamily="34" charset="0"/>
                <a:ea typeface="Times New Roman" panose="02020603050405020304" pitchFamily="18" charset="0"/>
              </a:rPr>
              <a:t>15. Plantes </a:t>
            </a:r>
            <a:r>
              <a:rPr lang="fr-FR" dirty="0">
                <a:solidFill>
                  <a:srgbClr val="008000"/>
                </a:solidFill>
                <a:latin typeface="Arial" panose="020B0604020202020204" pitchFamily="34" charset="0"/>
                <a:ea typeface="Times New Roman" panose="02020603050405020304" pitchFamily="18" charset="0"/>
              </a:rPr>
              <a:t>sensibles et plantes </a:t>
            </a:r>
            <a:r>
              <a:rPr lang="fr-FR" dirty="0" smtClean="0">
                <a:solidFill>
                  <a:srgbClr val="008000"/>
                </a:solidFill>
                <a:latin typeface="Arial" panose="020B0604020202020204" pitchFamily="34" charset="0"/>
                <a:ea typeface="Times New Roman" panose="02020603050405020304" pitchFamily="18" charset="0"/>
              </a:rPr>
              <a:t>résistantes aux maladies</a:t>
            </a:r>
            <a:endParaRPr lang="fr-FR" dirty="0">
              <a:solidFill>
                <a:srgbClr val="008000"/>
              </a:solidFill>
            </a:endParaRPr>
          </a:p>
        </p:txBody>
      </p:sp>
      <p:sp>
        <p:nvSpPr>
          <p:cNvPr id="5" name="ZoneTexte 4"/>
          <p:cNvSpPr txBox="1"/>
          <p:nvPr/>
        </p:nvSpPr>
        <p:spPr>
          <a:xfrm>
            <a:off x="3431690" y="223633"/>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Rectangle 5"/>
          <p:cNvSpPr/>
          <p:nvPr/>
        </p:nvSpPr>
        <p:spPr>
          <a:xfrm>
            <a:off x="1582060" y="3502518"/>
            <a:ext cx="2874505" cy="276999"/>
          </a:xfrm>
          <a:prstGeom prst="rect">
            <a:avLst/>
          </a:prstGeom>
        </p:spPr>
        <p:txBody>
          <a:bodyPr wrap="none">
            <a:spAutoFit/>
          </a:bodyPr>
          <a:lstStyle/>
          <a:p>
            <a:pPr algn="ctr"/>
            <a:r>
              <a:rPr lang="fr-FR" sz="1200" dirty="0">
                <a:solidFill>
                  <a:srgbClr val="008000"/>
                </a:solidFill>
                <a:latin typeface="Arial" panose="020B0604020202020204" pitchFamily="34" charset="0"/>
                <a:ea typeface="Times New Roman" panose="02020603050405020304" pitchFamily="18" charset="0"/>
              </a:rPr>
              <a:t>Source : </a:t>
            </a:r>
            <a:r>
              <a:rPr lang="fr-FR" sz="1200" dirty="0" err="1">
                <a:solidFill>
                  <a:srgbClr val="008000"/>
                </a:solidFill>
                <a:latin typeface="Arial" panose="020B0604020202020204" pitchFamily="34" charset="0"/>
                <a:ea typeface="Times New Roman" panose="02020603050405020304" pitchFamily="18" charset="0"/>
              </a:rPr>
              <a:t>Oomen</a:t>
            </a:r>
            <a:r>
              <a:rPr lang="fr-FR" sz="1200" dirty="0">
                <a:solidFill>
                  <a:srgbClr val="008000"/>
                </a:solidFill>
                <a:latin typeface="Arial" panose="020B0604020202020204" pitchFamily="34" charset="0"/>
                <a:ea typeface="Times New Roman" panose="02020603050405020304" pitchFamily="18" charset="0"/>
              </a:rPr>
              <a:t> &amp; </a:t>
            </a:r>
            <a:r>
              <a:rPr lang="fr-FR" sz="1200" dirty="0" err="1">
                <a:solidFill>
                  <a:srgbClr val="008000"/>
                </a:solidFill>
                <a:latin typeface="Arial" panose="020B0604020202020204" pitchFamily="34" charset="0"/>
                <a:ea typeface="Times New Roman" panose="02020603050405020304" pitchFamily="18" charset="0"/>
              </a:rPr>
              <a:t>Grubben</a:t>
            </a:r>
            <a:r>
              <a:rPr lang="fr-FR" sz="1200" dirty="0">
                <a:solidFill>
                  <a:srgbClr val="008000"/>
                </a:solidFill>
                <a:latin typeface="Arial" panose="020B0604020202020204" pitchFamily="34" charset="0"/>
                <a:ea typeface="Times New Roman" panose="02020603050405020304" pitchFamily="18" charset="0"/>
              </a:rPr>
              <a:t> (1977) : 69</a:t>
            </a:r>
            <a:endParaRPr lang="fr-FR" sz="1200" dirty="0">
              <a:solidFill>
                <a:srgbClr val="008000"/>
              </a:solidFill>
            </a:endParaRPr>
          </a:p>
        </p:txBody>
      </p:sp>
      <p:sp>
        <p:nvSpPr>
          <p:cNvPr id="8" name="ZoneTexte 7"/>
          <p:cNvSpPr txBox="1"/>
          <p:nvPr/>
        </p:nvSpPr>
        <p:spPr>
          <a:xfrm>
            <a:off x="6149341" y="6067313"/>
            <a:ext cx="6024282" cy="646331"/>
          </a:xfrm>
          <a:prstGeom prst="rect">
            <a:avLst/>
          </a:prstGeom>
          <a:noFill/>
        </p:spPr>
        <p:txBody>
          <a:bodyPr wrap="square" rtlCol="0">
            <a:spAutoFit/>
          </a:bodyPr>
          <a:lstStyle/>
          <a:p>
            <a:pPr algn="ctr"/>
            <a:r>
              <a:rPr lang="fr-FR" sz="1200" dirty="0">
                <a:solidFill>
                  <a:srgbClr val="008000"/>
                </a:solidFill>
              </a:rPr>
              <a:t>La </a:t>
            </a:r>
            <a:r>
              <a:rPr lang="fr-FR" sz="1200" i="1" dirty="0">
                <a:solidFill>
                  <a:srgbClr val="008000"/>
                </a:solidFill>
              </a:rPr>
              <a:t>polyculture nigérienne </a:t>
            </a:r>
            <a:r>
              <a:rPr lang="fr-FR" sz="1200" dirty="0">
                <a:solidFill>
                  <a:srgbClr val="008000"/>
                </a:solidFill>
              </a:rPr>
              <a:t>pour les tropiques humides intègre des enclos à cochons ou à chèvres et des cultures fourragères. Les </a:t>
            </a:r>
            <a:r>
              <a:rPr lang="fr-FR" sz="1200" i="1" dirty="0">
                <a:solidFill>
                  <a:srgbClr val="008000"/>
                </a:solidFill>
              </a:rPr>
              <a:t>cultures en bande </a:t>
            </a:r>
            <a:r>
              <a:rPr lang="fr-FR" sz="1200" dirty="0">
                <a:solidFill>
                  <a:srgbClr val="008000"/>
                </a:solidFill>
              </a:rPr>
              <a:t>suivent les </a:t>
            </a:r>
            <a:r>
              <a:rPr lang="fr-FR" sz="1200" i="1" dirty="0">
                <a:solidFill>
                  <a:srgbClr val="008000"/>
                </a:solidFill>
              </a:rPr>
              <a:t>baissières</a:t>
            </a:r>
            <a:r>
              <a:rPr lang="fr-FR" sz="1200" dirty="0">
                <a:solidFill>
                  <a:srgbClr val="008000"/>
                </a:solidFill>
              </a:rPr>
              <a:t>, sans aucun ruissellement</a:t>
            </a:r>
            <a:r>
              <a:rPr lang="fr-FR" sz="1200" dirty="0" smtClean="0">
                <a:solidFill>
                  <a:srgbClr val="008000"/>
                </a:solidFill>
              </a:rPr>
              <a:t>. Source : Introduction à la </a:t>
            </a:r>
            <a:r>
              <a:rPr lang="fr-FR" sz="1200" dirty="0" err="1" smtClean="0">
                <a:solidFill>
                  <a:srgbClr val="008000"/>
                </a:solidFill>
              </a:rPr>
              <a:t>permaculture</a:t>
            </a:r>
            <a:r>
              <a:rPr lang="fr-FR" sz="1200" dirty="0" smtClean="0">
                <a:solidFill>
                  <a:srgbClr val="008000"/>
                </a:solidFill>
              </a:rPr>
              <a:t>, Bill </a:t>
            </a:r>
            <a:r>
              <a:rPr lang="fr-FR" sz="1200" dirty="0" err="1" smtClean="0">
                <a:solidFill>
                  <a:srgbClr val="008000"/>
                </a:solidFill>
              </a:rPr>
              <a:t>Mollison</a:t>
            </a:r>
            <a:r>
              <a:rPr lang="fr-FR" sz="1200" dirty="0" smtClean="0">
                <a:solidFill>
                  <a:srgbClr val="008000"/>
                </a:solidFill>
              </a:rPr>
              <a:t>, page 164</a:t>
            </a:r>
            <a:endParaRPr lang="fr-FR" sz="1200" dirty="0">
              <a:solidFill>
                <a:srgbClr val="008000"/>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290" y="792079"/>
            <a:ext cx="5044384" cy="5229925"/>
          </a:xfrm>
          <a:prstGeom prst="rect">
            <a:avLst/>
          </a:prstGeom>
        </p:spPr>
      </p:pic>
    </p:spTree>
    <p:extLst>
      <p:ext uri="{BB962C8B-B14F-4D97-AF65-F5344CB8AC3E}">
        <p14:creationId xmlns:p14="http://schemas.microsoft.com/office/powerpoint/2010/main" val="2187497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49317" y="234166"/>
            <a:ext cx="620181" cy="307994"/>
          </a:xfrm>
        </p:spPr>
        <p:txBody>
          <a:bodyPr/>
          <a:lstStyle/>
          <a:p>
            <a:fld id="{603C289A-54D5-4C32-934A-7B1A9FC8B676}" type="slidenum">
              <a:rPr lang="fr-FR" smtClean="0"/>
              <a:t>44</a:t>
            </a:fld>
            <a:endParaRPr lang="fr-FR"/>
          </a:p>
        </p:txBody>
      </p:sp>
      <p:sp>
        <p:nvSpPr>
          <p:cNvPr id="3" name="Rectangle 2"/>
          <p:cNvSpPr/>
          <p:nvPr/>
        </p:nvSpPr>
        <p:spPr>
          <a:xfrm>
            <a:off x="118896" y="2270742"/>
            <a:ext cx="2525178" cy="276999"/>
          </a:xfrm>
          <a:prstGeom prst="rect">
            <a:avLst/>
          </a:prstGeom>
        </p:spPr>
        <p:txBody>
          <a:bodyPr wrap="none">
            <a:spAutoFit/>
          </a:bodyPr>
          <a:lstStyle/>
          <a:p>
            <a:r>
              <a:rPr lang="fr-FR" altLang="ja-JP" sz="1200" i="1" dirty="0" smtClean="0">
                <a:solidFill>
                  <a:schemeClr val="accent6">
                    <a:lumMod val="50000"/>
                  </a:schemeClr>
                </a:solidFill>
                <a:cs typeface="Arial" pitchFamily="34" charset="0"/>
              </a:rPr>
              <a:t>Maïs à haut rendement sur super-sols</a:t>
            </a:r>
            <a:endParaRPr lang="fr-FR" sz="1200" dirty="0">
              <a:solidFill>
                <a:schemeClr val="accent6">
                  <a:lumMod val="50000"/>
                </a:schemeClr>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2" y="1129798"/>
            <a:ext cx="1704975" cy="1133475"/>
          </a:xfrm>
          <a:prstGeom prst="rect">
            <a:avLst/>
          </a:prstGeom>
        </p:spPr>
      </p:pic>
      <p:sp>
        <p:nvSpPr>
          <p:cNvPr id="5" name="Rectangle 4"/>
          <p:cNvSpPr/>
          <p:nvPr/>
        </p:nvSpPr>
        <p:spPr>
          <a:xfrm>
            <a:off x="2572087" y="2124773"/>
            <a:ext cx="942887" cy="276999"/>
          </a:xfrm>
          <a:prstGeom prst="rect">
            <a:avLst/>
          </a:prstGeom>
        </p:spPr>
        <p:txBody>
          <a:bodyPr wrap="none">
            <a:spAutoFit/>
          </a:bodyPr>
          <a:lstStyle/>
          <a:p>
            <a:r>
              <a:rPr lang="fr-FR" altLang="ja-JP" sz="1200" i="1" dirty="0" smtClean="0">
                <a:solidFill>
                  <a:schemeClr val="accent6">
                    <a:lumMod val="50000"/>
                  </a:schemeClr>
                </a:solidFill>
                <a:cs typeface="Arial" pitchFamily="34" charset="0"/>
              </a:rPr>
              <a:t>Laitue frisée</a:t>
            </a:r>
            <a:endParaRPr lang="fr-FR" sz="1200" dirty="0">
              <a:solidFill>
                <a:schemeClr val="accent6">
                  <a:lumMod val="50000"/>
                </a:schemeClr>
              </a:solidFill>
            </a:endParaRPr>
          </a:p>
        </p:txBody>
      </p:sp>
      <p:sp>
        <p:nvSpPr>
          <p:cNvPr id="6" name="Rectangle 5"/>
          <p:cNvSpPr/>
          <p:nvPr/>
        </p:nvSpPr>
        <p:spPr>
          <a:xfrm>
            <a:off x="4497827" y="2091823"/>
            <a:ext cx="500458" cy="276999"/>
          </a:xfrm>
          <a:prstGeom prst="rect">
            <a:avLst/>
          </a:prstGeom>
        </p:spPr>
        <p:txBody>
          <a:bodyPr wrap="none">
            <a:spAutoFit/>
          </a:bodyPr>
          <a:lstStyle/>
          <a:p>
            <a:r>
              <a:rPr lang="fr-FR" altLang="ja-JP" sz="1200" i="1" dirty="0" smtClean="0">
                <a:solidFill>
                  <a:schemeClr val="accent6">
                    <a:lumMod val="50000"/>
                  </a:schemeClr>
                </a:solidFill>
                <a:cs typeface="Arial" pitchFamily="34" charset="0"/>
              </a:rPr>
              <a:t>Chou</a:t>
            </a:r>
            <a:endParaRPr lang="fr-FR" sz="1200" dirty="0">
              <a:solidFill>
                <a:schemeClr val="accent6">
                  <a:lumMod val="50000"/>
                </a:schemeClr>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306" y="1122329"/>
            <a:ext cx="1333500" cy="9620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329" y="1129798"/>
            <a:ext cx="1285875" cy="962025"/>
          </a:xfrm>
          <a:prstGeom prst="rect">
            <a:avLst/>
          </a:prstGeom>
        </p:spPr>
      </p:pic>
      <p:sp>
        <p:nvSpPr>
          <p:cNvPr id="9" name="Rectangle 8"/>
          <p:cNvSpPr/>
          <p:nvPr/>
        </p:nvSpPr>
        <p:spPr>
          <a:xfrm>
            <a:off x="5956150" y="2132242"/>
            <a:ext cx="641522" cy="276999"/>
          </a:xfrm>
          <a:prstGeom prst="rect">
            <a:avLst/>
          </a:prstGeom>
        </p:spPr>
        <p:txBody>
          <a:bodyPr wrap="none">
            <a:spAutoFit/>
          </a:bodyPr>
          <a:lstStyle/>
          <a:p>
            <a:r>
              <a:rPr lang="fr-FR" sz="1200" i="1" dirty="0">
                <a:solidFill>
                  <a:schemeClr val="accent6">
                    <a:lumMod val="50000"/>
                  </a:schemeClr>
                </a:solidFill>
              </a:rPr>
              <a:t>papaye</a:t>
            </a:r>
          </a:p>
        </p:txBody>
      </p:sp>
      <p:sp>
        <p:nvSpPr>
          <p:cNvPr id="10" name="Rectangle 9"/>
          <p:cNvSpPr/>
          <p:nvPr/>
        </p:nvSpPr>
        <p:spPr>
          <a:xfrm>
            <a:off x="7281457" y="1960394"/>
            <a:ext cx="655949" cy="276999"/>
          </a:xfrm>
          <a:prstGeom prst="rect">
            <a:avLst/>
          </a:prstGeom>
        </p:spPr>
        <p:txBody>
          <a:bodyPr wrap="none">
            <a:spAutoFit/>
          </a:bodyPr>
          <a:lstStyle/>
          <a:p>
            <a:r>
              <a:rPr lang="fr-FR" sz="1200" i="1" dirty="0" smtClean="0">
                <a:solidFill>
                  <a:schemeClr val="accent6">
                    <a:lumMod val="50000"/>
                  </a:schemeClr>
                </a:solidFill>
              </a:rPr>
              <a:t>poivron</a:t>
            </a:r>
            <a:endParaRPr lang="fr-FR" sz="1200" i="1" dirty="0">
              <a:solidFill>
                <a:schemeClr val="accent6">
                  <a:lumMod val="50000"/>
                </a:schemeClr>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468" y="982207"/>
            <a:ext cx="1419225" cy="94297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4908" y="982207"/>
            <a:ext cx="828675" cy="1104900"/>
          </a:xfrm>
          <a:prstGeom prst="rect">
            <a:avLst/>
          </a:prstGeom>
        </p:spPr>
      </p:pic>
      <p:sp>
        <p:nvSpPr>
          <p:cNvPr id="13" name="Rectangle 12"/>
          <p:cNvSpPr/>
          <p:nvPr/>
        </p:nvSpPr>
        <p:spPr>
          <a:xfrm>
            <a:off x="8608538" y="1869510"/>
            <a:ext cx="904735" cy="276999"/>
          </a:xfrm>
          <a:prstGeom prst="rect">
            <a:avLst/>
          </a:prstGeom>
        </p:spPr>
        <p:txBody>
          <a:bodyPr wrap="none">
            <a:spAutoFit/>
          </a:bodyPr>
          <a:lstStyle/>
          <a:p>
            <a:r>
              <a:rPr lang="fr-FR" sz="1200" i="1" dirty="0">
                <a:solidFill>
                  <a:schemeClr val="accent6">
                    <a:lumMod val="50000"/>
                  </a:schemeClr>
                </a:solidFill>
              </a:rPr>
              <a:t>haricot vert</a:t>
            </a:r>
          </a:p>
        </p:txBody>
      </p:sp>
      <p:sp>
        <p:nvSpPr>
          <p:cNvPr id="14" name="Rectangle 13"/>
          <p:cNvSpPr/>
          <p:nvPr/>
        </p:nvSpPr>
        <p:spPr>
          <a:xfrm>
            <a:off x="10090199" y="1847774"/>
            <a:ext cx="620683" cy="276999"/>
          </a:xfrm>
          <a:prstGeom prst="rect">
            <a:avLst/>
          </a:prstGeom>
        </p:spPr>
        <p:txBody>
          <a:bodyPr wrap="none">
            <a:spAutoFit/>
          </a:bodyPr>
          <a:lstStyle/>
          <a:p>
            <a:r>
              <a:rPr lang="fr-FR" sz="1200" i="1" dirty="0" smtClean="0">
                <a:solidFill>
                  <a:schemeClr val="accent6">
                    <a:lumMod val="50000"/>
                  </a:schemeClr>
                </a:solidFill>
              </a:rPr>
              <a:t>gombo</a:t>
            </a:r>
            <a:endParaRPr lang="fr-FR" sz="1200" i="1" dirty="0">
              <a:solidFill>
                <a:schemeClr val="accent6">
                  <a:lumMod val="50000"/>
                </a:schemeClr>
              </a:solidFill>
            </a:endParaRPr>
          </a:p>
        </p:txBody>
      </p:sp>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5424" y="937663"/>
            <a:ext cx="1238250" cy="914400"/>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6578" y="982207"/>
            <a:ext cx="1190625" cy="876300"/>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5336" y="2310536"/>
            <a:ext cx="1400175" cy="1028700"/>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7019" y="1986357"/>
            <a:ext cx="1050646" cy="1392991"/>
          </a:xfrm>
          <a:prstGeom prst="rect">
            <a:avLst/>
          </a:prstGeom>
        </p:spPr>
      </p:pic>
      <p:sp>
        <p:nvSpPr>
          <p:cNvPr id="19" name="Rectangle 18"/>
          <p:cNvSpPr/>
          <p:nvPr/>
        </p:nvSpPr>
        <p:spPr>
          <a:xfrm>
            <a:off x="11092000" y="3380122"/>
            <a:ext cx="651140" cy="276999"/>
          </a:xfrm>
          <a:prstGeom prst="rect">
            <a:avLst/>
          </a:prstGeom>
        </p:spPr>
        <p:txBody>
          <a:bodyPr wrap="none">
            <a:spAutoFit/>
          </a:bodyPr>
          <a:lstStyle/>
          <a:p>
            <a:r>
              <a:rPr lang="fr-FR" sz="1200" i="1" dirty="0" smtClean="0">
                <a:solidFill>
                  <a:schemeClr val="accent6">
                    <a:lumMod val="50000"/>
                  </a:schemeClr>
                </a:solidFill>
              </a:rPr>
              <a:t>banane</a:t>
            </a:r>
            <a:endParaRPr lang="fr-FR" sz="1200" i="1" dirty="0">
              <a:solidFill>
                <a:schemeClr val="accent6">
                  <a:lumMod val="50000"/>
                </a:schemeClr>
              </a:solidFill>
            </a:endParaRPr>
          </a:p>
        </p:txBody>
      </p:sp>
      <p:sp>
        <p:nvSpPr>
          <p:cNvPr id="20" name="Rectangle 19"/>
          <p:cNvSpPr/>
          <p:nvPr/>
        </p:nvSpPr>
        <p:spPr>
          <a:xfrm>
            <a:off x="9535081" y="3339236"/>
            <a:ext cx="622414" cy="276999"/>
          </a:xfrm>
          <a:prstGeom prst="rect">
            <a:avLst/>
          </a:prstGeom>
        </p:spPr>
        <p:txBody>
          <a:bodyPr wrap="none">
            <a:spAutoFit/>
          </a:bodyPr>
          <a:lstStyle/>
          <a:p>
            <a:r>
              <a:rPr lang="fr-FR" sz="1200" i="1" dirty="0" smtClean="0">
                <a:solidFill>
                  <a:schemeClr val="accent6">
                    <a:lumMod val="50000"/>
                  </a:schemeClr>
                </a:solidFill>
              </a:rPr>
              <a:t>piment</a:t>
            </a:r>
            <a:endParaRPr lang="fr-FR" sz="1200" i="1" dirty="0">
              <a:solidFill>
                <a:schemeClr val="accent6">
                  <a:lumMod val="50000"/>
                </a:schemeClr>
              </a:solidFill>
            </a:endParaRPr>
          </a:p>
        </p:txBody>
      </p:sp>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4676" y="2522711"/>
            <a:ext cx="2190750" cy="847725"/>
          </a:xfrm>
          <a:prstGeom prst="rect">
            <a:avLst/>
          </a:prstGeom>
        </p:spPr>
      </p:pic>
      <p:pic>
        <p:nvPicPr>
          <p:cNvPr id="22" name="Imag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4806" y="2536935"/>
            <a:ext cx="1133475" cy="847725"/>
          </a:xfrm>
          <a:prstGeom prst="rect">
            <a:avLst/>
          </a:prstGeom>
        </p:spPr>
      </p:pic>
      <p:sp>
        <p:nvSpPr>
          <p:cNvPr id="23" name="Rectangle 22"/>
          <p:cNvSpPr/>
          <p:nvPr/>
        </p:nvSpPr>
        <p:spPr>
          <a:xfrm>
            <a:off x="6744268" y="3380121"/>
            <a:ext cx="647934" cy="276999"/>
          </a:xfrm>
          <a:prstGeom prst="rect">
            <a:avLst/>
          </a:prstGeom>
        </p:spPr>
        <p:txBody>
          <a:bodyPr wrap="none">
            <a:spAutoFit/>
          </a:bodyPr>
          <a:lstStyle/>
          <a:p>
            <a:r>
              <a:rPr lang="fr-FR" sz="1200" i="1" dirty="0" smtClean="0">
                <a:solidFill>
                  <a:schemeClr val="accent6">
                    <a:lumMod val="50000"/>
                  </a:schemeClr>
                </a:solidFill>
              </a:rPr>
              <a:t>Ananas</a:t>
            </a:r>
            <a:endParaRPr lang="fr-FR" sz="1200" i="1" dirty="0">
              <a:solidFill>
                <a:schemeClr val="accent6">
                  <a:lumMod val="50000"/>
                </a:schemeClr>
              </a:solidFill>
            </a:endParaRPr>
          </a:p>
        </p:txBody>
      </p:sp>
      <p:pic>
        <p:nvPicPr>
          <p:cNvPr id="24" name="Imag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8928" y="2571553"/>
            <a:ext cx="1257300" cy="942975"/>
          </a:xfrm>
          <a:prstGeom prst="rect">
            <a:avLst/>
          </a:prstGeom>
        </p:spPr>
      </p:pic>
      <p:pic>
        <p:nvPicPr>
          <p:cNvPr id="25" name="Imag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54221" y="2547741"/>
            <a:ext cx="1314450" cy="990600"/>
          </a:xfrm>
          <a:prstGeom prst="rect">
            <a:avLst/>
          </a:prstGeom>
        </p:spPr>
      </p:pic>
      <p:sp>
        <p:nvSpPr>
          <p:cNvPr id="26" name="Rectangle 25"/>
          <p:cNvSpPr/>
          <p:nvPr/>
        </p:nvSpPr>
        <p:spPr>
          <a:xfrm>
            <a:off x="3299520" y="3488991"/>
            <a:ext cx="694421" cy="276999"/>
          </a:xfrm>
          <a:prstGeom prst="rect">
            <a:avLst/>
          </a:prstGeom>
        </p:spPr>
        <p:txBody>
          <a:bodyPr wrap="none">
            <a:spAutoFit/>
          </a:bodyPr>
          <a:lstStyle/>
          <a:p>
            <a:r>
              <a:rPr lang="fr-FR" sz="1200" i="1" dirty="0" smtClean="0">
                <a:solidFill>
                  <a:schemeClr val="accent6">
                    <a:lumMod val="50000"/>
                  </a:schemeClr>
                </a:solidFill>
              </a:rPr>
              <a:t>Oignons</a:t>
            </a:r>
            <a:endParaRPr lang="fr-FR" sz="1200" i="1" dirty="0">
              <a:solidFill>
                <a:schemeClr val="accent6">
                  <a:lumMod val="50000"/>
                </a:schemeClr>
              </a:solidFill>
            </a:endParaRPr>
          </a:p>
        </p:txBody>
      </p:sp>
      <p:pic>
        <p:nvPicPr>
          <p:cNvPr id="27" name="Imag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82099" y="3926554"/>
            <a:ext cx="1304925" cy="981075"/>
          </a:xfrm>
          <a:prstGeom prst="rect">
            <a:avLst/>
          </a:prstGeom>
        </p:spPr>
      </p:pic>
      <p:pic>
        <p:nvPicPr>
          <p:cNvPr id="28" name="Imag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97849" y="3856382"/>
            <a:ext cx="1771650" cy="1333500"/>
          </a:xfrm>
          <a:prstGeom prst="rect">
            <a:avLst/>
          </a:prstGeom>
        </p:spPr>
      </p:pic>
      <p:pic>
        <p:nvPicPr>
          <p:cNvPr id="29" name="Image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76532" y="3935592"/>
            <a:ext cx="1304925" cy="981075"/>
          </a:xfrm>
          <a:prstGeom prst="rect">
            <a:avLst/>
          </a:prstGeom>
        </p:spPr>
      </p:pic>
      <p:pic>
        <p:nvPicPr>
          <p:cNvPr id="30" name="Image 2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28636" y="3963185"/>
            <a:ext cx="1171575" cy="876300"/>
          </a:xfrm>
          <a:prstGeom prst="rect">
            <a:avLst/>
          </a:prstGeom>
        </p:spPr>
      </p:pic>
      <p:pic>
        <p:nvPicPr>
          <p:cNvPr id="31" name="Imag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13758" y="3956754"/>
            <a:ext cx="1228725" cy="914400"/>
          </a:xfrm>
          <a:prstGeom prst="rect">
            <a:avLst/>
          </a:prstGeom>
        </p:spPr>
      </p:pic>
      <p:pic>
        <p:nvPicPr>
          <p:cNvPr id="32" name="Imag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5822" y="3963185"/>
            <a:ext cx="1419225" cy="990600"/>
          </a:xfrm>
          <a:prstGeom prst="rect">
            <a:avLst/>
          </a:prstGeom>
        </p:spPr>
      </p:pic>
      <p:sp>
        <p:nvSpPr>
          <p:cNvPr id="33" name="Rectangle 32"/>
          <p:cNvSpPr/>
          <p:nvPr/>
        </p:nvSpPr>
        <p:spPr>
          <a:xfrm>
            <a:off x="3474287" y="4951469"/>
            <a:ext cx="649280" cy="276999"/>
          </a:xfrm>
          <a:prstGeom prst="rect">
            <a:avLst/>
          </a:prstGeom>
        </p:spPr>
        <p:txBody>
          <a:bodyPr wrap="none">
            <a:spAutoFit/>
          </a:bodyPr>
          <a:lstStyle/>
          <a:p>
            <a:r>
              <a:rPr lang="fr-FR" sz="1200" i="1" dirty="0" smtClean="0">
                <a:solidFill>
                  <a:schemeClr val="accent6">
                    <a:lumMod val="50000"/>
                  </a:schemeClr>
                </a:solidFill>
              </a:rPr>
              <a:t>Tomate</a:t>
            </a:r>
            <a:endParaRPr lang="fr-FR" sz="1200" i="1" dirty="0">
              <a:solidFill>
                <a:schemeClr val="accent6">
                  <a:lumMod val="50000"/>
                </a:schemeClr>
              </a:solidFill>
            </a:endParaRPr>
          </a:p>
        </p:txBody>
      </p:sp>
      <p:pic>
        <p:nvPicPr>
          <p:cNvPr id="34" name="Imag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34727" y="3935591"/>
            <a:ext cx="1304925" cy="981075"/>
          </a:xfrm>
          <a:prstGeom prst="rect">
            <a:avLst/>
          </a:prstGeom>
        </p:spPr>
      </p:pic>
      <p:pic>
        <p:nvPicPr>
          <p:cNvPr id="35" name="Imag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55426" y="3963185"/>
            <a:ext cx="1276350" cy="962025"/>
          </a:xfrm>
          <a:prstGeom prst="rect">
            <a:avLst/>
          </a:prstGeom>
        </p:spPr>
      </p:pic>
      <p:pic>
        <p:nvPicPr>
          <p:cNvPr id="36" name="Image 3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5822" y="5189882"/>
            <a:ext cx="1257300" cy="981075"/>
          </a:xfrm>
          <a:prstGeom prst="rect">
            <a:avLst/>
          </a:prstGeom>
        </p:spPr>
      </p:pic>
      <p:pic>
        <p:nvPicPr>
          <p:cNvPr id="37" name="Image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5082" y="2651661"/>
            <a:ext cx="1409700" cy="923925"/>
          </a:xfrm>
          <a:prstGeom prst="rect">
            <a:avLst/>
          </a:prstGeom>
        </p:spPr>
      </p:pic>
      <p:sp>
        <p:nvSpPr>
          <p:cNvPr id="38" name="Rectangle 37"/>
          <p:cNvSpPr/>
          <p:nvPr/>
        </p:nvSpPr>
        <p:spPr>
          <a:xfrm>
            <a:off x="698934" y="3588467"/>
            <a:ext cx="648191" cy="276999"/>
          </a:xfrm>
          <a:prstGeom prst="rect">
            <a:avLst/>
          </a:prstGeom>
        </p:spPr>
        <p:txBody>
          <a:bodyPr wrap="none">
            <a:spAutoFit/>
          </a:bodyPr>
          <a:lstStyle/>
          <a:p>
            <a:r>
              <a:rPr lang="fr-FR" altLang="ja-JP" sz="1200" i="1" dirty="0" smtClean="0">
                <a:solidFill>
                  <a:schemeClr val="accent6">
                    <a:lumMod val="50000"/>
                  </a:schemeClr>
                </a:solidFill>
                <a:cs typeface="Arial" pitchFamily="34" charset="0"/>
              </a:rPr>
              <a:t>Carotte</a:t>
            </a:r>
            <a:endParaRPr lang="fr-FR" sz="1200" dirty="0">
              <a:solidFill>
                <a:schemeClr val="accent6">
                  <a:lumMod val="50000"/>
                </a:schemeClr>
              </a:solidFill>
            </a:endParaRPr>
          </a:p>
        </p:txBody>
      </p:sp>
      <p:sp>
        <p:nvSpPr>
          <p:cNvPr id="39" name="Rectangle 38"/>
          <p:cNvSpPr/>
          <p:nvPr/>
        </p:nvSpPr>
        <p:spPr>
          <a:xfrm>
            <a:off x="474548" y="6268554"/>
            <a:ext cx="890308" cy="276999"/>
          </a:xfrm>
          <a:prstGeom prst="rect">
            <a:avLst/>
          </a:prstGeom>
        </p:spPr>
        <p:txBody>
          <a:bodyPr wrap="none">
            <a:spAutoFit/>
          </a:bodyPr>
          <a:lstStyle/>
          <a:p>
            <a:r>
              <a:rPr lang="fr-FR" altLang="ja-JP" sz="1200" i="1" dirty="0" smtClean="0">
                <a:solidFill>
                  <a:schemeClr val="accent6">
                    <a:lumMod val="50000"/>
                  </a:schemeClr>
                </a:solidFill>
                <a:cs typeface="Arial" pitchFamily="34" charset="0"/>
              </a:rPr>
              <a:t>Concombre</a:t>
            </a:r>
            <a:endParaRPr lang="fr-FR" sz="1200" dirty="0">
              <a:solidFill>
                <a:schemeClr val="accent6">
                  <a:lumMod val="50000"/>
                </a:schemeClr>
              </a:solidFill>
            </a:endParaRPr>
          </a:p>
        </p:txBody>
      </p:sp>
      <p:pic>
        <p:nvPicPr>
          <p:cNvPr id="40" name="Image 3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08125" y="5372591"/>
            <a:ext cx="1266825" cy="952500"/>
          </a:xfrm>
          <a:prstGeom prst="rect">
            <a:avLst/>
          </a:prstGeom>
        </p:spPr>
      </p:pic>
      <p:pic>
        <p:nvPicPr>
          <p:cNvPr id="41" name="Image 4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79205" y="5382848"/>
            <a:ext cx="1285875" cy="971550"/>
          </a:xfrm>
          <a:prstGeom prst="rect">
            <a:avLst/>
          </a:prstGeom>
        </p:spPr>
      </p:pic>
      <p:pic>
        <p:nvPicPr>
          <p:cNvPr id="42" name="Image 4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29445" y="5449523"/>
            <a:ext cx="1200150" cy="904875"/>
          </a:xfrm>
          <a:prstGeom prst="rect">
            <a:avLst/>
          </a:prstGeom>
        </p:spPr>
      </p:pic>
      <p:pic>
        <p:nvPicPr>
          <p:cNvPr id="43" name="Imag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14974" y="5428752"/>
            <a:ext cx="1200150" cy="904875"/>
          </a:xfrm>
          <a:prstGeom prst="rect">
            <a:avLst/>
          </a:prstGeom>
        </p:spPr>
      </p:pic>
      <p:sp>
        <p:nvSpPr>
          <p:cNvPr id="44" name="Rectangle 43"/>
          <p:cNvSpPr/>
          <p:nvPr/>
        </p:nvSpPr>
        <p:spPr>
          <a:xfrm>
            <a:off x="3100176" y="6365396"/>
            <a:ext cx="3497496" cy="276999"/>
          </a:xfrm>
          <a:prstGeom prst="rect">
            <a:avLst/>
          </a:prstGeom>
        </p:spPr>
        <p:txBody>
          <a:bodyPr wrap="none">
            <a:spAutoFit/>
          </a:bodyPr>
          <a:lstStyle/>
          <a:p>
            <a:r>
              <a:rPr lang="fr-FR" altLang="en-US" sz="1200" b="1" dirty="0">
                <a:solidFill>
                  <a:schemeClr val="accent6">
                    <a:lumMod val="50000"/>
                  </a:schemeClr>
                </a:solidFill>
              </a:rPr>
              <a:t>RIZ A HAUT RENDEMENT– </a:t>
            </a:r>
            <a:r>
              <a:rPr lang="fr-FR" altLang="en-US" sz="1200" b="1">
                <a:solidFill>
                  <a:schemeClr val="accent6">
                    <a:lumMod val="50000"/>
                  </a:schemeClr>
                </a:solidFill>
              </a:rPr>
              <a:t>6 </a:t>
            </a:r>
            <a:r>
              <a:rPr lang="fr-FR" altLang="en-US" sz="1200" b="1" smtClean="0">
                <a:solidFill>
                  <a:schemeClr val="accent6">
                    <a:lumMod val="50000"/>
                  </a:schemeClr>
                </a:solidFill>
              </a:rPr>
              <a:t>Tonnes/ha </a:t>
            </a:r>
            <a:r>
              <a:rPr lang="fr-FR" altLang="en-US" sz="1200" b="1" dirty="0">
                <a:solidFill>
                  <a:schemeClr val="accent6">
                    <a:lumMod val="50000"/>
                  </a:schemeClr>
                </a:solidFill>
              </a:rPr>
              <a:t>3 fois par an</a:t>
            </a:r>
            <a:endParaRPr lang="fr-FR" sz="1200" dirty="0">
              <a:solidFill>
                <a:schemeClr val="accent6">
                  <a:lumMod val="50000"/>
                </a:schemeClr>
              </a:solidFill>
            </a:endParaRPr>
          </a:p>
        </p:txBody>
      </p:sp>
      <p:sp>
        <p:nvSpPr>
          <p:cNvPr id="45" name="Rectangle 44"/>
          <p:cNvSpPr/>
          <p:nvPr/>
        </p:nvSpPr>
        <p:spPr>
          <a:xfrm>
            <a:off x="11002150" y="6290934"/>
            <a:ext cx="753540" cy="276999"/>
          </a:xfrm>
          <a:prstGeom prst="rect">
            <a:avLst/>
          </a:prstGeom>
        </p:spPr>
        <p:txBody>
          <a:bodyPr wrap="none">
            <a:spAutoFit/>
          </a:bodyPr>
          <a:lstStyle/>
          <a:p>
            <a:pPr algn="ctr"/>
            <a:r>
              <a:rPr lang="fr-FR" sz="1200" i="1" dirty="0">
                <a:solidFill>
                  <a:schemeClr val="accent6">
                    <a:lumMod val="50000"/>
                  </a:schemeClr>
                </a:solidFill>
              </a:rPr>
              <a:t>pastèque</a:t>
            </a:r>
          </a:p>
        </p:txBody>
      </p:sp>
      <p:sp>
        <p:nvSpPr>
          <p:cNvPr id="46" name="Rectangle 45"/>
          <p:cNvSpPr/>
          <p:nvPr/>
        </p:nvSpPr>
        <p:spPr>
          <a:xfrm>
            <a:off x="8818983" y="6485420"/>
            <a:ext cx="530915" cy="276999"/>
          </a:xfrm>
          <a:prstGeom prst="rect">
            <a:avLst/>
          </a:prstGeom>
        </p:spPr>
        <p:txBody>
          <a:bodyPr wrap="none">
            <a:spAutoFit/>
          </a:bodyPr>
          <a:lstStyle/>
          <a:p>
            <a:pPr algn="ctr"/>
            <a:r>
              <a:rPr lang="fr-FR" sz="1200" i="1" dirty="0" smtClean="0">
                <a:solidFill>
                  <a:schemeClr val="accent6">
                    <a:lumMod val="50000"/>
                  </a:schemeClr>
                </a:solidFill>
              </a:rPr>
              <a:t>fraise</a:t>
            </a:r>
            <a:endParaRPr lang="fr-FR" sz="1200" i="1" dirty="0">
              <a:solidFill>
                <a:schemeClr val="accent6">
                  <a:lumMod val="50000"/>
                </a:schemeClr>
              </a:solidFill>
            </a:endParaRPr>
          </a:p>
        </p:txBody>
      </p:sp>
      <p:pic>
        <p:nvPicPr>
          <p:cNvPr id="47" name="Image 4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46419" y="5410259"/>
            <a:ext cx="1352550" cy="1019175"/>
          </a:xfrm>
          <a:prstGeom prst="rect">
            <a:avLst/>
          </a:prstGeom>
        </p:spPr>
      </p:pic>
      <p:pic>
        <p:nvPicPr>
          <p:cNvPr id="48" name="Image 4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2601" y="5382848"/>
            <a:ext cx="1314450" cy="990600"/>
          </a:xfrm>
          <a:prstGeom prst="rect">
            <a:avLst/>
          </a:prstGeom>
        </p:spPr>
      </p:pic>
      <p:pic>
        <p:nvPicPr>
          <p:cNvPr id="49" name="Image 4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710975" y="5356521"/>
            <a:ext cx="1190625" cy="895350"/>
          </a:xfrm>
          <a:prstGeom prst="rect">
            <a:avLst/>
          </a:prstGeom>
        </p:spPr>
      </p:pic>
      <p:sp>
        <p:nvSpPr>
          <p:cNvPr id="50" name="ZoneTexte 49"/>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1" name="ZoneTexte 50"/>
          <p:cNvSpPr txBox="1"/>
          <p:nvPr/>
        </p:nvSpPr>
        <p:spPr>
          <a:xfrm>
            <a:off x="135669" y="548567"/>
            <a:ext cx="3679115" cy="369332"/>
          </a:xfrm>
          <a:prstGeom prst="rect">
            <a:avLst/>
          </a:prstGeom>
          <a:noFill/>
        </p:spPr>
        <p:txBody>
          <a:bodyPr wrap="square" rtlCol="0">
            <a:spAutoFit/>
          </a:bodyPr>
          <a:lstStyle/>
          <a:p>
            <a:r>
              <a:rPr lang="fr-FR" dirty="0" smtClean="0">
                <a:solidFill>
                  <a:srgbClr val="008000"/>
                </a:solidFill>
              </a:rPr>
              <a:t>16. </a:t>
            </a:r>
            <a:r>
              <a:rPr lang="fr-FR" b="1" dirty="0" smtClean="0">
                <a:solidFill>
                  <a:srgbClr val="008000"/>
                </a:solidFill>
              </a:rPr>
              <a:t>Liste de légumes cultivées</a:t>
            </a:r>
            <a:endParaRPr lang="fr-FR" dirty="0">
              <a:solidFill>
                <a:srgbClr val="008000"/>
              </a:solidFill>
            </a:endParaRPr>
          </a:p>
        </p:txBody>
      </p:sp>
    </p:spTree>
    <p:extLst>
      <p:ext uri="{BB962C8B-B14F-4D97-AF65-F5344CB8AC3E}">
        <p14:creationId xmlns:p14="http://schemas.microsoft.com/office/powerpoint/2010/main" val="3361589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64425" y="242421"/>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225911" y="175961"/>
            <a:ext cx="822064" cy="331433"/>
          </a:xfrm>
        </p:spPr>
        <p:txBody>
          <a:bodyPr/>
          <a:lstStyle/>
          <a:p>
            <a:fld id="{603C289A-54D5-4C32-934A-7B1A9FC8B676}" type="slidenum">
              <a:rPr lang="fr-FR" smtClean="0"/>
              <a:t>45</a:t>
            </a:fld>
            <a:endParaRPr lang="fr-FR"/>
          </a:p>
        </p:txBody>
      </p:sp>
      <p:sp>
        <p:nvSpPr>
          <p:cNvPr id="4" name="ZoneTexte 3"/>
          <p:cNvSpPr txBox="1"/>
          <p:nvPr/>
        </p:nvSpPr>
        <p:spPr>
          <a:xfrm>
            <a:off x="225911" y="613185"/>
            <a:ext cx="3679115" cy="369332"/>
          </a:xfrm>
          <a:prstGeom prst="rect">
            <a:avLst/>
          </a:prstGeom>
          <a:noFill/>
        </p:spPr>
        <p:txBody>
          <a:bodyPr wrap="square" rtlCol="0">
            <a:spAutoFit/>
          </a:bodyPr>
          <a:lstStyle/>
          <a:p>
            <a:r>
              <a:rPr lang="fr-FR" dirty="0" smtClean="0">
                <a:solidFill>
                  <a:srgbClr val="008000"/>
                </a:solidFill>
              </a:rPr>
              <a:t>16. </a:t>
            </a:r>
            <a:r>
              <a:rPr lang="fr-FR" b="1" dirty="0" smtClean="0">
                <a:solidFill>
                  <a:srgbClr val="008000"/>
                </a:solidFill>
              </a:rPr>
              <a:t>Liste de légumes cultivées (suite)</a:t>
            </a:r>
            <a:endParaRPr lang="fr-FR" dirty="0">
              <a:solidFill>
                <a:srgbClr val="008000"/>
              </a:solidFill>
            </a:endParaRPr>
          </a:p>
        </p:txBody>
      </p:sp>
      <p:sp>
        <p:nvSpPr>
          <p:cNvPr id="5" name="ZoneTexte 4"/>
          <p:cNvSpPr txBox="1"/>
          <p:nvPr/>
        </p:nvSpPr>
        <p:spPr>
          <a:xfrm>
            <a:off x="225911" y="1194099"/>
            <a:ext cx="10101430" cy="3970318"/>
          </a:xfrm>
          <a:prstGeom prst="rect">
            <a:avLst/>
          </a:prstGeom>
          <a:noFill/>
        </p:spPr>
        <p:txBody>
          <a:bodyPr wrap="square" rtlCol="0">
            <a:spAutoFit/>
          </a:bodyPr>
          <a:lstStyle/>
          <a:p>
            <a:r>
              <a:rPr lang="fr-FR" dirty="0">
                <a:solidFill>
                  <a:srgbClr val="008000"/>
                </a:solidFill>
              </a:rPr>
              <a:t>Dans ce jardin, on y </a:t>
            </a:r>
            <a:r>
              <a:rPr lang="fr-FR" dirty="0" smtClean="0">
                <a:solidFill>
                  <a:srgbClr val="008000"/>
                </a:solidFill>
              </a:rPr>
              <a:t>cultivera des plantes légumes alimentaires</a:t>
            </a:r>
            <a:r>
              <a:rPr lang="fr-FR" dirty="0">
                <a:solidFill>
                  <a:srgbClr val="008000"/>
                </a:solidFill>
              </a:rPr>
              <a:t> :</a:t>
            </a:r>
          </a:p>
          <a:p>
            <a:r>
              <a:rPr lang="fr-FR" dirty="0">
                <a:solidFill>
                  <a:srgbClr val="008000"/>
                </a:solidFill>
              </a:rPr>
              <a:t> </a:t>
            </a:r>
          </a:p>
          <a:p>
            <a:pPr marL="342900" lvl="0" indent="-342900">
              <a:buFont typeface="+mj-lt"/>
              <a:buAutoNum type="arabicPeriod"/>
            </a:pPr>
            <a:r>
              <a:rPr lang="fr-FR" dirty="0" smtClean="0">
                <a:solidFill>
                  <a:srgbClr val="008000"/>
                </a:solidFill>
              </a:rPr>
              <a:t>Des luffas </a:t>
            </a:r>
            <a:r>
              <a:rPr lang="fr-FR" dirty="0">
                <a:solidFill>
                  <a:srgbClr val="008000"/>
                </a:solidFill>
              </a:rPr>
              <a:t>(cultivés sur des treillis ou sur des tonnelles) </a:t>
            </a:r>
            <a:r>
              <a:rPr lang="fr-FR" dirty="0" smtClean="0">
                <a:solidFill>
                  <a:srgbClr val="008000"/>
                </a:solidFill>
              </a:rPr>
              <a:t>(appelés gourdes ou </a:t>
            </a:r>
            <a:r>
              <a:rPr lang="fr-FR" dirty="0" err="1" smtClean="0">
                <a:solidFill>
                  <a:srgbClr val="008000"/>
                </a:solidFill>
              </a:rPr>
              <a:t>pipangailles</a:t>
            </a:r>
            <a:r>
              <a:rPr lang="fr-FR" dirty="0" smtClean="0">
                <a:solidFill>
                  <a:srgbClr val="008000"/>
                </a:solidFill>
              </a:rPr>
              <a:t>, à la Réunion),</a:t>
            </a:r>
            <a:endParaRPr lang="fr-FR" dirty="0">
              <a:solidFill>
                <a:srgbClr val="008000"/>
              </a:solidFill>
            </a:endParaRPr>
          </a:p>
          <a:p>
            <a:pPr marL="342900" indent="-342900">
              <a:buFont typeface="+mj-lt"/>
              <a:buAutoNum type="arabicPeriod"/>
            </a:pPr>
            <a:r>
              <a:rPr lang="fr-FR" dirty="0" smtClean="0">
                <a:solidFill>
                  <a:srgbClr val="008000"/>
                </a:solidFill>
              </a:rPr>
              <a:t>Des « </a:t>
            </a:r>
            <a:r>
              <a:rPr lang="fr-FR" dirty="0" err="1" smtClean="0">
                <a:solidFill>
                  <a:srgbClr val="008000"/>
                </a:solidFill>
              </a:rPr>
              <a:t>votaves</a:t>
            </a:r>
            <a:r>
              <a:rPr lang="fr-FR" dirty="0" smtClean="0">
                <a:solidFill>
                  <a:srgbClr val="008000"/>
                </a:solidFill>
              </a:rPr>
              <a:t> », des </a:t>
            </a:r>
            <a:r>
              <a:rPr lang="fr-FR" dirty="0">
                <a:solidFill>
                  <a:srgbClr val="008000"/>
                </a:solidFill>
              </a:rPr>
              <a:t>potirons </a:t>
            </a:r>
            <a:r>
              <a:rPr lang="fr-FR" dirty="0" smtClean="0">
                <a:solidFill>
                  <a:srgbClr val="008000"/>
                </a:solidFill>
              </a:rPr>
              <a:t>allongés,</a:t>
            </a:r>
          </a:p>
          <a:p>
            <a:pPr marL="342900" lvl="0" indent="-342900">
              <a:buFont typeface="+mj-lt"/>
              <a:buAutoNum type="arabicPeriod"/>
            </a:pPr>
            <a:r>
              <a:rPr lang="fr-FR" dirty="0" smtClean="0">
                <a:solidFill>
                  <a:srgbClr val="008000"/>
                </a:solidFill>
              </a:rPr>
              <a:t>Des </a:t>
            </a:r>
            <a:r>
              <a:rPr lang="fr-FR" dirty="0">
                <a:solidFill>
                  <a:srgbClr val="008000"/>
                </a:solidFill>
              </a:rPr>
              <a:t>pastèques,</a:t>
            </a:r>
          </a:p>
          <a:p>
            <a:pPr marL="342900" lvl="0" indent="-342900">
              <a:buFont typeface="+mj-lt"/>
              <a:buAutoNum type="arabicPeriod"/>
            </a:pPr>
            <a:r>
              <a:rPr lang="fr-FR" dirty="0">
                <a:solidFill>
                  <a:srgbClr val="008000"/>
                </a:solidFill>
              </a:rPr>
              <a:t>des </a:t>
            </a:r>
            <a:r>
              <a:rPr lang="fr-FR" dirty="0" smtClean="0">
                <a:solidFill>
                  <a:srgbClr val="008000"/>
                </a:solidFill>
              </a:rPr>
              <a:t>«</a:t>
            </a:r>
            <a:r>
              <a:rPr lang="fr-FR" dirty="0">
                <a:solidFill>
                  <a:srgbClr val="008000"/>
                </a:solidFill>
              </a:rPr>
              <a:t> courgettes africaines </a:t>
            </a:r>
            <a:r>
              <a:rPr lang="fr-FR" dirty="0" smtClean="0">
                <a:solidFill>
                  <a:srgbClr val="008000"/>
                </a:solidFill>
              </a:rPr>
              <a:t>», </a:t>
            </a:r>
            <a:endParaRPr lang="fr-FR" dirty="0">
              <a:solidFill>
                <a:srgbClr val="008000"/>
              </a:solidFill>
            </a:endParaRPr>
          </a:p>
          <a:p>
            <a:pPr marL="342900" lvl="0" indent="-342900">
              <a:buFont typeface="+mj-lt"/>
              <a:buAutoNum type="arabicPeriod"/>
            </a:pPr>
            <a:r>
              <a:rPr lang="fr-FR" dirty="0">
                <a:solidFill>
                  <a:srgbClr val="008000"/>
                </a:solidFill>
              </a:rPr>
              <a:t>des patates douces, </a:t>
            </a:r>
          </a:p>
          <a:p>
            <a:pPr marL="342900" lvl="0" indent="-342900">
              <a:buFont typeface="+mj-lt"/>
              <a:buAutoNum type="arabicPeriod"/>
            </a:pPr>
            <a:r>
              <a:rPr lang="fr-FR" dirty="0">
                <a:solidFill>
                  <a:srgbClr val="008000"/>
                </a:solidFill>
              </a:rPr>
              <a:t>des haricots rouges, </a:t>
            </a:r>
          </a:p>
          <a:p>
            <a:pPr marL="342900" lvl="0" indent="-342900">
              <a:buFont typeface="+mj-lt"/>
              <a:buAutoNum type="arabicPeriod"/>
            </a:pPr>
            <a:r>
              <a:rPr lang="fr-FR" dirty="0">
                <a:solidFill>
                  <a:srgbClr val="008000"/>
                </a:solidFill>
              </a:rPr>
              <a:t>du manioc,</a:t>
            </a:r>
          </a:p>
          <a:p>
            <a:pPr marL="342900" lvl="0" indent="-342900">
              <a:buFont typeface="+mj-lt"/>
              <a:buAutoNum type="arabicPeriod"/>
            </a:pPr>
            <a:r>
              <a:rPr lang="fr-FR" dirty="0">
                <a:solidFill>
                  <a:srgbClr val="008000"/>
                </a:solidFill>
              </a:rPr>
              <a:t>du </a:t>
            </a:r>
            <a:r>
              <a:rPr lang="fr-FR" dirty="0" smtClean="0">
                <a:solidFill>
                  <a:srgbClr val="008000"/>
                </a:solidFill>
              </a:rPr>
              <a:t>taro,</a:t>
            </a:r>
            <a:endParaRPr lang="fr-FR" dirty="0">
              <a:solidFill>
                <a:srgbClr val="008000"/>
              </a:solidFill>
            </a:endParaRPr>
          </a:p>
          <a:p>
            <a:pPr marL="342900" lvl="0" indent="-342900">
              <a:buFont typeface="+mj-lt"/>
              <a:buAutoNum type="arabicPeriod"/>
            </a:pPr>
            <a:r>
              <a:rPr lang="fr-FR" dirty="0">
                <a:solidFill>
                  <a:srgbClr val="008000"/>
                </a:solidFill>
              </a:rPr>
              <a:t>de l’amarante ou </a:t>
            </a:r>
            <a:r>
              <a:rPr lang="fr-FR" dirty="0" err="1">
                <a:solidFill>
                  <a:srgbClr val="008000"/>
                </a:solidFill>
              </a:rPr>
              <a:t>amaranthe</a:t>
            </a:r>
            <a:r>
              <a:rPr lang="fr-FR" dirty="0">
                <a:solidFill>
                  <a:srgbClr val="008000"/>
                </a:solidFill>
              </a:rPr>
              <a:t> (plante herbacée d’avenir, utilisée comme céréale) …</a:t>
            </a:r>
          </a:p>
          <a:p>
            <a:pPr marL="342900" lvl="0" indent="-342900">
              <a:buFont typeface="+mj-lt"/>
              <a:buAutoNum type="arabicPeriod"/>
            </a:pPr>
            <a:r>
              <a:rPr lang="fr-FR" dirty="0">
                <a:solidFill>
                  <a:srgbClr val="008000"/>
                </a:solidFill>
              </a:rPr>
              <a:t>du « </a:t>
            </a:r>
            <a:r>
              <a:rPr lang="fr-FR" dirty="0" err="1">
                <a:solidFill>
                  <a:srgbClr val="008000"/>
                </a:solidFill>
              </a:rPr>
              <a:t>vonato</a:t>
            </a:r>
            <a:r>
              <a:rPr lang="fr-FR" dirty="0">
                <a:solidFill>
                  <a:srgbClr val="008000"/>
                </a:solidFill>
              </a:rPr>
              <a:t> », produisant des graines farineuses et gélatineuses, au goût de noisette.</a:t>
            </a:r>
          </a:p>
          <a:p>
            <a:pPr marL="342900" lvl="0" indent="-342900">
              <a:buFont typeface="+mj-lt"/>
              <a:buAutoNum type="arabicPeriod"/>
            </a:pPr>
            <a:r>
              <a:rPr lang="fr-FR" dirty="0" smtClean="0">
                <a:solidFill>
                  <a:srgbClr val="008000"/>
                </a:solidFill>
              </a:rPr>
              <a:t>Du </a:t>
            </a:r>
            <a:r>
              <a:rPr lang="fr-FR" dirty="0">
                <a:solidFill>
                  <a:srgbClr val="008000"/>
                </a:solidFill>
              </a:rPr>
              <a:t>piment,</a:t>
            </a:r>
          </a:p>
          <a:p>
            <a:pPr marL="342900" lvl="0" indent="-342900">
              <a:buFont typeface="+mj-lt"/>
              <a:buAutoNum type="arabicPeriod"/>
            </a:pPr>
            <a:r>
              <a:rPr lang="fr-FR" i="1" dirty="0" err="1" smtClean="0">
                <a:solidFill>
                  <a:srgbClr val="008000"/>
                </a:solidFill>
              </a:rPr>
              <a:t>Moringa</a:t>
            </a:r>
            <a:r>
              <a:rPr lang="fr-FR" i="1" dirty="0" smtClean="0">
                <a:solidFill>
                  <a:srgbClr val="008000"/>
                </a:solidFill>
              </a:rPr>
              <a:t> </a:t>
            </a:r>
            <a:r>
              <a:rPr lang="fr-FR" i="1" dirty="0" err="1" smtClean="0">
                <a:solidFill>
                  <a:srgbClr val="008000"/>
                </a:solidFill>
              </a:rPr>
              <a:t>oleifera</a:t>
            </a:r>
            <a:r>
              <a:rPr lang="fr-FR" i="1" dirty="0">
                <a:solidFill>
                  <a:srgbClr val="008000"/>
                </a:solidFill>
              </a:rPr>
              <a:t> </a:t>
            </a:r>
            <a:r>
              <a:rPr lang="fr-FR" dirty="0" smtClean="0">
                <a:solidFill>
                  <a:srgbClr val="008000"/>
                </a:solidFill>
              </a:rPr>
              <a:t>(</a:t>
            </a:r>
            <a:r>
              <a:rPr lang="fr-FR" dirty="0" err="1">
                <a:solidFill>
                  <a:srgbClr val="008000"/>
                </a:solidFill>
              </a:rPr>
              <a:t>ananambo</a:t>
            </a:r>
            <a:r>
              <a:rPr lang="fr-FR" dirty="0" smtClean="0">
                <a:solidFill>
                  <a:srgbClr val="008000"/>
                </a:solidFill>
              </a:rPr>
              <a:t>)</a:t>
            </a:r>
            <a:endParaRPr lang="fr-FR" dirty="0">
              <a:solidFill>
                <a:srgbClr val="008000"/>
              </a:solidFill>
            </a:endParaRPr>
          </a:p>
        </p:txBody>
      </p:sp>
      <p:pic>
        <p:nvPicPr>
          <p:cNvPr id="6" name="Image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403" y="4323486"/>
            <a:ext cx="28098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699651" y="6428511"/>
            <a:ext cx="3255378"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Potiron tropical ou « </a:t>
            </a:r>
            <a:r>
              <a:rPr lang="fr-FR" sz="1200" dirty="0" err="1"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votave</a:t>
            </a: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 (© Benjamin Lisan)</a:t>
            </a:r>
            <a:endParaRPr lang="fr-FR" sz="1200" dirty="0">
              <a:solidFill>
                <a:srgbClr val="008000"/>
              </a:solidFill>
            </a:endParaRPr>
          </a:p>
        </p:txBody>
      </p:sp>
    </p:spTree>
    <p:extLst>
      <p:ext uri="{BB962C8B-B14F-4D97-AF65-F5344CB8AC3E}">
        <p14:creationId xmlns:p14="http://schemas.microsoft.com/office/powerpoint/2010/main" val="3860509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46</a:t>
            </a:fld>
            <a:endParaRPr lang="fr-FR" dirty="0"/>
          </a:p>
        </p:txBody>
      </p:sp>
      <p:sp>
        <p:nvSpPr>
          <p:cNvPr id="4" name="ZoneTexte 3"/>
          <p:cNvSpPr txBox="1"/>
          <p:nvPr/>
        </p:nvSpPr>
        <p:spPr>
          <a:xfrm>
            <a:off x="215153" y="522724"/>
            <a:ext cx="3679115" cy="369332"/>
          </a:xfrm>
          <a:prstGeom prst="rect">
            <a:avLst/>
          </a:prstGeom>
          <a:noFill/>
        </p:spPr>
        <p:txBody>
          <a:bodyPr wrap="square" rtlCol="0">
            <a:spAutoFit/>
          </a:bodyPr>
          <a:lstStyle/>
          <a:p>
            <a:r>
              <a:rPr lang="fr-FR" dirty="0" smtClean="0">
                <a:solidFill>
                  <a:srgbClr val="008000"/>
                </a:solidFill>
              </a:rPr>
              <a:t>16. </a:t>
            </a:r>
            <a:r>
              <a:rPr lang="fr-FR" b="1" dirty="0" smtClean="0">
                <a:solidFill>
                  <a:srgbClr val="008000"/>
                </a:solidFill>
              </a:rPr>
              <a:t>Liste de légumes cultivées (suite)</a:t>
            </a:r>
            <a:endParaRPr lang="fr-FR" dirty="0">
              <a:solidFill>
                <a:srgbClr val="008000"/>
              </a:solidFill>
            </a:endParaRPr>
          </a:p>
        </p:txBody>
      </p:sp>
      <p:sp>
        <p:nvSpPr>
          <p:cNvPr id="5" name="ZoneTexte 4"/>
          <p:cNvSpPr txBox="1"/>
          <p:nvPr/>
        </p:nvSpPr>
        <p:spPr>
          <a:xfrm>
            <a:off x="215153" y="1231773"/>
            <a:ext cx="6454588" cy="5355312"/>
          </a:xfrm>
          <a:prstGeom prst="rect">
            <a:avLst/>
          </a:prstGeom>
          <a:noFill/>
        </p:spPr>
        <p:txBody>
          <a:bodyPr wrap="square" rtlCol="0">
            <a:spAutoFit/>
          </a:bodyPr>
          <a:lstStyle/>
          <a:p>
            <a:r>
              <a:rPr lang="fr-FR" dirty="0">
                <a:solidFill>
                  <a:srgbClr val="008000"/>
                </a:solidFill>
              </a:rPr>
              <a:t>Dans ce jardin, on y </a:t>
            </a:r>
            <a:r>
              <a:rPr lang="fr-FR" dirty="0" smtClean="0">
                <a:solidFill>
                  <a:srgbClr val="008000"/>
                </a:solidFill>
              </a:rPr>
              <a:t>cultivera les légumes (suite)</a:t>
            </a:r>
            <a:r>
              <a:rPr lang="fr-FR" dirty="0">
                <a:solidFill>
                  <a:srgbClr val="008000"/>
                </a:solidFill>
              </a:rPr>
              <a:t> :</a:t>
            </a:r>
          </a:p>
          <a:p>
            <a:r>
              <a:rPr lang="fr-FR" dirty="0">
                <a:solidFill>
                  <a:srgbClr val="008000"/>
                </a:solidFill>
              </a:rPr>
              <a:t> </a:t>
            </a:r>
            <a:endParaRPr lang="fr-FR" dirty="0" smtClean="0">
              <a:solidFill>
                <a:srgbClr val="008000"/>
              </a:solidFill>
            </a:endParaRPr>
          </a:p>
          <a:p>
            <a:pPr marL="342900" indent="-342900">
              <a:buFont typeface="+mj-lt"/>
              <a:buAutoNum type="arabicPeriod" startAt="18"/>
            </a:pPr>
            <a:r>
              <a:rPr lang="fr-FR" dirty="0" smtClean="0">
                <a:solidFill>
                  <a:srgbClr val="008000"/>
                </a:solidFill>
              </a:rPr>
              <a:t>Vernonia alimentaire (</a:t>
            </a:r>
            <a:r>
              <a:rPr lang="fr-FR" dirty="0" err="1" smtClean="0">
                <a:solidFill>
                  <a:srgbClr val="008000"/>
                </a:solidFill>
              </a:rPr>
              <a:t>ndolé</a:t>
            </a:r>
            <a:r>
              <a:rPr lang="fr-FR" dirty="0" smtClean="0">
                <a:solidFill>
                  <a:srgbClr val="008000"/>
                </a:solidFill>
              </a:rPr>
              <a:t>), </a:t>
            </a:r>
          </a:p>
          <a:p>
            <a:pPr marL="342900" indent="-342900">
              <a:buFont typeface="+mj-lt"/>
              <a:buAutoNum type="arabicPeriod" startAt="18"/>
            </a:pPr>
            <a:r>
              <a:rPr lang="fr-FR" dirty="0" err="1" smtClean="0">
                <a:solidFill>
                  <a:srgbClr val="008000"/>
                </a:solidFill>
              </a:rPr>
              <a:t>brèdes</a:t>
            </a:r>
            <a:r>
              <a:rPr lang="fr-FR" dirty="0" smtClean="0">
                <a:solidFill>
                  <a:srgbClr val="008000"/>
                </a:solidFill>
              </a:rPr>
              <a:t> </a:t>
            </a:r>
            <a:r>
              <a:rPr lang="fr-FR" dirty="0" err="1">
                <a:solidFill>
                  <a:srgbClr val="008000"/>
                </a:solidFill>
              </a:rPr>
              <a:t>mafanes</a:t>
            </a:r>
            <a:r>
              <a:rPr lang="fr-FR" dirty="0">
                <a:solidFill>
                  <a:srgbClr val="008000"/>
                </a:solidFill>
              </a:rPr>
              <a:t> </a:t>
            </a:r>
            <a:r>
              <a:rPr lang="fr-FR" dirty="0" smtClean="0">
                <a:solidFill>
                  <a:srgbClr val="008000"/>
                </a:solidFill>
              </a:rPr>
              <a:t>(accompagnant </a:t>
            </a:r>
            <a:r>
              <a:rPr lang="fr-FR" dirty="0">
                <a:solidFill>
                  <a:srgbClr val="008000"/>
                </a:solidFill>
              </a:rPr>
              <a:t>le </a:t>
            </a:r>
            <a:r>
              <a:rPr lang="fr-FR" dirty="0" err="1">
                <a:solidFill>
                  <a:srgbClr val="008000"/>
                </a:solidFill>
              </a:rPr>
              <a:t>romazav</a:t>
            </a:r>
            <a:r>
              <a:rPr lang="fr-FR" dirty="0">
                <a:solidFill>
                  <a:srgbClr val="008000"/>
                </a:solidFill>
              </a:rPr>
              <a:t> </a:t>
            </a:r>
            <a:r>
              <a:rPr lang="fr-FR" dirty="0" smtClean="0">
                <a:solidFill>
                  <a:srgbClr val="008000"/>
                </a:solidFill>
              </a:rPr>
              <a:t>malgache), </a:t>
            </a:r>
          </a:p>
          <a:p>
            <a:pPr marL="342900" indent="-342900">
              <a:buFont typeface="+mj-lt"/>
              <a:buAutoNum type="arabicPeriod" startAt="18"/>
            </a:pPr>
            <a:r>
              <a:rPr lang="fr-FR" dirty="0" smtClean="0">
                <a:solidFill>
                  <a:srgbClr val="008000"/>
                </a:solidFill>
              </a:rPr>
              <a:t>gombo</a:t>
            </a:r>
            <a:r>
              <a:rPr lang="fr-FR" dirty="0">
                <a:solidFill>
                  <a:srgbClr val="008000"/>
                </a:solidFill>
              </a:rPr>
              <a:t>, </a:t>
            </a:r>
            <a:endParaRPr lang="fr-FR" dirty="0" smtClean="0">
              <a:solidFill>
                <a:srgbClr val="008000"/>
              </a:solidFill>
            </a:endParaRPr>
          </a:p>
          <a:p>
            <a:pPr marL="342900" indent="-342900">
              <a:buFont typeface="+mj-lt"/>
              <a:buAutoNum type="arabicPeriod" startAt="18"/>
            </a:pPr>
            <a:r>
              <a:rPr lang="fr-FR" dirty="0" smtClean="0">
                <a:solidFill>
                  <a:srgbClr val="008000"/>
                </a:solidFill>
              </a:rPr>
              <a:t>patate douce, </a:t>
            </a:r>
          </a:p>
          <a:p>
            <a:pPr marL="342900" indent="-342900">
              <a:buFont typeface="+mj-lt"/>
              <a:buAutoNum type="arabicPeriod" startAt="18"/>
            </a:pPr>
            <a:r>
              <a:rPr lang="fr-FR" dirty="0" smtClean="0">
                <a:solidFill>
                  <a:srgbClr val="008000"/>
                </a:solidFill>
              </a:rPr>
              <a:t>igname, </a:t>
            </a:r>
          </a:p>
          <a:p>
            <a:pPr marL="342900" indent="-342900">
              <a:buFont typeface="+mj-lt"/>
              <a:buAutoNum type="arabicPeriod" startAt="18"/>
            </a:pPr>
            <a:r>
              <a:rPr lang="fr-FR" dirty="0" smtClean="0">
                <a:solidFill>
                  <a:srgbClr val="008000"/>
                </a:solidFill>
              </a:rPr>
              <a:t>riz, </a:t>
            </a:r>
          </a:p>
          <a:p>
            <a:pPr marL="342900" indent="-342900">
              <a:buFont typeface="+mj-lt"/>
              <a:buAutoNum type="arabicPeriod" startAt="18"/>
            </a:pPr>
            <a:r>
              <a:rPr lang="fr-FR" dirty="0" smtClean="0">
                <a:solidFill>
                  <a:srgbClr val="008000"/>
                </a:solidFill>
              </a:rPr>
              <a:t>carotte, </a:t>
            </a:r>
          </a:p>
          <a:p>
            <a:pPr marL="342900" indent="-342900">
              <a:buFont typeface="+mj-lt"/>
              <a:buAutoNum type="arabicPeriod" startAt="18"/>
            </a:pPr>
            <a:r>
              <a:rPr lang="fr-FR" dirty="0" smtClean="0">
                <a:solidFill>
                  <a:srgbClr val="008000"/>
                </a:solidFill>
              </a:rPr>
              <a:t>chou cabus, </a:t>
            </a:r>
          </a:p>
          <a:p>
            <a:pPr marL="342900" indent="-342900">
              <a:buFont typeface="+mj-lt"/>
              <a:buAutoNum type="arabicPeriod" startAt="18"/>
            </a:pPr>
            <a:r>
              <a:rPr lang="fr-FR" dirty="0" smtClean="0">
                <a:solidFill>
                  <a:srgbClr val="008000"/>
                </a:solidFill>
              </a:rPr>
              <a:t>chou de chine, </a:t>
            </a:r>
          </a:p>
          <a:p>
            <a:pPr marL="342900" indent="-342900">
              <a:buFont typeface="+mj-lt"/>
              <a:buAutoNum type="arabicPeriod" startAt="18"/>
            </a:pPr>
            <a:r>
              <a:rPr lang="fr-FR" dirty="0" smtClean="0">
                <a:solidFill>
                  <a:srgbClr val="008000"/>
                </a:solidFill>
              </a:rPr>
              <a:t>concombre, </a:t>
            </a:r>
          </a:p>
          <a:p>
            <a:pPr marL="342900" indent="-342900">
              <a:buFont typeface="+mj-lt"/>
              <a:buAutoNum type="arabicPeriod" startAt="18"/>
            </a:pPr>
            <a:r>
              <a:rPr lang="fr-FR" dirty="0" smtClean="0">
                <a:solidFill>
                  <a:srgbClr val="008000"/>
                </a:solidFill>
              </a:rPr>
              <a:t>cornichon, courge, </a:t>
            </a:r>
          </a:p>
          <a:p>
            <a:pPr marL="342900" indent="-342900">
              <a:buFont typeface="+mj-lt"/>
              <a:buAutoNum type="arabicPeriod" startAt="18"/>
            </a:pPr>
            <a:r>
              <a:rPr lang="fr-FR" dirty="0" smtClean="0">
                <a:solidFill>
                  <a:srgbClr val="008000"/>
                </a:solidFill>
              </a:rPr>
              <a:t>poivrons,  </a:t>
            </a:r>
          </a:p>
          <a:p>
            <a:pPr marL="342900" indent="-342900">
              <a:buFont typeface="+mj-lt"/>
              <a:buAutoNum type="arabicPeriod" startAt="18"/>
            </a:pPr>
            <a:r>
              <a:rPr lang="fr-FR" dirty="0" smtClean="0">
                <a:solidFill>
                  <a:srgbClr val="008000"/>
                </a:solidFill>
              </a:rPr>
              <a:t>Tomate</a:t>
            </a:r>
          </a:p>
          <a:p>
            <a:pPr marL="342900" indent="-342900">
              <a:buFont typeface="+mj-lt"/>
              <a:buAutoNum type="arabicPeriod" startAt="18"/>
            </a:pPr>
            <a:r>
              <a:rPr lang="fr-FR" dirty="0" smtClean="0">
                <a:solidFill>
                  <a:srgbClr val="008000"/>
                </a:solidFill>
              </a:rPr>
              <a:t>Crincrin (corète ou jute potagère) (</a:t>
            </a:r>
            <a:r>
              <a:rPr lang="fr-FR" i="1" dirty="0" err="1">
                <a:solidFill>
                  <a:srgbClr val="008000"/>
                </a:solidFill>
              </a:rPr>
              <a:t>Corchorus</a:t>
            </a:r>
            <a:r>
              <a:rPr lang="fr-FR" i="1" dirty="0">
                <a:solidFill>
                  <a:srgbClr val="008000"/>
                </a:solidFill>
              </a:rPr>
              <a:t> </a:t>
            </a:r>
            <a:r>
              <a:rPr lang="fr-FR" i="1" dirty="0" err="1">
                <a:solidFill>
                  <a:srgbClr val="008000"/>
                </a:solidFill>
              </a:rPr>
              <a:t>olitorius</a:t>
            </a:r>
            <a:r>
              <a:rPr lang="fr-FR" dirty="0" smtClean="0">
                <a:solidFill>
                  <a:srgbClr val="008000"/>
                </a:solidFill>
              </a:rPr>
              <a:t>)</a:t>
            </a:r>
          </a:p>
          <a:p>
            <a:pPr marL="342900" indent="-342900">
              <a:buFont typeface="+mj-lt"/>
              <a:buAutoNum type="arabicPeriod" startAt="18"/>
            </a:pPr>
            <a:r>
              <a:rPr lang="fr-FR" dirty="0" smtClean="0">
                <a:solidFill>
                  <a:srgbClr val="008000"/>
                </a:solidFill>
              </a:rPr>
              <a:t>Tétragone</a:t>
            </a:r>
          </a:p>
          <a:p>
            <a:pPr marL="342900" indent="-342900">
              <a:buFont typeface="+mj-lt"/>
              <a:buAutoNum type="arabicPeriod" startAt="18"/>
            </a:pPr>
            <a:r>
              <a:rPr lang="fr-FR" dirty="0" smtClean="0">
                <a:solidFill>
                  <a:srgbClr val="008000"/>
                </a:solidFill>
              </a:rPr>
              <a:t>Chayotte</a:t>
            </a:r>
          </a:p>
          <a:p>
            <a:pPr marL="342900" indent="-342900">
              <a:buFont typeface="+mj-lt"/>
              <a:buAutoNum type="arabicPeriod" startAt="18"/>
            </a:pPr>
            <a:r>
              <a:rPr lang="fr-FR" dirty="0" smtClean="0">
                <a:solidFill>
                  <a:srgbClr val="008000"/>
                </a:solidFill>
              </a:rPr>
              <a:t>Maïs etc.</a:t>
            </a:r>
          </a:p>
        </p:txBody>
      </p:sp>
      <p:sp>
        <p:nvSpPr>
          <p:cNvPr id="6" name="ZoneTexte 5"/>
          <p:cNvSpPr txBox="1"/>
          <p:nvPr/>
        </p:nvSpPr>
        <p:spPr>
          <a:xfrm>
            <a:off x="6669742" y="5637007"/>
            <a:ext cx="4883972" cy="950078"/>
          </a:xfrm>
          <a:prstGeom prst="rect">
            <a:avLst/>
          </a:prstGeom>
          <a:noFill/>
        </p:spPr>
        <p:txBody>
          <a:bodyPr wrap="square" rtlCol="0">
            <a:spAutoFit/>
          </a:bodyPr>
          <a:lstStyle/>
          <a:p>
            <a:pPr algn="just"/>
            <a:r>
              <a:rPr lang="fr-FR" dirty="0">
                <a:solidFill>
                  <a:srgbClr val="008000"/>
                </a:solidFill>
              </a:rPr>
              <a:t>Sur les 275 espèces légumières les plus importantes d’Afrique tropicale, 207 sont consommées pour leurs feuilles !</a:t>
            </a:r>
          </a:p>
        </p:txBody>
      </p:sp>
      <p:sp>
        <p:nvSpPr>
          <p:cNvPr id="8" name="Rectangle 7"/>
          <p:cNvSpPr/>
          <p:nvPr/>
        </p:nvSpPr>
        <p:spPr>
          <a:xfrm>
            <a:off x="6727115" y="1156426"/>
            <a:ext cx="4826598" cy="3139321"/>
          </a:xfrm>
          <a:prstGeom prst="rect">
            <a:avLst/>
          </a:prstGeom>
        </p:spPr>
        <p:txBody>
          <a:bodyPr wrap="square">
            <a:spAutoFit/>
          </a:bodyPr>
          <a:lstStyle/>
          <a:p>
            <a:pPr lvl="0"/>
            <a:r>
              <a:rPr lang="fr-FR" dirty="0">
                <a:solidFill>
                  <a:srgbClr val="008000"/>
                </a:solidFill>
              </a:rPr>
              <a:t>Dans ce jardin, on y </a:t>
            </a:r>
            <a:r>
              <a:rPr lang="fr-FR" dirty="0" smtClean="0">
                <a:solidFill>
                  <a:srgbClr val="008000"/>
                </a:solidFill>
              </a:rPr>
              <a:t>cultivera aussi des plantes médicinales, des sources d’huiles :</a:t>
            </a:r>
          </a:p>
          <a:p>
            <a:pPr lvl="0"/>
            <a:endParaRPr lang="fr-FR" dirty="0" smtClean="0">
              <a:solidFill>
                <a:srgbClr val="008000"/>
              </a:solidFill>
            </a:endParaRPr>
          </a:p>
          <a:p>
            <a:pPr marL="342900" lvl="0" indent="-342900">
              <a:buFont typeface="+mj-lt"/>
              <a:buAutoNum type="arabicPeriod"/>
            </a:pPr>
            <a:r>
              <a:rPr lang="fr-FR" dirty="0" smtClean="0">
                <a:solidFill>
                  <a:srgbClr val="008000"/>
                </a:solidFill>
              </a:rPr>
              <a:t>du </a:t>
            </a:r>
            <a:r>
              <a:rPr lang="fr-FR" dirty="0">
                <a:solidFill>
                  <a:srgbClr val="008000"/>
                </a:solidFill>
              </a:rPr>
              <a:t>lavandin,</a:t>
            </a:r>
          </a:p>
          <a:p>
            <a:pPr marL="342900" lvl="0" indent="-342900">
              <a:buFont typeface="+mj-lt"/>
              <a:buAutoNum type="arabicPeriod"/>
            </a:pPr>
            <a:r>
              <a:rPr lang="fr-FR" dirty="0">
                <a:solidFill>
                  <a:srgbClr val="008000"/>
                </a:solidFill>
              </a:rPr>
              <a:t>du ricin (toxique</a:t>
            </a:r>
            <a:r>
              <a:rPr lang="fr-FR" dirty="0" smtClean="0">
                <a:solidFill>
                  <a:srgbClr val="008000"/>
                </a:solidFill>
              </a:rPr>
              <a:t>),</a:t>
            </a:r>
          </a:p>
          <a:p>
            <a:pPr lvl="0"/>
            <a:endParaRPr lang="fr-FR" dirty="0">
              <a:solidFill>
                <a:srgbClr val="008000"/>
              </a:solidFill>
            </a:endParaRPr>
          </a:p>
          <a:p>
            <a:pPr lvl="0"/>
            <a:r>
              <a:rPr lang="fr-FR" dirty="0" smtClean="0">
                <a:solidFill>
                  <a:srgbClr val="008000"/>
                </a:solidFill>
              </a:rPr>
              <a:t>Mais aussi des plantes à fruits sucrés : </a:t>
            </a:r>
          </a:p>
          <a:p>
            <a:pPr lvl="0"/>
            <a:endParaRPr lang="fr-FR" dirty="0" smtClean="0">
              <a:solidFill>
                <a:srgbClr val="008000"/>
              </a:solidFill>
            </a:endParaRPr>
          </a:p>
          <a:p>
            <a:pPr marL="342900" lvl="0" indent="-342900">
              <a:buFont typeface="+mj-lt"/>
              <a:buAutoNum type="arabicPeriod"/>
            </a:pPr>
            <a:r>
              <a:rPr lang="fr-FR" dirty="0">
                <a:solidFill>
                  <a:srgbClr val="008000"/>
                </a:solidFill>
              </a:rPr>
              <a:t>Des grenadilles (de la famille des passiflores),</a:t>
            </a:r>
          </a:p>
          <a:p>
            <a:pPr marL="342900" lvl="0" indent="-342900">
              <a:buFont typeface="+mj-lt"/>
              <a:buAutoNum type="arabicPeriod"/>
            </a:pPr>
            <a:r>
              <a:rPr lang="fr-FR" dirty="0">
                <a:solidFill>
                  <a:srgbClr val="008000"/>
                </a:solidFill>
              </a:rPr>
              <a:t>Des ananas,</a:t>
            </a:r>
          </a:p>
          <a:p>
            <a:pPr marL="342900" lvl="0" indent="-342900">
              <a:buFont typeface="+mj-lt"/>
              <a:buAutoNum type="arabicPeriod"/>
            </a:pPr>
            <a:r>
              <a:rPr lang="fr-FR" dirty="0">
                <a:solidFill>
                  <a:srgbClr val="008000"/>
                </a:solidFill>
              </a:rPr>
              <a:t>Des </a:t>
            </a:r>
            <a:r>
              <a:rPr lang="fr-FR" dirty="0" smtClean="0">
                <a:solidFill>
                  <a:srgbClr val="008000"/>
                </a:solidFill>
              </a:rPr>
              <a:t>papayes ..</a:t>
            </a:r>
            <a:endParaRPr lang="fr-FR" dirty="0">
              <a:solidFill>
                <a:srgbClr val="008000"/>
              </a:solidFill>
            </a:endParaRPr>
          </a:p>
        </p:txBody>
      </p:sp>
    </p:spTree>
    <p:extLst>
      <p:ext uri="{BB962C8B-B14F-4D97-AF65-F5344CB8AC3E}">
        <p14:creationId xmlns:p14="http://schemas.microsoft.com/office/powerpoint/2010/main" val="39942034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93055" y="18777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29090" y="131486"/>
            <a:ext cx="822064" cy="331433"/>
          </a:xfrm>
        </p:spPr>
        <p:txBody>
          <a:bodyPr/>
          <a:lstStyle/>
          <a:p>
            <a:fld id="{603C289A-54D5-4C32-934A-7B1A9FC8B676}" type="slidenum">
              <a:rPr lang="fr-FR" smtClean="0"/>
              <a:t>47</a:t>
            </a:fld>
            <a:endParaRPr lang="fr-FR" dirty="0"/>
          </a:p>
        </p:txBody>
      </p:sp>
      <p:sp>
        <p:nvSpPr>
          <p:cNvPr id="4" name="ZoneTexte 3"/>
          <p:cNvSpPr txBox="1"/>
          <p:nvPr/>
        </p:nvSpPr>
        <p:spPr>
          <a:xfrm>
            <a:off x="204396" y="565599"/>
            <a:ext cx="3679115" cy="369332"/>
          </a:xfrm>
          <a:prstGeom prst="rect">
            <a:avLst/>
          </a:prstGeom>
          <a:noFill/>
        </p:spPr>
        <p:txBody>
          <a:bodyPr wrap="square" rtlCol="0">
            <a:spAutoFit/>
          </a:bodyPr>
          <a:lstStyle/>
          <a:p>
            <a:r>
              <a:rPr lang="fr-FR" dirty="0">
                <a:solidFill>
                  <a:srgbClr val="008000"/>
                </a:solidFill>
              </a:rPr>
              <a:t>16.1. </a:t>
            </a:r>
            <a:r>
              <a:rPr lang="fr-FR" b="1" dirty="0">
                <a:solidFill>
                  <a:srgbClr val="008000"/>
                </a:solidFill>
              </a:rPr>
              <a:t>Amarante</a:t>
            </a:r>
            <a:r>
              <a:rPr lang="fr-FR" dirty="0">
                <a:solidFill>
                  <a:srgbClr val="008000"/>
                </a:solidFill>
              </a:rPr>
              <a:t> (</a:t>
            </a:r>
            <a:r>
              <a:rPr lang="fr-FR" i="1" dirty="0" err="1">
                <a:solidFill>
                  <a:srgbClr val="008000"/>
                </a:solidFill>
              </a:rPr>
              <a:t>Amaranthus</a:t>
            </a:r>
            <a:r>
              <a:rPr lang="fr-FR" i="1" dirty="0">
                <a:solidFill>
                  <a:srgbClr val="008000"/>
                </a:solidFill>
              </a:rPr>
              <a:t> </a:t>
            </a:r>
            <a:r>
              <a:rPr lang="fr-FR" i="1" dirty="0" err="1">
                <a:solidFill>
                  <a:srgbClr val="008000"/>
                </a:solidFill>
              </a:rPr>
              <a:t>spp</a:t>
            </a:r>
            <a:r>
              <a:rPr lang="fr-FR" dirty="0">
                <a:solidFill>
                  <a:srgbClr val="008000"/>
                </a:solidFill>
              </a:rPr>
              <a:t>.)</a:t>
            </a:r>
          </a:p>
        </p:txBody>
      </p:sp>
      <p:pic>
        <p:nvPicPr>
          <p:cNvPr id="7" name="Imag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946" y="133855"/>
            <a:ext cx="24860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341749" y="3446493"/>
            <a:ext cx="2616422"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Amarante, Côte Est (© Benjamin Lisan)</a:t>
            </a:r>
            <a:endParaRPr lang="fr-FR" sz="1200" dirty="0">
              <a:solidFill>
                <a:srgbClr val="008000"/>
              </a:solidFill>
            </a:endParaRPr>
          </a:p>
        </p:txBody>
      </p:sp>
      <p:sp>
        <p:nvSpPr>
          <p:cNvPr id="9" name="ZoneTexte 13"/>
          <p:cNvSpPr txBox="1">
            <a:spLocks noChangeArrowheads="1"/>
          </p:cNvSpPr>
          <p:nvPr/>
        </p:nvSpPr>
        <p:spPr bwMode="auto">
          <a:xfrm>
            <a:off x="5860227" y="5657850"/>
            <a:ext cx="6149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008000"/>
                </a:solidFill>
              </a:rPr>
              <a:t>↗  Il faudrait diversifier ou changer les techniques culturales, les sources alimentaires et de revenus pour les paysans malgaches, voire tester des plantes alimentaires d’avenir, en tenant compte qu’elles ne constitueront pas une menace pour la flore indigène (pas de risques invasif</a:t>
            </a:r>
            <a:r>
              <a:rPr lang="fr-FR" altLang="fr-FR" sz="1200" dirty="0" smtClean="0">
                <a:solidFill>
                  <a:srgbClr val="008000"/>
                </a:solidFill>
              </a:rPr>
              <a:t>). Exemple </a:t>
            </a:r>
            <a:r>
              <a:rPr lang="fr-FR" altLang="fr-FR" sz="1200" dirty="0">
                <a:solidFill>
                  <a:srgbClr val="008000"/>
                </a:solidFill>
              </a:rPr>
              <a:t>: ici, amarante rouge et or ↑. Source : IMAP, </a:t>
            </a:r>
            <a:r>
              <a:rPr lang="fr-FR" altLang="fr-FR" sz="1200" dirty="0">
                <a:solidFill>
                  <a:srgbClr val="008000"/>
                </a:solidFill>
                <a:hlinkClick r:id="rId3"/>
              </a:rPr>
              <a:t>http://www.comuntierra.org/site/blog_post.php?idPost=144&amp;id_idioma=2</a:t>
            </a:r>
            <a:r>
              <a:rPr lang="fr-FR" altLang="fr-FR" sz="1200" dirty="0">
                <a:solidFill>
                  <a:srgbClr val="008000"/>
                </a:solidFill>
              </a:rPr>
              <a:t> </a:t>
            </a:r>
          </a:p>
        </p:txBody>
      </p:sp>
      <p:pic>
        <p:nvPicPr>
          <p:cNvPr id="10" name="Image 10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3596" y="3692525"/>
            <a:ext cx="26193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68" y="4397038"/>
            <a:ext cx="2609850" cy="2276475"/>
          </a:xfrm>
          <a:prstGeom prst="rect">
            <a:avLst/>
          </a:prstGeom>
        </p:spPr>
      </p:pic>
      <p:sp>
        <p:nvSpPr>
          <p:cNvPr id="12" name="ZoneTexte 11"/>
          <p:cNvSpPr txBox="1"/>
          <p:nvPr/>
        </p:nvSpPr>
        <p:spPr>
          <a:xfrm>
            <a:off x="129090" y="1032734"/>
            <a:ext cx="8993395" cy="2862322"/>
          </a:xfrm>
          <a:prstGeom prst="rect">
            <a:avLst/>
          </a:prstGeom>
          <a:noFill/>
        </p:spPr>
        <p:txBody>
          <a:bodyPr wrap="square" rtlCol="0">
            <a:spAutoFit/>
          </a:bodyPr>
          <a:lstStyle/>
          <a:p>
            <a:pPr algn="just"/>
            <a:r>
              <a:rPr lang="fr-FR" dirty="0">
                <a:solidFill>
                  <a:srgbClr val="008000"/>
                </a:solidFill>
              </a:rPr>
              <a:t>(genre </a:t>
            </a:r>
            <a:r>
              <a:rPr lang="fr-FR" i="1" dirty="0" err="1">
                <a:solidFill>
                  <a:srgbClr val="008000"/>
                </a:solidFill>
              </a:rPr>
              <a:t>Amaranthus</a:t>
            </a:r>
            <a:r>
              <a:rPr lang="fr-FR" dirty="0">
                <a:solidFill>
                  <a:srgbClr val="008000"/>
                </a:solidFill>
              </a:rPr>
              <a:t>), en anglais : </a:t>
            </a:r>
            <a:r>
              <a:rPr lang="fr-FR" dirty="0" err="1">
                <a:solidFill>
                  <a:srgbClr val="008000"/>
                </a:solidFill>
              </a:rPr>
              <a:t>amaranthe</a:t>
            </a:r>
            <a:r>
              <a:rPr lang="fr-FR" dirty="0">
                <a:solidFill>
                  <a:srgbClr val="008000"/>
                </a:solidFill>
              </a:rPr>
              <a:t>. Annuelles au port vertical VOC de 1 m de haut, parmi lesquelles la variété à graines, consommée comme une céréale (</a:t>
            </a:r>
            <a:r>
              <a:rPr lang="fr-FR" i="1" dirty="0" err="1">
                <a:solidFill>
                  <a:srgbClr val="008000"/>
                </a:solidFill>
              </a:rPr>
              <a:t>Amaranthus</a:t>
            </a:r>
            <a:r>
              <a:rPr lang="fr-FR" i="1" dirty="0">
                <a:solidFill>
                  <a:srgbClr val="008000"/>
                </a:solidFill>
              </a:rPr>
              <a:t> </a:t>
            </a:r>
            <a:r>
              <a:rPr lang="fr-FR" i="1" dirty="0" err="1">
                <a:solidFill>
                  <a:srgbClr val="008000"/>
                </a:solidFill>
              </a:rPr>
              <a:t>hypochondriacus</a:t>
            </a:r>
            <a:r>
              <a:rPr lang="fr-FR" dirty="0">
                <a:solidFill>
                  <a:srgbClr val="008000"/>
                </a:solidFill>
              </a:rPr>
              <a:t>) et l'amarante «tête d'éléphant» (</a:t>
            </a:r>
            <a:r>
              <a:rPr lang="fr-FR" i="1" dirty="0">
                <a:solidFill>
                  <a:srgbClr val="008000"/>
                </a:solidFill>
              </a:rPr>
              <a:t>A. </a:t>
            </a:r>
            <a:r>
              <a:rPr lang="fr-FR" i="1" dirty="0" err="1">
                <a:solidFill>
                  <a:srgbClr val="008000"/>
                </a:solidFill>
              </a:rPr>
              <a:t>gangeticus</a:t>
            </a:r>
            <a:r>
              <a:rPr lang="fr-FR" dirty="0">
                <a:solidFill>
                  <a:srgbClr val="008000"/>
                </a:solidFill>
              </a:rPr>
              <a:t>) sont les plus précieuses. Elles poussent en plein soleil ou à l'ombre partielle ; l'amarante à graines à besoin d'une saison de 90 jours pour monter en graines. Des régions tempérées aux tropiques sèches d'altitude.</a:t>
            </a:r>
          </a:p>
          <a:p>
            <a:pPr algn="just"/>
            <a:r>
              <a:rPr lang="fr-FR" u="sng" dirty="0">
                <a:solidFill>
                  <a:srgbClr val="008000"/>
                </a:solidFill>
              </a:rPr>
              <a:t>Usages</a:t>
            </a:r>
            <a:r>
              <a:rPr lang="fr-FR" dirty="0">
                <a:solidFill>
                  <a:srgbClr val="008000"/>
                </a:solidFill>
              </a:rPr>
              <a:t> : L'amarante à graines est une culture riche en protéines (18%) ; les graines sont mangées soufflées ou moulues en farine. Les feuilles </a:t>
            </a:r>
            <a:r>
              <a:rPr lang="fr-FR" dirty="0" smtClean="0">
                <a:solidFill>
                  <a:srgbClr val="008000"/>
                </a:solidFill>
              </a:rPr>
              <a:t>consommées </a:t>
            </a:r>
            <a:r>
              <a:rPr lang="fr-FR" dirty="0">
                <a:solidFill>
                  <a:srgbClr val="008000"/>
                </a:solidFill>
              </a:rPr>
              <a:t>crues ou cuites. </a:t>
            </a:r>
            <a:r>
              <a:rPr lang="fr-FR" i="1" dirty="0">
                <a:solidFill>
                  <a:srgbClr val="008000"/>
                </a:solidFill>
              </a:rPr>
              <a:t>L'amarante à tête d'éléphant pousse toute l'année sous les climats chaud</a:t>
            </a:r>
            <a:r>
              <a:rPr lang="fr-FR" dirty="0">
                <a:solidFill>
                  <a:srgbClr val="008000"/>
                </a:solidFill>
              </a:rPr>
              <a:t>s ; les feuilles savoureuses sont rouge vif et vertes. Plante riche en minéraux et vitamines. Fourrage pour les poules (graines) ; feuilles pour les troupeaux ; ensilage possible. Culture couvrante.</a:t>
            </a:r>
          </a:p>
        </p:txBody>
      </p:sp>
      <p:sp>
        <p:nvSpPr>
          <p:cNvPr id="13" name="ZoneTexte 12"/>
          <p:cNvSpPr txBox="1"/>
          <p:nvPr/>
        </p:nvSpPr>
        <p:spPr>
          <a:xfrm>
            <a:off x="2990627" y="6393815"/>
            <a:ext cx="2065468" cy="279698"/>
          </a:xfrm>
          <a:prstGeom prst="rect">
            <a:avLst/>
          </a:prstGeom>
          <a:noFill/>
        </p:spPr>
        <p:txBody>
          <a:bodyPr wrap="square" rtlCol="0">
            <a:spAutoFit/>
          </a:bodyPr>
          <a:lstStyle/>
          <a:p>
            <a:pPr algn="ct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hypochondriacus</a:t>
            </a:r>
            <a:endParaRPr lang="fr-FR" sz="1200" i="1" dirty="0">
              <a:solidFill>
                <a:srgbClr val="008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687" y="4622165"/>
            <a:ext cx="1181100" cy="1771650"/>
          </a:xfrm>
          <a:prstGeom prst="rect">
            <a:avLst/>
          </a:prstGeom>
        </p:spPr>
      </p:pic>
      <p:sp>
        <p:nvSpPr>
          <p:cNvPr id="15" name="ZoneTexte 14"/>
          <p:cNvSpPr txBox="1"/>
          <p:nvPr/>
        </p:nvSpPr>
        <p:spPr>
          <a:xfrm>
            <a:off x="5079847" y="5258276"/>
            <a:ext cx="2528047" cy="276999"/>
          </a:xfrm>
          <a:prstGeom prst="rect">
            <a:avLst/>
          </a:prstGeom>
          <a:noFill/>
        </p:spPr>
        <p:txBody>
          <a:bodyPr wrap="square" rtlCol="0">
            <a:spAutoFit/>
          </a:bodyPr>
          <a:lstStyle/>
          <a:p>
            <a:pPr algn="ct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gangeticus</a:t>
            </a:r>
            <a:endParaRPr lang="fr-FR" sz="1200" i="1" dirty="0">
              <a:solidFill>
                <a:srgbClr val="008000"/>
              </a:solidFill>
            </a:endParaRPr>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7458" y="4108655"/>
            <a:ext cx="2152824" cy="1133065"/>
          </a:xfrm>
          <a:prstGeom prst="rect">
            <a:avLst/>
          </a:prstGeom>
        </p:spPr>
      </p:pic>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5615" y="131486"/>
            <a:ext cx="533400" cy="342900"/>
          </a:xfrm>
          <a:prstGeom prst="rect">
            <a:avLst/>
          </a:prstGeom>
        </p:spPr>
      </p:pic>
    </p:spTree>
    <p:extLst>
      <p:ext uri="{BB962C8B-B14F-4D97-AF65-F5344CB8AC3E}">
        <p14:creationId xmlns:p14="http://schemas.microsoft.com/office/powerpoint/2010/main" val="24034165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48</a:t>
            </a:fld>
            <a:endParaRPr lang="fr-FR" dirty="0"/>
          </a:p>
        </p:txBody>
      </p:sp>
      <p:sp>
        <p:nvSpPr>
          <p:cNvPr id="4" name="ZoneTexte 3"/>
          <p:cNvSpPr txBox="1"/>
          <p:nvPr/>
        </p:nvSpPr>
        <p:spPr>
          <a:xfrm>
            <a:off x="204395" y="675656"/>
            <a:ext cx="3679115" cy="369332"/>
          </a:xfrm>
          <a:prstGeom prst="rect">
            <a:avLst/>
          </a:prstGeom>
          <a:noFill/>
        </p:spPr>
        <p:txBody>
          <a:bodyPr wrap="square" rtlCol="0">
            <a:spAutoFit/>
          </a:bodyPr>
          <a:lstStyle/>
          <a:p>
            <a:r>
              <a:rPr lang="fr-FR" dirty="0">
                <a:solidFill>
                  <a:srgbClr val="008000"/>
                </a:solidFill>
              </a:rPr>
              <a:t>16.2. </a:t>
            </a:r>
            <a:r>
              <a:rPr lang="fr-FR" b="1" dirty="0">
                <a:solidFill>
                  <a:srgbClr val="008000"/>
                </a:solidFill>
              </a:rPr>
              <a:t>Arachide</a:t>
            </a:r>
            <a:r>
              <a:rPr lang="fr-FR" dirty="0">
                <a:solidFill>
                  <a:srgbClr val="008000"/>
                </a:solidFill>
              </a:rPr>
              <a:t> (</a:t>
            </a:r>
            <a:r>
              <a:rPr lang="fr-FR" i="1" dirty="0" err="1">
                <a:solidFill>
                  <a:srgbClr val="008000"/>
                </a:solidFill>
              </a:rPr>
              <a:t>Arachis</a:t>
            </a:r>
            <a:r>
              <a:rPr lang="fr-FR" i="1" dirty="0">
                <a:solidFill>
                  <a:srgbClr val="008000"/>
                </a:solidFill>
              </a:rPr>
              <a:t> </a:t>
            </a:r>
            <a:r>
              <a:rPr lang="fr-FR" i="1" dirty="0" err="1">
                <a:solidFill>
                  <a:srgbClr val="008000"/>
                </a:solidFill>
              </a:rPr>
              <a:t>hypogaea</a:t>
            </a:r>
            <a:r>
              <a:rPr lang="fr-FR" dirty="0">
                <a:solidFill>
                  <a:srgbClr val="008000"/>
                </a:solidFill>
              </a:rPr>
              <a:t>)</a:t>
            </a:r>
          </a:p>
        </p:txBody>
      </p:sp>
      <p:sp>
        <p:nvSpPr>
          <p:cNvPr id="5" name="ZoneTexte 4"/>
          <p:cNvSpPr txBox="1"/>
          <p:nvPr/>
        </p:nvSpPr>
        <p:spPr>
          <a:xfrm>
            <a:off x="204395" y="1043492"/>
            <a:ext cx="11822653" cy="3539430"/>
          </a:xfrm>
          <a:prstGeom prst="rect">
            <a:avLst/>
          </a:prstGeom>
          <a:noFill/>
        </p:spPr>
        <p:txBody>
          <a:bodyPr wrap="square" rtlCol="0">
            <a:spAutoFit/>
          </a:bodyPr>
          <a:lstStyle/>
          <a:p>
            <a:pPr algn="just"/>
            <a:r>
              <a:rPr lang="fr-FR" sz="1600" dirty="0" smtClean="0">
                <a:solidFill>
                  <a:srgbClr val="008000"/>
                </a:solidFill>
              </a:rPr>
              <a:t>L’</a:t>
            </a:r>
            <a:r>
              <a:rPr lang="fr-FR" sz="1600" b="1" dirty="0" smtClean="0">
                <a:solidFill>
                  <a:srgbClr val="008000"/>
                </a:solidFill>
              </a:rPr>
              <a:t>arachide</a:t>
            </a:r>
            <a:r>
              <a:rPr lang="fr-FR" sz="1600" dirty="0" smtClean="0">
                <a:solidFill>
                  <a:srgbClr val="008000"/>
                </a:solidFill>
              </a:rPr>
              <a:t>,</a:t>
            </a:r>
            <a:r>
              <a:rPr lang="fr-FR" sz="1600" dirty="0">
                <a:solidFill>
                  <a:srgbClr val="008000"/>
                </a:solidFill>
              </a:rPr>
              <a:t> </a:t>
            </a:r>
            <a:r>
              <a:rPr lang="fr-FR" sz="1600" dirty="0" smtClean="0">
                <a:solidFill>
                  <a:srgbClr val="008000"/>
                </a:solidFill>
              </a:rPr>
              <a:t>appelée</a:t>
            </a:r>
            <a:r>
              <a:rPr lang="fr-FR" sz="1600" dirty="0">
                <a:solidFill>
                  <a:srgbClr val="008000"/>
                </a:solidFill>
              </a:rPr>
              <a:t> </a:t>
            </a:r>
            <a:r>
              <a:rPr lang="fr-FR" sz="1600" b="1" dirty="0">
                <a:solidFill>
                  <a:srgbClr val="008000"/>
                </a:solidFill>
              </a:rPr>
              <a:t>cacahuète</a:t>
            </a:r>
            <a:r>
              <a:rPr lang="fr-FR" sz="1600" dirty="0">
                <a:solidFill>
                  <a:srgbClr val="008000"/>
                </a:solidFill>
              </a:rPr>
              <a:t>, </a:t>
            </a:r>
            <a:r>
              <a:rPr lang="fr-FR" sz="1600" b="1" dirty="0" smtClean="0">
                <a:solidFill>
                  <a:srgbClr val="008000"/>
                </a:solidFill>
              </a:rPr>
              <a:t>cacahouète</a:t>
            </a:r>
            <a:r>
              <a:rPr lang="fr-FR" sz="1600" dirty="0" smtClean="0">
                <a:solidFill>
                  <a:srgbClr val="008000"/>
                </a:solidFill>
              </a:rPr>
              <a:t>,</a:t>
            </a:r>
            <a:r>
              <a:rPr lang="fr-FR" sz="1600" dirty="0">
                <a:solidFill>
                  <a:srgbClr val="008000"/>
                </a:solidFill>
              </a:rPr>
              <a:t> </a:t>
            </a:r>
            <a:r>
              <a:rPr lang="fr-FR" sz="1600" b="1" dirty="0">
                <a:solidFill>
                  <a:srgbClr val="008000"/>
                </a:solidFill>
              </a:rPr>
              <a:t>pois de terre</a:t>
            </a:r>
            <a:r>
              <a:rPr lang="fr-FR" sz="1600" dirty="0">
                <a:solidFill>
                  <a:srgbClr val="008000"/>
                </a:solidFill>
              </a:rPr>
              <a:t>, </a:t>
            </a:r>
            <a:r>
              <a:rPr lang="fr-FR" sz="1600" b="1" dirty="0">
                <a:solidFill>
                  <a:srgbClr val="008000"/>
                </a:solidFill>
              </a:rPr>
              <a:t>pistache de terre</a:t>
            </a:r>
            <a:r>
              <a:rPr lang="fr-FR" sz="1600" dirty="0">
                <a:solidFill>
                  <a:srgbClr val="008000"/>
                </a:solidFill>
              </a:rPr>
              <a:t>, et </a:t>
            </a:r>
            <a:r>
              <a:rPr lang="fr-FR" sz="1600" b="1" dirty="0" err="1">
                <a:solidFill>
                  <a:srgbClr val="008000"/>
                </a:solidFill>
              </a:rPr>
              <a:t>pinotte</a:t>
            </a:r>
            <a:r>
              <a:rPr lang="fr-FR" sz="1600" dirty="0">
                <a:solidFill>
                  <a:srgbClr val="008000"/>
                </a:solidFill>
              </a:rPr>
              <a:t> </a:t>
            </a:r>
            <a:r>
              <a:rPr lang="fr-FR" sz="1600" dirty="0" smtClean="0">
                <a:solidFill>
                  <a:srgbClr val="008000"/>
                </a:solidFill>
              </a:rPr>
              <a:t>(au Québec)</a:t>
            </a:r>
            <a:r>
              <a:rPr lang="fr-FR" sz="1600" dirty="0">
                <a:solidFill>
                  <a:srgbClr val="008000"/>
                </a:solidFill>
              </a:rPr>
              <a:t> est une </a:t>
            </a:r>
            <a:r>
              <a:rPr lang="fr-FR" sz="1600" dirty="0">
                <a:solidFill>
                  <a:srgbClr val="008000"/>
                </a:solidFill>
                <a:hlinkClick r:id="rId2" tooltip="Plante"/>
              </a:rPr>
              <a:t>plante</a:t>
            </a:r>
            <a:r>
              <a:rPr lang="fr-FR" sz="1600" dirty="0">
                <a:solidFill>
                  <a:srgbClr val="008000"/>
                </a:solidFill>
              </a:rPr>
              <a:t> de la </a:t>
            </a:r>
            <a:r>
              <a:rPr lang="fr-FR" sz="1600" dirty="0">
                <a:solidFill>
                  <a:srgbClr val="008000"/>
                </a:solidFill>
                <a:hlinkClick r:id="rId3" tooltip="Famille (biologie)"/>
              </a:rPr>
              <a:t>famille</a:t>
            </a:r>
            <a:r>
              <a:rPr lang="fr-FR" sz="1600" dirty="0">
                <a:solidFill>
                  <a:srgbClr val="008000"/>
                </a:solidFill>
              </a:rPr>
              <a:t> des </a:t>
            </a:r>
            <a:r>
              <a:rPr lang="fr-FR" sz="1600" dirty="0">
                <a:solidFill>
                  <a:srgbClr val="008000"/>
                </a:solidFill>
                <a:hlinkClick r:id="rId4" tooltip="Fabacées"/>
              </a:rPr>
              <a:t>Fabacées</a:t>
            </a:r>
            <a:r>
              <a:rPr lang="fr-FR" sz="1600" dirty="0">
                <a:solidFill>
                  <a:srgbClr val="008000"/>
                </a:solidFill>
              </a:rPr>
              <a:t> (ou légumineuses</a:t>
            </a:r>
            <a:r>
              <a:rPr lang="fr-FR" sz="1600" dirty="0" smtClean="0">
                <a:solidFill>
                  <a:srgbClr val="008000"/>
                </a:solidFill>
              </a:rPr>
              <a:t>), cultivée </a:t>
            </a:r>
            <a:r>
              <a:rPr lang="fr-FR" sz="1600" dirty="0">
                <a:solidFill>
                  <a:srgbClr val="008000"/>
                </a:solidFill>
              </a:rPr>
              <a:t>dans les régions tropicales, </a:t>
            </a:r>
            <a:r>
              <a:rPr lang="fr-FR" sz="1600" dirty="0" smtClean="0">
                <a:solidFill>
                  <a:srgbClr val="008000"/>
                </a:solidFill>
              </a:rPr>
              <a:t>subtropicales </a:t>
            </a:r>
            <a:r>
              <a:rPr lang="fr-FR" sz="1600" dirty="0">
                <a:solidFill>
                  <a:srgbClr val="008000"/>
                </a:solidFill>
              </a:rPr>
              <a:t>et tempérées pour ses </a:t>
            </a:r>
            <a:r>
              <a:rPr lang="fr-FR" sz="1600" dirty="0">
                <a:solidFill>
                  <a:srgbClr val="008000"/>
                </a:solidFill>
                <a:hlinkClick r:id="rId5" tooltip="Graine"/>
              </a:rPr>
              <a:t>graines</a:t>
            </a:r>
            <a:r>
              <a:rPr lang="fr-FR" sz="1600" dirty="0">
                <a:solidFill>
                  <a:srgbClr val="008000"/>
                </a:solidFill>
              </a:rPr>
              <a:t> </a:t>
            </a:r>
            <a:r>
              <a:rPr lang="fr-FR" sz="1600" dirty="0">
                <a:solidFill>
                  <a:srgbClr val="008000"/>
                </a:solidFill>
                <a:hlinkClick r:id="rId6" tooltip="Oléagineux"/>
              </a:rPr>
              <a:t>oléagineuses</a:t>
            </a:r>
            <a:r>
              <a:rPr lang="fr-FR" sz="1600" dirty="0">
                <a:solidFill>
                  <a:srgbClr val="008000"/>
                </a:solidFill>
              </a:rPr>
              <a:t>. Elle présente la particularité d’enterrer ses </a:t>
            </a:r>
            <a:r>
              <a:rPr lang="fr-FR" sz="1600" dirty="0">
                <a:solidFill>
                  <a:srgbClr val="008000"/>
                </a:solidFill>
                <a:hlinkClick r:id="rId7" tooltip="Fruit (botanique)"/>
              </a:rPr>
              <a:t>fruits</a:t>
            </a:r>
            <a:r>
              <a:rPr lang="fr-FR" sz="1600" dirty="0">
                <a:solidFill>
                  <a:srgbClr val="008000"/>
                </a:solidFill>
              </a:rPr>
              <a:t> après la </a:t>
            </a:r>
            <a:r>
              <a:rPr lang="fr-FR" sz="1600" dirty="0">
                <a:solidFill>
                  <a:srgbClr val="008000"/>
                </a:solidFill>
                <a:hlinkClick r:id="rId8" tooltip="Fécondation"/>
              </a:rPr>
              <a:t>fécondation</a:t>
            </a:r>
            <a:r>
              <a:rPr lang="fr-FR" sz="1600" dirty="0" smtClean="0">
                <a:solidFill>
                  <a:srgbClr val="008000"/>
                </a:solidFill>
              </a:rPr>
              <a:t>.</a:t>
            </a:r>
          </a:p>
          <a:p>
            <a:pPr algn="just"/>
            <a:r>
              <a:rPr lang="fr-FR" sz="1600" dirty="0">
                <a:solidFill>
                  <a:srgbClr val="008000"/>
                </a:solidFill>
              </a:rPr>
              <a:t>Les cacahuètes ne poussent que dans des sols bien drainés et pas trop argileux pour éviter les pertes au moment de la récolte (arrachage). Le </a:t>
            </a:r>
            <a:r>
              <a:rPr lang="fr-FR" sz="1600" dirty="0">
                <a:solidFill>
                  <a:srgbClr val="008000"/>
                </a:solidFill>
                <a:hlinkClick r:id="rId9" tooltip="Potentiel hydrogène"/>
              </a:rPr>
              <a:t>pH</a:t>
            </a:r>
            <a:r>
              <a:rPr lang="fr-FR" sz="1600" dirty="0">
                <a:solidFill>
                  <a:srgbClr val="008000"/>
                </a:solidFill>
              </a:rPr>
              <a:t> idéal est de 5,8 (en cas de sol acide, il faut donc procéder à un </a:t>
            </a:r>
            <a:r>
              <a:rPr lang="fr-FR" sz="1600" dirty="0">
                <a:solidFill>
                  <a:srgbClr val="008000"/>
                </a:solidFill>
                <a:hlinkClick r:id="rId10" tooltip="Chaulage"/>
              </a:rPr>
              <a:t>chaulage</a:t>
            </a:r>
            <a:r>
              <a:rPr lang="fr-FR" sz="1600" dirty="0" smtClean="0">
                <a:solidFill>
                  <a:srgbClr val="008000"/>
                </a:solidFill>
              </a:rPr>
              <a:t>). </a:t>
            </a:r>
            <a:r>
              <a:rPr lang="fr-FR" sz="1600" dirty="0">
                <a:solidFill>
                  <a:srgbClr val="008000"/>
                </a:solidFill>
              </a:rPr>
              <a:t>Pour protéger le sol contre l'érosion par le vent et par l'eau, on y installe normalement une </a:t>
            </a:r>
            <a:r>
              <a:rPr lang="fr-FR" sz="1600" i="1" dirty="0">
                <a:solidFill>
                  <a:srgbClr val="008000"/>
                </a:solidFill>
              </a:rPr>
              <a:t>culture couvre-sol d'hiver </a:t>
            </a:r>
            <a:r>
              <a:rPr lang="fr-FR" sz="1600" dirty="0">
                <a:solidFill>
                  <a:srgbClr val="008000"/>
                </a:solidFill>
              </a:rPr>
              <a:t>(</a:t>
            </a:r>
            <a:r>
              <a:rPr lang="fr-FR" sz="1600" dirty="0">
                <a:solidFill>
                  <a:srgbClr val="008000"/>
                </a:solidFill>
                <a:hlinkClick r:id="rId11" tooltip="CIPAN"/>
              </a:rPr>
              <a:t>CIPAN</a:t>
            </a:r>
            <a:r>
              <a:rPr lang="fr-FR" sz="1600" dirty="0">
                <a:solidFill>
                  <a:srgbClr val="008000"/>
                </a:solidFill>
              </a:rPr>
              <a:t>) qui sera ensuite enfouie vers la fin avril, afin de lui laisser le temps de bien se décomposer avant les semailles de </a:t>
            </a:r>
            <a:r>
              <a:rPr lang="fr-FR" sz="1600" dirty="0" smtClean="0">
                <a:solidFill>
                  <a:srgbClr val="008000"/>
                </a:solidFill>
              </a:rPr>
              <a:t>l'arachide. Les </a:t>
            </a:r>
            <a:r>
              <a:rPr lang="fr-FR" sz="1600" dirty="0">
                <a:solidFill>
                  <a:srgbClr val="008000"/>
                </a:solidFill>
              </a:rPr>
              <a:t>petits exploitants africains plantent souvent les cacahuètes avec une ou deux autres cultures, telles que le </a:t>
            </a:r>
            <a:r>
              <a:rPr lang="fr-FR" sz="1600" i="1" dirty="0">
                <a:solidFill>
                  <a:srgbClr val="008000"/>
                </a:solidFill>
                <a:hlinkClick r:id="rId12" tooltip="Sorgho commun"/>
              </a:rPr>
              <a:t>sorgho</a:t>
            </a:r>
            <a:r>
              <a:rPr lang="fr-FR" sz="1600" i="1" dirty="0">
                <a:solidFill>
                  <a:srgbClr val="008000"/>
                </a:solidFill>
              </a:rPr>
              <a:t>, le </a:t>
            </a:r>
            <a:r>
              <a:rPr lang="fr-FR" sz="1600" i="1" dirty="0">
                <a:solidFill>
                  <a:srgbClr val="008000"/>
                </a:solidFill>
                <a:hlinkClick r:id="rId13" tooltip="Millet (graminée)"/>
              </a:rPr>
              <a:t>millet</a:t>
            </a:r>
            <a:r>
              <a:rPr lang="fr-FR" sz="1600" i="1" dirty="0">
                <a:solidFill>
                  <a:srgbClr val="008000"/>
                </a:solidFill>
              </a:rPr>
              <a:t> ou les </a:t>
            </a:r>
            <a:r>
              <a:rPr lang="fr-FR" sz="1600" i="1" dirty="0">
                <a:solidFill>
                  <a:srgbClr val="008000"/>
                </a:solidFill>
                <a:hlinkClick r:id="rId14" tooltip="Pois"/>
              </a:rPr>
              <a:t>pois</a:t>
            </a:r>
            <a:r>
              <a:rPr lang="fr-FR" sz="1600" i="1" dirty="0">
                <a:solidFill>
                  <a:srgbClr val="008000"/>
                </a:solidFill>
              </a:rPr>
              <a:t> sauvages</a:t>
            </a:r>
            <a:r>
              <a:rPr lang="fr-FR" sz="1600" dirty="0">
                <a:solidFill>
                  <a:srgbClr val="008000"/>
                </a:solidFill>
              </a:rPr>
              <a:t>. Les cultures se font en buttes (surélevées) séparées d'un mètre environ; ce qui permet d'améliorer le drainage et facilite l'arrachage. Dans les régions de </a:t>
            </a:r>
            <a:r>
              <a:rPr lang="fr-FR" sz="1600" dirty="0">
                <a:solidFill>
                  <a:srgbClr val="008000"/>
                </a:solidFill>
                <a:hlinkClick r:id="rId15" tooltip="Savane"/>
              </a:rPr>
              <a:t>savane</a:t>
            </a:r>
            <a:r>
              <a:rPr lang="fr-FR" sz="1600" dirty="0">
                <a:solidFill>
                  <a:srgbClr val="008000"/>
                </a:solidFill>
              </a:rPr>
              <a:t> au nord de l'Afrique occidentale, elles sont généralement plantées en juin et récoltées en septembre ou octobre. Dans les régions de savane du sud, où les précipitations sont plus élevées, il est souvent possible d'obtenir deux récoltes (la première se faisant d'avril ou mai jusqu'au mois d'août, et la deuxième d'août ou septembre jusqu'au mois de novembre</a:t>
            </a:r>
            <a:r>
              <a:rPr lang="fr-FR" sz="1600" dirty="0" smtClean="0">
                <a:solidFill>
                  <a:srgbClr val="008000"/>
                </a:solidFill>
              </a:rPr>
              <a:t>). </a:t>
            </a:r>
            <a:r>
              <a:rPr lang="fr-FR" sz="1600" dirty="0">
                <a:solidFill>
                  <a:srgbClr val="008000"/>
                </a:solidFill>
              </a:rPr>
              <a:t>La récolte doit se faire dès la maturité (lorsque la pellicule qui recouvre la graine se détache facilement). </a:t>
            </a:r>
            <a:r>
              <a:rPr lang="fr-FR" sz="1600" dirty="0">
                <a:solidFill>
                  <a:srgbClr val="FF0000"/>
                </a:solidFill>
              </a:rPr>
              <a:t>Un point important est d’éviter le développement de </a:t>
            </a:r>
            <a:r>
              <a:rPr lang="fr-FR" sz="1600" dirty="0">
                <a:solidFill>
                  <a:srgbClr val="FF0000"/>
                </a:solidFill>
                <a:hlinkClick r:id="rId16" tooltip="Moisissure"/>
              </a:rPr>
              <a:t>moisissures</a:t>
            </a:r>
            <a:r>
              <a:rPr lang="fr-FR" sz="1600" dirty="0">
                <a:solidFill>
                  <a:srgbClr val="FF0000"/>
                </a:solidFill>
              </a:rPr>
              <a:t> qui peuvent produire des </a:t>
            </a:r>
            <a:r>
              <a:rPr lang="fr-FR" sz="1600" dirty="0">
                <a:solidFill>
                  <a:srgbClr val="FF0000"/>
                </a:solidFill>
                <a:hlinkClick r:id="rId17" tooltip="Aflatoxine"/>
              </a:rPr>
              <a:t>aflatoxines</a:t>
            </a:r>
            <a:r>
              <a:rPr lang="fr-FR" sz="1600" dirty="0">
                <a:solidFill>
                  <a:srgbClr val="FF0000"/>
                </a:solidFill>
              </a:rPr>
              <a:t>, dangereuses pour le bétail qui consommerait les </a:t>
            </a:r>
            <a:r>
              <a:rPr lang="fr-FR" sz="1600" dirty="0">
                <a:solidFill>
                  <a:srgbClr val="FF0000"/>
                </a:solidFill>
                <a:hlinkClick r:id="rId18" tooltip="Tourteaux"/>
              </a:rPr>
              <a:t>tourteaux</a:t>
            </a:r>
            <a:r>
              <a:rPr lang="fr-FR" sz="1600" dirty="0">
                <a:solidFill>
                  <a:srgbClr val="FF0000"/>
                </a:solidFill>
              </a:rPr>
              <a:t> </a:t>
            </a:r>
            <a:r>
              <a:rPr lang="fr-FR" sz="1600" dirty="0" smtClean="0">
                <a:solidFill>
                  <a:srgbClr val="FF0000"/>
                </a:solidFill>
              </a:rPr>
              <a:t>contaminés (</a:t>
            </a:r>
            <a:r>
              <a:rPr lang="fr-FR" sz="1600" dirty="0" smtClean="0">
                <a:solidFill>
                  <a:srgbClr val="FF0000"/>
                </a:solidFill>
                <a:sym typeface="Wingdings" panose="05000000000000000000" pitchFamily="2" charset="2"/>
              </a:rPr>
              <a:t></a:t>
            </a:r>
            <a:r>
              <a:rPr lang="fr-FR" sz="1600" dirty="0" smtClean="0">
                <a:solidFill>
                  <a:srgbClr val="FF0000"/>
                </a:solidFill>
              </a:rPr>
              <a:t>).</a:t>
            </a:r>
          </a:p>
        </p:txBody>
      </p:sp>
      <p:pic>
        <p:nvPicPr>
          <p:cNvPr id="6" name="Imag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8456" y="5438579"/>
            <a:ext cx="1625119" cy="1266825"/>
          </a:xfrm>
          <a:prstGeom prst="rect">
            <a:avLst/>
          </a:prstGeom>
        </p:spPr>
      </p:pic>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96254" y="4579151"/>
            <a:ext cx="1685925" cy="1266825"/>
          </a:xfrm>
          <a:prstGeom prst="rect">
            <a:avLst/>
          </a:prstGeom>
        </p:spPr>
      </p:pic>
      <p:pic>
        <p:nvPicPr>
          <p:cNvPr id="8" name="Imag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479852" y="5087723"/>
            <a:ext cx="1657350" cy="1714500"/>
          </a:xfrm>
          <a:prstGeom prst="rect">
            <a:avLst/>
          </a:prstGeom>
        </p:spPr>
      </p:pic>
      <p:sp>
        <p:nvSpPr>
          <p:cNvPr id="9" name="ZoneTexte 8"/>
          <p:cNvSpPr txBox="1"/>
          <p:nvPr/>
        </p:nvSpPr>
        <p:spPr>
          <a:xfrm>
            <a:off x="204395" y="4485939"/>
            <a:ext cx="6594438" cy="1477328"/>
          </a:xfrm>
          <a:prstGeom prst="rect">
            <a:avLst/>
          </a:prstGeom>
          <a:noFill/>
        </p:spPr>
        <p:txBody>
          <a:bodyPr wrap="square" rtlCol="0">
            <a:spAutoFit/>
          </a:bodyPr>
          <a:lstStyle/>
          <a:p>
            <a:pPr algn="just"/>
            <a:r>
              <a:rPr lang="fr-FR" dirty="0">
                <a:solidFill>
                  <a:srgbClr val="008000"/>
                </a:solidFill>
              </a:rPr>
              <a:t>Les variétés cultivées sont très nombreuses et regroupées en deux grands types :</a:t>
            </a:r>
          </a:p>
          <a:p>
            <a:pPr marL="285750" indent="-285750" algn="just">
              <a:buFont typeface="Arial" panose="020B0604020202020204" pitchFamily="34" charset="0"/>
              <a:buChar char="•"/>
            </a:pPr>
            <a:r>
              <a:rPr lang="fr-FR" dirty="0">
                <a:solidFill>
                  <a:srgbClr val="008000"/>
                </a:solidFill>
              </a:rPr>
              <a:t>Virginia, à port rampant et à cycle végétatif long (120 à 140 jours) ; les graines ne germent pas prématurément ; cette variété est plus résistante à la </a:t>
            </a:r>
            <a:r>
              <a:rPr lang="fr-FR" dirty="0">
                <a:solidFill>
                  <a:srgbClr val="008000"/>
                </a:solidFill>
                <a:hlinkClick r:id="rId22" tooltip="Tavelure (botanique)"/>
              </a:rPr>
              <a:t>tavelure</a:t>
            </a:r>
            <a:r>
              <a:rPr lang="fr-FR" dirty="0">
                <a:solidFill>
                  <a:srgbClr val="008000"/>
                </a:solidFill>
              </a:rPr>
              <a:t> des feuilles </a:t>
            </a:r>
            <a:r>
              <a:rPr lang="fr-FR" dirty="0" smtClean="0">
                <a:solidFill>
                  <a:srgbClr val="008000"/>
                </a:solidFill>
              </a:rPr>
              <a:t>;</a:t>
            </a:r>
            <a:endParaRPr lang="fr-FR" dirty="0">
              <a:solidFill>
                <a:srgbClr val="008000"/>
              </a:solidFill>
            </a:endParaRPr>
          </a:p>
        </p:txBody>
      </p:sp>
      <p:sp>
        <p:nvSpPr>
          <p:cNvPr id="10" name="ZoneTexte 9"/>
          <p:cNvSpPr txBox="1"/>
          <p:nvPr/>
        </p:nvSpPr>
        <p:spPr>
          <a:xfrm>
            <a:off x="204395" y="5878893"/>
            <a:ext cx="8416640" cy="923330"/>
          </a:xfrm>
          <a:prstGeom prst="rect">
            <a:avLst/>
          </a:prstGeom>
          <a:noFill/>
        </p:spPr>
        <p:txBody>
          <a:bodyPr wrap="square" rtlCol="0">
            <a:spAutoFit/>
          </a:bodyPr>
          <a:lstStyle/>
          <a:p>
            <a:pPr marL="285750" indent="-285750" algn="just">
              <a:buFont typeface="Arial" panose="020B0604020202020204" pitchFamily="34" charset="0"/>
              <a:buChar char="•"/>
            </a:pPr>
            <a:r>
              <a:rPr lang="fr-FR" dirty="0" err="1">
                <a:solidFill>
                  <a:srgbClr val="008000"/>
                </a:solidFill>
              </a:rPr>
              <a:t>Spanish</a:t>
            </a:r>
            <a:r>
              <a:rPr lang="fr-FR" dirty="0">
                <a:solidFill>
                  <a:srgbClr val="008000"/>
                </a:solidFill>
              </a:rPr>
              <a:t> et Valencia, à port érigé et à cycle végétatif court (90 à 110 jours) ; le rendement est plus élevé, mais la germination rapide après maturité peut poser </a:t>
            </a:r>
            <a:r>
              <a:rPr lang="fr-FR" dirty="0" smtClean="0">
                <a:solidFill>
                  <a:srgbClr val="008000"/>
                </a:solidFill>
              </a:rPr>
              <a:t>problème. </a:t>
            </a:r>
            <a:r>
              <a:rPr lang="fr-FR" sz="1400" dirty="0" smtClean="0">
                <a:solidFill>
                  <a:srgbClr val="008000"/>
                </a:solidFill>
              </a:rPr>
              <a:t>Source </a:t>
            </a:r>
            <a:r>
              <a:rPr lang="fr-FR" sz="1400" dirty="0">
                <a:solidFill>
                  <a:srgbClr val="008000"/>
                </a:solidFill>
              </a:rPr>
              <a:t>: </a:t>
            </a:r>
            <a:r>
              <a:rPr lang="fr-FR" sz="1400" dirty="0">
                <a:solidFill>
                  <a:srgbClr val="008000"/>
                </a:solidFill>
                <a:hlinkClick r:id="rId23"/>
              </a:rPr>
              <a:t>http://fr.wikipedia.org/wiki/Arachide</a:t>
            </a:r>
            <a:r>
              <a:rPr lang="fr-FR" sz="1400" dirty="0">
                <a:solidFill>
                  <a:srgbClr val="008000"/>
                </a:solidFill>
              </a:rPr>
              <a:t> </a:t>
            </a:r>
          </a:p>
        </p:txBody>
      </p:sp>
      <p:pic>
        <p:nvPicPr>
          <p:cNvPr id="11" name="Image 10" descr="logo aride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324635" y="-13352"/>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2864581" y="183007"/>
            <a:ext cx="292068" cy="369332"/>
          </a:xfrm>
          <a:prstGeom prst="rect">
            <a:avLst/>
          </a:prstGeom>
          <a:noFill/>
        </p:spPr>
        <p:txBody>
          <a:bodyPr wrap="none" rtlCol="0">
            <a:spAutoFit/>
          </a:bodyPr>
          <a:lstStyle/>
          <a:p>
            <a:r>
              <a:rPr lang="fr-FR" b="1" dirty="0" smtClean="0"/>
              <a:t>?</a:t>
            </a:r>
            <a:endParaRPr lang="fr-FR" b="1" dirty="0"/>
          </a:p>
        </p:txBody>
      </p:sp>
    </p:spTree>
    <p:extLst>
      <p:ext uri="{BB962C8B-B14F-4D97-AF65-F5344CB8AC3E}">
        <p14:creationId xmlns:p14="http://schemas.microsoft.com/office/powerpoint/2010/main" val="26515838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49</a:t>
            </a:fld>
            <a:endParaRPr lang="fr-FR" dirty="0"/>
          </a:p>
        </p:txBody>
      </p:sp>
      <p:sp>
        <p:nvSpPr>
          <p:cNvPr id="4" name="ZoneTexte 3"/>
          <p:cNvSpPr txBox="1"/>
          <p:nvPr/>
        </p:nvSpPr>
        <p:spPr>
          <a:xfrm>
            <a:off x="204396" y="565599"/>
            <a:ext cx="4168428" cy="369332"/>
          </a:xfrm>
          <a:prstGeom prst="rect">
            <a:avLst/>
          </a:prstGeom>
          <a:noFill/>
        </p:spPr>
        <p:txBody>
          <a:bodyPr wrap="square" rtlCol="0">
            <a:spAutoFit/>
          </a:bodyPr>
          <a:lstStyle/>
          <a:p>
            <a:r>
              <a:rPr lang="fr-FR" dirty="0">
                <a:solidFill>
                  <a:srgbClr val="008000"/>
                </a:solidFill>
              </a:rPr>
              <a:t>16.3. </a:t>
            </a:r>
            <a:r>
              <a:rPr lang="fr-FR" b="1" dirty="0">
                <a:solidFill>
                  <a:srgbClr val="008000"/>
                </a:solidFill>
              </a:rPr>
              <a:t>Aubergine</a:t>
            </a:r>
            <a:r>
              <a:rPr lang="fr-FR" dirty="0">
                <a:solidFill>
                  <a:srgbClr val="008000"/>
                </a:solidFill>
              </a:rPr>
              <a:t> (</a:t>
            </a:r>
            <a:r>
              <a:rPr lang="fr-FR" i="1" dirty="0" err="1">
                <a:solidFill>
                  <a:srgbClr val="008000"/>
                </a:solidFill>
              </a:rPr>
              <a:t>Solanum</a:t>
            </a:r>
            <a:r>
              <a:rPr lang="fr-FR" i="1" dirty="0">
                <a:solidFill>
                  <a:srgbClr val="008000"/>
                </a:solidFill>
              </a:rPr>
              <a:t> </a:t>
            </a:r>
            <a:r>
              <a:rPr lang="fr-FR" i="1" dirty="0" err="1" smtClean="0">
                <a:solidFill>
                  <a:srgbClr val="008000"/>
                </a:solidFill>
              </a:rPr>
              <a:t>melongena</a:t>
            </a:r>
            <a:r>
              <a:rPr lang="fr-FR" dirty="0">
                <a:solidFill>
                  <a:srgbClr val="008000"/>
                </a:solidFill>
              </a:rPr>
              <a:t>)</a:t>
            </a:r>
          </a:p>
        </p:txBody>
      </p:sp>
      <p:pic>
        <p:nvPicPr>
          <p:cNvPr id="1026" name="Picture 2" descr="D:\Users\blisan\Pictures\perso\agro-forêts\Solanum melongen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610" y="5733457"/>
            <a:ext cx="1133475"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êts\Solanum melonge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347" y="5423026"/>
            <a:ext cx="865205" cy="1153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êts\Solanum melongen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679" y="4697899"/>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perso\agro-forêts\Solanum melonge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7032" y="5464661"/>
            <a:ext cx="1028700" cy="11239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04396" y="934931"/>
            <a:ext cx="11788933" cy="2862322"/>
          </a:xfrm>
          <a:prstGeom prst="rect">
            <a:avLst/>
          </a:prstGeom>
          <a:noFill/>
        </p:spPr>
        <p:txBody>
          <a:bodyPr wrap="square" rtlCol="0">
            <a:spAutoFit/>
          </a:bodyPr>
          <a:lstStyle/>
          <a:p>
            <a:pPr algn="just"/>
            <a:r>
              <a:rPr lang="fr-FR" dirty="0" smtClean="0">
                <a:solidFill>
                  <a:srgbClr val="008000"/>
                </a:solidFill>
                <a:hlinkClick r:id="rId6" tooltip="Plante"/>
              </a:rPr>
              <a:t>Plante</a:t>
            </a:r>
            <a:r>
              <a:rPr lang="fr-FR" dirty="0" smtClean="0">
                <a:solidFill>
                  <a:srgbClr val="008000"/>
                </a:solidFill>
              </a:rPr>
              <a:t> </a:t>
            </a:r>
            <a:r>
              <a:rPr lang="fr-FR" dirty="0">
                <a:solidFill>
                  <a:srgbClr val="008000"/>
                </a:solidFill>
              </a:rPr>
              <a:t>potagère annuelle de la famille des </a:t>
            </a:r>
            <a:r>
              <a:rPr lang="fr-FR" dirty="0">
                <a:solidFill>
                  <a:srgbClr val="008000"/>
                </a:solidFill>
                <a:hlinkClick r:id="rId7" tooltip="Solanaceae"/>
              </a:rPr>
              <a:t>Solanacées</a:t>
            </a:r>
            <a:r>
              <a:rPr lang="fr-FR" dirty="0">
                <a:solidFill>
                  <a:srgbClr val="008000"/>
                </a:solidFill>
              </a:rPr>
              <a:t>, cultivée pour son </a:t>
            </a:r>
            <a:r>
              <a:rPr lang="fr-FR" dirty="0">
                <a:solidFill>
                  <a:srgbClr val="008000"/>
                </a:solidFill>
                <a:hlinkClick r:id="rId8" tooltip="Fruit (botanique)"/>
              </a:rPr>
              <a:t>fruit</a:t>
            </a:r>
            <a:r>
              <a:rPr lang="fr-FR" dirty="0">
                <a:solidFill>
                  <a:srgbClr val="008000"/>
                </a:solidFill>
              </a:rPr>
              <a:t> consommé comme </a:t>
            </a:r>
            <a:r>
              <a:rPr lang="fr-FR" dirty="0">
                <a:solidFill>
                  <a:srgbClr val="008000"/>
                </a:solidFill>
                <a:hlinkClick r:id="rId9" tooltip="Légume"/>
              </a:rPr>
              <a:t>légume</a:t>
            </a:r>
            <a:r>
              <a:rPr lang="fr-FR" dirty="0" smtClean="0">
                <a:solidFill>
                  <a:srgbClr val="008000"/>
                </a:solidFill>
              </a:rPr>
              <a:t>. </a:t>
            </a:r>
            <a:r>
              <a:rPr lang="fr-FR" dirty="0">
                <a:solidFill>
                  <a:srgbClr val="008000"/>
                </a:solidFill>
              </a:rPr>
              <a:t>Plante cultivée comme annuelle dans les pays tempérés, car elle craint le gel. Dans les pays tropicaux, c'est une plante pérenne. </a:t>
            </a:r>
            <a:r>
              <a:rPr lang="fr-FR" i="1" dirty="0">
                <a:solidFill>
                  <a:srgbClr val="008000"/>
                </a:solidFill>
              </a:rPr>
              <a:t>La culture de l'aubergine nécessite de la chaleur (la croissance s'arrête en dessous de 12 </a:t>
            </a:r>
            <a:r>
              <a:rPr lang="fr-FR" i="1" dirty="0">
                <a:solidFill>
                  <a:srgbClr val="008000"/>
                </a:solidFill>
                <a:hlinkClick r:id="rId10" tooltip="Degré Celsius"/>
              </a:rPr>
              <a:t>°C</a:t>
            </a:r>
            <a:r>
              <a:rPr lang="fr-FR" i="1" dirty="0">
                <a:solidFill>
                  <a:srgbClr val="008000"/>
                </a:solidFill>
              </a:rPr>
              <a:t>) et de l'eau</a:t>
            </a:r>
            <a:r>
              <a:rPr lang="fr-FR" dirty="0">
                <a:solidFill>
                  <a:srgbClr val="008000"/>
                </a:solidFill>
              </a:rPr>
              <a:t>. La plantation se fait par repiquage de jeunes plants de 6 à 7 semaines. De nos jours, la culture se fait souvent </a:t>
            </a:r>
            <a:r>
              <a:rPr lang="fr-FR" dirty="0">
                <a:solidFill>
                  <a:srgbClr val="008000"/>
                </a:solidFill>
                <a:hlinkClick r:id="rId11" tooltip="Hydroponie"/>
              </a:rPr>
              <a:t>hors sol</a:t>
            </a:r>
            <a:r>
              <a:rPr lang="fr-FR" dirty="0">
                <a:solidFill>
                  <a:srgbClr val="008000"/>
                </a:solidFill>
              </a:rPr>
              <a:t> sous abri. La récolte intervient environ 5 mois après le semis. Plus de 250 variétés sont inscrites au </a:t>
            </a:r>
            <a:r>
              <a:rPr lang="fr-FR" i="1" dirty="0">
                <a:solidFill>
                  <a:srgbClr val="008000"/>
                </a:solidFill>
              </a:rPr>
              <a:t>Catalogue européen</a:t>
            </a:r>
            <a:r>
              <a:rPr lang="fr-FR" dirty="0">
                <a:solidFill>
                  <a:srgbClr val="008000"/>
                </a:solidFill>
              </a:rPr>
              <a:t> et près de 40 au </a:t>
            </a:r>
            <a:r>
              <a:rPr lang="fr-FR" i="1" dirty="0">
                <a:solidFill>
                  <a:srgbClr val="008000"/>
                </a:solidFill>
              </a:rPr>
              <a:t>Catalogue français</a:t>
            </a:r>
            <a:r>
              <a:rPr lang="fr-FR" baseline="30000" dirty="0">
                <a:solidFill>
                  <a:srgbClr val="008000"/>
                </a:solidFill>
                <a:hlinkClick r:id="rId12"/>
              </a:rPr>
              <a:t>4</a:t>
            </a:r>
            <a:r>
              <a:rPr lang="fr-FR" dirty="0">
                <a:solidFill>
                  <a:srgbClr val="008000"/>
                </a:solidFill>
              </a:rPr>
              <a:t>, dont deux sur la liste </a:t>
            </a:r>
            <a:r>
              <a:rPr lang="fr-FR" i="1" dirty="0">
                <a:solidFill>
                  <a:srgbClr val="008000"/>
                </a:solidFill>
              </a:rPr>
              <a:t>Sans Valeur Intrinsèque</a:t>
            </a:r>
            <a:r>
              <a:rPr lang="fr-FR" dirty="0">
                <a:solidFill>
                  <a:srgbClr val="008000"/>
                </a:solidFill>
              </a:rPr>
              <a:t> (SVI : qui correspond à la liste des anciennes variétés pour amateurs).</a:t>
            </a:r>
          </a:p>
          <a:p>
            <a:pPr algn="just"/>
            <a:r>
              <a:rPr lang="fr-FR" dirty="0">
                <a:solidFill>
                  <a:srgbClr val="FF0000"/>
                </a:solidFill>
              </a:rPr>
              <a:t>Le fruit cru a la texture d'une éponge et un goût assez désagréable, dû à la présence de </a:t>
            </a:r>
            <a:r>
              <a:rPr lang="fr-FR" dirty="0">
                <a:solidFill>
                  <a:srgbClr val="FF0000"/>
                </a:solidFill>
                <a:hlinkClick r:id="rId13" tooltip="Saponine"/>
              </a:rPr>
              <a:t>saponines</a:t>
            </a:r>
            <a:r>
              <a:rPr lang="fr-FR" dirty="0">
                <a:solidFill>
                  <a:srgbClr val="FF0000"/>
                </a:solidFill>
              </a:rPr>
              <a:t>. </a:t>
            </a:r>
            <a:r>
              <a:rPr lang="fr-FR" dirty="0">
                <a:solidFill>
                  <a:srgbClr val="008000"/>
                </a:solidFill>
              </a:rPr>
              <a:t>Cuit, il devient tendre et développe une saveur riche et complexe. </a:t>
            </a:r>
            <a:r>
              <a:rPr lang="fr-FR" u="sng" dirty="0">
                <a:solidFill>
                  <a:srgbClr val="008000"/>
                </a:solidFill>
              </a:rPr>
              <a:t>Remarque</a:t>
            </a:r>
            <a:r>
              <a:rPr lang="fr-FR" dirty="0">
                <a:solidFill>
                  <a:srgbClr val="008000"/>
                </a:solidFill>
              </a:rPr>
              <a:t> : En effectuant des greffes sur un pied de tomate, on obtient des fruits plus gros. La </a:t>
            </a:r>
            <a:r>
              <a:rPr lang="fr-FR" i="1" dirty="0">
                <a:solidFill>
                  <a:srgbClr val="008000"/>
                </a:solidFill>
              </a:rPr>
              <a:t>peau des variétés rouges contient de grosses quantités d'</a:t>
            </a:r>
            <a:r>
              <a:rPr lang="fr-FR" i="1" dirty="0">
                <a:solidFill>
                  <a:srgbClr val="008000"/>
                </a:solidFill>
                <a:hlinkClick r:id="rId14" tooltip="Anthocyane"/>
              </a:rPr>
              <a:t>anthocyane</a:t>
            </a:r>
            <a:r>
              <a:rPr lang="fr-FR" i="1" dirty="0">
                <a:solidFill>
                  <a:srgbClr val="008000"/>
                </a:solidFill>
              </a:rPr>
              <a:t>, ce qui fait de l'aubergine un excellent </a:t>
            </a:r>
            <a:r>
              <a:rPr lang="fr-FR" i="1" dirty="0">
                <a:solidFill>
                  <a:srgbClr val="008000"/>
                </a:solidFill>
                <a:hlinkClick r:id="rId15" tooltip="Antioxydant"/>
              </a:rPr>
              <a:t>antioxydant</a:t>
            </a:r>
            <a:r>
              <a:rPr lang="fr-FR" i="1" dirty="0">
                <a:solidFill>
                  <a:srgbClr val="008000"/>
                </a:solidFill>
              </a:rPr>
              <a:t>, si la peau est consommée</a:t>
            </a:r>
            <a:r>
              <a:rPr lang="fr-FR" dirty="0" smtClean="0">
                <a:solidFill>
                  <a:srgbClr val="008000"/>
                </a:solidFill>
              </a:rPr>
              <a:t>. Anglais : </a:t>
            </a:r>
            <a:r>
              <a:rPr lang="fr-FR" dirty="0" err="1" smtClean="0">
                <a:solidFill>
                  <a:srgbClr val="008000"/>
                </a:solidFill>
              </a:rPr>
              <a:t>bringal</a:t>
            </a:r>
            <a:r>
              <a:rPr lang="fr-FR" dirty="0" smtClean="0">
                <a:solidFill>
                  <a:srgbClr val="008000"/>
                </a:solidFill>
              </a:rPr>
              <a:t>, </a:t>
            </a:r>
            <a:r>
              <a:rPr lang="fr-FR" dirty="0" err="1" smtClean="0">
                <a:solidFill>
                  <a:srgbClr val="008000"/>
                </a:solidFill>
              </a:rPr>
              <a:t>eggplant</a:t>
            </a:r>
            <a:r>
              <a:rPr lang="fr-FR" dirty="0" smtClean="0">
                <a:solidFill>
                  <a:srgbClr val="008000"/>
                </a:solidFill>
              </a:rPr>
              <a:t>.</a:t>
            </a:r>
            <a:endParaRPr lang="fr-FR" dirty="0">
              <a:solidFill>
                <a:srgbClr val="008000"/>
              </a:solidFill>
            </a:endParaRPr>
          </a:p>
        </p:txBody>
      </p:sp>
      <p:sp>
        <p:nvSpPr>
          <p:cNvPr id="6" name="Rectangle 5"/>
          <p:cNvSpPr/>
          <p:nvPr/>
        </p:nvSpPr>
        <p:spPr>
          <a:xfrm>
            <a:off x="304477" y="6438133"/>
            <a:ext cx="1984133" cy="276999"/>
          </a:xfrm>
          <a:prstGeom prst="rect">
            <a:avLst/>
          </a:prstGeom>
        </p:spPr>
        <p:txBody>
          <a:bodyPr wrap="none">
            <a:spAutoFit/>
          </a:bodyPr>
          <a:lstStyle/>
          <a:p>
            <a:r>
              <a:rPr lang="fr-FR" sz="1200" dirty="0">
                <a:solidFill>
                  <a:srgbClr val="008000"/>
                </a:solidFill>
              </a:rPr>
              <a:t>Quatre variétés d'aubergines</a:t>
            </a:r>
          </a:p>
        </p:txBody>
      </p:sp>
      <p:sp>
        <p:nvSpPr>
          <p:cNvPr id="7" name="Rectangle 6"/>
          <p:cNvSpPr/>
          <p:nvPr/>
        </p:nvSpPr>
        <p:spPr>
          <a:xfrm>
            <a:off x="4372824" y="6054293"/>
            <a:ext cx="1846906" cy="646331"/>
          </a:xfrm>
          <a:prstGeom prst="rect">
            <a:avLst/>
          </a:prstGeom>
        </p:spPr>
        <p:txBody>
          <a:bodyPr wrap="square">
            <a:spAutoFit/>
          </a:bodyPr>
          <a:lstStyle/>
          <a:p>
            <a:pPr algn="ctr"/>
            <a:r>
              <a:rPr lang="fr-FR" sz="1200" dirty="0">
                <a:solidFill>
                  <a:srgbClr val="008000"/>
                </a:solidFill>
              </a:rPr>
              <a:t>Une travailleuse agricole contrôlant la qualité des aubergines en </a:t>
            </a:r>
            <a:r>
              <a:rPr lang="fr-FR" sz="1200" dirty="0" smtClean="0">
                <a:solidFill>
                  <a:srgbClr val="008000"/>
                </a:solidFill>
                <a:hlinkClick r:id="rId16" tooltip="Inde"/>
              </a:rPr>
              <a:t>Inde</a:t>
            </a:r>
            <a:r>
              <a:rPr lang="fr-FR" sz="1200" dirty="0" smtClean="0">
                <a:solidFill>
                  <a:srgbClr val="008000"/>
                </a:solidFill>
              </a:rPr>
              <a:t>.</a:t>
            </a:r>
            <a:endParaRPr lang="fr-FR" sz="1200" dirty="0">
              <a:solidFill>
                <a:srgbClr val="008000"/>
              </a:solidFill>
            </a:endParaRPr>
          </a:p>
        </p:txBody>
      </p:sp>
      <p:pic>
        <p:nvPicPr>
          <p:cNvPr id="1030" name="Picture 6" descr="D:\Users\blisan\Pictures\perso\agro-forêts\FarmWorker.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72824" y="4847959"/>
            <a:ext cx="1804515" cy="12063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blisan\Pictures\perso\agro-forêts\Variétés_d'aubergin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3075" y="4900672"/>
            <a:ext cx="2306936" cy="14767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42061" y="6377458"/>
            <a:ext cx="1275797" cy="276999"/>
          </a:xfrm>
          <a:prstGeom prst="rect">
            <a:avLst/>
          </a:prstGeom>
        </p:spPr>
        <p:txBody>
          <a:bodyPr wrap="none">
            <a:spAutoFit/>
          </a:bodyPr>
          <a:lstStyle/>
          <a:p>
            <a:pPr algn="ctr"/>
            <a:r>
              <a:rPr lang="fr-FR" sz="1200" dirty="0">
                <a:solidFill>
                  <a:srgbClr val="008000"/>
                </a:solidFill>
              </a:rPr>
              <a:t>Fleur d'aubergine</a:t>
            </a:r>
          </a:p>
        </p:txBody>
      </p:sp>
      <p:pic>
        <p:nvPicPr>
          <p:cNvPr id="1032" name="Picture 8" descr="D:\Users\blisan\Pictures\perso\agro-forêts\Fleur d'aubergine.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49709" y="5405908"/>
            <a:ext cx="146050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2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87992" y="86864"/>
            <a:ext cx="822064" cy="331433"/>
          </a:xfrm>
        </p:spPr>
        <p:txBody>
          <a:bodyPr/>
          <a:lstStyle/>
          <a:p>
            <a:fld id="{603C289A-54D5-4C32-934A-7B1A9FC8B676}" type="slidenum">
              <a:rPr lang="fr-FR" smtClean="0"/>
              <a:t>5</a:t>
            </a:fld>
            <a:endParaRPr lang="fr-FR"/>
          </a:p>
        </p:txBody>
      </p:sp>
      <p:sp>
        <p:nvSpPr>
          <p:cNvPr id="4" name="ZoneTexte 3"/>
          <p:cNvSpPr txBox="1"/>
          <p:nvPr/>
        </p:nvSpPr>
        <p:spPr>
          <a:xfrm>
            <a:off x="187992" y="507416"/>
            <a:ext cx="2076225" cy="369332"/>
          </a:xfrm>
          <a:prstGeom prst="rect">
            <a:avLst/>
          </a:prstGeom>
          <a:noFill/>
        </p:spPr>
        <p:txBody>
          <a:bodyPr wrap="square" rtlCol="0">
            <a:spAutoFit/>
          </a:bodyPr>
          <a:lstStyle/>
          <a:p>
            <a:r>
              <a:rPr lang="fr-FR" dirty="0" smtClean="0">
                <a:solidFill>
                  <a:srgbClr val="008000"/>
                </a:solidFill>
              </a:rPr>
              <a:t>0. </a:t>
            </a:r>
            <a:r>
              <a:rPr lang="fr-FR" b="1" dirty="0" smtClean="0">
                <a:solidFill>
                  <a:srgbClr val="008000"/>
                </a:solidFill>
              </a:rPr>
              <a:t>Sommaire (suite)</a:t>
            </a:r>
            <a:endParaRPr lang="fr-FR" dirty="0">
              <a:solidFill>
                <a:srgbClr val="008000"/>
              </a:solidFill>
            </a:endParaRPr>
          </a:p>
        </p:txBody>
      </p:sp>
      <p:sp>
        <p:nvSpPr>
          <p:cNvPr id="5" name="ZoneTexte 4"/>
          <p:cNvSpPr txBox="1"/>
          <p:nvPr/>
        </p:nvSpPr>
        <p:spPr>
          <a:xfrm>
            <a:off x="187992" y="876748"/>
            <a:ext cx="8504316" cy="6001643"/>
          </a:xfrm>
          <a:prstGeom prst="rect">
            <a:avLst/>
          </a:prstGeom>
          <a:noFill/>
        </p:spPr>
        <p:txBody>
          <a:bodyPr wrap="square" rtlCol="0">
            <a:spAutoFit/>
          </a:bodyPr>
          <a:lstStyle/>
          <a:p>
            <a:r>
              <a:rPr lang="fr-FR" sz="1400" dirty="0" smtClean="0">
                <a:solidFill>
                  <a:srgbClr val="008000"/>
                </a:solidFill>
              </a:rPr>
              <a:t>16.5. Baselle </a:t>
            </a:r>
            <a:r>
              <a:rPr lang="fr-FR" sz="1400" dirty="0">
                <a:solidFill>
                  <a:srgbClr val="008000"/>
                </a:solidFill>
              </a:rPr>
              <a:t>(</a:t>
            </a:r>
            <a:r>
              <a:rPr lang="fr-FR" sz="1400" i="1" dirty="0" err="1">
                <a:solidFill>
                  <a:srgbClr val="008000"/>
                </a:solidFill>
              </a:rPr>
              <a:t>Basella</a:t>
            </a:r>
            <a:r>
              <a:rPr lang="fr-FR" sz="1400" i="1" dirty="0">
                <a:solidFill>
                  <a:srgbClr val="008000"/>
                </a:solidFill>
              </a:rPr>
              <a:t> alba</a:t>
            </a:r>
            <a:r>
              <a:rPr lang="fr-FR" sz="1400" dirty="0" smtClean="0">
                <a:solidFill>
                  <a:srgbClr val="008000"/>
                </a:solidFill>
              </a:rPr>
              <a:t>)</a:t>
            </a:r>
          </a:p>
          <a:p>
            <a:r>
              <a:rPr lang="fr-FR" sz="1400" dirty="0" smtClean="0">
                <a:solidFill>
                  <a:srgbClr val="008000"/>
                </a:solidFill>
              </a:rPr>
              <a:t>16.6. </a:t>
            </a:r>
            <a:r>
              <a:rPr lang="fr-FR" sz="1400" dirty="0" err="1" smtClean="0">
                <a:solidFill>
                  <a:srgbClr val="008000"/>
                </a:solidFill>
              </a:rPr>
              <a:t>Brède</a:t>
            </a:r>
            <a:r>
              <a:rPr lang="fr-FR" sz="1400" dirty="0" smtClean="0">
                <a:solidFill>
                  <a:srgbClr val="008000"/>
                </a:solidFill>
              </a:rPr>
              <a:t> </a:t>
            </a:r>
            <a:r>
              <a:rPr lang="fr-FR" sz="1400" dirty="0" err="1" smtClean="0">
                <a:solidFill>
                  <a:srgbClr val="008000"/>
                </a:solidFill>
              </a:rPr>
              <a:t>mafane</a:t>
            </a:r>
            <a:r>
              <a:rPr lang="fr-FR" sz="1400" dirty="0" smtClean="0">
                <a:solidFill>
                  <a:srgbClr val="008000"/>
                </a:solidFill>
              </a:rPr>
              <a:t> ou cresson de Pará</a:t>
            </a:r>
            <a:r>
              <a:rPr lang="fr-FR" sz="1400" b="1" dirty="0" smtClean="0">
                <a:solidFill>
                  <a:srgbClr val="008000"/>
                </a:solidFill>
              </a:rPr>
              <a:t> </a:t>
            </a:r>
            <a:r>
              <a:rPr lang="fr-FR" sz="1400" dirty="0" smtClean="0">
                <a:solidFill>
                  <a:srgbClr val="008000"/>
                </a:solidFill>
              </a:rPr>
              <a:t>(</a:t>
            </a:r>
            <a:r>
              <a:rPr lang="fr-FR" sz="1400" i="1" dirty="0" err="1" smtClean="0">
                <a:solidFill>
                  <a:srgbClr val="008000"/>
                </a:solidFill>
              </a:rPr>
              <a:t>Acmella</a:t>
            </a:r>
            <a:r>
              <a:rPr lang="fr-FR" sz="1400" i="1" dirty="0" smtClean="0">
                <a:solidFill>
                  <a:srgbClr val="008000"/>
                </a:solidFill>
              </a:rPr>
              <a:t> </a:t>
            </a:r>
            <a:r>
              <a:rPr lang="fr-FR" sz="1400" i="1" dirty="0" err="1" smtClean="0">
                <a:solidFill>
                  <a:srgbClr val="008000"/>
                </a:solidFill>
              </a:rPr>
              <a:t>oleracea</a:t>
            </a:r>
            <a:r>
              <a:rPr lang="fr-FR" sz="1400" dirty="0" smtClean="0">
                <a:solidFill>
                  <a:srgbClr val="008000"/>
                </a:solidFill>
              </a:rPr>
              <a:t>)</a:t>
            </a:r>
          </a:p>
          <a:p>
            <a:r>
              <a:rPr lang="fr-FR" sz="1400" dirty="0" smtClean="0">
                <a:solidFill>
                  <a:srgbClr val="008000"/>
                </a:solidFill>
              </a:rPr>
              <a:t>16.7. Châtaigne </a:t>
            </a:r>
            <a:r>
              <a:rPr lang="fr-FR" sz="1400" dirty="0">
                <a:solidFill>
                  <a:srgbClr val="008000"/>
                </a:solidFill>
              </a:rPr>
              <a:t>d'eau chinoise (</a:t>
            </a:r>
            <a:r>
              <a:rPr lang="fr-FR" sz="1400" i="1" dirty="0" err="1">
                <a:solidFill>
                  <a:srgbClr val="008000"/>
                </a:solidFill>
              </a:rPr>
              <a:t>Eleocharis</a:t>
            </a:r>
            <a:r>
              <a:rPr lang="fr-FR" sz="1400" i="1" dirty="0">
                <a:solidFill>
                  <a:srgbClr val="008000"/>
                </a:solidFill>
              </a:rPr>
              <a:t> </a:t>
            </a:r>
            <a:r>
              <a:rPr lang="fr-FR" sz="1400" i="1" dirty="0" err="1">
                <a:solidFill>
                  <a:srgbClr val="008000"/>
                </a:solidFill>
              </a:rPr>
              <a:t>dulcis</a:t>
            </a:r>
            <a:r>
              <a:rPr lang="fr-FR" sz="1400" dirty="0">
                <a:solidFill>
                  <a:srgbClr val="008000"/>
                </a:solidFill>
              </a:rPr>
              <a:t>)</a:t>
            </a:r>
          </a:p>
          <a:p>
            <a:r>
              <a:rPr lang="fr-FR" sz="1400" dirty="0" smtClean="0">
                <a:solidFill>
                  <a:srgbClr val="008000"/>
                </a:solidFill>
              </a:rPr>
              <a:t>16.8. </a:t>
            </a:r>
            <a:r>
              <a:rPr lang="fr-FR" sz="1400" dirty="0" err="1">
                <a:solidFill>
                  <a:srgbClr val="008000"/>
                </a:solidFill>
              </a:rPr>
              <a:t>Chayote</a:t>
            </a:r>
            <a:r>
              <a:rPr lang="fr-FR" sz="1400" dirty="0">
                <a:solidFill>
                  <a:srgbClr val="008000"/>
                </a:solidFill>
              </a:rPr>
              <a:t> ou chouchou (</a:t>
            </a:r>
            <a:r>
              <a:rPr lang="fr-FR" sz="1400" i="1" dirty="0" err="1">
                <a:solidFill>
                  <a:srgbClr val="008000"/>
                </a:solidFill>
              </a:rPr>
              <a:t>Sechium</a:t>
            </a:r>
            <a:r>
              <a:rPr lang="fr-FR" sz="1400" i="1" dirty="0">
                <a:solidFill>
                  <a:srgbClr val="008000"/>
                </a:solidFill>
              </a:rPr>
              <a:t> </a:t>
            </a:r>
            <a:r>
              <a:rPr lang="fr-FR" sz="1400" i="1" dirty="0" err="1">
                <a:solidFill>
                  <a:srgbClr val="008000"/>
                </a:solidFill>
              </a:rPr>
              <a:t>edule</a:t>
            </a:r>
            <a:r>
              <a:rPr lang="fr-FR" sz="1400" dirty="0">
                <a:solidFill>
                  <a:srgbClr val="008000"/>
                </a:solidFill>
              </a:rPr>
              <a:t>)</a:t>
            </a:r>
          </a:p>
          <a:p>
            <a:r>
              <a:rPr lang="fr-FR" sz="1400" dirty="0" smtClean="0">
                <a:solidFill>
                  <a:srgbClr val="008000"/>
                </a:solidFill>
              </a:rPr>
              <a:t>16.9.  Chou </a:t>
            </a:r>
            <a:r>
              <a:rPr lang="fr-FR" sz="1400" dirty="0">
                <a:solidFill>
                  <a:srgbClr val="008000"/>
                </a:solidFill>
              </a:rPr>
              <a:t>(</a:t>
            </a:r>
            <a:r>
              <a:rPr lang="fr-FR" sz="1400" i="1" dirty="0" err="1">
                <a:solidFill>
                  <a:srgbClr val="008000"/>
                </a:solidFill>
              </a:rPr>
              <a:t>Brassica</a:t>
            </a:r>
            <a:r>
              <a:rPr lang="fr-FR" sz="1400" i="1" dirty="0">
                <a:solidFill>
                  <a:srgbClr val="008000"/>
                </a:solidFill>
              </a:rPr>
              <a:t> </a:t>
            </a:r>
            <a:r>
              <a:rPr lang="fr-FR" sz="1400" i="1" dirty="0" err="1">
                <a:solidFill>
                  <a:srgbClr val="008000"/>
                </a:solidFill>
              </a:rPr>
              <a:t>oleracea</a:t>
            </a:r>
            <a:r>
              <a:rPr lang="fr-FR" sz="1400" i="1" dirty="0">
                <a:solidFill>
                  <a:srgbClr val="008000"/>
                </a:solidFill>
              </a:rPr>
              <a:t>, var. </a:t>
            </a:r>
            <a:r>
              <a:rPr lang="fr-FR" sz="1400" i="1" dirty="0" err="1">
                <a:solidFill>
                  <a:srgbClr val="008000"/>
                </a:solidFill>
              </a:rPr>
              <a:t>capitata</a:t>
            </a:r>
            <a:r>
              <a:rPr lang="fr-FR" sz="1400" dirty="0">
                <a:solidFill>
                  <a:srgbClr val="008000"/>
                </a:solidFill>
              </a:rPr>
              <a:t>)</a:t>
            </a:r>
          </a:p>
          <a:p>
            <a:r>
              <a:rPr lang="fr-FR" sz="1400" dirty="0" smtClean="0">
                <a:solidFill>
                  <a:srgbClr val="008000"/>
                </a:solidFill>
              </a:rPr>
              <a:t>16.10. Chou africain, </a:t>
            </a:r>
            <a:r>
              <a:rPr lang="fr-FR" sz="1400" dirty="0">
                <a:solidFill>
                  <a:srgbClr val="008000"/>
                </a:solidFill>
              </a:rPr>
              <a:t>moutarde </a:t>
            </a:r>
            <a:r>
              <a:rPr lang="fr-FR" sz="1400" dirty="0" smtClean="0">
                <a:solidFill>
                  <a:srgbClr val="008000"/>
                </a:solidFill>
              </a:rPr>
              <a:t>éthiopienne</a:t>
            </a:r>
            <a:r>
              <a:rPr lang="fr-FR" sz="1400" dirty="0">
                <a:solidFill>
                  <a:srgbClr val="008000"/>
                </a:solidFill>
              </a:rPr>
              <a:t> </a:t>
            </a:r>
            <a:r>
              <a:rPr lang="fr-FR" sz="1400" dirty="0" smtClean="0">
                <a:solidFill>
                  <a:srgbClr val="008000"/>
                </a:solidFill>
              </a:rPr>
              <a:t>ou moutarde d'Abyssinie </a:t>
            </a:r>
            <a:r>
              <a:rPr lang="fr-FR" sz="1400" dirty="0">
                <a:solidFill>
                  <a:srgbClr val="008000"/>
                </a:solidFill>
              </a:rPr>
              <a:t>(</a:t>
            </a:r>
            <a:r>
              <a:rPr lang="fr-FR" sz="1400" i="1" dirty="0" err="1">
                <a:solidFill>
                  <a:srgbClr val="008000"/>
                </a:solidFill>
              </a:rPr>
              <a:t>Brassica</a:t>
            </a:r>
            <a:r>
              <a:rPr lang="fr-FR" sz="1400" i="1" dirty="0">
                <a:solidFill>
                  <a:srgbClr val="008000"/>
                </a:solidFill>
              </a:rPr>
              <a:t> </a:t>
            </a:r>
            <a:r>
              <a:rPr lang="fr-FR" sz="1400" i="1" dirty="0" err="1">
                <a:solidFill>
                  <a:srgbClr val="008000"/>
                </a:solidFill>
              </a:rPr>
              <a:t>carinata</a:t>
            </a:r>
            <a:r>
              <a:rPr lang="fr-FR" sz="1400" dirty="0">
                <a:solidFill>
                  <a:srgbClr val="008000"/>
                </a:solidFill>
              </a:rPr>
              <a:t>)</a:t>
            </a:r>
          </a:p>
          <a:p>
            <a:r>
              <a:rPr lang="fr-FR" sz="1400" dirty="0" smtClean="0">
                <a:solidFill>
                  <a:srgbClr val="008000"/>
                </a:solidFill>
              </a:rPr>
              <a:t>16.11. Chou </a:t>
            </a:r>
            <a:r>
              <a:rPr lang="fr-FR" sz="1400" dirty="0">
                <a:solidFill>
                  <a:srgbClr val="008000"/>
                </a:solidFill>
              </a:rPr>
              <a:t>de chine '</a:t>
            </a:r>
            <a:r>
              <a:rPr lang="fr-FR" sz="1400" dirty="0" err="1">
                <a:solidFill>
                  <a:srgbClr val="008000"/>
                </a:solidFill>
              </a:rPr>
              <a:t>pakchoi</a:t>
            </a:r>
            <a:r>
              <a:rPr lang="fr-FR" sz="1400" dirty="0">
                <a:solidFill>
                  <a:srgbClr val="008000"/>
                </a:solidFill>
              </a:rPr>
              <a:t>' (</a:t>
            </a:r>
            <a:r>
              <a:rPr lang="fr-FR" sz="1400" i="1" dirty="0" err="1">
                <a:solidFill>
                  <a:srgbClr val="008000"/>
                </a:solidFill>
              </a:rPr>
              <a:t>Brassica</a:t>
            </a:r>
            <a:r>
              <a:rPr lang="fr-FR" sz="1400" i="1" dirty="0">
                <a:solidFill>
                  <a:srgbClr val="008000"/>
                </a:solidFill>
              </a:rPr>
              <a:t> </a:t>
            </a:r>
            <a:r>
              <a:rPr lang="fr-FR" sz="1400" i="1" dirty="0" err="1" smtClean="0">
                <a:solidFill>
                  <a:srgbClr val="008000"/>
                </a:solidFill>
              </a:rPr>
              <a:t>rapa</a:t>
            </a:r>
            <a:r>
              <a:rPr lang="fr-FR" sz="1400" i="1" dirty="0" smtClean="0">
                <a:solidFill>
                  <a:srgbClr val="008000"/>
                </a:solidFill>
              </a:rPr>
              <a:t> </a:t>
            </a:r>
            <a:r>
              <a:rPr lang="fr-FR" sz="1400" i="1" dirty="0">
                <a:solidFill>
                  <a:srgbClr val="008000"/>
                </a:solidFill>
              </a:rPr>
              <a:t>var. </a:t>
            </a:r>
            <a:r>
              <a:rPr lang="fr-FR" sz="1400" i="1" dirty="0" err="1">
                <a:solidFill>
                  <a:srgbClr val="008000"/>
                </a:solidFill>
              </a:rPr>
              <a:t>chinensis</a:t>
            </a:r>
            <a:r>
              <a:rPr lang="fr-FR" sz="1400" dirty="0" smtClean="0">
                <a:solidFill>
                  <a:srgbClr val="008000"/>
                </a:solidFill>
              </a:rPr>
              <a:t>)</a:t>
            </a:r>
            <a:endParaRPr lang="fr-FR" sz="1400" dirty="0">
              <a:solidFill>
                <a:srgbClr val="008000"/>
              </a:solidFill>
            </a:endParaRPr>
          </a:p>
          <a:p>
            <a:r>
              <a:rPr lang="fr-FR" sz="1400" dirty="0" smtClean="0">
                <a:solidFill>
                  <a:srgbClr val="008000"/>
                </a:solidFill>
              </a:rPr>
              <a:t>16.12. Chou </a:t>
            </a:r>
            <a:r>
              <a:rPr lang="fr-FR" sz="1400" dirty="0">
                <a:solidFill>
                  <a:srgbClr val="008000"/>
                </a:solidFill>
              </a:rPr>
              <a:t>de chine `</a:t>
            </a:r>
            <a:r>
              <a:rPr lang="fr-FR" sz="1400" dirty="0" smtClean="0">
                <a:solidFill>
                  <a:srgbClr val="008000"/>
                </a:solidFill>
              </a:rPr>
              <a:t>pet-saï‘ ou ‘</a:t>
            </a:r>
            <a:r>
              <a:rPr lang="fr-FR" sz="1400" dirty="0" err="1" smtClean="0">
                <a:solidFill>
                  <a:srgbClr val="008000"/>
                </a:solidFill>
              </a:rPr>
              <a:t>petsai</a:t>
            </a:r>
            <a:r>
              <a:rPr lang="fr-FR" sz="1400" dirty="0" smtClean="0">
                <a:solidFill>
                  <a:srgbClr val="008000"/>
                </a:solidFill>
              </a:rPr>
              <a:t>’ </a:t>
            </a:r>
            <a:r>
              <a:rPr lang="fr-FR" sz="1400" dirty="0">
                <a:solidFill>
                  <a:srgbClr val="008000"/>
                </a:solidFill>
              </a:rPr>
              <a:t>(</a:t>
            </a:r>
            <a:r>
              <a:rPr lang="fr-FR" sz="1400" i="1" dirty="0" err="1">
                <a:solidFill>
                  <a:srgbClr val="008000"/>
                </a:solidFill>
              </a:rPr>
              <a:t>Brassica</a:t>
            </a:r>
            <a:r>
              <a:rPr lang="fr-FR" sz="1400" i="1" dirty="0">
                <a:solidFill>
                  <a:srgbClr val="008000"/>
                </a:solidFill>
              </a:rPr>
              <a:t> </a:t>
            </a:r>
            <a:r>
              <a:rPr lang="fr-FR" sz="1400" i="1" dirty="0" err="1" smtClean="0">
                <a:solidFill>
                  <a:srgbClr val="008000"/>
                </a:solidFill>
              </a:rPr>
              <a:t>rapa</a:t>
            </a:r>
            <a:r>
              <a:rPr lang="fr-FR" sz="1400" i="1" dirty="0" smtClean="0">
                <a:solidFill>
                  <a:srgbClr val="008000"/>
                </a:solidFill>
              </a:rPr>
              <a:t> </a:t>
            </a:r>
            <a:r>
              <a:rPr lang="fr-FR" sz="1400" i="1" dirty="0">
                <a:solidFill>
                  <a:srgbClr val="008000"/>
                </a:solidFill>
              </a:rPr>
              <a:t>var. </a:t>
            </a:r>
            <a:r>
              <a:rPr lang="fr-FR" sz="1400" i="1" dirty="0" err="1">
                <a:solidFill>
                  <a:srgbClr val="008000"/>
                </a:solidFill>
              </a:rPr>
              <a:t>pekinensis</a:t>
            </a:r>
            <a:r>
              <a:rPr lang="fr-FR" sz="1400" dirty="0" smtClean="0">
                <a:solidFill>
                  <a:srgbClr val="008000"/>
                </a:solidFill>
              </a:rPr>
              <a:t>)</a:t>
            </a:r>
          </a:p>
          <a:p>
            <a:r>
              <a:rPr lang="fr-FR" sz="1400" dirty="0" smtClean="0">
                <a:solidFill>
                  <a:srgbClr val="008000"/>
                </a:solidFill>
              </a:rPr>
              <a:t>16.13. Concombre </a:t>
            </a:r>
            <a:r>
              <a:rPr lang="fr-FR" sz="1400" dirty="0">
                <a:solidFill>
                  <a:srgbClr val="008000"/>
                </a:solidFill>
              </a:rPr>
              <a:t>(</a:t>
            </a:r>
            <a:r>
              <a:rPr lang="fr-FR" sz="1400" i="1" dirty="0" err="1">
                <a:solidFill>
                  <a:srgbClr val="008000"/>
                </a:solidFill>
              </a:rPr>
              <a:t>Cucumis</a:t>
            </a:r>
            <a:r>
              <a:rPr lang="fr-FR" sz="1400" i="1" dirty="0">
                <a:solidFill>
                  <a:srgbClr val="008000"/>
                </a:solidFill>
              </a:rPr>
              <a:t> </a:t>
            </a:r>
            <a:r>
              <a:rPr lang="fr-FR" sz="1400" i="1" dirty="0" err="1">
                <a:solidFill>
                  <a:srgbClr val="008000"/>
                </a:solidFill>
              </a:rPr>
              <a:t>sativus</a:t>
            </a:r>
            <a:r>
              <a:rPr lang="fr-FR" sz="1400" dirty="0">
                <a:solidFill>
                  <a:srgbClr val="008000"/>
                </a:solidFill>
              </a:rPr>
              <a:t>)</a:t>
            </a:r>
          </a:p>
          <a:p>
            <a:r>
              <a:rPr lang="fr-FR" sz="1400" dirty="0" smtClean="0">
                <a:solidFill>
                  <a:srgbClr val="008000"/>
                </a:solidFill>
              </a:rPr>
              <a:t>16.14. Concombre </a:t>
            </a:r>
            <a:r>
              <a:rPr lang="fr-FR" sz="1400" dirty="0">
                <a:solidFill>
                  <a:srgbClr val="008000"/>
                </a:solidFill>
              </a:rPr>
              <a:t>amer (</a:t>
            </a:r>
            <a:r>
              <a:rPr lang="fr-FR" sz="1400" i="1" dirty="0" err="1">
                <a:solidFill>
                  <a:srgbClr val="008000"/>
                </a:solidFill>
              </a:rPr>
              <a:t>Momordica</a:t>
            </a:r>
            <a:r>
              <a:rPr lang="fr-FR" sz="1400" i="1" dirty="0">
                <a:solidFill>
                  <a:srgbClr val="008000"/>
                </a:solidFill>
              </a:rPr>
              <a:t> </a:t>
            </a:r>
            <a:r>
              <a:rPr lang="fr-FR" sz="1400" i="1" dirty="0" err="1">
                <a:solidFill>
                  <a:srgbClr val="008000"/>
                </a:solidFill>
              </a:rPr>
              <a:t>charantia</a:t>
            </a:r>
            <a:r>
              <a:rPr lang="fr-FR" sz="1400" dirty="0">
                <a:solidFill>
                  <a:srgbClr val="008000"/>
                </a:solidFill>
              </a:rPr>
              <a:t>)</a:t>
            </a:r>
          </a:p>
          <a:p>
            <a:r>
              <a:rPr lang="fr-FR" sz="1400" dirty="0" smtClean="0">
                <a:solidFill>
                  <a:srgbClr val="008000"/>
                </a:solidFill>
              </a:rPr>
              <a:t>16.15. Dolique </a:t>
            </a:r>
            <a:r>
              <a:rPr lang="fr-FR" sz="1400" dirty="0">
                <a:solidFill>
                  <a:srgbClr val="008000"/>
                </a:solidFill>
              </a:rPr>
              <a:t>asperge (</a:t>
            </a:r>
            <a:r>
              <a:rPr lang="fr-FR" sz="1400" i="1" dirty="0" err="1">
                <a:solidFill>
                  <a:srgbClr val="008000"/>
                </a:solidFill>
              </a:rPr>
              <a:t>Vigna</a:t>
            </a:r>
            <a:r>
              <a:rPr lang="fr-FR" sz="1400" i="1" dirty="0">
                <a:solidFill>
                  <a:srgbClr val="008000"/>
                </a:solidFill>
              </a:rPr>
              <a:t> </a:t>
            </a:r>
            <a:r>
              <a:rPr lang="fr-FR" sz="1400" i="1" dirty="0" err="1">
                <a:solidFill>
                  <a:srgbClr val="008000"/>
                </a:solidFill>
              </a:rPr>
              <a:t>unguiculata</a:t>
            </a:r>
            <a:r>
              <a:rPr lang="fr-FR" sz="1400" i="1" dirty="0">
                <a:solidFill>
                  <a:srgbClr val="008000"/>
                </a:solidFill>
              </a:rPr>
              <a:t> var. </a:t>
            </a:r>
            <a:r>
              <a:rPr lang="fr-FR" sz="1400" i="1" dirty="0" err="1">
                <a:solidFill>
                  <a:srgbClr val="008000"/>
                </a:solidFill>
              </a:rPr>
              <a:t>sesquipedalis</a:t>
            </a:r>
            <a:r>
              <a:rPr lang="fr-FR" sz="1400" dirty="0">
                <a:solidFill>
                  <a:srgbClr val="008000"/>
                </a:solidFill>
              </a:rPr>
              <a:t>)</a:t>
            </a:r>
          </a:p>
          <a:p>
            <a:r>
              <a:rPr lang="fr-FR" sz="1400" dirty="0" smtClean="0">
                <a:solidFill>
                  <a:srgbClr val="008000"/>
                </a:solidFill>
              </a:rPr>
              <a:t>16.16. Gombo </a:t>
            </a:r>
            <a:r>
              <a:rPr lang="fr-FR" sz="1400" dirty="0">
                <a:solidFill>
                  <a:srgbClr val="008000"/>
                </a:solidFill>
              </a:rPr>
              <a:t>(</a:t>
            </a:r>
            <a:r>
              <a:rPr lang="fr-FR" sz="1400" i="1" dirty="0">
                <a:solidFill>
                  <a:srgbClr val="008000"/>
                </a:solidFill>
              </a:rPr>
              <a:t>Hibiscus </a:t>
            </a:r>
            <a:r>
              <a:rPr lang="fr-FR" sz="1400" i="1" dirty="0" err="1">
                <a:solidFill>
                  <a:srgbClr val="008000"/>
                </a:solidFill>
              </a:rPr>
              <a:t>esculentus</a:t>
            </a:r>
            <a:r>
              <a:rPr lang="fr-FR" sz="1400" dirty="0">
                <a:solidFill>
                  <a:srgbClr val="008000"/>
                </a:solidFill>
              </a:rPr>
              <a:t>)</a:t>
            </a:r>
          </a:p>
          <a:p>
            <a:r>
              <a:rPr lang="fr-FR" sz="1400" dirty="0" smtClean="0">
                <a:solidFill>
                  <a:srgbClr val="008000"/>
                </a:solidFill>
              </a:rPr>
              <a:t>16.17.  Haricot </a:t>
            </a:r>
            <a:r>
              <a:rPr lang="fr-FR" sz="1400" dirty="0">
                <a:solidFill>
                  <a:srgbClr val="008000"/>
                </a:solidFill>
              </a:rPr>
              <a:t>vert (</a:t>
            </a:r>
            <a:r>
              <a:rPr lang="fr-FR" sz="1400" i="1" dirty="0" err="1">
                <a:solidFill>
                  <a:srgbClr val="008000"/>
                </a:solidFill>
              </a:rPr>
              <a:t>Phaseolus</a:t>
            </a:r>
            <a:r>
              <a:rPr lang="fr-FR" sz="1400" i="1" dirty="0">
                <a:solidFill>
                  <a:srgbClr val="008000"/>
                </a:solidFill>
              </a:rPr>
              <a:t> </a:t>
            </a:r>
            <a:r>
              <a:rPr lang="fr-FR" sz="1400" i="1" dirty="0" err="1">
                <a:solidFill>
                  <a:srgbClr val="008000"/>
                </a:solidFill>
              </a:rPr>
              <a:t>vulgaris</a:t>
            </a:r>
            <a:r>
              <a:rPr lang="fr-FR" sz="1400" dirty="0">
                <a:solidFill>
                  <a:srgbClr val="008000"/>
                </a:solidFill>
              </a:rPr>
              <a:t>)</a:t>
            </a:r>
          </a:p>
          <a:p>
            <a:r>
              <a:rPr lang="fr-FR" sz="1400" dirty="0" smtClean="0">
                <a:solidFill>
                  <a:srgbClr val="008000"/>
                </a:solidFill>
              </a:rPr>
              <a:t>16.18. Jute potagère ou corète potagère </a:t>
            </a:r>
            <a:r>
              <a:rPr lang="fr-FR" sz="1400" dirty="0">
                <a:solidFill>
                  <a:srgbClr val="008000"/>
                </a:solidFill>
              </a:rPr>
              <a:t>(</a:t>
            </a:r>
            <a:r>
              <a:rPr lang="fr-FR" sz="1400" i="1" dirty="0" err="1">
                <a:solidFill>
                  <a:srgbClr val="008000"/>
                </a:solidFill>
              </a:rPr>
              <a:t>Corchorus</a:t>
            </a:r>
            <a:r>
              <a:rPr lang="fr-FR" sz="1400" i="1" dirty="0">
                <a:solidFill>
                  <a:srgbClr val="008000"/>
                </a:solidFill>
              </a:rPr>
              <a:t> </a:t>
            </a:r>
            <a:r>
              <a:rPr lang="fr-FR" sz="1400" i="1" dirty="0" err="1">
                <a:solidFill>
                  <a:srgbClr val="008000"/>
                </a:solidFill>
              </a:rPr>
              <a:t>olitorius</a:t>
            </a:r>
            <a:r>
              <a:rPr lang="fr-FR" sz="1400" dirty="0">
                <a:solidFill>
                  <a:srgbClr val="008000"/>
                </a:solidFill>
              </a:rPr>
              <a:t>)</a:t>
            </a:r>
          </a:p>
          <a:p>
            <a:r>
              <a:rPr lang="fr-FR" sz="1400" dirty="0" smtClean="0">
                <a:solidFill>
                  <a:srgbClr val="008000"/>
                </a:solidFill>
              </a:rPr>
              <a:t>16.19. Laitue cultivée, </a:t>
            </a:r>
            <a:r>
              <a:rPr lang="fr-FR" sz="1400" dirty="0">
                <a:solidFill>
                  <a:srgbClr val="008000"/>
                </a:solidFill>
              </a:rPr>
              <a:t>salade (</a:t>
            </a:r>
            <a:r>
              <a:rPr lang="fr-FR" sz="1400" i="1" dirty="0">
                <a:solidFill>
                  <a:srgbClr val="008000"/>
                </a:solidFill>
              </a:rPr>
              <a:t>Lactuca </a:t>
            </a:r>
            <a:r>
              <a:rPr lang="fr-FR" sz="1400" i="1" dirty="0" err="1">
                <a:solidFill>
                  <a:srgbClr val="008000"/>
                </a:solidFill>
              </a:rPr>
              <a:t>sativa</a:t>
            </a:r>
            <a:r>
              <a:rPr lang="fr-FR" sz="1400" dirty="0">
                <a:solidFill>
                  <a:srgbClr val="008000"/>
                </a:solidFill>
              </a:rPr>
              <a:t>)</a:t>
            </a:r>
          </a:p>
          <a:p>
            <a:r>
              <a:rPr lang="fr-FR" sz="1400" dirty="0" smtClean="0">
                <a:solidFill>
                  <a:srgbClr val="008000"/>
                </a:solidFill>
              </a:rPr>
              <a:t>16.20. </a:t>
            </a:r>
            <a:r>
              <a:rPr lang="fr-FR" sz="1400" dirty="0" err="1">
                <a:solidFill>
                  <a:srgbClr val="008000"/>
                </a:solidFill>
              </a:rPr>
              <a:t>M</a:t>
            </a:r>
            <a:r>
              <a:rPr lang="fr-FR" sz="1400" dirty="0" err="1" smtClean="0">
                <a:solidFill>
                  <a:srgbClr val="008000"/>
                </a:solidFill>
              </a:rPr>
              <a:t>acabo</a:t>
            </a:r>
            <a:r>
              <a:rPr lang="fr-FR" sz="1400" dirty="0">
                <a:solidFill>
                  <a:srgbClr val="008000"/>
                </a:solidFill>
              </a:rPr>
              <a:t>, </a:t>
            </a:r>
            <a:r>
              <a:rPr lang="fr-FR" sz="1400" dirty="0" err="1">
                <a:solidFill>
                  <a:srgbClr val="008000"/>
                </a:solidFill>
              </a:rPr>
              <a:t>tanier</a:t>
            </a:r>
            <a:r>
              <a:rPr lang="fr-FR" sz="1400" dirty="0">
                <a:solidFill>
                  <a:srgbClr val="008000"/>
                </a:solidFill>
              </a:rPr>
              <a:t> (</a:t>
            </a:r>
            <a:r>
              <a:rPr lang="fr-FR" sz="1400" i="1" dirty="0">
                <a:solidFill>
                  <a:srgbClr val="008000"/>
                </a:solidFill>
              </a:rPr>
              <a:t>Xanthosoma </a:t>
            </a:r>
            <a:r>
              <a:rPr lang="fr-FR" sz="1400" i="1" dirty="0" err="1">
                <a:solidFill>
                  <a:srgbClr val="008000"/>
                </a:solidFill>
              </a:rPr>
              <a:t>spp</a:t>
            </a:r>
            <a:r>
              <a:rPr lang="fr-FR" sz="1400" dirty="0">
                <a:solidFill>
                  <a:srgbClr val="008000"/>
                </a:solidFill>
              </a:rPr>
              <a:t>.)</a:t>
            </a:r>
          </a:p>
          <a:p>
            <a:r>
              <a:rPr lang="fr-FR" sz="1400" dirty="0" smtClean="0">
                <a:solidFill>
                  <a:srgbClr val="008000"/>
                </a:solidFill>
              </a:rPr>
              <a:t>16.21. </a:t>
            </a:r>
            <a:r>
              <a:rPr lang="fr-FR" sz="1400" dirty="0">
                <a:solidFill>
                  <a:srgbClr val="008000"/>
                </a:solidFill>
              </a:rPr>
              <a:t>Taro (</a:t>
            </a:r>
            <a:r>
              <a:rPr lang="fr-FR" sz="1400" i="1" dirty="0" err="1">
                <a:solidFill>
                  <a:srgbClr val="008000"/>
                </a:solidFill>
              </a:rPr>
              <a:t>Colocasia</a:t>
            </a:r>
            <a:r>
              <a:rPr lang="fr-FR" sz="1400" i="1" dirty="0">
                <a:solidFill>
                  <a:srgbClr val="008000"/>
                </a:solidFill>
              </a:rPr>
              <a:t> </a:t>
            </a:r>
            <a:r>
              <a:rPr lang="fr-FR" sz="1400" i="1" dirty="0" err="1">
                <a:solidFill>
                  <a:srgbClr val="008000"/>
                </a:solidFill>
              </a:rPr>
              <a:t>esculenta</a:t>
            </a:r>
            <a:r>
              <a:rPr lang="fr-FR" sz="1400" dirty="0">
                <a:solidFill>
                  <a:srgbClr val="008000"/>
                </a:solidFill>
              </a:rPr>
              <a:t>)</a:t>
            </a:r>
          </a:p>
          <a:p>
            <a:r>
              <a:rPr lang="fr-FR" sz="1400" dirty="0" smtClean="0">
                <a:solidFill>
                  <a:srgbClr val="008000"/>
                </a:solidFill>
              </a:rPr>
              <a:t>16.22. Maïs </a:t>
            </a:r>
            <a:r>
              <a:rPr lang="fr-FR" sz="1400" dirty="0">
                <a:solidFill>
                  <a:srgbClr val="008000"/>
                </a:solidFill>
              </a:rPr>
              <a:t>(</a:t>
            </a:r>
            <a:r>
              <a:rPr lang="fr-FR" sz="1400" i="1" dirty="0" err="1">
                <a:solidFill>
                  <a:srgbClr val="008000"/>
                </a:solidFill>
              </a:rPr>
              <a:t>Zea</a:t>
            </a:r>
            <a:r>
              <a:rPr lang="fr-FR" sz="1400" i="1" dirty="0">
                <a:solidFill>
                  <a:srgbClr val="008000"/>
                </a:solidFill>
              </a:rPr>
              <a:t> </a:t>
            </a:r>
            <a:r>
              <a:rPr lang="fr-FR" sz="1400" i="1" dirty="0" err="1">
                <a:solidFill>
                  <a:srgbClr val="008000"/>
                </a:solidFill>
              </a:rPr>
              <a:t>mays</a:t>
            </a:r>
            <a:r>
              <a:rPr lang="fr-FR" sz="1400" dirty="0">
                <a:solidFill>
                  <a:srgbClr val="008000"/>
                </a:solidFill>
              </a:rPr>
              <a:t>)</a:t>
            </a:r>
          </a:p>
          <a:p>
            <a:r>
              <a:rPr lang="fr-FR" sz="1400" dirty="0" smtClean="0">
                <a:solidFill>
                  <a:srgbClr val="008000"/>
                </a:solidFill>
              </a:rPr>
              <a:t>16.23. Manioc </a:t>
            </a:r>
            <a:r>
              <a:rPr lang="fr-FR" sz="1400" dirty="0">
                <a:solidFill>
                  <a:srgbClr val="008000"/>
                </a:solidFill>
              </a:rPr>
              <a:t>(</a:t>
            </a:r>
            <a:r>
              <a:rPr lang="fr-FR" sz="1400" i="1" dirty="0" err="1">
                <a:solidFill>
                  <a:srgbClr val="008000"/>
                </a:solidFill>
              </a:rPr>
              <a:t>Manihot</a:t>
            </a:r>
            <a:r>
              <a:rPr lang="fr-FR" sz="1400" i="1" dirty="0">
                <a:solidFill>
                  <a:srgbClr val="008000"/>
                </a:solidFill>
              </a:rPr>
              <a:t> </a:t>
            </a:r>
            <a:r>
              <a:rPr lang="fr-FR" sz="1400" i="1" dirty="0" err="1">
                <a:solidFill>
                  <a:srgbClr val="008000"/>
                </a:solidFill>
              </a:rPr>
              <a:t>esculenta</a:t>
            </a:r>
            <a:r>
              <a:rPr lang="fr-FR" sz="1400" dirty="0" smtClean="0">
                <a:solidFill>
                  <a:srgbClr val="008000"/>
                </a:solidFill>
              </a:rPr>
              <a:t>) </a:t>
            </a:r>
            <a:r>
              <a:rPr lang="fr-FR" sz="1400" dirty="0" smtClean="0">
                <a:solidFill>
                  <a:srgbClr val="FF0000"/>
                </a:solidFill>
                <a:sym typeface="Wingdings" panose="05000000000000000000" pitchFamily="2" charset="2"/>
              </a:rPr>
              <a:t></a:t>
            </a:r>
            <a:endParaRPr lang="fr-FR" sz="1400" dirty="0">
              <a:solidFill>
                <a:srgbClr val="FF0000"/>
              </a:solidFill>
            </a:endParaRPr>
          </a:p>
          <a:p>
            <a:r>
              <a:rPr lang="fr-FR" sz="1400" dirty="0" smtClean="0">
                <a:solidFill>
                  <a:srgbClr val="008000"/>
                </a:solidFill>
              </a:rPr>
              <a:t>16.24. Melon </a:t>
            </a:r>
            <a:r>
              <a:rPr lang="fr-FR" sz="1400" dirty="0">
                <a:solidFill>
                  <a:srgbClr val="008000"/>
                </a:solidFill>
              </a:rPr>
              <a:t>(</a:t>
            </a:r>
            <a:r>
              <a:rPr lang="fr-FR" sz="1400" i="1" dirty="0" err="1">
                <a:solidFill>
                  <a:srgbClr val="008000"/>
                </a:solidFill>
              </a:rPr>
              <a:t>Cucumis</a:t>
            </a:r>
            <a:r>
              <a:rPr lang="fr-FR" sz="1400" i="1" dirty="0">
                <a:solidFill>
                  <a:srgbClr val="008000"/>
                </a:solidFill>
              </a:rPr>
              <a:t> </a:t>
            </a:r>
            <a:r>
              <a:rPr lang="fr-FR" sz="1400" i="1" dirty="0" err="1">
                <a:solidFill>
                  <a:srgbClr val="008000"/>
                </a:solidFill>
              </a:rPr>
              <a:t>melo</a:t>
            </a:r>
            <a:r>
              <a:rPr lang="fr-FR" sz="1400" dirty="0">
                <a:solidFill>
                  <a:srgbClr val="008000"/>
                </a:solidFill>
              </a:rPr>
              <a:t>)</a:t>
            </a:r>
          </a:p>
          <a:p>
            <a:r>
              <a:rPr lang="fr-FR" sz="1400" dirty="0" smtClean="0">
                <a:solidFill>
                  <a:srgbClr val="008000"/>
                </a:solidFill>
              </a:rPr>
              <a:t>16.25. Morelle </a:t>
            </a:r>
            <a:r>
              <a:rPr lang="fr-FR" sz="1400" dirty="0">
                <a:solidFill>
                  <a:srgbClr val="008000"/>
                </a:solidFill>
              </a:rPr>
              <a:t>noire (</a:t>
            </a:r>
            <a:r>
              <a:rPr lang="fr-FR" sz="1400" i="1" dirty="0" err="1">
                <a:solidFill>
                  <a:srgbClr val="008000"/>
                </a:solidFill>
              </a:rPr>
              <a:t>Solanum</a:t>
            </a:r>
            <a:r>
              <a:rPr lang="fr-FR" sz="1400" i="1" dirty="0">
                <a:solidFill>
                  <a:srgbClr val="008000"/>
                </a:solidFill>
              </a:rPr>
              <a:t> </a:t>
            </a:r>
            <a:r>
              <a:rPr lang="fr-FR" sz="1400" i="1" dirty="0" err="1">
                <a:solidFill>
                  <a:srgbClr val="008000"/>
                </a:solidFill>
              </a:rPr>
              <a:t>nigrum</a:t>
            </a:r>
            <a:r>
              <a:rPr lang="fr-FR" sz="1400" dirty="0" smtClean="0">
                <a:solidFill>
                  <a:srgbClr val="008000"/>
                </a:solidFill>
              </a:rPr>
              <a:t>) </a:t>
            </a:r>
            <a:r>
              <a:rPr lang="fr-FR" sz="1400" dirty="0">
                <a:solidFill>
                  <a:srgbClr val="FF0000"/>
                </a:solidFill>
                <a:sym typeface="Wingdings" panose="05000000000000000000" pitchFamily="2" charset="2"/>
              </a:rPr>
              <a:t></a:t>
            </a:r>
            <a:endParaRPr lang="fr-FR" sz="1400" dirty="0">
              <a:solidFill>
                <a:srgbClr val="008000"/>
              </a:solidFill>
            </a:endParaRPr>
          </a:p>
          <a:p>
            <a:r>
              <a:rPr lang="fr-FR" sz="1400" dirty="0" smtClean="0">
                <a:solidFill>
                  <a:srgbClr val="008000"/>
                </a:solidFill>
              </a:rPr>
              <a:t>16.26. </a:t>
            </a:r>
            <a:r>
              <a:rPr lang="fr-FR" sz="1400" dirty="0" err="1" smtClean="0">
                <a:solidFill>
                  <a:srgbClr val="008000"/>
                </a:solidFill>
              </a:rPr>
              <a:t>Niebe</a:t>
            </a:r>
            <a:r>
              <a:rPr lang="fr-FR" sz="1400" dirty="0" smtClean="0">
                <a:solidFill>
                  <a:srgbClr val="008000"/>
                </a:solidFill>
              </a:rPr>
              <a:t> (</a:t>
            </a:r>
            <a:r>
              <a:rPr lang="fr-FR" sz="1400" i="1" dirty="0" err="1" smtClean="0">
                <a:solidFill>
                  <a:srgbClr val="008000"/>
                </a:solidFill>
              </a:rPr>
              <a:t>Vigna</a:t>
            </a:r>
            <a:r>
              <a:rPr lang="fr-FR" sz="1400" i="1" dirty="0" smtClean="0">
                <a:solidFill>
                  <a:srgbClr val="008000"/>
                </a:solidFill>
              </a:rPr>
              <a:t> </a:t>
            </a:r>
            <a:r>
              <a:rPr lang="fr-FR" sz="1400" i="1" dirty="0" err="1">
                <a:solidFill>
                  <a:srgbClr val="008000"/>
                </a:solidFill>
              </a:rPr>
              <a:t>unguiculata</a:t>
            </a:r>
            <a:r>
              <a:rPr lang="fr-FR" sz="1400" i="1" dirty="0">
                <a:solidFill>
                  <a:srgbClr val="008000"/>
                </a:solidFill>
              </a:rPr>
              <a:t> var. </a:t>
            </a:r>
            <a:r>
              <a:rPr lang="fr-FR" sz="1400" i="1" dirty="0" err="1">
                <a:solidFill>
                  <a:srgbClr val="008000"/>
                </a:solidFill>
              </a:rPr>
              <a:t>unguiculata</a:t>
            </a:r>
            <a:r>
              <a:rPr lang="fr-FR" sz="1400" dirty="0">
                <a:solidFill>
                  <a:srgbClr val="008000"/>
                </a:solidFill>
              </a:rPr>
              <a:t>)</a:t>
            </a:r>
          </a:p>
          <a:p>
            <a:r>
              <a:rPr lang="fr-FR" sz="1400" dirty="0" smtClean="0">
                <a:solidFill>
                  <a:srgbClr val="008000"/>
                </a:solidFill>
              </a:rPr>
              <a:t>16.27. Oignon </a:t>
            </a:r>
            <a:r>
              <a:rPr lang="fr-FR" sz="1400" dirty="0">
                <a:solidFill>
                  <a:srgbClr val="008000"/>
                </a:solidFill>
              </a:rPr>
              <a:t>(</a:t>
            </a:r>
            <a:r>
              <a:rPr lang="fr-FR" sz="1400" i="1" dirty="0">
                <a:solidFill>
                  <a:srgbClr val="008000"/>
                </a:solidFill>
              </a:rPr>
              <a:t>Allium </a:t>
            </a:r>
            <a:r>
              <a:rPr lang="fr-FR" sz="1400" i="1" dirty="0" err="1">
                <a:solidFill>
                  <a:srgbClr val="008000"/>
                </a:solidFill>
              </a:rPr>
              <a:t>cepa</a:t>
            </a:r>
            <a:r>
              <a:rPr lang="fr-FR" sz="1400" dirty="0">
                <a:solidFill>
                  <a:srgbClr val="008000"/>
                </a:solidFill>
              </a:rPr>
              <a:t>)</a:t>
            </a:r>
          </a:p>
          <a:p>
            <a:r>
              <a:rPr lang="fr-FR" sz="1400" dirty="0" smtClean="0">
                <a:solidFill>
                  <a:srgbClr val="008000"/>
                </a:solidFill>
              </a:rPr>
              <a:t>16.28. Oseille </a:t>
            </a:r>
            <a:r>
              <a:rPr lang="fr-FR" sz="1400" dirty="0">
                <a:solidFill>
                  <a:srgbClr val="008000"/>
                </a:solidFill>
              </a:rPr>
              <a:t>de Guinée (</a:t>
            </a:r>
            <a:r>
              <a:rPr lang="fr-FR" sz="1400" i="1" dirty="0">
                <a:solidFill>
                  <a:srgbClr val="008000"/>
                </a:solidFill>
              </a:rPr>
              <a:t>Hibiscus </a:t>
            </a:r>
            <a:r>
              <a:rPr lang="fr-FR" sz="1400" i="1" dirty="0" err="1">
                <a:solidFill>
                  <a:srgbClr val="008000"/>
                </a:solidFill>
              </a:rPr>
              <a:t>sabdariffa</a:t>
            </a:r>
            <a:r>
              <a:rPr lang="fr-FR" sz="1400" dirty="0">
                <a:solidFill>
                  <a:srgbClr val="008000"/>
                </a:solidFill>
              </a:rPr>
              <a:t>)</a:t>
            </a:r>
          </a:p>
          <a:p>
            <a:r>
              <a:rPr lang="fr-FR" sz="1400" dirty="0" smtClean="0">
                <a:solidFill>
                  <a:srgbClr val="008000"/>
                </a:solidFill>
              </a:rPr>
              <a:t>16.29. Patate </a:t>
            </a:r>
            <a:r>
              <a:rPr lang="fr-FR" sz="1400" dirty="0">
                <a:solidFill>
                  <a:srgbClr val="008000"/>
                </a:solidFill>
              </a:rPr>
              <a:t>douce (</a:t>
            </a:r>
            <a:r>
              <a:rPr lang="fr-FR" sz="1400" i="1" dirty="0" err="1">
                <a:solidFill>
                  <a:srgbClr val="008000"/>
                </a:solidFill>
              </a:rPr>
              <a:t>Ipomoea</a:t>
            </a:r>
            <a:r>
              <a:rPr lang="fr-FR" sz="1400" i="1" dirty="0">
                <a:solidFill>
                  <a:srgbClr val="008000"/>
                </a:solidFill>
              </a:rPr>
              <a:t> </a:t>
            </a:r>
            <a:r>
              <a:rPr lang="fr-FR" sz="1400" i="1" dirty="0" err="1">
                <a:solidFill>
                  <a:srgbClr val="008000"/>
                </a:solidFill>
              </a:rPr>
              <a:t>batatas</a:t>
            </a:r>
            <a:r>
              <a:rPr lang="fr-FR" sz="1400" dirty="0">
                <a:solidFill>
                  <a:srgbClr val="008000"/>
                </a:solidFill>
              </a:rPr>
              <a:t>)</a:t>
            </a:r>
          </a:p>
          <a:p>
            <a:r>
              <a:rPr lang="fr-FR" sz="1400" dirty="0" smtClean="0">
                <a:solidFill>
                  <a:srgbClr val="008000"/>
                </a:solidFill>
              </a:rPr>
              <a:t>16.30. Patate </a:t>
            </a:r>
            <a:r>
              <a:rPr lang="fr-FR" sz="1400" dirty="0">
                <a:solidFill>
                  <a:srgbClr val="008000"/>
                </a:solidFill>
              </a:rPr>
              <a:t>aquatique (</a:t>
            </a:r>
            <a:r>
              <a:rPr lang="fr-FR" sz="1400" i="1" dirty="0" err="1">
                <a:solidFill>
                  <a:srgbClr val="008000"/>
                </a:solidFill>
              </a:rPr>
              <a:t>Ipomoea</a:t>
            </a:r>
            <a:r>
              <a:rPr lang="fr-FR" sz="1400" i="1" dirty="0">
                <a:solidFill>
                  <a:srgbClr val="008000"/>
                </a:solidFill>
              </a:rPr>
              <a:t> </a:t>
            </a:r>
            <a:r>
              <a:rPr lang="fr-FR" sz="1400" i="1" dirty="0" err="1">
                <a:solidFill>
                  <a:srgbClr val="008000"/>
                </a:solidFill>
              </a:rPr>
              <a:t>aquatica</a:t>
            </a:r>
            <a:r>
              <a:rPr lang="fr-FR" sz="1400" dirty="0" smtClean="0">
                <a:solidFill>
                  <a:srgbClr val="008000"/>
                </a:solidFill>
              </a:rPr>
              <a:t>)</a:t>
            </a:r>
          </a:p>
          <a:p>
            <a:r>
              <a:rPr lang="fr-FR" sz="1400" dirty="0" smtClean="0">
                <a:solidFill>
                  <a:srgbClr val="008000"/>
                </a:solidFill>
              </a:rPr>
              <a:t>16.31. </a:t>
            </a:r>
            <a:r>
              <a:rPr lang="fr-FR" sz="1400" dirty="0">
                <a:solidFill>
                  <a:srgbClr val="008000"/>
                </a:solidFill>
              </a:rPr>
              <a:t>Piment (</a:t>
            </a:r>
            <a:r>
              <a:rPr lang="fr-FR" sz="1400" i="1" dirty="0" err="1">
                <a:solidFill>
                  <a:srgbClr val="008000"/>
                </a:solidFill>
              </a:rPr>
              <a:t>Capsicum</a:t>
            </a:r>
            <a:r>
              <a:rPr lang="fr-FR" sz="1400" i="1" dirty="0">
                <a:solidFill>
                  <a:srgbClr val="008000"/>
                </a:solidFill>
              </a:rPr>
              <a:t> </a:t>
            </a:r>
            <a:r>
              <a:rPr lang="fr-FR" sz="1400" i="1" dirty="0" err="1">
                <a:solidFill>
                  <a:srgbClr val="008000"/>
                </a:solidFill>
              </a:rPr>
              <a:t>spp</a:t>
            </a:r>
            <a:r>
              <a:rPr lang="fr-FR" sz="1400" dirty="0" smtClean="0">
                <a:solidFill>
                  <a:srgbClr val="008000"/>
                </a:solidFill>
              </a:rPr>
              <a:t>.)</a:t>
            </a:r>
            <a:endParaRPr lang="fr-FR" sz="1400" dirty="0">
              <a:solidFill>
                <a:srgbClr val="008000"/>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451" y="227143"/>
            <a:ext cx="2466975" cy="184785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451" y="2221679"/>
            <a:ext cx="2390775" cy="179070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326" y="4300201"/>
            <a:ext cx="2628900" cy="1743075"/>
          </a:xfrm>
          <a:prstGeom prst="rect">
            <a:avLst/>
          </a:prstGeom>
        </p:spPr>
      </p:pic>
      <p:sp>
        <p:nvSpPr>
          <p:cNvPr id="16" name="ZoneTexte 15"/>
          <p:cNvSpPr txBox="1"/>
          <p:nvPr/>
        </p:nvSpPr>
        <p:spPr>
          <a:xfrm>
            <a:off x="9110325" y="6043276"/>
            <a:ext cx="2628901" cy="646331"/>
          </a:xfrm>
          <a:prstGeom prst="rect">
            <a:avLst/>
          </a:prstGeom>
          <a:noFill/>
        </p:spPr>
        <p:txBody>
          <a:bodyPr wrap="square" rtlCol="0">
            <a:spAutoFit/>
          </a:bodyPr>
          <a:lstStyle/>
          <a:p>
            <a:pPr algn="ctr"/>
            <a:r>
              <a:rPr lang="fr-FR" sz="1200" dirty="0">
                <a:solidFill>
                  <a:srgbClr val="008000"/>
                </a:solidFill>
              </a:rPr>
              <a:t>Source image : </a:t>
            </a:r>
            <a:r>
              <a:rPr lang="fr-FR" sz="1200" dirty="0">
                <a:solidFill>
                  <a:srgbClr val="008000"/>
                </a:solidFill>
                <a:hlinkClick r:id="rId5"/>
              </a:rPr>
              <a:t>http://</a:t>
            </a:r>
            <a:r>
              <a:rPr lang="fr-FR" sz="1200" dirty="0" smtClean="0">
                <a:solidFill>
                  <a:srgbClr val="008000"/>
                </a:solidFill>
                <a:hlinkClick r:id="rId5"/>
              </a:rPr>
              <a:t>decouvertesolidarite.free.fr/retour2012</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1561819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54830" y="120703"/>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204395" y="184077"/>
            <a:ext cx="822064" cy="331433"/>
          </a:xfrm>
        </p:spPr>
        <p:txBody>
          <a:bodyPr/>
          <a:lstStyle/>
          <a:p>
            <a:fld id="{603C289A-54D5-4C32-934A-7B1A9FC8B676}" type="slidenum">
              <a:rPr lang="fr-FR" smtClean="0"/>
              <a:t>50</a:t>
            </a:fld>
            <a:endParaRPr lang="fr-FR" dirty="0"/>
          </a:p>
        </p:txBody>
      </p:sp>
      <p:sp>
        <p:nvSpPr>
          <p:cNvPr id="4" name="ZoneTexte 3"/>
          <p:cNvSpPr txBox="1"/>
          <p:nvPr/>
        </p:nvSpPr>
        <p:spPr>
          <a:xfrm>
            <a:off x="204395" y="710455"/>
            <a:ext cx="5345379" cy="369332"/>
          </a:xfrm>
          <a:prstGeom prst="rect">
            <a:avLst/>
          </a:prstGeom>
          <a:noFill/>
        </p:spPr>
        <p:txBody>
          <a:bodyPr wrap="square" rtlCol="0">
            <a:spAutoFit/>
          </a:bodyPr>
          <a:lstStyle/>
          <a:p>
            <a:r>
              <a:rPr lang="fr-FR" dirty="0" smtClean="0">
                <a:solidFill>
                  <a:srgbClr val="008000"/>
                </a:solidFill>
              </a:rPr>
              <a:t>16.4</a:t>
            </a:r>
            <a:r>
              <a:rPr lang="fr-FR" dirty="0">
                <a:solidFill>
                  <a:srgbClr val="008000"/>
                </a:solidFill>
              </a:rPr>
              <a:t>. </a:t>
            </a:r>
            <a:r>
              <a:rPr lang="fr-FR" b="1" dirty="0">
                <a:solidFill>
                  <a:srgbClr val="008000"/>
                </a:solidFill>
              </a:rPr>
              <a:t>Aubergine </a:t>
            </a:r>
            <a:r>
              <a:rPr lang="fr-FR" b="1" dirty="0" smtClean="0">
                <a:solidFill>
                  <a:srgbClr val="008000"/>
                </a:solidFill>
              </a:rPr>
              <a:t>africaine </a:t>
            </a:r>
            <a:r>
              <a:rPr lang="fr-FR" dirty="0" smtClean="0">
                <a:solidFill>
                  <a:srgbClr val="008000"/>
                </a:solidFill>
              </a:rPr>
              <a:t>(</a:t>
            </a:r>
            <a:r>
              <a:rPr lang="fr-FR" i="1" dirty="0" err="1" smtClean="0">
                <a:solidFill>
                  <a:srgbClr val="008000"/>
                </a:solidFill>
              </a:rPr>
              <a:t>Solanum</a:t>
            </a:r>
            <a:r>
              <a:rPr lang="fr-FR" i="1" dirty="0" smtClean="0">
                <a:solidFill>
                  <a:srgbClr val="008000"/>
                </a:solidFill>
              </a:rPr>
              <a:t> </a:t>
            </a:r>
            <a:r>
              <a:rPr lang="fr-FR" i="1" dirty="0" err="1">
                <a:solidFill>
                  <a:srgbClr val="008000"/>
                </a:solidFill>
              </a:rPr>
              <a:t>macrocarpon</a:t>
            </a:r>
            <a:r>
              <a:rPr lang="fr-FR" dirty="0">
                <a:solidFill>
                  <a:srgbClr val="008000"/>
                </a:solidFill>
              </a:rPr>
              <a:t>)</a:t>
            </a:r>
          </a:p>
        </p:txBody>
      </p:sp>
      <p:sp>
        <p:nvSpPr>
          <p:cNvPr id="5" name="ZoneTexte 4"/>
          <p:cNvSpPr txBox="1"/>
          <p:nvPr/>
        </p:nvSpPr>
        <p:spPr>
          <a:xfrm>
            <a:off x="204395" y="1213164"/>
            <a:ext cx="11682805" cy="2585323"/>
          </a:xfrm>
          <a:prstGeom prst="rect">
            <a:avLst/>
          </a:prstGeom>
          <a:noFill/>
        </p:spPr>
        <p:txBody>
          <a:bodyPr wrap="square" rtlCol="0">
            <a:spAutoFit/>
          </a:bodyPr>
          <a:lstStyle/>
          <a:p>
            <a:pPr algn="just"/>
            <a:r>
              <a:rPr lang="fr-FR" dirty="0">
                <a:solidFill>
                  <a:srgbClr val="008000"/>
                </a:solidFill>
              </a:rPr>
              <a:t>D</a:t>
            </a:r>
            <a:r>
              <a:rPr lang="fr-FR" dirty="0" smtClean="0">
                <a:solidFill>
                  <a:srgbClr val="008000"/>
                </a:solidFill>
              </a:rPr>
              <a:t>e </a:t>
            </a:r>
            <a:r>
              <a:rPr lang="fr-FR" dirty="0">
                <a:solidFill>
                  <a:srgbClr val="008000"/>
                </a:solidFill>
              </a:rPr>
              <a:t>la </a:t>
            </a:r>
            <a:r>
              <a:rPr lang="fr-FR" dirty="0">
                <a:solidFill>
                  <a:srgbClr val="008000"/>
                </a:solidFill>
                <a:hlinkClick r:id="rId2" tooltip="Solanacées"/>
              </a:rPr>
              <a:t>Solanacées</a:t>
            </a:r>
            <a:r>
              <a:rPr lang="fr-FR" dirty="0">
                <a:solidFill>
                  <a:srgbClr val="008000"/>
                </a:solidFill>
              </a:rPr>
              <a:t> famille. </a:t>
            </a:r>
            <a:r>
              <a:rPr lang="fr-FR" i="1" dirty="0">
                <a:solidFill>
                  <a:srgbClr val="008000"/>
                </a:solidFill>
              </a:rPr>
              <a:t>S.</a:t>
            </a:r>
            <a:r>
              <a:rPr lang="fr-FR" dirty="0">
                <a:solidFill>
                  <a:srgbClr val="008000"/>
                </a:solidFill>
              </a:rPr>
              <a:t> </a:t>
            </a:r>
            <a:r>
              <a:rPr lang="fr-FR" i="1" dirty="0" err="1">
                <a:solidFill>
                  <a:srgbClr val="008000"/>
                </a:solidFill>
              </a:rPr>
              <a:t>macrocarpon</a:t>
            </a:r>
            <a:r>
              <a:rPr lang="fr-FR" dirty="0">
                <a:solidFill>
                  <a:srgbClr val="008000"/>
                </a:solidFill>
              </a:rPr>
              <a:t> est une plante vivace </a:t>
            </a:r>
            <a:r>
              <a:rPr lang="fr-FR" dirty="0" smtClean="0">
                <a:solidFill>
                  <a:srgbClr val="008000"/>
                </a:solidFill>
              </a:rPr>
              <a:t>tropicale, étroitement </a:t>
            </a:r>
            <a:r>
              <a:rPr lang="fr-FR" dirty="0">
                <a:solidFill>
                  <a:srgbClr val="008000"/>
                </a:solidFill>
              </a:rPr>
              <a:t>liée à </a:t>
            </a:r>
            <a:r>
              <a:rPr lang="fr-FR" dirty="0" smtClean="0">
                <a:solidFill>
                  <a:srgbClr val="008000"/>
                </a:solidFill>
              </a:rPr>
              <a:t>l'</a:t>
            </a:r>
            <a:r>
              <a:rPr lang="fr-FR" dirty="0" smtClean="0">
                <a:solidFill>
                  <a:srgbClr val="008000"/>
                </a:solidFill>
                <a:hlinkClick r:id="rId3" tooltip="Aubergine"/>
              </a:rPr>
              <a:t>aubergine</a:t>
            </a:r>
            <a:r>
              <a:rPr lang="fr-FR" dirty="0">
                <a:solidFill>
                  <a:srgbClr val="008000"/>
                </a:solidFill>
              </a:rPr>
              <a:t>, </a:t>
            </a:r>
            <a:r>
              <a:rPr lang="fr-FR" dirty="0" smtClean="0">
                <a:solidFill>
                  <a:srgbClr val="008000"/>
                </a:solidFill>
              </a:rPr>
              <a:t>largement cultivée </a:t>
            </a:r>
            <a:r>
              <a:rPr lang="fr-FR" dirty="0">
                <a:solidFill>
                  <a:srgbClr val="008000"/>
                </a:solidFill>
              </a:rPr>
              <a:t>pour son utilisation comme aliment, ses fins médicinales, et comme plante </a:t>
            </a:r>
            <a:r>
              <a:rPr lang="fr-FR" dirty="0" smtClean="0">
                <a:solidFill>
                  <a:srgbClr val="008000"/>
                </a:solidFill>
              </a:rPr>
              <a:t>ornementale, </a:t>
            </a:r>
            <a:r>
              <a:rPr lang="fr-FR" dirty="0">
                <a:solidFill>
                  <a:srgbClr val="008000"/>
                </a:solidFill>
              </a:rPr>
              <a:t>en Afrique, dans les Caraïbes, l'Amérique du Sud et certaines régions d'Asie du </a:t>
            </a:r>
            <a:r>
              <a:rPr lang="fr-FR" dirty="0" smtClean="0">
                <a:solidFill>
                  <a:srgbClr val="008000"/>
                </a:solidFill>
              </a:rPr>
              <a:t>Sud-Est. Anglais : </a:t>
            </a:r>
            <a:r>
              <a:rPr lang="fr-FR" dirty="0" err="1">
                <a:solidFill>
                  <a:srgbClr val="008000"/>
                </a:solidFill>
              </a:rPr>
              <a:t>African</a:t>
            </a:r>
            <a:r>
              <a:rPr lang="fr-FR" dirty="0">
                <a:solidFill>
                  <a:srgbClr val="008000"/>
                </a:solidFill>
              </a:rPr>
              <a:t> </a:t>
            </a:r>
            <a:r>
              <a:rPr lang="fr-FR" dirty="0" err="1" smtClean="0">
                <a:solidFill>
                  <a:srgbClr val="008000"/>
                </a:solidFill>
              </a:rPr>
              <a:t>Eggplant</a:t>
            </a:r>
            <a:r>
              <a:rPr lang="fr-FR" dirty="0" smtClean="0">
                <a:solidFill>
                  <a:srgbClr val="008000"/>
                </a:solidFill>
              </a:rPr>
              <a:t>, </a:t>
            </a:r>
            <a:r>
              <a:rPr lang="fr-FR" dirty="0" err="1" smtClean="0">
                <a:solidFill>
                  <a:srgbClr val="008000"/>
                </a:solidFill>
              </a:rPr>
              <a:t>Gboma</a:t>
            </a:r>
            <a:r>
              <a:rPr lang="fr-FR" dirty="0" smtClean="0">
                <a:solidFill>
                  <a:srgbClr val="008000"/>
                </a:solidFill>
              </a:rPr>
              <a:t>. </a:t>
            </a:r>
            <a:r>
              <a:rPr lang="fr-FR" i="1" dirty="0">
                <a:solidFill>
                  <a:srgbClr val="008000"/>
                </a:solidFill>
              </a:rPr>
              <a:t>S. </a:t>
            </a:r>
            <a:r>
              <a:rPr lang="fr-FR" i="1" dirty="0" err="1">
                <a:solidFill>
                  <a:srgbClr val="008000"/>
                </a:solidFill>
              </a:rPr>
              <a:t>macrocarpon</a:t>
            </a:r>
            <a:r>
              <a:rPr lang="fr-FR" dirty="0">
                <a:solidFill>
                  <a:srgbClr val="008000"/>
                </a:solidFill>
              </a:rPr>
              <a:t> a une grande variété de cultivar. Il pousse dans les </a:t>
            </a:r>
            <a:r>
              <a:rPr lang="fr-FR" i="1" dirty="0">
                <a:solidFill>
                  <a:srgbClr val="008000"/>
                </a:solidFill>
              </a:rPr>
              <a:t>zones de fortes précipitations trouvés dans les régions tropicales et humides </a:t>
            </a:r>
            <a:r>
              <a:rPr lang="fr-FR" dirty="0">
                <a:solidFill>
                  <a:srgbClr val="008000"/>
                </a:solidFill>
              </a:rPr>
              <a:t>d'Amérique du Sud Afrique occidentale et centrale, Asie du Sud-Est, et dans les Caraïbes. Certains cultivars peuvent être trouvés dans la région de la savane et semi-aride du nord du Ghana, Burkina Faso et leurs pays voisins. Les cultivars qui y sont cultivés sont des plantes avec de petites feuilles et des fruits. Les cultivars de fruits ne sont capables de se développer dans les zones côtières humides. </a:t>
            </a:r>
            <a:r>
              <a:rPr lang="fr-FR" i="1" dirty="0">
                <a:solidFill>
                  <a:srgbClr val="008000"/>
                </a:solidFill>
              </a:rPr>
              <a:t>S.</a:t>
            </a:r>
            <a:r>
              <a:rPr lang="fr-FR" dirty="0">
                <a:solidFill>
                  <a:srgbClr val="008000"/>
                </a:solidFill>
              </a:rPr>
              <a:t> </a:t>
            </a:r>
            <a:r>
              <a:rPr lang="fr-FR" i="1" dirty="0" err="1">
                <a:solidFill>
                  <a:srgbClr val="008000"/>
                </a:solidFill>
              </a:rPr>
              <a:t>macrocarpon</a:t>
            </a:r>
            <a:r>
              <a:rPr lang="fr-FR" dirty="0">
                <a:solidFill>
                  <a:srgbClr val="008000"/>
                </a:solidFill>
              </a:rPr>
              <a:t> peut parfois être trouvé à des altitudes plus élevées, mais avoir un taux de croissance plus lente et sont plus robustes. </a:t>
            </a:r>
            <a:r>
              <a:rPr lang="fr-FR" i="1" dirty="0">
                <a:solidFill>
                  <a:srgbClr val="008000"/>
                </a:solidFill>
              </a:rPr>
              <a:t>S.</a:t>
            </a:r>
            <a:r>
              <a:rPr lang="fr-FR" dirty="0">
                <a:solidFill>
                  <a:srgbClr val="008000"/>
                </a:solidFill>
              </a:rPr>
              <a:t> </a:t>
            </a:r>
            <a:r>
              <a:rPr lang="fr-FR" i="1" dirty="0" err="1">
                <a:solidFill>
                  <a:srgbClr val="008000"/>
                </a:solidFill>
              </a:rPr>
              <a:t>macrocarpon</a:t>
            </a:r>
            <a:r>
              <a:rPr lang="fr-FR" dirty="0">
                <a:solidFill>
                  <a:srgbClr val="008000"/>
                </a:solidFill>
              </a:rPr>
              <a:t> reproduit principalement par </a:t>
            </a:r>
            <a:r>
              <a:rPr lang="fr-FR" dirty="0" err="1">
                <a:solidFill>
                  <a:srgbClr val="008000"/>
                </a:solidFill>
              </a:rPr>
              <a:t>auto-pollinisation</a:t>
            </a:r>
            <a:r>
              <a:rPr lang="fr-FR" dirty="0">
                <a:solidFill>
                  <a:srgbClr val="008000"/>
                </a:solidFill>
              </a:rPr>
              <a:t>. </a:t>
            </a:r>
          </a:p>
        </p:txBody>
      </p:sp>
      <p:pic>
        <p:nvPicPr>
          <p:cNvPr id="2050" name="Picture 2" descr="D:\Users\blisan\Pictures\perso\agro-forêts\solanum macrocarpon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552" y="0"/>
            <a:ext cx="1629131" cy="12202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êts\solanum macrocarpon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577" y="3875750"/>
            <a:ext cx="1369949" cy="10583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agro-forêts\solanum macrocarpon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1513" y="5285785"/>
            <a:ext cx="2012733" cy="15076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agro-forêts\solanum macrocarpon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7692" y="5173930"/>
            <a:ext cx="2405204" cy="16005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blisan\Pictures\perso\agro-forêts\solanum macrocarpon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4657" y="5166511"/>
            <a:ext cx="2146727" cy="16079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agro-forêts\solanum macrocarpon fleur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0294" y="3875750"/>
            <a:ext cx="1413898" cy="10590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Users\blisan\Pictures\perso\agro-forêts\solanum macrocarpon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4217" y="3875750"/>
            <a:ext cx="1141580" cy="104882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Users\blisan\Pictures\perso\agro-forêts\solanum macrocarp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82" y="5050459"/>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Users\blisan\Pictures\perso\agro-forêts\Le fruit de S. macrocarpo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90200" y="125154"/>
            <a:ext cx="13970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Users\blisan\Pictures\perso\agro-forêts\Solanum macrocarpon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79027" y="3957604"/>
            <a:ext cx="1190625" cy="8953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6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74077" y="4537857"/>
            <a:ext cx="2213123" cy="165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9805125" y="6312819"/>
            <a:ext cx="2031880" cy="461665"/>
          </a:xfrm>
          <a:prstGeom prst="rect">
            <a:avLst/>
          </a:prstGeom>
        </p:spPr>
        <p:txBody>
          <a:bodyPr wrap="squar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Aubergines africaines » (© Benjamin Lisan)</a:t>
            </a:r>
            <a:endParaRPr lang="fr-FR" sz="1200" dirty="0">
              <a:solidFill>
                <a:srgbClr val="008000"/>
              </a:solidFill>
            </a:endParaRPr>
          </a:p>
        </p:txBody>
      </p:sp>
    </p:spTree>
    <p:extLst>
      <p:ext uri="{BB962C8B-B14F-4D97-AF65-F5344CB8AC3E}">
        <p14:creationId xmlns:p14="http://schemas.microsoft.com/office/powerpoint/2010/main" val="1324003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1604" y="194290"/>
            <a:ext cx="598283" cy="347835"/>
          </a:xfrm>
        </p:spPr>
        <p:txBody>
          <a:bodyPr/>
          <a:lstStyle/>
          <a:p>
            <a:fld id="{603C289A-54D5-4C32-934A-7B1A9FC8B676}" type="slidenum">
              <a:rPr lang="fr-FR" smtClean="0"/>
              <a:t>51</a:t>
            </a:fld>
            <a:endParaRPr lang="fr-FR" dirty="0"/>
          </a:p>
        </p:txBody>
      </p:sp>
      <p:sp>
        <p:nvSpPr>
          <p:cNvPr id="3" name="ZoneTexte 2"/>
          <p:cNvSpPr txBox="1"/>
          <p:nvPr/>
        </p:nvSpPr>
        <p:spPr>
          <a:xfrm>
            <a:off x="3899970" y="216502"/>
            <a:ext cx="5034135"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204395" y="710455"/>
            <a:ext cx="5345379" cy="369332"/>
          </a:xfrm>
          <a:prstGeom prst="rect">
            <a:avLst/>
          </a:prstGeom>
          <a:noFill/>
        </p:spPr>
        <p:txBody>
          <a:bodyPr wrap="square" rtlCol="0">
            <a:spAutoFit/>
          </a:bodyPr>
          <a:lstStyle/>
          <a:p>
            <a:r>
              <a:rPr lang="fr-FR" dirty="0" smtClean="0">
                <a:solidFill>
                  <a:srgbClr val="008000"/>
                </a:solidFill>
              </a:rPr>
              <a:t>16.5. </a:t>
            </a:r>
            <a:r>
              <a:rPr lang="fr-FR" b="1" dirty="0">
                <a:solidFill>
                  <a:srgbClr val="008000"/>
                </a:solidFill>
              </a:rPr>
              <a:t>Baselle </a:t>
            </a:r>
            <a:r>
              <a:rPr lang="fr-FR" i="1" dirty="0">
                <a:solidFill>
                  <a:srgbClr val="008000"/>
                </a:solidFill>
              </a:rPr>
              <a:t>(</a:t>
            </a:r>
            <a:r>
              <a:rPr lang="fr-FR" i="1" dirty="0" err="1">
                <a:solidFill>
                  <a:srgbClr val="008000"/>
                </a:solidFill>
              </a:rPr>
              <a:t>Basella</a:t>
            </a:r>
            <a:r>
              <a:rPr lang="fr-FR" i="1" dirty="0">
                <a:solidFill>
                  <a:srgbClr val="008000"/>
                </a:solidFill>
              </a:rPr>
              <a:t> alba)</a:t>
            </a:r>
          </a:p>
        </p:txBody>
      </p:sp>
      <p:sp>
        <p:nvSpPr>
          <p:cNvPr id="5" name="ZoneTexte 4"/>
          <p:cNvSpPr txBox="1"/>
          <p:nvPr/>
        </p:nvSpPr>
        <p:spPr>
          <a:xfrm>
            <a:off x="135802" y="1079787"/>
            <a:ext cx="11796665" cy="2308324"/>
          </a:xfrm>
          <a:prstGeom prst="rect">
            <a:avLst/>
          </a:prstGeom>
          <a:noFill/>
        </p:spPr>
        <p:txBody>
          <a:bodyPr wrap="square" rtlCol="0">
            <a:spAutoFit/>
          </a:bodyPr>
          <a:lstStyle/>
          <a:p>
            <a:pPr algn="just"/>
            <a:r>
              <a:rPr lang="fr-FR" dirty="0" smtClean="0">
                <a:solidFill>
                  <a:srgbClr val="008000"/>
                </a:solidFill>
              </a:rPr>
              <a:t>L’</a:t>
            </a:r>
            <a:r>
              <a:rPr lang="fr-FR" b="1" dirty="0" smtClean="0">
                <a:solidFill>
                  <a:srgbClr val="008000"/>
                </a:solidFill>
                <a:hlinkClick r:id="rId2" tooltip="Épinard (homonymie)"/>
              </a:rPr>
              <a:t>épinard</a:t>
            </a:r>
            <a:r>
              <a:rPr lang="fr-FR" b="1" dirty="0" smtClean="0">
                <a:solidFill>
                  <a:srgbClr val="008000"/>
                </a:solidFill>
              </a:rPr>
              <a:t> </a:t>
            </a:r>
            <a:r>
              <a:rPr lang="fr-FR" b="1" dirty="0">
                <a:solidFill>
                  <a:srgbClr val="008000"/>
                </a:solidFill>
              </a:rPr>
              <a:t>de Malabar</a:t>
            </a:r>
            <a:r>
              <a:rPr lang="fr-FR" dirty="0">
                <a:solidFill>
                  <a:srgbClr val="008000"/>
                </a:solidFill>
              </a:rPr>
              <a:t> (</a:t>
            </a:r>
            <a:r>
              <a:rPr lang="fr-FR" b="1" i="1" dirty="0" err="1">
                <a:solidFill>
                  <a:srgbClr val="008000"/>
                </a:solidFill>
              </a:rPr>
              <a:t>Basella</a:t>
            </a:r>
            <a:r>
              <a:rPr lang="fr-FR" b="1" i="1" dirty="0">
                <a:solidFill>
                  <a:srgbClr val="008000"/>
                </a:solidFill>
              </a:rPr>
              <a:t> alba</a:t>
            </a:r>
            <a:r>
              <a:rPr lang="fr-FR" dirty="0">
                <a:solidFill>
                  <a:srgbClr val="008000"/>
                </a:solidFill>
              </a:rPr>
              <a:t>) est une espèce de </a:t>
            </a:r>
            <a:r>
              <a:rPr lang="fr-FR" dirty="0" smtClean="0">
                <a:solidFill>
                  <a:srgbClr val="008000"/>
                </a:solidFill>
              </a:rPr>
              <a:t>plante </a:t>
            </a:r>
            <a:r>
              <a:rPr lang="fr-FR" dirty="0">
                <a:solidFill>
                  <a:srgbClr val="008000"/>
                </a:solidFill>
              </a:rPr>
              <a:t>une plante </a:t>
            </a:r>
            <a:r>
              <a:rPr lang="fr-FR" dirty="0" smtClean="0">
                <a:solidFill>
                  <a:srgbClr val="008000"/>
                </a:solidFill>
              </a:rPr>
              <a:t>grimpante, un </a:t>
            </a:r>
            <a:r>
              <a:rPr lang="fr-FR" dirty="0">
                <a:solidFill>
                  <a:srgbClr val="008000"/>
                </a:solidFill>
              </a:rPr>
              <a:t>légumes à feuilles</a:t>
            </a:r>
            <a:r>
              <a:rPr lang="fr-FR" dirty="0" smtClean="0">
                <a:solidFill>
                  <a:srgbClr val="008000"/>
                </a:solidFill>
              </a:rPr>
              <a:t>, </a:t>
            </a:r>
            <a:r>
              <a:rPr lang="fr-FR" dirty="0">
                <a:solidFill>
                  <a:srgbClr val="008000"/>
                </a:solidFill>
              </a:rPr>
              <a:t>atteignant 10 mètres (33 pi) de longueur</a:t>
            </a:r>
            <a:r>
              <a:rPr lang="fr-FR" dirty="0" smtClean="0">
                <a:solidFill>
                  <a:srgbClr val="008000"/>
                </a:solidFill>
              </a:rPr>
              <a:t>, </a:t>
            </a:r>
            <a:r>
              <a:rPr lang="fr-FR" i="1" dirty="0">
                <a:solidFill>
                  <a:srgbClr val="008000"/>
                </a:solidFill>
              </a:rPr>
              <a:t>à croissance </a:t>
            </a:r>
            <a:r>
              <a:rPr lang="fr-FR" i="1" dirty="0" smtClean="0">
                <a:solidFill>
                  <a:srgbClr val="008000"/>
                </a:solidFill>
              </a:rPr>
              <a:t>rapide</a:t>
            </a:r>
            <a:r>
              <a:rPr lang="fr-FR" dirty="0" smtClean="0">
                <a:solidFill>
                  <a:srgbClr val="008000"/>
                </a:solidFill>
              </a:rPr>
              <a:t>, </a:t>
            </a:r>
            <a:r>
              <a:rPr lang="fr-FR" dirty="0">
                <a:solidFill>
                  <a:srgbClr val="008000"/>
                </a:solidFill>
              </a:rPr>
              <a:t>bien </a:t>
            </a:r>
            <a:r>
              <a:rPr lang="fr-FR" dirty="0" smtClean="0">
                <a:solidFill>
                  <a:srgbClr val="008000"/>
                </a:solidFill>
              </a:rPr>
              <a:t>adaptée </a:t>
            </a:r>
            <a:r>
              <a:rPr lang="fr-FR" dirty="0">
                <a:solidFill>
                  <a:srgbClr val="008000"/>
                </a:solidFill>
              </a:rPr>
              <a:t>aux climats </a:t>
            </a:r>
            <a:r>
              <a:rPr lang="fr-FR" dirty="0" smtClean="0">
                <a:solidFill>
                  <a:srgbClr val="008000"/>
                </a:solidFill>
              </a:rPr>
              <a:t>chauds, </a:t>
            </a:r>
            <a:r>
              <a:rPr lang="fr-FR" dirty="0">
                <a:solidFill>
                  <a:srgbClr val="008000"/>
                </a:solidFill>
              </a:rPr>
              <a:t>de la famille des </a:t>
            </a:r>
            <a:r>
              <a:rPr lang="fr-FR" i="1" dirty="0" err="1">
                <a:solidFill>
                  <a:srgbClr val="008000"/>
                </a:solidFill>
                <a:hlinkClick r:id="rId3" tooltip="Basellaceae"/>
              </a:rPr>
              <a:t>Basellaceae</a:t>
            </a:r>
            <a:r>
              <a:rPr lang="fr-FR" dirty="0" smtClean="0">
                <a:solidFill>
                  <a:srgbClr val="008000"/>
                </a:solidFill>
              </a:rPr>
              <a:t>. Elle </a:t>
            </a:r>
            <a:r>
              <a:rPr lang="fr-FR" dirty="0">
                <a:solidFill>
                  <a:srgbClr val="008000"/>
                </a:solidFill>
              </a:rPr>
              <a:t>est cultivée comme légume et comme plante ornementale dans les tropiques. Elle est notamment appréciée dans la cuisine chinoise et japonaise</a:t>
            </a:r>
            <a:r>
              <a:rPr lang="fr-FR" dirty="0" smtClean="0">
                <a:solidFill>
                  <a:srgbClr val="008000"/>
                </a:solidFill>
              </a:rPr>
              <a:t>. </a:t>
            </a:r>
            <a:r>
              <a:rPr lang="fr-FR" dirty="0">
                <a:solidFill>
                  <a:srgbClr val="008000"/>
                </a:solidFill>
              </a:rPr>
              <a:t>En Anglais : </a:t>
            </a:r>
            <a:r>
              <a:rPr lang="fr-FR" dirty="0" err="1" smtClean="0">
                <a:solidFill>
                  <a:srgbClr val="008000"/>
                </a:solidFill>
              </a:rPr>
              <a:t>Ceylon</a:t>
            </a:r>
            <a:r>
              <a:rPr lang="fr-FR" dirty="0" smtClean="0">
                <a:solidFill>
                  <a:srgbClr val="008000"/>
                </a:solidFill>
              </a:rPr>
              <a:t> / Malabar </a:t>
            </a:r>
            <a:r>
              <a:rPr lang="fr-FR" dirty="0" err="1" smtClean="0">
                <a:solidFill>
                  <a:srgbClr val="008000"/>
                </a:solidFill>
              </a:rPr>
              <a:t>spinach</a:t>
            </a:r>
            <a:r>
              <a:rPr lang="fr-FR" dirty="0" smtClean="0">
                <a:solidFill>
                  <a:srgbClr val="008000"/>
                </a:solidFill>
              </a:rPr>
              <a:t>. </a:t>
            </a:r>
            <a:r>
              <a:rPr lang="fr-FR" i="1" dirty="0" err="1" smtClean="0">
                <a:solidFill>
                  <a:srgbClr val="008000"/>
                </a:solidFill>
              </a:rPr>
              <a:t>Basella</a:t>
            </a:r>
            <a:r>
              <a:rPr lang="fr-FR" i="1" dirty="0" smtClean="0">
                <a:solidFill>
                  <a:srgbClr val="008000"/>
                </a:solidFill>
              </a:rPr>
              <a:t> </a:t>
            </a:r>
            <a:r>
              <a:rPr lang="fr-FR" i="1" dirty="0">
                <a:solidFill>
                  <a:srgbClr val="008000"/>
                </a:solidFill>
              </a:rPr>
              <a:t>alba</a:t>
            </a:r>
            <a:r>
              <a:rPr lang="fr-FR" dirty="0">
                <a:solidFill>
                  <a:srgbClr val="008000"/>
                </a:solidFill>
              </a:rPr>
              <a:t> pousse bien en </a:t>
            </a:r>
            <a:r>
              <a:rPr lang="fr-FR" b="1" dirty="0">
                <a:solidFill>
                  <a:srgbClr val="008000"/>
                </a:solidFill>
              </a:rPr>
              <a:t>plein soleil </a:t>
            </a:r>
            <a:r>
              <a:rPr lang="fr-FR" dirty="0">
                <a:solidFill>
                  <a:srgbClr val="008000"/>
                </a:solidFill>
              </a:rPr>
              <a:t>dans les climats chauds et </a:t>
            </a:r>
            <a:r>
              <a:rPr lang="fr-FR" b="1" dirty="0">
                <a:solidFill>
                  <a:srgbClr val="008000"/>
                </a:solidFill>
              </a:rPr>
              <a:t>humides</a:t>
            </a:r>
            <a:r>
              <a:rPr lang="fr-FR" dirty="0">
                <a:solidFill>
                  <a:srgbClr val="008000"/>
                </a:solidFill>
              </a:rPr>
              <a:t> et dans les zones les plus basses de 500 mètres (1600 pieds) au dessus du niveau de la mer</a:t>
            </a:r>
            <a:r>
              <a:rPr lang="fr-FR" dirty="0" smtClean="0">
                <a:solidFill>
                  <a:srgbClr val="008000"/>
                </a:solidFill>
              </a:rPr>
              <a:t>. </a:t>
            </a:r>
            <a:r>
              <a:rPr lang="fr-FR" dirty="0">
                <a:solidFill>
                  <a:srgbClr val="008000"/>
                </a:solidFill>
              </a:rPr>
              <a:t>Il pousse mieux dans les sols de </a:t>
            </a:r>
            <a:r>
              <a:rPr lang="fr-FR" dirty="0" smtClean="0">
                <a:solidFill>
                  <a:srgbClr val="008000"/>
                </a:solidFill>
              </a:rPr>
              <a:t>limons sableux </a:t>
            </a:r>
            <a:r>
              <a:rPr lang="fr-FR" dirty="0">
                <a:solidFill>
                  <a:srgbClr val="008000"/>
                </a:solidFill>
              </a:rPr>
              <a:t>riches en matière organique avec </a:t>
            </a:r>
            <a:r>
              <a:rPr lang="fr-FR" dirty="0">
                <a:solidFill>
                  <a:srgbClr val="008000"/>
                </a:solidFill>
                <a:hlinkClick r:id="rId4" tooltip="PH"/>
              </a:rPr>
              <a:t>un pH</a:t>
            </a:r>
            <a:r>
              <a:rPr lang="fr-FR" dirty="0">
                <a:solidFill>
                  <a:srgbClr val="008000"/>
                </a:solidFill>
              </a:rPr>
              <a:t> allant de 5,5 à 8,0</a:t>
            </a:r>
            <a:r>
              <a:rPr lang="fr-FR" dirty="0" smtClean="0">
                <a:solidFill>
                  <a:srgbClr val="008000"/>
                </a:solidFill>
              </a:rPr>
              <a:t>. Ses </a:t>
            </a:r>
            <a:r>
              <a:rPr lang="fr-FR" dirty="0">
                <a:solidFill>
                  <a:srgbClr val="008000"/>
                </a:solidFill>
              </a:rPr>
              <a:t>feuilles</a:t>
            </a:r>
            <a:r>
              <a:rPr lang="fr-FR" dirty="0" smtClean="0">
                <a:solidFill>
                  <a:srgbClr val="008000"/>
                </a:solidFill>
              </a:rPr>
              <a:t> </a:t>
            </a:r>
            <a:r>
              <a:rPr lang="fr-FR" dirty="0">
                <a:solidFill>
                  <a:srgbClr val="008000"/>
                </a:solidFill>
              </a:rPr>
              <a:t>épaisses, </a:t>
            </a:r>
            <a:r>
              <a:rPr lang="fr-FR" dirty="0" smtClean="0">
                <a:solidFill>
                  <a:srgbClr val="008000"/>
                </a:solidFill>
              </a:rPr>
              <a:t>semi-</a:t>
            </a:r>
            <a:r>
              <a:rPr lang="fr-FR" dirty="0" smtClean="0">
                <a:solidFill>
                  <a:srgbClr val="008000"/>
                </a:solidFill>
                <a:hlinkClick r:id="rId5" tooltip="Succulent"/>
              </a:rPr>
              <a:t>succulentes</a:t>
            </a:r>
            <a:r>
              <a:rPr lang="fr-FR" dirty="0" smtClean="0">
                <a:solidFill>
                  <a:srgbClr val="008000"/>
                </a:solidFill>
              </a:rPr>
              <a:t> en </a:t>
            </a:r>
            <a:r>
              <a:rPr lang="fr-FR" dirty="0">
                <a:solidFill>
                  <a:srgbClr val="008000"/>
                </a:solidFill>
              </a:rPr>
              <a:t>forme de </a:t>
            </a:r>
            <a:r>
              <a:rPr lang="fr-FR" dirty="0" smtClean="0">
                <a:solidFill>
                  <a:srgbClr val="008000"/>
                </a:solidFill>
              </a:rPr>
              <a:t>cœur ont </a:t>
            </a:r>
            <a:r>
              <a:rPr lang="fr-FR" dirty="0">
                <a:solidFill>
                  <a:srgbClr val="008000"/>
                </a:solidFill>
              </a:rPr>
              <a:t>une saveur douce </a:t>
            </a:r>
            <a:r>
              <a:rPr lang="fr-FR" dirty="0" smtClean="0">
                <a:solidFill>
                  <a:srgbClr val="008000"/>
                </a:solidFill>
              </a:rPr>
              <a:t>et une </a:t>
            </a:r>
            <a:r>
              <a:rPr lang="fr-FR" dirty="0">
                <a:solidFill>
                  <a:srgbClr val="008000"/>
                </a:solidFill>
              </a:rPr>
              <a:t>texture</a:t>
            </a:r>
            <a:r>
              <a:rPr lang="fr-FR" dirty="0" smtClean="0">
                <a:solidFill>
                  <a:srgbClr val="008000"/>
                </a:solidFill>
              </a:rPr>
              <a:t> </a:t>
            </a:r>
            <a:r>
              <a:rPr lang="fr-FR" dirty="0" smtClean="0">
                <a:solidFill>
                  <a:srgbClr val="008000"/>
                </a:solidFill>
                <a:hlinkClick r:id="rId6" tooltip="Mucilagineux"/>
              </a:rPr>
              <a:t>mucilagineuse</a:t>
            </a:r>
            <a:r>
              <a:rPr lang="fr-FR" dirty="0" smtClean="0">
                <a:solidFill>
                  <a:srgbClr val="008000"/>
                </a:solidFill>
              </a:rPr>
              <a:t>. </a:t>
            </a:r>
            <a:r>
              <a:rPr lang="fr-FR" dirty="0">
                <a:solidFill>
                  <a:srgbClr val="008000"/>
                </a:solidFill>
              </a:rPr>
              <a:t>Parmi de nombreuses autres possibilités, Malabar épinards peut être utilisé pour épaissir </a:t>
            </a:r>
            <a:r>
              <a:rPr lang="fr-FR" dirty="0">
                <a:solidFill>
                  <a:srgbClr val="008000"/>
                </a:solidFill>
                <a:hlinkClick r:id="rId7" tooltip="Soupe"/>
              </a:rPr>
              <a:t>les soupes</a:t>
            </a:r>
            <a:r>
              <a:rPr lang="fr-FR" dirty="0">
                <a:solidFill>
                  <a:srgbClr val="008000"/>
                </a:solidFill>
              </a:rPr>
              <a:t> ou </a:t>
            </a:r>
            <a:r>
              <a:rPr lang="fr-FR" dirty="0">
                <a:solidFill>
                  <a:srgbClr val="008000"/>
                </a:solidFill>
                <a:hlinkClick r:id="rId8" tooltip="Remuer friture"/>
              </a:rPr>
              <a:t>les plats sautés</a:t>
            </a:r>
            <a:r>
              <a:rPr lang="fr-FR" dirty="0">
                <a:solidFill>
                  <a:srgbClr val="008000"/>
                </a:solidFill>
              </a:rPr>
              <a:t> avec </a:t>
            </a:r>
            <a:r>
              <a:rPr lang="fr-FR" dirty="0" smtClean="0">
                <a:solidFill>
                  <a:srgbClr val="008000"/>
                </a:solidFill>
              </a:rPr>
              <a:t>l</a:t>
            </a:r>
            <a:r>
              <a:rPr lang="fr-FR" dirty="0" smtClean="0">
                <a:solidFill>
                  <a:srgbClr val="008000"/>
                </a:solidFill>
                <a:hlinkClick r:id="rId9" tooltip="Ail"/>
              </a:rPr>
              <a:t>’ail</a:t>
            </a:r>
            <a:r>
              <a:rPr lang="fr-FR" dirty="0" smtClean="0">
                <a:solidFill>
                  <a:srgbClr val="008000"/>
                </a:solidFill>
              </a:rPr>
              <a:t> </a:t>
            </a:r>
            <a:r>
              <a:rPr lang="fr-FR" dirty="0">
                <a:solidFill>
                  <a:srgbClr val="008000"/>
                </a:solidFill>
              </a:rPr>
              <a:t>et </a:t>
            </a:r>
            <a:r>
              <a:rPr lang="fr-FR" dirty="0">
                <a:solidFill>
                  <a:srgbClr val="008000"/>
                </a:solidFill>
                <a:hlinkClick r:id="rId10" tooltip="Piment"/>
              </a:rPr>
              <a:t>le </a:t>
            </a:r>
            <a:r>
              <a:rPr lang="fr-FR" dirty="0" smtClean="0">
                <a:solidFill>
                  <a:srgbClr val="008000"/>
                </a:solidFill>
                <a:hlinkClick r:id="rId10" tooltip="Piment"/>
              </a:rPr>
              <a:t>piment</a:t>
            </a:r>
            <a:r>
              <a:rPr lang="fr-FR" dirty="0" smtClean="0">
                <a:solidFill>
                  <a:srgbClr val="008000"/>
                </a:solidFill>
              </a:rPr>
              <a:t>.</a:t>
            </a:r>
            <a:endParaRPr lang="fr-FR" dirty="0">
              <a:solidFill>
                <a:srgbClr val="008000"/>
              </a:solidFill>
            </a:endParaRPr>
          </a:p>
        </p:txBody>
      </p:sp>
      <p:sp>
        <p:nvSpPr>
          <p:cNvPr id="6" name="Rectangle 5"/>
          <p:cNvSpPr/>
          <p:nvPr/>
        </p:nvSpPr>
        <p:spPr>
          <a:xfrm>
            <a:off x="58804" y="6249538"/>
            <a:ext cx="2638479" cy="276999"/>
          </a:xfrm>
          <a:prstGeom prst="rect">
            <a:avLst/>
          </a:prstGeom>
        </p:spPr>
        <p:txBody>
          <a:bodyPr wrap="none">
            <a:spAutoFit/>
          </a:bodyPr>
          <a:lstStyle/>
          <a:p>
            <a:pPr algn="ctr"/>
            <a:r>
              <a:rPr lang="fr-FR" sz="1200" dirty="0">
                <a:solidFill>
                  <a:srgbClr val="008000"/>
                </a:solidFill>
              </a:rPr>
              <a:t>Feuilles </a:t>
            </a:r>
            <a:r>
              <a:rPr lang="fr-FR" sz="1200" dirty="0" smtClean="0">
                <a:solidFill>
                  <a:srgbClr val="008000"/>
                </a:solidFill>
              </a:rPr>
              <a:t>du </a:t>
            </a:r>
            <a:r>
              <a:rPr lang="fr-FR" sz="1200" dirty="0">
                <a:solidFill>
                  <a:srgbClr val="008000"/>
                </a:solidFill>
                <a:hlinkClick r:id="rId11" tooltip="West Bengal"/>
              </a:rPr>
              <a:t>Bengale </a:t>
            </a:r>
            <a:r>
              <a:rPr lang="fr-FR" sz="1200" dirty="0" smtClean="0">
                <a:solidFill>
                  <a:srgbClr val="008000"/>
                </a:solidFill>
                <a:hlinkClick r:id="rId11" tooltip="West Bengal"/>
              </a:rPr>
              <a:t>occidental</a:t>
            </a:r>
            <a:r>
              <a:rPr lang="fr-FR" sz="1200" dirty="0" smtClean="0">
                <a:solidFill>
                  <a:srgbClr val="008000"/>
                </a:solidFill>
              </a:rPr>
              <a:t>, en </a:t>
            </a:r>
            <a:r>
              <a:rPr lang="fr-FR" sz="1200" dirty="0" smtClean="0">
                <a:solidFill>
                  <a:srgbClr val="008000"/>
                </a:solidFill>
                <a:hlinkClick r:id="rId12" tooltip="Inde"/>
              </a:rPr>
              <a:t>Inde</a:t>
            </a:r>
            <a:r>
              <a:rPr lang="fr-FR" sz="1200" dirty="0" smtClean="0">
                <a:solidFill>
                  <a:srgbClr val="008000"/>
                </a:solidFill>
              </a:rPr>
              <a:t>.</a:t>
            </a:r>
            <a:endParaRPr lang="fr-FR" sz="1200" dirty="0">
              <a:solidFill>
                <a:srgbClr val="008000"/>
              </a:solidFill>
            </a:endParaRPr>
          </a:p>
        </p:txBody>
      </p:sp>
      <p:sp>
        <p:nvSpPr>
          <p:cNvPr id="7" name="ZoneTexte 6"/>
          <p:cNvSpPr txBox="1"/>
          <p:nvPr/>
        </p:nvSpPr>
        <p:spPr>
          <a:xfrm>
            <a:off x="3771263" y="6381422"/>
            <a:ext cx="3911098" cy="461665"/>
          </a:xfrm>
          <a:prstGeom prst="rect">
            <a:avLst/>
          </a:prstGeom>
          <a:noFill/>
        </p:spPr>
        <p:txBody>
          <a:bodyPr wrap="square" rtlCol="0">
            <a:spAutoFit/>
          </a:bodyPr>
          <a:lstStyle/>
          <a:p>
            <a:pPr algn="ctr"/>
            <a:r>
              <a:rPr lang="fr-FR" sz="1200" dirty="0">
                <a:solidFill>
                  <a:srgbClr val="008000"/>
                </a:solidFill>
              </a:rPr>
              <a:t>Une variété de </a:t>
            </a:r>
            <a:r>
              <a:rPr lang="fr-FR" sz="1200" i="1" dirty="0" err="1">
                <a:solidFill>
                  <a:srgbClr val="008000"/>
                </a:solidFill>
              </a:rPr>
              <a:t>Basella</a:t>
            </a:r>
            <a:r>
              <a:rPr lang="fr-FR" sz="1200" i="1" dirty="0">
                <a:solidFill>
                  <a:srgbClr val="008000"/>
                </a:solidFill>
              </a:rPr>
              <a:t> alba</a:t>
            </a:r>
            <a:r>
              <a:rPr lang="fr-FR" sz="1200" dirty="0">
                <a:solidFill>
                  <a:srgbClr val="008000"/>
                </a:solidFill>
              </a:rPr>
              <a:t> </a:t>
            </a:r>
            <a:r>
              <a:rPr lang="fr-FR" sz="1200" dirty="0" smtClean="0">
                <a:solidFill>
                  <a:srgbClr val="008000"/>
                </a:solidFill>
              </a:rPr>
              <a:t>(var. </a:t>
            </a:r>
            <a:r>
              <a:rPr lang="fr-FR" sz="1200" i="1" dirty="0" err="1" smtClean="0">
                <a:solidFill>
                  <a:srgbClr val="008000"/>
                </a:solidFill>
              </a:rPr>
              <a:t>rubra</a:t>
            </a:r>
            <a:r>
              <a:rPr lang="fr-FR" sz="1200" dirty="0" smtClean="0">
                <a:solidFill>
                  <a:srgbClr val="008000"/>
                </a:solidFill>
              </a:rPr>
              <a:t>) avec </a:t>
            </a:r>
            <a:r>
              <a:rPr lang="fr-FR" sz="1200" dirty="0">
                <a:solidFill>
                  <a:srgbClr val="008000"/>
                </a:solidFill>
              </a:rPr>
              <a:t>un rouge profond et violet tiges dans les </a:t>
            </a:r>
            <a:r>
              <a:rPr lang="fr-FR" sz="1200" dirty="0" smtClean="0">
                <a:solidFill>
                  <a:srgbClr val="008000"/>
                </a:solidFill>
                <a:hlinkClick r:id="rId13" tooltip="Philippines"/>
              </a:rPr>
              <a:t>Philippines</a:t>
            </a:r>
            <a:r>
              <a:rPr lang="fr-FR" sz="1200" dirty="0" smtClean="0">
                <a:solidFill>
                  <a:srgbClr val="008000"/>
                </a:solidFill>
              </a:rPr>
              <a:t>.</a:t>
            </a:r>
            <a:endParaRPr lang="fr-FR" sz="1200" dirty="0">
              <a:solidFill>
                <a:srgbClr val="008000"/>
              </a:solidFill>
            </a:endParaRPr>
          </a:p>
        </p:txBody>
      </p:sp>
      <p:sp>
        <p:nvSpPr>
          <p:cNvPr id="8" name="Rectangle 7"/>
          <p:cNvSpPr/>
          <p:nvPr/>
        </p:nvSpPr>
        <p:spPr>
          <a:xfrm>
            <a:off x="7539710" y="6137846"/>
            <a:ext cx="2175850" cy="461665"/>
          </a:xfrm>
          <a:prstGeom prst="rect">
            <a:avLst/>
          </a:prstGeom>
        </p:spPr>
        <p:txBody>
          <a:bodyPr wrap="square">
            <a:spAutoFit/>
          </a:bodyPr>
          <a:lstStyle/>
          <a:p>
            <a:pPr algn="ctr"/>
            <a:r>
              <a:rPr lang="fr-FR" sz="1200" dirty="0">
                <a:solidFill>
                  <a:srgbClr val="008000"/>
                </a:solidFill>
              </a:rPr>
              <a:t>Graines </a:t>
            </a:r>
            <a:r>
              <a:rPr lang="fr-FR" sz="1200" dirty="0" smtClean="0">
                <a:solidFill>
                  <a:srgbClr val="008000"/>
                </a:solidFill>
              </a:rPr>
              <a:t>d’épinards de Malabar, dans </a:t>
            </a:r>
            <a:r>
              <a:rPr lang="fr-FR" sz="1200" dirty="0">
                <a:solidFill>
                  <a:srgbClr val="008000"/>
                </a:solidFill>
              </a:rPr>
              <a:t>la campagne </a:t>
            </a:r>
            <a:r>
              <a:rPr lang="fr-FR" sz="1200" dirty="0" smtClean="0">
                <a:solidFill>
                  <a:srgbClr val="008000"/>
                </a:solidFill>
              </a:rPr>
              <a:t>de </a:t>
            </a:r>
            <a:r>
              <a:rPr lang="fr-FR" sz="1200" dirty="0" err="1" smtClean="0">
                <a:solidFill>
                  <a:srgbClr val="008000"/>
                </a:solidFill>
                <a:hlinkClick r:id="rId14" tooltip="Zhuji"/>
              </a:rPr>
              <a:t>Zhuji</a:t>
            </a:r>
            <a:r>
              <a:rPr lang="fr-FR" sz="1200" dirty="0" smtClean="0">
                <a:solidFill>
                  <a:srgbClr val="008000"/>
                </a:solidFill>
              </a:rPr>
              <a:t>.</a:t>
            </a:r>
            <a:endParaRPr lang="fr-FR" sz="1200" dirty="0">
              <a:solidFill>
                <a:srgbClr val="008000"/>
              </a:solidFill>
            </a:endParaRPr>
          </a:p>
        </p:txBody>
      </p:sp>
      <p:pic>
        <p:nvPicPr>
          <p:cNvPr id="3074" name="Picture 2" descr="D:\Users\blisan\Pictures\perso\agro-forêts\Basella_alba-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36967" y="4954912"/>
            <a:ext cx="20955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agro-forêts\Basella_rubra.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26812" y="3696863"/>
            <a:ext cx="1487536" cy="26437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agro-forêts\Basella_alba_leav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5801" y="4596201"/>
            <a:ext cx="2484484" cy="17544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agro-forêts\basella alba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77084" y="426193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Users\blisan\Pictures\perso\agro-forêts\basella alba4.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73092" y="3195841"/>
            <a:ext cx="1259375" cy="16813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Users\blisan\Pictures\perso\agro-forêts\basella alba_seed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33016" y="4553965"/>
            <a:ext cx="2189238" cy="158388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0633" y="217572"/>
            <a:ext cx="533400" cy="342900"/>
          </a:xfrm>
          <a:prstGeom prst="rect">
            <a:avLst/>
          </a:prstGeom>
        </p:spPr>
      </p:pic>
      <p:sp>
        <p:nvSpPr>
          <p:cNvPr id="9" name="ZoneTexte 8"/>
          <p:cNvSpPr txBox="1"/>
          <p:nvPr/>
        </p:nvSpPr>
        <p:spPr>
          <a:xfrm>
            <a:off x="1791879" y="193022"/>
            <a:ext cx="292068" cy="369332"/>
          </a:xfrm>
          <a:prstGeom prst="rect">
            <a:avLst/>
          </a:prstGeom>
          <a:noFill/>
        </p:spPr>
        <p:txBody>
          <a:bodyPr wrap="none" rtlCol="0">
            <a:spAutoFit/>
          </a:bodyPr>
          <a:lstStyle/>
          <a:p>
            <a:r>
              <a:rPr lang="fr-FR" b="1" dirty="0" smtClean="0"/>
              <a:t>?</a:t>
            </a:r>
            <a:endParaRPr lang="fr-FR" b="1" dirty="0"/>
          </a:p>
        </p:txBody>
      </p:sp>
      <p:pic>
        <p:nvPicPr>
          <p:cNvPr id="10" name="Imag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09504" y="180746"/>
            <a:ext cx="476250" cy="476250"/>
          </a:xfrm>
          <a:prstGeom prst="rect">
            <a:avLst/>
          </a:prstGeom>
        </p:spPr>
      </p:pic>
      <p:pic>
        <p:nvPicPr>
          <p:cNvPr id="11" name="Image 1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85525" y="109584"/>
            <a:ext cx="476250" cy="476250"/>
          </a:xfrm>
          <a:prstGeom prst="rect">
            <a:avLst/>
          </a:prstGeom>
        </p:spPr>
      </p:pic>
    </p:spTree>
    <p:extLst>
      <p:ext uri="{BB962C8B-B14F-4D97-AF65-F5344CB8AC3E}">
        <p14:creationId xmlns:p14="http://schemas.microsoft.com/office/powerpoint/2010/main" val="266901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217572"/>
            <a:ext cx="746760" cy="331433"/>
          </a:xfrm>
        </p:spPr>
        <p:txBody>
          <a:bodyPr/>
          <a:lstStyle/>
          <a:p>
            <a:fld id="{603C289A-54D5-4C32-934A-7B1A9FC8B676}" type="slidenum">
              <a:rPr lang="fr-FR" smtClean="0"/>
              <a:t>52</a:t>
            </a:fld>
            <a:endParaRPr lang="fr-FR"/>
          </a:p>
        </p:txBody>
      </p:sp>
      <p:sp>
        <p:nvSpPr>
          <p:cNvPr id="3" name="Rectangle 2"/>
          <p:cNvSpPr/>
          <p:nvPr/>
        </p:nvSpPr>
        <p:spPr>
          <a:xfrm>
            <a:off x="192208" y="716288"/>
            <a:ext cx="5632696" cy="369332"/>
          </a:xfrm>
          <a:prstGeom prst="rect">
            <a:avLst/>
          </a:prstGeom>
        </p:spPr>
        <p:txBody>
          <a:bodyPr wrap="none">
            <a:spAutoFit/>
          </a:bodyPr>
          <a:lstStyle/>
          <a:p>
            <a:r>
              <a:rPr lang="fr-FR" dirty="0">
                <a:solidFill>
                  <a:srgbClr val="008000"/>
                </a:solidFill>
              </a:rPr>
              <a:t>16.6. </a:t>
            </a:r>
            <a:r>
              <a:rPr lang="fr-FR" b="1" dirty="0" err="1">
                <a:solidFill>
                  <a:srgbClr val="008000"/>
                </a:solidFill>
              </a:rPr>
              <a:t>Brède</a:t>
            </a:r>
            <a:r>
              <a:rPr lang="fr-FR" b="1" dirty="0">
                <a:solidFill>
                  <a:srgbClr val="008000"/>
                </a:solidFill>
              </a:rPr>
              <a:t> </a:t>
            </a:r>
            <a:r>
              <a:rPr lang="fr-FR" b="1" dirty="0" err="1">
                <a:solidFill>
                  <a:srgbClr val="008000"/>
                </a:solidFill>
              </a:rPr>
              <a:t>mafane</a:t>
            </a:r>
            <a:r>
              <a:rPr lang="fr-FR" b="1" dirty="0">
                <a:solidFill>
                  <a:srgbClr val="008000"/>
                </a:solidFill>
              </a:rPr>
              <a:t> </a:t>
            </a:r>
            <a:r>
              <a:rPr lang="fr-FR" dirty="0">
                <a:solidFill>
                  <a:srgbClr val="008000"/>
                </a:solidFill>
              </a:rPr>
              <a:t>ou </a:t>
            </a:r>
            <a:r>
              <a:rPr lang="fr-FR" b="1" dirty="0">
                <a:solidFill>
                  <a:srgbClr val="008000"/>
                </a:solidFill>
              </a:rPr>
              <a:t>cresson de Pará </a:t>
            </a:r>
            <a:r>
              <a:rPr lang="fr-FR" dirty="0">
                <a:solidFill>
                  <a:srgbClr val="008000"/>
                </a:solidFill>
              </a:rPr>
              <a:t>(</a:t>
            </a:r>
            <a:r>
              <a:rPr lang="fr-FR" i="1" dirty="0" err="1">
                <a:solidFill>
                  <a:srgbClr val="008000"/>
                </a:solidFill>
              </a:rPr>
              <a:t>Acmella</a:t>
            </a:r>
            <a:r>
              <a:rPr lang="fr-FR" i="1" dirty="0">
                <a:solidFill>
                  <a:srgbClr val="008000"/>
                </a:solidFill>
              </a:rPr>
              <a:t> </a:t>
            </a:r>
            <a:r>
              <a:rPr lang="fr-FR" i="1" dirty="0" err="1">
                <a:solidFill>
                  <a:srgbClr val="008000"/>
                </a:solidFill>
              </a:rPr>
              <a:t>oleracea</a:t>
            </a:r>
            <a:r>
              <a:rPr lang="fr-FR" dirty="0">
                <a:solidFill>
                  <a:srgbClr val="008000"/>
                </a:solidFill>
              </a:rPr>
              <a:t>)</a:t>
            </a:r>
          </a:p>
        </p:txBody>
      </p:sp>
      <p:sp>
        <p:nvSpPr>
          <p:cNvPr id="4" name="ZoneTexte 3"/>
          <p:cNvSpPr txBox="1"/>
          <p:nvPr/>
        </p:nvSpPr>
        <p:spPr>
          <a:xfrm>
            <a:off x="3108961" y="217572"/>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92208" y="1150846"/>
            <a:ext cx="11901012" cy="3693319"/>
          </a:xfrm>
          <a:prstGeom prst="rect">
            <a:avLst/>
          </a:prstGeom>
          <a:noFill/>
        </p:spPr>
        <p:txBody>
          <a:bodyPr wrap="square" rtlCol="0">
            <a:spAutoFit/>
          </a:bodyPr>
          <a:lstStyle/>
          <a:p>
            <a:pPr algn="just"/>
            <a:r>
              <a:rPr lang="fr-FR" dirty="0" smtClean="0">
                <a:solidFill>
                  <a:srgbClr val="008000"/>
                </a:solidFill>
              </a:rPr>
              <a:t>Cette plante</a:t>
            </a:r>
            <a:r>
              <a:rPr lang="fr-FR" dirty="0">
                <a:solidFill>
                  <a:srgbClr val="008000"/>
                </a:solidFill>
              </a:rPr>
              <a:t>, ressemblant extérieurement au </a:t>
            </a:r>
            <a:r>
              <a:rPr lang="fr-FR" dirty="0" smtClean="0">
                <a:solidFill>
                  <a:srgbClr val="008000"/>
                </a:solidFill>
              </a:rPr>
              <a:t>cresson, a des </a:t>
            </a:r>
            <a:r>
              <a:rPr lang="fr-FR" dirty="0">
                <a:solidFill>
                  <a:srgbClr val="008000"/>
                </a:solidFill>
              </a:rPr>
              <a:t>tiges </a:t>
            </a:r>
            <a:r>
              <a:rPr lang="fr-FR" dirty="0" smtClean="0">
                <a:solidFill>
                  <a:srgbClr val="008000"/>
                </a:solidFill>
              </a:rPr>
              <a:t>couchées </a:t>
            </a:r>
            <a:r>
              <a:rPr lang="fr-FR" dirty="0">
                <a:solidFill>
                  <a:srgbClr val="008000"/>
                </a:solidFill>
              </a:rPr>
              <a:t>sur le </a:t>
            </a:r>
            <a:r>
              <a:rPr lang="fr-FR" dirty="0" smtClean="0">
                <a:solidFill>
                  <a:srgbClr val="008000"/>
                </a:solidFill>
              </a:rPr>
              <a:t>sol et des </a:t>
            </a:r>
            <a:r>
              <a:rPr lang="fr-FR" dirty="0">
                <a:solidFill>
                  <a:srgbClr val="008000"/>
                </a:solidFill>
              </a:rPr>
              <a:t>feuilles ovales. </a:t>
            </a:r>
            <a:r>
              <a:rPr lang="fr-FR" dirty="0" smtClean="0">
                <a:solidFill>
                  <a:srgbClr val="008000"/>
                </a:solidFill>
              </a:rPr>
              <a:t>Ses capitules </a:t>
            </a:r>
            <a:r>
              <a:rPr lang="fr-FR" dirty="0">
                <a:solidFill>
                  <a:srgbClr val="008000"/>
                </a:solidFill>
              </a:rPr>
              <a:t>terminaux coniques sont de couleur jaune ou rouge.  Ses feuilles et fleurs en boutons ont une saveur poivrée piquante. Sa croissance est rampante, couvre-sol. En pays tropical, elle apprécie un sol aéré et fertile, et une exposition ombragée un peu fraîche. Ensemencement en terrines ou pots</a:t>
            </a:r>
            <a:r>
              <a:rPr lang="fr-FR" dirty="0" smtClean="0">
                <a:solidFill>
                  <a:srgbClr val="008000"/>
                </a:solidFill>
              </a:rPr>
              <a:t>. </a:t>
            </a:r>
            <a:r>
              <a:rPr lang="fr-FR" dirty="0">
                <a:solidFill>
                  <a:srgbClr val="008000"/>
                </a:solidFill>
              </a:rPr>
              <a:t>Puis on la plante en pleine air ou on la sème en semis direct </a:t>
            </a:r>
            <a:r>
              <a:rPr lang="fr-FR" dirty="0" smtClean="0">
                <a:solidFill>
                  <a:srgbClr val="008000"/>
                </a:solidFill>
              </a:rPr>
              <a:t>(à </a:t>
            </a:r>
            <a:r>
              <a:rPr lang="fr-FR" dirty="0">
                <a:solidFill>
                  <a:srgbClr val="008000"/>
                </a:solidFill>
              </a:rPr>
              <a:t>Madagascar, dès novembre). On effectue un semis très clair, avec une exposition chaude et ensoleillée. Puis on la repique à 40 cm en tous sens </a:t>
            </a:r>
            <a:r>
              <a:rPr lang="fr-FR" dirty="0" smtClean="0">
                <a:solidFill>
                  <a:srgbClr val="008000"/>
                </a:solidFill>
              </a:rPr>
              <a:t>(à </a:t>
            </a:r>
            <a:r>
              <a:rPr lang="fr-FR" dirty="0">
                <a:solidFill>
                  <a:srgbClr val="008000"/>
                </a:solidFill>
              </a:rPr>
              <a:t>Madagascar, fin décembre). Et </a:t>
            </a:r>
            <a:r>
              <a:rPr lang="fr-FR" b="1" dirty="0">
                <a:solidFill>
                  <a:srgbClr val="008000"/>
                </a:solidFill>
              </a:rPr>
              <a:t>on doit l’arroser régulièrement </a:t>
            </a:r>
            <a:r>
              <a:rPr lang="fr-FR" dirty="0">
                <a:solidFill>
                  <a:srgbClr val="008000"/>
                </a:solidFill>
              </a:rPr>
              <a:t>(cela nécessite une source d’eau à proximité et </a:t>
            </a:r>
            <a:r>
              <a:rPr lang="fr-FR" dirty="0" smtClean="0">
                <a:solidFill>
                  <a:srgbClr val="008000"/>
                </a:solidFill>
              </a:rPr>
              <a:t>des arrosages réguliers (arroseurs automatiques …), </a:t>
            </a:r>
            <a:r>
              <a:rPr lang="fr-FR" dirty="0">
                <a:solidFill>
                  <a:srgbClr val="008000"/>
                </a:solidFill>
              </a:rPr>
              <a:t>à moins d’être dans une région très arrosée, comme la région est). Elle demande un sol drainant, bien </a:t>
            </a:r>
            <a:r>
              <a:rPr lang="fr-FR" dirty="0" smtClean="0">
                <a:solidFill>
                  <a:srgbClr val="008000"/>
                </a:solidFill>
              </a:rPr>
              <a:t>fertilisé (compost, </a:t>
            </a:r>
            <a:r>
              <a:rPr lang="fr-FR" dirty="0" err="1" smtClean="0">
                <a:solidFill>
                  <a:srgbClr val="008000"/>
                </a:solidFill>
              </a:rPr>
              <a:t>mulch</a:t>
            </a:r>
            <a:r>
              <a:rPr lang="fr-FR" dirty="0" smtClean="0">
                <a:solidFill>
                  <a:srgbClr val="008000"/>
                </a:solidFill>
              </a:rPr>
              <a:t> …). </a:t>
            </a:r>
            <a:r>
              <a:rPr lang="fr-FR" dirty="0">
                <a:solidFill>
                  <a:srgbClr val="008000"/>
                </a:solidFill>
              </a:rPr>
              <a:t>En Malgache : </a:t>
            </a:r>
            <a:r>
              <a:rPr lang="fr-FR" i="1" dirty="0" err="1">
                <a:solidFill>
                  <a:srgbClr val="008000"/>
                </a:solidFill>
              </a:rPr>
              <a:t>anamalaho</a:t>
            </a:r>
            <a:r>
              <a:rPr lang="fr-FR" dirty="0">
                <a:solidFill>
                  <a:srgbClr val="008000"/>
                </a:solidFill>
              </a:rPr>
              <a:t>, </a:t>
            </a:r>
            <a:r>
              <a:rPr lang="fr-FR" i="1" dirty="0" err="1">
                <a:solidFill>
                  <a:srgbClr val="008000"/>
                </a:solidFill>
              </a:rPr>
              <a:t>kimotodoha</a:t>
            </a:r>
            <a:r>
              <a:rPr lang="fr-FR" dirty="0">
                <a:solidFill>
                  <a:srgbClr val="008000"/>
                </a:solidFill>
              </a:rPr>
              <a:t>, </a:t>
            </a:r>
            <a:r>
              <a:rPr lang="fr-FR" i="1" dirty="0" err="1">
                <a:solidFill>
                  <a:srgbClr val="008000"/>
                </a:solidFill>
              </a:rPr>
              <a:t>bredy</a:t>
            </a:r>
            <a:r>
              <a:rPr lang="fr-FR" i="1" dirty="0">
                <a:solidFill>
                  <a:srgbClr val="008000"/>
                </a:solidFill>
              </a:rPr>
              <a:t> </a:t>
            </a:r>
            <a:r>
              <a:rPr lang="fr-FR" i="1" dirty="0" err="1" smtClean="0">
                <a:solidFill>
                  <a:srgbClr val="008000"/>
                </a:solidFill>
              </a:rPr>
              <a:t>mafana</a:t>
            </a:r>
            <a:r>
              <a:rPr lang="fr-FR" dirty="0" smtClean="0">
                <a:solidFill>
                  <a:srgbClr val="008000"/>
                </a:solidFill>
              </a:rPr>
              <a:t>, </a:t>
            </a:r>
            <a:r>
              <a:rPr lang="fr-FR" i="1" dirty="0" err="1" smtClean="0">
                <a:solidFill>
                  <a:srgbClr val="008000"/>
                </a:solidFill>
              </a:rPr>
              <a:t>kimalao</a:t>
            </a:r>
            <a:r>
              <a:rPr lang="fr-FR" i="1" dirty="0">
                <a:solidFill>
                  <a:srgbClr val="008000"/>
                </a:solidFill>
              </a:rPr>
              <a:t> </a:t>
            </a:r>
            <a:r>
              <a:rPr lang="fr-FR" dirty="0" smtClean="0">
                <a:solidFill>
                  <a:srgbClr val="008000"/>
                </a:solidFill>
              </a:rPr>
              <a:t>(à </a:t>
            </a:r>
            <a:r>
              <a:rPr lang="fr-FR" dirty="0" smtClean="0">
                <a:hlinkClick r:id="rId2" tooltip="Morondava"/>
              </a:rPr>
              <a:t>Morondava</a:t>
            </a:r>
            <a:r>
              <a:rPr lang="fr-FR" dirty="0" smtClean="0">
                <a:solidFill>
                  <a:srgbClr val="008000"/>
                </a:solidFill>
              </a:rPr>
              <a:t> …).</a:t>
            </a:r>
          </a:p>
          <a:p>
            <a:pPr algn="just"/>
            <a:r>
              <a:rPr lang="fr-FR" b="1" dirty="0">
                <a:solidFill>
                  <a:srgbClr val="008000"/>
                </a:solidFill>
              </a:rPr>
              <a:t>Elle est très résistante contre les maladies</a:t>
            </a:r>
            <a:r>
              <a:rPr lang="fr-FR" dirty="0">
                <a:solidFill>
                  <a:srgbClr val="008000"/>
                </a:solidFill>
              </a:rPr>
              <a:t>, </a:t>
            </a:r>
            <a:r>
              <a:rPr lang="fr-FR" dirty="0">
                <a:solidFill>
                  <a:srgbClr val="FF0000"/>
                </a:solidFill>
              </a:rPr>
              <a:t>mais elle est sensible au froid et </a:t>
            </a:r>
            <a:r>
              <a:rPr lang="fr-FR" dirty="0" smtClean="0">
                <a:solidFill>
                  <a:srgbClr val="FF0000"/>
                </a:solidFill>
              </a:rPr>
              <a:t>à la sècheresse</a:t>
            </a:r>
            <a:r>
              <a:rPr lang="fr-FR" dirty="0" smtClean="0">
                <a:solidFill>
                  <a:srgbClr val="008000"/>
                </a:solidFill>
              </a:rPr>
              <a:t>. </a:t>
            </a:r>
            <a:r>
              <a:rPr lang="fr-FR" dirty="0">
                <a:solidFill>
                  <a:srgbClr val="008000"/>
                </a:solidFill>
              </a:rPr>
              <a:t>Elle a tendance à foisonner au sol et il suffit de couper la plante à une certaine hauteur, la partie basse non coupée repoussant naturellement d’une année à l’autre. Hauteur : 10 </a:t>
            </a:r>
            <a:r>
              <a:rPr lang="fr-FR" dirty="0" smtClean="0">
                <a:solidFill>
                  <a:srgbClr val="008000"/>
                </a:solidFill>
              </a:rPr>
              <a:t>cm. Temps </a:t>
            </a:r>
            <a:r>
              <a:rPr lang="fr-FR" dirty="0">
                <a:solidFill>
                  <a:srgbClr val="008000"/>
                </a:solidFill>
              </a:rPr>
              <a:t>de germination : 10-14 </a:t>
            </a:r>
            <a:r>
              <a:rPr lang="fr-FR" dirty="0" smtClean="0">
                <a:solidFill>
                  <a:srgbClr val="008000"/>
                </a:solidFill>
              </a:rPr>
              <a:t>T/j. Température </a:t>
            </a:r>
            <a:r>
              <a:rPr lang="fr-FR" dirty="0">
                <a:solidFill>
                  <a:srgbClr val="008000"/>
                </a:solidFill>
              </a:rPr>
              <a:t>de germination: 18 °C</a:t>
            </a:r>
            <a:r>
              <a:rPr lang="fr-FR" dirty="0" smtClean="0">
                <a:solidFill>
                  <a:srgbClr val="008000"/>
                </a:solidFill>
              </a:rPr>
              <a:t>. Son plus </a:t>
            </a:r>
            <a:r>
              <a:rPr lang="fr-FR" dirty="0">
                <a:solidFill>
                  <a:srgbClr val="008000"/>
                </a:solidFill>
              </a:rPr>
              <a:t>est son </a:t>
            </a:r>
            <a:r>
              <a:rPr lang="fr-FR" b="1" dirty="0">
                <a:solidFill>
                  <a:srgbClr val="008000"/>
                </a:solidFill>
              </a:rPr>
              <a:t>goût inimitable poivré et piquant</a:t>
            </a:r>
            <a:r>
              <a:rPr lang="fr-FR" dirty="0">
                <a:solidFill>
                  <a:srgbClr val="008000"/>
                </a:solidFill>
              </a:rPr>
              <a:t> (En malgache, « </a:t>
            </a:r>
            <a:r>
              <a:rPr lang="fr-FR" dirty="0" err="1">
                <a:solidFill>
                  <a:srgbClr val="008000"/>
                </a:solidFill>
              </a:rPr>
              <a:t>brède</a:t>
            </a:r>
            <a:r>
              <a:rPr lang="fr-FR" dirty="0">
                <a:solidFill>
                  <a:srgbClr val="008000"/>
                </a:solidFill>
              </a:rPr>
              <a:t> » veut dire « herbe » et « </a:t>
            </a:r>
            <a:r>
              <a:rPr lang="fr-FR" dirty="0" err="1">
                <a:solidFill>
                  <a:srgbClr val="008000"/>
                </a:solidFill>
              </a:rPr>
              <a:t>mafana</a:t>
            </a:r>
            <a:r>
              <a:rPr lang="fr-FR" dirty="0">
                <a:solidFill>
                  <a:srgbClr val="008000"/>
                </a:solidFill>
              </a:rPr>
              <a:t> » veut dire « chaud </a:t>
            </a:r>
            <a:r>
              <a:rPr lang="fr-FR" dirty="0" smtClean="0">
                <a:solidFill>
                  <a:srgbClr val="008000"/>
                </a:solidFill>
              </a:rPr>
              <a:t>»).</a:t>
            </a:r>
          </a:p>
          <a:p>
            <a:pPr algn="just"/>
            <a:r>
              <a:rPr lang="fr-FR" sz="1200" dirty="0">
                <a:solidFill>
                  <a:srgbClr val="008000"/>
                </a:solidFill>
              </a:rPr>
              <a:t>Sources : a) </a:t>
            </a:r>
            <a:r>
              <a:rPr lang="fr-FR" sz="1200" dirty="0">
                <a:solidFill>
                  <a:srgbClr val="008000"/>
                </a:solidFill>
                <a:hlinkClick r:id="rId3"/>
              </a:rPr>
              <a:t>http://</a:t>
            </a:r>
            <a:r>
              <a:rPr lang="fr-FR" sz="1200" dirty="0" smtClean="0">
                <a:solidFill>
                  <a:srgbClr val="008000"/>
                </a:solidFill>
                <a:hlinkClick r:id="rId3"/>
              </a:rPr>
              <a:t>fr.wikipedia.org/wiki/Br%C3%A8des_mafane</a:t>
            </a:r>
            <a:r>
              <a:rPr lang="fr-FR" sz="1200" dirty="0" smtClean="0">
                <a:solidFill>
                  <a:srgbClr val="008000"/>
                </a:solidFill>
              </a:rPr>
              <a:t>, b</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jacky.baquer.pagesperso-orange.fr/produits/Mafane.htm</a:t>
            </a:r>
            <a:r>
              <a:rPr lang="fr-FR" sz="1200" dirty="0" smtClean="0">
                <a:solidFill>
                  <a:srgbClr val="008000"/>
                </a:solidFill>
              </a:rPr>
              <a:t> </a:t>
            </a:r>
            <a:endParaRPr lang="fr-FR" sz="1200" dirty="0">
              <a:solidFill>
                <a:srgbClr val="008000"/>
              </a:solidFill>
            </a:endParaRPr>
          </a:p>
        </p:txBody>
      </p:sp>
      <p:pic>
        <p:nvPicPr>
          <p:cNvPr id="1027" name="Picture 3" descr="1177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1264" y="4485450"/>
            <a:ext cx="1687206" cy="206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193689" y="6546955"/>
            <a:ext cx="2001504" cy="276999"/>
          </a:xfrm>
          <a:prstGeom prst="rect">
            <a:avLst/>
          </a:prstGeom>
          <a:noFill/>
        </p:spPr>
        <p:txBody>
          <a:bodyPr wrap="square" rtlCol="0">
            <a:spAutoFit/>
          </a:bodyPr>
          <a:lstStyle/>
          <a:p>
            <a:pPr algn="ctr"/>
            <a:r>
              <a:rPr lang="fr-FR" sz="1200" dirty="0">
                <a:solidFill>
                  <a:srgbClr val="008000"/>
                </a:solidFill>
              </a:rPr>
              <a:t>S</a:t>
            </a:r>
            <a:r>
              <a:rPr lang="fr-FR" sz="1200" dirty="0" smtClean="0">
                <a:solidFill>
                  <a:srgbClr val="008000"/>
                </a:solidFill>
              </a:rPr>
              <a:t>ource </a:t>
            </a:r>
            <a:r>
              <a:rPr lang="fr-FR" sz="1200" dirty="0">
                <a:solidFill>
                  <a:srgbClr val="008000"/>
                </a:solidFill>
              </a:rPr>
              <a:t>photo Jacky </a:t>
            </a:r>
            <a:r>
              <a:rPr lang="fr-FR" sz="1200" dirty="0" err="1" smtClean="0">
                <a:solidFill>
                  <a:srgbClr val="008000"/>
                </a:solidFill>
              </a:rPr>
              <a:t>Baquer</a:t>
            </a:r>
            <a:endParaRPr lang="fr-FR" sz="1200" dirty="0">
              <a:solidFill>
                <a:srgbClr val="008000"/>
              </a:solidFill>
            </a:endParaRPr>
          </a:p>
        </p:txBody>
      </p:sp>
      <p:sp>
        <p:nvSpPr>
          <p:cNvPr id="7" name="ZoneTexte 6"/>
          <p:cNvSpPr txBox="1"/>
          <p:nvPr/>
        </p:nvSpPr>
        <p:spPr>
          <a:xfrm>
            <a:off x="9039207" y="6171552"/>
            <a:ext cx="1311631" cy="646331"/>
          </a:xfrm>
          <a:prstGeom prst="rect">
            <a:avLst/>
          </a:prstGeom>
          <a:noFill/>
        </p:spPr>
        <p:txBody>
          <a:bodyPr wrap="square" rtlCol="0">
            <a:spAutoFit/>
          </a:bodyPr>
          <a:lstStyle/>
          <a:p>
            <a:pPr algn="ctr"/>
            <a:r>
              <a:rPr lang="fr-FR" sz="1200" dirty="0" smtClean="0">
                <a:solidFill>
                  <a:srgbClr val="008000"/>
                </a:solidFill>
              </a:rPr>
              <a:t>Cresson </a:t>
            </a:r>
            <a:r>
              <a:rPr lang="fr-FR" sz="1200" dirty="0">
                <a:solidFill>
                  <a:srgbClr val="008000"/>
                </a:solidFill>
              </a:rPr>
              <a:t>de para </a:t>
            </a:r>
            <a:r>
              <a:rPr lang="fr-FR" sz="1200" dirty="0" smtClean="0">
                <a:solidFill>
                  <a:srgbClr val="008000"/>
                </a:solidFill>
              </a:rPr>
              <a:t>(semences Ferme </a:t>
            </a:r>
            <a:r>
              <a:rPr lang="fr-FR" sz="1200" dirty="0">
                <a:solidFill>
                  <a:srgbClr val="008000"/>
                </a:solidFill>
              </a:rPr>
              <a:t>de </a:t>
            </a:r>
            <a:r>
              <a:rPr lang="fr-FR" sz="1200" dirty="0" smtClean="0">
                <a:solidFill>
                  <a:srgbClr val="008000"/>
                </a:solidFill>
              </a:rPr>
              <a:t>Sainte-Marthe)</a:t>
            </a:r>
            <a:endParaRPr lang="fr-FR" sz="1200" dirty="0">
              <a:solidFill>
                <a:srgbClr val="008000"/>
              </a:solidFill>
            </a:endParaRPr>
          </a:p>
        </p:txBody>
      </p:sp>
      <p:sp>
        <p:nvSpPr>
          <p:cNvPr id="8" name="Rectangle 7"/>
          <p:cNvSpPr/>
          <p:nvPr/>
        </p:nvSpPr>
        <p:spPr>
          <a:xfrm>
            <a:off x="0" y="6492610"/>
            <a:ext cx="4228145" cy="276999"/>
          </a:xfrm>
          <a:prstGeom prst="rect">
            <a:avLst/>
          </a:prstGeom>
        </p:spPr>
        <p:txBody>
          <a:bodyPr wrap="none">
            <a:spAutoFit/>
          </a:bodyPr>
          <a:lstStyle/>
          <a:p>
            <a:pPr algn="ctr"/>
            <a:r>
              <a:rPr lang="fr-FR" sz="1200" dirty="0" err="1">
                <a:solidFill>
                  <a:srgbClr val="008000"/>
                </a:solidFill>
                <a:latin typeface="Calibri" panose="020F0502020204030204" pitchFamily="34" charset="0"/>
                <a:ea typeface="Times New Roman" panose="02020603050405020304" pitchFamily="18" charset="0"/>
              </a:rPr>
              <a:t>Brèdes</a:t>
            </a:r>
            <a:r>
              <a:rPr lang="fr-FR" sz="1200" dirty="0">
                <a:solidFill>
                  <a:srgbClr val="008000"/>
                </a:solidFill>
                <a:latin typeface="Calibri" panose="020F0502020204030204" pitchFamily="34" charset="0"/>
                <a:ea typeface="Times New Roman" panose="02020603050405020304" pitchFamily="18" charset="0"/>
              </a:rPr>
              <a:t> </a:t>
            </a:r>
            <a:r>
              <a:rPr lang="fr-FR" sz="1200" dirty="0" err="1">
                <a:solidFill>
                  <a:srgbClr val="008000"/>
                </a:solidFill>
                <a:latin typeface="Calibri" panose="020F0502020204030204" pitchFamily="34" charset="0"/>
                <a:ea typeface="Times New Roman" panose="02020603050405020304" pitchFamily="18" charset="0"/>
              </a:rPr>
              <a:t>mafane</a:t>
            </a:r>
            <a:r>
              <a:rPr lang="fr-FR" sz="1200" dirty="0">
                <a:solidFill>
                  <a:srgbClr val="008000"/>
                </a:solidFill>
                <a:latin typeface="Calibri" panose="020F0502020204030204" pitchFamily="34" charset="0"/>
                <a:ea typeface="Times New Roman" panose="02020603050405020304" pitchFamily="18" charset="0"/>
              </a:rPr>
              <a:t> en serre (source photo Jacky </a:t>
            </a:r>
            <a:r>
              <a:rPr lang="fr-FR" sz="1200" dirty="0" err="1" smtClean="0">
                <a:solidFill>
                  <a:srgbClr val="008000"/>
                </a:solidFill>
                <a:latin typeface="Calibri" panose="020F0502020204030204" pitchFamily="34" charset="0"/>
                <a:ea typeface="Times New Roman" panose="02020603050405020304" pitchFamily="18" charset="0"/>
              </a:rPr>
              <a:t>Baquer</a:t>
            </a:r>
            <a:r>
              <a:rPr lang="fr-FR" sz="1200" dirty="0" smtClean="0">
                <a:solidFill>
                  <a:srgbClr val="008000"/>
                </a:solidFill>
                <a:latin typeface="Calibri" panose="020F0502020204030204" pitchFamily="34" charset="0"/>
                <a:ea typeface="Times New Roman" panose="02020603050405020304" pitchFamily="18" charset="0"/>
              </a:rPr>
              <a:t>, </a:t>
            </a:r>
            <a:r>
              <a:rPr lang="fr-FR" sz="1200" dirty="0">
                <a:solidFill>
                  <a:srgbClr val="008000"/>
                </a:solidFill>
              </a:rPr>
              <a:t>66200 </a:t>
            </a:r>
            <a:r>
              <a:rPr lang="fr-FR" sz="1200" dirty="0" smtClean="0">
                <a:solidFill>
                  <a:srgbClr val="008000"/>
                </a:solidFill>
              </a:rPr>
              <a:t>Elne</a:t>
            </a:r>
            <a:r>
              <a:rPr lang="fr-FR" sz="1200" dirty="0" smtClean="0">
                <a:solidFill>
                  <a:srgbClr val="008000"/>
                </a:solidFill>
                <a:latin typeface="Calibri" panose="020F0502020204030204" pitchFamily="34" charset="0"/>
              </a:rPr>
              <a:t>).</a:t>
            </a:r>
            <a:endParaRPr lang="fr-FR" sz="1200" b="1" dirty="0"/>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66" y="4680984"/>
            <a:ext cx="2661706" cy="179221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2442" y="4500860"/>
            <a:ext cx="1038225" cy="1704975"/>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1585" y="4680514"/>
            <a:ext cx="2209800" cy="1457325"/>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3521" y="4705554"/>
            <a:ext cx="2234498" cy="1587669"/>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2394" y="0"/>
            <a:ext cx="1572799" cy="1178081"/>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1982" y="4677819"/>
            <a:ext cx="1694850" cy="1615404"/>
          </a:xfrm>
          <a:prstGeom prst="rect">
            <a:avLst/>
          </a:prstGeom>
        </p:spPr>
      </p:pic>
      <p:sp>
        <p:nvSpPr>
          <p:cNvPr id="15" name="ZoneTexte 14"/>
          <p:cNvSpPr txBox="1"/>
          <p:nvPr/>
        </p:nvSpPr>
        <p:spPr>
          <a:xfrm>
            <a:off x="5131981" y="6293223"/>
            <a:ext cx="4006037" cy="476386"/>
          </a:xfrm>
          <a:prstGeom prst="rect">
            <a:avLst/>
          </a:prstGeom>
          <a:noFill/>
        </p:spPr>
        <p:txBody>
          <a:bodyPr wrap="square" rtlCol="0">
            <a:spAutoFit/>
          </a:bodyPr>
          <a:lstStyle/>
          <a:p>
            <a:pPr algn="ctr"/>
            <a:r>
              <a:rPr lang="fr-FR" sz="1200" dirty="0" smtClean="0">
                <a:solidFill>
                  <a:srgbClr val="008000"/>
                </a:solidFill>
              </a:rPr>
              <a:t>Cette plante entre dans la composition du plat national malgache, le </a:t>
            </a:r>
            <a:r>
              <a:rPr lang="fr-FR" sz="1200" i="1" dirty="0" err="1" smtClean="0">
                <a:solidFill>
                  <a:srgbClr val="008000"/>
                </a:solidFill>
              </a:rPr>
              <a:t>romazava</a:t>
            </a:r>
            <a:r>
              <a:rPr lang="fr-FR" sz="1200" dirty="0">
                <a:solidFill>
                  <a:srgbClr val="008000"/>
                </a:solidFill>
              </a:rPr>
              <a:t>.</a:t>
            </a:r>
          </a:p>
        </p:txBody>
      </p:sp>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4066" y="11090"/>
            <a:ext cx="1566771" cy="1175078"/>
          </a:xfrm>
          <a:prstGeom prst="rect">
            <a:avLst/>
          </a:prstGeom>
        </p:spPr>
      </p:pic>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760" y="217572"/>
            <a:ext cx="533400" cy="342900"/>
          </a:xfrm>
          <a:prstGeom prst="rect">
            <a:avLst/>
          </a:prstGeom>
        </p:spPr>
      </p:pic>
      <p:pic>
        <p:nvPicPr>
          <p:cNvPr id="17" name="Imag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92" y="133499"/>
            <a:ext cx="476250" cy="476250"/>
          </a:xfrm>
          <a:prstGeom prst="rect">
            <a:avLst/>
          </a:prstGeom>
        </p:spPr>
      </p:pic>
      <p:pic>
        <p:nvPicPr>
          <p:cNvPr id="18" name="Imag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6422" y="11090"/>
            <a:ext cx="495300" cy="666750"/>
          </a:xfrm>
          <a:prstGeom prst="rect">
            <a:avLst/>
          </a:prstGeom>
        </p:spPr>
      </p:pic>
    </p:spTree>
    <p:extLst>
      <p:ext uri="{BB962C8B-B14F-4D97-AF65-F5344CB8AC3E}">
        <p14:creationId xmlns:p14="http://schemas.microsoft.com/office/powerpoint/2010/main" val="671636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016" y="217572"/>
            <a:ext cx="408160" cy="365942"/>
          </a:xfrm>
        </p:spPr>
        <p:txBody>
          <a:bodyPr/>
          <a:lstStyle/>
          <a:p>
            <a:fld id="{603C289A-54D5-4C32-934A-7B1A9FC8B676}" type="slidenum">
              <a:rPr lang="fr-FR" smtClean="0"/>
              <a:t>53</a:t>
            </a:fld>
            <a:endParaRPr lang="fr-FR" dirty="0"/>
          </a:p>
        </p:txBody>
      </p:sp>
      <p:sp>
        <p:nvSpPr>
          <p:cNvPr id="3" name="ZoneTexte 2"/>
          <p:cNvSpPr txBox="1"/>
          <p:nvPr/>
        </p:nvSpPr>
        <p:spPr>
          <a:xfrm>
            <a:off x="172016" y="615636"/>
            <a:ext cx="5730843" cy="369332"/>
          </a:xfrm>
          <a:prstGeom prst="rect">
            <a:avLst/>
          </a:prstGeom>
          <a:noFill/>
        </p:spPr>
        <p:txBody>
          <a:bodyPr wrap="square" rtlCol="0">
            <a:spAutoFit/>
          </a:bodyPr>
          <a:lstStyle/>
          <a:p>
            <a:r>
              <a:rPr lang="fr-FR" dirty="0">
                <a:solidFill>
                  <a:srgbClr val="008000"/>
                </a:solidFill>
              </a:rPr>
              <a:t>16.7. </a:t>
            </a:r>
            <a:r>
              <a:rPr lang="fr-FR" b="1" dirty="0">
                <a:solidFill>
                  <a:srgbClr val="008000"/>
                </a:solidFill>
              </a:rPr>
              <a:t>Châtaigne d'eau chinoise </a:t>
            </a:r>
            <a:r>
              <a:rPr lang="fr-FR" dirty="0">
                <a:solidFill>
                  <a:srgbClr val="008000"/>
                </a:solidFill>
              </a:rPr>
              <a:t>(</a:t>
            </a:r>
            <a:r>
              <a:rPr lang="fr-FR" i="1" dirty="0" err="1">
                <a:solidFill>
                  <a:srgbClr val="008000"/>
                </a:solidFill>
              </a:rPr>
              <a:t>Eleocharis</a:t>
            </a:r>
            <a:r>
              <a:rPr lang="fr-FR" i="1" dirty="0">
                <a:solidFill>
                  <a:srgbClr val="008000"/>
                </a:solidFill>
              </a:rPr>
              <a:t> </a:t>
            </a:r>
            <a:r>
              <a:rPr lang="fr-FR" i="1" dirty="0" err="1">
                <a:solidFill>
                  <a:srgbClr val="008000"/>
                </a:solidFill>
              </a:rPr>
              <a:t>dulcis</a:t>
            </a:r>
            <a:r>
              <a:rPr lang="fr-FR" dirty="0" smtClean="0">
                <a:solidFill>
                  <a:srgbClr val="008000"/>
                </a:solidFill>
              </a:rPr>
              <a:t>)</a:t>
            </a:r>
            <a:endParaRPr lang="fr-FR" dirty="0">
              <a:solidFill>
                <a:srgbClr val="008000"/>
              </a:solidFill>
            </a:endParaRPr>
          </a:p>
        </p:txBody>
      </p:sp>
      <p:sp>
        <p:nvSpPr>
          <p:cNvPr id="4" name="ZoneTexte 3"/>
          <p:cNvSpPr txBox="1"/>
          <p:nvPr/>
        </p:nvSpPr>
        <p:spPr>
          <a:xfrm>
            <a:off x="3581010" y="14694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pic>
        <p:nvPicPr>
          <p:cNvPr id="1026" name="Picture 2" descr="D:\Users\blisan\Pictures\perso\agro-forêts\Eleocharis_dulcis_Bl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556" y="3168712"/>
            <a:ext cx="2464444" cy="368928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2016" y="984968"/>
            <a:ext cx="11860039" cy="2492990"/>
          </a:xfrm>
          <a:prstGeom prst="rect">
            <a:avLst/>
          </a:prstGeom>
          <a:noFill/>
        </p:spPr>
        <p:txBody>
          <a:bodyPr wrap="square" rtlCol="0">
            <a:spAutoFit/>
          </a:bodyPr>
          <a:lstStyle/>
          <a:p>
            <a:pPr algn="just"/>
            <a:r>
              <a:rPr lang="fr-FR" dirty="0" smtClean="0">
                <a:solidFill>
                  <a:srgbClr val="008000"/>
                </a:solidFill>
              </a:rPr>
              <a:t>En </a:t>
            </a:r>
            <a:r>
              <a:rPr lang="fr-FR" dirty="0">
                <a:solidFill>
                  <a:srgbClr val="008000"/>
                </a:solidFill>
              </a:rPr>
              <a:t>anglais : </a:t>
            </a:r>
            <a:r>
              <a:rPr lang="fr-FR" dirty="0" err="1">
                <a:solidFill>
                  <a:srgbClr val="008000"/>
                </a:solidFill>
              </a:rPr>
              <a:t>chinese</a:t>
            </a:r>
            <a:r>
              <a:rPr lang="fr-FR" dirty="0">
                <a:solidFill>
                  <a:srgbClr val="008000"/>
                </a:solidFill>
              </a:rPr>
              <a:t> water </a:t>
            </a:r>
            <a:r>
              <a:rPr lang="fr-FR" dirty="0" err="1">
                <a:solidFill>
                  <a:srgbClr val="008000"/>
                </a:solidFill>
              </a:rPr>
              <a:t>chestnut</a:t>
            </a:r>
            <a:r>
              <a:rPr lang="fr-FR" dirty="0">
                <a:solidFill>
                  <a:srgbClr val="008000"/>
                </a:solidFill>
              </a:rPr>
              <a:t>. Jonc </a:t>
            </a:r>
            <a:r>
              <a:rPr lang="fr-FR" dirty="0" smtClean="0">
                <a:solidFill>
                  <a:srgbClr val="008000"/>
                </a:solidFill>
              </a:rPr>
              <a:t>aquatique vivace </a:t>
            </a:r>
            <a:r>
              <a:rPr lang="fr-FR" dirty="0">
                <a:solidFill>
                  <a:srgbClr val="008000"/>
                </a:solidFill>
              </a:rPr>
              <a:t>aux chaumes comestibles, pousse dans un fond d'eau ou dans la vase. Des régions tropicales à subtropicales : peut être cultivée partout dès lors qu'il il y a </a:t>
            </a:r>
            <a:r>
              <a:rPr lang="fr-FR" i="1" dirty="0">
                <a:solidFill>
                  <a:srgbClr val="008000"/>
                </a:solidFill>
              </a:rPr>
              <a:t>8 mois sans gel</a:t>
            </a:r>
            <a:r>
              <a:rPr lang="fr-FR" dirty="0">
                <a:solidFill>
                  <a:srgbClr val="008000"/>
                </a:solidFill>
              </a:rPr>
              <a:t>. </a:t>
            </a:r>
            <a:r>
              <a:rPr lang="fr-FR" dirty="0">
                <a:solidFill>
                  <a:srgbClr val="FF0000"/>
                </a:solidFill>
              </a:rPr>
              <a:t>Doit </a:t>
            </a:r>
            <a:r>
              <a:rPr lang="fr-FR" dirty="0" smtClean="0">
                <a:solidFill>
                  <a:srgbClr val="FF0000"/>
                </a:solidFill>
              </a:rPr>
              <a:t>parfois </a:t>
            </a:r>
            <a:r>
              <a:rPr lang="fr-FR" dirty="0">
                <a:solidFill>
                  <a:srgbClr val="FF0000"/>
                </a:solidFill>
              </a:rPr>
              <a:t>être recouverte d'un filet pour éviter que les canards ne mangent les jeunes pousses lorsqu'elles émergent. Attention </a:t>
            </a:r>
            <a:r>
              <a:rPr lang="fr-FR" dirty="0" smtClean="0">
                <a:solidFill>
                  <a:srgbClr val="FF0000"/>
                </a:solidFill>
              </a:rPr>
              <a:t>! </a:t>
            </a:r>
            <a:r>
              <a:rPr lang="fr-FR" dirty="0">
                <a:solidFill>
                  <a:srgbClr val="FF0000"/>
                </a:solidFill>
              </a:rPr>
              <a:t>comme de nombreuses plantes d'eau, </a:t>
            </a:r>
            <a:r>
              <a:rPr lang="fr-FR" i="1" dirty="0">
                <a:solidFill>
                  <a:srgbClr val="FF0000"/>
                </a:solidFill>
              </a:rPr>
              <a:t>elles peuvent accumuler les métaux </a:t>
            </a:r>
            <a:r>
              <a:rPr lang="fr-FR" i="1" dirty="0" smtClean="0">
                <a:solidFill>
                  <a:srgbClr val="FF0000"/>
                </a:solidFill>
              </a:rPr>
              <a:t>lourds</a:t>
            </a:r>
            <a:r>
              <a:rPr lang="fr-FR" dirty="0" smtClean="0">
                <a:solidFill>
                  <a:srgbClr val="008000"/>
                </a:solidFill>
              </a:rPr>
              <a:t>, </a:t>
            </a:r>
            <a:r>
              <a:rPr lang="fr-FR" dirty="0">
                <a:solidFill>
                  <a:srgbClr val="008000"/>
                </a:solidFill>
              </a:rPr>
              <a:t>donc assurez-vous que l'eau de l'étang n'est pas polluée (ou utilisez-les pour purifier l'eau, sans les consommer). </a:t>
            </a:r>
            <a:r>
              <a:rPr lang="fr-FR" u="sng" dirty="0">
                <a:solidFill>
                  <a:srgbClr val="008000"/>
                </a:solidFill>
              </a:rPr>
              <a:t>Usages</a:t>
            </a:r>
            <a:r>
              <a:rPr lang="fr-FR" dirty="0">
                <a:solidFill>
                  <a:srgbClr val="008000"/>
                </a:solidFill>
              </a:rPr>
              <a:t> : Très bonne pour </a:t>
            </a:r>
            <a:r>
              <a:rPr lang="fr-FR" dirty="0" smtClean="0">
                <a:solidFill>
                  <a:srgbClr val="008000"/>
                </a:solidFill>
              </a:rPr>
              <a:t>l'alimentation </a:t>
            </a:r>
            <a:r>
              <a:rPr lang="fr-FR" dirty="0">
                <a:solidFill>
                  <a:srgbClr val="008000"/>
                </a:solidFill>
              </a:rPr>
              <a:t>humaine, riche en glucides, </a:t>
            </a:r>
            <a:r>
              <a:rPr lang="fr-FR" dirty="0" smtClean="0">
                <a:solidFill>
                  <a:srgbClr val="008000"/>
                </a:solidFill>
              </a:rPr>
              <a:t>abondamment </a:t>
            </a:r>
            <a:r>
              <a:rPr lang="fr-FR" dirty="0">
                <a:solidFill>
                  <a:srgbClr val="008000"/>
                </a:solidFill>
              </a:rPr>
              <a:t>cuisinée en </a:t>
            </a:r>
            <a:r>
              <a:rPr lang="fr-FR" dirty="0" smtClean="0">
                <a:solidFill>
                  <a:srgbClr val="008000"/>
                </a:solidFill>
              </a:rPr>
              <a:t>Asie (famille des </a:t>
            </a:r>
            <a:r>
              <a:rPr lang="fr-FR" i="1" dirty="0" err="1">
                <a:solidFill>
                  <a:srgbClr val="008000"/>
                </a:solidFill>
                <a:hlinkClick r:id="rId3" tooltip="Cyperaceae"/>
              </a:rPr>
              <a:t>Cyperaceae</a:t>
            </a:r>
            <a:r>
              <a:rPr lang="fr-FR" dirty="0" smtClean="0">
                <a:solidFill>
                  <a:srgbClr val="008000"/>
                </a:solidFill>
              </a:rPr>
              <a:t>).</a:t>
            </a:r>
            <a:endParaRPr lang="fr-FR" dirty="0">
              <a:solidFill>
                <a:srgbClr val="008000"/>
              </a:solidFill>
            </a:endParaRPr>
          </a:p>
          <a:p>
            <a:pPr algn="just"/>
            <a:r>
              <a:rPr lang="fr-FR" sz="1200" dirty="0">
                <a:solidFill>
                  <a:srgbClr val="008000"/>
                </a:solidFill>
              </a:rPr>
              <a:t>Les racines sont des rhizomes filiformes, terminés à leur extrémité par des tubercules souterrains de 2,5 à 4 cm. L'intérieur de ces bulbes est blanc, avec une teneur en eau de 80 %, et ils sont entourés d'une peau écailleuse de 0,75 mm d'épaisseur. Les </a:t>
            </a:r>
            <a:r>
              <a:rPr lang="fr-FR" sz="1200" dirty="0">
                <a:solidFill>
                  <a:srgbClr val="008000"/>
                </a:solidFill>
                <a:hlinkClick r:id="rId4" tooltip="Corm"/>
              </a:rPr>
              <a:t>bulbes</a:t>
            </a:r>
            <a:r>
              <a:rPr lang="fr-FR" sz="1200" dirty="0">
                <a:solidFill>
                  <a:srgbClr val="008000"/>
                </a:solidFill>
              </a:rPr>
              <a:t> de la plante sont les châtaignes d'eau et est une chair blanche croquante et peuvent être consommés crus, légèrement cuit, grillé, mariné, ou en conserve. </a:t>
            </a:r>
            <a:r>
              <a:rPr lang="fr-FR" sz="1200" dirty="0" smtClean="0">
                <a:solidFill>
                  <a:srgbClr val="008000"/>
                </a:solidFill>
              </a:rPr>
              <a:t> La </a:t>
            </a:r>
            <a:r>
              <a:rPr lang="fr-FR" sz="1200" dirty="0">
                <a:solidFill>
                  <a:srgbClr val="008000"/>
                </a:solidFill>
              </a:rPr>
              <a:t>châtaigne d'eau se prête à la cuisine et ne perd pas sa consistance croustillante même après une cuisson prolongée. Sa chair blanche a un goût sucré. Elle est pelée comme une pomme. </a:t>
            </a:r>
            <a:r>
              <a:rPr lang="fr-FR" sz="1200" dirty="0" smtClean="0">
                <a:solidFill>
                  <a:srgbClr val="008000"/>
                </a:solidFill>
              </a:rPr>
              <a:t>Cette </a:t>
            </a:r>
            <a:r>
              <a:rPr lang="fr-FR" sz="1200" dirty="0">
                <a:solidFill>
                  <a:srgbClr val="008000"/>
                </a:solidFill>
              </a:rPr>
              <a:t>plante se montre capable de fortement </a:t>
            </a:r>
            <a:r>
              <a:rPr lang="fr-FR" sz="1200" dirty="0" smtClean="0">
                <a:solidFill>
                  <a:srgbClr val="008000"/>
                </a:solidFill>
              </a:rPr>
              <a:t>bio-accumuler </a:t>
            </a:r>
            <a:r>
              <a:rPr lang="fr-FR" sz="1200" dirty="0">
                <a:solidFill>
                  <a:srgbClr val="008000"/>
                </a:solidFill>
              </a:rPr>
              <a:t>certains </a:t>
            </a:r>
            <a:r>
              <a:rPr lang="fr-FR" sz="1200" dirty="0" smtClean="0">
                <a:solidFill>
                  <a:srgbClr val="008000"/>
                </a:solidFill>
                <a:hlinkClick r:id="rId5" tooltip="Contaminant"/>
              </a:rPr>
              <a:t>contaminants</a:t>
            </a:r>
            <a:r>
              <a:rPr lang="fr-FR" sz="1200" dirty="0" smtClean="0">
                <a:solidFill>
                  <a:srgbClr val="008000"/>
                </a:solidFill>
              </a:rPr>
              <a:t>.</a:t>
            </a:r>
            <a:endParaRPr lang="fr-FR" sz="1200" dirty="0">
              <a:solidFill>
                <a:srgbClr val="008000"/>
              </a:solidFill>
            </a:endParaRPr>
          </a:p>
        </p:txBody>
      </p:sp>
      <p:sp>
        <p:nvSpPr>
          <p:cNvPr id="6" name="ZoneTexte 5"/>
          <p:cNvSpPr txBox="1"/>
          <p:nvPr/>
        </p:nvSpPr>
        <p:spPr>
          <a:xfrm>
            <a:off x="172016" y="3477958"/>
            <a:ext cx="9823010" cy="1846659"/>
          </a:xfrm>
          <a:prstGeom prst="rect">
            <a:avLst/>
          </a:prstGeom>
          <a:noFill/>
        </p:spPr>
        <p:txBody>
          <a:bodyPr wrap="square" rtlCol="0">
            <a:spAutoFit/>
          </a:bodyPr>
          <a:lstStyle/>
          <a:p>
            <a:pPr algn="just"/>
            <a:r>
              <a:rPr lang="fr-FR" dirty="0">
                <a:solidFill>
                  <a:srgbClr val="008000"/>
                </a:solidFill>
              </a:rPr>
              <a:t>Cette plante aquatique est essentiellement cultivée dans les eaux stagnantes en </a:t>
            </a:r>
            <a:r>
              <a:rPr lang="fr-FR" dirty="0">
                <a:solidFill>
                  <a:srgbClr val="008000"/>
                </a:solidFill>
                <a:hlinkClick r:id="rId6" tooltip="Thaïlande"/>
              </a:rPr>
              <a:t>Thaïlande</a:t>
            </a:r>
            <a:r>
              <a:rPr lang="fr-FR" dirty="0">
                <a:solidFill>
                  <a:srgbClr val="008000"/>
                </a:solidFill>
              </a:rPr>
              <a:t>, en </a:t>
            </a:r>
            <a:r>
              <a:rPr lang="fr-FR" dirty="0">
                <a:solidFill>
                  <a:srgbClr val="008000"/>
                </a:solidFill>
                <a:hlinkClick r:id="rId7" tooltip="Chine"/>
              </a:rPr>
              <a:t>Chine</a:t>
            </a:r>
            <a:r>
              <a:rPr lang="fr-FR" dirty="0">
                <a:solidFill>
                  <a:srgbClr val="008000"/>
                </a:solidFill>
              </a:rPr>
              <a:t> du Sud, à </a:t>
            </a:r>
            <a:r>
              <a:rPr lang="fr-FR" dirty="0">
                <a:solidFill>
                  <a:srgbClr val="008000"/>
                </a:solidFill>
                <a:hlinkClick r:id="rId8" tooltip="Taïwan"/>
              </a:rPr>
              <a:t>Taïwan</a:t>
            </a:r>
            <a:r>
              <a:rPr lang="fr-FR" dirty="0">
                <a:solidFill>
                  <a:srgbClr val="008000"/>
                </a:solidFill>
              </a:rPr>
              <a:t>, au </a:t>
            </a:r>
            <a:r>
              <a:rPr lang="fr-FR" dirty="0">
                <a:solidFill>
                  <a:srgbClr val="008000"/>
                </a:solidFill>
                <a:hlinkClick r:id="rId9" tooltip="Japon"/>
              </a:rPr>
              <a:t>Japon</a:t>
            </a:r>
            <a:r>
              <a:rPr lang="fr-FR" dirty="0">
                <a:solidFill>
                  <a:srgbClr val="008000"/>
                </a:solidFill>
              </a:rPr>
              <a:t>, aux </a:t>
            </a:r>
            <a:r>
              <a:rPr lang="fr-FR" dirty="0">
                <a:solidFill>
                  <a:srgbClr val="008000"/>
                </a:solidFill>
                <a:hlinkClick r:id="rId10" tooltip="Philippines"/>
              </a:rPr>
              <a:t>Philippines</a:t>
            </a:r>
            <a:r>
              <a:rPr lang="fr-FR" dirty="0">
                <a:solidFill>
                  <a:srgbClr val="008000"/>
                </a:solidFill>
              </a:rPr>
              <a:t> et en </a:t>
            </a:r>
            <a:r>
              <a:rPr lang="fr-FR" dirty="0">
                <a:solidFill>
                  <a:srgbClr val="008000"/>
                </a:solidFill>
                <a:hlinkClick r:id="rId11" tooltip="Inde"/>
              </a:rPr>
              <a:t>Inde</a:t>
            </a:r>
            <a:r>
              <a:rPr lang="fr-FR" dirty="0">
                <a:solidFill>
                  <a:srgbClr val="FF0000"/>
                </a:solidFill>
              </a:rPr>
              <a:t>. La culture en dehors de ces zones se révèle extrêmement délicate, car la châtaigne d'eau a besoin d'une </a:t>
            </a:r>
            <a:r>
              <a:rPr lang="fr-FR" dirty="0">
                <a:solidFill>
                  <a:srgbClr val="FF0000"/>
                </a:solidFill>
                <a:hlinkClick r:id="rId12" tooltip="Photopériode"/>
              </a:rPr>
              <a:t>photopériode</a:t>
            </a:r>
            <a:r>
              <a:rPr lang="fr-FR" dirty="0">
                <a:solidFill>
                  <a:srgbClr val="FF0000"/>
                </a:solidFill>
              </a:rPr>
              <a:t> bien précise, qui n'existe qu'à proximité de l'équateur. Autrement les rendements chutent à un niveau tel qu'ils disqualifient cette culture à une fin alimentaire</a:t>
            </a:r>
            <a:r>
              <a:rPr lang="fr-FR" dirty="0">
                <a:solidFill>
                  <a:srgbClr val="008000"/>
                </a:solidFill>
              </a:rPr>
              <a:t>. </a:t>
            </a:r>
            <a:r>
              <a:rPr lang="fr-FR" sz="1200" dirty="0">
                <a:solidFill>
                  <a:srgbClr val="008000"/>
                </a:solidFill>
              </a:rPr>
              <a:t>La châtaigne d'eau est aussi cultivée au sud-est et au sud-ouest de l'Australie, où elle est disponible comme produit frais de juin à novembre. </a:t>
            </a:r>
            <a:r>
              <a:rPr lang="fr-FR" sz="1200" dirty="0">
                <a:solidFill>
                  <a:srgbClr val="FF0000"/>
                </a:solidFill>
              </a:rPr>
              <a:t>La production mondiale a connu un important recul au cours des années 90</a:t>
            </a:r>
            <a:r>
              <a:rPr lang="fr-FR" sz="1200" dirty="0" smtClean="0">
                <a:solidFill>
                  <a:srgbClr val="FF0000"/>
                </a:solidFill>
              </a:rPr>
              <a:t>.</a:t>
            </a:r>
          </a:p>
          <a:p>
            <a:pPr algn="just"/>
            <a:r>
              <a:rPr lang="fr-FR" sz="1200" dirty="0">
                <a:solidFill>
                  <a:srgbClr val="008000"/>
                </a:solidFill>
              </a:rPr>
              <a:t>Source : </a:t>
            </a:r>
            <a:r>
              <a:rPr lang="fr-FR" sz="1200" dirty="0">
                <a:solidFill>
                  <a:srgbClr val="008000"/>
                </a:solidFill>
                <a:hlinkClick r:id="rId13"/>
              </a:rPr>
              <a:t>http://</a:t>
            </a:r>
            <a:r>
              <a:rPr lang="fr-FR" sz="1200" dirty="0" smtClean="0">
                <a:solidFill>
                  <a:srgbClr val="008000"/>
                </a:solidFill>
                <a:hlinkClick r:id="rId13"/>
              </a:rPr>
              <a:t>fr.wikipedia.org/wiki/Ch%C3%A2taigne_d%27eau_chinoise</a:t>
            </a:r>
            <a:r>
              <a:rPr lang="fr-FR" sz="1200" dirty="0" smtClean="0">
                <a:solidFill>
                  <a:srgbClr val="008000"/>
                </a:solidFill>
              </a:rPr>
              <a:t> </a:t>
            </a:r>
            <a:endParaRPr lang="fr-FR" dirty="0">
              <a:solidFill>
                <a:srgbClr val="008000"/>
              </a:solidFill>
            </a:endParaRPr>
          </a:p>
        </p:txBody>
      </p:sp>
      <p:pic>
        <p:nvPicPr>
          <p:cNvPr id="1027" name="Picture 3" descr="D:\Users\blisan\Pictures\perso\agro-forêts\Eleocharis dulcis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6123" y="5334943"/>
            <a:ext cx="1020397" cy="1533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êts\Eleocharis dulcis5.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0684" y="5324616"/>
            <a:ext cx="1543709" cy="15437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perso\agro-forêts\Eleocharis dulcis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90188" y="5153826"/>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agro-forêts\Eleocharis dulcis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4308" y="4961299"/>
            <a:ext cx="1896701" cy="189670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72016" y="5334943"/>
            <a:ext cx="2724107" cy="1384995"/>
          </a:xfrm>
          <a:prstGeom prst="rect">
            <a:avLst/>
          </a:prstGeom>
          <a:noFill/>
        </p:spPr>
        <p:txBody>
          <a:bodyPr wrap="square" rtlCol="0">
            <a:spAutoFit/>
          </a:bodyPr>
          <a:lstStyle/>
          <a:p>
            <a:pPr algn="just"/>
            <a:r>
              <a:rPr lang="fr-FR" sz="1200" dirty="0" smtClean="0">
                <a:solidFill>
                  <a:srgbClr val="FF0000"/>
                </a:solidFill>
              </a:rPr>
              <a:t>Attention ! elle </a:t>
            </a:r>
            <a:r>
              <a:rPr lang="fr-FR" sz="1200" dirty="0">
                <a:solidFill>
                  <a:srgbClr val="FF0000"/>
                </a:solidFill>
              </a:rPr>
              <a:t>ne doit pas être confondue avec deux autres plantes aquatiques comestibles de la famille des </a:t>
            </a:r>
            <a:r>
              <a:rPr lang="fr-FR" sz="1200" i="1" dirty="0" err="1">
                <a:solidFill>
                  <a:srgbClr val="FF0000"/>
                </a:solidFill>
                <a:hlinkClick r:id="rId18" tooltip="Trapaceae"/>
              </a:rPr>
              <a:t>Trapaceae</a:t>
            </a:r>
            <a:r>
              <a:rPr lang="fr-FR" sz="1200" dirty="0">
                <a:solidFill>
                  <a:srgbClr val="FF0000"/>
                </a:solidFill>
              </a:rPr>
              <a:t>, également désignées comme </a:t>
            </a:r>
            <a:r>
              <a:rPr lang="fr-FR" sz="1200" dirty="0">
                <a:solidFill>
                  <a:srgbClr val="FF0000"/>
                </a:solidFill>
                <a:hlinkClick r:id="rId19" tooltip="Châtaigne d'eau"/>
              </a:rPr>
              <a:t>châtaignes d'eau</a:t>
            </a:r>
            <a:r>
              <a:rPr lang="fr-FR" sz="1200" dirty="0">
                <a:solidFill>
                  <a:srgbClr val="FF0000"/>
                </a:solidFill>
              </a:rPr>
              <a:t>  : la </a:t>
            </a:r>
            <a:r>
              <a:rPr lang="fr-FR" sz="1200" dirty="0" err="1">
                <a:solidFill>
                  <a:srgbClr val="FF0000"/>
                </a:solidFill>
                <a:hlinkClick r:id="rId20" tooltip="Mâcre nageante"/>
              </a:rPr>
              <a:t>mâcre</a:t>
            </a:r>
            <a:r>
              <a:rPr lang="fr-FR" sz="1200" dirty="0">
                <a:solidFill>
                  <a:srgbClr val="FF0000"/>
                </a:solidFill>
                <a:hlinkClick r:id="rId20" tooltip="Mâcre nageante"/>
              </a:rPr>
              <a:t> </a:t>
            </a:r>
            <a:r>
              <a:rPr lang="fr-FR" sz="1200" dirty="0" err="1">
                <a:solidFill>
                  <a:srgbClr val="FF0000"/>
                </a:solidFill>
                <a:hlinkClick r:id="rId20" tooltip="Mâcre nageante"/>
              </a:rPr>
              <a:t>nageante</a:t>
            </a:r>
            <a:r>
              <a:rPr lang="fr-FR" sz="1200" dirty="0">
                <a:solidFill>
                  <a:srgbClr val="FF0000"/>
                </a:solidFill>
              </a:rPr>
              <a:t> et la </a:t>
            </a:r>
            <a:r>
              <a:rPr lang="fr-FR" sz="1200" dirty="0" err="1">
                <a:solidFill>
                  <a:srgbClr val="FF0000"/>
                </a:solidFill>
                <a:hlinkClick r:id="rId21" tooltip="Mâcre bicorne"/>
              </a:rPr>
              <a:t>mâcre</a:t>
            </a:r>
            <a:r>
              <a:rPr lang="fr-FR" sz="1200" dirty="0">
                <a:solidFill>
                  <a:srgbClr val="FF0000"/>
                </a:solidFill>
                <a:hlinkClick r:id="rId21" tooltip="Mâcre bicorne"/>
              </a:rPr>
              <a:t> bicorne</a:t>
            </a:r>
            <a:r>
              <a:rPr lang="fr-FR" sz="1200" dirty="0" smtClean="0">
                <a:solidFill>
                  <a:srgbClr val="FF0000"/>
                </a:solidFill>
              </a:rPr>
              <a:t>. </a:t>
            </a:r>
            <a:r>
              <a:rPr lang="fr-FR" sz="1200" dirty="0">
                <a:solidFill>
                  <a:srgbClr val="FF0000"/>
                </a:solidFill>
              </a:rPr>
              <a:t>Certains oiseaux </a:t>
            </a:r>
            <a:r>
              <a:rPr lang="fr-FR" sz="1200" dirty="0" smtClean="0">
                <a:solidFill>
                  <a:srgbClr val="FF0000"/>
                </a:solidFill>
              </a:rPr>
              <a:t>aquatiques </a:t>
            </a:r>
            <a:r>
              <a:rPr lang="fr-FR" sz="1200" dirty="0">
                <a:solidFill>
                  <a:srgbClr val="FF0000"/>
                </a:solidFill>
              </a:rPr>
              <a:t>consomment les </a:t>
            </a:r>
            <a:r>
              <a:rPr lang="fr-FR" sz="1200" dirty="0" smtClean="0">
                <a:solidFill>
                  <a:srgbClr val="FF0000"/>
                </a:solidFill>
              </a:rPr>
              <a:t>bulbes.</a:t>
            </a:r>
            <a:endParaRPr lang="fr-FR" sz="1200" dirty="0">
              <a:solidFill>
                <a:srgbClr val="FF0000"/>
              </a:solidFill>
            </a:endParaRPr>
          </a:p>
        </p:txBody>
      </p:sp>
      <p:pic>
        <p:nvPicPr>
          <p:cNvPr id="17" name="Imag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1295" y="113632"/>
            <a:ext cx="462774" cy="447846"/>
          </a:xfrm>
          <a:prstGeom prst="rect">
            <a:avLst/>
          </a:prstGeom>
        </p:spPr>
      </p:pic>
      <p:pic>
        <p:nvPicPr>
          <p:cNvPr id="14" name="Imag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61561" y="181434"/>
            <a:ext cx="587013" cy="312241"/>
          </a:xfrm>
          <a:prstGeom prst="rect">
            <a:avLst/>
          </a:prstGeom>
        </p:spPr>
      </p:pic>
      <p:pic>
        <p:nvPicPr>
          <p:cNvPr id="15" name="Imag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61187" y="38952"/>
            <a:ext cx="476250" cy="476250"/>
          </a:xfrm>
          <a:prstGeom prst="rect">
            <a:avLst/>
          </a:prstGeom>
        </p:spPr>
      </p:pic>
    </p:spTree>
    <p:extLst>
      <p:ext uri="{BB962C8B-B14F-4D97-AF65-F5344CB8AC3E}">
        <p14:creationId xmlns:p14="http://schemas.microsoft.com/office/powerpoint/2010/main" val="3740084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54</a:t>
            </a:fld>
            <a:endParaRPr lang="fr-FR" dirty="0"/>
          </a:p>
        </p:txBody>
      </p:sp>
      <p:sp>
        <p:nvSpPr>
          <p:cNvPr id="4" name="ZoneTexte 3"/>
          <p:cNvSpPr txBox="1"/>
          <p:nvPr/>
        </p:nvSpPr>
        <p:spPr>
          <a:xfrm>
            <a:off x="204396" y="601571"/>
            <a:ext cx="4292301" cy="369332"/>
          </a:xfrm>
          <a:prstGeom prst="rect">
            <a:avLst/>
          </a:prstGeom>
          <a:noFill/>
        </p:spPr>
        <p:txBody>
          <a:bodyPr wrap="square" rtlCol="0">
            <a:spAutoFit/>
          </a:bodyPr>
          <a:lstStyle/>
          <a:p>
            <a:r>
              <a:rPr lang="fr-FR" dirty="0" smtClean="0">
                <a:solidFill>
                  <a:srgbClr val="008000"/>
                </a:solidFill>
              </a:rPr>
              <a:t>16.8. </a:t>
            </a:r>
            <a:r>
              <a:rPr lang="fr-FR" b="1" dirty="0" err="1" smtClean="0">
                <a:solidFill>
                  <a:srgbClr val="008000"/>
                </a:solidFill>
              </a:rPr>
              <a:t>Chayote</a:t>
            </a:r>
            <a:r>
              <a:rPr lang="fr-FR" dirty="0" smtClean="0">
                <a:solidFill>
                  <a:srgbClr val="008000"/>
                </a:solidFill>
              </a:rPr>
              <a:t> ou </a:t>
            </a:r>
            <a:r>
              <a:rPr lang="fr-FR" b="1" dirty="0" smtClean="0">
                <a:solidFill>
                  <a:srgbClr val="008000"/>
                </a:solidFill>
              </a:rPr>
              <a:t>chouchou</a:t>
            </a:r>
            <a:r>
              <a:rPr lang="fr-FR" dirty="0" smtClean="0">
                <a:solidFill>
                  <a:srgbClr val="008000"/>
                </a:solidFill>
              </a:rPr>
              <a:t> (</a:t>
            </a:r>
            <a:r>
              <a:rPr lang="fr-FR" i="1" dirty="0" err="1" smtClean="0">
                <a:solidFill>
                  <a:srgbClr val="008000"/>
                </a:solidFill>
              </a:rPr>
              <a:t>Sechium</a:t>
            </a:r>
            <a:r>
              <a:rPr lang="fr-FR" i="1" dirty="0" smtClean="0">
                <a:solidFill>
                  <a:srgbClr val="008000"/>
                </a:solidFill>
              </a:rPr>
              <a:t> </a:t>
            </a:r>
            <a:r>
              <a:rPr lang="fr-FR" i="1" dirty="0" err="1" smtClean="0">
                <a:solidFill>
                  <a:srgbClr val="008000"/>
                </a:solidFill>
              </a:rPr>
              <a:t>edule</a:t>
            </a:r>
            <a:r>
              <a:rPr lang="fr-FR" dirty="0" smtClean="0">
                <a:solidFill>
                  <a:srgbClr val="008000"/>
                </a:solidFill>
              </a:rPr>
              <a:t>)</a:t>
            </a:r>
            <a:endParaRPr lang="fr-FR" dirty="0">
              <a:solidFill>
                <a:srgbClr val="008000"/>
              </a:solidFill>
            </a:endParaRPr>
          </a:p>
        </p:txBody>
      </p:sp>
      <p:sp>
        <p:nvSpPr>
          <p:cNvPr id="5" name="ZoneTexte 4"/>
          <p:cNvSpPr txBox="1"/>
          <p:nvPr/>
        </p:nvSpPr>
        <p:spPr>
          <a:xfrm>
            <a:off x="204396" y="1065007"/>
            <a:ext cx="11736592" cy="2031325"/>
          </a:xfrm>
          <a:prstGeom prst="rect">
            <a:avLst/>
          </a:prstGeom>
          <a:noFill/>
        </p:spPr>
        <p:txBody>
          <a:bodyPr wrap="square" rtlCol="0">
            <a:spAutoFit/>
          </a:bodyPr>
          <a:lstStyle/>
          <a:p>
            <a:pPr algn="just"/>
            <a:r>
              <a:rPr lang="fr-FR" dirty="0">
                <a:solidFill>
                  <a:srgbClr val="008000"/>
                </a:solidFill>
              </a:rPr>
              <a:t>E</a:t>
            </a:r>
            <a:r>
              <a:rPr lang="fr-FR" dirty="0" smtClean="0">
                <a:solidFill>
                  <a:srgbClr val="008000"/>
                </a:solidFill>
              </a:rPr>
              <a:t>n </a:t>
            </a:r>
            <a:r>
              <a:rPr lang="fr-FR" dirty="0">
                <a:solidFill>
                  <a:srgbClr val="008000"/>
                </a:solidFill>
              </a:rPr>
              <a:t>anglais : </a:t>
            </a:r>
            <a:r>
              <a:rPr lang="fr-FR" dirty="0" err="1">
                <a:solidFill>
                  <a:srgbClr val="008000"/>
                </a:solidFill>
              </a:rPr>
              <a:t>choko</a:t>
            </a:r>
            <a:r>
              <a:rPr lang="fr-FR" dirty="0">
                <a:solidFill>
                  <a:srgbClr val="008000"/>
                </a:solidFill>
              </a:rPr>
              <a:t> ou </a:t>
            </a:r>
            <a:r>
              <a:rPr lang="fr-FR" dirty="0" err="1" smtClean="0">
                <a:solidFill>
                  <a:srgbClr val="008000"/>
                </a:solidFill>
              </a:rPr>
              <a:t>chayote</a:t>
            </a:r>
            <a:r>
              <a:rPr lang="fr-FR" dirty="0" smtClean="0">
                <a:solidFill>
                  <a:srgbClr val="008000"/>
                </a:solidFill>
              </a:rPr>
              <a:t>. </a:t>
            </a:r>
            <a:r>
              <a:rPr lang="fr-FR" dirty="0" err="1" smtClean="0">
                <a:solidFill>
                  <a:srgbClr val="008000"/>
                </a:solidFill>
              </a:rPr>
              <a:t>Chayote</a:t>
            </a:r>
            <a:r>
              <a:rPr lang="fr-FR" dirty="0" smtClean="0">
                <a:solidFill>
                  <a:srgbClr val="008000"/>
                </a:solidFill>
              </a:rPr>
              <a:t> </a:t>
            </a:r>
            <a:r>
              <a:rPr lang="fr-FR" dirty="0">
                <a:solidFill>
                  <a:srgbClr val="008000"/>
                </a:solidFill>
              </a:rPr>
              <a:t>ou chayotte, appelée aussi </a:t>
            </a:r>
            <a:r>
              <a:rPr lang="fr-FR" dirty="0" err="1">
                <a:solidFill>
                  <a:srgbClr val="008000"/>
                </a:solidFill>
              </a:rPr>
              <a:t>christophine</a:t>
            </a:r>
            <a:r>
              <a:rPr lang="fr-FR" dirty="0">
                <a:solidFill>
                  <a:srgbClr val="008000"/>
                </a:solidFill>
              </a:rPr>
              <a:t>, chouchou, chouchoute, </a:t>
            </a:r>
            <a:r>
              <a:rPr lang="fr-FR" dirty="0" err="1">
                <a:solidFill>
                  <a:srgbClr val="008000"/>
                </a:solidFill>
              </a:rPr>
              <a:t>saosety</a:t>
            </a:r>
            <a:r>
              <a:rPr lang="fr-FR" dirty="0">
                <a:solidFill>
                  <a:srgbClr val="008000"/>
                </a:solidFill>
              </a:rPr>
              <a:t> ou </a:t>
            </a:r>
            <a:r>
              <a:rPr lang="fr-FR" dirty="0" err="1">
                <a:solidFill>
                  <a:srgbClr val="008000"/>
                </a:solidFill>
              </a:rPr>
              <a:t>sosoty</a:t>
            </a:r>
            <a:r>
              <a:rPr lang="fr-FR" dirty="0">
                <a:solidFill>
                  <a:srgbClr val="008000"/>
                </a:solidFill>
              </a:rPr>
              <a:t>, </a:t>
            </a:r>
            <a:r>
              <a:rPr lang="fr-FR" dirty="0" err="1">
                <a:solidFill>
                  <a:srgbClr val="008000"/>
                </a:solidFill>
              </a:rPr>
              <a:t>chuchu</a:t>
            </a:r>
            <a:r>
              <a:rPr lang="fr-FR" dirty="0">
                <a:solidFill>
                  <a:srgbClr val="008000"/>
                </a:solidFill>
              </a:rPr>
              <a:t>, </a:t>
            </a:r>
            <a:r>
              <a:rPr lang="fr-FR" dirty="0" err="1">
                <a:solidFill>
                  <a:srgbClr val="008000"/>
                </a:solidFill>
              </a:rPr>
              <a:t>labu</a:t>
            </a:r>
            <a:r>
              <a:rPr lang="fr-FR" dirty="0">
                <a:solidFill>
                  <a:srgbClr val="008000"/>
                </a:solidFill>
              </a:rPr>
              <a:t> siam, </a:t>
            </a:r>
            <a:r>
              <a:rPr lang="fr-FR" dirty="0" err="1">
                <a:solidFill>
                  <a:srgbClr val="008000"/>
                </a:solidFill>
              </a:rPr>
              <a:t>chow</a:t>
            </a:r>
            <a:r>
              <a:rPr lang="fr-FR" dirty="0">
                <a:solidFill>
                  <a:srgbClr val="008000"/>
                </a:solidFill>
              </a:rPr>
              <a:t> </a:t>
            </a:r>
            <a:r>
              <a:rPr lang="fr-FR" dirty="0" err="1">
                <a:solidFill>
                  <a:srgbClr val="008000"/>
                </a:solidFill>
              </a:rPr>
              <a:t>chow</a:t>
            </a:r>
            <a:r>
              <a:rPr lang="fr-FR" dirty="0">
                <a:solidFill>
                  <a:srgbClr val="008000"/>
                </a:solidFill>
              </a:rPr>
              <a:t>, </a:t>
            </a:r>
            <a:r>
              <a:rPr lang="fr-FR" dirty="0" err="1">
                <a:solidFill>
                  <a:srgbClr val="008000"/>
                </a:solidFill>
              </a:rPr>
              <a:t>choko</a:t>
            </a:r>
            <a:r>
              <a:rPr lang="fr-FR" dirty="0">
                <a:solidFill>
                  <a:srgbClr val="008000"/>
                </a:solidFill>
              </a:rPr>
              <a:t> ou encore mirliton, coloquinte. Herbacée vivace coureuse, vigoureuse, pérenne sur des rhizome épais. Subtropicale à tropicale ; non résistante au gel. Usages : Les racines, sources d'amidon, sont bouillies ou cuites au four; les jeunes pousses sont mangées en </a:t>
            </a:r>
            <a:r>
              <a:rPr lang="fr-FR" dirty="0" err="1">
                <a:solidFill>
                  <a:srgbClr val="008000"/>
                </a:solidFill>
              </a:rPr>
              <a:t>sa-lade</a:t>
            </a:r>
            <a:r>
              <a:rPr lang="fr-FR" dirty="0">
                <a:solidFill>
                  <a:srgbClr val="008000"/>
                </a:solidFill>
              </a:rPr>
              <a:t> ou cuites à la vapeur. Le fruit, gros et fade, est plus communément mangé comme légume, en gratin, à la vapeur ou frit avec d'autres légumes. </a:t>
            </a:r>
            <a:r>
              <a:rPr lang="fr-FR" b="1" dirty="0">
                <a:solidFill>
                  <a:srgbClr val="008000"/>
                </a:solidFill>
              </a:rPr>
              <a:t>Utilisé pour étouffer d'autres plantes moins vigoureuses comme la lantana </a:t>
            </a:r>
            <a:r>
              <a:rPr lang="fr-FR" dirty="0">
                <a:solidFill>
                  <a:srgbClr val="008000"/>
                </a:solidFill>
              </a:rPr>
              <a:t>; c'est aussi une espèce idéale pour recouvrir un toit en été. Nourriture pour les poules et les cochons</a:t>
            </a:r>
            <a:r>
              <a:rPr lang="fr-FR" dirty="0" smtClean="0">
                <a:solidFill>
                  <a:srgbClr val="008000"/>
                </a:solidFill>
              </a:rPr>
              <a:t>. </a:t>
            </a:r>
            <a:r>
              <a:rPr lang="fr-FR" dirty="0">
                <a:solidFill>
                  <a:srgbClr val="008000"/>
                </a:solidFill>
              </a:rPr>
              <a:t>Sa culture demande un sol frais, profond, bien ameubli et bien fumé, ainsi qu'un </a:t>
            </a:r>
            <a:r>
              <a:rPr lang="fr-FR" b="1" dirty="0">
                <a:solidFill>
                  <a:srgbClr val="008000"/>
                </a:solidFill>
              </a:rPr>
              <a:t>climat chaud</a:t>
            </a:r>
            <a:r>
              <a:rPr lang="fr-FR" dirty="0">
                <a:solidFill>
                  <a:srgbClr val="008000"/>
                </a:solidFill>
              </a:rPr>
              <a:t>.</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2300" y="3293632"/>
            <a:ext cx="1771650" cy="17716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367" y="4593847"/>
            <a:ext cx="2466975" cy="18478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075" y="4624271"/>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65" y="5065282"/>
            <a:ext cx="2286000" cy="11811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2938" y="5673430"/>
            <a:ext cx="1800225" cy="9906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6125" y="5127803"/>
            <a:ext cx="1647825" cy="1552575"/>
          </a:xfrm>
          <a:prstGeom prst="rect">
            <a:avLst/>
          </a:prstGeom>
        </p:spPr>
      </p:pic>
      <p:sp>
        <p:nvSpPr>
          <p:cNvPr id="12" name="ZoneTexte 11"/>
          <p:cNvSpPr txBox="1"/>
          <p:nvPr/>
        </p:nvSpPr>
        <p:spPr>
          <a:xfrm>
            <a:off x="109341" y="6246382"/>
            <a:ext cx="2657138" cy="461665"/>
          </a:xfrm>
          <a:prstGeom prst="rect">
            <a:avLst/>
          </a:prstGeom>
          <a:noFill/>
        </p:spPr>
        <p:txBody>
          <a:bodyPr wrap="square" rtlCol="0">
            <a:spAutoFit/>
          </a:bodyPr>
          <a:lstStyle/>
          <a:p>
            <a:pPr algn="ctr"/>
            <a:r>
              <a:rPr lang="fr-FR" sz="1200" dirty="0">
                <a:solidFill>
                  <a:srgbClr val="008000"/>
                </a:solidFill>
              </a:rPr>
              <a:t>Plantation de chouchous dans le cirque de Salazie, Réunion</a:t>
            </a:r>
          </a:p>
        </p:txBody>
      </p:sp>
      <p:sp>
        <p:nvSpPr>
          <p:cNvPr id="13" name="ZoneTexte 12"/>
          <p:cNvSpPr txBox="1"/>
          <p:nvPr/>
        </p:nvSpPr>
        <p:spPr>
          <a:xfrm>
            <a:off x="204396" y="3032911"/>
            <a:ext cx="10088767" cy="1200329"/>
          </a:xfrm>
          <a:prstGeom prst="rect">
            <a:avLst/>
          </a:prstGeom>
          <a:noFill/>
        </p:spPr>
        <p:txBody>
          <a:bodyPr wrap="square" rtlCol="0">
            <a:spAutoFit/>
          </a:bodyPr>
          <a:lstStyle/>
          <a:p>
            <a:pPr algn="just"/>
            <a:r>
              <a:rPr lang="fr-FR" dirty="0">
                <a:solidFill>
                  <a:srgbClr val="008000"/>
                </a:solidFill>
              </a:rPr>
              <a:t>La multiplication se fait par plantation du fruit assez tôt en fin </a:t>
            </a:r>
            <a:r>
              <a:rPr lang="fr-FR" dirty="0" smtClean="0">
                <a:solidFill>
                  <a:srgbClr val="008000"/>
                </a:solidFill>
              </a:rPr>
              <a:t>de la saison froide </a:t>
            </a:r>
            <a:r>
              <a:rPr lang="fr-FR" dirty="0">
                <a:solidFill>
                  <a:srgbClr val="008000"/>
                </a:solidFill>
              </a:rPr>
              <a:t>dans un endroit abrité et chaud. Six mois de chaleur sont nécessaires pour la maturation des fruits. La </a:t>
            </a:r>
            <a:r>
              <a:rPr lang="fr-FR" dirty="0" err="1">
                <a:solidFill>
                  <a:srgbClr val="008000"/>
                </a:solidFill>
              </a:rPr>
              <a:t>chayote</a:t>
            </a:r>
            <a:r>
              <a:rPr lang="fr-FR" dirty="0">
                <a:solidFill>
                  <a:srgbClr val="008000"/>
                </a:solidFill>
              </a:rPr>
              <a:t> a besoin d'être palissée pour prospérer. La souche peut rester en terre plusieurs années </a:t>
            </a:r>
            <a:r>
              <a:rPr lang="fr-FR" i="1" dirty="0">
                <a:solidFill>
                  <a:srgbClr val="008000"/>
                </a:solidFill>
              </a:rPr>
              <a:t>à condition de la protéger efficacement contre le gel</a:t>
            </a:r>
            <a:r>
              <a:rPr lang="fr-FR" i="1" dirty="0" smtClean="0">
                <a:solidFill>
                  <a:srgbClr val="008000"/>
                </a:solidFill>
              </a:rPr>
              <a:t>.</a:t>
            </a:r>
            <a:r>
              <a:rPr lang="fr-FR" dirty="0" smtClean="0">
                <a:solidFill>
                  <a:srgbClr val="008000"/>
                </a:solidFill>
              </a:rPr>
              <a:t> </a:t>
            </a:r>
            <a:r>
              <a:rPr lang="fr-FR" dirty="0" smtClean="0">
                <a:solidFill>
                  <a:srgbClr val="FF0000"/>
                </a:solidFill>
              </a:rPr>
              <a:t>La chayotte est invasive à la Réunion.</a:t>
            </a:r>
            <a:endParaRPr lang="fr-FR" i="1" dirty="0">
              <a:solidFill>
                <a:srgbClr val="FF0000"/>
              </a:solidFill>
            </a:endParaRP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523" y="131557"/>
            <a:ext cx="533400" cy="3429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9165" y="0"/>
            <a:ext cx="429123" cy="666510"/>
          </a:xfrm>
          <a:prstGeom prst="rect">
            <a:avLst/>
          </a:prstGeom>
        </p:spPr>
      </p:pic>
      <p:sp>
        <p:nvSpPr>
          <p:cNvPr id="14" name="ZoneTexte 13"/>
          <p:cNvSpPr txBox="1"/>
          <p:nvPr/>
        </p:nvSpPr>
        <p:spPr>
          <a:xfrm>
            <a:off x="1328569" y="118341"/>
            <a:ext cx="292068" cy="369332"/>
          </a:xfrm>
          <a:prstGeom prst="rect">
            <a:avLst/>
          </a:prstGeom>
          <a:noFill/>
        </p:spPr>
        <p:txBody>
          <a:bodyPr wrap="none" rtlCol="0">
            <a:spAutoFit/>
          </a:bodyPr>
          <a:lstStyle/>
          <a:p>
            <a:r>
              <a:rPr lang="fr-FR" b="1" dirty="0" smtClean="0"/>
              <a:t>?</a:t>
            </a:r>
            <a:endParaRPr lang="fr-FR" b="1" dirty="0"/>
          </a:p>
        </p:txBody>
      </p:sp>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4825" y="89349"/>
            <a:ext cx="476250" cy="476250"/>
          </a:xfrm>
          <a:prstGeom prst="rect">
            <a:avLst/>
          </a:prstGeom>
        </p:spPr>
      </p:pic>
    </p:spTree>
    <p:extLst>
      <p:ext uri="{BB962C8B-B14F-4D97-AF65-F5344CB8AC3E}">
        <p14:creationId xmlns:p14="http://schemas.microsoft.com/office/powerpoint/2010/main" val="717297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55</a:t>
            </a:fld>
            <a:endParaRPr lang="fr-FR" dirty="0"/>
          </a:p>
        </p:txBody>
      </p:sp>
      <p:sp>
        <p:nvSpPr>
          <p:cNvPr id="4" name="ZoneTexte 3"/>
          <p:cNvSpPr txBox="1"/>
          <p:nvPr/>
        </p:nvSpPr>
        <p:spPr>
          <a:xfrm>
            <a:off x="131967" y="653710"/>
            <a:ext cx="6914291" cy="369332"/>
          </a:xfrm>
          <a:prstGeom prst="rect">
            <a:avLst/>
          </a:prstGeom>
          <a:noFill/>
        </p:spPr>
        <p:txBody>
          <a:bodyPr wrap="square" rtlCol="0">
            <a:spAutoFit/>
          </a:bodyPr>
          <a:lstStyle/>
          <a:p>
            <a:r>
              <a:rPr lang="fr-FR" dirty="0" smtClean="0">
                <a:solidFill>
                  <a:srgbClr val="008000"/>
                </a:solidFill>
              </a:rPr>
              <a:t>16.9. </a:t>
            </a:r>
            <a:r>
              <a:rPr lang="pt-BR" b="1" dirty="0" smtClean="0">
                <a:solidFill>
                  <a:srgbClr val="008000"/>
                </a:solidFill>
              </a:rPr>
              <a:t>Chou </a:t>
            </a:r>
            <a:r>
              <a:rPr lang="fr-FR" b="1" dirty="0">
                <a:solidFill>
                  <a:srgbClr val="008000"/>
                </a:solidFill>
              </a:rPr>
              <a:t>cabus ou chou pommé</a:t>
            </a:r>
            <a:r>
              <a:rPr lang="pt-BR" b="1" dirty="0" smtClean="0">
                <a:solidFill>
                  <a:srgbClr val="008000"/>
                </a:solidFill>
              </a:rPr>
              <a:t> </a:t>
            </a:r>
            <a:r>
              <a:rPr lang="pt-BR" dirty="0">
                <a:solidFill>
                  <a:srgbClr val="008000"/>
                </a:solidFill>
              </a:rPr>
              <a:t>(</a:t>
            </a:r>
            <a:r>
              <a:rPr lang="pt-BR" i="1" dirty="0">
                <a:solidFill>
                  <a:srgbClr val="008000"/>
                </a:solidFill>
              </a:rPr>
              <a:t>Brassica </a:t>
            </a:r>
            <a:r>
              <a:rPr lang="pt-BR" i="1" dirty="0" smtClean="0">
                <a:solidFill>
                  <a:srgbClr val="008000"/>
                </a:solidFill>
              </a:rPr>
              <a:t>oleracea </a:t>
            </a:r>
            <a:r>
              <a:rPr lang="pt-BR" dirty="0">
                <a:solidFill>
                  <a:srgbClr val="008000"/>
                </a:solidFill>
              </a:rPr>
              <a:t>var. </a:t>
            </a:r>
            <a:r>
              <a:rPr lang="pt-BR" i="1" dirty="0">
                <a:solidFill>
                  <a:srgbClr val="008000"/>
                </a:solidFill>
              </a:rPr>
              <a:t>capitata</a:t>
            </a:r>
            <a:r>
              <a:rPr lang="pt-BR" dirty="0" smtClean="0">
                <a:solidFill>
                  <a:srgbClr val="008000"/>
                </a:solidFill>
              </a:rPr>
              <a:t>)</a:t>
            </a:r>
            <a:endParaRPr lang="fr-FR" dirty="0">
              <a:solidFill>
                <a:srgbClr val="008000"/>
              </a:solidFill>
            </a:endParaRPr>
          </a:p>
        </p:txBody>
      </p:sp>
      <p:sp>
        <p:nvSpPr>
          <p:cNvPr id="5" name="ZoneTexte 4"/>
          <p:cNvSpPr txBox="1"/>
          <p:nvPr/>
        </p:nvSpPr>
        <p:spPr>
          <a:xfrm>
            <a:off x="131968" y="1023042"/>
            <a:ext cx="11782392" cy="3139321"/>
          </a:xfrm>
          <a:prstGeom prst="rect">
            <a:avLst/>
          </a:prstGeom>
          <a:noFill/>
        </p:spPr>
        <p:txBody>
          <a:bodyPr wrap="square" rtlCol="0">
            <a:spAutoFit/>
          </a:bodyPr>
          <a:lstStyle/>
          <a:p>
            <a:pPr algn="just"/>
            <a:r>
              <a:rPr lang="pt-BR" dirty="0" smtClean="0">
                <a:solidFill>
                  <a:srgbClr val="008000"/>
                </a:solidFill>
              </a:rPr>
              <a:t>Anglais : White cabbage. C’</a:t>
            </a:r>
            <a:r>
              <a:rPr lang="fr-FR" dirty="0" smtClean="0">
                <a:solidFill>
                  <a:srgbClr val="008000"/>
                </a:solidFill>
              </a:rPr>
              <a:t>est </a:t>
            </a:r>
            <a:r>
              <a:rPr lang="fr-FR" dirty="0">
                <a:solidFill>
                  <a:srgbClr val="008000"/>
                </a:solidFill>
              </a:rPr>
              <a:t>une </a:t>
            </a:r>
            <a:r>
              <a:rPr lang="fr-FR" dirty="0">
                <a:solidFill>
                  <a:srgbClr val="008000"/>
                </a:solidFill>
                <a:hlinkClick r:id="rId2" tooltip="Variété (botanique)"/>
              </a:rPr>
              <a:t>variété</a:t>
            </a:r>
            <a:r>
              <a:rPr lang="fr-FR" dirty="0">
                <a:solidFill>
                  <a:srgbClr val="008000"/>
                </a:solidFill>
              </a:rPr>
              <a:t> de </a:t>
            </a:r>
            <a:r>
              <a:rPr lang="fr-FR" dirty="0">
                <a:solidFill>
                  <a:srgbClr val="008000"/>
                </a:solidFill>
                <a:hlinkClick r:id="rId3" tooltip="Chou commun"/>
              </a:rPr>
              <a:t>chou</a:t>
            </a:r>
            <a:r>
              <a:rPr lang="fr-FR" dirty="0">
                <a:solidFill>
                  <a:srgbClr val="008000"/>
                </a:solidFill>
              </a:rPr>
              <a:t> caractérisée par une tête et un feuillage </a:t>
            </a:r>
            <a:r>
              <a:rPr lang="fr-FR" dirty="0" smtClean="0">
                <a:solidFill>
                  <a:srgbClr val="008000"/>
                </a:solidFill>
              </a:rPr>
              <a:t>lisse. C'est </a:t>
            </a:r>
            <a:r>
              <a:rPr lang="fr-FR" dirty="0">
                <a:solidFill>
                  <a:srgbClr val="008000"/>
                </a:solidFill>
              </a:rPr>
              <a:t>une </a:t>
            </a:r>
            <a:r>
              <a:rPr lang="fr-FR" dirty="0">
                <a:solidFill>
                  <a:srgbClr val="008000"/>
                </a:solidFill>
                <a:hlinkClick r:id="rId4" tooltip="Plante vivace"/>
              </a:rPr>
              <a:t>plante vivace</a:t>
            </a:r>
            <a:r>
              <a:rPr lang="fr-FR" dirty="0">
                <a:solidFill>
                  <a:srgbClr val="008000"/>
                </a:solidFill>
              </a:rPr>
              <a:t> formant une rosette de feuilles, de 30 à 60 cm de haut et de large</a:t>
            </a:r>
            <a:r>
              <a:rPr lang="fr-FR" dirty="0" smtClean="0">
                <a:solidFill>
                  <a:srgbClr val="008000"/>
                </a:solidFill>
              </a:rPr>
              <a:t>. Le </a:t>
            </a:r>
            <a:r>
              <a:rPr lang="fr-FR" dirty="0">
                <a:solidFill>
                  <a:srgbClr val="008000"/>
                </a:solidFill>
              </a:rPr>
              <a:t>chou pommé se cultive sous tous les climats mais affectionne, particulièrement, les ambiances humides et les températures douces</a:t>
            </a:r>
            <a:r>
              <a:rPr lang="fr-FR" dirty="0" smtClean="0">
                <a:solidFill>
                  <a:srgbClr val="008000"/>
                </a:solidFill>
              </a:rPr>
              <a:t>. Ce </a:t>
            </a:r>
            <a:r>
              <a:rPr lang="fr-FR" dirty="0">
                <a:solidFill>
                  <a:srgbClr val="008000"/>
                </a:solidFill>
              </a:rPr>
              <a:t>n'est pas le chou le plus rustique. Il a besoin de soleil, mais le sol doit rester frais</a:t>
            </a:r>
            <a:r>
              <a:rPr lang="fr-FR" dirty="0" smtClean="0">
                <a:solidFill>
                  <a:srgbClr val="008000"/>
                </a:solidFill>
              </a:rPr>
              <a:t>. Installez-le </a:t>
            </a:r>
            <a:r>
              <a:rPr lang="fr-FR" dirty="0">
                <a:solidFill>
                  <a:srgbClr val="008000"/>
                </a:solidFill>
              </a:rPr>
              <a:t>sur un sol humifère et bien drainant</a:t>
            </a:r>
            <a:r>
              <a:rPr lang="fr-FR" dirty="0" smtClean="0">
                <a:solidFill>
                  <a:srgbClr val="008000"/>
                </a:solidFill>
              </a:rPr>
              <a:t>. Il apprécie </a:t>
            </a:r>
            <a:r>
              <a:rPr lang="fr-FR" dirty="0">
                <a:solidFill>
                  <a:srgbClr val="008000"/>
                </a:solidFill>
              </a:rPr>
              <a:t>les sols riches, profonds et bien drainés, à tendance </a:t>
            </a:r>
            <a:r>
              <a:rPr lang="fr-FR" dirty="0" smtClean="0">
                <a:solidFill>
                  <a:srgbClr val="008000"/>
                </a:solidFill>
              </a:rPr>
              <a:t>calcaire, les </a:t>
            </a:r>
            <a:r>
              <a:rPr lang="fr-FR" dirty="0">
                <a:solidFill>
                  <a:srgbClr val="008000"/>
                </a:solidFill>
              </a:rPr>
              <a:t>situations bien exposées à la lumière, avec un maximum de circulation d’air. Si, comme la plupart des légumes du potager, le chou apprécie le plein soleil, </a:t>
            </a:r>
            <a:r>
              <a:rPr lang="fr-FR" dirty="0">
                <a:solidFill>
                  <a:srgbClr val="FF0000"/>
                </a:solidFill>
              </a:rPr>
              <a:t>il craint en revanche la sécheresse</a:t>
            </a:r>
            <a:r>
              <a:rPr lang="fr-FR" dirty="0" smtClean="0">
                <a:solidFill>
                  <a:srgbClr val="008000"/>
                </a:solidFill>
              </a:rPr>
              <a:t>. </a:t>
            </a:r>
            <a:r>
              <a:rPr lang="fr-FR" dirty="0" smtClean="0">
                <a:solidFill>
                  <a:srgbClr val="FF0000"/>
                </a:solidFill>
              </a:rPr>
              <a:t>Sa croissance ralentit, en cas de forte chaleurs.</a:t>
            </a:r>
            <a:endParaRPr lang="fr-FR" dirty="0">
              <a:solidFill>
                <a:srgbClr val="FF0000"/>
              </a:solidFill>
            </a:endParaRPr>
          </a:p>
          <a:p>
            <a:pPr algn="just"/>
            <a:r>
              <a:rPr lang="fr-FR" dirty="0">
                <a:solidFill>
                  <a:srgbClr val="008000"/>
                </a:solidFill>
              </a:rPr>
              <a:t>Les nombreuses variétés cultivées (cultivars) sont parfois classées en </a:t>
            </a:r>
            <a:r>
              <a:rPr lang="fr-FR" dirty="0">
                <a:solidFill>
                  <a:srgbClr val="008000"/>
                </a:solidFill>
                <a:hlinkClick r:id="rId5" tooltip="Groupe de cultivars"/>
              </a:rPr>
              <a:t>Groupe de cultivars</a:t>
            </a:r>
            <a:r>
              <a:rPr lang="fr-FR" dirty="0">
                <a:solidFill>
                  <a:srgbClr val="008000"/>
                </a:solidFill>
              </a:rPr>
              <a:t> selon leurs formes :</a:t>
            </a:r>
          </a:p>
          <a:p>
            <a:r>
              <a:rPr lang="fr-FR" i="1" dirty="0" err="1">
                <a:solidFill>
                  <a:srgbClr val="008000"/>
                </a:solidFill>
              </a:rPr>
              <a:t>Brassica</a:t>
            </a:r>
            <a:r>
              <a:rPr lang="fr-FR" i="1" dirty="0">
                <a:solidFill>
                  <a:srgbClr val="008000"/>
                </a:solidFill>
              </a:rPr>
              <a:t> </a:t>
            </a:r>
            <a:r>
              <a:rPr lang="fr-FR" i="1" dirty="0" err="1">
                <a:solidFill>
                  <a:srgbClr val="008000"/>
                </a:solidFill>
              </a:rPr>
              <a:t>oleracea</a:t>
            </a:r>
            <a:r>
              <a:rPr lang="fr-FR" dirty="0">
                <a:solidFill>
                  <a:srgbClr val="008000"/>
                </a:solidFill>
              </a:rPr>
              <a:t> var. </a:t>
            </a:r>
            <a:r>
              <a:rPr lang="fr-FR" i="1" dirty="0" err="1">
                <a:solidFill>
                  <a:srgbClr val="008000"/>
                </a:solidFill>
              </a:rPr>
              <a:t>capitata</a:t>
            </a:r>
            <a:r>
              <a:rPr lang="fr-FR" dirty="0">
                <a:solidFill>
                  <a:srgbClr val="008000"/>
                </a:solidFill>
              </a:rPr>
              <a:t> f. </a:t>
            </a:r>
            <a:r>
              <a:rPr lang="fr-FR" i="1" dirty="0" err="1">
                <a:solidFill>
                  <a:srgbClr val="008000"/>
                </a:solidFill>
              </a:rPr>
              <a:t>acuta</a:t>
            </a:r>
            <a:r>
              <a:rPr lang="fr-FR" dirty="0">
                <a:solidFill>
                  <a:srgbClr val="008000"/>
                </a:solidFill>
              </a:rPr>
              <a:t>, le chou cabus pointu</a:t>
            </a:r>
          </a:p>
          <a:p>
            <a:r>
              <a:rPr lang="fr-FR" i="1" dirty="0" err="1">
                <a:solidFill>
                  <a:srgbClr val="008000"/>
                </a:solidFill>
              </a:rPr>
              <a:t>Brassica</a:t>
            </a:r>
            <a:r>
              <a:rPr lang="fr-FR" i="1" dirty="0">
                <a:solidFill>
                  <a:srgbClr val="008000"/>
                </a:solidFill>
              </a:rPr>
              <a:t> </a:t>
            </a:r>
            <a:r>
              <a:rPr lang="fr-FR" i="1" dirty="0" err="1">
                <a:solidFill>
                  <a:srgbClr val="008000"/>
                </a:solidFill>
              </a:rPr>
              <a:t>oleracea</a:t>
            </a:r>
            <a:r>
              <a:rPr lang="fr-FR" dirty="0">
                <a:solidFill>
                  <a:srgbClr val="008000"/>
                </a:solidFill>
              </a:rPr>
              <a:t> var. </a:t>
            </a:r>
            <a:r>
              <a:rPr lang="fr-FR" i="1" dirty="0" err="1">
                <a:solidFill>
                  <a:srgbClr val="008000"/>
                </a:solidFill>
              </a:rPr>
              <a:t>capitata</a:t>
            </a:r>
            <a:r>
              <a:rPr lang="fr-FR" dirty="0">
                <a:solidFill>
                  <a:srgbClr val="008000"/>
                </a:solidFill>
              </a:rPr>
              <a:t> f. </a:t>
            </a:r>
            <a:r>
              <a:rPr lang="fr-FR" i="1" dirty="0">
                <a:solidFill>
                  <a:srgbClr val="008000"/>
                </a:solidFill>
              </a:rPr>
              <a:t>alba</a:t>
            </a:r>
            <a:r>
              <a:rPr lang="fr-FR" dirty="0">
                <a:solidFill>
                  <a:srgbClr val="008000"/>
                </a:solidFill>
              </a:rPr>
              <a:t>, le chou cabus blanc</a:t>
            </a:r>
          </a:p>
          <a:p>
            <a:r>
              <a:rPr lang="fr-FR" i="1" dirty="0" err="1">
                <a:solidFill>
                  <a:srgbClr val="008000"/>
                </a:solidFill>
              </a:rPr>
              <a:t>Brassica</a:t>
            </a:r>
            <a:r>
              <a:rPr lang="fr-FR" i="1" dirty="0">
                <a:solidFill>
                  <a:srgbClr val="008000"/>
                </a:solidFill>
              </a:rPr>
              <a:t> </a:t>
            </a:r>
            <a:r>
              <a:rPr lang="fr-FR" i="1" dirty="0" err="1">
                <a:solidFill>
                  <a:srgbClr val="008000"/>
                </a:solidFill>
              </a:rPr>
              <a:t>oleracea</a:t>
            </a:r>
            <a:r>
              <a:rPr lang="fr-FR" dirty="0">
                <a:solidFill>
                  <a:srgbClr val="008000"/>
                </a:solidFill>
              </a:rPr>
              <a:t> var. </a:t>
            </a:r>
            <a:r>
              <a:rPr lang="fr-FR" i="1" dirty="0" err="1">
                <a:solidFill>
                  <a:srgbClr val="008000"/>
                </a:solidFill>
              </a:rPr>
              <a:t>capitata</a:t>
            </a:r>
            <a:r>
              <a:rPr lang="fr-FR" dirty="0">
                <a:solidFill>
                  <a:srgbClr val="008000"/>
                </a:solidFill>
              </a:rPr>
              <a:t> f. </a:t>
            </a:r>
            <a:r>
              <a:rPr lang="fr-FR" i="1" dirty="0" err="1" smtClean="0">
                <a:solidFill>
                  <a:srgbClr val="008000"/>
                </a:solidFill>
              </a:rPr>
              <a:t>rubra</a:t>
            </a:r>
            <a:r>
              <a:rPr lang="fr-FR" dirty="0" smtClean="0">
                <a:solidFill>
                  <a:srgbClr val="008000"/>
                </a:solidFill>
              </a:rPr>
              <a:t>, </a:t>
            </a:r>
            <a:r>
              <a:rPr lang="fr-FR" dirty="0">
                <a:solidFill>
                  <a:srgbClr val="008000"/>
                </a:solidFill>
              </a:rPr>
              <a:t>le chou cabus </a:t>
            </a:r>
            <a:r>
              <a:rPr lang="fr-FR" dirty="0" smtClean="0">
                <a:solidFill>
                  <a:srgbClr val="008000"/>
                </a:solidFill>
              </a:rPr>
              <a:t>rouge.</a:t>
            </a:r>
          </a:p>
        </p:txBody>
      </p:sp>
      <p:pic>
        <p:nvPicPr>
          <p:cNvPr id="1026" name="Picture 2" descr="D:\Users\blisan\Pictures\perso\agro-forêts\Chou cab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68" y="4817764"/>
            <a:ext cx="14192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êts\Chou cabus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8473" y="5732164"/>
            <a:ext cx="12858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êts\Chou cabus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1989" y="5592024"/>
            <a:ext cx="13239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perso\agro-forêts\Chou cabus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7949" y="5725374"/>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agro-forêts\Chou cabus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6341" y="536342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1940" y="0"/>
            <a:ext cx="495300" cy="666750"/>
          </a:xfrm>
          <a:prstGeom prst="rect">
            <a:avLst/>
          </a:prstGeom>
        </p:spPr>
      </p:pic>
    </p:spTree>
    <p:extLst>
      <p:ext uri="{BB962C8B-B14F-4D97-AF65-F5344CB8AC3E}">
        <p14:creationId xmlns:p14="http://schemas.microsoft.com/office/powerpoint/2010/main" val="9342967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38265" y="193302"/>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56</a:t>
            </a:fld>
            <a:endParaRPr lang="fr-FR" dirty="0"/>
          </a:p>
        </p:txBody>
      </p:sp>
      <p:sp>
        <p:nvSpPr>
          <p:cNvPr id="4" name="ZoneTexte 3"/>
          <p:cNvSpPr txBox="1"/>
          <p:nvPr/>
        </p:nvSpPr>
        <p:spPr>
          <a:xfrm>
            <a:off x="215411" y="697802"/>
            <a:ext cx="9093841" cy="369332"/>
          </a:xfrm>
          <a:prstGeom prst="rect">
            <a:avLst/>
          </a:prstGeom>
          <a:noFill/>
        </p:spPr>
        <p:txBody>
          <a:bodyPr wrap="square" rtlCol="0">
            <a:spAutoFit/>
          </a:bodyPr>
          <a:lstStyle/>
          <a:p>
            <a:r>
              <a:rPr lang="fr-FR" dirty="0">
                <a:solidFill>
                  <a:srgbClr val="008000"/>
                </a:solidFill>
              </a:rPr>
              <a:t>16.10. </a:t>
            </a:r>
            <a:r>
              <a:rPr lang="fr-FR" b="1" dirty="0">
                <a:solidFill>
                  <a:srgbClr val="008000"/>
                </a:solidFill>
              </a:rPr>
              <a:t>Chou </a:t>
            </a:r>
            <a:r>
              <a:rPr lang="fr-FR" b="1" dirty="0" smtClean="0">
                <a:solidFill>
                  <a:srgbClr val="008000"/>
                </a:solidFill>
              </a:rPr>
              <a:t>africain,</a:t>
            </a:r>
            <a:r>
              <a:rPr lang="fr-FR" dirty="0" smtClean="0">
                <a:solidFill>
                  <a:srgbClr val="008000"/>
                </a:solidFill>
              </a:rPr>
              <a:t> </a:t>
            </a:r>
            <a:r>
              <a:rPr lang="fr-FR" b="1" dirty="0">
                <a:solidFill>
                  <a:srgbClr val="008000"/>
                </a:solidFill>
              </a:rPr>
              <a:t>moutarde éthiopienne </a:t>
            </a:r>
            <a:r>
              <a:rPr lang="fr-FR" dirty="0">
                <a:solidFill>
                  <a:srgbClr val="008000"/>
                </a:solidFill>
              </a:rPr>
              <a:t>ou </a:t>
            </a:r>
            <a:r>
              <a:rPr lang="fr-FR" b="1" dirty="0">
                <a:solidFill>
                  <a:srgbClr val="008000"/>
                </a:solidFill>
              </a:rPr>
              <a:t>moutarde d'Abyssinie</a:t>
            </a:r>
            <a:r>
              <a:rPr lang="fr-FR" b="1" dirty="0" smtClean="0">
                <a:solidFill>
                  <a:srgbClr val="008000"/>
                </a:solidFill>
              </a:rPr>
              <a:t> </a:t>
            </a:r>
            <a:r>
              <a:rPr lang="fr-FR" dirty="0">
                <a:solidFill>
                  <a:srgbClr val="008000"/>
                </a:solidFill>
              </a:rPr>
              <a:t>(</a:t>
            </a:r>
            <a:r>
              <a:rPr lang="fr-FR" i="1" dirty="0" err="1">
                <a:solidFill>
                  <a:srgbClr val="008000"/>
                </a:solidFill>
              </a:rPr>
              <a:t>Brassica</a:t>
            </a:r>
            <a:r>
              <a:rPr lang="fr-FR" i="1" dirty="0">
                <a:solidFill>
                  <a:srgbClr val="008000"/>
                </a:solidFill>
              </a:rPr>
              <a:t> </a:t>
            </a:r>
            <a:r>
              <a:rPr lang="fr-FR" i="1" dirty="0" err="1">
                <a:solidFill>
                  <a:srgbClr val="008000"/>
                </a:solidFill>
              </a:rPr>
              <a:t>carinata</a:t>
            </a:r>
            <a:r>
              <a:rPr lang="fr-FR" dirty="0">
                <a:solidFill>
                  <a:srgbClr val="008000"/>
                </a:solidFill>
              </a:rPr>
              <a:t>)</a:t>
            </a:r>
          </a:p>
        </p:txBody>
      </p:sp>
      <p:sp>
        <p:nvSpPr>
          <p:cNvPr id="5" name="ZoneTexte 4"/>
          <p:cNvSpPr txBox="1"/>
          <p:nvPr/>
        </p:nvSpPr>
        <p:spPr>
          <a:xfrm>
            <a:off x="99152" y="1180288"/>
            <a:ext cx="11865166" cy="3477875"/>
          </a:xfrm>
          <a:prstGeom prst="rect">
            <a:avLst/>
          </a:prstGeom>
          <a:noFill/>
        </p:spPr>
        <p:txBody>
          <a:bodyPr wrap="square" rtlCol="0">
            <a:spAutoFit/>
          </a:bodyPr>
          <a:lstStyle/>
          <a:p>
            <a:pPr algn="just"/>
            <a:r>
              <a:rPr lang="fr-FR" dirty="0">
                <a:solidFill>
                  <a:srgbClr val="008000"/>
                </a:solidFill>
              </a:rPr>
              <a:t>La </a:t>
            </a:r>
            <a:r>
              <a:rPr lang="fr-FR" dirty="0" smtClean="0">
                <a:solidFill>
                  <a:srgbClr val="008000"/>
                </a:solidFill>
              </a:rPr>
              <a:t>plante </a:t>
            </a:r>
            <a:r>
              <a:rPr lang="fr-FR" dirty="0">
                <a:solidFill>
                  <a:srgbClr val="008000"/>
                </a:solidFill>
              </a:rPr>
              <a:t>(famille des </a:t>
            </a:r>
            <a:r>
              <a:rPr lang="fr-FR" i="1" dirty="0" err="1">
                <a:hlinkClick r:id="rId2" tooltip="Brassicaceae"/>
              </a:rPr>
              <a:t>Brassicaceae</a:t>
            </a:r>
            <a:r>
              <a:rPr lang="fr-FR" dirty="0" smtClean="0">
                <a:solidFill>
                  <a:srgbClr val="008000"/>
                </a:solidFill>
              </a:rPr>
              <a:t>) </a:t>
            </a:r>
            <a:r>
              <a:rPr lang="fr-FR" dirty="0">
                <a:solidFill>
                  <a:srgbClr val="008000"/>
                </a:solidFill>
              </a:rPr>
              <a:t>est </a:t>
            </a:r>
            <a:r>
              <a:rPr lang="fr-FR" dirty="0" smtClean="0">
                <a:solidFill>
                  <a:srgbClr val="008000"/>
                </a:solidFill>
              </a:rPr>
              <a:t>cultivé </a:t>
            </a:r>
            <a:r>
              <a:rPr lang="fr-FR" dirty="0">
                <a:solidFill>
                  <a:srgbClr val="008000"/>
                </a:solidFill>
              </a:rPr>
              <a:t>comme </a:t>
            </a:r>
            <a:r>
              <a:rPr lang="fr-FR" dirty="0" smtClean="0">
                <a:solidFill>
                  <a:srgbClr val="008000"/>
                </a:solidFill>
                <a:hlinkClick r:id="rId3" tooltip="Feuille de légumes"/>
              </a:rPr>
              <a:t>légume-feuille</a:t>
            </a:r>
            <a:r>
              <a:rPr lang="fr-FR" dirty="0" smtClean="0">
                <a:solidFill>
                  <a:srgbClr val="008000"/>
                </a:solidFill>
              </a:rPr>
              <a:t>, </a:t>
            </a:r>
            <a:r>
              <a:rPr lang="fr-FR" dirty="0">
                <a:solidFill>
                  <a:srgbClr val="008000"/>
                </a:solidFill>
              </a:rPr>
              <a:t>avec une saveur douce</a:t>
            </a:r>
            <a:r>
              <a:rPr lang="fr-FR" dirty="0" smtClean="0">
                <a:solidFill>
                  <a:srgbClr val="008000"/>
                </a:solidFill>
              </a:rPr>
              <a:t>. </a:t>
            </a:r>
            <a:r>
              <a:rPr lang="fr-FR" dirty="0">
                <a:solidFill>
                  <a:srgbClr val="008000"/>
                </a:solidFill>
              </a:rPr>
              <a:t>Bien que </a:t>
            </a:r>
            <a:r>
              <a:rPr lang="fr-FR" i="1" dirty="0" err="1">
                <a:solidFill>
                  <a:srgbClr val="008000"/>
                </a:solidFill>
              </a:rPr>
              <a:t>B.carinata</a:t>
            </a:r>
            <a:r>
              <a:rPr lang="fr-FR" dirty="0">
                <a:solidFill>
                  <a:srgbClr val="008000"/>
                </a:solidFill>
              </a:rPr>
              <a:t> est </a:t>
            </a:r>
            <a:r>
              <a:rPr lang="fr-FR" dirty="0" smtClean="0">
                <a:solidFill>
                  <a:srgbClr val="008000"/>
                </a:solidFill>
              </a:rPr>
              <a:t>cultivé comme</a:t>
            </a:r>
            <a:r>
              <a:rPr lang="fr-FR" dirty="0">
                <a:solidFill>
                  <a:srgbClr val="008000"/>
                </a:solidFill>
              </a:rPr>
              <a:t> </a:t>
            </a:r>
            <a:r>
              <a:rPr lang="fr-FR" dirty="0">
                <a:solidFill>
                  <a:srgbClr val="008000"/>
                </a:solidFill>
                <a:hlinkClick r:id="rId4" tooltip="Oléagineux"/>
              </a:rPr>
              <a:t>oléagineux</a:t>
            </a:r>
            <a:r>
              <a:rPr lang="fr-FR" dirty="0">
                <a:solidFill>
                  <a:srgbClr val="008000"/>
                </a:solidFill>
              </a:rPr>
              <a:t> </a:t>
            </a:r>
            <a:r>
              <a:rPr lang="fr-FR" dirty="0" smtClean="0">
                <a:solidFill>
                  <a:srgbClr val="008000"/>
                </a:solidFill>
              </a:rPr>
              <a:t>en</a:t>
            </a:r>
            <a:r>
              <a:rPr lang="fr-FR" dirty="0">
                <a:solidFill>
                  <a:srgbClr val="008000"/>
                </a:solidFill>
              </a:rPr>
              <a:t> </a:t>
            </a:r>
            <a:r>
              <a:rPr lang="fr-FR" dirty="0" smtClean="0">
                <a:solidFill>
                  <a:srgbClr val="008000"/>
                </a:solidFill>
                <a:hlinkClick r:id="rId5" tooltip="Ethiopie"/>
              </a:rPr>
              <a:t>Éthiopie</a:t>
            </a:r>
            <a:r>
              <a:rPr lang="fr-FR" dirty="0" smtClean="0">
                <a:solidFill>
                  <a:srgbClr val="008000"/>
                </a:solidFill>
              </a:rPr>
              <a:t>, </a:t>
            </a:r>
            <a:r>
              <a:rPr lang="fr-FR" dirty="0">
                <a:solidFill>
                  <a:srgbClr val="008000"/>
                </a:solidFill>
              </a:rPr>
              <a:t>il a des niveaux généralement élevés de </a:t>
            </a:r>
            <a:r>
              <a:rPr lang="fr-FR" dirty="0" err="1" smtClean="0">
                <a:solidFill>
                  <a:srgbClr val="008000"/>
                </a:solidFill>
                <a:hlinkClick r:id="rId6" tooltip="Glucosinolates"/>
              </a:rPr>
              <a:t>glucosinolates</a:t>
            </a:r>
            <a:r>
              <a:rPr lang="fr-FR" dirty="0">
                <a:solidFill>
                  <a:srgbClr val="008000"/>
                </a:solidFill>
              </a:rPr>
              <a:t> et </a:t>
            </a:r>
            <a:r>
              <a:rPr lang="fr-FR" dirty="0" smtClean="0">
                <a:solidFill>
                  <a:srgbClr val="008000"/>
                </a:solidFill>
              </a:rPr>
              <a:t>d</a:t>
            </a:r>
            <a:r>
              <a:rPr lang="fr-FR" dirty="0" smtClean="0">
                <a:solidFill>
                  <a:srgbClr val="008000"/>
                </a:solidFill>
                <a:hlinkClick r:id="rId7" tooltip="L'acide érucique"/>
              </a:rPr>
              <a:t>’acide </a:t>
            </a:r>
            <a:r>
              <a:rPr lang="fr-FR" dirty="0">
                <a:solidFill>
                  <a:srgbClr val="008000"/>
                </a:solidFill>
                <a:hlinkClick r:id="rId7" tooltip="L'acide érucique"/>
              </a:rPr>
              <a:t>érucique</a:t>
            </a:r>
            <a:r>
              <a:rPr lang="fr-FR" dirty="0">
                <a:solidFill>
                  <a:srgbClr val="008000"/>
                </a:solidFill>
              </a:rPr>
              <a:t>  </a:t>
            </a:r>
            <a:r>
              <a:rPr lang="fr-FR" dirty="0" smtClean="0">
                <a:solidFill>
                  <a:srgbClr val="008000"/>
                </a:solidFill>
              </a:rPr>
              <a:t>indésirables (</a:t>
            </a:r>
            <a:r>
              <a:rPr lang="fr-FR" dirty="0" err="1">
                <a:solidFill>
                  <a:srgbClr val="008000"/>
                </a:solidFill>
              </a:rPr>
              <a:t>Getinet</a:t>
            </a:r>
            <a:r>
              <a:rPr lang="fr-FR" dirty="0">
                <a:solidFill>
                  <a:srgbClr val="008000"/>
                </a:solidFill>
              </a:rPr>
              <a:t> et al., 1997), ce qui en fait un mauvais </a:t>
            </a:r>
            <a:r>
              <a:rPr lang="fr-FR" dirty="0" smtClean="0">
                <a:solidFill>
                  <a:srgbClr val="008000"/>
                </a:solidFill>
              </a:rPr>
              <a:t>choix, en tant que </a:t>
            </a:r>
            <a:r>
              <a:rPr lang="fr-FR" dirty="0">
                <a:solidFill>
                  <a:srgbClr val="008000"/>
                </a:solidFill>
              </a:rPr>
              <a:t>plante </a:t>
            </a:r>
            <a:r>
              <a:rPr lang="fr-FR" dirty="0" smtClean="0">
                <a:solidFill>
                  <a:srgbClr val="008000"/>
                </a:solidFill>
              </a:rPr>
              <a:t>oléagineuse (°) (+). </a:t>
            </a:r>
            <a:r>
              <a:rPr lang="fr-FR" dirty="0">
                <a:solidFill>
                  <a:srgbClr val="008000"/>
                </a:solidFill>
              </a:rPr>
              <a:t>Les fleurs sont très attractifs pour les </a:t>
            </a:r>
            <a:r>
              <a:rPr lang="fr-FR" dirty="0" smtClean="0">
                <a:solidFill>
                  <a:srgbClr val="008000"/>
                </a:solidFill>
              </a:rPr>
              <a:t>abeilles. </a:t>
            </a:r>
            <a:r>
              <a:rPr lang="fr-FR" altLang="fr-FR" sz="1600" b="1" dirty="0" smtClean="0">
                <a:solidFill>
                  <a:srgbClr val="008000"/>
                </a:solidFill>
                <a:latin typeface="Arial" panose="020B0604020202020204" pitchFamily="34" charset="0"/>
              </a:rPr>
              <a:t>Ses </a:t>
            </a:r>
            <a:r>
              <a:rPr lang="fr-FR" altLang="fr-FR" sz="1600" b="1" dirty="0">
                <a:solidFill>
                  <a:srgbClr val="008000"/>
                </a:solidFill>
                <a:latin typeface="Arial" panose="020B0604020202020204" pitchFamily="34" charset="0"/>
              </a:rPr>
              <a:t>graines peuvent germer dans les sols avec un niveau de salinité supérieure à la moyenne</a:t>
            </a:r>
            <a:r>
              <a:rPr lang="fr-FR" altLang="fr-FR" sz="1600" dirty="0">
                <a:solidFill>
                  <a:srgbClr val="008000"/>
                </a:solidFill>
                <a:latin typeface="Arial" panose="020B0604020202020204" pitchFamily="34" charset="0"/>
              </a:rPr>
              <a:t>. Il peut être trouvé dans les régions montagneuses jusqu'à 2600 m avec un climat frais, mais aussi dans les plaines avec des conditions relativement chaudes et sèches. </a:t>
            </a:r>
            <a:r>
              <a:rPr lang="fr-FR" altLang="fr-FR" sz="1600" dirty="0">
                <a:solidFill>
                  <a:srgbClr val="FF0000"/>
                </a:solidFill>
                <a:latin typeface="Arial" panose="020B0604020202020204" pitchFamily="34" charset="0"/>
              </a:rPr>
              <a:t>Il ne tolère pas l’engorgement (l’asphyxie racinaire</a:t>
            </a:r>
            <a:r>
              <a:rPr lang="fr-FR" altLang="fr-FR" sz="1600" dirty="0" smtClean="0">
                <a:solidFill>
                  <a:srgbClr val="FF0000"/>
                </a:solidFill>
                <a:latin typeface="Arial" panose="020B0604020202020204" pitchFamily="34" charset="0"/>
              </a:rPr>
              <a:t>). </a:t>
            </a:r>
            <a:r>
              <a:rPr lang="fr-FR" altLang="fr-FR" sz="1600" b="1" dirty="0" smtClean="0">
                <a:solidFill>
                  <a:srgbClr val="008000"/>
                </a:solidFill>
                <a:latin typeface="Arial" panose="020B0604020202020204" pitchFamily="34" charset="0"/>
              </a:rPr>
              <a:t>La </a:t>
            </a:r>
            <a:r>
              <a:rPr lang="fr-FR" altLang="fr-FR" sz="1600" b="1" dirty="0">
                <a:solidFill>
                  <a:srgbClr val="008000"/>
                </a:solidFill>
                <a:latin typeface="Arial" panose="020B0604020202020204" pitchFamily="34" charset="0"/>
              </a:rPr>
              <a:t>lignée de </a:t>
            </a:r>
            <a:r>
              <a:rPr lang="fr-FR" altLang="fr-FR" sz="1600" b="1" i="1" dirty="0">
                <a:solidFill>
                  <a:srgbClr val="008000"/>
                </a:solidFill>
                <a:latin typeface="Arial" panose="020B0604020202020204" pitchFamily="34" charset="0"/>
              </a:rPr>
              <a:t>B.</a:t>
            </a:r>
            <a:r>
              <a:rPr lang="fr-FR" altLang="fr-FR" sz="1600" b="1" dirty="0">
                <a:solidFill>
                  <a:srgbClr val="008000"/>
                </a:solidFill>
                <a:latin typeface="Arial" panose="020B0604020202020204" pitchFamily="34" charset="0"/>
              </a:rPr>
              <a:t> </a:t>
            </a:r>
            <a:r>
              <a:rPr lang="fr-FR" altLang="fr-FR" sz="1600" b="1" i="1" dirty="0" err="1">
                <a:solidFill>
                  <a:srgbClr val="008000"/>
                </a:solidFill>
                <a:latin typeface="Arial" panose="020B0604020202020204" pitchFamily="34" charset="0"/>
              </a:rPr>
              <a:t>carinata</a:t>
            </a:r>
            <a:r>
              <a:rPr lang="fr-FR" altLang="fr-FR" sz="1600" b="1" dirty="0">
                <a:solidFill>
                  <a:srgbClr val="008000"/>
                </a:solidFill>
                <a:latin typeface="Arial" panose="020B0604020202020204" pitchFamily="34" charset="0"/>
              </a:rPr>
              <a:t> à graines brunes est plus tolérante au sel </a:t>
            </a:r>
            <a:r>
              <a:rPr lang="fr-FR" altLang="fr-FR" sz="1600" dirty="0">
                <a:solidFill>
                  <a:srgbClr val="008000"/>
                </a:solidFill>
                <a:latin typeface="Arial" panose="020B0604020202020204" pitchFamily="34" charset="0"/>
              </a:rPr>
              <a:t>que la lignée à graines jaunes. </a:t>
            </a:r>
            <a:r>
              <a:rPr lang="fr-FR" altLang="fr-FR" sz="1600" b="1" dirty="0">
                <a:solidFill>
                  <a:srgbClr val="008000"/>
                </a:solidFill>
                <a:latin typeface="Arial" panose="020B0604020202020204" pitchFamily="34" charset="0"/>
              </a:rPr>
              <a:t>L’étude récente ci-dessous montre l’utilité de cette plante pour la culture en sol salin</a:t>
            </a:r>
            <a:r>
              <a:rPr lang="fr-FR" altLang="fr-FR" sz="1600" dirty="0">
                <a:solidFill>
                  <a:srgbClr val="008000"/>
                </a:solidFill>
                <a:latin typeface="Arial" panose="020B0604020202020204" pitchFamily="34" charset="0"/>
              </a:rPr>
              <a:t> et le bio-raffinage</a:t>
            </a:r>
            <a:r>
              <a:rPr lang="fr-FR" altLang="fr-FR" sz="1600" dirty="0" smtClean="0">
                <a:solidFill>
                  <a:srgbClr val="008000"/>
                </a:solidFill>
                <a:latin typeface="Arial" panose="020B0604020202020204" pitchFamily="34" charset="0"/>
              </a:rPr>
              <a:t>. </a:t>
            </a:r>
          </a:p>
          <a:p>
            <a:pPr algn="just">
              <a:spcBef>
                <a:spcPct val="0"/>
              </a:spcBef>
            </a:pPr>
            <a:r>
              <a:rPr lang="fr-FR" sz="1200" dirty="0" smtClean="0">
                <a:solidFill>
                  <a:srgbClr val="008000"/>
                </a:solidFill>
              </a:rPr>
              <a:t>(+) </a:t>
            </a:r>
            <a:r>
              <a:rPr lang="fr-FR" sz="1200" dirty="0">
                <a:solidFill>
                  <a:srgbClr val="008000"/>
                </a:solidFill>
              </a:rPr>
              <a:t>Cette plante est également partie d'une recherche visant à développer un </a:t>
            </a:r>
            <a:r>
              <a:rPr lang="fr-FR" sz="1200" dirty="0">
                <a:solidFill>
                  <a:srgbClr val="008000"/>
                </a:solidFill>
                <a:hlinkClick r:id="rId8" tooltip="Aviation biocarburants"/>
              </a:rPr>
              <a:t>biocarburant d'aviation</a:t>
            </a:r>
            <a:r>
              <a:rPr lang="fr-FR" sz="1200" dirty="0">
                <a:solidFill>
                  <a:srgbClr val="008000"/>
                </a:solidFill>
              </a:rPr>
              <a:t> pour les moteurs à réaction</a:t>
            </a:r>
            <a:r>
              <a:rPr lang="fr-FR" sz="1200" dirty="0" smtClean="0">
                <a:solidFill>
                  <a:srgbClr val="008000"/>
                </a:solidFill>
              </a:rPr>
              <a:t>.    (°) </a:t>
            </a:r>
            <a:r>
              <a:rPr lang="fr-FR" sz="1200" dirty="0">
                <a:solidFill>
                  <a:srgbClr val="008000"/>
                </a:solidFill>
              </a:rPr>
              <a:t>comparativement au  </a:t>
            </a:r>
            <a:r>
              <a:rPr lang="fr-FR" sz="1200" i="1" dirty="0" err="1">
                <a:solidFill>
                  <a:srgbClr val="008000"/>
                </a:solidFill>
                <a:hlinkClick r:id="rId9" tooltip="Brassica napus"/>
              </a:rPr>
              <a:t>Brassica</a:t>
            </a:r>
            <a:r>
              <a:rPr lang="fr-FR" sz="1200" i="1" dirty="0">
                <a:solidFill>
                  <a:srgbClr val="008000"/>
                </a:solidFill>
                <a:hlinkClick r:id="rId9" tooltip="Brassica napus"/>
              </a:rPr>
              <a:t> </a:t>
            </a:r>
            <a:r>
              <a:rPr lang="fr-FR" sz="1200" i="1" dirty="0" err="1">
                <a:solidFill>
                  <a:srgbClr val="008000"/>
                </a:solidFill>
                <a:hlinkClick r:id="rId9" tooltip="Brassica napus"/>
              </a:rPr>
              <a:t>napus</a:t>
            </a:r>
            <a:r>
              <a:rPr lang="fr-FR" sz="1200" dirty="0">
                <a:solidFill>
                  <a:srgbClr val="008000"/>
                </a:solidFill>
              </a:rPr>
              <a:t> (colza). </a:t>
            </a:r>
            <a:endParaRPr lang="fr-FR" altLang="fr-FR" sz="1200" dirty="0">
              <a:solidFill>
                <a:srgbClr val="008000"/>
              </a:solidFill>
            </a:endParaRPr>
          </a:p>
          <a:p>
            <a:pPr algn="just">
              <a:spcBef>
                <a:spcPct val="0"/>
              </a:spcBef>
            </a:pPr>
            <a:r>
              <a:rPr lang="fr-FR" altLang="fr-FR" sz="1200" dirty="0">
                <a:solidFill>
                  <a:srgbClr val="008000"/>
                </a:solidFill>
              </a:rPr>
              <a:t>Sources : a) </a:t>
            </a:r>
            <a:r>
              <a:rPr lang="fr-FR" altLang="fr-FR" sz="1200" dirty="0">
                <a:solidFill>
                  <a:srgbClr val="008000"/>
                </a:solidFill>
                <a:hlinkClick r:id="rId10"/>
              </a:rPr>
              <a:t>http://en.wikipedia.org/wiki/Brassica_carinata</a:t>
            </a:r>
            <a:r>
              <a:rPr lang="fr-FR" altLang="fr-FR" sz="1200" dirty="0">
                <a:solidFill>
                  <a:srgbClr val="008000"/>
                </a:solidFill>
              </a:rPr>
              <a:t>, b) </a:t>
            </a:r>
            <a:r>
              <a:rPr lang="fr-FR" altLang="fr-FR" sz="1200" dirty="0">
                <a:solidFill>
                  <a:srgbClr val="008000"/>
                </a:solidFill>
                <a:hlinkClick r:id="rId11"/>
              </a:rPr>
              <a:t>http://database.prota.org/PROTAhtml/Brassica%20carinata_En.htm</a:t>
            </a:r>
            <a:r>
              <a:rPr lang="fr-FR" altLang="fr-FR" sz="1200" dirty="0">
                <a:solidFill>
                  <a:srgbClr val="008000"/>
                </a:solidFill>
              </a:rPr>
              <a:t>, </a:t>
            </a:r>
          </a:p>
          <a:p>
            <a:pPr algn="just">
              <a:spcBef>
                <a:spcPct val="0"/>
              </a:spcBef>
            </a:pPr>
            <a:r>
              <a:rPr lang="fr-FR" altLang="fr-FR" sz="1200" dirty="0">
                <a:solidFill>
                  <a:srgbClr val="008000"/>
                </a:solidFill>
              </a:rPr>
              <a:t>c) </a:t>
            </a:r>
            <a:r>
              <a:rPr lang="fr-FR" altLang="fr-FR" sz="1200" dirty="0">
                <a:solidFill>
                  <a:srgbClr val="008000"/>
                </a:solidFill>
                <a:hlinkClick r:id="rId12"/>
              </a:rPr>
              <a:t>http://database.prota.org/PROTAhtml/Brassica%20carinata_Fr.htm</a:t>
            </a:r>
            <a:r>
              <a:rPr lang="fr-FR" altLang="fr-FR" sz="1200" dirty="0">
                <a:solidFill>
                  <a:srgbClr val="008000"/>
                </a:solidFill>
              </a:rPr>
              <a:t>, d) </a:t>
            </a:r>
            <a:r>
              <a:rPr lang="en-US" altLang="fr-FR" sz="1200" dirty="0">
                <a:solidFill>
                  <a:srgbClr val="008000"/>
                </a:solidFill>
              </a:rPr>
              <a:t>Differential metabolite profiles and salinity tolerance between two genetically related brown-seeded and yellow-seeded </a:t>
            </a:r>
            <a:r>
              <a:rPr lang="en-US" altLang="fr-FR" sz="1200" i="1" dirty="0">
                <a:solidFill>
                  <a:srgbClr val="008000"/>
                </a:solidFill>
              </a:rPr>
              <a:t>Brassica </a:t>
            </a:r>
            <a:r>
              <a:rPr lang="en-US" altLang="fr-FR" sz="1200" i="1" dirty="0" err="1">
                <a:solidFill>
                  <a:srgbClr val="008000"/>
                </a:solidFill>
              </a:rPr>
              <a:t>carinata</a:t>
            </a:r>
            <a:r>
              <a:rPr lang="en-US" altLang="fr-FR" sz="1200" dirty="0">
                <a:solidFill>
                  <a:srgbClr val="008000"/>
                </a:solidFill>
              </a:rPr>
              <a:t> lines, </a:t>
            </a:r>
            <a:r>
              <a:rPr lang="fr-FR" altLang="fr-FR" sz="1200" dirty="0" err="1">
                <a:solidFill>
                  <a:srgbClr val="008000"/>
                </a:solidFill>
              </a:rPr>
              <a:t>Canam</a:t>
            </a:r>
            <a:r>
              <a:rPr lang="fr-FR" altLang="fr-FR" sz="1200" dirty="0">
                <a:solidFill>
                  <a:srgbClr val="008000"/>
                </a:solidFill>
              </a:rPr>
              <a:t>, T., Li, X., </a:t>
            </a:r>
            <a:r>
              <a:rPr lang="fr-FR" altLang="fr-FR" sz="1200" dirty="0" err="1">
                <a:solidFill>
                  <a:srgbClr val="008000"/>
                </a:solidFill>
              </a:rPr>
              <a:t>Holowachuk</a:t>
            </a:r>
            <a:r>
              <a:rPr lang="fr-FR" altLang="fr-FR" sz="1200" dirty="0">
                <a:solidFill>
                  <a:srgbClr val="008000"/>
                </a:solidFill>
              </a:rPr>
              <a:t>, J., </a:t>
            </a:r>
            <a:r>
              <a:rPr lang="fr-FR" altLang="fr-FR" sz="1200" dirty="0" err="1">
                <a:solidFill>
                  <a:srgbClr val="008000"/>
                </a:solidFill>
              </a:rPr>
              <a:t>Yu</a:t>
            </a:r>
            <a:r>
              <a:rPr lang="fr-FR" altLang="fr-FR" sz="1200" dirty="0">
                <a:solidFill>
                  <a:srgbClr val="008000"/>
                </a:solidFill>
              </a:rPr>
              <a:t>, M., </a:t>
            </a:r>
            <a:r>
              <a:rPr lang="fr-FR" altLang="fr-FR" sz="1200" dirty="0" err="1">
                <a:solidFill>
                  <a:srgbClr val="008000"/>
                </a:solidFill>
              </a:rPr>
              <a:t>Xia</a:t>
            </a:r>
            <a:r>
              <a:rPr lang="fr-FR" altLang="fr-FR" sz="1200" dirty="0">
                <a:solidFill>
                  <a:srgbClr val="008000"/>
                </a:solidFill>
              </a:rPr>
              <a:t>, J., </a:t>
            </a:r>
            <a:r>
              <a:rPr lang="fr-FR" altLang="fr-FR" sz="1200" dirty="0" err="1">
                <a:solidFill>
                  <a:srgbClr val="008000"/>
                </a:solidFill>
              </a:rPr>
              <a:t>Mandal</a:t>
            </a:r>
            <a:r>
              <a:rPr lang="fr-FR" altLang="fr-FR" sz="1200" dirty="0">
                <a:solidFill>
                  <a:srgbClr val="008000"/>
                </a:solidFill>
              </a:rPr>
              <a:t>, R., </a:t>
            </a:r>
            <a:r>
              <a:rPr lang="fr-FR" altLang="fr-FR" sz="1200" dirty="0" err="1">
                <a:solidFill>
                  <a:srgbClr val="008000"/>
                </a:solidFill>
              </a:rPr>
              <a:t>Krishnamurthy</a:t>
            </a:r>
            <a:r>
              <a:rPr lang="fr-FR" altLang="fr-FR" sz="1200" dirty="0">
                <a:solidFill>
                  <a:srgbClr val="008000"/>
                </a:solidFill>
              </a:rPr>
              <a:t>, R., </a:t>
            </a:r>
            <a:r>
              <a:rPr lang="fr-FR" altLang="fr-FR" sz="1200" dirty="0" err="1">
                <a:solidFill>
                  <a:srgbClr val="008000"/>
                </a:solidFill>
              </a:rPr>
              <a:t>Bouatra</a:t>
            </a:r>
            <a:r>
              <a:rPr lang="fr-FR" altLang="fr-FR" sz="1200" dirty="0">
                <a:solidFill>
                  <a:srgbClr val="008000"/>
                </a:solidFill>
              </a:rPr>
              <a:t>, S., </a:t>
            </a:r>
            <a:r>
              <a:rPr lang="fr-FR" altLang="fr-FR" sz="1200" dirty="0" err="1">
                <a:solidFill>
                  <a:srgbClr val="008000"/>
                </a:solidFill>
              </a:rPr>
              <a:t>Sinelnikov</a:t>
            </a:r>
            <a:r>
              <a:rPr lang="fr-FR" altLang="fr-FR" sz="1200" dirty="0">
                <a:solidFill>
                  <a:srgbClr val="008000"/>
                </a:solidFill>
              </a:rPr>
              <a:t>, I., </a:t>
            </a:r>
            <a:r>
              <a:rPr lang="fr-FR" altLang="fr-FR" sz="1200" dirty="0" err="1">
                <a:solidFill>
                  <a:srgbClr val="008000"/>
                </a:solidFill>
              </a:rPr>
              <a:t>Yu</a:t>
            </a:r>
            <a:r>
              <a:rPr lang="fr-FR" altLang="fr-FR" sz="1200" dirty="0">
                <a:solidFill>
                  <a:srgbClr val="008000"/>
                </a:solidFill>
              </a:rPr>
              <a:t>, B., </a:t>
            </a:r>
            <a:r>
              <a:rPr lang="fr-FR" altLang="fr-FR" sz="1200" dirty="0" err="1">
                <a:solidFill>
                  <a:srgbClr val="008000"/>
                </a:solidFill>
              </a:rPr>
              <a:t>Grenkow</a:t>
            </a:r>
            <a:r>
              <a:rPr lang="fr-FR" altLang="fr-FR" sz="1200" dirty="0">
                <a:solidFill>
                  <a:srgbClr val="008000"/>
                </a:solidFill>
              </a:rPr>
              <a:t>, L.F., </a:t>
            </a:r>
            <a:r>
              <a:rPr lang="fr-FR" altLang="fr-FR" sz="1200" dirty="0" err="1">
                <a:solidFill>
                  <a:srgbClr val="008000"/>
                </a:solidFill>
              </a:rPr>
              <a:t>Wishart</a:t>
            </a:r>
            <a:r>
              <a:rPr lang="fr-FR" altLang="fr-FR" sz="1200" dirty="0">
                <a:solidFill>
                  <a:srgbClr val="008000"/>
                </a:solidFill>
              </a:rPr>
              <a:t>, D.S., </a:t>
            </a:r>
            <a:r>
              <a:rPr lang="fr-FR" altLang="fr-FR" sz="1200" dirty="0" err="1">
                <a:solidFill>
                  <a:srgbClr val="008000"/>
                </a:solidFill>
              </a:rPr>
              <a:t>Steppuhn</a:t>
            </a:r>
            <a:r>
              <a:rPr lang="fr-FR" altLang="fr-FR" sz="1200" dirty="0">
                <a:solidFill>
                  <a:srgbClr val="008000"/>
                </a:solidFill>
              </a:rPr>
              <a:t>, H., </a:t>
            </a:r>
            <a:r>
              <a:rPr lang="fr-FR" altLang="fr-FR" sz="1200" dirty="0">
                <a:solidFill>
                  <a:srgbClr val="008000"/>
                </a:solidFill>
                <a:hlinkClick r:id="rId13"/>
              </a:rPr>
              <a:t>Falk, K.C.</a:t>
            </a:r>
            <a:r>
              <a:rPr lang="fr-FR" altLang="fr-FR" sz="1200" dirty="0">
                <a:solidFill>
                  <a:srgbClr val="008000"/>
                </a:solidFill>
              </a:rPr>
              <a:t>, </a:t>
            </a:r>
            <a:r>
              <a:rPr lang="fr-FR" altLang="fr-FR" sz="1200" dirty="0" err="1">
                <a:solidFill>
                  <a:srgbClr val="008000"/>
                </a:solidFill>
                <a:hlinkClick r:id="rId14"/>
              </a:rPr>
              <a:t>Dumonceaux</a:t>
            </a:r>
            <a:r>
              <a:rPr lang="fr-FR" altLang="fr-FR" sz="1200" dirty="0">
                <a:solidFill>
                  <a:srgbClr val="008000"/>
                </a:solidFill>
                <a:hlinkClick r:id="rId14"/>
              </a:rPr>
              <a:t>, T.J.</a:t>
            </a:r>
            <a:r>
              <a:rPr lang="fr-FR" altLang="fr-FR" sz="1200" dirty="0">
                <a:solidFill>
                  <a:srgbClr val="008000"/>
                </a:solidFill>
              </a:rPr>
              <a:t>, et </a:t>
            </a:r>
            <a:r>
              <a:rPr lang="fr-FR" altLang="fr-FR" sz="1200" u="sng" dirty="0">
                <a:solidFill>
                  <a:srgbClr val="008000"/>
                </a:solidFill>
                <a:hlinkClick r:id="rId15"/>
              </a:rPr>
              <a:t>Gruber, M.Y</a:t>
            </a:r>
            <a:r>
              <a:rPr lang="fr-FR" altLang="fr-FR" sz="1200" dirty="0">
                <a:solidFill>
                  <a:srgbClr val="008000"/>
                </a:solidFill>
                <a:hlinkClick r:id="rId15"/>
              </a:rPr>
              <a:t>.</a:t>
            </a:r>
            <a:r>
              <a:rPr lang="fr-FR" altLang="fr-FR" sz="1200" dirty="0">
                <a:solidFill>
                  <a:srgbClr val="008000"/>
                </a:solidFill>
              </a:rPr>
              <a:t>, </a:t>
            </a:r>
            <a:r>
              <a:rPr lang="en-US" altLang="fr-FR" sz="1200" i="1" dirty="0" err="1">
                <a:solidFill>
                  <a:srgbClr val="008000"/>
                </a:solidFill>
              </a:rPr>
              <a:t>lant</a:t>
            </a:r>
            <a:r>
              <a:rPr lang="en-US" altLang="fr-FR" sz="1200" i="1" dirty="0">
                <a:solidFill>
                  <a:srgbClr val="008000"/>
                </a:solidFill>
              </a:rPr>
              <a:t> Science, 198</a:t>
            </a:r>
            <a:r>
              <a:rPr lang="en-US" altLang="fr-FR" sz="1200" dirty="0">
                <a:solidFill>
                  <a:srgbClr val="008000"/>
                </a:solidFill>
              </a:rPr>
              <a:t>(January 2013), p. 17-26. e) </a:t>
            </a:r>
            <a:r>
              <a:rPr lang="en-US" altLang="fr-FR" sz="1200" dirty="0">
                <a:solidFill>
                  <a:srgbClr val="008000"/>
                </a:solidFill>
                <a:hlinkClick r:id="rId16"/>
              </a:rPr>
              <a:t>http://uses.plantnet-project.org/en/Brassica_carinata_%</a:t>
            </a:r>
            <a:r>
              <a:rPr lang="en-US" altLang="fr-FR" sz="1200" dirty="0" smtClean="0">
                <a:solidFill>
                  <a:srgbClr val="008000"/>
                </a:solidFill>
                <a:hlinkClick r:id="rId16"/>
              </a:rPr>
              <a:t>28PROTA%29</a:t>
            </a:r>
            <a:r>
              <a:rPr lang="en-US" altLang="fr-FR" sz="1200" dirty="0" smtClean="0">
                <a:solidFill>
                  <a:srgbClr val="008000"/>
                </a:solidFill>
              </a:rPr>
              <a:t> </a:t>
            </a:r>
          </a:p>
          <a:p>
            <a:pPr>
              <a:spcBef>
                <a:spcPct val="0"/>
              </a:spcBef>
            </a:pPr>
            <a:r>
              <a:rPr lang="en-US" altLang="fr-FR" sz="1200" dirty="0">
                <a:solidFill>
                  <a:srgbClr val="008000"/>
                </a:solidFill>
              </a:rPr>
              <a:t>f) </a:t>
            </a:r>
            <a:r>
              <a:rPr lang="en-US" altLang="fr-FR" sz="1200" dirty="0">
                <a:solidFill>
                  <a:srgbClr val="008000"/>
                </a:solidFill>
                <a:hlinkClick r:id="rId17"/>
              </a:rPr>
              <a:t>http://</a:t>
            </a:r>
            <a:r>
              <a:rPr lang="en-US" altLang="fr-FR" sz="1200" dirty="0" smtClean="0">
                <a:solidFill>
                  <a:srgbClr val="008000"/>
                </a:solidFill>
                <a:hlinkClick r:id="rId17"/>
              </a:rPr>
              <a:t>ecocrop.fao.org/ecocrop/srv/en/cropView?id=3848</a:t>
            </a:r>
            <a:r>
              <a:rPr lang="en-US" altLang="fr-FR" sz="1200" dirty="0" smtClean="0">
                <a:solidFill>
                  <a:srgbClr val="008000"/>
                </a:solidFill>
              </a:rPr>
              <a:t> </a:t>
            </a:r>
          </a:p>
          <a:p>
            <a:pPr>
              <a:spcBef>
                <a:spcPct val="0"/>
              </a:spcBef>
            </a:pPr>
            <a:r>
              <a:rPr lang="en-US" altLang="fr-FR" sz="1200" dirty="0">
                <a:solidFill>
                  <a:srgbClr val="008000"/>
                </a:solidFill>
              </a:rPr>
              <a:t>g) </a:t>
            </a:r>
            <a:r>
              <a:rPr lang="en-US" altLang="fr-FR" sz="1200" dirty="0">
                <a:solidFill>
                  <a:srgbClr val="008000"/>
                </a:solidFill>
                <a:hlinkClick r:id="rId18"/>
              </a:rPr>
              <a:t>http://</a:t>
            </a:r>
            <a:r>
              <a:rPr lang="en-US" altLang="fr-FR" sz="1200" dirty="0" smtClean="0">
                <a:solidFill>
                  <a:srgbClr val="008000"/>
                </a:solidFill>
                <a:hlinkClick r:id="rId18"/>
              </a:rPr>
              <a:t>www.prota4u.org/protav8.asp?h=M4&amp;t=Brassica,carinata&amp;p=Brassica+carinata#Synonyms</a:t>
            </a:r>
            <a:r>
              <a:rPr lang="en-US" altLang="fr-FR" sz="1200" dirty="0" smtClean="0">
                <a:solidFill>
                  <a:srgbClr val="008000"/>
                </a:solidFill>
              </a:rPr>
              <a:t> </a:t>
            </a:r>
            <a:endParaRPr lang="en-US" altLang="fr-FR" sz="1200" dirty="0">
              <a:solidFill>
                <a:srgbClr val="008000"/>
              </a:solidFill>
            </a:endParaRPr>
          </a:p>
        </p:txBody>
      </p:sp>
      <p:pic>
        <p:nvPicPr>
          <p:cNvPr id="6" name="Picture 2" descr="C:\Users\LISAN\Pictures\plantes-halophytes-xerophiles\Brassica carinata.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5288" y="4868863"/>
            <a:ext cx="20256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LISAN\Pictures\plantes-halophytes-xerophiles\Brassica carinata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55875" y="4868863"/>
            <a:ext cx="2590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ISAN\Pictures\plantes-halophytes-xerophiles\Brassica carinata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92725" y="5067300"/>
            <a:ext cx="210661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LISAN\Pictures\plantes-halophytes-xerophiles\Brassica carinata5_bi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1725" y="5300663"/>
            <a:ext cx="15335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3" name="Image 11" descr="logo aride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2" descr="logo salinisation2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1"/>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6" name="Rectangle 15"/>
          <p:cNvSpPr/>
          <p:nvPr/>
        </p:nvSpPr>
        <p:spPr>
          <a:xfrm>
            <a:off x="1769678" y="142637"/>
            <a:ext cx="312906" cy="369332"/>
          </a:xfrm>
          <a:prstGeom prst="rect">
            <a:avLst/>
          </a:prstGeom>
        </p:spPr>
        <p:txBody>
          <a:bodyPr wrap="none">
            <a:spAutoFit/>
          </a:bodyPr>
          <a:lstStyle/>
          <a:p>
            <a:pPr eaLnBrk="1" hangingPunct="1"/>
            <a:r>
              <a:rPr lang="fr-FR" altLang="fr-FR" b="1" dirty="0">
                <a:solidFill>
                  <a:srgbClr val="008000"/>
                </a:solidFill>
              </a:rPr>
              <a:t>$</a:t>
            </a:r>
          </a:p>
        </p:txBody>
      </p:sp>
      <p:sp>
        <p:nvSpPr>
          <p:cNvPr id="17" name="Rectangle 15"/>
          <p:cNvSpPr>
            <a:spLocks noChangeArrowheads="1"/>
          </p:cNvSpPr>
          <p:nvPr/>
        </p:nvSpPr>
        <p:spPr bwMode="auto">
          <a:xfrm>
            <a:off x="9649839" y="116390"/>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18" name="Rectangle 13"/>
          <p:cNvSpPr>
            <a:spLocks noChangeArrowheads="1"/>
          </p:cNvSpPr>
          <p:nvPr/>
        </p:nvSpPr>
        <p:spPr bwMode="auto">
          <a:xfrm>
            <a:off x="8930701" y="189415"/>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20" name="Image 1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49718" y="4845050"/>
            <a:ext cx="2514600" cy="1819275"/>
          </a:xfrm>
          <a:prstGeom prst="rect">
            <a:avLst/>
          </a:prstGeom>
        </p:spPr>
      </p:pic>
      <p:pic>
        <p:nvPicPr>
          <p:cNvPr id="21" name="Image 2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97201" y="4322982"/>
            <a:ext cx="1333500" cy="857250"/>
          </a:xfrm>
          <a:prstGeom prst="rect">
            <a:avLst/>
          </a:prstGeom>
        </p:spPr>
      </p:pic>
      <p:sp>
        <p:nvSpPr>
          <p:cNvPr id="22" name="ZoneTexte 21"/>
          <p:cNvSpPr txBox="1"/>
          <p:nvPr/>
        </p:nvSpPr>
        <p:spPr>
          <a:xfrm>
            <a:off x="8985250" y="4322982"/>
            <a:ext cx="3067203" cy="276999"/>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 </a:t>
            </a:r>
            <a:r>
              <a:rPr lang="fr-FR" sz="1200" i="1" dirty="0" smtClean="0">
                <a:solidFill>
                  <a:srgbClr val="008000"/>
                </a:solidFill>
              </a:rPr>
              <a:t>B</a:t>
            </a:r>
            <a:r>
              <a:rPr lang="fr-FR" sz="1200" i="1" dirty="0">
                <a:solidFill>
                  <a:srgbClr val="008000"/>
                </a:solidFill>
              </a:rPr>
              <a:t>. </a:t>
            </a:r>
            <a:r>
              <a:rPr lang="fr-FR" sz="1200" i="1" dirty="0" err="1" smtClean="0">
                <a:solidFill>
                  <a:srgbClr val="008000"/>
                </a:solidFill>
              </a:rPr>
              <a:t>carinata</a:t>
            </a:r>
            <a:r>
              <a:rPr lang="fr-FR" sz="1200" i="1" dirty="0" smtClean="0">
                <a:solidFill>
                  <a:srgbClr val="008000"/>
                </a:solidFill>
              </a:rPr>
              <a:t> </a:t>
            </a:r>
            <a:r>
              <a:rPr lang="fr-FR" sz="1200" dirty="0">
                <a:solidFill>
                  <a:srgbClr val="008000"/>
                </a:solidFill>
              </a:rPr>
              <a:t>à graines jaunes et brunes</a:t>
            </a:r>
          </a:p>
        </p:txBody>
      </p:sp>
    </p:spTree>
    <p:extLst>
      <p:ext uri="{BB962C8B-B14F-4D97-AF65-F5344CB8AC3E}">
        <p14:creationId xmlns:p14="http://schemas.microsoft.com/office/powerpoint/2010/main" val="962748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57</a:t>
            </a:fld>
            <a:endParaRPr lang="fr-FR" dirty="0"/>
          </a:p>
        </p:txBody>
      </p:sp>
      <p:sp>
        <p:nvSpPr>
          <p:cNvPr id="4" name="ZoneTexte 3"/>
          <p:cNvSpPr txBox="1"/>
          <p:nvPr/>
        </p:nvSpPr>
        <p:spPr>
          <a:xfrm>
            <a:off x="237446" y="719835"/>
            <a:ext cx="8708249" cy="369332"/>
          </a:xfrm>
          <a:prstGeom prst="rect">
            <a:avLst/>
          </a:prstGeom>
          <a:noFill/>
        </p:spPr>
        <p:txBody>
          <a:bodyPr wrap="square" rtlCol="0">
            <a:spAutoFit/>
          </a:bodyPr>
          <a:lstStyle/>
          <a:p>
            <a:r>
              <a:rPr lang="fr-FR" dirty="0">
                <a:solidFill>
                  <a:srgbClr val="008000"/>
                </a:solidFill>
              </a:rPr>
              <a:t>16.11. </a:t>
            </a:r>
            <a:r>
              <a:rPr lang="fr-FR" b="1" dirty="0">
                <a:solidFill>
                  <a:srgbClr val="008000"/>
                </a:solidFill>
              </a:rPr>
              <a:t>Chou de </a:t>
            </a:r>
            <a:r>
              <a:rPr lang="fr-FR" b="1" dirty="0" smtClean="0">
                <a:solidFill>
                  <a:srgbClr val="008000"/>
                </a:solidFill>
              </a:rPr>
              <a:t>chine, chou chinois, '</a:t>
            </a:r>
            <a:r>
              <a:rPr lang="fr-FR" b="1" dirty="0" err="1" smtClean="0">
                <a:solidFill>
                  <a:srgbClr val="008000"/>
                </a:solidFill>
              </a:rPr>
              <a:t>pakchoi</a:t>
            </a:r>
            <a:r>
              <a:rPr lang="fr-FR" b="1" dirty="0" smtClean="0">
                <a:solidFill>
                  <a:srgbClr val="008000"/>
                </a:solidFill>
              </a:rPr>
              <a:t>‘ </a:t>
            </a:r>
            <a:r>
              <a:rPr lang="fr-FR" dirty="0" smtClean="0">
                <a:solidFill>
                  <a:srgbClr val="008000"/>
                </a:solidFill>
              </a:rPr>
              <a:t>ou</a:t>
            </a:r>
            <a:r>
              <a:rPr lang="fr-FR" b="1" dirty="0" smtClean="0">
                <a:solidFill>
                  <a:srgbClr val="008000"/>
                </a:solidFill>
              </a:rPr>
              <a:t> ‘</a:t>
            </a:r>
            <a:r>
              <a:rPr lang="fr-FR" b="1" dirty="0" err="1" smtClean="0">
                <a:solidFill>
                  <a:srgbClr val="008000"/>
                </a:solidFill>
              </a:rPr>
              <a:t>bokchoi</a:t>
            </a:r>
            <a:r>
              <a:rPr lang="fr-FR" b="1" dirty="0" smtClean="0">
                <a:solidFill>
                  <a:srgbClr val="008000"/>
                </a:solidFill>
              </a:rPr>
              <a:t>’ </a:t>
            </a:r>
            <a:r>
              <a:rPr lang="fr-FR" dirty="0">
                <a:solidFill>
                  <a:srgbClr val="008000"/>
                </a:solidFill>
              </a:rPr>
              <a:t>(</a:t>
            </a:r>
            <a:r>
              <a:rPr lang="fr-FR" i="1" dirty="0" err="1">
                <a:solidFill>
                  <a:srgbClr val="008000"/>
                </a:solidFill>
              </a:rPr>
              <a:t>Brassica</a:t>
            </a:r>
            <a:r>
              <a:rPr lang="fr-FR" i="1" dirty="0">
                <a:solidFill>
                  <a:srgbClr val="008000"/>
                </a:solidFill>
              </a:rPr>
              <a:t> </a:t>
            </a:r>
            <a:r>
              <a:rPr lang="fr-FR" i="1" dirty="0" err="1" smtClean="0">
                <a:solidFill>
                  <a:srgbClr val="008000"/>
                </a:solidFill>
              </a:rPr>
              <a:t>rapa</a:t>
            </a:r>
            <a:r>
              <a:rPr lang="fr-FR" i="1" dirty="0" smtClean="0">
                <a:solidFill>
                  <a:srgbClr val="008000"/>
                </a:solidFill>
              </a:rPr>
              <a:t> </a:t>
            </a:r>
            <a:r>
              <a:rPr lang="fr-FR" i="1" dirty="0">
                <a:solidFill>
                  <a:srgbClr val="008000"/>
                </a:solidFill>
              </a:rPr>
              <a:t>var. </a:t>
            </a:r>
            <a:r>
              <a:rPr lang="fr-FR" i="1" dirty="0" err="1">
                <a:solidFill>
                  <a:srgbClr val="008000"/>
                </a:solidFill>
              </a:rPr>
              <a:t>chinensis</a:t>
            </a:r>
            <a:r>
              <a:rPr lang="fr-FR" dirty="0">
                <a:solidFill>
                  <a:srgbClr val="008000"/>
                </a:solidFill>
              </a:rPr>
              <a:t>)</a:t>
            </a:r>
          </a:p>
        </p:txBody>
      </p:sp>
      <p:sp>
        <p:nvSpPr>
          <p:cNvPr id="5" name="ZoneTexte 4"/>
          <p:cNvSpPr txBox="1"/>
          <p:nvPr/>
        </p:nvSpPr>
        <p:spPr>
          <a:xfrm>
            <a:off x="237446" y="1233889"/>
            <a:ext cx="11693821" cy="3600986"/>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chou de Chine</a:t>
            </a:r>
            <a:r>
              <a:rPr lang="fr-FR" dirty="0">
                <a:solidFill>
                  <a:srgbClr val="008000"/>
                </a:solidFill>
              </a:rPr>
              <a:t> ou </a:t>
            </a:r>
            <a:r>
              <a:rPr lang="fr-FR" b="1" dirty="0" err="1">
                <a:solidFill>
                  <a:srgbClr val="008000"/>
                </a:solidFill>
              </a:rPr>
              <a:t>bok</a:t>
            </a:r>
            <a:r>
              <a:rPr lang="fr-FR" b="1" dirty="0">
                <a:solidFill>
                  <a:srgbClr val="008000"/>
                </a:solidFill>
              </a:rPr>
              <a:t> (</a:t>
            </a:r>
            <a:r>
              <a:rPr lang="fr-FR" b="1" dirty="0" err="1">
                <a:solidFill>
                  <a:srgbClr val="008000"/>
                </a:solidFill>
              </a:rPr>
              <a:t>pak</a:t>
            </a:r>
            <a:r>
              <a:rPr lang="fr-FR" b="1" dirty="0">
                <a:solidFill>
                  <a:srgbClr val="008000"/>
                </a:solidFill>
              </a:rPr>
              <a:t>) </a:t>
            </a:r>
            <a:r>
              <a:rPr lang="fr-FR" b="1" dirty="0" err="1">
                <a:solidFill>
                  <a:srgbClr val="008000"/>
                </a:solidFill>
              </a:rPr>
              <a:t>choy</a:t>
            </a:r>
            <a:r>
              <a:rPr lang="fr-FR" b="1" dirty="0">
                <a:solidFill>
                  <a:srgbClr val="008000"/>
                </a:solidFill>
              </a:rPr>
              <a:t> (</a:t>
            </a:r>
            <a:r>
              <a:rPr lang="fr-FR" b="1" dirty="0" err="1">
                <a:solidFill>
                  <a:srgbClr val="008000"/>
                </a:solidFill>
              </a:rPr>
              <a:t>choï</a:t>
            </a:r>
            <a:r>
              <a:rPr lang="fr-FR" b="1" dirty="0">
                <a:solidFill>
                  <a:srgbClr val="008000"/>
                </a:solidFill>
              </a:rPr>
              <a:t>)</a:t>
            </a:r>
            <a:r>
              <a:rPr lang="fr-FR" dirty="0">
                <a:solidFill>
                  <a:srgbClr val="008000"/>
                </a:solidFill>
              </a:rPr>
              <a:t> (</a:t>
            </a:r>
            <a:r>
              <a:rPr lang="fr-FR" i="1" dirty="0" err="1">
                <a:solidFill>
                  <a:srgbClr val="008000"/>
                </a:solidFill>
              </a:rPr>
              <a:t>Brassica</a:t>
            </a:r>
            <a:r>
              <a:rPr lang="fr-FR" i="1" dirty="0">
                <a:solidFill>
                  <a:srgbClr val="008000"/>
                </a:solidFill>
              </a:rPr>
              <a:t> </a:t>
            </a:r>
            <a:r>
              <a:rPr lang="fr-FR" i="1" dirty="0" err="1">
                <a:solidFill>
                  <a:srgbClr val="008000"/>
                </a:solidFill>
              </a:rPr>
              <a:t>rapa</a:t>
            </a:r>
            <a:r>
              <a:rPr lang="fr-FR" dirty="0">
                <a:solidFill>
                  <a:srgbClr val="008000"/>
                </a:solidFill>
              </a:rPr>
              <a:t> L. </a:t>
            </a:r>
            <a:r>
              <a:rPr lang="fr-FR" dirty="0" err="1">
                <a:solidFill>
                  <a:srgbClr val="008000"/>
                </a:solidFill>
              </a:rPr>
              <a:t>subsp</a:t>
            </a:r>
            <a:r>
              <a:rPr lang="fr-FR" dirty="0">
                <a:solidFill>
                  <a:srgbClr val="008000"/>
                </a:solidFill>
              </a:rPr>
              <a:t>. </a:t>
            </a:r>
            <a:r>
              <a:rPr lang="fr-FR" i="1" dirty="0" err="1">
                <a:solidFill>
                  <a:srgbClr val="008000"/>
                </a:solidFill>
              </a:rPr>
              <a:t>chinensis</a:t>
            </a:r>
            <a:r>
              <a:rPr lang="fr-FR" dirty="0">
                <a:solidFill>
                  <a:srgbClr val="008000"/>
                </a:solidFill>
              </a:rPr>
              <a:t>) est une plante herbacée de la famille des </a:t>
            </a:r>
            <a:r>
              <a:rPr lang="fr-FR" dirty="0" err="1">
                <a:solidFill>
                  <a:srgbClr val="008000"/>
                </a:solidFill>
                <a:hlinkClick r:id="rId2" tooltip="Brassicacées"/>
              </a:rPr>
              <a:t>Brassicacées</a:t>
            </a:r>
            <a:r>
              <a:rPr lang="fr-FR" dirty="0">
                <a:solidFill>
                  <a:srgbClr val="008000"/>
                </a:solidFill>
              </a:rPr>
              <a:t>, cultivée comme plante potagère pour ses tiges et ses feuilles consommées comme </a:t>
            </a:r>
            <a:r>
              <a:rPr lang="fr-FR" dirty="0" smtClean="0">
                <a:solidFill>
                  <a:srgbClr val="008000"/>
                </a:solidFill>
              </a:rPr>
              <a:t>légume. Cette </a:t>
            </a:r>
            <a:r>
              <a:rPr lang="fr-FR" dirty="0">
                <a:solidFill>
                  <a:srgbClr val="008000"/>
                </a:solidFill>
              </a:rPr>
              <a:t>variété est voisine du </a:t>
            </a:r>
            <a:r>
              <a:rPr lang="fr-FR" dirty="0" err="1">
                <a:solidFill>
                  <a:srgbClr val="008000"/>
                </a:solidFill>
                <a:hlinkClick r:id="rId3" tooltip="Pe-tsaï"/>
              </a:rPr>
              <a:t>Pe-tsaï</a:t>
            </a:r>
            <a:r>
              <a:rPr lang="fr-FR" dirty="0">
                <a:solidFill>
                  <a:srgbClr val="008000"/>
                </a:solidFill>
              </a:rPr>
              <a:t> (</a:t>
            </a:r>
            <a:r>
              <a:rPr lang="fr-FR" i="1" dirty="0" err="1">
                <a:solidFill>
                  <a:srgbClr val="008000"/>
                </a:solidFill>
              </a:rPr>
              <a:t>Brassica</a:t>
            </a:r>
            <a:r>
              <a:rPr lang="fr-FR" i="1" dirty="0">
                <a:solidFill>
                  <a:srgbClr val="008000"/>
                </a:solidFill>
              </a:rPr>
              <a:t> </a:t>
            </a:r>
            <a:r>
              <a:rPr lang="fr-FR" i="1" dirty="0" err="1">
                <a:solidFill>
                  <a:srgbClr val="008000"/>
                </a:solidFill>
              </a:rPr>
              <a:t>rapa</a:t>
            </a:r>
            <a:r>
              <a:rPr lang="fr-FR" dirty="0">
                <a:solidFill>
                  <a:srgbClr val="008000"/>
                </a:solidFill>
              </a:rPr>
              <a:t> L. </a:t>
            </a:r>
            <a:r>
              <a:rPr lang="fr-FR" dirty="0" err="1">
                <a:solidFill>
                  <a:srgbClr val="008000"/>
                </a:solidFill>
              </a:rPr>
              <a:t>subsp</a:t>
            </a:r>
            <a:r>
              <a:rPr lang="fr-FR" dirty="0">
                <a:solidFill>
                  <a:srgbClr val="008000"/>
                </a:solidFill>
              </a:rPr>
              <a:t>. </a:t>
            </a:r>
            <a:r>
              <a:rPr lang="fr-FR" i="1" dirty="0" err="1">
                <a:solidFill>
                  <a:srgbClr val="008000"/>
                </a:solidFill>
              </a:rPr>
              <a:t>pekinensis</a:t>
            </a:r>
            <a:r>
              <a:rPr lang="fr-FR" dirty="0">
                <a:solidFill>
                  <a:srgbClr val="008000"/>
                </a:solidFill>
              </a:rPr>
              <a:t>), lui aussi appelé </a:t>
            </a:r>
            <a:r>
              <a:rPr lang="fr-FR" b="1" dirty="0">
                <a:solidFill>
                  <a:srgbClr val="008000"/>
                </a:solidFill>
              </a:rPr>
              <a:t>chou chinois</a:t>
            </a:r>
            <a:r>
              <a:rPr lang="fr-FR" dirty="0">
                <a:solidFill>
                  <a:srgbClr val="008000"/>
                </a:solidFill>
              </a:rPr>
              <a:t>. Le </a:t>
            </a:r>
            <a:r>
              <a:rPr lang="fr-FR" dirty="0" err="1">
                <a:solidFill>
                  <a:srgbClr val="008000"/>
                </a:solidFill>
              </a:rPr>
              <a:t>Pe-tsaï</a:t>
            </a:r>
            <a:r>
              <a:rPr lang="fr-FR" dirty="0">
                <a:solidFill>
                  <a:srgbClr val="008000"/>
                </a:solidFill>
              </a:rPr>
              <a:t> se nomme </a:t>
            </a:r>
            <a:r>
              <a:rPr lang="fr-FR" b="1" dirty="0" err="1">
                <a:solidFill>
                  <a:srgbClr val="008000"/>
                </a:solidFill>
              </a:rPr>
              <a:t>大白菜</a:t>
            </a:r>
            <a:r>
              <a:rPr lang="fr-FR" dirty="0">
                <a:solidFill>
                  <a:srgbClr val="008000"/>
                </a:solidFill>
              </a:rPr>
              <a:t> </a:t>
            </a:r>
            <a:r>
              <a:rPr lang="fr-FR" i="1" dirty="0" err="1">
                <a:solidFill>
                  <a:srgbClr val="008000"/>
                </a:solidFill>
              </a:rPr>
              <a:t>Dà</a:t>
            </a:r>
            <a:r>
              <a:rPr lang="fr-FR" i="1" dirty="0">
                <a:solidFill>
                  <a:srgbClr val="008000"/>
                </a:solidFill>
              </a:rPr>
              <a:t> </a:t>
            </a:r>
            <a:r>
              <a:rPr lang="fr-FR" i="1" dirty="0" err="1">
                <a:solidFill>
                  <a:srgbClr val="008000"/>
                </a:solidFill>
              </a:rPr>
              <a:t>báicài</a:t>
            </a:r>
            <a:r>
              <a:rPr lang="fr-FR" dirty="0">
                <a:solidFill>
                  <a:srgbClr val="008000"/>
                </a:solidFill>
              </a:rPr>
              <a:t> ("grand </a:t>
            </a:r>
            <a:r>
              <a:rPr lang="fr-FR" dirty="0">
                <a:solidFill>
                  <a:srgbClr val="008000"/>
                </a:solidFill>
                <a:hlinkClick r:id="rId4" tooltip="Chou (plante)"/>
              </a:rPr>
              <a:t>chou</a:t>
            </a:r>
            <a:r>
              <a:rPr lang="fr-FR" dirty="0">
                <a:solidFill>
                  <a:srgbClr val="008000"/>
                </a:solidFill>
              </a:rPr>
              <a:t> </a:t>
            </a:r>
            <a:r>
              <a:rPr lang="fr-FR" dirty="0">
                <a:solidFill>
                  <a:srgbClr val="008000"/>
                </a:solidFill>
                <a:hlinkClick r:id="rId5" tooltip="Blanc"/>
              </a:rPr>
              <a:t>blanc</a:t>
            </a:r>
            <a:r>
              <a:rPr lang="fr-FR" dirty="0">
                <a:solidFill>
                  <a:srgbClr val="008000"/>
                </a:solidFill>
              </a:rPr>
              <a:t>") en </a:t>
            </a:r>
            <a:r>
              <a:rPr lang="fr-FR" dirty="0">
                <a:solidFill>
                  <a:srgbClr val="008000"/>
                </a:solidFill>
                <a:hlinkClick r:id="rId6" tooltip="Caractères chinois"/>
              </a:rPr>
              <a:t>caractères </a:t>
            </a:r>
            <a:r>
              <a:rPr lang="fr-FR" dirty="0" err="1">
                <a:solidFill>
                  <a:srgbClr val="008000"/>
                </a:solidFill>
                <a:hlinkClick r:id="rId6" tooltip="Caractères chinois"/>
              </a:rPr>
              <a:t>chinois</a:t>
            </a:r>
            <a:r>
              <a:rPr lang="fr-FR" dirty="0" err="1">
                <a:solidFill>
                  <a:srgbClr val="008000"/>
                </a:solidFill>
              </a:rPr>
              <a:t>,le</a:t>
            </a:r>
            <a:r>
              <a:rPr lang="fr-FR" dirty="0">
                <a:solidFill>
                  <a:srgbClr val="008000"/>
                </a:solidFill>
              </a:rPr>
              <a:t> </a:t>
            </a:r>
            <a:r>
              <a:rPr lang="fr-FR" dirty="0" err="1">
                <a:solidFill>
                  <a:srgbClr val="008000"/>
                </a:solidFill>
              </a:rPr>
              <a:t>Bok</a:t>
            </a:r>
            <a:r>
              <a:rPr lang="fr-FR" dirty="0">
                <a:solidFill>
                  <a:srgbClr val="008000"/>
                </a:solidFill>
              </a:rPr>
              <a:t> </a:t>
            </a:r>
            <a:r>
              <a:rPr lang="fr-FR" dirty="0" err="1">
                <a:solidFill>
                  <a:srgbClr val="008000"/>
                </a:solidFill>
              </a:rPr>
              <a:t>choy</a:t>
            </a:r>
            <a:r>
              <a:rPr lang="fr-FR" dirty="0">
                <a:solidFill>
                  <a:srgbClr val="008000"/>
                </a:solidFill>
              </a:rPr>
              <a:t> </a:t>
            </a:r>
            <a:r>
              <a:rPr lang="fr-FR" b="1" dirty="0" err="1">
                <a:solidFill>
                  <a:srgbClr val="008000"/>
                </a:solidFill>
              </a:rPr>
              <a:t>小白菜</a:t>
            </a:r>
            <a:r>
              <a:rPr lang="fr-FR" dirty="0">
                <a:solidFill>
                  <a:srgbClr val="008000"/>
                </a:solidFill>
              </a:rPr>
              <a:t> </a:t>
            </a:r>
            <a:r>
              <a:rPr lang="fr-FR" i="1" dirty="0" err="1">
                <a:solidFill>
                  <a:srgbClr val="008000"/>
                </a:solidFill>
              </a:rPr>
              <a:t>Xiǎo</a:t>
            </a:r>
            <a:r>
              <a:rPr lang="fr-FR" i="1" dirty="0">
                <a:solidFill>
                  <a:srgbClr val="008000"/>
                </a:solidFill>
              </a:rPr>
              <a:t> </a:t>
            </a:r>
            <a:r>
              <a:rPr lang="fr-FR" i="1" dirty="0" err="1">
                <a:solidFill>
                  <a:srgbClr val="008000"/>
                </a:solidFill>
              </a:rPr>
              <a:t>báicài</a:t>
            </a:r>
            <a:r>
              <a:rPr lang="fr-FR" dirty="0">
                <a:solidFill>
                  <a:srgbClr val="008000"/>
                </a:solidFill>
              </a:rPr>
              <a:t> (petit chou blanc)la prononciation </a:t>
            </a:r>
            <a:r>
              <a:rPr lang="fr-FR" i="1" dirty="0" err="1">
                <a:solidFill>
                  <a:srgbClr val="008000"/>
                </a:solidFill>
              </a:rPr>
              <a:t>bok</a:t>
            </a:r>
            <a:r>
              <a:rPr lang="fr-FR" i="1" dirty="0">
                <a:solidFill>
                  <a:srgbClr val="008000"/>
                </a:solidFill>
              </a:rPr>
              <a:t> </a:t>
            </a:r>
            <a:r>
              <a:rPr lang="fr-FR" i="1" dirty="0" err="1">
                <a:solidFill>
                  <a:srgbClr val="008000"/>
                </a:solidFill>
              </a:rPr>
              <a:t>choy</a:t>
            </a:r>
            <a:r>
              <a:rPr lang="fr-FR" dirty="0">
                <a:solidFill>
                  <a:srgbClr val="008000"/>
                </a:solidFill>
              </a:rPr>
              <a:t> </a:t>
            </a:r>
            <a:r>
              <a:rPr lang="fr-FR" dirty="0" err="1">
                <a:solidFill>
                  <a:srgbClr val="008000"/>
                </a:solidFill>
              </a:rPr>
              <a:t>étant</a:t>
            </a:r>
            <a:r>
              <a:rPr lang="fr-FR" dirty="0" err="1">
                <a:solidFill>
                  <a:srgbClr val="008000"/>
                </a:solidFill>
                <a:hlinkClick r:id="rId7" tooltip="Cantonais"/>
              </a:rPr>
              <a:t>cantonaise</a:t>
            </a:r>
            <a:r>
              <a:rPr lang="fr-FR" dirty="0">
                <a:solidFill>
                  <a:srgbClr val="008000"/>
                </a:solidFill>
              </a:rPr>
              <a:t>, et la prononciation </a:t>
            </a:r>
            <a:r>
              <a:rPr lang="fr-FR" i="1" dirty="0" err="1">
                <a:solidFill>
                  <a:srgbClr val="008000"/>
                </a:solidFill>
              </a:rPr>
              <a:t>pe-tsaï</a:t>
            </a:r>
            <a:r>
              <a:rPr lang="fr-FR" dirty="0">
                <a:solidFill>
                  <a:srgbClr val="008000"/>
                </a:solidFill>
              </a:rPr>
              <a:t> (aujourd'hui </a:t>
            </a:r>
            <a:r>
              <a:rPr lang="fr-FR" i="1" dirty="0" err="1">
                <a:solidFill>
                  <a:srgbClr val="008000"/>
                </a:solidFill>
              </a:rPr>
              <a:t>baï</a:t>
            </a:r>
            <a:r>
              <a:rPr lang="fr-FR" i="1" dirty="0">
                <a:solidFill>
                  <a:srgbClr val="008000"/>
                </a:solidFill>
              </a:rPr>
              <a:t> </a:t>
            </a:r>
            <a:r>
              <a:rPr lang="fr-FR" i="1" dirty="0" err="1">
                <a:solidFill>
                  <a:srgbClr val="008000"/>
                </a:solidFill>
              </a:rPr>
              <a:t>tsaï</a:t>
            </a:r>
            <a:r>
              <a:rPr lang="fr-FR" dirty="0">
                <a:solidFill>
                  <a:srgbClr val="008000"/>
                </a:solidFill>
              </a:rPr>
              <a:t>, </a:t>
            </a:r>
            <a:r>
              <a:rPr lang="fr-FR" dirty="0" err="1">
                <a:solidFill>
                  <a:srgbClr val="008000"/>
                </a:solidFill>
                <a:hlinkClick r:id="rId8" tooltip="Hanyu pinyin"/>
              </a:rPr>
              <a:t>hanyu</a:t>
            </a:r>
            <a:r>
              <a:rPr lang="fr-FR" dirty="0">
                <a:solidFill>
                  <a:srgbClr val="008000"/>
                </a:solidFill>
                <a:hlinkClick r:id="rId8" tooltip="Hanyu pinyin"/>
              </a:rPr>
              <a:t> pinyin</a:t>
            </a:r>
            <a:r>
              <a:rPr lang="fr-FR" dirty="0">
                <a:solidFill>
                  <a:srgbClr val="008000"/>
                </a:solidFill>
              </a:rPr>
              <a:t> </a:t>
            </a:r>
            <a:r>
              <a:rPr lang="fr-FR" i="1" dirty="0" err="1">
                <a:solidFill>
                  <a:srgbClr val="008000"/>
                </a:solidFill>
              </a:rPr>
              <a:t>báicài</a:t>
            </a:r>
            <a:r>
              <a:rPr lang="fr-FR" dirty="0">
                <a:solidFill>
                  <a:srgbClr val="008000"/>
                </a:solidFill>
              </a:rPr>
              <a:t>), </a:t>
            </a:r>
            <a:r>
              <a:rPr lang="fr-FR" dirty="0">
                <a:solidFill>
                  <a:srgbClr val="008000"/>
                </a:solidFill>
                <a:hlinkClick r:id="rId9" tooltip="Pékin"/>
              </a:rPr>
              <a:t>pékinoise</a:t>
            </a:r>
            <a:r>
              <a:rPr lang="fr-FR" dirty="0">
                <a:solidFill>
                  <a:srgbClr val="008000"/>
                </a:solidFill>
              </a:rPr>
              <a:t> (</a:t>
            </a:r>
            <a:r>
              <a:rPr lang="fr-FR" dirty="0">
                <a:solidFill>
                  <a:srgbClr val="008000"/>
                </a:solidFill>
                <a:hlinkClick r:id="rId10" tooltip="Mandarin standard"/>
              </a:rPr>
              <a:t>mandarin standard</a:t>
            </a:r>
            <a:r>
              <a:rPr lang="fr-FR" dirty="0" smtClean="0">
                <a:solidFill>
                  <a:srgbClr val="008000"/>
                </a:solidFill>
              </a:rPr>
              <a:t>). Le </a:t>
            </a:r>
            <a:r>
              <a:rPr lang="fr-FR" dirty="0" err="1">
                <a:solidFill>
                  <a:srgbClr val="008000"/>
                </a:solidFill>
              </a:rPr>
              <a:t>bok</a:t>
            </a:r>
            <a:r>
              <a:rPr lang="fr-FR" dirty="0">
                <a:solidFill>
                  <a:srgbClr val="008000"/>
                </a:solidFill>
              </a:rPr>
              <a:t> </a:t>
            </a:r>
            <a:r>
              <a:rPr lang="fr-FR" dirty="0" err="1">
                <a:solidFill>
                  <a:srgbClr val="008000"/>
                </a:solidFill>
              </a:rPr>
              <a:t>choy</a:t>
            </a:r>
            <a:r>
              <a:rPr lang="fr-FR" dirty="0">
                <a:solidFill>
                  <a:srgbClr val="008000"/>
                </a:solidFill>
              </a:rPr>
              <a:t> est l'une des nombreuses variétés de </a:t>
            </a:r>
            <a:r>
              <a:rPr lang="fr-FR" dirty="0">
                <a:solidFill>
                  <a:srgbClr val="008000"/>
                </a:solidFill>
                <a:hlinkClick r:id="rId11" tooltip="Chou chinois"/>
              </a:rPr>
              <a:t>choux chinois</a:t>
            </a:r>
            <a:r>
              <a:rPr lang="fr-FR" dirty="0">
                <a:solidFill>
                  <a:srgbClr val="008000"/>
                </a:solidFill>
              </a:rPr>
              <a:t> répertoriées en Asie</a:t>
            </a:r>
            <a:r>
              <a:rPr lang="fr-FR" dirty="0" smtClean="0">
                <a:solidFill>
                  <a:srgbClr val="008000"/>
                </a:solidFill>
              </a:rPr>
              <a:t>. </a:t>
            </a:r>
            <a:r>
              <a:rPr lang="fr-FR" dirty="0">
                <a:solidFill>
                  <a:srgbClr val="008000"/>
                </a:solidFill>
              </a:rPr>
              <a:t>Le </a:t>
            </a:r>
            <a:r>
              <a:rPr lang="fr-FR" dirty="0" err="1">
                <a:solidFill>
                  <a:srgbClr val="008000"/>
                </a:solidFill>
              </a:rPr>
              <a:t>bok</a:t>
            </a:r>
            <a:r>
              <a:rPr lang="fr-FR" dirty="0">
                <a:solidFill>
                  <a:srgbClr val="008000"/>
                </a:solidFill>
              </a:rPr>
              <a:t> </a:t>
            </a:r>
            <a:r>
              <a:rPr lang="fr-FR" dirty="0" err="1">
                <a:solidFill>
                  <a:srgbClr val="008000"/>
                </a:solidFill>
              </a:rPr>
              <a:t>choy</a:t>
            </a:r>
            <a:r>
              <a:rPr lang="fr-FR" dirty="0">
                <a:solidFill>
                  <a:srgbClr val="008000"/>
                </a:solidFill>
              </a:rPr>
              <a:t> ressemble à la </a:t>
            </a:r>
            <a:r>
              <a:rPr lang="fr-FR" dirty="0">
                <a:solidFill>
                  <a:srgbClr val="008000"/>
                </a:solidFill>
                <a:hlinkClick r:id="rId12" tooltip="Poirée (plante)"/>
              </a:rPr>
              <a:t>bette à cardes</a:t>
            </a:r>
            <a:r>
              <a:rPr lang="fr-FR" dirty="0">
                <a:solidFill>
                  <a:srgbClr val="008000"/>
                </a:solidFill>
              </a:rPr>
              <a:t> et ses tiges blanchâtres sont douces, juteuses et croquantes. Ses feuilles nervurées sont d’un vert foncé et ont un goût moins prononcé que celui du </a:t>
            </a:r>
            <a:r>
              <a:rPr lang="fr-FR" dirty="0">
                <a:solidFill>
                  <a:srgbClr val="008000"/>
                </a:solidFill>
                <a:hlinkClick r:id="rId4" tooltip="Chou (plante)"/>
              </a:rPr>
              <a:t>chou pommé</a:t>
            </a:r>
            <a:r>
              <a:rPr lang="fr-FR" dirty="0">
                <a:solidFill>
                  <a:srgbClr val="008000"/>
                </a:solidFill>
              </a:rPr>
              <a:t>. On trouve plusieurs variétés de </a:t>
            </a:r>
            <a:r>
              <a:rPr lang="fr-FR" dirty="0" err="1">
                <a:solidFill>
                  <a:srgbClr val="008000"/>
                </a:solidFill>
              </a:rPr>
              <a:t>bok</a:t>
            </a:r>
            <a:r>
              <a:rPr lang="fr-FR" dirty="0">
                <a:solidFill>
                  <a:srgbClr val="008000"/>
                </a:solidFill>
              </a:rPr>
              <a:t> </a:t>
            </a:r>
            <a:r>
              <a:rPr lang="fr-FR" dirty="0" err="1">
                <a:solidFill>
                  <a:srgbClr val="008000"/>
                </a:solidFill>
              </a:rPr>
              <a:t>choy</a:t>
            </a:r>
            <a:r>
              <a:rPr lang="fr-FR" dirty="0">
                <a:solidFill>
                  <a:srgbClr val="008000"/>
                </a:solidFill>
              </a:rPr>
              <a:t> aux tiges longues ou courtes.</a:t>
            </a:r>
          </a:p>
          <a:p>
            <a:pPr algn="just"/>
            <a:r>
              <a:rPr lang="fr-FR" sz="1200" dirty="0" smtClean="0">
                <a:solidFill>
                  <a:srgbClr val="008000"/>
                </a:solidFill>
              </a:rPr>
              <a:t>Le </a:t>
            </a:r>
            <a:r>
              <a:rPr lang="fr-FR" sz="1200" b="1" dirty="0" smtClean="0">
                <a:solidFill>
                  <a:srgbClr val="008000"/>
                </a:solidFill>
              </a:rPr>
              <a:t>Chou </a:t>
            </a:r>
            <a:r>
              <a:rPr lang="fr-FR" sz="1200" b="1" dirty="0">
                <a:solidFill>
                  <a:srgbClr val="008000"/>
                </a:solidFill>
              </a:rPr>
              <a:t>chinois</a:t>
            </a:r>
            <a:r>
              <a:rPr lang="fr-FR" sz="1200" dirty="0">
                <a:solidFill>
                  <a:srgbClr val="008000"/>
                </a:solidFill>
              </a:rPr>
              <a:t> </a:t>
            </a:r>
            <a:r>
              <a:rPr lang="fr-FR" sz="1200" dirty="0" smtClean="0">
                <a:solidFill>
                  <a:srgbClr val="008000"/>
                </a:solidFill>
              </a:rPr>
              <a:t>(</a:t>
            </a:r>
            <a:r>
              <a:rPr lang="fr-FR" sz="1200" i="1" dirty="0" err="1" smtClean="0">
                <a:solidFill>
                  <a:srgbClr val="008000"/>
                </a:solidFill>
                <a:hlinkClick r:id="rId13" tooltip="Brassica rapa"/>
              </a:rPr>
              <a:t>Brassica</a:t>
            </a:r>
            <a:r>
              <a:rPr lang="fr-FR" sz="1200" i="1" dirty="0" smtClean="0">
                <a:solidFill>
                  <a:srgbClr val="008000"/>
                </a:solidFill>
                <a:hlinkClick r:id="rId13" tooltip="Brassica rapa"/>
              </a:rPr>
              <a:t> </a:t>
            </a:r>
            <a:r>
              <a:rPr lang="fr-FR" sz="1200" i="1" dirty="0" err="1" smtClean="0">
                <a:solidFill>
                  <a:srgbClr val="008000"/>
                </a:solidFill>
                <a:hlinkClick r:id="rId13" tooltip="Brassica rapa"/>
              </a:rPr>
              <a:t>rapa</a:t>
            </a:r>
            <a:r>
              <a:rPr lang="fr-FR" sz="1200" dirty="0" smtClean="0">
                <a:solidFill>
                  <a:srgbClr val="008000"/>
                </a:solidFill>
              </a:rPr>
              <a:t>, </a:t>
            </a:r>
            <a:r>
              <a:rPr lang="fr-FR" sz="1200" dirty="0">
                <a:solidFill>
                  <a:srgbClr val="008000"/>
                </a:solidFill>
              </a:rPr>
              <a:t>sous-espèce </a:t>
            </a:r>
            <a:r>
              <a:rPr lang="fr-FR" sz="1200" i="1" dirty="0" err="1">
                <a:solidFill>
                  <a:srgbClr val="008000"/>
                </a:solidFill>
              </a:rPr>
              <a:t>pekinensis</a:t>
            </a:r>
            <a:r>
              <a:rPr lang="fr-FR" sz="1200" dirty="0">
                <a:solidFill>
                  <a:srgbClr val="008000"/>
                </a:solidFill>
              </a:rPr>
              <a:t> et </a:t>
            </a:r>
            <a:r>
              <a:rPr lang="fr-FR" sz="1200" i="1" dirty="0" err="1">
                <a:solidFill>
                  <a:srgbClr val="008000"/>
                </a:solidFill>
              </a:rPr>
              <a:t>chinensis</a:t>
            </a:r>
            <a:r>
              <a:rPr lang="fr-FR" sz="1200" i="1" dirty="0">
                <a:solidFill>
                  <a:srgbClr val="008000"/>
                </a:solidFill>
              </a:rPr>
              <a:t>)</a:t>
            </a:r>
            <a:r>
              <a:rPr lang="fr-FR" sz="1200" dirty="0">
                <a:solidFill>
                  <a:srgbClr val="008000"/>
                </a:solidFill>
              </a:rPr>
              <a:t> peut se référer à deux variétés distinctes </a:t>
            </a:r>
            <a:r>
              <a:rPr lang="fr-FR" sz="1200" dirty="0" smtClean="0">
                <a:solidFill>
                  <a:srgbClr val="008000"/>
                </a:solidFill>
              </a:rPr>
              <a:t>de choux</a:t>
            </a:r>
            <a:r>
              <a:rPr lang="fr-FR" sz="1200" dirty="0">
                <a:solidFill>
                  <a:srgbClr val="008000"/>
                </a:solidFill>
              </a:rPr>
              <a:t> </a:t>
            </a:r>
            <a:r>
              <a:rPr lang="fr-FR" sz="1200" dirty="0" smtClean="0">
                <a:solidFill>
                  <a:srgbClr val="008000"/>
                </a:solidFill>
                <a:hlinkClick r:id="rId14" tooltip="Chine"/>
              </a:rPr>
              <a:t>chinois</a:t>
            </a:r>
            <a:r>
              <a:rPr lang="fr-FR" sz="1200" dirty="0" smtClean="0">
                <a:solidFill>
                  <a:srgbClr val="008000"/>
                </a:solidFill>
              </a:rPr>
              <a:t>,</a:t>
            </a:r>
            <a:r>
              <a:rPr lang="fr-FR" sz="1200" dirty="0">
                <a:solidFill>
                  <a:srgbClr val="008000"/>
                </a:solidFill>
              </a:rPr>
              <a:t> </a:t>
            </a:r>
            <a:r>
              <a:rPr lang="fr-FR" sz="1200" dirty="0">
                <a:solidFill>
                  <a:srgbClr val="008000"/>
                </a:solidFill>
                <a:hlinkClick r:id="rId15" tooltip="Feuille de légumes"/>
              </a:rPr>
              <a:t>légumes à </a:t>
            </a:r>
            <a:r>
              <a:rPr lang="fr-FR" sz="1200" dirty="0" smtClean="0">
                <a:solidFill>
                  <a:srgbClr val="008000"/>
                </a:solidFill>
                <a:hlinkClick r:id="rId15" tooltip="Feuille de légumes"/>
              </a:rPr>
              <a:t>feuilles</a:t>
            </a:r>
            <a:r>
              <a:rPr lang="fr-FR" sz="1200" dirty="0" smtClean="0">
                <a:solidFill>
                  <a:srgbClr val="008000"/>
                </a:solidFill>
              </a:rPr>
              <a:t>, souvent </a:t>
            </a:r>
            <a:r>
              <a:rPr lang="fr-FR" sz="1200" dirty="0">
                <a:solidFill>
                  <a:srgbClr val="008000"/>
                </a:solidFill>
              </a:rPr>
              <a:t>utilisés </a:t>
            </a:r>
            <a:r>
              <a:rPr lang="fr-FR" sz="1200" dirty="0" smtClean="0">
                <a:solidFill>
                  <a:srgbClr val="008000"/>
                </a:solidFill>
              </a:rPr>
              <a:t>dans la</a:t>
            </a:r>
            <a:r>
              <a:rPr lang="fr-FR" sz="1200" dirty="0">
                <a:solidFill>
                  <a:srgbClr val="008000"/>
                </a:solidFill>
              </a:rPr>
              <a:t> </a:t>
            </a:r>
            <a:r>
              <a:rPr lang="fr-FR" sz="1200" dirty="0" smtClean="0">
                <a:solidFill>
                  <a:srgbClr val="008000"/>
                </a:solidFill>
                <a:hlinkClick r:id="rId16" tooltip="Cuisine chinoise"/>
              </a:rPr>
              <a:t>cuisine </a:t>
            </a:r>
            <a:r>
              <a:rPr lang="fr-FR" sz="1200" dirty="0">
                <a:solidFill>
                  <a:srgbClr val="008000"/>
                </a:solidFill>
                <a:hlinkClick r:id="rId16" tooltip="Cuisine chinoise"/>
              </a:rPr>
              <a:t>chinoise</a:t>
            </a:r>
            <a:r>
              <a:rPr lang="fr-FR" sz="1200" dirty="0">
                <a:solidFill>
                  <a:srgbClr val="008000"/>
                </a:solidFill>
              </a:rPr>
              <a:t> : </a:t>
            </a:r>
            <a:r>
              <a:rPr lang="fr-FR" sz="1200" i="1" dirty="0" err="1">
                <a:solidFill>
                  <a:srgbClr val="008000"/>
                </a:solidFill>
              </a:rPr>
              <a:t>Pekinensis</a:t>
            </a:r>
            <a:r>
              <a:rPr lang="fr-FR" sz="1200" dirty="0">
                <a:solidFill>
                  <a:srgbClr val="008000"/>
                </a:solidFill>
              </a:rPr>
              <a:t> </a:t>
            </a:r>
            <a:r>
              <a:rPr lang="fr-FR" sz="1200" dirty="0" smtClean="0">
                <a:solidFill>
                  <a:srgbClr val="008000"/>
                </a:solidFill>
              </a:rPr>
              <a:t>(</a:t>
            </a:r>
            <a:r>
              <a:rPr lang="fr-FR" sz="1200" dirty="0" smtClean="0">
                <a:solidFill>
                  <a:srgbClr val="008000"/>
                </a:solidFill>
                <a:hlinkClick r:id="rId17" tooltip="Napa chou"/>
              </a:rPr>
              <a:t>chou nappa</a:t>
            </a:r>
            <a:r>
              <a:rPr lang="fr-FR" sz="1200" dirty="0" smtClean="0">
                <a:solidFill>
                  <a:srgbClr val="008000"/>
                </a:solidFill>
              </a:rPr>
              <a:t>) </a:t>
            </a:r>
            <a:r>
              <a:rPr lang="fr-FR" sz="1200" dirty="0">
                <a:solidFill>
                  <a:srgbClr val="008000"/>
                </a:solidFill>
              </a:rPr>
              <a:t>et </a:t>
            </a:r>
            <a:r>
              <a:rPr lang="fr-FR" sz="1200" i="1" dirty="0" err="1">
                <a:solidFill>
                  <a:srgbClr val="008000"/>
                </a:solidFill>
              </a:rPr>
              <a:t>Chinensis</a:t>
            </a:r>
            <a:r>
              <a:rPr lang="fr-FR" sz="1200" dirty="0">
                <a:solidFill>
                  <a:srgbClr val="008000"/>
                </a:solidFill>
              </a:rPr>
              <a:t> </a:t>
            </a:r>
            <a:r>
              <a:rPr lang="fr-FR" sz="1200" dirty="0" smtClean="0">
                <a:solidFill>
                  <a:srgbClr val="008000"/>
                </a:solidFill>
              </a:rPr>
              <a:t>(</a:t>
            </a:r>
            <a:r>
              <a:rPr lang="fr-FR" sz="1200" dirty="0" err="1" smtClean="0">
                <a:solidFill>
                  <a:srgbClr val="008000"/>
                </a:solidFill>
                <a:hlinkClick r:id="rId18" tooltip="Bok choy"/>
              </a:rPr>
              <a:t>bok</a:t>
            </a:r>
            <a:r>
              <a:rPr lang="fr-FR" sz="1200" dirty="0" smtClean="0">
                <a:solidFill>
                  <a:srgbClr val="008000"/>
                </a:solidFill>
                <a:hlinkClick r:id="rId18" tooltip="Bok choy"/>
              </a:rPr>
              <a:t> </a:t>
            </a:r>
            <a:r>
              <a:rPr lang="fr-FR" sz="1200" dirty="0" err="1" smtClean="0">
                <a:solidFill>
                  <a:srgbClr val="008000"/>
                </a:solidFill>
                <a:hlinkClick r:id="rId18" tooltip="Bok choy"/>
              </a:rPr>
              <a:t>choy</a:t>
            </a:r>
            <a:r>
              <a:rPr lang="fr-FR" sz="1200" dirty="0" smtClean="0">
                <a:solidFill>
                  <a:srgbClr val="008000"/>
                </a:solidFill>
              </a:rPr>
              <a:t>). </a:t>
            </a:r>
            <a:r>
              <a:rPr lang="fr-FR" sz="1200" dirty="0">
                <a:solidFill>
                  <a:srgbClr val="008000"/>
                </a:solidFill>
              </a:rPr>
              <a:t>Ces légumes sont les deux variantes de </a:t>
            </a:r>
            <a:r>
              <a:rPr lang="fr-FR" sz="1200" dirty="0">
                <a:solidFill>
                  <a:srgbClr val="008000"/>
                </a:solidFill>
                <a:hlinkClick r:id="rId19" tooltip="Cultivar"/>
              </a:rPr>
              <a:t>cultivars</a:t>
            </a:r>
            <a:r>
              <a:rPr lang="fr-FR" sz="1200" dirty="0">
                <a:solidFill>
                  <a:srgbClr val="008000"/>
                </a:solidFill>
              </a:rPr>
              <a:t> ou sous-espèce du </a:t>
            </a:r>
            <a:r>
              <a:rPr lang="fr-FR" sz="1200" dirty="0">
                <a:solidFill>
                  <a:srgbClr val="008000"/>
                </a:solidFill>
                <a:hlinkClick r:id="rId20" tooltip="Navet (Brassica rapa)"/>
              </a:rPr>
              <a:t>navet</a:t>
            </a:r>
            <a:r>
              <a:rPr lang="fr-FR" sz="1200" dirty="0">
                <a:solidFill>
                  <a:srgbClr val="008000"/>
                </a:solidFill>
              </a:rPr>
              <a:t> et appartiennent à la même </a:t>
            </a:r>
            <a:r>
              <a:rPr lang="fr-FR" sz="1200" dirty="0">
                <a:solidFill>
                  <a:srgbClr val="008000"/>
                </a:solidFill>
                <a:hlinkClick r:id="rId21" tooltip="Genre"/>
              </a:rPr>
              <a:t>genre</a:t>
            </a:r>
            <a:r>
              <a:rPr lang="fr-FR" sz="1200" dirty="0">
                <a:solidFill>
                  <a:srgbClr val="008000"/>
                </a:solidFill>
              </a:rPr>
              <a:t> que </a:t>
            </a:r>
            <a:r>
              <a:rPr lang="fr-FR" sz="1200" dirty="0" smtClean="0">
                <a:solidFill>
                  <a:srgbClr val="008000"/>
                </a:solidFill>
              </a:rPr>
              <a:t>les choux occidentaux comme le</a:t>
            </a:r>
            <a:r>
              <a:rPr lang="fr-FR" sz="1200" dirty="0">
                <a:solidFill>
                  <a:srgbClr val="008000"/>
                </a:solidFill>
              </a:rPr>
              <a:t> </a:t>
            </a:r>
            <a:r>
              <a:rPr lang="fr-FR" sz="1200" dirty="0" smtClean="0">
                <a:solidFill>
                  <a:srgbClr val="008000"/>
                </a:solidFill>
                <a:hlinkClick r:id="rId22" tooltip="Chou"/>
              </a:rPr>
              <a:t>chou</a:t>
            </a:r>
            <a:r>
              <a:rPr lang="fr-FR" sz="1200" dirty="0" smtClean="0">
                <a:solidFill>
                  <a:srgbClr val="008000"/>
                </a:solidFill>
              </a:rPr>
              <a:t>, le</a:t>
            </a:r>
            <a:r>
              <a:rPr lang="fr-FR" sz="1200" dirty="0">
                <a:solidFill>
                  <a:srgbClr val="008000"/>
                </a:solidFill>
              </a:rPr>
              <a:t> </a:t>
            </a:r>
            <a:r>
              <a:rPr lang="fr-FR" sz="1200" dirty="0" smtClean="0">
                <a:solidFill>
                  <a:srgbClr val="008000"/>
                </a:solidFill>
                <a:hlinkClick r:id="rId23" tooltip="Brocoli"/>
              </a:rPr>
              <a:t>brocoli</a:t>
            </a:r>
            <a:r>
              <a:rPr lang="fr-FR" sz="1200" dirty="0">
                <a:solidFill>
                  <a:srgbClr val="008000"/>
                </a:solidFill>
              </a:rPr>
              <a:t> </a:t>
            </a:r>
            <a:r>
              <a:rPr lang="fr-FR" sz="1200" dirty="0" smtClean="0">
                <a:solidFill>
                  <a:srgbClr val="008000"/>
                </a:solidFill>
              </a:rPr>
              <a:t>et le</a:t>
            </a:r>
            <a:r>
              <a:rPr lang="fr-FR" sz="1200" dirty="0">
                <a:solidFill>
                  <a:srgbClr val="008000"/>
                </a:solidFill>
              </a:rPr>
              <a:t> </a:t>
            </a:r>
            <a:r>
              <a:rPr lang="fr-FR" sz="1200" dirty="0" smtClean="0">
                <a:solidFill>
                  <a:srgbClr val="008000"/>
                </a:solidFill>
                <a:hlinkClick r:id="rId24" tooltip="Chou-fleur"/>
              </a:rPr>
              <a:t>chou-fleur</a:t>
            </a:r>
            <a:r>
              <a:rPr lang="fr-FR" sz="1200" dirty="0" smtClean="0">
                <a:solidFill>
                  <a:srgbClr val="008000"/>
                </a:solidFill>
              </a:rPr>
              <a:t>.</a:t>
            </a:r>
            <a:r>
              <a:rPr lang="fr-FR" sz="1200" dirty="0">
                <a:solidFill>
                  <a:srgbClr val="008000"/>
                </a:solidFill>
              </a:rPr>
              <a:t> Tous les deux </a:t>
            </a:r>
            <a:r>
              <a:rPr lang="fr-FR" sz="1200" dirty="0" smtClean="0">
                <a:solidFill>
                  <a:srgbClr val="008000"/>
                </a:solidFill>
              </a:rPr>
              <a:t>ont subi </a:t>
            </a:r>
            <a:r>
              <a:rPr lang="fr-FR" sz="1200" dirty="0">
                <a:solidFill>
                  <a:srgbClr val="008000"/>
                </a:solidFill>
              </a:rPr>
              <a:t>beaucoup de variations dans </a:t>
            </a:r>
            <a:r>
              <a:rPr lang="fr-FR" sz="1200" dirty="0" smtClean="0">
                <a:solidFill>
                  <a:srgbClr val="008000"/>
                </a:solidFill>
              </a:rPr>
              <a:t>leur </a:t>
            </a:r>
            <a:r>
              <a:rPr lang="fr-FR" sz="1200" dirty="0">
                <a:solidFill>
                  <a:srgbClr val="008000"/>
                </a:solidFill>
              </a:rPr>
              <a:t>nom, </a:t>
            </a:r>
            <a:r>
              <a:rPr lang="fr-FR" sz="1200" dirty="0" smtClean="0">
                <a:solidFill>
                  <a:srgbClr val="008000"/>
                </a:solidFill>
              </a:rPr>
              <a:t>leur orthographe et leur</a:t>
            </a:r>
            <a:r>
              <a:rPr lang="fr-FR" sz="1200" dirty="0">
                <a:solidFill>
                  <a:srgbClr val="008000"/>
                </a:solidFill>
              </a:rPr>
              <a:t> </a:t>
            </a:r>
            <a:r>
              <a:rPr lang="fr-FR" sz="1200" dirty="0" smtClean="0">
                <a:solidFill>
                  <a:srgbClr val="008000"/>
                </a:solidFill>
                <a:hlinkClick r:id="rId25" tooltip="Classification scientifique"/>
              </a:rPr>
              <a:t>classification scientifique</a:t>
            </a:r>
            <a:r>
              <a:rPr lang="fr-FR" sz="1200" dirty="0" smtClean="0">
                <a:solidFill>
                  <a:srgbClr val="008000"/>
                </a:solidFill>
              </a:rPr>
              <a:t>, </a:t>
            </a:r>
            <a:r>
              <a:rPr lang="fr-FR" sz="1200" dirty="0">
                <a:solidFill>
                  <a:srgbClr val="008000"/>
                </a:solidFill>
              </a:rPr>
              <a:t>en </a:t>
            </a:r>
            <a:r>
              <a:rPr lang="fr-FR" sz="1200" dirty="0" smtClean="0">
                <a:solidFill>
                  <a:srgbClr val="008000"/>
                </a:solidFill>
              </a:rPr>
              <a:t>particulier, pour </a:t>
            </a:r>
            <a:r>
              <a:rPr lang="fr-FR" sz="1200" dirty="0">
                <a:solidFill>
                  <a:srgbClr val="008000"/>
                </a:solidFill>
              </a:rPr>
              <a:t>la variété </a:t>
            </a:r>
            <a:r>
              <a:rPr lang="fr-FR" sz="1200" dirty="0" err="1">
                <a:solidFill>
                  <a:srgbClr val="008000"/>
                </a:solidFill>
              </a:rPr>
              <a:t>bok</a:t>
            </a:r>
            <a:r>
              <a:rPr lang="fr-FR" sz="1200" dirty="0">
                <a:solidFill>
                  <a:srgbClr val="008000"/>
                </a:solidFill>
              </a:rPr>
              <a:t> </a:t>
            </a:r>
            <a:r>
              <a:rPr lang="fr-FR" sz="1200" dirty="0" err="1">
                <a:solidFill>
                  <a:srgbClr val="008000"/>
                </a:solidFill>
              </a:rPr>
              <a:t>choy</a:t>
            </a:r>
            <a:r>
              <a:rPr lang="fr-FR" sz="1200" dirty="0">
                <a:solidFill>
                  <a:srgbClr val="008000"/>
                </a:solidFill>
              </a:rPr>
              <a:t> </a:t>
            </a:r>
            <a:r>
              <a:rPr lang="fr-FR" sz="1200" i="1" dirty="0">
                <a:solidFill>
                  <a:srgbClr val="008000"/>
                </a:solidFill>
              </a:rPr>
              <a:t>(B. </a:t>
            </a:r>
            <a:r>
              <a:rPr lang="fr-FR" sz="1200" i="1" dirty="0" err="1">
                <a:solidFill>
                  <a:srgbClr val="008000"/>
                </a:solidFill>
              </a:rPr>
              <a:t>rapa</a:t>
            </a:r>
            <a:r>
              <a:rPr lang="fr-FR" sz="1200" i="1" dirty="0">
                <a:solidFill>
                  <a:srgbClr val="008000"/>
                </a:solidFill>
              </a:rPr>
              <a:t> </a:t>
            </a:r>
            <a:r>
              <a:rPr lang="fr-FR" sz="1200" i="1" dirty="0" err="1">
                <a:solidFill>
                  <a:srgbClr val="008000"/>
                </a:solidFill>
              </a:rPr>
              <a:t>chinensis</a:t>
            </a:r>
            <a:r>
              <a:rPr lang="fr-FR" sz="1200" i="1" dirty="0" smtClean="0">
                <a:solidFill>
                  <a:srgbClr val="008000"/>
                </a:solidFill>
              </a:rPr>
              <a:t>). </a:t>
            </a:r>
            <a:r>
              <a:rPr lang="fr-FR" sz="1200" dirty="0" smtClean="0">
                <a:solidFill>
                  <a:srgbClr val="008000"/>
                </a:solidFill>
              </a:rPr>
              <a:t>Auparavant, on les </a:t>
            </a:r>
            <a:r>
              <a:rPr lang="fr-FR" sz="1200" dirty="0">
                <a:solidFill>
                  <a:srgbClr val="008000"/>
                </a:solidFill>
              </a:rPr>
              <a:t>nommaient </a:t>
            </a:r>
            <a:r>
              <a:rPr lang="fr-FR" sz="1200" i="1" dirty="0" err="1">
                <a:solidFill>
                  <a:srgbClr val="008000"/>
                </a:solidFill>
              </a:rPr>
              <a:t>Brassica</a:t>
            </a:r>
            <a:r>
              <a:rPr lang="fr-FR" sz="1200" i="1" dirty="0">
                <a:solidFill>
                  <a:srgbClr val="008000"/>
                </a:solidFill>
              </a:rPr>
              <a:t> </a:t>
            </a:r>
            <a:r>
              <a:rPr lang="fr-FR" sz="1200" i="1" dirty="0" err="1">
                <a:solidFill>
                  <a:srgbClr val="008000"/>
                </a:solidFill>
              </a:rPr>
              <a:t>campestris</a:t>
            </a:r>
            <a:r>
              <a:rPr lang="fr-FR" sz="1200" dirty="0">
                <a:solidFill>
                  <a:srgbClr val="008000"/>
                </a:solidFill>
              </a:rPr>
              <a:t>, var. </a:t>
            </a:r>
            <a:r>
              <a:rPr lang="fr-FR" sz="1200" i="1" dirty="0" err="1" smtClean="0">
                <a:solidFill>
                  <a:srgbClr val="008000"/>
                </a:solidFill>
              </a:rPr>
              <a:t>chinensis</a:t>
            </a:r>
            <a:r>
              <a:rPr lang="fr-FR" sz="1200" dirty="0" smtClean="0">
                <a:solidFill>
                  <a:srgbClr val="008000"/>
                </a:solidFill>
              </a:rPr>
              <a:t>.</a:t>
            </a:r>
          </a:p>
          <a:p>
            <a:pPr algn="just"/>
            <a:r>
              <a:rPr lang="fr-FR" sz="1200" dirty="0" smtClean="0">
                <a:solidFill>
                  <a:srgbClr val="008000"/>
                </a:solidFill>
              </a:rPr>
              <a:t>Les </a:t>
            </a:r>
            <a:r>
              <a:rPr lang="fr-FR" sz="1200" dirty="0">
                <a:solidFill>
                  <a:srgbClr val="008000"/>
                </a:solidFill>
              </a:rPr>
              <a:t>membres </a:t>
            </a:r>
            <a:r>
              <a:rPr lang="fr-FR" sz="1200" dirty="0" smtClean="0">
                <a:solidFill>
                  <a:srgbClr val="008000"/>
                </a:solidFill>
              </a:rPr>
              <a:t>du </a:t>
            </a:r>
            <a:r>
              <a:rPr lang="fr-FR" sz="1200" dirty="0">
                <a:solidFill>
                  <a:srgbClr val="008000"/>
                </a:solidFill>
              </a:rPr>
              <a:t>groupe choux </a:t>
            </a:r>
            <a:r>
              <a:rPr lang="fr-FR" sz="1200" i="1" dirty="0" err="1">
                <a:solidFill>
                  <a:srgbClr val="008000"/>
                </a:solidFill>
              </a:rPr>
              <a:t>Pekinensis</a:t>
            </a:r>
            <a:r>
              <a:rPr lang="fr-FR" sz="1200" dirty="0">
                <a:solidFill>
                  <a:srgbClr val="008000"/>
                </a:solidFill>
              </a:rPr>
              <a:t> ont de larges feuilles vertes avec </a:t>
            </a:r>
            <a:r>
              <a:rPr lang="fr-FR" sz="1200" dirty="0" smtClean="0">
                <a:solidFill>
                  <a:srgbClr val="008000"/>
                </a:solidFill>
              </a:rPr>
              <a:t>des</a:t>
            </a:r>
            <a:r>
              <a:rPr lang="fr-FR" sz="1200" dirty="0">
                <a:solidFill>
                  <a:srgbClr val="008000"/>
                </a:solidFill>
              </a:rPr>
              <a:t> </a:t>
            </a:r>
            <a:r>
              <a:rPr lang="fr-FR" sz="1200" dirty="0">
                <a:solidFill>
                  <a:srgbClr val="008000"/>
                </a:solidFill>
                <a:hlinkClick r:id="rId26" tooltip="Pétiole (botanique)"/>
              </a:rPr>
              <a:t>pétioles</a:t>
            </a:r>
            <a:r>
              <a:rPr lang="fr-FR" sz="1200" dirty="0">
                <a:solidFill>
                  <a:srgbClr val="008000"/>
                </a:solidFill>
              </a:rPr>
              <a:t>  blancs</a:t>
            </a:r>
            <a:r>
              <a:rPr lang="fr-FR" sz="1200" dirty="0" smtClean="0">
                <a:solidFill>
                  <a:srgbClr val="008000"/>
                </a:solidFill>
              </a:rPr>
              <a:t>, </a:t>
            </a:r>
            <a:r>
              <a:rPr lang="fr-FR" sz="1200" dirty="0">
                <a:solidFill>
                  <a:srgbClr val="008000"/>
                </a:solidFill>
              </a:rPr>
              <a:t>bien </a:t>
            </a:r>
            <a:r>
              <a:rPr lang="fr-FR" sz="1200" dirty="0" smtClean="0">
                <a:solidFill>
                  <a:srgbClr val="008000"/>
                </a:solidFill>
              </a:rPr>
              <a:t>emballées </a:t>
            </a:r>
            <a:r>
              <a:rPr lang="fr-FR" sz="1200" dirty="0">
                <a:solidFill>
                  <a:srgbClr val="008000"/>
                </a:solidFill>
              </a:rPr>
              <a:t>dans une formation cylindrique et formant généralement une tête compacte</a:t>
            </a:r>
            <a:r>
              <a:rPr lang="fr-FR" sz="1200" dirty="0" smtClean="0">
                <a:solidFill>
                  <a:srgbClr val="008000"/>
                </a:solidFill>
              </a:rPr>
              <a:t>. La variété</a:t>
            </a:r>
            <a:r>
              <a:rPr lang="fr-FR" sz="1200" dirty="0">
                <a:solidFill>
                  <a:srgbClr val="008000"/>
                </a:solidFill>
              </a:rPr>
              <a:t> </a:t>
            </a:r>
            <a:r>
              <a:rPr lang="fr-FR" sz="1200" i="1" dirty="0" err="1">
                <a:solidFill>
                  <a:srgbClr val="008000"/>
                </a:solidFill>
              </a:rPr>
              <a:t>chinensis</a:t>
            </a:r>
            <a:r>
              <a:rPr lang="fr-FR" sz="1200" dirty="0">
                <a:solidFill>
                  <a:srgbClr val="008000"/>
                </a:solidFill>
              </a:rPr>
              <a:t> ne </a:t>
            </a:r>
            <a:r>
              <a:rPr lang="fr-FR" sz="1200" dirty="0" smtClean="0">
                <a:solidFill>
                  <a:srgbClr val="008000"/>
                </a:solidFill>
              </a:rPr>
              <a:t>constitue pas une </a:t>
            </a:r>
            <a:r>
              <a:rPr lang="fr-FR" sz="1200" dirty="0">
                <a:solidFill>
                  <a:srgbClr val="008000"/>
                </a:solidFill>
              </a:rPr>
              <a:t>tête; à la place, ils ont </a:t>
            </a:r>
            <a:r>
              <a:rPr lang="fr-FR" sz="1200" dirty="0" smtClean="0">
                <a:solidFill>
                  <a:srgbClr val="008000"/>
                </a:solidFill>
              </a:rPr>
              <a:t>des limbes verts sombres et </a:t>
            </a:r>
            <a:r>
              <a:rPr lang="fr-FR" sz="1200" dirty="0">
                <a:solidFill>
                  <a:srgbClr val="008000"/>
                </a:solidFill>
              </a:rPr>
              <a:t>lisses</a:t>
            </a:r>
            <a:r>
              <a:rPr lang="fr-FR" sz="1200" dirty="0" smtClean="0">
                <a:solidFill>
                  <a:srgbClr val="008000"/>
                </a:solidFill>
              </a:rPr>
              <a:t> </a:t>
            </a:r>
            <a:r>
              <a:rPr lang="fr-FR" sz="1200" dirty="0">
                <a:solidFill>
                  <a:srgbClr val="008000"/>
                </a:solidFill>
              </a:rPr>
              <a:t>qui forment un groupe </a:t>
            </a:r>
            <a:r>
              <a:rPr lang="fr-FR" sz="1200" dirty="0" smtClean="0">
                <a:solidFill>
                  <a:srgbClr val="008000"/>
                </a:solidFill>
              </a:rPr>
              <a:t>rappelle la</a:t>
            </a:r>
            <a:r>
              <a:rPr lang="fr-FR" sz="1200" dirty="0">
                <a:solidFill>
                  <a:srgbClr val="008000"/>
                </a:solidFill>
              </a:rPr>
              <a:t> </a:t>
            </a:r>
            <a:r>
              <a:rPr lang="fr-FR" sz="1200" dirty="0" smtClean="0">
                <a:solidFill>
                  <a:srgbClr val="008000"/>
                </a:solidFill>
                <a:hlinkClick r:id="rId27" tooltip="usine de moutarde"/>
              </a:rPr>
              <a:t>moutarde</a:t>
            </a:r>
            <a:r>
              <a:rPr lang="fr-FR" sz="1200" dirty="0">
                <a:solidFill>
                  <a:srgbClr val="008000"/>
                </a:solidFill>
              </a:rPr>
              <a:t> </a:t>
            </a:r>
            <a:r>
              <a:rPr lang="fr-FR" sz="1200" dirty="0" smtClean="0">
                <a:solidFill>
                  <a:srgbClr val="008000"/>
                </a:solidFill>
              </a:rPr>
              <a:t>ou le</a:t>
            </a:r>
            <a:r>
              <a:rPr lang="fr-FR" sz="1200" dirty="0">
                <a:solidFill>
                  <a:srgbClr val="008000"/>
                </a:solidFill>
              </a:rPr>
              <a:t> </a:t>
            </a:r>
            <a:r>
              <a:rPr lang="fr-FR" sz="1200" dirty="0" smtClean="0">
                <a:solidFill>
                  <a:srgbClr val="008000"/>
                </a:solidFill>
                <a:hlinkClick r:id="rId28" tooltip="Céleri"/>
              </a:rPr>
              <a:t>céleri</a:t>
            </a:r>
            <a:r>
              <a:rPr lang="fr-FR" sz="1200" dirty="0" smtClean="0">
                <a:solidFill>
                  <a:srgbClr val="008000"/>
                </a:solidFill>
              </a:rPr>
              <a:t>.</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29"/>
              </a:rPr>
              <a:t>http://</a:t>
            </a:r>
            <a:r>
              <a:rPr lang="fr-FR" sz="1200" dirty="0" smtClean="0">
                <a:solidFill>
                  <a:srgbClr val="008000"/>
                </a:solidFill>
                <a:hlinkClick r:id="rId29"/>
              </a:rPr>
              <a:t>fr.wikipedia.org/wiki/Bok_choy</a:t>
            </a:r>
            <a:r>
              <a:rPr lang="fr-FR" sz="1200" dirty="0" smtClean="0">
                <a:solidFill>
                  <a:srgbClr val="008000"/>
                </a:solidFill>
              </a:rPr>
              <a:t>, </a:t>
            </a:r>
            <a:r>
              <a:rPr lang="fr-FR" sz="1200" dirty="0">
                <a:solidFill>
                  <a:srgbClr val="008000"/>
                </a:solidFill>
              </a:rPr>
              <a:t>b) </a:t>
            </a:r>
            <a:r>
              <a:rPr lang="fr-FR" sz="1200" dirty="0">
                <a:solidFill>
                  <a:srgbClr val="008000"/>
                </a:solidFill>
                <a:hlinkClick r:id="rId30"/>
              </a:rPr>
              <a:t>http://</a:t>
            </a:r>
            <a:r>
              <a:rPr lang="fr-FR" sz="1200" dirty="0" smtClean="0">
                <a:solidFill>
                  <a:srgbClr val="008000"/>
                </a:solidFill>
                <a:hlinkClick r:id="rId30"/>
              </a:rPr>
              <a:t>en.wikipedia.org/wiki/Chinese_cabbage</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25197" y="5710525"/>
            <a:ext cx="1143000" cy="857250"/>
          </a:xfrm>
          <a:prstGeom prst="rect">
            <a:avLst/>
          </a:prstGeom>
        </p:spPr>
      </p:pic>
      <p:pic>
        <p:nvPicPr>
          <p:cNvPr id="7" name="Image 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438736" y="5710525"/>
            <a:ext cx="1285875" cy="857250"/>
          </a:xfrm>
          <a:prstGeom prst="rect">
            <a:avLst/>
          </a:prstGeom>
        </p:spPr>
      </p:pic>
      <p:pic>
        <p:nvPicPr>
          <p:cNvPr id="8" name="Image 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66691" y="5681950"/>
            <a:ext cx="685800" cy="914400"/>
          </a:xfrm>
          <a:prstGeom prst="rect">
            <a:avLst/>
          </a:prstGeom>
        </p:spPr>
      </p:pic>
      <p:pic>
        <p:nvPicPr>
          <p:cNvPr id="9" name="Image 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37446" y="5710525"/>
            <a:ext cx="1143000" cy="857250"/>
          </a:xfrm>
          <a:prstGeom prst="rect">
            <a:avLst/>
          </a:prstGeom>
        </p:spPr>
      </p:pic>
      <p:sp>
        <p:nvSpPr>
          <p:cNvPr id="10" name="ZoneTexte 9"/>
          <p:cNvSpPr txBox="1"/>
          <p:nvPr/>
        </p:nvSpPr>
        <p:spPr>
          <a:xfrm>
            <a:off x="8406163" y="6567775"/>
            <a:ext cx="3051672" cy="461665"/>
          </a:xfrm>
          <a:prstGeom prst="rect">
            <a:avLst/>
          </a:prstGeom>
          <a:noFill/>
        </p:spPr>
        <p:txBody>
          <a:bodyPr wrap="square" rtlCol="0">
            <a:spAutoFit/>
          </a:bodyPr>
          <a:lstStyle/>
          <a:p>
            <a:pPr algn="ctr"/>
            <a:r>
              <a:rPr lang="fr-FR" sz="1200" dirty="0" smtClean="0">
                <a:solidFill>
                  <a:srgbClr val="008000"/>
                </a:solidFill>
              </a:rPr>
              <a:t>Chou du </a:t>
            </a:r>
            <a:r>
              <a:rPr lang="fr-FR" sz="1200" dirty="0">
                <a:solidFill>
                  <a:srgbClr val="008000"/>
                </a:solidFill>
              </a:rPr>
              <a:t>groupe </a:t>
            </a:r>
            <a:r>
              <a:rPr lang="fr-FR" sz="1200" i="1" dirty="0" err="1" smtClean="0">
                <a:solidFill>
                  <a:srgbClr val="008000"/>
                </a:solidFill>
              </a:rPr>
              <a:t>Brassica</a:t>
            </a:r>
            <a:r>
              <a:rPr lang="fr-FR" sz="1200" i="1" dirty="0" smtClean="0">
                <a:solidFill>
                  <a:srgbClr val="008000"/>
                </a:solidFill>
              </a:rPr>
              <a:t> </a:t>
            </a:r>
            <a:r>
              <a:rPr lang="fr-FR" sz="1200" i="1" dirty="0" err="1">
                <a:solidFill>
                  <a:srgbClr val="008000"/>
                </a:solidFill>
              </a:rPr>
              <a:t>rapa</a:t>
            </a:r>
            <a:r>
              <a:rPr lang="fr-FR" sz="1200" dirty="0">
                <a:solidFill>
                  <a:srgbClr val="008000"/>
                </a:solidFill>
              </a:rPr>
              <a:t> </a:t>
            </a:r>
            <a:r>
              <a:rPr lang="fr-FR" sz="1200" dirty="0" smtClean="0">
                <a:solidFill>
                  <a:srgbClr val="008000"/>
                </a:solidFill>
              </a:rPr>
              <a:t>var. </a:t>
            </a:r>
            <a:r>
              <a:rPr lang="fr-FR" sz="1200" i="1" dirty="0" err="1" smtClean="0">
                <a:solidFill>
                  <a:srgbClr val="008000"/>
                </a:solidFill>
              </a:rPr>
              <a:t>chinensis</a:t>
            </a:r>
            <a:r>
              <a:rPr lang="fr-FR" sz="1200" dirty="0" smtClean="0">
                <a:solidFill>
                  <a:srgbClr val="008000"/>
                </a:solidFill>
              </a:rPr>
              <a:t>, </a:t>
            </a:r>
            <a:r>
              <a:rPr lang="fr-FR" sz="1200" dirty="0">
                <a:solidFill>
                  <a:srgbClr val="008000"/>
                </a:solidFill>
              </a:rPr>
              <a:t>appelé "</a:t>
            </a:r>
            <a:r>
              <a:rPr lang="fr-FR" sz="1200" dirty="0" err="1">
                <a:solidFill>
                  <a:srgbClr val="008000"/>
                </a:solidFill>
              </a:rPr>
              <a:t>bok</a:t>
            </a:r>
            <a:r>
              <a:rPr lang="fr-FR" sz="1200" dirty="0">
                <a:solidFill>
                  <a:srgbClr val="008000"/>
                </a:solidFill>
              </a:rPr>
              <a:t> </a:t>
            </a:r>
            <a:r>
              <a:rPr lang="fr-FR" sz="1200" dirty="0" err="1">
                <a:solidFill>
                  <a:srgbClr val="008000"/>
                </a:solidFill>
              </a:rPr>
              <a:t>choy</a:t>
            </a:r>
            <a:r>
              <a:rPr lang="fr-FR" sz="1200" dirty="0">
                <a:solidFill>
                  <a:srgbClr val="008000"/>
                </a:solidFill>
              </a:rPr>
              <a:t>" aux </a:t>
            </a:r>
            <a:r>
              <a:rPr lang="fr-FR" sz="1200" dirty="0" smtClean="0">
                <a:solidFill>
                  <a:srgbClr val="008000"/>
                </a:solidFill>
              </a:rPr>
              <a:t>Etats-Unis.</a:t>
            </a:r>
            <a:endParaRPr lang="fr-FR" sz="1200" dirty="0">
              <a:solidFill>
                <a:srgbClr val="008000"/>
              </a:solidFill>
            </a:endParaRPr>
          </a:p>
        </p:txBody>
      </p:sp>
      <p:pic>
        <p:nvPicPr>
          <p:cNvPr id="11" name="Image 1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481283" y="4700875"/>
            <a:ext cx="2794000" cy="1866900"/>
          </a:xfrm>
          <a:prstGeom prst="rect">
            <a:avLst/>
          </a:prstGeom>
        </p:spPr>
      </p:pic>
      <p:pic>
        <p:nvPicPr>
          <p:cNvPr id="15" name="Image 1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42246" y="222699"/>
            <a:ext cx="533400" cy="342900"/>
          </a:xfrm>
          <a:prstGeom prst="rect">
            <a:avLst/>
          </a:prstGeom>
        </p:spPr>
      </p:pic>
      <p:sp>
        <p:nvSpPr>
          <p:cNvPr id="17" name="ZoneTexte 16"/>
          <p:cNvSpPr txBox="1"/>
          <p:nvPr/>
        </p:nvSpPr>
        <p:spPr>
          <a:xfrm>
            <a:off x="1120292" y="216334"/>
            <a:ext cx="292068" cy="369332"/>
          </a:xfrm>
          <a:prstGeom prst="rect">
            <a:avLst/>
          </a:prstGeom>
          <a:noFill/>
        </p:spPr>
        <p:txBody>
          <a:bodyPr wrap="none" rtlCol="0">
            <a:spAutoFit/>
          </a:bodyPr>
          <a:lstStyle/>
          <a:p>
            <a:r>
              <a:rPr lang="fr-FR" b="1" dirty="0" smtClean="0"/>
              <a:t>?</a:t>
            </a:r>
            <a:endParaRPr lang="fr-FR" b="1" dirty="0"/>
          </a:p>
        </p:txBody>
      </p:sp>
    </p:spTree>
    <p:extLst>
      <p:ext uri="{BB962C8B-B14F-4D97-AF65-F5344CB8AC3E}">
        <p14:creationId xmlns:p14="http://schemas.microsoft.com/office/powerpoint/2010/main" val="7933385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6697" y="184077"/>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897495" y="234166"/>
            <a:ext cx="822064" cy="331433"/>
          </a:xfrm>
        </p:spPr>
        <p:txBody>
          <a:bodyPr/>
          <a:lstStyle/>
          <a:p>
            <a:fld id="{603C289A-54D5-4C32-934A-7B1A9FC8B676}" type="slidenum">
              <a:rPr lang="fr-FR" smtClean="0"/>
              <a:t>58</a:t>
            </a:fld>
            <a:endParaRPr lang="fr-FR" dirty="0"/>
          </a:p>
        </p:txBody>
      </p:sp>
      <p:sp>
        <p:nvSpPr>
          <p:cNvPr id="4" name="ZoneTexte 3"/>
          <p:cNvSpPr txBox="1"/>
          <p:nvPr/>
        </p:nvSpPr>
        <p:spPr>
          <a:xfrm>
            <a:off x="237446" y="719835"/>
            <a:ext cx="8708249" cy="369332"/>
          </a:xfrm>
          <a:prstGeom prst="rect">
            <a:avLst/>
          </a:prstGeom>
          <a:noFill/>
        </p:spPr>
        <p:txBody>
          <a:bodyPr wrap="square" rtlCol="0">
            <a:spAutoFit/>
          </a:bodyPr>
          <a:lstStyle/>
          <a:p>
            <a:r>
              <a:rPr lang="fr-FR" dirty="0" smtClean="0">
                <a:solidFill>
                  <a:srgbClr val="008000"/>
                </a:solidFill>
              </a:rPr>
              <a:t>16.12. </a:t>
            </a:r>
            <a:r>
              <a:rPr lang="fr-FR" b="1" dirty="0" err="1" smtClean="0">
                <a:solidFill>
                  <a:srgbClr val="008000"/>
                </a:solidFill>
                <a:latin typeface="Calibri" panose="020F0502020204030204" pitchFamily="34" charset="0"/>
              </a:rPr>
              <a:t>Pe-tsaï</a:t>
            </a:r>
            <a:r>
              <a:rPr lang="fr-FR" b="1" dirty="0" smtClean="0">
                <a:solidFill>
                  <a:srgbClr val="008000"/>
                </a:solidFill>
              </a:rPr>
              <a:t>, chou chinois </a:t>
            </a:r>
            <a:r>
              <a:rPr lang="fr-FR" dirty="0" smtClean="0">
                <a:solidFill>
                  <a:srgbClr val="008000"/>
                </a:solidFill>
                <a:latin typeface="Calibri" panose="020F0502020204030204" pitchFamily="34" charset="0"/>
              </a:rPr>
              <a:t>ou</a:t>
            </a:r>
            <a:r>
              <a:rPr lang="fr-FR" dirty="0">
                <a:solidFill>
                  <a:srgbClr val="008000"/>
                </a:solidFill>
                <a:latin typeface="Calibri" panose="020F0502020204030204" pitchFamily="34" charset="0"/>
              </a:rPr>
              <a:t> </a:t>
            </a:r>
            <a:r>
              <a:rPr lang="fr-FR" b="1" dirty="0">
                <a:solidFill>
                  <a:srgbClr val="008000"/>
                </a:solidFill>
                <a:latin typeface="Calibri" panose="020F0502020204030204" pitchFamily="34" charset="0"/>
              </a:rPr>
              <a:t>chou de </a:t>
            </a:r>
            <a:r>
              <a:rPr lang="fr-FR" b="1" dirty="0" smtClean="0">
                <a:solidFill>
                  <a:srgbClr val="008000"/>
                </a:solidFill>
                <a:latin typeface="Calibri" panose="020F0502020204030204" pitchFamily="34" charset="0"/>
              </a:rPr>
              <a:t>Pékin </a:t>
            </a:r>
            <a:r>
              <a:rPr lang="fr-FR" dirty="0" smtClean="0">
                <a:solidFill>
                  <a:srgbClr val="008000"/>
                </a:solidFill>
              </a:rPr>
              <a:t>(</a:t>
            </a:r>
            <a:r>
              <a:rPr lang="pt-BR" dirty="0"/>
              <a:t> </a:t>
            </a:r>
            <a:r>
              <a:rPr lang="pt-BR" i="1" dirty="0">
                <a:hlinkClick r:id="rId2" tooltip="Brassica rapa"/>
              </a:rPr>
              <a:t>Brassica </a:t>
            </a:r>
            <a:r>
              <a:rPr lang="pt-BR" i="1" dirty="0" smtClean="0">
                <a:hlinkClick r:id="rId2" tooltip="Brassica rapa"/>
              </a:rPr>
              <a:t>rapa</a:t>
            </a:r>
            <a:r>
              <a:rPr lang="pt-BR" dirty="0" smtClean="0"/>
              <a:t> </a:t>
            </a:r>
            <a:r>
              <a:rPr lang="pt-BR" dirty="0" smtClean="0">
                <a:solidFill>
                  <a:srgbClr val="008000"/>
                </a:solidFill>
              </a:rPr>
              <a:t>var.</a:t>
            </a:r>
            <a:r>
              <a:rPr lang="pt-BR" dirty="0">
                <a:solidFill>
                  <a:srgbClr val="008000"/>
                </a:solidFill>
              </a:rPr>
              <a:t> </a:t>
            </a:r>
            <a:r>
              <a:rPr lang="pt-BR" i="1" dirty="0">
                <a:solidFill>
                  <a:srgbClr val="008000"/>
                </a:solidFill>
              </a:rPr>
              <a:t>pekinensis</a:t>
            </a:r>
            <a:r>
              <a:rPr lang="fr-FR" dirty="0" smtClean="0">
                <a:solidFill>
                  <a:srgbClr val="008000"/>
                </a:solidFill>
              </a:rPr>
              <a:t>)</a:t>
            </a:r>
            <a:endParaRPr lang="fr-FR" dirty="0">
              <a:solidFill>
                <a:srgbClr val="008000"/>
              </a:solidFill>
            </a:endParaRPr>
          </a:p>
        </p:txBody>
      </p:sp>
      <p:sp>
        <p:nvSpPr>
          <p:cNvPr id="5" name="ZoneTexte 4"/>
          <p:cNvSpPr txBox="1"/>
          <p:nvPr/>
        </p:nvSpPr>
        <p:spPr>
          <a:xfrm>
            <a:off x="237446" y="1233889"/>
            <a:ext cx="11693821" cy="2585323"/>
          </a:xfrm>
          <a:prstGeom prst="rect">
            <a:avLst/>
          </a:prstGeom>
          <a:noFill/>
        </p:spPr>
        <p:txBody>
          <a:bodyPr wrap="square" rtlCol="0">
            <a:spAutoFit/>
          </a:bodyPr>
          <a:lstStyle/>
          <a:p>
            <a:pPr algn="just"/>
            <a:r>
              <a:rPr lang="fr-FR" dirty="0">
                <a:solidFill>
                  <a:srgbClr val="008000"/>
                </a:solidFill>
                <a:latin typeface="Calibri" panose="020F0502020204030204" pitchFamily="34" charset="0"/>
              </a:rPr>
              <a:t>Le </a:t>
            </a:r>
            <a:r>
              <a:rPr lang="fr-FR" b="1" dirty="0" err="1" smtClean="0">
                <a:solidFill>
                  <a:srgbClr val="008000"/>
                </a:solidFill>
                <a:latin typeface="Calibri" panose="020F0502020204030204" pitchFamily="34" charset="0"/>
              </a:rPr>
              <a:t>pe-tsaï</a:t>
            </a:r>
            <a:r>
              <a:rPr lang="fr-FR" dirty="0">
                <a:solidFill>
                  <a:srgbClr val="008000"/>
                </a:solidFill>
                <a:latin typeface="Calibri" panose="020F0502020204030204" pitchFamily="34" charset="0"/>
              </a:rPr>
              <a:t>  </a:t>
            </a:r>
            <a:r>
              <a:rPr lang="fr-FR" dirty="0" smtClean="0">
                <a:solidFill>
                  <a:srgbClr val="008000"/>
                </a:solidFill>
                <a:latin typeface="Calibri" panose="020F0502020204030204" pitchFamily="34" charset="0"/>
              </a:rPr>
              <a:t>(littéralement</a:t>
            </a:r>
            <a:r>
              <a:rPr lang="fr-FR" dirty="0">
                <a:solidFill>
                  <a:srgbClr val="008000"/>
                </a:solidFill>
                <a:latin typeface="Calibri" panose="020F0502020204030204" pitchFamily="34" charset="0"/>
              </a:rPr>
              <a:t> : « chou blanc </a:t>
            </a:r>
            <a:r>
              <a:rPr lang="fr-FR" dirty="0" smtClean="0">
                <a:solidFill>
                  <a:srgbClr val="008000"/>
                </a:solidFill>
                <a:latin typeface="Calibri" panose="020F0502020204030204" pitchFamily="34" charset="0"/>
              </a:rPr>
              <a:t>», en chinois) </a:t>
            </a:r>
            <a:r>
              <a:rPr lang="fr-FR" b="1" dirty="0">
                <a:solidFill>
                  <a:srgbClr val="008000"/>
                </a:solidFill>
                <a:latin typeface="Calibri" panose="020F0502020204030204" pitchFamily="34" charset="0"/>
              </a:rPr>
              <a:t>chou chinois</a:t>
            </a:r>
            <a:r>
              <a:rPr lang="fr-FR" dirty="0">
                <a:solidFill>
                  <a:srgbClr val="008000"/>
                </a:solidFill>
                <a:latin typeface="Calibri" panose="020F0502020204030204" pitchFamily="34" charset="0"/>
              </a:rPr>
              <a:t> ou </a:t>
            </a:r>
            <a:r>
              <a:rPr lang="fr-FR" b="1" dirty="0">
                <a:solidFill>
                  <a:srgbClr val="008000"/>
                </a:solidFill>
                <a:latin typeface="Calibri" panose="020F0502020204030204" pitchFamily="34" charset="0"/>
              </a:rPr>
              <a:t>chou de </a:t>
            </a:r>
            <a:r>
              <a:rPr lang="fr-FR" b="1" dirty="0" smtClean="0">
                <a:solidFill>
                  <a:srgbClr val="008000"/>
                </a:solidFill>
                <a:latin typeface="Calibri" panose="020F0502020204030204" pitchFamily="34" charset="0"/>
              </a:rPr>
              <a:t>Pékin</a:t>
            </a:r>
            <a:r>
              <a:rPr lang="fr-FR" dirty="0">
                <a:solidFill>
                  <a:srgbClr val="008000"/>
                </a:solidFill>
                <a:latin typeface="Calibri" panose="020F0502020204030204" pitchFamily="34" charset="0"/>
              </a:rPr>
              <a:t>,</a:t>
            </a:r>
            <a:r>
              <a:rPr lang="fr-FR" dirty="0" smtClean="0">
                <a:solidFill>
                  <a:srgbClr val="008000"/>
                </a:solidFill>
                <a:latin typeface="Calibri" panose="020F0502020204030204" pitchFamily="34" charset="0"/>
              </a:rPr>
              <a:t> </a:t>
            </a:r>
            <a:r>
              <a:rPr lang="fr-FR" dirty="0">
                <a:solidFill>
                  <a:srgbClr val="008000"/>
                </a:solidFill>
                <a:latin typeface="Calibri" panose="020F0502020204030204" pitchFamily="34" charset="0"/>
              </a:rPr>
              <a:t>est une </a:t>
            </a:r>
            <a:r>
              <a:rPr lang="fr-FR" dirty="0">
                <a:solidFill>
                  <a:srgbClr val="008000"/>
                </a:solidFill>
                <a:latin typeface="Calibri" panose="020F0502020204030204" pitchFamily="34" charset="0"/>
                <a:hlinkClick r:id="rId3" tooltip="Plante"/>
              </a:rPr>
              <a:t>plante</a:t>
            </a:r>
            <a:r>
              <a:rPr lang="fr-FR" dirty="0">
                <a:solidFill>
                  <a:srgbClr val="008000"/>
                </a:solidFill>
                <a:latin typeface="Calibri" panose="020F0502020204030204" pitchFamily="34" charset="0"/>
              </a:rPr>
              <a:t> herbacée de la famille des </a:t>
            </a:r>
            <a:r>
              <a:rPr lang="fr-FR" dirty="0" err="1">
                <a:solidFill>
                  <a:srgbClr val="008000"/>
                </a:solidFill>
                <a:latin typeface="Calibri" panose="020F0502020204030204" pitchFamily="34" charset="0"/>
                <a:hlinkClick r:id="rId4" tooltip="Brassicacées"/>
              </a:rPr>
              <a:t>Brassicacées</a:t>
            </a:r>
            <a:r>
              <a:rPr lang="fr-FR" dirty="0">
                <a:solidFill>
                  <a:srgbClr val="008000"/>
                </a:solidFill>
                <a:latin typeface="Calibri" panose="020F0502020204030204" pitchFamily="34" charset="0"/>
              </a:rPr>
              <a:t>, largement cultivée comme </a:t>
            </a:r>
            <a:r>
              <a:rPr lang="fr-FR" dirty="0">
                <a:solidFill>
                  <a:srgbClr val="008000"/>
                </a:solidFill>
                <a:latin typeface="Calibri" panose="020F0502020204030204" pitchFamily="34" charset="0"/>
                <a:hlinkClick r:id="rId5" tooltip="Plante potagère"/>
              </a:rPr>
              <a:t>plante potagère</a:t>
            </a:r>
            <a:r>
              <a:rPr lang="fr-FR" dirty="0">
                <a:solidFill>
                  <a:srgbClr val="008000"/>
                </a:solidFill>
                <a:latin typeface="Calibri" panose="020F0502020204030204" pitchFamily="34" charset="0"/>
              </a:rPr>
              <a:t> pour ses </a:t>
            </a:r>
            <a:r>
              <a:rPr lang="fr-FR" dirty="0">
                <a:solidFill>
                  <a:srgbClr val="008000"/>
                </a:solidFill>
                <a:latin typeface="Calibri" panose="020F0502020204030204" pitchFamily="34" charset="0"/>
                <a:hlinkClick r:id="rId6" tooltip="Feuille"/>
              </a:rPr>
              <a:t>feuilles</a:t>
            </a:r>
            <a:r>
              <a:rPr lang="fr-FR" dirty="0">
                <a:solidFill>
                  <a:srgbClr val="008000"/>
                </a:solidFill>
                <a:latin typeface="Calibri" panose="020F0502020204030204" pitchFamily="34" charset="0"/>
              </a:rPr>
              <a:t> consommées comme </a:t>
            </a:r>
            <a:r>
              <a:rPr lang="fr-FR" dirty="0">
                <a:solidFill>
                  <a:srgbClr val="008000"/>
                </a:solidFill>
                <a:latin typeface="Calibri" panose="020F0502020204030204" pitchFamily="34" charset="0"/>
                <a:hlinkClick r:id="rId7" tooltip="Légume"/>
              </a:rPr>
              <a:t>légume</a:t>
            </a:r>
            <a:r>
              <a:rPr lang="fr-FR" dirty="0" smtClean="0">
                <a:solidFill>
                  <a:srgbClr val="008000"/>
                </a:solidFill>
                <a:latin typeface="Calibri" panose="020F0502020204030204" pitchFamily="34" charset="0"/>
              </a:rPr>
              <a:t>. </a:t>
            </a:r>
            <a:r>
              <a:rPr lang="fr-FR" dirty="0">
                <a:solidFill>
                  <a:srgbClr val="008000"/>
                </a:solidFill>
              </a:rPr>
              <a:t>Elle est voisine du </a:t>
            </a:r>
            <a:r>
              <a:rPr lang="fr-FR" dirty="0" err="1">
                <a:solidFill>
                  <a:srgbClr val="008000"/>
                </a:solidFill>
                <a:hlinkClick r:id="rId8" tooltip="Bok choy"/>
              </a:rPr>
              <a:t>bok</a:t>
            </a:r>
            <a:r>
              <a:rPr lang="fr-FR" dirty="0">
                <a:solidFill>
                  <a:srgbClr val="008000"/>
                </a:solidFill>
                <a:hlinkClick r:id="rId8" tooltip="Bok choy"/>
              </a:rPr>
              <a:t> </a:t>
            </a:r>
            <a:r>
              <a:rPr lang="fr-FR" dirty="0" err="1">
                <a:solidFill>
                  <a:srgbClr val="008000"/>
                </a:solidFill>
                <a:hlinkClick r:id="rId8" tooltip="Bok choy"/>
              </a:rPr>
              <a:t>choy</a:t>
            </a:r>
            <a:r>
              <a:rPr lang="fr-FR" dirty="0">
                <a:solidFill>
                  <a:srgbClr val="008000"/>
                </a:solidFill>
              </a:rPr>
              <a:t> (</a:t>
            </a:r>
            <a:r>
              <a:rPr lang="fr-FR" i="1" dirty="0" err="1">
                <a:solidFill>
                  <a:srgbClr val="008000"/>
                </a:solidFill>
              </a:rPr>
              <a:t>Brassica</a:t>
            </a:r>
            <a:r>
              <a:rPr lang="fr-FR" i="1" dirty="0">
                <a:solidFill>
                  <a:srgbClr val="008000"/>
                </a:solidFill>
              </a:rPr>
              <a:t> </a:t>
            </a:r>
            <a:r>
              <a:rPr lang="fr-FR" i="1" dirty="0" err="1">
                <a:solidFill>
                  <a:srgbClr val="008000"/>
                </a:solidFill>
              </a:rPr>
              <a:t>rapa</a:t>
            </a:r>
            <a:r>
              <a:rPr lang="fr-FR" dirty="0">
                <a:solidFill>
                  <a:srgbClr val="008000"/>
                </a:solidFill>
              </a:rPr>
              <a:t> L. </a:t>
            </a:r>
            <a:r>
              <a:rPr lang="fr-FR" dirty="0" err="1">
                <a:solidFill>
                  <a:srgbClr val="008000"/>
                </a:solidFill>
              </a:rPr>
              <a:t>subsp</a:t>
            </a:r>
            <a:r>
              <a:rPr lang="fr-FR" dirty="0">
                <a:solidFill>
                  <a:srgbClr val="008000"/>
                </a:solidFill>
              </a:rPr>
              <a:t>. </a:t>
            </a:r>
            <a:r>
              <a:rPr lang="fr-FR" i="1" dirty="0" err="1">
                <a:solidFill>
                  <a:srgbClr val="008000"/>
                </a:solidFill>
              </a:rPr>
              <a:t>chinensis</a:t>
            </a:r>
            <a:r>
              <a:rPr lang="fr-FR" dirty="0">
                <a:solidFill>
                  <a:srgbClr val="008000"/>
                </a:solidFill>
              </a:rPr>
              <a:t>), ou </a:t>
            </a:r>
            <a:r>
              <a:rPr lang="fr-FR" i="1" dirty="0" err="1">
                <a:solidFill>
                  <a:srgbClr val="008000"/>
                </a:solidFill>
              </a:rPr>
              <a:t>pak</a:t>
            </a:r>
            <a:r>
              <a:rPr lang="fr-FR" i="1" dirty="0">
                <a:solidFill>
                  <a:srgbClr val="008000"/>
                </a:solidFill>
              </a:rPr>
              <a:t> </a:t>
            </a:r>
            <a:r>
              <a:rPr lang="fr-FR" i="1" dirty="0" err="1">
                <a:solidFill>
                  <a:srgbClr val="008000"/>
                </a:solidFill>
              </a:rPr>
              <a:t>choï</a:t>
            </a:r>
            <a:r>
              <a:rPr lang="fr-FR" dirty="0">
                <a:solidFill>
                  <a:srgbClr val="008000"/>
                </a:solidFill>
              </a:rPr>
              <a:t> ou encore </a:t>
            </a:r>
            <a:r>
              <a:rPr lang="fr-FR" i="1" dirty="0" err="1">
                <a:solidFill>
                  <a:srgbClr val="008000"/>
                </a:solidFill>
              </a:rPr>
              <a:t>paksoy</a:t>
            </a:r>
            <a:r>
              <a:rPr lang="fr-FR" dirty="0">
                <a:solidFill>
                  <a:srgbClr val="008000"/>
                </a:solidFill>
              </a:rPr>
              <a:t>, lui aussi appelé </a:t>
            </a:r>
            <a:r>
              <a:rPr lang="fr-FR" i="1" dirty="0">
                <a:solidFill>
                  <a:srgbClr val="008000"/>
                </a:solidFill>
              </a:rPr>
              <a:t>chou chinois</a:t>
            </a:r>
            <a:r>
              <a:rPr lang="fr-FR" dirty="0">
                <a:solidFill>
                  <a:srgbClr val="008000"/>
                </a:solidFill>
              </a:rPr>
              <a:t>, aux côtes plus fournies et aux grandes feuilles vertes</a:t>
            </a:r>
            <a:r>
              <a:rPr lang="fr-FR" dirty="0" smtClean="0">
                <a:solidFill>
                  <a:srgbClr val="008000"/>
                </a:solidFill>
              </a:rPr>
              <a:t>. </a:t>
            </a:r>
            <a:r>
              <a:rPr lang="fr-FR" dirty="0">
                <a:solidFill>
                  <a:srgbClr val="008000"/>
                </a:solidFill>
              </a:rPr>
              <a:t>Ce chou est une plante bisannuelle à feuilles blanches, entières, allongées </a:t>
            </a:r>
            <a:r>
              <a:rPr lang="fr-FR" dirty="0" smtClean="0">
                <a:solidFill>
                  <a:srgbClr val="008000"/>
                </a:solidFill>
              </a:rPr>
              <a:t>et dressées </a:t>
            </a:r>
            <a:r>
              <a:rPr lang="fr-FR" dirty="0">
                <a:solidFill>
                  <a:srgbClr val="008000"/>
                </a:solidFill>
              </a:rPr>
              <a:t>formant une « pomme » de forme </a:t>
            </a:r>
            <a:r>
              <a:rPr lang="fr-FR" dirty="0" smtClean="0">
                <a:solidFill>
                  <a:srgbClr val="008000"/>
                </a:solidFill>
              </a:rPr>
              <a:t>allongée. La </a:t>
            </a:r>
            <a:r>
              <a:rPr lang="fr-FR" dirty="0">
                <a:solidFill>
                  <a:srgbClr val="008000"/>
                </a:solidFill>
              </a:rPr>
              <a:t>tige florale qui apparaît durant la deuxième année porte des fleurs jaunes regroupées en épi. Les fruits sont des </a:t>
            </a:r>
            <a:r>
              <a:rPr lang="fr-FR" dirty="0">
                <a:solidFill>
                  <a:srgbClr val="008000"/>
                </a:solidFill>
                <a:hlinkClick r:id="rId9" tooltip="Silique"/>
              </a:rPr>
              <a:t>siliques</a:t>
            </a:r>
            <a:r>
              <a:rPr lang="fr-FR" dirty="0">
                <a:solidFill>
                  <a:srgbClr val="008000"/>
                </a:solidFill>
              </a:rPr>
              <a:t> renfermant de petites graines noires sphériques</a:t>
            </a:r>
            <a:r>
              <a:rPr lang="fr-FR" dirty="0" smtClean="0">
                <a:solidFill>
                  <a:srgbClr val="008000"/>
                </a:solidFill>
              </a:rPr>
              <a:t>.</a:t>
            </a:r>
          </a:p>
          <a:p>
            <a:pPr algn="just"/>
            <a:r>
              <a:rPr lang="fr-FR" dirty="0">
                <a:solidFill>
                  <a:srgbClr val="008000"/>
                </a:solidFill>
              </a:rPr>
              <a:t>Il est consommé en soupe, en salade, sauté avec la viande, en composant de la farce des </a:t>
            </a:r>
            <a:r>
              <a:rPr lang="fr-FR" dirty="0" err="1">
                <a:solidFill>
                  <a:srgbClr val="008000"/>
                </a:solidFill>
                <a:hlinkClick r:id="rId10" tooltip="Jiaozi"/>
              </a:rPr>
              <a:t>jiaozi</a:t>
            </a:r>
            <a:r>
              <a:rPr lang="fr-FR" dirty="0">
                <a:solidFill>
                  <a:srgbClr val="008000"/>
                </a:solidFill>
              </a:rPr>
              <a:t> (</a:t>
            </a:r>
            <a:r>
              <a:rPr lang="fr-FR" dirty="0">
                <a:solidFill>
                  <a:srgbClr val="008000"/>
                </a:solidFill>
                <a:hlinkClick r:id="rId11" tooltip="Ravioli"/>
              </a:rPr>
              <a:t>raviolis</a:t>
            </a:r>
            <a:r>
              <a:rPr lang="fr-FR" dirty="0">
                <a:solidFill>
                  <a:srgbClr val="008000"/>
                </a:solidFill>
              </a:rPr>
              <a:t> dits pékinois, également consommés en Corée (</a:t>
            </a:r>
            <a:r>
              <a:rPr lang="fr-FR" dirty="0" err="1">
                <a:solidFill>
                  <a:srgbClr val="008000"/>
                </a:solidFill>
              </a:rPr>
              <a:t>mandu</a:t>
            </a:r>
            <a:r>
              <a:rPr lang="fr-FR" dirty="0">
                <a:solidFill>
                  <a:srgbClr val="008000"/>
                </a:solidFill>
              </a:rPr>
              <a:t>) et au Japon (</a:t>
            </a:r>
            <a:r>
              <a:rPr lang="fr-FR" dirty="0" err="1">
                <a:solidFill>
                  <a:srgbClr val="008000"/>
                </a:solidFill>
              </a:rPr>
              <a:t>gyōza</a:t>
            </a:r>
            <a:r>
              <a:rPr lang="fr-FR" dirty="0">
                <a:solidFill>
                  <a:srgbClr val="008000"/>
                </a:solidFill>
              </a:rPr>
              <a:t>)) et des galettes fourrées, en Chine et en Corée.</a:t>
            </a:r>
          </a:p>
          <a:p>
            <a:pPr algn="just"/>
            <a:r>
              <a:rPr lang="fr-FR" dirty="0">
                <a:solidFill>
                  <a:srgbClr val="008000"/>
                </a:solidFill>
              </a:rPr>
              <a:t>Le </a:t>
            </a:r>
            <a:r>
              <a:rPr lang="fr-FR" dirty="0" err="1">
                <a:solidFill>
                  <a:srgbClr val="008000"/>
                </a:solidFill>
              </a:rPr>
              <a:t>Pe-Tsaï</a:t>
            </a:r>
            <a:r>
              <a:rPr lang="fr-FR" dirty="0">
                <a:solidFill>
                  <a:srgbClr val="008000"/>
                </a:solidFill>
              </a:rPr>
              <a:t> est utilisé fermenté par </a:t>
            </a:r>
            <a:r>
              <a:rPr lang="fr-FR" dirty="0">
                <a:solidFill>
                  <a:srgbClr val="008000"/>
                </a:solidFill>
                <a:hlinkClick r:id="rId12" tooltip="Saumure"/>
              </a:rPr>
              <a:t>saumurage</a:t>
            </a:r>
            <a:r>
              <a:rPr lang="fr-FR" dirty="0">
                <a:solidFill>
                  <a:srgbClr val="008000"/>
                </a:solidFill>
              </a:rPr>
              <a:t>, où il est alors appelé </a:t>
            </a:r>
            <a:r>
              <a:rPr lang="fr-FR" dirty="0" err="1" smtClean="0">
                <a:solidFill>
                  <a:srgbClr val="008000"/>
                </a:solidFill>
              </a:rPr>
              <a:t>suancai</a:t>
            </a:r>
            <a:r>
              <a:rPr lang="fr-FR" dirty="0">
                <a:solidFill>
                  <a:srgbClr val="008000"/>
                </a:solidFill>
              </a:rPr>
              <a:t> </a:t>
            </a:r>
            <a:r>
              <a:rPr lang="fr-FR" dirty="0" smtClean="0">
                <a:solidFill>
                  <a:srgbClr val="008000"/>
                </a:solidFill>
              </a:rPr>
              <a:t>(proche de la choucroute).</a:t>
            </a:r>
            <a:endParaRPr lang="fr-FR" dirty="0">
              <a:solidFill>
                <a:srgbClr val="008000"/>
              </a:solidFill>
            </a:endParaRPr>
          </a:p>
        </p:txBody>
      </p:sp>
      <p:sp>
        <p:nvSpPr>
          <p:cNvPr id="10" name="ZoneTexte 9"/>
          <p:cNvSpPr txBox="1"/>
          <p:nvPr/>
        </p:nvSpPr>
        <p:spPr>
          <a:xfrm>
            <a:off x="8852460" y="4093872"/>
            <a:ext cx="1255630" cy="276999"/>
          </a:xfrm>
          <a:prstGeom prst="rect">
            <a:avLst/>
          </a:prstGeom>
          <a:noFill/>
        </p:spPr>
        <p:txBody>
          <a:bodyPr wrap="square" rtlCol="0">
            <a:spAutoFit/>
          </a:bodyPr>
          <a:lstStyle/>
          <a:p>
            <a:pPr algn="ctr"/>
            <a:r>
              <a:rPr lang="fr-FR" sz="1200" dirty="0" smtClean="0">
                <a:solidFill>
                  <a:srgbClr val="008000"/>
                </a:solidFill>
              </a:rPr>
              <a:t>Chou </a:t>
            </a:r>
            <a:r>
              <a:rPr lang="fr-FR" sz="1200" dirty="0" err="1" smtClean="0">
                <a:solidFill>
                  <a:srgbClr val="008000"/>
                </a:solidFill>
              </a:rPr>
              <a:t>pe-tsaï</a:t>
            </a:r>
            <a:r>
              <a:rPr lang="fr-FR" sz="1200" dirty="0" smtClean="0">
                <a:solidFill>
                  <a:srgbClr val="008000"/>
                </a:solidFill>
              </a:rPr>
              <a:t>.</a:t>
            </a:r>
            <a:endParaRPr lang="fr-FR" sz="1200" dirty="0">
              <a:solidFill>
                <a:srgbClr val="008000"/>
              </a:solidFill>
            </a:endParaRPr>
          </a:p>
        </p:txBody>
      </p:sp>
      <p:sp>
        <p:nvSpPr>
          <p:cNvPr id="12" name="ZoneTexte 11"/>
          <p:cNvSpPr txBox="1"/>
          <p:nvPr/>
        </p:nvSpPr>
        <p:spPr>
          <a:xfrm>
            <a:off x="4763836" y="5340858"/>
            <a:ext cx="2209841" cy="646331"/>
          </a:xfrm>
          <a:prstGeom prst="rect">
            <a:avLst/>
          </a:prstGeom>
          <a:noFill/>
        </p:spPr>
        <p:txBody>
          <a:bodyPr wrap="square" rtlCol="0">
            <a:spAutoFit/>
          </a:bodyPr>
          <a:lstStyle/>
          <a:p>
            <a:pPr algn="ctr"/>
            <a:r>
              <a:rPr lang="fr-FR" sz="1200" dirty="0">
                <a:solidFill>
                  <a:srgbClr val="008000"/>
                </a:solidFill>
              </a:rPr>
              <a:t>Soupe de choucroute au </a:t>
            </a:r>
            <a:r>
              <a:rPr lang="fr-FR" sz="1200" dirty="0">
                <a:solidFill>
                  <a:srgbClr val="008000"/>
                </a:solidFill>
                <a:hlinkClick r:id="rId13" tooltip="Porc"/>
              </a:rPr>
              <a:t>porc</a:t>
            </a:r>
            <a:r>
              <a:rPr lang="fr-FR" sz="1200" dirty="0">
                <a:solidFill>
                  <a:srgbClr val="008000"/>
                </a:solidFill>
              </a:rPr>
              <a:t> et vermicelle de soja, du Nord-Est de la Chine</a:t>
            </a:r>
          </a:p>
        </p:txBody>
      </p:sp>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63836" y="3950206"/>
            <a:ext cx="2095500" cy="1390650"/>
          </a:xfrm>
          <a:prstGeom prst="rect">
            <a:avLst/>
          </a:prstGeom>
        </p:spPr>
      </p:pic>
      <p:pic>
        <p:nvPicPr>
          <p:cNvPr id="14" name="Imag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56267" y="4645531"/>
            <a:ext cx="3175000" cy="2057400"/>
          </a:xfrm>
          <a:prstGeom prst="rect">
            <a:avLst/>
          </a:prstGeom>
        </p:spPr>
      </p:pic>
      <p:pic>
        <p:nvPicPr>
          <p:cNvPr id="15" name="Imag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26342" y="3620727"/>
            <a:ext cx="1304925" cy="866775"/>
          </a:xfrm>
          <a:prstGeom prst="rect">
            <a:avLst/>
          </a:prstGeom>
        </p:spPr>
      </p:pic>
      <p:pic>
        <p:nvPicPr>
          <p:cNvPr id="16" name="Imag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4534" y="3893700"/>
            <a:ext cx="1209675" cy="904875"/>
          </a:xfrm>
          <a:prstGeom prst="rect">
            <a:avLst/>
          </a:prstGeom>
        </p:spPr>
      </p:pic>
      <p:pic>
        <p:nvPicPr>
          <p:cNvPr id="17" name="Imag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77770" y="4931281"/>
            <a:ext cx="1276350" cy="1771650"/>
          </a:xfrm>
          <a:prstGeom prst="rect">
            <a:avLst/>
          </a:prstGeom>
        </p:spPr>
      </p:pic>
      <p:sp>
        <p:nvSpPr>
          <p:cNvPr id="18" name="ZoneTexte 17"/>
          <p:cNvSpPr txBox="1"/>
          <p:nvPr/>
        </p:nvSpPr>
        <p:spPr>
          <a:xfrm>
            <a:off x="154236" y="3819212"/>
            <a:ext cx="4494882" cy="2123658"/>
          </a:xfrm>
          <a:prstGeom prst="rect">
            <a:avLst/>
          </a:prstGeom>
          <a:noFill/>
        </p:spPr>
        <p:txBody>
          <a:bodyPr wrap="square" rtlCol="0">
            <a:spAutoFit/>
          </a:bodyPr>
          <a:lstStyle/>
          <a:p>
            <a:pPr algn="just"/>
            <a:r>
              <a:rPr lang="fr-FR" sz="1200" dirty="0">
                <a:solidFill>
                  <a:srgbClr val="FF0000"/>
                </a:solidFill>
              </a:rPr>
              <a:t>Il ne supporte pas le manque d’eau dans le sol </a:t>
            </a:r>
            <a:r>
              <a:rPr lang="fr-FR" sz="1200" dirty="0">
                <a:solidFill>
                  <a:srgbClr val="008000"/>
                </a:solidFill>
              </a:rPr>
              <a:t>et a besoin d’une bonne hygrométrie dans l’air. </a:t>
            </a:r>
            <a:r>
              <a:rPr lang="fr-FR" sz="1200" dirty="0">
                <a:solidFill>
                  <a:srgbClr val="FF0000"/>
                </a:solidFill>
              </a:rPr>
              <a:t>Il est très sensible à la nécrose marginale de feuilles et à la nécrose de la pomme qui sont favorisées par le manque d’eau ou un air trop sec</a:t>
            </a:r>
            <a:r>
              <a:rPr lang="fr-FR" sz="1200" dirty="0">
                <a:solidFill>
                  <a:srgbClr val="008000"/>
                </a:solidFill>
              </a:rPr>
              <a:t>. Butter légèrement. Pailler.</a:t>
            </a:r>
          </a:p>
          <a:p>
            <a:pPr algn="just"/>
            <a:r>
              <a:rPr lang="fr-FR" sz="1200" dirty="0">
                <a:solidFill>
                  <a:srgbClr val="008000"/>
                </a:solidFill>
              </a:rPr>
              <a:t>Il réclame un sol riche. L’idéal : un sol limoneux, bien pourvu en matière organique et de pH légèrement acide. Le semis se fera de préférence en motte de 5 ou 6. Par temps doux, les pommes se conservent quelques temps sur pied. Elles se conservent quelques semaines en chambre froide après parage</a:t>
            </a:r>
            <a:r>
              <a:rPr lang="fr-FR" sz="1200" dirty="0" smtClean="0">
                <a:solidFill>
                  <a:srgbClr val="008000"/>
                </a:solidFill>
              </a:rPr>
              <a:t>.</a:t>
            </a:r>
          </a:p>
          <a:p>
            <a:pPr algn="just"/>
            <a:r>
              <a:rPr lang="fr-FR" sz="1200" dirty="0">
                <a:solidFill>
                  <a:srgbClr val="008000"/>
                </a:solidFill>
              </a:rPr>
              <a:t>Sources : a) </a:t>
            </a:r>
            <a:r>
              <a:rPr lang="fr-FR" sz="1200" dirty="0">
                <a:solidFill>
                  <a:srgbClr val="008000"/>
                </a:solidFill>
                <a:hlinkClick r:id="rId19"/>
              </a:rPr>
              <a:t>http://fr.wikipedia.org/wiki/Pe-tsa%C3%AF</a:t>
            </a:r>
            <a:r>
              <a:rPr lang="fr-FR" sz="1200" dirty="0" smtClean="0">
                <a:solidFill>
                  <a:srgbClr val="008000"/>
                </a:solidFill>
              </a:rPr>
              <a:t>, b</a:t>
            </a:r>
            <a:r>
              <a:rPr lang="fr-FR" sz="1200" dirty="0">
                <a:solidFill>
                  <a:srgbClr val="008000"/>
                </a:solidFill>
              </a:rPr>
              <a:t>) </a:t>
            </a:r>
            <a:r>
              <a:rPr lang="fr-FR" sz="1200" dirty="0">
                <a:solidFill>
                  <a:srgbClr val="008000"/>
                </a:solidFill>
                <a:hlinkClick r:id="rId20"/>
              </a:rPr>
              <a:t>http://</a:t>
            </a:r>
            <a:r>
              <a:rPr lang="fr-FR" sz="1200" dirty="0" smtClean="0">
                <a:solidFill>
                  <a:srgbClr val="008000"/>
                </a:solidFill>
                <a:hlinkClick r:id="rId20"/>
              </a:rPr>
              <a:t>www.germinance.com/chou_de_chine_pe-tsai_26-F4-E82.php</a:t>
            </a:r>
            <a:r>
              <a:rPr lang="fr-FR" sz="1200" dirty="0" smtClean="0">
                <a:solidFill>
                  <a:srgbClr val="008000"/>
                </a:solidFill>
              </a:rPr>
              <a:t> </a:t>
            </a:r>
            <a:endParaRPr lang="fr-FR" sz="1200" dirty="0">
              <a:solidFill>
                <a:srgbClr val="008000"/>
              </a:solidFill>
            </a:endParaRPr>
          </a:p>
        </p:txBody>
      </p:sp>
      <p:pic>
        <p:nvPicPr>
          <p:cNvPr id="22" name="Imag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2220" y="184077"/>
            <a:ext cx="533400" cy="342900"/>
          </a:xfrm>
          <a:prstGeom prst="rect">
            <a:avLst/>
          </a:prstGeom>
        </p:spPr>
      </p:pic>
      <p:sp>
        <p:nvSpPr>
          <p:cNvPr id="6" name="ZoneTexte 5"/>
          <p:cNvSpPr txBox="1"/>
          <p:nvPr/>
        </p:nvSpPr>
        <p:spPr>
          <a:xfrm>
            <a:off x="1130846" y="157645"/>
            <a:ext cx="292068" cy="369332"/>
          </a:xfrm>
          <a:prstGeom prst="rect">
            <a:avLst/>
          </a:prstGeom>
          <a:noFill/>
        </p:spPr>
        <p:txBody>
          <a:bodyPr wrap="none" rtlCol="0">
            <a:spAutoFit/>
          </a:bodyPr>
          <a:lstStyle/>
          <a:p>
            <a:r>
              <a:rPr lang="fr-FR" b="1" dirty="0" smtClean="0"/>
              <a:t>?</a:t>
            </a:r>
            <a:endParaRPr lang="fr-FR" b="1" dirty="0"/>
          </a:p>
        </p:txBody>
      </p:sp>
      <p:pic>
        <p:nvPicPr>
          <p:cNvPr id="7" name="Imag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74866" y="76089"/>
            <a:ext cx="476250" cy="476250"/>
          </a:xfrm>
          <a:prstGeom prst="rect">
            <a:avLst/>
          </a:prstGeom>
        </p:spPr>
      </p:pic>
    </p:spTree>
    <p:extLst>
      <p:ext uri="{BB962C8B-B14F-4D97-AF65-F5344CB8AC3E}">
        <p14:creationId xmlns:p14="http://schemas.microsoft.com/office/powerpoint/2010/main" val="12911370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6665" y="228144"/>
            <a:ext cx="832692" cy="302710"/>
          </a:xfrm>
        </p:spPr>
        <p:txBody>
          <a:bodyPr/>
          <a:lstStyle/>
          <a:p>
            <a:fld id="{603C289A-54D5-4C32-934A-7B1A9FC8B676}" type="slidenum">
              <a:rPr lang="fr-FR" smtClean="0"/>
              <a:t>59</a:t>
            </a:fld>
            <a:endParaRPr lang="fr-FR" dirty="0"/>
          </a:p>
        </p:txBody>
      </p:sp>
      <p:sp>
        <p:nvSpPr>
          <p:cNvPr id="3" name="Rectangle 2"/>
          <p:cNvSpPr/>
          <p:nvPr/>
        </p:nvSpPr>
        <p:spPr>
          <a:xfrm>
            <a:off x="132202" y="589395"/>
            <a:ext cx="6096000" cy="369332"/>
          </a:xfrm>
          <a:prstGeom prst="rect">
            <a:avLst/>
          </a:prstGeom>
        </p:spPr>
        <p:txBody>
          <a:bodyPr>
            <a:spAutoFit/>
          </a:bodyPr>
          <a:lstStyle/>
          <a:p>
            <a:r>
              <a:rPr lang="fr-FR" dirty="0">
                <a:solidFill>
                  <a:srgbClr val="008000"/>
                </a:solidFill>
              </a:rPr>
              <a:t>16.13. </a:t>
            </a:r>
            <a:r>
              <a:rPr lang="fr-FR" b="1" dirty="0">
                <a:solidFill>
                  <a:srgbClr val="008000"/>
                </a:solidFill>
              </a:rPr>
              <a:t>Concombre</a:t>
            </a:r>
            <a:r>
              <a:rPr lang="fr-FR" dirty="0">
                <a:solidFill>
                  <a:srgbClr val="008000"/>
                </a:solidFill>
              </a:rPr>
              <a:t> (</a:t>
            </a:r>
            <a:r>
              <a:rPr lang="fr-FR" i="1" dirty="0" err="1">
                <a:solidFill>
                  <a:srgbClr val="008000"/>
                </a:solidFill>
              </a:rPr>
              <a:t>Cucumis</a:t>
            </a:r>
            <a:r>
              <a:rPr lang="fr-FR" i="1" dirty="0">
                <a:solidFill>
                  <a:srgbClr val="008000"/>
                </a:solidFill>
              </a:rPr>
              <a:t> </a:t>
            </a:r>
            <a:r>
              <a:rPr lang="fr-FR" i="1" dirty="0" err="1">
                <a:solidFill>
                  <a:srgbClr val="008000"/>
                </a:solidFill>
              </a:rPr>
              <a:t>sativus</a:t>
            </a:r>
            <a:r>
              <a:rPr lang="fr-FR" dirty="0" smtClean="0">
                <a:solidFill>
                  <a:srgbClr val="008000"/>
                </a:solidFill>
              </a:rPr>
              <a:t>)</a:t>
            </a:r>
            <a:endParaRPr lang="fr-FR" dirty="0">
              <a:solidFill>
                <a:srgbClr val="008000"/>
              </a:solidFill>
            </a:endParaRPr>
          </a:p>
        </p:txBody>
      </p:sp>
      <p:sp>
        <p:nvSpPr>
          <p:cNvPr id="4" name="ZoneTexte 3"/>
          <p:cNvSpPr txBox="1"/>
          <p:nvPr/>
        </p:nvSpPr>
        <p:spPr>
          <a:xfrm>
            <a:off x="3725516" y="228144"/>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32202" y="992930"/>
            <a:ext cx="11920251" cy="4247317"/>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concombre</a:t>
            </a:r>
            <a:r>
              <a:rPr lang="fr-FR" dirty="0">
                <a:solidFill>
                  <a:srgbClr val="008000"/>
                </a:solidFill>
              </a:rPr>
              <a:t> (</a:t>
            </a:r>
            <a:r>
              <a:rPr lang="fr-FR" i="1" dirty="0" err="1">
                <a:solidFill>
                  <a:srgbClr val="008000"/>
                </a:solidFill>
              </a:rPr>
              <a:t>Cucumis</a:t>
            </a:r>
            <a:r>
              <a:rPr lang="fr-FR" i="1" dirty="0">
                <a:solidFill>
                  <a:srgbClr val="008000"/>
                </a:solidFill>
              </a:rPr>
              <a:t> </a:t>
            </a:r>
            <a:r>
              <a:rPr lang="fr-FR" i="1" dirty="0" err="1">
                <a:solidFill>
                  <a:srgbClr val="008000"/>
                </a:solidFill>
              </a:rPr>
              <a:t>sativus</a:t>
            </a:r>
            <a:r>
              <a:rPr lang="fr-FR" dirty="0">
                <a:solidFill>
                  <a:srgbClr val="008000"/>
                </a:solidFill>
              </a:rPr>
              <a:t>) est une </a:t>
            </a:r>
            <a:r>
              <a:rPr lang="fr-FR" dirty="0">
                <a:solidFill>
                  <a:srgbClr val="008000"/>
                </a:solidFill>
                <a:hlinkClick r:id="rId2" tooltip="Plante potagère"/>
              </a:rPr>
              <a:t>plante potagère</a:t>
            </a:r>
            <a:r>
              <a:rPr lang="fr-FR" dirty="0">
                <a:solidFill>
                  <a:srgbClr val="008000"/>
                </a:solidFill>
              </a:rPr>
              <a:t> herbacée, rampante, de la même famille que la </a:t>
            </a:r>
            <a:r>
              <a:rPr lang="fr-FR" dirty="0">
                <a:solidFill>
                  <a:srgbClr val="008000"/>
                </a:solidFill>
                <a:hlinkClick r:id="rId3" tooltip="Lagenaria siceraria"/>
              </a:rPr>
              <a:t>calebasse</a:t>
            </a:r>
            <a:r>
              <a:rPr lang="fr-FR" dirty="0">
                <a:solidFill>
                  <a:srgbClr val="008000"/>
                </a:solidFill>
              </a:rPr>
              <a:t> africaine, le </a:t>
            </a:r>
            <a:r>
              <a:rPr lang="fr-FR" dirty="0">
                <a:solidFill>
                  <a:srgbClr val="008000"/>
                </a:solidFill>
                <a:hlinkClick r:id="rId4" tooltip="Melon (plante)"/>
              </a:rPr>
              <a:t>melon</a:t>
            </a:r>
            <a:r>
              <a:rPr lang="fr-FR" dirty="0">
                <a:solidFill>
                  <a:srgbClr val="008000"/>
                </a:solidFill>
              </a:rPr>
              <a:t> ou la </a:t>
            </a:r>
            <a:r>
              <a:rPr lang="fr-FR" dirty="0">
                <a:solidFill>
                  <a:srgbClr val="008000"/>
                </a:solidFill>
                <a:hlinkClick r:id="rId5" tooltip="Courge"/>
              </a:rPr>
              <a:t>courge</a:t>
            </a:r>
            <a:r>
              <a:rPr lang="fr-FR" dirty="0">
                <a:solidFill>
                  <a:srgbClr val="008000"/>
                </a:solidFill>
              </a:rPr>
              <a:t> (famille des </a:t>
            </a:r>
            <a:r>
              <a:rPr lang="fr-FR" dirty="0">
                <a:solidFill>
                  <a:srgbClr val="008000"/>
                </a:solidFill>
                <a:hlinkClick r:id="rId6" tooltip="Cucurbitaceae"/>
              </a:rPr>
              <a:t>Cucurbitacées</a:t>
            </a:r>
            <a:r>
              <a:rPr lang="fr-FR" dirty="0">
                <a:solidFill>
                  <a:srgbClr val="008000"/>
                </a:solidFill>
              </a:rPr>
              <a:t>), il est consommé comme </a:t>
            </a:r>
            <a:r>
              <a:rPr lang="fr-FR" dirty="0">
                <a:solidFill>
                  <a:srgbClr val="008000"/>
                </a:solidFill>
                <a:hlinkClick r:id="rId7" tooltip="Légume"/>
              </a:rPr>
              <a:t>légume</a:t>
            </a:r>
            <a:r>
              <a:rPr lang="fr-FR" dirty="0" smtClean="0">
                <a:solidFill>
                  <a:srgbClr val="008000"/>
                </a:solidFill>
              </a:rPr>
              <a:t>. </a:t>
            </a:r>
            <a:r>
              <a:rPr lang="fr-FR" b="1" dirty="0">
                <a:solidFill>
                  <a:srgbClr val="008000"/>
                </a:solidFill>
              </a:rPr>
              <a:t>C'est la même espèce </a:t>
            </a:r>
            <a:r>
              <a:rPr lang="fr-FR" b="1" i="1" dirty="0" err="1">
                <a:solidFill>
                  <a:srgbClr val="008000"/>
                </a:solidFill>
              </a:rPr>
              <a:t>Cucumis</a:t>
            </a:r>
            <a:r>
              <a:rPr lang="fr-FR" b="1" i="1" dirty="0">
                <a:solidFill>
                  <a:srgbClr val="008000"/>
                </a:solidFill>
              </a:rPr>
              <a:t> </a:t>
            </a:r>
            <a:r>
              <a:rPr lang="fr-FR" b="1" i="1" dirty="0" err="1">
                <a:solidFill>
                  <a:srgbClr val="008000"/>
                </a:solidFill>
              </a:rPr>
              <a:t>sativus</a:t>
            </a:r>
            <a:r>
              <a:rPr lang="fr-FR" b="1" dirty="0">
                <a:solidFill>
                  <a:srgbClr val="008000"/>
                </a:solidFill>
              </a:rPr>
              <a:t> qui produit les </a:t>
            </a:r>
            <a:r>
              <a:rPr lang="fr-FR" b="1" dirty="0">
                <a:solidFill>
                  <a:srgbClr val="008000"/>
                </a:solidFill>
                <a:hlinkClick r:id="rId8" tooltip="Cornichon"/>
              </a:rPr>
              <a:t>cornichons</a:t>
            </a:r>
            <a:r>
              <a:rPr lang="fr-FR" b="1" dirty="0" smtClean="0">
                <a:solidFill>
                  <a:srgbClr val="008000"/>
                </a:solidFill>
              </a:rPr>
              <a:t>.</a:t>
            </a:r>
            <a:r>
              <a:rPr lang="fr-FR" dirty="0">
                <a:solidFill>
                  <a:srgbClr val="008000"/>
                </a:solidFill>
              </a:rPr>
              <a:t> </a:t>
            </a:r>
            <a:r>
              <a:rPr lang="fr-FR" dirty="0" smtClean="0">
                <a:solidFill>
                  <a:srgbClr val="008000"/>
                </a:solidFill>
              </a:rPr>
              <a:t>Le </a:t>
            </a:r>
            <a:r>
              <a:rPr lang="fr-FR" dirty="0">
                <a:solidFill>
                  <a:srgbClr val="008000"/>
                </a:solidFill>
              </a:rPr>
              <a:t>semis peut se faire dès le mois de </a:t>
            </a:r>
            <a:r>
              <a:rPr lang="fr-FR" dirty="0" smtClean="0">
                <a:solidFill>
                  <a:srgbClr val="008000"/>
                </a:solidFill>
              </a:rPr>
              <a:t>???, </a:t>
            </a:r>
            <a:r>
              <a:rPr lang="fr-FR" dirty="0">
                <a:solidFill>
                  <a:srgbClr val="008000"/>
                </a:solidFill>
              </a:rPr>
              <a:t>et la plantation a lieu 4 semaines plus tard. Le début de récolte intervient 6 semaines après la plantation</a:t>
            </a:r>
            <a:r>
              <a:rPr lang="fr-FR" dirty="0" smtClean="0">
                <a:solidFill>
                  <a:srgbClr val="008000"/>
                </a:solidFill>
              </a:rPr>
              <a:t>. </a:t>
            </a:r>
            <a:r>
              <a:rPr lang="fr-FR" dirty="0">
                <a:solidFill>
                  <a:srgbClr val="008000"/>
                </a:solidFill>
              </a:rPr>
              <a:t>La plante peut être à même le sol ou conduite sur des </a:t>
            </a:r>
            <a:r>
              <a:rPr lang="fr-FR" dirty="0" smtClean="0">
                <a:solidFill>
                  <a:srgbClr val="008000"/>
                </a:solidFill>
              </a:rPr>
              <a:t>treillis. Certaines </a:t>
            </a:r>
            <a:r>
              <a:rPr lang="fr-FR" dirty="0">
                <a:solidFill>
                  <a:srgbClr val="008000"/>
                </a:solidFill>
              </a:rPr>
              <a:t>variétés de concombre sont </a:t>
            </a:r>
            <a:r>
              <a:rPr lang="fr-FR" dirty="0" err="1">
                <a:solidFill>
                  <a:srgbClr val="008000"/>
                </a:solidFill>
                <a:hlinkClick r:id="rId9" tooltip="Parthénocarpie"/>
              </a:rPr>
              <a:t>parthénocarpiques</a:t>
            </a:r>
            <a:r>
              <a:rPr lang="fr-FR" dirty="0">
                <a:solidFill>
                  <a:srgbClr val="008000"/>
                </a:solidFill>
              </a:rPr>
              <a:t>, les boutons floraux engendrant alors des fruits sans pépins. Aujourd'hui, les professionnels ne cultivent que des variétés </a:t>
            </a:r>
            <a:r>
              <a:rPr lang="fr-FR" dirty="0" err="1">
                <a:solidFill>
                  <a:srgbClr val="008000"/>
                </a:solidFill>
              </a:rPr>
              <a:t>parthénocarpiques</a:t>
            </a:r>
            <a:r>
              <a:rPr lang="fr-FR" dirty="0">
                <a:solidFill>
                  <a:srgbClr val="008000"/>
                </a:solidFill>
              </a:rPr>
              <a:t>. En effet, les concombres issus de variétés </a:t>
            </a:r>
            <a:r>
              <a:rPr lang="fr-FR" dirty="0" smtClean="0">
                <a:solidFill>
                  <a:srgbClr val="008000"/>
                </a:solidFill>
              </a:rPr>
              <a:t>non </a:t>
            </a:r>
            <a:r>
              <a:rPr lang="fr-FR" dirty="0" err="1" smtClean="0">
                <a:solidFill>
                  <a:srgbClr val="008000"/>
                </a:solidFill>
              </a:rPr>
              <a:t>parthénocarpiques</a:t>
            </a:r>
            <a:r>
              <a:rPr lang="fr-FR" dirty="0" smtClean="0">
                <a:solidFill>
                  <a:srgbClr val="008000"/>
                </a:solidFill>
              </a:rPr>
              <a:t> </a:t>
            </a:r>
            <a:r>
              <a:rPr lang="fr-FR" dirty="0">
                <a:solidFill>
                  <a:srgbClr val="008000"/>
                </a:solidFill>
              </a:rPr>
              <a:t>sont remplis de graines et ont un goût amer.</a:t>
            </a:r>
          </a:p>
          <a:p>
            <a:pPr algn="just"/>
            <a:r>
              <a:rPr lang="fr-FR" dirty="0">
                <a:solidFill>
                  <a:srgbClr val="008000"/>
                </a:solidFill>
              </a:rPr>
              <a:t>Les variétés traditionnelles produisent des boutons mâles d'abord, puis </a:t>
            </a:r>
            <a:r>
              <a:rPr lang="fr-FR" dirty="0">
                <a:solidFill>
                  <a:srgbClr val="008000"/>
                </a:solidFill>
                <a:hlinkClick r:id="rId10" tooltip="Femelle"/>
              </a:rPr>
              <a:t>femelles</a:t>
            </a:r>
            <a:r>
              <a:rPr lang="fr-FR" dirty="0">
                <a:solidFill>
                  <a:srgbClr val="008000"/>
                </a:solidFill>
              </a:rPr>
              <a:t>, dans des proportions à peu </a:t>
            </a:r>
            <a:r>
              <a:rPr lang="fr-FR" dirty="0" smtClean="0">
                <a:solidFill>
                  <a:srgbClr val="008000"/>
                </a:solidFill>
              </a:rPr>
              <a:t>près équivalentes</a:t>
            </a:r>
            <a:r>
              <a:rPr lang="fr-FR" dirty="0">
                <a:solidFill>
                  <a:srgbClr val="008000"/>
                </a:solidFill>
              </a:rPr>
              <a:t>. Certains </a:t>
            </a:r>
            <a:r>
              <a:rPr lang="fr-FR" dirty="0" smtClean="0">
                <a:solidFill>
                  <a:srgbClr val="008000"/>
                </a:solidFill>
                <a:hlinkClick r:id="rId11" tooltip="Cultivar"/>
              </a:rPr>
              <a:t>cultivars</a:t>
            </a:r>
            <a:r>
              <a:rPr lang="fr-FR" dirty="0" smtClean="0">
                <a:solidFill>
                  <a:srgbClr val="008000"/>
                </a:solidFill>
              </a:rPr>
              <a:t> hybrides </a:t>
            </a:r>
            <a:r>
              <a:rPr lang="fr-FR" dirty="0">
                <a:solidFill>
                  <a:srgbClr val="008000"/>
                </a:solidFill>
              </a:rPr>
              <a:t>produisent en majorité des boutons femelles.</a:t>
            </a:r>
          </a:p>
          <a:p>
            <a:pPr algn="just"/>
            <a:r>
              <a:rPr lang="fr-FR" sz="1200" dirty="0">
                <a:solidFill>
                  <a:srgbClr val="008000"/>
                </a:solidFill>
                <a:hlinkClick r:id="rId12" tooltip="Compagnonnage (botanique)"/>
              </a:rPr>
              <a:t>Compagnonnage</a:t>
            </a:r>
            <a:r>
              <a:rPr lang="fr-FR" sz="1200" dirty="0">
                <a:solidFill>
                  <a:srgbClr val="008000"/>
                </a:solidFill>
              </a:rPr>
              <a:t> : le concombre apprécie le voisinage du </a:t>
            </a:r>
            <a:r>
              <a:rPr lang="fr-FR" sz="1200" dirty="0">
                <a:solidFill>
                  <a:srgbClr val="008000"/>
                </a:solidFill>
                <a:hlinkClick r:id="rId13" tooltip="Chou (plante)"/>
              </a:rPr>
              <a:t>chou</a:t>
            </a:r>
            <a:r>
              <a:rPr lang="fr-FR" sz="1200" dirty="0">
                <a:solidFill>
                  <a:srgbClr val="008000"/>
                </a:solidFill>
              </a:rPr>
              <a:t>, de la </a:t>
            </a:r>
            <a:r>
              <a:rPr lang="fr-FR" sz="1200" dirty="0">
                <a:solidFill>
                  <a:srgbClr val="008000"/>
                </a:solidFill>
                <a:hlinkClick r:id="rId14" tooltip="Laitue"/>
              </a:rPr>
              <a:t>laitue</a:t>
            </a:r>
            <a:r>
              <a:rPr lang="fr-FR" sz="1200" dirty="0">
                <a:solidFill>
                  <a:srgbClr val="008000"/>
                </a:solidFill>
              </a:rPr>
              <a:t>, des </a:t>
            </a:r>
            <a:r>
              <a:rPr lang="fr-FR" sz="1200" dirty="0">
                <a:solidFill>
                  <a:srgbClr val="008000"/>
                </a:solidFill>
                <a:hlinkClick r:id="rId15" tooltip="Haricot"/>
              </a:rPr>
              <a:t>haricots</a:t>
            </a:r>
            <a:r>
              <a:rPr lang="fr-FR" sz="1200" dirty="0">
                <a:solidFill>
                  <a:srgbClr val="008000"/>
                </a:solidFill>
              </a:rPr>
              <a:t>, mais pas celui de la </a:t>
            </a:r>
            <a:r>
              <a:rPr lang="fr-FR" sz="1200" dirty="0">
                <a:solidFill>
                  <a:srgbClr val="008000"/>
                </a:solidFill>
                <a:hlinkClick r:id="rId16" tooltip="Tomate"/>
              </a:rPr>
              <a:t>tomate</a:t>
            </a:r>
            <a:r>
              <a:rPr lang="fr-FR" sz="1200" dirty="0">
                <a:solidFill>
                  <a:srgbClr val="008000"/>
                </a:solidFill>
              </a:rPr>
              <a:t> ni de la </a:t>
            </a:r>
            <a:r>
              <a:rPr lang="fr-FR" sz="1200" dirty="0">
                <a:solidFill>
                  <a:srgbClr val="008000"/>
                </a:solidFill>
                <a:hlinkClick r:id="rId17" tooltip="Pomme de terre"/>
              </a:rPr>
              <a:t>pomme de </a:t>
            </a:r>
            <a:r>
              <a:rPr lang="fr-FR" sz="1200" dirty="0" smtClean="0">
                <a:solidFill>
                  <a:srgbClr val="008000"/>
                </a:solidFill>
                <a:hlinkClick r:id="rId17" tooltip="Pomme de terre"/>
              </a:rPr>
              <a:t>terre</a:t>
            </a:r>
            <a:r>
              <a:rPr lang="fr-FR" sz="1200" dirty="0" smtClean="0">
                <a:solidFill>
                  <a:srgbClr val="008000"/>
                </a:solidFill>
              </a:rPr>
              <a:t> (à vérifier). </a:t>
            </a:r>
            <a:r>
              <a:rPr lang="fr-FR" sz="1200" dirty="0">
                <a:solidFill>
                  <a:srgbClr val="008000"/>
                </a:solidFill>
              </a:rPr>
              <a:t>Les concombres et cornichons aiment un sol léger, frais et riche en humus et bien ameubli, une </a:t>
            </a:r>
            <a:r>
              <a:rPr lang="fr-FR" sz="1200" b="1" dirty="0">
                <a:solidFill>
                  <a:srgbClr val="008000"/>
                </a:solidFill>
              </a:rPr>
              <a:t>exposition ensoleillée et beaucoup de chaleur avec de bons arrosages </a:t>
            </a:r>
            <a:r>
              <a:rPr lang="fr-FR" sz="1200" dirty="0">
                <a:solidFill>
                  <a:srgbClr val="008000"/>
                </a:solidFill>
              </a:rPr>
              <a:t>(pas d'excès d'eau, arrosage régulier). Distance de plantation : </a:t>
            </a:r>
          </a:p>
          <a:p>
            <a:pPr algn="just"/>
            <a:r>
              <a:rPr lang="fr-FR" sz="1200" dirty="0">
                <a:solidFill>
                  <a:srgbClr val="008000"/>
                </a:solidFill>
              </a:rPr>
              <a:t>- pour les cultures palissées verticalement : 50 cm sur le rang et 1 m entre les rangs.</a:t>
            </a:r>
          </a:p>
          <a:p>
            <a:pPr algn="just"/>
            <a:r>
              <a:rPr lang="fr-FR" sz="1200" dirty="0">
                <a:solidFill>
                  <a:srgbClr val="008000"/>
                </a:solidFill>
              </a:rPr>
              <a:t>- pour les cultures à plat : 1 m sur le rang et 1 m entre les rangs.</a:t>
            </a:r>
            <a:endParaRPr lang="fr-FR" sz="1200" dirty="0" smtClean="0">
              <a:solidFill>
                <a:srgbClr val="008000"/>
              </a:solidFill>
            </a:endParaRPr>
          </a:p>
          <a:p>
            <a:pPr algn="just"/>
            <a:r>
              <a:rPr lang="fr-FR" sz="1200" u="sng" dirty="0">
                <a:solidFill>
                  <a:srgbClr val="FF0000"/>
                </a:solidFill>
              </a:rPr>
              <a:t>Maladies et ravageurs </a:t>
            </a:r>
            <a:r>
              <a:rPr lang="fr-FR" sz="1200" dirty="0">
                <a:solidFill>
                  <a:srgbClr val="FF0000"/>
                </a:solidFill>
              </a:rPr>
              <a:t>: </a:t>
            </a:r>
            <a:r>
              <a:rPr lang="fr-FR" sz="1200" dirty="0" smtClean="0">
                <a:solidFill>
                  <a:srgbClr val="FF0000"/>
                </a:solidFill>
              </a:rPr>
              <a:t> </a:t>
            </a:r>
            <a:r>
              <a:rPr lang="fr-FR" sz="1200" dirty="0">
                <a:solidFill>
                  <a:srgbClr val="FF0000"/>
                </a:solidFill>
              </a:rPr>
              <a:t>Fonte des semis due à des champignons du genre </a:t>
            </a:r>
            <a:r>
              <a:rPr lang="fr-FR" sz="1200" i="1" dirty="0" err="1" smtClean="0">
                <a:solidFill>
                  <a:srgbClr val="FF0000"/>
                </a:solidFill>
                <a:hlinkClick r:id="rId18" tooltip="Pythium"/>
              </a:rPr>
              <a:t>Pythium</a:t>
            </a:r>
            <a:r>
              <a:rPr lang="fr-FR" sz="1200" dirty="0" smtClean="0">
                <a:solidFill>
                  <a:srgbClr val="FF0000"/>
                </a:solidFill>
              </a:rPr>
              <a:t>, </a:t>
            </a:r>
            <a:r>
              <a:rPr lang="fr-FR" sz="1200" dirty="0">
                <a:solidFill>
                  <a:srgbClr val="FF0000"/>
                </a:solidFill>
                <a:hlinkClick r:id="rId19" tooltip="Fusariose vasculaire du concombre (page inexistante)"/>
              </a:rPr>
              <a:t>Fusariose vasculaire du concombre</a:t>
            </a:r>
            <a:r>
              <a:rPr lang="fr-FR" sz="1200" dirty="0">
                <a:solidFill>
                  <a:srgbClr val="FF0000"/>
                </a:solidFill>
              </a:rPr>
              <a:t>, maladie fongique causée par </a:t>
            </a:r>
            <a:r>
              <a:rPr lang="fr-FR" sz="1200" i="1" dirty="0" err="1">
                <a:solidFill>
                  <a:srgbClr val="FF0000"/>
                </a:solidFill>
              </a:rPr>
              <a:t>Fusarium</a:t>
            </a:r>
            <a:r>
              <a:rPr lang="fr-FR" sz="1200" i="1" dirty="0">
                <a:solidFill>
                  <a:srgbClr val="FF0000"/>
                </a:solidFill>
              </a:rPr>
              <a:t> </a:t>
            </a:r>
            <a:r>
              <a:rPr lang="fr-FR" sz="1200" i="1" dirty="0" err="1">
                <a:solidFill>
                  <a:srgbClr val="FF0000"/>
                </a:solidFill>
              </a:rPr>
              <a:t>oxysporum</a:t>
            </a:r>
            <a:r>
              <a:rPr lang="fr-FR" sz="1200" dirty="0">
                <a:solidFill>
                  <a:srgbClr val="FF0000"/>
                </a:solidFill>
              </a:rPr>
              <a:t> f. </a:t>
            </a:r>
            <a:r>
              <a:rPr lang="fr-FR" sz="1200" dirty="0" err="1">
                <a:solidFill>
                  <a:srgbClr val="FF0000"/>
                </a:solidFill>
              </a:rPr>
              <a:t>sp</a:t>
            </a:r>
            <a:r>
              <a:rPr lang="fr-FR" sz="1200" dirty="0">
                <a:solidFill>
                  <a:srgbClr val="FF0000"/>
                </a:solidFill>
              </a:rPr>
              <a:t>. </a:t>
            </a:r>
            <a:r>
              <a:rPr lang="fr-FR" sz="1200" i="1" dirty="0" err="1" smtClean="0">
                <a:solidFill>
                  <a:srgbClr val="FF0000"/>
                </a:solidFill>
              </a:rPr>
              <a:t>Cucumerinum</a:t>
            </a:r>
            <a:r>
              <a:rPr lang="fr-FR" sz="1200" dirty="0" smtClean="0">
                <a:solidFill>
                  <a:srgbClr val="FF0000"/>
                </a:solidFill>
              </a:rPr>
              <a:t>, </a:t>
            </a:r>
            <a:r>
              <a:rPr lang="fr-FR" sz="1200" dirty="0" smtClean="0">
                <a:solidFill>
                  <a:srgbClr val="FF0000"/>
                </a:solidFill>
                <a:hlinkClick r:id="rId20" tooltip="Oïdium des cucurbitacées"/>
              </a:rPr>
              <a:t>Oïdium</a:t>
            </a:r>
            <a:r>
              <a:rPr lang="fr-FR" sz="1200" dirty="0" smtClean="0">
                <a:solidFill>
                  <a:srgbClr val="FF0000"/>
                </a:solidFill>
              </a:rPr>
              <a:t>, </a:t>
            </a:r>
            <a:r>
              <a:rPr lang="fr-FR" sz="1200" dirty="0" err="1" smtClean="0">
                <a:solidFill>
                  <a:srgbClr val="FF0000"/>
                </a:solidFill>
                <a:hlinkClick r:id="rId21" tooltip="Verticilliose"/>
              </a:rPr>
              <a:t>Verticilliose</a:t>
            </a:r>
            <a:r>
              <a:rPr lang="fr-FR" sz="1200" dirty="0" smtClean="0">
                <a:solidFill>
                  <a:srgbClr val="FF0000"/>
                </a:solidFill>
              </a:rPr>
              <a:t>, </a:t>
            </a:r>
            <a:r>
              <a:rPr lang="fr-FR" sz="1200" dirty="0">
                <a:solidFill>
                  <a:srgbClr val="FF0000"/>
                </a:solidFill>
                <a:hlinkClick r:id="rId22" tooltip="Flétrissement bactérien (page inexistante)"/>
              </a:rPr>
              <a:t>Flétrissement bactérien</a:t>
            </a:r>
            <a:r>
              <a:rPr lang="fr-FR" sz="1200" dirty="0">
                <a:solidFill>
                  <a:srgbClr val="FF0000"/>
                </a:solidFill>
              </a:rPr>
              <a:t> dû à </a:t>
            </a:r>
            <a:r>
              <a:rPr lang="fr-FR" sz="1200" i="1" dirty="0" err="1">
                <a:solidFill>
                  <a:srgbClr val="FF0000"/>
                </a:solidFill>
              </a:rPr>
              <a:t>Erwinia</a:t>
            </a:r>
            <a:r>
              <a:rPr lang="fr-FR" sz="1200" i="1" dirty="0">
                <a:solidFill>
                  <a:srgbClr val="FF0000"/>
                </a:solidFill>
              </a:rPr>
              <a:t> </a:t>
            </a:r>
            <a:r>
              <a:rPr lang="fr-FR" sz="1200" i="1" dirty="0" err="1" smtClean="0">
                <a:solidFill>
                  <a:srgbClr val="FF0000"/>
                </a:solidFill>
              </a:rPr>
              <a:t>tracheiphila</a:t>
            </a:r>
            <a:r>
              <a:rPr lang="fr-FR" sz="1200" dirty="0" smtClean="0">
                <a:solidFill>
                  <a:srgbClr val="FF0000"/>
                </a:solidFill>
              </a:rPr>
              <a:t>, </a:t>
            </a:r>
            <a:r>
              <a:rPr lang="fr-FR" sz="1200" dirty="0">
                <a:solidFill>
                  <a:srgbClr val="FF0000"/>
                </a:solidFill>
                <a:hlinkClick r:id="rId23" tooltip="Virus de la mosaïque du concombre"/>
              </a:rPr>
              <a:t>Mosaïque du concombre</a:t>
            </a:r>
            <a:r>
              <a:rPr lang="fr-FR" sz="1200" dirty="0">
                <a:solidFill>
                  <a:srgbClr val="FF0000"/>
                </a:solidFill>
              </a:rPr>
              <a:t> (maladie virale</a:t>
            </a:r>
            <a:r>
              <a:rPr lang="fr-FR" sz="1200" dirty="0" smtClean="0">
                <a:solidFill>
                  <a:srgbClr val="FF0000"/>
                </a:solidFill>
              </a:rPr>
              <a:t>), </a:t>
            </a:r>
            <a:r>
              <a:rPr lang="fr-FR" sz="1200" dirty="0">
                <a:solidFill>
                  <a:srgbClr val="FF0000"/>
                </a:solidFill>
                <a:hlinkClick r:id="rId24" tooltip="Virus de la marbrure du concombre (page inexistante)"/>
              </a:rPr>
              <a:t>Marbrure du concombre</a:t>
            </a:r>
            <a:r>
              <a:rPr lang="fr-FR" sz="1200" dirty="0">
                <a:solidFill>
                  <a:srgbClr val="FF0000"/>
                </a:solidFill>
              </a:rPr>
              <a:t> (maladie virale</a:t>
            </a:r>
            <a:r>
              <a:rPr lang="fr-FR" sz="1200" dirty="0" smtClean="0">
                <a:solidFill>
                  <a:srgbClr val="FF0000"/>
                </a:solidFill>
              </a:rPr>
              <a:t>), </a:t>
            </a:r>
            <a:r>
              <a:rPr lang="fr-FR" sz="1200" dirty="0">
                <a:solidFill>
                  <a:srgbClr val="FF0000"/>
                </a:solidFill>
                <a:hlinkClick r:id="rId25" tooltip="Chrysomèle rayée du concombre"/>
              </a:rPr>
              <a:t>Chrysomèle rayée du concombre</a:t>
            </a:r>
            <a:r>
              <a:rPr lang="fr-FR" sz="1200" dirty="0">
                <a:solidFill>
                  <a:srgbClr val="FF0000"/>
                </a:solidFill>
              </a:rPr>
              <a:t>, </a:t>
            </a:r>
            <a:r>
              <a:rPr lang="fr-FR" sz="1200" i="1" dirty="0" err="1">
                <a:solidFill>
                  <a:srgbClr val="FF0000"/>
                </a:solidFill>
              </a:rPr>
              <a:t>Acalymma</a:t>
            </a:r>
            <a:r>
              <a:rPr lang="fr-FR" sz="1200" i="1" dirty="0">
                <a:solidFill>
                  <a:srgbClr val="FF0000"/>
                </a:solidFill>
              </a:rPr>
              <a:t> </a:t>
            </a:r>
            <a:r>
              <a:rPr lang="fr-FR" sz="1200" i="1" dirty="0" err="1">
                <a:solidFill>
                  <a:srgbClr val="FF0000"/>
                </a:solidFill>
              </a:rPr>
              <a:t>vittatum</a:t>
            </a:r>
            <a:r>
              <a:rPr lang="fr-FR" sz="1200" dirty="0">
                <a:solidFill>
                  <a:srgbClr val="FF0000"/>
                </a:solidFill>
              </a:rPr>
              <a:t> (Fabricius) (coléoptère</a:t>
            </a:r>
            <a:r>
              <a:rPr lang="fr-FR" sz="1200" dirty="0" smtClean="0">
                <a:solidFill>
                  <a:srgbClr val="FF0000"/>
                </a:solidFill>
              </a:rPr>
              <a:t>), </a:t>
            </a:r>
            <a:r>
              <a:rPr lang="fr-FR" sz="1200" dirty="0">
                <a:solidFill>
                  <a:srgbClr val="FF0000"/>
                </a:solidFill>
                <a:hlinkClick r:id="rId26" tooltip="Meloidogyne"/>
              </a:rPr>
              <a:t>Nématodes </a:t>
            </a:r>
            <a:r>
              <a:rPr lang="fr-FR" sz="1200" dirty="0" err="1" smtClean="0">
                <a:solidFill>
                  <a:srgbClr val="FF0000"/>
                </a:solidFill>
                <a:hlinkClick r:id="rId26" tooltip="Meloidogyne"/>
              </a:rPr>
              <a:t>cécidogènes</a:t>
            </a:r>
            <a:r>
              <a:rPr lang="fr-FR" sz="1200" dirty="0" smtClean="0">
                <a:solidFill>
                  <a:srgbClr val="FF0000"/>
                </a:solidFill>
              </a:rPr>
              <a:t>. </a:t>
            </a:r>
          </a:p>
          <a:p>
            <a:pPr algn="just"/>
            <a:r>
              <a:rPr lang="fr-FR" sz="1200" dirty="0" smtClean="0">
                <a:solidFill>
                  <a:srgbClr val="008000"/>
                </a:solidFill>
              </a:rPr>
              <a:t>Sources : a</a:t>
            </a:r>
            <a:r>
              <a:rPr lang="fr-FR" sz="1200" dirty="0">
                <a:solidFill>
                  <a:srgbClr val="008000"/>
                </a:solidFill>
              </a:rPr>
              <a:t>) </a:t>
            </a:r>
            <a:r>
              <a:rPr lang="fr-FR" sz="1200" dirty="0">
                <a:solidFill>
                  <a:srgbClr val="008000"/>
                </a:solidFill>
                <a:hlinkClick r:id="rId27"/>
              </a:rPr>
              <a:t>http://</a:t>
            </a:r>
            <a:r>
              <a:rPr lang="fr-FR" sz="1200" dirty="0" smtClean="0">
                <a:solidFill>
                  <a:srgbClr val="008000"/>
                </a:solidFill>
                <a:hlinkClick r:id="rId27"/>
              </a:rPr>
              <a:t>fr.wikipedia.org/wiki/Concombre</a:t>
            </a:r>
            <a:r>
              <a:rPr lang="fr-FR" sz="1200" dirty="0">
                <a:solidFill>
                  <a:srgbClr val="008000"/>
                </a:solidFill>
              </a:rPr>
              <a:t>, b) </a:t>
            </a:r>
            <a:r>
              <a:rPr lang="fr-FR" sz="1200" dirty="0">
                <a:solidFill>
                  <a:srgbClr val="008000"/>
                </a:solidFill>
                <a:hlinkClick r:id="rId28"/>
              </a:rPr>
              <a:t>http://</a:t>
            </a:r>
            <a:r>
              <a:rPr lang="fr-FR" sz="1200" dirty="0" smtClean="0">
                <a:solidFill>
                  <a:srgbClr val="008000"/>
                </a:solidFill>
                <a:hlinkClick r:id="rId28"/>
              </a:rPr>
              <a:t>www.gnis.fr/index/action/page/id/516/title/Reussir-les-concombres-et-cornichons</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478057" y="5538911"/>
            <a:ext cx="1365521" cy="1294482"/>
          </a:xfrm>
          <a:prstGeom prst="rect">
            <a:avLst/>
          </a:prstGeom>
        </p:spPr>
      </p:pic>
      <p:pic>
        <p:nvPicPr>
          <p:cNvPr id="7" name="Imag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96793" y="5745869"/>
            <a:ext cx="1362075" cy="1019175"/>
          </a:xfrm>
          <a:prstGeom prst="rect">
            <a:avLst/>
          </a:prstGeom>
        </p:spPr>
      </p:pic>
      <p:pic>
        <p:nvPicPr>
          <p:cNvPr id="8" name="Image 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560961" y="5745869"/>
            <a:ext cx="1228725" cy="923925"/>
          </a:xfrm>
          <a:prstGeom prst="rect">
            <a:avLst/>
          </a:prstGeom>
        </p:spPr>
      </p:pic>
      <p:pic>
        <p:nvPicPr>
          <p:cNvPr id="9" name="Imag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65975" y="5541201"/>
            <a:ext cx="1704975" cy="1276350"/>
          </a:xfrm>
          <a:prstGeom prst="rect">
            <a:avLst/>
          </a:prstGeom>
        </p:spPr>
      </p:pic>
      <p:pic>
        <p:nvPicPr>
          <p:cNvPr id="10" name="Image 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980479" y="5143442"/>
            <a:ext cx="1771650" cy="1771650"/>
          </a:xfrm>
          <a:prstGeom prst="rect">
            <a:avLst/>
          </a:prstGeom>
        </p:spPr>
      </p:pic>
      <p:pic>
        <p:nvPicPr>
          <p:cNvPr id="11" name="Image 1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717587" y="5662554"/>
            <a:ext cx="1543050" cy="733425"/>
          </a:xfrm>
          <a:prstGeom prst="rect">
            <a:avLst/>
          </a:prstGeom>
        </p:spPr>
      </p:pic>
      <p:sp>
        <p:nvSpPr>
          <p:cNvPr id="12" name="ZoneTexte 11"/>
          <p:cNvSpPr txBox="1"/>
          <p:nvPr/>
        </p:nvSpPr>
        <p:spPr>
          <a:xfrm>
            <a:off x="222711" y="6012330"/>
            <a:ext cx="1685581" cy="646331"/>
          </a:xfrm>
          <a:prstGeom prst="rect">
            <a:avLst/>
          </a:prstGeom>
          <a:noFill/>
        </p:spPr>
        <p:txBody>
          <a:bodyPr wrap="square" rtlCol="0">
            <a:spAutoFit/>
          </a:bodyPr>
          <a:lstStyle/>
          <a:p>
            <a:r>
              <a:rPr lang="fr-FR" sz="1200" dirty="0">
                <a:solidFill>
                  <a:srgbClr val="008000"/>
                </a:solidFill>
              </a:rPr>
              <a:t>Espacement :</a:t>
            </a:r>
          </a:p>
          <a:p>
            <a:r>
              <a:rPr lang="fr-FR" sz="1200" dirty="0">
                <a:solidFill>
                  <a:srgbClr val="008000"/>
                </a:solidFill>
              </a:rPr>
              <a:t>1 m entre les plants</a:t>
            </a:r>
          </a:p>
          <a:p>
            <a:r>
              <a:rPr lang="fr-FR" sz="1200" dirty="0">
                <a:solidFill>
                  <a:srgbClr val="008000"/>
                </a:solidFill>
              </a:rPr>
              <a:t>1 m entre les lignes</a:t>
            </a:r>
          </a:p>
        </p:txBody>
      </p:sp>
      <p:pic>
        <p:nvPicPr>
          <p:cNvPr id="17" name="Image 1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93275" y="127406"/>
            <a:ext cx="462774" cy="447846"/>
          </a:xfrm>
          <a:prstGeom prst="rect">
            <a:avLst/>
          </a:prstGeom>
        </p:spPr>
      </p:pic>
      <p:pic>
        <p:nvPicPr>
          <p:cNvPr id="13" name="Image 1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323717" y="94373"/>
            <a:ext cx="476250" cy="476250"/>
          </a:xfrm>
          <a:prstGeom prst="rect">
            <a:avLst/>
          </a:prstGeom>
        </p:spPr>
      </p:pic>
    </p:spTree>
    <p:extLst>
      <p:ext uri="{BB962C8B-B14F-4D97-AF65-F5344CB8AC3E}">
        <p14:creationId xmlns:p14="http://schemas.microsoft.com/office/powerpoint/2010/main" val="3560433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7413" y="122594"/>
            <a:ext cx="430634" cy="318709"/>
          </a:xfrm>
        </p:spPr>
        <p:txBody>
          <a:bodyPr/>
          <a:lstStyle/>
          <a:p>
            <a:fld id="{603C289A-54D5-4C32-934A-7B1A9FC8B676}" type="slidenum">
              <a:rPr lang="fr-FR" smtClean="0"/>
              <a:t>6</a:t>
            </a:fld>
            <a:endParaRPr lang="fr-FR"/>
          </a:p>
        </p:txBody>
      </p:sp>
      <p:sp>
        <p:nvSpPr>
          <p:cNvPr id="4" name="ZoneTexte 3"/>
          <p:cNvSpPr txBox="1"/>
          <p:nvPr/>
        </p:nvSpPr>
        <p:spPr>
          <a:xfrm>
            <a:off x="257172" y="483540"/>
            <a:ext cx="2076225" cy="369332"/>
          </a:xfrm>
          <a:prstGeom prst="rect">
            <a:avLst/>
          </a:prstGeom>
          <a:noFill/>
        </p:spPr>
        <p:txBody>
          <a:bodyPr wrap="square" rtlCol="0">
            <a:spAutoFit/>
          </a:bodyPr>
          <a:lstStyle/>
          <a:p>
            <a:r>
              <a:rPr lang="fr-FR" dirty="0" smtClean="0">
                <a:solidFill>
                  <a:srgbClr val="008000"/>
                </a:solidFill>
              </a:rPr>
              <a:t>0. </a:t>
            </a:r>
            <a:r>
              <a:rPr lang="fr-FR" b="1" dirty="0" smtClean="0">
                <a:solidFill>
                  <a:srgbClr val="008000"/>
                </a:solidFill>
              </a:rPr>
              <a:t>Sommaire (suite)</a:t>
            </a:r>
            <a:endParaRPr lang="fr-FR" dirty="0">
              <a:solidFill>
                <a:srgbClr val="008000"/>
              </a:solidFill>
            </a:endParaRPr>
          </a:p>
        </p:txBody>
      </p:sp>
      <p:sp>
        <p:nvSpPr>
          <p:cNvPr id="5" name="ZoneTexte 4"/>
          <p:cNvSpPr txBox="1"/>
          <p:nvPr/>
        </p:nvSpPr>
        <p:spPr>
          <a:xfrm>
            <a:off x="257172" y="867452"/>
            <a:ext cx="7386755" cy="5909310"/>
          </a:xfrm>
          <a:prstGeom prst="rect">
            <a:avLst/>
          </a:prstGeom>
          <a:noFill/>
        </p:spPr>
        <p:txBody>
          <a:bodyPr wrap="square" rtlCol="0">
            <a:spAutoFit/>
          </a:bodyPr>
          <a:lstStyle/>
          <a:p>
            <a:r>
              <a:rPr lang="fr-FR" sz="1400" dirty="0">
                <a:solidFill>
                  <a:srgbClr val="008000"/>
                </a:solidFill>
              </a:rPr>
              <a:t>16.32. Pois d'</a:t>
            </a:r>
            <a:r>
              <a:rPr lang="fr-FR" sz="1400" dirty="0" err="1">
                <a:solidFill>
                  <a:srgbClr val="008000"/>
                </a:solidFill>
              </a:rPr>
              <a:t>Angole</a:t>
            </a:r>
            <a:r>
              <a:rPr lang="fr-FR" sz="1400" dirty="0">
                <a:solidFill>
                  <a:srgbClr val="008000"/>
                </a:solidFill>
              </a:rPr>
              <a:t> (</a:t>
            </a:r>
            <a:r>
              <a:rPr lang="fr-FR" sz="1400" i="1" dirty="0" err="1">
                <a:solidFill>
                  <a:srgbClr val="008000"/>
                </a:solidFill>
              </a:rPr>
              <a:t>Cajanus</a:t>
            </a:r>
            <a:r>
              <a:rPr lang="fr-FR" sz="1400" i="1" dirty="0">
                <a:solidFill>
                  <a:srgbClr val="008000"/>
                </a:solidFill>
              </a:rPr>
              <a:t> </a:t>
            </a:r>
            <a:r>
              <a:rPr lang="fr-FR" sz="1400" i="1" dirty="0" err="1">
                <a:solidFill>
                  <a:srgbClr val="008000"/>
                </a:solidFill>
              </a:rPr>
              <a:t>cajan</a:t>
            </a:r>
            <a:r>
              <a:rPr lang="fr-FR" sz="1400" dirty="0">
                <a:solidFill>
                  <a:srgbClr val="008000"/>
                </a:solidFill>
              </a:rPr>
              <a:t>)</a:t>
            </a:r>
          </a:p>
          <a:p>
            <a:r>
              <a:rPr lang="fr-FR" sz="1400" dirty="0" smtClean="0">
                <a:solidFill>
                  <a:srgbClr val="008000"/>
                </a:solidFill>
              </a:rPr>
              <a:t>16.33. </a:t>
            </a:r>
            <a:r>
              <a:rPr lang="fr-FR" sz="1400" dirty="0">
                <a:solidFill>
                  <a:srgbClr val="008000"/>
                </a:solidFill>
              </a:rPr>
              <a:t>Poivron (</a:t>
            </a:r>
            <a:r>
              <a:rPr lang="fr-FR" sz="1400" i="1" dirty="0" err="1">
                <a:solidFill>
                  <a:srgbClr val="008000"/>
                </a:solidFill>
              </a:rPr>
              <a:t>Capsicum</a:t>
            </a:r>
            <a:r>
              <a:rPr lang="fr-FR" sz="1400" i="1" dirty="0">
                <a:solidFill>
                  <a:srgbClr val="008000"/>
                </a:solidFill>
              </a:rPr>
              <a:t> </a:t>
            </a:r>
            <a:r>
              <a:rPr lang="fr-FR" sz="1400" i="1" dirty="0" err="1">
                <a:solidFill>
                  <a:srgbClr val="008000"/>
                </a:solidFill>
              </a:rPr>
              <a:t>annuum</a:t>
            </a:r>
            <a:r>
              <a:rPr lang="fr-FR" sz="1400" dirty="0">
                <a:solidFill>
                  <a:srgbClr val="008000"/>
                </a:solidFill>
              </a:rPr>
              <a:t>)</a:t>
            </a:r>
          </a:p>
          <a:p>
            <a:r>
              <a:rPr lang="fr-FR" sz="1400" dirty="0" smtClean="0">
                <a:solidFill>
                  <a:srgbClr val="008000"/>
                </a:solidFill>
              </a:rPr>
              <a:t>16.34. </a:t>
            </a:r>
            <a:r>
              <a:rPr lang="fr-FR" sz="1400" dirty="0">
                <a:solidFill>
                  <a:srgbClr val="008000"/>
                </a:solidFill>
              </a:rPr>
              <a:t>Tomate (</a:t>
            </a:r>
            <a:r>
              <a:rPr lang="fr-FR" sz="1400" i="1" dirty="0" err="1">
                <a:solidFill>
                  <a:srgbClr val="008000"/>
                </a:solidFill>
              </a:rPr>
              <a:t>Lycipersicon</a:t>
            </a:r>
            <a:r>
              <a:rPr lang="fr-FR" sz="1400" i="1" dirty="0">
                <a:solidFill>
                  <a:srgbClr val="008000"/>
                </a:solidFill>
              </a:rPr>
              <a:t> </a:t>
            </a:r>
            <a:r>
              <a:rPr lang="fr-FR" sz="1400" i="1" dirty="0" err="1">
                <a:solidFill>
                  <a:srgbClr val="008000"/>
                </a:solidFill>
              </a:rPr>
              <a:t>esculentum</a:t>
            </a:r>
            <a:r>
              <a:rPr lang="fr-FR" sz="1400" dirty="0" smtClean="0">
                <a:solidFill>
                  <a:srgbClr val="008000"/>
                </a:solidFill>
              </a:rPr>
              <a:t>)</a:t>
            </a:r>
          </a:p>
          <a:p>
            <a:r>
              <a:rPr lang="fr-FR" sz="1400" dirty="0" smtClean="0">
                <a:solidFill>
                  <a:srgbClr val="008000"/>
                </a:solidFill>
              </a:rPr>
              <a:t>16.35. </a:t>
            </a:r>
            <a:r>
              <a:rPr lang="fr-FR" sz="1400" dirty="0">
                <a:solidFill>
                  <a:srgbClr val="008000"/>
                </a:solidFill>
              </a:rPr>
              <a:t>Luffa ou </a:t>
            </a:r>
            <a:r>
              <a:rPr lang="fr-FR" sz="1400" dirty="0" err="1">
                <a:solidFill>
                  <a:srgbClr val="008000"/>
                </a:solidFill>
              </a:rPr>
              <a:t>pipangaille</a:t>
            </a:r>
            <a:r>
              <a:rPr lang="fr-FR" sz="1400" dirty="0">
                <a:solidFill>
                  <a:srgbClr val="008000"/>
                </a:solidFill>
              </a:rPr>
              <a:t> ou courge éponge (</a:t>
            </a:r>
            <a:r>
              <a:rPr lang="fr-FR" sz="1400" i="1" dirty="0">
                <a:solidFill>
                  <a:srgbClr val="008000"/>
                </a:solidFill>
              </a:rPr>
              <a:t>Luffa </a:t>
            </a:r>
            <a:r>
              <a:rPr lang="fr-FR" sz="1400" i="1" dirty="0" err="1">
                <a:solidFill>
                  <a:srgbClr val="008000"/>
                </a:solidFill>
              </a:rPr>
              <a:t>aegyptiaca</a:t>
            </a:r>
            <a:r>
              <a:rPr lang="fr-FR" sz="1400" dirty="0">
                <a:solidFill>
                  <a:srgbClr val="008000"/>
                </a:solidFill>
              </a:rPr>
              <a:t>, syn. </a:t>
            </a:r>
            <a:r>
              <a:rPr lang="fr-FR" sz="1400" i="1" dirty="0">
                <a:solidFill>
                  <a:srgbClr val="008000"/>
                </a:solidFill>
              </a:rPr>
              <a:t>Luffa </a:t>
            </a:r>
            <a:r>
              <a:rPr lang="fr-FR" sz="1400" i="1" dirty="0" err="1">
                <a:solidFill>
                  <a:srgbClr val="008000"/>
                </a:solidFill>
              </a:rPr>
              <a:t>cylindrica</a:t>
            </a:r>
            <a:r>
              <a:rPr lang="fr-FR" sz="1400" dirty="0" smtClean="0">
                <a:solidFill>
                  <a:srgbClr val="008000"/>
                </a:solidFill>
              </a:rPr>
              <a:t>)</a:t>
            </a:r>
          </a:p>
          <a:p>
            <a:r>
              <a:rPr lang="fr-FR" sz="1400" dirty="0" smtClean="0">
                <a:solidFill>
                  <a:srgbClr val="008000"/>
                </a:solidFill>
              </a:rPr>
              <a:t>16.36. </a:t>
            </a:r>
            <a:r>
              <a:rPr lang="fr-FR" sz="1400" i="1" dirty="0" err="1" smtClean="0">
                <a:solidFill>
                  <a:srgbClr val="008000"/>
                </a:solidFill>
              </a:rPr>
              <a:t>Moringa</a:t>
            </a:r>
            <a:r>
              <a:rPr lang="fr-FR" sz="1400" i="1" dirty="0" smtClean="0">
                <a:solidFill>
                  <a:srgbClr val="008000"/>
                </a:solidFill>
              </a:rPr>
              <a:t> </a:t>
            </a:r>
            <a:r>
              <a:rPr lang="fr-FR" sz="1400" i="1" dirty="0" err="1" smtClean="0">
                <a:solidFill>
                  <a:srgbClr val="008000"/>
                </a:solidFill>
              </a:rPr>
              <a:t>oleifera</a:t>
            </a:r>
            <a:endParaRPr lang="fr-FR" sz="1400" i="1" dirty="0">
              <a:solidFill>
                <a:srgbClr val="008000"/>
              </a:solidFill>
            </a:endParaRPr>
          </a:p>
          <a:p>
            <a:r>
              <a:rPr lang="fr-FR" sz="1400" dirty="0">
                <a:solidFill>
                  <a:srgbClr val="008000"/>
                </a:solidFill>
              </a:rPr>
              <a:t>16.37. Igname guinée (</a:t>
            </a:r>
            <a:r>
              <a:rPr lang="fr-FR" sz="1400" i="1" dirty="0" err="1">
                <a:solidFill>
                  <a:srgbClr val="008000"/>
                </a:solidFill>
              </a:rPr>
              <a:t>Dioscorea</a:t>
            </a:r>
            <a:r>
              <a:rPr lang="fr-FR" sz="1400" i="1" dirty="0">
                <a:solidFill>
                  <a:srgbClr val="008000"/>
                </a:solidFill>
              </a:rPr>
              <a:t> </a:t>
            </a:r>
            <a:r>
              <a:rPr lang="fr-FR" sz="1400" i="1" dirty="0" err="1">
                <a:solidFill>
                  <a:srgbClr val="008000"/>
                </a:solidFill>
              </a:rPr>
              <a:t>rotundata</a:t>
            </a:r>
            <a:r>
              <a:rPr lang="fr-FR" sz="1400" dirty="0">
                <a:solidFill>
                  <a:srgbClr val="008000"/>
                </a:solidFill>
              </a:rPr>
              <a:t>) et Les ignames (en général)</a:t>
            </a:r>
          </a:p>
          <a:p>
            <a:r>
              <a:rPr lang="fr-FR" sz="1400" dirty="0">
                <a:solidFill>
                  <a:srgbClr val="008000"/>
                </a:solidFill>
              </a:rPr>
              <a:t>16.37bis. Igname jaune ou igname jaune grosse tête (</a:t>
            </a:r>
            <a:r>
              <a:rPr lang="fr-FR" sz="1400" i="1" dirty="0" err="1">
                <a:solidFill>
                  <a:srgbClr val="008000"/>
                </a:solidFill>
              </a:rPr>
              <a:t>Dioscorea</a:t>
            </a:r>
            <a:r>
              <a:rPr lang="fr-FR" sz="1400" i="1" dirty="0">
                <a:solidFill>
                  <a:srgbClr val="008000"/>
                </a:solidFill>
              </a:rPr>
              <a:t> </a:t>
            </a:r>
            <a:r>
              <a:rPr lang="fr-FR" sz="1400" i="1" dirty="0" err="1">
                <a:solidFill>
                  <a:srgbClr val="008000"/>
                </a:solidFill>
              </a:rPr>
              <a:t>cayenensis</a:t>
            </a:r>
            <a:r>
              <a:rPr lang="fr-FR" sz="1400" dirty="0">
                <a:solidFill>
                  <a:srgbClr val="008000"/>
                </a:solidFill>
              </a:rPr>
              <a:t>)</a:t>
            </a:r>
          </a:p>
          <a:p>
            <a:r>
              <a:rPr lang="fr-FR" sz="1400" dirty="0">
                <a:solidFill>
                  <a:srgbClr val="008000"/>
                </a:solidFill>
              </a:rPr>
              <a:t>16.37ter. Igname ailée ou grande igname ou igname pourpre (</a:t>
            </a:r>
            <a:r>
              <a:rPr lang="fr-FR" sz="1400" i="1" u="sng" dirty="0" err="1">
                <a:solidFill>
                  <a:srgbClr val="008000"/>
                </a:solidFill>
              </a:rPr>
              <a:t>Dioscorea</a:t>
            </a:r>
            <a:r>
              <a:rPr lang="fr-FR" sz="1400" i="1" u="sng" dirty="0">
                <a:solidFill>
                  <a:srgbClr val="008000"/>
                </a:solidFill>
              </a:rPr>
              <a:t> </a:t>
            </a:r>
            <a:r>
              <a:rPr lang="fr-FR" sz="1400" i="1" u="sng" dirty="0" err="1">
                <a:solidFill>
                  <a:srgbClr val="008000"/>
                </a:solidFill>
              </a:rPr>
              <a:t>alata</a:t>
            </a:r>
            <a:r>
              <a:rPr lang="fr-FR" sz="1400" dirty="0">
                <a:solidFill>
                  <a:srgbClr val="008000"/>
                </a:solidFill>
              </a:rPr>
              <a:t>)</a:t>
            </a:r>
          </a:p>
          <a:p>
            <a:r>
              <a:rPr lang="fr-FR" sz="1400" dirty="0">
                <a:solidFill>
                  <a:srgbClr val="008000"/>
                </a:solidFill>
              </a:rPr>
              <a:t>16.37quater. La multiplication d'ignames par </a:t>
            </a:r>
            <a:r>
              <a:rPr lang="fr-FR" sz="1400" dirty="0" smtClean="0">
                <a:solidFill>
                  <a:srgbClr val="008000"/>
                </a:solidFill>
              </a:rPr>
              <a:t>mini-bouturage</a:t>
            </a:r>
          </a:p>
          <a:p>
            <a:r>
              <a:rPr lang="fr-FR" sz="1400" dirty="0" smtClean="0">
                <a:solidFill>
                  <a:srgbClr val="008000"/>
                </a:solidFill>
              </a:rPr>
              <a:t>16.38. Carotte (</a:t>
            </a:r>
            <a:r>
              <a:rPr lang="fr-FR" sz="1400" i="1" dirty="0" smtClean="0">
                <a:solidFill>
                  <a:srgbClr val="008000"/>
                </a:solidFill>
              </a:rPr>
              <a:t>Daucus </a:t>
            </a:r>
            <a:r>
              <a:rPr lang="fr-FR" sz="1400" i="1" dirty="0" err="1" smtClean="0">
                <a:solidFill>
                  <a:srgbClr val="008000"/>
                </a:solidFill>
              </a:rPr>
              <a:t>carota</a:t>
            </a:r>
            <a:r>
              <a:rPr lang="fr-FR" sz="1400" dirty="0" smtClean="0">
                <a:solidFill>
                  <a:srgbClr val="008000"/>
                </a:solidFill>
              </a:rPr>
              <a:t>)</a:t>
            </a:r>
          </a:p>
          <a:p>
            <a:r>
              <a:rPr lang="fr-FR" sz="1400" dirty="0">
                <a:solidFill>
                  <a:srgbClr val="008000"/>
                </a:solidFill>
              </a:rPr>
              <a:t>16.39. Ail commun ou ail cultivé (</a:t>
            </a:r>
            <a:r>
              <a:rPr lang="fr-FR" sz="1400" i="1" dirty="0">
                <a:solidFill>
                  <a:srgbClr val="008000"/>
                </a:solidFill>
              </a:rPr>
              <a:t>Allium </a:t>
            </a:r>
            <a:r>
              <a:rPr lang="fr-FR" sz="1400" i="1" dirty="0" err="1">
                <a:solidFill>
                  <a:srgbClr val="008000"/>
                </a:solidFill>
              </a:rPr>
              <a:t>sativum</a:t>
            </a:r>
            <a:r>
              <a:rPr lang="fr-FR" sz="1400" dirty="0">
                <a:solidFill>
                  <a:srgbClr val="008000"/>
                </a:solidFill>
              </a:rPr>
              <a:t>)</a:t>
            </a:r>
          </a:p>
          <a:p>
            <a:r>
              <a:rPr lang="fr-FR" sz="1400" dirty="0">
                <a:solidFill>
                  <a:srgbClr val="008000"/>
                </a:solidFill>
              </a:rPr>
              <a:t>16.40. Ail à fleurs nombreuses, Ail à nombreuses fleurs ou Poireau des vignes (</a:t>
            </a:r>
            <a:r>
              <a:rPr lang="fr-FR" sz="1400" i="1" dirty="0">
                <a:solidFill>
                  <a:srgbClr val="008000"/>
                </a:solidFill>
              </a:rPr>
              <a:t>Allium </a:t>
            </a:r>
            <a:r>
              <a:rPr lang="fr-FR" sz="1400" i="1" dirty="0" err="1">
                <a:solidFill>
                  <a:srgbClr val="008000"/>
                </a:solidFill>
              </a:rPr>
              <a:t>polyanthum</a:t>
            </a:r>
            <a:r>
              <a:rPr lang="fr-FR" sz="1400" dirty="0" smtClean="0">
                <a:solidFill>
                  <a:srgbClr val="008000"/>
                </a:solidFill>
              </a:rPr>
              <a:t>)</a:t>
            </a:r>
          </a:p>
          <a:p>
            <a:r>
              <a:rPr lang="fr-FR" sz="1400" dirty="0" smtClean="0">
                <a:solidFill>
                  <a:srgbClr val="008000"/>
                </a:solidFill>
              </a:rPr>
              <a:t>16.41. </a:t>
            </a:r>
            <a:r>
              <a:rPr lang="fr-FR" sz="1400" dirty="0" err="1" smtClean="0">
                <a:solidFill>
                  <a:srgbClr val="008000"/>
                </a:solidFill>
              </a:rPr>
              <a:t>Mâcre</a:t>
            </a:r>
            <a:r>
              <a:rPr lang="fr-FR" sz="1400" dirty="0" smtClean="0">
                <a:solidFill>
                  <a:srgbClr val="008000"/>
                </a:solidFill>
              </a:rPr>
              <a:t> </a:t>
            </a:r>
            <a:r>
              <a:rPr lang="fr-FR" sz="1400" dirty="0" err="1" smtClean="0">
                <a:solidFill>
                  <a:srgbClr val="008000"/>
                </a:solidFill>
              </a:rPr>
              <a:t>nageante</a:t>
            </a:r>
            <a:r>
              <a:rPr lang="fr-FR" sz="1400" dirty="0" smtClean="0">
                <a:solidFill>
                  <a:srgbClr val="008000"/>
                </a:solidFill>
              </a:rPr>
              <a:t> (</a:t>
            </a:r>
            <a:r>
              <a:rPr lang="fr-FR" sz="1400" i="1" dirty="0" err="1">
                <a:solidFill>
                  <a:srgbClr val="008000"/>
                </a:solidFill>
              </a:rPr>
              <a:t>Trapa</a:t>
            </a:r>
            <a:r>
              <a:rPr lang="fr-FR" sz="1400" i="1" dirty="0">
                <a:solidFill>
                  <a:srgbClr val="008000"/>
                </a:solidFill>
              </a:rPr>
              <a:t> </a:t>
            </a:r>
            <a:r>
              <a:rPr lang="fr-FR" sz="1400" i="1" dirty="0" err="1">
                <a:solidFill>
                  <a:srgbClr val="008000"/>
                </a:solidFill>
              </a:rPr>
              <a:t>natans</a:t>
            </a:r>
            <a:r>
              <a:rPr lang="fr-FR" sz="1400" dirty="0" smtClean="0">
                <a:solidFill>
                  <a:srgbClr val="008000"/>
                </a:solidFill>
              </a:rPr>
              <a:t>) </a:t>
            </a:r>
          </a:p>
          <a:p>
            <a:r>
              <a:rPr lang="fr-FR" sz="1400" dirty="0">
                <a:solidFill>
                  <a:srgbClr val="008000"/>
                </a:solidFill>
              </a:rPr>
              <a:t>16.42. </a:t>
            </a:r>
            <a:r>
              <a:rPr lang="fr-FR" sz="1400" dirty="0" err="1">
                <a:solidFill>
                  <a:srgbClr val="008000"/>
                </a:solidFill>
              </a:rPr>
              <a:t>kiwano</a:t>
            </a:r>
            <a:r>
              <a:rPr lang="fr-FR" sz="1400" dirty="0">
                <a:solidFill>
                  <a:srgbClr val="008000"/>
                </a:solidFill>
              </a:rPr>
              <a:t>, </a:t>
            </a:r>
            <a:r>
              <a:rPr lang="fr-FR" sz="1400" dirty="0" err="1">
                <a:solidFill>
                  <a:srgbClr val="008000"/>
                </a:solidFill>
              </a:rPr>
              <a:t>métulon</a:t>
            </a:r>
            <a:r>
              <a:rPr lang="fr-FR" sz="1400" dirty="0">
                <a:solidFill>
                  <a:srgbClr val="008000"/>
                </a:solidFill>
              </a:rPr>
              <a:t>, </a:t>
            </a:r>
            <a:r>
              <a:rPr lang="fr-FR" sz="1400" dirty="0" err="1">
                <a:solidFill>
                  <a:srgbClr val="008000"/>
                </a:solidFill>
              </a:rPr>
              <a:t>melano</a:t>
            </a:r>
            <a:r>
              <a:rPr lang="fr-FR" sz="1400" dirty="0">
                <a:solidFill>
                  <a:srgbClr val="008000"/>
                </a:solidFill>
              </a:rPr>
              <a:t> ou melon à cornes (</a:t>
            </a:r>
            <a:r>
              <a:rPr lang="fr-FR" sz="1400" i="1" dirty="0" err="1">
                <a:solidFill>
                  <a:srgbClr val="008000"/>
                </a:solidFill>
              </a:rPr>
              <a:t>Cucumis</a:t>
            </a:r>
            <a:r>
              <a:rPr lang="fr-FR" sz="1400" i="1" dirty="0">
                <a:solidFill>
                  <a:srgbClr val="008000"/>
                </a:solidFill>
              </a:rPr>
              <a:t> </a:t>
            </a:r>
            <a:r>
              <a:rPr lang="fr-FR" sz="1400" i="1" dirty="0" err="1" smtClean="0">
                <a:solidFill>
                  <a:srgbClr val="008000"/>
                </a:solidFill>
              </a:rPr>
              <a:t>metulifer</a:t>
            </a:r>
            <a:r>
              <a:rPr lang="fr-FR" sz="1400" dirty="0" smtClean="0">
                <a:solidFill>
                  <a:srgbClr val="008000"/>
                </a:solidFill>
              </a:rPr>
              <a:t>)</a:t>
            </a:r>
          </a:p>
          <a:p>
            <a:r>
              <a:rPr lang="fr-FR" sz="1400" dirty="0" smtClean="0">
                <a:solidFill>
                  <a:srgbClr val="008000"/>
                </a:solidFill>
              </a:rPr>
              <a:t>17. Plantes à fruits sucrés</a:t>
            </a:r>
            <a:r>
              <a:rPr lang="fr-FR" sz="1400" dirty="0">
                <a:solidFill>
                  <a:srgbClr val="008000"/>
                </a:solidFill>
              </a:rPr>
              <a:t> </a:t>
            </a:r>
            <a:r>
              <a:rPr lang="fr-FR" sz="1400" dirty="0" smtClean="0">
                <a:solidFill>
                  <a:srgbClr val="008000"/>
                </a:solidFill>
              </a:rPr>
              <a:t>cultivés</a:t>
            </a:r>
          </a:p>
          <a:p>
            <a:r>
              <a:rPr lang="fr-FR" sz="1400" dirty="0">
                <a:solidFill>
                  <a:srgbClr val="008000"/>
                </a:solidFill>
              </a:rPr>
              <a:t>17.1. Passiflores comestibles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sp</a:t>
            </a:r>
            <a:r>
              <a:rPr lang="fr-FR" sz="1400" dirty="0">
                <a:solidFill>
                  <a:srgbClr val="008000"/>
                </a:solidFill>
              </a:rPr>
              <a:t>.).</a:t>
            </a:r>
          </a:p>
          <a:p>
            <a:r>
              <a:rPr lang="fr-FR" sz="1400" dirty="0">
                <a:solidFill>
                  <a:srgbClr val="008000"/>
                </a:solidFill>
              </a:rPr>
              <a:t>17.1.1. Grenadille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edulis</a:t>
            </a:r>
            <a:r>
              <a:rPr lang="fr-FR" sz="1400" dirty="0">
                <a:solidFill>
                  <a:srgbClr val="008000"/>
                </a:solidFill>
              </a:rPr>
              <a:t>)</a:t>
            </a:r>
          </a:p>
          <a:p>
            <a:r>
              <a:rPr lang="fr-FR" sz="1400" dirty="0">
                <a:solidFill>
                  <a:srgbClr val="008000"/>
                </a:solidFill>
              </a:rPr>
              <a:t>17.1.2. Passiflore tripartite ou </a:t>
            </a:r>
            <a:r>
              <a:rPr lang="fr-FR" sz="1400" dirty="0" err="1">
                <a:solidFill>
                  <a:srgbClr val="008000"/>
                </a:solidFill>
              </a:rPr>
              <a:t>curuba</a:t>
            </a:r>
            <a:r>
              <a:rPr lang="fr-FR" sz="1400" dirty="0">
                <a:solidFill>
                  <a:srgbClr val="008000"/>
                </a:solidFill>
              </a:rPr>
              <a:t>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tripartita</a:t>
            </a:r>
            <a:r>
              <a:rPr lang="fr-FR" sz="1400" dirty="0">
                <a:solidFill>
                  <a:srgbClr val="008000"/>
                </a:solidFill>
              </a:rPr>
              <a:t>)</a:t>
            </a:r>
          </a:p>
          <a:p>
            <a:r>
              <a:rPr lang="fr-FR" sz="1400" dirty="0">
                <a:solidFill>
                  <a:srgbClr val="008000"/>
                </a:solidFill>
              </a:rPr>
              <a:t>17.1.2bis. Passiflore </a:t>
            </a:r>
            <a:r>
              <a:rPr lang="fr-FR" sz="1400" dirty="0" err="1">
                <a:solidFill>
                  <a:srgbClr val="008000"/>
                </a:solidFill>
              </a:rPr>
              <a:t>Tarminiana</a:t>
            </a:r>
            <a:r>
              <a:rPr lang="fr-FR" sz="1400" dirty="0">
                <a:solidFill>
                  <a:srgbClr val="008000"/>
                </a:solidFill>
              </a:rPr>
              <a:t> ou </a:t>
            </a:r>
            <a:r>
              <a:rPr lang="fr-FR" sz="1400" dirty="0" err="1">
                <a:solidFill>
                  <a:srgbClr val="008000"/>
                </a:solidFill>
              </a:rPr>
              <a:t>curuba</a:t>
            </a:r>
            <a:r>
              <a:rPr lang="fr-FR" sz="1400" dirty="0">
                <a:solidFill>
                  <a:srgbClr val="008000"/>
                </a:solidFill>
              </a:rPr>
              <a:t> de Castilla ou </a:t>
            </a:r>
            <a:r>
              <a:rPr lang="fr-FR" sz="1400" dirty="0" err="1">
                <a:solidFill>
                  <a:srgbClr val="008000"/>
                </a:solidFill>
              </a:rPr>
              <a:t>taxo</a:t>
            </a:r>
            <a:r>
              <a:rPr lang="fr-FR" sz="1400" dirty="0">
                <a:solidFill>
                  <a:srgbClr val="008000"/>
                </a:solidFill>
              </a:rPr>
              <a:t>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tripartita</a:t>
            </a:r>
            <a:r>
              <a:rPr lang="fr-FR" sz="1400" i="1" dirty="0">
                <a:solidFill>
                  <a:srgbClr val="008000"/>
                </a:solidFill>
              </a:rPr>
              <a:t> </a:t>
            </a:r>
            <a:r>
              <a:rPr lang="fr-FR" sz="1400" dirty="0">
                <a:solidFill>
                  <a:srgbClr val="008000"/>
                </a:solidFill>
              </a:rPr>
              <a:t>var. </a:t>
            </a:r>
            <a:r>
              <a:rPr lang="fr-FR" sz="1400" i="1" dirty="0" err="1">
                <a:solidFill>
                  <a:srgbClr val="008000"/>
                </a:solidFill>
              </a:rPr>
              <a:t>mollissima</a:t>
            </a:r>
            <a:r>
              <a:rPr lang="fr-FR" sz="1400" dirty="0">
                <a:solidFill>
                  <a:srgbClr val="008000"/>
                </a:solidFill>
              </a:rPr>
              <a:t>)</a:t>
            </a:r>
          </a:p>
          <a:p>
            <a:r>
              <a:rPr lang="fr-FR" sz="1400" dirty="0">
                <a:solidFill>
                  <a:srgbClr val="008000"/>
                </a:solidFill>
              </a:rPr>
              <a:t>17.1.3. </a:t>
            </a:r>
            <a:r>
              <a:rPr lang="fr-FR" sz="1400" dirty="0" err="1">
                <a:solidFill>
                  <a:srgbClr val="008000"/>
                </a:solidFill>
              </a:rPr>
              <a:t>Curuba</a:t>
            </a:r>
            <a:r>
              <a:rPr lang="fr-FR" sz="1400" dirty="0">
                <a:solidFill>
                  <a:srgbClr val="008000"/>
                </a:solidFill>
              </a:rPr>
              <a:t> équatorien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tarminiana</a:t>
            </a:r>
            <a:r>
              <a:rPr lang="fr-FR" sz="1400" dirty="0">
                <a:solidFill>
                  <a:srgbClr val="008000"/>
                </a:solidFill>
              </a:rPr>
              <a:t>)</a:t>
            </a:r>
          </a:p>
          <a:p>
            <a:r>
              <a:rPr lang="fr-FR" sz="1400" dirty="0">
                <a:solidFill>
                  <a:srgbClr val="008000"/>
                </a:solidFill>
              </a:rPr>
              <a:t>17.1.4. Grenadille sauvage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alata</a:t>
            </a:r>
            <a:r>
              <a:rPr lang="fr-FR" sz="1400" dirty="0">
                <a:solidFill>
                  <a:srgbClr val="008000"/>
                </a:solidFill>
              </a:rPr>
              <a:t>)</a:t>
            </a:r>
          </a:p>
          <a:p>
            <a:r>
              <a:rPr lang="fr-FR" sz="1400" dirty="0">
                <a:solidFill>
                  <a:srgbClr val="008000"/>
                </a:solidFill>
              </a:rPr>
              <a:t>17.1.5. Barbadine ou grenadille géante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quadrangularis</a:t>
            </a:r>
            <a:r>
              <a:rPr lang="fr-FR" sz="1400" dirty="0">
                <a:solidFill>
                  <a:srgbClr val="008000"/>
                </a:solidFill>
              </a:rPr>
              <a:t>)</a:t>
            </a:r>
          </a:p>
          <a:p>
            <a:r>
              <a:rPr lang="fr-FR" sz="1400" dirty="0">
                <a:solidFill>
                  <a:srgbClr val="008000"/>
                </a:solidFill>
              </a:rPr>
              <a:t>17.1.6. </a:t>
            </a:r>
            <a:r>
              <a:rPr lang="fr-FR" sz="1400" dirty="0" err="1">
                <a:solidFill>
                  <a:srgbClr val="008000"/>
                </a:solidFill>
              </a:rPr>
              <a:t>Grenadelle</a:t>
            </a:r>
            <a:r>
              <a:rPr lang="fr-FR" sz="1400" dirty="0">
                <a:solidFill>
                  <a:srgbClr val="008000"/>
                </a:solidFill>
              </a:rPr>
              <a:t>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ligularis</a:t>
            </a:r>
            <a:r>
              <a:rPr lang="fr-FR" sz="1400" dirty="0">
                <a:solidFill>
                  <a:srgbClr val="008000"/>
                </a:solidFill>
              </a:rPr>
              <a:t>)</a:t>
            </a:r>
          </a:p>
          <a:p>
            <a:r>
              <a:rPr lang="fr-FR" sz="1400" dirty="0">
                <a:solidFill>
                  <a:srgbClr val="008000"/>
                </a:solidFill>
              </a:rPr>
              <a:t>17.1.7. Citron d'eau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laurifolia</a:t>
            </a:r>
            <a:r>
              <a:rPr lang="fr-FR" sz="1400" dirty="0">
                <a:solidFill>
                  <a:srgbClr val="008000"/>
                </a:solidFill>
              </a:rPr>
              <a:t>)</a:t>
            </a:r>
          </a:p>
          <a:p>
            <a:r>
              <a:rPr lang="fr-FR" sz="1400" dirty="0">
                <a:solidFill>
                  <a:srgbClr val="008000"/>
                </a:solidFill>
              </a:rPr>
              <a:t>17.1.8. Passiflore officinale (</a:t>
            </a:r>
            <a:r>
              <a:rPr lang="fr-FR" sz="1400" i="1" dirty="0" err="1">
                <a:solidFill>
                  <a:srgbClr val="008000"/>
                </a:solidFill>
              </a:rPr>
              <a:t>Passiflora</a:t>
            </a:r>
            <a:r>
              <a:rPr lang="fr-FR" sz="1400" i="1" dirty="0">
                <a:solidFill>
                  <a:srgbClr val="008000"/>
                </a:solidFill>
              </a:rPr>
              <a:t> </a:t>
            </a:r>
            <a:r>
              <a:rPr lang="fr-FR" sz="1400" i="1" dirty="0" err="1">
                <a:solidFill>
                  <a:srgbClr val="008000"/>
                </a:solidFill>
              </a:rPr>
              <a:t>incarnata</a:t>
            </a:r>
            <a:r>
              <a:rPr lang="fr-FR" sz="1400" dirty="0" smtClean="0">
                <a:solidFill>
                  <a:srgbClr val="008000"/>
                </a:solidFill>
              </a:rPr>
              <a:t>)</a:t>
            </a:r>
          </a:p>
          <a:p>
            <a:r>
              <a:rPr lang="fr-FR" sz="1400" dirty="0">
                <a:solidFill>
                  <a:srgbClr val="008000"/>
                </a:solidFill>
              </a:rPr>
              <a:t>18. Plantes aromatiques</a:t>
            </a:r>
          </a:p>
          <a:p>
            <a:r>
              <a:rPr lang="fr-FR" sz="1400" dirty="0">
                <a:solidFill>
                  <a:srgbClr val="008000"/>
                </a:solidFill>
              </a:rPr>
              <a:t>19. Autres </a:t>
            </a:r>
            <a:r>
              <a:rPr lang="fr-FR" sz="1400" dirty="0" smtClean="0">
                <a:solidFill>
                  <a:srgbClr val="008000"/>
                </a:solidFill>
              </a:rPr>
              <a:t>cultures</a:t>
            </a:r>
            <a:endParaRPr lang="fr-FR" sz="1400" dirty="0">
              <a:solidFill>
                <a:srgbClr val="008000"/>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079" y="122594"/>
            <a:ext cx="2254432" cy="1688648"/>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388" y="2272907"/>
            <a:ext cx="2390775" cy="1790700"/>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326" y="4572022"/>
            <a:ext cx="2628900" cy="1743075"/>
          </a:xfrm>
          <a:prstGeom prst="rect">
            <a:avLst/>
          </a:prstGeom>
        </p:spPr>
      </p:pic>
      <p:sp>
        <p:nvSpPr>
          <p:cNvPr id="16" name="ZoneTexte 15"/>
          <p:cNvSpPr txBox="1"/>
          <p:nvPr/>
        </p:nvSpPr>
        <p:spPr>
          <a:xfrm>
            <a:off x="8970391" y="6315097"/>
            <a:ext cx="3122351" cy="461665"/>
          </a:xfrm>
          <a:prstGeom prst="rect">
            <a:avLst/>
          </a:prstGeom>
          <a:noFill/>
        </p:spPr>
        <p:txBody>
          <a:bodyPr wrap="square" rtlCol="0">
            <a:spAutoFit/>
          </a:bodyPr>
          <a:lstStyle/>
          <a:p>
            <a:pPr algn="ctr"/>
            <a:r>
              <a:rPr lang="fr-FR" sz="1200" dirty="0">
                <a:solidFill>
                  <a:srgbClr val="008000"/>
                </a:solidFill>
              </a:rPr>
              <a:t>Source image : </a:t>
            </a:r>
            <a:r>
              <a:rPr lang="fr-FR" sz="1200" dirty="0">
                <a:solidFill>
                  <a:srgbClr val="008000"/>
                </a:solidFill>
                <a:hlinkClick r:id="rId5"/>
              </a:rPr>
              <a:t>http://</a:t>
            </a:r>
            <a:r>
              <a:rPr lang="fr-FR" sz="1200" dirty="0" smtClean="0">
                <a:solidFill>
                  <a:srgbClr val="008000"/>
                </a:solidFill>
                <a:hlinkClick r:id="rId5"/>
              </a:rPr>
              <a:t>decouvertesolidarite.free.fr/retour2012</a:t>
            </a:r>
            <a:r>
              <a:rPr lang="fr-FR" sz="1200" dirty="0" smtClean="0">
                <a:solidFill>
                  <a:srgbClr val="008000"/>
                </a:solidFill>
              </a:rPr>
              <a:t> </a:t>
            </a:r>
            <a:endParaRPr lang="fr-FR" sz="1200" dirty="0">
              <a:solidFill>
                <a:srgbClr val="008000"/>
              </a:solidFill>
            </a:endParaRPr>
          </a:p>
        </p:txBody>
      </p:sp>
      <p:sp>
        <p:nvSpPr>
          <p:cNvPr id="7" name="ZoneTexte 6"/>
          <p:cNvSpPr txBox="1"/>
          <p:nvPr/>
        </p:nvSpPr>
        <p:spPr>
          <a:xfrm>
            <a:off x="9150262" y="4063607"/>
            <a:ext cx="2588964" cy="461665"/>
          </a:xfrm>
          <a:prstGeom prst="rect">
            <a:avLst/>
          </a:prstGeom>
          <a:noFill/>
        </p:spPr>
        <p:txBody>
          <a:bodyPr wrap="square" rtlCol="0">
            <a:spAutoFit/>
          </a:bodyPr>
          <a:lstStyle/>
          <a:p>
            <a:pPr algn="ctr"/>
            <a:r>
              <a:rPr lang="fr-FR" sz="1200" dirty="0">
                <a:solidFill>
                  <a:srgbClr val="008000"/>
                </a:solidFill>
              </a:rPr>
              <a:t>Source : </a:t>
            </a:r>
            <a:r>
              <a:rPr lang="fr-FR" sz="1200" dirty="0">
                <a:solidFill>
                  <a:srgbClr val="008000"/>
                </a:solidFill>
                <a:hlinkClick r:id="rId6"/>
              </a:rPr>
              <a:t>http://</a:t>
            </a:r>
            <a:r>
              <a:rPr lang="fr-FR" sz="1200" dirty="0" smtClean="0">
                <a:solidFill>
                  <a:srgbClr val="008000"/>
                </a:solidFill>
                <a:hlinkClick r:id="rId6"/>
              </a:rPr>
              <a:t>mission-humanitaire-femmes.org/Nos%20partenaires.html</a:t>
            </a:r>
            <a:r>
              <a:rPr lang="fr-FR" sz="1200" dirty="0" smtClean="0">
                <a:solidFill>
                  <a:srgbClr val="008000"/>
                </a:solidFill>
              </a:rPr>
              <a:t> </a:t>
            </a:r>
            <a:endParaRPr lang="fr-FR" sz="1200" dirty="0">
              <a:solidFill>
                <a:srgbClr val="008000"/>
              </a:solidFill>
            </a:endParaRPr>
          </a:p>
        </p:txBody>
      </p:sp>
      <p:sp>
        <p:nvSpPr>
          <p:cNvPr id="8" name="ZoneTexte 7"/>
          <p:cNvSpPr txBox="1"/>
          <p:nvPr/>
        </p:nvSpPr>
        <p:spPr>
          <a:xfrm>
            <a:off x="8383836" y="1811242"/>
            <a:ext cx="3808164" cy="461665"/>
          </a:xfrm>
          <a:prstGeom prst="rect">
            <a:avLst/>
          </a:prstGeom>
          <a:noFill/>
        </p:spPr>
        <p:txBody>
          <a:bodyPr wrap="square" rtlCol="0">
            <a:spAutoFit/>
          </a:bodyPr>
          <a:lstStyle/>
          <a:p>
            <a:pPr algn="ctr"/>
            <a:r>
              <a:rPr lang="fr-FR" sz="1200" dirty="0">
                <a:solidFill>
                  <a:srgbClr val="008000"/>
                </a:solidFill>
              </a:rPr>
              <a:t>Association </a:t>
            </a:r>
            <a:r>
              <a:rPr lang="fr-FR" sz="1200" dirty="0" smtClean="0">
                <a:solidFill>
                  <a:srgbClr val="008000"/>
                </a:solidFill>
              </a:rPr>
              <a:t>Itinérance, </a:t>
            </a:r>
            <a:r>
              <a:rPr lang="fr-FR" sz="1200" dirty="0">
                <a:solidFill>
                  <a:srgbClr val="008000"/>
                </a:solidFill>
              </a:rPr>
              <a:t>Burkina Faso, </a:t>
            </a:r>
            <a:r>
              <a:rPr lang="fr-FR" sz="1200" dirty="0">
                <a:solidFill>
                  <a:srgbClr val="008000"/>
                </a:solidFill>
                <a:hlinkClick r:id="rId7"/>
              </a:rPr>
              <a:t>http://lesjujusencamion.over-blog.com/archive/2013-06</a:t>
            </a:r>
            <a:r>
              <a:rPr lang="fr-FR" sz="1200" dirty="0" smtClean="0">
                <a:solidFill>
                  <a:srgbClr val="008000"/>
                </a:solidFill>
                <a:hlinkClick r:id="rId7"/>
              </a:rPr>
              <a:t>/</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7309049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895681" y="228144"/>
            <a:ext cx="953877" cy="353726"/>
          </a:xfrm>
        </p:spPr>
        <p:txBody>
          <a:bodyPr/>
          <a:lstStyle/>
          <a:p>
            <a:fld id="{603C289A-54D5-4C32-934A-7B1A9FC8B676}" type="slidenum">
              <a:rPr lang="fr-FR" smtClean="0"/>
              <a:t>60</a:t>
            </a:fld>
            <a:endParaRPr lang="fr-FR" dirty="0"/>
          </a:p>
        </p:txBody>
      </p:sp>
      <p:sp>
        <p:nvSpPr>
          <p:cNvPr id="3" name="Rectangle 2"/>
          <p:cNvSpPr/>
          <p:nvPr/>
        </p:nvSpPr>
        <p:spPr>
          <a:xfrm>
            <a:off x="216665" y="836360"/>
            <a:ext cx="6096000" cy="369332"/>
          </a:xfrm>
          <a:prstGeom prst="rect">
            <a:avLst/>
          </a:prstGeom>
        </p:spPr>
        <p:txBody>
          <a:bodyPr>
            <a:spAutoFit/>
          </a:bodyPr>
          <a:lstStyle/>
          <a:p>
            <a:r>
              <a:rPr lang="fr-FR" dirty="0" smtClean="0">
                <a:solidFill>
                  <a:srgbClr val="008000"/>
                </a:solidFill>
              </a:rPr>
              <a:t>16.14</a:t>
            </a:r>
            <a:r>
              <a:rPr lang="fr-FR" dirty="0">
                <a:solidFill>
                  <a:srgbClr val="008000"/>
                </a:solidFill>
              </a:rPr>
              <a:t>. </a:t>
            </a:r>
            <a:r>
              <a:rPr lang="fr-FR" b="1" dirty="0">
                <a:solidFill>
                  <a:srgbClr val="008000"/>
                </a:solidFill>
              </a:rPr>
              <a:t>Concombre </a:t>
            </a:r>
            <a:r>
              <a:rPr lang="fr-FR" b="1" dirty="0" smtClean="0">
                <a:solidFill>
                  <a:srgbClr val="008000"/>
                </a:solidFill>
              </a:rPr>
              <a:t>amer ou </a:t>
            </a:r>
            <a:r>
              <a:rPr lang="fr-FR" b="1" dirty="0" err="1" smtClean="0">
                <a:solidFill>
                  <a:srgbClr val="008000"/>
                </a:solidFill>
              </a:rPr>
              <a:t>margose</a:t>
            </a:r>
            <a:r>
              <a:rPr lang="fr-FR" b="1" dirty="0" smtClean="0">
                <a:solidFill>
                  <a:srgbClr val="008000"/>
                </a:solidFill>
              </a:rPr>
              <a:t> </a:t>
            </a:r>
            <a:r>
              <a:rPr lang="fr-FR" dirty="0">
                <a:solidFill>
                  <a:srgbClr val="008000"/>
                </a:solidFill>
              </a:rPr>
              <a:t>(</a:t>
            </a:r>
            <a:r>
              <a:rPr lang="fr-FR" i="1" dirty="0" err="1">
                <a:solidFill>
                  <a:srgbClr val="008000"/>
                </a:solidFill>
              </a:rPr>
              <a:t>Momordica</a:t>
            </a:r>
            <a:r>
              <a:rPr lang="fr-FR" i="1" dirty="0">
                <a:solidFill>
                  <a:srgbClr val="008000"/>
                </a:solidFill>
              </a:rPr>
              <a:t> </a:t>
            </a:r>
            <a:r>
              <a:rPr lang="fr-FR" i="1" dirty="0" err="1">
                <a:solidFill>
                  <a:srgbClr val="008000"/>
                </a:solidFill>
              </a:rPr>
              <a:t>charantia</a:t>
            </a:r>
            <a:r>
              <a:rPr lang="fr-FR" dirty="0">
                <a:solidFill>
                  <a:srgbClr val="008000"/>
                </a:solidFill>
              </a:rPr>
              <a:t>)</a:t>
            </a:r>
          </a:p>
        </p:txBody>
      </p:sp>
      <p:sp>
        <p:nvSpPr>
          <p:cNvPr id="4" name="ZoneTexte 3"/>
          <p:cNvSpPr txBox="1"/>
          <p:nvPr/>
        </p:nvSpPr>
        <p:spPr>
          <a:xfrm>
            <a:off x="3725516" y="228144"/>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516" y="5818200"/>
            <a:ext cx="1190625" cy="8572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936" y="5782395"/>
            <a:ext cx="1076325" cy="8572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743" y="5782395"/>
            <a:ext cx="695325" cy="9239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863" y="5782395"/>
            <a:ext cx="695325" cy="92392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3983" y="5749057"/>
            <a:ext cx="1143000" cy="857250"/>
          </a:xfrm>
          <a:prstGeom prst="rect">
            <a:avLst/>
          </a:prstGeom>
        </p:spPr>
      </p:pic>
      <p:sp>
        <p:nvSpPr>
          <p:cNvPr id="10" name="ZoneTexte 9"/>
          <p:cNvSpPr txBox="1"/>
          <p:nvPr/>
        </p:nvSpPr>
        <p:spPr>
          <a:xfrm>
            <a:off x="132202" y="1205692"/>
            <a:ext cx="11906479" cy="2031325"/>
          </a:xfrm>
          <a:prstGeom prst="rect">
            <a:avLst/>
          </a:prstGeom>
          <a:noFill/>
        </p:spPr>
        <p:txBody>
          <a:bodyPr wrap="square" rtlCol="0">
            <a:spAutoFit/>
          </a:bodyPr>
          <a:lstStyle/>
          <a:p>
            <a:pPr algn="just"/>
            <a:r>
              <a:rPr lang="fr-FR" dirty="0">
                <a:solidFill>
                  <a:srgbClr val="008000"/>
                </a:solidFill>
              </a:rPr>
              <a:t>La </a:t>
            </a:r>
            <a:r>
              <a:rPr lang="fr-FR" b="1" dirty="0" err="1">
                <a:solidFill>
                  <a:srgbClr val="008000"/>
                </a:solidFill>
              </a:rPr>
              <a:t>margose</a:t>
            </a:r>
            <a:r>
              <a:rPr lang="fr-FR" dirty="0">
                <a:solidFill>
                  <a:srgbClr val="008000"/>
                </a:solidFill>
              </a:rPr>
              <a:t> (</a:t>
            </a:r>
            <a:r>
              <a:rPr lang="fr-FR" i="1" dirty="0" err="1">
                <a:solidFill>
                  <a:srgbClr val="008000"/>
                </a:solidFill>
              </a:rPr>
              <a:t>Momordica</a:t>
            </a:r>
            <a:r>
              <a:rPr lang="fr-FR" i="1" dirty="0">
                <a:solidFill>
                  <a:srgbClr val="008000"/>
                </a:solidFill>
              </a:rPr>
              <a:t> </a:t>
            </a:r>
            <a:r>
              <a:rPr lang="fr-FR" i="1" dirty="0" err="1">
                <a:solidFill>
                  <a:srgbClr val="008000"/>
                </a:solidFill>
              </a:rPr>
              <a:t>charantia</a:t>
            </a:r>
            <a:r>
              <a:rPr lang="fr-FR" dirty="0">
                <a:solidFill>
                  <a:srgbClr val="008000"/>
                </a:solidFill>
              </a:rPr>
              <a:t>), également nommée </a:t>
            </a:r>
            <a:r>
              <a:rPr lang="fr-FR" b="1" dirty="0">
                <a:solidFill>
                  <a:srgbClr val="008000"/>
                </a:solidFill>
              </a:rPr>
              <a:t>momordique</a:t>
            </a:r>
            <a:r>
              <a:rPr lang="fr-FR" dirty="0">
                <a:solidFill>
                  <a:srgbClr val="008000"/>
                </a:solidFill>
              </a:rPr>
              <a:t>, </a:t>
            </a:r>
            <a:r>
              <a:rPr lang="fr-FR" b="1" dirty="0">
                <a:solidFill>
                  <a:srgbClr val="008000"/>
                </a:solidFill>
              </a:rPr>
              <a:t>pomme de merveille</a:t>
            </a:r>
            <a:r>
              <a:rPr lang="fr-FR" dirty="0">
                <a:solidFill>
                  <a:srgbClr val="008000"/>
                </a:solidFill>
              </a:rPr>
              <a:t>, </a:t>
            </a:r>
            <a:r>
              <a:rPr lang="fr-FR" b="1" dirty="0">
                <a:solidFill>
                  <a:srgbClr val="008000"/>
                </a:solidFill>
              </a:rPr>
              <a:t>poire balsamique</a:t>
            </a:r>
            <a:r>
              <a:rPr lang="fr-FR" dirty="0">
                <a:solidFill>
                  <a:srgbClr val="008000"/>
                </a:solidFill>
              </a:rPr>
              <a:t>, </a:t>
            </a:r>
            <a:r>
              <a:rPr lang="fr-FR" b="1" dirty="0">
                <a:solidFill>
                  <a:srgbClr val="008000"/>
                </a:solidFill>
              </a:rPr>
              <a:t>concombre </a:t>
            </a:r>
            <a:r>
              <a:rPr lang="fr-FR" b="1" dirty="0" err="1">
                <a:solidFill>
                  <a:srgbClr val="008000"/>
                </a:solidFill>
              </a:rPr>
              <a:t>africain</a:t>
            </a:r>
            <a:r>
              <a:rPr lang="fr-FR" dirty="0" err="1">
                <a:solidFill>
                  <a:srgbClr val="008000"/>
                </a:solidFill>
              </a:rPr>
              <a:t>,</a:t>
            </a:r>
            <a:r>
              <a:rPr lang="fr-FR" b="1" dirty="0" err="1">
                <a:solidFill>
                  <a:srgbClr val="008000"/>
                </a:solidFill>
              </a:rPr>
              <a:t>concombre</a:t>
            </a:r>
            <a:r>
              <a:rPr lang="fr-FR" b="1" dirty="0">
                <a:solidFill>
                  <a:srgbClr val="008000"/>
                </a:solidFill>
              </a:rPr>
              <a:t> amer</a:t>
            </a:r>
            <a:r>
              <a:rPr lang="fr-FR" dirty="0">
                <a:solidFill>
                  <a:srgbClr val="008000"/>
                </a:solidFill>
              </a:rPr>
              <a:t>, </a:t>
            </a:r>
            <a:r>
              <a:rPr lang="fr-FR" b="1" dirty="0">
                <a:solidFill>
                  <a:srgbClr val="008000"/>
                </a:solidFill>
              </a:rPr>
              <a:t>courge amère</a:t>
            </a:r>
            <a:r>
              <a:rPr lang="fr-FR" dirty="0">
                <a:solidFill>
                  <a:srgbClr val="008000"/>
                </a:solidFill>
              </a:rPr>
              <a:t>, </a:t>
            </a:r>
            <a:r>
              <a:rPr lang="fr-FR" b="1" dirty="0">
                <a:solidFill>
                  <a:srgbClr val="008000"/>
                </a:solidFill>
              </a:rPr>
              <a:t>melon amer</a:t>
            </a:r>
            <a:r>
              <a:rPr lang="fr-FR" dirty="0">
                <a:solidFill>
                  <a:srgbClr val="008000"/>
                </a:solidFill>
              </a:rPr>
              <a:t>, </a:t>
            </a:r>
            <a:r>
              <a:rPr lang="fr-FR" b="1" dirty="0" err="1">
                <a:solidFill>
                  <a:srgbClr val="008000"/>
                </a:solidFill>
              </a:rPr>
              <a:t>paroka</a:t>
            </a:r>
            <a:r>
              <a:rPr lang="fr-FR" dirty="0">
                <a:solidFill>
                  <a:srgbClr val="008000"/>
                </a:solidFill>
              </a:rPr>
              <a:t>, </a:t>
            </a:r>
            <a:r>
              <a:rPr lang="fr-FR" b="1" dirty="0">
                <a:solidFill>
                  <a:srgbClr val="008000"/>
                </a:solidFill>
              </a:rPr>
              <a:t>mangé coolie</a:t>
            </a:r>
            <a:r>
              <a:rPr lang="fr-FR" dirty="0">
                <a:solidFill>
                  <a:srgbClr val="008000"/>
                </a:solidFill>
              </a:rPr>
              <a:t> aux </a:t>
            </a:r>
            <a:r>
              <a:rPr lang="fr-FR" dirty="0">
                <a:solidFill>
                  <a:srgbClr val="008000"/>
                </a:solidFill>
                <a:hlinkClick r:id="rId7" tooltip="Antilles françaises"/>
              </a:rPr>
              <a:t>Antilles françaises</a:t>
            </a:r>
            <a:r>
              <a:rPr lang="fr-FR" dirty="0">
                <a:solidFill>
                  <a:srgbClr val="008000"/>
                </a:solidFill>
              </a:rPr>
              <a:t> ou </a:t>
            </a:r>
            <a:r>
              <a:rPr lang="fr-FR" b="1" dirty="0" err="1">
                <a:solidFill>
                  <a:srgbClr val="008000"/>
                </a:solidFill>
              </a:rPr>
              <a:t>sorossi</a:t>
            </a:r>
            <a:r>
              <a:rPr lang="fr-FR" dirty="0">
                <a:solidFill>
                  <a:srgbClr val="008000"/>
                </a:solidFill>
              </a:rPr>
              <a:t> en </a:t>
            </a:r>
            <a:r>
              <a:rPr lang="fr-FR" dirty="0">
                <a:solidFill>
                  <a:srgbClr val="008000"/>
                </a:solidFill>
                <a:hlinkClick r:id="rId8" tooltip="Guyane"/>
              </a:rPr>
              <a:t>Guyane</a:t>
            </a:r>
            <a:r>
              <a:rPr lang="fr-FR" dirty="0">
                <a:solidFill>
                  <a:srgbClr val="008000"/>
                </a:solidFill>
              </a:rPr>
              <a:t>, est une </a:t>
            </a:r>
            <a:r>
              <a:rPr lang="fr-FR" dirty="0" err="1">
                <a:solidFill>
                  <a:srgbClr val="008000"/>
                </a:solidFill>
                <a:hlinkClick r:id="rId9" tooltip="Plante"/>
              </a:rPr>
              <a:t>plante</a:t>
            </a:r>
            <a:r>
              <a:rPr lang="fr-FR" dirty="0" err="1">
                <a:solidFill>
                  <a:srgbClr val="008000"/>
                </a:solidFill>
              </a:rPr>
              <a:t>grimpante</a:t>
            </a:r>
            <a:r>
              <a:rPr lang="fr-FR" dirty="0">
                <a:solidFill>
                  <a:srgbClr val="008000"/>
                </a:solidFill>
              </a:rPr>
              <a:t> de la famille des </a:t>
            </a:r>
            <a:r>
              <a:rPr lang="fr-FR" i="1" dirty="0" err="1">
                <a:solidFill>
                  <a:srgbClr val="008000"/>
                </a:solidFill>
                <a:hlinkClick r:id="rId10" tooltip="Cucurbitaceae"/>
              </a:rPr>
              <a:t>Cucurbitaceae</a:t>
            </a:r>
            <a:r>
              <a:rPr lang="fr-FR" dirty="0">
                <a:solidFill>
                  <a:srgbClr val="008000"/>
                </a:solidFill>
              </a:rPr>
              <a:t>, donc apparentée à la </a:t>
            </a:r>
            <a:r>
              <a:rPr lang="fr-FR" dirty="0">
                <a:solidFill>
                  <a:srgbClr val="008000"/>
                </a:solidFill>
                <a:hlinkClick r:id="rId11" tooltip="Courge"/>
              </a:rPr>
              <a:t>courge</a:t>
            </a:r>
            <a:r>
              <a:rPr lang="fr-FR" dirty="0">
                <a:solidFill>
                  <a:srgbClr val="008000"/>
                </a:solidFill>
              </a:rPr>
              <a:t>, cultivée dans les pays chauds pour son fruit comestible bien que très amer</a:t>
            </a:r>
            <a:r>
              <a:rPr lang="fr-FR" dirty="0" smtClean="0">
                <a:solidFill>
                  <a:srgbClr val="008000"/>
                </a:solidFill>
              </a:rPr>
              <a:t>. </a:t>
            </a:r>
            <a:r>
              <a:rPr lang="fr-FR" dirty="0">
                <a:solidFill>
                  <a:srgbClr val="008000"/>
                </a:solidFill>
              </a:rPr>
              <a:t>La </a:t>
            </a:r>
            <a:r>
              <a:rPr lang="fr-FR" dirty="0" err="1">
                <a:solidFill>
                  <a:srgbClr val="008000"/>
                </a:solidFill>
              </a:rPr>
              <a:t>margose</a:t>
            </a:r>
            <a:r>
              <a:rPr lang="fr-FR" dirty="0">
                <a:solidFill>
                  <a:srgbClr val="008000"/>
                </a:solidFill>
              </a:rPr>
              <a:t> est bien trop amère pour être consommée </a:t>
            </a:r>
            <a:r>
              <a:rPr lang="fr-FR" dirty="0" smtClean="0">
                <a:solidFill>
                  <a:srgbClr val="008000"/>
                </a:solidFill>
              </a:rPr>
              <a:t>crue, elle est cuite à la vapeur, sautée … </a:t>
            </a:r>
            <a:r>
              <a:rPr lang="fr-FR" sz="1200" dirty="0">
                <a:solidFill>
                  <a:srgbClr val="008000"/>
                </a:solidFill>
              </a:rPr>
              <a:t>D'après des études récentes, l'extrait de melon amer diminue de 60 % les tumeurs stomacales de souris en activant l'apoptose des cellules </a:t>
            </a:r>
            <a:r>
              <a:rPr lang="fr-FR" sz="1200" dirty="0" smtClean="0">
                <a:solidFill>
                  <a:srgbClr val="008000"/>
                </a:solidFill>
              </a:rPr>
              <a:t>malignes (°)</a:t>
            </a:r>
          </a:p>
          <a:p>
            <a:pPr algn="just"/>
            <a:r>
              <a:rPr lang="fr-FR" sz="1200" dirty="0">
                <a:solidFill>
                  <a:srgbClr val="008000"/>
                </a:solidFill>
              </a:rPr>
              <a:t>Source : a) </a:t>
            </a:r>
            <a:r>
              <a:rPr lang="fr-FR" sz="1200" dirty="0">
                <a:solidFill>
                  <a:srgbClr val="008000"/>
                </a:solidFill>
                <a:hlinkClick r:id="rId12"/>
              </a:rPr>
              <a:t>http://</a:t>
            </a:r>
            <a:r>
              <a:rPr lang="fr-FR" sz="1200" dirty="0" smtClean="0">
                <a:solidFill>
                  <a:srgbClr val="008000"/>
                </a:solidFill>
                <a:hlinkClick r:id="rId12"/>
              </a:rPr>
              <a:t>fr.wikipedia.org/wiki/Momordica_charantia</a:t>
            </a:r>
            <a:r>
              <a:rPr lang="fr-FR" sz="1200" dirty="0" smtClean="0">
                <a:solidFill>
                  <a:srgbClr val="008000"/>
                </a:solidFill>
              </a:rPr>
              <a:t> </a:t>
            </a:r>
            <a:endParaRPr lang="fr-FR" sz="1200" dirty="0">
              <a:solidFill>
                <a:srgbClr val="008000"/>
              </a:solidFill>
            </a:endParaRPr>
          </a:p>
          <a:p>
            <a:pPr algn="just"/>
            <a:r>
              <a:rPr lang="fr-FR" sz="1200" dirty="0" smtClean="0">
                <a:solidFill>
                  <a:srgbClr val="008000"/>
                </a:solidFill>
              </a:rPr>
              <a:t>(°) Réf</a:t>
            </a:r>
            <a:r>
              <a:rPr lang="fr-FR" sz="1200" dirty="0">
                <a:solidFill>
                  <a:srgbClr val="008000"/>
                </a:solidFill>
              </a:rPr>
              <a:t>.: Article intitulé « </a:t>
            </a:r>
            <a:r>
              <a:rPr lang="fr-FR" sz="1200" dirty="0" err="1">
                <a:solidFill>
                  <a:srgbClr val="008000"/>
                </a:solidFill>
              </a:rPr>
              <a:t>Bittermelone</a:t>
            </a:r>
            <a:r>
              <a:rPr lang="fr-FR" sz="1200" dirty="0">
                <a:solidFill>
                  <a:srgbClr val="008000"/>
                </a:solidFill>
              </a:rPr>
              <a:t> </a:t>
            </a:r>
            <a:r>
              <a:rPr lang="fr-FR" sz="1200" dirty="0" err="1">
                <a:solidFill>
                  <a:srgbClr val="008000"/>
                </a:solidFill>
              </a:rPr>
              <a:t>beugt</a:t>
            </a:r>
            <a:r>
              <a:rPr lang="fr-FR" sz="1200" dirty="0">
                <a:solidFill>
                  <a:srgbClr val="008000"/>
                </a:solidFill>
              </a:rPr>
              <a:t> Krebs vor » dans le quotidien autrichien </a:t>
            </a:r>
            <a:r>
              <a:rPr lang="fr-FR" sz="1200" dirty="0" err="1">
                <a:solidFill>
                  <a:srgbClr val="008000"/>
                </a:solidFill>
              </a:rPr>
              <a:t>Salzburger</a:t>
            </a:r>
            <a:r>
              <a:rPr lang="fr-FR" sz="1200" dirty="0">
                <a:solidFill>
                  <a:srgbClr val="008000"/>
                </a:solidFill>
              </a:rPr>
              <a:t> </a:t>
            </a:r>
            <a:r>
              <a:rPr lang="fr-FR" sz="1200" dirty="0" err="1">
                <a:solidFill>
                  <a:srgbClr val="008000"/>
                </a:solidFill>
              </a:rPr>
              <a:t>Nachrichten</a:t>
            </a:r>
            <a:r>
              <a:rPr lang="fr-FR" sz="1200" dirty="0">
                <a:solidFill>
                  <a:srgbClr val="008000"/>
                </a:solidFill>
              </a:rPr>
              <a:t>, 21 mars 2013, p. 19</a:t>
            </a:r>
            <a:r>
              <a:rPr lang="fr-FR" sz="1200" dirty="0" smtClean="0">
                <a:solidFill>
                  <a:srgbClr val="008000"/>
                </a:solidFill>
              </a:rPr>
              <a:t>.</a:t>
            </a:r>
          </a:p>
          <a:p>
            <a:pPr algn="just"/>
            <a:r>
              <a:rPr lang="fr-FR" sz="1200" dirty="0">
                <a:solidFill>
                  <a:srgbClr val="008000"/>
                </a:solidFill>
              </a:rPr>
              <a:t>Source : </a:t>
            </a:r>
            <a:r>
              <a:rPr lang="fr-FR" sz="1200" dirty="0">
                <a:solidFill>
                  <a:srgbClr val="008000"/>
                </a:solidFill>
                <a:hlinkClick r:id="rId12"/>
              </a:rPr>
              <a:t>http://</a:t>
            </a:r>
            <a:r>
              <a:rPr lang="fr-FR" sz="1200" dirty="0" smtClean="0">
                <a:solidFill>
                  <a:srgbClr val="008000"/>
                </a:solidFill>
                <a:hlinkClick r:id="rId12"/>
              </a:rPr>
              <a:t>fr.wikipedia.org/wiki/Momordica_charantia</a:t>
            </a:r>
            <a:r>
              <a:rPr lang="fr-FR" sz="1200" dirty="0" smtClean="0">
                <a:solidFill>
                  <a:srgbClr val="008000"/>
                </a:solidFill>
              </a:rPr>
              <a:t> </a:t>
            </a:r>
            <a:endParaRPr lang="fr-FR" dirty="0">
              <a:solidFill>
                <a:srgbClr val="008000"/>
              </a:solidFill>
            </a:endParaRPr>
          </a:p>
        </p:txBody>
      </p:sp>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4526" y="5327541"/>
            <a:ext cx="1834155" cy="1378779"/>
          </a:xfrm>
          <a:prstGeom prst="rect">
            <a:avLst/>
          </a:prstGeom>
        </p:spPr>
      </p:pic>
      <p:sp>
        <p:nvSpPr>
          <p:cNvPr id="13" name="ZoneTexte 12"/>
          <p:cNvSpPr txBox="1"/>
          <p:nvPr/>
        </p:nvSpPr>
        <p:spPr>
          <a:xfrm>
            <a:off x="132202" y="6030413"/>
            <a:ext cx="2688116" cy="646331"/>
          </a:xfrm>
          <a:prstGeom prst="rect">
            <a:avLst/>
          </a:prstGeom>
          <a:noFill/>
        </p:spPr>
        <p:txBody>
          <a:bodyPr wrap="square" rtlCol="0">
            <a:spAutoFit/>
          </a:bodyPr>
          <a:lstStyle/>
          <a:p>
            <a:pPr algn="ctr"/>
            <a:r>
              <a:rPr lang="fr-FR" sz="1200" dirty="0">
                <a:solidFill>
                  <a:srgbClr val="008000"/>
                </a:solidFill>
              </a:rPr>
              <a:t>Fruit de la </a:t>
            </a:r>
            <a:r>
              <a:rPr lang="fr-FR" sz="1200" dirty="0" err="1">
                <a:solidFill>
                  <a:srgbClr val="008000"/>
                </a:solidFill>
              </a:rPr>
              <a:t>margoze</a:t>
            </a:r>
            <a:r>
              <a:rPr lang="fr-FR" sz="1200" dirty="0">
                <a:solidFill>
                  <a:srgbClr val="008000"/>
                </a:solidFill>
              </a:rPr>
              <a:t> - variété dite </a:t>
            </a:r>
            <a:r>
              <a:rPr lang="fr-FR" sz="1200" i="1" dirty="0">
                <a:solidFill>
                  <a:srgbClr val="008000"/>
                </a:solidFill>
              </a:rPr>
              <a:t>de l'Inde</a:t>
            </a:r>
            <a:r>
              <a:rPr lang="fr-FR" sz="1200" dirty="0">
                <a:solidFill>
                  <a:srgbClr val="008000"/>
                </a:solidFill>
              </a:rPr>
              <a:t> moins amère (</a:t>
            </a:r>
            <a:r>
              <a:rPr lang="fr-FR" sz="1200" dirty="0">
                <a:solidFill>
                  <a:srgbClr val="008000"/>
                </a:solidFill>
                <a:hlinkClick r:id="rId14" tooltip="La Réunion"/>
              </a:rPr>
              <a:t>La Réunion</a:t>
            </a:r>
            <a:r>
              <a:rPr lang="fr-FR" sz="1200" dirty="0" smtClean="0">
                <a:solidFill>
                  <a:srgbClr val="008000"/>
                </a:solidFill>
              </a:rPr>
              <a:t>), qui peut être consommée crue en rondelle.</a:t>
            </a:r>
            <a:endParaRPr lang="fr-FR" sz="1200" dirty="0">
              <a:solidFill>
                <a:srgbClr val="008000"/>
              </a:solidFill>
            </a:endParaRPr>
          </a:p>
        </p:txBody>
      </p:sp>
      <p:pic>
        <p:nvPicPr>
          <p:cNvPr id="14" name="Imag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9603" y="3969882"/>
            <a:ext cx="1524000" cy="1143000"/>
          </a:xfrm>
          <a:prstGeom prst="rect">
            <a:avLst/>
          </a:prstGeom>
        </p:spPr>
      </p:pic>
      <p:pic>
        <p:nvPicPr>
          <p:cNvPr id="15" name="Imag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760" y="4506413"/>
            <a:ext cx="1143000" cy="1524000"/>
          </a:xfrm>
          <a:prstGeom prst="rect">
            <a:avLst/>
          </a:prstGeom>
        </p:spPr>
      </p:pic>
    </p:spTree>
    <p:extLst>
      <p:ext uri="{BB962C8B-B14F-4D97-AF65-F5344CB8AC3E}">
        <p14:creationId xmlns:p14="http://schemas.microsoft.com/office/powerpoint/2010/main" val="1123365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05002" y="228144"/>
            <a:ext cx="766590" cy="331692"/>
          </a:xfrm>
        </p:spPr>
        <p:txBody>
          <a:bodyPr/>
          <a:lstStyle/>
          <a:p>
            <a:fld id="{603C289A-54D5-4C32-934A-7B1A9FC8B676}" type="slidenum">
              <a:rPr lang="fr-FR" smtClean="0"/>
              <a:t>61</a:t>
            </a:fld>
            <a:endParaRPr lang="fr-FR"/>
          </a:p>
        </p:txBody>
      </p:sp>
      <p:sp>
        <p:nvSpPr>
          <p:cNvPr id="3" name="ZoneTexte 2"/>
          <p:cNvSpPr txBox="1"/>
          <p:nvPr/>
        </p:nvSpPr>
        <p:spPr>
          <a:xfrm>
            <a:off x="3725516" y="228144"/>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242316" y="804095"/>
            <a:ext cx="7914856" cy="369332"/>
          </a:xfrm>
          <a:prstGeom prst="rect">
            <a:avLst/>
          </a:prstGeom>
        </p:spPr>
        <p:txBody>
          <a:bodyPr wrap="square">
            <a:spAutoFit/>
          </a:bodyPr>
          <a:lstStyle/>
          <a:p>
            <a:r>
              <a:rPr lang="fr-FR" dirty="0" smtClean="0">
                <a:solidFill>
                  <a:srgbClr val="008000"/>
                </a:solidFill>
              </a:rPr>
              <a:t>16.15</a:t>
            </a:r>
            <a:r>
              <a:rPr lang="fr-FR" dirty="0">
                <a:solidFill>
                  <a:srgbClr val="008000"/>
                </a:solidFill>
              </a:rPr>
              <a:t>. </a:t>
            </a:r>
            <a:r>
              <a:rPr lang="fr-FR" b="1" dirty="0">
                <a:solidFill>
                  <a:srgbClr val="008000"/>
                </a:solidFill>
              </a:rPr>
              <a:t>Dolique asperge </a:t>
            </a:r>
            <a:r>
              <a:rPr lang="fr-FR" b="1" dirty="0" smtClean="0">
                <a:solidFill>
                  <a:srgbClr val="008000"/>
                </a:solidFill>
              </a:rPr>
              <a:t>ou haricot dolique </a:t>
            </a:r>
            <a:r>
              <a:rPr lang="fr-FR" dirty="0" smtClean="0">
                <a:solidFill>
                  <a:srgbClr val="008000"/>
                </a:solidFill>
              </a:rPr>
              <a:t>(</a:t>
            </a:r>
            <a:r>
              <a:rPr lang="fr-FR" i="1" dirty="0" err="1" smtClean="0">
                <a:solidFill>
                  <a:srgbClr val="008000"/>
                </a:solidFill>
              </a:rPr>
              <a:t>Vigna</a:t>
            </a:r>
            <a:r>
              <a:rPr lang="fr-FR" i="1" dirty="0" smtClean="0">
                <a:solidFill>
                  <a:srgbClr val="008000"/>
                </a:solidFill>
              </a:rPr>
              <a:t> </a:t>
            </a:r>
            <a:r>
              <a:rPr lang="fr-FR" i="1" dirty="0" err="1">
                <a:solidFill>
                  <a:srgbClr val="008000"/>
                </a:solidFill>
              </a:rPr>
              <a:t>unguiculata</a:t>
            </a:r>
            <a:r>
              <a:rPr lang="fr-FR" i="1" dirty="0">
                <a:solidFill>
                  <a:srgbClr val="008000"/>
                </a:solidFill>
              </a:rPr>
              <a:t> var. </a:t>
            </a:r>
            <a:r>
              <a:rPr lang="fr-FR" i="1" dirty="0" err="1">
                <a:solidFill>
                  <a:srgbClr val="008000"/>
                </a:solidFill>
              </a:rPr>
              <a:t>sesquipedalis</a:t>
            </a:r>
            <a:r>
              <a:rPr lang="fr-FR" dirty="0" smtClean="0">
                <a:solidFill>
                  <a:srgbClr val="008000"/>
                </a:solidFill>
              </a:rPr>
              <a:t>)</a:t>
            </a:r>
            <a:endParaRPr lang="fr-FR" dirty="0">
              <a:solidFill>
                <a:srgbClr val="008000"/>
              </a:solidFill>
            </a:endParaRPr>
          </a:p>
        </p:txBody>
      </p:sp>
      <p:sp>
        <p:nvSpPr>
          <p:cNvPr id="6" name="ZoneTexte 5"/>
          <p:cNvSpPr txBox="1"/>
          <p:nvPr/>
        </p:nvSpPr>
        <p:spPr>
          <a:xfrm>
            <a:off x="242316" y="1249378"/>
            <a:ext cx="11753526" cy="3785652"/>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dolique asperge</a:t>
            </a:r>
            <a:r>
              <a:rPr lang="fr-FR" dirty="0">
                <a:solidFill>
                  <a:srgbClr val="008000"/>
                </a:solidFill>
              </a:rPr>
              <a:t> ou </a:t>
            </a:r>
            <a:r>
              <a:rPr lang="fr-FR" b="1" dirty="0">
                <a:solidFill>
                  <a:srgbClr val="008000"/>
                </a:solidFill>
              </a:rPr>
              <a:t>haricot kilomètre</a:t>
            </a:r>
            <a:r>
              <a:rPr lang="fr-FR" dirty="0">
                <a:solidFill>
                  <a:srgbClr val="008000"/>
                </a:solidFill>
              </a:rPr>
              <a:t> </a:t>
            </a:r>
            <a:r>
              <a:rPr lang="fr-FR" dirty="0" smtClean="0">
                <a:solidFill>
                  <a:srgbClr val="008000"/>
                </a:solidFill>
              </a:rPr>
              <a:t>est </a:t>
            </a:r>
            <a:r>
              <a:rPr lang="fr-FR" dirty="0">
                <a:solidFill>
                  <a:srgbClr val="008000"/>
                </a:solidFill>
              </a:rPr>
              <a:t>une </a:t>
            </a:r>
            <a:r>
              <a:rPr lang="fr-FR" dirty="0">
                <a:solidFill>
                  <a:srgbClr val="008000"/>
                </a:solidFill>
                <a:hlinkClick r:id="rId2" tooltip="Plante"/>
              </a:rPr>
              <a:t>plante</a:t>
            </a:r>
            <a:r>
              <a:rPr lang="fr-FR" dirty="0">
                <a:solidFill>
                  <a:srgbClr val="008000"/>
                </a:solidFill>
              </a:rPr>
              <a:t> herbacée grimpante de la famille des </a:t>
            </a:r>
            <a:r>
              <a:rPr lang="fr-FR" dirty="0">
                <a:solidFill>
                  <a:srgbClr val="008000"/>
                </a:solidFill>
                <a:hlinkClick r:id="rId3" tooltip="Fabacée"/>
              </a:rPr>
              <a:t>Fabacées</a:t>
            </a:r>
            <a:r>
              <a:rPr lang="fr-FR" dirty="0">
                <a:solidFill>
                  <a:srgbClr val="008000"/>
                </a:solidFill>
              </a:rPr>
              <a:t>, cultivée comme </a:t>
            </a:r>
            <a:r>
              <a:rPr lang="fr-FR" dirty="0">
                <a:solidFill>
                  <a:srgbClr val="008000"/>
                </a:solidFill>
                <a:hlinkClick r:id="rId4" tooltip="Plante potagère"/>
              </a:rPr>
              <a:t>plante potagère</a:t>
            </a:r>
            <a:r>
              <a:rPr lang="fr-FR" dirty="0">
                <a:solidFill>
                  <a:srgbClr val="008000"/>
                </a:solidFill>
              </a:rPr>
              <a:t> pour ses </a:t>
            </a:r>
            <a:r>
              <a:rPr lang="fr-FR" dirty="0">
                <a:solidFill>
                  <a:srgbClr val="008000"/>
                </a:solidFill>
                <a:hlinkClick r:id="rId5" tooltip="Gousse"/>
              </a:rPr>
              <a:t>gousses</a:t>
            </a:r>
            <a:r>
              <a:rPr lang="fr-FR" dirty="0">
                <a:solidFill>
                  <a:srgbClr val="008000"/>
                </a:solidFill>
              </a:rPr>
              <a:t> et </a:t>
            </a:r>
            <a:r>
              <a:rPr lang="fr-FR" dirty="0">
                <a:solidFill>
                  <a:srgbClr val="008000"/>
                </a:solidFill>
                <a:hlinkClick r:id="rId6" tooltip="Graine"/>
              </a:rPr>
              <a:t>graines</a:t>
            </a:r>
            <a:r>
              <a:rPr lang="fr-FR" dirty="0">
                <a:solidFill>
                  <a:srgbClr val="008000"/>
                </a:solidFill>
              </a:rPr>
              <a:t> comestibles. Elle peut être plantée avec le </a:t>
            </a:r>
            <a:r>
              <a:rPr lang="fr-FR" dirty="0">
                <a:solidFill>
                  <a:srgbClr val="008000"/>
                </a:solidFill>
                <a:hlinkClick r:id="rId7" tooltip="Maïs"/>
              </a:rPr>
              <a:t>maïs</a:t>
            </a:r>
            <a:r>
              <a:rPr lang="fr-FR" dirty="0">
                <a:solidFill>
                  <a:srgbClr val="008000"/>
                </a:solidFill>
              </a:rPr>
              <a:t> qui lui sert de tuteur. C'est une plante herbacée grimpante, pouvant atteindre 3 à 4 mètres de hauteur. Les feuilles trifoliolées, à folioles triangulaires, à sommet pointu, ressemblent à celle du haricot. Les fleurs jaunes violacé ont un long pédoncule. Elles sont solitaires ou groupées par </a:t>
            </a:r>
            <a:r>
              <a:rPr lang="fr-FR" dirty="0" smtClean="0">
                <a:solidFill>
                  <a:srgbClr val="008000"/>
                </a:solidFill>
              </a:rPr>
              <a:t>deux. Les </a:t>
            </a:r>
            <a:r>
              <a:rPr lang="fr-FR" dirty="0">
                <a:solidFill>
                  <a:srgbClr val="008000"/>
                </a:solidFill>
                <a:hlinkClick r:id="rId5" tooltip="Gousse"/>
              </a:rPr>
              <a:t>gousses</a:t>
            </a:r>
            <a:r>
              <a:rPr lang="fr-FR" dirty="0">
                <a:solidFill>
                  <a:srgbClr val="008000"/>
                </a:solidFill>
              </a:rPr>
              <a:t> cylindriques, vert pâle sont remarquables par leur longueur, jusqu'à 80 cm à maturité, et même un mètre chez la variété 'dolique géante'. Ces gousses contiennent une dizaine de graines réniformes de couleur variée selon les variétés, rose, rouge, noir. Plante largement cultivée dans les régions tropicales et subtropicales, particulièrement en Asie. Se consomme principalement frais, sous forme de jeunes gousses, de 30 cm environ, comme le haricot vert, sans être aussi juteux et sucré. La saveur est un mélange de haricot et d'</a:t>
            </a:r>
            <a:r>
              <a:rPr lang="fr-FR" dirty="0">
                <a:solidFill>
                  <a:srgbClr val="008000"/>
                </a:solidFill>
                <a:hlinkClick r:id="rId8" tooltip="Asperge"/>
              </a:rPr>
              <a:t>asperge</a:t>
            </a:r>
            <a:r>
              <a:rPr lang="fr-FR" dirty="0">
                <a:solidFill>
                  <a:srgbClr val="008000"/>
                </a:solidFill>
              </a:rPr>
              <a:t>. </a:t>
            </a:r>
            <a:endParaRPr lang="fr-FR" dirty="0" smtClean="0">
              <a:solidFill>
                <a:srgbClr val="008000"/>
              </a:solidFill>
            </a:endParaRPr>
          </a:p>
          <a:p>
            <a:pPr algn="just"/>
            <a:r>
              <a:rPr lang="fr-FR" sz="1200" dirty="0" smtClean="0">
                <a:solidFill>
                  <a:srgbClr val="008000"/>
                </a:solidFill>
              </a:rPr>
              <a:t>Ses </a:t>
            </a:r>
            <a:r>
              <a:rPr lang="fr-FR" sz="1200" dirty="0">
                <a:solidFill>
                  <a:srgbClr val="008000"/>
                </a:solidFill>
              </a:rPr>
              <a:t>graines séchées, de qualité médiocre, s'utilisent, plus rarement, comme les autres haricots secs.</a:t>
            </a:r>
          </a:p>
          <a:p>
            <a:pPr algn="just"/>
            <a:r>
              <a:rPr lang="fr-FR" sz="1200" dirty="0">
                <a:solidFill>
                  <a:srgbClr val="008000"/>
                </a:solidFill>
              </a:rPr>
              <a:t>On conseille de tremper les graines durant 24 heurs avant le semis. Il faudra attendre au moins une semaine avant la germination, parfois une vingtaine de jours. La </a:t>
            </a:r>
            <a:r>
              <a:rPr lang="fr-FR" sz="1200" b="1" dirty="0">
                <a:solidFill>
                  <a:srgbClr val="008000"/>
                </a:solidFill>
              </a:rPr>
              <a:t>plante annuelle apprécie le plein soleil mais se contente d'un sol ordinaire, sinon pauvre </a:t>
            </a:r>
            <a:r>
              <a:rPr lang="fr-FR" sz="1200" dirty="0">
                <a:solidFill>
                  <a:srgbClr val="008000"/>
                </a:solidFill>
              </a:rPr>
              <a:t>car ses racines possèdent des nodules qui extraient l'azote de l'air pour le fixer dans le sol. </a:t>
            </a:r>
            <a:r>
              <a:rPr lang="fr-FR" sz="1200" b="1" i="1" dirty="0">
                <a:solidFill>
                  <a:srgbClr val="008000"/>
                </a:solidFill>
              </a:rPr>
              <a:t>Le dolique d'Égypte est une plante qui résiste très bien à la sécheresse</a:t>
            </a:r>
            <a:r>
              <a:rPr lang="fr-FR" sz="1200" b="1" dirty="0">
                <a:solidFill>
                  <a:srgbClr val="008000"/>
                </a:solidFill>
              </a:rPr>
              <a:t>. </a:t>
            </a:r>
            <a:r>
              <a:rPr lang="fr-FR" sz="1200" dirty="0">
                <a:solidFill>
                  <a:srgbClr val="008000"/>
                </a:solidFill>
              </a:rPr>
              <a:t>Ils peuvent atteindre 30cm de longueur et parfois même le double</a:t>
            </a:r>
            <a:r>
              <a:rPr lang="fr-FR" sz="1200" dirty="0" smtClean="0">
                <a:solidFill>
                  <a:srgbClr val="008000"/>
                </a:solidFill>
              </a:rPr>
              <a:t>. </a:t>
            </a:r>
            <a:r>
              <a:rPr lang="fr-FR" sz="1200" u="sng" dirty="0" smtClean="0">
                <a:solidFill>
                  <a:srgbClr val="008000"/>
                </a:solidFill>
              </a:rPr>
              <a:t>Nom </a:t>
            </a:r>
            <a:r>
              <a:rPr lang="fr-FR" sz="1200" u="sng" dirty="0">
                <a:solidFill>
                  <a:srgbClr val="008000"/>
                </a:solidFill>
              </a:rPr>
              <a:t>commun</a:t>
            </a:r>
            <a:r>
              <a:rPr lang="fr-FR" sz="1200" dirty="0">
                <a:solidFill>
                  <a:srgbClr val="008000"/>
                </a:solidFill>
              </a:rPr>
              <a:t> : haricot asperge, pois kilomètre, haricot vert chinois, dolique à longue cosse/longues gousses, dolic asperge. </a:t>
            </a:r>
            <a:r>
              <a:rPr lang="fr-FR" sz="1200" i="1" dirty="0">
                <a:solidFill>
                  <a:srgbClr val="008000"/>
                </a:solidFill>
              </a:rPr>
              <a:t>de : </a:t>
            </a:r>
            <a:r>
              <a:rPr lang="fr-FR" sz="1200" i="1" dirty="0" err="1">
                <a:solidFill>
                  <a:srgbClr val="008000"/>
                </a:solidFill>
              </a:rPr>
              <a:t>Spargelbohne</a:t>
            </a:r>
            <a:r>
              <a:rPr lang="fr-FR" sz="1200" i="1" dirty="0">
                <a:solidFill>
                  <a:srgbClr val="008000"/>
                </a:solidFill>
              </a:rPr>
              <a:t>, en : </a:t>
            </a:r>
            <a:r>
              <a:rPr lang="fr-FR" sz="1200" i="1" dirty="0" err="1">
                <a:solidFill>
                  <a:srgbClr val="008000"/>
                </a:solidFill>
              </a:rPr>
              <a:t>yardlong</a:t>
            </a:r>
            <a:r>
              <a:rPr lang="fr-FR" sz="1200" i="1" dirty="0">
                <a:solidFill>
                  <a:srgbClr val="008000"/>
                </a:solidFill>
              </a:rPr>
              <a:t> </a:t>
            </a:r>
            <a:r>
              <a:rPr lang="fr-FR" sz="1200" i="1" dirty="0" err="1">
                <a:solidFill>
                  <a:srgbClr val="008000"/>
                </a:solidFill>
              </a:rPr>
              <a:t>bean</a:t>
            </a:r>
            <a:r>
              <a:rPr lang="fr-FR" sz="1200" i="1" dirty="0">
                <a:solidFill>
                  <a:srgbClr val="008000"/>
                </a:solidFill>
              </a:rPr>
              <a:t>, asparagus-</a:t>
            </a:r>
            <a:r>
              <a:rPr lang="fr-FR" sz="1200" i="1" dirty="0" err="1">
                <a:solidFill>
                  <a:srgbClr val="008000"/>
                </a:solidFill>
              </a:rPr>
              <a:t>bean</a:t>
            </a:r>
            <a:r>
              <a:rPr lang="fr-FR" sz="1200" i="1" dirty="0">
                <a:solidFill>
                  <a:srgbClr val="008000"/>
                </a:solidFill>
              </a:rPr>
              <a:t>, es : </a:t>
            </a:r>
            <a:r>
              <a:rPr lang="fr-FR" sz="1200" i="1" dirty="0" err="1">
                <a:solidFill>
                  <a:srgbClr val="008000"/>
                </a:solidFill>
              </a:rPr>
              <a:t>judía</a:t>
            </a:r>
            <a:r>
              <a:rPr lang="fr-FR" sz="1200" i="1" dirty="0">
                <a:solidFill>
                  <a:srgbClr val="008000"/>
                </a:solidFill>
              </a:rPr>
              <a:t> </a:t>
            </a:r>
            <a:r>
              <a:rPr lang="fr-FR" sz="1200" i="1" dirty="0" err="1" smtClean="0">
                <a:solidFill>
                  <a:srgbClr val="008000"/>
                </a:solidFill>
              </a:rPr>
              <a:t>espárrago</a:t>
            </a:r>
            <a:r>
              <a:rPr lang="fr-FR" sz="1200" i="1" dirty="0" smtClean="0">
                <a:solidFill>
                  <a:srgbClr val="008000"/>
                </a:solidFill>
              </a:rPr>
              <a:t>.</a:t>
            </a:r>
            <a:endParaRPr lang="fr-FR" sz="1200" dirty="0" smtClean="0">
              <a:solidFill>
                <a:srgbClr val="008000"/>
              </a:solidFill>
            </a:endParaRPr>
          </a:p>
          <a:p>
            <a:r>
              <a:rPr lang="fr-FR" sz="1200" dirty="0">
                <a:solidFill>
                  <a:srgbClr val="008000"/>
                </a:solidFill>
              </a:rPr>
              <a:t>Source : </a:t>
            </a:r>
            <a:r>
              <a:rPr lang="fr-FR" sz="1200" dirty="0">
                <a:hlinkClick r:id="rId9"/>
              </a:rPr>
              <a:t>http://</a:t>
            </a:r>
            <a:r>
              <a:rPr lang="fr-FR" sz="1200" dirty="0" smtClean="0">
                <a:hlinkClick r:id="rId9"/>
              </a:rPr>
              <a:t>fr.wikipedia.org/wiki/Dolique_asperge</a:t>
            </a:r>
            <a:r>
              <a:rPr lang="fr-FR" sz="1200" dirty="0" smtClean="0"/>
              <a:t> </a:t>
            </a:r>
            <a:endParaRPr lang="fr-FR" sz="1200" dirty="0"/>
          </a:p>
        </p:txBody>
      </p:sp>
      <p:pic>
        <p:nvPicPr>
          <p:cNvPr id="2050" name="Picture 2" descr="D:\Users\blisan\Pictures\perso\agroforets\Dolique asper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4380" y="4984027"/>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ets\Dolique asperge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179" y="4878458"/>
            <a:ext cx="24669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agroforets\Dolique asperge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01324" y="4527480"/>
            <a:ext cx="1768442" cy="220835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agroforets\Dolique asperge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2547" y="4807390"/>
            <a:ext cx="1535978" cy="20506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blisan\Pictures\perso\agroforets\Dolique asperge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311" y="5035030"/>
            <a:ext cx="12668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agroforets\Dolique asperge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3162" y="5111230"/>
            <a:ext cx="13239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0" descr="logo aride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2073" y="33501"/>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32407" y="306159"/>
            <a:ext cx="533400" cy="342900"/>
          </a:xfrm>
          <a:prstGeom prst="rect">
            <a:avLst/>
          </a:prstGeom>
        </p:spPr>
      </p:pic>
      <p:sp>
        <p:nvSpPr>
          <p:cNvPr id="5" name="ZoneTexte 4"/>
          <p:cNvSpPr txBox="1"/>
          <p:nvPr/>
        </p:nvSpPr>
        <p:spPr>
          <a:xfrm>
            <a:off x="2315322" y="250311"/>
            <a:ext cx="292068" cy="369332"/>
          </a:xfrm>
          <a:prstGeom prst="rect">
            <a:avLst/>
          </a:prstGeom>
          <a:noFill/>
        </p:spPr>
        <p:txBody>
          <a:bodyPr wrap="none" rtlCol="0">
            <a:spAutoFit/>
          </a:bodyPr>
          <a:lstStyle/>
          <a:p>
            <a:r>
              <a:rPr lang="fr-FR" b="1" dirty="0" smtClean="0"/>
              <a:t>?</a:t>
            </a:r>
            <a:endParaRPr lang="fr-FR" b="1" dirty="0"/>
          </a:p>
        </p:txBody>
      </p:sp>
    </p:spTree>
    <p:extLst>
      <p:ext uri="{BB962C8B-B14F-4D97-AF65-F5344CB8AC3E}">
        <p14:creationId xmlns:p14="http://schemas.microsoft.com/office/powerpoint/2010/main" val="405713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3635" y="122273"/>
            <a:ext cx="766590" cy="331692"/>
          </a:xfrm>
        </p:spPr>
        <p:txBody>
          <a:bodyPr/>
          <a:lstStyle/>
          <a:p>
            <a:fld id="{603C289A-54D5-4C32-934A-7B1A9FC8B676}" type="slidenum">
              <a:rPr lang="fr-FR" smtClean="0"/>
              <a:t>62</a:t>
            </a:fld>
            <a:endParaRPr lang="fr-FR" dirty="0"/>
          </a:p>
        </p:txBody>
      </p:sp>
      <p:sp>
        <p:nvSpPr>
          <p:cNvPr id="3" name="ZoneTexte 2"/>
          <p:cNvSpPr txBox="1"/>
          <p:nvPr/>
        </p:nvSpPr>
        <p:spPr>
          <a:xfrm>
            <a:off x="4372824"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251370" y="833188"/>
            <a:ext cx="9535426" cy="369332"/>
          </a:xfrm>
          <a:prstGeom prst="rect">
            <a:avLst/>
          </a:prstGeom>
        </p:spPr>
        <p:txBody>
          <a:bodyPr wrap="square">
            <a:spAutoFit/>
          </a:bodyPr>
          <a:lstStyle/>
          <a:p>
            <a:r>
              <a:rPr lang="fr-FR" dirty="0" smtClean="0">
                <a:solidFill>
                  <a:srgbClr val="008000"/>
                </a:solidFill>
              </a:rPr>
              <a:t>16.16</a:t>
            </a:r>
            <a:r>
              <a:rPr lang="fr-FR" dirty="0">
                <a:solidFill>
                  <a:srgbClr val="008000"/>
                </a:solidFill>
              </a:rPr>
              <a:t>. </a:t>
            </a:r>
            <a:r>
              <a:rPr lang="fr-FR" b="1" dirty="0" smtClean="0">
                <a:solidFill>
                  <a:srgbClr val="008000"/>
                </a:solidFill>
              </a:rPr>
              <a:t>Gombo</a:t>
            </a:r>
            <a:r>
              <a:rPr lang="fr-FR" dirty="0" smtClean="0">
                <a:solidFill>
                  <a:srgbClr val="008000"/>
                </a:solidFill>
              </a:rPr>
              <a:t> </a:t>
            </a:r>
            <a:r>
              <a:rPr lang="fr-FR" dirty="0">
                <a:solidFill>
                  <a:srgbClr val="008000"/>
                </a:solidFill>
              </a:rPr>
              <a:t>(</a:t>
            </a:r>
            <a:r>
              <a:rPr lang="fr-FR" i="1" dirty="0">
                <a:solidFill>
                  <a:srgbClr val="008000"/>
                </a:solidFill>
              </a:rPr>
              <a:t>Hibiscus </a:t>
            </a:r>
            <a:r>
              <a:rPr lang="fr-FR" i="1" dirty="0" err="1" smtClean="0">
                <a:solidFill>
                  <a:srgbClr val="008000"/>
                </a:solidFill>
              </a:rPr>
              <a:t>esculentus</a:t>
            </a:r>
            <a:r>
              <a:rPr lang="fr-FR" dirty="0" smtClean="0">
                <a:solidFill>
                  <a:srgbClr val="008000"/>
                </a:solidFill>
              </a:rPr>
              <a:t> ou</a:t>
            </a:r>
            <a:r>
              <a:rPr lang="fr-FR" i="1" dirty="0">
                <a:solidFill>
                  <a:srgbClr val="008000"/>
                </a:solidFill>
              </a:rPr>
              <a:t> </a:t>
            </a:r>
            <a:r>
              <a:rPr lang="fr-FR" i="1" dirty="0" err="1">
                <a:solidFill>
                  <a:srgbClr val="008000"/>
                </a:solidFill>
              </a:rPr>
              <a:t>Abelmoschus</a:t>
            </a:r>
            <a:r>
              <a:rPr lang="fr-FR" i="1" dirty="0">
                <a:solidFill>
                  <a:srgbClr val="008000"/>
                </a:solidFill>
              </a:rPr>
              <a:t> </a:t>
            </a:r>
            <a:r>
              <a:rPr lang="fr-FR" i="1" dirty="0" err="1">
                <a:solidFill>
                  <a:srgbClr val="008000"/>
                </a:solidFill>
              </a:rPr>
              <a:t>esculentus</a:t>
            </a:r>
            <a:r>
              <a:rPr lang="fr-FR" dirty="0" smtClean="0">
                <a:solidFill>
                  <a:srgbClr val="008000"/>
                </a:solidFill>
              </a:rPr>
              <a:t>)</a:t>
            </a:r>
            <a:endParaRPr lang="fr-FR" dirty="0">
              <a:solidFill>
                <a:srgbClr val="008000"/>
              </a:solidFill>
            </a:endParaRPr>
          </a:p>
        </p:txBody>
      </p:sp>
      <p:sp>
        <p:nvSpPr>
          <p:cNvPr id="6" name="ZoneTexte 5"/>
          <p:cNvSpPr txBox="1"/>
          <p:nvPr/>
        </p:nvSpPr>
        <p:spPr>
          <a:xfrm>
            <a:off x="251370" y="1330859"/>
            <a:ext cx="11753525" cy="3877985"/>
          </a:xfrm>
          <a:prstGeom prst="rect">
            <a:avLst/>
          </a:prstGeom>
          <a:noFill/>
        </p:spPr>
        <p:txBody>
          <a:bodyPr wrap="square" rtlCol="0">
            <a:spAutoFit/>
          </a:bodyPr>
          <a:lstStyle/>
          <a:p>
            <a:pPr algn="just"/>
            <a:r>
              <a:rPr lang="fr-FR" dirty="0">
                <a:solidFill>
                  <a:srgbClr val="008000"/>
                </a:solidFill>
              </a:rPr>
              <a:t>Le </a:t>
            </a:r>
            <a:r>
              <a:rPr lang="fr-FR" b="1" dirty="0" smtClean="0">
                <a:solidFill>
                  <a:srgbClr val="008000"/>
                </a:solidFill>
              </a:rPr>
              <a:t>gombo</a:t>
            </a:r>
            <a:r>
              <a:rPr lang="fr-FR" dirty="0" smtClean="0">
                <a:solidFill>
                  <a:srgbClr val="008000"/>
                </a:solidFill>
              </a:rPr>
              <a:t>, </a:t>
            </a:r>
            <a:r>
              <a:rPr lang="fr-FR" dirty="0">
                <a:solidFill>
                  <a:srgbClr val="008000"/>
                </a:solidFill>
              </a:rPr>
              <a:t>appelé </a:t>
            </a:r>
            <a:r>
              <a:rPr lang="fr-FR" b="1" dirty="0" err="1">
                <a:solidFill>
                  <a:srgbClr val="008000"/>
                </a:solidFill>
              </a:rPr>
              <a:t>cabo</a:t>
            </a:r>
            <a:r>
              <a:rPr lang="fr-FR" dirty="0">
                <a:solidFill>
                  <a:srgbClr val="008000"/>
                </a:solidFill>
              </a:rPr>
              <a:t> à l'île de la réunion, </a:t>
            </a:r>
            <a:r>
              <a:rPr lang="fr-FR" b="1" dirty="0" err="1">
                <a:solidFill>
                  <a:srgbClr val="008000"/>
                </a:solidFill>
              </a:rPr>
              <a:t>calou</a:t>
            </a:r>
            <a:r>
              <a:rPr lang="fr-FR" dirty="0">
                <a:solidFill>
                  <a:srgbClr val="008000"/>
                </a:solidFill>
              </a:rPr>
              <a:t> en </a:t>
            </a:r>
            <a:r>
              <a:rPr lang="fr-FR" dirty="0">
                <a:solidFill>
                  <a:srgbClr val="008000"/>
                </a:solidFill>
                <a:hlinkClick r:id="rId2" tooltip="Guyane"/>
              </a:rPr>
              <a:t>Guyane</a:t>
            </a:r>
            <a:r>
              <a:rPr lang="fr-FR" dirty="0">
                <a:solidFill>
                  <a:srgbClr val="008000"/>
                </a:solidFill>
              </a:rPr>
              <a:t>, </a:t>
            </a:r>
            <a:r>
              <a:rPr lang="fr-FR" b="1" dirty="0">
                <a:solidFill>
                  <a:srgbClr val="008000"/>
                </a:solidFill>
              </a:rPr>
              <a:t>okra</a:t>
            </a:r>
            <a:r>
              <a:rPr lang="fr-FR" dirty="0">
                <a:solidFill>
                  <a:srgbClr val="008000"/>
                </a:solidFill>
              </a:rPr>
              <a:t> en </a:t>
            </a:r>
            <a:r>
              <a:rPr lang="fr-FR" dirty="0" smtClean="0">
                <a:solidFill>
                  <a:srgbClr val="008000"/>
                </a:solidFill>
                <a:hlinkClick r:id="rId3" tooltip="Louisiane"/>
              </a:rPr>
              <a:t>Louisiane</a:t>
            </a:r>
            <a:r>
              <a:rPr lang="fr-FR" dirty="0" smtClean="0">
                <a:solidFill>
                  <a:srgbClr val="008000"/>
                </a:solidFill>
              </a:rPr>
              <a:t> </a:t>
            </a:r>
            <a:r>
              <a:rPr lang="fr-FR" dirty="0">
                <a:solidFill>
                  <a:srgbClr val="008000"/>
                </a:solidFill>
              </a:rPr>
              <a:t>et plus généralement dans le sud des États-Unis, est une </a:t>
            </a:r>
            <a:r>
              <a:rPr lang="fr-FR" dirty="0">
                <a:solidFill>
                  <a:srgbClr val="008000"/>
                </a:solidFill>
                <a:hlinkClick r:id="rId4" tooltip="Espèce"/>
              </a:rPr>
              <a:t>espèce</a:t>
            </a:r>
            <a:r>
              <a:rPr lang="fr-FR" dirty="0">
                <a:solidFill>
                  <a:srgbClr val="008000"/>
                </a:solidFill>
              </a:rPr>
              <a:t> de plante tropicale à fleurs appartenant à la </a:t>
            </a:r>
            <a:r>
              <a:rPr lang="fr-FR" dirty="0">
                <a:solidFill>
                  <a:srgbClr val="008000"/>
                </a:solidFill>
                <a:hlinkClick r:id="rId5" tooltip="Famille (biologie)"/>
              </a:rPr>
              <a:t>famille</a:t>
            </a:r>
            <a:r>
              <a:rPr lang="fr-FR" dirty="0">
                <a:solidFill>
                  <a:srgbClr val="008000"/>
                </a:solidFill>
              </a:rPr>
              <a:t> des </a:t>
            </a:r>
            <a:r>
              <a:rPr lang="fr-FR" i="1" dirty="0" err="1">
                <a:solidFill>
                  <a:srgbClr val="008000"/>
                </a:solidFill>
                <a:hlinkClick r:id="rId6" tooltip="Malvaceae"/>
              </a:rPr>
              <a:t>Malvaceae</a:t>
            </a:r>
            <a:r>
              <a:rPr lang="fr-FR" dirty="0">
                <a:solidFill>
                  <a:srgbClr val="008000"/>
                </a:solidFill>
              </a:rPr>
              <a:t>, originaire </a:t>
            </a:r>
            <a:r>
              <a:rPr lang="fr-FR" dirty="0" smtClean="0">
                <a:solidFill>
                  <a:srgbClr val="008000"/>
                </a:solidFill>
              </a:rPr>
              <a:t>d'</a:t>
            </a:r>
            <a:r>
              <a:rPr lang="fr-FR" dirty="0" smtClean="0">
                <a:solidFill>
                  <a:srgbClr val="008000"/>
                </a:solidFill>
                <a:hlinkClick r:id="rId7" tooltip="Afrique"/>
              </a:rPr>
              <a:t>Afrique</a:t>
            </a:r>
            <a:r>
              <a:rPr lang="fr-FR" dirty="0" smtClean="0">
                <a:solidFill>
                  <a:srgbClr val="008000"/>
                </a:solidFill>
              </a:rPr>
              <a:t>. Son </a:t>
            </a:r>
            <a:r>
              <a:rPr lang="fr-FR" dirty="0">
                <a:solidFill>
                  <a:srgbClr val="008000"/>
                </a:solidFill>
              </a:rPr>
              <a:t>fruit est une </a:t>
            </a:r>
            <a:r>
              <a:rPr lang="fr-FR" dirty="0">
                <a:solidFill>
                  <a:srgbClr val="008000"/>
                </a:solidFill>
                <a:hlinkClick r:id="rId8" tooltip="Capsule (botanique)"/>
              </a:rPr>
              <a:t>capsule</a:t>
            </a:r>
            <a:r>
              <a:rPr lang="fr-FR" dirty="0">
                <a:solidFill>
                  <a:srgbClr val="008000"/>
                </a:solidFill>
              </a:rPr>
              <a:t> de forme pyramidale récoltée verte et employée comme </a:t>
            </a:r>
            <a:r>
              <a:rPr lang="fr-FR" dirty="0">
                <a:solidFill>
                  <a:srgbClr val="008000"/>
                </a:solidFill>
                <a:hlinkClick r:id="rId9" tooltip="Légume"/>
              </a:rPr>
              <a:t>légume</a:t>
            </a:r>
            <a:r>
              <a:rPr lang="fr-FR" dirty="0">
                <a:solidFill>
                  <a:srgbClr val="008000"/>
                </a:solidFill>
              </a:rPr>
              <a:t> et comme </a:t>
            </a:r>
            <a:r>
              <a:rPr lang="fr-FR" dirty="0">
                <a:solidFill>
                  <a:srgbClr val="008000"/>
                </a:solidFill>
                <a:hlinkClick r:id="rId10" tooltip="Condiment"/>
              </a:rPr>
              <a:t>condiment</a:t>
            </a:r>
            <a:r>
              <a:rPr lang="fr-FR" dirty="0">
                <a:solidFill>
                  <a:srgbClr val="008000"/>
                </a:solidFill>
              </a:rPr>
              <a:t>. Sa section transversale montre cinq </a:t>
            </a:r>
            <a:r>
              <a:rPr lang="fr-FR" dirty="0">
                <a:solidFill>
                  <a:srgbClr val="008000"/>
                </a:solidFill>
                <a:hlinkClick r:id="rId11" tooltip="Carpelle"/>
              </a:rPr>
              <a:t>carpelles</a:t>
            </a:r>
            <a:r>
              <a:rPr lang="fr-FR" dirty="0">
                <a:solidFill>
                  <a:srgbClr val="008000"/>
                </a:solidFill>
              </a:rPr>
              <a:t> qui forment un pentagone régulier. Sa peau est couverte de soies duveteuses</a:t>
            </a:r>
            <a:r>
              <a:rPr lang="fr-FR" dirty="0" smtClean="0">
                <a:solidFill>
                  <a:srgbClr val="008000"/>
                </a:solidFill>
              </a:rPr>
              <a:t>. </a:t>
            </a:r>
            <a:r>
              <a:rPr lang="fr-FR" dirty="0">
                <a:solidFill>
                  <a:srgbClr val="008000"/>
                </a:solidFill>
              </a:rPr>
              <a:t>Le gombo est une grande herbe, annuelle, à la tige érigée pouvant atteindre 2 m 50 de haut. Les fleurs solitaires sont jaunes ou jaunâtres, tachés de pourpre à la base. Le fruit est une </a:t>
            </a:r>
            <a:r>
              <a:rPr lang="fr-FR" dirty="0">
                <a:solidFill>
                  <a:srgbClr val="008000"/>
                </a:solidFill>
                <a:hlinkClick r:id="rId8" tooltip="Capsule (botanique)"/>
              </a:rPr>
              <a:t>capsule</a:t>
            </a:r>
            <a:r>
              <a:rPr lang="fr-FR" dirty="0">
                <a:solidFill>
                  <a:srgbClr val="008000"/>
                </a:solidFill>
              </a:rPr>
              <a:t> de 8-25 cm de long, poilue, anguleuse, ovoïde-lancéolée, longuement pointue. Le fruit contient une substance </a:t>
            </a:r>
            <a:r>
              <a:rPr lang="fr-FR" dirty="0">
                <a:solidFill>
                  <a:srgbClr val="008000"/>
                </a:solidFill>
                <a:hlinkClick r:id="rId12" tooltip="Mucus"/>
              </a:rPr>
              <a:t>mucilagineuse</a:t>
            </a:r>
            <a:r>
              <a:rPr lang="fr-FR" dirty="0">
                <a:solidFill>
                  <a:srgbClr val="008000"/>
                </a:solidFill>
              </a:rPr>
              <a:t> (de texture </a:t>
            </a:r>
            <a:r>
              <a:rPr lang="fr-FR" dirty="0">
                <a:solidFill>
                  <a:srgbClr val="008000"/>
                </a:solidFill>
                <a:hlinkClick r:id="rId13" tooltip="Gélatine"/>
              </a:rPr>
              <a:t>gélatineuse</a:t>
            </a:r>
            <a:r>
              <a:rPr lang="fr-FR" dirty="0">
                <a:solidFill>
                  <a:srgbClr val="008000"/>
                </a:solidFill>
              </a:rPr>
              <a:t>) utile pour épaissir </a:t>
            </a:r>
            <a:r>
              <a:rPr lang="fr-FR" dirty="0">
                <a:solidFill>
                  <a:srgbClr val="008000"/>
                </a:solidFill>
                <a:hlinkClick r:id="rId14" tooltip="Soupe"/>
              </a:rPr>
              <a:t>soupes</a:t>
            </a:r>
            <a:r>
              <a:rPr lang="fr-FR" dirty="0">
                <a:solidFill>
                  <a:srgbClr val="008000"/>
                </a:solidFill>
              </a:rPr>
              <a:t> et </a:t>
            </a:r>
            <a:r>
              <a:rPr lang="fr-FR" dirty="0">
                <a:solidFill>
                  <a:srgbClr val="008000"/>
                </a:solidFill>
                <a:hlinkClick r:id="rId15" tooltip="Ragoût"/>
              </a:rPr>
              <a:t>ragoûts</a:t>
            </a:r>
            <a:r>
              <a:rPr lang="fr-FR" dirty="0">
                <a:solidFill>
                  <a:srgbClr val="008000"/>
                </a:solidFill>
              </a:rPr>
              <a:t>. On conseille généralement de choisir des gombos bien colorés de moins de 10 cm de long afin qu'ils ne soient pas durs. Le gombo se mange cru ou cuit et il fait partie de nombreux plats </a:t>
            </a:r>
            <a:r>
              <a:rPr lang="fr-FR" dirty="0">
                <a:solidFill>
                  <a:srgbClr val="008000"/>
                </a:solidFill>
                <a:hlinkClick r:id="rId16" tooltip="Créolité"/>
              </a:rPr>
              <a:t>créoles</a:t>
            </a:r>
            <a:r>
              <a:rPr lang="fr-FR" dirty="0">
                <a:solidFill>
                  <a:srgbClr val="008000"/>
                </a:solidFill>
              </a:rPr>
              <a:t>, </a:t>
            </a:r>
            <a:r>
              <a:rPr lang="fr-FR" dirty="0">
                <a:solidFill>
                  <a:srgbClr val="008000"/>
                </a:solidFill>
                <a:hlinkClick r:id="rId17" tooltip="Africain"/>
              </a:rPr>
              <a:t>africains</a:t>
            </a:r>
            <a:r>
              <a:rPr lang="fr-FR" dirty="0">
                <a:solidFill>
                  <a:srgbClr val="008000"/>
                </a:solidFill>
              </a:rPr>
              <a:t> ou </a:t>
            </a:r>
            <a:r>
              <a:rPr lang="fr-FR" dirty="0" smtClean="0">
                <a:solidFill>
                  <a:srgbClr val="008000"/>
                </a:solidFill>
                <a:hlinkClick r:id="rId18" tooltip="Cuisine japonaise"/>
              </a:rPr>
              <a:t>japonais</a:t>
            </a:r>
            <a:r>
              <a:rPr lang="fr-FR" dirty="0" smtClean="0">
                <a:solidFill>
                  <a:srgbClr val="008000"/>
                </a:solidFill>
              </a:rPr>
              <a:t>.</a:t>
            </a:r>
            <a:endParaRPr lang="fr-FR" dirty="0">
              <a:solidFill>
                <a:srgbClr val="008000"/>
              </a:solidFill>
            </a:endParaRPr>
          </a:p>
          <a:p>
            <a:pPr algn="just"/>
            <a:r>
              <a:rPr lang="fr-FR" sz="1200" u="sng" dirty="0">
                <a:solidFill>
                  <a:srgbClr val="008000"/>
                </a:solidFill>
              </a:rPr>
              <a:t>Noms vernaculaires</a:t>
            </a:r>
            <a:r>
              <a:rPr lang="fr-FR" sz="1200" dirty="0">
                <a:solidFill>
                  <a:srgbClr val="008000"/>
                </a:solidFill>
              </a:rPr>
              <a:t> : il est aussi appelé </a:t>
            </a:r>
            <a:r>
              <a:rPr lang="fr-FR" sz="1200" i="1" dirty="0">
                <a:solidFill>
                  <a:srgbClr val="008000"/>
                </a:solidFill>
              </a:rPr>
              <a:t>corne grecque</a:t>
            </a:r>
            <a:r>
              <a:rPr lang="fr-FR" sz="1200" dirty="0">
                <a:solidFill>
                  <a:srgbClr val="008000"/>
                </a:solidFill>
              </a:rPr>
              <a:t>, </a:t>
            </a:r>
            <a:r>
              <a:rPr lang="fr-FR" sz="1200" i="1" dirty="0" err="1">
                <a:solidFill>
                  <a:srgbClr val="008000"/>
                </a:solidFill>
              </a:rPr>
              <a:t>bamya</a:t>
            </a:r>
            <a:r>
              <a:rPr lang="fr-FR" sz="1200" dirty="0">
                <a:solidFill>
                  <a:srgbClr val="008000"/>
                </a:solidFill>
              </a:rPr>
              <a:t> (</a:t>
            </a:r>
            <a:r>
              <a:rPr lang="fr-FR" sz="1200" dirty="0">
                <a:solidFill>
                  <a:srgbClr val="008000"/>
                </a:solidFill>
                <a:hlinkClick r:id="rId19" tooltip="Grèce"/>
              </a:rPr>
              <a:t>Grèce</a:t>
            </a:r>
            <a:r>
              <a:rPr lang="fr-FR" sz="1200" dirty="0">
                <a:solidFill>
                  <a:srgbClr val="008000"/>
                </a:solidFill>
              </a:rPr>
              <a:t>), </a:t>
            </a:r>
            <a:r>
              <a:rPr lang="fr-FR" sz="1200" i="1" dirty="0">
                <a:solidFill>
                  <a:srgbClr val="008000"/>
                </a:solidFill>
              </a:rPr>
              <a:t>m'</a:t>
            </a:r>
            <a:r>
              <a:rPr lang="fr-FR" sz="1200" i="1" dirty="0" err="1">
                <a:solidFill>
                  <a:srgbClr val="008000"/>
                </a:solidFill>
              </a:rPr>
              <a:t>loukhyya</a:t>
            </a:r>
            <a:r>
              <a:rPr lang="fr-FR" sz="1200" dirty="0">
                <a:solidFill>
                  <a:srgbClr val="008000"/>
                </a:solidFill>
              </a:rPr>
              <a:t> au </a:t>
            </a:r>
            <a:r>
              <a:rPr lang="fr-FR" sz="1200" dirty="0">
                <a:solidFill>
                  <a:srgbClr val="008000"/>
                </a:solidFill>
                <a:hlinkClick r:id="rId20" tooltip="Maroc"/>
              </a:rPr>
              <a:t>Maroc</a:t>
            </a:r>
            <a:r>
              <a:rPr lang="fr-FR" sz="1200" dirty="0">
                <a:solidFill>
                  <a:srgbClr val="008000"/>
                </a:solidFill>
              </a:rPr>
              <a:t>, </a:t>
            </a:r>
            <a:r>
              <a:rPr lang="fr-FR" sz="1200" i="1" dirty="0">
                <a:solidFill>
                  <a:srgbClr val="008000"/>
                </a:solidFill>
              </a:rPr>
              <a:t>okra ou </a:t>
            </a:r>
            <a:r>
              <a:rPr lang="fr-FR" sz="1200" i="1" dirty="0" err="1">
                <a:solidFill>
                  <a:srgbClr val="008000"/>
                </a:solidFill>
              </a:rPr>
              <a:t>gnawia</a:t>
            </a:r>
            <a:r>
              <a:rPr lang="fr-FR" sz="1200" i="1" dirty="0">
                <a:solidFill>
                  <a:srgbClr val="008000"/>
                </a:solidFill>
              </a:rPr>
              <a:t> ou </a:t>
            </a:r>
            <a:r>
              <a:rPr lang="fr-FR" sz="1200" i="1" dirty="0" err="1">
                <a:solidFill>
                  <a:srgbClr val="008000"/>
                </a:solidFill>
              </a:rPr>
              <a:t>ganaouia</a:t>
            </a:r>
            <a:r>
              <a:rPr lang="fr-FR" sz="1200" dirty="0">
                <a:solidFill>
                  <a:srgbClr val="008000"/>
                </a:solidFill>
              </a:rPr>
              <a:t> (</a:t>
            </a:r>
            <a:r>
              <a:rPr lang="fr-FR" sz="1200" dirty="0">
                <a:solidFill>
                  <a:srgbClr val="008000"/>
                </a:solidFill>
                <a:hlinkClick r:id="rId21" tooltip="Algérie"/>
              </a:rPr>
              <a:t>Algérie</a:t>
            </a:r>
            <a:r>
              <a:rPr lang="fr-FR" sz="1200" dirty="0">
                <a:solidFill>
                  <a:srgbClr val="008000"/>
                </a:solidFill>
              </a:rPr>
              <a:t> et </a:t>
            </a:r>
            <a:r>
              <a:rPr lang="fr-FR" sz="1200" dirty="0">
                <a:solidFill>
                  <a:srgbClr val="008000"/>
                </a:solidFill>
                <a:hlinkClick r:id="rId22" tooltip="Tunisie"/>
              </a:rPr>
              <a:t>Tunisie</a:t>
            </a:r>
            <a:r>
              <a:rPr lang="fr-FR" sz="1200" dirty="0">
                <a:solidFill>
                  <a:srgbClr val="008000"/>
                </a:solidFill>
              </a:rPr>
              <a:t>), </a:t>
            </a:r>
            <a:r>
              <a:rPr lang="fr-FR" sz="1200" i="1" dirty="0" err="1">
                <a:solidFill>
                  <a:srgbClr val="008000"/>
                </a:solidFill>
              </a:rPr>
              <a:t>lalo</a:t>
            </a:r>
            <a:r>
              <a:rPr lang="fr-FR" sz="1200" dirty="0">
                <a:solidFill>
                  <a:srgbClr val="008000"/>
                </a:solidFill>
              </a:rPr>
              <a:t> ou </a:t>
            </a:r>
            <a:r>
              <a:rPr lang="fr-FR" sz="1200" i="1" dirty="0" err="1">
                <a:solidFill>
                  <a:srgbClr val="008000"/>
                </a:solidFill>
              </a:rPr>
              <a:t>bamya</a:t>
            </a:r>
            <a:r>
              <a:rPr lang="fr-FR" sz="1200" dirty="0">
                <a:solidFill>
                  <a:srgbClr val="008000"/>
                </a:solidFill>
              </a:rPr>
              <a:t> en Turquie, </a:t>
            </a:r>
            <a:r>
              <a:rPr lang="fr-FR" sz="1200" i="1" dirty="0" err="1">
                <a:solidFill>
                  <a:srgbClr val="008000"/>
                </a:solidFill>
              </a:rPr>
              <a:t>quiabo</a:t>
            </a:r>
            <a:r>
              <a:rPr lang="fr-FR" sz="1200" dirty="0">
                <a:solidFill>
                  <a:srgbClr val="008000"/>
                </a:solidFill>
              </a:rPr>
              <a:t> au Brésil, </a:t>
            </a:r>
            <a:r>
              <a:rPr lang="fr-FR" sz="1200" i="1" dirty="0" err="1">
                <a:solidFill>
                  <a:srgbClr val="008000"/>
                </a:solidFill>
              </a:rPr>
              <a:t>kalalou</a:t>
            </a:r>
            <a:r>
              <a:rPr lang="fr-FR" sz="1200" dirty="0">
                <a:solidFill>
                  <a:srgbClr val="008000"/>
                </a:solidFill>
              </a:rPr>
              <a:t> ou </a:t>
            </a:r>
            <a:r>
              <a:rPr lang="fr-FR" sz="1200" i="1" dirty="0">
                <a:solidFill>
                  <a:srgbClr val="008000"/>
                </a:solidFill>
              </a:rPr>
              <a:t>gombo</a:t>
            </a:r>
            <a:r>
              <a:rPr lang="fr-FR" sz="1200" dirty="0">
                <a:solidFill>
                  <a:srgbClr val="008000"/>
                </a:solidFill>
              </a:rPr>
              <a:t>, </a:t>
            </a:r>
            <a:r>
              <a:rPr lang="fr-FR" sz="1200" i="1" dirty="0">
                <a:solidFill>
                  <a:srgbClr val="008000"/>
                </a:solidFill>
              </a:rPr>
              <a:t>calalou</a:t>
            </a:r>
            <a:r>
              <a:rPr lang="fr-FR" sz="1200" dirty="0">
                <a:solidFill>
                  <a:srgbClr val="008000"/>
                </a:solidFill>
              </a:rPr>
              <a:t> pour le fruit et </a:t>
            </a:r>
            <a:r>
              <a:rPr lang="fr-FR" sz="1200" i="1" dirty="0" err="1">
                <a:solidFill>
                  <a:srgbClr val="008000"/>
                </a:solidFill>
              </a:rPr>
              <a:t>lalo</a:t>
            </a:r>
            <a:r>
              <a:rPr lang="fr-FR" sz="1200" dirty="0">
                <a:solidFill>
                  <a:srgbClr val="008000"/>
                </a:solidFill>
              </a:rPr>
              <a:t> pour les feuilles en </a:t>
            </a:r>
            <a:r>
              <a:rPr lang="fr-FR" sz="1200" dirty="0">
                <a:solidFill>
                  <a:srgbClr val="008000"/>
                </a:solidFill>
                <a:hlinkClick r:id="rId23" tooltip="Haïti"/>
              </a:rPr>
              <a:t>Haïti</a:t>
            </a:r>
            <a:r>
              <a:rPr lang="fr-FR" sz="1200" dirty="0">
                <a:solidFill>
                  <a:srgbClr val="008000"/>
                </a:solidFill>
              </a:rPr>
              <a:t>, </a:t>
            </a:r>
            <a:r>
              <a:rPr lang="fr-FR" sz="1200" i="1" dirty="0" err="1">
                <a:solidFill>
                  <a:srgbClr val="008000"/>
                </a:solidFill>
              </a:rPr>
              <a:t>lalo</a:t>
            </a:r>
            <a:r>
              <a:rPr lang="fr-FR" sz="1200" dirty="0">
                <a:solidFill>
                  <a:srgbClr val="008000"/>
                </a:solidFill>
              </a:rPr>
              <a:t> aussi à l'Ile Maurice, </a:t>
            </a:r>
            <a:r>
              <a:rPr lang="fr-FR" sz="1200" i="1" dirty="0" err="1">
                <a:solidFill>
                  <a:srgbClr val="008000"/>
                </a:solidFill>
              </a:rPr>
              <a:t>dongó</a:t>
            </a:r>
            <a:r>
              <a:rPr lang="fr-FR" sz="1200" i="1" dirty="0">
                <a:solidFill>
                  <a:srgbClr val="008000"/>
                </a:solidFill>
              </a:rPr>
              <a:t> </a:t>
            </a:r>
            <a:r>
              <a:rPr lang="fr-FR" sz="1200" i="1" dirty="0" err="1">
                <a:solidFill>
                  <a:srgbClr val="008000"/>
                </a:solidFill>
              </a:rPr>
              <a:t>dongó</a:t>
            </a:r>
            <a:r>
              <a:rPr lang="fr-FR" sz="1200" dirty="0">
                <a:solidFill>
                  <a:srgbClr val="008000"/>
                </a:solidFill>
              </a:rPr>
              <a:t> en république démocratique du Congo</a:t>
            </a:r>
            <a:r>
              <a:rPr lang="fr-FR" sz="1200" dirty="0" smtClean="0">
                <a:solidFill>
                  <a:srgbClr val="008000"/>
                </a:solidFill>
              </a:rPr>
              <a:t>.</a:t>
            </a:r>
          </a:p>
          <a:p>
            <a:pPr algn="just"/>
            <a:r>
              <a:rPr lang="fr-FR" sz="1200" dirty="0">
                <a:solidFill>
                  <a:srgbClr val="008000"/>
                </a:solidFill>
              </a:rPr>
              <a:t>Il se marie bien avec la </a:t>
            </a:r>
            <a:r>
              <a:rPr lang="fr-FR" sz="1200" dirty="0">
                <a:solidFill>
                  <a:srgbClr val="008000"/>
                </a:solidFill>
                <a:hlinkClick r:id="rId24" tooltip="Tomate"/>
              </a:rPr>
              <a:t>tomate</a:t>
            </a:r>
            <a:r>
              <a:rPr lang="fr-FR" sz="1200" dirty="0">
                <a:solidFill>
                  <a:srgbClr val="008000"/>
                </a:solidFill>
              </a:rPr>
              <a:t>, l'</a:t>
            </a:r>
            <a:r>
              <a:rPr lang="fr-FR" sz="1200" dirty="0">
                <a:solidFill>
                  <a:srgbClr val="008000"/>
                </a:solidFill>
                <a:hlinkClick r:id="rId25" tooltip="Oignon"/>
              </a:rPr>
              <a:t>oignon</a:t>
            </a:r>
            <a:r>
              <a:rPr lang="fr-FR" sz="1200" dirty="0">
                <a:solidFill>
                  <a:srgbClr val="008000"/>
                </a:solidFill>
              </a:rPr>
              <a:t>, l'</a:t>
            </a:r>
            <a:r>
              <a:rPr lang="fr-FR" sz="1200" dirty="0">
                <a:solidFill>
                  <a:srgbClr val="008000"/>
                </a:solidFill>
                <a:hlinkClick r:id="rId26" tooltip="Igname"/>
              </a:rPr>
              <a:t>igname</a:t>
            </a:r>
            <a:r>
              <a:rPr lang="fr-FR" sz="1200" dirty="0">
                <a:solidFill>
                  <a:srgbClr val="008000"/>
                </a:solidFill>
              </a:rPr>
              <a:t>, le </a:t>
            </a:r>
            <a:r>
              <a:rPr lang="fr-FR" sz="1200" dirty="0">
                <a:solidFill>
                  <a:srgbClr val="008000"/>
                </a:solidFill>
                <a:hlinkClick r:id="rId27" tooltip="Poivron"/>
              </a:rPr>
              <a:t>poivron</a:t>
            </a:r>
            <a:r>
              <a:rPr lang="fr-FR" sz="1200" dirty="0">
                <a:solidFill>
                  <a:srgbClr val="008000"/>
                </a:solidFill>
              </a:rPr>
              <a:t> ainsi qu'avec le </a:t>
            </a:r>
            <a:r>
              <a:rPr lang="fr-FR" sz="1200" dirty="0">
                <a:solidFill>
                  <a:srgbClr val="008000"/>
                </a:solidFill>
                <a:hlinkClick r:id="rId28" tooltip="Curry"/>
              </a:rPr>
              <a:t>curry</a:t>
            </a:r>
            <a:r>
              <a:rPr lang="fr-FR" sz="1200" dirty="0">
                <a:solidFill>
                  <a:srgbClr val="008000"/>
                </a:solidFill>
              </a:rPr>
              <a:t>, la </a:t>
            </a:r>
            <a:r>
              <a:rPr lang="fr-FR" sz="1200" dirty="0">
                <a:solidFill>
                  <a:srgbClr val="008000"/>
                </a:solidFill>
                <a:hlinkClick r:id="rId29" tooltip="Coriandre"/>
              </a:rPr>
              <a:t>coriandre</a:t>
            </a:r>
            <a:r>
              <a:rPr lang="fr-FR" sz="1200" dirty="0">
                <a:solidFill>
                  <a:srgbClr val="008000"/>
                </a:solidFill>
              </a:rPr>
              <a:t>, l'</a:t>
            </a:r>
            <a:r>
              <a:rPr lang="fr-FR" sz="1200" dirty="0">
                <a:solidFill>
                  <a:srgbClr val="008000"/>
                </a:solidFill>
                <a:hlinkClick r:id="rId30" tooltip="Origan"/>
              </a:rPr>
              <a:t>origan</a:t>
            </a:r>
            <a:r>
              <a:rPr lang="fr-FR" sz="1200" dirty="0">
                <a:solidFill>
                  <a:srgbClr val="008000"/>
                </a:solidFill>
              </a:rPr>
              <a:t>, le </a:t>
            </a:r>
            <a:r>
              <a:rPr lang="fr-FR" sz="1200" dirty="0">
                <a:solidFill>
                  <a:srgbClr val="008000"/>
                </a:solidFill>
                <a:hlinkClick r:id="rId31" tooltip="Citron"/>
              </a:rPr>
              <a:t>citron</a:t>
            </a:r>
            <a:r>
              <a:rPr lang="fr-FR" sz="1200" dirty="0">
                <a:solidFill>
                  <a:srgbClr val="008000"/>
                </a:solidFill>
              </a:rPr>
              <a:t>, le </a:t>
            </a:r>
            <a:r>
              <a:rPr lang="fr-FR" sz="1200" dirty="0">
                <a:solidFill>
                  <a:srgbClr val="008000"/>
                </a:solidFill>
                <a:hlinkClick r:id="rId32" tooltip="Vinaigre"/>
              </a:rPr>
              <a:t>vinaigre</a:t>
            </a:r>
            <a:r>
              <a:rPr lang="fr-FR" sz="1200" dirty="0">
                <a:solidFill>
                  <a:srgbClr val="008000"/>
                </a:solidFill>
              </a:rPr>
              <a:t> et d'autres épices comme le </a:t>
            </a:r>
            <a:r>
              <a:rPr lang="fr-FR" sz="1200" dirty="0">
                <a:solidFill>
                  <a:srgbClr val="008000"/>
                </a:solidFill>
                <a:hlinkClick r:id="rId33" tooltip="Ras el hanout"/>
              </a:rPr>
              <a:t>ras el </a:t>
            </a:r>
            <a:r>
              <a:rPr lang="fr-FR" sz="1200" dirty="0" err="1" smtClean="0">
                <a:solidFill>
                  <a:srgbClr val="008000"/>
                </a:solidFill>
                <a:hlinkClick r:id="rId33" tooltip="Ras el hanout"/>
              </a:rPr>
              <a:t>hanout</a:t>
            </a:r>
            <a:r>
              <a:rPr lang="fr-FR" sz="1200" dirty="0">
                <a:solidFill>
                  <a:srgbClr val="008000"/>
                </a:solidFill>
              </a:rPr>
              <a:t>. Fragile, le gombo se conserve deux à trois jours au </a:t>
            </a:r>
            <a:r>
              <a:rPr lang="fr-FR" sz="1200" dirty="0">
                <a:solidFill>
                  <a:srgbClr val="008000"/>
                </a:solidFill>
                <a:hlinkClick r:id="rId34" tooltip="Réfrigérateur"/>
              </a:rPr>
              <a:t>réfrigérateur</a:t>
            </a:r>
            <a:r>
              <a:rPr lang="fr-FR" sz="1200" dirty="0">
                <a:solidFill>
                  <a:srgbClr val="008000"/>
                </a:solidFill>
              </a:rPr>
              <a:t> dans un sac de papier. Séché, il peut se conserver pendant plusieurs mois. Les </a:t>
            </a:r>
            <a:r>
              <a:rPr lang="fr-FR" sz="1200" dirty="0">
                <a:solidFill>
                  <a:srgbClr val="008000"/>
                </a:solidFill>
                <a:hlinkClick r:id="rId35" tooltip="Graine"/>
              </a:rPr>
              <a:t>graines</a:t>
            </a:r>
            <a:r>
              <a:rPr lang="fr-FR" sz="1200" dirty="0">
                <a:solidFill>
                  <a:srgbClr val="008000"/>
                </a:solidFill>
              </a:rPr>
              <a:t> mûres, grillées, peuvent être utilisées en guise de </a:t>
            </a:r>
            <a:r>
              <a:rPr lang="fr-FR" sz="1200" dirty="0" smtClean="0">
                <a:solidFill>
                  <a:srgbClr val="008000"/>
                </a:solidFill>
                <a:hlinkClick r:id="rId36" tooltip="Café"/>
              </a:rPr>
              <a:t>café</a:t>
            </a:r>
            <a:r>
              <a:rPr lang="fr-FR" sz="1200" dirty="0">
                <a:solidFill>
                  <a:srgbClr val="008000"/>
                </a:solidFill>
              </a:rPr>
              <a:t>. </a:t>
            </a:r>
            <a:r>
              <a:rPr lang="fr-FR" sz="1200" dirty="0" smtClean="0">
                <a:solidFill>
                  <a:srgbClr val="008000"/>
                </a:solidFill>
              </a:rPr>
              <a:t>Le </a:t>
            </a:r>
            <a:r>
              <a:rPr lang="fr-FR" sz="1200" dirty="0">
                <a:solidFill>
                  <a:srgbClr val="008000"/>
                </a:solidFill>
              </a:rPr>
              <a:t>gombo n’a que très peu de saveur</a:t>
            </a:r>
            <a:r>
              <a:rPr lang="fr-FR" sz="1200" b="1" dirty="0">
                <a:solidFill>
                  <a:srgbClr val="008000"/>
                </a:solidFill>
              </a:rPr>
              <a:t>. Il aime la pleine lumière et le soleil. </a:t>
            </a:r>
            <a:r>
              <a:rPr lang="fr-FR" sz="1200" dirty="0">
                <a:solidFill>
                  <a:srgbClr val="008000"/>
                </a:solidFill>
              </a:rPr>
              <a:t>Il se développe bien dans les sols profonds, bien drainés et riches en matières organiques. Le gombo a un système racinaire pivotant. Un bon arrosage permet d’avoir de bons rendements. Il peut être </a:t>
            </a:r>
            <a:r>
              <a:rPr lang="fr-FR" sz="1200" dirty="0" smtClean="0">
                <a:solidFill>
                  <a:srgbClr val="008000"/>
                </a:solidFill>
              </a:rPr>
              <a:t>récolté </a:t>
            </a:r>
            <a:r>
              <a:rPr lang="fr-FR" sz="1200" dirty="0">
                <a:solidFill>
                  <a:srgbClr val="008000"/>
                </a:solidFill>
              </a:rPr>
              <a:t>2 mois après le semis pour les variétés précoces, et 5 à 6 mois après pour les variétés tardives</a:t>
            </a:r>
            <a:r>
              <a:rPr lang="fr-FR" sz="1200" dirty="0" smtClean="0">
                <a:solidFill>
                  <a:srgbClr val="008000"/>
                </a:solidFill>
              </a:rPr>
              <a:t>. Sources </a:t>
            </a:r>
            <a:r>
              <a:rPr lang="fr-FR" sz="1200" dirty="0">
                <a:solidFill>
                  <a:srgbClr val="008000"/>
                </a:solidFill>
              </a:rPr>
              <a:t>: a) </a:t>
            </a:r>
            <a:r>
              <a:rPr lang="fr-FR" sz="1200" dirty="0">
                <a:solidFill>
                  <a:srgbClr val="008000"/>
                </a:solidFill>
                <a:hlinkClick r:id="rId37"/>
              </a:rPr>
              <a:t>http://</a:t>
            </a:r>
            <a:r>
              <a:rPr lang="fr-FR" sz="1200" dirty="0" smtClean="0">
                <a:solidFill>
                  <a:srgbClr val="008000"/>
                </a:solidFill>
                <a:hlinkClick r:id="rId37"/>
              </a:rPr>
              <a:t>fr.wikipedia.org/wiki/Gombo</a:t>
            </a:r>
            <a:r>
              <a:rPr lang="fr-FR" sz="1200" dirty="0">
                <a:solidFill>
                  <a:srgbClr val="008000"/>
                </a:solidFill>
              </a:rPr>
              <a:t>, b) </a:t>
            </a:r>
            <a:r>
              <a:rPr lang="fr-FR" sz="1200" dirty="0">
                <a:solidFill>
                  <a:srgbClr val="008000"/>
                </a:solidFill>
                <a:hlinkClick r:id="rId38"/>
              </a:rPr>
              <a:t>http://</a:t>
            </a:r>
            <a:r>
              <a:rPr lang="fr-FR" sz="1200" dirty="0" smtClean="0">
                <a:solidFill>
                  <a:srgbClr val="008000"/>
                </a:solidFill>
                <a:hlinkClick r:id="rId38"/>
              </a:rPr>
              <a:t>en.wikipedia.org/wiki/Okra</a:t>
            </a:r>
            <a:r>
              <a:rPr lang="fr-FR" sz="1200" dirty="0" smtClean="0">
                <a:solidFill>
                  <a:srgbClr val="008000"/>
                </a:solidFill>
              </a:rPr>
              <a:t> </a:t>
            </a:r>
            <a:endParaRPr lang="fr-FR" dirty="0">
              <a:solidFill>
                <a:srgbClr val="008000"/>
              </a:solidFill>
            </a:endParaRPr>
          </a:p>
        </p:txBody>
      </p:sp>
      <p:pic>
        <p:nvPicPr>
          <p:cNvPr id="3074" name="Picture 2" descr="D:\Users\blisan\Pictures\perso\agroforets\Hibiscus esculentus6.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11525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agroforets\Hibiscus esculentus5.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931210" y="288119"/>
            <a:ext cx="7048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agroforets\Hibiscus esculentus4.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27919" y="259545"/>
            <a:ext cx="6667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agroforets\Hibiscus esculentus3.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62203" y="-16350"/>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agroforets\Hibiscus esculentus2.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525366" y="0"/>
            <a:ext cx="12001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Users\blisan\Pictures\perso\agroforets\Hibiscus esculentus1.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366376" y="228144"/>
            <a:ext cx="6477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Users\blisan\Documents\divers\botanique\DVD-DevDurable\Culture-plantes-alimentaires\gombos\Hong_Kong_Okra_Aug_25_2012.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318519" y="5208843"/>
            <a:ext cx="2095721" cy="157179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Users\blisan\Documents\divers\botanique\DVD-DevDurable\Culture-plantes-alimentaires\gombos\Bamija.jp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276569" y="4970352"/>
            <a:ext cx="1413657" cy="18876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Users\blisan\Documents\divers\botanique\DVD-DevDurable\Culture-plantes-alimentaires\gombos\Okra_pickles_by_telethon.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44603" y="5327587"/>
            <a:ext cx="11176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Users\blisan\Documents\divers\botanique\DVD-DevDurable\Culture-plantes-alimentaires\gombos\Stir-Fried-Okra-2008.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740174" y="5082094"/>
            <a:ext cx="2264721" cy="16985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Users\blisan\Documents\divers\botanique\DVD-DevDurable\Culture-plantes-alimentaires\gombos\Okra_sliced.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618084" y="660192"/>
            <a:ext cx="932256" cy="70029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Users\blisan\Documents\divers\botanique\DVD-DevDurable\Culture-plantes-alimentaires\gombos\Miso_soup_with_okra_and_nagaimo_by_yomi955.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450579" y="5201310"/>
            <a:ext cx="1900976" cy="142573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Users\blisan\Documents\divers\botanique\DVD-DevDurable\Culture-plantes-alimentaires\gombos\Bucket_of_raw_okra_pods.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538976" y="5208844"/>
            <a:ext cx="2011363"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357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63</a:t>
            </a:fld>
            <a:endParaRPr lang="fr-FR" dirty="0"/>
          </a:p>
        </p:txBody>
      </p:sp>
      <p:sp>
        <p:nvSpPr>
          <p:cNvPr id="3" name="ZoneTexte 2"/>
          <p:cNvSpPr txBox="1"/>
          <p:nvPr/>
        </p:nvSpPr>
        <p:spPr>
          <a:xfrm>
            <a:off x="3811509"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6528" y="596406"/>
            <a:ext cx="3899465" cy="369332"/>
          </a:xfrm>
          <a:prstGeom prst="rect">
            <a:avLst/>
          </a:prstGeom>
        </p:spPr>
        <p:txBody>
          <a:bodyPr wrap="none">
            <a:spAutoFit/>
          </a:bodyPr>
          <a:lstStyle/>
          <a:p>
            <a:r>
              <a:rPr lang="fr-FR" dirty="0">
                <a:solidFill>
                  <a:srgbClr val="008000"/>
                </a:solidFill>
              </a:rPr>
              <a:t>16.17.  </a:t>
            </a:r>
            <a:r>
              <a:rPr lang="fr-FR" b="1" dirty="0">
                <a:solidFill>
                  <a:srgbClr val="008000"/>
                </a:solidFill>
              </a:rPr>
              <a:t>Haricot vert </a:t>
            </a:r>
            <a:r>
              <a:rPr lang="fr-FR" dirty="0">
                <a:solidFill>
                  <a:srgbClr val="008000"/>
                </a:solidFill>
              </a:rPr>
              <a:t>(</a:t>
            </a:r>
            <a:r>
              <a:rPr lang="fr-FR" i="1" dirty="0" err="1">
                <a:solidFill>
                  <a:srgbClr val="008000"/>
                </a:solidFill>
              </a:rPr>
              <a:t>Phaseolus</a:t>
            </a:r>
            <a:r>
              <a:rPr lang="fr-FR" i="1" dirty="0">
                <a:solidFill>
                  <a:srgbClr val="008000"/>
                </a:solidFill>
              </a:rPr>
              <a:t> </a:t>
            </a:r>
            <a:r>
              <a:rPr lang="fr-FR" i="1" dirty="0" err="1">
                <a:solidFill>
                  <a:srgbClr val="008000"/>
                </a:solidFill>
              </a:rPr>
              <a:t>vulgaris</a:t>
            </a:r>
            <a:r>
              <a:rPr lang="fr-FR" dirty="0">
                <a:solidFill>
                  <a:srgbClr val="008000"/>
                </a:solidFill>
              </a:rPr>
              <a:t>)</a:t>
            </a:r>
          </a:p>
        </p:txBody>
      </p:sp>
      <p:sp>
        <p:nvSpPr>
          <p:cNvPr id="5" name="ZoneTexte 4"/>
          <p:cNvSpPr txBox="1"/>
          <p:nvPr/>
        </p:nvSpPr>
        <p:spPr>
          <a:xfrm>
            <a:off x="126527" y="1001952"/>
            <a:ext cx="11977955" cy="4893647"/>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Haricot</a:t>
            </a:r>
            <a:r>
              <a:rPr lang="fr-FR" dirty="0">
                <a:solidFill>
                  <a:srgbClr val="008000"/>
                </a:solidFill>
              </a:rPr>
              <a:t>, ou </a:t>
            </a:r>
            <a:r>
              <a:rPr lang="fr-FR" b="1" dirty="0">
                <a:solidFill>
                  <a:srgbClr val="008000"/>
                </a:solidFill>
              </a:rPr>
              <a:t>Haricot commun</a:t>
            </a:r>
            <a:r>
              <a:rPr lang="fr-FR" dirty="0">
                <a:solidFill>
                  <a:srgbClr val="008000"/>
                </a:solidFill>
              </a:rPr>
              <a:t> (</a:t>
            </a:r>
            <a:r>
              <a:rPr lang="fr-FR" b="1" i="1" dirty="0" err="1">
                <a:solidFill>
                  <a:srgbClr val="008000"/>
                </a:solidFill>
              </a:rPr>
              <a:t>Phaseolus</a:t>
            </a:r>
            <a:r>
              <a:rPr lang="fr-FR" b="1" i="1" dirty="0">
                <a:solidFill>
                  <a:srgbClr val="008000"/>
                </a:solidFill>
              </a:rPr>
              <a:t> </a:t>
            </a:r>
            <a:r>
              <a:rPr lang="fr-FR" b="1" i="1" dirty="0" err="1">
                <a:solidFill>
                  <a:srgbClr val="008000"/>
                </a:solidFill>
              </a:rPr>
              <a:t>vulgaris</a:t>
            </a:r>
            <a:r>
              <a:rPr lang="fr-FR" b="1" i="1" dirty="0">
                <a:solidFill>
                  <a:srgbClr val="008000"/>
                </a:solidFill>
              </a:rPr>
              <a:t> L.</a:t>
            </a:r>
            <a:r>
              <a:rPr lang="fr-FR" dirty="0">
                <a:solidFill>
                  <a:srgbClr val="008000"/>
                </a:solidFill>
              </a:rPr>
              <a:t>), est une espèce de </a:t>
            </a:r>
            <a:r>
              <a:rPr lang="fr-FR" dirty="0">
                <a:solidFill>
                  <a:srgbClr val="008000"/>
                </a:solidFill>
                <a:hlinkClick r:id="rId2" tooltip="Plante annuelle"/>
              </a:rPr>
              <a:t>plantes annuelles</a:t>
            </a:r>
            <a:r>
              <a:rPr lang="fr-FR" dirty="0">
                <a:solidFill>
                  <a:srgbClr val="008000"/>
                </a:solidFill>
              </a:rPr>
              <a:t> de la famille des </a:t>
            </a:r>
            <a:r>
              <a:rPr lang="fr-FR" i="1" dirty="0" err="1">
                <a:solidFill>
                  <a:srgbClr val="008000"/>
                </a:solidFill>
                <a:hlinkClick r:id="rId3" tooltip="Fabaceae"/>
              </a:rPr>
              <a:t>Fabaceae</a:t>
            </a:r>
            <a:r>
              <a:rPr lang="fr-FR" dirty="0">
                <a:solidFill>
                  <a:srgbClr val="008000"/>
                </a:solidFill>
              </a:rPr>
              <a:t> (Papilionacées), du genre </a:t>
            </a:r>
            <a:r>
              <a:rPr lang="fr-FR" i="1" dirty="0" err="1">
                <a:solidFill>
                  <a:srgbClr val="008000"/>
                </a:solidFill>
                <a:hlinkClick r:id="rId4" tooltip="Phaseolus"/>
              </a:rPr>
              <a:t>Phaseolus</a:t>
            </a:r>
            <a:r>
              <a:rPr lang="fr-FR" dirty="0">
                <a:solidFill>
                  <a:srgbClr val="008000"/>
                </a:solidFill>
              </a:rPr>
              <a:t>, couramment cultivée comme </a:t>
            </a:r>
            <a:r>
              <a:rPr lang="fr-FR" dirty="0">
                <a:solidFill>
                  <a:srgbClr val="008000"/>
                </a:solidFill>
                <a:hlinkClick r:id="rId5" tooltip="Légume"/>
              </a:rPr>
              <a:t>légume</a:t>
            </a:r>
            <a:r>
              <a:rPr lang="fr-FR" dirty="0">
                <a:solidFill>
                  <a:srgbClr val="008000"/>
                </a:solidFill>
              </a:rPr>
              <a:t>. On en consomme soit le </a:t>
            </a:r>
            <a:r>
              <a:rPr lang="fr-FR" dirty="0">
                <a:solidFill>
                  <a:srgbClr val="008000"/>
                </a:solidFill>
                <a:hlinkClick r:id="rId6" tooltip="Fruit (botanique)"/>
              </a:rPr>
              <a:t>fruit</a:t>
            </a:r>
            <a:r>
              <a:rPr lang="fr-FR" dirty="0">
                <a:solidFill>
                  <a:srgbClr val="008000"/>
                </a:solidFill>
              </a:rPr>
              <a:t> (la </a:t>
            </a:r>
            <a:r>
              <a:rPr lang="fr-FR" dirty="0">
                <a:solidFill>
                  <a:srgbClr val="008000"/>
                </a:solidFill>
                <a:hlinkClick r:id="rId7" tooltip="Gousse"/>
              </a:rPr>
              <a:t>gousse</a:t>
            </a:r>
            <a:r>
              <a:rPr lang="fr-FR" dirty="0">
                <a:solidFill>
                  <a:srgbClr val="008000"/>
                </a:solidFill>
              </a:rPr>
              <a:t>), haricot vert ou « mange-tout », soit les </a:t>
            </a:r>
            <a:r>
              <a:rPr lang="fr-FR" dirty="0">
                <a:solidFill>
                  <a:srgbClr val="008000"/>
                </a:solidFill>
                <a:hlinkClick r:id="rId8" tooltip="Graine"/>
              </a:rPr>
              <a:t>graines</a:t>
            </a:r>
            <a:r>
              <a:rPr lang="fr-FR" dirty="0">
                <a:solidFill>
                  <a:srgbClr val="008000"/>
                </a:solidFill>
              </a:rPr>
              <a:t>, riches en </a:t>
            </a:r>
            <a:r>
              <a:rPr lang="fr-FR" dirty="0">
                <a:solidFill>
                  <a:srgbClr val="008000"/>
                </a:solidFill>
                <a:hlinkClick r:id="rId9" tooltip="Protéine"/>
              </a:rPr>
              <a:t>protéines</a:t>
            </a:r>
            <a:r>
              <a:rPr lang="fr-FR" dirty="0">
                <a:solidFill>
                  <a:srgbClr val="008000"/>
                </a:solidFill>
              </a:rPr>
              <a:t>. Le terme « haricot » désigne aussi ces parties consommées, les </a:t>
            </a:r>
            <a:r>
              <a:rPr lang="fr-FR" dirty="0">
                <a:solidFill>
                  <a:srgbClr val="008000"/>
                </a:solidFill>
                <a:hlinkClick r:id="rId8" tooltip="Graine"/>
              </a:rPr>
              <a:t>graines</a:t>
            </a:r>
            <a:r>
              <a:rPr lang="fr-FR" dirty="0">
                <a:solidFill>
                  <a:srgbClr val="008000"/>
                </a:solidFill>
              </a:rPr>
              <a:t> (haricots secs) ou les </a:t>
            </a:r>
            <a:r>
              <a:rPr lang="fr-FR" dirty="0">
                <a:solidFill>
                  <a:srgbClr val="008000"/>
                </a:solidFill>
                <a:hlinkClick r:id="rId7" tooltip="Gousse"/>
              </a:rPr>
              <a:t>gousses</a:t>
            </a:r>
            <a:r>
              <a:rPr lang="fr-FR" dirty="0" smtClean="0">
                <a:solidFill>
                  <a:srgbClr val="008000"/>
                </a:solidFill>
              </a:rPr>
              <a:t>. </a:t>
            </a:r>
            <a:r>
              <a:rPr lang="fr-FR" sz="1200" dirty="0" smtClean="0">
                <a:solidFill>
                  <a:srgbClr val="008000"/>
                </a:solidFill>
              </a:rPr>
              <a:t>Cette </a:t>
            </a:r>
            <a:r>
              <a:rPr lang="fr-FR" sz="1200" dirty="0">
                <a:solidFill>
                  <a:srgbClr val="008000"/>
                </a:solidFill>
              </a:rPr>
              <a:t>plante, originaire d'</a:t>
            </a:r>
            <a:r>
              <a:rPr lang="fr-FR" sz="1200" dirty="0">
                <a:solidFill>
                  <a:srgbClr val="008000"/>
                </a:solidFill>
                <a:hlinkClick r:id="rId10" tooltip="Amérique centrale"/>
              </a:rPr>
              <a:t>Amérique centrale</a:t>
            </a:r>
            <a:r>
              <a:rPr lang="fr-FR" sz="1200" dirty="0">
                <a:solidFill>
                  <a:srgbClr val="008000"/>
                </a:solidFill>
              </a:rPr>
              <a:t> et d'</a:t>
            </a:r>
            <a:r>
              <a:rPr lang="fr-FR" sz="1200" dirty="0">
                <a:solidFill>
                  <a:srgbClr val="008000"/>
                </a:solidFill>
                <a:hlinkClick r:id="rId11" tooltip="Amérique du Sud"/>
              </a:rPr>
              <a:t>Amérique du Sud</a:t>
            </a:r>
            <a:r>
              <a:rPr lang="fr-FR" sz="1200" dirty="0">
                <a:solidFill>
                  <a:srgbClr val="008000"/>
                </a:solidFill>
              </a:rPr>
              <a:t> (</a:t>
            </a:r>
            <a:r>
              <a:rPr lang="fr-FR" sz="1200" dirty="0">
                <a:solidFill>
                  <a:srgbClr val="008000"/>
                </a:solidFill>
                <a:hlinkClick r:id="rId12" tooltip="Cordillère des Andes"/>
              </a:rPr>
              <a:t>Andes</a:t>
            </a:r>
            <a:r>
              <a:rPr lang="fr-FR" sz="1200" dirty="0">
                <a:solidFill>
                  <a:srgbClr val="008000"/>
                </a:solidFill>
              </a:rPr>
              <a:t>), joue un rôle important dans l'alimentation humaine comme source d'</a:t>
            </a:r>
            <a:r>
              <a:rPr lang="fr-FR" sz="1200" dirty="0">
                <a:solidFill>
                  <a:srgbClr val="008000"/>
                </a:solidFill>
                <a:hlinkClick r:id="rId13" tooltip="Amidon"/>
              </a:rPr>
              <a:t>amidon</a:t>
            </a:r>
            <a:r>
              <a:rPr lang="fr-FR" sz="1200" dirty="0">
                <a:solidFill>
                  <a:srgbClr val="008000"/>
                </a:solidFill>
              </a:rPr>
              <a:t> (féculent), de </a:t>
            </a:r>
            <a:r>
              <a:rPr lang="fr-FR" sz="1200" dirty="0">
                <a:solidFill>
                  <a:srgbClr val="008000"/>
                </a:solidFill>
                <a:hlinkClick r:id="rId9" tooltip="Protéine"/>
              </a:rPr>
              <a:t>protéines</a:t>
            </a:r>
            <a:r>
              <a:rPr lang="fr-FR" sz="1200" dirty="0">
                <a:solidFill>
                  <a:srgbClr val="008000"/>
                </a:solidFill>
              </a:rPr>
              <a:t> et dans la </a:t>
            </a:r>
            <a:r>
              <a:rPr lang="fr-FR" sz="1200" dirty="0">
                <a:solidFill>
                  <a:srgbClr val="008000"/>
                </a:solidFill>
                <a:hlinkClick r:id="rId14" tooltip="Fixation biologique de l'azote"/>
              </a:rPr>
              <a:t>fixation biologique de l'azote</a:t>
            </a:r>
            <a:r>
              <a:rPr lang="fr-FR" sz="1200" dirty="0">
                <a:solidFill>
                  <a:srgbClr val="008000"/>
                </a:solidFill>
              </a:rPr>
              <a:t>. Généralement cultivé en </a:t>
            </a:r>
            <a:r>
              <a:rPr lang="fr-FR" sz="1200" dirty="0">
                <a:solidFill>
                  <a:srgbClr val="008000"/>
                </a:solidFill>
                <a:hlinkClick r:id="rId15" tooltip="Monoculture"/>
              </a:rPr>
              <a:t>monoculture</a:t>
            </a:r>
            <a:r>
              <a:rPr lang="fr-FR" sz="1200" dirty="0">
                <a:solidFill>
                  <a:srgbClr val="008000"/>
                </a:solidFill>
              </a:rPr>
              <a:t> dans les pays occidentaux, il fait aussi souvent l'objet de cultures associées, semé en mélanges avec d'autres plantes, ou en cultures intercalaires, dans les pays du Tiers monde. En Amérique latine, environ 70 % des cultures de haricots sont associées au </a:t>
            </a:r>
            <a:r>
              <a:rPr lang="fr-FR" sz="1200" dirty="0" smtClean="0">
                <a:solidFill>
                  <a:srgbClr val="008000"/>
                </a:solidFill>
                <a:hlinkClick r:id="rId16" tooltip="Maïs"/>
              </a:rPr>
              <a:t>maïs</a:t>
            </a:r>
            <a:r>
              <a:rPr lang="fr-FR" sz="1200" dirty="0">
                <a:solidFill>
                  <a:srgbClr val="008000"/>
                </a:solidFill>
              </a:rPr>
              <a:t>. Le haricot se multiplie par </a:t>
            </a:r>
            <a:r>
              <a:rPr lang="fr-FR" sz="1200" dirty="0">
                <a:solidFill>
                  <a:srgbClr val="008000"/>
                </a:solidFill>
                <a:hlinkClick r:id="rId17" tooltip="Semis (agriculture)"/>
              </a:rPr>
              <a:t>semis</a:t>
            </a:r>
            <a:r>
              <a:rPr lang="fr-FR" sz="1200" dirty="0">
                <a:solidFill>
                  <a:srgbClr val="008000"/>
                </a:solidFill>
              </a:rPr>
              <a:t>, sur un terrain labouré durant l'hiver et après un passage de </a:t>
            </a:r>
            <a:r>
              <a:rPr lang="fr-FR" sz="1200" dirty="0" smtClean="0">
                <a:solidFill>
                  <a:srgbClr val="008000"/>
                </a:solidFill>
                <a:hlinkClick r:id="rId18" tooltip="Motoculteur"/>
              </a:rPr>
              <a:t>motoculteur</a:t>
            </a:r>
            <a:r>
              <a:rPr lang="fr-FR" sz="1200" dirty="0">
                <a:solidFill>
                  <a:srgbClr val="008000"/>
                </a:solidFill>
              </a:rPr>
              <a:t>. Comme toutes les légumineuses, le haricot nécessite peu de </a:t>
            </a:r>
            <a:r>
              <a:rPr lang="fr-FR" sz="1200" dirty="0">
                <a:solidFill>
                  <a:srgbClr val="008000"/>
                </a:solidFill>
                <a:hlinkClick r:id="rId19" tooltip="Fertilisation"/>
              </a:rPr>
              <a:t>fertilisation</a:t>
            </a:r>
            <a:r>
              <a:rPr lang="fr-FR" sz="1200" dirty="0">
                <a:solidFill>
                  <a:srgbClr val="008000"/>
                </a:solidFill>
              </a:rPr>
              <a:t> azotée, grâce à la présence de </a:t>
            </a:r>
            <a:r>
              <a:rPr lang="fr-FR" sz="1200" dirty="0">
                <a:solidFill>
                  <a:srgbClr val="008000"/>
                </a:solidFill>
                <a:hlinkClick r:id="rId20" tooltip="Nodosité"/>
              </a:rPr>
              <a:t>nodosités</a:t>
            </a:r>
            <a:r>
              <a:rPr lang="fr-FR" sz="1200" dirty="0">
                <a:solidFill>
                  <a:srgbClr val="008000"/>
                </a:solidFill>
              </a:rPr>
              <a:t> symbiotiques dans les racines qui permettent l'assimilation de l'</a:t>
            </a:r>
            <a:r>
              <a:rPr lang="fr-FR" sz="1200" dirty="0">
                <a:solidFill>
                  <a:srgbClr val="008000"/>
                </a:solidFill>
                <a:hlinkClick r:id="rId21" tooltip="Azote"/>
              </a:rPr>
              <a:t>azote</a:t>
            </a:r>
            <a:r>
              <a:rPr lang="fr-FR" sz="1200" dirty="0">
                <a:solidFill>
                  <a:srgbClr val="008000"/>
                </a:solidFill>
              </a:rPr>
              <a:t> de l'air. Cependant en fonction des réserves du sol et des précédents, ainsi que des exportations de la culture, fonction du rendement, une </a:t>
            </a:r>
            <a:r>
              <a:rPr lang="fr-FR" sz="1200" dirty="0">
                <a:solidFill>
                  <a:srgbClr val="008000"/>
                </a:solidFill>
                <a:hlinkClick r:id="rId22" tooltip="Fumure"/>
              </a:rPr>
              <a:t>fumure</a:t>
            </a:r>
            <a:r>
              <a:rPr lang="fr-FR" sz="1200" dirty="0">
                <a:solidFill>
                  <a:srgbClr val="008000"/>
                </a:solidFill>
              </a:rPr>
              <a:t> adaptée peut être nécessaire, principalement </a:t>
            </a:r>
            <a:r>
              <a:rPr lang="fr-FR" sz="1200" dirty="0" err="1">
                <a:solidFill>
                  <a:srgbClr val="008000"/>
                </a:solidFill>
                <a:hlinkClick r:id="rId23" tooltip="Phosphate"/>
              </a:rPr>
              <a:t>phospho</a:t>
            </a:r>
            <a:r>
              <a:rPr lang="fr-FR" sz="1200" dirty="0">
                <a:solidFill>
                  <a:srgbClr val="008000"/>
                </a:solidFill>
              </a:rPr>
              <a:t>-</a:t>
            </a:r>
            <a:r>
              <a:rPr lang="fr-FR" sz="1200" dirty="0">
                <a:solidFill>
                  <a:srgbClr val="008000"/>
                </a:solidFill>
                <a:hlinkClick r:id="rId24" tooltip="Potasse (minéral)"/>
              </a:rPr>
              <a:t>potassique</a:t>
            </a:r>
            <a:r>
              <a:rPr lang="fr-FR" sz="1200" dirty="0">
                <a:solidFill>
                  <a:srgbClr val="008000"/>
                </a:solidFill>
              </a:rPr>
              <a:t>. Divers essais ont montré qu'une fumure azotée pouvait dans certaines conditions donner des résultats positifs. Le haricot est en outre sensible aux carences en divers </a:t>
            </a:r>
            <a:r>
              <a:rPr lang="fr-FR" sz="1200" dirty="0">
                <a:solidFill>
                  <a:srgbClr val="008000"/>
                </a:solidFill>
                <a:hlinkClick r:id="rId25" tooltip="Oligo-élément"/>
              </a:rPr>
              <a:t>oligo-éléments</a:t>
            </a:r>
            <a:r>
              <a:rPr lang="fr-FR" sz="1200" dirty="0">
                <a:solidFill>
                  <a:srgbClr val="008000"/>
                </a:solidFill>
              </a:rPr>
              <a:t>, notamment </a:t>
            </a:r>
            <a:r>
              <a:rPr lang="fr-FR" sz="1200" dirty="0">
                <a:solidFill>
                  <a:srgbClr val="008000"/>
                </a:solidFill>
                <a:hlinkClick r:id="rId26" tooltip="Cuivre"/>
              </a:rPr>
              <a:t>cuivre</a:t>
            </a:r>
            <a:r>
              <a:rPr lang="fr-FR" sz="1200" dirty="0">
                <a:solidFill>
                  <a:srgbClr val="008000"/>
                </a:solidFill>
              </a:rPr>
              <a:t>, </a:t>
            </a:r>
            <a:r>
              <a:rPr lang="fr-FR" sz="1200" dirty="0">
                <a:solidFill>
                  <a:srgbClr val="008000"/>
                </a:solidFill>
                <a:hlinkClick r:id="rId27" tooltip="Molybdène"/>
              </a:rPr>
              <a:t>molybdène</a:t>
            </a:r>
            <a:r>
              <a:rPr lang="fr-FR" sz="1200" dirty="0">
                <a:solidFill>
                  <a:srgbClr val="008000"/>
                </a:solidFill>
              </a:rPr>
              <a:t>, </a:t>
            </a:r>
            <a:r>
              <a:rPr lang="fr-FR" sz="1200" dirty="0">
                <a:solidFill>
                  <a:srgbClr val="008000"/>
                </a:solidFill>
                <a:hlinkClick r:id="rId28" tooltip="Manganèse"/>
              </a:rPr>
              <a:t>manganèse</a:t>
            </a:r>
            <a:r>
              <a:rPr lang="fr-FR" sz="1200" dirty="0">
                <a:solidFill>
                  <a:srgbClr val="008000"/>
                </a:solidFill>
              </a:rPr>
              <a:t>, </a:t>
            </a:r>
            <a:r>
              <a:rPr lang="fr-FR" sz="1200" dirty="0">
                <a:solidFill>
                  <a:srgbClr val="008000"/>
                </a:solidFill>
                <a:hlinkClick r:id="rId29" tooltip="Zinc"/>
              </a:rPr>
              <a:t>zinc</a:t>
            </a:r>
            <a:r>
              <a:rPr lang="fr-FR" sz="1200" dirty="0">
                <a:solidFill>
                  <a:srgbClr val="008000"/>
                </a:solidFill>
              </a:rPr>
              <a:t>, et </a:t>
            </a:r>
            <a:r>
              <a:rPr lang="fr-FR" sz="1200" dirty="0">
                <a:solidFill>
                  <a:srgbClr val="FF0000"/>
                </a:solidFill>
              </a:rPr>
              <a:t>peu tolérant à la </a:t>
            </a:r>
            <a:r>
              <a:rPr lang="fr-FR" sz="1200" dirty="0" smtClean="0">
                <a:solidFill>
                  <a:srgbClr val="008000"/>
                </a:solidFill>
                <a:hlinkClick r:id="rId30" tooltip="Salinité"/>
              </a:rPr>
              <a:t>salinité</a:t>
            </a:r>
            <a:r>
              <a:rPr lang="fr-FR" sz="1200" dirty="0">
                <a:solidFill>
                  <a:srgbClr val="008000"/>
                </a:solidFill>
              </a:rPr>
              <a:t>. </a:t>
            </a:r>
            <a:r>
              <a:rPr lang="fr-FR" sz="1200" dirty="0">
                <a:solidFill>
                  <a:srgbClr val="FF0000"/>
                </a:solidFill>
              </a:rPr>
              <a:t>Les fortes chaleurs, plus de 32 °C sont préjudiciables au haricot, faisant avorter les fleurs et les </a:t>
            </a:r>
            <a:r>
              <a:rPr lang="fr-FR" sz="1200" dirty="0" smtClean="0">
                <a:solidFill>
                  <a:srgbClr val="FF0000"/>
                </a:solidFill>
              </a:rPr>
              <a:t>gousses</a:t>
            </a:r>
            <a:r>
              <a:rPr lang="fr-FR" sz="1200" dirty="0" smtClean="0">
                <a:solidFill>
                  <a:srgbClr val="008000"/>
                </a:solidFill>
              </a:rPr>
              <a:t>. </a:t>
            </a:r>
            <a:r>
              <a:rPr lang="fr-FR" sz="1200" dirty="0">
                <a:solidFill>
                  <a:srgbClr val="008000"/>
                </a:solidFill>
              </a:rPr>
              <a:t>Le haricot préfère les sols neutres (</a:t>
            </a:r>
            <a:r>
              <a:rPr lang="fr-FR" sz="1200" dirty="0">
                <a:solidFill>
                  <a:srgbClr val="008000"/>
                </a:solidFill>
                <a:hlinkClick r:id="rId31" tooltip="Potentiel hydrogène"/>
              </a:rPr>
              <a:t>pH</a:t>
            </a:r>
            <a:r>
              <a:rPr lang="fr-FR" sz="1200" dirty="0">
                <a:solidFill>
                  <a:srgbClr val="008000"/>
                </a:solidFill>
              </a:rPr>
              <a:t> optimum égal à 6,5), mais s'accommode de sols plus basiques. Pour une bonne levée, il est nécessaire de ne pas trop enterrer les graines (un proverbe jardinier dit : « le haricot doit voir partir son </a:t>
            </a:r>
            <a:r>
              <a:rPr lang="fr-FR" sz="1200" dirty="0" smtClean="0">
                <a:solidFill>
                  <a:srgbClr val="008000"/>
                </a:solidFill>
              </a:rPr>
              <a:t>maître ») </a:t>
            </a:r>
            <a:r>
              <a:rPr lang="fr-FR" sz="1200" dirty="0">
                <a:solidFill>
                  <a:srgbClr val="008000"/>
                </a:solidFill>
              </a:rPr>
              <a:t>et d'éviter les terre trop </a:t>
            </a:r>
            <a:r>
              <a:rPr lang="fr-FR" sz="1200" dirty="0">
                <a:solidFill>
                  <a:srgbClr val="008000"/>
                </a:solidFill>
                <a:hlinkClick r:id="rId32" tooltip="Battance"/>
              </a:rPr>
              <a:t>battantes</a:t>
            </a:r>
            <a:r>
              <a:rPr lang="fr-FR" sz="1200" dirty="0">
                <a:solidFill>
                  <a:srgbClr val="008000"/>
                </a:solidFill>
              </a:rPr>
              <a:t>, en effet, lors de la </a:t>
            </a:r>
            <a:r>
              <a:rPr lang="fr-FR" sz="1200" dirty="0">
                <a:solidFill>
                  <a:srgbClr val="008000"/>
                </a:solidFill>
                <a:hlinkClick r:id="rId33" tooltip="Germination"/>
              </a:rPr>
              <a:t>germination</a:t>
            </a:r>
            <a:r>
              <a:rPr lang="fr-FR" sz="1200" dirty="0">
                <a:solidFill>
                  <a:srgbClr val="008000"/>
                </a:solidFill>
              </a:rPr>
              <a:t>, les </a:t>
            </a:r>
            <a:r>
              <a:rPr lang="fr-FR" sz="1200" dirty="0">
                <a:solidFill>
                  <a:srgbClr val="008000"/>
                </a:solidFill>
                <a:hlinkClick r:id="rId34" tooltip="Cotylédon"/>
              </a:rPr>
              <a:t>cotylédons</a:t>
            </a:r>
            <a:r>
              <a:rPr lang="fr-FR" sz="1200" dirty="0">
                <a:solidFill>
                  <a:srgbClr val="008000"/>
                </a:solidFill>
              </a:rPr>
              <a:t> sont soulevés hors de terre par la croissance de la radicelle. En culture </a:t>
            </a:r>
            <a:r>
              <a:rPr lang="fr-FR" sz="1200" dirty="0">
                <a:solidFill>
                  <a:srgbClr val="008000"/>
                </a:solidFill>
                <a:hlinkClick r:id="rId35" tooltip="Jardin potager"/>
              </a:rPr>
              <a:t>potagère</a:t>
            </a:r>
            <a:r>
              <a:rPr lang="fr-FR" sz="1200" dirty="0">
                <a:solidFill>
                  <a:srgbClr val="008000"/>
                </a:solidFill>
              </a:rPr>
              <a:t>, le semis, en poquets ou en sillons, se fait souvent avec des grains préalablement trempés. Ils lèvent plus ou moins vite, il faut alors biner une première fois puis une seconde 15 jours plus tard en butant les pieds jusqu'au niveau des premières feuilles et en créant une rigole pour l'arrosage. Il peut être utile de </a:t>
            </a:r>
            <a:r>
              <a:rPr lang="fr-FR" sz="1200" dirty="0" smtClean="0">
                <a:solidFill>
                  <a:srgbClr val="008000"/>
                </a:solidFill>
                <a:hlinkClick r:id="rId36" tooltip="Paillis"/>
              </a:rPr>
              <a:t>pailler</a:t>
            </a:r>
            <a:r>
              <a:rPr lang="fr-FR" sz="1200" dirty="0">
                <a:solidFill>
                  <a:srgbClr val="008000"/>
                </a:solidFill>
              </a:rPr>
              <a:t>. </a:t>
            </a:r>
            <a:r>
              <a:rPr lang="fr-FR" sz="1200" b="1" dirty="0">
                <a:solidFill>
                  <a:srgbClr val="008000"/>
                </a:solidFill>
              </a:rPr>
              <a:t>L'arrosage est souvent nécessaire </a:t>
            </a:r>
            <a:r>
              <a:rPr lang="fr-FR" sz="1200" dirty="0">
                <a:solidFill>
                  <a:srgbClr val="008000"/>
                </a:solidFill>
              </a:rPr>
              <a:t>car le cycle de végétation se déroule pendant les périodes les plus chaudes de l'année. Il est préférable de le faire par écoulement direct sur le sol sans toucher les feuilles et les fleurs pour éviter le développement des maladies. En culture de plein champ, l'</a:t>
            </a:r>
            <a:r>
              <a:rPr lang="fr-FR" sz="1200" dirty="0">
                <a:solidFill>
                  <a:srgbClr val="008000"/>
                </a:solidFill>
                <a:hlinkClick r:id="rId37" tooltip="Irrigation"/>
              </a:rPr>
              <a:t>irrigation</a:t>
            </a:r>
            <a:r>
              <a:rPr lang="fr-FR" sz="1200" dirty="0">
                <a:solidFill>
                  <a:srgbClr val="008000"/>
                </a:solidFill>
              </a:rPr>
              <a:t> par aspersion est cependant pratiquée, de préférence sur des variétés résistantes à l'</a:t>
            </a:r>
            <a:r>
              <a:rPr lang="fr-FR" sz="1200" dirty="0">
                <a:solidFill>
                  <a:srgbClr val="008000"/>
                </a:solidFill>
                <a:hlinkClick r:id="rId38" tooltip="Anthracnose"/>
              </a:rPr>
              <a:t>anthracnose</a:t>
            </a:r>
            <a:r>
              <a:rPr lang="fr-FR" sz="1200" dirty="0">
                <a:solidFill>
                  <a:srgbClr val="008000"/>
                </a:solidFill>
              </a:rPr>
              <a:t> et aux </a:t>
            </a:r>
            <a:r>
              <a:rPr lang="fr-FR" sz="1200" dirty="0">
                <a:solidFill>
                  <a:srgbClr val="008000"/>
                </a:solidFill>
                <a:hlinkClick r:id="rId39" tooltip="Virus"/>
              </a:rPr>
              <a:t>virus</a:t>
            </a:r>
            <a:r>
              <a:rPr lang="fr-FR" sz="1200" dirty="0">
                <a:solidFill>
                  <a:srgbClr val="008000"/>
                </a:solidFill>
              </a:rPr>
              <a:t>. </a:t>
            </a:r>
            <a:r>
              <a:rPr lang="fr-FR" sz="1200" dirty="0" smtClean="0">
                <a:solidFill>
                  <a:srgbClr val="008000"/>
                </a:solidFill>
              </a:rPr>
              <a:t>La </a:t>
            </a:r>
            <a:r>
              <a:rPr lang="fr-FR" sz="1200" dirty="0">
                <a:solidFill>
                  <a:srgbClr val="008000"/>
                </a:solidFill>
              </a:rPr>
              <a:t>récolte se fait, suivant les variétés, deux mois et demi à trois mois après le semis pour la récolte en grains secs, à partir de 40 jours pour la récolte en gousses immatures</a:t>
            </a:r>
            <a:r>
              <a:rPr lang="fr-FR" sz="1200" dirty="0" smtClean="0">
                <a:solidFill>
                  <a:srgbClr val="008000"/>
                </a:solidFill>
              </a:rPr>
              <a:t>. </a:t>
            </a:r>
            <a:r>
              <a:rPr lang="fr-FR" sz="1200" u="sng" dirty="0" smtClean="0">
                <a:solidFill>
                  <a:srgbClr val="FF0000"/>
                </a:solidFill>
              </a:rPr>
              <a:t>Maladies</a:t>
            </a:r>
            <a:r>
              <a:rPr lang="fr-FR" sz="1200" dirty="0" smtClean="0">
                <a:solidFill>
                  <a:srgbClr val="FF0000"/>
                </a:solidFill>
              </a:rPr>
              <a:t> : Les </a:t>
            </a:r>
            <a:r>
              <a:rPr lang="fr-FR" sz="1200" dirty="0">
                <a:solidFill>
                  <a:srgbClr val="FF0000"/>
                </a:solidFill>
              </a:rPr>
              <a:t>cultures de haricots sont sujettes à de nombreuses attaques de </a:t>
            </a:r>
            <a:r>
              <a:rPr lang="fr-FR" sz="1200" dirty="0">
                <a:solidFill>
                  <a:srgbClr val="FF0000"/>
                </a:solidFill>
                <a:hlinkClick r:id="rId40" tooltip="Ravageur"/>
              </a:rPr>
              <a:t>ravageurs</a:t>
            </a:r>
            <a:r>
              <a:rPr lang="fr-FR" sz="1200" dirty="0">
                <a:solidFill>
                  <a:srgbClr val="FF0000"/>
                </a:solidFill>
              </a:rPr>
              <a:t> </a:t>
            </a:r>
            <a:r>
              <a:rPr lang="fr-FR" sz="1200" dirty="0" smtClean="0">
                <a:solidFill>
                  <a:srgbClr val="FF0000"/>
                </a:solidFill>
              </a:rPr>
              <a:t>(</a:t>
            </a:r>
            <a:r>
              <a:rPr lang="fr-FR" sz="1200" dirty="0">
                <a:hlinkClick r:id="rId41" tooltip="Escargot"/>
              </a:rPr>
              <a:t>escargots</a:t>
            </a:r>
            <a:r>
              <a:rPr lang="fr-FR" sz="1200" dirty="0" smtClean="0">
                <a:solidFill>
                  <a:srgbClr val="FF0000"/>
                </a:solidFill>
              </a:rPr>
              <a:t>, </a:t>
            </a:r>
            <a:r>
              <a:rPr lang="fr-FR" sz="1200" dirty="0" err="1">
                <a:solidFill>
                  <a:srgbClr val="FF0000"/>
                </a:solidFill>
                <a:hlinkClick r:id="rId42" tooltip="Tétranyque tisserand"/>
              </a:rPr>
              <a:t>tétranyque</a:t>
            </a:r>
            <a:r>
              <a:rPr lang="fr-FR" sz="1200" dirty="0">
                <a:solidFill>
                  <a:srgbClr val="FF0000"/>
                </a:solidFill>
                <a:hlinkClick r:id="rId42" tooltip="Tétranyque tisserand"/>
              </a:rPr>
              <a:t> </a:t>
            </a:r>
            <a:r>
              <a:rPr lang="fr-FR" sz="1200" dirty="0" smtClean="0">
                <a:solidFill>
                  <a:srgbClr val="FF0000"/>
                </a:solidFill>
                <a:hlinkClick r:id="rId42" tooltip="Tétranyque tisserand"/>
              </a:rPr>
              <a:t>tisserand</a:t>
            </a:r>
            <a:r>
              <a:rPr lang="fr-FR" sz="1200" dirty="0" smtClean="0">
                <a:solidFill>
                  <a:srgbClr val="FF0000"/>
                </a:solidFill>
              </a:rPr>
              <a:t>, </a:t>
            </a:r>
            <a:r>
              <a:rPr lang="fr-FR" sz="1200" dirty="0">
                <a:solidFill>
                  <a:srgbClr val="FF0000"/>
                </a:solidFill>
                <a:hlinkClick r:id="rId43" tooltip="Mouche des semis"/>
              </a:rPr>
              <a:t>mouche des </a:t>
            </a:r>
            <a:r>
              <a:rPr lang="fr-FR" sz="1200" dirty="0" smtClean="0">
                <a:solidFill>
                  <a:srgbClr val="FF0000"/>
                </a:solidFill>
                <a:hlinkClick r:id="rId43" tooltip="Mouche des semis"/>
              </a:rPr>
              <a:t>semis</a:t>
            </a:r>
            <a:r>
              <a:rPr lang="fr-FR" sz="1200" dirty="0" smtClean="0">
                <a:solidFill>
                  <a:srgbClr val="FF0000"/>
                </a:solidFill>
              </a:rPr>
              <a:t>, </a:t>
            </a:r>
            <a:r>
              <a:rPr lang="fr-FR" sz="1200" dirty="0">
                <a:solidFill>
                  <a:srgbClr val="FF0000"/>
                </a:solidFill>
                <a:hlinkClick r:id="rId44" tooltip="Puceron des racines (page inexistante)"/>
              </a:rPr>
              <a:t>puceron des racines</a:t>
            </a:r>
            <a:r>
              <a:rPr lang="fr-FR" sz="1200" dirty="0" smtClean="0">
                <a:solidFill>
                  <a:srgbClr val="FF0000"/>
                </a:solidFill>
              </a:rPr>
              <a:t>, </a:t>
            </a:r>
            <a:r>
              <a:rPr lang="fr-FR" sz="1200" dirty="0">
                <a:solidFill>
                  <a:srgbClr val="FF0000"/>
                </a:solidFill>
                <a:hlinkClick r:id="rId45" tooltip="Bruche du haricot"/>
              </a:rPr>
              <a:t>bruche du </a:t>
            </a:r>
            <a:r>
              <a:rPr lang="fr-FR" sz="1200" dirty="0" smtClean="0">
                <a:solidFill>
                  <a:srgbClr val="FF0000"/>
                </a:solidFill>
                <a:hlinkClick r:id="rId45" tooltip="Bruche du haricot"/>
              </a:rPr>
              <a:t>haricot</a:t>
            </a:r>
            <a:r>
              <a:rPr lang="fr-FR" sz="1200" dirty="0" smtClean="0">
                <a:solidFill>
                  <a:srgbClr val="FF0000"/>
                </a:solidFill>
              </a:rPr>
              <a:t> etc.) </a:t>
            </a:r>
            <a:r>
              <a:rPr lang="fr-FR" sz="1200" dirty="0">
                <a:solidFill>
                  <a:srgbClr val="FF0000"/>
                </a:solidFill>
              </a:rPr>
              <a:t>et maladies </a:t>
            </a:r>
            <a:r>
              <a:rPr lang="fr-FR" sz="1200" dirty="0" smtClean="0">
                <a:solidFill>
                  <a:srgbClr val="FF0000"/>
                </a:solidFill>
              </a:rPr>
              <a:t>(</a:t>
            </a:r>
            <a:r>
              <a:rPr lang="fr-FR" sz="1200" dirty="0">
                <a:hlinkClick r:id="rId46" tooltip="Maladies cryptogamiques"/>
              </a:rPr>
              <a:t>maladies cryptogamiques</a:t>
            </a:r>
            <a:r>
              <a:rPr lang="fr-FR" sz="1200" dirty="0"/>
              <a:t>, </a:t>
            </a:r>
            <a:r>
              <a:rPr lang="fr-FR" sz="1200" dirty="0">
                <a:solidFill>
                  <a:srgbClr val="FF0000"/>
                </a:solidFill>
              </a:rPr>
              <a:t>bactériennes ou virales</a:t>
            </a:r>
            <a:r>
              <a:rPr lang="fr-FR" sz="1200" dirty="0" smtClean="0">
                <a:solidFill>
                  <a:srgbClr val="FF0000"/>
                </a:solidFill>
              </a:rPr>
              <a:t> : </a:t>
            </a:r>
            <a:r>
              <a:rPr lang="fr-FR" sz="1200" dirty="0">
                <a:hlinkClick r:id="rId47" tooltip="Anthracnose du haricot"/>
              </a:rPr>
              <a:t>anthracnose du haricot</a:t>
            </a:r>
            <a:r>
              <a:rPr lang="fr-FR" sz="1200" dirty="0"/>
              <a:t>, </a:t>
            </a:r>
            <a:r>
              <a:rPr lang="fr-FR" sz="1200" dirty="0">
                <a:solidFill>
                  <a:srgbClr val="FF0000"/>
                </a:solidFill>
              </a:rPr>
              <a:t>graisse du haricot</a:t>
            </a:r>
            <a:r>
              <a:rPr lang="fr-FR" sz="1200" dirty="0"/>
              <a:t>, </a:t>
            </a:r>
            <a:r>
              <a:rPr lang="fr-FR" sz="1200" dirty="0">
                <a:hlinkClick r:id="rId48" tooltip="Fonte des semis"/>
              </a:rPr>
              <a:t>fonte des semis</a:t>
            </a:r>
            <a:r>
              <a:rPr lang="fr-FR" sz="1200" dirty="0"/>
              <a:t>, </a:t>
            </a:r>
            <a:r>
              <a:rPr lang="fr-FR" sz="1200" dirty="0">
                <a:solidFill>
                  <a:srgbClr val="FF0000"/>
                </a:solidFill>
              </a:rPr>
              <a:t>mosaïque commune du haricot, </a:t>
            </a:r>
            <a:r>
              <a:rPr lang="fr-FR" sz="1200" dirty="0" smtClean="0">
                <a:solidFill>
                  <a:srgbClr val="FF0000"/>
                </a:solidFill>
              </a:rPr>
              <a:t>) …qui </a:t>
            </a:r>
            <a:r>
              <a:rPr lang="fr-FR" sz="1200" dirty="0">
                <a:solidFill>
                  <a:srgbClr val="FF0000"/>
                </a:solidFill>
              </a:rPr>
              <a:t>peuvent entraîner d'importants dégâts en l'absence de moyens de lutte appropriés. On estime ainsi qu'en Afrique tropicale plus de 50 % de la production est perdue chaque </a:t>
            </a:r>
            <a:r>
              <a:rPr lang="fr-FR" sz="1200" dirty="0" smtClean="0">
                <a:solidFill>
                  <a:srgbClr val="FF0000"/>
                </a:solidFill>
              </a:rPr>
              <a:t>année</a:t>
            </a:r>
            <a:r>
              <a:rPr lang="fr-FR" sz="1200" dirty="0" smtClean="0">
                <a:solidFill>
                  <a:srgbClr val="008000"/>
                </a:solidFill>
              </a:rPr>
              <a:t>. </a:t>
            </a:r>
            <a:r>
              <a:rPr lang="fr-FR" sz="1200" dirty="0">
                <a:solidFill>
                  <a:srgbClr val="008000"/>
                </a:solidFill>
              </a:rPr>
              <a:t>La lutte contre les ravageurs et maladies repose sur la combinaison de différentes méthodes : l'emploi de variétés résistantes et de semences saines, indemnes de germes pathogènes ou traitées par des </a:t>
            </a:r>
            <a:r>
              <a:rPr lang="fr-FR" sz="1200" dirty="0">
                <a:solidFill>
                  <a:srgbClr val="008000"/>
                </a:solidFill>
                <a:hlinkClick r:id="rId49" tooltip="Fongicide"/>
              </a:rPr>
              <a:t>fongicides</a:t>
            </a:r>
            <a:r>
              <a:rPr lang="fr-FR" sz="1200" dirty="0">
                <a:solidFill>
                  <a:srgbClr val="008000"/>
                </a:solidFill>
              </a:rPr>
              <a:t>, la </a:t>
            </a:r>
            <a:r>
              <a:rPr lang="fr-FR" sz="1200" dirty="0">
                <a:solidFill>
                  <a:srgbClr val="008000"/>
                </a:solidFill>
                <a:hlinkClick r:id="rId50" tooltip="Rotation culturale"/>
              </a:rPr>
              <a:t>rotation culturale</a:t>
            </a:r>
            <a:r>
              <a:rPr lang="fr-FR" sz="1200" dirty="0">
                <a:solidFill>
                  <a:srgbClr val="008000"/>
                </a:solidFill>
              </a:rPr>
              <a:t> qui permet d'éviter le retour trop rapide de haricots ou d'autres légumineuses sur la même parcelle, une irrigation maîtrisée et sans excès et l'emploi de fongicides et d'insecticides adaptés.</a:t>
            </a:r>
          </a:p>
          <a:p>
            <a:pPr algn="just"/>
            <a:r>
              <a:rPr lang="fr-FR" sz="1200" dirty="0" smtClean="0">
                <a:solidFill>
                  <a:srgbClr val="008000"/>
                </a:solidFill>
              </a:rPr>
              <a:t>Source </a:t>
            </a:r>
            <a:r>
              <a:rPr lang="fr-FR" sz="1200" dirty="0">
                <a:solidFill>
                  <a:srgbClr val="008000"/>
                </a:solidFill>
              </a:rPr>
              <a:t>: a) </a:t>
            </a:r>
            <a:r>
              <a:rPr lang="fr-FR" sz="1200" dirty="0">
                <a:solidFill>
                  <a:srgbClr val="008000"/>
                </a:solidFill>
                <a:hlinkClick r:id="rId51"/>
              </a:rPr>
              <a:t>http://</a:t>
            </a:r>
            <a:r>
              <a:rPr lang="fr-FR" sz="1200" dirty="0" smtClean="0">
                <a:solidFill>
                  <a:srgbClr val="008000"/>
                </a:solidFill>
                <a:hlinkClick r:id="rId51"/>
              </a:rPr>
              <a:t>fr.wikipedia.org/wiki/Haricot</a:t>
            </a:r>
            <a:r>
              <a:rPr lang="fr-FR" sz="1200" dirty="0" smtClean="0">
                <a:solidFill>
                  <a:srgbClr val="008000"/>
                </a:solidFill>
              </a:rPr>
              <a:t>, b</a:t>
            </a:r>
            <a:r>
              <a:rPr lang="fr-FR" sz="1200" dirty="0">
                <a:solidFill>
                  <a:srgbClr val="008000"/>
                </a:solidFill>
              </a:rPr>
              <a:t>) </a:t>
            </a:r>
            <a:r>
              <a:rPr lang="fr-FR" sz="1200" dirty="0">
                <a:solidFill>
                  <a:srgbClr val="008000"/>
                </a:solidFill>
                <a:hlinkClick r:id="rId52"/>
              </a:rPr>
              <a:t>http://</a:t>
            </a:r>
            <a:r>
              <a:rPr lang="fr-FR" sz="1200" dirty="0" smtClean="0">
                <a:solidFill>
                  <a:srgbClr val="008000"/>
                </a:solidFill>
                <a:hlinkClick r:id="rId52"/>
              </a:rPr>
              <a:t>en.wikipedia.org/wiki/Bean</a:t>
            </a:r>
            <a:r>
              <a:rPr lang="fr-FR" sz="1200" dirty="0" smtClean="0">
                <a:solidFill>
                  <a:srgbClr val="008000"/>
                </a:solidFill>
              </a:rPr>
              <a:t> </a:t>
            </a:r>
            <a:endParaRPr lang="fr-FR" sz="1200" dirty="0">
              <a:solidFill>
                <a:srgbClr val="008000"/>
              </a:solidFill>
            </a:endParaRPr>
          </a:p>
        </p:txBody>
      </p:sp>
      <p:pic>
        <p:nvPicPr>
          <p:cNvPr id="2050" name="Picture 2" descr="D:\Users\blisan\Pictures\perso\agroforets\Haricot1.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0152801" y="79913"/>
            <a:ext cx="983150" cy="9831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ets\bean.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789581" y="79913"/>
            <a:ext cx="10668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agroforets\Haricot6.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802022" y="5895599"/>
            <a:ext cx="2022516"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blisan\Pictures\perso\agroforets\Haricot5.jp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957265" y="5680579"/>
            <a:ext cx="1457948" cy="116752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agroforets\Haricot4.jpg"/>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514376" y="5680579"/>
            <a:ext cx="1401024" cy="1167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Users\blisan\Pictures\perso\agroforets\Haricot3.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052156" y="5631254"/>
            <a:ext cx="1653943" cy="124045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Users\blisan\Pictures\perso\agroforets\Haricot2.jp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0791731" y="5456674"/>
            <a:ext cx="1395098" cy="140132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274858" y="93087"/>
            <a:ext cx="462774" cy="447846"/>
          </a:xfrm>
          <a:prstGeom prst="rect">
            <a:avLst/>
          </a:prstGeom>
        </p:spPr>
      </p:pic>
      <p:pic>
        <p:nvPicPr>
          <p:cNvPr id="18" name="Image 17"/>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076260" y="11729"/>
            <a:ext cx="424569" cy="605404"/>
          </a:xfrm>
          <a:prstGeom prst="rect">
            <a:avLst/>
          </a:prstGeom>
        </p:spPr>
      </p:pic>
      <p:pic>
        <p:nvPicPr>
          <p:cNvPr id="6" name="Image 5"/>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601332" y="120156"/>
            <a:ext cx="476250" cy="476250"/>
          </a:xfrm>
          <a:prstGeom prst="rect">
            <a:avLst/>
          </a:prstGeom>
        </p:spPr>
      </p:pic>
      <p:pic>
        <p:nvPicPr>
          <p:cNvPr id="7" name="Image 6"/>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3109064" y="120156"/>
            <a:ext cx="476250" cy="476250"/>
          </a:xfrm>
          <a:prstGeom prst="rect">
            <a:avLst/>
          </a:prstGeom>
        </p:spPr>
      </p:pic>
    </p:spTree>
    <p:extLst>
      <p:ext uri="{BB962C8B-B14F-4D97-AF65-F5344CB8AC3E}">
        <p14:creationId xmlns:p14="http://schemas.microsoft.com/office/powerpoint/2010/main" val="1490315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2" name="Rectangle 1"/>
          <p:cNvSpPr/>
          <p:nvPr/>
        </p:nvSpPr>
        <p:spPr>
          <a:xfrm>
            <a:off x="116351" y="700311"/>
            <a:ext cx="6989862" cy="369332"/>
          </a:xfrm>
          <a:prstGeom prst="rect">
            <a:avLst/>
          </a:prstGeom>
        </p:spPr>
        <p:txBody>
          <a:bodyPr wrap="none">
            <a:spAutoFit/>
          </a:bodyPr>
          <a:lstStyle/>
          <a:p>
            <a:r>
              <a:rPr lang="fr-FR" dirty="0">
                <a:solidFill>
                  <a:srgbClr val="008000"/>
                </a:solidFill>
              </a:rPr>
              <a:t>16.18. </a:t>
            </a:r>
            <a:r>
              <a:rPr lang="fr-FR" b="1" dirty="0">
                <a:solidFill>
                  <a:srgbClr val="008000"/>
                </a:solidFill>
              </a:rPr>
              <a:t>Jute potagère </a:t>
            </a:r>
            <a:r>
              <a:rPr lang="fr-FR" dirty="0">
                <a:solidFill>
                  <a:srgbClr val="008000"/>
                </a:solidFill>
              </a:rPr>
              <a:t>ou </a:t>
            </a:r>
            <a:r>
              <a:rPr lang="fr-FR" b="1" dirty="0">
                <a:solidFill>
                  <a:srgbClr val="008000"/>
                </a:solidFill>
              </a:rPr>
              <a:t>corète </a:t>
            </a:r>
            <a:r>
              <a:rPr lang="fr-FR" b="1" dirty="0" smtClean="0">
                <a:solidFill>
                  <a:srgbClr val="008000"/>
                </a:solidFill>
              </a:rPr>
              <a:t>potagère</a:t>
            </a:r>
            <a:r>
              <a:rPr lang="fr-FR" dirty="0" smtClean="0">
                <a:solidFill>
                  <a:srgbClr val="008000"/>
                </a:solidFill>
              </a:rPr>
              <a:t> ou </a:t>
            </a:r>
            <a:r>
              <a:rPr lang="fr-FR" b="1" dirty="0" smtClean="0">
                <a:solidFill>
                  <a:srgbClr val="008000"/>
                </a:solidFill>
              </a:rPr>
              <a:t>crincrin </a:t>
            </a:r>
            <a:r>
              <a:rPr lang="fr-FR" dirty="0">
                <a:solidFill>
                  <a:srgbClr val="008000"/>
                </a:solidFill>
              </a:rPr>
              <a:t>(</a:t>
            </a:r>
            <a:r>
              <a:rPr lang="fr-FR" i="1" dirty="0" err="1">
                <a:solidFill>
                  <a:srgbClr val="008000"/>
                </a:solidFill>
              </a:rPr>
              <a:t>Corchorus</a:t>
            </a:r>
            <a:r>
              <a:rPr lang="fr-FR" i="1" dirty="0">
                <a:solidFill>
                  <a:srgbClr val="008000"/>
                </a:solidFill>
              </a:rPr>
              <a:t> </a:t>
            </a:r>
            <a:r>
              <a:rPr lang="fr-FR" i="1" dirty="0" err="1">
                <a:solidFill>
                  <a:srgbClr val="008000"/>
                </a:solidFill>
              </a:rPr>
              <a:t>olitorius</a:t>
            </a:r>
            <a:r>
              <a:rPr lang="fr-FR" dirty="0">
                <a:solidFill>
                  <a:srgbClr val="008000"/>
                </a:solidFill>
              </a:rPr>
              <a:t>)</a:t>
            </a:r>
          </a:p>
        </p:txBody>
      </p:sp>
      <p:sp>
        <p:nvSpPr>
          <p:cNvPr id="3" name="ZoneTexte 2"/>
          <p:cNvSpPr txBox="1"/>
          <p:nvPr/>
        </p:nvSpPr>
        <p:spPr>
          <a:xfrm>
            <a:off x="116351" y="1069643"/>
            <a:ext cx="11807063" cy="2862322"/>
          </a:xfrm>
          <a:prstGeom prst="rect">
            <a:avLst/>
          </a:prstGeom>
          <a:noFill/>
        </p:spPr>
        <p:txBody>
          <a:bodyPr wrap="square" rtlCol="0">
            <a:spAutoFit/>
          </a:bodyPr>
          <a:lstStyle/>
          <a:p>
            <a:pPr algn="just"/>
            <a:r>
              <a:rPr lang="fr-FR" dirty="0">
                <a:solidFill>
                  <a:srgbClr val="008000"/>
                </a:solidFill>
              </a:rPr>
              <a:t>La </a:t>
            </a:r>
            <a:r>
              <a:rPr lang="fr-FR" b="1" dirty="0">
                <a:solidFill>
                  <a:srgbClr val="008000"/>
                </a:solidFill>
              </a:rPr>
              <a:t>corète potagère</a:t>
            </a:r>
            <a:r>
              <a:rPr lang="fr-FR" dirty="0">
                <a:solidFill>
                  <a:srgbClr val="008000"/>
                </a:solidFill>
              </a:rPr>
              <a:t> (</a:t>
            </a:r>
            <a:r>
              <a:rPr lang="fr-FR" i="1" dirty="0" err="1">
                <a:solidFill>
                  <a:srgbClr val="008000"/>
                </a:solidFill>
              </a:rPr>
              <a:t>Corchorus</a:t>
            </a:r>
            <a:r>
              <a:rPr lang="fr-FR" i="1" dirty="0">
                <a:solidFill>
                  <a:srgbClr val="008000"/>
                </a:solidFill>
              </a:rPr>
              <a:t> </a:t>
            </a:r>
            <a:r>
              <a:rPr lang="fr-FR" i="1" dirty="0" err="1">
                <a:solidFill>
                  <a:srgbClr val="008000"/>
                </a:solidFill>
              </a:rPr>
              <a:t>olitorius</a:t>
            </a:r>
            <a:r>
              <a:rPr lang="fr-FR" dirty="0">
                <a:solidFill>
                  <a:srgbClr val="008000"/>
                </a:solidFill>
              </a:rPr>
              <a:t> L.) est une plante de la famille des </a:t>
            </a:r>
            <a:r>
              <a:rPr lang="fr-FR" i="1" dirty="0" err="1">
                <a:solidFill>
                  <a:srgbClr val="008000"/>
                </a:solidFill>
                <a:hlinkClick r:id="rId2" tooltip="Tiliaceae"/>
              </a:rPr>
              <a:t>Tiliaceae</a:t>
            </a:r>
            <a:r>
              <a:rPr lang="fr-FR" dirty="0">
                <a:solidFill>
                  <a:srgbClr val="008000"/>
                </a:solidFill>
              </a:rPr>
              <a:t> (ou </a:t>
            </a:r>
            <a:r>
              <a:rPr lang="fr-FR" dirty="0" smtClean="0">
                <a:solidFill>
                  <a:srgbClr val="008000"/>
                </a:solidFill>
                <a:hlinkClick r:id="rId3" tooltip="Malvaceae"/>
              </a:rPr>
              <a:t>malvacée</a:t>
            </a:r>
            <a:r>
              <a:rPr lang="fr-FR" dirty="0" smtClean="0">
                <a:solidFill>
                  <a:srgbClr val="008000"/>
                </a:solidFill>
              </a:rPr>
              <a:t>), originaire d'</a:t>
            </a:r>
            <a:r>
              <a:rPr lang="fr-FR" dirty="0" smtClean="0">
                <a:solidFill>
                  <a:srgbClr val="008000"/>
                </a:solidFill>
                <a:hlinkClick r:id="rId4" tooltip="Inde"/>
              </a:rPr>
              <a:t>Inde</a:t>
            </a:r>
            <a:r>
              <a:rPr lang="fr-FR" dirty="0" smtClean="0">
                <a:solidFill>
                  <a:srgbClr val="008000"/>
                </a:solidFill>
              </a:rPr>
              <a:t> </a:t>
            </a:r>
            <a:r>
              <a:rPr lang="fr-FR" dirty="0">
                <a:solidFill>
                  <a:srgbClr val="008000"/>
                </a:solidFill>
              </a:rPr>
              <a:t>(</a:t>
            </a:r>
            <a:r>
              <a:rPr lang="fr-FR" dirty="0" smtClean="0">
                <a:solidFill>
                  <a:srgbClr val="008000"/>
                </a:solidFill>
              </a:rPr>
              <a:t>autres noms </a:t>
            </a:r>
            <a:r>
              <a:rPr lang="fr-FR" dirty="0">
                <a:solidFill>
                  <a:srgbClr val="008000"/>
                </a:solidFill>
              </a:rPr>
              <a:t>: </a:t>
            </a:r>
            <a:r>
              <a:rPr lang="fr-FR" dirty="0" smtClean="0">
                <a:solidFill>
                  <a:srgbClr val="008000"/>
                </a:solidFill>
              </a:rPr>
              <a:t>« mauve </a:t>
            </a:r>
            <a:r>
              <a:rPr lang="fr-FR" dirty="0">
                <a:solidFill>
                  <a:srgbClr val="008000"/>
                </a:solidFill>
              </a:rPr>
              <a:t>des Juifs », jute rouge ou jute tossa). On la cultive </a:t>
            </a:r>
            <a:r>
              <a:rPr lang="fr-FR" dirty="0" smtClean="0">
                <a:solidFill>
                  <a:srgbClr val="008000"/>
                </a:solidFill>
              </a:rPr>
              <a:t>comme </a:t>
            </a:r>
            <a:r>
              <a:rPr lang="fr-FR" dirty="0">
                <a:solidFill>
                  <a:srgbClr val="008000"/>
                </a:solidFill>
                <a:hlinkClick r:id="rId5" tooltip="Plante"/>
              </a:rPr>
              <a:t>plante</a:t>
            </a:r>
            <a:r>
              <a:rPr lang="fr-FR" dirty="0">
                <a:solidFill>
                  <a:srgbClr val="008000"/>
                </a:solidFill>
              </a:rPr>
              <a:t> </a:t>
            </a:r>
            <a:r>
              <a:rPr lang="fr-FR" dirty="0">
                <a:solidFill>
                  <a:srgbClr val="008000"/>
                </a:solidFill>
                <a:hlinkClick r:id="rId6" tooltip="Textile"/>
              </a:rPr>
              <a:t>textile</a:t>
            </a:r>
            <a:r>
              <a:rPr lang="fr-FR" dirty="0">
                <a:solidFill>
                  <a:srgbClr val="008000"/>
                </a:solidFill>
              </a:rPr>
              <a:t>, notamment pour la fabrication de toile de </a:t>
            </a:r>
            <a:r>
              <a:rPr lang="fr-FR" dirty="0">
                <a:solidFill>
                  <a:srgbClr val="008000"/>
                </a:solidFill>
                <a:hlinkClick r:id="rId7" tooltip="Jute (plante)"/>
              </a:rPr>
              <a:t>jute</a:t>
            </a:r>
            <a:r>
              <a:rPr lang="fr-FR" dirty="0">
                <a:solidFill>
                  <a:srgbClr val="008000"/>
                </a:solidFill>
              </a:rPr>
              <a:t> (tige), et comme </a:t>
            </a:r>
            <a:r>
              <a:rPr lang="fr-FR" dirty="0">
                <a:solidFill>
                  <a:srgbClr val="008000"/>
                </a:solidFill>
                <a:hlinkClick r:id="rId8" tooltip="Alimentation"/>
              </a:rPr>
              <a:t>plante alimentaire</a:t>
            </a:r>
            <a:r>
              <a:rPr lang="fr-FR" dirty="0">
                <a:solidFill>
                  <a:srgbClr val="008000"/>
                </a:solidFill>
              </a:rPr>
              <a:t> (feuilles). En Afrique et au Proche-Orient, elle est cultivée pour son utilisation en cuisine, tandis qu'en Asie, elle est </a:t>
            </a:r>
            <a:r>
              <a:rPr lang="fr-FR" dirty="0" err="1">
                <a:solidFill>
                  <a:srgbClr val="008000"/>
                </a:solidFill>
              </a:rPr>
              <a:t>davatange</a:t>
            </a:r>
            <a:r>
              <a:rPr lang="fr-FR" dirty="0">
                <a:solidFill>
                  <a:srgbClr val="008000"/>
                </a:solidFill>
              </a:rPr>
              <a:t> employée comme fibres de jute</a:t>
            </a:r>
            <a:r>
              <a:rPr lang="fr-FR" dirty="0" smtClean="0">
                <a:solidFill>
                  <a:srgbClr val="008000"/>
                </a:solidFill>
              </a:rPr>
              <a:t>. Ses </a:t>
            </a:r>
            <a:r>
              <a:rPr lang="fr-FR" dirty="0">
                <a:solidFill>
                  <a:srgbClr val="008000"/>
                </a:solidFill>
              </a:rPr>
              <a:t>feuilles sont utilisées en cuisine dans de nombreux pays d'</a:t>
            </a:r>
            <a:r>
              <a:rPr lang="fr-FR" dirty="0">
                <a:solidFill>
                  <a:srgbClr val="008000"/>
                </a:solidFill>
                <a:hlinkClick r:id="rId9" tooltip="Afrique de l'Ouest"/>
              </a:rPr>
              <a:t>Afrique de l'Ouest</a:t>
            </a:r>
            <a:r>
              <a:rPr lang="fr-FR" dirty="0">
                <a:solidFill>
                  <a:srgbClr val="008000"/>
                </a:solidFill>
              </a:rPr>
              <a:t>, du </a:t>
            </a:r>
            <a:r>
              <a:rPr lang="fr-FR" dirty="0" smtClean="0">
                <a:solidFill>
                  <a:srgbClr val="008000"/>
                </a:solidFill>
                <a:hlinkClick r:id="rId10" tooltip="Maghreb"/>
              </a:rPr>
              <a:t>Maghreb</a:t>
            </a:r>
            <a:r>
              <a:rPr lang="fr-FR" dirty="0" smtClean="0">
                <a:solidFill>
                  <a:srgbClr val="008000"/>
                </a:solidFill>
              </a:rPr>
              <a:t>, </a:t>
            </a:r>
            <a:r>
              <a:rPr lang="fr-FR" dirty="0">
                <a:solidFill>
                  <a:srgbClr val="008000"/>
                </a:solidFill>
              </a:rPr>
              <a:t>du </a:t>
            </a:r>
            <a:r>
              <a:rPr lang="fr-FR" dirty="0" smtClean="0">
                <a:solidFill>
                  <a:srgbClr val="008000"/>
                </a:solidFill>
                <a:hlinkClick r:id="rId11" tooltip="Moyen-Orient"/>
              </a:rPr>
              <a:t>Moyen-Orient</a:t>
            </a:r>
            <a:r>
              <a:rPr lang="fr-FR" dirty="0" smtClean="0">
                <a:solidFill>
                  <a:srgbClr val="008000"/>
                </a:solidFill>
              </a:rPr>
              <a:t> </a:t>
            </a:r>
            <a:r>
              <a:rPr lang="fr-FR" dirty="0">
                <a:solidFill>
                  <a:srgbClr val="008000"/>
                </a:solidFill>
              </a:rPr>
              <a:t>et </a:t>
            </a:r>
            <a:r>
              <a:rPr lang="fr-FR" dirty="0" smtClean="0">
                <a:solidFill>
                  <a:srgbClr val="008000"/>
                </a:solidFill>
              </a:rPr>
              <a:t>d’Asie. </a:t>
            </a:r>
            <a:r>
              <a:rPr lang="fr-FR" dirty="0">
                <a:solidFill>
                  <a:srgbClr val="008000"/>
                </a:solidFill>
              </a:rPr>
              <a:t>Les feuilles séchées et moulues sont utilisées comme </a:t>
            </a:r>
            <a:r>
              <a:rPr lang="fr-FR" dirty="0" smtClean="0">
                <a:solidFill>
                  <a:srgbClr val="008000"/>
                </a:solidFill>
              </a:rPr>
              <a:t>épices, pour </a:t>
            </a:r>
            <a:r>
              <a:rPr lang="fr-FR" dirty="0">
                <a:solidFill>
                  <a:srgbClr val="008000"/>
                </a:solidFill>
              </a:rPr>
              <a:t>le thé et comme épaississant de la soupe</a:t>
            </a:r>
            <a:r>
              <a:rPr lang="fr-FR" dirty="0" smtClean="0">
                <a:solidFill>
                  <a:srgbClr val="008000"/>
                </a:solidFill>
              </a:rPr>
              <a:t>.</a:t>
            </a:r>
            <a:r>
              <a:rPr lang="fr-FR" sz="1200" dirty="0">
                <a:solidFill>
                  <a:srgbClr val="008000"/>
                </a:solidFill>
              </a:rPr>
              <a:t> </a:t>
            </a:r>
            <a:r>
              <a:rPr lang="fr-FR" sz="1200" dirty="0" smtClean="0">
                <a:solidFill>
                  <a:srgbClr val="008000"/>
                </a:solidFill>
              </a:rPr>
              <a:t>Semis </a:t>
            </a:r>
            <a:r>
              <a:rPr lang="fr-FR" sz="1200" dirty="0">
                <a:solidFill>
                  <a:srgbClr val="008000"/>
                </a:solidFill>
              </a:rPr>
              <a:t>direct en ligne écartée de 30 à 50 cm avec un espacement de 10 à 15 cm sur la ligne. récolte 4 à 6 semaines après la levée. Il est conseillé de consommer les feuilles le jour de la récolte même si elle se conservent jusqu’à une semaine au réfrigérateur. La plante peut atteindre une hauteur de 1 à 2 mètres. Le fruit est une capsule cylindrique de 7 à 10 centimètres de longueur. </a:t>
            </a:r>
            <a:r>
              <a:rPr lang="fr-FR" sz="1200" b="1" dirty="0">
                <a:solidFill>
                  <a:srgbClr val="008000"/>
                </a:solidFill>
              </a:rPr>
              <a:t>La corète potagère est une plante de culture facile</a:t>
            </a:r>
            <a:r>
              <a:rPr lang="fr-FR" sz="1200" dirty="0">
                <a:solidFill>
                  <a:srgbClr val="008000"/>
                </a:solidFill>
              </a:rPr>
              <a:t>, semis à </a:t>
            </a:r>
            <a:r>
              <a:rPr lang="fr-FR" sz="1200" dirty="0" smtClean="0">
                <a:solidFill>
                  <a:srgbClr val="008000"/>
                </a:solidFill>
              </a:rPr>
              <a:t>20°C ([ou plus]. </a:t>
            </a:r>
            <a:r>
              <a:rPr lang="fr-FR" sz="1200" dirty="0">
                <a:solidFill>
                  <a:srgbClr val="008000"/>
                </a:solidFill>
              </a:rPr>
              <a:t>Repiquage des jeunes plants au courant du mois de mai dans un substrat riche et léger. </a:t>
            </a:r>
            <a:r>
              <a:rPr lang="fr-FR" sz="1200" b="1" dirty="0">
                <a:solidFill>
                  <a:srgbClr val="008000"/>
                </a:solidFill>
              </a:rPr>
              <a:t>Exposition ensoleillée</a:t>
            </a:r>
            <a:r>
              <a:rPr lang="fr-FR" sz="1200" dirty="0" smtClean="0">
                <a:solidFill>
                  <a:srgbClr val="008000"/>
                </a:solidFill>
              </a:rPr>
              <a:t>.</a:t>
            </a:r>
            <a:endParaRPr lang="fr-FR" dirty="0" smtClean="0">
              <a:solidFill>
                <a:srgbClr val="008000"/>
              </a:solidFill>
            </a:endParaRPr>
          </a:p>
          <a:p>
            <a:pPr algn="just"/>
            <a:r>
              <a:rPr lang="fr-FR" sz="1200" dirty="0">
                <a:solidFill>
                  <a:srgbClr val="008000"/>
                </a:solidFill>
              </a:rPr>
              <a:t>Sources : a) </a:t>
            </a:r>
            <a:r>
              <a:rPr lang="fr-FR" sz="1200" dirty="0">
                <a:solidFill>
                  <a:srgbClr val="008000"/>
                </a:solidFill>
                <a:hlinkClick r:id="rId12"/>
              </a:rPr>
              <a:t>http://</a:t>
            </a:r>
            <a:r>
              <a:rPr lang="fr-FR" sz="1200" dirty="0" smtClean="0">
                <a:solidFill>
                  <a:srgbClr val="008000"/>
                </a:solidFill>
                <a:hlinkClick r:id="rId12"/>
              </a:rPr>
              <a:t>fr.wikipedia.org/wiki/Cor%C3%A8te_potag%C3%A8re</a:t>
            </a:r>
            <a:r>
              <a:rPr lang="fr-FR" sz="1200" dirty="0">
                <a:solidFill>
                  <a:srgbClr val="008000"/>
                </a:solidFill>
              </a:rPr>
              <a:t>, b) </a:t>
            </a:r>
            <a:r>
              <a:rPr lang="fr-FR" sz="1200" dirty="0">
                <a:solidFill>
                  <a:srgbClr val="008000"/>
                </a:solidFill>
                <a:hlinkClick r:id="rId13"/>
              </a:rPr>
              <a:t>http://</a:t>
            </a:r>
            <a:r>
              <a:rPr lang="fr-FR" sz="1200" dirty="0" smtClean="0">
                <a:solidFill>
                  <a:srgbClr val="008000"/>
                </a:solidFill>
                <a:hlinkClick r:id="rId13"/>
              </a:rPr>
              <a:t>en.wikipedia.org/wiki/Corchorus_olitorius</a:t>
            </a:r>
            <a:r>
              <a:rPr lang="fr-FR" sz="1200" dirty="0">
                <a:solidFill>
                  <a:srgbClr val="008000"/>
                </a:solidFill>
              </a:rPr>
              <a:t>, c) </a:t>
            </a:r>
            <a:r>
              <a:rPr lang="fr-FR" sz="1200" dirty="0">
                <a:solidFill>
                  <a:srgbClr val="008000"/>
                </a:solidFill>
                <a:hlinkClick r:id="rId7"/>
              </a:rPr>
              <a:t>http://fr.wikipedia.org/wiki/Jute_%</a:t>
            </a:r>
            <a:r>
              <a:rPr lang="fr-FR" sz="1200" dirty="0" smtClean="0">
                <a:solidFill>
                  <a:srgbClr val="008000"/>
                </a:solidFill>
                <a:hlinkClick r:id="rId7"/>
              </a:rPr>
              <a:t>28plante%29</a:t>
            </a:r>
            <a:r>
              <a:rPr lang="fr-FR" sz="1200" dirty="0">
                <a:solidFill>
                  <a:srgbClr val="008000"/>
                </a:solidFill>
              </a:rPr>
              <a:t> , d) </a:t>
            </a:r>
            <a:r>
              <a:rPr lang="fr-FR" sz="1200" dirty="0">
                <a:solidFill>
                  <a:srgbClr val="008000"/>
                </a:solidFill>
                <a:hlinkClick r:id="rId14"/>
              </a:rPr>
              <a:t>http://www.tropicaplanet.com/les-produits-tropica/les-potageres/legumes-feuilles-africains/corete-potagere</a:t>
            </a:r>
            <a:r>
              <a:rPr lang="fr-FR" sz="1200" dirty="0" smtClean="0">
                <a:solidFill>
                  <a:srgbClr val="008000"/>
                </a:solidFill>
                <a:hlinkClick r:id="rId14"/>
              </a:rPr>
              <a:t>/</a:t>
            </a:r>
            <a:r>
              <a:rPr lang="fr-FR" sz="1200" dirty="0">
                <a:solidFill>
                  <a:srgbClr val="008000"/>
                </a:solidFill>
              </a:rPr>
              <a:t>, e) </a:t>
            </a:r>
            <a:r>
              <a:rPr lang="fr-FR" sz="1200" dirty="0">
                <a:solidFill>
                  <a:srgbClr val="008000"/>
                </a:solidFill>
                <a:hlinkClick r:id="rId15"/>
              </a:rPr>
              <a:t>http://</a:t>
            </a:r>
            <a:r>
              <a:rPr lang="fr-FR" sz="1200" dirty="0" smtClean="0">
                <a:solidFill>
                  <a:srgbClr val="008000"/>
                </a:solidFill>
                <a:hlinkClick r:id="rId15"/>
              </a:rPr>
              <a:t>www.alsagarden.com/</a:t>
            </a:r>
            <a:r>
              <a:rPr lang="fr-FR" sz="1200" dirty="0" err="1" smtClean="0">
                <a:solidFill>
                  <a:srgbClr val="008000"/>
                </a:solidFill>
                <a:hlinkClick r:id="rId15"/>
              </a:rPr>
              <a:t>fr</a:t>
            </a:r>
            <a:r>
              <a:rPr lang="fr-FR" sz="1200" dirty="0" smtClean="0">
                <a:solidFill>
                  <a:srgbClr val="008000"/>
                </a:solidFill>
                <a:hlinkClick r:id="rId15"/>
              </a:rPr>
              <a:t>/30-corchorus-olitorius-corète-potagère-graines.html</a:t>
            </a:r>
            <a:r>
              <a:rPr lang="fr-FR" sz="1200" dirty="0" smtClean="0">
                <a:solidFill>
                  <a:srgbClr val="008000"/>
                </a:solidFill>
              </a:rPr>
              <a:t>    </a:t>
            </a:r>
            <a:endParaRPr lang="fr-FR" sz="1200" dirty="0">
              <a:solidFill>
                <a:srgbClr val="008000"/>
              </a:solidFill>
            </a:endParaRPr>
          </a:p>
        </p:txBody>
      </p:sp>
      <p:pic>
        <p:nvPicPr>
          <p:cNvPr id="3074" name="Picture 2" descr="D:\Users\blisan\Pictures\perso\agroforets\Corchorus olitorius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3212" y="5666998"/>
            <a:ext cx="8667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agroforets\Corchorus olitorius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57688" y="5633991"/>
            <a:ext cx="13049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agroforets\Corchorus olitorius2bi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5464" y="5633991"/>
            <a:ext cx="13239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agroforets\Corchorus olitorius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1537" y="4245407"/>
            <a:ext cx="1391782" cy="24204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agroforets\Corchorus_olitoriu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29414" y="4570397"/>
            <a:ext cx="2794000" cy="209550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64</a:t>
            </a:fld>
            <a:endParaRPr lang="fr-FR" dirty="0"/>
          </a:p>
        </p:txBody>
      </p:sp>
      <p:pic>
        <p:nvPicPr>
          <p:cNvPr id="3079" name="Picture 7" descr="D:\Users\blisan\Pictures\perso\agroforets\corète potagère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47970" y="5681285"/>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Users\blisan\Pictures\perso\agroforets\corète potagère1.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7058" y="5681285"/>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8508" y="215419"/>
            <a:ext cx="533400" cy="342900"/>
          </a:xfrm>
          <a:prstGeom prst="rect">
            <a:avLst/>
          </a:prstGeom>
        </p:spPr>
      </p:pic>
    </p:spTree>
    <p:extLst>
      <p:ext uri="{BB962C8B-B14F-4D97-AF65-F5344CB8AC3E}">
        <p14:creationId xmlns:p14="http://schemas.microsoft.com/office/powerpoint/2010/main" val="40022563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65</a:t>
            </a:fld>
            <a:endParaRPr lang="fr-FR" dirty="0"/>
          </a:p>
        </p:txBody>
      </p:sp>
      <p:sp>
        <p:nvSpPr>
          <p:cNvPr id="2" name="Rectangle 1"/>
          <p:cNvSpPr/>
          <p:nvPr/>
        </p:nvSpPr>
        <p:spPr>
          <a:xfrm>
            <a:off x="240124" y="781791"/>
            <a:ext cx="4464299" cy="369332"/>
          </a:xfrm>
          <a:prstGeom prst="rect">
            <a:avLst/>
          </a:prstGeom>
        </p:spPr>
        <p:txBody>
          <a:bodyPr wrap="none">
            <a:spAutoFit/>
          </a:bodyPr>
          <a:lstStyle/>
          <a:p>
            <a:r>
              <a:rPr lang="fr-FR" dirty="0">
                <a:solidFill>
                  <a:srgbClr val="008000"/>
                </a:solidFill>
              </a:rPr>
              <a:t>16.19. </a:t>
            </a:r>
            <a:r>
              <a:rPr lang="fr-FR" b="1" dirty="0" smtClean="0">
                <a:solidFill>
                  <a:srgbClr val="008000"/>
                </a:solidFill>
              </a:rPr>
              <a:t>Laitue cultivée, </a:t>
            </a:r>
            <a:r>
              <a:rPr lang="fr-FR" b="1" dirty="0">
                <a:solidFill>
                  <a:srgbClr val="008000"/>
                </a:solidFill>
              </a:rPr>
              <a:t>salade </a:t>
            </a:r>
            <a:r>
              <a:rPr lang="fr-FR" dirty="0">
                <a:solidFill>
                  <a:srgbClr val="008000"/>
                </a:solidFill>
              </a:rPr>
              <a:t>(</a:t>
            </a:r>
            <a:r>
              <a:rPr lang="fr-FR" i="1" dirty="0">
                <a:solidFill>
                  <a:srgbClr val="008000"/>
                </a:solidFill>
              </a:rPr>
              <a:t>Lactuca </a:t>
            </a:r>
            <a:r>
              <a:rPr lang="fr-FR" i="1" dirty="0" err="1">
                <a:solidFill>
                  <a:srgbClr val="008000"/>
                </a:solidFill>
              </a:rPr>
              <a:t>sativa</a:t>
            </a:r>
            <a:r>
              <a:rPr lang="fr-FR" dirty="0">
                <a:solidFill>
                  <a:srgbClr val="008000"/>
                </a:solidFill>
              </a:rPr>
              <a:t>)</a:t>
            </a:r>
          </a:p>
        </p:txBody>
      </p:sp>
      <p:sp>
        <p:nvSpPr>
          <p:cNvPr id="4" name="ZoneTexte 3"/>
          <p:cNvSpPr txBox="1"/>
          <p:nvPr/>
        </p:nvSpPr>
        <p:spPr>
          <a:xfrm>
            <a:off x="240124" y="1303699"/>
            <a:ext cx="11773825" cy="3970318"/>
          </a:xfrm>
          <a:prstGeom prst="rect">
            <a:avLst/>
          </a:prstGeom>
          <a:noFill/>
        </p:spPr>
        <p:txBody>
          <a:bodyPr wrap="square" rtlCol="0">
            <a:spAutoFit/>
          </a:bodyPr>
          <a:lstStyle/>
          <a:p>
            <a:pPr algn="just"/>
            <a:r>
              <a:rPr lang="fr-FR" dirty="0">
                <a:solidFill>
                  <a:srgbClr val="008000"/>
                </a:solidFill>
              </a:rPr>
              <a:t>La </a:t>
            </a:r>
            <a:r>
              <a:rPr lang="fr-FR" b="1" dirty="0">
                <a:solidFill>
                  <a:srgbClr val="008000"/>
                </a:solidFill>
              </a:rPr>
              <a:t>laitue</a:t>
            </a:r>
            <a:r>
              <a:rPr lang="fr-FR" dirty="0">
                <a:solidFill>
                  <a:srgbClr val="008000"/>
                </a:solidFill>
              </a:rPr>
              <a:t>, </a:t>
            </a:r>
            <a:r>
              <a:rPr lang="fr-FR" b="1" dirty="0">
                <a:solidFill>
                  <a:srgbClr val="008000"/>
                </a:solidFill>
              </a:rPr>
              <a:t>laitue cultivée</a:t>
            </a:r>
            <a:r>
              <a:rPr lang="fr-FR" dirty="0">
                <a:solidFill>
                  <a:srgbClr val="008000"/>
                </a:solidFill>
              </a:rPr>
              <a:t> ou </a:t>
            </a:r>
            <a:r>
              <a:rPr lang="fr-FR" b="1" dirty="0">
                <a:solidFill>
                  <a:srgbClr val="008000"/>
                </a:solidFill>
              </a:rPr>
              <a:t>salade</a:t>
            </a:r>
            <a:r>
              <a:rPr lang="fr-FR" dirty="0">
                <a:solidFill>
                  <a:srgbClr val="008000"/>
                </a:solidFill>
              </a:rPr>
              <a:t> (</a:t>
            </a:r>
            <a:r>
              <a:rPr lang="fr-FR" b="1" i="1" dirty="0">
                <a:solidFill>
                  <a:srgbClr val="008000"/>
                </a:solidFill>
              </a:rPr>
              <a:t>Lactuca </a:t>
            </a:r>
            <a:r>
              <a:rPr lang="fr-FR" b="1" i="1" dirty="0" err="1">
                <a:solidFill>
                  <a:srgbClr val="008000"/>
                </a:solidFill>
              </a:rPr>
              <a:t>sativa</a:t>
            </a:r>
            <a:r>
              <a:rPr lang="fr-FR" dirty="0">
                <a:solidFill>
                  <a:srgbClr val="008000"/>
                </a:solidFill>
              </a:rPr>
              <a:t>) est une </a:t>
            </a:r>
            <a:r>
              <a:rPr lang="fr-FR" dirty="0">
                <a:solidFill>
                  <a:srgbClr val="008000"/>
                </a:solidFill>
                <a:hlinkClick r:id="rId2" tooltip="Plante"/>
              </a:rPr>
              <a:t>plante</a:t>
            </a:r>
            <a:r>
              <a:rPr lang="fr-FR" dirty="0">
                <a:solidFill>
                  <a:srgbClr val="008000"/>
                </a:solidFill>
              </a:rPr>
              <a:t> annuelle appartenant au genre </a:t>
            </a:r>
            <a:r>
              <a:rPr lang="fr-FR" i="1" dirty="0">
                <a:solidFill>
                  <a:srgbClr val="008000"/>
                </a:solidFill>
                <a:hlinkClick r:id="rId3" tooltip="Lactuca"/>
              </a:rPr>
              <a:t>Lactuca</a:t>
            </a:r>
            <a:r>
              <a:rPr lang="fr-FR" dirty="0">
                <a:solidFill>
                  <a:srgbClr val="008000"/>
                </a:solidFill>
              </a:rPr>
              <a:t> de la famille des </a:t>
            </a:r>
            <a:r>
              <a:rPr lang="fr-FR" dirty="0">
                <a:solidFill>
                  <a:srgbClr val="008000"/>
                </a:solidFill>
                <a:hlinkClick r:id="rId4" tooltip="Asteraceae"/>
              </a:rPr>
              <a:t>Astéracées</a:t>
            </a:r>
            <a:r>
              <a:rPr lang="fr-FR" dirty="0">
                <a:solidFill>
                  <a:srgbClr val="008000"/>
                </a:solidFill>
              </a:rPr>
              <a:t>, largement cultivée pour ses </a:t>
            </a:r>
            <a:r>
              <a:rPr lang="fr-FR" dirty="0">
                <a:solidFill>
                  <a:srgbClr val="008000"/>
                </a:solidFill>
                <a:hlinkClick r:id="rId5" tooltip="Feuille"/>
              </a:rPr>
              <a:t>feuilles</a:t>
            </a:r>
            <a:r>
              <a:rPr lang="fr-FR" dirty="0">
                <a:solidFill>
                  <a:srgbClr val="008000"/>
                </a:solidFill>
              </a:rPr>
              <a:t> tendres consommées comme </a:t>
            </a:r>
            <a:r>
              <a:rPr lang="fr-FR" dirty="0">
                <a:solidFill>
                  <a:srgbClr val="008000"/>
                </a:solidFill>
                <a:hlinkClick r:id="rId6" tooltip="Légume"/>
              </a:rPr>
              <a:t>légume</a:t>
            </a:r>
            <a:r>
              <a:rPr lang="fr-FR" dirty="0">
                <a:solidFill>
                  <a:srgbClr val="008000"/>
                </a:solidFill>
              </a:rPr>
              <a:t>, généralement crues en </a:t>
            </a:r>
            <a:r>
              <a:rPr lang="fr-FR" dirty="0">
                <a:solidFill>
                  <a:srgbClr val="008000"/>
                </a:solidFill>
                <a:hlinkClick r:id="rId7" tooltip="Salade (mets)"/>
              </a:rPr>
              <a:t>salade</a:t>
            </a:r>
            <a:r>
              <a:rPr lang="fr-FR" dirty="0" smtClean="0">
                <a:solidFill>
                  <a:srgbClr val="008000"/>
                </a:solidFill>
              </a:rPr>
              <a:t>.</a:t>
            </a:r>
          </a:p>
          <a:p>
            <a:pPr algn="just"/>
            <a:r>
              <a:rPr lang="fr-FR" sz="1200" dirty="0" smtClean="0">
                <a:solidFill>
                  <a:srgbClr val="008000"/>
                </a:solidFill>
              </a:rPr>
              <a:t>On </a:t>
            </a:r>
            <a:r>
              <a:rPr lang="fr-FR" sz="1200" dirty="0">
                <a:solidFill>
                  <a:srgbClr val="008000"/>
                </a:solidFill>
              </a:rPr>
              <a:t>consomme les feuilles fraîches, soit crues en salade, soit cuites, en potage, braisées, ou mélangées à d'autres légumes en jardinière. Dans le cas de la laitue asperge, d'origine chinoise, les </a:t>
            </a:r>
            <a:r>
              <a:rPr lang="fr-FR" sz="1200" dirty="0">
                <a:solidFill>
                  <a:srgbClr val="008000"/>
                </a:solidFill>
                <a:hlinkClick r:id="rId8" tooltip="Tige"/>
              </a:rPr>
              <a:t>tiges</a:t>
            </a:r>
            <a:r>
              <a:rPr lang="fr-FR" sz="1200" dirty="0">
                <a:solidFill>
                  <a:srgbClr val="008000"/>
                </a:solidFill>
              </a:rPr>
              <a:t> se consomment également comme des </a:t>
            </a:r>
            <a:r>
              <a:rPr lang="fr-FR" sz="1200" dirty="0">
                <a:solidFill>
                  <a:srgbClr val="008000"/>
                </a:solidFill>
                <a:hlinkClick r:id="rId9" tooltip="Asperge"/>
              </a:rPr>
              <a:t>asperges</a:t>
            </a:r>
            <a:r>
              <a:rPr lang="fr-FR" sz="1200" dirty="0" smtClean="0">
                <a:solidFill>
                  <a:srgbClr val="008000"/>
                </a:solidFill>
              </a:rPr>
              <a:t>. Le </a:t>
            </a:r>
            <a:r>
              <a:rPr lang="fr-FR" sz="1200" dirty="0">
                <a:solidFill>
                  <a:srgbClr val="008000"/>
                </a:solidFill>
              </a:rPr>
              <a:t>nom « laitue » dérive du </a:t>
            </a:r>
            <a:r>
              <a:rPr lang="fr-FR" sz="1200" dirty="0">
                <a:solidFill>
                  <a:srgbClr val="008000"/>
                </a:solidFill>
                <a:hlinkClick r:id="rId10" tooltip="Latin"/>
              </a:rPr>
              <a:t>latin</a:t>
            </a:r>
            <a:r>
              <a:rPr lang="fr-FR" sz="1200" dirty="0">
                <a:solidFill>
                  <a:srgbClr val="008000"/>
                </a:solidFill>
              </a:rPr>
              <a:t> </a:t>
            </a:r>
            <a:r>
              <a:rPr lang="fr-FR" sz="1200" i="1" dirty="0">
                <a:solidFill>
                  <a:srgbClr val="008000"/>
                </a:solidFill>
              </a:rPr>
              <a:t>lactuca</a:t>
            </a:r>
            <a:r>
              <a:rPr lang="fr-FR" sz="1200" dirty="0">
                <a:solidFill>
                  <a:srgbClr val="008000"/>
                </a:solidFill>
              </a:rPr>
              <a:t> qui rappelle aussi la présence dans cette plante d’un </a:t>
            </a:r>
            <a:r>
              <a:rPr lang="fr-FR" sz="1200" dirty="0">
                <a:solidFill>
                  <a:srgbClr val="008000"/>
                </a:solidFill>
                <a:hlinkClick r:id="rId11" tooltip="Latex (matériau)"/>
              </a:rPr>
              <a:t>latex</a:t>
            </a:r>
            <a:r>
              <a:rPr lang="fr-FR" sz="1200" dirty="0">
                <a:solidFill>
                  <a:srgbClr val="008000"/>
                </a:solidFill>
              </a:rPr>
              <a:t> blanc caractéristique du genre et </a:t>
            </a:r>
            <a:r>
              <a:rPr lang="fr-FR" sz="1200" i="1" dirty="0" err="1">
                <a:solidFill>
                  <a:srgbClr val="008000"/>
                </a:solidFill>
                <a:hlinkClick r:id="rId12" tooltip="Sativa"/>
              </a:rPr>
              <a:t>sativa</a:t>
            </a:r>
            <a:r>
              <a:rPr lang="fr-FR" sz="1200" dirty="0">
                <a:solidFill>
                  <a:srgbClr val="008000"/>
                </a:solidFill>
              </a:rPr>
              <a:t> signifie « cultivé » en latin</a:t>
            </a:r>
            <a:r>
              <a:rPr lang="fr-FR" sz="1200" dirty="0" smtClean="0">
                <a:solidFill>
                  <a:srgbClr val="008000"/>
                </a:solidFill>
              </a:rPr>
              <a:t>. </a:t>
            </a:r>
            <a:r>
              <a:rPr lang="fr-FR" sz="1200" dirty="0">
                <a:solidFill>
                  <a:srgbClr val="008000"/>
                </a:solidFill>
              </a:rPr>
              <a:t>La laitue est multipliée par graines ; le poids de 1000 graines est de 0,8–1,2 g. De nombreux producteurs de laitue en Afrique utilisent des semences de leur propre sélection et la moitié seulement des semences utilisées en Afrique est importée. C’est surtout dans les régions semi-arides qu’il est facile de produire des semences de laitue de bonne qualité, mais si elle n’est pas correctement conservée, la graine de laitue perd très rapidement sa </a:t>
            </a:r>
            <a:r>
              <a:rPr lang="fr-FR" sz="1200" dirty="0" smtClean="0">
                <a:solidFill>
                  <a:srgbClr val="008000"/>
                </a:solidFill>
              </a:rPr>
              <a:t>viabilité. Les </a:t>
            </a:r>
            <a:r>
              <a:rPr lang="fr-FR" sz="1200" dirty="0">
                <a:solidFill>
                  <a:srgbClr val="008000"/>
                </a:solidFill>
              </a:rPr>
              <a:t>plants de laitues pommées sont normalement élevés en pépinière. </a:t>
            </a:r>
            <a:r>
              <a:rPr lang="fr-FR" sz="1200" b="1" dirty="0">
                <a:solidFill>
                  <a:srgbClr val="008000"/>
                </a:solidFill>
              </a:rPr>
              <a:t>Les graines sont semées sur une couche ombragée</a:t>
            </a:r>
            <a:r>
              <a:rPr lang="fr-FR" sz="1200" dirty="0">
                <a:solidFill>
                  <a:srgbClr val="008000"/>
                </a:solidFill>
              </a:rPr>
              <a:t>, les plants prélevés 2–3 semaines après la levée, et repiqués au champ ou bien en mottes de 4 cm × 4 cm qui sont plantées au champ 2–3 semaines plus tard. Les plantes un peu plus âgées sont plus robustes et plus faciles à manipuler. Avec des pratiques culturales optimales, les besoins en semences sont seulement de 200 g/ha (1 g de semence pour 50 m</a:t>
            </a:r>
            <a:r>
              <a:rPr lang="fr-FR" sz="1200" baseline="30000" dirty="0">
                <a:solidFill>
                  <a:srgbClr val="008000"/>
                </a:solidFill>
              </a:rPr>
              <a:t>2</a:t>
            </a:r>
            <a:r>
              <a:rPr lang="fr-FR" sz="1200" dirty="0" smtClean="0">
                <a:solidFill>
                  <a:srgbClr val="008000"/>
                </a:solidFill>
              </a:rPr>
              <a:t>). </a:t>
            </a:r>
            <a:r>
              <a:rPr lang="fr-FR" sz="1200" dirty="0">
                <a:solidFill>
                  <a:srgbClr val="008000"/>
                </a:solidFill>
              </a:rPr>
              <a:t> La laitue batavia peut être plantée au champ à un espacement de 50 cm entre les lignes et de 30 cm sur la ligne (66 000 plantes/ha) ou à 35–60 cm × 35 cm (50 000–90 000 plantes/ha). La laitue beurre peut être plantée un peu plus serrée, suivant la taille de la pomme à maturité propre au cultivar, à 25 cm × 20–25 cm. L’espacement de la laitue romaine peut même être plus réduit, mais les producteurs peuvent préférer laisser un passage de 45 cm entre des doubles lignes espacées de 15 cm. La laitue à couper est habituellement semée directement au champ en sillons espacés de 20 cm, et éclaircie à 5–10 cm 10–20 jours après la levée</a:t>
            </a:r>
            <a:r>
              <a:rPr lang="fr-FR" sz="1200" dirty="0" smtClean="0">
                <a:solidFill>
                  <a:srgbClr val="008000"/>
                </a:solidFill>
              </a:rPr>
              <a:t>. </a:t>
            </a:r>
            <a:r>
              <a:rPr lang="fr-FR" sz="1200" dirty="0">
                <a:solidFill>
                  <a:srgbClr val="008000"/>
                </a:solidFill>
              </a:rPr>
              <a:t>Les paysans africains plantent souvent très dense, à 7–9 cm × 7–9 cm. La laitue batavia ‘Great </a:t>
            </a:r>
            <a:r>
              <a:rPr lang="fr-FR" sz="1200" dirty="0" err="1">
                <a:solidFill>
                  <a:srgbClr val="008000"/>
                </a:solidFill>
              </a:rPr>
              <a:t>Lakes</a:t>
            </a:r>
            <a:r>
              <a:rPr lang="fr-FR" sz="1200" dirty="0">
                <a:solidFill>
                  <a:srgbClr val="008000"/>
                </a:solidFill>
              </a:rPr>
              <a:t>’ ou ‘Blonde de </a:t>
            </a:r>
            <a:r>
              <a:rPr lang="fr-FR" sz="1200" dirty="0" err="1">
                <a:solidFill>
                  <a:srgbClr val="008000"/>
                </a:solidFill>
              </a:rPr>
              <a:t>Paris’</a:t>
            </a:r>
            <a:r>
              <a:rPr lang="fr-FR" sz="1200" dirty="0">
                <a:solidFill>
                  <a:srgbClr val="008000"/>
                </a:solidFill>
              </a:rPr>
              <a:t> est également souvent plantée dense pour produire de la laitue à couper. Le besoin en semences pour un semis direct dans des conditions optimales est d’environ 0,5 kg par ha, ou 1 g de semence par 20 m</a:t>
            </a:r>
            <a:r>
              <a:rPr lang="fr-FR" sz="1200" baseline="30000" dirty="0">
                <a:solidFill>
                  <a:srgbClr val="008000"/>
                </a:solidFill>
              </a:rPr>
              <a:t>2</a:t>
            </a:r>
            <a:r>
              <a:rPr lang="fr-FR" sz="1200" dirty="0">
                <a:solidFill>
                  <a:srgbClr val="008000"/>
                </a:solidFill>
              </a:rPr>
              <a:t>. La laitue pommée est aussi semée directement au champ. Dans ce cas, les plantes devront être éclaircies à 30 cm sur la ligne. </a:t>
            </a:r>
            <a:r>
              <a:rPr lang="fr-FR" sz="1200" dirty="0">
                <a:solidFill>
                  <a:srgbClr val="FF0000"/>
                </a:solidFill>
              </a:rPr>
              <a:t>Maladies et ravageurs : De nombreuses maladies fongiques, bactériennes et virales infestent la laitue sous les tropiques. Les maladies courantes sont le virus de la mosaïque, la pourriture de la base et le mildiou</a:t>
            </a:r>
            <a:r>
              <a:rPr lang="fr-FR" sz="1200" dirty="0" smtClean="0">
                <a:solidFill>
                  <a:srgbClr val="FF0000"/>
                </a:solidFill>
              </a:rPr>
              <a:t>. La mosaïque </a:t>
            </a:r>
            <a:r>
              <a:rPr lang="fr-FR" sz="1200" dirty="0"/>
              <a:t> </a:t>
            </a:r>
            <a:r>
              <a:rPr lang="fr-FR" sz="1200" dirty="0">
                <a:solidFill>
                  <a:srgbClr val="FF0000"/>
                </a:solidFill>
              </a:rPr>
              <a:t>peut être combattu par l’utilisation de semences saines, la lutte contre les pucerons et la suppression immédiate des plantes malades. La pourriture de la base </a:t>
            </a:r>
            <a:r>
              <a:rPr lang="fr-FR" sz="1200" dirty="0" smtClean="0">
                <a:solidFill>
                  <a:srgbClr val="FF0000"/>
                </a:solidFill>
              </a:rPr>
              <a:t>apparaît </a:t>
            </a:r>
            <a:r>
              <a:rPr lang="fr-FR" sz="1200" dirty="0">
                <a:solidFill>
                  <a:srgbClr val="FF0000"/>
                </a:solidFill>
              </a:rPr>
              <a:t>généralement dans des conditions humides. </a:t>
            </a:r>
            <a:r>
              <a:rPr lang="fr-FR" sz="1200" dirty="0">
                <a:solidFill>
                  <a:srgbClr val="008000"/>
                </a:solidFill>
              </a:rPr>
              <a:t>Les bonnes pratiques sanitaires, la rotation des cultures et le drainage sont conseillés, ainsi que planter sur billons [petites buttes d’environ 15-20 centimètres de </a:t>
            </a:r>
            <a:r>
              <a:rPr lang="fr-FR" sz="1200" dirty="0" smtClean="0">
                <a:solidFill>
                  <a:srgbClr val="008000"/>
                </a:solidFill>
              </a:rPr>
              <a:t>hauteur au dessus plat et aux côtés en pente douce] </a:t>
            </a:r>
            <a:r>
              <a:rPr lang="fr-FR" sz="1200" dirty="0">
                <a:solidFill>
                  <a:srgbClr val="008000"/>
                </a:solidFill>
              </a:rPr>
              <a:t>plutôt que sur sol plat.</a:t>
            </a:r>
            <a:endParaRPr lang="fr-FR" sz="1200" dirty="0" smtClean="0">
              <a:solidFill>
                <a:srgbClr val="008000"/>
              </a:solidFill>
            </a:endParaRPr>
          </a:p>
          <a:p>
            <a:r>
              <a:rPr lang="fr-FR" sz="1200" dirty="0">
                <a:solidFill>
                  <a:srgbClr val="008000"/>
                </a:solidFill>
              </a:rPr>
              <a:t>Source : a) </a:t>
            </a:r>
            <a:r>
              <a:rPr lang="fr-FR" sz="1200" dirty="0">
                <a:solidFill>
                  <a:srgbClr val="008000"/>
                </a:solidFill>
                <a:hlinkClick r:id="rId13"/>
              </a:rPr>
              <a:t>http://</a:t>
            </a:r>
            <a:r>
              <a:rPr lang="fr-FR" sz="1200" dirty="0" smtClean="0">
                <a:solidFill>
                  <a:srgbClr val="008000"/>
                </a:solidFill>
                <a:hlinkClick r:id="rId13"/>
              </a:rPr>
              <a:t>fr.wikipedia.org/wiki/Laitue_cultiv%C3%A9e</a:t>
            </a:r>
            <a:r>
              <a:rPr lang="fr-FR" sz="1200" dirty="0">
                <a:solidFill>
                  <a:srgbClr val="008000"/>
                </a:solidFill>
              </a:rPr>
              <a:t>, b) </a:t>
            </a:r>
            <a:r>
              <a:rPr lang="fr-FR" sz="1200" dirty="0">
                <a:solidFill>
                  <a:srgbClr val="008000"/>
                </a:solidFill>
                <a:hlinkClick r:id="rId14"/>
              </a:rPr>
              <a:t>http://</a:t>
            </a:r>
            <a:r>
              <a:rPr lang="fr-FR" sz="1200" dirty="0" smtClean="0">
                <a:solidFill>
                  <a:srgbClr val="008000"/>
                </a:solidFill>
                <a:hlinkClick r:id="rId14"/>
              </a:rPr>
              <a:t>database.prota.org/PROTAhtml/Lactuca%20sativa_Fr.htm</a:t>
            </a:r>
            <a:r>
              <a:rPr lang="fr-FR" sz="1200" dirty="0" smtClean="0">
                <a:solidFill>
                  <a:srgbClr val="008000"/>
                </a:solidFill>
              </a:rPr>
              <a:t>  </a:t>
            </a:r>
            <a:endParaRPr lang="fr-FR" sz="1200" dirty="0">
              <a:solidFill>
                <a:srgbClr val="008000"/>
              </a:solidFill>
            </a:endParaRPr>
          </a:p>
        </p:txBody>
      </p:sp>
      <p:sp>
        <p:nvSpPr>
          <p:cNvPr id="5" name="Rectangle 4"/>
          <p:cNvSpPr/>
          <p:nvPr/>
        </p:nvSpPr>
        <p:spPr>
          <a:xfrm>
            <a:off x="3687882" y="6525599"/>
            <a:ext cx="1555234" cy="276999"/>
          </a:xfrm>
          <a:prstGeom prst="rect">
            <a:avLst/>
          </a:prstGeom>
        </p:spPr>
        <p:txBody>
          <a:bodyPr wrap="none">
            <a:spAutoFit/>
          </a:bodyPr>
          <a:lstStyle/>
          <a:p>
            <a:pPr algn="ctr"/>
            <a:r>
              <a:rPr lang="fr-FR" sz="1200" dirty="0">
                <a:solidFill>
                  <a:srgbClr val="008000"/>
                </a:solidFill>
              </a:rPr>
              <a:t>Jeunes plans de laitue</a:t>
            </a:r>
          </a:p>
        </p:txBody>
      </p:sp>
      <p:sp>
        <p:nvSpPr>
          <p:cNvPr id="6" name="Rectangle 5"/>
          <p:cNvSpPr/>
          <p:nvPr/>
        </p:nvSpPr>
        <p:spPr>
          <a:xfrm>
            <a:off x="5580820" y="6580836"/>
            <a:ext cx="1391727" cy="276999"/>
          </a:xfrm>
          <a:prstGeom prst="rect">
            <a:avLst/>
          </a:prstGeom>
        </p:spPr>
        <p:txBody>
          <a:bodyPr wrap="none">
            <a:spAutoFit/>
          </a:bodyPr>
          <a:lstStyle/>
          <a:p>
            <a:pPr algn="ctr"/>
            <a:r>
              <a:rPr lang="fr-FR" sz="1200" dirty="0">
                <a:solidFill>
                  <a:srgbClr val="008000"/>
                </a:solidFill>
              </a:rPr>
              <a:t>Laitue « pommée »</a:t>
            </a:r>
          </a:p>
        </p:txBody>
      </p:sp>
      <p:sp>
        <p:nvSpPr>
          <p:cNvPr id="7" name="Rectangle 6"/>
          <p:cNvSpPr/>
          <p:nvPr/>
        </p:nvSpPr>
        <p:spPr>
          <a:xfrm>
            <a:off x="6829634" y="6396335"/>
            <a:ext cx="1868348" cy="461665"/>
          </a:xfrm>
          <a:prstGeom prst="rect">
            <a:avLst/>
          </a:prstGeom>
        </p:spPr>
        <p:txBody>
          <a:bodyPr wrap="square">
            <a:spAutoFit/>
          </a:bodyPr>
          <a:lstStyle/>
          <a:p>
            <a:pPr algn="ctr"/>
            <a:r>
              <a:rPr lang="fr-FR" sz="1200" dirty="0">
                <a:solidFill>
                  <a:srgbClr val="008000"/>
                </a:solidFill>
              </a:rPr>
              <a:t>Différents cultivars de laitue à l'étalage</a:t>
            </a:r>
          </a:p>
        </p:txBody>
      </p:sp>
      <p:sp>
        <p:nvSpPr>
          <p:cNvPr id="8" name="Rectangle 7"/>
          <p:cNvSpPr/>
          <p:nvPr/>
        </p:nvSpPr>
        <p:spPr>
          <a:xfrm>
            <a:off x="10285244" y="6588659"/>
            <a:ext cx="1894173" cy="276999"/>
          </a:xfrm>
          <a:prstGeom prst="rect">
            <a:avLst/>
          </a:prstGeom>
        </p:spPr>
        <p:txBody>
          <a:bodyPr wrap="none">
            <a:spAutoFit/>
          </a:bodyPr>
          <a:lstStyle/>
          <a:p>
            <a:pPr algn="ctr"/>
            <a:r>
              <a:rPr lang="fr-FR" sz="1200" dirty="0">
                <a:solidFill>
                  <a:srgbClr val="008000"/>
                </a:solidFill>
              </a:rPr>
              <a:t>Laitue « montée » en fleurs</a:t>
            </a:r>
          </a:p>
        </p:txBody>
      </p:sp>
      <p:sp>
        <p:nvSpPr>
          <p:cNvPr id="9" name="Rectangle 8"/>
          <p:cNvSpPr/>
          <p:nvPr/>
        </p:nvSpPr>
        <p:spPr>
          <a:xfrm>
            <a:off x="8922098" y="6588659"/>
            <a:ext cx="1139030" cy="276999"/>
          </a:xfrm>
          <a:prstGeom prst="rect">
            <a:avLst/>
          </a:prstGeom>
        </p:spPr>
        <p:txBody>
          <a:bodyPr wrap="none">
            <a:spAutoFit/>
          </a:bodyPr>
          <a:lstStyle/>
          <a:p>
            <a:pPr algn="ctr"/>
            <a:r>
              <a:rPr lang="fr-FR" sz="1200" dirty="0">
                <a:solidFill>
                  <a:srgbClr val="008000"/>
                </a:solidFill>
              </a:rPr>
              <a:t>Fleurs de laitue</a:t>
            </a:r>
          </a:p>
        </p:txBody>
      </p:sp>
      <p:pic>
        <p:nvPicPr>
          <p:cNvPr id="4098" name="Picture 2" descr="D:\Users\blisan\Pictures\perso\agroforets\Lactuca_sativa_blooming_0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22098" y="5713346"/>
            <a:ext cx="1048231" cy="78617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perso\agroforets\Lactuca_sativa_blooming_0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5738" y="5254843"/>
            <a:ext cx="1014743" cy="13529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lisan\Pictures\perso\agroforets\Lettuce_mix.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0264" y="5219902"/>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lisan\Pictures\perso\agroforets\Kropsla_herfst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3986" y="5274017"/>
            <a:ext cx="1220105" cy="12010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lisan\Pictures\perso\agroforets\Lactuca_sativa.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6185" y="5328308"/>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68432" y="5493890"/>
            <a:ext cx="1312344" cy="874896"/>
          </a:xfrm>
          <a:prstGeom prst="rect">
            <a:avLst/>
          </a:prstGeom>
        </p:spPr>
      </p:pic>
      <p:sp>
        <p:nvSpPr>
          <p:cNvPr id="19" name="Rectangle 18"/>
          <p:cNvSpPr/>
          <p:nvPr/>
        </p:nvSpPr>
        <p:spPr>
          <a:xfrm>
            <a:off x="1870310" y="6423977"/>
            <a:ext cx="1019383" cy="276999"/>
          </a:xfrm>
          <a:prstGeom prst="rect">
            <a:avLst/>
          </a:prstGeom>
        </p:spPr>
        <p:txBody>
          <a:bodyPr wrap="none">
            <a:spAutoFit/>
          </a:bodyPr>
          <a:lstStyle/>
          <a:p>
            <a:pPr algn="ctr"/>
            <a:r>
              <a:rPr lang="fr-FR" sz="1200" dirty="0" smtClean="0">
                <a:solidFill>
                  <a:srgbClr val="008000"/>
                </a:solidFill>
              </a:rPr>
              <a:t>Laitue beurre</a:t>
            </a:r>
            <a:endParaRPr lang="fr-FR" sz="1200" dirty="0">
              <a:solidFill>
                <a:srgbClr val="008000"/>
              </a:solidFill>
            </a:endParaRPr>
          </a:p>
        </p:txBody>
      </p:sp>
      <p:pic>
        <p:nvPicPr>
          <p:cNvPr id="23" name="Imag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2546" y="162796"/>
            <a:ext cx="462774" cy="447846"/>
          </a:xfrm>
          <a:prstGeom prst="rect">
            <a:avLst/>
          </a:prstGeom>
        </p:spPr>
      </p:pic>
    </p:spTree>
    <p:extLst>
      <p:ext uri="{BB962C8B-B14F-4D97-AF65-F5344CB8AC3E}">
        <p14:creationId xmlns:p14="http://schemas.microsoft.com/office/powerpoint/2010/main" val="14711075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289824" y="209154"/>
            <a:ext cx="452231" cy="328845"/>
          </a:xfrm>
        </p:spPr>
        <p:txBody>
          <a:bodyPr/>
          <a:lstStyle/>
          <a:p>
            <a:fld id="{603C289A-54D5-4C32-934A-7B1A9FC8B676}" type="slidenum">
              <a:rPr lang="fr-FR" smtClean="0"/>
              <a:t>66</a:t>
            </a:fld>
            <a:endParaRPr lang="fr-FR" dirty="0"/>
          </a:p>
        </p:txBody>
      </p:sp>
      <p:sp>
        <p:nvSpPr>
          <p:cNvPr id="2" name="Rectangle 1"/>
          <p:cNvSpPr/>
          <p:nvPr/>
        </p:nvSpPr>
        <p:spPr>
          <a:xfrm>
            <a:off x="161580" y="715175"/>
            <a:ext cx="6096000" cy="369332"/>
          </a:xfrm>
          <a:prstGeom prst="rect">
            <a:avLst/>
          </a:prstGeom>
        </p:spPr>
        <p:txBody>
          <a:bodyPr>
            <a:spAutoFit/>
          </a:bodyPr>
          <a:lstStyle/>
          <a:p>
            <a:r>
              <a:rPr lang="fr-FR" dirty="0">
                <a:solidFill>
                  <a:srgbClr val="008000"/>
                </a:solidFill>
              </a:rPr>
              <a:t>16.20. </a:t>
            </a:r>
            <a:r>
              <a:rPr lang="fr-FR" b="1" dirty="0" err="1">
                <a:solidFill>
                  <a:srgbClr val="008000"/>
                </a:solidFill>
              </a:rPr>
              <a:t>Macabo</a:t>
            </a:r>
            <a:r>
              <a:rPr lang="fr-FR" b="1" dirty="0">
                <a:solidFill>
                  <a:srgbClr val="008000"/>
                </a:solidFill>
              </a:rPr>
              <a:t>, </a:t>
            </a:r>
            <a:r>
              <a:rPr lang="fr-FR" b="1" dirty="0" err="1">
                <a:solidFill>
                  <a:srgbClr val="008000"/>
                </a:solidFill>
              </a:rPr>
              <a:t>tanier</a:t>
            </a:r>
            <a:r>
              <a:rPr lang="fr-FR" b="1" dirty="0">
                <a:solidFill>
                  <a:srgbClr val="008000"/>
                </a:solidFill>
              </a:rPr>
              <a:t> </a:t>
            </a:r>
            <a:r>
              <a:rPr lang="fr-FR" dirty="0">
                <a:solidFill>
                  <a:srgbClr val="008000"/>
                </a:solidFill>
              </a:rPr>
              <a:t>(</a:t>
            </a:r>
            <a:r>
              <a:rPr lang="fr-FR" i="1" dirty="0">
                <a:solidFill>
                  <a:srgbClr val="008000"/>
                </a:solidFill>
              </a:rPr>
              <a:t>Xanthosoma </a:t>
            </a:r>
            <a:r>
              <a:rPr lang="fr-FR" i="1" dirty="0" err="1">
                <a:solidFill>
                  <a:srgbClr val="008000"/>
                </a:solidFill>
              </a:rPr>
              <a:t>spp</a:t>
            </a:r>
            <a:r>
              <a:rPr lang="fr-FR" dirty="0" smtClean="0">
                <a:solidFill>
                  <a:srgbClr val="008000"/>
                </a:solidFill>
              </a:rPr>
              <a:t>.)</a:t>
            </a:r>
            <a:endParaRPr lang="fr-FR" dirty="0">
              <a:solidFill>
                <a:srgbClr val="008000"/>
              </a:solidFill>
            </a:endParaRPr>
          </a:p>
        </p:txBody>
      </p:sp>
      <p:sp>
        <p:nvSpPr>
          <p:cNvPr id="4" name="ZoneTexte 3"/>
          <p:cNvSpPr txBox="1"/>
          <p:nvPr/>
        </p:nvSpPr>
        <p:spPr>
          <a:xfrm>
            <a:off x="161580" y="1189822"/>
            <a:ext cx="11912907" cy="4062651"/>
          </a:xfrm>
          <a:prstGeom prst="rect">
            <a:avLst/>
          </a:prstGeom>
          <a:noFill/>
        </p:spPr>
        <p:txBody>
          <a:bodyPr wrap="square" rtlCol="0">
            <a:spAutoFit/>
          </a:bodyPr>
          <a:lstStyle/>
          <a:p>
            <a:pPr algn="just"/>
            <a:r>
              <a:rPr lang="fr-FR" b="1" i="1" dirty="0">
                <a:solidFill>
                  <a:srgbClr val="008000"/>
                </a:solidFill>
              </a:rPr>
              <a:t>Xanthosoma</a:t>
            </a:r>
            <a:r>
              <a:rPr lang="fr-FR" dirty="0">
                <a:solidFill>
                  <a:srgbClr val="008000"/>
                </a:solidFill>
              </a:rPr>
              <a:t> est un genre de la famille des </a:t>
            </a:r>
            <a:r>
              <a:rPr lang="fr-FR" i="1" dirty="0" err="1">
                <a:solidFill>
                  <a:srgbClr val="008000"/>
                </a:solidFill>
                <a:hlinkClick r:id="rId2" tooltip="Araceae"/>
              </a:rPr>
              <a:t>Araceae</a:t>
            </a:r>
            <a:r>
              <a:rPr lang="fr-FR" dirty="0">
                <a:solidFill>
                  <a:srgbClr val="008000"/>
                </a:solidFill>
              </a:rPr>
              <a:t> originaire des </a:t>
            </a:r>
            <a:r>
              <a:rPr lang="fr-FR" dirty="0">
                <a:solidFill>
                  <a:srgbClr val="008000"/>
                </a:solidFill>
                <a:hlinkClick r:id="rId3" tooltip="Antilles"/>
              </a:rPr>
              <a:t>Antilles</a:t>
            </a:r>
            <a:r>
              <a:rPr lang="fr-FR" dirty="0">
                <a:solidFill>
                  <a:srgbClr val="008000"/>
                </a:solidFill>
              </a:rPr>
              <a:t>. Les tubercules sont cultivés et se consomment sous le nom </a:t>
            </a:r>
            <a:r>
              <a:rPr lang="fr-FR" dirty="0" err="1">
                <a:solidFill>
                  <a:srgbClr val="008000"/>
                </a:solidFill>
              </a:rPr>
              <a:t>de</a:t>
            </a:r>
            <a:r>
              <a:rPr lang="fr-FR" b="1" dirty="0" err="1">
                <a:solidFill>
                  <a:srgbClr val="008000"/>
                </a:solidFill>
              </a:rPr>
              <a:t>malanga</a:t>
            </a:r>
            <a:r>
              <a:rPr lang="fr-FR" dirty="0">
                <a:solidFill>
                  <a:srgbClr val="008000"/>
                </a:solidFill>
              </a:rPr>
              <a:t> ou </a:t>
            </a:r>
            <a:r>
              <a:rPr lang="fr-FR" b="1" dirty="0">
                <a:solidFill>
                  <a:srgbClr val="008000"/>
                </a:solidFill>
              </a:rPr>
              <a:t>chou caraïbe</a:t>
            </a:r>
            <a:r>
              <a:rPr lang="fr-FR" dirty="0">
                <a:solidFill>
                  <a:srgbClr val="008000"/>
                </a:solidFill>
              </a:rPr>
              <a:t> dans les </a:t>
            </a:r>
            <a:r>
              <a:rPr lang="fr-FR" dirty="0">
                <a:solidFill>
                  <a:srgbClr val="008000"/>
                </a:solidFill>
                <a:hlinkClick r:id="rId4" tooltip="Antilles françaises"/>
              </a:rPr>
              <a:t>Antilles françaises</a:t>
            </a:r>
            <a:r>
              <a:rPr lang="fr-FR" dirty="0">
                <a:solidFill>
                  <a:srgbClr val="008000"/>
                </a:solidFill>
              </a:rPr>
              <a:t>. Les feuilles sont également consommées sous le nom d’</a:t>
            </a:r>
            <a:r>
              <a:rPr lang="fr-FR" b="1" dirty="0">
                <a:solidFill>
                  <a:srgbClr val="008000"/>
                </a:solidFill>
              </a:rPr>
              <a:t>herbage</a:t>
            </a:r>
            <a:r>
              <a:rPr lang="fr-FR" dirty="0" smtClean="0">
                <a:solidFill>
                  <a:srgbClr val="008000"/>
                </a:solidFill>
              </a:rPr>
              <a:t>. </a:t>
            </a:r>
            <a:r>
              <a:rPr lang="fr-FR" dirty="0">
                <a:solidFill>
                  <a:srgbClr val="008000"/>
                </a:solidFill>
              </a:rPr>
              <a:t>Le </a:t>
            </a:r>
            <a:r>
              <a:rPr lang="fr-FR" i="1" dirty="0">
                <a:solidFill>
                  <a:srgbClr val="008000"/>
                </a:solidFill>
              </a:rPr>
              <a:t>Xanthosoma </a:t>
            </a:r>
            <a:r>
              <a:rPr lang="fr-FR" i="1" dirty="0" err="1">
                <a:solidFill>
                  <a:srgbClr val="008000"/>
                </a:solidFill>
              </a:rPr>
              <a:t>sagittifolium</a:t>
            </a:r>
            <a:r>
              <a:rPr lang="fr-FR" dirty="0">
                <a:solidFill>
                  <a:srgbClr val="008000"/>
                </a:solidFill>
              </a:rPr>
              <a:t>, ou </a:t>
            </a:r>
            <a:r>
              <a:rPr lang="fr-FR" b="1" dirty="0" err="1">
                <a:solidFill>
                  <a:srgbClr val="008000"/>
                </a:solidFill>
              </a:rPr>
              <a:t>macabo</a:t>
            </a:r>
            <a:r>
              <a:rPr lang="fr-FR" dirty="0">
                <a:solidFill>
                  <a:srgbClr val="008000"/>
                </a:solidFill>
              </a:rPr>
              <a:t>, est une </a:t>
            </a:r>
            <a:r>
              <a:rPr lang="fr-FR" dirty="0">
                <a:solidFill>
                  <a:srgbClr val="008000"/>
                </a:solidFill>
                <a:hlinkClick r:id="rId5" tooltip="Plante tropicale (page inexistante)"/>
              </a:rPr>
              <a:t>plante tropicale</a:t>
            </a:r>
            <a:r>
              <a:rPr lang="fr-FR" dirty="0">
                <a:solidFill>
                  <a:srgbClr val="008000"/>
                </a:solidFill>
              </a:rPr>
              <a:t> dont les feuilles sont en forme d'oreilles d'éléphant. Certaines plantes de </a:t>
            </a:r>
            <a:r>
              <a:rPr lang="fr-FR" dirty="0" err="1">
                <a:solidFill>
                  <a:srgbClr val="008000"/>
                </a:solidFill>
              </a:rPr>
              <a:t>macabos</a:t>
            </a:r>
            <a:r>
              <a:rPr lang="fr-FR" dirty="0">
                <a:solidFill>
                  <a:srgbClr val="008000"/>
                </a:solidFill>
              </a:rPr>
              <a:t> peuvent ou non, connaître une floraison. De la famille des </a:t>
            </a:r>
            <a:r>
              <a:rPr lang="fr-FR" dirty="0">
                <a:solidFill>
                  <a:srgbClr val="008000"/>
                </a:solidFill>
                <a:hlinkClick r:id="rId2" tooltip="Araceae"/>
              </a:rPr>
              <a:t>aracées</a:t>
            </a:r>
            <a:r>
              <a:rPr lang="fr-FR" dirty="0">
                <a:solidFill>
                  <a:srgbClr val="008000"/>
                </a:solidFill>
              </a:rPr>
              <a:t>, c'est une plante à tubercules originaire de l'</a:t>
            </a:r>
            <a:r>
              <a:rPr lang="fr-FR" u="sng" dirty="0">
                <a:solidFill>
                  <a:srgbClr val="008000"/>
                </a:solidFill>
                <a:hlinkClick r:id="rId6" tooltip="Amazonie"/>
              </a:rPr>
              <a:t>Amazonie</a:t>
            </a:r>
            <a:r>
              <a:rPr lang="fr-FR" dirty="0" smtClean="0">
                <a:solidFill>
                  <a:srgbClr val="008000"/>
                </a:solidFill>
              </a:rPr>
              <a:t>. </a:t>
            </a:r>
            <a:r>
              <a:rPr lang="fr-FR" dirty="0">
                <a:solidFill>
                  <a:srgbClr val="008000"/>
                </a:solidFill>
              </a:rPr>
              <a:t>Le </a:t>
            </a:r>
            <a:r>
              <a:rPr lang="fr-FR" dirty="0" err="1">
                <a:solidFill>
                  <a:srgbClr val="008000"/>
                </a:solidFill>
              </a:rPr>
              <a:t>macabo</a:t>
            </a:r>
            <a:r>
              <a:rPr lang="fr-FR" dirty="0">
                <a:solidFill>
                  <a:srgbClr val="008000"/>
                </a:solidFill>
              </a:rPr>
              <a:t> est cultivé pour ses </a:t>
            </a:r>
            <a:r>
              <a:rPr lang="fr-FR" dirty="0">
                <a:solidFill>
                  <a:srgbClr val="008000"/>
                </a:solidFill>
                <a:hlinkClick r:id="rId7" tooltip="Corme (bulbe)"/>
              </a:rPr>
              <a:t>cormes</a:t>
            </a:r>
            <a:r>
              <a:rPr lang="fr-FR" dirty="0">
                <a:solidFill>
                  <a:srgbClr val="008000"/>
                </a:solidFill>
              </a:rPr>
              <a:t> secondaires de forme allongées ou arrondies. Il est planté dans des petits sillons arrondis de 30 </a:t>
            </a:r>
            <a:r>
              <a:rPr lang="fr-FR" dirty="0" smtClean="0">
                <a:solidFill>
                  <a:srgbClr val="008000"/>
                </a:solidFill>
              </a:rPr>
              <a:t>à 50</a:t>
            </a:r>
            <a:r>
              <a:rPr lang="fr-FR" dirty="0">
                <a:solidFill>
                  <a:srgbClr val="008000"/>
                </a:solidFill>
              </a:rPr>
              <a:t> cm de diamètre pour 50 cm de </a:t>
            </a:r>
            <a:r>
              <a:rPr lang="fr-FR" dirty="0" smtClean="0">
                <a:solidFill>
                  <a:srgbClr val="008000"/>
                </a:solidFill>
              </a:rPr>
              <a:t>hauteur. </a:t>
            </a:r>
            <a:r>
              <a:rPr lang="fr-FR" dirty="0">
                <a:solidFill>
                  <a:srgbClr val="008000"/>
                </a:solidFill>
              </a:rPr>
              <a:t>Le corme principal, trop fibreux pour la consommation humaine, est réservé à l’alimentation animale ou utilisé comme plant après segmentation. Les cormes s’utilisent de la même façon que les </a:t>
            </a:r>
            <a:r>
              <a:rPr lang="fr-FR" dirty="0">
                <a:solidFill>
                  <a:srgbClr val="008000"/>
                </a:solidFill>
                <a:hlinkClick r:id="rId8" tooltip="Pommes de terre"/>
              </a:rPr>
              <a:t>pommes de terre</a:t>
            </a:r>
            <a:r>
              <a:rPr lang="fr-FR" dirty="0">
                <a:solidFill>
                  <a:srgbClr val="008000"/>
                </a:solidFill>
              </a:rPr>
              <a:t>. Ils sont mangés cuits, bouillis, frits ou en purée, etc. Râpées et cuites à l'étouffée, ces tubercules accompagnent de nombreux plats traditionnels sous les </a:t>
            </a:r>
            <a:r>
              <a:rPr lang="fr-FR" dirty="0">
                <a:solidFill>
                  <a:srgbClr val="008000"/>
                </a:solidFill>
                <a:hlinkClick r:id="rId9" tooltip="Tropiques"/>
              </a:rPr>
              <a:t>tropiques</a:t>
            </a:r>
            <a:r>
              <a:rPr lang="fr-FR" dirty="0">
                <a:solidFill>
                  <a:srgbClr val="008000"/>
                </a:solidFill>
              </a:rPr>
              <a:t>. Il lui fait une atmosphère </a:t>
            </a:r>
            <a:r>
              <a:rPr lang="fr-FR" b="1" dirty="0">
                <a:solidFill>
                  <a:srgbClr val="008000"/>
                </a:solidFill>
              </a:rPr>
              <a:t>humide</a:t>
            </a:r>
            <a:r>
              <a:rPr lang="fr-FR" dirty="0">
                <a:solidFill>
                  <a:srgbClr val="008000"/>
                </a:solidFill>
              </a:rPr>
              <a:t>, </a:t>
            </a:r>
            <a:r>
              <a:rPr lang="fr-FR" dirty="0">
                <a:solidFill>
                  <a:srgbClr val="FF0000"/>
                </a:solidFill>
              </a:rPr>
              <a:t>mais ne pas trop l'arroser </a:t>
            </a:r>
            <a:r>
              <a:rPr lang="fr-FR" dirty="0">
                <a:solidFill>
                  <a:srgbClr val="008000"/>
                </a:solidFill>
              </a:rPr>
              <a:t>(</a:t>
            </a:r>
            <a:r>
              <a:rPr lang="fr-FR" dirty="0">
                <a:solidFill>
                  <a:srgbClr val="FF0000"/>
                </a:solidFill>
              </a:rPr>
              <a:t>risque de pourrissement</a:t>
            </a:r>
            <a:r>
              <a:rPr lang="fr-FR" dirty="0">
                <a:solidFill>
                  <a:srgbClr val="008000"/>
                </a:solidFill>
              </a:rPr>
              <a:t>). </a:t>
            </a:r>
            <a:r>
              <a:rPr lang="fr-FR" dirty="0">
                <a:solidFill>
                  <a:srgbClr val="FF0000"/>
                </a:solidFill>
              </a:rPr>
              <a:t>En cas de sécheresse (risque d'acariens, de cochenilles), </a:t>
            </a:r>
            <a:r>
              <a:rPr lang="fr-FR" dirty="0">
                <a:solidFill>
                  <a:srgbClr val="008000"/>
                </a:solidFill>
              </a:rPr>
              <a:t>vaporiser le feuillage régulièrement. </a:t>
            </a:r>
            <a:r>
              <a:rPr lang="fr-FR" dirty="0">
                <a:solidFill>
                  <a:srgbClr val="FF0000"/>
                </a:solidFill>
              </a:rPr>
              <a:t>Sa sève peut provoquer des réactions dermiques (cristaux d'oxalate de calcium et hétérosides cyanogènes). </a:t>
            </a:r>
            <a:r>
              <a:rPr lang="fr-FR" dirty="0">
                <a:solidFill>
                  <a:srgbClr val="008000"/>
                </a:solidFill>
              </a:rPr>
              <a:t>Les tubercules sont </a:t>
            </a:r>
            <a:r>
              <a:rPr lang="fr-FR" dirty="0" smtClean="0">
                <a:solidFill>
                  <a:srgbClr val="008000"/>
                </a:solidFill>
              </a:rPr>
              <a:t>bouillis pour en </a:t>
            </a:r>
            <a:r>
              <a:rPr lang="fr-FR" dirty="0">
                <a:solidFill>
                  <a:srgbClr val="008000"/>
                </a:solidFill>
              </a:rPr>
              <a:t>éliminer les </a:t>
            </a:r>
            <a:r>
              <a:rPr lang="fr-FR" dirty="0">
                <a:solidFill>
                  <a:srgbClr val="FF0000"/>
                </a:solidFill>
              </a:rPr>
              <a:t>oxalates</a:t>
            </a:r>
            <a:r>
              <a:rPr lang="fr-FR" dirty="0">
                <a:solidFill>
                  <a:srgbClr val="008000"/>
                </a:solidFill>
              </a:rPr>
              <a:t>. Les feuilles sont consommées cuites. </a:t>
            </a:r>
            <a:r>
              <a:rPr lang="fr-FR" dirty="0" smtClean="0">
                <a:solidFill>
                  <a:srgbClr val="008000"/>
                </a:solidFill>
              </a:rPr>
              <a:t>La plante est </a:t>
            </a:r>
            <a:r>
              <a:rPr lang="fr-FR" dirty="0">
                <a:solidFill>
                  <a:srgbClr val="008000"/>
                </a:solidFill>
              </a:rPr>
              <a:t>aussi utilisée comme plante fourragère</a:t>
            </a:r>
            <a:r>
              <a:rPr lang="fr-FR" dirty="0" smtClean="0">
                <a:solidFill>
                  <a:srgbClr val="008000"/>
                </a:solidFill>
              </a:rPr>
              <a:t>. Autre espèce comestible : le </a:t>
            </a:r>
            <a:r>
              <a:rPr lang="fr-FR" dirty="0">
                <a:solidFill>
                  <a:srgbClr val="008000"/>
                </a:solidFill>
              </a:rPr>
              <a:t>"taro violet" (</a:t>
            </a:r>
            <a:r>
              <a:rPr lang="fr-FR" i="1" dirty="0">
                <a:solidFill>
                  <a:srgbClr val="008000"/>
                </a:solidFill>
              </a:rPr>
              <a:t>Xanthosoma </a:t>
            </a:r>
            <a:r>
              <a:rPr lang="fr-FR" i="1" dirty="0" err="1">
                <a:solidFill>
                  <a:srgbClr val="008000"/>
                </a:solidFill>
              </a:rPr>
              <a:t>violaceum</a:t>
            </a:r>
            <a:r>
              <a:rPr lang="fr-FR" dirty="0" smtClean="0">
                <a:solidFill>
                  <a:srgbClr val="008000"/>
                </a:solidFill>
              </a:rPr>
              <a:t>).</a:t>
            </a:r>
          </a:p>
          <a:p>
            <a:pPr algn="just"/>
            <a:r>
              <a:rPr lang="fr-FR" sz="1200" dirty="0">
                <a:solidFill>
                  <a:srgbClr val="008000"/>
                </a:solidFill>
              </a:rPr>
              <a:t>Sources : a) </a:t>
            </a:r>
            <a:r>
              <a:rPr lang="fr-FR" sz="1200" dirty="0">
                <a:solidFill>
                  <a:srgbClr val="008000"/>
                </a:solidFill>
                <a:hlinkClick r:id="rId10"/>
              </a:rPr>
              <a:t>http://</a:t>
            </a:r>
            <a:r>
              <a:rPr lang="fr-FR" sz="1200" dirty="0" smtClean="0">
                <a:solidFill>
                  <a:srgbClr val="008000"/>
                </a:solidFill>
                <a:hlinkClick r:id="rId10"/>
              </a:rPr>
              <a:t>fr.wikipedia.org/wiki/Xanthosoma</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1"/>
              </a:rPr>
              <a:t>http://</a:t>
            </a:r>
            <a:r>
              <a:rPr lang="fr-FR" sz="1200" dirty="0" smtClean="0">
                <a:solidFill>
                  <a:srgbClr val="008000"/>
                </a:solidFill>
                <a:hlinkClick r:id="rId11"/>
              </a:rPr>
              <a:t>fr.wikipedia.org/wiki/Xanthosoma_sagittifolium</a:t>
            </a:r>
            <a:r>
              <a:rPr lang="fr-FR" sz="1200" dirty="0">
                <a:solidFill>
                  <a:srgbClr val="008000"/>
                </a:solidFill>
              </a:rPr>
              <a:t>, c) </a:t>
            </a:r>
            <a:r>
              <a:rPr lang="fr-FR" sz="1200" dirty="0">
                <a:solidFill>
                  <a:srgbClr val="008000"/>
                </a:solidFill>
                <a:hlinkClick r:id="rId12"/>
              </a:rPr>
              <a:t>http://</a:t>
            </a:r>
            <a:r>
              <a:rPr lang="fr-FR" sz="1200" dirty="0" smtClean="0">
                <a:solidFill>
                  <a:srgbClr val="008000"/>
                </a:solidFill>
                <a:hlinkClick r:id="rId12"/>
              </a:rPr>
              <a:t>nature.jardin.free.fr/1104/xanthosoma_violaceum.html</a:t>
            </a:r>
            <a:r>
              <a:rPr lang="fr-FR" sz="1200" dirty="0" smtClean="0">
                <a:solidFill>
                  <a:srgbClr val="008000"/>
                </a:solidFill>
              </a:rPr>
              <a:t>  </a:t>
            </a:r>
          </a:p>
          <a:p>
            <a:pPr algn="just"/>
            <a:r>
              <a:rPr lang="fr-FR" sz="1200" dirty="0">
                <a:solidFill>
                  <a:srgbClr val="008000"/>
                </a:solidFill>
              </a:rPr>
              <a:t>d) </a:t>
            </a:r>
            <a:r>
              <a:rPr lang="fr-FR" sz="1200" dirty="0">
                <a:solidFill>
                  <a:srgbClr val="008000"/>
                </a:solidFill>
                <a:hlinkClick r:id="rId13"/>
              </a:rPr>
              <a:t>http://</a:t>
            </a:r>
            <a:r>
              <a:rPr lang="fr-FR" sz="1200" dirty="0" smtClean="0">
                <a:solidFill>
                  <a:srgbClr val="008000"/>
                </a:solidFill>
                <a:hlinkClick r:id="rId13"/>
              </a:rPr>
              <a:t>en.wikipedia.org/wiki/Xanthosoma_sagittifolium</a:t>
            </a:r>
            <a:r>
              <a:rPr lang="fr-FR" sz="1200" dirty="0" smtClean="0">
                <a:solidFill>
                  <a:srgbClr val="008000"/>
                </a:solidFill>
              </a:rPr>
              <a:t> </a:t>
            </a:r>
            <a:endParaRPr lang="fr-FR" sz="1200" dirty="0">
              <a:solidFill>
                <a:srgbClr val="008000"/>
              </a:solidFill>
            </a:endParaRPr>
          </a:p>
        </p:txBody>
      </p:sp>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39795" y="90641"/>
            <a:ext cx="1388458" cy="1046524"/>
          </a:xfrm>
          <a:prstGeom prst="rect">
            <a:avLst/>
          </a:prstGeom>
        </p:spPr>
      </p:pic>
      <p:pic>
        <p:nvPicPr>
          <p:cNvPr id="6" name="Imag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77975" y="90641"/>
            <a:ext cx="1098332" cy="1036162"/>
          </a:xfrm>
          <a:prstGeom prst="rect">
            <a:avLst/>
          </a:prstGeom>
        </p:spPr>
      </p:pic>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51724" y="5819775"/>
            <a:ext cx="1381125" cy="1038225"/>
          </a:xfrm>
          <a:prstGeom prst="rect">
            <a:avLst/>
          </a:prstGeom>
        </p:spPr>
      </p:pic>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9824" y="5252473"/>
            <a:ext cx="1895475" cy="1419225"/>
          </a:xfrm>
          <a:prstGeom prst="rect">
            <a:avLst/>
          </a:prstGeom>
        </p:spPr>
      </p:pic>
      <p:pic>
        <p:nvPicPr>
          <p:cNvPr id="10" name="Imag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81442" y="5010125"/>
            <a:ext cx="1019175" cy="1733550"/>
          </a:xfrm>
          <a:prstGeom prst="rect">
            <a:avLst/>
          </a:prstGeom>
        </p:spPr>
      </p:pic>
      <p:pic>
        <p:nvPicPr>
          <p:cNvPr id="11" name="Imag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66628" y="5038161"/>
            <a:ext cx="2476500" cy="1847850"/>
          </a:xfrm>
          <a:prstGeom prst="rect">
            <a:avLst/>
          </a:prstGeom>
        </p:spPr>
      </p:pic>
      <p:pic>
        <p:nvPicPr>
          <p:cNvPr id="12" name="Imag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52807" y="5138173"/>
            <a:ext cx="2438400" cy="1828800"/>
          </a:xfrm>
          <a:prstGeom prst="rect">
            <a:avLst/>
          </a:prstGeom>
        </p:spPr>
      </p:pic>
      <p:sp>
        <p:nvSpPr>
          <p:cNvPr id="13" name="ZoneTexte 12"/>
          <p:cNvSpPr txBox="1"/>
          <p:nvPr/>
        </p:nvSpPr>
        <p:spPr>
          <a:xfrm>
            <a:off x="6521986" y="5155894"/>
            <a:ext cx="1850833" cy="461665"/>
          </a:xfrm>
          <a:prstGeom prst="rect">
            <a:avLst/>
          </a:prstGeom>
          <a:noFill/>
        </p:spPr>
        <p:txBody>
          <a:bodyPr wrap="square" rtlCol="0">
            <a:spAutoFit/>
          </a:bodyPr>
          <a:lstStyle/>
          <a:p>
            <a:pPr algn="r"/>
            <a:r>
              <a:rPr lang="fr-FR" sz="1200" dirty="0" smtClean="0">
                <a:solidFill>
                  <a:srgbClr val="008000"/>
                </a:solidFill>
              </a:rPr>
              <a:t>Diverses espèces de </a:t>
            </a:r>
            <a:r>
              <a:rPr lang="fr-FR" sz="1200" i="1" dirty="0">
                <a:solidFill>
                  <a:srgbClr val="008000"/>
                </a:solidFill>
              </a:rPr>
              <a:t>Xanthosoma </a:t>
            </a:r>
            <a:r>
              <a:rPr lang="fr-FR" sz="1200" dirty="0" smtClean="0">
                <a:solidFill>
                  <a:srgbClr val="008000"/>
                </a:solidFill>
              </a:rPr>
              <a:t>(Brésil) </a:t>
            </a:r>
            <a:r>
              <a:rPr lang="fr-FR" sz="1200" dirty="0" smtClean="0">
                <a:solidFill>
                  <a:srgbClr val="008000"/>
                </a:solidFill>
                <a:latin typeface="Calibri" panose="020F0502020204030204" pitchFamily="34" charset="0"/>
              </a:rPr>
              <a:t>→</a:t>
            </a:r>
            <a:endParaRPr lang="fr-FR" sz="1200" dirty="0">
              <a:solidFill>
                <a:srgbClr val="008000"/>
              </a:solidFill>
            </a:endParaRPr>
          </a:p>
        </p:txBody>
      </p:sp>
      <p:sp>
        <p:nvSpPr>
          <p:cNvPr id="14" name="ZoneTexte 13"/>
          <p:cNvSpPr txBox="1"/>
          <p:nvPr/>
        </p:nvSpPr>
        <p:spPr>
          <a:xfrm>
            <a:off x="11003943" y="204829"/>
            <a:ext cx="1152674" cy="276999"/>
          </a:xfrm>
          <a:prstGeom prst="rect">
            <a:avLst/>
          </a:prstGeom>
          <a:noFill/>
        </p:spPr>
        <p:txBody>
          <a:bodyPr wrap="square" rtlCol="0">
            <a:spAutoFit/>
          </a:bodyPr>
          <a:lstStyle/>
          <a:p>
            <a:r>
              <a:rPr lang="fr-FR" sz="1200" dirty="0" smtClean="0">
                <a:solidFill>
                  <a:srgbClr val="008000"/>
                </a:solidFill>
                <a:latin typeface="Calibri" panose="020F0502020204030204" pitchFamily="34" charset="0"/>
              </a:rPr>
              <a:t>←</a:t>
            </a:r>
            <a:r>
              <a:rPr lang="fr-FR" sz="1200" dirty="0" smtClean="0">
                <a:solidFill>
                  <a:srgbClr val="008000"/>
                </a:solidFill>
              </a:rPr>
              <a:t> </a:t>
            </a:r>
            <a:r>
              <a:rPr lang="fr-FR" sz="1200" dirty="0">
                <a:solidFill>
                  <a:srgbClr val="008000"/>
                </a:solidFill>
              </a:rPr>
              <a:t>"taro violet"</a:t>
            </a:r>
          </a:p>
        </p:txBody>
      </p:sp>
      <p:pic>
        <p:nvPicPr>
          <p:cNvPr id="15" name="Image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19649" y="5252473"/>
            <a:ext cx="1285875" cy="1714500"/>
          </a:xfrm>
          <a:prstGeom prst="rect">
            <a:avLst/>
          </a:prstGeom>
        </p:spPr>
      </p:pic>
      <p:pic>
        <p:nvPicPr>
          <p:cNvPr id="7" name="Imag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3336" y="90641"/>
            <a:ext cx="476250" cy="476250"/>
          </a:xfrm>
          <a:prstGeom prst="rect">
            <a:avLst/>
          </a:prstGeom>
        </p:spPr>
      </p:pic>
      <p:pic>
        <p:nvPicPr>
          <p:cNvPr id="18" name="Imag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19308" y="90641"/>
            <a:ext cx="476250" cy="476250"/>
          </a:xfrm>
          <a:prstGeom prst="rect">
            <a:avLst/>
          </a:prstGeom>
        </p:spPr>
      </p:pic>
    </p:spTree>
    <p:extLst>
      <p:ext uri="{BB962C8B-B14F-4D97-AF65-F5344CB8AC3E}">
        <p14:creationId xmlns:p14="http://schemas.microsoft.com/office/powerpoint/2010/main" val="9359125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519181" y="236003"/>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67</a:t>
            </a:fld>
            <a:endParaRPr lang="fr-FR" dirty="0"/>
          </a:p>
        </p:txBody>
      </p:sp>
      <p:sp>
        <p:nvSpPr>
          <p:cNvPr id="2" name="Rectangle 1"/>
          <p:cNvSpPr/>
          <p:nvPr/>
        </p:nvSpPr>
        <p:spPr>
          <a:xfrm>
            <a:off x="177696" y="743505"/>
            <a:ext cx="3243452" cy="369332"/>
          </a:xfrm>
          <a:prstGeom prst="rect">
            <a:avLst/>
          </a:prstGeom>
        </p:spPr>
        <p:txBody>
          <a:bodyPr wrap="none">
            <a:spAutoFit/>
          </a:bodyPr>
          <a:lstStyle/>
          <a:p>
            <a:r>
              <a:rPr lang="fr-FR" dirty="0">
                <a:solidFill>
                  <a:srgbClr val="008000"/>
                </a:solidFill>
              </a:rPr>
              <a:t>16.21. </a:t>
            </a:r>
            <a:r>
              <a:rPr lang="fr-FR" b="1" dirty="0">
                <a:solidFill>
                  <a:srgbClr val="008000"/>
                </a:solidFill>
              </a:rPr>
              <a:t>Taro</a:t>
            </a:r>
            <a:r>
              <a:rPr lang="fr-FR" dirty="0">
                <a:solidFill>
                  <a:srgbClr val="008000"/>
                </a:solidFill>
              </a:rPr>
              <a:t> (</a:t>
            </a:r>
            <a:r>
              <a:rPr lang="fr-FR" i="1" dirty="0" err="1">
                <a:solidFill>
                  <a:srgbClr val="008000"/>
                </a:solidFill>
              </a:rPr>
              <a:t>Colocasia</a:t>
            </a:r>
            <a:r>
              <a:rPr lang="fr-FR" i="1" dirty="0">
                <a:solidFill>
                  <a:srgbClr val="008000"/>
                </a:solidFill>
              </a:rPr>
              <a:t> </a:t>
            </a:r>
            <a:r>
              <a:rPr lang="fr-FR" i="1" dirty="0" err="1">
                <a:solidFill>
                  <a:srgbClr val="008000"/>
                </a:solidFill>
              </a:rPr>
              <a:t>esculenta</a:t>
            </a:r>
            <a:r>
              <a:rPr lang="fr-FR" dirty="0">
                <a:solidFill>
                  <a:srgbClr val="008000"/>
                </a:solidFill>
              </a:rPr>
              <a:t>)</a:t>
            </a:r>
          </a:p>
        </p:txBody>
      </p:sp>
      <p:sp>
        <p:nvSpPr>
          <p:cNvPr id="4" name="ZoneTexte 3"/>
          <p:cNvSpPr txBox="1"/>
          <p:nvPr/>
        </p:nvSpPr>
        <p:spPr>
          <a:xfrm>
            <a:off x="177696" y="1112837"/>
            <a:ext cx="11907808" cy="3046988"/>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taro</a:t>
            </a:r>
            <a:r>
              <a:rPr lang="fr-FR" dirty="0">
                <a:solidFill>
                  <a:srgbClr val="008000"/>
                </a:solidFill>
              </a:rPr>
              <a:t>, aussi appelé </a:t>
            </a:r>
            <a:r>
              <a:rPr lang="fr-FR" b="1" dirty="0">
                <a:solidFill>
                  <a:srgbClr val="008000"/>
                </a:solidFill>
              </a:rPr>
              <a:t>songe</a:t>
            </a:r>
            <a:r>
              <a:rPr lang="fr-FR" dirty="0">
                <a:solidFill>
                  <a:srgbClr val="008000"/>
                </a:solidFill>
              </a:rPr>
              <a:t>, </a:t>
            </a:r>
            <a:r>
              <a:rPr lang="fr-FR" b="1" dirty="0">
                <a:solidFill>
                  <a:srgbClr val="008000"/>
                </a:solidFill>
              </a:rPr>
              <a:t>madère</a:t>
            </a:r>
            <a:r>
              <a:rPr lang="fr-FR" dirty="0">
                <a:solidFill>
                  <a:srgbClr val="008000"/>
                </a:solidFill>
              </a:rPr>
              <a:t>, </a:t>
            </a:r>
            <a:r>
              <a:rPr lang="fr-FR" b="1" dirty="0">
                <a:solidFill>
                  <a:srgbClr val="008000"/>
                </a:solidFill>
              </a:rPr>
              <a:t>chou chine</a:t>
            </a:r>
            <a:r>
              <a:rPr lang="fr-FR" dirty="0">
                <a:solidFill>
                  <a:srgbClr val="008000"/>
                </a:solidFill>
              </a:rPr>
              <a:t> ou </a:t>
            </a:r>
            <a:r>
              <a:rPr lang="fr-FR" b="1" dirty="0" err="1">
                <a:solidFill>
                  <a:srgbClr val="008000"/>
                </a:solidFill>
              </a:rPr>
              <a:t>dachine</a:t>
            </a:r>
            <a:r>
              <a:rPr lang="fr-FR" dirty="0">
                <a:solidFill>
                  <a:srgbClr val="008000"/>
                </a:solidFill>
              </a:rPr>
              <a:t>, est un tubercule alimentaire des régions tropicales produit par des plantes de la famille des </a:t>
            </a:r>
            <a:r>
              <a:rPr lang="fr-FR" dirty="0">
                <a:solidFill>
                  <a:srgbClr val="008000"/>
                </a:solidFill>
                <a:hlinkClick r:id="rId2" tooltip="Araceae"/>
              </a:rPr>
              <a:t>Aracées</a:t>
            </a:r>
            <a:r>
              <a:rPr lang="fr-FR" dirty="0">
                <a:solidFill>
                  <a:srgbClr val="008000"/>
                </a:solidFill>
              </a:rPr>
              <a:t>, le plus souvent de la sous-famille des </a:t>
            </a:r>
            <a:r>
              <a:rPr lang="fr-FR" i="1" dirty="0" err="1">
                <a:solidFill>
                  <a:srgbClr val="008000"/>
                </a:solidFill>
                <a:hlinkClick r:id="rId3" tooltip="Aroideae"/>
              </a:rPr>
              <a:t>Aroideae</a:t>
            </a:r>
            <a:r>
              <a:rPr lang="fr-FR" dirty="0">
                <a:solidFill>
                  <a:srgbClr val="008000"/>
                </a:solidFill>
              </a:rPr>
              <a:t>. Le terme peut désigner également la plante elle-même, dont les autres parties (tiges et feuilles) peuvent aussi être consommées après préparation</a:t>
            </a:r>
            <a:r>
              <a:rPr lang="fr-FR" dirty="0" smtClean="0">
                <a:solidFill>
                  <a:srgbClr val="008000"/>
                </a:solidFill>
              </a:rPr>
              <a:t>. </a:t>
            </a:r>
            <a:r>
              <a:rPr lang="fr-FR" dirty="0">
                <a:solidFill>
                  <a:srgbClr val="008000"/>
                </a:solidFill>
              </a:rPr>
              <a:t>L'espèce la plus fréquemment désignée sous le nom de </a:t>
            </a:r>
            <a:r>
              <a:rPr lang="fr-FR" i="1" dirty="0">
                <a:solidFill>
                  <a:srgbClr val="008000"/>
                </a:solidFill>
              </a:rPr>
              <a:t>taro</a:t>
            </a:r>
            <a:r>
              <a:rPr lang="fr-FR" dirty="0">
                <a:solidFill>
                  <a:srgbClr val="008000"/>
                </a:solidFill>
              </a:rPr>
              <a:t> et la plus largement cultivée est </a:t>
            </a:r>
            <a:r>
              <a:rPr lang="fr-FR" i="1" dirty="0" err="1">
                <a:solidFill>
                  <a:srgbClr val="008000"/>
                </a:solidFill>
                <a:hlinkClick r:id="rId4" tooltip="Colocasia esculenta"/>
              </a:rPr>
              <a:t>Colocasia</a:t>
            </a:r>
            <a:r>
              <a:rPr lang="fr-FR" i="1" dirty="0">
                <a:solidFill>
                  <a:srgbClr val="008000"/>
                </a:solidFill>
                <a:hlinkClick r:id="rId4" tooltip="Colocasia esculenta"/>
              </a:rPr>
              <a:t> </a:t>
            </a:r>
            <a:r>
              <a:rPr lang="fr-FR" i="1" dirty="0" err="1">
                <a:solidFill>
                  <a:srgbClr val="008000"/>
                </a:solidFill>
                <a:hlinkClick r:id="rId4" tooltip="Colocasia esculenta"/>
              </a:rPr>
              <a:t>esculenta</a:t>
            </a:r>
            <a:r>
              <a:rPr lang="fr-FR" dirty="0">
                <a:solidFill>
                  <a:srgbClr val="008000"/>
                </a:solidFill>
              </a:rPr>
              <a:t>. </a:t>
            </a:r>
            <a:r>
              <a:rPr lang="fr-FR" b="1" i="1" dirty="0" err="1">
                <a:solidFill>
                  <a:srgbClr val="008000"/>
                </a:solidFill>
              </a:rPr>
              <a:t>Colocasia</a:t>
            </a:r>
            <a:r>
              <a:rPr lang="fr-FR" b="1" i="1" dirty="0">
                <a:solidFill>
                  <a:srgbClr val="008000"/>
                </a:solidFill>
              </a:rPr>
              <a:t> </a:t>
            </a:r>
            <a:r>
              <a:rPr lang="fr-FR" b="1" i="1" dirty="0" err="1">
                <a:solidFill>
                  <a:srgbClr val="008000"/>
                </a:solidFill>
              </a:rPr>
              <a:t>esculenta</a:t>
            </a:r>
            <a:r>
              <a:rPr lang="fr-FR" dirty="0">
                <a:solidFill>
                  <a:srgbClr val="008000"/>
                </a:solidFill>
              </a:rPr>
              <a:t> est une plante de la famille des </a:t>
            </a:r>
            <a:r>
              <a:rPr lang="fr-FR" dirty="0">
                <a:solidFill>
                  <a:srgbClr val="008000"/>
                </a:solidFill>
                <a:hlinkClick r:id="rId2" tooltip="Araceae"/>
              </a:rPr>
              <a:t>Aracées</a:t>
            </a:r>
            <a:r>
              <a:rPr lang="fr-FR" dirty="0">
                <a:solidFill>
                  <a:srgbClr val="008000"/>
                </a:solidFill>
              </a:rPr>
              <a:t>, généralement connue sous le </a:t>
            </a:r>
            <a:r>
              <a:rPr lang="fr-FR" dirty="0">
                <a:solidFill>
                  <a:srgbClr val="008000"/>
                </a:solidFill>
                <a:hlinkClick r:id="rId5" tooltip="Nom vernaculaire"/>
              </a:rPr>
              <a:t>nom vernaculaire</a:t>
            </a:r>
            <a:r>
              <a:rPr lang="fr-FR" dirty="0">
                <a:solidFill>
                  <a:srgbClr val="008000"/>
                </a:solidFill>
              </a:rPr>
              <a:t> générique de </a:t>
            </a:r>
            <a:r>
              <a:rPr lang="fr-FR" b="1" dirty="0">
                <a:solidFill>
                  <a:srgbClr val="008000"/>
                </a:solidFill>
              </a:rPr>
              <a:t>taro</a:t>
            </a:r>
            <a:r>
              <a:rPr lang="fr-FR" dirty="0">
                <a:solidFill>
                  <a:srgbClr val="008000"/>
                </a:solidFill>
              </a:rPr>
              <a:t> et cultivée dans les régions tropicales pour sa racine épaissie en gros tubercule farineux, à la chair de couleur crème à rose, de texture sèche et goût proche de celui de la </a:t>
            </a:r>
            <a:r>
              <a:rPr lang="fr-FR" dirty="0">
                <a:solidFill>
                  <a:srgbClr val="008000"/>
                </a:solidFill>
                <a:hlinkClick r:id="rId6" tooltip="Patate douce"/>
              </a:rPr>
              <a:t>patate douce</a:t>
            </a:r>
            <a:r>
              <a:rPr lang="fr-FR" dirty="0">
                <a:solidFill>
                  <a:srgbClr val="008000"/>
                </a:solidFill>
              </a:rPr>
              <a:t>. Les feuilles se préparent comme des épinards. Le terme désigne aussi le tubercule lui-même.</a:t>
            </a:r>
            <a:endParaRPr lang="fr-FR" dirty="0" smtClean="0">
              <a:solidFill>
                <a:srgbClr val="008000"/>
              </a:solidFill>
            </a:endParaRPr>
          </a:p>
          <a:p>
            <a:pPr algn="just"/>
            <a:r>
              <a:rPr lang="fr-FR" sz="1200" dirty="0">
                <a:solidFill>
                  <a:srgbClr val="008000"/>
                </a:solidFill>
              </a:rPr>
              <a:t>D</a:t>
            </a:r>
            <a:r>
              <a:rPr lang="fr-FR" sz="1200" dirty="0" smtClean="0">
                <a:solidFill>
                  <a:srgbClr val="008000"/>
                </a:solidFill>
              </a:rPr>
              <a:t>'autres </a:t>
            </a:r>
            <a:r>
              <a:rPr lang="fr-FR" sz="1200" dirty="0">
                <a:solidFill>
                  <a:srgbClr val="008000"/>
                </a:solidFill>
              </a:rPr>
              <a:t>espèces cultivées sont parfois appelées </a:t>
            </a:r>
            <a:r>
              <a:rPr lang="fr-FR" sz="1200" i="1" dirty="0">
                <a:solidFill>
                  <a:srgbClr val="008000"/>
                </a:solidFill>
              </a:rPr>
              <a:t>taro</a:t>
            </a:r>
            <a:r>
              <a:rPr lang="fr-FR" sz="1200" dirty="0">
                <a:solidFill>
                  <a:srgbClr val="008000"/>
                </a:solidFill>
              </a:rPr>
              <a:t>, ou au moins lui sont assimilées dans les statistiques de production agricole </a:t>
            </a:r>
            <a:r>
              <a:rPr lang="fr-FR" sz="1200" dirty="0" smtClean="0">
                <a:solidFill>
                  <a:srgbClr val="008000"/>
                </a:solidFill>
              </a:rPr>
              <a:t>: a) </a:t>
            </a:r>
            <a:r>
              <a:rPr lang="fr-FR" sz="1200" i="1" dirty="0">
                <a:solidFill>
                  <a:srgbClr val="008000"/>
                </a:solidFill>
                <a:hlinkClick r:id="rId7" tooltip="Xanthosoma sagittifolium"/>
              </a:rPr>
              <a:t>Xanthosoma </a:t>
            </a:r>
            <a:r>
              <a:rPr lang="fr-FR" sz="1200" i="1" dirty="0" err="1">
                <a:solidFill>
                  <a:srgbClr val="008000"/>
                </a:solidFill>
                <a:hlinkClick r:id="rId7" tooltip="Xanthosoma sagittifolium"/>
              </a:rPr>
              <a:t>sagittifolium</a:t>
            </a:r>
            <a:r>
              <a:rPr lang="fr-FR" sz="1200" dirty="0">
                <a:solidFill>
                  <a:srgbClr val="008000"/>
                </a:solidFill>
              </a:rPr>
              <a:t> ou </a:t>
            </a:r>
            <a:r>
              <a:rPr lang="fr-FR" sz="1200" dirty="0" err="1">
                <a:solidFill>
                  <a:srgbClr val="008000"/>
                </a:solidFill>
              </a:rPr>
              <a:t>Macabo</a:t>
            </a:r>
            <a:r>
              <a:rPr lang="fr-FR" sz="1200" dirty="0">
                <a:solidFill>
                  <a:srgbClr val="008000"/>
                </a:solidFill>
              </a:rPr>
              <a:t> (</a:t>
            </a:r>
            <a:r>
              <a:rPr lang="fr-FR" sz="1200" dirty="0">
                <a:solidFill>
                  <a:srgbClr val="008000"/>
                </a:solidFill>
                <a:hlinkClick r:id="rId8" tooltip="Cameroun"/>
              </a:rPr>
              <a:t>Cameroun</a:t>
            </a:r>
            <a:r>
              <a:rPr lang="fr-FR" sz="1200" dirty="0">
                <a:solidFill>
                  <a:srgbClr val="008000"/>
                </a:solidFill>
              </a:rPr>
              <a:t>), Songe fleur (Réunion</a:t>
            </a:r>
            <a:r>
              <a:rPr lang="fr-FR" sz="1200" dirty="0" smtClean="0">
                <a:solidFill>
                  <a:srgbClr val="008000"/>
                </a:solidFill>
              </a:rPr>
              <a:t>) (voir page ci-avant), b) </a:t>
            </a:r>
            <a:r>
              <a:rPr lang="fr-FR" sz="1200" i="1" dirty="0">
                <a:solidFill>
                  <a:srgbClr val="008000"/>
                </a:solidFill>
                <a:hlinkClick r:id="rId9" tooltip="Amorphophallus paeoniifolius (page inexistante)"/>
              </a:rPr>
              <a:t>Amorphophallus </a:t>
            </a:r>
            <a:r>
              <a:rPr lang="fr-FR" sz="1200" i="1" dirty="0" err="1">
                <a:solidFill>
                  <a:srgbClr val="008000"/>
                </a:solidFill>
                <a:hlinkClick r:id="rId9" tooltip="Amorphophallus paeoniifolius (page inexistante)"/>
              </a:rPr>
              <a:t>paeoniifolius</a:t>
            </a:r>
            <a:r>
              <a:rPr lang="fr-FR" sz="1200" dirty="0">
                <a:solidFill>
                  <a:srgbClr val="008000"/>
                </a:solidFill>
              </a:rPr>
              <a:t> ou Songe pâté (Réunion</a:t>
            </a:r>
            <a:r>
              <a:rPr lang="fr-FR" sz="1200" dirty="0" smtClean="0">
                <a:solidFill>
                  <a:srgbClr val="008000"/>
                </a:solidFill>
              </a:rPr>
              <a:t>), c) </a:t>
            </a:r>
            <a:r>
              <a:rPr lang="fr-FR" sz="1200" i="1" dirty="0" err="1">
                <a:solidFill>
                  <a:srgbClr val="008000"/>
                </a:solidFill>
                <a:hlinkClick r:id="rId10" tooltip="Alocasia macrorrhizos"/>
              </a:rPr>
              <a:t>Alocasia</a:t>
            </a:r>
            <a:r>
              <a:rPr lang="fr-FR" sz="1200" i="1" dirty="0">
                <a:solidFill>
                  <a:srgbClr val="008000"/>
                </a:solidFill>
                <a:hlinkClick r:id="rId10" tooltip="Alocasia macrorrhizos"/>
              </a:rPr>
              <a:t> </a:t>
            </a:r>
            <a:r>
              <a:rPr lang="fr-FR" sz="1200" i="1" dirty="0" err="1">
                <a:solidFill>
                  <a:srgbClr val="008000"/>
                </a:solidFill>
                <a:hlinkClick r:id="rId10" tooltip="Alocasia macrorrhizos"/>
              </a:rPr>
              <a:t>macrorrhizos</a:t>
            </a:r>
            <a:r>
              <a:rPr lang="fr-FR" sz="1200" dirty="0">
                <a:solidFill>
                  <a:srgbClr val="008000"/>
                </a:solidFill>
              </a:rPr>
              <a:t> ou Songe des Caraïbes (Réunion</a:t>
            </a:r>
            <a:r>
              <a:rPr lang="fr-FR" sz="1200" dirty="0" smtClean="0">
                <a:solidFill>
                  <a:srgbClr val="008000"/>
                </a:solidFill>
              </a:rPr>
              <a:t>), d) </a:t>
            </a:r>
            <a:r>
              <a:rPr lang="fr-FR" sz="1200" i="1" dirty="0" err="1">
                <a:solidFill>
                  <a:srgbClr val="008000"/>
                </a:solidFill>
                <a:hlinkClick r:id="rId11" tooltip="Taro géant des marais"/>
              </a:rPr>
              <a:t>Cyrtosperma</a:t>
            </a:r>
            <a:r>
              <a:rPr lang="fr-FR" sz="1200" i="1" dirty="0">
                <a:solidFill>
                  <a:srgbClr val="008000"/>
                </a:solidFill>
                <a:hlinkClick r:id="rId11" tooltip="Taro géant des marais"/>
              </a:rPr>
              <a:t> </a:t>
            </a:r>
            <a:r>
              <a:rPr lang="fr-FR" sz="1200" i="1" dirty="0" err="1">
                <a:solidFill>
                  <a:srgbClr val="008000"/>
                </a:solidFill>
                <a:hlinkClick r:id="rId11" tooltip="Taro géant des marais"/>
              </a:rPr>
              <a:t>merkusii</a:t>
            </a:r>
            <a:r>
              <a:rPr lang="fr-FR" sz="1200" dirty="0">
                <a:solidFill>
                  <a:srgbClr val="008000"/>
                </a:solidFill>
              </a:rPr>
              <a:t> ou Taro géant des marais.</a:t>
            </a:r>
          </a:p>
          <a:p>
            <a:pPr algn="just"/>
            <a:r>
              <a:rPr lang="fr-FR" sz="1200" dirty="0">
                <a:solidFill>
                  <a:srgbClr val="008000"/>
                </a:solidFill>
              </a:rPr>
              <a:t>Sources : a) </a:t>
            </a:r>
            <a:r>
              <a:rPr lang="fr-FR" sz="1200" dirty="0">
                <a:solidFill>
                  <a:srgbClr val="008000"/>
                </a:solidFill>
                <a:hlinkClick r:id="rId12"/>
              </a:rPr>
              <a:t>http://fr.wikipedia.org/wiki/Taro_%</a:t>
            </a:r>
            <a:r>
              <a:rPr lang="fr-FR" sz="1200" dirty="0" smtClean="0">
                <a:solidFill>
                  <a:srgbClr val="008000"/>
                </a:solidFill>
                <a:hlinkClick r:id="rId12"/>
              </a:rPr>
              <a:t>28plante%29</a:t>
            </a:r>
            <a:r>
              <a:rPr lang="fr-FR" sz="1200" dirty="0" smtClean="0">
                <a:solidFill>
                  <a:srgbClr val="008000"/>
                </a:solidFill>
              </a:rPr>
              <a:t>, b</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fr.wikipedia.org/wiki/Colocasia_esculenta</a:t>
            </a:r>
            <a:r>
              <a:rPr lang="fr-FR" sz="1200" dirty="0" smtClean="0">
                <a:solidFill>
                  <a:srgbClr val="008000"/>
                </a:solidFill>
              </a:rPr>
              <a:t> </a:t>
            </a:r>
            <a:endParaRPr lang="fr-FR" sz="1200" dirty="0">
              <a:solidFill>
                <a:srgbClr val="008000"/>
              </a:solidFill>
            </a:endParaRPr>
          </a:p>
        </p:txBody>
      </p:sp>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1307" y="4264900"/>
            <a:ext cx="1524000" cy="1016000"/>
          </a:xfrm>
          <a:prstGeom prst="rect">
            <a:avLst/>
          </a:prstGeom>
        </p:spPr>
      </p:pic>
      <p:pic>
        <p:nvPicPr>
          <p:cNvPr id="6" name="Imag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68477" y="4264900"/>
            <a:ext cx="1524000" cy="1181100"/>
          </a:xfrm>
          <a:prstGeom prst="rect">
            <a:avLst/>
          </a:prstGeom>
        </p:spPr>
      </p:pic>
      <p:pic>
        <p:nvPicPr>
          <p:cNvPr id="7" name="Imag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6801" y="4202870"/>
            <a:ext cx="1143000" cy="1524000"/>
          </a:xfrm>
          <a:prstGeom prst="rect">
            <a:avLst/>
          </a:prstGeom>
        </p:spPr>
      </p:pic>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65609" y="4267195"/>
            <a:ext cx="1143000" cy="1524000"/>
          </a:xfrm>
          <a:prstGeom prst="rect">
            <a:avLst/>
          </a:prstGeom>
        </p:spPr>
      </p:pic>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65795" y="5866271"/>
            <a:ext cx="1057275" cy="790575"/>
          </a:xfrm>
          <a:prstGeom prst="rect">
            <a:avLst/>
          </a:prstGeom>
        </p:spPr>
      </p:pic>
      <p:pic>
        <p:nvPicPr>
          <p:cNvPr id="10" name="Imag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1933" y="4254959"/>
            <a:ext cx="1905000" cy="1428750"/>
          </a:xfrm>
          <a:prstGeom prst="rect">
            <a:avLst/>
          </a:prstGeom>
        </p:spPr>
      </p:pic>
      <p:pic>
        <p:nvPicPr>
          <p:cNvPr id="11" name="Imag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44573" y="5245559"/>
            <a:ext cx="1228725" cy="876300"/>
          </a:xfrm>
          <a:prstGeom prst="rect">
            <a:avLst/>
          </a:prstGeom>
        </p:spPr>
      </p:pic>
      <p:pic>
        <p:nvPicPr>
          <p:cNvPr id="12" name="Imag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44573" y="4238106"/>
            <a:ext cx="1171575" cy="876300"/>
          </a:xfrm>
          <a:prstGeom prst="rect">
            <a:avLst/>
          </a:prstGeom>
        </p:spPr>
      </p:pic>
      <p:pic>
        <p:nvPicPr>
          <p:cNvPr id="13" name="Image 1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138" y="4228581"/>
            <a:ext cx="1771650" cy="1771650"/>
          </a:xfrm>
          <a:prstGeom prst="rect">
            <a:avLst/>
          </a:prstGeom>
        </p:spPr>
      </p:pic>
      <p:sp>
        <p:nvSpPr>
          <p:cNvPr id="14" name="Rectangle 13"/>
          <p:cNvSpPr/>
          <p:nvPr/>
        </p:nvSpPr>
        <p:spPr>
          <a:xfrm>
            <a:off x="5664554" y="5846060"/>
            <a:ext cx="2485247"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Culture du taro à </a:t>
            </a:r>
            <a:r>
              <a:rPr lang="fr-FR" sz="1200" dirty="0" err="1">
                <a:solidFill>
                  <a:srgbClr val="008000"/>
                </a:solidFill>
                <a:latin typeface="Arial" panose="020B0604020202020204" pitchFamily="34" charset="0"/>
              </a:rPr>
              <a:t>Keanae</a:t>
            </a:r>
            <a:r>
              <a:rPr lang="fr-FR" sz="1200" dirty="0">
                <a:solidFill>
                  <a:srgbClr val="008000"/>
                </a:solidFill>
                <a:latin typeface="Arial" panose="020B0604020202020204" pitchFamily="34" charset="0"/>
              </a:rPr>
              <a:t>, Maui, </a:t>
            </a:r>
            <a:r>
              <a:rPr lang="fr-FR" sz="1200" dirty="0">
                <a:solidFill>
                  <a:srgbClr val="008000"/>
                </a:solidFill>
                <a:latin typeface="Arial" panose="020B0604020202020204" pitchFamily="34" charset="0"/>
                <a:hlinkClick r:id="rId22" tooltip="Hawaii"/>
              </a:rPr>
              <a:t>Hawaii</a:t>
            </a:r>
            <a:endParaRPr lang="fr-FR" sz="1200" dirty="0">
              <a:solidFill>
                <a:srgbClr val="008000"/>
              </a:solidFill>
            </a:endParaRPr>
          </a:p>
        </p:txBody>
      </p:sp>
      <p:sp>
        <p:nvSpPr>
          <p:cNvPr id="17" name="Rectangle 16"/>
          <p:cNvSpPr/>
          <p:nvPr/>
        </p:nvSpPr>
        <p:spPr>
          <a:xfrm>
            <a:off x="8468478" y="5446002"/>
            <a:ext cx="1524000"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Culture du taro </a:t>
            </a:r>
            <a:r>
              <a:rPr lang="fr-FR" sz="1200" dirty="0" smtClean="0">
                <a:solidFill>
                  <a:srgbClr val="008000"/>
                </a:solidFill>
                <a:latin typeface="Arial" panose="020B0604020202020204" pitchFamily="34" charset="0"/>
              </a:rPr>
              <a:t>à </a:t>
            </a:r>
            <a:r>
              <a:rPr lang="fr-FR" sz="1200" dirty="0" smtClean="0">
                <a:solidFill>
                  <a:srgbClr val="008000"/>
                </a:solidFill>
                <a:latin typeface="Arial" panose="020B0604020202020204" pitchFamily="34" charset="0"/>
                <a:hlinkClick r:id="rId23" tooltip="Madagascar"/>
              </a:rPr>
              <a:t>Madagascar</a:t>
            </a:r>
            <a:endParaRPr lang="fr-FR" sz="1200" dirty="0">
              <a:solidFill>
                <a:srgbClr val="008000"/>
              </a:solidFill>
            </a:endParaRPr>
          </a:p>
        </p:txBody>
      </p:sp>
      <p:sp>
        <p:nvSpPr>
          <p:cNvPr id="18" name="ZoneTexte 17"/>
          <p:cNvSpPr txBox="1"/>
          <p:nvPr/>
        </p:nvSpPr>
        <p:spPr>
          <a:xfrm>
            <a:off x="10006597" y="5284567"/>
            <a:ext cx="1854197" cy="646331"/>
          </a:xfrm>
          <a:prstGeom prst="rect">
            <a:avLst/>
          </a:prstGeom>
          <a:noFill/>
        </p:spPr>
        <p:txBody>
          <a:bodyPr wrap="square" rtlCol="0">
            <a:spAutoFit/>
          </a:bodyPr>
          <a:lstStyle/>
          <a:p>
            <a:pPr algn="ctr"/>
            <a:r>
              <a:rPr lang="fr-FR" sz="1200" dirty="0" smtClean="0">
                <a:solidFill>
                  <a:srgbClr val="008000"/>
                </a:solidFill>
              </a:rPr>
              <a:t>« Taro banane » </a:t>
            </a:r>
            <a:r>
              <a:rPr lang="fr-FR" sz="1200" dirty="0">
                <a:solidFill>
                  <a:srgbClr val="008000"/>
                </a:solidFill>
              </a:rPr>
              <a:t>sur le </a:t>
            </a:r>
            <a:r>
              <a:rPr lang="fr-FR" sz="1200" dirty="0">
                <a:solidFill>
                  <a:srgbClr val="008000"/>
                </a:solidFill>
                <a:hlinkClick r:id="rId24" tooltip="Marché"/>
              </a:rPr>
              <a:t>marché</a:t>
            </a:r>
            <a:r>
              <a:rPr lang="fr-FR" sz="1200" dirty="0">
                <a:solidFill>
                  <a:srgbClr val="008000"/>
                </a:solidFill>
              </a:rPr>
              <a:t> </a:t>
            </a:r>
            <a:r>
              <a:rPr lang="fr-FR" sz="1200" dirty="0" smtClean="0">
                <a:solidFill>
                  <a:srgbClr val="008000"/>
                </a:solidFill>
              </a:rPr>
              <a:t>de </a:t>
            </a:r>
            <a:r>
              <a:rPr lang="fr-FR" sz="1200" dirty="0" smtClean="0">
                <a:solidFill>
                  <a:srgbClr val="008000"/>
                </a:solidFill>
                <a:hlinkClick r:id="rId25" tooltip="Port-Vila"/>
              </a:rPr>
              <a:t>Port-Vila</a:t>
            </a:r>
            <a:r>
              <a:rPr lang="fr-FR" sz="1200" dirty="0">
                <a:solidFill>
                  <a:srgbClr val="008000"/>
                </a:solidFill>
              </a:rPr>
              <a:t> au </a:t>
            </a:r>
            <a:r>
              <a:rPr lang="fr-FR" sz="1200" dirty="0">
                <a:solidFill>
                  <a:srgbClr val="008000"/>
                </a:solidFill>
                <a:hlinkClick r:id="rId26" tooltip="Vanuatu"/>
              </a:rPr>
              <a:t>Vanuatu</a:t>
            </a:r>
            <a:endParaRPr lang="fr-FR" sz="1200" dirty="0">
              <a:solidFill>
                <a:srgbClr val="008000"/>
              </a:solidFill>
            </a:endParaRPr>
          </a:p>
        </p:txBody>
      </p:sp>
      <p:pic>
        <p:nvPicPr>
          <p:cNvPr id="22" name="Image 2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06281" y="215939"/>
            <a:ext cx="533400" cy="342900"/>
          </a:xfrm>
          <a:prstGeom prst="rect">
            <a:avLst/>
          </a:prstGeom>
        </p:spPr>
      </p:pic>
      <p:pic>
        <p:nvPicPr>
          <p:cNvPr id="19" name="Image 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5281" y="236003"/>
            <a:ext cx="587013" cy="312241"/>
          </a:xfrm>
          <a:prstGeom prst="rect">
            <a:avLst/>
          </a:prstGeom>
        </p:spPr>
      </p:pic>
      <p:pic>
        <p:nvPicPr>
          <p:cNvPr id="20" name="Imag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80157" y="120156"/>
            <a:ext cx="476250" cy="476250"/>
          </a:xfrm>
          <a:prstGeom prst="rect">
            <a:avLst/>
          </a:prstGeom>
        </p:spPr>
      </p:pic>
    </p:spTree>
    <p:extLst>
      <p:ext uri="{BB962C8B-B14F-4D97-AF65-F5344CB8AC3E}">
        <p14:creationId xmlns:p14="http://schemas.microsoft.com/office/powerpoint/2010/main" val="7320010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a:spLocks noGrp="1"/>
          </p:cNvSpPr>
          <p:nvPr>
            <p:ph type="sldNum" sz="quarter" idx="12"/>
          </p:nvPr>
        </p:nvSpPr>
        <p:spPr>
          <a:xfrm>
            <a:off x="238273" y="108019"/>
            <a:ext cx="424031" cy="310278"/>
          </a:xfrm>
        </p:spPr>
        <p:txBody>
          <a:bodyPr/>
          <a:lstStyle/>
          <a:p>
            <a:fld id="{603C289A-54D5-4C32-934A-7B1A9FC8B676}" type="slidenum">
              <a:rPr lang="fr-FR" smtClean="0"/>
              <a:t>68</a:t>
            </a:fld>
            <a:endParaRPr lang="fr-FR"/>
          </a:p>
        </p:txBody>
      </p:sp>
      <p:sp>
        <p:nvSpPr>
          <p:cNvPr id="5" name="ZoneTexte 4"/>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ZoneTexte 5"/>
          <p:cNvSpPr txBox="1"/>
          <p:nvPr/>
        </p:nvSpPr>
        <p:spPr>
          <a:xfrm>
            <a:off x="161364" y="751285"/>
            <a:ext cx="7462308" cy="369332"/>
          </a:xfrm>
          <a:prstGeom prst="rect">
            <a:avLst/>
          </a:prstGeom>
          <a:noFill/>
        </p:spPr>
        <p:txBody>
          <a:bodyPr wrap="square" rtlCol="0">
            <a:spAutoFit/>
          </a:bodyPr>
          <a:lstStyle/>
          <a:p>
            <a:pPr lvl="0"/>
            <a:r>
              <a:rPr lang="fr-FR" dirty="0" smtClean="0">
                <a:solidFill>
                  <a:srgbClr val="008000"/>
                </a:solidFill>
              </a:rPr>
              <a:t>16.22. </a:t>
            </a:r>
            <a:r>
              <a:rPr lang="fr-FR" b="1" dirty="0" smtClean="0">
                <a:solidFill>
                  <a:srgbClr val="008000"/>
                </a:solidFill>
              </a:rPr>
              <a:t>Maïs</a:t>
            </a:r>
            <a:r>
              <a:rPr lang="fr-FR" dirty="0" smtClean="0">
                <a:solidFill>
                  <a:srgbClr val="008000"/>
                </a:solidFill>
              </a:rPr>
              <a:t> </a:t>
            </a:r>
            <a:r>
              <a:rPr lang="fr-FR" dirty="0">
                <a:solidFill>
                  <a:srgbClr val="008000"/>
                </a:solidFill>
              </a:rPr>
              <a:t>(</a:t>
            </a:r>
            <a:r>
              <a:rPr lang="fr-FR" i="1" dirty="0" err="1">
                <a:solidFill>
                  <a:srgbClr val="008000"/>
                </a:solidFill>
              </a:rPr>
              <a:t>Zea</a:t>
            </a:r>
            <a:r>
              <a:rPr lang="fr-FR" i="1" dirty="0">
                <a:solidFill>
                  <a:srgbClr val="008000"/>
                </a:solidFill>
              </a:rPr>
              <a:t> </a:t>
            </a:r>
            <a:r>
              <a:rPr lang="fr-FR" i="1" dirty="0" err="1">
                <a:solidFill>
                  <a:srgbClr val="008000"/>
                </a:solidFill>
              </a:rPr>
              <a:t>mays</a:t>
            </a:r>
            <a:r>
              <a:rPr lang="fr-FR" dirty="0">
                <a:solidFill>
                  <a:srgbClr val="008000"/>
                </a:solidFill>
              </a:rPr>
              <a:t> L., ou </a:t>
            </a:r>
            <a:r>
              <a:rPr lang="fr-FR" i="1" dirty="0" err="1">
                <a:solidFill>
                  <a:srgbClr val="008000"/>
                </a:solidFill>
              </a:rPr>
              <a:t>Zea</a:t>
            </a:r>
            <a:r>
              <a:rPr lang="fr-FR" i="1" dirty="0">
                <a:solidFill>
                  <a:srgbClr val="008000"/>
                </a:solidFill>
              </a:rPr>
              <a:t> </a:t>
            </a:r>
            <a:r>
              <a:rPr lang="fr-FR" i="1" dirty="0" err="1">
                <a:solidFill>
                  <a:srgbClr val="008000"/>
                </a:solidFill>
              </a:rPr>
              <a:t>mays</a:t>
            </a:r>
            <a:r>
              <a:rPr lang="fr-FR" dirty="0">
                <a:solidFill>
                  <a:srgbClr val="008000"/>
                </a:solidFill>
              </a:rPr>
              <a:t> </a:t>
            </a:r>
            <a:r>
              <a:rPr lang="fr-FR" dirty="0" err="1">
                <a:solidFill>
                  <a:srgbClr val="008000"/>
                </a:solidFill>
              </a:rPr>
              <a:t>subsp</a:t>
            </a:r>
            <a:r>
              <a:rPr lang="fr-FR" dirty="0">
                <a:solidFill>
                  <a:srgbClr val="008000"/>
                </a:solidFill>
              </a:rPr>
              <a:t>. </a:t>
            </a:r>
            <a:r>
              <a:rPr lang="fr-FR" i="1" dirty="0" err="1">
                <a:solidFill>
                  <a:srgbClr val="008000"/>
                </a:solidFill>
              </a:rPr>
              <a:t>mays</a:t>
            </a:r>
            <a:r>
              <a:rPr lang="fr-FR" dirty="0">
                <a:solidFill>
                  <a:srgbClr val="008000"/>
                </a:solidFill>
              </a:rPr>
              <a:t> (</a:t>
            </a:r>
            <a:r>
              <a:rPr lang="fr-FR" dirty="0">
                <a:solidFill>
                  <a:srgbClr val="008000"/>
                </a:solidFill>
                <a:hlinkClick r:id="rId2" tooltip="Autonyme (botanique)"/>
              </a:rPr>
              <a:t>autonyme</a:t>
            </a:r>
            <a:r>
              <a:rPr lang="fr-FR" dirty="0">
                <a:solidFill>
                  <a:srgbClr val="008000"/>
                </a:solidFill>
              </a:rPr>
              <a:t>))</a:t>
            </a:r>
            <a:endParaRPr lang="fr-FR" dirty="0" smtClean="0">
              <a:solidFill>
                <a:srgbClr val="008000"/>
              </a:solidFill>
            </a:endParaRPr>
          </a:p>
        </p:txBody>
      </p:sp>
      <p:sp>
        <p:nvSpPr>
          <p:cNvPr id="7" name="Rectangle 3"/>
          <p:cNvSpPr>
            <a:spLocks noChangeArrowheads="1"/>
          </p:cNvSpPr>
          <p:nvPr/>
        </p:nvSpPr>
        <p:spPr bwMode="auto">
          <a:xfrm>
            <a:off x="6367749" y="751285"/>
            <a:ext cx="570300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FR" altLang="fr-FR" sz="1600" b="1" dirty="0" smtClean="0">
                <a:solidFill>
                  <a:srgbClr val="008000"/>
                </a:solidFill>
              </a:rPr>
              <a:t>Le </a:t>
            </a:r>
            <a:r>
              <a:rPr lang="fr-FR" altLang="fr-FR" sz="1600" b="1" dirty="0">
                <a:solidFill>
                  <a:srgbClr val="008000"/>
                </a:solidFill>
              </a:rPr>
              <a:t>système de culture agro-écologique de maïs, haricots et courges, la « </a:t>
            </a:r>
            <a:r>
              <a:rPr lang="fr-FR" altLang="fr-FR" sz="1600" b="1" dirty="0" err="1">
                <a:solidFill>
                  <a:srgbClr val="008000"/>
                </a:solidFill>
              </a:rPr>
              <a:t>milpa</a:t>
            </a:r>
            <a:r>
              <a:rPr lang="fr-FR" altLang="fr-FR" sz="1600" b="1" dirty="0">
                <a:solidFill>
                  <a:srgbClr val="008000"/>
                </a:solidFill>
              </a:rPr>
              <a:t> » </a:t>
            </a:r>
            <a:r>
              <a:rPr lang="fr-FR" altLang="fr-FR" sz="1600" dirty="0">
                <a:solidFill>
                  <a:srgbClr val="008000"/>
                </a:solidFill>
              </a:rPr>
              <a:t>:</a:t>
            </a:r>
          </a:p>
          <a:p>
            <a:pPr algn="just" eaLnBrk="1" hangingPunct="1"/>
            <a:r>
              <a:rPr lang="fr-FR" altLang="fr-FR" sz="1600" dirty="0" smtClean="0">
                <a:solidFill>
                  <a:srgbClr val="008000"/>
                </a:solidFill>
              </a:rPr>
              <a:t>La</a:t>
            </a:r>
            <a:r>
              <a:rPr lang="fr-FR" altLang="fr-FR" sz="1600" dirty="0">
                <a:solidFill>
                  <a:srgbClr val="008000"/>
                </a:solidFill>
              </a:rPr>
              <a:t> </a:t>
            </a:r>
            <a:r>
              <a:rPr lang="fr-FR" altLang="fr-FR" sz="1600" b="1" dirty="0" err="1">
                <a:solidFill>
                  <a:srgbClr val="008000"/>
                </a:solidFill>
              </a:rPr>
              <a:t>milpa</a:t>
            </a:r>
            <a:r>
              <a:rPr lang="fr-FR" altLang="fr-FR" sz="1600" dirty="0">
                <a:solidFill>
                  <a:srgbClr val="008000"/>
                </a:solidFill>
              </a:rPr>
              <a:t> est un </a:t>
            </a:r>
            <a:r>
              <a:rPr lang="fr-FR" altLang="fr-FR" sz="1600" dirty="0" err="1">
                <a:solidFill>
                  <a:srgbClr val="008000"/>
                </a:solidFill>
                <a:hlinkClick r:id="rId3" tooltip="Agro-écosystème"/>
              </a:rPr>
              <a:t>agro-écosystème</a:t>
            </a:r>
            <a:r>
              <a:rPr lang="fr-FR" altLang="fr-FR" sz="1600" dirty="0">
                <a:solidFill>
                  <a:srgbClr val="008000"/>
                </a:solidFill>
                <a:hlinkClick r:id="rId3" tooltip="Agro-écosystème"/>
              </a:rPr>
              <a:t> </a:t>
            </a:r>
            <a:r>
              <a:rPr lang="fr-FR" altLang="fr-FR" sz="1600" dirty="0">
                <a:solidFill>
                  <a:srgbClr val="008000"/>
                </a:solidFill>
                <a:hlinkClick r:id="rId4" tooltip="Méso-Amérique"/>
              </a:rPr>
              <a:t>méso-américain</a:t>
            </a:r>
            <a:r>
              <a:rPr lang="fr-FR" altLang="fr-FR" sz="1600" dirty="0">
                <a:solidFill>
                  <a:srgbClr val="008000"/>
                </a:solidFill>
              </a:rPr>
              <a:t> dont les composantes principales sont la production </a:t>
            </a:r>
            <a:r>
              <a:rPr lang="fr-FR" altLang="fr-FR" sz="1600" dirty="0">
                <a:solidFill>
                  <a:srgbClr val="008000"/>
                </a:solidFill>
                <a:hlinkClick r:id="rId5" tooltip="Maïs"/>
              </a:rPr>
              <a:t>de maïs</a:t>
            </a:r>
            <a:r>
              <a:rPr lang="fr-FR" altLang="fr-FR" sz="1600" dirty="0">
                <a:solidFill>
                  <a:srgbClr val="008000"/>
                </a:solidFill>
              </a:rPr>
              <a:t>, de</a:t>
            </a:r>
            <a:r>
              <a:rPr lang="fr-FR" altLang="fr-FR" sz="1600" dirty="0">
                <a:solidFill>
                  <a:srgbClr val="008000"/>
                </a:solidFill>
                <a:hlinkClick r:id="rId6" tooltip="Haricot rouge"/>
              </a:rPr>
              <a:t> haricots</a:t>
            </a:r>
            <a:r>
              <a:rPr lang="fr-FR" altLang="fr-FR" sz="1600" dirty="0">
                <a:solidFill>
                  <a:srgbClr val="008000"/>
                </a:solidFill>
              </a:rPr>
              <a:t> et de</a:t>
            </a:r>
            <a:r>
              <a:rPr lang="fr-FR" altLang="fr-FR" sz="1600" dirty="0">
                <a:solidFill>
                  <a:srgbClr val="008000"/>
                </a:solidFill>
                <a:hlinkClick r:id="rId7" tooltip="Citrouille"/>
              </a:rPr>
              <a:t> courge</a:t>
            </a:r>
            <a:r>
              <a:rPr lang="fr-FR" altLang="fr-FR" sz="1600" dirty="0">
                <a:solidFill>
                  <a:srgbClr val="008000"/>
                </a:solidFill>
              </a:rPr>
              <a:t> (parfois surnommé « </a:t>
            </a:r>
            <a:r>
              <a:rPr lang="fr-FR" altLang="fr-FR" sz="1600" dirty="0">
                <a:solidFill>
                  <a:srgbClr val="008000"/>
                </a:solidFill>
                <a:hlinkClick r:id="rId8" tooltip="Les Trois Sœurs (culture)"/>
              </a:rPr>
              <a:t>les trois sœurs</a:t>
            </a:r>
            <a:r>
              <a:rPr lang="fr-FR" altLang="fr-FR" sz="1600" dirty="0">
                <a:solidFill>
                  <a:srgbClr val="008000"/>
                </a:solidFill>
              </a:rPr>
              <a:t> »), complétées par du piment dans certaines régions. </a:t>
            </a:r>
          </a:p>
          <a:p>
            <a:pPr algn="just" eaLnBrk="1" hangingPunct="1"/>
            <a:r>
              <a:rPr lang="fr-FR" altLang="fr-FR" sz="1400" dirty="0">
                <a:solidFill>
                  <a:srgbClr val="008000"/>
                </a:solidFill>
              </a:rPr>
              <a:t>Les haricots, utilisant les maïs comme les tuteurs, fournissent l’azote. </a:t>
            </a:r>
            <a:r>
              <a:rPr lang="fr-FR" altLang="fr-FR" sz="1400" i="1" dirty="0">
                <a:solidFill>
                  <a:srgbClr val="008000"/>
                </a:solidFill>
              </a:rPr>
              <a:t>Les larges feuilles couvre-sol de la courge empêchent la pousse des mauvaises herbes (adventices).</a:t>
            </a:r>
          </a:p>
        </p:txBody>
      </p:sp>
      <p:pic>
        <p:nvPicPr>
          <p:cNvPr id="8" name="Image 13" descr="milpa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52554" y="2967276"/>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descr="milp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06842" y="3028254"/>
            <a:ext cx="3024187"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5"/>
          <p:cNvSpPr>
            <a:spLocks noChangeArrowheads="1"/>
          </p:cNvSpPr>
          <p:nvPr/>
        </p:nvSpPr>
        <p:spPr bwMode="auto">
          <a:xfrm>
            <a:off x="8753475" y="5289773"/>
            <a:ext cx="343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1000" dirty="0">
                <a:solidFill>
                  <a:srgbClr val="008000"/>
                </a:solidFill>
              </a:rPr>
              <a:t>Source : </a:t>
            </a:r>
            <a:r>
              <a:rPr lang="fr-FR" altLang="fr-FR" sz="1000" dirty="0">
                <a:solidFill>
                  <a:srgbClr val="7030A0"/>
                </a:solidFill>
                <a:hlinkClick r:id="rId11"/>
              </a:rPr>
              <a:t>http://lesbrindherbes.org/2013/05/13/culture-milpa-video/3-soeurs-milpa/</a:t>
            </a:r>
            <a:r>
              <a:rPr lang="fr-FR" altLang="fr-FR" sz="1000" dirty="0">
                <a:solidFill>
                  <a:srgbClr val="7030A0"/>
                </a:solidFill>
              </a:rPr>
              <a:t> </a:t>
            </a:r>
          </a:p>
        </p:txBody>
      </p:sp>
      <p:sp>
        <p:nvSpPr>
          <p:cNvPr id="11" name="Rectangle 16"/>
          <p:cNvSpPr>
            <a:spLocks noChangeArrowheads="1"/>
          </p:cNvSpPr>
          <p:nvPr/>
        </p:nvSpPr>
        <p:spPr bwMode="auto">
          <a:xfrm>
            <a:off x="6199187" y="5506890"/>
            <a:ext cx="2554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1000" dirty="0">
                <a:solidFill>
                  <a:srgbClr val="008000"/>
                </a:solidFill>
              </a:rPr>
              <a:t>Source </a:t>
            </a:r>
            <a:r>
              <a:rPr lang="fr-FR" altLang="fr-FR" sz="1000" dirty="0">
                <a:solidFill>
                  <a:srgbClr val="7030A0"/>
                </a:solidFill>
              </a:rPr>
              <a:t>: </a:t>
            </a:r>
            <a:r>
              <a:rPr lang="fr-FR" altLang="fr-FR" sz="1000" dirty="0">
                <a:solidFill>
                  <a:srgbClr val="7030A0"/>
                </a:solidFill>
                <a:hlinkClick r:id="rId12"/>
              </a:rPr>
              <a:t>http://es.wikipedia.org/wiki/Milpa</a:t>
            </a:r>
            <a:r>
              <a:rPr lang="fr-FR" altLang="fr-FR" sz="1000" dirty="0">
                <a:solidFill>
                  <a:srgbClr val="7030A0"/>
                </a:solidFill>
              </a:rPr>
              <a:t> </a:t>
            </a:r>
          </a:p>
        </p:txBody>
      </p:sp>
      <p:sp>
        <p:nvSpPr>
          <p:cNvPr id="12" name="ZoneTexte 11"/>
          <p:cNvSpPr txBox="1"/>
          <p:nvPr/>
        </p:nvSpPr>
        <p:spPr>
          <a:xfrm>
            <a:off x="161363" y="1205907"/>
            <a:ext cx="6206385" cy="4708981"/>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une </a:t>
            </a:r>
            <a:r>
              <a:rPr lang="fr-FR" dirty="0">
                <a:solidFill>
                  <a:srgbClr val="008000"/>
                </a:solidFill>
                <a:hlinkClick r:id="rId13" tooltip="Plante herbacée"/>
              </a:rPr>
              <a:t>plante herbacée</a:t>
            </a:r>
            <a:r>
              <a:rPr lang="fr-FR" dirty="0">
                <a:solidFill>
                  <a:srgbClr val="008000"/>
                </a:solidFill>
              </a:rPr>
              <a:t> tropicale </a:t>
            </a:r>
            <a:r>
              <a:rPr lang="fr-FR" dirty="0" smtClean="0">
                <a:solidFill>
                  <a:srgbClr val="008000"/>
                </a:solidFill>
              </a:rPr>
              <a:t>annuelle, </a:t>
            </a:r>
            <a:r>
              <a:rPr lang="fr-FR" dirty="0">
                <a:solidFill>
                  <a:srgbClr val="008000"/>
                </a:solidFill>
              </a:rPr>
              <a:t>originaire du </a:t>
            </a:r>
            <a:r>
              <a:rPr lang="fr-FR" u="sng" dirty="0" smtClean="0">
                <a:solidFill>
                  <a:srgbClr val="008000"/>
                </a:solidFill>
                <a:hlinkClick r:id="rId14" tooltip="Mexique"/>
              </a:rPr>
              <a:t>Mexique</a:t>
            </a:r>
            <a:r>
              <a:rPr lang="fr-FR" dirty="0" smtClean="0">
                <a:solidFill>
                  <a:srgbClr val="008000"/>
                </a:solidFill>
              </a:rPr>
              <a:t>, de </a:t>
            </a:r>
            <a:r>
              <a:rPr lang="fr-FR" dirty="0">
                <a:solidFill>
                  <a:srgbClr val="008000"/>
                </a:solidFill>
              </a:rPr>
              <a:t>la famille des </a:t>
            </a:r>
            <a:r>
              <a:rPr lang="fr-FR" dirty="0">
                <a:solidFill>
                  <a:srgbClr val="008000"/>
                </a:solidFill>
                <a:hlinkClick r:id="rId15" tooltip="Poacée"/>
              </a:rPr>
              <a:t>Poacées</a:t>
            </a:r>
            <a:r>
              <a:rPr lang="fr-FR" dirty="0">
                <a:solidFill>
                  <a:srgbClr val="008000"/>
                </a:solidFill>
              </a:rPr>
              <a:t> (graminées), largement cultivée comme </a:t>
            </a:r>
            <a:r>
              <a:rPr lang="fr-FR" dirty="0">
                <a:solidFill>
                  <a:srgbClr val="008000"/>
                </a:solidFill>
                <a:hlinkClick r:id="rId16" tooltip="Céréale"/>
              </a:rPr>
              <a:t>céréale</a:t>
            </a:r>
            <a:r>
              <a:rPr lang="fr-FR" dirty="0">
                <a:solidFill>
                  <a:srgbClr val="008000"/>
                </a:solidFill>
              </a:rPr>
              <a:t> pour ses </a:t>
            </a:r>
            <a:r>
              <a:rPr lang="fr-FR" dirty="0">
                <a:solidFill>
                  <a:srgbClr val="008000"/>
                </a:solidFill>
                <a:hlinkClick r:id="rId17" tooltip="Graine"/>
              </a:rPr>
              <a:t>grains</a:t>
            </a:r>
            <a:r>
              <a:rPr lang="fr-FR" dirty="0">
                <a:solidFill>
                  <a:srgbClr val="008000"/>
                </a:solidFill>
              </a:rPr>
              <a:t> riches en </a:t>
            </a:r>
            <a:r>
              <a:rPr lang="fr-FR" dirty="0">
                <a:solidFill>
                  <a:srgbClr val="008000"/>
                </a:solidFill>
                <a:hlinkClick r:id="rId18" tooltip="Amidon"/>
              </a:rPr>
              <a:t>amidon</a:t>
            </a:r>
            <a:r>
              <a:rPr lang="fr-FR" dirty="0">
                <a:solidFill>
                  <a:srgbClr val="008000"/>
                </a:solidFill>
              </a:rPr>
              <a:t>, mais aussi comme </a:t>
            </a:r>
            <a:r>
              <a:rPr lang="fr-FR" dirty="0">
                <a:solidFill>
                  <a:srgbClr val="008000"/>
                </a:solidFill>
                <a:hlinkClick r:id="rId19" tooltip="Fourrage"/>
              </a:rPr>
              <a:t>plante fourragère</a:t>
            </a:r>
            <a:r>
              <a:rPr lang="fr-FR" dirty="0">
                <a:solidFill>
                  <a:srgbClr val="008000"/>
                </a:solidFill>
              </a:rPr>
              <a:t>. Le terme désigne aussi le grain de maïs lui-même</a:t>
            </a:r>
            <a:r>
              <a:rPr lang="fr-FR" dirty="0" smtClean="0">
                <a:solidFill>
                  <a:srgbClr val="008000"/>
                </a:solidFill>
              </a:rPr>
              <a:t>. </a:t>
            </a:r>
            <a:r>
              <a:rPr lang="fr-FR" dirty="0">
                <a:solidFill>
                  <a:srgbClr val="008000"/>
                </a:solidFill>
              </a:rPr>
              <a:t>D’innombrables formes du maïs sont cultivées. </a:t>
            </a:r>
            <a:endParaRPr lang="fr-FR" dirty="0" smtClean="0">
              <a:solidFill>
                <a:srgbClr val="008000"/>
              </a:solidFill>
            </a:endParaRPr>
          </a:p>
          <a:p>
            <a:pPr algn="just"/>
            <a:r>
              <a:rPr lang="fr-FR" sz="1200" dirty="0">
                <a:solidFill>
                  <a:srgbClr val="FF0000"/>
                </a:solidFill>
              </a:rPr>
              <a:t>Le maïs est une plante exigeante en soins et en travail</a:t>
            </a:r>
            <a:r>
              <a:rPr lang="fr-FR" sz="1200" dirty="0">
                <a:solidFill>
                  <a:srgbClr val="008000"/>
                </a:solidFill>
              </a:rPr>
              <a:t>, sa culture nécessite du matériel et donc des investissements importants, </a:t>
            </a:r>
            <a:r>
              <a:rPr lang="fr-FR" sz="1200" b="1" dirty="0">
                <a:solidFill>
                  <a:srgbClr val="008000"/>
                </a:solidFill>
              </a:rPr>
              <a:t>la mise en place de système d’</a:t>
            </a:r>
            <a:r>
              <a:rPr lang="fr-FR" sz="1200" b="1" dirty="0">
                <a:solidFill>
                  <a:srgbClr val="008000"/>
                </a:solidFill>
                <a:hlinkClick r:id="rId20" tooltip="Irrigation"/>
              </a:rPr>
              <a:t>irrigation</a:t>
            </a:r>
            <a:r>
              <a:rPr lang="fr-FR" sz="1200" dirty="0">
                <a:solidFill>
                  <a:srgbClr val="008000"/>
                </a:solidFill>
              </a:rPr>
              <a:t> (en zone non tropicale), le remplacement des cultures traditionnelles. Elle implique de respecter certains </a:t>
            </a:r>
            <a:r>
              <a:rPr lang="fr-FR" sz="1200" dirty="0">
                <a:solidFill>
                  <a:srgbClr val="008000"/>
                </a:solidFill>
                <a:hlinkClick r:id="rId21" tooltip="Indices agroclimatiques"/>
              </a:rPr>
              <a:t>indices </a:t>
            </a:r>
            <a:r>
              <a:rPr lang="fr-FR" sz="1200" dirty="0" err="1">
                <a:solidFill>
                  <a:srgbClr val="008000"/>
                </a:solidFill>
                <a:hlinkClick r:id="rId21" tooltip="Indices agroclimatiques"/>
              </a:rPr>
              <a:t>agroclimatiques</a:t>
            </a:r>
            <a:r>
              <a:rPr lang="fr-FR" sz="1200" dirty="0">
                <a:solidFill>
                  <a:srgbClr val="008000"/>
                </a:solidFill>
              </a:rPr>
              <a:t> et nécessite un lien plus fort avec les sociétés semencières, puisque </a:t>
            </a:r>
            <a:r>
              <a:rPr lang="fr-FR" sz="1200" dirty="0" err="1">
                <a:solidFill>
                  <a:srgbClr val="008000"/>
                </a:solidFill>
              </a:rPr>
              <a:t>la</a:t>
            </a:r>
            <a:r>
              <a:rPr lang="fr-FR" sz="1200" dirty="0" err="1">
                <a:solidFill>
                  <a:srgbClr val="008000"/>
                </a:solidFill>
                <a:hlinkClick r:id="rId22" tooltip="Semence (agriculture)"/>
              </a:rPr>
              <a:t>semence</a:t>
            </a:r>
            <a:r>
              <a:rPr lang="fr-FR" sz="1200" dirty="0">
                <a:solidFill>
                  <a:srgbClr val="008000"/>
                </a:solidFill>
              </a:rPr>
              <a:t> hybride doit être achetée chaque année pour permettre une meilleure productivité</a:t>
            </a:r>
            <a:r>
              <a:rPr lang="fr-FR" sz="1200" dirty="0" smtClean="0">
                <a:solidFill>
                  <a:srgbClr val="008000"/>
                </a:solidFill>
              </a:rPr>
              <a:t>. Il </a:t>
            </a:r>
            <a:r>
              <a:rPr lang="fr-FR" sz="1200" dirty="0">
                <a:solidFill>
                  <a:srgbClr val="008000"/>
                </a:solidFill>
              </a:rPr>
              <a:t>nécessite pour une </a:t>
            </a:r>
            <a:r>
              <a:rPr lang="fr-FR" sz="1200" dirty="0">
                <a:solidFill>
                  <a:srgbClr val="008000"/>
                </a:solidFill>
                <a:hlinkClick r:id="rId23" tooltip="Germination"/>
              </a:rPr>
              <a:t>germination</a:t>
            </a:r>
            <a:r>
              <a:rPr lang="fr-FR" sz="1200" dirty="0">
                <a:solidFill>
                  <a:srgbClr val="008000"/>
                </a:solidFill>
              </a:rPr>
              <a:t> active une température minimum de 10 </a:t>
            </a:r>
            <a:r>
              <a:rPr lang="fr-FR" sz="1200" dirty="0">
                <a:solidFill>
                  <a:srgbClr val="008000"/>
                </a:solidFill>
                <a:hlinkClick r:id="rId24" tooltip="Degré Celsius"/>
              </a:rPr>
              <a:t>°C</a:t>
            </a:r>
            <a:r>
              <a:rPr lang="fr-FR" sz="1200" dirty="0">
                <a:solidFill>
                  <a:srgbClr val="008000"/>
                </a:solidFill>
              </a:rPr>
              <a:t> et au moins 18 °C pour sa floraison (liée également à une certaine quantité de </a:t>
            </a:r>
            <a:r>
              <a:rPr lang="fr-FR" sz="1200" dirty="0">
                <a:solidFill>
                  <a:srgbClr val="008000"/>
                </a:solidFill>
                <a:hlinkClick r:id="rId25" tooltip="Degré jour de croissance"/>
              </a:rPr>
              <a:t>degrés jours de croissance</a:t>
            </a:r>
            <a:r>
              <a:rPr lang="fr-FR" sz="1200" dirty="0">
                <a:solidFill>
                  <a:srgbClr val="008000"/>
                </a:solidFill>
              </a:rPr>
              <a:t> dépendant de la variété</a:t>
            </a:r>
            <a:r>
              <a:rPr lang="fr-FR" sz="1200" dirty="0" smtClean="0">
                <a:solidFill>
                  <a:srgbClr val="008000"/>
                </a:solidFill>
              </a:rPr>
              <a:t>). </a:t>
            </a:r>
            <a:r>
              <a:rPr lang="fr-FR" sz="1200" dirty="0">
                <a:solidFill>
                  <a:srgbClr val="008000"/>
                </a:solidFill>
              </a:rPr>
              <a:t>C’est une culture qui préfère les </a:t>
            </a:r>
            <a:r>
              <a:rPr lang="fr-FR" sz="1200" dirty="0">
                <a:solidFill>
                  <a:srgbClr val="008000"/>
                </a:solidFill>
                <a:hlinkClick r:id="rId26" tooltip="Sol (pédologie)"/>
              </a:rPr>
              <a:t>sols</a:t>
            </a:r>
            <a:r>
              <a:rPr lang="fr-FR" sz="1200" dirty="0">
                <a:solidFill>
                  <a:srgbClr val="008000"/>
                </a:solidFill>
              </a:rPr>
              <a:t> profonds et riches mais qui peut s’accommoder de conditions plus difficiles, comme des sols sableux ou plus argileux, voire calcaires, sous réserve de lui assurer les </a:t>
            </a:r>
            <a:r>
              <a:rPr lang="fr-FR" sz="1200" b="1" dirty="0">
                <a:solidFill>
                  <a:srgbClr val="008000"/>
                </a:solidFill>
              </a:rPr>
              <a:t>apports d’eau et d’éléments nutritifs nécessaires</a:t>
            </a:r>
            <a:r>
              <a:rPr lang="fr-FR" sz="1200" dirty="0">
                <a:solidFill>
                  <a:srgbClr val="008000"/>
                </a:solidFill>
              </a:rPr>
              <a:t>.</a:t>
            </a:r>
            <a:endParaRPr lang="fr-FR" sz="1200" dirty="0" smtClean="0">
              <a:solidFill>
                <a:srgbClr val="008000"/>
              </a:solidFill>
            </a:endParaRPr>
          </a:p>
          <a:p>
            <a:pPr algn="just"/>
            <a:r>
              <a:rPr lang="fr-FR" sz="1200" dirty="0">
                <a:solidFill>
                  <a:srgbClr val="008000"/>
                </a:solidFill>
              </a:rPr>
              <a:t>La culture du maïs concerne près de 150 pays dans les cinq continents, du 50e degré de latitude nord au 50e degré de latitude sud et du niveau de la mer à plus de 3 000 mètres d’altitude. Cette culture revêt des aspects très contrastée : souvent culture vivrière et manuelle de variétés traditionnelles en Afrique subsaharienne, culture intensive mécanisée parmi les plus productives dans les pays tempérés industrialisés</a:t>
            </a:r>
            <a:r>
              <a:rPr lang="fr-FR" sz="1200" dirty="0" smtClean="0">
                <a:solidFill>
                  <a:srgbClr val="008000"/>
                </a:solidFill>
              </a:rPr>
              <a:t>.</a:t>
            </a:r>
          </a:p>
          <a:p>
            <a:pPr algn="just"/>
            <a:r>
              <a:rPr lang="fr-FR" sz="1200" dirty="0">
                <a:solidFill>
                  <a:srgbClr val="008000"/>
                </a:solidFill>
              </a:rPr>
              <a:t>Sources : a) </a:t>
            </a:r>
            <a:r>
              <a:rPr lang="fr-FR" sz="1200" dirty="0">
                <a:solidFill>
                  <a:srgbClr val="008000"/>
                </a:solidFill>
                <a:hlinkClick r:id="rId27"/>
              </a:rPr>
              <a:t>http://</a:t>
            </a:r>
            <a:r>
              <a:rPr lang="fr-FR" sz="1200" dirty="0" smtClean="0">
                <a:solidFill>
                  <a:srgbClr val="008000"/>
                </a:solidFill>
                <a:hlinkClick r:id="rId27"/>
              </a:rPr>
              <a:t>fr.wikipedia.org/wiki/Ma%C3%AFs</a:t>
            </a:r>
            <a:r>
              <a:rPr lang="fr-FR" sz="1200" dirty="0" smtClean="0">
                <a:solidFill>
                  <a:srgbClr val="008000"/>
                </a:solidFill>
              </a:rPr>
              <a:t>, b</a:t>
            </a:r>
            <a:r>
              <a:rPr lang="fr-FR" sz="1200" dirty="0">
                <a:solidFill>
                  <a:srgbClr val="008000"/>
                </a:solidFill>
              </a:rPr>
              <a:t>) </a:t>
            </a:r>
            <a:r>
              <a:rPr lang="fr-FR" sz="1200" dirty="0">
                <a:solidFill>
                  <a:srgbClr val="008000"/>
                </a:solidFill>
                <a:hlinkClick r:id="rId28"/>
              </a:rPr>
              <a:t>http://</a:t>
            </a:r>
            <a:r>
              <a:rPr lang="fr-FR" sz="1200" dirty="0" smtClean="0">
                <a:solidFill>
                  <a:srgbClr val="008000"/>
                </a:solidFill>
                <a:hlinkClick r:id="rId28"/>
              </a:rPr>
              <a:t>en.wikipedia.org/wiki/Maize</a:t>
            </a:r>
            <a:r>
              <a:rPr lang="fr-FR" sz="1200" dirty="0" smtClean="0">
                <a:solidFill>
                  <a:srgbClr val="008000"/>
                </a:solidFill>
              </a:rPr>
              <a:t> </a:t>
            </a:r>
            <a:endParaRPr lang="fr-FR" sz="1200" dirty="0">
              <a:solidFill>
                <a:srgbClr val="008000"/>
              </a:solidFill>
            </a:endParaRPr>
          </a:p>
        </p:txBody>
      </p:sp>
      <p:pic>
        <p:nvPicPr>
          <p:cNvPr id="13" name="Image 1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2675" y="5904033"/>
            <a:ext cx="3664933" cy="1102168"/>
          </a:xfrm>
          <a:prstGeom prst="rect">
            <a:avLst/>
          </a:prstGeom>
        </p:spPr>
      </p:pic>
      <p:pic>
        <p:nvPicPr>
          <p:cNvPr id="14" name="Image 1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919572" y="5904033"/>
            <a:ext cx="1617721" cy="1211730"/>
          </a:xfrm>
          <a:prstGeom prst="rect">
            <a:avLst/>
          </a:prstGeom>
        </p:spPr>
      </p:pic>
      <p:pic>
        <p:nvPicPr>
          <p:cNvPr id="15" name="Image 1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959248" y="5819257"/>
            <a:ext cx="1980961" cy="1318240"/>
          </a:xfrm>
          <a:prstGeom prst="rect">
            <a:avLst/>
          </a:prstGeom>
        </p:spPr>
      </p:pic>
      <p:pic>
        <p:nvPicPr>
          <p:cNvPr id="17" name="Image 1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831339" y="5859132"/>
            <a:ext cx="1844272" cy="1238489"/>
          </a:xfrm>
          <a:prstGeom prst="rect">
            <a:avLst/>
          </a:prstGeom>
        </p:spPr>
      </p:pic>
      <p:sp>
        <p:nvSpPr>
          <p:cNvPr id="18" name="ZoneTexte 17"/>
          <p:cNvSpPr txBox="1"/>
          <p:nvPr/>
        </p:nvSpPr>
        <p:spPr>
          <a:xfrm>
            <a:off x="6544019" y="6848164"/>
            <a:ext cx="1287320" cy="276999"/>
          </a:xfrm>
          <a:prstGeom prst="rect">
            <a:avLst/>
          </a:prstGeom>
          <a:noFill/>
        </p:spPr>
        <p:txBody>
          <a:bodyPr wrap="square" rtlCol="0">
            <a:spAutoFit/>
          </a:bodyPr>
          <a:lstStyle/>
          <a:p>
            <a:pPr algn="r"/>
            <a:r>
              <a:rPr lang="fr-FR" sz="1200" dirty="0" smtClean="0">
                <a:solidFill>
                  <a:srgbClr val="008000"/>
                </a:solidFill>
              </a:rPr>
              <a:t>Farine de maïs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19" name="Image 1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449273" y="5840145"/>
            <a:ext cx="1285875" cy="857250"/>
          </a:xfrm>
          <a:prstGeom prst="rect">
            <a:avLst/>
          </a:prstGeom>
        </p:spPr>
      </p:pic>
      <p:pic>
        <p:nvPicPr>
          <p:cNvPr id="24" name="Image 2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444871" y="154582"/>
            <a:ext cx="462774" cy="447846"/>
          </a:xfrm>
          <a:prstGeom prst="rect">
            <a:avLst/>
          </a:prstGeom>
        </p:spPr>
      </p:pic>
      <p:pic>
        <p:nvPicPr>
          <p:cNvPr id="2" name="Image 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13962" y="200607"/>
            <a:ext cx="476250" cy="476250"/>
          </a:xfrm>
          <a:prstGeom prst="rect">
            <a:avLst/>
          </a:prstGeom>
        </p:spPr>
      </p:pic>
    </p:spTree>
    <p:extLst>
      <p:ext uri="{BB962C8B-B14F-4D97-AF65-F5344CB8AC3E}">
        <p14:creationId xmlns:p14="http://schemas.microsoft.com/office/powerpoint/2010/main" val="19666539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841550" y="127401"/>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69</a:t>
            </a:fld>
            <a:endParaRPr lang="fr-FR" dirty="0"/>
          </a:p>
        </p:txBody>
      </p:sp>
      <p:sp>
        <p:nvSpPr>
          <p:cNvPr id="2" name="Rectangle 1"/>
          <p:cNvSpPr/>
          <p:nvPr/>
        </p:nvSpPr>
        <p:spPr>
          <a:xfrm>
            <a:off x="139547" y="621275"/>
            <a:ext cx="6096000" cy="461665"/>
          </a:xfrm>
          <a:prstGeom prst="rect">
            <a:avLst/>
          </a:prstGeom>
        </p:spPr>
        <p:txBody>
          <a:bodyPr>
            <a:spAutoFit/>
          </a:bodyPr>
          <a:lstStyle/>
          <a:p>
            <a:r>
              <a:rPr lang="fr-FR" dirty="0">
                <a:solidFill>
                  <a:srgbClr val="008000"/>
                </a:solidFill>
              </a:rPr>
              <a:t>16.23. </a:t>
            </a:r>
            <a:r>
              <a:rPr lang="fr-FR" b="1" dirty="0">
                <a:solidFill>
                  <a:srgbClr val="008000"/>
                </a:solidFill>
              </a:rPr>
              <a:t>Manioc</a:t>
            </a:r>
            <a:r>
              <a:rPr lang="fr-FR" dirty="0">
                <a:solidFill>
                  <a:srgbClr val="008000"/>
                </a:solidFill>
              </a:rPr>
              <a:t> (</a:t>
            </a:r>
            <a:r>
              <a:rPr lang="fr-FR" i="1" dirty="0" err="1">
                <a:solidFill>
                  <a:srgbClr val="008000"/>
                </a:solidFill>
              </a:rPr>
              <a:t>Manihot</a:t>
            </a:r>
            <a:r>
              <a:rPr lang="fr-FR" i="1" dirty="0">
                <a:solidFill>
                  <a:srgbClr val="008000"/>
                </a:solidFill>
              </a:rPr>
              <a:t> </a:t>
            </a:r>
            <a:r>
              <a:rPr lang="fr-FR" i="1" dirty="0" err="1">
                <a:solidFill>
                  <a:srgbClr val="008000"/>
                </a:solidFill>
              </a:rPr>
              <a:t>esculenta</a:t>
            </a:r>
            <a:r>
              <a:rPr lang="fr-FR" dirty="0" smtClean="0">
                <a:solidFill>
                  <a:srgbClr val="008000"/>
                </a:solidFill>
              </a:rPr>
              <a:t>) </a:t>
            </a:r>
            <a:r>
              <a:rPr lang="fr-FR" sz="2400" dirty="0" smtClean="0">
                <a:solidFill>
                  <a:srgbClr val="FF0000"/>
                </a:solidFill>
                <a:sym typeface="Wingdings"/>
              </a:rPr>
              <a:t></a:t>
            </a:r>
            <a:endParaRPr lang="fr-FR" sz="2400" dirty="0">
              <a:solidFill>
                <a:srgbClr val="FF0000"/>
              </a:solidFill>
            </a:endParaRPr>
          </a:p>
        </p:txBody>
      </p:sp>
      <p:sp>
        <p:nvSpPr>
          <p:cNvPr id="4" name="ZoneTexte 3"/>
          <p:cNvSpPr txBox="1"/>
          <p:nvPr/>
        </p:nvSpPr>
        <p:spPr>
          <a:xfrm>
            <a:off x="139547" y="1040281"/>
            <a:ext cx="11912245" cy="3600986"/>
          </a:xfrm>
          <a:prstGeom prst="rect">
            <a:avLst/>
          </a:prstGeom>
          <a:noFill/>
        </p:spPr>
        <p:txBody>
          <a:bodyPr wrap="square" rtlCol="0">
            <a:spAutoFit/>
          </a:bodyPr>
          <a:lstStyle/>
          <a:p>
            <a:pPr algn="just"/>
            <a:r>
              <a:rPr lang="fr-FR" dirty="0">
                <a:solidFill>
                  <a:srgbClr val="008000"/>
                </a:solidFill>
              </a:rPr>
              <a:t>Tubercule cultivé dans les plaines tropicales. Consommé largement en Afrique, Pacifique sud et Amérique Latine. Il pousse sur des buttes entre les cultures annuelles. S</a:t>
            </a:r>
            <a:r>
              <a:rPr lang="fr-FR" b="1" dirty="0">
                <a:solidFill>
                  <a:srgbClr val="008000"/>
                </a:solidFill>
              </a:rPr>
              <a:t>upporte la </a:t>
            </a:r>
            <a:r>
              <a:rPr lang="fr-FR" b="1" dirty="0" smtClean="0">
                <a:solidFill>
                  <a:srgbClr val="008000"/>
                </a:solidFill>
              </a:rPr>
              <a:t>négligence</a:t>
            </a:r>
            <a:r>
              <a:rPr lang="fr-FR" b="1" dirty="0">
                <a:solidFill>
                  <a:srgbClr val="008000"/>
                </a:solidFill>
              </a:rPr>
              <a:t>, pousse dans des sols pauvres en nutriments ; tolère la sécheresse</a:t>
            </a:r>
            <a:r>
              <a:rPr lang="fr-FR" dirty="0">
                <a:solidFill>
                  <a:srgbClr val="008000"/>
                </a:solidFill>
              </a:rPr>
              <a:t> (sauf après la propagation). Peut être laissé dans le sol et récolté quand il y en a besoin.</a:t>
            </a:r>
          </a:p>
          <a:p>
            <a:pPr algn="just"/>
            <a:r>
              <a:rPr lang="fr-FR" dirty="0">
                <a:solidFill>
                  <a:srgbClr val="008000"/>
                </a:solidFill>
              </a:rPr>
              <a:t>Usages : Mangé (épluché) bouilli ou cuit au four. Se conserve plusieurs mois découpé en lamelles séchées ; la farine de manioc est faite à partir de ces chips séchées. La pulpe fermentée est mangée en Afrique de l'ouest. La fécule ou le tapioca sont utilisés dans la confection de gâteaux, biscuits et confiseries</a:t>
            </a:r>
            <a:r>
              <a:rPr lang="fr-FR" dirty="0" smtClean="0">
                <a:solidFill>
                  <a:srgbClr val="008000"/>
                </a:solidFill>
              </a:rPr>
              <a:t>. </a:t>
            </a:r>
            <a:r>
              <a:rPr lang="fr-FR" sz="1200" dirty="0">
                <a:solidFill>
                  <a:srgbClr val="008000"/>
                </a:solidFill>
              </a:rPr>
              <a:t>On en cultive deux variétés principales :</a:t>
            </a:r>
          </a:p>
          <a:p>
            <a:pPr marL="171450" indent="-171450" algn="just">
              <a:buFont typeface="Arial" panose="020B0604020202020204" pitchFamily="34" charset="0"/>
              <a:buChar char="•"/>
            </a:pPr>
            <a:r>
              <a:rPr lang="fr-FR" sz="1200" dirty="0">
                <a:solidFill>
                  <a:srgbClr val="008000"/>
                </a:solidFill>
              </a:rPr>
              <a:t>le manioc amer, impropre à la consommation s'il n'est pas préalablement </a:t>
            </a:r>
            <a:r>
              <a:rPr lang="fr-FR" sz="1200" dirty="0" err="1">
                <a:solidFill>
                  <a:srgbClr val="008000"/>
                </a:solidFill>
              </a:rPr>
              <a:t>détoxifié</a:t>
            </a:r>
            <a:r>
              <a:rPr lang="fr-FR" sz="1200" dirty="0">
                <a:solidFill>
                  <a:srgbClr val="008000"/>
                </a:solidFill>
              </a:rPr>
              <a:t>, et dont les racines séchées sont transformées en </a:t>
            </a:r>
            <a:r>
              <a:rPr lang="fr-FR" sz="1200" dirty="0">
                <a:solidFill>
                  <a:srgbClr val="008000"/>
                </a:solidFill>
                <a:hlinkClick r:id="rId2" tooltip="Tapioca"/>
              </a:rPr>
              <a:t>tapioca</a:t>
            </a:r>
            <a:r>
              <a:rPr lang="fr-FR" sz="1200" dirty="0">
                <a:solidFill>
                  <a:srgbClr val="008000"/>
                </a:solidFill>
              </a:rPr>
              <a:t>, en </a:t>
            </a:r>
            <a:r>
              <a:rPr lang="fr-FR" sz="1200" dirty="0">
                <a:solidFill>
                  <a:srgbClr val="008000"/>
                </a:solidFill>
                <a:hlinkClick r:id="rId3" tooltip="Cassave"/>
              </a:rPr>
              <a:t>cassave</a:t>
            </a:r>
            <a:r>
              <a:rPr lang="fr-FR" sz="1200" dirty="0">
                <a:solidFill>
                  <a:srgbClr val="008000"/>
                </a:solidFill>
              </a:rPr>
              <a:t> ou en farine qui, préparée sous forme de </a:t>
            </a:r>
            <a:r>
              <a:rPr lang="fr-FR" sz="1200" dirty="0" err="1">
                <a:solidFill>
                  <a:srgbClr val="008000"/>
                </a:solidFill>
                <a:hlinkClick r:id="rId4" tooltip="Farofa"/>
              </a:rPr>
              <a:t>farofa</a:t>
            </a:r>
            <a:r>
              <a:rPr lang="fr-FR" sz="1200" dirty="0">
                <a:solidFill>
                  <a:srgbClr val="008000"/>
                </a:solidFill>
              </a:rPr>
              <a:t>, est un ingrédient de la </a:t>
            </a:r>
            <a:r>
              <a:rPr lang="fr-FR" sz="1200" dirty="0">
                <a:solidFill>
                  <a:srgbClr val="008000"/>
                </a:solidFill>
                <a:hlinkClick r:id="rId5" tooltip="Feijoada"/>
              </a:rPr>
              <a:t>feijoada</a:t>
            </a:r>
            <a:r>
              <a:rPr lang="fr-FR" sz="1200" dirty="0">
                <a:solidFill>
                  <a:srgbClr val="008000"/>
                </a:solidFill>
              </a:rPr>
              <a:t> brésilienne.</a:t>
            </a:r>
          </a:p>
          <a:p>
            <a:pPr marL="171450" indent="-171450" algn="just">
              <a:buFont typeface="Arial" panose="020B0604020202020204" pitchFamily="34" charset="0"/>
              <a:buChar char="•"/>
            </a:pPr>
            <a:r>
              <a:rPr lang="fr-FR" sz="1200" dirty="0">
                <a:solidFill>
                  <a:srgbClr val="008000"/>
                </a:solidFill>
              </a:rPr>
              <a:t>le manioc doux, dont les racines peuvent être directement consommées, on note cependant des cas de neuropathies car il contient des hétérosides cyanogènes en moindre quantité.</a:t>
            </a:r>
          </a:p>
          <a:p>
            <a:pPr algn="just"/>
            <a:r>
              <a:rPr lang="fr-FR" sz="1200" dirty="0">
                <a:solidFill>
                  <a:srgbClr val="008000"/>
                </a:solidFill>
              </a:rPr>
              <a:t>Les feuilles sont aussi consommées en tant que légumes, notamment en Afrique, elles contiennent de la vitamine </a:t>
            </a:r>
            <a:r>
              <a:rPr lang="fr-FR" sz="1200" dirty="0">
                <a:solidFill>
                  <a:srgbClr val="008000"/>
                </a:solidFill>
                <a:hlinkClick r:id="rId6" tooltip="Vitamine A"/>
              </a:rPr>
              <a:t>A</a:t>
            </a:r>
            <a:r>
              <a:rPr lang="fr-FR" sz="1200" dirty="0">
                <a:solidFill>
                  <a:srgbClr val="008000"/>
                </a:solidFill>
              </a:rPr>
              <a:t> et </a:t>
            </a:r>
            <a:r>
              <a:rPr lang="fr-FR" sz="1200" dirty="0">
                <a:solidFill>
                  <a:srgbClr val="008000"/>
                </a:solidFill>
                <a:hlinkClick r:id="rId7" tooltip="Vitamine C"/>
              </a:rPr>
              <a:t>C</a:t>
            </a:r>
            <a:r>
              <a:rPr lang="fr-FR" sz="1200" dirty="0">
                <a:solidFill>
                  <a:srgbClr val="008000"/>
                </a:solidFill>
              </a:rPr>
              <a:t>.</a:t>
            </a:r>
            <a:endParaRPr lang="fr-FR" sz="1200" dirty="0" smtClean="0">
              <a:solidFill>
                <a:srgbClr val="008000"/>
              </a:solidFill>
            </a:endParaRPr>
          </a:p>
          <a:p>
            <a:pPr algn="just"/>
            <a:r>
              <a:rPr lang="fr-FR" sz="1200" u="sng" dirty="0">
                <a:solidFill>
                  <a:srgbClr val="008000"/>
                </a:solidFill>
              </a:rPr>
              <a:t>Préparation</a:t>
            </a:r>
            <a:r>
              <a:rPr lang="fr-FR" sz="1200" dirty="0">
                <a:solidFill>
                  <a:srgbClr val="008000"/>
                </a:solidFill>
              </a:rPr>
              <a:t> : On peut préparer les tubercules en les faisant cuire, puis en les lavant longuement à l'eau pour évacuer les traces de cyanure, et en les séchant au soleil</a:t>
            </a:r>
            <a:r>
              <a:rPr lang="fr-FR" sz="1200" dirty="0" smtClean="0">
                <a:solidFill>
                  <a:srgbClr val="008000"/>
                </a:solidFill>
              </a:rPr>
              <a:t>. </a:t>
            </a:r>
            <a:r>
              <a:rPr lang="fr-FR" sz="1200" u="sng" dirty="0" smtClean="0">
                <a:solidFill>
                  <a:srgbClr val="FF0000"/>
                </a:solidFill>
              </a:rPr>
              <a:t>Maladie</a:t>
            </a:r>
            <a:r>
              <a:rPr lang="fr-FR" sz="1200" dirty="0" smtClean="0">
                <a:solidFill>
                  <a:srgbClr val="FF0000"/>
                </a:solidFill>
              </a:rPr>
              <a:t> : </a:t>
            </a:r>
            <a:r>
              <a:rPr lang="fr-FR" sz="1200" dirty="0">
                <a:solidFill>
                  <a:srgbClr val="FF0000"/>
                </a:solidFill>
              </a:rPr>
              <a:t>Depuis le milieu des années 1990, une maladie est apparue, sous le nom de « mosaïque ». Cette maladie (un virus) se répand très facilement et rapidement d'un plant à l'autre. La mouche blanche serait un vecteur de transmission. La maladie s'est développée dans plusieurs pays africains (</a:t>
            </a:r>
            <a:r>
              <a:rPr lang="fr-FR" sz="1200" dirty="0">
                <a:solidFill>
                  <a:srgbClr val="FF0000"/>
                </a:solidFill>
                <a:hlinkClick r:id="rId8" tooltip="Kenya"/>
              </a:rPr>
              <a:t>Kenya</a:t>
            </a:r>
            <a:r>
              <a:rPr lang="fr-FR" sz="1200" dirty="0">
                <a:solidFill>
                  <a:srgbClr val="FF0000"/>
                </a:solidFill>
              </a:rPr>
              <a:t>, </a:t>
            </a:r>
            <a:r>
              <a:rPr lang="fr-FR" sz="1200" dirty="0">
                <a:solidFill>
                  <a:srgbClr val="FF0000"/>
                </a:solidFill>
                <a:hlinkClick r:id="rId9" tooltip="Congo-Brazzaville"/>
              </a:rPr>
              <a:t>Congo-Brazzaville</a:t>
            </a:r>
            <a:r>
              <a:rPr lang="fr-FR" sz="1200" dirty="0">
                <a:solidFill>
                  <a:srgbClr val="FF0000"/>
                </a:solidFill>
              </a:rPr>
              <a:t> entre autres</a:t>
            </a:r>
            <a:r>
              <a:rPr lang="fr-FR" sz="1200" dirty="0" smtClean="0">
                <a:solidFill>
                  <a:srgbClr val="FF0000"/>
                </a:solidFill>
              </a:rPr>
              <a:t>). La </a:t>
            </a:r>
            <a:r>
              <a:rPr lang="fr-FR" sz="1200" dirty="0">
                <a:solidFill>
                  <a:srgbClr val="FF0000"/>
                </a:solidFill>
              </a:rPr>
              <a:t>mosaïque fait perdre les feuilles au plant de manioc et rend les tubercules rachitiques. Le principal danger pour l'homme est de réduire fortement sa consommation alimentaire</a:t>
            </a:r>
            <a:r>
              <a:rPr lang="fr-FR" sz="1200" dirty="0" smtClean="0">
                <a:solidFill>
                  <a:srgbClr val="FF0000"/>
                </a:solidFill>
              </a:rPr>
              <a:t>.</a:t>
            </a:r>
            <a:endParaRPr lang="fr-FR" sz="1200" dirty="0">
              <a:solidFill>
                <a:srgbClr val="FF0000"/>
              </a:solidFill>
            </a:endParaRPr>
          </a:p>
          <a:p>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0"/>
              </a:rPr>
              <a:t>http://</a:t>
            </a:r>
            <a:r>
              <a:rPr lang="fr-FR" sz="1200" dirty="0" smtClean="0">
                <a:solidFill>
                  <a:srgbClr val="008000"/>
                </a:solidFill>
                <a:hlinkClick r:id="rId10"/>
              </a:rPr>
              <a:t>fr.wikipedia.org/wiki/Manioc</a:t>
            </a:r>
            <a:r>
              <a:rPr lang="fr-FR" sz="1200" dirty="0">
                <a:solidFill>
                  <a:srgbClr val="008000"/>
                </a:solidFill>
              </a:rPr>
              <a:t>, b) </a:t>
            </a:r>
            <a:r>
              <a:rPr lang="fr-FR" sz="1200" dirty="0">
                <a:solidFill>
                  <a:srgbClr val="008000"/>
                </a:solidFill>
                <a:hlinkClick r:id="rId11"/>
              </a:rPr>
              <a:t>http://</a:t>
            </a:r>
            <a:r>
              <a:rPr lang="fr-FR" sz="1200" dirty="0" smtClean="0">
                <a:solidFill>
                  <a:srgbClr val="008000"/>
                </a:solidFill>
                <a:hlinkClick r:id="rId11"/>
              </a:rPr>
              <a:t>en.wikipedia.org/wiki/Cassava</a:t>
            </a:r>
            <a:r>
              <a:rPr lang="fr-FR" sz="1200" dirty="0">
                <a:solidFill>
                  <a:srgbClr val="008000"/>
                </a:solidFill>
              </a:rPr>
              <a:t>, c) </a:t>
            </a:r>
            <a:r>
              <a:rPr lang="fr-FR" sz="1200" dirty="0">
                <a:solidFill>
                  <a:srgbClr val="008000"/>
                </a:solidFill>
                <a:hlinkClick r:id="rId12"/>
              </a:rPr>
              <a:t>http://</a:t>
            </a:r>
            <a:r>
              <a:rPr lang="fr-FR" sz="1200" dirty="0" smtClean="0">
                <a:solidFill>
                  <a:srgbClr val="008000"/>
                </a:solidFill>
                <a:hlinkClick r:id="rId12"/>
              </a:rPr>
              <a:t>en.wikipedia.org/wiki/Manihot</a:t>
            </a:r>
            <a:r>
              <a:rPr lang="fr-FR" sz="1200" dirty="0">
                <a:solidFill>
                  <a:srgbClr val="008000"/>
                </a:solidFill>
              </a:rPr>
              <a:t>, </a:t>
            </a:r>
            <a:endParaRPr lang="fr-FR" sz="1200" dirty="0" smtClean="0">
              <a:solidFill>
                <a:srgbClr val="008000"/>
              </a:solidFill>
            </a:endParaRPr>
          </a:p>
          <a:p>
            <a:r>
              <a:rPr lang="fr-FR" sz="1200" dirty="0" smtClean="0">
                <a:solidFill>
                  <a:srgbClr val="008000"/>
                </a:solidFill>
              </a:rPr>
              <a:t>d</a:t>
            </a:r>
            <a:r>
              <a:rPr lang="fr-FR" sz="1200" dirty="0">
                <a:solidFill>
                  <a:srgbClr val="008000"/>
                </a:solidFill>
              </a:rPr>
              <a:t>) </a:t>
            </a:r>
            <a:r>
              <a:rPr lang="fr-FR" sz="1200" dirty="0">
                <a:solidFill>
                  <a:srgbClr val="008000"/>
                </a:solidFill>
                <a:hlinkClick r:id="rId13"/>
              </a:rPr>
              <a:t>http://</a:t>
            </a:r>
            <a:r>
              <a:rPr lang="fr-FR" sz="1200" dirty="0" smtClean="0">
                <a:solidFill>
                  <a:srgbClr val="008000"/>
                </a:solidFill>
                <a:hlinkClick r:id="rId13"/>
              </a:rPr>
              <a:t>www.agriguide.org/index.php?what=agriguide&amp;id=157</a:t>
            </a:r>
            <a:r>
              <a:rPr lang="fr-FR" sz="1200" dirty="0" smtClean="0">
                <a:solidFill>
                  <a:srgbClr val="008000"/>
                </a:solidFill>
              </a:rPr>
              <a:t>  </a:t>
            </a:r>
            <a:endParaRPr lang="fr-FR" sz="1200" dirty="0">
              <a:solidFill>
                <a:srgbClr val="008000"/>
              </a:solidFill>
            </a:endParaRPr>
          </a:p>
        </p:txBody>
      </p:sp>
      <p:pic>
        <p:nvPicPr>
          <p:cNvPr id="1031" name="Picture 7" descr="D:\Users\blisan\Pictures\perso\agroforets\Iwata_kenichi_cassav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9115" y="4556887"/>
            <a:ext cx="2794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sers\blisan\Pictures\perso\agroforets\Manihot_esculenta_dsc07325.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15264" y="4560951"/>
            <a:ext cx="2794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blisan\Pictures\perso\agroforets\plante-pour-jardin-foret_suite\Manihot esculenta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8717" y="4861179"/>
            <a:ext cx="1438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blisan\Pictures\perso\agroforets\plante-pour-jardin-foret_suite\Manihot esculenta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0086" y="5363241"/>
            <a:ext cx="18383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9581" y="179011"/>
            <a:ext cx="533400" cy="342900"/>
          </a:xfrm>
          <a:prstGeom prst="rect">
            <a:avLst/>
          </a:prstGeom>
        </p:spPr>
      </p:pic>
      <p:pic>
        <p:nvPicPr>
          <p:cNvPr id="14" name="Imag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39160" y="5139318"/>
            <a:ext cx="462774" cy="447846"/>
          </a:xfrm>
          <a:prstGeom prst="rect">
            <a:avLst/>
          </a:prstGeom>
        </p:spPr>
      </p:pic>
      <p:sp>
        <p:nvSpPr>
          <p:cNvPr id="5" name="ZoneTexte 4"/>
          <p:cNvSpPr txBox="1"/>
          <p:nvPr/>
        </p:nvSpPr>
        <p:spPr>
          <a:xfrm>
            <a:off x="190870" y="4558373"/>
            <a:ext cx="4517847" cy="830997"/>
          </a:xfrm>
          <a:prstGeom prst="rect">
            <a:avLst/>
          </a:prstGeom>
          <a:noFill/>
        </p:spPr>
        <p:txBody>
          <a:bodyPr wrap="square" rtlCol="0">
            <a:spAutoFit/>
          </a:bodyPr>
          <a:lstStyle/>
          <a:p>
            <a:pPr algn="just"/>
            <a:r>
              <a:rPr lang="fr-FR" sz="1200" dirty="0" smtClean="0">
                <a:solidFill>
                  <a:srgbClr val="008000"/>
                </a:solidFill>
              </a:rPr>
              <a:t>Le manioc préfère un sol léger ou </a:t>
            </a:r>
            <a:r>
              <a:rPr lang="fr-FR" sz="1200" dirty="0">
                <a:solidFill>
                  <a:srgbClr val="008000"/>
                </a:solidFill>
              </a:rPr>
              <a:t>sableux. La multiplication du manioc se fait en semant des petits morceaux de tige (boutures). Le développement du manioc et le rendement dépendent de la qualité de ces boutures.  </a:t>
            </a:r>
          </a:p>
        </p:txBody>
      </p:sp>
      <p:sp>
        <p:nvSpPr>
          <p:cNvPr id="6" name="ZoneTexte 5"/>
          <p:cNvSpPr txBox="1"/>
          <p:nvPr/>
        </p:nvSpPr>
        <p:spPr>
          <a:xfrm>
            <a:off x="190870" y="5387306"/>
            <a:ext cx="2602969" cy="1384995"/>
          </a:xfrm>
          <a:prstGeom prst="rect">
            <a:avLst/>
          </a:prstGeom>
          <a:noFill/>
        </p:spPr>
        <p:txBody>
          <a:bodyPr wrap="square" rtlCol="0">
            <a:spAutoFit/>
          </a:bodyPr>
          <a:lstStyle/>
          <a:p>
            <a:r>
              <a:rPr lang="fr-FR" sz="1200" dirty="0" smtClean="0">
                <a:solidFill>
                  <a:srgbClr val="008000"/>
                </a:solidFill>
              </a:rPr>
              <a:t>Culture intercalaire  possibles : </a:t>
            </a:r>
          </a:p>
          <a:p>
            <a:endParaRPr lang="fr-FR" sz="1200" dirty="0" smtClean="0">
              <a:solidFill>
                <a:srgbClr val="008000"/>
              </a:solidFill>
            </a:endParaRPr>
          </a:p>
          <a:p>
            <a:pPr marL="171450" indent="-171450">
              <a:buFont typeface="Arial" panose="020B0604020202020204" pitchFamily="34" charset="0"/>
              <a:buChar char="•"/>
            </a:pPr>
            <a:r>
              <a:rPr lang="fr-FR" sz="1200" dirty="0" smtClean="0">
                <a:solidFill>
                  <a:srgbClr val="008000"/>
                </a:solidFill>
              </a:rPr>
              <a:t>Maïs </a:t>
            </a:r>
            <a:r>
              <a:rPr lang="fr-FR" sz="1200" dirty="0">
                <a:solidFill>
                  <a:srgbClr val="008000"/>
                </a:solidFill>
              </a:rPr>
              <a:t>- Manioc - Melon</a:t>
            </a:r>
          </a:p>
          <a:p>
            <a:pPr marL="171450" indent="-171450">
              <a:buFont typeface="Arial" panose="020B0604020202020204" pitchFamily="34" charset="0"/>
              <a:buChar char="•"/>
            </a:pPr>
            <a:r>
              <a:rPr lang="fr-FR" sz="1200" dirty="0">
                <a:solidFill>
                  <a:srgbClr val="008000"/>
                </a:solidFill>
              </a:rPr>
              <a:t>Maïs - Arachides - Manioc</a:t>
            </a:r>
          </a:p>
          <a:p>
            <a:pPr marL="171450" indent="-171450">
              <a:buFont typeface="Arial" panose="020B0604020202020204" pitchFamily="34" charset="0"/>
              <a:buChar char="•"/>
            </a:pPr>
            <a:r>
              <a:rPr lang="fr-FR" sz="1200" dirty="0">
                <a:solidFill>
                  <a:srgbClr val="008000"/>
                </a:solidFill>
              </a:rPr>
              <a:t>Maïs - Manioc - Gombo - Niébé</a:t>
            </a:r>
          </a:p>
          <a:p>
            <a:pPr marL="171450" indent="-171450">
              <a:buFont typeface="Arial" panose="020B0604020202020204" pitchFamily="34" charset="0"/>
              <a:buChar char="•"/>
            </a:pPr>
            <a:r>
              <a:rPr lang="fr-FR" sz="1200" dirty="0">
                <a:solidFill>
                  <a:srgbClr val="008000"/>
                </a:solidFill>
              </a:rPr>
              <a:t>Maïs - Igname - Manioc</a:t>
            </a:r>
          </a:p>
          <a:p>
            <a:pPr marL="171450" indent="-171450">
              <a:buFont typeface="Arial" panose="020B0604020202020204" pitchFamily="34" charset="0"/>
              <a:buChar char="•"/>
            </a:pPr>
            <a:r>
              <a:rPr lang="fr-FR" sz="1200" dirty="0">
                <a:solidFill>
                  <a:srgbClr val="008000"/>
                </a:solidFill>
              </a:rPr>
              <a:t>Maïs - Haricots - </a:t>
            </a:r>
            <a:r>
              <a:rPr lang="fr-FR" sz="1200" dirty="0" smtClean="0">
                <a:solidFill>
                  <a:srgbClr val="008000"/>
                </a:solidFill>
              </a:rPr>
              <a:t>Manioc</a:t>
            </a:r>
            <a:endParaRPr lang="fr-FR" sz="1200" dirty="0">
              <a:solidFill>
                <a:srgbClr val="008000"/>
              </a:solidFill>
            </a:endParaRPr>
          </a:p>
        </p:txBody>
      </p:sp>
      <p:pic>
        <p:nvPicPr>
          <p:cNvPr id="15" name="Image 10" descr="logo aride_s.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92354" y="17086"/>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141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07064" y="234166"/>
            <a:ext cx="4998805" cy="3717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7413" y="122594"/>
            <a:ext cx="430634" cy="318709"/>
          </a:xfrm>
        </p:spPr>
        <p:txBody>
          <a:bodyPr/>
          <a:lstStyle/>
          <a:p>
            <a:fld id="{603C289A-54D5-4C32-934A-7B1A9FC8B676}" type="slidenum">
              <a:rPr lang="fr-FR" smtClean="0"/>
              <a:t>7</a:t>
            </a:fld>
            <a:endParaRPr lang="fr-FR"/>
          </a:p>
        </p:txBody>
      </p:sp>
      <p:sp>
        <p:nvSpPr>
          <p:cNvPr id="4" name="ZoneTexte 3"/>
          <p:cNvSpPr txBox="1"/>
          <p:nvPr/>
        </p:nvSpPr>
        <p:spPr>
          <a:xfrm>
            <a:off x="232196" y="441304"/>
            <a:ext cx="2753375" cy="369332"/>
          </a:xfrm>
          <a:prstGeom prst="rect">
            <a:avLst/>
          </a:prstGeom>
          <a:noFill/>
        </p:spPr>
        <p:txBody>
          <a:bodyPr wrap="square" rtlCol="0">
            <a:spAutoFit/>
          </a:bodyPr>
          <a:lstStyle/>
          <a:p>
            <a:r>
              <a:rPr lang="fr-FR" dirty="0" smtClean="0">
                <a:solidFill>
                  <a:srgbClr val="008000"/>
                </a:solidFill>
              </a:rPr>
              <a:t>0. </a:t>
            </a:r>
            <a:r>
              <a:rPr lang="fr-FR" b="1" dirty="0" smtClean="0">
                <a:solidFill>
                  <a:srgbClr val="008000"/>
                </a:solidFill>
              </a:rPr>
              <a:t>Sommaire (suite et fin)</a:t>
            </a:r>
            <a:endParaRPr lang="fr-FR" dirty="0">
              <a:solidFill>
                <a:srgbClr val="008000"/>
              </a:solidFill>
            </a:endParaRPr>
          </a:p>
        </p:txBody>
      </p:sp>
      <p:sp>
        <p:nvSpPr>
          <p:cNvPr id="5" name="ZoneTexte 4"/>
          <p:cNvSpPr txBox="1"/>
          <p:nvPr/>
        </p:nvSpPr>
        <p:spPr>
          <a:xfrm>
            <a:off x="126750" y="921137"/>
            <a:ext cx="4478302" cy="4401205"/>
          </a:xfrm>
          <a:prstGeom prst="rect">
            <a:avLst/>
          </a:prstGeom>
          <a:noFill/>
        </p:spPr>
        <p:txBody>
          <a:bodyPr wrap="square" rtlCol="0">
            <a:spAutoFit/>
          </a:bodyPr>
          <a:lstStyle/>
          <a:p>
            <a:r>
              <a:rPr lang="fr-FR" sz="1400" dirty="0">
                <a:solidFill>
                  <a:srgbClr val="008000"/>
                </a:solidFill>
              </a:rPr>
              <a:t>20. Plantes protectrices, répulsives ou insecticides </a:t>
            </a:r>
          </a:p>
          <a:p>
            <a:r>
              <a:rPr lang="fr-FR" sz="1400" dirty="0" smtClean="0">
                <a:solidFill>
                  <a:srgbClr val="008000"/>
                </a:solidFill>
              </a:rPr>
              <a:t>21</a:t>
            </a:r>
            <a:r>
              <a:rPr lang="fr-FR" sz="1400" dirty="0">
                <a:solidFill>
                  <a:srgbClr val="008000"/>
                </a:solidFill>
              </a:rPr>
              <a:t>. Plantes médicinales</a:t>
            </a:r>
          </a:p>
          <a:p>
            <a:r>
              <a:rPr lang="fr-FR" sz="1400" dirty="0">
                <a:solidFill>
                  <a:srgbClr val="008000"/>
                </a:solidFill>
              </a:rPr>
              <a:t>22. Plan du jardin</a:t>
            </a:r>
          </a:p>
          <a:p>
            <a:r>
              <a:rPr lang="fr-FR" sz="1400" dirty="0">
                <a:solidFill>
                  <a:srgbClr val="008000"/>
                </a:solidFill>
              </a:rPr>
              <a:t>23. Calendrier cultural</a:t>
            </a:r>
          </a:p>
          <a:p>
            <a:r>
              <a:rPr lang="fr-FR" sz="1400" dirty="0">
                <a:solidFill>
                  <a:srgbClr val="008000"/>
                </a:solidFill>
              </a:rPr>
              <a:t>24. </a:t>
            </a:r>
            <a:r>
              <a:rPr lang="fr-FR" sz="1400" dirty="0" smtClean="0">
                <a:solidFill>
                  <a:srgbClr val="008000"/>
                </a:solidFill>
              </a:rPr>
              <a:t>Sensibilisation</a:t>
            </a:r>
          </a:p>
          <a:p>
            <a:r>
              <a:rPr lang="fr-FR" sz="1400" dirty="0">
                <a:solidFill>
                  <a:srgbClr val="008000"/>
                </a:solidFill>
              </a:rPr>
              <a:t>25. Glossaire </a:t>
            </a:r>
          </a:p>
          <a:p>
            <a:r>
              <a:rPr lang="fr-FR" sz="1400" dirty="0">
                <a:solidFill>
                  <a:srgbClr val="008000"/>
                </a:solidFill>
              </a:rPr>
              <a:t>26. Aptitude du climat à la culture</a:t>
            </a:r>
          </a:p>
          <a:p>
            <a:r>
              <a:rPr lang="fr-FR" sz="1400" dirty="0">
                <a:solidFill>
                  <a:srgbClr val="008000"/>
                </a:solidFill>
              </a:rPr>
              <a:t>27. Annexe : Piquets vivants et plantes de haie </a:t>
            </a:r>
          </a:p>
          <a:p>
            <a:r>
              <a:rPr lang="fr-FR" sz="1400" dirty="0">
                <a:solidFill>
                  <a:srgbClr val="008000"/>
                </a:solidFill>
              </a:rPr>
              <a:t>28. Annexe : Légumes vivaces : arbres, arbustes, plantes grimpantes</a:t>
            </a:r>
          </a:p>
          <a:p>
            <a:r>
              <a:rPr lang="fr-FR" sz="1400" dirty="0">
                <a:solidFill>
                  <a:srgbClr val="008000"/>
                </a:solidFill>
              </a:rPr>
              <a:t>29. Annexe : Légumes vivaces : herbes</a:t>
            </a:r>
          </a:p>
          <a:p>
            <a:r>
              <a:rPr lang="fr-FR" sz="1400" dirty="0">
                <a:solidFill>
                  <a:srgbClr val="008000"/>
                </a:solidFill>
              </a:rPr>
              <a:t>30. Annexe : Les légumes annuels</a:t>
            </a:r>
          </a:p>
          <a:p>
            <a:r>
              <a:rPr lang="fr-FR" sz="1400" dirty="0">
                <a:solidFill>
                  <a:srgbClr val="008000"/>
                </a:solidFill>
              </a:rPr>
              <a:t>31. Bibliographie Internet</a:t>
            </a:r>
          </a:p>
          <a:p>
            <a:r>
              <a:rPr lang="fr-FR" sz="1400" dirty="0">
                <a:solidFill>
                  <a:srgbClr val="008000"/>
                </a:solidFill>
              </a:rPr>
              <a:t>32. Adresses utiles</a:t>
            </a:r>
          </a:p>
          <a:p>
            <a:r>
              <a:rPr lang="fr-FR" sz="1400" dirty="0">
                <a:solidFill>
                  <a:srgbClr val="008000"/>
                </a:solidFill>
              </a:rPr>
              <a:t>33. Annexe : Légumes tolérants à l’ombre</a:t>
            </a:r>
          </a:p>
          <a:p>
            <a:r>
              <a:rPr lang="fr-FR" sz="1400" dirty="0">
                <a:solidFill>
                  <a:srgbClr val="008000"/>
                </a:solidFill>
              </a:rPr>
              <a:t>34. Annexe : </a:t>
            </a:r>
            <a:r>
              <a:rPr lang="fr-FR" sz="1400" dirty="0" smtClean="0">
                <a:solidFill>
                  <a:srgbClr val="008000"/>
                </a:solidFill>
              </a:rPr>
              <a:t>Maladies</a:t>
            </a:r>
          </a:p>
          <a:p>
            <a:r>
              <a:rPr lang="fr-FR" sz="1400" dirty="0" smtClean="0">
                <a:solidFill>
                  <a:srgbClr val="008000"/>
                </a:solidFill>
              </a:rPr>
              <a:t>35. Annexe : </a:t>
            </a:r>
            <a:r>
              <a:rPr lang="fr-FR" sz="1400" dirty="0">
                <a:solidFill>
                  <a:srgbClr val="008000"/>
                </a:solidFill>
              </a:rPr>
              <a:t>Budget, par activité, pour la mise en place du jardin communautaire </a:t>
            </a:r>
            <a:endParaRPr lang="fr-FR" sz="1400" dirty="0" smtClean="0">
              <a:solidFill>
                <a:srgbClr val="008000"/>
              </a:solidFill>
            </a:endParaRPr>
          </a:p>
          <a:p>
            <a:r>
              <a:rPr lang="fr-FR" sz="1400" dirty="0" smtClean="0">
                <a:solidFill>
                  <a:srgbClr val="008000"/>
                </a:solidFill>
              </a:rPr>
              <a:t>36. Annexe : Climat</a:t>
            </a:r>
            <a:endParaRPr lang="fr-FR" sz="1400" dirty="0">
              <a:solidFill>
                <a:srgbClr val="008000"/>
              </a:solidFill>
            </a:endParaRPr>
          </a:p>
          <a:p>
            <a:r>
              <a:rPr lang="fr-FR" sz="1400" dirty="0" smtClean="0">
                <a:solidFill>
                  <a:srgbClr val="008000"/>
                </a:solidFill>
              </a:rPr>
              <a:t> </a:t>
            </a:r>
            <a:endParaRPr lang="fr-FR" sz="1400" dirty="0">
              <a:solidFill>
                <a:srgbClr val="008000"/>
              </a:solidFill>
            </a:endParaRPr>
          </a:p>
        </p:txBody>
      </p:sp>
      <p:sp>
        <p:nvSpPr>
          <p:cNvPr id="6" name="Rectangle 5"/>
          <p:cNvSpPr/>
          <p:nvPr/>
        </p:nvSpPr>
        <p:spPr>
          <a:xfrm>
            <a:off x="8401669" y="2286090"/>
            <a:ext cx="3574120" cy="276999"/>
          </a:xfrm>
          <a:prstGeom prst="rect">
            <a:avLst/>
          </a:prstGeom>
        </p:spPr>
        <p:txBody>
          <a:bodyPr wrap="none">
            <a:spAutoFit/>
          </a:bodyPr>
          <a:lstStyle/>
          <a:p>
            <a:pPr algn="ctr"/>
            <a:r>
              <a:rPr lang="fr-FR" sz="1200" dirty="0" smtClean="0">
                <a:solidFill>
                  <a:srgbClr val="008000"/>
                </a:solidFill>
              </a:rPr>
              <a:t>Source : </a:t>
            </a:r>
            <a:r>
              <a:rPr lang="fr-FR" sz="1200" dirty="0" smtClean="0">
                <a:solidFill>
                  <a:srgbClr val="008000"/>
                </a:solidFill>
                <a:hlinkClick r:id="rId2"/>
              </a:rPr>
              <a:t>http</a:t>
            </a:r>
            <a:r>
              <a:rPr lang="fr-FR" sz="1200" dirty="0">
                <a:solidFill>
                  <a:srgbClr val="008000"/>
                </a:solidFill>
                <a:hlinkClick r:id="rId2"/>
              </a:rPr>
              <a:t>://</a:t>
            </a:r>
            <a:r>
              <a:rPr lang="fr-FR" sz="1200" dirty="0" smtClean="0">
                <a:solidFill>
                  <a:srgbClr val="008000"/>
                </a:solidFill>
                <a:hlinkClick r:id="rId2"/>
              </a:rPr>
              <a:t>peres-blancs.cef.fr/jardin_tropical.htm</a:t>
            </a:r>
            <a:r>
              <a:rPr lang="fr-FR" sz="1200" dirty="0" smtClean="0">
                <a:solidFill>
                  <a:srgbClr val="008000"/>
                </a:solidFill>
              </a:rPr>
              <a:t> </a:t>
            </a:r>
            <a:endParaRPr lang="fr-FR" sz="1200" dirty="0">
              <a:solidFill>
                <a:srgbClr val="008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754" y="514747"/>
            <a:ext cx="2647950" cy="1724025"/>
          </a:xfrm>
          <a:prstGeom prst="rect">
            <a:avLst/>
          </a:prstGeom>
        </p:spPr>
      </p:pic>
      <p:sp>
        <p:nvSpPr>
          <p:cNvPr id="12" name="ZoneTexte 11"/>
          <p:cNvSpPr txBox="1"/>
          <p:nvPr/>
        </p:nvSpPr>
        <p:spPr>
          <a:xfrm>
            <a:off x="4543076" y="2739799"/>
            <a:ext cx="7432713" cy="3908762"/>
          </a:xfrm>
          <a:prstGeom prst="rect">
            <a:avLst/>
          </a:prstGeom>
          <a:noFill/>
          <a:ln>
            <a:solidFill>
              <a:srgbClr val="008000"/>
            </a:solidFill>
          </a:ln>
        </p:spPr>
        <p:txBody>
          <a:bodyPr wrap="square" rtlCol="0">
            <a:spAutoFit/>
          </a:bodyPr>
          <a:lstStyle/>
          <a:p>
            <a:r>
              <a:rPr lang="fr-FR" sz="1600" b="1" dirty="0">
                <a:solidFill>
                  <a:srgbClr val="008000"/>
                </a:solidFill>
              </a:rPr>
              <a:t>Les cinq exigences du jardin </a:t>
            </a:r>
            <a:r>
              <a:rPr lang="fr-FR" sz="1600" b="1" dirty="0" smtClean="0">
                <a:solidFill>
                  <a:srgbClr val="008000"/>
                </a:solidFill>
              </a:rPr>
              <a:t>tropical  (familial et autre) :</a:t>
            </a:r>
            <a:endParaRPr lang="fr-FR" sz="1600" dirty="0">
              <a:solidFill>
                <a:srgbClr val="008000"/>
              </a:solidFill>
            </a:endParaRPr>
          </a:p>
          <a:p>
            <a:endParaRPr lang="fr-FR" sz="1600" dirty="0" smtClean="0">
              <a:solidFill>
                <a:srgbClr val="008000"/>
              </a:solidFill>
            </a:endParaRPr>
          </a:p>
          <a:p>
            <a:pPr marL="285750" indent="-285750">
              <a:buFont typeface="Arial" panose="020B0604020202020204" pitchFamily="34" charset="0"/>
              <a:buChar char="•"/>
            </a:pPr>
            <a:r>
              <a:rPr lang="fr-FR" sz="1600" dirty="0" smtClean="0">
                <a:solidFill>
                  <a:srgbClr val="008000"/>
                </a:solidFill>
              </a:rPr>
              <a:t>La </a:t>
            </a:r>
            <a:r>
              <a:rPr lang="fr-FR" sz="1600" dirty="0">
                <a:solidFill>
                  <a:srgbClr val="008000"/>
                </a:solidFill>
              </a:rPr>
              <a:t>plus importante est la </a:t>
            </a:r>
            <a:r>
              <a:rPr lang="fr-FR" sz="1600" b="1" dirty="0">
                <a:solidFill>
                  <a:srgbClr val="008000"/>
                </a:solidFill>
              </a:rPr>
              <a:t>disponibilité des semences</a:t>
            </a:r>
            <a:r>
              <a:rPr lang="fr-FR" sz="1600" dirty="0">
                <a:solidFill>
                  <a:srgbClr val="008000"/>
                </a:solidFill>
              </a:rPr>
              <a:t>. Le semis est la première étape dans la culture d’un jardin. Sans lui, les étapes suivantes n’ont pas de </a:t>
            </a:r>
            <a:r>
              <a:rPr lang="fr-FR" sz="1600" dirty="0" smtClean="0">
                <a:solidFill>
                  <a:srgbClr val="008000"/>
                </a:solidFill>
              </a:rPr>
              <a:t>sens.</a:t>
            </a:r>
          </a:p>
          <a:p>
            <a:pPr marL="285750" indent="-285750">
              <a:buFont typeface="Arial" panose="020B0604020202020204" pitchFamily="34" charset="0"/>
              <a:buChar char="•"/>
            </a:pPr>
            <a:r>
              <a:rPr lang="fr-FR" sz="1600" dirty="0" smtClean="0">
                <a:solidFill>
                  <a:srgbClr val="008000"/>
                </a:solidFill>
              </a:rPr>
              <a:t>Pour </a:t>
            </a:r>
            <a:r>
              <a:rPr lang="fr-FR" sz="1600" dirty="0">
                <a:solidFill>
                  <a:srgbClr val="008000"/>
                </a:solidFill>
              </a:rPr>
              <a:t>éviter les dégâts causés par les animaux en divagation et pour empêcher les vols, </a:t>
            </a:r>
            <a:r>
              <a:rPr lang="fr-FR" sz="1600" b="1" dirty="0">
                <a:solidFill>
                  <a:srgbClr val="008000"/>
                </a:solidFill>
              </a:rPr>
              <a:t>la parcelle doit être </a:t>
            </a:r>
            <a:r>
              <a:rPr lang="fr-FR" sz="1600" b="1" dirty="0" smtClean="0">
                <a:solidFill>
                  <a:srgbClr val="008000"/>
                </a:solidFill>
              </a:rPr>
              <a:t>clôturée</a:t>
            </a:r>
            <a:r>
              <a:rPr lang="fr-FR" sz="1600" dirty="0" smtClean="0">
                <a:solidFill>
                  <a:srgbClr val="008000"/>
                </a:solidFill>
              </a:rPr>
              <a:t>.</a:t>
            </a:r>
          </a:p>
          <a:p>
            <a:pPr marL="285750" indent="-285750">
              <a:buFont typeface="Arial" panose="020B0604020202020204" pitchFamily="34" charset="0"/>
              <a:buChar char="•"/>
            </a:pPr>
            <a:r>
              <a:rPr lang="fr-FR" sz="1600" dirty="0" smtClean="0">
                <a:solidFill>
                  <a:srgbClr val="008000"/>
                </a:solidFill>
              </a:rPr>
              <a:t>Il </a:t>
            </a:r>
            <a:r>
              <a:rPr lang="fr-FR" sz="1600" dirty="0">
                <a:solidFill>
                  <a:srgbClr val="008000"/>
                </a:solidFill>
              </a:rPr>
              <a:t>faut pouvoir disposer d’un </a:t>
            </a:r>
            <a:r>
              <a:rPr lang="fr-FR" sz="1600" b="1" dirty="0">
                <a:solidFill>
                  <a:srgbClr val="008000"/>
                </a:solidFill>
              </a:rPr>
              <a:t>minimum d’eau pour </a:t>
            </a:r>
            <a:r>
              <a:rPr lang="fr-FR" sz="1600" b="1" dirty="0" smtClean="0">
                <a:solidFill>
                  <a:srgbClr val="008000"/>
                </a:solidFill>
              </a:rPr>
              <a:t>l’arrosage</a:t>
            </a:r>
            <a:r>
              <a:rPr lang="fr-FR" sz="1600" dirty="0" smtClean="0">
                <a:solidFill>
                  <a:srgbClr val="008000"/>
                </a:solidFill>
              </a:rPr>
              <a:t>.</a:t>
            </a:r>
          </a:p>
          <a:p>
            <a:pPr marL="285750" indent="-285750">
              <a:buFont typeface="Arial" panose="020B0604020202020204" pitchFamily="34" charset="0"/>
              <a:buChar char="•"/>
            </a:pPr>
            <a:r>
              <a:rPr lang="fr-FR" sz="1600" dirty="0" smtClean="0">
                <a:solidFill>
                  <a:srgbClr val="008000"/>
                </a:solidFill>
              </a:rPr>
              <a:t>L’exploitant </a:t>
            </a:r>
            <a:r>
              <a:rPr lang="fr-FR" sz="1600" dirty="0">
                <a:solidFill>
                  <a:srgbClr val="008000"/>
                </a:solidFill>
              </a:rPr>
              <a:t>doit avoir les </a:t>
            </a:r>
            <a:r>
              <a:rPr lang="fr-FR" sz="1600" b="1" dirty="0">
                <a:solidFill>
                  <a:srgbClr val="008000"/>
                </a:solidFill>
              </a:rPr>
              <a:t>outils</a:t>
            </a:r>
            <a:r>
              <a:rPr lang="fr-FR" sz="1600" dirty="0">
                <a:solidFill>
                  <a:srgbClr val="008000"/>
                </a:solidFill>
              </a:rPr>
              <a:t> pour travailler son </a:t>
            </a:r>
            <a:r>
              <a:rPr lang="fr-FR" sz="1600" dirty="0" smtClean="0">
                <a:solidFill>
                  <a:srgbClr val="008000"/>
                </a:solidFill>
              </a:rPr>
              <a:t>jardin.</a:t>
            </a:r>
          </a:p>
          <a:p>
            <a:pPr marL="285750" indent="-285750">
              <a:buFont typeface="Arial" panose="020B0604020202020204" pitchFamily="34" charset="0"/>
              <a:buChar char="•"/>
            </a:pPr>
            <a:r>
              <a:rPr lang="fr-FR" sz="1600" dirty="0" smtClean="0">
                <a:solidFill>
                  <a:srgbClr val="008000"/>
                </a:solidFill>
              </a:rPr>
              <a:t>Enfin</a:t>
            </a:r>
            <a:r>
              <a:rPr lang="fr-FR" sz="1600" dirty="0">
                <a:solidFill>
                  <a:srgbClr val="008000"/>
                </a:solidFill>
              </a:rPr>
              <a:t>, il doit posséder un </a:t>
            </a:r>
            <a:r>
              <a:rPr lang="fr-FR" sz="1600" b="1" dirty="0">
                <a:solidFill>
                  <a:srgbClr val="008000"/>
                </a:solidFill>
              </a:rPr>
              <a:t>savoir-faire</a:t>
            </a:r>
            <a:r>
              <a:rPr lang="fr-FR" sz="1600" dirty="0">
                <a:solidFill>
                  <a:srgbClr val="008000"/>
                </a:solidFill>
              </a:rPr>
              <a:t> concernant la culture, la récolte et l’utilisation des produits.</a:t>
            </a:r>
            <a:br>
              <a:rPr lang="fr-FR" sz="1600" dirty="0">
                <a:solidFill>
                  <a:srgbClr val="008000"/>
                </a:solidFill>
              </a:rPr>
            </a:br>
            <a:endParaRPr lang="fr-FR" sz="1600" dirty="0">
              <a:solidFill>
                <a:srgbClr val="008000"/>
              </a:solidFill>
            </a:endParaRPr>
          </a:p>
          <a:p>
            <a:r>
              <a:rPr lang="fr-FR" sz="1600" dirty="0">
                <a:solidFill>
                  <a:srgbClr val="008000"/>
                </a:solidFill>
              </a:rPr>
              <a:t>Vu la dimension des jardins, l’activité est possible avec des outils à taille humaine, nul besoin de gros outils mécaniques. </a:t>
            </a:r>
            <a:r>
              <a:rPr lang="fr-FR" sz="1600" dirty="0" smtClean="0">
                <a:solidFill>
                  <a:srgbClr val="008000"/>
                </a:solidFill>
                <a:sym typeface="Wingdings" panose="05000000000000000000" pitchFamily="2" charset="2"/>
              </a:rPr>
              <a:t> </a:t>
            </a:r>
            <a:r>
              <a:rPr lang="fr-FR" sz="1600" dirty="0" smtClean="0">
                <a:solidFill>
                  <a:srgbClr val="008000"/>
                </a:solidFill>
              </a:rPr>
              <a:t>Des </a:t>
            </a:r>
            <a:r>
              <a:rPr lang="fr-FR" sz="1600" dirty="0">
                <a:solidFill>
                  <a:srgbClr val="008000"/>
                </a:solidFill>
              </a:rPr>
              <a:t>outils de base comme une </a:t>
            </a:r>
            <a:r>
              <a:rPr lang="fr-FR" sz="1600" b="1" dirty="0">
                <a:solidFill>
                  <a:srgbClr val="008000"/>
                </a:solidFill>
              </a:rPr>
              <a:t>pelle, </a:t>
            </a:r>
            <a:r>
              <a:rPr lang="fr-FR" sz="1600" dirty="0">
                <a:solidFill>
                  <a:srgbClr val="008000"/>
                </a:solidFill>
              </a:rPr>
              <a:t>une</a:t>
            </a:r>
            <a:r>
              <a:rPr lang="fr-FR" sz="1600" b="1" dirty="0">
                <a:solidFill>
                  <a:srgbClr val="008000"/>
                </a:solidFill>
              </a:rPr>
              <a:t> bêche, </a:t>
            </a:r>
            <a:r>
              <a:rPr lang="fr-FR" sz="1600" dirty="0">
                <a:solidFill>
                  <a:srgbClr val="008000"/>
                </a:solidFill>
              </a:rPr>
              <a:t>un</a:t>
            </a:r>
            <a:r>
              <a:rPr lang="fr-FR" sz="1600" b="1" dirty="0">
                <a:solidFill>
                  <a:srgbClr val="008000"/>
                </a:solidFill>
              </a:rPr>
              <a:t> râteau</a:t>
            </a:r>
            <a:r>
              <a:rPr lang="fr-FR" sz="1600" dirty="0">
                <a:solidFill>
                  <a:srgbClr val="008000"/>
                </a:solidFill>
              </a:rPr>
              <a:t>, une</a:t>
            </a:r>
            <a:r>
              <a:rPr lang="fr-FR" sz="1600" b="1" dirty="0">
                <a:solidFill>
                  <a:srgbClr val="008000"/>
                </a:solidFill>
              </a:rPr>
              <a:t> houe </a:t>
            </a:r>
            <a:r>
              <a:rPr lang="fr-FR" sz="1600" dirty="0">
                <a:solidFill>
                  <a:srgbClr val="008000"/>
                </a:solidFill>
              </a:rPr>
              <a:t>et un </a:t>
            </a:r>
            <a:r>
              <a:rPr lang="fr-FR" sz="1600" b="1" dirty="0">
                <a:solidFill>
                  <a:srgbClr val="008000"/>
                </a:solidFill>
              </a:rPr>
              <a:t>arrosoir</a:t>
            </a:r>
            <a:r>
              <a:rPr lang="fr-FR" sz="1600" dirty="0">
                <a:solidFill>
                  <a:srgbClr val="008000"/>
                </a:solidFill>
              </a:rPr>
              <a:t> suffisent.</a:t>
            </a:r>
          </a:p>
          <a:p>
            <a:endParaRPr lang="fr-FR" sz="1200" dirty="0" smtClean="0">
              <a:solidFill>
                <a:srgbClr val="008000"/>
              </a:solidFill>
            </a:endParaRPr>
          </a:p>
          <a:p>
            <a:r>
              <a:rPr lang="fr-FR" sz="1200" dirty="0" smtClean="0">
                <a:solidFill>
                  <a:srgbClr val="008000"/>
                </a:solidFill>
              </a:rPr>
              <a:t>Source : </a:t>
            </a:r>
            <a:r>
              <a:rPr lang="fr-FR" sz="1200" i="1" dirty="0" smtClean="0">
                <a:solidFill>
                  <a:srgbClr val="008000"/>
                </a:solidFill>
              </a:rPr>
              <a:t>Le jardin tropical amélioré</a:t>
            </a:r>
            <a:r>
              <a:rPr lang="fr-FR" sz="1200" dirty="0" smtClean="0">
                <a:solidFill>
                  <a:srgbClr val="008000"/>
                </a:solidFill>
              </a:rPr>
              <a:t>, </a:t>
            </a:r>
            <a:r>
              <a:rPr lang="fr-FR" sz="1200" dirty="0">
                <a:solidFill>
                  <a:srgbClr val="008000"/>
                </a:solidFill>
              </a:rPr>
              <a:t>Voix d'Afrique N°92, </a:t>
            </a:r>
            <a:r>
              <a:rPr lang="fr-FR" sz="1200" dirty="0">
                <a:solidFill>
                  <a:srgbClr val="008000"/>
                </a:solidFill>
                <a:hlinkClick r:id="rId2"/>
              </a:rPr>
              <a:t>http://</a:t>
            </a:r>
            <a:r>
              <a:rPr lang="fr-FR" sz="1200" dirty="0" smtClean="0">
                <a:solidFill>
                  <a:srgbClr val="008000"/>
                </a:solidFill>
                <a:hlinkClick r:id="rId2"/>
              </a:rPr>
              <a:t>peres-blancs.cef.fr/jardin_tropical.htm</a:t>
            </a:r>
            <a:r>
              <a:rPr lang="fr-FR" sz="1200" dirty="0" smtClean="0">
                <a:solidFill>
                  <a:srgbClr val="008000"/>
                </a:solidFill>
              </a:rPr>
              <a:t> </a:t>
            </a:r>
            <a:endParaRPr lang="fr-FR" sz="1200" dirty="0">
              <a:solidFill>
                <a:srgbClr val="008000"/>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779" y="4809423"/>
            <a:ext cx="1727237" cy="1656255"/>
          </a:xfrm>
          <a:prstGeom prst="rect">
            <a:avLst/>
          </a:prstGeom>
        </p:spPr>
      </p:pic>
      <p:sp>
        <p:nvSpPr>
          <p:cNvPr id="17" name="Rectangle 16"/>
          <p:cNvSpPr/>
          <p:nvPr/>
        </p:nvSpPr>
        <p:spPr>
          <a:xfrm>
            <a:off x="968956" y="6508924"/>
            <a:ext cx="3574120" cy="276999"/>
          </a:xfrm>
          <a:prstGeom prst="rect">
            <a:avLst/>
          </a:prstGeom>
        </p:spPr>
        <p:txBody>
          <a:bodyPr wrap="none">
            <a:spAutoFit/>
          </a:bodyPr>
          <a:lstStyle/>
          <a:p>
            <a:pPr algn="ctr"/>
            <a:r>
              <a:rPr lang="fr-FR" sz="1200" dirty="0" smtClean="0">
                <a:solidFill>
                  <a:srgbClr val="008000"/>
                </a:solidFill>
              </a:rPr>
              <a:t>Source : </a:t>
            </a:r>
            <a:r>
              <a:rPr lang="fr-FR" sz="1200" dirty="0" smtClean="0">
                <a:solidFill>
                  <a:srgbClr val="008000"/>
                </a:solidFill>
                <a:hlinkClick r:id="rId2"/>
              </a:rPr>
              <a:t>http</a:t>
            </a:r>
            <a:r>
              <a:rPr lang="fr-FR" sz="1200" dirty="0">
                <a:solidFill>
                  <a:srgbClr val="008000"/>
                </a:solidFill>
                <a:hlinkClick r:id="rId2"/>
              </a:rPr>
              <a:t>://</a:t>
            </a:r>
            <a:r>
              <a:rPr lang="fr-FR" sz="1200" dirty="0" smtClean="0">
                <a:solidFill>
                  <a:srgbClr val="008000"/>
                </a:solidFill>
                <a:hlinkClick r:id="rId2"/>
              </a:rPr>
              <a:t>peres-blancs.cef.fr/jardin_tropical.htm</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2588912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76270" y="127012"/>
            <a:ext cx="511274" cy="296889"/>
          </a:xfrm>
        </p:spPr>
        <p:txBody>
          <a:bodyPr/>
          <a:lstStyle/>
          <a:p>
            <a:fld id="{603C289A-54D5-4C32-934A-7B1A9FC8B676}" type="slidenum">
              <a:rPr lang="fr-FR" smtClean="0"/>
              <a:t>70</a:t>
            </a:fld>
            <a:endParaRPr lang="fr-FR" dirty="0"/>
          </a:p>
        </p:txBody>
      </p:sp>
      <p:sp>
        <p:nvSpPr>
          <p:cNvPr id="2" name="Rectangle 1"/>
          <p:cNvSpPr/>
          <p:nvPr/>
        </p:nvSpPr>
        <p:spPr>
          <a:xfrm>
            <a:off x="84462" y="596406"/>
            <a:ext cx="6096000" cy="369332"/>
          </a:xfrm>
          <a:prstGeom prst="rect">
            <a:avLst/>
          </a:prstGeom>
        </p:spPr>
        <p:txBody>
          <a:bodyPr>
            <a:spAutoFit/>
          </a:bodyPr>
          <a:lstStyle/>
          <a:p>
            <a:r>
              <a:rPr lang="fr-FR" dirty="0">
                <a:solidFill>
                  <a:srgbClr val="008000"/>
                </a:solidFill>
              </a:rPr>
              <a:t>16.24. </a:t>
            </a:r>
            <a:r>
              <a:rPr lang="fr-FR" b="1" dirty="0">
                <a:solidFill>
                  <a:srgbClr val="008000"/>
                </a:solidFill>
              </a:rPr>
              <a:t>Melon</a:t>
            </a:r>
            <a:r>
              <a:rPr lang="fr-FR" dirty="0">
                <a:solidFill>
                  <a:srgbClr val="008000"/>
                </a:solidFill>
              </a:rPr>
              <a:t> (</a:t>
            </a:r>
            <a:r>
              <a:rPr lang="fr-FR" i="1" dirty="0" err="1">
                <a:solidFill>
                  <a:srgbClr val="008000"/>
                </a:solidFill>
              </a:rPr>
              <a:t>Cucumis</a:t>
            </a:r>
            <a:r>
              <a:rPr lang="fr-FR" i="1" dirty="0">
                <a:solidFill>
                  <a:srgbClr val="008000"/>
                </a:solidFill>
              </a:rPr>
              <a:t> </a:t>
            </a:r>
            <a:r>
              <a:rPr lang="fr-FR" i="1" dirty="0" err="1">
                <a:solidFill>
                  <a:srgbClr val="008000"/>
                </a:solidFill>
              </a:rPr>
              <a:t>melo</a:t>
            </a:r>
            <a:r>
              <a:rPr lang="fr-FR" dirty="0" smtClean="0">
                <a:solidFill>
                  <a:srgbClr val="008000"/>
                </a:solidFill>
              </a:rPr>
              <a:t>)</a:t>
            </a:r>
            <a:endParaRPr lang="fr-FR" dirty="0">
              <a:solidFill>
                <a:srgbClr val="008000"/>
              </a:solidFill>
            </a:endParaRPr>
          </a:p>
        </p:txBody>
      </p:sp>
      <p:sp>
        <p:nvSpPr>
          <p:cNvPr id="4" name="ZoneTexte 3"/>
          <p:cNvSpPr txBox="1"/>
          <p:nvPr/>
        </p:nvSpPr>
        <p:spPr>
          <a:xfrm>
            <a:off x="84462" y="965738"/>
            <a:ext cx="11990025" cy="4616648"/>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Melon</a:t>
            </a:r>
            <a:r>
              <a:rPr lang="fr-FR" dirty="0">
                <a:solidFill>
                  <a:srgbClr val="008000"/>
                </a:solidFill>
              </a:rPr>
              <a:t> (</a:t>
            </a:r>
            <a:r>
              <a:rPr lang="fr-FR" b="1" i="1" dirty="0" err="1">
                <a:solidFill>
                  <a:srgbClr val="008000"/>
                </a:solidFill>
              </a:rPr>
              <a:t>Cucumis</a:t>
            </a:r>
            <a:r>
              <a:rPr lang="fr-FR" b="1" i="1" dirty="0">
                <a:solidFill>
                  <a:srgbClr val="008000"/>
                </a:solidFill>
              </a:rPr>
              <a:t> </a:t>
            </a:r>
            <a:r>
              <a:rPr lang="fr-FR" b="1" i="1" dirty="0" err="1">
                <a:solidFill>
                  <a:srgbClr val="008000"/>
                </a:solidFill>
              </a:rPr>
              <a:t>melo</a:t>
            </a:r>
            <a:r>
              <a:rPr lang="fr-FR" dirty="0">
                <a:solidFill>
                  <a:srgbClr val="008000"/>
                </a:solidFill>
              </a:rPr>
              <a:t>) est une </a:t>
            </a:r>
            <a:r>
              <a:rPr lang="fr-FR" dirty="0">
                <a:solidFill>
                  <a:srgbClr val="008000"/>
                </a:solidFill>
                <a:hlinkClick r:id="rId2" tooltip="Plante"/>
              </a:rPr>
              <a:t>plante</a:t>
            </a:r>
            <a:r>
              <a:rPr lang="fr-FR" dirty="0">
                <a:solidFill>
                  <a:srgbClr val="008000"/>
                </a:solidFill>
              </a:rPr>
              <a:t> </a:t>
            </a:r>
            <a:r>
              <a:rPr lang="fr-FR" dirty="0">
                <a:solidFill>
                  <a:srgbClr val="008000"/>
                </a:solidFill>
                <a:hlinkClick r:id="rId3" tooltip="Herbacée"/>
              </a:rPr>
              <a:t>herbacée</a:t>
            </a:r>
            <a:r>
              <a:rPr lang="fr-FR" dirty="0">
                <a:solidFill>
                  <a:srgbClr val="008000"/>
                </a:solidFill>
              </a:rPr>
              <a:t> </a:t>
            </a:r>
            <a:r>
              <a:rPr lang="fr-FR" dirty="0" smtClean="0">
                <a:solidFill>
                  <a:srgbClr val="008000"/>
                </a:solidFill>
              </a:rPr>
              <a:t>annuelle, </a:t>
            </a:r>
            <a:r>
              <a:rPr lang="fr-FR" dirty="0">
                <a:solidFill>
                  <a:srgbClr val="008000"/>
                </a:solidFill>
              </a:rPr>
              <a:t>à </a:t>
            </a:r>
            <a:r>
              <a:rPr lang="fr-FR" dirty="0">
                <a:solidFill>
                  <a:srgbClr val="008000"/>
                </a:solidFill>
                <a:hlinkClick r:id="rId4" tooltip="Tige"/>
              </a:rPr>
              <a:t>tiges</a:t>
            </a:r>
            <a:r>
              <a:rPr lang="fr-FR" dirty="0">
                <a:solidFill>
                  <a:srgbClr val="008000"/>
                </a:solidFill>
              </a:rPr>
              <a:t> rampantes assez longues munies de </a:t>
            </a:r>
            <a:r>
              <a:rPr lang="fr-FR" dirty="0" smtClean="0">
                <a:solidFill>
                  <a:srgbClr val="008000"/>
                </a:solidFill>
                <a:hlinkClick r:id="rId5" tooltip="Vrille (botanique)"/>
              </a:rPr>
              <a:t>vrilles</a:t>
            </a:r>
            <a:r>
              <a:rPr lang="fr-FR" dirty="0">
                <a:solidFill>
                  <a:srgbClr val="008000"/>
                </a:solidFill>
              </a:rPr>
              <a:t>,</a:t>
            </a:r>
            <a:r>
              <a:rPr lang="fr-FR" dirty="0" smtClean="0">
                <a:solidFill>
                  <a:srgbClr val="008000"/>
                </a:solidFill>
              </a:rPr>
              <a:t> de la </a:t>
            </a:r>
            <a:r>
              <a:rPr lang="fr-FR" dirty="0">
                <a:solidFill>
                  <a:srgbClr val="008000"/>
                </a:solidFill>
              </a:rPr>
              <a:t>famille des </a:t>
            </a:r>
            <a:r>
              <a:rPr lang="fr-FR" dirty="0" smtClean="0">
                <a:solidFill>
                  <a:srgbClr val="008000"/>
                </a:solidFill>
                <a:hlinkClick r:id="rId6" tooltip="Cucurbitaceae"/>
              </a:rPr>
              <a:t>Cucurbitacées</a:t>
            </a:r>
            <a:r>
              <a:rPr lang="fr-FR" dirty="0" smtClean="0">
                <a:solidFill>
                  <a:srgbClr val="008000"/>
                </a:solidFill>
              </a:rPr>
              <a:t>, </a:t>
            </a:r>
            <a:r>
              <a:rPr lang="fr-FR" dirty="0">
                <a:solidFill>
                  <a:srgbClr val="008000"/>
                </a:solidFill>
              </a:rPr>
              <a:t>originaire d'</a:t>
            </a:r>
            <a:r>
              <a:rPr lang="fr-FR" dirty="0">
                <a:solidFill>
                  <a:srgbClr val="008000"/>
                </a:solidFill>
                <a:hlinkClick r:id="rId7" tooltip="Afrique"/>
              </a:rPr>
              <a:t>Afrique</a:t>
            </a:r>
            <a:r>
              <a:rPr lang="fr-FR" dirty="0">
                <a:solidFill>
                  <a:srgbClr val="008000"/>
                </a:solidFill>
              </a:rPr>
              <a:t> </a:t>
            </a:r>
            <a:r>
              <a:rPr lang="fr-FR" dirty="0" smtClean="0">
                <a:solidFill>
                  <a:srgbClr val="008000"/>
                </a:solidFill>
              </a:rPr>
              <a:t>intertropicale</a:t>
            </a:r>
            <a:r>
              <a:rPr lang="fr-FR" dirty="0">
                <a:solidFill>
                  <a:srgbClr val="008000"/>
                </a:solidFill>
              </a:rPr>
              <a:t> et largement cultivée comme </a:t>
            </a:r>
            <a:r>
              <a:rPr lang="fr-FR" dirty="0">
                <a:solidFill>
                  <a:srgbClr val="008000"/>
                </a:solidFill>
                <a:hlinkClick r:id="rId8" tooltip="Plante potagère"/>
              </a:rPr>
              <a:t>plante potagère</a:t>
            </a:r>
            <a:r>
              <a:rPr lang="fr-FR" dirty="0">
                <a:solidFill>
                  <a:srgbClr val="008000"/>
                </a:solidFill>
              </a:rPr>
              <a:t> pour son </a:t>
            </a:r>
            <a:r>
              <a:rPr lang="fr-FR" dirty="0">
                <a:solidFill>
                  <a:srgbClr val="008000"/>
                </a:solidFill>
                <a:hlinkClick r:id="rId9" tooltip="Faux-fruit"/>
              </a:rPr>
              <a:t>faux-fruit</a:t>
            </a:r>
            <a:r>
              <a:rPr lang="fr-FR" dirty="0">
                <a:solidFill>
                  <a:srgbClr val="008000"/>
                </a:solidFill>
              </a:rPr>
              <a:t> </a:t>
            </a:r>
            <a:r>
              <a:rPr lang="fr-FR" dirty="0" smtClean="0">
                <a:solidFill>
                  <a:srgbClr val="008000"/>
                </a:solidFill>
              </a:rPr>
              <a:t>comestible, </a:t>
            </a:r>
            <a:r>
              <a:rPr lang="fr-FR" dirty="0">
                <a:solidFill>
                  <a:srgbClr val="008000"/>
                </a:solidFill>
              </a:rPr>
              <a:t>très </a:t>
            </a:r>
            <a:r>
              <a:rPr lang="fr-FR" dirty="0">
                <a:solidFill>
                  <a:srgbClr val="008000"/>
                </a:solidFill>
                <a:hlinkClick r:id="rId10" tooltip="Polymorphe"/>
              </a:rPr>
              <a:t>polymorphe</a:t>
            </a:r>
            <a:r>
              <a:rPr lang="fr-FR" dirty="0" smtClean="0">
                <a:solidFill>
                  <a:srgbClr val="008000"/>
                </a:solidFill>
              </a:rPr>
              <a:t>. </a:t>
            </a:r>
            <a:r>
              <a:rPr lang="fr-FR" dirty="0">
                <a:solidFill>
                  <a:srgbClr val="008000"/>
                </a:solidFill>
              </a:rPr>
              <a:t>Le terme désigne aussi le fruit </a:t>
            </a:r>
            <a:r>
              <a:rPr lang="fr-FR" dirty="0">
                <a:solidFill>
                  <a:srgbClr val="008000"/>
                </a:solidFill>
                <a:hlinkClick r:id="rId11" tooltip="Fruit climactérique"/>
              </a:rPr>
              <a:t>climactérique</a:t>
            </a:r>
            <a:r>
              <a:rPr lang="fr-FR" dirty="0">
                <a:solidFill>
                  <a:srgbClr val="008000"/>
                </a:solidFill>
              </a:rPr>
              <a:t> </a:t>
            </a:r>
            <a:r>
              <a:rPr lang="fr-FR" dirty="0" smtClean="0">
                <a:solidFill>
                  <a:srgbClr val="008000"/>
                </a:solidFill>
              </a:rPr>
              <a:t>(°) lui-même </a:t>
            </a:r>
            <a:r>
              <a:rPr lang="fr-FR" dirty="0">
                <a:solidFill>
                  <a:srgbClr val="008000"/>
                </a:solidFill>
              </a:rPr>
              <a:t>très savoureux, sucré et parfumé</a:t>
            </a:r>
            <a:r>
              <a:rPr lang="fr-FR" dirty="0" smtClean="0">
                <a:solidFill>
                  <a:srgbClr val="008000"/>
                </a:solidFill>
              </a:rPr>
              <a:t>. </a:t>
            </a:r>
            <a:endParaRPr lang="fr-FR" sz="1200" dirty="0" smtClean="0">
              <a:solidFill>
                <a:srgbClr val="008000"/>
              </a:solidFill>
            </a:endParaRPr>
          </a:p>
          <a:p>
            <a:pPr algn="just"/>
            <a:r>
              <a:rPr lang="fr-FR" sz="1200" dirty="0">
                <a:solidFill>
                  <a:srgbClr val="008000"/>
                </a:solidFill>
              </a:rPr>
              <a:t>Les plantes sont </a:t>
            </a:r>
            <a:r>
              <a:rPr lang="fr-FR" sz="1200" dirty="0">
                <a:solidFill>
                  <a:srgbClr val="008000"/>
                </a:solidFill>
                <a:hlinkClick r:id="rId12" tooltip="Monoïque"/>
              </a:rPr>
              <a:t>monoïques</a:t>
            </a:r>
            <a:r>
              <a:rPr lang="fr-FR" sz="1200" dirty="0">
                <a:solidFill>
                  <a:srgbClr val="008000"/>
                </a:solidFill>
              </a:rPr>
              <a:t> (sexes séparés sur des fleurs distinctes), et les </a:t>
            </a:r>
            <a:r>
              <a:rPr lang="fr-FR" sz="1200" dirty="0">
                <a:solidFill>
                  <a:srgbClr val="008000"/>
                </a:solidFill>
                <a:hlinkClick r:id="rId13" tooltip="Fleur"/>
              </a:rPr>
              <a:t>fleurs</a:t>
            </a:r>
            <a:r>
              <a:rPr lang="fr-FR" sz="1200" dirty="0">
                <a:solidFill>
                  <a:srgbClr val="008000"/>
                </a:solidFill>
              </a:rPr>
              <a:t>, unisexuées sont jaunes. Les fleurs mâles apparaissent les premières. Le melon fleurit tout l'</a:t>
            </a:r>
            <a:r>
              <a:rPr lang="fr-FR" sz="1200" dirty="0">
                <a:solidFill>
                  <a:srgbClr val="008000"/>
                </a:solidFill>
                <a:hlinkClick r:id="rId14" tooltip="Été"/>
              </a:rPr>
              <a:t>été</a:t>
            </a:r>
            <a:r>
              <a:rPr lang="fr-FR" sz="1200" dirty="0">
                <a:solidFill>
                  <a:srgbClr val="008000"/>
                </a:solidFill>
              </a:rPr>
              <a:t> de mai à septembre</a:t>
            </a:r>
            <a:r>
              <a:rPr lang="fr-FR" sz="1200" dirty="0" smtClean="0">
                <a:solidFill>
                  <a:srgbClr val="008000"/>
                </a:solidFill>
              </a:rPr>
              <a:t>. </a:t>
            </a:r>
            <a:r>
              <a:rPr lang="fr-FR" sz="1200" dirty="0">
                <a:solidFill>
                  <a:srgbClr val="008000"/>
                </a:solidFill>
              </a:rPr>
              <a:t>Le </a:t>
            </a:r>
            <a:r>
              <a:rPr lang="fr-FR" sz="1200" dirty="0">
                <a:solidFill>
                  <a:srgbClr val="008000"/>
                </a:solidFill>
                <a:hlinkClick r:id="rId15" tooltip="Fruit (botanique)"/>
              </a:rPr>
              <a:t>fruit</a:t>
            </a:r>
            <a:r>
              <a:rPr lang="fr-FR" sz="1200" dirty="0">
                <a:solidFill>
                  <a:srgbClr val="008000"/>
                </a:solidFill>
              </a:rPr>
              <a:t> est généralement volumineux, de forme ovale ou ronde et porte sur sa peau des divisions nettement dessinées. Sa peau est plus ou moins lisse, ou bosselée, côtelée, brodée ou galeuse, sa couleur varie de tous les tons du vert au jaune en passant par le blanc. La pulpe de couleur jaune à orangé est très juteuse et très parfumée à maturité. La cavité centrale, fibreuse, renferme de nombreux </a:t>
            </a:r>
            <a:r>
              <a:rPr lang="fr-FR" sz="1200" dirty="0">
                <a:solidFill>
                  <a:srgbClr val="008000"/>
                </a:solidFill>
                <a:hlinkClick r:id="rId16" tooltip="Pépin (graine)"/>
              </a:rPr>
              <a:t>pépins</a:t>
            </a:r>
            <a:r>
              <a:rPr lang="fr-FR" sz="1200" dirty="0" smtClean="0">
                <a:solidFill>
                  <a:srgbClr val="008000"/>
                </a:solidFill>
              </a:rPr>
              <a:t>. Le </a:t>
            </a:r>
            <a:r>
              <a:rPr lang="fr-FR" sz="1200" dirty="0">
                <a:solidFill>
                  <a:srgbClr val="008000"/>
                </a:solidFill>
              </a:rPr>
              <a:t>fruit sauvage d'origine ne dépassait pas 30 à 50 g mais il a servi de base à la définition de très nombreuses </a:t>
            </a:r>
            <a:r>
              <a:rPr lang="fr-FR" sz="1200" dirty="0" smtClean="0">
                <a:solidFill>
                  <a:srgbClr val="008000"/>
                </a:solidFill>
              </a:rPr>
              <a:t>variétés. </a:t>
            </a:r>
            <a:r>
              <a:rPr lang="fr-FR" sz="1200" b="1" dirty="0">
                <a:solidFill>
                  <a:srgbClr val="008000"/>
                </a:solidFill>
              </a:rPr>
              <a:t>Il existe un melon sauvage appelé localement « melon </a:t>
            </a:r>
            <a:r>
              <a:rPr lang="fr-FR" sz="1200" b="1" dirty="0" err="1">
                <a:solidFill>
                  <a:srgbClr val="008000"/>
                </a:solidFill>
              </a:rPr>
              <a:t>tsamma</a:t>
            </a:r>
            <a:r>
              <a:rPr lang="fr-FR" sz="1200" b="1" dirty="0">
                <a:solidFill>
                  <a:srgbClr val="008000"/>
                </a:solidFill>
              </a:rPr>
              <a:t> », présent dans le </a:t>
            </a:r>
            <a:r>
              <a:rPr lang="fr-FR" sz="1200" b="1" dirty="0">
                <a:solidFill>
                  <a:srgbClr val="008000"/>
                </a:solidFill>
                <a:hlinkClick r:id="rId17" tooltip="Désert du Kalahari"/>
              </a:rPr>
              <a:t>désert du Kalahari</a:t>
            </a:r>
            <a:r>
              <a:rPr lang="fr-FR" sz="1200" b="1" dirty="0">
                <a:solidFill>
                  <a:srgbClr val="008000"/>
                </a:solidFill>
              </a:rPr>
              <a:t> (voir aussi le </a:t>
            </a:r>
            <a:r>
              <a:rPr lang="fr-FR" sz="1200" b="1" dirty="0">
                <a:solidFill>
                  <a:srgbClr val="008000"/>
                </a:solidFill>
                <a:hlinkClick r:id="rId18" tooltip="Parc transfrontalier de Kgalagadi"/>
              </a:rPr>
              <a:t>Parc transfrontalier de </a:t>
            </a:r>
            <a:r>
              <a:rPr lang="fr-FR" sz="1200" b="1" dirty="0" err="1">
                <a:solidFill>
                  <a:srgbClr val="008000"/>
                </a:solidFill>
                <a:hlinkClick r:id="rId18" tooltip="Parc transfrontalier de Kgalagadi"/>
              </a:rPr>
              <a:t>Kgalagadi</a:t>
            </a:r>
            <a:r>
              <a:rPr lang="fr-FR" sz="1200" b="1" dirty="0">
                <a:solidFill>
                  <a:srgbClr val="008000"/>
                </a:solidFill>
              </a:rPr>
              <a:t>), qui avec les concombres sauvages est la seule source d'eau de la région pendant la période de sécheresse </a:t>
            </a:r>
            <a:r>
              <a:rPr lang="fr-FR" sz="1200" b="1" dirty="0" smtClean="0">
                <a:solidFill>
                  <a:srgbClr val="008000"/>
                </a:solidFill>
              </a:rPr>
              <a:t>annuelle. </a:t>
            </a:r>
            <a:r>
              <a:rPr lang="fr-FR" sz="1200" i="1" dirty="0" smtClean="0">
                <a:solidFill>
                  <a:srgbClr val="008000"/>
                </a:solidFill>
              </a:rPr>
              <a:t>À </a:t>
            </a:r>
            <a:r>
              <a:rPr lang="fr-FR" sz="1200" i="1" dirty="0">
                <a:solidFill>
                  <a:srgbClr val="008000"/>
                </a:solidFill>
              </a:rPr>
              <a:t>ne pas confondre avec le « melon d'eau » (</a:t>
            </a:r>
            <a:r>
              <a:rPr lang="fr-FR" sz="1200" i="1" dirty="0">
                <a:solidFill>
                  <a:srgbClr val="008000"/>
                </a:solidFill>
                <a:hlinkClick r:id="rId19" tooltip="Pastèque"/>
              </a:rPr>
              <a:t>pastèque</a:t>
            </a:r>
            <a:r>
              <a:rPr lang="fr-FR" sz="1200" i="1" dirty="0">
                <a:solidFill>
                  <a:srgbClr val="008000"/>
                </a:solidFill>
              </a:rPr>
              <a:t>), mais cette expression désigne aussi certaines variétés de melons à chair blanche</a:t>
            </a:r>
            <a:r>
              <a:rPr lang="fr-FR" sz="1200" i="1" dirty="0" smtClean="0">
                <a:solidFill>
                  <a:srgbClr val="008000"/>
                </a:solidFill>
              </a:rPr>
              <a:t>. </a:t>
            </a:r>
            <a:r>
              <a:rPr lang="fr-FR" sz="1200" i="1" dirty="0">
                <a:solidFill>
                  <a:srgbClr val="008000"/>
                </a:solidFill>
              </a:rPr>
              <a:t>Le melon est une plante </a:t>
            </a:r>
            <a:r>
              <a:rPr lang="fr-FR" sz="1200" i="1" dirty="0">
                <a:solidFill>
                  <a:srgbClr val="008000"/>
                </a:solidFill>
                <a:hlinkClick r:id="rId20" tooltip="Allogame"/>
              </a:rPr>
              <a:t>allogame</a:t>
            </a:r>
            <a:r>
              <a:rPr lang="fr-FR" sz="1200" i="1" dirty="0">
                <a:solidFill>
                  <a:srgbClr val="008000"/>
                </a:solidFill>
              </a:rPr>
              <a:t> qui se cultive par </a:t>
            </a:r>
            <a:r>
              <a:rPr lang="fr-FR" sz="1200" i="1" dirty="0">
                <a:solidFill>
                  <a:srgbClr val="008000"/>
                </a:solidFill>
                <a:hlinkClick r:id="rId21" tooltip="Semis (agriculture)"/>
              </a:rPr>
              <a:t>semis</a:t>
            </a:r>
            <a:r>
              <a:rPr lang="fr-FR" sz="1200" i="1" dirty="0">
                <a:solidFill>
                  <a:srgbClr val="008000"/>
                </a:solidFill>
              </a:rPr>
              <a:t> au milieu du printemps</a:t>
            </a:r>
            <a:r>
              <a:rPr lang="fr-FR" sz="1200" dirty="0">
                <a:solidFill>
                  <a:srgbClr val="008000"/>
                </a:solidFill>
              </a:rPr>
              <a:t>. Mieux vaut semer en place car les racines des </a:t>
            </a:r>
            <a:r>
              <a:rPr lang="fr-FR" sz="1200" dirty="0">
                <a:solidFill>
                  <a:srgbClr val="008000"/>
                </a:solidFill>
                <a:hlinkClick r:id="rId22" tooltip="Cucurbitacées"/>
              </a:rPr>
              <a:t>cucurbitacées</a:t>
            </a:r>
            <a:r>
              <a:rPr lang="fr-FR" sz="1200" dirty="0">
                <a:solidFill>
                  <a:srgbClr val="008000"/>
                </a:solidFill>
              </a:rPr>
              <a:t> sont assez fragiles. Planter deux ou trois graines (afin de sélectionner le meilleur plant) tous les mètres car le melon a tendance à s'étaler. </a:t>
            </a:r>
            <a:r>
              <a:rPr lang="fr-FR" sz="1200" b="1" dirty="0">
                <a:solidFill>
                  <a:srgbClr val="008000"/>
                </a:solidFill>
              </a:rPr>
              <a:t>Il apprécie un emplacement chaud, ensoleillé et un sol riche </a:t>
            </a:r>
            <a:r>
              <a:rPr lang="fr-FR" sz="1200" dirty="0">
                <a:solidFill>
                  <a:srgbClr val="008000"/>
                </a:solidFill>
              </a:rPr>
              <a:t>(type </a:t>
            </a:r>
            <a:r>
              <a:rPr lang="fr-FR" sz="1200" dirty="0">
                <a:solidFill>
                  <a:srgbClr val="008000"/>
                </a:solidFill>
                <a:hlinkClick r:id="rId23" tooltip="Fumier"/>
              </a:rPr>
              <a:t>fumier</a:t>
            </a:r>
            <a:r>
              <a:rPr lang="fr-FR" sz="1200" dirty="0" smtClean="0">
                <a:solidFill>
                  <a:srgbClr val="008000"/>
                </a:solidFill>
              </a:rPr>
              <a:t>). </a:t>
            </a:r>
            <a:r>
              <a:rPr lang="fr-FR" sz="1200" dirty="0">
                <a:solidFill>
                  <a:srgbClr val="008000"/>
                </a:solidFill>
              </a:rPr>
              <a:t>Il y a quatre facteurs qui jouent sur la qualité d'un melon : </a:t>
            </a:r>
            <a:r>
              <a:rPr lang="fr-FR" sz="1200" b="1" dirty="0">
                <a:solidFill>
                  <a:srgbClr val="008000"/>
                </a:solidFill>
              </a:rPr>
              <a:t>Variété, ensoleillement, </a:t>
            </a:r>
            <a:r>
              <a:rPr lang="fr-FR" sz="1200" b="1" dirty="0">
                <a:solidFill>
                  <a:srgbClr val="008000"/>
                </a:solidFill>
                <a:hlinkClick r:id="rId24" tooltip="Irrigation"/>
              </a:rPr>
              <a:t>irrigation</a:t>
            </a:r>
            <a:r>
              <a:rPr lang="fr-FR" sz="1200" b="1" dirty="0">
                <a:solidFill>
                  <a:srgbClr val="008000"/>
                </a:solidFill>
              </a:rPr>
              <a:t> et maturité du fruit le jour de la récolte</a:t>
            </a:r>
            <a:r>
              <a:rPr lang="fr-FR" sz="1200" dirty="0">
                <a:solidFill>
                  <a:srgbClr val="008000"/>
                </a:solidFill>
              </a:rPr>
              <a:t>. Important : il faut récolter le melon après une bonne période </a:t>
            </a:r>
            <a:r>
              <a:rPr lang="fr-FR" sz="1200" b="1" dirty="0">
                <a:solidFill>
                  <a:srgbClr val="008000"/>
                </a:solidFill>
              </a:rPr>
              <a:t>d'ensoleillement</a:t>
            </a:r>
            <a:r>
              <a:rPr lang="fr-FR" sz="1200" dirty="0">
                <a:solidFill>
                  <a:srgbClr val="008000"/>
                </a:solidFill>
              </a:rPr>
              <a:t> et plutôt le soir que le matin (le matin, les sucres sont plus bas avec l'utilisation du sucre de la plante comme aliment pendant la nuit où la plante respire </a:t>
            </a:r>
            <a:r>
              <a:rPr lang="fr-FR" sz="1200" dirty="0" smtClean="0">
                <a:solidFill>
                  <a:srgbClr val="008000"/>
                </a:solidFill>
              </a:rPr>
              <a:t>sans </a:t>
            </a:r>
            <a:r>
              <a:rPr lang="fr-FR" sz="1200" dirty="0" smtClean="0">
                <a:solidFill>
                  <a:srgbClr val="008000"/>
                </a:solidFill>
                <a:hlinkClick r:id="rId25" tooltip="Photosynthèse"/>
              </a:rPr>
              <a:t>photosynthèse</a:t>
            </a:r>
            <a:r>
              <a:rPr lang="fr-FR" sz="1200" dirty="0" smtClean="0">
                <a:solidFill>
                  <a:srgbClr val="008000"/>
                </a:solidFill>
              </a:rPr>
              <a:t>). </a:t>
            </a:r>
            <a:r>
              <a:rPr lang="fr-FR" sz="1200" dirty="0">
                <a:solidFill>
                  <a:srgbClr val="008000"/>
                </a:solidFill>
              </a:rPr>
              <a:t>Dans certains cas, le melon est </a:t>
            </a:r>
            <a:r>
              <a:rPr lang="fr-FR" sz="1200" dirty="0" smtClean="0">
                <a:solidFill>
                  <a:srgbClr val="008000"/>
                </a:solidFill>
                <a:hlinkClick r:id="rId26" tooltip="Greffage"/>
              </a:rPr>
              <a:t>greffé</a:t>
            </a:r>
            <a:r>
              <a:rPr lang="fr-FR" sz="1200" dirty="0" smtClean="0">
                <a:solidFill>
                  <a:srgbClr val="008000"/>
                </a:solidFill>
              </a:rPr>
              <a:t>. </a:t>
            </a:r>
            <a:r>
              <a:rPr lang="fr-FR" sz="1200" dirty="0">
                <a:solidFill>
                  <a:srgbClr val="008000"/>
                </a:solidFill>
              </a:rPr>
              <a:t>Le greffage en culture de melon a pour objectif de protéger les cultures contre certains agents pathogènes : • </a:t>
            </a:r>
            <a:r>
              <a:rPr lang="fr-FR" sz="1200" dirty="0" err="1">
                <a:solidFill>
                  <a:srgbClr val="008000"/>
                </a:solidFill>
                <a:hlinkClick r:id="rId27" tooltip="Verticillium"/>
              </a:rPr>
              <a:t>Verticillium</a:t>
            </a:r>
            <a:r>
              <a:rPr lang="fr-FR" sz="1200" dirty="0">
                <a:solidFill>
                  <a:srgbClr val="008000"/>
                </a:solidFill>
                <a:hlinkClick r:id="rId27" tooltip="Verticillium"/>
              </a:rPr>
              <a:t> </a:t>
            </a:r>
            <a:r>
              <a:rPr lang="fr-FR" sz="1200" dirty="0" err="1">
                <a:solidFill>
                  <a:srgbClr val="008000"/>
                </a:solidFill>
                <a:hlinkClick r:id="rId27" tooltip="Verticillium"/>
              </a:rPr>
              <a:t>dalhiae</a:t>
            </a:r>
            <a:r>
              <a:rPr lang="fr-FR" sz="1200" dirty="0">
                <a:solidFill>
                  <a:srgbClr val="008000"/>
                </a:solidFill>
              </a:rPr>
              <a:t> • </a:t>
            </a:r>
            <a:r>
              <a:rPr lang="fr-FR" sz="1200" dirty="0" err="1">
                <a:solidFill>
                  <a:srgbClr val="008000"/>
                </a:solidFill>
                <a:hlinkClick r:id="rId28" tooltip="Phomopsis sclerotioides (page inexistante)"/>
              </a:rPr>
              <a:t>Phomopsis</a:t>
            </a:r>
            <a:r>
              <a:rPr lang="fr-FR" sz="1200" dirty="0">
                <a:solidFill>
                  <a:srgbClr val="008000"/>
                </a:solidFill>
                <a:hlinkClick r:id="rId28" tooltip="Phomopsis sclerotioides (page inexistante)"/>
              </a:rPr>
              <a:t> </a:t>
            </a:r>
            <a:r>
              <a:rPr lang="fr-FR" sz="1200" dirty="0" err="1">
                <a:solidFill>
                  <a:srgbClr val="008000"/>
                </a:solidFill>
                <a:hlinkClick r:id="rId28" tooltip="Phomopsis sclerotioides (page inexistante)"/>
              </a:rPr>
              <a:t>sclerotioides</a:t>
            </a:r>
            <a:r>
              <a:rPr lang="fr-FR" sz="1200" dirty="0">
                <a:solidFill>
                  <a:srgbClr val="008000"/>
                </a:solidFill>
              </a:rPr>
              <a:t> • </a:t>
            </a:r>
            <a:r>
              <a:rPr lang="fr-FR" sz="1200" dirty="0" err="1">
                <a:solidFill>
                  <a:srgbClr val="008000"/>
                </a:solidFill>
                <a:hlinkClick r:id="rId29" tooltip="Fusarium oxysporum"/>
              </a:rPr>
              <a:t>Fusarium</a:t>
            </a:r>
            <a:r>
              <a:rPr lang="fr-FR" sz="1200" dirty="0">
                <a:solidFill>
                  <a:srgbClr val="008000"/>
                </a:solidFill>
                <a:hlinkClick r:id="rId29" tooltip="Fusarium oxysporum"/>
              </a:rPr>
              <a:t> </a:t>
            </a:r>
            <a:r>
              <a:rPr lang="fr-FR" sz="1200" dirty="0" err="1">
                <a:solidFill>
                  <a:srgbClr val="008000"/>
                </a:solidFill>
                <a:hlinkClick r:id="rId29" tooltip="Fusarium oxysporum"/>
              </a:rPr>
              <a:t>oxysporum</a:t>
            </a:r>
            <a:r>
              <a:rPr lang="fr-FR" sz="1200" dirty="0">
                <a:solidFill>
                  <a:srgbClr val="008000"/>
                </a:solidFill>
              </a:rPr>
              <a:t> f. </a:t>
            </a:r>
            <a:r>
              <a:rPr lang="fr-FR" sz="1200" dirty="0" err="1">
                <a:solidFill>
                  <a:srgbClr val="008000"/>
                </a:solidFill>
              </a:rPr>
              <a:t>sp</a:t>
            </a:r>
            <a:r>
              <a:rPr lang="fr-FR" sz="1200" dirty="0">
                <a:solidFill>
                  <a:srgbClr val="008000"/>
                </a:solidFill>
              </a:rPr>
              <a:t>. </a:t>
            </a:r>
            <a:r>
              <a:rPr lang="fr-FR" sz="1200" dirty="0" err="1">
                <a:solidFill>
                  <a:srgbClr val="008000"/>
                </a:solidFill>
              </a:rPr>
              <a:t>melonis</a:t>
            </a:r>
            <a:r>
              <a:rPr lang="fr-FR" sz="1200" dirty="0">
                <a:solidFill>
                  <a:srgbClr val="008000"/>
                </a:solidFill>
              </a:rPr>
              <a:t>. Le greffage permet également de cultiver en conditions limites de sol </a:t>
            </a:r>
            <a:r>
              <a:rPr lang="fr-FR" sz="1200" dirty="0" smtClean="0">
                <a:solidFill>
                  <a:srgbClr val="008000"/>
                </a:solidFill>
              </a:rPr>
              <a:t>(salinité </a:t>
            </a:r>
            <a:r>
              <a:rPr lang="fr-FR" sz="1200" dirty="0">
                <a:solidFill>
                  <a:srgbClr val="008000"/>
                </a:solidFill>
              </a:rPr>
              <a:t>élevée, etc.), défavorables à la culture du melon. Enfin, dans certaines conditions, le greffage permet d’augmenter la productivité des plantes, voire la qualité des fruits</a:t>
            </a:r>
            <a:r>
              <a:rPr lang="fr-FR" sz="1200" dirty="0" smtClean="0">
                <a:solidFill>
                  <a:srgbClr val="008000"/>
                </a:solidFill>
              </a:rPr>
              <a:t>. </a:t>
            </a:r>
            <a:r>
              <a:rPr lang="fr-FR" sz="1200" u="sng" dirty="0" smtClean="0">
                <a:solidFill>
                  <a:srgbClr val="FF0000"/>
                </a:solidFill>
              </a:rPr>
              <a:t>Maladies</a:t>
            </a:r>
            <a:r>
              <a:rPr lang="fr-FR" sz="1200" dirty="0" smtClean="0">
                <a:solidFill>
                  <a:srgbClr val="FF0000"/>
                </a:solidFill>
              </a:rPr>
              <a:t> : </a:t>
            </a:r>
            <a:r>
              <a:rPr lang="fr-FR" sz="1200" dirty="0">
                <a:solidFill>
                  <a:srgbClr val="FF0000"/>
                </a:solidFill>
              </a:rPr>
              <a:t>Le melon est sensible à l'</a:t>
            </a:r>
            <a:r>
              <a:rPr lang="fr-FR" sz="1200" dirty="0">
                <a:solidFill>
                  <a:srgbClr val="FF0000"/>
                </a:solidFill>
                <a:hlinkClick r:id="rId30" tooltip="Oïdium des cucurbitacées"/>
              </a:rPr>
              <a:t>oïdium</a:t>
            </a:r>
            <a:r>
              <a:rPr lang="fr-FR" sz="1200" dirty="0">
                <a:solidFill>
                  <a:srgbClr val="FF0000"/>
                </a:solidFill>
              </a:rPr>
              <a:t>. Il a besoin d'un apport en eau </a:t>
            </a:r>
            <a:r>
              <a:rPr lang="fr-FR" sz="1200" dirty="0" smtClean="0">
                <a:solidFill>
                  <a:srgbClr val="FF0000"/>
                </a:solidFill>
              </a:rPr>
              <a:t>régulier, </a:t>
            </a:r>
            <a:r>
              <a:rPr lang="fr-FR" sz="1200" dirty="0">
                <a:solidFill>
                  <a:srgbClr val="FF0000"/>
                </a:solidFill>
              </a:rPr>
              <a:t>mais un arrosage à la base en évitant de mouiller les feuilles et un bon paillage limitent l'infection par l'oïdium</a:t>
            </a:r>
            <a:r>
              <a:rPr lang="fr-FR" sz="1200" dirty="0" smtClean="0">
                <a:solidFill>
                  <a:srgbClr val="FF0000"/>
                </a:solidFill>
              </a:rPr>
              <a:t>. Il </a:t>
            </a:r>
            <a:r>
              <a:rPr lang="fr-FR" sz="1200" dirty="0">
                <a:solidFill>
                  <a:srgbClr val="FF0000"/>
                </a:solidFill>
              </a:rPr>
              <a:t>est également sensible au </a:t>
            </a:r>
            <a:r>
              <a:rPr lang="fr-FR" sz="1200" i="1" dirty="0" err="1">
                <a:solidFill>
                  <a:srgbClr val="FF0000"/>
                </a:solidFill>
                <a:hlinkClick r:id="rId29" tooltip="Fusarium oxysporum"/>
              </a:rPr>
              <a:t>Fusarium</a:t>
            </a:r>
            <a:r>
              <a:rPr lang="fr-FR" sz="1200" i="1" dirty="0">
                <a:solidFill>
                  <a:srgbClr val="FF0000"/>
                </a:solidFill>
                <a:hlinkClick r:id="rId29" tooltip="Fusarium oxysporum"/>
              </a:rPr>
              <a:t> </a:t>
            </a:r>
            <a:r>
              <a:rPr lang="fr-FR" sz="1200" i="1" dirty="0" err="1">
                <a:solidFill>
                  <a:srgbClr val="FF0000"/>
                </a:solidFill>
                <a:hlinkClick r:id="rId29" tooltip="Fusarium oxysporum"/>
              </a:rPr>
              <a:t>oxysporum</a:t>
            </a:r>
            <a:r>
              <a:rPr lang="fr-FR" sz="1200" dirty="0">
                <a:solidFill>
                  <a:srgbClr val="FF0000"/>
                </a:solidFill>
              </a:rPr>
              <a:t>, au </a:t>
            </a:r>
            <a:r>
              <a:rPr lang="fr-FR" sz="1200" dirty="0">
                <a:solidFill>
                  <a:srgbClr val="FF0000"/>
                </a:solidFill>
                <a:hlinkClick r:id="rId31" tooltip="Mildiou"/>
              </a:rPr>
              <a:t>mildiou</a:t>
            </a:r>
            <a:r>
              <a:rPr lang="fr-FR" sz="1200" dirty="0">
                <a:solidFill>
                  <a:srgbClr val="FF0000"/>
                </a:solidFill>
              </a:rPr>
              <a:t> et au </a:t>
            </a:r>
            <a:r>
              <a:rPr lang="fr-FR" sz="1200" dirty="0">
                <a:solidFill>
                  <a:srgbClr val="FF0000"/>
                </a:solidFill>
                <a:hlinkClick r:id="rId32" tooltip="Virus mosaïque"/>
              </a:rPr>
              <a:t>virus mosaïque</a:t>
            </a:r>
            <a:r>
              <a:rPr lang="fr-FR" sz="1200" dirty="0">
                <a:solidFill>
                  <a:srgbClr val="FF0000"/>
                </a:solidFill>
              </a:rPr>
              <a:t> du </a:t>
            </a:r>
            <a:r>
              <a:rPr lang="fr-FR" sz="1200" dirty="0">
                <a:solidFill>
                  <a:srgbClr val="FF0000"/>
                </a:solidFill>
                <a:hlinkClick r:id="rId33" tooltip="Concombre"/>
              </a:rPr>
              <a:t>concombre</a:t>
            </a:r>
            <a:r>
              <a:rPr lang="fr-FR" sz="1200" dirty="0">
                <a:solidFill>
                  <a:srgbClr val="FF0000"/>
                </a:solidFill>
              </a:rPr>
              <a:t>, de la </a:t>
            </a:r>
            <a:r>
              <a:rPr lang="fr-FR" sz="1200" dirty="0">
                <a:solidFill>
                  <a:srgbClr val="FF0000"/>
                </a:solidFill>
                <a:hlinkClick r:id="rId19" tooltip="Pastèque"/>
              </a:rPr>
              <a:t>pastèque</a:t>
            </a:r>
            <a:r>
              <a:rPr lang="fr-FR" sz="1200" dirty="0">
                <a:solidFill>
                  <a:srgbClr val="FF0000"/>
                </a:solidFill>
              </a:rPr>
              <a:t> et de la </a:t>
            </a:r>
            <a:r>
              <a:rPr lang="fr-FR" sz="1200" dirty="0">
                <a:solidFill>
                  <a:srgbClr val="FF0000"/>
                </a:solidFill>
                <a:hlinkClick r:id="rId34" tooltip="Courgette"/>
              </a:rPr>
              <a:t>courgette</a:t>
            </a:r>
            <a:r>
              <a:rPr lang="fr-FR" sz="1200" dirty="0">
                <a:solidFill>
                  <a:srgbClr val="FF0000"/>
                </a:solidFill>
              </a:rPr>
              <a:t>, tous trois transmis par le même </a:t>
            </a:r>
            <a:r>
              <a:rPr lang="fr-FR" sz="1200" dirty="0">
                <a:solidFill>
                  <a:srgbClr val="FF0000"/>
                </a:solidFill>
                <a:hlinkClick r:id="rId35" tooltip="Puceron"/>
              </a:rPr>
              <a:t>puceron</a:t>
            </a:r>
            <a:r>
              <a:rPr lang="fr-FR" sz="1200" dirty="0">
                <a:solidFill>
                  <a:srgbClr val="FF0000"/>
                </a:solidFill>
              </a:rPr>
              <a:t> (</a:t>
            </a:r>
            <a:r>
              <a:rPr lang="fr-FR" sz="1200" i="1" dirty="0" err="1">
                <a:solidFill>
                  <a:srgbClr val="FF0000"/>
                </a:solidFill>
                <a:hlinkClick r:id="rId36" tooltip="Aphis gossypii (page inexistante)"/>
              </a:rPr>
              <a:t>Aphis</a:t>
            </a:r>
            <a:r>
              <a:rPr lang="fr-FR" sz="1200" i="1" dirty="0">
                <a:solidFill>
                  <a:srgbClr val="FF0000"/>
                </a:solidFill>
                <a:hlinkClick r:id="rId36" tooltip="Aphis gossypii (page inexistante)"/>
              </a:rPr>
              <a:t> </a:t>
            </a:r>
            <a:r>
              <a:rPr lang="fr-FR" sz="1200" i="1" dirty="0" err="1">
                <a:solidFill>
                  <a:srgbClr val="FF0000"/>
                </a:solidFill>
                <a:hlinkClick r:id="rId36" tooltip="Aphis gossypii (page inexistante)"/>
              </a:rPr>
              <a:t>gossypii</a:t>
            </a:r>
            <a:r>
              <a:rPr lang="fr-FR" sz="1200" dirty="0" smtClean="0">
                <a:solidFill>
                  <a:srgbClr val="FF0000"/>
                </a:solidFill>
              </a:rPr>
              <a:t>).</a:t>
            </a:r>
            <a:r>
              <a:rPr lang="fr-FR" sz="1200" dirty="0" smtClean="0">
                <a:solidFill>
                  <a:srgbClr val="008000"/>
                </a:solidFill>
              </a:rPr>
              <a:t> </a:t>
            </a:r>
            <a:r>
              <a:rPr lang="fr-FR" sz="1200" dirty="0">
                <a:solidFill>
                  <a:srgbClr val="008000"/>
                </a:solidFill>
              </a:rPr>
              <a:t>Les fruits mûrs se mangent crus, en compotes et confitures. Le melon se conserve mieux dans une cave fraîche qu'au </a:t>
            </a:r>
            <a:r>
              <a:rPr lang="fr-FR" sz="1200" dirty="0" smtClean="0">
                <a:solidFill>
                  <a:srgbClr val="008000"/>
                </a:solidFill>
                <a:hlinkClick r:id="rId37"/>
              </a:rPr>
              <a:t>réfrigérateur</a:t>
            </a:r>
            <a:r>
              <a:rPr lang="fr-FR" sz="1200" dirty="0">
                <a:solidFill>
                  <a:srgbClr val="008000"/>
                </a:solidFill>
              </a:rPr>
              <a:t>. Il ne peut pas grandir à l'ombre. Il préfère un sol humide, bien drainé. </a:t>
            </a:r>
            <a:endParaRPr lang="fr-FR" sz="1200" dirty="0" smtClean="0">
              <a:solidFill>
                <a:srgbClr val="008000"/>
              </a:solidFill>
            </a:endParaRPr>
          </a:p>
          <a:p>
            <a:pPr algn="just"/>
            <a:r>
              <a:rPr lang="fr-FR" sz="1200" dirty="0" smtClean="0">
                <a:solidFill>
                  <a:srgbClr val="008000"/>
                </a:solidFill>
              </a:rPr>
              <a:t>(°) </a:t>
            </a:r>
            <a:r>
              <a:rPr lang="fr-FR" sz="1200" dirty="0">
                <a:solidFill>
                  <a:srgbClr val="008000"/>
                </a:solidFill>
              </a:rPr>
              <a:t>Un </a:t>
            </a:r>
            <a:r>
              <a:rPr lang="fr-FR" sz="1200" dirty="0">
                <a:solidFill>
                  <a:srgbClr val="008000"/>
                </a:solidFill>
                <a:hlinkClick r:id="rId15" tooltip="Fruit (botanique)"/>
              </a:rPr>
              <a:t>fruit</a:t>
            </a:r>
            <a:r>
              <a:rPr lang="fr-FR" sz="1200" dirty="0">
                <a:solidFill>
                  <a:srgbClr val="008000"/>
                </a:solidFill>
              </a:rPr>
              <a:t> est dit </a:t>
            </a:r>
            <a:r>
              <a:rPr lang="fr-FR" sz="1200" b="1" dirty="0">
                <a:solidFill>
                  <a:srgbClr val="008000"/>
                </a:solidFill>
              </a:rPr>
              <a:t>climactérique</a:t>
            </a:r>
            <a:r>
              <a:rPr lang="fr-FR" sz="1200" dirty="0">
                <a:solidFill>
                  <a:srgbClr val="008000"/>
                </a:solidFill>
              </a:rPr>
              <a:t> si sa maturation est dépendante de </a:t>
            </a:r>
            <a:r>
              <a:rPr lang="fr-FR" sz="1200" dirty="0" smtClean="0">
                <a:solidFill>
                  <a:srgbClr val="008000"/>
                </a:solidFill>
              </a:rPr>
              <a:t>l'</a:t>
            </a:r>
            <a:r>
              <a:rPr lang="fr-FR" sz="1200" dirty="0" smtClean="0">
                <a:solidFill>
                  <a:srgbClr val="008000"/>
                </a:solidFill>
                <a:hlinkClick r:id="rId38" tooltip="Éthylène"/>
              </a:rPr>
              <a:t>éthylène</a:t>
            </a:r>
            <a:r>
              <a:rPr lang="fr-FR" sz="1200" dirty="0" smtClean="0">
                <a:solidFill>
                  <a:srgbClr val="008000"/>
                </a:solidFill>
              </a:rPr>
              <a:t>. Certaines variétés de </a:t>
            </a:r>
            <a:r>
              <a:rPr lang="fr-FR" sz="1200" dirty="0">
                <a:solidFill>
                  <a:srgbClr val="008000"/>
                </a:solidFill>
              </a:rPr>
              <a:t>melon </a:t>
            </a:r>
            <a:r>
              <a:rPr lang="fr-FR" sz="1200" dirty="0" smtClean="0">
                <a:solidFill>
                  <a:srgbClr val="008000"/>
                </a:solidFill>
              </a:rPr>
              <a:t>dégagent </a:t>
            </a:r>
            <a:r>
              <a:rPr lang="fr-FR" sz="1200" dirty="0">
                <a:solidFill>
                  <a:srgbClr val="008000"/>
                </a:solidFill>
              </a:rPr>
              <a:t>de l’éthylène ce qui lui permet une maturation  particulière entraînant l’acquisition d’au moins 80 parfums et saveurs scientifiquement mesurables.</a:t>
            </a:r>
            <a:endParaRPr lang="fr-FR" sz="1200" dirty="0" smtClean="0">
              <a:solidFill>
                <a:srgbClr val="008000"/>
              </a:solidFill>
            </a:endParaRPr>
          </a:p>
          <a:p>
            <a:pPr algn="just"/>
            <a:r>
              <a:rPr lang="fr-FR" sz="1200" dirty="0" smtClean="0">
                <a:solidFill>
                  <a:srgbClr val="008000"/>
                </a:solidFill>
              </a:rPr>
              <a:t>Source : </a:t>
            </a:r>
            <a:r>
              <a:rPr lang="fr-FR" sz="1200" dirty="0">
                <a:solidFill>
                  <a:srgbClr val="008000"/>
                </a:solidFill>
              </a:rPr>
              <a:t>a) </a:t>
            </a:r>
            <a:r>
              <a:rPr lang="fr-FR" sz="1200" dirty="0">
                <a:solidFill>
                  <a:srgbClr val="008000"/>
                </a:solidFill>
                <a:hlinkClick r:id="rId39"/>
              </a:rPr>
              <a:t>http://fr.wikipedia.org/wiki/Melon_%</a:t>
            </a:r>
            <a:r>
              <a:rPr lang="fr-FR" sz="1200" dirty="0" smtClean="0">
                <a:solidFill>
                  <a:srgbClr val="008000"/>
                </a:solidFill>
                <a:hlinkClick r:id="rId39"/>
              </a:rPr>
              <a:t>28plante%29</a:t>
            </a:r>
            <a:r>
              <a:rPr lang="fr-FR" sz="1200" dirty="0">
                <a:solidFill>
                  <a:srgbClr val="008000"/>
                </a:solidFill>
              </a:rPr>
              <a:t>, b) </a:t>
            </a:r>
            <a:r>
              <a:rPr lang="fr-FR" sz="1200" dirty="0">
                <a:solidFill>
                  <a:srgbClr val="008000"/>
                </a:solidFill>
                <a:hlinkClick r:id="rId40"/>
              </a:rPr>
              <a:t>http://www.futura-sciences.com/magazines/nature/infos/dico/d/botanique-melon-7575</a:t>
            </a:r>
            <a:r>
              <a:rPr lang="fr-FR" sz="1200" dirty="0" smtClean="0">
                <a:solidFill>
                  <a:srgbClr val="008000"/>
                </a:solidFill>
                <a:hlinkClick r:id="rId40"/>
              </a:rPr>
              <a:t>/</a:t>
            </a:r>
            <a:r>
              <a:rPr lang="fr-FR" sz="1200" dirty="0" smtClean="0">
                <a:solidFill>
                  <a:srgbClr val="008000"/>
                </a:solidFill>
              </a:rPr>
              <a:t> </a:t>
            </a:r>
          </a:p>
          <a:p>
            <a:pPr algn="just"/>
            <a:r>
              <a:rPr lang="fr-FR" sz="1200" dirty="0">
                <a:solidFill>
                  <a:srgbClr val="008000"/>
                </a:solidFill>
              </a:rPr>
              <a:t>c) </a:t>
            </a:r>
            <a:r>
              <a:rPr lang="fr-FR" sz="1200" dirty="0">
                <a:solidFill>
                  <a:srgbClr val="008000"/>
                </a:solidFill>
                <a:hlinkClick r:id="rId41"/>
              </a:rPr>
              <a:t>http://</a:t>
            </a:r>
            <a:r>
              <a:rPr lang="fr-FR" sz="1200" dirty="0" smtClean="0">
                <a:solidFill>
                  <a:srgbClr val="008000"/>
                </a:solidFill>
                <a:hlinkClick r:id="rId41"/>
              </a:rPr>
              <a:t>www.pfaf.org/user/Plant.aspx?LatinName=Cucumis+melo+chito</a:t>
            </a:r>
            <a:r>
              <a:rPr lang="fr-FR" sz="1200" dirty="0">
                <a:solidFill>
                  <a:srgbClr val="008000"/>
                </a:solidFill>
              </a:rPr>
              <a:t>, d) </a:t>
            </a:r>
            <a:r>
              <a:rPr lang="fr-FR" sz="1200" dirty="0">
                <a:solidFill>
                  <a:srgbClr val="008000"/>
                </a:solidFill>
                <a:hlinkClick r:id="rId42"/>
              </a:rPr>
              <a:t>http://uses.plantnet-project.org/fr/Cucumis_melo_%</a:t>
            </a:r>
            <a:r>
              <a:rPr lang="fr-FR" sz="1200" dirty="0" smtClean="0">
                <a:solidFill>
                  <a:srgbClr val="008000"/>
                </a:solidFill>
                <a:hlinkClick r:id="rId42"/>
              </a:rPr>
              <a:t>28PROTA%29</a:t>
            </a:r>
            <a:r>
              <a:rPr lang="fr-FR" sz="1200" dirty="0" smtClean="0">
                <a:solidFill>
                  <a:srgbClr val="008000"/>
                </a:solidFill>
              </a:rPr>
              <a:t>   </a:t>
            </a:r>
            <a:endParaRPr lang="fr-FR" sz="1200" dirty="0">
              <a:solidFill>
                <a:srgbClr val="008000"/>
              </a:solidFill>
            </a:endParaRPr>
          </a:p>
        </p:txBody>
      </p:sp>
      <p:pic>
        <p:nvPicPr>
          <p:cNvPr id="5" name="Image 4"/>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585980" y="132979"/>
            <a:ext cx="1057275" cy="790575"/>
          </a:xfrm>
          <a:prstGeom prst="rect">
            <a:avLst/>
          </a:prstGeom>
        </p:spPr>
      </p:pic>
      <p:pic>
        <p:nvPicPr>
          <p:cNvPr id="6" name="Image 5"/>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943796" y="5575874"/>
            <a:ext cx="1476375" cy="1162050"/>
          </a:xfrm>
          <a:prstGeom prst="rect">
            <a:avLst/>
          </a:prstGeom>
        </p:spPr>
      </p:pic>
      <p:pic>
        <p:nvPicPr>
          <p:cNvPr id="7" name="Image 6"/>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878311" y="132979"/>
            <a:ext cx="1123950" cy="752475"/>
          </a:xfrm>
          <a:prstGeom prst="rect">
            <a:avLst/>
          </a:prstGeom>
        </p:spPr>
      </p:pic>
      <p:pic>
        <p:nvPicPr>
          <p:cNvPr id="8" name="Image 7"/>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8097408" y="127012"/>
            <a:ext cx="1123950" cy="742950"/>
          </a:xfrm>
          <a:prstGeom prst="rect">
            <a:avLst/>
          </a:prstGeom>
        </p:spPr>
      </p:pic>
      <p:pic>
        <p:nvPicPr>
          <p:cNvPr id="9" name="Image 8"/>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181313" y="5348804"/>
            <a:ext cx="1905000" cy="1428750"/>
          </a:xfrm>
          <a:prstGeom prst="rect">
            <a:avLst/>
          </a:prstGeom>
        </p:spPr>
      </p:pic>
      <p:sp>
        <p:nvSpPr>
          <p:cNvPr id="10" name="ZoneTexte 9"/>
          <p:cNvSpPr txBox="1"/>
          <p:nvPr/>
        </p:nvSpPr>
        <p:spPr>
          <a:xfrm>
            <a:off x="72636" y="5567481"/>
            <a:ext cx="6768030" cy="1200329"/>
          </a:xfrm>
          <a:prstGeom prst="rect">
            <a:avLst/>
          </a:prstGeom>
          <a:noFill/>
        </p:spPr>
        <p:txBody>
          <a:bodyPr wrap="square" rtlCol="0">
            <a:spAutoFit/>
          </a:bodyPr>
          <a:lstStyle/>
          <a:p>
            <a:pPr algn="just"/>
            <a:r>
              <a:rPr lang="fr-FR" sz="1200" dirty="0">
                <a:solidFill>
                  <a:srgbClr val="008000"/>
                </a:solidFill>
              </a:rPr>
              <a:t>Lorsqu'elle est utilisé comme vermifuge, la graine entière [de Melon orange (</a:t>
            </a:r>
            <a:r>
              <a:rPr lang="fr-FR" sz="1200" i="1" dirty="0" err="1">
                <a:solidFill>
                  <a:srgbClr val="008000"/>
                </a:solidFill>
              </a:rPr>
              <a:t>Cucumis</a:t>
            </a:r>
            <a:r>
              <a:rPr lang="fr-FR" sz="1200" i="1" dirty="0">
                <a:solidFill>
                  <a:srgbClr val="008000"/>
                </a:solidFill>
              </a:rPr>
              <a:t> </a:t>
            </a:r>
            <a:r>
              <a:rPr lang="fr-FR" sz="1200" i="1" dirty="0" err="1">
                <a:solidFill>
                  <a:srgbClr val="008000"/>
                </a:solidFill>
              </a:rPr>
              <a:t>melo</a:t>
            </a:r>
            <a:r>
              <a:rPr lang="fr-FR" sz="1200" i="1" dirty="0">
                <a:solidFill>
                  <a:srgbClr val="008000"/>
                </a:solidFill>
              </a:rPr>
              <a:t> </a:t>
            </a:r>
            <a:r>
              <a:rPr lang="fr-FR" sz="1200" dirty="0">
                <a:solidFill>
                  <a:srgbClr val="008000"/>
                </a:solidFill>
              </a:rPr>
              <a:t>var. </a:t>
            </a:r>
            <a:r>
              <a:rPr lang="fr-FR" sz="1200" i="1" dirty="0" err="1">
                <a:solidFill>
                  <a:srgbClr val="008000"/>
                </a:solidFill>
              </a:rPr>
              <a:t>chito</a:t>
            </a:r>
            <a:r>
              <a:rPr lang="fr-FR" sz="1200" dirty="0">
                <a:solidFill>
                  <a:srgbClr val="008000"/>
                </a:solidFill>
              </a:rPr>
              <a:t>)] avec le tégument est broyé en une fine farine, puis transformé en une émulsion avec de l'eau et mangé. Il est alors nécessaire de prendre une purge afin d'expulser les ténias ou d'autres parasites du corps</a:t>
            </a:r>
            <a:r>
              <a:rPr lang="fr-FR" sz="1200" dirty="0" smtClean="0">
                <a:solidFill>
                  <a:srgbClr val="008000"/>
                </a:solidFill>
              </a:rPr>
              <a:t>.</a:t>
            </a:r>
          </a:p>
          <a:p>
            <a:pPr algn="just"/>
            <a:r>
              <a:rPr lang="fr-FR" sz="1200" dirty="0">
                <a:solidFill>
                  <a:srgbClr val="008000"/>
                </a:solidFill>
              </a:rPr>
              <a:t>Le melon doux cultivé pour les marchés urbains d’Afrique tropicale comprend de nos jours généralement des cultivars hybrides F</a:t>
            </a:r>
            <a:r>
              <a:rPr lang="fr-FR" sz="1200" baseline="-25000" dirty="0">
                <a:solidFill>
                  <a:srgbClr val="008000"/>
                </a:solidFill>
              </a:rPr>
              <a:t>1</a:t>
            </a:r>
            <a:r>
              <a:rPr lang="fr-FR" sz="1200" dirty="0">
                <a:solidFill>
                  <a:srgbClr val="008000"/>
                </a:solidFill>
              </a:rPr>
              <a:t> du Groupe </a:t>
            </a:r>
            <a:r>
              <a:rPr lang="fr-FR" sz="1200" dirty="0" err="1">
                <a:solidFill>
                  <a:srgbClr val="008000"/>
                </a:solidFill>
              </a:rPr>
              <a:t>Reticulatus</a:t>
            </a:r>
            <a:r>
              <a:rPr lang="fr-FR" sz="1200" dirty="0">
                <a:solidFill>
                  <a:srgbClr val="008000"/>
                </a:solidFill>
              </a:rPr>
              <a:t> (par ex. ‘</a:t>
            </a:r>
            <a:r>
              <a:rPr lang="fr-FR" sz="1200" dirty="0" err="1">
                <a:solidFill>
                  <a:srgbClr val="008000"/>
                </a:solidFill>
              </a:rPr>
              <a:t>Galia</a:t>
            </a:r>
            <a:r>
              <a:rPr lang="fr-FR" sz="1200" dirty="0">
                <a:solidFill>
                  <a:srgbClr val="008000"/>
                </a:solidFill>
              </a:rPr>
              <a:t>’) et du Groupe Cantaloup (par ex. ‘Charentais’).</a:t>
            </a:r>
          </a:p>
        </p:txBody>
      </p:sp>
      <p:pic>
        <p:nvPicPr>
          <p:cNvPr id="11" name="Image 10"/>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011516" y="5575874"/>
            <a:ext cx="976848" cy="976848"/>
          </a:xfrm>
          <a:prstGeom prst="rect">
            <a:avLst/>
          </a:prstGeom>
        </p:spPr>
      </p:pic>
      <p:sp>
        <p:nvSpPr>
          <p:cNvPr id="12" name="ZoneTexte 11"/>
          <p:cNvSpPr txBox="1"/>
          <p:nvPr/>
        </p:nvSpPr>
        <p:spPr>
          <a:xfrm>
            <a:off x="8716070" y="6552722"/>
            <a:ext cx="1465243" cy="276999"/>
          </a:xfrm>
          <a:prstGeom prst="rect">
            <a:avLst/>
          </a:prstGeom>
          <a:noFill/>
        </p:spPr>
        <p:txBody>
          <a:bodyPr wrap="square" rtlCol="0">
            <a:spAutoFit/>
          </a:bodyPr>
          <a:lstStyle/>
          <a:p>
            <a:pPr algn="ctr"/>
            <a:r>
              <a:rPr lang="fr-FR" sz="1200" dirty="0" smtClean="0">
                <a:solidFill>
                  <a:srgbClr val="008000"/>
                </a:solidFill>
              </a:rPr>
              <a:t>Melon orange</a:t>
            </a:r>
            <a:endParaRPr lang="fr-FR" sz="1200" dirty="0">
              <a:solidFill>
                <a:srgbClr val="008000"/>
              </a:solidFill>
            </a:endParaRPr>
          </a:p>
        </p:txBody>
      </p:sp>
      <p:pic>
        <p:nvPicPr>
          <p:cNvPr id="13" name="Image 12"/>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91532" y="99064"/>
            <a:ext cx="476250" cy="476250"/>
          </a:xfrm>
          <a:prstGeom prst="rect">
            <a:avLst/>
          </a:prstGeom>
        </p:spPr>
      </p:pic>
    </p:spTree>
    <p:extLst>
      <p:ext uri="{BB962C8B-B14F-4D97-AF65-F5344CB8AC3E}">
        <p14:creationId xmlns:p14="http://schemas.microsoft.com/office/powerpoint/2010/main" val="10399005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154496" y="128993"/>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71</a:t>
            </a:fld>
            <a:endParaRPr lang="fr-FR" dirty="0"/>
          </a:p>
        </p:txBody>
      </p:sp>
      <p:sp>
        <p:nvSpPr>
          <p:cNvPr id="2" name="Rectangle 1"/>
          <p:cNvSpPr/>
          <p:nvPr/>
        </p:nvSpPr>
        <p:spPr>
          <a:xfrm>
            <a:off x="106496" y="596406"/>
            <a:ext cx="9698516" cy="461665"/>
          </a:xfrm>
          <a:prstGeom prst="rect">
            <a:avLst/>
          </a:prstGeom>
        </p:spPr>
        <p:txBody>
          <a:bodyPr wrap="square">
            <a:spAutoFit/>
          </a:bodyPr>
          <a:lstStyle/>
          <a:p>
            <a:r>
              <a:rPr lang="fr-FR" dirty="0">
                <a:solidFill>
                  <a:srgbClr val="008000"/>
                </a:solidFill>
              </a:rPr>
              <a:t>16.25. </a:t>
            </a:r>
            <a:r>
              <a:rPr lang="fr-FR" b="1" dirty="0">
                <a:solidFill>
                  <a:srgbClr val="008000"/>
                </a:solidFill>
              </a:rPr>
              <a:t>Morelle </a:t>
            </a:r>
            <a:r>
              <a:rPr lang="fr-FR" b="1" dirty="0" smtClean="0">
                <a:solidFill>
                  <a:srgbClr val="008000"/>
                </a:solidFill>
              </a:rPr>
              <a:t>noire à large feuille </a:t>
            </a:r>
            <a:r>
              <a:rPr lang="fr-FR" dirty="0" smtClean="0">
                <a:solidFill>
                  <a:srgbClr val="008000"/>
                </a:solidFill>
              </a:rPr>
              <a:t>(</a:t>
            </a:r>
            <a:r>
              <a:rPr lang="fr-FR" i="1" dirty="0" err="1" smtClean="0">
                <a:solidFill>
                  <a:srgbClr val="008000"/>
                </a:solidFill>
              </a:rPr>
              <a:t>Solanum</a:t>
            </a:r>
            <a:r>
              <a:rPr lang="fr-FR" i="1" dirty="0" smtClean="0">
                <a:solidFill>
                  <a:srgbClr val="008000"/>
                </a:solidFill>
              </a:rPr>
              <a:t> </a:t>
            </a:r>
            <a:r>
              <a:rPr lang="fr-FR" i="1" dirty="0" err="1" smtClean="0">
                <a:solidFill>
                  <a:srgbClr val="008000"/>
                </a:solidFill>
              </a:rPr>
              <a:t>scabrum</a:t>
            </a:r>
            <a:r>
              <a:rPr lang="fr-FR" i="1" dirty="0" smtClean="0">
                <a:solidFill>
                  <a:srgbClr val="008000"/>
                </a:solidFill>
              </a:rPr>
              <a:t> </a:t>
            </a:r>
            <a:r>
              <a:rPr lang="fr-FR" dirty="0" smtClean="0">
                <a:solidFill>
                  <a:srgbClr val="008000"/>
                </a:solidFill>
              </a:rPr>
              <a:t>souvent confondu avec </a:t>
            </a:r>
            <a:r>
              <a:rPr lang="fr-FR" i="1" dirty="0" err="1" smtClean="0">
                <a:solidFill>
                  <a:srgbClr val="008000"/>
                </a:solidFill>
              </a:rPr>
              <a:t>Solanum</a:t>
            </a:r>
            <a:r>
              <a:rPr lang="fr-FR" i="1" dirty="0" smtClean="0">
                <a:solidFill>
                  <a:srgbClr val="008000"/>
                </a:solidFill>
              </a:rPr>
              <a:t> </a:t>
            </a:r>
            <a:r>
              <a:rPr lang="fr-FR" i="1" dirty="0" err="1" smtClean="0">
                <a:solidFill>
                  <a:srgbClr val="008000"/>
                </a:solidFill>
              </a:rPr>
              <a:t>nigrum</a:t>
            </a:r>
            <a:r>
              <a:rPr lang="fr-FR" dirty="0" smtClean="0">
                <a:solidFill>
                  <a:srgbClr val="008000"/>
                </a:solidFill>
              </a:rPr>
              <a:t>) </a:t>
            </a:r>
            <a:r>
              <a:rPr lang="fr-FR" sz="2400" dirty="0" smtClean="0">
                <a:solidFill>
                  <a:srgbClr val="FF0000"/>
                </a:solidFill>
                <a:sym typeface="Wingdings" panose="05000000000000000000" pitchFamily="2" charset="2"/>
              </a:rPr>
              <a:t></a:t>
            </a:r>
            <a:endParaRPr lang="fr-FR" sz="2400" dirty="0">
              <a:solidFill>
                <a:srgbClr val="FF0000"/>
              </a:solidFill>
            </a:endParaRPr>
          </a:p>
        </p:txBody>
      </p:sp>
      <p:sp>
        <p:nvSpPr>
          <p:cNvPr id="4" name="ZoneTexte 3"/>
          <p:cNvSpPr txBox="1"/>
          <p:nvPr/>
        </p:nvSpPr>
        <p:spPr>
          <a:xfrm>
            <a:off x="106496" y="1068635"/>
            <a:ext cx="11990024" cy="4524315"/>
          </a:xfrm>
          <a:prstGeom prst="rect">
            <a:avLst/>
          </a:prstGeom>
          <a:noFill/>
        </p:spPr>
        <p:txBody>
          <a:bodyPr wrap="square" rtlCol="0">
            <a:spAutoFit/>
          </a:bodyPr>
          <a:lstStyle/>
          <a:p>
            <a:pPr algn="just"/>
            <a:r>
              <a:rPr lang="fr-FR" b="1" i="1" dirty="0" err="1">
                <a:solidFill>
                  <a:srgbClr val="008000"/>
                </a:solidFill>
              </a:rPr>
              <a:t>Solanum</a:t>
            </a:r>
            <a:r>
              <a:rPr lang="fr-FR" b="1" i="1" dirty="0">
                <a:solidFill>
                  <a:srgbClr val="008000"/>
                </a:solidFill>
              </a:rPr>
              <a:t> </a:t>
            </a:r>
            <a:r>
              <a:rPr lang="fr-FR" b="1" i="1" dirty="0" err="1" smtClean="0">
                <a:solidFill>
                  <a:srgbClr val="008000"/>
                </a:solidFill>
              </a:rPr>
              <a:t>scabrum</a:t>
            </a:r>
            <a:r>
              <a:rPr lang="fr-FR" dirty="0" smtClean="0">
                <a:solidFill>
                  <a:srgbClr val="008000"/>
                </a:solidFill>
              </a:rPr>
              <a:t> est </a:t>
            </a:r>
            <a:r>
              <a:rPr lang="fr-FR" dirty="0">
                <a:solidFill>
                  <a:srgbClr val="008000"/>
                </a:solidFill>
              </a:rPr>
              <a:t>une plante annuelle ou </a:t>
            </a:r>
            <a:r>
              <a:rPr lang="fr-FR" dirty="0" smtClean="0">
                <a:solidFill>
                  <a:srgbClr val="008000"/>
                </a:solidFill>
              </a:rPr>
              <a:t>vivace, de courte durée, de 1 m de hauteur,</a:t>
            </a:r>
            <a:r>
              <a:rPr lang="fr-FR" dirty="0">
                <a:solidFill>
                  <a:srgbClr val="008000"/>
                </a:solidFill>
              </a:rPr>
              <a:t> </a:t>
            </a:r>
            <a:r>
              <a:rPr lang="fr-FR" dirty="0">
                <a:solidFill>
                  <a:srgbClr val="008000"/>
                </a:solidFill>
                <a:hlinkClick r:id="rId2" tooltip="Naturalisé"/>
              </a:rPr>
              <a:t>naturalisée</a:t>
            </a:r>
            <a:r>
              <a:rPr lang="fr-FR" dirty="0">
                <a:solidFill>
                  <a:srgbClr val="008000"/>
                </a:solidFill>
              </a:rPr>
              <a:t> dans de nombreux pays. En Afrique, il est cultivé comme légume-feuille et pour la teinture des baies</a:t>
            </a:r>
            <a:r>
              <a:rPr lang="fr-FR" dirty="0" smtClean="0">
                <a:solidFill>
                  <a:srgbClr val="008000"/>
                </a:solidFill>
              </a:rPr>
              <a:t>. </a:t>
            </a:r>
            <a:r>
              <a:rPr lang="fr-FR" dirty="0">
                <a:solidFill>
                  <a:srgbClr val="008000"/>
                </a:solidFill>
              </a:rPr>
              <a:t>Les feuilles sont généralement ovales, de 7-12 cm de long et 5-8 cm de </a:t>
            </a:r>
            <a:r>
              <a:rPr lang="fr-FR" dirty="0" smtClean="0">
                <a:solidFill>
                  <a:srgbClr val="008000"/>
                </a:solidFill>
              </a:rPr>
              <a:t>large. </a:t>
            </a:r>
            <a:r>
              <a:rPr lang="fr-FR" dirty="0">
                <a:solidFill>
                  <a:srgbClr val="008000"/>
                </a:solidFill>
              </a:rPr>
              <a:t>L'inflorescence </a:t>
            </a:r>
            <a:r>
              <a:rPr lang="fr-FR" dirty="0" smtClean="0">
                <a:solidFill>
                  <a:srgbClr val="008000"/>
                </a:solidFill>
              </a:rPr>
              <a:t>blanche est </a:t>
            </a:r>
            <a:r>
              <a:rPr lang="fr-FR" dirty="0">
                <a:solidFill>
                  <a:srgbClr val="008000"/>
                </a:solidFill>
              </a:rPr>
              <a:t>simple ou parfois ramifié avec 9-12 fleurs</a:t>
            </a:r>
            <a:r>
              <a:rPr lang="fr-FR" dirty="0" smtClean="0">
                <a:solidFill>
                  <a:srgbClr val="008000"/>
                </a:solidFill>
              </a:rPr>
              <a:t>. </a:t>
            </a:r>
            <a:r>
              <a:rPr lang="fr-FR" dirty="0">
                <a:solidFill>
                  <a:srgbClr val="008000"/>
                </a:solidFill>
              </a:rPr>
              <a:t>Les baies sont </a:t>
            </a:r>
            <a:r>
              <a:rPr lang="fr-FR" dirty="0" smtClean="0">
                <a:solidFill>
                  <a:srgbClr val="008000"/>
                </a:solidFill>
              </a:rPr>
              <a:t>globuleuses, violet-noir, de </a:t>
            </a:r>
            <a:r>
              <a:rPr lang="fr-FR" dirty="0">
                <a:solidFill>
                  <a:srgbClr val="008000"/>
                </a:solidFill>
              </a:rPr>
              <a:t>10-17 mm de diam</a:t>
            </a:r>
            <a:r>
              <a:rPr lang="fr-FR" dirty="0" smtClean="0">
                <a:solidFill>
                  <a:srgbClr val="008000"/>
                </a:solidFill>
              </a:rPr>
              <a:t>.</a:t>
            </a:r>
          </a:p>
          <a:p>
            <a:pPr algn="just"/>
            <a:r>
              <a:rPr lang="fr-FR" sz="1200" i="1" dirty="0" err="1">
                <a:solidFill>
                  <a:srgbClr val="008000"/>
                </a:solidFill>
              </a:rPr>
              <a:t>S.scabrum</a:t>
            </a:r>
            <a:r>
              <a:rPr lang="fr-FR" sz="1200" dirty="0">
                <a:solidFill>
                  <a:srgbClr val="008000"/>
                </a:solidFill>
              </a:rPr>
              <a:t> est cultivée comme une culture de feuilles comestibles en Afrique. </a:t>
            </a:r>
            <a:r>
              <a:rPr lang="fr-FR" sz="1200" dirty="0" smtClean="0">
                <a:solidFill>
                  <a:srgbClr val="008000"/>
                </a:solidFill>
              </a:rPr>
              <a:t>C’est l’une des </a:t>
            </a:r>
            <a:r>
              <a:rPr lang="fr-FR" sz="1200" dirty="0">
                <a:solidFill>
                  <a:srgbClr val="008000"/>
                </a:solidFill>
              </a:rPr>
              <a:t>espèces les plus cultivées de façon intensive pour </a:t>
            </a:r>
            <a:r>
              <a:rPr lang="fr-FR" sz="1200" dirty="0" smtClean="0">
                <a:solidFill>
                  <a:srgbClr val="008000"/>
                </a:solidFill>
              </a:rPr>
              <a:t>la culture </a:t>
            </a:r>
            <a:r>
              <a:rPr lang="fr-FR" sz="1200" dirty="0">
                <a:solidFill>
                  <a:srgbClr val="008000"/>
                </a:solidFill>
              </a:rPr>
              <a:t>de </a:t>
            </a:r>
            <a:r>
              <a:rPr lang="fr-FR" sz="1200" dirty="0" smtClean="0">
                <a:solidFill>
                  <a:srgbClr val="008000"/>
                </a:solidFill>
              </a:rPr>
              <a:t>ses feuilles et </a:t>
            </a:r>
            <a:r>
              <a:rPr lang="fr-FR" sz="1200" dirty="0">
                <a:solidFill>
                  <a:srgbClr val="008000"/>
                </a:solidFill>
              </a:rPr>
              <a:t>en tant que telle a subi une sélection génétique par les agriculteurs pour la taille des feuilles et d'autres caractéristiques</a:t>
            </a:r>
            <a:r>
              <a:rPr lang="fr-FR" sz="1200" dirty="0" smtClean="0">
                <a:solidFill>
                  <a:srgbClr val="008000"/>
                </a:solidFill>
              </a:rPr>
              <a:t>. </a:t>
            </a:r>
            <a:r>
              <a:rPr lang="fr-FR" sz="1200" dirty="0">
                <a:solidFill>
                  <a:srgbClr val="008000"/>
                </a:solidFill>
              </a:rPr>
              <a:t>En Afrique, une forme trapue de </a:t>
            </a:r>
            <a:r>
              <a:rPr lang="fr-FR" sz="1200" i="1" dirty="0" err="1">
                <a:solidFill>
                  <a:srgbClr val="008000"/>
                </a:solidFill>
              </a:rPr>
              <a:t>S.scabrum</a:t>
            </a:r>
            <a:r>
              <a:rPr lang="fr-FR" sz="1200" dirty="0">
                <a:solidFill>
                  <a:srgbClr val="008000"/>
                </a:solidFill>
              </a:rPr>
              <a:t> est cultivé comme une culture de colorant en utilisant les baies mûres.</a:t>
            </a:r>
            <a:endParaRPr lang="fr-FR" sz="1200" dirty="0" smtClean="0">
              <a:solidFill>
                <a:srgbClr val="008000"/>
              </a:solidFill>
            </a:endParaRPr>
          </a:p>
          <a:p>
            <a:pPr algn="just"/>
            <a:r>
              <a:rPr lang="fr-FR" sz="1200" dirty="0" smtClean="0">
                <a:solidFill>
                  <a:srgbClr val="008000"/>
                </a:solidFill>
              </a:rPr>
              <a:t>« </a:t>
            </a:r>
            <a:r>
              <a:rPr lang="fr-FR" sz="1200" i="1" dirty="0" smtClean="0">
                <a:solidFill>
                  <a:srgbClr val="008000"/>
                </a:solidFill>
              </a:rPr>
              <a:t>La </a:t>
            </a:r>
            <a:r>
              <a:rPr lang="fr-FR" sz="1200" i="1" dirty="0">
                <a:solidFill>
                  <a:srgbClr val="008000"/>
                </a:solidFill>
              </a:rPr>
              <a:t>morelle noire à feuille larges est cultivée à grande échelle en Afrique subsaharienne dans les petites exploitations et les jardins potagers en périphérie des villes. La morelle noire, parfois nommée « raisin de loup » ou «myrtille des jardins », constitue une bonne source de protéines, de fer, de vitamine A, d’iode et de zinc</a:t>
            </a:r>
            <a:r>
              <a:rPr lang="fr-FR" sz="1200" dirty="0">
                <a:solidFill>
                  <a:srgbClr val="008000"/>
                </a:solidFill>
              </a:rPr>
              <a:t> » selon le </a:t>
            </a:r>
            <a:r>
              <a:rPr lang="fr-FR" sz="1200" dirty="0" smtClean="0">
                <a:solidFill>
                  <a:srgbClr val="008000"/>
                </a:solidFill>
              </a:rPr>
              <a:t>CTA </a:t>
            </a:r>
            <a:r>
              <a:rPr lang="fr-FR" sz="1200" dirty="0">
                <a:solidFill>
                  <a:srgbClr val="008000"/>
                </a:solidFill>
              </a:rPr>
              <a:t>(The </a:t>
            </a:r>
            <a:r>
              <a:rPr lang="fr-FR" sz="1200" dirty="0" err="1">
                <a:solidFill>
                  <a:srgbClr val="008000"/>
                </a:solidFill>
              </a:rPr>
              <a:t>Technical</a:t>
            </a:r>
            <a:r>
              <a:rPr lang="fr-FR" sz="1200" dirty="0">
                <a:solidFill>
                  <a:srgbClr val="008000"/>
                </a:solidFill>
              </a:rPr>
              <a:t> Centre for Agricultural and Rural </a:t>
            </a:r>
            <a:r>
              <a:rPr lang="fr-FR" sz="1200" dirty="0" err="1">
                <a:solidFill>
                  <a:srgbClr val="008000"/>
                </a:solidFill>
              </a:rPr>
              <a:t>Cooperation</a:t>
            </a:r>
            <a:r>
              <a:rPr lang="fr-FR" sz="1200" dirty="0" smtClean="0">
                <a:solidFill>
                  <a:srgbClr val="008000"/>
                </a:solidFill>
              </a:rPr>
              <a:t>). </a:t>
            </a:r>
            <a:r>
              <a:rPr lang="fr-FR" sz="1200" dirty="0">
                <a:solidFill>
                  <a:srgbClr val="008000"/>
                </a:solidFill>
              </a:rPr>
              <a:t>Les feuilles de Morelle noire seraient vendues comme légumes dans les supermarchés de l’Afrique de l’est. Cette «morelle noire à feuille larges» cultivée comme primeur et plante maraichère </a:t>
            </a:r>
            <a:r>
              <a:rPr lang="fr-FR" sz="1200" dirty="0" smtClean="0">
                <a:solidFill>
                  <a:srgbClr val="008000"/>
                </a:solidFill>
              </a:rPr>
              <a:t>au Cameroun </a:t>
            </a:r>
            <a:r>
              <a:rPr lang="fr-FR" sz="1200" dirty="0">
                <a:solidFill>
                  <a:srgbClr val="008000"/>
                </a:solidFill>
              </a:rPr>
              <a:t>est en fait une autre espèce de la section </a:t>
            </a:r>
            <a:r>
              <a:rPr lang="fr-FR" sz="1200" i="1" dirty="0" err="1">
                <a:solidFill>
                  <a:srgbClr val="008000"/>
                </a:solidFill>
              </a:rPr>
              <a:t>Solanum</a:t>
            </a:r>
            <a:r>
              <a:rPr lang="fr-FR" sz="1200" dirty="0">
                <a:solidFill>
                  <a:srgbClr val="008000"/>
                </a:solidFill>
              </a:rPr>
              <a:t>, </a:t>
            </a:r>
            <a:r>
              <a:rPr lang="fr-FR" sz="1200" i="1" dirty="0" err="1">
                <a:solidFill>
                  <a:srgbClr val="008000"/>
                </a:solidFill>
              </a:rPr>
              <a:t>Solanum</a:t>
            </a:r>
            <a:r>
              <a:rPr lang="fr-FR" sz="1200" i="1" dirty="0">
                <a:solidFill>
                  <a:srgbClr val="008000"/>
                </a:solidFill>
              </a:rPr>
              <a:t> </a:t>
            </a:r>
            <a:r>
              <a:rPr lang="fr-FR" sz="1200" i="1" dirty="0" err="1">
                <a:solidFill>
                  <a:srgbClr val="008000"/>
                </a:solidFill>
              </a:rPr>
              <a:t>scabrum</a:t>
            </a:r>
            <a:r>
              <a:rPr lang="fr-FR" sz="1200" i="1" dirty="0">
                <a:solidFill>
                  <a:srgbClr val="008000"/>
                </a:solidFill>
              </a:rPr>
              <a:t> </a:t>
            </a:r>
            <a:r>
              <a:rPr lang="fr-FR" sz="1200" dirty="0">
                <a:solidFill>
                  <a:srgbClr val="008000"/>
                </a:solidFill>
              </a:rPr>
              <a:t>Miller, 1768, la Myrtille de jardin, en anglais, </a:t>
            </a:r>
            <a:r>
              <a:rPr lang="fr-FR" sz="1200" dirty="0" err="1">
                <a:solidFill>
                  <a:srgbClr val="008000"/>
                </a:solidFill>
              </a:rPr>
              <a:t>Huckleberry</a:t>
            </a:r>
            <a:r>
              <a:rPr lang="fr-FR" sz="1200" dirty="0">
                <a:solidFill>
                  <a:srgbClr val="008000"/>
                </a:solidFill>
              </a:rPr>
              <a:t>, localement </a:t>
            </a:r>
            <a:r>
              <a:rPr lang="fr-FR" sz="1200" dirty="0" err="1">
                <a:solidFill>
                  <a:srgbClr val="008000"/>
                </a:solidFill>
              </a:rPr>
              <a:t>Zom</a:t>
            </a:r>
            <a:r>
              <a:rPr lang="fr-FR" sz="1200" dirty="0">
                <a:solidFill>
                  <a:srgbClr val="008000"/>
                </a:solidFill>
              </a:rPr>
              <a:t>. Elle est souvent considérée, peut-être à tort, comme une sous-espèce de </a:t>
            </a:r>
            <a:r>
              <a:rPr lang="fr-FR" sz="1200" i="1" dirty="0" err="1">
                <a:solidFill>
                  <a:srgbClr val="008000"/>
                </a:solidFill>
              </a:rPr>
              <a:t>Solanum</a:t>
            </a:r>
            <a:r>
              <a:rPr lang="fr-FR" sz="1200" dirty="0">
                <a:solidFill>
                  <a:srgbClr val="008000"/>
                </a:solidFill>
              </a:rPr>
              <a:t>, </a:t>
            </a:r>
            <a:r>
              <a:rPr lang="fr-FR" sz="1200" i="1" dirty="0" err="1">
                <a:solidFill>
                  <a:srgbClr val="008000"/>
                </a:solidFill>
              </a:rPr>
              <a:t>Solanum</a:t>
            </a:r>
            <a:r>
              <a:rPr lang="fr-FR" sz="1200" i="1" dirty="0">
                <a:solidFill>
                  <a:srgbClr val="008000"/>
                </a:solidFill>
              </a:rPr>
              <a:t> </a:t>
            </a:r>
            <a:r>
              <a:rPr lang="fr-FR" sz="1200" i="1" dirty="0" err="1">
                <a:solidFill>
                  <a:srgbClr val="008000"/>
                </a:solidFill>
              </a:rPr>
              <a:t>nigrum</a:t>
            </a:r>
            <a:r>
              <a:rPr lang="fr-FR" sz="1200" i="1" dirty="0">
                <a:solidFill>
                  <a:srgbClr val="008000"/>
                </a:solidFill>
              </a:rPr>
              <a:t> var. </a:t>
            </a:r>
            <a:r>
              <a:rPr lang="fr-FR" sz="1200" i="1" dirty="0" err="1">
                <a:solidFill>
                  <a:srgbClr val="008000"/>
                </a:solidFill>
              </a:rPr>
              <a:t>guineense</a:t>
            </a:r>
            <a:r>
              <a:rPr lang="fr-FR" sz="1200" dirty="0">
                <a:solidFill>
                  <a:srgbClr val="008000"/>
                </a:solidFill>
              </a:rPr>
              <a:t>. Selon Rudy </a:t>
            </a:r>
            <a:r>
              <a:rPr lang="fr-FR" sz="1200" dirty="0" err="1">
                <a:solidFill>
                  <a:srgbClr val="008000"/>
                </a:solidFill>
              </a:rPr>
              <a:t>Schippers</a:t>
            </a:r>
            <a:r>
              <a:rPr lang="fr-FR" sz="1200" dirty="0">
                <a:solidFill>
                  <a:srgbClr val="008000"/>
                </a:solidFill>
              </a:rPr>
              <a:t> (1998, p.2) « Il y a une confusion sur les noms » dans les inventaires du Nigéria, on mentionne souvent </a:t>
            </a:r>
            <a:r>
              <a:rPr lang="fr-FR" sz="1200" i="1" dirty="0">
                <a:solidFill>
                  <a:srgbClr val="008000"/>
                </a:solidFill>
              </a:rPr>
              <a:t>S. </a:t>
            </a:r>
            <a:r>
              <a:rPr lang="fr-FR" sz="1200" i="1" dirty="0" err="1">
                <a:solidFill>
                  <a:srgbClr val="008000"/>
                </a:solidFill>
              </a:rPr>
              <a:t>nodsiflorum</a:t>
            </a:r>
            <a:r>
              <a:rPr lang="fr-FR" sz="1200" i="1" dirty="0">
                <a:solidFill>
                  <a:srgbClr val="008000"/>
                </a:solidFill>
              </a:rPr>
              <a:t> (= </a:t>
            </a:r>
            <a:r>
              <a:rPr lang="fr-FR" sz="1200" i="1" dirty="0" err="1">
                <a:solidFill>
                  <a:srgbClr val="008000"/>
                </a:solidFill>
              </a:rPr>
              <a:t>americanum</a:t>
            </a:r>
            <a:r>
              <a:rPr lang="fr-FR" sz="1200" i="1" dirty="0">
                <a:solidFill>
                  <a:srgbClr val="008000"/>
                </a:solidFill>
              </a:rPr>
              <a:t>) </a:t>
            </a:r>
            <a:r>
              <a:rPr lang="fr-FR" sz="1200" dirty="0">
                <a:solidFill>
                  <a:srgbClr val="008000"/>
                </a:solidFill>
              </a:rPr>
              <a:t>alors qu’il s’agit plus vraisemblablement de </a:t>
            </a:r>
            <a:r>
              <a:rPr lang="fr-FR" sz="1200" i="1" dirty="0">
                <a:solidFill>
                  <a:srgbClr val="008000"/>
                </a:solidFill>
              </a:rPr>
              <a:t>S. </a:t>
            </a:r>
            <a:r>
              <a:rPr lang="fr-FR" sz="1200" i="1" dirty="0" err="1">
                <a:solidFill>
                  <a:srgbClr val="008000"/>
                </a:solidFill>
              </a:rPr>
              <a:t>scabrum</a:t>
            </a:r>
            <a:r>
              <a:rPr lang="fr-FR" sz="1200" i="1" dirty="0">
                <a:solidFill>
                  <a:srgbClr val="008000"/>
                </a:solidFill>
              </a:rPr>
              <a:t> </a:t>
            </a:r>
            <a:r>
              <a:rPr lang="fr-FR" sz="1200" dirty="0">
                <a:solidFill>
                  <a:srgbClr val="008000"/>
                </a:solidFill>
              </a:rPr>
              <a:t>comme espèce cultivée. Néanmoins, </a:t>
            </a:r>
            <a:r>
              <a:rPr lang="fr-FR" sz="1200" i="1" dirty="0">
                <a:solidFill>
                  <a:srgbClr val="008000"/>
                </a:solidFill>
              </a:rPr>
              <a:t>S. </a:t>
            </a:r>
            <a:r>
              <a:rPr lang="fr-FR" sz="1200" i="1" dirty="0" err="1">
                <a:solidFill>
                  <a:srgbClr val="008000"/>
                </a:solidFill>
              </a:rPr>
              <a:t>americanum</a:t>
            </a:r>
            <a:r>
              <a:rPr lang="fr-FR" sz="1200" i="1" dirty="0">
                <a:solidFill>
                  <a:srgbClr val="008000"/>
                </a:solidFill>
              </a:rPr>
              <a:t> </a:t>
            </a:r>
            <a:r>
              <a:rPr lang="fr-FR" sz="1200" dirty="0">
                <a:solidFill>
                  <a:srgbClr val="008000"/>
                </a:solidFill>
              </a:rPr>
              <a:t>est aussi une espèce communément cultivée. </a:t>
            </a:r>
            <a:r>
              <a:rPr lang="fr-FR" sz="1200" dirty="0">
                <a:solidFill>
                  <a:srgbClr val="FF0000"/>
                </a:solidFill>
              </a:rPr>
              <a:t>Nos incertitudes sur la toxicité de la plante dans ce cas proviendraient peut-être en partie de confusions taxonomiques. </a:t>
            </a:r>
            <a:r>
              <a:rPr lang="fr-FR" sz="1200" dirty="0">
                <a:solidFill>
                  <a:srgbClr val="008000"/>
                </a:solidFill>
              </a:rPr>
              <a:t>En partie seulement, car il est des cas bien documentés où ce sont des </a:t>
            </a:r>
            <a:r>
              <a:rPr lang="fr-FR" sz="1200" i="1" dirty="0">
                <a:solidFill>
                  <a:srgbClr val="008000"/>
                </a:solidFill>
              </a:rPr>
              <a:t>S. </a:t>
            </a:r>
            <a:r>
              <a:rPr lang="fr-FR" sz="1200" i="1" dirty="0" err="1">
                <a:solidFill>
                  <a:srgbClr val="008000"/>
                </a:solidFill>
              </a:rPr>
              <a:t>nigrum</a:t>
            </a:r>
            <a:r>
              <a:rPr lang="fr-FR" sz="1200" dirty="0">
                <a:solidFill>
                  <a:srgbClr val="008000"/>
                </a:solidFill>
              </a:rPr>
              <a:t> stricto sensu qui sont utilisées. </a:t>
            </a:r>
            <a:r>
              <a:rPr lang="fr-FR" sz="1200" dirty="0">
                <a:solidFill>
                  <a:srgbClr val="FF0000"/>
                </a:solidFill>
              </a:rPr>
              <a:t>Alors la Morelle noire, toxique ou comestible ? Les deux, sans doute. </a:t>
            </a:r>
            <a:r>
              <a:rPr lang="fr-FR" sz="1200" dirty="0">
                <a:solidFill>
                  <a:srgbClr val="008000"/>
                </a:solidFill>
              </a:rPr>
              <a:t> Alors que, comme nous venons de le voir, dans certains pays, la Morelle noire et les espèces parentes de la section </a:t>
            </a:r>
            <a:r>
              <a:rPr lang="fr-FR" sz="1200" i="1" dirty="0" err="1">
                <a:solidFill>
                  <a:srgbClr val="008000"/>
                </a:solidFill>
              </a:rPr>
              <a:t>Solanum</a:t>
            </a:r>
            <a:r>
              <a:rPr lang="fr-FR" sz="1200" i="1" dirty="0">
                <a:solidFill>
                  <a:srgbClr val="008000"/>
                </a:solidFill>
              </a:rPr>
              <a:t> </a:t>
            </a:r>
            <a:r>
              <a:rPr lang="fr-FR" sz="1200" dirty="0">
                <a:solidFill>
                  <a:srgbClr val="008000"/>
                </a:solidFill>
              </a:rPr>
              <a:t>sont cultivées ou récoltées comme légumes ou fruits, </a:t>
            </a:r>
            <a:r>
              <a:rPr lang="fr-FR" sz="1200" dirty="0">
                <a:solidFill>
                  <a:srgbClr val="FF0000"/>
                </a:solidFill>
              </a:rPr>
              <a:t>dans d’autres et notamment en France, en Europe et aux USA elles sont considérées comme des «mauvaises herbes» particulièrement gênantes, classées parmi les plus mauvaises «mauvaises herbes» du monde.</a:t>
            </a:r>
            <a:r>
              <a:rPr lang="fr-FR" sz="1200" dirty="0">
                <a:solidFill>
                  <a:srgbClr val="008000"/>
                </a:solidFill>
              </a:rPr>
              <a:t>  Il </a:t>
            </a:r>
            <a:r>
              <a:rPr lang="fr-FR" sz="1200" dirty="0" err="1">
                <a:solidFill>
                  <a:srgbClr val="008000"/>
                </a:solidFill>
              </a:rPr>
              <a:t>ya</a:t>
            </a:r>
            <a:r>
              <a:rPr lang="fr-FR" sz="1200" dirty="0">
                <a:solidFill>
                  <a:srgbClr val="008000"/>
                </a:solidFill>
              </a:rPr>
              <a:t> beaucoup de désaccord quant à savoir si les feuilles ou les fruits de cette plante sont toxiques ou non. </a:t>
            </a:r>
            <a:r>
              <a:rPr lang="fr-FR" sz="1200" dirty="0" smtClean="0">
                <a:solidFill>
                  <a:srgbClr val="008000"/>
                </a:solidFill>
              </a:rPr>
              <a:t>Les points de </a:t>
            </a:r>
            <a:r>
              <a:rPr lang="fr-FR" sz="1200" dirty="0" err="1" smtClean="0">
                <a:solidFill>
                  <a:srgbClr val="008000"/>
                </a:solidFill>
              </a:rPr>
              <a:t>ues</a:t>
            </a:r>
            <a:r>
              <a:rPr lang="fr-FR" sz="1200" dirty="0" smtClean="0">
                <a:solidFill>
                  <a:srgbClr val="008000"/>
                </a:solidFill>
              </a:rPr>
              <a:t> </a:t>
            </a:r>
            <a:r>
              <a:rPr lang="fr-FR" sz="1200" dirty="0">
                <a:solidFill>
                  <a:srgbClr val="008000"/>
                </a:solidFill>
              </a:rPr>
              <a:t>varient de relativement toxique </a:t>
            </a:r>
            <a:r>
              <a:rPr lang="fr-FR" sz="1200" dirty="0" smtClean="0">
                <a:solidFill>
                  <a:srgbClr val="008000"/>
                </a:solidFill>
              </a:rPr>
              <a:t>à parfaitement </a:t>
            </a:r>
            <a:r>
              <a:rPr lang="fr-FR" sz="1200" dirty="0">
                <a:solidFill>
                  <a:srgbClr val="008000"/>
                </a:solidFill>
              </a:rPr>
              <a:t>sûr à</a:t>
            </a:r>
            <a:r>
              <a:rPr lang="fr-FR" sz="1200" dirty="0" smtClean="0">
                <a:solidFill>
                  <a:srgbClr val="008000"/>
                </a:solidFill>
              </a:rPr>
              <a:t> </a:t>
            </a:r>
            <a:r>
              <a:rPr lang="fr-FR" sz="1200" dirty="0">
                <a:solidFill>
                  <a:srgbClr val="008000"/>
                </a:solidFill>
              </a:rPr>
              <a:t>manger. La plante est cultivée comme une culture vivrière, à la fois pour ses fruits et ses feuilles, dans certaines parties du </a:t>
            </a:r>
            <a:r>
              <a:rPr lang="fr-FR" sz="1200" dirty="0" smtClean="0">
                <a:solidFill>
                  <a:srgbClr val="008000"/>
                </a:solidFill>
              </a:rPr>
              <a:t>monde. </a:t>
            </a:r>
            <a:r>
              <a:rPr lang="fr-FR" sz="1200" dirty="0" smtClean="0">
                <a:solidFill>
                  <a:srgbClr val="FF0000"/>
                </a:solidFill>
              </a:rPr>
              <a:t>Il </a:t>
            </a:r>
            <a:r>
              <a:rPr lang="fr-FR" sz="1200" dirty="0">
                <a:solidFill>
                  <a:srgbClr val="FF0000"/>
                </a:solidFill>
              </a:rPr>
              <a:t>est probablement vrai de dire que la toxicité peut varier considérablement selon l'endroit où la plante est cultivée et le cultivar qui est </a:t>
            </a:r>
            <a:r>
              <a:rPr lang="fr-FR" sz="1200" dirty="0" smtClean="0">
                <a:solidFill>
                  <a:srgbClr val="FF0000"/>
                </a:solidFill>
              </a:rPr>
              <a:t>cultivé. </a:t>
            </a:r>
            <a:r>
              <a:rPr lang="fr-FR" sz="1200" dirty="0">
                <a:solidFill>
                  <a:srgbClr val="FF0000"/>
                </a:solidFill>
              </a:rPr>
              <a:t>Le fruit vert contient la plus forte concentration de toxines. </a:t>
            </a:r>
            <a:r>
              <a:rPr lang="fr-FR" sz="1200" i="1" dirty="0" smtClean="0">
                <a:solidFill>
                  <a:srgbClr val="008000"/>
                </a:solidFill>
              </a:rPr>
              <a:t>S. </a:t>
            </a:r>
            <a:r>
              <a:rPr lang="fr-FR" sz="1200" i="1" dirty="0" err="1" smtClean="0">
                <a:solidFill>
                  <a:srgbClr val="008000"/>
                </a:solidFill>
              </a:rPr>
              <a:t>scabrum</a:t>
            </a:r>
            <a:r>
              <a:rPr lang="fr-FR" sz="1200" i="1" dirty="0" smtClean="0">
                <a:solidFill>
                  <a:srgbClr val="008000"/>
                </a:solidFill>
              </a:rPr>
              <a:t> </a:t>
            </a:r>
            <a:r>
              <a:rPr lang="fr-FR" sz="1200" dirty="0">
                <a:solidFill>
                  <a:srgbClr val="008000"/>
                </a:solidFill>
              </a:rPr>
              <a:t>serait un dérivé de </a:t>
            </a:r>
            <a:r>
              <a:rPr lang="fr-FR" sz="1200" i="1" dirty="0">
                <a:solidFill>
                  <a:srgbClr val="008000"/>
                </a:solidFill>
              </a:rPr>
              <a:t>S. </a:t>
            </a:r>
            <a:r>
              <a:rPr lang="fr-FR" sz="1200" i="1" dirty="0" err="1">
                <a:solidFill>
                  <a:srgbClr val="008000"/>
                </a:solidFill>
              </a:rPr>
              <a:t>nigrum</a:t>
            </a:r>
            <a:r>
              <a:rPr lang="fr-FR" sz="1200" i="1" dirty="0">
                <a:solidFill>
                  <a:srgbClr val="008000"/>
                </a:solidFill>
              </a:rPr>
              <a:t> </a:t>
            </a:r>
            <a:r>
              <a:rPr lang="fr-FR" sz="1200" dirty="0" smtClean="0">
                <a:solidFill>
                  <a:srgbClr val="008000"/>
                </a:solidFill>
              </a:rPr>
              <a:t>(</a:t>
            </a:r>
            <a:r>
              <a:rPr lang="fr-FR" sz="1200" dirty="0">
                <a:solidFill>
                  <a:srgbClr val="FF0000"/>
                </a:solidFill>
                <a:sym typeface="Wingdings" panose="05000000000000000000" pitchFamily="2" charset="2"/>
              </a:rPr>
              <a:t></a:t>
            </a:r>
            <a:r>
              <a:rPr lang="fr-FR" sz="1200" dirty="0" smtClean="0">
                <a:solidFill>
                  <a:srgbClr val="008000"/>
                </a:solidFill>
              </a:rPr>
              <a:t>)</a:t>
            </a:r>
            <a:r>
              <a:rPr lang="fr-FR" sz="1200" i="1" dirty="0" smtClean="0">
                <a:solidFill>
                  <a:srgbClr val="008000"/>
                </a:solidFill>
              </a:rPr>
              <a:t> </a:t>
            </a:r>
            <a:r>
              <a:rPr lang="fr-FR" sz="1200" dirty="0" smtClean="0">
                <a:solidFill>
                  <a:srgbClr val="008000"/>
                </a:solidFill>
              </a:rPr>
              <a:t>pour </a:t>
            </a:r>
            <a:r>
              <a:rPr lang="fr-FR" sz="1200" dirty="0">
                <a:solidFill>
                  <a:srgbClr val="008000"/>
                </a:solidFill>
              </a:rPr>
              <a:t>la </a:t>
            </a:r>
            <a:r>
              <a:rPr lang="fr-FR" sz="1200" dirty="0" smtClean="0">
                <a:solidFill>
                  <a:srgbClr val="008000"/>
                </a:solidFill>
              </a:rPr>
              <a:t>culture (?).</a:t>
            </a:r>
          </a:p>
          <a:p>
            <a:pPr algn="just"/>
            <a:r>
              <a:rPr lang="fr-FR" sz="1200" dirty="0" smtClean="0">
                <a:solidFill>
                  <a:srgbClr val="008000"/>
                </a:solidFill>
              </a:rPr>
              <a:t>Sources : </a:t>
            </a:r>
            <a:r>
              <a:rPr lang="fr-FR" sz="1200" dirty="0">
                <a:solidFill>
                  <a:srgbClr val="008000"/>
                </a:solidFill>
              </a:rPr>
              <a:t>a) </a:t>
            </a:r>
            <a:r>
              <a:rPr lang="fr-FR" sz="1200" dirty="0">
                <a:solidFill>
                  <a:srgbClr val="008000"/>
                </a:solidFill>
                <a:hlinkClick r:id="rId3"/>
              </a:rPr>
              <a:t>http://</a:t>
            </a:r>
            <a:r>
              <a:rPr lang="fr-FR" sz="1200" dirty="0" smtClean="0">
                <a:solidFill>
                  <a:srgbClr val="008000"/>
                </a:solidFill>
                <a:hlinkClick r:id="rId3"/>
              </a:rPr>
              <a:t>en.wikipedia.org/wiki/Solanum_scabrum</a:t>
            </a:r>
            <a:r>
              <a:rPr lang="fr-FR" sz="1200" dirty="0" smtClean="0">
                <a:solidFill>
                  <a:srgbClr val="008000"/>
                </a:solidFill>
              </a:rPr>
              <a:t>, b</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www.jfdumas.fr/La-morelle-noire-Solanum-nigrum_a138.html</a:t>
            </a:r>
            <a:r>
              <a:rPr lang="fr-FR" sz="1200" dirty="0" smtClean="0">
                <a:solidFill>
                  <a:srgbClr val="008000"/>
                </a:solidFill>
              </a:rPr>
              <a:t>, </a:t>
            </a:r>
          </a:p>
          <a:p>
            <a:pPr algn="just"/>
            <a:r>
              <a:rPr lang="fr-FR" sz="1200" dirty="0">
                <a:solidFill>
                  <a:srgbClr val="008000"/>
                </a:solidFill>
              </a:rPr>
              <a:t>c) </a:t>
            </a:r>
            <a:r>
              <a:rPr lang="fr-FR" sz="1200" dirty="0">
                <a:solidFill>
                  <a:srgbClr val="008000"/>
                </a:solidFill>
                <a:hlinkClick r:id="rId5"/>
              </a:rPr>
              <a:t>http://</a:t>
            </a:r>
            <a:r>
              <a:rPr lang="fr-FR" sz="1200" dirty="0" smtClean="0">
                <a:solidFill>
                  <a:srgbClr val="008000"/>
                </a:solidFill>
                <a:hlinkClick r:id="rId5"/>
              </a:rPr>
              <a:t>www.pfaf.org/user/plant.aspx?LatinName=Solanum+scabrum</a:t>
            </a:r>
            <a:r>
              <a:rPr lang="fr-FR" sz="1200" dirty="0" smtClean="0">
                <a:solidFill>
                  <a:srgbClr val="008000"/>
                </a:solidFill>
              </a:rPr>
              <a:t>  </a:t>
            </a:r>
            <a:endParaRPr lang="fr-FR" dirty="0">
              <a:solidFill>
                <a:srgbClr val="008000"/>
              </a:solidFill>
            </a:endParaRPr>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5017" y="5877033"/>
            <a:ext cx="1009650" cy="828675"/>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6270" y="5715108"/>
            <a:ext cx="1323975" cy="990600"/>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767" y="5715108"/>
            <a:ext cx="1162050" cy="990600"/>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1520" y="5276957"/>
            <a:ext cx="1905000" cy="1457325"/>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5713" y="139759"/>
            <a:ext cx="1085850" cy="857250"/>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0604" y="5848457"/>
            <a:ext cx="1323975" cy="85725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8038" y="5862744"/>
            <a:ext cx="857250" cy="857250"/>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8747" y="5877033"/>
            <a:ext cx="1323975" cy="857250"/>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439" y="5848457"/>
            <a:ext cx="942975" cy="885825"/>
          </a:xfrm>
          <a:prstGeom prst="rect">
            <a:avLst/>
          </a:prstGeom>
        </p:spPr>
      </p:pic>
      <p:pic>
        <p:nvPicPr>
          <p:cNvPr id="15" name="Imag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0181" y="128993"/>
            <a:ext cx="533400" cy="342900"/>
          </a:xfrm>
          <a:prstGeom prst="rect">
            <a:avLst/>
          </a:prstGeom>
        </p:spPr>
      </p:pic>
      <p:pic>
        <p:nvPicPr>
          <p:cNvPr id="17" name="Imag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41081" y="43956"/>
            <a:ext cx="495300" cy="552450"/>
          </a:xfrm>
          <a:prstGeom prst="rect">
            <a:avLst/>
          </a:prstGeom>
        </p:spPr>
      </p:pic>
    </p:spTree>
    <p:extLst>
      <p:ext uri="{BB962C8B-B14F-4D97-AF65-F5344CB8AC3E}">
        <p14:creationId xmlns:p14="http://schemas.microsoft.com/office/powerpoint/2010/main" val="7975622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72</a:t>
            </a:fld>
            <a:endParaRPr lang="fr-FR" dirty="0"/>
          </a:p>
        </p:txBody>
      </p:sp>
      <p:sp>
        <p:nvSpPr>
          <p:cNvPr id="2" name="Rectangle 1"/>
          <p:cNvSpPr/>
          <p:nvPr/>
        </p:nvSpPr>
        <p:spPr>
          <a:xfrm>
            <a:off x="205647" y="707300"/>
            <a:ext cx="8574795" cy="369332"/>
          </a:xfrm>
          <a:prstGeom prst="rect">
            <a:avLst/>
          </a:prstGeom>
        </p:spPr>
        <p:txBody>
          <a:bodyPr wrap="square">
            <a:spAutoFit/>
          </a:bodyPr>
          <a:lstStyle/>
          <a:p>
            <a:r>
              <a:rPr lang="fr-FR" dirty="0">
                <a:solidFill>
                  <a:srgbClr val="008000"/>
                </a:solidFill>
              </a:rPr>
              <a:t>16.26. </a:t>
            </a:r>
            <a:r>
              <a:rPr lang="fr-FR" b="1" dirty="0" smtClean="0">
                <a:solidFill>
                  <a:srgbClr val="008000"/>
                </a:solidFill>
              </a:rPr>
              <a:t>Niébé</a:t>
            </a:r>
            <a:r>
              <a:rPr lang="fr-FR" dirty="0" smtClean="0">
                <a:solidFill>
                  <a:srgbClr val="008000"/>
                </a:solidFill>
              </a:rPr>
              <a:t> </a:t>
            </a:r>
            <a:r>
              <a:rPr lang="fr-FR" dirty="0">
                <a:solidFill>
                  <a:srgbClr val="008000"/>
                </a:solidFill>
              </a:rPr>
              <a:t>(</a:t>
            </a:r>
            <a:r>
              <a:rPr lang="fr-FR" i="1" dirty="0" err="1">
                <a:solidFill>
                  <a:srgbClr val="008000"/>
                </a:solidFill>
              </a:rPr>
              <a:t>Vigna</a:t>
            </a:r>
            <a:r>
              <a:rPr lang="fr-FR" i="1" dirty="0">
                <a:solidFill>
                  <a:srgbClr val="008000"/>
                </a:solidFill>
              </a:rPr>
              <a:t> </a:t>
            </a:r>
            <a:r>
              <a:rPr lang="fr-FR" i="1" dirty="0" err="1">
                <a:solidFill>
                  <a:srgbClr val="008000"/>
                </a:solidFill>
              </a:rPr>
              <a:t>unguiculata</a:t>
            </a:r>
            <a:r>
              <a:rPr lang="fr-FR" i="1" dirty="0">
                <a:solidFill>
                  <a:srgbClr val="008000"/>
                </a:solidFill>
              </a:rPr>
              <a:t> var. </a:t>
            </a:r>
            <a:r>
              <a:rPr lang="fr-FR" i="1" dirty="0" err="1" smtClean="0">
                <a:solidFill>
                  <a:srgbClr val="008000"/>
                </a:solidFill>
              </a:rPr>
              <a:t>unguiculata</a:t>
            </a:r>
            <a:r>
              <a:rPr lang="fr-FR" dirty="0" smtClean="0">
                <a:solidFill>
                  <a:srgbClr val="008000"/>
                </a:solidFill>
              </a:rPr>
              <a:t> ou </a:t>
            </a:r>
            <a:r>
              <a:rPr lang="fr-FR" i="1" dirty="0" err="1">
                <a:solidFill>
                  <a:srgbClr val="008000"/>
                </a:solidFill>
              </a:rPr>
              <a:t>Vigna</a:t>
            </a:r>
            <a:r>
              <a:rPr lang="fr-FR" i="1" dirty="0">
                <a:solidFill>
                  <a:srgbClr val="008000"/>
                </a:solidFill>
              </a:rPr>
              <a:t> </a:t>
            </a:r>
            <a:r>
              <a:rPr lang="fr-FR" i="1" dirty="0" err="1">
                <a:solidFill>
                  <a:srgbClr val="008000"/>
                </a:solidFill>
              </a:rPr>
              <a:t>unguiculata</a:t>
            </a:r>
            <a:r>
              <a:rPr lang="fr-FR" dirty="0" smtClean="0">
                <a:solidFill>
                  <a:srgbClr val="008000"/>
                </a:solidFill>
              </a:rPr>
              <a:t>)</a:t>
            </a:r>
            <a:endParaRPr lang="fr-FR" dirty="0">
              <a:solidFill>
                <a:srgbClr val="008000"/>
              </a:solidFill>
            </a:endParaRPr>
          </a:p>
        </p:txBody>
      </p:sp>
      <p:sp>
        <p:nvSpPr>
          <p:cNvPr id="4" name="ZoneTexte 3"/>
          <p:cNvSpPr txBox="1"/>
          <p:nvPr/>
        </p:nvSpPr>
        <p:spPr>
          <a:xfrm>
            <a:off x="205648" y="1076632"/>
            <a:ext cx="11835788" cy="3046988"/>
          </a:xfrm>
          <a:prstGeom prst="rect">
            <a:avLst/>
          </a:prstGeom>
          <a:noFill/>
        </p:spPr>
        <p:txBody>
          <a:bodyPr wrap="square" rtlCol="0">
            <a:spAutoFit/>
          </a:bodyPr>
          <a:lstStyle/>
          <a:p>
            <a:pPr algn="just"/>
            <a:r>
              <a:rPr lang="fr-FR" dirty="0">
                <a:solidFill>
                  <a:srgbClr val="008000"/>
                </a:solidFill>
              </a:rPr>
              <a:t>La </a:t>
            </a:r>
            <a:r>
              <a:rPr lang="fr-FR" b="1" dirty="0" err="1">
                <a:solidFill>
                  <a:srgbClr val="008000"/>
                </a:solidFill>
              </a:rPr>
              <a:t>cornille</a:t>
            </a:r>
            <a:r>
              <a:rPr lang="fr-FR" dirty="0">
                <a:solidFill>
                  <a:srgbClr val="008000"/>
                </a:solidFill>
              </a:rPr>
              <a:t> (</a:t>
            </a:r>
            <a:r>
              <a:rPr lang="fr-FR" i="1" dirty="0" err="1">
                <a:solidFill>
                  <a:srgbClr val="008000"/>
                </a:solidFill>
              </a:rPr>
              <a:t>Vigna</a:t>
            </a:r>
            <a:r>
              <a:rPr lang="fr-FR" i="1" dirty="0">
                <a:solidFill>
                  <a:srgbClr val="008000"/>
                </a:solidFill>
              </a:rPr>
              <a:t> </a:t>
            </a:r>
            <a:r>
              <a:rPr lang="fr-FR" i="1" dirty="0" err="1">
                <a:solidFill>
                  <a:srgbClr val="008000"/>
                </a:solidFill>
              </a:rPr>
              <a:t>unguiculata</a:t>
            </a:r>
            <a:r>
              <a:rPr lang="fr-FR" dirty="0">
                <a:solidFill>
                  <a:srgbClr val="008000"/>
                </a:solidFill>
              </a:rPr>
              <a:t> </a:t>
            </a:r>
            <a:r>
              <a:rPr lang="fr-FR" dirty="0" err="1">
                <a:solidFill>
                  <a:srgbClr val="008000"/>
                </a:solidFill>
              </a:rPr>
              <a:t>subsp</a:t>
            </a:r>
            <a:r>
              <a:rPr lang="fr-FR" dirty="0">
                <a:solidFill>
                  <a:srgbClr val="008000"/>
                </a:solidFill>
              </a:rPr>
              <a:t>. </a:t>
            </a:r>
            <a:r>
              <a:rPr lang="fr-FR" i="1" dirty="0" err="1">
                <a:solidFill>
                  <a:srgbClr val="008000"/>
                </a:solidFill>
              </a:rPr>
              <a:t>unguiculata</a:t>
            </a:r>
            <a:r>
              <a:rPr lang="fr-FR" dirty="0">
                <a:solidFill>
                  <a:srgbClr val="008000"/>
                </a:solidFill>
              </a:rPr>
              <a:t>), dite aussi </a:t>
            </a:r>
            <a:r>
              <a:rPr lang="fr-FR" b="1" dirty="0">
                <a:solidFill>
                  <a:srgbClr val="008000"/>
                </a:solidFill>
              </a:rPr>
              <a:t>dolique à œil noir</a:t>
            </a:r>
            <a:r>
              <a:rPr lang="fr-FR" dirty="0">
                <a:solidFill>
                  <a:srgbClr val="008000"/>
                </a:solidFill>
              </a:rPr>
              <a:t>, </a:t>
            </a:r>
            <a:r>
              <a:rPr lang="fr-FR" b="1" dirty="0">
                <a:solidFill>
                  <a:srgbClr val="008000"/>
                </a:solidFill>
              </a:rPr>
              <a:t>pois à vache</a:t>
            </a:r>
            <a:r>
              <a:rPr lang="fr-FR" dirty="0">
                <a:solidFill>
                  <a:srgbClr val="008000"/>
                </a:solidFill>
              </a:rPr>
              <a:t> ou </a:t>
            </a:r>
            <a:r>
              <a:rPr lang="fr-FR" b="1" dirty="0">
                <a:solidFill>
                  <a:srgbClr val="008000"/>
                </a:solidFill>
              </a:rPr>
              <a:t>niébé</a:t>
            </a:r>
            <a:r>
              <a:rPr lang="fr-FR" dirty="0">
                <a:solidFill>
                  <a:srgbClr val="008000"/>
                </a:solidFill>
              </a:rPr>
              <a:t> est une </a:t>
            </a:r>
            <a:r>
              <a:rPr lang="fr-FR" dirty="0">
                <a:solidFill>
                  <a:srgbClr val="008000"/>
                </a:solidFill>
                <a:hlinkClick r:id="rId2" tooltip="Sous-espèce"/>
              </a:rPr>
              <a:t>sous-espèce</a:t>
            </a:r>
            <a:r>
              <a:rPr lang="fr-FR" dirty="0">
                <a:solidFill>
                  <a:srgbClr val="008000"/>
                </a:solidFill>
              </a:rPr>
              <a:t> végétale courante en </a:t>
            </a:r>
            <a:r>
              <a:rPr lang="fr-FR" dirty="0">
                <a:solidFill>
                  <a:srgbClr val="008000"/>
                </a:solidFill>
                <a:hlinkClick r:id="rId3" tooltip="Afrique"/>
              </a:rPr>
              <a:t>Afrique</a:t>
            </a:r>
            <a:r>
              <a:rPr lang="fr-FR" dirty="0">
                <a:solidFill>
                  <a:srgbClr val="008000"/>
                </a:solidFill>
              </a:rPr>
              <a:t>, en </a:t>
            </a:r>
            <a:r>
              <a:rPr lang="fr-FR" dirty="0">
                <a:solidFill>
                  <a:srgbClr val="008000"/>
                </a:solidFill>
                <a:hlinkClick r:id="rId4" tooltip="Amérique latine"/>
              </a:rPr>
              <a:t>Amérique latine</a:t>
            </a:r>
            <a:r>
              <a:rPr lang="fr-FR" dirty="0">
                <a:solidFill>
                  <a:srgbClr val="008000"/>
                </a:solidFill>
              </a:rPr>
              <a:t> et dans le </a:t>
            </a:r>
            <a:r>
              <a:rPr lang="fr-FR" dirty="0">
                <a:solidFill>
                  <a:srgbClr val="008000"/>
                </a:solidFill>
                <a:hlinkClick r:id="rId5" tooltip="Sud des États-Unis"/>
              </a:rPr>
              <a:t>Sud des États-Unis</a:t>
            </a:r>
            <a:r>
              <a:rPr lang="fr-FR" dirty="0" smtClean="0">
                <a:solidFill>
                  <a:srgbClr val="008000"/>
                </a:solidFill>
              </a:rPr>
              <a:t>. C'est </a:t>
            </a:r>
            <a:r>
              <a:rPr lang="fr-FR" dirty="0">
                <a:solidFill>
                  <a:srgbClr val="008000"/>
                </a:solidFill>
              </a:rPr>
              <a:t>un </a:t>
            </a:r>
            <a:r>
              <a:rPr lang="fr-FR" dirty="0">
                <a:solidFill>
                  <a:srgbClr val="008000"/>
                </a:solidFill>
                <a:hlinkClick r:id="rId6" tooltip="Haricot"/>
              </a:rPr>
              <a:t>haricot</a:t>
            </a:r>
            <a:r>
              <a:rPr lang="fr-FR" dirty="0">
                <a:solidFill>
                  <a:srgbClr val="008000"/>
                </a:solidFill>
              </a:rPr>
              <a:t> à graines de taille moyenne en forme de </a:t>
            </a:r>
            <a:r>
              <a:rPr lang="fr-FR" dirty="0">
                <a:solidFill>
                  <a:srgbClr val="008000"/>
                </a:solidFill>
                <a:hlinkClick r:id="rId7" tooltip="Rein"/>
              </a:rPr>
              <a:t>rognon</a:t>
            </a:r>
            <a:r>
              <a:rPr lang="fr-FR" dirty="0">
                <a:solidFill>
                  <a:srgbClr val="008000"/>
                </a:solidFill>
              </a:rPr>
              <a:t>. Il a une saveur légèrement sucrée. Son temps de cuisson est de 10 minutes frais ou réhydratés par une nuit de trempage, 40 minutes secs</a:t>
            </a:r>
            <a:r>
              <a:rPr lang="fr-FR" dirty="0" smtClean="0">
                <a:solidFill>
                  <a:srgbClr val="008000"/>
                </a:solidFill>
              </a:rPr>
              <a:t>. </a:t>
            </a:r>
            <a:r>
              <a:rPr lang="fr-FR" dirty="0">
                <a:solidFill>
                  <a:srgbClr val="008000"/>
                </a:solidFill>
              </a:rPr>
              <a:t>En anglais, on la nomme </a:t>
            </a:r>
            <a:r>
              <a:rPr lang="fr-FR" i="1" dirty="0">
                <a:solidFill>
                  <a:srgbClr val="008000"/>
                </a:solidFill>
              </a:rPr>
              <a:t>black-</a:t>
            </a:r>
            <a:r>
              <a:rPr lang="fr-FR" i="1" dirty="0" err="1">
                <a:solidFill>
                  <a:srgbClr val="008000"/>
                </a:solidFill>
              </a:rPr>
              <a:t>eyed</a:t>
            </a:r>
            <a:r>
              <a:rPr lang="fr-FR" i="1" dirty="0">
                <a:solidFill>
                  <a:srgbClr val="008000"/>
                </a:solidFill>
              </a:rPr>
              <a:t> </a:t>
            </a:r>
            <a:r>
              <a:rPr lang="fr-FR" i="1" dirty="0" err="1" smtClean="0">
                <a:solidFill>
                  <a:srgbClr val="008000"/>
                </a:solidFill>
              </a:rPr>
              <a:t>pea</a:t>
            </a:r>
            <a:r>
              <a:rPr lang="fr-FR" i="1" dirty="0" smtClean="0">
                <a:solidFill>
                  <a:srgbClr val="008000"/>
                </a:solidFill>
              </a:rPr>
              <a:t>.</a:t>
            </a:r>
            <a:endParaRPr lang="fr-FR" dirty="0">
              <a:solidFill>
                <a:srgbClr val="008000"/>
              </a:solidFill>
            </a:endParaRPr>
          </a:p>
          <a:p>
            <a:pPr algn="just"/>
            <a:r>
              <a:rPr lang="fr-FR" sz="1200" dirty="0">
                <a:solidFill>
                  <a:srgbClr val="008000"/>
                </a:solidFill>
              </a:rPr>
              <a:t> </a:t>
            </a:r>
            <a:r>
              <a:rPr lang="fr-FR" sz="1200" dirty="0" smtClean="0">
                <a:solidFill>
                  <a:srgbClr val="008000"/>
                </a:solidFill>
              </a:rPr>
              <a:t>Tolérant </a:t>
            </a:r>
            <a:r>
              <a:rPr lang="fr-FR" sz="1200" dirty="0">
                <a:solidFill>
                  <a:srgbClr val="008000"/>
                </a:solidFill>
              </a:rPr>
              <a:t>à la sécheresse </a:t>
            </a:r>
            <a:r>
              <a:rPr lang="fr-FR" sz="1200" dirty="0" smtClean="0">
                <a:solidFill>
                  <a:srgbClr val="008000"/>
                </a:solidFill>
              </a:rPr>
              <a:t>et à la chaleur, </a:t>
            </a:r>
            <a:r>
              <a:rPr lang="fr-FR" sz="1200" dirty="0">
                <a:solidFill>
                  <a:srgbClr val="008000"/>
                </a:solidFill>
              </a:rPr>
              <a:t>le niébé </a:t>
            </a:r>
            <a:r>
              <a:rPr lang="fr-FR" sz="1200" dirty="0" smtClean="0">
                <a:solidFill>
                  <a:srgbClr val="008000"/>
                </a:solidFill>
              </a:rPr>
              <a:t>est bien adapté </a:t>
            </a:r>
            <a:r>
              <a:rPr lang="fr-FR" sz="1200" dirty="0">
                <a:solidFill>
                  <a:srgbClr val="008000"/>
                </a:solidFill>
              </a:rPr>
              <a:t>aux régions sèches des tropiques, où d'autres légumineuses alimentaires ne fonctionnent pas bien. Il a également la capacité utile de </a:t>
            </a:r>
            <a:r>
              <a:rPr lang="fr-FR" sz="1200" dirty="0">
                <a:solidFill>
                  <a:srgbClr val="008000"/>
                </a:solidFill>
                <a:hlinkClick r:id="rId8" tooltip="Fixation de l'azote"/>
              </a:rPr>
              <a:t>fixer l'azote atmosphérique</a:t>
            </a:r>
            <a:r>
              <a:rPr lang="fr-FR" sz="1200" dirty="0">
                <a:solidFill>
                  <a:srgbClr val="008000"/>
                </a:solidFill>
              </a:rPr>
              <a:t> grâce à </a:t>
            </a:r>
            <a:r>
              <a:rPr lang="fr-FR" sz="1200" dirty="0" smtClean="0">
                <a:solidFill>
                  <a:srgbClr val="008000"/>
                </a:solidFill>
              </a:rPr>
              <a:t>ses </a:t>
            </a:r>
            <a:r>
              <a:rPr lang="fr-FR" sz="1200" dirty="0" smtClean="0">
                <a:solidFill>
                  <a:srgbClr val="008000"/>
                </a:solidFill>
                <a:hlinkClick r:id="rId9" tooltip="Root nodule"/>
              </a:rPr>
              <a:t>nodules racinaires</a:t>
            </a:r>
            <a:r>
              <a:rPr lang="fr-FR" sz="1200" dirty="0" smtClean="0">
                <a:solidFill>
                  <a:srgbClr val="008000"/>
                </a:solidFill>
              </a:rPr>
              <a:t>, </a:t>
            </a:r>
            <a:r>
              <a:rPr lang="fr-FR" sz="1200" dirty="0">
                <a:solidFill>
                  <a:srgbClr val="008000"/>
                </a:solidFill>
              </a:rPr>
              <a:t>et il pousse bien dans les sols pauvres avec plus de 85% de sable et avec moins de 0,2% de matière organique et de faibles niveaux de phosphore. </a:t>
            </a:r>
            <a:r>
              <a:rPr lang="fr-FR" sz="1200" dirty="0" smtClean="0">
                <a:solidFill>
                  <a:srgbClr val="008000"/>
                </a:solidFill>
              </a:rPr>
              <a:t>En </a:t>
            </a:r>
            <a:r>
              <a:rPr lang="fr-FR" sz="1200" dirty="0">
                <a:solidFill>
                  <a:srgbClr val="008000"/>
                </a:solidFill>
              </a:rPr>
              <a:t>outre, </a:t>
            </a:r>
            <a:r>
              <a:rPr lang="fr-FR" sz="1200" b="1" dirty="0">
                <a:solidFill>
                  <a:srgbClr val="008000"/>
                </a:solidFill>
              </a:rPr>
              <a:t>il est </a:t>
            </a:r>
            <a:r>
              <a:rPr lang="fr-FR" sz="1200" b="1" dirty="0" smtClean="0">
                <a:solidFill>
                  <a:srgbClr val="008000"/>
                </a:solidFill>
              </a:rPr>
              <a:t>tolérant </a:t>
            </a:r>
            <a:r>
              <a:rPr lang="fr-FR" sz="1200" b="1" dirty="0">
                <a:solidFill>
                  <a:srgbClr val="008000"/>
                </a:solidFill>
              </a:rPr>
              <a:t>à l'ombre, donc est compatible comme </a:t>
            </a:r>
            <a:r>
              <a:rPr lang="fr-FR" sz="1200" b="1" dirty="0">
                <a:solidFill>
                  <a:srgbClr val="008000"/>
                </a:solidFill>
                <a:hlinkClick r:id="rId10" tooltip="Intercaler"/>
              </a:rPr>
              <a:t>culture intercalaire</a:t>
            </a:r>
            <a:r>
              <a:rPr lang="fr-FR" sz="1200" b="1" dirty="0">
                <a:solidFill>
                  <a:srgbClr val="008000"/>
                </a:solidFill>
              </a:rPr>
              <a:t> avec </a:t>
            </a:r>
            <a:r>
              <a:rPr lang="fr-FR" sz="1200" b="1" dirty="0">
                <a:solidFill>
                  <a:srgbClr val="008000"/>
                </a:solidFill>
                <a:hlinkClick r:id="rId11" tooltip="Maïs"/>
              </a:rPr>
              <a:t>le </a:t>
            </a:r>
            <a:r>
              <a:rPr lang="fr-FR" sz="1200" b="1" dirty="0" smtClean="0">
                <a:solidFill>
                  <a:srgbClr val="008000"/>
                </a:solidFill>
                <a:hlinkClick r:id="rId11" tooltip="Maïs"/>
              </a:rPr>
              <a:t>maïs</a:t>
            </a:r>
            <a:r>
              <a:rPr lang="fr-FR" sz="1200" b="1" dirty="0" smtClean="0">
                <a:solidFill>
                  <a:srgbClr val="008000"/>
                </a:solidFill>
              </a:rPr>
              <a:t>,</a:t>
            </a:r>
            <a:r>
              <a:rPr lang="fr-FR" sz="1200" b="1" dirty="0">
                <a:solidFill>
                  <a:srgbClr val="008000"/>
                </a:solidFill>
              </a:rPr>
              <a:t> </a:t>
            </a:r>
            <a:r>
              <a:rPr lang="fr-FR" sz="1200" b="1" dirty="0">
                <a:solidFill>
                  <a:srgbClr val="008000"/>
                </a:solidFill>
                <a:hlinkClick r:id="rId12" tooltip="Millet"/>
              </a:rPr>
              <a:t>le </a:t>
            </a:r>
            <a:r>
              <a:rPr lang="fr-FR" sz="1200" b="1" dirty="0" smtClean="0">
                <a:solidFill>
                  <a:srgbClr val="008000"/>
                </a:solidFill>
                <a:hlinkClick r:id="rId12" tooltip="Millet"/>
              </a:rPr>
              <a:t>mil</a:t>
            </a:r>
            <a:r>
              <a:rPr lang="fr-FR" sz="1200" b="1" dirty="0" smtClean="0">
                <a:solidFill>
                  <a:srgbClr val="008000"/>
                </a:solidFill>
              </a:rPr>
              <a:t>,</a:t>
            </a:r>
            <a:r>
              <a:rPr lang="fr-FR" sz="1200" b="1" dirty="0">
                <a:solidFill>
                  <a:srgbClr val="008000"/>
                </a:solidFill>
              </a:rPr>
              <a:t> </a:t>
            </a:r>
            <a:r>
              <a:rPr lang="fr-FR" sz="1200" b="1" dirty="0">
                <a:solidFill>
                  <a:srgbClr val="008000"/>
                </a:solidFill>
                <a:hlinkClick r:id="rId13" tooltip="Sorgho"/>
              </a:rPr>
              <a:t>le </a:t>
            </a:r>
            <a:r>
              <a:rPr lang="fr-FR" sz="1200" b="1" dirty="0" smtClean="0">
                <a:solidFill>
                  <a:srgbClr val="008000"/>
                </a:solidFill>
                <a:hlinkClick r:id="rId13" tooltip="Sorgho"/>
              </a:rPr>
              <a:t>sorgho</a:t>
            </a:r>
            <a:r>
              <a:rPr lang="fr-FR" sz="1200" b="1" dirty="0" smtClean="0">
                <a:solidFill>
                  <a:srgbClr val="008000"/>
                </a:solidFill>
              </a:rPr>
              <a:t>,</a:t>
            </a:r>
            <a:r>
              <a:rPr lang="fr-FR" sz="1200" b="1" dirty="0">
                <a:solidFill>
                  <a:srgbClr val="008000"/>
                </a:solidFill>
              </a:rPr>
              <a:t> </a:t>
            </a:r>
            <a:r>
              <a:rPr lang="fr-FR" sz="1200" b="1" dirty="0">
                <a:solidFill>
                  <a:srgbClr val="008000"/>
                </a:solidFill>
                <a:hlinkClick r:id="rId14" tooltip="Canne À Sucre"/>
              </a:rPr>
              <a:t>la canne à sucre</a:t>
            </a:r>
            <a:r>
              <a:rPr lang="fr-FR" sz="1200" b="1" dirty="0">
                <a:solidFill>
                  <a:srgbClr val="008000"/>
                </a:solidFill>
              </a:rPr>
              <a:t> et </a:t>
            </a:r>
            <a:r>
              <a:rPr lang="fr-FR" sz="1200" b="1" dirty="0">
                <a:solidFill>
                  <a:srgbClr val="008000"/>
                </a:solidFill>
                <a:hlinkClick r:id="rId15" tooltip="Coton"/>
              </a:rPr>
              <a:t>de </a:t>
            </a:r>
            <a:r>
              <a:rPr lang="fr-FR" sz="1200" b="1" dirty="0" smtClean="0">
                <a:solidFill>
                  <a:srgbClr val="008000"/>
                </a:solidFill>
                <a:hlinkClick r:id="rId15" tooltip="Coton"/>
              </a:rPr>
              <a:t>coton</a:t>
            </a:r>
            <a:r>
              <a:rPr lang="fr-FR" sz="1200" dirty="0" smtClean="0">
                <a:solidFill>
                  <a:srgbClr val="008000"/>
                </a:solidFill>
              </a:rPr>
              <a:t>.</a:t>
            </a:r>
            <a:r>
              <a:rPr lang="fr-FR" sz="1200" dirty="0">
                <a:solidFill>
                  <a:srgbClr val="008000"/>
                </a:solidFill>
              </a:rPr>
              <a:t> Cela rend le niébé </a:t>
            </a:r>
            <a:r>
              <a:rPr lang="fr-FR" sz="1200" b="1" dirty="0">
                <a:solidFill>
                  <a:srgbClr val="008000"/>
                </a:solidFill>
              </a:rPr>
              <a:t>un élément important des systèmes de cultures intercalaires traditionnels</a:t>
            </a:r>
            <a:r>
              <a:rPr lang="fr-FR" sz="1200" dirty="0">
                <a:solidFill>
                  <a:srgbClr val="008000"/>
                </a:solidFill>
              </a:rPr>
              <a:t>, notamment dans les systèmes d'agriculture de subsistance complexes et </a:t>
            </a:r>
            <a:r>
              <a:rPr lang="fr-FR" sz="1200" dirty="0" smtClean="0">
                <a:solidFill>
                  <a:srgbClr val="008000"/>
                </a:solidFill>
              </a:rPr>
              <a:t>élégants</a:t>
            </a:r>
            <a:r>
              <a:rPr lang="fr-FR" sz="1200" dirty="0">
                <a:solidFill>
                  <a:srgbClr val="008000"/>
                </a:solidFill>
              </a:rPr>
              <a:t> </a:t>
            </a:r>
            <a:r>
              <a:rPr lang="fr-FR" sz="1200" dirty="0">
                <a:solidFill>
                  <a:srgbClr val="008000"/>
                </a:solidFill>
                <a:hlinkClick r:id="rId16" tooltip="Savane"/>
              </a:rPr>
              <a:t>des </a:t>
            </a:r>
            <a:r>
              <a:rPr lang="fr-FR" sz="1200" dirty="0" smtClean="0">
                <a:solidFill>
                  <a:srgbClr val="008000"/>
                </a:solidFill>
                <a:hlinkClick r:id="rId16" tooltip="Savane"/>
              </a:rPr>
              <a:t>savanes</a:t>
            </a:r>
            <a:r>
              <a:rPr lang="fr-FR" sz="1200" dirty="0" smtClean="0">
                <a:solidFill>
                  <a:srgbClr val="008000"/>
                </a:solidFill>
              </a:rPr>
              <a:t> sèches</a:t>
            </a:r>
            <a:r>
              <a:rPr lang="fr-FR" sz="1200" dirty="0">
                <a:solidFill>
                  <a:srgbClr val="008000"/>
                </a:solidFill>
              </a:rPr>
              <a:t> en Afrique sub-saharienne. </a:t>
            </a:r>
            <a:r>
              <a:rPr lang="fr-FR" sz="1200" dirty="0" smtClean="0">
                <a:solidFill>
                  <a:srgbClr val="008000"/>
                </a:solidFill>
              </a:rPr>
              <a:t>Dans </a:t>
            </a:r>
            <a:r>
              <a:rPr lang="fr-FR" sz="1200" dirty="0">
                <a:solidFill>
                  <a:srgbClr val="008000"/>
                </a:solidFill>
              </a:rPr>
              <a:t>ces systèmes, les fanes (des tiges séchées) du niébé est un sous-produit de </a:t>
            </a:r>
            <a:r>
              <a:rPr lang="fr-FR" sz="1200" dirty="0" smtClean="0">
                <a:solidFill>
                  <a:srgbClr val="008000"/>
                </a:solidFill>
              </a:rPr>
              <a:t>valeur, </a:t>
            </a:r>
            <a:r>
              <a:rPr lang="fr-FR" sz="1200" dirty="0">
                <a:solidFill>
                  <a:srgbClr val="008000"/>
                </a:solidFill>
              </a:rPr>
              <a:t>utilisé dans l'alimentation animale</a:t>
            </a:r>
            <a:r>
              <a:rPr lang="fr-FR" sz="1200" dirty="0" smtClean="0">
                <a:solidFill>
                  <a:srgbClr val="008000"/>
                </a:solidFill>
              </a:rPr>
              <a:t>. </a:t>
            </a:r>
          </a:p>
          <a:p>
            <a:pPr algn="just"/>
            <a:r>
              <a:rPr lang="fr-FR" sz="1200" u="sng" dirty="0" smtClean="0">
                <a:solidFill>
                  <a:srgbClr val="FF0000"/>
                </a:solidFill>
              </a:rPr>
              <a:t>Maladies et ravageurs </a:t>
            </a:r>
            <a:r>
              <a:rPr lang="fr-FR" sz="1200" dirty="0" smtClean="0">
                <a:solidFill>
                  <a:srgbClr val="FF0000"/>
                </a:solidFill>
              </a:rPr>
              <a:t>: </a:t>
            </a:r>
            <a:r>
              <a:rPr lang="fr-FR" sz="1200" dirty="0">
                <a:solidFill>
                  <a:srgbClr val="FF0000"/>
                </a:solidFill>
              </a:rPr>
              <a:t>Les insectes sont un facteur majeur dans les faibles rendements des cultures de niébé africains, et ils affectent chaque composante du tissu et du stade de développement de la plante</a:t>
            </a:r>
            <a:r>
              <a:rPr lang="fr-FR" sz="1200" dirty="0" smtClean="0">
                <a:solidFill>
                  <a:srgbClr val="FF0000"/>
                </a:solidFill>
              </a:rPr>
              <a:t>. Dans </a:t>
            </a:r>
            <a:r>
              <a:rPr lang="fr-FR" sz="1200" dirty="0">
                <a:solidFill>
                  <a:srgbClr val="FF0000"/>
                </a:solidFill>
              </a:rPr>
              <a:t>les mauvais </a:t>
            </a:r>
            <a:r>
              <a:rPr lang="fr-FR" sz="1200" dirty="0" smtClean="0">
                <a:solidFill>
                  <a:srgbClr val="FF0000"/>
                </a:solidFill>
              </a:rPr>
              <a:t>infestations, les insectes sont responsables </a:t>
            </a:r>
            <a:r>
              <a:rPr lang="fr-FR" sz="1200" dirty="0">
                <a:solidFill>
                  <a:srgbClr val="FF0000"/>
                </a:solidFill>
              </a:rPr>
              <a:t>de la perte de plus de 90% du rendement. </a:t>
            </a:r>
            <a:r>
              <a:rPr lang="fr-FR" sz="1200" dirty="0" smtClean="0">
                <a:solidFill>
                  <a:srgbClr val="FF0000"/>
                </a:solidFill>
              </a:rPr>
              <a:t>Les foreurs des légumineuses</a:t>
            </a:r>
            <a:r>
              <a:rPr lang="fr-FR" sz="1200" dirty="0">
                <a:solidFill>
                  <a:srgbClr val="FF0000"/>
                </a:solidFill>
              </a:rPr>
              <a:t> </a:t>
            </a:r>
            <a:r>
              <a:rPr lang="fr-FR" sz="1200" i="1" dirty="0" err="1">
                <a:solidFill>
                  <a:srgbClr val="FF0000"/>
                </a:solidFill>
              </a:rPr>
              <a:t>Maruca</a:t>
            </a:r>
            <a:r>
              <a:rPr lang="fr-FR" sz="1200" i="1" dirty="0">
                <a:solidFill>
                  <a:srgbClr val="FF0000"/>
                </a:solidFill>
              </a:rPr>
              <a:t> (</a:t>
            </a:r>
            <a:r>
              <a:rPr lang="fr-FR" sz="1200" i="1" dirty="0" err="1">
                <a:solidFill>
                  <a:srgbClr val="FF0000"/>
                </a:solidFill>
              </a:rPr>
              <a:t>testulalis</a:t>
            </a:r>
            <a:r>
              <a:rPr lang="fr-FR" sz="1200" i="1" dirty="0">
                <a:solidFill>
                  <a:srgbClr val="FF0000"/>
                </a:solidFill>
              </a:rPr>
              <a:t>) </a:t>
            </a:r>
            <a:r>
              <a:rPr lang="fr-FR" sz="1200" i="1" dirty="0" err="1">
                <a:solidFill>
                  <a:srgbClr val="FF0000"/>
                </a:solidFill>
              </a:rPr>
              <a:t>vitrata</a:t>
            </a:r>
            <a:r>
              <a:rPr lang="fr-FR" sz="1200" i="1" dirty="0">
                <a:solidFill>
                  <a:srgbClr val="FF0000"/>
                </a:solidFill>
              </a:rPr>
              <a:t>,</a:t>
            </a:r>
            <a:r>
              <a:rPr lang="fr-FR" sz="1200" dirty="0">
                <a:solidFill>
                  <a:srgbClr val="FF0000"/>
                </a:solidFill>
              </a:rPr>
              <a:t> est </a:t>
            </a:r>
            <a:r>
              <a:rPr lang="fr-FR" sz="1200" dirty="0" smtClean="0">
                <a:solidFill>
                  <a:srgbClr val="FF0000"/>
                </a:solidFill>
              </a:rPr>
              <a:t>le principal ravageur </a:t>
            </a:r>
            <a:r>
              <a:rPr lang="fr-FR" sz="1200" dirty="0">
                <a:solidFill>
                  <a:srgbClr val="FF0000"/>
                </a:solidFill>
              </a:rPr>
              <a:t>du </a:t>
            </a:r>
            <a:r>
              <a:rPr lang="fr-FR" sz="1200" dirty="0" smtClean="0">
                <a:solidFill>
                  <a:srgbClr val="FF0000"/>
                </a:solidFill>
              </a:rPr>
              <a:t>niébé, avant la </a:t>
            </a:r>
            <a:r>
              <a:rPr lang="fr-FR" sz="1200" dirty="0">
                <a:solidFill>
                  <a:srgbClr val="FF0000"/>
                </a:solidFill>
              </a:rPr>
              <a:t>pré-récolte</a:t>
            </a:r>
            <a:r>
              <a:rPr lang="fr-FR" sz="1200" dirty="0" smtClean="0">
                <a:solidFill>
                  <a:srgbClr val="FF0000"/>
                </a:solidFill>
              </a:rPr>
              <a:t>.</a:t>
            </a:r>
            <a:r>
              <a:rPr lang="fr-FR" sz="1200" dirty="0">
                <a:solidFill>
                  <a:srgbClr val="FF0000"/>
                </a:solidFill>
              </a:rPr>
              <a:t> </a:t>
            </a:r>
            <a:r>
              <a:rPr lang="fr-FR" sz="1200" dirty="0" smtClean="0">
                <a:solidFill>
                  <a:srgbClr val="FF0000"/>
                </a:solidFill>
              </a:rPr>
              <a:t>Il </a:t>
            </a:r>
            <a:r>
              <a:rPr lang="fr-FR" sz="1200" dirty="0">
                <a:solidFill>
                  <a:srgbClr val="FF0000"/>
                </a:solidFill>
              </a:rPr>
              <a:t>entraîne un dommage pour les boutons de fleurs, </a:t>
            </a:r>
            <a:r>
              <a:rPr lang="fr-FR" sz="1200" dirty="0" smtClean="0">
                <a:solidFill>
                  <a:srgbClr val="FF0000"/>
                </a:solidFill>
              </a:rPr>
              <a:t>les fleurs </a:t>
            </a:r>
            <a:r>
              <a:rPr lang="fr-FR" sz="1200" dirty="0">
                <a:solidFill>
                  <a:srgbClr val="FF0000"/>
                </a:solidFill>
              </a:rPr>
              <a:t>et des gousses de la plante. D'autres ravageurs importants comprennent </a:t>
            </a:r>
            <a:r>
              <a:rPr lang="fr-FR" sz="1200" dirty="0" smtClean="0">
                <a:solidFill>
                  <a:srgbClr val="FF0000"/>
                </a:solidFill>
              </a:rPr>
              <a:t>les suceurs de gousses, </a:t>
            </a:r>
            <a:r>
              <a:rPr lang="fr-FR" sz="1200" dirty="0">
                <a:solidFill>
                  <a:srgbClr val="FF0000"/>
                </a:solidFill>
              </a:rPr>
              <a:t>les thrips et </a:t>
            </a:r>
            <a:r>
              <a:rPr lang="fr-FR" sz="1200" dirty="0" smtClean="0">
                <a:solidFill>
                  <a:srgbClr val="FF0000"/>
                </a:solidFill>
              </a:rPr>
              <a:t>le </a:t>
            </a:r>
            <a:r>
              <a:rPr lang="fr-FR" sz="1200" dirty="0">
                <a:solidFill>
                  <a:srgbClr val="FF0000"/>
                </a:solidFill>
              </a:rPr>
              <a:t>charançon </a:t>
            </a:r>
            <a:r>
              <a:rPr lang="fr-FR" sz="1200" i="1" dirty="0" err="1" smtClean="0">
                <a:solidFill>
                  <a:srgbClr val="FF0000"/>
                </a:solidFill>
              </a:rPr>
              <a:t>Callosobruchus</a:t>
            </a:r>
            <a:r>
              <a:rPr lang="fr-FR" sz="1200" i="1" dirty="0" smtClean="0">
                <a:solidFill>
                  <a:srgbClr val="FF0000"/>
                </a:solidFill>
              </a:rPr>
              <a:t> </a:t>
            </a:r>
            <a:r>
              <a:rPr lang="fr-FR" sz="1200" dirty="0" err="1" smtClean="0">
                <a:solidFill>
                  <a:srgbClr val="FF0000"/>
                </a:solidFill>
              </a:rPr>
              <a:t>le</a:t>
            </a:r>
            <a:r>
              <a:rPr lang="fr-FR" sz="1200" i="1" dirty="0" err="1" smtClean="0">
                <a:solidFill>
                  <a:srgbClr val="FF0000"/>
                </a:solidFill>
              </a:rPr>
              <a:t>maculatus</a:t>
            </a:r>
            <a:r>
              <a:rPr lang="fr-FR" sz="1200" i="1" dirty="0" smtClean="0">
                <a:solidFill>
                  <a:srgbClr val="FF0000"/>
                </a:solidFill>
              </a:rPr>
              <a:t>, </a:t>
            </a:r>
            <a:r>
              <a:rPr lang="fr-FR" sz="1200" dirty="0" smtClean="0">
                <a:solidFill>
                  <a:srgbClr val="FF0000"/>
                </a:solidFill>
              </a:rPr>
              <a:t>à la post-récolte. </a:t>
            </a:r>
          </a:p>
          <a:p>
            <a:pPr algn="just"/>
            <a:r>
              <a:rPr lang="fr-FR" sz="1200" dirty="0" smtClean="0">
                <a:solidFill>
                  <a:srgbClr val="008000"/>
                </a:solidFill>
              </a:rPr>
              <a:t>Source </a:t>
            </a:r>
            <a:r>
              <a:rPr lang="fr-FR" sz="1200" dirty="0">
                <a:solidFill>
                  <a:srgbClr val="008000"/>
                </a:solidFill>
              </a:rPr>
              <a:t>: a) </a:t>
            </a:r>
            <a:r>
              <a:rPr lang="fr-FR" sz="1200" dirty="0">
                <a:solidFill>
                  <a:srgbClr val="008000"/>
                </a:solidFill>
                <a:hlinkClick r:id="rId17"/>
              </a:rPr>
              <a:t>http://</a:t>
            </a:r>
            <a:r>
              <a:rPr lang="fr-FR" sz="1200" dirty="0" smtClean="0">
                <a:solidFill>
                  <a:srgbClr val="008000"/>
                </a:solidFill>
                <a:hlinkClick r:id="rId17"/>
              </a:rPr>
              <a:t>fr.wikipedia.org/wiki/Cornille</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8"/>
              </a:rPr>
              <a:t>http://</a:t>
            </a:r>
            <a:r>
              <a:rPr lang="fr-FR" sz="1200" dirty="0" smtClean="0">
                <a:solidFill>
                  <a:srgbClr val="008000"/>
                </a:solidFill>
                <a:hlinkClick r:id="rId18"/>
              </a:rPr>
              <a:t>en.wikipedia.org/wiki/Cowpea</a:t>
            </a:r>
            <a:r>
              <a:rPr lang="fr-FR" sz="1200" dirty="0" smtClean="0">
                <a:solidFill>
                  <a:srgbClr val="008000"/>
                </a:solidFill>
              </a:rPr>
              <a:t> </a:t>
            </a:r>
            <a:endParaRPr lang="fr-FR" sz="1200" dirty="0">
              <a:solidFill>
                <a:srgbClr val="008000"/>
              </a:solidFill>
            </a:endParaRPr>
          </a:p>
        </p:txBody>
      </p:sp>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177" y="4624273"/>
            <a:ext cx="2609850" cy="1752600"/>
          </a:xfrm>
          <a:prstGeom prst="rect">
            <a:avLst/>
          </a:prstGeom>
        </p:spPr>
      </p:pic>
      <p:pic>
        <p:nvPicPr>
          <p:cNvPr id="6" name="Imag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65015" y="4624273"/>
            <a:ext cx="2466975" cy="1847850"/>
          </a:xfrm>
          <a:prstGeom prst="rect">
            <a:avLst/>
          </a:prstGeom>
        </p:spPr>
      </p:pic>
      <p:pic>
        <p:nvPicPr>
          <p:cNvPr id="7" name="Imag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52749" y="4660077"/>
            <a:ext cx="2466975" cy="1857375"/>
          </a:xfrm>
          <a:prstGeom prst="rect">
            <a:avLst/>
          </a:prstGeom>
        </p:spPr>
      </p:pic>
      <p:pic>
        <p:nvPicPr>
          <p:cNvPr id="8" name="Image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30330" y="5122039"/>
            <a:ext cx="2390775" cy="1571625"/>
          </a:xfrm>
          <a:prstGeom prst="rect">
            <a:avLst/>
          </a:prstGeom>
        </p:spPr>
      </p:pic>
      <p:pic>
        <p:nvPicPr>
          <p:cNvPr id="9" name="Image 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431711" y="3823235"/>
            <a:ext cx="1429083" cy="1429083"/>
          </a:xfrm>
          <a:prstGeom prst="rect">
            <a:avLst/>
          </a:prstGeom>
        </p:spPr>
      </p:pic>
      <p:pic>
        <p:nvPicPr>
          <p:cNvPr id="10" name="Imag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508244" y="5298252"/>
            <a:ext cx="1352550" cy="1219200"/>
          </a:xfrm>
          <a:prstGeom prst="rect">
            <a:avLst/>
          </a:prstGeom>
        </p:spPr>
      </p:pic>
      <p:pic>
        <p:nvPicPr>
          <p:cNvPr id="12" name="Image 10" descr="logo aride_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487353" y="210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6445" y="213513"/>
            <a:ext cx="533400" cy="342900"/>
          </a:xfrm>
          <a:prstGeom prst="rect">
            <a:avLst/>
          </a:prstGeom>
        </p:spPr>
      </p:pic>
      <p:sp>
        <p:nvSpPr>
          <p:cNvPr id="11" name="ZoneTexte 10"/>
          <p:cNvSpPr txBox="1"/>
          <p:nvPr/>
        </p:nvSpPr>
        <p:spPr>
          <a:xfrm>
            <a:off x="826531" y="192535"/>
            <a:ext cx="292068" cy="369332"/>
          </a:xfrm>
          <a:prstGeom prst="rect">
            <a:avLst/>
          </a:prstGeom>
          <a:noFill/>
        </p:spPr>
        <p:txBody>
          <a:bodyPr wrap="none" rtlCol="0">
            <a:spAutoFit/>
          </a:bodyPr>
          <a:lstStyle/>
          <a:p>
            <a:r>
              <a:rPr lang="fr-FR" b="1" dirty="0" smtClean="0"/>
              <a:t>?</a:t>
            </a:r>
            <a:endParaRPr lang="fr-FR" b="1" dirty="0"/>
          </a:p>
        </p:txBody>
      </p:sp>
      <p:sp>
        <p:nvSpPr>
          <p:cNvPr id="14" name="Rectangle 13"/>
          <p:cNvSpPr/>
          <p:nvPr/>
        </p:nvSpPr>
        <p:spPr>
          <a:xfrm>
            <a:off x="2841518" y="6455311"/>
            <a:ext cx="2313968" cy="276999"/>
          </a:xfrm>
          <a:prstGeom prst="rect">
            <a:avLst/>
          </a:prstGeom>
        </p:spPr>
        <p:txBody>
          <a:bodyPr wrap="none">
            <a:spAutoFit/>
          </a:bodyPr>
          <a:lstStyle/>
          <a:p>
            <a:pPr algn="ctr"/>
            <a:r>
              <a:rPr lang="fr-FR" sz="1200" dirty="0">
                <a:solidFill>
                  <a:srgbClr val="008000"/>
                </a:solidFill>
              </a:rPr>
              <a:t>cultures </a:t>
            </a:r>
            <a:r>
              <a:rPr lang="fr-FR" sz="1200" dirty="0" smtClean="0">
                <a:solidFill>
                  <a:srgbClr val="008000"/>
                </a:solidFill>
              </a:rPr>
              <a:t>intercalaires niébé - maïs </a:t>
            </a:r>
            <a:endParaRPr lang="fr-FR" sz="1200" dirty="0"/>
          </a:p>
        </p:txBody>
      </p:sp>
    </p:spTree>
    <p:extLst>
      <p:ext uri="{BB962C8B-B14F-4D97-AF65-F5344CB8AC3E}">
        <p14:creationId xmlns:p14="http://schemas.microsoft.com/office/powerpoint/2010/main" val="7447854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73</a:t>
            </a:fld>
            <a:endParaRPr lang="fr-FR" dirty="0"/>
          </a:p>
        </p:txBody>
      </p:sp>
      <p:sp>
        <p:nvSpPr>
          <p:cNvPr id="2" name="Rectangle 1"/>
          <p:cNvSpPr/>
          <p:nvPr/>
        </p:nvSpPr>
        <p:spPr>
          <a:xfrm>
            <a:off x="117513" y="596406"/>
            <a:ext cx="6096000" cy="369332"/>
          </a:xfrm>
          <a:prstGeom prst="rect">
            <a:avLst/>
          </a:prstGeom>
        </p:spPr>
        <p:txBody>
          <a:bodyPr>
            <a:spAutoFit/>
          </a:bodyPr>
          <a:lstStyle/>
          <a:p>
            <a:r>
              <a:rPr lang="fr-FR" dirty="0">
                <a:solidFill>
                  <a:srgbClr val="008000"/>
                </a:solidFill>
              </a:rPr>
              <a:t>16.27. </a:t>
            </a:r>
            <a:r>
              <a:rPr lang="fr-FR" b="1" dirty="0">
                <a:solidFill>
                  <a:srgbClr val="008000"/>
                </a:solidFill>
              </a:rPr>
              <a:t>Oignon</a:t>
            </a:r>
            <a:r>
              <a:rPr lang="fr-FR" dirty="0">
                <a:solidFill>
                  <a:srgbClr val="008000"/>
                </a:solidFill>
              </a:rPr>
              <a:t> (</a:t>
            </a:r>
            <a:r>
              <a:rPr lang="fr-FR" i="1" dirty="0">
                <a:solidFill>
                  <a:srgbClr val="008000"/>
                </a:solidFill>
              </a:rPr>
              <a:t>Allium </a:t>
            </a:r>
            <a:r>
              <a:rPr lang="fr-FR" i="1" dirty="0" err="1">
                <a:solidFill>
                  <a:srgbClr val="008000"/>
                </a:solidFill>
              </a:rPr>
              <a:t>cepa</a:t>
            </a:r>
            <a:r>
              <a:rPr lang="fr-FR" dirty="0" smtClean="0">
                <a:solidFill>
                  <a:srgbClr val="008000"/>
                </a:solidFill>
              </a:rPr>
              <a:t>)</a:t>
            </a:r>
            <a:endParaRPr lang="fr-FR" dirty="0">
              <a:solidFill>
                <a:srgbClr val="008000"/>
              </a:solidFill>
            </a:endParaRPr>
          </a:p>
        </p:txBody>
      </p:sp>
      <p:sp>
        <p:nvSpPr>
          <p:cNvPr id="4" name="ZoneTexte 3"/>
          <p:cNvSpPr txBox="1"/>
          <p:nvPr/>
        </p:nvSpPr>
        <p:spPr>
          <a:xfrm>
            <a:off x="117513" y="932080"/>
            <a:ext cx="11901889" cy="4339650"/>
          </a:xfrm>
          <a:prstGeom prst="rect">
            <a:avLst/>
          </a:prstGeom>
          <a:noFill/>
        </p:spPr>
        <p:txBody>
          <a:bodyPr wrap="square" rtlCol="0">
            <a:spAutoFit/>
          </a:bodyPr>
          <a:lstStyle/>
          <a:p>
            <a:pPr algn="just"/>
            <a:r>
              <a:rPr lang="fr-FR" dirty="0">
                <a:solidFill>
                  <a:srgbClr val="008000"/>
                </a:solidFill>
              </a:rPr>
              <a:t>L’oignon, ou ognon (</a:t>
            </a:r>
            <a:r>
              <a:rPr lang="fr-FR" i="1" dirty="0">
                <a:solidFill>
                  <a:srgbClr val="008000"/>
                </a:solidFill>
              </a:rPr>
              <a:t>Allium </a:t>
            </a:r>
            <a:r>
              <a:rPr lang="fr-FR" i="1" dirty="0" err="1">
                <a:solidFill>
                  <a:srgbClr val="008000"/>
                </a:solidFill>
              </a:rPr>
              <a:t>cepa</a:t>
            </a:r>
            <a:r>
              <a:rPr lang="fr-FR" dirty="0">
                <a:solidFill>
                  <a:srgbClr val="008000"/>
                </a:solidFill>
              </a:rPr>
              <a:t>) est une </a:t>
            </a:r>
            <a:r>
              <a:rPr lang="fr-FR" u="sng" dirty="0">
                <a:solidFill>
                  <a:srgbClr val="008000"/>
                </a:solidFill>
                <a:hlinkClick r:id="rId2" tooltip="Espèce"/>
              </a:rPr>
              <a:t>espèce</a:t>
            </a:r>
            <a:r>
              <a:rPr lang="fr-FR" dirty="0">
                <a:solidFill>
                  <a:srgbClr val="008000"/>
                </a:solidFill>
              </a:rPr>
              <a:t> de </a:t>
            </a:r>
            <a:r>
              <a:rPr lang="fr-FR" u="sng" dirty="0">
                <a:solidFill>
                  <a:srgbClr val="008000"/>
                </a:solidFill>
                <a:hlinkClick r:id="rId3" tooltip="Plante"/>
              </a:rPr>
              <a:t>plante</a:t>
            </a:r>
            <a:r>
              <a:rPr lang="fr-FR" dirty="0">
                <a:solidFill>
                  <a:srgbClr val="008000"/>
                </a:solidFill>
              </a:rPr>
              <a:t> herbacée bisannuelle de la </a:t>
            </a:r>
            <a:r>
              <a:rPr lang="fr-FR" u="sng" dirty="0">
                <a:solidFill>
                  <a:srgbClr val="008000"/>
                </a:solidFill>
                <a:hlinkClick r:id="rId4" tooltip="Famille (biologie)"/>
              </a:rPr>
              <a:t>famille</a:t>
            </a:r>
            <a:r>
              <a:rPr lang="fr-FR" dirty="0">
                <a:solidFill>
                  <a:srgbClr val="008000"/>
                </a:solidFill>
              </a:rPr>
              <a:t> des </a:t>
            </a:r>
            <a:r>
              <a:rPr lang="fr-FR" i="1" u="sng" dirty="0" err="1">
                <a:solidFill>
                  <a:srgbClr val="008000"/>
                </a:solidFill>
                <a:hlinkClick r:id="rId5" tooltip="Amaryllidaceae"/>
              </a:rPr>
              <a:t>Amaryllidaceae</a:t>
            </a:r>
            <a:r>
              <a:rPr lang="fr-FR" dirty="0">
                <a:solidFill>
                  <a:srgbClr val="008000"/>
                </a:solidFill>
              </a:rPr>
              <a:t>, largement et depuis longtemps cultivée comme </a:t>
            </a:r>
            <a:r>
              <a:rPr lang="fr-FR" u="sng" dirty="0">
                <a:solidFill>
                  <a:srgbClr val="008000"/>
                </a:solidFill>
                <a:hlinkClick r:id="rId6" tooltip="Plante potagère"/>
              </a:rPr>
              <a:t>plante potagère</a:t>
            </a:r>
            <a:r>
              <a:rPr lang="fr-FR" dirty="0">
                <a:solidFill>
                  <a:srgbClr val="008000"/>
                </a:solidFill>
              </a:rPr>
              <a:t> pour ses bulbes de saveur et d'odeur fortes et/ou pour ses feuilles. Le terme désigne aussi le </a:t>
            </a:r>
            <a:r>
              <a:rPr lang="fr-FR" u="sng" dirty="0">
                <a:solidFill>
                  <a:srgbClr val="008000"/>
                </a:solidFill>
                <a:hlinkClick r:id="rId7" tooltip="Bulbe"/>
              </a:rPr>
              <a:t>bulbe</a:t>
            </a:r>
            <a:r>
              <a:rPr lang="fr-FR" dirty="0">
                <a:solidFill>
                  <a:srgbClr val="008000"/>
                </a:solidFill>
              </a:rPr>
              <a:t> de cette plante récolté comme </a:t>
            </a:r>
            <a:r>
              <a:rPr lang="fr-FR" u="sng" dirty="0">
                <a:solidFill>
                  <a:srgbClr val="008000"/>
                </a:solidFill>
                <a:hlinkClick r:id="rId8" tooltip="Légume"/>
              </a:rPr>
              <a:t>légume</a:t>
            </a:r>
            <a:r>
              <a:rPr lang="fr-FR" dirty="0">
                <a:solidFill>
                  <a:srgbClr val="008000"/>
                </a:solidFill>
              </a:rPr>
              <a:t>. Par extension, il désigne parfois familièrement en jardinage les bulbes d'autres plantes, généralement non comestibles (par exemple : oignon de tulipe). C'est à la fois un légume et un </a:t>
            </a:r>
            <a:r>
              <a:rPr lang="fr-FR" u="sng" dirty="0">
                <a:solidFill>
                  <a:srgbClr val="008000"/>
                </a:solidFill>
                <a:hlinkClick r:id="rId9" tooltip="Condiment"/>
              </a:rPr>
              <a:t>condiment</a:t>
            </a:r>
            <a:r>
              <a:rPr lang="fr-FR" dirty="0">
                <a:solidFill>
                  <a:srgbClr val="008000"/>
                </a:solidFill>
              </a:rPr>
              <a:t> précieux, qui possède de multiples propriétés médicinales. Le bulbe de l'oignon se compose de bases épaissies de feuilles s'enveloppant les unes dans les autres. De façon générale on parle d'oignon pour tous les bulbes de liliacées, comme les </a:t>
            </a:r>
            <a:r>
              <a:rPr lang="fr-FR" u="sng" dirty="0">
                <a:solidFill>
                  <a:srgbClr val="008000"/>
                </a:solidFill>
                <a:hlinkClick r:id="rId10" tooltip="Tulipe"/>
              </a:rPr>
              <a:t>tulipes</a:t>
            </a:r>
            <a:r>
              <a:rPr lang="fr-FR" dirty="0">
                <a:solidFill>
                  <a:srgbClr val="008000"/>
                </a:solidFill>
              </a:rPr>
              <a:t>. L'</a:t>
            </a:r>
            <a:r>
              <a:rPr lang="fr-FR" u="sng" dirty="0">
                <a:solidFill>
                  <a:srgbClr val="008000"/>
                </a:solidFill>
                <a:hlinkClick r:id="rId11" tooltip="Échalote"/>
              </a:rPr>
              <a:t>échalote</a:t>
            </a:r>
            <a:r>
              <a:rPr lang="fr-FR" dirty="0">
                <a:solidFill>
                  <a:srgbClr val="008000"/>
                </a:solidFill>
              </a:rPr>
              <a:t> est une plante très voisine de l'oignon mais elle présente un nombre de points végétatifs par bulbe plus important. La saveur de l'échalote est également plus marquée que celle de </a:t>
            </a:r>
            <a:r>
              <a:rPr lang="fr-FR" dirty="0" smtClean="0">
                <a:solidFill>
                  <a:srgbClr val="008000"/>
                </a:solidFill>
              </a:rPr>
              <a:t>l'oignon. </a:t>
            </a:r>
          </a:p>
          <a:p>
            <a:pPr algn="just"/>
            <a:r>
              <a:rPr lang="fr-FR" sz="1200" u="sng" dirty="0" smtClean="0">
                <a:solidFill>
                  <a:srgbClr val="FF0000"/>
                </a:solidFill>
              </a:rPr>
              <a:t>Principales maladies</a:t>
            </a:r>
            <a:r>
              <a:rPr lang="fr-FR" sz="1200" dirty="0" smtClean="0">
                <a:solidFill>
                  <a:srgbClr val="FF0000"/>
                </a:solidFill>
              </a:rPr>
              <a:t> :  </a:t>
            </a:r>
            <a:r>
              <a:rPr lang="fr-FR" sz="1200" dirty="0">
                <a:solidFill>
                  <a:srgbClr val="FF0000"/>
                </a:solidFill>
              </a:rPr>
              <a:t>En Afrique : </a:t>
            </a:r>
            <a:r>
              <a:rPr lang="fr-FR" sz="1200" u="sng" dirty="0">
                <a:solidFill>
                  <a:srgbClr val="FF0000"/>
                </a:solidFill>
              </a:rPr>
              <a:t>Maladies</a:t>
            </a:r>
            <a:r>
              <a:rPr lang="fr-FR" sz="1200" dirty="0">
                <a:solidFill>
                  <a:srgbClr val="FF0000"/>
                </a:solidFill>
              </a:rPr>
              <a:t> : </a:t>
            </a:r>
            <a:r>
              <a:rPr lang="fr-FR" sz="1200" i="1" dirty="0" err="1">
                <a:solidFill>
                  <a:srgbClr val="FF0000"/>
                </a:solidFill>
              </a:rPr>
              <a:t>Fusarium</a:t>
            </a:r>
            <a:r>
              <a:rPr lang="fr-FR" sz="1200" i="1" dirty="0">
                <a:solidFill>
                  <a:srgbClr val="FF0000"/>
                </a:solidFill>
              </a:rPr>
              <a:t>, Aspergillus, </a:t>
            </a:r>
            <a:r>
              <a:rPr lang="fr-FR" sz="1200" i="1" dirty="0" err="1">
                <a:solidFill>
                  <a:srgbClr val="FF0000"/>
                </a:solidFill>
              </a:rPr>
              <a:t>Sclérotinium</a:t>
            </a:r>
            <a:r>
              <a:rPr lang="fr-FR" sz="1200" i="1" dirty="0">
                <a:solidFill>
                  <a:srgbClr val="FF0000"/>
                </a:solidFill>
              </a:rPr>
              <a:t>, </a:t>
            </a:r>
            <a:r>
              <a:rPr lang="fr-FR" sz="1200" i="1" dirty="0" err="1">
                <a:solidFill>
                  <a:srgbClr val="FF0000"/>
                </a:solidFill>
              </a:rPr>
              <a:t>Xanthomonas</a:t>
            </a:r>
            <a:r>
              <a:rPr lang="fr-FR" sz="1200" dirty="0">
                <a:solidFill>
                  <a:srgbClr val="FF0000"/>
                </a:solidFill>
              </a:rPr>
              <a:t>, pourriture rose des racines, Nématodes à Galle. </a:t>
            </a:r>
            <a:r>
              <a:rPr lang="fr-FR" sz="1200" u="sng" dirty="0">
                <a:solidFill>
                  <a:srgbClr val="FF0000"/>
                </a:solidFill>
              </a:rPr>
              <a:t>Ravageurs</a:t>
            </a:r>
            <a:r>
              <a:rPr lang="fr-FR" sz="1200" dirty="0">
                <a:solidFill>
                  <a:srgbClr val="FF0000"/>
                </a:solidFill>
              </a:rPr>
              <a:t> : Thrips, </a:t>
            </a:r>
            <a:r>
              <a:rPr lang="fr-FR" sz="1200" dirty="0" smtClean="0">
                <a:solidFill>
                  <a:srgbClr val="FF0000"/>
                </a:solidFill>
              </a:rPr>
              <a:t>Termites.</a:t>
            </a:r>
          </a:p>
          <a:p>
            <a:pPr algn="just"/>
            <a:r>
              <a:rPr lang="fr-FR" sz="1200" dirty="0" smtClean="0">
                <a:solidFill>
                  <a:srgbClr val="FF0000"/>
                </a:solidFill>
              </a:rPr>
              <a:t>En Europe : Maladies des semis : a) </a:t>
            </a:r>
            <a:r>
              <a:rPr lang="fr-FR" sz="1200" u="sng" dirty="0" smtClean="0">
                <a:solidFill>
                  <a:srgbClr val="FF0000"/>
                </a:solidFill>
                <a:hlinkClick r:id="rId12" tooltip="Fonte des semis"/>
              </a:rPr>
              <a:t>Fonte des semis</a:t>
            </a:r>
            <a:r>
              <a:rPr lang="fr-FR" sz="1200" dirty="0" smtClean="0">
                <a:solidFill>
                  <a:srgbClr val="FF0000"/>
                </a:solidFill>
              </a:rPr>
              <a:t>, causée par plusieurs champignons du sol, </a:t>
            </a:r>
            <a:r>
              <a:rPr lang="fr-FR" sz="1200" i="1" dirty="0" smtClean="0">
                <a:solidFill>
                  <a:srgbClr val="FF0000"/>
                </a:solidFill>
              </a:rPr>
              <a:t>(</a:t>
            </a:r>
            <a:r>
              <a:rPr lang="fr-FR" sz="1200" i="1" u="sng" dirty="0" err="1" smtClean="0">
                <a:solidFill>
                  <a:srgbClr val="FF0000"/>
                </a:solidFill>
                <a:hlinkClick r:id="rId13" tooltip="Pythium"/>
              </a:rPr>
              <a:t>Pythium</a:t>
            </a:r>
            <a:r>
              <a:rPr lang="fr-FR" sz="1200" i="1" dirty="0" smtClean="0">
                <a:solidFill>
                  <a:srgbClr val="FF0000"/>
                </a:solidFill>
              </a:rPr>
              <a:t>)</a:t>
            </a:r>
            <a:r>
              <a:rPr lang="fr-FR" sz="1200" dirty="0" smtClean="0">
                <a:solidFill>
                  <a:srgbClr val="FF0000"/>
                </a:solidFill>
              </a:rPr>
              <a:t>, </a:t>
            </a:r>
            <a:r>
              <a:rPr lang="fr-FR" sz="1200" i="1" dirty="0" smtClean="0">
                <a:solidFill>
                  <a:srgbClr val="FF0000"/>
                </a:solidFill>
              </a:rPr>
              <a:t>(</a:t>
            </a:r>
            <a:r>
              <a:rPr lang="fr-FR" sz="1200" i="1" u="sng" dirty="0" err="1" smtClean="0">
                <a:solidFill>
                  <a:srgbClr val="FF0000"/>
                </a:solidFill>
                <a:hlinkClick r:id="rId14" tooltip="Fusarium"/>
              </a:rPr>
              <a:t>Fusarium</a:t>
            </a:r>
            <a:r>
              <a:rPr lang="fr-FR" sz="1200" i="1" dirty="0" smtClean="0">
                <a:solidFill>
                  <a:srgbClr val="FF0000"/>
                </a:solidFill>
              </a:rPr>
              <a:t>), </a:t>
            </a:r>
            <a:r>
              <a:rPr lang="fr-FR" sz="1200" dirty="0" smtClean="0">
                <a:solidFill>
                  <a:srgbClr val="FF0000"/>
                </a:solidFill>
              </a:rPr>
              <a:t>b)</a:t>
            </a:r>
            <a:r>
              <a:rPr lang="fr-FR" sz="1200" i="1" dirty="0" smtClean="0">
                <a:solidFill>
                  <a:srgbClr val="FF0000"/>
                </a:solidFill>
              </a:rPr>
              <a:t> </a:t>
            </a:r>
            <a:r>
              <a:rPr lang="fr-FR" sz="1200" u="sng" dirty="0" smtClean="0">
                <a:solidFill>
                  <a:srgbClr val="FF0000"/>
                </a:solidFill>
                <a:hlinkClick r:id="rId15" tooltip="Charbon"/>
              </a:rPr>
              <a:t>Charbon</a:t>
            </a:r>
            <a:r>
              <a:rPr lang="fr-FR" sz="1200" dirty="0" smtClean="0">
                <a:solidFill>
                  <a:srgbClr val="FF0000"/>
                </a:solidFill>
              </a:rPr>
              <a:t> </a:t>
            </a:r>
            <a:r>
              <a:rPr lang="fr-FR" sz="1200" i="1" dirty="0" smtClean="0">
                <a:solidFill>
                  <a:srgbClr val="FF0000"/>
                </a:solidFill>
              </a:rPr>
              <a:t>(</a:t>
            </a:r>
            <a:r>
              <a:rPr lang="fr-FR" sz="1200" i="1" u="sng" dirty="0" err="1" smtClean="0">
                <a:solidFill>
                  <a:srgbClr val="FF0000"/>
                </a:solidFill>
                <a:hlinkClick r:id="rId16" tooltip="Urocystis cepulae (page inexistante)"/>
              </a:rPr>
              <a:t>Urocystis</a:t>
            </a:r>
            <a:r>
              <a:rPr lang="fr-FR" sz="1200" i="1" u="sng" dirty="0" smtClean="0">
                <a:solidFill>
                  <a:srgbClr val="FF0000"/>
                </a:solidFill>
                <a:hlinkClick r:id="rId16" tooltip="Urocystis cepulae (page inexistante)"/>
              </a:rPr>
              <a:t> </a:t>
            </a:r>
            <a:r>
              <a:rPr lang="fr-FR" sz="1200" i="1" u="sng" dirty="0" err="1" smtClean="0">
                <a:solidFill>
                  <a:srgbClr val="FF0000"/>
                </a:solidFill>
                <a:hlinkClick r:id="rId16" tooltip="Urocystis cepulae (page inexistante)"/>
              </a:rPr>
              <a:t>cepulae</a:t>
            </a:r>
            <a:r>
              <a:rPr lang="fr-FR" sz="1200" i="1" dirty="0" smtClean="0">
                <a:solidFill>
                  <a:srgbClr val="FF0000"/>
                </a:solidFill>
              </a:rPr>
              <a:t>). </a:t>
            </a:r>
            <a:r>
              <a:rPr lang="fr-FR" sz="1200" dirty="0" smtClean="0">
                <a:solidFill>
                  <a:srgbClr val="FF0000"/>
                </a:solidFill>
              </a:rPr>
              <a:t>Maladies des feuilles : a) </a:t>
            </a:r>
            <a:r>
              <a:rPr lang="fr-FR" sz="1200" u="sng" dirty="0" smtClean="0">
                <a:solidFill>
                  <a:srgbClr val="FF0000"/>
                </a:solidFill>
                <a:hlinkClick r:id="rId17" tooltip="Mildiou"/>
              </a:rPr>
              <a:t>Mildiou</a:t>
            </a:r>
            <a:r>
              <a:rPr lang="fr-FR" sz="1200" dirty="0" smtClean="0">
                <a:solidFill>
                  <a:srgbClr val="FF0000"/>
                </a:solidFill>
              </a:rPr>
              <a:t> de l'oignon, </a:t>
            </a:r>
            <a:r>
              <a:rPr lang="fr-FR" sz="1200" i="1" dirty="0" smtClean="0">
                <a:solidFill>
                  <a:srgbClr val="FF0000"/>
                </a:solidFill>
              </a:rPr>
              <a:t>(</a:t>
            </a:r>
            <a:r>
              <a:rPr lang="fr-FR" sz="1200" i="1" u="sng" dirty="0" err="1" smtClean="0">
                <a:solidFill>
                  <a:srgbClr val="FF0000"/>
                </a:solidFill>
                <a:hlinkClick r:id="rId18" tooltip="Peronospora destructor (page inexistante)"/>
              </a:rPr>
              <a:t>Peronospora</a:t>
            </a:r>
            <a:r>
              <a:rPr lang="fr-FR" sz="1200" i="1" u="sng" dirty="0" smtClean="0">
                <a:solidFill>
                  <a:srgbClr val="FF0000"/>
                </a:solidFill>
                <a:hlinkClick r:id="rId18" tooltip="Peronospora destructor (page inexistante)"/>
              </a:rPr>
              <a:t> </a:t>
            </a:r>
            <a:r>
              <a:rPr lang="fr-FR" sz="1200" i="1" u="sng" dirty="0" err="1" smtClean="0">
                <a:solidFill>
                  <a:srgbClr val="FF0000"/>
                </a:solidFill>
                <a:hlinkClick r:id="rId18" tooltip="Peronospora destructor (page inexistante)"/>
              </a:rPr>
              <a:t>destructor</a:t>
            </a:r>
            <a:r>
              <a:rPr lang="fr-FR" sz="1200" i="1" dirty="0" smtClean="0">
                <a:solidFill>
                  <a:srgbClr val="FF0000"/>
                </a:solidFill>
              </a:rPr>
              <a:t>)</a:t>
            </a:r>
            <a:r>
              <a:rPr lang="fr-FR" sz="1200" dirty="0" smtClean="0">
                <a:solidFill>
                  <a:srgbClr val="FF0000"/>
                </a:solidFill>
              </a:rPr>
              <a:t>, b) Brûlure de la feuille de l'oignon, </a:t>
            </a:r>
            <a:r>
              <a:rPr lang="fr-FR" sz="1200" i="1" dirty="0" smtClean="0">
                <a:solidFill>
                  <a:srgbClr val="FF0000"/>
                </a:solidFill>
              </a:rPr>
              <a:t>(</a:t>
            </a:r>
            <a:r>
              <a:rPr lang="fr-FR" sz="1200" i="1" u="sng" dirty="0" smtClean="0">
                <a:solidFill>
                  <a:srgbClr val="FF0000"/>
                </a:solidFill>
                <a:hlinkClick r:id="rId19" tooltip="Botrytis"/>
              </a:rPr>
              <a:t>Botrytis</a:t>
            </a:r>
            <a:r>
              <a:rPr lang="fr-FR" sz="1200" i="1" dirty="0" smtClean="0">
                <a:solidFill>
                  <a:srgbClr val="FF0000"/>
                </a:solidFill>
              </a:rPr>
              <a:t>)</a:t>
            </a:r>
            <a:r>
              <a:rPr lang="fr-FR" sz="1200" dirty="0" smtClean="0">
                <a:solidFill>
                  <a:srgbClr val="FF0000"/>
                </a:solidFill>
              </a:rPr>
              <a:t>. Maladies des bulbes : Pourriture blanche (</a:t>
            </a:r>
            <a:r>
              <a:rPr lang="fr-FR" sz="1200" i="1" u="sng" dirty="0" err="1" smtClean="0">
                <a:solidFill>
                  <a:srgbClr val="FF0000"/>
                </a:solidFill>
                <a:hlinkClick r:id="rId20" tooltip="Sclérotiniose"/>
              </a:rPr>
              <a:t>Sclérotiniose</a:t>
            </a:r>
            <a:r>
              <a:rPr lang="fr-FR" sz="1200" dirty="0" smtClean="0">
                <a:solidFill>
                  <a:srgbClr val="FF0000"/>
                </a:solidFill>
              </a:rPr>
              <a:t>). Principaux ravageurs : a) Maladie vermiculaire de l'oignon ou </a:t>
            </a:r>
            <a:r>
              <a:rPr lang="fr-FR" sz="1200" u="sng" dirty="0" smtClean="0">
                <a:solidFill>
                  <a:srgbClr val="FF0000"/>
                </a:solidFill>
                <a:hlinkClick r:id="rId21" tooltip="Anguillule des tiges"/>
              </a:rPr>
              <a:t>anguillule des tiges</a:t>
            </a:r>
            <a:r>
              <a:rPr lang="fr-FR" sz="1200" dirty="0" smtClean="0">
                <a:solidFill>
                  <a:srgbClr val="FF0000"/>
                </a:solidFill>
              </a:rPr>
              <a:t>, </a:t>
            </a:r>
            <a:r>
              <a:rPr lang="fr-FR" sz="1200" i="1" dirty="0" smtClean="0">
                <a:solidFill>
                  <a:srgbClr val="FF0000"/>
                </a:solidFill>
              </a:rPr>
              <a:t>(</a:t>
            </a:r>
            <a:r>
              <a:rPr lang="fr-FR" sz="1200" i="1" dirty="0" err="1" smtClean="0">
                <a:solidFill>
                  <a:srgbClr val="FF0000"/>
                </a:solidFill>
              </a:rPr>
              <a:t>Ditylenchus</a:t>
            </a:r>
            <a:r>
              <a:rPr lang="fr-FR" sz="1200" i="1" dirty="0" smtClean="0">
                <a:solidFill>
                  <a:srgbClr val="FF0000"/>
                </a:solidFill>
              </a:rPr>
              <a:t> </a:t>
            </a:r>
            <a:r>
              <a:rPr lang="fr-FR" sz="1200" i="1" dirty="0" err="1" smtClean="0">
                <a:solidFill>
                  <a:srgbClr val="FF0000"/>
                </a:solidFill>
              </a:rPr>
              <a:t>dipsaci</a:t>
            </a:r>
            <a:r>
              <a:rPr lang="fr-FR" sz="1200" i="1" dirty="0" smtClean="0">
                <a:solidFill>
                  <a:srgbClr val="FF0000"/>
                </a:solidFill>
              </a:rPr>
              <a:t>)</a:t>
            </a:r>
            <a:r>
              <a:rPr lang="fr-FR" sz="1200" dirty="0" smtClean="0">
                <a:solidFill>
                  <a:srgbClr val="FF0000"/>
                </a:solidFill>
              </a:rPr>
              <a:t>, b) </a:t>
            </a:r>
            <a:r>
              <a:rPr lang="fr-FR" sz="1200" u="sng" dirty="0" smtClean="0">
                <a:solidFill>
                  <a:srgbClr val="FF0000"/>
                </a:solidFill>
                <a:hlinkClick r:id="rId22" tooltip="Mouche"/>
              </a:rPr>
              <a:t>Mouche</a:t>
            </a:r>
            <a:r>
              <a:rPr lang="fr-FR" sz="1200" dirty="0" smtClean="0">
                <a:solidFill>
                  <a:srgbClr val="FF0000"/>
                </a:solidFill>
              </a:rPr>
              <a:t> de l'oignon, </a:t>
            </a:r>
            <a:r>
              <a:rPr lang="fr-FR" sz="1200" i="1" dirty="0" smtClean="0">
                <a:solidFill>
                  <a:srgbClr val="FF0000"/>
                </a:solidFill>
              </a:rPr>
              <a:t>(</a:t>
            </a:r>
            <a:r>
              <a:rPr lang="fr-FR" sz="1200" i="1" dirty="0" err="1" smtClean="0">
                <a:solidFill>
                  <a:srgbClr val="FF0000"/>
                </a:solidFill>
              </a:rPr>
              <a:t>Delia</a:t>
            </a:r>
            <a:r>
              <a:rPr lang="fr-FR" sz="1200" i="1" dirty="0" smtClean="0">
                <a:solidFill>
                  <a:srgbClr val="FF0000"/>
                </a:solidFill>
              </a:rPr>
              <a:t> antiqua). </a:t>
            </a:r>
            <a:r>
              <a:rPr lang="fr-FR" sz="1200" dirty="0" smtClean="0">
                <a:solidFill>
                  <a:srgbClr val="FF0000"/>
                </a:solidFill>
              </a:rPr>
              <a:t> Les oignons sont sensibles à l’excès d’humidité. </a:t>
            </a:r>
            <a:r>
              <a:rPr lang="fr-FR" sz="1200" dirty="0" smtClean="0">
                <a:solidFill>
                  <a:srgbClr val="008000"/>
                </a:solidFill>
              </a:rPr>
              <a:t>Ils préfèrent le plein soleil.</a:t>
            </a:r>
            <a:endParaRPr lang="fr-FR" sz="1200" dirty="0" smtClean="0">
              <a:solidFill>
                <a:srgbClr val="FF0000"/>
              </a:solidFill>
            </a:endParaRPr>
          </a:p>
          <a:p>
            <a:r>
              <a:rPr lang="fr-FR" sz="1400" u="sng" dirty="0" smtClean="0">
                <a:solidFill>
                  <a:srgbClr val="008000"/>
                </a:solidFill>
              </a:rPr>
              <a:t>Principales variétés africaines </a:t>
            </a:r>
            <a:r>
              <a:rPr lang="fr-FR" sz="1400" dirty="0">
                <a:solidFill>
                  <a:srgbClr val="008000"/>
                </a:solidFill>
              </a:rPr>
              <a:t>: Blanc de </a:t>
            </a:r>
            <a:r>
              <a:rPr lang="fr-FR" sz="1400" dirty="0" err="1">
                <a:solidFill>
                  <a:srgbClr val="008000"/>
                </a:solidFill>
              </a:rPr>
              <a:t>Galmi</a:t>
            </a:r>
            <a:r>
              <a:rPr lang="fr-FR" sz="1400" dirty="0">
                <a:solidFill>
                  <a:srgbClr val="008000"/>
                </a:solidFill>
              </a:rPr>
              <a:t>, Violet de </a:t>
            </a:r>
            <a:r>
              <a:rPr lang="fr-FR" sz="1400" dirty="0" err="1">
                <a:solidFill>
                  <a:srgbClr val="008000"/>
                </a:solidFill>
              </a:rPr>
              <a:t>Galmi</a:t>
            </a:r>
            <a:r>
              <a:rPr lang="fr-FR" sz="1400" dirty="0">
                <a:solidFill>
                  <a:srgbClr val="008000"/>
                </a:solidFill>
              </a:rPr>
              <a:t>, Blanc de </a:t>
            </a:r>
            <a:r>
              <a:rPr lang="fr-FR" sz="1400" dirty="0" err="1">
                <a:solidFill>
                  <a:srgbClr val="008000"/>
                </a:solidFill>
              </a:rPr>
              <a:t>Soumarana</a:t>
            </a:r>
            <a:r>
              <a:rPr lang="fr-FR" sz="1400" dirty="0">
                <a:solidFill>
                  <a:srgbClr val="008000"/>
                </a:solidFill>
              </a:rPr>
              <a:t>, Jaune hâtif de Valence, Local </a:t>
            </a:r>
            <a:r>
              <a:rPr lang="fr-FR" sz="1400" dirty="0" err="1">
                <a:solidFill>
                  <a:srgbClr val="008000"/>
                </a:solidFill>
              </a:rPr>
              <a:t>Malanville</a:t>
            </a:r>
            <a:r>
              <a:rPr lang="fr-FR" sz="1400" dirty="0">
                <a:solidFill>
                  <a:srgbClr val="008000"/>
                </a:solidFill>
              </a:rPr>
              <a:t>, </a:t>
            </a:r>
            <a:r>
              <a:rPr lang="fr-FR" sz="1400" dirty="0" err="1">
                <a:solidFill>
                  <a:srgbClr val="008000"/>
                </a:solidFill>
              </a:rPr>
              <a:t>Red</a:t>
            </a:r>
            <a:r>
              <a:rPr lang="fr-FR" sz="1400" dirty="0">
                <a:solidFill>
                  <a:srgbClr val="008000"/>
                </a:solidFill>
              </a:rPr>
              <a:t> créole, Texas </a:t>
            </a:r>
            <a:r>
              <a:rPr lang="fr-FR" sz="1400" dirty="0" err="1">
                <a:solidFill>
                  <a:srgbClr val="008000"/>
                </a:solidFill>
              </a:rPr>
              <a:t>Early</a:t>
            </a:r>
            <a:r>
              <a:rPr lang="fr-FR" sz="1400" dirty="0">
                <a:solidFill>
                  <a:srgbClr val="008000"/>
                </a:solidFill>
              </a:rPr>
              <a:t> Yellow </a:t>
            </a:r>
            <a:r>
              <a:rPr lang="fr-FR" sz="1400" dirty="0" err="1">
                <a:solidFill>
                  <a:srgbClr val="008000"/>
                </a:solidFill>
              </a:rPr>
              <a:t>Grano</a:t>
            </a:r>
            <a:r>
              <a:rPr lang="fr-FR" sz="1400" dirty="0">
                <a:solidFill>
                  <a:srgbClr val="008000"/>
                </a:solidFill>
              </a:rPr>
              <a:t> 502 PRR</a:t>
            </a:r>
            <a:r>
              <a:rPr lang="fr-FR" sz="1400" dirty="0" smtClean="0">
                <a:solidFill>
                  <a:srgbClr val="008000"/>
                </a:solidFill>
              </a:rPr>
              <a:t>. Le </a:t>
            </a:r>
            <a:r>
              <a:rPr lang="fr-FR" sz="1400" i="1" dirty="0" smtClean="0">
                <a:solidFill>
                  <a:srgbClr val="008000"/>
                </a:solidFill>
              </a:rPr>
              <a:t>Violet </a:t>
            </a:r>
            <a:r>
              <a:rPr lang="fr-FR" sz="1400" i="1" dirty="0">
                <a:solidFill>
                  <a:srgbClr val="008000"/>
                </a:solidFill>
              </a:rPr>
              <a:t>de </a:t>
            </a:r>
            <a:r>
              <a:rPr lang="fr-FR" sz="1400" i="1" dirty="0" err="1" smtClean="0">
                <a:solidFill>
                  <a:srgbClr val="008000"/>
                </a:solidFill>
              </a:rPr>
              <a:t>Galmi</a:t>
            </a:r>
            <a:r>
              <a:rPr lang="fr-FR" sz="1400" i="1" dirty="0" smtClean="0">
                <a:solidFill>
                  <a:srgbClr val="008000"/>
                </a:solidFill>
              </a:rPr>
              <a:t> </a:t>
            </a:r>
            <a:r>
              <a:rPr lang="fr-FR" sz="1400" dirty="0" smtClean="0">
                <a:solidFill>
                  <a:srgbClr val="008000"/>
                </a:solidFill>
              </a:rPr>
              <a:t>résisterait mieux aux climats </a:t>
            </a:r>
            <a:r>
              <a:rPr lang="fr-FR" sz="1400" dirty="0">
                <a:solidFill>
                  <a:srgbClr val="008000"/>
                </a:solidFill>
              </a:rPr>
              <a:t>humides. </a:t>
            </a:r>
            <a:r>
              <a:rPr lang="fr-FR" sz="1400" dirty="0" err="1">
                <a:solidFill>
                  <a:srgbClr val="008000"/>
                </a:solidFill>
              </a:rPr>
              <a:t>Numex</a:t>
            </a:r>
            <a:r>
              <a:rPr lang="fr-FR" sz="1400" dirty="0">
                <a:solidFill>
                  <a:srgbClr val="008000"/>
                </a:solidFill>
              </a:rPr>
              <a:t> Br-1, Jenin, </a:t>
            </a:r>
            <a:r>
              <a:rPr lang="fr-FR" sz="1400" dirty="0" err="1">
                <a:solidFill>
                  <a:srgbClr val="008000"/>
                </a:solidFill>
              </a:rPr>
              <a:t>Ringer</a:t>
            </a:r>
            <a:r>
              <a:rPr lang="fr-FR" sz="1400" dirty="0">
                <a:solidFill>
                  <a:srgbClr val="008000"/>
                </a:solidFill>
              </a:rPr>
              <a:t> </a:t>
            </a:r>
            <a:r>
              <a:rPr lang="fr-FR" sz="1400" dirty="0" err="1">
                <a:solidFill>
                  <a:srgbClr val="008000"/>
                </a:solidFill>
              </a:rPr>
              <a:t>Grano</a:t>
            </a:r>
            <a:r>
              <a:rPr lang="fr-FR" sz="1400" dirty="0">
                <a:solidFill>
                  <a:srgbClr val="008000"/>
                </a:solidFill>
              </a:rPr>
              <a:t>, </a:t>
            </a:r>
            <a:r>
              <a:rPr lang="fr-FR" sz="1400" dirty="0" err="1">
                <a:solidFill>
                  <a:srgbClr val="008000"/>
                </a:solidFill>
              </a:rPr>
              <a:t>Yodalef</a:t>
            </a:r>
            <a:r>
              <a:rPr lang="fr-FR" sz="1400" dirty="0">
                <a:solidFill>
                  <a:srgbClr val="008000"/>
                </a:solidFill>
              </a:rPr>
              <a:t> et </a:t>
            </a:r>
            <a:r>
              <a:rPr lang="fr-FR" sz="1400" dirty="0" err="1">
                <a:solidFill>
                  <a:srgbClr val="008000"/>
                </a:solidFill>
              </a:rPr>
              <a:t>Granoble</a:t>
            </a:r>
            <a:r>
              <a:rPr lang="fr-FR" sz="1400" dirty="0">
                <a:solidFill>
                  <a:srgbClr val="008000"/>
                </a:solidFill>
              </a:rPr>
              <a:t> seraient les variétés les plus résistantes faces aux maladies</a:t>
            </a:r>
            <a:r>
              <a:rPr lang="fr-FR" sz="1400" dirty="0" smtClean="0">
                <a:solidFill>
                  <a:srgbClr val="008000"/>
                </a:solidFill>
              </a:rPr>
              <a:t>. </a:t>
            </a:r>
            <a:r>
              <a:rPr lang="fr-FR" sz="1400" dirty="0">
                <a:solidFill>
                  <a:srgbClr val="008000"/>
                </a:solidFill>
              </a:rPr>
              <a:t>Source : </a:t>
            </a:r>
            <a:r>
              <a:rPr lang="fr-FR" sz="1400" i="1" dirty="0" smtClean="0">
                <a:solidFill>
                  <a:srgbClr val="008000"/>
                </a:solidFill>
              </a:rPr>
              <a:t>Évaluation </a:t>
            </a:r>
            <a:r>
              <a:rPr lang="fr-FR" sz="1400" i="1" dirty="0">
                <a:solidFill>
                  <a:srgbClr val="008000"/>
                </a:solidFill>
              </a:rPr>
              <a:t>du comportement de quelques variétés d'oignons au champ et en stockage à </a:t>
            </a:r>
            <a:r>
              <a:rPr lang="fr-FR" sz="1400" i="1" dirty="0" err="1">
                <a:solidFill>
                  <a:srgbClr val="008000"/>
                </a:solidFill>
              </a:rPr>
              <a:t>Ferkessedougou</a:t>
            </a:r>
            <a:r>
              <a:rPr lang="fr-FR" sz="1400" dirty="0">
                <a:solidFill>
                  <a:srgbClr val="008000"/>
                </a:solidFill>
              </a:rPr>
              <a:t> (Burkina </a:t>
            </a:r>
            <a:r>
              <a:rPr lang="fr-FR" sz="1400" dirty="0" err="1">
                <a:solidFill>
                  <a:srgbClr val="008000"/>
                </a:solidFill>
              </a:rPr>
              <a:t>faso</a:t>
            </a:r>
            <a:r>
              <a:rPr lang="fr-FR" sz="1400" dirty="0">
                <a:solidFill>
                  <a:srgbClr val="008000"/>
                </a:solidFill>
              </a:rPr>
              <a:t>), </a:t>
            </a:r>
            <a:r>
              <a:rPr lang="fr-FR" sz="1400" dirty="0">
                <a:solidFill>
                  <a:srgbClr val="008000"/>
                </a:solidFill>
                <a:hlinkClick r:id="rId23"/>
              </a:rPr>
              <a:t>http://</a:t>
            </a:r>
            <a:r>
              <a:rPr lang="fr-FR" sz="1400" dirty="0" smtClean="0">
                <a:solidFill>
                  <a:srgbClr val="008000"/>
                </a:solidFill>
                <a:hlinkClick r:id="rId23"/>
              </a:rPr>
              <a:t>www.ajol.info/index.php/aga/article/viewFile/1601/10569</a:t>
            </a:r>
            <a:r>
              <a:rPr lang="fr-FR" sz="1400" dirty="0" smtClean="0">
                <a:solidFill>
                  <a:srgbClr val="008000"/>
                </a:solidFill>
              </a:rPr>
              <a:t> </a:t>
            </a:r>
            <a:r>
              <a:rPr lang="fr-FR" sz="1400" dirty="0">
                <a:solidFill>
                  <a:srgbClr val="008000"/>
                </a:solidFill>
              </a:rPr>
              <a:t>, d) </a:t>
            </a:r>
            <a:r>
              <a:rPr lang="fr-FR" sz="1400" dirty="0">
                <a:solidFill>
                  <a:srgbClr val="008000"/>
                </a:solidFill>
                <a:hlinkClick r:id="rId24"/>
              </a:rPr>
              <a:t>http://</a:t>
            </a:r>
            <a:r>
              <a:rPr lang="fr-FR" sz="1400" dirty="0" smtClean="0">
                <a:solidFill>
                  <a:srgbClr val="008000"/>
                </a:solidFill>
                <a:hlinkClick r:id="rId24"/>
              </a:rPr>
              <a:t>mag.plantes-et-jardins.com/conseils-de-jardinage/fiches-conseils/planter-les-oignons</a:t>
            </a:r>
            <a:r>
              <a:rPr lang="fr-FR" sz="1400" dirty="0" smtClean="0">
                <a:solidFill>
                  <a:srgbClr val="008000"/>
                </a:solidFill>
              </a:rPr>
              <a:t> </a:t>
            </a:r>
          </a:p>
          <a:p>
            <a:r>
              <a:rPr lang="fr-FR" sz="1400" dirty="0" smtClean="0">
                <a:solidFill>
                  <a:srgbClr val="008000"/>
                </a:solidFill>
              </a:rPr>
              <a:t>Sources</a:t>
            </a:r>
            <a:r>
              <a:rPr lang="fr-FR" sz="1400" dirty="0">
                <a:solidFill>
                  <a:srgbClr val="008000"/>
                </a:solidFill>
              </a:rPr>
              <a:t> </a:t>
            </a:r>
            <a:r>
              <a:rPr lang="fr-FR" sz="1400" dirty="0" smtClean="0">
                <a:solidFill>
                  <a:srgbClr val="008000"/>
                </a:solidFill>
              </a:rPr>
              <a:t>: a) </a:t>
            </a:r>
            <a:r>
              <a:rPr lang="fr-FR" sz="1400" u="sng" dirty="0">
                <a:hlinkClick r:id="rId25"/>
              </a:rPr>
              <a:t>http://</a:t>
            </a:r>
            <a:r>
              <a:rPr lang="fr-FR" sz="1400" u="sng" dirty="0" smtClean="0">
                <a:hlinkClick r:id="rId25"/>
              </a:rPr>
              <a:t>fr.wikipedia.org/wiki/Oignon</a:t>
            </a:r>
            <a:r>
              <a:rPr lang="fr-FR" sz="1400" dirty="0" smtClean="0">
                <a:solidFill>
                  <a:srgbClr val="008000"/>
                </a:solidFill>
              </a:rPr>
              <a:t>, b) </a:t>
            </a:r>
            <a:r>
              <a:rPr lang="fr-FR" sz="1400" u="sng" dirty="0">
                <a:solidFill>
                  <a:srgbClr val="008000"/>
                </a:solidFill>
                <a:hlinkClick r:id="rId26"/>
              </a:rPr>
              <a:t>http://</a:t>
            </a:r>
            <a:r>
              <a:rPr lang="fr-FR" sz="1400" u="sng" dirty="0" smtClean="0">
                <a:solidFill>
                  <a:srgbClr val="008000"/>
                </a:solidFill>
                <a:hlinkClick r:id="rId26"/>
              </a:rPr>
              <a:t>www.aujardin.info/plantes/allium-cepa-var-proliferum.php</a:t>
            </a:r>
            <a:r>
              <a:rPr lang="fr-FR" sz="1400" dirty="0" smtClean="0">
                <a:solidFill>
                  <a:srgbClr val="008000"/>
                </a:solidFill>
              </a:rPr>
              <a:t> </a:t>
            </a:r>
            <a:r>
              <a:rPr lang="fr-FR" sz="1400" dirty="0">
                <a:solidFill>
                  <a:srgbClr val="008000"/>
                </a:solidFill>
              </a:rPr>
              <a:t>: c) </a:t>
            </a:r>
            <a:r>
              <a:rPr lang="fr-FR" sz="1400" dirty="0">
                <a:solidFill>
                  <a:srgbClr val="008000"/>
                </a:solidFill>
                <a:hlinkClick r:id="rId27"/>
              </a:rPr>
              <a:t>ftp://</a:t>
            </a:r>
            <a:r>
              <a:rPr lang="fr-FR" sz="1400" dirty="0" smtClean="0">
                <a:solidFill>
                  <a:srgbClr val="008000"/>
                </a:solidFill>
                <a:hlinkClick r:id="rId27"/>
              </a:rPr>
              <a:t>ftp.fao.org/docrep/fao/010/i0062f/i0062f05.pdf</a:t>
            </a:r>
            <a:r>
              <a:rPr lang="fr-FR" sz="1400" dirty="0" smtClean="0">
                <a:solidFill>
                  <a:srgbClr val="008000"/>
                </a:solidFill>
              </a:rPr>
              <a:t>  </a:t>
            </a:r>
            <a:endParaRPr lang="fr-FR" sz="1400" dirty="0">
              <a:solidFill>
                <a:srgbClr val="008000"/>
              </a:solidFill>
            </a:endParaRPr>
          </a:p>
        </p:txBody>
      </p:sp>
      <p:pic>
        <p:nvPicPr>
          <p:cNvPr id="6" name="Image 5" descr="D:\Users\blisan\Pictures\perso\agro-forêts\oignon1.jpg"/>
          <p:cNvPicPr/>
          <p:nvPr/>
        </p:nvPicPr>
        <p:blipFill>
          <a:blip r:embed="rId28">
            <a:extLst>
              <a:ext uri="{28A0092B-C50C-407E-A947-70E740481C1C}">
                <a14:useLocalDpi xmlns:a14="http://schemas.microsoft.com/office/drawing/2010/main" val="0"/>
              </a:ext>
            </a:extLst>
          </a:blip>
          <a:srcRect/>
          <a:stretch>
            <a:fillRect/>
          </a:stretch>
        </p:blipFill>
        <p:spPr bwMode="auto">
          <a:xfrm>
            <a:off x="9584675" y="4823129"/>
            <a:ext cx="2276119" cy="1687840"/>
          </a:xfrm>
          <a:prstGeom prst="rect">
            <a:avLst/>
          </a:prstGeom>
          <a:noFill/>
          <a:ln>
            <a:noFill/>
          </a:ln>
        </p:spPr>
      </p:pic>
      <p:sp>
        <p:nvSpPr>
          <p:cNvPr id="5" name="Rectangle 4"/>
          <p:cNvSpPr/>
          <p:nvPr/>
        </p:nvSpPr>
        <p:spPr>
          <a:xfrm>
            <a:off x="10088177" y="6510969"/>
            <a:ext cx="1490152" cy="276999"/>
          </a:xfrm>
          <a:prstGeom prst="rect">
            <a:avLst/>
          </a:prstGeom>
        </p:spPr>
        <p:txBody>
          <a:bodyPr wrap="none">
            <a:spAutoFit/>
          </a:bodyPr>
          <a:lstStyle/>
          <a:p>
            <a:pPr algn="ctr"/>
            <a:r>
              <a:rPr lang="en-US" sz="1200"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Oignon</a:t>
            </a:r>
            <a:r>
              <a:rPr lang="en-US"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(Allium </a:t>
            </a:r>
            <a:r>
              <a:rPr lang="en-US" sz="1200"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cepa</a:t>
            </a:r>
            <a:r>
              <a:rPr lang="en-US" sz="1200"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solidFill>
                <a:srgbClr val="008000"/>
              </a:solidFill>
            </a:endParaRPr>
          </a:p>
        </p:txBody>
      </p:sp>
      <p:pic>
        <p:nvPicPr>
          <p:cNvPr id="8" name="Image 7" descr="D:\Users\blisan\Pictures\perso\agro-forêts\oignon2.jpg"/>
          <p:cNvPicPr/>
          <p:nvPr/>
        </p:nvPicPr>
        <p:blipFill>
          <a:blip r:embed="rId29">
            <a:extLst>
              <a:ext uri="{28A0092B-C50C-407E-A947-70E740481C1C}">
                <a14:useLocalDpi xmlns:a14="http://schemas.microsoft.com/office/drawing/2010/main" val="0"/>
              </a:ext>
            </a:extLst>
          </a:blip>
          <a:srcRect/>
          <a:stretch>
            <a:fillRect/>
          </a:stretch>
        </p:blipFill>
        <p:spPr bwMode="auto">
          <a:xfrm>
            <a:off x="5519311" y="5150557"/>
            <a:ext cx="1866900" cy="1238250"/>
          </a:xfrm>
          <a:prstGeom prst="rect">
            <a:avLst/>
          </a:prstGeom>
          <a:noFill/>
          <a:ln>
            <a:noFill/>
          </a:ln>
        </p:spPr>
      </p:pic>
      <p:pic>
        <p:nvPicPr>
          <p:cNvPr id="9" name="Image 8" descr="D:\Users\blisan\Pictures\perso\agro-forêts\oignon3.jpg"/>
          <p:cNvPicPr/>
          <p:nvPr/>
        </p:nvPicPr>
        <p:blipFill>
          <a:blip r:embed="rId30">
            <a:extLst>
              <a:ext uri="{28A0092B-C50C-407E-A947-70E740481C1C}">
                <a14:useLocalDpi xmlns:a14="http://schemas.microsoft.com/office/drawing/2010/main" val="0"/>
              </a:ext>
            </a:extLst>
          </a:blip>
          <a:srcRect/>
          <a:stretch>
            <a:fillRect/>
          </a:stretch>
        </p:blipFill>
        <p:spPr bwMode="auto">
          <a:xfrm>
            <a:off x="7227238" y="4979586"/>
            <a:ext cx="2390775" cy="1590675"/>
          </a:xfrm>
          <a:prstGeom prst="rect">
            <a:avLst/>
          </a:prstGeom>
          <a:noFill/>
          <a:ln>
            <a:noFill/>
          </a:ln>
        </p:spPr>
      </p:pic>
      <p:sp>
        <p:nvSpPr>
          <p:cNvPr id="7" name="Rectangle 6"/>
          <p:cNvSpPr/>
          <p:nvPr/>
        </p:nvSpPr>
        <p:spPr>
          <a:xfrm>
            <a:off x="5552649" y="6454909"/>
            <a:ext cx="1169487" cy="276999"/>
          </a:xfrm>
          <a:prstGeom prst="rect">
            <a:avLst/>
          </a:prstGeom>
        </p:spPr>
        <p:txBody>
          <a:bodyPr wrap="none">
            <a:spAutoFit/>
          </a:bodyPr>
          <a:lstStyle/>
          <a:p>
            <a:r>
              <a:rPr lang="fr-FR" sz="1200" i="1" dirty="0">
                <a:solidFill>
                  <a:srgbClr val="008000"/>
                </a:solidFill>
              </a:rPr>
              <a:t>Violet de </a:t>
            </a:r>
            <a:r>
              <a:rPr lang="fr-FR" sz="1200" i="1" dirty="0" err="1">
                <a:solidFill>
                  <a:srgbClr val="008000"/>
                </a:solidFill>
              </a:rPr>
              <a:t>Galmi</a:t>
            </a:r>
            <a:endParaRPr lang="fr-FR" sz="1200" i="1" dirty="0">
              <a:solidFill>
                <a:srgbClr val="008000"/>
              </a:solidFill>
            </a:endParaRPr>
          </a:p>
        </p:txBody>
      </p:sp>
      <p:pic>
        <p:nvPicPr>
          <p:cNvPr id="10" name="Image 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66774" y="5043693"/>
            <a:ext cx="1285875" cy="857250"/>
          </a:xfrm>
          <a:prstGeom prst="rect">
            <a:avLst/>
          </a:prstGeom>
        </p:spPr>
      </p:pic>
      <p:pic>
        <p:nvPicPr>
          <p:cNvPr id="11" name="Image 1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300111" y="5960182"/>
            <a:ext cx="1219200" cy="857250"/>
          </a:xfrm>
          <a:prstGeom prst="rect">
            <a:avLst/>
          </a:prstGeom>
        </p:spPr>
      </p:pic>
      <p:pic>
        <p:nvPicPr>
          <p:cNvPr id="14" name="Image 1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799" y="112826"/>
            <a:ext cx="533400" cy="342900"/>
          </a:xfrm>
          <a:prstGeom prst="rect">
            <a:avLst/>
          </a:prstGeom>
        </p:spPr>
      </p:pic>
      <p:sp>
        <p:nvSpPr>
          <p:cNvPr id="12" name="ZoneTexte 11"/>
          <p:cNvSpPr txBox="1"/>
          <p:nvPr/>
        </p:nvSpPr>
        <p:spPr>
          <a:xfrm>
            <a:off x="198304" y="5271730"/>
            <a:ext cx="3922004" cy="1569660"/>
          </a:xfrm>
          <a:prstGeom prst="rect">
            <a:avLst/>
          </a:prstGeom>
          <a:noFill/>
        </p:spPr>
        <p:txBody>
          <a:bodyPr wrap="square" rtlCol="0">
            <a:spAutoFit/>
          </a:bodyPr>
          <a:lstStyle/>
          <a:p>
            <a:pPr algn="just"/>
            <a:r>
              <a:rPr lang="fr-FR" sz="1200" dirty="0">
                <a:solidFill>
                  <a:srgbClr val="008000"/>
                </a:solidFill>
              </a:rPr>
              <a:t>L’oignon est de culture très facile, qu’il soit semé ou planté sous forme de bulbille</a:t>
            </a:r>
            <a:r>
              <a:rPr lang="fr-FR" sz="1200" dirty="0" smtClean="0">
                <a:solidFill>
                  <a:srgbClr val="008000"/>
                </a:solidFill>
              </a:rPr>
              <a:t>. </a:t>
            </a:r>
            <a:r>
              <a:rPr lang="fr-FR" sz="1200" dirty="0">
                <a:solidFill>
                  <a:srgbClr val="008000"/>
                </a:solidFill>
              </a:rPr>
              <a:t>Cultivez les oignons dans un sol meuble, léger, bien drainé, sans </a:t>
            </a:r>
            <a:r>
              <a:rPr lang="fr-FR" sz="1200" u="sng" dirty="0">
                <a:solidFill>
                  <a:srgbClr val="008000"/>
                </a:solidFill>
                <a:hlinkClick r:id="rId34" tooltip="définition de fumure"/>
              </a:rPr>
              <a:t>fumure</a:t>
            </a:r>
            <a:r>
              <a:rPr lang="fr-FR" sz="1200" dirty="0">
                <a:solidFill>
                  <a:srgbClr val="008000"/>
                </a:solidFill>
              </a:rPr>
              <a:t> fraiche. Il craint les sols argileux et se développe mieux en terre siliceuse ou silico argileuse</a:t>
            </a:r>
            <a:r>
              <a:rPr lang="fr-FR" sz="1200" dirty="0" smtClean="0">
                <a:solidFill>
                  <a:srgbClr val="008000"/>
                </a:solidFill>
              </a:rPr>
              <a:t>. </a:t>
            </a:r>
            <a:r>
              <a:rPr lang="fr-FR" sz="1200" dirty="0">
                <a:solidFill>
                  <a:srgbClr val="008000"/>
                </a:solidFill>
              </a:rPr>
              <a:t>Les </a:t>
            </a:r>
            <a:r>
              <a:rPr lang="fr-FR" sz="1200" dirty="0" smtClean="0">
                <a:solidFill>
                  <a:srgbClr val="008000"/>
                </a:solidFill>
              </a:rPr>
              <a:t>bulbilles sont plantés et </a:t>
            </a:r>
            <a:r>
              <a:rPr lang="fr-FR" sz="1200" dirty="0">
                <a:solidFill>
                  <a:srgbClr val="008000"/>
                </a:solidFill>
              </a:rPr>
              <a:t>espacée de 10 à 15cm sur des lignes distantes de 20cm</a:t>
            </a:r>
            <a:r>
              <a:rPr lang="fr-FR" sz="1200" dirty="0" smtClean="0">
                <a:solidFill>
                  <a:srgbClr val="008000"/>
                </a:solidFill>
              </a:rPr>
              <a:t>. </a:t>
            </a:r>
            <a:r>
              <a:rPr lang="fr-FR" sz="1200" dirty="0">
                <a:solidFill>
                  <a:srgbClr val="008000"/>
                </a:solidFill>
              </a:rPr>
              <a:t>Une culture d’oignon ne doit pas revenir sur la même parcelle avant 4-5 ans</a:t>
            </a:r>
            <a:r>
              <a:rPr lang="fr-FR" sz="1200" dirty="0" smtClean="0">
                <a:solidFill>
                  <a:srgbClr val="008000"/>
                </a:solidFill>
              </a:rPr>
              <a:t>. Il faut un climat peu humide.</a:t>
            </a:r>
            <a:endParaRPr lang="fr-FR" sz="1200" dirty="0">
              <a:solidFill>
                <a:srgbClr val="008000"/>
              </a:solidFill>
            </a:endParaRPr>
          </a:p>
        </p:txBody>
      </p:sp>
      <p:pic>
        <p:nvPicPr>
          <p:cNvPr id="15" name="Image 1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73242" y="43956"/>
            <a:ext cx="495300" cy="552450"/>
          </a:xfrm>
          <a:prstGeom prst="rect">
            <a:avLst/>
          </a:prstGeom>
        </p:spPr>
      </p:pic>
    </p:spTree>
    <p:extLst>
      <p:ext uri="{BB962C8B-B14F-4D97-AF65-F5344CB8AC3E}">
        <p14:creationId xmlns:p14="http://schemas.microsoft.com/office/powerpoint/2010/main" val="109991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2924270" y="228144"/>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74</a:t>
            </a:fld>
            <a:endParaRPr lang="fr-FR" dirty="0"/>
          </a:p>
        </p:txBody>
      </p:sp>
      <p:sp>
        <p:nvSpPr>
          <p:cNvPr id="2" name="Rectangle 1"/>
          <p:cNvSpPr/>
          <p:nvPr/>
        </p:nvSpPr>
        <p:spPr>
          <a:xfrm>
            <a:off x="106496" y="686845"/>
            <a:ext cx="7729912" cy="369332"/>
          </a:xfrm>
          <a:prstGeom prst="rect">
            <a:avLst/>
          </a:prstGeom>
        </p:spPr>
        <p:txBody>
          <a:bodyPr wrap="square">
            <a:spAutoFit/>
          </a:bodyPr>
          <a:lstStyle/>
          <a:p>
            <a:r>
              <a:rPr lang="fr-FR" dirty="0">
                <a:solidFill>
                  <a:srgbClr val="008000"/>
                </a:solidFill>
              </a:rPr>
              <a:t>16.28. </a:t>
            </a:r>
            <a:r>
              <a:rPr lang="fr-FR" b="1" dirty="0">
                <a:solidFill>
                  <a:srgbClr val="008000"/>
                </a:solidFill>
              </a:rPr>
              <a:t>Oseille de </a:t>
            </a:r>
            <a:r>
              <a:rPr lang="fr-FR" b="1" dirty="0" smtClean="0">
                <a:solidFill>
                  <a:srgbClr val="008000"/>
                </a:solidFill>
              </a:rPr>
              <a:t>Guinée</a:t>
            </a:r>
            <a:r>
              <a:rPr lang="fr-FR" dirty="0">
                <a:solidFill>
                  <a:srgbClr val="008000"/>
                </a:solidFill>
              </a:rPr>
              <a:t> , </a:t>
            </a:r>
            <a:r>
              <a:rPr lang="fr-FR" b="1" dirty="0" err="1">
                <a:solidFill>
                  <a:srgbClr val="008000"/>
                </a:solidFill>
              </a:rPr>
              <a:t>Roselle</a:t>
            </a:r>
            <a:r>
              <a:rPr lang="fr-FR" dirty="0">
                <a:solidFill>
                  <a:srgbClr val="008000"/>
                </a:solidFill>
              </a:rPr>
              <a:t> </a:t>
            </a:r>
            <a:r>
              <a:rPr lang="fr-FR" dirty="0" smtClean="0">
                <a:solidFill>
                  <a:srgbClr val="008000"/>
                </a:solidFill>
              </a:rPr>
              <a:t>(</a:t>
            </a:r>
            <a:r>
              <a:rPr lang="fr-FR" i="1" dirty="0" smtClean="0">
                <a:solidFill>
                  <a:srgbClr val="008000"/>
                </a:solidFill>
              </a:rPr>
              <a:t>Hibiscus </a:t>
            </a:r>
            <a:r>
              <a:rPr lang="fr-FR" i="1" dirty="0" err="1">
                <a:solidFill>
                  <a:srgbClr val="008000"/>
                </a:solidFill>
              </a:rPr>
              <a:t>sabdariffa</a:t>
            </a:r>
            <a:r>
              <a:rPr lang="fr-FR" dirty="0" smtClean="0">
                <a:solidFill>
                  <a:srgbClr val="008000"/>
                </a:solidFill>
              </a:rPr>
              <a:t>)</a:t>
            </a:r>
            <a:endParaRPr lang="fr-FR" dirty="0">
              <a:solidFill>
                <a:srgbClr val="008000"/>
              </a:solidFill>
            </a:endParaRPr>
          </a:p>
        </p:txBody>
      </p:sp>
      <p:sp>
        <p:nvSpPr>
          <p:cNvPr id="4" name="ZoneTexte 3"/>
          <p:cNvSpPr txBox="1"/>
          <p:nvPr/>
        </p:nvSpPr>
        <p:spPr>
          <a:xfrm>
            <a:off x="106496" y="1179576"/>
            <a:ext cx="11954440" cy="3600986"/>
          </a:xfrm>
          <a:prstGeom prst="rect">
            <a:avLst/>
          </a:prstGeom>
          <a:noFill/>
        </p:spPr>
        <p:txBody>
          <a:bodyPr wrap="square" rtlCol="0">
            <a:spAutoFit/>
          </a:bodyPr>
          <a:lstStyle/>
          <a:p>
            <a:pPr algn="just"/>
            <a:r>
              <a:rPr lang="fr-FR" dirty="0">
                <a:solidFill>
                  <a:srgbClr val="008000"/>
                </a:solidFill>
              </a:rPr>
              <a:t>L'</a:t>
            </a:r>
            <a:r>
              <a:rPr lang="fr-FR" b="1" dirty="0">
                <a:solidFill>
                  <a:srgbClr val="008000"/>
                </a:solidFill>
              </a:rPr>
              <a:t>Oseille de </a:t>
            </a:r>
            <a:r>
              <a:rPr lang="fr-FR" b="1" dirty="0" smtClean="0">
                <a:solidFill>
                  <a:srgbClr val="008000"/>
                </a:solidFill>
              </a:rPr>
              <a:t>Guinée</a:t>
            </a:r>
            <a:r>
              <a:rPr lang="fr-FR" dirty="0">
                <a:solidFill>
                  <a:srgbClr val="008000"/>
                </a:solidFill>
              </a:rPr>
              <a:t> </a:t>
            </a:r>
            <a:r>
              <a:rPr lang="fr-FR" dirty="0" smtClean="0">
                <a:solidFill>
                  <a:srgbClr val="008000"/>
                </a:solidFill>
              </a:rPr>
              <a:t>ou </a:t>
            </a:r>
            <a:r>
              <a:rPr lang="fr-FR" b="1" dirty="0" err="1" smtClean="0">
                <a:solidFill>
                  <a:srgbClr val="008000"/>
                </a:solidFill>
              </a:rPr>
              <a:t>Roselle</a:t>
            </a:r>
            <a:r>
              <a:rPr lang="fr-FR" dirty="0" smtClean="0">
                <a:solidFill>
                  <a:srgbClr val="008000"/>
                </a:solidFill>
              </a:rPr>
              <a:t> est </a:t>
            </a:r>
            <a:r>
              <a:rPr lang="fr-FR" dirty="0">
                <a:solidFill>
                  <a:srgbClr val="008000"/>
                </a:solidFill>
              </a:rPr>
              <a:t>une </a:t>
            </a:r>
            <a:r>
              <a:rPr lang="fr-FR" dirty="0">
                <a:solidFill>
                  <a:srgbClr val="008000"/>
                </a:solidFill>
                <a:hlinkClick r:id="rId2" tooltip="Plante"/>
              </a:rPr>
              <a:t>plante</a:t>
            </a:r>
            <a:r>
              <a:rPr lang="fr-FR" dirty="0">
                <a:solidFill>
                  <a:srgbClr val="008000"/>
                </a:solidFill>
              </a:rPr>
              <a:t> herbacée de la famille des </a:t>
            </a:r>
            <a:r>
              <a:rPr lang="fr-FR" dirty="0">
                <a:solidFill>
                  <a:srgbClr val="008000"/>
                </a:solidFill>
                <a:hlinkClick r:id="rId3" tooltip="Malvacée"/>
              </a:rPr>
              <a:t>Malvacées</a:t>
            </a:r>
            <a:r>
              <a:rPr lang="fr-FR" dirty="0">
                <a:solidFill>
                  <a:srgbClr val="008000"/>
                </a:solidFill>
              </a:rPr>
              <a:t> qui pousse en zone tropicale, notamment en </a:t>
            </a:r>
            <a:r>
              <a:rPr lang="fr-FR" dirty="0">
                <a:solidFill>
                  <a:srgbClr val="008000"/>
                </a:solidFill>
                <a:hlinkClick r:id="rId4" tooltip="Guinée"/>
              </a:rPr>
              <a:t>Guinée</a:t>
            </a:r>
            <a:r>
              <a:rPr lang="fr-FR" dirty="0">
                <a:solidFill>
                  <a:srgbClr val="008000"/>
                </a:solidFill>
              </a:rPr>
              <a:t> d'où elle vient puis s'est ensuite propagée dans le reste de l'</a:t>
            </a:r>
            <a:r>
              <a:rPr lang="fr-FR" dirty="0">
                <a:solidFill>
                  <a:srgbClr val="008000"/>
                </a:solidFill>
                <a:hlinkClick r:id="rId5" tooltip="Afrique de l'ouest"/>
              </a:rPr>
              <a:t>Afrique de </a:t>
            </a:r>
            <a:r>
              <a:rPr lang="fr-FR" dirty="0" smtClean="0">
                <a:solidFill>
                  <a:srgbClr val="008000"/>
                </a:solidFill>
                <a:hlinkClick r:id="rId5" tooltip="Afrique de l'ouest"/>
              </a:rPr>
              <a:t>l'ouest</a:t>
            </a:r>
            <a:r>
              <a:rPr lang="fr-FR" dirty="0">
                <a:solidFill>
                  <a:srgbClr val="008000"/>
                </a:solidFill>
              </a:rPr>
              <a:t>, au </a:t>
            </a:r>
            <a:r>
              <a:rPr lang="fr-FR" dirty="0">
                <a:solidFill>
                  <a:srgbClr val="008000"/>
                </a:solidFill>
                <a:hlinkClick r:id="rId6" tooltip="Botswana"/>
              </a:rPr>
              <a:t>Botswana</a:t>
            </a:r>
            <a:r>
              <a:rPr lang="fr-FR" dirty="0">
                <a:solidFill>
                  <a:srgbClr val="008000"/>
                </a:solidFill>
              </a:rPr>
              <a:t>, et au </a:t>
            </a:r>
            <a:r>
              <a:rPr lang="fr-FR" dirty="0" smtClean="0">
                <a:solidFill>
                  <a:srgbClr val="008000"/>
                </a:solidFill>
                <a:hlinkClick r:id="rId7" tooltip="Congo"/>
              </a:rPr>
              <a:t>Congo</a:t>
            </a:r>
            <a:r>
              <a:rPr lang="fr-FR" dirty="0">
                <a:solidFill>
                  <a:srgbClr val="008000"/>
                </a:solidFill>
              </a:rPr>
              <a:t>, en </a:t>
            </a:r>
            <a:r>
              <a:rPr lang="fr-FR" dirty="0">
                <a:solidFill>
                  <a:srgbClr val="008000"/>
                </a:solidFill>
                <a:hlinkClick r:id="rId8" tooltip="Égypte"/>
              </a:rPr>
              <a:t>Égypte</a:t>
            </a:r>
            <a:r>
              <a:rPr lang="fr-FR" dirty="0">
                <a:solidFill>
                  <a:srgbClr val="008000"/>
                </a:solidFill>
              </a:rPr>
              <a:t>, au </a:t>
            </a:r>
            <a:r>
              <a:rPr lang="fr-FR" dirty="0" smtClean="0">
                <a:solidFill>
                  <a:srgbClr val="008000"/>
                </a:solidFill>
                <a:hlinkClick r:id="rId9" tooltip="Centrafrique"/>
              </a:rPr>
              <a:t>Centrafrique</a:t>
            </a:r>
            <a:r>
              <a:rPr lang="fr-FR" b="1" dirty="0" smtClean="0">
                <a:solidFill>
                  <a:srgbClr val="008000"/>
                </a:solidFill>
              </a:rPr>
              <a:t>, </a:t>
            </a:r>
            <a:r>
              <a:rPr lang="fr-FR" dirty="0">
                <a:solidFill>
                  <a:srgbClr val="008000"/>
                </a:solidFill>
              </a:rPr>
              <a:t>au </a:t>
            </a:r>
            <a:r>
              <a:rPr lang="fr-FR" dirty="0" smtClean="0">
                <a:solidFill>
                  <a:srgbClr val="008000"/>
                </a:solidFill>
                <a:hlinkClick r:id="rId10" tooltip="Mexique"/>
              </a:rPr>
              <a:t>Mexique</a:t>
            </a:r>
            <a:r>
              <a:rPr lang="fr-FR" dirty="0">
                <a:solidFill>
                  <a:srgbClr val="008000"/>
                </a:solidFill>
              </a:rPr>
              <a:t>, en Asie du Sud-Est. </a:t>
            </a:r>
            <a:r>
              <a:rPr lang="fr-FR" dirty="0" smtClean="0">
                <a:solidFill>
                  <a:srgbClr val="008000"/>
                </a:solidFill>
              </a:rPr>
              <a:t>Le </a:t>
            </a:r>
            <a:r>
              <a:rPr lang="fr-FR" b="1" dirty="0" err="1" smtClean="0">
                <a:solidFill>
                  <a:srgbClr val="008000"/>
                </a:solidFill>
              </a:rPr>
              <a:t>karkadé</a:t>
            </a:r>
            <a:r>
              <a:rPr lang="fr-FR" dirty="0" smtClean="0">
                <a:solidFill>
                  <a:srgbClr val="008000"/>
                </a:solidFill>
              </a:rPr>
              <a:t> </a:t>
            </a:r>
            <a:r>
              <a:rPr lang="fr-FR" dirty="0">
                <a:solidFill>
                  <a:srgbClr val="008000"/>
                </a:solidFill>
              </a:rPr>
              <a:t>ou </a:t>
            </a:r>
            <a:r>
              <a:rPr lang="fr-FR" b="1" dirty="0" err="1" smtClean="0">
                <a:solidFill>
                  <a:srgbClr val="008000"/>
                </a:solidFill>
              </a:rPr>
              <a:t>bissap</a:t>
            </a:r>
            <a:r>
              <a:rPr lang="fr-FR" dirty="0" smtClean="0">
                <a:solidFill>
                  <a:srgbClr val="008000"/>
                </a:solidFill>
              </a:rPr>
              <a:t> </a:t>
            </a:r>
            <a:r>
              <a:rPr lang="fr-FR" dirty="0">
                <a:solidFill>
                  <a:srgbClr val="008000"/>
                </a:solidFill>
              </a:rPr>
              <a:t>est la boisson préparée à partir des fleurs de cet </a:t>
            </a:r>
            <a:r>
              <a:rPr lang="fr-FR" dirty="0">
                <a:solidFill>
                  <a:srgbClr val="008000"/>
                </a:solidFill>
                <a:hlinkClick r:id="rId11" tooltip="Hibiscus"/>
              </a:rPr>
              <a:t>hibiscus</a:t>
            </a:r>
            <a:r>
              <a:rPr lang="fr-FR" dirty="0">
                <a:solidFill>
                  <a:srgbClr val="008000"/>
                </a:solidFill>
              </a:rPr>
              <a:t> à fleurs rouges</a:t>
            </a:r>
            <a:r>
              <a:rPr lang="fr-FR" dirty="0" smtClean="0">
                <a:solidFill>
                  <a:srgbClr val="008000"/>
                </a:solidFill>
              </a:rPr>
              <a:t>.</a:t>
            </a:r>
            <a:r>
              <a:rPr lang="fr-FR" sz="1200" dirty="0" smtClean="0">
                <a:solidFill>
                  <a:srgbClr val="008000"/>
                </a:solidFill>
              </a:rPr>
              <a:t> Hauteur</a:t>
            </a:r>
            <a:r>
              <a:rPr lang="fr-FR" sz="1200" dirty="0">
                <a:solidFill>
                  <a:srgbClr val="008000"/>
                </a:solidFill>
              </a:rPr>
              <a:t>: robuste tige de 1 à 2 mètre. Feuillage : le feuillage de l'oseille de Guinée est peu abondant, découpé et moucheté de rouge. Floraison : répartie le long de la tige; fleurs de 7-10 cm de diamètre, roses à la périphérie, devenant jaunes à l'intérieur pour finir avec un </a:t>
            </a:r>
            <a:r>
              <a:rPr lang="fr-FR" sz="1200" dirty="0" smtClean="0">
                <a:solidFill>
                  <a:srgbClr val="008000"/>
                </a:solidFill>
              </a:rPr>
              <a:t>cœur pourpre-bordeaux. </a:t>
            </a:r>
            <a:r>
              <a:rPr lang="fr-FR" sz="1200" u="sng" dirty="0" smtClean="0">
                <a:solidFill>
                  <a:srgbClr val="008000"/>
                </a:solidFill>
              </a:rPr>
              <a:t>Fruits</a:t>
            </a:r>
            <a:r>
              <a:rPr lang="fr-FR" sz="1200" dirty="0" smtClean="0">
                <a:solidFill>
                  <a:srgbClr val="008000"/>
                </a:solidFill>
              </a:rPr>
              <a:t> </a:t>
            </a:r>
            <a:r>
              <a:rPr lang="fr-FR" sz="1200" dirty="0">
                <a:solidFill>
                  <a:srgbClr val="008000"/>
                </a:solidFill>
              </a:rPr>
              <a:t>: les fruits de l'oseille de Guinée sont spectaculaires, en fait, il s'agit du calice qui devient de plus en plus charnu et prend une belle teinte rouge vif; on le nomme alors </a:t>
            </a:r>
            <a:r>
              <a:rPr lang="fr-FR" sz="1200" dirty="0" err="1">
                <a:solidFill>
                  <a:srgbClr val="008000"/>
                </a:solidFill>
              </a:rPr>
              <a:t>bissap</a:t>
            </a:r>
            <a:r>
              <a:rPr lang="fr-FR" sz="1200" dirty="0">
                <a:solidFill>
                  <a:srgbClr val="008000"/>
                </a:solidFill>
              </a:rPr>
              <a:t>. Il abrite le fruit rond qui contient quelques graines. </a:t>
            </a:r>
            <a:r>
              <a:rPr lang="fr-FR" sz="1200" u="sng" dirty="0">
                <a:solidFill>
                  <a:srgbClr val="008000"/>
                </a:solidFill>
              </a:rPr>
              <a:t>Composition du sol </a:t>
            </a:r>
            <a:r>
              <a:rPr lang="fr-FR" sz="1200" dirty="0">
                <a:solidFill>
                  <a:srgbClr val="008000"/>
                </a:solidFill>
              </a:rPr>
              <a:t>: </a:t>
            </a:r>
            <a:r>
              <a:rPr lang="fr-FR" sz="1200" b="1" dirty="0">
                <a:solidFill>
                  <a:srgbClr val="008000"/>
                </a:solidFill>
              </a:rPr>
              <a:t>pas d'exigence particulière, terrain riche et bien drainé. </a:t>
            </a:r>
            <a:r>
              <a:rPr lang="fr-FR" sz="1200" b="1" dirty="0" smtClean="0">
                <a:solidFill>
                  <a:srgbClr val="008000"/>
                </a:solidFill>
              </a:rPr>
              <a:t>Sol humifère</a:t>
            </a:r>
            <a:r>
              <a:rPr lang="fr-FR" sz="1200" b="1" dirty="0">
                <a:solidFill>
                  <a:srgbClr val="008000"/>
                </a:solidFill>
              </a:rPr>
              <a:t>, frais et </a:t>
            </a:r>
            <a:r>
              <a:rPr lang="fr-FR" sz="1200" b="1" dirty="0" smtClean="0">
                <a:solidFill>
                  <a:srgbClr val="008000"/>
                </a:solidFill>
              </a:rPr>
              <a:t>drainé</a:t>
            </a:r>
            <a:r>
              <a:rPr lang="fr-FR" sz="1200" dirty="0" smtClean="0">
                <a:solidFill>
                  <a:srgbClr val="008000"/>
                </a:solidFill>
              </a:rPr>
              <a:t>. </a:t>
            </a:r>
            <a:r>
              <a:rPr lang="fr-FR" sz="1200" u="sng" dirty="0" smtClean="0">
                <a:solidFill>
                  <a:srgbClr val="008000"/>
                </a:solidFill>
              </a:rPr>
              <a:t>PH </a:t>
            </a:r>
            <a:r>
              <a:rPr lang="fr-FR" sz="1200" u="sng" dirty="0">
                <a:solidFill>
                  <a:srgbClr val="008000"/>
                </a:solidFill>
              </a:rPr>
              <a:t>du sol </a:t>
            </a:r>
            <a:r>
              <a:rPr lang="fr-FR" sz="1200" dirty="0">
                <a:solidFill>
                  <a:srgbClr val="008000"/>
                </a:solidFill>
              </a:rPr>
              <a:t>: neutre. </a:t>
            </a:r>
            <a:r>
              <a:rPr lang="fr-FR" sz="1200" u="sng" dirty="0">
                <a:solidFill>
                  <a:srgbClr val="008000"/>
                </a:solidFill>
              </a:rPr>
              <a:t>Humidité du sol </a:t>
            </a:r>
            <a:r>
              <a:rPr lang="fr-FR" sz="1200" dirty="0">
                <a:solidFill>
                  <a:srgbClr val="008000"/>
                </a:solidFill>
              </a:rPr>
              <a:t>: normal. </a:t>
            </a:r>
            <a:r>
              <a:rPr lang="fr-FR" sz="1200" u="sng" dirty="0">
                <a:solidFill>
                  <a:srgbClr val="008000"/>
                </a:solidFill>
              </a:rPr>
              <a:t>Exposition</a:t>
            </a:r>
            <a:r>
              <a:rPr lang="fr-FR" sz="1200" dirty="0">
                <a:solidFill>
                  <a:srgbClr val="008000"/>
                </a:solidFill>
              </a:rPr>
              <a:t> : </a:t>
            </a:r>
            <a:r>
              <a:rPr lang="fr-FR" sz="1200" b="1" dirty="0">
                <a:solidFill>
                  <a:srgbClr val="008000"/>
                </a:solidFill>
              </a:rPr>
              <a:t>Ensoleillée</a:t>
            </a:r>
            <a:r>
              <a:rPr lang="fr-FR" sz="1200" dirty="0">
                <a:solidFill>
                  <a:srgbClr val="008000"/>
                </a:solidFill>
              </a:rPr>
              <a:t>. </a:t>
            </a:r>
            <a:r>
              <a:rPr lang="fr-FR" sz="1200" u="sng" dirty="0">
                <a:solidFill>
                  <a:srgbClr val="008000"/>
                </a:solidFill>
              </a:rPr>
              <a:t>Multiplication</a:t>
            </a:r>
            <a:r>
              <a:rPr lang="fr-FR" sz="1200" dirty="0">
                <a:solidFill>
                  <a:srgbClr val="008000"/>
                </a:solidFill>
              </a:rPr>
              <a:t> : par semis ou bouture. </a:t>
            </a:r>
            <a:r>
              <a:rPr lang="fr-FR" sz="1200" u="sng" dirty="0" smtClean="0">
                <a:solidFill>
                  <a:srgbClr val="008000"/>
                </a:solidFill>
              </a:rPr>
              <a:t>Usages</a:t>
            </a:r>
            <a:r>
              <a:rPr lang="fr-FR" sz="1200" dirty="0" smtClean="0">
                <a:solidFill>
                  <a:srgbClr val="008000"/>
                </a:solidFill>
              </a:rPr>
              <a:t> : Son </a:t>
            </a:r>
            <a:r>
              <a:rPr lang="fr-FR" sz="1200" dirty="0">
                <a:solidFill>
                  <a:srgbClr val="008000"/>
                </a:solidFill>
              </a:rPr>
              <a:t>feuillage au goût acide est utilisé exactement comme notre oseille. Les calices, acidulés et parfumés sont utilisés entiers comme condiment dans les viandes en sauce ou pour confectionner des boissons, de la pâtisserie et des confiseries</a:t>
            </a:r>
            <a:r>
              <a:rPr lang="fr-FR" sz="1200" dirty="0" smtClean="0">
                <a:solidFill>
                  <a:srgbClr val="008000"/>
                </a:solidFill>
              </a:rPr>
              <a:t>. </a:t>
            </a:r>
            <a:r>
              <a:rPr lang="fr-FR" sz="1200" u="sng" dirty="0" smtClean="0">
                <a:solidFill>
                  <a:srgbClr val="008000"/>
                </a:solidFill>
              </a:rPr>
              <a:t>Préparation </a:t>
            </a:r>
            <a:r>
              <a:rPr lang="fr-FR" sz="1200" u="sng" dirty="0">
                <a:solidFill>
                  <a:srgbClr val="008000"/>
                </a:solidFill>
              </a:rPr>
              <a:t>du BISSAP</a:t>
            </a:r>
            <a:r>
              <a:rPr lang="fr-FR" sz="1200" dirty="0">
                <a:solidFill>
                  <a:srgbClr val="008000"/>
                </a:solidFill>
              </a:rPr>
              <a:t> : faire infuser 10 mn une petite poignée de calices dans un litre d'eau, laisser refroidir et sucrez à volonté avant de déguster. Le sucre peut être vanillé et l'on peut aussi y associer quelques tours de moulin à muscade. Un jus rouge est obtenu à partir des fleurs séchées portées à ébullition 5 minutes (une petite poignée de fleurs avec un peu d'eau et du sucre). Ce sirop parfume fortement l'eau bien fraîche dans laquelle on le verse. C'est la boisson nationale de la Guinée, du Mali, du Sénégal, du Burkina Faso et du nord du Bénin où cette plante est cultivée jusqu'aux abords du désert. C'est aussi une boisson très populaire en Égypte et au Soudan sous le nom de </a:t>
            </a:r>
            <a:r>
              <a:rPr lang="fr-FR" sz="1200" dirty="0" err="1">
                <a:solidFill>
                  <a:srgbClr val="008000"/>
                </a:solidFill>
              </a:rPr>
              <a:t>karkadé</a:t>
            </a:r>
            <a:r>
              <a:rPr lang="fr-FR" sz="1200" dirty="0">
                <a:solidFill>
                  <a:srgbClr val="008000"/>
                </a:solidFill>
              </a:rPr>
              <a:t>. On peut aussi utiliser les fleurs en </a:t>
            </a:r>
            <a:r>
              <a:rPr lang="fr-FR" sz="1200" dirty="0">
                <a:solidFill>
                  <a:srgbClr val="008000"/>
                </a:solidFill>
                <a:hlinkClick r:id="rId12" tooltip="Infusion"/>
              </a:rPr>
              <a:t>infusion</a:t>
            </a:r>
            <a:r>
              <a:rPr lang="fr-FR" sz="1200" dirty="0">
                <a:solidFill>
                  <a:srgbClr val="008000"/>
                </a:solidFill>
              </a:rPr>
              <a:t> en mettant simplement quelques-unes dans de l'eau très chaude. On y ajoute parfois des feuilles de menthe. Au </a:t>
            </a:r>
            <a:r>
              <a:rPr lang="fr-FR" sz="1200" dirty="0">
                <a:solidFill>
                  <a:srgbClr val="008000"/>
                </a:solidFill>
                <a:hlinkClick r:id="rId13" tooltip="Mali"/>
              </a:rPr>
              <a:t>Mali</a:t>
            </a:r>
            <a:r>
              <a:rPr lang="fr-FR" sz="1200" dirty="0">
                <a:solidFill>
                  <a:srgbClr val="008000"/>
                </a:solidFill>
              </a:rPr>
              <a:t>, on fabrique de la confiture.  </a:t>
            </a:r>
            <a:r>
              <a:rPr lang="fr-FR" sz="1200" b="1" dirty="0">
                <a:solidFill>
                  <a:srgbClr val="008000"/>
                </a:solidFill>
              </a:rPr>
              <a:t>La </a:t>
            </a:r>
            <a:r>
              <a:rPr lang="fr-FR" sz="1200" b="1" dirty="0" smtClean="0">
                <a:solidFill>
                  <a:srgbClr val="008000"/>
                </a:solidFill>
              </a:rPr>
              <a:t>plante, de </a:t>
            </a:r>
            <a:r>
              <a:rPr lang="fr-FR" sz="1200" b="1" dirty="0">
                <a:solidFill>
                  <a:srgbClr val="008000"/>
                </a:solidFill>
              </a:rPr>
              <a:t>culture facile</a:t>
            </a:r>
            <a:r>
              <a:rPr lang="fr-FR" sz="1200" dirty="0" smtClean="0">
                <a:solidFill>
                  <a:srgbClr val="008000"/>
                </a:solidFill>
              </a:rPr>
              <a:t>, </a:t>
            </a:r>
            <a:r>
              <a:rPr lang="fr-FR" sz="1200" dirty="0">
                <a:solidFill>
                  <a:srgbClr val="008000"/>
                </a:solidFill>
              </a:rPr>
              <a:t>aurait des vertus médicinales. </a:t>
            </a:r>
            <a:r>
              <a:rPr lang="fr-FR" sz="1200" u="sng" dirty="0" smtClean="0">
                <a:solidFill>
                  <a:srgbClr val="008000"/>
                </a:solidFill>
              </a:rPr>
              <a:t>Graines</a:t>
            </a:r>
            <a:r>
              <a:rPr lang="fr-FR" sz="1200" dirty="0" smtClean="0">
                <a:solidFill>
                  <a:srgbClr val="008000"/>
                </a:solidFill>
              </a:rPr>
              <a:t> : Les </a:t>
            </a:r>
            <a:r>
              <a:rPr lang="fr-FR" sz="1200" dirty="0">
                <a:solidFill>
                  <a:srgbClr val="008000"/>
                </a:solidFill>
              </a:rPr>
              <a:t>graines étant très dures, un trempage de 48 heures, avant le semis, permet une meilleure germination.  Elles conservent leurs facultés germinatives pendant 5 ans. </a:t>
            </a:r>
            <a:r>
              <a:rPr lang="fr-FR" sz="1200" u="sng" dirty="0" smtClean="0">
                <a:solidFill>
                  <a:srgbClr val="008000"/>
                </a:solidFill>
              </a:rPr>
              <a:t>Soins</a:t>
            </a:r>
            <a:r>
              <a:rPr lang="fr-FR" sz="1200" dirty="0" smtClean="0">
                <a:solidFill>
                  <a:srgbClr val="008000"/>
                </a:solidFill>
              </a:rPr>
              <a:t> : C'est </a:t>
            </a:r>
            <a:r>
              <a:rPr lang="fr-FR" sz="1200" dirty="0">
                <a:solidFill>
                  <a:srgbClr val="008000"/>
                </a:solidFill>
              </a:rPr>
              <a:t>un gourmand en eau qui demande des arrosages copieux. </a:t>
            </a:r>
            <a:r>
              <a:rPr lang="fr-FR" sz="1200" u="sng" dirty="0">
                <a:solidFill>
                  <a:srgbClr val="FF0000"/>
                </a:solidFill>
              </a:rPr>
              <a:t>Parasites</a:t>
            </a:r>
            <a:r>
              <a:rPr lang="fr-FR" sz="1200" dirty="0">
                <a:solidFill>
                  <a:srgbClr val="FF0000"/>
                </a:solidFill>
              </a:rPr>
              <a:t> : Araignées rouges et pucerons</a:t>
            </a:r>
            <a:r>
              <a:rPr lang="fr-FR" sz="1200" dirty="0" smtClean="0">
                <a:solidFill>
                  <a:srgbClr val="FF0000"/>
                </a:solidFill>
              </a:rPr>
              <a:t>. </a:t>
            </a:r>
            <a:r>
              <a:rPr lang="fr-FR" sz="1200" u="sng" dirty="0" smtClean="0">
                <a:solidFill>
                  <a:srgbClr val="FF0000"/>
                </a:solidFill>
              </a:rPr>
              <a:t>Maladie</a:t>
            </a:r>
            <a:r>
              <a:rPr lang="fr-FR" sz="1200" dirty="0" smtClean="0">
                <a:solidFill>
                  <a:srgbClr val="FF0000"/>
                </a:solidFill>
              </a:rPr>
              <a:t> : résistante au maladie.</a:t>
            </a:r>
          </a:p>
          <a:p>
            <a:pPr algn="just"/>
            <a:r>
              <a:rPr lang="fr-FR" sz="1200" dirty="0">
                <a:solidFill>
                  <a:srgbClr val="008000"/>
                </a:solidFill>
              </a:rPr>
              <a:t>Sources : a) </a:t>
            </a:r>
            <a:r>
              <a:rPr lang="fr-FR" sz="1200" dirty="0">
                <a:solidFill>
                  <a:srgbClr val="008000"/>
                </a:solidFill>
                <a:hlinkClick r:id="rId14"/>
              </a:rPr>
              <a:t>http://fr.wikipedia.org/wiki/Hibiscus_sabdariffa</a:t>
            </a:r>
            <a:r>
              <a:rPr lang="fr-FR" sz="1200" dirty="0" smtClean="0">
                <a:solidFill>
                  <a:srgbClr val="008000"/>
                </a:solidFill>
              </a:rPr>
              <a:t>, b</a:t>
            </a:r>
            <a:r>
              <a:rPr lang="fr-FR" sz="1200" dirty="0">
                <a:solidFill>
                  <a:srgbClr val="008000"/>
                </a:solidFill>
              </a:rPr>
              <a:t>) </a:t>
            </a:r>
            <a:r>
              <a:rPr lang="fr-FR" sz="1200" dirty="0">
                <a:solidFill>
                  <a:srgbClr val="008000"/>
                </a:solidFill>
                <a:hlinkClick r:id="rId15"/>
              </a:rPr>
              <a:t>http://</a:t>
            </a:r>
            <a:r>
              <a:rPr lang="fr-FR" sz="1200" dirty="0" smtClean="0">
                <a:solidFill>
                  <a:srgbClr val="008000"/>
                </a:solidFill>
                <a:hlinkClick r:id="rId15"/>
              </a:rPr>
              <a:t>www.forum-tomates.net/viewtopic.php?t=6426</a:t>
            </a:r>
            <a:r>
              <a:rPr lang="fr-FR" sz="1200" dirty="0" smtClean="0">
                <a:solidFill>
                  <a:srgbClr val="008000"/>
                </a:solidFill>
              </a:rPr>
              <a:t> </a:t>
            </a:r>
          </a:p>
        </p:txBody>
      </p:sp>
      <p:pic>
        <p:nvPicPr>
          <p:cNvPr id="1026" name="Picture 2" descr="D:\Users\blisan\Pictures\perso\agroforets\plante-pour-jardin-foret_suite\Oseille de Guinée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1813" y="4863084"/>
            <a:ext cx="9239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ets\plante-pour-jardin-foret_suite\Oseille de Guinée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2536" y="5877306"/>
            <a:ext cx="12858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ets\plante-pour-jardin-foret_suite\Oseille de Guinée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789360"/>
            <a:ext cx="15049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perso\agroforets\plante-pour-jardin-foret_suite\Oseille de Guinée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496" y="5815584"/>
            <a:ext cx="119062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agroforets\plante-pour-jardin-foret_suite\Oseille de Guinée6.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04950" y="4805743"/>
            <a:ext cx="7620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blisan\Pictures\perso\agroforets\plante-pour-jardin-foret_suite\Oseille de Guinée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93961" y="489165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sers\blisan\Pictures\perso\agroforets\Bissap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06829" y="85684"/>
            <a:ext cx="609155" cy="107664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blisan\Pictures\perso\agroforets\Fleur_bissap.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95836" y="5596509"/>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blisan\Pictures\perso\agroforets\Hibiscus sabdariffa-boisson.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64423" y="4706916"/>
            <a:ext cx="1524445" cy="203259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Users\blisan\Pictures\perso\agroforets\Hibiscus sabdariffa-Bissap.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07264" y="5101209"/>
            <a:ext cx="19050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1807" y="168095"/>
            <a:ext cx="678575" cy="436227"/>
          </a:xfrm>
          <a:prstGeom prst="rect">
            <a:avLst/>
          </a:prstGeom>
        </p:spPr>
      </p:pic>
      <p:pic>
        <p:nvPicPr>
          <p:cNvPr id="5" name="Imag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70161" y="103439"/>
            <a:ext cx="495300" cy="552450"/>
          </a:xfrm>
          <a:prstGeom prst="rect">
            <a:avLst/>
          </a:prstGeom>
        </p:spPr>
      </p:pic>
    </p:spTree>
    <p:extLst>
      <p:ext uri="{BB962C8B-B14F-4D97-AF65-F5344CB8AC3E}">
        <p14:creationId xmlns:p14="http://schemas.microsoft.com/office/powerpoint/2010/main" val="1410749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4198561" y="164618"/>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75</a:t>
            </a:fld>
            <a:endParaRPr lang="fr-FR" dirty="0"/>
          </a:p>
        </p:txBody>
      </p:sp>
      <p:sp>
        <p:nvSpPr>
          <p:cNvPr id="2" name="Rectangle 1"/>
          <p:cNvSpPr/>
          <p:nvPr/>
        </p:nvSpPr>
        <p:spPr>
          <a:xfrm>
            <a:off x="161580" y="682124"/>
            <a:ext cx="6096000" cy="369332"/>
          </a:xfrm>
          <a:prstGeom prst="rect">
            <a:avLst/>
          </a:prstGeom>
        </p:spPr>
        <p:txBody>
          <a:bodyPr>
            <a:spAutoFit/>
          </a:bodyPr>
          <a:lstStyle/>
          <a:p>
            <a:r>
              <a:rPr lang="fr-FR" dirty="0">
                <a:solidFill>
                  <a:srgbClr val="008000"/>
                </a:solidFill>
              </a:rPr>
              <a:t>16.29. </a:t>
            </a:r>
            <a:r>
              <a:rPr lang="fr-FR" b="1" dirty="0">
                <a:solidFill>
                  <a:srgbClr val="008000"/>
                </a:solidFill>
              </a:rPr>
              <a:t>Patate douce </a:t>
            </a:r>
            <a:r>
              <a:rPr lang="fr-FR" dirty="0">
                <a:solidFill>
                  <a:srgbClr val="008000"/>
                </a:solidFill>
              </a:rPr>
              <a:t>(</a:t>
            </a:r>
            <a:r>
              <a:rPr lang="fr-FR" i="1" dirty="0" err="1">
                <a:solidFill>
                  <a:srgbClr val="008000"/>
                </a:solidFill>
              </a:rPr>
              <a:t>Ipomoea</a:t>
            </a:r>
            <a:r>
              <a:rPr lang="fr-FR" i="1" dirty="0">
                <a:solidFill>
                  <a:srgbClr val="008000"/>
                </a:solidFill>
              </a:rPr>
              <a:t> </a:t>
            </a:r>
            <a:r>
              <a:rPr lang="fr-FR" i="1" dirty="0" err="1">
                <a:solidFill>
                  <a:srgbClr val="008000"/>
                </a:solidFill>
              </a:rPr>
              <a:t>batatas</a:t>
            </a:r>
            <a:r>
              <a:rPr lang="fr-FR" dirty="0" smtClean="0">
                <a:solidFill>
                  <a:srgbClr val="008000"/>
                </a:solidFill>
              </a:rPr>
              <a:t>)</a:t>
            </a:r>
            <a:endParaRPr lang="fr-FR" dirty="0">
              <a:solidFill>
                <a:srgbClr val="008000"/>
              </a:solidFill>
            </a:endParaRPr>
          </a:p>
        </p:txBody>
      </p:sp>
      <p:sp>
        <p:nvSpPr>
          <p:cNvPr id="4" name="ZoneTexte 3"/>
          <p:cNvSpPr txBox="1"/>
          <p:nvPr/>
        </p:nvSpPr>
        <p:spPr>
          <a:xfrm>
            <a:off x="161580" y="1134737"/>
            <a:ext cx="11857822" cy="4555093"/>
          </a:xfrm>
          <a:prstGeom prst="rect">
            <a:avLst/>
          </a:prstGeom>
          <a:noFill/>
        </p:spPr>
        <p:txBody>
          <a:bodyPr wrap="square" rtlCol="0">
            <a:spAutoFit/>
          </a:bodyPr>
          <a:lstStyle/>
          <a:p>
            <a:pPr algn="just"/>
            <a:r>
              <a:rPr lang="fr-FR" dirty="0">
                <a:solidFill>
                  <a:srgbClr val="008000"/>
                </a:solidFill>
              </a:rPr>
              <a:t>La patate douce  est une </a:t>
            </a:r>
            <a:r>
              <a:rPr lang="fr-FR" u="sng" dirty="0">
                <a:solidFill>
                  <a:srgbClr val="008000"/>
                </a:solidFill>
                <a:hlinkClick r:id="rId2" tooltip="Plante"/>
              </a:rPr>
              <a:t>plante</a:t>
            </a:r>
            <a:r>
              <a:rPr lang="fr-FR" dirty="0">
                <a:solidFill>
                  <a:srgbClr val="008000"/>
                </a:solidFill>
              </a:rPr>
              <a:t> vivace brune de la famille des </a:t>
            </a:r>
            <a:r>
              <a:rPr lang="fr-FR" u="sng" dirty="0">
                <a:solidFill>
                  <a:srgbClr val="008000"/>
                </a:solidFill>
                <a:hlinkClick r:id="rId3" tooltip="Convolvulaceae"/>
              </a:rPr>
              <a:t>convolvulacées</a:t>
            </a:r>
            <a:r>
              <a:rPr lang="fr-FR" dirty="0">
                <a:solidFill>
                  <a:srgbClr val="008000"/>
                </a:solidFill>
              </a:rPr>
              <a:t> largement cultivée dans les régions tropicales et subtropicales pour ses </a:t>
            </a:r>
            <a:r>
              <a:rPr lang="fr-FR" u="sng" dirty="0">
                <a:solidFill>
                  <a:srgbClr val="008000"/>
                </a:solidFill>
                <a:hlinkClick r:id="rId4" tooltip="Tubercule"/>
              </a:rPr>
              <a:t>tubercules</a:t>
            </a:r>
            <a:r>
              <a:rPr lang="fr-FR" dirty="0">
                <a:solidFill>
                  <a:srgbClr val="008000"/>
                </a:solidFill>
              </a:rPr>
              <a:t> comestibles. Elle est appelée </a:t>
            </a:r>
            <a:r>
              <a:rPr lang="fr-FR" dirty="0" err="1">
                <a:solidFill>
                  <a:srgbClr val="008000"/>
                </a:solidFill>
              </a:rPr>
              <a:t>camote</a:t>
            </a:r>
            <a:r>
              <a:rPr lang="fr-FR" dirty="0">
                <a:solidFill>
                  <a:srgbClr val="008000"/>
                </a:solidFill>
              </a:rPr>
              <a:t> dans les pays d'</a:t>
            </a:r>
            <a:r>
              <a:rPr lang="fr-FR" u="sng" dirty="0">
                <a:solidFill>
                  <a:srgbClr val="008000"/>
                </a:solidFill>
                <a:hlinkClick r:id="rId5" tooltip="Amérique centrale"/>
              </a:rPr>
              <a:t>Amérique centrale</a:t>
            </a:r>
            <a:r>
              <a:rPr lang="fr-FR" dirty="0">
                <a:solidFill>
                  <a:srgbClr val="008000"/>
                </a:solidFill>
              </a:rPr>
              <a:t>, </a:t>
            </a:r>
            <a:r>
              <a:rPr lang="fr-FR" dirty="0" err="1">
                <a:solidFill>
                  <a:srgbClr val="008000"/>
                </a:solidFill>
              </a:rPr>
              <a:t>au</a:t>
            </a:r>
            <a:r>
              <a:rPr lang="fr-FR" u="sng" dirty="0" err="1">
                <a:solidFill>
                  <a:srgbClr val="008000"/>
                </a:solidFill>
                <a:hlinkClick r:id="rId6" tooltip="Pérou"/>
              </a:rPr>
              <a:t>Pérou</a:t>
            </a:r>
            <a:r>
              <a:rPr lang="fr-FR" dirty="0">
                <a:solidFill>
                  <a:srgbClr val="008000"/>
                </a:solidFill>
              </a:rPr>
              <a:t> et aux </a:t>
            </a:r>
            <a:r>
              <a:rPr lang="fr-FR" u="sng" dirty="0">
                <a:solidFill>
                  <a:srgbClr val="008000"/>
                </a:solidFill>
                <a:hlinkClick r:id="rId7" tooltip="Philippines"/>
              </a:rPr>
              <a:t>Philippines</a:t>
            </a:r>
            <a:r>
              <a:rPr lang="fr-FR" dirty="0">
                <a:solidFill>
                  <a:srgbClr val="008000"/>
                </a:solidFill>
              </a:rPr>
              <a:t>. Probablement originaire d'</a:t>
            </a:r>
            <a:r>
              <a:rPr lang="fr-FR" u="sng" dirty="0">
                <a:solidFill>
                  <a:srgbClr val="008000"/>
                </a:solidFill>
                <a:hlinkClick r:id="rId8" tooltip="Amérique du Sud"/>
              </a:rPr>
              <a:t>Amérique du Sud</a:t>
            </a:r>
            <a:r>
              <a:rPr lang="fr-FR" dirty="0">
                <a:solidFill>
                  <a:srgbClr val="008000"/>
                </a:solidFill>
              </a:rPr>
              <a:t>, la plante est inconnue à l'état sauvage. </a:t>
            </a:r>
            <a:r>
              <a:rPr lang="fr-FR" sz="1400" dirty="0">
                <a:solidFill>
                  <a:srgbClr val="008000"/>
                </a:solidFill>
              </a:rPr>
              <a:t>Elle est répandue depuis très longtemps dans toutes les zones tropicales et subtropicales, aussi bien en </a:t>
            </a:r>
            <a:r>
              <a:rPr lang="fr-FR" sz="1400" u="sng" dirty="0">
                <a:solidFill>
                  <a:srgbClr val="008000"/>
                </a:solidFill>
                <a:hlinkClick r:id="rId9" tooltip="Amérique"/>
              </a:rPr>
              <a:t>Amérique</a:t>
            </a:r>
            <a:r>
              <a:rPr lang="fr-FR" sz="1400" dirty="0">
                <a:solidFill>
                  <a:srgbClr val="008000"/>
                </a:solidFill>
              </a:rPr>
              <a:t> et en </a:t>
            </a:r>
            <a:r>
              <a:rPr lang="fr-FR" sz="1400" u="sng" dirty="0">
                <a:solidFill>
                  <a:srgbClr val="008000"/>
                </a:solidFill>
                <a:hlinkClick r:id="rId10" tooltip="Océanie"/>
              </a:rPr>
              <a:t>Océanie</a:t>
            </a:r>
            <a:r>
              <a:rPr lang="fr-FR" sz="1400" dirty="0">
                <a:solidFill>
                  <a:srgbClr val="008000"/>
                </a:solidFill>
              </a:rPr>
              <a:t> qu'en </a:t>
            </a:r>
            <a:r>
              <a:rPr lang="fr-FR" sz="1400" u="sng" dirty="0">
                <a:solidFill>
                  <a:srgbClr val="008000"/>
                </a:solidFill>
                <a:hlinkClick r:id="rId11" tooltip="Asie"/>
              </a:rPr>
              <a:t>Asie</a:t>
            </a:r>
            <a:r>
              <a:rPr lang="fr-FR" sz="1400" dirty="0">
                <a:solidFill>
                  <a:srgbClr val="008000"/>
                </a:solidFill>
              </a:rPr>
              <a:t> et en </a:t>
            </a:r>
            <a:r>
              <a:rPr lang="fr-FR" sz="1400" u="sng" dirty="0">
                <a:solidFill>
                  <a:srgbClr val="008000"/>
                </a:solidFill>
                <a:hlinkClick r:id="rId12" tooltip="Afrique"/>
              </a:rPr>
              <a:t>Afrique</a:t>
            </a:r>
            <a:r>
              <a:rPr lang="fr-FR" sz="1400" dirty="0">
                <a:solidFill>
                  <a:srgbClr val="008000"/>
                </a:solidFill>
              </a:rPr>
              <a:t>. C'est une plante vivace à tiges rampantes pouvant atteindre plusieurs mètres de long. Les </a:t>
            </a:r>
            <a:r>
              <a:rPr lang="fr-FR" sz="1400" u="sng" dirty="0">
                <a:solidFill>
                  <a:srgbClr val="008000"/>
                </a:solidFill>
                <a:hlinkClick r:id="rId13" tooltip="Feuille"/>
              </a:rPr>
              <a:t>feuilles</a:t>
            </a:r>
            <a:r>
              <a:rPr lang="fr-FR" sz="1400" dirty="0">
                <a:solidFill>
                  <a:srgbClr val="008000"/>
                </a:solidFill>
              </a:rPr>
              <a:t> alternes sont entières, au </a:t>
            </a:r>
            <a:r>
              <a:rPr lang="fr-FR" sz="1400" u="sng" dirty="0">
                <a:solidFill>
                  <a:srgbClr val="008000"/>
                </a:solidFill>
                <a:hlinkClick r:id="rId14" tooltip="Pétiole"/>
              </a:rPr>
              <a:t>pétiole</a:t>
            </a:r>
            <a:r>
              <a:rPr lang="fr-FR" sz="1400" dirty="0">
                <a:solidFill>
                  <a:srgbClr val="008000"/>
                </a:solidFill>
              </a:rPr>
              <a:t> relativement long et au </a:t>
            </a:r>
            <a:r>
              <a:rPr lang="fr-FR" sz="1400" u="sng" dirty="0">
                <a:solidFill>
                  <a:srgbClr val="008000"/>
                </a:solidFill>
                <a:hlinkClick r:id="rId15" tooltip="Limbe foliaire"/>
              </a:rPr>
              <a:t>limbe</a:t>
            </a:r>
            <a:r>
              <a:rPr lang="fr-FR" sz="1400" dirty="0">
                <a:solidFill>
                  <a:srgbClr val="008000"/>
                </a:solidFill>
              </a:rPr>
              <a:t> de forme variable à bord sinué ou denté ou bien lobées, formant 5 à 7 lobes aigus, à nervation palmée. Les </a:t>
            </a:r>
            <a:r>
              <a:rPr lang="fr-FR" sz="1400" u="sng" dirty="0">
                <a:solidFill>
                  <a:srgbClr val="008000"/>
                </a:solidFill>
                <a:hlinkClick r:id="rId16" tooltip="Fleur"/>
              </a:rPr>
              <a:t>fleurs</a:t>
            </a:r>
            <a:r>
              <a:rPr lang="fr-FR" sz="1400" dirty="0">
                <a:solidFill>
                  <a:srgbClr val="008000"/>
                </a:solidFill>
              </a:rPr>
              <a:t> à </a:t>
            </a:r>
            <a:r>
              <a:rPr lang="fr-FR" sz="1400" u="sng" dirty="0">
                <a:solidFill>
                  <a:srgbClr val="008000"/>
                </a:solidFill>
                <a:hlinkClick r:id="rId17" tooltip="Corolle"/>
              </a:rPr>
              <a:t>corolle</a:t>
            </a:r>
            <a:r>
              <a:rPr lang="fr-FR" sz="1400" dirty="0">
                <a:solidFill>
                  <a:srgbClr val="008000"/>
                </a:solidFill>
              </a:rPr>
              <a:t> soudée, de couleur violette ou blanche, sont très semblables à celles du </a:t>
            </a:r>
            <a:r>
              <a:rPr lang="fr-FR" sz="1400" u="sng" dirty="0">
                <a:solidFill>
                  <a:srgbClr val="008000"/>
                </a:solidFill>
                <a:hlinkClick r:id="rId18" tooltip="Liseron"/>
              </a:rPr>
              <a:t>liseron</a:t>
            </a:r>
            <a:r>
              <a:rPr lang="fr-FR" sz="1400" dirty="0">
                <a:solidFill>
                  <a:srgbClr val="008000"/>
                </a:solidFill>
              </a:rPr>
              <a:t> qui appartient au même genre. La fructification de cette plante est très rarement observée en culture. Elle produit des </a:t>
            </a:r>
            <a:r>
              <a:rPr lang="fr-FR" sz="1400" u="sng" dirty="0">
                <a:solidFill>
                  <a:srgbClr val="008000"/>
                </a:solidFill>
                <a:hlinkClick r:id="rId4" tooltip="Tubercule"/>
              </a:rPr>
              <a:t>tubercules</a:t>
            </a:r>
            <a:r>
              <a:rPr lang="fr-FR" sz="1400" dirty="0">
                <a:solidFill>
                  <a:srgbClr val="008000"/>
                </a:solidFill>
              </a:rPr>
              <a:t> de forme plus ou moins allongée, voire arrondie, à la peau fine. Ils sont très riches en </a:t>
            </a:r>
            <a:r>
              <a:rPr lang="fr-FR" sz="1400" u="sng" dirty="0">
                <a:solidFill>
                  <a:srgbClr val="008000"/>
                </a:solidFill>
                <a:hlinkClick r:id="rId19" tooltip="Amidon"/>
              </a:rPr>
              <a:t>amidon</a:t>
            </a:r>
            <a:r>
              <a:rPr lang="fr-FR" sz="1400" dirty="0">
                <a:solidFill>
                  <a:srgbClr val="008000"/>
                </a:solidFill>
              </a:rPr>
              <a:t>. Leur saveur sucrée et leur texture farineuse rappellent un peu celle de la </a:t>
            </a:r>
            <a:r>
              <a:rPr lang="fr-FR" sz="1400" u="sng" dirty="0">
                <a:solidFill>
                  <a:srgbClr val="008000"/>
                </a:solidFill>
                <a:hlinkClick r:id="rId20" tooltip="Châtaigne"/>
              </a:rPr>
              <a:t>châtaigne</a:t>
            </a:r>
            <a:r>
              <a:rPr lang="fr-FR" sz="1400" dirty="0">
                <a:solidFill>
                  <a:srgbClr val="008000"/>
                </a:solidFill>
              </a:rPr>
              <a:t>. Aussi bien les tubercules que les feuilles sont un aliment de base dans les régions tropicales où elle prend la place de la </a:t>
            </a:r>
            <a:r>
              <a:rPr lang="fr-FR" sz="1400" u="sng" dirty="0">
                <a:solidFill>
                  <a:srgbClr val="008000"/>
                </a:solidFill>
                <a:hlinkClick r:id="rId21" tooltip="Pomme de terre"/>
              </a:rPr>
              <a:t>pomme de terre</a:t>
            </a:r>
            <a:r>
              <a:rPr lang="fr-FR" sz="1400" dirty="0">
                <a:solidFill>
                  <a:srgbClr val="008000"/>
                </a:solidFill>
              </a:rPr>
              <a:t>. </a:t>
            </a:r>
            <a:r>
              <a:rPr lang="fr-FR" sz="1400" b="1" dirty="0">
                <a:solidFill>
                  <a:srgbClr val="008000"/>
                </a:solidFill>
              </a:rPr>
              <a:t>Souvent considérée par les populations qui la consomment comme un aliment de sécurité, elle a aidé à sauver de la famine en période de conflits ou de sécheresse. La comparaison de sa matière sèche et énergétique produite à l'hectare dépassent largement d’autres produits agricoles comme le blé par exemple. </a:t>
            </a:r>
            <a:r>
              <a:rPr lang="fr-FR" sz="1400" dirty="0">
                <a:solidFill>
                  <a:srgbClr val="008000"/>
                </a:solidFill>
              </a:rPr>
              <a:t>Les feuilles de la patate douce se consomment à la manière des </a:t>
            </a:r>
            <a:r>
              <a:rPr lang="fr-FR" sz="1400" u="sng" dirty="0">
                <a:solidFill>
                  <a:srgbClr val="008000"/>
                </a:solidFill>
                <a:hlinkClick r:id="rId22" tooltip="Épinard"/>
              </a:rPr>
              <a:t>épinards</a:t>
            </a:r>
            <a:r>
              <a:rPr lang="fr-FR" sz="1400" dirty="0">
                <a:solidFill>
                  <a:srgbClr val="008000"/>
                </a:solidFill>
              </a:rPr>
              <a:t>, contrairement à celles de la pomme de terre qui sont toxiques. Elles sont légèrement mucilagineuses et très fondantes tout en ayant quand même un léger croquant. Les jeunes feuilles et les pousses servent de condiments. </a:t>
            </a:r>
            <a:r>
              <a:rPr lang="fr-FR" sz="1400" b="1" dirty="0">
                <a:solidFill>
                  <a:srgbClr val="008000"/>
                </a:solidFill>
              </a:rPr>
              <a:t>La patate douce est moins exigeante pour le sol et plus productive à l'hectare que les céréales. La patate douce est cultivable même sur les sols pauvres</a:t>
            </a:r>
            <a:r>
              <a:rPr lang="fr-FR" sz="1400" dirty="0">
                <a:solidFill>
                  <a:srgbClr val="008000"/>
                </a:solidFill>
              </a:rPr>
              <a:t>, mais elle préfère un sol profond, frais et riche en humus. </a:t>
            </a:r>
            <a:r>
              <a:rPr lang="fr-FR" sz="1400" b="1" i="1" dirty="0">
                <a:solidFill>
                  <a:srgbClr val="008000"/>
                </a:solidFill>
              </a:rPr>
              <a:t>Elle est tout de même cultivable en climats arides et en sols secs avec une moindre productivité</a:t>
            </a:r>
            <a:r>
              <a:rPr lang="fr-FR" sz="1400" dirty="0">
                <a:solidFill>
                  <a:srgbClr val="008000"/>
                </a:solidFill>
              </a:rPr>
              <a:t>. Cette plante peut se cultiver aussi bien en région tropicale qu'en région tempérée chaude où elle est alors seulement cultivée comme plante annuelle. </a:t>
            </a:r>
            <a:r>
              <a:rPr lang="fr-FR" sz="1400" b="1" dirty="0" smtClean="0">
                <a:solidFill>
                  <a:srgbClr val="008000"/>
                </a:solidFill>
              </a:rPr>
              <a:t>Il faut l'</a:t>
            </a:r>
            <a:r>
              <a:rPr lang="fr-FR" sz="1400" b="1" u="sng" dirty="0" smtClean="0">
                <a:solidFill>
                  <a:srgbClr val="008000"/>
                </a:solidFill>
                <a:hlinkClick r:id="rId23" tooltip="Irrigation"/>
              </a:rPr>
              <a:t>irriguer</a:t>
            </a:r>
            <a:r>
              <a:rPr lang="fr-FR" sz="1400" b="1" dirty="0">
                <a:solidFill>
                  <a:srgbClr val="008000"/>
                </a:solidFill>
              </a:rPr>
              <a:t> convenablement. </a:t>
            </a:r>
            <a:r>
              <a:rPr lang="fr-FR" sz="1400" dirty="0">
                <a:solidFill>
                  <a:srgbClr val="008000"/>
                </a:solidFill>
              </a:rPr>
              <a:t>Dans ce cas la plantation se fait au printemps, à partir d'avril-mai, la récolte intervenant au bout de 4 à 6 mois selon les variétés, vers septembre-octobre. </a:t>
            </a:r>
            <a:r>
              <a:rPr lang="fr-FR" sz="1400" b="1" dirty="0">
                <a:solidFill>
                  <a:srgbClr val="008000"/>
                </a:solidFill>
              </a:rPr>
              <a:t>Le feuillage, très couvrant, limite naturellement la croissance des herbes invasives et protège le sol de l'érosion éolienne. Le pH du sol idéal se situe entre 5 et 6,5. </a:t>
            </a:r>
            <a:r>
              <a:rPr lang="fr-FR" sz="1400" dirty="0">
                <a:solidFill>
                  <a:srgbClr val="008000"/>
                </a:solidFill>
              </a:rPr>
              <a:t>Les engrais azotés sont à éviter car favorisant les tiges au détriment des tubercules. </a:t>
            </a:r>
            <a:r>
              <a:rPr lang="fr-FR" sz="1400" dirty="0" smtClean="0">
                <a:solidFill>
                  <a:srgbClr val="008000"/>
                </a:solidFill>
              </a:rPr>
              <a:t>Après </a:t>
            </a:r>
            <a:r>
              <a:rPr lang="fr-FR" sz="1400" dirty="0">
                <a:solidFill>
                  <a:srgbClr val="008000"/>
                </a:solidFill>
              </a:rPr>
              <a:t>récolte, il faut conserver les tubercules au frais</a:t>
            </a:r>
            <a:r>
              <a:rPr lang="fr-FR" sz="1400" dirty="0" smtClean="0">
                <a:solidFill>
                  <a:srgbClr val="008000"/>
                </a:solidFill>
              </a:rPr>
              <a:t>.</a:t>
            </a:r>
          </a:p>
          <a:p>
            <a:pPr algn="just"/>
            <a:r>
              <a:rPr lang="fr-FR" sz="1200" dirty="0" smtClean="0">
                <a:solidFill>
                  <a:srgbClr val="008000"/>
                </a:solidFill>
              </a:rPr>
              <a:t>Source : </a:t>
            </a:r>
            <a:r>
              <a:rPr lang="fr-FR" sz="1200" dirty="0">
                <a:solidFill>
                  <a:srgbClr val="008000"/>
                </a:solidFill>
              </a:rPr>
              <a:t>Source : </a:t>
            </a:r>
            <a:r>
              <a:rPr lang="fr-FR" sz="1200" u="sng" dirty="0">
                <a:solidFill>
                  <a:srgbClr val="008000"/>
                </a:solidFill>
                <a:hlinkClick r:id="rId24"/>
              </a:rPr>
              <a:t>http://fr.wikipedia.org/wiki/Patate_douce</a:t>
            </a:r>
            <a:r>
              <a:rPr lang="fr-FR" sz="1200" dirty="0">
                <a:solidFill>
                  <a:srgbClr val="008000"/>
                </a:solidFill>
              </a:rPr>
              <a:t> </a:t>
            </a:r>
            <a:r>
              <a:rPr lang="fr-FR" sz="1200" dirty="0" smtClean="0">
                <a:solidFill>
                  <a:srgbClr val="008000"/>
                </a:solidFill>
              </a:rPr>
              <a:t> </a:t>
            </a:r>
            <a:endParaRPr lang="fr-FR" sz="1200" dirty="0">
              <a:solidFill>
                <a:srgbClr val="008000"/>
              </a:solidFill>
            </a:endParaRPr>
          </a:p>
        </p:txBody>
      </p:sp>
      <p:pic>
        <p:nvPicPr>
          <p:cNvPr id="6" name="Image 5" descr="C:\Users\LISAN\Pictures\agro-forêts\patate douce1.jpg"/>
          <p:cNvPicPr/>
          <p:nvPr/>
        </p:nvPicPr>
        <p:blipFill>
          <a:blip r:embed="rId25">
            <a:extLst>
              <a:ext uri="{28A0092B-C50C-407E-A947-70E740481C1C}">
                <a14:useLocalDpi xmlns:a14="http://schemas.microsoft.com/office/drawing/2010/main" val="0"/>
              </a:ext>
            </a:extLst>
          </a:blip>
          <a:srcRect/>
          <a:stretch>
            <a:fillRect/>
          </a:stretch>
        </p:blipFill>
        <p:spPr bwMode="auto">
          <a:xfrm>
            <a:off x="6691265" y="5464692"/>
            <a:ext cx="1438275" cy="952500"/>
          </a:xfrm>
          <a:prstGeom prst="rect">
            <a:avLst/>
          </a:prstGeom>
          <a:noFill/>
          <a:ln>
            <a:noFill/>
          </a:ln>
        </p:spPr>
      </p:pic>
      <p:pic>
        <p:nvPicPr>
          <p:cNvPr id="7" name="Image 6" descr="C:\Users\LISAN\Pictures\agro-forêts\Ipomoea batatas.jpg"/>
          <p:cNvPicPr/>
          <p:nvPr/>
        </p:nvPicPr>
        <p:blipFill>
          <a:blip r:embed="rId26">
            <a:extLst>
              <a:ext uri="{28A0092B-C50C-407E-A947-70E740481C1C}">
                <a14:useLocalDpi xmlns:a14="http://schemas.microsoft.com/office/drawing/2010/main" val="0"/>
              </a:ext>
            </a:extLst>
          </a:blip>
          <a:srcRect/>
          <a:stretch>
            <a:fillRect/>
          </a:stretch>
        </p:blipFill>
        <p:spPr bwMode="auto">
          <a:xfrm>
            <a:off x="8322336" y="5434495"/>
            <a:ext cx="1328439" cy="952500"/>
          </a:xfrm>
          <a:prstGeom prst="rect">
            <a:avLst/>
          </a:prstGeom>
          <a:noFill/>
          <a:ln>
            <a:noFill/>
          </a:ln>
        </p:spPr>
      </p:pic>
      <p:sp>
        <p:nvSpPr>
          <p:cNvPr id="5" name="Rectangle 4"/>
          <p:cNvSpPr/>
          <p:nvPr/>
        </p:nvSpPr>
        <p:spPr>
          <a:xfrm>
            <a:off x="7133075" y="6417192"/>
            <a:ext cx="2185727" cy="276999"/>
          </a:xfrm>
          <a:prstGeom prst="rect">
            <a:avLst/>
          </a:prstGeom>
        </p:spPr>
        <p:txBody>
          <a:bodyPr wrap="none">
            <a:spAutoFit/>
          </a:bodyPr>
          <a:lstStyle/>
          <a:p>
            <a:pPr algn="ctr"/>
            <a:r>
              <a:rPr lang="fr-FR" sz="1200" dirty="0">
                <a:solidFill>
                  <a:srgbClr val="008000"/>
                </a:solidFill>
              </a:rPr>
              <a:t>Patate douce (</a:t>
            </a:r>
            <a:r>
              <a:rPr lang="fr-FR" sz="1200" i="1" dirty="0" err="1">
                <a:solidFill>
                  <a:srgbClr val="008000"/>
                </a:solidFill>
              </a:rPr>
              <a:t>Ipomoea</a:t>
            </a:r>
            <a:r>
              <a:rPr lang="fr-FR" sz="1200" i="1" dirty="0">
                <a:solidFill>
                  <a:srgbClr val="008000"/>
                </a:solidFill>
              </a:rPr>
              <a:t> </a:t>
            </a:r>
            <a:r>
              <a:rPr lang="fr-FR" sz="1200" i="1" dirty="0" err="1">
                <a:solidFill>
                  <a:srgbClr val="008000"/>
                </a:solidFill>
              </a:rPr>
              <a:t>batatas</a:t>
            </a:r>
            <a:r>
              <a:rPr lang="fr-FR" sz="1200" dirty="0">
                <a:solidFill>
                  <a:srgbClr val="008000"/>
                </a:solidFill>
              </a:rPr>
              <a:t>)</a:t>
            </a:r>
          </a:p>
        </p:txBody>
      </p:sp>
      <p:pic>
        <p:nvPicPr>
          <p:cNvPr id="9" name="Image 8" descr="C:\Users\LISAN\Pictures\agro-forêts\Ipomoea batatas3.jpg"/>
          <p:cNvPicPr/>
          <p:nvPr/>
        </p:nvPicPr>
        <p:blipFill>
          <a:blip r:embed="rId27">
            <a:extLst>
              <a:ext uri="{28A0092B-C50C-407E-A947-70E740481C1C}">
                <a14:useLocalDpi xmlns:a14="http://schemas.microsoft.com/office/drawing/2010/main" val="0"/>
              </a:ext>
            </a:extLst>
          </a:blip>
          <a:srcRect/>
          <a:stretch>
            <a:fillRect/>
          </a:stretch>
        </p:blipFill>
        <p:spPr bwMode="auto">
          <a:xfrm>
            <a:off x="10036366" y="5360303"/>
            <a:ext cx="1983036" cy="1333887"/>
          </a:xfrm>
          <a:prstGeom prst="rect">
            <a:avLst/>
          </a:prstGeom>
          <a:noFill/>
          <a:ln>
            <a:noFill/>
          </a:ln>
        </p:spPr>
      </p:pic>
      <p:pic>
        <p:nvPicPr>
          <p:cNvPr id="2050" name="Picture 2" descr="D:\Users\blisan\Pictures\perso\agroforets\plante-pour-jardin-foret_suite\Ipomoea batatas1.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10097" y="5482963"/>
            <a:ext cx="1635823" cy="10885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agroforets\plante-pour-jardin-foret_suite\Ipomoea batatas3.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39256" y="5704001"/>
            <a:ext cx="1540648" cy="1153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agroforets\plante-pour-jardin-foret_suite\Ipomoea batatas2.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8364" y="5663748"/>
            <a:ext cx="1540648" cy="115399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72981" y="228144"/>
            <a:ext cx="533400" cy="342900"/>
          </a:xfrm>
          <a:prstGeom prst="rect">
            <a:avLst/>
          </a:prstGeom>
        </p:spPr>
      </p:pic>
      <p:pic>
        <p:nvPicPr>
          <p:cNvPr id="14" name="Image 10" descr="logo aride_s.jp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879012" y="15374"/>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27134" y="41594"/>
            <a:ext cx="495300" cy="552450"/>
          </a:xfrm>
          <a:prstGeom prst="rect">
            <a:avLst/>
          </a:prstGeom>
        </p:spPr>
      </p:pic>
      <p:pic>
        <p:nvPicPr>
          <p:cNvPr id="8" name="Image 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63143" y="94794"/>
            <a:ext cx="476250" cy="476250"/>
          </a:xfrm>
          <a:prstGeom prst="rect">
            <a:avLst/>
          </a:prstGeom>
        </p:spPr>
      </p:pic>
    </p:spTree>
    <p:extLst>
      <p:ext uri="{BB962C8B-B14F-4D97-AF65-F5344CB8AC3E}">
        <p14:creationId xmlns:p14="http://schemas.microsoft.com/office/powerpoint/2010/main" val="10212934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673417" y="207717"/>
            <a:ext cx="4787994"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1"/>
          <p:cNvSpPr>
            <a:spLocks noGrp="1"/>
          </p:cNvSpPr>
          <p:nvPr>
            <p:ph type="sldNum" sz="quarter" idx="12"/>
          </p:nvPr>
        </p:nvSpPr>
        <p:spPr>
          <a:xfrm>
            <a:off x="11081442" y="228144"/>
            <a:ext cx="779352" cy="347835"/>
          </a:xfrm>
        </p:spPr>
        <p:txBody>
          <a:bodyPr/>
          <a:lstStyle/>
          <a:p>
            <a:fld id="{603C289A-54D5-4C32-934A-7B1A9FC8B676}" type="slidenum">
              <a:rPr lang="fr-FR" smtClean="0"/>
              <a:t>76</a:t>
            </a:fld>
            <a:endParaRPr lang="fr-FR" dirty="0"/>
          </a:p>
        </p:txBody>
      </p:sp>
      <p:sp>
        <p:nvSpPr>
          <p:cNvPr id="2" name="Rectangle 1"/>
          <p:cNvSpPr/>
          <p:nvPr/>
        </p:nvSpPr>
        <p:spPr>
          <a:xfrm>
            <a:off x="294243" y="728608"/>
            <a:ext cx="4310347" cy="369332"/>
          </a:xfrm>
          <a:prstGeom prst="rect">
            <a:avLst/>
          </a:prstGeom>
        </p:spPr>
        <p:txBody>
          <a:bodyPr wrap="none">
            <a:spAutoFit/>
          </a:bodyPr>
          <a:lstStyle/>
          <a:p>
            <a:r>
              <a:rPr lang="fr-FR" dirty="0">
                <a:solidFill>
                  <a:srgbClr val="008000"/>
                </a:solidFill>
              </a:rPr>
              <a:t>16.30. </a:t>
            </a:r>
            <a:r>
              <a:rPr lang="fr-FR" b="1" dirty="0">
                <a:solidFill>
                  <a:srgbClr val="008000"/>
                </a:solidFill>
              </a:rPr>
              <a:t>Patate aquatique </a:t>
            </a:r>
            <a:r>
              <a:rPr lang="fr-FR" dirty="0">
                <a:solidFill>
                  <a:srgbClr val="008000"/>
                </a:solidFill>
              </a:rPr>
              <a:t>(</a:t>
            </a:r>
            <a:r>
              <a:rPr lang="fr-FR" i="1" dirty="0" err="1">
                <a:solidFill>
                  <a:srgbClr val="008000"/>
                </a:solidFill>
              </a:rPr>
              <a:t>Ipomoea</a:t>
            </a:r>
            <a:r>
              <a:rPr lang="fr-FR" i="1" dirty="0">
                <a:solidFill>
                  <a:srgbClr val="008000"/>
                </a:solidFill>
              </a:rPr>
              <a:t> </a:t>
            </a:r>
            <a:r>
              <a:rPr lang="fr-FR" i="1" dirty="0" err="1">
                <a:solidFill>
                  <a:srgbClr val="008000"/>
                </a:solidFill>
              </a:rPr>
              <a:t>aquatica</a:t>
            </a:r>
            <a:r>
              <a:rPr lang="fr-FR" dirty="0">
                <a:solidFill>
                  <a:srgbClr val="008000"/>
                </a:solidFill>
              </a:rPr>
              <a:t>)</a:t>
            </a:r>
          </a:p>
        </p:txBody>
      </p:sp>
      <p:sp>
        <p:nvSpPr>
          <p:cNvPr id="4" name="ZoneTexte 3"/>
          <p:cNvSpPr txBox="1"/>
          <p:nvPr/>
        </p:nvSpPr>
        <p:spPr>
          <a:xfrm>
            <a:off x="201168" y="1289304"/>
            <a:ext cx="11905488" cy="2123658"/>
          </a:xfrm>
          <a:prstGeom prst="rect">
            <a:avLst/>
          </a:prstGeom>
          <a:noFill/>
        </p:spPr>
        <p:txBody>
          <a:bodyPr wrap="square" rtlCol="0">
            <a:spAutoFit/>
          </a:bodyPr>
          <a:lstStyle/>
          <a:p>
            <a:pPr algn="just"/>
            <a:r>
              <a:rPr lang="fr-FR" dirty="0" smtClean="0">
                <a:solidFill>
                  <a:srgbClr val="008000"/>
                </a:solidFill>
              </a:rPr>
              <a:t>Ou </a:t>
            </a:r>
            <a:r>
              <a:rPr lang="fr-FR" b="1" dirty="0">
                <a:solidFill>
                  <a:srgbClr val="008000"/>
                </a:solidFill>
              </a:rPr>
              <a:t>liseron d'eau</a:t>
            </a:r>
            <a:r>
              <a:rPr lang="fr-FR" dirty="0">
                <a:solidFill>
                  <a:srgbClr val="008000"/>
                </a:solidFill>
              </a:rPr>
              <a:t> ou encore </a:t>
            </a:r>
            <a:r>
              <a:rPr lang="fr-FR" b="1" dirty="0" err="1">
                <a:solidFill>
                  <a:srgbClr val="008000"/>
                </a:solidFill>
              </a:rPr>
              <a:t>morning</a:t>
            </a:r>
            <a:r>
              <a:rPr lang="fr-FR" b="1" dirty="0">
                <a:solidFill>
                  <a:srgbClr val="008000"/>
                </a:solidFill>
              </a:rPr>
              <a:t> </a:t>
            </a:r>
            <a:r>
              <a:rPr lang="fr-FR" b="1" dirty="0" err="1">
                <a:solidFill>
                  <a:srgbClr val="008000"/>
                </a:solidFill>
              </a:rPr>
              <a:t>glory</a:t>
            </a:r>
            <a:r>
              <a:rPr lang="fr-FR" dirty="0">
                <a:solidFill>
                  <a:srgbClr val="008000"/>
                </a:solidFill>
              </a:rPr>
              <a:t>, est une </a:t>
            </a:r>
            <a:r>
              <a:rPr lang="fr-FR" dirty="0">
                <a:solidFill>
                  <a:srgbClr val="008000"/>
                </a:solidFill>
                <a:hlinkClick r:id="rId2" tooltip="Plante"/>
              </a:rPr>
              <a:t>plante</a:t>
            </a:r>
            <a:r>
              <a:rPr lang="fr-FR" dirty="0">
                <a:solidFill>
                  <a:srgbClr val="008000"/>
                </a:solidFill>
              </a:rPr>
              <a:t> herbacée de la famille des </a:t>
            </a:r>
            <a:r>
              <a:rPr lang="fr-FR" i="1" dirty="0" err="1">
                <a:solidFill>
                  <a:srgbClr val="008000"/>
                </a:solidFill>
                <a:hlinkClick r:id="rId3" tooltip="Convolvulaceae"/>
              </a:rPr>
              <a:t>Convolvulaceae</a:t>
            </a:r>
            <a:r>
              <a:rPr lang="fr-FR" dirty="0">
                <a:solidFill>
                  <a:srgbClr val="008000"/>
                </a:solidFill>
              </a:rPr>
              <a:t>. Comestibles, ses feuilles et ses </a:t>
            </a:r>
            <a:r>
              <a:rPr lang="fr-FR" dirty="0" smtClean="0">
                <a:solidFill>
                  <a:srgbClr val="008000"/>
                </a:solidFill>
              </a:rPr>
              <a:t>tiges (crus ou cuits) </a:t>
            </a:r>
            <a:r>
              <a:rPr lang="fr-FR" dirty="0">
                <a:solidFill>
                  <a:srgbClr val="008000"/>
                </a:solidFill>
              </a:rPr>
              <a:t>sont des légumes appréciés dans la cuisine d'Asie du Sud-Est</a:t>
            </a:r>
            <a:r>
              <a:rPr lang="fr-FR" dirty="0" smtClean="0">
                <a:solidFill>
                  <a:srgbClr val="008000"/>
                </a:solidFill>
              </a:rPr>
              <a:t>.</a:t>
            </a:r>
            <a:r>
              <a:rPr lang="fr-FR" sz="1200" dirty="0" smtClean="0">
                <a:solidFill>
                  <a:srgbClr val="008000"/>
                </a:solidFill>
              </a:rPr>
              <a:t> </a:t>
            </a:r>
            <a:r>
              <a:rPr lang="fr-FR" sz="1200" b="1" i="1" dirty="0">
                <a:solidFill>
                  <a:srgbClr val="008000"/>
                </a:solidFill>
              </a:rPr>
              <a:t>I. </a:t>
            </a:r>
            <a:r>
              <a:rPr lang="fr-FR" sz="1200" b="1" i="1" dirty="0" err="1">
                <a:solidFill>
                  <a:srgbClr val="008000"/>
                </a:solidFill>
              </a:rPr>
              <a:t>aquatica</a:t>
            </a:r>
            <a:r>
              <a:rPr lang="fr-FR" sz="1200" b="1" dirty="0">
                <a:solidFill>
                  <a:srgbClr val="008000"/>
                </a:solidFill>
              </a:rPr>
              <a:t> se développe dans l'eau ou sur le sol humide</a:t>
            </a:r>
            <a:r>
              <a:rPr lang="fr-FR" sz="1200" dirty="0">
                <a:solidFill>
                  <a:srgbClr val="008000"/>
                </a:solidFill>
              </a:rPr>
              <a:t>. Ses tiges sont 2-3 mètres (7-10 pieds) ou plus longue, des racines aux nœuds, et ils sont creux et peuvent flotter. Les feuilles varient d'généralement sagittée (flèche en forme de tête) à lancéolées, de 5-15 cm (2-6 po) de long et 2-8 cm (0,8-3 po) de large. Les fleurs sont en forme de trompette, 3-5 cm (1-2 po) de diamètre, et généralement de couleur blanche avec un centre de mauve. La multiplication se fait soit par la plantation de boutures de pousses souches qui éradiquer le long nœuds ou de planter les graines de fleurs qui produisent des gousses</a:t>
            </a:r>
            <a:r>
              <a:rPr lang="fr-FR" sz="1200" dirty="0" smtClean="0">
                <a:solidFill>
                  <a:srgbClr val="008000"/>
                </a:solidFill>
              </a:rPr>
              <a:t>. </a:t>
            </a:r>
            <a:r>
              <a:rPr lang="fr-FR" sz="1200" i="1" dirty="0" err="1">
                <a:solidFill>
                  <a:srgbClr val="008000"/>
                </a:solidFill>
              </a:rPr>
              <a:t>Ipomoea</a:t>
            </a:r>
            <a:r>
              <a:rPr lang="fr-FR" sz="1200" i="1" dirty="0">
                <a:solidFill>
                  <a:srgbClr val="008000"/>
                </a:solidFill>
              </a:rPr>
              <a:t> </a:t>
            </a:r>
            <a:r>
              <a:rPr lang="fr-FR" sz="1200" i="1" dirty="0" err="1">
                <a:solidFill>
                  <a:srgbClr val="008000"/>
                </a:solidFill>
              </a:rPr>
              <a:t>aquatica</a:t>
            </a:r>
            <a:r>
              <a:rPr lang="fr-FR" sz="1200" dirty="0">
                <a:solidFill>
                  <a:srgbClr val="008000"/>
                </a:solidFill>
              </a:rPr>
              <a:t> est le plus souvent cultivé dans l'Est, du Sud et de l'Asie du Sud-Est. </a:t>
            </a:r>
            <a:r>
              <a:rPr lang="fr-FR" sz="1200" b="1" dirty="0">
                <a:solidFill>
                  <a:srgbClr val="008000"/>
                </a:solidFill>
              </a:rPr>
              <a:t>Il fleurit naturellement dans les cours d'eau et nécessite peu de soins</a:t>
            </a:r>
            <a:r>
              <a:rPr lang="fr-FR" sz="1200" dirty="0">
                <a:solidFill>
                  <a:srgbClr val="008000"/>
                </a:solidFill>
              </a:rPr>
              <a:t>. Dans les zones non tropicales, il est facile à cultiver dans des </a:t>
            </a:r>
            <a:r>
              <a:rPr lang="fr-FR" sz="1200" dirty="0" smtClean="0">
                <a:solidFill>
                  <a:srgbClr val="008000"/>
                </a:solidFill>
              </a:rPr>
              <a:t>conteneurs, avec assez d'eau, </a:t>
            </a:r>
            <a:r>
              <a:rPr lang="fr-FR" sz="1200" dirty="0">
                <a:solidFill>
                  <a:srgbClr val="008000"/>
                </a:solidFill>
              </a:rPr>
              <a:t>dans un </a:t>
            </a:r>
            <a:r>
              <a:rPr lang="fr-FR" sz="1200" b="1" dirty="0">
                <a:solidFill>
                  <a:srgbClr val="008000"/>
                </a:solidFill>
              </a:rPr>
              <a:t>endroit ensoleillé</a:t>
            </a:r>
            <a:r>
              <a:rPr lang="fr-FR" sz="1200" dirty="0">
                <a:solidFill>
                  <a:srgbClr val="008000"/>
                </a:solidFill>
              </a:rPr>
              <a:t>. </a:t>
            </a:r>
            <a:r>
              <a:rPr lang="fr-FR" sz="1200" b="1" dirty="0" smtClean="0">
                <a:solidFill>
                  <a:srgbClr val="008000"/>
                </a:solidFill>
              </a:rPr>
              <a:t>Il prend </a:t>
            </a:r>
            <a:r>
              <a:rPr lang="fr-FR" sz="1200" b="1" dirty="0">
                <a:solidFill>
                  <a:srgbClr val="008000"/>
                </a:solidFill>
              </a:rPr>
              <a:t>facilement </a:t>
            </a:r>
            <a:r>
              <a:rPr lang="fr-FR" sz="1200" b="1" dirty="0" smtClean="0">
                <a:solidFill>
                  <a:srgbClr val="008000"/>
                </a:solidFill>
              </a:rPr>
              <a:t>racine, à partir </a:t>
            </a:r>
            <a:r>
              <a:rPr lang="fr-FR" sz="1200" b="1" dirty="0">
                <a:solidFill>
                  <a:srgbClr val="008000"/>
                </a:solidFill>
              </a:rPr>
              <a:t>de </a:t>
            </a:r>
            <a:r>
              <a:rPr lang="fr-FR" sz="1200" b="1" dirty="0" smtClean="0">
                <a:solidFill>
                  <a:srgbClr val="008000"/>
                </a:solidFill>
              </a:rPr>
              <a:t>boutures.</a:t>
            </a:r>
            <a:r>
              <a:rPr lang="fr-FR" sz="1200" dirty="0" smtClean="0">
                <a:solidFill>
                  <a:srgbClr val="008000"/>
                </a:solidFill>
              </a:rPr>
              <a:t> </a:t>
            </a:r>
            <a:r>
              <a:rPr lang="fr-FR" sz="1200" dirty="0" smtClean="0">
                <a:solidFill>
                  <a:srgbClr val="FF0000"/>
                </a:solidFill>
              </a:rPr>
              <a:t>La plante est considérée invasive aux USA (Hawaï, Floride</a:t>
            </a:r>
            <a:r>
              <a:rPr lang="fr-FR" sz="1200" dirty="0">
                <a:solidFill>
                  <a:srgbClr val="FF0000"/>
                </a:solidFill>
              </a:rPr>
              <a:t>, Californie). Au Sri Lanka, il envahit les terres humides, où </a:t>
            </a:r>
            <a:r>
              <a:rPr lang="fr-FR" sz="1200" dirty="0" smtClean="0">
                <a:solidFill>
                  <a:srgbClr val="FF0000"/>
                </a:solidFill>
              </a:rPr>
              <a:t>ses tiges longues et flottantes </a:t>
            </a:r>
            <a:r>
              <a:rPr lang="fr-FR" sz="1200" dirty="0">
                <a:solidFill>
                  <a:srgbClr val="FF0000"/>
                </a:solidFill>
              </a:rPr>
              <a:t>forment des tapis denses qui peuvent bloquer le débit d'eau et empêcher le passage des bateaux</a:t>
            </a:r>
            <a:r>
              <a:rPr lang="fr-FR" sz="1200" dirty="0" smtClean="0">
                <a:solidFill>
                  <a:srgbClr val="FF0000"/>
                </a:solidFill>
              </a:rPr>
              <a:t>. Récolté </a:t>
            </a:r>
            <a:r>
              <a:rPr lang="fr-FR" sz="1200" dirty="0">
                <a:solidFill>
                  <a:srgbClr val="FF0000"/>
                </a:solidFill>
              </a:rPr>
              <a:t>dans des zones </a:t>
            </a:r>
            <a:r>
              <a:rPr lang="fr-FR" sz="1200" dirty="0" smtClean="0">
                <a:solidFill>
                  <a:srgbClr val="FF0000"/>
                </a:solidFill>
              </a:rPr>
              <a:t>contaminées </a:t>
            </a:r>
            <a:r>
              <a:rPr lang="fr-FR" sz="1200" dirty="0">
                <a:solidFill>
                  <a:srgbClr val="FF0000"/>
                </a:solidFill>
              </a:rPr>
              <a:t>et mangés </a:t>
            </a:r>
            <a:r>
              <a:rPr lang="fr-FR" sz="1200" dirty="0" smtClean="0">
                <a:solidFill>
                  <a:srgbClr val="FF0000"/>
                </a:solidFill>
              </a:rPr>
              <a:t>cru, </a:t>
            </a:r>
            <a:r>
              <a:rPr lang="fr-FR" sz="1200" i="1" dirty="0">
                <a:solidFill>
                  <a:srgbClr val="FF0000"/>
                </a:solidFill>
              </a:rPr>
              <a:t>I.</a:t>
            </a:r>
            <a:r>
              <a:rPr lang="fr-FR" sz="1200" dirty="0">
                <a:solidFill>
                  <a:srgbClr val="FF0000"/>
                </a:solidFill>
              </a:rPr>
              <a:t> </a:t>
            </a:r>
            <a:r>
              <a:rPr lang="fr-FR" sz="1200" i="1" dirty="0" err="1">
                <a:solidFill>
                  <a:srgbClr val="FF0000"/>
                </a:solidFill>
              </a:rPr>
              <a:t>aquatica</a:t>
            </a:r>
            <a:r>
              <a:rPr lang="fr-FR" sz="1200" dirty="0">
                <a:solidFill>
                  <a:srgbClr val="FF0000"/>
                </a:solidFill>
              </a:rPr>
              <a:t> peut transmettre </a:t>
            </a:r>
            <a:r>
              <a:rPr lang="fr-FR" sz="1200" i="1" dirty="0" err="1">
                <a:solidFill>
                  <a:srgbClr val="FF0000"/>
                </a:solidFill>
                <a:hlinkClick r:id="rId4" tooltip="Fasciolopsis buski"/>
              </a:rPr>
              <a:t>Fasciolopsis</a:t>
            </a:r>
            <a:r>
              <a:rPr lang="fr-FR" sz="1200" i="1" dirty="0">
                <a:solidFill>
                  <a:srgbClr val="FF0000"/>
                </a:solidFill>
                <a:hlinkClick r:id="rId4" tooltip="Fasciolopsis buski"/>
              </a:rPr>
              <a:t> </a:t>
            </a:r>
            <a:r>
              <a:rPr lang="fr-FR" sz="1200" i="1" dirty="0" err="1" smtClean="0">
                <a:solidFill>
                  <a:srgbClr val="FF0000"/>
                </a:solidFill>
                <a:hlinkClick r:id="rId4" tooltip="Fasciolopsis buski"/>
              </a:rPr>
              <a:t>buski</a:t>
            </a:r>
            <a:r>
              <a:rPr lang="fr-FR" sz="1200" dirty="0" smtClean="0">
                <a:solidFill>
                  <a:srgbClr val="FF0000"/>
                </a:solidFill>
              </a:rPr>
              <a:t>, une </a:t>
            </a:r>
            <a:r>
              <a:rPr lang="fr-FR" sz="1200" dirty="0" smtClean="0">
                <a:solidFill>
                  <a:srgbClr val="FF0000"/>
                </a:solidFill>
                <a:hlinkClick r:id="rId5" tooltip="Trematoda"/>
              </a:rPr>
              <a:t>douve</a:t>
            </a:r>
            <a:r>
              <a:rPr lang="fr-FR" sz="1200" dirty="0" smtClean="0">
                <a:solidFill>
                  <a:srgbClr val="FF0000"/>
                </a:solidFill>
              </a:rPr>
              <a:t> </a:t>
            </a:r>
            <a:r>
              <a:rPr lang="fr-FR" sz="1200" dirty="0">
                <a:solidFill>
                  <a:srgbClr val="FF0000"/>
                </a:solidFill>
                <a:hlinkClick r:id="rId6" tooltip="Parasite"/>
              </a:rPr>
              <a:t>parasite</a:t>
            </a:r>
            <a:r>
              <a:rPr lang="fr-FR" sz="1200" dirty="0">
                <a:solidFill>
                  <a:srgbClr val="FF0000"/>
                </a:solidFill>
              </a:rPr>
              <a:t> intestinale </a:t>
            </a:r>
            <a:r>
              <a:rPr lang="fr-FR" sz="1200" dirty="0" smtClean="0">
                <a:solidFill>
                  <a:srgbClr val="FF0000"/>
                </a:solidFill>
              </a:rPr>
              <a:t>de </a:t>
            </a:r>
            <a:r>
              <a:rPr lang="fr-FR" sz="1200" dirty="0">
                <a:solidFill>
                  <a:srgbClr val="FF0000"/>
                </a:solidFill>
              </a:rPr>
              <a:t>l'homme et </a:t>
            </a:r>
            <a:r>
              <a:rPr lang="fr-FR" sz="1200" dirty="0" smtClean="0">
                <a:solidFill>
                  <a:srgbClr val="FF0000"/>
                </a:solidFill>
              </a:rPr>
              <a:t>des </a:t>
            </a:r>
            <a:r>
              <a:rPr lang="fr-FR" sz="1200" dirty="0">
                <a:solidFill>
                  <a:srgbClr val="FF0000"/>
                </a:solidFill>
              </a:rPr>
              <a:t>porcs, provoquant </a:t>
            </a:r>
            <a:r>
              <a:rPr lang="fr-FR" sz="1200" i="1" dirty="0" err="1" smtClean="0">
                <a:solidFill>
                  <a:srgbClr val="FF0000"/>
                </a:solidFill>
                <a:hlinkClick r:id="rId7" tooltip="Fasciolopsis"/>
              </a:rPr>
              <a:t>Fasciolopsis</a:t>
            </a:r>
            <a:r>
              <a:rPr lang="fr-FR" sz="1200" dirty="0" smtClean="0">
                <a:solidFill>
                  <a:srgbClr val="FF0000"/>
                </a:solidFill>
              </a:rPr>
              <a:t>.</a:t>
            </a:r>
          </a:p>
          <a:p>
            <a:pPr algn="just"/>
            <a:r>
              <a:rPr lang="fr-FR" sz="1200" dirty="0">
                <a:solidFill>
                  <a:srgbClr val="008000"/>
                </a:solidFill>
              </a:rPr>
              <a:t>Sources : a) </a:t>
            </a:r>
            <a:r>
              <a:rPr lang="fr-FR" sz="1200" dirty="0">
                <a:solidFill>
                  <a:srgbClr val="008000"/>
                </a:solidFill>
                <a:hlinkClick r:id="rId8"/>
              </a:rPr>
              <a:t>http://</a:t>
            </a:r>
            <a:r>
              <a:rPr lang="fr-FR" sz="1200" dirty="0" smtClean="0">
                <a:solidFill>
                  <a:srgbClr val="008000"/>
                </a:solidFill>
                <a:hlinkClick r:id="rId8"/>
              </a:rPr>
              <a:t>fr.wikipedia.org/wiki/Ipomoea_aquatica</a:t>
            </a:r>
            <a:r>
              <a:rPr lang="fr-FR" sz="1200" dirty="0">
                <a:solidFill>
                  <a:srgbClr val="008000"/>
                </a:solidFill>
              </a:rPr>
              <a:t>, </a:t>
            </a:r>
            <a:r>
              <a:rPr lang="fr-FR" sz="1200" dirty="0" smtClean="0">
                <a:solidFill>
                  <a:srgbClr val="008000"/>
                </a:solidFill>
              </a:rPr>
              <a:t>b) </a:t>
            </a:r>
            <a:r>
              <a:rPr lang="fr-FR" sz="1200" dirty="0" smtClean="0">
                <a:solidFill>
                  <a:srgbClr val="008000"/>
                </a:solidFill>
                <a:hlinkClick r:id="rId8"/>
              </a:rPr>
              <a:t>http</a:t>
            </a:r>
            <a:r>
              <a:rPr lang="fr-FR" sz="1200" dirty="0">
                <a:solidFill>
                  <a:srgbClr val="008000"/>
                </a:solidFill>
                <a:hlinkClick r:id="rId8"/>
              </a:rPr>
              <a:t>://</a:t>
            </a:r>
            <a:r>
              <a:rPr lang="fr-FR" sz="1200" dirty="0" smtClean="0">
                <a:solidFill>
                  <a:srgbClr val="008000"/>
                </a:solidFill>
                <a:hlinkClick r:id="rId8"/>
              </a:rPr>
              <a:t>fr.wikipedia.org/wiki/Ipomoea_aquatica</a:t>
            </a:r>
            <a:r>
              <a:rPr lang="fr-FR" sz="1200" dirty="0" smtClean="0">
                <a:solidFill>
                  <a:srgbClr val="008000"/>
                </a:solidFill>
              </a:rPr>
              <a:t> </a:t>
            </a:r>
            <a:endParaRPr lang="fr-FR" sz="1200" dirty="0">
              <a:solidFill>
                <a:srgbClr val="008000"/>
              </a:solidFill>
            </a:endParaRPr>
          </a:p>
        </p:txBody>
      </p:sp>
      <p:pic>
        <p:nvPicPr>
          <p:cNvPr id="3075" name="Picture 3" descr="D:\Users\blisan\Pictures\perso\agroforets\plante-pour-jardin-foret_suite\Ipomoea aquatica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7617" y="48653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agroforets\plante-pour-jardin-foret_suite\Ipomoea aquatica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7372" y="48653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agroforets\plante-pour-jardin-foret_suite\Ipomoea aquatica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1401" y="493204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agroforets\plante-pour-jardin-foret_suite\Ipomoea aquatica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204" y="4865370"/>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Users\blisan\Pictures\perso\agroforets\plante-pour-jardin-foret_suite\Ipomoea aquatica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19347" y="3307080"/>
            <a:ext cx="19050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243" y="200496"/>
            <a:ext cx="533400" cy="342900"/>
          </a:xfrm>
          <a:prstGeom prst="rect">
            <a:avLst/>
          </a:prstGeom>
        </p:spPr>
      </p:pic>
      <p:pic>
        <p:nvPicPr>
          <p:cNvPr id="13" name="Imag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57139" y="225003"/>
            <a:ext cx="587013" cy="312241"/>
          </a:xfrm>
          <a:prstGeom prst="rect">
            <a:avLst/>
          </a:prstGeom>
        </p:spPr>
      </p:pic>
      <p:pic>
        <p:nvPicPr>
          <p:cNvPr id="14" name="Imag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88631" y="54398"/>
            <a:ext cx="447675" cy="695325"/>
          </a:xfrm>
          <a:prstGeom prst="rect">
            <a:avLst/>
          </a:prstGeom>
        </p:spPr>
      </p:pic>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5960" y="153723"/>
            <a:ext cx="476250" cy="476250"/>
          </a:xfrm>
          <a:prstGeom prst="rect">
            <a:avLst/>
          </a:prstGeom>
        </p:spPr>
      </p:pic>
    </p:spTree>
    <p:extLst>
      <p:ext uri="{BB962C8B-B14F-4D97-AF65-F5344CB8AC3E}">
        <p14:creationId xmlns:p14="http://schemas.microsoft.com/office/powerpoint/2010/main" val="3213997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01213" y="217928"/>
            <a:ext cx="460191" cy="284591"/>
          </a:xfrm>
        </p:spPr>
        <p:txBody>
          <a:bodyPr/>
          <a:lstStyle/>
          <a:p>
            <a:fld id="{603C289A-54D5-4C32-934A-7B1A9FC8B676}" type="slidenum">
              <a:rPr lang="fr-FR" smtClean="0"/>
              <a:t>77</a:t>
            </a:fld>
            <a:endParaRPr lang="fr-FR" dirty="0"/>
          </a:p>
        </p:txBody>
      </p:sp>
      <p:sp>
        <p:nvSpPr>
          <p:cNvPr id="3" name="ZoneTexte 2"/>
          <p:cNvSpPr txBox="1"/>
          <p:nvPr/>
        </p:nvSpPr>
        <p:spPr>
          <a:xfrm>
            <a:off x="2915324" y="16962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4" y="817582"/>
            <a:ext cx="3485219" cy="369332"/>
          </a:xfrm>
          <a:prstGeom prst="rect">
            <a:avLst/>
          </a:prstGeom>
          <a:noFill/>
        </p:spPr>
        <p:txBody>
          <a:bodyPr wrap="square" rtlCol="0">
            <a:spAutoFit/>
          </a:bodyPr>
          <a:lstStyle/>
          <a:p>
            <a:r>
              <a:rPr lang="fr-FR" dirty="0" smtClean="0">
                <a:solidFill>
                  <a:srgbClr val="008000"/>
                </a:solidFill>
              </a:rPr>
              <a:t>16.31. </a:t>
            </a:r>
            <a:r>
              <a:rPr lang="fr-FR" b="1" dirty="0">
                <a:solidFill>
                  <a:srgbClr val="008000"/>
                </a:solidFill>
              </a:rPr>
              <a:t>Piment</a:t>
            </a:r>
            <a:r>
              <a:rPr lang="fr-FR" dirty="0">
                <a:solidFill>
                  <a:srgbClr val="008000"/>
                </a:solidFill>
              </a:rPr>
              <a:t> (</a:t>
            </a:r>
            <a:r>
              <a:rPr lang="fr-FR" i="1" dirty="0" err="1">
                <a:solidFill>
                  <a:srgbClr val="008000"/>
                </a:solidFill>
              </a:rPr>
              <a:t>Capsicum</a:t>
            </a:r>
            <a:r>
              <a:rPr lang="fr-FR" i="1" dirty="0">
                <a:solidFill>
                  <a:srgbClr val="008000"/>
                </a:solidFill>
              </a:rPr>
              <a:t> </a:t>
            </a:r>
            <a:r>
              <a:rPr lang="fr-FR" i="1" dirty="0" err="1">
                <a:solidFill>
                  <a:srgbClr val="008000"/>
                </a:solidFill>
              </a:rPr>
              <a:t>spp</a:t>
            </a:r>
            <a:r>
              <a:rPr lang="fr-FR" dirty="0">
                <a:solidFill>
                  <a:srgbClr val="008000"/>
                </a:solidFill>
              </a:rPr>
              <a:t>.)</a:t>
            </a:r>
          </a:p>
        </p:txBody>
      </p:sp>
      <p:pic>
        <p:nvPicPr>
          <p:cNvPr id="6" name="Imag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990" y="169620"/>
            <a:ext cx="24860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920080" y="3473827"/>
            <a:ext cx="1861599"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Piment (© Benjamin Lisan)</a:t>
            </a:r>
            <a:endParaRPr lang="fr-FR" sz="1200" dirty="0">
              <a:solidFill>
                <a:srgbClr val="008000"/>
              </a:solidFill>
            </a:endParaRPr>
          </a:p>
        </p:txBody>
      </p:sp>
      <p:sp>
        <p:nvSpPr>
          <p:cNvPr id="4" name="ZoneTexte 3"/>
          <p:cNvSpPr txBox="1"/>
          <p:nvPr/>
        </p:nvSpPr>
        <p:spPr>
          <a:xfrm>
            <a:off x="161364" y="1186914"/>
            <a:ext cx="9362626" cy="2862322"/>
          </a:xfrm>
          <a:prstGeom prst="rect">
            <a:avLst/>
          </a:prstGeom>
          <a:noFill/>
        </p:spPr>
        <p:txBody>
          <a:bodyPr wrap="square" rtlCol="0">
            <a:spAutoFit/>
          </a:bodyPr>
          <a:lstStyle/>
          <a:p>
            <a:pPr algn="just"/>
            <a:r>
              <a:rPr lang="fr-FR" dirty="0">
                <a:solidFill>
                  <a:srgbClr val="008000"/>
                </a:solidFill>
              </a:rPr>
              <a:t>Le terme </a:t>
            </a:r>
            <a:r>
              <a:rPr lang="fr-FR" i="1" dirty="0">
                <a:solidFill>
                  <a:srgbClr val="008000"/>
                </a:solidFill>
              </a:rPr>
              <a:t>piment</a:t>
            </a:r>
            <a:r>
              <a:rPr lang="fr-FR" dirty="0">
                <a:solidFill>
                  <a:srgbClr val="008000"/>
                </a:solidFill>
              </a:rPr>
              <a:t> (vert, jaune, orange ou rouge) est un </a:t>
            </a:r>
            <a:r>
              <a:rPr lang="fr-FR" dirty="0">
                <a:solidFill>
                  <a:srgbClr val="008000"/>
                </a:solidFill>
                <a:hlinkClick r:id="rId3" tooltip="Nom vernaculaire"/>
              </a:rPr>
              <a:t>nom vernaculaire</a:t>
            </a:r>
            <a:r>
              <a:rPr lang="fr-FR" dirty="0">
                <a:solidFill>
                  <a:srgbClr val="008000"/>
                </a:solidFill>
              </a:rPr>
              <a:t> désignant le </a:t>
            </a:r>
            <a:r>
              <a:rPr lang="fr-FR" dirty="0">
                <a:solidFill>
                  <a:srgbClr val="008000"/>
                </a:solidFill>
                <a:hlinkClick r:id="rId4" tooltip="Fruit (botanique)"/>
              </a:rPr>
              <a:t>fruit</a:t>
            </a:r>
            <a:r>
              <a:rPr lang="fr-FR" dirty="0">
                <a:solidFill>
                  <a:srgbClr val="008000"/>
                </a:solidFill>
              </a:rPr>
              <a:t> de cinq </a:t>
            </a:r>
            <a:r>
              <a:rPr lang="fr-FR" dirty="0">
                <a:solidFill>
                  <a:srgbClr val="008000"/>
                </a:solidFill>
                <a:hlinkClick r:id="rId5" tooltip="Espèce"/>
              </a:rPr>
              <a:t>espèces</a:t>
            </a:r>
            <a:r>
              <a:rPr lang="fr-FR" dirty="0">
                <a:solidFill>
                  <a:srgbClr val="008000"/>
                </a:solidFill>
              </a:rPr>
              <a:t> de plantes du genre </a:t>
            </a:r>
            <a:r>
              <a:rPr lang="fr-FR" i="1" dirty="0" err="1">
                <a:solidFill>
                  <a:srgbClr val="008000"/>
                </a:solidFill>
                <a:hlinkClick r:id="rId6" tooltip="Capsicum"/>
              </a:rPr>
              <a:t>Capsicum</a:t>
            </a:r>
            <a:r>
              <a:rPr lang="fr-FR" dirty="0">
                <a:solidFill>
                  <a:srgbClr val="008000"/>
                </a:solidFill>
              </a:rPr>
              <a:t> de la famille des </a:t>
            </a:r>
            <a:r>
              <a:rPr lang="fr-FR" dirty="0">
                <a:solidFill>
                  <a:srgbClr val="008000"/>
                </a:solidFill>
                <a:hlinkClick r:id="rId7" tooltip="Solanaceae"/>
              </a:rPr>
              <a:t>Solanacées</a:t>
            </a:r>
            <a:r>
              <a:rPr lang="fr-FR" dirty="0" smtClean="0">
                <a:solidFill>
                  <a:srgbClr val="008000"/>
                </a:solidFill>
              </a:rPr>
              <a:t>. </a:t>
            </a:r>
          </a:p>
          <a:p>
            <a:pPr algn="just"/>
            <a:r>
              <a:rPr lang="fr-FR" sz="1200" dirty="0">
                <a:solidFill>
                  <a:srgbClr val="008000"/>
                </a:solidFill>
              </a:rPr>
              <a:t>Les piments du genre </a:t>
            </a:r>
            <a:r>
              <a:rPr lang="fr-FR" sz="1200" i="1" dirty="0" err="1">
                <a:solidFill>
                  <a:srgbClr val="008000"/>
                </a:solidFill>
              </a:rPr>
              <a:t>Capsicum</a:t>
            </a:r>
            <a:r>
              <a:rPr lang="fr-FR" sz="1200" dirty="0">
                <a:solidFill>
                  <a:srgbClr val="008000"/>
                </a:solidFill>
              </a:rPr>
              <a:t>, principaux représentants de la saveur pimentée, sont originaires d'</a:t>
            </a:r>
            <a:r>
              <a:rPr lang="fr-FR" sz="1200" dirty="0">
                <a:solidFill>
                  <a:srgbClr val="008000"/>
                </a:solidFill>
                <a:hlinkClick r:id="rId8" tooltip="Amérique du Sud"/>
              </a:rPr>
              <a:t>Amérique du Sud</a:t>
            </a:r>
            <a:r>
              <a:rPr lang="fr-FR" sz="1200" dirty="0">
                <a:solidFill>
                  <a:srgbClr val="008000"/>
                </a:solidFill>
              </a:rPr>
              <a:t> et </a:t>
            </a:r>
            <a:r>
              <a:rPr lang="fr-FR" sz="1200" dirty="0">
                <a:solidFill>
                  <a:srgbClr val="008000"/>
                </a:solidFill>
                <a:hlinkClick r:id="rId9" tooltip="Amérique centrale"/>
              </a:rPr>
              <a:t>centrale</a:t>
            </a:r>
            <a:r>
              <a:rPr lang="fr-FR" sz="1200" baseline="30000" dirty="0">
                <a:solidFill>
                  <a:srgbClr val="008000"/>
                </a:solidFill>
                <a:hlinkClick r:id="rId10"/>
              </a:rPr>
              <a:t>1</a:t>
            </a:r>
            <a:r>
              <a:rPr lang="fr-FR" sz="1200" dirty="0">
                <a:solidFill>
                  <a:srgbClr val="008000"/>
                </a:solidFill>
              </a:rPr>
              <a:t>, où ils étaient cultivés comme plantes potagères pour leurs fruits aux qualités alimentaires et aromatiques</a:t>
            </a:r>
            <a:r>
              <a:rPr lang="fr-FR" sz="1200" dirty="0" smtClean="0">
                <a:solidFill>
                  <a:srgbClr val="008000"/>
                </a:solidFill>
              </a:rPr>
              <a:t>.</a:t>
            </a:r>
          </a:p>
          <a:p>
            <a:pPr algn="just"/>
            <a:r>
              <a:rPr lang="fr-FR" sz="1200" dirty="0">
                <a:solidFill>
                  <a:srgbClr val="008000"/>
                </a:solidFill>
              </a:rPr>
              <a:t>Les piments sont aujourd'hui cultivés dans 64 pays, l'Inde produisant à elle seule 38,7% de la consommation mondiale (3,4 millions de tonnes</a:t>
            </a:r>
            <a:r>
              <a:rPr lang="fr-FR" sz="1200" dirty="0" smtClean="0">
                <a:solidFill>
                  <a:srgbClr val="008000"/>
                </a:solidFill>
              </a:rPr>
              <a:t>). </a:t>
            </a:r>
            <a:r>
              <a:rPr lang="fr-FR" sz="1200" dirty="0">
                <a:solidFill>
                  <a:srgbClr val="008000"/>
                </a:solidFill>
              </a:rPr>
              <a:t>Ils sont de plus en plus utilisés pour leur aspect décoratif et pour leurs propriétés </a:t>
            </a:r>
            <a:r>
              <a:rPr lang="fr-FR" sz="1200" dirty="0" smtClean="0">
                <a:solidFill>
                  <a:srgbClr val="008000"/>
                </a:solidFill>
              </a:rPr>
              <a:t>médicinales.</a:t>
            </a:r>
          </a:p>
          <a:p>
            <a:pPr algn="just"/>
            <a:r>
              <a:rPr lang="fr-FR" sz="1200" dirty="0">
                <a:solidFill>
                  <a:srgbClr val="008000"/>
                </a:solidFill>
              </a:rPr>
              <a:t>Il existe cinq espèces de </a:t>
            </a:r>
            <a:r>
              <a:rPr lang="fr-FR" sz="1200" dirty="0" smtClean="0">
                <a:solidFill>
                  <a:srgbClr val="008000"/>
                </a:solidFill>
              </a:rPr>
              <a:t>piments cultivés, </a:t>
            </a:r>
            <a:r>
              <a:rPr lang="fr-FR" sz="1200" dirty="0">
                <a:solidFill>
                  <a:srgbClr val="008000"/>
                </a:solidFill>
              </a:rPr>
              <a:t>chacune distinguable (en partie) grâce à ses fleurs qui sont de couleur violette, verte ou blanche et parfois maculées de jaune et </a:t>
            </a:r>
            <a:r>
              <a:rPr lang="fr-FR" sz="1200" dirty="0" smtClean="0">
                <a:solidFill>
                  <a:srgbClr val="008000"/>
                </a:solidFill>
              </a:rPr>
              <a:t>rouge :</a:t>
            </a:r>
          </a:p>
          <a:p>
            <a:pPr marL="171450" indent="-171450" algn="just">
              <a:buFont typeface="Arial" panose="020B0604020202020204" pitchFamily="34" charset="0"/>
              <a:buChar char="•"/>
            </a:pPr>
            <a:r>
              <a:rPr lang="fr-FR" sz="1200" i="1" dirty="0" err="1">
                <a:solidFill>
                  <a:srgbClr val="008000"/>
                </a:solidFill>
              </a:rPr>
              <a:t>Capsicum</a:t>
            </a:r>
            <a:r>
              <a:rPr lang="fr-FR" sz="1200" i="1" dirty="0">
                <a:solidFill>
                  <a:srgbClr val="008000"/>
                </a:solidFill>
              </a:rPr>
              <a:t> </a:t>
            </a:r>
            <a:r>
              <a:rPr lang="fr-FR" sz="1200" i="1" dirty="0" err="1">
                <a:solidFill>
                  <a:srgbClr val="008000"/>
                </a:solidFill>
              </a:rPr>
              <a:t>annuum</a:t>
            </a:r>
            <a:r>
              <a:rPr lang="fr-FR" sz="1200" dirty="0">
                <a:solidFill>
                  <a:srgbClr val="008000"/>
                </a:solidFill>
              </a:rPr>
              <a:t> est la plus cultivée (</a:t>
            </a:r>
            <a:r>
              <a:rPr lang="fr-FR" sz="1200" dirty="0" err="1">
                <a:solidFill>
                  <a:srgbClr val="008000"/>
                </a:solidFill>
                <a:hlinkClick r:id="rId11" tooltip="Jalapeño"/>
              </a:rPr>
              <a:t>Jalapeño</a:t>
            </a:r>
            <a:r>
              <a:rPr lang="fr-FR" sz="1200" dirty="0">
                <a:solidFill>
                  <a:srgbClr val="008000"/>
                </a:solidFill>
              </a:rPr>
              <a:t>, de Cayenne, </a:t>
            </a:r>
            <a:r>
              <a:rPr lang="fr-FR" sz="1200" dirty="0">
                <a:solidFill>
                  <a:srgbClr val="008000"/>
                </a:solidFill>
                <a:hlinkClick r:id="rId12" tooltip="Paprika"/>
              </a:rPr>
              <a:t>paprika</a:t>
            </a:r>
            <a:r>
              <a:rPr lang="fr-FR" sz="1200" dirty="0">
                <a:solidFill>
                  <a:srgbClr val="008000"/>
                </a:solidFill>
              </a:rPr>
              <a:t>, </a:t>
            </a:r>
            <a:r>
              <a:rPr lang="fr-FR" sz="1200" dirty="0" smtClean="0">
                <a:solidFill>
                  <a:srgbClr val="008000"/>
                </a:solidFill>
              </a:rPr>
              <a:t>…), </a:t>
            </a:r>
            <a:r>
              <a:rPr lang="fr-FR" sz="1200" dirty="0">
                <a:solidFill>
                  <a:srgbClr val="008000"/>
                </a:solidFill>
              </a:rPr>
              <a:t>dont les fleurs sont généralement blanches</a:t>
            </a:r>
            <a:r>
              <a:rPr lang="fr-FR" sz="1200" dirty="0" smtClean="0">
                <a:solidFill>
                  <a:srgbClr val="008000"/>
                </a:solidFill>
              </a:rPr>
              <a:t>.</a:t>
            </a:r>
          </a:p>
          <a:p>
            <a:pPr marL="171450" indent="-171450" algn="just">
              <a:buFont typeface="Arial" panose="020B0604020202020204" pitchFamily="34" charset="0"/>
              <a:buChar char="•"/>
            </a:pPr>
            <a:r>
              <a:rPr lang="fr-FR" sz="1200" i="1" dirty="0" err="1">
                <a:solidFill>
                  <a:srgbClr val="008000"/>
                </a:solidFill>
              </a:rPr>
              <a:t>Capsicum</a:t>
            </a:r>
            <a:r>
              <a:rPr lang="fr-FR" sz="1200" i="1" dirty="0">
                <a:solidFill>
                  <a:srgbClr val="008000"/>
                </a:solidFill>
              </a:rPr>
              <a:t> </a:t>
            </a:r>
            <a:r>
              <a:rPr lang="fr-FR" sz="1200" i="1" dirty="0" err="1">
                <a:solidFill>
                  <a:srgbClr val="008000"/>
                </a:solidFill>
              </a:rPr>
              <a:t>baccatum</a:t>
            </a:r>
            <a:r>
              <a:rPr lang="fr-FR" sz="1200" dirty="0">
                <a:solidFill>
                  <a:srgbClr val="008000"/>
                </a:solidFill>
              </a:rPr>
              <a:t> présente généralement des fleurs blanches avec des traces jaunes ou vertes. Ce sont souvent de grandes plantes de plus un mètre de haut</a:t>
            </a:r>
            <a:r>
              <a:rPr lang="fr-FR" sz="1200" dirty="0" smtClean="0">
                <a:solidFill>
                  <a:srgbClr val="008000"/>
                </a:solidFill>
              </a:rPr>
              <a:t>. </a:t>
            </a:r>
            <a:r>
              <a:rPr lang="fr-FR" sz="1200" dirty="0">
                <a:solidFill>
                  <a:srgbClr val="008000"/>
                </a:solidFill>
              </a:rPr>
              <a:t>Les </a:t>
            </a:r>
            <a:r>
              <a:rPr lang="fr-FR" sz="1200" dirty="0" err="1">
                <a:solidFill>
                  <a:srgbClr val="008000"/>
                </a:solidFill>
              </a:rPr>
              <a:t>aji</a:t>
            </a:r>
            <a:r>
              <a:rPr lang="fr-FR" sz="1200" dirty="0">
                <a:solidFill>
                  <a:srgbClr val="008000"/>
                </a:solidFill>
              </a:rPr>
              <a:t> (piments d'Amérique du Sud) appartiennent à cette espèce</a:t>
            </a:r>
            <a:r>
              <a:rPr lang="fr-FR" sz="1200" dirty="0" smtClean="0">
                <a:solidFill>
                  <a:srgbClr val="008000"/>
                </a:solidFill>
              </a:rPr>
              <a:t>.</a:t>
            </a:r>
          </a:p>
          <a:p>
            <a:pPr marL="171450" indent="-171450" algn="just">
              <a:buFont typeface="Arial" panose="020B0604020202020204" pitchFamily="34" charset="0"/>
              <a:buChar char="•"/>
            </a:pPr>
            <a:r>
              <a:rPr lang="fr-FR" sz="1200" i="1" dirty="0" err="1">
                <a:solidFill>
                  <a:srgbClr val="008000"/>
                </a:solidFill>
              </a:rPr>
              <a:t>Capsicum</a:t>
            </a:r>
            <a:r>
              <a:rPr lang="fr-FR" sz="1200" i="1" dirty="0">
                <a:solidFill>
                  <a:srgbClr val="008000"/>
                </a:solidFill>
              </a:rPr>
              <a:t> </a:t>
            </a:r>
            <a:r>
              <a:rPr lang="fr-FR" sz="1200" i="1" dirty="0" err="1">
                <a:solidFill>
                  <a:srgbClr val="008000"/>
                </a:solidFill>
              </a:rPr>
              <a:t>chinense</a:t>
            </a:r>
            <a:r>
              <a:rPr lang="fr-FR" sz="1200" dirty="0">
                <a:solidFill>
                  <a:srgbClr val="008000"/>
                </a:solidFill>
              </a:rPr>
              <a:t> ne vient pas de </a:t>
            </a:r>
            <a:r>
              <a:rPr lang="fr-FR" sz="1200" dirty="0">
                <a:solidFill>
                  <a:srgbClr val="008000"/>
                </a:solidFill>
                <a:hlinkClick r:id="rId13" tooltip="République populaire de Chine"/>
              </a:rPr>
              <a:t>Chine</a:t>
            </a:r>
            <a:r>
              <a:rPr lang="fr-FR" sz="1200" dirty="0">
                <a:solidFill>
                  <a:srgbClr val="008000"/>
                </a:solidFill>
              </a:rPr>
              <a:t>, contrairement à ce que le nom suggère mais d'Amérique du Sud (comme les autres). Les fruits ont une saveur caractéristique d'abricot mais ils sont aussi parmi les plus </a:t>
            </a:r>
            <a:r>
              <a:rPr lang="fr-FR" sz="1200" dirty="0" smtClean="0">
                <a:solidFill>
                  <a:srgbClr val="008000"/>
                </a:solidFill>
              </a:rPr>
              <a:t>forts (comme les </a:t>
            </a:r>
            <a:r>
              <a:rPr lang="fr-FR" sz="1200" dirty="0">
                <a:solidFill>
                  <a:srgbClr val="008000"/>
                </a:solidFill>
              </a:rPr>
              <a:t>variétés comme </a:t>
            </a:r>
            <a:r>
              <a:rPr lang="fr-FR" sz="1200" dirty="0" err="1">
                <a:solidFill>
                  <a:srgbClr val="008000"/>
                </a:solidFill>
                <a:hlinkClick r:id="rId14" tooltip="Piment habanero"/>
              </a:rPr>
              <a:t>habanero</a:t>
            </a:r>
            <a:r>
              <a:rPr lang="fr-FR" sz="1200" dirty="0">
                <a:solidFill>
                  <a:srgbClr val="008000"/>
                </a:solidFill>
              </a:rPr>
              <a:t> ou coiffe d'évêque</a:t>
            </a:r>
            <a:r>
              <a:rPr lang="fr-FR" sz="1200" dirty="0" smtClean="0">
                <a:solidFill>
                  <a:srgbClr val="008000"/>
                </a:solidFill>
              </a:rPr>
              <a:t>). </a:t>
            </a:r>
            <a:r>
              <a:rPr lang="fr-FR" sz="1200" dirty="0">
                <a:solidFill>
                  <a:srgbClr val="008000"/>
                </a:solidFill>
              </a:rPr>
              <a:t>Ces espèces sont lentes à germer et à mûrir, elles demandent un climat chaud et humide (tropical).</a:t>
            </a:r>
            <a:r>
              <a:rPr lang="fr-FR" sz="1200" dirty="0" smtClean="0">
                <a:solidFill>
                  <a:srgbClr val="008000"/>
                </a:solidFill>
              </a:rPr>
              <a:t> </a:t>
            </a:r>
          </a:p>
        </p:txBody>
      </p:sp>
      <p:sp>
        <p:nvSpPr>
          <p:cNvPr id="8" name="ZoneTexte 7"/>
          <p:cNvSpPr txBox="1"/>
          <p:nvPr/>
        </p:nvSpPr>
        <p:spPr>
          <a:xfrm>
            <a:off x="161364" y="3944039"/>
            <a:ext cx="11946173" cy="1569660"/>
          </a:xfrm>
          <a:prstGeom prst="rect">
            <a:avLst/>
          </a:prstGeom>
          <a:noFill/>
        </p:spPr>
        <p:txBody>
          <a:bodyPr wrap="square" rtlCol="0">
            <a:spAutoFit/>
          </a:bodyPr>
          <a:lstStyle/>
          <a:p>
            <a:pPr marL="171450" indent="-171450" algn="just">
              <a:buFont typeface="Arial" panose="020B0604020202020204" pitchFamily="34" charset="0"/>
              <a:buChar char="•"/>
            </a:pPr>
            <a:r>
              <a:rPr lang="fr-FR" sz="1200" i="1" dirty="0" err="1">
                <a:solidFill>
                  <a:srgbClr val="008000"/>
                </a:solidFill>
              </a:rPr>
              <a:t>Capsicum</a:t>
            </a:r>
            <a:r>
              <a:rPr lang="fr-FR" sz="1200" i="1" dirty="0">
                <a:solidFill>
                  <a:srgbClr val="008000"/>
                </a:solidFill>
              </a:rPr>
              <a:t> </a:t>
            </a:r>
            <a:r>
              <a:rPr lang="fr-FR" sz="1200" i="1" dirty="0" err="1">
                <a:solidFill>
                  <a:srgbClr val="008000"/>
                </a:solidFill>
              </a:rPr>
              <a:t>frutescens</a:t>
            </a:r>
            <a:r>
              <a:rPr lang="fr-FR" sz="1200" dirty="0">
                <a:solidFill>
                  <a:srgbClr val="008000"/>
                </a:solidFill>
              </a:rPr>
              <a:t> présente des variétés aux fleurs blanches, teintées de vert, avec des </a:t>
            </a:r>
            <a:r>
              <a:rPr lang="fr-FR" sz="1200" dirty="0">
                <a:solidFill>
                  <a:srgbClr val="008000"/>
                </a:solidFill>
                <a:hlinkClick r:id="rId15" tooltip="Anthère"/>
              </a:rPr>
              <a:t>anthères</a:t>
            </a:r>
            <a:r>
              <a:rPr lang="fr-FR" sz="1200" dirty="0">
                <a:solidFill>
                  <a:srgbClr val="008000"/>
                </a:solidFill>
              </a:rPr>
              <a:t> violettes. Elles sont peu cultivées, mis à part le fameux </a:t>
            </a:r>
            <a:r>
              <a:rPr lang="fr-FR" sz="1200" dirty="0">
                <a:solidFill>
                  <a:srgbClr val="008000"/>
                </a:solidFill>
                <a:hlinkClick r:id="rId16" tooltip="Tabasco (sauce)"/>
              </a:rPr>
              <a:t>tabasco</a:t>
            </a:r>
            <a:r>
              <a:rPr lang="fr-FR" sz="1200" dirty="0">
                <a:solidFill>
                  <a:srgbClr val="008000"/>
                </a:solidFill>
              </a:rPr>
              <a:t>.</a:t>
            </a:r>
          </a:p>
          <a:p>
            <a:pPr marL="171450" indent="-171450" algn="just">
              <a:buFont typeface="Arial" panose="020B0604020202020204" pitchFamily="34" charset="0"/>
              <a:buChar char="•"/>
            </a:pPr>
            <a:r>
              <a:rPr lang="fr-FR" sz="1200" i="1" dirty="0" err="1">
                <a:solidFill>
                  <a:srgbClr val="008000"/>
                </a:solidFill>
              </a:rPr>
              <a:t>Capsicum</a:t>
            </a:r>
            <a:r>
              <a:rPr lang="fr-FR" sz="1200" i="1" dirty="0">
                <a:solidFill>
                  <a:srgbClr val="008000"/>
                </a:solidFill>
              </a:rPr>
              <a:t> </a:t>
            </a:r>
            <a:r>
              <a:rPr lang="fr-FR" sz="1200" i="1" dirty="0" err="1">
                <a:solidFill>
                  <a:srgbClr val="008000"/>
                </a:solidFill>
              </a:rPr>
              <a:t>pubescens</a:t>
            </a:r>
            <a:r>
              <a:rPr lang="fr-FR" sz="1200" dirty="0">
                <a:solidFill>
                  <a:srgbClr val="008000"/>
                </a:solidFill>
              </a:rPr>
              <a:t> propose des variétés moins communes en culture, plus délicates. Les fleurs sont violettes, avec des </a:t>
            </a:r>
            <a:r>
              <a:rPr lang="fr-FR" sz="1200" dirty="0">
                <a:solidFill>
                  <a:srgbClr val="008000"/>
                </a:solidFill>
                <a:hlinkClick r:id="rId15" tooltip="Anthère"/>
              </a:rPr>
              <a:t>anthères</a:t>
            </a:r>
            <a:r>
              <a:rPr lang="fr-FR" sz="1200" dirty="0">
                <a:solidFill>
                  <a:srgbClr val="008000"/>
                </a:solidFill>
              </a:rPr>
              <a:t> blanches. C'est la seule espèce produisant des graines noires. Le </a:t>
            </a:r>
            <a:r>
              <a:rPr lang="fr-FR" sz="1200" dirty="0">
                <a:solidFill>
                  <a:srgbClr val="008000"/>
                </a:solidFill>
                <a:hlinkClick r:id="rId17" tooltip="Piment rocoto"/>
              </a:rPr>
              <a:t>piment </a:t>
            </a:r>
            <a:r>
              <a:rPr lang="fr-FR" sz="1200" dirty="0" err="1">
                <a:solidFill>
                  <a:srgbClr val="008000"/>
                </a:solidFill>
                <a:hlinkClick r:id="rId17" tooltip="Piment rocoto"/>
              </a:rPr>
              <a:t>rocoto</a:t>
            </a:r>
            <a:r>
              <a:rPr lang="fr-FR" sz="1200" dirty="0">
                <a:solidFill>
                  <a:srgbClr val="008000"/>
                </a:solidFill>
              </a:rPr>
              <a:t> fait partie de cette espèce</a:t>
            </a:r>
            <a:r>
              <a:rPr lang="fr-FR" sz="1200" dirty="0" smtClean="0">
                <a:solidFill>
                  <a:srgbClr val="008000"/>
                </a:solidFill>
              </a:rPr>
              <a:t>.</a:t>
            </a:r>
          </a:p>
          <a:p>
            <a:pPr algn="just"/>
            <a:r>
              <a:rPr lang="fr-FR" sz="1200" dirty="0" smtClean="0">
                <a:solidFill>
                  <a:srgbClr val="008000"/>
                </a:solidFill>
              </a:rPr>
              <a:t>C’est un</a:t>
            </a:r>
            <a:r>
              <a:rPr lang="fr-FR" sz="1200" dirty="0">
                <a:solidFill>
                  <a:srgbClr val="008000"/>
                </a:solidFill>
              </a:rPr>
              <a:t> </a:t>
            </a:r>
            <a:r>
              <a:rPr lang="fr-FR" sz="1200" b="1" dirty="0" smtClean="0">
                <a:solidFill>
                  <a:srgbClr val="008000"/>
                </a:solidFill>
              </a:rPr>
              <a:t>condiment</a:t>
            </a:r>
            <a:r>
              <a:rPr lang="fr-FR" sz="1200" dirty="0">
                <a:solidFill>
                  <a:srgbClr val="008000"/>
                </a:solidFill>
              </a:rPr>
              <a:t>,</a:t>
            </a:r>
            <a:r>
              <a:rPr lang="fr-FR" sz="1200" dirty="0" smtClean="0">
                <a:solidFill>
                  <a:srgbClr val="008000"/>
                </a:solidFill>
              </a:rPr>
              <a:t> </a:t>
            </a:r>
            <a:r>
              <a:rPr lang="fr-FR" sz="1200" dirty="0">
                <a:solidFill>
                  <a:srgbClr val="008000"/>
                </a:solidFill>
              </a:rPr>
              <a:t>une substance destinée à assaisonner, </a:t>
            </a:r>
            <a:r>
              <a:rPr lang="fr-FR" sz="1200" dirty="0" smtClean="0">
                <a:solidFill>
                  <a:srgbClr val="008000"/>
                </a:solidFill>
              </a:rPr>
              <a:t>à </a:t>
            </a:r>
            <a:r>
              <a:rPr lang="fr-FR" sz="1200" dirty="0">
                <a:solidFill>
                  <a:srgbClr val="008000"/>
                </a:solidFill>
              </a:rPr>
              <a:t>relever le </a:t>
            </a:r>
            <a:r>
              <a:rPr lang="fr-FR" sz="1200" dirty="0">
                <a:solidFill>
                  <a:srgbClr val="008000"/>
                </a:solidFill>
                <a:hlinkClick r:id="rId18" tooltip="Goût"/>
              </a:rPr>
              <a:t>goût</a:t>
            </a:r>
            <a:r>
              <a:rPr lang="fr-FR" sz="1200" dirty="0">
                <a:solidFill>
                  <a:srgbClr val="008000"/>
                </a:solidFill>
              </a:rPr>
              <a:t> des </a:t>
            </a:r>
            <a:r>
              <a:rPr lang="fr-FR" sz="1200" dirty="0">
                <a:solidFill>
                  <a:srgbClr val="008000"/>
                </a:solidFill>
                <a:hlinkClick r:id="rId19" tooltip="Aliment"/>
              </a:rPr>
              <a:t>aliments</a:t>
            </a:r>
            <a:r>
              <a:rPr lang="fr-FR" sz="1200" dirty="0">
                <a:solidFill>
                  <a:srgbClr val="008000"/>
                </a:solidFill>
              </a:rPr>
              <a:t> ou des préparations </a:t>
            </a:r>
            <a:r>
              <a:rPr lang="fr-FR" sz="1200" dirty="0">
                <a:solidFill>
                  <a:srgbClr val="008000"/>
                </a:solidFill>
                <a:hlinkClick r:id="rId20" tooltip="Cuisine"/>
              </a:rPr>
              <a:t>culinaires</a:t>
            </a:r>
            <a:r>
              <a:rPr lang="fr-FR" sz="1200" dirty="0">
                <a:solidFill>
                  <a:srgbClr val="008000"/>
                </a:solidFill>
              </a:rPr>
              <a:t>, notamment des </a:t>
            </a:r>
            <a:r>
              <a:rPr lang="fr-FR" sz="1200" dirty="0">
                <a:solidFill>
                  <a:srgbClr val="008000"/>
                </a:solidFill>
                <a:hlinkClick r:id="rId21" tooltip="Sauce"/>
              </a:rPr>
              <a:t>sauces</a:t>
            </a:r>
            <a:r>
              <a:rPr lang="fr-FR" sz="1200" dirty="0">
                <a:solidFill>
                  <a:srgbClr val="008000"/>
                </a:solidFill>
              </a:rPr>
              <a:t>. Le piment est devenu un ingrédient de base dans toutes les cuisines tropicales pas uniquement pour ses saveurs. Dans un pays chaud, agrémenter les plats de piment aurait un effet </a:t>
            </a:r>
            <a:r>
              <a:rPr lang="fr-FR" sz="1200" dirty="0">
                <a:solidFill>
                  <a:srgbClr val="008000"/>
                </a:solidFill>
                <a:hlinkClick r:id="rId22" tooltip="Bactéricide"/>
              </a:rPr>
              <a:t>bactéricide</a:t>
            </a:r>
            <a:r>
              <a:rPr lang="fr-FR" sz="1200" dirty="0">
                <a:solidFill>
                  <a:srgbClr val="008000"/>
                </a:solidFill>
              </a:rPr>
              <a:t> et permet de réduire fortement les infections </a:t>
            </a:r>
            <a:r>
              <a:rPr lang="fr-FR" sz="1200" dirty="0" smtClean="0">
                <a:solidFill>
                  <a:srgbClr val="008000"/>
                </a:solidFill>
              </a:rPr>
              <a:t>intestinales. </a:t>
            </a:r>
            <a:r>
              <a:rPr lang="fr-FR" sz="1200" dirty="0">
                <a:solidFill>
                  <a:srgbClr val="008000"/>
                </a:solidFill>
              </a:rPr>
              <a:t>Les piments contiennent plus de vitamines A que n'importe quel autre fruit ou légume et sont une source importante de vitamine C, de magnésium et de </a:t>
            </a:r>
            <a:r>
              <a:rPr lang="fr-FR" sz="1200" dirty="0" smtClean="0">
                <a:solidFill>
                  <a:srgbClr val="008000"/>
                </a:solidFill>
              </a:rPr>
              <a:t>fer.</a:t>
            </a:r>
            <a:endParaRPr lang="fr-FR" sz="1200" dirty="0">
              <a:solidFill>
                <a:srgbClr val="008000"/>
              </a:solidFill>
            </a:endParaRPr>
          </a:p>
          <a:p>
            <a:pPr algn="just"/>
            <a:r>
              <a:rPr lang="fr-FR" sz="1200" dirty="0">
                <a:solidFill>
                  <a:srgbClr val="008000"/>
                </a:solidFill>
              </a:rPr>
              <a:t>Sources : a) </a:t>
            </a:r>
            <a:r>
              <a:rPr lang="fr-FR" sz="1200" dirty="0">
                <a:solidFill>
                  <a:srgbClr val="008000"/>
                </a:solidFill>
                <a:hlinkClick r:id="rId23"/>
              </a:rPr>
              <a:t>http://</a:t>
            </a:r>
            <a:r>
              <a:rPr lang="fr-FR" sz="1200" dirty="0" smtClean="0">
                <a:solidFill>
                  <a:srgbClr val="008000"/>
                </a:solidFill>
                <a:hlinkClick r:id="rId23"/>
              </a:rPr>
              <a:t>fr.wikipedia.org/wiki/Piment</a:t>
            </a:r>
            <a:r>
              <a:rPr lang="fr-FR" sz="1200" dirty="0">
                <a:solidFill>
                  <a:srgbClr val="008000"/>
                </a:solidFill>
              </a:rPr>
              <a:t>; b) </a:t>
            </a:r>
            <a:r>
              <a:rPr lang="fr-FR" sz="1200" dirty="0">
                <a:solidFill>
                  <a:srgbClr val="008000"/>
                </a:solidFill>
                <a:hlinkClick r:id="rId6"/>
              </a:rPr>
              <a:t>http://</a:t>
            </a:r>
            <a:r>
              <a:rPr lang="fr-FR" sz="1200" dirty="0" smtClean="0">
                <a:solidFill>
                  <a:srgbClr val="008000"/>
                </a:solidFill>
                <a:hlinkClick r:id="rId6"/>
              </a:rPr>
              <a:t>fr.wikipedia.org/wiki/Capsicum</a:t>
            </a:r>
            <a:r>
              <a:rPr lang="fr-FR" sz="1200" dirty="0">
                <a:solidFill>
                  <a:srgbClr val="008000"/>
                </a:solidFill>
              </a:rPr>
              <a:t>,  c) </a:t>
            </a:r>
            <a:r>
              <a:rPr lang="fr-FR" sz="1200" dirty="0">
                <a:solidFill>
                  <a:srgbClr val="008000"/>
                </a:solidFill>
                <a:hlinkClick r:id="rId24"/>
              </a:rPr>
              <a:t>http://</a:t>
            </a:r>
            <a:r>
              <a:rPr lang="fr-FR" sz="1200" dirty="0" smtClean="0">
                <a:solidFill>
                  <a:srgbClr val="008000"/>
                </a:solidFill>
                <a:hlinkClick r:id="rId24"/>
              </a:rPr>
              <a:t>fr.wikipedia.org/wiki/Capsicum_annuum</a:t>
            </a:r>
            <a:r>
              <a:rPr lang="fr-FR" sz="1200" dirty="0">
                <a:solidFill>
                  <a:srgbClr val="008000"/>
                </a:solidFill>
              </a:rPr>
              <a:t>, </a:t>
            </a:r>
            <a:r>
              <a:rPr lang="fr-FR" sz="1200" dirty="0">
                <a:solidFill>
                  <a:srgbClr val="008000"/>
                </a:solidFill>
                <a:hlinkClick r:id="rId25"/>
              </a:rPr>
              <a:t>http://</a:t>
            </a:r>
            <a:r>
              <a:rPr lang="fr-FR" sz="1200" dirty="0" smtClean="0">
                <a:solidFill>
                  <a:srgbClr val="008000"/>
                </a:solidFill>
                <a:hlinkClick r:id="rId25"/>
              </a:rPr>
              <a:t>en.wikipedia.org/wiki/Capsicum_annuum</a:t>
            </a:r>
            <a:r>
              <a:rPr lang="fr-FR" sz="1200" dirty="0" smtClean="0">
                <a:solidFill>
                  <a:srgbClr val="008000"/>
                </a:solidFill>
              </a:rPr>
              <a:t> </a:t>
            </a:r>
            <a:endParaRPr lang="fr-FR" sz="1200" dirty="0">
              <a:solidFill>
                <a:srgbClr val="008000"/>
              </a:solidFill>
            </a:endParaRPr>
          </a:p>
          <a:p>
            <a:pPr algn="just"/>
            <a:endParaRPr lang="fr-FR" sz="1200" dirty="0">
              <a:solidFill>
                <a:srgbClr val="008000"/>
              </a:solidFill>
            </a:endParaRPr>
          </a:p>
        </p:txBody>
      </p:sp>
      <p:sp>
        <p:nvSpPr>
          <p:cNvPr id="9" name="ZoneTexte 8"/>
          <p:cNvSpPr txBox="1"/>
          <p:nvPr/>
        </p:nvSpPr>
        <p:spPr>
          <a:xfrm>
            <a:off x="0" y="6482685"/>
            <a:ext cx="2144532" cy="276999"/>
          </a:xfrm>
          <a:prstGeom prst="rect">
            <a:avLst/>
          </a:prstGeom>
          <a:noFill/>
        </p:spPr>
        <p:txBody>
          <a:bodyPr wrap="square" rtlCol="0">
            <a:spAutoFit/>
          </a:bodyPr>
          <a:lstStyle/>
          <a:p>
            <a:pPr algn="ctr"/>
            <a:r>
              <a:rPr lang="fr-FR" sz="1200" dirty="0">
                <a:solidFill>
                  <a:srgbClr val="008000"/>
                </a:solidFill>
              </a:rPr>
              <a:t>Fleur de </a:t>
            </a:r>
            <a:r>
              <a:rPr lang="fr-FR" sz="1200" i="1" dirty="0" err="1">
                <a:solidFill>
                  <a:srgbClr val="008000"/>
                </a:solidFill>
              </a:rPr>
              <a:t>Capsicum</a:t>
            </a:r>
            <a:r>
              <a:rPr lang="fr-FR" sz="1200" i="1" dirty="0">
                <a:solidFill>
                  <a:srgbClr val="008000"/>
                </a:solidFill>
              </a:rPr>
              <a:t> </a:t>
            </a:r>
            <a:r>
              <a:rPr lang="fr-FR" sz="1200" i="1" dirty="0" err="1">
                <a:solidFill>
                  <a:srgbClr val="008000"/>
                </a:solidFill>
              </a:rPr>
              <a:t>annuum</a:t>
            </a:r>
            <a:endParaRPr lang="fr-FR" sz="1200" dirty="0">
              <a:solidFill>
                <a:srgbClr val="008000"/>
              </a:solidFill>
            </a:endParaRPr>
          </a:p>
        </p:txBody>
      </p:sp>
      <p:sp>
        <p:nvSpPr>
          <p:cNvPr id="10" name="ZoneTexte 9"/>
          <p:cNvSpPr txBox="1"/>
          <p:nvPr/>
        </p:nvSpPr>
        <p:spPr>
          <a:xfrm>
            <a:off x="1981431" y="6491603"/>
            <a:ext cx="2144532" cy="276999"/>
          </a:xfrm>
          <a:prstGeom prst="rect">
            <a:avLst/>
          </a:prstGeom>
          <a:noFill/>
        </p:spPr>
        <p:txBody>
          <a:bodyPr wrap="square" rtlCol="0">
            <a:spAutoFit/>
          </a:bodyPr>
          <a:lstStyle/>
          <a:p>
            <a:pPr algn="ctr"/>
            <a:r>
              <a:rPr lang="fr-FR" sz="1200" i="1" dirty="0" err="1">
                <a:solidFill>
                  <a:srgbClr val="008000"/>
                </a:solidFill>
              </a:rPr>
              <a:t>Capsicum</a:t>
            </a:r>
            <a:r>
              <a:rPr lang="fr-FR" sz="1200" i="1" dirty="0">
                <a:solidFill>
                  <a:srgbClr val="008000"/>
                </a:solidFill>
              </a:rPr>
              <a:t> </a:t>
            </a:r>
            <a:r>
              <a:rPr lang="fr-FR" sz="1200" i="1" dirty="0" err="1">
                <a:solidFill>
                  <a:srgbClr val="008000"/>
                </a:solidFill>
              </a:rPr>
              <a:t>annuum</a:t>
            </a:r>
            <a:r>
              <a:rPr lang="fr-FR" sz="1200" dirty="0">
                <a:solidFill>
                  <a:srgbClr val="008000"/>
                </a:solidFill>
              </a:rPr>
              <a:t> </a:t>
            </a:r>
            <a:r>
              <a:rPr lang="fr-FR" sz="1200" dirty="0" err="1">
                <a:solidFill>
                  <a:srgbClr val="008000"/>
                </a:solidFill>
              </a:rPr>
              <a:t>Twilight</a:t>
            </a:r>
            <a:endParaRPr lang="fr-FR" sz="1200" dirty="0">
              <a:solidFill>
                <a:srgbClr val="008000"/>
              </a:solidFill>
            </a:endParaRPr>
          </a:p>
        </p:txBody>
      </p:sp>
      <p:sp>
        <p:nvSpPr>
          <p:cNvPr id="12" name="ZoneTexte 11"/>
          <p:cNvSpPr txBox="1"/>
          <p:nvPr/>
        </p:nvSpPr>
        <p:spPr>
          <a:xfrm>
            <a:off x="3989918" y="6491602"/>
            <a:ext cx="2144532" cy="276999"/>
          </a:xfrm>
          <a:prstGeom prst="rect">
            <a:avLst/>
          </a:prstGeom>
          <a:noFill/>
        </p:spPr>
        <p:txBody>
          <a:bodyPr wrap="square" rtlCol="0">
            <a:spAutoFit/>
          </a:bodyPr>
          <a:lstStyle/>
          <a:p>
            <a:pPr algn="ctr"/>
            <a:r>
              <a:rPr lang="fr-FR" sz="1200" dirty="0">
                <a:solidFill>
                  <a:srgbClr val="008000"/>
                </a:solidFill>
              </a:rPr>
              <a:t>Fleur de </a:t>
            </a:r>
            <a:r>
              <a:rPr lang="fr-FR" sz="1200" i="1" dirty="0" err="1">
                <a:solidFill>
                  <a:srgbClr val="008000"/>
                </a:solidFill>
              </a:rPr>
              <a:t>Capsicum</a:t>
            </a:r>
            <a:r>
              <a:rPr lang="fr-FR" sz="1200" i="1" dirty="0">
                <a:solidFill>
                  <a:srgbClr val="008000"/>
                </a:solidFill>
              </a:rPr>
              <a:t> </a:t>
            </a:r>
            <a:r>
              <a:rPr lang="fr-FR" sz="1200" i="1" dirty="0" err="1">
                <a:solidFill>
                  <a:srgbClr val="008000"/>
                </a:solidFill>
              </a:rPr>
              <a:t>bacatuum</a:t>
            </a:r>
            <a:endParaRPr lang="fr-FR" sz="1200" dirty="0">
              <a:solidFill>
                <a:srgbClr val="008000"/>
              </a:solidFill>
            </a:endParaRPr>
          </a:p>
        </p:txBody>
      </p:sp>
      <p:sp>
        <p:nvSpPr>
          <p:cNvPr id="13" name="ZoneTexte 12"/>
          <p:cNvSpPr txBox="1"/>
          <p:nvPr/>
        </p:nvSpPr>
        <p:spPr>
          <a:xfrm>
            <a:off x="5998405" y="6122270"/>
            <a:ext cx="2144532" cy="646331"/>
          </a:xfrm>
          <a:prstGeom prst="rect">
            <a:avLst/>
          </a:prstGeom>
          <a:noFill/>
        </p:spPr>
        <p:txBody>
          <a:bodyPr wrap="square" rtlCol="0">
            <a:spAutoFit/>
          </a:bodyPr>
          <a:lstStyle/>
          <a:p>
            <a:pPr algn="ctr"/>
            <a:r>
              <a:rPr lang="fr-FR" sz="1200" dirty="0">
                <a:solidFill>
                  <a:srgbClr val="008000"/>
                </a:solidFill>
              </a:rPr>
              <a:t>Variété traditionnelle espagnole de '</a:t>
            </a:r>
            <a:r>
              <a:rPr lang="fr-FR" sz="1200" dirty="0" err="1">
                <a:solidFill>
                  <a:srgbClr val="008000"/>
                </a:solidFill>
              </a:rPr>
              <a:t>pimiento</a:t>
            </a:r>
            <a:r>
              <a:rPr lang="fr-FR" sz="1200" dirty="0">
                <a:solidFill>
                  <a:srgbClr val="008000"/>
                </a:solidFill>
              </a:rPr>
              <a:t> </a:t>
            </a:r>
            <a:r>
              <a:rPr lang="fr-FR" sz="1200" dirty="0" err="1">
                <a:solidFill>
                  <a:srgbClr val="008000"/>
                </a:solidFill>
              </a:rPr>
              <a:t>campanilla</a:t>
            </a:r>
            <a:r>
              <a:rPr lang="fr-FR" sz="1200" dirty="0">
                <a:solidFill>
                  <a:srgbClr val="008000"/>
                </a:solidFill>
              </a:rPr>
              <a:t>' (</a:t>
            </a:r>
            <a:r>
              <a:rPr lang="fr-FR" sz="1200" i="1" dirty="0">
                <a:solidFill>
                  <a:srgbClr val="008000"/>
                </a:solidFill>
              </a:rPr>
              <a:t>C. </a:t>
            </a:r>
            <a:r>
              <a:rPr lang="fr-FR" sz="1200" i="1" dirty="0" err="1">
                <a:solidFill>
                  <a:srgbClr val="008000"/>
                </a:solidFill>
              </a:rPr>
              <a:t>bacatuum</a:t>
            </a:r>
            <a:r>
              <a:rPr lang="fr-FR" sz="1200" dirty="0">
                <a:solidFill>
                  <a:srgbClr val="008000"/>
                </a:solidFill>
              </a:rPr>
              <a:t>)</a:t>
            </a:r>
          </a:p>
        </p:txBody>
      </p:sp>
      <p:sp>
        <p:nvSpPr>
          <p:cNvPr id="14" name="ZoneTexte 13"/>
          <p:cNvSpPr txBox="1"/>
          <p:nvPr/>
        </p:nvSpPr>
        <p:spPr>
          <a:xfrm>
            <a:off x="8006892" y="6277118"/>
            <a:ext cx="2337947" cy="461665"/>
          </a:xfrm>
          <a:prstGeom prst="rect">
            <a:avLst/>
          </a:prstGeom>
          <a:noFill/>
        </p:spPr>
        <p:txBody>
          <a:bodyPr wrap="square" rtlCol="0">
            <a:spAutoFit/>
          </a:bodyPr>
          <a:lstStyle/>
          <a:p>
            <a:pPr algn="ctr"/>
            <a:r>
              <a:rPr lang="fr-FR" sz="1200" dirty="0">
                <a:solidFill>
                  <a:srgbClr val="008000"/>
                </a:solidFill>
              </a:rPr>
              <a:t>Variété brésilienne d' '</a:t>
            </a:r>
            <a:r>
              <a:rPr lang="fr-FR" sz="1200" dirty="0" err="1">
                <a:solidFill>
                  <a:srgbClr val="008000"/>
                </a:solidFill>
              </a:rPr>
              <a:t>Aji</a:t>
            </a:r>
            <a:r>
              <a:rPr lang="fr-FR" sz="1200" dirty="0">
                <a:solidFill>
                  <a:srgbClr val="008000"/>
                </a:solidFill>
              </a:rPr>
              <a:t> </a:t>
            </a:r>
            <a:r>
              <a:rPr lang="fr-FR" sz="1200" dirty="0" err="1">
                <a:solidFill>
                  <a:srgbClr val="008000"/>
                </a:solidFill>
              </a:rPr>
              <a:t>Brazilian</a:t>
            </a:r>
            <a:r>
              <a:rPr lang="fr-FR" sz="1200" dirty="0">
                <a:solidFill>
                  <a:srgbClr val="008000"/>
                </a:solidFill>
              </a:rPr>
              <a:t> </a:t>
            </a:r>
            <a:r>
              <a:rPr lang="fr-FR" sz="1200" dirty="0" err="1">
                <a:solidFill>
                  <a:srgbClr val="008000"/>
                </a:solidFill>
              </a:rPr>
              <a:t>Red</a:t>
            </a:r>
            <a:r>
              <a:rPr lang="fr-FR" sz="1200" dirty="0">
                <a:solidFill>
                  <a:srgbClr val="008000"/>
                </a:solidFill>
              </a:rPr>
              <a:t> </a:t>
            </a:r>
            <a:r>
              <a:rPr lang="fr-FR" sz="1200" dirty="0" err="1">
                <a:solidFill>
                  <a:srgbClr val="008000"/>
                </a:solidFill>
              </a:rPr>
              <a:t>Pumpkin</a:t>
            </a:r>
            <a:r>
              <a:rPr lang="fr-FR" sz="1200" dirty="0">
                <a:solidFill>
                  <a:srgbClr val="008000"/>
                </a:solidFill>
              </a:rPr>
              <a:t>' (</a:t>
            </a:r>
            <a:r>
              <a:rPr lang="fr-FR" sz="1200" i="1" dirty="0">
                <a:solidFill>
                  <a:srgbClr val="008000"/>
                </a:solidFill>
              </a:rPr>
              <a:t>C. </a:t>
            </a:r>
            <a:r>
              <a:rPr lang="fr-FR" sz="1200" i="1" dirty="0" err="1">
                <a:solidFill>
                  <a:srgbClr val="008000"/>
                </a:solidFill>
              </a:rPr>
              <a:t>baccatum</a:t>
            </a:r>
            <a:r>
              <a:rPr lang="fr-FR" sz="1200" dirty="0">
                <a:solidFill>
                  <a:srgbClr val="008000"/>
                </a:solidFill>
              </a:rPr>
              <a:t>)</a:t>
            </a:r>
          </a:p>
        </p:txBody>
      </p:sp>
      <p:sp>
        <p:nvSpPr>
          <p:cNvPr id="15" name="ZoneTexte 14"/>
          <p:cNvSpPr txBox="1"/>
          <p:nvPr/>
        </p:nvSpPr>
        <p:spPr>
          <a:xfrm>
            <a:off x="10151424" y="6399268"/>
            <a:ext cx="1858591" cy="461665"/>
          </a:xfrm>
          <a:prstGeom prst="rect">
            <a:avLst/>
          </a:prstGeom>
          <a:noFill/>
        </p:spPr>
        <p:txBody>
          <a:bodyPr wrap="square" rtlCol="0">
            <a:spAutoFit/>
          </a:bodyPr>
          <a:lstStyle/>
          <a:p>
            <a:pPr algn="ctr"/>
            <a:r>
              <a:rPr lang="it-IT" sz="1200" i="1" dirty="0">
                <a:solidFill>
                  <a:srgbClr val="008000"/>
                </a:solidFill>
              </a:rPr>
              <a:t>Capsicum pubescens</a:t>
            </a:r>
            <a:r>
              <a:rPr lang="it-IT" sz="1200" dirty="0">
                <a:solidFill>
                  <a:srgbClr val="008000"/>
                </a:solidFill>
              </a:rPr>
              <a:t>, Rocoto Manzano Rojo</a:t>
            </a:r>
            <a:endParaRPr lang="fr-FR" sz="1200" dirty="0">
              <a:solidFill>
                <a:srgbClr val="008000"/>
              </a:solidFill>
            </a:endParaRPr>
          </a:p>
        </p:txBody>
      </p:sp>
      <p:pic>
        <p:nvPicPr>
          <p:cNvPr id="16" name="Image 1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97999" y="5287111"/>
            <a:ext cx="1316053" cy="1112157"/>
          </a:xfrm>
          <a:prstGeom prst="rect">
            <a:avLst/>
          </a:prstGeom>
        </p:spPr>
      </p:pic>
      <p:pic>
        <p:nvPicPr>
          <p:cNvPr id="17" name="Image 1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549065" y="5335469"/>
            <a:ext cx="1090647" cy="957642"/>
          </a:xfrm>
          <a:prstGeom prst="rect">
            <a:avLst/>
          </a:prstGeom>
        </p:spPr>
      </p:pic>
      <p:pic>
        <p:nvPicPr>
          <p:cNvPr id="18" name="Image 1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11086" y="5335469"/>
            <a:ext cx="1090859" cy="818145"/>
          </a:xfrm>
          <a:prstGeom prst="rect">
            <a:avLst/>
          </a:prstGeom>
        </p:spPr>
      </p:pic>
      <p:pic>
        <p:nvPicPr>
          <p:cNvPr id="19" name="Image 1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72009" y="5264765"/>
            <a:ext cx="1160966" cy="1236532"/>
          </a:xfrm>
          <a:prstGeom prst="rect">
            <a:avLst/>
          </a:prstGeom>
        </p:spPr>
      </p:pic>
      <p:pic>
        <p:nvPicPr>
          <p:cNvPr id="20" name="Image 1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903973" y="5287111"/>
            <a:ext cx="2321932" cy="1236532"/>
          </a:xfrm>
          <a:prstGeom prst="rect">
            <a:avLst/>
          </a:prstGeom>
        </p:spPr>
      </p:pic>
      <p:pic>
        <p:nvPicPr>
          <p:cNvPr id="21" name="Image 2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01213" y="5335470"/>
            <a:ext cx="1265322" cy="1156132"/>
          </a:xfrm>
          <a:prstGeom prst="rect">
            <a:avLst/>
          </a:prstGeom>
        </p:spPr>
      </p:pic>
      <p:pic>
        <p:nvPicPr>
          <p:cNvPr id="22" name="Image 2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72266" y="252045"/>
            <a:ext cx="533400" cy="342900"/>
          </a:xfrm>
          <a:prstGeom prst="rect">
            <a:avLst/>
          </a:prstGeom>
        </p:spPr>
      </p:pic>
      <p:sp>
        <p:nvSpPr>
          <p:cNvPr id="11" name="ZoneTexte 10"/>
          <p:cNvSpPr txBox="1"/>
          <p:nvPr/>
        </p:nvSpPr>
        <p:spPr>
          <a:xfrm>
            <a:off x="1700457" y="263584"/>
            <a:ext cx="292068" cy="369332"/>
          </a:xfrm>
          <a:prstGeom prst="rect">
            <a:avLst/>
          </a:prstGeom>
          <a:noFill/>
        </p:spPr>
        <p:txBody>
          <a:bodyPr wrap="none" rtlCol="0">
            <a:spAutoFit/>
          </a:bodyPr>
          <a:lstStyle/>
          <a:p>
            <a:r>
              <a:rPr lang="fr-FR" b="1" dirty="0" smtClean="0"/>
              <a:t>?</a:t>
            </a:r>
            <a:endParaRPr lang="fr-FR" b="1" dirty="0"/>
          </a:p>
        </p:txBody>
      </p:sp>
    </p:spTree>
    <p:extLst>
      <p:ext uri="{BB962C8B-B14F-4D97-AF65-F5344CB8AC3E}">
        <p14:creationId xmlns:p14="http://schemas.microsoft.com/office/powerpoint/2010/main" val="42169327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3613" y="537882"/>
            <a:ext cx="8519711" cy="369332"/>
          </a:xfrm>
          <a:prstGeom prst="rect">
            <a:avLst/>
          </a:prstGeom>
        </p:spPr>
        <p:txBody>
          <a:bodyPr wrap="square">
            <a:spAutoFit/>
          </a:bodyPr>
          <a:lstStyle/>
          <a:p>
            <a:r>
              <a:rPr lang="fr-FR" dirty="0">
                <a:solidFill>
                  <a:srgbClr val="008000"/>
                </a:solidFill>
              </a:rPr>
              <a:t>16.32. </a:t>
            </a:r>
            <a:r>
              <a:rPr lang="fr-FR" b="1" dirty="0">
                <a:solidFill>
                  <a:srgbClr val="008000"/>
                </a:solidFill>
              </a:rPr>
              <a:t>Pois d'</a:t>
            </a:r>
            <a:r>
              <a:rPr lang="fr-FR" b="1" dirty="0" err="1">
                <a:solidFill>
                  <a:srgbClr val="008000"/>
                </a:solidFill>
              </a:rPr>
              <a:t>Angole</a:t>
            </a:r>
            <a:r>
              <a:rPr lang="fr-FR" b="1" dirty="0">
                <a:solidFill>
                  <a:srgbClr val="008000"/>
                </a:solidFill>
              </a:rPr>
              <a:t> </a:t>
            </a:r>
            <a:r>
              <a:rPr lang="fr-FR" dirty="0">
                <a:solidFill>
                  <a:srgbClr val="008000"/>
                </a:solidFill>
              </a:rPr>
              <a:t>(</a:t>
            </a:r>
            <a:r>
              <a:rPr lang="fr-FR" i="1" dirty="0" err="1">
                <a:solidFill>
                  <a:srgbClr val="008000"/>
                </a:solidFill>
              </a:rPr>
              <a:t>Cajanus</a:t>
            </a:r>
            <a:r>
              <a:rPr lang="fr-FR" i="1" dirty="0">
                <a:solidFill>
                  <a:srgbClr val="008000"/>
                </a:solidFill>
              </a:rPr>
              <a:t> </a:t>
            </a:r>
            <a:r>
              <a:rPr lang="fr-FR" i="1" dirty="0" err="1" smtClean="0">
                <a:solidFill>
                  <a:srgbClr val="008000"/>
                </a:solidFill>
              </a:rPr>
              <a:t>cajan</a:t>
            </a:r>
            <a:r>
              <a:rPr lang="fr-FR" i="1" dirty="0" smtClean="0">
                <a:solidFill>
                  <a:srgbClr val="008000"/>
                </a:solidFill>
              </a:rPr>
              <a:t> </a:t>
            </a:r>
            <a:r>
              <a:rPr lang="fr-FR" dirty="0">
                <a:solidFill>
                  <a:srgbClr val="008000"/>
                </a:solidFill>
              </a:rPr>
              <a:t>syn. </a:t>
            </a:r>
            <a:r>
              <a:rPr lang="fr-FR" i="1" dirty="0" err="1">
                <a:solidFill>
                  <a:srgbClr val="008000"/>
                </a:solidFill>
              </a:rPr>
              <a:t>Cajanus</a:t>
            </a:r>
            <a:r>
              <a:rPr lang="fr-FR" i="1" dirty="0">
                <a:solidFill>
                  <a:srgbClr val="008000"/>
                </a:solidFill>
              </a:rPr>
              <a:t> </a:t>
            </a:r>
            <a:r>
              <a:rPr lang="fr-FR" i="1" dirty="0" err="1">
                <a:solidFill>
                  <a:srgbClr val="008000"/>
                </a:solidFill>
              </a:rPr>
              <a:t>indicus</a:t>
            </a:r>
            <a:r>
              <a:rPr lang="fr-FR" dirty="0" smtClean="0">
                <a:solidFill>
                  <a:srgbClr val="008000"/>
                </a:solidFill>
              </a:rPr>
              <a:t>)</a:t>
            </a:r>
            <a:endParaRPr lang="fr-FR" dirty="0">
              <a:solidFill>
                <a:srgbClr val="008000"/>
              </a:solidFill>
            </a:endParaRPr>
          </a:p>
        </p:txBody>
      </p:sp>
      <p:sp>
        <p:nvSpPr>
          <p:cNvPr id="18" name="Espace réservé du numéro de diapositive 1"/>
          <p:cNvSpPr>
            <a:spLocks noGrp="1"/>
          </p:cNvSpPr>
          <p:nvPr>
            <p:ph type="sldNum" sz="quarter" idx="12"/>
          </p:nvPr>
        </p:nvSpPr>
        <p:spPr>
          <a:xfrm>
            <a:off x="109728" y="160316"/>
            <a:ext cx="460191" cy="284591"/>
          </a:xfrm>
        </p:spPr>
        <p:txBody>
          <a:bodyPr/>
          <a:lstStyle/>
          <a:p>
            <a:fld id="{603C289A-54D5-4C32-934A-7B1A9FC8B676}" type="slidenum">
              <a:rPr lang="fr-FR" smtClean="0"/>
              <a:t>78</a:t>
            </a:fld>
            <a:endParaRPr lang="fr-FR" dirty="0"/>
          </a:p>
        </p:txBody>
      </p:sp>
      <p:sp>
        <p:nvSpPr>
          <p:cNvPr id="19" name="ZoneTexte 18"/>
          <p:cNvSpPr txBox="1"/>
          <p:nvPr/>
        </p:nvSpPr>
        <p:spPr>
          <a:xfrm>
            <a:off x="4274160" y="159894"/>
            <a:ext cx="4900378" cy="377987"/>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2" name="ZoneTexte 1"/>
          <p:cNvSpPr txBox="1"/>
          <p:nvPr/>
        </p:nvSpPr>
        <p:spPr>
          <a:xfrm>
            <a:off x="109728" y="903721"/>
            <a:ext cx="11885866" cy="2677656"/>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pois </a:t>
            </a:r>
            <a:r>
              <a:rPr lang="fr-FR" b="1" dirty="0" smtClean="0">
                <a:solidFill>
                  <a:srgbClr val="008000"/>
                </a:solidFill>
              </a:rPr>
              <a:t>d'</a:t>
            </a:r>
            <a:r>
              <a:rPr lang="fr-FR" b="1" dirty="0" err="1" smtClean="0">
                <a:solidFill>
                  <a:srgbClr val="008000"/>
                </a:solidFill>
              </a:rPr>
              <a:t>Angole</a:t>
            </a:r>
            <a:r>
              <a:rPr lang="fr-FR" dirty="0" smtClean="0">
                <a:solidFill>
                  <a:srgbClr val="008000"/>
                </a:solidFill>
              </a:rPr>
              <a:t> est </a:t>
            </a:r>
            <a:r>
              <a:rPr lang="fr-FR" dirty="0">
                <a:solidFill>
                  <a:srgbClr val="008000"/>
                </a:solidFill>
              </a:rPr>
              <a:t>une espèce de </a:t>
            </a:r>
            <a:r>
              <a:rPr lang="fr-FR" dirty="0">
                <a:solidFill>
                  <a:srgbClr val="008000"/>
                </a:solidFill>
                <a:hlinkClick r:id="rId2" tooltip="Plante vivace"/>
              </a:rPr>
              <a:t>plante vivace</a:t>
            </a:r>
            <a:r>
              <a:rPr lang="fr-FR" dirty="0">
                <a:solidFill>
                  <a:srgbClr val="008000"/>
                </a:solidFill>
              </a:rPr>
              <a:t> de la </a:t>
            </a:r>
            <a:r>
              <a:rPr lang="fr-FR" dirty="0">
                <a:solidFill>
                  <a:srgbClr val="008000"/>
                </a:solidFill>
                <a:hlinkClick r:id="rId3" tooltip="Famille (biologie)"/>
              </a:rPr>
              <a:t>famille</a:t>
            </a:r>
            <a:r>
              <a:rPr lang="fr-FR" dirty="0">
                <a:solidFill>
                  <a:srgbClr val="008000"/>
                </a:solidFill>
              </a:rPr>
              <a:t> des </a:t>
            </a:r>
            <a:r>
              <a:rPr lang="fr-FR" i="1" dirty="0" err="1" smtClean="0">
                <a:solidFill>
                  <a:srgbClr val="008000"/>
                </a:solidFill>
                <a:hlinkClick r:id="rId4" tooltip="Fabaceae"/>
              </a:rPr>
              <a:t>Fabaceae</a:t>
            </a:r>
            <a:r>
              <a:rPr lang="fr-FR" i="1" dirty="0" smtClean="0">
                <a:solidFill>
                  <a:srgbClr val="008000"/>
                </a:solidFill>
              </a:rPr>
              <a:t>. A</a:t>
            </a:r>
            <a:r>
              <a:rPr lang="fr-FR" dirty="0" smtClean="0">
                <a:solidFill>
                  <a:srgbClr val="008000"/>
                </a:solidFill>
              </a:rPr>
              <a:t>ussi </a:t>
            </a:r>
            <a:r>
              <a:rPr lang="fr-FR" dirty="0">
                <a:solidFill>
                  <a:srgbClr val="008000"/>
                </a:solidFill>
              </a:rPr>
              <a:t>sous le nom de pois </a:t>
            </a:r>
            <a:r>
              <a:rPr lang="fr-FR" dirty="0" err="1">
                <a:solidFill>
                  <a:srgbClr val="008000"/>
                </a:solidFill>
              </a:rPr>
              <a:t>cajan</a:t>
            </a:r>
            <a:r>
              <a:rPr lang="fr-FR" dirty="0">
                <a:solidFill>
                  <a:srgbClr val="008000"/>
                </a:solidFill>
              </a:rPr>
              <a:t>, pois-</a:t>
            </a:r>
            <a:r>
              <a:rPr lang="fr-FR" dirty="0" err="1">
                <a:solidFill>
                  <a:srgbClr val="008000"/>
                </a:solidFill>
              </a:rPr>
              <a:t>congo</a:t>
            </a:r>
            <a:r>
              <a:rPr lang="fr-FR" dirty="0">
                <a:solidFill>
                  <a:srgbClr val="008000"/>
                </a:solidFill>
              </a:rPr>
              <a:t> ou </a:t>
            </a:r>
            <a:r>
              <a:rPr lang="fr-FR" dirty="0" err="1">
                <a:solidFill>
                  <a:srgbClr val="008000"/>
                </a:solidFill>
              </a:rPr>
              <a:t>ambrevade</a:t>
            </a:r>
            <a:r>
              <a:rPr lang="fr-FR" dirty="0">
                <a:solidFill>
                  <a:srgbClr val="008000"/>
                </a:solidFill>
              </a:rPr>
              <a:t>, le pois d'</a:t>
            </a:r>
            <a:r>
              <a:rPr lang="fr-FR" dirty="0" err="1">
                <a:solidFill>
                  <a:srgbClr val="008000"/>
                </a:solidFill>
              </a:rPr>
              <a:t>Angole</a:t>
            </a:r>
            <a:r>
              <a:rPr lang="fr-FR" dirty="0">
                <a:solidFill>
                  <a:srgbClr val="008000"/>
                </a:solidFill>
              </a:rPr>
              <a:t> est une </a:t>
            </a:r>
            <a:r>
              <a:rPr lang="fr-FR" dirty="0">
                <a:solidFill>
                  <a:srgbClr val="008000"/>
                </a:solidFill>
                <a:hlinkClick r:id="rId5" tooltip="Légumineuse"/>
              </a:rPr>
              <a:t>légumineuse</a:t>
            </a:r>
            <a:r>
              <a:rPr lang="fr-FR" dirty="0">
                <a:solidFill>
                  <a:srgbClr val="008000"/>
                </a:solidFill>
              </a:rPr>
              <a:t> à graine cultivée en agriculture pluviale dans les régions tropicales </a:t>
            </a:r>
            <a:r>
              <a:rPr lang="fr-FR" dirty="0" smtClean="0">
                <a:solidFill>
                  <a:srgbClr val="008000"/>
                </a:solidFill>
              </a:rPr>
              <a:t>semi-arides.</a:t>
            </a:r>
            <a:r>
              <a:rPr lang="fr-FR" i="1" dirty="0" smtClean="0">
                <a:solidFill>
                  <a:srgbClr val="008000"/>
                </a:solidFill>
              </a:rPr>
              <a:t> D</a:t>
            </a:r>
            <a:r>
              <a:rPr lang="fr-FR" dirty="0" smtClean="0">
                <a:solidFill>
                  <a:srgbClr val="008000"/>
                </a:solidFill>
              </a:rPr>
              <a:t>e </a:t>
            </a:r>
            <a:r>
              <a:rPr lang="fr-FR" dirty="0">
                <a:solidFill>
                  <a:srgbClr val="008000"/>
                </a:solidFill>
              </a:rPr>
              <a:t>nos jours, le pois d'</a:t>
            </a:r>
            <a:r>
              <a:rPr lang="fr-FR" dirty="0" err="1">
                <a:solidFill>
                  <a:srgbClr val="008000"/>
                </a:solidFill>
              </a:rPr>
              <a:t>Angole</a:t>
            </a:r>
            <a:r>
              <a:rPr lang="fr-FR" dirty="0">
                <a:solidFill>
                  <a:srgbClr val="008000"/>
                </a:solidFill>
              </a:rPr>
              <a:t> est largement cultivé dans toutes les régions tropicales et semi-tropicales de l'</a:t>
            </a:r>
            <a:r>
              <a:rPr lang="fr-FR" dirty="0">
                <a:solidFill>
                  <a:srgbClr val="008000"/>
                </a:solidFill>
                <a:hlinkClick r:id="rId6" tooltip="Ancien monde"/>
              </a:rPr>
              <a:t>Ancien</a:t>
            </a:r>
            <a:r>
              <a:rPr lang="fr-FR" dirty="0">
                <a:solidFill>
                  <a:srgbClr val="008000"/>
                </a:solidFill>
              </a:rPr>
              <a:t> et du </a:t>
            </a:r>
            <a:r>
              <a:rPr lang="fr-FR" dirty="0">
                <a:solidFill>
                  <a:srgbClr val="008000"/>
                </a:solidFill>
                <a:hlinkClick r:id="rId7" tooltip="Nouveau monde"/>
              </a:rPr>
              <a:t>Nouveau monde</a:t>
            </a:r>
            <a:r>
              <a:rPr lang="fr-FR" dirty="0">
                <a:solidFill>
                  <a:srgbClr val="008000"/>
                </a:solidFill>
              </a:rPr>
              <a:t>. </a:t>
            </a:r>
            <a:r>
              <a:rPr lang="fr-FR" sz="1200" dirty="0">
                <a:solidFill>
                  <a:srgbClr val="008000"/>
                </a:solidFill>
              </a:rPr>
              <a:t>Le pois d'</a:t>
            </a:r>
            <a:r>
              <a:rPr lang="fr-FR" sz="1200" dirty="0" err="1">
                <a:solidFill>
                  <a:srgbClr val="008000"/>
                </a:solidFill>
              </a:rPr>
              <a:t>Angole</a:t>
            </a:r>
            <a:r>
              <a:rPr lang="fr-FR" sz="1200" dirty="0">
                <a:solidFill>
                  <a:srgbClr val="008000"/>
                </a:solidFill>
              </a:rPr>
              <a:t> est cultivé dans plus de 25 pays tropicaux et </a:t>
            </a:r>
            <a:r>
              <a:rPr lang="fr-FR" sz="1200" dirty="0" err="1">
                <a:solidFill>
                  <a:srgbClr val="008000"/>
                </a:solidFill>
              </a:rPr>
              <a:t>sub-tropicaux</a:t>
            </a:r>
            <a:r>
              <a:rPr lang="fr-FR" sz="1200" dirty="0">
                <a:solidFill>
                  <a:srgbClr val="008000"/>
                </a:solidFill>
              </a:rPr>
              <a:t>, soit en </a:t>
            </a:r>
            <a:r>
              <a:rPr lang="fr-FR" sz="1200" dirty="0">
                <a:solidFill>
                  <a:srgbClr val="008000"/>
                </a:solidFill>
                <a:hlinkClick r:id="rId8" tooltip="Monoculture"/>
              </a:rPr>
              <a:t>monoculture</a:t>
            </a:r>
            <a:r>
              <a:rPr lang="fr-FR" sz="1200" dirty="0">
                <a:solidFill>
                  <a:srgbClr val="008000"/>
                </a:solidFill>
              </a:rPr>
              <a:t>, soit en rotation avec des </a:t>
            </a:r>
            <a:r>
              <a:rPr lang="fr-FR" sz="1200" dirty="0">
                <a:solidFill>
                  <a:srgbClr val="008000"/>
                </a:solidFill>
                <a:hlinkClick r:id="rId9" tooltip="Céréale"/>
              </a:rPr>
              <a:t>céréales</a:t>
            </a:r>
            <a:r>
              <a:rPr lang="fr-FR" sz="1200" dirty="0">
                <a:solidFill>
                  <a:srgbClr val="008000"/>
                </a:solidFill>
              </a:rPr>
              <a:t> telles que le </a:t>
            </a:r>
            <a:r>
              <a:rPr lang="fr-FR" sz="1200" dirty="0">
                <a:solidFill>
                  <a:srgbClr val="008000"/>
                </a:solidFill>
                <a:hlinkClick r:id="rId10" tooltip="Sorgho commun"/>
              </a:rPr>
              <a:t>sorgho</a:t>
            </a:r>
            <a:r>
              <a:rPr lang="fr-FR" sz="1200" dirty="0">
                <a:solidFill>
                  <a:srgbClr val="008000"/>
                </a:solidFill>
              </a:rPr>
              <a:t> (</a:t>
            </a:r>
            <a:r>
              <a:rPr lang="fr-FR" sz="1200" i="1" dirty="0" err="1">
                <a:solidFill>
                  <a:srgbClr val="008000"/>
                </a:solidFill>
              </a:rPr>
              <a:t>Sorchum</a:t>
            </a:r>
            <a:r>
              <a:rPr lang="fr-FR" sz="1200" i="1" dirty="0">
                <a:solidFill>
                  <a:srgbClr val="008000"/>
                </a:solidFill>
              </a:rPr>
              <a:t> bicolor</a:t>
            </a:r>
            <a:r>
              <a:rPr lang="fr-FR" sz="1200" dirty="0">
                <a:solidFill>
                  <a:srgbClr val="008000"/>
                </a:solidFill>
              </a:rPr>
              <a:t>), le </a:t>
            </a:r>
            <a:r>
              <a:rPr lang="fr-FR" sz="1200" dirty="0">
                <a:solidFill>
                  <a:srgbClr val="008000"/>
                </a:solidFill>
                <a:hlinkClick r:id="rId11" tooltip="Millet perle"/>
              </a:rPr>
              <a:t>millet perle</a:t>
            </a:r>
            <a:r>
              <a:rPr lang="fr-FR" sz="1200" dirty="0">
                <a:solidFill>
                  <a:srgbClr val="008000"/>
                </a:solidFill>
              </a:rPr>
              <a:t> (</a:t>
            </a:r>
            <a:r>
              <a:rPr lang="fr-FR" sz="1200" i="1" dirty="0" err="1">
                <a:solidFill>
                  <a:srgbClr val="008000"/>
                </a:solidFill>
              </a:rPr>
              <a:t>Pennisetium</a:t>
            </a:r>
            <a:r>
              <a:rPr lang="fr-FR" sz="1200" i="1" dirty="0">
                <a:solidFill>
                  <a:srgbClr val="008000"/>
                </a:solidFill>
              </a:rPr>
              <a:t> </a:t>
            </a:r>
            <a:r>
              <a:rPr lang="fr-FR" sz="1200" i="1" dirty="0" err="1">
                <a:solidFill>
                  <a:srgbClr val="008000"/>
                </a:solidFill>
              </a:rPr>
              <a:t>glaucum</a:t>
            </a:r>
            <a:r>
              <a:rPr lang="fr-FR" sz="1200" dirty="0">
                <a:solidFill>
                  <a:srgbClr val="008000"/>
                </a:solidFill>
              </a:rPr>
              <a:t>), ou le </a:t>
            </a:r>
            <a:r>
              <a:rPr lang="fr-FR" sz="1200" dirty="0">
                <a:solidFill>
                  <a:srgbClr val="008000"/>
                </a:solidFill>
                <a:hlinkClick r:id="rId12" tooltip="Maïs"/>
              </a:rPr>
              <a:t>maïs</a:t>
            </a:r>
            <a:r>
              <a:rPr lang="fr-FR" sz="1200" dirty="0">
                <a:solidFill>
                  <a:srgbClr val="008000"/>
                </a:solidFill>
              </a:rPr>
              <a:t> (</a:t>
            </a:r>
            <a:r>
              <a:rPr lang="fr-FR" sz="1200" i="1" dirty="0" err="1">
                <a:solidFill>
                  <a:srgbClr val="008000"/>
                </a:solidFill>
              </a:rPr>
              <a:t>Zea</a:t>
            </a:r>
            <a:r>
              <a:rPr lang="fr-FR" sz="1200" i="1" dirty="0">
                <a:solidFill>
                  <a:srgbClr val="008000"/>
                </a:solidFill>
              </a:rPr>
              <a:t> </a:t>
            </a:r>
            <a:r>
              <a:rPr lang="fr-FR" sz="1200" i="1" dirty="0" err="1">
                <a:solidFill>
                  <a:srgbClr val="008000"/>
                </a:solidFill>
              </a:rPr>
              <a:t>mays</a:t>
            </a:r>
            <a:r>
              <a:rPr lang="fr-FR" sz="1200" dirty="0">
                <a:solidFill>
                  <a:srgbClr val="008000"/>
                </a:solidFill>
              </a:rPr>
              <a:t>), ou avec d'autres légumineuses comme l'</a:t>
            </a:r>
            <a:r>
              <a:rPr lang="fr-FR" sz="1200" dirty="0">
                <a:solidFill>
                  <a:srgbClr val="008000"/>
                </a:solidFill>
                <a:hlinkClick r:id="rId13" tooltip="Arachide"/>
              </a:rPr>
              <a:t>arachide</a:t>
            </a:r>
            <a:r>
              <a:rPr lang="fr-FR" sz="1200" dirty="0">
                <a:solidFill>
                  <a:srgbClr val="008000"/>
                </a:solidFill>
              </a:rPr>
              <a:t> (</a:t>
            </a:r>
            <a:r>
              <a:rPr lang="fr-FR" sz="1200" i="1" dirty="0" err="1">
                <a:solidFill>
                  <a:srgbClr val="008000"/>
                </a:solidFill>
              </a:rPr>
              <a:t>Arachis</a:t>
            </a:r>
            <a:r>
              <a:rPr lang="fr-FR" sz="1200" i="1" dirty="0">
                <a:solidFill>
                  <a:srgbClr val="008000"/>
                </a:solidFill>
              </a:rPr>
              <a:t> </a:t>
            </a:r>
            <a:r>
              <a:rPr lang="fr-FR" sz="1200" i="1" dirty="0" err="1">
                <a:solidFill>
                  <a:srgbClr val="008000"/>
                </a:solidFill>
              </a:rPr>
              <a:t>hypogaea</a:t>
            </a:r>
            <a:r>
              <a:rPr lang="fr-FR" sz="1200" dirty="0">
                <a:solidFill>
                  <a:srgbClr val="008000"/>
                </a:solidFill>
              </a:rPr>
              <a:t>). Comme toutes les légumineuses, le pois d'</a:t>
            </a:r>
            <a:r>
              <a:rPr lang="fr-FR" sz="1200" dirty="0" err="1">
                <a:solidFill>
                  <a:srgbClr val="008000"/>
                </a:solidFill>
              </a:rPr>
              <a:t>Angole</a:t>
            </a:r>
            <a:r>
              <a:rPr lang="fr-FR" sz="1200" dirty="0">
                <a:solidFill>
                  <a:srgbClr val="008000"/>
                </a:solidFill>
              </a:rPr>
              <a:t> enrichit le sol en </a:t>
            </a:r>
            <a:r>
              <a:rPr lang="fr-FR" sz="1200" dirty="0">
                <a:solidFill>
                  <a:srgbClr val="008000"/>
                </a:solidFill>
                <a:hlinkClick r:id="rId14" tooltip="Azote"/>
              </a:rPr>
              <a:t>azote</a:t>
            </a:r>
            <a:r>
              <a:rPr lang="fr-FR" sz="1200" dirty="0">
                <a:solidFill>
                  <a:srgbClr val="008000"/>
                </a:solidFill>
              </a:rPr>
              <a:t> grâce à la </a:t>
            </a:r>
            <a:r>
              <a:rPr lang="fr-FR" sz="1200" dirty="0">
                <a:solidFill>
                  <a:srgbClr val="008000"/>
                </a:solidFill>
                <a:hlinkClick r:id="rId15" tooltip="Fixation biologique de l'azote"/>
              </a:rPr>
              <a:t>fixation symbiotique de l'azote</a:t>
            </a:r>
            <a:r>
              <a:rPr lang="fr-FR" sz="1200" dirty="0" smtClean="0">
                <a:solidFill>
                  <a:srgbClr val="008000"/>
                </a:solidFill>
              </a:rPr>
              <a:t>. </a:t>
            </a:r>
            <a:r>
              <a:rPr lang="fr-FR" sz="1200" dirty="0">
                <a:solidFill>
                  <a:srgbClr val="008000"/>
                </a:solidFill>
              </a:rPr>
              <a:t>Le pois d'</a:t>
            </a:r>
            <a:r>
              <a:rPr lang="fr-FR" sz="1200" dirty="0" err="1">
                <a:solidFill>
                  <a:srgbClr val="008000"/>
                </a:solidFill>
              </a:rPr>
              <a:t>Angole</a:t>
            </a:r>
            <a:r>
              <a:rPr lang="fr-FR" sz="1200" dirty="0">
                <a:solidFill>
                  <a:srgbClr val="008000"/>
                </a:solidFill>
              </a:rPr>
              <a:t> est à la fois une </a:t>
            </a:r>
            <a:r>
              <a:rPr lang="fr-FR" sz="1200" dirty="0">
                <a:solidFill>
                  <a:srgbClr val="008000"/>
                </a:solidFill>
                <a:hlinkClick r:id="rId16" tooltip="Culture vivrière"/>
              </a:rPr>
              <a:t>culture vivrière</a:t>
            </a:r>
            <a:r>
              <a:rPr lang="fr-FR" sz="1200" dirty="0">
                <a:solidFill>
                  <a:srgbClr val="008000"/>
                </a:solidFill>
              </a:rPr>
              <a:t> (</a:t>
            </a:r>
            <a:r>
              <a:rPr lang="fr-FR" sz="1200" dirty="0">
                <a:solidFill>
                  <a:srgbClr val="008000"/>
                </a:solidFill>
                <a:hlinkClick r:id="rId17" tooltip="Pois"/>
              </a:rPr>
              <a:t>pois</a:t>
            </a:r>
            <a:r>
              <a:rPr lang="fr-FR" sz="1200" dirty="0">
                <a:solidFill>
                  <a:srgbClr val="008000"/>
                </a:solidFill>
              </a:rPr>
              <a:t> secs, </a:t>
            </a:r>
            <a:r>
              <a:rPr lang="fr-FR" sz="1200" dirty="0">
                <a:solidFill>
                  <a:srgbClr val="008000"/>
                </a:solidFill>
                <a:hlinkClick r:id="rId18" tooltip="Farine"/>
              </a:rPr>
              <a:t>farine</a:t>
            </a:r>
            <a:r>
              <a:rPr lang="fr-FR" sz="1200" dirty="0">
                <a:solidFill>
                  <a:srgbClr val="008000"/>
                </a:solidFill>
              </a:rPr>
              <a:t>, pois frais ou légumes verts) et une </a:t>
            </a:r>
            <a:r>
              <a:rPr lang="fr-FR" sz="1200" dirty="0">
                <a:solidFill>
                  <a:srgbClr val="008000"/>
                </a:solidFill>
                <a:hlinkClick r:id="rId19" tooltip="Culture fourragère"/>
              </a:rPr>
              <a:t>culture fourragère</a:t>
            </a:r>
            <a:r>
              <a:rPr lang="fr-FR" sz="1200" dirty="0">
                <a:solidFill>
                  <a:srgbClr val="008000"/>
                </a:solidFill>
              </a:rPr>
              <a:t> de couverture. Les pois contiennent des niveaux élevés de </a:t>
            </a:r>
            <a:r>
              <a:rPr lang="fr-FR" sz="1200" dirty="0">
                <a:solidFill>
                  <a:srgbClr val="008000"/>
                </a:solidFill>
                <a:hlinkClick r:id="rId20" tooltip="Protéine"/>
              </a:rPr>
              <a:t>protéines</a:t>
            </a:r>
            <a:r>
              <a:rPr lang="fr-FR" sz="1200" dirty="0">
                <a:solidFill>
                  <a:srgbClr val="008000"/>
                </a:solidFill>
              </a:rPr>
              <a:t> et d'importants </a:t>
            </a:r>
            <a:r>
              <a:rPr lang="fr-FR" sz="1200" dirty="0">
                <a:solidFill>
                  <a:srgbClr val="008000"/>
                </a:solidFill>
                <a:hlinkClick r:id="rId21" tooltip="Acides aminés"/>
              </a:rPr>
              <a:t>acides aminés</a:t>
            </a:r>
            <a:r>
              <a:rPr lang="fr-FR" sz="1200" dirty="0">
                <a:solidFill>
                  <a:srgbClr val="008000"/>
                </a:solidFill>
              </a:rPr>
              <a:t> (</a:t>
            </a:r>
            <a:r>
              <a:rPr lang="fr-FR" sz="1200" dirty="0">
                <a:solidFill>
                  <a:srgbClr val="008000"/>
                </a:solidFill>
                <a:hlinkClick r:id="rId22" tooltip="Méthionine"/>
              </a:rPr>
              <a:t>méthionine</a:t>
            </a:r>
            <a:r>
              <a:rPr lang="fr-FR" sz="1200" dirty="0">
                <a:solidFill>
                  <a:srgbClr val="008000"/>
                </a:solidFill>
              </a:rPr>
              <a:t>, </a:t>
            </a:r>
            <a:r>
              <a:rPr lang="fr-FR" sz="1200" dirty="0">
                <a:solidFill>
                  <a:srgbClr val="008000"/>
                </a:solidFill>
                <a:hlinkClick r:id="rId23" tooltip="Lysine"/>
              </a:rPr>
              <a:t>lysine</a:t>
            </a:r>
            <a:r>
              <a:rPr lang="fr-FR" sz="1200" dirty="0">
                <a:solidFill>
                  <a:srgbClr val="008000"/>
                </a:solidFill>
              </a:rPr>
              <a:t> et </a:t>
            </a:r>
            <a:r>
              <a:rPr lang="fr-FR" sz="1200" dirty="0">
                <a:solidFill>
                  <a:srgbClr val="008000"/>
                </a:solidFill>
                <a:hlinkClick r:id="rId24" tooltip="Tryptophane"/>
              </a:rPr>
              <a:t>tryptophane</a:t>
            </a:r>
            <a:r>
              <a:rPr lang="fr-FR" sz="1200" dirty="0">
                <a:solidFill>
                  <a:srgbClr val="008000"/>
                </a:solidFill>
              </a:rPr>
              <a:t>. En combinaison avec des céréales, le pois d'</a:t>
            </a:r>
            <a:r>
              <a:rPr lang="fr-FR" sz="1200" dirty="0" err="1">
                <a:solidFill>
                  <a:srgbClr val="008000"/>
                </a:solidFill>
              </a:rPr>
              <a:t>Angole</a:t>
            </a:r>
            <a:r>
              <a:rPr lang="fr-FR" sz="1200" dirty="0">
                <a:solidFill>
                  <a:srgbClr val="008000"/>
                </a:solidFill>
              </a:rPr>
              <a:t> constitue une alimentation humaine équilibrée. La </a:t>
            </a:r>
            <a:r>
              <a:rPr lang="fr-FR" sz="1200" dirty="0">
                <a:solidFill>
                  <a:srgbClr val="008000"/>
                </a:solidFill>
                <a:hlinkClick r:id="rId25" tooltip="Germination"/>
              </a:rPr>
              <a:t>germination</a:t>
            </a:r>
            <a:r>
              <a:rPr lang="fr-FR" sz="1200" dirty="0">
                <a:solidFill>
                  <a:srgbClr val="008000"/>
                </a:solidFill>
              </a:rPr>
              <a:t> améliore la digestibilité des pois d'</a:t>
            </a:r>
            <a:r>
              <a:rPr lang="fr-FR" sz="1200" dirty="0" err="1">
                <a:solidFill>
                  <a:srgbClr val="008000"/>
                </a:solidFill>
              </a:rPr>
              <a:t>Angole</a:t>
            </a:r>
            <a:r>
              <a:rPr lang="fr-FR" sz="1200" dirty="0">
                <a:solidFill>
                  <a:srgbClr val="008000"/>
                </a:solidFill>
              </a:rPr>
              <a:t> secs via la réduction des sucres </a:t>
            </a:r>
            <a:r>
              <a:rPr lang="fr-FR" sz="1200" dirty="0" smtClean="0">
                <a:solidFill>
                  <a:srgbClr val="008000"/>
                </a:solidFill>
              </a:rPr>
              <a:t>digestibles. </a:t>
            </a:r>
            <a:r>
              <a:rPr lang="fr-FR" sz="1200" dirty="0">
                <a:solidFill>
                  <a:srgbClr val="008000"/>
                </a:solidFill>
              </a:rPr>
              <a:t>En </a:t>
            </a:r>
            <a:r>
              <a:rPr lang="fr-FR" sz="1200" dirty="0">
                <a:solidFill>
                  <a:srgbClr val="008000"/>
                </a:solidFill>
                <a:hlinkClick r:id="rId26" tooltip="Éthiopie"/>
              </a:rPr>
              <a:t>Éthiopie</a:t>
            </a:r>
            <a:r>
              <a:rPr lang="fr-FR" sz="1200" dirty="0">
                <a:solidFill>
                  <a:srgbClr val="008000"/>
                </a:solidFill>
              </a:rPr>
              <a:t>, les gousses mais aussi les jeunes pousses et les feuilles sont cuites et consommées. En </a:t>
            </a:r>
            <a:r>
              <a:rPr lang="fr-FR" sz="1200" dirty="0">
                <a:solidFill>
                  <a:srgbClr val="008000"/>
                </a:solidFill>
                <a:hlinkClick r:id="rId27" tooltip="Thaïlande"/>
              </a:rPr>
              <a:t>Thaïlande</a:t>
            </a:r>
            <a:r>
              <a:rPr lang="fr-FR" sz="1200" dirty="0">
                <a:solidFill>
                  <a:srgbClr val="008000"/>
                </a:solidFill>
              </a:rPr>
              <a:t>, il est cultivé pour servir d'hôte aux </a:t>
            </a:r>
            <a:r>
              <a:rPr lang="fr-FR" sz="1200" dirty="0">
                <a:solidFill>
                  <a:srgbClr val="008000"/>
                </a:solidFill>
                <a:hlinkClick r:id="rId28" tooltip="Cochenille"/>
              </a:rPr>
              <a:t>cochenilles</a:t>
            </a:r>
            <a:r>
              <a:rPr lang="fr-FR" sz="1200" dirty="0">
                <a:solidFill>
                  <a:srgbClr val="008000"/>
                </a:solidFill>
              </a:rPr>
              <a:t> qui produisent de la </a:t>
            </a:r>
            <a:r>
              <a:rPr lang="fr-FR" sz="1200" dirty="0">
                <a:solidFill>
                  <a:srgbClr val="008000"/>
                </a:solidFill>
                <a:hlinkClick r:id="rId29" tooltip="Laque (substance animale)"/>
              </a:rPr>
              <a:t>laque</a:t>
            </a:r>
            <a:r>
              <a:rPr lang="fr-FR" sz="1200" dirty="0">
                <a:solidFill>
                  <a:srgbClr val="008000"/>
                </a:solidFill>
              </a:rPr>
              <a:t>. Le pois d'</a:t>
            </a:r>
            <a:r>
              <a:rPr lang="fr-FR" sz="1200" dirty="0" err="1">
                <a:solidFill>
                  <a:srgbClr val="008000"/>
                </a:solidFill>
              </a:rPr>
              <a:t>Angole</a:t>
            </a:r>
            <a:r>
              <a:rPr lang="fr-FR" sz="1200" dirty="0">
                <a:solidFill>
                  <a:srgbClr val="008000"/>
                </a:solidFill>
              </a:rPr>
              <a:t> est également un </a:t>
            </a:r>
            <a:r>
              <a:rPr lang="fr-FR" sz="1200" dirty="0">
                <a:solidFill>
                  <a:srgbClr val="008000"/>
                </a:solidFill>
                <a:hlinkClick r:id="rId30" tooltip="Engrais vert"/>
              </a:rPr>
              <a:t>engrais vert</a:t>
            </a:r>
            <a:r>
              <a:rPr lang="fr-FR" sz="1200" dirty="0">
                <a:solidFill>
                  <a:srgbClr val="008000"/>
                </a:solidFill>
              </a:rPr>
              <a:t> fournissant jusqu'à 40 kg d'azote par hectare. La matière ligneuse des tiges de pois d'</a:t>
            </a:r>
            <a:r>
              <a:rPr lang="fr-FR" sz="1200" dirty="0" err="1">
                <a:solidFill>
                  <a:srgbClr val="008000"/>
                </a:solidFill>
              </a:rPr>
              <a:t>Angole</a:t>
            </a:r>
            <a:r>
              <a:rPr lang="fr-FR" sz="1200" dirty="0">
                <a:solidFill>
                  <a:srgbClr val="008000"/>
                </a:solidFill>
              </a:rPr>
              <a:t> peut également être utilisée comme </a:t>
            </a:r>
            <a:r>
              <a:rPr lang="fr-FR" sz="1200" dirty="0">
                <a:solidFill>
                  <a:srgbClr val="008000"/>
                </a:solidFill>
                <a:hlinkClick r:id="rId31" tooltip="Bois de chauffage"/>
              </a:rPr>
              <a:t>bois de chauffage</a:t>
            </a:r>
            <a:r>
              <a:rPr lang="fr-FR" sz="1200" dirty="0">
                <a:solidFill>
                  <a:srgbClr val="008000"/>
                </a:solidFill>
              </a:rPr>
              <a:t>, matériau pour clôture ou </a:t>
            </a:r>
            <a:r>
              <a:rPr lang="fr-FR" sz="1200" dirty="0">
                <a:solidFill>
                  <a:srgbClr val="008000"/>
                </a:solidFill>
                <a:hlinkClick r:id="rId32" tooltip="Chaume"/>
              </a:rPr>
              <a:t>chaume</a:t>
            </a:r>
            <a:r>
              <a:rPr lang="fr-FR" sz="1200" dirty="0" smtClean="0">
                <a:solidFill>
                  <a:srgbClr val="008000"/>
                </a:solidFill>
              </a:rPr>
              <a:t>. </a:t>
            </a:r>
            <a:r>
              <a:rPr lang="fr-FR" sz="1200" b="1" dirty="0">
                <a:solidFill>
                  <a:srgbClr val="008000"/>
                </a:solidFill>
              </a:rPr>
              <a:t>Le pois d'</a:t>
            </a:r>
            <a:r>
              <a:rPr lang="fr-FR" sz="1200" b="1" dirty="0" err="1">
                <a:solidFill>
                  <a:srgbClr val="008000"/>
                </a:solidFill>
              </a:rPr>
              <a:t>Angole</a:t>
            </a:r>
            <a:r>
              <a:rPr lang="fr-FR" sz="1200" b="1" dirty="0">
                <a:solidFill>
                  <a:srgbClr val="008000"/>
                </a:solidFill>
              </a:rPr>
              <a:t> sont très résistantes à la sécheresse</a:t>
            </a:r>
            <a:r>
              <a:rPr lang="fr-FR" sz="1200" dirty="0">
                <a:solidFill>
                  <a:srgbClr val="008000"/>
                </a:solidFill>
              </a:rPr>
              <a:t>, et peuvent donc être cultivées dans des zones avec moins de 650 mm de précipitations annuelles.</a:t>
            </a:r>
            <a:endParaRPr lang="fr-FR" sz="1200" dirty="0" smtClean="0">
              <a:solidFill>
                <a:srgbClr val="008000"/>
              </a:solidFill>
            </a:endParaRPr>
          </a:p>
          <a:p>
            <a:pPr algn="just"/>
            <a:r>
              <a:rPr lang="fr-FR" sz="1200" dirty="0">
                <a:solidFill>
                  <a:srgbClr val="008000"/>
                </a:solidFill>
              </a:rPr>
              <a:t>Sources : a) </a:t>
            </a:r>
            <a:r>
              <a:rPr lang="fr-FR" sz="1200" dirty="0">
                <a:solidFill>
                  <a:srgbClr val="008000"/>
                </a:solidFill>
                <a:hlinkClick r:id="rId33"/>
              </a:rPr>
              <a:t>http://</a:t>
            </a:r>
            <a:r>
              <a:rPr lang="fr-FR" sz="1200" dirty="0" smtClean="0">
                <a:solidFill>
                  <a:srgbClr val="008000"/>
                </a:solidFill>
                <a:hlinkClick r:id="rId33"/>
              </a:rPr>
              <a:t>fr.wikipedia.org/wiki/Pois_d%27Angole</a:t>
            </a:r>
            <a:r>
              <a:rPr lang="fr-FR" sz="1200" dirty="0" smtClean="0">
                <a:solidFill>
                  <a:srgbClr val="008000"/>
                </a:solidFill>
              </a:rPr>
              <a:t>, b</a:t>
            </a:r>
            <a:r>
              <a:rPr lang="fr-FR" sz="1200" dirty="0">
                <a:solidFill>
                  <a:srgbClr val="008000"/>
                </a:solidFill>
              </a:rPr>
              <a:t>) </a:t>
            </a:r>
            <a:r>
              <a:rPr lang="fr-FR" sz="1200" dirty="0">
                <a:solidFill>
                  <a:srgbClr val="008000"/>
                </a:solidFill>
                <a:hlinkClick r:id="rId34"/>
              </a:rPr>
              <a:t>http://</a:t>
            </a:r>
            <a:r>
              <a:rPr lang="fr-FR" sz="1200" dirty="0" smtClean="0">
                <a:solidFill>
                  <a:srgbClr val="008000"/>
                </a:solidFill>
                <a:hlinkClick r:id="rId34"/>
              </a:rPr>
              <a:t>en.wikipedia.org/wiki/Pigeon_pea</a:t>
            </a:r>
            <a:r>
              <a:rPr lang="fr-FR" sz="1200" dirty="0" smtClean="0">
                <a:solidFill>
                  <a:srgbClr val="008000"/>
                </a:solidFill>
              </a:rPr>
              <a:t>  (</a:t>
            </a:r>
            <a:r>
              <a:rPr lang="fr-FR" sz="1200" u="sng" dirty="0" smtClean="0">
                <a:solidFill>
                  <a:srgbClr val="008000"/>
                </a:solidFill>
              </a:rPr>
              <a:t>maladie</a:t>
            </a:r>
            <a:r>
              <a:rPr lang="fr-FR" sz="1200" dirty="0" smtClean="0">
                <a:solidFill>
                  <a:srgbClr val="008000"/>
                </a:solidFill>
              </a:rPr>
              <a:t> : maladie fongique </a:t>
            </a:r>
            <a:r>
              <a:rPr lang="fr-FR" sz="1200" i="1" dirty="0">
                <a:hlinkClick r:id="rId35"/>
              </a:rPr>
              <a:t>Phytophthora </a:t>
            </a:r>
            <a:r>
              <a:rPr lang="fr-FR" sz="1200" i="1" dirty="0" err="1">
                <a:hlinkClick r:id="rId35"/>
              </a:rPr>
              <a:t>cajani</a:t>
            </a:r>
            <a:r>
              <a:rPr lang="fr-FR" sz="1200" dirty="0" smtClean="0">
                <a:solidFill>
                  <a:srgbClr val="008000"/>
                </a:solidFill>
              </a:rPr>
              <a:t>).</a:t>
            </a:r>
            <a:endParaRPr lang="fr-FR" sz="1200" dirty="0">
              <a:solidFill>
                <a:srgbClr val="008000"/>
              </a:solidFill>
            </a:endParaRPr>
          </a:p>
        </p:txBody>
      </p:sp>
      <p:pic>
        <p:nvPicPr>
          <p:cNvPr id="4098" name="Picture 2" descr="D:\Users\blisan\Pictures\perso\agroforets\plante-pour-jardin-foret_suite\Cajanus cajan5.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292143" y="3276299"/>
            <a:ext cx="1703451" cy="157916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perso\agroforets\plante-pour-jardin-foret_suite\Cajanus cajan4.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707118" y="4920996"/>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lisan\Pictures\perso\agroforets\plante-pour-jardin-foret_suite\Cajanus cajan2.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399486" y="4943044"/>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lisan\Pictures\perso\agroforets\plante-pour-jardin-foret_suite\Cajanus cajan1.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982968" y="4923994"/>
            <a:ext cx="2457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lisan\Pictures\perso\agroforets\plante-pour-jardin-foret_suite\Pois d'Angole6.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46962" y="5578602"/>
            <a:ext cx="12573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Users\blisan\Pictures\perso\agroforets\plante-pour-jardin-foret_suite\Pois d'Angole5.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9728" y="5578602"/>
            <a:ext cx="13716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Users\blisan\Pictures\perso\agroforets\plante-pour-jardin-foret_suite\Pois d'Angole4.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1109696" y="42582"/>
            <a:ext cx="923807" cy="92380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Users\blisan\Pictures\perso\agroforets\plante-pour-jardin-foret_suite\Pois d'Angole3.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540606" y="42582"/>
            <a:ext cx="1385711" cy="92380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Users\blisan\Pictures\perso\agroforets\plante-pour-jardin-foret_suite\Pois d'Angole2.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091411" y="3674352"/>
            <a:ext cx="16478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D:\Users\blisan\Pictures\perso\agroforets\plante-pour-jardin-foret_suite\Pois d'Angole1.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9728" y="3674352"/>
            <a:ext cx="1771650" cy="17716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870960" y="3558049"/>
            <a:ext cx="6224016" cy="1384995"/>
          </a:xfrm>
          <a:prstGeom prst="rect">
            <a:avLst/>
          </a:prstGeom>
          <a:noFill/>
        </p:spPr>
        <p:txBody>
          <a:bodyPr wrap="square" rtlCol="0">
            <a:spAutoFit/>
          </a:bodyPr>
          <a:lstStyle/>
          <a:p>
            <a:pPr algn="just"/>
            <a:r>
              <a:rPr lang="fr-FR" sz="1200" dirty="0">
                <a:solidFill>
                  <a:srgbClr val="008000"/>
                </a:solidFill>
              </a:rPr>
              <a:t>Il sert d'hôte pour des vers à soie (Madagascar</a:t>
            </a:r>
            <a:r>
              <a:rPr lang="fr-FR" sz="1200" dirty="0" smtClean="0">
                <a:solidFill>
                  <a:srgbClr val="008000"/>
                </a:solidFill>
              </a:rPr>
              <a:t>). </a:t>
            </a:r>
            <a:r>
              <a:rPr lang="fr-FR" sz="1200" dirty="0">
                <a:solidFill>
                  <a:srgbClr val="008000"/>
                </a:solidFill>
              </a:rPr>
              <a:t>Les tiges et les branches, en particulier ceux des cultivars à moyen et long durée, sont utilisés pour la vannerie, </a:t>
            </a:r>
            <a:r>
              <a:rPr lang="fr-FR" sz="1200" dirty="0" smtClean="0">
                <a:solidFill>
                  <a:srgbClr val="008000"/>
                </a:solidFill>
              </a:rPr>
              <a:t>le </a:t>
            </a:r>
            <a:r>
              <a:rPr lang="fr-FR" sz="1200" dirty="0">
                <a:solidFill>
                  <a:srgbClr val="008000"/>
                </a:solidFill>
              </a:rPr>
              <a:t>chaume, l'escrime et comme combustible. Au Nigeria, les tiges servent de tuteurs pour l'igname. </a:t>
            </a:r>
            <a:r>
              <a:rPr lang="fr-FR" sz="1200" dirty="0" smtClean="0">
                <a:solidFill>
                  <a:srgbClr val="008000"/>
                </a:solidFill>
              </a:rPr>
              <a:t>Les pois d’</a:t>
            </a:r>
            <a:r>
              <a:rPr lang="fr-FR" sz="1200" dirty="0" err="1" smtClean="0">
                <a:solidFill>
                  <a:srgbClr val="008000"/>
                </a:solidFill>
              </a:rPr>
              <a:t>Angole</a:t>
            </a:r>
            <a:r>
              <a:rPr lang="fr-FR" sz="1200" dirty="0" smtClean="0">
                <a:solidFill>
                  <a:srgbClr val="008000"/>
                </a:solidFill>
              </a:rPr>
              <a:t> </a:t>
            </a:r>
            <a:r>
              <a:rPr lang="fr-FR" sz="1200" dirty="0">
                <a:solidFill>
                  <a:srgbClr val="008000"/>
                </a:solidFill>
              </a:rPr>
              <a:t>trouve une large application dans la médecine traditionnelle</a:t>
            </a:r>
            <a:r>
              <a:rPr lang="fr-FR" sz="1200" dirty="0" smtClean="0">
                <a:solidFill>
                  <a:srgbClr val="008000"/>
                </a:solidFill>
              </a:rPr>
              <a:t>. </a:t>
            </a:r>
            <a:r>
              <a:rPr lang="fr-FR" sz="1200" b="1" dirty="0" smtClean="0">
                <a:solidFill>
                  <a:srgbClr val="008000"/>
                </a:solidFill>
              </a:rPr>
              <a:t>Pluie de 500 </a:t>
            </a:r>
            <a:r>
              <a:rPr lang="fr-FR" sz="1200" b="1" dirty="0">
                <a:solidFill>
                  <a:srgbClr val="008000"/>
                </a:solidFill>
              </a:rPr>
              <a:t>à 1000 mm par an. La plante exige pleine insolation à la fructification. Il préfère les sols sablo-argileux à </a:t>
            </a:r>
            <a:r>
              <a:rPr lang="fr-FR" sz="1200" b="1" dirty="0" smtClean="0">
                <a:solidFill>
                  <a:srgbClr val="008000"/>
                </a:solidFill>
              </a:rPr>
              <a:t>argilo-sableux</a:t>
            </a:r>
            <a:r>
              <a:rPr lang="fr-FR" sz="1200" dirty="0">
                <a:solidFill>
                  <a:srgbClr val="008000"/>
                </a:solidFill>
              </a:rPr>
              <a:t>.</a:t>
            </a:r>
            <a:endParaRPr lang="fr-FR" sz="1200" dirty="0" smtClean="0">
              <a:solidFill>
                <a:srgbClr val="008000"/>
              </a:solidFill>
            </a:endParaRPr>
          </a:p>
          <a:p>
            <a:r>
              <a:rPr lang="fr-FR" sz="1200" dirty="0" smtClean="0">
                <a:solidFill>
                  <a:srgbClr val="008000"/>
                </a:solidFill>
              </a:rPr>
              <a:t>Sources : c) </a:t>
            </a:r>
            <a:r>
              <a:rPr lang="fr-FR" sz="1200" dirty="0">
                <a:solidFill>
                  <a:srgbClr val="008000"/>
                </a:solidFill>
                <a:hlinkClick r:id="rId46"/>
              </a:rPr>
              <a:t>http://</a:t>
            </a:r>
            <a:r>
              <a:rPr lang="fr-FR" sz="1200" dirty="0" smtClean="0">
                <a:solidFill>
                  <a:srgbClr val="008000"/>
                </a:solidFill>
                <a:hlinkClick r:id="rId46"/>
              </a:rPr>
              <a:t>www.prota4u.org/protav8.asp?p=Cajanus+cajan</a:t>
            </a:r>
            <a:r>
              <a:rPr lang="fr-FR" sz="1200" dirty="0">
                <a:solidFill>
                  <a:srgbClr val="008000"/>
                </a:solidFill>
              </a:rPr>
              <a:t>, </a:t>
            </a:r>
            <a:endParaRPr lang="fr-FR" sz="1200" dirty="0" smtClean="0">
              <a:solidFill>
                <a:srgbClr val="008000"/>
              </a:solidFill>
            </a:endParaRPr>
          </a:p>
          <a:p>
            <a:r>
              <a:rPr lang="fr-FR" sz="1200" dirty="0" smtClean="0">
                <a:solidFill>
                  <a:srgbClr val="008000"/>
                </a:solidFill>
              </a:rPr>
              <a:t>d</a:t>
            </a:r>
            <a:r>
              <a:rPr lang="fr-FR" sz="1200" dirty="0">
                <a:solidFill>
                  <a:srgbClr val="008000"/>
                </a:solidFill>
              </a:rPr>
              <a:t>) </a:t>
            </a:r>
            <a:r>
              <a:rPr lang="fr-FR" sz="1200" dirty="0">
                <a:solidFill>
                  <a:srgbClr val="008000"/>
                </a:solidFill>
                <a:hlinkClick r:id="rId47"/>
              </a:rPr>
              <a:t>http://</a:t>
            </a:r>
            <a:r>
              <a:rPr lang="fr-FR" sz="1200" dirty="0" smtClean="0">
                <a:solidFill>
                  <a:srgbClr val="008000"/>
                </a:solidFill>
                <a:hlinkClick r:id="rId47"/>
              </a:rPr>
              <a:t>pmb.sicac.org/opac_css/doc_num.php?explnum_id=1059</a:t>
            </a:r>
            <a:r>
              <a:rPr lang="fr-FR" sz="1200" dirty="0" smtClean="0">
                <a:solidFill>
                  <a:srgbClr val="008000"/>
                </a:solidFill>
              </a:rPr>
              <a:t>  </a:t>
            </a:r>
            <a:endParaRPr lang="fr-FR" sz="1200" dirty="0">
              <a:solidFill>
                <a:srgbClr val="008000"/>
              </a:solidFill>
            </a:endParaRPr>
          </a:p>
        </p:txBody>
      </p:sp>
      <p:sp>
        <p:nvSpPr>
          <p:cNvPr id="4" name="ZoneTexte 3"/>
          <p:cNvSpPr txBox="1"/>
          <p:nvPr/>
        </p:nvSpPr>
        <p:spPr>
          <a:xfrm>
            <a:off x="2804262" y="5322177"/>
            <a:ext cx="1595223" cy="1200329"/>
          </a:xfrm>
          <a:prstGeom prst="rect">
            <a:avLst/>
          </a:prstGeom>
          <a:noFill/>
        </p:spPr>
        <p:txBody>
          <a:bodyPr wrap="square" rtlCol="0">
            <a:spAutoFit/>
          </a:bodyPr>
          <a:lstStyle/>
          <a:p>
            <a:pPr algn="just"/>
            <a:r>
              <a:rPr lang="fr-FR" sz="1200" dirty="0">
                <a:solidFill>
                  <a:srgbClr val="008000"/>
                </a:solidFill>
              </a:rPr>
              <a:t>Le pois </a:t>
            </a:r>
            <a:r>
              <a:rPr lang="fr-FR" sz="1200" dirty="0" err="1">
                <a:solidFill>
                  <a:srgbClr val="008000"/>
                </a:solidFill>
              </a:rPr>
              <a:t>cajan</a:t>
            </a:r>
            <a:r>
              <a:rPr lang="fr-FR" sz="1200" dirty="0">
                <a:solidFill>
                  <a:srgbClr val="008000"/>
                </a:solidFill>
              </a:rPr>
              <a:t> se cultive exclusivement par semis direct</a:t>
            </a:r>
            <a:r>
              <a:rPr lang="fr-FR" sz="1200" dirty="0" smtClean="0">
                <a:solidFill>
                  <a:srgbClr val="008000"/>
                </a:solidFill>
              </a:rPr>
              <a:t>. </a:t>
            </a:r>
          </a:p>
          <a:p>
            <a:pPr algn="just"/>
            <a:r>
              <a:rPr lang="fr-FR" sz="1200" b="1" dirty="0" smtClean="0">
                <a:solidFill>
                  <a:srgbClr val="008000"/>
                </a:solidFill>
              </a:rPr>
              <a:t>Il peut pousser aussi en climat tropical humide.</a:t>
            </a:r>
            <a:endParaRPr lang="fr-FR" sz="1200" b="1" dirty="0">
              <a:solidFill>
                <a:srgbClr val="008000"/>
              </a:solidFill>
            </a:endParaRPr>
          </a:p>
        </p:txBody>
      </p:sp>
      <p:sp>
        <p:nvSpPr>
          <p:cNvPr id="5" name="ZoneTexte 4"/>
          <p:cNvSpPr txBox="1"/>
          <p:nvPr/>
        </p:nvSpPr>
        <p:spPr>
          <a:xfrm>
            <a:off x="109728" y="6565392"/>
            <a:ext cx="4164432" cy="246221"/>
          </a:xfrm>
          <a:prstGeom prst="rect">
            <a:avLst/>
          </a:prstGeom>
          <a:noFill/>
        </p:spPr>
        <p:txBody>
          <a:bodyPr wrap="square" rtlCol="0">
            <a:spAutoFit/>
          </a:bodyPr>
          <a:lstStyle/>
          <a:p>
            <a:r>
              <a:rPr lang="fr-FR" sz="1000" dirty="0" smtClean="0">
                <a:solidFill>
                  <a:srgbClr val="008000"/>
                </a:solidFill>
              </a:rPr>
              <a:t>Il </a:t>
            </a:r>
            <a:r>
              <a:rPr lang="fr-FR" sz="1000" dirty="0">
                <a:solidFill>
                  <a:srgbClr val="008000"/>
                </a:solidFill>
              </a:rPr>
              <a:t>a</a:t>
            </a:r>
            <a:r>
              <a:rPr lang="fr-FR" sz="1000" dirty="0" smtClean="0">
                <a:solidFill>
                  <a:srgbClr val="008000"/>
                </a:solidFill>
              </a:rPr>
              <a:t> </a:t>
            </a:r>
            <a:r>
              <a:rPr lang="fr-FR" sz="1000" dirty="0">
                <a:solidFill>
                  <a:srgbClr val="008000"/>
                </a:solidFill>
              </a:rPr>
              <a:t>besoin d'une couche arable du sol d'un minimum de 41 centimètres.</a:t>
            </a:r>
          </a:p>
        </p:txBody>
      </p:sp>
      <p:pic>
        <p:nvPicPr>
          <p:cNvPr id="20" name="Image 19"/>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87299" y="133496"/>
            <a:ext cx="533400" cy="342900"/>
          </a:xfrm>
          <a:prstGeom prst="rect">
            <a:avLst/>
          </a:prstGeom>
        </p:spPr>
      </p:pic>
      <p:pic>
        <p:nvPicPr>
          <p:cNvPr id="21" name="Image 10" descr="logo aride_s.jp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1516683" y="56043"/>
            <a:ext cx="366329" cy="49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653769" y="8746"/>
            <a:ext cx="495300" cy="552450"/>
          </a:xfrm>
          <a:prstGeom prst="rect">
            <a:avLst/>
          </a:prstGeom>
        </p:spPr>
      </p:pic>
      <p:pic>
        <p:nvPicPr>
          <p:cNvPr id="24" name="Image 23"/>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078996" y="8747"/>
            <a:ext cx="391394" cy="558098"/>
          </a:xfrm>
          <a:prstGeom prst="rect">
            <a:avLst/>
          </a:prstGeom>
        </p:spPr>
      </p:pic>
    </p:spTree>
    <p:extLst>
      <p:ext uri="{BB962C8B-B14F-4D97-AF65-F5344CB8AC3E}">
        <p14:creationId xmlns:p14="http://schemas.microsoft.com/office/powerpoint/2010/main" val="18554665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01213" y="217928"/>
            <a:ext cx="460191" cy="284591"/>
          </a:xfrm>
        </p:spPr>
        <p:txBody>
          <a:bodyPr/>
          <a:lstStyle/>
          <a:p>
            <a:fld id="{603C289A-54D5-4C32-934A-7B1A9FC8B676}" type="slidenum">
              <a:rPr lang="fr-FR" smtClean="0"/>
              <a:t>79</a:t>
            </a:fld>
            <a:endParaRPr lang="fr-FR" dirty="0"/>
          </a:p>
        </p:txBody>
      </p:sp>
      <p:sp>
        <p:nvSpPr>
          <p:cNvPr id="3" name="ZoneTexte 2"/>
          <p:cNvSpPr txBox="1"/>
          <p:nvPr/>
        </p:nvSpPr>
        <p:spPr>
          <a:xfrm>
            <a:off x="2915324" y="16962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84462" y="680547"/>
            <a:ext cx="6096000" cy="369332"/>
          </a:xfrm>
          <a:prstGeom prst="rect">
            <a:avLst/>
          </a:prstGeom>
        </p:spPr>
        <p:txBody>
          <a:bodyPr>
            <a:spAutoFit/>
          </a:bodyPr>
          <a:lstStyle/>
          <a:p>
            <a:r>
              <a:rPr lang="fr-FR" dirty="0">
                <a:solidFill>
                  <a:srgbClr val="008000"/>
                </a:solidFill>
              </a:rPr>
              <a:t>16.33. </a:t>
            </a:r>
            <a:r>
              <a:rPr lang="fr-FR" b="1" dirty="0">
                <a:solidFill>
                  <a:srgbClr val="008000"/>
                </a:solidFill>
              </a:rPr>
              <a:t>Poivron</a:t>
            </a:r>
            <a:r>
              <a:rPr lang="fr-FR" dirty="0">
                <a:solidFill>
                  <a:srgbClr val="008000"/>
                </a:solidFill>
              </a:rPr>
              <a:t> (</a:t>
            </a:r>
            <a:r>
              <a:rPr lang="fr-FR" i="1" dirty="0" err="1">
                <a:solidFill>
                  <a:srgbClr val="008000"/>
                </a:solidFill>
              </a:rPr>
              <a:t>Capsicum</a:t>
            </a:r>
            <a:r>
              <a:rPr lang="fr-FR" i="1" dirty="0">
                <a:solidFill>
                  <a:srgbClr val="008000"/>
                </a:solidFill>
              </a:rPr>
              <a:t> </a:t>
            </a:r>
            <a:r>
              <a:rPr lang="fr-FR" i="1" dirty="0" err="1">
                <a:solidFill>
                  <a:srgbClr val="008000"/>
                </a:solidFill>
              </a:rPr>
              <a:t>annuum</a:t>
            </a:r>
            <a:r>
              <a:rPr lang="fr-FR" dirty="0" smtClean="0">
                <a:solidFill>
                  <a:srgbClr val="008000"/>
                </a:solidFill>
              </a:rPr>
              <a:t>)</a:t>
            </a:r>
            <a:endParaRPr lang="fr-FR" dirty="0">
              <a:solidFill>
                <a:srgbClr val="008000"/>
              </a:solidFill>
            </a:endParaRPr>
          </a:p>
        </p:txBody>
      </p:sp>
      <p:sp>
        <p:nvSpPr>
          <p:cNvPr id="5" name="ZoneTexte 4"/>
          <p:cNvSpPr txBox="1"/>
          <p:nvPr/>
        </p:nvSpPr>
        <p:spPr>
          <a:xfrm>
            <a:off x="84462" y="1115568"/>
            <a:ext cx="11967330" cy="4062651"/>
          </a:xfrm>
          <a:prstGeom prst="rect">
            <a:avLst/>
          </a:prstGeom>
          <a:noFill/>
        </p:spPr>
        <p:txBody>
          <a:bodyPr wrap="square" rtlCol="0">
            <a:spAutoFit/>
          </a:bodyPr>
          <a:lstStyle/>
          <a:p>
            <a:pPr algn="just"/>
            <a:r>
              <a:rPr lang="fr-FR" dirty="0">
                <a:solidFill>
                  <a:srgbClr val="008000"/>
                </a:solidFill>
              </a:rPr>
              <a:t>Le </a:t>
            </a:r>
            <a:r>
              <a:rPr lang="fr-FR" b="1" dirty="0">
                <a:solidFill>
                  <a:srgbClr val="008000"/>
                </a:solidFill>
              </a:rPr>
              <a:t>poivron</a:t>
            </a:r>
            <a:r>
              <a:rPr lang="fr-FR" dirty="0">
                <a:solidFill>
                  <a:srgbClr val="008000"/>
                </a:solidFill>
              </a:rPr>
              <a:t> (ou </a:t>
            </a:r>
            <a:r>
              <a:rPr lang="fr-FR" b="1" dirty="0">
                <a:solidFill>
                  <a:srgbClr val="008000"/>
                </a:solidFill>
              </a:rPr>
              <a:t>piment</a:t>
            </a:r>
            <a:r>
              <a:rPr lang="fr-FR" dirty="0">
                <a:solidFill>
                  <a:srgbClr val="008000"/>
                </a:solidFill>
              </a:rPr>
              <a:t> au </a:t>
            </a:r>
            <a:r>
              <a:rPr lang="fr-FR" dirty="0">
                <a:solidFill>
                  <a:srgbClr val="008000"/>
                </a:solidFill>
                <a:hlinkClick r:id="rId2" tooltip="Québec"/>
              </a:rPr>
              <a:t>Québec</a:t>
            </a:r>
            <a:r>
              <a:rPr lang="fr-FR" dirty="0">
                <a:solidFill>
                  <a:srgbClr val="008000"/>
                </a:solidFill>
              </a:rPr>
              <a:t>) est un </a:t>
            </a:r>
            <a:r>
              <a:rPr lang="fr-FR" dirty="0">
                <a:solidFill>
                  <a:srgbClr val="008000"/>
                </a:solidFill>
                <a:hlinkClick r:id="rId3" tooltip="Groupe de cultivars"/>
              </a:rPr>
              <a:t>groupe de cultivars</a:t>
            </a:r>
            <a:r>
              <a:rPr lang="fr-FR" dirty="0">
                <a:solidFill>
                  <a:srgbClr val="008000"/>
                </a:solidFill>
              </a:rPr>
              <a:t> de l'espèce </a:t>
            </a:r>
            <a:r>
              <a:rPr lang="fr-FR" i="1" dirty="0" err="1">
                <a:solidFill>
                  <a:srgbClr val="008000"/>
                </a:solidFill>
                <a:hlinkClick r:id="rId4" tooltip="Capsicum annuum"/>
              </a:rPr>
              <a:t>Capsicum</a:t>
            </a:r>
            <a:r>
              <a:rPr lang="fr-FR" i="1" dirty="0">
                <a:solidFill>
                  <a:srgbClr val="008000"/>
                </a:solidFill>
                <a:hlinkClick r:id="rId4" tooltip="Capsicum annuum"/>
              </a:rPr>
              <a:t> </a:t>
            </a:r>
            <a:r>
              <a:rPr lang="fr-FR" i="1" dirty="0" err="1">
                <a:solidFill>
                  <a:srgbClr val="008000"/>
                </a:solidFill>
                <a:hlinkClick r:id="rId4" tooltip="Capsicum annuum"/>
              </a:rPr>
              <a:t>annuum</a:t>
            </a:r>
            <a:r>
              <a:rPr lang="fr-FR" dirty="0">
                <a:solidFill>
                  <a:srgbClr val="008000"/>
                </a:solidFill>
              </a:rPr>
              <a:t> (tout comme certains </a:t>
            </a:r>
            <a:r>
              <a:rPr lang="fr-FR" dirty="0">
                <a:solidFill>
                  <a:srgbClr val="008000"/>
                </a:solidFill>
                <a:hlinkClick r:id="rId5" tooltip="Piment"/>
              </a:rPr>
              <a:t>piments</a:t>
            </a:r>
            <a:r>
              <a:rPr lang="fr-FR" dirty="0">
                <a:solidFill>
                  <a:srgbClr val="008000"/>
                </a:solidFill>
              </a:rPr>
              <a:t>). Ce sont les </a:t>
            </a:r>
            <a:r>
              <a:rPr lang="fr-FR" dirty="0">
                <a:solidFill>
                  <a:srgbClr val="008000"/>
                </a:solidFill>
                <a:hlinkClick r:id="rId6" tooltip="Variété (botanique)"/>
              </a:rPr>
              <a:t>variétés</a:t>
            </a:r>
            <a:r>
              <a:rPr lang="fr-FR" dirty="0">
                <a:solidFill>
                  <a:srgbClr val="008000"/>
                </a:solidFill>
              </a:rPr>
              <a:t> douces issues de cette espèce par sélection. Ces cultivars doux produisent des fruits de différentes couleurs dont le rouge, le jaune et l'orange. Le fruit est également consommé sous sa forme verte immature. C'est une </a:t>
            </a:r>
            <a:r>
              <a:rPr lang="fr-FR" dirty="0">
                <a:solidFill>
                  <a:srgbClr val="008000"/>
                </a:solidFill>
                <a:hlinkClick r:id="rId7" tooltip="Plante"/>
              </a:rPr>
              <a:t>plante</a:t>
            </a:r>
            <a:r>
              <a:rPr lang="fr-FR" dirty="0">
                <a:solidFill>
                  <a:srgbClr val="008000"/>
                </a:solidFill>
              </a:rPr>
              <a:t> annuelle de la famille des </a:t>
            </a:r>
            <a:r>
              <a:rPr lang="fr-FR" dirty="0">
                <a:solidFill>
                  <a:srgbClr val="008000"/>
                </a:solidFill>
                <a:hlinkClick r:id="rId8" tooltip="Solanacée"/>
              </a:rPr>
              <a:t>Solanacées</a:t>
            </a:r>
            <a:r>
              <a:rPr lang="fr-FR" dirty="0">
                <a:solidFill>
                  <a:srgbClr val="008000"/>
                </a:solidFill>
              </a:rPr>
              <a:t> originaire du </a:t>
            </a:r>
            <a:r>
              <a:rPr lang="fr-FR" dirty="0">
                <a:solidFill>
                  <a:srgbClr val="008000"/>
                </a:solidFill>
                <a:hlinkClick r:id="rId9" tooltip="Mexique"/>
              </a:rPr>
              <a:t>Mexique</a:t>
            </a:r>
            <a:r>
              <a:rPr lang="fr-FR" dirty="0">
                <a:solidFill>
                  <a:srgbClr val="008000"/>
                </a:solidFill>
              </a:rPr>
              <a:t>, d'</a:t>
            </a:r>
            <a:r>
              <a:rPr lang="fr-FR" dirty="0">
                <a:solidFill>
                  <a:srgbClr val="008000"/>
                </a:solidFill>
                <a:hlinkClick r:id="rId10" tooltip="Amérique centrale"/>
              </a:rPr>
              <a:t>Amérique centrale</a:t>
            </a:r>
            <a:r>
              <a:rPr lang="fr-FR" dirty="0">
                <a:solidFill>
                  <a:srgbClr val="008000"/>
                </a:solidFill>
              </a:rPr>
              <a:t> et d'</a:t>
            </a:r>
            <a:r>
              <a:rPr lang="fr-FR" dirty="0">
                <a:solidFill>
                  <a:srgbClr val="008000"/>
                </a:solidFill>
                <a:hlinkClick r:id="rId11" tooltip="Amérique du Sud"/>
              </a:rPr>
              <a:t>Amérique du Sud</a:t>
            </a:r>
            <a:r>
              <a:rPr lang="fr-FR" dirty="0">
                <a:solidFill>
                  <a:srgbClr val="008000"/>
                </a:solidFill>
              </a:rPr>
              <a:t>. La plante est cultivée comme </a:t>
            </a:r>
            <a:r>
              <a:rPr lang="fr-FR" dirty="0">
                <a:solidFill>
                  <a:srgbClr val="008000"/>
                </a:solidFill>
                <a:hlinkClick r:id="rId12" tooltip="Plante potagère"/>
              </a:rPr>
              <a:t>plante potagère</a:t>
            </a:r>
            <a:r>
              <a:rPr lang="fr-FR" dirty="0">
                <a:solidFill>
                  <a:srgbClr val="008000"/>
                </a:solidFill>
              </a:rPr>
              <a:t> pour ses </a:t>
            </a:r>
            <a:r>
              <a:rPr lang="fr-FR" dirty="0">
                <a:solidFill>
                  <a:srgbClr val="008000"/>
                </a:solidFill>
                <a:hlinkClick r:id="rId13" tooltip="Fruit (botanique)"/>
              </a:rPr>
              <a:t>fruits</a:t>
            </a:r>
            <a:r>
              <a:rPr lang="fr-FR" dirty="0">
                <a:solidFill>
                  <a:srgbClr val="008000"/>
                </a:solidFill>
              </a:rPr>
              <a:t> consommés, crus ou cuits, comme </a:t>
            </a:r>
            <a:r>
              <a:rPr lang="fr-FR" dirty="0">
                <a:solidFill>
                  <a:srgbClr val="008000"/>
                </a:solidFill>
                <a:hlinkClick r:id="rId14" tooltip="Légume"/>
              </a:rPr>
              <a:t>légumes</a:t>
            </a:r>
            <a:r>
              <a:rPr lang="fr-FR" dirty="0">
                <a:solidFill>
                  <a:srgbClr val="008000"/>
                </a:solidFill>
              </a:rPr>
              <a:t>. Le terme désigne à la fois le fruit et la plante</a:t>
            </a:r>
            <a:r>
              <a:rPr lang="fr-FR" dirty="0" smtClean="0">
                <a:solidFill>
                  <a:srgbClr val="008000"/>
                </a:solidFill>
              </a:rPr>
              <a:t>.</a:t>
            </a:r>
            <a:endParaRPr lang="fr-FR" sz="1200" dirty="0" smtClean="0">
              <a:solidFill>
                <a:srgbClr val="008000"/>
              </a:solidFill>
            </a:endParaRPr>
          </a:p>
          <a:p>
            <a:pPr algn="just"/>
            <a:r>
              <a:rPr lang="fr-FR" sz="1200" dirty="0">
                <a:solidFill>
                  <a:srgbClr val="008000"/>
                </a:solidFill>
              </a:rPr>
              <a:t>Plante annuelle en </a:t>
            </a:r>
            <a:r>
              <a:rPr lang="fr-FR" sz="1200" dirty="0">
                <a:solidFill>
                  <a:srgbClr val="008000"/>
                </a:solidFill>
                <a:hlinkClick r:id="rId15" tooltip="Climat"/>
              </a:rPr>
              <a:t>climat</a:t>
            </a:r>
            <a:r>
              <a:rPr lang="fr-FR" sz="1200" dirty="0">
                <a:solidFill>
                  <a:srgbClr val="008000"/>
                </a:solidFill>
              </a:rPr>
              <a:t> tempéré car elle ne résiste pas au gel, mais pouvant vivre plusieurs années en climat tropical. Port dressé, presque arbustif, très ramifié. Les </a:t>
            </a:r>
            <a:r>
              <a:rPr lang="fr-FR" sz="1200" dirty="0">
                <a:solidFill>
                  <a:srgbClr val="008000"/>
                </a:solidFill>
                <a:hlinkClick r:id="rId16" tooltip="Tige"/>
              </a:rPr>
              <a:t>tiges</a:t>
            </a:r>
            <a:r>
              <a:rPr lang="fr-FR" sz="1200" dirty="0">
                <a:solidFill>
                  <a:srgbClr val="008000"/>
                </a:solidFill>
              </a:rPr>
              <a:t> de la base ont tendance à se lignifier. La plante atteint de 40 à 50 cm de haut en général. Les </a:t>
            </a:r>
            <a:r>
              <a:rPr lang="fr-FR" sz="1200" dirty="0">
                <a:solidFill>
                  <a:srgbClr val="008000"/>
                </a:solidFill>
                <a:hlinkClick r:id="rId17" tooltip="Feuille"/>
              </a:rPr>
              <a:t>feuilles</a:t>
            </a:r>
            <a:r>
              <a:rPr lang="fr-FR" sz="1200" dirty="0">
                <a:solidFill>
                  <a:srgbClr val="008000"/>
                </a:solidFill>
              </a:rPr>
              <a:t>, alternes, lancéolées, se terminant en pointe, sont d'un vert brillant. Les fleurs, nombreuses et petites, sont blanches, à pétales soudés et pointus, au nombre de 6 à 8. Le fruit est une </a:t>
            </a:r>
            <a:r>
              <a:rPr lang="fr-FR" sz="1200" dirty="0">
                <a:solidFill>
                  <a:srgbClr val="008000"/>
                </a:solidFill>
                <a:hlinkClick r:id="rId18" tooltip="Baie (botanique)"/>
              </a:rPr>
              <a:t>baie</a:t>
            </a:r>
            <a:r>
              <a:rPr lang="fr-FR" sz="1200" dirty="0">
                <a:solidFill>
                  <a:srgbClr val="008000"/>
                </a:solidFill>
              </a:rPr>
              <a:t> d'un type particulier, la pulpe, relativement mince et formant une espèce de capsule entourant un </a:t>
            </a:r>
            <a:r>
              <a:rPr lang="fr-FR" sz="1200" dirty="0">
                <a:solidFill>
                  <a:srgbClr val="008000"/>
                </a:solidFill>
                <a:hlinkClick r:id="rId19" tooltip="Placenta (botanique)"/>
              </a:rPr>
              <a:t>placenta</a:t>
            </a:r>
            <a:r>
              <a:rPr lang="fr-FR" sz="1200" dirty="0">
                <a:solidFill>
                  <a:srgbClr val="008000"/>
                </a:solidFill>
              </a:rPr>
              <a:t> plus ou moins volumineux portant de nombreuses graines. Extérieurement la peau est lisse et brillante, de couleur vert brillant avant maturité, elle prend à maturité une couleur vive, en général rouge, mais aussi jaune, orangé, violet, marron, noir… Les </a:t>
            </a:r>
            <a:r>
              <a:rPr lang="fr-FR" sz="1200" dirty="0">
                <a:solidFill>
                  <a:srgbClr val="008000"/>
                </a:solidFill>
                <a:hlinkClick r:id="rId20" tooltip="Graine"/>
              </a:rPr>
              <a:t>graines</a:t>
            </a:r>
            <a:r>
              <a:rPr lang="fr-FR" sz="1200" dirty="0">
                <a:solidFill>
                  <a:srgbClr val="008000"/>
                </a:solidFill>
              </a:rPr>
              <a:t> sont petites, plates, réniformes, de couleur crème</a:t>
            </a:r>
            <a:r>
              <a:rPr lang="fr-FR" sz="1200" dirty="0" smtClean="0">
                <a:solidFill>
                  <a:srgbClr val="008000"/>
                </a:solidFill>
              </a:rPr>
              <a:t>. Les </a:t>
            </a:r>
            <a:r>
              <a:rPr lang="fr-FR" sz="1200" dirty="0">
                <a:solidFill>
                  <a:srgbClr val="008000"/>
                </a:solidFill>
              </a:rPr>
              <a:t>poivrons se distinguent des piments par des fruits plus gros et plus charnus, et surtout dépourvus de substance piquante (la </a:t>
            </a:r>
            <a:r>
              <a:rPr lang="fr-FR" sz="1200" dirty="0" err="1">
                <a:solidFill>
                  <a:srgbClr val="008000"/>
                </a:solidFill>
                <a:hlinkClick r:id="rId21" tooltip="Capsaïcine"/>
              </a:rPr>
              <a:t>capsaïcine</a:t>
            </a:r>
            <a:r>
              <a:rPr lang="fr-FR" sz="1200" dirty="0" smtClean="0">
                <a:solidFill>
                  <a:srgbClr val="008000"/>
                </a:solidFill>
              </a:rPr>
              <a:t>). </a:t>
            </a:r>
            <a:r>
              <a:rPr lang="fr-FR" sz="1200" dirty="0">
                <a:solidFill>
                  <a:srgbClr val="FF0000"/>
                </a:solidFill>
              </a:rPr>
              <a:t>Ses fleurs produisent un </a:t>
            </a:r>
            <a:r>
              <a:rPr lang="fr-FR" sz="1200" dirty="0">
                <a:solidFill>
                  <a:srgbClr val="FF0000"/>
                </a:solidFill>
                <a:hlinkClick r:id="rId22" tooltip="Pollen"/>
              </a:rPr>
              <a:t>pollen</a:t>
            </a:r>
            <a:r>
              <a:rPr lang="fr-FR" sz="1200" dirty="0">
                <a:solidFill>
                  <a:srgbClr val="FF0000"/>
                </a:solidFill>
              </a:rPr>
              <a:t> irritant auquel les travailleurs des serres sont exposés quand ils cueillent les poivrons. </a:t>
            </a:r>
            <a:r>
              <a:rPr lang="fr-FR" sz="1200" dirty="0">
                <a:solidFill>
                  <a:srgbClr val="008000"/>
                </a:solidFill>
              </a:rPr>
              <a:t>Les variétés cultivées sont innombrables</a:t>
            </a:r>
            <a:r>
              <a:rPr lang="fr-FR" sz="1200" dirty="0" smtClean="0">
                <a:solidFill>
                  <a:srgbClr val="008000"/>
                </a:solidFill>
              </a:rPr>
              <a:t>. Il se consomme cru ou cuit. Il </a:t>
            </a:r>
            <a:r>
              <a:rPr lang="fr-FR" sz="1200" dirty="0">
                <a:solidFill>
                  <a:srgbClr val="008000"/>
                </a:solidFill>
              </a:rPr>
              <a:t>apprécie le </a:t>
            </a:r>
            <a:r>
              <a:rPr lang="fr-FR" sz="1200" dirty="0" smtClean="0">
                <a:solidFill>
                  <a:srgbClr val="008000"/>
                </a:solidFill>
              </a:rPr>
              <a:t>soleil</a:t>
            </a:r>
            <a:r>
              <a:rPr lang="fr-FR" sz="1200" dirty="0">
                <a:solidFill>
                  <a:srgbClr val="008000"/>
                </a:solidFill>
              </a:rPr>
              <a:t>. </a:t>
            </a:r>
            <a:r>
              <a:rPr lang="fr-FR" sz="1200" dirty="0" smtClean="0">
                <a:solidFill>
                  <a:srgbClr val="008000"/>
                </a:solidFill>
              </a:rPr>
              <a:t>Au </a:t>
            </a:r>
            <a:r>
              <a:rPr lang="fr-FR" sz="1200" dirty="0">
                <a:solidFill>
                  <a:srgbClr val="008000"/>
                </a:solidFill>
              </a:rPr>
              <a:t>potager, il forme </a:t>
            </a:r>
            <a:r>
              <a:rPr lang="fr-FR" sz="1200" b="1" dirty="0">
                <a:solidFill>
                  <a:srgbClr val="008000"/>
                </a:solidFill>
              </a:rPr>
              <a:t>un pied d'1m de hauteur environ</a:t>
            </a:r>
            <a:r>
              <a:rPr lang="fr-FR" sz="1200" dirty="0">
                <a:solidFill>
                  <a:srgbClr val="008000"/>
                </a:solidFill>
              </a:rPr>
              <a:t>, avec un beau feuillage vernissé. Il porte de petites fleurs blanches, qui donnent par la suite des fruits très colorés qui passent en mûrissant du vert au jaune ou au rouge. La culture du poivron ressemble beaucoup à </a:t>
            </a:r>
            <a:r>
              <a:rPr lang="fr-FR" sz="1200" dirty="0">
                <a:solidFill>
                  <a:srgbClr val="008000"/>
                </a:solidFill>
                <a:hlinkClick r:id="rId23"/>
              </a:rPr>
              <a:t>celle de la tomate</a:t>
            </a:r>
            <a:r>
              <a:rPr lang="fr-FR" sz="1200" dirty="0">
                <a:solidFill>
                  <a:srgbClr val="008000"/>
                </a:solidFill>
              </a:rPr>
              <a:t>. il lui faut en effet une </a:t>
            </a:r>
            <a:r>
              <a:rPr lang="fr-FR" sz="1200" b="1" dirty="0">
                <a:solidFill>
                  <a:srgbClr val="008000"/>
                </a:solidFill>
              </a:rPr>
              <a:t>température d'environ 28°C pour germer</a:t>
            </a:r>
            <a:r>
              <a:rPr lang="fr-FR" sz="1200" dirty="0">
                <a:solidFill>
                  <a:srgbClr val="008000"/>
                </a:solidFill>
              </a:rPr>
              <a:t>. Le poivron voisine bien avec les autres légumes. </a:t>
            </a:r>
            <a:r>
              <a:rPr lang="fr-FR" sz="1200" dirty="0">
                <a:solidFill>
                  <a:srgbClr val="008000"/>
                </a:solidFill>
                <a:hlinkClick r:id="rId24"/>
              </a:rPr>
              <a:t>Tomate</a:t>
            </a:r>
            <a:r>
              <a:rPr lang="fr-FR" sz="1200" dirty="0">
                <a:solidFill>
                  <a:srgbClr val="008000"/>
                </a:solidFill>
              </a:rPr>
              <a:t> et </a:t>
            </a:r>
            <a:r>
              <a:rPr lang="fr-FR" sz="1200" dirty="0">
                <a:solidFill>
                  <a:srgbClr val="008000"/>
                </a:solidFill>
                <a:hlinkClick r:id="rId25"/>
              </a:rPr>
              <a:t>aubergine</a:t>
            </a:r>
            <a:r>
              <a:rPr lang="fr-FR" sz="1200" dirty="0">
                <a:solidFill>
                  <a:srgbClr val="008000"/>
                </a:solidFill>
              </a:rPr>
              <a:t> sont de la même famille, celle des </a:t>
            </a:r>
            <a:r>
              <a:rPr lang="fr-FR" sz="1200" dirty="0">
                <a:solidFill>
                  <a:srgbClr val="008000"/>
                </a:solidFill>
                <a:hlinkClick r:id="rId26"/>
              </a:rPr>
              <a:t>Solanacées</a:t>
            </a:r>
            <a:r>
              <a:rPr lang="fr-FR" sz="1200" dirty="0">
                <a:solidFill>
                  <a:srgbClr val="008000"/>
                </a:solidFill>
              </a:rPr>
              <a:t> ; le </a:t>
            </a:r>
            <a:r>
              <a:rPr lang="fr-FR" sz="1200" dirty="0">
                <a:solidFill>
                  <a:srgbClr val="008000"/>
                </a:solidFill>
                <a:hlinkClick r:id="rId27"/>
              </a:rPr>
              <a:t>basilic</a:t>
            </a:r>
            <a:r>
              <a:rPr lang="fr-FR" sz="1200" dirty="0">
                <a:solidFill>
                  <a:srgbClr val="008000"/>
                </a:solidFill>
              </a:rPr>
              <a:t> constitue également un bon compagnon. </a:t>
            </a:r>
            <a:r>
              <a:rPr lang="fr-FR" sz="1200" dirty="0" smtClean="0">
                <a:solidFill>
                  <a:srgbClr val="008000"/>
                </a:solidFill>
              </a:rPr>
              <a:t>Un </a:t>
            </a:r>
            <a:r>
              <a:rPr lang="fr-FR" sz="1200" dirty="0">
                <a:solidFill>
                  <a:srgbClr val="008000"/>
                </a:solidFill>
              </a:rPr>
              <a:t>bon </a:t>
            </a:r>
            <a:r>
              <a:rPr lang="fr-FR" sz="1200" dirty="0">
                <a:solidFill>
                  <a:srgbClr val="008000"/>
                </a:solidFill>
                <a:hlinkClick r:id="rId28"/>
              </a:rPr>
              <a:t>paillage</a:t>
            </a:r>
            <a:r>
              <a:rPr lang="fr-FR" sz="1200" dirty="0">
                <a:solidFill>
                  <a:srgbClr val="008000"/>
                </a:solidFill>
              </a:rPr>
              <a:t> est conseillé</a:t>
            </a:r>
            <a:r>
              <a:rPr lang="fr-FR" sz="1200" dirty="0" smtClean="0">
                <a:solidFill>
                  <a:srgbClr val="008000"/>
                </a:solidFill>
              </a:rPr>
              <a:t>. </a:t>
            </a:r>
            <a:r>
              <a:rPr lang="fr-FR" sz="1200" dirty="0">
                <a:solidFill>
                  <a:srgbClr val="008000"/>
                </a:solidFill>
              </a:rPr>
              <a:t>Il nécessite des </a:t>
            </a:r>
            <a:r>
              <a:rPr lang="fr-FR" sz="1200" b="1" dirty="0">
                <a:solidFill>
                  <a:srgbClr val="008000"/>
                </a:solidFill>
                <a:hlinkClick r:id="rId29"/>
              </a:rPr>
              <a:t>arrosages</a:t>
            </a:r>
            <a:r>
              <a:rPr lang="fr-FR" sz="1200" b="1" dirty="0">
                <a:solidFill>
                  <a:srgbClr val="008000"/>
                </a:solidFill>
              </a:rPr>
              <a:t> réguliers </a:t>
            </a:r>
            <a:r>
              <a:rPr lang="fr-FR" sz="1200" dirty="0">
                <a:solidFill>
                  <a:srgbClr val="008000"/>
                </a:solidFill>
              </a:rPr>
              <a:t>; le sol ne doit jamais sécher complètement</a:t>
            </a:r>
            <a:r>
              <a:rPr lang="fr-FR" sz="1200" dirty="0" smtClean="0">
                <a:solidFill>
                  <a:srgbClr val="008000"/>
                </a:solidFill>
              </a:rPr>
              <a:t>. Si le sol est pauvre, il faut </a:t>
            </a:r>
            <a:r>
              <a:rPr lang="fr-FR" sz="1200" b="1" dirty="0">
                <a:solidFill>
                  <a:srgbClr val="008000"/>
                </a:solidFill>
              </a:rPr>
              <a:t>l'enrichir en</a:t>
            </a:r>
            <a:r>
              <a:rPr lang="fr-FR" sz="1200" dirty="0">
                <a:solidFill>
                  <a:srgbClr val="008000"/>
                </a:solidFill>
              </a:rPr>
              <a:t> </a:t>
            </a:r>
            <a:r>
              <a:rPr lang="fr-FR" sz="1200" dirty="0">
                <a:solidFill>
                  <a:srgbClr val="008000"/>
                </a:solidFill>
                <a:hlinkClick r:id="rId30"/>
              </a:rPr>
              <a:t>compost</a:t>
            </a:r>
            <a:r>
              <a:rPr lang="fr-FR" sz="1200" dirty="0">
                <a:solidFill>
                  <a:srgbClr val="008000"/>
                </a:solidFill>
              </a:rPr>
              <a:t> lors de la plantation</a:t>
            </a:r>
            <a:r>
              <a:rPr lang="fr-FR" sz="1200" dirty="0" smtClean="0">
                <a:solidFill>
                  <a:srgbClr val="008000"/>
                </a:solidFill>
              </a:rPr>
              <a:t>. </a:t>
            </a:r>
            <a:r>
              <a:rPr lang="fr-FR" sz="1200" dirty="0" smtClean="0">
                <a:solidFill>
                  <a:srgbClr val="FF0000"/>
                </a:solidFill>
              </a:rPr>
              <a:t>Ses maladies sont celles du </a:t>
            </a:r>
            <a:r>
              <a:rPr lang="fr-FR" sz="1200" dirty="0">
                <a:solidFill>
                  <a:srgbClr val="FF0000"/>
                </a:solidFill>
              </a:rPr>
              <a:t>piment. Le poivron peut subir l'attaque d'acariens et de pucerons. Des bactéries peuvent aussi créer des taches brunes sur le feuillage. Une absence de chaleur ou un excès d'humidité provoquera inévitablement une pourriture. </a:t>
            </a:r>
          </a:p>
          <a:p>
            <a:pPr algn="just"/>
            <a:r>
              <a:rPr lang="fr-FR" sz="1200" dirty="0">
                <a:solidFill>
                  <a:srgbClr val="008000"/>
                </a:solidFill>
              </a:rPr>
              <a:t>Sources : a) </a:t>
            </a:r>
            <a:r>
              <a:rPr lang="fr-FR" sz="1200" dirty="0">
                <a:solidFill>
                  <a:srgbClr val="008000"/>
                </a:solidFill>
                <a:hlinkClick r:id="rId31"/>
              </a:rPr>
              <a:t>http://</a:t>
            </a:r>
            <a:r>
              <a:rPr lang="fr-FR" sz="1200" dirty="0" smtClean="0">
                <a:solidFill>
                  <a:srgbClr val="008000"/>
                </a:solidFill>
                <a:hlinkClick r:id="rId31"/>
              </a:rPr>
              <a:t>fr.wikipedia.org/wiki/Poivron</a:t>
            </a:r>
            <a:r>
              <a:rPr lang="fr-FR" sz="1200" dirty="0">
                <a:solidFill>
                  <a:srgbClr val="008000"/>
                </a:solidFill>
              </a:rPr>
              <a:t>, b) </a:t>
            </a:r>
            <a:r>
              <a:rPr lang="fr-FR" sz="1200" dirty="0">
                <a:solidFill>
                  <a:srgbClr val="008000"/>
                </a:solidFill>
                <a:hlinkClick r:id="rId32"/>
              </a:rPr>
              <a:t>http://</a:t>
            </a:r>
            <a:r>
              <a:rPr lang="fr-FR" sz="1200" dirty="0" smtClean="0">
                <a:solidFill>
                  <a:srgbClr val="008000"/>
                </a:solidFill>
                <a:hlinkClick r:id="rId32"/>
              </a:rPr>
              <a:t>www.gerbeaud.com/jardin/fiches/poivron-semis-culture-recolte.php</a:t>
            </a:r>
            <a:r>
              <a:rPr lang="fr-FR" sz="1200" dirty="0">
                <a:solidFill>
                  <a:srgbClr val="008000"/>
                </a:solidFill>
              </a:rPr>
              <a:t>, c) </a:t>
            </a:r>
            <a:r>
              <a:rPr lang="fr-FR" sz="1200" dirty="0">
                <a:solidFill>
                  <a:srgbClr val="008000"/>
                </a:solidFill>
                <a:hlinkClick r:id="rId33"/>
              </a:rPr>
              <a:t>http://www.deco.fr/jardin-jardinage/plante-potagere/poivron</a:t>
            </a:r>
            <a:r>
              <a:rPr lang="fr-FR" sz="1200" dirty="0" smtClean="0">
                <a:solidFill>
                  <a:srgbClr val="008000"/>
                </a:solidFill>
                <a:hlinkClick r:id="rId33"/>
              </a:rPr>
              <a:t>/</a:t>
            </a:r>
            <a:r>
              <a:rPr lang="fr-FR" sz="1200" dirty="0" smtClean="0">
                <a:solidFill>
                  <a:srgbClr val="008000"/>
                </a:solidFill>
              </a:rPr>
              <a:t>  </a:t>
            </a:r>
            <a:endParaRPr lang="fr-FR" sz="1200" dirty="0">
              <a:solidFill>
                <a:srgbClr val="008000"/>
              </a:solidFill>
            </a:endParaRPr>
          </a:p>
        </p:txBody>
      </p:sp>
      <p:pic>
        <p:nvPicPr>
          <p:cNvPr id="5122" name="Picture 2" descr="D:\Users\blisan\Pictures\perso\agroforets\plante-pour-jardin-foret_suite\poivron5.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867727" y="5269421"/>
            <a:ext cx="32004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blisan\Pictures\perso\agroforets\plante-pour-jardin-foret_suite\poivron4.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52488" y="5010150"/>
            <a:ext cx="24384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blisan\Pictures\perso\agroforets\plante-pour-jardin-foret_suite\poivron3.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584817" y="501015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blisan\Pictures\perso\agroforets\plante-pour-jardin-foret_suite\poivron2.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297860" y="61727"/>
            <a:ext cx="1561788" cy="9523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Users\blisan\Pictures\perso\agroforets\plante-pour-jardin-foret_suite\poivron.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69164" y="5269421"/>
            <a:ext cx="19050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121664" y="61632"/>
            <a:ext cx="476250" cy="476250"/>
          </a:xfrm>
          <a:prstGeom prst="rect">
            <a:avLst/>
          </a:prstGeom>
        </p:spPr>
      </p:pic>
    </p:spTree>
    <p:extLst>
      <p:ext uri="{BB962C8B-B14F-4D97-AF65-F5344CB8AC3E}">
        <p14:creationId xmlns:p14="http://schemas.microsoft.com/office/powerpoint/2010/main" val="1431576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07413" y="122594"/>
            <a:ext cx="430634" cy="318709"/>
          </a:xfrm>
        </p:spPr>
        <p:txBody>
          <a:bodyPr/>
          <a:lstStyle/>
          <a:p>
            <a:fld id="{603C289A-54D5-4C32-934A-7B1A9FC8B676}" type="slidenum">
              <a:rPr lang="fr-FR" smtClean="0"/>
              <a:t>8</a:t>
            </a:fld>
            <a:endParaRPr lang="fr-FR"/>
          </a:p>
        </p:txBody>
      </p:sp>
      <p:sp>
        <p:nvSpPr>
          <p:cNvPr id="4" name="ZoneTexte 3"/>
          <p:cNvSpPr txBox="1"/>
          <p:nvPr/>
        </p:nvSpPr>
        <p:spPr>
          <a:xfrm>
            <a:off x="232196" y="441303"/>
            <a:ext cx="2076225" cy="369332"/>
          </a:xfrm>
          <a:prstGeom prst="rect">
            <a:avLst/>
          </a:prstGeom>
          <a:noFill/>
        </p:spPr>
        <p:txBody>
          <a:bodyPr wrap="square" rtlCol="0">
            <a:spAutoFit/>
          </a:bodyPr>
          <a:lstStyle/>
          <a:p>
            <a:r>
              <a:rPr lang="fr-FR" dirty="0" smtClean="0">
                <a:solidFill>
                  <a:srgbClr val="008000"/>
                </a:solidFill>
              </a:rPr>
              <a:t>0. </a:t>
            </a:r>
            <a:r>
              <a:rPr lang="fr-FR" b="1" dirty="0" smtClean="0">
                <a:solidFill>
                  <a:srgbClr val="008000"/>
                </a:solidFill>
              </a:rPr>
              <a:t>Sommaire (suite)</a:t>
            </a:r>
            <a:endParaRPr lang="fr-FR" dirty="0">
              <a:solidFill>
                <a:srgbClr val="008000"/>
              </a:solidFill>
            </a:endParaRPr>
          </a:p>
        </p:txBody>
      </p:sp>
      <p:sp>
        <p:nvSpPr>
          <p:cNvPr id="6" name="Rectangle 5"/>
          <p:cNvSpPr/>
          <p:nvPr/>
        </p:nvSpPr>
        <p:spPr>
          <a:xfrm>
            <a:off x="232196" y="973419"/>
            <a:ext cx="6256739" cy="2462213"/>
          </a:xfrm>
          <a:prstGeom prst="rect">
            <a:avLst/>
          </a:prstGeom>
        </p:spPr>
        <p:txBody>
          <a:bodyPr wrap="square">
            <a:spAutoFit/>
          </a:bodyPr>
          <a:lstStyle/>
          <a:p>
            <a:r>
              <a:rPr lang="fr-FR" sz="1400" dirty="0">
                <a:solidFill>
                  <a:srgbClr val="008000"/>
                </a:solidFill>
              </a:rPr>
              <a:t>25. Glossaire</a:t>
            </a:r>
          </a:p>
          <a:p>
            <a:r>
              <a:rPr lang="fr-FR" sz="1400" dirty="0">
                <a:solidFill>
                  <a:srgbClr val="008000"/>
                </a:solidFill>
              </a:rPr>
              <a:t>26. Aptitude du climat à la culture</a:t>
            </a:r>
          </a:p>
          <a:p>
            <a:r>
              <a:rPr lang="fr-FR" sz="1400" dirty="0">
                <a:solidFill>
                  <a:srgbClr val="008000"/>
                </a:solidFill>
              </a:rPr>
              <a:t>27. Annexe : Piquets vivants et plantes de haie</a:t>
            </a:r>
          </a:p>
          <a:p>
            <a:r>
              <a:rPr lang="fr-FR" sz="1400" dirty="0">
                <a:solidFill>
                  <a:srgbClr val="008000"/>
                </a:solidFill>
              </a:rPr>
              <a:t>28. Annexe : Légumes vivaces : arbres, arbustes, plantes grimpantes</a:t>
            </a:r>
          </a:p>
          <a:p>
            <a:r>
              <a:rPr lang="fr-FR" sz="1400" dirty="0">
                <a:solidFill>
                  <a:srgbClr val="008000"/>
                </a:solidFill>
              </a:rPr>
              <a:t>29. Annexe : Légumes vivaces : herbes</a:t>
            </a:r>
          </a:p>
          <a:p>
            <a:r>
              <a:rPr lang="fr-FR" sz="1400" dirty="0">
                <a:solidFill>
                  <a:srgbClr val="008000"/>
                </a:solidFill>
              </a:rPr>
              <a:t>30. Annexe : Les légumes annuels</a:t>
            </a:r>
          </a:p>
          <a:p>
            <a:r>
              <a:rPr lang="fr-FR" sz="1400" dirty="0" smtClean="0">
                <a:solidFill>
                  <a:srgbClr val="008000"/>
                </a:solidFill>
              </a:rPr>
              <a:t>31</a:t>
            </a:r>
            <a:r>
              <a:rPr lang="fr-FR" sz="1400" dirty="0">
                <a:solidFill>
                  <a:srgbClr val="008000"/>
                </a:solidFill>
              </a:rPr>
              <a:t>. Bibliographie</a:t>
            </a:r>
          </a:p>
          <a:p>
            <a:r>
              <a:rPr lang="fr-FR" sz="1400" dirty="0">
                <a:solidFill>
                  <a:srgbClr val="008000"/>
                </a:solidFill>
              </a:rPr>
              <a:t>31. Bibliographie Internet</a:t>
            </a:r>
          </a:p>
          <a:p>
            <a:r>
              <a:rPr lang="fr-FR" sz="1400" dirty="0">
                <a:solidFill>
                  <a:srgbClr val="008000"/>
                </a:solidFill>
              </a:rPr>
              <a:t>32. Adresses </a:t>
            </a:r>
            <a:r>
              <a:rPr lang="fr-FR" sz="1400" dirty="0" smtClean="0">
                <a:solidFill>
                  <a:srgbClr val="008000"/>
                </a:solidFill>
              </a:rPr>
              <a:t>utiles</a:t>
            </a:r>
          </a:p>
          <a:p>
            <a:r>
              <a:rPr lang="fr-FR" sz="1400" dirty="0">
                <a:solidFill>
                  <a:srgbClr val="008000"/>
                </a:solidFill>
              </a:rPr>
              <a:t>33. Annexe : Légumes tolérants à </a:t>
            </a:r>
            <a:r>
              <a:rPr lang="fr-FR" sz="1400" dirty="0" smtClean="0">
                <a:solidFill>
                  <a:srgbClr val="008000"/>
                </a:solidFill>
              </a:rPr>
              <a:t>l’ombre</a:t>
            </a:r>
          </a:p>
          <a:p>
            <a:r>
              <a:rPr lang="fr-FR" altLang="fr-FR" sz="1400" dirty="0">
                <a:solidFill>
                  <a:srgbClr val="008000"/>
                </a:solidFill>
              </a:rPr>
              <a:t>34. Annexe : </a:t>
            </a:r>
            <a:r>
              <a:rPr lang="fr-FR" altLang="fr-FR" sz="1400" dirty="0" smtClean="0">
                <a:solidFill>
                  <a:srgbClr val="008000"/>
                </a:solidFill>
              </a:rPr>
              <a:t>Maladies</a:t>
            </a:r>
            <a:endParaRPr lang="fr-FR" altLang="fr-FR" sz="1400" dirty="0">
              <a:solidFill>
                <a:srgbClr val="008000"/>
              </a:solidFill>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865" y="810635"/>
            <a:ext cx="2264652" cy="1524941"/>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865" y="2575251"/>
            <a:ext cx="2216144" cy="1638758"/>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834" y="4558688"/>
            <a:ext cx="2466975" cy="1847850"/>
          </a:xfrm>
          <a:prstGeom prst="rect">
            <a:avLst/>
          </a:prstGeom>
        </p:spPr>
      </p:pic>
      <p:sp>
        <p:nvSpPr>
          <p:cNvPr id="17" name="ZoneTexte 16"/>
          <p:cNvSpPr txBox="1"/>
          <p:nvPr/>
        </p:nvSpPr>
        <p:spPr>
          <a:xfrm>
            <a:off x="9319834" y="6466501"/>
            <a:ext cx="2319416" cy="276999"/>
          </a:xfrm>
          <a:prstGeom prst="rect">
            <a:avLst/>
          </a:prstGeom>
          <a:noFill/>
        </p:spPr>
        <p:txBody>
          <a:bodyPr wrap="none" rtlCol="0">
            <a:spAutoFit/>
          </a:bodyPr>
          <a:lstStyle/>
          <a:p>
            <a:pPr algn="ctr"/>
            <a:r>
              <a:rPr lang="fr-FR" sz="1200" dirty="0" smtClean="0">
                <a:solidFill>
                  <a:srgbClr val="008000"/>
                </a:solidFill>
              </a:rPr>
              <a:t>Jardin scolaire. Source </a:t>
            </a:r>
            <a:r>
              <a:rPr lang="fr-FR" sz="1200" dirty="0">
                <a:solidFill>
                  <a:srgbClr val="008000"/>
                </a:solidFill>
              </a:rPr>
              <a:t>: gralon.net</a:t>
            </a:r>
          </a:p>
        </p:txBody>
      </p:sp>
      <p:pic>
        <p:nvPicPr>
          <p:cNvPr id="4098" name="Picture 2" descr="D:\Users\blisan\Pictures\perso\agro-forêts\potager-generation-Masoala2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78" y="3591179"/>
            <a:ext cx="1437143" cy="191213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29822" y="5511818"/>
            <a:ext cx="2520057" cy="646331"/>
          </a:xfrm>
          <a:prstGeom prst="rect">
            <a:avLst/>
          </a:prstGeom>
          <a:noFill/>
        </p:spPr>
        <p:txBody>
          <a:bodyPr wrap="square" rtlCol="0">
            <a:spAutoFit/>
          </a:bodyPr>
          <a:lstStyle/>
          <a:p>
            <a:pPr algn="ctr"/>
            <a:r>
              <a:rPr lang="fr-FR" sz="1200" dirty="0" smtClean="0">
                <a:solidFill>
                  <a:srgbClr val="008000"/>
                </a:solidFill>
              </a:rPr>
              <a:t>Jardin potager, de l’association Génération </a:t>
            </a:r>
            <a:r>
              <a:rPr lang="fr-FR" sz="1200" dirty="0" err="1" smtClean="0">
                <a:solidFill>
                  <a:srgbClr val="008000"/>
                </a:solidFill>
              </a:rPr>
              <a:t>Masoala</a:t>
            </a:r>
            <a:r>
              <a:rPr lang="fr-FR" sz="1200" dirty="0">
                <a:solidFill>
                  <a:srgbClr val="008000"/>
                </a:solidFill>
              </a:rPr>
              <a:t>, </a:t>
            </a:r>
            <a:r>
              <a:rPr lang="fr-FR" sz="1200" dirty="0">
                <a:solidFill>
                  <a:srgbClr val="008000"/>
                </a:solidFill>
                <a:hlinkClick r:id="rId6"/>
              </a:rPr>
              <a:t>http://www.generation-masoala.org</a:t>
            </a:r>
            <a:r>
              <a:rPr lang="fr-FR" sz="1200" dirty="0" smtClean="0">
                <a:solidFill>
                  <a:srgbClr val="008000"/>
                </a:solidFill>
                <a:hlinkClick r:id="rId6"/>
              </a:rPr>
              <a:t>/</a:t>
            </a:r>
            <a:r>
              <a:rPr lang="fr-FR" sz="1200" dirty="0" smtClean="0">
                <a:solidFill>
                  <a:srgbClr val="008000"/>
                </a:solidFill>
              </a:rPr>
              <a:t> </a:t>
            </a:r>
            <a:endParaRPr lang="fr-FR" sz="1200" dirty="0">
              <a:solidFill>
                <a:srgbClr val="008000"/>
              </a:solidFill>
            </a:endParaRPr>
          </a:p>
        </p:txBody>
      </p:sp>
      <p:pic>
        <p:nvPicPr>
          <p:cNvPr id="15" name="Picture 4" descr="D:\Users\blisan\Pictures\perso\agroforets\Haricot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705" y="3778267"/>
            <a:ext cx="3302478" cy="216985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511574" y="5845829"/>
            <a:ext cx="2339487" cy="276999"/>
          </a:xfrm>
          <a:prstGeom prst="rect">
            <a:avLst/>
          </a:prstGeom>
          <a:noFill/>
        </p:spPr>
        <p:txBody>
          <a:bodyPr wrap="none" rtlCol="0">
            <a:spAutoFit/>
          </a:bodyPr>
          <a:lstStyle/>
          <a:p>
            <a:pPr algn="ctr"/>
            <a:r>
              <a:rPr lang="fr-FR" sz="1200" dirty="0" smtClean="0">
                <a:solidFill>
                  <a:srgbClr val="008000"/>
                </a:solidFill>
              </a:rPr>
              <a:t>Différents type de haricots (grains)</a:t>
            </a:r>
            <a:endParaRPr lang="fr-FR" sz="1200" dirty="0">
              <a:solidFill>
                <a:srgbClr val="008000"/>
              </a:solidFill>
            </a:endParaRPr>
          </a:p>
        </p:txBody>
      </p:sp>
    </p:spTree>
    <p:extLst>
      <p:ext uri="{BB962C8B-B14F-4D97-AF65-F5344CB8AC3E}">
        <p14:creationId xmlns:p14="http://schemas.microsoft.com/office/powerpoint/2010/main" val="433783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01213" y="217928"/>
            <a:ext cx="460191" cy="284591"/>
          </a:xfrm>
        </p:spPr>
        <p:txBody>
          <a:bodyPr/>
          <a:lstStyle/>
          <a:p>
            <a:fld id="{603C289A-54D5-4C32-934A-7B1A9FC8B676}" type="slidenum">
              <a:rPr lang="fr-FR" smtClean="0"/>
              <a:t>80</a:t>
            </a:fld>
            <a:endParaRPr lang="fr-FR" dirty="0"/>
          </a:p>
        </p:txBody>
      </p:sp>
      <p:sp>
        <p:nvSpPr>
          <p:cNvPr id="3" name="ZoneTexte 2"/>
          <p:cNvSpPr txBox="1"/>
          <p:nvPr/>
        </p:nvSpPr>
        <p:spPr>
          <a:xfrm>
            <a:off x="2915324" y="169620"/>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83615" y="613830"/>
            <a:ext cx="6096000" cy="369332"/>
          </a:xfrm>
          <a:prstGeom prst="rect">
            <a:avLst/>
          </a:prstGeom>
        </p:spPr>
        <p:txBody>
          <a:bodyPr>
            <a:spAutoFit/>
          </a:bodyPr>
          <a:lstStyle/>
          <a:p>
            <a:r>
              <a:rPr lang="fr-FR" dirty="0">
                <a:solidFill>
                  <a:srgbClr val="008000"/>
                </a:solidFill>
              </a:rPr>
              <a:t>16.34. </a:t>
            </a:r>
            <a:r>
              <a:rPr lang="fr-FR" b="1" dirty="0">
                <a:solidFill>
                  <a:srgbClr val="008000"/>
                </a:solidFill>
              </a:rPr>
              <a:t>Tomate</a:t>
            </a:r>
            <a:r>
              <a:rPr lang="fr-FR" dirty="0">
                <a:solidFill>
                  <a:srgbClr val="008000"/>
                </a:solidFill>
              </a:rPr>
              <a:t> (</a:t>
            </a:r>
            <a:r>
              <a:rPr lang="fr-FR" i="1" dirty="0" err="1">
                <a:solidFill>
                  <a:srgbClr val="008000"/>
                </a:solidFill>
              </a:rPr>
              <a:t>Lycipersicon</a:t>
            </a:r>
            <a:r>
              <a:rPr lang="fr-FR" i="1" dirty="0">
                <a:solidFill>
                  <a:srgbClr val="008000"/>
                </a:solidFill>
              </a:rPr>
              <a:t> </a:t>
            </a:r>
            <a:r>
              <a:rPr lang="fr-FR" i="1" dirty="0" err="1">
                <a:solidFill>
                  <a:srgbClr val="008000"/>
                </a:solidFill>
              </a:rPr>
              <a:t>esculentum</a:t>
            </a:r>
            <a:r>
              <a:rPr lang="fr-FR" dirty="0" smtClean="0">
                <a:solidFill>
                  <a:srgbClr val="008000"/>
                </a:solidFill>
              </a:rPr>
              <a:t>)</a:t>
            </a:r>
            <a:endParaRPr lang="fr-FR" dirty="0">
              <a:solidFill>
                <a:srgbClr val="008000"/>
              </a:solidFill>
            </a:endParaRPr>
          </a:p>
        </p:txBody>
      </p:sp>
      <p:sp>
        <p:nvSpPr>
          <p:cNvPr id="5" name="ZoneTexte 4"/>
          <p:cNvSpPr txBox="1"/>
          <p:nvPr/>
        </p:nvSpPr>
        <p:spPr>
          <a:xfrm>
            <a:off x="82296" y="983162"/>
            <a:ext cx="11887200" cy="3877985"/>
          </a:xfrm>
          <a:prstGeom prst="rect">
            <a:avLst/>
          </a:prstGeom>
          <a:noFill/>
        </p:spPr>
        <p:txBody>
          <a:bodyPr wrap="square" rtlCol="0">
            <a:spAutoFit/>
          </a:bodyPr>
          <a:lstStyle/>
          <a:p>
            <a:pPr algn="just"/>
            <a:r>
              <a:rPr lang="fr-FR" dirty="0" smtClean="0">
                <a:solidFill>
                  <a:srgbClr val="008000"/>
                </a:solidFill>
              </a:rPr>
              <a:t>La </a:t>
            </a:r>
            <a:r>
              <a:rPr lang="fr-FR" b="1" dirty="0">
                <a:solidFill>
                  <a:srgbClr val="008000"/>
                </a:solidFill>
              </a:rPr>
              <a:t>tomate</a:t>
            </a:r>
            <a:r>
              <a:rPr lang="fr-FR" dirty="0">
                <a:solidFill>
                  <a:srgbClr val="008000"/>
                </a:solidFill>
              </a:rPr>
              <a:t> </a:t>
            </a:r>
            <a:r>
              <a:rPr lang="fr-FR" dirty="0" smtClean="0">
                <a:solidFill>
                  <a:srgbClr val="008000"/>
                </a:solidFill>
              </a:rPr>
              <a:t>est </a:t>
            </a:r>
            <a:r>
              <a:rPr lang="fr-FR" dirty="0">
                <a:solidFill>
                  <a:srgbClr val="008000"/>
                </a:solidFill>
              </a:rPr>
              <a:t>une </a:t>
            </a:r>
            <a:r>
              <a:rPr lang="fr-FR" dirty="0">
                <a:solidFill>
                  <a:srgbClr val="008000"/>
                </a:solidFill>
                <a:hlinkClick r:id="rId2" tooltip="Espèce"/>
              </a:rPr>
              <a:t>espèce</a:t>
            </a:r>
            <a:r>
              <a:rPr lang="fr-FR" dirty="0">
                <a:solidFill>
                  <a:srgbClr val="008000"/>
                </a:solidFill>
              </a:rPr>
              <a:t> de </a:t>
            </a:r>
            <a:r>
              <a:rPr lang="fr-FR" dirty="0">
                <a:solidFill>
                  <a:srgbClr val="008000"/>
                </a:solidFill>
                <a:hlinkClick r:id="rId3" tooltip="Plante herbacée"/>
              </a:rPr>
              <a:t>plantes herbacées</a:t>
            </a:r>
            <a:r>
              <a:rPr lang="fr-FR" dirty="0">
                <a:solidFill>
                  <a:srgbClr val="008000"/>
                </a:solidFill>
              </a:rPr>
              <a:t> de la famille des </a:t>
            </a:r>
            <a:r>
              <a:rPr lang="fr-FR" dirty="0">
                <a:solidFill>
                  <a:srgbClr val="008000"/>
                </a:solidFill>
                <a:hlinkClick r:id="rId4" tooltip="Solanaceae"/>
              </a:rPr>
              <a:t>Solanacées</a:t>
            </a:r>
            <a:r>
              <a:rPr lang="fr-FR" dirty="0">
                <a:solidFill>
                  <a:srgbClr val="008000"/>
                </a:solidFill>
              </a:rPr>
              <a:t>, originaire du nord-ouest de l'</a:t>
            </a:r>
            <a:r>
              <a:rPr lang="fr-FR" dirty="0">
                <a:solidFill>
                  <a:srgbClr val="008000"/>
                </a:solidFill>
                <a:hlinkClick r:id="rId5" tooltip="Amérique du Sud"/>
              </a:rPr>
              <a:t>Amérique du Sud</a:t>
            </a:r>
            <a:r>
              <a:rPr lang="fr-FR" baseline="30000" dirty="0">
                <a:solidFill>
                  <a:srgbClr val="008000"/>
                </a:solidFill>
                <a:hlinkClick r:id="rId6"/>
              </a:rPr>
              <a:t>2</a:t>
            </a:r>
            <a:r>
              <a:rPr lang="fr-FR" dirty="0">
                <a:solidFill>
                  <a:srgbClr val="008000"/>
                </a:solidFill>
              </a:rPr>
              <a:t>, largement cultivée pour son </a:t>
            </a:r>
            <a:r>
              <a:rPr lang="fr-FR" dirty="0">
                <a:solidFill>
                  <a:srgbClr val="008000"/>
                </a:solidFill>
                <a:hlinkClick r:id="rId7" tooltip="Fruit (botanique)"/>
              </a:rPr>
              <a:t>fruit</a:t>
            </a:r>
            <a:r>
              <a:rPr lang="fr-FR" dirty="0">
                <a:solidFill>
                  <a:srgbClr val="008000"/>
                </a:solidFill>
              </a:rPr>
              <a:t>. Le terme désigne aussi ce </a:t>
            </a:r>
            <a:r>
              <a:rPr lang="fr-FR" dirty="0">
                <a:solidFill>
                  <a:srgbClr val="008000"/>
                </a:solidFill>
                <a:hlinkClick r:id="rId7" tooltip="Fruit (botanique)"/>
              </a:rPr>
              <a:t>fruit</a:t>
            </a:r>
            <a:r>
              <a:rPr lang="fr-FR" dirty="0">
                <a:solidFill>
                  <a:srgbClr val="008000"/>
                </a:solidFill>
              </a:rPr>
              <a:t> charnu. La tomate est un légume qui se consomme cru ou transformé. La tomate est devenue un élément incontournable de la gastronomie de nombreux pays. La plante est cultivée en plein champ ou </a:t>
            </a:r>
            <a:r>
              <a:rPr lang="fr-FR" dirty="0">
                <a:solidFill>
                  <a:srgbClr val="008000"/>
                </a:solidFill>
                <a:hlinkClick r:id="rId8" tooltip="Serre"/>
              </a:rPr>
              <a:t>sous abri</a:t>
            </a:r>
            <a:r>
              <a:rPr lang="fr-FR" dirty="0">
                <a:solidFill>
                  <a:srgbClr val="008000"/>
                </a:solidFill>
              </a:rPr>
              <a:t> sous presque toutes les latitudes. La tomate a donné lieu au développement d'une importante industrie de transformation, pour la production de </a:t>
            </a:r>
            <a:r>
              <a:rPr lang="fr-FR" dirty="0">
                <a:solidFill>
                  <a:srgbClr val="008000"/>
                </a:solidFill>
                <a:hlinkClick r:id="rId9" tooltip="Double concentré de tomates"/>
              </a:rPr>
              <a:t>concentré</a:t>
            </a:r>
            <a:r>
              <a:rPr lang="fr-FR" dirty="0">
                <a:solidFill>
                  <a:srgbClr val="008000"/>
                </a:solidFill>
              </a:rPr>
              <a:t>, de </a:t>
            </a:r>
            <a:r>
              <a:rPr lang="fr-FR" dirty="0">
                <a:solidFill>
                  <a:srgbClr val="008000"/>
                </a:solidFill>
                <a:hlinkClick r:id="rId10" tooltip="Sauce tomate"/>
              </a:rPr>
              <a:t>sauces</a:t>
            </a:r>
            <a:r>
              <a:rPr lang="fr-FR" dirty="0">
                <a:solidFill>
                  <a:srgbClr val="008000"/>
                </a:solidFill>
              </a:rPr>
              <a:t>, notamment le </a:t>
            </a:r>
            <a:r>
              <a:rPr lang="fr-FR" dirty="0">
                <a:solidFill>
                  <a:srgbClr val="008000"/>
                </a:solidFill>
                <a:hlinkClick r:id="rId11" tooltip="Ketchup"/>
              </a:rPr>
              <a:t>ketchup</a:t>
            </a:r>
            <a:r>
              <a:rPr lang="fr-FR" dirty="0">
                <a:solidFill>
                  <a:srgbClr val="008000"/>
                </a:solidFill>
              </a:rPr>
              <a:t>, de jus et de </a:t>
            </a:r>
            <a:r>
              <a:rPr lang="fr-FR" dirty="0">
                <a:solidFill>
                  <a:srgbClr val="008000"/>
                </a:solidFill>
                <a:hlinkClick r:id="rId12" tooltip="Conserve"/>
              </a:rPr>
              <a:t>conserves</a:t>
            </a:r>
            <a:r>
              <a:rPr lang="fr-FR" dirty="0" smtClean="0">
                <a:solidFill>
                  <a:srgbClr val="008000"/>
                </a:solidFill>
              </a:rPr>
              <a:t>.</a:t>
            </a:r>
            <a:endParaRPr lang="fr-FR" sz="1200" dirty="0" smtClean="0">
              <a:solidFill>
                <a:srgbClr val="008000"/>
              </a:solidFill>
            </a:endParaRPr>
          </a:p>
          <a:p>
            <a:pPr algn="just"/>
            <a:r>
              <a:rPr lang="fr-FR" sz="1200" dirty="0">
                <a:solidFill>
                  <a:srgbClr val="008000"/>
                </a:solidFill>
              </a:rPr>
              <a:t>L'espèce compte quelques </a:t>
            </a:r>
            <a:r>
              <a:rPr lang="fr-FR" sz="1200" dirty="0">
                <a:solidFill>
                  <a:srgbClr val="008000"/>
                </a:solidFill>
                <a:hlinkClick r:id="rId13" tooltip="Variété (botanique)"/>
              </a:rPr>
              <a:t>variétés botaniques</a:t>
            </a:r>
            <a:r>
              <a:rPr lang="fr-FR" sz="1200" dirty="0">
                <a:solidFill>
                  <a:srgbClr val="008000"/>
                </a:solidFill>
              </a:rPr>
              <a:t>, dont la « </a:t>
            </a:r>
            <a:r>
              <a:rPr lang="fr-FR" sz="1200" dirty="0">
                <a:solidFill>
                  <a:srgbClr val="008000"/>
                </a:solidFill>
                <a:hlinkClick r:id="rId14" tooltip="Tomate cerise"/>
              </a:rPr>
              <a:t>tomate cerise</a:t>
            </a:r>
            <a:r>
              <a:rPr lang="fr-FR" sz="1200" dirty="0">
                <a:solidFill>
                  <a:srgbClr val="008000"/>
                </a:solidFill>
              </a:rPr>
              <a:t> » (mais la « tomate groseille » appartient à une espèce voisine, </a:t>
            </a:r>
            <a:r>
              <a:rPr lang="fr-FR" sz="1200" i="1" dirty="0" err="1">
                <a:solidFill>
                  <a:srgbClr val="008000"/>
                </a:solidFill>
                <a:hlinkClick r:id="rId15" tooltip="Solanum pimpinellifolium"/>
              </a:rPr>
              <a:t>Solanum</a:t>
            </a:r>
            <a:r>
              <a:rPr lang="fr-FR" sz="1200" i="1" dirty="0">
                <a:solidFill>
                  <a:srgbClr val="008000"/>
                </a:solidFill>
                <a:hlinkClick r:id="rId15" tooltip="Solanum pimpinellifolium"/>
              </a:rPr>
              <a:t> </a:t>
            </a:r>
            <a:r>
              <a:rPr lang="fr-FR" sz="1200" i="1" dirty="0" err="1">
                <a:solidFill>
                  <a:srgbClr val="008000"/>
                </a:solidFill>
                <a:hlinkClick r:id="rId15" tooltip="Solanum pimpinellifolium"/>
              </a:rPr>
              <a:t>pimpinellifolium</a:t>
            </a:r>
            <a:r>
              <a:rPr lang="fr-FR" sz="1200" dirty="0">
                <a:solidFill>
                  <a:srgbClr val="008000"/>
                </a:solidFill>
              </a:rPr>
              <a:t> L.), et plusieurs milliers de variétés cultivées (</a:t>
            </a:r>
            <a:r>
              <a:rPr lang="fr-FR" sz="1200" dirty="0">
                <a:solidFill>
                  <a:srgbClr val="008000"/>
                </a:solidFill>
                <a:hlinkClick r:id="rId16" tooltip="Cultivar"/>
              </a:rPr>
              <a:t>cultivars</a:t>
            </a:r>
            <a:r>
              <a:rPr lang="fr-FR" sz="1200" dirty="0" smtClean="0">
                <a:solidFill>
                  <a:srgbClr val="008000"/>
                </a:solidFill>
              </a:rPr>
              <a:t>). </a:t>
            </a:r>
            <a:r>
              <a:rPr lang="fr-FR" sz="1200" dirty="0">
                <a:solidFill>
                  <a:srgbClr val="008000"/>
                </a:solidFill>
              </a:rPr>
              <a:t>Sa température idéale de croissance se situe entre 15 °C (la nuit) et 25 °C (le jour</a:t>
            </a:r>
            <a:r>
              <a:rPr lang="fr-FR" sz="1200" dirty="0" smtClean="0">
                <a:solidFill>
                  <a:srgbClr val="008000"/>
                </a:solidFill>
              </a:rPr>
              <a:t>). </a:t>
            </a:r>
            <a:r>
              <a:rPr lang="fr-FR" sz="1200" b="1" dirty="0" smtClean="0">
                <a:solidFill>
                  <a:srgbClr val="008000"/>
                </a:solidFill>
              </a:rPr>
              <a:t>Elle aime </a:t>
            </a:r>
            <a:r>
              <a:rPr lang="fr-FR" sz="1200" b="1" dirty="0">
                <a:solidFill>
                  <a:srgbClr val="008000"/>
                </a:solidFill>
              </a:rPr>
              <a:t>le soleil. </a:t>
            </a:r>
            <a:r>
              <a:rPr lang="fr-FR" sz="1200" dirty="0">
                <a:solidFill>
                  <a:srgbClr val="008000"/>
                </a:solidFill>
              </a:rPr>
              <a:t>I</a:t>
            </a:r>
            <a:r>
              <a:rPr lang="fr-FR" sz="1200" dirty="0" smtClean="0">
                <a:solidFill>
                  <a:srgbClr val="008000"/>
                </a:solidFill>
              </a:rPr>
              <a:t>l </a:t>
            </a:r>
            <a:r>
              <a:rPr lang="fr-FR" sz="1200" dirty="0">
                <a:solidFill>
                  <a:srgbClr val="008000"/>
                </a:solidFill>
              </a:rPr>
              <a:t>faut compter jusqu'à cinq à six mois entre le </a:t>
            </a:r>
            <a:r>
              <a:rPr lang="fr-FR" sz="1200" dirty="0">
                <a:solidFill>
                  <a:srgbClr val="008000"/>
                </a:solidFill>
                <a:hlinkClick r:id="rId17" tooltip="Semis (agriculture)"/>
              </a:rPr>
              <a:t>semis</a:t>
            </a:r>
            <a:r>
              <a:rPr lang="fr-FR" sz="1200" dirty="0">
                <a:solidFill>
                  <a:srgbClr val="008000"/>
                </a:solidFill>
              </a:rPr>
              <a:t> et la première récolte. La multiplication se fait par </a:t>
            </a:r>
            <a:r>
              <a:rPr lang="fr-FR" sz="1200" dirty="0" smtClean="0">
                <a:solidFill>
                  <a:srgbClr val="008000"/>
                </a:solidFill>
                <a:hlinkClick r:id="rId17" tooltip="Semis (agriculture)"/>
              </a:rPr>
              <a:t>semis</a:t>
            </a:r>
            <a:r>
              <a:rPr lang="fr-FR" sz="1200" dirty="0">
                <a:solidFill>
                  <a:srgbClr val="008000"/>
                </a:solidFill>
              </a:rPr>
              <a:t>. Les jeunes plants obtenus sont repiqués. Il est nécessaire de les tuteurer, sauf pour les variétés à croissance déterminée pour lesquelles on prévoit seulement un paillage. La taille pratiquée traditionnellement consiste à ôter les </a:t>
            </a:r>
            <a:r>
              <a:rPr lang="fr-FR" sz="1200" dirty="0">
                <a:solidFill>
                  <a:srgbClr val="008000"/>
                </a:solidFill>
                <a:hlinkClick r:id="rId18" tooltip="Gourmand (botanique)"/>
              </a:rPr>
              <a:t>gourmands</a:t>
            </a:r>
            <a:r>
              <a:rPr lang="fr-FR" sz="1200" dirty="0">
                <a:solidFill>
                  <a:srgbClr val="008000"/>
                </a:solidFill>
              </a:rPr>
              <a:t> et à étêter la tige principale après le 4</a:t>
            </a:r>
            <a:r>
              <a:rPr lang="fr-FR" sz="1200" baseline="30000" dirty="0">
                <a:solidFill>
                  <a:srgbClr val="008000"/>
                </a:solidFill>
              </a:rPr>
              <a:t>e</a:t>
            </a:r>
            <a:r>
              <a:rPr lang="fr-FR" sz="1200" dirty="0">
                <a:solidFill>
                  <a:srgbClr val="008000"/>
                </a:solidFill>
              </a:rPr>
              <a:t> ou 5</a:t>
            </a:r>
            <a:r>
              <a:rPr lang="fr-FR" sz="1200" baseline="30000" dirty="0">
                <a:solidFill>
                  <a:srgbClr val="008000"/>
                </a:solidFill>
              </a:rPr>
              <a:t>e</a:t>
            </a:r>
            <a:r>
              <a:rPr lang="fr-FR" sz="1200" dirty="0">
                <a:solidFill>
                  <a:srgbClr val="008000"/>
                </a:solidFill>
              </a:rPr>
              <a:t> bouquet. </a:t>
            </a:r>
            <a:r>
              <a:rPr lang="fr-FR" sz="1200" b="1" dirty="0">
                <a:solidFill>
                  <a:srgbClr val="FF0000"/>
                </a:solidFill>
              </a:rPr>
              <a:t>C'est une culture très exigeante</a:t>
            </a:r>
            <a:r>
              <a:rPr lang="fr-FR" sz="1200" dirty="0">
                <a:solidFill>
                  <a:srgbClr val="008000"/>
                </a:solidFill>
              </a:rPr>
              <a:t>, qui demande un sol profond et bien fumé, et </a:t>
            </a:r>
            <a:r>
              <a:rPr lang="fr-FR" sz="1200" b="1" dirty="0">
                <a:solidFill>
                  <a:srgbClr val="008000"/>
                </a:solidFill>
              </a:rPr>
              <a:t>la possibilité d'</a:t>
            </a:r>
            <a:r>
              <a:rPr lang="fr-FR" sz="1200" b="1" dirty="0">
                <a:solidFill>
                  <a:srgbClr val="008000"/>
                </a:solidFill>
                <a:hlinkClick r:id="rId19" tooltip="Irrigation"/>
              </a:rPr>
              <a:t>irrigation</a:t>
            </a:r>
            <a:r>
              <a:rPr lang="fr-FR" sz="1200" dirty="0">
                <a:solidFill>
                  <a:srgbClr val="008000"/>
                </a:solidFill>
              </a:rPr>
              <a:t>. C'est une plante </a:t>
            </a:r>
            <a:r>
              <a:rPr lang="fr-FR" sz="1200" dirty="0" smtClean="0">
                <a:solidFill>
                  <a:srgbClr val="008000"/>
                </a:solidFill>
                <a:hlinkClick r:id="rId20" tooltip="Neutrophile"/>
              </a:rPr>
              <a:t>neutrophile</a:t>
            </a:r>
            <a:r>
              <a:rPr lang="fr-FR" sz="1200" dirty="0" smtClean="0">
                <a:solidFill>
                  <a:srgbClr val="008000"/>
                </a:solidFill>
              </a:rPr>
              <a:t> (sol au pH 7 neutre). </a:t>
            </a:r>
            <a:r>
              <a:rPr lang="fr-FR" sz="1200" u="sng" dirty="0" smtClean="0">
                <a:solidFill>
                  <a:srgbClr val="FF0000"/>
                </a:solidFill>
              </a:rPr>
              <a:t>Maladies &amp; ravageurs </a:t>
            </a:r>
            <a:r>
              <a:rPr lang="fr-FR" sz="1200" dirty="0">
                <a:solidFill>
                  <a:srgbClr val="FF0000"/>
                </a:solidFill>
              </a:rPr>
              <a:t>: Les cultures de tomates peuvent être affectées par diverses attaques de </a:t>
            </a:r>
            <a:r>
              <a:rPr lang="fr-FR" sz="1200" dirty="0">
                <a:solidFill>
                  <a:srgbClr val="FF0000"/>
                </a:solidFill>
                <a:hlinkClick r:id="rId21" tooltip="Liste des ravageurs des plantes cultivées"/>
              </a:rPr>
              <a:t>ravageurs</a:t>
            </a:r>
            <a:r>
              <a:rPr lang="fr-FR" sz="1200" dirty="0">
                <a:solidFill>
                  <a:srgbClr val="FF0000"/>
                </a:solidFill>
              </a:rPr>
              <a:t> (insectes, acariens, nématodes, etc.) et de maladies </a:t>
            </a:r>
            <a:r>
              <a:rPr lang="fr-FR" sz="1200" dirty="0">
                <a:solidFill>
                  <a:srgbClr val="FF0000"/>
                </a:solidFill>
                <a:hlinkClick r:id="rId22" tooltip="Maladie cryptogamique"/>
              </a:rPr>
              <a:t>cryptogamiques</a:t>
            </a:r>
            <a:r>
              <a:rPr lang="fr-FR" sz="1200" dirty="0">
                <a:solidFill>
                  <a:srgbClr val="FF0000"/>
                </a:solidFill>
              </a:rPr>
              <a:t>, </a:t>
            </a:r>
            <a:r>
              <a:rPr lang="fr-FR" sz="1200" dirty="0">
                <a:solidFill>
                  <a:srgbClr val="FF0000"/>
                </a:solidFill>
                <a:hlinkClick r:id="rId23" tooltip="Bacteria"/>
              </a:rPr>
              <a:t>bactériennes</a:t>
            </a:r>
            <a:r>
              <a:rPr lang="fr-FR" sz="1200" dirty="0">
                <a:solidFill>
                  <a:srgbClr val="FF0000"/>
                </a:solidFill>
              </a:rPr>
              <a:t> ou </a:t>
            </a:r>
            <a:r>
              <a:rPr lang="fr-FR" sz="1200" dirty="0">
                <a:solidFill>
                  <a:srgbClr val="FF0000"/>
                </a:solidFill>
                <a:hlinkClick r:id="rId24" tooltip="Phytovirus"/>
              </a:rPr>
              <a:t>virales</a:t>
            </a:r>
            <a:r>
              <a:rPr lang="fr-FR" sz="1200" dirty="0">
                <a:solidFill>
                  <a:srgbClr val="FF0000"/>
                </a:solidFill>
              </a:rPr>
              <a:t>, par la concurrence de </a:t>
            </a:r>
            <a:r>
              <a:rPr lang="fr-FR" sz="1200" dirty="0">
                <a:solidFill>
                  <a:srgbClr val="FF0000"/>
                </a:solidFill>
                <a:hlinkClick r:id="rId25" tooltip="Adventice"/>
              </a:rPr>
              <a:t>mauvaises herbes</a:t>
            </a:r>
            <a:r>
              <a:rPr lang="fr-FR" sz="1200" dirty="0">
                <a:solidFill>
                  <a:srgbClr val="FF0000"/>
                </a:solidFill>
              </a:rPr>
              <a:t> et par des accidents de végétation ou des agressions abiotiques, dont l'importance varie selon le type de culture et les conditions climatiques. Ravageurs et maladies de la tomate sont souvent communs à d'autres espèces de Solanacées cultivées, comme l'</a:t>
            </a:r>
            <a:r>
              <a:rPr lang="fr-FR" sz="1200" dirty="0">
                <a:solidFill>
                  <a:srgbClr val="FF0000"/>
                </a:solidFill>
                <a:hlinkClick r:id="rId26" tooltip="Aubergine"/>
              </a:rPr>
              <a:t>aubergine</a:t>
            </a:r>
            <a:r>
              <a:rPr lang="fr-FR" sz="1200" dirty="0">
                <a:solidFill>
                  <a:srgbClr val="FF0000"/>
                </a:solidFill>
              </a:rPr>
              <a:t> ou le </a:t>
            </a:r>
            <a:r>
              <a:rPr lang="fr-FR" sz="1200" dirty="0">
                <a:solidFill>
                  <a:srgbClr val="FF0000"/>
                </a:solidFill>
                <a:hlinkClick r:id="rId27" tooltip="Nicotiana tabacum"/>
              </a:rPr>
              <a:t>tabac</a:t>
            </a:r>
            <a:r>
              <a:rPr lang="fr-FR" sz="1200" dirty="0">
                <a:solidFill>
                  <a:srgbClr val="FF0000"/>
                </a:solidFill>
              </a:rPr>
              <a:t>. Les principaux ravageurs de la tomate sont des </a:t>
            </a:r>
            <a:r>
              <a:rPr lang="fr-FR" sz="1200" dirty="0">
                <a:solidFill>
                  <a:srgbClr val="FF0000"/>
                </a:solidFill>
                <a:hlinkClick r:id="rId28" tooltip="Insecte"/>
              </a:rPr>
              <a:t>insectes</a:t>
            </a:r>
            <a:r>
              <a:rPr lang="fr-FR" sz="1200" dirty="0">
                <a:solidFill>
                  <a:srgbClr val="FF0000"/>
                </a:solidFill>
              </a:rPr>
              <a:t>, en particulier </a:t>
            </a:r>
            <a:r>
              <a:rPr lang="fr-FR" sz="1200" dirty="0">
                <a:solidFill>
                  <a:srgbClr val="FF0000"/>
                </a:solidFill>
                <a:hlinkClick r:id="rId29" tooltip="Thysanoptera"/>
              </a:rPr>
              <a:t>thrips</a:t>
            </a:r>
            <a:r>
              <a:rPr lang="fr-FR" sz="1200" dirty="0">
                <a:solidFill>
                  <a:srgbClr val="FF0000"/>
                </a:solidFill>
              </a:rPr>
              <a:t>, </a:t>
            </a:r>
            <a:r>
              <a:rPr lang="fr-FR" sz="1200" dirty="0">
                <a:solidFill>
                  <a:srgbClr val="FF0000"/>
                </a:solidFill>
                <a:hlinkClick r:id="rId30" tooltip="Aleurode"/>
              </a:rPr>
              <a:t>aleurodes</a:t>
            </a:r>
            <a:r>
              <a:rPr lang="fr-FR" sz="1200" dirty="0">
                <a:solidFill>
                  <a:srgbClr val="FF0000"/>
                </a:solidFill>
              </a:rPr>
              <a:t>, </a:t>
            </a:r>
            <a:r>
              <a:rPr lang="fr-FR" sz="1200" dirty="0">
                <a:solidFill>
                  <a:srgbClr val="FF0000"/>
                </a:solidFill>
                <a:hlinkClick r:id="rId31" tooltip="Aphidoidea"/>
              </a:rPr>
              <a:t>pucerons</a:t>
            </a:r>
            <a:r>
              <a:rPr lang="fr-FR" sz="1200" dirty="0">
                <a:solidFill>
                  <a:srgbClr val="FF0000"/>
                </a:solidFill>
              </a:rPr>
              <a:t>, </a:t>
            </a:r>
            <a:r>
              <a:rPr lang="fr-FR" sz="1200" dirty="0">
                <a:solidFill>
                  <a:srgbClr val="FF0000"/>
                </a:solidFill>
                <a:hlinkClick r:id="rId32" tooltip="Helicoverpa armigera"/>
              </a:rPr>
              <a:t>noctuelles</a:t>
            </a:r>
            <a:r>
              <a:rPr lang="fr-FR" sz="1200" dirty="0">
                <a:solidFill>
                  <a:srgbClr val="FF0000"/>
                </a:solidFill>
              </a:rPr>
              <a:t> et </a:t>
            </a:r>
            <a:r>
              <a:rPr lang="fr-FR" sz="1200" dirty="0">
                <a:solidFill>
                  <a:srgbClr val="FF0000"/>
                </a:solidFill>
                <a:hlinkClick r:id="rId33" tooltip="Mineuse tropicale de la tomate"/>
              </a:rPr>
              <a:t>mouches mineuses</a:t>
            </a:r>
            <a:r>
              <a:rPr lang="fr-FR" sz="1200" dirty="0">
                <a:solidFill>
                  <a:srgbClr val="FF0000"/>
                </a:solidFill>
              </a:rPr>
              <a:t>, ainsi que des </a:t>
            </a:r>
            <a:r>
              <a:rPr lang="fr-FR" sz="1200" dirty="0">
                <a:solidFill>
                  <a:srgbClr val="FF0000"/>
                </a:solidFill>
                <a:hlinkClick r:id="rId34" tooltip="Acari"/>
              </a:rPr>
              <a:t>acariens</a:t>
            </a:r>
            <a:r>
              <a:rPr lang="fr-FR" sz="1200" dirty="0">
                <a:solidFill>
                  <a:srgbClr val="FF0000"/>
                </a:solidFill>
              </a:rPr>
              <a:t> et des </a:t>
            </a:r>
            <a:r>
              <a:rPr lang="fr-FR" sz="1200" dirty="0">
                <a:solidFill>
                  <a:srgbClr val="FF0000"/>
                </a:solidFill>
                <a:hlinkClick r:id="rId35" tooltip="Nematoda"/>
              </a:rPr>
              <a:t>nématodes</a:t>
            </a:r>
            <a:r>
              <a:rPr lang="fr-FR" sz="1200" dirty="0">
                <a:solidFill>
                  <a:srgbClr val="FF0000"/>
                </a:solidFill>
              </a:rPr>
              <a:t>. Ils sont dans l'ensemble moins nuisibles que les maladies</a:t>
            </a:r>
            <a:r>
              <a:rPr lang="fr-FR" sz="1200" baseline="30000" dirty="0">
                <a:solidFill>
                  <a:srgbClr val="FF0000"/>
                </a:solidFill>
                <a:hlinkClick r:id="rId36"/>
              </a:rPr>
              <a:t>60</a:t>
            </a:r>
            <a:r>
              <a:rPr lang="fr-FR" sz="1200" dirty="0">
                <a:solidFill>
                  <a:srgbClr val="FF0000"/>
                </a:solidFill>
              </a:rPr>
              <a:t>. Les aleurodes des serres, ou mouches blanches des serres </a:t>
            </a:r>
            <a:r>
              <a:rPr lang="fr-FR" sz="1200" i="1" dirty="0">
                <a:solidFill>
                  <a:srgbClr val="FF0000"/>
                </a:solidFill>
              </a:rPr>
              <a:t>(</a:t>
            </a:r>
            <a:r>
              <a:rPr lang="fr-FR" sz="1200" i="1" dirty="0" err="1">
                <a:solidFill>
                  <a:srgbClr val="FF0000"/>
                </a:solidFill>
                <a:hlinkClick r:id="rId37" tooltip="Aleurode des serres"/>
              </a:rPr>
              <a:t>Trialeurodes</a:t>
            </a:r>
            <a:r>
              <a:rPr lang="fr-FR" sz="1200" i="1" dirty="0">
                <a:solidFill>
                  <a:srgbClr val="FF0000"/>
                </a:solidFill>
                <a:hlinkClick r:id="rId37" tooltip="Aleurode des serres"/>
              </a:rPr>
              <a:t> </a:t>
            </a:r>
            <a:r>
              <a:rPr lang="fr-FR" sz="1200" i="1" dirty="0" err="1">
                <a:solidFill>
                  <a:srgbClr val="FF0000"/>
                </a:solidFill>
                <a:hlinkClick r:id="rId37" tooltip="Aleurode des serres"/>
              </a:rPr>
              <a:t>vaporariorum</a:t>
            </a:r>
            <a:r>
              <a:rPr lang="fr-FR" sz="1200" i="1" dirty="0">
                <a:solidFill>
                  <a:srgbClr val="FF0000"/>
                </a:solidFill>
              </a:rPr>
              <a:t>)</a:t>
            </a:r>
            <a:r>
              <a:rPr lang="fr-FR" sz="1200" dirty="0">
                <a:solidFill>
                  <a:srgbClr val="FF0000"/>
                </a:solidFill>
              </a:rPr>
              <a:t> sont à redouter dans les cultures sous abri, ainsi qu'une autre espèce apparue plus récemment, l'aleurode du tabac </a:t>
            </a:r>
            <a:r>
              <a:rPr lang="fr-FR" sz="1200" i="1" dirty="0">
                <a:solidFill>
                  <a:srgbClr val="FF0000"/>
                </a:solidFill>
              </a:rPr>
              <a:t>(</a:t>
            </a:r>
            <a:r>
              <a:rPr lang="fr-FR" sz="1200" i="1" dirty="0" err="1">
                <a:solidFill>
                  <a:srgbClr val="FF0000"/>
                </a:solidFill>
                <a:hlinkClick r:id="rId38" tooltip="Aleurode du tabac"/>
              </a:rPr>
              <a:t>Bemisia</a:t>
            </a:r>
            <a:r>
              <a:rPr lang="fr-FR" sz="1200" i="1" dirty="0">
                <a:solidFill>
                  <a:srgbClr val="FF0000"/>
                </a:solidFill>
                <a:hlinkClick r:id="rId38" tooltip="Aleurode du tabac"/>
              </a:rPr>
              <a:t> </a:t>
            </a:r>
            <a:r>
              <a:rPr lang="fr-FR" sz="1200" i="1" dirty="0" err="1">
                <a:solidFill>
                  <a:srgbClr val="FF0000"/>
                </a:solidFill>
                <a:hlinkClick r:id="rId38" tooltip="Aleurode du tabac"/>
              </a:rPr>
              <a:t>tabaci</a:t>
            </a:r>
            <a:r>
              <a:rPr lang="fr-FR" sz="1200" i="1" dirty="0">
                <a:solidFill>
                  <a:srgbClr val="FF0000"/>
                </a:solidFill>
              </a:rPr>
              <a:t>)</a:t>
            </a:r>
            <a:r>
              <a:rPr lang="fr-FR" sz="1200" dirty="0">
                <a:solidFill>
                  <a:srgbClr val="FF0000"/>
                </a:solidFill>
              </a:rPr>
              <a:t>. Cette dernière transmet le virus de la </a:t>
            </a:r>
            <a:r>
              <a:rPr lang="fr-FR" sz="1200" dirty="0">
                <a:solidFill>
                  <a:srgbClr val="FF0000"/>
                </a:solidFill>
                <a:hlinkClick r:id="rId39" tooltip="Virus des feuilles jaunes en cuillère de la tomate"/>
              </a:rPr>
              <a:t>maladie des feuilles jaunes en cuillère de la tomate</a:t>
            </a:r>
            <a:r>
              <a:rPr lang="fr-FR" sz="1200" dirty="0">
                <a:solidFill>
                  <a:srgbClr val="FF0000"/>
                </a:solidFill>
              </a:rPr>
              <a:t> (TYLCV). En serre, une méthode de lutte biologique fait appel à un </a:t>
            </a:r>
            <a:r>
              <a:rPr lang="fr-FR" sz="1200" dirty="0">
                <a:solidFill>
                  <a:srgbClr val="FF0000"/>
                </a:solidFill>
                <a:hlinkClick r:id="rId40" tooltip="Organisme auxiliaire en protection des cultures"/>
              </a:rPr>
              <a:t>auxiliaire</a:t>
            </a:r>
            <a:r>
              <a:rPr lang="fr-FR" sz="1200" dirty="0">
                <a:solidFill>
                  <a:srgbClr val="FF0000"/>
                </a:solidFill>
              </a:rPr>
              <a:t> </a:t>
            </a:r>
            <a:r>
              <a:rPr lang="fr-FR" sz="1200" dirty="0">
                <a:solidFill>
                  <a:srgbClr val="FF0000"/>
                </a:solidFill>
                <a:hlinkClick r:id="rId41" tooltip="Parasitoïde"/>
              </a:rPr>
              <a:t>parasitoïde</a:t>
            </a:r>
            <a:r>
              <a:rPr lang="fr-FR" sz="1200" dirty="0">
                <a:solidFill>
                  <a:srgbClr val="FF0000"/>
                </a:solidFill>
              </a:rPr>
              <a:t>, </a:t>
            </a:r>
            <a:r>
              <a:rPr lang="fr-FR" sz="1200" i="1" dirty="0" err="1">
                <a:solidFill>
                  <a:srgbClr val="FF0000"/>
                </a:solidFill>
                <a:hlinkClick r:id="rId42" tooltip="Encarsia formosa"/>
              </a:rPr>
              <a:t>Encarsia</a:t>
            </a:r>
            <a:r>
              <a:rPr lang="fr-FR" sz="1200" i="1" dirty="0">
                <a:solidFill>
                  <a:srgbClr val="FF0000"/>
                </a:solidFill>
                <a:hlinkClick r:id="rId42" tooltip="Encarsia formosa"/>
              </a:rPr>
              <a:t> </a:t>
            </a:r>
            <a:r>
              <a:rPr lang="fr-FR" sz="1200" i="1" dirty="0" err="1">
                <a:solidFill>
                  <a:srgbClr val="FF0000"/>
                </a:solidFill>
                <a:hlinkClick r:id="rId42" tooltip="Encarsia formosa"/>
              </a:rPr>
              <a:t>formosa</a:t>
            </a:r>
            <a:r>
              <a:rPr lang="fr-FR" sz="1200" dirty="0">
                <a:solidFill>
                  <a:srgbClr val="FF0000"/>
                </a:solidFill>
              </a:rPr>
              <a:t> (</a:t>
            </a:r>
            <a:r>
              <a:rPr lang="fr-FR" sz="1200" dirty="0">
                <a:solidFill>
                  <a:srgbClr val="FF0000"/>
                </a:solidFill>
                <a:hlinkClick r:id="rId43" tooltip="Hymenoptera"/>
              </a:rPr>
              <a:t>Hyménoptères</a:t>
            </a:r>
            <a:r>
              <a:rPr lang="fr-FR" sz="1200" dirty="0">
                <a:solidFill>
                  <a:srgbClr val="FF0000"/>
                </a:solidFill>
              </a:rPr>
              <a:t>) qui pond ses œufs dans les larves d'aleurodes.</a:t>
            </a:r>
            <a:endParaRPr lang="fr-FR" sz="1200" dirty="0" smtClean="0">
              <a:solidFill>
                <a:srgbClr val="FF0000"/>
              </a:solidFill>
            </a:endParaRPr>
          </a:p>
          <a:p>
            <a:pPr algn="just"/>
            <a:r>
              <a:rPr lang="fr-FR" sz="1200" dirty="0">
                <a:solidFill>
                  <a:srgbClr val="008000"/>
                </a:solidFill>
              </a:rPr>
              <a:t>Sources : a) </a:t>
            </a:r>
            <a:r>
              <a:rPr lang="fr-FR" sz="1200" dirty="0">
                <a:solidFill>
                  <a:srgbClr val="008000"/>
                </a:solidFill>
                <a:hlinkClick r:id="rId44"/>
              </a:rPr>
              <a:t>http://</a:t>
            </a:r>
            <a:r>
              <a:rPr lang="fr-FR" sz="1200" dirty="0" smtClean="0">
                <a:solidFill>
                  <a:srgbClr val="008000"/>
                </a:solidFill>
                <a:hlinkClick r:id="rId44"/>
              </a:rPr>
              <a:t>fr.wikipedia.org/wiki/Tomate</a:t>
            </a:r>
            <a:r>
              <a:rPr lang="fr-FR" sz="1200" dirty="0">
                <a:solidFill>
                  <a:srgbClr val="008000"/>
                </a:solidFill>
              </a:rPr>
              <a:t>, b) </a:t>
            </a:r>
            <a:r>
              <a:rPr lang="fr-FR" sz="1200" dirty="0">
                <a:solidFill>
                  <a:srgbClr val="008000"/>
                </a:solidFill>
                <a:hlinkClick r:id="rId45"/>
              </a:rPr>
              <a:t>http://</a:t>
            </a:r>
            <a:r>
              <a:rPr lang="fr-FR" sz="1200" dirty="0" smtClean="0">
                <a:solidFill>
                  <a:srgbClr val="008000"/>
                </a:solidFill>
                <a:hlinkClick r:id="rId45"/>
              </a:rPr>
              <a:t>www.aujardin.info/fiches/tomate-varietes.php</a:t>
            </a:r>
            <a:r>
              <a:rPr lang="fr-FR" sz="1200" dirty="0">
                <a:solidFill>
                  <a:srgbClr val="008000"/>
                </a:solidFill>
              </a:rPr>
              <a:t>, c) </a:t>
            </a:r>
            <a:r>
              <a:rPr lang="fr-FR" sz="1200" dirty="0">
                <a:solidFill>
                  <a:srgbClr val="008000"/>
                </a:solidFill>
                <a:hlinkClick r:id="rId46"/>
              </a:rPr>
              <a:t>http://</a:t>
            </a:r>
            <a:r>
              <a:rPr lang="fr-FR" sz="1200" dirty="0" smtClean="0">
                <a:solidFill>
                  <a:srgbClr val="008000"/>
                </a:solidFill>
                <a:hlinkClick r:id="rId46"/>
              </a:rPr>
              <a:t>en.wikipedia.org/wiki/Tomato</a:t>
            </a:r>
            <a:r>
              <a:rPr lang="fr-FR" sz="1200" dirty="0" smtClean="0">
                <a:solidFill>
                  <a:srgbClr val="008000"/>
                </a:solidFill>
              </a:rPr>
              <a:t>   </a:t>
            </a:r>
            <a:endParaRPr lang="fr-FR" sz="1200" dirty="0">
              <a:solidFill>
                <a:srgbClr val="008000"/>
              </a:solidFill>
            </a:endParaRPr>
          </a:p>
        </p:txBody>
      </p:sp>
      <p:pic>
        <p:nvPicPr>
          <p:cNvPr id="6146" name="Picture 2" descr="D:\Users\blisan\Pictures\perso\agroforets\plante-pour-jardin-foret_suite\tomate7.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683889" y="493913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blisan\Pictures\perso\agroforets\plante-pour-jardin-foret_suite\tomate6.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382901" y="4425695"/>
            <a:ext cx="1748519" cy="24608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blisan\Pictures\perso\agroforets\plante-pour-jardin-foret_suite\tomate5.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2296" y="4864635"/>
            <a:ext cx="1495712" cy="199685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blisan\Pictures\perso\agroforets\plante-pour-jardin-foret_suite\tomate4.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437625" y="5002221"/>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Users\blisan\Pictures\perso\agroforets\plante-pour-jardin-foret_suite\tomate3.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015983" y="4797599"/>
            <a:ext cx="1366917" cy="204294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Users\blisan\Pictures\perso\agroforets\plante-pour-jardin-foret_suite\tomate2.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659749" y="152119"/>
            <a:ext cx="12001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Users\blisan\Pictures\perso\agroforets\plante-pour-jardin-foret_suite\tomate1.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0493121" y="42582"/>
            <a:ext cx="14763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44203" y="110329"/>
            <a:ext cx="462774" cy="447846"/>
          </a:xfrm>
          <a:prstGeom prst="rect">
            <a:avLst/>
          </a:prstGeom>
        </p:spPr>
      </p:pic>
      <p:pic>
        <p:nvPicPr>
          <p:cNvPr id="6" name="Image 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763949" y="107821"/>
            <a:ext cx="476250" cy="476250"/>
          </a:xfrm>
          <a:prstGeom prst="rect">
            <a:avLst/>
          </a:prstGeom>
        </p:spPr>
      </p:pic>
    </p:spTree>
    <p:extLst>
      <p:ext uri="{BB962C8B-B14F-4D97-AF65-F5344CB8AC3E}">
        <p14:creationId xmlns:p14="http://schemas.microsoft.com/office/powerpoint/2010/main" val="21373008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Espace réservé du numéro de diapositive 2"/>
          <p:cNvSpPr>
            <a:spLocks noGrp="1"/>
          </p:cNvSpPr>
          <p:nvPr>
            <p:ph type="sldNum" sz="quarter" idx="12"/>
          </p:nvPr>
        </p:nvSpPr>
        <p:spPr>
          <a:xfrm>
            <a:off x="161364" y="185040"/>
            <a:ext cx="822064" cy="331433"/>
          </a:xfrm>
        </p:spPr>
        <p:txBody>
          <a:bodyPr/>
          <a:lstStyle/>
          <a:p>
            <a:fld id="{603C289A-54D5-4C32-934A-7B1A9FC8B676}" type="slidenum">
              <a:rPr lang="fr-FR" smtClean="0"/>
              <a:t>81</a:t>
            </a:fld>
            <a:endParaRPr lang="fr-FR" dirty="0"/>
          </a:p>
        </p:txBody>
      </p:sp>
      <p:sp>
        <p:nvSpPr>
          <p:cNvPr id="5" name="ZoneTexte 4"/>
          <p:cNvSpPr txBox="1"/>
          <p:nvPr/>
        </p:nvSpPr>
        <p:spPr>
          <a:xfrm>
            <a:off x="161364" y="817581"/>
            <a:ext cx="8938569" cy="383257"/>
          </a:xfrm>
          <a:prstGeom prst="rect">
            <a:avLst/>
          </a:prstGeom>
          <a:noFill/>
        </p:spPr>
        <p:txBody>
          <a:bodyPr wrap="square" rtlCol="0">
            <a:spAutoFit/>
          </a:bodyPr>
          <a:lstStyle/>
          <a:p>
            <a:r>
              <a:rPr lang="fr-FR" dirty="0">
                <a:solidFill>
                  <a:srgbClr val="008000"/>
                </a:solidFill>
              </a:rPr>
              <a:t> </a:t>
            </a:r>
            <a:r>
              <a:rPr lang="fr-FR" dirty="0" smtClean="0">
                <a:solidFill>
                  <a:srgbClr val="008000"/>
                </a:solidFill>
              </a:rPr>
              <a:t>16.35. </a:t>
            </a:r>
            <a:r>
              <a:rPr lang="fr-FR" b="1" dirty="0" smtClean="0">
                <a:solidFill>
                  <a:srgbClr val="008000"/>
                </a:solidFill>
              </a:rPr>
              <a:t>Luffa </a:t>
            </a:r>
            <a:r>
              <a:rPr lang="fr-FR" dirty="0" smtClean="0">
                <a:solidFill>
                  <a:srgbClr val="008000"/>
                </a:solidFill>
              </a:rPr>
              <a:t>ou</a:t>
            </a:r>
            <a:r>
              <a:rPr lang="fr-FR" b="1" dirty="0" smtClean="0">
                <a:solidFill>
                  <a:srgbClr val="008000"/>
                </a:solidFill>
              </a:rPr>
              <a:t> </a:t>
            </a:r>
            <a:r>
              <a:rPr lang="fr-FR" b="1" dirty="0" err="1" smtClean="0">
                <a:solidFill>
                  <a:srgbClr val="008000"/>
                </a:solidFill>
              </a:rPr>
              <a:t>pipangaille</a:t>
            </a:r>
            <a:r>
              <a:rPr lang="fr-FR" b="1" dirty="0" smtClean="0">
                <a:solidFill>
                  <a:srgbClr val="008000"/>
                </a:solidFill>
              </a:rPr>
              <a:t> </a:t>
            </a:r>
            <a:r>
              <a:rPr lang="fr-FR" dirty="0" smtClean="0">
                <a:solidFill>
                  <a:srgbClr val="008000"/>
                </a:solidFill>
              </a:rPr>
              <a:t>ou</a:t>
            </a:r>
            <a:r>
              <a:rPr lang="fr-FR" b="1" dirty="0" smtClean="0">
                <a:solidFill>
                  <a:srgbClr val="008000"/>
                </a:solidFill>
              </a:rPr>
              <a:t> courge </a:t>
            </a:r>
            <a:r>
              <a:rPr lang="fr-FR" b="1" dirty="0">
                <a:solidFill>
                  <a:srgbClr val="008000"/>
                </a:solidFill>
              </a:rPr>
              <a:t>éponge </a:t>
            </a:r>
            <a:r>
              <a:rPr lang="fr-FR" dirty="0">
                <a:solidFill>
                  <a:srgbClr val="008000"/>
                </a:solidFill>
              </a:rPr>
              <a:t>(</a:t>
            </a:r>
            <a:r>
              <a:rPr lang="fr-FR" i="1" dirty="0">
                <a:solidFill>
                  <a:srgbClr val="008000"/>
                </a:solidFill>
              </a:rPr>
              <a:t>Luffa </a:t>
            </a:r>
            <a:r>
              <a:rPr lang="fr-FR" i="1" dirty="0" err="1">
                <a:solidFill>
                  <a:srgbClr val="008000"/>
                </a:solidFill>
              </a:rPr>
              <a:t>aegyptiaca</a:t>
            </a:r>
            <a:r>
              <a:rPr lang="fr-FR" dirty="0">
                <a:solidFill>
                  <a:srgbClr val="008000"/>
                </a:solidFill>
              </a:rPr>
              <a:t>, syn. </a:t>
            </a:r>
            <a:r>
              <a:rPr lang="fr-FR" i="1" dirty="0">
                <a:solidFill>
                  <a:srgbClr val="008000"/>
                </a:solidFill>
              </a:rPr>
              <a:t>Luffa </a:t>
            </a:r>
            <a:r>
              <a:rPr lang="fr-FR" i="1" dirty="0" err="1">
                <a:solidFill>
                  <a:srgbClr val="008000"/>
                </a:solidFill>
              </a:rPr>
              <a:t>cylindrica</a:t>
            </a:r>
            <a:r>
              <a:rPr lang="fr-FR" dirty="0">
                <a:solidFill>
                  <a:srgbClr val="008000"/>
                </a:solidFill>
              </a:rPr>
              <a:t>)</a:t>
            </a:r>
            <a:endParaRPr lang="fr-FR" b="1" dirty="0" smtClean="0">
              <a:solidFill>
                <a:srgbClr val="008000"/>
              </a:solidFill>
            </a:endParaRPr>
          </a:p>
        </p:txBody>
      </p:sp>
      <p:pic>
        <p:nvPicPr>
          <p:cNvPr id="6" name="Imag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8063" y="215364"/>
            <a:ext cx="2171952" cy="16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767554" y="1912982"/>
            <a:ext cx="2424446"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Graines de Luffa (© Benjamin Lisan)</a:t>
            </a:r>
            <a:endParaRPr lang="fr-FR" sz="1200" dirty="0">
              <a:solidFill>
                <a:srgbClr val="008000"/>
              </a:solidFill>
            </a:endParaRPr>
          </a:p>
        </p:txBody>
      </p:sp>
      <p:pic>
        <p:nvPicPr>
          <p:cNvPr id="8" name="Imag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2931" y="2243710"/>
            <a:ext cx="2147084" cy="285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603042" y="5081395"/>
            <a:ext cx="2525691" cy="276999"/>
          </a:xfrm>
          <a:prstGeom prst="rect">
            <a:avLst/>
          </a:prstGeom>
        </p:spPr>
        <p:txBody>
          <a:bodyPr wrap="none">
            <a:spAutoFit/>
          </a:bodyPr>
          <a:lstStyle/>
          <a:p>
            <a:pPr algn="ct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Luffa (</a:t>
            </a:r>
            <a:r>
              <a:rPr lang="fr-FR" sz="1200" dirty="0" err="1"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pipangaille</a:t>
            </a: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 Benjamin Lisan)</a:t>
            </a:r>
            <a:endParaRPr lang="fr-FR" sz="1200" dirty="0">
              <a:solidFill>
                <a:srgbClr val="008000"/>
              </a:solidFill>
            </a:endParaRPr>
          </a:p>
        </p:txBody>
      </p:sp>
      <p:sp>
        <p:nvSpPr>
          <p:cNvPr id="10" name="ZoneTexte 9"/>
          <p:cNvSpPr txBox="1"/>
          <p:nvPr/>
        </p:nvSpPr>
        <p:spPr>
          <a:xfrm>
            <a:off x="161364" y="1322024"/>
            <a:ext cx="9606190" cy="4201150"/>
          </a:xfrm>
          <a:prstGeom prst="rect">
            <a:avLst/>
          </a:prstGeom>
          <a:noFill/>
        </p:spPr>
        <p:txBody>
          <a:bodyPr wrap="square" rtlCol="0">
            <a:spAutoFit/>
          </a:bodyPr>
          <a:lstStyle/>
          <a:p>
            <a:pPr algn="just"/>
            <a:r>
              <a:rPr lang="fr-FR" sz="1700" dirty="0" smtClean="0">
                <a:solidFill>
                  <a:srgbClr val="008000"/>
                </a:solidFill>
              </a:rPr>
              <a:t>C’est </a:t>
            </a:r>
            <a:r>
              <a:rPr lang="fr-FR" sz="1700" dirty="0">
                <a:solidFill>
                  <a:srgbClr val="008000"/>
                </a:solidFill>
              </a:rPr>
              <a:t>une plante grimpante de la famille des </a:t>
            </a:r>
            <a:r>
              <a:rPr lang="fr-FR" sz="1700" i="1" dirty="0" err="1">
                <a:solidFill>
                  <a:srgbClr val="008000"/>
                </a:solidFill>
                <a:hlinkClick r:id="rId4" tooltip="Cucurbitaceae"/>
              </a:rPr>
              <a:t>Cucurbitaceae</a:t>
            </a:r>
            <a:r>
              <a:rPr lang="fr-FR" sz="1700" dirty="0">
                <a:solidFill>
                  <a:srgbClr val="008000"/>
                </a:solidFill>
              </a:rPr>
              <a:t>. On trouve cette courge couramment en Orient et sur tous les marchés d'</a:t>
            </a:r>
            <a:r>
              <a:rPr lang="fr-FR" sz="1700" dirty="0">
                <a:solidFill>
                  <a:srgbClr val="008000"/>
                </a:solidFill>
                <a:hlinkClick r:id="rId5" tooltip="Outre-mer"/>
              </a:rPr>
              <a:t>outre-mer</a:t>
            </a:r>
            <a:r>
              <a:rPr lang="fr-FR" sz="1700" dirty="0" smtClean="0">
                <a:solidFill>
                  <a:srgbClr val="008000"/>
                </a:solidFill>
              </a:rPr>
              <a:t>. </a:t>
            </a:r>
            <a:r>
              <a:rPr lang="fr-FR" sz="1700" dirty="0">
                <a:solidFill>
                  <a:srgbClr val="008000"/>
                </a:solidFill>
              </a:rPr>
              <a:t>Le fruit a deux utilisations :</a:t>
            </a:r>
          </a:p>
          <a:p>
            <a:pPr marL="285750" indent="-285750" algn="just">
              <a:buFont typeface="Arial" panose="020B0604020202020204" pitchFamily="34" charset="0"/>
              <a:buChar char="•"/>
            </a:pPr>
            <a:r>
              <a:rPr lang="fr-FR" sz="1700" dirty="0">
                <a:solidFill>
                  <a:srgbClr val="008000"/>
                </a:solidFill>
              </a:rPr>
              <a:t>alimentaire : Il est cuisiné jeune comme des </a:t>
            </a:r>
            <a:r>
              <a:rPr lang="fr-FR" sz="1700" dirty="0">
                <a:solidFill>
                  <a:srgbClr val="008000"/>
                </a:solidFill>
                <a:hlinkClick r:id="rId6" tooltip="Courgette"/>
              </a:rPr>
              <a:t>courgettes</a:t>
            </a:r>
            <a:r>
              <a:rPr lang="fr-FR" sz="1700" dirty="0">
                <a:solidFill>
                  <a:srgbClr val="008000"/>
                </a:solidFill>
              </a:rPr>
              <a:t> ou des </a:t>
            </a:r>
            <a:r>
              <a:rPr lang="fr-FR" sz="1700" dirty="0">
                <a:solidFill>
                  <a:srgbClr val="008000"/>
                </a:solidFill>
                <a:hlinkClick r:id="rId7" tooltip="Aubergine"/>
              </a:rPr>
              <a:t>aubergines</a:t>
            </a:r>
            <a:r>
              <a:rPr lang="fr-FR" sz="1700" dirty="0">
                <a:solidFill>
                  <a:srgbClr val="008000"/>
                </a:solidFill>
              </a:rPr>
              <a:t>.</a:t>
            </a:r>
          </a:p>
          <a:p>
            <a:pPr marL="285750" indent="-285750" algn="just">
              <a:buFont typeface="Arial" panose="020B0604020202020204" pitchFamily="34" charset="0"/>
              <a:buChar char="•"/>
            </a:pPr>
            <a:r>
              <a:rPr lang="fr-FR" sz="1700" dirty="0">
                <a:solidFill>
                  <a:srgbClr val="008000"/>
                </a:solidFill>
              </a:rPr>
              <a:t>utilitaire : Ses fruits sont utilisés une fois séchés comme </a:t>
            </a:r>
            <a:r>
              <a:rPr lang="fr-FR" sz="1700" dirty="0">
                <a:solidFill>
                  <a:srgbClr val="008000"/>
                </a:solidFill>
                <a:hlinkClick r:id="rId8" tooltip="Éponge"/>
              </a:rPr>
              <a:t>éponge</a:t>
            </a:r>
            <a:r>
              <a:rPr lang="fr-FR" sz="1700" dirty="0">
                <a:solidFill>
                  <a:srgbClr val="008000"/>
                </a:solidFill>
              </a:rPr>
              <a:t> végétale (gant de </a:t>
            </a:r>
            <a:r>
              <a:rPr lang="fr-FR" sz="1700" dirty="0">
                <a:solidFill>
                  <a:srgbClr val="008000"/>
                </a:solidFill>
                <a:hlinkClick r:id="rId9" tooltip="Crin"/>
              </a:rPr>
              <a:t>crin</a:t>
            </a:r>
            <a:r>
              <a:rPr lang="fr-FR" sz="1700" dirty="0">
                <a:solidFill>
                  <a:srgbClr val="008000"/>
                </a:solidFill>
              </a:rPr>
              <a:t>) d'où son surnom de "courge du </a:t>
            </a:r>
            <a:r>
              <a:rPr lang="fr-FR" sz="1700" dirty="0">
                <a:solidFill>
                  <a:srgbClr val="008000"/>
                </a:solidFill>
                <a:hlinkClick r:id="rId10" tooltip="Hammam"/>
              </a:rPr>
              <a:t>hammam</a:t>
            </a:r>
            <a:r>
              <a:rPr lang="fr-FR" sz="1700" dirty="0">
                <a:solidFill>
                  <a:srgbClr val="008000"/>
                </a:solidFill>
              </a:rPr>
              <a:t>". Le luffa entre dans la fabrication des serviettes éponges ainsi que des gants de toilette naturels (il faut alors le couper à la base et le vider de ses graines par ce trou). Il faut toutefois le faire blanchir à l'eau bouillante pour éviter qu'il ne devienne noir à l'usage. Cette éponge est un excellent </a:t>
            </a:r>
            <a:r>
              <a:rPr lang="fr-FR" sz="1700" dirty="0">
                <a:solidFill>
                  <a:srgbClr val="008000"/>
                </a:solidFill>
                <a:hlinkClick r:id="rId11" tooltip="Exfoliant"/>
              </a:rPr>
              <a:t>exfoliant</a:t>
            </a:r>
            <a:r>
              <a:rPr lang="fr-FR" sz="1700" dirty="0">
                <a:solidFill>
                  <a:srgbClr val="008000"/>
                </a:solidFill>
              </a:rPr>
              <a:t> dermique (peau sensibles s'abstenir).</a:t>
            </a:r>
          </a:p>
          <a:p>
            <a:pPr marL="285750" indent="-285750" algn="just">
              <a:buFont typeface="Arial" panose="020B0604020202020204" pitchFamily="34" charset="0"/>
              <a:buChar char="•"/>
            </a:pPr>
            <a:r>
              <a:rPr lang="fr-FR" sz="1700" dirty="0">
                <a:solidFill>
                  <a:srgbClr val="008000"/>
                </a:solidFill>
              </a:rPr>
              <a:t>La plante se cultive en annuelle. C'est une </a:t>
            </a:r>
            <a:r>
              <a:rPr lang="fr-FR" sz="1700" dirty="0">
                <a:solidFill>
                  <a:srgbClr val="008000"/>
                </a:solidFill>
                <a:hlinkClick r:id="rId12" tooltip="Plante grimpante"/>
              </a:rPr>
              <a:t>plante grimpante</a:t>
            </a:r>
            <a:r>
              <a:rPr lang="fr-FR" sz="1700" dirty="0">
                <a:solidFill>
                  <a:srgbClr val="008000"/>
                </a:solidFill>
              </a:rPr>
              <a:t> qui aura besoin d'un support ou s'accrocher (tuteur, </a:t>
            </a:r>
            <a:r>
              <a:rPr lang="fr-FR" sz="1700" dirty="0">
                <a:solidFill>
                  <a:srgbClr val="008000"/>
                </a:solidFill>
                <a:hlinkClick r:id="rId13" tooltip="Pergola"/>
              </a:rPr>
              <a:t>pergola</a:t>
            </a:r>
            <a:r>
              <a:rPr lang="fr-FR" sz="1700" dirty="0">
                <a:solidFill>
                  <a:srgbClr val="008000"/>
                </a:solidFill>
              </a:rPr>
              <a:t>, arbre ou grillage).</a:t>
            </a:r>
          </a:p>
          <a:p>
            <a:pPr algn="just"/>
            <a:r>
              <a:rPr lang="fr-FR" sz="1700" dirty="0">
                <a:solidFill>
                  <a:srgbClr val="008000"/>
                </a:solidFill>
              </a:rPr>
              <a:t>Les fruits (3 à 6 fruits par pied) mesurent de 25 à 55 cm à maturité. Ils peuvent se consommer très jeunes mais pour en faire des éponges, on récolte le fruit dès qu'il est bien mûr, l'épiderme vire alors du vert au brun puis se dessèche et se détache facilement, laissant apparaître une « éponge » blanche qu'on peut facilement vider de ses graines noires en la </a:t>
            </a:r>
            <a:r>
              <a:rPr lang="fr-FR" sz="1700" dirty="0" smtClean="0">
                <a:solidFill>
                  <a:srgbClr val="008000"/>
                </a:solidFill>
              </a:rPr>
              <a:t>secouant. La </a:t>
            </a:r>
            <a:r>
              <a:rPr lang="fr-FR" sz="1700" dirty="0">
                <a:solidFill>
                  <a:srgbClr val="008000"/>
                </a:solidFill>
              </a:rPr>
              <a:t>durée de germination peut atteindre un </a:t>
            </a:r>
            <a:r>
              <a:rPr lang="fr-FR" sz="1700" dirty="0" smtClean="0">
                <a:solidFill>
                  <a:srgbClr val="008000"/>
                </a:solidFill>
              </a:rPr>
              <a:t>mois.</a:t>
            </a:r>
            <a:endParaRPr lang="fr-FR" sz="1200" dirty="0" smtClean="0">
              <a:solidFill>
                <a:srgbClr val="008000"/>
              </a:solidFill>
            </a:endParaRPr>
          </a:p>
          <a:p>
            <a:pPr algn="just"/>
            <a:r>
              <a:rPr lang="fr-FR" sz="1200" dirty="0" smtClean="0">
                <a:solidFill>
                  <a:srgbClr val="008000"/>
                </a:solidFill>
              </a:rPr>
              <a:t>Sources : a</a:t>
            </a:r>
            <a:r>
              <a:rPr lang="fr-FR" sz="1200" dirty="0">
                <a:solidFill>
                  <a:srgbClr val="008000"/>
                </a:solidFill>
              </a:rPr>
              <a:t>) </a:t>
            </a:r>
            <a:r>
              <a:rPr lang="fr-FR" sz="1200" dirty="0">
                <a:solidFill>
                  <a:srgbClr val="008000"/>
                </a:solidFill>
                <a:hlinkClick r:id="rId14"/>
              </a:rPr>
              <a:t>http://fr.wikipedia.org/wiki/Luffa</a:t>
            </a:r>
            <a:r>
              <a:rPr lang="fr-FR" sz="1200" dirty="0">
                <a:solidFill>
                  <a:srgbClr val="008000"/>
                </a:solidFill>
              </a:rPr>
              <a:t>, b) </a:t>
            </a:r>
            <a:r>
              <a:rPr lang="fr-FR" sz="1200" dirty="0">
                <a:solidFill>
                  <a:srgbClr val="008000"/>
                </a:solidFill>
                <a:hlinkClick r:id="rId15"/>
              </a:rPr>
              <a:t>http://fr.wikipedia.org/wiki/Courge_%</a:t>
            </a:r>
            <a:r>
              <a:rPr lang="fr-FR" sz="1200" dirty="0" smtClean="0">
                <a:solidFill>
                  <a:srgbClr val="008000"/>
                </a:solidFill>
                <a:hlinkClick r:id="rId15"/>
              </a:rPr>
              <a:t>C3%A9ponge</a:t>
            </a:r>
            <a:r>
              <a:rPr lang="fr-FR" sz="1200" dirty="0" smtClean="0">
                <a:solidFill>
                  <a:srgbClr val="008000"/>
                </a:solidFill>
              </a:rPr>
              <a:t>, c) </a:t>
            </a:r>
            <a:r>
              <a:rPr lang="fr-FR" sz="1200" dirty="0">
                <a:solidFill>
                  <a:srgbClr val="008000"/>
                </a:solidFill>
                <a:hlinkClick r:id="rId16"/>
              </a:rPr>
              <a:t>http://</a:t>
            </a:r>
            <a:r>
              <a:rPr lang="fr-FR" sz="1200" dirty="0" smtClean="0">
                <a:solidFill>
                  <a:srgbClr val="008000"/>
                </a:solidFill>
                <a:hlinkClick r:id="rId16"/>
              </a:rPr>
              <a:t>en.wikipedia.org/wiki/Luffa</a:t>
            </a:r>
            <a:r>
              <a:rPr lang="fr-FR" sz="1200" dirty="0" smtClean="0">
                <a:solidFill>
                  <a:srgbClr val="008000"/>
                </a:solidFill>
              </a:rPr>
              <a:t> ,</a:t>
            </a:r>
          </a:p>
          <a:p>
            <a:pPr algn="just"/>
            <a:r>
              <a:rPr lang="fr-FR" sz="1200" dirty="0">
                <a:solidFill>
                  <a:srgbClr val="008000"/>
                </a:solidFill>
              </a:rPr>
              <a:t>b) </a:t>
            </a:r>
            <a:r>
              <a:rPr lang="fr-FR" sz="1200" dirty="0">
                <a:solidFill>
                  <a:srgbClr val="008000"/>
                </a:solidFill>
                <a:hlinkClick r:id="rId17"/>
              </a:rPr>
              <a:t>http://</a:t>
            </a:r>
            <a:r>
              <a:rPr lang="fr-FR" sz="1200" dirty="0" smtClean="0">
                <a:solidFill>
                  <a:srgbClr val="008000"/>
                </a:solidFill>
                <a:hlinkClick r:id="rId17"/>
              </a:rPr>
              <a:t>www.folyage.com/F_luffa.html</a:t>
            </a:r>
            <a:r>
              <a:rPr lang="fr-FR" sz="1200" dirty="0" smtClean="0">
                <a:solidFill>
                  <a:srgbClr val="008000"/>
                </a:solidFill>
              </a:rPr>
              <a:t> </a:t>
            </a:r>
            <a:endParaRPr lang="fr-FR" sz="1700" dirty="0">
              <a:solidFill>
                <a:srgbClr val="008000"/>
              </a:solidFill>
            </a:endParaRPr>
          </a:p>
        </p:txBody>
      </p:sp>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47518" y="5181091"/>
            <a:ext cx="1193010" cy="1728999"/>
          </a:xfrm>
          <a:prstGeom prst="rect">
            <a:avLst/>
          </a:prstGeom>
        </p:spPr>
      </p:pic>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8611" y="5582616"/>
            <a:ext cx="1447800" cy="1095375"/>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05015" y="5440643"/>
            <a:ext cx="1905000" cy="1428750"/>
          </a:xfrm>
          <a:prstGeom prst="rect">
            <a:avLst/>
          </a:prstGeom>
        </p:spPr>
      </p:pic>
      <p:pic>
        <p:nvPicPr>
          <p:cNvPr id="14" name="Imag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1532" y="5569341"/>
            <a:ext cx="952500" cy="952500"/>
          </a:xfrm>
          <a:prstGeom prst="rect">
            <a:avLst/>
          </a:prstGeom>
        </p:spPr>
      </p:pic>
      <p:sp>
        <p:nvSpPr>
          <p:cNvPr id="15" name="ZoneTexte 14"/>
          <p:cNvSpPr txBox="1"/>
          <p:nvPr/>
        </p:nvSpPr>
        <p:spPr>
          <a:xfrm>
            <a:off x="161364" y="6521841"/>
            <a:ext cx="1155124" cy="276999"/>
          </a:xfrm>
          <a:prstGeom prst="rect">
            <a:avLst/>
          </a:prstGeom>
          <a:noFill/>
        </p:spPr>
        <p:txBody>
          <a:bodyPr wrap="none" rtlCol="0">
            <a:spAutoFit/>
          </a:bodyPr>
          <a:lstStyle/>
          <a:p>
            <a:pPr algn="ctr"/>
            <a:r>
              <a:rPr lang="fr-FR" sz="1200" dirty="0" smtClean="0">
                <a:solidFill>
                  <a:srgbClr val="008000"/>
                </a:solidFill>
              </a:rPr>
              <a:t>Éponge de luffa</a:t>
            </a:r>
            <a:endParaRPr lang="fr-FR" sz="1200" dirty="0">
              <a:solidFill>
                <a:srgbClr val="008000"/>
              </a:solidFill>
            </a:endParaRPr>
          </a:p>
        </p:txBody>
      </p:sp>
      <p:pic>
        <p:nvPicPr>
          <p:cNvPr id="17" name="Imag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24032" y="195655"/>
            <a:ext cx="533400" cy="342900"/>
          </a:xfrm>
          <a:prstGeom prst="rect">
            <a:avLst/>
          </a:prstGeom>
        </p:spPr>
      </p:pic>
      <p:pic>
        <p:nvPicPr>
          <p:cNvPr id="18" name="Imag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33974" y="180172"/>
            <a:ext cx="476250" cy="476250"/>
          </a:xfrm>
          <a:prstGeom prst="rect">
            <a:avLst/>
          </a:prstGeom>
        </p:spPr>
      </p:pic>
      <p:sp>
        <p:nvSpPr>
          <p:cNvPr id="2" name="ZoneTexte 1"/>
          <p:cNvSpPr txBox="1"/>
          <p:nvPr/>
        </p:nvSpPr>
        <p:spPr>
          <a:xfrm>
            <a:off x="5397454" y="5347742"/>
            <a:ext cx="3029639" cy="1200329"/>
          </a:xfrm>
          <a:prstGeom prst="rect">
            <a:avLst/>
          </a:prstGeom>
          <a:noFill/>
        </p:spPr>
        <p:txBody>
          <a:bodyPr wrap="square" rtlCol="0">
            <a:spAutoFit/>
          </a:bodyPr>
          <a:lstStyle/>
          <a:p>
            <a:pPr algn="just"/>
            <a:r>
              <a:rPr lang="fr-FR" sz="1200" dirty="0">
                <a:solidFill>
                  <a:srgbClr val="008000"/>
                </a:solidFill>
              </a:rPr>
              <a:t>Exposition : plein soleil, Arrosage : régulier, Entretien : pincer pour favoriser la ramification, Trempage de la graine : 24 heures dans de l’eau tiède au départ, Sol: limono-sableux. S</a:t>
            </a:r>
            <a:r>
              <a:rPr lang="fr-FR" sz="1200" dirty="0" smtClean="0">
                <a:solidFill>
                  <a:srgbClr val="008000"/>
                </a:solidFill>
              </a:rPr>
              <a:t>emis : à </a:t>
            </a:r>
            <a:r>
              <a:rPr lang="fr-FR" sz="1200" dirty="0">
                <a:solidFill>
                  <a:srgbClr val="008000"/>
                </a:solidFill>
              </a:rPr>
              <a:t>couvert de 22°C à </a:t>
            </a:r>
            <a:r>
              <a:rPr lang="fr-FR" sz="1200" dirty="0" smtClean="0">
                <a:solidFill>
                  <a:srgbClr val="008000"/>
                </a:solidFill>
              </a:rPr>
              <a:t>25°C.</a:t>
            </a:r>
            <a:endParaRPr lang="fr-FR" sz="1200" dirty="0">
              <a:solidFill>
                <a:srgbClr val="008000"/>
              </a:solidFill>
            </a:endParaRPr>
          </a:p>
        </p:txBody>
      </p:sp>
      <p:pic>
        <p:nvPicPr>
          <p:cNvPr id="19" name="Image 1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945225" y="5523174"/>
            <a:ext cx="1183188" cy="1183188"/>
          </a:xfrm>
          <a:prstGeom prst="rect">
            <a:avLst/>
          </a:prstGeom>
        </p:spPr>
      </p:pic>
      <p:pic>
        <p:nvPicPr>
          <p:cNvPr id="20" name="Image 1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95839" y="5410080"/>
            <a:ext cx="1440446" cy="1440446"/>
          </a:xfrm>
          <a:prstGeom prst="rect">
            <a:avLst/>
          </a:prstGeom>
        </p:spPr>
      </p:pic>
    </p:spTree>
    <p:extLst>
      <p:ext uri="{BB962C8B-B14F-4D97-AF65-F5344CB8AC3E}">
        <p14:creationId xmlns:p14="http://schemas.microsoft.com/office/powerpoint/2010/main" val="42377397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1365" y="234166"/>
            <a:ext cx="445674" cy="306417"/>
          </a:xfrm>
        </p:spPr>
        <p:txBody>
          <a:bodyPr/>
          <a:lstStyle/>
          <a:p>
            <a:fld id="{603C289A-54D5-4C32-934A-7B1A9FC8B676}" type="slidenum">
              <a:rPr lang="fr-FR" smtClean="0"/>
              <a:t>82</a:t>
            </a:fld>
            <a:endParaRPr lang="fr-FR"/>
          </a:p>
        </p:txBody>
      </p:sp>
      <p:sp>
        <p:nvSpPr>
          <p:cNvPr id="3" name="ZoneTexte 2"/>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5" y="817582"/>
            <a:ext cx="3861996" cy="369332"/>
          </a:xfrm>
          <a:prstGeom prst="rect">
            <a:avLst/>
          </a:prstGeom>
          <a:noFill/>
        </p:spPr>
        <p:txBody>
          <a:bodyPr wrap="square" rtlCol="0">
            <a:spAutoFit/>
          </a:bodyPr>
          <a:lstStyle/>
          <a:p>
            <a:pPr lvl="0"/>
            <a:r>
              <a:rPr lang="fr-FR" dirty="0">
                <a:solidFill>
                  <a:srgbClr val="008000"/>
                </a:solidFill>
              </a:rPr>
              <a:t>16.36. </a:t>
            </a:r>
            <a:r>
              <a:rPr lang="fr-FR" b="1" i="1" dirty="0" err="1" smtClean="0">
                <a:solidFill>
                  <a:srgbClr val="008000"/>
                </a:solidFill>
              </a:rPr>
              <a:t>Moringa</a:t>
            </a:r>
            <a:r>
              <a:rPr lang="fr-FR" b="1" i="1" dirty="0" smtClean="0">
                <a:solidFill>
                  <a:srgbClr val="008000"/>
                </a:solidFill>
              </a:rPr>
              <a:t> </a:t>
            </a:r>
            <a:r>
              <a:rPr lang="fr-FR" b="1" i="1" dirty="0" err="1" smtClean="0">
                <a:solidFill>
                  <a:srgbClr val="008000"/>
                </a:solidFill>
              </a:rPr>
              <a:t>oleifera</a:t>
            </a:r>
            <a:r>
              <a:rPr lang="fr-FR" b="1" i="1" dirty="0" smtClean="0">
                <a:solidFill>
                  <a:srgbClr val="008000"/>
                </a:solidFill>
              </a:rPr>
              <a:t> </a:t>
            </a:r>
            <a:r>
              <a:rPr lang="fr-FR" dirty="0" smtClean="0">
                <a:solidFill>
                  <a:srgbClr val="008000"/>
                </a:solidFill>
              </a:rPr>
              <a:t>(</a:t>
            </a:r>
            <a:r>
              <a:rPr lang="fr-FR" dirty="0" err="1" smtClean="0">
                <a:solidFill>
                  <a:srgbClr val="008000"/>
                </a:solidFill>
              </a:rPr>
              <a:t>ananambo</a:t>
            </a:r>
            <a:r>
              <a:rPr lang="fr-FR" dirty="0" smtClean="0">
                <a:solidFill>
                  <a:srgbClr val="008000"/>
                </a:solidFill>
              </a:rPr>
              <a:t>)</a:t>
            </a:r>
          </a:p>
        </p:txBody>
      </p:sp>
      <p:pic>
        <p:nvPicPr>
          <p:cNvPr id="6" name="Imag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6815" y="234166"/>
            <a:ext cx="27432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409969" y="3882241"/>
            <a:ext cx="2456891" cy="276999"/>
          </a:xfrm>
          <a:prstGeom prst="rect">
            <a:avLst/>
          </a:prstGeom>
        </p:spPr>
        <p:txBody>
          <a:bodyPr wrap="none">
            <a:spAutoFit/>
          </a:bodyPr>
          <a:lstStyle/>
          <a:p>
            <a:pPr algn="ctr"/>
            <a:r>
              <a:rPr lang="fr-FR" sz="1200" i="1" dirty="0" err="1"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Moringa</a:t>
            </a:r>
            <a:r>
              <a:rPr lang="fr-FR" sz="1200" i="1"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i="1" dirty="0" err="1"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oleifera</a:t>
            </a:r>
            <a:r>
              <a:rPr lang="fr-FR" sz="1200" i="1"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dirty="0" smtClean="0">
                <a:solidFill>
                  <a:srgbClr val="008000"/>
                </a:solidFill>
                <a:effectLst/>
                <a:latin typeface="Calibri" panose="020F0502020204030204" pitchFamily="34" charset="0"/>
                <a:ea typeface="Calibri" panose="020F0502020204030204" pitchFamily="34" charset="0"/>
                <a:cs typeface="Times New Roman" panose="02020603050405020304" pitchFamily="18" charset="0"/>
              </a:rPr>
              <a:t>(© Benjamin Lisan)</a:t>
            </a:r>
            <a:endParaRPr lang="fr-FR" sz="1200" dirty="0">
              <a:solidFill>
                <a:srgbClr val="008000"/>
              </a:solidFill>
            </a:endParaRPr>
          </a:p>
        </p:txBody>
      </p:sp>
      <p:sp>
        <p:nvSpPr>
          <p:cNvPr id="4" name="ZoneTexte 3"/>
          <p:cNvSpPr txBox="1"/>
          <p:nvPr/>
        </p:nvSpPr>
        <p:spPr>
          <a:xfrm>
            <a:off x="161365" y="1186914"/>
            <a:ext cx="8982635" cy="4154984"/>
          </a:xfrm>
          <a:prstGeom prst="rect">
            <a:avLst/>
          </a:prstGeom>
          <a:noFill/>
        </p:spPr>
        <p:txBody>
          <a:bodyPr wrap="square" rtlCol="0">
            <a:spAutoFit/>
          </a:bodyPr>
          <a:lstStyle/>
          <a:p>
            <a:pPr algn="just"/>
            <a:r>
              <a:rPr lang="fr-FR" dirty="0">
                <a:solidFill>
                  <a:srgbClr val="008000"/>
                </a:solidFill>
              </a:rPr>
              <a:t>Petit arbre tropical, jusqu'à 10 </a:t>
            </a:r>
            <a:r>
              <a:rPr lang="fr-FR" dirty="0" smtClean="0">
                <a:solidFill>
                  <a:srgbClr val="008000"/>
                </a:solidFill>
              </a:rPr>
              <a:t>m, </a:t>
            </a:r>
            <a:r>
              <a:rPr lang="fr-FR" dirty="0">
                <a:solidFill>
                  <a:srgbClr val="008000"/>
                </a:solidFill>
              </a:rPr>
              <a:t>de la famille </a:t>
            </a:r>
            <a:r>
              <a:rPr lang="fr-FR" dirty="0" smtClean="0">
                <a:solidFill>
                  <a:srgbClr val="008000"/>
                </a:solidFill>
              </a:rPr>
              <a:t>des </a:t>
            </a:r>
            <a:r>
              <a:rPr lang="fr-FR" i="1" dirty="0" err="1" smtClean="0">
                <a:solidFill>
                  <a:srgbClr val="008000"/>
                </a:solidFill>
                <a:hlinkClick r:id="rId3" tooltip="Moringaceae"/>
              </a:rPr>
              <a:t>Moringaceae</a:t>
            </a:r>
            <a:r>
              <a:rPr lang="fr-FR" dirty="0" smtClean="0">
                <a:solidFill>
                  <a:srgbClr val="008000"/>
                </a:solidFill>
              </a:rPr>
              <a:t>, </a:t>
            </a:r>
            <a:r>
              <a:rPr lang="fr-FR" dirty="0">
                <a:solidFill>
                  <a:srgbClr val="008000"/>
                </a:solidFill>
              </a:rPr>
              <a:t>il pousse vite et se multiplie facilement par boutures. </a:t>
            </a:r>
            <a:r>
              <a:rPr lang="fr-FR" dirty="0" smtClean="0">
                <a:solidFill>
                  <a:srgbClr val="008000"/>
                </a:solidFill>
              </a:rPr>
              <a:t>Il est </a:t>
            </a:r>
            <a:r>
              <a:rPr lang="fr-FR" dirty="0">
                <a:solidFill>
                  <a:srgbClr val="008000"/>
                </a:solidFill>
              </a:rPr>
              <a:t>originaire du nord de l'</a:t>
            </a:r>
            <a:r>
              <a:rPr lang="fr-FR" dirty="0">
                <a:solidFill>
                  <a:srgbClr val="008000"/>
                </a:solidFill>
                <a:hlinkClick r:id="rId4" tooltip="Inde"/>
              </a:rPr>
              <a:t>Inde</a:t>
            </a:r>
            <a:r>
              <a:rPr lang="fr-FR" dirty="0">
                <a:solidFill>
                  <a:srgbClr val="008000"/>
                </a:solidFill>
              </a:rPr>
              <a:t> et est maintenant </a:t>
            </a:r>
            <a:r>
              <a:rPr lang="fr-FR" dirty="0" smtClean="0">
                <a:solidFill>
                  <a:srgbClr val="008000"/>
                </a:solidFill>
              </a:rPr>
              <a:t>acclimaté </a:t>
            </a:r>
            <a:r>
              <a:rPr lang="fr-FR" dirty="0">
                <a:solidFill>
                  <a:srgbClr val="008000"/>
                </a:solidFill>
              </a:rPr>
              <a:t>dans presque toutes les régions tropicales, </a:t>
            </a:r>
            <a:r>
              <a:rPr lang="fr-FR" b="1" dirty="0" smtClean="0">
                <a:solidFill>
                  <a:srgbClr val="008000"/>
                </a:solidFill>
              </a:rPr>
              <a:t>il résiste </a:t>
            </a:r>
            <a:r>
              <a:rPr lang="fr-FR" b="1" dirty="0">
                <a:solidFill>
                  <a:srgbClr val="008000"/>
                </a:solidFill>
              </a:rPr>
              <a:t>bien à la sécheresse et a une croissance rapide</a:t>
            </a:r>
            <a:r>
              <a:rPr lang="fr-FR" dirty="0">
                <a:solidFill>
                  <a:srgbClr val="008000"/>
                </a:solidFill>
              </a:rPr>
              <a:t>.</a:t>
            </a:r>
            <a:endParaRPr lang="fr-FR" dirty="0" smtClean="0">
              <a:solidFill>
                <a:srgbClr val="008000"/>
              </a:solidFill>
            </a:endParaRPr>
          </a:p>
          <a:p>
            <a:pPr algn="just"/>
            <a:r>
              <a:rPr lang="fr-FR" dirty="0" smtClean="0">
                <a:solidFill>
                  <a:srgbClr val="008000"/>
                </a:solidFill>
              </a:rPr>
              <a:t>En </a:t>
            </a:r>
            <a:r>
              <a:rPr lang="fr-FR" dirty="0">
                <a:solidFill>
                  <a:srgbClr val="008000"/>
                </a:solidFill>
              </a:rPr>
              <a:t>anglais : </a:t>
            </a:r>
            <a:r>
              <a:rPr lang="fr-FR" dirty="0" err="1">
                <a:solidFill>
                  <a:srgbClr val="008000"/>
                </a:solidFill>
              </a:rPr>
              <a:t>moringa</a:t>
            </a:r>
            <a:r>
              <a:rPr lang="fr-FR" dirty="0">
                <a:solidFill>
                  <a:srgbClr val="008000"/>
                </a:solidFill>
              </a:rPr>
              <a:t>, ou horse </a:t>
            </a:r>
            <a:r>
              <a:rPr lang="fr-FR" dirty="0" err="1">
                <a:solidFill>
                  <a:srgbClr val="008000"/>
                </a:solidFill>
              </a:rPr>
              <a:t>radish</a:t>
            </a:r>
            <a:r>
              <a:rPr lang="fr-FR" dirty="0">
                <a:solidFill>
                  <a:srgbClr val="008000"/>
                </a:solidFill>
              </a:rPr>
              <a:t> </a:t>
            </a:r>
            <a:r>
              <a:rPr lang="fr-FR" dirty="0" err="1">
                <a:solidFill>
                  <a:srgbClr val="008000"/>
                </a:solidFill>
              </a:rPr>
              <a:t>tree</a:t>
            </a:r>
            <a:r>
              <a:rPr lang="fr-FR" dirty="0" smtClean="0">
                <a:solidFill>
                  <a:srgbClr val="008000"/>
                </a:solidFill>
              </a:rPr>
              <a:t>.</a:t>
            </a:r>
            <a:r>
              <a:rPr lang="fr-FR" sz="1200" dirty="0" smtClean="0">
                <a:solidFill>
                  <a:srgbClr val="008000"/>
                </a:solidFill>
              </a:rPr>
              <a:t> </a:t>
            </a:r>
            <a:r>
              <a:rPr lang="fr-FR" sz="1200" b="1" dirty="0" smtClean="0">
                <a:solidFill>
                  <a:srgbClr val="008000"/>
                </a:solidFill>
              </a:rPr>
              <a:t>Le </a:t>
            </a:r>
            <a:r>
              <a:rPr lang="fr-FR" sz="1200" b="1" dirty="0" err="1" smtClean="0">
                <a:solidFill>
                  <a:srgbClr val="008000"/>
                </a:solidFill>
              </a:rPr>
              <a:t>Moringa</a:t>
            </a:r>
            <a:r>
              <a:rPr lang="fr-FR" sz="1200" b="1" dirty="0" smtClean="0">
                <a:solidFill>
                  <a:srgbClr val="008000"/>
                </a:solidFill>
              </a:rPr>
              <a:t> peut se trouver dans des zones très arides comme le Sahara, mais il aime également les climats semi-tropicaux humides. Sa racine tubéreuse lui permet de se passer d'eau pendant plusieurs mois</a:t>
            </a:r>
            <a:r>
              <a:rPr lang="fr-FR" sz="1200" dirty="0" smtClean="0">
                <a:solidFill>
                  <a:srgbClr val="008000"/>
                </a:solidFill>
              </a:rPr>
              <a:t>. S</a:t>
            </a:r>
            <a:r>
              <a:rPr lang="fr-FR" sz="1200" dirty="0">
                <a:solidFill>
                  <a:srgbClr val="008000"/>
                </a:solidFill>
              </a:rPr>
              <a:t>on nom français de "</a:t>
            </a:r>
            <a:r>
              <a:rPr lang="fr-FR" sz="1200" dirty="0" err="1">
                <a:solidFill>
                  <a:srgbClr val="008000"/>
                </a:solidFill>
              </a:rPr>
              <a:t>Néverdier</a:t>
            </a:r>
            <a:r>
              <a:rPr lang="fr-FR" sz="1200" dirty="0">
                <a:solidFill>
                  <a:srgbClr val="008000"/>
                </a:solidFill>
              </a:rPr>
              <a:t>" viendraient de l'anglais "Never die" : lorsqu'on le coupe ou que des jeunes pousses sont brûlées par le soleil, il repousse aussitôt avec les premières pluies. Il peut se planter par semis, en repiquage ou en plein champ, ou par boutures. On peut le cultiver de façon extensive pour une production de graines (semences ou production d'huile) ou de façon intensive irriguée pour une production optimale de feuilles (très nutritives) avec une récolte toutes les 6 semaines ! </a:t>
            </a:r>
            <a:r>
              <a:rPr lang="fr-FR" sz="1200" b="1" dirty="0">
                <a:solidFill>
                  <a:srgbClr val="008000"/>
                </a:solidFill>
              </a:rPr>
              <a:t>C'est un arbre à croissance très rapide : jusqu'à 1 mètre par mois </a:t>
            </a:r>
            <a:r>
              <a:rPr lang="fr-FR" sz="1200" b="1" dirty="0" smtClean="0">
                <a:solidFill>
                  <a:srgbClr val="008000"/>
                </a:solidFill>
              </a:rPr>
              <a:t>!</a:t>
            </a:r>
            <a:r>
              <a:rPr lang="fr-FR" sz="1200" dirty="0" smtClean="0">
                <a:solidFill>
                  <a:srgbClr val="008000"/>
                </a:solidFill>
              </a:rPr>
              <a:t> Il est facile </a:t>
            </a:r>
            <a:r>
              <a:rPr lang="fr-FR" sz="1200" dirty="0">
                <a:solidFill>
                  <a:srgbClr val="008000"/>
                </a:solidFill>
              </a:rPr>
              <a:t>à planter, l'"</a:t>
            </a:r>
            <a:r>
              <a:rPr lang="fr-FR" sz="1200" dirty="0" err="1">
                <a:solidFill>
                  <a:srgbClr val="008000"/>
                </a:solidFill>
              </a:rPr>
              <a:t>Ananambo</a:t>
            </a:r>
            <a:r>
              <a:rPr lang="fr-FR" sz="1200" dirty="0">
                <a:solidFill>
                  <a:srgbClr val="008000"/>
                </a:solidFill>
              </a:rPr>
              <a:t>", très répandu à </a:t>
            </a:r>
            <a:r>
              <a:rPr lang="fr-FR" sz="1200" u="sng" dirty="0" smtClean="0">
                <a:solidFill>
                  <a:srgbClr val="008000"/>
                </a:solidFill>
                <a:hlinkClick r:id="rId5" tooltip="Madagascar"/>
              </a:rPr>
              <a:t>Madagascar</a:t>
            </a:r>
            <a:r>
              <a:rPr lang="fr-FR" sz="1200" dirty="0" smtClean="0">
                <a:solidFill>
                  <a:srgbClr val="008000"/>
                </a:solidFill>
              </a:rPr>
              <a:t>. Il </a:t>
            </a:r>
            <a:r>
              <a:rPr lang="fr-FR" sz="1200" dirty="0">
                <a:solidFill>
                  <a:srgbClr val="008000"/>
                </a:solidFill>
              </a:rPr>
              <a:t>plante par bouture. </a:t>
            </a:r>
            <a:r>
              <a:rPr lang="fr-FR" sz="1200" b="1" dirty="0">
                <a:solidFill>
                  <a:srgbClr val="008000"/>
                </a:solidFill>
              </a:rPr>
              <a:t>Son reboisement en masse contribue à la préservation de l'environnement et cet arbre se révèle un pare-feu efficace</a:t>
            </a:r>
            <a:r>
              <a:rPr lang="fr-FR" sz="1200" b="1" dirty="0" smtClean="0">
                <a:solidFill>
                  <a:srgbClr val="008000"/>
                </a:solidFill>
              </a:rPr>
              <a:t>. </a:t>
            </a:r>
            <a:r>
              <a:rPr lang="fr-FR" sz="1200" b="1" dirty="0">
                <a:solidFill>
                  <a:srgbClr val="008000"/>
                </a:solidFill>
              </a:rPr>
              <a:t>Beaucoup de programmes utilisent les feuilles de </a:t>
            </a:r>
            <a:r>
              <a:rPr lang="fr-FR" sz="1200" b="1" i="1" dirty="0" err="1">
                <a:solidFill>
                  <a:srgbClr val="008000"/>
                </a:solidFill>
              </a:rPr>
              <a:t>Moringa</a:t>
            </a:r>
            <a:r>
              <a:rPr lang="fr-FR" sz="1200" b="1" i="1" dirty="0">
                <a:solidFill>
                  <a:srgbClr val="008000"/>
                </a:solidFill>
              </a:rPr>
              <a:t> </a:t>
            </a:r>
            <a:r>
              <a:rPr lang="fr-FR" sz="1200" b="1" i="1" dirty="0" err="1">
                <a:solidFill>
                  <a:srgbClr val="008000"/>
                </a:solidFill>
              </a:rPr>
              <a:t>oleifera</a:t>
            </a:r>
            <a:r>
              <a:rPr lang="fr-FR" sz="1200" b="1" dirty="0">
                <a:solidFill>
                  <a:srgbClr val="008000"/>
                </a:solidFill>
              </a:rPr>
              <a:t> contre la </a:t>
            </a:r>
            <a:r>
              <a:rPr lang="fr-FR" sz="1200" b="1" dirty="0">
                <a:solidFill>
                  <a:srgbClr val="008000"/>
                </a:solidFill>
                <a:hlinkClick r:id="rId6" tooltip="Malnutrition"/>
              </a:rPr>
              <a:t>malnutrition</a:t>
            </a:r>
            <a:r>
              <a:rPr lang="fr-FR" sz="1200" b="1" dirty="0">
                <a:solidFill>
                  <a:srgbClr val="008000"/>
                </a:solidFill>
              </a:rPr>
              <a:t> et ses maladies associées (</a:t>
            </a:r>
            <a:r>
              <a:rPr lang="fr-FR" sz="1200" b="1" dirty="0">
                <a:solidFill>
                  <a:srgbClr val="008000"/>
                </a:solidFill>
                <a:hlinkClick r:id="rId7" tooltip="Cécité"/>
              </a:rPr>
              <a:t>cécité</a:t>
            </a:r>
            <a:r>
              <a:rPr lang="fr-FR" sz="1200" b="1" dirty="0">
                <a:solidFill>
                  <a:srgbClr val="008000"/>
                </a:solidFill>
              </a:rPr>
              <a:t>, etc</a:t>
            </a:r>
            <a:r>
              <a:rPr lang="fr-FR" sz="1200" b="1" dirty="0" smtClean="0">
                <a:solidFill>
                  <a:srgbClr val="008000"/>
                </a:solidFill>
              </a:rPr>
              <a:t>.). Les </a:t>
            </a:r>
            <a:r>
              <a:rPr lang="fr-FR" sz="1200" b="1" dirty="0">
                <a:solidFill>
                  <a:srgbClr val="008000"/>
                </a:solidFill>
              </a:rPr>
              <a:t>graines de </a:t>
            </a:r>
            <a:r>
              <a:rPr lang="fr-FR" sz="1200" b="1" dirty="0" err="1">
                <a:solidFill>
                  <a:srgbClr val="008000"/>
                </a:solidFill>
              </a:rPr>
              <a:t>Moringa</a:t>
            </a:r>
            <a:r>
              <a:rPr lang="fr-FR" sz="1200" b="1" dirty="0">
                <a:solidFill>
                  <a:srgbClr val="008000"/>
                </a:solidFill>
              </a:rPr>
              <a:t> </a:t>
            </a:r>
            <a:r>
              <a:rPr lang="fr-FR" sz="1200" b="1" dirty="0" smtClean="0">
                <a:solidFill>
                  <a:srgbClr val="008000"/>
                </a:solidFill>
              </a:rPr>
              <a:t>ont </a:t>
            </a:r>
            <a:r>
              <a:rPr lang="fr-FR" sz="1200" b="1" dirty="0">
                <a:solidFill>
                  <a:srgbClr val="008000"/>
                </a:solidFill>
              </a:rPr>
              <a:t>montré </a:t>
            </a:r>
            <a:r>
              <a:rPr lang="fr-FR" sz="1200" b="1" dirty="0" smtClean="0">
                <a:solidFill>
                  <a:srgbClr val="008000"/>
                </a:solidFill>
              </a:rPr>
              <a:t>leur efficacité, en tant que floculant, </a:t>
            </a:r>
            <a:r>
              <a:rPr lang="fr-FR" sz="1200" b="1" dirty="0">
                <a:solidFill>
                  <a:srgbClr val="008000"/>
                </a:solidFill>
              </a:rPr>
              <a:t>dans le traitement des eaux (élimination de la </a:t>
            </a:r>
            <a:r>
              <a:rPr lang="fr-FR" sz="1200" b="1" dirty="0">
                <a:solidFill>
                  <a:srgbClr val="008000"/>
                </a:solidFill>
                <a:hlinkClick r:id="rId8" tooltip="Turbidité"/>
              </a:rPr>
              <a:t>turbidité</a:t>
            </a:r>
            <a:r>
              <a:rPr lang="fr-FR" sz="1200" b="1" dirty="0">
                <a:solidFill>
                  <a:srgbClr val="008000"/>
                </a:solidFill>
              </a:rPr>
              <a:t>)</a:t>
            </a:r>
            <a:r>
              <a:rPr lang="fr-FR" sz="1200" dirty="0">
                <a:solidFill>
                  <a:srgbClr val="008000"/>
                </a:solidFill>
              </a:rPr>
              <a:t>, en remplacement du </a:t>
            </a:r>
            <a:r>
              <a:rPr lang="fr-FR" sz="1200" dirty="0">
                <a:solidFill>
                  <a:srgbClr val="008000"/>
                </a:solidFill>
                <a:hlinkClick r:id="rId9" tooltip="Sulfate d'alumine"/>
              </a:rPr>
              <a:t>sulfate d'alumine</a:t>
            </a:r>
            <a:r>
              <a:rPr lang="fr-FR" sz="1200" dirty="0">
                <a:solidFill>
                  <a:srgbClr val="008000"/>
                </a:solidFill>
              </a:rPr>
              <a:t> ou </a:t>
            </a:r>
            <a:r>
              <a:rPr lang="fr-FR" sz="1200" dirty="0" smtClean="0">
                <a:solidFill>
                  <a:srgbClr val="008000"/>
                </a:solidFill>
              </a:rPr>
              <a:t>d'autres </a:t>
            </a:r>
            <a:r>
              <a:rPr lang="fr-FR" sz="1200" dirty="0" err="1" smtClean="0">
                <a:solidFill>
                  <a:srgbClr val="008000"/>
                </a:solidFill>
                <a:hlinkClick r:id="rId10" tooltip="Floculant"/>
              </a:rPr>
              <a:t>floculants</a:t>
            </a:r>
            <a:r>
              <a:rPr lang="fr-FR" sz="1200" dirty="0" smtClean="0">
                <a:solidFill>
                  <a:srgbClr val="008000"/>
                </a:solidFill>
              </a:rPr>
              <a:t>. Les graines peuvent être consommés comme des amuse-gueules en apéritif. La plante serait dotée de nombreuses vertus médicinales.</a:t>
            </a:r>
            <a:endParaRPr lang="fr-FR" sz="1200" dirty="0">
              <a:solidFill>
                <a:srgbClr val="008000"/>
              </a:solidFill>
            </a:endParaRPr>
          </a:p>
          <a:p>
            <a:pPr algn="just"/>
            <a:r>
              <a:rPr lang="fr-FR" u="sng" dirty="0">
                <a:solidFill>
                  <a:srgbClr val="008000"/>
                </a:solidFill>
              </a:rPr>
              <a:t>Usages</a:t>
            </a:r>
            <a:r>
              <a:rPr lang="fr-FR" dirty="0">
                <a:solidFill>
                  <a:srgbClr val="008000"/>
                </a:solidFill>
              </a:rPr>
              <a:t> : Les gousses tendres sont consommées comme légumes, ainsi que les fleurs et les jeunes feuilles. Les graines </a:t>
            </a:r>
            <a:r>
              <a:rPr lang="fr-FR" dirty="0" smtClean="0">
                <a:solidFill>
                  <a:srgbClr val="008000"/>
                </a:solidFill>
              </a:rPr>
              <a:t>sont consommées crues en amuse-gueule ou </a:t>
            </a:r>
            <a:r>
              <a:rPr lang="fr-FR" dirty="0">
                <a:solidFill>
                  <a:srgbClr val="008000"/>
                </a:solidFill>
              </a:rPr>
              <a:t>frites. La racine sert de condiment (similaire au raifort). Les branches et le feuillage sont taillés et donnés en fourrage aux troupeaux</a:t>
            </a:r>
            <a:r>
              <a:rPr lang="fr-FR" dirty="0" smtClean="0">
                <a:solidFill>
                  <a:srgbClr val="008000"/>
                </a:solidFill>
              </a:rPr>
              <a:t>.</a:t>
            </a:r>
            <a:r>
              <a:rPr lang="fr-FR" sz="1200" dirty="0" smtClean="0">
                <a:solidFill>
                  <a:srgbClr val="008000"/>
                </a:solidFill>
              </a:rPr>
              <a:t> </a:t>
            </a:r>
            <a:r>
              <a:rPr lang="fr-FR" sz="1200" dirty="0">
                <a:solidFill>
                  <a:srgbClr val="008000"/>
                </a:solidFill>
              </a:rPr>
              <a:t>Source : </a:t>
            </a:r>
            <a:r>
              <a:rPr lang="fr-FR" sz="1200" dirty="0">
                <a:solidFill>
                  <a:srgbClr val="008000"/>
                </a:solidFill>
                <a:hlinkClick r:id="rId11"/>
              </a:rPr>
              <a:t>http://</a:t>
            </a:r>
            <a:r>
              <a:rPr lang="fr-FR" sz="1200" dirty="0" smtClean="0">
                <a:solidFill>
                  <a:srgbClr val="008000"/>
                </a:solidFill>
                <a:hlinkClick r:id="rId11"/>
              </a:rPr>
              <a:t>fr.wikipedia.org/wiki/Moringa_oleifera</a:t>
            </a:r>
            <a:r>
              <a:rPr lang="fr-FR" sz="1200" dirty="0" smtClean="0">
                <a:solidFill>
                  <a:srgbClr val="008000"/>
                </a:solidFill>
              </a:rPr>
              <a:t> </a:t>
            </a:r>
            <a:endParaRPr lang="fr-FR" dirty="0" smtClean="0">
              <a:solidFill>
                <a:srgbClr val="008000"/>
              </a:solidFill>
            </a:endParaRPr>
          </a:p>
        </p:txBody>
      </p:sp>
      <p:pic>
        <p:nvPicPr>
          <p:cNvPr id="1026" name="Picture 2" descr="D:\Users\blisan\Pictures\perso\agroforets\Moringa oleifera_sache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3940" y="553352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ets\Moringa oleifera boite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1746" y="5398457"/>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agroforets\Moringa oleifera boit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789" y="5398457"/>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71687" y="6350957"/>
            <a:ext cx="1357452" cy="276999"/>
          </a:xfrm>
          <a:prstGeom prst="rect">
            <a:avLst/>
          </a:prstGeom>
          <a:noFill/>
        </p:spPr>
        <p:txBody>
          <a:bodyPr wrap="square" rtlCol="0">
            <a:spAutoFit/>
          </a:bodyPr>
          <a:lstStyle/>
          <a:p>
            <a:pPr algn="ctr"/>
            <a:r>
              <a:rPr lang="fr-FR" sz="1200" dirty="0" err="1" smtClean="0">
                <a:solidFill>
                  <a:srgbClr val="008000"/>
                </a:solidFill>
              </a:rPr>
              <a:t>Brède</a:t>
            </a:r>
            <a:r>
              <a:rPr lang="fr-FR" sz="1200" dirty="0" smtClean="0">
                <a:solidFill>
                  <a:srgbClr val="008000"/>
                </a:solidFill>
              </a:rPr>
              <a:t> </a:t>
            </a:r>
            <a:r>
              <a:rPr lang="fr-FR" sz="1200" dirty="0" err="1" smtClean="0">
                <a:solidFill>
                  <a:srgbClr val="008000"/>
                </a:solidFill>
              </a:rPr>
              <a:t>Moringa</a:t>
            </a:r>
            <a:endParaRPr lang="fr-FR" sz="1200" dirty="0">
              <a:solidFill>
                <a:srgbClr val="008000"/>
              </a:solidFill>
            </a:endParaRPr>
          </a:p>
        </p:txBody>
      </p:sp>
      <p:sp>
        <p:nvSpPr>
          <p:cNvPr id="12" name="ZoneTexte 11"/>
          <p:cNvSpPr txBox="1"/>
          <p:nvPr/>
        </p:nvSpPr>
        <p:spPr>
          <a:xfrm>
            <a:off x="1326793" y="6374534"/>
            <a:ext cx="1663383" cy="461665"/>
          </a:xfrm>
          <a:prstGeom prst="rect">
            <a:avLst/>
          </a:prstGeom>
          <a:noFill/>
        </p:spPr>
        <p:txBody>
          <a:bodyPr wrap="square" rtlCol="0">
            <a:spAutoFit/>
          </a:bodyPr>
          <a:lstStyle/>
          <a:p>
            <a:pPr algn="ctr"/>
            <a:r>
              <a:rPr lang="fr-FR" sz="1200" dirty="0" err="1" smtClean="0">
                <a:solidFill>
                  <a:srgbClr val="008000"/>
                </a:solidFill>
              </a:rPr>
              <a:t>Moringa</a:t>
            </a:r>
            <a:r>
              <a:rPr lang="fr-FR" sz="1200" dirty="0" smtClean="0">
                <a:solidFill>
                  <a:srgbClr val="008000"/>
                </a:solidFill>
              </a:rPr>
              <a:t> en capsules (120 capsules)</a:t>
            </a:r>
            <a:endParaRPr lang="fr-FR" sz="1200" dirty="0">
              <a:solidFill>
                <a:srgbClr val="008000"/>
              </a:solidFill>
            </a:endParaRPr>
          </a:p>
        </p:txBody>
      </p:sp>
      <p:sp>
        <p:nvSpPr>
          <p:cNvPr id="13" name="ZoneTexte 12"/>
          <p:cNvSpPr txBox="1"/>
          <p:nvPr/>
        </p:nvSpPr>
        <p:spPr>
          <a:xfrm>
            <a:off x="2898033" y="6506419"/>
            <a:ext cx="1184694" cy="276999"/>
          </a:xfrm>
          <a:prstGeom prst="rect">
            <a:avLst/>
          </a:prstGeom>
          <a:noFill/>
        </p:spPr>
        <p:txBody>
          <a:bodyPr wrap="square" rtlCol="0">
            <a:spAutoFit/>
          </a:bodyPr>
          <a:lstStyle/>
          <a:p>
            <a:pPr algn="ctr"/>
            <a:r>
              <a:rPr lang="fr-FR" sz="1200" dirty="0" smtClean="0">
                <a:solidFill>
                  <a:srgbClr val="008000"/>
                </a:solidFill>
              </a:rPr>
              <a:t>Thé de </a:t>
            </a:r>
            <a:r>
              <a:rPr lang="fr-FR" sz="1200" dirty="0" err="1" smtClean="0">
                <a:solidFill>
                  <a:srgbClr val="008000"/>
                </a:solidFill>
              </a:rPr>
              <a:t>Moringa</a:t>
            </a:r>
            <a:endParaRPr lang="fr-FR" sz="1200" dirty="0">
              <a:solidFill>
                <a:srgbClr val="008000"/>
              </a:solidFill>
            </a:endParaRPr>
          </a:p>
        </p:txBody>
      </p:sp>
      <p:pic>
        <p:nvPicPr>
          <p:cNvPr id="14" name="Imag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7433" y="259528"/>
            <a:ext cx="533400" cy="342900"/>
          </a:xfrm>
          <a:prstGeom prst="rect">
            <a:avLst/>
          </a:prstGeom>
        </p:spPr>
      </p:pic>
      <p:pic>
        <p:nvPicPr>
          <p:cNvPr id="15" name="Image 10" descr="logo aride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663184" y="84922"/>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9697" y="5059810"/>
            <a:ext cx="1977063" cy="1486206"/>
          </a:xfrm>
          <a:prstGeom prst="rect">
            <a:avLst/>
          </a:prstGeom>
        </p:spPr>
      </p:pic>
      <p:pic>
        <p:nvPicPr>
          <p:cNvPr id="10" name="Imag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18567" y="4773251"/>
            <a:ext cx="1316348" cy="1753136"/>
          </a:xfrm>
          <a:prstGeom prst="rect">
            <a:avLst/>
          </a:prstGeom>
        </p:spPr>
      </p:pic>
      <p:sp>
        <p:nvSpPr>
          <p:cNvPr id="18" name="ZoneTexte 17"/>
          <p:cNvSpPr txBox="1"/>
          <p:nvPr/>
        </p:nvSpPr>
        <p:spPr>
          <a:xfrm>
            <a:off x="8578277" y="6517367"/>
            <a:ext cx="1663383" cy="276999"/>
          </a:xfrm>
          <a:prstGeom prst="rect">
            <a:avLst/>
          </a:prstGeom>
          <a:noFill/>
        </p:spPr>
        <p:txBody>
          <a:bodyPr wrap="square" rtlCol="0">
            <a:spAutoFit/>
          </a:bodyPr>
          <a:lstStyle/>
          <a:p>
            <a:pPr algn="ctr"/>
            <a:r>
              <a:rPr lang="fr-FR" sz="1200" dirty="0" smtClean="0">
                <a:solidFill>
                  <a:srgbClr val="008000"/>
                </a:solidFill>
              </a:rPr>
              <a:t>Fleurs de </a:t>
            </a:r>
            <a:r>
              <a:rPr lang="fr-FR" sz="1200" dirty="0" err="1" smtClean="0">
                <a:solidFill>
                  <a:srgbClr val="008000"/>
                </a:solidFill>
              </a:rPr>
              <a:t>Moringa</a:t>
            </a:r>
            <a:endParaRPr lang="fr-FR" sz="1200" dirty="0">
              <a:solidFill>
                <a:srgbClr val="008000"/>
              </a:solidFill>
            </a:endParaRPr>
          </a:p>
        </p:txBody>
      </p:sp>
      <p:sp>
        <p:nvSpPr>
          <p:cNvPr id="19" name="ZoneTexte 18"/>
          <p:cNvSpPr txBox="1"/>
          <p:nvPr/>
        </p:nvSpPr>
        <p:spPr>
          <a:xfrm>
            <a:off x="10340240" y="6494698"/>
            <a:ext cx="1663383" cy="276999"/>
          </a:xfrm>
          <a:prstGeom prst="rect">
            <a:avLst/>
          </a:prstGeom>
          <a:noFill/>
        </p:spPr>
        <p:txBody>
          <a:bodyPr wrap="square" rtlCol="0">
            <a:spAutoFit/>
          </a:bodyPr>
          <a:lstStyle/>
          <a:p>
            <a:pPr algn="ctr"/>
            <a:r>
              <a:rPr lang="fr-FR" sz="1200" dirty="0" smtClean="0">
                <a:solidFill>
                  <a:srgbClr val="008000"/>
                </a:solidFill>
              </a:rPr>
              <a:t>Gousse de </a:t>
            </a:r>
            <a:r>
              <a:rPr lang="fr-FR" sz="1200" dirty="0" err="1" smtClean="0">
                <a:solidFill>
                  <a:srgbClr val="008000"/>
                </a:solidFill>
              </a:rPr>
              <a:t>Moringa</a:t>
            </a:r>
            <a:endParaRPr lang="fr-FR" sz="1200" dirty="0">
              <a:solidFill>
                <a:srgbClr val="008000"/>
              </a:solidFill>
            </a:endParaRPr>
          </a:p>
        </p:txBody>
      </p:sp>
      <p:pic>
        <p:nvPicPr>
          <p:cNvPr id="11" name="Imag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27189" y="5837424"/>
            <a:ext cx="1485900" cy="990600"/>
          </a:xfrm>
          <a:prstGeom prst="rect">
            <a:avLst/>
          </a:prstGeom>
        </p:spPr>
      </p:pic>
      <p:pic>
        <p:nvPicPr>
          <p:cNvPr id="16" name="Imag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33384" y="5048851"/>
            <a:ext cx="901700" cy="1352550"/>
          </a:xfrm>
          <a:prstGeom prst="rect">
            <a:avLst/>
          </a:prstGeom>
        </p:spPr>
      </p:pic>
      <p:pic>
        <p:nvPicPr>
          <p:cNvPr id="17" name="Imag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60456" y="4996823"/>
            <a:ext cx="1190625" cy="895350"/>
          </a:xfrm>
          <a:prstGeom prst="rect">
            <a:avLst/>
          </a:prstGeom>
        </p:spPr>
      </p:pic>
      <p:pic>
        <p:nvPicPr>
          <p:cNvPr id="20" name="Imag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18247" y="5369525"/>
            <a:ext cx="1647135" cy="1094082"/>
          </a:xfrm>
          <a:prstGeom prst="rect">
            <a:avLst/>
          </a:prstGeom>
        </p:spPr>
      </p:pic>
      <p:pic>
        <p:nvPicPr>
          <p:cNvPr id="24" name="Image 2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81299" y="156436"/>
            <a:ext cx="495300" cy="552450"/>
          </a:xfrm>
          <a:prstGeom prst="rect">
            <a:avLst/>
          </a:prstGeom>
        </p:spPr>
      </p:pic>
    </p:spTree>
    <p:extLst>
      <p:ext uri="{BB962C8B-B14F-4D97-AF65-F5344CB8AC3E}">
        <p14:creationId xmlns:p14="http://schemas.microsoft.com/office/powerpoint/2010/main" val="15432958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1801" y="234166"/>
            <a:ext cx="557270" cy="331692"/>
          </a:xfrm>
        </p:spPr>
        <p:txBody>
          <a:bodyPr/>
          <a:lstStyle/>
          <a:p>
            <a:fld id="{603C289A-54D5-4C32-934A-7B1A9FC8B676}" type="slidenum">
              <a:rPr lang="fr-FR" smtClean="0"/>
              <a:t>83</a:t>
            </a:fld>
            <a:endParaRPr lang="fr-FR" dirty="0"/>
          </a:p>
        </p:txBody>
      </p:sp>
      <p:sp>
        <p:nvSpPr>
          <p:cNvPr id="3" name="ZoneTexte 2"/>
          <p:cNvSpPr txBox="1"/>
          <p:nvPr/>
        </p:nvSpPr>
        <p:spPr>
          <a:xfrm>
            <a:off x="430967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798590"/>
            <a:ext cx="6986784" cy="369332"/>
          </a:xfrm>
          <a:prstGeom prst="rect">
            <a:avLst/>
          </a:prstGeom>
        </p:spPr>
        <p:txBody>
          <a:bodyPr wrap="none">
            <a:spAutoFit/>
          </a:bodyPr>
          <a:lstStyle/>
          <a:p>
            <a:r>
              <a:rPr lang="fr-FR" dirty="0">
                <a:solidFill>
                  <a:srgbClr val="008000"/>
                </a:solidFill>
              </a:rPr>
              <a:t>16.37. </a:t>
            </a:r>
            <a:r>
              <a:rPr lang="pt-BR" b="1" dirty="0">
                <a:solidFill>
                  <a:srgbClr val="008000"/>
                </a:solidFill>
              </a:rPr>
              <a:t>Igname </a:t>
            </a:r>
            <a:r>
              <a:rPr lang="fr-FR" b="1" dirty="0" smtClean="0">
                <a:solidFill>
                  <a:srgbClr val="008000"/>
                </a:solidFill>
              </a:rPr>
              <a:t>guinée</a:t>
            </a:r>
            <a:r>
              <a:rPr lang="fr-FR" dirty="0" smtClean="0"/>
              <a:t> </a:t>
            </a:r>
            <a:r>
              <a:rPr lang="pt-BR" dirty="0">
                <a:solidFill>
                  <a:srgbClr val="008000"/>
                </a:solidFill>
              </a:rPr>
              <a:t>(</a:t>
            </a:r>
            <a:r>
              <a:rPr lang="pt-BR" i="1" dirty="0">
                <a:solidFill>
                  <a:srgbClr val="008000"/>
                </a:solidFill>
              </a:rPr>
              <a:t>Dioscorea rotundata</a:t>
            </a:r>
            <a:r>
              <a:rPr lang="pt-BR" dirty="0" smtClean="0">
                <a:solidFill>
                  <a:srgbClr val="008000"/>
                </a:solidFill>
              </a:rPr>
              <a:t>) et </a:t>
            </a:r>
            <a:r>
              <a:rPr lang="fr-FR" b="1" dirty="0" smtClean="0">
                <a:solidFill>
                  <a:srgbClr val="008000"/>
                </a:solidFill>
              </a:rPr>
              <a:t>Les ignames (en général)</a:t>
            </a:r>
            <a:endParaRPr lang="fr-FR"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496" y="123787"/>
            <a:ext cx="495300" cy="552450"/>
          </a:xfrm>
          <a:prstGeom prst="rect">
            <a:avLst/>
          </a:prstGeom>
        </p:spPr>
      </p:pic>
      <p:sp>
        <p:nvSpPr>
          <p:cNvPr id="6" name="ZoneTexte 5"/>
          <p:cNvSpPr txBox="1"/>
          <p:nvPr/>
        </p:nvSpPr>
        <p:spPr>
          <a:xfrm>
            <a:off x="121801" y="1167922"/>
            <a:ext cx="11897601" cy="4247317"/>
          </a:xfrm>
          <a:prstGeom prst="rect">
            <a:avLst/>
          </a:prstGeom>
          <a:noFill/>
        </p:spPr>
        <p:txBody>
          <a:bodyPr wrap="square" rtlCol="0">
            <a:spAutoFit/>
          </a:bodyPr>
          <a:lstStyle/>
          <a:p>
            <a:pPr algn="just"/>
            <a:r>
              <a:rPr lang="fr-FR" b="1" dirty="0" smtClean="0">
                <a:solidFill>
                  <a:srgbClr val="008000"/>
                </a:solidFill>
              </a:rPr>
              <a:t>Igname</a:t>
            </a:r>
            <a:r>
              <a:rPr lang="fr-FR" dirty="0">
                <a:solidFill>
                  <a:srgbClr val="008000"/>
                </a:solidFill>
              </a:rPr>
              <a:t> </a:t>
            </a:r>
            <a:r>
              <a:rPr lang="fr-FR" dirty="0" smtClean="0">
                <a:solidFill>
                  <a:srgbClr val="008000"/>
                </a:solidFill>
              </a:rPr>
              <a:t>: C’est </a:t>
            </a:r>
            <a:r>
              <a:rPr lang="fr-FR" dirty="0">
                <a:solidFill>
                  <a:srgbClr val="008000"/>
                </a:solidFill>
              </a:rPr>
              <a:t>un </a:t>
            </a:r>
            <a:r>
              <a:rPr lang="fr-FR" dirty="0">
                <a:solidFill>
                  <a:srgbClr val="008000"/>
                </a:solidFill>
                <a:hlinkClick r:id="rId3" tooltip="Nom vernaculaire"/>
              </a:rPr>
              <a:t>nom vernaculaire</a:t>
            </a:r>
            <a:r>
              <a:rPr lang="fr-FR" dirty="0">
                <a:solidFill>
                  <a:srgbClr val="008000"/>
                </a:solidFill>
              </a:rPr>
              <a:t> ambigu désignant en </a:t>
            </a:r>
            <a:r>
              <a:rPr lang="fr-FR" dirty="0">
                <a:solidFill>
                  <a:srgbClr val="008000"/>
                </a:solidFill>
                <a:hlinkClick r:id="rId4" tooltip="Français"/>
              </a:rPr>
              <a:t>français</a:t>
            </a:r>
            <a:r>
              <a:rPr lang="fr-FR" dirty="0">
                <a:solidFill>
                  <a:srgbClr val="008000"/>
                </a:solidFill>
              </a:rPr>
              <a:t> plusieurs espèces de </a:t>
            </a:r>
            <a:r>
              <a:rPr lang="fr-FR" dirty="0">
                <a:solidFill>
                  <a:srgbClr val="008000"/>
                </a:solidFill>
                <a:hlinkClick r:id="rId5" tooltip="Plante"/>
              </a:rPr>
              <a:t>plantes</a:t>
            </a:r>
            <a:r>
              <a:rPr lang="fr-FR" dirty="0">
                <a:solidFill>
                  <a:srgbClr val="008000"/>
                </a:solidFill>
              </a:rPr>
              <a:t> appartenant au </a:t>
            </a:r>
            <a:r>
              <a:rPr lang="fr-FR" dirty="0">
                <a:solidFill>
                  <a:srgbClr val="008000"/>
                </a:solidFill>
                <a:hlinkClick r:id="rId6" tooltip="Genre (biologie)"/>
              </a:rPr>
              <a:t>genre</a:t>
            </a:r>
            <a:r>
              <a:rPr lang="fr-FR" dirty="0">
                <a:solidFill>
                  <a:srgbClr val="008000"/>
                </a:solidFill>
              </a:rPr>
              <a:t> </a:t>
            </a:r>
            <a:r>
              <a:rPr lang="fr-FR" i="1" dirty="0" err="1">
                <a:solidFill>
                  <a:srgbClr val="008000"/>
                </a:solidFill>
                <a:hlinkClick r:id="rId7" tooltip="Dioscorea"/>
              </a:rPr>
              <a:t>Dioscorea</a:t>
            </a:r>
            <a:r>
              <a:rPr lang="fr-FR" dirty="0">
                <a:solidFill>
                  <a:srgbClr val="008000"/>
                </a:solidFill>
              </a:rPr>
              <a:t>, </a:t>
            </a:r>
            <a:r>
              <a:rPr lang="fr-FR" dirty="0" err="1">
                <a:solidFill>
                  <a:srgbClr val="008000"/>
                </a:solidFill>
                <a:hlinkClick r:id="rId8" tooltip="Famille (biologie)"/>
              </a:rPr>
              <a:t>famille</a:t>
            </a:r>
            <a:r>
              <a:rPr lang="fr-FR" dirty="0" err="1">
                <a:solidFill>
                  <a:srgbClr val="008000"/>
                </a:solidFill>
              </a:rPr>
              <a:t>des</a:t>
            </a:r>
            <a:r>
              <a:rPr lang="fr-FR" dirty="0">
                <a:solidFill>
                  <a:srgbClr val="008000"/>
                </a:solidFill>
              </a:rPr>
              <a:t> </a:t>
            </a:r>
            <a:r>
              <a:rPr lang="fr-FR" i="1" dirty="0" err="1">
                <a:solidFill>
                  <a:srgbClr val="008000"/>
                </a:solidFill>
                <a:hlinkClick r:id="rId9" tooltip="Dioscoreaceae"/>
              </a:rPr>
              <a:t>Dioscoreaceae</a:t>
            </a:r>
            <a:r>
              <a:rPr lang="fr-FR" dirty="0">
                <a:solidFill>
                  <a:srgbClr val="008000"/>
                </a:solidFill>
              </a:rPr>
              <a:t>, cultivées dans toutes les régions tropicales du globe, dans un but alimentaire, pour leurs tubercules riches en </a:t>
            </a:r>
            <a:r>
              <a:rPr lang="fr-FR" dirty="0">
                <a:solidFill>
                  <a:srgbClr val="008000"/>
                </a:solidFill>
                <a:hlinkClick r:id="rId10" tooltip="Amidon"/>
              </a:rPr>
              <a:t>amidon</a:t>
            </a:r>
            <a:r>
              <a:rPr lang="fr-FR" dirty="0">
                <a:solidFill>
                  <a:srgbClr val="008000"/>
                </a:solidFill>
              </a:rPr>
              <a:t>. Le terme désigne aussi le </a:t>
            </a:r>
            <a:r>
              <a:rPr lang="fr-FR" dirty="0">
                <a:solidFill>
                  <a:srgbClr val="008000"/>
                </a:solidFill>
                <a:hlinkClick r:id="rId11" tooltip="Tubercule"/>
              </a:rPr>
              <a:t>tubercule</a:t>
            </a:r>
            <a:r>
              <a:rPr lang="fr-FR" dirty="0">
                <a:solidFill>
                  <a:srgbClr val="008000"/>
                </a:solidFill>
              </a:rPr>
              <a:t> lui-même consommé comme </a:t>
            </a:r>
            <a:r>
              <a:rPr lang="fr-FR" u="sng" dirty="0">
                <a:solidFill>
                  <a:srgbClr val="008000"/>
                </a:solidFill>
                <a:hlinkClick r:id="rId12" tooltip="Légume-racine"/>
              </a:rPr>
              <a:t>légume-racine</a:t>
            </a:r>
            <a:r>
              <a:rPr lang="fr-FR" dirty="0" smtClean="0">
                <a:solidFill>
                  <a:srgbClr val="008000"/>
                </a:solidFill>
              </a:rPr>
              <a:t>.</a:t>
            </a:r>
          </a:p>
          <a:p>
            <a:pPr algn="just"/>
            <a:r>
              <a:rPr lang="fr-FR" sz="1200" dirty="0">
                <a:solidFill>
                  <a:srgbClr val="008000"/>
                </a:solidFill>
              </a:rPr>
              <a:t>Ce sont des plantes grimpantes, volubiles, souvent </a:t>
            </a:r>
            <a:r>
              <a:rPr lang="fr-FR" sz="1200" dirty="0">
                <a:solidFill>
                  <a:srgbClr val="008000"/>
                </a:solidFill>
                <a:hlinkClick r:id="rId13" tooltip="Plante dioïque"/>
              </a:rPr>
              <a:t>dioïques</a:t>
            </a:r>
            <a:r>
              <a:rPr lang="fr-FR" sz="1200" dirty="0">
                <a:solidFill>
                  <a:srgbClr val="008000"/>
                </a:solidFill>
              </a:rPr>
              <a:t>. Les feuilles </a:t>
            </a:r>
            <a:r>
              <a:rPr lang="fr-FR" sz="1200" dirty="0">
                <a:solidFill>
                  <a:srgbClr val="008000"/>
                </a:solidFill>
                <a:hlinkClick r:id="rId14" tooltip="Pétiole"/>
              </a:rPr>
              <a:t>pétiolées</a:t>
            </a:r>
            <a:r>
              <a:rPr lang="fr-FR" sz="1200" dirty="0">
                <a:solidFill>
                  <a:srgbClr val="008000"/>
                </a:solidFill>
              </a:rPr>
              <a:t>, cordiformes, sont selon les espèces alternes ou opposées. À leur aisselle se développent des bulbilles pouvant servir à la multiplication de la plante, et parfois </a:t>
            </a:r>
            <a:r>
              <a:rPr lang="fr-FR" sz="1200" dirty="0" smtClean="0">
                <a:solidFill>
                  <a:srgbClr val="008000"/>
                </a:solidFill>
              </a:rPr>
              <a:t>consommables. </a:t>
            </a:r>
            <a:r>
              <a:rPr lang="fr-FR" sz="1200" dirty="0">
                <a:solidFill>
                  <a:srgbClr val="008000"/>
                </a:solidFill>
              </a:rPr>
              <a:t>Les tubercules de forme variable, ovoïde à oblongue, parfois aplatie ou en forme de massue allongée, peuvent atteindre 1 m de longueur et leur poids, généralement de 3 à 5 kg, aller jusqu’à 15 kg. Ils sont garnis d’yeux comme les pommes de terre. La peau est généralement jaune, mais peut être presque blanche ou plus foncée de brunâtre à noirâtre. la chair est généralement blanche, parfois jaunâtre</a:t>
            </a:r>
            <a:r>
              <a:rPr lang="fr-FR" sz="1200" dirty="0" smtClean="0">
                <a:solidFill>
                  <a:srgbClr val="008000"/>
                </a:solidFill>
              </a:rPr>
              <a:t>. </a:t>
            </a:r>
            <a:r>
              <a:rPr lang="fr-FR" sz="1200" dirty="0">
                <a:solidFill>
                  <a:srgbClr val="008000"/>
                </a:solidFill>
              </a:rPr>
              <a:t>La composition chimique des tubercules est voisine de celle des pommes de terre avec environ 25 % d’</a:t>
            </a:r>
            <a:r>
              <a:rPr lang="fr-FR" sz="1200" dirty="0">
                <a:solidFill>
                  <a:srgbClr val="008000"/>
                </a:solidFill>
                <a:hlinkClick r:id="rId10" tooltip="Amidon"/>
              </a:rPr>
              <a:t>amidon</a:t>
            </a:r>
            <a:r>
              <a:rPr lang="fr-FR" sz="1200" dirty="0">
                <a:solidFill>
                  <a:srgbClr val="008000"/>
                </a:solidFill>
              </a:rPr>
              <a:t>, mais un peu plus de </a:t>
            </a:r>
            <a:r>
              <a:rPr lang="fr-FR" sz="1200" dirty="0">
                <a:solidFill>
                  <a:srgbClr val="008000"/>
                </a:solidFill>
                <a:hlinkClick r:id="rId15" tooltip="Protéine"/>
              </a:rPr>
              <a:t>protéines</a:t>
            </a:r>
            <a:r>
              <a:rPr lang="fr-FR" sz="1200" dirty="0">
                <a:solidFill>
                  <a:srgbClr val="008000"/>
                </a:solidFill>
              </a:rPr>
              <a:t>(environ 7 %, quatre fois plus que le </a:t>
            </a:r>
            <a:r>
              <a:rPr lang="fr-FR" sz="1200" dirty="0">
                <a:solidFill>
                  <a:srgbClr val="008000"/>
                </a:solidFill>
                <a:hlinkClick r:id="rId16" tooltip="Manioc"/>
              </a:rPr>
              <a:t>manioc</a:t>
            </a:r>
            <a:r>
              <a:rPr lang="fr-FR" sz="1200" dirty="0" smtClean="0">
                <a:solidFill>
                  <a:srgbClr val="008000"/>
                </a:solidFill>
              </a:rPr>
              <a:t>). </a:t>
            </a:r>
            <a:r>
              <a:rPr lang="fr-FR" sz="1200" dirty="0">
                <a:solidFill>
                  <a:srgbClr val="008000"/>
                </a:solidFill>
              </a:rPr>
              <a:t>Cette culture a néanmoins régressé devant celle du </a:t>
            </a:r>
            <a:r>
              <a:rPr lang="fr-FR" sz="1200" dirty="0">
                <a:solidFill>
                  <a:srgbClr val="008000"/>
                </a:solidFill>
                <a:hlinkClick r:id="rId16" tooltip="Manioc"/>
              </a:rPr>
              <a:t>manioc</a:t>
            </a:r>
            <a:r>
              <a:rPr lang="fr-FR" sz="1200" dirty="0">
                <a:solidFill>
                  <a:srgbClr val="008000"/>
                </a:solidFill>
              </a:rPr>
              <a:t> (</a:t>
            </a:r>
            <a:r>
              <a:rPr lang="fr-FR" sz="1200" dirty="0" err="1">
                <a:solidFill>
                  <a:srgbClr val="008000"/>
                </a:solidFill>
              </a:rPr>
              <a:t>maniota</a:t>
            </a:r>
            <a:r>
              <a:rPr lang="fr-FR" sz="1200" dirty="0">
                <a:solidFill>
                  <a:srgbClr val="008000"/>
                </a:solidFill>
              </a:rPr>
              <a:t>, </a:t>
            </a:r>
            <a:r>
              <a:rPr lang="fr-FR" sz="1200" dirty="0" err="1">
                <a:solidFill>
                  <a:srgbClr val="008000"/>
                </a:solidFill>
              </a:rPr>
              <a:t>kassav</a:t>
            </a:r>
            <a:r>
              <a:rPr lang="fr-FR" sz="1200" dirty="0">
                <a:solidFill>
                  <a:srgbClr val="008000"/>
                </a:solidFill>
              </a:rPr>
              <a:t>, </a:t>
            </a:r>
            <a:r>
              <a:rPr lang="fr-FR" sz="1200" dirty="0" err="1">
                <a:solidFill>
                  <a:srgbClr val="008000"/>
                </a:solidFill>
              </a:rPr>
              <a:t>kassava</a:t>
            </a:r>
            <a:r>
              <a:rPr lang="fr-FR" sz="1200" dirty="0">
                <a:solidFill>
                  <a:srgbClr val="008000"/>
                </a:solidFill>
              </a:rPr>
              <a:t>), plus facile à cultiver selon les variétés, les sols</a:t>
            </a:r>
            <a:r>
              <a:rPr lang="fr-FR" sz="1200" dirty="0" smtClean="0">
                <a:solidFill>
                  <a:srgbClr val="008000"/>
                </a:solidFill>
              </a:rPr>
              <a:t>… </a:t>
            </a:r>
            <a:r>
              <a:rPr lang="fr-FR" sz="1200" dirty="0">
                <a:solidFill>
                  <a:srgbClr val="008000"/>
                </a:solidFill>
              </a:rPr>
              <a:t>Les ignames sont essentiellement des cultures tropicales qui demandent entre 25 et 30 °C pour pouvoir développer leurs tiges</a:t>
            </a:r>
            <a:r>
              <a:rPr lang="fr-FR" sz="1200" dirty="0" smtClean="0">
                <a:solidFill>
                  <a:srgbClr val="008000"/>
                </a:solidFill>
              </a:rPr>
              <a:t>. </a:t>
            </a:r>
            <a:r>
              <a:rPr lang="fr-FR" sz="1200" dirty="0">
                <a:solidFill>
                  <a:srgbClr val="008000"/>
                </a:solidFill>
              </a:rPr>
              <a:t>Pour pouvoir produire, les ignames demandent une pluviométrie d'environ 1 500 mm, bien répartie pendant tout la </a:t>
            </a:r>
            <a:r>
              <a:rPr lang="fr-FR" sz="1200" dirty="0" smtClean="0">
                <a:solidFill>
                  <a:srgbClr val="008000"/>
                </a:solidFill>
              </a:rPr>
              <a:t>période </a:t>
            </a:r>
            <a:r>
              <a:rPr lang="fr-FR" sz="1200" dirty="0">
                <a:solidFill>
                  <a:srgbClr val="008000"/>
                </a:solidFill>
              </a:rPr>
              <a:t>de culture, qui s'étend sur 6 à 9 mois</a:t>
            </a:r>
            <a:r>
              <a:rPr lang="fr-FR" sz="1200" dirty="0" smtClean="0">
                <a:solidFill>
                  <a:srgbClr val="008000"/>
                </a:solidFill>
              </a:rPr>
              <a:t>. Ils </a:t>
            </a:r>
            <a:r>
              <a:rPr lang="fr-FR" sz="1200" dirty="0">
                <a:solidFill>
                  <a:srgbClr val="008000"/>
                </a:solidFill>
              </a:rPr>
              <a:t>exigent un sol très </a:t>
            </a:r>
            <a:r>
              <a:rPr lang="fr-FR" sz="1200" dirty="0" smtClean="0">
                <a:solidFill>
                  <a:srgbClr val="008000"/>
                </a:solidFill>
              </a:rPr>
              <a:t>fertile et meuble. </a:t>
            </a:r>
            <a:r>
              <a:rPr lang="fr-FR" sz="1200" dirty="0">
                <a:solidFill>
                  <a:srgbClr val="008000"/>
                </a:solidFill>
              </a:rPr>
              <a:t>La plantation en buttes donne les meilleurs résultats. L’igname étant une plante grimpante ou rampante, les arbres plantés lui servent de tuteurs. La culture de l’igname peut se faire en association ou en rotation avec des céréales (sorgho) et des légumineuses (niébé, arachide). On plante des </a:t>
            </a:r>
            <a:r>
              <a:rPr lang="fr-FR" sz="1200" dirty="0" err="1">
                <a:solidFill>
                  <a:srgbClr val="008000"/>
                </a:solidFill>
              </a:rPr>
              <a:t>semenceaux</a:t>
            </a:r>
            <a:r>
              <a:rPr lang="fr-FR" sz="1200" dirty="0">
                <a:solidFill>
                  <a:srgbClr val="008000"/>
                </a:solidFill>
              </a:rPr>
              <a:t> d’ignames (petites tubercules). </a:t>
            </a:r>
            <a:r>
              <a:rPr lang="fr-FR" sz="1200" u="sng" dirty="0">
                <a:solidFill>
                  <a:srgbClr val="FF0000"/>
                </a:solidFill>
              </a:rPr>
              <a:t>Maladies et ravageurs </a:t>
            </a:r>
            <a:r>
              <a:rPr lang="fr-FR" sz="1200" dirty="0">
                <a:solidFill>
                  <a:srgbClr val="FF0000"/>
                </a:solidFill>
              </a:rPr>
              <a:t>: pourriture des tubercules, nématodes, chenilles et coléoptères divers, rongeurs, etc</a:t>
            </a:r>
            <a:r>
              <a:rPr lang="fr-FR" sz="1200" dirty="0" smtClean="0">
                <a:solidFill>
                  <a:srgbClr val="008000"/>
                </a:solidFill>
              </a:rPr>
              <a:t>. Pour résoudre ces problèmes : a) </a:t>
            </a:r>
            <a:r>
              <a:rPr lang="fr-FR" sz="1200" dirty="0">
                <a:solidFill>
                  <a:srgbClr val="008000"/>
                </a:solidFill>
              </a:rPr>
              <a:t>sélection de variétés tolérantes aux maladies et aux </a:t>
            </a:r>
            <a:r>
              <a:rPr lang="fr-FR" sz="1200" dirty="0" smtClean="0">
                <a:solidFill>
                  <a:srgbClr val="008000"/>
                </a:solidFill>
              </a:rPr>
              <a:t>ravageurs, b) fertilisation organique, c) </a:t>
            </a:r>
            <a:r>
              <a:rPr lang="fr-FR" sz="1200" dirty="0" err="1" smtClean="0">
                <a:solidFill>
                  <a:srgbClr val="008000"/>
                </a:solidFill>
              </a:rPr>
              <a:t>mulplication</a:t>
            </a:r>
            <a:r>
              <a:rPr lang="fr-FR" sz="1200" dirty="0" smtClean="0">
                <a:solidFill>
                  <a:srgbClr val="008000"/>
                </a:solidFill>
              </a:rPr>
              <a:t> des </a:t>
            </a:r>
            <a:r>
              <a:rPr lang="fr-FR" sz="1200" dirty="0" err="1" smtClean="0">
                <a:solidFill>
                  <a:srgbClr val="008000"/>
                </a:solidFill>
              </a:rPr>
              <a:t>semenceaux</a:t>
            </a:r>
            <a:r>
              <a:rPr lang="fr-FR" sz="1200" dirty="0" smtClean="0">
                <a:solidFill>
                  <a:srgbClr val="008000"/>
                </a:solidFill>
              </a:rPr>
              <a:t>, par mini-fragments</a:t>
            </a:r>
            <a:r>
              <a:rPr lang="fr-FR" sz="1200" dirty="0">
                <a:solidFill>
                  <a:srgbClr val="008000"/>
                </a:solidFill>
              </a:rPr>
              <a:t>, </a:t>
            </a:r>
            <a:r>
              <a:rPr lang="fr-FR" sz="1200" dirty="0" err="1">
                <a:solidFill>
                  <a:srgbClr val="008000"/>
                </a:solidFill>
              </a:rPr>
              <a:t>miniboutures</a:t>
            </a:r>
            <a:r>
              <a:rPr lang="fr-FR" sz="1200" dirty="0">
                <a:solidFill>
                  <a:srgbClr val="008000"/>
                </a:solidFill>
              </a:rPr>
              <a:t> ou « </a:t>
            </a:r>
            <a:r>
              <a:rPr lang="fr-FR" sz="1200" dirty="0" err="1">
                <a:solidFill>
                  <a:srgbClr val="008000"/>
                </a:solidFill>
              </a:rPr>
              <a:t>minisetts</a:t>
            </a:r>
            <a:r>
              <a:rPr lang="fr-FR" sz="1200" dirty="0">
                <a:solidFill>
                  <a:srgbClr val="008000"/>
                </a:solidFill>
              </a:rPr>
              <a:t> </a:t>
            </a:r>
            <a:r>
              <a:rPr lang="fr-FR" sz="1200" dirty="0" smtClean="0">
                <a:solidFill>
                  <a:srgbClr val="008000"/>
                </a:solidFill>
              </a:rPr>
              <a:t>» à partir des tubercules </a:t>
            </a:r>
            <a:r>
              <a:rPr lang="fr-FR" sz="1200" dirty="0">
                <a:solidFill>
                  <a:srgbClr val="008000"/>
                </a:solidFill>
              </a:rPr>
              <a:t>... Culture intercalaire avec </a:t>
            </a:r>
            <a:r>
              <a:rPr lang="fr-FR" sz="1200" dirty="0" smtClean="0">
                <a:solidFill>
                  <a:srgbClr val="008000"/>
                </a:solidFill>
              </a:rPr>
              <a:t>maïs</a:t>
            </a:r>
            <a:r>
              <a:rPr lang="fr-FR" sz="1200" dirty="0">
                <a:solidFill>
                  <a:srgbClr val="008000"/>
                </a:solidFill>
              </a:rPr>
              <a:t>, </a:t>
            </a:r>
            <a:r>
              <a:rPr lang="fr-FR" sz="1200" dirty="0" smtClean="0">
                <a:solidFill>
                  <a:srgbClr val="008000"/>
                </a:solidFill>
              </a:rPr>
              <a:t>légumes</a:t>
            </a:r>
            <a:r>
              <a:rPr lang="fr-FR" sz="1200" dirty="0">
                <a:solidFill>
                  <a:srgbClr val="008000"/>
                </a:solidFill>
              </a:rPr>
              <a:t>, </a:t>
            </a:r>
            <a:r>
              <a:rPr lang="fr-FR" sz="1200" dirty="0" smtClean="0">
                <a:solidFill>
                  <a:srgbClr val="008000"/>
                </a:solidFill>
              </a:rPr>
              <a:t>cucurbitacées</a:t>
            </a:r>
            <a:r>
              <a:rPr lang="fr-FR" sz="1200" dirty="0">
                <a:solidFill>
                  <a:srgbClr val="008000"/>
                </a:solidFill>
              </a:rPr>
              <a:t>, citrouilles, </a:t>
            </a:r>
            <a:r>
              <a:rPr lang="fr-FR" sz="1200" dirty="0" smtClean="0">
                <a:solidFill>
                  <a:srgbClr val="008000"/>
                </a:solidFill>
              </a:rPr>
              <a:t>poivrons </a:t>
            </a:r>
            <a:r>
              <a:rPr lang="fr-FR" sz="1200" dirty="0">
                <a:solidFill>
                  <a:srgbClr val="008000"/>
                </a:solidFill>
              </a:rPr>
              <a:t>et </a:t>
            </a:r>
            <a:r>
              <a:rPr lang="fr-FR" sz="1200" dirty="0" smtClean="0">
                <a:solidFill>
                  <a:srgbClr val="008000"/>
                </a:solidFill>
              </a:rPr>
              <a:t>gombos. </a:t>
            </a:r>
            <a:r>
              <a:rPr lang="fr-FR" sz="1200" u="sng" dirty="0" smtClean="0">
                <a:solidFill>
                  <a:srgbClr val="008000"/>
                </a:solidFill>
              </a:rPr>
              <a:t>Ignames comestibles </a:t>
            </a:r>
            <a:r>
              <a:rPr lang="fr-FR" sz="1200" u="sng" dirty="0">
                <a:solidFill>
                  <a:srgbClr val="008000"/>
                </a:solidFill>
              </a:rPr>
              <a:t>à </a:t>
            </a:r>
            <a:r>
              <a:rPr lang="fr-FR" sz="1200" u="sng" dirty="0" smtClean="0">
                <a:solidFill>
                  <a:srgbClr val="008000"/>
                </a:solidFill>
              </a:rPr>
              <a:t>Madagascar </a:t>
            </a:r>
            <a:r>
              <a:rPr lang="fr-FR" sz="1200" dirty="0" smtClean="0">
                <a:solidFill>
                  <a:srgbClr val="008000"/>
                </a:solidFill>
              </a:rPr>
              <a:t>: </a:t>
            </a:r>
            <a:r>
              <a:rPr lang="fr-FR" sz="1200" u="sng" dirty="0" smtClean="0">
                <a:solidFill>
                  <a:srgbClr val="008000"/>
                </a:solidFill>
              </a:rPr>
              <a:t>Sauvages</a:t>
            </a:r>
            <a:r>
              <a:rPr lang="fr-FR" sz="1200" dirty="0" smtClean="0">
                <a:solidFill>
                  <a:srgbClr val="008000"/>
                </a:solidFill>
              </a:rPr>
              <a:t> </a:t>
            </a:r>
            <a:r>
              <a:rPr lang="fr-FR" sz="1200" dirty="0">
                <a:solidFill>
                  <a:srgbClr val="008000"/>
                </a:solidFill>
              </a:rPr>
              <a:t>: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maciba</a:t>
            </a:r>
            <a:r>
              <a:rPr lang="fr-FR" sz="1200" i="1" dirty="0">
                <a:solidFill>
                  <a:srgbClr val="008000"/>
                </a:solidFill>
              </a:rPr>
              <a:t> </a:t>
            </a:r>
            <a:r>
              <a:rPr lang="fr-FR" sz="1200" dirty="0">
                <a:solidFill>
                  <a:srgbClr val="008000"/>
                </a:solidFill>
              </a:rPr>
              <a:t>(cru), </a:t>
            </a:r>
            <a:r>
              <a:rPr lang="fr-FR" sz="1200" i="1" dirty="0">
                <a:solidFill>
                  <a:srgbClr val="008000"/>
                </a:solidFill>
              </a:rPr>
              <a:t>D. </a:t>
            </a:r>
            <a:r>
              <a:rPr lang="fr-FR" sz="1200" i="1" dirty="0" err="1">
                <a:solidFill>
                  <a:srgbClr val="008000"/>
                </a:solidFill>
              </a:rPr>
              <a:t>soso</a:t>
            </a:r>
            <a:r>
              <a:rPr lang="fr-FR" sz="1200" i="1" dirty="0">
                <a:solidFill>
                  <a:srgbClr val="008000"/>
                </a:solidFill>
              </a:rPr>
              <a:t> </a:t>
            </a:r>
            <a:r>
              <a:rPr lang="fr-FR" sz="1200" dirty="0">
                <a:solidFill>
                  <a:srgbClr val="008000"/>
                </a:solidFill>
              </a:rPr>
              <a:t>(cuit). </a:t>
            </a:r>
            <a:r>
              <a:rPr lang="fr-FR" sz="1200" u="sng" dirty="0">
                <a:solidFill>
                  <a:srgbClr val="008000"/>
                </a:solidFill>
              </a:rPr>
              <a:t>Cultivés</a:t>
            </a:r>
            <a:r>
              <a:rPr lang="fr-FR" sz="1200" dirty="0">
                <a:solidFill>
                  <a:srgbClr val="008000"/>
                </a:solidFill>
              </a:rPr>
              <a:t> : </a:t>
            </a:r>
            <a:r>
              <a:rPr lang="fr-FR" sz="1200" i="1" dirty="0">
                <a:solidFill>
                  <a:srgbClr val="008000"/>
                </a:solidFill>
              </a:rPr>
              <a:t>D. </a:t>
            </a:r>
            <a:r>
              <a:rPr lang="fr-FR" sz="1200" i="1" dirty="0" err="1">
                <a:solidFill>
                  <a:srgbClr val="008000"/>
                </a:solidFill>
              </a:rPr>
              <a:t>alata</a:t>
            </a:r>
            <a:r>
              <a:rPr lang="fr-FR" sz="1200" i="1" dirty="0">
                <a:solidFill>
                  <a:srgbClr val="008000"/>
                </a:solidFill>
              </a:rPr>
              <a:t>, D. </a:t>
            </a:r>
            <a:r>
              <a:rPr lang="fr-FR" sz="1200" i="1" dirty="0" err="1">
                <a:solidFill>
                  <a:srgbClr val="008000"/>
                </a:solidFill>
              </a:rPr>
              <a:t>esculenta</a:t>
            </a:r>
            <a:r>
              <a:rPr lang="fr-FR" sz="1200" i="1" dirty="0">
                <a:solidFill>
                  <a:srgbClr val="008000"/>
                </a:solidFill>
              </a:rPr>
              <a:t>, D. </a:t>
            </a:r>
            <a:r>
              <a:rPr lang="fr-FR" sz="1200" i="1" dirty="0" err="1">
                <a:solidFill>
                  <a:srgbClr val="008000"/>
                </a:solidFill>
              </a:rPr>
              <a:t>trifida</a:t>
            </a:r>
            <a:r>
              <a:rPr lang="fr-FR" sz="1200" i="1" dirty="0">
                <a:solidFill>
                  <a:srgbClr val="008000"/>
                </a:solidFill>
              </a:rPr>
              <a:t>, D. </a:t>
            </a:r>
            <a:r>
              <a:rPr lang="fr-FR" sz="1200" i="1" dirty="0" err="1">
                <a:solidFill>
                  <a:srgbClr val="008000"/>
                </a:solidFill>
              </a:rPr>
              <a:t>nummularia</a:t>
            </a:r>
            <a:r>
              <a:rPr lang="fr-FR" sz="1200" i="1" dirty="0">
                <a:solidFill>
                  <a:srgbClr val="008000"/>
                </a:solidFill>
              </a:rPr>
              <a:t> ...</a:t>
            </a:r>
            <a:endParaRPr lang="fr-FR" sz="1200" i="1" dirty="0" smtClean="0">
              <a:solidFill>
                <a:srgbClr val="008000"/>
              </a:solidFill>
            </a:endParaRPr>
          </a:p>
          <a:p>
            <a:pPr algn="just"/>
            <a:r>
              <a:rPr lang="fr-FR" sz="1200" b="1" i="1" dirty="0" err="1" smtClean="0">
                <a:solidFill>
                  <a:srgbClr val="008000"/>
                </a:solidFill>
              </a:rPr>
              <a:t>Dioscorea</a:t>
            </a:r>
            <a:r>
              <a:rPr lang="fr-FR" sz="1200" b="1" i="1" dirty="0" smtClean="0">
                <a:solidFill>
                  <a:srgbClr val="008000"/>
                </a:solidFill>
              </a:rPr>
              <a:t> </a:t>
            </a:r>
            <a:r>
              <a:rPr lang="fr-FR" sz="1200" b="1" i="1" dirty="0" err="1">
                <a:solidFill>
                  <a:srgbClr val="008000"/>
                </a:solidFill>
              </a:rPr>
              <a:t>rotundata</a:t>
            </a:r>
            <a:r>
              <a:rPr lang="fr-FR" sz="1200" b="1" i="1" dirty="0">
                <a:solidFill>
                  <a:srgbClr val="008000"/>
                </a:solidFill>
              </a:rPr>
              <a:t> </a:t>
            </a:r>
            <a:r>
              <a:rPr lang="fr-FR" sz="1200" dirty="0">
                <a:solidFill>
                  <a:srgbClr val="008000"/>
                </a:solidFill>
              </a:rPr>
              <a:t>(appelée « white </a:t>
            </a:r>
            <a:r>
              <a:rPr lang="fr-FR" sz="1200" dirty="0" err="1">
                <a:solidFill>
                  <a:srgbClr val="008000"/>
                </a:solidFill>
              </a:rPr>
              <a:t>guinea</a:t>
            </a:r>
            <a:r>
              <a:rPr lang="fr-FR" sz="1200" dirty="0">
                <a:solidFill>
                  <a:srgbClr val="008000"/>
                </a:solidFill>
              </a:rPr>
              <a:t> </a:t>
            </a:r>
            <a:r>
              <a:rPr lang="fr-FR" sz="1200" dirty="0" err="1">
                <a:solidFill>
                  <a:srgbClr val="008000"/>
                </a:solidFill>
              </a:rPr>
              <a:t>yam</a:t>
            </a:r>
            <a:r>
              <a:rPr lang="fr-FR" sz="1200" dirty="0">
                <a:solidFill>
                  <a:srgbClr val="008000"/>
                </a:solidFill>
              </a:rPr>
              <a:t> » dans la littérature anglophone) </a:t>
            </a:r>
            <a:r>
              <a:rPr lang="fr-FR" sz="1200" dirty="0" smtClean="0">
                <a:solidFill>
                  <a:srgbClr val="008000"/>
                </a:solidFill>
              </a:rPr>
              <a:t>: Il est </a:t>
            </a:r>
            <a:r>
              <a:rPr lang="fr-FR" sz="1200" dirty="0">
                <a:solidFill>
                  <a:srgbClr val="008000"/>
                </a:solidFill>
              </a:rPr>
              <a:t>originaire de l'Afrique de l'Ouest. Elle est la plus importante en termes de superficies emblavées et de production. Il s'agit d'une espèce à tige épineuse et ronde en coupe transversale et à larges feuilles en forme de </a:t>
            </a:r>
            <a:r>
              <a:rPr lang="fr-FR" sz="1200" dirty="0" smtClean="0">
                <a:solidFill>
                  <a:srgbClr val="008000"/>
                </a:solidFill>
              </a:rPr>
              <a:t>cœur. </a:t>
            </a:r>
            <a:r>
              <a:rPr lang="fr-FR" sz="1200" dirty="0">
                <a:solidFill>
                  <a:srgbClr val="008000"/>
                </a:solidFill>
              </a:rPr>
              <a:t>Les tubercules sont relativement petits, de forme cylindrique et peu nombreux (voir chapitre 10, photos 20 et 21). Leur poids varie habituellement de 2 à 5 kg, bien que dans de bonnes conditions les tubercules de 10 kg ne soient pas rares. Leur surface est lisse et marron, leur chair blanche et ferme. On peut facilement récolter les tubercules deux fois par saison</a:t>
            </a:r>
            <a:r>
              <a:rPr lang="fr-FR" sz="1200" dirty="0" smtClean="0">
                <a:solidFill>
                  <a:srgbClr val="008000"/>
                </a:solidFill>
              </a:rPr>
              <a:t>.</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17"/>
              </a:rPr>
              <a:t>http://</a:t>
            </a:r>
            <a:r>
              <a:rPr lang="fr-FR" sz="1200" dirty="0" smtClean="0">
                <a:solidFill>
                  <a:srgbClr val="008000"/>
                </a:solidFill>
                <a:hlinkClick r:id="rId17"/>
              </a:rPr>
              <a:t>fr.wikipedia.org/wiki/Igname</a:t>
            </a:r>
            <a:r>
              <a:rPr lang="fr-FR" sz="1200" dirty="0" smtClean="0">
                <a:solidFill>
                  <a:srgbClr val="008000"/>
                </a:solidFill>
              </a:rPr>
              <a:t>, b) </a:t>
            </a:r>
            <a:r>
              <a:rPr lang="fr-FR" sz="1200" dirty="0">
                <a:solidFill>
                  <a:srgbClr val="008000"/>
                </a:solidFill>
                <a:hlinkClick r:id="rId18"/>
              </a:rPr>
              <a:t>http://</a:t>
            </a:r>
            <a:r>
              <a:rPr lang="fr-FR" sz="1200" dirty="0" smtClean="0">
                <a:solidFill>
                  <a:srgbClr val="008000"/>
                </a:solidFill>
                <a:hlinkClick r:id="rId18"/>
              </a:rPr>
              <a:t>www.fao.org/wairdocs/x5695f/x5695f04.htm</a:t>
            </a:r>
            <a:r>
              <a:rPr lang="fr-FR" sz="1200" dirty="0">
                <a:solidFill>
                  <a:srgbClr val="008000"/>
                </a:solidFill>
              </a:rPr>
              <a:t>, c) </a:t>
            </a:r>
            <a:r>
              <a:rPr lang="fr-FR" sz="1200" dirty="0">
                <a:solidFill>
                  <a:srgbClr val="008000"/>
                </a:solidFill>
                <a:hlinkClick r:id="rId19"/>
              </a:rPr>
              <a:t>http://</a:t>
            </a:r>
            <a:r>
              <a:rPr lang="fr-FR" sz="1200" dirty="0" smtClean="0">
                <a:solidFill>
                  <a:srgbClr val="008000"/>
                </a:solidFill>
                <a:hlinkClick r:id="rId19"/>
              </a:rPr>
              <a:t>fr.wikipedia.org/wiki/Dioscorea_rotundata</a:t>
            </a:r>
            <a:r>
              <a:rPr lang="fr-FR" sz="1200" dirty="0" smtClean="0">
                <a:solidFill>
                  <a:srgbClr val="008000"/>
                </a:solidFill>
              </a:rPr>
              <a:t>, </a:t>
            </a:r>
            <a:endParaRPr lang="fr-FR" sz="1200" dirty="0">
              <a:solidFill>
                <a:srgbClr val="008000"/>
              </a:solidFill>
            </a:endParaRPr>
          </a:p>
          <a:p>
            <a:pPr algn="just"/>
            <a:r>
              <a:rPr lang="fr-FR" sz="1200" dirty="0" smtClean="0">
                <a:solidFill>
                  <a:srgbClr val="008000"/>
                </a:solidFill>
              </a:rPr>
              <a:t>d</a:t>
            </a:r>
            <a:r>
              <a:rPr lang="fr-FR" sz="1200" dirty="0">
                <a:solidFill>
                  <a:srgbClr val="008000"/>
                </a:solidFill>
              </a:rPr>
              <a:t>) </a:t>
            </a:r>
            <a:r>
              <a:rPr lang="fr-FR" sz="1200" dirty="0" smtClean="0">
                <a:solidFill>
                  <a:srgbClr val="008000"/>
                </a:solidFill>
              </a:rPr>
              <a:t>Caractérisation </a:t>
            </a:r>
            <a:r>
              <a:rPr lang="fr-FR" sz="1200" dirty="0">
                <a:solidFill>
                  <a:srgbClr val="008000"/>
                </a:solidFill>
              </a:rPr>
              <a:t>génétique des ignames cultivées de Madagascar et de leur virus, </a:t>
            </a:r>
            <a:r>
              <a:rPr lang="fr-FR" sz="1200" dirty="0">
                <a:solidFill>
                  <a:srgbClr val="008000"/>
                </a:solidFill>
                <a:hlinkClick r:id="rId20"/>
              </a:rPr>
              <a:t>http://</a:t>
            </a:r>
            <a:r>
              <a:rPr lang="fr-FR" sz="1200" dirty="0" smtClean="0">
                <a:solidFill>
                  <a:srgbClr val="008000"/>
                </a:solidFill>
                <a:hlinkClick r:id="rId20"/>
              </a:rPr>
              <a:t>iarivo.cirad.fr/doc/corus/Rap-stage_MamyTiana2010.pdf</a:t>
            </a:r>
            <a:r>
              <a:rPr lang="fr-FR" sz="1200" dirty="0">
                <a:solidFill>
                  <a:srgbClr val="008000"/>
                </a:solidFill>
              </a:rPr>
              <a:t>, </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93949" y="52349"/>
            <a:ext cx="447675" cy="695325"/>
          </a:xfrm>
          <a:prstGeom prst="rect">
            <a:avLst/>
          </a:prstGeom>
        </p:spPr>
      </p:pic>
      <p:sp>
        <p:nvSpPr>
          <p:cNvPr id="9" name="ZoneTexte 8"/>
          <p:cNvSpPr txBox="1"/>
          <p:nvPr/>
        </p:nvSpPr>
        <p:spPr>
          <a:xfrm>
            <a:off x="1437036" y="236978"/>
            <a:ext cx="285486" cy="369332"/>
          </a:xfrm>
          <a:prstGeom prst="rect">
            <a:avLst/>
          </a:prstGeom>
          <a:noFill/>
        </p:spPr>
        <p:txBody>
          <a:bodyPr wrap="square" rtlCol="0">
            <a:spAutoFit/>
          </a:bodyPr>
          <a:lstStyle/>
          <a:p>
            <a:r>
              <a:rPr lang="fr-FR" b="1" dirty="0" smtClean="0"/>
              <a:t>?</a:t>
            </a:r>
            <a:endParaRPr lang="fr-FR" b="1" dirty="0"/>
          </a:p>
        </p:txBody>
      </p:sp>
      <p:pic>
        <p:nvPicPr>
          <p:cNvPr id="11" name="Image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19483" y="161886"/>
            <a:ext cx="476250" cy="476250"/>
          </a:xfrm>
          <a:prstGeom prst="rect">
            <a:avLst/>
          </a:prstGeom>
        </p:spPr>
      </p:pic>
      <p:pic>
        <p:nvPicPr>
          <p:cNvPr id="12" name="Imag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4262" y="222279"/>
            <a:ext cx="462774" cy="447846"/>
          </a:xfrm>
          <a:prstGeom prst="rect">
            <a:avLst/>
          </a:prstGeom>
        </p:spPr>
      </p:pic>
      <p:pic>
        <p:nvPicPr>
          <p:cNvPr id="8" name="Imag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7155" y="5370043"/>
            <a:ext cx="1882515" cy="1410069"/>
          </a:xfrm>
          <a:prstGeom prst="rect">
            <a:avLst/>
          </a:prstGeom>
        </p:spPr>
      </p:pic>
      <p:pic>
        <p:nvPicPr>
          <p:cNvPr id="10" name="Image 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66312" y="5386483"/>
            <a:ext cx="1724247" cy="1147408"/>
          </a:xfrm>
          <a:prstGeom prst="rect">
            <a:avLst/>
          </a:prstGeom>
        </p:spPr>
      </p:pic>
      <p:pic>
        <p:nvPicPr>
          <p:cNvPr id="14" name="Image 1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99461" y="5386483"/>
            <a:ext cx="1836249" cy="1377187"/>
          </a:xfrm>
          <a:prstGeom prst="rect">
            <a:avLst/>
          </a:prstGeom>
        </p:spPr>
      </p:pic>
      <p:pic>
        <p:nvPicPr>
          <p:cNvPr id="16" name="Image 1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503699" y="4989233"/>
            <a:ext cx="571500" cy="1590675"/>
          </a:xfrm>
          <a:prstGeom prst="rect">
            <a:avLst/>
          </a:prstGeom>
        </p:spPr>
      </p:pic>
      <p:pic>
        <p:nvPicPr>
          <p:cNvPr id="17" name="Image 1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86195" y="5333459"/>
            <a:ext cx="2155429" cy="1434340"/>
          </a:xfrm>
          <a:prstGeom prst="rect">
            <a:avLst/>
          </a:prstGeom>
        </p:spPr>
      </p:pic>
      <p:pic>
        <p:nvPicPr>
          <p:cNvPr id="20" name="Imag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139133" y="234167"/>
            <a:ext cx="1912069" cy="727820"/>
          </a:xfrm>
          <a:prstGeom prst="rect">
            <a:avLst/>
          </a:prstGeom>
        </p:spPr>
      </p:pic>
      <p:sp>
        <p:nvSpPr>
          <p:cNvPr id="21" name="ZoneTexte 20"/>
          <p:cNvSpPr txBox="1"/>
          <p:nvPr/>
        </p:nvSpPr>
        <p:spPr>
          <a:xfrm>
            <a:off x="8416887" y="5295349"/>
            <a:ext cx="3086812" cy="261610"/>
          </a:xfrm>
          <a:prstGeom prst="rect">
            <a:avLst/>
          </a:prstGeom>
          <a:noFill/>
        </p:spPr>
        <p:txBody>
          <a:bodyPr wrap="square" rtlCol="0">
            <a:spAutoFit/>
          </a:bodyPr>
          <a:lstStyle/>
          <a:p>
            <a:r>
              <a:rPr lang="fr-FR" sz="1100" dirty="0">
                <a:solidFill>
                  <a:srgbClr val="008000"/>
                </a:solidFill>
              </a:rPr>
              <a:t>e) </a:t>
            </a:r>
            <a:r>
              <a:rPr lang="fr-FR" sz="1100" dirty="0">
                <a:solidFill>
                  <a:srgbClr val="008000"/>
                </a:solidFill>
                <a:hlinkClick r:id="rId30"/>
              </a:rPr>
              <a:t>http://en.wikipedia.org/wiki/Yam_(vegetable</a:t>
            </a:r>
            <a:r>
              <a:rPr lang="fr-FR" sz="1100" dirty="0" smtClean="0">
                <a:solidFill>
                  <a:srgbClr val="008000"/>
                </a:solidFill>
                <a:hlinkClick r:id="rId30"/>
              </a:rPr>
              <a:t>)</a:t>
            </a:r>
            <a:r>
              <a:rPr lang="fr-FR" sz="1100" dirty="0" smtClean="0">
                <a:solidFill>
                  <a:srgbClr val="008000"/>
                </a:solidFill>
              </a:rPr>
              <a:t> </a:t>
            </a:r>
            <a:endParaRPr lang="fr-FR" sz="1100" dirty="0">
              <a:solidFill>
                <a:srgbClr val="008000"/>
              </a:solidFill>
            </a:endParaRPr>
          </a:p>
        </p:txBody>
      </p:sp>
      <p:sp>
        <p:nvSpPr>
          <p:cNvPr id="22" name="ZoneTexte 21"/>
          <p:cNvSpPr txBox="1"/>
          <p:nvPr/>
        </p:nvSpPr>
        <p:spPr>
          <a:xfrm>
            <a:off x="4309670" y="6533891"/>
            <a:ext cx="2189791" cy="246221"/>
          </a:xfrm>
          <a:prstGeom prst="rect">
            <a:avLst/>
          </a:prstGeom>
          <a:noFill/>
        </p:spPr>
        <p:txBody>
          <a:bodyPr wrap="square" rtlCol="0">
            <a:spAutoFit/>
          </a:bodyPr>
          <a:lstStyle/>
          <a:p>
            <a:pPr algn="ctr"/>
            <a:r>
              <a:rPr lang="fr-FR" sz="1000" dirty="0">
                <a:solidFill>
                  <a:srgbClr val="008000"/>
                </a:solidFill>
              </a:rPr>
              <a:t>Ignames sauvages </a:t>
            </a:r>
            <a:r>
              <a:rPr lang="fr-FR" sz="1000" dirty="0" smtClean="0">
                <a:solidFill>
                  <a:srgbClr val="008000"/>
                </a:solidFill>
              </a:rPr>
              <a:t>au</a:t>
            </a:r>
            <a:r>
              <a:rPr lang="fr-FR" sz="1000" dirty="0">
                <a:solidFill>
                  <a:srgbClr val="008000"/>
                </a:solidFill>
              </a:rPr>
              <a:t> </a:t>
            </a:r>
            <a:r>
              <a:rPr lang="fr-FR" sz="1000" dirty="0">
                <a:solidFill>
                  <a:srgbClr val="008000"/>
                </a:solidFill>
                <a:hlinkClick r:id="rId31" tooltip="Burkina Faso"/>
              </a:rPr>
              <a:t>Burkina Faso</a:t>
            </a:r>
            <a:endParaRPr lang="fr-FR" sz="1000" dirty="0">
              <a:solidFill>
                <a:srgbClr val="008000"/>
              </a:solidFill>
            </a:endParaRPr>
          </a:p>
        </p:txBody>
      </p:sp>
      <p:pic>
        <p:nvPicPr>
          <p:cNvPr id="23" name="Image 2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095792" y="5556959"/>
            <a:ext cx="1647825" cy="1238250"/>
          </a:xfrm>
          <a:prstGeom prst="rect">
            <a:avLst/>
          </a:prstGeom>
        </p:spPr>
      </p:pic>
    </p:spTree>
    <p:extLst>
      <p:ext uri="{BB962C8B-B14F-4D97-AF65-F5344CB8AC3E}">
        <p14:creationId xmlns:p14="http://schemas.microsoft.com/office/powerpoint/2010/main" val="30676783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1801" y="234166"/>
            <a:ext cx="557270" cy="331692"/>
          </a:xfrm>
        </p:spPr>
        <p:txBody>
          <a:bodyPr/>
          <a:lstStyle/>
          <a:p>
            <a:fld id="{603C289A-54D5-4C32-934A-7B1A9FC8B676}" type="slidenum">
              <a:rPr lang="fr-FR" smtClean="0"/>
              <a:t>84</a:t>
            </a:fld>
            <a:endParaRPr lang="fr-FR" dirty="0"/>
          </a:p>
        </p:txBody>
      </p:sp>
      <p:sp>
        <p:nvSpPr>
          <p:cNvPr id="3" name="ZoneTexte 2"/>
          <p:cNvSpPr txBox="1"/>
          <p:nvPr/>
        </p:nvSpPr>
        <p:spPr>
          <a:xfrm>
            <a:off x="430967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798590"/>
            <a:ext cx="7304564" cy="369332"/>
          </a:xfrm>
          <a:prstGeom prst="rect">
            <a:avLst/>
          </a:prstGeom>
        </p:spPr>
        <p:txBody>
          <a:bodyPr wrap="none">
            <a:spAutoFit/>
          </a:bodyPr>
          <a:lstStyle/>
          <a:p>
            <a:r>
              <a:rPr lang="fr-FR" dirty="0" smtClean="0">
                <a:solidFill>
                  <a:srgbClr val="008000"/>
                </a:solidFill>
              </a:rPr>
              <a:t>16.37bis. </a:t>
            </a:r>
            <a:r>
              <a:rPr lang="pt-BR" b="1" dirty="0">
                <a:solidFill>
                  <a:srgbClr val="008000"/>
                </a:solidFill>
              </a:rPr>
              <a:t>Igname </a:t>
            </a:r>
            <a:r>
              <a:rPr lang="pt-BR" b="1" dirty="0" smtClean="0">
                <a:solidFill>
                  <a:srgbClr val="008000"/>
                </a:solidFill>
              </a:rPr>
              <a:t>jaune </a:t>
            </a:r>
            <a:r>
              <a:rPr lang="fr-FR" dirty="0">
                <a:solidFill>
                  <a:srgbClr val="008000"/>
                </a:solidFill>
              </a:rPr>
              <a:t>ou </a:t>
            </a:r>
            <a:r>
              <a:rPr lang="fr-FR" b="1" dirty="0">
                <a:solidFill>
                  <a:srgbClr val="008000"/>
                </a:solidFill>
              </a:rPr>
              <a:t>igname jaune grosse tête</a:t>
            </a:r>
            <a:r>
              <a:rPr lang="pt-BR" b="1" dirty="0" smtClean="0">
                <a:solidFill>
                  <a:srgbClr val="008000"/>
                </a:solidFill>
              </a:rPr>
              <a:t> </a:t>
            </a:r>
            <a:r>
              <a:rPr lang="pt-BR" dirty="0" smtClean="0">
                <a:solidFill>
                  <a:srgbClr val="008000"/>
                </a:solidFill>
              </a:rPr>
              <a:t>(</a:t>
            </a:r>
            <a:r>
              <a:rPr lang="fr-FR" i="1" dirty="0" err="1">
                <a:solidFill>
                  <a:srgbClr val="008000"/>
                </a:solidFill>
              </a:rPr>
              <a:t>Dioscorea</a:t>
            </a:r>
            <a:r>
              <a:rPr lang="fr-FR" i="1" dirty="0">
                <a:solidFill>
                  <a:srgbClr val="008000"/>
                </a:solidFill>
              </a:rPr>
              <a:t> </a:t>
            </a:r>
            <a:r>
              <a:rPr lang="fr-FR" i="1" dirty="0" err="1">
                <a:solidFill>
                  <a:srgbClr val="008000"/>
                </a:solidFill>
              </a:rPr>
              <a:t>cayenensis</a:t>
            </a:r>
            <a:r>
              <a:rPr lang="pt-BR" dirty="0" smtClean="0">
                <a:solidFill>
                  <a:srgbClr val="008000"/>
                </a:solidFill>
              </a:rPr>
              <a:t>)</a:t>
            </a:r>
            <a:endParaRPr lang="fr-FR" dirty="0">
              <a:solidFill>
                <a:srgbClr val="00800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496" y="123787"/>
            <a:ext cx="495300" cy="552450"/>
          </a:xfrm>
          <a:prstGeom prst="rect">
            <a:avLst/>
          </a:prstGeom>
        </p:spPr>
      </p:pic>
      <p:sp>
        <p:nvSpPr>
          <p:cNvPr id="6" name="ZoneTexte 5"/>
          <p:cNvSpPr txBox="1"/>
          <p:nvPr/>
        </p:nvSpPr>
        <p:spPr>
          <a:xfrm>
            <a:off x="121801" y="1167922"/>
            <a:ext cx="11897601" cy="3600986"/>
          </a:xfrm>
          <a:prstGeom prst="rect">
            <a:avLst/>
          </a:prstGeom>
          <a:noFill/>
        </p:spPr>
        <p:txBody>
          <a:bodyPr wrap="square" rtlCol="0">
            <a:spAutoFit/>
          </a:bodyPr>
          <a:lstStyle/>
          <a:p>
            <a:pPr algn="just"/>
            <a:r>
              <a:rPr lang="fr-FR" sz="1200" b="1" dirty="0" smtClean="0">
                <a:solidFill>
                  <a:srgbClr val="008000"/>
                </a:solidFill>
              </a:rPr>
              <a:t>Igname </a:t>
            </a:r>
            <a:r>
              <a:rPr lang="fr-FR" sz="1200" b="1" dirty="0">
                <a:solidFill>
                  <a:srgbClr val="008000"/>
                </a:solidFill>
              </a:rPr>
              <a:t>de </a:t>
            </a:r>
            <a:r>
              <a:rPr lang="fr-FR" sz="1200" b="1" dirty="0" smtClean="0">
                <a:solidFill>
                  <a:srgbClr val="008000"/>
                </a:solidFill>
              </a:rPr>
              <a:t>Guinée </a:t>
            </a:r>
            <a:r>
              <a:rPr lang="fr-FR" sz="1200" dirty="0" smtClean="0">
                <a:solidFill>
                  <a:srgbClr val="008000"/>
                </a:solidFill>
              </a:rPr>
              <a:t>(suite) : Quatre </a:t>
            </a:r>
            <a:r>
              <a:rPr lang="fr-FR" sz="1200" dirty="0">
                <a:solidFill>
                  <a:srgbClr val="008000"/>
                </a:solidFill>
              </a:rPr>
              <a:t>phases de croissance ont été reconnus pour l’igname de Guinée, à partir </a:t>
            </a:r>
            <a:r>
              <a:rPr lang="fr-FR" sz="1200" dirty="0" smtClean="0">
                <a:solidFill>
                  <a:srgbClr val="008000"/>
                </a:solidFill>
              </a:rPr>
              <a:t>des </a:t>
            </a:r>
            <a:r>
              <a:rPr lang="fr-FR" sz="1200" dirty="0">
                <a:solidFill>
                  <a:srgbClr val="008000"/>
                </a:solidFill>
              </a:rPr>
              <a:t>tubercules. La première phase dure 6 semaines à partir de l'émergence. Il comprend prolifération des </a:t>
            </a:r>
            <a:r>
              <a:rPr lang="fr-FR" sz="1200" dirty="0" smtClean="0">
                <a:solidFill>
                  <a:srgbClr val="008000"/>
                </a:solidFill>
              </a:rPr>
              <a:t>racines </a:t>
            </a:r>
            <a:r>
              <a:rPr lang="fr-FR" sz="1200" dirty="0">
                <a:solidFill>
                  <a:srgbClr val="008000"/>
                </a:solidFill>
              </a:rPr>
              <a:t>et une vaste allongement de la liane, mais très peu d'expansion des feuilles. La croissance au cours de cette phase dépend de la nourriture stockée dans le tubercule mère. La deuxième phase dure de 6-10 semaines après la levée et est marquée par l'expansion des feuilles forte et transition vers la pleine autotrophie. L’initiation du Tubercule se produit vers la fin de cette phase. La troisième phase dure de 10 à 18 semaines après l'émergence et comprend le grossissement des tubercules. La surface foliaire et la longueur de la liane ne augmente pas beaucoup pendant cette phase, et la quantité de la vie des racines diminue. La quatrième phase dure de 18 semaines après la levée jusqu'à la feuille, de la liane et de la sénescence de la racine à la fin de la saison, 6-7 mois après la levée. Le tubercule résultant (si récolté ou laissé dans le sol) reste en sommeil pendant 2-3 mois avant qu'il ne commence à germer. L'igname de Guinée nécessite une température de 25-30 °C, pour une croissance normale. L'igname blanc de Guinée  est mieux adaptée aux régions de savane avec leur longue saison sèche, tandis que l'igname jaune de Guinée est cultivée dans les zones forestières de l'Afrique de l'Ouest, où la saison sèche est relativement courte et la saison de croissance dure environ 11 mois. Pour l'igname blanc de Guinée, l'approvisionnement en eau doit être adéquat pour les 6-7 mois des phases de croissance de la plante. Des précipitations Uniformément réparties, de 1500 mm/an sont optimales, mais les petites cultures peut être obtenue avec aussi peu que 600 mm/an. L'igname de Guinée ne pousse bien que sur un sol très fertile.</a:t>
            </a:r>
          </a:p>
          <a:p>
            <a:pPr algn="just"/>
            <a:r>
              <a:rPr lang="fr-FR" sz="1200" dirty="0">
                <a:solidFill>
                  <a:srgbClr val="FF0000"/>
                </a:solidFill>
              </a:rPr>
              <a:t>Le sol doit être libre de gravier ou de pierres grossières, et dépourvu d'un pan dur, sinon forme du tubercule est déformé.</a:t>
            </a:r>
            <a:endParaRPr lang="fr-FR" sz="1200" dirty="0" smtClean="0">
              <a:solidFill>
                <a:srgbClr val="FF0000"/>
              </a:solidFill>
            </a:endParaRPr>
          </a:p>
          <a:p>
            <a:pPr algn="just"/>
            <a:r>
              <a:rPr lang="fr-FR" sz="1200" b="1" i="1" dirty="0" err="1" smtClean="0">
                <a:solidFill>
                  <a:srgbClr val="008000"/>
                </a:solidFill>
              </a:rPr>
              <a:t>Dioscorea</a:t>
            </a:r>
            <a:r>
              <a:rPr lang="fr-FR" sz="1200" b="1" i="1" dirty="0" smtClean="0">
                <a:solidFill>
                  <a:srgbClr val="008000"/>
                </a:solidFill>
              </a:rPr>
              <a:t> </a:t>
            </a:r>
            <a:r>
              <a:rPr lang="fr-FR" sz="1200" b="1" i="1" dirty="0" err="1">
                <a:solidFill>
                  <a:srgbClr val="008000"/>
                </a:solidFill>
              </a:rPr>
              <a:t>cayenensis</a:t>
            </a:r>
            <a:r>
              <a:rPr lang="fr-FR" sz="1200" b="1" i="1" dirty="0">
                <a:solidFill>
                  <a:srgbClr val="008000"/>
                </a:solidFill>
              </a:rPr>
              <a:t> </a:t>
            </a:r>
            <a:r>
              <a:rPr lang="fr-FR" sz="1200" dirty="0">
                <a:solidFill>
                  <a:srgbClr val="008000"/>
                </a:solidFill>
              </a:rPr>
              <a:t>(igname jaune, « </a:t>
            </a:r>
            <a:r>
              <a:rPr lang="fr-FR" sz="1200" dirty="0" err="1">
                <a:solidFill>
                  <a:srgbClr val="008000"/>
                </a:solidFill>
              </a:rPr>
              <a:t>yellow</a:t>
            </a:r>
            <a:r>
              <a:rPr lang="fr-FR" sz="1200" dirty="0">
                <a:solidFill>
                  <a:srgbClr val="008000"/>
                </a:solidFill>
              </a:rPr>
              <a:t> </a:t>
            </a:r>
            <a:r>
              <a:rPr lang="fr-FR" sz="1200" dirty="0" err="1">
                <a:solidFill>
                  <a:srgbClr val="008000"/>
                </a:solidFill>
              </a:rPr>
              <a:t>yam</a:t>
            </a:r>
            <a:r>
              <a:rPr lang="fr-FR" sz="1200" dirty="0">
                <a:solidFill>
                  <a:srgbClr val="008000"/>
                </a:solidFill>
              </a:rPr>
              <a:t> ») est également une plante autochtone de l'Afrique de l'Ouest. Elle est moins appréciée en Afrique que l'espèce précédente, mais quand même largement cultivée car elle est plus robuste dans les zones de forêt humide, donne un meilleur rendement et peut être récoltée durant une période plus longue que </a:t>
            </a:r>
            <a:r>
              <a:rPr lang="fr-FR" sz="1200" b="1" i="1" dirty="0">
                <a:solidFill>
                  <a:srgbClr val="008000"/>
                </a:solidFill>
              </a:rPr>
              <a:t>D</a:t>
            </a:r>
            <a:r>
              <a:rPr lang="fr-FR" sz="1200" dirty="0">
                <a:solidFill>
                  <a:srgbClr val="008000"/>
                </a:solidFill>
              </a:rPr>
              <a:t>.</a:t>
            </a:r>
            <a:r>
              <a:rPr lang="fr-FR" sz="1200" b="1" i="1" dirty="0">
                <a:solidFill>
                  <a:srgbClr val="008000"/>
                </a:solidFill>
              </a:rPr>
              <a:t> </a:t>
            </a:r>
            <a:r>
              <a:rPr lang="fr-FR" sz="1200" b="1" i="1" dirty="0" err="1">
                <a:solidFill>
                  <a:srgbClr val="008000"/>
                </a:solidFill>
              </a:rPr>
              <a:t>rotundata</a:t>
            </a:r>
            <a:r>
              <a:rPr lang="fr-FR" sz="1200" dirty="0">
                <a:solidFill>
                  <a:srgbClr val="008000"/>
                </a:solidFill>
              </a:rPr>
              <a:t>. La tige est cylindrique et possède des épines, particulièrement vers la base. Les feuilles, en forme de </a:t>
            </a:r>
            <a:r>
              <a:rPr lang="fr-FR" sz="1200" dirty="0" smtClean="0">
                <a:solidFill>
                  <a:srgbClr val="008000"/>
                </a:solidFill>
              </a:rPr>
              <a:t>cœur, </a:t>
            </a:r>
            <a:r>
              <a:rPr lang="fr-FR" sz="1200" dirty="0">
                <a:solidFill>
                  <a:srgbClr val="008000"/>
                </a:solidFill>
              </a:rPr>
              <a:t>sont larges et de couleur vert clair. Les grands tubercules ont une chair jaunâtre. Les tubercules de cette espèce ne se conservent pas longtemps du fait de leur courte dormance. </a:t>
            </a:r>
            <a:endParaRPr lang="fr-FR" sz="1200" dirty="0" smtClean="0">
              <a:solidFill>
                <a:srgbClr val="008000"/>
              </a:solidFill>
            </a:endParaRPr>
          </a:p>
          <a:p>
            <a:pPr algn="just"/>
            <a:r>
              <a:rPr lang="fr-FR" sz="1200" dirty="0" smtClean="0">
                <a:solidFill>
                  <a:srgbClr val="FF0000"/>
                </a:solidFill>
              </a:rPr>
              <a:t>Il </a:t>
            </a:r>
            <a:r>
              <a:rPr lang="fr-FR" sz="1200" dirty="0">
                <a:solidFill>
                  <a:srgbClr val="FF0000"/>
                </a:solidFill>
              </a:rPr>
              <a:t>n'y a pas unanimité parmi les spécialistes quant à savoir si </a:t>
            </a:r>
            <a:r>
              <a:rPr lang="fr-FR" sz="1200" b="1" i="1" dirty="0">
                <a:solidFill>
                  <a:srgbClr val="FF0000"/>
                </a:solidFill>
              </a:rPr>
              <a:t>D</a:t>
            </a:r>
            <a:r>
              <a:rPr lang="fr-FR" sz="1200" dirty="0">
                <a:solidFill>
                  <a:srgbClr val="FF0000"/>
                </a:solidFill>
              </a:rPr>
              <a:t>.</a:t>
            </a:r>
            <a:r>
              <a:rPr lang="fr-FR" sz="1200" b="1" i="1" dirty="0">
                <a:solidFill>
                  <a:srgbClr val="FF0000"/>
                </a:solidFill>
              </a:rPr>
              <a:t> </a:t>
            </a:r>
            <a:r>
              <a:rPr lang="fr-FR" sz="1200" b="1" i="1" dirty="0" err="1">
                <a:solidFill>
                  <a:srgbClr val="FF0000"/>
                </a:solidFill>
              </a:rPr>
              <a:t>rotundata</a:t>
            </a:r>
            <a:r>
              <a:rPr lang="fr-FR" sz="1200" dirty="0">
                <a:solidFill>
                  <a:srgbClr val="FF0000"/>
                </a:solidFill>
              </a:rPr>
              <a:t> et</a:t>
            </a:r>
            <a:r>
              <a:rPr lang="fr-FR" sz="1200" b="1" i="1" dirty="0">
                <a:solidFill>
                  <a:srgbClr val="FF0000"/>
                </a:solidFill>
              </a:rPr>
              <a:t> D</a:t>
            </a:r>
            <a:r>
              <a:rPr lang="fr-FR" sz="1200" dirty="0">
                <a:solidFill>
                  <a:srgbClr val="FF0000"/>
                </a:solidFill>
              </a:rPr>
              <a:t>.</a:t>
            </a:r>
            <a:r>
              <a:rPr lang="fr-FR" sz="1200" b="1" i="1" dirty="0">
                <a:solidFill>
                  <a:srgbClr val="FF0000"/>
                </a:solidFill>
              </a:rPr>
              <a:t> </a:t>
            </a:r>
            <a:r>
              <a:rPr lang="fr-FR" sz="1200" b="1" i="1" dirty="0" err="1" smtClean="0">
                <a:solidFill>
                  <a:srgbClr val="FF0000"/>
                </a:solidFill>
              </a:rPr>
              <a:t>cayenensis</a:t>
            </a:r>
            <a:r>
              <a:rPr lang="fr-FR" sz="1200" b="1" i="1" dirty="0" smtClean="0">
                <a:solidFill>
                  <a:srgbClr val="FF0000"/>
                </a:solidFill>
              </a:rPr>
              <a:t> </a:t>
            </a:r>
            <a:r>
              <a:rPr lang="fr-FR" sz="1200" dirty="0" smtClean="0">
                <a:solidFill>
                  <a:srgbClr val="FF0000"/>
                </a:solidFill>
              </a:rPr>
              <a:t>sont </a:t>
            </a:r>
            <a:r>
              <a:rPr lang="fr-FR" sz="1200" dirty="0">
                <a:solidFill>
                  <a:srgbClr val="FF0000"/>
                </a:solidFill>
              </a:rPr>
              <a:t>deux espèces différentes ou appartiennent à la même espèce</a:t>
            </a:r>
            <a:r>
              <a:rPr lang="fr-FR" sz="1200" dirty="0" smtClean="0">
                <a:solidFill>
                  <a:srgbClr val="FF0000"/>
                </a:solidFill>
              </a:rPr>
              <a:t>. </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3"/>
              </a:rPr>
              <a:t>http://</a:t>
            </a:r>
            <a:r>
              <a:rPr lang="fr-FR" sz="1200" dirty="0" smtClean="0">
                <a:solidFill>
                  <a:srgbClr val="008000"/>
                </a:solidFill>
                <a:hlinkClick r:id="rId3"/>
              </a:rPr>
              <a:t>fr.wikipedia.org/wiki/Igname</a:t>
            </a:r>
            <a:r>
              <a:rPr lang="fr-FR" sz="1200" dirty="0">
                <a:solidFill>
                  <a:srgbClr val="008000"/>
                </a:solidFill>
              </a:rPr>
              <a:t>, b) </a:t>
            </a:r>
            <a:r>
              <a:rPr lang="fr-FR" sz="1200" dirty="0">
                <a:solidFill>
                  <a:srgbClr val="008000"/>
                </a:solidFill>
                <a:hlinkClick r:id="rId4"/>
              </a:rPr>
              <a:t>http://</a:t>
            </a:r>
            <a:r>
              <a:rPr lang="fr-FR" sz="1200" dirty="0" smtClean="0">
                <a:solidFill>
                  <a:srgbClr val="008000"/>
                </a:solidFill>
                <a:hlinkClick r:id="rId4"/>
              </a:rPr>
              <a:t>fr.wikipedia.org/wiki/Dioscorea_alata</a:t>
            </a:r>
            <a:r>
              <a:rPr lang="fr-FR" sz="1200" dirty="0" smtClean="0">
                <a:solidFill>
                  <a:srgbClr val="008000"/>
                </a:solidFill>
              </a:rPr>
              <a:t>, c) </a:t>
            </a:r>
            <a:r>
              <a:rPr lang="fr-FR" sz="1200" dirty="0">
                <a:solidFill>
                  <a:srgbClr val="008000"/>
                </a:solidFill>
                <a:hlinkClick r:id="rId5"/>
              </a:rPr>
              <a:t>http://</a:t>
            </a:r>
            <a:r>
              <a:rPr lang="fr-FR" sz="1200" dirty="0" smtClean="0">
                <a:solidFill>
                  <a:srgbClr val="008000"/>
                </a:solidFill>
                <a:hlinkClick r:id="rId5"/>
              </a:rPr>
              <a:t>www.prota4u.org/protav8.asp?p=Dioscorea%20cayenensis</a:t>
            </a:r>
            <a:r>
              <a:rPr lang="fr-FR" sz="1200" dirty="0" smtClean="0">
                <a:solidFill>
                  <a:srgbClr val="008000"/>
                </a:solidFill>
              </a:rPr>
              <a:t>, d</a:t>
            </a:r>
            <a:r>
              <a:rPr lang="fr-FR" sz="1200" dirty="0">
                <a:solidFill>
                  <a:srgbClr val="008000"/>
                </a:solidFill>
              </a:rPr>
              <a:t>) </a:t>
            </a:r>
            <a:r>
              <a:rPr lang="fr-FR" sz="1200" dirty="0" err="1">
                <a:solidFill>
                  <a:srgbClr val="008000"/>
                </a:solidFill>
              </a:rPr>
              <a:t>Caractéristisation</a:t>
            </a:r>
            <a:r>
              <a:rPr lang="fr-FR" sz="1200" dirty="0">
                <a:solidFill>
                  <a:srgbClr val="008000"/>
                </a:solidFill>
              </a:rPr>
              <a:t> génétique des ignames cultivées de Madagascar et de leur virus, </a:t>
            </a:r>
            <a:r>
              <a:rPr lang="fr-FR" sz="1200" dirty="0">
                <a:solidFill>
                  <a:srgbClr val="008000"/>
                </a:solidFill>
                <a:hlinkClick r:id="rId6"/>
              </a:rPr>
              <a:t>http://</a:t>
            </a:r>
            <a:r>
              <a:rPr lang="fr-FR" sz="1200" dirty="0" smtClean="0">
                <a:solidFill>
                  <a:srgbClr val="008000"/>
                </a:solidFill>
                <a:hlinkClick r:id="rId6"/>
              </a:rPr>
              <a:t>iarivo.cirad.fr/doc/corus/Rap-stage_MamyTiana2010.pdf</a:t>
            </a:r>
            <a:r>
              <a:rPr lang="fr-FR" sz="1200" dirty="0">
                <a:solidFill>
                  <a:srgbClr val="008000"/>
                </a:solidFill>
              </a:rPr>
              <a:t>, e) </a:t>
            </a:r>
            <a:r>
              <a:rPr lang="fr-FR" sz="1200" dirty="0">
                <a:solidFill>
                  <a:srgbClr val="008000"/>
                </a:solidFill>
                <a:hlinkClick r:id="rId7"/>
              </a:rPr>
              <a:t>http://</a:t>
            </a:r>
            <a:r>
              <a:rPr lang="fr-FR" sz="1200" dirty="0" smtClean="0">
                <a:solidFill>
                  <a:srgbClr val="008000"/>
                </a:solidFill>
                <a:hlinkClick r:id="rId7"/>
              </a:rPr>
              <a:t>www.fao.org/wairdocs/x5695f/x5695f04.htm</a:t>
            </a:r>
            <a:r>
              <a:rPr lang="fr-FR" sz="1200" dirty="0" smtClean="0">
                <a:solidFill>
                  <a:srgbClr val="008000"/>
                </a:solidFill>
              </a:rPr>
              <a:t>;</a:t>
            </a:r>
          </a:p>
          <a:p>
            <a:pPr algn="just"/>
            <a:r>
              <a:rPr lang="fr-FR" sz="1200" dirty="0">
                <a:solidFill>
                  <a:srgbClr val="008000"/>
                </a:solidFill>
              </a:rPr>
              <a:t>f) </a:t>
            </a:r>
            <a:r>
              <a:rPr lang="fr-FR" sz="1200" dirty="0">
                <a:solidFill>
                  <a:srgbClr val="008000"/>
                </a:solidFill>
                <a:hlinkClick r:id="rId8"/>
              </a:rPr>
              <a:t>http://</a:t>
            </a:r>
            <a:r>
              <a:rPr lang="fr-FR" sz="1200" dirty="0" smtClean="0">
                <a:solidFill>
                  <a:srgbClr val="008000"/>
                </a:solidFill>
                <a:hlinkClick r:id="rId8"/>
              </a:rPr>
              <a:t>www.fastonline.org/CD3WD_40/CD3WD/AGRIC/NR03RE/EN/B1373_37.HTM</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3949" y="52349"/>
            <a:ext cx="447675" cy="695325"/>
          </a:xfrm>
          <a:prstGeom prst="rect">
            <a:avLst/>
          </a:prstGeom>
        </p:spPr>
      </p:pic>
      <p:sp>
        <p:nvSpPr>
          <p:cNvPr id="9" name="ZoneTexte 8"/>
          <p:cNvSpPr txBox="1"/>
          <p:nvPr/>
        </p:nvSpPr>
        <p:spPr>
          <a:xfrm>
            <a:off x="1437036" y="236978"/>
            <a:ext cx="285486" cy="369332"/>
          </a:xfrm>
          <a:prstGeom prst="rect">
            <a:avLst/>
          </a:prstGeom>
          <a:noFill/>
        </p:spPr>
        <p:txBody>
          <a:bodyPr wrap="square" rtlCol="0">
            <a:spAutoFit/>
          </a:bodyPr>
          <a:lstStyle/>
          <a:p>
            <a:r>
              <a:rPr lang="fr-FR" b="1" dirty="0" smtClean="0"/>
              <a:t>?</a:t>
            </a:r>
            <a:endParaRPr lang="fr-FR" b="1" dirty="0"/>
          </a:p>
        </p:txBody>
      </p:sp>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483" y="161886"/>
            <a:ext cx="476250" cy="476250"/>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262" y="222279"/>
            <a:ext cx="462774" cy="447846"/>
          </a:xfrm>
          <a:prstGeom prst="rect">
            <a:avLst/>
          </a:prstGeom>
        </p:spPr>
      </p:pic>
      <p:pic>
        <p:nvPicPr>
          <p:cNvPr id="24" name="Imag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47840" y="110807"/>
            <a:ext cx="952775" cy="952775"/>
          </a:xfrm>
          <a:prstGeom prst="rect">
            <a:avLst/>
          </a:prstGeom>
        </p:spPr>
      </p:pic>
      <p:pic>
        <p:nvPicPr>
          <p:cNvPr id="25" name="Imag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59040" y="4948453"/>
            <a:ext cx="2438400" cy="1828800"/>
          </a:xfrm>
          <a:prstGeom prst="rect">
            <a:avLst/>
          </a:prstGeom>
        </p:spPr>
      </p:pic>
      <p:pic>
        <p:nvPicPr>
          <p:cNvPr id="27" name="Imag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8282" y="4461831"/>
            <a:ext cx="1453019" cy="2231708"/>
          </a:xfrm>
          <a:prstGeom prst="rect">
            <a:avLst/>
          </a:prstGeom>
        </p:spPr>
      </p:pic>
      <p:pic>
        <p:nvPicPr>
          <p:cNvPr id="28" name="Imag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4281" y="4598039"/>
            <a:ext cx="2181225" cy="2095500"/>
          </a:xfrm>
          <a:prstGeom prst="rect">
            <a:avLst/>
          </a:prstGeom>
        </p:spPr>
      </p:pic>
      <p:pic>
        <p:nvPicPr>
          <p:cNvPr id="29" name="Imag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11953" y="5266063"/>
            <a:ext cx="2215652" cy="1501449"/>
          </a:xfrm>
          <a:prstGeom prst="rect">
            <a:avLst/>
          </a:prstGeom>
        </p:spPr>
      </p:pic>
      <p:pic>
        <p:nvPicPr>
          <p:cNvPr id="30" name="Imag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4810" y="4976411"/>
            <a:ext cx="2609850" cy="1752600"/>
          </a:xfrm>
          <a:prstGeom prst="rect">
            <a:avLst/>
          </a:prstGeom>
        </p:spPr>
      </p:pic>
    </p:spTree>
    <p:extLst>
      <p:ext uri="{BB962C8B-B14F-4D97-AF65-F5344CB8AC3E}">
        <p14:creationId xmlns:p14="http://schemas.microsoft.com/office/powerpoint/2010/main" val="42795304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1801" y="234166"/>
            <a:ext cx="557270" cy="331692"/>
          </a:xfrm>
        </p:spPr>
        <p:txBody>
          <a:bodyPr/>
          <a:lstStyle/>
          <a:p>
            <a:fld id="{603C289A-54D5-4C32-934A-7B1A9FC8B676}" type="slidenum">
              <a:rPr lang="fr-FR" smtClean="0"/>
              <a:t>85</a:t>
            </a:fld>
            <a:endParaRPr lang="fr-FR" dirty="0"/>
          </a:p>
        </p:txBody>
      </p:sp>
      <p:sp>
        <p:nvSpPr>
          <p:cNvPr id="3" name="ZoneTexte 2"/>
          <p:cNvSpPr txBox="1"/>
          <p:nvPr/>
        </p:nvSpPr>
        <p:spPr>
          <a:xfrm>
            <a:off x="430967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798590"/>
            <a:ext cx="7553799" cy="369332"/>
          </a:xfrm>
          <a:prstGeom prst="rect">
            <a:avLst/>
          </a:prstGeom>
        </p:spPr>
        <p:txBody>
          <a:bodyPr wrap="none">
            <a:spAutoFit/>
          </a:bodyPr>
          <a:lstStyle/>
          <a:p>
            <a:r>
              <a:rPr lang="fr-FR" dirty="0" smtClean="0">
                <a:solidFill>
                  <a:srgbClr val="008000"/>
                </a:solidFill>
              </a:rPr>
              <a:t>16.37ter. </a:t>
            </a:r>
            <a:r>
              <a:rPr lang="pt-BR" b="1" dirty="0">
                <a:solidFill>
                  <a:srgbClr val="008000"/>
                </a:solidFill>
              </a:rPr>
              <a:t>Igname ailée </a:t>
            </a:r>
            <a:r>
              <a:rPr lang="pt-BR" dirty="0">
                <a:solidFill>
                  <a:srgbClr val="008000"/>
                </a:solidFill>
              </a:rPr>
              <a:t>ou </a:t>
            </a:r>
            <a:r>
              <a:rPr lang="pt-BR" b="1" dirty="0">
                <a:solidFill>
                  <a:srgbClr val="008000"/>
                </a:solidFill>
              </a:rPr>
              <a:t>grande igname </a:t>
            </a:r>
            <a:r>
              <a:rPr lang="pt-BR" dirty="0">
                <a:solidFill>
                  <a:srgbClr val="008000"/>
                </a:solidFill>
              </a:rPr>
              <a:t>ou </a:t>
            </a:r>
            <a:r>
              <a:rPr lang="pt-BR" b="1" dirty="0">
                <a:solidFill>
                  <a:srgbClr val="008000"/>
                </a:solidFill>
              </a:rPr>
              <a:t>igname </a:t>
            </a:r>
            <a:r>
              <a:rPr lang="pt-BR" b="1" dirty="0" smtClean="0">
                <a:solidFill>
                  <a:srgbClr val="008000"/>
                </a:solidFill>
              </a:rPr>
              <a:t>pourpre </a:t>
            </a:r>
            <a:r>
              <a:rPr lang="pt-BR" dirty="0" smtClean="0">
                <a:solidFill>
                  <a:srgbClr val="008000"/>
                </a:solidFill>
              </a:rPr>
              <a:t>(</a:t>
            </a:r>
            <a:r>
              <a:rPr lang="pt-BR" i="1" dirty="0" smtClean="0">
                <a:hlinkClick r:id="rId2" tooltip="Dioscorea alata"/>
              </a:rPr>
              <a:t>Dioscorea </a:t>
            </a:r>
            <a:r>
              <a:rPr lang="pt-BR" i="1" dirty="0">
                <a:hlinkClick r:id="rId2" tooltip="Dioscorea alata"/>
              </a:rPr>
              <a:t>alata</a:t>
            </a:r>
            <a:r>
              <a:rPr lang="fr-FR" dirty="0" smtClean="0">
                <a:solidFill>
                  <a:srgbClr val="008000"/>
                </a:solidFill>
              </a:rPr>
              <a:t>)</a:t>
            </a:r>
            <a:endParaRPr lang="fr-FR" dirty="0">
              <a:solidFill>
                <a:srgbClr val="00800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496" y="123787"/>
            <a:ext cx="495300" cy="552450"/>
          </a:xfrm>
          <a:prstGeom prst="rect">
            <a:avLst/>
          </a:prstGeom>
        </p:spPr>
      </p:pic>
      <p:sp>
        <p:nvSpPr>
          <p:cNvPr id="6" name="ZoneTexte 5"/>
          <p:cNvSpPr txBox="1"/>
          <p:nvPr/>
        </p:nvSpPr>
        <p:spPr>
          <a:xfrm>
            <a:off x="121801" y="1167922"/>
            <a:ext cx="11897601" cy="2677656"/>
          </a:xfrm>
          <a:prstGeom prst="rect">
            <a:avLst/>
          </a:prstGeom>
          <a:noFill/>
        </p:spPr>
        <p:txBody>
          <a:bodyPr wrap="square" rtlCol="0">
            <a:spAutoFit/>
          </a:bodyPr>
          <a:lstStyle/>
          <a:p>
            <a:pPr algn="just"/>
            <a:r>
              <a:rPr lang="fr-FR" sz="1200" dirty="0" smtClean="0">
                <a:solidFill>
                  <a:srgbClr val="008000"/>
                </a:solidFill>
              </a:rPr>
              <a:t>L'</a:t>
            </a:r>
            <a:r>
              <a:rPr lang="fr-FR" sz="1200" b="1" dirty="0" smtClean="0">
                <a:solidFill>
                  <a:srgbClr val="008000"/>
                </a:solidFill>
              </a:rPr>
              <a:t>Igname </a:t>
            </a:r>
            <a:r>
              <a:rPr lang="fr-FR" sz="1200" b="1" dirty="0">
                <a:solidFill>
                  <a:srgbClr val="008000"/>
                </a:solidFill>
              </a:rPr>
              <a:t>ailée</a:t>
            </a:r>
            <a:r>
              <a:rPr lang="fr-FR" sz="1200" dirty="0">
                <a:solidFill>
                  <a:srgbClr val="008000"/>
                </a:solidFill>
              </a:rPr>
              <a:t>, </a:t>
            </a:r>
            <a:r>
              <a:rPr lang="fr-FR" sz="1200" b="1" dirty="0">
                <a:solidFill>
                  <a:srgbClr val="008000"/>
                </a:solidFill>
              </a:rPr>
              <a:t>grande igname</a:t>
            </a:r>
            <a:r>
              <a:rPr lang="fr-FR" sz="1200" dirty="0">
                <a:solidFill>
                  <a:srgbClr val="008000"/>
                </a:solidFill>
              </a:rPr>
              <a:t>, </a:t>
            </a:r>
            <a:r>
              <a:rPr lang="fr-FR" sz="1200" b="1" dirty="0" err="1">
                <a:solidFill>
                  <a:srgbClr val="008000"/>
                </a:solidFill>
              </a:rPr>
              <a:t>cambarre</a:t>
            </a:r>
            <a:r>
              <a:rPr lang="fr-FR" sz="1200" dirty="0">
                <a:solidFill>
                  <a:srgbClr val="008000"/>
                </a:solidFill>
              </a:rPr>
              <a:t>, (</a:t>
            </a:r>
            <a:r>
              <a:rPr lang="fr-FR" sz="1200" b="1" i="1" dirty="0" err="1">
                <a:solidFill>
                  <a:srgbClr val="008000"/>
                </a:solidFill>
              </a:rPr>
              <a:t>Dioscorea</a:t>
            </a:r>
            <a:r>
              <a:rPr lang="fr-FR" sz="1200" b="1" i="1" dirty="0">
                <a:solidFill>
                  <a:srgbClr val="008000"/>
                </a:solidFill>
              </a:rPr>
              <a:t> </a:t>
            </a:r>
            <a:r>
              <a:rPr lang="fr-FR" sz="1200" b="1" i="1" dirty="0" err="1">
                <a:solidFill>
                  <a:srgbClr val="008000"/>
                </a:solidFill>
              </a:rPr>
              <a:t>alata</a:t>
            </a:r>
            <a:r>
              <a:rPr lang="fr-FR" sz="1200" dirty="0">
                <a:solidFill>
                  <a:srgbClr val="008000"/>
                </a:solidFill>
              </a:rPr>
              <a:t>) est une </a:t>
            </a:r>
            <a:r>
              <a:rPr lang="fr-FR" sz="1200" dirty="0">
                <a:solidFill>
                  <a:srgbClr val="008000"/>
                </a:solidFill>
                <a:hlinkClick r:id="rId4" tooltip="Espèce"/>
              </a:rPr>
              <a:t>espèce</a:t>
            </a:r>
            <a:r>
              <a:rPr lang="fr-FR" sz="1200" dirty="0">
                <a:solidFill>
                  <a:srgbClr val="008000"/>
                </a:solidFill>
              </a:rPr>
              <a:t> de plantes du genre </a:t>
            </a:r>
            <a:r>
              <a:rPr lang="fr-FR" sz="1200" i="1" dirty="0" err="1">
                <a:solidFill>
                  <a:srgbClr val="008000"/>
                </a:solidFill>
                <a:hlinkClick r:id="rId5" tooltip="Dioscorea"/>
              </a:rPr>
              <a:t>Dioscorea</a:t>
            </a:r>
            <a:r>
              <a:rPr lang="fr-FR" sz="1200" dirty="0">
                <a:solidFill>
                  <a:srgbClr val="008000"/>
                </a:solidFill>
              </a:rPr>
              <a:t> et de la famille </a:t>
            </a:r>
            <a:r>
              <a:rPr lang="fr-FR" sz="1200" dirty="0" err="1">
                <a:solidFill>
                  <a:srgbClr val="008000"/>
                </a:solidFill>
              </a:rPr>
              <a:t>des</a:t>
            </a:r>
            <a:r>
              <a:rPr lang="fr-FR" sz="1200" dirty="0" err="1">
                <a:solidFill>
                  <a:srgbClr val="008000"/>
                </a:solidFill>
                <a:hlinkClick r:id="rId6" tooltip="Dioscoreaceae"/>
              </a:rPr>
              <a:t>Dioscoreaceae</a:t>
            </a:r>
            <a:r>
              <a:rPr lang="fr-FR" sz="1200" dirty="0">
                <a:solidFill>
                  <a:srgbClr val="008000"/>
                </a:solidFill>
              </a:rPr>
              <a:t>. C'est une plante </a:t>
            </a:r>
            <a:r>
              <a:rPr lang="fr-FR" sz="1200" dirty="0" err="1">
                <a:solidFill>
                  <a:srgbClr val="008000"/>
                </a:solidFill>
              </a:rPr>
              <a:t>lianescente</a:t>
            </a:r>
            <a:r>
              <a:rPr lang="fr-FR" sz="1200" dirty="0">
                <a:solidFill>
                  <a:srgbClr val="008000"/>
                </a:solidFill>
              </a:rPr>
              <a:t> cultivée traditionnellement de l'Inde à l'Asie du Sud-Est en passant par Madagascar. Elle a été cultivée pour ses tubercules comestibles partout sous les tropiques</a:t>
            </a:r>
            <a:r>
              <a:rPr lang="fr-FR" sz="1200" dirty="0" smtClean="0">
                <a:solidFill>
                  <a:srgbClr val="008000"/>
                </a:solidFill>
              </a:rPr>
              <a:t>. Elle </a:t>
            </a:r>
            <a:r>
              <a:rPr lang="fr-FR" sz="1200" dirty="0">
                <a:solidFill>
                  <a:srgbClr val="008000"/>
                </a:solidFill>
              </a:rPr>
              <a:t> n'est pas un produit alimentaire </a:t>
            </a:r>
            <a:r>
              <a:rPr lang="fr-FR" sz="1200" dirty="0" smtClean="0">
                <a:solidFill>
                  <a:srgbClr val="008000"/>
                </a:solidFill>
              </a:rPr>
              <a:t>équilibré. </a:t>
            </a:r>
            <a:r>
              <a:rPr lang="fr-FR" sz="1200" dirty="0">
                <a:solidFill>
                  <a:srgbClr val="008000"/>
                </a:solidFill>
              </a:rPr>
              <a:t>Elle est riche en vitamine C mais pauvre dans les autres micronutriments</a:t>
            </a:r>
            <a:r>
              <a:rPr lang="fr-FR" sz="1200" dirty="0" smtClean="0">
                <a:solidFill>
                  <a:srgbClr val="008000"/>
                </a:solidFill>
              </a:rPr>
              <a:t>. </a:t>
            </a:r>
            <a:r>
              <a:rPr lang="fr-FR" sz="1200" dirty="0">
                <a:solidFill>
                  <a:srgbClr val="008000"/>
                </a:solidFill>
              </a:rPr>
              <a:t>Aux Philippines où elle est appelée </a:t>
            </a:r>
            <a:r>
              <a:rPr lang="fr-FR" sz="1200" i="1" dirty="0" err="1">
                <a:solidFill>
                  <a:srgbClr val="008000"/>
                </a:solidFill>
              </a:rPr>
              <a:t>ube</a:t>
            </a:r>
            <a:r>
              <a:rPr lang="fr-FR" sz="1200" dirty="0">
                <a:solidFill>
                  <a:srgbClr val="008000"/>
                </a:solidFill>
              </a:rPr>
              <a:t> (en </a:t>
            </a:r>
            <a:r>
              <a:rPr lang="fr-FR" sz="1200" dirty="0">
                <a:solidFill>
                  <a:srgbClr val="008000"/>
                </a:solidFill>
                <a:hlinkClick r:id="rId7" tooltip="Pilipino"/>
              </a:rPr>
              <a:t>pilipino</a:t>
            </a:r>
            <a:r>
              <a:rPr lang="fr-FR" sz="1200" dirty="0">
                <a:solidFill>
                  <a:srgbClr val="008000"/>
                </a:solidFill>
              </a:rPr>
              <a:t>), elle est la source d'un pigment </a:t>
            </a:r>
            <a:r>
              <a:rPr lang="fr-FR" sz="1200" dirty="0">
                <a:solidFill>
                  <a:srgbClr val="008000"/>
                </a:solidFill>
                <a:hlinkClick r:id="rId8" tooltip="Violet"/>
              </a:rPr>
              <a:t>violet</a:t>
            </a:r>
            <a:r>
              <a:rPr lang="fr-FR" sz="1200" dirty="0" smtClean="0">
                <a:solidFill>
                  <a:srgbClr val="008000"/>
                </a:solidFill>
              </a:rPr>
              <a:t>. </a:t>
            </a:r>
            <a:r>
              <a:rPr lang="fr-FR" sz="1200" i="1" dirty="0" err="1">
                <a:solidFill>
                  <a:srgbClr val="008000"/>
                </a:solidFill>
              </a:rPr>
              <a:t>Dioscorea</a:t>
            </a:r>
            <a:r>
              <a:rPr lang="fr-FR" sz="1200" i="1" dirty="0">
                <a:solidFill>
                  <a:srgbClr val="008000"/>
                </a:solidFill>
              </a:rPr>
              <a:t> </a:t>
            </a:r>
            <a:r>
              <a:rPr lang="fr-FR" sz="1200" i="1" dirty="0" err="1">
                <a:solidFill>
                  <a:srgbClr val="008000"/>
                </a:solidFill>
              </a:rPr>
              <a:t>alata</a:t>
            </a:r>
            <a:r>
              <a:rPr lang="fr-FR" sz="1200" dirty="0">
                <a:solidFill>
                  <a:srgbClr val="008000"/>
                </a:solidFill>
              </a:rPr>
              <a:t> est originaire d'Asie du Sud-Est (Indochine, Philippines, Indonésie, etc.) et </a:t>
            </a:r>
            <a:r>
              <a:rPr lang="fr-FR" sz="1200" dirty="0" smtClean="0">
                <a:solidFill>
                  <a:srgbClr val="008000"/>
                </a:solidFill>
              </a:rPr>
              <a:t>des </a:t>
            </a:r>
            <a:r>
              <a:rPr lang="fr-FR" sz="1200" dirty="0">
                <a:solidFill>
                  <a:srgbClr val="008000"/>
                </a:solidFill>
              </a:rPr>
              <a:t>régions avoisinantes </a:t>
            </a:r>
            <a:r>
              <a:rPr lang="fr-FR" sz="1200" dirty="0" smtClean="0">
                <a:solidFill>
                  <a:srgbClr val="008000"/>
                </a:solidFill>
              </a:rPr>
              <a:t>(</a:t>
            </a:r>
            <a:r>
              <a:rPr lang="fr-FR" sz="1200" dirty="0" smtClean="0">
                <a:solidFill>
                  <a:srgbClr val="008000"/>
                </a:solidFill>
                <a:hlinkClick r:id="rId9" tooltip="Taiwan"/>
              </a:rPr>
              <a:t>Taiwan</a:t>
            </a:r>
            <a:r>
              <a:rPr lang="fr-FR" sz="1200" dirty="0">
                <a:solidFill>
                  <a:srgbClr val="008000"/>
                </a:solidFill>
              </a:rPr>
              <a:t> , </a:t>
            </a:r>
            <a:r>
              <a:rPr lang="fr-FR" sz="1200" dirty="0">
                <a:solidFill>
                  <a:srgbClr val="008000"/>
                </a:solidFill>
                <a:hlinkClick r:id="rId10" tooltip="Îles Ryukyu"/>
              </a:rPr>
              <a:t>îles </a:t>
            </a:r>
            <a:r>
              <a:rPr lang="fr-FR" sz="1200" dirty="0" err="1" smtClean="0">
                <a:solidFill>
                  <a:srgbClr val="008000"/>
                </a:solidFill>
                <a:hlinkClick r:id="rId10" tooltip="Îles Ryukyu"/>
              </a:rPr>
              <a:t>Ryukyu</a:t>
            </a:r>
            <a:r>
              <a:rPr lang="fr-FR" sz="1200" dirty="0" smtClean="0">
                <a:solidFill>
                  <a:srgbClr val="008000"/>
                </a:solidFill>
              </a:rPr>
              <a:t>,</a:t>
            </a:r>
            <a:r>
              <a:rPr lang="fr-FR" sz="1200" dirty="0">
                <a:solidFill>
                  <a:srgbClr val="008000"/>
                </a:solidFill>
              </a:rPr>
              <a:t> </a:t>
            </a:r>
            <a:r>
              <a:rPr lang="fr-FR" sz="1200" dirty="0" smtClean="0">
                <a:solidFill>
                  <a:srgbClr val="008000"/>
                </a:solidFill>
                <a:hlinkClick r:id="rId11" tooltip="Assam"/>
              </a:rPr>
              <a:t>Assam</a:t>
            </a:r>
            <a:r>
              <a:rPr lang="fr-FR" sz="1200" dirty="0" smtClean="0">
                <a:solidFill>
                  <a:srgbClr val="008000"/>
                </a:solidFill>
              </a:rPr>
              <a:t>, </a:t>
            </a:r>
            <a:r>
              <a:rPr lang="fr-FR" sz="1200" dirty="0" smtClean="0">
                <a:solidFill>
                  <a:srgbClr val="008000"/>
                </a:solidFill>
                <a:hlinkClick r:id="rId12" tooltip="Népal"/>
              </a:rPr>
              <a:t>Népal</a:t>
            </a:r>
            <a:r>
              <a:rPr lang="fr-FR" sz="1200" dirty="0" smtClean="0">
                <a:solidFill>
                  <a:srgbClr val="008000"/>
                </a:solidFill>
              </a:rPr>
              <a:t>,</a:t>
            </a:r>
            <a:r>
              <a:rPr lang="fr-FR" sz="1200" dirty="0">
                <a:solidFill>
                  <a:srgbClr val="008000"/>
                </a:solidFill>
              </a:rPr>
              <a:t> </a:t>
            </a:r>
            <a:r>
              <a:rPr lang="fr-FR" sz="1200" dirty="0">
                <a:solidFill>
                  <a:srgbClr val="008000"/>
                </a:solidFill>
                <a:hlinkClick r:id="rId13" tooltip="Nouvelle-Guinée"/>
              </a:rPr>
              <a:t>Nouvelle-Guinée</a:t>
            </a:r>
            <a:r>
              <a:rPr lang="fr-FR" sz="1200" dirty="0">
                <a:solidFill>
                  <a:srgbClr val="008000"/>
                </a:solidFill>
              </a:rPr>
              <a:t> </a:t>
            </a:r>
            <a:r>
              <a:rPr lang="fr-FR" sz="1200" dirty="0" smtClean="0">
                <a:solidFill>
                  <a:srgbClr val="008000"/>
                </a:solidFill>
              </a:rPr>
              <a:t>..).</a:t>
            </a:r>
            <a:r>
              <a:rPr lang="fr-FR" sz="1200" dirty="0">
                <a:solidFill>
                  <a:srgbClr val="008000"/>
                </a:solidFill>
              </a:rPr>
              <a:t> </a:t>
            </a:r>
            <a:r>
              <a:rPr lang="fr-FR" sz="1200" dirty="0" smtClean="0">
                <a:solidFill>
                  <a:srgbClr val="008000"/>
                </a:solidFill>
              </a:rPr>
              <a:t>Il s’est </a:t>
            </a:r>
            <a:r>
              <a:rPr lang="fr-FR" sz="1200" dirty="0">
                <a:solidFill>
                  <a:srgbClr val="008000"/>
                </a:solidFill>
              </a:rPr>
              <a:t>naturalisé dans certaines parties de </a:t>
            </a:r>
            <a:r>
              <a:rPr lang="fr-FR" sz="1200" dirty="0" smtClean="0">
                <a:solidFill>
                  <a:srgbClr val="008000"/>
                </a:solidFill>
                <a:hlinkClick r:id="rId14" tooltip="Chine"/>
              </a:rPr>
              <a:t>Chine</a:t>
            </a:r>
            <a:r>
              <a:rPr lang="fr-FR" sz="1200" dirty="0" smtClean="0">
                <a:solidFill>
                  <a:srgbClr val="008000"/>
                </a:solidFill>
              </a:rPr>
              <a:t>,</a:t>
            </a:r>
            <a:r>
              <a:rPr lang="fr-FR" sz="1200" dirty="0">
                <a:solidFill>
                  <a:srgbClr val="008000"/>
                </a:solidFill>
              </a:rPr>
              <a:t> </a:t>
            </a:r>
            <a:r>
              <a:rPr lang="fr-FR" sz="1200" dirty="0" smtClean="0">
                <a:solidFill>
                  <a:srgbClr val="008000"/>
                </a:solidFill>
              </a:rPr>
              <a:t>d</a:t>
            </a:r>
            <a:r>
              <a:rPr lang="fr-FR" sz="1200" dirty="0" smtClean="0">
                <a:solidFill>
                  <a:srgbClr val="008000"/>
                </a:solidFill>
                <a:hlinkClick r:id="rId15" tooltip="Afrique"/>
              </a:rPr>
              <a:t>'Afrique</a:t>
            </a:r>
            <a:r>
              <a:rPr lang="fr-FR" sz="1200" dirty="0" smtClean="0">
                <a:solidFill>
                  <a:srgbClr val="008000"/>
                </a:solidFill>
              </a:rPr>
              <a:t>, à</a:t>
            </a:r>
            <a:r>
              <a:rPr lang="fr-FR" sz="1200" dirty="0">
                <a:solidFill>
                  <a:srgbClr val="008000"/>
                </a:solidFill>
              </a:rPr>
              <a:t> </a:t>
            </a:r>
            <a:r>
              <a:rPr lang="fr-FR" sz="1200" dirty="0" smtClean="0">
                <a:solidFill>
                  <a:srgbClr val="008000"/>
                </a:solidFill>
                <a:hlinkClick r:id="rId16" tooltip="Madagascar"/>
              </a:rPr>
              <a:t>Madagascar</a:t>
            </a:r>
            <a:r>
              <a:rPr lang="fr-FR" sz="1200" dirty="0" smtClean="0">
                <a:solidFill>
                  <a:srgbClr val="008000"/>
                </a:solidFill>
              </a:rPr>
              <a:t>, dans </a:t>
            </a:r>
            <a:r>
              <a:rPr lang="fr-FR" sz="1200" dirty="0">
                <a:solidFill>
                  <a:srgbClr val="008000"/>
                </a:solidFill>
              </a:rPr>
              <a:t>l' </a:t>
            </a:r>
            <a:r>
              <a:rPr lang="fr-FR" sz="1200" dirty="0">
                <a:solidFill>
                  <a:srgbClr val="008000"/>
                </a:solidFill>
                <a:hlinkClick r:id="rId17" tooltip="Hémisphère Occidental"/>
              </a:rPr>
              <a:t>hémisphère </a:t>
            </a:r>
            <a:r>
              <a:rPr lang="fr-FR" sz="1200" dirty="0" smtClean="0">
                <a:solidFill>
                  <a:srgbClr val="008000"/>
                </a:solidFill>
                <a:hlinkClick r:id="rId17" tooltip="Hémisphère Occidental"/>
              </a:rPr>
              <a:t>occidental</a:t>
            </a:r>
            <a:r>
              <a:rPr lang="fr-FR" sz="1200" dirty="0" smtClean="0">
                <a:solidFill>
                  <a:srgbClr val="008000"/>
                </a:solidFill>
              </a:rPr>
              <a:t> et dans </a:t>
            </a:r>
            <a:r>
              <a:rPr lang="fr-FR" sz="1200" dirty="0">
                <a:solidFill>
                  <a:srgbClr val="008000"/>
                </a:solidFill>
              </a:rPr>
              <a:t>diverses îles </a:t>
            </a:r>
            <a:r>
              <a:rPr lang="fr-FR" sz="1200" dirty="0" smtClean="0">
                <a:solidFill>
                  <a:srgbClr val="008000"/>
                </a:solidFill>
              </a:rPr>
              <a:t>de l’Océan</a:t>
            </a:r>
            <a:r>
              <a:rPr lang="fr-FR" sz="1200" dirty="0">
                <a:solidFill>
                  <a:srgbClr val="008000"/>
                </a:solidFill>
              </a:rPr>
              <a:t> </a:t>
            </a:r>
            <a:r>
              <a:rPr lang="fr-FR" sz="1200" dirty="0" smtClean="0">
                <a:solidFill>
                  <a:srgbClr val="008000"/>
                </a:solidFill>
                <a:hlinkClick r:id="rId18" tooltip="Océan Indien"/>
              </a:rPr>
              <a:t>Indien</a:t>
            </a:r>
            <a:r>
              <a:rPr lang="fr-FR" sz="1200" dirty="0">
                <a:solidFill>
                  <a:srgbClr val="008000"/>
                </a:solidFill>
              </a:rPr>
              <a:t> et </a:t>
            </a:r>
            <a:r>
              <a:rPr lang="fr-FR" sz="1200" u="sng" dirty="0" smtClean="0">
                <a:solidFill>
                  <a:srgbClr val="008000"/>
                </a:solidFill>
                <a:hlinkClick r:id="rId19" tooltip="Îles du Pacifique"/>
              </a:rPr>
              <a:t>Pacifique</a:t>
            </a:r>
            <a:r>
              <a:rPr lang="fr-FR" sz="1200" dirty="0" smtClean="0">
                <a:solidFill>
                  <a:srgbClr val="008000"/>
                </a:solidFill>
              </a:rPr>
              <a:t>. </a:t>
            </a:r>
            <a:r>
              <a:rPr lang="fr-FR" sz="1200" dirty="0" smtClean="0">
                <a:solidFill>
                  <a:srgbClr val="FF0000"/>
                </a:solidFill>
              </a:rPr>
              <a:t>Il est considéré comme invasif en Floride … (USA).</a:t>
            </a:r>
          </a:p>
          <a:p>
            <a:pPr algn="just"/>
            <a:r>
              <a:rPr lang="fr-FR" sz="1200" b="1" i="1" dirty="0"/>
              <a:t> </a:t>
            </a:r>
            <a:r>
              <a:rPr lang="fr-FR" sz="1200" b="1" i="1" dirty="0" err="1">
                <a:solidFill>
                  <a:srgbClr val="008000"/>
                </a:solidFill>
              </a:rPr>
              <a:t>Dioscorea</a:t>
            </a:r>
            <a:r>
              <a:rPr lang="fr-FR" sz="1200" b="1" i="1" dirty="0">
                <a:solidFill>
                  <a:srgbClr val="008000"/>
                </a:solidFill>
              </a:rPr>
              <a:t> </a:t>
            </a:r>
            <a:r>
              <a:rPr lang="fr-FR" sz="1200" b="1" i="1" dirty="0" err="1">
                <a:solidFill>
                  <a:srgbClr val="008000"/>
                </a:solidFill>
              </a:rPr>
              <a:t>alata</a:t>
            </a:r>
            <a:r>
              <a:rPr lang="fr-FR" sz="1200" dirty="0">
                <a:solidFill>
                  <a:srgbClr val="008000"/>
                </a:solidFill>
              </a:rPr>
              <a:t> (igname ailée, « water </a:t>
            </a:r>
            <a:r>
              <a:rPr lang="fr-FR" sz="1200" dirty="0" err="1">
                <a:solidFill>
                  <a:srgbClr val="008000"/>
                </a:solidFill>
              </a:rPr>
              <a:t>yam</a:t>
            </a:r>
            <a:r>
              <a:rPr lang="fr-FR" sz="1200" dirty="0">
                <a:solidFill>
                  <a:srgbClr val="008000"/>
                </a:solidFill>
              </a:rPr>
              <a:t> »), l'igname la plus répandue à l'échelle mondiale, est originaire de l'Asie du Sud-Est. En Afrique, sa popularité est quelque peu restreinte par le fait qu'elle ne donne pas un bon « </a:t>
            </a:r>
            <a:r>
              <a:rPr lang="fr-FR" sz="1200" dirty="0" err="1">
                <a:solidFill>
                  <a:srgbClr val="008000"/>
                </a:solidFill>
              </a:rPr>
              <a:t>fufu</a:t>
            </a:r>
            <a:r>
              <a:rPr lang="fr-FR" sz="1200" dirty="0">
                <a:solidFill>
                  <a:srgbClr val="008000"/>
                </a:solidFill>
              </a:rPr>
              <a:t> » (igname pilée), forme sous laquelle les ignames sont le plus souvent consommées. Cette espèce doit son nom au fait qu'elle possède des tiges quadrangulaires ailées. Les feuilles sont oviformes et généralement plus claires et plus grandes que celles de </a:t>
            </a:r>
            <a:r>
              <a:rPr lang="fr-FR" sz="1200" b="1" i="1" dirty="0">
                <a:solidFill>
                  <a:srgbClr val="008000"/>
                </a:solidFill>
              </a:rPr>
              <a:t>D. </a:t>
            </a:r>
            <a:r>
              <a:rPr lang="fr-FR" sz="1200" b="1" i="1" dirty="0" err="1">
                <a:solidFill>
                  <a:srgbClr val="008000"/>
                </a:solidFill>
              </a:rPr>
              <a:t>rotundata</a:t>
            </a:r>
            <a:r>
              <a:rPr lang="fr-FR" sz="1200" dirty="0">
                <a:solidFill>
                  <a:srgbClr val="008000"/>
                </a:solidFill>
              </a:rPr>
              <a:t>. Beaucoup de variétés montrent des nuances pourpres sur les feuilles. Les tubercules sont très variable en taille (de 5 à 10 kg, et jusqu'à plus de 50 kg) et en forme, mais plus ou moins cylindriques dans la plupart des cas. La chair est blanche ou possède des nuances pourpres, la texture en est </a:t>
            </a:r>
            <a:r>
              <a:rPr lang="fr-FR" sz="1200" dirty="0" smtClean="0">
                <a:solidFill>
                  <a:srgbClr val="008000"/>
                </a:solidFill>
              </a:rPr>
              <a:t>aqueuse.</a:t>
            </a:r>
          </a:p>
          <a:p>
            <a:pPr algn="just"/>
            <a:r>
              <a:rPr lang="fr-FR" sz="1200" dirty="0" smtClean="0">
                <a:solidFill>
                  <a:srgbClr val="008000"/>
                </a:solidFill>
              </a:rPr>
              <a:t>En</a:t>
            </a:r>
            <a:r>
              <a:rPr lang="fr-FR" sz="1200" dirty="0">
                <a:solidFill>
                  <a:srgbClr val="008000"/>
                </a:solidFill>
              </a:rPr>
              <a:t> </a:t>
            </a:r>
            <a:r>
              <a:rPr lang="fr-FR" sz="1200" dirty="0">
                <a:solidFill>
                  <a:srgbClr val="008000"/>
                </a:solidFill>
                <a:hlinkClick r:id="rId20" tooltip="La médecine populaire"/>
              </a:rPr>
              <a:t>médecine populaire</a:t>
            </a:r>
            <a:r>
              <a:rPr lang="fr-FR" sz="1200" dirty="0">
                <a:solidFill>
                  <a:srgbClr val="008000"/>
                </a:solidFill>
              </a:rPr>
              <a:t> , </a:t>
            </a:r>
            <a:r>
              <a:rPr lang="fr-FR" sz="1200" i="1" dirty="0">
                <a:solidFill>
                  <a:srgbClr val="008000"/>
                </a:solidFill>
              </a:rPr>
              <a:t>D.</a:t>
            </a:r>
            <a:r>
              <a:rPr lang="fr-FR" sz="1200" dirty="0">
                <a:solidFill>
                  <a:srgbClr val="008000"/>
                </a:solidFill>
              </a:rPr>
              <a:t> </a:t>
            </a:r>
            <a:r>
              <a:rPr lang="fr-FR" sz="1200" i="1" dirty="0" err="1">
                <a:solidFill>
                  <a:srgbClr val="008000"/>
                </a:solidFill>
              </a:rPr>
              <a:t>alata</a:t>
            </a:r>
            <a:r>
              <a:rPr lang="fr-FR" sz="1200" dirty="0">
                <a:solidFill>
                  <a:srgbClr val="008000"/>
                </a:solidFill>
              </a:rPr>
              <a:t> a été utilisé en tant que </a:t>
            </a:r>
            <a:r>
              <a:rPr lang="fr-FR" sz="1200" dirty="0">
                <a:solidFill>
                  <a:srgbClr val="008000"/>
                </a:solidFill>
                <a:hlinkClick r:id="rId21" tooltip="Laxatif"/>
              </a:rPr>
              <a:t>laxatif</a:t>
            </a:r>
            <a:r>
              <a:rPr lang="fr-FR" sz="1200" dirty="0">
                <a:solidFill>
                  <a:srgbClr val="008000"/>
                </a:solidFill>
              </a:rPr>
              <a:t> et </a:t>
            </a:r>
            <a:r>
              <a:rPr lang="fr-FR" sz="1200" dirty="0" smtClean="0">
                <a:solidFill>
                  <a:srgbClr val="008000"/>
                </a:solidFill>
                <a:hlinkClick r:id="rId22" tooltip="Anthelminthique"/>
              </a:rPr>
              <a:t>vermifuge</a:t>
            </a:r>
            <a:r>
              <a:rPr lang="fr-FR" sz="1200" dirty="0" smtClean="0">
                <a:solidFill>
                  <a:srgbClr val="008000"/>
                </a:solidFill>
              </a:rPr>
              <a:t> </a:t>
            </a:r>
            <a:r>
              <a:rPr lang="fr-FR" sz="1200" dirty="0">
                <a:solidFill>
                  <a:srgbClr val="008000"/>
                </a:solidFill>
              </a:rPr>
              <a:t>et comme traitement de </a:t>
            </a:r>
            <a:r>
              <a:rPr lang="fr-FR" sz="1200" dirty="0" smtClean="0">
                <a:solidFill>
                  <a:srgbClr val="008000"/>
                </a:solidFill>
              </a:rPr>
              <a:t>la </a:t>
            </a:r>
            <a:r>
              <a:rPr lang="fr-FR" sz="1200" dirty="0" smtClean="0">
                <a:solidFill>
                  <a:srgbClr val="008000"/>
                </a:solidFill>
                <a:hlinkClick r:id="rId23" tooltip="Fièvre"/>
              </a:rPr>
              <a:t>fièvre</a:t>
            </a:r>
            <a:r>
              <a:rPr lang="fr-FR" sz="1200" dirty="0" smtClean="0">
                <a:solidFill>
                  <a:srgbClr val="008000"/>
                </a:solidFill>
              </a:rPr>
              <a:t>, de</a:t>
            </a:r>
            <a:r>
              <a:rPr lang="fr-FR" sz="1200" dirty="0">
                <a:solidFill>
                  <a:srgbClr val="008000"/>
                </a:solidFill>
              </a:rPr>
              <a:t> </a:t>
            </a:r>
            <a:r>
              <a:rPr lang="fr-FR" sz="1200" dirty="0">
                <a:solidFill>
                  <a:srgbClr val="008000"/>
                </a:solidFill>
                <a:hlinkClick r:id="rId24" tooltip="Blennorragie"/>
              </a:rPr>
              <a:t>la </a:t>
            </a:r>
            <a:r>
              <a:rPr lang="fr-FR" sz="1200" dirty="0" smtClean="0">
                <a:solidFill>
                  <a:srgbClr val="008000"/>
                </a:solidFill>
                <a:hlinkClick r:id="rId24" tooltip="Blennorragie"/>
              </a:rPr>
              <a:t>gonorrhée</a:t>
            </a:r>
            <a:r>
              <a:rPr lang="fr-FR" sz="1200" dirty="0" smtClean="0">
                <a:solidFill>
                  <a:srgbClr val="008000"/>
                </a:solidFill>
              </a:rPr>
              <a:t>, de</a:t>
            </a:r>
            <a:r>
              <a:rPr lang="fr-FR" sz="1200" dirty="0">
                <a:solidFill>
                  <a:srgbClr val="008000"/>
                </a:solidFill>
              </a:rPr>
              <a:t> </a:t>
            </a:r>
            <a:r>
              <a:rPr lang="fr-FR" sz="1200" dirty="0">
                <a:solidFill>
                  <a:srgbClr val="008000"/>
                </a:solidFill>
                <a:hlinkClick r:id="rId25" tooltip="Lèpre"/>
              </a:rPr>
              <a:t>la </a:t>
            </a:r>
            <a:r>
              <a:rPr lang="fr-FR" sz="1200" dirty="0" smtClean="0">
                <a:solidFill>
                  <a:srgbClr val="008000"/>
                </a:solidFill>
                <a:hlinkClick r:id="rId25" tooltip="Lèpre"/>
              </a:rPr>
              <a:t>lèpre</a:t>
            </a:r>
            <a:r>
              <a:rPr lang="fr-FR" sz="1200" dirty="0" smtClean="0">
                <a:solidFill>
                  <a:srgbClr val="008000"/>
                </a:solidFill>
              </a:rPr>
              <a:t>,</a:t>
            </a:r>
            <a:r>
              <a:rPr lang="fr-FR" sz="1200" dirty="0">
                <a:solidFill>
                  <a:srgbClr val="008000"/>
                </a:solidFill>
              </a:rPr>
              <a:t> </a:t>
            </a:r>
            <a:r>
              <a:rPr lang="fr-FR" sz="1200" dirty="0" smtClean="0">
                <a:solidFill>
                  <a:srgbClr val="008000"/>
                </a:solidFill>
                <a:hlinkClick r:id="rId26" tooltip="Tumeur"/>
              </a:rPr>
              <a:t>des tumeurs</a:t>
            </a:r>
            <a:r>
              <a:rPr lang="fr-FR" sz="1200" dirty="0" smtClean="0">
                <a:solidFill>
                  <a:srgbClr val="008000"/>
                </a:solidFill>
              </a:rPr>
              <a:t>,</a:t>
            </a:r>
            <a:r>
              <a:rPr lang="fr-FR" sz="1200" dirty="0">
                <a:solidFill>
                  <a:srgbClr val="008000"/>
                </a:solidFill>
              </a:rPr>
              <a:t> </a:t>
            </a:r>
            <a:r>
              <a:rPr lang="fr-FR" sz="1200" dirty="0" smtClean="0">
                <a:solidFill>
                  <a:srgbClr val="008000"/>
                </a:solidFill>
              </a:rPr>
              <a:t>de </a:t>
            </a:r>
            <a:r>
              <a:rPr lang="fr-FR" sz="1200" dirty="0">
                <a:solidFill>
                  <a:srgbClr val="008000"/>
                </a:solidFill>
              </a:rPr>
              <a:t>l'inflammation des </a:t>
            </a:r>
            <a:r>
              <a:rPr lang="fr-FR" sz="1200" u="sng" dirty="0" smtClean="0">
                <a:solidFill>
                  <a:srgbClr val="008000"/>
                </a:solidFill>
                <a:hlinkClick r:id="rId27" tooltip="Hémorroïde"/>
              </a:rPr>
              <a:t>hémorroïdes</a:t>
            </a:r>
            <a:r>
              <a:rPr lang="fr-FR" sz="1200" u="sng" dirty="0" smtClean="0">
                <a:solidFill>
                  <a:srgbClr val="008000"/>
                </a:solidFill>
              </a:rPr>
              <a:t>.</a:t>
            </a:r>
            <a:endParaRPr lang="fr-FR" sz="1200" dirty="0" smtClean="0">
              <a:solidFill>
                <a:srgbClr val="008000"/>
              </a:solidFill>
            </a:endParaRPr>
          </a:p>
          <a:p>
            <a:pPr algn="just"/>
            <a:r>
              <a:rPr lang="fr-FR" sz="1200" dirty="0" smtClean="0">
                <a:solidFill>
                  <a:srgbClr val="008000"/>
                </a:solidFill>
              </a:rPr>
              <a:t>Plusieurs </a:t>
            </a:r>
            <a:r>
              <a:rPr lang="fr-FR" sz="1200" dirty="0">
                <a:solidFill>
                  <a:srgbClr val="008000"/>
                </a:solidFill>
              </a:rPr>
              <a:t>variétés : </a:t>
            </a:r>
            <a:r>
              <a:rPr lang="fr-FR" sz="1200" dirty="0" err="1">
                <a:solidFill>
                  <a:srgbClr val="008000"/>
                </a:solidFill>
              </a:rPr>
              <a:t>globosa</a:t>
            </a:r>
            <a:r>
              <a:rPr lang="fr-FR" sz="1200" dirty="0">
                <a:solidFill>
                  <a:srgbClr val="008000"/>
                </a:solidFill>
              </a:rPr>
              <a:t>, </a:t>
            </a:r>
            <a:r>
              <a:rPr lang="fr-FR" sz="1200" dirty="0" err="1">
                <a:solidFill>
                  <a:srgbClr val="008000"/>
                </a:solidFill>
              </a:rPr>
              <a:t>purpurea</a:t>
            </a:r>
            <a:r>
              <a:rPr lang="fr-FR" sz="1200" dirty="0">
                <a:solidFill>
                  <a:srgbClr val="008000"/>
                </a:solidFill>
              </a:rPr>
              <a:t>, </a:t>
            </a:r>
            <a:r>
              <a:rPr lang="fr-FR" sz="1200" dirty="0" err="1">
                <a:solidFill>
                  <a:srgbClr val="008000"/>
                </a:solidFill>
              </a:rPr>
              <a:t>tarri</a:t>
            </a:r>
            <a:r>
              <a:rPr lang="fr-FR" sz="1200" dirty="0">
                <a:solidFill>
                  <a:srgbClr val="008000"/>
                </a:solidFill>
              </a:rPr>
              <a:t>, </a:t>
            </a:r>
            <a:r>
              <a:rPr lang="fr-FR" sz="1200" dirty="0" err="1" smtClean="0">
                <a:solidFill>
                  <a:srgbClr val="008000"/>
                </a:solidFill>
              </a:rPr>
              <a:t>vera</a:t>
            </a:r>
            <a:r>
              <a:rPr lang="fr-FR" sz="1200" dirty="0" smtClean="0">
                <a:solidFill>
                  <a:srgbClr val="008000"/>
                </a:solidFill>
              </a:rPr>
              <a:t>.</a:t>
            </a:r>
            <a:endParaRPr lang="fr-FR" sz="1200" dirty="0">
              <a:solidFill>
                <a:srgbClr val="008000"/>
              </a:solidFill>
            </a:endParaRP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28"/>
              </a:rPr>
              <a:t>http://</a:t>
            </a:r>
            <a:r>
              <a:rPr lang="fr-FR" sz="1200" dirty="0" smtClean="0">
                <a:solidFill>
                  <a:srgbClr val="008000"/>
                </a:solidFill>
                <a:hlinkClick r:id="rId28"/>
              </a:rPr>
              <a:t>fr.wikipedia.org/wiki/Igname</a:t>
            </a:r>
            <a:r>
              <a:rPr lang="fr-FR" sz="1200" dirty="0">
                <a:solidFill>
                  <a:srgbClr val="008000"/>
                </a:solidFill>
              </a:rPr>
              <a:t>, b) </a:t>
            </a:r>
            <a:r>
              <a:rPr lang="fr-FR" sz="1200" dirty="0">
                <a:solidFill>
                  <a:srgbClr val="008000"/>
                </a:solidFill>
                <a:hlinkClick r:id="rId2"/>
              </a:rPr>
              <a:t>http://</a:t>
            </a:r>
            <a:r>
              <a:rPr lang="fr-FR" sz="1200" dirty="0" smtClean="0">
                <a:solidFill>
                  <a:srgbClr val="008000"/>
                </a:solidFill>
                <a:hlinkClick r:id="rId2"/>
              </a:rPr>
              <a:t>fr.wikipedia.org/wiki/Dioscorea_alata</a:t>
            </a:r>
            <a:r>
              <a:rPr lang="fr-FR" sz="1200" dirty="0" smtClean="0">
                <a:solidFill>
                  <a:srgbClr val="008000"/>
                </a:solidFill>
              </a:rPr>
              <a:t>, c) </a:t>
            </a:r>
            <a:r>
              <a:rPr lang="fr-FR" sz="1200" dirty="0">
                <a:solidFill>
                  <a:srgbClr val="008000"/>
                </a:solidFill>
                <a:hlinkClick r:id="rId29"/>
              </a:rPr>
              <a:t>http://</a:t>
            </a:r>
            <a:r>
              <a:rPr lang="fr-FR" sz="1200" dirty="0" smtClean="0">
                <a:solidFill>
                  <a:srgbClr val="008000"/>
                </a:solidFill>
                <a:hlinkClick r:id="rId29"/>
              </a:rPr>
              <a:t>en.wikipedia.org/wiki/Dioscorea_alata</a:t>
            </a:r>
            <a:r>
              <a:rPr lang="fr-FR" sz="1200" dirty="0" smtClean="0">
                <a:solidFill>
                  <a:srgbClr val="008000"/>
                </a:solidFill>
              </a:rPr>
              <a:t>, d</a:t>
            </a:r>
            <a:r>
              <a:rPr lang="fr-FR" sz="1200" dirty="0">
                <a:solidFill>
                  <a:srgbClr val="008000"/>
                </a:solidFill>
              </a:rPr>
              <a:t>) </a:t>
            </a:r>
            <a:r>
              <a:rPr lang="fr-FR" sz="1200" dirty="0" err="1">
                <a:solidFill>
                  <a:srgbClr val="008000"/>
                </a:solidFill>
              </a:rPr>
              <a:t>Caractéristisation</a:t>
            </a:r>
            <a:r>
              <a:rPr lang="fr-FR" sz="1200" dirty="0">
                <a:solidFill>
                  <a:srgbClr val="008000"/>
                </a:solidFill>
              </a:rPr>
              <a:t> génétique des ignames cultivées de Madagascar et de leur virus, </a:t>
            </a:r>
            <a:r>
              <a:rPr lang="fr-FR" sz="1200" dirty="0">
                <a:solidFill>
                  <a:srgbClr val="008000"/>
                </a:solidFill>
                <a:hlinkClick r:id="rId30"/>
              </a:rPr>
              <a:t>http://</a:t>
            </a:r>
            <a:r>
              <a:rPr lang="fr-FR" sz="1200" dirty="0" smtClean="0">
                <a:solidFill>
                  <a:srgbClr val="008000"/>
                </a:solidFill>
                <a:hlinkClick r:id="rId30"/>
              </a:rPr>
              <a:t>iarivo.cirad.fr/doc/corus/Rap-stage_MamyTiana2010.pdf</a:t>
            </a:r>
            <a:r>
              <a:rPr lang="fr-FR" sz="1200" dirty="0">
                <a:solidFill>
                  <a:srgbClr val="008000"/>
                </a:solidFill>
              </a:rPr>
              <a:t>, e) </a:t>
            </a:r>
            <a:r>
              <a:rPr lang="fr-FR" sz="1200" dirty="0">
                <a:solidFill>
                  <a:srgbClr val="008000"/>
                </a:solidFill>
                <a:hlinkClick r:id="rId31"/>
              </a:rPr>
              <a:t>http://</a:t>
            </a:r>
            <a:r>
              <a:rPr lang="fr-FR" sz="1200" dirty="0" smtClean="0">
                <a:solidFill>
                  <a:srgbClr val="008000"/>
                </a:solidFill>
                <a:hlinkClick r:id="rId31"/>
              </a:rPr>
              <a:t>www.fao.org/wairdocs/x5695f/x5695f04.htm</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893949" y="52349"/>
            <a:ext cx="447675" cy="695325"/>
          </a:xfrm>
          <a:prstGeom prst="rect">
            <a:avLst/>
          </a:prstGeom>
        </p:spPr>
      </p:pic>
      <p:sp>
        <p:nvSpPr>
          <p:cNvPr id="9" name="ZoneTexte 8"/>
          <p:cNvSpPr txBox="1"/>
          <p:nvPr/>
        </p:nvSpPr>
        <p:spPr>
          <a:xfrm>
            <a:off x="1437036" y="236978"/>
            <a:ext cx="285486" cy="369332"/>
          </a:xfrm>
          <a:prstGeom prst="rect">
            <a:avLst/>
          </a:prstGeom>
          <a:noFill/>
        </p:spPr>
        <p:txBody>
          <a:bodyPr wrap="square" rtlCol="0">
            <a:spAutoFit/>
          </a:bodyPr>
          <a:lstStyle/>
          <a:p>
            <a:r>
              <a:rPr lang="fr-FR" b="1" dirty="0" smtClean="0"/>
              <a:t>?</a:t>
            </a:r>
            <a:endParaRPr lang="fr-FR" b="1" dirty="0"/>
          </a:p>
        </p:txBody>
      </p:sp>
      <p:sp>
        <p:nvSpPr>
          <p:cNvPr id="10" name="Rectangle 9"/>
          <p:cNvSpPr/>
          <p:nvPr/>
        </p:nvSpPr>
        <p:spPr>
          <a:xfrm>
            <a:off x="252007" y="4836364"/>
            <a:ext cx="1511861" cy="646331"/>
          </a:xfrm>
          <a:prstGeom prst="rect">
            <a:avLst/>
          </a:prstGeom>
        </p:spPr>
        <p:txBody>
          <a:bodyPr wrap="square">
            <a:spAutoFit/>
          </a:bodyPr>
          <a:lstStyle/>
          <a:p>
            <a:pPr algn="ctr"/>
            <a:r>
              <a:rPr lang="fr-FR" sz="1200" dirty="0">
                <a:solidFill>
                  <a:srgbClr val="008000"/>
                </a:solidFill>
                <a:latin typeface="Arial" panose="020B0604020202020204" pitchFamily="34" charset="0"/>
              </a:rPr>
              <a:t>Tubercules d'igname pourpre récoltés</a:t>
            </a:r>
            <a:endParaRPr lang="fr-FR" sz="1200" dirty="0">
              <a:solidFill>
                <a:srgbClr val="008000"/>
              </a:solidFill>
            </a:endParaRPr>
          </a:p>
        </p:txBody>
      </p:sp>
      <p:pic>
        <p:nvPicPr>
          <p:cNvPr id="11" name="Image 1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19483" y="161886"/>
            <a:ext cx="476250" cy="476250"/>
          </a:xfrm>
          <a:prstGeom prst="rect">
            <a:avLst/>
          </a:prstGeom>
        </p:spPr>
      </p:pic>
      <p:pic>
        <p:nvPicPr>
          <p:cNvPr id="12" name="Image 1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74262" y="222279"/>
            <a:ext cx="462774" cy="447846"/>
          </a:xfrm>
          <a:prstGeom prst="rect">
            <a:avLst/>
          </a:prstGeom>
        </p:spPr>
      </p:pic>
      <p:pic>
        <p:nvPicPr>
          <p:cNvPr id="8" name="Image 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52007" y="3909602"/>
            <a:ext cx="1419225" cy="857250"/>
          </a:xfrm>
          <a:prstGeom prst="rect">
            <a:avLst/>
          </a:prstGeom>
        </p:spPr>
      </p:pic>
      <p:pic>
        <p:nvPicPr>
          <p:cNvPr id="13" name="Image 1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950972" y="3815282"/>
            <a:ext cx="2144220" cy="1413236"/>
          </a:xfrm>
          <a:prstGeom prst="rect">
            <a:avLst/>
          </a:prstGeom>
        </p:spPr>
      </p:pic>
      <p:pic>
        <p:nvPicPr>
          <p:cNvPr id="14" name="Image 1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188484" y="3845578"/>
            <a:ext cx="1143000" cy="857250"/>
          </a:xfrm>
          <a:prstGeom prst="rect">
            <a:avLst/>
          </a:prstGeom>
        </p:spPr>
      </p:pic>
      <p:pic>
        <p:nvPicPr>
          <p:cNvPr id="15" name="Image 1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687286" y="3810000"/>
            <a:ext cx="1143000" cy="1524000"/>
          </a:xfrm>
          <a:prstGeom prst="rect">
            <a:avLst/>
          </a:prstGeom>
        </p:spPr>
      </p:pic>
      <p:pic>
        <p:nvPicPr>
          <p:cNvPr id="16" name="Image 1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687286" y="5334000"/>
            <a:ext cx="1143000" cy="1524000"/>
          </a:xfrm>
          <a:prstGeom prst="rect">
            <a:avLst/>
          </a:prstGeom>
        </p:spPr>
      </p:pic>
      <p:pic>
        <p:nvPicPr>
          <p:cNvPr id="17" name="Image 1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292566" y="3810000"/>
            <a:ext cx="2619375" cy="1743075"/>
          </a:xfrm>
          <a:prstGeom prst="rect">
            <a:avLst/>
          </a:prstGeom>
        </p:spPr>
      </p:pic>
      <p:pic>
        <p:nvPicPr>
          <p:cNvPr id="18" name="Image 1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944214" y="3909602"/>
            <a:ext cx="1847850" cy="2466975"/>
          </a:xfrm>
          <a:prstGeom prst="rect">
            <a:avLst/>
          </a:prstGeom>
        </p:spPr>
      </p:pic>
      <p:pic>
        <p:nvPicPr>
          <p:cNvPr id="19" name="Image 1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44647" y="5292543"/>
            <a:ext cx="1630674" cy="1498269"/>
          </a:xfrm>
          <a:prstGeom prst="rect">
            <a:avLst/>
          </a:prstGeom>
        </p:spPr>
      </p:pic>
      <p:pic>
        <p:nvPicPr>
          <p:cNvPr id="20" name="Image 1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0" y="5591175"/>
            <a:ext cx="1905000" cy="1266825"/>
          </a:xfrm>
          <a:prstGeom prst="rect">
            <a:avLst/>
          </a:prstGeom>
        </p:spPr>
      </p:pic>
      <p:sp>
        <p:nvSpPr>
          <p:cNvPr id="21" name="ZoneTexte 20"/>
          <p:cNvSpPr txBox="1"/>
          <p:nvPr/>
        </p:nvSpPr>
        <p:spPr>
          <a:xfrm>
            <a:off x="3803516" y="4702829"/>
            <a:ext cx="1755788" cy="461665"/>
          </a:xfrm>
          <a:prstGeom prst="rect">
            <a:avLst/>
          </a:prstGeom>
          <a:noFill/>
        </p:spPr>
        <p:txBody>
          <a:bodyPr wrap="square" rtlCol="0">
            <a:spAutoFit/>
          </a:bodyPr>
          <a:lstStyle/>
          <a:p>
            <a:pPr algn="ctr"/>
            <a:r>
              <a:rPr lang="fr-FR" sz="1200" dirty="0" smtClean="0">
                <a:solidFill>
                  <a:srgbClr val="008000"/>
                </a:solidFill>
              </a:rPr>
              <a:t>Gâteau à base d’igname pourpre (</a:t>
            </a:r>
            <a:r>
              <a:rPr lang="fr-FR" sz="1200" dirty="0">
                <a:solidFill>
                  <a:srgbClr val="008000"/>
                </a:solidFill>
              </a:rPr>
              <a:t>U</a:t>
            </a:r>
            <a:r>
              <a:rPr lang="fr-FR" sz="1200" dirty="0" smtClean="0">
                <a:solidFill>
                  <a:srgbClr val="008000"/>
                </a:solidFill>
              </a:rPr>
              <a:t>be) </a:t>
            </a:r>
            <a:endParaRPr lang="fr-FR" sz="1200" dirty="0">
              <a:solidFill>
                <a:srgbClr val="008000"/>
              </a:solidFill>
            </a:endParaRPr>
          </a:p>
        </p:txBody>
      </p:sp>
      <p:pic>
        <p:nvPicPr>
          <p:cNvPr id="22" name="Image 21"/>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981555" y="5333999"/>
            <a:ext cx="1942108" cy="1431027"/>
          </a:xfrm>
          <a:prstGeom prst="rect">
            <a:avLst/>
          </a:prstGeom>
        </p:spPr>
      </p:pic>
      <p:pic>
        <p:nvPicPr>
          <p:cNvPr id="23" name="Image 22"/>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311612" y="-21068"/>
            <a:ext cx="880388" cy="1173851"/>
          </a:xfrm>
          <a:prstGeom prst="rect">
            <a:avLst/>
          </a:prstGeom>
        </p:spPr>
      </p:pic>
      <p:sp>
        <p:nvSpPr>
          <p:cNvPr id="24" name="ZoneTexte 23"/>
          <p:cNvSpPr txBox="1"/>
          <p:nvPr/>
        </p:nvSpPr>
        <p:spPr>
          <a:xfrm>
            <a:off x="8990773" y="5639676"/>
            <a:ext cx="1517380" cy="1015663"/>
          </a:xfrm>
          <a:prstGeom prst="rect">
            <a:avLst/>
          </a:prstGeom>
          <a:noFill/>
        </p:spPr>
        <p:txBody>
          <a:bodyPr wrap="square" rtlCol="0">
            <a:spAutoFit/>
          </a:bodyPr>
          <a:lstStyle/>
          <a:p>
            <a:pPr algn="r"/>
            <a:r>
              <a:rPr lang="fr-FR" sz="1200" dirty="0">
                <a:solidFill>
                  <a:srgbClr val="008000"/>
                </a:solidFill>
              </a:rPr>
              <a:t>Igname pourpre fraîchement récoltée et tranché pour une vue en coupe </a:t>
            </a:r>
            <a:r>
              <a:rPr lang="fr-FR" sz="1200" dirty="0" smtClean="0">
                <a:solidFill>
                  <a:srgbClr val="008000"/>
                </a:solidFill>
              </a:rPr>
              <a:t>transversale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5" name="Image 24"/>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544657" y="5637094"/>
            <a:ext cx="1533909" cy="1158477"/>
          </a:xfrm>
          <a:prstGeom prst="rect">
            <a:avLst/>
          </a:prstGeom>
        </p:spPr>
      </p:pic>
      <p:pic>
        <p:nvPicPr>
          <p:cNvPr id="26" name="Image 25"/>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952338" y="208669"/>
            <a:ext cx="1171575" cy="714375"/>
          </a:xfrm>
          <a:prstGeom prst="rect">
            <a:avLst/>
          </a:prstGeom>
        </p:spPr>
      </p:pic>
    </p:spTree>
    <p:extLst>
      <p:ext uri="{BB962C8B-B14F-4D97-AF65-F5344CB8AC3E}">
        <p14:creationId xmlns:p14="http://schemas.microsoft.com/office/powerpoint/2010/main" val="24521616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21801" y="234166"/>
            <a:ext cx="557270" cy="33169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86</a:t>
            </a:fld>
            <a:endParaRPr lang="fr-FR" dirty="0"/>
          </a:p>
        </p:txBody>
      </p:sp>
      <p:sp>
        <p:nvSpPr>
          <p:cNvPr id="4" name="ZoneTexte 3"/>
          <p:cNvSpPr txBox="1"/>
          <p:nvPr/>
        </p:nvSpPr>
        <p:spPr>
          <a:xfrm>
            <a:off x="430967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Rectangle 4"/>
          <p:cNvSpPr/>
          <p:nvPr/>
        </p:nvSpPr>
        <p:spPr>
          <a:xfrm>
            <a:off x="121801" y="798590"/>
            <a:ext cx="5973879" cy="369332"/>
          </a:xfrm>
          <a:prstGeom prst="rect">
            <a:avLst/>
          </a:prstGeom>
        </p:spPr>
        <p:txBody>
          <a:bodyPr wrap="none">
            <a:spAutoFit/>
          </a:bodyPr>
          <a:lstStyle/>
          <a:p>
            <a:r>
              <a:rPr lang="fr-FR" dirty="0" smtClean="0">
                <a:solidFill>
                  <a:srgbClr val="008000"/>
                </a:solidFill>
              </a:rPr>
              <a:t>16.37quater. </a:t>
            </a:r>
            <a:r>
              <a:rPr lang="fr-FR" b="1" dirty="0">
                <a:solidFill>
                  <a:srgbClr val="008000"/>
                </a:solidFill>
              </a:rPr>
              <a:t>La multiplication d'ignames par </a:t>
            </a:r>
            <a:r>
              <a:rPr lang="fr-FR" b="1" dirty="0" smtClean="0">
                <a:solidFill>
                  <a:srgbClr val="008000"/>
                </a:solidFill>
              </a:rPr>
              <a:t>mini-bouturage</a:t>
            </a:r>
            <a:endParaRPr lang="fr-FR"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496" y="123787"/>
            <a:ext cx="495300" cy="5524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949" y="52349"/>
            <a:ext cx="447675" cy="695325"/>
          </a:xfrm>
          <a:prstGeom prst="rect">
            <a:avLst/>
          </a:prstGeom>
        </p:spPr>
      </p:pic>
      <p:sp>
        <p:nvSpPr>
          <p:cNvPr id="8" name="ZoneTexte 7"/>
          <p:cNvSpPr txBox="1"/>
          <p:nvPr/>
        </p:nvSpPr>
        <p:spPr>
          <a:xfrm>
            <a:off x="1437036" y="236978"/>
            <a:ext cx="285486" cy="369332"/>
          </a:xfrm>
          <a:prstGeom prst="rect">
            <a:avLst/>
          </a:prstGeom>
          <a:noFill/>
        </p:spPr>
        <p:txBody>
          <a:bodyPr wrap="square" rtlCol="0">
            <a:spAutoFit/>
          </a:bodyPr>
          <a:lstStyle/>
          <a:p>
            <a:r>
              <a:rPr lang="fr-FR" b="1" dirty="0" smtClean="0"/>
              <a:t>?</a:t>
            </a:r>
            <a:endParaRPr lang="fr-FR" b="1"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483" y="161886"/>
            <a:ext cx="476250" cy="4762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62" y="222279"/>
            <a:ext cx="462774" cy="447846"/>
          </a:xfrm>
          <a:prstGeom prst="rect">
            <a:avLst/>
          </a:prstGeom>
        </p:spPr>
      </p:pic>
      <p:sp>
        <p:nvSpPr>
          <p:cNvPr id="12" name="ZoneTexte 11"/>
          <p:cNvSpPr txBox="1"/>
          <p:nvPr/>
        </p:nvSpPr>
        <p:spPr>
          <a:xfrm>
            <a:off x="121801" y="1218838"/>
            <a:ext cx="11864551" cy="5632311"/>
          </a:xfrm>
          <a:prstGeom prst="rect">
            <a:avLst/>
          </a:prstGeom>
          <a:noFill/>
        </p:spPr>
        <p:txBody>
          <a:bodyPr wrap="square" rtlCol="0">
            <a:spAutoFit/>
          </a:bodyPr>
          <a:lstStyle/>
          <a:p>
            <a:pPr algn="just"/>
            <a:r>
              <a:rPr lang="fr-FR" dirty="0">
                <a:solidFill>
                  <a:srgbClr val="008000"/>
                </a:solidFill>
              </a:rPr>
              <a:t>Cette technique consiste à produire des petits tubercules entiers à partir de tuber-cules-mères fractionnés en petits fragments de 15 à 30 g. Afin de produire les mini-fragments nécessaires, on procède comme suit  :</a:t>
            </a:r>
          </a:p>
          <a:p>
            <a:pPr algn="just"/>
            <a:r>
              <a:rPr lang="fr-FR" dirty="0">
                <a:solidFill>
                  <a:srgbClr val="008000"/>
                </a:solidFill>
              </a:rPr>
              <a:t>1. Choisir de bons tubercules entiers et sains qui commencent à germer.</a:t>
            </a:r>
          </a:p>
          <a:p>
            <a:pPr algn="just"/>
            <a:r>
              <a:rPr lang="fr-FR" dirty="0">
                <a:solidFill>
                  <a:srgbClr val="008000"/>
                </a:solidFill>
              </a:rPr>
              <a:t>2. Fractionner les tubercules transversalement, en disques d'environ 3 cm d'épaisseur.</a:t>
            </a:r>
          </a:p>
          <a:p>
            <a:pPr algn="just"/>
            <a:r>
              <a:rPr lang="fr-FR" dirty="0">
                <a:solidFill>
                  <a:srgbClr val="008000"/>
                </a:solidFill>
              </a:rPr>
              <a:t>3. Diviser ensuite les disques longitudinalement afin d'obtenir des fragments de 15 à 30 g. Chaque fragment doit nécessairement posséder un morceau de peau.</a:t>
            </a:r>
          </a:p>
          <a:p>
            <a:pPr algn="just"/>
            <a:r>
              <a:rPr lang="fr-FR" dirty="0">
                <a:solidFill>
                  <a:srgbClr val="008000"/>
                </a:solidFill>
              </a:rPr>
              <a:t>4. Verser 150 g de cendre de cuisine ou de bois dans un seau, ajouter 8 l d'eau et bien mélanger. On peut aussi ajouter un fongicide homologué dans le pays.</a:t>
            </a:r>
          </a:p>
          <a:p>
            <a:pPr algn="just"/>
            <a:r>
              <a:rPr lang="fr-FR" dirty="0">
                <a:solidFill>
                  <a:srgbClr val="008000"/>
                </a:solidFill>
              </a:rPr>
              <a:t>5. Tremper les fragments de tubercules dans le liquide ainsi obtenu, remuer avec un bâton et laisser reposer les fragments pendant environ 10 minutes.</a:t>
            </a:r>
          </a:p>
          <a:p>
            <a:pPr algn="just"/>
            <a:r>
              <a:rPr lang="fr-FR" dirty="0">
                <a:solidFill>
                  <a:srgbClr val="008000"/>
                </a:solidFill>
              </a:rPr>
              <a:t>6. Sortir les fragments et les laisser sécher à l'ombre.</a:t>
            </a:r>
          </a:p>
          <a:p>
            <a:pPr algn="just"/>
            <a:r>
              <a:rPr lang="fr-FR" dirty="0">
                <a:solidFill>
                  <a:srgbClr val="008000"/>
                </a:solidFill>
              </a:rPr>
              <a:t>7. Préparer une pépinière ombragée, recouverte d'une légère couche de sciure de bois, puis l'arroser.</a:t>
            </a:r>
          </a:p>
          <a:p>
            <a:pPr algn="just"/>
            <a:r>
              <a:rPr lang="fr-FR" dirty="0">
                <a:solidFill>
                  <a:srgbClr val="008000"/>
                </a:solidFill>
              </a:rPr>
              <a:t>8. Y étaler les fragments et les recouvrir d'une seconde couche de sciure.</a:t>
            </a:r>
          </a:p>
          <a:p>
            <a:pPr algn="just"/>
            <a:r>
              <a:rPr lang="fr-FR" dirty="0">
                <a:solidFill>
                  <a:srgbClr val="008000"/>
                </a:solidFill>
              </a:rPr>
              <a:t>9. Arroser régulièrement pendant 2 à 4 semaines. Eviter l'excès d'eau qui peut provoquer des pourritures.</a:t>
            </a:r>
          </a:p>
          <a:p>
            <a:pPr algn="just"/>
            <a:r>
              <a:rPr lang="fr-FR" dirty="0">
                <a:solidFill>
                  <a:srgbClr val="008000"/>
                </a:solidFill>
              </a:rPr>
              <a:t>10. Transplanter les fragments germés au champ sur des billons espacés d'un mètre et aménagés sur un sol riche et bien drainé. Respecter un écartement de 25 cm entre les </a:t>
            </a:r>
            <a:r>
              <a:rPr lang="fr-FR" dirty="0" err="1">
                <a:solidFill>
                  <a:srgbClr val="008000"/>
                </a:solidFill>
              </a:rPr>
              <a:t>plan-tes</a:t>
            </a:r>
            <a:r>
              <a:rPr lang="fr-FR" dirty="0">
                <a:solidFill>
                  <a:srgbClr val="008000"/>
                </a:solidFill>
              </a:rPr>
              <a:t>.</a:t>
            </a:r>
          </a:p>
          <a:p>
            <a:pPr algn="just"/>
            <a:r>
              <a:rPr lang="fr-FR" dirty="0">
                <a:solidFill>
                  <a:srgbClr val="008000"/>
                </a:solidFill>
              </a:rPr>
              <a:t>11. Le paillage des billons permet de sauvegarder l'humidité et de mieux combattre les mauvaises herbes.</a:t>
            </a:r>
          </a:p>
          <a:p>
            <a:pPr algn="just"/>
            <a:r>
              <a:rPr lang="fr-FR" dirty="0">
                <a:solidFill>
                  <a:srgbClr val="008000"/>
                </a:solidFill>
              </a:rPr>
              <a:t>12. Récolter les </a:t>
            </a:r>
            <a:r>
              <a:rPr lang="fr-FR" dirty="0" err="1">
                <a:solidFill>
                  <a:srgbClr val="008000"/>
                </a:solidFill>
              </a:rPr>
              <a:t>semenceaux</a:t>
            </a:r>
            <a:r>
              <a:rPr lang="fr-FR" dirty="0">
                <a:solidFill>
                  <a:srgbClr val="008000"/>
                </a:solidFill>
              </a:rPr>
              <a:t> 5 à 6 mois après plantation au champ. Ils pèseront entre 200 et 1 000 g.</a:t>
            </a:r>
          </a:p>
          <a:p>
            <a:pPr algn="just"/>
            <a:r>
              <a:rPr lang="fr-FR" dirty="0">
                <a:solidFill>
                  <a:srgbClr val="008000"/>
                </a:solidFill>
              </a:rPr>
              <a:t>13. Garder les </a:t>
            </a:r>
            <a:r>
              <a:rPr lang="fr-FR" dirty="0" err="1">
                <a:solidFill>
                  <a:srgbClr val="008000"/>
                </a:solidFill>
              </a:rPr>
              <a:t>semenceaux</a:t>
            </a:r>
            <a:r>
              <a:rPr lang="fr-FR" dirty="0">
                <a:solidFill>
                  <a:srgbClr val="008000"/>
                </a:solidFill>
              </a:rPr>
              <a:t> dans un endroit frais et bien aéré, à l'abri des rongeurs, jusqu'au moment de la plantation.</a:t>
            </a:r>
          </a:p>
          <a:p>
            <a:pPr algn="r"/>
            <a:r>
              <a:rPr lang="fr-FR" dirty="0">
                <a:solidFill>
                  <a:srgbClr val="008000"/>
                </a:solidFill>
              </a:rPr>
              <a:t>(d'après l'INPT, 1989</a:t>
            </a:r>
            <a:r>
              <a:rPr lang="fr-FR" dirty="0" smtClean="0">
                <a:solidFill>
                  <a:srgbClr val="008000"/>
                </a:solidFill>
              </a:rPr>
              <a:t>)</a:t>
            </a:r>
            <a:endParaRPr lang="fr-FR" dirty="0">
              <a:solidFill>
                <a:srgbClr val="008000"/>
              </a:solidFill>
            </a:endParaRPr>
          </a:p>
        </p:txBody>
      </p:sp>
    </p:spTree>
    <p:extLst>
      <p:ext uri="{BB962C8B-B14F-4D97-AF65-F5344CB8AC3E}">
        <p14:creationId xmlns:p14="http://schemas.microsoft.com/office/powerpoint/2010/main" val="16707743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0336" y="182834"/>
            <a:ext cx="557270" cy="331692"/>
          </a:xfrm>
        </p:spPr>
        <p:txBody>
          <a:bodyPr/>
          <a:lstStyle/>
          <a:p>
            <a:fld id="{603C289A-54D5-4C32-934A-7B1A9FC8B676}" type="slidenum">
              <a:rPr lang="fr-FR" smtClean="0"/>
              <a:t>87</a:t>
            </a:fld>
            <a:endParaRPr lang="fr-FR" dirty="0"/>
          </a:p>
        </p:txBody>
      </p:sp>
      <p:sp>
        <p:nvSpPr>
          <p:cNvPr id="3" name="ZoneTexte 2"/>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642220"/>
            <a:ext cx="3051156" cy="369332"/>
          </a:xfrm>
          <a:prstGeom prst="rect">
            <a:avLst/>
          </a:prstGeom>
        </p:spPr>
        <p:txBody>
          <a:bodyPr wrap="none">
            <a:spAutoFit/>
          </a:bodyPr>
          <a:lstStyle/>
          <a:p>
            <a:r>
              <a:rPr lang="fr-FR" dirty="0">
                <a:solidFill>
                  <a:srgbClr val="008000"/>
                </a:solidFill>
              </a:rPr>
              <a:t>16.38. </a:t>
            </a:r>
            <a:r>
              <a:rPr lang="fr-FR" b="1" dirty="0">
                <a:solidFill>
                  <a:srgbClr val="008000"/>
                </a:solidFill>
              </a:rPr>
              <a:t>Carotte</a:t>
            </a:r>
            <a:r>
              <a:rPr lang="fr-FR" dirty="0">
                <a:solidFill>
                  <a:srgbClr val="008000"/>
                </a:solidFill>
              </a:rPr>
              <a:t> (</a:t>
            </a:r>
            <a:r>
              <a:rPr lang="fr-FR" i="1" dirty="0">
                <a:solidFill>
                  <a:srgbClr val="008000"/>
                </a:solidFill>
              </a:rPr>
              <a:t>Daucus </a:t>
            </a:r>
            <a:r>
              <a:rPr lang="fr-FR" i="1" dirty="0" err="1">
                <a:solidFill>
                  <a:srgbClr val="008000"/>
                </a:solidFill>
              </a:rPr>
              <a:t>carota</a:t>
            </a:r>
            <a:r>
              <a:rPr lang="fr-FR" dirty="0" smtClean="0">
                <a:solidFill>
                  <a:srgbClr val="008000"/>
                </a:solidFill>
              </a:rPr>
              <a:t>)</a:t>
            </a:r>
            <a:endParaRPr lang="fr-FR" dirty="0">
              <a:solidFill>
                <a:srgbClr val="008000"/>
              </a:solidFill>
            </a:endParaRPr>
          </a:p>
        </p:txBody>
      </p:sp>
      <p:sp>
        <p:nvSpPr>
          <p:cNvPr id="5" name="ZoneTexte 4"/>
          <p:cNvSpPr txBox="1"/>
          <p:nvPr/>
        </p:nvSpPr>
        <p:spPr>
          <a:xfrm>
            <a:off x="121800" y="1068934"/>
            <a:ext cx="12070199" cy="4524315"/>
          </a:xfrm>
          <a:prstGeom prst="rect">
            <a:avLst/>
          </a:prstGeom>
          <a:noFill/>
        </p:spPr>
        <p:txBody>
          <a:bodyPr wrap="square" rtlCol="0">
            <a:spAutoFit/>
          </a:bodyPr>
          <a:lstStyle/>
          <a:p>
            <a:pPr algn="just"/>
            <a:r>
              <a:rPr lang="fr-FR" dirty="0">
                <a:solidFill>
                  <a:srgbClr val="008000"/>
                </a:solidFill>
              </a:rPr>
              <a:t>La </a:t>
            </a:r>
            <a:r>
              <a:rPr lang="fr-FR" b="1" dirty="0">
                <a:solidFill>
                  <a:srgbClr val="008000"/>
                </a:solidFill>
              </a:rPr>
              <a:t>carotte</a:t>
            </a:r>
            <a:r>
              <a:rPr lang="fr-FR" dirty="0">
                <a:solidFill>
                  <a:srgbClr val="008000"/>
                </a:solidFill>
              </a:rPr>
              <a:t> (</a:t>
            </a:r>
            <a:r>
              <a:rPr lang="fr-FR" b="1" i="1" dirty="0">
                <a:solidFill>
                  <a:srgbClr val="008000"/>
                </a:solidFill>
              </a:rPr>
              <a:t>Daucus </a:t>
            </a:r>
            <a:r>
              <a:rPr lang="fr-FR" b="1" i="1" dirty="0" err="1">
                <a:solidFill>
                  <a:srgbClr val="008000"/>
                </a:solidFill>
              </a:rPr>
              <a:t>carota</a:t>
            </a:r>
            <a:r>
              <a:rPr lang="fr-FR" dirty="0">
                <a:solidFill>
                  <a:srgbClr val="008000"/>
                </a:solidFill>
              </a:rPr>
              <a:t>) est une </a:t>
            </a:r>
            <a:r>
              <a:rPr lang="fr-FR" dirty="0">
                <a:solidFill>
                  <a:srgbClr val="008000"/>
                </a:solidFill>
                <a:hlinkClick r:id="rId3" tooltip="Plante"/>
              </a:rPr>
              <a:t>plante</a:t>
            </a:r>
            <a:r>
              <a:rPr lang="fr-FR" dirty="0">
                <a:solidFill>
                  <a:srgbClr val="008000"/>
                </a:solidFill>
              </a:rPr>
              <a:t> </a:t>
            </a:r>
            <a:r>
              <a:rPr lang="fr-FR" dirty="0">
                <a:solidFill>
                  <a:srgbClr val="008000"/>
                </a:solidFill>
                <a:hlinkClick r:id="rId4" tooltip="Plante bisannuelle"/>
              </a:rPr>
              <a:t>bisannuelle</a:t>
            </a:r>
            <a:r>
              <a:rPr lang="fr-FR" dirty="0">
                <a:solidFill>
                  <a:srgbClr val="008000"/>
                </a:solidFill>
              </a:rPr>
              <a:t> de la </a:t>
            </a:r>
            <a:r>
              <a:rPr lang="fr-FR" dirty="0">
                <a:solidFill>
                  <a:srgbClr val="008000"/>
                </a:solidFill>
                <a:hlinkClick r:id="rId5" tooltip="Famille (biologie)"/>
              </a:rPr>
              <a:t>famille</a:t>
            </a:r>
            <a:r>
              <a:rPr lang="fr-FR" dirty="0">
                <a:solidFill>
                  <a:srgbClr val="008000"/>
                </a:solidFill>
              </a:rPr>
              <a:t> des </a:t>
            </a:r>
            <a:r>
              <a:rPr lang="fr-FR" dirty="0" err="1">
                <a:solidFill>
                  <a:srgbClr val="008000"/>
                </a:solidFill>
                <a:hlinkClick r:id="rId6" tooltip="Apiaceae"/>
              </a:rPr>
              <a:t>Apiacées</a:t>
            </a:r>
            <a:r>
              <a:rPr lang="fr-FR" dirty="0">
                <a:solidFill>
                  <a:srgbClr val="008000"/>
                </a:solidFill>
              </a:rPr>
              <a:t> (anciennement ombellifères), largement cultivée pour </a:t>
            </a:r>
            <a:r>
              <a:rPr lang="fr-FR" dirty="0" err="1">
                <a:solidFill>
                  <a:srgbClr val="008000"/>
                </a:solidFill>
              </a:rPr>
              <a:t>sa</a:t>
            </a:r>
            <a:r>
              <a:rPr lang="fr-FR" dirty="0" err="1">
                <a:solidFill>
                  <a:srgbClr val="008000"/>
                </a:solidFill>
                <a:hlinkClick r:id="rId7" tooltip="Racine (botanique)"/>
              </a:rPr>
              <a:t>racine</a:t>
            </a:r>
            <a:r>
              <a:rPr lang="fr-FR" dirty="0">
                <a:solidFill>
                  <a:srgbClr val="008000"/>
                </a:solidFill>
                <a:hlinkClick r:id="rId7" tooltip="Racine (botanique)"/>
              </a:rPr>
              <a:t> pivotante</a:t>
            </a:r>
            <a:r>
              <a:rPr lang="fr-FR" dirty="0">
                <a:solidFill>
                  <a:srgbClr val="008000"/>
                </a:solidFill>
              </a:rPr>
              <a:t> charnue, comestible, de couleur généralement orangée, consommée comme </a:t>
            </a:r>
            <a:r>
              <a:rPr lang="fr-FR" dirty="0">
                <a:solidFill>
                  <a:srgbClr val="008000"/>
                </a:solidFill>
                <a:hlinkClick r:id="rId8" tooltip="Légume"/>
              </a:rPr>
              <a:t>légume</a:t>
            </a:r>
            <a:r>
              <a:rPr lang="fr-FR" dirty="0">
                <a:solidFill>
                  <a:srgbClr val="008000"/>
                </a:solidFill>
              </a:rPr>
              <a:t>. C'est une racine riche en </a:t>
            </a:r>
            <a:r>
              <a:rPr lang="fr-FR" u="sng" dirty="0">
                <a:solidFill>
                  <a:srgbClr val="008000"/>
                </a:solidFill>
                <a:hlinkClick r:id="rId9" tooltip="Carotène"/>
              </a:rPr>
              <a:t>carotène</a:t>
            </a:r>
            <a:r>
              <a:rPr lang="fr-FR" dirty="0" smtClean="0">
                <a:solidFill>
                  <a:srgbClr val="008000"/>
                </a:solidFill>
              </a:rPr>
              <a:t>.</a:t>
            </a:r>
            <a:r>
              <a:rPr lang="fr-FR" sz="1200" dirty="0" smtClean="0">
                <a:solidFill>
                  <a:srgbClr val="008000"/>
                </a:solidFill>
              </a:rPr>
              <a:t> </a:t>
            </a:r>
            <a:r>
              <a:rPr lang="fr-FR" dirty="0">
                <a:solidFill>
                  <a:srgbClr val="008000"/>
                </a:solidFill>
              </a:rPr>
              <a:t>La carotte est une plante </a:t>
            </a:r>
            <a:r>
              <a:rPr lang="fr-FR" dirty="0">
                <a:solidFill>
                  <a:srgbClr val="008000"/>
                </a:solidFill>
                <a:hlinkClick r:id="rId10" tooltip="Herbacée"/>
              </a:rPr>
              <a:t>herbacée</a:t>
            </a:r>
            <a:r>
              <a:rPr lang="fr-FR" dirty="0">
                <a:solidFill>
                  <a:srgbClr val="008000"/>
                </a:solidFill>
              </a:rPr>
              <a:t> bisannuelle qui peut atteindre jusqu'à 30 centimètres de haut, à </a:t>
            </a:r>
            <a:r>
              <a:rPr lang="fr-FR" dirty="0">
                <a:solidFill>
                  <a:srgbClr val="008000"/>
                </a:solidFill>
                <a:hlinkClick r:id="rId7" tooltip="Racine (botanique)"/>
              </a:rPr>
              <a:t>racine</a:t>
            </a:r>
            <a:r>
              <a:rPr lang="fr-FR" dirty="0">
                <a:solidFill>
                  <a:srgbClr val="008000"/>
                </a:solidFill>
              </a:rPr>
              <a:t> pivotante, orange, épaisse et allongée</a:t>
            </a:r>
            <a:r>
              <a:rPr lang="fr-FR" dirty="0" smtClean="0">
                <a:solidFill>
                  <a:srgbClr val="008000"/>
                </a:solidFill>
              </a:rPr>
              <a:t>. </a:t>
            </a:r>
            <a:r>
              <a:rPr lang="fr-FR" sz="1200" dirty="0" smtClean="0">
                <a:solidFill>
                  <a:srgbClr val="008000"/>
                </a:solidFill>
              </a:rPr>
              <a:t>Les</a:t>
            </a:r>
            <a:r>
              <a:rPr lang="fr-FR" sz="1200" dirty="0">
                <a:solidFill>
                  <a:srgbClr val="008000"/>
                </a:solidFill>
              </a:rPr>
              <a:t> </a:t>
            </a:r>
            <a:r>
              <a:rPr lang="fr-FR" sz="1200" dirty="0">
                <a:solidFill>
                  <a:srgbClr val="008000"/>
                </a:solidFill>
                <a:hlinkClick r:id="rId11" tooltip="Feuille"/>
              </a:rPr>
              <a:t>feuilles</a:t>
            </a:r>
            <a:r>
              <a:rPr lang="fr-FR" sz="1200" dirty="0">
                <a:solidFill>
                  <a:srgbClr val="008000"/>
                </a:solidFill>
              </a:rPr>
              <a:t> sont profondément divisées et couvertes de </a:t>
            </a:r>
            <a:r>
              <a:rPr lang="fr-FR" sz="1200" dirty="0" smtClean="0">
                <a:solidFill>
                  <a:srgbClr val="008000"/>
                </a:solidFill>
              </a:rPr>
              <a:t>poils. Les</a:t>
            </a:r>
            <a:r>
              <a:rPr lang="fr-FR" sz="1200" dirty="0">
                <a:solidFill>
                  <a:srgbClr val="008000"/>
                </a:solidFill>
              </a:rPr>
              <a:t> </a:t>
            </a:r>
            <a:r>
              <a:rPr lang="fr-FR" sz="1200" dirty="0">
                <a:solidFill>
                  <a:srgbClr val="008000"/>
                </a:solidFill>
                <a:hlinkClick r:id="rId12" tooltip="Fleur"/>
              </a:rPr>
              <a:t>fleurs</a:t>
            </a:r>
            <a:r>
              <a:rPr lang="fr-FR" sz="1200" dirty="0">
                <a:solidFill>
                  <a:srgbClr val="008000"/>
                </a:solidFill>
              </a:rPr>
              <a:t> blanches, de petite taille, sont regroupées en </a:t>
            </a:r>
            <a:r>
              <a:rPr lang="fr-FR" sz="1200" dirty="0">
                <a:solidFill>
                  <a:srgbClr val="008000"/>
                </a:solidFill>
                <a:hlinkClick r:id="rId13" tooltip="Ombelle"/>
              </a:rPr>
              <a:t>ombelles</a:t>
            </a:r>
            <a:r>
              <a:rPr lang="fr-FR" sz="1200" dirty="0">
                <a:solidFill>
                  <a:srgbClr val="008000"/>
                </a:solidFill>
              </a:rPr>
              <a:t> </a:t>
            </a:r>
            <a:r>
              <a:rPr lang="fr-FR" sz="1200" dirty="0" smtClean="0">
                <a:solidFill>
                  <a:srgbClr val="008000"/>
                </a:solidFill>
              </a:rPr>
              <a:t>composées. </a:t>
            </a:r>
            <a:r>
              <a:rPr lang="fr-FR" sz="1200" dirty="0">
                <a:solidFill>
                  <a:srgbClr val="008000"/>
                </a:solidFill>
              </a:rPr>
              <a:t>es fruits sont des diakènes, qui portent des côtes munies d'aiguillons participant à leur dissémination par les </a:t>
            </a:r>
            <a:r>
              <a:rPr lang="fr-FR" sz="1200" dirty="0" smtClean="0">
                <a:solidFill>
                  <a:srgbClr val="008000"/>
                </a:solidFill>
              </a:rPr>
              <a:t>animaux. </a:t>
            </a:r>
          </a:p>
          <a:p>
            <a:pPr algn="just"/>
            <a:r>
              <a:rPr lang="fr-FR" sz="1200" dirty="0">
                <a:solidFill>
                  <a:srgbClr val="008000"/>
                </a:solidFill>
              </a:rPr>
              <a:t>Les carottes sont cultivées à partir de graines et prennent autour de quatre mois pour mûrir. </a:t>
            </a:r>
            <a:r>
              <a:rPr lang="fr-FR" sz="1200" b="1" dirty="0">
                <a:solidFill>
                  <a:srgbClr val="008000"/>
                </a:solidFill>
              </a:rPr>
              <a:t>Ils poussent mieux en plein soleil</a:t>
            </a:r>
            <a:r>
              <a:rPr lang="fr-FR" sz="1200" dirty="0">
                <a:solidFill>
                  <a:srgbClr val="008000"/>
                </a:solidFill>
              </a:rPr>
              <a:t>, mais tolère un peu d'ombre.</a:t>
            </a:r>
            <a:r>
              <a:rPr lang="fr-FR" sz="1200" b="1" dirty="0">
                <a:solidFill>
                  <a:srgbClr val="008000"/>
                </a:solidFill>
              </a:rPr>
              <a:t> </a:t>
            </a:r>
            <a:r>
              <a:rPr lang="fr-FR" sz="1200" b="1" dirty="0" smtClean="0">
                <a:solidFill>
                  <a:srgbClr val="008000"/>
                </a:solidFill>
              </a:rPr>
              <a:t>La </a:t>
            </a:r>
            <a:r>
              <a:rPr lang="fr-FR" sz="1200" b="1" dirty="0">
                <a:solidFill>
                  <a:srgbClr val="008000"/>
                </a:solidFill>
              </a:rPr>
              <a:t>température optimale de croissance est comprise entre 16 et 21 ° C (61 et 70 ° F). </a:t>
            </a:r>
            <a:r>
              <a:rPr lang="fr-FR" sz="1200" b="1" dirty="0" smtClean="0">
                <a:solidFill>
                  <a:srgbClr val="008000"/>
                </a:solidFill>
              </a:rPr>
              <a:t>Le </a:t>
            </a:r>
            <a:r>
              <a:rPr lang="fr-FR" sz="1200" b="1" dirty="0">
                <a:solidFill>
                  <a:srgbClr val="008000"/>
                </a:solidFill>
              </a:rPr>
              <a:t>sol idéal est profond, meuble et bien drainé, de sable ou de limoneux et avec un </a:t>
            </a:r>
            <a:r>
              <a:rPr lang="fr-FR" sz="1200" b="1" dirty="0">
                <a:solidFill>
                  <a:srgbClr val="008000"/>
                </a:solidFill>
                <a:hlinkClick r:id="rId14" tooltip="PH"/>
              </a:rPr>
              <a:t>pH</a:t>
            </a:r>
            <a:r>
              <a:rPr lang="fr-FR" sz="1200" b="1" dirty="0">
                <a:solidFill>
                  <a:srgbClr val="008000"/>
                </a:solidFill>
              </a:rPr>
              <a:t> de 6,3 à </a:t>
            </a:r>
            <a:r>
              <a:rPr lang="fr-FR" sz="1200" b="1" dirty="0" smtClean="0">
                <a:solidFill>
                  <a:srgbClr val="008000"/>
                </a:solidFill>
              </a:rPr>
              <a:t>6,8. </a:t>
            </a:r>
            <a:r>
              <a:rPr lang="fr-FR" sz="1200" dirty="0" smtClean="0">
                <a:solidFill>
                  <a:srgbClr val="008000"/>
                </a:solidFill>
              </a:rPr>
              <a:t>Les engrais </a:t>
            </a:r>
            <a:r>
              <a:rPr lang="fr-FR" sz="1200" dirty="0">
                <a:solidFill>
                  <a:srgbClr val="008000"/>
                </a:solidFill>
              </a:rPr>
              <a:t>doivent être appliqués en fonction du type de sol et </a:t>
            </a:r>
            <a:r>
              <a:rPr lang="fr-FR" sz="1200" b="1" dirty="0">
                <a:solidFill>
                  <a:srgbClr val="008000"/>
                </a:solidFill>
              </a:rPr>
              <a:t>la culture nécessite de faibles niveaux d'azote</a:t>
            </a:r>
            <a:r>
              <a:rPr lang="fr-FR" sz="1200" dirty="0">
                <a:solidFill>
                  <a:srgbClr val="008000"/>
                </a:solidFill>
              </a:rPr>
              <a:t>, de phosphate modéré et élevé de la potasse. </a:t>
            </a:r>
            <a:r>
              <a:rPr lang="fr-FR" sz="1200" dirty="0" smtClean="0">
                <a:solidFill>
                  <a:srgbClr val="008000"/>
                </a:solidFill>
              </a:rPr>
              <a:t>Les sols </a:t>
            </a:r>
            <a:r>
              <a:rPr lang="fr-FR" sz="1200" dirty="0">
                <a:solidFill>
                  <a:srgbClr val="008000"/>
                </a:solidFill>
              </a:rPr>
              <a:t>riches devraient être évités, car </a:t>
            </a:r>
            <a:r>
              <a:rPr lang="fr-FR" sz="1200" dirty="0" smtClean="0">
                <a:solidFill>
                  <a:srgbClr val="008000"/>
                </a:solidFill>
              </a:rPr>
              <a:t>les </a:t>
            </a:r>
            <a:r>
              <a:rPr lang="fr-FR" sz="1200" dirty="0">
                <a:solidFill>
                  <a:srgbClr val="008000"/>
                </a:solidFill>
              </a:rPr>
              <a:t>racines deviennent velues et </a:t>
            </a:r>
            <a:r>
              <a:rPr lang="fr-FR" sz="1200" dirty="0" smtClean="0">
                <a:solidFill>
                  <a:srgbClr val="008000"/>
                </a:solidFill>
              </a:rPr>
              <a:t>difformes. </a:t>
            </a:r>
            <a:r>
              <a:rPr lang="fr-FR" sz="1200" b="1" dirty="0" smtClean="0">
                <a:solidFill>
                  <a:srgbClr val="008000"/>
                </a:solidFill>
              </a:rPr>
              <a:t>L'irrigation </a:t>
            </a:r>
            <a:r>
              <a:rPr lang="fr-FR" sz="1200" b="1" dirty="0">
                <a:solidFill>
                  <a:srgbClr val="008000"/>
                </a:solidFill>
              </a:rPr>
              <a:t>doit être appliquée en cas de besoin pour garder le sol humide </a:t>
            </a:r>
            <a:r>
              <a:rPr lang="fr-FR" sz="1200" dirty="0">
                <a:solidFill>
                  <a:srgbClr val="008000"/>
                </a:solidFill>
              </a:rPr>
              <a:t>et la récolte devrait être dilué si nécessaire et gardé exempt de mauvaises </a:t>
            </a:r>
            <a:r>
              <a:rPr lang="fr-FR" sz="1200" dirty="0" smtClean="0">
                <a:solidFill>
                  <a:srgbClr val="008000"/>
                </a:solidFill>
              </a:rPr>
              <a:t>herbes.</a:t>
            </a:r>
            <a:r>
              <a:rPr lang="fr-FR" sz="1200" dirty="0">
                <a:solidFill>
                  <a:srgbClr val="008000"/>
                </a:solidFill>
              </a:rPr>
              <a:t> </a:t>
            </a:r>
            <a:r>
              <a:rPr lang="fr-FR" sz="1200" dirty="0" smtClean="0">
                <a:solidFill>
                  <a:srgbClr val="008000"/>
                </a:solidFill>
              </a:rPr>
              <a:t>Comme </a:t>
            </a:r>
            <a:r>
              <a:rPr lang="fr-FR" sz="1200" dirty="0">
                <a:solidFill>
                  <a:srgbClr val="008000"/>
                </a:solidFill>
              </a:rPr>
              <a:t>toutes les plantes à racine pivotante, les carottes ne se repiquent pas, elles doivent être semées en place, avec un semis </a:t>
            </a:r>
            <a:r>
              <a:rPr lang="fr-FR" sz="1200" dirty="0" smtClean="0">
                <a:solidFill>
                  <a:srgbClr val="008000"/>
                </a:solidFill>
              </a:rPr>
              <a:t>clairsemé. La </a:t>
            </a:r>
            <a:r>
              <a:rPr lang="fr-FR" sz="1200" dirty="0">
                <a:solidFill>
                  <a:srgbClr val="008000"/>
                </a:solidFill>
              </a:rPr>
              <a:t>culture des carottes demande un sol </a:t>
            </a:r>
            <a:r>
              <a:rPr lang="fr-FR" sz="1200" b="1" dirty="0">
                <a:solidFill>
                  <a:srgbClr val="008000"/>
                </a:solidFill>
              </a:rPr>
              <a:t>meuble et léger, permettant un drainage naturel. L'absence de cailloux, graviers, ou autres obstacles est nécessaire afin d'éviter que les carottes ne fourchent</a:t>
            </a:r>
            <a:r>
              <a:rPr lang="fr-FR" sz="1200" b="1" dirty="0" smtClean="0">
                <a:solidFill>
                  <a:srgbClr val="008000"/>
                </a:solidFill>
              </a:rPr>
              <a:t>. </a:t>
            </a:r>
            <a:r>
              <a:rPr lang="fr-FR" sz="1200" dirty="0" smtClean="0">
                <a:solidFill>
                  <a:srgbClr val="008000"/>
                </a:solidFill>
              </a:rPr>
              <a:t>Pour </a:t>
            </a:r>
            <a:r>
              <a:rPr lang="fr-FR" sz="1200" dirty="0">
                <a:solidFill>
                  <a:srgbClr val="008000"/>
                </a:solidFill>
              </a:rPr>
              <a:t>une bonne croissance, la carotte a des besoins plus particulièrement élevés en eau dans le mois suivant le semis, en azote pendant le développement du feuillage, et en potassium pendant la phase de développement de la racine</a:t>
            </a:r>
            <a:r>
              <a:rPr lang="fr-FR" sz="1200" dirty="0" smtClean="0">
                <a:solidFill>
                  <a:srgbClr val="008000"/>
                </a:solidFill>
              </a:rPr>
              <a:t>. La </a:t>
            </a:r>
            <a:r>
              <a:rPr lang="fr-FR" sz="1200" dirty="0">
                <a:solidFill>
                  <a:srgbClr val="008000"/>
                </a:solidFill>
              </a:rPr>
              <a:t>durée de culture s'étale de 2 mois et demi à 6 mois, selon qu'elle est effectuée en pleine terre ou sous abri, et selon la variété. Ce légume se sème dans un sol </a:t>
            </a:r>
            <a:r>
              <a:rPr lang="fr-FR" sz="1200" dirty="0" smtClean="0">
                <a:solidFill>
                  <a:srgbClr val="008000"/>
                </a:solidFill>
              </a:rPr>
              <a:t>fumé, </a:t>
            </a:r>
            <a:r>
              <a:rPr lang="fr-FR" sz="1200" dirty="0">
                <a:solidFill>
                  <a:srgbClr val="FF0000"/>
                </a:solidFill>
              </a:rPr>
              <a:t>mais il réagit mal aux apports d’azote pendant le cycle végétatif. </a:t>
            </a:r>
            <a:r>
              <a:rPr lang="fr-FR" sz="1200" dirty="0">
                <a:solidFill>
                  <a:srgbClr val="008000"/>
                </a:solidFill>
              </a:rPr>
              <a:t>Les racines deviennent alors sensibles aux attaques de parasites et se conservent moins bien. Leur taux de carotène est aussi moindre. Pire : elles stockent des nitrites non recommandés pour les jeunes enfants</a:t>
            </a:r>
            <a:r>
              <a:rPr lang="fr-FR" sz="1200" dirty="0" smtClean="0">
                <a:solidFill>
                  <a:srgbClr val="008000"/>
                </a:solidFill>
              </a:rPr>
              <a:t>. Il y a pas </a:t>
            </a:r>
          </a:p>
          <a:p>
            <a:pPr algn="just"/>
            <a:r>
              <a:rPr lang="fr-FR" sz="1200" dirty="0" smtClean="0">
                <a:solidFill>
                  <a:srgbClr val="FF0000"/>
                </a:solidFill>
              </a:rPr>
              <a:t>Maladies :  a) </a:t>
            </a:r>
            <a:r>
              <a:rPr lang="fr-FR" sz="1200" dirty="0">
                <a:solidFill>
                  <a:srgbClr val="FF0000"/>
                </a:solidFill>
                <a:hlinkClick r:id="rId15" tooltip="Maladies cryptogamiques"/>
              </a:rPr>
              <a:t>maladies cryptogamiques</a:t>
            </a:r>
            <a:r>
              <a:rPr lang="fr-FR" sz="1200" dirty="0">
                <a:solidFill>
                  <a:srgbClr val="FF0000"/>
                </a:solidFill>
              </a:rPr>
              <a:t> : </a:t>
            </a:r>
            <a:r>
              <a:rPr lang="fr-FR" sz="1200" dirty="0">
                <a:solidFill>
                  <a:srgbClr val="FF0000"/>
                </a:solidFill>
                <a:hlinkClick r:id="rId16" tooltip="Mildiou"/>
              </a:rPr>
              <a:t>mildiou</a:t>
            </a:r>
            <a:r>
              <a:rPr lang="fr-FR" sz="1200" dirty="0">
                <a:solidFill>
                  <a:srgbClr val="FF0000"/>
                </a:solidFill>
              </a:rPr>
              <a:t>, </a:t>
            </a:r>
            <a:r>
              <a:rPr lang="fr-FR" sz="1200" dirty="0" smtClean="0">
                <a:solidFill>
                  <a:srgbClr val="FF0000"/>
                </a:solidFill>
                <a:hlinkClick r:id="rId17" tooltip="Oïdium"/>
              </a:rPr>
              <a:t>oïdium</a:t>
            </a:r>
            <a:r>
              <a:rPr lang="fr-FR" sz="1200" dirty="0">
                <a:solidFill>
                  <a:srgbClr val="FF0000"/>
                </a:solidFill>
              </a:rPr>
              <a:t> et </a:t>
            </a:r>
            <a:r>
              <a:rPr lang="fr-FR" sz="1200" dirty="0" err="1" smtClean="0">
                <a:solidFill>
                  <a:srgbClr val="FF0000"/>
                </a:solidFill>
                <a:hlinkClick r:id="rId18" tooltip="Alternariose"/>
              </a:rPr>
              <a:t>alternariose</a:t>
            </a:r>
            <a:r>
              <a:rPr lang="fr-FR" sz="1200" dirty="0" smtClean="0">
                <a:solidFill>
                  <a:srgbClr val="FF0000"/>
                </a:solidFill>
              </a:rPr>
              <a:t>. B) </a:t>
            </a:r>
            <a:r>
              <a:rPr lang="fr-FR" sz="1200" dirty="0">
                <a:solidFill>
                  <a:srgbClr val="FF0000"/>
                </a:solidFill>
              </a:rPr>
              <a:t>Maladies de la </a:t>
            </a:r>
            <a:r>
              <a:rPr lang="fr-FR" sz="1200" dirty="0" smtClean="0">
                <a:solidFill>
                  <a:srgbClr val="FF0000"/>
                </a:solidFill>
              </a:rPr>
              <a:t>racine : </a:t>
            </a:r>
            <a:r>
              <a:rPr lang="fr-FR" sz="1200" dirty="0">
                <a:solidFill>
                  <a:srgbClr val="FF0000"/>
                </a:solidFill>
                <a:hlinkClick r:id="rId19" tooltip="Fonte des semis"/>
              </a:rPr>
              <a:t>Fonte des semis</a:t>
            </a:r>
            <a:r>
              <a:rPr lang="fr-FR" sz="1200" dirty="0">
                <a:solidFill>
                  <a:srgbClr val="FF0000"/>
                </a:solidFill>
              </a:rPr>
              <a:t>, causée par plusieurs champignons du </a:t>
            </a:r>
            <a:r>
              <a:rPr lang="fr-FR" sz="1200" dirty="0" smtClean="0">
                <a:solidFill>
                  <a:srgbClr val="FF0000"/>
                </a:solidFill>
              </a:rPr>
              <a:t>sol. C) : </a:t>
            </a:r>
            <a:r>
              <a:rPr lang="fr-FR" sz="1200" dirty="0" err="1">
                <a:solidFill>
                  <a:srgbClr val="FF0000"/>
                </a:solidFill>
                <a:hlinkClick r:id="rId18" tooltip="Alternariose"/>
              </a:rPr>
              <a:t>Alternariose</a:t>
            </a:r>
            <a:r>
              <a:rPr lang="fr-FR" sz="1200" dirty="0">
                <a:solidFill>
                  <a:srgbClr val="FF0000"/>
                </a:solidFill>
              </a:rPr>
              <a:t>, </a:t>
            </a:r>
            <a:r>
              <a:rPr lang="fr-FR" sz="1200" i="1" dirty="0">
                <a:solidFill>
                  <a:srgbClr val="FF0000"/>
                </a:solidFill>
              </a:rPr>
              <a:t>(</a:t>
            </a:r>
            <a:r>
              <a:rPr lang="fr-FR" sz="1200" i="1" dirty="0" err="1">
                <a:solidFill>
                  <a:srgbClr val="FF0000"/>
                </a:solidFill>
              </a:rPr>
              <a:t>Alternaria</a:t>
            </a:r>
            <a:r>
              <a:rPr lang="fr-FR" sz="1200" i="1" dirty="0">
                <a:solidFill>
                  <a:srgbClr val="FF0000"/>
                </a:solidFill>
              </a:rPr>
              <a:t> </a:t>
            </a:r>
            <a:r>
              <a:rPr lang="fr-FR" sz="1200" i="1" dirty="0" err="1">
                <a:solidFill>
                  <a:srgbClr val="FF0000"/>
                </a:solidFill>
              </a:rPr>
              <a:t>radicina</a:t>
            </a:r>
            <a:r>
              <a:rPr lang="fr-FR" sz="1200" i="1" dirty="0" smtClean="0">
                <a:solidFill>
                  <a:srgbClr val="FF0000"/>
                </a:solidFill>
              </a:rPr>
              <a:t>)</a:t>
            </a:r>
            <a:r>
              <a:rPr lang="fr-FR" sz="1200" dirty="0" smtClean="0">
                <a:solidFill>
                  <a:srgbClr val="FF0000"/>
                </a:solidFill>
              </a:rPr>
              <a:t>, </a:t>
            </a:r>
            <a:r>
              <a:rPr lang="fr-FR" sz="1200" dirty="0">
                <a:solidFill>
                  <a:srgbClr val="FF0000"/>
                </a:solidFill>
                <a:hlinkClick r:id="rId20" tooltip="Maladie de la bague (page inexistante)"/>
              </a:rPr>
              <a:t>Maladie de la bague</a:t>
            </a:r>
            <a:r>
              <a:rPr lang="fr-FR" sz="1200" dirty="0">
                <a:solidFill>
                  <a:srgbClr val="FF0000"/>
                </a:solidFill>
              </a:rPr>
              <a:t> </a:t>
            </a:r>
            <a:r>
              <a:rPr lang="fr-FR" sz="1200" i="1" dirty="0">
                <a:solidFill>
                  <a:srgbClr val="FF0000"/>
                </a:solidFill>
              </a:rPr>
              <a:t>(Phytophtora </a:t>
            </a:r>
            <a:r>
              <a:rPr lang="fr-FR" sz="1200" i="1" dirty="0" err="1">
                <a:solidFill>
                  <a:srgbClr val="FF0000"/>
                </a:solidFill>
              </a:rPr>
              <a:t>megasperma</a:t>
            </a:r>
            <a:r>
              <a:rPr lang="fr-FR" sz="1200" i="1" dirty="0" smtClean="0">
                <a:solidFill>
                  <a:srgbClr val="FF0000"/>
                </a:solidFill>
              </a:rPr>
              <a:t>)</a:t>
            </a:r>
            <a:r>
              <a:rPr lang="fr-FR" sz="1200" dirty="0" smtClean="0">
                <a:solidFill>
                  <a:srgbClr val="FF0000"/>
                </a:solidFill>
              </a:rPr>
              <a:t>, </a:t>
            </a:r>
            <a:r>
              <a:rPr lang="fr-FR" sz="1200" dirty="0">
                <a:solidFill>
                  <a:srgbClr val="FF0000"/>
                </a:solidFill>
              </a:rPr>
              <a:t>Pourriture blanche (</a:t>
            </a:r>
            <a:r>
              <a:rPr lang="fr-FR" sz="1200" dirty="0" err="1">
                <a:solidFill>
                  <a:srgbClr val="FF0000"/>
                </a:solidFill>
                <a:hlinkClick r:id="rId21" tooltip="Sclérotiniose"/>
              </a:rPr>
              <a:t>Sclérotiniose</a:t>
            </a:r>
            <a:r>
              <a:rPr lang="fr-FR" sz="1200" dirty="0" smtClean="0">
                <a:solidFill>
                  <a:srgbClr val="FF0000"/>
                </a:solidFill>
              </a:rPr>
              <a:t>), </a:t>
            </a:r>
            <a:r>
              <a:rPr lang="fr-FR" sz="1200" dirty="0">
                <a:solidFill>
                  <a:srgbClr val="FF0000"/>
                </a:solidFill>
                <a:hlinkClick r:id="rId22" tooltip="Rhizoctone violet"/>
              </a:rPr>
              <a:t>Rhizoctone violet</a:t>
            </a:r>
            <a:r>
              <a:rPr lang="fr-FR" sz="1200" dirty="0">
                <a:solidFill>
                  <a:srgbClr val="FF0000"/>
                </a:solidFill>
              </a:rPr>
              <a:t> </a:t>
            </a:r>
            <a:r>
              <a:rPr lang="fr-FR" sz="1200" i="1" dirty="0">
                <a:solidFill>
                  <a:srgbClr val="FF0000"/>
                </a:solidFill>
              </a:rPr>
              <a:t>(</a:t>
            </a:r>
            <a:r>
              <a:rPr lang="fr-FR" sz="1200" i="1" dirty="0" err="1">
                <a:solidFill>
                  <a:srgbClr val="FF0000"/>
                </a:solidFill>
              </a:rPr>
              <a:t>Rhizoctonia</a:t>
            </a:r>
            <a:r>
              <a:rPr lang="fr-FR" sz="1200" i="1" dirty="0">
                <a:solidFill>
                  <a:srgbClr val="FF0000"/>
                </a:solidFill>
              </a:rPr>
              <a:t> </a:t>
            </a:r>
            <a:r>
              <a:rPr lang="fr-FR" sz="1200" i="1" dirty="0" err="1">
                <a:solidFill>
                  <a:srgbClr val="FF0000"/>
                </a:solidFill>
              </a:rPr>
              <a:t>violacea</a:t>
            </a:r>
            <a:r>
              <a:rPr lang="fr-FR" sz="1200" i="1" dirty="0" smtClean="0">
                <a:solidFill>
                  <a:srgbClr val="FF0000"/>
                </a:solidFill>
              </a:rPr>
              <a:t>)</a:t>
            </a:r>
            <a:r>
              <a:rPr lang="fr-FR" sz="1200" dirty="0" smtClean="0">
                <a:solidFill>
                  <a:srgbClr val="FF0000"/>
                </a:solidFill>
              </a:rPr>
              <a:t>. Ravageurs : a) </a:t>
            </a:r>
            <a:r>
              <a:rPr lang="fr-FR" sz="1200" dirty="0">
                <a:solidFill>
                  <a:srgbClr val="FF0000"/>
                </a:solidFill>
              </a:rPr>
              <a:t>Ravageurs de la </a:t>
            </a:r>
            <a:r>
              <a:rPr lang="fr-FR" sz="1200" dirty="0" smtClean="0">
                <a:solidFill>
                  <a:srgbClr val="FF0000"/>
                </a:solidFill>
              </a:rPr>
              <a:t>racine : </a:t>
            </a:r>
            <a:r>
              <a:rPr lang="fr-FR" sz="1200" dirty="0">
                <a:solidFill>
                  <a:srgbClr val="FF0000"/>
                </a:solidFill>
                <a:hlinkClick r:id="rId23" tooltip="Petite limace grise"/>
              </a:rPr>
              <a:t>Petite limace grise</a:t>
            </a:r>
            <a:r>
              <a:rPr lang="fr-FR" sz="1200" dirty="0">
                <a:solidFill>
                  <a:srgbClr val="FF0000"/>
                </a:solidFill>
              </a:rPr>
              <a:t> </a:t>
            </a:r>
            <a:r>
              <a:rPr lang="fr-FR" sz="1200" i="1" dirty="0">
                <a:solidFill>
                  <a:srgbClr val="FF0000"/>
                </a:solidFill>
              </a:rPr>
              <a:t>(</a:t>
            </a:r>
            <a:r>
              <a:rPr lang="fr-FR" sz="1200" i="1" dirty="0" err="1">
                <a:solidFill>
                  <a:srgbClr val="FF0000"/>
                </a:solidFill>
                <a:hlinkClick r:id="rId24" tooltip="Deroceras reticulatum"/>
              </a:rPr>
              <a:t>Deroceras</a:t>
            </a:r>
            <a:r>
              <a:rPr lang="fr-FR" sz="1200" i="1" dirty="0">
                <a:solidFill>
                  <a:srgbClr val="FF0000"/>
                </a:solidFill>
                <a:hlinkClick r:id="rId24" tooltip="Deroceras reticulatum"/>
              </a:rPr>
              <a:t> </a:t>
            </a:r>
            <a:r>
              <a:rPr lang="fr-FR" sz="1200" i="1" dirty="0" err="1">
                <a:solidFill>
                  <a:srgbClr val="FF0000"/>
                </a:solidFill>
                <a:hlinkClick r:id="rId24" tooltip="Deroceras reticulatum"/>
              </a:rPr>
              <a:t>reticulatum</a:t>
            </a:r>
            <a:r>
              <a:rPr lang="fr-FR" sz="1200" i="1" dirty="0" smtClean="0">
                <a:solidFill>
                  <a:srgbClr val="FF0000"/>
                </a:solidFill>
              </a:rPr>
              <a:t>)</a:t>
            </a:r>
            <a:r>
              <a:rPr lang="fr-FR" sz="1200" dirty="0" smtClean="0">
                <a:solidFill>
                  <a:srgbClr val="FF0000"/>
                </a:solidFill>
              </a:rPr>
              <a:t>, </a:t>
            </a:r>
            <a:r>
              <a:rPr lang="fr-FR" sz="1200" dirty="0">
                <a:solidFill>
                  <a:srgbClr val="FF0000"/>
                </a:solidFill>
                <a:hlinkClick r:id="rId25" tooltip="Nématode de la carotte (page inexistante)"/>
              </a:rPr>
              <a:t>Nématode de la carotte</a:t>
            </a:r>
            <a:r>
              <a:rPr lang="fr-FR" sz="1200" dirty="0">
                <a:solidFill>
                  <a:srgbClr val="FF0000"/>
                </a:solidFill>
              </a:rPr>
              <a:t>, </a:t>
            </a:r>
            <a:r>
              <a:rPr lang="fr-FR" sz="1200" i="1" dirty="0">
                <a:solidFill>
                  <a:srgbClr val="FF0000"/>
                </a:solidFill>
              </a:rPr>
              <a:t>(</a:t>
            </a:r>
            <a:r>
              <a:rPr lang="fr-FR" sz="1200" i="1" dirty="0" err="1">
                <a:solidFill>
                  <a:srgbClr val="FF0000"/>
                </a:solidFill>
                <a:hlinkClick r:id="rId26" tooltip="Heterodera carotae (page inexistante)"/>
              </a:rPr>
              <a:t>Heterodera</a:t>
            </a:r>
            <a:r>
              <a:rPr lang="fr-FR" sz="1200" i="1" dirty="0">
                <a:solidFill>
                  <a:srgbClr val="FF0000"/>
                </a:solidFill>
                <a:hlinkClick r:id="rId26" tooltip="Heterodera carotae (page inexistante)"/>
              </a:rPr>
              <a:t> </a:t>
            </a:r>
            <a:r>
              <a:rPr lang="fr-FR" sz="1200" i="1" dirty="0" err="1">
                <a:solidFill>
                  <a:srgbClr val="FF0000"/>
                </a:solidFill>
                <a:hlinkClick r:id="rId26" tooltip="Heterodera carotae (page inexistante)"/>
              </a:rPr>
              <a:t>carotae</a:t>
            </a:r>
            <a:r>
              <a:rPr lang="fr-FR" sz="1200" i="1" dirty="0" smtClean="0">
                <a:solidFill>
                  <a:srgbClr val="FF0000"/>
                </a:solidFill>
              </a:rPr>
              <a:t>)</a:t>
            </a:r>
            <a:r>
              <a:rPr lang="fr-FR" sz="1200" dirty="0" smtClean="0">
                <a:solidFill>
                  <a:srgbClr val="FF0000"/>
                </a:solidFill>
              </a:rPr>
              <a:t>, </a:t>
            </a:r>
            <a:r>
              <a:rPr lang="fr-FR" sz="1200" dirty="0">
                <a:solidFill>
                  <a:srgbClr val="FF0000"/>
                </a:solidFill>
                <a:hlinkClick r:id="rId27" tooltip="Mouche de la carotte"/>
              </a:rPr>
              <a:t>Mouche de la carotte</a:t>
            </a:r>
            <a:r>
              <a:rPr lang="fr-FR" sz="1200" dirty="0">
                <a:solidFill>
                  <a:srgbClr val="FF0000"/>
                </a:solidFill>
              </a:rPr>
              <a:t> </a:t>
            </a:r>
            <a:r>
              <a:rPr lang="fr-FR" sz="1200" i="1" dirty="0">
                <a:solidFill>
                  <a:srgbClr val="FF0000"/>
                </a:solidFill>
              </a:rPr>
              <a:t>(</a:t>
            </a:r>
            <a:r>
              <a:rPr lang="fr-FR" sz="1200" i="1" dirty="0" err="1">
                <a:solidFill>
                  <a:srgbClr val="FF0000"/>
                </a:solidFill>
              </a:rPr>
              <a:t>Psila</a:t>
            </a:r>
            <a:r>
              <a:rPr lang="fr-FR" sz="1200" i="1" dirty="0">
                <a:solidFill>
                  <a:srgbClr val="FF0000"/>
                </a:solidFill>
              </a:rPr>
              <a:t> </a:t>
            </a:r>
            <a:r>
              <a:rPr lang="fr-FR" sz="1200" i="1" dirty="0" err="1">
                <a:solidFill>
                  <a:srgbClr val="FF0000"/>
                </a:solidFill>
              </a:rPr>
              <a:t>rosae</a:t>
            </a:r>
            <a:r>
              <a:rPr lang="fr-FR" sz="1200" i="1" dirty="0" smtClean="0">
                <a:solidFill>
                  <a:srgbClr val="FF0000"/>
                </a:solidFill>
              </a:rPr>
              <a:t>)</a:t>
            </a:r>
            <a:r>
              <a:rPr lang="fr-FR" sz="1200" dirty="0" smtClean="0">
                <a:solidFill>
                  <a:srgbClr val="FF0000"/>
                </a:solidFill>
              </a:rPr>
              <a:t>, </a:t>
            </a:r>
            <a:r>
              <a:rPr lang="fr-FR" sz="1200" dirty="0">
                <a:solidFill>
                  <a:srgbClr val="FF0000"/>
                </a:solidFill>
                <a:hlinkClick r:id="rId28" tooltip="Noctuelle des moissons"/>
              </a:rPr>
              <a:t>Noctuelle des moissons</a:t>
            </a:r>
            <a:r>
              <a:rPr lang="fr-FR" sz="1200" dirty="0">
                <a:solidFill>
                  <a:srgbClr val="FF0000"/>
                </a:solidFill>
              </a:rPr>
              <a:t> </a:t>
            </a:r>
            <a:r>
              <a:rPr lang="fr-FR" sz="1200" i="1" dirty="0">
                <a:solidFill>
                  <a:srgbClr val="FF0000"/>
                </a:solidFill>
              </a:rPr>
              <a:t>(</a:t>
            </a:r>
            <a:r>
              <a:rPr lang="fr-FR" sz="1200" i="1" dirty="0">
                <a:solidFill>
                  <a:srgbClr val="FF0000"/>
                </a:solidFill>
                <a:hlinkClick r:id="rId29" tooltip="Agrotis segetum"/>
              </a:rPr>
              <a:t>Agrotis </a:t>
            </a:r>
            <a:r>
              <a:rPr lang="fr-FR" sz="1200" i="1" dirty="0" err="1">
                <a:solidFill>
                  <a:srgbClr val="FF0000"/>
                </a:solidFill>
                <a:hlinkClick r:id="rId29" tooltip="Agrotis segetum"/>
              </a:rPr>
              <a:t>segetum</a:t>
            </a:r>
            <a:r>
              <a:rPr lang="fr-FR" sz="1200" i="1" dirty="0" smtClean="0">
                <a:solidFill>
                  <a:srgbClr val="FF0000"/>
                </a:solidFill>
              </a:rPr>
              <a:t>). </a:t>
            </a:r>
            <a:r>
              <a:rPr lang="fr-FR" sz="1200" dirty="0" smtClean="0">
                <a:solidFill>
                  <a:srgbClr val="FF0000"/>
                </a:solidFill>
              </a:rPr>
              <a:t>b) </a:t>
            </a:r>
            <a:r>
              <a:rPr lang="fr-FR" sz="1200" dirty="0">
                <a:solidFill>
                  <a:srgbClr val="FF0000"/>
                </a:solidFill>
              </a:rPr>
              <a:t>Ravageurs </a:t>
            </a:r>
            <a:r>
              <a:rPr lang="fr-FR" sz="1200" dirty="0" smtClean="0">
                <a:solidFill>
                  <a:srgbClr val="FF0000"/>
                </a:solidFill>
              </a:rPr>
              <a:t>des feuilles : </a:t>
            </a:r>
            <a:r>
              <a:rPr lang="fr-FR" sz="1200" dirty="0">
                <a:solidFill>
                  <a:srgbClr val="FF0000"/>
                </a:solidFill>
                <a:hlinkClick r:id="rId30" tooltip="Puceron de la carotte (page inexistante)"/>
              </a:rPr>
              <a:t>Puceron de la carotte</a:t>
            </a:r>
            <a:r>
              <a:rPr lang="fr-FR" sz="1200" dirty="0">
                <a:solidFill>
                  <a:srgbClr val="FF0000"/>
                </a:solidFill>
              </a:rPr>
              <a:t> </a:t>
            </a:r>
            <a:r>
              <a:rPr lang="fr-FR" sz="1200" i="1" dirty="0">
                <a:solidFill>
                  <a:srgbClr val="FF0000"/>
                </a:solidFill>
              </a:rPr>
              <a:t>(</a:t>
            </a:r>
            <a:r>
              <a:rPr lang="fr-FR" sz="1200" i="1" dirty="0" err="1">
                <a:solidFill>
                  <a:srgbClr val="FF0000"/>
                </a:solidFill>
                <a:hlinkClick r:id="rId31" tooltip="Semiaphis dauci (page inexistante)"/>
              </a:rPr>
              <a:t>Semiaphis</a:t>
            </a:r>
            <a:r>
              <a:rPr lang="fr-FR" sz="1200" i="1" dirty="0">
                <a:solidFill>
                  <a:srgbClr val="FF0000"/>
                </a:solidFill>
                <a:hlinkClick r:id="rId31" tooltip="Semiaphis dauci (page inexistante)"/>
              </a:rPr>
              <a:t> </a:t>
            </a:r>
            <a:r>
              <a:rPr lang="fr-FR" sz="1200" i="1" dirty="0" err="1">
                <a:solidFill>
                  <a:srgbClr val="FF0000"/>
                </a:solidFill>
                <a:hlinkClick r:id="rId31" tooltip="Semiaphis dauci (page inexistante)"/>
              </a:rPr>
              <a:t>dauci</a:t>
            </a:r>
            <a:r>
              <a:rPr lang="fr-FR" sz="1200" i="1" dirty="0" smtClean="0">
                <a:solidFill>
                  <a:srgbClr val="FF0000"/>
                </a:solidFill>
              </a:rPr>
              <a:t>)</a:t>
            </a:r>
            <a:r>
              <a:rPr lang="fr-FR" sz="1200" dirty="0" smtClean="0">
                <a:solidFill>
                  <a:srgbClr val="FF0000"/>
                </a:solidFill>
              </a:rPr>
              <a:t>, </a:t>
            </a:r>
            <a:r>
              <a:rPr lang="fr-FR" sz="1200" dirty="0">
                <a:solidFill>
                  <a:srgbClr val="FF0000"/>
                </a:solidFill>
                <a:hlinkClick r:id="rId32" tooltip="Psylle de la carotte (page inexistante)"/>
              </a:rPr>
              <a:t>Psylle de la carotte</a:t>
            </a:r>
            <a:r>
              <a:rPr lang="fr-FR" sz="1200" dirty="0">
                <a:solidFill>
                  <a:srgbClr val="FF0000"/>
                </a:solidFill>
              </a:rPr>
              <a:t> </a:t>
            </a:r>
            <a:r>
              <a:rPr lang="fr-FR" sz="1200" i="1" dirty="0">
                <a:solidFill>
                  <a:srgbClr val="FF0000"/>
                </a:solidFill>
              </a:rPr>
              <a:t>(</a:t>
            </a:r>
            <a:r>
              <a:rPr lang="fr-FR" sz="1200" i="1" dirty="0" err="1">
                <a:solidFill>
                  <a:srgbClr val="FF0000"/>
                </a:solidFill>
                <a:hlinkClick r:id="rId33" tooltip="Trioza apicalis (page inexistante)"/>
              </a:rPr>
              <a:t>Trioza</a:t>
            </a:r>
            <a:r>
              <a:rPr lang="fr-FR" sz="1200" i="1" dirty="0">
                <a:solidFill>
                  <a:srgbClr val="FF0000"/>
                </a:solidFill>
                <a:hlinkClick r:id="rId33" tooltip="Trioza apicalis (page inexistante)"/>
              </a:rPr>
              <a:t> </a:t>
            </a:r>
            <a:r>
              <a:rPr lang="fr-FR" sz="1200" i="1" dirty="0" err="1">
                <a:solidFill>
                  <a:srgbClr val="FF0000"/>
                </a:solidFill>
                <a:hlinkClick r:id="rId33" tooltip="Trioza apicalis (page inexistante)"/>
              </a:rPr>
              <a:t>apicalis</a:t>
            </a:r>
            <a:r>
              <a:rPr lang="fr-FR" sz="1200" i="1" dirty="0" smtClean="0">
                <a:solidFill>
                  <a:srgbClr val="FF0000"/>
                </a:solidFill>
              </a:rPr>
              <a:t>)</a:t>
            </a:r>
            <a:r>
              <a:rPr lang="fr-FR" sz="1200" dirty="0">
                <a:solidFill>
                  <a:srgbClr val="FF0000"/>
                </a:solidFill>
              </a:rPr>
              <a:t>.</a:t>
            </a:r>
            <a:r>
              <a:rPr lang="fr-FR" sz="1200" dirty="0" smtClean="0">
                <a:solidFill>
                  <a:srgbClr val="FF0000"/>
                </a:solidFill>
              </a:rPr>
              <a:t> </a:t>
            </a:r>
            <a:r>
              <a:rPr lang="fr-FR" sz="1200" dirty="0"/>
              <a:t> </a:t>
            </a:r>
            <a:r>
              <a:rPr lang="fr-FR" sz="1200" dirty="0">
                <a:solidFill>
                  <a:srgbClr val="FF0000"/>
                </a:solidFill>
              </a:rPr>
              <a:t>La maladie de la carotte la plus dévastatrice </a:t>
            </a:r>
            <a:r>
              <a:rPr lang="fr-FR" sz="1200" dirty="0" smtClean="0">
                <a:solidFill>
                  <a:srgbClr val="FF0000"/>
                </a:solidFill>
              </a:rPr>
              <a:t>est </a:t>
            </a:r>
            <a:r>
              <a:rPr lang="fr-FR" sz="1200" i="1" dirty="0" err="1" smtClean="0">
                <a:solidFill>
                  <a:srgbClr val="FF0000"/>
                </a:solidFill>
                <a:hlinkClick r:id="rId34" tooltip="Alternaria"/>
              </a:rPr>
              <a:t>Alternaria</a:t>
            </a:r>
            <a:r>
              <a:rPr lang="fr-FR" sz="1200" dirty="0">
                <a:solidFill>
                  <a:srgbClr val="FF0000"/>
                </a:solidFill>
              </a:rPr>
              <a:t> </a:t>
            </a:r>
            <a:r>
              <a:rPr lang="fr-FR" sz="1200" dirty="0" smtClean="0">
                <a:solidFill>
                  <a:srgbClr val="FF0000"/>
                </a:solidFill>
              </a:rPr>
              <a:t>(brûlure </a:t>
            </a:r>
            <a:r>
              <a:rPr lang="fr-FR" sz="1200" dirty="0">
                <a:solidFill>
                  <a:srgbClr val="FF0000"/>
                </a:solidFill>
              </a:rPr>
              <a:t>de la </a:t>
            </a:r>
            <a:r>
              <a:rPr lang="fr-FR" sz="1200" dirty="0" smtClean="0">
                <a:solidFill>
                  <a:srgbClr val="FF0000"/>
                </a:solidFill>
              </a:rPr>
              <a:t>feuille).</a:t>
            </a:r>
            <a:endParaRPr lang="fr-FR" sz="1200" dirty="0">
              <a:solidFill>
                <a:srgbClr val="FF0000"/>
              </a:solidFill>
            </a:endParaRPr>
          </a:p>
          <a:p>
            <a:pPr algn="just"/>
            <a:r>
              <a:rPr lang="fr-FR" sz="1200" dirty="0">
                <a:solidFill>
                  <a:srgbClr val="008000"/>
                </a:solidFill>
              </a:rPr>
              <a:t>Source : a) </a:t>
            </a:r>
            <a:r>
              <a:rPr lang="fr-FR" sz="1200" dirty="0">
                <a:solidFill>
                  <a:srgbClr val="008000"/>
                </a:solidFill>
                <a:hlinkClick r:id="rId35"/>
              </a:rPr>
              <a:t>http://</a:t>
            </a:r>
            <a:r>
              <a:rPr lang="fr-FR" sz="1200" dirty="0" smtClean="0">
                <a:solidFill>
                  <a:srgbClr val="008000"/>
                </a:solidFill>
                <a:hlinkClick r:id="rId35"/>
              </a:rPr>
              <a:t>fr.wikipedia.org/wiki/Carotte</a:t>
            </a:r>
            <a:r>
              <a:rPr lang="fr-FR" sz="1200" dirty="0">
                <a:solidFill>
                  <a:srgbClr val="008000"/>
                </a:solidFill>
              </a:rPr>
              <a:t>, b) </a:t>
            </a:r>
            <a:r>
              <a:rPr lang="fr-FR" sz="1200" dirty="0">
                <a:solidFill>
                  <a:srgbClr val="008000"/>
                </a:solidFill>
                <a:hlinkClick r:id="rId36"/>
              </a:rPr>
              <a:t>http://</a:t>
            </a:r>
            <a:r>
              <a:rPr lang="fr-FR" sz="1200" dirty="0" smtClean="0">
                <a:solidFill>
                  <a:srgbClr val="008000"/>
                </a:solidFill>
                <a:hlinkClick r:id="rId36"/>
              </a:rPr>
              <a:t>en.wikipedia.org/wiki/Carrot</a:t>
            </a:r>
            <a:r>
              <a:rPr lang="fr-FR" sz="1200" dirty="0" smtClean="0">
                <a:solidFill>
                  <a:srgbClr val="008000"/>
                </a:solidFill>
              </a:rPr>
              <a:t>, </a:t>
            </a:r>
          </a:p>
          <a:p>
            <a:pPr algn="just"/>
            <a:r>
              <a:rPr lang="fr-FR" sz="1200" dirty="0" smtClean="0">
                <a:solidFill>
                  <a:srgbClr val="008000"/>
                </a:solidFill>
              </a:rPr>
              <a:t>c) </a:t>
            </a:r>
            <a:r>
              <a:rPr lang="fr-FR" sz="1200" dirty="0">
                <a:solidFill>
                  <a:srgbClr val="008000"/>
                </a:solidFill>
                <a:hlinkClick r:id="rId37"/>
              </a:rPr>
              <a:t>http://</a:t>
            </a:r>
            <a:r>
              <a:rPr lang="fr-FR" sz="1200" dirty="0" smtClean="0">
                <a:solidFill>
                  <a:srgbClr val="008000"/>
                </a:solidFill>
                <a:hlinkClick r:id="rId37"/>
              </a:rPr>
              <a:t>www.rustica.fr/articles-jardin/ameliorer-qualite-15-legumes-plus-courants-potager,2038.html</a:t>
            </a:r>
            <a:r>
              <a:rPr lang="fr-FR" sz="1200" dirty="0" smtClean="0">
                <a:solidFill>
                  <a:srgbClr val="008000"/>
                </a:solidFill>
              </a:rPr>
              <a:t>,  </a:t>
            </a:r>
          </a:p>
          <a:p>
            <a:pPr algn="just"/>
            <a:r>
              <a:rPr lang="fr-FR" sz="1200" dirty="0">
                <a:solidFill>
                  <a:srgbClr val="008000"/>
                </a:solidFill>
              </a:rPr>
              <a:t>d) </a:t>
            </a:r>
            <a:r>
              <a:rPr lang="fr-FR" sz="1200" i="1" dirty="0">
                <a:solidFill>
                  <a:srgbClr val="008000"/>
                </a:solidFill>
              </a:rPr>
              <a:t>Ressources végétales de l'Afrique tropicale. Légumes</a:t>
            </a:r>
            <a:r>
              <a:rPr lang="fr-FR" sz="1200" dirty="0">
                <a:solidFill>
                  <a:srgbClr val="008000"/>
                </a:solidFill>
              </a:rPr>
              <a:t>. GJH </a:t>
            </a:r>
            <a:r>
              <a:rPr lang="fr-FR" sz="1200" dirty="0" err="1">
                <a:solidFill>
                  <a:srgbClr val="008000"/>
                </a:solidFill>
              </a:rPr>
              <a:t>Grubben</a:t>
            </a:r>
            <a:r>
              <a:rPr lang="fr-FR" sz="1200" dirty="0">
                <a:solidFill>
                  <a:srgbClr val="008000"/>
                </a:solidFill>
              </a:rPr>
              <a:t>, PROTA, 2004, p. 282.</a:t>
            </a:r>
          </a:p>
        </p:txBody>
      </p:sp>
      <p:pic>
        <p:nvPicPr>
          <p:cNvPr id="6" name="Image 5"/>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212472" y="136992"/>
            <a:ext cx="462774" cy="447846"/>
          </a:xfrm>
          <a:prstGeom prst="rect">
            <a:avLst/>
          </a:prstGeom>
        </p:spPr>
      </p:pic>
      <p:pic>
        <p:nvPicPr>
          <p:cNvPr id="7" name="Image 6"/>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595691" y="4844060"/>
            <a:ext cx="2414224" cy="1613141"/>
          </a:xfrm>
          <a:prstGeom prst="rect">
            <a:avLst/>
          </a:prstGeom>
        </p:spPr>
      </p:pic>
      <p:pic>
        <p:nvPicPr>
          <p:cNvPr id="8" name="Image 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155455" y="5212538"/>
            <a:ext cx="2286000" cy="1524000"/>
          </a:xfrm>
          <a:prstGeom prst="rect">
            <a:avLst/>
          </a:prstGeom>
        </p:spPr>
      </p:pic>
      <p:pic>
        <p:nvPicPr>
          <p:cNvPr id="9" name="Image 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622097" y="-5016"/>
            <a:ext cx="1569903" cy="1141748"/>
          </a:xfrm>
          <a:prstGeom prst="rect">
            <a:avLst/>
          </a:prstGeom>
        </p:spPr>
      </p:pic>
      <p:sp>
        <p:nvSpPr>
          <p:cNvPr id="10" name="Rectangle 9"/>
          <p:cNvSpPr/>
          <p:nvPr/>
        </p:nvSpPr>
        <p:spPr>
          <a:xfrm>
            <a:off x="10094430" y="6459539"/>
            <a:ext cx="1584087" cy="276999"/>
          </a:xfrm>
          <a:prstGeom prst="rect">
            <a:avLst/>
          </a:prstGeom>
        </p:spPr>
        <p:txBody>
          <a:bodyPr wrap="none">
            <a:spAutoFit/>
          </a:bodyPr>
          <a:lstStyle/>
          <a:p>
            <a:pPr algn="r"/>
            <a:r>
              <a:rPr lang="fr-FR" sz="1200" dirty="0" smtClean="0">
                <a:solidFill>
                  <a:srgbClr val="008000"/>
                </a:solidFill>
                <a:latin typeface="Arial" panose="020B0604020202020204" pitchFamily="34" charset="0"/>
              </a:rPr>
              <a:t>Diversité des carotte</a:t>
            </a:r>
            <a:endParaRPr lang="fr-FR" sz="1200" dirty="0">
              <a:solidFill>
                <a:srgbClr val="008000"/>
              </a:solidFill>
            </a:endParaRPr>
          </a:p>
        </p:txBody>
      </p:sp>
      <p:sp>
        <p:nvSpPr>
          <p:cNvPr id="11" name="ZoneTexte 10"/>
          <p:cNvSpPr txBox="1"/>
          <p:nvPr/>
        </p:nvSpPr>
        <p:spPr>
          <a:xfrm>
            <a:off x="220336" y="5606590"/>
            <a:ext cx="6632155" cy="1200329"/>
          </a:xfrm>
          <a:prstGeom prst="rect">
            <a:avLst/>
          </a:prstGeom>
          <a:noFill/>
        </p:spPr>
        <p:txBody>
          <a:bodyPr wrap="square" rtlCol="0">
            <a:spAutoFit/>
          </a:bodyPr>
          <a:lstStyle/>
          <a:p>
            <a:pPr algn="just"/>
            <a:r>
              <a:rPr lang="fr-FR" sz="1200" dirty="0">
                <a:solidFill>
                  <a:srgbClr val="FF0000"/>
                </a:solidFill>
              </a:rPr>
              <a:t>Lorsqu'elles sont cultivées dans des conditions chaudes, celles-ci sont moins productives, souvent plus touchées par les maladies et ont une couleur interne plus pauvres </a:t>
            </a:r>
            <a:r>
              <a:rPr lang="fr-FR" sz="1200" dirty="0">
                <a:solidFill>
                  <a:srgbClr val="008000"/>
                </a:solidFill>
              </a:rPr>
              <a:t>que les </a:t>
            </a:r>
            <a:r>
              <a:rPr lang="fr-FR" sz="1200" b="1" dirty="0">
                <a:solidFill>
                  <a:srgbClr val="008000"/>
                </a:solidFill>
              </a:rPr>
              <a:t>cultivars développés spécialement pour les climats chauds</a:t>
            </a:r>
            <a:r>
              <a:rPr lang="fr-FR" sz="1200" dirty="0">
                <a:solidFill>
                  <a:srgbClr val="008000"/>
                </a:solidFill>
              </a:rPr>
              <a:t>, par exemple, 'Kuroda', 'Brasilia', 'Tropical Nantes' et certaines sélections locales en Afrique et en Asie. Les cultivars populaires en Afrique sont 'Nantes', </a:t>
            </a:r>
            <a:r>
              <a:rPr lang="fr-FR" sz="1200" dirty="0" smtClean="0">
                <a:solidFill>
                  <a:srgbClr val="008000"/>
                </a:solidFill>
              </a:rPr>
              <a:t>'</a:t>
            </a:r>
            <a:r>
              <a:rPr lang="fr-FR" sz="1200" dirty="0" err="1" smtClean="0">
                <a:solidFill>
                  <a:srgbClr val="008000"/>
                </a:solidFill>
              </a:rPr>
              <a:t>Chantenay</a:t>
            </a:r>
            <a:r>
              <a:rPr lang="fr-FR" sz="1200" dirty="0" smtClean="0">
                <a:solidFill>
                  <a:srgbClr val="008000"/>
                </a:solidFill>
              </a:rPr>
              <a:t>' </a:t>
            </a:r>
            <a:r>
              <a:rPr lang="fr-FR" sz="1200" dirty="0">
                <a:solidFill>
                  <a:srgbClr val="008000"/>
                </a:solidFill>
              </a:rPr>
              <a:t>et 'Kuroda'. Dans les hautes terres du Kenya, des cultivars produisant des carottes miniatures (par exemple 'Orange </a:t>
            </a:r>
            <a:r>
              <a:rPr lang="fr-FR" sz="1200" dirty="0" err="1">
                <a:solidFill>
                  <a:srgbClr val="008000"/>
                </a:solidFill>
              </a:rPr>
              <a:t>Fingei</a:t>
            </a:r>
            <a:r>
              <a:rPr lang="fr-FR" sz="1200" dirty="0">
                <a:solidFill>
                  <a:srgbClr val="008000"/>
                </a:solidFill>
              </a:rPr>
              <a:t>' et '</a:t>
            </a:r>
            <a:r>
              <a:rPr lang="fr-FR" sz="1200" dirty="0" err="1">
                <a:solidFill>
                  <a:srgbClr val="008000"/>
                </a:solidFill>
              </a:rPr>
              <a:t>Sucrum</a:t>
            </a:r>
            <a:r>
              <a:rPr lang="fr-FR" sz="1200" dirty="0">
                <a:solidFill>
                  <a:srgbClr val="008000"/>
                </a:solidFill>
              </a:rPr>
              <a:t>') sont produites pour le marché d'exportation.</a:t>
            </a:r>
          </a:p>
        </p:txBody>
      </p:sp>
      <p:sp>
        <p:nvSpPr>
          <p:cNvPr id="12" name="Rectangle 11"/>
          <p:cNvSpPr/>
          <p:nvPr/>
        </p:nvSpPr>
        <p:spPr>
          <a:xfrm>
            <a:off x="9012361" y="734851"/>
            <a:ext cx="1609736" cy="276999"/>
          </a:xfrm>
          <a:prstGeom prst="rect">
            <a:avLst/>
          </a:prstGeom>
        </p:spPr>
        <p:txBody>
          <a:bodyPr wrap="none">
            <a:spAutoFit/>
          </a:bodyPr>
          <a:lstStyle/>
          <a:p>
            <a:pPr algn="r"/>
            <a:r>
              <a:rPr lang="fr-FR" sz="1200" dirty="0">
                <a:solidFill>
                  <a:srgbClr val="008000"/>
                </a:solidFill>
                <a:latin typeface="Arial" panose="020B0604020202020204" pitchFamily="34" charset="0"/>
              </a:rPr>
              <a:t>graines de </a:t>
            </a:r>
            <a:r>
              <a:rPr lang="fr-FR" sz="1200" dirty="0" smtClean="0">
                <a:solidFill>
                  <a:srgbClr val="008000"/>
                </a:solidFill>
                <a:latin typeface="Arial" panose="020B0604020202020204" pitchFamily="34" charset="0"/>
              </a:rPr>
              <a:t>carotte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13" name="Image 1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884402" y="161887"/>
            <a:ext cx="476250" cy="476250"/>
          </a:xfrm>
          <a:prstGeom prst="rect">
            <a:avLst/>
          </a:prstGeom>
        </p:spPr>
      </p:pic>
    </p:spTree>
    <p:extLst>
      <p:ext uri="{BB962C8B-B14F-4D97-AF65-F5344CB8AC3E}">
        <p14:creationId xmlns:p14="http://schemas.microsoft.com/office/powerpoint/2010/main" val="14482710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1801" y="234166"/>
            <a:ext cx="557270" cy="331692"/>
          </a:xfrm>
        </p:spPr>
        <p:txBody>
          <a:bodyPr/>
          <a:lstStyle/>
          <a:p>
            <a:fld id="{603C289A-54D5-4C32-934A-7B1A9FC8B676}" type="slidenum">
              <a:rPr lang="fr-FR" smtClean="0"/>
              <a:t>88</a:t>
            </a:fld>
            <a:endParaRPr lang="fr-FR" dirty="0"/>
          </a:p>
        </p:txBody>
      </p:sp>
      <p:sp>
        <p:nvSpPr>
          <p:cNvPr id="3" name="ZoneTexte 2"/>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602428"/>
            <a:ext cx="4810869" cy="369332"/>
          </a:xfrm>
          <a:prstGeom prst="rect">
            <a:avLst/>
          </a:prstGeom>
        </p:spPr>
        <p:txBody>
          <a:bodyPr wrap="none">
            <a:spAutoFit/>
          </a:bodyPr>
          <a:lstStyle/>
          <a:p>
            <a:r>
              <a:rPr lang="fr-FR" dirty="0">
                <a:solidFill>
                  <a:srgbClr val="008000"/>
                </a:solidFill>
              </a:rPr>
              <a:t>16.39. </a:t>
            </a:r>
            <a:r>
              <a:rPr lang="fr-FR" b="1" dirty="0">
                <a:solidFill>
                  <a:srgbClr val="008000"/>
                </a:solidFill>
              </a:rPr>
              <a:t>A</a:t>
            </a:r>
            <a:r>
              <a:rPr lang="fr-FR" b="1" dirty="0" smtClean="0">
                <a:solidFill>
                  <a:srgbClr val="008000"/>
                </a:solidFill>
              </a:rPr>
              <a:t>il </a:t>
            </a:r>
            <a:r>
              <a:rPr lang="fr-FR" b="1" dirty="0">
                <a:solidFill>
                  <a:srgbClr val="008000"/>
                </a:solidFill>
              </a:rPr>
              <a:t>commun</a:t>
            </a:r>
            <a:r>
              <a:rPr lang="fr-FR" dirty="0">
                <a:solidFill>
                  <a:srgbClr val="008000"/>
                </a:solidFill>
              </a:rPr>
              <a:t> ou </a:t>
            </a:r>
            <a:r>
              <a:rPr lang="fr-FR" b="1" dirty="0">
                <a:solidFill>
                  <a:srgbClr val="008000"/>
                </a:solidFill>
              </a:rPr>
              <a:t>ail </a:t>
            </a:r>
            <a:r>
              <a:rPr lang="fr-FR" b="1" dirty="0" smtClean="0">
                <a:solidFill>
                  <a:srgbClr val="008000"/>
                </a:solidFill>
              </a:rPr>
              <a:t>cultivé </a:t>
            </a:r>
            <a:r>
              <a:rPr lang="fr-FR" dirty="0" smtClean="0">
                <a:solidFill>
                  <a:srgbClr val="008000"/>
                </a:solidFill>
              </a:rPr>
              <a:t>(</a:t>
            </a:r>
            <a:r>
              <a:rPr lang="fr-FR" i="1" dirty="0" smtClean="0">
                <a:solidFill>
                  <a:srgbClr val="008000"/>
                </a:solidFill>
              </a:rPr>
              <a:t>Allium </a:t>
            </a:r>
            <a:r>
              <a:rPr lang="fr-FR" i="1" dirty="0" err="1">
                <a:solidFill>
                  <a:srgbClr val="008000"/>
                </a:solidFill>
              </a:rPr>
              <a:t>sativum</a:t>
            </a:r>
            <a:r>
              <a:rPr lang="fr-FR" dirty="0" smtClean="0">
                <a:solidFill>
                  <a:srgbClr val="008000"/>
                </a:solidFill>
              </a:rPr>
              <a:t>)</a:t>
            </a:r>
            <a:endParaRPr lang="fr-FR" dirty="0">
              <a:solidFill>
                <a:srgbClr val="008000"/>
              </a:solidFill>
            </a:endParaRPr>
          </a:p>
        </p:txBody>
      </p:sp>
      <p:sp>
        <p:nvSpPr>
          <p:cNvPr id="5" name="ZoneTexte 4"/>
          <p:cNvSpPr txBox="1"/>
          <p:nvPr/>
        </p:nvSpPr>
        <p:spPr>
          <a:xfrm>
            <a:off x="121801" y="971760"/>
            <a:ext cx="11831500" cy="3785652"/>
          </a:xfrm>
          <a:prstGeom prst="rect">
            <a:avLst/>
          </a:prstGeom>
          <a:noFill/>
        </p:spPr>
        <p:txBody>
          <a:bodyPr wrap="square" rtlCol="0">
            <a:spAutoFit/>
          </a:bodyPr>
          <a:lstStyle/>
          <a:p>
            <a:pPr algn="just"/>
            <a:r>
              <a:rPr lang="fr-FR" dirty="0" smtClean="0">
                <a:solidFill>
                  <a:srgbClr val="008000"/>
                </a:solidFill>
              </a:rPr>
              <a:t>C’est une </a:t>
            </a:r>
            <a:r>
              <a:rPr lang="fr-FR" dirty="0" smtClean="0">
                <a:solidFill>
                  <a:srgbClr val="008000"/>
                </a:solidFill>
                <a:hlinkClick r:id="rId2" tooltip="Espèce"/>
              </a:rPr>
              <a:t>espèce</a:t>
            </a:r>
            <a:r>
              <a:rPr lang="fr-FR" dirty="0" smtClean="0">
                <a:solidFill>
                  <a:srgbClr val="008000"/>
                </a:solidFill>
              </a:rPr>
              <a:t> de </a:t>
            </a:r>
            <a:r>
              <a:rPr lang="fr-FR" dirty="0" smtClean="0">
                <a:solidFill>
                  <a:srgbClr val="008000"/>
                </a:solidFill>
                <a:hlinkClick r:id="rId3" tooltip="Plante"/>
              </a:rPr>
              <a:t>plante</a:t>
            </a:r>
            <a:r>
              <a:rPr lang="fr-FR" dirty="0" smtClean="0">
                <a:solidFill>
                  <a:srgbClr val="008000"/>
                </a:solidFill>
              </a:rPr>
              <a:t> potagère vivace </a:t>
            </a:r>
            <a:r>
              <a:rPr lang="fr-FR" dirty="0" smtClean="0">
                <a:solidFill>
                  <a:srgbClr val="008000"/>
                </a:solidFill>
                <a:hlinkClick r:id="rId4" tooltip="Monocotylédone"/>
              </a:rPr>
              <a:t>monocotylédone</a:t>
            </a:r>
            <a:r>
              <a:rPr lang="fr-FR" dirty="0" smtClean="0">
                <a:solidFill>
                  <a:srgbClr val="008000"/>
                </a:solidFill>
              </a:rPr>
              <a:t>, originaire </a:t>
            </a:r>
            <a:r>
              <a:rPr lang="fr-FR" dirty="0">
                <a:solidFill>
                  <a:srgbClr val="008000"/>
                </a:solidFill>
              </a:rPr>
              <a:t>d’Asie centrale (Kazakhstan, Tadjikistan, Xinjiang),</a:t>
            </a:r>
            <a:r>
              <a:rPr lang="fr-FR" dirty="0" smtClean="0">
                <a:solidFill>
                  <a:srgbClr val="008000"/>
                </a:solidFill>
              </a:rPr>
              <a:t> dont les bulbes, </a:t>
            </a:r>
            <a:r>
              <a:rPr lang="fr-FR" b="1" dirty="0" smtClean="0">
                <a:solidFill>
                  <a:srgbClr val="008000"/>
                </a:solidFill>
              </a:rPr>
              <a:t>à l'odeur et au goût forts</a:t>
            </a:r>
            <a:r>
              <a:rPr lang="fr-FR" dirty="0" smtClean="0">
                <a:solidFill>
                  <a:srgbClr val="008000"/>
                </a:solidFill>
              </a:rPr>
              <a:t>, sont souvent employés comme condiment en cuisine. Une tête d'ail se compose de plusieurs caïeux ou gousses d'ail. </a:t>
            </a:r>
            <a:r>
              <a:rPr lang="fr-FR" dirty="0">
                <a:solidFill>
                  <a:srgbClr val="008000"/>
                </a:solidFill>
                <a:hlinkClick r:id="rId3" tooltip="Plante"/>
              </a:rPr>
              <a:t>Plante</a:t>
            </a:r>
            <a:r>
              <a:rPr lang="fr-FR" dirty="0">
                <a:solidFill>
                  <a:srgbClr val="008000"/>
                </a:solidFill>
              </a:rPr>
              <a:t> herbacée, bulbeuse et vivace assez grande à nombreuses </a:t>
            </a:r>
            <a:r>
              <a:rPr lang="fr-FR" dirty="0">
                <a:solidFill>
                  <a:srgbClr val="008000"/>
                </a:solidFill>
                <a:hlinkClick r:id="rId5" tooltip="Feuille"/>
              </a:rPr>
              <a:t>feuilles</a:t>
            </a:r>
            <a:r>
              <a:rPr lang="fr-FR" dirty="0">
                <a:solidFill>
                  <a:srgbClr val="008000"/>
                </a:solidFill>
              </a:rPr>
              <a:t> engainant le bas de la tige. Elle mesure 5 à 12 cm de hauteur</a:t>
            </a:r>
            <a:r>
              <a:rPr lang="fr-FR" dirty="0" smtClean="0">
                <a:solidFill>
                  <a:srgbClr val="008000"/>
                </a:solidFill>
              </a:rPr>
              <a:t>.</a:t>
            </a:r>
            <a:r>
              <a:rPr lang="fr-FR" sz="1200" dirty="0" smtClean="0">
                <a:solidFill>
                  <a:srgbClr val="008000"/>
                </a:solidFill>
              </a:rPr>
              <a:t> </a:t>
            </a:r>
          </a:p>
          <a:p>
            <a:pPr algn="just"/>
            <a:r>
              <a:rPr lang="fr-FR" sz="1200" dirty="0" smtClean="0">
                <a:solidFill>
                  <a:srgbClr val="008000"/>
                </a:solidFill>
              </a:rPr>
              <a:t>Ses </a:t>
            </a:r>
            <a:r>
              <a:rPr lang="fr-FR" sz="1200" dirty="0">
                <a:solidFill>
                  <a:srgbClr val="008000"/>
                </a:solidFill>
              </a:rPr>
              <a:t>proches parents comprennent l'</a:t>
            </a:r>
            <a:r>
              <a:rPr lang="fr-FR" sz="1200" dirty="0">
                <a:solidFill>
                  <a:srgbClr val="008000"/>
                </a:solidFill>
                <a:hlinkClick r:id="rId6" tooltip="Oignon"/>
              </a:rPr>
              <a:t>oignon</a:t>
            </a:r>
            <a:r>
              <a:rPr lang="fr-FR" sz="1200" dirty="0">
                <a:solidFill>
                  <a:srgbClr val="008000"/>
                </a:solidFill>
              </a:rPr>
              <a:t>, </a:t>
            </a:r>
            <a:r>
              <a:rPr lang="fr-FR" sz="1200" dirty="0">
                <a:solidFill>
                  <a:srgbClr val="008000"/>
                </a:solidFill>
                <a:hlinkClick r:id="rId7" tooltip="Échalote"/>
              </a:rPr>
              <a:t>l'échalote</a:t>
            </a:r>
            <a:r>
              <a:rPr lang="fr-FR" sz="1200" dirty="0">
                <a:solidFill>
                  <a:srgbClr val="008000"/>
                </a:solidFill>
              </a:rPr>
              <a:t>, </a:t>
            </a:r>
            <a:r>
              <a:rPr lang="fr-FR" sz="1200" dirty="0">
                <a:solidFill>
                  <a:srgbClr val="008000"/>
                </a:solidFill>
                <a:hlinkClick r:id="rId8" tooltip="Poireau"/>
              </a:rPr>
              <a:t>le poireau</a:t>
            </a:r>
            <a:r>
              <a:rPr lang="fr-FR" sz="1200" dirty="0">
                <a:solidFill>
                  <a:srgbClr val="008000"/>
                </a:solidFill>
              </a:rPr>
              <a:t>, </a:t>
            </a:r>
            <a:r>
              <a:rPr lang="fr-FR" sz="1200" dirty="0">
                <a:solidFill>
                  <a:srgbClr val="008000"/>
                </a:solidFill>
                <a:hlinkClick r:id="rId9" tooltip="Ciboulette"/>
              </a:rPr>
              <a:t>la ciboulette</a:t>
            </a:r>
            <a:r>
              <a:rPr lang="fr-FR" sz="1200" dirty="0">
                <a:solidFill>
                  <a:srgbClr val="008000"/>
                </a:solidFill>
              </a:rPr>
              <a:t> et le </a:t>
            </a:r>
            <a:r>
              <a:rPr lang="fr-FR" sz="1200" u="sng" dirty="0" err="1">
                <a:solidFill>
                  <a:srgbClr val="008000"/>
                </a:solidFill>
                <a:hlinkClick r:id="rId10" tooltip="Rakkyo"/>
              </a:rPr>
              <a:t>rakkyo</a:t>
            </a:r>
            <a:r>
              <a:rPr lang="fr-FR" sz="1200" u="sng" dirty="0" smtClean="0">
                <a:solidFill>
                  <a:srgbClr val="008000"/>
                </a:solidFill>
              </a:rPr>
              <a:t>.</a:t>
            </a:r>
            <a:endParaRPr lang="fr-FR" sz="1200" dirty="0" smtClean="0">
              <a:solidFill>
                <a:srgbClr val="008000"/>
              </a:solidFill>
            </a:endParaRPr>
          </a:p>
          <a:p>
            <a:pPr algn="just"/>
            <a:r>
              <a:rPr lang="fr-FR" sz="1200" dirty="0" smtClean="0">
                <a:solidFill>
                  <a:srgbClr val="008000"/>
                </a:solidFill>
              </a:rPr>
              <a:t>La </a:t>
            </a:r>
            <a:r>
              <a:rPr lang="fr-FR" sz="1200" dirty="0">
                <a:solidFill>
                  <a:srgbClr val="008000"/>
                </a:solidFill>
              </a:rPr>
              <a:t>multiplication végétative est plutôt la règle par le biais des bulbes formés à la base de la tige. Ce sont des bulbes composé de 3 à 20 </a:t>
            </a:r>
            <a:r>
              <a:rPr lang="fr-FR" sz="1200" dirty="0">
                <a:solidFill>
                  <a:srgbClr val="008000"/>
                </a:solidFill>
                <a:hlinkClick r:id="rId11" tooltip="Bulbille"/>
              </a:rPr>
              <a:t>bulbilles</a:t>
            </a:r>
            <a:r>
              <a:rPr lang="fr-FR" sz="1200" dirty="0">
                <a:solidFill>
                  <a:srgbClr val="008000"/>
                </a:solidFill>
              </a:rPr>
              <a:t> (gousses) arquées appelés caïeux. Chacun est entouré d'une tunique parcheminée et le groupe d'un même pied est lui-même inclus dans une tunique identique à multiples couches</a:t>
            </a:r>
            <a:r>
              <a:rPr lang="fr-FR" sz="1200" dirty="0" smtClean="0">
                <a:solidFill>
                  <a:srgbClr val="008000"/>
                </a:solidFill>
              </a:rPr>
              <a:t>. </a:t>
            </a:r>
            <a:r>
              <a:rPr lang="fr-FR" sz="1200" b="1" dirty="0">
                <a:solidFill>
                  <a:srgbClr val="008000"/>
                </a:solidFill>
              </a:rPr>
              <a:t>La plante aime les sols légers, profonds, riches en éléments nutritifs anciens et bien </a:t>
            </a:r>
            <a:r>
              <a:rPr lang="fr-FR" sz="1200" b="1" dirty="0" smtClean="0">
                <a:solidFill>
                  <a:srgbClr val="008000"/>
                </a:solidFill>
              </a:rPr>
              <a:t>drainés</a:t>
            </a:r>
            <a:r>
              <a:rPr lang="fr-FR" sz="1200" b="1" dirty="0">
                <a:solidFill>
                  <a:srgbClr val="008000"/>
                </a:solidFill>
              </a:rPr>
              <a:t>,</a:t>
            </a:r>
            <a:r>
              <a:rPr lang="fr-FR" sz="1200" b="1" dirty="0" smtClean="0">
                <a:solidFill>
                  <a:srgbClr val="008000"/>
                </a:solidFill>
              </a:rPr>
              <a:t> dans </a:t>
            </a:r>
            <a:r>
              <a:rPr lang="fr-FR" sz="1200" b="1" dirty="0">
                <a:solidFill>
                  <a:srgbClr val="008000"/>
                </a:solidFill>
              </a:rPr>
              <a:t>des endroits </a:t>
            </a:r>
            <a:r>
              <a:rPr lang="fr-FR" sz="1200" b="1" dirty="0" smtClean="0">
                <a:solidFill>
                  <a:srgbClr val="008000"/>
                </a:solidFill>
              </a:rPr>
              <a:t>ensoleillés. </a:t>
            </a:r>
            <a:r>
              <a:rPr lang="fr-FR" sz="1200" dirty="0">
                <a:solidFill>
                  <a:srgbClr val="008000"/>
                </a:solidFill>
              </a:rPr>
              <a:t>Les semences sont enfouies à 3-5 cm de profondeur, les plants espacés de 10-15 cm et les lignes espacés de 25-30 cm. </a:t>
            </a:r>
            <a:r>
              <a:rPr lang="fr-FR" sz="1200" dirty="0">
                <a:solidFill>
                  <a:srgbClr val="FF0000"/>
                </a:solidFill>
              </a:rPr>
              <a:t>Les </a:t>
            </a:r>
            <a:r>
              <a:rPr lang="fr-FR" sz="1200" dirty="0">
                <a:solidFill>
                  <a:srgbClr val="FF0000"/>
                </a:solidFill>
                <a:hlinkClick r:id="rId12" tooltip="Bulbe"/>
              </a:rPr>
              <a:t>bulbes</a:t>
            </a:r>
            <a:r>
              <a:rPr lang="fr-FR" sz="1200" dirty="0">
                <a:solidFill>
                  <a:srgbClr val="FF0000"/>
                </a:solidFill>
              </a:rPr>
              <a:t> d'ail pourrissent dans les sols lourds et </a:t>
            </a:r>
            <a:r>
              <a:rPr lang="fr-FR" sz="1200" dirty="0">
                <a:solidFill>
                  <a:srgbClr val="FF0000"/>
                </a:solidFill>
                <a:hlinkClick r:id="rId13" tooltip="Glaise"/>
              </a:rPr>
              <a:t>glaiseux</a:t>
            </a:r>
            <a:r>
              <a:rPr lang="fr-FR" sz="1200" dirty="0">
                <a:solidFill>
                  <a:srgbClr val="FF0000"/>
                </a:solidFill>
              </a:rPr>
              <a:t>, surtout s'ils restent humides. Il ne faut pas cultiver dans les </a:t>
            </a:r>
            <a:r>
              <a:rPr lang="fr-FR" sz="1200" dirty="0">
                <a:solidFill>
                  <a:srgbClr val="FF0000"/>
                </a:solidFill>
                <a:hlinkClick r:id="rId14" tooltip="Sol (pédologie)"/>
              </a:rPr>
              <a:t>sols organiques</a:t>
            </a:r>
            <a:r>
              <a:rPr lang="fr-FR" sz="1200" dirty="0">
                <a:solidFill>
                  <a:srgbClr val="FF0000"/>
                </a:solidFill>
              </a:rPr>
              <a:t> ni utiliser de </a:t>
            </a:r>
            <a:r>
              <a:rPr lang="fr-FR" sz="1200" dirty="0" smtClean="0">
                <a:solidFill>
                  <a:srgbClr val="FF0000"/>
                </a:solidFill>
                <a:hlinkClick r:id="rId15" tooltip="Fumier"/>
              </a:rPr>
              <a:t>fumiers</a:t>
            </a:r>
            <a:r>
              <a:rPr lang="fr-FR" sz="1200" dirty="0" smtClean="0">
                <a:solidFill>
                  <a:srgbClr val="FF0000"/>
                </a:solidFill>
              </a:rPr>
              <a:t> frais</a:t>
            </a:r>
            <a:r>
              <a:rPr lang="fr-FR" sz="1200" dirty="0">
                <a:solidFill>
                  <a:srgbClr val="FF0000"/>
                </a:solidFill>
              </a:rPr>
              <a:t>, cela les fait pourrir. </a:t>
            </a:r>
            <a:r>
              <a:rPr lang="fr-FR" sz="1200" dirty="0">
                <a:solidFill>
                  <a:srgbClr val="008000"/>
                </a:solidFill>
              </a:rPr>
              <a:t>L'ail préfère les </a:t>
            </a:r>
            <a:r>
              <a:rPr lang="fr-FR" sz="1200" dirty="0">
                <a:solidFill>
                  <a:srgbClr val="008000"/>
                </a:solidFill>
                <a:hlinkClick r:id="rId16" tooltip="Engrais minéral"/>
              </a:rPr>
              <a:t>engrais granulaires minéraux</a:t>
            </a:r>
            <a:r>
              <a:rPr lang="fr-FR" sz="1200" dirty="0">
                <a:solidFill>
                  <a:srgbClr val="008000"/>
                </a:solidFill>
              </a:rPr>
              <a:t>. Ne jamais rechausser les bulbes d'ail, </a:t>
            </a:r>
            <a:r>
              <a:rPr lang="fr-FR" sz="1200" b="1" dirty="0">
                <a:solidFill>
                  <a:srgbClr val="008000"/>
                </a:solidFill>
              </a:rPr>
              <a:t>la surface du bulbe doit se trouver à l'air. </a:t>
            </a:r>
            <a:r>
              <a:rPr lang="fr-FR" sz="1200" dirty="0">
                <a:solidFill>
                  <a:srgbClr val="008000"/>
                </a:solidFill>
              </a:rPr>
              <a:t>Utiliser les parties extérieures pour la plantation et le centre pour la consommation</a:t>
            </a:r>
            <a:r>
              <a:rPr lang="fr-FR" sz="1200" dirty="0" smtClean="0">
                <a:solidFill>
                  <a:srgbClr val="008000"/>
                </a:solidFill>
              </a:rPr>
              <a:t>. L'ail </a:t>
            </a:r>
            <a:r>
              <a:rPr lang="fr-FR" sz="1200" dirty="0">
                <a:solidFill>
                  <a:srgbClr val="008000"/>
                </a:solidFill>
              </a:rPr>
              <a:t>est facile à </a:t>
            </a:r>
            <a:r>
              <a:rPr lang="fr-FR" sz="1200" dirty="0" smtClean="0">
                <a:solidFill>
                  <a:srgbClr val="008000"/>
                </a:solidFill>
              </a:rPr>
              <a:t>cultiver. </a:t>
            </a:r>
            <a:r>
              <a:rPr lang="fr-FR" sz="1200" dirty="0">
                <a:solidFill>
                  <a:srgbClr val="008000"/>
                </a:solidFill>
              </a:rPr>
              <a:t>Alors que la propagation sexuelle de l'ail est en effet possible, la quasi-totalité de l'ail dans la culture se propage </a:t>
            </a:r>
            <a:r>
              <a:rPr lang="fr-FR" sz="1200" dirty="0">
                <a:solidFill>
                  <a:srgbClr val="008000"/>
                </a:solidFill>
                <a:hlinkClick r:id="rId17" tooltip="Asexuée"/>
              </a:rPr>
              <a:t>de façon </a:t>
            </a:r>
            <a:r>
              <a:rPr lang="fr-FR" sz="1200" dirty="0" smtClean="0">
                <a:solidFill>
                  <a:srgbClr val="008000"/>
                </a:solidFill>
                <a:hlinkClick r:id="rId17" tooltip="Asexuée"/>
              </a:rPr>
              <a:t>asexuée</a:t>
            </a:r>
            <a:r>
              <a:rPr lang="fr-FR" sz="1200" dirty="0" smtClean="0">
                <a:solidFill>
                  <a:srgbClr val="008000"/>
                </a:solidFill>
              </a:rPr>
              <a:t>, </a:t>
            </a:r>
            <a:r>
              <a:rPr lang="fr-FR" sz="1200" dirty="0">
                <a:solidFill>
                  <a:srgbClr val="008000"/>
                </a:solidFill>
              </a:rPr>
              <a:t>en plantant des gousses dans le sol</a:t>
            </a:r>
            <a:r>
              <a:rPr lang="fr-FR" sz="1200" dirty="0" smtClean="0">
                <a:solidFill>
                  <a:srgbClr val="008000"/>
                </a:solidFill>
              </a:rPr>
              <a:t>. Les variétés d’ails sont </a:t>
            </a:r>
            <a:r>
              <a:rPr lang="fr-FR" sz="1200" dirty="0">
                <a:solidFill>
                  <a:srgbClr val="008000"/>
                </a:solidFill>
              </a:rPr>
              <a:t>généralement très </a:t>
            </a:r>
            <a:r>
              <a:rPr lang="fr-FR" sz="1200" dirty="0" smtClean="0">
                <a:solidFill>
                  <a:srgbClr val="008000"/>
                </a:solidFill>
              </a:rPr>
              <a:t>rustiques </a:t>
            </a:r>
            <a:r>
              <a:rPr lang="fr-FR" sz="1200" dirty="0">
                <a:solidFill>
                  <a:srgbClr val="008000"/>
                </a:solidFill>
              </a:rPr>
              <a:t>et ne sont pas </a:t>
            </a:r>
            <a:r>
              <a:rPr lang="fr-FR" sz="1200" dirty="0" smtClean="0">
                <a:solidFill>
                  <a:srgbClr val="008000"/>
                </a:solidFill>
              </a:rPr>
              <a:t>attaquées </a:t>
            </a:r>
            <a:r>
              <a:rPr lang="fr-FR" sz="1200" dirty="0">
                <a:solidFill>
                  <a:srgbClr val="008000"/>
                </a:solidFill>
              </a:rPr>
              <a:t>par de nombreux parasites ou de maladies</a:t>
            </a:r>
            <a:r>
              <a:rPr lang="fr-FR" sz="1200" dirty="0" smtClean="0">
                <a:solidFill>
                  <a:srgbClr val="008000"/>
                </a:solidFill>
              </a:rPr>
              <a:t>. </a:t>
            </a:r>
            <a:r>
              <a:rPr lang="fr-FR" sz="1200" dirty="0">
                <a:solidFill>
                  <a:srgbClr val="FF0000"/>
                </a:solidFill>
              </a:rPr>
              <a:t>Deux des principaux </a:t>
            </a:r>
            <a:r>
              <a:rPr lang="fr-FR" sz="1200" dirty="0">
                <a:solidFill>
                  <a:srgbClr val="FF0000"/>
                </a:solidFill>
                <a:hlinkClick r:id="rId18" tooltip="Pathogènes"/>
              </a:rPr>
              <a:t>agents pathogènes</a:t>
            </a:r>
            <a:r>
              <a:rPr lang="fr-FR" sz="1200" dirty="0">
                <a:solidFill>
                  <a:srgbClr val="FF0000"/>
                </a:solidFill>
              </a:rPr>
              <a:t> qui attaquent l'ail sont </a:t>
            </a:r>
            <a:r>
              <a:rPr lang="fr-FR" sz="1200" dirty="0">
                <a:solidFill>
                  <a:srgbClr val="FF0000"/>
                </a:solidFill>
                <a:hlinkClick r:id="rId19" tooltip="Les nématodes"/>
              </a:rPr>
              <a:t>les nématodes</a:t>
            </a:r>
            <a:r>
              <a:rPr lang="fr-FR" sz="1200" dirty="0">
                <a:solidFill>
                  <a:srgbClr val="FF0000"/>
                </a:solidFill>
              </a:rPr>
              <a:t> et </a:t>
            </a:r>
            <a:r>
              <a:rPr lang="fr-FR" sz="1200" dirty="0">
                <a:solidFill>
                  <a:srgbClr val="FF0000"/>
                </a:solidFill>
                <a:hlinkClick r:id="rId20" tooltip="La pourriture blanche"/>
              </a:rPr>
              <a:t>la pourriture </a:t>
            </a:r>
            <a:r>
              <a:rPr lang="fr-FR" sz="1200" dirty="0" smtClean="0">
                <a:solidFill>
                  <a:srgbClr val="FF0000"/>
                </a:solidFill>
                <a:hlinkClick r:id="rId20" tooltip="La pourriture blanche"/>
              </a:rPr>
              <a:t>blanche</a:t>
            </a:r>
            <a:r>
              <a:rPr lang="fr-FR" sz="1200" dirty="0" smtClean="0">
                <a:solidFill>
                  <a:srgbClr val="FF0000"/>
                </a:solidFill>
              </a:rPr>
              <a:t>, </a:t>
            </a:r>
            <a:r>
              <a:rPr lang="fr-FR" sz="1200" dirty="0">
                <a:solidFill>
                  <a:srgbClr val="FF0000"/>
                </a:solidFill>
              </a:rPr>
              <a:t>qui restent dans le sol indéfiniment après que le sol a été </a:t>
            </a:r>
            <a:r>
              <a:rPr lang="fr-FR" sz="1200" dirty="0" smtClean="0">
                <a:solidFill>
                  <a:srgbClr val="FF0000"/>
                </a:solidFill>
              </a:rPr>
              <a:t>infecté.</a:t>
            </a:r>
          </a:p>
          <a:p>
            <a:pPr algn="just"/>
            <a:r>
              <a:rPr lang="fr-FR" sz="1200" u="sng" dirty="0" smtClean="0">
                <a:solidFill>
                  <a:srgbClr val="FF0000"/>
                </a:solidFill>
              </a:rPr>
              <a:t>Parasites et maladies </a:t>
            </a:r>
            <a:r>
              <a:rPr lang="fr-FR" sz="1200" dirty="0" smtClean="0">
                <a:solidFill>
                  <a:srgbClr val="FF0000"/>
                </a:solidFill>
              </a:rPr>
              <a:t>: </a:t>
            </a:r>
            <a:r>
              <a:rPr lang="fr-FR" sz="1200" dirty="0">
                <a:solidFill>
                  <a:srgbClr val="FF0000"/>
                </a:solidFill>
              </a:rPr>
              <a:t>La mouche des truffes et des </a:t>
            </a:r>
            <a:r>
              <a:rPr lang="fr-FR" sz="1200" i="1" dirty="0" err="1">
                <a:solidFill>
                  <a:srgbClr val="FF0000"/>
                </a:solidFill>
                <a:hlinkClick r:id="rId21" tooltip="Amaryllidaceae"/>
              </a:rPr>
              <a:t>Amaryllidaceae</a:t>
            </a:r>
            <a:r>
              <a:rPr lang="fr-FR" sz="1200" dirty="0">
                <a:solidFill>
                  <a:srgbClr val="FF0000"/>
                </a:solidFill>
              </a:rPr>
              <a:t>, </a:t>
            </a:r>
            <a:r>
              <a:rPr lang="fr-FR" sz="1200" i="1" dirty="0" err="1">
                <a:solidFill>
                  <a:srgbClr val="FF0000"/>
                </a:solidFill>
              </a:rPr>
              <a:t>Suillia</a:t>
            </a:r>
            <a:r>
              <a:rPr lang="fr-FR" sz="1200" i="1" dirty="0">
                <a:solidFill>
                  <a:srgbClr val="FF0000"/>
                </a:solidFill>
              </a:rPr>
              <a:t> </a:t>
            </a:r>
            <a:r>
              <a:rPr lang="fr-FR" sz="1200" i="1" dirty="0" err="1">
                <a:solidFill>
                  <a:srgbClr val="FF0000"/>
                </a:solidFill>
              </a:rPr>
              <a:t>lurida</a:t>
            </a:r>
            <a:r>
              <a:rPr lang="fr-FR" sz="1200" dirty="0">
                <a:solidFill>
                  <a:srgbClr val="FF0000"/>
                </a:solidFill>
              </a:rPr>
              <a:t> </a:t>
            </a:r>
            <a:r>
              <a:rPr lang="fr-FR" sz="1200" dirty="0" smtClean="0">
                <a:solidFill>
                  <a:srgbClr val="FF0000"/>
                </a:solidFill>
              </a:rPr>
              <a:t> (syn. </a:t>
            </a:r>
            <a:r>
              <a:rPr lang="fr-FR" sz="1200" i="1" dirty="0">
                <a:solidFill>
                  <a:srgbClr val="FF0000"/>
                </a:solidFill>
              </a:rPr>
              <a:t>S. </a:t>
            </a:r>
            <a:r>
              <a:rPr lang="fr-FR" sz="1200" i="1" dirty="0" err="1" smtClean="0">
                <a:solidFill>
                  <a:srgbClr val="FF0000"/>
                </a:solidFill>
              </a:rPr>
              <a:t>univittata</a:t>
            </a:r>
            <a:r>
              <a:rPr lang="fr-FR" sz="1200" dirty="0" smtClean="0">
                <a:solidFill>
                  <a:srgbClr val="FF0000"/>
                </a:solidFill>
              </a:rPr>
              <a:t>), </a:t>
            </a:r>
            <a:r>
              <a:rPr lang="fr-FR" sz="1200" dirty="0" err="1" smtClean="0">
                <a:solidFill>
                  <a:srgbClr val="FF0000"/>
                </a:solidFill>
                <a:hlinkClick r:id="rId22" tooltip="Diptera"/>
              </a:rPr>
              <a:t>Diptera</a:t>
            </a:r>
            <a:r>
              <a:rPr lang="fr-FR" sz="1200" dirty="0">
                <a:solidFill>
                  <a:srgbClr val="FF0000"/>
                </a:solidFill>
              </a:rPr>
              <a:t> </a:t>
            </a:r>
            <a:r>
              <a:rPr lang="fr-FR" sz="1200" i="1" dirty="0" err="1" smtClean="0">
                <a:solidFill>
                  <a:srgbClr val="FF0000"/>
                </a:solidFill>
                <a:hlinkClick r:id="rId23" tooltip="Heleomyzidae"/>
              </a:rPr>
              <a:t>Heleomyzidae</a:t>
            </a:r>
            <a:r>
              <a:rPr lang="fr-FR" sz="1200" dirty="0" smtClean="0">
                <a:solidFill>
                  <a:srgbClr val="FF0000"/>
                </a:solidFill>
              </a:rPr>
              <a:t> sont nuisibles </a:t>
            </a:r>
            <a:r>
              <a:rPr lang="fr-FR" sz="1200" dirty="0">
                <a:solidFill>
                  <a:srgbClr val="FF0000"/>
                </a:solidFill>
              </a:rPr>
              <a:t>à l'ail et à </a:t>
            </a:r>
            <a:r>
              <a:rPr lang="fr-FR" sz="1200" dirty="0" smtClean="0">
                <a:solidFill>
                  <a:srgbClr val="FF0000"/>
                </a:solidFill>
              </a:rPr>
              <a:t>l'</a:t>
            </a:r>
            <a:r>
              <a:rPr lang="fr-FR" sz="1200" dirty="0" smtClean="0">
                <a:solidFill>
                  <a:srgbClr val="FF0000"/>
                </a:solidFill>
                <a:hlinkClick r:id="rId24" tooltip="Oignon"/>
              </a:rPr>
              <a:t>oignon</a:t>
            </a:r>
            <a:r>
              <a:rPr lang="fr-FR" sz="1200" dirty="0" smtClean="0">
                <a:solidFill>
                  <a:srgbClr val="FF0000"/>
                </a:solidFill>
              </a:rPr>
              <a:t>. La</a:t>
            </a:r>
            <a:r>
              <a:rPr lang="fr-FR" sz="1200" dirty="0">
                <a:solidFill>
                  <a:srgbClr val="FF0000"/>
                </a:solidFill>
              </a:rPr>
              <a:t> </a:t>
            </a:r>
            <a:r>
              <a:rPr lang="fr-FR" sz="1200" dirty="0">
                <a:solidFill>
                  <a:srgbClr val="FF0000"/>
                </a:solidFill>
                <a:hlinkClick r:id="rId25" tooltip="Rouille (maladie)"/>
              </a:rPr>
              <a:t>rouille</a:t>
            </a:r>
            <a:r>
              <a:rPr lang="fr-FR" sz="1200" dirty="0">
                <a:solidFill>
                  <a:srgbClr val="FF0000"/>
                </a:solidFill>
              </a:rPr>
              <a:t>, provoquant des baisses de rendement, apparait fréquemment à cause de trop </a:t>
            </a:r>
            <a:r>
              <a:rPr lang="fr-FR" sz="1200" dirty="0" smtClean="0">
                <a:solidFill>
                  <a:srgbClr val="FF0000"/>
                </a:solidFill>
              </a:rPr>
              <a:t>d'humidité. Le </a:t>
            </a:r>
            <a:r>
              <a:rPr lang="fr-FR" sz="1200" dirty="0">
                <a:solidFill>
                  <a:srgbClr val="FF0000"/>
                </a:solidFill>
              </a:rPr>
              <a:t>virus de la mosaïque de l'ail provoque des stries et marbrures jaunes sur les feuilles. Suivant les variétés, les symptômes peuvent être discrets (mosaïque diffuse) ou très graves (plantes déformées et chétives</a:t>
            </a:r>
            <a:r>
              <a:rPr lang="fr-FR" sz="1200" dirty="0" smtClean="0">
                <a:solidFill>
                  <a:srgbClr val="FF0000"/>
                </a:solidFill>
              </a:rPr>
              <a:t>). La</a:t>
            </a:r>
            <a:r>
              <a:rPr lang="fr-FR" sz="1200" dirty="0">
                <a:solidFill>
                  <a:srgbClr val="FF0000"/>
                </a:solidFill>
              </a:rPr>
              <a:t> </a:t>
            </a:r>
            <a:r>
              <a:rPr lang="fr-FR" sz="1200" dirty="0">
                <a:solidFill>
                  <a:srgbClr val="FF0000"/>
                </a:solidFill>
                <a:hlinkClick r:id="rId26" tooltip="Sclérotiniose"/>
              </a:rPr>
              <a:t>pourriture blanche</a:t>
            </a:r>
            <a:r>
              <a:rPr lang="fr-FR" sz="1200" dirty="0">
                <a:solidFill>
                  <a:srgbClr val="FF0000"/>
                </a:solidFill>
              </a:rPr>
              <a:t> de l'ail est provoquée par un champignon du sol (</a:t>
            </a:r>
            <a:r>
              <a:rPr lang="fr-FR" sz="1200" i="1" dirty="0" err="1">
                <a:solidFill>
                  <a:srgbClr val="FF0000"/>
                </a:solidFill>
              </a:rPr>
              <a:t>Sclerotium</a:t>
            </a:r>
            <a:r>
              <a:rPr lang="fr-FR" sz="1200" i="1" dirty="0">
                <a:solidFill>
                  <a:srgbClr val="FF0000"/>
                </a:solidFill>
              </a:rPr>
              <a:t> </a:t>
            </a:r>
            <a:r>
              <a:rPr lang="fr-FR" sz="1200" i="1" dirty="0" err="1">
                <a:solidFill>
                  <a:srgbClr val="FF0000"/>
                </a:solidFill>
              </a:rPr>
              <a:t>cepivorum</a:t>
            </a:r>
            <a:r>
              <a:rPr lang="fr-FR" sz="1200" dirty="0">
                <a:solidFill>
                  <a:srgbClr val="FF0000"/>
                </a:solidFill>
              </a:rPr>
              <a:t>), qui se transmet aussi par les bulbes</a:t>
            </a:r>
            <a:r>
              <a:rPr lang="fr-FR" sz="1200" dirty="0" smtClean="0">
                <a:solidFill>
                  <a:srgbClr val="FF0000"/>
                </a:solidFill>
              </a:rPr>
              <a:t>.</a:t>
            </a:r>
            <a:r>
              <a:rPr lang="fr-FR" sz="1200" dirty="0" smtClean="0">
                <a:solidFill>
                  <a:srgbClr val="008000"/>
                </a:solidFill>
              </a:rPr>
              <a:t> </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27"/>
              </a:rPr>
              <a:t>http://</a:t>
            </a:r>
            <a:r>
              <a:rPr lang="fr-FR" sz="1200" dirty="0" smtClean="0">
                <a:solidFill>
                  <a:srgbClr val="008000"/>
                </a:solidFill>
                <a:hlinkClick r:id="rId27"/>
              </a:rPr>
              <a:t>fr.wikipedia.org/wiki/Ail_cultiv%C3%A9</a:t>
            </a:r>
            <a:r>
              <a:rPr lang="fr-FR" sz="1200" dirty="0">
                <a:solidFill>
                  <a:srgbClr val="008000"/>
                </a:solidFill>
              </a:rPr>
              <a:t>, b) </a:t>
            </a:r>
            <a:r>
              <a:rPr lang="fr-FR" sz="1200" dirty="0">
                <a:solidFill>
                  <a:srgbClr val="008000"/>
                </a:solidFill>
                <a:hlinkClick r:id="rId28"/>
              </a:rPr>
              <a:t>http://</a:t>
            </a:r>
            <a:r>
              <a:rPr lang="fr-FR" sz="1200" dirty="0" smtClean="0">
                <a:solidFill>
                  <a:srgbClr val="008000"/>
                </a:solidFill>
                <a:hlinkClick r:id="rId28"/>
              </a:rPr>
              <a:t>en.wikipedia.org/wiki/Garlic</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22528" y="69778"/>
            <a:ext cx="495300" cy="552450"/>
          </a:xfrm>
          <a:prstGeom prst="rect">
            <a:avLst/>
          </a:prstGeom>
        </p:spPr>
      </p:pic>
      <p:pic>
        <p:nvPicPr>
          <p:cNvPr id="7" name="Imag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99383" y="228562"/>
            <a:ext cx="533400" cy="342900"/>
          </a:xfrm>
          <a:prstGeom prst="rect">
            <a:avLst/>
          </a:prstGeom>
        </p:spPr>
      </p:pic>
      <p:pic>
        <p:nvPicPr>
          <p:cNvPr id="9" name="Image 8" descr="D:\Users\blisan\Pictures\perso\agro-forêts\Ail commun.jpg"/>
          <p:cNvPicPr/>
          <p:nvPr/>
        </p:nvPicPr>
        <p:blipFill>
          <a:blip r:embed="rId31">
            <a:extLst>
              <a:ext uri="{28A0092B-C50C-407E-A947-70E740481C1C}">
                <a14:useLocalDpi xmlns:a14="http://schemas.microsoft.com/office/drawing/2010/main" val="0"/>
              </a:ext>
            </a:extLst>
          </a:blip>
          <a:srcRect/>
          <a:stretch>
            <a:fillRect/>
          </a:stretch>
        </p:blipFill>
        <p:spPr bwMode="auto">
          <a:xfrm>
            <a:off x="10589797" y="57141"/>
            <a:ext cx="1276350" cy="857250"/>
          </a:xfrm>
          <a:prstGeom prst="rect">
            <a:avLst/>
          </a:prstGeom>
          <a:noFill/>
          <a:ln>
            <a:noFill/>
          </a:ln>
        </p:spPr>
      </p:pic>
      <p:pic>
        <p:nvPicPr>
          <p:cNvPr id="10" name="Image 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455392" y="4338636"/>
            <a:ext cx="1673239" cy="2509859"/>
          </a:xfrm>
          <a:prstGeom prst="rect">
            <a:avLst/>
          </a:prstGeom>
        </p:spPr>
      </p:pic>
      <p:pic>
        <p:nvPicPr>
          <p:cNvPr id="12" name="Image 1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45815" y="4757412"/>
            <a:ext cx="1375205" cy="2100588"/>
          </a:xfrm>
          <a:prstGeom prst="rect">
            <a:avLst/>
          </a:prstGeom>
        </p:spPr>
      </p:pic>
      <p:pic>
        <p:nvPicPr>
          <p:cNvPr id="13" name="Image 1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723635" y="4757412"/>
            <a:ext cx="1573413" cy="2100588"/>
          </a:xfrm>
          <a:prstGeom prst="rect">
            <a:avLst/>
          </a:prstGeom>
        </p:spPr>
      </p:pic>
      <p:pic>
        <p:nvPicPr>
          <p:cNvPr id="14" name="Image 13"/>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286976" y="4338636"/>
            <a:ext cx="1781175" cy="2571750"/>
          </a:xfrm>
          <a:prstGeom prst="rect">
            <a:avLst/>
          </a:prstGeom>
        </p:spPr>
      </p:pic>
      <p:pic>
        <p:nvPicPr>
          <p:cNvPr id="15" name="Image 1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24053" y="4961176"/>
            <a:ext cx="1028700" cy="1714500"/>
          </a:xfrm>
          <a:prstGeom prst="rect">
            <a:avLst/>
          </a:prstGeom>
        </p:spPr>
      </p:pic>
      <p:pic>
        <p:nvPicPr>
          <p:cNvPr id="16" name="Image 1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138788" y="4391025"/>
            <a:ext cx="1847850" cy="2466975"/>
          </a:xfrm>
          <a:prstGeom prst="rect">
            <a:avLst/>
          </a:prstGeom>
        </p:spPr>
      </p:pic>
      <p:pic>
        <p:nvPicPr>
          <p:cNvPr id="17" name="Image 1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310146" y="4904026"/>
            <a:ext cx="1771650" cy="1771650"/>
          </a:xfrm>
          <a:prstGeom prst="rect">
            <a:avLst/>
          </a:prstGeom>
        </p:spPr>
      </p:pic>
    </p:spTree>
    <p:extLst>
      <p:ext uri="{BB962C8B-B14F-4D97-AF65-F5344CB8AC3E}">
        <p14:creationId xmlns:p14="http://schemas.microsoft.com/office/powerpoint/2010/main" val="17368283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4852" y="234166"/>
            <a:ext cx="557270" cy="331692"/>
          </a:xfrm>
        </p:spPr>
        <p:txBody>
          <a:bodyPr/>
          <a:lstStyle/>
          <a:p>
            <a:fld id="{603C289A-54D5-4C32-934A-7B1A9FC8B676}" type="slidenum">
              <a:rPr lang="fr-FR" smtClean="0"/>
              <a:t>89</a:t>
            </a:fld>
            <a:endParaRPr lang="fr-FR" dirty="0"/>
          </a:p>
        </p:txBody>
      </p:sp>
      <p:sp>
        <p:nvSpPr>
          <p:cNvPr id="3" name="ZoneTexte 2"/>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54852" y="679546"/>
            <a:ext cx="9544536" cy="369332"/>
          </a:xfrm>
          <a:prstGeom prst="rect">
            <a:avLst/>
          </a:prstGeom>
        </p:spPr>
        <p:txBody>
          <a:bodyPr wrap="none">
            <a:spAutoFit/>
          </a:bodyPr>
          <a:lstStyle/>
          <a:p>
            <a:r>
              <a:rPr lang="fr-FR" dirty="0">
                <a:solidFill>
                  <a:srgbClr val="008000"/>
                </a:solidFill>
              </a:rPr>
              <a:t>16.40. </a:t>
            </a:r>
            <a:r>
              <a:rPr lang="fr-FR" b="1" dirty="0">
                <a:solidFill>
                  <a:srgbClr val="008000"/>
                </a:solidFill>
              </a:rPr>
              <a:t>Ail à fleurs nombreuses</a:t>
            </a:r>
            <a:r>
              <a:rPr lang="fr-FR" dirty="0">
                <a:solidFill>
                  <a:srgbClr val="008000"/>
                </a:solidFill>
              </a:rPr>
              <a:t>, </a:t>
            </a:r>
            <a:r>
              <a:rPr lang="fr-FR" b="1" dirty="0">
                <a:solidFill>
                  <a:srgbClr val="008000"/>
                </a:solidFill>
              </a:rPr>
              <a:t>Ail à nombreuses </a:t>
            </a:r>
            <a:r>
              <a:rPr lang="fr-FR" b="1" dirty="0" smtClean="0">
                <a:solidFill>
                  <a:srgbClr val="008000"/>
                </a:solidFill>
              </a:rPr>
              <a:t>fleurs </a:t>
            </a:r>
            <a:r>
              <a:rPr lang="fr-FR" dirty="0" smtClean="0">
                <a:solidFill>
                  <a:srgbClr val="008000"/>
                </a:solidFill>
              </a:rPr>
              <a:t>ou </a:t>
            </a:r>
            <a:r>
              <a:rPr lang="fr-FR" b="1" dirty="0">
                <a:solidFill>
                  <a:srgbClr val="008000"/>
                </a:solidFill>
              </a:rPr>
              <a:t>Poireau des </a:t>
            </a:r>
            <a:r>
              <a:rPr lang="fr-FR" b="1" dirty="0" smtClean="0">
                <a:solidFill>
                  <a:srgbClr val="008000"/>
                </a:solidFill>
              </a:rPr>
              <a:t>vignes </a:t>
            </a:r>
            <a:r>
              <a:rPr lang="fr-FR" dirty="0" smtClean="0">
                <a:solidFill>
                  <a:srgbClr val="008000"/>
                </a:solidFill>
              </a:rPr>
              <a:t>(</a:t>
            </a:r>
            <a:r>
              <a:rPr lang="fr-FR" i="1" dirty="0" smtClean="0">
                <a:solidFill>
                  <a:srgbClr val="008000"/>
                </a:solidFill>
              </a:rPr>
              <a:t>Allium </a:t>
            </a:r>
            <a:r>
              <a:rPr lang="fr-FR" i="1" dirty="0" err="1">
                <a:solidFill>
                  <a:srgbClr val="008000"/>
                </a:solidFill>
              </a:rPr>
              <a:t>polyanthum</a:t>
            </a:r>
            <a:r>
              <a:rPr lang="fr-FR" dirty="0">
                <a:solidFill>
                  <a:srgbClr val="008000"/>
                </a:solidFill>
              </a:rPr>
              <a:t>) </a:t>
            </a:r>
            <a:endParaRPr lang="fr-FR" dirty="0"/>
          </a:p>
        </p:txBody>
      </p:sp>
      <p:sp>
        <p:nvSpPr>
          <p:cNvPr id="5" name="ZoneTexte 4"/>
          <p:cNvSpPr txBox="1"/>
          <p:nvPr/>
        </p:nvSpPr>
        <p:spPr>
          <a:xfrm>
            <a:off x="154852" y="1119126"/>
            <a:ext cx="11886584" cy="2492990"/>
          </a:xfrm>
          <a:prstGeom prst="rect">
            <a:avLst/>
          </a:prstGeom>
          <a:noFill/>
        </p:spPr>
        <p:txBody>
          <a:bodyPr wrap="square" rtlCol="0">
            <a:spAutoFit/>
          </a:bodyPr>
          <a:lstStyle/>
          <a:p>
            <a:pPr algn="just"/>
            <a:r>
              <a:rPr lang="fr-FR" dirty="0">
                <a:solidFill>
                  <a:srgbClr val="008000"/>
                </a:solidFill>
              </a:rPr>
              <a:t>C’est une </a:t>
            </a:r>
            <a:r>
              <a:rPr lang="fr-FR" u="sng" dirty="0">
                <a:solidFill>
                  <a:srgbClr val="008000"/>
                </a:solidFill>
                <a:hlinkClick r:id="rId2" tooltip="Plante"/>
              </a:rPr>
              <a:t>plante</a:t>
            </a:r>
            <a:r>
              <a:rPr lang="fr-FR" dirty="0">
                <a:solidFill>
                  <a:srgbClr val="008000"/>
                </a:solidFill>
              </a:rPr>
              <a:t> herbacée vivace, de 40 à 80 cm de haut, de la famille des </a:t>
            </a:r>
            <a:r>
              <a:rPr lang="fr-FR" i="1" u="sng" dirty="0" err="1">
                <a:solidFill>
                  <a:srgbClr val="008000"/>
                </a:solidFill>
                <a:hlinkClick r:id="rId3" tooltip="Liliaceae"/>
              </a:rPr>
              <a:t>Liliaceae</a:t>
            </a:r>
            <a:r>
              <a:rPr lang="fr-FR" i="1" dirty="0">
                <a:solidFill>
                  <a:srgbClr val="008000"/>
                </a:solidFill>
              </a:rPr>
              <a:t>,</a:t>
            </a:r>
            <a:r>
              <a:rPr lang="fr-FR" dirty="0">
                <a:solidFill>
                  <a:srgbClr val="008000"/>
                </a:solidFill>
              </a:rPr>
              <a:t> dont on consomme les </a:t>
            </a:r>
            <a:r>
              <a:rPr lang="fr-FR" u="sng" dirty="0">
                <a:solidFill>
                  <a:srgbClr val="008000"/>
                </a:solidFill>
                <a:hlinkClick r:id="rId4" tooltip="Feuille"/>
              </a:rPr>
              <a:t>feuilles</a:t>
            </a:r>
            <a:r>
              <a:rPr lang="fr-FR" dirty="0">
                <a:solidFill>
                  <a:srgbClr val="008000"/>
                </a:solidFill>
              </a:rPr>
              <a:t> (pseudo-</a:t>
            </a:r>
            <a:r>
              <a:rPr lang="fr-FR" u="sng" dirty="0">
                <a:solidFill>
                  <a:srgbClr val="008000"/>
                </a:solidFill>
                <a:hlinkClick r:id="rId5" tooltip="Tige"/>
              </a:rPr>
              <a:t>tiges</a:t>
            </a:r>
            <a:r>
              <a:rPr lang="fr-FR" dirty="0">
                <a:solidFill>
                  <a:srgbClr val="008000"/>
                </a:solidFill>
              </a:rPr>
              <a:t>), en </a:t>
            </a:r>
            <a:r>
              <a:rPr lang="fr-FR" u="sng" dirty="0">
                <a:solidFill>
                  <a:srgbClr val="008000"/>
                </a:solidFill>
                <a:hlinkClick r:id="rId6" tooltip="Légume"/>
              </a:rPr>
              <a:t>légumes</a:t>
            </a:r>
            <a:r>
              <a:rPr lang="fr-FR" dirty="0">
                <a:solidFill>
                  <a:srgbClr val="008000"/>
                </a:solidFill>
              </a:rPr>
              <a:t>. </a:t>
            </a:r>
            <a:r>
              <a:rPr lang="fr-FR" i="1" dirty="0">
                <a:solidFill>
                  <a:srgbClr val="008000"/>
                </a:solidFill>
              </a:rPr>
              <a:t>Il ressemble énormément par l'aspect et l'odeur à un poireau cultivé</a:t>
            </a:r>
            <a:r>
              <a:rPr lang="fr-FR" dirty="0">
                <a:solidFill>
                  <a:srgbClr val="008000"/>
                </a:solidFill>
              </a:rPr>
              <a:t>. Il est cependant plus frêle. Son odeur, après cuisson, est très différente, beaucoup plus douce et sucrée, entre l'asperge et le poireau nouveau. Il peut être parfois un peu amer. La plante se plaît dans les </a:t>
            </a:r>
            <a:r>
              <a:rPr lang="fr-FR" dirty="0" smtClean="0">
                <a:solidFill>
                  <a:srgbClr val="008000"/>
                </a:solidFill>
              </a:rPr>
              <a:t>zones calcaires</a:t>
            </a:r>
            <a:r>
              <a:rPr lang="fr-FR" dirty="0">
                <a:solidFill>
                  <a:srgbClr val="008000"/>
                </a:solidFill>
              </a:rPr>
              <a:t>. Mais on peut aussi en trouver communément dans les </a:t>
            </a:r>
            <a:r>
              <a:rPr lang="fr-FR" dirty="0" smtClean="0">
                <a:solidFill>
                  <a:srgbClr val="008000"/>
                </a:solidFill>
              </a:rPr>
              <a:t>prés. </a:t>
            </a:r>
            <a:r>
              <a:rPr lang="fr-FR" dirty="0">
                <a:solidFill>
                  <a:srgbClr val="008000"/>
                </a:solidFill>
              </a:rPr>
              <a:t>Elle est alors généralement au pied des arbres. Cru, elle est très piquante. On ne peut en consommer qu'en petite </a:t>
            </a:r>
            <a:r>
              <a:rPr lang="fr-FR" dirty="0" smtClean="0">
                <a:solidFill>
                  <a:srgbClr val="008000"/>
                </a:solidFill>
              </a:rPr>
              <a:t>quantité. C'est </a:t>
            </a:r>
            <a:r>
              <a:rPr lang="fr-FR" dirty="0">
                <a:solidFill>
                  <a:srgbClr val="008000"/>
                </a:solidFill>
              </a:rPr>
              <a:t>principalement cuite, en légume ou en soupe, que la plante est utilisée. </a:t>
            </a:r>
            <a:endParaRPr lang="fr-FR" sz="1200" dirty="0" smtClean="0">
              <a:solidFill>
                <a:srgbClr val="008000"/>
              </a:solidFill>
            </a:endParaRPr>
          </a:p>
          <a:p>
            <a:pPr algn="just"/>
            <a:r>
              <a:rPr lang="fr-FR" sz="1200" dirty="0"/>
              <a:t> </a:t>
            </a:r>
            <a:r>
              <a:rPr lang="fr-FR" sz="1200" dirty="0">
                <a:solidFill>
                  <a:srgbClr val="008000"/>
                </a:solidFill>
              </a:rPr>
              <a:t>Il est également </a:t>
            </a:r>
            <a:r>
              <a:rPr lang="fr-FR" sz="1200" dirty="0" smtClean="0">
                <a:solidFill>
                  <a:srgbClr val="008000"/>
                </a:solidFill>
              </a:rPr>
              <a:t>appelé </a:t>
            </a:r>
            <a:r>
              <a:rPr lang="fr-FR" sz="1200" b="1" dirty="0" smtClean="0">
                <a:solidFill>
                  <a:srgbClr val="008000"/>
                </a:solidFill>
              </a:rPr>
              <a:t>poireau sauvage. </a:t>
            </a:r>
            <a:r>
              <a:rPr lang="fr-FR" sz="1200" dirty="0">
                <a:solidFill>
                  <a:srgbClr val="008000"/>
                </a:solidFill>
              </a:rPr>
              <a:t>Plante </a:t>
            </a:r>
            <a:r>
              <a:rPr lang="fr-FR" sz="1200" dirty="0">
                <a:solidFill>
                  <a:srgbClr val="008000"/>
                </a:solidFill>
                <a:hlinkClick r:id="rId7"/>
              </a:rPr>
              <a:t>vivace</a:t>
            </a:r>
            <a:r>
              <a:rPr lang="fr-FR" sz="1200" dirty="0">
                <a:solidFill>
                  <a:srgbClr val="008000"/>
                </a:solidFill>
              </a:rPr>
              <a:t> de 30 à </a:t>
            </a:r>
            <a:r>
              <a:rPr lang="fr-FR" sz="1200" dirty="0" smtClean="0">
                <a:solidFill>
                  <a:srgbClr val="008000"/>
                </a:solidFill>
              </a:rPr>
              <a:t>80 </a:t>
            </a:r>
            <a:r>
              <a:rPr lang="fr-FR" sz="1200" dirty="0">
                <a:solidFill>
                  <a:srgbClr val="008000"/>
                </a:solidFill>
              </a:rPr>
              <a:t>cm de hauteur à </a:t>
            </a:r>
            <a:r>
              <a:rPr lang="fr-FR" sz="1200" dirty="0">
                <a:solidFill>
                  <a:srgbClr val="008000"/>
                </a:solidFill>
                <a:hlinkClick r:id="rId8"/>
              </a:rPr>
              <a:t>tige</a:t>
            </a:r>
            <a:r>
              <a:rPr lang="fr-FR" sz="1200" dirty="0">
                <a:solidFill>
                  <a:srgbClr val="008000"/>
                </a:solidFill>
              </a:rPr>
              <a:t> robuste, ronde, creuse, à </a:t>
            </a:r>
            <a:r>
              <a:rPr lang="fr-FR" sz="1200" dirty="0">
                <a:solidFill>
                  <a:srgbClr val="008000"/>
                </a:solidFill>
                <a:hlinkClick r:id="rId9"/>
              </a:rPr>
              <a:t>bulbe</a:t>
            </a:r>
            <a:r>
              <a:rPr lang="fr-FR" sz="1200" dirty="0">
                <a:solidFill>
                  <a:srgbClr val="008000"/>
                </a:solidFill>
              </a:rPr>
              <a:t> rond produisant des </a:t>
            </a:r>
            <a:r>
              <a:rPr lang="fr-FR" sz="1200" dirty="0">
                <a:solidFill>
                  <a:srgbClr val="008000"/>
                </a:solidFill>
                <a:hlinkClick r:id="rId10"/>
              </a:rPr>
              <a:t>bulbilles</a:t>
            </a:r>
            <a:r>
              <a:rPr lang="fr-FR" sz="1200" dirty="0">
                <a:solidFill>
                  <a:srgbClr val="008000"/>
                </a:solidFill>
              </a:rPr>
              <a:t>(</a:t>
            </a:r>
            <a:r>
              <a:rPr lang="fr-FR" sz="1200" dirty="0">
                <a:solidFill>
                  <a:srgbClr val="008000"/>
                </a:solidFill>
                <a:hlinkClick r:id="rId11"/>
              </a:rPr>
              <a:t>caïeux</a:t>
            </a:r>
            <a:r>
              <a:rPr lang="fr-FR" sz="1200" dirty="0">
                <a:solidFill>
                  <a:srgbClr val="008000"/>
                </a:solidFill>
              </a:rPr>
              <a:t>) pour se renouveler. Grosse </a:t>
            </a:r>
            <a:r>
              <a:rPr lang="fr-FR" sz="1200" dirty="0">
                <a:solidFill>
                  <a:srgbClr val="008000"/>
                </a:solidFill>
                <a:hlinkClick r:id="rId12"/>
              </a:rPr>
              <a:t>ombelle</a:t>
            </a:r>
            <a:r>
              <a:rPr lang="fr-FR" sz="1200" dirty="0">
                <a:solidFill>
                  <a:srgbClr val="008000"/>
                </a:solidFill>
              </a:rPr>
              <a:t> lâche qui possèdent des fleurs dont </a:t>
            </a:r>
            <a:r>
              <a:rPr lang="fr-FR" sz="1200" dirty="0" smtClean="0">
                <a:solidFill>
                  <a:srgbClr val="008000"/>
                </a:solidFill>
              </a:rPr>
              <a:t>les </a:t>
            </a:r>
            <a:r>
              <a:rPr lang="fr-FR" sz="1200" dirty="0" smtClean="0">
                <a:solidFill>
                  <a:srgbClr val="008000"/>
                </a:solidFill>
                <a:hlinkClick r:id="rId13"/>
              </a:rPr>
              <a:t>étamines</a:t>
            </a:r>
            <a:r>
              <a:rPr lang="fr-FR" sz="1200" dirty="0">
                <a:solidFill>
                  <a:srgbClr val="008000"/>
                </a:solidFill>
              </a:rPr>
              <a:t> à anthères jaunes sont de même longueur que les pétales</a:t>
            </a:r>
            <a:r>
              <a:rPr lang="fr-FR" sz="1200" dirty="0" smtClean="0">
                <a:solidFill>
                  <a:srgbClr val="008000"/>
                </a:solidFill>
              </a:rPr>
              <a:t>. </a:t>
            </a:r>
            <a:r>
              <a:rPr lang="fr-FR" sz="1200" dirty="0">
                <a:solidFill>
                  <a:srgbClr val="008000"/>
                </a:solidFill>
              </a:rPr>
              <a:t>Les fleurs sont nombreuses et petites, blanc ou rose. </a:t>
            </a:r>
            <a:r>
              <a:rPr lang="fr-FR" sz="1200" dirty="0" smtClean="0">
                <a:solidFill>
                  <a:srgbClr val="008000"/>
                </a:solidFill>
              </a:rPr>
              <a:t>Les </a:t>
            </a:r>
            <a:r>
              <a:rPr lang="fr-FR" sz="1200" dirty="0">
                <a:solidFill>
                  <a:srgbClr val="008000"/>
                </a:solidFill>
              </a:rPr>
              <a:t>feuilles sont plates et largement linéaire, effilée à l'extrémité. </a:t>
            </a:r>
            <a:r>
              <a:rPr lang="fr-FR" sz="1200" i="1" dirty="0" smtClean="0">
                <a:solidFill>
                  <a:srgbClr val="008000"/>
                </a:solidFill>
              </a:rPr>
              <a:t>Allium </a:t>
            </a:r>
            <a:r>
              <a:rPr lang="fr-FR" sz="1200" i="1" dirty="0" err="1">
                <a:solidFill>
                  <a:srgbClr val="008000"/>
                </a:solidFill>
              </a:rPr>
              <a:t>polyanthum</a:t>
            </a:r>
            <a:r>
              <a:rPr lang="fr-FR" sz="1200" dirty="0">
                <a:solidFill>
                  <a:srgbClr val="008000"/>
                </a:solidFill>
              </a:rPr>
              <a:t> produit une ampoule en forme d'</a:t>
            </a:r>
            <a:r>
              <a:rPr lang="fr-FR" sz="1200" dirty="0" err="1">
                <a:solidFill>
                  <a:srgbClr val="008000"/>
                </a:solidFill>
              </a:rPr>
              <a:t>oeuf</a:t>
            </a:r>
            <a:r>
              <a:rPr lang="fr-FR" sz="1200" dirty="0">
                <a:solidFill>
                  <a:srgbClr val="008000"/>
                </a:solidFill>
              </a:rPr>
              <a:t>, souvent avec de petites </a:t>
            </a:r>
            <a:r>
              <a:rPr lang="fr-FR" sz="1200" dirty="0">
                <a:solidFill>
                  <a:srgbClr val="008000"/>
                </a:solidFill>
                <a:hlinkClick r:id="rId14" tooltip="Bulbille"/>
              </a:rPr>
              <a:t>bulbilles</a:t>
            </a:r>
            <a:r>
              <a:rPr lang="fr-FR" sz="1200" dirty="0">
                <a:solidFill>
                  <a:srgbClr val="008000"/>
                </a:solidFill>
              </a:rPr>
              <a:t> autour de la base.</a:t>
            </a:r>
            <a:endParaRPr lang="fr-FR" sz="1200" dirty="0" smtClean="0">
              <a:solidFill>
                <a:srgbClr val="008000"/>
              </a:solidFill>
            </a:endParaRPr>
          </a:p>
          <a:p>
            <a:pPr algn="just"/>
            <a:r>
              <a:rPr lang="fr-FR" sz="1200" dirty="0" smtClean="0">
                <a:solidFill>
                  <a:srgbClr val="008000"/>
                </a:solidFill>
              </a:rPr>
              <a:t>Source </a:t>
            </a:r>
            <a:r>
              <a:rPr lang="fr-FR" sz="1200" dirty="0">
                <a:solidFill>
                  <a:srgbClr val="008000"/>
                </a:solidFill>
              </a:rPr>
              <a:t>: a) </a:t>
            </a:r>
            <a:r>
              <a:rPr lang="fr-FR" sz="1200" dirty="0">
                <a:solidFill>
                  <a:srgbClr val="008000"/>
                </a:solidFill>
                <a:hlinkClick r:id="rId15"/>
              </a:rPr>
              <a:t>http://</a:t>
            </a:r>
            <a:r>
              <a:rPr lang="fr-FR" sz="1200" dirty="0" smtClean="0">
                <a:solidFill>
                  <a:srgbClr val="008000"/>
                </a:solidFill>
                <a:hlinkClick r:id="rId15"/>
              </a:rPr>
              <a:t>fr.wikipedia.org/wiki/Allium_polyanthum</a:t>
            </a:r>
            <a:r>
              <a:rPr lang="fr-FR" sz="1200" dirty="0">
                <a:solidFill>
                  <a:srgbClr val="008000"/>
                </a:solidFill>
              </a:rPr>
              <a:t>, b) </a:t>
            </a:r>
            <a:r>
              <a:rPr lang="fr-FR" sz="1200" dirty="0">
                <a:solidFill>
                  <a:srgbClr val="008000"/>
                </a:solidFill>
                <a:hlinkClick r:id="rId16"/>
              </a:rPr>
              <a:t>http://</a:t>
            </a:r>
            <a:r>
              <a:rPr lang="fr-FR" sz="1200" dirty="0" smtClean="0">
                <a:solidFill>
                  <a:srgbClr val="008000"/>
                </a:solidFill>
                <a:hlinkClick r:id="rId16"/>
              </a:rPr>
              <a:t>herbier.sesa-aude.fr/Allium-polyanthum</a:t>
            </a:r>
            <a:r>
              <a:rPr lang="fr-FR" sz="1200" dirty="0">
                <a:solidFill>
                  <a:srgbClr val="008000"/>
                </a:solidFill>
              </a:rPr>
              <a:t>, c) </a:t>
            </a:r>
            <a:r>
              <a:rPr lang="fr-FR" sz="1200" dirty="0">
                <a:solidFill>
                  <a:srgbClr val="008000"/>
                </a:solidFill>
                <a:hlinkClick r:id="rId17"/>
              </a:rPr>
              <a:t>http://</a:t>
            </a:r>
            <a:r>
              <a:rPr lang="fr-FR" sz="1200" dirty="0" smtClean="0">
                <a:solidFill>
                  <a:srgbClr val="008000"/>
                </a:solidFill>
                <a:hlinkClick r:id="rId17"/>
              </a:rPr>
              <a:t>en.wikipedia.org/wiki/Allium_polyanthum</a:t>
            </a:r>
            <a:r>
              <a:rPr lang="fr-FR" sz="1200" dirty="0" smtClean="0">
                <a:solidFill>
                  <a:srgbClr val="008000"/>
                </a:solidFill>
              </a:rPr>
              <a:t> </a:t>
            </a:r>
            <a:endParaRPr lang="fr-FR" sz="1200" dirty="0">
              <a:solidFill>
                <a:srgbClr val="008000"/>
              </a:solidFill>
            </a:endParaRPr>
          </a:p>
        </p:txBody>
      </p:sp>
      <p:pic>
        <p:nvPicPr>
          <p:cNvPr id="6" name="Image 5" descr="D:\Users\blisan\Pictures\perso\agro-forêts\allium polyanthum.jpg"/>
          <p:cNvPicPr/>
          <p:nvPr/>
        </p:nvPicPr>
        <p:blipFill>
          <a:blip r:embed="rId18">
            <a:extLst>
              <a:ext uri="{28A0092B-C50C-407E-A947-70E740481C1C}">
                <a14:useLocalDpi xmlns:a14="http://schemas.microsoft.com/office/drawing/2010/main" val="0"/>
              </a:ext>
            </a:extLst>
          </a:blip>
          <a:srcRect/>
          <a:stretch>
            <a:fillRect/>
          </a:stretch>
        </p:blipFill>
        <p:spPr bwMode="auto">
          <a:xfrm>
            <a:off x="299608" y="4652366"/>
            <a:ext cx="1381125" cy="1524000"/>
          </a:xfrm>
          <a:prstGeom prst="rect">
            <a:avLst/>
          </a:prstGeom>
          <a:noFill/>
          <a:ln>
            <a:noFill/>
          </a:ln>
        </p:spPr>
      </p:pic>
      <p:sp>
        <p:nvSpPr>
          <p:cNvPr id="7" name="Rectangle 6"/>
          <p:cNvSpPr/>
          <p:nvPr/>
        </p:nvSpPr>
        <p:spPr>
          <a:xfrm>
            <a:off x="154852" y="6176366"/>
            <a:ext cx="1670638" cy="646331"/>
          </a:xfrm>
          <a:prstGeom prst="rect">
            <a:avLst/>
          </a:prstGeom>
        </p:spPr>
        <p:txBody>
          <a:bodyPr wrap="square">
            <a:spAutoFit/>
          </a:bodyPr>
          <a:lstStyle/>
          <a:p>
            <a:pPr algn="ctr"/>
            <a:r>
              <a:rPr lang="fr-FR" sz="1200" dirty="0">
                <a:solidFill>
                  <a:srgbClr val="008000"/>
                </a:solidFill>
              </a:rPr>
              <a:t>Inflorescence commençant à fructifier</a:t>
            </a:r>
          </a:p>
        </p:txBody>
      </p:sp>
      <p:pic>
        <p:nvPicPr>
          <p:cNvPr id="13" name="Imag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27835" y="4920167"/>
            <a:ext cx="1327627" cy="1770169"/>
          </a:xfrm>
          <a:prstGeom prst="rect">
            <a:avLst/>
          </a:prstGeom>
        </p:spPr>
      </p:pic>
      <p:pic>
        <p:nvPicPr>
          <p:cNvPr id="15" name="Imag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97133" y="78876"/>
            <a:ext cx="1469127" cy="999406"/>
          </a:xfrm>
          <a:prstGeom prst="rect">
            <a:avLst/>
          </a:prstGeom>
        </p:spPr>
      </p:pic>
      <p:pic>
        <p:nvPicPr>
          <p:cNvPr id="16" name="Image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95913" y="4254050"/>
            <a:ext cx="2341179" cy="2096419"/>
          </a:xfrm>
          <a:prstGeom prst="rect">
            <a:avLst/>
          </a:prstGeom>
        </p:spPr>
      </p:pic>
      <p:sp>
        <p:nvSpPr>
          <p:cNvPr id="17" name="ZoneTexte 16"/>
          <p:cNvSpPr txBox="1"/>
          <p:nvPr/>
        </p:nvSpPr>
        <p:spPr>
          <a:xfrm>
            <a:off x="5310130" y="6348250"/>
            <a:ext cx="2588964" cy="461665"/>
          </a:xfrm>
          <a:prstGeom prst="rect">
            <a:avLst/>
          </a:prstGeom>
          <a:noFill/>
        </p:spPr>
        <p:txBody>
          <a:bodyPr wrap="square" rtlCol="0">
            <a:spAutoFit/>
          </a:bodyPr>
          <a:lstStyle/>
          <a:p>
            <a:pPr algn="ctr"/>
            <a:r>
              <a:rPr lang="fr-FR" sz="1200" dirty="0">
                <a:solidFill>
                  <a:srgbClr val="008000"/>
                </a:solidFill>
              </a:rPr>
              <a:t>2 plants de poireaux de vigne fraîchement déterrés</a:t>
            </a:r>
          </a:p>
        </p:txBody>
      </p:sp>
      <p:sp>
        <p:nvSpPr>
          <p:cNvPr id="18" name="ZoneTexte 17"/>
          <p:cNvSpPr txBox="1"/>
          <p:nvPr/>
        </p:nvSpPr>
        <p:spPr>
          <a:xfrm>
            <a:off x="2275286" y="6037866"/>
            <a:ext cx="633571" cy="276999"/>
          </a:xfrm>
          <a:prstGeom prst="rect">
            <a:avLst/>
          </a:prstGeom>
          <a:noFill/>
        </p:spPr>
        <p:txBody>
          <a:bodyPr wrap="none" rtlCol="0">
            <a:spAutoFit/>
          </a:bodyPr>
          <a:lstStyle/>
          <a:p>
            <a:pPr algn="ctr"/>
            <a:r>
              <a:rPr lang="fr-FR" sz="1200" dirty="0" smtClean="0">
                <a:solidFill>
                  <a:srgbClr val="008000"/>
                </a:solidFill>
              </a:rPr>
              <a:t>graines</a:t>
            </a:r>
            <a:endParaRPr lang="fr-FR" sz="1200" dirty="0">
              <a:solidFill>
                <a:srgbClr val="008000"/>
              </a:solidFill>
            </a:endParaRPr>
          </a:p>
        </p:txBody>
      </p:sp>
      <p:pic>
        <p:nvPicPr>
          <p:cNvPr id="19" name="Imag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50546" y="3506240"/>
            <a:ext cx="781261" cy="910207"/>
          </a:xfrm>
          <a:prstGeom prst="rect">
            <a:avLst/>
          </a:prstGeom>
        </p:spPr>
      </p:pic>
      <p:sp>
        <p:nvSpPr>
          <p:cNvPr id="20" name="ZoneTexte 19"/>
          <p:cNvSpPr txBox="1"/>
          <p:nvPr/>
        </p:nvSpPr>
        <p:spPr>
          <a:xfrm>
            <a:off x="5146119" y="3778786"/>
            <a:ext cx="5804427" cy="276999"/>
          </a:xfrm>
          <a:prstGeom prst="rect">
            <a:avLst/>
          </a:prstGeom>
          <a:noFill/>
        </p:spPr>
        <p:txBody>
          <a:bodyPr wrap="square" rtlCol="0">
            <a:spAutoFit/>
          </a:bodyPr>
          <a:lstStyle/>
          <a:p>
            <a:pPr algn="r"/>
            <a:r>
              <a:rPr lang="fr-FR" sz="1200" dirty="0">
                <a:solidFill>
                  <a:srgbClr val="008000"/>
                </a:solidFill>
              </a:rPr>
              <a:t>Détail de fleurs commençant à fructifier. La capsule est déjà </a:t>
            </a:r>
            <a:r>
              <a:rPr lang="fr-FR" sz="1200" dirty="0" smtClean="0">
                <a:solidFill>
                  <a:srgbClr val="008000"/>
                </a:solidFill>
              </a:rPr>
              <a:t>repérable </a:t>
            </a:r>
            <a:r>
              <a:rPr lang="fr-FR" sz="1200" dirty="0" smtClean="0">
                <a:solidFill>
                  <a:srgbClr val="008000"/>
                </a:solidFill>
                <a:latin typeface="Calibri" panose="020F0502020204030204" pitchFamily="34" charset="0"/>
              </a:rPr>
              <a:t>→</a:t>
            </a:r>
            <a:endParaRPr lang="fr-FR" sz="1200" dirty="0">
              <a:solidFill>
                <a:srgbClr val="008000"/>
              </a:solidFill>
            </a:endParaRPr>
          </a:p>
        </p:txBody>
      </p:sp>
      <p:pic>
        <p:nvPicPr>
          <p:cNvPr id="21" name="Image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9383" y="228562"/>
            <a:ext cx="533400" cy="342900"/>
          </a:xfrm>
          <a:prstGeom prst="rect">
            <a:avLst/>
          </a:prstGeom>
        </p:spPr>
      </p:pic>
      <p:pic>
        <p:nvPicPr>
          <p:cNvPr id="22" name="Image 2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36862" y="4254050"/>
            <a:ext cx="1602457" cy="2097762"/>
          </a:xfrm>
          <a:prstGeom prst="rect">
            <a:avLst/>
          </a:prstGeom>
        </p:spPr>
      </p:pic>
      <p:sp>
        <p:nvSpPr>
          <p:cNvPr id="23" name="ZoneTexte 22"/>
          <p:cNvSpPr txBox="1"/>
          <p:nvPr/>
        </p:nvSpPr>
        <p:spPr>
          <a:xfrm>
            <a:off x="7802504" y="6348249"/>
            <a:ext cx="2071171" cy="461665"/>
          </a:xfrm>
          <a:prstGeom prst="rect">
            <a:avLst/>
          </a:prstGeom>
          <a:noFill/>
        </p:spPr>
        <p:txBody>
          <a:bodyPr wrap="square" rtlCol="0">
            <a:spAutoFit/>
          </a:bodyPr>
          <a:lstStyle/>
          <a:p>
            <a:pPr algn="ctr"/>
            <a:r>
              <a:rPr lang="fr-FR" sz="1200" dirty="0">
                <a:solidFill>
                  <a:srgbClr val="008000"/>
                </a:solidFill>
              </a:rPr>
              <a:t>Détail du bulbe et de ses bulbilles</a:t>
            </a:r>
          </a:p>
        </p:txBody>
      </p:sp>
      <p:pic>
        <p:nvPicPr>
          <p:cNvPr id="24" name="Imag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37836" y="4509273"/>
            <a:ext cx="1523722" cy="1838975"/>
          </a:xfrm>
          <a:prstGeom prst="rect">
            <a:avLst/>
          </a:prstGeom>
        </p:spPr>
      </p:pic>
      <p:pic>
        <p:nvPicPr>
          <p:cNvPr id="25" name="Imag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83461" y="5134664"/>
            <a:ext cx="1171575" cy="819150"/>
          </a:xfrm>
          <a:prstGeom prst="rect">
            <a:avLst/>
          </a:prstGeom>
        </p:spPr>
      </p:pic>
    </p:spTree>
    <p:extLst>
      <p:ext uri="{BB962C8B-B14F-4D97-AF65-F5344CB8AC3E}">
        <p14:creationId xmlns:p14="http://schemas.microsoft.com/office/powerpoint/2010/main" val="3241363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9267"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3" name="Espace réservé du numéro de diapositive 2"/>
          <p:cNvSpPr>
            <a:spLocks noGrp="1"/>
          </p:cNvSpPr>
          <p:nvPr>
            <p:ph type="sldNum" sz="quarter" idx="12"/>
          </p:nvPr>
        </p:nvSpPr>
        <p:spPr>
          <a:xfrm>
            <a:off x="11075894" y="252580"/>
            <a:ext cx="822064" cy="331433"/>
          </a:xfrm>
        </p:spPr>
        <p:txBody>
          <a:bodyPr/>
          <a:lstStyle/>
          <a:p>
            <a:fld id="{603C289A-54D5-4C32-934A-7B1A9FC8B676}" type="slidenum">
              <a:rPr lang="fr-FR" smtClean="0"/>
              <a:t>9</a:t>
            </a:fld>
            <a:endParaRPr lang="fr-FR"/>
          </a:p>
        </p:txBody>
      </p:sp>
      <p:sp>
        <p:nvSpPr>
          <p:cNvPr id="4" name="ZoneTexte 3"/>
          <p:cNvSpPr txBox="1"/>
          <p:nvPr/>
        </p:nvSpPr>
        <p:spPr>
          <a:xfrm>
            <a:off x="134472" y="710004"/>
            <a:ext cx="6809590" cy="369332"/>
          </a:xfrm>
          <a:prstGeom prst="rect">
            <a:avLst/>
          </a:prstGeom>
          <a:noFill/>
        </p:spPr>
        <p:txBody>
          <a:bodyPr wrap="square" rtlCol="0">
            <a:spAutoFit/>
          </a:bodyPr>
          <a:lstStyle/>
          <a:p>
            <a:r>
              <a:rPr lang="fr-FR" dirty="0">
                <a:solidFill>
                  <a:srgbClr val="008000"/>
                </a:solidFill>
              </a:rPr>
              <a:t>1</a:t>
            </a:r>
            <a:r>
              <a:rPr lang="fr-FR" dirty="0" smtClean="0">
                <a:solidFill>
                  <a:srgbClr val="008000"/>
                </a:solidFill>
              </a:rPr>
              <a:t>. </a:t>
            </a:r>
            <a:r>
              <a:rPr lang="fr-FR" b="1" dirty="0" smtClean="0">
                <a:solidFill>
                  <a:srgbClr val="008000"/>
                </a:solidFill>
              </a:rPr>
              <a:t>Ce qu’il faut </a:t>
            </a:r>
            <a:r>
              <a:rPr lang="fr-FR" b="1" dirty="0">
                <a:solidFill>
                  <a:srgbClr val="008000"/>
                </a:solidFill>
              </a:rPr>
              <a:t>savoir sur les fruits &amp; légumes des </a:t>
            </a:r>
            <a:r>
              <a:rPr lang="fr-FR" b="1" dirty="0" smtClean="0">
                <a:solidFill>
                  <a:srgbClr val="008000"/>
                </a:solidFill>
              </a:rPr>
              <a:t>tropiques</a:t>
            </a:r>
            <a:endParaRPr lang="fr-FR" b="1" dirty="0">
              <a:solidFill>
                <a:srgbClr val="008000"/>
              </a:solidFill>
            </a:endParaRPr>
          </a:p>
        </p:txBody>
      </p:sp>
      <p:sp>
        <p:nvSpPr>
          <p:cNvPr id="5" name="ZoneTexte 4"/>
          <p:cNvSpPr txBox="1"/>
          <p:nvPr/>
        </p:nvSpPr>
        <p:spPr>
          <a:xfrm>
            <a:off x="182880" y="1208428"/>
            <a:ext cx="11715078" cy="3097205"/>
          </a:xfrm>
          <a:prstGeom prst="rect">
            <a:avLst/>
          </a:prstGeom>
          <a:noFill/>
        </p:spPr>
        <p:txBody>
          <a:bodyPr wrap="square" rtlCol="0">
            <a:spAutoFit/>
          </a:bodyPr>
          <a:lstStyle/>
          <a:p>
            <a:pPr algn="just"/>
            <a:r>
              <a:rPr lang="fr-FR" dirty="0">
                <a:solidFill>
                  <a:srgbClr val="008000"/>
                </a:solidFill>
              </a:rPr>
              <a:t>Les légumes ont besoin de beaucoup d’eau, de soleil et d’un peu de chaleur. Leur culture est intimement liée à la présence de l’eau</a:t>
            </a:r>
            <a:r>
              <a:rPr lang="fr-FR" dirty="0" smtClean="0">
                <a:solidFill>
                  <a:srgbClr val="008000"/>
                </a:solidFill>
              </a:rPr>
              <a:t>.</a:t>
            </a:r>
          </a:p>
          <a:p>
            <a:pPr algn="just"/>
            <a:endParaRPr lang="fr-FR" dirty="0" smtClean="0">
              <a:solidFill>
                <a:srgbClr val="008000"/>
              </a:solidFill>
            </a:endParaRPr>
          </a:p>
          <a:p>
            <a:pPr algn="just"/>
            <a:r>
              <a:rPr lang="fr-FR" b="1" dirty="0">
                <a:solidFill>
                  <a:srgbClr val="008000"/>
                </a:solidFill>
              </a:rPr>
              <a:t>Les régions tropicales humides de basse altitude</a:t>
            </a:r>
            <a:r>
              <a:rPr lang="fr-FR" dirty="0">
                <a:solidFill>
                  <a:srgbClr val="008000"/>
                </a:solidFill>
              </a:rPr>
              <a:t> offrent de piètres conditions pour les légumes : trop d’humidité, trop de chaleur, pas assez de soleil… Les maladies et les insectes pullulent. </a:t>
            </a:r>
            <a:endParaRPr lang="fr-FR" dirty="0" smtClean="0">
              <a:solidFill>
                <a:srgbClr val="008000"/>
              </a:solidFill>
            </a:endParaRPr>
          </a:p>
          <a:p>
            <a:pPr algn="just"/>
            <a:r>
              <a:rPr lang="fr-FR" dirty="0" smtClean="0">
                <a:solidFill>
                  <a:srgbClr val="008000"/>
                </a:solidFill>
              </a:rPr>
              <a:t>Les </a:t>
            </a:r>
            <a:r>
              <a:rPr lang="fr-FR" dirty="0">
                <a:solidFill>
                  <a:srgbClr val="008000"/>
                </a:solidFill>
              </a:rPr>
              <a:t>légumes les mieux adaptés sont les innombrables variétés de légumes feuilles. </a:t>
            </a:r>
            <a:endParaRPr lang="fr-FR" dirty="0" smtClean="0">
              <a:solidFill>
                <a:srgbClr val="008000"/>
              </a:solidFill>
            </a:endParaRPr>
          </a:p>
          <a:p>
            <a:pPr algn="just"/>
            <a:endParaRPr lang="fr-FR" dirty="0">
              <a:solidFill>
                <a:srgbClr val="008000"/>
              </a:solidFill>
            </a:endParaRPr>
          </a:p>
          <a:p>
            <a:pPr algn="just"/>
            <a:r>
              <a:rPr lang="fr-FR" dirty="0">
                <a:solidFill>
                  <a:srgbClr val="008000"/>
                </a:solidFill>
              </a:rPr>
              <a:t>Dans ces régions, l’essor de la culture maraîchère va de pair avec la croissance des villes. Le marché urbain est très porteur et les </a:t>
            </a:r>
            <a:r>
              <a:rPr lang="fr-FR" b="1" dirty="0">
                <a:solidFill>
                  <a:srgbClr val="008000"/>
                </a:solidFill>
              </a:rPr>
              <a:t>légumes feuilles</a:t>
            </a:r>
            <a:r>
              <a:rPr lang="fr-FR" dirty="0">
                <a:solidFill>
                  <a:srgbClr val="008000"/>
                </a:solidFill>
              </a:rPr>
              <a:t>, avec les </a:t>
            </a:r>
            <a:r>
              <a:rPr lang="fr-FR" b="1" dirty="0">
                <a:solidFill>
                  <a:srgbClr val="008000"/>
                </a:solidFill>
              </a:rPr>
              <a:t>choux</a:t>
            </a:r>
            <a:r>
              <a:rPr lang="fr-FR" dirty="0">
                <a:solidFill>
                  <a:srgbClr val="008000"/>
                </a:solidFill>
              </a:rPr>
              <a:t> ou les </a:t>
            </a:r>
            <a:r>
              <a:rPr lang="fr-FR" b="1" dirty="0">
                <a:solidFill>
                  <a:srgbClr val="008000"/>
                </a:solidFill>
              </a:rPr>
              <a:t>piments</a:t>
            </a:r>
            <a:r>
              <a:rPr lang="fr-FR" dirty="0">
                <a:solidFill>
                  <a:srgbClr val="008000"/>
                </a:solidFill>
              </a:rPr>
              <a:t>, sont partout, dans les friches urbaines, dans les jardins périphériques, dans les villages environnants.</a:t>
            </a:r>
          </a:p>
          <a:p>
            <a:pPr eaLnBrk="0" fontAlgn="base" hangingPunct="0"/>
            <a:r>
              <a:rPr lang="fr-FR" sz="1200" dirty="0">
                <a:solidFill>
                  <a:srgbClr val="008000"/>
                </a:solidFill>
                <a:latin typeface="Arial" panose="020B0604020202020204" pitchFamily="34" charset="0"/>
              </a:rPr>
              <a:t>Source : </a:t>
            </a:r>
            <a:r>
              <a:rPr lang="fr-FR" sz="1200" dirty="0" err="1">
                <a:solidFill>
                  <a:srgbClr val="008000"/>
                </a:solidFill>
                <a:latin typeface="Arial" panose="020B0604020202020204" pitchFamily="34" charset="0"/>
              </a:rPr>
              <a:t>Agrodok</a:t>
            </a:r>
            <a:r>
              <a:rPr lang="fr-FR" sz="1200" dirty="0">
                <a:solidFill>
                  <a:srgbClr val="008000"/>
                </a:solidFill>
                <a:latin typeface="Arial" panose="020B0604020202020204" pitchFamily="34" charset="0"/>
              </a:rPr>
              <a:t> 9 - Le jardin potager dans les zones tropicales</a:t>
            </a:r>
            <a:r>
              <a:rPr lang="fr-FR" sz="1200" dirty="0" smtClean="0">
                <a:solidFill>
                  <a:srgbClr val="008000"/>
                </a:solidFill>
                <a:latin typeface="Arial" panose="020B0604020202020204" pitchFamily="34" charset="0"/>
              </a:rPr>
              <a:t>.</a:t>
            </a:r>
            <a:endParaRPr lang="fr-FR" sz="1200" dirty="0">
              <a:solidFill>
                <a:srgbClr val="008000"/>
              </a:solidFill>
              <a:latin typeface="Times New Roman" panose="02020603050405020304" pitchFamily="18" charset="0"/>
              <a:ea typeface="Times New Roman" panose="02020603050405020304" pitchFamily="18" charset="0"/>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35" y="4374743"/>
            <a:ext cx="1428750" cy="1905000"/>
          </a:xfrm>
          <a:prstGeom prst="rect">
            <a:avLst/>
          </a:prstGeom>
        </p:spPr>
      </p:pic>
      <p:sp>
        <p:nvSpPr>
          <p:cNvPr id="12" name="ZoneTexte 11"/>
          <p:cNvSpPr txBox="1"/>
          <p:nvPr/>
        </p:nvSpPr>
        <p:spPr>
          <a:xfrm>
            <a:off x="511678" y="6285669"/>
            <a:ext cx="1015663" cy="276999"/>
          </a:xfrm>
          <a:prstGeom prst="rect">
            <a:avLst/>
          </a:prstGeom>
          <a:noFill/>
        </p:spPr>
        <p:txBody>
          <a:bodyPr wrap="none" rtlCol="0">
            <a:spAutoFit/>
          </a:bodyPr>
          <a:lstStyle/>
          <a:p>
            <a:pPr algn="ctr"/>
            <a:r>
              <a:rPr lang="fr-FR" sz="1200" dirty="0" smtClean="0">
                <a:solidFill>
                  <a:srgbClr val="008000"/>
                </a:solidFill>
              </a:rPr>
              <a:t>Jardin créole.</a:t>
            </a:r>
            <a:endParaRPr lang="fr-FR" sz="1200" dirty="0">
              <a:solidFill>
                <a:srgbClr val="008000"/>
              </a:solidFill>
            </a:endParaRP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154" y="4374743"/>
            <a:ext cx="2851225" cy="1782016"/>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597" y="4249229"/>
            <a:ext cx="2466975" cy="1847850"/>
          </a:xfrm>
          <a:prstGeom prst="rect">
            <a:avLst/>
          </a:prstGeom>
        </p:spPr>
      </p:pic>
      <p:sp>
        <p:nvSpPr>
          <p:cNvPr id="17" name="ZoneTexte 16"/>
          <p:cNvSpPr txBox="1"/>
          <p:nvPr/>
        </p:nvSpPr>
        <p:spPr>
          <a:xfrm>
            <a:off x="5142380" y="6156759"/>
            <a:ext cx="4238288" cy="646331"/>
          </a:xfrm>
          <a:prstGeom prst="rect">
            <a:avLst/>
          </a:prstGeom>
          <a:noFill/>
        </p:spPr>
        <p:txBody>
          <a:bodyPr wrap="square" rtlCol="0">
            <a:spAutoFit/>
          </a:bodyPr>
          <a:lstStyle/>
          <a:p>
            <a:pPr algn="ctr"/>
            <a:r>
              <a:rPr lang="fr-FR" sz="1200" dirty="0" smtClean="0">
                <a:solidFill>
                  <a:srgbClr val="008000"/>
                </a:solidFill>
                <a:latin typeface="Calibri" panose="020F0502020204030204" pitchFamily="34" charset="0"/>
              </a:rPr>
              <a:t>↗ </a:t>
            </a:r>
            <a:r>
              <a:rPr lang="fr-FR" sz="1200" dirty="0" smtClean="0">
                <a:solidFill>
                  <a:srgbClr val="008000"/>
                </a:solidFill>
              </a:rPr>
              <a:t>Le </a:t>
            </a:r>
            <a:r>
              <a:rPr lang="fr-FR" sz="1200" dirty="0">
                <a:solidFill>
                  <a:srgbClr val="008000"/>
                </a:solidFill>
              </a:rPr>
              <a:t>jardin scolaire d’Ibn Yassin, Ain </a:t>
            </a:r>
            <a:r>
              <a:rPr lang="fr-FR" sz="1200" dirty="0" err="1">
                <a:solidFill>
                  <a:srgbClr val="008000"/>
                </a:solidFill>
              </a:rPr>
              <a:t>Aouda</a:t>
            </a:r>
            <a:r>
              <a:rPr lang="fr-FR" sz="1200" dirty="0">
                <a:solidFill>
                  <a:srgbClr val="008000"/>
                </a:solidFill>
              </a:rPr>
              <a:t>, Rabat-Salé-Zemmour-</a:t>
            </a:r>
            <a:r>
              <a:rPr lang="fr-FR" sz="1200" dirty="0" err="1">
                <a:solidFill>
                  <a:srgbClr val="008000"/>
                </a:solidFill>
              </a:rPr>
              <a:t>Zaer</a:t>
            </a:r>
            <a:r>
              <a:rPr lang="fr-FR" sz="1200" dirty="0">
                <a:solidFill>
                  <a:srgbClr val="008000"/>
                </a:solidFill>
              </a:rPr>
              <a:t>, </a:t>
            </a:r>
            <a:r>
              <a:rPr lang="fr-FR" sz="1200" dirty="0">
                <a:solidFill>
                  <a:srgbClr val="008000"/>
                </a:solidFill>
                <a:hlinkClick r:id="rId5"/>
              </a:rPr>
              <a:t>https://slowfoodmaroc.wordpress.com/1000-jardins-potagers-en-afrique</a:t>
            </a:r>
            <a:r>
              <a:rPr lang="fr-FR" sz="1200" dirty="0" smtClean="0">
                <a:solidFill>
                  <a:srgbClr val="008000"/>
                </a:solidFill>
                <a:hlinkClick r:id="rId5"/>
              </a:rPr>
              <a:t>/</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5885" y="4249229"/>
            <a:ext cx="1981200" cy="1504950"/>
          </a:xfrm>
          <a:prstGeom prst="rect">
            <a:avLst/>
          </a:prstGeom>
        </p:spPr>
      </p:pic>
      <p:sp>
        <p:nvSpPr>
          <p:cNvPr id="7" name="ZoneTexte 6"/>
          <p:cNvSpPr txBox="1"/>
          <p:nvPr/>
        </p:nvSpPr>
        <p:spPr>
          <a:xfrm>
            <a:off x="9294607" y="5754179"/>
            <a:ext cx="2732442" cy="461665"/>
          </a:xfrm>
          <a:prstGeom prst="rect">
            <a:avLst/>
          </a:prstGeom>
          <a:noFill/>
        </p:spPr>
        <p:txBody>
          <a:bodyPr wrap="square" rtlCol="0">
            <a:spAutoFit/>
          </a:bodyPr>
          <a:lstStyle/>
          <a:p>
            <a:pPr algn="ctr"/>
            <a:r>
              <a:rPr lang="fr-FR" sz="1200" dirty="0" smtClean="0">
                <a:solidFill>
                  <a:srgbClr val="008000"/>
                </a:solidFill>
              </a:rPr>
              <a:t>Source image : </a:t>
            </a:r>
            <a:r>
              <a:rPr lang="fr-FR" sz="1200" dirty="0" smtClean="0">
                <a:solidFill>
                  <a:srgbClr val="008000"/>
                </a:solidFill>
                <a:hlinkClick r:id="rId7"/>
              </a:rPr>
              <a:t>http</a:t>
            </a:r>
            <a:r>
              <a:rPr lang="fr-FR" sz="1200" dirty="0">
                <a:solidFill>
                  <a:srgbClr val="008000"/>
                </a:solidFill>
                <a:hlinkClick r:id="rId7"/>
              </a:rPr>
              <a:t>://</a:t>
            </a:r>
            <a:r>
              <a:rPr lang="fr-FR" sz="1200" dirty="0" smtClean="0">
                <a:solidFill>
                  <a:srgbClr val="008000"/>
                </a:solidFill>
                <a:hlinkClick r:id="rId7"/>
              </a:rPr>
              <a:t>www.burkinafaso-cotedazur.org/mission-markoye-2010</a:t>
            </a:r>
            <a:r>
              <a:rPr lang="fr-FR" sz="1200" dirty="0" smtClean="0">
                <a:solidFill>
                  <a:srgbClr val="008000"/>
                </a:solidFill>
              </a:rPr>
              <a:t>  </a:t>
            </a:r>
            <a:endParaRPr lang="fr-FR" sz="1200" dirty="0">
              <a:solidFill>
                <a:srgbClr val="008000"/>
              </a:solidFill>
            </a:endParaRPr>
          </a:p>
        </p:txBody>
      </p:sp>
    </p:spTree>
    <p:extLst>
      <p:ext uri="{BB962C8B-B14F-4D97-AF65-F5344CB8AC3E}">
        <p14:creationId xmlns:p14="http://schemas.microsoft.com/office/powerpoint/2010/main" val="38007696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85590" y="234166"/>
            <a:ext cx="557270" cy="331692"/>
          </a:xfrm>
        </p:spPr>
        <p:txBody>
          <a:bodyPr/>
          <a:lstStyle/>
          <a:p>
            <a:fld id="{603C289A-54D5-4C32-934A-7B1A9FC8B676}" type="slidenum">
              <a:rPr lang="fr-FR" smtClean="0"/>
              <a:t>90</a:t>
            </a:fld>
            <a:endParaRPr lang="fr-FR" dirty="0"/>
          </a:p>
        </p:txBody>
      </p:sp>
      <p:sp>
        <p:nvSpPr>
          <p:cNvPr id="3" name="ZoneTexte 2"/>
          <p:cNvSpPr txBox="1"/>
          <p:nvPr/>
        </p:nvSpPr>
        <p:spPr>
          <a:xfrm>
            <a:off x="3571540" y="234166"/>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798590"/>
            <a:ext cx="5841984" cy="369332"/>
          </a:xfrm>
          <a:prstGeom prst="rect">
            <a:avLst/>
          </a:prstGeom>
        </p:spPr>
        <p:txBody>
          <a:bodyPr wrap="none">
            <a:spAutoFit/>
          </a:bodyPr>
          <a:lstStyle/>
          <a:p>
            <a:r>
              <a:rPr lang="fr-FR" dirty="0" smtClean="0">
                <a:solidFill>
                  <a:srgbClr val="008000"/>
                </a:solidFill>
              </a:rPr>
              <a:t>16.41</a:t>
            </a:r>
            <a:r>
              <a:rPr lang="fr-FR" dirty="0">
                <a:solidFill>
                  <a:srgbClr val="008000"/>
                </a:solidFill>
              </a:rPr>
              <a:t>. </a:t>
            </a:r>
            <a:r>
              <a:rPr lang="fr-FR" b="1" dirty="0" err="1">
                <a:solidFill>
                  <a:srgbClr val="008000"/>
                </a:solidFill>
              </a:rPr>
              <a:t>Mâcre</a:t>
            </a:r>
            <a:r>
              <a:rPr lang="fr-FR" b="1" dirty="0">
                <a:solidFill>
                  <a:srgbClr val="008000"/>
                </a:solidFill>
              </a:rPr>
              <a:t> </a:t>
            </a:r>
            <a:r>
              <a:rPr lang="fr-FR" b="1" dirty="0" err="1">
                <a:solidFill>
                  <a:srgbClr val="008000"/>
                </a:solidFill>
              </a:rPr>
              <a:t>nageante</a:t>
            </a:r>
            <a:r>
              <a:rPr lang="fr-FR" b="1" dirty="0">
                <a:solidFill>
                  <a:srgbClr val="008000"/>
                </a:solidFill>
              </a:rPr>
              <a:t> </a:t>
            </a:r>
            <a:r>
              <a:rPr lang="fr-FR" dirty="0">
                <a:solidFill>
                  <a:srgbClr val="008000"/>
                </a:solidFill>
              </a:rPr>
              <a:t>(ou </a:t>
            </a:r>
            <a:r>
              <a:rPr lang="fr-FR" b="1" dirty="0">
                <a:solidFill>
                  <a:srgbClr val="008000"/>
                </a:solidFill>
              </a:rPr>
              <a:t>châtaigne d'eau</a:t>
            </a:r>
            <a:r>
              <a:rPr lang="fr-FR" dirty="0">
                <a:solidFill>
                  <a:srgbClr val="008000"/>
                </a:solidFill>
              </a:rPr>
              <a:t>) (</a:t>
            </a:r>
            <a:r>
              <a:rPr lang="fr-FR" i="1" dirty="0" err="1">
                <a:solidFill>
                  <a:srgbClr val="008000"/>
                </a:solidFill>
              </a:rPr>
              <a:t>Trapa</a:t>
            </a:r>
            <a:r>
              <a:rPr lang="fr-FR" i="1" dirty="0">
                <a:solidFill>
                  <a:srgbClr val="008000"/>
                </a:solidFill>
              </a:rPr>
              <a:t> </a:t>
            </a:r>
            <a:r>
              <a:rPr lang="fr-FR" i="1" dirty="0" err="1">
                <a:solidFill>
                  <a:srgbClr val="008000"/>
                </a:solidFill>
              </a:rPr>
              <a:t>natans</a:t>
            </a:r>
            <a:r>
              <a:rPr lang="fr-FR" dirty="0">
                <a:solidFill>
                  <a:srgbClr val="008000"/>
                </a:solidFill>
              </a:rPr>
              <a:t>) </a:t>
            </a:r>
            <a:endParaRPr lang="fr-FR" dirty="0"/>
          </a:p>
        </p:txBody>
      </p:sp>
      <p:sp>
        <p:nvSpPr>
          <p:cNvPr id="5" name="ZoneTexte 4"/>
          <p:cNvSpPr txBox="1"/>
          <p:nvPr/>
        </p:nvSpPr>
        <p:spPr>
          <a:xfrm>
            <a:off x="200986" y="1211632"/>
            <a:ext cx="11777032" cy="4062651"/>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une </a:t>
            </a:r>
            <a:r>
              <a:rPr lang="fr-FR" dirty="0">
                <a:solidFill>
                  <a:srgbClr val="008000"/>
                </a:solidFill>
                <a:hlinkClick r:id="rId3" tooltip="Plante aquatique"/>
              </a:rPr>
              <a:t>plante aquatique</a:t>
            </a:r>
            <a:r>
              <a:rPr lang="fr-FR" dirty="0">
                <a:solidFill>
                  <a:srgbClr val="008000"/>
                </a:solidFill>
              </a:rPr>
              <a:t> de la famille des </a:t>
            </a:r>
            <a:r>
              <a:rPr lang="fr-FR" i="1" dirty="0" err="1">
                <a:solidFill>
                  <a:srgbClr val="008000"/>
                </a:solidFill>
                <a:hlinkClick r:id="rId4" tooltip="Trapaceae"/>
              </a:rPr>
              <a:t>Trapaceae</a:t>
            </a:r>
            <a:r>
              <a:rPr lang="fr-FR" dirty="0">
                <a:solidFill>
                  <a:srgbClr val="008000"/>
                </a:solidFill>
              </a:rPr>
              <a:t> ou des </a:t>
            </a:r>
            <a:r>
              <a:rPr lang="fr-FR" i="1" dirty="0" err="1">
                <a:solidFill>
                  <a:srgbClr val="008000"/>
                </a:solidFill>
                <a:hlinkClick r:id="rId5" tooltip="Lythraceae"/>
              </a:rPr>
              <a:t>Lythraceae</a:t>
            </a:r>
            <a:r>
              <a:rPr lang="fr-FR" dirty="0">
                <a:solidFill>
                  <a:srgbClr val="008000"/>
                </a:solidFill>
              </a:rPr>
              <a:t>, selon la classification phylogénétique. Elle est originaire des régions tempérées et chaudes de l'ancien monde</a:t>
            </a:r>
            <a:r>
              <a:rPr lang="fr-FR" dirty="0" smtClean="0">
                <a:solidFill>
                  <a:srgbClr val="008000"/>
                </a:solidFill>
              </a:rPr>
              <a:t>. </a:t>
            </a:r>
            <a:r>
              <a:rPr lang="fr-FR" dirty="0">
                <a:solidFill>
                  <a:srgbClr val="008000"/>
                </a:solidFill>
              </a:rPr>
              <a:t>C'est une plante aquatique flottante, vivace, </a:t>
            </a:r>
            <a:r>
              <a:rPr lang="fr-FR" i="1" dirty="0">
                <a:solidFill>
                  <a:srgbClr val="FF0000"/>
                </a:solidFill>
              </a:rPr>
              <a:t>localement</a:t>
            </a:r>
            <a:r>
              <a:rPr lang="fr-FR" i="1" dirty="0">
                <a:solidFill>
                  <a:srgbClr val="008000"/>
                </a:solidFill>
              </a:rPr>
              <a:t> </a:t>
            </a:r>
            <a:r>
              <a:rPr lang="fr-FR" i="1" dirty="0" smtClean="0">
                <a:solidFill>
                  <a:srgbClr val="008000"/>
                </a:solidFill>
                <a:hlinkClick r:id="rId6" tooltip="Envahissante"/>
              </a:rPr>
              <a:t>envahissante</a:t>
            </a:r>
            <a:r>
              <a:rPr lang="fr-FR" dirty="0" smtClean="0">
                <a:solidFill>
                  <a:srgbClr val="008000"/>
                </a:solidFill>
              </a:rPr>
              <a:t>, </a:t>
            </a:r>
            <a:r>
              <a:rPr lang="fr-FR" dirty="0">
                <a:solidFill>
                  <a:srgbClr val="008000"/>
                </a:solidFill>
              </a:rPr>
              <a:t>qui pousse dans des étendues d'eau calme ayant jusqu'à 5 m de profondeur</a:t>
            </a:r>
            <a:r>
              <a:rPr lang="fr-FR" dirty="0" smtClean="0">
                <a:solidFill>
                  <a:srgbClr val="008000"/>
                </a:solidFill>
              </a:rPr>
              <a:t>. </a:t>
            </a:r>
            <a:r>
              <a:rPr lang="fr-FR" dirty="0">
                <a:solidFill>
                  <a:srgbClr val="008000"/>
                </a:solidFill>
              </a:rPr>
              <a:t>Les </a:t>
            </a:r>
            <a:r>
              <a:rPr lang="fr-FR" dirty="0">
                <a:solidFill>
                  <a:srgbClr val="008000"/>
                </a:solidFill>
                <a:hlinkClick r:id="rId7" tooltip="Tige"/>
              </a:rPr>
              <a:t>tiges</a:t>
            </a:r>
            <a:r>
              <a:rPr lang="fr-FR" dirty="0">
                <a:solidFill>
                  <a:srgbClr val="008000"/>
                </a:solidFill>
              </a:rPr>
              <a:t> submergées de la </a:t>
            </a:r>
            <a:r>
              <a:rPr lang="fr-FR" dirty="0" err="1">
                <a:solidFill>
                  <a:srgbClr val="008000"/>
                </a:solidFill>
              </a:rPr>
              <a:t>mâcre</a:t>
            </a:r>
            <a:r>
              <a:rPr lang="fr-FR" dirty="0">
                <a:solidFill>
                  <a:srgbClr val="008000"/>
                </a:solidFill>
              </a:rPr>
              <a:t> </a:t>
            </a:r>
            <a:r>
              <a:rPr lang="fr-FR" dirty="0" err="1">
                <a:solidFill>
                  <a:srgbClr val="008000"/>
                </a:solidFill>
              </a:rPr>
              <a:t>nageante</a:t>
            </a:r>
            <a:r>
              <a:rPr lang="fr-FR" dirty="0">
                <a:solidFill>
                  <a:srgbClr val="008000"/>
                </a:solidFill>
              </a:rPr>
              <a:t> peuvent atteindre de 3 à 6 m de long, longueur variant selon la profondeur du plan d'eau. Elles sont ancrées dans la vase par de très fines racines</a:t>
            </a:r>
            <a:r>
              <a:rPr lang="fr-FR" dirty="0" smtClean="0">
                <a:solidFill>
                  <a:srgbClr val="008000"/>
                </a:solidFill>
              </a:rPr>
              <a:t>.</a:t>
            </a:r>
            <a:r>
              <a:rPr lang="fr-FR" sz="1200" dirty="0" smtClean="0">
                <a:solidFill>
                  <a:srgbClr val="008000"/>
                </a:solidFill>
              </a:rPr>
              <a:t> </a:t>
            </a:r>
            <a:r>
              <a:rPr lang="fr-FR" sz="1200" dirty="0">
                <a:solidFill>
                  <a:srgbClr val="008000"/>
                </a:solidFill>
              </a:rPr>
              <a:t>Les </a:t>
            </a:r>
            <a:r>
              <a:rPr lang="fr-FR" sz="1200" dirty="0">
                <a:solidFill>
                  <a:srgbClr val="008000"/>
                </a:solidFill>
                <a:hlinkClick r:id="rId8" tooltip="Feuille"/>
              </a:rPr>
              <a:t>feuilles</a:t>
            </a:r>
            <a:r>
              <a:rPr lang="fr-FR" sz="1200" dirty="0">
                <a:solidFill>
                  <a:srgbClr val="008000"/>
                </a:solidFill>
              </a:rPr>
              <a:t> sont de deux types : les feuilles immergées, insérées le long des tiges, sont très finement divisées comme des plumes (ce sont en réalité par leur structure anatomique des racines), tandis que les feuilles </a:t>
            </a:r>
            <a:r>
              <a:rPr lang="fr-FR" sz="1200" dirty="0" err="1">
                <a:solidFill>
                  <a:srgbClr val="008000"/>
                </a:solidFill>
              </a:rPr>
              <a:t>nageantes</a:t>
            </a:r>
            <a:r>
              <a:rPr lang="fr-FR" sz="1200" dirty="0">
                <a:solidFill>
                  <a:srgbClr val="008000"/>
                </a:solidFill>
              </a:rPr>
              <a:t> sont entières, alternes et groupées en rosettes. Les feuilles flottantes, de forme ovoïde ou triangulaire, de 2 à 3 cm de long, ont les bords extérieurs du limbe dentés. Leurs </a:t>
            </a:r>
            <a:r>
              <a:rPr lang="fr-FR" sz="1200" dirty="0">
                <a:solidFill>
                  <a:srgbClr val="008000"/>
                </a:solidFill>
                <a:hlinkClick r:id="rId9" tooltip="Pétiole"/>
              </a:rPr>
              <a:t>pétioles</a:t>
            </a:r>
            <a:r>
              <a:rPr lang="fr-FR" sz="1200" dirty="0">
                <a:solidFill>
                  <a:srgbClr val="008000"/>
                </a:solidFill>
              </a:rPr>
              <a:t> de 5 à 9 cm sont renflés en leur milieu et se gonflent après la floraison, assurant ainsi une fonction de flotteur pour la rosette et les fruits relativement lourds</a:t>
            </a:r>
            <a:r>
              <a:rPr lang="fr-FR" sz="1200" dirty="0" smtClean="0">
                <a:solidFill>
                  <a:srgbClr val="008000"/>
                </a:solidFill>
              </a:rPr>
              <a:t>. </a:t>
            </a:r>
            <a:r>
              <a:rPr lang="fr-FR" sz="1200" dirty="0">
                <a:solidFill>
                  <a:srgbClr val="008000"/>
                </a:solidFill>
              </a:rPr>
              <a:t>Les fleurs, aériennes, apparaissent isolément à l'aisselle des feuilles au début de l'été et sont </a:t>
            </a:r>
            <a:r>
              <a:rPr lang="fr-FR" sz="1200" dirty="0" err="1">
                <a:solidFill>
                  <a:srgbClr val="008000"/>
                </a:solidFill>
                <a:hlinkClick r:id="rId10" tooltip="Pollinisation"/>
              </a:rPr>
              <a:t>pollinisées</a:t>
            </a:r>
            <a:r>
              <a:rPr lang="fr-FR" sz="1200" dirty="0">
                <a:solidFill>
                  <a:srgbClr val="008000"/>
                </a:solidFill>
              </a:rPr>
              <a:t> par les insectes. Elle comptent quatre pétales blancs entiers</a:t>
            </a:r>
            <a:r>
              <a:rPr lang="fr-FR" sz="1200" dirty="0" smtClean="0">
                <a:solidFill>
                  <a:srgbClr val="008000"/>
                </a:solidFill>
              </a:rPr>
              <a:t>. </a:t>
            </a:r>
            <a:r>
              <a:rPr lang="fr-FR" sz="1200" dirty="0">
                <a:solidFill>
                  <a:srgbClr val="008000"/>
                </a:solidFill>
              </a:rPr>
              <a:t>Le fruit est une sorte de noix globuleuse, de forme générale tétraédrique, portant quatre grosses pointes de 5 à 10 mm, issues de la transformation des dents du calice. Son fruit brun foncé à 4 pointes renferme une grosse graine à chair blanche et comestible.. Ce fruit ne s'ouvre jamais</a:t>
            </a:r>
            <a:r>
              <a:rPr lang="fr-FR" sz="1200" dirty="0" smtClean="0">
                <a:solidFill>
                  <a:srgbClr val="008000"/>
                </a:solidFill>
              </a:rPr>
              <a:t>. </a:t>
            </a:r>
            <a:r>
              <a:rPr lang="fr-FR" sz="1200" b="1" dirty="0">
                <a:solidFill>
                  <a:srgbClr val="008000"/>
                </a:solidFill>
              </a:rPr>
              <a:t>La </a:t>
            </a:r>
            <a:r>
              <a:rPr lang="fr-FR" sz="1200" b="1" dirty="0">
                <a:solidFill>
                  <a:srgbClr val="008000"/>
                </a:solidFill>
                <a:hlinkClick r:id="rId11" tooltip="Graine"/>
              </a:rPr>
              <a:t>graine</a:t>
            </a:r>
            <a:r>
              <a:rPr lang="fr-FR" sz="1200" b="1" dirty="0">
                <a:solidFill>
                  <a:srgbClr val="008000"/>
                </a:solidFill>
              </a:rPr>
              <a:t>, unique, assez grosse, est riche en </a:t>
            </a:r>
            <a:r>
              <a:rPr lang="fr-FR" sz="1200" b="1" dirty="0">
                <a:solidFill>
                  <a:srgbClr val="008000"/>
                </a:solidFill>
                <a:hlinkClick r:id="rId12" tooltip="Amidon"/>
              </a:rPr>
              <a:t>amidon</a:t>
            </a:r>
            <a:r>
              <a:rPr lang="fr-FR" sz="1200" b="1" dirty="0">
                <a:solidFill>
                  <a:srgbClr val="008000"/>
                </a:solidFill>
              </a:rPr>
              <a:t>. Elle peut conserver son pouvoir de germination jusqu'à 12 ans</a:t>
            </a:r>
            <a:r>
              <a:rPr lang="fr-FR" sz="1200" dirty="0">
                <a:solidFill>
                  <a:srgbClr val="008000"/>
                </a:solidFill>
              </a:rPr>
              <a:t>, mais la plupart du temps germe au cours des deux premières années</a:t>
            </a:r>
            <a:r>
              <a:rPr lang="fr-FR" sz="1200" dirty="0" smtClean="0">
                <a:solidFill>
                  <a:srgbClr val="008000"/>
                </a:solidFill>
              </a:rPr>
              <a:t>. </a:t>
            </a:r>
            <a:r>
              <a:rPr lang="fr-FR" sz="1200" dirty="0">
                <a:solidFill>
                  <a:srgbClr val="008000"/>
                </a:solidFill>
              </a:rPr>
              <a:t>La reproduction de la plante se fait soit par les fruits qui germent au fond de l'eau, soit de manière végétative par des fragments de tiges ou de rosettes qui peuvent s'enraciner facilement. La dispersion est assurée par divers moyens, par le courant ou par des animaux, oiseaux par </a:t>
            </a:r>
            <a:r>
              <a:rPr lang="fr-FR" sz="1200" dirty="0" smtClean="0">
                <a:solidFill>
                  <a:srgbClr val="008000"/>
                </a:solidFill>
              </a:rPr>
              <a:t>exemple.</a:t>
            </a:r>
            <a:r>
              <a:rPr lang="fr-FR" sz="1200" dirty="0">
                <a:solidFill>
                  <a:srgbClr val="008000"/>
                </a:solidFill>
              </a:rPr>
              <a:t> </a:t>
            </a:r>
            <a:r>
              <a:rPr lang="fr-FR" sz="1200" dirty="0" smtClean="0">
                <a:solidFill>
                  <a:srgbClr val="FF0000"/>
                </a:solidFill>
              </a:rPr>
              <a:t>Cette </a:t>
            </a:r>
            <a:r>
              <a:rPr lang="fr-FR" sz="1200" dirty="0">
                <a:solidFill>
                  <a:srgbClr val="FF0000"/>
                </a:solidFill>
              </a:rPr>
              <a:t>plante ne doit pas être confondue avec </a:t>
            </a:r>
            <a:r>
              <a:rPr lang="fr-FR" sz="1200" i="1" dirty="0" err="1">
                <a:solidFill>
                  <a:srgbClr val="FF0000"/>
                </a:solidFill>
                <a:hlinkClick r:id="rId13" tooltip="Eleocharis dulcis"/>
              </a:rPr>
              <a:t>Eleocharis</a:t>
            </a:r>
            <a:r>
              <a:rPr lang="fr-FR" sz="1200" i="1" dirty="0">
                <a:solidFill>
                  <a:srgbClr val="FF0000"/>
                </a:solidFill>
                <a:hlinkClick r:id="rId13" tooltip="Eleocharis dulcis"/>
              </a:rPr>
              <a:t> </a:t>
            </a:r>
            <a:r>
              <a:rPr lang="fr-FR" sz="1200" i="1" dirty="0" err="1">
                <a:solidFill>
                  <a:srgbClr val="FF0000"/>
                </a:solidFill>
                <a:hlinkClick r:id="rId13" tooltip="Eleocharis dulcis"/>
              </a:rPr>
              <a:t>dulcis</a:t>
            </a:r>
            <a:r>
              <a:rPr lang="fr-FR" sz="1200" dirty="0">
                <a:solidFill>
                  <a:srgbClr val="FF0000"/>
                </a:solidFill>
              </a:rPr>
              <a:t> de la famille des </a:t>
            </a:r>
            <a:r>
              <a:rPr lang="fr-FR" sz="1200" i="1" dirty="0" err="1">
                <a:solidFill>
                  <a:srgbClr val="FF0000"/>
                </a:solidFill>
                <a:hlinkClick r:id="rId14" tooltip="Cyperaceae"/>
              </a:rPr>
              <a:t>Cyperaceae</a:t>
            </a:r>
            <a:r>
              <a:rPr lang="fr-FR" sz="1200" dirty="0">
                <a:solidFill>
                  <a:srgbClr val="FF0000"/>
                </a:solidFill>
              </a:rPr>
              <a:t>, autre plante aquatique appelée « </a:t>
            </a:r>
            <a:r>
              <a:rPr lang="fr-FR" sz="1200" dirty="0">
                <a:solidFill>
                  <a:srgbClr val="FF0000"/>
                </a:solidFill>
                <a:hlinkClick r:id="rId15" tooltip="Châtaigne d'eau"/>
              </a:rPr>
              <a:t>châtaigne d'eau</a:t>
            </a:r>
            <a:r>
              <a:rPr lang="fr-FR" sz="1200" dirty="0">
                <a:solidFill>
                  <a:srgbClr val="FF0000"/>
                </a:solidFill>
              </a:rPr>
              <a:t> », un genre de laîche également cultivée depuis l'antiquité en Chine, dont les cormes sont couramment employés dans la cuisine chinoise</a:t>
            </a:r>
            <a:r>
              <a:rPr lang="fr-FR" sz="1200" dirty="0" smtClean="0">
                <a:solidFill>
                  <a:srgbClr val="FF0000"/>
                </a:solidFill>
              </a:rPr>
              <a:t>. </a:t>
            </a:r>
            <a:r>
              <a:rPr lang="fr-FR" sz="1200" dirty="0">
                <a:solidFill>
                  <a:srgbClr val="008000"/>
                </a:solidFill>
              </a:rPr>
              <a:t>La châtaigne d'eau est cultivée en </a:t>
            </a:r>
            <a:r>
              <a:rPr lang="fr-FR" sz="1200" dirty="0">
                <a:solidFill>
                  <a:srgbClr val="008000"/>
                </a:solidFill>
                <a:hlinkClick r:id="rId16" tooltip="Monde chinois"/>
              </a:rPr>
              <a:t>Chine</a:t>
            </a:r>
            <a:r>
              <a:rPr lang="fr-FR" sz="1200" dirty="0">
                <a:solidFill>
                  <a:srgbClr val="008000"/>
                </a:solidFill>
              </a:rPr>
              <a:t> depuis au moins 3000 ans pour ses graines, qui sont consommées après avoir été bouillies ou grillées. On les vend notamment dans le sud du pays dans les rues et les marchés, prêtes à consommer</a:t>
            </a:r>
            <a:r>
              <a:rPr lang="fr-FR" sz="1200" dirty="0" smtClean="0">
                <a:solidFill>
                  <a:srgbClr val="008000"/>
                </a:solidFill>
              </a:rPr>
              <a:t>. </a:t>
            </a:r>
            <a:r>
              <a:rPr lang="fr-FR" sz="1200" dirty="0">
                <a:solidFill>
                  <a:srgbClr val="008000"/>
                </a:solidFill>
              </a:rPr>
              <a:t>Elle est aujourd'hui largement naturalisée dans le </a:t>
            </a:r>
            <a:r>
              <a:rPr lang="fr-FR" sz="1200" dirty="0" smtClean="0">
                <a:solidFill>
                  <a:srgbClr val="008000"/>
                </a:solidFill>
              </a:rPr>
              <a:t>monde (Afrique : </a:t>
            </a:r>
            <a:r>
              <a:rPr lang="fr-FR" sz="1200" dirty="0">
                <a:solidFill>
                  <a:srgbClr val="008000"/>
                </a:solidFill>
                <a:hlinkClick r:id="rId17" tooltip="Afrique du Nord"/>
              </a:rPr>
              <a:t>Afrique du Nord</a:t>
            </a:r>
            <a:r>
              <a:rPr lang="fr-FR" sz="1200" dirty="0">
                <a:solidFill>
                  <a:srgbClr val="008000"/>
                </a:solidFill>
              </a:rPr>
              <a:t>, Afrique tropicale du </a:t>
            </a:r>
            <a:r>
              <a:rPr lang="fr-FR" sz="1200" dirty="0">
                <a:solidFill>
                  <a:srgbClr val="008000"/>
                </a:solidFill>
                <a:hlinkClick r:id="rId18" tooltip="Soudan"/>
              </a:rPr>
              <a:t>Soudan</a:t>
            </a:r>
            <a:r>
              <a:rPr lang="fr-FR" sz="1200" dirty="0">
                <a:solidFill>
                  <a:srgbClr val="008000"/>
                </a:solidFill>
              </a:rPr>
              <a:t> au </a:t>
            </a:r>
            <a:r>
              <a:rPr lang="fr-FR" sz="1200" dirty="0" smtClean="0">
                <a:solidFill>
                  <a:srgbClr val="008000"/>
                </a:solidFill>
                <a:hlinkClick r:id="rId19" tooltip="Natal (Afrique)"/>
              </a:rPr>
              <a:t>Natal</a:t>
            </a:r>
            <a:r>
              <a:rPr lang="fr-FR" sz="1200" dirty="0" smtClean="0">
                <a:solidFill>
                  <a:srgbClr val="008000"/>
                </a:solidFill>
              </a:rPr>
              <a:t>, Asie, </a:t>
            </a:r>
            <a:r>
              <a:rPr lang="fr-FR" sz="1200" dirty="0">
                <a:solidFill>
                  <a:srgbClr val="008000"/>
                </a:solidFill>
                <a:hlinkClick r:id="rId20" tooltip="Europe"/>
              </a:rPr>
              <a:t>Europe</a:t>
            </a:r>
            <a:r>
              <a:rPr lang="fr-FR" sz="1200" dirty="0">
                <a:solidFill>
                  <a:srgbClr val="008000"/>
                </a:solidFill>
              </a:rPr>
              <a:t> méridionale et centrale</a:t>
            </a:r>
            <a:r>
              <a:rPr lang="fr-FR" sz="1200" dirty="0" smtClean="0">
                <a:solidFill>
                  <a:srgbClr val="008000"/>
                </a:solidFill>
              </a:rPr>
              <a:t>). </a:t>
            </a:r>
            <a:r>
              <a:rPr lang="fr-FR" sz="1200" b="1" dirty="0">
                <a:solidFill>
                  <a:srgbClr val="008000"/>
                </a:solidFill>
              </a:rPr>
              <a:t>En cas de mauvaises récoltes, la châtaigne d'eau </a:t>
            </a:r>
            <a:r>
              <a:rPr lang="fr-FR" sz="1200" b="1" dirty="0" smtClean="0">
                <a:solidFill>
                  <a:srgbClr val="008000"/>
                </a:solidFill>
              </a:rPr>
              <a:t>peut servir à « faire la soudure ». </a:t>
            </a:r>
            <a:r>
              <a:rPr lang="fr-FR" sz="1200" dirty="0">
                <a:solidFill>
                  <a:srgbClr val="FF0000"/>
                </a:solidFill>
              </a:rPr>
              <a:t>Elle est envahissante aux USA du </a:t>
            </a:r>
            <a:r>
              <a:rPr lang="fr-FR" sz="1200" dirty="0">
                <a:solidFill>
                  <a:srgbClr val="FF0000"/>
                </a:solidFill>
                <a:hlinkClick r:id="rId21" tooltip="Vermont"/>
              </a:rPr>
              <a:t>Vermont</a:t>
            </a:r>
            <a:r>
              <a:rPr lang="fr-FR" sz="1200" dirty="0">
                <a:solidFill>
                  <a:srgbClr val="FF0000"/>
                </a:solidFill>
              </a:rPr>
              <a:t> à la </a:t>
            </a:r>
            <a:r>
              <a:rPr lang="fr-FR" sz="1200" dirty="0">
                <a:solidFill>
                  <a:srgbClr val="FF0000"/>
                </a:solidFill>
                <a:hlinkClick r:id="rId22" tooltip="Virginie (État)"/>
              </a:rPr>
              <a:t>Virginie</a:t>
            </a:r>
            <a:r>
              <a:rPr lang="fr-FR" sz="1200" dirty="0" smtClean="0">
                <a:solidFill>
                  <a:srgbClr val="008000"/>
                </a:solidFill>
              </a:rPr>
              <a:t>.</a:t>
            </a:r>
          </a:p>
          <a:p>
            <a:pPr algn="just"/>
            <a:r>
              <a:rPr lang="fr-FR" sz="1200" u="sng" dirty="0" smtClean="0">
                <a:solidFill>
                  <a:srgbClr val="008000"/>
                </a:solidFill>
              </a:rPr>
              <a:t>Noms </a:t>
            </a:r>
            <a:r>
              <a:rPr lang="fr-FR" sz="1200" u="sng" dirty="0">
                <a:solidFill>
                  <a:srgbClr val="008000"/>
                </a:solidFill>
              </a:rPr>
              <a:t>vernaculaires</a:t>
            </a:r>
            <a:r>
              <a:rPr lang="fr-FR" sz="1200" dirty="0">
                <a:solidFill>
                  <a:srgbClr val="008000"/>
                </a:solidFill>
              </a:rPr>
              <a:t> : </a:t>
            </a:r>
            <a:r>
              <a:rPr lang="fr-FR" sz="1200" dirty="0" err="1">
                <a:solidFill>
                  <a:srgbClr val="008000"/>
                </a:solidFill>
              </a:rPr>
              <a:t>mâcre</a:t>
            </a:r>
            <a:r>
              <a:rPr lang="fr-FR" sz="1200" dirty="0">
                <a:solidFill>
                  <a:srgbClr val="008000"/>
                </a:solidFill>
              </a:rPr>
              <a:t> </a:t>
            </a:r>
            <a:r>
              <a:rPr lang="fr-FR" sz="1200" dirty="0" err="1">
                <a:solidFill>
                  <a:srgbClr val="008000"/>
                </a:solidFill>
              </a:rPr>
              <a:t>nageante</a:t>
            </a:r>
            <a:r>
              <a:rPr lang="fr-FR" sz="1200" dirty="0">
                <a:solidFill>
                  <a:srgbClr val="008000"/>
                </a:solidFill>
              </a:rPr>
              <a:t>, châtaigne d'eau, truffe d'eau, </a:t>
            </a:r>
            <a:r>
              <a:rPr lang="fr-FR" sz="1200" b="1" dirty="0">
                <a:solidFill>
                  <a:srgbClr val="008000"/>
                </a:solidFill>
              </a:rPr>
              <a:t>cornes-du-diable</a:t>
            </a:r>
            <a:r>
              <a:rPr lang="fr-FR" sz="1200" dirty="0">
                <a:solidFill>
                  <a:srgbClr val="008000"/>
                </a:solidFill>
              </a:rPr>
              <a:t>, marron d'eau, noix aquatique</a:t>
            </a:r>
            <a:r>
              <a:rPr lang="fr-FR" sz="1200" dirty="0" smtClean="0">
                <a:solidFill>
                  <a:srgbClr val="008000"/>
                </a:solidFill>
              </a:rPr>
              <a:t>. </a:t>
            </a:r>
            <a:r>
              <a:rPr lang="fr-FR" sz="1200" dirty="0">
                <a:solidFill>
                  <a:srgbClr val="008000"/>
                </a:solidFill>
              </a:rPr>
              <a:t>En Anglais : </a:t>
            </a:r>
            <a:r>
              <a:rPr lang="fr-FR" sz="1200" dirty="0" smtClean="0">
                <a:solidFill>
                  <a:srgbClr val="008000"/>
                </a:solidFill>
              </a:rPr>
              <a:t>Water </a:t>
            </a:r>
            <a:r>
              <a:rPr lang="fr-FR" sz="1200" dirty="0" err="1">
                <a:solidFill>
                  <a:srgbClr val="008000"/>
                </a:solidFill>
              </a:rPr>
              <a:t>c</a:t>
            </a:r>
            <a:r>
              <a:rPr lang="fr-FR" sz="1200" dirty="0" err="1" smtClean="0">
                <a:solidFill>
                  <a:srgbClr val="008000"/>
                </a:solidFill>
              </a:rPr>
              <a:t>altrop</a:t>
            </a:r>
            <a:r>
              <a:rPr lang="fr-FR" sz="1200" dirty="0" smtClean="0">
                <a:solidFill>
                  <a:srgbClr val="008000"/>
                </a:solidFill>
              </a:rPr>
              <a:t>.</a:t>
            </a:r>
          </a:p>
          <a:p>
            <a:pPr algn="just"/>
            <a:r>
              <a:rPr lang="fr-FR" sz="1200" dirty="0" smtClean="0">
                <a:solidFill>
                  <a:srgbClr val="008000"/>
                </a:solidFill>
              </a:rPr>
              <a:t>Sources : a) </a:t>
            </a:r>
            <a:r>
              <a:rPr lang="fr-FR" sz="1200" dirty="0">
                <a:solidFill>
                  <a:srgbClr val="008000"/>
                </a:solidFill>
                <a:hlinkClick r:id="rId23"/>
              </a:rPr>
              <a:t>http://</a:t>
            </a:r>
            <a:r>
              <a:rPr lang="fr-FR" sz="1200" dirty="0" smtClean="0">
                <a:solidFill>
                  <a:srgbClr val="008000"/>
                </a:solidFill>
                <a:hlinkClick r:id="rId23"/>
              </a:rPr>
              <a:t>fr.wikipedia.org/wiki/M%C3%A2cre_nageante</a:t>
            </a:r>
            <a:r>
              <a:rPr lang="fr-FR" sz="1200" dirty="0">
                <a:solidFill>
                  <a:srgbClr val="008000"/>
                </a:solidFill>
              </a:rPr>
              <a:t>, b) </a:t>
            </a:r>
            <a:r>
              <a:rPr lang="fr-FR" sz="1200" dirty="0">
                <a:solidFill>
                  <a:srgbClr val="008000"/>
                </a:solidFill>
                <a:hlinkClick r:id="rId24"/>
              </a:rPr>
              <a:t>http://</a:t>
            </a:r>
            <a:r>
              <a:rPr lang="fr-FR" sz="1200" dirty="0" smtClean="0">
                <a:solidFill>
                  <a:srgbClr val="008000"/>
                </a:solidFill>
                <a:hlinkClick r:id="rId24"/>
              </a:rPr>
              <a:t>en.wikipedia.org/wiki/Water_caltrop</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2860" y="232148"/>
            <a:ext cx="587013" cy="312241"/>
          </a:xfrm>
          <a:prstGeom prst="rect">
            <a:avLst/>
          </a:prstGeom>
        </p:spPr>
      </p:pic>
      <p:pic>
        <p:nvPicPr>
          <p:cNvPr id="9" name="Image 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69870" y="5299129"/>
            <a:ext cx="1843767" cy="1223591"/>
          </a:xfrm>
          <a:prstGeom prst="rect">
            <a:avLst/>
          </a:prstGeom>
        </p:spPr>
      </p:pic>
      <p:pic>
        <p:nvPicPr>
          <p:cNvPr id="13" name="Image 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35287" y="101869"/>
            <a:ext cx="819150" cy="657225"/>
          </a:xfrm>
          <a:prstGeom prst="rect">
            <a:avLst/>
          </a:prstGeom>
        </p:spPr>
      </p:pic>
      <p:pic>
        <p:nvPicPr>
          <p:cNvPr id="15" name="Imag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10056" y="5120212"/>
            <a:ext cx="2122105" cy="1048949"/>
          </a:xfrm>
          <a:prstGeom prst="rect">
            <a:avLst/>
          </a:prstGeom>
        </p:spPr>
      </p:pic>
      <p:pic>
        <p:nvPicPr>
          <p:cNvPr id="18" name="Imag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90307" y="5348812"/>
            <a:ext cx="880431" cy="1173908"/>
          </a:xfrm>
          <a:prstGeom prst="rect">
            <a:avLst/>
          </a:prstGeom>
        </p:spPr>
      </p:pic>
      <p:pic>
        <p:nvPicPr>
          <p:cNvPr id="19" name="Image 1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0986" y="5348812"/>
            <a:ext cx="1796688" cy="1400568"/>
          </a:xfrm>
          <a:prstGeom prst="rect">
            <a:avLst/>
          </a:prstGeom>
        </p:spPr>
      </p:pic>
      <p:pic>
        <p:nvPicPr>
          <p:cNvPr id="20" name="Image 1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223945" y="137232"/>
            <a:ext cx="1285875" cy="857250"/>
          </a:xfrm>
          <a:prstGeom prst="rect">
            <a:avLst/>
          </a:prstGeom>
        </p:spPr>
      </p:pic>
      <p:pic>
        <p:nvPicPr>
          <p:cNvPr id="21" name="Image 2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726923" y="84845"/>
            <a:ext cx="1276350" cy="962025"/>
          </a:xfrm>
          <a:prstGeom prst="rect">
            <a:avLst/>
          </a:prstGeom>
        </p:spPr>
      </p:pic>
      <p:pic>
        <p:nvPicPr>
          <p:cNvPr id="22" name="Image 2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911270" y="5120212"/>
            <a:ext cx="2209800" cy="1466850"/>
          </a:xfrm>
          <a:prstGeom prst="rect">
            <a:avLst/>
          </a:prstGeom>
        </p:spPr>
      </p:pic>
      <p:pic>
        <p:nvPicPr>
          <p:cNvPr id="23" name="Image 2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042793" y="5301849"/>
            <a:ext cx="1615859" cy="1220871"/>
          </a:xfrm>
          <a:prstGeom prst="rect">
            <a:avLst/>
          </a:prstGeom>
        </p:spPr>
      </p:pic>
      <p:sp>
        <p:nvSpPr>
          <p:cNvPr id="24" name="ZoneTexte 23"/>
          <p:cNvSpPr txBox="1"/>
          <p:nvPr/>
        </p:nvSpPr>
        <p:spPr>
          <a:xfrm>
            <a:off x="7440619" y="6149073"/>
            <a:ext cx="2660978" cy="553998"/>
          </a:xfrm>
          <a:prstGeom prst="rect">
            <a:avLst/>
          </a:prstGeom>
          <a:noFill/>
        </p:spPr>
        <p:txBody>
          <a:bodyPr wrap="square" rtlCol="0">
            <a:spAutoFit/>
          </a:bodyPr>
          <a:lstStyle/>
          <a:p>
            <a:pPr algn="ctr"/>
            <a:r>
              <a:rPr lang="fr-FR" sz="1000" dirty="0" smtClean="0">
                <a:solidFill>
                  <a:srgbClr val="008000"/>
                </a:solidFill>
              </a:rPr>
              <a:t>Récolte à Taïwan. Source : </a:t>
            </a:r>
            <a:r>
              <a:rPr lang="fr-FR" sz="1000" dirty="0" smtClean="0">
                <a:solidFill>
                  <a:srgbClr val="008000"/>
                </a:solidFill>
                <a:hlinkClick r:id="rId35"/>
              </a:rPr>
              <a:t>http</a:t>
            </a:r>
            <a:r>
              <a:rPr lang="fr-FR" sz="1000" dirty="0">
                <a:solidFill>
                  <a:srgbClr val="008000"/>
                </a:solidFill>
                <a:hlinkClick r:id="rId35"/>
              </a:rPr>
              <a:t>://</a:t>
            </a:r>
            <a:r>
              <a:rPr lang="fr-FR" sz="1000" dirty="0" smtClean="0">
                <a:solidFill>
                  <a:srgbClr val="008000"/>
                </a:solidFill>
                <a:hlinkClick r:id="rId35"/>
              </a:rPr>
              <a:t>cestpasduchinemma.over-blog.com/2013/10/ta%C3%8Fwan.html</a:t>
            </a:r>
            <a:r>
              <a:rPr lang="fr-FR" sz="1000" dirty="0" smtClean="0">
                <a:solidFill>
                  <a:srgbClr val="008000"/>
                </a:solidFill>
              </a:rPr>
              <a:t>  </a:t>
            </a:r>
            <a:endParaRPr lang="fr-FR" sz="1000" dirty="0">
              <a:solidFill>
                <a:srgbClr val="008000"/>
              </a:solidFill>
            </a:endParaRPr>
          </a:p>
        </p:txBody>
      </p:sp>
      <p:sp>
        <p:nvSpPr>
          <p:cNvPr id="25" name="ZoneTexte 24"/>
          <p:cNvSpPr txBox="1"/>
          <p:nvPr/>
        </p:nvSpPr>
        <p:spPr>
          <a:xfrm>
            <a:off x="2090306" y="6597249"/>
            <a:ext cx="5246927" cy="246221"/>
          </a:xfrm>
          <a:prstGeom prst="rect">
            <a:avLst/>
          </a:prstGeom>
          <a:noFill/>
        </p:spPr>
        <p:txBody>
          <a:bodyPr wrap="square" rtlCol="0">
            <a:spAutoFit/>
          </a:bodyPr>
          <a:lstStyle/>
          <a:p>
            <a:r>
              <a:rPr lang="fr-FR" sz="1000" dirty="0" smtClean="0">
                <a:solidFill>
                  <a:srgbClr val="008000"/>
                </a:solidFill>
                <a:latin typeface="Calibri" panose="020F0502020204030204" pitchFamily="34" charset="0"/>
              </a:rPr>
              <a:t>↑↗ </a:t>
            </a:r>
            <a:r>
              <a:rPr lang="fr-FR" sz="1000" dirty="0" smtClean="0">
                <a:solidFill>
                  <a:srgbClr val="008000"/>
                </a:solidFill>
              </a:rPr>
              <a:t>Source </a:t>
            </a:r>
            <a:r>
              <a:rPr lang="fr-FR" sz="1000" dirty="0">
                <a:solidFill>
                  <a:srgbClr val="008000"/>
                </a:solidFill>
              </a:rPr>
              <a:t>: </a:t>
            </a:r>
            <a:r>
              <a:rPr lang="fr-FR" sz="1000" dirty="0">
                <a:solidFill>
                  <a:srgbClr val="008000"/>
                </a:solidFill>
                <a:hlinkClick r:id="rId36"/>
              </a:rPr>
              <a:t>http://</a:t>
            </a:r>
            <a:r>
              <a:rPr lang="fr-FR" sz="1000" dirty="0" smtClean="0">
                <a:solidFill>
                  <a:srgbClr val="008000"/>
                </a:solidFill>
                <a:hlinkClick r:id="rId36"/>
              </a:rPr>
              <a:t>unmondevasion.canalblog.com/archives/2008/12/13/11743261.html</a:t>
            </a:r>
            <a:r>
              <a:rPr lang="fr-FR" sz="1000" dirty="0" smtClean="0">
                <a:solidFill>
                  <a:srgbClr val="008000"/>
                </a:solidFill>
              </a:rPr>
              <a:t> </a:t>
            </a:r>
            <a:endParaRPr lang="fr-FR" sz="1000" dirty="0">
              <a:solidFill>
                <a:srgbClr val="008000"/>
              </a:solidFill>
            </a:endParaRPr>
          </a:p>
        </p:txBody>
      </p:sp>
      <p:sp>
        <p:nvSpPr>
          <p:cNvPr id="26" name="ZoneTexte 25"/>
          <p:cNvSpPr txBox="1"/>
          <p:nvPr/>
        </p:nvSpPr>
        <p:spPr>
          <a:xfrm>
            <a:off x="6578522" y="5299129"/>
            <a:ext cx="1044851" cy="861774"/>
          </a:xfrm>
          <a:prstGeom prst="rect">
            <a:avLst/>
          </a:prstGeom>
          <a:noFill/>
        </p:spPr>
        <p:txBody>
          <a:bodyPr wrap="square" rtlCol="0">
            <a:spAutoFit/>
          </a:bodyPr>
          <a:lstStyle/>
          <a:p>
            <a:pPr algn="just"/>
            <a:r>
              <a:rPr lang="fr-FR" sz="1000" dirty="0" smtClean="0">
                <a:solidFill>
                  <a:srgbClr val="008000"/>
                </a:solidFill>
                <a:latin typeface="Calibri" panose="020F0502020204030204" pitchFamily="34" charset="0"/>
              </a:rPr>
              <a:t>← </a:t>
            </a:r>
            <a:r>
              <a:rPr lang="fr-FR" sz="1000" dirty="0" smtClean="0">
                <a:solidFill>
                  <a:srgbClr val="008000"/>
                </a:solidFill>
              </a:rPr>
              <a:t>Champ </a:t>
            </a:r>
            <a:r>
              <a:rPr lang="fr-FR" sz="1000" b="1" dirty="0" smtClean="0">
                <a:solidFill>
                  <a:srgbClr val="008000"/>
                </a:solidFill>
              </a:rPr>
              <a:t>de </a:t>
            </a:r>
            <a:r>
              <a:rPr lang="fr-FR" sz="1000" b="1" dirty="0" err="1" smtClean="0">
                <a:solidFill>
                  <a:srgbClr val="008000"/>
                </a:solidFill>
              </a:rPr>
              <a:t>mâcre</a:t>
            </a:r>
            <a:r>
              <a:rPr lang="fr-FR" sz="1000" b="1" dirty="0" smtClean="0">
                <a:solidFill>
                  <a:srgbClr val="008000"/>
                </a:solidFill>
              </a:rPr>
              <a:t> </a:t>
            </a:r>
            <a:r>
              <a:rPr lang="fr-FR" sz="1000" b="1" dirty="0" err="1">
                <a:solidFill>
                  <a:srgbClr val="008000"/>
                </a:solidFill>
              </a:rPr>
              <a:t>nageante</a:t>
            </a:r>
            <a:r>
              <a:rPr lang="fr-FR" sz="1000" b="1" dirty="0">
                <a:solidFill>
                  <a:srgbClr val="008000"/>
                </a:solidFill>
              </a:rPr>
              <a:t> </a:t>
            </a:r>
            <a:r>
              <a:rPr lang="fr-FR" sz="1000" dirty="0" smtClean="0">
                <a:solidFill>
                  <a:srgbClr val="008000"/>
                </a:solidFill>
              </a:rPr>
              <a:t>de </a:t>
            </a:r>
            <a:r>
              <a:rPr lang="fr-FR" sz="1000" dirty="0">
                <a:solidFill>
                  <a:srgbClr val="008000"/>
                </a:solidFill>
              </a:rPr>
              <a:t>l'eau dans </a:t>
            </a:r>
            <a:r>
              <a:rPr lang="fr-FR" sz="1000" dirty="0">
                <a:solidFill>
                  <a:srgbClr val="008000"/>
                </a:solidFill>
                <a:hlinkClick r:id="rId37" tooltip="La ville de Tainan"/>
              </a:rPr>
              <a:t>la ville de </a:t>
            </a:r>
            <a:r>
              <a:rPr lang="fr-FR" sz="1000" dirty="0" smtClean="0">
                <a:solidFill>
                  <a:srgbClr val="008000"/>
                </a:solidFill>
                <a:hlinkClick r:id="rId37" tooltip="La ville de Tainan"/>
              </a:rPr>
              <a:t>Tainan</a:t>
            </a:r>
            <a:r>
              <a:rPr lang="fr-FR" sz="1000" dirty="0" smtClean="0">
                <a:solidFill>
                  <a:srgbClr val="008000"/>
                </a:solidFill>
              </a:rPr>
              <a:t> (Taïwan).</a:t>
            </a:r>
            <a:endParaRPr lang="fr-FR" sz="1000" dirty="0">
              <a:solidFill>
                <a:srgbClr val="008000"/>
              </a:solidFill>
            </a:endParaRPr>
          </a:p>
        </p:txBody>
      </p:sp>
      <p:pic>
        <p:nvPicPr>
          <p:cNvPr id="27" name="Image 2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699210" y="84845"/>
            <a:ext cx="447675" cy="695325"/>
          </a:xfrm>
          <a:prstGeom prst="rect">
            <a:avLst/>
          </a:prstGeom>
        </p:spPr>
      </p:pic>
    </p:spTree>
    <p:extLst>
      <p:ext uri="{BB962C8B-B14F-4D97-AF65-F5344CB8AC3E}">
        <p14:creationId xmlns:p14="http://schemas.microsoft.com/office/powerpoint/2010/main" val="22047809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30505" y="270736"/>
            <a:ext cx="546253" cy="331692"/>
          </a:xfrm>
        </p:spPr>
        <p:txBody>
          <a:bodyPr/>
          <a:lstStyle/>
          <a:p>
            <a:fld id="{603C289A-54D5-4C32-934A-7B1A9FC8B676}" type="slidenum">
              <a:rPr lang="fr-FR" smtClean="0"/>
              <a:t>91</a:t>
            </a:fld>
            <a:endParaRPr lang="fr-FR"/>
          </a:p>
        </p:txBody>
      </p:sp>
      <p:sp>
        <p:nvSpPr>
          <p:cNvPr id="3" name="ZoneTexte 2"/>
          <p:cNvSpPr txBox="1"/>
          <p:nvPr/>
        </p:nvSpPr>
        <p:spPr>
          <a:xfrm>
            <a:off x="2657140" y="252451"/>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Rectangle 3"/>
          <p:cNvSpPr/>
          <p:nvPr/>
        </p:nvSpPr>
        <p:spPr>
          <a:xfrm>
            <a:off x="121801" y="798590"/>
            <a:ext cx="7008778" cy="369332"/>
          </a:xfrm>
          <a:prstGeom prst="rect">
            <a:avLst/>
          </a:prstGeom>
        </p:spPr>
        <p:txBody>
          <a:bodyPr wrap="none">
            <a:spAutoFit/>
          </a:bodyPr>
          <a:lstStyle/>
          <a:p>
            <a:r>
              <a:rPr lang="fr-FR" dirty="0" smtClean="0">
                <a:solidFill>
                  <a:srgbClr val="008000"/>
                </a:solidFill>
              </a:rPr>
              <a:t>16.42. </a:t>
            </a:r>
            <a:r>
              <a:rPr lang="fr-FR" b="1" dirty="0" err="1">
                <a:solidFill>
                  <a:srgbClr val="008000"/>
                </a:solidFill>
              </a:rPr>
              <a:t>kiwano</a:t>
            </a:r>
            <a:r>
              <a:rPr lang="fr-FR" b="1" dirty="0">
                <a:solidFill>
                  <a:srgbClr val="008000"/>
                </a:solidFill>
              </a:rPr>
              <a:t>, </a:t>
            </a:r>
            <a:r>
              <a:rPr lang="fr-FR" b="1" dirty="0" err="1">
                <a:solidFill>
                  <a:srgbClr val="008000"/>
                </a:solidFill>
              </a:rPr>
              <a:t>métulon</a:t>
            </a:r>
            <a:r>
              <a:rPr lang="fr-FR" b="1" dirty="0">
                <a:solidFill>
                  <a:srgbClr val="008000"/>
                </a:solidFill>
              </a:rPr>
              <a:t>, </a:t>
            </a:r>
            <a:r>
              <a:rPr lang="fr-FR" b="1" dirty="0" err="1">
                <a:solidFill>
                  <a:srgbClr val="008000"/>
                </a:solidFill>
              </a:rPr>
              <a:t>melano</a:t>
            </a:r>
            <a:r>
              <a:rPr lang="fr-FR" b="1" dirty="0">
                <a:solidFill>
                  <a:srgbClr val="008000"/>
                </a:solidFill>
              </a:rPr>
              <a:t> </a:t>
            </a:r>
            <a:r>
              <a:rPr lang="fr-FR" dirty="0">
                <a:solidFill>
                  <a:srgbClr val="008000"/>
                </a:solidFill>
              </a:rPr>
              <a:t>ou</a:t>
            </a:r>
            <a:r>
              <a:rPr lang="fr-FR" b="1" dirty="0">
                <a:solidFill>
                  <a:srgbClr val="008000"/>
                </a:solidFill>
              </a:rPr>
              <a:t> melon à cornes </a:t>
            </a:r>
            <a:r>
              <a:rPr lang="fr-FR" dirty="0">
                <a:solidFill>
                  <a:srgbClr val="008000"/>
                </a:solidFill>
              </a:rPr>
              <a:t>(</a:t>
            </a:r>
            <a:r>
              <a:rPr lang="fr-FR" i="1" dirty="0" err="1">
                <a:solidFill>
                  <a:srgbClr val="008000"/>
                </a:solidFill>
              </a:rPr>
              <a:t>Cucumis</a:t>
            </a:r>
            <a:r>
              <a:rPr lang="fr-FR" i="1" dirty="0">
                <a:solidFill>
                  <a:srgbClr val="008000"/>
                </a:solidFill>
              </a:rPr>
              <a:t> </a:t>
            </a:r>
            <a:r>
              <a:rPr lang="fr-FR" i="1" dirty="0" err="1">
                <a:solidFill>
                  <a:srgbClr val="008000"/>
                </a:solidFill>
              </a:rPr>
              <a:t>metulifer</a:t>
            </a:r>
            <a:r>
              <a:rPr lang="fr-FR" dirty="0">
                <a:solidFill>
                  <a:srgbClr val="008000"/>
                </a:solidFill>
              </a:rPr>
              <a:t>)</a:t>
            </a:r>
            <a:endParaRPr lang="fr-FR" dirty="0"/>
          </a:p>
        </p:txBody>
      </p:sp>
      <p:sp>
        <p:nvSpPr>
          <p:cNvPr id="5" name="ZoneTexte 4"/>
          <p:cNvSpPr txBox="1"/>
          <p:nvPr/>
        </p:nvSpPr>
        <p:spPr>
          <a:xfrm>
            <a:off x="121801" y="1288973"/>
            <a:ext cx="11930652" cy="2862322"/>
          </a:xfrm>
          <a:prstGeom prst="rect">
            <a:avLst/>
          </a:prstGeom>
          <a:noFill/>
        </p:spPr>
        <p:txBody>
          <a:bodyPr wrap="square" rtlCol="0">
            <a:spAutoFit/>
          </a:bodyPr>
          <a:lstStyle/>
          <a:p>
            <a:pPr algn="just"/>
            <a:r>
              <a:rPr lang="fr-FR" dirty="0" smtClean="0">
                <a:solidFill>
                  <a:srgbClr val="008000"/>
                </a:solidFill>
              </a:rPr>
              <a:t>C’est </a:t>
            </a:r>
            <a:r>
              <a:rPr lang="fr-FR" dirty="0">
                <a:solidFill>
                  <a:srgbClr val="008000"/>
                </a:solidFill>
              </a:rPr>
              <a:t>une </a:t>
            </a:r>
            <a:r>
              <a:rPr lang="fr-FR" dirty="0" smtClean="0">
                <a:solidFill>
                  <a:srgbClr val="008000"/>
                </a:solidFill>
              </a:rPr>
              <a:t>plante </a:t>
            </a:r>
            <a:r>
              <a:rPr lang="fr-FR" dirty="0">
                <a:solidFill>
                  <a:srgbClr val="008000"/>
                </a:solidFill>
              </a:rPr>
              <a:t>tropicale de la famille des </a:t>
            </a:r>
            <a:r>
              <a:rPr lang="fr-FR" i="1" dirty="0" err="1" smtClean="0">
                <a:solidFill>
                  <a:srgbClr val="008000"/>
                </a:solidFill>
                <a:hlinkClick r:id="rId2" tooltip="Cucurbitaceae"/>
              </a:rPr>
              <a:t>Cucurbitaceae</a:t>
            </a:r>
            <a:r>
              <a:rPr lang="fr-FR" dirty="0">
                <a:solidFill>
                  <a:srgbClr val="008000"/>
                </a:solidFill>
              </a:rPr>
              <a:t>, originaire d'</a:t>
            </a:r>
            <a:r>
              <a:rPr lang="fr-FR" dirty="0">
                <a:solidFill>
                  <a:srgbClr val="008000"/>
                </a:solidFill>
                <a:hlinkClick r:id="rId3" tooltip="Afrique"/>
              </a:rPr>
              <a:t>Afrique</a:t>
            </a:r>
            <a:r>
              <a:rPr lang="fr-FR" dirty="0">
                <a:solidFill>
                  <a:srgbClr val="008000"/>
                </a:solidFill>
              </a:rPr>
              <a:t> et d'</a:t>
            </a:r>
            <a:r>
              <a:rPr lang="fr-FR" dirty="0">
                <a:solidFill>
                  <a:srgbClr val="008000"/>
                </a:solidFill>
                <a:hlinkClick r:id="rId4" tooltip="Arabie"/>
              </a:rPr>
              <a:t>Arabie</a:t>
            </a:r>
            <a:r>
              <a:rPr lang="fr-FR" dirty="0">
                <a:solidFill>
                  <a:srgbClr val="008000"/>
                </a:solidFill>
              </a:rPr>
              <a:t> (</a:t>
            </a:r>
            <a:r>
              <a:rPr lang="fr-FR" dirty="0">
                <a:solidFill>
                  <a:srgbClr val="008000"/>
                </a:solidFill>
                <a:hlinkClick r:id="rId5" tooltip="Yémen"/>
              </a:rPr>
              <a:t>Yémen</a:t>
            </a:r>
            <a:r>
              <a:rPr lang="fr-FR" dirty="0">
                <a:solidFill>
                  <a:srgbClr val="008000"/>
                </a:solidFill>
              </a:rPr>
              <a:t>). Son </a:t>
            </a:r>
            <a:r>
              <a:rPr lang="fr-FR" dirty="0">
                <a:solidFill>
                  <a:srgbClr val="008000"/>
                </a:solidFill>
                <a:hlinkClick r:id="rId6" tooltip="Fruit tropical"/>
              </a:rPr>
              <a:t>fruit</a:t>
            </a:r>
            <a:r>
              <a:rPr lang="fr-FR" dirty="0">
                <a:solidFill>
                  <a:srgbClr val="008000"/>
                </a:solidFill>
              </a:rPr>
              <a:t>, le </a:t>
            </a:r>
            <a:r>
              <a:rPr lang="fr-FR" b="1" dirty="0" err="1">
                <a:solidFill>
                  <a:srgbClr val="008000"/>
                </a:solidFill>
              </a:rPr>
              <a:t>kiwano</a:t>
            </a:r>
            <a:r>
              <a:rPr lang="fr-FR" dirty="0">
                <a:solidFill>
                  <a:srgbClr val="008000"/>
                </a:solidFill>
              </a:rPr>
              <a:t> aussi appelé </a:t>
            </a:r>
            <a:r>
              <a:rPr lang="fr-FR" dirty="0" err="1">
                <a:solidFill>
                  <a:srgbClr val="008000"/>
                </a:solidFill>
              </a:rPr>
              <a:t>métulon</a:t>
            </a:r>
            <a:r>
              <a:rPr lang="fr-FR" dirty="0">
                <a:solidFill>
                  <a:srgbClr val="008000"/>
                </a:solidFill>
              </a:rPr>
              <a:t> ou </a:t>
            </a:r>
            <a:r>
              <a:rPr lang="fr-FR" dirty="0" err="1">
                <a:solidFill>
                  <a:srgbClr val="008000"/>
                </a:solidFill>
              </a:rPr>
              <a:t>melano</a:t>
            </a:r>
            <a:r>
              <a:rPr lang="fr-FR" dirty="0">
                <a:solidFill>
                  <a:srgbClr val="008000"/>
                </a:solidFill>
              </a:rPr>
              <a:t>, est comestible. Le fruit de ce concombre est de couleur orange. La peau est parsemée d'épines. Il mesure environ dix centimètres. L'intérieur du fruit est vert et contient de nombreuses graines, sa pulpe est légèrement gluante. Le jus a un goût de </a:t>
            </a:r>
            <a:r>
              <a:rPr lang="fr-FR" dirty="0">
                <a:solidFill>
                  <a:srgbClr val="008000"/>
                </a:solidFill>
                <a:hlinkClick r:id="rId7" tooltip="Banane"/>
              </a:rPr>
              <a:t>banane</a:t>
            </a:r>
            <a:r>
              <a:rPr lang="fr-FR" dirty="0">
                <a:solidFill>
                  <a:srgbClr val="008000"/>
                </a:solidFill>
              </a:rPr>
              <a:t> et de </a:t>
            </a:r>
            <a:r>
              <a:rPr lang="fr-FR" dirty="0">
                <a:solidFill>
                  <a:srgbClr val="008000"/>
                </a:solidFill>
                <a:hlinkClick r:id="rId8" tooltip="Kiwi (fruit)"/>
              </a:rPr>
              <a:t>kiwi</a:t>
            </a:r>
            <a:r>
              <a:rPr lang="fr-FR" dirty="0">
                <a:solidFill>
                  <a:srgbClr val="008000"/>
                </a:solidFill>
              </a:rPr>
              <a:t>, voire de </a:t>
            </a:r>
            <a:r>
              <a:rPr lang="fr-FR" dirty="0" smtClean="0">
                <a:solidFill>
                  <a:srgbClr val="008000"/>
                </a:solidFill>
              </a:rPr>
              <a:t>concombre. </a:t>
            </a:r>
            <a:r>
              <a:rPr lang="fr-FR" sz="1200" dirty="0">
                <a:solidFill>
                  <a:srgbClr val="008000"/>
                </a:solidFill>
              </a:rPr>
              <a:t>Bien qu'il soit un fruit, ses nombreux pépins le rendent peu appréciable, c'est pour cela qu'il est beaucoup plus utilisé en tant qu'élément décoratif ou ornemental tel que le sont les coloquintes (cucurbitacées apparentés aux courges</a:t>
            </a:r>
            <a:r>
              <a:rPr lang="fr-FR" sz="1200" dirty="0" smtClean="0">
                <a:solidFill>
                  <a:srgbClr val="008000"/>
                </a:solidFill>
              </a:rPr>
              <a:t>). </a:t>
            </a:r>
            <a:r>
              <a:rPr lang="fr-FR" sz="1200" dirty="0">
                <a:solidFill>
                  <a:srgbClr val="008000"/>
                </a:solidFill>
              </a:rPr>
              <a:t>Il se mange principalement en tant que dessert</a:t>
            </a:r>
            <a:r>
              <a:rPr lang="fr-FR" sz="1200" dirty="0" smtClean="0">
                <a:solidFill>
                  <a:srgbClr val="008000"/>
                </a:solidFill>
              </a:rPr>
              <a:t>. C'est </a:t>
            </a:r>
            <a:r>
              <a:rPr lang="fr-FR" sz="1200" dirty="0">
                <a:solidFill>
                  <a:srgbClr val="008000"/>
                </a:solidFill>
              </a:rPr>
              <a:t>un fruit surprenant à cause de sa couleur contrastée d'orange et de vert translucide</a:t>
            </a:r>
            <a:r>
              <a:rPr lang="fr-FR" sz="1200" dirty="0" smtClean="0">
                <a:solidFill>
                  <a:srgbClr val="008000"/>
                </a:solidFill>
              </a:rPr>
              <a:t>. Ce </a:t>
            </a:r>
            <a:r>
              <a:rPr lang="fr-FR" sz="1200" dirty="0">
                <a:solidFill>
                  <a:srgbClr val="008000"/>
                </a:solidFill>
              </a:rPr>
              <a:t>fruit se consomme cru, à la petite cuillère. On peut le couper soit dans la longueur soit dans la largeur, tout dépend du dessin que l'on désire obtenir dans l'assiette</a:t>
            </a:r>
            <a:r>
              <a:rPr lang="fr-FR" sz="1200" dirty="0" smtClean="0">
                <a:solidFill>
                  <a:srgbClr val="008000"/>
                </a:solidFill>
              </a:rPr>
              <a:t>. Il </a:t>
            </a:r>
            <a:r>
              <a:rPr lang="fr-FR" sz="1200" dirty="0">
                <a:solidFill>
                  <a:srgbClr val="008000"/>
                </a:solidFill>
              </a:rPr>
              <a:t>peut servir de base à un sirop de salade de fruits</a:t>
            </a:r>
            <a:r>
              <a:rPr lang="fr-FR" sz="1200" dirty="0" smtClean="0">
                <a:solidFill>
                  <a:srgbClr val="008000"/>
                </a:solidFill>
              </a:rPr>
              <a:t>. </a:t>
            </a:r>
            <a:r>
              <a:rPr lang="fr-FR" sz="1200" dirty="0">
                <a:solidFill>
                  <a:srgbClr val="008000"/>
                </a:solidFill>
              </a:rPr>
              <a:t>Une petite quantité de sel ou de sucre peut augmenter la saveur. </a:t>
            </a:r>
            <a:endParaRPr lang="fr-FR" sz="1200" dirty="0" smtClean="0">
              <a:solidFill>
                <a:srgbClr val="008000"/>
              </a:solidFill>
            </a:endParaRPr>
          </a:p>
          <a:p>
            <a:pPr algn="just"/>
            <a:r>
              <a:rPr lang="fr-FR" sz="1200" dirty="0">
                <a:solidFill>
                  <a:srgbClr val="008000"/>
                </a:solidFill>
              </a:rPr>
              <a:t>Avec le </a:t>
            </a:r>
            <a:r>
              <a:rPr lang="fr-FR" sz="1200" dirty="0" smtClean="0">
                <a:solidFill>
                  <a:srgbClr val="008000"/>
                </a:solidFill>
              </a:rPr>
              <a:t>concombre sauvage « Gemsbok » (</a:t>
            </a:r>
            <a:r>
              <a:rPr lang="fr-FR" sz="1200" i="1" dirty="0" err="1" smtClean="0">
                <a:solidFill>
                  <a:srgbClr val="008000"/>
                </a:solidFill>
                <a:hlinkClick r:id="rId9" tooltip="Acanthosicyos naudinianus"/>
              </a:rPr>
              <a:t>Acanthosicyos</a:t>
            </a:r>
            <a:r>
              <a:rPr lang="fr-FR" sz="1200" i="1" dirty="0" smtClean="0">
                <a:solidFill>
                  <a:srgbClr val="008000"/>
                </a:solidFill>
                <a:hlinkClick r:id="rId9" tooltip="Acanthosicyos naudinianus"/>
              </a:rPr>
              <a:t> </a:t>
            </a:r>
            <a:r>
              <a:rPr lang="fr-FR" sz="1200" i="1" dirty="0">
                <a:solidFill>
                  <a:srgbClr val="008000"/>
                </a:solidFill>
                <a:hlinkClick r:id="rId9" tooltip="Acanthosicyos naudinianus"/>
              </a:rPr>
              <a:t>de </a:t>
            </a:r>
            <a:r>
              <a:rPr lang="fr-FR" sz="1200" i="1" dirty="0" err="1" smtClean="0">
                <a:solidFill>
                  <a:srgbClr val="008000"/>
                </a:solidFill>
                <a:hlinkClick r:id="rId9" tooltip="Acanthosicyos naudinianus"/>
              </a:rPr>
              <a:t>naudinianus</a:t>
            </a:r>
            <a:r>
              <a:rPr lang="fr-FR" sz="1200" i="1" dirty="0" smtClean="0">
                <a:solidFill>
                  <a:srgbClr val="008000"/>
                </a:solidFill>
              </a:rPr>
              <a:t>)</a:t>
            </a:r>
            <a:r>
              <a:rPr lang="fr-FR" sz="1200" dirty="0" smtClean="0">
                <a:solidFill>
                  <a:srgbClr val="008000"/>
                </a:solidFill>
              </a:rPr>
              <a:t> </a:t>
            </a:r>
            <a:r>
              <a:rPr lang="fr-FR" sz="1200" dirty="0">
                <a:solidFill>
                  <a:srgbClr val="008000"/>
                </a:solidFill>
              </a:rPr>
              <a:t>et </a:t>
            </a:r>
            <a:r>
              <a:rPr lang="fr-FR" sz="1200" dirty="0" smtClean="0">
                <a:solidFill>
                  <a:srgbClr val="008000"/>
                </a:solidFill>
              </a:rPr>
              <a:t>la pastèque sauvage (</a:t>
            </a:r>
            <a:r>
              <a:rPr lang="fr-FR" sz="1200" dirty="0" err="1" smtClean="0">
                <a:solidFill>
                  <a:srgbClr val="008000"/>
                </a:solidFill>
              </a:rPr>
              <a:t>Tsamma</a:t>
            </a:r>
            <a:r>
              <a:rPr lang="fr-FR" sz="1200" dirty="0" smtClean="0">
                <a:solidFill>
                  <a:srgbClr val="008000"/>
                </a:solidFill>
              </a:rPr>
              <a:t>) (</a:t>
            </a:r>
            <a:r>
              <a:rPr lang="fr-FR" sz="1200" i="1" dirty="0" err="1" smtClean="0">
                <a:solidFill>
                  <a:srgbClr val="008000"/>
                </a:solidFill>
                <a:hlinkClick r:id="rId10" tooltip="Citrillus lanatus (page ne existe pas)"/>
              </a:rPr>
              <a:t>Citrillus</a:t>
            </a:r>
            <a:r>
              <a:rPr lang="fr-FR" sz="1200" i="1" dirty="0" smtClean="0">
                <a:solidFill>
                  <a:srgbClr val="008000"/>
                </a:solidFill>
                <a:hlinkClick r:id="rId10" tooltip="Citrillus lanatus (page ne existe pas)"/>
              </a:rPr>
              <a:t> </a:t>
            </a:r>
            <a:r>
              <a:rPr lang="fr-FR" sz="1200" i="1" dirty="0" err="1" smtClean="0">
                <a:solidFill>
                  <a:srgbClr val="008000"/>
                </a:solidFill>
                <a:hlinkClick r:id="rId10" tooltip="Citrillus lanatus (page ne existe pas)"/>
              </a:rPr>
              <a:t>lanatus</a:t>
            </a:r>
            <a:r>
              <a:rPr lang="fr-FR" sz="1200" i="1" dirty="0" smtClean="0">
                <a:solidFill>
                  <a:srgbClr val="008000"/>
                </a:solidFill>
              </a:rPr>
              <a:t>),</a:t>
            </a:r>
            <a:r>
              <a:rPr lang="fr-FR" sz="1200" dirty="0" smtClean="0">
                <a:solidFill>
                  <a:srgbClr val="008000"/>
                </a:solidFill>
              </a:rPr>
              <a:t> </a:t>
            </a:r>
            <a:r>
              <a:rPr lang="fr-FR" sz="1200" dirty="0">
                <a:solidFill>
                  <a:srgbClr val="008000"/>
                </a:solidFill>
              </a:rPr>
              <a:t>il est l'une des rares sources d'eau pendant la saison sèche dans le </a:t>
            </a:r>
            <a:r>
              <a:rPr lang="fr-FR" sz="1200" dirty="0">
                <a:solidFill>
                  <a:srgbClr val="008000"/>
                </a:solidFill>
                <a:hlinkClick r:id="rId11" tooltip="Désert du Kalahari"/>
              </a:rPr>
              <a:t>désert du </a:t>
            </a:r>
            <a:r>
              <a:rPr lang="fr-FR" sz="1200" dirty="0" smtClean="0">
                <a:solidFill>
                  <a:srgbClr val="008000"/>
                </a:solidFill>
                <a:hlinkClick r:id="rId11" tooltip="Désert du Kalahari"/>
              </a:rPr>
              <a:t>Kalahari</a:t>
            </a:r>
            <a:r>
              <a:rPr lang="fr-FR" sz="1200" dirty="0" smtClean="0">
                <a:solidFill>
                  <a:srgbClr val="008000"/>
                </a:solidFill>
              </a:rPr>
              <a:t>. </a:t>
            </a:r>
            <a:r>
              <a:rPr lang="fr-FR" sz="1200" dirty="0" smtClean="0">
                <a:solidFill>
                  <a:srgbClr val="FF0000"/>
                </a:solidFill>
              </a:rPr>
              <a:t>À </a:t>
            </a:r>
            <a:r>
              <a:rPr lang="fr-FR" sz="1200" dirty="0">
                <a:solidFill>
                  <a:srgbClr val="FF0000"/>
                </a:solidFill>
              </a:rPr>
              <a:t>l'état naturel, le </a:t>
            </a:r>
            <a:r>
              <a:rPr lang="fr-FR" sz="1200" dirty="0" err="1">
                <a:solidFill>
                  <a:srgbClr val="FF0000"/>
                </a:solidFill>
              </a:rPr>
              <a:t>kiwano</a:t>
            </a:r>
            <a:r>
              <a:rPr lang="fr-FR" sz="1200" dirty="0">
                <a:solidFill>
                  <a:srgbClr val="FF0000"/>
                </a:solidFill>
              </a:rPr>
              <a:t> contient des traces de </a:t>
            </a:r>
            <a:r>
              <a:rPr lang="fr-FR" sz="1200" dirty="0" err="1">
                <a:solidFill>
                  <a:srgbClr val="FF0000"/>
                </a:solidFill>
                <a:hlinkClick r:id="rId12" tooltip="Cucurbitacine"/>
              </a:rPr>
              <a:t>cucurbitacines</a:t>
            </a:r>
            <a:r>
              <a:rPr lang="fr-FR" sz="1200" dirty="0">
                <a:solidFill>
                  <a:srgbClr val="FF0000"/>
                </a:solidFill>
              </a:rPr>
              <a:t> qui rend le fruit extrêmement amer. Ces composés sont toxiques aux mammifères, et provoquent des vomissements, coliques et fortes diarrhées. </a:t>
            </a:r>
            <a:r>
              <a:rPr lang="fr-FR" sz="1200" dirty="0">
                <a:solidFill>
                  <a:srgbClr val="008000"/>
                </a:solidFill>
              </a:rPr>
              <a:t>Toutefois les </a:t>
            </a:r>
            <a:r>
              <a:rPr lang="fr-FR" sz="1200" dirty="0" err="1">
                <a:solidFill>
                  <a:srgbClr val="008000"/>
                </a:solidFill>
              </a:rPr>
              <a:t>kiwanos</a:t>
            </a:r>
            <a:r>
              <a:rPr lang="fr-FR" sz="1200" dirty="0">
                <a:solidFill>
                  <a:srgbClr val="008000"/>
                </a:solidFill>
              </a:rPr>
              <a:t> de culture, que nous trouvons sur le marché, sont dépourvus de </a:t>
            </a:r>
            <a:r>
              <a:rPr lang="fr-FR" sz="1200" dirty="0" err="1">
                <a:solidFill>
                  <a:srgbClr val="008000"/>
                </a:solidFill>
              </a:rPr>
              <a:t>cucurbitacine</a:t>
            </a:r>
            <a:r>
              <a:rPr lang="fr-FR" sz="1200" dirty="0">
                <a:solidFill>
                  <a:srgbClr val="008000"/>
                </a:solidFill>
              </a:rPr>
              <a:t> et ne sont ni toxiques ni amers.</a:t>
            </a:r>
            <a:endParaRPr lang="fr-FR" sz="1200" dirty="0" smtClean="0">
              <a:solidFill>
                <a:srgbClr val="008000"/>
              </a:solidFill>
            </a:endParaRPr>
          </a:p>
          <a:p>
            <a:pPr algn="just"/>
            <a:r>
              <a:rPr lang="fr-FR" sz="1200" dirty="0" smtClean="0">
                <a:solidFill>
                  <a:srgbClr val="008000"/>
                </a:solidFill>
              </a:rPr>
              <a:t>Le </a:t>
            </a:r>
            <a:r>
              <a:rPr lang="fr-FR" sz="1200" dirty="0" err="1">
                <a:solidFill>
                  <a:srgbClr val="008000"/>
                </a:solidFill>
              </a:rPr>
              <a:t>kiwano</a:t>
            </a:r>
            <a:r>
              <a:rPr lang="fr-FR" sz="1200" dirty="0">
                <a:solidFill>
                  <a:srgbClr val="008000"/>
                </a:solidFill>
              </a:rPr>
              <a:t> se cultive principalement au sud et au centre de l'Afrique, mais aussi aux États-Unis, en Espagne, au Portugal, en Israël, au Kenya et en Nouvelle-Zélande</a:t>
            </a:r>
            <a:r>
              <a:rPr lang="fr-FR" sz="1200" dirty="0" smtClean="0">
                <a:solidFill>
                  <a:srgbClr val="008000"/>
                </a:solidFill>
              </a:rPr>
              <a:t>.</a:t>
            </a:r>
          </a:p>
          <a:p>
            <a:pPr algn="just"/>
            <a:r>
              <a:rPr lang="fr-FR" sz="1200" dirty="0">
                <a:solidFill>
                  <a:srgbClr val="008000"/>
                </a:solidFill>
              </a:rPr>
              <a:t>Sources : a) </a:t>
            </a:r>
            <a:r>
              <a:rPr lang="fr-FR" sz="1200" dirty="0">
                <a:solidFill>
                  <a:srgbClr val="008000"/>
                </a:solidFill>
                <a:hlinkClick r:id="rId13"/>
              </a:rPr>
              <a:t>http://</a:t>
            </a:r>
            <a:r>
              <a:rPr lang="fr-FR" sz="1200" dirty="0" smtClean="0">
                <a:solidFill>
                  <a:srgbClr val="008000"/>
                </a:solidFill>
                <a:hlinkClick r:id="rId13"/>
              </a:rPr>
              <a:t>fr.wikipedia.org/wiki/Cucumis_metulifer</a:t>
            </a:r>
            <a:r>
              <a:rPr lang="fr-FR" sz="1200" dirty="0">
                <a:solidFill>
                  <a:srgbClr val="008000"/>
                </a:solidFill>
              </a:rPr>
              <a:t>, b) </a:t>
            </a:r>
            <a:r>
              <a:rPr lang="fr-FR" sz="1200" dirty="0">
                <a:solidFill>
                  <a:srgbClr val="008000"/>
                </a:solidFill>
                <a:hlinkClick r:id="rId14"/>
              </a:rPr>
              <a:t>http://</a:t>
            </a:r>
            <a:r>
              <a:rPr lang="fr-FR" sz="1200" dirty="0" smtClean="0">
                <a:solidFill>
                  <a:srgbClr val="008000"/>
                </a:solidFill>
                <a:hlinkClick r:id="rId14"/>
              </a:rPr>
              <a:t>en.wikipedia.org/wiki/Cucumis_metuliferus</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11419" y="4578255"/>
            <a:ext cx="1333500" cy="1714500"/>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8904" y="4478032"/>
            <a:ext cx="2540000" cy="1689100"/>
          </a:xfrm>
          <a:prstGeom prst="rect">
            <a:avLst/>
          </a:prstGeom>
        </p:spPr>
      </p:pic>
      <p:pic>
        <p:nvPicPr>
          <p:cNvPr id="8" name="Imag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54376" y="4730655"/>
            <a:ext cx="2540000" cy="1562100"/>
          </a:xfrm>
          <a:prstGeom prst="rect">
            <a:avLst/>
          </a:prstGeom>
        </p:spPr>
      </p:pic>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71692" y="4819555"/>
            <a:ext cx="1841500" cy="1231900"/>
          </a:xfrm>
          <a:prstGeom prst="rect">
            <a:avLst/>
          </a:prstGeom>
        </p:spPr>
      </p:pic>
      <p:sp>
        <p:nvSpPr>
          <p:cNvPr id="12" name="ZoneTexte 11"/>
          <p:cNvSpPr txBox="1"/>
          <p:nvPr/>
        </p:nvSpPr>
        <p:spPr>
          <a:xfrm>
            <a:off x="3854376" y="6292755"/>
            <a:ext cx="2743200" cy="276999"/>
          </a:xfrm>
          <a:prstGeom prst="rect">
            <a:avLst/>
          </a:prstGeom>
          <a:noFill/>
        </p:spPr>
        <p:txBody>
          <a:bodyPr wrap="square" rtlCol="0">
            <a:spAutoFit/>
          </a:bodyPr>
          <a:lstStyle/>
          <a:p>
            <a:pPr algn="ctr"/>
            <a:r>
              <a:rPr lang="fr-FR" sz="1200" dirty="0" smtClean="0">
                <a:solidFill>
                  <a:srgbClr val="008000"/>
                </a:solidFill>
              </a:rPr>
              <a:t>Coupe transversale ale du </a:t>
            </a:r>
            <a:r>
              <a:rPr lang="fr-FR" sz="1200" dirty="0" err="1" smtClean="0">
                <a:solidFill>
                  <a:srgbClr val="008000"/>
                </a:solidFill>
              </a:rPr>
              <a:t>kiwano</a:t>
            </a:r>
            <a:endParaRPr lang="fr-FR" sz="1200" dirty="0">
              <a:solidFill>
                <a:srgbClr val="008000"/>
              </a:solidFill>
            </a:endParaRPr>
          </a:p>
        </p:txBody>
      </p:sp>
      <p:sp>
        <p:nvSpPr>
          <p:cNvPr id="13" name="ZoneTexte 12"/>
          <p:cNvSpPr txBox="1"/>
          <p:nvPr/>
        </p:nvSpPr>
        <p:spPr>
          <a:xfrm>
            <a:off x="719429" y="6167132"/>
            <a:ext cx="2743200" cy="276999"/>
          </a:xfrm>
          <a:prstGeom prst="rect">
            <a:avLst/>
          </a:prstGeom>
          <a:noFill/>
        </p:spPr>
        <p:txBody>
          <a:bodyPr wrap="square" rtlCol="0">
            <a:spAutoFit/>
          </a:bodyPr>
          <a:lstStyle/>
          <a:p>
            <a:pPr algn="ctr"/>
            <a:r>
              <a:rPr lang="fr-FR" sz="1200" dirty="0" smtClean="0">
                <a:solidFill>
                  <a:srgbClr val="008000"/>
                </a:solidFill>
              </a:rPr>
              <a:t>Coupe longitudinale du </a:t>
            </a:r>
            <a:r>
              <a:rPr lang="fr-FR" sz="1200" dirty="0" err="1" smtClean="0">
                <a:solidFill>
                  <a:srgbClr val="008000"/>
                </a:solidFill>
              </a:rPr>
              <a:t>kiwano</a:t>
            </a:r>
            <a:endParaRPr lang="fr-FR" sz="1200" dirty="0">
              <a:solidFill>
                <a:srgbClr val="008000"/>
              </a:solidFill>
            </a:endParaRPr>
          </a:p>
        </p:txBody>
      </p:sp>
    </p:spTree>
    <p:extLst>
      <p:ext uri="{BB962C8B-B14F-4D97-AF65-F5344CB8AC3E}">
        <p14:creationId xmlns:p14="http://schemas.microsoft.com/office/powerpoint/2010/main" val="7757357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5153" y="183683"/>
            <a:ext cx="714487" cy="234614"/>
          </a:xfrm>
        </p:spPr>
        <p:txBody>
          <a:bodyPr/>
          <a:lstStyle/>
          <a:p>
            <a:fld id="{603C289A-54D5-4C32-934A-7B1A9FC8B676}" type="slidenum">
              <a:rPr lang="fr-FR" smtClean="0"/>
              <a:t>92</a:t>
            </a:fld>
            <a:endParaRPr lang="fr-FR" dirty="0"/>
          </a:p>
        </p:txBody>
      </p:sp>
      <p:sp>
        <p:nvSpPr>
          <p:cNvPr id="3" name="ZoneTexte 2"/>
          <p:cNvSpPr txBox="1"/>
          <p:nvPr/>
        </p:nvSpPr>
        <p:spPr>
          <a:xfrm>
            <a:off x="151668" y="510054"/>
            <a:ext cx="4959275" cy="369332"/>
          </a:xfrm>
          <a:prstGeom prst="rect">
            <a:avLst/>
          </a:prstGeom>
          <a:noFill/>
        </p:spPr>
        <p:txBody>
          <a:bodyPr wrap="square" rtlCol="0">
            <a:spAutoFit/>
          </a:bodyPr>
          <a:lstStyle/>
          <a:p>
            <a:r>
              <a:rPr lang="fr-FR" dirty="0">
                <a:solidFill>
                  <a:srgbClr val="008000"/>
                </a:solidFill>
              </a:rPr>
              <a:t>17.1. </a:t>
            </a:r>
            <a:r>
              <a:rPr lang="fr-FR" b="1" dirty="0">
                <a:solidFill>
                  <a:srgbClr val="008000"/>
                </a:solidFill>
              </a:rPr>
              <a:t>Passiflores </a:t>
            </a:r>
            <a:r>
              <a:rPr lang="fr-FR" b="1" dirty="0" smtClean="0">
                <a:solidFill>
                  <a:srgbClr val="008000"/>
                </a:solidFill>
              </a:rPr>
              <a:t>comestibles </a:t>
            </a:r>
            <a:r>
              <a:rPr lang="fr-FR" dirty="0" smtClean="0">
                <a:solidFill>
                  <a:srgbClr val="008000"/>
                </a:solidFill>
              </a:rPr>
              <a:t>(</a:t>
            </a:r>
            <a:r>
              <a:rPr lang="fr-FR" i="1" dirty="0" err="1" smtClean="0">
                <a:solidFill>
                  <a:srgbClr val="008000"/>
                </a:solidFill>
              </a:rPr>
              <a:t>Passiflora</a:t>
            </a:r>
            <a:r>
              <a:rPr lang="fr-FR" i="1" dirty="0" smtClean="0">
                <a:solidFill>
                  <a:srgbClr val="008000"/>
                </a:solidFill>
              </a:rPr>
              <a:t> </a:t>
            </a:r>
            <a:r>
              <a:rPr lang="fr-FR" i="1" dirty="0" err="1" smtClean="0">
                <a:solidFill>
                  <a:srgbClr val="008000"/>
                </a:solidFill>
              </a:rPr>
              <a:t>sp</a:t>
            </a:r>
            <a:r>
              <a:rPr lang="fr-FR" dirty="0" smtClean="0">
                <a:solidFill>
                  <a:srgbClr val="008000"/>
                </a:solidFill>
              </a:rPr>
              <a:t>.).</a:t>
            </a:r>
            <a:endParaRPr lang="fr-FR" dirty="0">
              <a:solidFill>
                <a:srgbClr val="008000"/>
              </a:solidFill>
            </a:endParaRPr>
          </a:p>
        </p:txBody>
      </p:sp>
      <p:sp>
        <p:nvSpPr>
          <p:cNvPr id="4" name="ZoneTexte 3"/>
          <p:cNvSpPr txBox="1"/>
          <p:nvPr/>
        </p:nvSpPr>
        <p:spPr>
          <a:xfrm>
            <a:off x="5110943" y="243338"/>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40353" y="891901"/>
            <a:ext cx="11843666" cy="4339650"/>
          </a:xfrm>
          <a:prstGeom prst="rect">
            <a:avLst/>
          </a:prstGeom>
          <a:noFill/>
        </p:spPr>
        <p:txBody>
          <a:bodyPr wrap="square" rtlCol="0">
            <a:spAutoFit/>
          </a:bodyPr>
          <a:lstStyle/>
          <a:p>
            <a:pPr algn="just"/>
            <a:r>
              <a:rPr lang="fr-FR" dirty="0">
                <a:solidFill>
                  <a:srgbClr val="008000"/>
                </a:solidFill>
              </a:rPr>
              <a:t>Plante pérenne au feuillage persistant ; croissance vigoureuse (</a:t>
            </a:r>
            <a:r>
              <a:rPr lang="fr-FR" dirty="0">
                <a:solidFill>
                  <a:srgbClr val="FF0000"/>
                </a:solidFill>
              </a:rPr>
              <a:t>parfois envahissante car elles se naturalisent et grimpent dans les arbres de la forêt</a:t>
            </a:r>
            <a:r>
              <a:rPr lang="fr-FR" dirty="0" smtClean="0">
                <a:solidFill>
                  <a:srgbClr val="008000"/>
                </a:solidFill>
              </a:rPr>
              <a:t>). </a:t>
            </a:r>
            <a:r>
              <a:rPr lang="fr-FR" dirty="0">
                <a:solidFill>
                  <a:srgbClr val="008000"/>
                </a:solidFill>
              </a:rPr>
              <a:t>E</a:t>
            </a:r>
            <a:r>
              <a:rPr lang="fr-FR" dirty="0" smtClean="0">
                <a:solidFill>
                  <a:srgbClr val="008000"/>
                </a:solidFill>
              </a:rPr>
              <a:t>n </a:t>
            </a:r>
            <a:r>
              <a:rPr lang="fr-FR" dirty="0">
                <a:solidFill>
                  <a:srgbClr val="008000"/>
                </a:solidFill>
              </a:rPr>
              <a:t>anglais : </a:t>
            </a:r>
            <a:r>
              <a:rPr lang="fr-FR" dirty="0" err="1" smtClean="0">
                <a:solidFill>
                  <a:srgbClr val="008000"/>
                </a:solidFill>
              </a:rPr>
              <a:t>passionfruits</a:t>
            </a:r>
            <a:r>
              <a:rPr lang="fr-FR" dirty="0">
                <a:solidFill>
                  <a:srgbClr val="008000"/>
                </a:solidFill>
              </a:rPr>
              <a:t>.</a:t>
            </a:r>
          </a:p>
          <a:p>
            <a:pPr algn="just"/>
            <a:r>
              <a:rPr lang="fr-FR" u="sng" dirty="0">
                <a:solidFill>
                  <a:srgbClr val="008000"/>
                </a:solidFill>
              </a:rPr>
              <a:t>Usages</a:t>
            </a:r>
            <a:r>
              <a:rPr lang="fr-FR" dirty="0">
                <a:solidFill>
                  <a:srgbClr val="008000"/>
                </a:solidFill>
              </a:rPr>
              <a:t> : fruits comestibles, fourrage à poules et cochons, écran contre le </a:t>
            </a:r>
            <a:r>
              <a:rPr lang="fr-FR" dirty="0" smtClean="0">
                <a:solidFill>
                  <a:srgbClr val="008000"/>
                </a:solidFill>
              </a:rPr>
              <a:t>soleil </a:t>
            </a:r>
            <a:r>
              <a:rPr lang="fr-FR" dirty="0">
                <a:solidFill>
                  <a:srgbClr val="008000"/>
                </a:solidFill>
              </a:rPr>
              <a:t>pour ombrager un mur, utilisé pour recouvrir et garder au frais les citernes d'eau et les cabanes. Plantes </a:t>
            </a:r>
            <a:r>
              <a:rPr lang="fr-FR" dirty="0" smtClean="0">
                <a:solidFill>
                  <a:srgbClr val="008000"/>
                </a:solidFill>
              </a:rPr>
              <a:t>ornementales</a:t>
            </a:r>
            <a:r>
              <a:rPr lang="fr-FR" dirty="0">
                <a:solidFill>
                  <a:srgbClr val="008000"/>
                </a:solidFill>
              </a:rPr>
              <a:t>, avec des fleurs remarquables.</a:t>
            </a:r>
          </a:p>
          <a:p>
            <a:pPr algn="just"/>
            <a:r>
              <a:rPr lang="fr-FR" dirty="0" smtClean="0">
                <a:solidFill>
                  <a:srgbClr val="008000"/>
                </a:solidFill>
              </a:rPr>
              <a:t>- </a:t>
            </a:r>
            <a:r>
              <a:rPr lang="fr-FR" b="1" dirty="0" smtClean="0">
                <a:solidFill>
                  <a:srgbClr val="008000"/>
                </a:solidFill>
              </a:rPr>
              <a:t>Grenadille</a:t>
            </a:r>
            <a:r>
              <a:rPr lang="fr-FR" dirty="0" smtClean="0">
                <a:solidFill>
                  <a:srgbClr val="008000"/>
                </a:solidFill>
              </a:rPr>
              <a:t> </a:t>
            </a:r>
            <a:r>
              <a:rPr lang="fr-FR" dirty="0">
                <a:solidFill>
                  <a:srgbClr val="008000"/>
                </a:solidFill>
              </a:rPr>
              <a:t>ou </a:t>
            </a:r>
            <a:r>
              <a:rPr lang="fr-FR" b="1" dirty="0">
                <a:solidFill>
                  <a:srgbClr val="008000"/>
                </a:solidFill>
              </a:rPr>
              <a:t>fruit de la passion </a:t>
            </a:r>
            <a:r>
              <a:rPr lang="fr-FR" dirty="0">
                <a:solidFill>
                  <a:srgbClr val="008000"/>
                </a:solidFill>
              </a:rPr>
              <a:t>(</a:t>
            </a:r>
            <a:r>
              <a:rPr lang="fr-FR" i="1" dirty="0" err="1">
                <a:solidFill>
                  <a:srgbClr val="008000"/>
                </a:solidFill>
              </a:rPr>
              <a:t>Passiflora</a:t>
            </a:r>
            <a:r>
              <a:rPr lang="fr-FR" i="1" dirty="0">
                <a:solidFill>
                  <a:srgbClr val="008000"/>
                </a:solidFill>
              </a:rPr>
              <a:t> </a:t>
            </a:r>
            <a:r>
              <a:rPr lang="fr-FR" i="1" dirty="0" err="1">
                <a:solidFill>
                  <a:srgbClr val="008000"/>
                </a:solidFill>
              </a:rPr>
              <a:t>edulis</a:t>
            </a:r>
            <a:r>
              <a:rPr lang="fr-FR" dirty="0">
                <a:solidFill>
                  <a:srgbClr val="008000"/>
                </a:solidFill>
              </a:rPr>
              <a:t>) est une grimpante vigoureuse des régions tropicales et subtropicales. Cultivée sur les clôtures, se cultive sur 4 à 8 ans (certaines </a:t>
            </a:r>
            <a:r>
              <a:rPr lang="fr-FR" dirty="0" smtClean="0">
                <a:solidFill>
                  <a:srgbClr val="008000"/>
                </a:solidFill>
              </a:rPr>
              <a:t>variétés </a:t>
            </a:r>
            <a:r>
              <a:rPr lang="fr-FR" dirty="0">
                <a:solidFill>
                  <a:srgbClr val="008000"/>
                </a:solidFill>
              </a:rPr>
              <a:t>durent plus longtemps). Fragile au gel en début de croissance.</a:t>
            </a:r>
          </a:p>
          <a:p>
            <a:pPr algn="just"/>
            <a:r>
              <a:rPr lang="fr-FR" dirty="0" smtClean="0">
                <a:solidFill>
                  <a:srgbClr val="008000"/>
                </a:solidFill>
              </a:rPr>
              <a:t>- </a:t>
            </a:r>
            <a:r>
              <a:rPr lang="fr-FR" b="1" dirty="0" err="1" smtClean="0">
                <a:solidFill>
                  <a:srgbClr val="008000"/>
                </a:solidFill>
              </a:rPr>
              <a:t>Curuba</a:t>
            </a:r>
            <a:r>
              <a:rPr lang="fr-FR" dirty="0" smtClean="0">
                <a:solidFill>
                  <a:srgbClr val="008000"/>
                </a:solidFill>
              </a:rPr>
              <a:t> </a:t>
            </a:r>
            <a:r>
              <a:rPr lang="fr-FR" dirty="0">
                <a:solidFill>
                  <a:srgbClr val="008000"/>
                </a:solidFill>
              </a:rPr>
              <a:t>(</a:t>
            </a:r>
            <a:r>
              <a:rPr lang="fr-FR" i="1" dirty="0" err="1">
                <a:solidFill>
                  <a:srgbClr val="008000"/>
                </a:solidFill>
              </a:rPr>
              <a:t>Passiflora</a:t>
            </a:r>
            <a:r>
              <a:rPr lang="fr-FR" i="1" dirty="0">
                <a:solidFill>
                  <a:srgbClr val="008000"/>
                </a:solidFill>
              </a:rPr>
              <a:t> </a:t>
            </a:r>
            <a:r>
              <a:rPr lang="fr-FR" i="1" dirty="0" err="1" smtClean="0">
                <a:solidFill>
                  <a:srgbClr val="008000"/>
                </a:solidFill>
              </a:rPr>
              <a:t>mollisima</a:t>
            </a:r>
            <a:r>
              <a:rPr lang="fr-FR" i="1" dirty="0" smtClean="0">
                <a:solidFill>
                  <a:srgbClr val="008000"/>
                </a:solidFill>
              </a:rPr>
              <a:t>. </a:t>
            </a:r>
            <a:r>
              <a:rPr lang="fr-FR" dirty="0">
                <a:solidFill>
                  <a:srgbClr val="008000"/>
                </a:solidFill>
              </a:rPr>
              <a:t>En fait, </a:t>
            </a:r>
            <a:r>
              <a:rPr lang="fr-FR" i="1" dirty="0" err="1">
                <a:solidFill>
                  <a:srgbClr val="008000"/>
                </a:solidFill>
              </a:rPr>
              <a:t>Passiflora</a:t>
            </a:r>
            <a:r>
              <a:rPr lang="fr-FR" i="1" dirty="0">
                <a:solidFill>
                  <a:srgbClr val="008000"/>
                </a:solidFill>
              </a:rPr>
              <a:t> </a:t>
            </a:r>
            <a:r>
              <a:rPr lang="fr-FR" i="1" dirty="0" err="1">
                <a:solidFill>
                  <a:srgbClr val="008000"/>
                </a:solidFill>
              </a:rPr>
              <a:t>tripartita</a:t>
            </a:r>
            <a:r>
              <a:rPr lang="fr-FR" i="1" dirty="0">
                <a:solidFill>
                  <a:srgbClr val="008000"/>
                </a:solidFill>
              </a:rPr>
              <a:t> var. </a:t>
            </a:r>
            <a:r>
              <a:rPr lang="fr-FR" i="1" dirty="0" err="1">
                <a:solidFill>
                  <a:srgbClr val="008000"/>
                </a:solidFill>
              </a:rPr>
              <a:t>mollissima</a:t>
            </a:r>
            <a:r>
              <a:rPr lang="fr-FR" dirty="0">
                <a:solidFill>
                  <a:srgbClr val="008000"/>
                </a:solidFill>
              </a:rPr>
              <a:t>) est cultivée sous les climats maritimes tempérés ; une fois établie, elle résiste à un gel léger. Produit de la fin de l'automne au début de l'été, c'est un fourrage à poule intéressant (graines des fruits). Un fruit d'hiver mésestimé qui s'épluche plus facilement que la </a:t>
            </a:r>
            <a:r>
              <a:rPr lang="fr-FR" i="1" dirty="0" err="1">
                <a:solidFill>
                  <a:srgbClr val="008000"/>
                </a:solidFill>
              </a:rPr>
              <a:t>Passiflora</a:t>
            </a:r>
            <a:r>
              <a:rPr lang="fr-FR" i="1" dirty="0">
                <a:solidFill>
                  <a:srgbClr val="008000"/>
                </a:solidFill>
              </a:rPr>
              <a:t> </a:t>
            </a:r>
            <a:r>
              <a:rPr lang="fr-FR" i="1" dirty="0" err="1" smtClean="0">
                <a:solidFill>
                  <a:srgbClr val="008000"/>
                </a:solidFill>
              </a:rPr>
              <a:t>edulis</a:t>
            </a:r>
            <a:r>
              <a:rPr lang="fr-FR" dirty="0" smtClean="0">
                <a:solidFill>
                  <a:srgbClr val="008000"/>
                </a:solidFill>
              </a:rPr>
              <a:t>.</a:t>
            </a:r>
            <a:endParaRPr lang="fr-FR" dirty="0">
              <a:solidFill>
                <a:srgbClr val="008000"/>
              </a:solidFill>
            </a:endParaRPr>
          </a:p>
          <a:p>
            <a:pPr algn="just" eaLnBrk="0" fontAlgn="base" hangingPunct="0"/>
            <a:r>
              <a:rPr lang="fr-FR" dirty="0">
                <a:solidFill>
                  <a:srgbClr val="008000"/>
                </a:solidFill>
              </a:rPr>
              <a:t>- </a:t>
            </a:r>
            <a:r>
              <a:rPr lang="fr-FR" b="1" dirty="0">
                <a:solidFill>
                  <a:srgbClr val="008000"/>
                </a:solidFill>
              </a:rPr>
              <a:t>Grenadille sauvage </a:t>
            </a:r>
            <a:r>
              <a:rPr lang="fr-FR" dirty="0">
                <a:solidFill>
                  <a:srgbClr val="008000"/>
                </a:solidFill>
              </a:rPr>
              <a:t>(</a:t>
            </a:r>
            <a:r>
              <a:rPr lang="fr-FR" i="1" dirty="0" err="1">
                <a:solidFill>
                  <a:srgbClr val="008000"/>
                </a:solidFill>
              </a:rPr>
              <a:t>Passiflora</a:t>
            </a:r>
            <a:r>
              <a:rPr lang="fr-FR" i="1" dirty="0">
                <a:solidFill>
                  <a:srgbClr val="008000"/>
                </a:solidFill>
              </a:rPr>
              <a:t> </a:t>
            </a:r>
            <a:r>
              <a:rPr lang="fr-FR" i="1" dirty="0" err="1">
                <a:solidFill>
                  <a:srgbClr val="008000"/>
                </a:solidFill>
              </a:rPr>
              <a:t>alata</a:t>
            </a:r>
            <a:r>
              <a:rPr lang="fr-FR" dirty="0">
                <a:solidFill>
                  <a:srgbClr val="008000"/>
                </a:solidFill>
              </a:rPr>
              <a:t>)</a:t>
            </a:r>
            <a:r>
              <a:rPr lang="fr-FR" i="1" dirty="0">
                <a:solidFill>
                  <a:srgbClr val="008000"/>
                </a:solidFill>
              </a:rPr>
              <a:t> </a:t>
            </a:r>
            <a:r>
              <a:rPr lang="fr-FR" dirty="0">
                <a:solidFill>
                  <a:srgbClr val="008000"/>
                </a:solidFill>
              </a:rPr>
              <a:t>c'est une plante résistante et </a:t>
            </a:r>
            <a:r>
              <a:rPr lang="fr-FR" dirty="0" smtClean="0">
                <a:solidFill>
                  <a:srgbClr val="008000"/>
                </a:solidFill>
              </a:rPr>
              <a:t>vigoureuse </a:t>
            </a:r>
            <a:r>
              <a:rPr lang="fr-FR" dirty="0">
                <a:solidFill>
                  <a:srgbClr val="008000"/>
                </a:solidFill>
              </a:rPr>
              <a:t>des régions tropicales et sub­tropicales ; plantez-en au moins deux pour une meilleure pollinisation croi­sée. Fruit délicieux.</a:t>
            </a:r>
          </a:p>
          <a:p>
            <a:pPr algn="just" eaLnBrk="0" fontAlgn="base" hangingPunct="0"/>
            <a:r>
              <a:rPr lang="fr-FR" dirty="0">
                <a:solidFill>
                  <a:srgbClr val="008000"/>
                </a:solidFill>
              </a:rPr>
              <a:t>D'autres espèces de passiflore comes­tibles des tropiques sont la </a:t>
            </a:r>
            <a:r>
              <a:rPr lang="fr-FR" b="1" dirty="0" err="1" smtClean="0">
                <a:solidFill>
                  <a:srgbClr val="008000"/>
                </a:solidFill>
              </a:rPr>
              <a:t>granadille</a:t>
            </a:r>
            <a:r>
              <a:rPr lang="fr-FR" dirty="0" smtClean="0">
                <a:solidFill>
                  <a:srgbClr val="008000"/>
                </a:solidFill>
              </a:rPr>
              <a:t>, </a:t>
            </a:r>
            <a:r>
              <a:rPr lang="fr-FR" b="1" dirty="0" smtClean="0">
                <a:solidFill>
                  <a:srgbClr val="008000"/>
                </a:solidFill>
              </a:rPr>
              <a:t>grenadille géante </a:t>
            </a:r>
            <a:r>
              <a:rPr lang="fr-FR" dirty="0" smtClean="0">
                <a:solidFill>
                  <a:srgbClr val="008000"/>
                </a:solidFill>
              </a:rPr>
              <a:t>ou </a:t>
            </a:r>
            <a:r>
              <a:rPr lang="fr-FR" b="1" dirty="0">
                <a:solidFill>
                  <a:srgbClr val="008000"/>
                </a:solidFill>
              </a:rPr>
              <a:t>barbadine</a:t>
            </a:r>
            <a:r>
              <a:rPr lang="fr-FR" dirty="0"/>
              <a:t> </a:t>
            </a:r>
            <a:r>
              <a:rPr lang="fr-FR" dirty="0" smtClean="0">
                <a:solidFill>
                  <a:srgbClr val="008000"/>
                </a:solidFill>
              </a:rPr>
              <a:t>(</a:t>
            </a:r>
            <a:r>
              <a:rPr lang="fr-FR" i="1" dirty="0" err="1" smtClean="0">
                <a:solidFill>
                  <a:srgbClr val="008000"/>
                </a:solidFill>
              </a:rPr>
              <a:t>Passiflora</a:t>
            </a:r>
            <a:r>
              <a:rPr lang="fr-FR" i="1" dirty="0" smtClean="0">
                <a:solidFill>
                  <a:srgbClr val="008000"/>
                </a:solidFill>
              </a:rPr>
              <a:t> </a:t>
            </a:r>
            <a:r>
              <a:rPr lang="fr-FR" i="1" dirty="0" err="1">
                <a:solidFill>
                  <a:srgbClr val="008000"/>
                </a:solidFill>
              </a:rPr>
              <a:t>quadrangularis</a:t>
            </a:r>
            <a:r>
              <a:rPr lang="fr-FR" dirty="0">
                <a:solidFill>
                  <a:srgbClr val="008000"/>
                </a:solidFill>
              </a:rPr>
              <a:t>)</a:t>
            </a:r>
            <a:r>
              <a:rPr lang="fr-FR" i="1" dirty="0">
                <a:solidFill>
                  <a:srgbClr val="008000"/>
                </a:solidFill>
              </a:rPr>
              <a:t>, </a:t>
            </a:r>
            <a:r>
              <a:rPr lang="fr-FR" dirty="0">
                <a:solidFill>
                  <a:srgbClr val="008000"/>
                </a:solidFill>
              </a:rPr>
              <a:t>la </a:t>
            </a:r>
            <a:r>
              <a:rPr lang="fr-FR" b="1" dirty="0" err="1">
                <a:solidFill>
                  <a:srgbClr val="008000"/>
                </a:solidFill>
              </a:rPr>
              <a:t>granadille</a:t>
            </a:r>
            <a:r>
              <a:rPr lang="fr-FR" b="1" dirty="0">
                <a:solidFill>
                  <a:srgbClr val="008000"/>
                </a:solidFill>
              </a:rPr>
              <a:t> </a:t>
            </a:r>
            <a:r>
              <a:rPr lang="fr-FR" b="1" dirty="0" smtClean="0">
                <a:solidFill>
                  <a:srgbClr val="008000"/>
                </a:solidFill>
              </a:rPr>
              <a:t>douce</a:t>
            </a:r>
            <a:r>
              <a:rPr lang="fr-FR" dirty="0" smtClean="0">
                <a:solidFill>
                  <a:srgbClr val="008000"/>
                </a:solidFill>
              </a:rPr>
              <a:t> ou </a:t>
            </a:r>
            <a:r>
              <a:rPr lang="fr-FR" b="1" dirty="0" err="1" smtClean="0">
                <a:solidFill>
                  <a:srgbClr val="008000"/>
                </a:solidFill>
              </a:rPr>
              <a:t>grenadelle</a:t>
            </a:r>
            <a:r>
              <a:rPr lang="fr-FR" b="1" dirty="0" smtClean="0">
                <a:solidFill>
                  <a:srgbClr val="008000"/>
                </a:solidFill>
              </a:rPr>
              <a:t> </a:t>
            </a:r>
            <a:r>
              <a:rPr lang="fr-FR" dirty="0" smtClean="0">
                <a:solidFill>
                  <a:srgbClr val="008000"/>
                </a:solidFill>
              </a:rPr>
              <a:t>(</a:t>
            </a:r>
            <a:r>
              <a:rPr lang="fr-FR" i="1" dirty="0" err="1">
                <a:solidFill>
                  <a:srgbClr val="008000"/>
                </a:solidFill>
              </a:rPr>
              <a:t>Passiflora</a:t>
            </a:r>
            <a:r>
              <a:rPr lang="fr-FR" i="1" dirty="0" smtClean="0">
                <a:solidFill>
                  <a:srgbClr val="008000"/>
                </a:solidFill>
              </a:rPr>
              <a:t> </a:t>
            </a:r>
            <a:r>
              <a:rPr lang="fr-FR" i="1" dirty="0" err="1">
                <a:solidFill>
                  <a:srgbClr val="008000"/>
                </a:solidFill>
              </a:rPr>
              <a:t>ligularis</a:t>
            </a:r>
            <a:r>
              <a:rPr lang="fr-FR" dirty="0">
                <a:solidFill>
                  <a:srgbClr val="008000"/>
                </a:solidFill>
              </a:rPr>
              <a:t>)</a:t>
            </a:r>
            <a:r>
              <a:rPr lang="fr-FR" i="1" dirty="0">
                <a:solidFill>
                  <a:srgbClr val="008000"/>
                </a:solidFill>
              </a:rPr>
              <a:t> et </a:t>
            </a:r>
            <a:r>
              <a:rPr lang="fr-FR" dirty="0">
                <a:solidFill>
                  <a:srgbClr val="008000"/>
                </a:solidFill>
              </a:rPr>
              <a:t>le </a:t>
            </a:r>
            <a:r>
              <a:rPr lang="fr-FR" b="1" dirty="0">
                <a:solidFill>
                  <a:srgbClr val="008000"/>
                </a:solidFill>
              </a:rPr>
              <a:t>citron d'eau </a:t>
            </a:r>
            <a:r>
              <a:rPr lang="fr-FR" dirty="0" smtClean="0">
                <a:solidFill>
                  <a:srgbClr val="008000"/>
                </a:solidFill>
              </a:rPr>
              <a:t>(</a:t>
            </a:r>
            <a:r>
              <a:rPr lang="fr-FR" i="1" dirty="0" err="1">
                <a:solidFill>
                  <a:srgbClr val="008000"/>
                </a:solidFill>
              </a:rPr>
              <a:t>Passiflora</a:t>
            </a:r>
            <a:r>
              <a:rPr lang="fr-FR" i="1" dirty="0">
                <a:solidFill>
                  <a:srgbClr val="008000"/>
                </a:solidFill>
              </a:rPr>
              <a:t> </a:t>
            </a:r>
            <a:r>
              <a:rPr lang="fr-FR" i="1" dirty="0" err="1" smtClean="0">
                <a:solidFill>
                  <a:srgbClr val="008000"/>
                </a:solidFill>
              </a:rPr>
              <a:t>laurifolia</a:t>
            </a:r>
            <a:r>
              <a:rPr lang="fr-FR" dirty="0" smtClean="0">
                <a:solidFill>
                  <a:srgbClr val="008000"/>
                </a:solidFill>
              </a:rPr>
              <a:t>)</a:t>
            </a:r>
            <a:r>
              <a:rPr lang="fr-FR" i="1" dirty="0" smtClean="0">
                <a:solidFill>
                  <a:srgbClr val="008000"/>
                </a:solidFill>
              </a:rPr>
              <a:t>.</a:t>
            </a:r>
            <a:endParaRPr lang="fr-FR" sz="1200" i="1" dirty="0" smtClean="0">
              <a:solidFill>
                <a:srgbClr val="008000"/>
              </a:solidFill>
            </a:endParaRPr>
          </a:p>
          <a:p>
            <a:pPr eaLnBrk="0" fontAlgn="base" hangingPunct="0"/>
            <a:r>
              <a:rPr lang="fr-FR" sz="1200" dirty="0" smtClean="0">
                <a:solidFill>
                  <a:srgbClr val="008000"/>
                </a:solidFill>
              </a:rPr>
              <a:t>Les </a:t>
            </a:r>
            <a:r>
              <a:rPr lang="fr-FR" sz="1200" dirty="0">
                <a:solidFill>
                  <a:srgbClr val="008000"/>
                </a:solidFill>
              </a:rPr>
              <a:t> </a:t>
            </a:r>
            <a:r>
              <a:rPr lang="fr-FR" sz="1200" dirty="0" smtClean="0">
                <a:solidFill>
                  <a:srgbClr val="008000"/>
                </a:solidFill>
              </a:rPr>
              <a:t>membres </a:t>
            </a:r>
            <a:r>
              <a:rPr lang="fr-FR" sz="1200" dirty="0">
                <a:solidFill>
                  <a:srgbClr val="008000"/>
                </a:solidFill>
              </a:rPr>
              <a:t>du genre </a:t>
            </a:r>
            <a:r>
              <a:rPr lang="fr-FR" sz="1200" i="1" dirty="0" err="1">
                <a:solidFill>
                  <a:srgbClr val="008000"/>
                </a:solidFill>
                <a:hlinkClick r:id="rId2" tooltip="Passiflora"/>
              </a:rPr>
              <a:t>Passiflora</a:t>
            </a:r>
            <a:r>
              <a:rPr lang="fr-FR" sz="1200" dirty="0">
                <a:solidFill>
                  <a:srgbClr val="008000"/>
                </a:solidFill>
              </a:rPr>
              <a:t> contiennent des </a:t>
            </a:r>
            <a:r>
              <a:rPr lang="fr-FR" sz="1200" dirty="0">
                <a:solidFill>
                  <a:srgbClr val="008000"/>
                </a:solidFill>
                <a:hlinkClick r:id="rId3" tooltip="Alcaloïde"/>
              </a:rPr>
              <a:t>alcaloïdes</a:t>
            </a:r>
            <a:r>
              <a:rPr lang="fr-FR" sz="1200" dirty="0">
                <a:solidFill>
                  <a:srgbClr val="008000"/>
                </a:solidFill>
              </a:rPr>
              <a:t>, </a:t>
            </a:r>
            <a:r>
              <a:rPr lang="fr-FR" sz="1200" dirty="0" smtClean="0">
                <a:solidFill>
                  <a:srgbClr val="008000"/>
                </a:solidFill>
              </a:rPr>
              <a:t>composés </a:t>
            </a:r>
            <a:r>
              <a:rPr lang="fr-FR" sz="1200" dirty="0">
                <a:solidFill>
                  <a:srgbClr val="008000"/>
                </a:solidFill>
              </a:rPr>
              <a:t>phénoliques</a:t>
            </a:r>
            <a:r>
              <a:rPr lang="fr-FR" sz="1200" dirty="0" smtClean="0">
                <a:solidFill>
                  <a:srgbClr val="008000"/>
                </a:solidFill>
              </a:rPr>
              <a:t>, </a:t>
            </a:r>
            <a:r>
              <a:rPr lang="fr-FR" sz="1200" dirty="0">
                <a:solidFill>
                  <a:srgbClr val="008000"/>
                </a:solidFill>
              </a:rPr>
              <a:t>glucosides de </a:t>
            </a:r>
            <a:r>
              <a:rPr lang="fr-FR" sz="1200" dirty="0" smtClean="0">
                <a:solidFill>
                  <a:srgbClr val="008000"/>
                </a:solidFill>
              </a:rPr>
              <a:t>flavonoïdes, et</a:t>
            </a:r>
            <a:r>
              <a:rPr lang="fr-FR" sz="1200" dirty="0">
                <a:solidFill>
                  <a:srgbClr val="008000"/>
                </a:solidFill>
              </a:rPr>
              <a:t> </a:t>
            </a:r>
            <a:r>
              <a:rPr lang="fr-FR" sz="1200" u="sng" dirty="0">
                <a:solidFill>
                  <a:srgbClr val="008000"/>
                </a:solidFill>
                <a:hlinkClick r:id="rId4" tooltip="Cyanogène"/>
              </a:rPr>
              <a:t>hétérosides cyanogènes</a:t>
            </a:r>
            <a:r>
              <a:rPr lang="fr-FR" sz="1200" dirty="0" smtClean="0">
                <a:solidFill>
                  <a:srgbClr val="008000"/>
                </a:solidFill>
              </a:rPr>
              <a:t>. </a:t>
            </a:r>
          </a:p>
          <a:p>
            <a:pPr eaLnBrk="0" fontAlgn="base" hangingPunct="0"/>
            <a:r>
              <a:rPr lang="fr-FR" sz="1200" dirty="0" smtClean="0">
                <a:solidFill>
                  <a:srgbClr val="008000"/>
                </a:solidFill>
              </a:rPr>
              <a:t>Source </a:t>
            </a:r>
            <a:r>
              <a:rPr lang="fr-FR" sz="1200" dirty="0">
                <a:solidFill>
                  <a:srgbClr val="008000"/>
                </a:solidFill>
              </a:rPr>
              <a:t>: </a:t>
            </a:r>
            <a:r>
              <a:rPr lang="fr-FR" sz="1200" dirty="0">
                <a:solidFill>
                  <a:srgbClr val="008000"/>
                </a:solidFill>
                <a:hlinkClick r:id="rId5"/>
              </a:rPr>
              <a:t>http://</a:t>
            </a:r>
            <a:r>
              <a:rPr lang="fr-FR" sz="1200" dirty="0" smtClean="0">
                <a:solidFill>
                  <a:srgbClr val="008000"/>
                </a:solidFill>
                <a:hlinkClick r:id="rId5"/>
              </a:rPr>
              <a:t>fr.wikipedia.org/wiki/Passiflora_caerulea</a:t>
            </a:r>
            <a:r>
              <a:rPr lang="fr-FR" sz="1200" dirty="0" smtClean="0">
                <a:solidFill>
                  <a:srgbClr val="008000"/>
                </a:solidFill>
              </a:rPr>
              <a:t> </a:t>
            </a:r>
            <a:endParaRPr lang="fr-FR" sz="1200" dirty="0">
              <a:solidFill>
                <a:srgbClr val="008000"/>
              </a:solidFill>
            </a:endParaRPr>
          </a:p>
        </p:txBody>
      </p:sp>
      <p:sp>
        <p:nvSpPr>
          <p:cNvPr id="9" name="ZoneTexte 8"/>
          <p:cNvSpPr txBox="1"/>
          <p:nvPr/>
        </p:nvSpPr>
        <p:spPr>
          <a:xfrm>
            <a:off x="140353" y="6294616"/>
            <a:ext cx="1385382" cy="461665"/>
          </a:xfrm>
          <a:prstGeom prst="rect">
            <a:avLst/>
          </a:prstGeom>
          <a:noFill/>
        </p:spPr>
        <p:txBody>
          <a:bodyPr wrap="square" rtlCol="0">
            <a:spAutoFit/>
          </a:bodyPr>
          <a:lstStyle/>
          <a:p>
            <a:pPr algn="ctr"/>
            <a:r>
              <a:rPr lang="fr-FR" sz="1200" dirty="0" smtClean="0">
                <a:solidFill>
                  <a:srgbClr val="008000"/>
                </a:solidFill>
              </a:rPr>
              <a:t>Grenadille</a:t>
            </a:r>
            <a:r>
              <a:rPr lang="fr-FR" sz="1200" b="1" dirty="0" smtClean="0">
                <a:solidFill>
                  <a:srgbClr val="008000"/>
                </a:solidFill>
              </a:rPr>
              <a:t> </a:t>
            </a:r>
            <a:r>
              <a:rPr lang="fr-FR" sz="1200" i="1" dirty="0" smtClean="0">
                <a:solidFill>
                  <a:srgbClr val="008000"/>
                </a:solidFill>
              </a:rPr>
              <a:t>(</a:t>
            </a:r>
            <a:r>
              <a:rPr lang="fr-FR" sz="1200" i="1" dirty="0" err="1" smtClean="0">
                <a:solidFill>
                  <a:srgbClr val="008000"/>
                </a:solidFill>
              </a:rPr>
              <a:t>Passiflora</a:t>
            </a:r>
            <a:r>
              <a:rPr lang="fr-FR" sz="1200" i="1" dirty="0" smtClean="0">
                <a:solidFill>
                  <a:srgbClr val="008000"/>
                </a:solidFill>
              </a:rPr>
              <a:t> </a:t>
            </a:r>
            <a:r>
              <a:rPr lang="fr-FR" sz="1200" i="1" dirty="0" err="1" smtClean="0">
                <a:solidFill>
                  <a:srgbClr val="008000"/>
                </a:solidFill>
              </a:rPr>
              <a:t>edulis</a:t>
            </a:r>
            <a:r>
              <a:rPr lang="fr-FR" sz="1200" i="1" dirty="0" smtClean="0">
                <a:solidFill>
                  <a:srgbClr val="008000"/>
                </a:solidFill>
              </a:rPr>
              <a:t>)</a:t>
            </a:r>
            <a:endParaRPr lang="fr-FR" sz="1200" i="1" dirty="0">
              <a:solidFill>
                <a:srgbClr val="008000"/>
              </a:solidFill>
            </a:endParaRP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485" y="5266601"/>
            <a:ext cx="1238250" cy="990600"/>
          </a:xfrm>
          <a:prstGeom prst="rect">
            <a:avLst/>
          </a:prstGeom>
        </p:spPr>
      </p:pic>
      <p:sp>
        <p:nvSpPr>
          <p:cNvPr id="11" name="ZoneTexte 10"/>
          <p:cNvSpPr txBox="1"/>
          <p:nvPr/>
        </p:nvSpPr>
        <p:spPr>
          <a:xfrm>
            <a:off x="1372368" y="6493962"/>
            <a:ext cx="2108499" cy="278348"/>
          </a:xfrm>
          <a:prstGeom prst="rect">
            <a:avLst/>
          </a:prstGeom>
          <a:noFill/>
        </p:spPr>
        <p:txBody>
          <a:bodyPr wrap="square" rtlCol="0">
            <a:spAutoFit/>
          </a:bodyPr>
          <a:lstStyle/>
          <a:p>
            <a:pPr algn="ctr"/>
            <a:r>
              <a:rPr lang="fr-FR" sz="1200" dirty="0" err="1">
                <a:solidFill>
                  <a:srgbClr val="008000"/>
                </a:solidFill>
              </a:rPr>
              <a:t>Curuba</a:t>
            </a:r>
            <a:r>
              <a:rPr lang="fr-FR" sz="1200" dirty="0">
                <a:solidFill>
                  <a:srgbClr val="008000"/>
                </a:solidFill>
              </a:rPr>
              <a:t> (</a:t>
            </a:r>
            <a:r>
              <a:rPr lang="fr-FR" sz="1200" i="1" dirty="0" err="1">
                <a:solidFill>
                  <a:srgbClr val="008000"/>
                </a:solidFill>
              </a:rPr>
              <a:t>Passiflora</a:t>
            </a:r>
            <a:r>
              <a:rPr lang="fr-FR" sz="1200" i="1" dirty="0">
                <a:solidFill>
                  <a:srgbClr val="008000"/>
                </a:solidFill>
              </a:rPr>
              <a:t> </a:t>
            </a:r>
            <a:r>
              <a:rPr lang="fr-FR" sz="1200" i="1" dirty="0" err="1" smtClean="0">
                <a:solidFill>
                  <a:srgbClr val="008000"/>
                </a:solidFill>
              </a:rPr>
              <a:t>mollisima</a:t>
            </a:r>
            <a:r>
              <a:rPr lang="fr-FR" sz="1200" dirty="0" smtClean="0">
                <a:solidFill>
                  <a:srgbClr val="008000"/>
                </a:solidFill>
              </a:rPr>
              <a:t>)</a:t>
            </a:r>
            <a:endParaRPr lang="fr-FR" sz="1200" dirty="0">
              <a:solidFill>
                <a:srgbClr val="008000"/>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561" y="5215057"/>
            <a:ext cx="1304925" cy="1295400"/>
          </a:xfrm>
          <a:prstGeom prst="rect">
            <a:avLst/>
          </a:prstGeom>
        </p:spPr>
      </p:pic>
      <p:sp>
        <p:nvSpPr>
          <p:cNvPr id="13" name="ZoneTexte 12"/>
          <p:cNvSpPr txBox="1"/>
          <p:nvPr/>
        </p:nvSpPr>
        <p:spPr>
          <a:xfrm>
            <a:off x="3258971" y="6032297"/>
            <a:ext cx="1438723" cy="461665"/>
          </a:xfrm>
          <a:prstGeom prst="rect">
            <a:avLst/>
          </a:prstGeom>
          <a:noFill/>
        </p:spPr>
        <p:txBody>
          <a:bodyPr wrap="square" rtlCol="0">
            <a:spAutoFit/>
          </a:bodyPr>
          <a:lstStyle/>
          <a:p>
            <a:pPr algn="ctr"/>
            <a:r>
              <a:rPr lang="fr-FR" sz="1200" dirty="0">
                <a:solidFill>
                  <a:srgbClr val="008000"/>
                </a:solidFill>
              </a:rPr>
              <a:t>Grenadille sauvage (</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alata</a:t>
            </a:r>
            <a:r>
              <a:rPr lang="fr-FR" sz="1200" dirty="0">
                <a:solidFill>
                  <a:srgbClr val="008000"/>
                </a:solidFill>
              </a:rPr>
              <a:t>)</a:t>
            </a:r>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6330" y="5161856"/>
            <a:ext cx="1143000" cy="857250"/>
          </a:xfrm>
          <a:prstGeom prst="rect">
            <a:avLst/>
          </a:prstGeom>
        </p:spPr>
      </p:pic>
      <p:sp>
        <p:nvSpPr>
          <p:cNvPr id="15" name="ZoneTexte 14"/>
          <p:cNvSpPr txBox="1"/>
          <p:nvPr/>
        </p:nvSpPr>
        <p:spPr>
          <a:xfrm>
            <a:off x="4885179" y="6019106"/>
            <a:ext cx="1478360" cy="461665"/>
          </a:xfrm>
          <a:prstGeom prst="rect">
            <a:avLst/>
          </a:prstGeom>
          <a:noFill/>
        </p:spPr>
        <p:txBody>
          <a:bodyPr wrap="square" rtlCol="0">
            <a:spAutoFit/>
          </a:bodyPr>
          <a:lstStyle/>
          <a:p>
            <a:pPr algn="ctr"/>
            <a:r>
              <a:rPr lang="fr-FR" sz="1200" dirty="0" smtClean="0">
                <a:solidFill>
                  <a:srgbClr val="008000"/>
                </a:solidFill>
              </a:rPr>
              <a:t>Barbadine</a:t>
            </a:r>
            <a:r>
              <a:rPr lang="fr-FR" sz="1200" dirty="0"/>
              <a:t> </a:t>
            </a:r>
            <a:r>
              <a:rPr lang="fr-FR" sz="1200" dirty="0">
                <a:solidFill>
                  <a:srgbClr val="008000"/>
                </a:solidFill>
              </a:rPr>
              <a:t>(</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quadrangularis</a:t>
            </a:r>
            <a:r>
              <a:rPr lang="fr-FR" sz="1200" dirty="0">
                <a:solidFill>
                  <a:srgbClr val="008000"/>
                </a:solidFill>
              </a:rPr>
              <a:t>)</a:t>
            </a:r>
          </a:p>
        </p:txBody>
      </p:sp>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8896" y="5114200"/>
            <a:ext cx="1143000" cy="857250"/>
          </a:xfrm>
          <a:prstGeom prst="rect">
            <a:avLst/>
          </a:prstGeom>
        </p:spPr>
      </p:pic>
      <p:sp>
        <p:nvSpPr>
          <p:cNvPr id="17" name="ZoneTexte 16"/>
          <p:cNvSpPr txBox="1"/>
          <p:nvPr/>
        </p:nvSpPr>
        <p:spPr>
          <a:xfrm>
            <a:off x="7867256" y="6008390"/>
            <a:ext cx="1570617" cy="461665"/>
          </a:xfrm>
          <a:prstGeom prst="rect">
            <a:avLst/>
          </a:prstGeom>
          <a:noFill/>
        </p:spPr>
        <p:txBody>
          <a:bodyPr wrap="square" rtlCol="0">
            <a:spAutoFit/>
          </a:bodyPr>
          <a:lstStyle/>
          <a:p>
            <a:pPr algn="ctr"/>
            <a:r>
              <a:rPr lang="fr-FR" sz="1200" dirty="0" smtClean="0">
                <a:solidFill>
                  <a:srgbClr val="008000"/>
                </a:solidFill>
              </a:rPr>
              <a:t>Citron </a:t>
            </a:r>
            <a:r>
              <a:rPr lang="fr-FR" sz="1200" dirty="0">
                <a:solidFill>
                  <a:srgbClr val="008000"/>
                </a:solidFill>
              </a:rPr>
              <a:t>d'eau (</a:t>
            </a:r>
            <a:r>
              <a:rPr lang="fr-FR" sz="1200" i="1" dirty="0" err="1">
                <a:solidFill>
                  <a:srgbClr val="008000"/>
                </a:solidFill>
              </a:rPr>
              <a:t>Passiflora</a:t>
            </a:r>
            <a:r>
              <a:rPr lang="fr-FR" sz="1200" i="1" dirty="0">
                <a:solidFill>
                  <a:srgbClr val="008000"/>
                </a:solidFill>
              </a:rPr>
              <a:t> </a:t>
            </a:r>
            <a:r>
              <a:rPr lang="fr-FR" sz="1200" i="1" dirty="0" err="1" smtClean="0">
                <a:solidFill>
                  <a:srgbClr val="008000"/>
                </a:solidFill>
              </a:rPr>
              <a:t>lau­rifolia</a:t>
            </a:r>
            <a:r>
              <a:rPr lang="fr-FR" sz="1200" dirty="0" smtClean="0">
                <a:solidFill>
                  <a:srgbClr val="008000"/>
                </a:solidFill>
              </a:rPr>
              <a:t>)</a:t>
            </a:r>
            <a:endParaRPr lang="fr-FR" sz="1200" dirty="0">
              <a:solidFill>
                <a:srgbClr val="008000"/>
              </a:solidFill>
            </a:endParaRPr>
          </a:p>
        </p:txBody>
      </p:sp>
      <p:sp>
        <p:nvSpPr>
          <p:cNvPr id="18" name="ZoneTexte 17"/>
          <p:cNvSpPr txBox="1"/>
          <p:nvPr/>
        </p:nvSpPr>
        <p:spPr>
          <a:xfrm>
            <a:off x="6369843" y="5971450"/>
            <a:ext cx="1420010" cy="461665"/>
          </a:xfrm>
          <a:prstGeom prst="rect">
            <a:avLst/>
          </a:prstGeom>
          <a:noFill/>
        </p:spPr>
        <p:txBody>
          <a:bodyPr wrap="square" rtlCol="0">
            <a:spAutoFit/>
          </a:bodyPr>
          <a:lstStyle/>
          <a:p>
            <a:pPr algn="ctr"/>
            <a:r>
              <a:rPr lang="fr-FR" sz="1200" dirty="0" err="1" smtClean="0">
                <a:solidFill>
                  <a:srgbClr val="008000"/>
                </a:solidFill>
              </a:rPr>
              <a:t>Grenadelle</a:t>
            </a:r>
            <a:r>
              <a:rPr lang="fr-FR" sz="1200" b="1" dirty="0" smtClean="0">
                <a:solidFill>
                  <a:srgbClr val="008000"/>
                </a:solidFill>
              </a:rPr>
              <a:t> </a:t>
            </a:r>
            <a:r>
              <a:rPr lang="fr-FR" sz="1200" dirty="0">
                <a:solidFill>
                  <a:srgbClr val="008000"/>
                </a:solidFill>
              </a:rPr>
              <a:t>(</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ligularis</a:t>
            </a:r>
            <a:r>
              <a:rPr lang="fr-FR" sz="1200" dirty="0">
                <a:solidFill>
                  <a:srgbClr val="008000"/>
                </a:solidFill>
              </a:rPr>
              <a:t>)</a:t>
            </a:r>
          </a:p>
        </p:txBody>
      </p:sp>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6643" y="5087602"/>
            <a:ext cx="800100" cy="800100"/>
          </a:xfrm>
          <a:prstGeom prst="rect">
            <a:avLst/>
          </a:prstGeom>
        </p:spPr>
      </p:pic>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2473" y="5087602"/>
            <a:ext cx="1295400" cy="866775"/>
          </a:xfrm>
          <a:prstGeom prst="rect">
            <a:avLst/>
          </a:prstGeom>
        </p:spPr>
      </p:pic>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6821" y="4887862"/>
            <a:ext cx="2127177" cy="1592909"/>
          </a:xfrm>
          <a:prstGeom prst="rect">
            <a:avLst/>
          </a:prstGeom>
        </p:spPr>
      </p:pic>
      <p:sp>
        <p:nvSpPr>
          <p:cNvPr id="22" name="Rectangle 21"/>
          <p:cNvSpPr/>
          <p:nvPr/>
        </p:nvSpPr>
        <p:spPr>
          <a:xfrm>
            <a:off x="10249317" y="6433115"/>
            <a:ext cx="1182183" cy="276999"/>
          </a:xfrm>
          <a:prstGeom prst="rect">
            <a:avLst/>
          </a:prstGeom>
        </p:spPr>
        <p:txBody>
          <a:bodyPr wrap="none">
            <a:spAutoFit/>
          </a:bodyPr>
          <a:lstStyle/>
          <a:p>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edulis</a:t>
            </a:r>
            <a:endParaRPr lang="fr-FR" sz="1200" dirty="0"/>
          </a:p>
        </p:txBody>
      </p:sp>
    </p:spTree>
    <p:extLst>
      <p:ext uri="{BB962C8B-B14F-4D97-AF65-F5344CB8AC3E}">
        <p14:creationId xmlns:p14="http://schemas.microsoft.com/office/powerpoint/2010/main" val="6359149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2277" y="184224"/>
            <a:ext cx="692972" cy="352948"/>
          </a:xfrm>
        </p:spPr>
        <p:txBody>
          <a:bodyPr/>
          <a:lstStyle/>
          <a:p>
            <a:fld id="{603C289A-54D5-4C32-934A-7B1A9FC8B676}" type="slidenum">
              <a:rPr lang="fr-FR" smtClean="0"/>
              <a:t>93</a:t>
            </a:fld>
            <a:endParaRPr lang="fr-FR"/>
          </a:p>
        </p:txBody>
      </p:sp>
      <p:sp>
        <p:nvSpPr>
          <p:cNvPr id="3" name="ZoneTexte 2"/>
          <p:cNvSpPr txBox="1"/>
          <p:nvPr/>
        </p:nvSpPr>
        <p:spPr>
          <a:xfrm>
            <a:off x="93681" y="729379"/>
            <a:ext cx="6379285" cy="369332"/>
          </a:xfrm>
          <a:prstGeom prst="rect">
            <a:avLst/>
          </a:prstGeom>
          <a:noFill/>
        </p:spPr>
        <p:txBody>
          <a:bodyPr wrap="square" rtlCol="0">
            <a:spAutoFit/>
          </a:bodyPr>
          <a:lstStyle/>
          <a:p>
            <a:r>
              <a:rPr lang="fr-FR" dirty="0" smtClean="0">
                <a:solidFill>
                  <a:srgbClr val="008000"/>
                </a:solidFill>
              </a:rPr>
              <a:t>17.1.1. </a:t>
            </a:r>
            <a:r>
              <a:rPr lang="fr-FR" b="1" dirty="0">
                <a:solidFill>
                  <a:srgbClr val="008000"/>
                </a:solidFill>
              </a:rPr>
              <a:t>Grenadille </a:t>
            </a:r>
            <a:r>
              <a:rPr lang="fr-FR" dirty="0">
                <a:solidFill>
                  <a:srgbClr val="008000"/>
                </a:solidFill>
              </a:rPr>
              <a:t> (</a:t>
            </a:r>
            <a:r>
              <a:rPr lang="fr-FR" i="1" dirty="0" err="1">
                <a:solidFill>
                  <a:srgbClr val="008000"/>
                </a:solidFill>
              </a:rPr>
              <a:t>Passiflora</a:t>
            </a:r>
            <a:r>
              <a:rPr lang="fr-FR" i="1" dirty="0">
                <a:solidFill>
                  <a:srgbClr val="008000"/>
                </a:solidFill>
              </a:rPr>
              <a:t> </a:t>
            </a:r>
            <a:r>
              <a:rPr lang="fr-FR" i="1" dirty="0" err="1" smtClean="0">
                <a:solidFill>
                  <a:srgbClr val="008000"/>
                </a:solidFill>
              </a:rPr>
              <a:t>edulis</a:t>
            </a:r>
            <a:r>
              <a:rPr lang="fr-FR" dirty="0" smtClean="0">
                <a:solidFill>
                  <a:srgbClr val="008000"/>
                </a:solidFill>
              </a:rPr>
              <a:t>)</a:t>
            </a:r>
            <a:endParaRPr lang="fr-FR" dirty="0">
              <a:solidFill>
                <a:srgbClr val="008000"/>
              </a:solidFill>
            </a:endParaRPr>
          </a:p>
        </p:txBody>
      </p:sp>
      <p:sp>
        <p:nvSpPr>
          <p:cNvPr id="4" name="ZoneTexte 3"/>
          <p:cNvSpPr txBox="1"/>
          <p:nvPr/>
        </p:nvSpPr>
        <p:spPr>
          <a:xfrm>
            <a:off x="3098204" y="260033"/>
            <a:ext cx="5435302" cy="36826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82880" y="1290918"/>
            <a:ext cx="11887200" cy="3970318"/>
          </a:xfrm>
          <a:prstGeom prst="rect">
            <a:avLst/>
          </a:prstGeom>
          <a:noFill/>
        </p:spPr>
        <p:txBody>
          <a:bodyPr wrap="square" rtlCol="0">
            <a:spAutoFit/>
          </a:bodyPr>
          <a:lstStyle/>
          <a:p>
            <a:pPr algn="just"/>
            <a:r>
              <a:rPr lang="fr-FR" dirty="0">
                <a:solidFill>
                  <a:srgbClr val="008000"/>
                </a:solidFill>
              </a:rPr>
              <a:t>La </a:t>
            </a:r>
            <a:r>
              <a:rPr lang="fr-FR" b="1" dirty="0">
                <a:solidFill>
                  <a:srgbClr val="008000"/>
                </a:solidFill>
              </a:rPr>
              <a:t>grenadille</a:t>
            </a:r>
            <a:r>
              <a:rPr lang="fr-FR" dirty="0">
                <a:solidFill>
                  <a:srgbClr val="008000"/>
                </a:solidFill>
              </a:rPr>
              <a:t> (</a:t>
            </a:r>
            <a:r>
              <a:rPr lang="fr-FR" i="1" dirty="0" err="1">
                <a:solidFill>
                  <a:srgbClr val="008000"/>
                </a:solidFill>
              </a:rPr>
              <a:t>Passiflora</a:t>
            </a:r>
            <a:r>
              <a:rPr lang="fr-FR" i="1" dirty="0">
                <a:solidFill>
                  <a:srgbClr val="008000"/>
                </a:solidFill>
              </a:rPr>
              <a:t> </a:t>
            </a:r>
            <a:r>
              <a:rPr lang="fr-FR" i="1" dirty="0" err="1">
                <a:solidFill>
                  <a:srgbClr val="008000"/>
                </a:solidFill>
              </a:rPr>
              <a:t>edulis</a:t>
            </a:r>
            <a:r>
              <a:rPr lang="fr-FR" dirty="0">
                <a:solidFill>
                  <a:srgbClr val="008000"/>
                </a:solidFill>
              </a:rPr>
              <a:t>) est une plante grimpante de la famille des </a:t>
            </a:r>
            <a:r>
              <a:rPr lang="fr-FR" dirty="0">
                <a:solidFill>
                  <a:srgbClr val="008000"/>
                </a:solidFill>
                <a:hlinkClick r:id="rId2" tooltip="Passiflore"/>
              </a:rPr>
              <a:t>passiflores</a:t>
            </a:r>
            <a:r>
              <a:rPr lang="fr-FR" dirty="0">
                <a:solidFill>
                  <a:srgbClr val="008000"/>
                </a:solidFill>
              </a:rPr>
              <a:t> (</a:t>
            </a:r>
            <a:r>
              <a:rPr lang="fr-FR" dirty="0" err="1">
                <a:solidFill>
                  <a:srgbClr val="008000"/>
                </a:solidFill>
              </a:rPr>
              <a:t>Passifloraceae</a:t>
            </a:r>
            <a:r>
              <a:rPr lang="fr-FR" dirty="0">
                <a:solidFill>
                  <a:srgbClr val="008000"/>
                </a:solidFill>
              </a:rPr>
              <a:t>), originaire du Paraguay, Brésil et nord-est de l'Argentine</a:t>
            </a:r>
            <a:r>
              <a:rPr lang="fr-FR" dirty="0" smtClean="0">
                <a:solidFill>
                  <a:srgbClr val="008000"/>
                </a:solidFill>
              </a:rPr>
              <a:t>. </a:t>
            </a:r>
            <a:r>
              <a:rPr lang="fr-FR" dirty="0">
                <a:solidFill>
                  <a:srgbClr val="008000"/>
                </a:solidFill>
              </a:rPr>
              <a:t>Elle est cultivée pour ses fruits comme la vigne, sur des </a:t>
            </a:r>
            <a:r>
              <a:rPr lang="fr-FR" dirty="0" smtClean="0">
                <a:solidFill>
                  <a:srgbClr val="008000"/>
                </a:solidFill>
              </a:rPr>
              <a:t>espaliers et </a:t>
            </a:r>
            <a:r>
              <a:rPr lang="fr-FR" dirty="0">
                <a:solidFill>
                  <a:srgbClr val="008000"/>
                </a:solidFill>
              </a:rPr>
              <a:t>des fils de fer, dans les régions chaudes (correspondant à la zone de l'oranger). Il existe une forme jaune d'origine inconnue, nommée </a:t>
            </a:r>
            <a:r>
              <a:rPr lang="fr-FR" i="1" dirty="0">
                <a:solidFill>
                  <a:srgbClr val="008000"/>
                </a:solidFill>
              </a:rPr>
              <a:t>grenadille jaune</a:t>
            </a:r>
            <a:r>
              <a:rPr lang="fr-FR" dirty="0">
                <a:solidFill>
                  <a:srgbClr val="008000"/>
                </a:solidFill>
              </a:rPr>
              <a:t> (</a:t>
            </a:r>
            <a:r>
              <a:rPr lang="fr-FR" i="1" dirty="0" err="1">
                <a:solidFill>
                  <a:srgbClr val="008000"/>
                </a:solidFill>
              </a:rPr>
              <a:t>Passiflora</a:t>
            </a:r>
            <a:r>
              <a:rPr lang="fr-FR" i="1" dirty="0">
                <a:solidFill>
                  <a:srgbClr val="008000"/>
                </a:solidFill>
              </a:rPr>
              <a:t> </a:t>
            </a:r>
            <a:r>
              <a:rPr lang="fr-FR" i="1" dirty="0" err="1">
                <a:solidFill>
                  <a:srgbClr val="008000"/>
                </a:solidFill>
              </a:rPr>
              <a:t>edulis</a:t>
            </a:r>
            <a:r>
              <a:rPr lang="fr-FR" i="1" dirty="0">
                <a:solidFill>
                  <a:srgbClr val="008000"/>
                </a:solidFill>
              </a:rPr>
              <a:t> f. </a:t>
            </a:r>
            <a:r>
              <a:rPr lang="fr-FR" i="1" dirty="0" err="1">
                <a:solidFill>
                  <a:srgbClr val="008000"/>
                </a:solidFill>
              </a:rPr>
              <a:t>flavicarpa</a:t>
            </a:r>
            <a:r>
              <a:rPr lang="fr-FR" dirty="0">
                <a:solidFill>
                  <a:srgbClr val="008000"/>
                </a:solidFill>
              </a:rPr>
              <a:t>). Elle se distingue de la forme pourpre (</a:t>
            </a:r>
            <a:r>
              <a:rPr lang="fr-FR" i="1" dirty="0">
                <a:solidFill>
                  <a:srgbClr val="008000"/>
                </a:solidFill>
              </a:rPr>
              <a:t>P. </a:t>
            </a:r>
            <a:r>
              <a:rPr lang="fr-FR" i="1" dirty="0" err="1">
                <a:solidFill>
                  <a:srgbClr val="008000"/>
                </a:solidFill>
              </a:rPr>
              <a:t>edulis</a:t>
            </a:r>
            <a:r>
              <a:rPr lang="fr-FR" i="1" dirty="0">
                <a:solidFill>
                  <a:srgbClr val="008000"/>
                </a:solidFill>
              </a:rPr>
              <a:t> f. </a:t>
            </a:r>
            <a:r>
              <a:rPr lang="fr-FR" i="1" dirty="0" err="1">
                <a:solidFill>
                  <a:srgbClr val="008000"/>
                </a:solidFill>
              </a:rPr>
              <a:t>edulis</a:t>
            </a:r>
            <a:r>
              <a:rPr lang="fr-FR" dirty="0">
                <a:solidFill>
                  <a:srgbClr val="008000"/>
                </a:solidFill>
              </a:rPr>
              <a:t>) par des zones de répartition naturelle distinctes et par des heures de floraison distinctes. La forme jaune </a:t>
            </a:r>
            <a:r>
              <a:rPr lang="fr-FR" i="1" dirty="0" err="1">
                <a:solidFill>
                  <a:srgbClr val="008000"/>
                </a:solidFill>
              </a:rPr>
              <a:t>flavicarpa</a:t>
            </a:r>
            <a:r>
              <a:rPr lang="fr-FR" dirty="0">
                <a:solidFill>
                  <a:srgbClr val="008000"/>
                </a:solidFill>
              </a:rPr>
              <a:t> est </a:t>
            </a:r>
            <a:r>
              <a:rPr lang="fr-FR" dirty="0" smtClean="0">
                <a:solidFill>
                  <a:srgbClr val="008000"/>
                </a:solidFill>
              </a:rPr>
              <a:t>autostérile</a:t>
            </a:r>
            <a:r>
              <a:rPr lang="fr-FR" dirty="0">
                <a:solidFill>
                  <a:srgbClr val="008000"/>
                </a:solidFill>
              </a:rPr>
              <a:t> alors que la forme pourpre est </a:t>
            </a:r>
            <a:r>
              <a:rPr lang="fr-FR" dirty="0" err="1">
                <a:solidFill>
                  <a:srgbClr val="008000"/>
                </a:solidFill>
              </a:rPr>
              <a:t>autofertile</a:t>
            </a:r>
            <a:r>
              <a:rPr lang="fr-FR" dirty="0">
                <a:solidFill>
                  <a:srgbClr val="008000"/>
                </a:solidFill>
              </a:rPr>
              <a:t>, son fruit est jaune à maturité alors que l'autre est pourpre profond et plus petit</a:t>
            </a:r>
            <a:r>
              <a:rPr lang="fr-FR" dirty="0" smtClean="0">
                <a:solidFill>
                  <a:srgbClr val="008000"/>
                </a:solidFill>
              </a:rPr>
              <a:t>. </a:t>
            </a:r>
            <a:r>
              <a:rPr lang="fr-FR" dirty="0">
                <a:solidFill>
                  <a:srgbClr val="008000"/>
                </a:solidFill>
              </a:rPr>
              <a:t>La grenadille est une </a:t>
            </a:r>
            <a:r>
              <a:rPr lang="fr-FR" dirty="0">
                <a:solidFill>
                  <a:srgbClr val="008000"/>
                </a:solidFill>
                <a:hlinkClick r:id="rId3" tooltip="Liane (plante)"/>
              </a:rPr>
              <a:t>liane</a:t>
            </a:r>
            <a:r>
              <a:rPr lang="fr-FR" dirty="0">
                <a:solidFill>
                  <a:srgbClr val="008000"/>
                </a:solidFill>
              </a:rPr>
              <a:t> assez vigoureuse pouvant croître de plusieurs mètres par an. Elle se reproduit assez facilement par </a:t>
            </a:r>
            <a:r>
              <a:rPr lang="fr-FR" dirty="0">
                <a:solidFill>
                  <a:srgbClr val="008000"/>
                </a:solidFill>
                <a:hlinkClick r:id="rId4" tooltip="Semis (agriculture)"/>
              </a:rPr>
              <a:t>semis</a:t>
            </a:r>
            <a:r>
              <a:rPr lang="fr-FR" dirty="0">
                <a:solidFill>
                  <a:srgbClr val="008000"/>
                </a:solidFill>
              </a:rPr>
              <a:t> mais les fruits ne conservent pas les caractéristiques du fruit d'origine des graines. </a:t>
            </a:r>
            <a:r>
              <a:rPr lang="fr-FR" dirty="0">
                <a:solidFill>
                  <a:srgbClr val="C00000"/>
                </a:solidFill>
              </a:rPr>
              <a:t>Elle a besoin d'un climat tempéré avec une température minimale de +5 °C.</a:t>
            </a:r>
            <a:r>
              <a:rPr lang="fr-FR" dirty="0">
                <a:solidFill>
                  <a:srgbClr val="008000"/>
                </a:solidFill>
              </a:rPr>
              <a:t> </a:t>
            </a:r>
            <a:r>
              <a:rPr lang="fr-FR" dirty="0">
                <a:solidFill>
                  <a:srgbClr val="FF0000"/>
                </a:solidFill>
              </a:rPr>
              <a:t>Plusieurs virus peuvent infecter cette passiflore</a:t>
            </a:r>
            <a:r>
              <a:rPr lang="fr-FR" dirty="0" smtClean="0">
                <a:solidFill>
                  <a:srgbClr val="FF0000"/>
                </a:solidFill>
              </a:rPr>
              <a:t>. </a:t>
            </a:r>
            <a:r>
              <a:rPr lang="fr-FR" dirty="0" smtClean="0">
                <a:solidFill>
                  <a:srgbClr val="008000"/>
                </a:solidFill>
              </a:rPr>
              <a:t>La </a:t>
            </a:r>
            <a:r>
              <a:rPr lang="fr-FR" dirty="0">
                <a:solidFill>
                  <a:srgbClr val="008000"/>
                </a:solidFill>
              </a:rPr>
              <a:t>grenadille est cultivée pour ses fruits comestibles. Les fruits pourpres sont en général transformés en jus, les jaunes sont plutôt consommés frais. </a:t>
            </a:r>
          </a:p>
          <a:p>
            <a:pPr algn="just"/>
            <a:r>
              <a:rPr lang="fr-FR" sz="1200" dirty="0">
                <a:solidFill>
                  <a:srgbClr val="008000"/>
                </a:solidFill>
              </a:rPr>
              <a:t>Les principaux pays producteurs sont l'</a:t>
            </a:r>
            <a:r>
              <a:rPr lang="fr-FR" sz="1200" dirty="0">
                <a:solidFill>
                  <a:srgbClr val="008000"/>
                </a:solidFill>
                <a:hlinkClick r:id="rId5" tooltip="Australie"/>
              </a:rPr>
              <a:t>Australie</a:t>
            </a:r>
            <a:r>
              <a:rPr lang="fr-FR" sz="1200" dirty="0">
                <a:solidFill>
                  <a:srgbClr val="008000"/>
                </a:solidFill>
              </a:rPr>
              <a:t>, l'</a:t>
            </a:r>
            <a:r>
              <a:rPr lang="fr-FR" sz="1200" dirty="0">
                <a:solidFill>
                  <a:srgbClr val="008000"/>
                </a:solidFill>
                <a:hlinkClick r:id="rId6" tooltip="Afrique du Sud"/>
              </a:rPr>
              <a:t>Afrique du Sud</a:t>
            </a:r>
            <a:r>
              <a:rPr lang="fr-FR" sz="1200" dirty="0">
                <a:solidFill>
                  <a:srgbClr val="008000"/>
                </a:solidFill>
              </a:rPr>
              <a:t>, le </a:t>
            </a:r>
            <a:r>
              <a:rPr lang="fr-FR" sz="1200" dirty="0">
                <a:solidFill>
                  <a:srgbClr val="008000"/>
                </a:solidFill>
                <a:hlinkClick r:id="rId7" tooltip="Brésil"/>
              </a:rPr>
              <a:t>Brésil</a:t>
            </a:r>
            <a:r>
              <a:rPr lang="fr-FR" sz="1200" dirty="0">
                <a:solidFill>
                  <a:srgbClr val="008000"/>
                </a:solidFill>
              </a:rPr>
              <a:t>, les </a:t>
            </a:r>
            <a:r>
              <a:rPr lang="fr-FR" sz="1200" dirty="0">
                <a:solidFill>
                  <a:srgbClr val="008000"/>
                </a:solidFill>
                <a:hlinkClick r:id="rId8" tooltip="Fidji"/>
              </a:rPr>
              <a:t>Fidji</a:t>
            </a:r>
            <a:r>
              <a:rPr lang="fr-FR" sz="1200" dirty="0">
                <a:solidFill>
                  <a:srgbClr val="008000"/>
                </a:solidFill>
              </a:rPr>
              <a:t>, </a:t>
            </a:r>
            <a:r>
              <a:rPr lang="fr-FR" sz="1200" dirty="0">
                <a:solidFill>
                  <a:srgbClr val="008000"/>
                </a:solidFill>
                <a:hlinkClick r:id="rId9" tooltip="Hawaï"/>
              </a:rPr>
              <a:t>Hawaï</a:t>
            </a:r>
            <a:r>
              <a:rPr lang="fr-FR" sz="1200" dirty="0">
                <a:solidFill>
                  <a:srgbClr val="008000"/>
                </a:solidFill>
              </a:rPr>
              <a:t>, le </a:t>
            </a:r>
            <a:r>
              <a:rPr lang="fr-FR" sz="1200" dirty="0">
                <a:solidFill>
                  <a:srgbClr val="008000"/>
                </a:solidFill>
                <a:hlinkClick r:id="rId10" tooltip="Kenya"/>
              </a:rPr>
              <a:t>Kenya</a:t>
            </a:r>
            <a:r>
              <a:rPr lang="fr-FR" sz="1200" dirty="0">
                <a:solidFill>
                  <a:srgbClr val="008000"/>
                </a:solidFill>
              </a:rPr>
              <a:t>, le </a:t>
            </a:r>
            <a:r>
              <a:rPr lang="fr-FR" sz="1200" dirty="0">
                <a:solidFill>
                  <a:srgbClr val="008000"/>
                </a:solidFill>
                <a:hlinkClick r:id="rId11" tooltip="Pérou"/>
              </a:rPr>
              <a:t>Pérou</a:t>
            </a:r>
            <a:r>
              <a:rPr lang="fr-FR" sz="1200" dirty="0">
                <a:solidFill>
                  <a:srgbClr val="008000"/>
                </a:solidFill>
              </a:rPr>
              <a:t>, la </a:t>
            </a:r>
            <a:r>
              <a:rPr lang="fr-FR" sz="1200" dirty="0">
                <a:solidFill>
                  <a:srgbClr val="008000"/>
                </a:solidFill>
                <a:hlinkClick r:id="rId12" tooltip="Colombie"/>
              </a:rPr>
              <a:t>Colombie</a:t>
            </a:r>
            <a:r>
              <a:rPr lang="fr-FR" sz="1200" dirty="0">
                <a:solidFill>
                  <a:srgbClr val="008000"/>
                </a:solidFill>
              </a:rPr>
              <a:t>, le </a:t>
            </a:r>
            <a:r>
              <a:rPr lang="fr-FR" sz="1200" dirty="0">
                <a:solidFill>
                  <a:srgbClr val="008000"/>
                </a:solidFill>
                <a:hlinkClick r:id="rId13" tooltip="Sri Lanka"/>
              </a:rPr>
              <a:t>Sri Lanka</a:t>
            </a:r>
            <a:r>
              <a:rPr lang="fr-FR" sz="1200" dirty="0">
                <a:solidFill>
                  <a:srgbClr val="008000"/>
                </a:solidFill>
              </a:rPr>
              <a:t>, la </a:t>
            </a:r>
            <a:r>
              <a:rPr lang="fr-FR" sz="1200" dirty="0">
                <a:solidFill>
                  <a:srgbClr val="008000"/>
                </a:solidFill>
                <a:hlinkClick r:id="rId14" tooltip="Côte d'Ivoire"/>
              </a:rPr>
              <a:t>Côte d'Ivoire</a:t>
            </a:r>
            <a:r>
              <a:rPr lang="fr-FR" sz="1200" dirty="0">
                <a:solidFill>
                  <a:srgbClr val="008000"/>
                </a:solidFill>
              </a:rPr>
              <a:t>, l'</a:t>
            </a:r>
            <a:r>
              <a:rPr lang="fr-FR" sz="1200" dirty="0">
                <a:solidFill>
                  <a:srgbClr val="008000"/>
                </a:solidFill>
                <a:hlinkClick r:id="rId15" tooltip="Inde"/>
              </a:rPr>
              <a:t>Inde</a:t>
            </a:r>
            <a:r>
              <a:rPr lang="fr-FR" sz="1200" dirty="0">
                <a:solidFill>
                  <a:srgbClr val="008000"/>
                </a:solidFill>
              </a:rPr>
              <a:t>, les </a:t>
            </a:r>
            <a:r>
              <a:rPr lang="fr-FR" sz="1200" dirty="0">
                <a:solidFill>
                  <a:srgbClr val="008000"/>
                </a:solidFill>
                <a:hlinkClick r:id="rId16" tooltip="Antilles"/>
              </a:rPr>
              <a:t>Antilles</a:t>
            </a:r>
            <a:r>
              <a:rPr lang="fr-FR" sz="1200" dirty="0">
                <a:solidFill>
                  <a:srgbClr val="008000"/>
                </a:solidFill>
              </a:rPr>
              <a:t> et l'</a:t>
            </a:r>
            <a:r>
              <a:rPr lang="fr-FR" sz="1200" dirty="0">
                <a:solidFill>
                  <a:srgbClr val="008000"/>
                </a:solidFill>
                <a:hlinkClick r:id="rId17" tooltip="Angola"/>
              </a:rPr>
              <a:t>Angola</a:t>
            </a:r>
            <a:r>
              <a:rPr lang="fr-FR" sz="1200" dirty="0">
                <a:solidFill>
                  <a:srgbClr val="008000"/>
                </a:solidFill>
              </a:rPr>
              <a:t>. Le Brésil est le plus gros producteur avec 35 637 hectares plantés en 1999</a:t>
            </a:r>
            <a:r>
              <a:rPr lang="fr-FR" sz="1200" dirty="0" smtClean="0">
                <a:solidFill>
                  <a:srgbClr val="008000"/>
                </a:solidFill>
              </a:rPr>
              <a:t>. Ses </a:t>
            </a:r>
            <a:r>
              <a:rPr lang="fr-FR" sz="1200" dirty="0">
                <a:solidFill>
                  <a:srgbClr val="008000"/>
                </a:solidFill>
              </a:rPr>
              <a:t>fruits sont nommés </a:t>
            </a:r>
            <a:r>
              <a:rPr lang="fr-FR" sz="1200" b="1" dirty="0">
                <a:solidFill>
                  <a:srgbClr val="008000"/>
                </a:solidFill>
              </a:rPr>
              <a:t>fruits de la passion</a:t>
            </a:r>
            <a:r>
              <a:rPr lang="fr-FR" sz="1200" dirty="0">
                <a:solidFill>
                  <a:srgbClr val="008000"/>
                </a:solidFill>
              </a:rPr>
              <a:t> ou </a:t>
            </a:r>
            <a:r>
              <a:rPr lang="fr-FR" sz="1200" b="1" dirty="0" err="1">
                <a:solidFill>
                  <a:srgbClr val="008000"/>
                </a:solidFill>
              </a:rPr>
              <a:t>maracudja</a:t>
            </a:r>
            <a:r>
              <a:rPr lang="fr-FR" sz="1200" dirty="0">
                <a:solidFill>
                  <a:srgbClr val="008000"/>
                </a:solidFill>
              </a:rPr>
              <a:t> (mot créole </a:t>
            </a:r>
            <a:r>
              <a:rPr lang="fr-FR" sz="1200" baseline="30000" dirty="0">
                <a:solidFill>
                  <a:srgbClr val="008000"/>
                </a:solidFill>
                <a:hlinkClick r:id="rId18"/>
              </a:rPr>
              <a:t>1</a:t>
            </a:r>
            <a:r>
              <a:rPr lang="fr-FR" sz="1200" dirty="0">
                <a:solidFill>
                  <a:srgbClr val="008000"/>
                </a:solidFill>
              </a:rPr>
              <a:t>, mot d'origine </a:t>
            </a:r>
            <a:r>
              <a:rPr lang="fr-FR" sz="1200" dirty="0">
                <a:solidFill>
                  <a:srgbClr val="008000"/>
                </a:solidFill>
                <a:hlinkClick r:id="rId19" tooltip="Tupi (langue)"/>
              </a:rPr>
              <a:t>tupi</a:t>
            </a:r>
            <a:r>
              <a:rPr lang="fr-FR" sz="1200" dirty="0">
                <a:solidFill>
                  <a:srgbClr val="008000"/>
                </a:solidFill>
              </a:rPr>
              <a:t> pour la forme jaune). En </a:t>
            </a:r>
            <a:r>
              <a:rPr lang="fr-FR" sz="1200" dirty="0">
                <a:solidFill>
                  <a:srgbClr val="008000"/>
                </a:solidFill>
                <a:hlinkClick r:id="rId20" tooltip="Nouvelle-Calédonie"/>
              </a:rPr>
              <a:t>Nouvelle-Calédonie</a:t>
            </a:r>
            <a:r>
              <a:rPr lang="fr-FR" sz="1200" dirty="0">
                <a:solidFill>
                  <a:srgbClr val="008000"/>
                </a:solidFill>
              </a:rPr>
              <a:t>, ils sont appelés </a:t>
            </a:r>
            <a:r>
              <a:rPr lang="fr-FR" sz="1200" i="1" dirty="0">
                <a:solidFill>
                  <a:srgbClr val="008000"/>
                </a:solidFill>
              </a:rPr>
              <a:t>pomme-lianes</a:t>
            </a:r>
            <a:r>
              <a:rPr lang="fr-FR" sz="1200" dirty="0">
                <a:solidFill>
                  <a:srgbClr val="008000"/>
                </a:solidFill>
              </a:rPr>
              <a:t> et </a:t>
            </a:r>
            <a:r>
              <a:rPr lang="fr-FR" sz="1200" dirty="0" err="1">
                <a:solidFill>
                  <a:srgbClr val="008000"/>
                </a:solidFill>
              </a:rPr>
              <a:t>à</a:t>
            </a:r>
            <a:r>
              <a:rPr lang="fr-FR" sz="1200" dirty="0" err="1">
                <a:solidFill>
                  <a:srgbClr val="008000"/>
                </a:solidFill>
                <a:hlinkClick r:id="rId21" tooltip="Haïti"/>
              </a:rPr>
              <a:t>Haïti</a:t>
            </a:r>
            <a:r>
              <a:rPr lang="fr-FR" sz="1200" dirty="0">
                <a:solidFill>
                  <a:srgbClr val="008000"/>
                </a:solidFill>
              </a:rPr>
              <a:t>, </a:t>
            </a:r>
            <a:r>
              <a:rPr lang="fr-FR" sz="1200" i="1" dirty="0" err="1">
                <a:solidFill>
                  <a:srgbClr val="008000"/>
                </a:solidFill>
              </a:rPr>
              <a:t>grenadia</a:t>
            </a:r>
            <a:r>
              <a:rPr lang="fr-FR" sz="1200" dirty="0">
                <a:solidFill>
                  <a:srgbClr val="008000"/>
                </a:solidFill>
              </a:rPr>
              <a:t>. Au Brésil, on dit </a:t>
            </a:r>
            <a:r>
              <a:rPr lang="fr-FR" sz="1200" b="1" dirty="0" err="1">
                <a:solidFill>
                  <a:srgbClr val="008000"/>
                </a:solidFill>
              </a:rPr>
              <a:t>maracujá</a:t>
            </a:r>
            <a:r>
              <a:rPr lang="fr-FR" sz="1200" dirty="0">
                <a:solidFill>
                  <a:srgbClr val="008000"/>
                </a:solidFill>
              </a:rPr>
              <a:t> (pas de d écrit ni prononcé), mais en tupi, c'est </a:t>
            </a:r>
            <a:r>
              <a:rPr lang="fr-FR" sz="1200" b="1" dirty="0" err="1">
                <a:solidFill>
                  <a:srgbClr val="008000"/>
                </a:solidFill>
              </a:rPr>
              <a:t>mara</a:t>
            </a:r>
            <a:r>
              <a:rPr lang="fr-FR" sz="1200" b="1" dirty="0">
                <a:solidFill>
                  <a:srgbClr val="008000"/>
                </a:solidFill>
              </a:rPr>
              <a:t> </a:t>
            </a:r>
            <a:r>
              <a:rPr lang="fr-FR" sz="1200" b="1" dirty="0" err="1" smtClean="0">
                <a:solidFill>
                  <a:srgbClr val="008000"/>
                </a:solidFill>
              </a:rPr>
              <a:t>kuya</a:t>
            </a:r>
            <a:r>
              <a:rPr lang="fr-FR" sz="1200" dirty="0" smtClean="0">
                <a:solidFill>
                  <a:srgbClr val="008000"/>
                </a:solidFill>
              </a:rPr>
              <a:t>. Il </a:t>
            </a:r>
            <a:r>
              <a:rPr lang="fr-FR" sz="1200" dirty="0">
                <a:solidFill>
                  <a:srgbClr val="008000"/>
                </a:solidFill>
              </a:rPr>
              <a:t>existe une centaine de </a:t>
            </a:r>
            <a:r>
              <a:rPr lang="fr-FR" sz="1200" dirty="0" smtClean="0">
                <a:solidFill>
                  <a:srgbClr val="008000"/>
                </a:solidFill>
              </a:rPr>
              <a:t>variétés</a:t>
            </a:r>
            <a:r>
              <a:rPr lang="fr-FR" sz="1200" dirty="0">
                <a:solidFill>
                  <a:srgbClr val="008000"/>
                </a:solidFill>
              </a:rPr>
              <a:t> </a:t>
            </a:r>
            <a:r>
              <a:rPr lang="fr-FR" sz="1200" dirty="0" smtClean="0">
                <a:solidFill>
                  <a:srgbClr val="008000"/>
                </a:solidFill>
              </a:rPr>
              <a:t>: 'Common </a:t>
            </a:r>
            <a:r>
              <a:rPr lang="fr-FR" sz="1200" dirty="0" err="1">
                <a:solidFill>
                  <a:srgbClr val="008000"/>
                </a:solidFill>
              </a:rPr>
              <a:t>Purple</a:t>
            </a:r>
            <a:r>
              <a:rPr lang="fr-FR" sz="1200" dirty="0">
                <a:solidFill>
                  <a:srgbClr val="008000"/>
                </a:solidFill>
              </a:rPr>
              <a:t>', cultivé à </a:t>
            </a:r>
            <a:r>
              <a:rPr lang="fr-FR" sz="1200" dirty="0" smtClean="0">
                <a:solidFill>
                  <a:srgbClr val="008000"/>
                </a:solidFill>
              </a:rPr>
              <a:t>Hawaii, 'Black Knight‘, '</a:t>
            </a:r>
            <a:r>
              <a:rPr lang="fr-FR" sz="1200" dirty="0" err="1" smtClean="0">
                <a:solidFill>
                  <a:srgbClr val="008000"/>
                </a:solidFill>
              </a:rPr>
              <a:t>Edgehill</a:t>
            </a:r>
            <a:r>
              <a:rPr lang="fr-FR" sz="1200" dirty="0">
                <a:solidFill>
                  <a:srgbClr val="008000"/>
                </a:solidFill>
              </a:rPr>
              <a:t>' cultivar aux fruits pourpres, semblable à 'Black Knight' mais encore plus vigoureux et très planté en </a:t>
            </a:r>
            <a:r>
              <a:rPr lang="fr-FR" sz="1200" dirty="0" smtClean="0">
                <a:solidFill>
                  <a:srgbClr val="008000"/>
                </a:solidFill>
              </a:rPr>
              <a:t>Californie, '</a:t>
            </a:r>
            <a:r>
              <a:rPr lang="fr-FR" sz="1200" dirty="0" err="1" smtClean="0">
                <a:solidFill>
                  <a:srgbClr val="008000"/>
                </a:solidFill>
              </a:rPr>
              <a:t>Kahuna</a:t>
            </a:r>
            <a:r>
              <a:rPr lang="fr-FR" sz="1200" dirty="0" smtClean="0">
                <a:solidFill>
                  <a:srgbClr val="008000"/>
                </a:solidFill>
              </a:rPr>
              <a:t>‘, '</a:t>
            </a:r>
            <a:r>
              <a:rPr lang="fr-FR" sz="1200" dirty="0" err="1" smtClean="0">
                <a:solidFill>
                  <a:srgbClr val="008000"/>
                </a:solidFill>
              </a:rPr>
              <a:t>Perfecta</a:t>
            </a:r>
            <a:r>
              <a:rPr lang="fr-FR" sz="1200" dirty="0">
                <a:solidFill>
                  <a:srgbClr val="008000"/>
                </a:solidFill>
              </a:rPr>
              <a:t>' aux gros </a:t>
            </a:r>
            <a:r>
              <a:rPr lang="fr-FR" sz="1200" dirty="0" smtClean="0">
                <a:solidFill>
                  <a:srgbClr val="008000"/>
                </a:solidFill>
              </a:rPr>
              <a:t>fruits, '</a:t>
            </a:r>
            <a:r>
              <a:rPr lang="fr-FR" sz="1200" dirty="0" err="1" smtClean="0">
                <a:solidFill>
                  <a:srgbClr val="008000"/>
                </a:solidFill>
              </a:rPr>
              <a:t>Brazilian</a:t>
            </a:r>
            <a:r>
              <a:rPr lang="fr-FR" sz="1200" dirty="0" smtClean="0">
                <a:solidFill>
                  <a:srgbClr val="008000"/>
                </a:solidFill>
              </a:rPr>
              <a:t> </a:t>
            </a:r>
            <a:r>
              <a:rPr lang="fr-FR" sz="1200" dirty="0">
                <a:solidFill>
                  <a:srgbClr val="008000"/>
                </a:solidFill>
              </a:rPr>
              <a:t>Golden' (forme jaune</a:t>
            </a:r>
            <a:r>
              <a:rPr lang="fr-FR" sz="1200" dirty="0" smtClean="0">
                <a:solidFill>
                  <a:srgbClr val="008000"/>
                </a:solidFill>
              </a:rPr>
              <a:t>).</a:t>
            </a:r>
            <a:endParaRPr lang="fr-FR" sz="1200" dirty="0">
              <a:solidFill>
                <a:srgbClr val="008000"/>
              </a:solidFill>
            </a:endParaRPr>
          </a:p>
          <a:p>
            <a:r>
              <a:rPr lang="fr-FR" sz="1200" dirty="0" smtClean="0">
                <a:solidFill>
                  <a:srgbClr val="008000"/>
                </a:solidFill>
              </a:rPr>
              <a:t>Source </a:t>
            </a:r>
            <a:r>
              <a:rPr lang="fr-FR" sz="1200" dirty="0">
                <a:solidFill>
                  <a:srgbClr val="008000"/>
                </a:solidFill>
              </a:rPr>
              <a:t>: a) </a:t>
            </a:r>
            <a:r>
              <a:rPr lang="fr-FR" sz="1200" dirty="0">
                <a:solidFill>
                  <a:srgbClr val="008000"/>
                </a:solidFill>
                <a:hlinkClick r:id="rId22"/>
              </a:rPr>
              <a:t>http://</a:t>
            </a:r>
            <a:r>
              <a:rPr lang="fr-FR" sz="1200" dirty="0" smtClean="0">
                <a:solidFill>
                  <a:srgbClr val="008000"/>
                </a:solidFill>
                <a:hlinkClick r:id="rId22"/>
              </a:rPr>
              <a:t>fr.wikipedia.org/wiki/Grenadille</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2880" y="5412553"/>
            <a:ext cx="1016000" cy="1143000"/>
          </a:xfrm>
          <a:prstGeom prst="rect">
            <a:avLst/>
          </a:prstGeom>
        </p:spPr>
      </p:pic>
      <p:pic>
        <p:nvPicPr>
          <p:cNvPr id="7" name="Imag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78324" y="5261236"/>
            <a:ext cx="1905000" cy="1428750"/>
          </a:xfrm>
          <a:prstGeom prst="rect">
            <a:avLst/>
          </a:prstGeom>
        </p:spPr>
      </p:pic>
      <p:pic>
        <p:nvPicPr>
          <p:cNvPr id="8" name="Imag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09007" y="4852177"/>
            <a:ext cx="1861073" cy="2005823"/>
          </a:xfrm>
          <a:prstGeom prst="rect">
            <a:avLst/>
          </a:prstGeom>
        </p:spPr>
      </p:pic>
      <p:pic>
        <p:nvPicPr>
          <p:cNvPr id="9" name="Image 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78762" y="4984171"/>
            <a:ext cx="1828800" cy="1695450"/>
          </a:xfrm>
          <a:prstGeom prst="rect">
            <a:avLst/>
          </a:prstGeom>
        </p:spPr>
      </p:pic>
      <p:pic>
        <p:nvPicPr>
          <p:cNvPr id="10" name="Image 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91568" y="4955596"/>
            <a:ext cx="2609850" cy="1752600"/>
          </a:xfrm>
          <a:prstGeom prst="rect">
            <a:avLst/>
          </a:prstGeom>
        </p:spPr>
      </p:pic>
      <p:pic>
        <p:nvPicPr>
          <p:cNvPr id="11" name="Image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07576" y="4987099"/>
            <a:ext cx="2139577" cy="1418633"/>
          </a:xfrm>
          <a:prstGeom prst="rect">
            <a:avLst/>
          </a:prstGeom>
        </p:spPr>
      </p:pic>
      <p:pic>
        <p:nvPicPr>
          <p:cNvPr id="12" name="Imag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906461" y="5379"/>
            <a:ext cx="1285539" cy="1285539"/>
          </a:xfrm>
          <a:prstGeom prst="rect">
            <a:avLst/>
          </a:prstGeom>
        </p:spPr>
      </p:pic>
      <p:pic>
        <p:nvPicPr>
          <p:cNvPr id="13" name="Image 1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07615" y="71048"/>
            <a:ext cx="1424737" cy="1068553"/>
          </a:xfrm>
          <a:prstGeom prst="rect">
            <a:avLst/>
          </a:prstGeom>
        </p:spPr>
      </p:pic>
    </p:spTree>
    <p:extLst>
      <p:ext uri="{BB962C8B-B14F-4D97-AF65-F5344CB8AC3E}">
        <p14:creationId xmlns:p14="http://schemas.microsoft.com/office/powerpoint/2010/main" val="2730786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43650" y="234166"/>
            <a:ext cx="542365" cy="37446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C289A-54D5-4C32-934A-7B1A9FC8B676}" type="slidenum">
              <a:rPr lang="fr-FR" smtClean="0"/>
              <a:pPr/>
              <a:t>94</a:t>
            </a:fld>
            <a:endParaRPr lang="fr-FR"/>
          </a:p>
        </p:txBody>
      </p:sp>
      <p:sp>
        <p:nvSpPr>
          <p:cNvPr id="4" name="ZoneTexte 3"/>
          <p:cNvSpPr txBox="1"/>
          <p:nvPr/>
        </p:nvSpPr>
        <p:spPr>
          <a:xfrm>
            <a:off x="3458424" y="203073"/>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4" y="734755"/>
            <a:ext cx="5841403" cy="369332"/>
          </a:xfrm>
          <a:prstGeom prst="rect">
            <a:avLst/>
          </a:prstGeom>
          <a:noFill/>
        </p:spPr>
        <p:txBody>
          <a:bodyPr wrap="square" rtlCol="0">
            <a:spAutoFit/>
          </a:bodyPr>
          <a:lstStyle/>
          <a:p>
            <a:r>
              <a:rPr lang="it-IT" dirty="0" smtClean="0">
                <a:solidFill>
                  <a:srgbClr val="008000"/>
                </a:solidFill>
              </a:rPr>
              <a:t>17.1.2</a:t>
            </a:r>
            <a:r>
              <a:rPr lang="it-IT" dirty="0">
                <a:solidFill>
                  <a:srgbClr val="008000"/>
                </a:solidFill>
              </a:rPr>
              <a:t>. </a:t>
            </a:r>
            <a:r>
              <a:rPr lang="it-IT" b="1" dirty="0">
                <a:solidFill>
                  <a:srgbClr val="008000"/>
                </a:solidFill>
              </a:rPr>
              <a:t>Passiflore tripartite </a:t>
            </a:r>
            <a:r>
              <a:rPr lang="it-IT" dirty="0" smtClean="0">
                <a:solidFill>
                  <a:srgbClr val="008000"/>
                </a:solidFill>
              </a:rPr>
              <a:t>ou</a:t>
            </a:r>
            <a:r>
              <a:rPr lang="it-IT" b="1" dirty="0" smtClean="0">
                <a:solidFill>
                  <a:srgbClr val="008000"/>
                </a:solidFill>
              </a:rPr>
              <a:t> curuba </a:t>
            </a:r>
            <a:r>
              <a:rPr lang="it-IT" dirty="0" smtClean="0">
                <a:solidFill>
                  <a:srgbClr val="008000"/>
                </a:solidFill>
              </a:rPr>
              <a:t>(</a:t>
            </a:r>
            <a:r>
              <a:rPr lang="it-IT" i="1" dirty="0" smtClean="0">
                <a:solidFill>
                  <a:srgbClr val="008000"/>
                </a:solidFill>
              </a:rPr>
              <a:t>Passiflora </a:t>
            </a:r>
            <a:r>
              <a:rPr lang="it-IT" i="1" dirty="0">
                <a:solidFill>
                  <a:srgbClr val="008000"/>
                </a:solidFill>
              </a:rPr>
              <a:t>tripartita</a:t>
            </a:r>
            <a:r>
              <a:rPr lang="it-IT" dirty="0">
                <a:solidFill>
                  <a:srgbClr val="008000"/>
                </a:solidFill>
              </a:rPr>
              <a:t>)</a:t>
            </a:r>
            <a:endParaRPr lang="fr-FR" dirty="0" smtClean="0">
              <a:solidFill>
                <a:srgbClr val="008000"/>
              </a:solidFill>
            </a:endParaRPr>
          </a:p>
        </p:txBody>
      </p:sp>
      <p:sp>
        <p:nvSpPr>
          <p:cNvPr id="6" name="ZoneTexte 5"/>
          <p:cNvSpPr txBox="1"/>
          <p:nvPr/>
        </p:nvSpPr>
        <p:spPr>
          <a:xfrm>
            <a:off x="161364" y="1140311"/>
            <a:ext cx="11801140" cy="3785652"/>
          </a:xfrm>
          <a:prstGeom prst="rect">
            <a:avLst/>
          </a:prstGeom>
          <a:noFill/>
        </p:spPr>
        <p:txBody>
          <a:bodyPr wrap="square" rtlCol="0">
            <a:spAutoFit/>
          </a:bodyPr>
          <a:lstStyle/>
          <a:p>
            <a:pPr algn="just"/>
            <a:r>
              <a:rPr lang="fr-FR" dirty="0">
                <a:solidFill>
                  <a:srgbClr val="008000"/>
                </a:solidFill>
              </a:rPr>
              <a:t>Passiflore à </a:t>
            </a:r>
            <a:r>
              <a:rPr lang="fr-FR" dirty="0" smtClean="0">
                <a:solidFill>
                  <a:srgbClr val="008000"/>
                </a:solidFill>
              </a:rPr>
              <a:t>duvet. Originaire </a:t>
            </a:r>
            <a:r>
              <a:rPr lang="fr-FR" dirty="0">
                <a:solidFill>
                  <a:srgbClr val="008000"/>
                </a:solidFill>
              </a:rPr>
              <a:t>des </a:t>
            </a:r>
            <a:r>
              <a:rPr lang="fr-FR" dirty="0" smtClean="0">
                <a:solidFill>
                  <a:srgbClr val="008000"/>
                </a:solidFill>
                <a:hlinkClick r:id="rId2" tooltip="Andes"/>
              </a:rPr>
              <a:t>Andes</a:t>
            </a:r>
            <a:r>
              <a:rPr lang="fr-FR" dirty="0">
                <a:solidFill>
                  <a:srgbClr val="008000"/>
                </a:solidFill>
              </a:rPr>
              <a:t>, </a:t>
            </a:r>
            <a:r>
              <a:rPr lang="fr-FR" dirty="0" smtClean="0">
                <a:solidFill>
                  <a:srgbClr val="008000"/>
                </a:solidFill>
              </a:rPr>
              <a:t>au </a:t>
            </a:r>
            <a:r>
              <a:rPr lang="fr-FR" dirty="0">
                <a:solidFill>
                  <a:srgbClr val="008000"/>
                </a:solidFill>
              </a:rPr>
              <a:t>Pérou, </a:t>
            </a:r>
            <a:r>
              <a:rPr lang="fr-FR" dirty="0" smtClean="0">
                <a:solidFill>
                  <a:srgbClr val="008000"/>
                </a:solidFill>
              </a:rPr>
              <a:t>cette liane grimpante pousse </a:t>
            </a:r>
            <a:r>
              <a:rPr lang="fr-FR" i="1" dirty="0">
                <a:solidFill>
                  <a:srgbClr val="008000"/>
                </a:solidFill>
              </a:rPr>
              <a:t>sur la </a:t>
            </a:r>
            <a:r>
              <a:rPr lang="fr-FR" i="1" dirty="0" smtClean="0">
                <a:solidFill>
                  <a:srgbClr val="008000"/>
                </a:solidFill>
              </a:rPr>
              <a:t>côte, </a:t>
            </a:r>
            <a:r>
              <a:rPr lang="fr-FR" i="1" dirty="0">
                <a:solidFill>
                  <a:srgbClr val="008000"/>
                </a:solidFill>
              </a:rPr>
              <a:t>dans les montagnes et la </a:t>
            </a:r>
            <a:r>
              <a:rPr lang="fr-FR" i="1" dirty="0" smtClean="0">
                <a:solidFill>
                  <a:srgbClr val="008000"/>
                </a:solidFill>
              </a:rPr>
              <a:t>jungle</a:t>
            </a:r>
            <a:r>
              <a:rPr lang="fr-FR" dirty="0" smtClean="0">
                <a:solidFill>
                  <a:srgbClr val="008000"/>
                </a:solidFill>
              </a:rPr>
              <a:t>. Elle pousse </a:t>
            </a:r>
            <a:r>
              <a:rPr lang="fr-FR" dirty="0">
                <a:solidFill>
                  <a:srgbClr val="008000"/>
                </a:solidFill>
              </a:rPr>
              <a:t>aussi en Bolivie, l'Equateur, la Colombie, le Brésil, dans les zones </a:t>
            </a:r>
            <a:r>
              <a:rPr lang="fr-FR" dirty="0" smtClean="0">
                <a:solidFill>
                  <a:srgbClr val="008000"/>
                </a:solidFill>
              </a:rPr>
              <a:t>à pluviométrie annuelles </a:t>
            </a:r>
            <a:r>
              <a:rPr lang="fr-FR" dirty="0">
                <a:solidFill>
                  <a:srgbClr val="008000"/>
                </a:solidFill>
              </a:rPr>
              <a:t>bien </a:t>
            </a:r>
            <a:r>
              <a:rPr lang="fr-FR" dirty="0" smtClean="0">
                <a:solidFill>
                  <a:srgbClr val="008000"/>
                </a:solidFill>
              </a:rPr>
              <a:t>réparties, </a:t>
            </a:r>
            <a:r>
              <a:rPr lang="fr-FR" dirty="0">
                <a:solidFill>
                  <a:srgbClr val="008000"/>
                </a:solidFill>
              </a:rPr>
              <a:t>entre 800-1500 </a:t>
            </a:r>
            <a:r>
              <a:rPr lang="fr-FR" dirty="0" smtClean="0">
                <a:solidFill>
                  <a:srgbClr val="008000"/>
                </a:solidFill>
                <a:hlinkClick r:id="rId3" tooltip="Mm"/>
              </a:rPr>
              <a:t>mm</a:t>
            </a:r>
            <a:r>
              <a:rPr lang="fr-FR" dirty="0" smtClean="0">
                <a:solidFill>
                  <a:srgbClr val="008000"/>
                </a:solidFill>
              </a:rPr>
              <a:t>, et à une </a:t>
            </a:r>
            <a:r>
              <a:rPr lang="fr-FR" dirty="0">
                <a:solidFill>
                  <a:srgbClr val="008000"/>
                </a:solidFill>
              </a:rPr>
              <a:t>altitude entre 2000 et 3200 </a:t>
            </a:r>
            <a:r>
              <a:rPr lang="fr-FR" dirty="0" smtClean="0">
                <a:solidFill>
                  <a:srgbClr val="008000"/>
                </a:solidFill>
                <a:hlinkClick r:id="rId4" tooltip="M"/>
              </a:rPr>
              <a:t>mètres</a:t>
            </a:r>
            <a:r>
              <a:rPr lang="fr-FR" dirty="0">
                <a:solidFill>
                  <a:srgbClr val="008000"/>
                </a:solidFill>
              </a:rPr>
              <a:t> </a:t>
            </a:r>
            <a:r>
              <a:rPr lang="fr-FR" dirty="0" smtClean="0">
                <a:solidFill>
                  <a:srgbClr val="008000"/>
                </a:solidFill>
              </a:rPr>
              <a:t>(famille </a:t>
            </a:r>
            <a:r>
              <a:rPr lang="fr-FR" i="1" dirty="0" err="1">
                <a:solidFill>
                  <a:srgbClr val="008000"/>
                </a:solidFill>
                <a:hlinkClick r:id="rId5" tooltip="Passifloraceae"/>
              </a:rPr>
              <a:t>Passifloraceae</a:t>
            </a:r>
            <a:r>
              <a:rPr lang="fr-FR" dirty="0" smtClean="0">
                <a:solidFill>
                  <a:srgbClr val="008000"/>
                </a:solidFill>
              </a:rPr>
              <a:t>). </a:t>
            </a:r>
            <a:r>
              <a:rPr lang="fr-FR" dirty="0">
                <a:solidFill>
                  <a:srgbClr val="008000"/>
                </a:solidFill>
              </a:rPr>
              <a:t>La fleur est </a:t>
            </a:r>
            <a:r>
              <a:rPr lang="fr-FR" dirty="0" smtClean="0">
                <a:solidFill>
                  <a:srgbClr val="008000"/>
                </a:solidFill>
              </a:rPr>
              <a:t>de couleur rouge </a:t>
            </a:r>
            <a:r>
              <a:rPr lang="fr-FR" dirty="0">
                <a:solidFill>
                  <a:srgbClr val="008000"/>
                </a:solidFill>
              </a:rPr>
              <a:t>ou </a:t>
            </a:r>
            <a:r>
              <a:rPr lang="fr-FR" dirty="0" smtClean="0">
                <a:solidFill>
                  <a:srgbClr val="008000"/>
                </a:solidFill>
              </a:rPr>
              <a:t>violette pendante </a:t>
            </a:r>
            <a:r>
              <a:rPr lang="fr-FR" dirty="0">
                <a:solidFill>
                  <a:srgbClr val="008000"/>
                </a:solidFill>
              </a:rPr>
              <a:t>et belle. </a:t>
            </a:r>
            <a:r>
              <a:rPr lang="fr-FR" dirty="0" smtClean="0">
                <a:solidFill>
                  <a:srgbClr val="008000"/>
                </a:solidFill>
              </a:rPr>
              <a:t>Le</a:t>
            </a:r>
            <a:r>
              <a:rPr lang="fr-FR" dirty="0">
                <a:solidFill>
                  <a:srgbClr val="008000"/>
                </a:solidFill>
              </a:rPr>
              <a:t> </a:t>
            </a:r>
            <a:r>
              <a:rPr lang="fr-FR" dirty="0">
                <a:solidFill>
                  <a:srgbClr val="008000"/>
                </a:solidFill>
                <a:hlinkClick r:id="rId6" tooltip="Fruit"/>
              </a:rPr>
              <a:t>Fruit</a:t>
            </a:r>
            <a:r>
              <a:rPr lang="fr-FR" dirty="0">
                <a:solidFill>
                  <a:srgbClr val="008000"/>
                </a:solidFill>
              </a:rPr>
              <a:t> </a:t>
            </a:r>
            <a:r>
              <a:rPr lang="fr-FR" dirty="0" smtClean="0">
                <a:solidFill>
                  <a:srgbClr val="008000"/>
                </a:solidFill>
              </a:rPr>
              <a:t>est oblong, </a:t>
            </a:r>
            <a:r>
              <a:rPr lang="fr-FR" dirty="0">
                <a:solidFill>
                  <a:srgbClr val="008000"/>
                </a:solidFill>
              </a:rPr>
              <a:t>avec péricarpe jaune pâle à </a:t>
            </a:r>
            <a:r>
              <a:rPr lang="fr-FR" dirty="0" smtClean="0">
                <a:solidFill>
                  <a:srgbClr val="008000"/>
                </a:solidFill>
              </a:rPr>
              <a:t>maturité, de 6 à 15 </a:t>
            </a:r>
            <a:r>
              <a:rPr lang="fr-FR" dirty="0">
                <a:solidFill>
                  <a:srgbClr val="008000"/>
                </a:solidFill>
              </a:rPr>
              <a:t>cm de long et 3,5 à 5 cm de diamètre et pesant 100 à 180 g</a:t>
            </a:r>
            <a:r>
              <a:rPr lang="fr-FR" dirty="0" smtClean="0">
                <a:solidFill>
                  <a:srgbClr val="008000"/>
                </a:solidFill>
              </a:rPr>
              <a:t>, </a:t>
            </a:r>
            <a:r>
              <a:rPr lang="fr-FR" dirty="0">
                <a:solidFill>
                  <a:srgbClr val="008000"/>
                </a:solidFill>
              </a:rPr>
              <a:t>contenant de nombreuses </a:t>
            </a:r>
            <a:r>
              <a:rPr lang="fr-FR" dirty="0" smtClean="0">
                <a:solidFill>
                  <a:srgbClr val="008000"/>
                </a:solidFill>
              </a:rPr>
              <a:t>graines </a:t>
            </a:r>
            <a:r>
              <a:rPr lang="fr-FR" dirty="0" err="1" smtClean="0">
                <a:solidFill>
                  <a:srgbClr val="008000"/>
                </a:solidFill>
              </a:rPr>
              <a:t>obovales</a:t>
            </a:r>
            <a:r>
              <a:rPr lang="fr-FR" dirty="0" smtClean="0">
                <a:solidFill>
                  <a:srgbClr val="008000"/>
                </a:solidFill>
              </a:rPr>
              <a:t>, </a:t>
            </a:r>
            <a:r>
              <a:rPr lang="fr-FR" dirty="0">
                <a:solidFill>
                  <a:srgbClr val="008000"/>
                </a:solidFill>
              </a:rPr>
              <a:t>avec aryle orange, succulente, comestible, utilisée pour faire des jus et des crèmes glacées</a:t>
            </a:r>
            <a:r>
              <a:rPr lang="fr-FR" dirty="0" smtClean="0">
                <a:solidFill>
                  <a:srgbClr val="008000"/>
                </a:solidFill>
              </a:rPr>
              <a:t>. On </a:t>
            </a:r>
            <a:r>
              <a:rPr lang="fr-FR" dirty="0">
                <a:solidFill>
                  <a:srgbClr val="008000"/>
                </a:solidFill>
              </a:rPr>
              <a:t>cultive cette liane sur des </a:t>
            </a:r>
            <a:r>
              <a:rPr lang="fr-FR" dirty="0" smtClean="0">
                <a:solidFill>
                  <a:srgbClr val="008000"/>
                </a:solidFill>
              </a:rPr>
              <a:t>espaliers ou un arbre tuteur. </a:t>
            </a:r>
            <a:r>
              <a:rPr lang="fr-FR" dirty="0">
                <a:solidFill>
                  <a:srgbClr val="008000"/>
                </a:solidFill>
              </a:rPr>
              <a:t>Il est cultivé entre 1800 et </a:t>
            </a:r>
            <a:r>
              <a:rPr lang="fr-FR" dirty="0" smtClean="0">
                <a:solidFill>
                  <a:srgbClr val="008000"/>
                </a:solidFill>
              </a:rPr>
              <a:t>3500 m. </a:t>
            </a:r>
            <a:r>
              <a:rPr lang="fr-FR" dirty="0">
                <a:solidFill>
                  <a:srgbClr val="008000"/>
                </a:solidFill>
              </a:rPr>
              <a:t>Le </a:t>
            </a:r>
            <a:r>
              <a:rPr lang="fr-FR" i="1" dirty="0" err="1">
                <a:solidFill>
                  <a:srgbClr val="008000"/>
                </a:solidFill>
              </a:rPr>
              <a:t>curuba</a:t>
            </a:r>
            <a:r>
              <a:rPr lang="fr-FR" dirty="0">
                <a:solidFill>
                  <a:srgbClr val="008000"/>
                </a:solidFill>
              </a:rPr>
              <a:t> produit des fruits </a:t>
            </a:r>
            <a:r>
              <a:rPr lang="fr-FR" dirty="0" smtClean="0">
                <a:solidFill>
                  <a:srgbClr val="008000"/>
                </a:solidFill>
              </a:rPr>
              <a:t>durant 8-10 </a:t>
            </a:r>
            <a:r>
              <a:rPr lang="fr-FR" dirty="0">
                <a:solidFill>
                  <a:srgbClr val="008000"/>
                </a:solidFill>
              </a:rPr>
              <a:t>ans, il est donc nécessaire de </a:t>
            </a:r>
            <a:r>
              <a:rPr lang="fr-FR" dirty="0" smtClean="0">
                <a:solidFill>
                  <a:srgbClr val="008000"/>
                </a:solidFill>
              </a:rPr>
              <a:t>le maintenir </a:t>
            </a:r>
            <a:r>
              <a:rPr lang="fr-FR" dirty="0">
                <a:solidFill>
                  <a:srgbClr val="008000"/>
                </a:solidFill>
              </a:rPr>
              <a:t>une </a:t>
            </a:r>
            <a:r>
              <a:rPr lang="fr-FR" dirty="0" smtClean="0">
                <a:solidFill>
                  <a:srgbClr val="008000"/>
                </a:solidFill>
              </a:rPr>
              <a:t>taille appropriée pour favoriser </a:t>
            </a:r>
            <a:r>
              <a:rPr lang="fr-FR" dirty="0">
                <a:solidFill>
                  <a:srgbClr val="008000"/>
                </a:solidFill>
              </a:rPr>
              <a:t>s</a:t>
            </a:r>
            <a:r>
              <a:rPr lang="fr-FR" dirty="0" smtClean="0">
                <a:solidFill>
                  <a:srgbClr val="008000"/>
                </a:solidFill>
              </a:rPr>
              <a:t>a </a:t>
            </a:r>
            <a:r>
              <a:rPr lang="fr-FR" dirty="0">
                <a:solidFill>
                  <a:srgbClr val="008000"/>
                </a:solidFill>
              </a:rPr>
              <a:t>production. Choisissez le fruit doit être quand </a:t>
            </a:r>
            <a:r>
              <a:rPr lang="fr-FR" dirty="0" smtClean="0">
                <a:solidFill>
                  <a:srgbClr val="008000"/>
                </a:solidFill>
              </a:rPr>
              <a:t>il apparaît attractif, agréable [en Espagnol </a:t>
            </a:r>
            <a:r>
              <a:rPr lang="fr-FR" dirty="0">
                <a:solidFill>
                  <a:srgbClr val="008000"/>
                </a:solidFill>
              </a:rPr>
              <a:t>: </a:t>
            </a:r>
            <a:r>
              <a:rPr lang="fr-FR" dirty="0" err="1">
                <a:solidFill>
                  <a:srgbClr val="008000"/>
                </a:solidFill>
              </a:rPr>
              <a:t>pintón</a:t>
            </a:r>
            <a:r>
              <a:rPr lang="fr-FR" dirty="0">
                <a:solidFill>
                  <a:srgbClr val="008000"/>
                </a:solidFill>
              </a:rPr>
              <a:t>], </a:t>
            </a:r>
            <a:r>
              <a:rPr lang="fr-FR" dirty="0" smtClean="0">
                <a:solidFill>
                  <a:srgbClr val="008000"/>
                </a:solidFill>
              </a:rPr>
              <a:t>parce que le </a:t>
            </a:r>
            <a:r>
              <a:rPr lang="fr-FR" dirty="0" err="1" smtClean="0">
                <a:solidFill>
                  <a:srgbClr val="008000"/>
                </a:solidFill>
              </a:rPr>
              <a:t>curuba</a:t>
            </a:r>
            <a:r>
              <a:rPr lang="fr-FR" dirty="0" smtClean="0">
                <a:solidFill>
                  <a:srgbClr val="008000"/>
                </a:solidFill>
              </a:rPr>
              <a:t> </a:t>
            </a:r>
            <a:r>
              <a:rPr lang="fr-FR" dirty="0">
                <a:solidFill>
                  <a:srgbClr val="008000"/>
                </a:solidFill>
              </a:rPr>
              <a:t>est un fruit </a:t>
            </a:r>
            <a:r>
              <a:rPr lang="fr-FR" dirty="0" smtClean="0">
                <a:solidFill>
                  <a:srgbClr val="008000"/>
                </a:solidFill>
              </a:rPr>
              <a:t>climactérique (+).</a:t>
            </a:r>
            <a:r>
              <a:rPr lang="fr-FR" dirty="0">
                <a:solidFill>
                  <a:srgbClr val="008000"/>
                </a:solidFill>
              </a:rPr>
              <a:t> Le pédoncule doit être coupé avec un sécateur et ne doit pas être tordu ou </a:t>
            </a:r>
            <a:r>
              <a:rPr lang="fr-FR" dirty="0" smtClean="0">
                <a:solidFill>
                  <a:srgbClr val="008000"/>
                </a:solidFill>
              </a:rPr>
              <a:t>frappé [</a:t>
            </a:r>
            <a:r>
              <a:rPr lang="fr-FR" dirty="0">
                <a:solidFill>
                  <a:srgbClr val="008000"/>
                </a:solidFill>
              </a:rPr>
              <a:t>en Espagnol : </a:t>
            </a:r>
            <a:r>
              <a:rPr lang="fr-FR" dirty="0" err="1" smtClean="0">
                <a:solidFill>
                  <a:srgbClr val="008000"/>
                </a:solidFill>
              </a:rPr>
              <a:t>golpear</a:t>
            </a:r>
            <a:r>
              <a:rPr lang="fr-FR" dirty="0" smtClean="0">
                <a:solidFill>
                  <a:srgbClr val="008000"/>
                </a:solidFill>
              </a:rPr>
              <a:t>], sinon il </a:t>
            </a:r>
            <a:r>
              <a:rPr lang="fr-FR" dirty="0">
                <a:solidFill>
                  <a:srgbClr val="008000"/>
                </a:solidFill>
              </a:rPr>
              <a:t>se </a:t>
            </a:r>
            <a:r>
              <a:rPr lang="fr-FR" dirty="0" smtClean="0">
                <a:solidFill>
                  <a:srgbClr val="008000"/>
                </a:solidFill>
              </a:rPr>
              <a:t>décomposera </a:t>
            </a:r>
            <a:r>
              <a:rPr lang="fr-FR" dirty="0">
                <a:solidFill>
                  <a:srgbClr val="008000"/>
                </a:solidFill>
              </a:rPr>
              <a:t>et </a:t>
            </a:r>
            <a:r>
              <a:rPr lang="fr-FR" dirty="0" smtClean="0">
                <a:solidFill>
                  <a:srgbClr val="008000"/>
                </a:solidFill>
              </a:rPr>
              <a:t>cela réduira </a:t>
            </a:r>
            <a:r>
              <a:rPr lang="fr-FR" dirty="0">
                <a:solidFill>
                  <a:srgbClr val="008000"/>
                </a:solidFill>
              </a:rPr>
              <a:t>sa valeur commerciale</a:t>
            </a:r>
            <a:r>
              <a:rPr lang="fr-FR" dirty="0" smtClean="0">
                <a:solidFill>
                  <a:srgbClr val="008000"/>
                </a:solidFill>
              </a:rPr>
              <a:t>. </a:t>
            </a:r>
          </a:p>
          <a:p>
            <a:pPr algn="just"/>
            <a:r>
              <a:rPr lang="fr-FR" sz="1200" b="1" dirty="0" err="1" smtClean="0">
                <a:solidFill>
                  <a:srgbClr val="008000"/>
                </a:solidFill>
              </a:rPr>
              <a:t>Curuba</a:t>
            </a:r>
            <a:r>
              <a:rPr lang="fr-FR" sz="1200" b="1" dirty="0" smtClean="0">
                <a:solidFill>
                  <a:srgbClr val="008000"/>
                </a:solidFill>
              </a:rPr>
              <a:t> </a:t>
            </a:r>
            <a:r>
              <a:rPr lang="fr-FR" sz="1200" b="1" dirty="0">
                <a:solidFill>
                  <a:srgbClr val="008000"/>
                </a:solidFill>
              </a:rPr>
              <a:t>de Castilla</a:t>
            </a:r>
            <a:r>
              <a:rPr lang="fr-FR" sz="1200" dirty="0">
                <a:solidFill>
                  <a:srgbClr val="008000"/>
                </a:solidFill>
              </a:rPr>
              <a:t> </a:t>
            </a:r>
            <a:r>
              <a:rPr lang="fr-FR" sz="1200" dirty="0" smtClean="0">
                <a:solidFill>
                  <a:srgbClr val="008000"/>
                </a:solidFill>
              </a:rPr>
              <a:t>ou</a:t>
            </a:r>
            <a:r>
              <a:rPr lang="fr-FR" sz="1200" dirty="0">
                <a:solidFill>
                  <a:srgbClr val="008000"/>
                </a:solidFill>
              </a:rPr>
              <a:t> </a:t>
            </a:r>
            <a:r>
              <a:rPr lang="fr-FR" sz="1200" b="1" dirty="0" err="1">
                <a:solidFill>
                  <a:srgbClr val="008000"/>
                </a:solidFill>
              </a:rPr>
              <a:t>tumbo</a:t>
            </a:r>
            <a:r>
              <a:rPr lang="fr-FR" sz="1200" b="1" dirty="0">
                <a:solidFill>
                  <a:srgbClr val="008000"/>
                </a:solidFill>
              </a:rPr>
              <a:t> </a:t>
            </a:r>
            <a:r>
              <a:rPr lang="fr-FR" sz="1200" b="1" dirty="0" err="1" smtClean="0">
                <a:solidFill>
                  <a:srgbClr val="008000"/>
                </a:solidFill>
              </a:rPr>
              <a:t>serrano</a:t>
            </a:r>
            <a:r>
              <a:rPr lang="fr-FR" sz="1200" dirty="0">
                <a:solidFill>
                  <a:srgbClr val="008000"/>
                </a:solidFill>
              </a:rPr>
              <a:t>, désigné d'abord comme </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mollissima</a:t>
            </a:r>
            <a:r>
              <a:rPr lang="fr-FR" sz="1200" dirty="0">
                <a:solidFill>
                  <a:srgbClr val="008000"/>
                </a:solidFill>
              </a:rPr>
              <a:t>, est maintenant considéré comme </a:t>
            </a:r>
            <a:r>
              <a:rPr lang="fr-FR" sz="1200" i="1" dirty="0" err="1">
                <a:solidFill>
                  <a:srgbClr val="008000"/>
                </a:solidFill>
              </a:rPr>
              <a:t>Passiflora</a:t>
            </a:r>
            <a:r>
              <a:rPr lang="fr-FR" sz="1200" i="1" dirty="0">
                <a:solidFill>
                  <a:srgbClr val="008000"/>
                </a:solidFill>
              </a:rPr>
              <a:t> tripartite var. </a:t>
            </a:r>
            <a:r>
              <a:rPr lang="fr-FR" sz="1200" i="1" dirty="0" err="1">
                <a:solidFill>
                  <a:srgbClr val="008000"/>
                </a:solidFill>
              </a:rPr>
              <a:t>mollisima</a:t>
            </a:r>
            <a:r>
              <a:rPr lang="fr-FR" sz="1200" dirty="0">
                <a:solidFill>
                  <a:srgbClr val="008000"/>
                </a:solidFill>
              </a:rPr>
              <a:t>, une sous-espèce de </a:t>
            </a:r>
            <a:r>
              <a:rPr lang="fr-FR" sz="1200" i="1" dirty="0">
                <a:solidFill>
                  <a:srgbClr val="008000"/>
                </a:solidFill>
              </a:rPr>
              <a:t>P. Tripartite</a:t>
            </a:r>
            <a:r>
              <a:rPr lang="fr-FR" sz="1200" dirty="0">
                <a:solidFill>
                  <a:srgbClr val="008000"/>
                </a:solidFill>
              </a:rPr>
              <a:t>.</a:t>
            </a:r>
            <a:endParaRPr lang="fr-FR" sz="1200" dirty="0" smtClean="0">
              <a:solidFill>
                <a:srgbClr val="008000"/>
              </a:solidFill>
            </a:endParaRPr>
          </a:p>
          <a:p>
            <a:pPr algn="just"/>
            <a:r>
              <a:rPr lang="fr-FR" sz="1200" dirty="0" smtClean="0">
                <a:solidFill>
                  <a:srgbClr val="008000"/>
                </a:solidFill>
              </a:rPr>
              <a:t>(+) </a:t>
            </a:r>
            <a:r>
              <a:rPr lang="fr-FR" sz="1200" dirty="0">
                <a:solidFill>
                  <a:srgbClr val="008000"/>
                </a:solidFill>
              </a:rPr>
              <a:t>Un </a:t>
            </a:r>
            <a:r>
              <a:rPr lang="fr-FR" sz="1200" dirty="0">
                <a:solidFill>
                  <a:srgbClr val="008000"/>
                </a:solidFill>
                <a:hlinkClick r:id="rId7" tooltip="Fruit (botanique)"/>
              </a:rPr>
              <a:t>fruit</a:t>
            </a:r>
            <a:r>
              <a:rPr lang="fr-FR" sz="1200" dirty="0">
                <a:solidFill>
                  <a:srgbClr val="008000"/>
                </a:solidFill>
              </a:rPr>
              <a:t> est dit </a:t>
            </a:r>
            <a:r>
              <a:rPr lang="fr-FR" sz="1200" b="1" dirty="0">
                <a:solidFill>
                  <a:srgbClr val="008000"/>
                </a:solidFill>
              </a:rPr>
              <a:t>climactérique</a:t>
            </a:r>
            <a:r>
              <a:rPr lang="fr-FR" sz="1200" dirty="0">
                <a:solidFill>
                  <a:srgbClr val="008000"/>
                </a:solidFill>
              </a:rPr>
              <a:t> si sa maturation est dépendante de </a:t>
            </a:r>
            <a:r>
              <a:rPr lang="fr-FR" sz="1200" dirty="0" smtClean="0">
                <a:solidFill>
                  <a:srgbClr val="008000"/>
                </a:solidFill>
              </a:rPr>
              <a:t>l'</a:t>
            </a:r>
            <a:r>
              <a:rPr lang="fr-FR" sz="1200" dirty="0" smtClean="0">
                <a:solidFill>
                  <a:srgbClr val="008000"/>
                </a:solidFill>
                <a:hlinkClick r:id="rId8" tooltip="Éthylène"/>
              </a:rPr>
              <a:t>éthylène</a:t>
            </a:r>
            <a:r>
              <a:rPr lang="fr-FR" sz="1200" dirty="0" smtClean="0">
                <a:solidFill>
                  <a:srgbClr val="008000"/>
                </a:solidFill>
              </a:rPr>
              <a:t>. Synonymes </a:t>
            </a:r>
            <a:r>
              <a:rPr lang="fr-FR" sz="1200" dirty="0">
                <a:solidFill>
                  <a:srgbClr val="008000"/>
                </a:solidFill>
              </a:rPr>
              <a:t>: </a:t>
            </a:r>
            <a:r>
              <a:rPr lang="fr-FR" sz="1200" i="1" dirty="0" err="1">
                <a:solidFill>
                  <a:srgbClr val="008000"/>
                </a:solidFill>
              </a:rPr>
              <a:t>Passiflora</a:t>
            </a:r>
            <a:r>
              <a:rPr lang="fr-FR" sz="1200" i="1" dirty="0">
                <a:solidFill>
                  <a:srgbClr val="008000"/>
                </a:solidFill>
              </a:rPr>
              <a:t> </a:t>
            </a:r>
            <a:r>
              <a:rPr lang="fr-FR" sz="1200" i="1" dirty="0" err="1">
                <a:solidFill>
                  <a:srgbClr val="008000"/>
                </a:solidFill>
              </a:rPr>
              <a:t>psilantha</a:t>
            </a:r>
            <a:r>
              <a:rPr lang="fr-FR" sz="1200" dirty="0" smtClean="0">
                <a:solidFill>
                  <a:srgbClr val="008000"/>
                </a:solidFill>
              </a:rPr>
              <a:t>, </a:t>
            </a:r>
            <a:r>
              <a:rPr lang="fr-FR" sz="1200" i="1" dirty="0" err="1">
                <a:solidFill>
                  <a:srgbClr val="008000"/>
                </a:solidFill>
              </a:rPr>
              <a:t>Tacsonia</a:t>
            </a:r>
            <a:r>
              <a:rPr lang="fr-FR" sz="1200" dirty="0">
                <a:solidFill>
                  <a:srgbClr val="008000"/>
                </a:solidFill>
              </a:rPr>
              <a:t>  </a:t>
            </a:r>
            <a:r>
              <a:rPr lang="fr-FR" sz="1200" i="1" dirty="0" smtClean="0">
                <a:solidFill>
                  <a:srgbClr val="008000"/>
                </a:solidFill>
              </a:rPr>
              <a:t>tripartite</a:t>
            </a:r>
            <a:r>
              <a:rPr lang="fr-FR" sz="1200" dirty="0">
                <a:solidFill>
                  <a:srgbClr val="008000"/>
                </a:solidFill>
              </a:rPr>
              <a:t>.</a:t>
            </a:r>
            <a:endParaRPr lang="fr-FR" sz="1200" i="1" dirty="0" smtClean="0">
              <a:solidFill>
                <a:srgbClr val="008000"/>
              </a:solidFill>
            </a:endParaRPr>
          </a:p>
          <a:p>
            <a:pPr algn="just"/>
            <a:r>
              <a:rPr lang="fr-FR" sz="1200" dirty="0" smtClean="0">
                <a:solidFill>
                  <a:srgbClr val="008000"/>
                </a:solidFill>
              </a:rPr>
              <a:t>Autres noms du fruit : </a:t>
            </a:r>
            <a:r>
              <a:rPr lang="es-ES" sz="1200" dirty="0">
                <a:solidFill>
                  <a:srgbClr val="008000"/>
                </a:solidFill>
              </a:rPr>
              <a:t> </a:t>
            </a:r>
            <a:r>
              <a:rPr lang="es-ES" sz="1200" dirty="0" err="1" smtClean="0">
                <a:solidFill>
                  <a:srgbClr val="008000"/>
                </a:solidFill>
              </a:rPr>
              <a:t>Curuba</a:t>
            </a:r>
            <a:r>
              <a:rPr lang="es-ES" sz="1200" dirty="0" smtClean="0">
                <a:solidFill>
                  <a:srgbClr val="008000"/>
                </a:solidFill>
              </a:rPr>
              <a:t>,</a:t>
            </a:r>
            <a:r>
              <a:rPr lang="es-ES" sz="1200" dirty="0">
                <a:solidFill>
                  <a:srgbClr val="008000"/>
                </a:solidFill>
              </a:rPr>
              <a:t> </a:t>
            </a:r>
            <a:r>
              <a:rPr lang="es-ES" sz="1200" dirty="0" err="1" smtClean="0">
                <a:solidFill>
                  <a:srgbClr val="008000"/>
                </a:solidFill>
              </a:rPr>
              <a:t>taxo</a:t>
            </a:r>
            <a:r>
              <a:rPr lang="es-ES" sz="1200" dirty="0" smtClean="0">
                <a:solidFill>
                  <a:srgbClr val="008000"/>
                </a:solidFill>
              </a:rPr>
              <a:t>,</a:t>
            </a:r>
            <a:r>
              <a:rPr lang="es-ES" sz="1200" dirty="0">
                <a:solidFill>
                  <a:srgbClr val="008000"/>
                </a:solidFill>
              </a:rPr>
              <a:t> </a:t>
            </a:r>
            <a:r>
              <a:rPr lang="es-ES" sz="1200" dirty="0" smtClean="0">
                <a:solidFill>
                  <a:srgbClr val="008000"/>
                </a:solidFill>
              </a:rPr>
              <a:t>tumbo,</a:t>
            </a:r>
            <a:r>
              <a:rPr lang="es-ES" sz="1200" dirty="0">
                <a:solidFill>
                  <a:srgbClr val="008000"/>
                </a:solidFill>
              </a:rPr>
              <a:t> parcha o </a:t>
            </a:r>
            <a:r>
              <a:rPr lang="es-ES" sz="1200" dirty="0" err="1">
                <a:solidFill>
                  <a:srgbClr val="008000"/>
                </a:solidFill>
              </a:rPr>
              <a:t>poroksa</a:t>
            </a:r>
            <a:r>
              <a:rPr lang="es-ES" sz="1200" dirty="0">
                <a:solidFill>
                  <a:srgbClr val="008000"/>
                </a:solidFill>
              </a:rPr>
              <a:t> (en quechua</a:t>
            </a:r>
            <a:r>
              <a:rPr lang="es-ES" sz="1200" dirty="0" smtClean="0">
                <a:solidFill>
                  <a:srgbClr val="008000"/>
                </a:solidFill>
              </a:rPr>
              <a:t>). </a:t>
            </a:r>
          </a:p>
          <a:p>
            <a:pPr algn="just"/>
            <a:r>
              <a:rPr lang="fr-FR" sz="1200" dirty="0" smtClean="0">
                <a:solidFill>
                  <a:srgbClr val="008000"/>
                </a:solidFill>
              </a:rPr>
              <a:t>Sous-espèces </a:t>
            </a:r>
            <a:r>
              <a:rPr lang="fr-FR" sz="1200" dirty="0">
                <a:solidFill>
                  <a:srgbClr val="008000"/>
                </a:solidFill>
              </a:rPr>
              <a:t>: </a:t>
            </a:r>
            <a:r>
              <a:rPr lang="fr-FR" sz="1200" i="1" dirty="0" err="1" smtClean="0">
                <a:solidFill>
                  <a:srgbClr val="008000"/>
                </a:solidFill>
              </a:rPr>
              <a:t>Passiflora</a:t>
            </a:r>
            <a:r>
              <a:rPr lang="fr-FR" sz="1200" i="1" dirty="0" smtClean="0">
                <a:solidFill>
                  <a:srgbClr val="008000"/>
                </a:solidFill>
              </a:rPr>
              <a:t> </a:t>
            </a:r>
            <a:r>
              <a:rPr lang="fr-FR" sz="1200" i="1" dirty="0">
                <a:solidFill>
                  <a:srgbClr val="008000"/>
                </a:solidFill>
              </a:rPr>
              <a:t>tripartite. var </a:t>
            </a:r>
            <a:r>
              <a:rPr lang="fr-FR" sz="1200" i="1" dirty="0" err="1" smtClean="0">
                <a:solidFill>
                  <a:srgbClr val="008000"/>
                </a:solidFill>
              </a:rPr>
              <a:t>azuayensis</a:t>
            </a:r>
            <a:r>
              <a:rPr lang="fr-FR" sz="1200" dirty="0" smtClean="0">
                <a:solidFill>
                  <a:srgbClr val="008000"/>
                </a:solidFill>
              </a:rPr>
              <a:t>, </a:t>
            </a:r>
            <a:r>
              <a:rPr lang="fr-FR" sz="1200" i="1" dirty="0" err="1" smtClean="0">
                <a:solidFill>
                  <a:srgbClr val="008000"/>
                </a:solidFill>
              </a:rPr>
              <a:t>Passiflora</a:t>
            </a:r>
            <a:r>
              <a:rPr lang="fr-FR" sz="1200" i="1" dirty="0" smtClean="0">
                <a:solidFill>
                  <a:srgbClr val="008000"/>
                </a:solidFill>
              </a:rPr>
              <a:t> </a:t>
            </a:r>
            <a:r>
              <a:rPr lang="fr-FR" sz="1200" i="1" dirty="0">
                <a:solidFill>
                  <a:srgbClr val="008000"/>
                </a:solidFill>
              </a:rPr>
              <a:t>tripartite. var </a:t>
            </a:r>
            <a:r>
              <a:rPr lang="fr-FR" sz="1200" i="1" dirty="0" err="1" smtClean="0">
                <a:solidFill>
                  <a:srgbClr val="008000"/>
                </a:solidFill>
              </a:rPr>
              <a:t>mollissima</a:t>
            </a:r>
            <a:r>
              <a:rPr lang="fr-FR" sz="1200" dirty="0" smtClean="0">
                <a:solidFill>
                  <a:srgbClr val="008000"/>
                </a:solidFill>
              </a:rPr>
              <a:t>, </a:t>
            </a:r>
            <a:r>
              <a:rPr lang="fr-FR" sz="1200" i="1" dirty="0" err="1" smtClean="0">
                <a:solidFill>
                  <a:srgbClr val="008000"/>
                </a:solidFill>
              </a:rPr>
              <a:t>Passiflora</a:t>
            </a:r>
            <a:r>
              <a:rPr lang="fr-FR" sz="1200" i="1" dirty="0" smtClean="0">
                <a:solidFill>
                  <a:srgbClr val="008000"/>
                </a:solidFill>
              </a:rPr>
              <a:t> </a:t>
            </a:r>
            <a:r>
              <a:rPr lang="fr-FR" sz="1200" i="1" dirty="0">
                <a:solidFill>
                  <a:srgbClr val="008000"/>
                </a:solidFill>
              </a:rPr>
              <a:t>tripartite. var </a:t>
            </a:r>
            <a:r>
              <a:rPr lang="fr-FR" sz="1200" i="1" dirty="0" smtClean="0">
                <a:solidFill>
                  <a:srgbClr val="008000"/>
                </a:solidFill>
              </a:rPr>
              <a:t>Tripartite.</a:t>
            </a:r>
          </a:p>
          <a:p>
            <a:pPr algn="just"/>
            <a:r>
              <a:rPr lang="fr-FR" sz="1200" dirty="0" smtClean="0">
                <a:solidFill>
                  <a:srgbClr val="008000"/>
                </a:solidFill>
              </a:rPr>
              <a:t>Sources </a:t>
            </a:r>
            <a:r>
              <a:rPr lang="fr-FR" sz="1200" dirty="0">
                <a:solidFill>
                  <a:srgbClr val="008000"/>
                </a:solidFill>
              </a:rPr>
              <a:t>: a) </a:t>
            </a:r>
            <a:r>
              <a:rPr lang="fr-FR" sz="1200" dirty="0">
                <a:solidFill>
                  <a:srgbClr val="008000"/>
                </a:solidFill>
                <a:hlinkClick r:id="rId9"/>
              </a:rPr>
              <a:t>http://</a:t>
            </a:r>
            <a:r>
              <a:rPr lang="fr-FR" sz="1200" dirty="0" smtClean="0">
                <a:solidFill>
                  <a:srgbClr val="008000"/>
                </a:solidFill>
                <a:hlinkClick r:id="rId9"/>
              </a:rPr>
              <a:t>es.wikipedia.org/wiki/Passiflora_tripartita</a:t>
            </a:r>
            <a:r>
              <a:rPr lang="fr-FR" sz="1200" dirty="0">
                <a:solidFill>
                  <a:srgbClr val="008000"/>
                </a:solidFill>
              </a:rPr>
              <a:t>, b) </a:t>
            </a:r>
            <a:r>
              <a:rPr lang="fr-FR" sz="1200" dirty="0">
                <a:solidFill>
                  <a:srgbClr val="008000"/>
                </a:solidFill>
                <a:hlinkClick r:id="rId10"/>
              </a:rPr>
              <a:t>http://</a:t>
            </a:r>
            <a:r>
              <a:rPr lang="fr-FR" sz="1200" dirty="0" smtClean="0">
                <a:solidFill>
                  <a:srgbClr val="008000"/>
                </a:solidFill>
                <a:hlinkClick r:id="rId10"/>
              </a:rPr>
              <a:t>es.wikipedia.org/wiki/Curuba</a:t>
            </a:r>
            <a:r>
              <a:rPr lang="fr-FR" sz="1200" dirty="0">
                <a:solidFill>
                  <a:srgbClr val="008000"/>
                </a:solidFill>
              </a:rPr>
              <a:t>, </a:t>
            </a: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4800" y="5702786"/>
            <a:ext cx="1143000" cy="1037844"/>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67985" y="4892276"/>
            <a:ext cx="676275" cy="933450"/>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1754" y="5854301"/>
            <a:ext cx="962025" cy="990600"/>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8125" y="4711929"/>
            <a:ext cx="1276350" cy="857250"/>
          </a:xfrm>
          <a:prstGeom prst="rect">
            <a:avLst/>
          </a:prstGeom>
        </p:spPr>
      </p:pic>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09984" y="4225526"/>
            <a:ext cx="1743075" cy="2619375"/>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88049" y="4892276"/>
            <a:ext cx="2343150" cy="1952625"/>
          </a:xfrm>
          <a:prstGeom prst="rect">
            <a:avLst/>
          </a:prstGeom>
        </p:spPr>
      </p:pic>
      <p:pic>
        <p:nvPicPr>
          <p:cNvPr id="12" name="Imag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3650" y="5101826"/>
            <a:ext cx="2619375" cy="1743075"/>
          </a:xfrm>
          <a:prstGeom prst="rect">
            <a:avLst/>
          </a:prstGeom>
        </p:spPr>
      </p:pic>
      <p:pic>
        <p:nvPicPr>
          <p:cNvPr id="13" name="Imag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28257" y="4458888"/>
            <a:ext cx="2124075" cy="2152650"/>
          </a:xfrm>
          <a:prstGeom prst="rect">
            <a:avLst/>
          </a:prstGeom>
        </p:spPr>
      </p:pic>
    </p:spTree>
    <p:extLst>
      <p:ext uri="{BB962C8B-B14F-4D97-AF65-F5344CB8AC3E}">
        <p14:creationId xmlns:p14="http://schemas.microsoft.com/office/powerpoint/2010/main" val="14319649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3650" y="234166"/>
            <a:ext cx="542365" cy="374463"/>
          </a:xfrm>
        </p:spPr>
        <p:txBody>
          <a:bodyPr/>
          <a:lstStyle/>
          <a:p>
            <a:fld id="{603C289A-54D5-4C32-934A-7B1A9FC8B676}" type="slidenum">
              <a:rPr lang="fr-FR" smtClean="0"/>
              <a:t>95</a:t>
            </a:fld>
            <a:endParaRPr lang="fr-FR"/>
          </a:p>
        </p:txBody>
      </p:sp>
      <p:sp>
        <p:nvSpPr>
          <p:cNvPr id="3" name="ZoneTexte 2"/>
          <p:cNvSpPr txBox="1"/>
          <p:nvPr/>
        </p:nvSpPr>
        <p:spPr>
          <a:xfrm>
            <a:off x="3458424" y="203073"/>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4" name="ZoneTexte 3"/>
          <p:cNvSpPr txBox="1"/>
          <p:nvPr/>
        </p:nvSpPr>
        <p:spPr>
          <a:xfrm>
            <a:off x="161364" y="632918"/>
            <a:ext cx="9789460" cy="369332"/>
          </a:xfrm>
          <a:prstGeom prst="rect">
            <a:avLst/>
          </a:prstGeom>
          <a:noFill/>
        </p:spPr>
        <p:txBody>
          <a:bodyPr wrap="square" rtlCol="0">
            <a:spAutoFit/>
          </a:bodyPr>
          <a:lstStyle/>
          <a:p>
            <a:r>
              <a:rPr lang="fr-FR" dirty="0" smtClean="0">
                <a:solidFill>
                  <a:srgbClr val="008000"/>
                </a:solidFill>
              </a:rPr>
              <a:t>17.1.2bis. </a:t>
            </a:r>
            <a:r>
              <a:rPr lang="fr-FR" b="1" dirty="0" smtClean="0">
                <a:solidFill>
                  <a:srgbClr val="008000"/>
                </a:solidFill>
              </a:rPr>
              <a:t>Passiflore </a:t>
            </a:r>
            <a:r>
              <a:rPr lang="fr-FR" b="1" dirty="0" err="1">
                <a:solidFill>
                  <a:srgbClr val="008000"/>
                </a:solidFill>
              </a:rPr>
              <a:t>Tarminiana</a:t>
            </a:r>
            <a:r>
              <a:rPr lang="fr-FR" b="1" dirty="0">
                <a:solidFill>
                  <a:srgbClr val="008000"/>
                </a:solidFill>
              </a:rPr>
              <a:t> </a:t>
            </a:r>
            <a:r>
              <a:rPr lang="fr-FR" dirty="0">
                <a:solidFill>
                  <a:srgbClr val="008000"/>
                </a:solidFill>
              </a:rPr>
              <a:t>ou</a:t>
            </a:r>
            <a:r>
              <a:rPr lang="fr-FR" b="1" dirty="0" smtClean="0">
                <a:solidFill>
                  <a:srgbClr val="008000"/>
                </a:solidFill>
              </a:rPr>
              <a:t> </a:t>
            </a:r>
            <a:r>
              <a:rPr lang="fr-FR" b="1" dirty="0" err="1" smtClean="0">
                <a:solidFill>
                  <a:srgbClr val="008000"/>
                </a:solidFill>
              </a:rPr>
              <a:t>curuba</a:t>
            </a:r>
            <a:r>
              <a:rPr lang="fr-FR" b="1" dirty="0" smtClean="0">
                <a:solidFill>
                  <a:srgbClr val="008000"/>
                </a:solidFill>
              </a:rPr>
              <a:t> de </a:t>
            </a:r>
            <a:r>
              <a:rPr lang="fr-FR" b="1" dirty="0">
                <a:solidFill>
                  <a:srgbClr val="008000"/>
                </a:solidFill>
              </a:rPr>
              <a:t>Castilla</a:t>
            </a:r>
            <a:r>
              <a:rPr lang="fr-FR" b="1" dirty="0" smtClean="0">
                <a:solidFill>
                  <a:srgbClr val="008000"/>
                </a:solidFill>
              </a:rPr>
              <a:t> ou </a:t>
            </a:r>
            <a:r>
              <a:rPr lang="fr-FR" b="1" dirty="0" err="1" smtClean="0">
                <a:solidFill>
                  <a:srgbClr val="008000"/>
                </a:solidFill>
              </a:rPr>
              <a:t>taxo</a:t>
            </a:r>
            <a:r>
              <a:rPr lang="fr-FR" b="1" dirty="0" smtClean="0">
                <a:solidFill>
                  <a:srgbClr val="008000"/>
                </a:solidFill>
              </a:rPr>
              <a:t> </a:t>
            </a:r>
            <a:r>
              <a:rPr lang="fr-FR" dirty="0" smtClean="0">
                <a:solidFill>
                  <a:srgbClr val="008000"/>
                </a:solidFill>
              </a:rPr>
              <a:t>(</a:t>
            </a:r>
            <a:r>
              <a:rPr lang="la-Latn" i="1" dirty="0">
                <a:solidFill>
                  <a:srgbClr val="008000"/>
                </a:solidFill>
              </a:rPr>
              <a:t>Passiflora tripartita </a:t>
            </a:r>
            <a:r>
              <a:rPr lang="la-Latn" dirty="0">
                <a:solidFill>
                  <a:srgbClr val="008000"/>
                </a:solidFill>
              </a:rPr>
              <a:t>var.</a:t>
            </a:r>
            <a:r>
              <a:rPr lang="la-Latn" i="1" dirty="0">
                <a:solidFill>
                  <a:srgbClr val="008000"/>
                </a:solidFill>
              </a:rPr>
              <a:t> </a:t>
            </a:r>
            <a:r>
              <a:rPr lang="la-Latn" i="1" dirty="0" smtClean="0">
                <a:solidFill>
                  <a:srgbClr val="008000"/>
                </a:solidFill>
              </a:rPr>
              <a:t>mollissima</a:t>
            </a:r>
            <a:r>
              <a:rPr lang="fr-FR" dirty="0" smtClean="0">
                <a:solidFill>
                  <a:srgbClr val="008000"/>
                </a:solidFill>
              </a:rPr>
              <a:t>)</a:t>
            </a:r>
          </a:p>
        </p:txBody>
      </p:sp>
      <p:sp>
        <p:nvSpPr>
          <p:cNvPr id="7" name="ZoneTexte 6"/>
          <p:cNvSpPr txBox="1"/>
          <p:nvPr/>
        </p:nvSpPr>
        <p:spPr>
          <a:xfrm>
            <a:off x="161365" y="1095469"/>
            <a:ext cx="11879744" cy="2769989"/>
          </a:xfrm>
          <a:prstGeom prst="rect">
            <a:avLst/>
          </a:prstGeom>
          <a:noFill/>
        </p:spPr>
        <p:txBody>
          <a:bodyPr wrap="square" rtlCol="0">
            <a:spAutoFit/>
          </a:bodyPr>
          <a:lstStyle/>
          <a:p>
            <a:pPr algn="just"/>
            <a:r>
              <a:rPr lang="fr-FR" dirty="0" smtClean="0">
                <a:solidFill>
                  <a:srgbClr val="008000"/>
                </a:solidFill>
              </a:rPr>
              <a:t>Ou</a:t>
            </a:r>
            <a:r>
              <a:rPr lang="fr-FR" dirty="0">
                <a:solidFill>
                  <a:srgbClr val="008000"/>
                </a:solidFill>
              </a:rPr>
              <a:t> </a:t>
            </a:r>
            <a:r>
              <a:rPr lang="fr-FR" i="1" dirty="0" err="1">
                <a:solidFill>
                  <a:srgbClr val="008000"/>
                </a:solidFill>
              </a:rPr>
              <a:t>tumbo</a:t>
            </a:r>
            <a:r>
              <a:rPr lang="fr-FR" i="1" dirty="0">
                <a:solidFill>
                  <a:srgbClr val="008000"/>
                </a:solidFill>
              </a:rPr>
              <a:t> </a:t>
            </a:r>
            <a:r>
              <a:rPr lang="fr-FR" i="1" dirty="0" err="1">
                <a:solidFill>
                  <a:srgbClr val="008000"/>
                </a:solidFill>
              </a:rPr>
              <a:t>serrano</a:t>
            </a:r>
            <a:r>
              <a:rPr lang="fr-FR" dirty="0" smtClean="0">
                <a:solidFill>
                  <a:srgbClr val="008000"/>
                </a:solidFill>
              </a:rPr>
              <a:t>. Nom du fruit : </a:t>
            </a:r>
            <a:r>
              <a:rPr lang="fr-FR" dirty="0">
                <a:solidFill>
                  <a:srgbClr val="008000"/>
                </a:solidFill>
              </a:rPr>
              <a:t>Fruit de la Passion </a:t>
            </a:r>
            <a:r>
              <a:rPr lang="fr-FR" dirty="0" smtClean="0">
                <a:solidFill>
                  <a:srgbClr val="008000"/>
                </a:solidFill>
              </a:rPr>
              <a:t>Banane. Plante </a:t>
            </a:r>
            <a:r>
              <a:rPr lang="fr-FR" dirty="0">
                <a:solidFill>
                  <a:srgbClr val="008000"/>
                </a:solidFill>
              </a:rPr>
              <a:t>grimpante, pour </a:t>
            </a:r>
            <a:r>
              <a:rPr lang="fr-FR" dirty="0" smtClean="0">
                <a:solidFill>
                  <a:srgbClr val="008000"/>
                </a:solidFill>
              </a:rPr>
              <a:t>tonnelle, treille </a:t>
            </a:r>
            <a:r>
              <a:rPr lang="fr-FR" dirty="0">
                <a:solidFill>
                  <a:srgbClr val="008000"/>
                </a:solidFill>
              </a:rPr>
              <a:t>et Pergola, </a:t>
            </a:r>
            <a:r>
              <a:rPr lang="fr-FR" dirty="0" smtClean="0">
                <a:solidFill>
                  <a:srgbClr val="008000"/>
                </a:solidFill>
              </a:rPr>
              <a:t>elle </a:t>
            </a:r>
            <a:r>
              <a:rPr lang="fr-FR" dirty="0">
                <a:solidFill>
                  <a:srgbClr val="008000"/>
                </a:solidFill>
              </a:rPr>
              <a:t>pousse accrochée sur les arbres ou sur les murs. </a:t>
            </a:r>
            <a:r>
              <a:rPr lang="fr-FR" b="1" dirty="0">
                <a:solidFill>
                  <a:srgbClr val="008000"/>
                </a:solidFill>
              </a:rPr>
              <a:t>Fruits </a:t>
            </a:r>
            <a:r>
              <a:rPr lang="fr-FR" b="1" dirty="0" smtClean="0">
                <a:solidFill>
                  <a:srgbClr val="008000"/>
                </a:solidFill>
              </a:rPr>
              <a:t>: </a:t>
            </a:r>
            <a:r>
              <a:rPr lang="fr-FR" dirty="0" smtClean="0">
                <a:solidFill>
                  <a:srgbClr val="008000"/>
                </a:solidFill>
              </a:rPr>
              <a:t>Fruit </a:t>
            </a:r>
            <a:r>
              <a:rPr lang="fr-FR" dirty="0">
                <a:solidFill>
                  <a:srgbClr val="008000"/>
                </a:solidFill>
              </a:rPr>
              <a:t>de 3 à 8 cm de diamètre, ovoïdes, </a:t>
            </a:r>
            <a:r>
              <a:rPr lang="fr-FR" dirty="0" smtClean="0">
                <a:solidFill>
                  <a:srgbClr val="008000"/>
                </a:solidFill>
              </a:rPr>
              <a:t>jaunes. </a:t>
            </a:r>
            <a:r>
              <a:rPr lang="fr-FR" b="1" dirty="0" smtClean="0">
                <a:solidFill>
                  <a:srgbClr val="C00000"/>
                </a:solidFill>
              </a:rPr>
              <a:t>Rusticité </a:t>
            </a:r>
            <a:r>
              <a:rPr lang="fr-FR" b="1" dirty="0">
                <a:solidFill>
                  <a:srgbClr val="C00000"/>
                </a:solidFill>
              </a:rPr>
              <a:t>(Température minimale) </a:t>
            </a:r>
            <a:r>
              <a:rPr lang="fr-FR" b="1" dirty="0" smtClean="0">
                <a:solidFill>
                  <a:srgbClr val="C00000"/>
                </a:solidFill>
              </a:rPr>
              <a:t>: </a:t>
            </a:r>
            <a:r>
              <a:rPr lang="fr-FR" dirty="0" smtClean="0">
                <a:solidFill>
                  <a:srgbClr val="C00000"/>
                </a:solidFill>
              </a:rPr>
              <a:t>7° (</a:t>
            </a:r>
            <a:r>
              <a:rPr lang="fr-FR" dirty="0">
                <a:solidFill>
                  <a:srgbClr val="008000"/>
                </a:solidFill>
              </a:rPr>
              <a:t>USDA 10 a</a:t>
            </a:r>
            <a:r>
              <a:rPr lang="fr-FR" dirty="0" smtClean="0">
                <a:solidFill>
                  <a:srgbClr val="C00000"/>
                </a:solidFill>
              </a:rPr>
              <a:t>). </a:t>
            </a:r>
            <a:r>
              <a:rPr lang="fr-FR" b="1" dirty="0">
                <a:solidFill>
                  <a:srgbClr val="008000"/>
                </a:solidFill>
              </a:rPr>
              <a:t>Substrat </a:t>
            </a:r>
            <a:r>
              <a:rPr lang="fr-FR" b="1" dirty="0" smtClean="0">
                <a:solidFill>
                  <a:srgbClr val="008000"/>
                </a:solidFill>
              </a:rPr>
              <a:t>: </a:t>
            </a:r>
            <a:r>
              <a:rPr lang="fr-FR" dirty="0" smtClean="0">
                <a:solidFill>
                  <a:srgbClr val="008000"/>
                </a:solidFill>
              </a:rPr>
              <a:t>Bien </a:t>
            </a:r>
            <a:r>
              <a:rPr lang="fr-FR" dirty="0">
                <a:solidFill>
                  <a:srgbClr val="008000"/>
                </a:solidFill>
              </a:rPr>
              <a:t>drainant, Frais, </a:t>
            </a:r>
            <a:r>
              <a:rPr lang="fr-FR" dirty="0" smtClean="0">
                <a:solidFill>
                  <a:srgbClr val="008000"/>
                </a:solidFill>
              </a:rPr>
              <a:t>Fertile. </a:t>
            </a:r>
            <a:r>
              <a:rPr lang="fr-FR" b="1" dirty="0" smtClean="0">
                <a:solidFill>
                  <a:srgbClr val="008000"/>
                </a:solidFill>
              </a:rPr>
              <a:t>Arrosage : </a:t>
            </a:r>
            <a:r>
              <a:rPr lang="fr-FR" dirty="0" smtClean="0">
                <a:solidFill>
                  <a:srgbClr val="008000"/>
                </a:solidFill>
              </a:rPr>
              <a:t>Moyen. </a:t>
            </a:r>
            <a:r>
              <a:rPr lang="fr-FR" b="1" dirty="0" smtClean="0">
                <a:solidFill>
                  <a:srgbClr val="008000"/>
                </a:solidFill>
              </a:rPr>
              <a:t>Exposition : </a:t>
            </a:r>
            <a:r>
              <a:rPr lang="fr-FR" dirty="0" smtClean="0">
                <a:solidFill>
                  <a:srgbClr val="008000"/>
                </a:solidFill>
              </a:rPr>
              <a:t>Pleine lumière. </a:t>
            </a:r>
            <a:r>
              <a:rPr lang="fr-FR" b="1" dirty="0" smtClean="0">
                <a:solidFill>
                  <a:srgbClr val="008000"/>
                </a:solidFill>
              </a:rPr>
              <a:t>Maladies </a:t>
            </a:r>
            <a:r>
              <a:rPr lang="fr-FR" b="1" dirty="0">
                <a:solidFill>
                  <a:srgbClr val="008000"/>
                </a:solidFill>
              </a:rPr>
              <a:t>/ Ravageurs </a:t>
            </a:r>
            <a:r>
              <a:rPr lang="fr-FR" b="1" dirty="0" smtClean="0">
                <a:solidFill>
                  <a:srgbClr val="008000"/>
                </a:solidFill>
              </a:rPr>
              <a:t>: </a:t>
            </a:r>
            <a:r>
              <a:rPr lang="fr-FR" dirty="0" smtClean="0">
                <a:solidFill>
                  <a:srgbClr val="008000"/>
                </a:solidFill>
              </a:rPr>
              <a:t>Araignées </a:t>
            </a:r>
            <a:r>
              <a:rPr lang="fr-FR" dirty="0">
                <a:solidFill>
                  <a:srgbClr val="008000"/>
                </a:solidFill>
              </a:rPr>
              <a:t>rouges, Cochenilles à bouclier, Cochenilles farineuses, </a:t>
            </a:r>
            <a:r>
              <a:rPr lang="fr-FR" dirty="0" smtClean="0">
                <a:solidFill>
                  <a:srgbClr val="008000"/>
                </a:solidFill>
              </a:rPr>
              <a:t>Aleurodes, Mosaïque. </a:t>
            </a:r>
            <a:r>
              <a:rPr lang="fr-FR" b="1" dirty="0" smtClean="0">
                <a:solidFill>
                  <a:srgbClr val="008000"/>
                </a:solidFill>
              </a:rPr>
              <a:t>Culture </a:t>
            </a:r>
            <a:r>
              <a:rPr lang="fr-FR" b="1" dirty="0">
                <a:solidFill>
                  <a:srgbClr val="008000"/>
                </a:solidFill>
              </a:rPr>
              <a:t>au jardin </a:t>
            </a:r>
            <a:r>
              <a:rPr lang="fr-FR" b="1" dirty="0" smtClean="0">
                <a:solidFill>
                  <a:srgbClr val="008000"/>
                </a:solidFill>
              </a:rPr>
              <a:t>: </a:t>
            </a:r>
            <a:r>
              <a:rPr lang="fr-FR" dirty="0" smtClean="0">
                <a:solidFill>
                  <a:srgbClr val="008000"/>
                </a:solidFill>
              </a:rPr>
              <a:t>Taillez </a:t>
            </a:r>
            <a:r>
              <a:rPr lang="fr-FR" dirty="0">
                <a:solidFill>
                  <a:srgbClr val="008000"/>
                </a:solidFill>
              </a:rPr>
              <a:t>régulièrement de façon à favoriser les rameaux les plus </a:t>
            </a:r>
            <a:r>
              <a:rPr lang="fr-FR" dirty="0" smtClean="0">
                <a:solidFill>
                  <a:srgbClr val="008000"/>
                </a:solidFill>
              </a:rPr>
              <a:t>forts. Maintenez </a:t>
            </a:r>
            <a:r>
              <a:rPr lang="fr-FR" dirty="0">
                <a:solidFill>
                  <a:srgbClr val="008000"/>
                </a:solidFill>
              </a:rPr>
              <a:t>humide en été</a:t>
            </a:r>
            <a:r>
              <a:rPr lang="fr-FR" dirty="0" smtClean="0">
                <a:solidFill>
                  <a:srgbClr val="008000"/>
                </a:solidFill>
              </a:rPr>
              <a:t>. </a:t>
            </a:r>
            <a:r>
              <a:rPr lang="fr-FR" b="1" dirty="0">
                <a:solidFill>
                  <a:srgbClr val="008000"/>
                </a:solidFill>
              </a:rPr>
              <a:t>Techniques de semis </a:t>
            </a:r>
            <a:r>
              <a:rPr lang="fr-FR" b="1" dirty="0" smtClean="0">
                <a:solidFill>
                  <a:srgbClr val="008000"/>
                </a:solidFill>
              </a:rPr>
              <a:t>: </a:t>
            </a:r>
            <a:r>
              <a:rPr lang="fr-FR" dirty="0" smtClean="0">
                <a:solidFill>
                  <a:srgbClr val="008000"/>
                </a:solidFill>
              </a:rPr>
              <a:t>Trempage dans l’eau chaude 24h. </a:t>
            </a:r>
            <a:r>
              <a:rPr lang="fr-FR" b="1" dirty="0" smtClean="0">
                <a:solidFill>
                  <a:srgbClr val="008000"/>
                </a:solidFill>
              </a:rPr>
              <a:t>Durée </a:t>
            </a:r>
            <a:r>
              <a:rPr lang="fr-FR" b="1" dirty="0">
                <a:solidFill>
                  <a:srgbClr val="008000"/>
                </a:solidFill>
              </a:rPr>
              <a:t>de germination </a:t>
            </a:r>
            <a:r>
              <a:rPr lang="fr-FR" b="1" dirty="0" smtClean="0">
                <a:solidFill>
                  <a:srgbClr val="008000"/>
                </a:solidFill>
              </a:rPr>
              <a:t>: </a:t>
            </a:r>
            <a:r>
              <a:rPr lang="fr-FR" dirty="0" smtClean="0">
                <a:solidFill>
                  <a:srgbClr val="008000"/>
                </a:solidFill>
              </a:rPr>
              <a:t>Jusqu'à </a:t>
            </a:r>
            <a:r>
              <a:rPr lang="fr-FR" dirty="0">
                <a:solidFill>
                  <a:srgbClr val="008000"/>
                </a:solidFill>
              </a:rPr>
              <a:t>365 </a:t>
            </a:r>
            <a:r>
              <a:rPr lang="fr-FR" dirty="0" smtClean="0">
                <a:solidFill>
                  <a:srgbClr val="008000"/>
                </a:solidFill>
              </a:rPr>
              <a:t>jours. Ses </a:t>
            </a:r>
            <a:r>
              <a:rPr lang="fr-FR" dirty="0">
                <a:solidFill>
                  <a:srgbClr val="008000"/>
                </a:solidFill>
              </a:rPr>
              <a:t>fruits allongés, verts avant maturité et jaune-orangé à maturité, contiennent des graines enveloppées d'un </a:t>
            </a:r>
            <a:r>
              <a:rPr lang="fr-FR" dirty="0">
                <a:solidFill>
                  <a:srgbClr val="008000"/>
                </a:solidFill>
                <a:hlinkClick r:id="rId2" tooltip="Mucilage"/>
              </a:rPr>
              <a:t>mucilage</a:t>
            </a:r>
            <a:r>
              <a:rPr lang="fr-FR" dirty="0">
                <a:solidFill>
                  <a:srgbClr val="008000"/>
                </a:solidFill>
              </a:rPr>
              <a:t> comestible, translucide, rouge orangé, aromatique. On les consomme tels quels ; ils servent aussi à parfumer les glaces, les boissons, les pâtisseries. On leur prête des vertus médicinales. Cette variété est proche de l'espèce </a:t>
            </a:r>
            <a:r>
              <a:rPr lang="fr-FR" i="1" dirty="0" err="1">
                <a:solidFill>
                  <a:srgbClr val="008000"/>
                </a:solidFill>
                <a:hlinkClick r:id="rId3" tooltip="Passiflora tarminiana (page inexistante)"/>
              </a:rPr>
              <a:t>Passiflora</a:t>
            </a:r>
            <a:r>
              <a:rPr lang="fr-FR" i="1" dirty="0">
                <a:solidFill>
                  <a:srgbClr val="008000"/>
                </a:solidFill>
                <a:hlinkClick r:id="rId3" tooltip="Passiflora tarminiana (page inexistante)"/>
              </a:rPr>
              <a:t> </a:t>
            </a:r>
            <a:r>
              <a:rPr lang="fr-FR" i="1" dirty="0" err="1" smtClean="0">
                <a:solidFill>
                  <a:srgbClr val="008000"/>
                </a:solidFill>
                <a:hlinkClick r:id="rId3" tooltip="Passiflora tarminiana (page inexistante)"/>
              </a:rPr>
              <a:t>tarminiana</a:t>
            </a:r>
            <a:r>
              <a:rPr lang="fr-FR" dirty="0" smtClean="0">
                <a:solidFill>
                  <a:srgbClr val="008000"/>
                </a:solidFill>
              </a:rPr>
              <a:t>.</a:t>
            </a:r>
            <a:endParaRPr lang="fr-FR" i="1" dirty="0" smtClean="0">
              <a:solidFill>
                <a:srgbClr val="008000"/>
              </a:solidFill>
            </a:endParaRPr>
          </a:p>
          <a:p>
            <a:pPr algn="just"/>
            <a:r>
              <a:rPr lang="fr-FR" sz="1200" i="1" dirty="0" smtClean="0">
                <a:solidFill>
                  <a:srgbClr val="008000"/>
                </a:solidFill>
              </a:rPr>
              <a:t>Sources : a) </a:t>
            </a:r>
            <a:r>
              <a:rPr lang="fr-FR" sz="1200" dirty="0" smtClean="0">
                <a:solidFill>
                  <a:srgbClr val="008000"/>
                </a:solidFill>
                <a:hlinkClick r:id="rId4"/>
              </a:rPr>
              <a:t>http</a:t>
            </a:r>
            <a:r>
              <a:rPr lang="fr-FR" sz="1200" dirty="0">
                <a:solidFill>
                  <a:srgbClr val="008000"/>
                </a:solidFill>
                <a:hlinkClick r:id="rId4"/>
              </a:rPr>
              <a:t>://</a:t>
            </a:r>
            <a:r>
              <a:rPr lang="fr-FR" sz="1200" dirty="0" smtClean="0">
                <a:solidFill>
                  <a:srgbClr val="008000"/>
                </a:solidFill>
                <a:hlinkClick r:id="rId4"/>
              </a:rPr>
              <a:t>www.comptoir-des-graines.fr/lianes-et-grimpantes-graines-de-passiflora-mollissima-p-649.html</a:t>
            </a:r>
            <a:r>
              <a:rPr lang="fr-FR" sz="1200" dirty="0" smtClean="0">
                <a:solidFill>
                  <a:srgbClr val="008000"/>
                </a:solidFill>
              </a:rPr>
              <a:t> , b</a:t>
            </a:r>
            <a:r>
              <a:rPr lang="fr-FR" sz="1200" dirty="0">
                <a:solidFill>
                  <a:srgbClr val="008000"/>
                </a:solidFill>
              </a:rPr>
              <a:t>) </a:t>
            </a:r>
            <a:r>
              <a:rPr lang="fr-FR" sz="1200" dirty="0">
                <a:solidFill>
                  <a:srgbClr val="008000"/>
                </a:solidFill>
                <a:hlinkClick r:id="rId5"/>
              </a:rPr>
              <a:t>http://fr.wikipedia.org/wiki/Passiflora_tripartita_var._</a:t>
            </a:r>
            <a:r>
              <a:rPr lang="fr-FR" sz="1200" dirty="0" smtClean="0">
                <a:solidFill>
                  <a:srgbClr val="008000"/>
                </a:solidFill>
                <a:hlinkClick r:id="rId5"/>
              </a:rPr>
              <a:t>mollissima</a:t>
            </a:r>
            <a:r>
              <a:rPr lang="fr-FR" sz="1200" dirty="0" smtClean="0">
                <a:solidFill>
                  <a:srgbClr val="008000"/>
                </a:solidFill>
              </a:rPr>
              <a:t> </a:t>
            </a:r>
            <a:endParaRPr lang="fr-FR" sz="1200" dirty="0">
              <a:solidFill>
                <a:srgbClr val="008000"/>
              </a:solidFill>
            </a:endParaRPr>
          </a:p>
        </p:txBody>
      </p:sp>
      <p:pic>
        <p:nvPicPr>
          <p:cNvPr id="1026" name="Picture 2" descr="D:\Users\blisan\Pictures\perso\agro-forêts\Curub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028" y="3986484"/>
            <a:ext cx="3178396" cy="28715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agro-forêts\curub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059" y="5422242"/>
            <a:ext cx="130492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444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214152"/>
            <a:ext cx="602428" cy="358574"/>
          </a:xfrm>
        </p:spPr>
        <p:txBody>
          <a:bodyPr/>
          <a:lstStyle/>
          <a:p>
            <a:fld id="{603C289A-54D5-4C32-934A-7B1A9FC8B676}" type="slidenum">
              <a:rPr lang="fr-FR" smtClean="0"/>
              <a:t>96</a:t>
            </a:fld>
            <a:endParaRPr lang="fr-FR" dirty="0"/>
          </a:p>
        </p:txBody>
      </p:sp>
      <p:sp>
        <p:nvSpPr>
          <p:cNvPr id="4" name="ZoneTexte 3"/>
          <p:cNvSpPr txBox="1"/>
          <p:nvPr/>
        </p:nvSpPr>
        <p:spPr>
          <a:xfrm>
            <a:off x="2353854" y="191634"/>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61364" y="734755"/>
            <a:ext cx="5841403" cy="369332"/>
          </a:xfrm>
          <a:prstGeom prst="rect">
            <a:avLst/>
          </a:prstGeom>
          <a:noFill/>
        </p:spPr>
        <p:txBody>
          <a:bodyPr wrap="square" rtlCol="0">
            <a:spAutoFit/>
          </a:bodyPr>
          <a:lstStyle/>
          <a:p>
            <a:r>
              <a:rPr lang="it-IT" dirty="0" smtClean="0">
                <a:solidFill>
                  <a:srgbClr val="008000"/>
                </a:solidFill>
              </a:rPr>
              <a:t>17.1.3. </a:t>
            </a:r>
            <a:r>
              <a:rPr lang="it-IT" b="1" dirty="0">
                <a:solidFill>
                  <a:srgbClr val="008000"/>
                </a:solidFill>
              </a:rPr>
              <a:t>C</a:t>
            </a:r>
            <a:r>
              <a:rPr lang="it-IT" b="1" dirty="0" smtClean="0">
                <a:solidFill>
                  <a:srgbClr val="008000"/>
                </a:solidFill>
              </a:rPr>
              <a:t>uruba équatorien </a:t>
            </a:r>
            <a:r>
              <a:rPr lang="it-IT" dirty="0" smtClean="0">
                <a:solidFill>
                  <a:srgbClr val="008000"/>
                </a:solidFill>
              </a:rPr>
              <a:t>(</a:t>
            </a:r>
            <a:r>
              <a:rPr lang="es-ES" i="1" dirty="0" err="1">
                <a:solidFill>
                  <a:srgbClr val="008000"/>
                </a:solidFill>
              </a:rPr>
              <a:t>Passiflora</a:t>
            </a:r>
            <a:r>
              <a:rPr lang="es-ES" i="1" dirty="0">
                <a:solidFill>
                  <a:srgbClr val="008000"/>
                </a:solidFill>
              </a:rPr>
              <a:t> </a:t>
            </a:r>
            <a:r>
              <a:rPr lang="es-ES" i="1" dirty="0" err="1" smtClean="0">
                <a:solidFill>
                  <a:srgbClr val="008000"/>
                </a:solidFill>
              </a:rPr>
              <a:t>tarminiana</a:t>
            </a:r>
            <a:r>
              <a:rPr lang="it-IT" dirty="0" smtClean="0">
                <a:solidFill>
                  <a:srgbClr val="008000"/>
                </a:solidFill>
              </a:rPr>
              <a:t>)</a:t>
            </a:r>
            <a:endParaRPr lang="fr-FR" dirty="0" smtClean="0">
              <a:solidFill>
                <a:srgbClr val="008000"/>
              </a:solidFill>
            </a:endParaRPr>
          </a:p>
        </p:txBody>
      </p:sp>
      <p:sp>
        <p:nvSpPr>
          <p:cNvPr id="6" name="ZoneTexte 5"/>
          <p:cNvSpPr txBox="1"/>
          <p:nvPr/>
        </p:nvSpPr>
        <p:spPr>
          <a:xfrm>
            <a:off x="161364" y="1140311"/>
            <a:ext cx="11801140" cy="3231654"/>
          </a:xfrm>
          <a:prstGeom prst="rect">
            <a:avLst/>
          </a:prstGeom>
          <a:noFill/>
        </p:spPr>
        <p:txBody>
          <a:bodyPr wrap="square" rtlCol="0">
            <a:spAutoFit/>
          </a:bodyPr>
          <a:lstStyle/>
          <a:p>
            <a:pPr algn="just"/>
            <a:r>
              <a:rPr lang="fr-FR" dirty="0" smtClean="0">
                <a:solidFill>
                  <a:srgbClr val="008000"/>
                </a:solidFill>
              </a:rPr>
              <a:t>Elle </a:t>
            </a:r>
            <a:r>
              <a:rPr lang="fr-FR" dirty="0">
                <a:solidFill>
                  <a:srgbClr val="008000"/>
                </a:solidFill>
              </a:rPr>
              <a:t>est </a:t>
            </a:r>
            <a:r>
              <a:rPr lang="fr-FR" dirty="0" smtClean="0">
                <a:solidFill>
                  <a:srgbClr val="008000"/>
                </a:solidFill>
              </a:rPr>
              <a:t>une </a:t>
            </a:r>
            <a:r>
              <a:rPr lang="fr-FR" dirty="0" smtClean="0">
                <a:solidFill>
                  <a:srgbClr val="008000"/>
                </a:solidFill>
                <a:hlinkClick r:id="rId2" tooltip="Rampant"/>
              </a:rPr>
              <a:t>liane</a:t>
            </a:r>
            <a:r>
              <a:rPr lang="fr-FR" dirty="0" smtClean="0">
                <a:solidFill>
                  <a:srgbClr val="008000"/>
                </a:solidFill>
              </a:rPr>
              <a:t>, </a:t>
            </a:r>
            <a:r>
              <a:rPr lang="fr-FR" dirty="0">
                <a:solidFill>
                  <a:srgbClr val="008000"/>
                </a:solidFill>
              </a:rPr>
              <a:t>originaire des hautes terres tropicales d'Amérique du Sud, où il pousse entre 2000 et 3500 </a:t>
            </a:r>
            <a:r>
              <a:rPr lang="fr-FR" dirty="0">
                <a:solidFill>
                  <a:srgbClr val="008000"/>
                </a:solidFill>
                <a:hlinkClick r:id="rId3" tooltip="M"/>
              </a:rPr>
              <a:t>mètres</a:t>
            </a:r>
            <a:r>
              <a:rPr lang="fr-FR" dirty="0">
                <a:solidFill>
                  <a:srgbClr val="008000"/>
                </a:solidFill>
              </a:rPr>
              <a:t> </a:t>
            </a:r>
            <a:r>
              <a:rPr lang="fr-FR" dirty="0" smtClean="0">
                <a:solidFill>
                  <a:srgbClr val="008000"/>
                </a:solidFill>
              </a:rPr>
              <a:t>(</a:t>
            </a:r>
            <a:r>
              <a:rPr lang="fr-FR" dirty="0">
                <a:solidFill>
                  <a:srgbClr val="008000"/>
                </a:solidFill>
              </a:rPr>
              <a:t>famille des </a:t>
            </a:r>
            <a:r>
              <a:rPr lang="fr-FR" i="1" dirty="0" err="1">
                <a:solidFill>
                  <a:srgbClr val="008000"/>
                </a:solidFill>
                <a:hlinkClick r:id="rId4" tooltip="Passiflora"/>
              </a:rPr>
              <a:t>Pasifloráceas</a:t>
            </a:r>
            <a:r>
              <a:rPr lang="fr-FR" dirty="0" smtClean="0">
                <a:solidFill>
                  <a:srgbClr val="008000"/>
                </a:solidFill>
              </a:rPr>
              <a:t>). Fleurs d’une couleur </a:t>
            </a:r>
            <a:r>
              <a:rPr lang="fr-FR" dirty="0">
                <a:solidFill>
                  <a:srgbClr val="008000"/>
                </a:solidFill>
              </a:rPr>
              <a:t>lilas </a:t>
            </a:r>
            <a:r>
              <a:rPr lang="fr-FR" dirty="0" smtClean="0">
                <a:solidFill>
                  <a:srgbClr val="008000"/>
                </a:solidFill>
              </a:rPr>
              <a:t>lumineux (voyant). </a:t>
            </a:r>
            <a:r>
              <a:rPr lang="fr-FR" dirty="0">
                <a:solidFill>
                  <a:srgbClr val="008000"/>
                </a:solidFill>
                <a:hlinkClick r:id="rId5" tooltip="Fruit"/>
              </a:rPr>
              <a:t>Fruit</a:t>
            </a:r>
            <a:r>
              <a:rPr lang="fr-FR" dirty="0">
                <a:solidFill>
                  <a:srgbClr val="008000"/>
                </a:solidFill>
              </a:rPr>
              <a:t> fusiforme 9-14 cm de long et de 3,5 à 4,5 cm de diamètre;  péricarpe </a:t>
            </a:r>
            <a:r>
              <a:rPr lang="fr-FR" dirty="0" smtClean="0">
                <a:solidFill>
                  <a:srgbClr val="008000"/>
                </a:solidFill>
              </a:rPr>
              <a:t>vert </a:t>
            </a:r>
            <a:r>
              <a:rPr lang="fr-FR" dirty="0">
                <a:solidFill>
                  <a:srgbClr val="008000"/>
                </a:solidFill>
              </a:rPr>
              <a:t>foncé </a:t>
            </a:r>
            <a:r>
              <a:rPr lang="fr-FR" dirty="0" smtClean="0">
                <a:solidFill>
                  <a:srgbClr val="008000"/>
                </a:solidFill>
              </a:rPr>
              <a:t>devient </a:t>
            </a:r>
            <a:r>
              <a:rPr lang="fr-FR" dirty="0">
                <a:solidFill>
                  <a:srgbClr val="008000"/>
                </a:solidFill>
              </a:rPr>
              <a:t>jaune ou </a:t>
            </a:r>
            <a:r>
              <a:rPr lang="fr-FR" dirty="0" smtClean="0">
                <a:solidFill>
                  <a:srgbClr val="008000"/>
                </a:solidFill>
              </a:rPr>
              <a:t>orange </a:t>
            </a:r>
            <a:r>
              <a:rPr lang="fr-FR" dirty="0">
                <a:solidFill>
                  <a:srgbClr val="008000"/>
                </a:solidFill>
              </a:rPr>
              <a:t>quand </a:t>
            </a:r>
            <a:r>
              <a:rPr lang="fr-FR" dirty="0" smtClean="0">
                <a:solidFill>
                  <a:srgbClr val="008000"/>
                </a:solidFill>
              </a:rPr>
              <a:t>il arrive à maturité, avec</a:t>
            </a:r>
            <a:r>
              <a:rPr lang="fr-FR" dirty="0">
                <a:solidFill>
                  <a:srgbClr val="008000"/>
                </a:solidFill>
              </a:rPr>
              <a:t> plusieurs graines, brun rougeâtre quand ils </a:t>
            </a:r>
            <a:r>
              <a:rPr lang="fr-FR" dirty="0" smtClean="0">
                <a:solidFill>
                  <a:srgbClr val="008000"/>
                </a:solidFill>
              </a:rPr>
              <a:t>sont secs et </a:t>
            </a:r>
            <a:r>
              <a:rPr lang="fr-FR" dirty="0">
                <a:solidFill>
                  <a:srgbClr val="008000"/>
                </a:solidFill>
              </a:rPr>
              <a:t>avec </a:t>
            </a:r>
            <a:r>
              <a:rPr lang="fr-FR" dirty="0" smtClean="0">
                <a:solidFill>
                  <a:srgbClr val="008000"/>
                </a:solidFill>
              </a:rPr>
              <a:t>arille </a:t>
            </a:r>
            <a:r>
              <a:rPr lang="fr-FR" dirty="0">
                <a:solidFill>
                  <a:srgbClr val="008000"/>
                </a:solidFill>
              </a:rPr>
              <a:t>orange, doux et </a:t>
            </a:r>
            <a:r>
              <a:rPr lang="fr-FR" dirty="0" smtClean="0">
                <a:solidFill>
                  <a:srgbClr val="008000"/>
                </a:solidFill>
              </a:rPr>
              <a:t>aromatique. Pour ses fruits, il </a:t>
            </a:r>
            <a:r>
              <a:rPr lang="fr-FR" dirty="0">
                <a:solidFill>
                  <a:srgbClr val="008000"/>
                </a:solidFill>
              </a:rPr>
              <a:t>est cultivé pour le </a:t>
            </a:r>
            <a:r>
              <a:rPr lang="fr-FR" dirty="0" smtClean="0">
                <a:solidFill>
                  <a:srgbClr val="008000"/>
                </a:solidFill>
              </a:rPr>
              <a:t>marché, en</a:t>
            </a:r>
            <a:r>
              <a:rPr lang="fr-FR" dirty="0">
                <a:solidFill>
                  <a:srgbClr val="008000"/>
                </a:solidFill>
              </a:rPr>
              <a:t> </a:t>
            </a:r>
            <a:r>
              <a:rPr lang="fr-FR" dirty="0" smtClean="0">
                <a:solidFill>
                  <a:srgbClr val="008000"/>
                </a:solidFill>
                <a:hlinkClick r:id="rId6" tooltip="Equateur"/>
              </a:rPr>
              <a:t>Equateur</a:t>
            </a:r>
            <a:r>
              <a:rPr lang="fr-FR" dirty="0" smtClean="0">
                <a:solidFill>
                  <a:srgbClr val="008000"/>
                </a:solidFill>
              </a:rPr>
              <a:t>, en</a:t>
            </a:r>
            <a:r>
              <a:rPr lang="fr-FR" dirty="0">
                <a:solidFill>
                  <a:srgbClr val="008000"/>
                </a:solidFill>
              </a:rPr>
              <a:t> </a:t>
            </a:r>
            <a:r>
              <a:rPr lang="fr-FR" dirty="0" smtClean="0">
                <a:solidFill>
                  <a:srgbClr val="008000"/>
                </a:solidFill>
                <a:hlinkClick r:id="rId7" tooltip="Colombie"/>
              </a:rPr>
              <a:t>Colombie</a:t>
            </a:r>
            <a:r>
              <a:rPr lang="fr-FR" dirty="0" smtClean="0">
                <a:solidFill>
                  <a:srgbClr val="008000"/>
                </a:solidFill>
              </a:rPr>
              <a:t>, au</a:t>
            </a:r>
            <a:r>
              <a:rPr lang="fr-FR" dirty="0">
                <a:solidFill>
                  <a:srgbClr val="008000"/>
                </a:solidFill>
              </a:rPr>
              <a:t> </a:t>
            </a:r>
            <a:r>
              <a:rPr lang="fr-FR" dirty="0" smtClean="0">
                <a:solidFill>
                  <a:srgbClr val="008000"/>
                </a:solidFill>
                <a:hlinkClick r:id="rId8" tooltip="Pérou"/>
              </a:rPr>
              <a:t>Pérou</a:t>
            </a:r>
            <a:r>
              <a:rPr lang="fr-FR" dirty="0">
                <a:solidFill>
                  <a:srgbClr val="008000"/>
                </a:solidFill>
              </a:rPr>
              <a:t> </a:t>
            </a:r>
            <a:r>
              <a:rPr lang="fr-FR" dirty="0" smtClean="0">
                <a:solidFill>
                  <a:srgbClr val="008000"/>
                </a:solidFill>
              </a:rPr>
              <a:t>et au</a:t>
            </a:r>
            <a:r>
              <a:rPr lang="fr-FR" dirty="0">
                <a:solidFill>
                  <a:srgbClr val="008000"/>
                </a:solidFill>
              </a:rPr>
              <a:t> </a:t>
            </a:r>
            <a:r>
              <a:rPr lang="fr-FR" dirty="0" smtClean="0">
                <a:solidFill>
                  <a:srgbClr val="008000"/>
                </a:solidFill>
                <a:hlinkClick r:id="rId9" tooltip="Venezuela"/>
              </a:rPr>
              <a:t>Venezuela</a:t>
            </a:r>
            <a:r>
              <a:rPr lang="fr-FR" dirty="0" smtClean="0">
                <a:solidFill>
                  <a:srgbClr val="008000"/>
                </a:solidFill>
              </a:rPr>
              <a:t>. Il </a:t>
            </a:r>
            <a:r>
              <a:rPr lang="fr-FR" dirty="0">
                <a:solidFill>
                  <a:srgbClr val="008000"/>
                </a:solidFill>
              </a:rPr>
              <a:t>a été introduit </a:t>
            </a:r>
            <a:r>
              <a:rPr lang="fr-FR" dirty="0" smtClean="0">
                <a:solidFill>
                  <a:srgbClr val="008000"/>
                </a:solidFill>
              </a:rPr>
              <a:t>au</a:t>
            </a:r>
            <a:r>
              <a:rPr lang="fr-FR" dirty="0">
                <a:solidFill>
                  <a:srgbClr val="008000"/>
                </a:solidFill>
              </a:rPr>
              <a:t> </a:t>
            </a:r>
            <a:r>
              <a:rPr lang="fr-FR" dirty="0" smtClean="0">
                <a:solidFill>
                  <a:srgbClr val="008000"/>
                </a:solidFill>
                <a:hlinkClick r:id="rId10" tooltip="Mexique"/>
              </a:rPr>
              <a:t>Mexique</a:t>
            </a:r>
            <a:r>
              <a:rPr lang="fr-FR" dirty="0" smtClean="0">
                <a:solidFill>
                  <a:srgbClr val="008000"/>
                </a:solidFill>
              </a:rPr>
              <a:t>, aux</a:t>
            </a:r>
            <a:r>
              <a:rPr lang="fr-FR" dirty="0">
                <a:solidFill>
                  <a:srgbClr val="008000"/>
                </a:solidFill>
              </a:rPr>
              <a:t> </a:t>
            </a:r>
            <a:r>
              <a:rPr lang="fr-FR" dirty="0" smtClean="0">
                <a:solidFill>
                  <a:srgbClr val="008000"/>
                </a:solidFill>
                <a:hlinkClick r:id="rId11" tooltip="Les Îles Canaries"/>
              </a:rPr>
              <a:t>îles Canaries</a:t>
            </a:r>
            <a:r>
              <a:rPr lang="fr-FR" dirty="0" smtClean="0">
                <a:solidFill>
                  <a:srgbClr val="008000"/>
                </a:solidFill>
              </a:rPr>
              <a:t>, en</a:t>
            </a:r>
            <a:r>
              <a:rPr lang="fr-FR" dirty="0">
                <a:solidFill>
                  <a:srgbClr val="008000"/>
                </a:solidFill>
              </a:rPr>
              <a:t> </a:t>
            </a:r>
            <a:r>
              <a:rPr lang="fr-FR" dirty="0" smtClean="0">
                <a:solidFill>
                  <a:srgbClr val="008000"/>
                </a:solidFill>
                <a:hlinkClick r:id="rId12" tooltip="Ethiopie"/>
              </a:rPr>
              <a:t>Ethiopie</a:t>
            </a:r>
            <a:r>
              <a:rPr lang="fr-FR" dirty="0" smtClean="0">
                <a:solidFill>
                  <a:srgbClr val="008000"/>
                </a:solidFill>
              </a:rPr>
              <a:t>, au</a:t>
            </a:r>
            <a:r>
              <a:rPr lang="fr-FR" dirty="0">
                <a:solidFill>
                  <a:srgbClr val="008000"/>
                </a:solidFill>
              </a:rPr>
              <a:t> </a:t>
            </a:r>
            <a:r>
              <a:rPr lang="fr-FR" dirty="0" smtClean="0">
                <a:solidFill>
                  <a:srgbClr val="008000"/>
                </a:solidFill>
                <a:hlinkClick r:id="rId13" tooltip="Zimbabwe"/>
              </a:rPr>
              <a:t>Zimbabwe</a:t>
            </a:r>
            <a:r>
              <a:rPr lang="fr-FR" dirty="0" smtClean="0">
                <a:solidFill>
                  <a:srgbClr val="008000"/>
                </a:solidFill>
              </a:rPr>
              <a:t>, au</a:t>
            </a:r>
            <a:r>
              <a:rPr lang="fr-FR" dirty="0">
                <a:solidFill>
                  <a:srgbClr val="008000"/>
                </a:solidFill>
              </a:rPr>
              <a:t> </a:t>
            </a:r>
            <a:r>
              <a:rPr lang="fr-FR" dirty="0">
                <a:solidFill>
                  <a:srgbClr val="008000"/>
                </a:solidFill>
                <a:hlinkClick r:id="rId14" tooltip="Sri Lanka"/>
              </a:rPr>
              <a:t>Sri </a:t>
            </a:r>
            <a:r>
              <a:rPr lang="fr-FR" dirty="0" smtClean="0">
                <a:solidFill>
                  <a:srgbClr val="008000"/>
                </a:solidFill>
                <a:hlinkClick r:id="rId14" tooltip="Sri Lanka"/>
              </a:rPr>
              <a:t>Lanka</a:t>
            </a:r>
            <a:r>
              <a:rPr lang="fr-FR" dirty="0" smtClean="0">
                <a:solidFill>
                  <a:srgbClr val="008000"/>
                </a:solidFill>
              </a:rPr>
              <a:t>, aux</a:t>
            </a:r>
            <a:r>
              <a:rPr lang="fr-FR" dirty="0">
                <a:solidFill>
                  <a:srgbClr val="008000"/>
                </a:solidFill>
              </a:rPr>
              <a:t> </a:t>
            </a:r>
            <a:r>
              <a:rPr lang="fr-FR" dirty="0" smtClean="0">
                <a:solidFill>
                  <a:srgbClr val="008000"/>
                </a:solidFill>
                <a:hlinkClick r:id="rId15" tooltip="Philippines"/>
              </a:rPr>
              <a:t>Philippines</a:t>
            </a:r>
            <a:r>
              <a:rPr lang="fr-FR" dirty="0" smtClean="0">
                <a:solidFill>
                  <a:srgbClr val="008000"/>
                </a:solidFill>
              </a:rPr>
              <a:t>, en</a:t>
            </a:r>
            <a:r>
              <a:rPr lang="fr-FR" dirty="0">
                <a:solidFill>
                  <a:srgbClr val="008000"/>
                </a:solidFill>
              </a:rPr>
              <a:t> </a:t>
            </a:r>
            <a:r>
              <a:rPr lang="fr-FR" dirty="0" smtClean="0">
                <a:solidFill>
                  <a:srgbClr val="008000"/>
                </a:solidFill>
                <a:hlinkClick r:id="rId16" tooltip="Papouasie Nouvelle Guinée"/>
              </a:rPr>
              <a:t>Papouasie-Nouvelle-Guinée</a:t>
            </a:r>
            <a:r>
              <a:rPr lang="fr-FR" dirty="0" smtClean="0">
                <a:solidFill>
                  <a:srgbClr val="008000"/>
                </a:solidFill>
              </a:rPr>
              <a:t>,</a:t>
            </a:r>
            <a:r>
              <a:rPr lang="fr-FR" dirty="0">
                <a:solidFill>
                  <a:srgbClr val="008000"/>
                </a:solidFill>
              </a:rPr>
              <a:t> </a:t>
            </a:r>
            <a:r>
              <a:rPr lang="fr-FR" dirty="0" smtClean="0">
                <a:solidFill>
                  <a:srgbClr val="008000"/>
                </a:solidFill>
              </a:rPr>
              <a:t>en </a:t>
            </a:r>
            <a:r>
              <a:rPr lang="fr-FR" dirty="0" smtClean="0">
                <a:solidFill>
                  <a:srgbClr val="008000"/>
                </a:solidFill>
                <a:hlinkClick r:id="rId17" tooltip="Nouvelle Zélande"/>
              </a:rPr>
              <a:t>Nouvelle-Zélande</a:t>
            </a:r>
            <a:r>
              <a:rPr lang="fr-FR" dirty="0">
                <a:solidFill>
                  <a:srgbClr val="008000"/>
                </a:solidFill>
              </a:rPr>
              <a:t> et </a:t>
            </a:r>
            <a:r>
              <a:rPr lang="fr-FR" dirty="0" smtClean="0">
                <a:solidFill>
                  <a:srgbClr val="008000"/>
                </a:solidFill>
              </a:rPr>
              <a:t>à </a:t>
            </a:r>
            <a:r>
              <a:rPr lang="fr-FR" dirty="0" smtClean="0">
                <a:solidFill>
                  <a:srgbClr val="008000"/>
                </a:solidFill>
                <a:hlinkClick r:id="rId18" tooltip="Hawaii"/>
              </a:rPr>
              <a:t>Hawaï</a:t>
            </a:r>
            <a:r>
              <a:rPr lang="fr-FR" dirty="0">
                <a:solidFill>
                  <a:srgbClr val="008000"/>
                </a:solidFill>
              </a:rPr>
              <a:t> </a:t>
            </a:r>
            <a:r>
              <a:rPr lang="fr-FR" dirty="0">
                <a:solidFill>
                  <a:srgbClr val="FF0000"/>
                </a:solidFill>
              </a:rPr>
              <a:t>où il présente une expansion invasive</a:t>
            </a:r>
            <a:r>
              <a:rPr lang="fr-FR" dirty="0">
                <a:solidFill>
                  <a:srgbClr val="008000"/>
                </a:solidFill>
              </a:rPr>
              <a:t>. </a:t>
            </a:r>
            <a:r>
              <a:rPr lang="fr-FR" b="1" dirty="0">
                <a:solidFill>
                  <a:srgbClr val="008000"/>
                </a:solidFill>
              </a:rPr>
              <a:t>Il </a:t>
            </a:r>
            <a:r>
              <a:rPr lang="fr-FR" b="1" dirty="0" smtClean="0">
                <a:solidFill>
                  <a:srgbClr val="008000"/>
                </a:solidFill>
              </a:rPr>
              <a:t>est adapté </a:t>
            </a:r>
            <a:r>
              <a:rPr lang="fr-FR" b="1" dirty="0">
                <a:solidFill>
                  <a:srgbClr val="008000"/>
                </a:solidFill>
              </a:rPr>
              <a:t>à </a:t>
            </a:r>
            <a:r>
              <a:rPr lang="fr-FR" b="1" dirty="0" smtClean="0">
                <a:solidFill>
                  <a:srgbClr val="008000"/>
                </a:solidFill>
              </a:rPr>
              <a:t>la culture industrielle, </a:t>
            </a:r>
            <a:r>
              <a:rPr lang="fr-FR" b="1" dirty="0">
                <a:solidFill>
                  <a:srgbClr val="008000"/>
                </a:solidFill>
              </a:rPr>
              <a:t>en raison de sa force et de </a:t>
            </a:r>
            <a:r>
              <a:rPr lang="fr-FR" b="1" dirty="0" smtClean="0">
                <a:solidFill>
                  <a:srgbClr val="008000"/>
                </a:solidFill>
              </a:rPr>
              <a:t>sa résistance </a:t>
            </a:r>
            <a:r>
              <a:rPr lang="fr-FR" b="1" dirty="0">
                <a:solidFill>
                  <a:srgbClr val="008000"/>
                </a:solidFill>
              </a:rPr>
              <a:t>aux maladies fongiques.</a:t>
            </a:r>
            <a:endParaRPr lang="fr-FR" b="1" dirty="0" smtClean="0">
              <a:solidFill>
                <a:srgbClr val="008000"/>
              </a:solidFill>
            </a:endParaRPr>
          </a:p>
          <a:p>
            <a:pPr algn="just"/>
            <a:r>
              <a:rPr lang="es-ES" sz="1200" dirty="0">
                <a:solidFill>
                  <a:srgbClr val="008000"/>
                </a:solidFill>
              </a:rPr>
              <a:t>Elle </a:t>
            </a:r>
            <a:r>
              <a:rPr lang="fr-FR" sz="1200" dirty="0">
                <a:solidFill>
                  <a:srgbClr val="008000"/>
                </a:solidFill>
              </a:rPr>
              <a:t>est cultivé dans de nombreux pays. </a:t>
            </a:r>
            <a:r>
              <a:rPr lang="fr-FR" sz="1200" dirty="0" smtClean="0">
                <a:solidFill>
                  <a:srgbClr val="FF0000"/>
                </a:solidFill>
              </a:rPr>
              <a:t>A </a:t>
            </a:r>
            <a:r>
              <a:rPr lang="fr-FR" sz="1200" dirty="0">
                <a:solidFill>
                  <a:srgbClr val="FF0000"/>
                </a:solidFill>
              </a:rPr>
              <a:t>Hawaii et </a:t>
            </a:r>
            <a:r>
              <a:rPr lang="fr-FR" sz="1200" dirty="0" smtClean="0">
                <a:solidFill>
                  <a:srgbClr val="FF0000"/>
                </a:solidFill>
              </a:rPr>
              <a:t>en Nouvelle-Zélande, elle est considéré </a:t>
            </a:r>
            <a:r>
              <a:rPr lang="fr-FR" sz="1200" dirty="0">
                <a:solidFill>
                  <a:srgbClr val="FF0000"/>
                </a:solidFill>
              </a:rPr>
              <a:t>comme </a:t>
            </a:r>
            <a:r>
              <a:rPr lang="fr-FR" sz="1200" dirty="0" smtClean="0">
                <a:solidFill>
                  <a:srgbClr val="FF0000"/>
                </a:solidFill>
              </a:rPr>
              <a:t>espèce envahissante. </a:t>
            </a:r>
          </a:p>
          <a:p>
            <a:pPr algn="just"/>
            <a:r>
              <a:rPr lang="fr-FR" sz="1200" dirty="0" smtClean="0">
                <a:solidFill>
                  <a:srgbClr val="008000"/>
                </a:solidFill>
              </a:rPr>
              <a:t>Autres noms : </a:t>
            </a:r>
            <a:r>
              <a:rPr lang="es-ES" sz="1200" dirty="0">
                <a:solidFill>
                  <a:srgbClr val="008000"/>
                </a:solidFill>
              </a:rPr>
              <a:t>conocida como tumbo , </a:t>
            </a:r>
            <a:r>
              <a:rPr lang="es-ES" sz="1200" dirty="0" err="1">
                <a:solidFill>
                  <a:srgbClr val="008000"/>
                </a:solidFill>
              </a:rPr>
              <a:t>curuba</a:t>
            </a:r>
            <a:r>
              <a:rPr lang="es-ES" sz="1200" dirty="0">
                <a:solidFill>
                  <a:srgbClr val="008000"/>
                </a:solidFill>
              </a:rPr>
              <a:t> ecuatoriana , </a:t>
            </a:r>
            <a:r>
              <a:rPr lang="es-ES" sz="1200" dirty="0" err="1">
                <a:solidFill>
                  <a:srgbClr val="008000"/>
                </a:solidFill>
              </a:rPr>
              <a:t>curuba</a:t>
            </a:r>
            <a:r>
              <a:rPr lang="es-ES" sz="1200" dirty="0">
                <a:solidFill>
                  <a:srgbClr val="008000"/>
                </a:solidFill>
              </a:rPr>
              <a:t> </a:t>
            </a:r>
            <a:r>
              <a:rPr lang="es-ES" sz="1200" dirty="0" smtClean="0">
                <a:solidFill>
                  <a:srgbClr val="008000"/>
                </a:solidFill>
              </a:rPr>
              <a:t>india</a:t>
            </a:r>
            <a:r>
              <a:rPr lang="es-ES" sz="1200" dirty="0">
                <a:solidFill>
                  <a:srgbClr val="008000"/>
                </a:solidFill>
              </a:rPr>
              <a:t>, </a:t>
            </a:r>
            <a:r>
              <a:rPr lang="es-ES" sz="1200" dirty="0" err="1">
                <a:solidFill>
                  <a:srgbClr val="008000"/>
                </a:solidFill>
              </a:rPr>
              <a:t>tacso</a:t>
            </a:r>
            <a:r>
              <a:rPr lang="es-ES" sz="1200" dirty="0">
                <a:solidFill>
                  <a:srgbClr val="008000"/>
                </a:solidFill>
              </a:rPr>
              <a:t> </a:t>
            </a:r>
            <a:r>
              <a:rPr lang="es-ES" sz="1200" dirty="0" smtClean="0">
                <a:solidFill>
                  <a:srgbClr val="008000"/>
                </a:solidFill>
              </a:rPr>
              <a:t>amarillo. </a:t>
            </a:r>
            <a:r>
              <a:rPr lang="fr-FR" sz="1200" dirty="0" smtClean="0">
                <a:solidFill>
                  <a:srgbClr val="008000"/>
                </a:solidFill>
              </a:rPr>
              <a:t>Une maladie fongique est causée par</a:t>
            </a:r>
            <a:r>
              <a:rPr lang="fr-FR" sz="1200" i="1" dirty="0"/>
              <a:t> </a:t>
            </a:r>
            <a:r>
              <a:rPr lang="fr-FR" sz="1200" i="1" dirty="0" err="1">
                <a:solidFill>
                  <a:srgbClr val="008000"/>
                </a:solidFill>
                <a:hlinkClick r:id="rId19" tooltip="Septoria"/>
              </a:rPr>
              <a:t>Septoria</a:t>
            </a:r>
            <a:r>
              <a:rPr lang="fr-FR" sz="1200" i="1" dirty="0">
                <a:solidFill>
                  <a:srgbClr val="008000"/>
                </a:solidFill>
              </a:rPr>
              <a:t> </a:t>
            </a:r>
            <a:r>
              <a:rPr lang="fr-FR" sz="1200" i="1" dirty="0" err="1" smtClean="0">
                <a:solidFill>
                  <a:srgbClr val="008000"/>
                </a:solidFill>
              </a:rPr>
              <a:t>passiflorae</a:t>
            </a:r>
            <a:r>
              <a:rPr lang="es-ES" sz="1200" dirty="0" smtClean="0">
                <a:solidFill>
                  <a:srgbClr val="008000"/>
                </a:solidFill>
              </a:rPr>
              <a:t>, </a:t>
            </a:r>
            <a:r>
              <a:rPr lang="fr-FR" sz="1200" dirty="0" smtClean="0">
                <a:solidFill>
                  <a:srgbClr val="008000"/>
                </a:solidFill>
              </a:rPr>
              <a:t>dans des conditions de vent et de pluie.</a:t>
            </a:r>
            <a:endParaRPr lang="fr-FR" sz="1200" dirty="0">
              <a:solidFill>
                <a:srgbClr val="008000"/>
              </a:solidFill>
            </a:endParaRPr>
          </a:p>
          <a:p>
            <a:pPr algn="just"/>
            <a:r>
              <a:rPr lang="fr-FR" sz="1200" i="1" dirty="0">
                <a:solidFill>
                  <a:srgbClr val="008000"/>
                </a:solidFill>
              </a:rPr>
              <a:t>P. </a:t>
            </a:r>
            <a:r>
              <a:rPr lang="fr-FR" sz="1200" i="1" dirty="0" err="1">
                <a:solidFill>
                  <a:srgbClr val="008000"/>
                </a:solidFill>
              </a:rPr>
              <a:t>tarminina</a:t>
            </a:r>
            <a:r>
              <a:rPr lang="fr-FR" sz="1200" dirty="0">
                <a:solidFill>
                  <a:srgbClr val="008000"/>
                </a:solidFill>
              </a:rPr>
              <a:t> se distingue de </a:t>
            </a:r>
            <a:r>
              <a:rPr lang="fr-FR" sz="1200" i="1" dirty="0">
                <a:solidFill>
                  <a:srgbClr val="008000"/>
                </a:solidFill>
                <a:hlinkClick r:id="rId20" tooltip="Passiflora tripartita"/>
              </a:rPr>
              <a:t>P.</a:t>
            </a:r>
            <a:r>
              <a:rPr lang="fr-FR" sz="1200" dirty="0">
                <a:solidFill>
                  <a:srgbClr val="008000"/>
                </a:solidFill>
              </a:rPr>
              <a:t> </a:t>
            </a:r>
            <a:r>
              <a:rPr lang="fr-FR" sz="1200" i="1" dirty="0" err="1">
                <a:solidFill>
                  <a:srgbClr val="008000"/>
                </a:solidFill>
                <a:hlinkClick r:id="rId20" tooltip="Passiflora tripartita"/>
              </a:rPr>
              <a:t>tripartita</a:t>
            </a:r>
            <a:r>
              <a:rPr lang="fr-FR" sz="1200" dirty="0">
                <a:solidFill>
                  <a:srgbClr val="008000"/>
                </a:solidFill>
                <a:hlinkClick r:id="rId20" tooltip="Passiflora tripartita"/>
              </a:rPr>
              <a:t> var. </a:t>
            </a:r>
            <a:r>
              <a:rPr lang="fr-FR" sz="1200" i="1" dirty="0" err="1">
                <a:solidFill>
                  <a:srgbClr val="008000"/>
                </a:solidFill>
                <a:hlinkClick r:id="rId20" tooltip="Passiflora tripartita"/>
              </a:rPr>
              <a:t>mollissima</a:t>
            </a:r>
            <a:r>
              <a:rPr lang="fr-FR" sz="1200" dirty="0">
                <a:solidFill>
                  <a:srgbClr val="008000"/>
                </a:solidFill>
              </a:rPr>
              <a:t> par un certain nombre de caractéristiques. </a:t>
            </a:r>
            <a:r>
              <a:rPr lang="fr-FR" sz="1200" i="1" dirty="0">
                <a:solidFill>
                  <a:srgbClr val="008000"/>
                </a:solidFill>
              </a:rPr>
              <a:t>P.</a:t>
            </a:r>
            <a:r>
              <a:rPr lang="fr-FR" sz="1200" dirty="0">
                <a:solidFill>
                  <a:srgbClr val="008000"/>
                </a:solidFill>
              </a:rPr>
              <a:t> </a:t>
            </a:r>
            <a:r>
              <a:rPr lang="fr-FR" sz="1200" i="1" dirty="0" err="1">
                <a:solidFill>
                  <a:srgbClr val="008000"/>
                </a:solidFill>
              </a:rPr>
              <a:t>tarminina</a:t>
            </a:r>
            <a:r>
              <a:rPr lang="fr-FR" sz="1200" dirty="0">
                <a:solidFill>
                  <a:srgbClr val="008000"/>
                </a:solidFill>
              </a:rPr>
              <a:t> a de petites stipules caduques tandis que </a:t>
            </a:r>
            <a:r>
              <a:rPr lang="fr-FR" sz="1200" i="1" dirty="0">
                <a:solidFill>
                  <a:srgbClr val="008000"/>
                </a:solidFill>
              </a:rPr>
              <a:t>P.</a:t>
            </a:r>
            <a:r>
              <a:rPr lang="fr-FR" sz="1200" dirty="0">
                <a:solidFill>
                  <a:srgbClr val="008000"/>
                </a:solidFill>
              </a:rPr>
              <a:t> </a:t>
            </a:r>
            <a:r>
              <a:rPr lang="fr-FR" sz="1200" i="1" dirty="0" err="1">
                <a:solidFill>
                  <a:srgbClr val="008000"/>
                </a:solidFill>
              </a:rPr>
              <a:t>tripartita</a:t>
            </a:r>
            <a:r>
              <a:rPr lang="fr-FR" sz="1200" dirty="0">
                <a:solidFill>
                  <a:srgbClr val="008000"/>
                </a:solidFill>
              </a:rPr>
              <a:t> var. </a:t>
            </a:r>
            <a:r>
              <a:rPr lang="fr-FR" sz="1200" i="1" dirty="0" err="1">
                <a:solidFill>
                  <a:srgbClr val="008000"/>
                </a:solidFill>
              </a:rPr>
              <a:t>mollissima</a:t>
            </a:r>
            <a:r>
              <a:rPr lang="fr-FR" sz="1200" dirty="0">
                <a:solidFill>
                  <a:srgbClr val="008000"/>
                </a:solidFill>
              </a:rPr>
              <a:t> a de plus grandes, stipules persistantes. Les sépales et les pétales de </a:t>
            </a:r>
            <a:r>
              <a:rPr lang="fr-FR" sz="1200" i="1" dirty="0">
                <a:solidFill>
                  <a:srgbClr val="008000"/>
                </a:solidFill>
              </a:rPr>
              <a:t>P.</a:t>
            </a:r>
            <a:r>
              <a:rPr lang="fr-FR" sz="1200" dirty="0">
                <a:solidFill>
                  <a:srgbClr val="008000"/>
                </a:solidFill>
              </a:rPr>
              <a:t> </a:t>
            </a:r>
            <a:r>
              <a:rPr lang="fr-FR" sz="1200" i="1" dirty="0" err="1">
                <a:solidFill>
                  <a:srgbClr val="008000"/>
                </a:solidFill>
              </a:rPr>
              <a:t>tarminina</a:t>
            </a:r>
            <a:r>
              <a:rPr lang="fr-FR" sz="1200" dirty="0">
                <a:solidFill>
                  <a:srgbClr val="008000"/>
                </a:solidFill>
              </a:rPr>
              <a:t> sont perpendiculaires au tube floral ou sont réfléchis, alors qu'ils ne sont jamais aussi ouverte dans </a:t>
            </a:r>
            <a:r>
              <a:rPr lang="fr-FR" sz="1200" i="1" dirty="0">
                <a:solidFill>
                  <a:srgbClr val="008000"/>
                </a:solidFill>
              </a:rPr>
              <a:t>P.</a:t>
            </a:r>
            <a:r>
              <a:rPr lang="fr-FR" sz="1200" dirty="0">
                <a:solidFill>
                  <a:srgbClr val="008000"/>
                </a:solidFill>
              </a:rPr>
              <a:t> </a:t>
            </a:r>
            <a:r>
              <a:rPr lang="fr-FR" sz="1200" i="1" dirty="0" err="1">
                <a:solidFill>
                  <a:srgbClr val="008000"/>
                </a:solidFill>
              </a:rPr>
              <a:t>tripartita</a:t>
            </a:r>
            <a:r>
              <a:rPr lang="fr-FR" sz="1200" dirty="0">
                <a:solidFill>
                  <a:srgbClr val="008000"/>
                </a:solidFill>
              </a:rPr>
              <a:t> var. </a:t>
            </a:r>
            <a:r>
              <a:rPr lang="fr-FR" sz="1200" i="1" dirty="0" err="1">
                <a:solidFill>
                  <a:srgbClr val="008000"/>
                </a:solidFill>
              </a:rPr>
              <a:t>mollissima</a:t>
            </a:r>
            <a:r>
              <a:rPr lang="fr-FR" sz="1200" i="1" dirty="0">
                <a:solidFill>
                  <a:srgbClr val="008000"/>
                </a:solidFill>
              </a:rPr>
              <a:t>.</a:t>
            </a:r>
            <a:r>
              <a:rPr lang="fr-FR" sz="1200" dirty="0">
                <a:solidFill>
                  <a:srgbClr val="008000"/>
                </a:solidFill>
              </a:rPr>
              <a:t> Ils sont également à la fois beaucoup plus court par rapport à la longueur du tube floral dans </a:t>
            </a:r>
            <a:r>
              <a:rPr lang="fr-FR" sz="1200" i="1" dirty="0">
                <a:solidFill>
                  <a:srgbClr val="008000"/>
                </a:solidFill>
              </a:rPr>
              <a:t>P.</a:t>
            </a:r>
            <a:r>
              <a:rPr lang="fr-FR" sz="1200" dirty="0">
                <a:solidFill>
                  <a:srgbClr val="008000"/>
                </a:solidFill>
              </a:rPr>
              <a:t> </a:t>
            </a:r>
            <a:r>
              <a:rPr lang="fr-FR" sz="1200" i="1" dirty="0" err="1">
                <a:solidFill>
                  <a:srgbClr val="008000"/>
                </a:solidFill>
              </a:rPr>
              <a:t>tripartita</a:t>
            </a:r>
            <a:r>
              <a:rPr lang="fr-FR" sz="1200" dirty="0">
                <a:solidFill>
                  <a:srgbClr val="008000"/>
                </a:solidFill>
              </a:rPr>
              <a:t> var. </a:t>
            </a:r>
            <a:r>
              <a:rPr lang="fr-FR" sz="1200" i="1" dirty="0" err="1">
                <a:solidFill>
                  <a:srgbClr val="008000"/>
                </a:solidFill>
              </a:rPr>
              <a:t>mollissima</a:t>
            </a:r>
            <a:r>
              <a:rPr lang="fr-FR" sz="1200" dirty="0">
                <a:solidFill>
                  <a:srgbClr val="008000"/>
                </a:solidFill>
              </a:rPr>
              <a:t> que chez </a:t>
            </a:r>
            <a:r>
              <a:rPr lang="fr-FR" sz="1200" i="1" dirty="0">
                <a:solidFill>
                  <a:srgbClr val="008000"/>
                </a:solidFill>
              </a:rPr>
              <a:t>P.</a:t>
            </a:r>
            <a:r>
              <a:rPr lang="fr-FR" sz="1200" dirty="0">
                <a:solidFill>
                  <a:srgbClr val="008000"/>
                </a:solidFill>
              </a:rPr>
              <a:t> </a:t>
            </a:r>
            <a:r>
              <a:rPr lang="fr-FR" sz="1200" i="1" dirty="0" err="1">
                <a:solidFill>
                  <a:srgbClr val="008000"/>
                </a:solidFill>
              </a:rPr>
              <a:t>tarminina</a:t>
            </a:r>
            <a:r>
              <a:rPr lang="fr-FR" sz="1200" i="1" dirty="0">
                <a:solidFill>
                  <a:srgbClr val="008000"/>
                </a:solidFill>
              </a:rPr>
              <a:t>. </a:t>
            </a:r>
            <a:endParaRPr lang="fr-FR" sz="1200" i="1" dirty="0" smtClean="0">
              <a:solidFill>
                <a:srgbClr val="008000"/>
              </a:solidFill>
            </a:endParaRPr>
          </a:p>
          <a:p>
            <a:pPr algn="just"/>
            <a:r>
              <a:rPr lang="fr-FR" sz="1200" dirty="0">
                <a:solidFill>
                  <a:srgbClr val="008000"/>
                </a:solidFill>
              </a:rPr>
              <a:t>Sources : a) </a:t>
            </a:r>
            <a:r>
              <a:rPr lang="fr-FR" sz="1200" dirty="0">
                <a:solidFill>
                  <a:srgbClr val="008000"/>
                </a:solidFill>
                <a:hlinkClick r:id="rId21"/>
              </a:rPr>
              <a:t>http://</a:t>
            </a:r>
            <a:r>
              <a:rPr lang="fr-FR" sz="1200" dirty="0" smtClean="0">
                <a:solidFill>
                  <a:srgbClr val="008000"/>
                </a:solidFill>
                <a:hlinkClick r:id="rId21"/>
              </a:rPr>
              <a:t>en.wikipedia.org/wiki/Passiflora_tarminiana</a:t>
            </a:r>
            <a:r>
              <a:rPr lang="fr-FR" sz="1200" dirty="0" smtClean="0">
                <a:solidFill>
                  <a:srgbClr val="008000"/>
                </a:solidFill>
              </a:rPr>
              <a:t>, </a:t>
            </a:r>
            <a:r>
              <a:rPr lang="fr-FR" sz="1200" dirty="0">
                <a:solidFill>
                  <a:srgbClr val="008000"/>
                </a:solidFill>
              </a:rPr>
              <a:t>b) </a:t>
            </a:r>
            <a:r>
              <a:rPr lang="fr-FR" sz="1200" dirty="0" smtClean="0">
                <a:solidFill>
                  <a:srgbClr val="008000"/>
                </a:solidFill>
                <a:hlinkClick r:id="rId22"/>
              </a:rPr>
              <a:t>http</a:t>
            </a:r>
            <a:r>
              <a:rPr lang="fr-FR" sz="1200" dirty="0">
                <a:solidFill>
                  <a:srgbClr val="008000"/>
                </a:solidFill>
                <a:hlinkClick r:id="rId22"/>
              </a:rPr>
              <a:t>://</a:t>
            </a:r>
            <a:r>
              <a:rPr lang="fr-FR" sz="1200" dirty="0" smtClean="0">
                <a:solidFill>
                  <a:srgbClr val="008000"/>
                </a:solidFill>
                <a:hlinkClick r:id="rId22"/>
              </a:rPr>
              <a:t>es.wikipedia.org/wiki/Passiflora_tarminiana</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63837" y="4216362"/>
            <a:ext cx="1625451" cy="1219088"/>
          </a:xfrm>
          <a:prstGeom prst="rect">
            <a:avLst/>
          </a:prstGeom>
        </p:spPr>
      </p:pic>
      <p:pic>
        <p:nvPicPr>
          <p:cNvPr id="9" name="Image 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53893" y="0"/>
            <a:ext cx="1529235" cy="1145450"/>
          </a:xfrm>
          <a:prstGeom prst="rect">
            <a:avLst/>
          </a:prstGeom>
        </p:spPr>
      </p:pic>
      <p:pic>
        <p:nvPicPr>
          <p:cNvPr id="10" name="Image 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585948" y="4229099"/>
            <a:ext cx="2466975" cy="1847850"/>
          </a:xfrm>
          <a:prstGeom prst="rect">
            <a:avLst/>
          </a:prstGeom>
        </p:spPr>
      </p:pic>
      <p:pic>
        <p:nvPicPr>
          <p:cNvPr id="11" name="Image 1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8444" y="0"/>
            <a:ext cx="1003924" cy="1003924"/>
          </a:xfrm>
          <a:prstGeom prst="rect">
            <a:avLst/>
          </a:prstGeom>
        </p:spPr>
      </p:pic>
      <p:pic>
        <p:nvPicPr>
          <p:cNvPr id="12" name="Image 1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12659" y="4229099"/>
            <a:ext cx="1847850" cy="2466975"/>
          </a:xfrm>
          <a:prstGeom prst="rect">
            <a:avLst/>
          </a:prstGeom>
        </p:spPr>
      </p:pic>
      <p:pic>
        <p:nvPicPr>
          <p:cNvPr id="13" name="Image 1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88442" y="4229099"/>
            <a:ext cx="2619375" cy="1743075"/>
          </a:xfrm>
          <a:prstGeom prst="rect">
            <a:avLst/>
          </a:prstGeom>
        </p:spPr>
      </p:pic>
      <p:pic>
        <p:nvPicPr>
          <p:cNvPr id="14" name="Image 1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445675" y="1"/>
            <a:ext cx="1746325" cy="1162100"/>
          </a:xfrm>
          <a:prstGeom prst="rect">
            <a:avLst/>
          </a:prstGeom>
        </p:spPr>
      </p:pic>
      <p:pic>
        <p:nvPicPr>
          <p:cNvPr id="15" name="Image 1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0733" y="4241969"/>
            <a:ext cx="2619375" cy="1743075"/>
          </a:xfrm>
          <a:prstGeom prst="rect">
            <a:avLst/>
          </a:prstGeom>
        </p:spPr>
      </p:pic>
      <p:pic>
        <p:nvPicPr>
          <p:cNvPr id="3" name="Imag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18177" y="5462586"/>
            <a:ext cx="809625" cy="1276350"/>
          </a:xfrm>
          <a:prstGeom prst="rect">
            <a:avLst/>
          </a:prstGeom>
        </p:spPr>
      </p:pic>
    </p:spTree>
    <p:extLst>
      <p:ext uri="{BB962C8B-B14F-4D97-AF65-F5344CB8AC3E}">
        <p14:creationId xmlns:p14="http://schemas.microsoft.com/office/powerpoint/2010/main" val="3936172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122" y="247426"/>
            <a:ext cx="488576" cy="342191"/>
          </a:xfrm>
        </p:spPr>
        <p:txBody>
          <a:bodyPr/>
          <a:lstStyle/>
          <a:p>
            <a:fld id="{603C289A-54D5-4C32-934A-7B1A9FC8B676}" type="slidenum">
              <a:rPr lang="fr-FR" smtClean="0"/>
              <a:t>97</a:t>
            </a:fld>
            <a:endParaRPr lang="fr-FR" dirty="0"/>
          </a:p>
        </p:txBody>
      </p:sp>
      <p:sp>
        <p:nvSpPr>
          <p:cNvPr id="3" name="ZoneTexte 2"/>
          <p:cNvSpPr txBox="1"/>
          <p:nvPr/>
        </p:nvSpPr>
        <p:spPr>
          <a:xfrm>
            <a:off x="172122" y="731521"/>
            <a:ext cx="4378363" cy="369332"/>
          </a:xfrm>
          <a:prstGeom prst="rect">
            <a:avLst/>
          </a:prstGeom>
          <a:noFill/>
        </p:spPr>
        <p:txBody>
          <a:bodyPr wrap="square" rtlCol="0">
            <a:spAutoFit/>
          </a:bodyPr>
          <a:lstStyle/>
          <a:p>
            <a:r>
              <a:rPr lang="it-IT" dirty="0" smtClean="0">
                <a:solidFill>
                  <a:srgbClr val="008000"/>
                </a:solidFill>
              </a:rPr>
              <a:t>17.1.4. </a:t>
            </a:r>
            <a:r>
              <a:rPr lang="fr-FR" b="1" dirty="0" smtClean="0">
                <a:solidFill>
                  <a:srgbClr val="008000"/>
                </a:solidFill>
              </a:rPr>
              <a:t>Grenadille </a:t>
            </a:r>
            <a:r>
              <a:rPr lang="fr-FR" b="1" dirty="0">
                <a:solidFill>
                  <a:srgbClr val="008000"/>
                </a:solidFill>
              </a:rPr>
              <a:t>sauvage </a:t>
            </a:r>
            <a:r>
              <a:rPr lang="fr-FR" dirty="0">
                <a:solidFill>
                  <a:srgbClr val="008000"/>
                </a:solidFill>
              </a:rPr>
              <a:t>(</a:t>
            </a:r>
            <a:r>
              <a:rPr lang="fr-FR" i="1" dirty="0" err="1">
                <a:solidFill>
                  <a:srgbClr val="008000"/>
                </a:solidFill>
              </a:rPr>
              <a:t>Passiflora</a:t>
            </a:r>
            <a:r>
              <a:rPr lang="fr-FR" i="1" dirty="0">
                <a:solidFill>
                  <a:srgbClr val="008000"/>
                </a:solidFill>
              </a:rPr>
              <a:t> </a:t>
            </a:r>
            <a:r>
              <a:rPr lang="fr-FR" i="1" dirty="0" err="1">
                <a:solidFill>
                  <a:srgbClr val="008000"/>
                </a:solidFill>
              </a:rPr>
              <a:t>alata</a:t>
            </a:r>
            <a:r>
              <a:rPr lang="fr-FR" dirty="0" smtClean="0">
                <a:solidFill>
                  <a:srgbClr val="008000"/>
                </a:solidFill>
              </a:rPr>
              <a:t>)</a:t>
            </a:r>
            <a:endParaRPr lang="fr-FR" dirty="0">
              <a:solidFill>
                <a:srgbClr val="008000"/>
              </a:solidFill>
            </a:endParaRPr>
          </a:p>
        </p:txBody>
      </p:sp>
      <p:sp>
        <p:nvSpPr>
          <p:cNvPr id="4" name="ZoneTexte 3"/>
          <p:cNvSpPr txBox="1"/>
          <p:nvPr/>
        </p:nvSpPr>
        <p:spPr>
          <a:xfrm>
            <a:off x="3892198" y="208769"/>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72122" y="1194099"/>
            <a:ext cx="11887200" cy="2031325"/>
          </a:xfrm>
          <a:prstGeom prst="rect">
            <a:avLst/>
          </a:prstGeom>
          <a:noFill/>
        </p:spPr>
        <p:txBody>
          <a:bodyPr wrap="square" rtlCol="0">
            <a:spAutoFit/>
          </a:bodyPr>
          <a:lstStyle/>
          <a:p>
            <a:pPr algn="just"/>
            <a:r>
              <a:rPr lang="fr-FR" dirty="0" smtClean="0">
                <a:solidFill>
                  <a:srgbClr val="008000"/>
                </a:solidFill>
              </a:rPr>
              <a:t>Cette « passiflore à tige ailée » est une liane toujours verte, croissant jusqu’à 6 m ou plus, portant </a:t>
            </a:r>
            <a:r>
              <a:rPr lang="fr-FR" dirty="0">
                <a:solidFill>
                  <a:srgbClr val="008000"/>
                </a:solidFill>
              </a:rPr>
              <a:t>un </a:t>
            </a:r>
            <a:r>
              <a:rPr lang="fr-FR" dirty="0" smtClean="0">
                <a:solidFill>
                  <a:srgbClr val="008000"/>
                </a:solidFill>
                <a:hlinkClick r:id="rId2" tooltip="Fruit de la passion"/>
              </a:rPr>
              <a:t>fruit </a:t>
            </a:r>
            <a:r>
              <a:rPr lang="fr-FR" dirty="0">
                <a:solidFill>
                  <a:srgbClr val="008000"/>
                </a:solidFill>
                <a:hlinkClick r:id="rId2" tooltip="Fruit de la passion"/>
              </a:rPr>
              <a:t>de la </a:t>
            </a:r>
            <a:r>
              <a:rPr lang="fr-FR" dirty="0" smtClean="0">
                <a:solidFill>
                  <a:srgbClr val="008000"/>
                </a:solidFill>
                <a:hlinkClick r:id="rId2" tooltip="Fruit de la passion"/>
              </a:rPr>
              <a:t>passion</a:t>
            </a:r>
            <a:r>
              <a:rPr lang="fr-FR" dirty="0" smtClean="0">
                <a:solidFill>
                  <a:srgbClr val="008000"/>
                </a:solidFill>
              </a:rPr>
              <a:t> </a:t>
            </a:r>
            <a:r>
              <a:rPr lang="fr-FR" dirty="0">
                <a:solidFill>
                  <a:srgbClr val="008000"/>
                </a:solidFill>
              </a:rPr>
              <a:t>comestible</a:t>
            </a:r>
            <a:r>
              <a:rPr lang="fr-FR" dirty="0" smtClean="0">
                <a:solidFill>
                  <a:srgbClr val="008000"/>
                </a:solidFill>
              </a:rPr>
              <a:t>.</a:t>
            </a:r>
            <a:r>
              <a:rPr lang="fr-FR" dirty="0">
                <a:solidFill>
                  <a:srgbClr val="008000"/>
                </a:solidFill>
              </a:rPr>
              <a:t> Il est </a:t>
            </a:r>
            <a:r>
              <a:rPr lang="fr-FR" dirty="0">
                <a:solidFill>
                  <a:srgbClr val="008000"/>
                </a:solidFill>
                <a:hlinkClick r:id="rId3" tooltip="Plantes indigènes"/>
              </a:rPr>
              <a:t>natif</a:t>
            </a:r>
            <a:r>
              <a:rPr lang="fr-FR" dirty="0">
                <a:solidFill>
                  <a:srgbClr val="008000"/>
                </a:solidFill>
              </a:rPr>
              <a:t> de l' </a:t>
            </a:r>
            <a:r>
              <a:rPr lang="fr-FR" dirty="0" smtClean="0">
                <a:solidFill>
                  <a:srgbClr val="008000"/>
                </a:solidFill>
                <a:hlinkClick r:id="rId4" tooltip="La forêt Amazonienne"/>
              </a:rPr>
              <a:t>Amazone</a:t>
            </a:r>
            <a:r>
              <a:rPr lang="fr-FR" dirty="0" smtClean="0">
                <a:solidFill>
                  <a:srgbClr val="008000"/>
                </a:solidFill>
              </a:rPr>
              <a:t>, </a:t>
            </a:r>
            <a:r>
              <a:rPr lang="fr-FR" dirty="0">
                <a:solidFill>
                  <a:srgbClr val="008000"/>
                </a:solidFill>
              </a:rPr>
              <a:t>du </a:t>
            </a:r>
            <a:r>
              <a:rPr lang="fr-FR" dirty="0">
                <a:solidFill>
                  <a:srgbClr val="008000"/>
                </a:solidFill>
                <a:hlinkClick r:id="rId5" tooltip="Pérou"/>
              </a:rPr>
              <a:t>Pérou</a:t>
            </a:r>
            <a:r>
              <a:rPr lang="fr-FR" dirty="0">
                <a:solidFill>
                  <a:srgbClr val="008000"/>
                </a:solidFill>
              </a:rPr>
              <a:t> </a:t>
            </a:r>
            <a:r>
              <a:rPr lang="fr-FR" dirty="0" smtClean="0">
                <a:solidFill>
                  <a:srgbClr val="008000"/>
                </a:solidFill>
              </a:rPr>
              <a:t>et de </a:t>
            </a:r>
            <a:r>
              <a:rPr lang="fr-FR" dirty="0">
                <a:solidFill>
                  <a:srgbClr val="008000"/>
                </a:solidFill>
              </a:rPr>
              <a:t>l'est du </a:t>
            </a:r>
            <a:r>
              <a:rPr lang="fr-FR" dirty="0" smtClean="0">
                <a:solidFill>
                  <a:srgbClr val="008000"/>
                </a:solidFill>
                <a:hlinkClick r:id="rId6" tooltip="Brésil"/>
              </a:rPr>
              <a:t>Brésil</a:t>
            </a:r>
            <a:r>
              <a:rPr lang="fr-FR" dirty="0" smtClean="0">
                <a:solidFill>
                  <a:srgbClr val="008000"/>
                </a:solidFill>
              </a:rPr>
              <a:t>. Son</a:t>
            </a:r>
            <a:r>
              <a:rPr lang="fr-FR" dirty="0"/>
              <a:t> </a:t>
            </a:r>
            <a:r>
              <a:rPr lang="fr-FR" dirty="0">
                <a:solidFill>
                  <a:srgbClr val="008000"/>
                </a:solidFill>
                <a:hlinkClick r:id="rId7" tooltip="Fruit"/>
              </a:rPr>
              <a:t>fruit</a:t>
            </a:r>
            <a:r>
              <a:rPr lang="fr-FR" dirty="0">
                <a:solidFill>
                  <a:srgbClr val="008000"/>
                </a:solidFill>
              </a:rPr>
              <a:t> </a:t>
            </a:r>
            <a:r>
              <a:rPr lang="fr-FR" dirty="0" smtClean="0">
                <a:solidFill>
                  <a:srgbClr val="008000"/>
                </a:solidFill>
              </a:rPr>
              <a:t>solitaire est </a:t>
            </a:r>
            <a:r>
              <a:rPr lang="fr-FR" dirty="0">
                <a:solidFill>
                  <a:srgbClr val="008000"/>
                </a:solidFill>
              </a:rPr>
              <a:t>très prisé par les populations locales. Il est en forme </a:t>
            </a:r>
            <a:r>
              <a:rPr lang="fr-FR" dirty="0" smtClean="0">
                <a:solidFill>
                  <a:srgbClr val="008000"/>
                </a:solidFill>
              </a:rPr>
              <a:t>d'œuf, </a:t>
            </a:r>
            <a:r>
              <a:rPr lang="fr-FR" dirty="0">
                <a:solidFill>
                  <a:srgbClr val="008000"/>
                </a:solidFill>
              </a:rPr>
              <a:t>jaune à orange vif, 8-15 cm (3-6 po) de long et 5-10 cm (2-4 po) de diamètre. Il pèse de 90 à 300 g (3 à 11 onces</a:t>
            </a:r>
            <a:r>
              <a:rPr lang="fr-FR" dirty="0" smtClean="0">
                <a:solidFill>
                  <a:srgbClr val="008000"/>
                </a:solidFill>
              </a:rPr>
              <a:t>). Cette passiflore </a:t>
            </a:r>
            <a:r>
              <a:rPr lang="fr-FR" dirty="0">
                <a:solidFill>
                  <a:srgbClr val="008000"/>
                </a:solidFill>
              </a:rPr>
              <a:t>peut </a:t>
            </a:r>
            <a:r>
              <a:rPr lang="fr-FR" dirty="0" smtClean="0">
                <a:solidFill>
                  <a:srgbClr val="008000"/>
                </a:solidFill>
              </a:rPr>
              <a:t>être </a:t>
            </a:r>
            <a:r>
              <a:rPr lang="fr-FR" dirty="0">
                <a:solidFill>
                  <a:srgbClr val="008000"/>
                </a:solidFill>
              </a:rPr>
              <a:t>cultivé </a:t>
            </a:r>
            <a:r>
              <a:rPr lang="fr-FR" dirty="0" smtClean="0">
                <a:solidFill>
                  <a:srgbClr val="008000"/>
                </a:solidFill>
              </a:rPr>
              <a:t>dans </a:t>
            </a:r>
            <a:r>
              <a:rPr lang="fr-FR" dirty="0">
                <a:solidFill>
                  <a:srgbClr val="008000"/>
                </a:solidFill>
              </a:rPr>
              <a:t>des zones où la température ne descend pas en dessous de 5 ° C (41 ° F).</a:t>
            </a:r>
            <a:endParaRPr lang="fr-FR" dirty="0" smtClean="0">
              <a:solidFill>
                <a:srgbClr val="008000"/>
              </a:solidFill>
            </a:endParaRPr>
          </a:p>
          <a:p>
            <a:pPr algn="just"/>
            <a:r>
              <a:rPr lang="fr-FR" sz="1200" dirty="0">
                <a:solidFill>
                  <a:srgbClr val="008000"/>
                </a:solidFill>
              </a:rPr>
              <a:t> Il est </a:t>
            </a:r>
            <a:r>
              <a:rPr lang="fr-FR" sz="1200" dirty="0" smtClean="0">
                <a:solidFill>
                  <a:srgbClr val="008000"/>
                </a:solidFill>
              </a:rPr>
              <a:t>connu </a:t>
            </a:r>
            <a:r>
              <a:rPr lang="fr-FR" sz="1200" dirty="0">
                <a:solidFill>
                  <a:srgbClr val="008000"/>
                </a:solidFill>
              </a:rPr>
              <a:t>dans la médecine populaire dans toute l'Amérique du Sud, même si la composition pharmacologique exacte de la plante </a:t>
            </a:r>
            <a:r>
              <a:rPr lang="fr-FR" sz="1200" dirty="0" smtClean="0">
                <a:solidFill>
                  <a:srgbClr val="008000"/>
                </a:solidFill>
              </a:rPr>
              <a:t>peu connue nécessiterait </a:t>
            </a:r>
            <a:r>
              <a:rPr lang="fr-FR" sz="1200" dirty="0">
                <a:solidFill>
                  <a:srgbClr val="008000"/>
                </a:solidFill>
              </a:rPr>
              <a:t>une étude plus approfondie.</a:t>
            </a:r>
            <a:endParaRPr lang="fr-FR" sz="1200" dirty="0" smtClean="0">
              <a:solidFill>
                <a:srgbClr val="008000"/>
              </a:solidFill>
            </a:endParaRPr>
          </a:p>
          <a:p>
            <a:pPr algn="just"/>
            <a:r>
              <a:rPr lang="fr-FR" sz="1200" dirty="0" smtClean="0">
                <a:solidFill>
                  <a:srgbClr val="008000"/>
                </a:solidFill>
              </a:rPr>
              <a:t>Les </a:t>
            </a:r>
            <a:r>
              <a:rPr lang="fr-FR" sz="1200" dirty="0">
                <a:solidFill>
                  <a:srgbClr val="008000"/>
                </a:solidFill>
              </a:rPr>
              <a:t>populations locales se réfèrent à lui comme </a:t>
            </a:r>
            <a:r>
              <a:rPr lang="fr-FR" sz="1200" i="1" dirty="0" err="1">
                <a:solidFill>
                  <a:srgbClr val="008000"/>
                </a:solidFill>
              </a:rPr>
              <a:t>ouvaca</a:t>
            </a:r>
            <a:r>
              <a:rPr lang="fr-FR" sz="1200" i="1" dirty="0">
                <a:solidFill>
                  <a:srgbClr val="008000"/>
                </a:solidFill>
              </a:rPr>
              <a:t>,</a:t>
            </a:r>
            <a:r>
              <a:rPr lang="fr-FR" sz="1200" dirty="0">
                <a:solidFill>
                  <a:srgbClr val="008000"/>
                </a:solidFill>
              </a:rPr>
              <a:t> ce qui signifie "étoile rouge" en raison de </a:t>
            </a:r>
            <a:r>
              <a:rPr lang="fr-FR" sz="1200" dirty="0" smtClean="0">
                <a:solidFill>
                  <a:srgbClr val="008000"/>
                </a:solidFill>
              </a:rPr>
              <a:t>sa </a:t>
            </a:r>
            <a:r>
              <a:rPr lang="fr-FR" sz="1200" dirty="0">
                <a:solidFill>
                  <a:srgbClr val="008000"/>
                </a:solidFill>
              </a:rPr>
              <a:t>fleur. Autres noms </a:t>
            </a:r>
            <a:r>
              <a:rPr lang="fr-FR" sz="1200" dirty="0" smtClean="0">
                <a:solidFill>
                  <a:srgbClr val="008000"/>
                </a:solidFill>
              </a:rPr>
              <a:t>incluent </a:t>
            </a:r>
            <a:r>
              <a:rPr lang="fr-FR" sz="1200" b="1" dirty="0" smtClean="0">
                <a:solidFill>
                  <a:srgbClr val="008000"/>
                </a:solidFill>
              </a:rPr>
              <a:t>grenadille parfumée</a:t>
            </a:r>
            <a:r>
              <a:rPr lang="fr-FR" sz="1200" dirty="0">
                <a:solidFill>
                  <a:srgbClr val="008000"/>
                </a:solidFill>
              </a:rPr>
              <a:t> et </a:t>
            </a:r>
            <a:r>
              <a:rPr lang="fr-FR" sz="1200" i="1" dirty="0" smtClean="0">
                <a:solidFill>
                  <a:srgbClr val="008000"/>
                </a:solidFill>
              </a:rPr>
              <a:t>maracuja </a:t>
            </a:r>
            <a:r>
              <a:rPr lang="fr-FR" sz="1200" i="1" dirty="0" err="1">
                <a:solidFill>
                  <a:srgbClr val="008000"/>
                </a:solidFill>
              </a:rPr>
              <a:t>refresco</a:t>
            </a:r>
            <a:r>
              <a:rPr lang="fr-FR" sz="1200" i="1" dirty="0">
                <a:solidFill>
                  <a:srgbClr val="008000"/>
                </a:solidFill>
              </a:rPr>
              <a:t>.</a:t>
            </a:r>
            <a:r>
              <a:rPr lang="fr-FR" sz="1200" dirty="0">
                <a:solidFill>
                  <a:srgbClr val="008000"/>
                </a:solidFill>
              </a:rPr>
              <a:t> </a:t>
            </a:r>
            <a:r>
              <a:rPr lang="fr-FR" sz="1200" dirty="0" smtClean="0">
                <a:solidFill>
                  <a:srgbClr val="008000"/>
                </a:solidFill>
              </a:rPr>
              <a:t>L</a:t>
            </a:r>
            <a:r>
              <a:rPr lang="fr-FR" sz="1200" dirty="0">
                <a:solidFill>
                  <a:srgbClr val="008000"/>
                </a:solidFill>
              </a:rPr>
              <a:t>' </a:t>
            </a:r>
            <a:r>
              <a:rPr lang="fr-FR" sz="1200" dirty="0">
                <a:solidFill>
                  <a:srgbClr val="008000"/>
                </a:solidFill>
                <a:hlinkClick r:id="rId8" tooltip="Nom botanique"/>
              </a:rPr>
              <a:t>épithète spécifique</a:t>
            </a:r>
            <a:r>
              <a:rPr lang="fr-FR" sz="1200" dirty="0">
                <a:solidFill>
                  <a:srgbClr val="008000"/>
                </a:solidFill>
              </a:rPr>
              <a:t> </a:t>
            </a:r>
            <a:r>
              <a:rPr lang="fr-FR" sz="1200" i="1" dirty="0" err="1">
                <a:solidFill>
                  <a:srgbClr val="008000"/>
                </a:solidFill>
              </a:rPr>
              <a:t>alata</a:t>
            </a:r>
            <a:r>
              <a:rPr lang="fr-FR" sz="1200" dirty="0">
                <a:solidFill>
                  <a:srgbClr val="008000"/>
                </a:solidFill>
              </a:rPr>
              <a:t> signifie "ailes", se référant à </a:t>
            </a:r>
            <a:r>
              <a:rPr lang="fr-FR" sz="1200" dirty="0" smtClean="0">
                <a:solidFill>
                  <a:srgbClr val="008000"/>
                </a:solidFill>
              </a:rPr>
              <a:t>sa tige avec </a:t>
            </a:r>
            <a:r>
              <a:rPr lang="fr-FR" sz="1200" dirty="0">
                <a:solidFill>
                  <a:srgbClr val="008000"/>
                </a:solidFill>
              </a:rPr>
              <a:t>4 </a:t>
            </a:r>
            <a:r>
              <a:rPr lang="fr-FR" sz="1200" dirty="0" smtClean="0">
                <a:solidFill>
                  <a:srgbClr val="008000"/>
                </a:solidFill>
              </a:rPr>
              <a:t>ailes. </a:t>
            </a:r>
            <a:r>
              <a:rPr lang="fr-FR" sz="1200" dirty="0">
                <a:solidFill>
                  <a:srgbClr val="008000"/>
                </a:solidFill>
              </a:rPr>
              <a:t>Source : </a:t>
            </a:r>
            <a:r>
              <a:rPr lang="fr-FR" sz="1200" dirty="0">
                <a:solidFill>
                  <a:srgbClr val="008000"/>
                </a:solidFill>
                <a:hlinkClick r:id="rId9"/>
              </a:rPr>
              <a:t>http://</a:t>
            </a:r>
            <a:r>
              <a:rPr lang="fr-FR" sz="1200" dirty="0" smtClean="0">
                <a:solidFill>
                  <a:srgbClr val="008000"/>
                </a:solidFill>
                <a:hlinkClick r:id="rId9"/>
              </a:rPr>
              <a:t>en.wikipedia.org/wiki/Passiflora_alata</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76" y="4883090"/>
            <a:ext cx="2232938" cy="1674704"/>
          </a:xfrm>
          <a:prstGeom prst="rect">
            <a:avLst/>
          </a:prstGeom>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069" y="4384238"/>
            <a:ext cx="2173556" cy="2173556"/>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9375" y="5004241"/>
            <a:ext cx="2066925" cy="1638300"/>
          </a:xfrm>
          <a:prstGeom prst="rect">
            <a:avLst/>
          </a:prstGeom>
        </p:spPr>
      </p:pic>
      <p:pic>
        <p:nvPicPr>
          <p:cNvPr id="9" name="Imag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9786" y="4700419"/>
            <a:ext cx="2466975" cy="1857375"/>
          </a:xfrm>
          <a:prstGeom prst="rect">
            <a:avLst/>
          </a:prstGeom>
        </p:spPr>
      </p:pic>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92347" y="3035240"/>
            <a:ext cx="2466975" cy="1847850"/>
          </a:xfrm>
          <a:prstGeom prst="rect">
            <a:avLst/>
          </a:prstGeom>
        </p:spPr>
      </p:pic>
    </p:spTree>
    <p:extLst>
      <p:ext uri="{BB962C8B-B14F-4D97-AF65-F5344CB8AC3E}">
        <p14:creationId xmlns:p14="http://schemas.microsoft.com/office/powerpoint/2010/main" val="31953470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122" y="208769"/>
            <a:ext cx="434788" cy="320675"/>
          </a:xfrm>
        </p:spPr>
        <p:txBody>
          <a:bodyPr/>
          <a:lstStyle/>
          <a:p>
            <a:fld id="{603C289A-54D5-4C32-934A-7B1A9FC8B676}" type="slidenum">
              <a:rPr lang="fr-FR" smtClean="0"/>
              <a:t>98</a:t>
            </a:fld>
            <a:endParaRPr lang="fr-FR"/>
          </a:p>
        </p:txBody>
      </p:sp>
      <p:sp>
        <p:nvSpPr>
          <p:cNvPr id="4" name="ZoneTexte 3"/>
          <p:cNvSpPr txBox="1"/>
          <p:nvPr/>
        </p:nvSpPr>
        <p:spPr>
          <a:xfrm>
            <a:off x="172121" y="731521"/>
            <a:ext cx="6626711" cy="369332"/>
          </a:xfrm>
          <a:prstGeom prst="rect">
            <a:avLst/>
          </a:prstGeom>
          <a:noFill/>
        </p:spPr>
        <p:txBody>
          <a:bodyPr wrap="square" rtlCol="0">
            <a:spAutoFit/>
          </a:bodyPr>
          <a:lstStyle/>
          <a:p>
            <a:r>
              <a:rPr lang="it-IT" dirty="0" smtClean="0">
                <a:solidFill>
                  <a:srgbClr val="008000"/>
                </a:solidFill>
              </a:rPr>
              <a:t>17.1.5. </a:t>
            </a:r>
            <a:r>
              <a:rPr lang="fr-FR" b="1" dirty="0" smtClean="0">
                <a:solidFill>
                  <a:srgbClr val="008000"/>
                </a:solidFill>
              </a:rPr>
              <a:t>Barbadine ou grenadille géante </a:t>
            </a:r>
            <a:r>
              <a:rPr lang="fr-FR" dirty="0" smtClean="0">
                <a:solidFill>
                  <a:srgbClr val="008000"/>
                </a:solidFill>
              </a:rPr>
              <a:t>(</a:t>
            </a:r>
            <a:r>
              <a:rPr lang="fr-FR" i="1" dirty="0" err="1" smtClean="0">
                <a:solidFill>
                  <a:srgbClr val="008000"/>
                </a:solidFill>
              </a:rPr>
              <a:t>Passiflora</a:t>
            </a:r>
            <a:r>
              <a:rPr lang="fr-FR" i="1" dirty="0" smtClean="0">
                <a:solidFill>
                  <a:srgbClr val="008000"/>
                </a:solidFill>
              </a:rPr>
              <a:t> </a:t>
            </a:r>
            <a:r>
              <a:rPr lang="fr-FR" i="1" dirty="0" err="1">
                <a:solidFill>
                  <a:srgbClr val="008000"/>
                </a:solidFill>
              </a:rPr>
              <a:t>quadrangularis</a:t>
            </a:r>
            <a:r>
              <a:rPr lang="fr-FR" dirty="0" smtClean="0">
                <a:solidFill>
                  <a:srgbClr val="008000"/>
                </a:solidFill>
              </a:rPr>
              <a:t>)</a:t>
            </a:r>
            <a:endParaRPr lang="fr-FR" dirty="0">
              <a:solidFill>
                <a:srgbClr val="008000"/>
              </a:solidFill>
            </a:endParaRPr>
          </a:p>
        </p:txBody>
      </p:sp>
      <p:sp>
        <p:nvSpPr>
          <p:cNvPr id="5" name="ZoneTexte 4"/>
          <p:cNvSpPr txBox="1"/>
          <p:nvPr/>
        </p:nvSpPr>
        <p:spPr>
          <a:xfrm>
            <a:off x="3607844" y="181630"/>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6" name="ZoneTexte 5"/>
          <p:cNvSpPr txBox="1"/>
          <p:nvPr/>
        </p:nvSpPr>
        <p:spPr>
          <a:xfrm>
            <a:off x="172121" y="1269403"/>
            <a:ext cx="11876444" cy="3046988"/>
          </a:xfrm>
          <a:prstGeom prst="rect">
            <a:avLst/>
          </a:prstGeom>
          <a:noFill/>
        </p:spPr>
        <p:txBody>
          <a:bodyPr wrap="square" rtlCol="0">
            <a:spAutoFit/>
          </a:bodyPr>
          <a:lstStyle/>
          <a:p>
            <a:pPr algn="just"/>
            <a:r>
              <a:rPr lang="fr-FR" dirty="0">
                <a:solidFill>
                  <a:srgbClr val="008000"/>
                </a:solidFill>
              </a:rPr>
              <a:t>La </a:t>
            </a:r>
            <a:r>
              <a:rPr lang="fr-FR" b="1" dirty="0" smtClean="0">
                <a:solidFill>
                  <a:srgbClr val="008000"/>
                </a:solidFill>
              </a:rPr>
              <a:t>barbadine</a:t>
            </a:r>
            <a:r>
              <a:rPr lang="fr-FR" dirty="0" smtClean="0">
                <a:solidFill>
                  <a:srgbClr val="008000"/>
                </a:solidFill>
              </a:rPr>
              <a:t>, </a:t>
            </a:r>
            <a:r>
              <a:rPr lang="fr-FR" dirty="0">
                <a:solidFill>
                  <a:srgbClr val="008000"/>
                </a:solidFill>
              </a:rPr>
              <a:t>originaire d'Amérique du sud ou d'Amérique Centrale</a:t>
            </a:r>
            <a:r>
              <a:rPr lang="fr-FR" dirty="0" smtClean="0">
                <a:solidFill>
                  <a:srgbClr val="008000"/>
                </a:solidFill>
              </a:rPr>
              <a:t>,</a:t>
            </a:r>
            <a:r>
              <a:rPr lang="fr-FR" dirty="0">
                <a:solidFill>
                  <a:srgbClr val="008000"/>
                </a:solidFill>
              </a:rPr>
              <a:t> fait partie de la famille des </a:t>
            </a:r>
            <a:r>
              <a:rPr lang="fr-FR" dirty="0" err="1" smtClean="0">
                <a:solidFill>
                  <a:srgbClr val="008000"/>
                </a:solidFill>
                <a:hlinkClick r:id="rId2" tooltip="Passifloraceae"/>
              </a:rPr>
              <a:t>Passifloraceae</a:t>
            </a:r>
            <a:r>
              <a:rPr lang="fr-FR" dirty="0">
                <a:solidFill>
                  <a:srgbClr val="008000"/>
                </a:solidFill>
              </a:rPr>
              <a:t> et c'est le fruit de cette liane </a:t>
            </a:r>
            <a:r>
              <a:rPr lang="fr-FR" dirty="0" smtClean="0">
                <a:solidFill>
                  <a:srgbClr val="008000"/>
                </a:solidFill>
              </a:rPr>
              <a:t>tropicale grimpante, </a:t>
            </a:r>
            <a:r>
              <a:rPr lang="fr-FR" i="1" dirty="0">
                <a:solidFill>
                  <a:srgbClr val="008000"/>
                </a:solidFill>
              </a:rPr>
              <a:t>qui peut atteindre 45m de haut</a:t>
            </a:r>
            <a:r>
              <a:rPr lang="fr-FR" dirty="0" smtClean="0">
                <a:solidFill>
                  <a:srgbClr val="008000"/>
                </a:solidFill>
              </a:rPr>
              <a:t>. </a:t>
            </a:r>
            <a:r>
              <a:rPr lang="fr-FR" dirty="0">
                <a:solidFill>
                  <a:srgbClr val="008000"/>
                </a:solidFill>
              </a:rPr>
              <a:t>La barbadine est le plus gros des fruits de la passion : </a:t>
            </a:r>
            <a:r>
              <a:rPr lang="fr-FR" b="1" dirty="0">
                <a:solidFill>
                  <a:srgbClr val="008000"/>
                </a:solidFill>
              </a:rPr>
              <a:t>10 à 30 cm de long</a:t>
            </a:r>
            <a:r>
              <a:rPr lang="fr-FR" dirty="0">
                <a:solidFill>
                  <a:srgbClr val="008000"/>
                </a:solidFill>
              </a:rPr>
              <a:t>, </a:t>
            </a:r>
            <a:r>
              <a:rPr lang="fr-FR" b="1" dirty="0">
                <a:solidFill>
                  <a:srgbClr val="008000"/>
                </a:solidFill>
              </a:rPr>
              <a:t>7 à 15 cm de diamètre</a:t>
            </a:r>
            <a:r>
              <a:rPr lang="fr-FR" dirty="0" smtClean="0">
                <a:solidFill>
                  <a:srgbClr val="008000"/>
                </a:solidFill>
              </a:rPr>
              <a:t>. Elle </a:t>
            </a:r>
            <a:r>
              <a:rPr lang="fr-FR" dirty="0">
                <a:solidFill>
                  <a:srgbClr val="008000"/>
                </a:solidFill>
              </a:rPr>
              <a:t>se distingue des autres lianes par sa tige quadrangulaire ailée et son gros fruit ovale à la peau épaisse et vert jaune à maturité</a:t>
            </a:r>
            <a:r>
              <a:rPr lang="fr-FR" dirty="0" smtClean="0">
                <a:solidFill>
                  <a:srgbClr val="008000"/>
                </a:solidFill>
              </a:rPr>
              <a:t>. </a:t>
            </a:r>
            <a:r>
              <a:rPr lang="fr-FR" dirty="0">
                <a:solidFill>
                  <a:srgbClr val="008000"/>
                </a:solidFill>
              </a:rPr>
              <a:t>Elle est cultivée dans toutes les régions tropicales où elle pousse et fructifie jusque vers 800 mètres, de préférence sur terrains argilo-sableux. Elle préfère les zones ombragées et abritées des vents. La multiplication se fait par semis des graines, ou plus facilement par bouturage, marcottage et </a:t>
            </a:r>
            <a:r>
              <a:rPr lang="fr-FR" dirty="0" smtClean="0">
                <a:solidFill>
                  <a:srgbClr val="008000"/>
                </a:solidFill>
              </a:rPr>
              <a:t>greffage, permettant </a:t>
            </a:r>
            <a:r>
              <a:rPr lang="fr-FR" dirty="0">
                <a:solidFill>
                  <a:srgbClr val="008000"/>
                </a:solidFill>
              </a:rPr>
              <a:t>d'obtenir des fruits dès la deuxième </a:t>
            </a:r>
            <a:r>
              <a:rPr lang="fr-FR" dirty="0" smtClean="0">
                <a:solidFill>
                  <a:srgbClr val="008000"/>
                </a:solidFill>
              </a:rPr>
              <a:t>année, après floraison. </a:t>
            </a:r>
            <a:r>
              <a:rPr lang="fr-FR" dirty="0">
                <a:solidFill>
                  <a:srgbClr val="008000"/>
                </a:solidFill>
              </a:rPr>
              <a:t>On utilise sa pulpe pour confectionner du sirop, du jus et des confitures</a:t>
            </a:r>
            <a:r>
              <a:rPr lang="fr-FR" dirty="0" smtClean="0">
                <a:solidFill>
                  <a:srgbClr val="008000"/>
                </a:solidFill>
              </a:rPr>
              <a:t>. La </a:t>
            </a:r>
            <a:r>
              <a:rPr lang="fr-FR" dirty="0">
                <a:solidFill>
                  <a:srgbClr val="008000"/>
                </a:solidFill>
              </a:rPr>
              <a:t>racine, les feuilles sont aussi utilisées</a:t>
            </a:r>
            <a:r>
              <a:rPr lang="fr-FR" dirty="0" smtClean="0">
                <a:solidFill>
                  <a:srgbClr val="008000"/>
                </a:solidFill>
              </a:rPr>
              <a:t>. Aux </a:t>
            </a:r>
            <a:r>
              <a:rPr lang="fr-FR" dirty="0">
                <a:solidFill>
                  <a:srgbClr val="008000"/>
                </a:solidFill>
              </a:rPr>
              <a:t>Antilles les graines de la Barbadine servent à préparer des cocktails, et des punchs très parfumés</a:t>
            </a:r>
            <a:r>
              <a:rPr lang="fr-FR" dirty="0" smtClean="0">
                <a:solidFill>
                  <a:srgbClr val="008000"/>
                </a:solidFill>
              </a:rPr>
              <a:t>. </a:t>
            </a:r>
            <a:r>
              <a:rPr lang="fr-FR" u="sng" dirty="0" smtClean="0">
                <a:solidFill>
                  <a:srgbClr val="008000"/>
                </a:solidFill>
              </a:rPr>
              <a:t>Usages médicinaux </a:t>
            </a:r>
            <a:r>
              <a:rPr lang="fr-FR" dirty="0" smtClean="0">
                <a:solidFill>
                  <a:srgbClr val="008000"/>
                </a:solidFill>
              </a:rPr>
              <a:t>: </a:t>
            </a:r>
            <a:r>
              <a:rPr lang="fr-FR" dirty="0">
                <a:solidFill>
                  <a:srgbClr val="008000"/>
                </a:solidFill>
              </a:rPr>
              <a:t>Les fruits et les bourgeons des feuilles </a:t>
            </a:r>
            <a:r>
              <a:rPr lang="fr-FR" dirty="0" smtClean="0">
                <a:solidFill>
                  <a:srgbClr val="008000"/>
                </a:solidFill>
              </a:rPr>
              <a:t>sont utilisés </a:t>
            </a:r>
            <a:r>
              <a:rPr lang="fr-FR" dirty="0">
                <a:solidFill>
                  <a:srgbClr val="008000"/>
                </a:solidFill>
              </a:rPr>
              <a:t>comme </a:t>
            </a:r>
            <a:r>
              <a:rPr lang="fr-FR" dirty="0" smtClean="0">
                <a:solidFill>
                  <a:srgbClr val="008000"/>
                </a:solidFill>
              </a:rPr>
              <a:t>calmants. Les </a:t>
            </a:r>
            <a:r>
              <a:rPr lang="fr-FR" dirty="0">
                <a:solidFill>
                  <a:srgbClr val="008000"/>
                </a:solidFill>
              </a:rPr>
              <a:t>feuilles seraient utilisées dans le cas de douleurs articulaires</a:t>
            </a:r>
            <a:r>
              <a:rPr lang="fr-FR" dirty="0" smtClean="0">
                <a:solidFill>
                  <a:srgbClr val="008000"/>
                </a:solidFill>
              </a:rPr>
              <a:t>. </a:t>
            </a:r>
            <a:r>
              <a:rPr lang="fr-FR" dirty="0" smtClean="0">
                <a:solidFill>
                  <a:srgbClr val="FF0000"/>
                </a:solidFill>
              </a:rPr>
              <a:t>Ses racines, contenant des </a:t>
            </a:r>
            <a:r>
              <a:rPr lang="fr-FR" dirty="0">
                <a:hlinkClick r:id="rId3" tooltip="Cyanogène"/>
              </a:rPr>
              <a:t>hétérosides </a:t>
            </a:r>
            <a:r>
              <a:rPr lang="fr-FR" dirty="0" smtClean="0">
                <a:hlinkClick r:id="rId3" tooltip="Cyanogène"/>
              </a:rPr>
              <a:t>cyanogènes</a:t>
            </a:r>
            <a:r>
              <a:rPr lang="fr-FR" dirty="0" smtClean="0">
                <a:solidFill>
                  <a:srgbClr val="FF0000"/>
                </a:solidFill>
              </a:rPr>
              <a:t>, seraient toxiques (à vérifier).</a:t>
            </a:r>
          </a:p>
          <a:p>
            <a:pPr algn="just"/>
            <a:r>
              <a:rPr lang="fr-FR" sz="1200" dirty="0" smtClean="0">
                <a:solidFill>
                  <a:srgbClr val="008000"/>
                </a:solidFill>
              </a:rPr>
              <a:t>Source </a:t>
            </a:r>
            <a:r>
              <a:rPr lang="fr-FR" sz="1200" dirty="0">
                <a:solidFill>
                  <a:srgbClr val="008000"/>
                </a:solidFill>
              </a:rPr>
              <a:t>: </a:t>
            </a:r>
            <a:r>
              <a:rPr lang="fr-FR" sz="1200" dirty="0">
                <a:solidFill>
                  <a:srgbClr val="008000"/>
                </a:solidFill>
                <a:hlinkClick r:id="rId4"/>
              </a:rPr>
              <a:t>http://</a:t>
            </a:r>
            <a:r>
              <a:rPr lang="fr-FR" sz="1200" dirty="0" smtClean="0">
                <a:solidFill>
                  <a:srgbClr val="008000"/>
                </a:solidFill>
                <a:hlinkClick r:id="rId4"/>
              </a:rPr>
              <a:t>fr.wikipedia.org/wiki/Barbadine</a:t>
            </a:r>
            <a:r>
              <a:rPr lang="fr-FR" sz="1200" dirty="0" smtClean="0">
                <a:solidFill>
                  <a:srgbClr val="008000"/>
                </a:solidFill>
              </a:rPr>
              <a:t> </a:t>
            </a:r>
            <a:endParaRPr lang="fr-FR" sz="1200" dirty="0">
              <a:solidFill>
                <a:srgbClr val="008000"/>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5695" y="4577272"/>
            <a:ext cx="1635180" cy="122638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44" y="4325855"/>
            <a:ext cx="2620783" cy="1968663"/>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4153" y="4318834"/>
            <a:ext cx="2381250" cy="1914525"/>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6886" y="4333610"/>
            <a:ext cx="2466975" cy="1847850"/>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9619" y="4333610"/>
            <a:ext cx="2466975" cy="1847850"/>
          </a:xfrm>
          <a:prstGeom prst="rect">
            <a:avLst/>
          </a:prstGeom>
        </p:spPr>
      </p:pic>
      <p:sp>
        <p:nvSpPr>
          <p:cNvPr id="12" name="ZoneTexte 11"/>
          <p:cNvSpPr txBox="1"/>
          <p:nvPr/>
        </p:nvSpPr>
        <p:spPr>
          <a:xfrm>
            <a:off x="7089289" y="6233359"/>
            <a:ext cx="4303058" cy="461665"/>
          </a:xfrm>
          <a:prstGeom prst="rect">
            <a:avLst/>
          </a:prstGeom>
          <a:noFill/>
        </p:spPr>
        <p:txBody>
          <a:bodyPr wrap="square" rtlCol="0">
            <a:spAutoFit/>
          </a:bodyPr>
          <a:lstStyle/>
          <a:p>
            <a:pPr algn="ctr"/>
            <a:r>
              <a:rPr lang="fr-FR" sz="1200" dirty="0">
                <a:solidFill>
                  <a:srgbClr val="008000"/>
                </a:solidFill>
              </a:rPr>
              <a:t>Le péricarpe fade et l'arille goûteuse sont consommés. Le péricarpe du fruit vert peut aussi être préparé comme un légume.</a:t>
            </a:r>
          </a:p>
        </p:txBody>
      </p:sp>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2458" y="208769"/>
            <a:ext cx="2095500" cy="857250"/>
          </a:xfrm>
          <a:prstGeom prst="rect">
            <a:avLst/>
          </a:prstGeom>
        </p:spPr>
      </p:pic>
    </p:spTree>
    <p:extLst>
      <p:ext uri="{BB962C8B-B14F-4D97-AF65-F5344CB8AC3E}">
        <p14:creationId xmlns:p14="http://schemas.microsoft.com/office/powerpoint/2010/main" val="23993725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0299" y="180870"/>
            <a:ext cx="553122" cy="363706"/>
          </a:xfrm>
        </p:spPr>
        <p:txBody>
          <a:bodyPr/>
          <a:lstStyle/>
          <a:p>
            <a:fld id="{603C289A-54D5-4C32-934A-7B1A9FC8B676}" type="slidenum">
              <a:rPr lang="fr-FR" smtClean="0"/>
              <a:t>99</a:t>
            </a:fld>
            <a:endParaRPr lang="fr-FR" dirty="0"/>
          </a:p>
        </p:txBody>
      </p:sp>
      <p:sp>
        <p:nvSpPr>
          <p:cNvPr id="3" name="Rectangle 2"/>
          <p:cNvSpPr/>
          <p:nvPr/>
        </p:nvSpPr>
        <p:spPr>
          <a:xfrm>
            <a:off x="140299" y="626167"/>
            <a:ext cx="3886199" cy="369332"/>
          </a:xfrm>
          <a:prstGeom prst="rect">
            <a:avLst/>
          </a:prstGeom>
        </p:spPr>
        <p:txBody>
          <a:bodyPr wrap="square">
            <a:spAutoFit/>
          </a:bodyPr>
          <a:lstStyle/>
          <a:p>
            <a:r>
              <a:rPr lang="it-IT" dirty="0" smtClean="0">
                <a:solidFill>
                  <a:srgbClr val="008000"/>
                </a:solidFill>
              </a:rPr>
              <a:t>17.1.6. </a:t>
            </a:r>
            <a:r>
              <a:rPr lang="fr-FR" b="1" dirty="0" err="1">
                <a:solidFill>
                  <a:srgbClr val="008000"/>
                </a:solidFill>
              </a:rPr>
              <a:t>G</a:t>
            </a:r>
            <a:r>
              <a:rPr lang="fr-FR" b="1" dirty="0" err="1" smtClean="0">
                <a:solidFill>
                  <a:srgbClr val="008000"/>
                </a:solidFill>
              </a:rPr>
              <a:t>renadelle</a:t>
            </a:r>
            <a:r>
              <a:rPr lang="fr-FR" dirty="0"/>
              <a:t> </a:t>
            </a:r>
            <a:r>
              <a:rPr lang="fr-FR" dirty="0" smtClean="0">
                <a:solidFill>
                  <a:srgbClr val="008000"/>
                </a:solidFill>
              </a:rPr>
              <a:t>(</a:t>
            </a:r>
            <a:r>
              <a:rPr lang="fr-FR" i="1" dirty="0" err="1" smtClean="0">
                <a:solidFill>
                  <a:srgbClr val="008000"/>
                </a:solidFill>
              </a:rPr>
              <a:t>Passiflora</a:t>
            </a:r>
            <a:r>
              <a:rPr lang="fr-FR" i="1" dirty="0" smtClean="0">
                <a:solidFill>
                  <a:srgbClr val="008000"/>
                </a:solidFill>
              </a:rPr>
              <a:t> </a:t>
            </a:r>
            <a:r>
              <a:rPr lang="fr-FR" i="1" dirty="0" err="1" smtClean="0">
                <a:solidFill>
                  <a:srgbClr val="008000"/>
                </a:solidFill>
              </a:rPr>
              <a:t>ligularis</a:t>
            </a:r>
            <a:r>
              <a:rPr lang="fr-FR" dirty="0" smtClean="0">
                <a:solidFill>
                  <a:srgbClr val="008000"/>
                </a:solidFill>
              </a:rPr>
              <a:t>)</a:t>
            </a:r>
            <a:endParaRPr lang="fr-FR" dirty="0">
              <a:solidFill>
                <a:srgbClr val="008000"/>
              </a:solidFill>
            </a:endParaRPr>
          </a:p>
        </p:txBody>
      </p:sp>
      <p:sp>
        <p:nvSpPr>
          <p:cNvPr id="4" name="ZoneTexte 3"/>
          <p:cNvSpPr txBox="1"/>
          <p:nvPr/>
        </p:nvSpPr>
        <p:spPr>
          <a:xfrm>
            <a:off x="3892198" y="208769"/>
            <a:ext cx="4854390" cy="369332"/>
          </a:xfrm>
          <a:prstGeom prst="rect">
            <a:avLst/>
          </a:prstGeom>
          <a:noFill/>
          <a:ln>
            <a:solidFill>
              <a:srgbClr val="008000"/>
            </a:solidFill>
          </a:ln>
        </p:spPr>
        <p:txBody>
          <a:bodyPr wrap="square" rtlCol="0">
            <a:spAutoFit/>
          </a:bodyPr>
          <a:lstStyle/>
          <a:p>
            <a:pPr algn="ctr"/>
            <a:r>
              <a:rPr lang="fr-FR" b="1" dirty="0" smtClean="0">
                <a:solidFill>
                  <a:srgbClr val="008000"/>
                </a:solidFill>
              </a:rPr>
              <a:t>Projet de jardin potager tropical communautaire</a:t>
            </a:r>
            <a:endParaRPr lang="fr-FR" b="1" dirty="0">
              <a:solidFill>
                <a:srgbClr val="008000"/>
              </a:solidFill>
            </a:endParaRPr>
          </a:p>
        </p:txBody>
      </p:sp>
      <p:sp>
        <p:nvSpPr>
          <p:cNvPr id="5" name="ZoneTexte 4"/>
          <p:cNvSpPr txBox="1"/>
          <p:nvPr/>
        </p:nvSpPr>
        <p:spPr>
          <a:xfrm>
            <a:off x="140299" y="1055738"/>
            <a:ext cx="11822205" cy="4062651"/>
          </a:xfrm>
          <a:prstGeom prst="rect">
            <a:avLst/>
          </a:prstGeom>
          <a:noFill/>
        </p:spPr>
        <p:txBody>
          <a:bodyPr wrap="square" rtlCol="0">
            <a:spAutoFit/>
          </a:bodyPr>
          <a:lstStyle/>
          <a:p>
            <a:pPr algn="just"/>
            <a:r>
              <a:rPr lang="fr-FR" dirty="0">
                <a:solidFill>
                  <a:srgbClr val="008000"/>
                </a:solidFill>
              </a:rPr>
              <a:t>La </a:t>
            </a:r>
            <a:r>
              <a:rPr lang="fr-FR" b="1" dirty="0" err="1" smtClean="0">
                <a:solidFill>
                  <a:srgbClr val="008000"/>
                </a:solidFill>
              </a:rPr>
              <a:t>grenadelle</a:t>
            </a:r>
            <a:r>
              <a:rPr lang="fr-FR" dirty="0" smtClean="0">
                <a:solidFill>
                  <a:srgbClr val="008000"/>
                </a:solidFill>
              </a:rPr>
              <a:t>, </a:t>
            </a:r>
            <a:r>
              <a:rPr lang="fr-FR" dirty="0">
                <a:solidFill>
                  <a:srgbClr val="008000"/>
                </a:solidFill>
              </a:rPr>
              <a:t>aussi appelée </a:t>
            </a:r>
            <a:r>
              <a:rPr lang="fr-FR" b="1" dirty="0">
                <a:solidFill>
                  <a:srgbClr val="008000"/>
                </a:solidFill>
                <a:hlinkClick r:id="rId2" tooltip="Grenadille"/>
              </a:rPr>
              <a:t>grenadille</a:t>
            </a:r>
            <a:r>
              <a:rPr lang="fr-FR" b="1" dirty="0">
                <a:solidFill>
                  <a:srgbClr val="008000"/>
                </a:solidFill>
              </a:rPr>
              <a:t> sucrée</a:t>
            </a:r>
            <a:r>
              <a:rPr lang="fr-FR" dirty="0">
                <a:solidFill>
                  <a:srgbClr val="008000"/>
                </a:solidFill>
              </a:rPr>
              <a:t> ou </a:t>
            </a:r>
            <a:r>
              <a:rPr lang="fr-FR" b="1" dirty="0">
                <a:solidFill>
                  <a:srgbClr val="008000"/>
                </a:solidFill>
              </a:rPr>
              <a:t>grenadille douce</a:t>
            </a:r>
            <a:r>
              <a:rPr lang="fr-FR" dirty="0">
                <a:solidFill>
                  <a:srgbClr val="008000"/>
                </a:solidFill>
              </a:rPr>
              <a:t>, est une espèce de </a:t>
            </a:r>
            <a:r>
              <a:rPr lang="fr-FR" dirty="0">
                <a:solidFill>
                  <a:srgbClr val="008000"/>
                </a:solidFill>
                <a:hlinkClick r:id="rId3" tooltip="Plante grimpante"/>
              </a:rPr>
              <a:t>plante </a:t>
            </a:r>
            <a:r>
              <a:rPr lang="fr-FR" dirty="0" smtClean="0">
                <a:solidFill>
                  <a:srgbClr val="008000"/>
                </a:solidFill>
                <a:hlinkClick r:id="rId3" tooltip="Plante grimpante"/>
              </a:rPr>
              <a:t>grimpante</a:t>
            </a:r>
            <a:r>
              <a:rPr lang="fr-FR" dirty="0" smtClean="0">
                <a:solidFill>
                  <a:srgbClr val="008000"/>
                </a:solidFill>
              </a:rPr>
              <a:t> appartenant </a:t>
            </a:r>
            <a:r>
              <a:rPr lang="fr-FR" dirty="0">
                <a:solidFill>
                  <a:srgbClr val="008000"/>
                </a:solidFill>
              </a:rPr>
              <a:t>au genre des </a:t>
            </a:r>
            <a:r>
              <a:rPr lang="fr-FR" dirty="0">
                <a:solidFill>
                  <a:srgbClr val="008000"/>
                </a:solidFill>
                <a:hlinkClick r:id="rId4" tooltip="Passiflore"/>
              </a:rPr>
              <a:t>passiflores</a:t>
            </a:r>
            <a:r>
              <a:rPr lang="fr-FR" dirty="0">
                <a:solidFill>
                  <a:srgbClr val="008000"/>
                </a:solidFill>
              </a:rPr>
              <a:t>. L'épithète </a:t>
            </a:r>
            <a:r>
              <a:rPr lang="fr-FR" i="1" dirty="0" err="1">
                <a:solidFill>
                  <a:srgbClr val="008000"/>
                </a:solidFill>
              </a:rPr>
              <a:t>ligularis</a:t>
            </a:r>
            <a:r>
              <a:rPr lang="fr-FR" dirty="0">
                <a:solidFill>
                  <a:srgbClr val="008000"/>
                </a:solidFill>
              </a:rPr>
              <a:t> vient de sa </a:t>
            </a:r>
            <a:r>
              <a:rPr lang="fr-FR" dirty="0">
                <a:solidFill>
                  <a:srgbClr val="008000"/>
                </a:solidFill>
                <a:hlinkClick r:id="rId5" tooltip="Corolle"/>
              </a:rPr>
              <a:t>corolle</a:t>
            </a:r>
            <a:r>
              <a:rPr lang="fr-FR" dirty="0">
                <a:solidFill>
                  <a:srgbClr val="008000"/>
                </a:solidFill>
              </a:rPr>
              <a:t> en </a:t>
            </a:r>
            <a:r>
              <a:rPr lang="fr-FR" dirty="0">
                <a:solidFill>
                  <a:srgbClr val="008000"/>
                </a:solidFill>
                <a:hlinkClick r:id="rId6" tooltip="Ligule"/>
              </a:rPr>
              <a:t>ligule</a:t>
            </a:r>
            <a:r>
              <a:rPr lang="fr-FR" dirty="0" smtClean="0">
                <a:solidFill>
                  <a:srgbClr val="008000"/>
                </a:solidFill>
              </a:rPr>
              <a:t>. </a:t>
            </a:r>
            <a:r>
              <a:rPr lang="fr-FR" dirty="0">
                <a:solidFill>
                  <a:srgbClr val="008000"/>
                </a:solidFill>
              </a:rPr>
              <a:t>a </a:t>
            </a:r>
            <a:r>
              <a:rPr lang="fr-FR" dirty="0" err="1">
                <a:solidFill>
                  <a:srgbClr val="008000"/>
                </a:solidFill>
              </a:rPr>
              <a:t>grenadelle</a:t>
            </a:r>
            <a:r>
              <a:rPr lang="fr-FR" dirty="0">
                <a:solidFill>
                  <a:srgbClr val="008000"/>
                </a:solidFill>
              </a:rPr>
              <a:t> est originaire des montagnes des </a:t>
            </a:r>
            <a:r>
              <a:rPr lang="fr-FR" dirty="0">
                <a:solidFill>
                  <a:srgbClr val="008000"/>
                </a:solidFill>
                <a:hlinkClick r:id="rId7" tooltip="Cordillère des Andes"/>
              </a:rPr>
              <a:t>Andes</a:t>
            </a:r>
            <a:r>
              <a:rPr lang="fr-FR" dirty="0">
                <a:solidFill>
                  <a:srgbClr val="008000"/>
                </a:solidFill>
              </a:rPr>
              <a:t> entre la </a:t>
            </a:r>
            <a:r>
              <a:rPr lang="fr-FR" dirty="0">
                <a:solidFill>
                  <a:srgbClr val="008000"/>
                </a:solidFill>
                <a:hlinkClick r:id="rId8" tooltip="Bolivie"/>
              </a:rPr>
              <a:t>Bolivie</a:t>
            </a:r>
            <a:r>
              <a:rPr lang="fr-FR" dirty="0">
                <a:solidFill>
                  <a:srgbClr val="008000"/>
                </a:solidFill>
              </a:rPr>
              <a:t> et le </a:t>
            </a:r>
            <a:r>
              <a:rPr lang="fr-FR" dirty="0">
                <a:solidFill>
                  <a:srgbClr val="008000"/>
                </a:solidFill>
                <a:hlinkClick r:id="rId9" tooltip="Venezuela"/>
              </a:rPr>
              <a:t>Venezuela</a:t>
            </a:r>
            <a:r>
              <a:rPr lang="fr-FR" dirty="0">
                <a:solidFill>
                  <a:srgbClr val="008000"/>
                </a:solidFill>
              </a:rPr>
              <a:t>. On en trouve en </a:t>
            </a:r>
            <a:r>
              <a:rPr lang="fr-FR" dirty="0">
                <a:solidFill>
                  <a:srgbClr val="008000"/>
                </a:solidFill>
                <a:hlinkClick r:id="rId10" tooltip="Argentine"/>
              </a:rPr>
              <a:t>Argentine</a:t>
            </a:r>
            <a:r>
              <a:rPr lang="fr-FR" dirty="0">
                <a:solidFill>
                  <a:srgbClr val="008000"/>
                </a:solidFill>
              </a:rPr>
              <a:t> et au </a:t>
            </a:r>
            <a:r>
              <a:rPr lang="fr-FR" dirty="0">
                <a:solidFill>
                  <a:srgbClr val="008000"/>
                </a:solidFill>
                <a:hlinkClick r:id="rId11" tooltip="Mexique"/>
              </a:rPr>
              <a:t>Mexique</a:t>
            </a:r>
            <a:r>
              <a:rPr lang="fr-FR" dirty="0">
                <a:solidFill>
                  <a:srgbClr val="008000"/>
                </a:solidFill>
              </a:rPr>
              <a:t> mais aussi dans les montagnes tropicales d'</a:t>
            </a:r>
            <a:r>
              <a:rPr lang="fr-FR" dirty="0">
                <a:solidFill>
                  <a:srgbClr val="008000"/>
                </a:solidFill>
                <a:hlinkClick r:id="rId12" tooltip="Afrique"/>
              </a:rPr>
              <a:t>Afrique</a:t>
            </a:r>
            <a:r>
              <a:rPr lang="fr-FR" dirty="0">
                <a:solidFill>
                  <a:srgbClr val="008000"/>
                </a:solidFill>
              </a:rPr>
              <a:t> et d'</a:t>
            </a:r>
            <a:r>
              <a:rPr lang="fr-FR" dirty="0">
                <a:solidFill>
                  <a:srgbClr val="008000"/>
                </a:solidFill>
                <a:hlinkClick r:id="rId13" tooltip="Australie"/>
              </a:rPr>
              <a:t>Australie</a:t>
            </a:r>
            <a:r>
              <a:rPr lang="fr-FR" dirty="0">
                <a:solidFill>
                  <a:srgbClr val="008000"/>
                </a:solidFill>
              </a:rPr>
              <a:t> (de 1700 à 2600 m) et même à l'Ile de la Réunion</a:t>
            </a:r>
            <a:r>
              <a:rPr lang="fr-FR" dirty="0" smtClean="0">
                <a:solidFill>
                  <a:srgbClr val="008000"/>
                </a:solidFill>
              </a:rPr>
              <a:t>. </a:t>
            </a:r>
            <a:r>
              <a:rPr lang="fr-FR" dirty="0">
                <a:solidFill>
                  <a:srgbClr val="008000"/>
                </a:solidFill>
              </a:rPr>
              <a:t>La </a:t>
            </a:r>
            <a:r>
              <a:rPr lang="fr-FR" dirty="0" err="1">
                <a:solidFill>
                  <a:srgbClr val="008000"/>
                </a:solidFill>
              </a:rPr>
              <a:t>grenadelle</a:t>
            </a:r>
            <a:r>
              <a:rPr lang="fr-FR" dirty="0">
                <a:solidFill>
                  <a:srgbClr val="008000"/>
                </a:solidFill>
              </a:rPr>
              <a:t> a </a:t>
            </a:r>
            <a:r>
              <a:rPr lang="fr-FR" dirty="0" smtClean="0">
                <a:solidFill>
                  <a:srgbClr val="008000"/>
                </a:solidFill>
              </a:rPr>
              <a:t>de grandes</a:t>
            </a:r>
            <a:r>
              <a:rPr lang="fr-FR" dirty="0">
                <a:solidFill>
                  <a:srgbClr val="008000"/>
                </a:solidFill>
              </a:rPr>
              <a:t> </a:t>
            </a:r>
            <a:r>
              <a:rPr lang="fr-FR" dirty="0">
                <a:solidFill>
                  <a:srgbClr val="008000"/>
                </a:solidFill>
                <a:hlinkClick r:id="rId14" tooltip="Feuille"/>
              </a:rPr>
              <a:t>feuilles</a:t>
            </a:r>
            <a:r>
              <a:rPr lang="fr-FR" dirty="0">
                <a:solidFill>
                  <a:srgbClr val="008000"/>
                </a:solidFill>
              </a:rPr>
              <a:t> </a:t>
            </a:r>
            <a:endParaRPr lang="fr-FR" dirty="0" smtClean="0">
              <a:solidFill>
                <a:srgbClr val="008000"/>
              </a:solidFill>
            </a:endParaRPr>
          </a:p>
          <a:p>
            <a:pPr algn="just"/>
            <a:r>
              <a:rPr lang="fr-FR" dirty="0" smtClean="0">
                <a:solidFill>
                  <a:srgbClr val="008000"/>
                </a:solidFill>
              </a:rPr>
              <a:t>cordiformes </a:t>
            </a:r>
            <a:r>
              <a:rPr lang="fr-FR" dirty="0">
                <a:solidFill>
                  <a:srgbClr val="008000"/>
                </a:solidFill>
              </a:rPr>
              <a:t>simples pouvant mesurer 20 cm de long sur 15 cm de </a:t>
            </a:r>
            <a:r>
              <a:rPr lang="fr-FR" dirty="0" smtClean="0">
                <a:solidFill>
                  <a:srgbClr val="008000"/>
                </a:solidFill>
              </a:rPr>
              <a:t>large. Ses </a:t>
            </a:r>
            <a:r>
              <a:rPr lang="fr-FR" dirty="0">
                <a:solidFill>
                  <a:srgbClr val="008000"/>
                </a:solidFill>
              </a:rPr>
              <a:t>fleurs vert-blanc et mauve sont agréablement parfumées</a:t>
            </a:r>
            <a:r>
              <a:rPr lang="fr-FR" dirty="0" smtClean="0">
                <a:solidFill>
                  <a:srgbClr val="008000"/>
                </a:solidFill>
              </a:rPr>
              <a:t>. Le</a:t>
            </a:r>
            <a:r>
              <a:rPr lang="fr-FR" dirty="0">
                <a:solidFill>
                  <a:srgbClr val="008000"/>
                </a:solidFill>
              </a:rPr>
              <a:t> </a:t>
            </a:r>
            <a:r>
              <a:rPr lang="fr-FR" dirty="0">
                <a:solidFill>
                  <a:srgbClr val="008000"/>
                </a:solidFill>
                <a:hlinkClick r:id="rId15" tooltip="Fruit (botanique)"/>
              </a:rPr>
              <a:t>fruit</a:t>
            </a:r>
            <a:r>
              <a:rPr lang="fr-FR" dirty="0">
                <a:solidFill>
                  <a:srgbClr val="008000"/>
                </a:solidFill>
              </a:rPr>
              <a:t> est jaune orangé de forme ronde avec une petite queue dure au sommet. C'est un des meilleurs fruits de la passion et on le trouve assez facilement dans le commerce</a:t>
            </a:r>
            <a:r>
              <a:rPr lang="fr-FR" dirty="0" smtClean="0">
                <a:solidFill>
                  <a:srgbClr val="008000"/>
                </a:solidFill>
              </a:rPr>
              <a:t>. Il </a:t>
            </a:r>
            <a:r>
              <a:rPr lang="fr-FR" dirty="0">
                <a:solidFill>
                  <a:srgbClr val="008000"/>
                </a:solidFill>
              </a:rPr>
              <a:t>mesure de 6,5 à 8 cm de long et de 5 à 7 cm de diamètre. La peau est coriace et luisante avec un revêtement souple à l'intérieur pour protéger les nombreuses </a:t>
            </a:r>
            <a:r>
              <a:rPr lang="fr-FR" dirty="0">
                <a:solidFill>
                  <a:srgbClr val="008000"/>
                </a:solidFill>
                <a:hlinkClick r:id="rId16" tooltip="Graine"/>
              </a:rPr>
              <a:t>graines</a:t>
            </a:r>
            <a:r>
              <a:rPr lang="fr-FR" dirty="0">
                <a:solidFill>
                  <a:srgbClr val="008000"/>
                </a:solidFill>
              </a:rPr>
              <a:t> dures et noires baignant dans une pulpe gélatineuse. Il est plus gros que le </a:t>
            </a:r>
            <a:r>
              <a:rPr lang="fr-FR" dirty="0">
                <a:solidFill>
                  <a:srgbClr val="008000"/>
                </a:solidFill>
                <a:hlinkClick r:id="rId17" tooltip="Fruit de la passion"/>
              </a:rPr>
              <a:t>fruit de la passion</a:t>
            </a:r>
            <a:r>
              <a:rPr lang="fr-FR" dirty="0">
                <a:solidFill>
                  <a:srgbClr val="008000"/>
                </a:solidFill>
              </a:rPr>
              <a:t> et ne se fripe pas</a:t>
            </a:r>
            <a:r>
              <a:rPr lang="fr-FR" dirty="0" smtClean="0">
                <a:solidFill>
                  <a:srgbClr val="008000"/>
                </a:solidFill>
              </a:rPr>
              <a:t>. La </a:t>
            </a:r>
            <a:r>
              <a:rPr lang="fr-FR" dirty="0">
                <a:solidFill>
                  <a:srgbClr val="008000"/>
                </a:solidFill>
              </a:rPr>
              <a:t>pulpe aigre-douce est la partie comestible du fruit. Elle est très </a:t>
            </a:r>
            <a:r>
              <a:rPr lang="fr-FR" dirty="0" smtClean="0">
                <a:solidFill>
                  <a:srgbClr val="008000"/>
                </a:solidFill>
              </a:rPr>
              <a:t>aromatique. </a:t>
            </a:r>
            <a:r>
              <a:rPr lang="fr-FR" dirty="0">
                <a:solidFill>
                  <a:srgbClr val="008000"/>
                </a:solidFill>
              </a:rPr>
              <a:t>La </a:t>
            </a:r>
            <a:r>
              <a:rPr lang="fr-FR" dirty="0" err="1">
                <a:solidFill>
                  <a:srgbClr val="008000"/>
                </a:solidFill>
              </a:rPr>
              <a:t>grenadelle</a:t>
            </a:r>
            <a:r>
              <a:rPr lang="fr-FR" dirty="0">
                <a:solidFill>
                  <a:srgbClr val="008000"/>
                </a:solidFill>
              </a:rPr>
              <a:t> apprécie des climats humides allant de 15° à 18 °C avec 600 à 1000 mm de pluie annuelle. En extérieur, elle ne peut fructifier qu'en zone chaude (</a:t>
            </a:r>
            <a:r>
              <a:rPr lang="fr-FR" dirty="0">
                <a:solidFill>
                  <a:srgbClr val="008000"/>
                </a:solidFill>
                <a:hlinkClick r:id="rId18" tooltip="USDA"/>
              </a:rPr>
              <a:t>USDA</a:t>
            </a:r>
            <a:r>
              <a:rPr lang="fr-FR" dirty="0">
                <a:solidFill>
                  <a:srgbClr val="008000"/>
                </a:solidFill>
              </a:rPr>
              <a:t> 9b) et ne survit pas à des températures négatives</a:t>
            </a:r>
            <a:r>
              <a:rPr lang="fr-FR" dirty="0" smtClean="0">
                <a:solidFill>
                  <a:srgbClr val="008000"/>
                </a:solidFill>
              </a:rPr>
              <a:t>. La </a:t>
            </a:r>
            <a:r>
              <a:rPr lang="fr-FR" dirty="0" err="1">
                <a:solidFill>
                  <a:srgbClr val="008000"/>
                </a:solidFill>
              </a:rPr>
              <a:t>grenadelle</a:t>
            </a:r>
            <a:r>
              <a:rPr lang="fr-FR" dirty="0">
                <a:solidFill>
                  <a:srgbClr val="008000"/>
                </a:solidFill>
              </a:rPr>
              <a:t> se multiplie bien par </a:t>
            </a:r>
            <a:r>
              <a:rPr lang="fr-FR" dirty="0">
                <a:solidFill>
                  <a:srgbClr val="008000"/>
                </a:solidFill>
                <a:hlinkClick r:id="rId19" tooltip="Semis (agriculture)"/>
              </a:rPr>
              <a:t>semis</a:t>
            </a:r>
            <a:r>
              <a:rPr lang="fr-FR" dirty="0">
                <a:solidFill>
                  <a:srgbClr val="008000"/>
                </a:solidFill>
              </a:rPr>
              <a:t> et, si elle est cultivée dans de bonnes conditions, commencera à produire des fruits vers l'âge de 2 ans</a:t>
            </a:r>
            <a:r>
              <a:rPr lang="fr-FR" dirty="0" smtClean="0">
                <a:solidFill>
                  <a:srgbClr val="008000"/>
                </a:solidFill>
              </a:rPr>
              <a:t>.</a:t>
            </a:r>
          </a:p>
          <a:p>
            <a:pPr algn="just"/>
            <a:r>
              <a:rPr lang="fr-FR" sz="1200" dirty="0">
                <a:solidFill>
                  <a:srgbClr val="008000"/>
                </a:solidFill>
              </a:rPr>
              <a:t>Les principaux </a:t>
            </a:r>
            <a:r>
              <a:rPr lang="fr-FR" sz="1200" dirty="0" smtClean="0">
                <a:solidFill>
                  <a:srgbClr val="008000"/>
                </a:solidFill>
              </a:rPr>
              <a:t>pays producteurs </a:t>
            </a:r>
            <a:r>
              <a:rPr lang="fr-FR" sz="1200" dirty="0">
                <a:solidFill>
                  <a:srgbClr val="008000"/>
                </a:solidFill>
              </a:rPr>
              <a:t>sont le </a:t>
            </a:r>
            <a:r>
              <a:rPr lang="fr-FR" sz="1200" dirty="0">
                <a:solidFill>
                  <a:srgbClr val="008000"/>
                </a:solidFill>
                <a:hlinkClick r:id="rId9" tooltip="Venezuela"/>
              </a:rPr>
              <a:t>Venezuela</a:t>
            </a:r>
            <a:r>
              <a:rPr lang="fr-FR" sz="1200" dirty="0">
                <a:solidFill>
                  <a:srgbClr val="008000"/>
                </a:solidFill>
              </a:rPr>
              <a:t>, la </a:t>
            </a:r>
            <a:r>
              <a:rPr lang="fr-FR" sz="1200" dirty="0">
                <a:solidFill>
                  <a:srgbClr val="008000"/>
                </a:solidFill>
                <a:hlinkClick r:id="rId20" tooltip="Colombie"/>
              </a:rPr>
              <a:t>Colombie</a:t>
            </a:r>
            <a:r>
              <a:rPr lang="fr-FR" sz="1200" dirty="0">
                <a:solidFill>
                  <a:srgbClr val="008000"/>
                </a:solidFill>
              </a:rPr>
              <a:t>. Les principaux importateurs sont les </a:t>
            </a:r>
            <a:r>
              <a:rPr lang="fr-FR" sz="1200" dirty="0">
                <a:solidFill>
                  <a:srgbClr val="008000"/>
                </a:solidFill>
                <a:hlinkClick r:id="rId21" tooltip="États-Unis"/>
              </a:rPr>
              <a:t>États-Unis</a:t>
            </a:r>
            <a:r>
              <a:rPr lang="fr-FR" sz="1200" dirty="0">
                <a:solidFill>
                  <a:srgbClr val="008000"/>
                </a:solidFill>
              </a:rPr>
              <a:t>, le </a:t>
            </a:r>
            <a:r>
              <a:rPr lang="fr-FR" sz="1200" dirty="0">
                <a:solidFill>
                  <a:srgbClr val="008000"/>
                </a:solidFill>
                <a:hlinkClick r:id="rId22" tooltip="Canada"/>
              </a:rPr>
              <a:t>Canada</a:t>
            </a:r>
            <a:r>
              <a:rPr lang="fr-FR" sz="1200" dirty="0">
                <a:solidFill>
                  <a:srgbClr val="008000"/>
                </a:solidFill>
              </a:rPr>
              <a:t>, la </a:t>
            </a:r>
            <a:r>
              <a:rPr lang="fr-FR" sz="1200" dirty="0">
                <a:solidFill>
                  <a:srgbClr val="008000"/>
                </a:solidFill>
                <a:hlinkClick r:id="rId23" tooltip="Belgique"/>
              </a:rPr>
              <a:t>Belgique</a:t>
            </a:r>
            <a:r>
              <a:rPr lang="fr-FR" sz="1200" dirty="0">
                <a:solidFill>
                  <a:srgbClr val="008000"/>
                </a:solidFill>
              </a:rPr>
              <a:t>, les </a:t>
            </a:r>
            <a:r>
              <a:rPr lang="fr-FR" sz="1200" dirty="0">
                <a:solidFill>
                  <a:srgbClr val="008000"/>
                </a:solidFill>
                <a:hlinkClick r:id="rId24" tooltip="Pays-Bas"/>
              </a:rPr>
              <a:t>Pays-Bas</a:t>
            </a:r>
            <a:r>
              <a:rPr lang="fr-FR" sz="1200" dirty="0">
                <a:solidFill>
                  <a:srgbClr val="008000"/>
                </a:solidFill>
              </a:rPr>
              <a:t>, </a:t>
            </a:r>
            <a:r>
              <a:rPr lang="fr-FR" sz="1200" dirty="0" err="1">
                <a:solidFill>
                  <a:srgbClr val="008000"/>
                </a:solidFill>
              </a:rPr>
              <a:t>la</a:t>
            </a:r>
            <a:r>
              <a:rPr lang="fr-FR" sz="1200" dirty="0" err="1">
                <a:solidFill>
                  <a:srgbClr val="008000"/>
                </a:solidFill>
                <a:hlinkClick r:id="rId25" tooltip="Suisse"/>
              </a:rPr>
              <a:t>Suisse</a:t>
            </a:r>
            <a:r>
              <a:rPr lang="fr-FR" sz="1200" dirty="0">
                <a:solidFill>
                  <a:srgbClr val="008000"/>
                </a:solidFill>
              </a:rPr>
              <a:t>, et l'</a:t>
            </a:r>
            <a:r>
              <a:rPr lang="fr-FR" sz="1200" dirty="0">
                <a:solidFill>
                  <a:srgbClr val="008000"/>
                </a:solidFill>
                <a:hlinkClick r:id="rId26" tooltip="Espagne"/>
              </a:rPr>
              <a:t>Espagne</a:t>
            </a:r>
            <a:r>
              <a:rPr lang="fr-FR" sz="1200" dirty="0" smtClean="0">
                <a:solidFill>
                  <a:srgbClr val="008000"/>
                </a:solidFill>
              </a:rPr>
              <a:t>.</a:t>
            </a:r>
          </a:p>
          <a:p>
            <a:pPr algn="just"/>
            <a:r>
              <a:rPr lang="fr-FR" sz="1200" dirty="0">
                <a:solidFill>
                  <a:srgbClr val="008000"/>
                </a:solidFill>
              </a:rPr>
              <a:t>Source : </a:t>
            </a:r>
            <a:r>
              <a:rPr lang="fr-FR" sz="1200" dirty="0">
                <a:solidFill>
                  <a:srgbClr val="008000"/>
                </a:solidFill>
                <a:hlinkClick r:id="rId27"/>
              </a:rPr>
              <a:t>http://</a:t>
            </a:r>
            <a:r>
              <a:rPr lang="fr-FR" sz="1200" dirty="0" smtClean="0">
                <a:solidFill>
                  <a:srgbClr val="008000"/>
                </a:solidFill>
                <a:hlinkClick r:id="rId27"/>
              </a:rPr>
              <a:t>fr.wikipedia.org/wiki/Grenadelle</a:t>
            </a:r>
            <a:r>
              <a:rPr lang="fr-FR" sz="1200" dirty="0" smtClean="0">
                <a:solidFill>
                  <a:srgbClr val="008000"/>
                </a:solidFill>
              </a:rPr>
              <a:t> </a:t>
            </a:r>
            <a:endParaRPr lang="fr-FR" sz="1200" dirty="0">
              <a:solidFill>
                <a:srgbClr val="008000"/>
              </a:solidFill>
            </a:endParaRPr>
          </a:p>
        </p:txBody>
      </p:sp>
      <p:pic>
        <p:nvPicPr>
          <p:cNvPr id="6" name="Image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21004" y="5199824"/>
            <a:ext cx="2070996" cy="1671080"/>
          </a:xfrm>
          <a:prstGeom prst="rect">
            <a:avLst/>
          </a:prstGeom>
        </p:spPr>
      </p:pic>
      <p:pic>
        <p:nvPicPr>
          <p:cNvPr id="7" name="Image 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0299" y="5401952"/>
            <a:ext cx="1905000" cy="1266825"/>
          </a:xfrm>
          <a:prstGeom prst="rect">
            <a:avLst/>
          </a:prstGeom>
        </p:spPr>
      </p:pic>
      <p:pic>
        <p:nvPicPr>
          <p:cNvPr id="8" name="Imag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65807" y="4934665"/>
            <a:ext cx="1936239" cy="1936239"/>
          </a:xfrm>
          <a:prstGeom prst="rect">
            <a:avLst/>
          </a:prstGeom>
        </p:spPr>
      </p:pic>
      <p:pic>
        <p:nvPicPr>
          <p:cNvPr id="9" name="Image 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053986" y="5253586"/>
            <a:ext cx="2159203" cy="1617318"/>
          </a:xfrm>
          <a:prstGeom prst="rect">
            <a:avLst/>
          </a:prstGeom>
        </p:spPr>
      </p:pic>
      <p:pic>
        <p:nvPicPr>
          <p:cNvPr id="10" name="Image 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611282" y="5023054"/>
            <a:ext cx="2466975" cy="1847850"/>
          </a:xfrm>
          <a:prstGeom prst="rect">
            <a:avLst/>
          </a:prstGeom>
        </p:spPr>
      </p:pic>
    </p:spTree>
    <p:extLst>
      <p:ext uri="{BB962C8B-B14F-4D97-AF65-F5344CB8AC3E}">
        <p14:creationId xmlns:p14="http://schemas.microsoft.com/office/powerpoint/2010/main" val="3564920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24271</Words>
  <Application>Microsoft Office PowerPoint</Application>
  <PresentationFormat>Grand écran</PresentationFormat>
  <Paragraphs>3785</Paragraphs>
  <Slides>141</Slides>
  <Notes>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141</vt:i4>
      </vt:variant>
    </vt:vector>
  </HeadingPairs>
  <TitlesOfParts>
    <vt:vector size="152" baseType="lpstr">
      <vt:lpstr>ＭＳ Ｐゴシック</vt:lpstr>
      <vt:lpstr>Arial</vt:lpstr>
      <vt:lpstr>ArialNarrow</vt:lpstr>
      <vt:lpstr>Calibri</vt:lpstr>
      <vt:lpstr>Calibri Light</vt:lpstr>
      <vt:lpstr>Linux Libertine</vt:lpstr>
      <vt:lpstr>Symbol</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490</cp:revision>
  <dcterms:created xsi:type="dcterms:W3CDTF">2015-05-02T16:44:08Z</dcterms:created>
  <dcterms:modified xsi:type="dcterms:W3CDTF">2015-09-30T06:01:17Z</dcterms:modified>
</cp:coreProperties>
</file>