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8">
  <p:sldMasterIdLst>
    <p:sldMasterId id="2147483648" r:id="rId1"/>
  </p:sldMasterIdLst>
  <p:notesMasterIdLst>
    <p:notesMasterId r:id="rId71"/>
  </p:notesMasterIdLst>
  <p:sldIdLst>
    <p:sldId id="256" r:id="rId2"/>
    <p:sldId id="312" r:id="rId3"/>
    <p:sldId id="282" r:id="rId4"/>
    <p:sldId id="257" r:id="rId5"/>
    <p:sldId id="258" r:id="rId6"/>
    <p:sldId id="259" r:id="rId7"/>
    <p:sldId id="260" r:id="rId8"/>
    <p:sldId id="261" r:id="rId9"/>
    <p:sldId id="262" r:id="rId10"/>
    <p:sldId id="263" r:id="rId11"/>
    <p:sldId id="264" r:id="rId12"/>
    <p:sldId id="265" r:id="rId13"/>
    <p:sldId id="266" r:id="rId14"/>
    <p:sldId id="267" r:id="rId15"/>
    <p:sldId id="268" r:id="rId16"/>
    <p:sldId id="281" r:id="rId17"/>
    <p:sldId id="269" r:id="rId18"/>
    <p:sldId id="270" r:id="rId19"/>
    <p:sldId id="271" r:id="rId20"/>
    <p:sldId id="272" r:id="rId21"/>
    <p:sldId id="273" r:id="rId22"/>
    <p:sldId id="274" r:id="rId23"/>
    <p:sldId id="275" r:id="rId24"/>
    <p:sldId id="276" r:id="rId25"/>
    <p:sldId id="277" r:id="rId26"/>
    <p:sldId id="278" r:id="rId27"/>
    <p:sldId id="279" r:id="rId28"/>
    <p:sldId id="306" r:id="rId29"/>
    <p:sldId id="307" r:id="rId30"/>
    <p:sldId id="280" r:id="rId31"/>
    <p:sldId id="284" r:id="rId32"/>
    <p:sldId id="285" r:id="rId33"/>
    <p:sldId id="286" r:id="rId34"/>
    <p:sldId id="287" r:id="rId35"/>
    <p:sldId id="283"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8" r:id="rId54"/>
    <p:sldId id="309" r:id="rId55"/>
    <p:sldId id="310" r:id="rId56"/>
    <p:sldId id="311"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05" r:id="rId7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99"/>
    <a:srgbClr val="006666"/>
    <a:srgbClr val="800000"/>
    <a:srgbClr val="CC3300"/>
    <a:srgbClr val="000066"/>
    <a:srgbClr val="003300"/>
    <a:srgbClr val="003366"/>
    <a:srgbClr val="6600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7" d="100"/>
          <a:sy n="87" d="100"/>
        </p:scale>
        <p:origin x="24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710E6-FFB8-410F-A52B-23B6ABADADCE}" type="datetimeFigureOut">
              <a:rPr lang="fr-FR" smtClean="0"/>
              <a:t>25/09/2022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36DE3-781D-4608-A4EA-229A907BA504}" type="slidenum">
              <a:rPr lang="fr-FR" smtClean="0"/>
              <a:t>‹N°›</a:t>
            </a:fld>
            <a:endParaRPr lang="fr-FR"/>
          </a:p>
        </p:txBody>
      </p:sp>
    </p:spTree>
    <p:extLst>
      <p:ext uri="{BB962C8B-B14F-4D97-AF65-F5344CB8AC3E}">
        <p14:creationId xmlns:p14="http://schemas.microsoft.com/office/powerpoint/2010/main" val="332828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31404-BC07-AFB2-BBA4-A1ACB9B2F5D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FD014B4-3CE5-8794-AB1F-7D83C5E19D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42E5D19-7CD6-CB9C-32A8-A20C567A3F26}"/>
              </a:ext>
            </a:extLst>
          </p:cNvPr>
          <p:cNvSpPr>
            <a:spLocks noGrp="1"/>
          </p:cNvSpPr>
          <p:nvPr>
            <p:ph type="dt" sz="half" idx="10"/>
          </p:nvPr>
        </p:nvSpPr>
        <p:spPr/>
        <p:txBody>
          <a:bodyPr/>
          <a:lstStyle/>
          <a:p>
            <a:fld id="{85A7AF06-6BF1-4BD5-97FC-66793E0D95CA}" type="datetime1">
              <a:rPr lang="fr-FR" smtClean="0"/>
              <a:t>25/09/2022</a:t>
            </a:fld>
            <a:endParaRPr lang="fr-FR"/>
          </a:p>
        </p:txBody>
      </p:sp>
      <p:sp>
        <p:nvSpPr>
          <p:cNvPr id="5" name="Espace réservé du pied de page 4">
            <a:extLst>
              <a:ext uri="{FF2B5EF4-FFF2-40B4-BE49-F238E27FC236}">
                <a16:creationId xmlns:a16="http://schemas.microsoft.com/office/drawing/2014/main" id="{D885E5D7-0B3E-2888-CC89-C49DCB77AD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59D3CF-08A0-8577-AB34-6D941ABC7502}"/>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62941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A1A02D-18C3-B5F2-61FF-98E54EF6580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D2125BF-2F81-9798-0475-C1E10002D6C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64BFDB-7B2F-33C4-6918-E7AF37CA487E}"/>
              </a:ext>
            </a:extLst>
          </p:cNvPr>
          <p:cNvSpPr>
            <a:spLocks noGrp="1"/>
          </p:cNvSpPr>
          <p:nvPr>
            <p:ph type="dt" sz="half" idx="10"/>
          </p:nvPr>
        </p:nvSpPr>
        <p:spPr/>
        <p:txBody>
          <a:bodyPr/>
          <a:lstStyle/>
          <a:p>
            <a:fld id="{EA601A62-9ACC-42A2-A4BA-59E9B0274803}" type="datetime1">
              <a:rPr lang="fr-FR" smtClean="0"/>
              <a:t>25/09/2022</a:t>
            </a:fld>
            <a:endParaRPr lang="fr-FR"/>
          </a:p>
        </p:txBody>
      </p:sp>
      <p:sp>
        <p:nvSpPr>
          <p:cNvPr id="5" name="Espace réservé du pied de page 4">
            <a:extLst>
              <a:ext uri="{FF2B5EF4-FFF2-40B4-BE49-F238E27FC236}">
                <a16:creationId xmlns:a16="http://schemas.microsoft.com/office/drawing/2014/main" id="{66A4C1D6-A81D-5464-A89A-DF54D735A8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F8D6AB-D302-0493-F57B-CD6AC6959BBB}"/>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11402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12FF9FA-F402-DDED-2624-5EA25B5E38F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6B3EF85-5205-6299-8C6E-8F0478F35C2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5AD78F-BBC7-BA7B-8293-548D57D895B1}"/>
              </a:ext>
            </a:extLst>
          </p:cNvPr>
          <p:cNvSpPr>
            <a:spLocks noGrp="1"/>
          </p:cNvSpPr>
          <p:nvPr>
            <p:ph type="dt" sz="half" idx="10"/>
          </p:nvPr>
        </p:nvSpPr>
        <p:spPr/>
        <p:txBody>
          <a:bodyPr/>
          <a:lstStyle/>
          <a:p>
            <a:fld id="{6ABCC331-195C-4126-8E42-932BAB746907}" type="datetime1">
              <a:rPr lang="fr-FR" smtClean="0"/>
              <a:t>25/09/2022</a:t>
            </a:fld>
            <a:endParaRPr lang="fr-FR"/>
          </a:p>
        </p:txBody>
      </p:sp>
      <p:sp>
        <p:nvSpPr>
          <p:cNvPr id="5" name="Espace réservé du pied de page 4">
            <a:extLst>
              <a:ext uri="{FF2B5EF4-FFF2-40B4-BE49-F238E27FC236}">
                <a16:creationId xmlns:a16="http://schemas.microsoft.com/office/drawing/2014/main" id="{BFEEEDFB-577C-D2A2-FC58-FFB29931D4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6789DB-C490-E486-4E6F-C934B0266E69}"/>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325302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513C3-87F1-04FF-1D86-20786F4D2F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EE459B1-9F38-1CEC-7720-FAE2ADA4CAE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392730-AE0C-1ECF-F6B6-1403C76BD963}"/>
              </a:ext>
            </a:extLst>
          </p:cNvPr>
          <p:cNvSpPr>
            <a:spLocks noGrp="1"/>
          </p:cNvSpPr>
          <p:nvPr>
            <p:ph type="dt" sz="half" idx="10"/>
          </p:nvPr>
        </p:nvSpPr>
        <p:spPr/>
        <p:txBody>
          <a:bodyPr/>
          <a:lstStyle/>
          <a:p>
            <a:fld id="{1D0B8AC6-A280-4B4B-ACF6-8D3AC1A8C668}" type="datetime1">
              <a:rPr lang="fr-FR" smtClean="0"/>
              <a:t>25/09/2022</a:t>
            </a:fld>
            <a:endParaRPr lang="fr-FR"/>
          </a:p>
        </p:txBody>
      </p:sp>
      <p:sp>
        <p:nvSpPr>
          <p:cNvPr id="5" name="Espace réservé du pied de page 4">
            <a:extLst>
              <a:ext uri="{FF2B5EF4-FFF2-40B4-BE49-F238E27FC236}">
                <a16:creationId xmlns:a16="http://schemas.microsoft.com/office/drawing/2014/main" id="{481434D3-E5E9-8DFF-9355-58FBBDE034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94E32D-65C9-2DAD-7145-61FB20C2B1A9}"/>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189331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F1F3AF-955E-8BFF-2D90-567DFB8430D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831BDF7-28F7-14EF-AA84-44C8538424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7BCD58D-B8A0-9BC2-A6C4-0E375AC238D7}"/>
              </a:ext>
            </a:extLst>
          </p:cNvPr>
          <p:cNvSpPr>
            <a:spLocks noGrp="1"/>
          </p:cNvSpPr>
          <p:nvPr>
            <p:ph type="dt" sz="half" idx="10"/>
          </p:nvPr>
        </p:nvSpPr>
        <p:spPr/>
        <p:txBody>
          <a:bodyPr/>
          <a:lstStyle/>
          <a:p>
            <a:fld id="{06F97732-CD14-40C6-9375-D5F6D1A89301}" type="datetime1">
              <a:rPr lang="fr-FR" smtClean="0"/>
              <a:t>25/09/2022</a:t>
            </a:fld>
            <a:endParaRPr lang="fr-FR"/>
          </a:p>
        </p:txBody>
      </p:sp>
      <p:sp>
        <p:nvSpPr>
          <p:cNvPr id="5" name="Espace réservé du pied de page 4">
            <a:extLst>
              <a:ext uri="{FF2B5EF4-FFF2-40B4-BE49-F238E27FC236}">
                <a16:creationId xmlns:a16="http://schemas.microsoft.com/office/drawing/2014/main" id="{E4800BB7-19DE-7EAE-6485-4590C25B64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5974BE-40E4-E6FC-0C85-2112BAD310A8}"/>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291509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6758B3-4D6F-FEFE-AE05-1B3FB74F81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5B10556-88BB-5D5F-7FF7-2D2D67053FB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73354E7-B49D-CE71-00B1-DFEEC8A1365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A9DA87A-576B-A668-2AAB-2A07980CC559}"/>
              </a:ext>
            </a:extLst>
          </p:cNvPr>
          <p:cNvSpPr>
            <a:spLocks noGrp="1"/>
          </p:cNvSpPr>
          <p:nvPr>
            <p:ph type="dt" sz="half" idx="10"/>
          </p:nvPr>
        </p:nvSpPr>
        <p:spPr/>
        <p:txBody>
          <a:bodyPr/>
          <a:lstStyle/>
          <a:p>
            <a:fld id="{CC9848DD-E44B-4CC2-8385-9C2A506BDC7A}" type="datetime1">
              <a:rPr lang="fr-FR" smtClean="0"/>
              <a:t>25/09/2022</a:t>
            </a:fld>
            <a:endParaRPr lang="fr-FR"/>
          </a:p>
        </p:txBody>
      </p:sp>
      <p:sp>
        <p:nvSpPr>
          <p:cNvPr id="6" name="Espace réservé du pied de page 5">
            <a:extLst>
              <a:ext uri="{FF2B5EF4-FFF2-40B4-BE49-F238E27FC236}">
                <a16:creationId xmlns:a16="http://schemas.microsoft.com/office/drawing/2014/main" id="{423FA8A9-3A22-923E-2AEB-AD99326873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CD28CE-D018-7FC8-066D-B2978AD81665}"/>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335018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E438B0-4A03-EB1C-DEA1-606C422E9D9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81D689F-96A0-D0DE-8D18-10754536D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9349660-94F2-86F9-0C69-2B39179BC02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3D9C5A4-9E1C-10F1-A856-9EAD5D32CB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9A6371A-563D-20F5-889C-75EFCFA10B5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BA59CF7-5453-25EA-D23C-7095993AE5D2}"/>
              </a:ext>
            </a:extLst>
          </p:cNvPr>
          <p:cNvSpPr>
            <a:spLocks noGrp="1"/>
          </p:cNvSpPr>
          <p:nvPr>
            <p:ph type="dt" sz="half" idx="10"/>
          </p:nvPr>
        </p:nvSpPr>
        <p:spPr/>
        <p:txBody>
          <a:bodyPr/>
          <a:lstStyle/>
          <a:p>
            <a:fld id="{0C9D1D0A-0906-4B15-8245-DD1417F30584}" type="datetime1">
              <a:rPr lang="fr-FR" smtClean="0"/>
              <a:t>25/09/2022</a:t>
            </a:fld>
            <a:endParaRPr lang="fr-FR"/>
          </a:p>
        </p:txBody>
      </p:sp>
      <p:sp>
        <p:nvSpPr>
          <p:cNvPr id="8" name="Espace réservé du pied de page 7">
            <a:extLst>
              <a:ext uri="{FF2B5EF4-FFF2-40B4-BE49-F238E27FC236}">
                <a16:creationId xmlns:a16="http://schemas.microsoft.com/office/drawing/2014/main" id="{3A167215-2283-BBA8-D7D0-CB6D3D83DD9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6C9AF43-0AC6-7FAB-7846-42D0642BD26C}"/>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383987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C6AA6-E302-1CBC-C948-1D82CCA3B00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A973CE-B93F-2EE8-55CA-C4C035C2B4C6}"/>
              </a:ext>
            </a:extLst>
          </p:cNvPr>
          <p:cNvSpPr>
            <a:spLocks noGrp="1"/>
          </p:cNvSpPr>
          <p:nvPr>
            <p:ph type="dt" sz="half" idx="10"/>
          </p:nvPr>
        </p:nvSpPr>
        <p:spPr/>
        <p:txBody>
          <a:bodyPr/>
          <a:lstStyle/>
          <a:p>
            <a:fld id="{9A0694D5-9F20-4E16-AD40-46EECCDE2EF5}" type="datetime1">
              <a:rPr lang="fr-FR" smtClean="0"/>
              <a:t>25/09/2022</a:t>
            </a:fld>
            <a:endParaRPr lang="fr-FR"/>
          </a:p>
        </p:txBody>
      </p:sp>
      <p:sp>
        <p:nvSpPr>
          <p:cNvPr id="4" name="Espace réservé du pied de page 3">
            <a:extLst>
              <a:ext uri="{FF2B5EF4-FFF2-40B4-BE49-F238E27FC236}">
                <a16:creationId xmlns:a16="http://schemas.microsoft.com/office/drawing/2014/main" id="{6DF9129E-EFA0-C520-E759-B6E99B70C10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07F601C-6566-52DB-BAE3-5AC5ECD20F4F}"/>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390535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395F221-F679-88BE-F206-D549204EFB40}"/>
              </a:ext>
            </a:extLst>
          </p:cNvPr>
          <p:cNvSpPr>
            <a:spLocks noGrp="1"/>
          </p:cNvSpPr>
          <p:nvPr>
            <p:ph type="dt" sz="half" idx="10"/>
          </p:nvPr>
        </p:nvSpPr>
        <p:spPr/>
        <p:txBody>
          <a:bodyPr/>
          <a:lstStyle/>
          <a:p>
            <a:fld id="{39C18FA6-359D-4781-A56E-D111ECB6951E}" type="datetime1">
              <a:rPr lang="fr-FR" smtClean="0"/>
              <a:t>25/09/2022</a:t>
            </a:fld>
            <a:endParaRPr lang="fr-FR"/>
          </a:p>
        </p:txBody>
      </p:sp>
      <p:sp>
        <p:nvSpPr>
          <p:cNvPr id="3" name="Espace réservé du pied de page 2">
            <a:extLst>
              <a:ext uri="{FF2B5EF4-FFF2-40B4-BE49-F238E27FC236}">
                <a16:creationId xmlns:a16="http://schemas.microsoft.com/office/drawing/2014/main" id="{78415D58-9057-F46A-0F47-D7EF0671EF0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EEE0A23-A0CC-89B1-BAA2-977D3395D6BA}"/>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378198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BA4B2D-269C-EA9E-FE7B-50FBAE1B46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37E10F4-EE8D-4892-DE31-AD11F744F7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46441D3-34C7-3087-51BE-9285B89B1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A604C1C-78BD-F320-7860-5D4085E0D662}"/>
              </a:ext>
            </a:extLst>
          </p:cNvPr>
          <p:cNvSpPr>
            <a:spLocks noGrp="1"/>
          </p:cNvSpPr>
          <p:nvPr>
            <p:ph type="dt" sz="half" idx="10"/>
          </p:nvPr>
        </p:nvSpPr>
        <p:spPr/>
        <p:txBody>
          <a:bodyPr/>
          <a:lstStyle/>
          <a:p>
            <a:fld id="{30E20B33-2459-413C-867C-E2C4E2DC7DE2}" type="datetime1">
              <a:rPr lang="fr-FR" smtClean="0"/>
              <a:t>25/09/2022</a:t>
            </a:fld>
            <a:endParaRPr lang="fr-FR"/>
          </a:p>
        </p:txBody>
      </p:sp>
      <p:sp>
        <p:nvSpPr>
          <p:cNvPr id="6" name="Espace réservé du pied de page 5">
            <a:extLst>
              <a:ext uri="{FF2B5EF4-FFF2-40B4-BE49-F238E27FC236}">
                <a16:creationId xmlns:a16="http://schemas.microsoft.com/office/drawing/2014/main" id="{E37E48DE-DF1C-ABE0-278D-7F58827E9F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F11292C-20E1-FB73-8C55-8C6BC9B738D1}"/>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402938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33E0D-4A8B-F5D7-D08A-CCF391DC553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D92C7FF-3D06-2D00-7DD1-7EF8664578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F8411A7-1D7F-308C-5583-4460A7C01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6719003-9D4E-49DF-D079-88A8C98699B0}"/>
              </a:ext>
            </a:extLst>
          </p:cNvPr>
          <p:cNvSpPr>
            <a:spLocks noGrp="1"/>
          </p:cNvSpPr>
          <p:nvPr>
            <p:ph type="dt" sz="half" idx="10"/>
          </p:nvPr>
        </p:nvSpPr>
        <p:spPr/>
        <p:txBody>
          <a:bodyPr/>
          <a:lstStyle/>
          <a:p>
            <a:fld id="{B8E1A2F8-DC82-45C0-A194-B824519D461F}" type="datetime1">
              <a:rPr lang="fr-FR" smtClean="0"/>
              <a:t>25/09/2022</a:t>
            </a:fld>
            <a:endParaRPr lang="fr-FR"/>
          </a:p>
        </p:txBody>
      </p:sp>
      <p:sp>
        <p:nvSpPr>
          <p:cNvPr id="6" name="Espace réservé du pied de page 5">
            <a:extLst>
              <a:ext uri="{FF2B5EF4-FFF2-40B4-BE49-F238E27FC236}">
                <a16:creationId xmlns:a16="http://schemas.microsoft.com/office/drawing/2014/main" id="{2568AC0B-ADFD-0C09-D811-F191521941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D8E0018-81A5-E6D1-D937-145B21035F9C}"/>
              </a:ext>
            </a:extLst>
          </p:cNvPr>
          <p:cNvSpPr>
            <a:spLocks noGrp="1"/>
          </p:cNvSpPr>
          <p:nvPr>
            <p:ph type="sldNum" sz="quarter" idx="12"/>
          </p:nvPr>
        </p:nvSpPr>
        <p:spPr/>
        <p:txBody>
          <a:bodyPr/>
          <a:lstStyle/>
          <a:p>
            <a:fld id="{9FE46655-4E99-4811-B874-32B6AAA93433}" type="slidenum">
              <a:rPr lang="fr-FR" smtClean="0"/>
              <a:t>‹N°›</a:t>
            </a:fld>
            <a:endParaRPr lang="fr-FR"/>
          </a:p>
        </p:txBody>
      </p:sp>
    </p:spTree>
    <p:extLst>
      <p:ext uri="{BB962C8B-B14F-4D97-AF65-F5344CB8AC3E}">
        <p14:creationId xmlns:p14="http://schemas.microsoft.com/office/powerpoint/2010/main" val="1127901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8F296C-5AE8-F5FC-ACC8-CD94BB8AF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B497543-A859-A680-6A9B-C73A42AE7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D7046A-3F9F-2594-FA49-B9ABC6CC40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61D00-E160-49BE-8656-AF8257B0F310}" type="datetime1">
              <a:rPr lang="fr-FR" smtClean="0"/>
              <a:t>25/09/2022</a:t>
            </a:fld>
            <a:endParaRPr lang="fr-FR"/>
          </a:p>
        </p:txBody>
      </p:sp>
      <p:sp>
        <p:nvSpPr>
          <p:cNvPr id="5" name="Espace réservé du pied de page 4">
            <a:extLst>
              <a:ext uri="{FF2B5EF4-FFF2-40B4-BE49-F238E27FC236}">
                <a16:creationId xmlns:a16="http://schemas.microsoft.com/office/drawing/2014/main" id="{55A9B5C2-A9AB-2BFD-DDF1-7E8E66540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BF1FEC4-96F0-2B64-6A0A-48E70A6670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E46655-4E99-4811-B874-32B6AAA93433}" type="slidenum">
              <a:rPr lang="fr-FR" smtClean="0"/>
              <a:t>‹N°›</a:t>
            </a:fld>
            <a:endParaRPr lang="fr-FR"/>
          </a:p>
        </p:txBody>
      </p:sp>
    </p:spTree>
    <p:extLst>
      <p:ext uri="{BB962C8B-B14F-4D97-AF65-F5344CB8AC3E}">
        <p14:creationId xmlns:p14="http://schemas.microsoft.com/office/powerpoint/2010/main" val="1498223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Benjamin.lisan@free.fr" TargetMode="Externa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hyperlink" Target="https://fr.traveltables.com/map/world/cost-of-liv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www.votretourdumonde.com/cout-de-la-vie-sur-terre-en-une-infographi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votretourdumonde.com/cout-de-la-vie-sur-terre-en-une-infographie/"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s://eluxtrave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g"/><Relationship Id="rId11" Type="http://schemas.openxmlformats.org/officeDocument/2006/relationships/hyperlink" Target="https://www.auvieuxcampeur.fr/librairie" TargetMode="External"/><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hyperlink" Target="https://www.instinct-voyageur.fr/2907-2/?awt_m=0&amp;awt_email=benjamin.lisan%40free.f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gites-de-france.com/" TargetMode="External"/><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image" Target="../media/image62.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jpg"/><Relationship Id="rId5" Type="http://schemas.openxmlformats.org/officeDocument/2006/relationships/image" Target="../media/image57.jpg"/><Relationship Id="rId10" Type="http://schemas.openxmlformats.org/officeDocument/2006/relationships/image" Target="../media/image60.png"/><Relationship Id="rId4" Type="http://schemas.openxmlformats.org/officeDocument/2006/relationships/image" Target="../media/image56.jpg"/><Relationship Id="rId9" Type="http://schemas.openxmlformats.org/officeDocument/2006/relationships/hyperlink" Target="https://www.homeexchange.f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fr.ivisa.com/madagascar-visa-on-arrival" TargetMode="External"/><Relationship Id="rId2" Type="http://schemas.openxmlformats.org/officeDocument/2006/relationships/hyperlink" Target="https://fr.ivisa.com/?utm_source=instinct-voyageur"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3" Type="http://schemas.openxmlformats.org/officeDocument/2006/relationships/hyperlink" Target="https://www.rentalcars.com/?affiliateCode=instinctv479" TargetMode="External"/><Relationship Id="rId7" Type="http://schemas.openxmlformats.org/officeDocument/2006/relationships/image" Target="../media/image72.png"/><Relationship Id="rId2" Type="http://schemas.openxmlformats.org/officeDocument/2006/relationships/hyperlink" Target="https://permisdeconduire.ants.gouv.fr/demarches-en-ligne/demander-un-permis-international" TargetMode="Externa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blacksheep-van.com/#ae122"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getyourguide.fr/?partner_id=WDRCI4L&amp;utm_medium=online_publisher&amp;placement=content-top" TargetMode="External"/><Relationship Id="rId2" Type="http://schemas.openxmlformats.org/officeDocument/2006/relationships/hyperlink" Target="https://www.civitatis.com/fr/?aid=13302" TargetMode="Externa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gif"/></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g"/><Relationship Id="rId7" Type="http://schemas.openxmlformats.org/officeDocument/2006/relationships/image" Target="../media/image83.pn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10" Type="http://schemas.openxmlformats.org/officeDocument/2006/relationships/image" Target="../media/image86.png"/><Relationship Id="rId4" Type="http://schemas.openxmlformats.org/officeDocument/2006/relationships/image" Target="../media/image80.jpg"/><Relationship Id="rId9" Type="http://schemas.openxmlformats.org/officeDocument/2006/relationships/image" Target="../media/image85.jpg"/></Relationships>
</file>

<file path=ppt/slides/_rels/slide27.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png"/><Relationship Id="rId9" Type="http://schemas.openxmlformats.org/officeDocument/2006/relationships/image" Target="../media/image94.jp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emf"/><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onseilsport.decathlon.fr/les-10-commandements-pour-randonner-en-securite" TargetMode="External"/><Relationship Id="rId2" Type="http://schemas.openxmlformats.org/officeDocument/2006/relationships/hyperlink" Target="https://www.instinct-voyageur.fr/preparer-son-voyage-ou-un-tour-du-monde/" TargetMode="External"/><Relationship Id="rId1" Type="http://schemas.openxmlformats.org/officeDocument/2006/relationships/slideLayout" Target="../slideLayouts/slideLayout7.xml"/><Relationship Id="rId5" Type="http://schemas.openxmlformats.org/officeDocument/2006/relationships/hyperlink" Target="http://transhimalayenne.free.fr/index.php"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aabis@noos.fr" TargetMode="External"/><Relationship Id="rId2" Type="http://schemas.openxmlformats.org/officeDocument/2006/relationships/hyperlink" Target="http://www.arktika.org/" TargetMode="External"/><Relationship Id="rId1" Type="http://schemas.openxmlformats.org/officeDocument/2006/relationships/slideLayout" Target="../slideLayouts/slideLayout7.xml"/><Relationship Id="rId4" Type="http://schemas.openxmlformats.org/officeDocument/2006/relationships/hyperlink" Target="mailto:infos@asatech.ne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www.instinct-voyageur.fr/guides-voyage/voyager-avec-20-euros-par-jour/"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hyperlink" Target="https://www.evaneos.fr/" TargetMode="Externa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56.xml.rels><?xml version="1.0" encoding="UTF-8" standalone="yes"?>
<Relationships xmlns="http://schemas.openxmlformats.org/package/2006/relationships"><Relationship Id="rId3" Type="http://schemas.openxmlformats.org/officeDocument/2006/relationships/hyperlink" Target="https://www.decouverte-estables.com/dangers-foudre-en-randonnee/" TargetMode="External"/><Relationship Id="rId2" Type="http://schemas.openxmlformats.org/officeDocument/2006/relationships/hyperlink" Target="https://www.mongr.fr/conseils/sinformer/la-foudre-comment-l-eviter-en-randonnee" TargetMode="Externa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hyperlink" Target="https://conseilsport.decathlon.fr/orage-en-montagne-que-fair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7.xml"/><Relationship Id="rId4" Type="http://schemas.openxmlformats.org/officeDocument/2006/relationships/image" Target="../media/image121.jpg"/></Relationships>
</file>

<file path=ppt/slides/_rels/slide5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instinct-voyageur.fr/preparer-son-voyage-ou-un-tour-du-monde/"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7.xml"/><Relationship Id="rId5" Type="http://schemas.openxmlformats.org/officeDocument/2006/relationships/image" Target="../media/image127.jpg"/><Relationship Id="rId4" Type="http://schemas.openxmlformats.org/officeDocument/2006/relationships/image" Target="../media/image110.jpg"/></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28.jp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130.jpg"/><Relationship Id="rId4" Type="http://schemas.openxmlformats.org/officeDocument/2006/relationships/image" Target="../media/image12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www.protectioncivile.org/trousse-de-secours-que-mettre-dedans/"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etpourtantelletourne.fr/2018/04/03/astuces-voyage-pas-cher/" TargetMode="External"/><Relationship Id="rId2" Type="http://schemas.openxmlformats.org/officeDocument/2006/relationships/hyperlink" Target="http://www.carigami.fr/"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hyperlink" Target="https://www.secourspopulaire.fr/acces-aux-vacances" TargetMode="External"/><Relationship Id="rId13" Type="http://schemas.openxmlformats.org/officeDocument/2006/relationships/image" Target="../media/image142.jpg"/><Relationship Id="rId3" Type="http://schemas.openxmlformats.org/officeDocument/2006/relationships/hyperlink" Target="https://www.action-sejours.com/colonie-de-vacances/" TargetMode="External"/><Relationship Id="rId7" Type="http://schemas.openxmlformats.org/officeDocument/2006/relationships/hyperlink" Target="https://www.atd-quartmonde.fr/nos-actions/reseaux-wresinski/reseau-vacances/" TargetMode="External"/><Relationship Id="rId12" Type="http://schemas.openxmlformats.org/officeDocument/2006/relationships/image" Target="../media/image141.jpg"/><Relationship Id="rId2" Type="http://schemas.openxmlformats.org/officeDocument/2006/relationships/hyperlink" Target="https://www.kidsvacances.fr/" TargetMode="External"/><Relationship Id="rId1" Type="http://schemas.openxmlformats.org/officeDocument/2006/relationships/slideLayout" Target="../slideLayouts/slideLayout7.xml"/><Relationship Id="rId6" Type="http://schemas.openxmlformats.org/officeDocument/2006/relationships/hyperlink" Target="https://vacances-enfants.ufcv.fr/" TargetMode="External"/><Relationship Id="rId11" Type="http://schemas.openxmlformats.org/officeDocument/2006/relationships/image" Target="../media/image140.jpg"/><Relationship Id="rId5" Type="http://schemas.openxmlformats.org/officeDocument/2006/relationships/hyperlink" Target="https://www.cnas.fr/" TargetMode="External"/><Relationship Id="rId10" Type="http://schemas.openxmlformats.org/officeDocument/2006/relationships/image" Target="../media/image139.jpg"/><Relationship Id="rId4" Type="http://schemas.openxmlformats.org/officeDocument/2006/relationships/hyperlink" Target="https://www.vacances-pour-tous.org/" TargetMode="External"/><Relationship Id="rId9" Type="http://schemas.openxmlformats.org/officeDocument/2006/relationships/image" Target="../media/image138.jpg"/></Relationships>
</file>

<file path=ppt/slides/_rels/slide69.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hyperlink" Target="https://www.instinct-voyageur.fr/ressources-voyage/" TargetMode="External"/><Relationship Id="rId7" Type="http://schemas.openxmlformats.org/officeDocument/2006/relationships/hyperlink" Target="https://www.etpourtantelletourne.fr/2018/04/03/astuces-voyage-pas-cher/" TargetMode="External"/><Relationship Id="rId2" Type="http://schemas.openxmlformats.org/officeDocument/2006/relationships/hyperlink" Target="https://www.instinct-voyageur.fr/preparer-son-voyage-ou-un-tour-du-monde/" TargetMode="External"/><Relationship Id="rId1" Type="http://schemas.openxmlformats.org/officeDocument/2006/relationships/slideLayout" Target="../slideLayouts/slideLayout7.xml"/><Relationship Id="rId6" Type="http://schemas.openxmlformats.org/officeDocument/2006/relationships/hyperlink" Target="https://conseilsport.decathlon.fr/les-10-commandements-pour-randonner-en-securite" TargetMode="External"/><Relationship Id="rId5" Type="http://schemas.openxmlformats.org/officeDocument/2006/relationships/hyperlink" Target="https://voyager-en-securite.fr/" TargetMode="External"/><Relationship Id="rId10" Type="http://schemas.openxmlformats.org/officeDocument/2006/relationships/image" Target="../media/image145.jpg"/><Relationship Id="rId4" Type="http://schemas.openxmlformats.org/officeDocument/2006/relationships/hyperlink" Target="https://cdn.instinct-voyageur.fr/wp-content/uploads/2015/01/cacher-son-argent.pdf" TargetMode="External"/><Relationship Id="rId9" Type="http://schemas.openxmlformats.org/officeDocument/2006/relationships/image" Target="../media/image144.jp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lepoint.fr/monde/inondations-au-ladakh-les-trekkers-choques-racontent-des-jours-d-enfer-12-08-2010-1224383_24.php" TargetMode="Externa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hyperlink" Target="https://www.diplomatie.gouv.fr/fr/conseils-aux-voyageurs/" TargetMode="Externa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2C9A3BCF-3AC8-EC8F-91B5-EFDBAB9170DD}"/>
              </a:ext>
            </a:extLst>
          </p:cNvPr>
          <p:cNvSpPr>
            <a:spLocks noGrp="1"/>
          </p:cNvSpPr>
          <p:nvPr>
            <p:ph type="ctrTitle"/>
          </p:nvPr>
        </p:nvSpPr>
        <p:spPr>
          <a:xfrm>
            <a:off x="5775961" y="668008"/>
            <a:ext cx="5384800" cy="3210689"/>
          </a:xfrm>
        </p:spPr>
        <p:txBody>
          <a:bodyPr anchor="b">
            <a:normAutofit/>
          </a:bodyPr>
          <a:lstStyle/>
          <a:p>
            <a:pPr algn="l"/>
            <a:r>
              <a:rPr lang="fr-FR" sz="7200" b="1" dirty="0">
                <a:solidFill>
                  <a:srgbClr val="FF0000"/>
                </a:solidFill>
                <a:latin typeface="+mn-lt"/>
              </a:rPr>
              <a:t>Préparer votre voyage</a:t>
            </a:r>
          </a:p>
        </p:txBody>
      </p:sp>
      <p:sp>
        <p:nvSpPr>
          <p:cNvPr id="3" name="Sous-titre 2">
            <a:extLst>
              <a:ext uri="{FF2B5EF4-FFF2-40B4-BE49-F238E27FC236}">
                <a16:creationId xmlns:a16="http://schemas.microsoft.com/office/drawing/2014/main" id="{29D52FB3-358E-07FD-C6C5-A208D3E9493A}"/>
              </a:ext>
            </a:extLst>
          </p:cNvPr>
          <p:cNvSpPr>
            <a:spLocks noGrp="1"/>
          </p:cNvSpPr>
          <p:nvPr>
            <p:ph type="subTitle" idx="1"/>
          </p:nvPr>
        </p:nvSpPr>
        <p:spPr>
          <a:xfrm>
            <a:off x="5809981" y="4523530"/>
            <a:ext cx="4048760" cy="1095017"/>
          </a:xfrm>
        </p:spPr>
        <p:txBody>
          <a:bodyPr anchor="t">
            <a:normAutofit lnSpcReduction="10000"/>
          </a:bodyPr>
          <a:lstStyle/>
          <a:p>
            <a:pPr algn="l"/>
            <a:r>
              <a:rPr lang="fr-FR" sz="2000" b="1" dirty="0">
                <a:solidFill>
                  <a:srgbClr val="008000"/>
                </a:solidFill>
              </a:rPr>
              <a:t>Par Benjamin, le 21 septembre 2022</a:t>
            </a:r>
          </a:p>
          <a:p>
            <a:pPr algn="l"/>
            <a:endParaRPr lang="fr-FR" sz="2000" b="1" dirty="0">
              <a:solidFill>
                <a:srgbClr val="008000"/>
              </a:solidFill>
            </a:endParaRPr>
          </a:p>
          <a:p>
            <a:pPr algn="l"/>
            <a:r>
              <a:rPr lang="fr-FR" sz="2000" b="1" dirty="0">
                <a:solidFill>
                  <a:srgbClr val="008000"/>
                </a:solidFill>
                <a:hlinkClick r:id="rId2"/>
              </a:rPr>
              <a:t>Benjamin.lisan@free.fr</a:t>
            </a:r>
            <a:r>
              <a:rPr lang="fr-FR" sz="2000" b="1" dirty="0">
                <a:solidFill>
                  <a:srgbClr val="008000"/>
                </a:solidFill>
              </a:rPr>
              <a:t> </a:t>
            </a:r>
          </a:p>
        </p:txBody>
      </p:sp>
      <p:sp>
        <p:nvSpPr>
          <p:cNvPr id="8" name="Espace réservé du numéro de diapositive 7">
            <a:extLst>
              <a:ext uri="{FF2B5EF4-FFF2-40B4-BE49-F238E27FC236}">
                <a16:creationId xmlns:a16="http://schemas.microsoft.com/office/drawing/2014/main" id="{9E130CA0-23CF-930E-486F-32870BA1BAA3}"/>
              </a:ext>
            </a:extLst>
          </p:cNvPr>
          <p:cNvSpPr>
            <a:spLocks noGrp="1"/>
          </p:cNvSpPr>
          <p:nvPr>
            <p:ph type="sldNum" sz="quarter" idx="12"/>
          </p:nvPr>
        </p:nvSpPr>
        <p:spPr/>
        <p:txBody>
          <a:bodyPr/>
          <a:lstStyle/>
          <a:p>
            <a:fld id="{9FE46655-4E99-4811-B874-32B6AAA93433}" type="slidenum">
              <a:rPr lang="fr-FR" smtClean="0"/>
              <a:t>1</a:t>
            </a:fld>
            <a:endParaRPr lang="fr-FR" dirty="0"/>
          </a:p>
        </p:txBody>
      </p:sp>
      <p:pic>
        <p:nvPicPr>
          <p:cNvPr id="10" name="Image 9" descr="Une image contenant eau, extérieur, roche, nature&#10;&#10;Description générée automatiquement">
            <a:extLst>
              <a:ext uri="{FF2B5EF4-FFF2-40B4-BE49-F238E27FC236}">
                <a16:creationId xmlns:a16="http://schemas.microsoft.com/office/drawing/2014/main" id="{FB6592BD-8206-106F-933B-426734630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633" y="1218029"/>
            <a:ext cx="2847975" cy="1600200"/>
          </a:xfrm>
          <a:prstGeom prst="rect">
            <a:avLst/>
          </a:prstGeom>
        </p:spPr>
      </p:pic>
      <p:pic>
        <p:nvPicPr>
          <p:cNvPr id="13" name="Image 12" descr="Une image contenant texte, nature, montagne, rive&#10;&#10;Description générée automatiquement">
            <a:extLst>
              <a:ext uri="{FF2B5EF4-FFF2-40B4-BE49-F238E27FC236}">
                <a16:creationId xmlns:a16="http://schemas.microsoft.com/office/drawing/2014/main" id="{51C73F52-7121-9A15-2406-643E8E15B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934" y="3929966"/>
            <a:ext cx="2619375" cy="1743075"/>
          </a:xfrm>
          <a:prstGeom prst="rect">
            <a:avLst/>
          </a:prstGeom>
        </p:spPr>
      </p:pic>
    </p:spTree>
    <p:extLst>
      <p:ext uri="{BB962C8B-B14F-4D97-AF65-F5344CB8AC3E}">
        <p14:creationId xmlns:p14="http://schemas.microsoft.com/office/powerpoint/2010/main" val="15536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D192C7D-A2BA-80DA-2B7F-9EAB71B9BDC6}"/>
              </a:ext>
            </a:extLst>
          </p:cNvPr>
          <p:cNvSpPr>
            <a:spLocks noGrp="1"/>
          </p:cNvSpPr>
          <p:nvPr>
            <p:ph type="sldNum" sz="quarter" idx="12"/>
          </p:nvPr>
        </p:nvSpPr>
        <p:spPr>
          <a:xfrm>
            <a:off x="8974156" y="241988"/>
            <a:ext cx="2743200" cy="365125"/>
          </a:xfrm>
        </p:spPr>
        <p:txBody>
          <a:bodyPr/>
          <a:lstStyle/>
          <a:p>
            <a:fld id="{9FE46655-4E99-4811-B874-32B6AAA93433}" type="slidenum">
              <a:rPr lang="fr-FR" smtClean="0"/>
              <a:t>10</a:t>
            </a:fld>
            <a:endParaRPr lang="fr-FR"/>
          </a:p>
        </p:txBody>
      </p:sp>
      <p:sp>
        <p:nvSpPr>
          <p:cNvPr id="3" name="ZoneTexte 2">
            <a:extLst>
              <a:ext uri="{FF2B5EF4-FFF2-40B4-BE49-F238E27FC236}">
                <a16:creationId xmlns:a16="http://schemas.microsoft.com/office/drawing/2014/main" id="{CAAA6850-725A-2EB4-6DDC-55EE2F2831C0}"/>
              </a:ext>
            </a:extLst>
          </p:cNvPr>
          <p:cNvSpPr txBox="1"/>
          <p:nvPr/>
        </p:nvSpPr>
        <p:spPr>
          <a:xfrm>
            <a:off x="385590" y="319489"/>
            <a:ext cx="11622796" cy="2400657"/>
          </a:xfrm>
          <a:prstGeom prst="rect">
            <a:avLst/>
          </a:prstGeom>
          <a:noFill/>
        </p:spPr>
        <p:txBody>
          <a:bodyPr wrap="square" rtlCol="0">
            <a:spAutoFit/>
          </a:bodyPr>
          <a:lstStyle/>
          <a:p>
            <a:r>
              <a:rPr lang="fr-FR" sz="2400" b="1" dirty="0">
                <a:solidFill>
                  <a:schemeClr val="accent2">
                    <a:lumMod val="50000"/>
                  </a:schemeClr>
                </a:solidFill>
              </a:rPr>
              <a:t>Le coût de la vie, un paramètre important</a:t>
            </a:r>
          </a:p>
          <a:p>
            <a:endParaRPr lang="fr-FR" b="1" dirty="0">
              <a:solidFill>
                <a:schemeClr val="accent2">
                  <a:lumMod val="50000"/>
                </a:schemeClr>
              </a:solidFill>
            </a:endParaRPr>
          </a:p>
          <a:p>
            <a:pPr marL="285750" indent="-285750">
              <a:buFont typeface="Arial" panose="020B0604020202020204" pitchFamily="34" charset="0"/>
              <a:buChar char="•"/>
            </a:pPr>
            <a:r>
              <a:rPr lang="fr-FR" b="1" dirty="0">
                <a:solidFill>
                  <a:schemeClr val="accent2">
                    <a:lumMod val="50000"/>
                  </a:schemeClr>
                </a:solidFill>
              </a:rPr>
              <a:t>Pays pas chers : Bolivie, Ghana, Madagascar, Moldavie, Albanie, ...</a:t>
            </a:r>
          </a:p>
          <a:p>
            <a:pPr marL="285750" indent="-285750">
              <a:buFont typeface="Arial" panose="020B0604020202020204" pitchFamily="34" charset="0"/>
              <a:buChar char="•"/>
            </a:pPr>
            <a:r>
              <a:rPr lang="fr-FR" b="1" dirty="0">
                <a:solidFill>
                  <a:schemeClr val="accent2">
                    <a:lumMod val="50000"/>
                  </a:schemeClr>
                </a:solidFill>
              </a:rPr>
              <a:t>Pays plus chers : Japon (°), USA, ...</a:t>
            </a:r>
          </a:p>
          <a:p>
            <a:r>
              <a:rPr lang="fr-FR" b="1" dirty="0">
                <a:solidFill>
                  <a:schemeClr val="accent2">
                    <a:lumMod val="50000"/>
                  </a:schemeClr>
                </a:solidFill>
              </a:rPr>
              <a:t>     Le coût de la vie au Japon est 2,6 % plus élevé qu'en France. Le pouvoir d'achat local y est cependant 3,0 % plus élevé.</a:t>
            </a:r>
          </a:p>
          <a:p>
            <a:pPr marL="285750" indent="-285750">
              <a:buFont typeface="Arial" panose="020B0604020202020204" pitchFamily="34" charset="0"/>
              <a:buChar char="•"/>
            </a:pPr>
            <a:r>
              <a:rPr lang="fr-FR" b="1" dirty="0">
                <a:solidFill>
                  <a:schemeClr val="accent2">
                    <a:lumMod val="50000"/>
                  </a:schemeClr>
                </a:solidFill>
              </a:rPr>
              <a:t>Pays très chers : Islande (2 fois les prix en France), Norvège (1,5 fois), Suisse (1,5 fois) …</a:t>
            </a:r>
          </a:p>
          <a:p>
            <a:pPr marL="285750" indent="-285750">
              <a:buFont typeface="Arial" panose="020B0604020202020204" pitchFamily="34" charset="0"/>
              <a:buChar char="•"/>
            </a:pPr>
            <a:r>
              <a:rPr lang="fr-FR" b="1" dirty="0">
                <a:solidFill>
                  <a:schemeClr val="accent2">
                    <a:lumMod val="50000"/>
                  </a:schemeClr>
                </a:solidFill>
              </a:rPr>
              <a:t>Coût logements, nourriture, transports, excursions fonction du coût de la vie dans le pays.</a:t>
            </a:r>
          </a:p>
          <a:p>
            <a:pPr marL="285750" indent="-285750">
              <a:buFont typeface="Arial" panose="020B0604020202020204" pitchFamily="34" charset="0"/>
              <a:buChar char="•"/>
            </a:pPr>
            <a:r>
              <a:rPr lang="fr-FR" b="1" dirty="0">
                <a:solidFill>
                  <a:schemeClr val="accent2">
                    <a:lumMod val="50000"/>
                  </a:schemeClr>
                </a:solidFill>
              </a:rPr>
              <a:t>Si prévoir 2000€ pour voyage à Madagascar, peut-être prévoir 4000€ pour destinations chères.</a:t>
            </a:r>
          </a:p>
        </p:txBody>
      </p:sp>
      <p:pic>
        <p:nvPicPr>
          <p:cNvPr id="5" name="Image 4" descr="Une image contenant carte&#10;&#10;Description générée automatiquement">
            <a:extLst>
              <a:ext uri="{FF2B5EF4-FFF2-40B4-BE49-F238E27FC236}">
                <a16:creationId xmlns:a16="http://schemas.microsoft.com/office/drawing/2014/main" id="{BF123E13-54FC-EB4F-6909-90FAC560D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884" y="2797647"/>
            <a:ext cx="6590472" cy="4138567"/>
          </a:xfrm>
          <a:prstGeom prst="rect">
            <a:avLst/>
          </a:prstGeom>
        </p:spPr>
      </p:pic>
      <p:pic>
        <p:nvPicPr>
          <p:cNvPr id="7" name="Image 6">
            <a:extLst>
              <a:ext uri="{FF2B5EF4-FFF2-40B4-BE49-F238E27FC236}">
                <a16:creationId xmlns:a16="http://schemas.microsoft.com/office/drawing/2014/main" id="{8C6A7A34-1082-4B02-4BA8-6C22A2A402BC}"/>
              </a:ext>
            </a:extLst>
          </p:cNvPr>
          <p:cNvPicPr>
            <a:picLocks noChangeAspect="1"/>
          </p:cNvPicPr>
          <p:nvPr/>
        </p:nvPicPr>
        <p:blipFill>
          <a:blip r:embed="rId3"/>
          <a:stretch>
            <a:fillRect/>
          </a:stretch>
        </p:blipFill>
        <p:spPr>
          <a:xfrm>
            <a:off x="3853586" y="5715000"/>
            <a:ext cx="3019425" cy="1143000"/>
          </a:xfrm>
          <a:prstGeom prst="rect">
            <a:avLst/>
          </a:prstGeom>
        </p:spPr>
      </p:pic>
      <p:sp>
        <p:nvSpPr>
          <p:cNvPr id="8" name="ZoneTexte 7">
            <a:extLst>
              <a:ext uri="{FF2B5EF4-FFF2-40B4-BE49-F238E27FC236}">
                <a16:creationId xmlns:a16="http://schemas.microsoft.com/office/drawing/2014/main" id="{57889B0C-F60E-9EF3-9070-D5129E86D2B2}"/>
              </a:ext>
            </a:extLst>
          </p:cNvPr>
          <p:cNvSpPr txBox="1"/>
          <p:nvPr/>
        </p:nvSpPr>
        <p:spPr>
          <a:xfrm>
            <a:off x="385590" y="3062689"/>
            <a:ext cx="4913523" cy="2308324"/>
          </a:xfrm>
          <a:prstGeom prst="rect">
            <a:avLst/>
          </a:prstGeom>
          <a:noFill/>
        </p:spPr>
        <p:txBody>
          <a:bodyPr wrap="square" rtlCol="0">
            <a:spAutoFit/>
          </a:bodyPr>
          <a:lstStyle/>
          <a:p>
            <a:pPr algn="just"/>
            <a:r>
              <a:rPr lang="fr-FR" dirty="0"/>
              <a:t>Les pays ayant les prix les plus bas sont colorés en vert et les prix les plus élevés en rouge. </a:t>
            </a:r>
          </a:p>
          <a:p>
            <a:pPr algn="just"/>
            <a:r>
              <a:rPr lang="fr-FR" dirty="0"/>
              <a:t>La couleur de chaque pays sur la carte correspond au niveau des prix dans ce pays divisé par les prix moyens mondiaux pour les mêmes biens et services, multiplié par 100%. </a:t>
            </a:r>
          </a:p>
          <a:p>
            <a:pPr algn="just"/>
            <a:r>
              <a:rPr lang="fr-FR" dirty="0"/>
              <a:t>Cf. </a:t>
            </a:r>
            <a:r>
              <a:rPr lang="fr-FR" dirty="0">
                <a:hlinkClick r:id="rId4"/>
              </a:rPr>
              <a:t>https://fr.traveltables.com/map/world/cost-of-living/</a:t>
            </a:r>
            <a:r>
              <a:rPr lang="fr-FR" dirty="0"/>
              <a:t> </a:t>
            </a:r>
          </a:p>
        </p:txBody>
      </p:sp>
    </p:spTree>
    <p:extLst>
      <p:ext uri="{BB962C8B-B14F-4D97-AF65-F5344CB8AC3E}">
        <p14:creationId xmlns:p14="http://schemas.microsoft.com/office/powerpoint/2010/main" val="172134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7C32B87-F858-25A8-D32E-22BFFD9494A3}"/>
              </a:ext>
            </a:extLst>
          </p:cNvPr>
          <p:cNvSpPr>
            <a:spLocks noGrp="1"/>
          </p:cNvSpPr>
          <p:nvPr>
            <p:ph type="sldNum" sz="quarter" idx="12"/>
          </p:nvPr>
        </p:nvSpPr>
        <p:spPr>
          <a:xfrm>
            <a:off x="10708395" y="6411818"/>
            <a:ext cx="1008961" cy="287624"/>
          </a:xfrm>
        </p:spPr>
        <p:txBody>
          <a:bodyPr/>
          <a:lstStyle/>
          <a:p>
            <a:fld id="{9FE46655-4E99-4811-B874-32B6AAA93433}" type="slidenum">
              <a:rPr lang="fr-FR" smtClean="0"/>
              <a:t>11</a:t>
            </a:fld>
            <a:endParaRPr lang="fr-FR"/>
          </a:p>
        </p:txBody>
      </p:sp>
      <p:pic>
        <p:nvPicPr>
          <p:cNvPr id="4" name="Image 3">
            <a:extLst>
              <a:ext uri="{FF2B5EF4-FFF2-40B4-BE49-F238E27FC236}">
                <a16:creationId xmlns:a16="http://schemas.microsoft.com/office/drawing/2014/main" id="{9A141092-BBD9-5BD6-E2A4-E93FA8E2F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74" y="1212154"/>
            <a:ext cx="3874020" cy="5343476"/>
          </a:xfrm>
          <a:prstGeom prst="rect">
            <a:avLst/>
          </a:prstGeom>
        </p:spPr>
      </p:pic>
      <p:pic>
        <p:nvPicPr>
          <p:cNvPr id="6" name="Image 5" descr="Une image contenant carte&#10;&#10;Description générée automatiquement">
            <a:extLst>
              <a:ext uri="{FF2B5EF4-FFF2-40B4-BE49-F238E27FC236}">
                <a16:creationId xmlns:a16="http://schemas.microsoft.com/office/drawing/2014/main" id="{1A81DDAA-AEA4-9866-FB5D-22D3AE212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058" y="849778"/>
            <a:ext cx="7082038" cy="4512365"/>
          </a:xfrm>
          <a:prstGeom prst="rect">
            <a:avLst/>
          </a:prstGeom>
        </p:spPr>
      </p:pic>
      <p:sp>
        <p:nvSpPr>
          <p:cNvPr id="8" name="ZoneTexte 7">
            <a:extLst>
              <a:ext uri="{FF2B5EF4-FFF2-40B4-BE49-F238E27FC236}">
                <a16:creationId xmlns:a16="http://schemas.microsoft.com/office/drawing/2014/main" id="{8F37A536-15C6-DD43-D216-74F23857F5FB}"/>
              </a:ext>
            </a:extLst>
          </p:cNvPr>
          <p:cNvSpPr txBox="1"/>
          <p:nvPr/>
        </p:nvSpPr>
        <p:spPr>
          <a:xfrm>
            <a:off x="301374" y="194938"/>
            <a:ext cx="3565546" cy="461665"/>
          </a:xfrm>
          <a:prstGeom prst="rect">
            <a:avLst/>
          </a:prstGeom>
          <a:noFill/>
        </p:spPr>
        <p:txBody>
          <a:bodyPr wrap="square">
            <a:spAutoFit/>
          </a:bodyPr>
          <a:lstStyle/>
          <a:p>
            <a:r>
              <a:rPr lang="fr-FR" sz="2400" b="1" dirty="0">
                <a:solidFill>
                  <a:schemeClr val="accent2">
                    <a:lumMod val="50000"/>
                  </a:schemeClr>
                </a:solidFill>
              </a:rPr>
              <a:t>Le coût de la vie (suite)</a:t>
            </a:r>
            <a:endParaRPr lang="fr-FR" sz="2400" dirty="0"/>
          </a:p>
        </p:txBody>
      </p:sp>
      <p:sp>
        <p:nvSpPr>
          <p:cNvPr id="9" name="ZoneTexte 8">
            <a:extLst>
              <a:ext uri="{FF2B5EF4-FFF2-40B4-BE49-F238E27FC236}">
                <a16:creationId xmlns:a16="http://schemas.microsoft.com/office/drawing/2014/main" id="{07739E3E-DFE7-799C-8259-B0A6E3F7187B}"/>
              </a:ext>
            </a:extLst>
          </p:cNvPr>
          <p:cNvSpPr txBox="1"/>
          <p:nvPr/>
        </p:nvSpPr>
        <p:spPr>
          <a:xfrm>
            <a:off x="4778915" y="5442079"/>
            <a:ext cx="5336974" cy="276999"/>
          </a:xfrm>
          <a:prstGeom prst="rect">
            <a:avLst/>
          </a:prstGeom>
          <a:noFill/>
        </p:spPr>
        <p:txBody>
          <a:bodyPr wrap="none" rtlCol="0">
            <a:spAutoFit/>
          </a:bodyPr>
          <a:lstStyle/>
          <a:p>
            <a:r>
              <a:rPr lang="fr-FR" sz="1200" dirty="0">
                <a:hlinkClick r:id="rId4"/>
              </a:rPr>
              <a:t>https://www.votretourdumonde.com/cout-de-la-vie-sur-terre-en-une-infographie/</a:t>
            </a:r>
            <a:r>
              <a:rPr lang="fr-FR" sz="1200" dirty="0"/>
              <a:t> </a:t>
            </a:r>
          </a:p>
        </p:txBody>
      </p:sp>
      <p:pic>
        <p:nvPicPr>
          <p:cNvPr id="11" name="Image 10">
            <a:extLst>
              <a:ext uri="{FF2B5EF4-FFF2-40B4-BE49-F238E27FC236}">
                <a16:creationId xmlns:a16="http://schemas.microsoft.com/office/drawing/2014/main" id="{7E0E523C-0989-64AE-1A2E-EF2FC2FE283F}"/>
              </a:ext>
            </a:extLst>
          </p:cNvPr>
          <p:cNvPicPr>
            <a:picLocks noChangeAspect="1"/>
          </p:cNvPicPr>
          <p:nvPr/>
        </p:nvPicPr>
        <p:blipFill>
          <a:blip r:embed="rId5"/>
          <a:stretch>
            <a:fillRect/>
          </a:stretch>
        </p:blipFill>
        <p:spPr>
          <a:xfrm>
            <a:off x="4683058" y="5687504"/>
            <a:ext cx="6305550" cy="1000125"/>
          </a:xfrm>
          <a:prstGeom prst="rect">
            <a:avLst/>
          </a:prstGeom>
        </p:spPr>
      </p:pic>
    </p:spTree>
    <p:extLst>
      <p:ext uri="{BB962C8B-B14F-4D97-AF65-F5344CB8AC3E}">
        <p14:creationId xmlns:p14="http://schemas.microsoft.com/office/powerpoint/2010/main" val="1041972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8FA2374-099C-1057-A3F4-061EA06C7561}"/>
              </a:ext>
            </a:extLst>
          </p:cNvPr>
          <p:cNvSpPr>
            <a:spLocks noGrp="1"/>
          </p:cNvSpPr>
          <p:nvPr>
            <p:ph type="sldNum" sz="quarter" idx="12"/>
          </p:nvPr>
        </p:nvSpPr>
        <p:spPr>
          <a:xfrm>
            <a:off x="429657" y="6232219"/>
            <a:ext cx="832692" cy="364742"/>
          </a:xfrm>
        </p:spPr>
        <p:txBody>
          <a:bodyPr/>
          <a:lstStyle/>
          <a:p>
            <a:fld id="{9FE46655-4E99-4811-B874-32B6AAA93433}" type="slidenum">
              <a:rPr lang="fr-FR" smtClean="0"/>
              <a:t>12</a:t>
            </a:fld>
            <a:endParaRPr lang="fr-FR"/>
          </a:p>
        </p:txBody>
      </p:sp>
      <p:pic>
        <p:nvPicPr>
          <p:cNvPr id="4" name="Image 3">
            <a:extLst>
              <a:ext uri="{FF2B5EF4-FFF2-40B4-BE49-F238E27FC236}">
                <a16:creationId xmlns:a16="http://schemas.microsoft.com/office/drawing/2014/main" id="{38E6BCE6-087F-75D2-EB18-27FA410ECDDE}"/>
              </a:ext>
            </a:extLst>
          </p:cNvPr>
          <p:cNvPicPr>
            <a:picLocks noChangeAspect="1"/>
          </p:cNvPicPr>
          <p:nvPr/>
        </p:nvPicPr>
        <p:blipFill>
          <a:blip r:embed="rId2"/>
          <a:stretch>
            <a:fillRect/>
          </a:stretch>
        </p:blipFill>
        <p:spPr>
          <a:xfrm>
            <a:off x="197332" y="1114425"/>
            <a:ext cx="5648325" cy="4629150"/>
          </a:xfrm>
          <a:prstGeom prst="rect">
            <a:avLst/>
          </a:prstGeom>
        </p:spPr>
      </p:pic>
      <p:sp>
        <p:nvSpPr>
          <p:cNvPr id="5" name="ZoneTexte 4">
            <a:extLst>
              <a:ext uri="{FF2B5EF4-FFF2-40B4-BE49-F238E27FC236}">
                <a16:creationId xmlns:a16="http://schemas.microsoft.com/office/drawing/2014/main" id="{42CD576F-707A-C58C-B757-6E881C922485}"/>
              </a:ext>
            </a:extLst>
          </p:cNvPr>
          <p:cNvSpPr txBox="1"/>
          <p:nvPr/>
        </p:nvSpPr>
        <p:spPr>
          <a:xfrm>
            <a:off x="197332" y="261039"/>
            <a:ext cx="4220432" cy="461665"/>
          </a:xfrm>
          <a:prstGeom prst="rect">
            <a:avLst/>
          </a:prstGeom>
          <a:noFill/>
        </p:spPr>
        <p:txBody>
          <a:bodyPr wrap="square">
            <a:spAutoFit/>
          </a:bodyPr>
          <a:lstStyle/>
          <a:p>
            <a:r>
              <a:rPr lang="fr-FR" sz="2400" b="1" dirty="0">
                <a:solidFill>
                  <a:schemeClr val="accent2">
                    <a:lumMod val="50000"/>
                  </a:schemeClr>
                </a:solidFill>
              </a:rPr>
              <a:t>Le coût de la vie (suite et fin)</a:t>
            </a:r>
            <a:endParaRPr lang="fr-FR" sz="2400" dirty="0"/>
          </a:p>
        </p:txBody>
      </p:sp>
      <p:sp>
        <p:nvSpPr>
          <p:cNvPr id="6" name="ZoneTexte 5">
            <a:extLst>
              <a:ext uri="{FF2B5EF4-FFF2-40B4-BE49-F238E27FC236}">
                <a16:creationId xmlns:a16="http://schemas.microsoft.com/office/drawing/2014/main" id="{C6625E7A-5E35-5B99-9A56-4F215B9C0902}"/>
              </a:ext>
            </a:extLst>
          </p:cNvPr>
          <p:cNvSpPr txBox="1"/>
          <p:nvPr/>
        </p:nvSpPr>
        <p:spPr>
          <a:xfrm>
            <a:off x="335374" y="5743575"/>
            <a:ext cx="5372240" cy="276999"/>
          </a:xfrm>
          <a:prstGeom prst="rect">
            <a:avLst/>
          </a:prstGeom>
          <a:noFill/>
        </p:spPr>
        <p:txBody>
          <a:bodyPr wrap="none" rtlCol="0">
            <a:spAutoFit/>
          </a:bodyPr>
          <a:lstStyle/>
          <a:p>
            <a:r>
              <a:rPr lang="fr-FR" sz="1200" dirty="0">
                <a:hlinkClick r:id="rId3"/>
              </a:rPr>
              <a:t>https://www.votretourdumonde.com/cout-de-la-vie-sur-terre-en-une-infographie/</a:t>
            </a:r>
            <a:r>
              <a:rPr lang="fr-FR" sz="1200" dirty="0"/>
              <a:t> </a:t>
            </a:r>
          </a:p>
        </p:txBody>
      </p:sp>
      <p:sp>
        <p:nvSpPr>
          <p:cNvPr id="7" name="ZoneTexte 6">
            <a:extLst>
              <a:ext uri="{FF2B5EF4-FFF2-40B4-BE49-F238E27FC236}">
                <a16:creationId xmlns:a16="http://schemas.microsoft.com/office/drawing/2014/main" id="{C7A8833E-B89C-10B5-EC16-E1A5F98D351C}"/>
              </a:ext>
            </a:extLst>
          </p:cNvPr>
          <p:cNvSpPr txBox="1"/>
          <p:nvPr/>
        </p:nvSpPr>
        <p:spPr>
          <a:xfrm>
            <a:off x="6013670" y="111264"/>
            <a:ext cx="5842956" cy="6463308"/>
          </a:xfrm>
          <a:prstGeom prst="rect">
            <a:avLst/>
          </a:prstGeom>
          <a:noFill/>
        </p:spPr>
        <p:txBody>
          <a:bodyPr wrap="square" rtlCol="0">
            <a:spAutoFit/>
          </a:bodyPr>
          <a:lstStyle/>
          <a:p>
            <a:r>
              <a:rPr lang="fr-FR" b="1" dirty="0">
                <a:solidFill>
                  <a:srgbClr val="000099"/>
                </a:solidFill>
              </a:rPr>
              <a:t>Voyages à bas prix :</a:t>
            </a:r>
          </a:p>
          <a:p>
            <a:endParaRPr lang="fr-FR" dirty="0">
              <a:solidFill>
                <a:srgbClr val="000099"/>
              </a:solidFill>
            </a:endParaRPr>
          </a:p>
          <a:p>
            <a:r>
              <a:rPr lang="fr-FR" dirty="0">
                <a:solidFill>
                  <a:srgbClr val="000099"/>
                </a:solidFill>
              </a:rPr>
              <a:t>Voyages aidés pour familles précaires (ATD Quart Monde, Secours populaire …).</a:t>
            </a:r>
          </a:p>
          <a:p>
            <a:r>
              <a:rPr lang="fr-FR" dirty="0">
                <a:solidFill>
                  <a:srgbClr val="000099"/>
                </a:solidFill>
              </a:rPr>
              <a:t>CE et CSE / Voyages subventionnés : Mairie, Club sénior …</a:t>
            </a:r>
          </a:p>
          <a:p>
            <a:r>
              <a:rPr lang="fr-FR" dirty="0">
                <a:solidFill>
                  <a:srgbClr val="000099"/>
                </a:solidFill>
              </a:rPr>
              <a:t>Echanges de maison / Colocation.</a:t>
            </a:r>
          </a:p>
          <a:p>
            <a:r>
              <a:rPr lang="fr-FR" dirty="0">
                <a:solidFill>
                  <a:srgbClr val="000099"/>
                </a:solidFill>
              </a:rPr>
              <a:t>Allez dans votre famille (à la campagne, mer …).</a:t>
            </a:r>
          </a:p>
          <a:p>
            <a:r>
              <a:rPr lang="fr-FR" dirty="0">
                <a:solidFill>
                  <a:srgbClr val="000099"/>
                </a:solidFill>
              </a:rPr>
              <a:t>Randonnée pédestre et camping sauvage / Scoutisme …</a:t>
            </a:r>
          </a:p>
          <a:p>
            <a:r>
              <a:rPr lang="fr-FR" dirty="0">
                <a:solidFill>
                  <a:srgbClr val="000099"/>
                </a:solidFill>
              </a:rPr>
              <a:t>Auberges de jeunesse (mais en Norvège, Islande prix </a:t>
            </a:r>
            <a:r>
              <a:rPr lang="fr-FR" dirty="0">
                <a:solidFill>
                  <a:srgbClr val="000099"/>
                </a:solidFill>
                <a:latin typeface="Calibri" panose="020F0502020204030204" pitchFamily="34" charset="0"/>
                <a:cs typeface="Calibri" panose="020F0502020204030204" pitchFamily="34" charset="0"/>
              </a:rPr>
              <a:t>↗</a:t>
            </a:r>
            <a:r>
              <a:rPr lang="fr-FR" dirty="0">
                <a:solidFill>
                  <a:srgbClr val="000099"/>
                </a:solidFill>
              </a:rPr>
              <a:t> …).</a:t>
            </a:r>
          </a:p>
          <a:p>
            <a:r>
              <a:rPr lang="fr-FR" dirty="0">
                <a:solidFill>
                  <a:srgbClr val="000099"/>
                </a:solidFill>
              </a:rPr>
              <a:t>Camping / Refuges des Amis de la Nature …</a:t>
            </a:r>
          </a:p>
          <a:p>
            <a:endParaRPr lang="fr-FR" dirty="0">
              <a:solidFill>
                <a:srgbClr val="000099"/>
              </a:solidFill>
            </a:endParaRPr>
          </a:p>
          <a:p>
            <a:r>
              <a:rPr lang="fr-FR" b="1" dirty="0">
                <a:solidFill>
                  <a:srgbClr val="000099"/>
                </a:solidFill>
              </a:rPr>
              <a:t>Voyages à Prix intermédiaires :</a:t>
            </a:r>
          </a:p>
          <a:p>
            <a:endParaRPr lang="fr-FR" dirty="0">
              <a:solidFill>
                <a:srgbClr val="000099"/>
              </a:solidFill>
            </a:endParaRPr>
          </a:p>
          <a:p>
            <a:r>
              <a:rPr lang="fr-FR" dirty="0">
                <a:solidFill>
                  <a:srgbClr val="000099"/>
                </a:solidFill>
              </a:rPr>
              <a:t>Camping-cars, caravane … / Voyages Lidl, Leclerc, … / …</a:t>
            </a:r>
          </a:p>
          <a:p>
            <a:endParaRPr lang="fr-FR" dirty="0">
              <a:solidFill>
                <a:srgbClr val="000099"/>
              </a:solidFill>
            </a:endParaRPr>
          </a:p>
          <a:p>
            <a:r>
              <a:rPr lang="fr-FR" b="1" dirty="0">
                <a:solidFill>
                  <a:srgbClr val="000099"/>
                </a:solidFill>
              </a:rPr>
              <a:t>Voyages de luxe :</a:t>
            </a:r>
          </a:p>
          <a:p>
            <a:endParaRPr lang="fr-FR" dirty="0">
              <a:solidFill>
                <a:srgbClr val="000099"/>
              </a:solidFill>
            </a:endParaRPr>
          </a:p>
          <a:p>
            <a:r>
              <a:rPr lang="fr-FR" dirty="0">
                <a:solidFill>
                  <a:srgbClr val="000099"/>
                </a:solidFill>
              </a:rPr>
              <a:t>Croisières culturelles, musicales, </a:t>
            </a:r>
            <a:r>
              <a:rPr lang="fr-FR" dirty="0" err="1">
                <a:solidFill>
                  <a:srgbClr val="000099"/>
                </a:solidFill>
              </a:rPr>
              <a:t>Yatch</a:t>
            </a:r>
            <a:r>
              <a:rPr lang="fr-FR" dirty="0">
                <a:solidFill>
                  <a:srgbClr val="000099"/>
                </a:solidFill>
              </a:rPr>
              <a:t> de luxe du Ponant, …</a:t>
            </a:r>
          </a:p>
          <a:p>
            <a:r>
              <a:rPr lang="fr-FR" dirty="0" err="1">
                <a:solidFill>
                  <a:srgbClr val="000099"/>
                </a:solidFill>
              </a:rPr>
              <a:t>Elux</a:t>
            </a:r>
            <a:r>
              <a:rPr lang="fr-FR" dirty="0">
                <a:solidFill>
                  <a:srgbClr val="000099"/>
                </a:solidFill>
              </a:rPr>
              <a:t> </a:t>
            </a:r>
            <a:r>
              <a:rPr lang="fr-FR" dirty="0" err="1">
                <a:solidFill>
                  <a:srgbClr val="000099"/>
                </a:solidFill>
              </a:rPr>
              <a:t>travel</a:t>
            </a:r>
            <a:r>
              <a:rPr lang="fr-FR" dirty="0">
                <a:solidFill>
                  <a:srgbClr val="000099"/>
                </a:solidFill>
              </a:rPr>
              <a:t>, </a:t>
            </a:r>
            <a:r>
              <a:rPr lang="fr-FR" dirty="0">
                <a:solidFill>
                  <a:srgbClr val="000099"/>
                </a:solidFill>
                <a:hlinkClick r:id="rId4"/>
              </a:rPr>
              <a:t>https://eluxtravel.com/</a:t>
            </a:r>
            <a:r>
              <a:rPr lang="fr-FR" dirty="0">
                <a:solidFill>
                  <a:srgbClr val="000099"/>
                </a:solidFill>
              </a:rPr>
              <a:t> , Kuoni ..</a:t>
            </a:r>
          </a:p>
          <a:p>
            <a:r>
              <a:rPr lang="fr-FR" dirty="0">
                <a:solidFill>
                  <a:srgbClr val="000099"/>
                </a:solidFill>
              </a:rPr>
              <a:t>Voyages en Arctique et Antarctique … </a:t>
            </a:r>
          </a:p>
          <a:p>
            <a:r>
              <a:rPr lang="fr-FR" dirty="0">
                <a:solidFill>
                  <a:srgbClr val="000099"/>
                </a:solidFill>
              </a:rPr>
              <a:t>Palais du Rajasthan, hôtels 5 étoiles …</a:t>
            </a:r>
          </a:p>
          <a:p>
            <a:r>
              <a:rPr lang="fr-FR" dirty="0">
                <a:solidFill>
                  <a:srgbClr val="000099"/>
                </a:solidFill>
              </a:rPr>
              <a:t>Tours du monde … </a:t>
            </a:r>
          </a:p>
          <a:p>
            <a:r>
              <a:rPr lang="fr-FR" dirty="0">
                <a:solidFill>
                  <a:srgbClr val="000099"/>
                </a:solidFill>
              </a:rPr>
              <a:t>(voyages spatiaux).</a:t>
            </a:r>
          </a:p>
        </p:txBody>
      </p:sp>
    </p:spTree>
    <p:extLst>
      <p:ext uri="{BB962C8B-B14F-4D97-AF65-F5344CB8AC3E}">
        <p14:creationId xmlns:p14="http://schemas.microsoft.com/office/powerpoint/2010/main" val="2069022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DE2FD4-9B8C-DF6A-75B8-E8A5338C1545}"/>
              </a:ext>
            </a:extLst>
          </p:cNvPr>
          <p:cNvSpPr>
            <a:spLocks noGrp="1"/>
          </p:cNvSpPr>
          <p:nvPr>
            <p:ph type="sldNum" sz="quarter" idx="12"/>
          </p:nvPr>
        </p:nvSpPr>
        <p:spPr>
          <a:xfrm>
            <a:off x="8897038" y="363557"/>
            <a:ext cx="2743200" cy="365125"/>
          </a:xfrm>
        </p:spPr>
        <p:txBody>
          <a:bodyPr/>
          <a:lstStyle/>
          <a:p>
            <a:fld id="{9FE46655-4E99-4811-B874-32B6AAA93433}" type="slidenum">
              <a:rPr lang="fr-FR" smtClean="0"/>
              <a:t>13</a:t>
            </a:fld>
            <a:endParaRPr lang="fr-FR"/>
          </a:p>
        </p:txBody>
      </p:sp>
      <p:sp>
        <p:nvSpPr>
          <p:cNvPr id="3" name="ZoneTexte 2">
            <a:extLst>
              <a:ext uri="{FF2B5EF4-FFF2-40B4-BE49-F238E27FC236}">
                <a16:creationId xmlns:a16="http://schemas.microsoft.com/office/drawing/2014/main" id="{F7E92BBC-243B-4B11-10E0-2FADB2FF0E5B}"/>
              </a:ext>
            </a:extLst>
          </p:cNvPr>
          <p:cNvSpPr txBox="1"/>
          <p:nvPr/>
        </p:nvSpPr>
        <p:spPr>
          <a:xfrm>
            <a:off x="231354" y="193288"/>
            <a:ext cx="11826878" cy="4770537"/>
          </a:xfrm>
          <a:prstGeom prst="rect">
            <a:avLst/>
          </a:prstGeom>
          <a:noFill/>
        </p:spPr>
        <p:txBody>
          <a:bodyPr wrap="square" rtlCol="0">
            <a:spAutoFit/>
          </a:bodyPr>
          <a:lstStyle/>
          <a:p>
            <a:r>
              <a:rPr lang="fr-FR" sz="2400" b="1" dirty="0">
                <a:solidFill>
                  <a:srgbClr val="000099"/>
                </a:solidFill>
              </a:rPr>
              <a:t>Conditions d’entrée dans le pays</a:t>
            </a:r>
          </a:p>
          <a:p>
            <a:endParaRPr lang="fr-FR" b="1" dirty="0">
              <a:solidFill>
                <a:srgbClr val="000099"/>
              </a:solidFill>
            </a:endParaRPr>
          </a:p>
          <a:p>
            <a:r>
              <a:rPr lang="fr-FR" b="1" dirty="0">
                <a:solidFill>
                  <a:srgbClr val="000099"/>
                </a:solidFill>
              </a:rPr>
              <a:t>Si vous souhaitez partir en dehors de l’Europe, il convient de bien vérifier les conditions d’entrée. Les exigences ne sont pas les mêmes pour tous les pays : a) soit juste un CNI, b) soit un passeport à jour, c) soit passeport et visa, </a:t>
            </a:r>
          </a:p>
          <a:p>
            <a:r>
              <a:rPr lang="fr-FR" b="1" dirty="0">
                <a:solidFill>
                  <a:srgbClr val="000099"/>
                </a:solidFill>
              </a:rPr>
              <a:t>d) carnet de vaccination à jour pour certaines maladies (fièvre jaune, covid-19 …).</a:t>
            </a:r>
          </a:p>
          <a:p>
            <a:r>
              <a:rPr lang="fr-FR" b="1" dirty="0">
                <a:solidFill>
                  <a:srgbClr val="000099"/>
                </a:solidFill>
              </a:rPr>
              <a:t>Certains documents, livres, affiches … peuvent être saisis à l’entrée dans le pays (exemple, Guide du Routard Tibet, tee-shirt et drapeau tibétains, en Chine…). Interdiction d’utiliser un téléphone satellite (Inde …), un drone (Iran …), d’entrer de la nourriture (Australie …) ou alors avec une déclaration préalable, des boissons (plus de 100 ml d’un liquide sur avion) etc.</a:t>
            </a:r>
          </a:p>
          <a:p>
            <a:pPr marL="285750" indent="-285750">
              <a:buFont typeface="Arial" panose="020B0604020202020204" pitchFamily="34" charset="0"/>
              <a:buChar char="•"/>
            </a:pPr>
            <a:r>
              <a:rPr lang="fr-FR" b="1" dirty="0">
                <a:solidFill>
                  <a:srgbClr val="000099"/>
                </a:solidFill>
              </a:rPr>
              <a:t>Où obtenir son visa _ à l’ambassade ?  À l’entrée dans le pays (à l’aéroport à Madagascar …).</a:t>
            </a:r>
          </a:p>
          <a:p>
            <a:pPr marL="285750" indent="-285750">
              <a:buFont typeface="Arial" panose="020B0604020202020204" pitchFamily="34" charset="0"/>
              <a:buChar char="•"/>
            </a:pPr>
            <a:r>
              <a:rPr lang="fr-FR" b="1" dirty="0">
                <a:solidFill>
                  <a:srgbClr val="000099"/>
                </a:solidFill>
              </a:rPr>
              <a:t>A quel prix ? (a) prix à payer à l'arrivée à Madagascar : 40€ , b) visa tourisme Chine : 101€ …).</a:t>
            </a:r>
          </a:p>
          <a:p>
            <a:pPr marL="285750" indent="-285750">
              <a:buFont typeface="Arial" panose="020B0604020202020204" pitchFamily="34" charset="0"/>
              <a:buChar char="•"/>
            </a:pPr>
            <a:r>
              <a:rPr lang="fr-FR" b="1" dirty="0">
                <a:solidFill>
                  <a:srgbClr val="000099"/>
                </a:solidFill>
              </a:rPr>
              <a:t>Délais d’obtention ? (Madagascar : à l’ambassade : 4 jours, à l’entrée, immédiat …).</a:t>
            </a:r>
          </a:p>
          <a:p>
            <a:pPr marL="285750" indent="-285750">
              <a:buFont typeface="Arial" panose="020B0604020202020204" pitchFamily="34" charset="0"/>
              <a:buChar char="•"/>
            </a:pPr>
            <a:r>
              <a:rPr lang="fr-FR" b="1" dirty="0">
                <a:solidFill>
                  <a:srgbClr val="000099"/>
                </a:solidFill>
              </a:rPr>
              <a:t>Durée max du déjà avec un visa touristique ? (a) Madagascar : 60 jours, b) Visa tourisme Chine : durée 30 jours, simple entrée. …).</a:t>
            </a:r>
          </a:p>
          <a:p>
            <a:pPr marL="285750" indent="-285750">
              <a:buFont typeface="Arial" panose="020B0604020202020204" pitchFamily="34" charset="0"/>
              <a:buChar char="•"/>
            </a:pPr>
            <a:r>
              <a:rPr lang="fr-FR" b="1" dirty="0">
                <a:solidFill>
                  <a:srgbClr val="000099"/>
                </a:solidFill>
              </a:rPr>
              <a:t>Permis spéciaux (Tibet central (a) en Chine) : 200 € (?), b) permis spécial pour le Sinaï (°) …).</a:t>
            </a:r>
          </a:p>
          <a:p>
            <a:r>
              <a:rPr lang="fr-FR" sz="1400" b="1" dirty="0">
                <a:solidFill>
                  <a:srgbClr val="000099"/>
                </a:solidFill>
              </a:rPr>
              <a:t>(°) Un laissez-passer gratuit qui permet de séjourner jusqu’à 15 jours dans les stations balnéaires du Sinaï sans visa. Il est délivré aux citoyens de l’Union européenne, du Royaume-Uni, des États-Unis et d’Israël.</a:t>
            </a:r>
          </a:p>
          <a:p>
            <a:pPr marL="285750" indent="-285750">
              <a:buFont typeface="Arial" panose="020B0604020202020204" pitchFamily="34" charset="0"/>
              <a:buChar char="•"/>
            </a:pPr>
            <a:r>
              <a:rPr lang="fr-FR" b="1" dirty="0">
                <a:solidFill>
                  <a:srgbClr val="000099"/>
                </a:solidFill>
              </a:rPr>
              <a:t>Où se faire vacciner pour les maladies tropicales ? Instituts Pasteur …</a:t>
            </a:r>
          </a:p>
        </p:txBody>
      </p:sp>
      <p:pic>
        <p:nvPicPr>
          <p:cNvPr id="5" name="Image 4" descr="Une image contenant carte&#10;&#10;Description générée automatiquement">
            <a:extLst>
              <a:ext uri="{FF2B5EF4-FFF2-40B4-BE49-F238E27FC236}">
                <a16:creationId xmlns:a16="http://schemas.microsoft.com/office/drawing/2014/main" id="{CD639897-BC2C-F9E3-9926-BC4090467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93" y="5078125"/>
            <a:ext cx="2724150" cy="1676400"/>
          </a:xfrm>
          <a:prstGeom prst="rect">
            <a:avLst/>
          </a:prstGeom>
        </p:spPr>
      </p:pic>
      <p:pic>
        <p:nvPicPr>
          <p:cNvPr id="7" name="Image 6">
            <a:extLst>
              <a:ext uri="{FF2B5EF4-FFF2-40B4-BE49-F238E27FC236}">
                <a16:creationId xmlns:a16="http://schemas.microsoft.com/office/drawing/2014/main" id="{FF4C82A0-849A-4034-356A-AA377EAF1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5032" y="4487732"/>
            <a:ext cx="2743200" cy="2502470"/>
          </a:xfrm>
          <a:prstGeom prst="rect">
            <a:avLst/>
          </a:prstGeom>
        </p:spPr>
      </p:pic>
      <p:pic>
        <p:nvPicPr>
          <p:cNvPr id="9" name="Image 8" descr="Une image contenant carte&#10;&#10;Description générée automatiquement">
            <a:extLst>
              <a:ext uri="{FF2B5EF4-FFF2-40B4-BE49-F238E27FC236}">
                <a16:creationId xmlns:a16="http://schemas.microsoft.com/office/drawing/2014/main" id="{9BC1F607-B283-FD88-ECF2-B5B364561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173" y="4921636"/>
            <a:ext cx="2619375" cy="1743075"/>
          </a:xfrm>
          <a:prstGeom prst="rect">
            <a:avLst/>
          </a:prstGeom>
        </p:spPr>
      </p:pic>
    </p:spTree>
    <p:extLst>
      <p:ext uri="{BB962C8B-B14F-4D97-AF65-F5344CB8AC3E}">
        <p14:creationId xmlns:p14="http://schemas.microsoft.com/office/powerpoint/2010/main" val="291463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A267E8-DF93-E772-F9DD-B5BE93DB851A}"/>
              </a:ext>
            </a:extLst>
          </p:cNvPr>
          <p:cNvSpPr>
            <a:spLocks noGrp="1"/>
          </p:cNvSpPr>
          <p:nvPr>
            <p:ph type="sldNum" sz="quarter" idx="12"/>
          </p:nvPr>
        </p:nvSpPr>
        <p:spPr>
          <a:xfrm>
            <a:off x="9352661" y="220337"/>
            <a:ext cx="2743200" cy="365125"/>
          </a:xfrm>
        </p:spPr>
        <p:txBody>
          <a:bodyPr/>
          <a:lstStyle/>
          <a:p>
            <a:fld id="{9FE46655-4E99-4811-B874-32B6AAA93433}" type="slidenum">
              <a:rPr lang="fr-FR" smtClean="0"/>
              <a:t>14</a:t>
            </a:fld>
            <a:endParaRPr lang="fr-FR"/>
          </a:p>
        </p:txBody>
      </p:sp>
      <p:sp>
        <p:nvSpPr>
          <p:cNvPr id="3" name="ZoneTexte 2">
            <a:extLst>
              <a:ext uri="{FF2B5EF4-FFF2-40B4-BE49-F238E27FC236}">
                <a16:creationId xmlns:a16="http://schemas.microsoft.com/office/drawing/2014/main" id="{8998292E-607E-44A9-7F45-7768D118738E}"/>
              </a:ext>
            </a:extLst>
          </p:cNvPr>
          <p:cNvSpPr txBox="1"/>
          <p:nvPr/>
        </p:nvSpPr>
        <p:spPr>
          <a:xfrm>
            <a:off x="143219" y="220337"/>
            <a:ext cx="11843133" cy="3231654"/>
          </a:xfrm>
          <a:prstGeom prst="rect">
            <a:avLst/>
          </a:prstGeom>
          <a:noFill/>
        </p:spPr>
        <p:txBody>
          <a:bodyPr wrap="square" rtlCol="0">
            <a:spAutoFit/>
          </a:bodyPr>
          <a:lstStyle/>
          <a:p>
            <a:r>
              <a:rPr lang="fr-FR" sz="2400" b="1" dirty="0">
                <a:solidFill>
                  <a:srgbClr val="008000"/>
                </a:solidFill>
              </a:rPr>
              <a:t>Préparer votre itinéraire</a:t>
            </a:r>
          </a:p>
          <a:p>
            <a:endParaRPr lang="fr-FR" b="1" dirty="0">
              <a:solidFill>
                <a:srgbClr val="008000"/>
              </a:solidFill>
            </a:endParaRPr>
          </a:p>
          <a:p>
            <a:r>
              <a:rPr lang="fr-FR" b="1" dirty="0">
                <a:solidFill>
                  <a:srgbClr val="008000"/>
                </a:solidFill>
              </a:rPr>
              <a:t>Rester au même endroit sans se déplacer ? Visiter plusieurs villes (villes impériales au Maroc, palais du Rajasthan ...) ? Faire un road trip (route 66 aux USA ...) ? Une randonnée pédestre, cycliste ? ...</a:t>
            </a:r>
          </a:p>
          <a:p>
            <a:endParaRPr lang="fr-FR" b="1" dirty="0">
              <a:solidFill>
                <a:srgbClr val="008000"/>
              </a:solidFill>
            </a:endParaRPr>
          </a:p>
          <a:p>
            <a:r>
              <a:rPr lang="fr-FR" b="1" dirty="0">
                <a:solidFill>
                  <a:srgbClr val="008000"/>
                </a:solidFill>
              </a:rPr>
              <a:t>Cherchez les lieux d’intérêts et activités incontournables par :</a:t>
            </a:r>
          </a:p>
          <a:p>
            <a:r>
              <a:rPr lang="fr-FR" b="1" dirty="0">
                <a:solidFill>
                  <a:srgbClr val="008000"/>
                </a:solidFill>
              </a:rPr>
              <a:t>1) pages Internet,</a:t>
            </a:r>
          </a:p>
          <a:p>
            <a:r>
              <a:rPr lang="fr-FR" b="1" dirty="0">
                <a:solidFill>
                  <a:srgbClr val="008000"/>
                </a:solidFill>
              </a:rPr>
              <a:t>2) guides papier :  Guide du Routard, </a:t>
            </a:r>
            <a:r>
              <a:rPr lang="fr-FR" b="1" dirty="0" err="1">
                <a:solidFill>
                  <a:srgbClr val="008000"/>
                </a:solidFill>
              </a:rPr>
              <a:t>Lonely</a:t>
            </a:r>
            <a:r>
              <a:rPr lang="fr-FR" b="1" dirty="0">
                <a:solidFill>
                  <a:srgbClr val="008000"/>
                </a:solidFill>
              </a:rPr>
              <a:t> Planet, Guide de la </a:t>
            </a:r>
            <a:r>
              <a:rPr lang="fr-FR" b="1" dirty="0">
                <a:solidFill>
                  <a:srgbClr val="000099"/>
                </a:solidFill>
              </a:rPr>
              <a:t>FFRP</a:t>
            </a:r>
            <a:r>
              <a:rPr lang="fr-FR" b="1" dirty="0">
                <a:solidFill>
                  <a:srgbClr val="008000"/>
                </a:solidFill>
              </a:rPr>
              <a:t> pour randonner en France ...</a:t>
            </a:r>
          </a:p>
          <a:p>
            <a:r>
              <a:rPr lang="fr-FR" b="1" dirty="0">
                <a:solidFill>
                  <a:srgbClr val="008000"/>
                </a:solidFill>
              </a:rPr>
              <a:t>3) Application de voyage permettant de marquer tous les lieux intéressants : </a:t>
            </a:r>
            <a:r>
              <a:rPr lang="fr-FR" b="1" dirty="0" err="1">
                <a:solidFill>
                  <a:srgbClr val="000099"/>
                </a:solidFill>
              </a:rPr>
              <a:t>PolarSteps</a:t>
            </a:r>
            <a:r>
              <a:rPr lang="fr-FR" b="1" dirty="0">
                <a:solidFill>
                  <a:srgbClr val="008000"/>
                </a:solidFill>
              </a:rPr>
              <a:t>, </a:t>
            </a:r>
            <a:r>
              <a:rPr lang="fr-FR" b="1" dirty="0">
                <a:solidFill>
                  <a:srgbClr val="000099"/>
                </a:solidFill>
              </a:rPr>
              <a:t>Google </a:t>
            </a:r>
            <a:r>
              <a:rPr lang="fr-FR" b="1" dirty="0" err="1">
                <a:solidFill>
                  <a:srgbClr val="000099"/>
                </a:solidFill>
              </a:rPr>
              <a:t>Maps</a:t>
            </a:r>
            <a:r>
              <a:rPr lang="fr-FR" b="1" dirty="0">
                <a:solidFill>
                  <a:srgbClr val="008000"/>
                </a:solidFill>
              </a:rPr>
              <a:t>, ...</a:t>
            </a:r>
          </a:p>
          <a:p>
            <a:r>
              <a:rPr lang="fr-FR" b="1" dirty="0">
                <a:solidFill>
                  <a:srgbClr val="008000"/>
                </a:solidFill>
              </a:rPr>
              <a:t>4) calculer le temps de trajet entre chaque étape et lieux à visiter (en Inde, pays en voie de développement : Max 200 km par jour …).</a:t>
            </a:r>
          </a:p>
        </p:txBody>
      </p:sp>
      <p:pic>
        <p:nvPicPr>
          <p:cNvPr id="5" name="Image 4">
            <a:extLst>
              <a:ext uri="{FF2B5EF4-FFF2-40B4-BE49-F238E27FC236}">
                <a16:creationId xmlns:a16="http://schemas.microsoft.com/office/drawing/2014/main" id="{49C32AF2-AF4D-6B4C-5EFC-4DCE6BE19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19" y="3881437"/>
            <a:ext cx="1724025" cy="2657475"/>
          </a:xfrm>
          <a:prstGeom prst="rect">
            <a:avLst/>
          </a:prstGeom>
        </p:spPr>
      </p:pic>
      <p:pic>
        <p:nvPicPr>
          <p:cNvPr id="7" name="Image 6" descr="Une image contenant texte, nature, rive&#10;&#10;Description générée automatiquement">
            <a:extLst>
              <a:ext uri="{FF2B5EF4-FFF2-40B4-BE49-F238E27FC236}">
                <a16:creationId xmlns:a16="http://schemas.microsoft.com/office/drawing/2014/main" id="{A8CB501F-4996-D4E4-DD8E-A2D80996A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039" y="3980188"/>
            <a:ext cx="1724025" cy="2657475"/>
          </a:xfrm>
          <a:prstGeom prst="rect">
            <a:avLst/>
          </a:prstGeom>
        </p:spPr>
      </p:pic>
      <p:pic>
        <p:nvPicPr>
          <p:cNvPr id="11" name="Image 10" descr="Une image contenant texte, nature, nuage&#10;&#10;Description générée automatiquement">
            <a:extLst>
              <a:ext uri="{FF2B5EF4-FFF2-40B4-BE49-F238E27FC236}">
                <a16:creationId xmlns:a16="http://schemas.microsoft.com/office/drawing/2014/main" id="{B0FB2227-81D2-41B0-05E1-9A03B42FF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29" y="3980188"/>
            <a:ext cx="1724025" cy="2657475"/>
          </a:xfrm>
          <a:prstGeom prst="rect">
            <a:avLst/>
          </a:prstGeom>
        </p:spPr>
      </p:pic>
      <p:pic>
        <p:nvPicPr>
          <p:cNvPr id="17" name="Image 16" descr="Une image contenant texte&#10;&#10;Description générée automatiquement">
            <a:extLst>
              <a:ext uri="{FF2B5EF4-FFF2-40B4-BE49-F238E27FC236}">
                <a16:creationId xmlns:a16="http://schemas.microsoft.com/office/drawing/2014/main" id="{B433AD2E-1010-E0E1-D1CA-CA4EBC704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272" y="4923163"/>
            <a:ext cx="2676525" cy="1714500"/>
          </a:xfrm>
          <a:prstGeom prst="rect">
            <a:avLst/>
          </a:prstGeom>
        </p:spPr>
      </p:pic>
      <p:pic>
        <p:nvPicPr>
          <p:cNvPr id="21" name="Image 20" descr="Une image contenant texte&#10;&#10;Description générée automatiquement">
            <a:extLst>
              <a:ext uri="{FF2B5EF4-FFF2-40B4-BE49-F238E27FC236}">
                <a16:creationId xmlns:a16="http://schemas.microsoft.com/office/drawing/2014/main" id="{3077C09D-6CB5-7A00-B88E-504EC4E08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8212" y="4889537"/>
            <a:ext cx="949833" cy="1714500"/>
          </a:xfrm>
          <a:prstGeom prst="rect">
            <a:avLst/>
          </a:prstGeom>
        </p:spPr>
      </p:pic>
      <p:pic>
        <p:nvPicPr>
          <p:cNvPr id="25" name="Image 24">
            <a:extLst>
              <a:ext uri="{FF2B5EF4-FFF2-40B4-BE49-F238E27FC236}">
                <a16:creationId xmlns:a16="http://schemas.microsoft.com/office/drawing/2014/main" id="{9E6A8E4F-E5C2-0202-D831-8429E19787CB}"/>
              </a:ext>
            </a:extLst>
          </p:cNvPr>
          <p:cNvPicPr>
            <a:picLocks noChangeAspect="1"/>
          </p:cNvPicPr>
          <p:nvPr/>
        </p:nvPicPr>
        <p:blipFill>
          <a:blip r:embed="rId7"/>
          <a:stretch>
            <a:fillRect/>
          </a:stretch>
        </p:blipFill>
        <p:spPr>
          <a:xfrm>
            <a:off x="6996112" y="3980188"/>
            <a:ext cx="1914525" cy="2790825"/>
          </a:xfrm>
          <a:prstGeom prst="rect">
            <a:avLst/>
          </a:prstGeom>
        </p:spPr>
      </p:pic>
    </p:spTree>
    <p:extLst>
      <p:ext uri="{BB962C8B-B14F-4D97-AF65-F5344CB8AC3E}">
        <p14:creationId xmlns:p14="http://schemas.microsoft.com/office/powerpoint/2010/main" val="83879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1228716-5625-D2C6-78ED-71AE8314114A}"/>
              </a:ext>
            </a:extLst>
          </p:cNvPr>
          <p:cNvSpPr>
            <a:spLocks noGrp="1"/>
          </p:cNvSpPr>
          <p:nvPr>
            <p:ph type="sldNum" sz="quarter" idx="12"/>
          </p:nvPr>
        </p:nvSpPr>
        <p:spPr>
          <a:xfrm>
            <a:off x="8193953" y="184071"/>
            <a:ext cx="611809" cy="414077"/>
          </a:xfrm>
        </p:spPr>
        <p:txBody>
          <a:bodyPr/>
          <a:lstStyle/>
          <a:p>
            <a:fld id="{9FE46655-4E99-4811-B874-32B6AAA93433}" type="slidenum">
              <a:rPr lang="fr-FR" smtClean="0"/>
              <a:t>15</a:t>
            </a:fld>
            <a:endParaRPr lang="fr-FR"/>
          </a:p>
        </p:txBody>
      </p:sp>
      <p:pic>
        <p:nvPicPr>
          <p:cNvPr id="3" name="Image 2">
            <a:extLst>
              <a:ext uri="{FF2B5EF4-FFF2-40B4-BE49-F238E27FC236}">
                <a16:creationId xmlns:a16="http://schemas.microsoft.com/office/drawing/2014/main" id="{5D7A8211-BEA6-3A42-D466-5035C391E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680" y="217409"/>
            <a:ext cx="2957569" cy="2957569"/>
          </a:xfrm>
          <a:prstGeom prst="rect">
            <a:avLst/>
          </a:prstGeom>
        </p:spPr>
      </p:pic>
      <p:pic>
        <p:nvPicPr>
          <p:cNvPr id="4" name="Image 3">
            <a:extLst>
              <a:ext uri="{FF2B5EF4-FFF2-40B4-BE49-F238E27FC236}">
                <a16:creationId xmlns:a16="http://schemas.microsoft.com/office/drawing/2014/main" id="{8FE21DEB-0AB6-3E3C-E9FB-1BAD370BC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60" y="23315"/>
            <a:ext cx="2609850" cy="4389978"/>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DB46323C-6205-2376-6ABA-EE85084F7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019" y="184071"/>
            <a:ext cx="2609850" cy="1752600"/>
          </a:xfrm>
          <a:prstGeom prst="rect">
            <a:avLst/>
          </a:prstGeom>
        </p:spPr>
      </p:pic>
      <p:pic>
        <p:nvPicPr>
          <p:cNvPr id="7" name="Image 6" descr="Une image contenant herbe, extérieur&#10;&#10;Description générée automatiquement">
            <a:extLst>
              <a:ext uri="{FF2B5EF4-FFF2-40B4-BE49-F238E27FC236}">
                <a16:creationId xmlns:a16="http://schemas.microsoft.com/office/drawing/2014/main" id="{361AD533-1A30-9013-157A-40846923B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030" y="217409"/>
            <a:ext cx="2714625" cy="1685925"/>
          </a:xfrm>
          <a:prstGeom prst="rect">
            <a:avLst/>
          </a:prstGeom>
        </p:spPr>
      </p:pic>
      <p:pic>
        <p:nvPicPr>
          <p:cNvPr id="10" name="Image 9" descr="Une image contenant carte&#10;&#10;Description générée automatiquement">
            <a:extLst>
              <a:ext uri="{FF2B5EF4-FFF2-40B4-BE49-F238E27FC236}">
                <a16:creationId xmlns:a16="http://schemas.microsoft.com/office/drawing/2014/main" id="{39AEE779-C225-6981-4FB4-A157C107D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7" y="4997729"/>
            <a:ext cx="3829050" cy="1190625"/>
          </a:xfrm>
          <a:prstGeom prst="rect">
            <a:avLst/>
          </a:prstGeom>
        </p:spPr>
      </p:pic>
      <p:sp>
        <p:nvSpPr>
          <p:cNvPr id="11" name="ZoneTexte 10">
            <a:extLst>
              <a:ext uri="{FF2B5EF4-FFF2-40B4-BE49-F238E27FC236}">
                <a16:creationId xmlns:a16="http://schemas.microsoft.com/office/drawing/2014/main" id="{7CF19686-99DA-0E7F-58A0-2C0A53EA471B}"/>
              </a:ext>
            </a:extLst>
          </p:cNvPr>
          <p:cNvSpPr txBox="1"/>
          <p:nvPr/>
        </p:nvSpPr>
        <p:spPr>
          <a:xfrm>
            <a:off x="76027" y="6188354"/>
            <a:ext cx="3657600" cy="646331"/>
          </a:xfrm>
          <a:prstGeom prst="rect">
            <a:avLst/>
          </a:prstGeom>
          <a:noFill/>
        </p:spPr>
        <p:txBody>
          <a:bodyPr wrap="square" rtlCol="0">
            <a:spAutoFit/>
          </a:bodyPr>
          <a:lstStyle/>
          <a:p>
            <a:pPr algn="ctr"/>
            <a:r>
              <a:rPr lang="fr-FR" b="1" dirty="0">
                <a:solidFill>
                  <a:srgbClr val="008000"/>
                </a:solidFill>
              </a:rPr>
              <a:t>Marquer votre itinéraire sur votre carte IGN, d’état-major …</a:t>
            </a:r>
          </a:p>
        </p:txBody>
      </p:sp>
      <p:pic>
        <p:nvPicPr>
          <p:cNvPr id="15" name="Image 14">
            <a:extLst>
              <a:ext uri="{FF2B5EF4-FFF2-40B4-BE49-F238E27FC236}">
                <a16:creationId xmlns:a16="http://schemas.microsoft.com/office/drawing/2014/main" id="{53EEE6AE-1389-4B99-95B4-510ECE4A9B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2736" y="2016197"/>
            <a:ext cx="3491601" cy="3491601"/>
          </a:xfrm>
          <a:prstGeom prst="rect">
            <a:avLst/>
          </a:prstGeom>
        </p:spPr>
      </p:pic>
      <p:pic>
        <p:nvPicPr>
          <p:cNvPr id="19" name="Image 18" descr="Une image contenant texte, périphérique, boussole&#10;&#10;Description générée automatiquement">
            <a:extLst>
              <a:ext uri="{FF2B5EF4-FFF2-40B4-BE49-F238E27FC236}">
                <a16:creationId xmlns:a16="http://schemas.microsoft.com/office/drawing/2014/main" id="{1EA4B51A-687F-05AC-F4F4-B5A01CFEDB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1429" y="5175578"/>
            <a:ext cx="3840478" cy="1600199"/>
          </a:xfrm>
          <a:prstGeom prst="rect">
            <a:avLst/>
          </a:prstGeom>
        </p:spPr>
      </p:pic>
      <p:pic>
        <p:nvPicPr>
          <p:cNvPr id="21" name="Image 20" descr="Une image contenant carte&#10;&#10;Description générée automatiquement">
            <a:extLst>
              <a:ext uri="{FF2B5EF4-FFF2-40B4-BE49-F238E27FC236}">
                <a16:creationId xmlns:a16="http://schemas.microsoft.com/office/drawing/2014/main" id="{45C9D555-9633-79B6-8D29-116E8270C2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0560" y="5134314"/>
            <a:ext cx="2857500" cy="1600200"/>
          </a:xfrm>
          <a:prstGeom prst="rect">
            <a:avLst/>
          </a:prstGeom>
        </p:spPr>
      </p:pic>
      <p:pic>
        <p:nvPicPr>
          <p:cNvPr id="23" name="Image 22">
            <a:extLst>
              <a:ext uri="{FF2B5EF4-FFF2-40B4-BE49-F238E27FC236}">
                <a16:creationId xmlns:a16="http://schemas.microsoft.com/office/drawing/2014/main" id="{C3AAD14C-7421-2361-A1B4-11B6FD4AB3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0360" y="3299061"/>
            <a:ext cx="3028950" cy="1514475"/>
          </a:xfrm>
          <a:prstGeom prst="rect">
            <a:avLst/>
          </a:prstGeom>
        </p:spPr>
      </p:pic>
      <p:sp>
        <p:nvSpPr>
          <p:cNvPr id="24" name="ZoneTexte 23">
            <a:extLst>
              <a:ext uri="{FF2B5EF4-FFF2-40B4-BE49-F238E27FC236}">
                <a16:creationId xmlns:a16="http://schemas.microsoft.com/office/drawing/2014/main" id="{9D0530ED-C046-CC57-E671-98CC8ED92642}"/>
              </a:ext>
            </a:extLst>
          </p:cNvPr>
          <p:cNvSpPr txBox="1"/>
          <p:nvPr/>
        </p:nvSpPr>
        <p:spPr>
          <a:xfrm>
            <a:off x="8981846" y="1903334"/>
            <a:ext cx="2830991" cy="1754326"/>
          </a:xfrm>
          <a:prstGeom prst="rect">
            <a:avLst/>
          </a:prstGeom>
          <a:noFill/>
        </p:spPr>
        <p:txBody>
          <a:bodyPr wrap="square" rtlCol="0">
            <a:spAutoFit/>
          </a:bodyPr>
          <a:lstStyle/>
          <a:p>
            <a:pPr algn="r"/>
            <a:r>
              <a:rPr lang="fr-FR" dirty="0">
                <a:solidFill>
                  <a:srgbClr val="008000"/>
                </a:solidFill>
              </a:rPr>
              <a:t>Marquer votre itinéraire sur Google </a:t>
            </a:r>
            <a:r>
              <a:rPr lang="fr-FR" dirty="0" err="1">
                <a:solidFill>
                  <a:srgbClr val="008000"/>
                </a:solidFill>
              </a:rPr>
              <a:t>Map</a:t>
            </a:r>
            <a:r>
              <a:rPr lang="fr-FR" dirty="0">
                <a:solidFill>
                  <a:srgbClr val="008000"/>
                </a:solidFill>
              </a:rPr>
              <a:t>, par exemple. Attention de recharger régulièrement votre Smartphone (ayez une ou deux batterie de secours).</a:t>
            </a:r>
          </a:p>
        </p:txBody>
      </p:sp>
      <p:sp>
        <p:nvSpPr>
          <p:cNvPr id="25" name="ZoneTexte 24">
            <a:extLst>
              <a:ext uri="{FF2B5EF4-FFF2-40B4-BE49-F238E27FC236}">
                <a16:creationId xmlns:a16="http://schemas.microsoft.com/office/drawing/2014/main" id="{2109586B-3B18-3153-7CE5-456DF7523008}"/>
              </a:ext>
            </a:extLst>
          </p:cNvPr>
          <p:cNvSpPr txBox="1"/>
          <p:nvPr/>
        </p:nvSpPr>
        <p:spPr>
          <a:xfrm>
            <a:off x="10091451" y="3822852"/>
            <a:ext cx="1721386" cy="2800767"/>
          </a:xfrm>
          <a:prstGeom prst="rect">
            <a:avLst/>
          </a:prstGeom>
          <a:noFill/>
        </p:spPr>
        <p:txBody>
          <a:bodyPr wrap="square" rtlCol="0">
            <a:spAutoFit/>
          </a:bodyPr>
          <a:lstStyle/>
          <a:p>
            <a:pPr algn="just"/>
            <a:r>
              <a:rPr lang="fr-FR" sz="1600" dirty="0">
                <a:solidFill>
                  <a:srgbClr val="000099"/>
                </a:solidFill>
              </a:rPr>
              <a:t>Tous les guides et  cartes du monde :</a:t>
            </a:r>
          </a:p>
          <a:p>
            <a:pPr algn="just"/>
            <a:r>
              <a:rPr lang="fr-FR" sz="1600" b="1" dirty="0">
                <a:solidFill>
                  <a:srgbClr val="000099"/>
                </a:solidFill>
              </a:rPr>
              <a:t>Librairie Cartothèque - Au Vieux Campeur</a:t>
            </a:r>
            <a:r>
              <a:rPr lang="fr-FR" sz="1600" dirty="0">
                <a:solidFill>
                  <a:srgbClr val="000099"/>
                </a:solidFill>
              </a:rPr>
              <a:t>, 2 Rue de Latran, 75005 Paris, Tél. : 01 53 10 48 27,</a:t>
            </a:r>
          </a:p>
          <a:p>
            <a:pPr algn="just"/>
            <a:r>
              <a:rPr lang="fr-FR" sz="1600" dirty="0">
                <a:solidFill>
                  <a:srgbClr val="000099"/>
                </a:solidFill>
                <a:hlinkClick r:id="rId11"/>
              </a:rPr>
              <a:t>https://www.auvieuxcampeur.fr/librairie</a:t>
            </a:r>
            <a:r>
              <a:rPr lang="fr-FR" sz="1600" dirty="0">
                <a:solidFill>
                  <a:srgbClr val="000099"/>
                </a:solidFill>
              </a:rPr>
              <a:t> </a:t>
            </a:r>
          </a:p>
        </p:txBody>
      </p:sp>
    </p:spTree>
    <p:extLst>
      <p:ext uri="{BB962C8B-B14F-4D97-AF65-F5344CB8AC3E}">
        <p14:creationId xmlns:p14="http://schemas.microsoft.com/office/powerpoint/2010/main" val="223427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1206409-A243-6516-CF67-0D8BFE8A657D}"/>
              </a:ext>
            </a:extLst>
          </p:cNvPr>
          <p:cNvSpPr>
            <a:spLocks noGrp="1"/>
          </p:cNvSpPr>
          <p:nvPr>
            <p:ph type="sldNum" sz="quarter" idx="12"/>
          </p:nvPr>
        </p:nvSpPr>
        <p:spPr/>
        <p:txBody>
          <a:bodyPr/>
          <a:lstStyle/>
          <a:p>
            <a:fld id="{9FE46655-4E99-4811-B874-32B6AAA93433}" type="slidenum">
              <a:rPr lang="fr-FR" smtClean="0"/>
              <a:t>16</a:t>
            </a:fld>
            <a:endParaRPr lang="fr-FR"/>
          </a:p>
        </p:txBody>
      </p:sp>
      <p:sp>
        <p:nvSpPr>
          <p:cNvPr id="4" name="ZoneTexte 3">
            <a:extLst>
              <a:ext uri="{FF2B5EF4-FFF2-40B4-BE49-F238E27FC236}">
                <a16:creationId xmlns:a16="http://schemas.microsoft.com/office/drawing/2014/main" id="{3AD543D8-BE93-E6F6-6DD2-09A8A2B2D7DB}"/>
              </a:ext>
            </a:extLst>
          </p:cNvPr>
          <p:cNvSpPr txBox="1"/>
          <p:nvPr/>
        </p:nvSpPr>
        <p:spPr>
          <a:xfrm>
            <a:off x="173515" y="250500"/>
            <a:ext cx="6097836" cy="369332"/>
          </a:xfrm>
          <a:prstGeom prst="rect">
            <a:avLst/>
          </a:prstGeom>
          <a:noFill/>
        </p:spPr>
        <p:txBody>
          <a:bodyPr wrap="square">
            <a:spAutoFit/>
          </a:bodyPr>
          <a:lstStyle/>
          <a:p>
            <a:r>
              <a:rPr lang="fr-FR" sz="1800" b="1" dirty="0">
                <a:solidFill>
                  <a:srgbClr val="008000"/>
                </a:solidFill>
              </a:rPr>
              <a:t>Préparer votre itinéraire ou voyage (suite)</a:t>
            </a:r>
          </a:p>
        </p:txBody>
      </p:sp>
      <p:pic>
        <p:nvPicPr>
          <p:cNvPr id="6" name="Image 5">
            <a:extLst>
              <a:ext uri="{FF2B5EF4-FFF2-40B4-BE49-F238E27FC236}">
                <a16:creationId xmlns:a16="http://schemas.microsoft.com/office/drawing/2014/main" id="{FEE047CA-65A6-DFD5-FF7A-882DC42737CB}"/>
              </a:ext>
            </a:extLst>
          </p:cNvPr>
          <p:cNvPicPr>
            <a:picLocks noChangeAspect="1"/>
          </p:cNvPicPr>
          <p:nvPr/>
        </p:nvPicPr>
        <p:blipFill>
          <a:blip r:embed="rId2"/>
          <a:stretch>
            <a:fillRect/>
          </a:stretch>
        </p:blipFill>
        <p:spPr>
          <a:xfrm>
            <a:off x="355531" y="884583"/>
            <a:ext cx="3476625" cy="1828800"/>
          </a:xfrm>
          <a:prstGeom prst="rect">
            <a:avLst/>
          </a:prstGeom>
        </p:spPr>
      </p:pic>
      <p:pic>
        <p:nvPicPr>
          <p:cNvPr id="8" name="Image 7">
            <a:extLst>
              <a:ext uri="{FF2B5EF4-FFF2-40B4-BE49-F238E27FC236}">
                <a16:creationId xmlns:a16="http://schemas.microsoft.com/office/drawing/2014/main" id="{79901A76-C3CD-35C4-9B39-4A07D85AF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994" y="884582"/>
            <a:ext cx="3876898" cy="4409021"/>
          </a:xfrm>
          <a:prstGeom prst="rect">
            <a:avLst/>
          </a:prstGeom>
        </p:spPr>
      </p:pic>
      <p:sp>
        <p:nvSpPr>
          <p:cNvPr id="9" name="ZoneTexte 8">
            <a:extLst>
              <a:ext uri="{FF2B5EF4-FFF2-40B4-BE49-F238E27FC236}">
                <a16:creationId xmlns:a16="http://schemas.microsoft.com/office/drawing/2014/main" id="{42586415-1D36-195E-5E0A-EFA8C9541D6B}"/>
              </a:ext>
            </a:extLst>
          </p:cNvPr>
          <p:cNvSpPr txBox="1"/>
          <p:nvPr/>
        </p:nvSpPr>
        <p:spPr>
          <a:xfrm>
            <a:off x="4389762" y="5511753"/>
            <a:ext cx="3763178" cy="461665"/>
          </a:xfrm>
          <a:prstGeom prst="rect">
            <a:avLst/>
          </a:prstGeom>
          <a:noFill/>
        </p:spPr>
        <p:txBody>
          <a:bodyPr wrap="square" rtlCol="0">
            <a:spAutoFit/>
          </a:bodyPr>
          <a:lstStyle/>
          <a:p>
            <a:pPr algn="ctr"/>
            <a:r>
              <a:rPr lang="fr-FR" sz="1200" dirty="0">
                <a:solidFill>
                  <a:srgbClr val="003300"/>
                </a:solidFill>
              </a:rPr>
              <a:t>9€ Disponible ici : </a:t>
            </a:r>
            <a:r>
              <a:rPr lang="fr-FR" sz="1200" dirty="0">
                <a:solidFill>
                  <a:srgbClr val="003300"/>
                </a:solidFill>
                <a:hlinkClick r:id="rId4"/>
              </a:rPr>
              <a:t>https://www.instinct-voyageur.fr/2907-2/?awt_m=0&amp;awt_email=benjamin.lisan%40free.fr</a:t>
            </a:r>
            <a:r>
              <a:rPr lang="fr-FR" sz="1200" dirty="0">
                <a:solidFill>
                  <a:srgbClr val="003300"/>
                </a:solidFill>
              </a:rPr>
              <a:t> </a:t>
            </a:r>
          </a:p>
        </p:txBody>
      </p:sp>
      <p:pic>
        <p:nvPicPr>
          <p:cNvPr id="11" name="Image 10" descr="Une image contenant texte&#10;&#10;Description générée automatiquement">
            <a:extLst>
              <a:ext uri="{FF2B5EF4-FFF2-40B4-BE49-F238E27FC236}">
                <a16:creationId xmlns:a16="http://schemas.microsoft.com/office/drawing/2014/main" id="{BBD90EB8-F980-1A0E-CBF7-99388CEDF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367" y="250500"/>
            <a:ext cx="4295287" cy="4134213"/>
          </a:xfrm>
          <a:prstGeom prst="rect">
            <a:avLst/>
          </a:prstGeom>
        </p:spPr>
      </p:pic>
      <p:sp>
        <p:nvSpPr>
          <p:cNvPr id="12" name="Rectangle 11">
            <a:extLst>
              <a:ext uri="{FF2B5EF4-FFF2-40B4-BE49-F238E27FC236}">
                <a16:creationId xmlns:a16="http://schemas.microsoft.com/office/drawing/2014/main" id="{9110A5EE-87F9-0CAA-FDA0-B54CA586E3D1}"/>
              </a:ext>
            </a:extLst>
          </p:cNvPr>
          <p:cNvSpPr/>
          <p:nvPr/>
        </p:nvSpPr>
        <p:spPr>
          <a:xfrm>
            <a:off x="11353800" y="1192696"/>
            <a:ext cx="482669" cy="15902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Tree>
    <p:extLst>
      <p:ext uri="{BB962C8B-B14F-4D97-AF65-F5344CB8AC3E}">
        <p14:creationId xmlns:p14="http://schemas.microsoft.com/office/powerpoint/2010/main" val="3157032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991CB5D-B520-775F-4BCC-1117DC02AD49}"/>
              </a:ext>
            </a:extLst>
          </p:cNvPr>
          <p:cNvSpPr>
            <a:spLocks noGrp="1"/>
          </p:cNvSpPr>
          <p:nvPr>
            <p:ph type="sldNum" sz="quarter" idx="12"/>
          </p:nvPr>
        </p:nvSpPr>
        <p:spPr>
          <a:xfrm>
            <a:off x="9040258" y="220337"/>
            <a:ext cx="2743200" cy="365125"/>
          </a:xfrm>
        </p:spPr>
        <p:txBody>
          <a:bodyPr/>
          <a:lstStyle/>
          <a:p>
            <a:fld id="{9FE46655-4E99-4811-B874-32B6AAA93433}" type="slidenum">
              <a:rPr lang="fr-FR" smtClean="0"/>
              <a:t>17</a:t>
            </a:fld>
            <a:endParaRPr lang="fr-FR"/>
          </a:p>
        </p:txBody>
      </p:sp>
      <p:sp>
        <p:nvSpPr>
          <p:cNvPr id="3" name="ZoneTexte 2">
            <a:extLst>
              <a:ext uri="{FF2B5EF4-FFF2-40B4-BE49-F238E27FC236}">
                <a16:creationId xmlns:a16="http://schemas.microsoft.com/office/drawing/2014/main" id="{C1C4B60F-FDE7-1E88-74E7-21A34807447B}"/>
              </a:ext>
            </a:extLst>
          </p:cNvPr>
          <p:cNvSpPr txBox="1"/>
          <p:nvPr/>
        </p:nvSpPr>
        <p:spPr>
          <a:xfrm>
            <a:off x="176270" y="220337"/>
            <a:ext cx="11810082" cy="5355312"/>
          </a:xfrm>
          <a:prstGeom prst="rect">
            <a:avLst/>
          </a:prstGeom>
          <a:noFill/>
        </p:spPr>
        <p:txBody>
          <a:bodyPr wrap="square" rtlCol="0">
            <a:spAutoFit/>
          </a:bodyPr>
          <a:lstStyle/>
          <a:p>
            <a:r>
              <a:rPr lang="fr-FR" sz="2400" b="1" dirty="0">
                <a:solidFill>
                  <a:srgbClr val="003366"/>
                </a:solidFill>
              </a:rPr>
              <a:t>Réserver votre billet (avion, train, bus)</a:t>
            </a:r>
          </a:p>
          <a:p>
            <a:endParaRPr lang="fr-FR" b="1" dirty="0">
              <a:solidFill>
                <a:srgbClr val="003366"/>
              </a:solidFill>
            </a:endParaRPr>
          </a:p>
          <a:p>
            <a:pPr marL="285750" indent="-285750">
              <a:buFont typeface="Arial" panose="020B0604020202020204" pitchFamily="34" charset="0"/>
              <a:buChar char="•"/>
            </a:pPr>
            <a:r>
              <a:rPr lang="fr-FR" b="1" dirty="0">
                <a:solidFill>
                  <a:srgbClr val="003366"/>
                </a:solidFill>
              </a:rPr>
              <a:t>Si votre destination est lointaine, il sera préférable d’opter pour un billet d’avion.</a:t>
            </a:r>
          </a:p>
          <a:p>
            <a:pPr marL="285750" indent="-285750">
              <a:buFont typeface="Arial" panose="020B0604020202020204" pitchFamily="34" charset="0"/>
              <a:buChar char="•"/>
            </a:pPr>
            <a:r>
              <a:rPr lang="fr-FR" b="1" dirty="0">
                <a:solidFill>
                  <a:srgbClr val="003366"/>
                </a:solidFill>
              </a:rPr>
              <a:t>Ex. : Utiliser un comparateur de vol comme Ulysse (sur ce site, possibilité de payer un billet d’avion en plusieurs fois).</a:t>
            </a:r>
          </a:p>
          <a:p>
            <a:pPr marL="285750" indent="-285750">
              <a:buFont typeface="Arial" panose="020B0604020202020204" pitchFamily="34" charset="0"/>
              <a:buChar char="•"/>
            </a:pPr>
            <a:r>
              <a:rPr lang="fr-FR" b="1" dirty="0">
                <a:solidFill>
                  <a:srgbClr val="003366"/>
                </a:solidFill>
              </a:rPr>
              <a:t>Si votre destination est en Europe, l’utilisation du bus ou de train sera tout de suite plus écologique et parfois plus facile d’accès. </a:t>
            </a:r>
          </a:p>
          <a:p>
            <a:pPr marL="285750" indent="-285750">
              <a:buFont typeface="Arial" panose="020B0604020202020204" pitchFamily="34" charset="0"/>
              <a:buChar char="•"/>
            </a:pPr>
            <a:r>
              <a:rPr lang="fr-FR" b="1" dirty="0">
                <a:solidFill>
                  <a:srgbClr val="003366"/>
                </a:solidFill>
              </a:rPr>
              <a:t>Ex. : </a:t>
            </a:r>
            <a:r>
              <a:rPr lang="fr-FR" b="1" dirty="0" err="1">
                <a:solidFill>
                  <a:srgbClr val="003366"/>
                </a:solidFill>
              </a:rPr>
              <a:t>Bookaway</a:t>
            </a:r>
            <a:r>
              <a:rPr lang="fr-FR" b="1" dirty="0">
                <a:solidFill>
                  <a:srgbClr val="003366"/>
                </a:solidFill>
              </a:rPr>
              <a:t> permet de réunir en un seul et même endroit tous ses billets ainsi que les meilleurs tarifs pour chaque destination.</a:t>
            </a:r>
          </a:p>
          <a:p>
            <a:pPr marL="285750" indent="-285750">
              <a:buFont typeface="Arial" panose="020B0604020202020204" pitchFamily="34" charset="0"/>
              <a:buChar char="•"/>
            </a:pPr>
            <a:r>
              <a:rPr lang="fr-FR" b="1" dirty="0">
                <a:solidFill>
                  <a:srgbClr val="003366"/>
                </a:solidFill>
              </a:rPr>
              <a:t>Évitez de prendre un billet d’avion ou de train en week-end. Préférez plutôt les départs ou arrivées en semaine (hors lundi et vendredi). </a:t>
            </a:r>
          </a:p>
          <a:p>
            <a:pPr marL="285750" indent="-285750">
              <a:buFont typeface="Arial" panose="020B0604020202020204" pitchFamily="34" charset="0"/>
              <a:buChar char="•"/>
            </a:pPr>
            <a:r>
              <a:rPr lang="fr-FR" b="1" dirty="0">
                <a:solidFill>
                  <a:srgbClr val="003366"/>
                </a:solidFill>
              </a:rPr>
              <a:t>Les billets d'avion pris 6 mois à l'avance sont en général moins chers. </a:t>
            </a:r>
          </a:p>
          <a:p>
            <a:pPr marL="285750" indent="-285750">
              <a:buFont typeface="Arial" panose="020B0604020202020204" pitchFamily="34" charset="0"/>
              <a:buChar char="•"/>
            </a:pPr>
            <a:r>
              <a:rPr lang="fr-FR" b="1" dirty="0">
                <a:solidFill>
                  <a:srgbClr val="003366"/>
                </a:solidFill>
              </a:rPr>
              <a:t>Avec la SNCF, vous avez des cartes de réduction (avantage sénior 49€ (°), avantage adulte 49€ (°), Carte Liberté 299€-399€ (°°à etc. …). Prenez-vous un mois avant pour réserver votre billet de train.</a:t>
            </a:r>
          </a:p>
          <a:p>
            <a:r>
              <a:rPr lang="fr-FR" sz="1200" b="1" dirty="0">
                <a:solidFill>
                  <a:srgbClr val="003366"/>
                </a:solidFill>
              </a:rPr>
              <a:t>(°) prix plafonnés en 2nde classe sur TGV INOUI et INTERCITÉS en direct, en dernière minute et même en période de grands départs. - Pour vos trajets de moins d'1h30 = 39€ max</a:t>
            </a:r>
          </a:p>
          <a:p>
            <a:pPr marL="171450" indent="-171450">
              <a:buFontTx/>
              <a:buChar char="-"/>
            </a:pPr>
            <a:r>
              <a:rPr lang="fr-FR" sz="1200" b="1" dirty="0">
                <a:solidFill>
                  <a:srgbClr val="003366"/>
                </a:solidFill>
              </a:rPr>
              <a:t>Pour vos trajets entre 1h30 et 3h = 59€ max, - Pour vos trajets de plus de 3h = 79€ max. - 30% sur vos voyages toute l'année en 2nde et en 1ère, - 60% sur les billets de 3 enfants accompagnants par trajet, Echange et remboursement gratuit des billets jusqu'à J-3.</a:t>
            </a:r>
          </a:p>
          <a:p>
            <a:r>
              <a:rPr lang="fr-FR" sz="1200" b="1" dirty="0">
                <a:solidFill>
                  <a:srgbClr val="003366"/>
                </a:solidFill>
              </a:rPr>
              <a:t>(°°) Voyages pro : des prix fixes par destination et billets 100% flexibles. Voyages Loisirs : -30% garantis sur vos billets et prix plafonnés. Des billets échangeables et remboursables. </a:t>
            </a:r>
          </a:p>
          <a:p>
            <a:pPr marL="285750" indent="-285750">
              <a:buFont typeface="Arial" panose="020B0604020202020204" pitchFamily="34" charset="0"/>
              <a:buChar char="•"/>
            </a:pPr>
            <a:r>
              <a:rPr lang="fr-FR" b="1" dirty="0">
                <a:solidFill>
                  <a:srgbClr val="003366"/>
                </a:solidFill>
              </a:rPr>
              <a:t>Mais après la crise du covid et maintenant la crise énergétique, prévoir de fortes augmentations du prix des billets d'avion.</a:t>
            </a:r>
          </a:p>
          <a:p>
            <a:pPr marL="285750" indent="-285750">
              <a:buFont typeface="Arial" panose="020B0604020202020204" pitchFamily="34" charset="0"/>
              <a:buChar char="•"/>
            </a:pPr>
            <a:r>
              <a:rPr lang="fr-FR" b="1" dirty="0">
                <a:solidFill>
                  <a:srgbClr val="003366"/>
                </a:solidFill>
              </a:rPr>
              <a:t>Pour un billet tour du monde (si vous en avez les moyens), passer par une agence spécialisée.</a:t>
            </a:r>
          </a:p>
        </p:txBody>
      </p:sp>
      <p:pic>
        <p:nvPicPr>
          <p:cNvPr id="5" name="Image 4">
            <a:extLst>
              <a:ext uri="{FF2B5EF4-FFF2-40B4-BE49-F238E27FC236}">
                <a16:creationId xmlns:a16="http://schemas.microsoft.com/office/drawing/2014/main" id="{2A8A07EC-B561-C373-82D6-B8CE58955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9486" y="5575649"/>
            <a:ext cx="2045998" cy="1282351"/>
          </a:xfrm>
          <a:prstGeom prst="rect">
            <a:avLst/>
          </a:prstGeom>
        </p:spPr>
      </p:pic>
      <p:pic>
        <p:nvPicPr>
          <p:cNvPr id="7" name="Image 6">
            <a:extLst>
              <a:ext uri="{FF2B5EF4-FFF2-40B4-BE49-F238E27FC236}">
                <a16:creationId xmlns:a16="http://schemas.microsoft.com/office/drawing/2014/main" id="{2CBB4C53-CB22-E96D-3CEE-D40BF1E4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606" y="5251593"/>
            <a:ext cx="2475123" cy="1386069"/>
          </a:xfrm>
          <a:prstGeom prst="rect">
            <a:avLst/>
          </a:prstGeom>
        </p:spPr>
      </p:pic>
      <p:sp>
        <p:nvSpPr>
          <p:cNvPr id="9" name="ZoneTexte 8">
            <a:extLst>
              <a:ext uri="{FF2B5EF4-FFF2-40B4-BE49-F238E27FC236}">
                <a16:creationId xmlns:a16="http://schemas.microsoft.com/office/drawing/2014/main" id="{440831EA-2B7F-C5D9-EA29-56BAB2343A20}"/>
              </a:ext>
            </a:extLst>
          </p:cNvPr>
          <p:cNvSpPr txBox="1"/>
          <p:nvPr/>
        </p:nvSpPr>
        <p:spPr>
          <a:xfrm>
            <a:off x="176270" y="5575649"/>
            <a:ext cx="6968094" cy="646331"/>
          </a:xfrm>
          <a:prstGeom prst="rect">
            <a:avLst/>
          </a:prstGeom>
          <a:noFill/>
        </p:spPr>
        <p:txBody>
          <a:bodyPr wrap="square" rtlCol="0">
            <a:spAutoFit/>
          </a:bodyPr>
          <a:lstStyle/>
          <a:p>
            <a:pPr marL="285750" indent="-285750">
              <a:buFont typeface="Arial" panose="020B0604020202020204" pitchFamily="34" charset="0"/>
              <a:buChar char="•"/>
            </a:pPr>
            <a:r>
              <a:rPr lang="fr-FR" b="1" dirty="0">
                <a:solidFill>
                  <a:srgbClr val="003366"/>
                </a:solidFill>
              </a:rPr>
              <a:t>Certains bus européens ne sont pas chers : </a:t>
            </a:r>
            <a:r>
              <a:rPr lang="fr-FR" b="1" dirty="0" err="1">
                <a:solidFill>
                  <a:srgbClr val="003366"/>
                </a:solidFill>
              </a:rPr>
              <a:t>Flixbus</a:t>
            </a:r>
            <a:r>
              <a:rPr lang="fr-FR" b="1" dirty="0">
                <a:solidFill>
                  <a:srgbClr val="003366"/>
                </a:solidFill>
              </a:rPr>
              <a:t>, </a:t>
            </a:r>
            <a:r>
              <a:rPr lang="fr-FR" b="1" dirty="0" err="1">
                <a:solidFill>
                  <a:srgbClr val="003366"/>
                </a:solidFill>
              </a:rPr>
              <a:t>Eurolines</a:t>
            </a:r>
            <a:r>
              <a:rPr lang="fr-FR" b="1" dirty="0">
                <a:solidFill>
                  <a:srgbClr val="003366"/>
                </a:solidFill>
              </a:rPr>
              <a:t>, </a:t>
            </a:r>
            <a:r>
              <a:rPr lang="fr-FR" b="1" dirty="0" err="1">
                <a:solidFill>
                  <a:srgbClr val="003366"/>
                </a:solidFill>
              </a:rPr>
              <a:t>Ecolines</a:t>
            </a:r>
            <a:r>
              <a:rPr lang="fr-FR" b="1" dirty="0">
                <a:solidFill>
                  <a:srgbClr val="003366"/>
                </a:solidFill>
              </a:rPr>
              <a:t>, </a:t>
            </a:r>
            <a:r>
              <a:rPr lang="fr-FR" b="1" dirty="0" err="1">
                <a:solidFill>
                  <a:srgbClr val="003366"/>
                </a:solidFill>
              </a:rPr>
              <a:t>Ouibus</a:t>
            </a:r>
            <a:r>
              <a:rPr lang="fr-FR" b="1" dirty="0">
                <a:solidFill>
                  <a:srgbClr val="003366"/>
                </a:solidFill>
              </a:rPr>
              <a:t>, Blablacar bus, </a:t>
            </a:r>
            <a:r>
              <a:rPr lang="fr-FR" b="1" dirty="0" err="1">
                <a:solidFill>
                  <a:srgbClr val="003366"/>
                </a:solidFill>
              </a:rPr>
              <a:t>Megabus</a:t>
            </a:r>
            <a:r>
              <a:rPr lang="fr-FR" b="1" dirty="0">
                <a:solidFill>
                  <a:srgbClr val="003366"/>
                </a:solidFill>
              </a:rPr>
              <a:t> …</a:t>
            </a:r>
          </a:p>
        </p:txBody>
      </p:sp>
    </p:spTree>
    <p:extLst>
      <p:ext uri="{BB962C8B-B14F-4D97-AF65-F5344CB8AC3E}">
        <p14:creationId xmlns:p14="http://schemas.microsoft.com/office/powerpoint/2010/main" val="3028390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AEDE600-F226-EC72-2329-766E6F85BAE7}"/>
              </a:ext>
            </a:extLst>
          </p:cNvPr>
          <p:cNvSpPr>
            <a:spLocks noGrp="1"/>
          </p:cNvSpPr>
          <p:nvPr>
            <p:ph type="sldNum" sz="quarter" idx="12"/>
          </p:nvPr>
        </p:nvSpPr>
        <p:spPr>
          <a:xfrm>
            <a:off x="506776" y="6301649"/>
            <a:ext cx="810658" cy="386776"/>
          </a:xfrm>
        </p:spPr>
        <p:txBody>
          <a:bodyPr/>
          <a:lstStyle/>
          <a:p>
            <a:fld id="{9FE46655-4E99-4811-B874-32B6AAA93433}" type="slidenum">
              <a:rPr lang="fr-FR" smtClean="0"/>
              <a:t>18</a:t>
            </a:fld>
            <a:endParaRPr lang="fr-FR"/>
          </a:p>
        </p:txBody>
      </p:sp>
      <p:pic>
        <p:nvPicPr>
          <p:cNvPr id="7" name="Image 6" descr="Une image contenant herbe, extérieur, ciel, pelouse&#10;&#10;Description générée automatiquement">
            <a:extLst>
              <a:ext uri="{FF2B5EF4-FFF2-40B4-BE49-F238E27FC236}">
                <a16:creationId xmlns:a16="http://schemas.microsoft.com/office/drawing/2014/main" id="{C7C26A45-477F-8A43-256B-30A5B54C5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923" y="3598498"/>
            <a:ext cx="2705100" cy="1685925"/>
          </a:xfrm>
          <a:prstGeom prst="rect">
            <a:avLst/>
          </a:prstGeom>
        </p:spPr>
      </p:pic>
      <p:pic>
        <p:nvPicPr>
          <p:cNvPr id="9" name="Image 8" descr="Une image contenant herbe, extérieur, arbre, bâtiment&#10;&#10;Description générée automatiquement">
            <a:extLst>
              <a:ext uri="{FF2B5EF4-FFF2-40B4-BE49-F238E27FC236}">
                <a16:creationId xmlns:a16="http://schemas.microsoft.com/office/drawing/2014/main" id="{DB6DEB02-7164-BF24-1D7F-B72838970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587" y="4942136"/>
            <a:ext cx="2676525" cy="1704975"/>
          </a:xfrm>
          <a:prstGeom prst="rect">
            <a:avLst/>
          </a:prstGeom>
        </p:spPr>
      </p:pic>
      <p:pic>
        <p:nvPicPr>
          <p:cNvPr id="11" name="Image 10" descr="Une image contenant texte, herbe, ciel, extérieur&#10;&#10;Description générée automatiquement">
            <a:extLst>
              <a:ext uri="{FF2B5EF4-FFF2-40B4-BE49-F238E27FC236}">
                <a16:creationId xmlns:a16="http://schemas.microsoft.com/office/drawing/2014/main" id="{2AE62D3B-6077-EFC5-D5A4-026B37380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379" y="4923085"/>
            <a:ext cx="2619375" cy="1743075"/>
          </a:xfrm>
          <a:prstGeom prst="rect">
            <a:avLst/>
          </a:prstGeom>
        </p:spPr>
      </p:pic>
      <p:pic>
        <p:nvPicPr>
          <p:cNvPr id="13" name="Image 12">
            <a:extLst>
              <a:ext uri="{FF2B5EF4-FFF2-40B4-BE49-F238E27FC236}">
                <a16:creationId xmlns:a16="http://schemas.microsoft.com/office/drawing/2014/main" id="{6683B8BE-1132-482C-AF44-6FBBC7701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265" y="3063876"/>
            <a:ext cx="1295650" cy="1289892"/>
          </a:xfrm>
          <a:prstGeom prst="rect">
            <a:avLst/>
          </a:prstGeom>
        </p:spPr>
      </p:pic>
      <p:pic>
        <p:nvPicPr>
          <p:cNvPr id="15" name="Image 14">
            <a:extLst>
              <a:ext uri="{FF2B5EF4-FFF2-40B4-BE49-F238E27FC236}">
                <a16:creationId xmlns:a16="http://schemas.microsoft.com/office/drawing/2014/main" id="{A3E86E6D-9EE3-2177-9743-9A1A3A4622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2431" y="136525"/>
            <a:ext cx="1239569" cy="1239569"/>
          </a:xfrm>
          <a:prstGeom prst="rect">
            <a:avLst/>
          </a:prstGeom>
        </p:spPr>
      </p:pic>
      <p:pic>
        <p:nvPicPr>
          <p:cNvPr id="17" name="Image 16" descr="Une image contenant intérieur, plafond, vivant, pièce&#10;&#10;Description générée automatiquement">
            <a:extLst>
              <a:ext uri="{FF2B5EF4-FFF2-40B4-BE49-F238E27FC236}">
                <a16:creationId xmlns:a16="http://schemas.microsoft.com/office/drawing/2014/main" id="{F8C76A80-EC89-33E6-4BDE-B8EE70A19D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7040" y="2931044"/>
            <a:ext cx="2619375" cy="1743075"/>
          </a:xfrm>
          <a:prstGeom prst="rect">
            <a:avLst/>
          </a:prstGeom>
        </p:spPr>
      </p:pic>
      <p:sp>
        <p:nvSpPr>
          <p:cNvPr id="18" name="ZoneTexte 17">
            <a:extLst>
              <a:ext uri="{FF2B5EF4-FFF2-40B4-BE49-F238E27FC236}">
                <a16:creationId xmlns:a16="http://schemas.microsoft.com/office/drawing/2014/main" id="{0EC4BCC2-F92B-37E7-5D7E-83D1536B2CB6}"/>
              </a:ext>
            </a:extLst>
          </p:cNvPr>
          <p:cNvSpPr txBox="1"/>
          <p:nvPr/>
        </p:nvSpPr>
        <p:spPr>
          <a:xfrm>
            <a:off x="154236" y="253388"/>
            <a:ext cx="11865166" cy="2677656"/>
          </a:xfrm>
          <a:prstGeom prst="rect">
            <a:avLst/>
          </a:prstGeom>
          <a:noFill/>
        </p:spPr>
        <p:txBody>
          <a:bodyPr wrap="square" rtlCol="0">
            <a:spAutoFit/>
          </a:bodyPr>
          <a:lstStyle/>
          <a:p>
            <a:r>
              <a:rPr lang="fr-FR" sz="2400" b="1" dirty="0">
                <a:solidFill>
                  <a:srgbClr val="CC3300"/>
                </a:solidFill>
              </a:rPr>
              <a:t>Réserver vos hébergements</a:t>
            </a:r>
          </a:p>
          <a:p>
            <a:endParaRPr lang="fr-FR" b="1" dirty="0">
              <a:solidFill>
                <a:srgbClr val="CC3300"/>
              </a:solidFill>
            </a:endParaRPr>
          </a:p>
          <a:p>
            <a:pPr marL="285750" indent="-285750">
              <a:buFont typeface="Arial" panose="020B0604020202020204" pitchFamily="34" charset="0"/>
              <a:buChar char="•"/>
            </a:pPr>
            <a:r>
              <a:rPr lang="fr-FR" b="1" dirty="0">
                <a:solidFill>
                  <a:srgbClr val="CC3300"/>
                </a:solidFill>
              </a:rPr>
              <a:t>Cela demande de trouver un logement dans votre budget répondant à toutes vos exigences.</a:t>
            </a:r>
          </a:p>
          <a:p>
            <a:pPr marL="285750" indent="-285750">
              <a:buFont typeface="Arial" panose="020B0604020202020204" pitchFamily="34" charset="0"/>
              <a:buChar char="•"/>
            </a:pPr>
            <a:r>
              <a:rPr lang="fr-FR" b="1" dirty="0">
                <a:solidFill>
                  <a:srgbClr val="CC3300"/>
                </a:solidFill>
              </a:rPr>
              <a:t>Se diriger vers un site comme </a:t>
            </a:r>
            <a:r>
              <a:rPr lang="fr-FR" b="1" dirty="0">
                <a:solidFill>
                  <a:srgbClr val="000099"/>
                </a:solidFill>
              </a:rPr>
              <a:t>Booking.com</a:t>
            </a:r>
            <a:r>
              <a:rPr lang="fr-FR" b="1" dirty="0">
                <a:solidFill>
                  <a:srgbClr val="CC3300"/>
                </a:solidFill>
              </a:rPr>
              <a:t>. Il vous donne accès à une multitude de logements selon le type d’hébergement, la destination, vos préférences et vos dates de séjour. Petit point bonus pour l’annulation gratuite systématique pour la majorité des hôtels présents sur le site. Vous pouvez vous fier aux avis des utilisateurs qui sont fiables sur ce site. Vous avez une large gamme de logements : auberge de jeunesse, camping, hôtel bon marché, appartement, maison d’hôtes et même hôtels de luxe.</a:t>
            </a:r>
          </a:p>
          <a:p>
            <a:pPr marL="285750" indent="-285750">
              <a:buFont typeface="Arial" panose="020B0604020202020204" pitchFamily="34" charset="0"/>
              <a:buChar char="•"/>
            </a:pPr>
            <a:r>
              <a:rPr lang="fr-FR" b="1" dirty="0">
                <a:solidFill>
                  <a:srgbClr val="CC3300"/>
                </a:solidFill>
              </a:rPr>
              <a:t>Sinon, Airbnb, Gîtes de France </a:t>
            </a:r>
            <a:r>
              <a:rPr lang="fr-FR" b="1" dirty="0">
                <a:solidFill>
                  <a:srgbClr val="CC3300"/>
                </a:solidFill>
                <a:hlinkClick r:id="rId8"/>
              </a:rPr>
              <a:t>https://www.gites-de-france.com/</a:t>
            </a:r>
            <a:r>
              <a:rPr lang="fr-FR" b="1" dirty="0">
                <a:solidFill>
                  <a:srgbClr val="CC3300"/>
                </a:solidFill>
              </a:rPr>
              <a:t>, Home exchange </a:t>
            </a:r>
            <a:r>
              <a:rPr lang="fr-FR" b="1" dirty="0">
                <a:solidFill>
                  <a:srgbClr val="CC3300"/>
                </a:solidFill>
                <a:hlinkClick r:id="rId9"/>
              </a:rPr>
              <a:t>https://www.homeexchange.fr/</a:t>
            </a:r>
            <a:r>
              <a:rPr lang="fr-FR" b="1" dirty="0">
                <a:solidFill>
                  <a:srgbClr val="CC3300"/>
                </a:solidFill>
              </a:rPr>
              <a:t>, …</a:t>
            </a:r>
          </a:p>
        </p:txBody>
      </p:sp>
      <p:pic>
        <p:nvPicPr>
          <p:cNvPr id="21" name="Image 20">
            <a:extLst>
              <a:ext uri="{FF2B5EF4-FFF2-40B4-BE49-F238E27FC236}">
                <a16:creationId xmlns:a16="http://schemas.microsoft.com/office/drawing/2014/main" id="{4233D729-8E39-EF7A-A535-D77F1843585B}"/>
              </a:ext>
            </a:extLst>
          </p:cNvPr>
          <p:cNvPicPr>
            <a:picLocks noChangeAspect="1"/>
          </p:cNvPicPr>
          <p:nvPr/>
        </p:nvPicPr>
        <p:blipFill>
          <a:blip r:embed="rId10"/>
          <a:stretch>
            <a:fillRect/>
          </a:stretch>
        </p:blipFill>
        <p:spPr>
          <a:xfrm>
            <a:off x="8460647" y="253388"/>
            <a:ext cx="2038350" cy="571500"/>
          </a:xfrm>
          <a:prstGeom prst="rect">
            <a:avLst/>
          </a:prstGeom>
        </p:spPr>
      </p:pic>
      <p:pic>
        <p:nvPicPr>
          <p:cNvPr id="23" name="Image 22" descr="Une image contenant ciel, extérieur, montagne, tente&#10;&#10;Description générée automatiquement">
            <a:extLst>
              <a:ext uri="{FF2B5EF4-FFF2-40B4-BE49-F238E27FC236}">
                <a16:creationId xmlns:a16="http://schemas.microsoft.com/office/drawing/2014/main" id="{2DA8EF1E-0EFE-C3A1-2540-16E5789A76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6819" y="5412968"/>
            <a:ext cx="2888082" cy="1191644"/>
          </a:xfrm>
          <a:prstGeom prst="rect">
            <a:avLst/>
          </a:prstGeom>
        </p:spPr>
      </p:pic>
      <p:pic>
        <p:nvPicPr>
          <p:cNvPr id="24" name="Image 23" descr="Une image contenant terrain, montagne, extérieur, tente&#10;&#10;Description générée automatiquement">
            <a:extLst>
              <a:ext uri="{FF2B5EF4-FFF2-40B4-BE49-F238E27FC236}">
                <a16:creationId xmlns:a16="http://schemas.microsoft.com/office/drawing/2014/main" id="{37C84D9E-7E9E-33D3-B809-EE2B34A968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59835" y="4695793"/>
            <a:ext cx="2673786" cy="1992632"/>
          </a:xfrm>
          <a:prstGeom prst="rect">
            <a:avLst/>
          </a:prstGeom>
        </p:spPr>
      </p:pic>
      <p:sp>
        <p:nvSpPr>
          <p:cNvPr id="25" name="ZoneTexte 24">
            <a:extLst>
              <a:ext uri="{FF2B5EF4-FFF2-40B4-BE49-F238E27FC236}">
                <a16:creationId xmlns:a16="http://schemas.microsoft.com/office/drawing/2014/main" id="{ECD7D269-A5A7-5E80-C708-221AF5BD0A64}"/>
              </a:ext>
            </a:extLst>
          </p:cNvPr>
          <p:cNvSpPr txBox="1"/>
          <p:nvPr/>
        </p:nvSpPr>
        <p:spPr>
          <a:xfrm>
            <a:off x="412450" y="2854713"/>
            <a:ext cx="4088111" cy="2031325"/>
          </a:xfrm>
          <a:prstGeom prst="rect">
            <a:avLst/>
          </a:prstGeom>
          <a:noFill/>
        </p:spPr>
        <p:txBody>
          <a:bodyPr wrap="square" rtlCol="0">
            <a:spAutoFit/>
          </a:bodyPr>
          <a:lstStyle/>
          <a:p>
            <a:pPr algn="just"/>
            <a:r>
              <a:rPr lang="fr-FR" b="1" i="0" dirty="0">
                <a:solidFill>
                  <a:srgbClr val="CC3300"/>
                </a:solidFill>
                <a:effectLst/>
                <a:latin typeface="Open Sans" panose="020B0606030504020204" pitchFamily="34" charset="0"/>
              </a:rPr>
              <a:t>Pour profiter de tarifs préférentiels, choisissez des dates de séjour en basse saison (si vous le pouvez). Non seulement, ce sera moins touristique, mais le prix des réservations sera tout de suite plus avantageux.</a:t>
            </a:r>
            <a:endParaRPr lang="fr-FR" b="1" dirty="0">
              <a:solidFill>
                <a:srgbClr val="CC3300"/>
              </a:solidFill>
            </a:endParaRPr>
          </a:p>
        </p:txBody>
      </p:sp>
    </p:spTree>
    <p:extLst>
      <p:ext uri="{BB962C8B-B14F-4D97-AF65-F5344CB8AC3E}">
        <p14:creationId xmlns:p14="http://schemas.microsoft.com/office/powerpoint/2010/main" val="180706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E9A1C9D-0387-2B8A-5F02-D9B897EB64C7}"/>
              </a:ext>
            </a:extLst>
          </p:cNvPr>
          <p:cNvSpPr>
            <a:spLocks noGrp="1"/>
          </p:cNvSpPr>
          <p:nvPr>
            <p:ph type="sldNum" sz="quarter" idx="12"/>
          </p:nvPr>
        </p:nvSpPr>
        <p:spPr>
          <a:xfrm>
            <a:off x="10873647" y="6301648"/>
            <a:ext cx="876759" cy="280930"/>
          </a:xfrm>
        </p:spPr>
        <p:txBody>
          <a:bodyPr/>
          <a:lstStyle/>
          <a:p>
            <a:fld id="{9FE46655-4E99-4811-B874-32B6AAA93433}" type="slidenum">
              <a:rPr lang="fr-FR" smtClean="0"/>
              <a:t>19</a:t>
            </a:fld>
            <a:endParaRPr lang="fr-FR"/>
          </a:p>
        </p:txBody>
      </p:sp>
      <p:sp>
        <p:nvSpPr>
          <p:cNvPr id="3" name="ZoneTexte 2">
            <a:extLst>
              <a:ext uri="{FF2B5EF4-FFF2-40B4-BE49-F238E27FC236}">
                <a16:creationId xmlns:a16="http://schemas.microsoft.com/office/drawing/2014/main" id="{DCE851A8-81B3-3380-6733-F95ADB500E7D}"/>
              </a:ext>
            </a:extLst>
          </p:cNvPr>
          <p:cNvSpPr txBox="1"/>
          <p:nvPr/>
        </p:nvSpPr>
        <p:spPr>
          <a:xfrm>
            <a:off x="231354" y="275422"/>
            <a:ext cx="11743981" cy="4339650"/>
          </a:xfrm>
          <a:prstGeom prst="rect">
            <a:avLst/>
          </a:prstGeom>
          <a:noFill/>
        </p:spPr>
        <p:txBody>
          <a:bodyPr wrap="square" rtlCol="0">
            <a:spAutoFit/>
          </a:bodyPr>
          <a:lstStyle/>
          <a:p>
            <a:r>
              <a:rPr lang="fr-FR" sz="2400" b="1" dirty="0">
                <a:solidFill>
                  <a:srgbClr val="000066"/>
                </a:solidFill>
              </a:rPr>
              <a:t>Prévoir une assurance voyage</a:t>
            </a:r>
          </a:p>
          <a:p>
            <a:endParaRPr lang="fr-FR" b="1" dirty="0">
              <a:solidFill>
                <a:srgbClr val="000066"/>
              </a:solidFill>
            </a:endParaRPr>
          </a:p>
          <a:p>
            <a:pPr marL="285750" indent="-285750">
              <a:buFont typeface="Arial" panose="020B0604020202020204" pitchFamily="34" charset="0"/>
              <a:buChar char="•"/>
            </a:pPr>
            <a:r>
              <a:rPr lang="fr-FR" b="1" dirty="0">
                <a:solidFill>
                  <a:srgbClr val="000066"/>
                </a:solidFill>
              </a:rPr>
              <a:t>Une trousse de secours garnie est une accessoire indispensable.</a:t>
            </a:r>
          </a:p>
          <a:p>
            <a:pPr marL="285750" indent="-285750">
              <a:buFont typeface="Arial" panose="020B0604020202020204" pitchFamily="34" charset="0"/>
              <a:buChar char="•"/>
            </a:pPr>
            <a:r>
              <a:rPr lang="fr-FR" b="1" dirty="0">
                <a:solidFill>
                  <a:srgbClr val="000066"/>
                </a:solidFill>
              </a:rPr>
              <a:t>Selon les destinations, l'assurance voyage est essentielle pour s’assurer d’être bien couvert en cas de maladies ou d’accidents de voyage.</a:t>
            </a:r>
          </a:p>
          <a:p>
            <a:pPr marL="285750" indent="-285750">
              <a:buFont typeface="Arial" panose="020B0604020202020204" pitchFamily="34" charset="0"/>
              <a:buChar char="•"/>
            </a:pPr>
            <a:r>
              <a:rPr lang="fr-FR" b="1" dirty="0">
                <a:solidFill>
                  <a:srgbClr val="000066"/>
                </a:solidFill>
              </a:rPr>
              <a:t>Elle vous permet aussi de faire des potentielles économies, une hospitalisation à l’étranger n’est pas le même prix qu’en France (en Indonésie, une chirurgie d’urgence est fonction de l’arbitraire du chirurgien …).</a:t>
            </a:r>
          </a:p>
          <a:p>
            <a:pPr marL="285750" indent="-285750">
              <a:buFont typeface="Arial" panose="020B0604020202020204" pitchFamily="34" charset="0"/>
              <a:buChar char="•"/>
            </a:pPr>
            <a:r>
              <a:rPr lang="fr-FR" b="1" dirty="0">
                <a:solidFill>
                  <a:srgbClr val="000066"/>
                </a:solidFill>
              </a:rPr>
              <a:t>Si vous partez voyager en Europe, l’assurance voyage n’est pas obligatoire. Pensez à prendre votre carte européenne d’assurance maladie (CEAM). Sa demande se fait directement en ligne via votre compte AMELI. Cette carte vous permettra de prendre en charge toutes les dépenses santé en Europe.</a:t>
            </a:r>
          </a:p>
          <a:p>
            <a:pPr marL="285750" indent="-285750">
              <a:buFont typeface="Arial" panose="020B0604020202020204" pitchFamily="34" charset="0"/>
              <a:buChar char="•"/>
            </a:pPr>
            <a:r>
              <a:rPr lang="fr-FR" b="1" dirty="0">
                <a:solidFill>
                  <a:srgbClr val="000066"/>
                </a:solidFill>
              </a:rPr>
              <a:t>Même si votre séjour ne dure que quelques jours, prendre une assurance voyage n’est jamais de trop.</a:t>
            </a:r>
          </a:p>
          <a:p>
            <a:pPr marL="285750" indent="-285750">
              <a:buFont typeface="Arial" panose="020B0604020202020204" pitchFamily="34" charset="0"/>
              <a:buChar char="•"/>
            </a:pPr>
            <a:r>
              <a:rPr lang="fr-FR" b="1" dirty="0">
                <a:solidFill>
                  <a:srgbClr val="000066"/>
                </a:solidFill>
              </a:rPr>
              <a:t>Opter pour une assurance que vous pouvez personnaliser, s’adaptant à la fois à votre type séjour qu’à votre mobilité. </a:t>
            </a:r>
          </a:p>
          <a:p>
            <a:pPr marL="285750" indent="-285750">
              <a:buFont typeface="Arial" panose="020B0604020202020204" pitchFamily="34" charset="0"/>
              <a:buChar char="•"/>
            </a:pPr>
            <a:r>
              <a:rPr lang="fr-FR" b="1" dirty="0">
                <a:solidFill>
                  <a:srgbClr val="000066"/>
                </a:solidFill>
              </a:rPr>
              <a:t>En fonction du type voyage, il y a une assurance appropriée (Europe assistance, Mondial assistance …).</a:t>
            </a:r>
          </a:p>
          <a:p>
            <a:r>
              <a:rPr lang="fr-FR" b="1" dirty="0">
                <a:solidFill>
                  <a:srgbClr val="000066"/>
                </a:solidFill>
              </a:rPr>
              <a:t>Ex. : </a:t>
            </a:r>
            <a:r>
              <a:rPr lang="fr-FR" b="1" dirty="0">
                <a:solidFill>
                  <a:srgbClr val="000099"/>
                </a:solidFill>
              </a:rPr>
              <a:t>Chapka Assurance </a:t>
            </a:r>
            <a:r>
              <a:rPr lang="fr-FR" b="1" dirty="0">
                <a:solidFill>
                  <a:srgbClr val="000066"/>
                </a:solidFill>
              </a:rPr>
              <a:t>a l’avantage de couvrir les impondérables lors d’un voyage de quelques jours ou semaines, de vous accompagner si vous êtes plus de 10 personnes ou en quête de faire le tour du monde sur 1 an.</a:t>
            </a:r>
          </a:p>
        </p:txBody>
      </p:sp>
      <p:pic>
        <p:nvPicPr>
          <p:cNvPr id="5" name="Image 4">
            <a:extLst>
              <a:ext uri="{FF2B5EF4-FFF2-40B4-BE49-F238E27FC236}">
                <a16:creationId xmlns:a16="http://schemas.microsoft.com/office/drawing/2014/main" id="{3DBD4F14-F8B3-2AE5-024A-177E649C9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076" y="5014223"/>
            <a:ext cx="1609669" cy="1339136"/>
          </a:xfrm>
          <a:prstGeom prst="rect">
            <a:avLst/>
          </a:prstGeom>
        </p:spPr>
      </p:pic>
      <p:pic>
        <p:nvPicPr>
          <p:cNvPr id="7" name="Image 6" descr="Une image contenant texte, transport, camionnette&#10;&#10;Description générée automatiquement">
            <a:extLst>
              <a:ext uri="{FF2B5EF4-FFF2-40B4-BE49-F238E27FC236}">
                <a16:creationId xmlns:a16="http://schemas.microsoft.com/office/drawing/2014/main" id="{1ACF61A4-7D11-B5EF-D431-60859599E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419" y="4832732"/>
            <a:ext cx="2609850" cy="1752600"/>
          </a:xfrm>
          <a:prstGeom prst="rect">
            <a:avLst/>
          </a:prstGeom>
        </p:spPr>
      </p:pic>
      <p:pic>
        <p:nvPicPr>
          <p:cNvPr id="9" name="Image 8">
            <a:extLst>
              <a:ext uri="{FF2B5EF4-FFF2-40B4-BE49-F238E27FC236}">
                <a16:creationId xmlns:a16="http://schemas.microsoft.com/office/drawing/2014/main" id="{7D589E6F-F729-68C2-DA5E-2F348A6E7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3662" y="5234522"/>
            <a:ext cx="1829754" cy="722676"/>
          </a:xfrm>
          <a:prstGeom prst="rect">
            <a:avLst/>
          </a:prstGeom>
        </p:spPr>
      </p:pic>
    </p:spTree>
    <p:extLst>
      <p:ext uri="{BB962C8B-B14F-4D97-AF65-F5344CB8AC3E}">
        <p14:creationId xmlns:p14="http://schemas.microsoft.com/office/powerpoint/2010/main" val="2183688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072214-C616-9D6D-F6F5-E98B82D90080}"/>
              </a:ext>
            </a:extLst>
          </p:cNvPr>
          <p:cNvSpPr>
            <a:spLocks noGrp="1"/>
          </p:cNvSpPr>
          <p:nvPr>
            <p:ph type="sldNum" sz="quarter" idx="12"/>
          </p:nvPr>
        </p:nvSpPr>
        <p:spPr/>
        <p:txBody>
          <a:bodyPr/>
          <a:lstStyle/>
          <a:p>
            <a:fld id="{9FE46655-4E99-4811-B874-32B6AAA93433}" type="slidenum">
              <a:rPr lang="fr-FR" smtClean="0"/>
              <a:t>2</a:t>
            </a:fld>
            <a:endParaRPr lang="fr-FR"/>
          </a:p>
        </p:txBody>
      </p:sp>
      <p:pic>
        <p:nvPicPr>
          <p:cNvPr id="4" name="Image 3">
            <a:extLst>
              <a:ext uri="{FF2B5EF4-FFF2-40B4-BE49-F238E27FC236}">
                <a16:creationId xmlns:a16="http://schemas.microsoft.com/office/drawing/2014/main" id="{4D79D70E-8C7D-C44B-9C6E-1222AEDA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387" y="319088"/>
            <a:ext cx="6695673" cy="4463782"/>
          </a:xfrm>
          <a:prstGeom prst="rect">
            <a:avLst/>
          </a:prstGeom>
        </p:spPr>
      </p:pic>
      <p:sp>
        <p:nvSpPr>
          <p:cNvPr id="6" name="ZoneTexte 5">
            <a:extLst>
              <a:ext uri="{FF2B5EF4-FFF2-40B4-BE49-F238E27FC236}">
                <a16:creationId xmlns:a16="http://schemas.microsoft.com/office/drawing/2014/main" id="{2B8EA0E8-DC62-E77F-8F74-0DAD6FE7F404}"/>
              </a:ext>
            </a:extLst>
          </p:cNvPr>
          <p:cNvSpPr txBox="1"/>
          <p:nvPr/>
        </p:nvSpPr>
        <p:spPr>
          <a:xfrm>
            <a:off x="3302305" y="5363771"/>
            <a:ext cx="6097836" cy="646331"/>
          </a:xfrm>
          <a:prstGeom prst="rect">
            <a:avLst/>
          </a:prstGeom>
          <a:noFill/>
        </p:spPr>
        <p:txBody>
          <a:bodyPr wrap="square">
            <a:spAutoFit/>
          </a:bodyPr>
          <a:lstStyle/>
          <a:p>
            <a:pPr algn="ctr"/>
            <a:r>
              <a:rPr lang="fr-FR" sz="1800" b="1" dirty="0">
                <a:solidFill>
                  <a:srgbClr val="000099"/>
                </a:solidFill>
              </a:rPr>
              <a:t>Conférence donnée dans le cadre</a:t>
            </a:r>
          </a:p>
          <a:p>
            <a:pPr algn="ctr"/>
            <a:r>
              <a:rPr lang="fr-FR" sz="1800" b="1" dirty="0">
                <a:solidFill>
                  <a:srgbClr val="000099"/>
                </a:solidFill>
              </a:rPr>
              <a:t>Du CE Sopra-Steria, le lundi 26 sept 2022.</a:t>
            </a:r>
          </a:p>
        </p:txBody>
      </p:sp>
    </p:spTree>
    <p:extLst>
      <p:ext uri="{BB962C8B-B14F-4D97-AF65-F5344CB8AC3E}">
        <p14:creationId xmlns:p14="http://schemas.microsoft.com/office/powerpoint/2010/main" val="3795710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FDCD2A3-23EA-764F-E0A5-81EC0BA61296}"/>
              </a:ext>
            </a:extLst>
          </p:cNvPr>
          <p:cNvSpPr>
            <a:spLocks noGrp="1"/>
          </p:cNvSpPr>
          <p:nvPr>
            <p:ph type="sldNum" sz="quarter" idx="12"/>
          </p:nvPr>
        </p:nvSpPr>
        <p:spPr/>
        <p:txBody>
          <a:bodyPr/>
          <a:lstStyle/>
          <a:p>
            <a:fld id="{9FE46655-4E99-4811-B874-32B6AAA93433}" type="slidenum">
              <a:rPr lang="fr-FR" smtClean="0"/>
              <a:t>20</a:t>
            </a:fld>
            <a:endParaRPr lang="fr-FR"/>
          </a:p>
        </p:txBody>
      </p:sp>
      <p:sp>
        <p:nvSpPr>
          <p:cNvPr id="3" name="ZoneTexte 2">
            <a:extLst>
              <a:ext uri="{FF2B5EF4-FFF2-40B4-BE49-F238E27FC236}">
                <a16:creationId xmlns:a16="http://schemas.microsoft.com/office/drawing/2014/main" id="{1B898B08-335E-E3BA-0D77-FE49669681EF}"/>
              </a:ext>
            </a:extLst>
          </p:cNvPr>
          <p:cNvSpPr txBox="1"/>
          <p:nvPr/>
        </p:nvSpPr>
        <p:spPr>
          <a:xfrm>
            <a:off x="308472" y="374573"/>
            <a:ext cx="11600762" cy="5447645"/>
          </a:xfrm>
          <a:prstGeom prst="rect">
            <a:avLst/>
          </a:prstGeom>
          <a:noFill/>
        </p:spPr>
        <p:txBody>
          <a:bodyPr wrap="square" rtlCol="0">
            <a:spAutoFit/>
          </a:bodyPr>
          <a:lstStyle/>
          <a:p>
            <a:r>
              <a:rPr lang="fr-FR" sz="2400" b="1" dirty="0">
                <a:solidFill>
                  <a:srgbClr val="660033"/>
                </a:solidFill>
              </a:rPr>
              <a:t>Vérifier votre passeport et les visas nécessaires</a:t>
            </a:r>
          </a:p>
          <a:p>
            <a:endParaRPr lang="fr-FR" b="1" dirty="0">
              <a:solidFill>
                <a:srgbClr val="660033"/>
              </a:solidFill>
            </a:endParaRPr>
          </a:p>
          <a:p>
            <a:pPr marL="285750" indent="-285750">
              <a:buFont typeface="Arial" panose="020B0604020202020204" pitchFamily="34" charset="0"/>
              <a:buChar char="•"/>
            </a:pPr>
            <a:r>
              <a:rPr lang="fr-FR" b="1" dirty="0">
                <a:solidFill>
                  <a:srgbClr val="660033"/>
                </a:solidFill>
              </a:rPr>
              <a:t>Selon la destination, il sera obligatoire de présenter un Visa et un passeport.</a:t>
            </a:r>
          </a:p>
          <a:p>
            <a:pPr marL="285750" indent="-285750">
              <a:buFont typeface="Arial" panose="020B0604020202020204" pitchFamily="34" charset="0"/>
              <a:buChar char="•"/>
            </a:pPr>
            <a:r>
              <a:rPr lang="fr-FR" b="1" dirty="0">
                <a:solidFill>
                  <a:srgbClr val="660033"/>
                </a:solidFill>
              </a:rPr>
              <a:t>Note : </a:t>
            </a:r>
            <a:r>
              <a:rPr lang="fr-FR" b="1" dirty="0" err="1">
                <a:solidFill>
                  <a:srgbClr val="000099"/>
                </a:solidFill>
              </a:rPr>
              <a:t>iVisa</a:t>
            </a:r>
            <a:r>
              <a:rPr lang="fr-FR" b="1" dirty="0">
                <a:solidFill>
                  <a:srgbClr val="660033"/>
                </a:solidFill>
              </a:rPr>
              <a:t> vous permet de faire vos visas en ligne : </a:t>
            </a:r>
            <a:r>
              <a:rPr lang="fr-FR" b="1" dirty="0">
                <a:solidFill>
                  <a:srgbClr val="660033"/>
                </a:solidFill>
                <a:hlinkClick r:id="rId2"/>
              </a:rPr>
              <a:t>https://fr.ivisa.com/?utm_source=instinct-voyageur</a:t>
            </a:r>
            <a:r>
              <a:rPr lang="fr-FR" b="1" dirty="0">
                <a:solidFill>
                  <a:srgbClr val="660033"/>
                </a:solidFill>
              </a:rPr>
              <a:t> </a:t>
            </a:r>
          </a:p>
          <a:p>
            <a:pPr marL="285750" indent="-285750">
              <a:buFont typeface="Arial" panose="020B0604020202020204" pitchFamily="34" charset="0"/>
              <a:buChar char="•"/>
            </a:pPr>
            <a:r>
              <a:rPr lang="fr-FR" b="1" dirty="0">
                <a:solidFill>
                  <a:srgbClr val="660033"/>
                </a:solidFill>
              </a:rPr>
              <a:t>Exemple : Obtenez votre visa pour Madagascar en ligne, </a:t>
            </a:r>
            <a:r>
              <a:rPr lang="fr-FR" b="1" dirty="0">
                <a:solidFill>
                  <a:srgbClr val="660033"/>
                </a:solidFill>
                <a:hlinkClick r:id="rId3"/>
              </a:rPr>
              <a:t>https://fr.ivisa.com/madagascar-visa-on-arrival</a:t>
            </a:r>
            <a:r>
              <a:rPr lang="fr-FR" b="1" dirty="0">
                <a:solidFill>
                  <a:srgbClr val="660033"/>
                </a:solidFill>
              </a:rPr>
              <a:t> </a:t>
            </a:r>
          </a:p>
          <a:p>
            <a:pPr marL="285750" indent="-285750">
              <a:buFont typeface="Arial" panose="020B0604020202020204" pitchFamily="34" charset="0"/>
              <a:buChar char="•"/>
            </a:pPr>
            <a:r>
              <a:rPr lang="fr-FR" b="1" dirty="0">
                <a:solidFill>
                  <a:srgbClr val="660033"/>
                </a:solidFill>
              </a:rPr>
              <a:t>Selon les destinations, vous pouvez acheter votre visa à l’aéroport à l’arrivée ou à l’ambassade du pays voisin. Vous paierez moins cher. Mais ce n’est pas possible partout, il faut bien se renseigner.</a:t>
            </a:r>
          </a:p>
          <a:p>
            <a:pPr marL="285750" indent="-285750">
              <a:buFont typeface="Arial" panose="020B0604020202020204" pitchFamily="34" charset="0"/>
              <a:buChar char="•"/>
            </a:pPr>
            <a:r>
              <a:rPr lang="fr-FR" b="1" dirty="0">
                <a:solidFill>
                  <a:srgbClr val="660033"/>
                </a:solidFill>
              </a:rPr>
              <a:t>Demandez un visa multi-entrées : il est sans doute plus cher, mais il pourra être utile à long terme pour voyager.</a:t>
            </a:r>
          </a:p>
          <a:p>
            <a:pPr marL="285750" indent="-285750">
              <a:buFont typeface="Arial" panose="020B0604020202020204" pitchFamily="34" charset="0"/>
              <a:buChar char="•"/>
            </a:pPr>
            <a:r>
              <a:rPr lang="fr-FR" b="1" dirty="0">
                <a:solidFill>
                  <a:srgbClr val="660033"/>
                </a:solidFill>
              </a:rPr>
              <a:t>Vérifiez toujours vos dates d’entrée lors de la demande du Visa ainsi que lorsque vous l’avez reçu. Il se peut que le préposé se soit trompée lors de sa création.</a:t>
            </a:r>
          </a:p>
          <a:p>
            <a:pPr marL="285750" indent="-285750">
              <a:buFont typeface="Arial" panose="020B0604020202020204" pitchFamily="34" charset="0"/>
              <a:buChar char="•"/>
            </a:pPr>
            <a:r>
              <a:rPr lang="fr-FR" b="1" dirty="0">
                <a:solidFill>
                  <a:srgbClr val="660033"/>
                </a:solidFill>
              </a:rPr>
              <a:t>Faites la demande d’un passeport au moins un mois avant la date du voyage et sachez qu’un simple renouvellement peut être demandé 3 mois avant la date d’expiration de celui-ci.</a:t>
            </a:r>
          </a:p>
          <a:p>
            <a:pPr marL="285750" indent="-285750">
              <a:buFont typeface="Arial" panose="020B0604020202020204" pitchFamily="34" charset="0"/>
              <a:buChar char="•"/>
            </a:pPr>
            <a:r>
              <a:rPr lang="fr-FR" b="1" dirty="0">
                <a:solidFill>
                  <a:srgbClr val="660033"/>
                </a:solidFill>
              </a:rPr>
              <a:t>Photocopiez votre passeport et ranger une copie dans votre bagage et une autre que vous gardez avec vous. Cela peut vous être utile.</a:t>
            </a:r>
          </a:p>
          <a:p>
            <a:pPr marL="285750" indent="-285750">
              <a:buFont typeface="Arial" panose="020B0604020202020204" pitchFamily="34" charset="0"/>
              <a:buChar char="•"/>
            </a:pPr>
            <a:r>
              <a:rPr lang="fr-FR" b="1" dirty="0">
                <a:solidFill>
                  <a:srgbClr val="660033"/>
                </a:solidFill>
              </a:rPr>
              <a:t>Si vous voyagez beaucoup et que votre passeport est plein avant sa date limite de validité, vous pouvez recevoir un nouveau passeport gratuitement.</a:t>
            </a:r>
          </a:p>
          <a:p>
            <a:pPr marL="285750" indent="-285750">
              <a:buFont typeface="Arial" panose="020B0604020202020204" pitchFamily="34" charset="0"/>
              <a:buChar char="•"/>
            </a:pPr>
            <a:r>
              <a:rPr lang="fr-FR" b="1" dirty="0">
                <a:solidFill>
                  <a:srgbClr val="660033"/>
                </a:solidFill>
              </a:rPr>
              <a:t>Les nouveaux passeports sont biométriques et permettent de se rendre aux Etats Unis sans visa.</a:t>
            </a:r>
          </a:p>
          <a:p>
            <a:pPr marL="285750" indent="-285750">
              <a:buFont typeface="Arial" panose="020B0604020202020204" pitchFamily="34" charset="0"/>
              <a:buChar char="•"/>
            </a:pPr>
            <a:r>
              <a:rPr lang="fr-FR" b="1" dirty="0">
                <a:solidFill>
                  <a:srgbClr val="660033"/>
                </a:solidFill>
              </a:rPr>
              <a:t>Conseil : faire une copie numérique de vos papiers (passeport, permis de conduire, assurance voyage etc.), à garder sur votre ordi, tél, clé USB.</a:t>
            </a:r>
          </a:p>
        </p:txBody>
      </p:sp>
    </p:spTree>
    <p:extLst>
      <p:ext uri="{BB962C8B-B14F-4D97-AF65-F5344CB8AC3E}">
        <p14:creationId xmlns:p14="http://schemas.microsoft.com/office/powerpoint/2010/main" val="3900529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D947538-0336-CEE1-9051-2642BF23FDF9}"/>
              </a:ext>
            </a:extLst>
          </p:cNvPr>
          <p:cNvSpPr>
            <a:spLocks noGrp="1"/>
          </p:cNvSpPr>
          <p:nvPr>
            <p:ph type="sldNum" sz="quarter" idx="12"/>
          </p:nvPr>
        </p:nvSpPr>
        <p:spPr>
          <a:xfrm>
            <a:off x="8796910" y="208300"/>
            <a:ext cx="2743200" cy="365125"/>
          </a:xfrm>
        </p:spPr>
        <p:txBody>
          <a:bodyPr/>
          <a:lstStyle/>
          <a:p>
            <a:fld id="{9FE46655-4E99-4811-B874-32B6AAA93433}" type="slidenum">
              <a:rPr lang="fr-FR" smtClean="0"/>
              <a:t>21</a:t>
            </a:fld>
            <a:endParaRPr lang="fr-FR" dirty="0"/>
          </a:p>
        </p:txBody>
      </p:sp>
      <p:sp>
        <p:nvSpPr>
          <p:cNvPr id="3" name="ZoneTexte 2">
            <a:extLst>
              <a:ext uri="{FF2B5EF4-FFF2-40B4-BE49-F238E27FC236}">
                <a16:creationId xmlns:a16="http://schemas.microsoft.com/office/drawing/2014/main" id="{A300EBEA-BCB2-2D8B-C123-6036970AF8E3}"/>
              </a:ext>
            </a:extLst>
          </p:cNvPr>
          <p:cNvSpPr txBox="1"/>
          <p:nvPr/>
        </p:nvSpPr>
        <p:spPr>
          <a:xfrm>
            <a:off x="176270" y="308472"/>
            <a:ext cx="11788048" cy="2400657"/>
          </a:xfrm>
          <a:prstGeom prst="rect">
            <a:avLst/>
          </a:prstGeom>
          <a:noFill/>
        </p:spPr>
        <p:txBody>
          <a:bodyPr wrap="square" rtlCol="0">
            <a:spAutoFit/>
          </a:bodyPr>
          <a:lstStyle/>
          <a:p>
            <a:r>
              <a:rPr lang="fr-FR" sz="2400" b="1" dirty="0">
                <a:solidFill>
                  <a:srgbClr val="800000"/>
                </a:solidFill>
              </a:rPr>
              <a:t>Vérifier votre carnet de vaccinations</a:t>
            </a:r>
          </a:p>
          <a:p>
            <a:endParaRPr lang="fr-FR" b="1" dirty="0">
              <a:solidFill>
                <a:srgbClr val="800000"/>
              </a:solidFill>
            </a:endParaRPr>
          </a:p>
          <a:p>
            <a:pPr marL="285750" indent="-285750">
              <a:buFont typeface="Arial" panose="020B0604020202020204" pitchFamily="34" charset="0"/>
              <a:buChar char="•"/>
            </a:pPr>
            <a:r>
              <a:rPr lang="fr-FR" b="1" dirty="0">
                <a:solidFill>
                  <a:srgbClr val="800000"/>
                </a:solidFill>
              </a:rPr>
              <a:t>Renseignez-vous sur les vaccins obligatoires dans le pays que vous allez visiter. Vous pourriez être interdit d’entrer dans le pays sans un vaccin contre l’Hépatite par exemple.</a:t>
            </a:r>
          </a:p>
          <a:p>
            <a:pPr marL="285750" indent="-285750">
              <a:buFont typeface="Arial" panose="020B0604020202020204" pitchFamily="34" charset="0"/>
              <a:buChar char="•"/>
            </a:pPr>
            <a:r>
              <a:rPr lang="fr-FR" b="1" dirty="0">
                <a:solidFill>
                  <a:srgbClr val="800000"/>
                </a:solidFill>
              </a:rPr>
              <a:t>Se renseigner auprès de votre médecin traitant pour les éventuels vaccins à renouveler ou à faire avant votre voyage.</a:t>
            </a:r>
          </a:p>
          <a:p>
            <a:pPr marL="285750" indent="-285750">
              <a:buFont typeface="Arial" panose="020B0604020202020204" pitchFamily="34" charset="0"/>
              <a:buChar char="•"/>
            </a:pPr>
            <a:r>
              <a:rPr lang="fr-FR" b="1" dirty="0">
                <a:solidFill>
                  <a:srgbClr val="800000"/>
                </a:solidFill>
              </a:rPr>
              <a:t>Toujours garder les ordonnances et autorisations de traitement pour éviter tout problème lors des contrôles douaniers.</a:t>
            </a:r>
          </a:p>
          <a:p>
            <a:pPr marL="285750" indent="-285750">
              <a:buFont typeface="Arial" panose="020B0604020202020204" pitchFamily="34" charset="0"/>
              <a:buChar char="•"/>
            </a:pPr>
            <a:r>
              <a:rPr lang="fr-FR" b="1" dirty="0">
                <a:solidFill>
                  <a:srgbClr val="800000"/>
                </a:solidFill>
              </a:rPr>
              <a:t>Ayez, avec vous, votre carte de groupe sanguin ainsi qu’un carnet de vaccinations international.</a:t>
            </a:r>
          </a:p>
          <a:p>
            <a:pPr marL="285750" indent="-285750">
              <a:buFont typeface="Arial" panose="020B0604020202020204" pitchFamily="34" charset="0"/>
              <a:buChar char="•"/>
            </a:pPr>
            <a:r>
              <a:rPr lang="fr-FR" b="1" dirty="0">
                <a:solidFill>
                  <a:srgbClr val="800000"/>
                </a:solidFill>
              </a:rPr>
              <a:t>Ayez un compte rendu médical en anglais si vous avez une maladie chronique nécessitant un traitement spécifique.</a:t>
            </a:r>
          </a:p>
        </p:txBody>
      </p:sp>
      <p:pic>
        <p:nvPicPr>
          <p:cNvPr id="5" name="Image 4">
            <a:extLst>
              <a:ext uri="{FF2B5EF4-FFF2-40B4-BE49-F238E27FC236}">
                <a16:creationId xmlns:a16="http://schemas.microsoft.com/office/drawing/2014/main" id="{1956A1D0-27F1-9EE2-AEDF-64DBB5E24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867" y="2822800"/>
            <a:ext cx="2734313" cy="3771074"/>
          </a:xfrm>
          <a:prstGeom prst="rect">
            <a:avLst/>
          </a:prstGeom>
        </p:spPr>
      </p:pic>
      <p:pic>
        <p:nvPicPr>
          <p:cNvPr id="7" name="Image 6" descr="Une image contenant texte, batterie&#10;&#10;Description générée automatiquement">
            <a:extLst>
              <a:ext uri="{FF2B5EF4-FFF2-40B4-BE49-F238E27FC236}">
                <a16:creationId xmlns:a16="http://schemas.microsoft.com/office/drawing/2014/main" id="{9A0A9849-4CCF-B875-BF9F-27484400B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1" y="2809301"/>
            <a:ext cx="2703159" cy="3771074"/>
          </a:xfrm>
          <a:prstGeom prst="rect">
            <a:avLst/>
          </a:prstGeom>
        </p:spPr>
      </p:pic>
      <p:pic>
        <p:nvPicPr>
          <p:cNvPr id="9" name="Image 8">
            <a:extLst>
              <a:ext uri="{FF2B5EF4-FFF2-40B4-BE49-F238E27FC236}">
                <a16:creationId xmlns:a16="http://schemas.microsoft.com/office/drawing/2014/main" id="{563C32DC-F63C-E25C-F131-B316A1F64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644" y="2811057"/>
            <a:ext cx="2861002" cy="3769318"/>
          </a:xfrm>
          <a:prstGeom prst="rect">
            <a:avLst/>
          </a:prstGeom>
        </p:spPr>
      </p:pic>
      <p:pic>
        <p:nvPicPr>
          <p:cNvPr id="11" name="Image 10">
            <a:extLst>
              <a:ext uri="{FF2B5EF4-FFF2-40B4-BE49-F238E27FC236}">
                <a16:creationId xmlns:a16="http://schemas.microsoft.com/office/drawing/2014/main" id="{2CF75C45-6756-7B42-3D4D-3B4EAAD4A4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9239" y="2822799"/>
            <a:ext cx="2734313" cy="3771073"/>
          </a:xfrm>
          <a:prstGeom prst="rect">
            <a:avLst/>
          </a:prstGeom>
        </p:spPr>
      </p:pic>
    </p:spTree>
    <p:extLst>
      <p:ext uri="{BB962C8B-B14F-4D97-AF65-F5344CB8AC3E}">
        <p14:creationId xmlns:p14="http://schemas.microsoft.com/office/powerpoint/2010/main" val="1943450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FE65ED1-5B35-4F50-2A75-2088D04865EC}"/>
              </a:ext>
            </a:extLst>
          </p:cNvPr>
          <p:cNvSpPr>
            <a:spLocks noGrp="1"/>
          </p:cNvSpPr>
          <p:nvPr>
            <p:ph type="sldNum" sz="quarter" idx="12"/>
          </p:nvPr>
        </p:nvSpPr>
        <p:spPr>
          <a:xfrm>
            <a:off x="10994834" y="248862"/>
            <a:ext cx="965812" cy="246898"/>
          </a:xfrm>
        </p:spPr>
        <p:txBody>
          <a:bodyPr/>
          <a:lstStyle/>
          <a:p>
            <a:fld id="{9FE46655-4E99-4811-B874-32B6AAA93433}" type="slidenum">
              <a:rPr lang="fr-FR" smtClean="0"/>
              <a:t>22</a:t>
            </a:fld>
            <a:endParaRPr lang="fr-FR"/>
          </a:p>
        </p:txBody>
      </p:sp>
      <p:sp>
        <p:nvSpPr>
          <p:cNvPr id="3" name="ZoneTexte 2">
            <a:extLst>
              <a:ext uri="{FF2B5EF4-FFF2-40B4-BE49-F238E27FC236}">
                <a16:creationId xmlns:a16="http://schemas.microsoft.com/office/drawing/2014/main" id="{89980203-613B-B073-4190-3431B4FB62A9}"/>
              </a:ext>
            </a:extLst>
          </p:cNvPr>
          <p:cNvSpPr txBox="1"/>
          <p:nvPr/>
        </p:nvSpPr>
        <p:spPr>
          <a:xfrm>
            <a:off x="231354" y="242371"/>
            <a:ext cx="11766015" cy="6555641"/>
          </a:xfrm>
          <a:prstGeom prst="rect">
            <a:avLst/>
          </a:prstGeom>
          <a:noFill/>
        </p:spPr>
        <p:txBody>
          <a:bodyPr wrap="square" rtlCol="0">
            <a:spAutoFit/>
          </a:bodyPr>
          <a:lstStyle/>
          <a:p>
            <a:r>
              <a:rPr lang="fr-FR" sz="2400" b="1" dirty="0">
                <a:solidFill>
                  <a:srgbClr val="003366"/>
                </a:solidFill>
              </a:rPr>
              <a:t>Louer une voiture ou un van</a:t>
            </a:r>
          </a:p>
          <a:p>
            <a:endParaRPr lang="fr-FR" b="1" dirty="0">
              <a:solidFill>
                <a:srgbClr val="003366"/>
              </a:solidFill>
            </a:endParaRPr>
          </a:p>
          <a:p>
            <a:r>
              <a:rPr lang="fr-FR" b="1" dirty="0">
                <a:solidFill>
                  <a:srgbClr val="003366"/>
                </a:solidFill>
              </a:rPr>
              <a:t>Certains pays (Thaïlande, Taïwan, USA ...) vous demande un permis de conduire international. N’oubliez donc pas d’en faire la demande au moment de préparer votre voyage.</a:t>
            </a:r>
          </a:p>
          <a:p>
            <a:r>
              <a:rPr lang="fr-FR" b="1" dirty="0">
                <a:solidFill>
                  <a:srgbClr val="003366"/>
                </a:solidFill>
              </a:rPr>
              <a:t>Faire cette demande ici : </a:t>
            </a:r>
            <a:r>
              <a:rPr lang="fr-FR" b="1" dirty="0">
                <a:solidFill>
                  <a:srgbClr val="003366"/>
                </a:solidFill>
                <a:hlinkClick r:id="rId2"/>
              </a:rPr>
              <a:t>https://permisdeconduire.ants.gouv.fr/demarches-en-ligne/demander-un-permis-international</a:t>
            </a:r>
            <a:r>
              <a:rPr lang="fr-FR" b="1" dirty="0">
                <a:solidFill>
                  <a:srgbClr val="003366"/>
                </a:solidFill>
              </a:rPr>
              <a:t> </a:t>
            </a:r>
          </a:p>
          <a:p>
            <a:endParaRPr lang="fr-FR" b="1" dirty="0">
              <a:solidFill>
                <a:srgbClr val="003366"/>
              </a:solidFill>
            </a:endParaRPr>
          </a:p>
          <a:p>
            <a:r>
              <a:rPr lang="fr-FR" b="1" i="1" dirty="0">
                <a:solidFill>
                  <a:srgbClr val="003366"/>
                </a:solidFill>
              </a:rPr>
              <a:t>Louer une voiture</a:t>
            </a:r>
          </a:p>
          <a:p>
            <a:endParaRPr lang="fr-FR" b="1" dirty="0">
              <a:solidFill>
                <a:srgbClr val="003366"/>
              </a:solidFill>
            </a:endParaRPr>
          </a:p>
          <a:p>
            <a:r>
              <a:rPr lang="fr-FR" b="1" dirty="0">
                <a:solidFill>
                  <a:srgbClr val="003366"/>
                </a:solidFill>
              </a:rPr>
              <a:t>Pour louer une voiture (sauf si vous partez avec la vôtre), nous conseillons le site </a:t>
            </a:r>
            <a:r>
              <a:rPr lang="fr-FR" b="1" dirty="0" err="1">
                <a:solidFill>
                  <a:srgbClr val="003399"/>
                </a:solidFill>
              </a:rPr>
              <a:t>rentalcars</a:t>
            </a:r>
            <a:r>
              <a:rPr lang="fr-FR" b="1" dirty="0">
                <a:solidFill>
                  <a:srgbClr val="003366"/>
                </a:solidFill>
              </a:rPr>
              <a:t>, </a:t>
            </a:r>
            <a:r>
              <a:rPr lang="fr-FR" b="1" dirty="0">
                <a:solidFill>
                  <a:srgbClr val="003366"/>
                </a:solidFill>
                <a:hlinkClick r:id="rId3"/>
              </a:rPr>
              <a:t>https://www.rentalcars.com/?affiliateCode=instinctv479</a:t>
            </a:r>
            <a:r>
              <a:rPr lang="fr-FR" b="1" dirty="0">
                <a:solidFill>
                  <a:srgbClr val="003366"/>
                </a:solidFill>
              </a:rPr>
              <a:t> (intuitif et rapide à trouver le meilleur tarif des loueurs de voitures autour de chez vous).</a:t>
            </a:r>
          </a:p>
          <a:p>
            <a:r>
              <a:rPr lang="fr-FR" b="1" dirty="0">
                <a:solidFill>
                  <a:srgbClr val="003366"/>
                </a:solidFill>
              </a:rPr>
              <a:t>Il vous suffit d’indiquer vos dates de voyage, la ville d’arrivée ainsi que l’heure à laquelle vous souhaitez récupérer la voiture. D’ailleurs point bonus pour le choix du kilométrage illimité ou non ainsi que l’assurance protection complète en cas de pépin.</a:t>
            </a:r>
          </a:p>
          <a:p>
            <a:endParaRPr lang="fr-FR" b="1" dirty="0">
              <a:solidFill>
                <a:srgbClr val="003366"/>
              </a:solidFill>
            </a:endParaRPr>
          </a:p>
          <a:p>
            <a:r>
              <a:rPr lang="fr-FR" b="1" i="1" dirty="0">
                <a:solidFill>
                  <a:srgbClr val="003366"/>
                </a:solidFill>
              </a:rPr>
              <a:t>Louer un van </a:t>
            </a:r>
          </a:p>
          <a:p>
            <a:endParaRPr lang="fr-FR" b="1" dirty="0">
              <a:solidFill>
                <a:srgbClr val="003366"/>
              </a:solidFill>
            </a:endParaRPr>
          </a:p>
          <a:p>
            <a:r>
              <a:rPr lang="fr-FR" b="1" dirty="0">
                <a:solidFill>
                  <a:srgbClr val="003366"/>
                </a:solidFill>
              </a:rPr>
              <a:t>Pour louer un van, nous conseillons le site </a:t>
            </a:r>
            <a:r>
              <a:rPr lang="fr-FR" b="1" dirty="0" err="1">
                <a:solidFill>
                  <a:srgbClr val="003399"/>
                </a:solidFill>
              </a:rPr>
              <a:t>Blacksheep</a:t>
            </a:r>
            <a:r>
              <a:rPr lang="fr-FR" b="1" dirty="0">
                <a:solidFill>
                  <a:srgbClr val="003366"/>
                </a:solidFill>
              </a:rPr>
              <a:t>, </a:t>
            </a:r>
            <a:r>
              <a:rPr lang="fr-FR" sz="1200" b="1" dirty="0">
                <a:solidFill>
                  <a:srgbClr val="003366"/>
                </a:solidFill>
                <a:hlinkClick r:id="rId4"/>
              </a:rPr>
              <a:t>https://www.blacksheep-van.com/#ae122</a:t>
            </a:r>
            <a:r>
              <a:rPr lang="fr-FR" sz="1200" b="1" dirty="0">
                <a:solidFill>
                  <a:srgbClr val="003366"/>
                </a:solidFill>
              </a:rPr>
              <a:t> </a:t>
            </a:r>
          </a:p>
          <a:p>
            <a:r>
              <a:rPr lang="fr-FR" b="1" dirty="0" err="1">
                <a:solidFill>
                  <a:srgbClr val="003366"/>
                </a:solidFill>
              </a:rPr>
              <a:t>Blacksheep</a:t>
            </a:r>
            <a:r>
              <a:rPr lang="fr-FR" b="1" dirty="0">
                <a:solidFill>
                  <a:srgbClr val="003366"/>
                </a:solidFill>
              </a:rPr>
              <a:t> est présent dans toute l’Europe avec pas moins de 34 agences déjà bien installées.</a:t>
            </a:r>
          </a:p>
          <a:p>
            <a:r>
              <a:rPr lang="fr-FR" b="1" dirty="0">
                <a:solidFill>
                  <a:srgbClr val="003366"/>
                </a:solidFill>
              </a:rPr>
              <a:t>Lorsque vous voyager avec un van, en Norvège, mieux vaut le louer au nord de l’Allemagne. </a:t>
            </a:r>
          </a:p>
          <a:p>
            <a:r>
              <a:rPr lang="fr-FR" b="1" u="sng" dirty="0">
                <a:solidFill>
                  <a:srgbClr val="003366"/>
                </a:solidFill>
              </a:rPr>
              <a:t>Conseil</a:t>
            </a:r>
            <a:r>
              <a:rPr lang="fr-FR" b="1" dirty="0">
                <a:solidFill>
                  <a:srgbClr val="003366"/>
                </a:solidFill>
              </a:rPr>
              <a:t> : Choisir un Van compact de 2 m max, passant sous une barre de hauteur de 2 mètres.</a:t>
            </a:r>
          </a:p>
          <a:p>
            <a:r>
              <a:rPr lang="fr-FR" b="1" dirty="0">
                <a:solidFill>
                  <a:srgbClr val="003366"/>
                </a:solidFill>
              </a:rPr>
              <a:t>En général, les vans à toit </a:t>
            </a:r>
            <a:r>
              <a:rPr lang="fr-FR" b="1" dirty="0" err="1">
                <a:solidFill>
                  <a:srgbClr val="003366"/>
                </a:solidFill>
              </a:rPr>
              <a:t>levable</a:t>
            </a:r>
            <a:r>
              <a:rPr lang="fr-FR" b="1" dirty="0">
                <a:solidFill>
                  <a:srgbClr val="003366"/>
                </a:solidFill>
              </a:rPr>
              <a:t> passent sous les barres de hauteur (souvent à 2,20m).</a:t>
            </a:r>
          </a:p>
          <a:p>
            <a:r>
              <a:rPr lang="fr-FR" b="1" dirty="0">
                <a:solidFill>
                  <a:srgbClr val="003366"/>
                </a:solidFill>
              </a:rPr>
              <a:t>Parfois, des associations louent des vans …</a:t>
            </a:r>
          </a:p>
        </p:txBody>
      </p:sp>
      <p:pic>
        <p:nvPicPr>
          <p:cNvPr id="9" name="Image 8">
            <a:extLst>
              <a:ext uri="{FF2B5EF4-FFF2-40B4-BE49-F238E27FC236}">
                <a16:creationId xmlns:a16="http://schemas.microsoft.com/office/drawing/2014/main" id="{1CB47543-66C2-8CA3-637D-EC1A94CC48D5}"/>
              </a:ext>
            </a:extLst>
          </p:cNvPr>
          <p:cNvPicPr>
            <a:picLocks noChangeAspect="1"/>
          </p:cNvPicPr>
          <p:nvPr/>
        </p:nvPicPr>
        <p:blipFill>
          <a:blip r:embed="rId5"/>
          <a:stretch>
            <a:fillRect/>
          </a:stretch>
        </p:blipFill>
        <p:spPr>
          <a:xfrm>
            <a:off x="9293646" y="4440755"/>
            <a:ext cx="2667000" cy="1809750"/>
          </a:xfrm>
          <a:prstGeom prst="rect">
            <a:avLst/>
          </a:prstGeom>
        </p:spPr>
      </p:pic>
      <p:pic>
        <p:nvPicPr>
          <p:cNvPr id="11" name="Image 10">
            <a:extLst>
              <a:ext uri="{FF2B5EF4-FFF2-40B4-BE49-F238E27FC236}">
                <a16:creationId xmlns:a16="http://schemas.microsoft.com/office/drawing/2014/main" id="{F904D2E0-7852-709F-4060-19416BA77E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890" y="1772932"/>
            <a:ext cx="3371850" cy="695325"/>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9CA3A697-D0E6-0C02-2E74-CC69466F2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968" y="4020978"/>
            <a:ext cx="2086205" cy="960597"/>
          </a:xfrm>
          <a:prstGeom prst="rect">
            <a:avLst/>
          </a:prstGeom>
        </p:spPr>
      </p:pic>
    </p:spTree>
    <p:extLst>
      <p:ext uri="{BB962C8B-B14F-4D97-AF65-F5344CB8AC3E}">
        <p14:creationId xmlns:p14="http://schemas.microsoft.com/office/powerpoint/2010/main" val="818778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2B238D6-2680-9A4A-7D6B-60A565CF4620}"/>
              </a:ext>
            </a:extLst>
          </p:cNvPr>
          <p:cNvSpPr>
            <a:spLocks noGrp="1"/>
          </p:cNvSpPr>
          <p:nvPr>
            <p:ph type="sldNum" sz="quarter" idx="12"/>
          </p:nvPr>
        </p:nvSpPr>
        <p:spPr>
          <a:xfrm>
            <a:off x="9095342" y="382641"/>
            <a:ext cx="2743200" cy="365125"/>
          </a:xfrm>
        </p:spPr>
        <p:txBody>
          <a:bodyPr/>
          <a:lstStyle/>
          <a:p>
            <a:fld id="{9FE46655-4E99-4811-B874-32B6AAA93433}" type="slidenum">
              <a:rPr lang="fr-FR" smtClean="0"/>
              <a:t>23</a:t>
            </a:fld>
            <a:endParaRPr lang="fr-FR"/>
          </a:p>
        </p:txBody>
      </p:sp>
      <p:sp>
        <p:nvSpPr>
          <p:cNvPr id="3" name="ZoneTexte 2">
            <a:extLst>
              <a:ext uri="{FF2B5EF4-FFF2-40B4-BE49-F238E27FC236}">
                <a16:creationId xmlns:a16="http://schemas.microsoft.com/office/drawing/2014/main" id="{D071A71D-D4B9-ABBA-4BA5-1131ABA0A969}"/>
              </a:ext>
            </a:extLst>
          </p:cNvPr>
          <p:cNvSpPr txBox="1"/>
          <p:nvPr/>
        </p:nvSpPr>
        <p:spPr>
          <a:xfrm>
            <a:off x="220337" y="385590"/>
            <a:ext cx="11743981" cy="5724644"/>
          </a:xfrm>
          <a:prstGeom prst="rect">
            <a:avLst/>
          </a:prstGeom>
          <a:noFill/>
        </p:spPr>
        <p:txBody>
          <a:bodyPr wrap="square" rtlCol="0">
            <a:spAutoFit/>
          </a:bodyPr>
          <a:lstStyle/>
          <a:p>
            <a:r>
              <a:rPr lang="fr-FR" sz="2400" b="1" dirty="0">
                <a:solidFill>
                  <a:srgbClr val="003399"/>
                </a:solidFill>
              </a:rPr>
              <a:t>Réserver vos excursions et activités</a:t>
            </a:r>
          </a:p>
          <a:p>
            <a:endParaRPr lang="fr-FR" b="1" dirty="0">
              <a:solidFill>
                <a:srgbClr val="003399"/>
              </a:solidFill>
            </a:endParaRPr>
          </a:p>
          <a:p>
            <a:r>
              <a:rPr lang="fr-FR" b="1" dirty="0">
                <a:solidFill>
                  <a:srgbClr val="003399"/>
                </a:solidFill>
              </a:rPr>
              <a:t>Vous pouvez voyager au hasard au petit bonheur la chance ou bien préparer les excursions et activités à faire, avec la liste des visites.</a:t>
            </a:r>
          </a:p>
          <a:p>
            <a:r>
              <a:rPr lang="fr-FR" b="1" dirty="0">
                <a:solidFill>
                  <a:srgbClr val="003399"/>
                </a:solidFill>
              </a:rPr>
              <a:t>S'il est amusant de d’aller visiter au gré du vent, il est parfois nécessaire de réserver en avance.</a:t>
            </a:r>
          </a:p>
          <a:p>
            <a:endParaRPr lang="fr-FR" b="1" dirty="0">
              <a:solidFill>
                <a:srgbClr val="003399"/>
              </a:solidFill>
            </a:endParaRPr>
          </a:p>
          <a:p>
            <a:r>
              <a:rPr lang="fr-FR" b="1" dirty="0">
                <a:solidFill>
                  <a:srgbClr val="003399"/>
                </a:solidFill>
              </a:rPr>
              <a:t>Visites guidées et excursions organisées dans des destinations touristiques</a:t>
            </a:r>
          </a:p>
          <a:p>
            <a:endParaRPr lang="fr-FR" b="1" dirty="0">
              <a:solidFill>
                <a:srgbClr val="003399"/>
              </a:solidFill>
            </a:endParaRPr>
          </a:p>
          <a:p>
            <a:r>
              <a:rPr lang="fr-FR" b="1" dirty="0">
                <a:solidFill>
                  <a:srgbClr val="003399"/>
                </a:solidFill>
              </a:rPr>
              <a:t>Si vous êtes adeptes des programmes organisés, visites guidées et excursions préparées et que vous n'avez pas le temps de les préparer, nous conseillons la plateforme </a:t>
            </a:r>
            <a:r>
              <a:rPr lang="fr-FR" b="1" dirty="0" err="1">
                <a:solidFill>
                  <a:srgbClr val="000099"/>
                </a:solidFill>
              </a:rPr>
              <a:t>Civitatis</a:t>
            </a:r>
            <a:r>
              <a:rPr lang="fr-FR" b="1" dirty="0">
                <a:solidFill>
                  <a:srgbClr val="003399"/>
                </a:solidFill>
              </a:rPr>
              <a:t>, </a:t>
            </a:r>
            <a:r>
              <a:rPr lang="fr-FR" b="1" dirty="0">
                <a:solidFill>
                  <a:srgbClr val="003399"/>
                </a:solidFill>
                <a:hlinkClick r:id="rId2"/>
              </a:rPr>
              <a:t>https://www.civitatis.com/fr/?aid=13302</a:t>
            </a:r>
            <a:r>
              <a:rPr lang="fr-FR" b="1" dirty="0">
                <a:solidFill>
                  <a:srgbClr val="003399"/>
                </a:solidFill>
              </a:rPr>
              <a:t> </a:t>
            </a:r>
          </a:p>
          <a:p>
            <a:r>
              <a:rPr lang="fr-FR" b="1" dirty="0">
                <a:solidFill>
                  <a:srgbClr val="003399"/>
                </a:solidFill>
              </a:rPr>
              <a:t>Petit point bonus pour les Free Tours organisés par </a:t>
            </a:r>
            <a:r>
              <a:rPr lang="fr-FR" b="1" dirty="0" err="1">
                <a:solidFill>
                  <a:srgbClr val="003399"/>
                </a:solidFill>
              </a:rPr>
              <a:t>Civitatis</a:t>
            </a:r>
            <a:r>
              <a:rPr lang="fr-FR" b="1" dirty="0">
                <a:solidFill>
                  <a:srgbClr val="003399"/>
                </a:solidFill>
              </a:rPr>
              <a:t> dans toutes les grandes villes du monde.</a:t>
            </a:r>
          </a:p>
          <a:p>
            <a:endParaRPr lang="fr-FR" b="1" dirty="0">
              <a:solidFill>
                <a:srgbClr val="003399"/>
              </a:solidFill>
            </a:endParaRPr>
          </a:p>
          <a:p>
            <a:r>
              <a:rPr lang="fr-FR" b="1" dirty="0">
                <a:solidFill>
                  <a:srgbClr val="003399"/>
                </a:solidFill>
              </a:rPr>
              <a:t>Expériences uniques, visites privées et insolites</a:t>
            </a:r>
          </a:p>
          <a:p>
            <a:endParaRPr lang="fr-FR" b="1" dirty="0">
              <a:solidFill>
                <a:srgbClr val="003399"/>
              </a:solidFill>
            </a:endParaRPr>
          </a:p>
          <a:p>
            <a:r>
              <a:rPr lang="fr-FR" b="1" dirty="0">
                <a:solidFill>
                  <a:srgbClr val="003399"/>
                </a:solidFill>
              </a:rPr>
              <a:t>Si vous voulez être surpris et tenter de nouvelles expériences, pas de simples excursions mais de véritables expériences, </a:t>
            </a:r>
            <a:r>
              <a:rPr lang="fr-FR" b="1" dirty="0" err="1">
                <a:solidFill>
                  <a:srgbClr val="003399"/>
                </a:solidFill>
              </a:rPr>
              <a:t>mentionnnons</a:t>
            </a:r>
            <a:r>
              <a:rPr lang="fr-FR" b="1" dirty="0">
                <a:solidFill>
                  <a:srgbClr val="003399"/>
                </a:solidFill>
              </a:rPr>
              <a:t> </a:t>
            </a:r>
            <a:r>
              <a:rPr lang="fr-FR" b="1" dirty="0">
                <a:solidFill>
                  <a:srgbClr val="000099"/>
                </a:solidFill>
              </a:rPr>
              <a:t>GetYourGuide.fr </a:t>
            </a:r>
            <a:r>
              <a:rPr lang="fr-FR" b="1" dirty="0">
                <a:solidFill>
                  <a:srgbClr val="003399"/>
                </a:solidFill>
                <a:hlinkClick r:id="rId3"/>
              </a:rPr>
              <a:t>https://www.getyourguide.fr/?partner_id=WDRCI4L&amp;utm_medium=online_publisher&amp;placement=content-top</a:t>
            </a:r>
            <a:r>
              <a:rPr lang="fr-FR" b="1" dirty="0">
                <a:solidFill>
                  <a:srgbClr val="003399"/>
                </a:solidFill>
              </a:rPr>
              <a:t> </a:t>
            </a:r>
          </a:p>
          <a:p>
            <a:r>
              <a:rPr lang="fr-FR" b="1" dirty="0">
                <a:solidFill>
                  <a:srgbClr val="003399"/>
                </a:solidFill>
              </a:rPr>
              <a:t>Note : N’oubliez pas que quand vous trouvez une croisière pas chère (par ex. de « dernière minute »), vous aurez toutes les excursions payantes (plus de 100€ chacune), les boissons payantes (souvent &gt; à 6€), une cabine intérieure , sans fenêtre.</a:t>
            </a:r>
          </a:p>
        </p:txBody>
      </p:sp>
      <p:pic>
        <p:nvPicPr>
          <p:cNvPr id="5" name="Image 4">
            <a:extLst>
              <a:ext uri="{FF2B5EF4-FFF2-40B4-BE49-F238E27FC236}">
                <a16:creationId xmlns:a16="http://schemas.microsoft.com/office/drawing/2014/main" id="{6A632BA4-F3DA-B9D3-A80E-6431128D3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687" y="5858353"/>
            <a:ext cx="3429000" cy="885825"/>
          </a:xfrm>
          <a:prstGeom prst="rect">
            <a:avLst/>
          </a:prstGeom>
        </p:spPr>
      </p:pic>
      <p:pic>
        <p:nvPicPr>
          <p:cNvPr id="7" name="Image 6">
            <a:extLst>
              <a:ext uri="{FF2B5EF4-FFF2-40B4-BE49-F238E27FC236}">
                <a16:creationId xmlns:a16="http://schemas.microsoft.com/office/drawing/2014/main" id="{1074A282-B035-B4AE-68B0-967F73E22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5787" y="5609480"/>
            <a:ext cx="2930798" cy="1248520"/>
          </a:xfrm>
          <a:prstGeom prst="rect">
            <a:avLst/>
          </a:prstGeom>
        </p:spPr>
      </p:pic>
    </p:spTree>
    <p:extLst>
      <p:ext uri="{BB962C8B-B14F-4D97-AF65-F5344CB8AC3E}">
        <p14:creationId xmlns:p14="http://schemas.microsoft.com/office/powerpoint/2010/main" val="379101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0EF798-87E6-91C4-4661-52B32DAD43E4}"/>
              </a:ext>
            </a:extLst>
          </p:cNvPr>
          <p:cNvSpPr>
            <a:spLocks noGrp="1"/>
          </p:cNvSpPr>
          <p:nvPr>
            <p:ph type="sldNum" sz="quarter" idx="12"/>
          </p:nvPr>
        </p:nvSpPr>
        <p:spPr>
          <a:xfrm>
            <a:off x="9144000" y="385208"/>
            <a:ext cx="2743200" cy="365125"/>
          </a:xfrm>
        </p:spPr>
        <p:txBody>
          <a:bodyPr/>
          <a:lstStyle/>
          <a:p>
            <a:fld id="{9FE46655-4E99-4811-B874-32B6AAA93433}" type="slidenum">
              <a:rPr lang="fr-FR" smtClean="0"/>
              <a:t>24</a:t>
            </a:fld>
            <a:endParaRPr lang="fr-FR"/>
          </a:p>
        </p:txBody>
      </p:sp>
      <p:pic>
        <p:nvPicPr>
          <p:cNvPr id="5" name="Image 4">
            <a:extLst>
              <a:ext uri="{FF2B5EF4-FFF2-40B4-BE49-F238E27FC236}">
                <a16:creationId xmlns:a16="http://schemas.microsoft.com/office/drawing/2014/main" id="{5CA3C2F9-8071-511A-710F-18139C781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75" y="5305425"/>
            <a:ext cx="2952750" cy="1552575"/>
          </a:xfrm>
          <a:prstGeom prst="rect">
            <a:avLst/>
          </a:prstGeom>
        </p:spPr>
      </p:pic>
      <p:pic>
        <p:nvPicPr>
          <p:cNvPr id="7" name="Image 6" descr="Une image contenant herbe, extérieur, sac&#10;&#10;Description générée automatiquement">
            <a:extLst>
              <a:ext uri="{FF2B5EF4-FFF2-40B4-BE49-F238E27FC236}">
                <a16:creationId xmlns:a16="http://schemas.microsoft.com/office/drawing/2014/main" id="{21F0CA02-1FA7-6C97-8FC9-A99D44D81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375" y="5114925"/>
            <a:ext cx="2619375" cy="1743075"/>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6E7026A5-E2D1-A140-DAF6-1CFFFA043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02888" y="4914899"/>
            <a:ext cx="2143125" cy="2143125"/>
          </a:xfrm>
          <a:prstGeom prst="rect">
            <a:avLst/>
          </a:prstGeom>
        </p:spPr>
      </p:pic>
      <p:sp>
        <p:nvSpPr>
          <p:cNvPr id="10" name="ZoneTexte 9">
            <a:extLst>
              <a:ext uri="{FF2B5EF4-FFF2-40B4-BE49-F238E27FC236}">
                <a16:creationId xmlns:a16="http://schemas.microsoft.com/office/drawing/2014/main" id="{7FBE1C1E-4209-D2A9-9394-E3950E81B098}"/>
              </a:ext>
            </a:extLst>
          </p:cNvPr>
          <p:cNvSpPr txBox="1"/>
          <p:nvPr/>
        </p:nvSpPr>
        <p:spPr>
          <a:xfrm>
            <a:off x="176270" y="275422"/>
            <a:ext cx="11710930" cy="5170646"/>
          </a:xfrm>
          <a:prstGeom prst="rect">
            <a:avLst/>
          </a:prstGeom>
          <a:noFill/>
        </p:spPr>
        <p:txBody>
          <a:bodyPr wrap="square" rtlCol="0">
            <a:spAutoFit/>
          </a:bodyPr>
          <a:lstStyle/>
          <a:p>
            <a:r>
              <a:rPr lang="fr-FR" sz="2400" b="1" dirty="0">
                <a:solidFill>
                  <a:srgbClr val="7030A0"/>
                </a:solidFill>
              </a:rPr>
              <a:t>Acheter du matériel</a:t>
            </a:r>
          </a:p>
          <a:p>
            <a:endParaRPr lang="fr-FR" b="1" dirty="0">
              <a:solidFill>
                <a:srgbClr val="7030A0"/>
              </a:solidFill>
            </a:endParaRPr>
          </a:p>
          <a:p>
            <a:r>
              <a:rPr lang="fr-FR" b="1" dirty="0">
                <a:solidFill>
                  <a:srgbClr val="7030A0"/>
                </a:solidFill>
              </a:rPr>
              <a:t>Organiser son voyage, c’est adapter son sac de voyage à sa destination et vérifier qu'il ne vous manque rien :</a:t>
            </a:r>
          </a:p>
          <a:p>
            <a:endParaRPr lang="fr-FR" b="1" dirty="0">
              <a:solidFill>
                <a:srgbClr val="7030A0"/>
              </a:solidFill>
            </a:endParaRPr>
          </a:p>
          <a:p>
            <a:pPr marL="285750" indent="-285750">
              <a:buFont typeface="Arial" panose="020B0604020202020204" pitchFamily="34" charset="0"/>
              <a:buChar char="•"/>
            </a:pPr>
            <a:r>
              <a:rPr lang="fr-FR" b="1" dirty="0">
                <a:solidFill>
                  <a:srgbClr val="7030A0"/>
                </a:solidFill>
              </a:rPr>
              <a:t>Randonnées et activités de plein air : Quel matériel de randonnée _ choix vêtements techniques, sac à dos, sac de couchage, chaussure, parka, veste Gore Tex, cape de pluie, lampe frontale, gourde ... </a:t>
            </a:r>
          </a:p>
          <a:p>
            <a:pPr marL="285750" indent="-285750">
              <a:buFont typeface="Arial" panose="020B0604020202020204" pitchFamily="34" charset="0"/>
              <a:buChar char="•"/>
            </a:pPr>
            <a:r>
              <a:rPr lang="fr-FR" b="1" dirty="0">
                <a:solidFill>
                  <a:srgbClr val="7030A0"/>
                </a:solidFill>
              </a:rPr>
              <a:t>Aventures et camping à la belle étoile : choix matériel de camping, sac à dos, réchaud, gamelles ...</a:t>
            </a:r>
          </a:p>
          <a:p>
            <a:pPr marL="285750" indent="-285750">
              <a:buFont typeface="Arial" panose="020B0604020202020204" pitchFamily="34" charset="0"/>
              <a:buChar char="•"/>
            </a:pPr>
            <a:r>
              <a:rPr lang="fr-FR" b="1" dirty="0">
                <a:solidFill>
                  <a:srgbClr val="7030A0"/>
                </a:solidFill>
              </a:rPr>
              <a:t>Selon la destination (tropicale, arctique ...), pensez à emporter une moustiquaire.</a:t>
            </a:r>
          </a:p>
          <a:p>
            <a:pPr marL="285750" indent="-285750">
              <a:buFont typeface="Arial" panose="020B0604020202020204" pitchFamily="34" charset="0"/>
              <a:buChar char="•"/>
            </a:pPr>
            <a:r>
              <a:rPr lang="fr-FR" b="1" dirty="0">
                <a:solidFill>
                  <a:srgbClr val="7030A0"/>
                </a:solidFill>
              </a:rPr>
              <a:t>Pensez également à prendre :</a:t>
            </a:r>
          </a:p>
          <a:p>
            <a:pPr marL="285750" indent="-285750">
              <a:buFont typeface="Arial" panose="020B0604020202020204" pitchFamily="34" charset="0"/>
              <a:buChar char="•"/>
            </a:pPr>
            <a:r>
              <a:rPr lang="fr-FR" b="1" dirty="0">
                <a:solidFill>
                  <a:srgbClr val="7030A0"/>
                </a:solidFill>
              </a:rPr>
              <a:t>Une ceinture (ou holster) cache billet pour plus de sécurité selon votre destination (dans certaines régions _ Nord de l'Inde ... _, les CB ne marchent pas et vous êtes obligés d'emporter beaucoup de cash, à cacher un peu partout dans vos affaires).</a:t>
            </a:r>
          </a:p>
          <a:p>
            <a:pPr marL="285750" indent="-285750">
              <a:buFont typeface="Arial" panose="020B0604020202020204" pitchFamily="34" charset="0"/>
              <a:buChar char="•"/>
            </a:pPr>
            <a:r>
              <a:rPr lang="fr-FR" b="1" dirty="0">
                <a:solidFill>
                  <a:srgbClr val="7030A0"/>
                </a:solidFill>
              </a:rPr>
              <a:t>Votre appareil photo, avec un objectif supplémentaire (300 mn ...) (ou Smartphone) de qualité, voire votre GoPro.</a:t>
            </a:r>
          </a:p>
          <a:p>
            <a:pPr marL="285750" indent="-285750">
              <a:buFont typeface="Arial" panose="020B0604020202020204" pitchFamily="34" charset="0"/>
              <a:buChar char="•"/>
            </a:pPr>
            <a:r>
              <a:rPr lang="fr-FR" b="1" dirty="0">
                <a:solidFill>
                  <a:srgbClr val="7030A0"/>
                </a:solidFill>
              </a:rPr>
              <a:t>Des adaptateurs de prise électriques, vos chargeurs, des batteries de secours pour votre appareil photo, une « power </a:t>
            </a:r>
            <a:r>
              <a:rPr lang="fr-FR" b="1" dirty="0" err="1">
                <a:solidFill>
                  <a:srgbClr val="7030A0"/>
                </a:solidFill>
              </a:rPr>
              <a:t>bank</a:t>
            </a:r>
            <a:r>
              <a:rPr lang="fr-FR" b="1" dirty="0">
                <a:solidFill>
                  <a:srgbClr val="7030A0"/>
                </a:solidFill>
              </a:rPr>
              <a:t> » (batterie de secours, à recharger régulièrement sur votre trajet) pour votre Smartphone (ou chargeur solaire soi vous êtes en autonomie totale).</a:t>
            </a:r>
          </a:p>
          <a:p>
            <a:pPr marL="285750" indent="-285750">
              <a:buFont typeface="Arial" panose="020B0604020202020204" pitchFamily="34" charset="0"/>
              <a:buChar char="•"/>
            </a:pPr>
            <a:r>
              <a:rPr lang="fr-FR" b="1" dirty="0">
                <a:solidFill>
                  <a:srgbClr val="7030A0"/>
                </a:solidFill>
              </a:rPr>
              <a:t>Pour les randonnées pédestres et cyclistes, pensez à voyager léger. Pesez chaque équipement. Les prendre légers et solides. Leur qualité est importante. </a:t>
            </a:r>
          </a:p>
        </p:txBody>
      </p:sp>
    </p:spTree>
    <p:extLst>
      <p:ext uri="{BB962C8B-B14F-4D97-AF65-F5344CB8AC3E}">
        <p14:creationId xmlns:p14="http://schemas.microsoft.com/office/powerpoint/2010/main" val="2293610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3F99BF-7C6F-E25D-EC1B-D07DE33DD3E0}"/>
              </a:ext>
            </a:extLst>
          </p:cNvPr>
          <p:cNvSpPr>
            <a:spLocks noGrp="1"/>
          </p:cNvSpPr>
          <p:nvPr>
            <p:ph type="sldNum" sz="quarter" idx="12"/>
          </p:nvPr>
        </p:nvSpPr>
        <p:spPr/>
        <p:txBody>
          <a:bodyPr/>
          <a:lstStyle/>
          <a:p>
            <a:fld id="{9FE46655-4E99-4811-B874-32B6AAA93433}" type="slidenum">
              <a:rPr lang="fr-FR" smtClean="0"/>
              <a:t>25</a:t>
            </a:fld>
            <a:endParaRPr lang="fr-FR"/>
          </a:p>
        </p:txBody>
      </p:sp>
      <p:sp>
        <p:nvSpPr>
          <p:cNvPr id="3" name="ZoneTexte 2">
            <a:extLst>
              <a:ext uri="{FF2B5EF4-FFF2-40B4-BE49-F238E27FC236}">
                <a16:creationId xmlns:a16="http://schemas.microsoft.com/office/drawing/2014/main" id="{DCD6AB23-6340-5D74-22B7-709B440DB27E}"/>
              </a:ext>
            </a:extLst>
          </p:cNvPr>
          <p:cNvSpPr txBox="1"/>
          <p:nvPr/>
        </p:nvSpPr>
        <p:spPr>
          <a:xfrm>
            <a:off x="308472" y="297455"/>
            <a:ext cx="11479576" cy="6001643"/>
          </a:xfrm>
          <a:prstGeom prst="rect">
            <a:avLst/>
          </a:prstGeom>
          <a:noFill/>
        </p:spPr>
        <p:txBody>
          <a:bodyPr wrap="square" rtlCol="0">
            <a:spAutoFit/>
          </a:bodyPr>
          <a:lstStyle/>
          <a:p>
            <a:r>
              <a:rPr lang="fr-FR" sz="2400" b="1" dirty="0">
                <a:solidFill>
                  <a:srgbClr val="003300"/>
                </a:solidFill>
              </a:rPr>
              <a:t>Exemples d'accessoires de voyage</a:t>
            </a:r>
          </a:p>
          <a:p>
            <a:endParaRPr lang="fr-FR" dirty="0">
              <a:solidFill>
                <a:srgbClr val="003300"/>
              </a:solidFill>
            </a:endParaRPr>
          </a:p>
          <a:p>
            <a:r>
              <a:rPr lang="fr-FR" dirty="0">
                <a:solidFill>
                  <a:srgbClr val="003300"/>
                </a:solidFill>
              </a:rPr>
              <a:t>1) Un cousin gonflable ou repose-tête, qu'on peut compresser dans le sac,</a:t>
            </a:r>
          </a:p>
          <a:p>
            <a:r>
              <a:rPr lang="fr-FR" dirty="0">
                <a:solidFill>
                  <a:srgbClr val="003300"/>
                </a:solidFill>
              </a:rPr>
              <a:t>2) Un petit sac d’appoint (de 20 l), léger, plié dans le sac, pour les balades dans la journée, pour ramener des souvenirs ... (en plus du sac 50 à 70L).</a:t>
            </a:r>
          </a:p>
          <a:p>
            <a:r>
              <a:rPr lang="fr-FR" dirty="0">
                <a:solidFill>
                  <a:srgbClr val="003300"/>
                </a:solidFill>
              </a:rPr>
              <a:t>3) foulard en coton (</a:t>
            </a:r>
            <a:r>
              <a:rPr lang="fr-FR" dirty="0" err="1">
                <a:solidFill>
                  <a:srgbClr val="003300"/>
                </a:solidFill>
              </a:rPr>
              <a:t>Cheich</a:t>
            </a:r>
            <a:r>
              <a:rPr lang="fr-FR" dirty="0">
                <a:solidFill>
                  <a:srgbClr val="003300"/>
                </a:solidFill>
              </a:rPr>
              <a:t>, chèche, </a:t>
            </a:r>
            <a:r>
              <a:rPr lang="fr-FR" dirty="0" err="1">
                <a:solidFill>
                  <a:srgbClr val="003300"/>
                </a:solidFill>
              </a:rPr>
              <a:t>krama</a:t>
            </a:r>
            <a:r>
              <a:rPr lang="fr-FR" dirty="0">
                <a:solidFill>
                  <a:srgbClr val="003300"/>
                </a:solidFill>
              </a:rPr>
              <a:t>, ... ), utilisable comme écharpe, comme couvre-chef pour se protéger du soleil, ceinture, serviette ..., pour la gent féminine ...</a:t>
            </a:r>
          </a:p>
          <a:p>
            <a:r>
              <a:rPr lang="fr-FR" dirty="0">
                <a:solidFill>
                  <a:srgbClr val="003300"/>
                </a:solidFill>
              </a:rPr>
              <a:t>4) Un pèse bagage, à utiliser avant le voyage (pour éviter de payer le ou les kilos en trop, à l'aéroport, très chers).</a:t>
            </a:r>
          </a:p>
          <a:p>
            <a:r>
              <a:rPr lang="fr-FR" dirty="0">
                <a:solidFill>
                  <a:srgbClr val="003300"/>
                </a:solidFill>
              </a:rPr>
              <a:t>5) Un adaptateur avec port USB, indispensable surtout pour faire un tour du monde. </a:t>
            </a:r>
          </a:p>
          <a:p>
            <a:r>
              <a:rPr lang="fr-FR" dirty="0">
                <a:solidFill>
                  <a:srgbClr val="003300"/>
                </a:solidFill>
              </a:rPr>
              <a:t>6) Eventuellement, des lunettes d’observation, jumelles légères, pour observer la faune.</a:t>
            </a:r>
          </a:p>
          <a:p>
            <a:r>
              <a:rPr lang="fr-FR" dirty="0">
                <a:solidFill>
                  <a:srgbClr val="003300"/>
                </a:solidFill>
              </a:rPr>
              <a:t>7) Des sacs zippés étanches, pour protéger de la pluie, vos documents, vêtements, vos souvenirs (salissants ...) ...</a:t>
            </a:r>
          </a:p>
          <a:p>
            <a:r>
              <a:rPr lang="fr-FR" dirty="0">
                <a:solidFill>
                  <a:srgbClr val="003300"/>
                </a:solidFill>
              </a:rPr>
              <a:t>8) Eventuellement, un sac étanche, pour les activités nautiques (bateau, kayak, canoé, canyoning ...) ... </a:t>
            </a:r>
          </a:p>
          <a:p>
            <a:r>
              <a:rPr lang="fr-FR" dirty="0">
                <a:solidFill>
                  <a:srgbClr val="003300"/>
                </a:solidFill>
              </a:rPr>
              <a:t>9) Eventuellement, une liseuse électronique, pouvant contenir des milliers d’ouvrages (plus léger que de transporter des livres).</a:t>
            </a:r>
          </a:p>
          <a:p>
            <a:r>
              <a:rPr lang="fr-FR" dirty="0">
                <a:solidFill>
                  <a:srgbClr val="003300"/>
                </a:solidFill>
              </a:rPr>
              <a:t>10) Une batterie externe, pour votre smartphone ou votre tablette, qui se déchargent vite.</a:t>
            </a:r>
          </a:p>
          <a:p>
            <a:r>
              <a:rPr lang="fr-FR" dirty="0">
                <a:solidFill>
                  <a:srgbClr val="003300"/>
                </a:solidFill>
              </a:rPr>
              <a:t>11) Un couteau suisse de qualité (très important) (marque </a:t>
            </a:r>
            <a:r>
              <a:rPr lang="fr-FR" dirty="0" err="1">
                <a:solidFill>
                  <a:srgbClr val="003300"/>
                </a:solidFill>
              </a:rPr>
              <a:t>Victorinox</a:t>
            </a:r>
            <a:r>
              <a:rPr lang="fr-FR" dirty="0">
                <a:solidFill>
                  <a:srgbClr val="003300"/>
                </a:solidFill>
              </a:rPr>
              <a:t>, </a:t>
            </a:r>
            <a:r>
              <a:rPr lang="fr-FR" dirty="0" err="1">
                <a:solidFill>
                  <a:srgbClr val="003300"/>
                </a:solidFill>
              </a:rPr>
              <a:t>Wangler</a:t>
            </a:r>
            <a:r>
              <a:rPr lang="fr-FR" dirty="0">
                <a:solidFill>
                  <a:srgbClr val="003300"/>
                </a:solidFill>
              </a:rPr>
              <a:t> ...).</a:t>
            </a:r>
          </a:p>
          <a:p>
            <a:r>
              <a:rPr lang="fr-FR" dirty="0">
                <a:solidFill>
                  <a:srgbClr val="003300"/>
                </a:solidFill>
              </a:rPr>
              <a:t>12) Une lampe frontale de qualité (indispensable), permettant d’avoir les mains libres (marque </a:t>
            </a:r>
            <a:r>
              <a:rPr lang="fr-FR" dirty="0" err="1">
                <a:solidFill>
                  <a:srgbClr val="003300"/>
                </a:solidFill>
              </a:rPr>
              <a:t>Petzl</a:t>
            </a:r>
            <a:r>
              <a:rPr lang="fr-FR" dirty="0">
                <a:solidFill>
                  <a:srgbClr val="003300"/>
                </a:solidFill>
              </a:rPr>
              <a:t> ...). A placer dans le sac toujours à portée de main.</a:t>
            </a:r>
          </a:p>
          <a:p>
            <a:r>
              <a:rPr lang="fr-FR" dirty="0">
                <a:solidFill>
                  <a:srgbClr val="003300"/>
                </a:solidFill>
              </a:rPr>
              <a:t>13) Un stylo et un carnet de notes, avec une couverture solide, pour écrire votre C.R. de voyage, des infos utiles ...</a:t>
            </a:r>
          </a:p>
          <a:p>
            <a:r>
              <a:rPr lang="fr-FR" dirty="0">
                <a:solidFill>
                  <a:srgbClr val="003300"/>
                </a:solidFill>
              </a:rPr>
              <a:t>14) Une serviette en microfibre. Une fois pliée, elle prend vraiment peu de place. Sèche rapidement. inconvénient : contact avec la peau peu agréable.</a:t>
            </a:r>
          </a:p>
        </p:txBody>
      </p:sp>
    </p:spTree>
    <p:extLst>
      <p:ext uri="{BB962C8B-B14F-4D97-AF65-F5344CB8AC3E}">
        <p14:creationId xmlns:p14="http://schemas.microsoft.com/office/powerpoint/2010/main" val="2378346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D5439A8-53CF-87E2-BC03-9F90FB19E56A}"/>
              </a:ext>
            </a:extLst>
          </p:cNvPr>
          <p:cNvSpPr>
            <a:spLocks noGrp="1"/>
          </p:cNvSpPr>
          <p:nvPr>
            <p:ph type="sldNum" sz="quarter" idx="12"/>
          </p:nvPr>
        </p:nvSpPr>
        <p:spPr>
          <a:xfrm>
            <a:off x="11281272" y="264405"/>
            <a:ext cx="601338" cy="354444"/>
          </a:xfrm>
        </p:spPr>
        <p:txBody>
          <a:bodyPr/>
          <a:lstStyle/>
          <a:p>
            <a:fld id="{9FE46655-4E99-4811-B874-32B6AAA93433}" type="slidenum">
              <a:rPr lang="fr-FR" smtClean="0"/>
              <a:t>26</a:t>
            </a:fld>
            <a:endParaRPr lang="fr-FR"/>
          </a:p>
        </p:txBody>
      </p:sp>
      <p:sp>
        <p:nvSpPr>
          <p:cNvPr id="4" name="ZoneTexte 3">
            <a:extLst>
              <a:ext uri="{FF2B5EF4-FFF2-40B4-BE49-F238E27FC236}">
                <a16:creationId xmlns:a16="http://schemas.microsoft.com/office/drawing/2014/main" id="{83B7C853-2172-920F-F619-A4521E6FFA96}"/>
              </a:ext>
            </a:extLst>
          </p:cNvPr>
          <p:cNvSpPr txBox="1"/>
          <p:nvPr/>
        </p:nvSpPr>
        <p:spPr>
          <a:xfrm>
            <a:off x="228600" y="151347"/>
            <a:ext cx="4784075" cy="369332"/>
          </a:xfrm>
          <a:prstGeom prst="rect">
            <a:avLst/>
          </a:prstGeom>
          <a:noFill/>
        </p:spPr>
        <p:txBody>
          <a:bodyPr wrap="square">
            <a:spAutoFit/>
          </a:bodyPr>
          <a:lstStyle/>
          <a:p>
            <a:r>
              <a:rPr lang="fr-FR" sz="1800" b="1" dirty="0">
                <a:solidFill>
                  <a:srgbClr val="003300"/>
                </a:solidFill>
              </a:rPr>
              <a:t>Exemples d'accessoires de voyage (suite)</a:t>
            </a:r>
          </a:p>
        </p:txBody>
      </p:sp>
      <p:pic>
        <p:nvPicPr>
          <p:cNvPr id="8" name="Image 7" descr="Une image contenant accessoire, sac, boîtier&#10;&#10;Description générée automatiquement">
            <a:extLst>
              <a:ext uri="{FF2B5EF4-FFF2-40B4-BE49-F238E27FC236}">
                <a16:creationId xmlns:a16="http://schemas.microsoft.com/office/drawing/2014/main" id="{9C4A1C97-1349-2F32-C3E9-5E67EE93E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672" y="3549649"/>
            <a:ext cx="1727469" cy="3171825"/>
          </a:xfrm>
          <a:prstGeom prst="rect">
            <a:avLst/>
          </a:prstGeom>
        </p:spPr>
      </p:pic>
      <p:pic>
        <p:nvPicPr>
          <p:cNvPr id="14" name="Image 13">
            <a:extLst>
              <a:ext uri="{FF2B5EF4-FFF2-40B4-BE49-F238E27FC236}">
                <a16:creationId xmlns:a16="http://schemas.microsoft.com/office/drawing/2014/main" id="{1A09F5D4-1981-0724-0F3A-7F33B4FD8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662" y="441627"/>
            <a:ext cx="2145857" cy="2145857"/>
          </a:xfrm>
          <a:prstGeom prst="rect">
            <a:avLst/>
          </a:prstGeom>
        </p:spPr>
      </p:pic>
      <p:pic>
        <p:nvPicPr>
          <p:cNvPr id="18" name="Image 17">
            <a:extLst>
              <a:ext uri="{FF2B5EF4-FFF2-40B4-BE49-F238E27FC236}">
                <a16:creationId xmlns:a16="http://schemas.microsoft.com/office/drawing/2014/main" id="{882F7D7A-D63E-110E-A4D4-7D220CB01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305" y="751979"/>
            <a:ext cx="2760643" cy="2760643"/>
          </a:xfrm>
          <a:prstGeom prst="rect">
            <a:avLst/>
          </a:prstGeom>
        </p:spPr>
      </p:pic>
      <p:pic>
        <p:nvPicPr>
          <p:cNvPr id="20" name="Image 19" descr="Une image contenant télescope, lumière, trafic, fermer&#10;&#10;Description générée automatiquement">
            <a:extLst>
              <a:ext uri="{FF2B5EF4-FFF2-40B4-BE49-F238E27FC236}">
                <a16:creationId xmlns:a16="http://schemas.microsoft.com/office/drawing/2014/main" id="{F7B9E896-240E-B4FA-3A3C-C49F643BE7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378" y="1006621"/>
            <a:ext cx="3086834" cy="3086834"/>
          </a:xfrm>
          <a:prstGeom prst="rect">
            <a:avLst/>
          </a:prstGeom>
        </p:spPr>
      </p:pic>
      <p:pic>
        <p:nvPicPr>
          <p:cNvPr id="22" name="Image 21" descr="Une image contenant texte, équipement électronique, projecteur&#10;&#10;Description générée automatiquement">
            <a:extLst>
              <a:ext uri="{FF2B5EF4-FFF2-40B4-BE49-F238E27FC236}">
                <a16:creationId xmlns:a16="http://schemas.microsoft.com/office/drawing/2014/main" id="{362936D6-5119-2605-A2F3-42CC7FAB8F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2852" y="4093455"/>
            <a:ext cx="2859795" cy="2859795"/>
          </a:xfrm>
          <a:prstGeom prst="rect">
            <a:avLst/>
          </a:prstGeom>
        </p:spPr>
      </p:pic>
      <p:pic>
        <p:nvPicPr>
          <p:cNvPr id="24" name="Image 23">
            <a:extLst>
              <a:ext uri="{FF2B5EF4-FFF2-40B4-BE49-F238E27FC236}">
                <a16:creationId xmlns:a16="http://schemas.microsoft.com/office/drawing/2014/main" id="{D67A617D-20A7-701D-1078-1DA6C28B8C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956" y="3743922"/>
            <a:ext cx="2064835" cy="2977552"/>
          </a:xfrm>
          <a:prstGeom prst="rect">
            <a:avLst/>
          </a:prstGeom>
        </p:spPr>
      </p:pic>
      <p:pic>
        <p:nvPicPr>
          <p:cNvPr id="28" name="Image 27" descr="Une image contenant personne, bleu&#10;&#10;Description générée automatiquement">
            <a:extLst>
              <a:ext uri="{FF2B5EF4-FFF2-40B4-BE49-F238E27FC236}">
                <a16:creationId xmlns:a16="http://schemas.microsoft.com/office/drawing/2014/main" id="{FD376BFF-CE57-3954-56BF-3689EF1237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6925" y="4093455"/>
            <a:ext cx="1581150" cy="2400300"/>
          </a:xfrm>
          <a:prstGeom prst="rect">
            <a:avLst/>
          </a:prstGeom>
        </p:spPr>
      </p:pic>
      <p:pic>
        <p:nvPicPr>
          <p:cNvPr id="30" name="Image 29" descr="Une image contenant accessoire, sac&#10;&#10;Description générée automatiquement">
            <a:extLst>
              <a:ext uri="{FF2B5EF4-FFF2-40B4-BE49-F238E27FC236}">
                <a16:creationId xmlns:a16="http://schemas.microsoft.com/office/drawing/2014/main" id="{D6F764A8-5EBE-4222-8803-3729C7BBD0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274" y="672026"/>
            <a:ext cx="2032612" cy="2032612"/>
          </a:xfrm>
          <a:prstGeom prst="rect">
            <a:avLst/>
          </a:prstGeom>
        </p:spPr>
      </p:pic>
      <p:pic>
        <p:nvPicPr>
          <p:cNvPr id="32" name="Image 31">
            <a:extLst>
              <a:ext uri="{FF2B5EF4-FFF2-40B4-BE49-F238E27FC236}">
                <a16:creationId xmlns:a16="http://schemas.microsoft.com/office/drawing/2014/main" id="{3194F930-7F09-3201-373D-F17F86E67A25}"/>
              </a:ext>
            </a:extLst>
          </p:cNvPr>
          <p:cNvPicPr>
            <a:picLocks noChangeAspect="1"/>
          </p:cNvPicPr>
          <p:nvPr/>
        </p:nvPicPr>
        <p:blipFill>
          <a:blip r:embed="rId10"/>
          <a:stretch>
            <a:fillRect/>
          </a:stretch>
        </p:blipFill>
        <p:spPr>
          <a:xfrm>
            <a:off x="486626" y="3292543"/>
            <a:ext cx="2032612" cy="3284700"/>
          </a:xfrm>
          <a:prstGeom prst="rect">
            <a:avLst/>
          </a:prstGeom>
        </p:spPr>
      </p:pic>
    </p:spTree>
    <p:extLst>
      <p:ext uri="{BB962C8B-B14F-4D97-AF65-F5344CB8AC3E}">
        <p14:creationId xmlns:p14="http://schemas.microsoft.com/office/powerpoint/2010/main" val="2171777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32AC2A4-26C3-5931-08C5-FFAAE7CE0931}"/>
              </a:ext>
            </a:extLst>
          </p:cNvPr>
          <p:cNvSpPr>
            <a:spLocks noGrp="1"/>
          </p:cNvSpPr>
          <p:nvPr>
            <p:ph type="sldNum" sz="quarter" idx="12"/>
          </p:nvPr>
        </p:nvSpPr>
        <p:spPr>
          <a:xfrm>
            <a:off x="11235449" y="319489"/>
            <a:ext cx="975911" cy="353726"/>
          </a:xfrm>
        </p:spPr>
        <p:txBody>
          <a:bodyPr/>
          <a:lstStyle/>
          <a:p>
            <a:fld id="{9FE46655-4E99-4811-B874-32B6AAA93433}" type="slidenum">
              <a:rPr lang="fr-FR" smtClean="0"/>
              <a:t>27</a:t>
            </a:fld>
            <a:endParaRPr lang="fr-FR" dirty="0"/>
          </a:p>
        </p:txBody>
      </p:sp>
      <p:pic>
        <p:nvPicPr>
          <p:cNvPr id="5" name="Image 4">
            <a:extLst>
              <a:ext uri="{FF2B5EF4-FFF2-40B4-BE49-F238E27FC236}">
                <a16:creationId xmlns:a16="http://schemas.microsoft.com/office/drawing/2014/main" id="{8297DF6D-86C9-0FEC-7E37-689D4B590E0F}"/>
              </a:ext>
            </a:extLst>
          </p:cNvPr>
          <p:cNvPicPr>
            <a:picLocks noChangeAspect="1"/>
          </p:cNvPicPr>
          <p:nvPr/>
        </p:nvPicPr>
        <p:blipFill>
          <a:blip r:embed="rId2"/>
          <a:stretch>
            <a:fillRect/>
          </a:stretch>
        </p:blipFill>
        <p:spPr>
          <a:xfrm>
            <a:off x="129391" y="958467"/>
            <a:ext cx="2238375" cy="3771900"/>
          </a:xfrm>
          <a:prstGeom prst="rect">
            <a:avLst/>
          </a:prstGeom>
        </p:spPr>
      </p:pic>
      <p:pic>
        <p:nvPicPr>
          <p:cNvPr id="6" name="Image 5" descr="Une image contenant texte, équipement électronique&#10;&#10;Description générée automatiquement">
            <a:extLst>
              <a:ext uri="{FF2B5EF4-FFF2-40B4-BE49-F238E27FC236}">
                <a16:creationId xmlns:a16="http://schemas.microsoft.com/office/drawing/2014/main" id="{BA195F7D-A6D1-605B-D2B5-9282ACFF9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667" y="958467"/>
            <a:ext cx="2924749" cy="2825308"/>
          </a:xfrm>
          <a:prstGeom prst="rect">
            <a:avLst/>
          </a:prstGeom>
        </p:spPr>
      </p:pic>
      <p:pic>
        <p:nvPicPr>
          <p:cNvPr id="9" name="Image 8">
            <a:extLst>
              <a:ext uri="{FF2B5EF4-FFF2-40B4-BE49-F238E27FC236}">
                <a16:creationId xmlns:a16="http://schemas.microsoft.com/office/drawing/2014/main" id="{995DE830-8801-AD21-8CA6-8CE0B69FC95A}"/>
              </a:ext>
            </a:extLst>
          </p:cNvPr>
          <p:cNvPicPr>
            <a:picLocks noChangeAspect="1"/>
          </p:cNvPicPr>
          <p:nvPr/>
        </p:nvPicPr>
        <p:blipFill>
          <a:blip r:embed="rId4"/>
          <a:stretch>
            <a:fillRect/>
          </a:stretch>
        </p:blipFill>
        <p:spPr>
          <a:xfrm>
            <a:off x="5213416" y="1027322"/>
            <a:ext cx="2276475" cy="2419350"/>
          </a:xfrm>
          <a:prstGeom prst="rect">
            <a:avLst/>
          </a:prstGeom>
        </p:spPr>
      </p:pic>
      <p:pic>
        <p:nvPicPr>
          <p:cNvPr id="10" name="Image 9" descr="Une image contenant décapsuleur, couteau, arme&#10;&#10;Description générée automatiquement">
            <a:extLst>
              <a:ext uri="{FF2B5EF4-FFF2-40B4-BE49-F238E27FC236}">
                <a16:creationId xmlns:a16="http://schemas.microsoft.com/office/drawing/2014/main" id="{E8DD97D6-6DAD-F6B2-B47D-D1922D42E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5051" y="1027321"/>
            <a:ext cx="3958354" cy="2756453"/>
          </a:xfrm>
          <a:prstGeom prst="rect">
            <a:avLst/>
          </a:prstGeom>
        </p:spPr>
      </p:pic>
      <p:sp>
        <p:nvSpPr>
          <p:cNvPr id="11" name="ZoneTexte 10">
            <a:extLst>
              <a:ext uri="{FF2B5EF4-FFF2-40B4-BE49-F238E27FC236}">
                <a16:creationId xmlns:a16="http://schemas.microsoft.com/office/drawing/2014/main" id="{F5285AE1-077E-359E-1ACA-75EFC1B64CC5}"/>
              </a:ext>
            </a:extLst>
          </p:cNvPr>
          <p:cNvSpPr txBox="1"/>
          <p:nvPr/>
        </p:nvSpPr>
        <p:spPr>
          <a:xfrm>
            <a:off x="228600" y="151347"/>
            <a:ext cx="4784075" cy="369332"/>
          </a:xfrm>
          <a:prstGeom prst="rect">
            <a:avLst/>
          </a:prstGeom>
          <a:noFill/>
        </p:spPr>
        <p:txBody>
          <a:bodyPr wrap="square">
            <a:spAutoFit/>
          </a:bodyPr>
          <a:lstStyle/>
          <a:p>
            <a:r>
              <a:rPr lang="fr-FR" sz="1800" b="1" dirty="0">
                <a:solidFill>
                  <a:srgbClr val="003300"/>
                </a:solidFill>
              </a:rPr>
              <a:t>Exemples d'accessoires de voyage (suite)</a:t>
            </a:r>
          </a:p>
        </p:txBody>
      </p:sp>
      <p:pic>
        <p:nvPicPr>
          <p:cNvPr id="17" name="Image 16" descr="Une image contenant texte&#10;&#10;Description générée automatiquement">
            <a:extLst>
              <a:ext uri="{FF2B5EF4-FFF2-40B4-BE49-F238E27FC236}">
                <a16:creationId xmlns:a16="http://schemas.microsoft.com/office/drawing/2014/main" id="{A804C263-3637-B89B-ABB5-D25C3AA85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7777" y="5093525"/>
            <a:ext cx="3124200" cy="1466850"/>
          </a:xfrm>
          <a:prstGeom prst="rect">
            <a:avLst/>
          </a:prstGeom>
        </p:spPr>
      </p:pic>
      <p:pic>
        <p:nvPicPr>
          <p:cNvPr id="21" name="Image 20">
            <a:extLst>
              <a:ext uri="{FF2B5EF4-FFF2-40B4-BE49-F238E27FC236}">
                <a16:creationId xmlns:a16="http://schemas.microsoft.com/office/drawing/2014/main" id="{8F182446-4892-AE17-BD85-8343716B259A}"/>
              </a:ext>
            </a:extLst>
          </p:cNvPr>
          <p:cNvPicPr>
            <a:picLocks noChangeAspect="1"/>
          </p:cNvPicPr>
          <p:nvPr/>
        </p:nvPicPr>
        <p:blipFill>
          <a:blip r:embed="rId7"/>
          <a:stretch>
            <a:fillRect/>
          </a:stretch>
        </p:blipFill>
        <p:spPr>
          <a:xfrm>
            <a:off x="8086330" y="4000500"/>
            <a:ext cx="3930657" cy="2632458"/>
          </a:xfrm>
          <a:prstGeom prst="rect">
            <a:avLst/>
          </a:prstGeom>
        </p:spPr>
      </p:pic>
      <p:pic>
        <p:nvPicPr>
          <p:cNvPr id="22" name="Image 21" descr="Une image contenant texte&#10;&#10;Description générée automatiquement">
            <a:extLst>
              <a:ext uri="{FF2B5EF4-FFF2-40B4-BE49-F238E27FC236}">
                <a16:creationId xmlns:a16="http://schemas.microsoft.com/office/drawing/2014/main" id="{AFC3F82A-C0CE-49A6-41A8-147CB48DCB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391" y="4880358"/>
            <a:ext cx="2609850" cy="1752600"/>
          </a:xfrm>
          <a:prstGeom prst="rect">
            <a:avLst/>
          </a:prstGeom>
        </p:spPr>
      </p:pic>
      <p:pic>
        <p:nvPicPr>
          <p:cNvPr id="23" name="Image 22" descr="Une image contenant texte&#10;&#10;Description générée automatiquement">
            <a:extLst>
              <a:ext uri="{FF2B5EF4-FFF2-40B4-BE49-F238E27FC236}">
                <a16:creationId xmlns:a16="http://schemas.microsoft.com/office/drawing/2014/main" id="{78A774AE-8C8B-0BF0-2FA5-00A5F5FD4D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9320" y="4000500"/>
            <a:ext cx="2857500" cy="2857500"/>
          </a:xfrm>
          <a:prstGeom prst="rect">
            <a:avLst/>
          </a:prstGeom>
        </p:spPr>
      </p:pic>
    </p:spTree>
    <p:extLst>
      <p:ext uri="{BB962C8B-B14F-4D97-AF65-F5344CB8AC3E}">
        <p14:creationId xmlns:p14="http://schemas.microsoft.com/office/powerpoint/2010/main" val="3453770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BF87C0B-DF70-534A-453A-C7AEC94557C3}"/>
              </a:ext>
            </a:extLst>
          </p:cNvPr>
          <p:cNvSpPr>
            <a:spLocks noGrp="1"/>
          </p:cNvSpPr>
          <p:nvPr>
            <p:ph type="sldNum" sz="quarter" idx="12"/>
          </p:nvPr>
        </p:nvSpPr>
        <p:spPr/>
        <p:txBody>
          <a:bodyPr/>
          <a:lstStyle/>
          <a:p>
            <a:fld id="{9FE46655-4E99-4811-B874-32B6AAA93433}" type="slidenum">
              <a:rPr lang="fr-FR" smtClean="0"/>
              <a:t>28</a:t>
            </a:fld>
            <a:endParaRPr lang="fr-FR"/>
          </a:p>
        </p:txBody>
      </p:sp>
      <p:sp>
        <p:nvSpPr>
          <p:cNvPr id="3" name="ZoneTexte 2">
            <a:extLst>
              <a:ext uri="{FF2B5EF4-FFF2-40B4-BE49-F238E27FC236}">
                <a16:creationId xmlns:a16="http://schemas.microsoft.com/office/drawing/2014/main" id="{E0E431D5-4B3C-F83A-B4BD-EAC7E6C9389C}"/>
              </a:ext>
            </a:extLst>
          </p:cNvPr>
          <p:cNvSpPr txBox="1"/>
          <p:nvPr/>
        </p:nvSpPr>
        <p:spPr>
          <a:xfrm>
            <a:off x="228600" y="151347"/>
            <a:ext cx="4784075" cy="369332"/>
          </a:xfrm>
          <a:prstGeom prst="rect">
            <a:avLst/>
          </a:prstGeom>
          <a:noFill/>
        </p:spPr>
        <p:txBody>
          <a:bodyPr wrap="square">
            <a:spAutoFit/>
          </a:bodyPr>
          <a:lstStyle/>
          <a:p>
            <a:r>
              <a:rPr lang="fr-FR" sz="1800" b="1" dirty="0">
                <a:solidFill>
                  <a:srgbClr val="003300"/>
                </a:solidFill>
              </a:rPr>
              <a:t>Exemples d'accessoires de voyage (suite)</a:t>
            </a:r>
          </a:p>
        </p:txBody>
      </p:sp>
      <p:pic>
        <p:nvPicPr>
          <p:cNvPr id="5" name="Image 4">
            <a:extLst>
              <a:ext uri="{FF2B5EF4-FFF2-40B4-BE49-F238E27FC236}">
                <a16:creationId xmlns:a16="http://schemas.microsoft.com/office/drawing/2014/main" id="{8DCFA04C-BB7E-8028-CF34-EE058B8654C3}"/>
              </a:ext>
            </a:extLst>
          </p:cNvPr>
          <p:cNvPicPr>
            <a:picLocks noChangeAspect="1"/>
          </p:cNvPicPr>
          <p:nvPr/>
        </p:nvPicPr>
        <p:blipFill>
          <a:blip r:embed="rId2"/>
          <a:stretch>
            <a:fillRect/>
          </a:stretch>
        </p:blipFill>
        <p:spPr>
          <a:xfrm>
            <a:off x="228600" y="692633"/>
            <a:ext cx="4067175" cy="1762125"/>
          </a:xfrm>
          <a:prstGeom prst="rect">
            <a:avLst/>
          </a:prstGeom>
        </p:spPr>
      </p:pic>
      <p:pic>
        <p:nvPicPr>
          <p:cNvPr id="7" name="Image 6">
            <a:extLst>
              <a:ext uri="{FF2B5EF4-FFF2-40B4-BE49-F238E27FC236}">
                <a16:creationId xmlns:a16="http://schemas.microsoft.com/office/drawing/2014/main" id="{85647A49-1D5B-0613-5564-9A0FD7B46E25}"/>
              </a:ext>
            </a:extLst>
          </p:cNvPr>
          <p:cNvPicPr>
            <a:picLocks noChangeAspect="1"/>
          </p:cNvPicPr>
          <p:nvPr/>
        </p:nvPicPr>
        <p:blipFill>
          <a:blip r:embed="rId3"/>
          <a:stretch>
            <a:fillRect/>
          </a:stretch>
        </p:blipFill>
        <p:spPr>
          <a:xfrm>
            <a:off x="4589558" y="149344"/>
            <a:ext cx="1495425" cy="3009900"/>
          </a:xfrm>
          <a:prstGeom prst="rect">
            <a:avLst/>
          </a:prstGeom>
        </p:spPr>
      </p:pic>
      <p:sp>
        <p:nvSpPr>
          <p:cNvPr id="8" name="ZoneTexte 7">
            <a:extLst>
              <a:ext uri="{FF2B5EF4-FFF2-40B4-BE49-F238E27FC236}">
                <a16:creationId xmlns:a16="http://schemas.microsoft.com/office/drawing/2014/main" id="{705454CD-EDE0-59D9-B36F-A8CBC435E507}"/>
              </a:ext>
            </a:extLst>
          </p:cNvPr>
          <p:cNvSpPr txBox="1"/>
          <p:nvPr/>
        </p:nvSpPr>
        <p:spPr>
          <a:xfrm>
            <a:off x="4328825" y="3156647"/>
            <a:ext cx="2016890" cy="523220"/>
          </a:xfrm>
          <a:prstGeom prst="rect">
            <a:avLst/>
          </a:prstGeom>
          <a:noFill/>
        </p:spPr>
        <p:txBody>
          <a:bodyPr wrap="square" rtlCol="0">
            <a:spAutoFit/>
          </a:bodyPr>
          <a:lstStyle/>
          <a:p>
            <a:pPr algn="ctr"/>
            <a:r>
              <a:rPr lang="fr-FR" sz="1400" dirty="0"/>
              <a:t>Pochette tour de cou. Chez Amazon : 14,76€.</a:t>
            </a:r>
          </a:p>
        </p:txBody>
      </p:sp>
      <p:pic>
        <p:nvPicPr>
          <p:cNvPr id="10" name="Image 9">
            <a:extLst>
              <a:ext uri="{FF2B5EF4-FFF2-40B4-BE49-F238E27FC236}">
                <a16:creationId xmlns:a16="http://schemas.microsoft.com/office/drawing/2014/main" id="{5F7776E7-D4D0-5CBC-4F0F-F745FD719A2E}"/>
              </a:ext>
            </a:extLst>
          </p:cNvPr>
          <p:cNvPicPr>
            <a:picLocks noChangeAspect="1"/>
          </p:cNvPicPr>
          <p:nvPr/>
        </p:nvPicPr>
        <p:blipFill>
          <a:blip r:embed="rId4"/>
          <a:stretch>
            <a:fillRect/>
          </a:stretch>
        </p:blipFill>
        <p:spPr>
          <a:xfrm>
            <a:off x="6828736" y="336013"/>
            <a:ext cx="1619250" cy="2324100"/>
          </a:xfrm>
          <a:prstGeom prst="rect">
            <a:avLst/>
          </a:prstGeom>
        </p:spPr>
      </p:pic>
      <p:sp>
        <p:nvSpPr>
          <p:cNvPr id="12" name="ZoneTexte 11">
            <a:extLst>
              <a:ext uri="{FF2B5EF4-FFF2-40B4-BE49-F238E27FC236}">
                <a16:creationId xmlns:a16="http://schemas.microsoft.com/office/drawing/2014/main" id="{6542DC0E-E034-535D-41BF-EBF9BF3293E1}"/>
              </a:ext>
            </a:extLst>
          </p:cNvPr>
          <p:cNvSpPr txBox="1"/>
          <p:nvPr/>
        </p:nvSpPr>
        <p:spPr>
          <a:xfrm>
            <a:off x="6444064" y="2660113"/>
            <a:ext cx="2624769" cy="523220"/>
          </a:xfrm>
          <a:prstGeom prst="rect">
            <a:avLst/>
          </a:prstGeom>
          <a:noFill/>
        </p:spPr>
        <p:txBody>
          <a:bodyPr wrap="square">
            <a:spAutoFit/>
          </a:bodyPr>
          <a:lstStyle/>
          <a:p>
            <a:pPr algn="ctr"/>
            <a:r>
              <a:rPr lang="fr-FR" sz="1400" dirty="0"/>
              <a:t>Portefeuille avec chaîne, chez Amazon: 16,90 euros.</a:t>
            </a:r>
          </a:p>
        </p:txBody>
      </p:sp>
      <p:pic>
        <p:nvPicPr>
          <p:cNvPr id="16" name="Image 15">
            <a:extLst>
              <a:ext uri="{FF2B5EF4-FFF2-40B4-BE49-F238E27FC236}">
                <a16:creationId xmlns:a16="http://schemas.microsoft.com/office/drawing/2014/main" id="{E31D6894-24EB-DA04-0152-89EF2F15A548}"/>
              </a:ext>
            </a:extLst>
          </p:cNvPr>
          <p:cNvPicPr>
            <a:picLocks noChangeAspect="1"/>
          </p:cNvPicPr>
          <p:nvPr/>
        </p:nvPicPr>
        <p:blipFill>
          <a:blip r:embed="rId5"/>
          <a:stretch>
            <a:fillRect/>
          </a:stretch>
        </p:blipFill>
        <p:spPr>
          <a:xfrm>
            <a:off x="850651" y="3105548"/>
            <a:ext cx="2595390" cy="2595390"/>
          </a:xfrm>
          <a:prstGeom prst="rect">
            <a:avLst/>
          </a:prstGeom>
        </p:spPr>
      </p:pic>
      <p:sp>
        <p:nvSpPr>
          <p:cNvPr id="17" name="ZoneTexte 16">
            <a:extLst>
              <a:ext uri="{FF2B5EF4-FFF2-40B4-BE49-F238E27FC236}">
                <a16:creationId xmlns:a16="http://schemas.microsoft.com/office/drawing/2014/main" id="{69490DCB-24D8-CEB7-BED5-968BE422E959}"/>
              </a:ext>
            </a:extLst>
          </p:cNvPr>
          <p:cNvSpPr txBox="1"/>
          <p:nvPr/>
        </p:nvSpPr>
        <p:spPr>
          <a:xfrm>
            <a:off x="374573" y="5916058"/>
            <a:ext cx="3690651" cy="738664"/>
          </a:xfrm>
          <a:prstGeom prst="rect">
            <a:avLst/>
          </a:prstGeom>
          <a:noFill/>
        </p:spPr>
        <p:txBody>
          <a:bodyPr wrap="square" rtlCol="0">
            <a:spAutoFit/>
          </a:bodyPr>
          <a:lstStyle/>
          <a:p>
            <a:pPr algn="ctr"/>
            <a:r>
              <a:rPr lang="fr-FR" sz="1400" dirty="0"/>
              <a:t>Pochettes porte-monnaie pour la jambe. Elles s’accrochent grâce à un velcro autour de votre jambe : chez Amazon: 16, 06 euros</a:t>
            </a:r>
          </a:p>
        </p:txBody>
      </p:sp>
      <p:pic>
        <p:nvPicPr>
          <p:cNvPr id="19" name="Image 18">
            <a:extLst>
              <a:ext uri="{FF2B5EF4-FFF2-40B4-BE49-F238E27FC236}">
                <a16:creationId xmlns:a16="http://schemas.microsoft.com/office/drawing/2014/main" id="{F30705BF-3E87-9D4F-2A1C-9CB05870FCAC}"/>
              </a:ext>
            </a:extLst>
          </p:cNvPr>
          <p:cNvPicPr>
            <a:picLocks noChangeAspect="1"/>
          </p:cNvPicPr>
          <p:nvPr/>
        </p:nvPicPr>
        <p:blipFill>
          <a:blip r:embed="rId6"/>
          <a:stretch>
            <a:fillRect/>
          </a:stretch>
        </p:blipFill>
        <p:spPr>
          <a:xfrm>
            <a:off x="9191739" y="149344"/>
            <a:ext cx="2771844" cy="2012018"/>
          </a:xfrm>
          <a:prstGeom prst="rect">
            <a:avLst/>
          </a:prstGeom>
        </p:spPr>
      </p:pic>
      <p:sp>
        <p:nvSpPr>
          <p:cNvPr id="20" name="ZoneTexte 19">
            <a:extLst>
              <a:ext uri="{FF2B5EF4-FFF2-40B4-BE49-F238E27FC236}">
                <a16:creationId xmlns:a16="http://schemas.microsoft.com/office/drawing/2014/main" id="{5FC99E1C-A71C-C4E8-703F-F5F2264400D9}"/>
              </a:ext>
            </a:extLst>
          </p:cNvPr>
          <p:cNvSpPr txBox="1"/>
          <p:nvPr/>
        </p:nvSpPr>
        <p:spPr>
          <a:xfrm>
            <a:off x="9353320" y="2454758"/>
            <a:ext cx="2423711" cy="523220"/>
          </a:xfrm>
          <a:prstGeom prst="rect">
            <a:avLst/>
          </a:prstGeom>
          <a:noFill/>
        </p:spPr>
        <p:txBody>
          <a:bodyPr wrap="square" rtlCol="0">
            <a:spAutoFit/>
          </a:bodyPr>
          <a:lstStyle/>
          <a:p>
            <a:pPr algn="ctr"/>
            <a:r>
              <a:rPr lang="fr-FR" sz="1400" dirty="0"/>
              <a:t>Pochette cachée cousue dans le pantalon</a:t>
            </a:r>
          </a:p>
        </p:txBody>
      </p:sp>
      <p:pic>
        <p:nvPicPr>
          <p:cNvPr id="22" name="Image 21">
            <a:extLst>
              <a:ext uri="{FF2B5EF4-FFF2-40B4-BE49-F238E27FC236}">
                <a16:creationId xmlns:a16="http://schemas.microsoft.com/office/drawing/2014/main" id="{E2A29C05-B995-0A8F-54D5-31FE5D2B47C9}"/>
              </a:ext>
            </a:extLst>
          </p:cNvPr>
          <p:cNvPicPr>
            <a:picLocks noChangeAspect="1"/>
          </p:cNvPicPr>
          <p:nvPr/>
        </p:nvPicPr>
        <p:blipFill>
          <a:blip r:embed="rId7"/>
          <a:stretch>
            <a:fillRect/>
          </a:stretch>
        </p:blipFill>
        <p:spPr>
          <a:xfrm>
            <a:off x="9191739" y="3301800"/>
            <a:ext cx="2743200" cy="2528514"/>
          </a:xfrm>
          <a:prstGeom prst="rect">
            <a:avLst/>
          </a:prstGeom>
        </p:spPr>
      </p:pic>
      <p:sp>
        <p:nvSpPr>
          <p:cNvPr id="23" name="ZoneTexte 22">
            <a:extLst>
              <a:ext uri="{FF2B5EF4-FFF2-40B4-BE49-F238E27FC236}">
                <a16:creationId xmlns:a16="http://schemas.microsoft.com/office/drawing/2014/main" id="{622C3A87-C821-5485-998F-8ED874898F25}"/>
              </a:ext>
            </a:extLst>
          </p:cNvPr>
          <p:cNvSpPr txBox="1"/>
          <p:nvPr/>
        </p:nvSpPr>
        <p:spPr>
          <a:xfrm>
            <a:off x="9393716" y="5916058"/>
            <a:ext cx="2423711" cy="523220"/>
          </a:xfrm>
          <a:prstGeom prst="rect">
            <a:avLst/>
          </a:prstGeom>
          <a:noFill/>
        </p:spPr>
        <p:txBody>
          <a:bodyPr wrap="square" rtlCol="0">
            <a:spAutoFit/>
          </a:bodyPr>
          <a:lstStyle/>
          <a:p>
            <a:pPr algn="ctr"/>
            <a:r>
              <a:rPr lang="fr-FR" sz="1400" dirty="0"/>
              <a:t>Soutien-gorge avec sa pochette secrète</a:t>
            </a:r>
          </a:p>
        </p:txBody>
      </p:sp>
    </p:spTree>
    <p:extLst>
      <p:ext uri="{BB962C8B-B14F-4D97-AF65-F5344CB8AC3E}">
        <p14:creationId xmlns:p14="http://schemas.microsoft.com/office/powerpoint/2010/main" val="3085609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BCE5064-A401-62C7-36C7-1A9FC5799438}"/>
              </a:ext>
            </a:extLst>
          </p:cNvPr>
          <p:cNvSpPr>
            <a:spLocks noGrp="1"/>
          </p:cNvSpPr>
          <p:nvPr>
            <p:ph type="sldNum" sz="quarter" idx="12"/>
          </p:nvPr>
        </p:nvSpPr>
        <p:spPr>
          <a:xfrm>
            <a:off x="9220200" y="313597"/>
            <a:ext cx="2743200" cy="365125"/>
          </a:xfrm>
        </p:spPr>
        <p:txBody>
          <a:bodyPr/>
          <a:lstStyle/>
          <a:p>
            <a:fld id="{9FE46655-4E99-4811-B874-32B6AAA93433}" type="slidenum">
              <a:rPr lang="fr-FR" smtClean="0"/>
              <a:t>29</a:t>
            </a:fld>
            <a:endParaRPr lang="fr-FR"/>
          </a:p>
        </p:txBody>
      </p:sp>
      <p:sp>
        <p:nvSpPr>
          <p:cNvPr id="3" name="ZoneTexte 2">
            <a:extLst>
              <a:ext uri="{FF2B5EF4-FFF2-40B4-BE49-F238E27FC236}">
                <a16:creationId xmlns:a16="http://schemas.microsoft.com/office/drawing/2014/main" id="{C6D5B877-FD75-E597-3D8E-C784E2EBA729}"/>
              </a:ext>
            </a:extLst>
          </p:cNvPr>
          <p:cNvSpPr txBox="1"/>
          <p:nvPr/>
        </p:nvSpPr>
        <p:spPr>
          <a:xfrm>
            <a:off x="228600" y="151347"/>
            <a:ext cx="4784075" cy="369332"/>
          </a:xfrm>
          <a:prstGeom prst="rect">
            <a:avLst/>
          </a:prstGeom>
          <a:noFill/>
        </p:spPr>
        <p:txBody>
          <a:bodyPr wrap="square">
            <a:spAutoFit/>
          </a:bodyPr>
          <a:lstStyle/>
          <a:p>
            <a:r>
              <a:rPr lang="fr-FR" sz="1800" b="1" dirty="0">
                <a:solidFill>
                  <a:srgbClr val="003300"/>
                </a:solidFill>
              </a:rPr>
              <a:t>Exemples d'accessoires de voyage (suite)</a:t>
            </a:r>
          </a:p>
        </p:txBody>
      </p:sp>
      <p:pic>
        <p:nvPicPr>
          <p:cNvPr id="5" name="Image 4">
            <a:extLst>
              <a:ext uri="{FF2B5EF4-FFF2-40B4-BE49-F238E27FC236}">
                <a16:creationId xmlns:a16="http://schemas.microsoft.com/office/drawing/2014/main" id="{0630DD4C-9509-23CF-EB61-2E7A27052DCA}"/>
              </a:ext>
            </a:extLst>
          </p:cNvPr>
          <p:cNvPicPr>
            <a:picLocks noChangeAspect="1"/>
          </p:cNvPicPr>
          <p:nvPr/>
        </p:nvPicPr>
        <p:blipFill>
          <a:blip r:embed="rId2"/>
          <a:stretch>
            <a:fillRect/>
          </a:stretch>
        </p:blipFill>
        <p:spPr>
          <a:xfrm>
            <a:off x="7575010" y="3861796"/>
            <a:ext cx="4207029" cy="2682607"/>
          </a:xfrm>
          <a:prstGeom prst="rect">
            <a:avLst/>
          </a:prstGeom>
        </p:spPr>
      </p:pic>
      <p:sp>
        <p:nvSpPr>
          <p:cNvPr id="6" name="ZoneTexte 5">
            <a:extLst>
              <a:ext uri="{FF2B5EF4-FFF2-40B4-BE49-F238E27FC236}">
                <a16:creationId xmlns:a16="http://schemas.microsoft.com/office/drawing/2014/main" id="{03D0677A-0AF5-9B0C-C2D1-D057BE41B49E}"/>
              </a:ext>
            </a:extLst>
          </p:cNvPr>
          <p:cNvSpPr txBox="1"/>
          <p:nvPr/>
        </p:nvSpPr>
        <p:spPr>
          <a:xfrm>
            <a:off x="228600" y="804231"/>
            <a:ext cx="11734800" cy="2400657"/>
          </a:xfrm>
          <a:prstGeom prst="rect">
            <a:avLst/>
          </a:prstGeom>
          <a:noFill/>
        </p:spPr>
        <p:txBody>
          <a:bodyPr wrap="square" rtlCol="0">
            <a:spAutoFit/>
          </a:bodyPr>
          <a:lstStyle/>
          <a:p>
            <a:r>
              <a:rPr lang="fr-FR" sz="2400" b="1" dirty="0">
                <a:solidFill>
                  <a:srgbClr val="006666"/>
                </a:solidFill>
              </a:rPr>
              <a:t>Le faux portefeuille</a:t>
            </a:r>
          </a:p>
          <a:p>
            <a:endParaRPr lang="fr-FR" b="1" dirty="0">
              <a:solidFill>
                <a:srgbClr val="006666"/>
              </a:solidFill>
            </a:endParaRPr>
          </a:p>
          <a:p>
            <a:r>
              <a:rPr lang="fr-FR" b="1" dirty="0">
                <a:solidFill>
                  <a:srgbClr val="006666"/>
                </a:solidFill>
              </a:rPr>
              <a:t>Le principe est d’avoir toujours dans votre sac un deuxième portefeuille sans valeur que vous donnerez en cas de mauvaise rencontre. Il se présentera comme cela :</a:t>
            </a:r>
          </a:p>
          <a:p>
            <a:r>
              <a:rPr lang="fr-FR" b="1" dirty="0">
                <a:solidFill>
                  <a:srgbClr val="006666"/>
                </a:solidFill>
              </a:rPr>
              <a:t>- un portefeuille simple bon marché;</a:t>
            </a:r>
          </a:p>
          <a:p>
            <a:r>
              <a:rPr lang="fr-FR" b="1" dirty="0">
                <a:solidFill>
                  <a:srgbClr val="006666"/>
                </a:solidFill>
              </a:rPr>
              <a:t>- 2, 3 billets de faible valeur, de quoi contenter le voleur. Equivalent de 20 euros par exemple;</a:t>
            </a:r>
          </a:p>
          <a:p>
            <a:r>
              <a:rPr lang="fr-FR" b="1" dirty="0">
                <a:solidFill>
                  <a:srgbClr val="006666"/>
                </a:solidFill>
              </a:rPr>
              <a:t>- une carte de crédit périmée si vous avez cela.</a:t>
            </a:r>
          </a:p>
          <a:p>
            <a:r>
              <a:rPr lang="fr-FR" b="1" dirty="0">
                <a:solidFill>
                  <a:srgbClr val="006666"/>
                </a:solidFill>
              </a:rPr>
              <a:t>Dans la majorité des cas, le voleur s’en contentera.</a:t>
            </a:r>
          </a:p>
        </p:txBody>
      </p:sp>
    </p:spTree>
    <p:extLst>
      <p:ext uri="{BB962C8B-B14F-4D97-AF65-F5344CB8AC3E}">
        <p14:creationId xmlns:p14="http://schemas.microsoft.com/office/powerpoint/2010/main" val="7969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F054EC3-34D6-A4A0-0D6B-531949ED4585}"/>
              </a:ext>
            </a:extLst>
          </p:cNvPr>
          <p:cNvSpPr>
            <a:spLocks noGrp="1"/>
          </p:cNvSpPr>
          <p:nvPr>
            <p:ph type="sldNum" sz="quarter" idx="12"/>
          </p:nvPr>
        </p:nvSpPr>
        <p:spPr>
          <a:xfrm>
            <a:off x="9094730" y="236078"/>
            <a:ext cx="2743200" cy="365125"/>
          </a:xfrm>
        </p:spPr>
        <p:txBody>
          <a:bodyPr/>
          <a:lstStyle/>
          <a:p>
            <a:fld id="{9FE46655-4E99-4811-B874-32B6AAA93433}" type="slidenum">
              <a:rPr lang="fr-FR" smtClean="0"/>
              <a:t>3</a:t>
            </a:fld>
            <a:endParaRPr lang="fr-FR"/>
          </a:p>
        </p:txBody>
      </p:sp>
      <p:sp>
        <p:nvSpPr>
          <p:cNvPr id="3" name="ZoneTexte 2">
            <a:extLst>
              <a:ext uri="{FF2B5EF4-FFF2-40B4-BE49-F238E27FC236}">
                <a16:creationId xmlns:a16="http://schemas.microsoft.com/office/drawing/2014/main" id="{459FB878-B622-0522-29E7-E260F72A94CF}"/>
              </a:ext>
            </a:extLst>
          </p:cNvPr>
          <p:cNvSpPr txBox="1"/>
          <p:nvPr/>
        </p:nvSpPr>
        <p:spPr>
          <a:xfrm>
            <a:off x="440675" y="418641"/>
            <a:ext cx="11567711" cy="3416320"/>
          </a:xfrm>
          <a:prstGeom prst="rect">
            <a:avLst/>
          </a:prstGeom>
          <a:noFill/>
        </p:spPr>
        <p:txBody>
          <a:bodyPr wrap="square" rtlCol="0">
            <a:spAutoFit/>
          </a:bodyPr>
          <a:lstStyle/>
          <a:p>
            <a:r>
              <a:rPr lang="fr-FR" sz="2400" b="1" dirty="0">
                <a:solidFill>
                  <a:srgbClr val="000099"/>
                </a:solidFill>
              </a:rPr>
              <a:t>Remerciements :</a:t>
            </a:r>
          </a:p>
          <a:p>
            <a:endParaRPr lang="fr-FR" sz="2400" b="1" dirty="0">
              <a:solidFill>
                <a:srgbClr val="000099"/>
              </a:solidFill>
            </a:endParaRPr>
          </a:p>
          <a:p>
            <a:r>
              <a:rPr lang="fr-FR" sz="2400" b="1" dirty="0">
                <a:solidFill>
                  <a:srgbClr val="000099"/>
                </a:solidFill>
              </a:rPr>
              <a:t>1) À Fabrice </a:t>
            </a:r>
            <a:r>
              <a:rPr lang="fr-FR" sz="2400" b="1" dirty="0" err="1">
                <a:solidFill>
                  <a:srgbClr val="000099"/>
                </a:solidFill>
              </a:rPr>
              <a:t>Dubesset</a:t>
            </a:r>
            <a:r>
              <a:rPr lang="fr-FR" sz="2400" b="1" dirty="0">
                <a:solidFill>
                  <a:srgbClr val="000099"/>
                </a:solidFill>
              </a:rPr>
              <a:t>, d’Instinct voyageur : </a:t>
            </a:r>
            <a:r>
              <a:rPr lang="fr-FR" sz="2400" b="1" dirty="0">
                <a:solidFill>
                  <a:srgbClr val="000099"/>
                </a:solidFill>
                <a:hlinkClick r:id="rId2"/>
              </a:rPr>
              <a:t>https://www.instinct-voyageur.fr/preparer-son-voyage-ou-un-tour-du-monde/</a:t>
            </a:r>
            <a:endParaRPr lang="fr-FR" sz="2400" b="1" dirty="0">
              <a:solidFill>
                <a:srgbClr val="000099"/>
              </a:solidFill>
            </a:endParaRPr>
          </a:p>
          <a:p>
            <a:r>
              <a:rPr lang="fr-FR" sz="2400" b="1" dirty="0">
                <a:solidFill>
                  <a:srgbClr val="000099"/>
                </a:solidFill>
              </a:rPr>
              <a:t>2) A Décathlon : </a:t>
            </a:r>
            <a:r>
              <a:rPr lang="fr-FR" sz="2400" b="1" dirty="0">
                <a:solidFill>
                  <a:srgbClr val="000099"/>
                </a:solidFill>
                <a:hlinkClick r:id="rId3"/>
              </a:rPr>
              <a:t>https://conseilsport.decathlon.fr/les-10-commandements-pour-randonner-en-securite</a:t>
            </a:r>
            <a:r>
              <a:rPr lang="fr-FR" sz="2400" b="1" dirty="0">
                <a:solidFill>
                  <a:srgbClr val="000099"/>
                </a:solidFill>
              </a:rPr>
              <a:t> </a:t>
            </a:r>
          </a:p>
          <a:p>
            <a:r>
              <a:rPr lang="fr-FR" sz="2400" b="1" dirty="0">
                <a:solidFill>
                  <a:srgbClr val="000099"/>
                </a:solidFill>
              </a:rPr>
              <a:t>3) A mes amis : Pascal, Maurice, Aurélie …</a:t>
            </a:r>
          </a:p>
          <a:p>
            <a:r>
              <a:rPr lang="fr-FR" sz="2400" b="1" dirty="0">
                <a:solidFill>
                  <a:srgbClr val="000099"/>
                </a:solidFill>
              </a:rPr>
              <a:t>Ayant participé à la marche </a:t>
            </a:r>
          </a:p>
          <a:p>
            <a:r>
              <a:rPr lang="fr-FR" sz="2400" b="1" dirty="0">
                <a:solidFill>
                  <a:srgbClr val="000099"/>
                </a:solidFill>
              </a:rPr>
              <a:t>Transhimalayenne en juin-juillet 2002.</a:t>
            </a:r>
          </a:p>
        </p:txBody>
      </p:sp>
      <p:pic>
        <p:nvPicPr>
          <p:cNvPr id="5" name="Image 4" descr="Une image contenant texte, personne, posant, groupe&#10;&#10;Description générée automatiquement">
            <a:extLst>
              <a:ext uri="{FF2B5EF4-FFF2-40B4-BE49-F238E27FC236}">
                <a16:creationId xmlns:a16="http://schemas.microsoft.com/office/drawing/2014/main" id="{AF55127A-31BC-5476-BDED-58418953D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530" y="2499856"/>
            <a:ext cx="5613400" cy="3606800"/>
          </a:xfrm>
          <a:prstGeom prst="rect">
            <a:avLst/>
          </a:prstGeom>
        </p:spPr>
      </p:pic>
      <p:sp>
        <p:nvSpPr>
          <p:cNvPr id="6" name="ZoneTexte 5">
            <a:extLst>
              <a:ext uri="{FF2B5EF4-FFF2-40B4-BE49-F238E27FC236}">
                <a16:creationId xmlns:a16="http://schemas.microsoft.com/office/drawing/2014/main" id="{097AEB9A-D5DF-4A55-7561-EC16139DB1AE}"/>
              </a:ext>
            </a:extLst>
          </p:cNvPr>
          <p:cNvSpPr txBox="1"/>
          <p:nvPr/>
        </p:nvSpPr>
        <p:spPr>
          <a:xfrm>
            <a:off x="6533001" y="6234765"/>
            <a:ext cx="5387249" cy="461665"/>
          </a:xfrm>
          <a:prstGeom prst="rect">
            <a:avLst/>
          </a:prstGeom>
          <a:noFill/>
        </p:spPr>
        <p:txBody>
          <a:bodyPr wrap="square" rtlCol="0">
            <a:spAutoFit/>
          </a:bodyPr>
          <a:lstStyle/>
          <a:p>
            <a:pPr algn="ctr"/>
            <a:r>
              <a:rPr lang="fr-FR" sz="1200" dirty="0"/>
              <a:t>Réception des marcheurs de la Transhimalayenne 2002, par sa Sainteté le Dalaï-lama, le 5 août 2002. Cf. </a:t>
            </a:r>
            <a:r>
              <a:rPr lang="fr-FR" sz="1200" dirty="0">
                <a:hlinkClick r:id="rId5"/>
              </a:rPr>
              <a:t>http://transhimalayenne.free.fr/index.php</a:t>
            </a:r>
            <a:r>
              <a:rPr lang="fr-FR" sz="1200" dirty="0"/>
              <a:t> </a:t>
            </a:r>
          </a:p>
        </p:txBody>
      </p:sp>
    </p:spTree>
    <p:extLst>
      <p:ext uri="{BB962C8B-B14F-4D97-AF65-F5344CB8AC3E}">
        <p14:creationId xmlns:p14="http://schemas.microsoft.com/office/powerpoint/2010/main" val="1379893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AF0173-B1A3-40DA-6914-68EE671ADE56}"/>
              </a:ext>
            </a:extLst>
          </p:cNvPr>
          <p:cNvSpPr>
            <a:spLocks noGrp="1"/>
          </p:cNvSpPr>
          <p:nvPr>
            <p:ph type="sldNum" sz="quarter" idx="12"/>
          </p:nvPr>
        </p:nvSpPr>
        <p:spPr/>
        <p:txBody>
          <a:bodyPr/>
          <a:lstStyle/>
          <a:p>
            <a:fld id="{9FE46655-4E99-4811-B874-32B6AAA93433}" type="slidenum">
              <a:rPr lang="fr-FR" smtClean="0"/>
              <a:t>30</a:t>
            </a:fld>
            <a:endParaRPr lang="fr-FR"/>
          </a:p>
        </p:txBody>
      </p:sp>
      <p:sp>
        <p:nvSpPr>
          <p:cNvPr id="3" name="ZoneTexte 2">
            <a:extLst>
              <a:ext uri="{FF2B5EF4-FFF2-40B4-BE49-F238E27FC236}">
                <a16:creationId xmlns:a16="http://schemas.microsoft.com/office/drawing/2014/main" id="{18761C43-2A14-8A3A-A3F2-B93DED9CDC04}"/>
              </a:ext>
            </a:extLst>
          </p:cNvPr>
          <p:cNvSpPr txBox="1"/>
          <p:nvPr/>
        </p:nvSpPr>
        <p:spPr>
          <a:xfrm>
            <a:off x="228600" y="151347"/>
            <a:ext cx="8783198" cy="369332"/>
          </a:xfrm>
          <a:prstGeom prst="rect">
            <a:avLst/>
          </a:prstGeom>
          <a:noFill/>
        </p:spPr>
        <p:txBody>
          <a:bodyPr wrap="square">
            <a:spAutoFit/>
          </a:bodyPr>
          <a:lstStyle/>
          <a:p>
            <a:r>
              <a:rPr lang="fr-FR" sz="1800" b="1" dirty="0">
                <a:solidFill>
                  <a:srgbClr val="003300"/>
                </a:solidFill>
              </a:rPr>
              <a:t>Exemples de matériels prévus pour un trek dans le massif du Toubkal au Maroc</a:t>
            </a:r>
          </a:p>
        </p:txBody>
      </p:sp>
      <p:graphicFrame>
        <p:nvGraphicFramePr>
          <p:cNvPr id="5" name="Tableau 4">
            <a:extLst>
              <a:ext uri="{FF2B5EF4-FFF2-40B4-BE49-F238E27FC236}">
                <a16:creationId xmlns:a16="http://schemas.microsoft.com/office/drawing/2014/main" id="{F311F799-4BD5-8C11-F3B1-F2A15D715C68}"/>
              </a:ext>
            </a:extLst>
          </p:cNvPr>
          <p:cNvGraphicFramePr>
            <a:graphicFrameLocks noGrp="1"/>
          </p:cNvGraphicFramePr>
          <p:nvPr>
            <p:extLst>
              <p:ext uri="{D42A27DB-BD31-4B8C-83A1-F6EECF244321}">
                <p14:modId xmlns:p14="http://schemas.microsoft.com/office/powerpoint/2010/main" val="739626767"/>
              </p:ext>
            </p:extLst>
          </p:nvPr>
        </p:nvGraphicFramePr>
        <p:xfrm>
          <a:off x="327752" y="1054443"/>
          <a:ext cx="6013558" cy="4351340"/>
        </p:xfrm>
        <a:graphic>
          <a:graphicData uri="http://schemas.openxmlformats.org/drawingml/2006/table">
            <a:tbl>
              <a:tblPr/>
              <a:tblGrid>
                <a:gridCol w="335624">
                  <a:extLst>
                    <a:ext uri="{9D8B030D-6E8A-4147-A177-3AD203B41FA5}">
                      <a16:colId xmlns:a16="http://schemas.microsoft.com/office/drawing/2014/main" val="1898706824"/>
                    </a:ext>
                  </a:extLst>
                </a:gridCol>
                <a:gridCol w="2004912">
                  <a:extLst>
                    <a:ext uri="{9D8B030D-6E8A-4147-A177-3AD203B41FA5}">
                      <a16:colId xmlns:a16="http://schemas.microsoft.com/office/drawing/2014/main" val="546648189"/>
                    </a:ext>
                  </a:extLst>
                </a:gridCol>
                <a:gridCol w="3171941">
                  <a:extLst>
                    <a:ext uri="{9D8B030D-6E8A-4147-A177-3AD203B41FA5}">
                      <a16:colId xmlns:a16="http://schemas.microsoft.com/office/drawing/2014/main" val="2156713207"/>
                    </a:ext>
                  </a:extLst>
                </a:gridCol>
                <a:gridCol w="501081">
                  <a:extLst>
                    <a:ext uri="{9D8B030D-6E8A-4147-A177-3AD203B41FA5}">
                      <a16:colId xmlns:a16="http://schemas.microsoft.com/office/drawing/2014/main" val="434673227"/>
                    </a:ext>
                  </a:extLst>
                </a:gridCol>
              </a:tblGrid>
              <a:tr h="158980">
                <a:tc>
                  <a:txBody>
                    <a:bodyPr/>
                    <a:lstStyle/>
                    <a:p>
                      <a:pPr algn="just">
                        <a:lnSpc>
                          <a:spcPct val="107000"/>
                        </a:lnSpc>
                        <a:spcAft>
                          <a:spcPts val="800"/>
                        </a:spcAft>
                      </a:pPr>
                      <a:r>
                        <a:rPr lang="fr-FR" sz="1000" b="1">
                          <a:effectLst/>
                          <a:latin typeface="Calibri" panose="020F0502020204030204" pitchFamily="34" charset="0"/>
                          <a:ea typeface="Calibri" panose="020F0502020204030204" pitchFamily="34" charset="0"/>
                          <a:cs typeface="Calibri" panose="020F0502020204030204" pitchFamily="34" charset="0"/>
                        </a:rPr>
                        <a:t>A</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b="1">
                          <a:effectLst/>
                          <a:latin typeface="Calibri" panose="020F0502020204030204" pitchFamily="34" charset="0"/>
                          <a:ea typeface="Calibri" panose="020F0502020204030204" pitchFamily="34" charset="0"/>
                          <a:cs typeface="Calibri" panose="020F0502020204030204" pitchFamily="34" charset="0"/>
                        </a:rPr>
                        <a:t>Equipement principal</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b="1">
                          <a:effectLst/>
                          <a:latin typeface="Calibri" panose="020F0502020204030204" pitchFamily="34" charset="0"/>
                          <a:ea typeface="Calibri" panose="020F0502020204030204" pitchFamily="34" charset="0"/>
                          <a:cs typeface="Calibri" panose="020F0502020204030204" pitchFamily="34" charset="0"/>
                        </a:rPr>
                        <a:t>Commentaires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b="1">
                          <a:effectLst/>
                          <a:latin typeface="Calibri" panose="020F0502020204030204" pitchFamily="34" charset="0"/>
                          <a:ea typeface="Calibri" panose="020F0502020204030204" pitchFamily="34" charset="0"/>
                          <a:cs typeface="Calibri" panose="020F0502020204030204" pitchFamily="34" charset="0"/>
                        </a:rPr>
                        <a:t>Utilité</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218105"/>
                  </a:ext>
                </a:extLst>
              </a:tr>
              <a:tr h="65800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1</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Sac à dos 60 litres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Il vaut toujours mieux un grand sac. Plutôt sans armature, de type montagne qu'on peut déformer (pour les passages étroits etc.) (parfois trop haut, on passe mal sous les frondaisons et les branches basses)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 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5563"/>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2</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Tente 2 place, dôme , 2,3 kg</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J'aurais pu trouver plus léger : 1,7 kg</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 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620177"/>
                  </a:ext>
                </a:extLst>
              </a:tr>
              <a:tr h="158980">
                <a:tc>
                  <a:txBody>
                    <a:bodyPr/>
                    <a:lstStyle/>
                    <a:p>
                      <a:pPr algn="just">
                        <a:lnSpc>
                          <a:spcPct val="107000"/>
                        </a:lnSpc>
                        <a:spcAft>
                          <a:spcPts val="800"/>
                        </a:spcAft>
                      </a:pPr>
                      <a:r>
                        <a:rPr lang="fr-FR"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Cuisine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219510220"/>
                  </a:ext>
                </a:extLst>
              </a:tr>
              <a:tr h="32532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3</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Couteau suisse multi lame (avec pochette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Je l'ai rangé dans une pochette de dans ma ceinture multi poche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 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921461"/>
                  </a:ext>
                </a:extLst>
              </a:tr>
              <a:tr h="49166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3b</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Chaînette de liaison entre le couteau et un anneau accroché à mon pantalon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Utile contre risque de perte du couteau (cher)</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6777418"/>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4</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2 assiettes aluminium</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961866"/>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5</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Un Car (tasse en aluminium)</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58575"/>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6</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Casserole aluminium</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467712"/>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7</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2 X 2 couverts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724491"/>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8</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Gourde aluminium</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Indispensable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 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578884"/>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9</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Briquet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Je n'ai pas utilisé</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630224"/>
                  </a:ext>
                </a:extLst>
              </a:tr>
              <a:tr h="32532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9b</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Tête de camping gaz</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Finalement non emporté. On trouve des cartouches de camping gaz partout.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628230"/>
                  </a:ext>
                </a:extLst>
              </a:tr>
              <a:tr h="158980">
                <a:tc>
                  <a:txBody>
                    <a:bodyPr/>
                    <a:lstStyle/>
                    <a:p>
                      <a:pPr algn="just">
                        <a:lnSpc>
                          <a:spcPct val="107000"/>
                        </a:lnSpc>
                        <a:spcAft>
                          <a:spcPts val="800"/>
                        </a:spcAft>
                      </a:pPr>
                      <a:r>
                        <a:rPr lang="fr-FR"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Logistique / ustensiles divers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3393471636"/>
                  </a:ext>
                </a:extLst>
              </a:tr>
              <a:tr h="32532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10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Trousse de couture avec boutons, fils à coudre, aiguilles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Non utilisée finalement (mais potentiellement très utile pour réparer pantalon, chaussures, tente)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 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7023461"/>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12</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Brosse à dent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975160"/>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13</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Savon (petit format léger)</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On trouve du savon dans les hôtels (en petite taille)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446745"/>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14</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Grande serviette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829188"/>
                  </a:ext>
                </a:extLst>
              </a:tr>
              <a:tr h="15898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15</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Gant de toilette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u</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217" marR="41217"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308731"/>
                  </a:ext>
                </a:extLst>
              </a:tr>
            </a:tbl>
          </a:graphicData>
        </a:graphic>
      </p:graphicFrame>
      <p:sp>
        <p:nvSpPr>
          <p:cNvPr id="7" name="ZoneTexte 6">
            <a:extLst>
              <a:ext uri="{FF2B5EF4-FFF2-40B4-BE49-F238E27FC236}">
                <a16:creationId xmlns:a16="http://schemas.microsoft.com/office/drawing/2014/main" id="{A0358F24-BAD1-F869-338A-CFDAA109CC2F}"/>
              </a:ext>
            </a:extLst>
          </p:cNvPr>
          <p:cNvSpPr txBox="1"/>
          <p:nvPr/>
        </p:nvSpPr>
        <p:spPr>
          <a:xfrm>
            <a:off x="285613" y="622507"/>
            <a:ext cx="6097836" cy="265457"/>
          </a:xfrm>
          <a:prstGeom prst="rect">
            <a:avLst/>
          </a:prstGeom>
          <a:noFill/>
        </p:spPr>
        <p:txBody>
          <a:bodyPr wrap="square">
            <a:spAutoFit/>
          </a:bodyPr>
          <a:lstStyle/>
          <a:p>
            <a:pPr algn="just">
              <a:lnSpc>
                <a:spcPct val="107000"/>
              </a:lnSpc>
              <a:spcAft>
                <a:spcPts val="800"/>
              </a:spcAft>
            </a:pPr>
            <a:r>
              <a:rPr lang="fr-FR" sz="1100" u="sng" dirty="0">
                <a:effectLst/>
                <a:latin typeface="Calibri" panose="020F0502020204030204" pitchFamily="34" charset="0"/>
                <a:ea typeface="Calibri" panose="020F0502020204030204" pitchFamily="34" charset="0"/>
                <a:cs typeface="Calibri" panose="020F0502020204030204" pitchFamily="34" charset="0"/>
              </a:rPr>
              <a:t>Abréviations</a:t>
            </a:r>
            <a:r>
              <a:rPr lang="fr-FR" sz="1100" dirty="0">
                <a:effectLst/>
                <a:latin typeface="Calibri" panose="020F0502020204030204" pitchFamily="34" charset="0"/>
                <a:ea typeface="Calibri" panose="020F0502020204030204" pitchFamily="34" charset="0"/>
                <a:cs typeface="Calibri" panose="020F0502020204030204" pitchFamily="34" charset="0"/>
              </a:rPr>
              <a:t> : N: non utile, u: un peu utile, U: utile, TU: très utile, I: indispensable.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au 10">
            <a:extLst>
              <a:ext uri="{FF2B5EF4-FFF2-40B4-BE49-F238E27FC236}">
                <a16:creationId xmlns:a16="http://schemas.microsoft.com/office/drawing/2014/main" id="{D71A72C8-8C92-0271-4BE2-C84607451337}"/>
              </a:ext>
            </a:extLst>
          </p:cNvPr>
          <p:cNvGraphicFramePr>
            <a:graphicFrameLocks noGrp="1"/>
          </p:cNvGraphicFramePr>
          <p:nvPr>
            <p:extLst>
              <p:ext uri="{D42A27DB-BD31-4B8C-83A1-F6EECF244321}">
                <p14:modId xmlns:p14="http://schemas.microsoft.com/office/powerpoint/2010/main" val="3405630489"/>
              </p:ext>
            </p:extLst>
          </p:nvPr>
        </p:nvGraphicFramePr>
        <p:xfrm>
          <a:off x="6477560" y="1054448"/>
          <a:ext cx="5386688" cy="4351335"/>
        </p:xfrm>
        <a:graphic>
          <a:graphicData uri="http://schemas.openxmlformats.org/drawingml/2006/table">
            <a:tbl>
              <a:tblPr/>
              <a:tblGrid>
                <a:gridCol w="300638">
                  <a:extLst>
                    <a:ext uri="{9D8B030D-6E8A-4147-A177-3AD203B41FA5}">
                      <a16:colId xmlns:a16="http://schemas.microsoft.com/office/drawing/2014/main" val="4046132804"/>
                    </a:ext>
                  </a:extLst>
                </a:gridCol>
                <a:gridCol w="1795914">
                  <a:extLst>
                    <a:ext uri="{9D8B030D-6E8A-4147-A177-3AD203B41FA5}">
                      <a16:colId xmlns:a16="http://schemas.microsoft.com/office/drawing/2014/main" val="3214446937"/>
                    </a:ext>
                  </a:extLst>
                </a:gridCol>
                <a:gridCol w="2841289">
                  <a:extLst>
                    <a:ext uri="{9D8B030D-6E8A-4147-A177-3AD203B41FA5}">
                      <a16:colId xmlns:a16="http://schemas.microsoft.com/office/drawing/2014/main" val="1927303552"/>
                    </a:ext>
                  </a:extLst>
                </a:gridCol>
                <a:gridCol w="448847">
                  <a:extLst>
                    <a:ext uri="{9D8B030D-6E8A-4147-A177-3AD203B41FA5}">
                      <a16:colId xmlns:a16="http://schemas.microsoft.com/office/drawing/2014/main" val="1236668377"/>
                    </a:ext>
                  </a:extLst>
                </a:gridCol>
              </a:tblGrid>
              <a:tr h="142407">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16</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Papier hygiénique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U</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231097"/>
                  </a:ext>
                </a:extLst>
              </a:tr>
              <a:tr h="142407">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17</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Ficelles solides</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Non utilisées</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7557087"/>
                  </a:ext>
                </a:extLst>
              </a:tr>
              <a:tr h="291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18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1 stylo + crayon</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Très utiles pour noter le récit du voyage, pour mon courrier et laisser des mots à Lahcen.</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 I</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568189"/>
                  </a:ext>
                </a:extLst>
              </a:tr>
              <a:tr h="291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19</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Bloc-notes (pages blanches petit format léger)</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Utile pour noter récit voyage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044876"/>
                  </a:ext>
                </a:extLst>
              </a:tr>
              <a:tr h="291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20</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4 piles neuves électriques R6 AA de rechange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Non utilisées ici, mais très utiles</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 I</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638489"/>
                  </a:ext>
                </a:extLst>
              </a:tr>
              <a:tr h="142407">
                <a:tc>
                  <a:txBody>
                    <a:bodyPr/>
                    <a:lstStyle/>
                    <a:p>
                      <a:pPr algn="just">
                        <a:lnSpc>
                          <a:spcPct val="107000"/>
                        </a:lnSpc>
                        <a:spcAft>
                          <a:spcPts val="800"/>
                        </a:spcAft>
                      </a:pPr>
                      <a:r>
                        <a:rPr lang="fr-F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D</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Equipement d'orientation</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454451343"/>
                  </a:ext>
                </a:extLst>
              </a:tr>
              <a:tr h="142407">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21</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Porte carte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Indispensable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 I</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298630"/>
                  </a:ext>
                </a:extLst>
              </a:tr>
              <a:tr h="589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22</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Boussole (transparente avec miroir)</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Non utilisée à cause de la présence de mon guide. S'il n'y a pas de brouillard, de pluie et dans la journée, avec une carte, il a peu de risque de se perdre, les vallées étant très grandes et caractéristiques.</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984816"/>
                  </a:ext>
                </a:extLst>
              </a:tr>
              <a:tr h="142407">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23</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Montre altimètre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Utile (au cas : où perte de son chemin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72540"/>
                  </a:ext>
                </a:extLst>
              </a:tr>
              <a:tr h="142407">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24</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Lampe frontale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Très utile, sert aussi de lampe dans la tente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 I</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429052"/>
                  </a:ext>
                </a:extLst>
              </a:tr>
              <a:tr h="142407">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25</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Ampoule de rechange pour la lampe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 I</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434835"/>
                  </a:ext>
                </a:extLst>
              </a:tr>
              <a:tr h="291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26</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Check-list inventaire équipement (à placer dans porte carte)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A vérifier avant le départ</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N</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049487"/>
                  </a:ext>
                </a:extLst>
              </a:tr>
              <a:tr h="291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27</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Guide des randonnées dans le haut Atlas (dans porte carte)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Utile à cause adresses et nom</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007904"/>
                  </a:ext>
                </a:extLst>
              </a:tr>
              <a:tr h="291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28</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Photocopie Inf. a) Marrakech et b) Asni (dans porte carte)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Divers pouvant être utile (peu utilisé)</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U</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17848"/>
                  </a:ext>
                </a:extLst>
              </a:tr>
              <a:tr h="291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29</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Tableau de correspondance au niveau du change (FF &lt;-&gt; Dh)</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Prévoir le tableau dans les 2 sens et avoir peut-être aussi micro-calculette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U</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6631499"/>
                  </a:ext>
                </a:extLst>
              </a:tr>
              <a:tr h="142407">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29b</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Carte de la région à sillonner</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On la trouve sur place dans grande librairie à Marrakech</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TU I</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84529"/>
                  </a:ext>
                </a:extLst>
              </a:tr>
              <a:tr h="142407">
                <a:tc>
                  <a:txBody>
                    <a:bodyPr/>
                    <a:lstStyle/>
                    <a:p>
                      <a:pPr algn="just">
                        <a:lnSpc>
                          <a:spcPct val="107000"/>
                        </a:lnSpc>
                        <a:spcAft>
                          <a:spcPts val="800"/>
                        </a:spcAft>
                      </a:pPr>
                      <a:r>
                        <a:rPr lang="fr-F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Vêtements été</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3927071033"/>
                  </a:ext>
                </a:extLst>
              </a:tr>
              <a:tr h="440408">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30</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1 tee-shirt</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900">
                          <a:effectLst/>
                          <a:latin typeface="Calibri" panose="020F0502020204030204" pitchFamily="34" charset="0"/>
                          <a:ea typeface="Calibri" panose="020F0502020204030204" pitchFamily="34" charset="0"/>
                          <a:cs typeface="Calibri" panose="020F0502020204030204" pitchFamily="34" charset="0"/>
                        </a:rPr>
                        <a:t>Un peu limite, car j'étais très sale fin randonnée et il n'est pas toujours facile de faire sécher si l'on veut les laver (prévoir 2 tee-shirts)</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900" dirty="0">
                          <a:effectLst/>
                          <a:latin typeface="Calibri" panose="020F0502020204030204" pitchFamily="34" charset="0"/>
                          <a:ea typeface="Calibri" panose="020F0502020204030204" pitchFamily="34" charset="0"/>
                          <a:cs typeface="Calibri" panose="020F0502020204030204" pitchFamily="34" charset="0"/>
                        </a:rPr>
                        <a:t>TU I</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920" marR="369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4433271"/>
                  </a:ext>
                </a:extLst>
              </a:tr>
            </a:tbl>
          </a:graphicData>
        </a:graphic>
      </p:graphicFrame>
    </p:spTree>
    <p:extLst>
      <p:ext uri="{BB962C8B-B14F-4D97-AF65-F5344CB8AC3E}">
        <p14:creationId xmlns:p14="http://schemas.microsoft.com/office/powerpoint/2010/main" val="1924359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458103-6A1B-0A72-FC3B-E30A1D3498C6}"/>
              </a:ext>
            </a:extLst>
          </p:cNvPr>
          <p:cNvSpPr>
            <a:spLocks noGrp="1"/>
          </p:cNvSpPr>
          <p:nvPr>
            <p:ph type="sldNum" sz="quarter" idx="12"/>
          </p:nvPr>
        </p:nvSpPr>
        <p:spPr/>
        <p:txBody>
          <a:bodyPr/>
          <a:lstStyle/>
          <a:p>
            <a:fld id="{9FE46655-4E99-4811-B874-32B6AAA93433}" type="slidenum">
              <a:rPr lang="fr-FR" smtClean="0"/>
              <a:t>31</a:t>
            </a:fld>
            <a:endParaRPr lang="fr-FR"/>
          </a:p>
        </p:txBody>
      </p:sp>
      <p:sp>
        <p:nvSpPr>
          <p:cNvPr id="5" name="ZoneTexte 4">
            <a:extLst>
              <a:ext uri="{FF2B5EF4-FFF2-40B4-BE49-F238E27FC236}">
                <a16:creationId xmlns:a16="http://schemas.microsoft.com/office/drawing/2014/main" id="{B82B0C48-8625-7A6D-6E14-82FE284196BF}"/>
              </a:ext>
            </a:extLst>
          </p:cNvPr>
          <p:cNvSpPr txBox="1"/>
          <p:nvPr/>
        </p:nvSpPr>
        <p:spPr>
          <a:xfrm>
            <a:off x="228600" y="151347"/>
            <a:ext cx="8783198" cy="369332"/>
          </a:xfrm>
          <a:prstGeom prst="rect">
            <a:avLst/>
          </a:prstGeom>
          <a:noFill/>
        </p:spPr>
        <p:txBody>
          <a:bodyPr wrap="square">
            <a:spAutoFit/>
          </a:bodyPr>
          <a:lstStyle/>
          <a:p>
            <a:r>
              <a:rPr lang="fr-FR" sz="1800" b="1" dirty="0">
                <a:solidFill>
                  <a:srgbClr val="003300"/>
                </a:solidFill>
              </a:rPr>
              <a:t>Exemples de matériels prévus pour un trek dans le massif du Toubkal au Maroc (suite)</a:t>
            </a:r>
          </a:p>
        </p:txBody>
      </p:sp>
      <p:graphicFrame>
        <p:nvGraphicFramePr>
          <p:cNvPr id="6" name="Tableau 5">
            <a:extLst>
              <a:ext uri="{FF2B5EF4-FFF2-40B4-BE49-F238E27FC236}">
                <a16:creationId xmlns:a16="http://schemas.microsoft.com/office/drawing/2014/main" id="{BA88076C-5383-B313-464B-843210C744A0}"/>
              </a:ext>
            </a:extLst>
          </p:cNvPr>
          <p:cNvGraphicFramePr>
            <a:graphicFrameLocks noGrp="1"/>
          </p:cNvGraphicFramePr>
          <p:nvPr>
            <p:extLst>
              <p:ext uri="{D42A27DB-BD31-4B8C-83A1-F6EECF244321}">
                <p14:modId xmlns:p14="http://schemas.microsoft.com/office/powerpoint/2010/main" val="1980121179"/>
              </p:ext>
            </p:extLst>
          </p:nvPr>
        </p:nvGraphicFramePr>
        <p:xfrm>
          <a:off x="228601" y="639533"/>
          <a:ext cx="5867400" cy="3789245"/>
        </p:xfrm>
        <a:graphic>
          <a:graphicData uri="http://schemas.openxmlformats.org/drawingml/2006/table">
            <a:tbl>
              <a:tblPr/>
              <a:tblGrid>
                <a:gridCol w="327467">
                  <a:extLst>
                    <a:ext uri="{9D8B030D-6E8A-4147-A177-3AD203B41FA5}">
                      <a16:colId xmlns:a16="http://schemas.microsoft.com/office/drawing/2014/main" val="1546456733"/>
                    </a:ext>
                  </a:extLst>
                </a:gridCol>
                <a:gridCol w="1528940">
                  <a:extLst>
                    <a:ext uri="{9D8B030D-6E8A-4147-A177-3AD203B41FA5}">
                      <a16:colId xmlns:a16="http://schemas.microsoft.com/office/drawing/2014/main" val="2147495320"/>
                    </a:ext>
                  </a:extLst>
                </a:gridCol>
                <a:gridCol w="3522091">
                  <a:extLst>
                    <a:ext uri="{9D8B030D-6E8A-4147-A177-3AD203B41FA5}">
                      <a16:colId xmlns:a16="http://schemas.microsoft.com/office/drawing/2014/main" val="4058603978"/>
                    </a:ext>
                  </a:extLst>
                </a:gridCol>
                <a:gridCol w="488902">
                  <a:extLst>
                    <a:ext uri="{9D8B030D-6E8A-4147-A177-3AD203B41FA5}">
                      <a16:colId xmlns:a16="http://schemas.microsoft.com/office/drawing/2014/main" val="1935446295"/>
                    </a:ext>
                  </a:extLst>
                </a:gridCol>
              </a:tblGrid>
              <a:tr h="402221">
                <a:tc>
                  <a:txBody>
                    <a:bodyPr/>
                    <a:lstStyle/>
                    <a:p>
                      <a:pPr algn="just">
                        <a:lnSpc>
                          <a:spcPct val="107000"/>
                        </a:lnSpc>
                        <a:spcAft>
                          <a:spcPts val="800"/>
                        </a:spcAft>
                      </a:pPr>
                      <a:r>
                        <a:rPr lang="en-GB" sz="1100">
                          <a:effectLst/>
                          <a:latin typeface="Calibri" panose="020F0502020204030204" pitchFamily="34" charset="0"/>
                          <a:ea typeface="Calibri" panose="020F0502020204030204" pitchFamily="34" charset="0"/>
                          <a:cs typeface="Calibri" panose="020F0502020204030204" pitchFamily="34" charset="0"/>
                        </a:rPr>
                        <a:t>31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100">
                          <a:effectLst/>
                          <a:latin typeface="Calibri" panose="020F0502020204030204" pitchFamily="34" charset="0"/>
                          <a:ea typeface="Calibri" panose="020F0502020204030204" pitchFamily="34" charset="0"/>
                          <a:cs typeface="Calibri" panose="020F0502020204030204" pitchFamily="34" charset="0"/>
                        </a:rPr>
                        <a:t>2 slips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(Slip moulant de très bonne qualité pour éviter d'échauffer les cuisses) quantité ici un peu limite, aussi (en prévoir 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 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83162"/>
                  </a:ext>
                </a:extLst>
              </a:tr>
              <a:tr h="19656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Casquette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Obligatoire (attention au vent)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 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166192"/>
                  </a:ext>
                </a:extLst>
              </a:tr>
              <a:tr h="402221">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Lunette de soleil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Obligatoire surtout haute montagne  (bien que je déteste les porter, car aimant voir un paysage avec ses vraies couleurs)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385866"/>
                  </a:ext>
                </a:extLst>
              </a:tr>
              <a:tr h="19656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Bermuda toile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Non utilisé</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054152"/>
                  </a:ext>
                </a:extLst>
              </a:tr>
              <a:tr h="402221">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Maillot de bain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Non utilisé par manque de temps. (On pourrait se baigner nu mais attention de ne pas être vu)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599301"/>
                  </a:ext>
                </a:extLst>
              </a:tr>
              <a:tr h="196560">
                <a:tc>
                  <a:txBody>
                    <a:bodyPr/>
                    <a:lstStyle/>
                    <a:p>
                      <a:pPr algn="just">
                        <a:lnSpc>
                          <a:spcPct val="107000"/>
                        </a:lnSpc>
                        <a:spcAft>
                          <a:spcPts val="800"/>
                        </a:spcAft>
                      </a:pPr>
                      <a:r>
                        <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Vêtements hivers</a:t>
                      </a:r>
                      <a:r>
                        <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45416608"/>
                  </a:ext>
                </a:extLst>
              </a:tr>
              <a:tr h="19656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Pull polaire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452761"/>
                  </a:ext>
                </a:extLst>
              </a:tr>
              <a:tr h="607881">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 X vêtements de corps chaud (montagne Tribonic / Thermolactyl)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Utilisé qu'un seul (mais il n’est pas inutile d'être prévoyant)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6647708"/>
                  </a:ext>
                </a:extLst>
              </a:tr>
              <a:tr h="19656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38</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Parka polaire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Non utilisée mais utile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6595094"/>
                  </a:ext>
                </a:extLst>
              </a:tr>
              <a:tr h="19656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Gants hivers en gortex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Il faut de bons gants (non utilisé)</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681103"/>
                  </a:ext>
                </a:extLst>
              </a:tr>
              <a:tr h="19656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Sous gant (laine)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 prévoir aussi (utilisé)</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344390"/>
                  </a:ext>
                </a:extLst>
              </a:tr>
              <a:tr h="19656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Bonnet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Un peu utilisé (à prévoir tout de même)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3104129"/>
                  </a:ext>
                </a:extLst>
              </a:tr>
              <a:tr h="402221">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Calibri" panose="020F0502020204030204" pitchFamily="34" charset="0"/>
                        </a:rPr>
                        <a:t>Gros pantalon jean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Indispensable, bien utile en cas de dérapage, de chute (il était bon pour le nettoyage en fin de randonnée)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TU</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25004689"/>
                  </a:ext>
                </a:extLst>
              </a:tr>
            </a:tbl>
          </a:graphicData>
        </a:graphic>
      </p:graphicFrame>
      <p:graphicFrame>
        <p:nvGraphicFramePr>
          <p:cNvPr id="7" name="Tableau 6">
            <a:extLst>
              <a:ext uri="{FF2B5EF4-FFF2-40B4-BE49-F238E27FC236}">
                <a16:creationId xmlns:a16="http://schemas.microsoft.com/office/drawing/2014/main" id="{EFAF796F-D699-4F6E-AE26-6CE208A4D385}"/>
              </a:ext>
            </a:extLst>
          </p:cNvPr>
          <p:cNvGraphicFramePr>
            <a:graphicFrameLocks noGrp="1"/>
          </p:cNvGraphicFramePr>
          <p:nvPr>
            <p:extLst>
              <p:ext uri="{D42A27DB-BD31-4B8C-83A1-F6EECF244321}">
                <p14:modId xmlns:p14="http://schemas.microsoft.com/office/powerpoint/2010/main" val="975296131"/>
              </p:ext>
            </p:extLst>
          </p:nvPr>
        </p:nvGraphicFramePr>
        <p:xfrm>
          <a:off x="6335987" y="639533"/>
          <a:ext cx="5661382" cy="5718429"/>
        </p:xfrm>
        <a:graphic>
          <a:graphicData uri="http://schemas.openxmlformats.org/drawingml/2006/table">
            <a:tbl>
              <a:tblPr/>
              <a:tblGrid>
                <a:gridCol w="315969">
                  <a:extLst>
                    <a:ext uri="{9D8B030D-6E8A-4147-A177-3AD203B41FA5}">
                      <a16:colId xmlns:a16="http://schemas.microsoft.com/office/drawing/2014/main" val="2537140298"/>
                    </a:ext>
                  </a:extLst>
                </a:gridCol>
                <a:gridCol w="1887497">
                  <a:extLst>
                    <a:ext uri="{9D8B030D-6E8A-4147-A177-3AD203B41FA5}">
                      <a16:colId xmlns:a16="http://schemas.microsoft.com/office/drawing/2014/main" val="1822499223"/>
                    </a:ext>
                  </a:extLst>
                </a:gridCol>
                <a:gridCol w="2986181">
                  <a:extLst>
                    <a:ext uri="{9D8B030D-6E8A-4147-A177-3AD203B41FA5}">
                      <a16:colId xmlns:a16="http://schemas.microsoft.com/office/drawing/2014/main" val="2854801447"/>
                    </a:ext>
                  </a:extLst>
                </a:gridCol>
                <a:gridCol w="471735">
                  <a:extLst>
                    <a:ext uri="{9D8B030D-6E8A-4147-A177-3AD203B41FA5}">
                      <a16:colId xmlns:a16="http://schemas.microsoft.com/office/drawing/2014/main" val="1610710916"/>
                    </a:ext>
                  </a:extLst>
                </a:gridCol>
              </a:tblGrid>
              <a:tr h="141693">
                <a:tc>
                  <a:txBody>
                    <a:bodyPr/>
                    <a:lstStyle/>
                    <a:p>
                      <a:pPr algn="just">
                        <a:lnSpc>
                          <a:spcPct val="107000"/>
                        </a:lnSpc>
                        <a:spcAft>
                          <a:spcPts val="800"/>
                        </a:spcAft>
                      </a:pPr>
                      <a:r>
                        <a:rPr lang="fr-FR" sz="800">
                          <a:solidFill>
                            <a:srgbClr val="000000"/>
                          </a:solidFill>
                          <a:effectLst/>
                          <a:latin typeface="Calibri" panose="020F0502020204030204" pitchFamily="34" charset="0"/>
                          <a:ea typeface="Calibri" panose="020F0502020204030204" pitchFamily="34" charset="0"/>
                          <a:cs typeface="Calibri" panose="020F0502020204030204" pitchFamily="34" charset="0"/>
                        </a:rPr>
                        <a:t>G</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Vêtement de pluie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Il peut y avoir de violent orage dans le Toubkal</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3252175362"/>
                  </a:ext>
                </a:extLst>
              </a:tr>
              <a:tr h="289879">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43</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err="1">
                          <a:effectLst/>
                          <a:latin typeface="Calibri" panose="020F0502020204030204" pitchFamily="34" charset="0"/>
                          <a:ea typeface="Calibri" panose="020F0502020204030204" pitchFamily="34" charset="0"/>
                          <a:cs typeface="Calibri" panose="020F0502020204030204" pitchFamily="34" charset="0"/>
                        </a:rPr>
                        <a:t>Kway</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Non utilisé (avant d'être léger, ne protège pas de la pluie violente)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n</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8130593"/>
                  </a:ext>
                </a:extLst>
              </a:tr>
              <a:tr h="586251">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44</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Cape de pluie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Très utile (épaisse en cas de chute de grêle, mais choisir solution de chercher refuge, malgré tout) (un peu lourd, chercher la plus légère et la plus solide, mais alors coûteuse)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TU I</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138415"/>
                  </a:ext>
                </a:extLst>
              </a:tr>
              <a:tr h="141693">
                <a:tc>
                  <a:txBody>
                    <a:bodyPr/>
                    <a:lstStyle/>
                    <a:p>
                      <a:pPr algn="just">
                        <a:lnSpc>
                          <a:spcPct val="107000"/>
                        </a:lnSpc>
                        <a:spcAft>
                          <a:spcPts val="800"/>
                        </a:spcAft>
                      </a:pPr>
                      <a:r>
                        <a:rPr lang="fr-FR" sz="800">
                          <a:solidFill>
                            <a:srgbClr val="000000"/>
                          </a:solidFill>
                          <a:effectLst/>
                          <a:latin typeface="Calibri" panose="020F0502020204030204" pitchFamily="34" charset="0"/>
                          <a:ea typeface="Calibri" panose="020F0502020204030204" pitchFamily="34" charset="0"/>
                          <a:cs typeface="Calibri" panose="020F0502020204030204" pitchFamily="34" charset="0"/>
                        </a:rPr>
                        <a:t>H</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Chaussures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3432806836"/>
                  </a:ext>
                </a:extLst>
              </a:tr>
              <a:tr h="438065">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45</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Chaussures de montagne légères</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Indispensable (Ici Chaussures Décathlon) (très sale usée en fin de randonnée, odeur) (pas besoin d'autres chaussures)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TU I</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877985"/>
                  </a:ext>
                </a:extLst>
              </a:tr>
              <a:tr h="438065">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47</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3 très grosses paires de chaussette de coton de montagne randonnée (très bonne qualité)</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J'avais 2 paires de mauvaises qualité. Il ne fait pas lésiner sur la qualité et avoir au moins 3 paires (et les laver au cours de la randonnée)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800">
                          <a:effectLst/>
                          <a:latin typeface="Calibri" panose="020F0502020204030204" pitchFamily="34" charset="0"/>
                          <a:ea typeface="Calibri" panose="020F0502020204030204" pitchFamily="34" charset="0"/>
                          <a:cs typeface="Calibri" panose="020F0502020204030204" pitchFamily="34" charset="0"/>
                        </a:rPr>
                        <a:t>TU I</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398482"/>
                  </a:ext>
                </a:extLst>
              </a:tr>
              <a:tr h="141693">
                <a:tc>
                  <a:txBody>
                    <a:bodyPr/>
                    <a:lstStyle/>
                    <a:p>
                      <a:pPr algn="just">
                        <a:lnSpc>
                          <a:spcPct val="107000"/>
                        </a:lnSpc>
                        <a:spcAft>
                          <a:spcPts val="800"/>
                        </a:spcAft>
                      </a:pPr>
                      <a:r>
                        <a:rPr lang="en-GB"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Bivouac</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1830757461"/>
                  </a:ext>
                </a:extLst>
              </a:tr>
              <a:tr h="141693">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48</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Sac de couchage montagne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071520"/>
                  </a:ext>
                </a:extLst>
              </a:tr>
              <a:tr h="141693">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49</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Matelas mousse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634335"/>
                  </a:ext>
                </a:extLst>
              </a:tr>
              <a:tr h="141693">
                <a:tc>
                  <a:txBody>
                    <a:bodyPr/>
                    <a:lstStyle/>
                    <a:p>
                      <a:pPr algn="just">
                        <a:lnSpc>
                          <a:spcPct val="107000"/>
                        </a:lnSpc>
                        <a:spcAft>
                          <a:spcPts val="800"/>
                        </a:spcAft>
                      </a:pPr>
                      <a:r>
                        <a:rPr lang="fr-FR" sz="800">
                          <a:solidFill>
                            <a:srgbClr val="000000"/>
                          </a:solidFill>
                          <a:effectLst/>
                          <a:latin typeface="Calibri" panose="020F0502020204030204" pitchFamily="34" charset="0"/>
                          <a:ea typeface="Calibri" panose="020F0502020204030204" pitchFamily="34" charset="0"/>
                          <a:cs typeface="Calibri" panose="020F0502020204030204" pitchFamily="34" charset="0"/>
                        </a:rPr>
                        <a:t>J</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Pharmacie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798462981"/>
                  </a:ext>
                </a:extLst>
              </a:tr>
              <a:tr h="438065">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50</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Sérum anti-venin Pasteur (prix 70 Dh, Grande pharmacie, avenue Mohamed V, à Marrakech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Se conserver 1,5 mois à 15 °C (dans Thermos). Non acheté, car les serpents venimeux _ vipères de l'Atlas, cobras ... _ sont rares voire inexistants en montagne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U?</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6669128"/>
                  </a:ext>
                </a:extLst>
              </a:tr>
              <a:tr h="289879">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51</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Mini Thermos pour conserver le sérum</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Finalement non utilisé</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nl-NL" sz="800">
                          <a:effectLst/>
                          <a:latin typeface="Calibri" panose="020F0502020204030204" pitchFamily="34" charset="0"/>
                          <a:ea typeface="Calibri" panose="020F0502020204030204" pitchFamily="34" charset="0"/>
                          <a:cs typeface="Calibri" panose="020F0502020204030204" pitchFamily="34" charset="0"/>
                        </a:rPr>
                        <a:t>U?</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941444"/>
                  </a:ext>
                </a:extLst>
              </a:tr>
              <a:tr h="141693">
                <a:tc>
                  <a:txBody>
                    <a:bodyPr/>
                    <a:lstStyle/>
                    <a:p>
                      <a:pPr algn="just">
                        <a:lnSpc>
                          <a:spcPct val="107000"/>
                        </a:lnSpc>
                        <a:spcAft>
                          <a:spcPts val="800"/>
                        </a:spcAft>
                      </a:pPr>
                      <a:r>
                        <a:rPr lang="nl-NL" sz="800">
                          <a:effectLst/>
                          <a:latin typeface="Calibri" panose="020F0502020204030204" pitchFamily="34" charset="0"/>
                          <a:ea typeface="Calibri" panose="020F0502020204030204" pitchFamily="34" charset="0"/>
                          <a:cs typeface="Calibri" panose="020F0502020204030204" pitchFamily="34" charset="0"/>
                        </a:rPr>
                        <a:t>52</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Pompe Aspivenin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Potentiellement très utile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TU I</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914524"/>
                  </a:ext>
                </a:extLst>
              </a:tr>
              <a:tr h="141693">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53</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Elastoplaste (rouleau)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TU I</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8970411"/>
                  </a:ext>
                </a:extLst>
              </a:tr>
              <a:tr h="141693">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54</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Pansements style Tricostéril</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dirty="0">
                          <a:effectLst/>
                          <a:latin typeface="Calibri" panose="020F0502020204030204" pitchFamily="34" charset="0"/>
                          <a:ea typeface="Calibri" panose="020F0502020204030204" pitchFamily="34" charset="0"/>
                          <a:cs typeface="Calibri" panose="020F0502020204030204" pitchFamily="34" charset="0"/>
                        </a:rPr>
                        <a:t>TU I</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1810582"/>
                  </a:ext>
                </a:extLst>
              </a:tr>
              <a:tr h="141693">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55</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Pansement anti-ampoule Compeed</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Utilisé en raison du manque de bonnes chaussettes.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TU I</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436119"/>
                  </a:ext>
                </a:extLst>
              </a:tr>
              <a:tr h="141693">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56</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Alcool Iodé (Bétadyne)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dirty="0">
                          <a:effectLst/>
                          <a:latin typeface="Calibri" panose="020F0502020204030204" pitchFamily="34" charset="0"/>
                          <a:ea typeface="Calibri" panose="020F0502020204030204" pitchFamily="34" charset="0"/>
                          <a:cs typeface="Calibri" panose="020F0502020204030204" pitchFamily="34" charset="0"/>
                        </a:rPr>
                        <a:t>TU I</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0700104"/>
                  </a:ext>
                </a:extLst>
              </a:tr>
              <a:tr h="141693">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57</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Anti-ballonnement : Eridan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dirty="0">
                          <a:effectLst/>
                          <a:latin typeface="Calibri" panose="020F0502020204030204" pitchFamily="34" charset="0"/>
                          <a:ea typeface="Calibri" panose="020F0502020204030204" pitchFamily="34" charset="0"/>
                          <a:cs typeface="Calibri" panose="020F0502020204030204" pitchFamily="34" charset="0"/>
                        </a:rPr>
                        <a:t>U</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484560"/>
                  </a:ext>
                </a:extLst>
              </a:tr>
              <a:tr h="438065">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58</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Anti-diarrhées : Dyspagon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Attrape nigaud ? (Car très peu de comprimés pour le prix et peu d'effet). Mieux vaudrait Imodium à prendre en 1er et Ercefuryl en 2nd.</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dirty="0">
                          <a:effectLst/>
                          <a:latin typeface="Calibri" panose="020F0502020204030204" pitchFamily="34" charset="0"/>
                          <a:ea typeface="Calibri" panose="020F0502020204030204" pitchFamily="34" charset="0"/>
                          <a:cs typeface="Calibri" panose="020F0502020204030204" pitchFamily="34" charset="0"/>
                        </a:rPr>
                        <a:t>U</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77539"/>
                  </a:ext>
                </a:extLst>
              </a:tr>
              <a:tr h="141693">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59</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Anti colique / spasme : Spasfon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U</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9704408"/>
                  </a:ext>
                </a:extLst>
              </a:tr>
              <a:tr h="438065">
                <a:tc>
                  <a:txBody>
                    <a:bodyPr/>
                    <a:lstStyle/>
                    <a:p>
                      <a:pPr algn="just">
                        <a:lnSpc>
                          <a:spcPct val="107000"/>
                        </a:lnSpc>
                        <a:spcAft>
                          <a:spcPts val="800"/>
                        </a:spcAft>
                      </a:pPr>
                      <a:r>
                        <a:rPr lang="fr-FR" sz="800">
                          <a:effectLst/>
                          <a:latin typeface="Calibri" panose="020F0502020204030204" pitchFamily="34" charset="0"/>
                          <a:ea typeface="Calibri" panose="020F0502020204030204" pitchFamily="34" charset="0"/>
                          <a:cs typeface="Calibri" panose="020F0502020204030204" pitchFamily="34" charset="0"/>
                        </a:rPr>
                        <a:t>60</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Purificateur d'eau : Hydroclonazone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A mettre dans la gourde à tout prélèvement d'eau puis remuer (eau de source, même eau de l'habitant, non nécessaire pour le thé)</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800" dirty="0">
                          <a:effectLst/>
                          <a:latin typeface="Calibri" panose="020F0502020204030204" pitchFamily="34" charset="0"/>
                          <a:ea typeface="Calibri" panose="020F0502020204030204" pitchFamily="34" charset="0"/>
                          <a:cs typeface="Calibri" panose="020F0502020204030204" pitchFamily="34" charset="0"/>
                        </a:rPr>
                        <a:t>TU I</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46" marR="3164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4101763"/>
                  </a:ext>
                </a:extLst>
              </a:tr>
            </a:tbl>
          </a:graphicData>
        </a:graphic>
      </p:graphicFrame>
    </p:spTree>
    <p:extLst>
      <p:ext uri="{BB962C8B-B14F-4D97-AF65-F5344CB8AC3E}">
        <p14:creationId xmlns:p14="http://schemas.microsoft.com/office/powerpoint/2010/main" val="2214753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458103-6A1B-0A72-FC3B-E30A1D3498C6}"/>
              </a:ext>
            </a:extLst>
          </p:cNvPr>
          <p:cNvSpPr>
            <a:spLocks noGrp="1"/>
          </p:cNvSpPr>
          <p:nvPr>
            <p:ph type="sldNum" sz="quarter" idx="12"/>
          </p:nvPr>
        </p:nvSpPr>
        <p:spPr>
          <a:xfrm>
            <a:off x="9220200" y="151347"/>
            <a:ext cx="2743200" cy="365125"/>
          </a:xfrm>
        </p:spPr>
        <p:txBody>
          <a:bodyPr/>
          <a:lstStyle/>
          <a:p>
            <a:fld id="{9FE46655-4E99-4811-B874-32B6AAA93433}" type="slidenum">
              <a:rPr lang="fr-FR" smtClean="0"/>
              <a:t>32</a:t>
            </a:fld>
            <a:endParaRPr lang="fr-FR" dirty="0"/>
          </a:p>
        </p:txBody>
      </p:sp>
      <p:sp>
        <p:nvSpPr>
          <p:cNvPr id="5" name="ZoneTexte 4">
            <a:extLst>
              <a:ext uri="{FF2B5EF4-FFF2-40B4-BE49-F238E27FC236}">
                <a16:creationId xmlns:a16="http://schemas.microsoft.com/office/drawing/2014/main" id="{B82B0C48-8625-7A6D-6E14-82FE284196BF}"/>
              </a:ext>
            </a:extLst>
          </p:cNvPr>
          <p:cNvSpPr txBox="1"/>
          <p:nvPr/>
        </p:nvSpPr>
        <p:spPr>
          <a:xfrm>
            <a:off x="228600" y="151347"/>
            <a:ext cx="8783198" cy="369332"/>
          </a:xfrm>
          <a:prstGeom prst="rect">
            <a:avLst/>
          </a:prstGeom>
          <a:noFill/>
        </p:spPr>
        <p:txBody>
          <a:bodyPr wrap="square">
            <a:spAutoFit/>
          </a:bodyPr>
          <a:lstStyle/>
          <a:p>
            <a:r>
              <a:rPr lang="fr-FR" sz="1800" b="1" dirty="0">
                <a:solidFill>
                  <a:srgbClr val="003300"/>
                </a:solidFill>
              </a:rPr>
              <a:t>Exemples de matériels prévus pour un trek dans le massif du Toubkal au Maroc (suite)</a:t>
            </a:r>
          </a:p>
        </p:txBody>
      </p:sp>
      <p:graphicFrame>
        <p:nvGraphicFramePr>
          <p:cNvPr id="4" name="Tableau 3">
            <a:extLst>
              <a:ext uri="{FF2B5EF4-FFF2-40B4-BE49-F238E27FC236}">
                <a16:creationId xmlns:a16="http://schemas.microsoft.com/office/drawing/2014/main" id="{C3A14CBF-A708-A6F1-FD7B-0566AFB326D9}"/>
              </a:ext>
            </a:extLst>
          </p:cNvPr>
          <p:cNvGraphicFramePr>
            <a:graphicFrameLocks noGrp="1"/>
          </p:cNvGraphicFramePr>
          <p:nvPr>
            <p:extLst>
              <p:ext uri="{D42A27DB-BD31-4B8C-83A1-F6EECF244321}">
                <p14:modId xmlns:p14="http://schemas.microsoft.com/office/powerpoint/2010/main" val="3571538884"/>
              </p:ext>
            </p:extLst>
          </p:nvPr>
        </p:nvGraphicFramePr>
        <p:xfrm>
          <a:off x="228600" y="957262"/>
          <a:ext cx="5332522" cy="2471738"/>
        </p:xfrm>
        <a:graphic>
          <a:graphicData uri="http://schemas.openxmlformats.org/drawingml/2006/table">
            <a:tbl>
              <a:tblPr/>
              <a:tblGrid>
                <a:gridCol w="361950">
                  <a:extLst>
                    <a:ext uri="{9D8B030D-6E8A-4147-A177-3AD203B41FA5}">
                      <a16:colId xmlns:a16="http://schemas.microsoft.com/office/drawing/2014/main" val="1430056359"/>
                    </a:ext>
                  </a:extLst>
                </a:gridCol>
                <a:gridCol w="2162175">
                  <a:extLst>
                    <a:ext uri="{9D8B030D-6E8A-4147-A177-3AD203B41FA5}">
                      <a16:colId xmlns:a16="http://schemas.microsoft.com/office/drawing/2014/main" val="1046356472"/>
                    </a:ext>
                  </a:extLst>
                </a:gridCol>
                <a:gridCol w="2182832">
                  <a:extLst>
                    <a:ext uri="{9D8B030D-6E8A-4147-A177-3AD203B41FA5}">
                      <a16:colId xmlns:a16="http://schemas.microsoft.com/office/drawing/2014/main" val="4097256539"/>
                    </a:ext>
                  </a:extLst>
                </a:gridCol>
                <a:gridCol w="625565">
                  <a:extLst>
                    <a:ext uri="{9D8B030D-6E8A-4147-A177-3AD203B41FA5}">
                      <a16:colId xmlns:a16="http://schemas.microsoft.com/office/drawing/2014/main" val="275402543"/>
                    </a:ext>
                  </a:extLst>
                </a:gridCol>
              </a:tblGrid>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61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Crème solaire haute protection : Anthélios L de la Roche Posay</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Ou autre marque (indispensable pour la haute montagne)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 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729775"/>
                  </a:ext>
                </a:extLst>
              </a:tr>
              <a:tr h="0">
                <a:tc>
                  <a:txBody>
                    <a:bodyPr/>
                    <a:lstStyle/>
                    <a:p>
                      <a:pPr algn="just">
                        <a:lnSpc>
                          <a:spcPct val="107000"/>
                        </a:lnSpc>
                        <a:spcAft>
                          <a:spcPts val="800"/>
                        </a:spcAft>
                      </a:pPr>
                      <a:r>
                        <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K</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Divers (valeurs, nourriture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945313398"/>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62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 grandes boîtes plastique style Tupperware (des boîtes pour ranger les nourritures / barres énergétiques ou lyophilisée (?) et surtout une boîte la pharmacie)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Pas facile à caser dans le sac et à trouver de la bonne dimension et souple en même temps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395428"/>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63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Sacs plastiques (avec fermeture) Ziplock (à associer à grande boîte longue style Tupperware)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Non utilisé (pas eu le temps de prélever échantillons minéraux ou plantes)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7151326"/>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64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Sacs plastiques divers (pour protéger vêtements, nourriture etc. ... contre la pluie)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TU</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090678"/>
                  </a:ext>
                </a:extLst>
              </a:tr>
            </a:tbl>
          </a:graphicData>
        </a:graphic>
      </p:graphicFrame>
      <p:graphicFrame>
        <p:nvGraphicFramePr>
          <p:cNvPr id="6" name="Tableau 5">
            <a:extLst>
              <a:ext uri="{FF2B5EF4-FFF2-40B4-BE49-F238E27FC236}">
                <a16:creationId xmlns:a16="http://schemas.microsoft.com/office/drawing/2014/main" id="{4FC347AA-63F0-3536-6F95-87D2132F60CE}"/>
              </a:ext>
            </a:extLst>
          </p:cNvPr>
          <p:cNvGraphicFramePr>
            <a:graphicFrameLocks noGrp="1"/>
          </p:cNvGraphicFramePr>
          <p:nvPr>
            <p:extLst>
              <p:ext uri="{D42A27DB-BD31-4B8C-83A1-F6EECF244321}">
                <p14:modId xmlns:p14="http://schemas.microsoft.com/office/powerpoint/2010/main" val="1672141575"/>
              </p:ext>
            </p:extLst>
          </p:nvPr>
        </p:nvGraphicFramePr>
        <p:xfrm>
          <a:off x="5699393" y="945040"/>
          <a:ext cx="5953139" cy="4351341"/>
        </p:xfrm>
        <a:graphic>
          <a:graphicData uri="http://schemas.openxmlformats.org/drawingml/2006/table">
            <a:tbl>
              <a:tblPr/>
              <a:tblGrid>
                <a:gridCol w="332252">
                  <a:extLst>
                    <a:ext uri="{9D8B030D-6E8A-4147-A177-3AD203B41FA5}">
                      <a16:colId xmlns:a16="http://schemas.microsoft.com/office/drawing/2014/main" val="2961524306"/>
                    </a:ext>
                  </a:extLst>
                </a:gridCol>
                <a:gridCol w="1984768">
                  <a:extLst>
                    <a:ext uri="{9D8B030D-6E8A-4147-A177-3AD203B41FA5}">
                      <a16:colId xmlns:a16="http://schemas.microsoft.com/office/drawing/2014/main" val="1405632990"/>
                    </a:ext>
                  </a:extLst>
                </a:gridCol>
                <a:gridCol w="3140073">
                  <a:extLst>
                    <a:ext uri="{9D8B030D-6E8A-4147-A177-3AD203B41FA5}">
                      <a16:colId xmlns:a16="http://schemas.microsoft.com/office/drawing/2014/main" val="3358621421"/>
                    </a:ext>
                  </a:extLst>
                </a:gridCol>
                <a:gridCol w="496046">
                  <a:extLst>
                    <a:ext uri="{9D8B030D-6E8A-4147-A177-3AD203B41FA5}">
                      <a16:colId xmlns:a16="http://schemas.microsoft.com/office/drawing/2014/main" val="1815844760"/>
                    </a:ext>
                  </a:extLst>
                </a:gridCol>
              </a:tblGrid>
              <a:tr h="322052">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65</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Ceinture multipoches (style aventurier ou veste multipoche)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Attention, qu'elle ne vous gêne pas pendant la marche (très gênant) ou prévoir un veston multipoche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 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313351"/>
                  </a:ext>
                </a:extLst>
              </a:tr>
              <a:tr h="651389">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66</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Ceinture avec cache d'argent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Non utilisé (il est d'ailleurs difficile d'en trouver suffisamment large pour y ranger une carte de crédit et en même temps pouvant passer par les boucles de ceinture du pantalon/jean)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029192"/>
                  </a:ext>
                </a:extLst>
              </a:tr>
              <a:tr h="651389">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67</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Traveller’s chèque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Non utile pour le Maroc (on y perd beaucoup d'argent à l'achat et au change) (une simple carte de crédit internationale suffit pour retirer de l'argent à Marrakech) (carte à mettre dans un endroit inaccessible et discret)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910779"/>
                  </a:ext>
                </a:extLst>
              </a:tr>
              <a:tr h="322052">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68</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Passeport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Non indispensable au Maroc, une carte nationale d'identité suffit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 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820813"/>
                  </a:ext>
                </a:extLst>
              </a:tr>
              <a:tr h="322052">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69</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Appareil photo compact avec zoom</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Ultra compact, léger (!). Existe avec zoom 28-120, mais plus cher</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5237119"/>
                  </a:ext>
                </a:extLst>
              </a:tr>
              <a:tr h="157383">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70</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Petit pied pour cet appareil</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75716"/>
                  </a:ext>
                </a:extLst>
              </a:tr>
              <a:tr h="157383">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71</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3 pellicules diapo Elite II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519287"/>
                  </a:ext>
                </a:extLst>
              </a:tr>
              <a:tr h="157383">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72</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Paire de lunettes de rechange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Non utilisée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6061272"/>
                  </a:ext>
                </a:extLst>
              </a:tr>
              <a:tr h="48672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74</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Barres énergétique (style Décathlon, Gerblé, Gayelord Hauser ... pâte d'amande, céréales, nougat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Souvent utiles durant l'effort (mais lourd à transporter au début de la randonnée)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 ou 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3261089"/>
                  </a:ext>
                </a:extLst>
              </a:tr>
              <a:tr h="486720">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74</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Curvimètre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Utile pour calculer plus facilement longueur itinéraire sur la carte avant la randonnée (mais peu utile, si guide local connaît les distances exactes à parcourir)</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534748"/>
                  </a:ext>
                </a:extLst>
              </a:tr>
              <a:tr h="157383">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75</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Carnet d'adresse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Pouvant être utile en cas de problème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9300634"/>
                  </a:ext>
                </a:extLst>
              </a:tr>
              <a:tr h="322052">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76</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Mouchoirs en papier (ou Sopalin)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Très utiles en cas d'angine (moins encombrant que le rouleau de Sopalin)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TU</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20869"/>
                  </a:ext>
                </a:extLst>
              </a:tr>
              <a:tr h="157383">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a:effectLst/>
                          <a:latin typeface="Calibri" panose="020F0502020204030204" pitchFamily="34" charset="0"/>
                          <a:ea typeface="Calibri" panose="020F0502020204030204" pitchFamily="34" charset="0"/>
                          <a:cs typeface="Calibri" panose="020F0502020204030204" pitchFamily="34" charset="0"/>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000" dirty="0">
                          <a:effectLst/>
                          <a:latin typeface="Calibri" panose="020F0502020204030204" pitchFamily="34" charset="0"/>
                          <a:ea typeface="Calibri" panose="020F0502020204030204" pitchFamily="34" charset="0"/>
                          <a:cs typeface="Calibri" panose="020F05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803" marR="4080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817167"/>
                  </a:ext>
                </a:extLst>
              </a:tr>
            </a:tbl>
          </a:graphicData>
        </a:graphic>
      </p:graphicFrame>
    </p:spTree>
    <p:extLst>
      <p:ext uri="{BB962C8B-B14F-4D97-AF65-F5344CB8AC3E}">
        <p14:creationId xmlns:p14="http://schemas.microsoft.com/office/powerpoint/2010/main" val="1461624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458103-6A1B-0A72-FC3B-E30A1D3498C6}"/>
              </a:ext>
            </a:extLst>
          </p:cNvPr>
          <p:cNvSpPr>
            <a:spLocks noGrp="1"/>
          </p:cNvSpPr>
          <p:nvPr>
            <p:ph type="sldNum" sz="quarter" idx="12"/>
          </p:nvPr>
        </p:nvSpPr>
        <p:spPr/>
        <p:txBody>
          <a:bodyPr/>
          <a:lstStyle/>
          <a:p>
            <a:fld id="{9FE46655-4E99-4811-B874-32B6AAA93433}" type="slidenum">
              <a:rPr lang="fr-FR" smtClean="0"/>
              <a:t>33</a:t>
            </a:fld>
            <a:endParaRPr lang="fr-FR"/>
          </a:p>
        </p:txBody>
      </p:sp>
      <p:sp>
        <p:nvSpPr>
          <p:cNvPr id="4" name="ZoneTexte 3">
            <a:extLst>
              <a:ext uri="{FF2B5EF4-FFF2-40B4-BE49-F238E27FC236}">
                <a16:creationId xmlns:a16="http://schemas.microsoft.com/office/drawing/2014/main" id="{F3A57A9A-E7E3-22F5-2BC0-3F36F9E3D7D4}"/>
              </a:ext>
            </a:extLst>
          </p:cNvPr>
          <p:cNvSpPr txBox="1"/>
          <p:nvPr/>
        </p:nvSpPr>
        <p:spPr>
          <a:xfrm>
            <a:off x="228600" y="151346"/>
            <a:ext cx="8562860" cy="369332"/>
          </a:xfrm>
          <a:prstGeom prst="rect">
            <a:avLst/>
          </a:prstGeom>
          <a:noFill/>
        </p:spPr>
        <p:txBody>
          <a:bodyPr wrap="square">
            <a:spAutoFit/>
          </a:bodyPr>
          <a:lstStyle/>
          <a:p>
            <a:r>
              <a:rPr lang="fr-FR" sz="1800" b="1" dirty="0">
                <a:solidFill>
                  <a:srgbClr val="003300"/>
                </a:solidFill>
              </a:rPr>
              <a:t>Exemples de matériels prévus pour une expédition dans l’arctique canadien </a:t>
            </a:r>
          </a:p>
        </p:txBody>
      </p:sp>
      <p:sp>
        <p:nvSpPr>
          <p:cNvPr id="11" name="ZoneTexte 10">
            <a:extLst>
              <a:ext uri="{FF2B5EF4-FFF2-40B4-BE49-F238E27FC236}">
                <a16:creationId xmlns:a16="http://schemas.microsoft.com/office/drawing/2014/main" id="{FA8E755E-DE99-B6D0-A4B8-0F7FA19CEE12}"/>
              </a:ext>
            </a:extLst>
          </p:cNvPr>
          <p:cNvSpPr txBox="1"/>
          <p:nvPr/>
        </p:nvSpPr>
        <p:spPr>
          <a:xfrm>
            <a:off x="228599" y="536957"/>
            <a:ext cx="5293605"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Tente et matériel de camp</a:t>
            </a:r>
          </a:p>
        </p:txBody>
      </p:sp>
      <p:graphicFrame>
        <p:nvGraphicFramePr>
          <p:cNvPr id="12" name="Tableau 11">
            <a:extLst>
              <a:ext uri="{FF2B5EF4-FFF2-40B4-BE49-F238E27FC236}">
                <a16:creationId xmlns:a16="http://schemas.microsoft.com/office/drawing/2014/main" id="{8492BF10-B66C-0B93-84D1-A9EF78C43113}"/>
              </a:ext>
            </a:extLst>
          </p:cNvPr>
          <p:cNvGraphicFramePr>
            <a:graphicFrameLocks noGrp="1"/>
          </p:cNvGraphicFramePr>
          <p:nvPr>
            <p:extLst>
              <p:ext uri="{D42A27DB-BD31-4B8C-83A1-F6EECF244321}">
                <p14:modId xmlns:p14="http://schemas.microsoft.com/office/powerpoint/2010/main" val="3410562196"/>
              </p:ext>
            </p:extLst>
          </p:nvPr>
        </p:nvGraphicFramePr>
        <p:xfrm>
          <a:off x="416736" y="963191"/>
          <a:ext cx="6709410" cy="1052513"/>
        </p:xfrm>
        <a:graphic>
          <a:graphicData uri="http://schemas.openxmlformats.org/drawingml/2006/table">
            <a:tbl>
              <a:tblPr/>
              <a:tblGrid>
                <a:gridCol w="1574800">
                  <a:extLst>
                    <a:ext uri="{9D8B030D-6E8A-4147-A177-3AD203B41FA5}">
                      <a16:colId xmlns:a16="http://schemas.microsoft.com/office/drawing/2014/main" val="591719042"/>
                    </a:ext>
                  </a:extLst>
                </a:gridCol>
                <a:gridCol w="3870325">
                  <a:extLst>
                    <a:ext uri="{9D8B030D-6E8A-4147-A177-3AD203B41FA5}">
                      <a16:colId xmlns:a16="http://schemas.microsoft.com/office/drawing/2014/main" val="3491439370"/>
                    </a:ext>
                  </a:extLst>
                </a:gridCol>
                <a:gridCol w="540385">
                  <a:extLst>
                    <a:ext uri="{9D8B030D-6E8A-4147-A177-3AD203B41FA5}">
                      <a16:colId xmlns:a16="http://schemas.microsoft.com/office/drawing/2014/main" val="3532576185"/>
                    </a:ext>
                  </a:extLst>
                </a:gridCol>
                <a:gridCol w="723900">
                  <a:extLst>
                    <a:ext uri="{9D8B030D-6E8A-4147-A177-3AD203B41FA5}">
                      <a16:colId xmlns:a16="http://schemas.microsoft.com/office/drawing/2014/main" val="330700312"/>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77926"/>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Sac à dos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70 litres, cheminée montagne, ou avec poches amovibles (Go Sport, Décathlon, Lafuma, Karmorr...)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1800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800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456689"/>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Tente 2 places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 kg maximum, tunnel, haubanée (Vieux Campeur, Hell Sport...), avec mats/piquets en aluminium + mats additionnels (sardines courtes en cornières en aluminium)</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1800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Calibri" panose="020F0502020204030204" pitchFamily="34" charset="0"/>
                        </a:rPr>
                        <a:t>&gt; 1500 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939663"/>
                  </a:ext>
                </a:extLst>
              </a:tr>
            </a:tbl>
          </a:graphicData>
        </a:graphic>
      </p:graphicFrame>
      <p:sp>
        <p:nvSpPr>
          <p:cNvPr id="16" name="ZoneTexte 15">
            <a:extLst>
              <a:ext uri="{FF2B5EF4-FFF2-40B4-BE49-F238E27FC236}">
                <a16:creationId xmlns:a16="http://schemas.microsoft.com/office/drawing/2014/main" id="{735CBC72-6589-37C8-7927-90CE4087A16D}"/>
              </a:ext>
            </a:extLst>
          </p:cNvPr>
          <p:cNvSpPr txBox="1"/>
          <p:nvPr/>
        </p:nvSpPr>
        <p:spPr>
          <a:xfrm>
            <a:off x="228599" y="2176986"/>
            <a:ext cx="6097836"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Couchage</a:t>
            </a:r>
          </a:p>
        </p:txBody>
      </p:sp>
      <p:graphicFrame>
        <p:nvGraphicFramePr>
          <p:cNvPr id="17" name="Tableau 16">
            <a:extLst>
              <a:ext uri="{FF2B5EF4-FFF2-40B4-BE49-F238E27FC236}">
                <a16:creationId xmlns:a16="http://schemas.microsoft.com/office/drawing/2014/main" id="{ECC6EE8C-8552-68DE-7320-9053A0284C0F}"/>
              </a:ext>
            </a:extLst>
          </p:cNvPr>
          <p:cNvGraphicFramePr>
            <a:graphicFrameLocks noGrp="1"/>
          </p:cNvGraphicFramePr>
          <p:nvPr>
            <p:extLst>
              <p:ext uri="{D42A27DB-BD31-4B8C-83A1-F6EECF244321}">
                <p14:modId xmlns:p14="http://schemas.microsoft.com/office/powerpoint/2010/main" val="576166483"/>
              </p:ext>
            </p:extLst>
          </p:nvPr>
        </p:nvGraphicFramePr>
        <p:xfrm>
          <a:off x="416736" y="2555875"/>
          <a:ext cx="6709410" cy="873125"/>
        </p:xfrm>
        <a:graphic>
          <a:graphicData uri="http://schemas.openxmlformats.org/drawingml/2006/table">
            <a:tbl>
              <a:tblPr/>
              <a:tblGrid>
                <a:gridCol w="1619885">
                  <a:extLst>
                    <a:ext uri="{9D8B030D-6E8A-4147-A177-3AD203B41FA5}">
                      <a16:colId xmlns:a16="http://schemas.microsoft.com/office/drawing/2014/main" val="1718357227"/>
                    </a:ext>
                  </a:extLst>
                </a:gridCol>
                <a:gridCol w="3735705">
                  <a:extLst>
                    <a:ext uri="{9D8B030D-6E8A-4147-A177-3AD203B41FA5}">
                      <a16:colId xmlns:a16="http://schemas.microsoft.com/office/drawing/2014/main" val="544375543"/>
                    </a:ext>
                  </a:extLst>
                </a:gridCol>
                <a:gridCol w="629920">
                  <a:extLst>
                    <a:ext uri="{9D8B030D-6E8A-4147-A177-3AD203B41FA5}">
                      <a16:colId xmlns:a16="http://schemas.microsoft.com/office/drawing/2014/main" val="1899116539"/>
                    </a:ext>
                  </a:extLst>
                </a:gridCol>
                <a:gridCol w="723900">
                  <a:extLst>
                    <a:ext uri="{9D8B030D-6E8A-4147-A177-3AD203B41FA5}">
                      <a16:colId xmlns:a16="http://schemas.microsoft.com/office/drawing/2014/main" val="2923722719"/>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614179"/>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Sac de couchage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 + 5 °C, petit, ultra léger, matériaux synthétiques fibres creuses (exemple : Go Sport, Hell Sport... par exemple pour la fibre :  Dupont de Nemours)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800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&gt; 400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03496"/>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Matelas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En mousse, &gt; 1,5 cm (exemple : Z-Rest long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dirty="0">
                          <a:effectLst/>
                          <a:latin typeface="Calibri" panose="020F0502020204030204" pitchFamily="34" charset="0"/>
                          <a:ea typeface="Calibri" panose="020F0502020204030204" pitchFamily="34" charset="0"/>
                          <a:cs typeface="Calibri" panose="020F0502020204030204" pitchFamily="34" charset="0"/>
                        </a:rPr>
                        <a:t>~150 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010145"/>
                  </a:ext>
                </a:extLst>
              </a:tr>
            </a:tbl>
          </a:graphicData>
        </a:graphic>
      </p:graphicFrame>
      <p:sp>
        <p:nvSpPr>
          <p:cNvPr id="19" name="ZoneTexte 18">
            <a:extLst>
              <a:ext uri="{FF2B5EF4-FFF2-40B4-BE49-F238E27FC236}">
                <a16:creationId xmlns:a16="http://schemas.microsoft.com/office/drawing/2014/main" id="{852848DE-D044-9A3D-7CBB-5E960FA78540}"/>
              </a:ext>
            </a:extLst>
          </p:cNvPr>
          <p:cNvSpPr txBox="1"/>
          <p:nvPr/>
        </p:nvSpPr>
        <p:spPr>
          <a:xfrm>
            <a:off x="140465" y="3535784"/>
            <a:ext cx="6097836"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Cuisine, couvert, réchaud, carburant</a:t>
            </a:r>
          </a:p>
        </p:txBody>
      </p:sp>
      <p:graphicFrame>
        <p:nvGraphicFramePr>
          <p:cNvPr id="20" name="Tableau 19">
            <a:extLst>
              <a:ext uri="{FF2B5EF4-FFF2-40B4-BE49-F238E27FC236}">
                <a16:creationId xmlns:a16="http://schemas.microsoft.com/office/drawing/2014/main" id="{796E9307-4468-570D-B3FE-41ED09F775FD}"/>
              </a:ext>
            </a:extLst>
          </p:cNvPr>
          <p:cNvGraphicFramePr>
            <a:graphicFrameLocks noGrp="1"/>
          </p:cNvGraphicFramePr>
          <p:nvPr>
            <p:extLst>
              <p:ext uri="{D42A27DB-BD31-4B8C-83A1-F6EECF244321}">
                <p14:modId xmlns:p14="http://schemas.microsoft.com/office/powerpoint/2010/main" val="2653823792"/>
              </p:ext>
            </p:extLst>
          </p:nvPr>
        </p:nvGraphicFramePr>
        <p:xfrm>
          <a:off x="416736" y="3969171"/>
          <a:ext cx="6709410" cy="2065338"/>
        </p:xfrm>
        <a:graphic>
          <a:graphicData uri="http://schemas.openxmlformats.org/drawingml/2006/table">
            <a:tbl>
              <a:tblPr/>
              <a:tblGrid>
                <a:gridCol w="1574800">
                  <a:extLst>
                    <a:ext uri="{9D8B030D-6E8A-4147-A177-3AD203B41FA5}">
                      <a16:colId xmlns:a16="http://schemas.microsoft.com/office/drawing/2014/main" val="4051052887"/>
                    </a:ext>
                  </a:extLst>
                </a:gridCol>
                <a:gridCol w="3780790">
                  <a:extLst>
                    <a:ext uri="{9D8B030D-6E8A-4147-A177-3AD203B41FA5}">
                      <a16:colId xmlns:a16="http://schemas.microsoft.com/office/drawing/2014/main" val="1074619310"/>
                    </a:ext>
                  </a:extLst>
                </a:gridCol>
                <a:gridCol w="629920">
                  <a:extLst>
                    <a:ext uri="{9D8B030D-6E8A-4147-A177-3AD203B41FA5}">
                      <a16:colId xmlns:a16="http://schemas.microsoft.com/office/drawing/2014/main" val="1570747773"/>
                    </a:ext>
                  </a:extLst>
                </a:gridCol>
                <a:gridCol w="723900">
                  <a:extLst>
                    <a:ext uri="{9D8B030D-6E8A-4147-A177-3AD203B41FA5}">
                      <a16:colId xmlns:a16="http://schemas.microsoft.com/office/drawing/2014/main" val="4113881393"/>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928984"/>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Couteau suisse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De bonne qualité avec ciseaux, scie, pince à épiler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 g</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80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622534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Bol / verre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Plastique (voir vieux campeur, Go Sport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 g</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10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866057"/>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Casserole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Ou popote (il en existe en titane)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50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81314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Couverts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Cuillère + fourchette aluminium ou titane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25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82699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Gourde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 L, ou bidon plastique ultra léger, fermeture style bouteille de bière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10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806427"/>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Briquet / ou allumettes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Par exemple Bic : allumettes étanches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 g</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&gt; 10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6043635"/>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Réchaud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 alcool ou à essence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80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629571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Bidon pour le carburant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 L, prévoir bidon spécial essence pour l’essence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5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544859"/>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Rouleau papier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Pour la cuisine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5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254291"/>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Eponge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Petite double face, face éponge, face scratch</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Calibri" panose="020F0502020204030204" pitchFamily="34" charset="0"/>
                        </a:rPr>
                        <a:t>5 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721436"/>
                  </a:ext>
                </a:extLst>
              </a:tr>
            </a:tbl>
          </a:graphicData>
        </a:graphic>
      </p:graphicFrame>
    </p:spTree>
    <p:extLst>
      <p:ext uri="{BB962C8B-B14F-4D97-AF65-F5344CB8AC3E}">
        <p14:creationId xmlns:p14="http://schemas.microsoft.com/office/powerpoint/2010/main" val="3240297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458103-6A1B-0A72-FC3B-E30A1D3498C6}"/>
              </a:ext>
            </a:extLst>
          </p:cNvPr>
          <p:cNvSpPr>
            <a:spLocks noGrp="1"/>
          </p:cNvSpPr>
          <p:nvPr>
            <p:ph type="sldNum" sz="quarter" idx="12"/>
          </p:nvPr>
        </p:nvSpPr>
        <p:spPr/>
        <p:txBody>
          <a:bodyPr/>
          <a:lstStyle/>
          <a:p>
            <a:fld id="{9FE46655-4E99-4811-B874-32B6AAA93433}" type="slidenum">
              <a:rPr lang="fr-FR" smtClean="0"/>
              <a:t>34</a:t>
            </a:fld>
            <a:endParaRPr lang="fr-FR"/>
          </a:p>
        </p:txBody>
      </p:sp>
      <p:sp>
        <p:nvSpPr>
          <p:cNvPr id="3" name="ZoneTexte 2">
            <a:extLst>
              <a:ext uri="{FF2B5EF4-FFF2-40B4-BE49-F238E27FC236}">
                <a16:creationId xmlns:a16="http://schemas.microsoft.com/office/drawing/2014/main" id="{8413618E-DC6F-85A4-F69B-FD12556EA1B7}"/>
              </a:ext>
            </a:extLst>
          </p:cNvPr>
          <p:cNvSpPr txBox="1"/>
          <p:nvPr/>
        </p:nvSpPr>
        <p:spPr>
          <a:xfrm>
            <a:off x="228600" y="151346"/>
            <a:ext cx="8562860" cy="369332"/>
          </a:xfrm>
          <a:prstGeom prst="rect">
            <a:avLst/>
          </a:prstGeom>
          <a:noFill/>
        </p:spPr>
        <p:txBody>
          <a:bodyPr wrap="square">
            <a:spAutoFit/>
          </a:bodyPr>
          <a:lstStyle/>
          <a:p>
            <a:r>
              <a:rPr lang="fr-FR" sz="1800" b="1" dirty="0">
                <a:solidFill>
                  <a:srgbClr val="003300"/>
                </a:solidFill>
              </a:rPr>
              <a:t>Exemples de matériels prévus pour une expédition dans l’arctique canadien (suite) </a:t>
            </a:r>
          </a:p>
        </p:txBody>
      </p:sp>
      <p:sp>
        <p:nvSpPr>
          <p:cNvPr id="6" name="ZoneTexte 5">
            <a:extLst>
              <a:ext uri="{FF2B5EF4-FFF2-40B4-BE49-F238E27FC236}">
                <a16:creationId xmlns:a16="http://schemas.microsoft.com/office/drawing/2014/main" id="{62FEDDFB-AE6A-656D-2B3C-CBB731B4D436}"/>
              </a:ext>
            </a:extLst>
          </p:cNvPr>
          <p:cNvSpPr txBox="1"/>
          <p:nvPr/>
        </p:nvSpPr>
        <p:spPr>
          <a:xfrm>
            <a:off x="-300210" y="603023"/>
            <a:ext cx="6097836"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Matériel, outillage d’entretien et de réparation</a:t>
            </a:r>
          </a:p>
        </p:txBody>
      </p:sp>
      <p:graphicFrame>
        <p:nvGraphicFramePr>
          <p:cNvPr id="7" name="Tableau 6">
            <a:extLst>
              <a:ext uri="{FF2B5EF4-FFF2-40B4-BE49-F238E27FC236}">
                <a16:creationId xmlns:a16="http://schemas.microsoft.com/office/drawing/2014/main" id="{83EFCA90-81A8-9F50-F4A3-6AD2F67CFAC3}"/>
              </a:ext>
            </a:extLst>
          </p:cNvPr>
          <p:cNvGraphicFramePr>
            <a:graphicFrameLocks noGrp="1"/>
          </p:cNvGraphicFramePr>
          <p:nvPr>
            <p:extLst>
              <p:ext uri="{D42A27DB-BD31-4B8C-83A1-F6EECF244321}">
                <p14:modId xmlns:p14="http://schemas.microsoft.com/office/powerpoint/2010/main" val="2577412898"/>
              </p:ext>
            </p:extLst>
          </p:nvPr>
        </p:nvGraphicFramePr>
        <p:xfrm>
          <a:off x="306567" y="1004876"/>
          <a:ext cx="6709410" cy="2433638"/>
        </p:xfrm>
        <a:graphic>
          <a:graphicData uri="http://schemas.openxmlformats.org/drawingml/2006/table">
            <a:tbl>
              <a:tblPr/>
              <a:tblGrid>
                <a:gridCol w="1574800">
                  <a:extLst>
                    <a:ext uri="{9D8B030D-6E8A-4147-A177-3AD203B41FA5}">
                      <a16:colId xmlns:a16="http://schemas.microsoft.com/office/drawing/2014/main" val="3243387707"/>
                    </a:ext>
                  </a:extLst>
                </a:gridCol>
                <a:gridCol w="3780790">
                  <a:extLst>
                    <a:ext uri="{9D8B030D-6E8A-4147-A177-3AD203B41FA5}">
                      <a16:colId xmlns:a16="http://schemas.microsoft.com/office/drawing/2014/main" val="999991240"/>
                    </a:ext>
                  </a:extLst>
                </a:gridCol>
                <a:gridCol w="629920">
                  <a:extLst>
                    <a:ext uri="{9D8B030D-6E8A-4147-A177-3AD203B41FA5}">
                      <a16:colId xmlns:a16="http://schemas.microsoft.com/office/drawing/2014/main" val="897000814"/>
                    </a:ext>
                  </a:extLst>
                </a:gridCol>
                <a:gridCol w="723900">
                  <a:extLst>
                    <a:ext uri="{9D8B030D-6E8A-4147-A177-3AD203B41FA5}">
                      <a16:colId xmlns:a16="http://schemas.microsoft.com/office/drawing/2014/main" val="4020457653"/>
                    </a:ext>
                  </a:extLst>
                </a:gridCol>
              </a:tblGrid>
              <a:tr h="0">
                <a:tc>
                  <a:txBody>
                    <a:bodyPr/>
                    <a:lstStyle/>
                    <a:p>
                      <a:pPr algn="just">
                        <a:lnSpc>
                          <a:spcPct val="107000"/>
                        </a:lnSpc>
                        <a:spcAft>
                          <a:spcPts val="800"/>
                        </a:spcAft>
                      </a:pPr>
                      <a:r>
                        <a:rPr lang="fr-FR"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lnSpc>
                          <a:spcPct val="107000"/>
                        </a:lnSpc>
                        <a:spcAft>
                          <a:spcPts val="800"/>
                        </a:spcAft>
                      </a:pPr>
                      <a:r>
                        <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prix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2596020121"/>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Trousse de couture avec boutons, fils à coudre, aiguilles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Pour recoudre pantalon, chaussures, tente, comprenant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2 épingles de nourrice de différentes tailles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2 petits boutons noirs, 2 idem blanc</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2 grandes aiguilles à repriser + 2 petites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Fil à coudre solide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10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244956"/>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Ficelles en Nylon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 m, pour réparer tendeurs de tentes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Et pour arrimer tout ce que l’on ne veut pas perdre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&gt; 5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791798"/>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Elastiques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 gros élastique de tente (permet d’arrimer des objets)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10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690955"/>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Scotch</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Plastique, étanche, épais (pour réparation)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6193165"/>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Chaînette de lunette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Pour porteur de lunette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Calibri" panose="020F0502020204030204" pitchFamily="34" charset="0"/>
                        </a:rPr>
                        <a:t>~ 30 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053442"/>
                  </a:ext>
                </a:extLst>
              </a:tr>
            </a:tbl>
          </a:graphicData>
        </a:graphic>
      </p:graphicFrame>
      <p:sp>
        <p:nvSpPr>
          <p:cNvPr id="9" name="ZoneTexte 8">
            <a:extLst>
              <a:ext uri="{FF2B5EF4-FFF2-40B4-BE49-F238E27FC236}">
                <a16:creationId xmlns:a16="http://schemas.microsoft.com/office/drawing/2014/main" id="{571D9DE3-6929-9AA9-2DC1-218822221ACA}"/>
              </a:ext>
            </a:extLst>
          </p:cNvPr>
          <p:cNvSpPr txBox="1"/>
          <p:nvPr/>
        </p:nvSpPr>
        <p:spPr>
          <a:xfrm>
            <a:off x="-150562" y="3453385"/>
            <a:ext cx="6246562"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Toilette et hygiène</a:t>
            </a:r>
          </a:p>
        </p:txBody>
      </p:sp>
      <p:graphicFrame>
        <p:nvGraphicFramePr>
          <p:cNvPr id="10" name="Tableau 9">
            <a:extLst>
              <a:ext uri="{FF2B5EF4-FFF2-40B4-BE49-F238E27FC236}">
                <a16:creationId xmlns:a16="http://schemas.microsoft.com/office/drawing/2014/main" id="{050D9377-C11C-B90D-9CE3-F5E25B0FA869}"/>
              </a:ext>
            </a:extLst>
          </p:cNvPr>
          <p:cNvGraphicFramePr>
            <a:graphicFrameLocks noGrp="1"/>
          </p:cNvGraphicFramePr>
          <p:nvPr>
            <p:extLst>
              <p:ext uri="{D42A27DB-BD31-4B8C-83A1-F6EECF244321}">
                <p14:modId xmlns:p14="http://schemas.microsoft.com/office/powerpoint/2010/main" val="1381802933"/>
              </p:ext>
            </p:extLst>
          </p:nvPr>
        </p:nvGraphicFramePr>
        <p:xfrm>
          <a:off x="306567" y="3839484"/>
          <a:ext cx="6709410" cy="1028700"/>
        </p:xfrm>
        <a:graphic>
          <a:graphicData uri="http://schemas.openxmlformats.org/drawingml/2006/table">
            <a:tbl>
              <a:tblPr/>
              <a:tblGrid>
                <a:gridCol w="1574800">
                  <a:extLst>
                    <a:ext uri="{9D8B030D-6E8A-4147-A177-3AD203B41FA5}">
                      <a16:colId xmlns:a16="http://schemas.microsoft.com/office/drawing/2014/main" val="2443979127"/>
                    </a:ext>
                  </a:extLst>
                </a:gridCol>
                <a:gridCol w="3780790">
                  <a:extLst>
                    <a:ext uri="{9D8B030D-6E8A-4147-A177-3AD203B41FA5}">
                      <a16:colId xmlns:a16="http://schemas.microsoft.com/office/drawing/2014/main" val="1610611074"/>
                    </a:ext>
                  </a:extLst>
                </a:gridCol>
                <a:gridCol w="629920">
                  <a:extLst>
                    <a:ext uri="{9D8B030D-6E8A-4147-A177-3AD203B41FA5}">
                      <a16:colId xmlns:a16="http://schemas.microsoft.com/office/drawing/2014/main" val="972821804"/>
                    </a:ext>
                  </a:extLst>
                </a:gridCol>
                <a:gridCol w="723900">
                  <a:extLst>
                    <a:ext uri="{9D8B030D-6E8A-4147-A177-3AD203B41FA5}">
                      <a16:colId xmlns:a16="http://schemas.microsoft.com/office/drawing/2014/main" val="260701691"/>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273586"/>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Brosse à dent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Petit format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176662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Dentifrice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Tube, petit format style échantillon gratuit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5106801"/>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Savon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savon d’hôtels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812214"/>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Serviette toilette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Petite, à placer dans sac plastique sur dessus du sac</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20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960335"/>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Papier hygiénique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470235"/>
                  </a:ext>
                </a:extLst>
              </a:tr>
            </a:tbl>
          </a:graphicData>
        </a:graphic>
      </p:graphicFrame>
    </p:spTree>
    <p:extLst>
      <p:ext uri="{BB962C8B-B14F-4D97-AF65-F5344CB8AC3E}">
        <p14:creationId xmlns:p14="http://schemas.microsoft.com/office/powerpoint/2010/main" val="292406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AF0173-B1A3-40DA-6914-68EE671ADE56}"/>
              </a:ext>
            </a:extLst>
          </p:cNvPr>
          <p:cNvSpPr>
            <a:spLocks noGrp="1"/>
          </p:cNvSpPr>
          <p:nvPr>
            <p:ph type="sldNum" sz="quarter" idx="12"/>
          </p:nvPr>
        </p:nvSpPr>
        <p:spPr/>
        <p:txBody>
          <a:bodyPr/>
          <a:lstStyle/>
          <a:p>
            <a:fld id="{9FE46655-4E99-4811-B874-32B6AAA93433}" type="slidenum">
              <a:rPr lang="fr-FR" smtClean="0"/>
              <a:t>35</a:t>
            </a:fld>
            <a:endParaRPr lang="fr-FR"/>
          </a:p>
        </p:txBody>
      </p:sp>
      <p:sp>
        <p:nvSpPr>
          <p:cNvPr id="3" name="ZoneTexte 2">
            <a:extLst>
              <a:ext uri="{FF2B5EF4-FFF2-40B4-BE49-F238E27FC236}">
                <a16:creationId xmlns:a16="http://schemas.microsoft.com/office/drawing/2014/main" id="{18761C43-2A14-8A3A-A3F2-B93DED9CDC04}"/>
              </a:ext>
            </a:extLst>
          </p:cNvPr>
          <p:cNvSpPr txBox="1"/>
          <p:nvPr/>
        </p:nvSpPr>
        <p:spPr>
          <a:xfrm>
            <a:off x="228600" y="151346"/>
            <a:ext cx="8562860" cy="369332"/>
          </a:xfrm>
          <a:prstGeom prst="rect">
            <a:avLst/>
          </a:prstGeom>
          <a:noFill/>
        </p:spPr>
        <p:txBody>
          <a:bodyPr wrap="square">
            <a:spAutoFit/>
          </a:bodyPr>
          <a:lstStyle/>
          <a:p>
            <a:r>
              <a:rPr lang="fr-FR" sz="1800" b="1" dirty="0">
                <a:solidFill>
                  <a:srgbClr val="003300"/>
                </a:solidFill>
              </a:rPr>
              <a:t>Exemples de matériels prévus pour une expédition dans l’arctique canadien (suite) </a:t>
            </a:r>
          </a:p>
        </p:txBody>
      </p:sp>
      <p:graphicFrame>
        <p:nvGraphicFramePr>
          <p:cNvPr id="4" name="Tableau 3">
            <a:extLst>
              <a:ext uri="{FF2B5EF4-FFF2-40B4-BE49-F238E27FC236}">
                <a16:creationId xmlns:a16="http://schemas.microsoft.com/office/drawing/2014/main" id="{A10909AE-26C0-7DFC-F336-9DB49529D1CC}"/>
              </a:ext>
            </a:extLst>
          </p:cNvPr>
          <p:cNvGraphicFramePr>
            <a:graphicFrameLocks noGrp="1"/>
          </p:cNvGraphicFramePr>
          <p:nvPr>
            <p:extLst>
              <p:ext uri="{D42A27DB-BD31-4B8C-83A1-F6EECF244321}">
                <p14:modId xmlns:p14="http://schemas.microsoft.com/office/powerpoint/2010/main" val="1814822781"/>
              </p:ext>
            </p:extLst>
          </p:nvPr>
        </p:nvGraphicFramePr>
        <p:xfrm>
          <a:off x="228600" y="973118"/>
          <a:ext cx="6713220" cy="3500440"/>
        </p:xfrm>
        <a:graphic>
          <a:graphicData uri="http://schemas.openxmlformats.org/drawingml/2006/table">
            <a:tbl>
              <a:tblPr/>
              <a:tblGrid>
                <a:gridCol w="1035050">
                  <a:extLst>
                    <a:ext uri="{9D8B030D-6E8A-4147-A177-3AD203B41FA5}">
                      <a16:colId xmlns:a16="http://schemas.microsoft.com/office/drawing/2014/main" val="1681998769"/>
                    </a:ext>
                  </a:extLst>
                </a:gridCol>
                <a:gridCol w="4324350">
                  <a:extLst>
                    <a:ext uri="{9D8B030D-6E8A-4147-A177-3AD203B41FA5}">
                      <a16:colId xmlns:a16="http://schemas.microsoft.com/office/drawing/2014/main" val="2002142879"/>
                    </a:ext>
                  </a:extLst>
                </a:gridCol>
                <a:gridCol w="629920">
                  <a:extLst>
                    <a:ext uri="{9D8B030D-6E8A-4147-A177-3AD203B41FA5}">
                      <a16:colId xmlns:a16="http://schemas.microsoft.com/office/drawing/2014/main" val="995626566"/>
                    </a:ext>
                  </a:extLst>
                </a:gridCol>
                <a:gridCol w="723900">
                  <a:extLst>
                    <a:ext uri="{9D8B030D-6E8A-4147-A177-3AD203B41FA5}">
                      <a16:colId xmlns:a16="http://schemas.microsoft.com/office/drawing/2014/main" val="3648184147"/>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5818197"/>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Montre altimètre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Voire avec thermomètre (exemple : Casio ARW320, Sylva ...)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&gt; 700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3380666"/>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Porte mine/crayon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Pour prendre des notes, + 1 stylo</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57754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Bloc-notes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Petit, bloc reporter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10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4394664"/>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Check-list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De tout votre matériel à revérifier avant le départ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326687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Cartes / guides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Cartes du parcourt à réaliser (chez le Vieux Campeur existent des carte du monde entier)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100 F pièce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79964"/>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Porte-carte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Etanche (magasin de sport)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50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689977"/>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Couverture de survie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20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356908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Défense anti-ours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 fusil calibre 12 (prévoir 3 mois pour obtenir le permis), + 12 cartouches calibre 12 (ferret), 2) cartouche explosive (Bear Banger, paquet de 6, 42 $), 3) bombe poivre rouge “ Counter Assault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200 g</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170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162566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GPS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Orientation, permet de suivre un cap ou de trouver le nord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300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1000F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6900645"/>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Balise détresse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Sarsat Cospas, exemple :  Kanad 406 XS de plastimo,406 MHz, flotte, ’émet pas dans l’eau,154 x 34 x 70 mm,400 gr., chez Discount Marine, 92100 BOULOGNE BILLANCOURT, tel : 01 46 20 42 42. Location 500 F chez semaine à GNGL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400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Calibri" panose="020F0502020204030204" pitchFamily="34" charset="0"/>
                        </a:rPr>
                        <a:t>&gt; 4000F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628124"/>
                  </a:ext>
                </a:extLst>
              </a:tr>
            </a:tbl>
          </a:graphicData>
        </a:graphic>
      </p:graphicFrame>
      <p:sp>
        <p:nvSpPr>
          <p:cNvPr id="5" name="ZoneTexte 4">
            <a:extLst>
              <a:ext uri="{FF2B5EF4-FFF2-40B4-BE49-F238E27FC236}">
                <a16:creationId xmlns:a16="http://schemas.microsoft.com/office/drawing/2014/main" id="{9134B09E-6A7B-C995-F188-C25E262E0A79}"/>
              </a:ext>
            </a:extLst>
          </p:cNvPr>
          <p:cNvSpPr txBox="1"/>
          <p:nvPr/>
        </p:nvSpPr>
        <p:spPr>
          <a:xfrm>
            <a:off x="228600" y="520678"/>
            <a:ext cx="6246562"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Orientation, topographie, survie</a:t>
            </a:r>
          </a:p>
        </p:txBody>
      </p:sp>
      <p:sp>
        <p:nvSpPr>
          <p:cNvPr id="7" name="ZoneTexte 6">
            <a:extLst>
              <a:ext uri="{FF2B5EF4-FFF2-40B4-BE49-F238E27FC236}">
                <a16:creationId xmlns:a16="http://schemas.microsoft.com/office/drawing/2014/main" id="{ACE7A0EF-0857-2759-591B-EAA10071F5C9}"/>
              </a:ext>
            </a:extLst>
          </p:cNvPr>
          <p:cNvSpPr txBox="1"/>
          <p:nvPr/>
        </p:nvSpPr>
        <p:spPr>
          <a:xfrm>
            <a:off x="843984" y="4504151"/>
            <a:ext cx="6097836"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Habillement</a:t>
            </a:r>
          </a:p>
        </p:txBody>
      </p:sp>
      <p:graphicFrame>
        <p:nvGraphicFramePr>
          <p:cNvPr id="8" name="Tableau 7">
            <a:extLst>
              <a:ext uri="{FF2B5EF4-FFF2-40B4-BE49-F238E27FC236}">
                <a16:creationId xmlns:a16="http://schemas.microsoft.com/office/drawing/2014/main" id="{6D24D08D-7CC7-F3C6-EC5F-1EA40AB96A20}"/>
              </a:ext>
            </a:extLst>
          </p:cNvPr>
          <p:cNvGraphicFramePr>
            <a:graphicFrameLocks noGrp="1"/>
          </p:cNvGraphicFramePr>
          <p:nvPr>
            <p:extLst>
              <p:ext uri="{D42A27DB-BD31-4B8C-83A1-F6EECF244321}">
                <p14:modId xmlns:p14="http://schemas.microsoft.com/office/powerpoint/2010/main" val="2869663184"/>
              </p:ext>
            </p:extLst>
          </p:nvPr>
        </p:nvGraphicFramePr>
        <p:xfrm>
          <a:off x="228600" y="4792662"/>
          <a:ext cx="6713220" cy="2065338"/>
        </p:xfrm>
        <a:graphic>
          <a:graphicData uri="http://schemas.openxmlformats.org/drawingml/2006/table">
            <a:tbl>
              <a:tblPr/>
              <a:tblGrid>
                <a:gridCol w="1035050">
                  <a:extLst>
                    <a:ext uri="{9D8B030D-6E8A-4147-A177-3AD203B41FA5}">
                      <a16:colId xmlns:a16="http://schemas.microsoft.com/office/drawing/2014/main" val="3896639318"/>
                    </a:ext>
                  </a:extLst>
                </a:gridCol>
                <a:gridCol w="4324350">
                  <a:extLst>
                    <a:ext uri="{9D8B030D-6E8A-4147-A177-3AD203B41FA5}">
                      <a16:colId xmlns:a16="http://schemas.microsoft.com/office/drawing/2014/main" val="766465159"/>
                    </a:ext>
                  </a:extLst>
                </a:gridCol>
                <a:gridCol w="629920">
                  <a:extLst>
                    <a:ext uri="{9D8B030D-6E8A-4147-A177-3AD203B41FA5}">
                      <a16:colId xmlns:a16="http://schemas.microsoft.com/office/drawing/2014/main" val="3736102154"/>
                    </a:ext>
                  </a:extLst>
                </a:gridCol>
                <a:gridCol w="723900">
                  <a:extLst>
                    <a:ext uri="{9D8B030D-6E8A-4147-A177-3AD203B41FA5}">
                      <a16:colId xmlns:a16="http://schemas.microsoft.com/office/drawing/2014/main" val="2370043836"/>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229790"/>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Tee-shirt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Technique manche longue (en prévoir au moins 4 exemplaires)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250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64098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Collant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Collant technique (1 minimum) (+ éventuel. Pantalon polaire)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300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250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833184"/>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Slips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Neufs, techniques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&gt; 150 F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027431"/>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Veste polaire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S’ouvrant totalement par une fermeture Eclair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600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300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236903"/>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Pantalon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Solide, déperlante, imperméables, respirantes Gore tex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&gt;1000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195341"/>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Veste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Solide, déperlante, imperméables, respirantes Gore tex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&gt;1000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7266221"/>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Bonnet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Chaud (laine, polaire...)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&gt; 50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5160308"/>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Gants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Laine, selon les individus. Je n’en portais pas.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50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91681"/>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Chaussures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Trekking ou Trekking montagne, étanches, Gore Tex, cuir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&gt;1000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16240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Chaussettes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Anti-ampoule (exemple : Doubles de Thyo, ...). En prévoir au moins 4 paires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90 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1559652"/>
                  </a:ext>
                </a:extLst>
              </a:tr>
            </a:tbl>
          </a:graphicData>
        </a:graphic>
      </p:graphicFrame>
    </p:spTree>
    <p:extLst>
      <p:ext uri="{BB962C8B-B14F-4D97-AF65-F5344CB8AC3E}">
        <p14:creationId xmlns:p14="http://schemas.microsoft.com/office/powerpoint/2010/main" val="2598729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AF0173-B1A3-40DA-6914-68EE671ADE56}"/>
              </a:ext>
            </a:extLst>
          </p:cNvPr>
          <p:cNvSpPr>
            <a:spLocks noGrp="1"/>
          </p:cNvSpPr>
          <p:nvPr>
            <p:ph type="sldNum" sz="quarter" idx="12"/>
          </p:nvPr>
        </p:nvSpPr>
        <p:spPr/>
        <p:txBody>
          <a:bodyPr/>
          <a:lstStyle/>
          <a:p>
            <a:fld id="{9FE46655-4E99-4811-B874-32B6AAA93433}" type="slidenum">
              <a:rPr lang="fr-FR" smtClean="0"/>
              <a:t>36</a:t>
            </a:fld>
            <a:endParaRPr lang="fr-FR"/>
          </a:p>
        </p:txBody>
      </p:sp>
      <p:sp>
        <p:nvSpPr>
          <p:cNvPr id="3" name="ZoneTexte 2">
            <a:extLst>
              <a:ext uri="{FF2B5EF4-FFF2-40B4-BE49-F238E27FC236}">
                <a16:creationId xmlns:a16="http://schemas.microsoft.com/office/drawing/2014/main" id="{18761C43-2A14-8A3A-A3F2-B93DED9CDC04}"/>
              </a:ext>
            </a:extLst>
          </p:cNvPr>
          <p:cNvSpPr txBox="1"/>
          <p:nvPr/>
        </p:nvSpPr>
        <p:spPr>
          <a:xfrm>
            <a:off x="228600" y="151346"/>
            <a:ext cx="8562860" cy="369332"/>
          </a:xfrm>
          <a:prstGeom prst="rect">
            <a:avLst/>
          </a:prstGeom>
          <a:noFill/>
        </p:spPr>
        <p:txBody>
          <a:bodyPr wrap="square">
            <a:spAutoFit/>
          </a:bodyPr>
          <a:lstStyle/>
          <a:p>
            <a:r>
              <a:rPr lang="fr-FR" sz="1800" b="1" dirty="0">
                <a:solidFill>
                  <a:srgbClr val="003300"/>
                </a:solidFill>
              </a:rPr>
              <a:t>Exemples de matériels prévus pour une expédition dans l’arctique canadien (suite) </a:t>
            </a:r>
          </a:p>
        </p:txBody>
      </p:sp>
      <p:sp>
        <p:nvSpPr>
          <p:cNvPr id="5" name="ZoneTexte 4">
            <a:extLst>
              <a:ext uri="{FF2B5EF4-FFF2-40B4-BE49-F238E27FC236}">
                <a16:creationId xmlns:a16="http://schemas.microsoft.com/office/drawing/2014/main" id="{E4E38459-1F24-2D8B-3A16-121FB6FBB3C9}"/>
              </a:ext>
            </a:extLst>
          </p:cNvPr>
          <p:cNvSpPr txBox="1"/>
          <p:nvPr/>
        </p:nvSpPr>
        <p:spPr>
          <a:xfrm>
            <a:off x="0" y="658108"/>
            <a:ext cx="6097836"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Pharmacie</a:t>
            </a:r>
          </a:p>
        </p:txBody>
      </p:sp>
      <p:sp>
        <p:nvSpPr>
          <p:cNvPr id="7" name="ZoneTexte 6">
            <a:extLst>
              <a:ext uri="{FF2B5EF4-FFF2-40B4-BE49-F238E27FC236}">
                <a16:creationId xmlns:a16="http://schemas.microsoft.com/office/drawing/2014/main" id="{B67BC558-0BE1-20AB-CE16-C6776D58E3BD}"/>
              </a:ext>
            </a:extLst>
          </p:cNvPr>
          <p:cNvSpPr txBox="1"/>
          <p:nvPr/>
        </p:nvSpPr>
        <p:spPr>
          <a:xfrm>
            <a:off x="371819" y="929047"/>
            <a:ext cx="6097836" cy="265457"/>
          </a:xfrm>
          <a:prstGeom prst="rect">
            <a:avLst/>
          </a:prstGeom>
          <a:noFill/>
        </p:spPr>
        <p:txBody>
          <a:bodyPr wrap="square">
            <a:spAutoFit/>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Chaque médicament doit être accompagné de sa notice.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au 7">
            <a:extLst>
              <a:ext uri="{FF2B5EF4-FFF2-40B4-BE49-F238E27FC236}">
                <a16:creationId xmlns:a16="http://schemas.microsoft.com/office/drawing/2014/main" id="{A6AB9AD6-7346-9959-0F36-4274EE5DB616}"/>
              </a:ext>
            </a:extLst>
          </p:cNvPr>
          <p:cNvGraphicFramePr>
            <a:graphicFrameLocks noGrp="1"/>
          </p:cNvGraphicFramePr>
          <p:nvPr>
            <p:extLst>
              <p:ext uri="{D42A27DB-BD31-4B8C-83A1-F6EECF244321}">
                <p14:modId xmlns:p14="http://schemas.microsoft.com/office/powerpoint/2010/main" val="2230045718"/>
              </p:ext>
            </p:extLst>
          </p:nvPr>
        </p:nvGraphicFramePr>
        <p:xfrm>
          <a:off x="462708" y="1347708"/>
          <a:ext cx="6705600" cy="2408238"/>
        </p:xfrm>
        <a:graphic>
          <a:graphicData uri="http://schemas.openxmlformats.org/drawingml/2006/table">
            <a:tbl>
              <a:tblPr/>
              <a:tblGrid>
                <a:gridCol w="1574800">
                  <a:extLst>
                    <a:ext uri="{9D8B030D-6E8A-4147-A177-3AD203B41FA5}">
                      <a16:colId xmlns:a16="http://schemas.microsoft.com/office/drawing/2014/main" val="3716014489"/>
                    </a:ext>
                  </a:extLst>
                </a:gridCol>
                <a:gridCol w="3909695">
                  <a:extLst>
                    <a:ext uri="{9D8B030D-6E8A-4147-A177-3AD203B41FA5}">
                      <a16:colId xmlns:a16="http://schemas.microsoft.com/office/drawing/2014/main" val="1354762811"/>
                    </a:ext>
                  </a:extLst>
                </a:gridCol>
                <a:gridCol w="569595">
                  <a:extLst>
                    <a:ext uri="{9D8B030D-6E8A-4147-A177-3AD203B41FA5}">
                      <a16:colId xmlns:a16="http://schemas.microsoft.com/office/drawing/2014/main" val="384754393"/>
                    </a:ext>
                  </a:extLst>
                </a:gridCol>
                <a:gridCol w="651510">
                  <a:extLst>
                    <a:ext uri="{9D8B030D-6E8A-4147-A177-3AD203B41FA5}">
                      <a16:colId xmlns:a16="http://schemas.microsoft.com/office/drawing/2014/main" val="2019464106"/>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4359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Bandes  (rouleau)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Elastoplaste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5121369"/>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Pansements (petit)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petits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103238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Pansement anti-ampoule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Compeed grand modèle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 40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805065"/>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Alcool Iodé</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Dans flacon en plastique étanche (exemple Bétadyne), pour le flacon voir le Vieux Campeur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39158"/>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Anti ballonnement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 Eridan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679797"/>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Anti diarrhées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 Diarlac</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24764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Anti colique / spasme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 Spasfon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820409"/>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Ani gerçures et brûlures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 Biafine en tube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189390"/>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Anti-moustiques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à pulvérisateur. Nombreuses marques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30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445747"/>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Antibiotique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Large spectre</a:t>
                      </a:r>
                      <a:r>
                        <a:rPr lang="fr-FR" sz="1100">
                          <a:effectLst/>
                          <a:latin typeface="Calibri" panose="020F0502020204030204" pitchFamily="34" charset="0"/>
                          <a:ea typeface="Calibri" panose="020F0502020204030204" pitchFamily="34" charset="0"/>
                          <a:cs typeface="Calibri" panose="020F0502020204030204" pitchFamily="34" charset="0"/>
                        </a:rPr>
                        <a:t> Prévoir traitement 7 jours. Ex. : Augmentin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622662"/>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Anti-inflammatoire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Tube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865662"/>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Antalgique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 Diantalvic</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9147346"/>
                  </a:ext>
                </a:extLst>
              </a:tr>
            </a:tbl>
          </a:graphicData>
        </a:graphic>
      </p:graphicFrame>
      <p:sp>
        <p:nvSpPr>
          <p:cNvPr id="10" name="ZoneTexte 9">
            <a:extLst>
              <a:ext uri="{FF2B5EF4-FFF2-40B4-BE49-F238E27FC236}">
                <a16:creationId xmlns:a16="http://schemas.microsoft.com/office/drawing/2014/main" id="{B65A7A62-5C0F-D1B3-F227-6F5A11BE18EC}"/>
              </a:ext>
            </a:extLst>
          </p:cNvPr>
          <p:cNvSpPr txBox="1"/>
          <p:nvPr/>
        </p:nvSpPr>
        <p:spPr>
          <a:xfrm>
            <a:off x="-1836" y="3909150"/>
            <a:ext cx="6097836" cy="265457"/>
          </a:xfrm>
          <a:prstGeom prst="rect">
            <a:avLst/>
          </a:prstGeom>
          <a:noFill/>
        </p:spPr>
        <p:txBody>
          <a:bodyPr wrap="square">
            <a:spAutoFit/>
          </a:bodyPr>
          <a:lstStyle/>
          <a:p>
            <a:pPr marL="1143000" lvl="2" indent="-228600" algn="just">
              <a:lnSpc>
                <a:spcPct val="107000"/>
              </a:lnSpc>
              <a:spcBef>
                <a:spcPts val="200"/>
              </a:spcBef>
              <a:spcAft>
                <a:spcPts val="0"/>
              </a:spcAft>
              <a:buFont typeface="+mj-lt"/>
              <a:buAutoNum type="arabicPeriod"/>
            </a:pPr>
            <a:r>
              <a:rPr lang="fr-FR" sz="11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Alimentation</a:t>
            </a:r>
            <a:endPar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11" name="Tableau 10">
            <a:extLst>
              <a:ext uri="{FF2B5EF4-FFF2-40B4-BE49-F238E27FC236}">
                <a16:creationId xmlns:a16="http://schemas.microsoft.com/office/drawing/2014/main" id="{92B1A3ED-4526-09A2-AB96-4C5DB456AA8E}"/>
              </a:ext>
            </a:extLst>
          </p:cNvPr>
          <p:cNvGraphicFramePr>
            <a:graphicFrameLocks noGrp="1"/>
          </p:cNvGraphicFramePr>
          <p:nvPr>
            <p:extLst>
              <p:ext uri="{D42A27DB-BD31-4B8C-83A1-F6EECF244321}">
                <p14:modId xmlns:p14="http://schemas.microsoft.com/office/powerpoint/2010/main" val="1895622611"/>
              </p:ext>
            </p:extLst>
          </p:nvPr>
        </p:nvGraphicFramePr>
        <p:xfrm>
          <a:off x="462708" y="4327811"/>
          <a:ext cx="6709410" cy="2354263"/>
        </p:xfrm>
        <a:graphic>
          <a:graphicData uri="http://schemas.openxmlformats.org/drawingml/2006/table">
            <a:tbl>
              <a:tblPr/>
              <a:tblGrid>
                <a:gridCol w="1574800">
                  <a:extLst>
                    <a:ext uri="{9D8B030D-6E8A-4147-A177-3AD203B41FA5}">
                      <a16:colId xmlns:a16="http://schemas.microsoft.com/office/drawing/2014/main" val="3008071268"/>
                    </a:ext>
                  </a:extLst>
                </a:gridCol>
                <a:gridCol w="3870325">
                  <a:extLst>
                    <a:ext uri="{9D8B030D-6E8A-4147-A177-3AD203B41FA5}">
                      <a16:colId xmlns:a16="http://schemas.microsoft.com/office/drawing/2014/main" val="213388281"/>
                    </a:ext>
                  </a:extLst>
                </a:gridCol>
                <a:gridCol w="540385">
                  <a:extLst>
                    <a:ext uri="{9D8B030D-6E8A-4147-A177-3AD203B41FA5}">
                      <a16:colId xmlns:a16="http://schemas.microsoft.com/office/drawing/2014/main" val="3462132088"/>
                    </a:ext>
                  </a:extLst>
                </a:gridCol>
                <a:gridCol w="723900">
                  <a:extLst>
                    <a:ext uri="{9D8B030D-6E8A-4147-A177-3AD203B41FA5}">
                      <a16:colId xmlns:a16="http://schemas.microsoft.com/office/drawing/2014/main" val="2069373702"/>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6046051"/>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Sac à gravas ou poubelle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Mini 80 litres, pour protéger les affaires dans le sac</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70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15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959259"/>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Sacs plastiques Ziplok</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 paquets grands modèles, pour envelopper et regrouper toutes les affaires par catégorie dans le sac</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30 Fr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56921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Aliments lyophilisés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Pâtes, Soupe sachet, plats préparés ... pour 15 jours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6000 g</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75246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Sel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Dans boîte photo</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23371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Poivre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Dans boîte photo</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gratuit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134568"/>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Barres céréales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Une centaine, voire miel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Musculine G, pâte viande séchée et miel, Abbayse des Dombes, 01330 LE PLANTAY)</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1000 g</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777633"/>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Sucre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Dans Tupperware ou sac (200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9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3726109"/>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Lait en poudre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Dans Tupperware ou sac (1000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095214"/>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Café lyophilisée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Dans Tupperware ou boîte hermétique 100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Calibri" panose="020F0502020204030204" pitchFamily="34" charset="0"/>
                        </a:rPr>
                        <a:t>&gt;15 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318070"/>
                  </a:ext>
                </a:extLst>
              </a:tr>
            </a:tbl>
          </a:graphicData>
        </a:graphic>
      </p:graphicFrame>
    </p:spTree>
    <p:extLst>
      <p:ext uri="{BB962C8B-B14F-4D97-AF65-F5344CB8AC3E}">
        <p14:creationId xmlns:p14="http://schemas.microsoft.com/office/powerpoint/2010/main" val="2142296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AF0173-B1A3-40DA-6914-68EE671ADE56}"/>
              </a:ext>
            </a:extLst>
          </p:cNvPr>
          <p:cNvSpPr>
            <a:spLocks noGrp="1"/>
          </p:cNvSpPr>
          <p:nvPr>
            <p:ph type="sldNum" sz="quarter" idx="12"/>
          </p:nvPr>
        </p:nvSpPr>
        <p:spPr/>
        <p:txBody>
          <a:bodyPr/>
          <a:lstStyle/>
          <a:p>
            <a:fld id="{9FE46655-4E99-4811-B874-32B6AAA93433}" type="slidenum">
              <a:rPr lang="fr-FR" smtClean="0"/>
              <a:t>37</a:t>
            </a:fld>
            <a:endParaRPr lang="fr-FR"/>
          </a:p>
        </p:txBody>
      </p:sp>
      <p:sp>
        <p:nvSpPr>
          <p:cNvPr id="3" name="ZoneTexte 2">
            <a:extLst>
              <a:ext uri="{FF2B5EF4-FFF2-40B4-BE49-F238E27FC236}">
                <a16:creationId xmlns:a16="http://schemas.microsoft.com/office/drawing/2014/main" id="{18761C43-2A14-8A3A-A3F2-B93DED9CDC04}"/>
              </a:ext>
            </a:extLst>
          </p:cNvPr>
          <p:cNvSpPr txBox="1"/>
          <p:nvPr/>
        </p:nvSpPr>
        <p:spPr>
          <a:xfrm>
            <a:off x="228600" y="151346"/>
            <a:ext cx="8562860" cy="369332"/>
          </a:xfrm>
          <a:prstGeom prst="rect">
            <a:avLst/>
          </a:prstGeom>
          <a:noFill/>
        </p:spPr>
        <p:txBody>
          <a:bodyPr wrap="square">
            <a:spAutoFit/>
          </a:bodyPr>
          <a:lstStyle/>
          <a:p>
            <a:r>
              <a:rPr lang="fr-FR" sz="1800" b="1" dirty="0">
                <a:solidFill>
                  <a:srgbClr val="003300"/>
                </a:solidFill>
              </a:rPr>
              <a:t>Exemples de matériels prévus pour une expédition dans l’arctique canadien (suite) </a:t>
            </a:r>
          </a:p>
        </p:txBody>
      </p:sp>
      <p:sp>
        <p:nvSpPr>
          <p:cNvPr id="5" name="ZoneTexte 4">
            <a:extLst>
              <a:ext uri="{FF2B5EF4-FFF2-40B4-BE49-F238E27FC236}">
                <a16:creationId xmlns:a16="http://schemas.microsoft.com/office/drawing/2014/main" id="{D54C7FDE-A3E1-F39C-009F-79B20144239C}"/>
              </a:ext>
            </a:extLst>
          </p:cNvPr>
          <p:cNvSpPr txBox="1"/>
          <p:nvPr/>
        </p:nvSpPr>
        <p:spPr>
          <a:xfrm>
            <a:off x="559106" y="520678"/>
            <a:ext cx="6097836"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Divers</a:t>
            </a:r>
          </a:p>
        </p:txBody>
      </p:sp>
      <p:graphicFrame>
        <p:nvGraphicFramePr>
          <p:cNvPr id="6" name="Tableau 5">
            <a:extLst>
              <a:ext uri="{FF2B5EF4-FFF2-40B4-BE49-F238E27FC236}">
                <a16:creationId xmlns:a16="http://schemas.microsoft.com/office/drawing/2014/main" id="{ED100446-48AF-0625-F329-845B04042F1E}"/>
              </a:ext>
            </a:extLst>
          </p:cNvPr>
          <p:cNvGraphicFramePr>
            <a:graphicFrameLocks noGrp="1"/>
          </p:cNvGraphicFramePr>
          <p:nvPr>
            <p:extLst>
              <p:ext uri="{D42A27DB-BD31-4B8C-83A1-F6EECF244321}">
                <p14:modId xmlns:p14="http://schemas.microsoft.com/office/powerpoint/2010/main" val="2612075253"/>
              </p:ext>
            </p:extLst>
          </p:nvPr>
        </p:nvGraphicFramePr>
        <p:xfrm>
          <a:off x="559106" y="890010"/>
          <a:ext cx="6709410" cy="1925638"/>
        </p:xfrm>
        <a:graphic>
          <a:graphicData uri="http://schemas.openxmlformats.org/drawingml/2006/table">
            <a:tbl>
              <a:tblPr/>
              <a:tblGrid>
                <a:gridCol w="1574800">
                  <a:extLst>
                    <a:ext uri="{9D8B030D-6E8A-4147-A177-3AD203B41FA5}">
                      <a16:colId xmlns:a16="http://schemas.microsoft.com/office/drawing/2014/main" val="557703153"/>
                    </a:ext>
                  </a:extLst>
                </a:gridCol>
                <a:gridCol w="3870325">
                  <a:extLst>
                    <a:ext uri="{9D8B030D-6E8A-4147-A177-3AD203B41FA5}">
                      <a16:colId xmlns:a16="http://schemas.microsoft.com/office/drawing/2014/main" val="3066382113"/>
                    </a:ext>
                  </a:extLst>
                </a:gridCol>
                <a:gridCol w="540385">
                  <a:extLst>
                    <a:ext uri="{9D8B030D-6E8A-4147-A177-3AD203B41FA5}">
                      <a16:colId xmlns:a16="http://schemas.microsoft.com/office/drawing/2014/main" val="3318117291"/>
                    </a:ext>
                  </a:extLst>
                </a:gridCol>
                <a:gridCol w="723900">
                  <a:extLst>
                    <a:ext uri="{9D8B030D-6E8A-4147-A177-3AD203B41FA5}">
                      <a16:colId xmlns:a16="http://schemas.microsoft.com/office/drawing/2014/main" val="3050797843"/>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276901"/>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Banane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Assez grande, pour y ranger les cartouches explosives, mouchoirs, bidon, ranger les échantillons prélevés ... Je possédais une banane Sup’Air de parapentiste.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&gt; 50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30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18431"/>
                  </a:ext>
                </a:extLst>
              </a:tr>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Passeport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Obligatoire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300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817228"/>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Billets d’avion / train / bus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591512"/>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Pochette de tour du cou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à conserver toujours sur soi. Elle contient le passeport, l’argent, les cartes bancaires, les billets d’avion, le carnet de note, le carnet d’adresse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85837"/>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Assurance rapatriement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Europe Assistance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500425"/>
                  </a:ext>
                </a:extLst>
              </a:tr>
            </a:tbl>
          </a:graphicData>
        </a:graphic>
      </p:graphicFrame>
      <p:sp>
        <p:nvSpPr>
          <p:cNvPr id="8" name="ZoneTexte 7">
            <a:extLst>
              <a:ext uri="{FF2B5EF4-FFF2-40B4-BE49-F238E27FC236}">
                <a16:creationId xmlns:a16="http://schemas.microsoft.com/office/drawing/2014/main" id="{94595E5B-1F12-0553-0FE5-805DF0F72D56}"/>
              </a:ext>
            </a:extLst>
          </p:cNvPr>
          <p:cNvSpPr txBox="1"/>
          <p:nvPr/>
        </p:nvSpPr>
        <p:spPr>
          <a:xfrm>
            <a:off x="559106" y="2998488"/>
            <a:ext cx="6097836" cy="28123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Photo, son, vidéo</a:t>
            </a:r>
          </a:p>
        </p:txBody>
      </p:sp>
      <p:graphicFrame>
        <p:nvGraphicFramePr>
          <p:cNvPr id="9" name="Tableau 8">
            <a:extLst>
              <a:ext uri="{FF2B5EF4-FFF2-40B4-BE49-F238E27FC236}">
                <a16:creationId xmlns:a16="http://schemas.microsoft.com/office/drawing/2014/main" id="{0438321A-FD59-863B-2D3A-CF6A40A8DB4D}"/>
              </a:ext>
            </a:extLst>
          </p:cNvPr>
          <p:cNvGraphicFramePr>
            <a:graphicFrameLocks noGrp="1"/>
          </p:cNvGraphicFramePr>
          <p:nvPr>
            <p:extLst>
              <p:ext uri="{D42A27DB-BD31-4B8C-83A1-F6EECF244321}">
                <p14:modId xmlns:p14="http://schemas.microsoft.com/office/powerpoint/2010/main" val="489898428"/>
              </p:ext>
            </p:extLst>
          </p:nvPr>
        </p:nvGraphicFramePr>
        <p:xfrm>
          <a:off x="562916" y="3315524"/>
          <a:ext cx="6705600" cy="1216026"/>
        </p:xfrm>
        <a:graphic>
          <a:graphicData uri="http://schemas.openxmlformats.org/drawingml/2006/table">
            <a:tbl>
              <a:tblPr/>
              <a:tblGrid>
                <a:gridCol w="1574800">
                  <a:extLst>
                    <a:ext uri="{9D8B030D-6E8A-4147-A177-3AD203B41FA5}">
                      <a16:colId xmlns:a16="http://schemas.microsoft.com/office/drawing/2014/main" val="13336243"/>
                    </a:ext>
                  </a:extLst>
                </a:gridCol>
                <a:gridCol w="3870325">
                  <a:extLst>
                    <a:ext uri="{9D8B030D-6E8A-4147-A177-3AD203B41FA5}">
                      <a16:colId xmlns:a16="http://schemas.microsoft.com/office/drawing/2014/main" val="2996797626"/>
                    </a:ext>
                  </a:extLst>
                </a:gridCol>
                <a:gridCol w="554355">
                  <a:extLst>
                    <a:ext uri="{9D8B030D-6E8A-4147-A177-3AD203B41FA5}">
                      <a16:colId xmlns:a16="http://schemas.microsoft.com/office/drawing/2014/main" val="772662133"/>
                    </a:ext>
                  </a:extLst>
                </a:gridCol>
                <a:gridCol w="706120">
                  <a:extLst>
                    <a:ext uri="{9D8B030D-6E8A-4147-A177-3AD203B41FA5}">
                      <a16:colId xmlns:a16="http://schemas.microsoft.com/office/drawing/2014/main" val="2313989436"/>
                    </a:ext>
                  </a:extLst>
                </a:gridCol>
              </a:tblGrid>
              <a:tr h="0">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223196"/>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Appareil photo + objectifs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 appareils (avec un reflex mini) + zoom 28-80 et 100-200 + filtre UV</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518590"/>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Pellicules diapo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Kodak Elite II, 10 pellicules mini...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&gt; 150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1049454"/>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Piles neuves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Pour les appareils photos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20 ge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a:effectLst/>
                          <a:latin typeface="Calibri" panose="020F0502020204030204" pitchFamily="34" charset="0"/>
                          <a:ea typeface="Calibri" panose="020F0502020204030204" pitchFamily="34" charset="0"/>
                          <a:cs typeface="Calibri" panose="020F0502020204030204" pitchFamily="34" charset="0"/>
                        </a:rPr>
                        <a:t>90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926229"/>
                  </a:ext>
                </a:extLst>
              </a:tr>
              <a:tr h="0">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Cristaux silicate déhydratant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Exemple : 4 sachets de Silicagel Humicapteur pour protèger les piles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Calibri" panose="020F0502020204030204" pitchFamily="34" charset="0"/>
                        </a:rPr>
                        <a:t>49 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37049"/>
                  </a:ext>
                </a:extLst>
              </a:tr>
            </a:tbl>
          </a:graphicData>
        </a:graphic>
      </p:graphicFrame>
    </p:spTree>
    <p:extLst>
      <p:ext uri="{BB962C8B-B14F-4D97-AF65-F5344CB8AC3E}">
        <p14:creationId xmlns:p14="http://schemas.microsoft.com/office/powerpoint/2010/main" val="148302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661401C-5E6B-8DA0-27A5-613BBFC088EE}"/>
              </a:ext>
            </a:extLst>
          </p:cNvPr>
          <p:cNvSpPr>
            <a:spLocks noGrp="1"/>
          </p:cNvSpPr>
          <p:nvPr>
            <p:ph type="sldNum" sz="quarter" idx="12"/>
          </p:nvPr>
        </p:nvSpPr>
        <p:spPr/>
        <p:txBody>
          <a:bodyPr/>
          <a:lstStyle/>
          <a:p>
            <a:fld id="{9FE46655-4E99-4811-B874-32B6AAA93433}" type="slidenum">
              <a:rPr lang="fr-FR" smtClean="0"/>
              <a:t>38</a:t>
            </a:fld>
            <a:endParaRPr lang="fr-FR"/>
          </a:p>
        </p:txBody>
      </p:sp>
      <p:sp>
        <p:nvSpPr>
          <p:cNvPr id="6" name="ZoneTexte 5">
            <a:extLst>
              <a:ext uri="{FF2B5EF4-FFF2-40B4-BE49-F238E27FC236}">
                <a16:creationId xmlns:a16="http://schemas.microsoft.com/office/drawing/2014/main" id="{B41EE302-2ACF-1EB9-72C7-C8D30220314D}"/>
              </a:ext>
            </a:extLst>
          </p:cNvPr>
          <p:cNvSpPr txBox="1"/>
          <p:nvPr/>
        </p:nvSpPr>
        <p:spPr>
          <a:xfrm>
            <a:off x="118431" y="756052"/>
            <a:ext cx="6097836" cy="261610"/>
          </a:xfrm>
          <a:prstGeom prst="rect">
            <a:avLst/>
          </a:prstGeom>
          <a:noFill/>
        </p:spPr>
        <p:txBody>
          <a:bodyPr wrap="square">
            <a:spAutoFit/>
          </a:bodyPr>
          <a:lstStyle/>
          <a:p>
            <a:pPr marL="742950" lvl="1" indent="-285750" algn="just">
              <a:buFont typeface="+mj-lt"/>
              <a:buAutoNum type="arabicPeriod"/>
            </a:pPr>
            <a:r>
              <a:rPr lang="fr-FR" sz="1100" b="1" dirty="0">
                <a:solidFill>
                  <a:srgbClr val="2F5496"/>
                </a:solidFill>
                <a:effectLst/>
                <a:latin typeface="Calibri" panose="020F0502020204030204" pitchFamily="34" charset="0"/>
                <a:ea typeface="Times New Roman" panose="02020603050405020304" pitchFamily="18" charset="0"/>
              </a:rPr>
              <a:t>Divers facultatif</a:t>
            </a:r>
            <a:endParaRPr lang="fr-FR" sz="1400" b="1" dirty="0">
              <a:solidFill>
                <a:srgbClr val="2F5496"/>
              </a:solidFill>
              <a:effectLst/>
              <a:latin typeface="Calibri" panose="020F0502020204030204" pitchFamily="34" charset="0"/>
              <a:ea typeface="Times New Roman" panose="02020603050405020304" pitchFamily="18" charset="0"/>
            </a:endParaRPr>
          </a:p>
        </p:txBody>
      </p:sp>
      <p:sp>
        <p:nvSpPr>
          <p:cNvPr id="7" name="ZoneTexte 6">
            <a:extLst>
              <a:ext uri="{FF2B5EF4-FFF2-40B4-BE49-F238E27FC236}">
                <a16:creationId xmlns:a16="http://schemas.microsoft.com/office/drawing/2014/main" id="{ABE264C8-2378-0C3E-3CA0-79F8441516D8}"/>
              </a:ext>
            </a:extLst>
          </p:cNvPr>
          <p:cNvSpPr txBox="1"/>
          <p:nvPr/>
        </p:nvSpPr>
        <p:spPr>
          <a:xfrm>
            <a:off x="228600" y="151346"/>
            <a:ext cx="8562860" cy="369332"/>
          </a:xfrm>
          <a:prstGeom prst="rect">
            <a:avLst/>
          </a:prstGeom>
          <a:noFill/>
        </p:spPr>
        <p:txBody>
          <a:bodyPr wrap="square">
            <a:spAutoFit/>
          </a:bodyPr>
          <a:lstStyle/>
          <a:p>
            <a:r>
              <a:rPr lang="fr-FR" sz="1800" b="1" dirty="0">
                <a:solidFill>
                  <a:srgbClr val="003300"/>
                </a:solidFill>
              </a:rPr>
              <a:t>Exemples de matériels prévus pour une expédition dans l’arctique canadien (suite) </a:t>
            </a:r>
          </a:p>
        </p:txBody>
      </p:sp>
      <p:graphicFrame>
        <p:nvGraphicFramePr>
          <p:cNvPr id="8" name="Tableau 7">
            <a:extLst>
              <a:ext uri="{FF2B5EF4-FFF2-40B4-BE49-F238E27FC236}">
                <a16:creationId xmlns:a16="http://schemas.microsoft.com/office/drawing/2014/main" id="{73B5A1C8-2FAB-165E-F94C-077B1E61EF8E}"/>
              </a:ext>
            </a:extLst>
          </p:cNvPr>
          <p:cNvGraphicFramePr>
            <a:graphicFrameLocks noGrp="1"/>
          </p:cNvGraphicFramePr>
          <p:nvPr>
            <p:extLst>
              <p:ext uri="{D42A27DB-BD31-4B8C-83A1-F6EECF244321}">
                <p14:modId xmlns:p14="http://schemas.microsoft.com/office/powerpoint/2010/main" val="1480953933"/>
              </p:ext>
            </p:extLst>
          </p:nvPr>
        </p:nvGraphicFramePr>
        <p:xfrm>
          <a:off x="542609" y="1253036"/>
          <a:ext cx="6523763" cy="4833940"/>
        </p:xfrm>
        <a:graphic>
          <a:graphicData uri="http://schemas.openxmlformats.org/drawingml/2006/table">
            <a:tbl>
              <a:tblPr/>
              <a:tblGrid>
                <a:gridCol w="1575063">
                  <a:extLst>
                    <a:ext uri="{9D8B030D-6E8A-4147-A177-3AD203B41FA5}">
                      <a16:colId xmlns:a16="http://schemas.microsoft.com/office/drawing/2014/main" val="3520949478"/>
                    </a:ext>
                  </a:extLst>
                </a:gridCol>
                <a:gridCol w="3719397">
                  <a:extLst>
                    <a:ext uri="{9D8B030D-6E8A-4147-A177-3AD203B41FA5}">
                      <a16:colId xmlns:a16="http://schemas.microsoft.com/office/drawing/2014/main" val="1005293883"/>
                    </a:ext>
                  </a:extLst>
                </a:gridCol>
                <a:gridCol w="525433">
                  <a:extLst>
                    <a:ext uri="{9D8B030D-6E8A-4147-A177-3AD203B41FA5}">
                      <a16:colId xmlns:a16="http://schemas.microsoft.com/office/drawing/2014/main" val="824304025"/>
                    </a:ext>
                  </a:extLst>
                </a:gridCol>
                <a:gridCol w="703870">
                  <a:extLst>
                    <a:ext uri="{9D8B030D-6E8A-4147-A177-3AD203B41FA5}">
                      <a16:colId xmlns:a16="http://schemas.microsoft.com/office/drawing/2014/main" val="207040331"/>
                    </a:ext>
                  </a:extLst>
                </a:gridCol>
              </a:tblGrid>
              <a:tr h="166706">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Equipement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Commentaires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Poids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Prix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695360"/>
                  </a:ext>
                </a:extLst>
              </a:tr>
              <a:tr h="341130">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Bâtons de marche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Utiles dans les pierriers ou dans les descentes abruptes en montagne.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200 gr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&gt; 200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7268"/>
                  </a:ext>
                </a:extLst>
              </a:tr>
              <a:tr h="439919">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Radio ou téléphone satellite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A la place de la balise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400 g</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&gt; 4000F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&gt;30000F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8769839"/>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Boussole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Transparente avec miroir (exemple : Recta RS 40)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130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577297"/>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Lampe de poche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(Exemple : Micro Maglight)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70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&gt; 80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081310"/>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Gourde de ceinture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100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&gt; 30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extLst>
                  <a:ext uri="{0D108BD9-81ED-4DB2-BD59-A6C34878D82A}">
                    <a16:rowId xmlns:a16="http://schemas.microsoft.com/office/drawing/2014/main" val="3218911909"/>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Masque pour dormir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Pour soleil de minuit et pour l’avion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70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4902436"/>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Boules Quies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pour l’avion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25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344950"/>
                  </a:ext>
                </a:extLst>
              </a:tr>
              <a:tr h="341130">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Camescope numérique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Exemple JVC GR DVD 70, SANYO VM-PS12 ... avec ses batteries, et des cassettes DVD vierges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400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&gt; 8000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756478"/>
                  </a:ext>
                </a:extLst>
              </a:tr>
              <a:tr h="713131">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Enregistreur numérique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Mini-disques enregistrables, avec minidisques vierges ou enregistreur DAT (exemple SONY ) avec ses cassettes DAT vierges et 6 piles R6 + sa parabole pliable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400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500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&gt; 2000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ou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&gt;3000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647391"/>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Lumelles (paire de)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Ou monoculaire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400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&gt; 500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3541321"/>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Plastificateur de document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Pour plastifier les cartes avant le voyage.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&gt; 70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111685"/>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Instrument de musique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Léger, flûte, harmonica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b="1"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411418"/>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Gant de toilette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416062"/>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Crampons à glace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Léger, pliables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553057"/>
                  </a:ext>
                </a:extLst>
              </a:tr>
              <a:tr h="166706">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Bottines de plongée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Avec semelle antidérapantes pour franchir les cours d’eau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200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&gt; 200 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104312"/>
                  </a:ext>
                </a:extLst>
              </a:tr>
              <a:tr h="515554">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Un carré de tissu voyant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Couleur orange ou rouge fluo, ou un carré rouge avec une croix blanche en son centre, pour se faire repérer du ciel. Chez les marchands de tissus. Ou toile de parapente ou, de parachute fluo.</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fr-FR" sz="1100" i="1"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132502"/>
                  </a:ext>
                </a:extLst>
              </a:tr>
            </a:tbl>
          </a:graphicData>
        </a:graphic>
      </p:graphicFrame>
    </p:spTree>
    <p:extLst>
      <p:ext uri="{BB962C8B-B14F-4D97-AF65-F5344CB8AC3E}">
        <p14:creationId xmlns:p14="http://schemas.microsoft.com/office/powerpoint/2010/main" val="3309240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716DDC-D4C6-EFF7-8A67-2CD8FBB955B5}"/>
              </a:ext>
            </a:extLst>
          </p:cNvPr>
          <p:cNvSpPr>
            <a:spLocks noGrp="1"/>
          </p:cNvSpPr>
          <p:nvPr>
            <p:ph type="sldNum" sz="quarter" idx="12"/>
          </p:nvPr>
        </p:nvSpPr>
        <p:spPr/>
        <p:txBody>
          <a:bodyPr/>
          <a:lstStyle/>
          <a:p>
            <a:fld id="{9FE46655-4E99-4811-B874-32B6AAA93433}" type="slidenum">
              <a:rPr lang="fr-FR" smtClean="0"/>
              <a:t>39</a:t>
            </a:fld>
            <a:endParaRPr lang="fr-FR"/>
          </a:p>
        </p:txBody>
      </p:sp>
      <p:sp>
        <p:nvSpPr>
          <p:cNvPr id="3" name="ZoneTexte 2">
            <a:extLst>
              <a:ext uri="{FF2B5EF4-FFF2-40B4-BE49-F238E27FC236}">
                <a16:creationId xmlns:a16="http://schemas.microsoft.com/office/drawing/2014/main" id="{23F7561F-632D-ECD5-F694-B321B335DBA1}"/>
              </a:ext>
            </a:extLst>
          </p:cNvPr>
          <p:cNvSpPr txBox="1"/>
          <p:nvPr/>
        </p:nvSpPr>
        <p:spPr>
          <a:xfrm>
            <a:off x="228599" y="151346"/>
            <a:ext cx="9609463" cy="369332"/>
          </a:xfrm>
          <a:prstGeom prst="rect">
            <a:avLst/>
          </a:prstGeom>
          <a:noFill/>
        </p:spPr>
        <p:txBody>
          <a:bodyPr wrap="square">
            <a:spAutoFit/>
          </a:bodyPr>
          <a:lstStyle/>
          <a:p>
            <a:r>
              <a:rPr lang="fr-FR" sz="1800" b="1" dirty="0">
                <a:solidFill>
                  <a:srgbClr val="003300"/>
                </a:solidFill>
              </a:rPr>
              <a:t>Exemples du matériel prévu pour une traversée de la Norvège en vélo, en 2 mois</a:t>
            </a:r>
          </a:p>
        </p:txBody>
      </p:sp>
      <p:sp>
        <p:nvSpPr>
          <p:cNvPr id="5" name="ZoneTexte 4">
            <a:extLst>
              <a:ext uri="{FF2B5EF4-FFF2-40B4-BE49-F238E27FC236}">
                <a16:creationId xmlns:a16="http://schemas.microsoft.com/office/drawing/2014/main" id="{7E2AE8EC-C0BE-6F3D-5C9F-ECBD54CE6D5D}"/>
              </a:ext>
            </a:extLst>
          </p:cNvPr>
          <p:cNvSpPr txBox="1"/>
          <p:nvPr/>
        </p:nvSpPr>
        <p:spPr>
          <a:xfrm>
            <a:off x="338769" y="693235"/>
            <a:ext cx="6097836" cy="6192208"/>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Le vélo</a:t>
            </a: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   Cadre : épaisseur minimum 7/10, pour taille de 1,75 taille du cadre 19 pouces soit une longueur du tube supérieur de 570, pour 14,85 taille du cadre. 20 pouces soit une longueur du tube supérieur de 585.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2.   Pneu : 2 pouces minimum, </a:t>
            </a:r>
            <a:r>
              <a:rPr lang="fr-FR" sz="1100" dirty="0" err="1">
                <a:effectLst/>
                <a:latin typeface="Calibri" panose="020F0502020204030204" pitchFamily="34" charset="0"/>
                <a:ea typeface="Calibri" panose="020F0502020204030204" pitchFamily="34" charset="0"/>
                <a:cs typeface="Calibri" panose="020F0502020204030204" pitchFamily="34" charset="0"/>
              </a:rPr>
              <a:t>Schwalbe</a:t>
            </a:r>
            <a:r>
              <a:rPr lang="fr-FR" sz="1100" dirty="0">
                <a:effectLst/>
                <a:latin typeface="Calibri" panose="020F0502020204030204" pitchFamily="34" charset="0"/>
                <a:ea typeface="Calibri" panose="020F0502020204030204" pitchFamily="34" charset="0"/>
                <a:cs typeface="Calibri" panose="020F0502020204030204" pitchFamily="34" charset="0"/>
              </a:rPr>
              <a:t> marathon, tringle souple, kevlar, roulant sur le dessus « </a:t>
            </a:r>
            <a:r>
              <a:rPr lang="fr-FR" sz="1100" dirty="0" err="1">
                <a:effectLst/>
                <a:latin typeface="Calibri" panose="020F0502020204030204" pitchFamily="34" charset="0"/>
                <a:ea typeface="Calibri" panose="020F0502020204030204" pitchFamily="34" charset="0"/>
                <a:cs typeface="Calibri" panose="020F0502020204030204" pitchFamily="34" charset="0"/>
              </a:rPr>
              <a:t>cramponnable</a:t>
            </a:r>
            <a:r>
              <a:rPr lang="fr-FR" sz="1100" dirty="0">
                <a:effectLst/>
                <a:latin typeface="Calibri" panose="020F0502020204030204" pitchFamily="34" charset="0"/>
                <a:ea typeface="Calibri" panose="020F0502020204030204" pitchFamily="34" charset="0"/>
                <a:cs typeface="Calibri" panose="020F0502020204030204" pitchFamily="34" charset="0"/>
              </a:rPr>
              <a:t> » ; sur les côtés, section ETRTO supérieur (      ) à 45.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3.   Couvres rayons excellents.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4.   Fourche.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5.   Roues, jantes : à 36 ou 40 rayons, large pour emboîter 2 pneus, pleines, patins creusent la jante, jante de tandem.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   Rayons 2,2 inoxydable, longueur identique avant et arrière.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7.   Vis rayon : laiton.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   Chambre à air : Sté STORB 18 rue </a:t>
            </a:r>
            <a:r>
              <a:rPr lang="fr-FR" sz="1100" dirty="0" err="1">
                <a:effectLst/>
                <a:latin typeface="Calibri" panose="020F0502020204030204" pitchFamily="34" charset="0"/>
                <a:ea typeface="Calibri" panose="020F0502020204030204" pitchFamily="34" charset="0"/>
                <a:cs typeface="Calibri" panose="020F0502020204030204" pitchFamily="34" charset="0"/>
              </a:rPr>
              <a:t>Leipnitz</a:t>
            </a:r>
            <a:r>
              <a:rPr lang="fr-FR" sz="1100" dirty="0">
                <a:effectLst/>
                <a:latin typeface="Calibri" panose="020F0502020204030204" pitchFamily="34" charset="0"/>
                <a:ea typeface="Calibri" panose="020F0502020204030204" pitchFamily="34" charset="0"/>
                <a:cs typeface="Calibri" panose="020F0502020204030204" pitchFamily="34" charset="0"/>
              </a:rPr>
              <a:t> (bd Nez) 75018, Tel 01 42 52 04 94, en latex.</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   Chaîne.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10. Pédalier : étanche sable, eau, sel.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 Plateau : double, dont un très petit.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12. Pignons, dont un très gros.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13. Moyeux : </a:t>
            </a:r>
            <a:r>
              <a:rPr lang="fr-FR" sz="1100" dirty="0" err="1">
                <a:effectLst/>
                <a:latin typeface="Calibri" panose="020F0502020204030204" pitchFamily="34" charset="0"/>
                <a:ea typeface="Calibri" panose="020F0502020204030204" pitchFamily="34" charset="0"/>
                <a:cs typeface="Calibri" panose="020F0502020204030204" pitchFamily="34" charset="0"/>
              </a:rPr>
              <a:t>Shimano</a:t>
            </a:r>
            <a:r>
              <a:rPr lang="fr-FR" sz="1100" dirty="0">
                <a:effectLst/>
                <a:latin typeface="Calibri" panose="020F0502020204030204" pitchFamily="34" charset="0"/>
                <a:ea typeface="Calibri" panose="020F0502020204030204" pitchFamily="34" charset="0"/>
                <a:cs typeface="Calibri" panose="020F0502020204030204" pitchFamily="34" charset="0"/>
              </a:rPr>
              <a:t> XTR, ou Maxi-Car.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 Roulement : à grands flasques pour ne pas à avoir démonter la roue libre, s’il faut changer rayons. Soit intégré, soit annulaire, soit à cartouche, remplaçable.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 Axe : serrage par écrou, clé spéciale anti-vol comme pour selle.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16. Cales pieds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17. Rétroviseurs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5B6CE127-66E5-6545-DCA0-6AF227E450E6}"/>
              </a:ext>
            </a:extLst>
          </p:cNvPr>
          <p:cNvSpPr txBox="1"/>
          <p:nvPr/>
        </p:nvSpPr>
        <p:spPr>
          <a:xfrm>
            <a:off x="6665204" y="671201"/>
            <a:ext cx="5354197" cy="589199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18. Guidon, fixer gants comme les motards (pas commode pour freiner changer de vitesse), guidon de course à l’envers.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19. (Compteur).</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 GPS (type Garmin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21. Tige de selle, écrou anti-vol.</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22. Selle, écrou anti-vol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23. Manettes freins, plateau et dérailleurs, souples.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24. Portes bidons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25. Freins : à disque, ou (et) cantilever, étanche (au sable, eau et sel).</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26. Portes bagages avant et arrière et sacoche guidon.</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Outils vélo.</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27. Film : léger et résistant pour le couvrir + œillets et sardines (scotcher chaîne et pignons et plateaux pour éviter de salir), peut servir de housse transport et tapis de sol.</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28. Trousse crevaison (MVV p ? 22-23), rustines chambre à air et pneu, sans colle (voir catalogue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Parktool</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97, p. 8-9 ; chaleur et humidité décollent les rustines (Claude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Marthaler</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Chant des roues</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 255).</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29. Trousse couture : pneus chambres à air (alène, corde de lin).</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30. Quelque chose de plus solide que des clés minutes pour emboîter2 pneus, l’un dans l’autre.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31. Dérive chaîne.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32. Rayons.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33. Scotch sur rayon neuf, pour le repérer et le desserrer ou le resserrer, après quelques tours.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2253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C34E1F4-5FA3-F9C4-0801-ED3CCC89D253}"/>
              </a:ext>
            </a:extLst>
          </p:cNvPr>
          <p:cNvSpPr>
            <a:spLocks noGrp="1"/>
          </p:cNvSpPr>
          <p:nvPr>
            <p:ph type="sldNum" sz="quarter" idx="12"/>
          </p:nvPr>
        </p:nvSpPr>
        <p:spPr>
          <a:xfrm>
            <a:off x="10850767" y="6314082"/>
            <a:ext cx="737023" cy="479193"/>
          </a:xfrm>
        </p:spPr>
        <p:txBody>
          <a:bodyPr/>
          <a:lstStyle/>
          <a:p>
            <a:fld id="{9FE46655-4E99-4811-B874-32B6AAA93433}" type="slidenum">
              <a:rPr lang="fr-FR" smtClean="0"/>
              <a:t>4</a:t>
            </a:fld>
            <a:endParaRPr lang="fr-FR" dirty="0"/>
          </a:p>
        </p:txBody>
      </p:sp>
      <p:sp>
        <p:nvSpPr>
          <p:cNvPr id="3" name="ZoneTexte 2">
            <a:extLst>
              <a:ext uri="{FF2B5EF4-FFF2-40B4-BE49-F238E27FC236}">
                <a16:creationId xmlns:a16="http://schemas.microsoft.com/office/drawing/2014/main" id="{6E9BD232-45F0-5CF5-59B4-185E4A366578}"/>
              </a:ext>
            </a:extLst>
          </p:cNvPr>
          <p:cNvSpPr txBox="1"/>
          <p:nvPr/>
        </p:nvSpPr>
        <p:spPr>
          <a:xfrm rot="20144718">
            <a:off x="435566" y="655922"/>
            <a:ext cx="2304798" cy="369332"/>
          </a:xfrm>
          <a:prstGeom prst="rect">
            <a:avLst/>
          </a:prstGeom>
          <a:noFill/>
        </p:spPr>
        <p:txBody>
          <a:bodyPr wrap="none" rtlCol="0">
            <a:spAutoFit/>
          </a:bodyPr>
          <a:lstStyle/>
          <a:p>
            <a:r>
              <a:rPr lang="fr-FR" b="1" dirty="0">
                <a:solidFill>
                  <a:srgbClr val="008000"/>
                </a:solidFill>
              </a:rPr>
              <a:t>Croisières bon marché</a:t>
            </a:r>
          </a:p>
        </p:txBody>
      </p:sp>
      <p:sp>
        <p:nvSpPr>
          <p:cNvPr id="4" name="ZoneTexte 3">
            <a:extLst>
              <a:ext uri="{FF2B5EF4-FFF2-40B4-BE49-F238E27FC236}">
                <a16:creationId xmlns:a16="http://schemas.microsoft.com/office/drawing/2014/main" id="{EC69D596-1C35-2039-55DB-2610B332789A}"/>
              </a:ext>
            </a:extLst>
          </p:cNvPr>
          <p:cNvSpPr txBox="1"/>
          <p:nvPr/>
        </p:nvSpPr>
        <p:spPr>
          <a:xfrm rot="19867097">
            <a:off x="1956770" y="1002534"/>
            <a:ext cx="3058914" cy="369332"/>
          </a:xfrm>
          <a:prstGeom prst="rect">
            <a:avLst/>
          </a:prstGeom>
          <a:noFill/>
        </p:spPr>
        <p:txBody>
          <a:bodyPr wrap="none" rtlCol="0">
            <a:spAutoFit/>
          </a:bodyPr>
          <a:lstStyle/>
          <a:p>
            <a:r>
              <a:rPr lang="fr-FR" b="1" dirty="0">
                <a:solidFill>
                  <a:srgbClr val="002060"/>
                </a:solidFill>
              </a:rPr>
              <a:t>Voyages et vacances pas chers</a:t>
            </a:r>
          </a:p>
        </p:txBody>
      </p:sp>
      <p:sp>
        <p:nvSpPr>
          <p:cNvPr id="5" name="ZoneTexte 4">
            <a:extLst>
              <a:ext uri="{FF2B5EF4-FFF2-40B4-BE49-F238E27FC236}">
                <a16:creationId xmlns:a16="http://schemas.microsoft.com/office/drawing/2014/main" id="{C3762673-969F-EF3A-6ED8-D31DBAF579B9}"/>
              </a:ext>
            </a:extLst>
          </p:cNvPr>
          <p:cNvSpPr txBox="1"/>
          <p:nvPr/>
        </p:nvSpPr>
        <p:spPr>
          <a:xfrm>
            <a:off x="5348921" y="557570"/>
            <a:ext cx="2612895" cy="369332"/>
          </a:xfrm>
          <a:prstGeom prst="rect">
            <a:avLst/>
          </a:prstGeom>
          <a:noFill/>
        </p:spPr>
        <p:txBody>
          <a:bodyPr wrap="none" rtlCol="0">
            <a:spAutoFit/>
          </a:bodyPr>
          <a:lstStyle/>
          <a:p>
            <a:r>
              <a:rPr lang="fr-FR" b="1" dirty="0">
                <a:solidFill>
                  <a:schemeClr val="accent2">
                    <a:lumMod val="50000"/>
                  </a:schemeClr>
                </a:solidFill>
              </a:rPr>
              <a:t>Vacances sans les enfants</a:t>
            </a:r>
          </a:p>
        </p:txBody>
      </p:sp>
      <p:sp>
        <p:nvSpPr>
          <p:cNvPr id="6" name="ZoneTexte 5">
            <a:extLst>
              <a:ext uri="{FF2B5EF4-FFF2-40B4-BE49-F238E27FC236}">
                <a16:creationId xmlns:a16="http://schemas.microsoft.com/office/drawing/2014/main" id="{EC4F6A39-004E-3D8E-2E2A-ECCD7413F1B0}"/>
              </a:ext>
            </a:extLst>
          </p:cNvPr>
          <p:cNvSpPr txBox="1"/>
          <p:nvPr/>
        </p:nvSpPr>
        <p:spPr>
          <a:xfrm rot="1326160">
            <a:off x="8703325" y="918994"/>
            <a:ext cx="1914307" cy="369332"/>
          </a:xfrm>
          <a:prstGeom prst="rect">
            <a:avLst/>
          </a:prstGeom>
          <a:noFill/>
        </p:spPr>
        <p:txBody>
          <a:bodyPr wrap="none" rtlCol="0">
            <a:spAutoFit/>
          </a:bodyPr>
          <a:lstStyle/>
          <a:p>
            <a:r>
              <a:rPr lang="fr-FR" b="1" dirty="0">
                <a:solidFill>
                  <a:schemeClr val="accent6">
                    <a:lumMod val="50000"/>
                  </a:schemeClr>
                </a:solidFill>
              </a:rPr>
              <a:t>Randonnée à pied</a:t>
            </a:r>
          </a:p>
        </p:txBody>
      </p:sp>
      <p:sp>
        <p:nvSpPr>
          <p:cNvPr id="7" name="ZoneTexte 6">
            <a:extLst>
              <a:ext uri="{FF2B5EF4-FFF2-40B4-BE49-F238E27FC236}">
                <a16:creationId xmlns:a16="http://schemas.microsoft.com/office/drawing/2014/main" id="{441F8B87-4FC5-66AD-A853-B93020648D78}"/>
              </a:ext>
            </a:extLst>
          </p:cNvPr>
          <p:cNvSpPr txBox="1"/>
          <p:nvPr/>
        </p:nvSpPr>
        <p:spPr>
          <a:xfrm rot="1326160">
            <a:off x="8875014" y="1533775"/>
            <a:ext cx="1897764" cy="369332"/>
          </a:xfrm>
          <a:prstGeom prst="rect">
            <a:avLst/>
          </a:prstGeom>
          <a:noFill/>
        </p:spPr>
        <p:txBody>
          <a:bodyPr wrap="none" rtlCol="0">
            <a:spAutoFit/>
          </a:bodyPr>
          <a:lstStyle/>
          <a:p>
            <a:r>
              <a:rPr lang="fr-FR" b="1" dirty="0">
                <a:solidFill>
                  <a:schemeClr val="accent4">
                    <a:lumMod val="50000"/>
                  </a:schemeClr>
                </a:solidFill>
              </a:rPr>
              <a:t>Randonnée à vélo</a:t>
            </a:r>
          </a:p>
        </p:txBody>
      </p:sp>
      <p:sp>
        <p:nvSpPr>
          <p:cNvPr id="8" name="ZoneTexte 7">
            <a:extLst>
              <a:ext uri="{FF2B5EF4-FFF2-40B4-BE49-F238E27FC236}">
                <a16:creationId xmlns:a16="http://schemas.microsoft.com/office/drawing/2014/main" id="{13AF97C9-C1A8-1569-47EE-2F6C8A3F3483}"/>
              </a:ext>
            </a:extLst>
          </p:cNvPr>
          <p:cNvSpPr txBox="1"/>
          <p:nvPr/>
        </p:nvSpPr>
        <p:spPr>
          <a:xfrm rot="19867097">
            <a:off x="1900948" y="2061904"/>
            <a:ext cx="2859052" cy="369332"/>
          </a:xfrm>
          <a:prstGeom prst="rect">
            <a:avLst/>
          </a:prstGeom>
          <a:noFill/>
        </p:spPr>
        <p:txBody>
          <a:bodyPr wrap="none" rtlCol="0">
            <a:spAutoFit/>
          </a:bodyPr>
          <a:lstStyle/>
          <a:p>
            <a:r>
              <a:rPr lang="fr-FR" b="1" dirty="0">
                <a:solidFill>
                  <a:srgbClr val="0000FF"/>
                </a:solidFill>
              </a:rPr>
              <a:t>Voyages et vacances de luxe</a:t>
            </a:r>
          </a:p>
        </p:txBody>
      </p:sp>
      <p:sp>
        <p:nvSpPr>
          <p:cNvPr id="9" name="ZoneTexte 8">
            <a:extLst>
              <a:ext uri="{FF2B5EF4-FFF2-40B4-BE49-F238E27FC236}">
                <a16:creationId xmlns:a16="http://schemas.microsoft.com/office/drawing/2014/main" id="{350B57B4-9DF5-6502-33EF-16CCA3E2B6BD}"/>
              </a:ext>
            </a:extLst>
          </p:cNvPr>
          <p:cNvSpPr txBox="1"/>
          <p:nvPr/>
        </p:nvSpPr>
        <p:spPr>
          <a:xfrm>
            <a:off x="5710110" y="1902964"/>
            <a:ext cx="1890518" cy="369332"/>
          </a:xfrm>
          <a:prstGeom prst="rect">
            <a:avLst/>
          </a:prstGeom>
          <a:noFill/>
        </p:spPr>
        <p:txBody>
          <a:bodyPr wrap="none" rtlCol="0">
            <a:spAutoFit/>
          </a:bodyPr>
          <a:lstStyle/>
          <a:p>
            <a:r>
              <a:rPr lang="fr-FR" b="1" dirty="0"/>
              <a:t>Voyages à la carte</a:t>
            </a:r>
          </a:p>
        </p:txBody>
      </p:sp>
      <p:sp>
        <p:nvSpPr>
          <p:cNvPr id="10" name="ZoneTexte 9">
            <a:extLst>
              <a:ext uri="{FF2B5EF4-FFF2-40B4-BE49-F238E27FC236}">
                <a16:creationId xmlns:a16="http://schemas.microsoft.com/office/drawing/2014/main" id="{806FD0E9-2719-C30A-4C6F-601D0ACF02D4}"/>
              </a:ext>
            </a:extLst>
          </p:cNvPr>
          <p:cNvSpPr txBox="1"/>
          <p:nvPr/>
        </p:nvSpPr>
        <p:spPr>
          <a:xfrm>
            <a:off x="4671388" y="2742538"/>
            <a:ext cx="4380238" cy="369332"/>
          </a:xfrm>
          <a:prstGeom prst="rect">
            <a:avLst/>
          </a:prstGeom>
          <a:noFill/>
        </p:spPr>
        <p:txBody>
          <a:bodyPr wrap="none" rtlCol="0">
            <a:spAutoFit/>
          </a:bodyPr>
          <a:lstStyle/>
          <a:p>
            <a:r>
              <a:rPr lang="fr-FR" b="1" dirty="0">
                <a:solidFill>
                  <a:srgbClr val="660066"/>
                </a:solidFill>
              </a:rPr>
              <a:t>Voyages entièrement préparé par soi-même</a:t>
            </a:r>
          </a:p>
        </p:txBody>
      </p:sp>
      <p:sp>
        <p:nvSpPr>
          <p:cNvPr id="11" name="ZoneTexte 10">
            <a:extLst>
              <a:ext uri="{FF2B5EF4-FFF2-40B4-BE49-F238E27FC236}">
                <a16:creationId xmlns:a16="http://schemas.microsoft.com/office/drawing/2014/main" id="{B9EC8E27-7AEB-C31C-7C10-8AC33FCB6E02}"/>
              </a:ext>
            </a:extLst>
          </p:cNvPr>
          <p:cNvSpPr txBox="1"/>
          <p:nvPr/>
        </p:nvSpPr>
        <p:spPr>
          <a:xfrm rot="20144718">
            <a:off x="634646" y="1267769"/>
            <a:ext cx="1853713" cy="369332"/>
          </a:xfrm>
          <a:prstGeom prst="rect">
            <a:avLst/>
          </a:prstGeom>
          <a:noFill/>
        </p:spPr>
        <p:txBody>
          <a:bodyPr wrap="none" rtlCol="0">
            <a:spAutoFit/>
          </a:bodyPr>
          <a:lstStyle/>
          <a:p>
            <a:r>
              <a:rPr lang="fr-FR" b="1" dirty="0">
                <a:solidFill>
                  <a:srgbClr val="003300"/>
                </a:solidFill>
              </a:rPr>
              <a:t>Croisières de luxe</a:t>
            </a:r>
          </a:p>
        </p:txBody>
      </p:sp>
      <p:sp>
        <p:nvSpPr>
          <p:cNvPr id="12" name="ZoneTexte 11">
            <a:extLst>
              <a:ext uri="{FF2B5EF4-FFF2-40B4-BE49-F238E27FC236}">
                <a16:creationId xmlns:a16="http://schemas.microsoft.com/office/drawing/2014/main" id="{0768CBB5-718A-5266-7B28-7A2701638D68}"/>
              </a:ext>
            </a:extLst>
          </p:cNvPr>
          <p:cNvSpPr txBox="1"/>
          <p:nvPr/>
        </p:nvSpPr>
        <p:spPr>
          <a:xfrm>
            <a:off x="1060393" y="3574602"/>
            <a:ext cx="3255314" cy="923330"/>
          </a:xfrm>
          <a:prstGeom prst="rect">
            <a:avLst/>
          </a:prstGeom>
          <a:noFill/>
        </p:spPr>
        <p:txBody>
          <a:bodyPr wrap="none" rtlCol="0">
            <a:spAutoFit/>
          </a:bodyPr>
          <a:lstStyle/>
          <a:p>
            <a:pPr algn="ctr"/>
            <a:r>
              <a:rPr lang="fr-FR" b="1" dirty="0">
                <a:solidFill>
                  <a:srgbClr val="CC3300"/>
                </a:solidFill>
              </a:rPr>
              <a:t>Gîtes, maisons d’hôte, </a:t>
            </a:r>
            <a:r>
              <a:rPr lang="fr-FR" b="1" dirty="0" err="1">
                <a:solidFill>
                  <a:srgbClr val="CC3300"/>
                </a:solidFill>
              </a:rPr>
              <a:t>AirBnB</a:t>
            </a:r>
            <a:r>
              <a:rPr lang="fr-FR" b="1" dirty="0">
                <a:solidFill>
                  <a:srgbClr val="CC3300"/>
                </a:solidFill>
              </a:rPr>
              <a:t> …</a:t>
            </a:r>
          </a:p>
          <a:p>
            <a:pPr algn="ctr"/>
            <a:r>
              <a:rPr lang="fr-FR" b="1" dirty="0">
                <a:solidFill>
                  <a:srgbClr val="CC3300"/>
                </a:solidFill>
              </a:rPr>
              <a:t>Refuges, chalets de montagne …</a:t>
            </a:r>
          </a:p>
          <a:p>
            <a:pPr algn="ctr"/>
            <a:r>
              <a:rPr lang="fr-FR" b="1" dirty="0">
                <a:solidFill>
                  <a:srgbClr val="CC3300"/>
                </a:solidFill>
              </a:rPr>
              <a:t>Locations</a:t>
            </a:r>
          </a:p>
        </p:txBody>
      </p:sp>
      <p:sp>
        <p:nvSpPr>
          <p:cNvPr id="13" name="ZoneTexte 12">
            <a:extLst>
              <a:ext uri="{FF2B5EF4-FFF2-40B4-BE49-F238E27FC236}">
                <a16:creationId xmlns:a16="http://schemas.microsoft.com/office/drawing/2014/main" id="{AAB24775-93A1-5BFA-AF03-F069466186D6}"/>
              </a:ext>
            </a:extLst>
          </p:cNvPr>
          <p:cNvSpPr txBox="1"/>
          <p:nvPr/>
        </p:nvSpPr>
        <p:spPr>
          <a:xfrm rot="19596348">
            <a:off x="7440052" y="4231358"/>
            <a:ext cx="1469313" cy="369332"/>
          </a:xfrm>
          <a:prstGeom prst="rect">
            <a:avLst/>
          </a:prstGeom>
          <a:noFill/>
        </p:spPr>
        <p:txBody>
          <a:bodyPr wrap="none" rtlCol="0">
            <a:spAutoFit/>
          </a:bodyPr>
          <a:lstStyle/>
          <a:p>
            <a:r>
              <a:rPr lang="fr-FR" b="1" dirty="0">
                <a:solidFill>
                  <a:srgbClr val="000066"/>
                </a:solidFill>
              </a:rPr>
              <a:t>Camping-cars</a:t>
            </a:r>
          </a:p>
        </p:txBody>
      </p:sp>
      <p:sp>
        <p:nvSpPr>
          <p:cNvPr id="14" name="ZoneTexte 13">
            <a:extLst>
              <a:ext uri="{FF2B5EF4-FFF2-40B4-BE49-F238E27FC236}">
                <a16:creationId xmlns:a16="http://schemas.microsoft.com/office/drawing/2014/main" id="{6415760B-3134-1E58-E4D1-6CB0EA743C47}"/>
              </a:ext>
            </a:extLst>
          </p:cNvPr>
          <p:cNvSpPr txBox="1"/>
          <p:nvPr/>
        </p:nvSpPr>
        <p:spPr>
          <a:xfrm>
            <a:off x="5507033" y="3430630"/>
            <a:ext cx="2708948" cy="369332"/>
          </a:xfrm>
          <a:prstGeom prst="rect">
            <a:avLst/>
          </a:prstGeom>
          <a:noFill/>
        </p:spPr>
        <p:txBody>
          <a:bodyPr wrap="none" rtlCol="0">
            <a:spAutoFit/>
          </a:bodyPr>
          <a:lstStyle/>
          <a:p>
            <a:pPr algn="ctr"/>
            <a:r>
              <a:rPr lang="fr-FR" b="1" dirty="0">
                <a:solidFill>
                  <a:srgbClr val="800000"/>
                </a:solidFill>
              </a:rPr>
              <a:t>Voyages de tour-operators</a:t>
            </a:r>
          </a:p>
        </p:txBody>
      </p:sp>
      <p:sp>
        <p:nvSpPr>
          <p:cNvPr id="15" name="ZoneTexte 14">
            <a:extLst>
              <a:ext uri="{FF2B5EF4-FFF2-40B4-BE49-F238E27FC236}">
                <a16:creationId xmlns:a16="http://schemas.microsoft.com/office/drawing/2014/main" id="{28AA83E3-CAB5-50B7-E4B9-261E5CE1BD97}"/>
              </a:ext>
            </a:extLst>
          </p:cNvPr>
          <p:cNvSpPr txBox="1"/>
          <p:nvPr/>
        </p:nvSpPr>
        <p:spPr>
          <a:xfrm>
            <a:off x="5331387" y="1096839"/>
            <a:ext cx="2644955" cy="369332"/>
          </a:xfrm>
          <a:prstGeom prst="rect">
            <a:avLst/>
          </a:prstGeom>
          <a:noFill/>
        </p:spPr>
        <p:txBody>
          <a:bodyPr wrap="none" rtlCol="0">
            <a:spAutoFit/>
          </a:bodyPr>
          <a:lstStyle/>
          <a:p>
            <a:r>
              <a:rPr lang="fr-FR" b="1" dirty="0">
                <a:solidFill>
                  <a:schemeClr val="accent1">
                    <a:lumMod val="75000"/>
                  </a:schemeClr>
                </a:solidFill>
              </a:rPr>
              <a:t>Vacances pour les enfants</a:t>
            </a:r>
          </a:p>
        </p:txBody>
      </p:sp>
      <p:sp>
        <p:nvSpPr>
          <p:cNvPr id="16" name="ZoneTexte 15">
            <a:extLst>
              <a:ext uri="{FF2B5EF4-FFF2-40B4-BE49-F238E27FC236}">
                <a16:creationId xmlns:a16="http://schemas.microsoft.com/office/drawing/2014/main" id="{7F81DF77-D55D-405A-DD42-105F117730E4}"/>
              </a:ext>
            </a:extLst>
          </p:cNvPr>
          <p:cNvSpPr txBox="1"/>
          <p:nvPr/>
        </p:nvSpPr>
        <p:spPr>
          <a:xfrm>
            <a:off x="2159306" y="4836405"/>
            <a:ext cx="1290481" cy="369332"/>
          </a:xfrm>
          <a:prstGeom prst="rect">
            <a:avLst/>
          </a:prstGeom>
          <a:noFill/>
        </p:spPr>
        <p:txBody>
          <a:bodyPr wrap="none" rtlCol="0">
            <a:spAutoFit/>
          </a:bodyPr>
          <a:lstStyle/>
          <a:p>
            <a:r>
              <a:rPr lang="fr-FR" b="1" dirty="0">
                <a:solidFill>
                  <a:srgbClr val="003366"/>
                </a:solidFill>
              </a:rPr>
              <a:t>Colocations</a:t>
            </a:r>
          </a:p>
        </p:txBody>
      </p:sp>
      <p:sp>
        <p:nvSpPr>
          <p:cNvPr id="17" name="ZoneTexte 16">
            <a:extLst>
              <a:ext uri="{FF2B5EF4-FFF2-40B4-BE49-F238E27FC236}">
                <a16:creationId xmlns:a16="http://schemas.microsoft.com/office/drawing/2014/main" id="{F6F88947-F39B-C456-CB21-84468650EA0A}"/>
              </a:ext>
            </a:extLst>
          </p:cNvPr>
          <p:cNvSpPr txBox="1"/>
          <p:nvPr/>
        </p:nvSpPr>
        <p:spPr>
          <a:xfrm>
            <a:off x="1844640" y="5590618"/>
            <a:ext cx="2104551" cy="369332"/>
          </a:xfrm>
          <a:prstGeom prst="rect">
            <a:avLst/>
          </a:prstGeom>
          <a:noFill/>
        </p:spPr>
        <p:txBody>
          <a:bodyPr wrap="none" rtlCol="0">
            <a:spAutoFit/>
          </a:bodyPr>
          <a:lstStyle/>
          <a:p>
            <a:pPr algn="ctr"/>
            <a:r>
              <a:rPr lang="fr-FR" b="1" dirty="0">
                <a:solidFill>
                  <a:srgbClr val="FF0000"/>
                </a:solidFill>
              </a:rPr>
              <a:t>Echanges de maison</a:t>
            </a:r>
          </a:p>
        </p:txBody>
      </p:sp>
      <p:sp>
        <p:nvSpPr>
          <p:cNvPr id="18" name="ZoneTexte 17">
            <a:extLst>
              <a:ext uri="{FF2B5EF4-FFF2-40B4-BE49-F238E27FC236}">
                <a16:creationId xmlns:a16="http://schemas.microsoft.com/office/drawing/2014/main" id="{ABBAD1CC-CB2F-B78E-39ED-8634F0E23D20}"/>
              </a:ext>
            </a:extLst>
          </p:cNvPr>
          <p:cNvSpPr txBox="1"/>
          <p:nvPr/>
        </p:nvSpPr>
        <p:spPr>
          <a:xfrm>
            <a:off x="5710110" y="4174766"/>
            <a:ext cx="1457450" cy="646331"/>
          </a:xfrm>
          <a:prstGeom prst="rect">
            <a:avLst/>
          </a:prstGeom>
          <a:noFill/>
        </p:spPr>
        <p:txBody>
          <a:bodyPr wrap="none" rtlCol="0">
            <a:spAutoFit/>
          </a:bodyPr>
          <a:lstStyle/>
          <a:p>
            <a:pPr algn="ctr"/>
            <a:r>
              <a:rPr lang="fr-FR" b="1" dirty="0">
                <a:solidFill>
                  <a:srgbClr val="9900FF"/>
                </a:solidFill>
              </a:rPr>
              <a:t>Campings, </a:t>
            </a:r>
          </a:p>
          <a:p>
            <a:pPr algn="ctr"/>
            <a:r>
              <a:rPr lang="fr-FR" b="1" dirty="0">
                <a:solidFill>
                  <a:srgbClr val="9900FF"/>
                </a:solidFill>
              </a:rPr>
              <a:t>Mobil-homes</a:t>
            </a:r>
          </a:p>
        </p:txBody>
      </p:sp>
      <p:sp>
        <p:nvSpPr>
          <p:cNvPr id="19" name="ZoneTexte 18">
            <a:extLst>
              <a:ext uri="{FF2B5EF4-FFF2-40B4-BE49-F238E27FC236}">
                <a16:creationId xmlns:a16="http://schemas.microsoft.com/office/drawing/2014/main" id="{1F740C42-0D93-4824-9B9B-CDD792E69AD7}"/>
              </a:ext>
            </a:extLst>
          </p:cNvPr>
          <p:cNvSpPr txBox="1"/>
          <p:nvPr/>
        </p:nvSpPr>
        <p:spPr>
          <a:xfrm rot="20291002">
            <a:off x="4519622" y="5515884"/>
            <a:ext cx="2674771" cy="369332"/>
          </a:xfrm>
          <a:prstGeom prst="rect">
            <a:avLst/>
          </a:prstGeom>
          <a:noFill/>
        </p:spPr>
        <p:txBody>
          <a:bodyPr wrap="none" rtlCol="0">
            <a:spAutoFit/>
          </a:bodyPr>
          <a:lstStyle/>
          <a:p>
            <a:pPr algn="ctr"/>
            <a:r>
              <a:rPr lang="fr-FR" b="1" dirty="0">
                <a:solidFill>
                  <a:schemeClr val="tx1">
                    <a:lumMod val="75000"/>
                    <a:lumOff val="25000"/>
                  </a:schemeClr>
                </a:solidFill>
              </a:rPr>
              <a:t>Se prémunir des arnaques</a:t>
            </a:r>
          </a:p>
        </p:txBody>
      </p:sp>
      <p:sp>
        <p:nvSpPr>
          <p:cNvPr id="20" name="ZoneTexte 19">
            <a:extLst>
              <a:ext uri="{FF2B5EF4-FFF2-40B4-BE49-F238E27FC236}">
                <a16:creationId xmlns:a16="http://schemas.microsoft.com/office/drawing/2014/main" id="{9243F563-F079-3583-50F6-38C46FBDF233}"/>
              </a:ext>
            </a:extLst>
          </p:cNvPr>
          <p:cNvSpPr txBox="1"/>
          <p:nvPr/>
        </p:nvSpPr>
        <p:spPr>
          <a:xfrm>
            <a:off x="9982200" y="3098733"/>
            <a:ext cx="1873270" cy="646331"/>
          </a:xfrm>
          <a:prstGeom prst="rect">
            <a:avLst/>
          </a:prstGeom>
          <a:noFill/>
        </p:spPr>
        <p:txBody>
          <a:bodyPr wrap="none" rtlCol="0">
            <a:spAutoFit/>
          </a:bodyPr>
          <a:lstStyle/>
          <a:p>
            <a:pPr algn="ctr"/>
            <a:r>
              <a:rPr lang="fr-FR" b="1" dirty="0">
                <a:solidFill>
                  <a:srgbClr val="000099"/>
                </a:solidFill>
              </a:rPr>
              <a:t>Quels pays ?</a:t>
            </a:r>
          </a:p>
          <a:p>
            <a:pPr algn="ctr"/>
            <a:r>
              <a:rPr lang="fr-FR" b="1" dirty="0">
                <a:solidFill>
                  <a:srgbClr val="000099"/>
                </a:solidFill>
              </a:rPr>
              <a:t>Quelles régions ?</a:t>
            </a:r>
          </a:p>
        </p:txBody>
      </p:sp>
      <p:sp>
        <p:nvSpPr>
          <p:cNvPr id="21" name="ZoneTexte 20">
            <a:extLst>
              <a:ext uri="{FF2B5EF4-FFF2-40B4-BE49-F238E27FC236}">
                <a16:creationId xmlns:a16="http://schemas.microsoft.com/office/drawing/2014/main" id="{DAF5B0F8-301F-54C1-9C7F-908E9ECBA91E}"/>
              </a:ext>
            </a:extLst>
          </p:cNvPr>
          <p:cNvSpPr txBox="1"/>
          <p:nvPr/>
        </p:nvSpPr>
        <p:spPr>
          <a:xfrm>
            <a:off x="10433977" y="4318612"/>
            <a:ext cx="861839" cy="369332"/>
          </a:xfrm>
          <a:prstGeom prst="rect">
            <a:avLst/>
          </a:prstGeom>
          <a:noFill/>
        </p:spPr>
        <p:txBody>
          <a:bodyPr wrap="none" rtlCol="0">
            <a:spAutoFit/>
          </a:bodyPr>
          <a:lstStyle/>
          <a:p>
            <a:pPr algn="ctr"/>
            <a:r>
              <a:rPr lang="fr-FR" b="1" dirty="0">
                <a:solidFill>
                  <a:srgbClr val="FF0000"/>
                </a:solidFill>
              </a:rPr>
              <a:t>Budget</a:t>
            </a:r>
          </a:p>
        </p:txBody>
      </p:sp>
      <p:sp>
        <p:nvSpPr>
          <p:cNvPr id="22" name="ZoneTexte 21">
            <a:extLst>
              <a:ext uri="{FF2B5EF4-FFF2-40B4-BE49-F238E27FC236}">
                <a16:creationId xmlns:a16="http://schemas.microsoft.com/office/drawing/2014/main" id="{1453C28E-9B45-9A0E-5564-55865C9A8C36}"/>
              </a:ext>
            </a:extLst>
          </p:cNvPr>
          <p:cNvSpPr txBox="1"/>
          <p:nvPr/>
        </p:nvSpPr>
        <p:spPr>
          <a:xfrm>
            <a:off x="8264228" y="4858591"/>
            <a:ext cx="2058433" cy="646331"/>
          </a:xfrm>
          <a:prstGeom prst="rect">
            <a:avLst/>
          </a:prstGeom>
          <a:noFill/>
        </p:spPr>
        <p:txBody>
          <a:bodyPr wrap="square" rtlCol="0">
            <a:spAutoFit/>
          </a:bodyPr>
          <a:lstStyle/>
          <a:p>
            <a:pPr algn="ctr"/>
            <a:r>
              <a:rPr lang="fr-FR" b="1" dirty="0"/>
              <a:t>Handicaps, problème de santé</a:t>
            </a:r>
          </a:p>
        </p:txBody>
      </p:sp>
      <p:sp>
        <p:nvSpPr>
          <p:cNvPr id="23" name="ZoneTexte 22">
            <a:extLst>
              <a:ext uri="{FF2B5EF4-FFF2-40B4-BE49-F238E27FC236}">
                <a16:creationId xmlns:a16="http://schemas.microsoft.com/office/drawing/2014/main" id="{08D52D1A-8012-6E6F-4AD1-F22B6CC7AE4B}"/>
              </a:ext>
            </a:extLst>
          </p:cNvPr>
          <p:cNvSpPr txBox="1"/>
          <p:nvPr/>
        </p:nvSpPr>
        <p:spPr>
          <a:xfrm rot="1326160">
            <a:off x="8398341" y="1895333"/>
            <a:ext cx="2024465" cy="646331"/>
          </a:xfrm>
          <a:prstGeom prst="rect">
            <a:avLst/>
          </a:prstGeom>
          <a:noFill/>
        </p:spPr>
        <p:txBody>
          <a:bodyPr wrap="none" rtlCol="0">
            <a:spAutoFit/>
          </a:bodyPr>
          <a:lstStyle/>
          <a:p>
            <a:r>
              <a:rPr lang="fr-FR" b="1" dirty="0">
                <a:solidFill>
                  <a:srgbClr val="FF0000"/>
                </a:solidFill>
              </a:rPr>
              <a:t>Treks, expéditions,</a:t>
            </a:r>
          </a:p>
          <a:p>
            <a:r>
              <a:rPr lang="fr-FR" b="1" dirty="0">
                <a:solidFill>
                  <a:srgbClr val="FF0000"/>
                </a:solidFill>
              </a:rPr>
              <a:t>Voyages engagés …</a:t>
            </a:r>
          </a:p>
        </p:txBody>
      </p:sp>
      <p:sp>
        <p:nvSpPr>
          <p:cNvPr id="24" name="ZoneTexte 23">
            <a:extLst>
              <a:ext uri="{FF2B5EF4-FFF2-40B4-BE49-F238E27FC236}">
                <a16:creationId xmlns:a16="http://schemas.microsoft.com/office/drawing/2014/main" id="{559BDA9F-2E0F-4776-F0F7-E81132BEDEEB}"/>
              </a:ext>
            </a:extLst>
          </p:cNvPr>
          <p:cNvSpPr txBox="1"/>
          <p:nvPr/>
        </p:nvSpPr>
        <p:spPr>
          <a:xfrm>
            <a:off x="6479031" y="5761161"/>
            <a:ext cx="1736950" cy="369332"/>
          </a:xfrm>
          <a:prstGeom prst="rect">
            <a:avLst/>
          </a:prstGeom>
          <a:noFill/>
        </p:spPr>
        <p:txBody>
          <a:bodyPr wrap="none" rtlCol="0">
            <a:spAutoFit/>
          </a:bodyPr>
          <a:lstStyle/>
          <a:p>
            <a:r>
              <a:rPr lang="fr-FR" b="1" dirty="0"/>
              <a:t>Voyages sportifs</a:t>
            </a:r>
          </a:p>
        </p:txBody>
      </p:sp>
      <p:sp>
        <p:nvSpPr>
          <p:cNvPr id="25" name="ZoneTexte 24">
            <a:extLst>
              <a:ext uri="{FF2B5EF4-FFF2-40B4-BE49-F238E27FC236}">
                <a16:creationId xmlns:a16="http://schemas.microsoft.com/office/drawing/2014/main" id="{9F86F052-085B-3AC9-F43D-2030C209F001}"/>
              </a:ext>
            </a:extLst>
          </p:cNvPr>
          <p:cNvSpPr txBox="1"/>
          <p:nvPr/>
        </p:nvSpPr>
        <p:spPr>
          <a:xfrm>
            <a:off x="640601" y="6369013"/>
            <a:ext cx="2739404" cy="369332"/>
          </a:xfrm>
          <a:prstGeom prst="rect">
            <a:avLst/>
          </a:prstGeom>
          <a:noFill/>
        </p:spPr>
        <p:txBody>
          <a:bodyPr wrap="none" rtlCol="0">
            <a:spAutoFit/>
          </a:bodyPr>
          <a:lstStyle/>
          <a:p>
            <a:r>
              <a:rPr lang="fr-FR" b="1" dirty="0"/>
              <a:t>Repos, calme, isolement …</a:t>
            </a:r>
          </a:p>
        </p:txBody>
      </p:sp>
      <p:sp>
        <p:nvSpPr>
          <p:cNvPr id="26" name="ZoneTexte 25">
            <a:extLst>
              <a:ext uri="{FF2B5EF4-FFF2-40B4-BE49-F238E27FC236}">
                <a16:creationId xmlns:a16="http://schemas.microsoft.com/office/drawing/2014/main" id="{12B8A780-981D-C8E3-4473-B4A4B28BBDB6}"/>
              </a:ext>
            </a:extLst>
          </p:cNvPr>
          <p:cNvSpPr txBox="1"/>
          <p:nvPr/>
        </p:nvSpPr>
        <p:spPr>
          <a:xfrm>
            <a:off x="5621765" y="6242283"/>
            <a:ext cx="1839221" cy="369332"/>
          </a:xfrm>
          <a:prstGeom prst="rect">
            <a:avLst/>
          </a:prstGeom>
          <a:noFill/>
        </p:spPr>
        <p:txBody>
          <a:bodyPr wrap="none" rtlCol="0">
            <a:spAutoFit/>
          </a:bodyPr>
          <a:lstStyle/>
          <a:p>
            <a:r>
              <a:rPr lang="fr-FR" b="1" dirty="0">
                <a:solidFill>
                  <a:srgbClr val="003300"/>
                </a:solidFill>
              </a:rPr>
              <a:t>Voyages culturels</a:t>
            </a:r>
          </a:p>
        </p:txBody>
      </p:sp>
      <p:sp>
        <p:nvSpPr>
          <p:cNvPr id="27" name="ZoneTexte 26">
            <a:extLst>
              <a:ext uri="{FF2B5EF4-FFF2-40B4-BE49-F238E27FC236}">
                <a16:creationId xmlns:a16="http://schemas.microsoft.com/office/drawing/2014/main" id="{3ABE3E5C-C902-BF4A-CF31-B880BC3D581B}"/>
              </a:ext>
            </a:extLst>
          </p:cNvPr>
          <p:cNvSpPr txBox="1"/>
          <p:nvPr/>
        </p:nvSpPr>
        <p:spPr>
          <a:xfrm>
            <a:off x="461430" y="2433055"/>
            <a:ext cx="1507785" cy="369332"/>
          </a:xfrm>
          <a:prstGeom prst="rect">
            <a:avLst/>
          </a:prstGeom>
          <a:noFill/>
        </p:spPr>
        <p:txBody>
          <a:bodyPr wrap="none" rtlCol="0">
            <a:spAutoFit/>
          </a:bodyPr>
          <a:lstStyle/>
          <a:p>
            <a:r>
              <a:rPr lang="fr-FR" b="1" dirty="0">
                <a:solidFill>
                  <a:srgbClr val="006666"/>
                </a:solidFill>
              </a:rPr>
              <a:t>Loin ou près ?</a:t>
            </a:r>
          </a:p>
        </p:txBody>
      </p:sp>
      <p:sp>
        <p:nvSpPr>
          <p:cNvPr id="28" name="ZoneTexte 27">
            <a:extLst>
              <a:ext uri="{FF2B5EF4-FFF2-40B4-BE49-F238E27FC236}">
                <a16:creationId xmlns:a16="http://schemas.microsoft.com/office/drawing/2014/main" id="{95D00D1F-63D9-F965-5CE2-FCACFFC89FA1}"/>
              </a:ext>
            </a:extLst>
          </p:cNvPr>
          <p:cNvSpPr txBox="1"/>
          <p:nvPr/>
        </p:nvSpPr>
        <p:spPr>
          <a:xfrm>
            <a:off x="8343013" y="5945827"/>
            <a:ext cx="1852815" cy="369332"/>
          </a:xfrm>
          <a:prstGeom prst="rect">
            <a:avLst/>
          </a:prstGeom>
          <a:noFill/>
        </p:spPr>
        <p:txBody>
          <a:bodyPr wrap="none" rtlCol="0">
            <a:spAutoFit/>
          </a:bodyPr>
          <a:lstStyle/>
          <a:p>
            <a:pPr algn="ctr"/>
            <a:r>
              <a:rPr lang="fr-FR" b="1" dirty="0">
                <a:solidFill>
                  <a:schemeClr val="accent4">
                    <a:lumMod val="50000"/>
                  </a:schemeClr>
                </a:solidFill>
              </a:rPr>
              <a:t>Santé à l’étranger</a:t>
            </a:r>
          </a:p>
        </p:txBody>
      </p:sp>
      <p:sp>
        <p:nvSpPr>
          <p:cNvPr id="29" name="ZoneTexte 28">
            <a:extLst>
              <a:ext uri="{FF2B5EF4-FFF2-40B4-BE49-F238E27FC236}">
                <a16:creationId xmlns:a16="http://schemas.microsoft.com/office/drawing/2014/main" id="{A48E4C52-0F22-1BCE-C02B-50B5109D3409}"/>
              </a:ext>
            </a:extLst>
          </p:cNvPr>
          <p:cNvSpPr txBox="1"/>
          <p:nvPr/>
        </p:nvSpPr>
        <p:spPr>
          <a:xfrm>
            <a:off x="10898126" y="5009375"/>
            <a:ext cx="700833" cy="369332"/>
          </a:xfrm>
          <a:prstGeom prst="rect">
            <a:avLst/>
          </a:prstGeom>
          <a:noFill/>
        </p:spPr>
        <p:txBody>
          <a:bodyPr wrap="none" rtlCol="0">
            <a:spAutoFit/>
          </a:bodyPr>
          <a:lstStyle/>
          <a:p>
            <a:r>
              <a:rPr lang="fr-FR" b="1" dirty="0">
                <a:solidFill>
                  <a:srgbClr val="CC3300"/>
                </a:solidFill>
              </a:rPr>
              <a:t>Soleil</a:t>
            </a:r>
          </a:p>
        </p:txBody>
      </p:sp>
      <p:sp>
        <p:nvSpPr>
          <p:cNvPr id="32" name="ZoneTexte 31">
            <a:extLst>
              <a:ext uri="{FF2B5EF4-FFF2-40B4-BE49-F238E27FC236}">
                <a16:creationId xmlns:a16="http://schemas.microsoft.com/office/drawing/2014/main" id="{7F26B4BC-6A3D-A2B7-D414-B996D69E57DD}"/>
              </a:ext>
            </a:extLst>
          </p:cNvPr>
          <p:cNvSpPr txBox="1"/>
          <p:nvPr/>
        </p:nvSpPr>
        <p:spPr>
          <a:xfrm>
            <a:off x="10626807" y="5623319"/>
            <a:ext cx="1184941" cy="369332"/>
          </a:xfrm>
          <a:prstGeom prst="rect">
            <a:avLst/>
          </a:prstGeom>
          <a:noFill/>
        </p:spPr>
        <p:txBody>
          <a:bodyPr wrap="none" rtlCol="0">
            <a:spAutoFit/>
          </a:bodyPr>
          <a:lstStyle/>
          <a:p>
            <a:pPr algn="ctr"/>
            <a:r>
              <a:rPr lang="fr-FR" b="1" i="1" dirty="0">
                <a:solidFill>
                  <a:srgbClr val="003399"/>
                </a:solidFill>
              </a:rPr>
              <a:t>Montagne</a:t>
            </a:r>
          </a:p>
        </p:txBody>
      </p:sp>
      <p:sp>
        <p:nvSpPr>
          <p:cNvPr id="33" name="ZoneTexte 32">
            <a:extLst>
              <a:ext uri="{FF2B5EF4-FFF2-40B4-BE49-F238E27FC236}">
                <a16:creationId xmlns:a16="http://schemas.microsoft.com/office/drawing/2014/main" id="{A88D4B75-13AA-BA75-EDC7-0E23EFB026B7}"/>
              </a:ext>
            </a:extLst>
          </p:cNvPr>
          <p:cNvSpPr txBox="1"/>
          <p:nvPr/>
        </p:nvSpPr>
        <p:spPr>
          <a:xfrm>
            <a:off x="3966198" y="4390925"/>
            <a:ext cx="1488546" cy="1200329"/>
          </a:xfrm>
          <a:prstGeom prst="rect">
            <a:avLst/>
          </a:prstGeom>
          <a:noFill/>
        </p:spPr>
        <p:txBody>
          <a:bodyPr wrap="square" rtlCol="0">
            <a:spAutoFit/>
          </a:bodyPr>
          <a:lstStyle/>
          <a:p>
            <a:pPr algn="ctr"/>
            <a:r>
              <a:rPr lang="fr-FR" b="1" dirty="0">
                <a:solidFill>
                  <a:srgbClr val="008000"/>
                </a:solidFill>
              </a:rPr>
              <a:t>Climat, saison, périodes de l’année</a:t>
            </a:r>
          </a:p>
        </p:txBody>
      </p:sp>
      <p:sp>
        <p:nvSpPr>
          <p:cNvPr id="34" name="ZoneTexte 33">
            <a:extLst>
              <a:ext uri="{FF2B5EF4-FFF2-40B4-BE49-F238E27FC236}">
                <a16:creationId xmlns:a16="http://schemas.microsoft.com/office/drawing/2014/main" id="{16E7F356-F7EE-13BF-7646-DFBA40CFE60D}"/>
              </a:ext>
            </a:extLst>
          </p:cNvPr>
          <p:cNvSpPr txBox="1"/>
          <p:nvPr/>
        </p:nvSpPr>
        <p:spPr>
          <a:xfrm>
            <a:off x="396155" y="4687944"/>
            <a:ext cx="1507785" cy="646330"/>
          </a:xfrm>
          <a:prstGeom prst="rect">
            <a:avLst/>
          </a:prstGeom>
          <a:noFill/>
        </p:spPr>
        <p:txBody>
          <a:bodyPr wrap="square" rtlCol="0">
            <a:spAutoFit/>
          </a:bodyPr>
          <a:lstStyle/>
          <a:p>
            <a:pPr algn="ctr"/>
            <a:r>
              <a:rPr lang="fr-FR" b="1" dirty="0">
                <a:solidFill>
                  <a:srgbClr val="008000"/>
                </a:solidFill>
              </a:rPr>
              <a:t>Voyages au long cours</a:t>
            </a:r>
          </a:p>
        </p:txBody>
      </p:sp>
      <p:sp>
        <p:nvSpPr>
          <p:cNvPr id="35" name="ZoneTexte 34">
            <a:extLst>
              <a:ext uri="{FF2B5EF4-FFF2-40B4-BE49-F238E27FC236}">
                <a16:creationId xmlns:a16="http://schemas.microsoft.com/office/drawing/2014/main" id="{2AB22078-90BF-20DD-E52D-BF9EC540917B}"/>
              </a:ext>
            </a:extLst>
          </p:cNvPr>
          <p:cNvSpPr txBox="1"/>
          <p:nvPr/>
        </p:nvSpPr>
        <p:spPr>
          <a:xfrm rot="1308624">
            <a:off x="9280932" y="650286"/>
            <a:ext cx="2827441" cy="369332"/>
          </a:xfrm>
          <a:prstGeom prst="rect">
            <a:avLst/>
          </a:prstGeom>
          <a:noFill/>
        </p:spPr>
        <p:txBody>
          <a:bodyPr wrap="none" rtlCol="0">
            <a:spAutoFit/>
          </a:bodyPr>
          <a:lstStyle/>
          <a:p>
            <a:pPr algn="ctr"/>
            <a:r>
              <a:rPr lang="fr-FR" b="1" dirty="0">
                <a:solidFill>
                  <a:srgbClr val="800000"/>
                </a:solidFill>
              </a:rPr>
              <a:t>Aides aux familles précaires</a:t>
            </a:r>
          </a:p>
        </p:txBody>
      </p:sp>
      <p:sp>
        <p:nvSpPr>
          <p:cNvPr id="36" name="ZoneTexte 35">
            <a:extLst>
              <a:ext uri="{FF2B5EF4-FFF2-40B4-BE49-F238E27FC236}">
                <a16:creationId xmlns:a16="http://schemas.microsoft.com/office/drawing/2014/main" id="{E967405F-D76C-3EA1-1CD5-39A5E314358B}"/>
              </a:ext>
            </a:extLst>
          </p:cNvPr>
          <p:cNvSpPr txBox="1"/>
          <p:nvPr/>
        </p:nvSpPr>
        <p:spPr>
          <a:xfrm rot="20026091">
            <a:off x="2509255" y="463619"/>
            <a:ext cx="1642437" cy="369332"/>
          </a:xfrm>
          <a:prstGeom prst="rect">
            <a:avLst/>
          </a:prstGeom>
          <a:noFill/>
        </p:spPr>
        <p:txBody>
          <a:bodyPr wrap="none" rtlCol="0">
            <a:spAutoFit/>
          </a:bodyPr>
          <a:lstStyle/>
          <a:p>
            <a:pPr algn="ctr"/>
            <a:r>
              <a:rPr lang="fr-FR" b="1" dirty="0">
                <a:solidFill>
                  <a:srgbClr val="00B050"/>
                </a:solidFill>
              </a:rPr>
              <a:t>Voyage avec CE</a:t>
            </a:r>
          </a:p>
        </p:txBody>
      </p:sp>
      <p:sp>
        <p:nvSpPr>
          <p:cNvPr id="37" name="ZoneTexte 36">
            <a:extLst>
              <a:ext uri="{FF2B5EF4-FFF2-40B4-BE49-F238E27FC236}">
                <a16:creationId xmlns:a16="http://schemas.microsoft.com/office/drawing/2014/main" id="{E35FEA39-D922-86D0-FF81-E8EEA808E5EA}"/>
              </a:ext>
            </a:extLst>
          </p:cNvPr>
          <p:cNvSpPr txBox="1"/>
          <p:nvPr/>
        </p:nvSpPr>
        <p:spPr>
          <a:xfrm>
            <a:off x="461430" y="3111870"/>
            <a:ext cx="3769047" cy="369332"/>
          </a:xfrm>
          <a:prstGeom prst="rect">
            <a:avLst/>
          </a:prstGeom>
          <a:noFill/>
        </p:spPr>
        <p:txBody>
          <a:bodyPr wrap="square" rtlCol="0">
            <a:spAutoFit/>
          </a:bodyPr>
          <a:lstStyle/>
          <a:p>
            <a:pPr algn="ctr"/>
            <a:r>
              <a:rPr lang="fr-FR" b="1" dirty="0"/>
              <a:t>Auberges de jeunesse</a:t>
            </a:r>
          </a:p>
        </p:txBody>
      </p:sp>
    </p:spTree>
    <p:extLst>
      <p:ext uri="{BB962C8B-B14F-4D97-AF65-F5344CB8AC3E}">
        <p14:creationId xmlns:p14="http://schemas.microsoft.com/office/powerpoint/2010/main" val="2632620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716DDC-D4C6-EFF7-8A67-2CD8FBB955B5}"/>
              </a:ext>
            </a:extLst>
          </p:cNvPr>
          <p:cNvSpPr>
            <a:spLocks noGrp="1"/>
          </p:cNvSpPr>
          <p:nvPr>
            <p:ph type="sldNum" sz="quarter" idx="12"/>
          </p:nvPr>
        </p:nvSpPr>
        <p:spPr/>
        <p:txBody>
          <a:bodyPr/>
          <a:lstStyle/>
          <a:p>
            <a:fld id="{9FE46655-4E99-4811-B874-32B6AAA93433}" type="slidenum">
              <a:rPr lang="fr-FR" smtClean="0"/>
              <a:t>40</a:t>
            </a:fld>
            <a:endParaRPr lang="fr-FR"/>
          </a:p>
        </p:txBody>
      </p:sp>
      <p:sp>
        <p:nvSpPr>
          <p:cNvPr id="3" name="ZoneTexte 2">
            <a:extLst>
              <a:ext uri="{FF2B5EF4-FFF2-40B4-BE49-F238E27FC236}">
                <a16:creationId xmlns:a16="http://schemas.microsoft.com/office/drawing/2014/main" id="{23F7561F-632D-ECD5-F694-B321B335DBA1}"/>
              </a:ext>
            </a:extLst>
          </p:cNvPr>
          <p:cNvSpPr txBox="1"/>
          <p:nvPr/>
        </p:nvSpPr>
        <p:spPr>
          <a:xfrm>
            <a:off x="228599" y="151346"/>
            <a:ext cx="9609463" cy="369332"/>
          </a:xfrm>
          <a:prstGeom prst="rect">
            <a:avLst/>
          </a:prstGeom>
          <a:noFill/>
        </p:spPr>
        <p:txBody>
          <a:bodyPr wrap="square">
            <a:spAutoFit/>
          </a:bodyPr>
          <a:lstStyle/>
          <a:p>
            <a:r>
              <a:rPr lang="fr-FR" sz="1800" b="1" dirty="0">
                <a:solidFill>
                  <a:srgbClr val="003300"/>
                </a:solidFill>
              </a:rPr>
              <a:t>Exemples du matériel prévu pour une traversée de la Norvège en vélo, en 2 mois (suite)</a:t>
            </a:r>
          </a:p>
        </p:txBody>
      </p:sp>
      <p:sp>
        <p:nvSpPr>
          <p:cNvPr id="4" name="ZoneTexte 3">
            <a:extLst>
              <a:ext uri="{FF2B5EF4-FFF2-40B4-BE49-F238E27FC236}">
                <a16:creationId xmlns:a16="http://schemas.microsoft.com/office/drawing/2014/main" id="{E5DD99F4-6EE1-28BD-6206-8CE5935C988E}"/>
              </a:ext>
            </a:extLst>
          </p:cNvPr>
          <p:cNvSpPr txBox="1"/>
          <p:nvPr/>
        </p:nvSpPr>
        <p:spPr>
          <a:xfrm>
            <a:off x="319489" y="683046"/>
            <a:ext cx="6356733" cy="356764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34. Huile : excellente face à l’eau, le sable et le sel.</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35. Graisse silicone pour chaîne ( ?).</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36. Nettoyant : chaîne, plateaux, pignons MVV p 22.</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37. Pompe réversible, manomètre.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38. Jeu de clés, pinces tenailles multiprises universelle, lime.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39. Arrache moyeu pédalier.</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40. Intercaler sous forme de rondelles caoutchouc des « silent blocs » entre le porte bagage surbaissé et la fourche.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41. Penser à percer les tubes avant chromage.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42. Antivol cadenas (2 ex. avec petit cadenas et chaîne à maillons …).</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43. Patins, câble dérailleurs, freins arrière-avant, rayons et ses vis. </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44. Ampoules de rechange dans du coton + scotch dans le phare.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44B. Poulie joints.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596FF388-5AA5-FD7D-E288-7431DBE41470}"/>
              </a:ext>
            </a:extLst>
          </p:cNvPr>
          <p:cNvSpPr txBox="1"/>
          <p:nvPr/>
        </p:nvSpPr>
        <p:spPr>
          <a:xfrm>
            <a:off x="6588087" y="760164"/>
            <a:ext cx="5284424" cy="4151586"/>
          </a:xfrm>
          <a:prstGeom prst="rect">
            <a:avLst/>
          </a:prstGeom>
          <a:noFill/>
        </p:spPr>
        <p:txBody>
          <a:bodyPr wrap="square" rtlCol="0">
            <a:spAutoFit/>
          </a:bodyPr>
          <a:lstStyle/>
          <a:p>
            <a:pPr marL="1143000" lvl="2" indent="-228600">
              <a:lnSpc>
                <a:spcPct val="107000"/>
              </a:lnSpc>
              <a:spcBef>
                <a:spcPts val="200"/>
              </a:spcBef>
              <a:buFont typeface="+mj-lt"/>
              <a:buAutoNum type="arabicPeriod"/>
            </a:pPr>
            <a:r>
              <a:rPr lang="fr-FR" sz="1200" b="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Affaires de toilette</a:t>
            </a: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45. Gant.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46. Serviette.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47. Savon, shampoing, lessive.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48. Dentifrice, brosse à dents.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49. Papier hygiénique.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50. Fil étendoir (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51. Crème solaire peau, lèvres.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52. Bonnet de bain (pluie, poussière, poux, puces …) (à voir).</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53. Bouchons à oreille en cas de bruit, poussière.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54. Echarpe en coton large, longue, peut servir de serviette.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55. Trousse couture, ciseaux (mieux que coupe ongles, épingle de sûreté.</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56. Lingettes.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a:effectLst/>
                <a:latin typeface="Calibri" panose="020F0502020204030204" pitchFamily="34" charset="0"/>
                <a:ea typeface="Calibri" panose="020F0502020204030204" pitchFamily="34" charset="0"/>
                <a:cs typeface="Calibri" panose="020F0502020204030204" pitchFamily="34" charset="0"/>
              </a:rPr>
              <a:t>57. Brosse à cheveux.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6099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716DDC-D4C6-EFF7-8A67-2CD8FBB955B5}"/>
              </a:ext>
            </a:extLst>
          </p:cNvPr>
          <p:cNvSpPr>
            <a:spLocks noGrp="1"/>
          </p:cNvSpPr>
          <p:nvPr>
            <p:ph type="sldNum" sz="quarter" idx="12"/>
          </p:nvPr>
        </p:nvSpPr>
        <p:spPr/>
        <p:txBody>
          <a:bodyPr/>
          <a:lstStyle/>
          <a:p>
            <a:fld id="{9FE46655-4E99-4811-B874-32B6AAA93433}" type="slidenum">
              <a:rPr lang="fr-FR" smtClean="0"/>
              <a:t>41</a:t>
            </a:fld>
            <a:endParaRPr lang="fr-FR"/>
          </a:p>
        </p:txBody>
      </p:sp>
      <p:sp>
        <p:nvSpPr>
          <p:cNvPr id="3" name="ZoneTexte 2">
            <a:extLst>
              <a:ext uri="{FF2B5EF4-FFF2-40B4-BE49-F238E27FC236}">
                <a16:creationId xmlns:a16="http://schemas.microsoft.com/office/drawing/2014/main" id="{23F7561F-632D-ECD5-F694-B321B335DBA1}"/>
              </a:ext>
            </a:extLst>
          </p:cNvPr>
          <p:cNvSpPr txBox="1"/>
          <p:nvPr/>
        </p:nvSpPr>
        <p:spPr>
          <a:xfrm>
            <a:off x="228599" y="151346"/>
            <a:ext cx="9609463" cy="369332"/>
          </a:xfrm>
          <a:prstGeom prst="rect">
            <a:avLst/>
          </a:prstGeom>
          <a:noFill/>
        </p:spPr>
        <p:txBody>
          <a:bodyPr wrap="square">
            <a:spAutoFit/>
          </a:bodyPr>
          <a:lstStyle/>
          <a:p>
            <a:r>
              <a:rPr lang="fr-FR" sz="1800" b="1" dirty="0">
                <a:solidFill>
                  <a:srgbClr val="003300"/>
                </a:solidFill>
              </a:rPr>
              <a:t>Exemples du matériel prévu pour une traversée de la Norvège en vélo, en 2 mois (suite)</a:t>
            </a:r>
          </a:p>
        </p:txBody>
      </p:sp>
      <p:sp>
        <p:nvSpPr>
          <p:cNvPr id="5" name="ZoneTexte 4">
            <a:extLst>
              <a:ext uri="{FF2B5EF4-FFF2-40B4-BE49-F238E27FC236}">
                <a16:creationId xmlns:a16="http://schemas.microsoft.com/office/drawing/2014/main" id="{36F400A1-0382-8E8A-BB3A-23D0F68F1478}"/>
              </a:ext>
            </a:extLst>
          </p:cNvPr>
          <p:cNvSpPr txBox="1"/>
          <p:nvPr/>
        </p:nvSpPr>
        <p:spPr>
          <a:xfrm>
            <a:off x="228599" y="731335"/>
            <a:ext cx="6097836" cy="593252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Pharmacie</a:t>
            </a: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58. Réparer brûlures, gelures (</a:t>
            </a:r>
            <a:r>
              <a:rPr lang="fr-FR" sz="1100" dirty="0" err="1">
                <a:effectLst/>
                <a:latin typeface="Calibri" panose="020F0502020204030204" pitchFamily="34" charset="0"/>
                <a:ea typeface="Calibri" panose="020F0502020204030204" pitchFamily="34" charset="0"/>
                <a:cs typeface="Calibri" panose="020F0502020204030204" pitchFamily="34" charset="0"/>
              </a:rPr>
              <a:t>Hémoclar</a:t>
            </a:r>
            <a:r>
              <a:rPr lang="fr-FR" sz="1100" dirty="0">
                <a:effectLst/>
                <a:latin typeface="Calibri" panose="020F0502020204030204" pitchFamily="34" charset="0"/>
                <a:ea typeface="Calibri" panose="020F0502020204030204" pitchFamily="34" charset="0"/>
                <a:cs typeface="Calibri" panose="020F0502020204030204" pitchFamily="34" charset="0"/>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59. Infection de la peau : Bétadine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60. Infection organisme : </a:t>
            </a:r>
            <a:r>
              <a:rPr lang="fr-FR" sz="1100" dirty="0" err="1">
                <a:effectLst/>
                <a:latin typeface="Calibri" panose="020F0502020204030204" pitchFamily="34" charset="0"/>
                <a:ea typeface="Calibri" panose="020F0502020204030204" pitchFamily="34" charset="0"/>
                <a:cs typeface="Calibri" panose="020F0502020204030204" pitchFamily="34" charset="0"/>
              </a:rPr>
              <a:t>penglobe</a:t>
            </a:r>
            <a:r>
              <a:rPr lang="fr-FR" sz="1100" dirty="0">
                <a:effectLst/>
                <a:latin typeface="Calibri" panose="020F0502020204030204" pitchFamily="34" charset="0"/>
                <a:ea typeface="Calibri" panose="020F0502020204030204" pitchFamily="34" charset="0"/>
                <a:cs typeface="Calibri" panose="020F0502020204030204" pitchFamily="34" charset="0"/>
              </a:rPr>
              <a:t>, furoncle infecté : </a:t>
            </a:r>
            <a:r>
              <a:rPr lang="fr-FR" sz="1100" dirty="0" err="1">
                <a:effectLst/>
                <a:latin typeface="Calibri" panose="020F0502020204030204" pitchFamily="34" charset="0"/>
                <a:ea typeface="Calibri" panose="020F0502020204030204" pitchFamily="34" charset="0"/>
                <a:cs typeface="Calibri" panose="020F0502020204030204" pitchFamily="34" charset="0"/>
              </a:rPr>
              <a:t>Orbénine</a:t>
            </a:r>
            <a:r>
              <a:rPr lang="fr-FR" sz="1100" dirty="0">
                <a:effectLst/>
                <a:latin typeface="Calibri" panose="020F0502020204030204" pitchFamily="34" charset="0"/>
                <a:ea typeface="Calibri" panose="020F0502020204030204" pitchFamily="34" charset="0"/>
                <a:cs typeface="Calibri" panose="020F0502020204030204" pitchFamily="34" charset="0"/>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61. Diarrhée : </a:t>
            </a:r>
            <a:r>
              <a:rPr lang="fr-FR" sz="1100" dirty="0" err="1">
                <a:effectLst/>
                <a:latin typeface="Calibri" panose="020F0502020204030204" pitchFamily="34" charset="0"/>
                <a:ea typeface="Calibri" panose="020F0502020204030204" pitchFamily="34" charset="0"/>
                <a:cs typeface="Calibri" panose="020F0502020204030204" pitchFamily="34" charset="0"/>
              </a:rPr>
              <a:t>Intétrix</a:t>
            </a:r>
            <a:r>
              <a:rPr lang="fr-FR" sz="1100" dirty="0">
                <a:effectLst/>
                <a:latin typeface="Calibri" panose="020F0502020204030204" pitchFamily="34" charset="0"/>
                <a:ea typeface="Calibri" panose="020F0502020204030204" pitchFamily="34" charset="0"/>
                <a:cs typeface="Calibri" panose="020F0502020204030204" pitchFamily="34" charset="0"/>
              </a:rPr>
              <a:t>, </a:t>
            </a:r>
            <a:r>
              <a:rPr lang="fr-FR" sz="1100" dirty="0" err="1">
                <a:effectLst/>
                <a:latin typeface="Calibri" panose="020F0502020204030204" pitchFamily="34" charset="0"/>
                <a:ea typeface="Calibri" panose="020F0502020204030204" pitchFamily="34" charset="0"/>
                <a:cs typeface="Calibri" panose="020F0502020204030204" pitchFamily="34" charset="0"/>
              </a:rPr>
              <a:t>Immodium</a:t>
            </a:r>
            <a:r>
              <a:rPr lang="fr-FR" sz="1100" dirty="0">
                <a:effectLst/>
                <a:latin typeface="Calibri" panose="020F0502020204030204" pitchFamily="34" charset="0"/>
                <a:ea typeface="Calibri" panose="020F0502020204030204" pitchFamily="34" charset="0"/>
                <a:cs typeface="Calibri" panose="020F0502020204030204" pitchFamily="34" charset="0"/>
              </a:rPr>
              <a:t>, </a:t>
            </a:r>
            <a:r>
              <a:rPr lang="fr-FR" sz="1100" dirty="0" err="1">
                <a:effectLst/>
                <a:latin typeface="Calibri" panose="020F0502020204030204" pitchFamily="34" charset="0"/>
                <a:ea typeface="Calibri" panose="020F0502020204030204" pitchFamily="34" charset="0"/>
                <a:cs typeface="Calibri" panose="020F0502020204030204" pitchFamily="34" charset="0"/>
              </a:rPr>
              <a:t>Sacolène</a:t>
            </a:r>
            <a:r>
              <a:rPr lang="fr-FR" sz="1100" dirty="0">
                <a:effectLst/>
                <a:latin typeface="Calibri" panose="020F0502020204030204" pitchFamily="34" charset="0"/>
                <a:ea typeface="Calibri" panose="020F0502020204030204" pitchFamily="34" charset="0"/>
                <a:cs typeface="Calibri" panose="020F0502020204030204" pitchFamily="34" charset="0"/>
              </a:rPr>
              <a:t>, </a:t>
            </a:r>
            <a:r>
              <a:rPr lang="fr-FR" sz="1100" dirty="0" err="1">
                <a:effectLst/>
                <a:latin typeface="Calibri" panose="020F0502020204030204" pitchFamily="34" charset="0"/>
                <a:ea typeface="Calibri" panose="020F0502020204030204" pitchFamily="34" charset="0"/>
                <a:cs typeface="Calibri" panose="020F0502020204030204" pitchFamily="34" charset="0"/>
              </a:rPr>
              <a:t>Ercéfuryl</a:t>
            </a:r>
            <a:r>
              <a:rPr lang="fr-FR" sz="1100" dirty="0">
                <a:effectLst/>
                <a:latin typeface="Calibri" panose="020F0502020204030204" pitchFamily="34" charset="0"/>
                <a:ea typeface="Calibri" panose="020F0502020204030204" pitchFamily="34" charset="0"/>
                <a:cs typeface="Calibri" panose="020F0502020204030204" pitchFamily="34" charset="0"/>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62. Déshydratation : solution de réhydratation, </a:t>
            </a:r>
            <a:r>
              <a:rPr lang="fr-FR" sz="1100" dirty="0" err="1">
                <a:effectLst/>
                <a:latin typeface="Calibri" panose="020F0502020204030204" pitchFamily="34" charset="0"/>
                <a:ea typeface="Calibri" panose="020F0502020204030204" pitchFamily="34" charset="0"/>
                <a:cs typeface="Calibri" panose="020F0502020204030204" pitchFamily="34" charset="0"/>
              </a:rPr>
              <a:t>selsun</a:t>
            </a:r>
            <a:r>
              <a:rPr lang="fr-FR" sz="1100" dirty="0">
                <a:effectLst/>
                <a:latin typeface="Calibri" panose="020F0502020204030204" pitchFamily="34" charset="0"/>
                <a:ea typeface="Calibri" panose="020F0502020204030204" pitchFamily="34" charset="0"/>
                <a:cs typeface="Calibri" panose="020F0502020204030204" pitchFamily="34" charset="0"/>
              </a:rPr>
              <a:t> bouteille, pastilles de sel, permanganate de potassium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63. Piqûres insectes : petits (aoûtas …),  gros : </a:t>
            </a:r>
            <a:r>
              <a:rPr lang="fr-FR" sz="1100" dirty="0" err="1">
                <a:effectLst/>
                <a:latin typeface="Calibri" panose="020F0502020204030204" pitchFamily="34" charset="0"/>
                <a:ea typeface="Calibri" panose="020F0502020204030204" pitchFamily="34" charset="0"/>
                <a:cs typeface="Calibri" panose="020F0502020204030204" pitchFamily="34" charset="0"/>
              </a:rPr>
              <a:t>Mousti</a:t>
            </a:r>
            <a:r>
              <a:rPr lang="fr-FR" sz="1100" dirty="0">
                <a:effectLst/>
                <a:latin typeface="Calibri" panose="020F0502020204030204" pitchFamily="34" charset="0"/>
                <a:ea typeface="Calibri" panose="020F0502020204030204" pitchFamily="34" charset="0"/>
                <a:cs typeface="Calibri" panose="020F0502020204030204" pitchFamily="34" charset="0"/>
              </a:rPr>
              <a:t>-click, crèmes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64. Morsures : serpents : Calciparine (anticoagulant), une bande velcro autour de la tente repousse les serpents.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65. Piqué ou mordu : </a:t>
            </a:r>
            <a:r>
              <a:rPr lang="fr-FR" sz="1100" dirty="0" err="1">
                <a:effectLst/>
                <a:latin typeface="Calibri" panose="020F0502020204030204" pitchFamily="34" charset="0"/>
                <a:ea typeface="Calibri" panose="020F0502020204030204" pitchFamily="34" charset="0"/>
                <a:cs typeface="Calibri" panose="020F0502020204030204" pitchFamily="34" charset="0"/>
              </a:rPr>
              <a:t>Glifanan</a:t>
            </a:r>
            <a:r>
              <a:rPr lang="fr-FR" sz="1100" dirty="0">
                <a:effectLst/>
                <a:latin typeface="Calibri" panose="020F0502020204030204" pitchFamily="34" charset="0"/>
                <a:ea typeface="Calibri" panose="020F0502020204030204" pitchFamily="34" charset="0"/>
                <a:cs typeface="Calibri" panose="020F0502020204030204" pitchFamily="34" charset="0"/>
              </a:rPr>
              <a:t> et inciser plaie, faire saigner, puis permanganate de potassium.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65B. soin des yeux.</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66. Bandes, pansements.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67. Crème anti-inflammatoire (foulure, tendinite, hématome …) : </a:t>
            </a:r>
            <a:r>
              <a:rPr lang="fr-FR" sz="1100" dirty="0" err="1">
                <a:effectLst/>
                <a:latin typeface="Calibri" panose="020F0502020204030204" pitchFamily="34" charset="0"/>
                <a:ea typeface="Calibri" panose="020F0502020204030204" pitchFamily="34" charset="0"/>
                <a:cs typeface="Calibri" panose="020F0502020204030204" pitchFamily="34" charset="0"/>
              </a:rPr>
              <a:t>Ketum</a:t>
            </a: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68. Anti-poux, puces, araignées, fourmis géantes, sauterelles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69. Anti-moustiques (tsé-tsé …) : peau, vêtements, tente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70. Mal de montagne : </a:t>
            </a:r>
            <a:r>
              <a:rPr lang="fr-FR" sz="1100" dirty="0" err="1">
                <a:effectLst/>
                <a:latin typeface="Calibri" panose="020F0502020204030204" pitchFamily="34" charset="0"/>
                <a:ea typeface="Calibri" panose="020F0502020204030204" pitchFamily="34" charset="0"/>
                <a:cs typeface="Calibri" panose="020F0502020204030204" pitchFamily="34" charset="0"/>
              </a:rPr>
              <a:t>Diamox</a:t>
            </a:r>
            <a:r>
              <a:rPr lang="fr-FR" sz="1100" dirty="0">
                <a:effectLst/>
                <a:latin typeface="Calibri" panose="020F0502020204030204" pitchFamily="34" charset="0"/>
                <a:ea typeface="Calibri" panose="020F0502020204030204" pitchFamily="34" charset="0"/>
                <a:cs typeface="Calibri" panose="020F0502020204030204" pitchFamily="34" charset="0"/>
              </a:rPr>
              <a:t> en préventif, Acétazolamide, Nifédipine, </a:t>
            </a:r>
            <a:r>
              <a:rPr lang="fr-FR" sz="1100" dirty="0" err="1">
                <a:effectLst/>
                <a:latin typeface="Calibri" panose="020F0502020204030204" pitchFamily="34" charset="0"/>
                <a:ea typeface="Calibri" panose="020F0502020204030204" pitchFamily="34" charset="0"/>
                <a:cs typeface="Calibri" panose="020F0502020204030204" pitchFamily="34" charset="0"/>
              </a:rPr>
              <a:t>Célestène</a:t>
            </a:r>
            <a:r>
              <a:rPr lang="fr-FR" sz="1100" dirty="0">
                <a:effectLst/>
                <a:latin typeface="Calibri" panose="020F0502020204030204" pitchFamily="34" charset="0"/>
                <a:ea typeface="Calibri" panose="020F0502020204030204" pitchFamily="34" charset="0"/>
                <a:cs typeface="Calibri" panose="020F0502020204030204" pitchFamily="34" charset="0"/>
              </a:rPr>
              <a:t> (pour allergie aussi).</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71. Lasilix : coup de chaleur, insolation, MAM.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72. Paludisme : </a:t>
            </a:r>
            <a:r>
              <a:rPr lang="fr-FR" sz="1100" dirty="0" err="1">
                <a:effectLst/>
                <a:latin typeface="Calibri" panose="020F0502020204030204" pitchFamily="34" charset="0"/>
                <a:ea typeface="Calibri" panose="020F0502020204030204" pitchFamily="34" charset="0"/>
                <a:cs typeface="Calibri" panose="020F0502020204030204" pitchFamily="34" charset="0"/>
              </a:rPr>
              <a:t>Lariam</a:t>
            </a:r>
            <a:r>
              <a:rPr lang="fr-FR" sz="1100" dirty="0">
                <a:effectLst/>
                <a:latin typeface="Calibri" panose="020F0502020204030204" pitchFamily="34" charset="0"/>
                <a:ea typeface="Calibri" panose="020F0502020204030204" pitchFamily="34" charset="0"/>
                <a:cs typeface="Calibri" panose="020F0502020204030204" pitchFamily="34" charset="0"/>
              </a:rPr>
              <a:t>, Nivaquine (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73. Antiamibien : Flagyl, </a:t>
            </a:r>
            <a:r>
              <a:rPr lang="fr-FR" sz="1100" dirty="0" err="1">
                <a:effectLst/>
                <a:latin typeface="Calibri" panose="020F0502020204030204" pitchFamily="34" charset="0"/>
                <a:ea typeface="Calibri" panose="020F0502020204030204" pitchFamily="34" charset="0"/>
                <a:cs typeface="Calibri" panose="020F0502020204030204" pitchFamily="34" charset="0"/>
              </a:rPr>
              <a:t>Fasigyne</a:t>
            </a:r>
            <a:r>
              <a:rPr lang="fr-FR" sz="1100" dirty="0">
                <a:effectLst/>
                <a:latin typeface="Calibri" panose="020F0502020204030204" pitchFamily="34" charset="0"/>
                <a:ea typeface="Calibri" panose="020F0502020204030204" pitchFamily="34" charset="0"/>
                <a:cs typeface="Calibri" panose="020F0502020204030204" pitchFamily="34" charset="0"/>
              </a:rPr>
              <a:t>, infections respiratoires et palu. : Doxycycline.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74. Parasites intestinales : </a:t>
            </a:r>
            <a:r>
              <a:rPr lang="fr-FR" sz="1100" dirty="0" err="1">
                <a:effectLst/>
                <a:latin typeface="Calibri" panose="020F0502020204030204" pitchFamily="34" charset="0"/>
                <a:ea typeface="Calibri" panose="020F0502020204030204" pitchFamily="34" charset="0"/>
                <a:cs typeface="Calibri" panose="020F0502020204030204" pitchFamily="34" charset="0"/>
              </a:rPr>
              <a:t>Vermox</a:t>
            </a:r>
            <a:r>
              <a:rPr lang="fr-FR" sz="1100" dirty="0">
                <a:effectLst/>
                <a:latin typeface="Calibri" panose="020F0502020204030204" pitchFamily="34" charset="0"/>
                <a:ea typeface="Calibri" panose="020F0502020204030204" pitchFamily="34" charset="0"/>
                <a:cs typeface="Calibri" panose="020F0502020204030204" pitchFamily="34" charset="0"/>
              </a:rPr>
              <a:t> gélules.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3AD652AA-A22C-C23F-71E5-EB0105702E0B}"/>
              </a:ext>
            </a:extLst>
          </p:cNvPr>
          <p:cNvSpPr txBox="1"/>
          <p:nvPr/>
        </p:nvSpPr>
        <p:spPr>
          <a:xfrm>
            <a:off x="6830458" y="837282"/>
            <a:ext cx="5132943" cy="300018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75. Vermifuges :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Albendazole</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Mébendazole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76. Crème et gélules anti-inflammatoires  (arthrose, tendinite), allergie cutanée.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77. Anti-malaria : Méfloquine, Chloroquine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78. Comprimés de purification eau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micropure</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79. Coton.</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80. Seconde peau (escarres) (coussin anti-escarres Princeps),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Compeed</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80B. œdème cérébral (piqure) : Dexaméthasone.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1"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rPr>
              <a:t>Notes :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 corail peut continuer à se développer sous la peau, mais se brise comme du verre. L’urine est un antiseptique.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314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716DDC-D4C6-EFF7-8A67-2CD8FBB955B5}"/>
              </a:ext>
            </a:extLst>
          </p:cNvPr>
          <p:cNvSpPr>
            <a:spLocks noGrp="1"/>
          </p:cNvSpPr>
          <p:nvPr>
            <p:ph type="sldNum" sz="quarter" idx="12"/>
          </p:nvPr>
        </p:nvSpPr>
        <p:spPr>
          <a:xfrm>
            <a:off x="9065964" y="153449"/>
            <a:ext cx="2743200" cy="365125"/>
          </a:xfrm>
        </p:spPr>
        <p:txBody>
          <a:bodyPr/>
          <a:lstStyle/>
          <a:p>
            <a:fld id="{9FE46655-4E99-4811-B874-32B6AAA93433}" type="slidenum">
              <a:rPr lang="fr-FR" smtClean="0"/>
              <a:t>42</a:t>
            </a:fld>
            <a:endParaRPr lang="fr-FR"/>
          </a:p>
        </p:txBody>
      </p:sp>
      <p:sp>
        <p:nvSpPr>
          <p:cNvPr id="3" name="ZoneTexte 2">
            <a:extLst>
              <a:ext uri="{FF2B5EF4-FFF2-40B4-BE49-F238E27FC236}">
                <a16:creationId xmlns:a16="http://schemas.microsoft.com/office/drawing/2014/main" id="{23F7561F-632D-ECD5-F694-B321B335DBA1}"/>
              </a:ext>
            </a:extLst>
          </p:cNvPr>
          <p:cNvSpPr txBox="1"/>
          <p:nvPr/>
        </p:nvSpPr>
        <p:spPr>
          <a:xfrm>
            <a:off x="228599" y="151346"/>
            <a:ext cx="9609463" cy="369332"/>
          </a:xfrm>
          <a:prstGeom prst="rect">
            <a:avLst/>
          </a:prstGeom>
          <a:noFill/>
        </p:spPr>
        <p:txBody>
          <a:bodyPr wrap="square">
            <a:spAutoFit/>
          </a:bodyPr>
          <a:lstStyle/>
          <a:p>
            <a:r>
              <a:rPr lang="fr-FR" sz="1800" b="1" dirty="0">
                <a:solidFill>
                  <a:srgbClr val="003300"/>
                </a:solidFill>
              </a:rPr>
              <a:t>Exemples du matériel prévu pour une traversée de la Norvège en vélo, en 2 mois (suite)</a:t>
            </a:r>
          </a:p>
        </p:txBody>
      </p:sp>
      <p:sp>
        <p:nvSpPr>
          <p:cNvPr id="5" name="ZoneTexte 4">
            <a:extLst>
              <a:ext uri="{FF2B5EF4-FFF2-40B4-BE49-F238E27FC236}">
                <a16:creationId xmlns:a16="http://schemas.microsoft.com/office/drawing/2014/main" id="{EC3A7033-6027-CE1F-120B-BD281F58BBAB}"/>
              </a:ext>
            </a:extLst>
          </p:cNvPr>
          <p:cNvSpPr txBox="1"/>
          <p:nvPr/>
        </p:nvSpPr>
        <p:spPr>
          <a:xfrm>
            <a:off x="382836" y="640849"/>
            <a:ext cx="6097836" cy="593252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u="sng"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Tente et matériels autres (énergie, orientation, cuisine …)</a:t>
            </a:r>
            <a:endParaRPr lang="fr-FR"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Voir une check-list sur le site : </a:t>
            </a:r>
            <a:r>
              <a:rPr lang="fr-FR"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www.arktika.org</a:t>
            </a: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81. Tente : résistante aux forts rayons solaires (type australien) et au vent, mongolienne, de quoi la faire tenir sur le sable et le dur, moustiquaire, étanchéité, condensation, prendre soin que la fermeture éclair ne puisse geler (exemple : tente tunnel Forclaz T2 ultra light de Décathlon).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82. Tapis de sol couverture de survie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83. Matelas mousse.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84. Duvet, avec isolant type </a:t>
            </a:r>
            <a:r>
              <a:rPr lang="fr-FR" sz="1100" dirty="0" err="1">
                <a:effectLst/>
                <a:latin typeface="Calibri" panose="020F0502020204030204" pitchFamily="34" charset="0"/>
                <a:ea typeface="Calibri" panose="020F0502020204030204" pitchFamily="34" charset="0"/>
                <a:cs typeface="Calibri" panose="020F0502020204030204" pitchFamily="34" charset="0"/>
              </a:rPr>
              <a:t>Calofil</a:t>
            </a:r>
            <a:r>
              <a:rPr lang="fr-FR" sz="1100" dirty="0">
                <a:effectLst/>
                <a:latin typeface="Calibri" panose="020F0502020204030204" pitchFamily="34" charset="0"/>
                <a:ea typeface="Calibri" panose="020F0502020204030204" pitchFamily="34" charset="0"/>
                <a:cs typeface="Calibri" panose="020F0502020204030204" pitchFamily="34" charset="0"/>
              </a:rPr>
              <a:t> (- 40 °C).</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85. Bougies.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87. Réchaud multi-carburants (</a:t>
            </a:r>
            <a:r>
              <a:rPr lang="fr-FR" sz="1100" dirty="0" err="1">
                <a:effectLst/>
                <a:latin typeface="Calibri" panose="020F0502020204030204" pitchFamily="34" charset="0"/>
                <a:ea typeface="Calibri" panose="020F0502020204030204" pitchFamily="34" charset="0"/>
                <a:cs typeface="Calibri" panose="020F0502020204030204" pitchFamily="34" charset="0"/>
              </a:rPr>
              <a:t>Colmann</a:t>
            </a: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88. Gamelle, poêle, couteau cuillère fourchette gobelet.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89. Ouvre-boîte, décapsuleur.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90. Recharge essence.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91. Allumettes briquet-bac plastique provisions.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92. Hache, scie, machette.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93. Scie à métaux (petite), scie à bois (fil).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94. éponge.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95. produit vaisselle.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96. sel poivre épices.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97. Poche à eau + douchette (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5C92FD76-247E-7CE2-7152-8987CE54A8DC}"/>
              </a:ext>
            </a:extLst>
          </p:cNvPr>
          <p:cNvSpPr txBox="1"/>
          <p:nvPr/>
        </p:nvSpPr>
        <p:spPr>
          <a:xfrm>
            <a:off x="6347552" y="640849"/>
            <a:ext cx="5461612" cy="609718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97. chargeur solaire (+) ou avoir des piles rechargeables sans effet mémoire , en roulant (voir asso CCI) pour :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Frontale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Feux rouge arrière.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Assistant personnel  (PDA)  (palm ou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pocket</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PC)</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Photo caméra</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GPS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Lampe clignotante au bras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Dictaphone walkman réveil radio (ondes courtes –RFI-, FM et AM)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voir « Milles et une Piles », Paris ou Grenoble (1000 et Une Piles 34 r Delambre 75014 PARIS, tél. : 01 43 27 17 18, mail : </a:t>
            </a:r>
            <a:r>
              <a:rPr kumimoji="0" lang="fr-FR" sz="11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3"/>
              </a:rPr>
              <a:t>aabis@noos.fr</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ou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Isun</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Asatech</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02.41.40.10.66 e-mail : </a:t>
            </a:r>
            <a:r>
              <a:rPr kumimoji="0" lang="fr-FR" sz="11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4"/>
              </a:rPr>
              <a:t>infos@asatech.net</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98. Bassine rigide (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99. Chaise pliante (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 Sacs plastique solides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Ziplock</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101. Loup.</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102. Filtre à eau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Kathadyn</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mpicopre</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103. Bombe anti-agression gaz lacrymogène (à voir).</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104. Bombe anti ours et anti chiens au poivre rouge (voir livre de Claude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Marthaler</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 </a:t>
            </a:r>
            <a:r>
              <a:rPr kumimoji="0" lang="fr-FR"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 chant des roues</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page 185)</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105. Thermos.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106. Jumelles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107. Téléphone satellite (Iridium dernière technologie, petite dimension, si financement).</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7073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716DDC-D4C6-EFF7-8A67-2CD8FBB955B5}"/>
              </a:ext>
            </a:extLst>
          </p:cNvPr>
          <p:cNvSpPr>
            <a:spLocks noGrp="1"/>
          </p:cNvSpPr>
          <p:nvPr>
            <p:ph type="sldNum" sz="quarter" idx="12"/>
          </p:nvPr>
        </p:nvSpPr>
        <p:spPr>
          <a:xfrm>
            <a:off x="9220201" y="191227"/>
            <a:ext cx="2743200" cy="365125"/>
          </a:xfrm>
        </p:spPr>
        <p:txBody>
          <a:bodyPr/>
          <a:lstStyle/>
          <a:p>
            <a:fld id="{9FE46655-4E99-4811-B874-32B6AAA93433}" type="slidenum">
              <a:rPr lang="fr-FR" smtClean="0"/>
              <a:t>43</a:t>
            </a:fld>
            <a:endParaRPr lang="fr-FR"/>
          </a:p>
        </p:txBody>
      </p:sp>
      <p:sp>
        <p:nvSpPr>
          <p:cNvPr id="3" name="ZoneTexte 2">
            <a:extLst>
              <a:ext uri="{FF2B5EF4-FFF2-40B4-BE49-F238E27FC236}">
                <a16:creationId xmlns:a16="http://schemas.microsoft.com/office/drawing/2014/main" id="{23F7561F-632D-ECD5-F694-B321B335DBA1}"/>
              </a:ext>
            </a:extLst>
          </p:cNvPr>
          <p:cNvSpPr txBox="1"/>
          <p:nvPr/>
        </p:nvSpPr>
        <p:spPr>
          <a:xfrm>
            <a:off x="228599" y="151346"/>
            <a:ext cx="9609463" cy="369332"/>
          </a:xfrm>
          <a:prstGeom prst="rect">
            <a:avLst/>
          </a:prstGeom>
          <a:noFill/>
        </p:spPr>
        <p:txBody>
          <a:bodyPr wrap="square">
            <a:spAutoFit/>
          </a:bodyPr>
          <a:lstStyle/>
          <a:p>
            <a:r>
              <a:rPr lang="fr-FR" sz="1800" b="1" dirty="0">
                <a:solidFill>
                  <a:srgbClr val="003300"/>
                </a:solidFill>
              </a:rPr>
              <a:t>Exemples du matériel prévu pour une traversée de la Norvège en vélo, en 2 mois (suite)</a:t>
            </a:r>
          </a:p>
        </p:txBody>
      </p:sp>
      <p:sp>
        <p:nvSpPr>
          <p:cNvPr id="5" name="ZoneTexte 4">
            <a:extLst>
              <a:ext uri="{FF2B5EF4-FFF2-40B4-BE49-F238E27FC236}">
                <a16:creationId xmlns:a16="http://schemas.microsoft.com/office/drawing/2014/main" id="{EC3E6E23-C931-587B-ACA0-3B6267C91B29}"/>
              </a:ext>
            </a:extLst>
          </p:cNvPr>
          <p:cNvSpPr txBox="1"/>
          <p:nvPr/>
        </p:nvSpPr>
        <p:spPr>
          <a:xfrm>
            <a:off x="382836" y="630097"/>
            <a:ext cx="6097836" cy="6035114"/>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Vêtements</a:t>
            </a: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Voir check-list </a:t>
            </a:r>
            <a:r>
              <a:rPr lang="fr-FR" sz="1100" dirty="0" err="1">
                <a:effectLst/>
                <a:latin typeface="Calibri" panose="020F0502020204030204" pitchFamily="34" charset="0"/>
                <a:ea typeface="Calibri" panose="020F0502020204030204" pitchFamily="34" charset="0"/>
                <a:cs typeface="Calibri" panose="020F0502020204030204" pitchFamily="34" charset="0"/>
              </a:rPr>
              <a:t>Arktika</a:t>
            </a:r>
            <a:r>
              <a:rPr lang="fr-FR" sz="1100" dirty="0">
                <a:effectLst/>
                <a:latin typeface="Calibri" panose="020F0502020204030204" pitchFamily="34" charset="0"/>
                <a:ea typeface="Calibri" panose="020F0502020204030204" pitchFamily="34" charset="0"/>
                <a:cs typeface="Calibri" panose="020F0502020204030204" pitchFamily="34" charset="0"/>
              </a:rPr>
              <a:t> (ci-après)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108. Chèche (grande écharpe en coton peut servir de serviette), se protéger du sable, vent pluie, froid (bouche, oreilles, yeux , nez, mains, pieds) :   pantalons englobant chaussures ou sur-chaussures.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109. Filtre anti-pollution air et poussière but : protéger yeux et respirer propre.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110. Cagoule imperméable (bonnet de bain) (ou passe-montagne arctique).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111. casque vélo.</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112. masque jaune (protège-nez contre le froid).</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113. 2 tricots de corps (</a:t>
            </a:r>
            <a:r>
              <a:rPr lang="fr-FR" sz="1100" dirty="0" err="1">
                <a:effectLst/>
                <a:latin typeface="Calibri" panose="020F0502020204030204" pitchFamily="34" charset="0"/>
                <a:ea typeface="Calibri" panose="020F0502020204030204" pitchFamily="34" charset="0"/>
                <a:cs typeface="Calibri" panose="020F0502020204030204" pitchFamily="34" charset="0"/>
              </a:rPr>
              <a:t>Duofold</a:t>
            </a:r>
            <a:r>
              <a:rPr lang="fr-FR" sz="1100" dirty="0">
                <a:effectLst/>
                <a:latin typeface="Calibri" panose="020F0502020204030204" pitchFamily="34" charset="0"/>
                <a:ea typeface="Calibri" panose="020F0502020204030204" pitchFamily="34" charset="0"/>
                <a:cs typeface="Calibri" panose="020F0502020204030204" pitchFamily="34" charset="0"/>
              </a:rPr>
              <a:t> et </a:t>
            </a:r>
            <a:r>
              <a:rPr lang="fr-FR" sz="1100" dirty="0" err="1">
                <a:effectLst/>
                <a:latin typeface="Calibri" panose="020F0502020204030204" pitchFamily="34" charset="0"/>
                <a:ea typeface="Calibri" panose="020F0502020204030204" pitchFamily="34" charset="0"/>
                <a:cs typeface="Calibri" panose="020F0502020204030204" pitchFamily="34" charset="0"/>
              </a:rPr>
              <a:t>Odlo</a:t>
            </a:r>
            <a:r>
              <a:rPr lang="fr-FR" sz="1100" dirty="0">
                <a:effectLst/>
                <a:latin typeface="Calibri" panose="020F0502020204030204" pitchFamily="34" charset="0"/>
                <a:ea typeface="Calibri" panose="020F0502020204030204" pitchFamily="34" charset="0"/>
                <a:cs typeface="Calibri" panose="020F0502020204030204" pitchFamily="34" charset="0"/>
              </a:rPr>
              <a:t>. Ou polar de </a:t>
            </a:r>
            <a:r>
              <a:rPr lang="fr-FR" sz="1100" dirty="0" err="1">
                <a:effectLst/>
                <a:latin typeface="Calibri" panose="020F0502020204030204" pitchFamily="34" charset="0"/>
                <a:ea typeface="Calibri" panose="020F0502020204030204" pitchFamily="34" charset="0"/>
                <a:cs typeface="Calibri" panose="020F0502020204030204" pitchFamily="34" charset="0"/>
              </a:rPr>
              <a:t>Helly</a:t>
            </a:r>
            <a:r>
              <a:rPr lang="fr-FR" sz="1100" dirty="0">
                <a:effectLst/>
                <a:latin typeface="Calibri" panose="020F0502020204030204" pitchFamily="34" charset="0"/>
                <a:ea typeface="Calibri" panose="020F0502020204030204" pitchFamily="34" charset="0"/>
                <a:cs typeface="Calibri" panose="020F0502020204030204" pitchFamily="34" charset="0"/>
              </a:rPr>
              <a:t> Hansen).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114. carlines été hiver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115. polaire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116. serre-tête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Calibri" panose="020F0502020204030204" pitchFamily="34" charset="0"/>
              </a:rPr>
              <a:t>117. North Face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Calibri" panose="020F0502020204030204" pitchFamily="34" charset="0"/>
              </a:rPr>
              <a:t>117. Maillot de </a:t>
            </a:r>
            <a:r>
              <a:rPr lang="en-GB" sz="1100" dirty="0" err="1">
                <a:effectLst/>
                <a:latin typeface="Calibri" panose="020F0502020204030204" pitchFamily="34" charset="0"/>
                <a:ea typeface="Calibri" panose="020F0502020204030204" pitchFamily="34" charset="0"/>
                <a:cs typeface="Calibri" panose="020F0502020204030204" pitchFamily="34" charset="0"/>
              </a:rPr>
              <a:t>bain</a:t>
            </a:r>
            <a:r>
              <a:rPr lang="en-GB" sz="1100" dirty="0">
                <a:effectLst/>
                <a:latin typeface="Calibri" panose="020F0502020204030204" pitchFamily="34" charset="0"/>
                <a:ea typeface="Calibri" panose="020F0502020204030204" pitchFamily="34" charset="0"/>
                <a:cs typeface="Calibri" panose="020F0502020204030204" pitchFamily="34" charset="0"/>
              </a:rPr>
              <a:t>, boxer short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118. Poncho : de bons rabats, que le vent ne le soulève pas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120. 2 slips lycra, avec peau de chamois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121. Caleçon.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122. 2 pantalons-shorts, avec pattes anti-moustique ou velcro.</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123. pyjamas long anti-moustique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124. moustiquaire de tête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125. chaussettes hiver, été</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A20E5A55-4A46-8D8C-E55E-A4B0F142384D}"/>
              </a:ext>
            </a:extLst>
          </p:cNvPr>
          <p:cNvSpPr txBox="1"/>
          <p:nvPr/>
        </p:nvSpPr>
        <p:spPr>
          <a:xfrm>
            <a:off x="6480672" y="630097"/>
            <a:ext cx="5505680" cy="338650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126. chaussettes étanches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128. sous gants, sous cagoule, sous chaussettes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129. chaussures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130. « nus pied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131. sacs plastiques (pour étancher chaussures)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132. 4 bandes fluo velcro bras et chevilles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133. lunettes de vue et solaire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134. gants  (arctique)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135. gants cycliste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136. gants en latex de dentiste (pour éviter cambouis)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137. guêtres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138. pochettes secrètes, bananes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755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716DDC-D4C6-EFF7-8A67-2CD8FBB955B5}"/>
              </a:ext>
            </a:extLst>
          </p:cNvPr>
          <p:cNvSpPr>
            <a:spLocks noGrp="1"/>
          </p:cNvSpPr>
          <p:nvPr>
            <p:ph type="sldNum" sz="quarter" idx="12"/>
          </p:nvPr>
        </p:nvSpPr>
        <p:spPr/>
        <p:txBody>
          <a:bodyPr/>
          <a:lstStyle/>
          <a:p>
            <a:fld id="{9FE46655-4E99-4811-B874-32B6AAA93433}" type="slidenum">
              <a:rPr lang="fr-FR" smtClean="0"/>
              <a:t>44</a:t>
            </a:fld>
            <a:endParaRPr lang="fr-FR"/>
          </a:p>
        </p:txBody>
      </p:sp>
      <p:sp>
        <p:nvSpPr>
          <p:cNvPr id="3" name="ZoneTexte 2">
            <a:extLst>
              <a:ext uri="{FF2B5EF4-FFF2-40B4-BE49-F238E27FC236}">
                <a16:creationId xmlns:a16="http://schemas.microsoft.com/office/drawing/2014/main" id="{23F7561F-632D-ECD5-F694-B321B335DBA1}"/>
              </a:ext>
            </a:extLst>
          </p:cNvPr>
          <p:cNvSpPr txBox="1"/>
          <p:nvPr/>
        </p:nvSpPr>
        <p:spPr>
          <a:xfrm>
            <a:off x="228599" y="151346"/>
            <a:ext cx="9609463" cy="369332"/>
          </a:xfrm>
          <a:prstGeom prst="rect">
            <a:avLst/>
          </a:prstGeom>
          <a:noFill/>
        </p:spPr>
        <p:txBody>
          <a:bodyPr wrap="square">
            <a:spAutoFit/>
          </a:bodyPr>
          <a:lstStyle/>
          <a:p>
            <a:r>
              <a:rPr lang="fr-FR" sz="1800" b="1" dirty="0">
                <a:solidFill>
                  <a:srgbClr val="003300"/>
                </a:solidFill>
              </a:rPr>
              <a:t>Exemples du matériel prévu pour une traversée de la Norvège en vélo, en 2 mois (suite)</a:t>
            </a:r>
          </a:p>
        </p:txBody>
      </p:sp>
      <p:sp>
        <p:nvSpPr>
          <p:cNvPr id="5" name="ZoneTexte 4">
            <a:extLst>
              <a:ext uri="{FF2B5EF4-FFF2-40B4-BE49-F238E27FC236}">
                <a16:creationId xmlns:a16="http://schemas.microsoft.com/office/drawing/2014/main" id="{97CFC287-A221-3828-F061-CA686DF70016}"/>
              </a:ext>
            </a:extLst>
          </p:cNvPr>
          <p:cNvSpPr txBox="1"/>
          <p:nvPr/>
        </p:nvSpPr>
        <p:spPr>
          <a:xfrm>
            <a:off x="228599" y="721400"/>
            <a:ext cx="6097836" cy="5932521"/>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Papiers </a:t>
            </a: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139. matériel divers (encre, lame de rasoir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140. Prévoir tous les visas pour les pays à visas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141. passeport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142. lettres de recommandation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143. carte identité</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144. carte mondiale assistance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145. carte invalidité.</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146. formulaire Sécurité sociale E111 MSA, ou certificat provisoire de remplacement, carte européenne d’assurance maladie (CEAM), et en dehors Europe que faut-il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147. photos identité en stock.</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148. carnet adresses ambassades et consulats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149. permis de conduire international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150. carnet- vaccinations (groupe sanguin avec photo), certificat international de vaccinations pays zone euros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151. conversion monnaie : calcul équivalence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152. cartes de visite au dos de celles de CCI</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153. guides de voyage, cartes routières,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154. dico anglais et autres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155. marc de raisin : Norvège, Finlande (Joël étant viticulteur).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156. boussole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0F51364C-96EE-B6C7-455C-7E0FE61DCFC0}"/>
              </a:ext>
            </a:extLst>
          </p:cNvPr>
          <p:cNvSpPr txBox="1"/>
          <p:nvPr/>
        </p:nvSpPr>
        <p:spPr>
          <a:xfrm>
            <a:off x="6499952" y="721400"/>
            <a:ext cx="5463449" cy="281904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157. stylo</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158. cahiers</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159. Carte bancaire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159B. Chèques de voyage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160. Carnet de comptabilité : tenir régulièrement budget et- itinéraire, description </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161. Facture du vélo avec N° du cadre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162. Drapeaux (de la Paix, de l’ONU, de l’Europe, du Tibet, autant que de bout du monde)</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163. Assurance FFCT</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164. Equipement de prestidigitation (petite balles, gobelets …).</a:t>
            </a:r>
            <a:endPar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165. Jeu de cartes (savoir jouer aux), jeux de société des pays d’accueil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7218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02F1BB2-FAD4-96FB-7878-5EA03FFDE984}"/>
              </a:ext>
            </a:extLst>
          </p:cNvPr>
          <p:cNvSpPr>
            <a:spLocks noGrp="1"/>
          </p:cNvSpPr>
          <p:nvPr>
            <p:ph type="sldNum" sz="quarter" idx="12"/>
          </p:nvPr>
        </p:nvSpPr>
        <p:spPr/>
        <p:txBody>
          <a:bodyPr/>
          <a:lstStyle/>
          <a:p>
            <a:fld id="{9FE46655-4E99-4811-B874-32B6AAA93433}" type="slidenum">
              <a:rPr lang="fr-FR" smtClean="0"/>
              <a:t>45</a:t>
            </a:fld>
            <a:endParaRPr lang="fr-FR"/>
          </a:p>
        </p:txBody>
      </p:sp>
      <p:sp>
        <p:nvSpPr>
          <p:cNvPr id="4" name="ZoneTexte 3">
            <a:extLst>
              <a:ext uri="{FF2B5EF4-FFF2-40B4-BE49-F238E27FC236}">
                <a16:creationId xmlns:a16="http://schemas.microsoft.com/office/drawing/2014/main" id="{176811FE-6B69-C81F-0DDA-EA5335ECDC11}"/>
              </a:ext>
            </a:extLst>
          </p:cNvPr>
          <p:cNvSpPr txBox="1"/>
          <p:nvPr/>
        </p:nvSpPr>
        <p:spPr>
          <a:xfrm>
            <a:off x="532482" y="738130"/>
            <a:ext cx="7267459" cy="5884193"/>
          </a:xfrm>
          <a:prstGeom prst="rect">
            <a:avLst/>
          </a:prstGeom>
          <a:noFill/>
        </p:spPr>
        <p:txBody>
          <a:bodyPr wrap="square">
            <a:spAutoFit/>
          </a:bodyPr>
          <a:lstStyle/>
          <a:p>
            <a:pPr marL="1143000" lvl="2" indent="-228600">
              <a:lnSpc>
                <a:spcPct val="107000"/>
              </a:lnSpc>
              <a:spcBef>
                <a:spcPts val="200"/>
              </a:spcBef>
              <a:buFont typeface="+mj-lt"/>
              <a:buAutoNum type="arabicPeriod"/>
            </a:pPr>
            <a:r>
              <a:rPr lang="fr-FR"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Divers et penser à …</a:t>
            </a:r>
          </a:p>
          <a:p>
            <a:pPr>
              <a:lnSpc>
                <a:spcPct val="107000"/>
              </a:lnSpc>
              <a:spcAft>
                <a:spcPts val="800"/>
              </a:spcAft>
            </a:pPr>
            <a:r>
              <a:rPr lang="fr-FR" sz="11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Tente : ancres à neige et sable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Hydrater intérieur du nez pour les traversées désertiques (GT N° 95 p 30 </a:t>
            </a:r>
            <a:r>
              <a:rPr lang="fr-FR" sz="1100" dirty="0" err="1">
                <a:effectLst/>
                <a:latin typeface="Calibri" panose="020F0502020204030204" pitchFamily="34" charset="0"/>
                <a:ea typeface="Calibri" panose="020F0502020204030204" pitchFamily="34" charset="0"/>
                <a:cs typeface="Calibri" panose="020F0502020204030204" pitchFamily="34" charset="0"/>
              </a:rPr>
              <a:t>sq</a:t>
            </a:r>
            <a:r>
              <a:rPr lang="fr-FR" sz="1100" dirty="0">
                <a:effectLst/>
                <a:latin typeface="Calibri" panose="020F0502020204030204" pitchFamily="34" charset="0"/>
                <a:ea typeface="Calibri" panose="020F0502020204030204" pitchFamily="34" charset="0"/>
                <a:cs typeface="Calibri" panose="020F0502020204030204" pitchFamily="34" charset="0"/>
              </a:rPr>
              <a:t> mai juin 2004)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Stick à lèvre avec indice UV</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Pour les déserts, prendre lunette astronomique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Secouer chaussures avant de les enfiler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La coca existe en dose homéopathique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Si une sangsue suce le sang, la brûler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 Tiques » : Prévention tendinites (coude et genou G)</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Crème solaire anti UVB et UVA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Stick lèvres haute protection anti UVB et UVA Stick à lèvre avec indice UV.</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Connaître us et coutume, histoire et géographie du pays, de la région, de la ville, traversées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Justifier de la sortie d’un pays : avoir le visa du pays suivant (pourvu que l’on ait besoin de ce visa pour rentrer dans ce pays suivant)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Douanes françaises : demander carte libre circulation, avec factures, traduit en plusieurs langues avec cachet officiel de l’ambassade concerné, pour tricycle, palm appareil photo, caméscope, tel portable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Serviette de toilette, à nids d’abeille chez Descamps (</a:t>
            </a:r>
            <a:r>
              <a:rPr lang="fr-FR" sz="1100" dirty="0" err="1">
                <a:effectLst/>
                <a:latin typeface="Calibri" panose="020F0502020204030204" pitchFamily="34" charset="0"/>
                <a:ea typeface="Calibri" panose="020F0502020204030204" pitchFamily="34" charset="0"/>
                <a:cs typeface="Calibri" panose="020F0502020204030204" pitchFamily="34" charset="0"/>
              </a:rPr>
              <a:t>Dannecker</a:t>
            </a:r>
            <a:r>
              <a:rPr lang="fr-FR" sz="1100" dirty="0">
                <a:effectLst/>
                <a:latin typeface="Calibri" panose="020F0502020204030204" pitchFamily="34" charset="0"/>
                <a:ea typeface="Calibri" panose="020F0502020204030204" pitchFamily="34" charset="0"/>
                <a:cs typeface="Calibri" panose="020F0502020204030204" pitchFamily="34" charset="0"/>
              </a:rPr>
              <a:t> CCI, voir son site //-continents-de-vies.com)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Cadenas avec le nécessaire, pour chambres n’ayant pas de fermeture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Beurre de cacao pour faire glisser fermeture éclair (si gelée).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Tentative de vol la nuit, attacher vélo à la tente, mettre des clochettes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Sifflet autour du cou.</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Arme de défense à décharge électrique : autorisée dans tous les pays contrairement à la bombe lacrymogène.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Il existe des lycées internationaux qui font se côtoyer des jeunes de tous pays. Ils apprennent à se connaître, à s’estimer. Cela me rend optimiste, me motive encore plus fort. Suivons cet exemple et pour cela, jouons à saute-frontières sur nos </a:t>
            </a:r>
            <a:r>
              <a:rPr lang="fr-FR" sz="1100" dirty="0" err="1">
                <a:effectLst/>
                <a:latin typeface="Calibri" panose="020F0502020204030204" pitchFamily="34" charset="0"/>
                <a:ea typeface="Calibri" panose="020F0502020204030204" pitchFamily="34" charset="0"/>
                <a:cs typeface="Calibri" panose="020F0502020204030204" pitchFamily="34" charset="0"/>
              </a:rPr>
              <a:t>hpv</a:t>
            </a:r>
            <a:r>
              <a:rPr lang="fr-FR" sz="1100" dirty="0">
                <a:effectLst/>
                <a:latin typeface="Calibri" panose="020F0502020204030204" pitchFamily="34" charset="0"/>
                <a:ea typeface="Calibri" panose="020F0502020204030204" pitchFamily="34" charset="0"/>
                <a:cs typeface="Calibri" panose="020F0502020204030204" pitchFamily="34" charset="0"/>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Housse tricycle étanche / imperméable et solide (voir tissu de parapente),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Aoûtat : </a:t>
            </a:r>
            <a:r>
              <a:rPr lang="fr-FR" sz="1100" dirty="0" err="1">
                <a:effectLst/>
                <a:latin typeface="Calibri" panose="020F0502020204030204" pitchFamily="34" charset="0"/>
                <a:ea typeface="Calibri" panose="020F0502020204030204" pitchFamily="34" charset="0"/>
                <a:cs typeface="Calibri" panose="020F0502020204030204" pitchFamily="34" charset="0"/>
              </a:rPr>
              <a:t>Eurax</a:t>
            </a:r>
            <a:r>
              <a:rPr lang="fr-FR" sz="1100" dirty="0">
                <a:effectLst/>
                <a:latin typeface="Calibri" panose="020F0502020204030204" pitchFamily="34" charset="0"/>
                <a:ea typeface="Calibri" panose="020F0502020204030204" pitchFamily="34" charset="0"/>
                <a:cs typeface="Calibri" panose="020F0502020204030204" pitchFamily="34" charset="0"/>
              </a:rPr>
              <a:t> crème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5D3F7296-345E-6CE4-5B77-D39088B16EFC}"/>
              </a:ext>
            </a:extLst>
          </p:cNvPr>
          <p:cNvSpPr txBox="1"/>
          <p:nvPr/>
        </p:nvSpPr>
        <p:spPr>
          <a:xfrm>
            <a:off x="228600" y="151345"/>
            <a:ext cx="8265405" cy="369332"/>
          </a:xfrm>
          <a:prstGeom prst="rect">
            <a:avLst/>
          </a:prstGeom>
          <a:noFill/>
        </p:spPr>
        <p:txBody>
          <a:bodyPr wrap="square">
            <a:spAutoFit/>
          </a:bodyPr>
          <a:lstStyle/>
          <a:p>
            <a:r>
              <a:rPr lang="fr-FR" sz="1800" b="1" dirty="0">
                <a:solidFill>
                  <a:srgbClr val="003300"/>
                </a:solidFill>
              </a:rPr>
              <a:t>Exemples du matériel prévu pour une traversée de la Norvège en vélo, en 2 mois (</a:t>
            </a:r>
            <a:r>
              <a:rPr lang="fr-FR" b="1" dirty="0">
                <a:solidFill>
                  <a:srgbClr val="003300"/>
                </a:solidFill>
              </a:rPr>
              <a:t>fin</a:t>
            </a:r>
            <a:r>
              <a:rPr lang="fr-FR" sz="1800" b="1" dirty="0">
                <a:solidFill>
                  <a:srgbClr val="003300"/>
                </a:solidFill>
              </a:rPr>
              <a:t>)</a:t>
            </a:r>
          </a:p>
        </p:txBody>
      </p:sp>
      <p:pic>
        <p:nvPicPr>
          <p:cNvPr id="7" name="Image 6" descr="Une image contenant texte, signe&#10;&#10;Description générée automatiquement">
            <a:extLst>
              <a:ext uri="{FF2B5EF4-FFF2-40B4-BE49-F238E27FC236}">
                <a16:creationId xmlns:a16="http://schemas.microsoft.com/office/drawing/2014/main" id="{427F3E30-D4DA-AFD9-443D-955366E6E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248850"/>
            <a:ext cx="3581400" cy="6360300"/>
          </a:xfrm>
          <a:prstGeom prst="rect">
            <a:avLst/>
          </a:prstGeom>
        </p:spPr>
      </p:pic>
    </p:spTree>
    <p:extLst>
      <p:ext uri="{BB962C8B-B14F-4D97-AF65-F5344CB8AC3E}">
        <p14:creationId xmlns:p14="http://schemas.microsoft.com/office/powerpoint/2010/main" val="3423222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D86E2B-CC6E-E096-78CB-FAC28A2AF54B}"/>
              </a:ext>
            </a:extLst>
          </p:cNvPr>
          <p:cNvSpPr>
            <a:spLocks noGrp="1"/>
          </p:cNvSpPr>
          <p:nvPr>
            <p:ph type="sldNum" sz="quarter" idx="12"/>
          </p:nvPr>
        </p:nvSpPr>
        <p:spPr/>
        <p:txBody>
          <a:bodyPr/>
          <a:lstStyle/>
          <a:p>
            <a:fld id="{9FE46655-4E99-4811-B874-32B6AAA93433}" type="slidenum">
              <a:rPr lang="fr-FR" smtClean="0"/>
              <a:t>46</a:t>
            </a:fld>
            <a:endParaRPr lang="fr-FR"/>
          </a:p>
        </p:txBody>
      </p:sp>
      <p:sp>
        <p:nvSpPr>
          <p:cNvPr id="3" name="ZoneTexte 2">
            <a:extLst>
              <a:ext uri="{FF2B5EF4-FFF2-40B4-BE49-F238E27FC236}">
                <a16:creationId xmlns:a16="http://schemas.microsoft.com/office/drawing/2014/main" id="{602DC7DB-D909-66B5-2339-73FC5D16E4BF}"/>
              </a:ext>
            </a:extLst>
          </p:cNvPr>
          <p:cNvSpPr txBox="1"/>
          <p:nvPr/>
        </p:nvSpPr>
        <p:spPr>
          <a:xfrm>
            <a:off x="198304" y="319489"/>
            <a:ext cx="11832115" cy="6001643"/>
          </a:xfrm>
          <a:prstGeom prst="rect">
            <a:avLst/>
          </a:prstGeom>
          <a:noFill/>
        </p:spPr>
        <p:txBody>
          <a:bodyPr wrap="square" rtlCol="0">
            <a:spAutoFit/>
          </a:bodyPr>
          <a:lstStyle/>
          <a:p>
            <a:r>
              <a:rPr lang="fr-FR" sz="2400" b="1" dirty="0">
                <a:solidFill>
                  <a:srgbClr val="000099"/>
                </a:solidFill>
              </a:rPr>
              <a:t>Prévoir votre budget et moyens de paiement (le budget en voyage)</a:t>
            </a:r>
          </a:p>
          <a:p>
            <a:endParaRPr lang="fr-FR" b="1" dirty="0">
              <a:solidFill>
                <a:srgbClr val="000099"/>
              </a:solidFill>
            </a:endParaRPr>
          </a:p>
          <a:p>
            <a:r>
              <a:rPr lang="fr-FR" b="1" dirty="0">
                <a:solidFill>
                  <a:srgbClr val="000099"/>
                </a:solidFill>
              </a:rPr>
              <a:t>Selon votre destination et les activités organisées, le budget de votre voyage peut rapidement s’envoler.</a:t>
            </a:r>
          </a:p>
          <a:p>
            <a:r>
              <a:rPr lang="fr-FR" b="1" dirty="0">
                <a:solidFill>
                  <a:srgbClr val="000099"/>
                </a:solidFill>
              </a:rPr>
              <a:t>Pour maîtriser ses dépenses, il faut prévoir à l'avance :</a:t>
            </a:r>
          </a:p>
          <a:p>
            <a:endParaRPr lang="fr-FR" b="1" dirty="0">
              <a:solidFill>
                <a:srgbClr val="000099"/>
              </a:solidFill>
            </a:endParaRPr>
          </a:p>
          <a:p>
            <a:pPr marL="285750" indent="-285750">
              <a:buFont typeface="Arial" panose="020B0604020202020204" pitchFamily="34" charset="0"/>
              <a:buChar char="•"/>
            </a:pPr>
            <a:r>
              <a:rPr lang="fr-FR" b="1" dirty="0">
                <a:solidFill>
                  <a:srgbClr val="000099"/>
                </a:solidFill>
              </a:rPr>
              <a:t>Transports, Visa : prix de billets aller-retour, frais de visa, location de voiture, carburants, taxi etc.</a:t>
            </a:r>
          </a:p>
          <a:p>
            <a:pPr marL="285750" indent="-285750">
              <a:buFont typeface="Arial" panose="020B0604020202020204" pitchFamily="34" charset="0"/>
              <a:buChar char="•"/>
            </a:pPr>
            <a:r>
              <a:rPr lang="fr-FR" b="1" dirty="0">
                <a:solidFill>
                  <a:srgbClr val="000099"/>
                </a:solidFill>
              </a:rPr>
              <a:t>Assurances : sachez que si vous partez plus de 3 mois, vous avez l’obligation de souscrire à une assurance. Dans certains pays, comme les Etats Unis, la Nouvelle Zélande ou bien le Canada, souscrire à une assurance même pour 2 semaines est primordiale.</a:t>
            </a:r>
          </a:p>
          <a:p>
            <a:pPr marL="285750" indent="-285750">
              <a:buFont typeface="Arial" panose="020B0604020202020204" pitchFamily="34" charset="0"/>
              <a:buChar char="•"/>
            </a:pPr>
            <a:r>
              <a:rPr lang="fr-FR" b="1" dirty="0">
                <a:solidFill>
                  <a:srgbClr val="000099"/>
                </a:solidFill>
              </a:rPr>
              <a:t>Équipements : les frais éventuels pour acheter du matériel supplémentaire (sac à dos, blouson, chaussures de randonnées, appareil photo etc.)</a:t>
            </a:r>
          </a:p>
          <a:p>
            <a:pPr marL="285750" indent="-285750">
              <a:buFont typeface="Arial" panose="020B0604020202020204" pitchFamily="34" charset="0"/>
              <a:buChar char="•"/>
            </a:pPr>
            <a:r>
              <a:rPr lang="fr-FR" b="1" dirty="0">
                <a:solidFill>
                  <a:srgbClr val="000099"/>
                </a:solidFill>
              </a:rPr>
              <a:t>Hébergements : les frais liés à la réservation d’un logement pour une ou plusieurs nuits. Si le budget est serré, optez pour le Wwoofing ou le Couchsurfing. Cela vous fera économiser de l’argent tout en rencontrant de nouvelles personnes.</a:t>
            </a:r>
          </a:p>
          <a:p>
            <a:pPr marL="285750" indent="-285750">
              <a:buFont typeface="Arial" panose="020B0604020202020204" pitchFamily="34" charset="0"/>
              <a:buChar char="•"/>
            </a:pPr>
            <a:r>
              <a:rPr lang="fr-FR" b="1" dirty="0">
                <a:solidFill>
                  <a:srgbClr val="000099"/>
                </a:solidFill>
              </a:rPr>
              <a:t>Restauration : selon la destination où vous allez, les repas et boissons peuvent tripler de prix. Vérifiez aussi toujours que le petit-déjeuner est inclus dans vos réservations d’hébergement.</a:t>
            </a:r>
          </a:p>
          <a:p>
            <a:pPr marL="285750" indent="-285750">
              <a:buFont typeface="Arial" panose="020B0604020202020204" pitchFamily="34" charset="0"/>
              <a:buChar char="•"/>
            </a:pPr>
            <a:r>
              <a:rPr lang="fr-FR" b="1" dirty="0">
                <a:solidFill>
                  <a:srgbClr val="000099"/>
                </a:solidFill>
              </a:rPr>
              <a:t>Activités et Excursions : pensez à inclure une place pour un budget activités. Ce serait dommage de ne pas profiter au maximum de votre voyage.</a:t>
            </a:r>
          </a:p>
          <a:p>
            <a:pPr marL="285750" indent="-285750">
              <a:buFont typeface="Arial" panose="020B0604020202020204" pitchFamily="34" charset="0"/>
              <a:buChar char="•"/>
            </a:pPr>
            <a:r>
              <a:rPr lang="fr-FR" b="1" dirty="0">
                <a:solidFill>
                  <a:srgbClr val="000099"/>
                </a:solidFill>
              </a:rPr>
              <a:t>Shopping : si vous ne souhaitez pas revenir avec des souvenirs, cette catégorie peut être facilement sautée. Mais dans tous les cas, prévoyez tout de même un petit budget au cas où l’envie vous prend de ramener un petit quelque chose à votre entourage.</a:t>
            </a:r>
          </a:p>
        </p:txBody>
      </p:sp>
    </p:spTree>
    <p:extLst>
      <p:ext uri="{BB962C8B-B14F-4D97-AF65-F5344CB8AC3E}">
        <p14:creationId xmlns:p14="http://schemas.microsoft.com/office/powerpoint/2010/main" val="2506709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21E0F98-A32F-DA8E-A054-151C0F564864}"/>
              </a:ext>
            </a:extLst>
          </p:cNvPr>
          <p:cNvSpPr>
            <a:spLocks noGrp="1"/>
          </p:cNvSpPr>
          <p:nvPr>
            <p:ph type="sldNum" sz="quarter" idx="12"/>
          </p:nvPr>
        </p:nvSpPr>
        <p:spPr/>
        <p:txBody>
          <a:bodyPr/>
          <a:lstStyle/>
          <a:p>
            <a:fld id="{9FE46655-4E99-4811-B874-32B6AAA93433}" type="slidenum">
              <a:rPr lang="fr-FR" smtClean="0"/>
              <a:t>47</a:t>
            </a:fld>
            <a:endParaRPr lang="fr-FR"/>
          </a:p>
        </p:txBody>
      </p:sp>
      <p:sp>
        <p:nvSpPr>
          <p:cNvPr id="4" name="ZoneTexte 3">
            <a:extLst>
              <a:ext uri="{FF2B5EF4-FFF2-40B4-BE49-F238E27FC236}">
                <a16:creationId xmlns:a16="http://schemas.microsoft.com/office/drawing/2014/main" id="{2871F21E-A6D3-FBF1-B667-61CBEBF6A152}"/>
              </a:ext>
            </a:extLst>
          </p:cNvPr>
          <p:cNvSpPr txBox="1"/>
          <p:nvPr/>
        </p:nvSpPr>
        <p:spPr>
          <a:xfrm>
            <a:off x="229518" y="319491"/>
            <a:ext cx="11732964" cy="3508653"/>
          </a:xfrm>
          <a:prstGeom prst="rect">
            <a:avLst/>
          </a:prstGeom>
          <a:noFill/>
        </p:spPr>
        <p:txBody>
          <a:bodyPr wrap="square">
            <a:spAutoFit/>
          </a:bodyPr>
          <a:lstStyle/>
          <a:p>
            <a:pPr>
              <a:defRPr/>
            </a:pPr>
            <a:r>
              <a:rPr lang="fr-FR" sz="2400" b="1" dirty="0">
                <a:solidFill>
                  <a:srgbClr val="000099"/>
                </a:solidFill>
              </a:rPr>
              <a:t>Prévoir votre budget et moyens de paiement (le budget en voyage)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solidFill>
                <a:srgbClr val="000099"/>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000099"/>
                </a:solidFill>
                <a:effectLst/>
                <a:uLnTx/>
                <a:uFillTx/>
                <a:latin typeface="Calibri" panose="020F0502020204030204"/>
                <a:ea typeface="+mn-ea"/>
                <a:cs typeface="+mn-cs"/>
              </a:rPr>
              <a:t>Imprévus : prévoyez toujours un budget extra en cas de problème. Que ce soit de changer un billet d’avion, de payer une amende ou même des frais médicaux. Vous aurez l’esprit tranquille de savoir que s’il y a le moindre problème vous pouvez les couvrir.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000099"/>
                </a:solidFill>
                <a:effectLst/>
                <a:uLnTx/>
                <a:uFillTx/>
                <a:latin typeface="Calibri" panose="020F0502020204030204"/>
                <a:ea typeface="+mn-ea"/>
                <a:cs typeface="+mn-cs"/>
              </a:rPr>
              <a:t>Conseil : de créer un compte voyage sur lequel vous pouvez y mettre au fur et à mesure votre budget. Il a l’avantage de vous apprendre à économiser pour un projet et d’en profiter pleinement une fois sur place, sans toucher à votre compte bancaire classique.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000099"/>
                </a:solidFill>
                <a:effectLst/>
                <a:uLnTx/>
                <a:uFillTx/>
                <a:latin typeface="Calibri" panose="020F0502020204030204"/>
                <a:ea typeface="+mn-ea"/>
                <a:cs typeface="+mn-cs"/>
              </a:rPr>
              <a:t>Possible de voyager avec moins de 20€ par jour (comme dans la série "nus et culottés") ? Pas évident, soit randonnée pédestre en camping sauvage (mais non possible dans les parc nationaux, mais parfois emplacement gratuit en demandant aux guides du parc, au fermier d’une ferme …), voir le guide "voyager avec moins de 20€ par jour", </a:t>
            </a:r>
            <a:r>
              <a:rPr kumimoji="0" lang="fr-FR" sz="1800" b="1" i="0" u="none" strike="noStrike" kern="1200" cap="none" spc="0" normalizeH="0" baseline="0" noProof="0" dirty="0">
                <a:ln>
                  <a:noFill/>
                </a:ln>
                <a:solidFill>
                  <a:srgbClr val="000099"/>
                </a:solidFill>
                <a:effectLst/>
                <a:uLnTx/>
                <a:uFillTx/>
                <a:latin typeface="Calibri" panose="020F0502020204030204"/>
                <a:ea typeface="+mn-ea"/>
                <a:cs typeface="+mn-cs"/>
                <a:hlinkClick r:id="rId2"/>
              </a:rPr>
              <a:t>https://www.instinct-voyageur.fr/guides-voyage/voyager-avec-20-euros-par-jour/</a:t>
            </a:r>
            <a:r>
              <a:rPr kumimoji="0" lang="fr-FR" sz="1800" b="1" i="0" u="none" strike="noStrike" kern="1200" cap="none" spc="0" normalizeH="0" baseline="0" noProof="0" dirty="0">
                <a:ln>
                  <a:noFill/>
                </a:ln>
                <a:solidFill>
                  <a:srgbClr val="000099"/>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45303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EB78E9A-17EE-E3C9-F995-F73A3E345CF1}"/>
              </a:ext>
            </a:extLst>
          </p:cNvPr>
          <p:cNvSpPr>
            <a:spLocks noGrp="1"/>
          </p:cNvSpPr>
          <p:nvPr>
            <p:ph type="sldNum" sz="quarter" idx="12"/>
          </p:nvPr>
        </p:nvSpPr>
        <p:spPr/>
        <p:txBody>
          <a:bodyPr/>
          <a:lstStyle/>
          <a:p>
            <a:fld id="{9FE46655-4E99-4811-B874-32B6AAA93433}" type="slidenum">
              <a:rPr lang="fr-FR" smtClean="0"/>
              <a:t>48</a:t>
            </a:fld>
            <a:endParaRPr lang="fr-FR"/>
          </a:p>
        </p:txBody>
      </p:sp>
      <p:sp>
        <p:nvSpPr>
          <p:cNvPr id="3" name="ZoneTexte 2">
            <a:extLst>
              <a:ext uri="{FF2B5EF4-FFF2-40B4-BE49-F238E27FC236}">
                <a16:creationId xmlns:a16="http://schemas.microsoft.com/office/drawing/2014/main" id="{AE540F75-C55A-7284-4F86-8EE27CC4AE41}"/>
              </a:ext>
            </a:extLst>
          </p:cNvPr>
          <p:cNvSpPr txBox="1"/>
          <p:nvPr/>
        </p:nvSpPr>
        <p:spPr>
          <a:xfrm>
            <a:off x="308472" y="352540"/>
            <a:ext cx="11622795" cy="6001643"/>
          </a:xfrm>
          <a:prstGeom prst="rect">
            <a:avLst/>
          </a:prstGeom>
          <a:noFill/>
        </p:spPr>
        <p:txBody>
          <a:bodyPr wrap="square" rtlCol="0">
            <a:spAutoFit/>
          </a:bodyPr>
          <a:lstStyle/>
          <a:p>
            <a:r>
              <a:rPr lang="fr-FR" sz="2400" b="1" dirty="0">
                <a:solidFill>
                  <a:srgbClr val="003300"/>
                </a:solidFill>
              </a:rPr>
              <a:t>Les moyens de paiement en voyage</a:t>
            </a:r>
          </a:p>
          <a:p>
            <a:endParaRPr lang="fr-FR" b="1" dirty="0">
              <a:solidFill>
                <a:srgbClr val="003300"/>
              </a:solidFill>
            </a:endParaRPr>
          </a:p>
          <a:p>
            <a:r>
              <a:rPr lang="fr-FR" b="1" dirty="0">
                <a:solidFill>
                  <a:srgbClr val="003300"/>
                </a:solidFill>
              </a:rPr>
              <a:t>Pour avoir régulièrement voyagé, on apprend à faire attention à sa méthode de paiement. Il se peut qu’une fois sur place, vous vous rendiez compte que les frais bancaires sont exorbitants. Cela peut monter entre 2% et 4% des montants quand vous payez ou retirez par carte. Une note salée qui peut rapidement venir gonfler votre budget.</a:t>
            </a:r>
          </a:p>
          <a:p>
            <a:r>
              <a:rPr lang="fr-FR" b="1" dirty="0">
                <a:solidFill>
                  <a:srgbClr val="003300"/>
                </a:solidFill>
              </a:rPr>
              <a:t>Suggestion : opter pour une </a:t>
            </a:r>
            <a:r>
              <a:rPr lang="fr-FR" b="1" dirty="0" err="1">
                <a:solidFill>
                  <a:srgbClr val="003300"/>
                </a:solidFill>
              </a:rPr>
              <a:t>néobanque</a:t>
            </a:r>
            <a:r>
              <a:rPr lang="fr-FR" b="1" dirty="0">
                <a:solidFill>
                  <a:srgbClr val="003300"/>
                </a:solidFill>
              </a:rPr>
              <a:t> qui pense avant tout pour ceux régulièrement en déplacement : la carte ULTIM de Boursorama. Celle-ci dispose de plusieurs avantages qui me permettent aujourd’hui de ne plus me soucier des frais bancaires lorsque je voyage.</a:t>
            </a:r>
          </a:p>
          <a:p>
            <a:endParaRPr lang="fr-FR" b="1" dirty="0">
              <a:solidFill>
                <a:srgbClr val="003300"/>
              </a:solidFill>
            </a:endParaRPr>
          </a:p>
          <a:p>
            <a:pPr marL="285750" indent="-285750">
              <a:buFont typeface="Arial" panose="020B0604020202020204" pitchFamily="34" charset="0"/>
              <a:buChar char="•"/>
            </a:pPr>
            <a:r>
              <a:rPr lang="fr-FR" b="1" dirty="0">
                <a:solidFill>
                  <a:srgbClr val="003300"/>
                </a:solidFill>
              </a:rPr>
              <a:t>Carte bancaire gratuite,</a:t>
            </a:r>
          </a:p>
          <a:p>
            <a:pPr marL="285750" indent="-285750">
              <a:buFont typeface="Arial" panose="020B0604020202020204" pitchFamily="34" charset="0"/>
              <a:buChar char="•"/>
            </a:pPr>
            <a:r>
              <a:rPr lang="fr-FR" b="1" dirty="0">
                <a:solidFill>
                  <a:srgbClr val="003300"/>
                </a:solidFill>
              </a:rPr>
              <a:t>80 € offerts pour une ouverture de compte,</a:t>
            </a:r>
          </a:p>
          <a:p>
            <a:pPr marL="285750" indent="-285750">
              <a:buFont typeface="Arial" panose="020B0604020202020204" pitchFamily="34" charset="0"/>
              <a:buChar char="•"/>
            </a:pPr>
            <a:r>
              <a:rPr lang="fr-FR" b="1" dirty="0">
                <a:solidFill>
                  <a:srgbClr val="003300"/>
                </a:solidFill>
              </a:rPr>
              <a:t>0 € de frais de retrait à l’étranger,</a:t>
            </a:r>
          </a:p>
          <a:p>
            <a:pPr marL="285750" indent="-285750">
              <a:buFont typeface="Arial" panose="020B0604020202020204" pitchFamily="34" charset="0"/>
              <a:buChar char="•"/>
            </a:pPr>
            <a:r>
              <a:rPr lang="fr-FR" b="1" dirty="0">
                <a:solidFill>
                  <a:srgbClr val="003300"/>
                </a:solidFill>
              </a:rPr>
              <a:t>Jusqu’à 150 000 € de frais médicaux assurés,</a:t>
            </a:r>
          </a:p>
          <a:p>
            <a:pPr marL="285750" indent="-285750">
              <a:buFont typeface="Arial" panose="020B0604020202020204" pitchFamily="34" charset="0"/>
              <a:buChar char="•"/>
            </a:pPr>
            <a:r>
              <a:rPr lang="fr-FR" b="1" dirty="0">
                <a:solidFill>
                  <a:srgbClr val="003300"/>
                </a:solidFill>
              </a:rPr>
              <a:t>Découvert autorisé de 100€ (en cas d’imprévus, c’est toujours rassurant).</a:t>
            </a:r>
          </a:p>
          <a:p>
            <a:endParaRPr lang="fr-FR" b="1" dirty="0">
              <a:solidFill>
                <a:srgbClr val="003300"/>
              </a:solidFill>
            </a:endParaRPr>
          </a:p>
          <a:p>
            <a:pPr marL="285750" indent="-285750">
              <a:buFont typeface="Arial" panose="020B0604020202020204" pitchFamily="34" charset="0"/>
              <a:buChar char="•"/>
            </a:pPr>
            <a:r>
              <a:rPr lang="fr-FR" b="1" dirty="0">
                <a:solidFill>
                  <a:srgbClr val="003300"/>
                </a:solidFill>
              </a:rPr>
              <a:t>Conseil : toujours voyager avec deux cartes bancaires différentes. En effet, il se peut que votre compte soit bloqué, que votre carte soit refusé dans un distributeur. Avoir une seconde carte bancaire peut vraiment vous sortir de l’embarras. </a:t>
            </a:r>
          </a:p>
          <a:p>
            <a:pPr marL="285750" indent="-285750">
              <a:buFont typeface="Arial" panose="020B0604020202020204" pitchFamily="34" charset="0"/>
              <a:buChar char="•"/>
            </a:pPr>
            <a:r>
              <a:rPr lang="fr-FR" b="1" dirty="0">
                <a:solidFill>
                  <a:srgbClr val="003300"/>
                </a:solidFill>
              </a:rPr>
              <a:t>Prévenez toujours votre banque avant votre départ. Cela évitera quelle bloque votre carte bancaire pensant que c’est un piratage. Vous pouvez en profiter également pour augmenter votre plafond de retrait et de paiement pendant la durée de votre séjour.</a:t>
            </a:r>
          </a:p>
        </p:txBody>
      </p:sp>
      <p:pic>
        <p:nvPicPr>
          <p:cNvPr id="5" name="Image 4" descr="Une image contenant texte&#10;&#10;Description générée automatiquement">
            <a:extLst>
              <a:ext uri="{FF2B5EF4-FFF2-40B4-BE49-F238E27FC236}">
                <a16:creationId xmlns:a16="http://schemas.microsoft.com/office/drawing/2014/main" id="{9D99B4B7-A483-895B-2A16-2FB1D9B0E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964" y="2667631"/>
            <a:ext cx="2628900" cy="1743075"/>
          </a:xfrm>
          <a:prstGeom prst="rect">
            <a:avLst/>
          </a:prstGeom>
        </p:spPr>
      </p:pic>
    </p:spTree>
    <p:extLst>
      <p:ext uri="{BB962C8B-B14F-4D97-AF65-F5344CB8AC3E}">
        <p14:creationId xmlns:p14="http://schemas.microsoft.com/office/powerpoint/2010/main" val="2347571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75794D5-0244-2258-3A36-9D109C42D01E}"/>
              </a:ext>
            </a:extLst>
          </p:cNvPr>
          <p:cNvSpPr>
            <a:spLocks noGrp="1"/>
          </p:cNvSpPr>
          <p:nvPr>
            <p:ph type="sldNum" sz="quarter" idx="12"/>
          </p:nvPr>
        </p:nvSpPr>
        <p:spPr>
          <a:xfrm>
            <a:off x="9261513" y="275422"/>
            <a:ext cx="2743200" cy="365125"/>
          </a:xfrm>
        </p:spPr>
        <p:txBody>
          <a:bodyPr/>
          <a:lstStyle/>
          <a:p>
            <a:fld id="{9FE46655-4E99-4811-B874-32B6AAA93433}" type="slidenum">
              <a:rPr lang="fr-FR" smtClean="0"/>
              <a:t>49</a:t>
            </a:fld>
            <a:endParaRPr lang="fr-FR"/>
          </a:p>
        </p:txBody>
      </p:sp>
      <p:sp>
        <p:nvSpPr>
          <p:cNvPr id="3" name="ZoneTexte 2">
            <a:extLst>
              <a:ext uri="{FF2B5EF4-FFF2-40B4-BE49-F238E27FC236}">
                <a16:creationId xmlns:a16="http://schemas.microsoft.com/office/drawing/2014/main" id="{015A2592-30D7-7117-A413-9F62DD52E53E}"/>
              </a:ext>
            </a:extLst>
          </p:cNvPr>
          <p:cNvSpPr txBox="1"/>
          <p:nvPr/>
        </p:nvSpPr>
        <p:spPr>
          <a:xfrm>
            <a:off x="187287" y="275422"/>
            <a:ext cx="11754997" cy="3231654"/>
          </a:xfrm>
          <a:prstGeom prst="rect">
            <a:avLst/>
          </a:prstGeom>
          <a:noFill/>
        </p:spPr>
        <p:txBody>
          <a:bodyPr wrap="square" rtlCol="0">
            <a:spAutoFit/>
          </a:bodyPr>
          <a:lstStyle/>
          <a:p>
            <a:r>
              <a:rPr lang="fr-FR" sz="2400" b="1" dirty="0">
                <a:solidFill>
                  <a:srgbClr val="800000"/>
                </a:solidFill>
              </a:rPr>
              <a:t>Apprendre ou réviser les langues étrangères</a:t>
            </a:r>
          </a:p>
          <a:p>
            <a:endParaRPr lang="fr-FR" b="1" dirty="0">
              <a:solidFill>
                <a:srgbClr val="800000"/>
              </a:solidFill>
            </a:endParaRPr>
          </a:p>
          <a:p>
            <a:r>
              <a:rPr lang="fr-FR" b="1" dirty="0">
                <a:solidFill>
                  <a:srgbClr val="800000"/>
                </a:solidFill>
              </a:rPr>
              <a:t>Dans la plupart des pays, l'on peut se débrouiller en anglais. Et encore : très difficile de trouver des locuteurs anglophones, dans l'arrière-pays berbère, tibétain, en brousse en Afrique, à Madagascar ...</a:t>
            </a:r>
          </a:p>
          <a:p>
            <a:r>
              <a:rPr lang="fr-FR" b="1" dirty="0">
                <a:solidFill>
                  <a:srgbClr val="800000"/>
                </a:solidFill>
              </a:rPr>
              <a:t>Il serait conseillé de connaître un peu la langue du pays, afin de mieux pouvoir communiquer / échanger avec les locaux.</a:t>
            </a:r>
          </a:p>
          <a:p>
            <a:r>
              <a:rPr lang="fr-FR" b="1" dirty="0">
                <a:solidFill>
                  <a:srgbClr val="800000"/>
                </a:solidFill>
              </a:rPr>
              <a:t>Mais il est difficile d’apprendre une langue en quelques mois. </a:t>
            </a:r>
          </a:p>
          <a:p>
            <a:r>
              <a:rPr lang="fr-FR" b="1" dirty="0">
                <a:solidFill>
                  <a:srgbClr val="800000"/>
                </a:solidFill>
              </a:rPr>
              <a:t>On peut éventuellement apprendre quelques bases pour commander à manger ou indiquer votre direction au taxi.</a:t>
            </a:r>
          </a:p>
          <a:p>
            <a:r>
              <a:rPr lang="fr-FR" b="1" dirty="0">
                <a:solidFill>
                  <a:srgbClr val="800000"/>
                </a:solidFill>
              </a:rPr>
              <a:t>Ou avoir une feuille pense-bête, avec soi, comportant quelques mots ou expressions simples, à faire lire localement.</a:t>
            </a:r>
          </a:p>
          <a:p>
            <a:r>
              <a:rPr kumimoji="0" lang="fr-FR" b="1" i="0" u="none" strike="noStrike" kern="1200" cap="none" spc="0" normalizeH="0" baseline="0" noProof="0" dirty="0">
                <a:ln>
                  <a:noFill/>
                </a:ln>
                <a:solidFill>
                  <a:srgbClr val="800000"/>
                </a:solidFill>
                <a:effectLst/>
                <a:uLnTx/>
                <a:uFillTx/>
                <a:latin typeface="Adamina"/>
                <a:ea typeface="+mn-ea"/>
                <a:cs typeface="+mn-cs"/>
              </a:rPr>
              <a:t>Avoir des amis ou guides amis sur place, cela vous aidera.</a:t>
            </a:r>
            <a:endParaRPr lang="fr-FR" b="1" dirty="0">
              <a:solidFill>
                <a:srgbClr val="800000"/>
              </a:solidFill>
            </a:endParaRPr>
          </a:p>
          <a:p>
            <a:r>
              <a:rPr lang="fr-FR" b="1" dirty="0">
                <a:solidFill>
                  <a:srgbClr val="800000"/>
                </a:solidFill>
              </a:rPr>
              <a:t>Conseil : utiliser </a:t>
            </a:r>
            <a:r>
              <a:rPr lang="fr-FR" b="1" dirty="0" err="1">
                <a:solidFill>
                  <a:srgbClr val="000099"/>
                </a:solidFill>
              </a:rPr>
              <a:t>MosaLingua</a:t>
            </a:r>
            <a:r>
              <a:rPr lang="fr-FR" b="1" dirty="0">
                <a:solidFill>
                  <a:srgbClr val="800000"/>
                </a:solidFill>
              </a:rPr>
              <a:t>, c’est une appli simple, pratique et efficace, permettant d’avoir des bases en Portugais, Indonésien et même en chinois, et surtout maintenir mon niveau en Anglais et Espagnol (au début, maintenant ça va !).</a:t>
            </a:r>
          </a:p>
        </p:txBody>
      </p:sp>
      <p:pic>
        <p:nvPicPr>
          <p:cNvPr id="5" name="Image 4">
            <a:extLst>
              <a:ext uri="{FF2B5EF4-FFF2-40B4-BE49-F238E27FC236}">
                <a16:creationId xmlns:a16="http://schemas.microsoft.com/office/drawing/2014/main" id="{F2663E1E-026E-F139-7777-537A52F4A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970" y="3429000"/>
            <a:ext cx="6532380" cy="3352501"/>
          </a:xfrm>
          <a:prstGeom prst="rect">
            <a:avLst/>
          </a:prstGeom>
        </p:spPr>
      </p:pic>
    </p:spTree>
    <p:extLst>
      <p:ext uri="{BB962C8B-B14F-4D97-AF65-F5344CB8AC3E}">
        <p14:creationId xmlns:p14="http://schemas.microsoft.com/office/powerpoint/2010/main" val="94351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41307F-06AA-BCC9-7C52-78C1CB232487}"/>
              </a:ext>
            </a:extLst>
          </p:cNvPr>
          <p:cNvSpPr>
            <a:spLocks noGrp="1"/>
          </p:cNvSpPr>
          <p:nvPr>
            <p:ph type="sldNum" sz="quarter" idx="12"/>
          </p:nvPr>
        </p:nvSpPr>
        <p:spPr>
          <a:xfrm>
            <a:off x="11469510" y="141512"/>
            <a:ext cx="390705" cy="298756"/>
          </a:xfrm>
        </p:spPr>
        <p:txBody>
          <a:bodyPr/>
          <a:lstStyle/>
          <a:p>
            <a:fld id="{9FE46655-4E99-4811-B874-32B6AAA93433}" type="slidenum">
              <a:rPr lang="fr-FR" smtClean="0"/>
              <a:t>5</a:t>
            </a:fld>
            <a:endParaRPr lang="fr-FR"/>
          </a:p>
        </p:txBody>
      </p:sp>
      <p:sp>
        <p:nvSpPr>
          <p:cNvPr id="3" name="ZoneTexte 2">
            <a:extLst>
              <a:ext uri="{FF2B5EF4-FFF2-40B4-BE49-F238E27FC236}">
                <a16:creationId xmlns:a16="http://schemas.microsoft.com/office/drawing/2014/main" id="{2B5E0FD4-2F8F-E01A-0603-7DF583354702}"/>
              </a:ext>
            </a:extLst>
          </p:cNvPr>
          <p:cNvSpPr txBox="1"/>
          <p:nvPr/>
        </p:nvSpPr>
        <p:spPr>
          <a:xfrm>
            <a:off x="171318" y="290890"/>
            <a:ext cx="11688897" cy="6370975"/>
          </a:xfrm>
          <a:prstGeom prst="rect">
            <a:avLst/>
          </a:prstGeom>
          <a:noFill/>
        </p:spPr>
        <p:txBody>
          <a:bodyPr wrap="square" rtlCol="0">
            <a:spAutoFit/>
          </a:bodyPr>
          <a:lstStyle/>
          <a:p>
            <a:r>
              <a:rPr lang="fr-FR" sz="2400" b="1" dirty="0">
                <a:solidFill>
                  <a:srgbClr val="000099"/>
                </a:solidFill>
              </a:rPr>
              <a:t>Paramètres à prendre en compte</a:t>
            </a:r>
          </a:p>
          <a:p>
            <a:endParaRPr lang="fr-FR" sz="2400" b="1" dirty="0">
              <a:solidFill>
                <a:srgbClr val="000099"/>
              </a:solidFill>
            </a:endParaRPr>
          </a:p>
          <a:p>
            <a:r>
              <a:rPr lang="fr-FR" sz="2400" b="1" dirty="0">
                <a:solidFill>
                  <a:srgbClr val="000099"/>
                </a:solidFill>
              </a:rPr>
              <a:t>Bien préparer son voyage, c’est anticiper ces petits problèmes qui peuvent parfois vite se transformer en grande galère.</a:t>
            </a:r>
          </a:p>
          <a:p>
            <a:endParaRPr lang="fr-FR" sz="2400" b="1" dirty="0">
              <a:solidFill>
                <a:srgbClr val="000099"/>
              </a:solidFill>
            </a:endParaRPr>
          </a:p>
          <a:p>
            <a:pPr marL="342900" indent="-342900">
              <a:buFont typeface="Arial" panose="020B0604020202020204" pitchFamily="34" charset="0"/>
              <a:buChar char="•"/>
            </a:pPr>
            <a:r>
              <a:rPr lang="fr-FR" sz="2400" b="1" dirty="0">
                <a:solidFill>
                  <a:srgbClr val="008000"/>
                </a:solidFill>
              </a:rPr>
              <a:t>Destination.</a:t>
            </a:r>
          </a:p>
          <a:p>
            <a:pPr marL="342900" indent="-342900">
              <a:buFont typeface="Arial" panose="020B0604020202020204" pitchFamily="34" charset="0"/>
              <a:buChar char="•"/>
            </a:pPr>
            <a:r>
              <a:rPr lang="fr-FR" sz="2400" b="1" dirty="0">
                <a:solidFill>
                  <a:srgbClr val="008000"/>
                </a:solidFill>
              </a:rPr>
              <a:t>Période de l’année, climat de destination.</a:t>
            </a:r>
          </a:p>
          <a:p>
            <a:pPr marL="342900" indent="-342900">
              <a:buFont typeface="Arial" panose="020B0604020202020204" pitchFamily="34" charset="0"/>
              <a:buChar char="•"/>
            </a:pPr>
            <a:r>
              <a:rPr lang="fr-FR" sz="2400" b="1" dirty="0">
                <a:solidFill>
                  <a:srgbClr val="008000"/>
                </a:solidFill>
              </a:rPr>
              <a:t>Situation politique et sanitaire.</a:t>
            </a:r>
          </a:p>
          <a:p>
            <a:pPr marL="342900" indent="-342900">
              <a:buFont typeface="Arial" panose="020B0604020202020204" pitchFamily="34" charset="0"/>
              <a:buChar char="•"/>
            </a:pPr>
            <a:r>
              <a:rPr lang="fr-FR" sz="2400" b="1" dirty="0">
                <a:solidFill>
                  <a:srgbClr val="008000"/>
                </a:solidFill>
              </a:rPr>
              <a:t>Coût de la vie, sur place.</a:t>
            </a:r>
          </a:p>
          <a:p>
            <a:pPr marL="342900" indent="-342900">
              <a:buFont typeface="Arial" panose="020B0604020202020204" pitchFamily="34" charset="0"/>
              <a:buChar char="•"/>
            </a:pPr>
            <a:r>
              <a:rPr lang="fr-FR" sz="2400" b="1" dirty="0">
                <a:solidFill>
                  <a:srgbClr val="008000"/>
                </a:solidFill>
              </a:rPr>
              <a:t>Conditions d’entrées dans le pays, hors de l’Europe.</a:t>
            </a:r>
          </a:p>
          <a:p>
            <a:pPr marL="342900" indent="-342900">
              <a:buFont typeface="Arial" panose="020B0604020202020204" pitchFamily="34" charset="0"/>
              <a:buChar char="•"/>
            </a:pPr>
            <a:r>
              <a:rPr lang="fr-FR" sz="2400" b="1" dirty="0">
                <a:solidFill>
                  <a:srgbClr val="008000"/>
                </a:solidFill>
              </a:rPr>
              <a:t>Préparer son itinéraire, à l’aide de guides, de conseils ...</a:t>
            </a:r>
          </a:p>
          <a:p>
            <a:pPr marL="342900" indent="-342900">
              <a:buFont typeface="Arial" panose="020B0604020202020204" pitchFamily="34" charset="0"/>
              <a:buChar char="•"/>
            </a:pPr>
            <a:r>
              <a:rPr lang="fr-FR" sz="2400" b="1" dirty="0">
                <a:solidFill>
                  <a:srgbClr val="008000"/>
                </a:solidFill>
              </a:rPr>
              <a:t>Réserver ses billets (avions, trains, bus …).</a:t>
            </a:r>
          </a:p>
          <a:p>
            <a:pPr marL="342900" indent="-342900">
              <a:buFont typeface="Arial" panose="020B0604020202020204" pitchFamily="34" charset="0"/>
              <a:buChar char="•"/>
            </a:pPr>
            <a:r>
              <a:rPr lang="fr-FR" sz="2400" b="1" dirty="0">
                <a:solidFill>
                  <a:srgbClr val="008000"/>
                </a:solidFill>
              </a:rPr>
              <a:t>Réserver ses hébergements (</a:t>
            </a:r>
            <a:r>
              <a:rPr lang="en-US" sz="2400" b="1" dirty="0">
                <a:solidFill>
                  <a:srgbClr val="008000"/>
                </a:solidFill>
              </a:rPr>
              <a:t>Airbnb, Home exchange, Couchsurfing, Camping </a:t>
            </a:r>
            <a:r>
              <a:rPr lang="en-US" sz="2400" b="1" dirty="0" err="1">
                <a:solidFill>
                  <a:srgbClr val="008000"/>
                </a:solidFill>
              </a:rPr>
              <a:t>sauvage</a:t>
            </a:r>
            <a:r>
              <a:rPr lang="en-US" sz="2400" b="1" dirty="0">
                <a:solidFill>
                  <a:srgbClr val="008000"/>
                </a:solidFill>
              </a:rPr>
              <a:t>, </a:t>
            </a:r>
            <a:r>
              <a:rPr lang="en-US" sz="2400" b="1" dirty="0" err="1">
                <a:solidFill>
                  <a:srgbClr val="008000"/>
                </a:solidFill>
              </a:rPr>
              <a:t>wwoofing</a:t>
            </a:r>
            <a:r>
              <a:rPr lang="en-US" sz="2400" b="1" dirty="0">
                <a:solidFill>
                  <a:srgbClr val="008000"/>
                </a:solidFill>
              </a:rPr>
              <a:t> </a:t>
            </a:r>
            <a:r>
              <a:rPr lang="en-US" sz="2400" b="1" dirty="0" err="1">
                <a:solidFill>
                  <a:srgbClr val="008000"/>
                </a:solidFill>
              </a:rPr>
              <a:t>ou</a:t>
            </a:r>
            <a:r>
              <a:rPr lang="en-US" sz="2400" b="1" dirty="0">
                <a:solidFill>
                  <a:srgbClr val="008000"/>
                </a:solidFill>
              </a:rPr>
              <a:t> woofing, auberges de jeunesse (FUAJ …) …).</a:t>
            </a:r>
          </a:p>
          <a:p>
            <a:pPr marL="342900" indent="-342900">
              <a:buFont typeface="Arial" panose="020B0604020202020204" pitchFamily="34" charset="0"/>
              <a:buChar char="•"/>
            </a:pPr>
            <a:r>
              <a:rPr lang="fr-FR" sz="2400" b="1" dirty="0">
                <a:solidFill>
                  <a:srgbClr val="008000"/>
                </a:solidFill>
              </a:rPr>
              <a:t>Préparer une assurance voyage.</a:t>
            </a:r>
          </a:p>
          <a:p>
            <a:pPr marL="342900" indent="-342900">
              <a:buFont typeface="Arial" panose="020B0604020202020204" pitchFamily="34" charset="0"/>
              <a:buChar char="•"/>
            </a:pPr>
            <a:r>
              <a:rPr lang="fr-FR" sz="2400" b="1" dirty="0">
                <a:solidFill>
                  <a:srgbClr val="008000"/>
                </a:solidFill>
              </a:rPr>
              <a:t>Vérifier son passeport et les visas nécessaires.</a:t>
            </a:r>
          </a:p>
          <a:p>
            <a:pPr marL="342900" indent="-342900">
              <a:buFont typeface="Arial" panose="020B0604020202020204" pitchFamily="34" charset="0"/>
              <a:buChar char="•"/>
            </a:pPr>
            <a:r>
              <a:rPr lang="fr-FR" sz="2400" b="1" dirty="0">
                <a:solidFill>
                  <a:srgbClr val="008000"/>
                </a:solidFill>
              </a:rPr>
              <a:t>Vérifier son carnet de vaccination.</a:t>
            </a:r>
          </a:p>
        </p:txBody>
      </p:sp>
      <p:pic>
        <p:nvPicPr>
          <p:cNvPr id="6" name="Image 5" descr="Une image contenant texte, nature, crépuscule, rive&#10;&#10;Description générée automatiquement">
            <a:extLst>
              <a:ext uri="{FF2B5EF4-FFF2-40B4-BE49-F238E27FC236}">
                <a16:creationId xmlns:a16="http://schemas.microsoft.com/office/drawing/2014/main" id="{ECF6C10C-78AB-6DA5-D69D-FB98C9D9D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604" y="1801561"/>
            <a:ext cx="2638425" cy="1733550"/>
          </a:xfrm>
          <a:prstGeom prst="rect">
            <a:avLst/>
          </a:prstGeom>
        </p:spPr>
      </p:pic>
      <p:pic>
        <p:nvPicPr>
          <p:cNvPr id="8" name="Image 7" descr="Une image contenant ciel, eau, extérieur, embarcation&#10;&#10;Description générée automatiquement">
            <a:extLst>
              <a:ext uri="{FF2B5EF4-FFF2-40B4-BE49-F238E27FC236}">
                <a16:creationId xmlns:a16="http://schemas.microsoft.com/office/drawing/2014/main" id="{12C28A26-4B37-42C5-613C-573A1DD9E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881" y="1801561"/>
            <a:ext cx="2143125" cy="2143125"/>
          </a:xfrm>
          <a:prstGeom prst="rect">
            <a:avLst/>
          </a:prstGeom>
        </p:spPr>
      </p:pic>
    </p:spTree>
    <p:extLst>
      <p:ext uri="{BB962C8B-B14F-4D97-AF65-F5344CB8AC3E}">
        <p14:creationId xmlns:p14="http://schemas.microsoft.com/office/powerpoint/2010/main" val="4001608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DC215F9-6D9B-3012-B103-A6A7FD7539FA}"/>
              </a:ext>
            </a:extLst>
          </p:cNvPr>
          <p:cNvSpPr>
            <a:spLocks noGrp="1"/>
          </p:cNvSpPr>
          <p:nvPr>
            <p:ph type="sldNum" sz="quarter" idx="12"/>
          </p:nvPr>
        </p:nvSpPr>
        <p:spPr>
          <a:xfrm>
            <a:off x="10840598" y="6191480"/>
            <a:ext cx="1068636" cy="380081"/>
          </a:xfrm>
        </p:spPr>
        <p:txBody>
          <a:bodyPr/>
          <a:lstStyle/>
          <a:p>
            <a:fld id="{9FE46655-4E99-4811-B874-32B6AAA93433}" type="slidenum">
              <a:rPr lang="fr-FR" smtClean="0"/>
              <a:t>50</a:t>
            </a:fld>
            <a:endParaRPr lang="fr-FR"/>
          </a:p>
        </p:txBody>
      </p:sp>
      <p:sp>
        <p:nvSpPr>
          <p:cNvPr id="3" name="ZoneTexte 2">
            <a:extLst>
              <a:ext uri="{FF2B5EF4-FFF2-40B4-BE49-F238E27FC236}">
                <a16:creationId xmlns:a16="http://schemas.microsoft.com/office/drawing/2014/main" id="{D15C6C32-62D2-9D54-6444-2DECDB0097DB}"/>
              </a:ext>
            </a:extLst>
          </p:cNvPr>
          <p:cNvSpPr txBox="1"/>
          <p:nvPr/>
        </p:nvSpPr>
        <p:spPr>
          <a:xfrm>
            <a:off x="154236" y="286439"/>
            <a:ext cx="11754998" cy="3508653"/>
          </a:xfrm>
          <a:prstGeom prst="rect">
            <a:avLst/>
          </a:prstGeom>
          <a:noFill/>
        </p:spPr>
        <p:txBody>
          <a:bodyPr wrap="square" rtlCol="0">
            <a:spAutoFit/>
          </a:bodyPr>
          <a:lstStyle/>
          <a:p>
            <a:r>
              <a:rPr lang="fr-FR" sz="2400" b="1" dirty="0">
                <a:solidFill>
                  <a:srgbClr val="000066"/>
                </a:solidFill>
              </a:rPr>
              <a:t>Si besoin, organiser son voyage avec une agence – voyage à la carte ou sur mesure</a:t>
            </a:r>
          </a:p>
          <a:p>
            <a:endParaRPr lang="fr-FR" b="1" dirty="0">
              <a:solidFill>
                <a:srgbClr val="000066"/>
              </a:solidFill>
            </a:endParaRPr>
          </a:p>
          <a:p>
            <a:r>
              <a:rPr lang="fr-FR" b="1" dirty="0">
                <a:solidFill>
                  <a:srgbClr val="000066"/>
                </a:solidFill>
              </a:rPr>
              <a:t>Bien préparer son voyage demande du temps et de l’énergie. </a:t>
            </a:r>
          </a:p>
          <a:p>
            <a:r>
              <a:rPr lang="fr-FR" b="1" dirty="0">
                <a:solidFill>
                  <a:srgbClr val="000066"/>
                </a:solidFill>
              </a:rPr>
              <a:t>C’est pourquoi, si vous manquez de temps, que vous êtes un senior, un nouveau voyageur ou que votre destination est dans un pays exotique, il est parfois plus judicieux :</a:t>
            </a:r>
          </a:p>
          <a:p>
            <a:endParaRPr lang="fr-FR" b="1" dirty="0">
              <a:solidFill>
                <a:srgbClr val="000066"/>
              </a:solidFill>
            </a:endParaRPr>
          </a:p>
          <a:p>
            <a:pPr marL="285750" indent="-285750">
              <a:buFont typeface="Arial" panose="020B0604020202020204" pitchFamily="34" charset="0"/>
              <a:buChar char="•"/>
            </a:pPr>
            <a:r>
              <a:rPr lang="fr-FR" b="1" dirty="0">
                <a:solidFill>
                  <a:srgbClr val="000066"/>
                </a:solidFill>
              </a:rPr>
              <a:t>De demander des conseils à des amis qui connaissent bien la destination.</a:t>
            </a:r>
          </a:p>
          <a:p>
            <a:pPr marL="285750" indent="-285750">
              <a:buFont typeface="Arial" panose="020B0604020202020204" pitchFamily="34" charset="0"/>
              <a:buChar char="•"/>
            </a:pPr>
            <a:r>
              <a:rPr lang="fr-FR" b="1" dirty="0">
                <a:solidFill>
                  <a:srgbClr val="000066"/>
                </a:solidFill>
              </a:rPr>
              <a:t>De laisser une agence s’en occuper pour vous.</a:t>
            </a:r>
          </a:p>
          <a:p>
            <a:endParaRPr lang="fr-FR" b="1" dirty="0">
              <a:solidFill>
                <a:srgbClr val="000066"/>
              </a:solidFill>
            </a:endParaRPr>
          </a:p>
          <a:p>
            <a:r>
              <a:rPr lang="fr-FR" b="1" dirty="0">
                <a:solidFill>
                  <a:srgbClr val="000066"/>
                </a:solidFill>
              </a:rPr>
              <a:t>Conseil : par exemple, utiliser les services de l’agence </a:t>
            </a:r>
            <a:r>
              <a:rPr lang="fr-FR" b="1" dirty="0" err="1">
                <a:solidFill>
                  <a:srgbClr val="000066"/>
                </a:solidFill>
              </a:rPr>
              <a:t>Evaneos</a:t>
            </a:r>
            <a:r>
              <a:rPr lang="fr-FR" b="1" dirty="0">
                <a:solidFill>
                  <a:srgbClr val="000066"/>
                </a:solidFill>
              </a:rPr>
              <a:t> </a:t>
            </a:r>
            <a:r>
              <a:rPr lang="fr-FR" b="1" dirty="0">
                <a:solidFill>
                  <a:srgbClr val="000066"/>
                </a:solidFill>
                <a:hlinkClick r:id="rId2"/>
              </a:rPr>
              <a:t>https://www.evaneos.fr/</a:t>
            </a:r>
            <a:r>
              <a:rPr lang="fr-FR" b="1" dirty="0">
                <a:solidFill>
                  <a:srgbClr val="000066"/>
                </a:solidFill>
              </a:rPr>
              <a:t> qui a pour objectif de faciliter le contact entre les voyageurs et les agences locales. Tout est 100% sur mesure et adapté à vos exigences. </a:t>
            </a:r>
          </a:p>
          <a:p>
            <a:r>
              <a:rPr lang="fr-FR" b="1" dirty="0">
                <a:solidFill>
                  <a:srgbClr val="000066"/>
                </a:solidFill>
              </a:rPr>
              <a:t>Autres agences : </a:t>
            </a:r>
            <a:r>
              <a:rPr lang="fr-FR" b="1" dirty="0" err="1">
                <a:solidFill>
                  <a:srgbClr val="000066"/>
                </a:solidFill>
              </a:rPr>
              <a:t>Tirawa</a:t>
            </a:r>
            <a:r>
              <a:rPr lang="fr-FR" b="1" dirty="0">
                <a:solidFill>
                  <a:srgbClr val="000066"/>
                </a:solidFill>
              </a:rPr>
              <a:t>, Les maisons du voyage, … (Kuoni, Havas en organisent aussi).</a:t>
            </a:r>
          </a:p>
        </p:txBody>
      </p:sp>
      <p:pic>
        <p:nvPicPr>
          <p:cNvPr id="5" name="Image 4">
            <a:extLst>
              <a:ext uri="{FF2B5EF4-FFF2-40B4-BE49-F238E27FC236}">
                <a16:creationId xmlns:a16="http://schemas.microsoft.com/office/drawing/2014/main" id="{66087DEB-47CD-DB28-4115-85E6472659AD}"/>
              </a:ext>
            </a:extLst>
          </p:cNvPr>
          <p:cNvPicPr>
            <a:picLocks noChangeAspect="1"/>
          </p:cNvPicPr>
          <p:nvPr/>
        </p:nvPicPr>
        <p:blipFill>
          <a:blip r:embed="rId3"/>
          <a:stretch>
            <a:fillRect/>
          </a:stretch>
        </p:blipFill>
        <p:spPr>
          <a:xfrm>
            <a:off x="571097" y="4194271"/>
            <a:ext cx="1266825" cy="495300"/>
          </a:xfrm>
          <a:prstGeom prst="rect">
            <a:avLst/>
          </a:prstGeom>
        </p:spPr>
      </p:pic>
      <p:pic>
        <p:nvPicPr>
          <p:cNvPr id="7" name="Image 6">
            <a:extLst>
              <a:ext uri="{FF2B5EF4-FFF2-40B4-BE49-F238E27FC236}">
                <a16:creationId xmlns:a16="http://schemas.microsoft.com/office/drawing/2014/main" id="{99AFD2C4-65F5-FF2E-7E1B-48F88BB2AC4A}"/>
              </a:ext>
            </a:extLst>
          </p:cNvPr>
          <p:cNvPicPr>
            <a:picLocks noChangeAspect="1"/>
          </p:cNvPicPr>
          <p:nvPr/>
        </p:nvPicPr>
        <p:blipFill>
          <a:blip r:embed="rId4"/>
          <a:stretch>
            <a:fillRect/>
          </a:stretch>
        </p:blipFill>
        <p:spPr>
          <a:xfrm>
            <a:off x="2225178" y="4285145"/>
            <a:ext cx="1638300" cy="790575"/>
          </a:xfrm>
          <a:prstGeom prst="rect">
            <a:avLst/>
          </a:prstGeom>
        </p:spPr>
      </p:pic>
      <p:pic>
        <p:nvPicPr>
          <p:cNvPr id="9" name="Image 8">
            <a:extLst>
              <a:ext uri="{FF2B5EF4-FFF2-40B4-BE49-F238E27FC236}">
                <a16:creationId xmlns:a16="http://schemas.microsoft.com/office/drawing/2014/main" id="{7896E1DD-D051-FB17-05C4-24948C488EBC}"/>
              </a:ext>
            </a:extLst>
          </p:cNvPr>
          <p:cNvPicPr>
            <a:picLocks noChangeAspect="1"/>
          </p:cNvPicPr>
          <p:nvPr/>
        </p:nvPicPr>
        <p:blipFill>
          <a:blip r:embed="rId5"/>
          <a:stretch>
            <a:fillRect/>
          </a:stretch>
        </p:blipFill>
        <p:spPr>
          <a:xfrm>
            <a:off x="4126735" y="4285145"/>
            <a:ext cx="1905000" cy="590550"/>
          </a:xfrm>
          <a:prstGeom prst="rect">
            <a:avLst/>
          </a:prstGeom>
        </p:spPr>
      </p:pic>
      <p:pic>
        <p:nvPicPr>
          <p:cNvPr id="11" name="Image 10">
            <a:extLst>
              <a:ext uri="{FF2B5EF4-FFF2-40B4-BE49-F238E27FC236}">
                <a16:creationId xmlns:a16="http://schemas.microsoft.com/office/drawing/2014/main" id="{A37CAEAC-D33B-6813-B391-4B7CE27469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5292" y="4270514"/>
            <a:ext cx="2003232" cy="639688"/>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396E0508-329C-B38F-F67D-6F10BEE717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8538" y="3556096"/>
            <a:ext cx="1771650" cy="1771650"/>
          </a:xfrm>
          <a:prstGeom prst="rect">
            <a:avLst/>
          </a:prstGeom>
        </p:spPr>
      </p:pic>
    </p:spTree>
    <p:extLst>
      <p:ext uri="{BB962C8B-B14F-4D97-AF65-F5344CB8AC3E}">
        <p14:creationId xmlns:p14="http://schemas.microsoft.com/office/powerpoint/2010/main" val="4067808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9DAC804-57A1-23EB-BC29-58287955C952}"/>
              </a:ext>
            </a:extLst>
          </p:cNvPr>
          <p:cNvSpPr>
            <a:spLocks noGrp="1"/>
          </p:cNvSpPr>
          <p:nvPr>
            <p:ph type="sldNum" sz="quarter" idx="12"/>
          </p:nvPr>
        </p:nvSpPr>
        <p:spPr/>
        <p:txBody>
          <a:bodyPr/>
          <a:lstStyle/>
          <a:p>
            <a:fld id="{9FE46655-4E99-4811-B874-32B6AAA93433}" type="slidenum">
              <a:rPr lang="fr-FR" smtClean="0"/>
              <a:t>51</a:t>
            </a:fld>
            <a:endParaRPr lang="fr-FR"/>
          </a:p>
        </p:txBody>
      </p:sp>
      <p:sp>
        <p:nvSpPr>
          <p:cNvPr id="3" name="ZoneTexte 2">
            <a:extLst>
              <a:ext uri="{FF2B5EF4-FFF2-40B4-BE49-F238E27FC236}">
                <a16:creationId xmlns:a16="http://schemas.microsoft.com/office/drawing/2014/main" id="{330BFBDD-7476-D93A-00F3-E7E798661190}"/>
              </a:ext>
            </a:extLst>
          </p:cNvPr>
          <p:cNvSpPr txBox="1"/>
          <p:nvPr/>
        </p:nvSpPr>
        <p:spPr>
          <a:xfrm>
            <a:off x="374573" y="374573"/>
            <a:ext cx="11633813" cy="6324808"/>
          </a:xfrm>
          <a:prstGeom prst="rect">
            <a:avLst/>
          </a:prstGeom>
          <a:noFill/>
        </p:spPr>
        <p:txBody>
          <a:bodyPr wrap="square" rtlCol="0">
            <a:spAutoFit/>
          </a:bodyPr>
          <a:lstStyle/>
          <a:p>
            <a:pPr fontAlgn="base"/>
            <a:r>
              <a:rPr lang="fr-FR" sz="2400" b="1" i="0" dirty="0">
                <a:solidFill>
                  <a:srgbClr val="006666"/>
                </a:solidFill>
                <a:effectLst/>
                <a:latin typeface="Adamina"/>
              </a:rPr>
              <a:t>Voyager en sécurité : méthode A.T.I.P.I.C.</a:t>
            </a:r>
          </a:p>
          <a:p>
            <a:pPr fontAlgn="base"/>
            <a:endParaRPr lang="fr-FR" b="1" i="0" dirty="0">
              <a:solidFill>
                <a:srgbClr val="006666"/>
              </a:solidFill>
              <a:effectLst/>
              <a:latin typeface="Adamina"/>
            </a:endParaRPr>
          </a:p>
          <a:p>
            <a:pPr algn="ctr" fontAlgn="base"/>
            <a:r>
              <a:rPr lang="fr-FR" b="0" i="0" dirty="0">
                <a:solidFill>
                  <a:srgbClr val="008DD3"/>
                </a:solidFill>
                <a:effectLst/>
                <a:latin typeface="Adamina"/>
              </a:rPr>
              <a:t>Que veux dire </a:t>
            </a:r>
            <a:r>
              <a:rPr lang="fr-FR" b="0" i="0" dirty="0" err="1">
                <a:solidFill>
                  <a:srgbClr val="008DD3"/>
                </a:solidFill>
                <a:effectLst/>
                <a:latin typeface="Adamina"/>
              </a:rPr>
              <a:t>a.t.i.p.i.c</a:t>
            </a:r>
            <a:r>
              <a:rPr lang="fr-FR" b="0" i="0" dirty="0">
                <a:solidFill>
                  <a:srgbClr val="008DD3"/>
                </a:solidFill>
                <a:effectLst/>
                <a:latin typeface="Adamina"/>
              </a:rPr>
              <a:t>. ?</a:t>
            </a:r>
          </a:p>
          <a:p>
            <a:pPr algn="ctr" fontAlgn="base"/>
            <a:r>
              <a:rPr lang="fr-FR" b="1" i="0" dirty="0">
                <a:solidFill>
                  <a:srgbClr val="0000FF"/>
                </a:solidFill>
                <a:effectLst/>
                <a:latin typeface="inherit"/>
              </a:rPr>
              <a:t>at </a:t>
            </a:r>
            <a:r>
              <a:rPr lang="fr-FR" b="1" i="0" dirty="0">
                <a:solidFill>
                  <a:srgbClr val="222222"/>
                </a:solidFill>
                <a:effectLst/>
                <a:latin typeface="inherit"/>
              </a:rPr>
              <a:t>pour </a:t>
            </a:r>
            <a:r>
              <a:rPr lang="fr-FR" b="1" i="0" dirty="0">
                <a:solidFill>
                  <a:srgbClr val="0000FF"/>
                </a:solidFill>
                <a:effectLst/>
                <a:latin typeface="inherit"/>
              </a:rPr>
              <a:t>a</a:t>
            </a:r>
            <a:r>
              <a:rPr lang="fr-FR" b="1" i="0" dirty="0">
                <a:solidFill>
                  <a:srgbClr val="222222"/>
                </a:solidFill>
                <a:effectLst/>
                <a:latin typeface="inherit"/>
              </a:rPr>
              <a:t>ttention –</a:t>
            </a:r>
            <a:r>
              <a:rPr lang="fr-FR" b="1" i="0" dirty="0">
                <a:solidFill>
                  <a:srgbClr val="0000FF"/>
                </a:solidFill>
                <a:effectLst/>
                <a:latin typeface="inherit"/>
              </a:rPr>
              <a:t> t</a:t>
            </a:r>
            <a:r>
              <a:rPr lang="fr-FR" b="1" i="0" dirty="0">
                <a:solidFill>
                  <a:srgbClr val="222222"/>
                </a:solidFill>
                <a:effectLst/>
                <a:latin typeface="inherit"/>
              </a:rPr>
              <a:t>echniques (Techniques)</a:t>
            </a:r>
            <a:endParaRPr lang="fr-FR" b="0" i="0" dirty="0">
              <a:solidFill>
                <a:srgbClr val="222222"/>
              </a:solidFill>
              <a:effectLst/>
              <a:latin typeface="Helvetica Neue"/>
            </a:endParaRPr>
          </a:p>
          <a:p>
            <a:pPr algn="ctr" fontAlgn="base"/>
            <a:r>
              <a:rPr lang="fr-FR" b="1" i="0" dirty="0" err="1">
                <a:solidFill>
                  <a:srgbClr val="0000FF"/>
                </a:solidFill>
                <a:effectLst/>
                <a:latin typeface="inherit"/>
              </a:rPr>
              <a:t>ip</a:t>
            </a:r>
            <a:r>
              <a:rPr lang="fr-FR" b="1" i="0" dirty="0">
                <a:solidFill>
                  <a:srgbClr val="0000FF"/>
                </a:solidFill>
                <a:effectLst/>
                <a:latin typeface="inherit"/>
              </a:rPr>
              <a:t> </a:t>
            </a:r>
            <a:r>
              <a:rPr lang="fr-FR" b="1" i="0" dirty="0">
                <a:solidFill>
                  <a:srgbClr val="222222"/>
                </a:solidFill>
                <a:effectLst/>
                <a:latin typeface="inherit"/>
              </a:rPr>
              <a:t>pour </a:t>
            </a:r>
            <a:r>
              <a:rPr lang="fr-FR" b="1" i="0" dirty="0">
                <a:solidFill>
                  <a:srgbClr val="0000FF"/>
                </a:solidFill>
                <a:effectLst/>
                <a:latin typeface="inherit"/>
              </a:rPr>
              <a:t>i</a:t>
            </a:r>
            <a:r>
              <a:rPr lang="fr-FR" b="1" i="0" dirty="0">
                <a:solidFill>
                  <a:srgbClr val="222222"/>
                </a:solidFill>
                <a:effectLst/>
                <a:latin typeface="inherit"/>
              </a:rPr>
              <a:t>nformation – </a:t>
            </a:r>
            <a:r>
              <a:rPr lang="fr-FR" b="1" i="0" dirty="0">
                <a:solidFill>
                  <a:srgbClr val="0000FF"/>
                </a:solidFill>
                <a:effectLst/>
                <a:latin typeface="inherit"/>
              </a:rPr>
              <a:t>p</a:t>
            </a:r>
            <a:r>
              <a:rPr lang="fr-FR" b="1" i="0" dirty="0">
                <a:solidFill>
                  <a:srgbClr val="222222"/>
                </a:solidFill>
                <a:effectLst/>
                <a:latin typeface="inherit"/>
              </a:rPr>
              <a:t>révention (Connaissances)</a:t>
            </a:r>
            <a:endParaRPr lang="fr-FR" b="0" i="0" dirty="0">
              <a:solidFill>
                <a:srgbClr val="222222"/>
              </a:solidFill>
              <a:effectLst/>
              <a:latin typeface="Helvetica Neue"/>
            </a:endParaRPr>
          </a:p>
          <a:p>
            <a:pPr algn="ctr" fontAlgn="base"/>
            <a:r>
              <a:rPr lang="fr-FR" b="1" i="0" dirty="0" err="1">
                <a:solidFill>
                  <a:srgbClr val="0000FF"/>
                </a:solidFill>
                <a:effectLst/>
                <a:latin typeface="inherit"/>
              </a:rPr>
              <a:t>ic</a:t>
            </a:r>
            <a:r>
              <a:rPr lang="fr-FR" b="1" i="0" dirty="0">
                <a:solidFill>
                  <a:srgbClr val="222222"/>
                </a:solidFill>
                <a:effectLst/>
                <a:latin typeface="inherit"/>
              </a:rPr>
              <a:t> pour </a:t>
            </a:r>
            <a:r>
              <a:rPr lang="fr-FR" b="1" i="0" dirty="0">
                <a:solidFill>
                  <a:srgbClr val="0000FF"/>
                </a:solidFill>
                <a:effectLst/>
                <a:latin typeface="inherit"/>
              </a:rPr>
              <a:t>i</a:t>
            </a:r>
            <a:r>
              <a:rPr lang="fr-FR" b="1" i="0" dirty="0">
                <a:solidFill>
                  <a:srgbClr val="222222"/>
                </a:solidFill>
                <a:effectLst/>
                <a:latin typeface="inherit"/>
              </a:rPr>
              <a:t>ntuition – </a:t>
            </a:r>
            <a:r>
              <a:rPr lang="fr-FR" b="1" i="0" dirty="0">
                <a:solidFill>
                  <a:srgbClr val="0000FF"/>
                </a:solidFill>
                <a:effectLst/>
                <a:latin typeface="inherit"/>
              </a:rPr>
              <a:t>c</a:t>
            </a:r>
            <a:r>
              <a:rPr lang="fr-FR" b="1" i="0" dirty="0">
                <a:solidFill>
                  <a:srgbClr val="222222"/>
                </a:solidFill>
                <a:effectLst/>
                <a:latin typeface="inherit"/>
              </a:rPr>
              <a:t>onfiance (Psychologie)</a:t>
            </a:r>
          </a:p>
          <a:p>
            <a:pPr fontAlgn="base"/>
            <a:r>
              <a:rPr lang="fr-FR" b="1" i="0" dirty="0">
                <a:solidFill>
                  <a:srgbClr val="006666"/>
                </a:solidFill>
                <a:effectLst/>
                <a:latin typeface="Helvetica Neue"/>
              </a:rPr>
              <a:t>1. information – prévention</a:t>
            </a:r>
          </a:p>
          <a:p>
            <a:pPr fontAlgn="base"/>
            <a:endParaRPr lang="fr-FR" b="0" i="0" dirty="0">
              <a:solidFill>
                <a:srgbClr val="006666"/>
              </a:solidFill>
              <a:effectLst/>
              <a:latin typeface="Helvetica Neue"/>
            </a:endParaRPr>
          </a:p>
          <a:p>
            <a:pPr marL="285750" indent="-285750" fontAlgn="base">
              <a:buFont typeface="Arial" panose="020B0604020202020204" pitchFamily="34" charset="0"/>
              <a:buChar char="•"/>
            </a:pPr>
            <a:r>
              <a:rPr lang="fr-FR" sz="1700" i="0" dirty="0">
                <a:solidFill>
                  <a:srgbClr val="006666"/>
                </a:solidFill>
                <a:effectLst/>
                <a:latin typeface="Helvetica Neue"/>
              </a:rPr>
              <a:t>S'informer sur la stabilité et la sécurité d’un pays.</a:t>
            </a:r>
          </a:p>
          <a:p>
            <a:pPr marL="285750" indent="-285750" fontAlgn="base">
              <a:buFont typeface="Arial" panose="020B0604020202020204" pitchFamily="34" charset="0"/>
              <a:buChar char="•"/>
            </a:pPr>
            <a:r>
              <a:rPr lang="fr-FR" sz="1700" dirty="0">
                <a:solidFill>
                  <a:srgbClr val="006666"/>
                </a:solidFill>
                <a:latin typeface="Helvetica Neue"/>
              </a:rPr>
              <a:t>R</a:t>
            </a:r>
            <a:r>
              <a:rPr lang="fr-FR" sz="1700" i="0" dirty="0">
                <a:solidFill>
                  <a:srgbClr val="006666"/>
                </a:solidFill>
                <a:effectLst/>
                <a:latin typeface="Helvetica Neue"/>
              </a:rPr>
              <a:t>ôle exact du consulat de France en cas de problème.</a:t>
            </a:r>
          </a:p>
          <a:p>
            <a:pPr marL="285750" indent="-285750" fontAlgn="base">
              <a:buFont typeface="Arial" panose="020B0604020202020204" pitchFamily="34" charset="0"/>
              <a:buChar char="•"/>
            </a:pPr>
            <a:r>
              <a:rPr lang="fr-FR" sz="1700" i="0" dirty="0">
                <a:solidFill>
                  <a:srgbClr val="006666"/>
                </a:solidFill>
                <a:effectLst/>
                <a:latin typeface="Helvetica Neue"/>
              </a:rPr>
              <a:t>Connaître la géographie de la sécurité dans le monde.</a:t>
            </a:r>
          </a:p>
          <a:p>
            <a:pPr marL="285750" indent="-285750" fontAlgn="base">
              <a:buFont typeface="Arial" panose="020B0604020202020204" pitchFamily="34" charset="0"/>
              <a:buChar char="•"/>
            </a:pPr>
            <a:r>
              <a:rPr lang="fr-FR" sz="1700" i="0" dirty="0">
                <a:solidFill>
                  <a:srgbClr val="006666"/>
                </a:solidFill>
                <a:effectLst/>
                <a:latin typeface="Helvetica Neue"/>
              </a:rPr>
              <a:t>Pas de signes extérieurs de richesses (pas de montre de luxe, de gourmette, de chaîne en or, argent …).</a:t>
            </a:r>
          </a:p>
          <a:p>
            <a:pPr marL="285750" indent="-285750" fontAlgn="base">
              <a:buFont typeface="Arial" panose="020B0604020202020204" pitchFamily="34" charset="0"/>
              <a:buChar char="•"/>
            </a:pPr>
            <a:r>
              <a:rPr lang="fr-FR" sz="1700" i="0" dirty="0">
                <a:solidFill>
                  <a:srgbClr val="006666"/>
                </a:solidFill>
                <a:effectLst/>
                <a:latin typeface="Helvetica Neue"/>
              </a:rPr>
              <a:t>Sécurité dans les transports : valeurs cachées, ne pas voyager de nuit dans certains pays (Madagascar ...).</a:t>
            </a:r>
          </a:p>
          <a:p>
            <a:pPr marL="285750" indent="-285750" fontAlgn="base">
              <a:buFont typeface="Arial" panose="020B0604020202020204" pitchFamily="34" charset="0"/>
              <a:buChar char="•"/>
            </a:pPr>
            <a:r>
              <a:rPr lang="fr-FR" sz="1700" i="0" dirty="0">
                <a:solidFill>
                  <a:srgbClr val="006666"/>
                </a:solidFill>
                <a:effectLst/>
                <a:latin typeface="Helvetica Neue"/>
              </a:rPr>
              <a:t>Corruption, drogue et autres trafics : sacs fermés à clés, ne pas y toucher (risque lourdes condamnations).</a:t>
            </a:r>
          </a:p>
          <a:p>
            <a:pPr marL="285750" indent="-285750" fontAlgn="base">
              <a:buFont typeface="Arial" panose="020B0604020202020204" pitchFamily="34" charset="0"/>
              <a:buChar char="•"/>
            </a:pPr>
            <a:r>
              <a:rPr lang="fr-FR" sz="1700" i="0" dirty="0">
                <a:solidFill>
                  <a:srgbClr val="006666"/>
                </a:solidFill>
                <a:effectLst/>
                <a:latin typeface="Helvetica Neue"/>
              </a:rPr>
              <a:t>Dans certains pays, interdit de sortir du pays des objets anciens.</a:t>
            </a:r>
          </a:p>
          <a:p>
            <a:pPr marL="285750" indent="-285750" fontAlgn="base">
              <a:buFont typeface="Arial" panose="020B0604020202020204" pitchFamily="34" charset="0"/>
              <a:buChar char="•"/>
            </a:pPr>
            <a:r>
              <a:rPr lang="fr-FR" sz="1700" i="0" dirty="0">
                <a:solidFill>
                  <a:srgbClr val="006666"/>
                </a:solidFill>
                <a:effectLst/>
                <a:latin typeface="Helvetica Neue"/>
              </a:rPr>
              <a:t>Faire face à un animal hostile : chien, ours, puma _ bâtons (de marche …), pierre, bombe poivre rouge (considérée arme de catégorie 2 dans certains pays), faire du bruit ou de grand gestes, marcher dans des paysages ouverts, certains ours chassant à l’affût, ne pas fuir, hurler. </a:t>
            </a:r>
            <a:r>
              <a:rPr lang="fr-FR" sz="1700" dirty="0">
                <a:solidFill>
                  <a:srgbClr val="006666"/>
                </a:solidFill>
                <a:latin typeface="Helvetica Neue"/>
              </a:rPr>
              <a:t>Ne pas montrer votre peur. Reculez lentement en évitant de lui tourner le dos. Vous pouvez aussi vous mettre à parler (au chien), d’une façon calme. Ne pas regarder dans les yeux. </a:t>
            </a:r>
            <a:r>
              <a:rPr lang="fr-FR" sz="1700" i="0" dirty="0">
                <a:solidFill>
                  <a:srgbClr val="006666"/>
                </a:solidFill>
                <a:effectLst/>
                <a:latin typeface="Helvetica Neue"/>
              </a:rPr>
              <a:t>Pas d’odeur (laver ses vêtements, manger des lyophilisés, mettre aliments hors de portée des prédateurs) ... </a:t>
            </a:r>
          </a:p>
          <a:p>
            <a:pPr marL="285750" indent="-285750" fontAlgn="base">
              <a:buFont typeface="Arial" panose="020B0604020202020204" pitchFamily="34" charset="0"/>
              <a:buChar char="•"/>
            </a:pPr>
            <a:r>
              <a:rPr lang="fr-FR" sz="1700" dirty="0">
                <a:solidFill>
                  <a:srgbClr val="006666"/>
                </a:solidFill>
                <a:latin typeface="Helvetica Neue"/>
              </a:rPr>
              <a:t>Avoir les bonnes vaccinations.</a:t>
            </a:r>
          </a:p>
          <a:p>
            <a:pPr marL="285750" indent="-285750" fontAlgn="base">
              <a:buFont typeface="Arial" panose="020B0604020202020204" pitchFamily="34" charset="0"/>
              <a:buChar char="•"/>
            </a:pPr>
            <a:r>
              <a:rPr lang="fr-FR" sz="1700" i="0" dirty="0">
                <a:solidFill>
                  <a:srgbClr val="006666"/>
                </a:solidFill>
                <a:effectLst/>
                <a:latin typeface="Helvetica Neue"/>
              </a:rPr>
              <a:t>Contre les moustiques : moustiquaire non trouée, répulsif antimoustique zone tropicale (cinq sur cinq …), bombe pour vêtement</a:t>
            </a:r>
          </a:p>
        </p:txBody>
      </p:sp>
      <p:pic>
        <p:nvPicPr>
          <p:cNvPr id="5" name="Image 4">
            <a:extLst>
              <a:ext uri="{FF2B5EF4-FFF2-40B4-BE49-F238E27FC236}">
                <a16:creationId xmlns:a16="http://schemas.microsoft.com/office/drawing/2014/main" id="{4E707D28-C00D-C035-4511-F735822C0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7875" y="272036"/>
            <a:ext cx="2524125" cy="2524125"/>
          </a:xfrm>
          <a:prstGeom prst="rect">
            <a:avLst/>
          </a:prstGeom>
        </p:spPr>
      </p:pic>
    </p:spTree>
    <p:extLst>
      <p:ext uri="{BB962C8B-B14F-4D97-AF65-F5344CB8AC3E}">
        <p14:creationId xmlns:p14="http://schemas.microsoft.com/office/powerpoint/2010/main" val="1702764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1ADBEB6-CCA4-2AEC-0373-0A0869773C1C}"/>
              </a:ext>
            </a:extLst>
          </p:cNvPr>
          <p:cNvSpPr>
            <a:spLocks noGrp="1"/>
          </p:cNvSpPr>
          <p:nvPr>
            <p:ph type="sldNum" sz="quarter" idx="12"/>
          </p:nvPr>
        </p:nvSpPr>
        <p:spPr/>
        <p:txBody>
          <a:bodyPr/>
          <a:lstStyle/>
          <a:p>
            <a:fld id="{9FE46655-4E99-4811-B874-32B6AAA93433}" type="slidenum">
              <a:rPr lang="fr-FR" smtClean="0"/>
              <a:t>52</a:t>
            </a:fld>
            <a:endParaRPr lang="fr-FR"/>
          </a:p>
        </p:txBody>
      </p:sp>
      <p:sp>
        <p:nvSpPr>
          <p:cNvPr id="6" name="ZoneTexte 5">
            <a:extLst>
              <a:ext uri="{FF2B5EF4-FFF2-40B4-BE49-F238E27FC236}">
                <a16:creationId xmlns:a16="http://schemas.microsoft.com/office/drawing/2014/main" id="{EE3385A2-8A2F-7CF5-6A69-1144C1356B11}"/>
              </a:ext>
            </a:extLst>
          </p:cNvPr>
          <p:cNvSpPr txBox="1"/>
          <p:nvPr/>
        </p:nvSpPr>
        <p:spPr>
          <a:xfrm>
            <a:off x="140694" y="175822"/>
            <a:ext cx="9486899" cy="4431983"/>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6666"/>
                </a:solidFill>
                <a:effectLst/>
                <a:uLnTx/>
                <a:uFillTx/>
                <a:latin typeface="Adamina"/>
                <a:ea typeface="+mn-ea"/>
                <a:cs typeface="+mn-cs"/>
              </a:rPr>
              <a:t>Voyager en sécurité : méthode A.T.I.P.I.C.</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b="1" dirty="0">
              <a:solidFill>
                <a:srgbClr val="006666"/>
              </a:solidFill>
              <a:latin typeface="Adamina"/>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b="1" dirty="0">
                <a:solidFill>
                  <a:srgbClr val="006666"/>
                </a:solidFill>
                <a:latin typeface="Adamina"/>
              </a:rPr>
              <a:t>Si le chien attaque, protégez votre visage et votre cou. Si vous êtes mordu, ne résistez pas.</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b="1" dirty="0">
              <a:solidFill>
                <a:srgbClr val="006666"/>
              </a:solidFill>
              <a:latin typeface="Adamina"/>
            </a:endParaRPr>
          </a:p>
          <a:p>
            <a:pPr fontAlgn="base">
              <a:defRPr/>
            </a:pPr>
            <a:r>
              <a:rPr lang="fr-FR" sz="2400" b="1" i="0" dirty="0">
                <a:solidFill>
                  <a:srgbClr val="006666"/>
                </a:solidFill>
                <a:effectLst/>
              </a:rPr>
              <a:t>2. attention – techniques</a:t>
            </a:r>
            <a:endParaRPr lang="fr-FR" sz="2400" b="0" i="0" dirty="0">
              <a:solidFill>
                <a:srgbClr val="006666"/>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b="1" i="0" u="none" strike="noStrike" kern="1200" cap="none" spc="0" normalizeH="0" baseline="0" noProof="0" dirty="0">
              <a:ln>
                <a:noFill/>
              </a:ln>
              <a:solidFill>
                <a:srgbClr val="006666"/>
              </a:solidFill>
              <a:effectLst/>
              <a:uLnTx/>
              <a:uFillTx/>
              <a:latin typeface="Adamina"/>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Voyager avec plusieurs amis. Avoir des amis ou guides amis sur place, cela vous aidera.</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Protéger votre argent en voyage (voir accessoires ci-avant).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Surfer sur le net en tout sécurité _ dans cybercafé, juste consulter vos mails, y répondre, mais sans pièce joint. Ne rien télécharger sur sa clé (risque de virus).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Photographier avec plus de sécurité : de la fenêtre de sa chambre, éviter tout site militaire, policier, des policiers, des manifestations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En prenant la photo, si vous êtes dans un coin sensible, jetez un </a:t>
            </a:r>
            <a:r>
              <a:rPr kumimoji="0" lang="fr-FR" b="1" i="0" u="none" strike="noStrike" kern="1200" cap="none" spc="0" normalizeH="0" baseline="0" noProof="0" dirty="0" err="1">
                <a:ln>
                  <a:noFill/>
                </a:ln>
                <a:solidFill>
                  <a:srgbClr val="006666"/>
                </a:solidFill>
                <a:effectLst/>
                <a:uLnTx/>
                <a:uFillTx/>
                <a:latin typeface="Adamina"/>
                <a:ea typeface="+mn-ea"/>
                <a:cs typeface="+mn-cs"/>
              </a:rPr>
              <a:t>oeil</a:t>
            </a:r>
            <a:r>
              <a:rPr kumimoji="0" lang="fr-FR" b="1" i="0" u="none" strike="noStrike" kern="1200" cap="none" spc="0" normalizeH="0" baseline="0" noProof="0" dirty="0">
                <a:ln>
                  <a:noFill/>
                </a:ln>
                <a:solidFill>
                  <a:srgbClr val="006666"/>
                </a:solidFill>
                <a:effectLst/>
                <a:uLnTx/>
                <a:uFillTx/>
                <a:latin typeface="Adamina"/>
                <a:ea typeface="+mn-ea"/>
                <a:cs typeface="+mn-cs"/>
              </a:rPr>
              <a:t> sur l’écran LCD de votre appareil en prenant la photo. Le reflet permet d’avoir une vision partielle de ce qui se passe autour de vous. Notamment de quelqu’un approchant par derrière.</a:t>
            </a:r>
          </a:p>
        </p:txBody>
      </p:sp>
      <p:sp>
        <p:nvSpPr>
          <p:cNvPr id="7" name="ZoneTexte 6">
            <a:extLst>
              <a:ext uri="{FF2B5EF4-FFF2-40B4-BE49-F238E27FC236}">
                <a16:creationId xmlns:a16="http://schemas.microsoft.com/office/drawing/2014/main" id="{340FAA70-0F3C-7C28-1987-D1D5BE810CCD}"/>
              </a:ext>
            </a:extLst>
          </p:cNvPr>
          <p:cNvSpPr txBox="1"/>
          <p:nvPr/>
        </p:nvSpPr>
        <p:spPr>
          <a:xfrm>
            <a:off x="9627594" y="3248046"/>
            <a:ext cx="2423711" cy="923330"/>
          </a:xfrm>
          <a:prstGeom prst="rect">
            <a:avLst/>
          </a:prstGeom>
          <a:noFill/>
        </p:spPr>
        <p:txBody>
          <a:bodyPr wrap="square" rtlCol="0">
            <a:spAutoFit/>
          </a:bodyPr>
          <a:lstStyle/>
          <a:p>
            <a:pPr algn="ctr"/>
            <a:r>
              <a:rPr lang="fr-FR" dirty="0">
                <a:solidFill>
                  <a:srgbClr val="006666"/>
                </a:solidFill>
              </a:rPr>
              <a:t>Housse de protection </a:t>
            </a:r>
            <a:r>
              <a:rPr lang="fr-FR" dirty="0" err="1">
                <a:solidFill>
                  <a:srgbClr val="006666"/>
                </a:solidFill>
              </a:rPr>
              <a:t>Semptec</a:t>
            </a:r>
            <a:r>
              <a:rPr lang="fr-FR" dirty="0">
                <a:solidFill>
                  <a:srgbClr val="006666"/>
                </a:solidFill>
              </a:rPr>
              <a:t>, 17,95€ chez Pearl.fr.</a:t>
            </a:r>
          </a:p>
        </p:txBody>
      </p:sp>
      <p:sp>
        <p:nvSpPr>
          <p:cNvPr id="8" name="ZoneTexte 7">
            <a:extLst>
              <a:ext uri="{FF2B5EF4-FFF2-40B4-BE49-F238E27FC236}">
                <a16:creationId xmlns:a16="http://schemas.microsoft.com/office/drawing/2014/main" id="{5B6F606E-3E8F-BBAD-C394-C437C68B0A60}"/>
              </a:ext>
            </a:extLst>
          </p:cNvPr>
          <p:cNvSpPr txBox="1"/>
          <p:nvPr/>
        </p:nvSpPr>
        <p:spPr>
          <a:xfrm>
            <a:off x="140694" y="4515472"/>
            <a:ext cx="11768540" cy="203132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Sécurité de vos bagages : Housse de protection pour sac à dos, fermée à clé, idéale pour les voyages en avion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Pas de sac en bandoulière, pas d’objet visible qui dépasse</a:t>
            </a:r>
            <a:r>
              <a:rPr lang="fr-FR" b="1" dirty="0">
                <a:solidFill>
                  <a:srgbClr val="006666"/>
                </a:solidFill>
                <a:latin typeface="Adamina"/>
              </a:rPr>
              <a:t>.</a:t>
            </a:r>
            <a:endParaRPr kumimoji="0" lang="fr-FR" b="1" i="0" u="none" strike="noStrike" kern="1200" cap="none" spc="0" normalizeH="0" baseline="0" noProof="0" dirty="0">
              <a:ln>
                <a:noFill/>
              </a:ln>
              <a:solidFill>
                <a:srgbClr val="006666"/>
              </a:solidFill>
              <a:effectLst/>
              <a:uLnTx/>
              <a:uFillTx/>
              <a:latin typeface="Adamina"/>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Protéger vos biens dans les transports, à l’hôtel, dans la rue : où les cacher, remettre valeurs au coffre de l'hôtel, fermer sa chambre, les personnes qui se collent à vous ou vous bousculent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Avoir les bonnes assurances et couvertures (dégât des eaux, vol ...) (assurances incluses dans votre abonnement Visa et Master </a:t>
            </a:r>
            <a:r>
              <a:rPr kumimoji="0" lang="fr-FR" b="1" i="0" u="none" strike="noStrike" kern="1200" cap="none" spc="0" normalizeH="0" baseline="0" noProof="0" dirty="0" err="1">
                <a:ln>
                  <a:noFill/>
                </a:ln>
                <a:solidFill>
                  <a:srgbClr val="006666"/>
                </a:solidFill>
                <a:effectLst/>
                <a:uLnTx/>
                <a:uFillTx/>
                <a:latin typeface="Adamina"/>
                <a:ea typeface="+mn-ea"/>
                <a:cs typeface="+mn-cs"/>
              </a:rPr>
              <a:t>Card</a:t>
            </a:r>
            <a:r>
              <a:rPr kumimoji="0" lang="fr-FR" b="1" i="0" u="none" strike="noStrike" kern="1200" cap="none" spc="0" normalizeH="0" baseline="0" noProof="0" dirty="0">
                <a:ln>
                  <a:noFill/>
                </a:ln>
                <a:solidFill>
                  <a:srgbClr val="006666"/>
                </a:solidFill>
                <a:effectLst/>
                <a:uLnTx/>
                <a:uFillTx/>
                <a:latin typeface="Adamina"/>
                <a:ea typeface="+mn-ea"/>
                <a:cs typeface="+mn-cs"/>
              </a:rPr>
              <a:t> international, etc.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Protéger vos documents : en sacs </a:t>
            </a:r>
            <a:r>
              <a:rPr kumimoji="0" lang="fr-FR" b="1" i="0" u="none" strike="noStrike" kern="1200" cap="none" spc="0" normalizeH="0" baseline="0" noProof="0" dirty="0" err="1">
                <a:ln>
                  <a:noFill/>
                </a:ln>
                <a:solidFill>
                  <a:srgbClr val="006666"/>
                </a:solidFill>
                <a:effectLst/>
                <a:uLnTx/>
                <a:uFillTx/>
                <a:latin typeface="Adamina"/>
                <a:ea typeface="+mn-ea"/>
                <a:cs typeface="+mn-cs"/>
              </a:rPr>
              <a:t>Ziploc</a:t>
            </a:r>
            <a:r>
              <a:rPr kumimoji="0" lang="fr-FR" b="1" i="0" u="none" strike="noStrike" kern="1200" cap="none" spc="0" normalizeH="0" baseline="0" noProof="0" dirty="0">
                <a:ln>
                  <a:noFill/>
                </a:ln>
                <a:solidFill>
                  <a:srgbClr val="006666"/>
                </a:solidFill>
                <a:effectLst/>
                <a:uLnTx/>
                <a:uFillTx/>
                <a:latin typeface="Adamina"/>
                <a:ea typeface="+mn-ea"/>
                <a:cs typeface="+mn-cs"/>
              </a:rPr>
              <a:t>, photocopies, scans ...</a:t>
            </a:r>
          </a:p>
        </p:txBody>
      </p:sp>
      <p:pic>
        <p:nvPicPr>
          <p:cNvPr id="12" name="Image 11">
            <a:extLst>
              <a:ext uri="{FF2B5EF4-FFF2-40B4-BE49-F238E27FC236}">
                <a16:creationId xmlns:a16="http://schemas.microsoft.com/office/drawing/2014/main" id="{5ED1458A-54A2-5215-6B99-5414D6DDB7F7}"/>
              </a:ext>
            </a:extLst>
          </p:cNvPr>
          <p:cNvPicPr>
            <a:picLocks noChangeAspect="1"/>
          </p:cNvPicPr>
          <p:nvPr/>
        </p:nvPicPr>
        <p:blipFill>
          <a:blip r:embed="rId2"/>
          <a:stretch>
            <a:fillRect/>
          </a:stretch>
        </p:blipFill>
        <p:spPr>
          <a:xfrm>
            <a:off x="9486900" y="0"/>
            <a:ext cx="2705100" cy="3181350"/>
          </a:xfrm>
          <a:prstGeom prst="rect">
            <a:avLst/>
          </a:prstGeom>
        </p:spPr>
      </p:pic>
    </p:spTree>
    <p:extLst>
      <p:ext uri="{BB962C8B-B14F-4D97-AF65-F5344CB8AC3E}">
        <p14:creationId xmlns:p14="http://schemas.microsoft.com/office/powerpoint/2010/main" val="2391020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C564A9B-CC26-5193-84B9-E2E221C33956}"/>
              </a:ext>
            </a:extLst>
          </p:cNvPr>
          <p:cNvSpPr>
            <a:spLocks noGrp="1"/>
          </p:cNvSpPr>
          <p:nvPr>
            <p:ph type="sldNum" sz="quarter" idx="12"/>
          </p:nvPr>
        </p:nvSpPr>
        <p:spPr>
          <a:xfrm>
            <a:off x="11259238" y="184180"/>
            <a:ext cx="605927" cy="389884"/>
          </a:xfrm>
        </p:spPr>
        <p:txBody>
          <a:bodyPr/>
          <a:lstStyle/>
          <a:p>
            <a:fld id="{9FE46655-4E99-4811-B874-32B6AAA93433}" type="slidenum">
              <a:rPr lang="fr-FR" smtClean="0"/>
              <a:t>53</a:t>
            </a:fld>
            <a:endParaRPr lang="fr-FR"/>
          </a:p>
        </p:txBody>
      </p:sp>
      <p:sp>
        <p:nvSpPr>
          <p:cNvPr id="3" name="ZoneTexte 2">
            <a:extLst>
              <a:ext uri="{FF2B5EF4-FFF2-40B4-BE49-F238E27FC236}">
                <a16:creationId xmlns:a16="http://schemas.microsoft.com/office/drawing/2014/main" id="{F5FF2FE0-16AB-C6AF-3FFB-A181149319FD}"/>
              </a:ext>
            </a:extLst>
          </p:cNvPr>
          <p:cNvSpPr txBox="1"/>
          <p:nvPr/>
        </p:nvSpPr>
        <p:spPr>
          <a:xfrm>
            <a:off x="165254" y="308472"/>
            <a:ext cx="11453408" cy="332398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6666"/>
                </a:solidFill>
                <a:effectLst/>
                <a:uLnTx/>
                <a:uFillTx/>
                <a:latin typeface="Adamina"/>
                <a:ea typeface="+mn-ea"/>
                <a:cs typeface="+mn-cs"/>
              </a:rPr>
              <a:t>Voyager en sécurité : méthode A.T.I.P.I.C.</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b="1" dirty="0">
              <a:solidFill>
                <a:srgbClr val="006666"/>
              </a:solidFill>
              <a:latin typeface="Adamina"/>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6666"/>
                </a:solidFill>
                <a:effectLst/>
                <a:uLnTx/>
                <a:uFillTx/>
                <a:latin typeface="Adamina"/>
                <a:ea typeface="+mn-ea"/>
                <a:cs typeface="+mn-cs"/>
              </a:rPr>
              <a:t>3. intuition – confiance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b="1" i="0" u="none" strike="noStrike" kern="1200" cap="none" spc="0" normalizeH="0" baseline="0" noProof="0" dirty="0">
              <a:ln>
                <a:noFill/>
              </a:ln>
              <a:solidFill>
                <a:srgbClr val="006666"/>
              </a:solidFill>
              <a:effectLst/>
              <a:uLnTx/>
              <a:uFillTx/>
              <a:latin typeface="Adamina"/>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Attention, aux personnes collantes, insistantes, ayant du bagout, arrogantes, pressées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Invitation à dormir chez quelqu'un : l'inviter au café, discuter avec lui ... Aimable, courtois, positif et méfiant.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Eviter d'être isolé(e), voyage en solo pour les femmes dans certains pays (musulmans, Inde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Eviter certains quartiers (trafics ...) : Cité Soleil (Port-au-Prince, Haïti), </a:t>
            </a:r>
            <a:r>
              <a:rPr kumimoji="0" lang="fr-FR" b="1" i="0" u="none" strike="noStrike" kern="1200" cap="none" spc="0" normalizeH="0" baseline="0" noProof="0" dirty="0" err="1">
                <a:ln>
                  <a:noFill/>
                </a:ln>
                <a:solidFill>
                  <a:srgbClr val="006666"/>
                </a:solidFill>
                <a:effectLst/>
                <a:uLnTx/>
                <a:uFillTx/>
                <a:latin typeface="Adamina"/>
                <a:ea typeface="+mn-ea"/>
                <a:cs typeface="+mn-cs"/>
              </a:rPr>
              <a:t>Antohomadinika</a:t>
            </a:r>
            <a:r>
              <a:rPr kumimoji="0" lang="fr-FR" b="1" i="0" u="none" strike="noStrike" kern="1200" cap="none" spc="0" normalizeH="0" baseline="0" noProof="0" dirty="0">
                <a:ln>
                  <a:noFill/>
                </a:ln>
                <a:solidFill>
                  <a:srgbClr val="006666"/>
                </a:solidFill>
                <a:effectLst/>
                <a:uLnTx/>
                <a:uFillTx/>
                <a:latin typeface="Adamina"/>
                <a:ea typeface="+mn-ea"/>
                <a:cs typeface="+mn-cs"/>
              </a:rPr>
              <a:t> (Antananarivo, Madagascar).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Eviter de se promener la nuit (dans certaines villes du monde), n'ayez aucune valeur sur vous.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Attention à vos affaires, dans les restaurants, boîtes de nuit ... Eviter d’être ivre ou sous emprise de la drogue.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srgbClr val="006666"/>
                </a:solidFill>
                <a:effectLst/>
                <a:uLnTx/>
                <a:uFillTx/>
                <a:latin typeface="Adamina"/>
                <a:ea typeface="+mn-ea"/>
                <a:cs typeface="+mn-cs"/>
              </a:rPr>
              <a:t>En cas d'agression, rester calme. Si vous n'avez pas le dessus, tenter de discuter.</a:t>
            </a:r>
          </a:p>
        </p:txBody>
      </p:sp>
      <p:pic>
        <p:nvPicPr>
          <p:cNvPr id="5" name="Image 4">
            <a:extLst>
              <a:ext uri="{FF2B5EF4-FFF2-40B4-BE49-F238E27FC236}">
                <a16:creationId xmlns:a16="http://schemas.microsoft.com/office/drawing/2014/main" id="{EFE1BCF7-F39B-B1BF-162F-9B8470658F2C}"/>
              </a:ext>
            </a:extLst>
          </p:cNvPr>
          <p:cNvPicPr>
            <a:picLocks noChangeAspect="1"/>
          </p:cNvPicPr>
          <p:nvPr/>
        </p:nvPicPr>
        <p:blipFill>
          <a:blip r:embed="rId2"/>
          <a:stretch>
            <a:fillRect/>
          </a:stretch>
        </p:blipFill>
        <p:spPr>
          <a:xfrm>
            <a:off x="6556931" y="3632459"/>
            <a:ext cx="5061731" cy="2917069"/>
          </a:xfrm>
          <a:prstGeom prst="rect">
            <a:avLst/>
          </a:prstGeom>
        </p:spPr>
      </p:pic>
    </p:spTree>
    <p:extLst>
      <p:ext uri="{BB962C8B-B14F-4D97-AF65-F5344CB8AC3E}">
        <p14:creationId xmlns:p14="http://schemas.microsoft.com/office/powerpoint/2010/main" val="1130397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F527E9D-EAC3-B5BC-F7A1-A2B049776C45}"/>
              </a:ext>
            </a:extLst>
          </p:cNvPr>
          <p:cNvSpPr>
            <a:spLocks noGrp="1"/>
          </p:cNvSpPr>
          <p:nvPr>
            <p:ph type="sldNum" sz="quarter" idx="12"/>
          </p:nvPr>
        </p:nvSpPr>
        <p:spPr/>
        <p:txBody>
          <a:bodyPr/>
          <a:lstStyle/>
          <a:p>
            <a:fld id="{9FE46655-4E99-4811-B874-32B6AAA93433}" type="slidenum">
              <a:rPr lang="fr-FR" smtClean="0"/>
              <a:t>54</a:t>
            </a:fld>
            <a:endParaRPr lang="fr-FR"/>
          </a:p>
        </p:txBody>
      </p:sp>
      <p:pic>
        <p:nvPicPr>
          <p:cNvPr id="4" name="Image 3">
            <a:extLst>
              <a:ext uri="{FF2B5EF4-FFF2-40B4-BE49-F238E27FC236}">
                <a16:creationId xmlns:a16="http://schemas.microsoft.com/office/drawing/2014/main" id="{7A5DC949-D433-F18A-9C48-7B64D836E2E3}"/>
              </a:ext>
            </a:extLst>
          </p:cNvPr>
          <p:cNvPicPr>
            <a:picLocks noChangeAspect="1"/>
          </p:cNvPicPr>
          <p:nvPr/>
        </p:nvPicPr>
        <p:blipFill>
          <a:blip r:embed="rId2"/>
          <a:stretch>
            <a:fillRect/>
          </a:stretch>
        </p:blipFill>
        <p:spPr>
          <a:xfrm>
            <a:off x="8151747" y="403340"/>
            <a:ext cx="3291840" cy="4927600"/>
          </a:xfrm>
          <a:prstGeom prst="rect">
            <a:avLst/>
          </a:prstGeom>
        </p:spPr>
      </p:pic>
      <p:sp>
        <p:nvSpPr>
          <p:cNvPr id="5" name="ZoneTexte 4">
            <a:extLst>
              <a:ext uri="{FF2B5EF4-FFF2-40B4-BE49-F238E27FC236}">
                <a16:creationId xmlns:a16="http://schemas.microsoft.com/office/drawing/2014/main" id="{ABA5BA40-5AEC-47CC-7BBF-AA8DB7B6967F}"/>
              </a:ext>
            </a:extLst>
          </p:cNvPr>
          <p:cNvSpPr txBox="1"/>
          <p:nvPr/>
        </p:nvSpPr>
        <p:spPr>
          <a:xfrm>
            <a:off x="308471" y="154238"/>
            <a:ext cx="7480453" cy="1846659"/>
          </a:xfrm>
          <a:prstGeom prst="rect">
            <a:avLst/>
          </a:prstGeom>
          <a:noFill/>
        </p:spPr>
        <p:txBody>
          <a:bodyPr wrap="square" rtlCol="0">
            <a:spAutoFit/>
          </a:bodyPr>
          <a:lstStyle/>
          <a:p>
            <a:r>
              <a:rPr lang="fr-FR" sz="2400" b="1" dirty="0">
                <a:solidFill>
                  <a:srgbClr val="006666"/>
                </a:solidFill>
              </a:rPr>
              <a:t>Protections informatiques de base</a:t>
            </a:r>
          </a:p>
          <a:p>
            <a:endParaRPr lang="fr-FR" b="1" dirty="0">
              <a:solidFill>
                <a:srgbClr val="006666"/>
              </a:solidFill>
            </a:endParaRPr>
          </a:p>
          <a:p>
            <a:pPr marL="285750" indent="-285750">
              <a:buFont typeface="Arial" panose="020B0604020202020204" pitchFamily="34" charset="0"/>
              <a:buChar char="•"/>
            </a:pPr>
            <a:r>
              <a:rPr lang="fr-FR" b="1" dirty="0">
                <a:solidFill>
                  <a:srgbClr val="006666"/>
                </a:solidFill>
              </a:rPr>
              <a:t>Antivirus à jour, pare-feu activé, faire des mises à jour récentes, mot de passe efficace (une combinaison de majuscules, de minuscules, de signes spéciaux, des chiffres et des lettres) ….</a:t>
            </a:r>
          </a:p>
          <a:p>
            <a:pPr marL="285750" indent="-285750">
              <a:buFont typeface="Arial" panose="020B0604020202020204" pitchFamily="34" charset="0"/>
              <a:buChar char="•"/>
            </a:pPr>
            <a:r>
              <a:rPr lang="fr-FR" b="1" dirty="0">
                <a:solidFill>
                  <a:srgbClr val="006666"/>
                </a:solidFill>
              </a:rPr>
              <a:t>Ne vous connectez jamais à un réseau Wi-Fi ouvert, sans mot de passe.</a:t>
            </a:r>
          </a:p>
        </p:txBody>
      </p:sp>
      <p:sp>
        <p:nvSpPr>
          <p:cNvPr id="6" name="ZoneTexte 5">
            <a:extLst>
              <a:ext uri="{FF2B5EF4-FFF2-40B4-BE49-F238E27FC236}">
                <a16:creationId xmlns:a16="http://schemas.microsoft.com/office/drawing/2014/main" id="{24983F30-8FB3-21F7-5398-741993FCEFB1}"/>
              </a:ext>
            </a:extLst>
          </p:cNvPr>
          <p:cNvSpPr txBox="1"/>
          <p:nvPr/>
        </p:nvSpPr>
        <p:spPr>
          <a:xfrm>
            <a:off x="8328752" y="5541484"/>
            <a:ext cx="3114835" cy="646331"/>
          </a:xfrm>
          <a:prstGeom prst="rect">
            <a:avLst/>
          </a:prstGeom>
          <a:noFill/>
        </p:spPr>
        <p:txBody>
          <a:bodyPr wrap="square" rtlCol="0">
            <a:spAutoFit/>
          </a:bodyPr>
          <a:lstStyle/>
          <a:p>
            <a:pPr algn="ctr"/>
            <a:r>
              <a:rPr lang="fr-FR" b="1" dirty="0">
                <a:solidFill>
                  <a:srgbClr val="006666"/>
                </a:solidFill>
              </a:rPr>
              <a:t>Attention, aux réseaux non sécurisés.</a:t>
            </a:r>
          </a:p>
        </p:txBody>
      </p:sp>
    </p:spTree>
    <p:extLst>
      <p:ext uri="{BB962C8B-B14F-4D97-AF65-F5344CB8AC3E}">
        <p14:creationId xmlns:p14="http://schemas.microsoft.com/office/powerpoint/2010/main" val="3622774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CAB2B0B-18DA-4C46-987B-47AEF7A04142}"/>
              </a:ext>
            </a:extLst>
          </p:cNvPr>
          <p:cNvSpPr>
            <a:spLocks noGrp="1"/>
          </p:cNvSpPr>
          <p:nvPr>
            <p:ph type="sldNum" sz="quarter" idx="12"/>
          </p:nvPr>
        </p:nvSpPr>
        <p:spPr>
          <a:xfrm>
            <a:off x="11533283" y="209320"/>
            <a:ext cx="766590" cy="365125"/>
          </a:xfrm>
        </p:spPr>
        <p:txBody>
          <a:bodyPr/>
          <a:lstStyle/>
          <a:p>
            <a:fld id="{9FE46655-4E99-4811-B874-32B6AAA93433}" type="slidenum">
              <a:rPr lang="fr-FR" smtClean="0"/>
              <a:t>55</a:t>
            </a:fld>
            <a:endParaRPr lang="fr-FR" dirty="0"/>
          </a:p>
        </p:txBody>
      </p:sp>
      <p:sp>
        <p:nvSpPr>
          <p:cNvPr id="3" name="ZoneTexte 2">
            <a:extLst>
              <a:ext uri="{FF2B5EF4-FFF2-40B4-BE49-F238E27FC236}">
                <a16:creationId xmlns:a16="http://schemas.microsoft.com/office/drawing/2014/main" id="{180EBF1D-A15F-DFCA-068F-47D3BE2B8F02}"/>
              </a:ext>
            </a:extLst>
          </p:cNvPr>
          <p:cNvSpPr txBox="1"/>
          <p:nvPr/>
        </p:nvSpPr>
        <p:spPr>
          <a:xfrm>
            <a:off x="275422" y="286439"/>
            <a:ext cx="11589744" cy="3785652"/>
          </a:xfrm>
          <a:prstGeom prst="rect">
            <a:avLst/>
          </a:prstGeom>
          <a:noFill/>
        </p:spPr>
        <p:txBody>
          <a:bodyPr wrap="square" rtlCol="0">
            <a:spAutoFit/>
          </a:bodyPr>
          <a:lstStyle/>
          <a:p>
            <a:r>
              <a:rPr lang="fr-FR" sz="2400" b="1" dirty="0">
                <a:solidFill>
                  <a:srgbClr val="7030A0"/>
                </a:solidFill>
              </a:rPr>
              <a:t>LES REGLES D'OR DE LA SÉCURITÉ EN RANDONNÉE PÉDESTRE, EN PLAINE OU EN MONTAGNE</a:t>
            </a:r>
          </a:p>
          <a:p>
            <a:endParaRPr lang="fr-FR" sz="2400" b="1" dirty="0">
              <a:solidFill>
                <a:srgbClr val="7030A0"/>
              </a:solidFill>
            </a:endParaRPr>
          </a:p>
          <a:p>
            <a:r>
              <a:rPr lang="fr-FR" sz="2400" b="1" dirty="0">
                <a:solidFill>
                  <a:srgbClr val="7030A0"/>
                </a:solidFill>
              </a:rPr>
              <a:t>SURVEILLER LA MÉTÉO AVANT ET PENDANT VOTRE RANDO</a:t>
            </a:r>
          </a:p>
          <a:p>
            <a:endParaRPr lang="fr-FR" b="1" dirty="0">
              <a:solidFill>
                <a:srgbClr val="7030A0"/>
              </a:solidFill>
            </a:endParaRPr>
          </a:p>
          <a:p>
            <a:pPr marL="285750" indent="-285750">
              <a:buFont typeface="Arial" panose="020B0604020202020204" pitchFamily="34" charset="0"/>
              <a:buChar char="•"/>
            </a:pPr>
            <a:r>
              <a:rPr lang="fr-FR" b="1" dirty="0">
                <a:solidFill>
                  <a:srgbClr val="7030A0"/>
                </a:solidFill>
              </a:rPr>
              <a:t>Sachez repousser une sortie si le temps ne vous semble pas assez clément. </a:t>
            </a:r>
            <a:r>
              <a:rPr lang="fr-FR" b="1" dirty="0">
                <a:solidFill>
                  <a:srgbClr val="FF0000"/>
                </a:solidFill>
              </a:rPr>
              <a:t>Savoir renoncer à la sortie.</a:t>
            </a:r>
          </a:p>
          <a:p>
            <a:pPr marL="285750" indent="-285750">
              <a:buFont typeface="Arial" panose="020B0604020202020204" pitchFamily="34" charset="0"/>
              <a:buChar char="•"/>
            </a:pPr>
            <a:r>
              <a:rPr lang="fr-FR" b="1" dirty="0">
                <a:solidFill>
                  <a:srgbClr val="7030A0"/>
                </a:solidFill>
              </a:rPr>
              <a:t>Vérifier la météo la veille mais également de faire un point le matin même. Préférez des météos locales.</a:t>
            </a:r>
          </a:p>
          <a:p>
            <a:pPr marL="285750" indent="-285750">
              <a:buFont typeface="Arial" panose="020B0604020202020204" pitchFamily="34" charset="0"/>
              <a:buChar char="•"/>
            </a:pPr>
            <a:r>
              <a:rPr lang="fr-FR" b="1" dirty="0">
                <a:solidFill>
                  <a:srgbClr val="7030A0"/>
                </a:solidFill>
              </a:rPr>
              <a:t>La solution la plus intuitive est d’avoir une application météo avec des notifications afin de vous prévenir de tout changement brutal de la météo, surtout si vous randonnez en montagne où les orages peuvent être violents.</a:t>
            </a:r>
          </a:p>
          <a:p>
            <a:pPr marL="285750" indent="-285750">
              <a:buFont typeface="Arial" panose="020B0604020202020204" pitchFamily="34" charset="0"/>
              <a:buChar char="•"/>
            </a:pPr>
            <a:r>
              <a:rPr lang="fr-FR" b="1" dirty="0">
                <a:solidFill>
                  <a:srgbClr val="7030A0"/>
                </a:solidFill>
              </a:rPr>
              <a:t>En montagne, sortir tôt (6h du matin ...) et arrêter votre randonnées vers 13h.</a:t>
            </a:r>
          </a:p>
          <a:p>
            <a:pPr marL="285750" indent="-285750">
              <a:buFont typeface="Arial" panose="020B0604020202020204" pitchFamily="34" charset="0"/>
              <a:buChar char="•"/>
            </a:pPr>
            <a:r>
              <a:rPr lang="fr-FR" b="1" dirty="0">
                <a:solidFill>
                  <a:srgbClr val="FF0000"/>
                </a:solidFill>
              </a:rPr>
              <a:t>Dangers des orages : crus soudaines, débordement de rivières, chutes de pierre, chute rapide des températures, grêle, foudre, brouillard (risque de s’égarer, voire de tomber d’une barre rocheuse _ ne pas quitter le chemin).</a:t>
            </a:r>
          </a:p>
        </p:txBody>
      </p:sp>
      <p:pic>
        <p:nvPicPr>
          <p:cNvPr id="5" name="Image 4" descr="Une image contenant dessin au trait&#10;&#10;Description générée automatiquement">
            <a:extLst>
              <a:ext uri="{FF2B5EF4-FFF2-40B4-BE49-F238E27FC236}">
                <a16:creationId xmlns:a16="http://schemas.microsoft.com/office/drawing/2014/main" id="{4DF0B25B-3972-3E88-AB35-D75259549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386" y="4102253"/>
            <a:ext cx="1638300" cy="2390775"/>
          </a:xfrm>
          <a:prstGeom prst="rect">
            <a:avLst/>
          </a:prstGeom>
        </p:spPr>
      </p:pic>
      <p:pic>
        <p:nvPicPr>
          <p:cNvPr id="7" name="Image 6" descr="Une image contenant carte&#10;&#10;Description générée automatiquement">
            <a:extLst>
              <a:ext uri="{FF2B5EF4-FFF2-40B4-BE49-F238E27FC236}">
                <a16:creationId xmlns:a16="http://schemas.microsoft.com/office/drawing/2014/main" id="{74EDEEEF-97A3-818C-FE06-37B039B9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8069" y="4072091"/>
            <a:ext cx="3048000" cy="2451100"/>
          </a:xfrm>
          <a:prstGeom prst="rect">
            <a:avLst/>
          </a:prstGeom>
        </p:spPr>
      </p:pic>
      <p:pic>
        <p:nvPicPr>
          <p:cNvPr id="9" name="Image 8" descr="Une image contenant texte, dessin au trait&#10;&#10;Description générée automatiquement">
            <a:extLst>
              <a:ext uri="{FF2B5EF4-FFF2-40B4-BE49-F238E27FC236}">
                <a16:creationId xmlns:a16="http://schemas.microsoft.com/office/drawing/2014/main" id="{752B50D7-5312-E8E4-BF01-CC8F0FD6A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57" y="4155865"/>
            <a:ext cx="2771200" cy="2484524"/>
          </a:xfrm>
          <a:prstGeom prst="rect">
            <a:avLst/>
          </a:prstGeom>
        </p:spPr>
      </p:pic>
      <p:pic>
        <p:nvPicPr>
          <p:cNvPr id="11" name="Image 10" descr="Une image contenant dessin au trait&#10;&#10;Description générée automatiquement">
            <a:extLst>
              <a:ext uri="{FF2B5EF4-FFF2-40B4-BE49-F238E27FC236}">
                <a16:creationId xmlns:a16="http://schemas.microsoft.com/office/drawing/2014/main" id="{4983174C-5307-08A6-3053-635A554ECD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40" y="4072091"/>
            <a:ext cx="1400175" cy="2457450"/>
          </a:xfrm>
          <a:prstGeom prst="rect">
            <a:avLst/>
          </a:prstGeom>
        </p:spPr>
      </p:pic>
    </p:spTree>
    <p:extLst>
      <p:ext uri="{BB962C8B-B14F-4D97-AF65-F5344CB8AC3E}">
        <p14:creationId xmlns:p14="http://schemas.microsoft.com/office/powerpoint/2010/main" val="38593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8A91D48-1B90-0507-CA79-97B00D1D14D1}"/>
              </a:ext>
            </a:extLst>
          </p:cNvPr>
          <p:cNvSpPr>
            <a:spLocks noGrp="1"/>
          </p:cNvSpPr>
          <p:nvPr>
            <p:ph type="sldNum" sz="quarter" idx="12"/>
          </p:nvPr>
        </p:nvSpPr>
        <p:spPr>
          <a:xfrm>
            <a:off x="9231675" y="253388"/>
            <a:ext cx="2743200" cy="365125"/>
          </a:xfrm>
        </p:spPr>
        <p:txBody>
          <a:bodyPr/>
          <a:lstStyle/>
          <a:p>
            <a:fld id="{9FE46655-4E99-4811-B874-32B6AAA93433}" type="slidenum">
              <a:rPr lang="fr-FR" smtClean="0"/>
              <a:t>56</a:t>
            </a:fld>
            <a:endParaRPr lang="fr-FR"/>
          </a:p>
        </p:txBody>
      </p:sp>
      <p:sp>
        <p:nvSpPr>
          <p:cNvPr id="3" name="ZoneTexte 2">
            <a:extLst>
              <a:ext uri="{FF2B5EF4-FFF2-40B4-BE49-F238E27FC236}">
                <a16:creationId xmlns:a16="http://schemas.microsoft.com/office/drawing/2014/main" id="{C8CEFD8D-D0CA-BB21-250C-9911EEC17465}"/>
              </a:ext>
            </a:extLst>
          </p:cNvPr>
          <p:cNvSpPr txBox="1"/>
          <p:nvPr/>
        </p:nvSpPr>
        <p:spPr>
          <a:xfrm>
            <a:off x="110169" y="253388"/>
            <a:ext cx="11931267" cy="5909310"/>
          </a:xfrm>
          <a:prstGeom prst="rect">
            <a:avLst/>
          </a:prstGeom>
          <a:noFill/>
        </p:spPr>
        <p:txBody>
          <a:bodyPr wrap="square" rtlCol="0">
            <a:spAutoFit/>
          </a:bodyPr>
          <a:lstStyle/>
          <a:p>
            <a:r>
              <a:rPr lang="fr-FR" sz="2400" b="1" dirty="0">
                <a:solidFill>
                  <a:srgbClr val="7030A0"/>
                </a:solidFill>
              </a:rPr>
              <a:t>Réflexes en cas d'orage</a:t>
            </a:r>
          </a:p>
          <a:p>
            <a:endParaRPr lang="fr-FR" b="1" dirty="0">
              <a:solidFill>
                <a:srgbClr val="7030A0"/>
              </a:solidFill>
            </a:endParaRPr>
          </a:p>
          <a:p>
            <a:pPr marL="285750" indent="-285750">
              <a:buFont typeface="Arial" panose="020B0604020202020204" pitchFamily="34" charset="0"/>
              <a:buChar char="•"/>
            </a:pPr>
            <a:r>
              <a:rPr lang="fr-FR" b="1" dirty="0">
                <a:solidFill>
                  <a:srgbClr val="7030A0"/>
                </a:solidFill>
              </a:rPr>
              <a:t>Signes souvent annonciateurs d’un orage, la présence de nuages de grande hauteur à base noire.</a:t>
            </a:r>
          </a:p>
          <a:p>
            <a:pPr marL="285750" indent="-285750">
              <a:buFont typeface="Arial" panose="020B0604020202020204" pitchFamily="34" charset="0"/>
              <a:buChar char="•"/>
            </a:pPr>
            <a:r>
              <a:rPr lang="fr-FR" b="1" dirty="0">
                <a:solidFill>
                  <a:srgbClr val="7030A0"/>
                </a:solidFill>
              </a:rPr>
              <a:t>En cas de doute, de coup de tonnerre au loin, redescendre vers la vallée ou le refuge, aussi vite que possible, sans prendre de risques.</a:t>
            </a:r>
          </a:p>
          <a:p>
            <a:pPr marL="285750" indent="-285750">
              <a:buFont typeface="Arial" panose="020B0604020202020204" pitchFamily="34" charset="0"/>
              <a:buChar char="•"/>
            </a:pPr>
            <a:r>
              <a:rPr lang="fr-FR" b="1" dirty="0">
                <a:solidFill>
                  <a:srgbClr val="7030A0"/>
                </a:solidFill>
              </a:rPr>
              <a:t>Mettez avant d'être mouillés, enfilez une couche chaude puis vos vêtements de pluie. </a:t>
            </a:r>
          </a:p>
          <a:p>
            <a:pPr marL="285750" indent="-285750">
              <a:buFont typeface="Arial" panose="020B0604020202020204" pitchFamily="34" charset="0"/>
              <a:buChar char="•"/>
            </a:pPr>
            <a:r>
              <a:rPr lang="fr-FR" b="1" dirty="0">
                <a:solidFill>
                  <a:srgbClr val="7030A0"/>
                </a:solidFill>
              </a:rPr>
              <a:t>Recouvrir d'une housse anti pluie ou revêtir une cape de pluie votre sac à dos. </a:t>
            </a:r>
          </a:p>
          <a:p>
            <a:pPr marL="285750" indent="-285750">
              <a:buFont typeface="Arial" panose="020B0604020202020204" pitchFamily="34" charset="0"/>
              <a:buChar char="•"/>
            </a:pPr>
            <a:r>
              <a:rPr lang="fr-FR" b="1" dirty="0">
                <a:solidFill>
                  <a:srgbClr val="7030A0"/>
                </a:solidFill>
              </a:rPr>
              <a:t>Déposez tous vos objets métalliques (cannes, piolets …) loin de vous. </a:t>
            </a:r>
          </a:p>
          <a:p>
            <a:pPr marL="285750" indent="-285750">
              <a:buFont typeface="Arial" panose="020B0604020202020204" pitchFamily="34" charset="0"/>
              <a:buChar char="•"/>
            </a:pPr>
            <a:r>
              <a:rPr lang="fr-FR" b="1" dirty="0">
                <a:solidFill>
                  <a:srgbClr val="7030A0"/>
                </a:solidFill>
              </a:rPr>
              <a:t>La bonne position est « accroupi », (pieds serrés, bras autour des genoux, tête posée sur les genoux) sur votre sac à dos, ou n’importe quel isolant sans que vos pieds ne touchent le sol (Se mettre à distance d’une paroi (au moins 1,5 mètres) dans une déflexion du terrain, accroupi). Si vous êtes en groupe laissez de la distance entre chacun.</a:t>
            </a:r>
          </a:p>
          <a:p>
            <a:pPr marL="285750" indent="-285750">
              <a:buFont typeface="Arial" panose="020B0604020202020204" pitchFamily="34" charset="0"/>
              <a:buChar char="•"/>
            </a:pPr>
            <a:r>
              <a:rPr lang="fr-FR" b="1" dirty="0">
                <a:solidFill>
                  <a:srgbClr val="7030A0"/>
                </a:solidFill>
              </a:rPr>
              <a:t>Quels sont les endroits à éviter ? Ne pas être sur une arête, crête ou sous un arbre isolé où vous allez faire point culminant. Ne cherchez pas à vous mettre à l‘abri sous un arbre ou bloc rocheux. Éloignez-vous aussi de tout point d’eau, lac, rivières, ruisseaux, … car l’eau est conductrice d’électricité.</a:t>
            </a:r>
          </a:p>
          <a:p>
            <a:pPr marL="285750" indent="-285750">
              <a:buFont typeface="Arial" panose="020B0604020202020204" pitchFamily="34" charset="0"/>
              <a:buChar char="•"/>
            </a:pPr>
            <a:r>
              <a:rPr lang="fr-FR" b="1" dirty="0">
                <a:solidFill>
                  <a:srgbClr val="7030A0"/>
                </a:solidFill>
              </a:rPr>
              <a:t>Se réfugier dans une voiture métallique, servant de cage de Faraday.</a:t>
            </a:r>
          </a:p>
          <a:p>
            <a:pPr marL="285750" indent="-285750">
              <a:buFont typeface="Arial" panose="020B0604020202020204" pitchFamily="34" charset="0"/>
              <a:buChar char="•"/>
            </a:pPr>
            <a:r>
              <a:rPr lang="fr-FR" b="1" dirty="0">
                <a:solidFill>
                  <a:srgbClr val="7030A0"/>
                </a:solidFill>
              </a:rPr>
              <a:t> S’écarter de toute structure métallique comme les </a:t>
            </a:r>
            <a:r>
              <a:rPr lang="fr-FR" b="1" dirty="0" err="1">
                <a:solidFill>
                  <a:srgbClr val="7030A0"/>
                </a:solidFill>
              </a:rPr>
              <a:t>pylones</a:t>
            </a:r>
            <a:r>
              <a:rPr lang="fr-FR" b="1" dirty="0">
                <a:solidFill>
                  <a:srgbClr val="7030A0"/>
                </a:solidFill>
              </a:rPr>
              <a:t> et clôtures.</a:t>
            </a:r>
          </a:p>
          <a:p>
            <a:pPr marL="285750" indent="-285750">
              <a:buFont typeface="Arial" panose="020B0604020202020204" pitchFamily="34" charset="0"/>
              <a:buChar char="•"/>
            </a:pPr>
            <a:r>
              <a:rPr lang="fr-FR" b="1" dirty="0">
                <a:solidFill>
                  <a:srgbClr val="7030A0"/>
                </a:solidFill>
              </a:rPr>
              <a:t>En cas de grêle, mettre son sac à dos au-dessus de sa tête.</a:t>
            </a:r>
          </a:p>
          <a:p>
            <a:pPr marL="285750" indent="-285750">
              <a:buFont typeface="Arial" panose="020B0604020202020204" pitchFamily="34" charset="0"/>
              <a:buChar char="•"/>
            </a:pPr>
            <a:endParaRPr lang="fr-FR" b="1" dirty="0">
              <a:solidFill>
                <a:srgbClr val="7030A0"/>
              </a:solidFill>
            </a:endParaRPr>
          </a:p>
          <a:p>
            <a:r>
              <a:rPr lang="fr-FR" sz="1200" b="1" dirty="0">
                <a:solidFill>
                  <a:srgbClr val="7030A0"/>
                </a:solidFill>
              </a:rPr>
              <a:t>Cf. </a:t>
            </a:r>
            <a:r>
              <a:rPr lang="fr-FR" sz="1200" b="1" dirty="0">
                <a:solidFill>
                  <a:srgbClr val="7030A0"/>
                </a:solidFill>
                <a:hlinkClick r:id="rId2"/>
              </a:rPr>
              <a:t>https://www.mongr.fr/conseils/sinformer/la-foudre-comment-l-eviter-en-randonnee</a:t>
            </a:r>
            <a:endParaRPr lang="fr-FR" sz="1200" b="1" dirty="0">
              <a:solidFill>
                <a:srgbClr val="7030A0"/>
              </a:solidFill>
            </a:endParaRPr>
          </a:p>
          <a:p>
            <a:r>
              <a:rPr lang="fr-FR" sz="1200" b="1" dirty="0">
                <a:solidFill>
                  <a:srgbClr val="7030A0"/>
                </a:solidFill>
                <a:hlinkClick r:id="rId3"/>
              </a:rPr>
              <a:t>https://www.decouverte-estables.com/dangers-foudre-en-randonnee/</a:t>
            </a:r>
            <a:endParaRPr lang="fr-FR" sz="1200" b="1" dirty="0">
              <a:solidFill>
                <a:srgbClr val="7030A0"/>
              </a:solidFill>
            </a:endParaRPr>
          </a:p>
          <a:p>
            <a:r>
              <a:rPr lang="fr-FR" sz="1200" b="1" dirty="0">
                <a:solidFill>
                  <a:srgbClr val="7030A0"/>
                </a:solidFill>
                <a:hlinkClick r:id="rId3"/>
              </a:rPr>
              <a:t>https://www.decouverte-estables.com/dangers-foudre-en-randonnee/</a:t>
            </a:r>
            <a:endParaRPr lang="fr-FR" sz="1200" b="1" dirty="0">
              <a:solidFill>
                <a:srgbClr val="7030A0"/>
              </a:solidFill>
            </a:endParaRPr>
          </a:p>
          <a:p>
            <a:r>
              <a:rPr lang="fr-FR" sz="1200" b="1" dirty="0">
                <a:solidFill>
                  <a:srgbClr val="7030A0"/>
                </a:solidFill>
                <a:hlinkClick r:id="rId4"/>
              </a:rPr>
              <a:t>https://conseilsport.decathlon.fr/orage-en-montagne-que-faire</a:t>
            </a:r>
            <a:r>
              <a:rPr lang="fr-FR" sz="1200" b="1" dirty="0">
                <a:solidFill>
                  <a:srgbClr val="7030A0"/>
                </a:solidFill>
              </a:rPr>
              <a:t> </a:t>
            </a:r>
          </a:p>
        </p:txBody>
      </p:sp>
      <p:pic>
        <p:nvPicPr>
          <p:cNvPr id="5" name="Image 4">
            <a:extLst>
              <a:ext uri="{FF2B5EF4-FFF2-40B4-BE49-F238E27FC236}">
                <a16:creationId xmlns:a16="http://schemas.microsoft.com/office/drawing/2014/main" id="{6F8F285E-4AFC-7B7A-B28D-9BB56A60BB33}"/>
              </a:ext>
            </a:extLst>
          </p:cNvPr>
          <p:cNvPicPr>
            <a:picLocks noChangeAspect="1"/>
          </p:cNvPicPr>
          <p:nvPr/>
        </p:nvPicPr>
        <p:blipFill>
          <a:blip r:embed="rId5"/>
          <a:stretch>
            <a:fillRect/>
          </a:stretch>
        </p:blipFill>
        <p:spPr>
          <a:xfrm>
            <a:off x="7394612" y="3995107"/>
            <a:ext cx="4343400" cy="2752725"/>
          </a:xfrm>
          <a:prstGeom prst="rect">
            <a:avLst/>
          </a:prstGeom>
        </p:spPr>
      </p:pic>
    </p:spTree>
    <p:extLst>
      <p:ext uri="{BB962C8B-B14F-4D97-AF65-F5344CB8AC3E}">
        <p14:creationId xmlns:p14="http://schemas.microsoft.com/office/powerpoint/2010/main" val="3627753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B1E1857-74CF-FDF6-3EFA-F9B55A13148D}"/>
              </a:ext>
            </a:extLst>
          </p:cNvPr>
          <p:cNvSpPr>
            <a:spLocks noGrp="1"/>
          </p:cNvSpPr>
          <p:nvPr>
            <p:ph type="sldNum" sz="quarter" idx="12"/>
          </p:nvPr>
        </p:nvSpPr>
        <p:spPr>
          <a:xfrm>
            <a:off x="11131470" y="749147"/>
            <a:ext cx="939344" cy="397793"/>
          </a:xfrm>
        </p:spPr>
        <p:txBody>
          <a:bodyPr/>
          <a:lstStyle/>
          <a:p>
            <a:fld id="{9FE46655-4E99-4811-B874-32B6AAA93433}" type="slidenum">
              <a:rPr lang="fr-FR" smtClean="0"/>
              <a:t>57</a:t>
            </a:fld>
            <a:endParaRPr lang="fr-FR"/>
          </a:p>
        </p:txBody>
      </p:sp>
      <p:sp>
        <p:nvSpPr>
          <p:cNvPr id="3" name="ZoneTexte 2">
            <a:extLst>
              <a:ext uri="{FF2B5EF4-FFF2-40B4-BE49-F238E27FC236}">
                <a16:creationId xmlns:a16="http://schemas.microsoft.com/office/drawing/2014/main" id="{99C00BDB-2096-2173-8D1E-C13D0A72851D}"/>
              </a:ext>
            </a:extLst>
          </p:cNvPr>
          <p:cNvSpPr txBox="1"/>
          <p:nvPr/>
        </p:nvSpPr>
        <p:spPr>
          <a:xfrm>
            <a:off x="121186" y="231354"/>
            <a:ext cx="11799065" cy="2769989"/>
          </a:xfrm>
          <a:prstGeom prst="rect">
            <a:avLst/>
          </a:prstGeom>
          <a:noFill/>
        </p:spPr>
        <p:txBody>
          <a:bodyPr wrap="square" rtlCol="0">
            <a:spAutoFit/>
          </a:bodyPr>
          <a:lstStyle/>
          <a:p>
            <a:r>
              <a:rPr lang="fr-FR" sz="2400" b="1" dirty="0">
                <a:solidFill>
                  <a:srgbClr val="CC3300"/>
                </a:solidFill>
              </a:rPr>
              <a:t>PRÉVENIR DES PROCHES DE VOTRE ITINÉRAIRE DE RANDONNÉE ET HORAIRE ESTIMÉ DE RETOUR</a:t>
            </a:r>
          </a:p>
          <a:p>
            <a:endParaRPr lang="fr-FR" b="1" dirty="0">
              <a:solidFill>
                <a:srgbClr val="CC3300"/>
              </a:solidFill>
            </a:endParaRPr>
          </a:p>
          <a:p>
            <a:pPr marL="285750" indent="-285750">
              <a:buFont typeface="Arial" panose="020B0604020202020204" pitchFamily="34" charset="0"/>
              <a:buChar char="•"/>
            </a:pPr>
            <a:r>
              <a:rPr lang="fr-FR" b="1" dirty="0">
                <a:solidFill>
                  <a:srgbClr val="CC3300"/>
                </a:solidFill>
              </a:rPr>
              <a:t>Que vous randonniez seul ou en groupe, vous n’êtes pas à l’abri d’un imprévu, d’un accident et de ne plus avoir de batterie ou de réseau sur votre téléphone.</a:t>
            </a:r>
          </a:p>
          <a:p>
            <a:pPr marL="285750" indent="-285750">
              <a:buFont typeface="Arial" panose="020B0604020202020204" pitchFamily="34" charset="0"/>
              <a:buChar char="•"/>
            </a:pPr>
            <a:r>
              <a:rPr lang="fr-FR" b="1" dirty="0">
                <a:solidFill>
                  <a:srgbClr val="CC3300"/>
                </a:solidFill>
              </a:rPr>
              <a:t>Pensez donc à prévenir un proche, un membre de votre famille ou ami, de votre itinéraire et de votre heure estimée d’arrivée. Cela lui permettra de se mettre en alerte si vous n’êtes toujours pas rentré deux heures après votre horaire prévu et ainsi prévenir les secours si besoin.</a:t>
            </a:r>
          </a:p>
          <a:p>
            <a:pPr marL="285750" indent="-285750">
              <a:buFont typeface="Arial" panose="020B0604020202020204" pitchFamily="34" charset="0"/>
              <a:buChar char="•"/>
            </a:pPr>
            <a:r>
              <a:rPr lang="fr-FR" b="1" dirty="0">
                <a:solidFill>
                  <a:srgbClr val="CC3300"/>
                </a:solidFill>
              </a:rPr>
              <a:t>Que cela soit systématique / automatique.</a:t>
            </a:r>
          </a:p>
        </p:txBody>
      </p:sp>
      <p:pic>
        <p:nvPicPr>
          <p:cNvPr id="5" name="Image 4">
            <a:extLst>
              <a:ext uri="{FF2B5EF4-FFF2-40B4-BE49-F238E27FC236}">
                <a16:creationId xmlns:a16="http://schemas.microsoft.com/office/drawing/2014/main" id="{FCC0C99D-5D96-FE03-3410-33F6865C6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5277" y="2723260"/>
            <a:ext cx="3412631" cy="3903386"/>
          </a:xfrm>
          <a:prstGeom prst="rect">
            <a:avLst/>
          </a:prstGeom>
        </p:spPr>
      </p:pic>
      <p:sp>
        <p:nvSpPr>
          <p:cNvPr id="6" name="ZoneTexte 5">
            <a:extLst>
              <a:ext uri="{FF2B5EF4-FFF2-40B4-BE49-F238E27FC236}">
                <a16:creationId xmlns:a16="http://schemas.microsoft.com/office/drawing/2014/main" id="{93FB8DE9-3305-7D7E-BCAF-43CF0B84B67B}"/>
              </a:ext>
            </a:extLst>
          </p:cNvPr>
          <p:cNvSpPr txBox="1"/>
          <p:nvPr/>
        </p:nvSpPr>
        <p:spPr>
          <a:xfrm>
            <a:off x="2776251" y="5905041"/>
            <a:ext cx="5486400" cy="646331"/>
          </a:xfrm>
          <a:prstGeom prst="rect">
            <a:avLst/>
          </a:prstGeom>
          <a:noFill/>
        </p:spPr>
        <p:txBody>
          <a:bodyPr wrap="square" rtlCol="0">
            <a:spAutoFit/>
          </a:bodyPr>
          <a:lstStyle/>
          <a:p>
            <a:pPr algn="r"/>
            <a:r>
              <a:rPr lang="fr-FR" dirty="0">
                <a:solidFill>
                  <a:schemeClr val="accent2">
                    <a:lumMod val="50000"/>
                  </a:schemeClr>
                </a:solidFill>
              </a:rPr>
              <a:t>Paire de bâtons carbone télescopiques </a:t>
            </a:r>
            <a:r>
              <a:rPr lang="fr-FR" dirty="0" err="1">
                <a:solidFill>
                  <a:schemeClr val="accent2">
                    <a:lumMod val="50000"/>
                  </a:schemeClr>
                </a:solidFill>
              </a:rPr>
              <a:t>ultra-légers</a:t>
            </a:r>
            <a:r>
              <a:rPr lang="fr-FR" dirty="0">
                <a:solidFill>
                  <a:schemeClr val="accent2">
                    <a:lumMod val="50000"/>
                  </a:schemeClr>
                </a:solidFill>
              </a:rPr>
              <a:t> CIMALP, Carbon100, 79,90€ </a:t>
            </a:r>
            <a:r>
              <a:rPr lang="fr-FR" dirty="0">
                <a:solidFill>
                  <a:schemeClr val="accent2">
                    <a:lumMod val="50000"/>
                  </a:schemeClr>
                </a:solidFill>
                <a:sym typeface="Wingdings" panose="05000000000000000000" pitchFamily="2" charset="2"/>
              </a:rPr>
              <a:t></a:t>
            </a:r>
            <a:endParaRPr lang="fr-FR" dirty="0">
              <a:solidFill>
                <a:schemeClr val="accent2">
                  <a:lumMod val="50000"/>
                </a:schemeClr>
              </a:solidFill>
            </a:endParaRPr>
          </a:p>
        </p:txBody>
      </p:sp>
      <p:pic>
        <p:nvPicPr>
          <p:cNvPr id="8" name="Image 7">
            <a:extLst>
              <a:ext uri="{FF2B5EF4-FFF2-40B4-BE49-F238E27FC236}">
                <a16:creationId xmlns:a16="http://schemas.microsoft.com/office/drawing/2014/main" id="{81263EB0-7542-6465-AE6B-53D92F460BBA}"/>
              </a:ext>
            </a:extLst>
          </p:cNvPr>
          <p:cNvPicPr>
            <a:picLocks noChangeAspect="1"/>
          </p:cNvPicPr>
          <p:nvPr/>
        </p:nvPicPr>
        <p:blipFill>
          <a:blip r:embed="rId3"/>
          <a:stretch>
            <a:fillRect/>
          </a:stretch>
        </p:blipFill>
        <p:spPr>
          <a:xfrm>
            <a:off x="725392" y="3218557"/>
            <a:ext cx="1619250" cy="3190875"/>
          </a:xfrm>
          <a:prstGeom prst="rect">
            <a:avLst/>
          </a:prstGeom>
        </p:spPr>
      </p:pic>
      <p:pic>
        <p:nvPicPr>
          <p:cNvPr id="10" name="Image 9" descr="Une image contenant herbe, extérieur, personne, très coloré&#10;&#10;Description générée automatiquement">
            <a:extLst>
              <a:ext uri="{FF2B5EF4-FFF2-40B4-BE49-F238E27FC236}">
                <a16:creationId xmlns:a16="http://schemas.microsoft.com/office/drawing/2014/main" id="{E407D04F-FE91-8B1F-0CAD-C9D1DADC6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161" y="3026418"/>
            <a:ext cx="2533650" cy="1800225"/>
          </a:xfrm>
          <a:prstGeom prst="rect">
            <a:avLst/>
          </a:prstGeom>
        </p:spPr>
      </p:pic>
    </p:spTree>
    <p:extLst>
      <p:ext uri="{BB962C8B-B14F-4D97-AF65-F5344CB8AC3E}">
        <p14:creationId xmlns:p14="http://schemas.microsoft.com/office/powerpoint/2010/main" val="1292628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452F82A-CB18-BB72-1592-FFE996FD6F5F}"/>
              </a:ext>
            </a:extLst>
          </p:cNvPr>
          <p:cNvSpPr>
            <a:spLocks noGrp="1"/>
          </p:cNvSpPr>
          <p:nvPr>
            <p:ph type="sldNum" sz="quarter" idx="12"/>
          </p:nvPr>
        </p:nvSpPr>
        <p:spPr/>
        <p:txBody>
          <a:bodyPr/>
          <a:lstStyle/>
          <a:p>
            <a:fld id="{9FE46655-4E99-4811-B874-32B6AAA93433}" type="slidenum">
              <a:rPr lang="fr-FR" smtClean="0"/>
              <a:t>58</a:t>
            </a:fld>
            <a:endParaRPr lang="fr-FR"/>
          </a:p>
        </p:txBody>
      </p:sp>
      <p:sp>
        <p:nvSpPr>
          <p:cNvPr id="3" name="ZoneTexte 2">
            <a:extLst>
              <a:ext uri="{FF2B5EF4-FFF2-40B4-BE49-F238E27FC236}">
                <a16:creationId xmlns:a16="http://schemas.microsoft.com/office/drawing/2014/main" id="{3B1B1BC7-3DC7-E90F-AD99-F586468F2EDC}"/>
              </a:ext>
            </a:extLst>
          </p:cNvPr>
          <p:cNvSpPr txBox="1"/>
          <p:nvPr/>
        </p:nvSpPr>
        <p:spPr>
          <a:xfrm>
            <a:off x="264405" y="209320"/>
            <a:ext cx="11589744" cy="5909310"/>
          </a:xfrm>
          <a:prstGeom prst="rect">
            <a:avLst/>
          </a:prstGeom>
          <a:noFill/>
        </p:spPr>
        <p:txBody>
          <a:bodyPr wrap="square" rtlCol="0">
            <a:spAutoFit/>
          </a:bodyPr>
          <a:lstStyle/>
          <a:p>
            <a:r>
              <a:rPr lang="fr-FR" sz="2400" b="1" dirty="0">
                <a:solidFill>
                  <a:schemeClr val="accent2">
                    <a:lumMod val="50000"/>
                  </a:schemeClr>
                </a:solidFill>
              </a:rPr>
              <a:t>RESPECTER SON RYTHME ET CELUI DES RANDONNEURS DE SON GROUPE</a:t>
            </a:r>
          </a:p>
          <a:p>
            <a:endParaRPr lang="fr-FR" b="1" dirty="0">
              <a:solidFill>
                <a:schemeClr val="accent2">
                  <a:lumMod val="50000"/>
                </a:schemeClr>
              </a:solidFill>
            </a:endParaRPr>
          </a:p>
          <a:p>
            <a:pPr marL="285750" indent="-285750">
              <a:buFont typeface="Arial" panose="020B0604020202020204" pitchFamily="34" charset="0"/>
              <a:buChar char="•"/>
            </a:pPr>
            <a:r>
              <a:rPr lang="fr-FR" b="1" dirty="0">
                <a:solidFill>
                  <a:schemeClr val="accent2">
                    <a:lumMod val="50000"/>
                  </a:schemeClr>
                </a:solidFill>
              </a:rPr>
              <a:t>Ménagez-vous en conséquence et respectez le rythme de votre corps.</a:t>
            </a:r>
          </a:p>
          <a:p>
            <a:pPr marL="285750" indent="-285750">
              <a:buFont typeface="Arial" panose="020B0604020202020204" pitchFamily="34" charset="0"/>
              <a:buChar char="•"/>
            </a:pPr>
            <a:r>
              <a:rPr lang="fr-FR" b="1" dirty="0">
                <a:solidFill>
                  <a:schemeClr val="accent2">
                    <a:lumMod val="50000"/>
                  </a:schemeClr>
                </a:solidFill>
              </a:rPr>
              <a:t>Dans une montée, avancer à petit pas. Avancez à votre rythme.</a:t>
            </a:r>
          </a:p>
          <a:p>
            <a:pPr marL="285750" indent="-285750">
              <a:buFont typeface="Arial" panose="020B0604020202020204" pitchFamily="34" charset="0"/>
              <a:buChar char="•"/>
            </a:pPr>
            <a:r>
              <a:rPr lang="fr-FR" b="1" dirty="0">
                <a:solidFill>
                  <a:schemeClr val="accent2">
                    <a:lumMod val="50000"/>
                  </a:schemeClr>
                </a:solidFill>
              </a:rPr>
              <a:t>Ayez de bonnes chaussures confortables, qui seront votre sécurité.</a:t>
            </a:r>
          </a:p>
          <a:p>
            <a:pPr marL="285750" indent="-285750">
              <a:buFont typeface="Arial" panose="020B0604020202020204" pitchFamily="34" charset="0"/>
              <a:buChar char="•"/>
            </a:pPr>
            <a:r>
              <a:rPr lang="fr-FR" b="1" dirty="0">
                <a:solidFill>
                  <a:schemeClr val="accent2">
                    <a:lumMod val="50000"/>
                  </a:schemeClr>
                </a:solidFill>
              </a:rPr>
              <a:t>Faites des pauses, pour attendre deux qui sont à la traîne.</a:t>
            </a:r>
          </a:p>
          <a:p>
            <a:pPr marL="285750" indent="-285750">
              <a:buFont typeface="Arial" panose="020B0604020202020204" pitchFamily="34" charset="0"/>
              <a:buChar char="•"/>
            </a:pPr>
            <a:r>
              <a:rPr lang="fr-FR" b="1" dirty="0">
                <a:solidFill>
                  <a:schemeClr val="accent2">
                    <a:lumMod val="50000"/>
                  </a:schemeClr>
                </a:solidFill>
              </a:rPr>
              <a:t>Les bâtons de marche peuvent rythmer votre marche et être une sécurité dans les descentes.</a:t>
            </a:r>
          </a:p>
          <a:p>
            <a:pPr marL="285750" indent="-285750">
              <a:buFont typeface="Arial" panose="020B0604020202020204" pitchFamily="34" charset="0"/>
              <a:buChar char="•"/>
            </a:pPr>
            <a:r>
              <a:rPr lang="fr-FR" b="1" dirty="0">
                <a:solidFill>
                  <a:schemeClr val="accent2">
                    <a:lumMod val="50000"/>
                  </a:schemeClr>
                </a:solidFill>
              </a:rPr>
              <a:t>La peur du vide (l'acrophobie) touche quant à elle 2% à 5% de la population. </a:t>
            </a:r>
          </a:p>
          <a:p>
            <a:pPr marL="285750" indent="-285750">
              <a:buFont typeface="Arial" panose="020B0604020202020204" pitchFamily="34" charset="0"/>
              <a:buChar char="•"/>
            </a:pPr>
            <a:r>
              <a:rPr lang="fr-FR" b="1" dirty="0">
                <a:solidFill>
                  <a:schemeClr val="accent2">
                    <a:lumMod val="50000"/>
                  </a:schemeClr>
                </a:solidFill>
              </a:rPr>
              <a:t>En tenir compte, préparez votre itinéraire en conséquence (si passage sur pont étroit au-dessus du vide, le long d'une pente très raide ...).</a:t>
            </a:r>
          </a:p>
          <a:p>
            <a:pPr marL="285750" indent="-285750">
              <a:buFont typeface="Arial" panose="020B0604020202020204" pitchFamily="34" charset="0"/>
              <a:buChar char="•"/>
            </a:pPr>
            <a:r>
              <a:rPr lang="fr-FR" b="1" dirty="0">
                <a:solidFill>
                  <a:schemeClr val="accent2">
                    <a:lumMod val="50000"/>
                  </a:schemeClr>
                </a:solidFill>
              </a:rPr>
              <a:t>Si vous êtes </a:t>
            </a:r>
            <a:r>
              <a:rPr lang="fr-FR" b="1" dirty="0" err="1">
                <a:solidFill>
                  <a:schemeClr val="accent2">
                    <a:lumMod val="50000"/>
                  </a:schemeClr>
                </a:solidFill>
              </a:rPr>
              <a:t>acrophobique</a:t>
            </a:r>
            <a:r>
              <a:rPr lang="fr-FR" b="1" dirty="0">
                <a:solidFill>
                  <a:schemeClr val="accent2">
                    <a:lumMod val="50000"/>
                  </a:schemeClr>
                </a:solidFill>
              </a:rPr>
              <a:t>, informez en les autres membres du groupe.</a:t>
            </a:r>
          </a:p>
          <a:p>
            <a:endParaRPr lang="fr-FR" sz="2400" b="1" dirty="0">
              <a:solidFill>
                <a:schemeClr val="accent2">
                  <a:lumMod val="50000"/>
                </a:schemeClr>
              </a:solidFill>
            </a:endParaRPr>
          </a:p>
          <a:p>
            <a:r>
              <a:rPr lang="fr-FR" sz="2400" b="1" dirty="0">
                <a:solidFill>
                  <a:schemeClr val="accent2">
                    <a:lumMod val="50000"/>
                  </a:schemeClr>
                </a:solidFill>
              </a:rPr>
              <a:t>RESTER CONCENTRÉ JUSQU’À LA FIN DE LA MARCHE</a:t>
            </a:r>
          </a:p>
          <a:p>
            <a:endParaRPr lang="fr-FR" b="1" dirty="0">
              <a:solidFill>
                <a:schemeClr val="accent2">
                  <a:lumMod val="50000"/>
                </a:schemeClr>
              </a:solidFill>
            </a:endParaRPr>
          </a:p>
          <a:p>
            <a:pPr marL="285750" indent="-285750">
              <a:buFont typeface="Arial" panose="020B0604020202020204" pitchFamily="34" charset="0"/>
              <a:buChar char="•"/>
            </a:pPr>
            <a:r>
              <a:rPr lang="fr-FR" b="1" dirty="0">
                <a:solidFill>
                  <a:schemeClr val="accent2">
                    <a:lumMod val="50000"/>
                  </a:schemeClr>
                </a:solidFill>
              </a:rPr>
              <a:t>C’est souvent à la fin de la marche, lorsque vous approchez de votre but ou que le terrain devient plus aisé, que vous êtes déconcentré et fatigué, que les accidents surviennent (en glissant _ sur un caillou, un névé, une plaque de neige, un tronc d’arbre / une grume lisse, un rocher couvert de mousse (y compris sous l’eau) ... _, butant sur une racine, ...).</a:t>
            </a:r>
          </a:p>
          <a:p>
            <a:pPr marL="285750" indent="-285750">
              <a:buFont typeface="Arial" panose="020B0604020202020204" pitchFamily="34" charset="0"/>
              <a:buChar char="•"/>
            </a:pPr>
            <a:r>
              <a:rPr lang="fr-FR" b="1" dirty="0">
                <a:solidFill>
                  <a:schemeClr val="accent2">
                    <a:lumMod val="50000"/>
                  </a:schemeClr>
                </a:solidFill>
              </a:rPr>
              <a:t>Restez bien concentré du début à la fin de votre marche. Pensez à faire des pauses et à correctement vous hydrater et vous alimenter (barres énergétiques ...) pour recharger vos batteries au cours de votre randonnée. </a:t>
            </a:r>
          </a:p>
          <a:p>
            <a:pPr marL="285750" indent="-285750">
              <a:buFont typeface="Arial" panose="020B0604020202020204" pitchFamily="34" charset="0"/>
              <a:buChar char="•"/>
            </a:pPr>
            <a:r>
              <a:rPr lang="fr-FR" b="1" dirty="0">
                <a:solidFill>
                  <a:schemeClr val="accent2">
                    <a:lumMod val="50000"/>
                  </a:schemeClr>
                </a:solidFill>
              </a:rPr>
              <a:t>Pensez à utiliser des bâtons pour minimiser votre fatigue et avoir le pied plus sûr.</a:t>
            </a:r>
          </a:p>
        </p:txBody>
      </p:sp>
      <p:pic>
        <p:nvPicPr>
          <p:cNvPr id="5" name="Image 4">
            <a:extLst>
              <a:ext uri="{FF2B5EF4-FFF2-40B4-BE49-F238E27FC236}">
                <a16:creationId xmlns:a16="http://schemas.microsoft.com/office/drawing/2014/main" id="{6400A105-053E-1916-A58E-A7AF72C7E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25" y="607477"/>
            <a:ext cx="2619375" cy="1743075"/>
          </a:xfrm>
          <a:prstGeom prst="rect">
            <a:avLst/>
          </a:prstGeom>
        </p:spPr>
      </p:pic>
    </p:spTree>
    <p:extLst>
      <p:ext uri="{BB962C8B-B14F-4D97-AF65-F5344CB8AC3E}">
        <p14:creationId xmlns:p14="http://schemas.microsoft.com/office/powerpoint/2010/main" val="1309274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894A91B-B3BC-DB29-3FF5-FD41DA5DA1B1}"/>
              </a:ext>
            </a:extLst>
          </p:cNvPr>
          <p:cNvSpPr>
            <a:spLocks noGrp="1"/>
          </p:cNvSpPr>
          <p:nvPr>
            <p:ph type="sldNum" sz="quarter" idx="12"/>
          </p:nvPr>
        </p:nvSpPr>
        <p:spPr>
          <a:xfrm>
            <a:off x="11666863" y="848299"/>
            <a:ext cx="374574" cy="357853"/>
          </a:xfrm>
        </p:spPr>
        <p:txBody>
          <a:bodyPr/>
          <a:lstStyle/>
          <a:p>
            <a:fld id="{9FE46655-4E99-4811-B874-32B6AAA93433}" type="slidenum">
              <a:rPr lang="fr-FR" smtClean="0"/>
              <a:t>59</a:t>
            </a:fld>
            <a:endParaRPr lang="fr-FR"/>
          </a:p>
        </p:txBody>
      </p:sp>
      <p:sp>
        <p:nvSpPr>
          <p:cNvPr id="3" name="ZoneTexte 2">
            <a:extLst>
              <a:ext uri="{FF2B5EF4-FFF2-40B4-BE49-F238E27FC236}">
                <a16:creationId xmlns:a16="http://schemas.microsoft.com/office/drawing/2014/main" id="{C57B7EAE-92AF-A0DA-ECA7-D06D0FDCA4DC}"/>
              </a:ext>
            </a:extLst>
          </p:cNvPr>
          <p:cNvSpPr txBox="1"/>
          <p:nvPr/>
        </p:nvSpPr>
        <p:spPr>
          <a:xfrm>
            <a:off x="77118" y="242371"/>
            <a:ext cx="11997369" cy="6186309"/>
          </a:xfrm>
          <a:prstGeom prst="rect">
            <a:avLst/>
          </a:prstGeom>
          <a:noFill/>
        </p:spPr>
        <p:txBody>
          <a:bodyPr wrap="square" rtlCol="0">
            <a:spAutoFit/>
          </a:bodyPr>
          <a:lstStyle/>
          <a:p>
            <a:r>
              <a:rPr lang="fr-FR" sz="2400" b="1" dirty="0">
                <a:solidFill>
                  <a:srgbClr val="002060"/>
                </a:solidFill>
              </a:rPr>
              <a:t>TOUJOURS AVOIR DE L’EAU À PORTÉE DE GOURDE ET DE LA NOURRITURE À PORTÉE DE BOUCHE PENDANT VOTRE RANDONNÉE</a:t>
            </a:r>
          </a:p>
          <a:p>
            <a:endParaRPr lang="fr-FR" b="1" dirty="0">
              <a:solidFill>
                <a:srgbClr val="002060"/>
              </a:solidFill>
            </a:endParaRPr>
          </a:p>
          <a:p>
            <a:pPr marL="285750" indent="-285750">
              <a:buFont typeface="Arial" panose="020B0604020202020204" pitchFamily="34" charset="0"/>
              <a:buChar char="•"/>
            </a:pPr>
            <a:r>
              <a:rPr lang="fr-FR" b="1" dirty="0">
                <a:solidFill>
                  <a:srgbClr val="002060"/>
                </a:solidFill>
              </a:rPr>
              <a:t>N’attendez pas d’avoir soif pour vous hydrater.</a:t>
            </a:r>
          </a:p>
          <a:p>
            <a:pPr marL="285750" indent="-285750">
              <a:buFont typeface="Arial" panose="020B0604020202020204" pitchFamily="34" charset="0"/>
              <a:buChar char="•"/>
            </a:pPr>
            <a:r>
              <a:rPr lang="fr-FR" b="1" dirty="0">
                <a:solidFill>
                  <a:srgbClr val="002060"/>
                </a:solidFill>
              </a:rPr>
              <a:t>N’oubliez pas qu’un adulte perd en moyenne 2,5 litres d’eau par jour.</a:t>
            </a:r>
          </a:p>
          <a:p>
            <a:pPr marL="285750" indent="-285750">
              <a:buFont typeface="Arial" panose="020B0604020202020204" pitchFamily="34" charset="0"/>
              <a:buChar char="•"/>
            </a:pPr>
            <a:r>
              <a:rPr lang="fr-FR" b="1" dirty="0">
                <a:solidFill>
                  <a:srgbClr val="002060"/>
                </a:solidFill>
              </a:rPr>
              <a:t>Il faut partir avec suffisamment d'eau pour toute la durée du parcours (au moins 1 litre par personne, idéalement 2 litres/personne).</a:t>
            </a:r>
          </a:p>
          <a:p>
            <a:pPr marL="285750" indent="-285750">
              <a:buFont typeface="Arial" panose="020B0604020202020204" pitchFamily="34" charset="0"/>
              <a:buChar char="•"/>
            </a:pPr>
            <a:r>
              <a:rPr lang="fr-FR" b="1" dirty="0">
                <a:solidFill>
                  <a:srgbClr val="002060"/>
                </a:solidFill>
              </a:rPr>
              <a:t>Je bois minimum 0,5 litre d’eau ou de boisson par heure d’effort. </a:t>
            </a:r>
            <a:r>
              <a:rPr lang="fr-FR" b="1" dirty="0">
                <a:solidFill>
                  <a:srgbClr val="C00000"/>
                </a:solidFill>
              </a:rPr>
              <a:t>JAMAIS D'ALCOOL !</a:t>
            </a:r>
          </a:p>
          <a:p>
            <a:pPr marL="285750" indent="-285750">
              <a:buFont typeface="Arial" panose="020B0604020202020204" pitchFamily="34" charset="0"/>
              <a:buChar char="•"/>
            </a:pPr>
            <a:r>
              <a:rPr lang="fr-FR" b="1" dirty="0">
                <a:solidFill>
                  <a:srgbClr val="002060"/>
                </a:solidFill>
              </a:rPr>
              <a:t>Préférez les aliments “secs” qui auront un meilleur rapport poids/énergie, tels des barres de céréales complètes ou des fruits secs.</a:t>
            </a:r>
          </a:p>
          <a:p>
            <a:pPr marL="285750" indent="-285750">
              <a:buFont typeface="Arial" panose="020B0604020202020204" pitchFamily="34" charset="0"/>
              <a:buChar char="•"/>
            </a:pPr>
            <a:r>
              <a:rPr lang="fr-FR" b="1" dirty="0">
                <a:solidFill>
                  <a:srgbClr val="002060"/>
                </a:solidFill>
              </a:rPr>
              <a:t>Attention à ne pas boire votre eau ou boisson trop fraîche, au risque de vous créer des problèmes gastriques. La température idéale, se situe aux alentour de 15°C.</a:t>
            </a:r>
          </a:p>
          <a:p>
            <a:pPr marL="285750" indent="-285750">
              <a:buFont typeface="Arial" panose="020B0604020202020204" pitchFamily="34" charset="0"/>
              <a:buChar char="•"/>
            </a:pPr>
            <a:r>
              <a:rPr lang="fr-FR" b="1" dirty="0">
                <a:solidFill>
                  <a:srgbClr val="002060"/>
                </a:solidFill>
              </a:rPr>
              <a:t>Un air sec (en montagne, désert, lors d'une canicule ...) peut accentuer la déshydratation.</a:t>
            </a:r>
          </a:p>
          <a:p>
            <a:pPr marL="285750" indent="-285750">
              <a:buFont typeface="Arial" panose="020B0604020202020204" pitchFamily="34" charset="0"/>
              <a:buChar char="•"/>
            </a:pPr>
            <a:r>
              <a:rPr lang="fr-FR" b="1" dirty="0">
                <a:solidFill>
                  <a:srgbClr val="002060"/>
                </a:solidFill>
              </a:rPr>
              <a:t>Sur votre carte et itinéraire, repérer les points d’eau potables permanents (sources …). </a:t>
            </a:r>
          </a:p>
          <a:p>
            <a:endParaRPr lang="fr-FR" b="1" dirty="0">
              <a:solidFill>
                <a:srgbClr val="002060"/>
              </a:solidFill>
            </a:endParaRPr>
          </a:p>
          <a:p>
            <a:r>
              <a:rPr lang="fr-FR" sz="2400" b="1" dirty="0">
                <a:solidFill>
                  <a:srgbClr val="002060"/>
                </a:solidFill>
              </a:rPr>
              <a:t>PREMIERS SIGNES DE DÉSHYDRATATION </a:t>
            </a:r>
          </a:p>
          <a:p>
            <a:endParaRPr lang="fr-FR" b="1" dirty="0">
              <a:solidFill>
                <a:srgbClr val="002060"/>
              </a:solidFill>
            </a:endParaRPr>
          </a:p>
          <a:p>
            <a:pPr marL="285750" indent="-285750">
              <a:buFont typeface="Arial" panose="020B0604020202020204" pitchFamily="34" charset="0"/>
              <a:buChar char="•"/>
            </a:pPr>
            <a:r>
              <a:rPr lang="fr-FR" b="1" dirty="0">
                <a:solidFill>
                  <a:srgbClr val="002060"/>
                </a:solidFill>
              </a:rPr>
              <a:t>- Une sensation de soif ou de grande soif,</a:t>
            </a:r>
          </a:p>
          <a:p>
            <a:pPr marL="285750" indent="-285750">
              <a:buFont typeface="Arial" panose="020B0604020202020204" pitchFamily="34" charset="0"/>
              <a:buChar char="•"/>
            </a:pPr>
            <a:r>
              <a:rPr lang="fr-FR" b="1" dirty="0">
                <a:solidFill>
                  <a:srgbClr val="002060"/>
                </a:solidFill>
              </a:rPr>
              <a:t>- L’élévation de la fréquence cardiaque,</a:t>
            </a:r>
          </a:p>
          <a:p>
            <a:pPr marL="285750" indent="-285750">
              <a:buFont typeface="Arial" panose="020B0604020202020204" pitchFamily="34" charset="0"/>
              <a:buChar char="•"/>
            </a:pPr>
            <a:r>
              <a:rPr lang="fr-FR" b="1" dirty="0">
                <a:solidFill>
                  <a:srgbClr val="002060"/>
                </a:solidFill>
              </a:rPr>
              <a:t>- Une chute de la performance, une fatigue.</a:t>
            </a:r>
          </a:p>
          <a:p>
            <a:pPr marL="285750" indent="-285750">
              <a:buFont typeface="Arial" panose="020B0604020202020204" pitchFamily="34" charset="0"/>
              <a:buChar char="•"/>
            </a:pPr>
            <a:r>
              <a:rPr lang="fr-FR" b="1" dirty="0">
                <a:solidFill>
                  <a:srgbClr val="002060"/>
                </a:solidFill>
              </a:rPr>
              <a:t>- des jambes lourdes, un essoufflement, des douleurs musculaires et tendineuses pouvant entraîner des blessures.</a:t>
            </a:r>
          </a:p>
        </p:txBody>
      </p:sp>
      <p:pic>
        <p:nvPicPr>
          <p:cNvPr id="8" name="Image 7">
            <a:extLst>
              <a:ext uri="{FF2B5EF4-FFF2-40B4-BE49-F238E27FC236}">
                <a16:creationId xmlns:a16="http://schemas.microsoft.com/office/drawing/2014/main" id="{FAEE48BD-A080-E6B7-255C-6AF4062E4DC9}"/>
              </a:ext>
            </a:extLst>
          </p:cNvPr>
          <p:cNvPicPr>
            <a:picLocks noChangeAspect="1"/>
          </p:cNvPicPr>
          <p:nvPr/>
        </p:nvPicPr>
        <p:blipFill>
          <a:blip r:embed="rId2"/>
          <a:stretch>
            <a:fillRect/>
          </a:stretch>
        </p:blipFill>
        <p:spPr>
          <a:xfrm>
            <a:off x="9298237" y="3767485"/>
            <a:ext cx="1123950" cy="2200275"/>
          </a:xfrm>
          <a:prstGeom prst="rect">
            <a:avLst/>
          </a:prstGeom>
        </p:spPr>
      </p:pic>
      <p:pic>
        <p:nvPicPr>
          <p:cNvPr id="10" name="Image 9">
            <a:extLst>
              <a:ext uri="{FF2B5EF4-FFF2-40B4-BE49-F238E27FC236}">
                <a16:creationId xmlns:a16="http://schemas.microsoft.com/office/drawing/2014/main" id="{C47F2AEC-F46E-8372-A23A-84838FDFAE2C}"/>
              </a:ext>
            </a:extLst>
          </p:cNvPr>
          <p:cNvPicPr>
            <a:picLocks noChangeAspect="1"/>
          </p:cNvPicPr>
          <p:nvPr/>
        </p:nvPicPr>
        <p:blipFill>
          <a:blip r:embed="rId3"/>
          <a:stretch>
            <a:fillRect/>
          </a:stretch>
        </p:blipFill>
        <p:spPr>
          <a:xfrm>
            <a:off x="10422187" y="3767485"/>
            <a:ext cx="1400175" cy="2066925"/>
          </a:xfrm>
          <a:prstGeom prst="rect">
            <a:avLst/>
          </a:prstGeom>
        </p:spPr>
      </p:pic>
      <p:sp>
        <p:nvSpPr>
          <p:cNvPr id="11" name="ZoneTexte 10">
            <a:extLst>
              <a:ext uri="{FF2B5EF4-FFF2-40B4-BE49-F238E27FC236}">
                <a16:creationId xmlns:a16="http://schemas.microsoft.com/office/drawing/2014/main" id="{6F6A0DCC-5058-D66F-95C7-7C2DED71C67D}"/>
              </a:ext>
            </a:extLst>
          </p:cNvPr>
          <p:cNvSpPr txBox="1"/>
          <p:nvPr/>
        </p:nvSpPr>
        <p:spPr>
          <a:xfrm>
            <a:off x="5519452" y="4924540"/>
            <a:ext cx="3778786" cy="646331"/>
          </a:xfrm>
          <a:prstGeom prst="rect">
            <a:avLst/>
          </a:prstGeom>
          <a:noFill/>
        </p:spPr>
        <p:txBody>
          <a:bodyPr wrap="square" rtlCol="0">
            <a:spAutoFit/>
          </a:bodyPr>
          <a:lstStyle/>
          <a:p>
            <a:pPr algn="r"/>
            <a:r>
              <a:rPr lang="fr-FR" dirty="0">
                <a:solidFill>
                  <a:srgbClr val="002060"/>
                </a:solidFill>
              </a:rPr>
              <a:t>À G: Gourde isotherme </a:t>
            </a:r>
            <a:r>
              <a:rPr lang="fr-FR" dirty="0">
                <a:solidFill>
                  <a:srgbClr val="002060"/>
                </a:solidFill>
                <a:sym typeface="Wingdings" panose="05000000000000000000" pitchFamily="2" charset="2"/>
              </a:rPr>
              <a:t></a:t>
            </a:r>
            <a:endParaRPr lang="fr-FR" dirty="0">
              <a:solidFill>
                <a:srgbClr val="002060"/>
              </a:solidFill>
            </a:endParaRPr>
          </a:p>
          <a:p>
            <a:pPr algn="r"/>
            <a:r>
              <a:rPr lang="fr-FR" dirty="0">
                <a:solidFill>
                  <a:srgbClr val="002060"/>
                </a:solidFill>
              </a:rPr>
              <a:t>A D. : housse isotherme de gourde </a:t>
            </a:r>
            <a:r>
              <a:rPr lang="fr-FR" dirty="0">
                <a:solidFill>
                  <a:srgbClr val="002060"/>
                </a:solidFill>
                <a:sym typeface="Wingdings" panose="05000000000000000000" pitchFamily="2" charset="2"/>
              </a:rPr>
              <a:t></a:t>
            </a:r>
            <a:endParaRPr lang="fr-FR" dirty="0">
              <a:solidFill>
                <a:srgbClr val="002060"/>
              </a:solidFill>
            </a:endParaRPr>
          </a:p>
        </p:txBody>
      </p:sp>
    </p:spTree>
    <p:extLst>
      <p:ext uri="{BB962C8B-B14F-4D97-AF65-F5344CB8AC3E}">
        <p14:creationId xmlns:p14="http://schemas.microsoft.com/office/powerpoint/2010/main" val="3086754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41307F-06AA-BCC9-7C52-78C1CB232487}"/>
              </a:ext>
            </a:extLst>
          </p:cNvPr>
          <p:cNvSpPr>
            <a:spLocks noGrp="1"/>
          </p:cNvSpPr>
          <p:nvPr>
            <p:ph type="sldNum" sz="quarter" idx="12"/>
          </p:nvPr>
        </p:nvSpPr>
        <p:spPr>
          <a:xfrm>
            <a:off x="11006666" y="451556"/>
            <a:ext cx="891549" cy="354704"/>
          </a:xfrm>
        </p:spPr>
        <p:txBody>
          <a:bodyPr/>
          <a:lstStyle/>
          <a:p>
            <a:fld id="{9FE46655-4E99-4811-B874-32B6AAA93433}" type="slidenum">
              <a:rPr lang="fr-FR" smtClean="0"/>
              <a:t>6</a:t>
            </a:fld>
            <a:endParaRPr lang="fr-FR"/>
          </a:p>
        </p:txBody>
      </p:sp>
      <p:sp>
        <p:nvSpPr>
          <p:cNvPr id="3" name="ZoneTexte 2">
            <a:extLst>
              <a:ext uri="{FF2B5EF4-FFF2-40B4-BE49-F238E27FC236}">
                <a16:creationId xmlns:a16="http://schemas.microsoft.com/office/drawing/2014/main" id="{2B5E0FD4-2F8F-E01A-0603-7DF583354702}"/>
              </a:ext>
            </a:extLst>
          </p:cNvPr>
          <p:cNvSpPr txBox="1"/>
          <p:nvPr/>
        </p:nvSpPr>
        <p:spPr>
          <a:xfrm>
            <a:off x="209319" y="253388"/>
            <a:ext cx="11688897" cy="4893647"/>
          </a:xfrm>
          <a:prstGeom prst="rect">
            <a:avLst/>
          </a:prstGeom>
          <a:noFill/>
        </p:spPr>
        <p:txBody>
          <a:bodyPr wrap="square" rtlCol="0">
            <a:spAutoFit/>
          </a:bodyPr>
          <a:lstStyle/>
          <a:p>
            <a:r>
              <a:rPr lang="fr-FR" sz="2400" b="1" dirty="0">
                <a:solidFill>
                  <a:srgbClr val="000099"/>
                </a:solidFill>
              </a:rPr>
              <a:t>Paramètres à prendre en compte (suite)</a:t>
            </a:r>
          </a:p>
          <a:p>
            <a:endParaRPr lang="fr-FR" sz="2400" b="1" dirty="0">
              <a:solidFill>
                <a:srgbClr val="000099"/>
              </a:solidFill>
            </a:endParaRPr>
          </a:p>
          <a:p>
            <a:pPr marL="342900" indent="-342900">
              <a:buFont typeface="Arial" panose="020B0604020202020204" pitchFamily="34" charset="0"/>
              <a:buChar char="•"/>
            </a:pPr>
            <a:r>
              <a:rPr lang="fr-FR" sz="2400" b="1" dirty="0">
                <a:solidFill>
                  <a:srgbClr val="008000"/>
                </a:solidFill>
              </a:rPr>
              <a:t>Louer un véhicule _ voiture, van, 4x4 …</a:t>
            </a:r>
          </a:p>
          <a:p>
            <a:pPr marL="342900" indent="-342900">
              <a:buFont typeface="Arial" panose="020B0604020202020204" pitchFamily="34" charset="0"/>
              <a:buChar char="•"/>
            </a:pPr>
            <a:r>
              <a:rPr lang="fr-FR" sz="2400" b="1" dirty="0">
                <a:solidFill>
                  <a:srgbClr val="008000"/>
                </a:solidFill>
              </a:rPr>
              <a:t>Réserver ses excusions et activités.</a:t>
            </a:r>
          </a:p>
          <a:p>
            <a:pPr marL="342900" indent="-342900">
              <a:buFont typeface="Arial" panose="020B0604020202020204" pitchFamily="34" charset="0"/>
              <a:buChar char="•"/>
            </a:pPr>
            <a:r>
              <a:rPr lang="fr-FR" sz="2400" b="1" dirty="0">
                <a:solidFill>
                  <a:srgbClr val="008000"/>
                </a:solidFill>
              </a:rPr>
              <a:t>Acheter du matériel pour la randonnée, le camping, la photo …</a:t>
            </a:r>
          </a:p>
          <a:p>
            <a:pPr marL="342900" indent="-342900">
              <a:buFont typeface="Arial" panose="020B0604020202020204" pitchFamily="34" charset="0"/>
              <a:buChar char="•"/>
            </a:pPr>
            <a:r>
              <a:rPr lang="fr-FR" sz="2400" b="1" dirty="0">
                <a:solidFill>
                  <a:srgbClr val="008000"/>
                </a:solidFill>
              </a:rPr>
              <a:t>Prévoir votre budget et moyens de paiement : a) Transports, Visa, b) Assurances, c) Équipements, d) Hébergements, e) Restauration, f) Activités et Excursions, g) Shopping, h) Imprévus (amendes, frais médicaux, changer billet ...).</a:t>
            </a:r>
          </a:p>
          <a:p>
            <a:pPr marL="342900" indent="-342900">
              <a:buFont typeface="Arial" panose="020B0604020202020204" pitchFamily="34" charset="0"/>
              <a:buChar char="•"/>
            </a:pPr>
            <a:r>
              <a:rPr lang="fr-FR" sz="2400" b="1" dirty="0">
                <a:solidFill>
                  <a:srgbClr val="008000"/>
                </a:solidFill>
              </a:rPr>
              <a:t>Prévoir les moyens de paiement en voyage (CB, chèques de voyage (</a:t>
            </a:r>
            <a:r>
              <a:rPr lang="fr-FR" sz="2400" b="1" dirty="0" err="1">
                <a:solidFill>
                  <a:srgbClr val="008000"/>
                </a:solidFill>
              </a:rPr>
              <a:t>travellers’cheques</a:t>
            </a:r>
            <a:r>
              <a:rPr lang="fr-FR" sz="2400" b="1" dirty="0">
                <a:solidFill>
                  <a:srgbClr val="008000"/>
                </a:solidFill>
              </a:rPr>
              <a:t>), argent liquide, plafond, prévenir sa banque ...).</a:t>
            </a:r>
          </a:p>
          <a:p>
            <a:pPr marL="342900" indent="-342900">
              <a:buFont typeface="Arial" panose="020B0604020202020204" pitchFamily="34" charset="0"/>
              <a:buChar char="•"/>
            </a:pPr>
            <a:r>
              <a:rPr lang="fr-FR" sz="2400" b="1" dirty="0">
                <a:solidFill>
                  <a:srgbClr val="008000"/>
                </a:solidFill>
              </a:rPr>
              <a:t>Apprendre ou réviser les langues étrangères …</a:t>
            </a:r>
          </a:p>
          <a:p>
            <a:pPr marL="342900" indent="-342900">
              <a:buFont typeface="Arial" panose="020B0604020202020204" pitchFamily="34" charset="0"/>
              <a:buChar char="•"/>
            </a:pPr>
            <a:r>
              <a:rPr lang="fr-FR" sz="2400" b="1" dirty="0">
                <a:solidFill>
                  <a:srgbClr val="008000"/>
                </a:solidFill>
              </a:rPr>
              <a:t>Si besoin, organiser son voyage avec une agence (à la carte …).</a:t>
            </a:r>
          </a:p>
          <a:p>
            <a:pPr marL="342900" indent="-342900">
              <a:buFont typeface="Arial" panose="020B0604020202020204" pitchFamily="34" charset="0"/>
              <a:buChar char="•"/>
            </a:pPr>
            <a:r>
              <a:rPr lang="fr-FR" sz="2400" b="1" dirty="0">
                <a:solidFill>
                  <a:srgbClr val="008000"/>
                </a:solidFill>
              </a:rPr>
              <a:t>Choix des compagnons de voyage.</a:t>
            </a:r>
          </a:p>
        </p:txBody>
      </p:sp>
      <p:sp>
        <p:nvSpPr>
          <p:cNvPr id="4" name="ZoneTexte 3">
            <a:extLst>
              <a:ext uri="{FF2B5EF4-FFF2-40B4-BE49-F238E27FC236}">
                <a16:creationId xmlns:a16="http://schemas.microsoft.com/office/drawing/2014/main" id="{D2F93B11-700A-D1C1-4AFB-360EF80792B7}"/>
              </a:ext>
            </a:extLst>
          </p:cNvPr>
          <p:cNvSpPr txBox="1"/>
          <p:nvPr/>
        </p:nvSpPr>
        <p:spPr>
          <a:xfrm>
            <a:off x="506776" y="6444867"/>
            <a:ext cx="5593326" cy="276999"/>
          </a:xfrm>
          <a:prstGeom prst="rect">
            <a:avLst/>
          </a:prstGeom>
          <a:noFill/>
        </p:spPr>
        <p:txBody>
          <a:bodyPr wrap="none" rtlCol="0">
            <a:spAutoFit/>
          </a:bodyPr>
          <a:lstStyle/>
          <a:p>
            <a:r>
              <a:rPr lang="fr-FR" sz="1200" dirty="0"/>
              <a:t>Source : </a:t>
            </a:r>
            <a:r>
              <a:rPr lang="fr-FR" sz="1200" dirty="0">
                <a:hlinkClick r:id="rId2"/>
              </a:rPr>
              <a:t>https://www.instinct-voyageur.fr/preparer-son-voyage-ou-un-tour-du-monde/</a:t>
            </a:r>
            <a:r>
              <a:rPr lang="fr-FR" sz="1200" dirty="0"/>
              <a:t> </a:t>
            </a:r>
          </a:p>
        </p:txBody>
      </p:sp>
      <p:pic>
        <p:nvPicPr>
          <p:cNvPr id="6" name="Image 5" descr="Une image contenant nature, extérieur, montagne, rive&#10;&#10;Description générée automatiquement">
            <a:extLst>
              <a:ext uri="{FF2B5EF4-FFF2-40B4-BE49-F238E27FC236}">
                <a16:creationId xmlns:a16="http://schemas.microsoft.com/office/drawing/2014/main" id="{ED24ED41-7F6E-412E-5BF2-D309ACF22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81" y="4399425"/>
            <a:ext cx="1905000" cy="2540000"/>
          </a:xfrm>
          <a:prstGeom prst="rect">
            <a:avLst/>
          </a:prstGeom>
        </p:spPr>
      </p:pic>
      <p:pic>
        <p:nvPicPr>
          <p:cNvPr id="8" name="Image 7" descr="Une image contenant texte, signe&#10;&#10;Description générée automatiquement">
            <a:extLst>
              <a:ext uri="{FF2B5EF4-FFF2-40B4-BE49-F238E27FC236}">
                <a16:creationId xmlns:a16="http://schemas.microsoft.com/office/drawing/2014/main" id="{E2DE6F6A-09B7-3199-5546-21D15C42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202" y="4899043"/>
            <a:ext cx="2743201" cy="2057401"/>
          </a:xfrm>
          <a:prstGeom prst="rect">
            <a:avLst/>
          </a:prstGeom>
        </p:spPr>
      </p:pic>
    </p:spTree>
    <p:extLst>
      <p:ext uri="{BB962C8B-B14F-4D97-AF65-F5344CB8AC3E}">
        <p14:creationId xmlns:p14="http://schemas.microsoft.com/office/powerpoint/2010/main" val="1818820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1CADD1D-82B3-EC9D-E898-DBA0F31986D3}"/>
              </a:ext>
            </a:extLst>
          </p:cNvPr>
          <p:cNvSpPr>
            <a:spLocks noGrp="1"/>
          </p:cNvSpPr>
          <p:nvPr>
            <p:ph type="sldNum" sz="quarter" idx="12"/>
          </p:nvPr>
        </p:nvSpPr>
        <p:spPr>
          <a:xfrm>
            <a:off x="8797887" y="6547577"/>
            <a:ext cx="2743200" cy="365125"/>
          </a:xfrm>
        </p:spPr>
        <p:txBody>
          <a:bodyPr/>
          <a:lstStyle/>
          <a:p>
            <a:fld id="{9FE46655-4E99-4811-B874-32B6AAA93433}" type="slidenum">
              <a:rPr lang="fr-FR" smtClean="0"/>
              <a:t>60</a:t>
            </a:fld>
            <a:endParaRPr lang="fr-FR"/>
          </a:p>
        </p:txBody>
      </p:sp>
      <p:sp>
        <p:nvSpPr>
          <p:cNvPr id="3" name="ZoneTexte 2">
            <a:extLst>
              <a:ext uri="{FF2B5EF4-FFF2-40B4-BE49-F238E27FC236}">
                <a16:creationId xmlns:a16="http://schemas.microsoft.com/office/drawing/2014/main" id="{7828B1B2-18F6-741F-C3CE-6BFEE1EA0A7B}"/>
              </a:ext>
            </a:extLst>
          </p:cNvPr>
          <p:cNvSpPr txBox="1"/>
          <p:nvPr/>
        </p:nvSpPr>
        <p:spPr>
          <a:xfrm>
            <a:off x="297455" y="242371"/>
            <a:ext cx="11644829" cy="3785652"/>
          </a:xfrm>
          <a:prstGeom prst="rect">
            <a:avLst/>
          </a:prstGeom>
          <a:noFill/>
        </p:spPr>
        <p:txBody>
          <a:bodyPr wrap="square" rtlCol="0">
            <a:spAutoFit/>
          </a:bodyPr>
          <a:lstStyle/>
          <a:p>
            <a:r>
              <a:rPr lang="fr-FR" sz="2400" b="1" dirty="0">
                <a:solidFill>
                  <a:srgbClr val="800000"/>
                </a:solidFill>
              </a:rPr>
              <a:t>SE PROTÉGER DES INSECTES POUR ÉVITER DE SE FAIRE PIQUER PENDANT VOTRE RANDO</a:t>
            </a:r>
          </a:p>
          <a:p>
            <a:endParaRPr lang="fr-FR" b="1" dirty="0">
              <a:solidFill>
                <a:srgbClr val="800000"/>
              </a:solidFill>
            </a:endParaRPr>
          </a:p>
          <a:p>
            <a:pPr marL="285750" indent="-285750">
              <a:buFont typeface="Arial" panose="020B0604020202020204" pitchFamily="34" charset="0"/>
              <a:buChar char="•"/>
            </a:pPr>
            <a:r>
              <a:rPr lang="fr-FR" b="1" i="1" dirty="0">
                <a:solidFill>
                  <a:srgbClr val="800000"/>
                </a:solidFill>
              </a:rPr>
              <a:t>Abeilles et les guêpes </a:t>
            </a:r>
            <a:r>
              <a:rPr lang="fr-FR" b="1" dirty="0">
                <a:solidFill>
                  <a:srgbClr val="800000"/>
                </a:solidFill>
              </a:rPr>
              <a:t>: à la belle saison, attirée par vos sodas, vos encas sucrés ou de vos sandwichs. Rester vigilant à chaque bouchée. En cas de piqûre, ôter le dard (à la pince à épiler), nettoyez la zone et appliquez au besoin une pommade apaisante. </a:t>
            </a:r>
          </a:p>
          <a:p>
            <a:pPr marL="285750" indent="-285750">
              <a:buFont typeface="Arial" panose="020B0604020202020204" pitchFamily="34" charset="0"/>
              <a:buChar char="•"/>
            </a:pPr>
            <a:r>
              <a:rPr lang="fr-FR" b="1" i="1" dirty="0">
                <a:solidFill>
                  <a:srgbClr val="800000"/>
                </a:solidFill>
              </a:rPr>
              <a:t>Moustiques</a:t>
            </a:r>
            <a:r>
              <a:rPr lang="fr-FR" b="1" dirty="0">
                <a:solidFill>
                  <a:srgbClr val="800000"/>
                </a:solidFill>
              </a:rPr>
              <a:t> : Sortent souvent à la tombée de la nuit. Conseil : zipper la moustiquaire de votre tente. En randonnée, un répulsif antimoustique.</a:t>
            </a:r>
          </a:p>
          <a:p>
            <a:pPr marL="285750" indent="-285750">
              <a:buFont typeface="Arial" panose="020B0604020202020204" pitchFamily="34" charset="0"/>
              <a:buChar char="•"/>
            </a:pPr>
            <a:r>
              <a:rPr lang="fr-FR" b="1" i="1" dirty="0">
                <a:solidFill>
                  <a:srgbClr val="800000"/>
                </a:solidFill>
              </a:rPr>
              <a:t>Taons</a:t>
            </a:r>
            <a:r>
              <a:rPr lang="fr-FR" b="1" dirty="0">
                <a:solidFill>
                  <a:srgbClr val="800000"/>
                </a:solidFill>
              </a:rPr>
              <a:t> : près des alpages, rivières. En cas de piqûre, immédiatement prenez soin de désinfecter.</a:t>
            </a:r>
          </a:p>
          <a:p>
            <a:pPr marL="285750" indent="-285750">
              <a:buFont typeface="Arial" panose="020B0604020202020204" pitchFamily="34" charset="0"/>
              <a:buChar char="•"/>
            </a:pPr>
            <a:r>
              <a:rPr lang="fr-FR" b="1" i="1" dirty="0">
                <a:solidFill>
                  <a:srgbClr val="800000"/>
                </a:solidFill>
              </a:rPr>
              <a:t>Tiques</a:t>
            </a:r>
            <a:r>
              <a:rPr lang="fr-FR" b="1" dirty="0">
                <a:solidFill>
                  <a:srgbClr val="800000"/>
                </a:solidFill>
              </a:rPr>
              <a:t> : Vecteurs de la maladie de Lyme dans certaines régions forestières, ils logent dans les hautes herbes et les zones de fougères. Votre geste prévention : porter un pantalon couvrant, de couleur claire. Vous repérerez ainsi immédiatement une tique qui entame l’ascension de votre jambe. En cas de morsure, il faut retirer la partie plantée sous la peau à l’aide d’un </a:t>
            </a:r>
            <a:r>
              <a:rPr lang="fr-FR" b="1" dirty="0">
                <a:solidFill>
                  <a:srgbClr val="006666"/>
                </a:solidFill>
              </a:rPr>
              <a:t>tire-tique</a:t>
            </a:r>
            <a:r>
              <a:rPr lang="fr-FR" b="1" dirty="0">
                <a:solidFill>
                  <a:srgbClr val="800000"/>
                </a:solidFill>
              </a:rPr>
              <a:t>. Si la fièvre survient (avec rougeur persistante sur la zone qui gratte), une visite chez le médecin est de rigueur dès votre retour.</a:t>
            </a:r>
          </a:p>
        </p:txBody>
      </p:sp>
      <p:pic>
        <p:nvPicPr>
          <p:cNvPr id="5" name="Image 4">
            <a:extLst>
              <a:ext uri="{FF2B5EF4-FFF2-40B4-BE49-F238E27FC236}">
                <a16:creationId xmlns:a16="http://schemas.microsoft.com/office/drawing/2014/main" id="{4A26FB7B-0991-EADD-EC66-1AF0131EB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031" y="4335517"/>
            <a:ext cx="1895475" cy="1438275"/>
          </a:xfrm>
          <a:prstGeom prst="rect">
            <a:avLst/>
          </a:prstGeom>
        </p:spPr>
      </p:pic>
      <p:pic>
        <p:nvPicPr>
          <p:cNvPr id="7" name="Image 6" descr="Une image contenant personne, vert, main, fermer&#10;&#10;Description générée automatiquement">
            <a:extLst>
              <a:ext uri="{FF2B5EF4-FFF2-40B4-BE49-F238E27FC236}">
                <a16:creationId xmlns:a16="http://schemas.microsoft.com/office/drawing/2014/main" id="{07E84FAE-57EF-7C15-ACE2-B57C87707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24" y="3954517"/>
            <a:ext cx="1685925" cy="1819275"/>
          </a:xfrm>
          <a:prstGeom prst="rect">
            <a:avLst/>
          </a:prstGeom>
        </p:spPr>
      </p:pic>
      <p:sp>
        <p:nvSpPr>
          <p:cNvPr id="9" name="ZoneTexte 8">
            <a:extLst>
              <a:ext uri="{FF2B5EF4-FFF2-40B4-BE49-F238E27FC236}">
                <a16:creationId xmlns:a16="http://schemas.microsoft.com/office/drawing/2014/main" id="{15D168AC-D508-3FD6-F5DF-D9644DC77132}"/>
              </a:ext>
            </a:extLst>
          </p:cNvPr>
          <p:cNvSpPr txBox="1"/>
          <p:nvPr/>
        </p:nvSpPr>
        <p:spPr>
          <a:xfrm>
            <a:off x="2019931" y="5792619"/>
            <a:ext cx="1600200" cy="369332"/>
          </a:xfrm>
          <a:prstGeom prst="rect">
            <a:avLst/>
          </a:prstGeom>
          <a:noFill/>
        </p:spPr>
        <p:txBody>
          <a:bodyPr wrap="square">
            <a:spAutoFit/>
          </a:bodyPr>
          <a:lstStyle/>
          <a:p>
            <a:pPr algn="ctr"/>
            <a:r>
              <a:rPr lang="fr-FR" b="1" dirty="0">
                <a:solidFill>
                  <a:srgbClr val="800000"/>
                </a:solidFill>
              </a:rPr>
              <a:t>tire-tique</a:t>
            </a:r>
            <a:endParaRPr lang="fr-FR" dirty="0"/>
          </a:p>
        </p:txBody>
      </p:sp>
      <p:pic>
        <p:nvPicPr>
          <p:cNvPr id="11" name="Image 10">
            <a:extLst>
              <a:ext uri="{FF2B5EF4-FFF2-40B4-BE49-F238E27FC236}">
                <a16:creationId xmlns:a16="http://schemas.microsoft.com/office/drawing/2014/main" id="{60435809-8162-E36C-89B3-10E3CBD6F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894" y="3832225"/>
            <a:ext cx="2524125" cy="2524125"/>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EC7F4A28-C7DA-F63A-DF41-054B07277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321" y="3748814"/>
            <a:ext cx="2038350" cy="2981325"/>
          </a:xfrm>
          <a:prstGeom prst="rect">
            <a:avLst/>
          </a:prstGeom>
        </p:spPr>
      </p:pic>
    </p:spTree>
    <p:extLst>
      <p:ext uri="{BB962C8B-B14F-4D97-AF65-F5344CB8AC3E}">
        <p14:creationId xmlns:p14="http://schemas.microsoft.com/office/powerpoint/2010/main" val="939457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4F97C8-CCDC-EFCB-6909-29EF222B91A7}"/>
              </a:ext>
            </a:extLst>
          </p:cNvPr>
          <p:cNvSpPr>
            <a:spLocks noGrp="1"/>
          </p:cNvSpPr>
          <p:nvPr>
            <p:ph type="sldNum" sz="quarter" idx="12"/>
          </p:nvPr>
        </p:nvSpPr>
        <p:spPr>
          <a:xfrm>
            <a:off x="8966216" y="3335862"/>
            <a:ext cx="2743200" cy="365125"/>
          </a:xfrm>
        </p:spPr>
        <p:txBody>
          <a:bodyPr/>
          <a:lstStyle/>
          <a:p>
            <a:fld id="{9FE46655-4E99-4811-B874-32B6AAA93433}" type="slidenum">
              <a:rPr lang="fr-FR" smtClean="0"/>
              <a:t>61</a:t>
            </a:fld>
            <a:endParaRPr lang="fr-FR"/>
          </a:p>
        </p:txBody>
      </p:sp>
      <p:sp>
        <p:nvSpPr>
          <p:cNvPr id="3" name="ZoneTexte 2">
            <a:extLst>
              <a:ext uri="{FF2B5EF4-FFF2-40B4-BE49-F238E27FC236}">
                <a16:creationId xmlns:a16="http://schemas.microsoft.com/office/drawing/2014/main" id="{EF58745E-7B7E-0A72-B57B-843BC2037247}"/>
              </a:ext>
            </a:extLst>
          </p:cNvPr>
          <p:cNvSpPr txBox="1"/>
          <p:nvPr/>
        </p:nvSpPr>
        <p:spPr>
          <a:xfrm>
            <a:off x="187287" y="264405"/>
            <a:ext cx="11788048" cy="4062651"/>
          </a:xfrm>
          <a:prstGeom prst="rect">
            <a:avLst/>
          </a:prstGeom>
          <a:noFill/>
        </p:spPr>
        <p:txBody>
          <a:bodyPr wrap="square" rtlCol="0">
            <a:spAutoFit/>
          </a:bodyPr>
          <a:lstStyle/>
          <a:p>
            <a:r>
              <a:rPr lang="fr-FR" sz="2400" b="1" dirty="0">
                <a:solidFill>
                  <a:srgbClr val="006666"/>
                </a:solidFill>
              </a:rPr>
              <a:t>TOUJOURS AVOIR UNE TROUSSE DE PREMIERS SECOURS DANS SON SAC À DOS DE RANDO</a:t>
            </a:r>
          </a:p>
          <a:p>
            <a:endParaRPr lang="fr-FR" b="1" dirty="0">
              <a:solidFill>
                <a:srgbClr val="006666"/>
              </a:solidFill>
            </a:endParaRPr>
          </a:p>
          <a:p>
            <a:r>
              <a:rPr lang="fr-FR" b="1" dirty="0">
                <a:solidFill>
                  <a:srgbClr val="006666"/>
                </a:solidFill>
              </a:rPr>
              <a:t>La trousse à pharmacie/de secours, toujours vérifiée avant la randonnée ou le voyage, doit être toujours présente dans votre sac à dos, même pour des randonnées de quelques heures. </a:t>
            </a:r>
          </a:p>
          <a:p>
            <a:endParaRPr lang="fr-FR" b="1" dirty="0">
              <a:solidFill>
                <a:srgbClr val="006666"/>
              </a:solidFill>
            </a:endParaRPr>
          </a:p>
          <a:p>
            <a:r>
              <a:rPr lang="fr-FR" b="1" dirty="0">
                <a:solidFill>
                  <a:srgbClr val="006666"/>
                </a:solidFill>
              </a:rPr>
              <a:t>Base d'une trousse de secours :</a:t>
            </a:r>
          </a:p>
          <a:p>
            <a:endParaRPr lang="fr-FR" b="1" dirty="0">
              <a:solidFill>
                <a:srgbClr val="006666"/>
              </a:solidFill>
            </a:endParaRPr>
          </a:p>
          <a:p>
            <a:pPr marL="285750" indent="-285750">
              <a:buFont typeface="Arial" panose="020B0604020202020204" pitchFamily="34" charset="0"/>
              <a:buChar char="•"/>
            </a:pPr>
            <a:r>
              <a:rPr lang="fr-FR" b="1" dirty="0">
                <a:solidFill>
                  <a:srgbClr val="006666"/>
                </a:solidFill>
              </a:rPr>
              <a:t>Une couverture de survie.</a:t>
            </a:r>
          </a:p>
          <a:p>
            <a:pPr marL="285750" indent="-285750">
              <a:buFont typeface="Arial" panose="020B0604020202020204" pitchFamily="34" charset="0"/>
              <a:buChar char="•"/>
            </a:pPr>
            <a:r>
              <a:rPr lang="fr-FR" b="1" dirty="0">
                <a:solidFill>
                  <a:srgbClr val="006666"/>
                </a:solidFill>
              </a:rPr>
              <a:t>Une petite bouteille d'alcool de menthe, quelques morceaux de sucre.</a:t>
            </a:r>
          </a:p>
          <a:p>
            <a:pPr marL="285750" indent="-285750">
              <a:buFont typeface="Arial" panose="020B0604020202020204" pitchFamily="34" charset="0"/>
              <a:buChar char="•"/>
            </a:pPr>
            <a:r>
              <a:rPr lang="fr-FR" b="1" dirty="0">
                <a:solidFill>
                  <a:srgbClr val="006666"/>
                </a:solidFill>
              </a:rPr>
              <a:t>Antiseptique cutané (en spray ou en unidoses).</a:t>
            </a:r>
          </a:p>
          <a:p>
            <a:pPr marL="285750" indent="-285750">
              <a:buFont typeface="Arial" panose="020B0604020202020204" pitchFamily="34" charset="0"/>
              <a:buChar char="•"/>
            </a:pPr>
            <a:r>
              <a:rPr lang="fr-FR" b="1" dirty="0">
                <a:solidFill>
                  <a:srgbClr val="006666"/>
                </a:solidFill>
              </a:rPr>
              <a:t>Compresses stériles.</a:t>
            </a:r>
          </a:p>
          <a:p>
            <a:pPr marL="285750" indent="-285750">
              <a:buFont typeface="Arial" panose="020B0604020202020204" pitchFamily="34" charset="0"/>
              <a:buChar char="•"/>
            </a:pPr>
            <a:r>
              <a:rPr lang="fr-FR" b="1" dirty="0">
                <a:solidFill>
                  <a:srgbClr val="006666"/>
                </a:solidFill>
              </a:rPr>
              <a:t>Pansements </a:t>
            </a:r>
            <a:r>
              <a:rPr lang="fr-FR" b="1" dirty="0" err="1">
                <a:solidFill>
                  <a:srgbClr val="006666"/>
                </a:solidFill>
              </a:rPr>
              <a:t>pré-découpés</a:t>
            </a:r>
            <a:r>
              <a:rPr lang="fr-FR" b="1" dirty="0">
                <a:solidFill>
                  <a:srgbClr val="006666"/>
                </a:solidFill>
              </a:rPr>
              <a:t>.</a:t>
            </a:r>
          </a:p>
          <a:p>
            <a:pPr marL="285750" indent="-285750">
              <a:buFont typeface="Arial" panose="020B0604020202020204" pitchFamily="34" charset="0"/>
              <a:buChar char="•"/>
            </a:pPr>
            <a:r>
              <a:rPr lang="fr-FR" b="1" dirty="0">
                <a:solidFill>
                  <a:srgbClr val="006666"/>
                </a:solidFill>
              </a:rPr>
              <a:t>Pansements hémostatiques (en cas de saignement de nez par exemple).</a:t>
            </a:r>
          </a:p>
          <a:p>
            <a:pPr marL="285750" indent="-285750">
              <a:buFont typeface="Arial" panose="020B0604020202020204" pitchFamily="34" charset="0"/>
              <a:buChar char="•"/>
            </a:pPr>
            <a:r>
              <a:rPr lang="fr-FR" b="1" dirty="0">
                <a:solidFill>
                  <a:srgbClr val="006666"/>
                </a:solidFill>
              </a:rPr>
              <a:t>Sparadrap hypoallergénique.</a:t>
            </a:r>
          </a:p>
        </p:txBody>
      </p:sp>
      <p:pic>
        <p:nvPicPr>
          <p:cNvPr id="5" name="Image 4" descr="Une image contenant texte, accessoire, sac&#10;&#10;Description générée automatiquement">
            <a:extLst>
              <a:ext uri="{FF2B5EF4-FFF2-40B4-BE49-F238E27FC236}">
                <a16:creationId xmlns:a16="http://schemas.microsoft.com/office/drawing/2014/main" id="{BDD7C2D8-F3B6-56D4-1F4E-A2757775A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184" y="1465128"/>
            <a:ext cx="2714625" cy="1743075"/>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5447CA8A-A1E4-93C1-4B66-1EDF72545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179" y="4911488"/>
            <a:ext cx="2600325" cy="1752600"/>
          </a:xfrm>
          <a:prstGeom prst="rect">
            <a:avLst/>
          </a:prstGeom>
        </p:spPr>
      </p:pic>
      <p:pic>
        <p:nvPicPr>
          <p:cNvPr id="9" name="Image 8" descr="Une image contenant texte, intérieur, éléments, trousse de secours&#10;&#10;Description générée automatiquement">
            <a:extLst>
              <a:ext uri="{FF2B5EF4-FFF2-40B4-BE49-F238E27FC236}">
                <a16:creationId xmlns:a16="http://schemas.microsoft.com/office/drawing/2014/main" id="{81F2414F-2D46-E155-A3BC-90B542715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184" y="3700987"/>
            <a:ext cx="3913748" cy="2861928"/>
          </a:xfrm>
          <a:prstGeom prst="rect">
            <a:avLst/>
          </a:prstGeom>
        </p:spPr>
      </p:pic>
      <p:pic>
        <p:nvPicPr>
          <p:cNvPr id="11" name="Image 10" descr="Une image contenant texte, trousse de secours, éléments&#10;&#10;Description générée automatiquement">
            <a:extLst>
              <a:ext uri="{FF2B5EF4-FFF2-40B4-BE49-F238E27FC236}">
                <a16:creationId xmlns:a16="http://schemas.microsoft.com/office/drawing/2014/main" id="{14BA8842-A240-B447-3AF0-46A4A7C0D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230" y="4635264"/>
            <a:ext cx="2381250" cy="1914525"/>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940D98F1-F2A2-6633-1ED5-AF129C18C7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534" y="4520965"/>
            <a:ext cx="2143125" cy="2143125"/>
          </a:xfrm>
          <a:prstGeom prst="rect">
            <a:avLst/>
          </a:prstGeom>
        </p:spPr>
      </p:pic>
    </p:spTree>
    <p:extLst>
      <p:ext uri="{BB962C8B-B14F-4D97-AF65-F5344CB8AC3E}">
        <p14:creationId xmlns:p14="http://schemas.microsoft.com/office/powerpoint/2010/main" val="358546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C2CBF23-A785-E1B6-1416-544C28ABEC8F}"/>
              </a:ext>
            </a:extLst>
          </p:cNvPr>
          <p:cNvSpPr>
            <a:spLocks noGrp="1"/>
          </p:cNvSpPr>
          <p:nvPr>
            <p:ph type="sldNum" sz="quarter" idx="12"/>
          </p:nvPr>
        </p:nvSpPr>
        <p:spPr>
          <a:xfrm>
            <a:off x="9239480" y="297072"/>
            <a:ext cx="2743200" cy="365125"/>
          </a:xfrm>
        </p:spPr>
        <p:txBody>
          <a:bodyPr/>
          <a:lstStyle/>
          <a:p>
            <a:fld id="{9FE46655-4E99-4811-B874-32B6AAA93433}" type="slidenum">
              <a:rPr lang="fr-FR" smtClean="0"/>
              <a:t>62</a:t>
            </a:fld>
            <a:endParaRPr lang="fr-FR" dirty="0"/>
          </a:p>
        </p:txBody>
      </p:sp>
      <p:sp>
        <p:nvSpPr>
          <p:cNvPr id="3" name="ZoneTexte 2">
            <a:extLst>
              <a:ext uri="{FF2B5EF4-FFF2-40B4-BE49-F238E27FC236}">
                <a16:creationId xmlns:a16="http://schemas.microsoft.com/office/drawing/2014/main" id="{45F9C181-98A1-9DF3-3416-F035BF9F7867}"/>
              </a:ext>
            </a:extLst>
          </p:cNvPr>
          <p:cNvSpPr txBox="1"/>
          <p:nvPr/>
        </p:nvSpPr>
        <p:spPr>
          <a:xfrm>
            <a:off x="172598" y="385591"/>
            <a:ext cx="11810082" cy="5816977"/>
          </a:xfrm>
          <a:prstGeom prst="rect">
            <a:avLst/>
          </a:prstGeom>
          <a:noFill/>
        </p:spPr>
        <p:txBody>
          <a:bodyPr wrap="square" rtlCol="0">
            <a:spAutoFit/>
          </a:bodyPr>
          <a:lstStyle/>
          <a:p>
            <a:r>
              <a:rPr lang="fr-FR" sz="2400" b="1" dirty="0">
                <a:solidFill>
                  <a:srgbClr val="006666"/>
                </a:solidFill>
              </a:rPr>
              <a:t>Trousse de secours selon la protection civile Paris Seine</a:t>
            </a:r>
          </a:p>
          <a:p>
            <a:endParaRPr lang="fr-FR" sz="2400" b="1" dirty="0">
              <a:solidFill>
                <a:srgbClr val="006666"/>
              </a:solidFill>
            </a:endParaRPr>
          </a:p>
          <a:p>
            <a:r>
              <a:rPr lang="fr-FR" dirty="0">
                <a:solidFill>
                  <a:srgbClr val="006666"/>
                </a:solidFill>
              </a:rPr>
              <a:t>1) pansements compressifs  : Arrêt des hémorragies. Les pansements américains ne sont pas très chers et suffisants dans l'immense majorité des cas.</a:t>
            </a:r>
          </a:p>
          <a:p>
            <a:r>
              <a:rPr lang="fr-FR" dirty="0">
                <a:solidFill>
                  <a:srgbClr val="006666"/>
                </a:solidFill>
              </a:rPr>
              <a:t>2) </a:t>
            </a:r>
            <a:r>
              <a:rPr lang="fr-FR" dirty="0" err="1">
                <a:solidFill>
                  <a:srgbClr val="006666"/>
                </a:solidFill>
              </a:rPr>
              <a:t>elastoplast</a:t>
            </a:r>
            <a:r>
              <a:rPr lang="fr-FR" dirty="0">
                <a:solidFill>
                  <a:srgbClr val="006666"/>
                </a:solidFill>
              </a:rPr>
              <a:t> : Sorte de sparadrap large et épais (utilisé habituellement pour maintenir la cheville après une entorse), très utile en prévention des ampoules</a:t>
            </a:r>
          </a:p>
          <a:p>
            <a:r>
              <a:rPr lang="fr-FR" dirty="0">
                <a:solidFill>
                  <a:srgbClr val="006666"/>
                </a:solidFill>
              </a:rPr>
              <a:t>3) sparadrap : Différentes tailles</a:t>
            </a:r>
          </a:p>
          <a:p>
            <a:r>
              <a:rPr lang="fr-FR" dirty="0">
                <a:solidFill>
                  <a:srgbClr val="006666"/>
                </a:solidFill>
              </a:rPr>
              <a:t>4) pansements : Protection des plaies. </a:t>
            </a:r>
          </a:p>
          <a:p>
            <a:r>
              <a:rPr lang="fr-FR" dirty="0">
                <a:solidFill>
                  <a:srgbClr val="006666"/>
                </a:solidFill>
              </a:rPr>
              <a:t>5) compresses stériles : Désinfection des plaies et protection</a:t>
            </a:r>
          </a:p>
          <a:p>
            <a:r>
              <a:rPr lang="fr-FR" dirty="0">
                <a:solidFill>
                  <a:srgbClr val="006666"/>
                </a:solidFill>
              </a:rPr>
              <a:t>6) couverture de survie : Certains modèles ont deux côtés distincts, se reporter à la notice</a:t>
            </a:r>
          </a:p>
          <a:p>
            <a:r>
              <a:rPr lang="fr-FR" dirty="0">
                <a:solidFill>
                  <a:srgbClr val="006666"/>
                </a:solidFill>
              </a:rPr>
              <a:t>7) antiseptique non coloré : (</a:t>
            </a:r>
            <a:r>
              <a:rPr lang="fr-FR" dirty="0" err="1">
                <a:solidFill>
                  <a:srgbClr val="006666"/>
                </a:solidFill>
              </a:rPr>
              <a:t>Hexomedine</a:t>
            </a:r>
            <a:r>
              <a:rPr lang="fr-FR" dirty="0">
                <a:solidFill>
                  <a:srgbClr val="006666"/>
                </a:solidFill>
              </a:rPr>
              <a:t>, Chlorhexidine ou produit équivalent) Désinfection des plaies </a:t>
            </a:r>
          </a:p>
          <a:p>
            <a:r>
              <a:rPr lang="fr-FR" dirty="0">
                <a:solidFill>
                  <a:srgbClr val="006666"/>
                </a:solidFill>
              </a:rPr>
              <a:t>8) crème pour piqûres : soin des piqûres d'insectes.</a:t>
            </a:r>
          </a:p>
          <a:p>
            <a:r>
              <a:rPr lang="fr-FR" dirty="0">
                <a:solidFill>
                  <a:srgbClr val="006666"/>
                </a:solidFill>
              </a:rPr>
              <a:t>9) garrot non élastique : (lien large en tissu) Arrêt des hémorragies (en cas de point de compression inefficace ou que l'on ne peut maintenir)</a:t>
            </a:r>
          </a:p>
          <a:p>
            <a:r>
              <a:rPr lang="fr-FR" dirty="0">
                <a:solidFill>
                  <a:srgbClr val="006666"/>
                </a:solidFill>
              </a:rPr>
              <a:t>10) gant à usage unique : Protection et hygiène (plaies, brûlures...).</a:t>
            </a:r>
          </a:p>
          <a:p>
            <a:r>
              <a:rPr lang="fr-FR" dirty="0">
                <a:solidFill>
                  <a:srgbClr val="006666"/>
                </a:solidFill>
              </a:rPr>
              <a:t>11) stick pour lèvre : soins en cas de gerçure.</a:t>
            </a:r>
          </a:p>
          <a:p>
            <a:r>
              <a:rPr lang="fr-FR" dirty="0">
                <a:solidFill>
                  <a:srgbClr val="006666"/>
                </a:solidFill>
              </a:rPr>
              <a:t>12) médicaments habituels : Se munir également des ordonnances médicales.</a:t>
            </a:r>
          </a:p>
          <a:p>
            <a:r>
              <a:rPr lang="fr-FR" dirty="0">
                <a:solidFill>
                  <a:srgbClr val="006666"/>
                </a:solidFill>
              </a:rPr>
              <a:t>13) citronnelle : Prévention des piqûres d'insectes.</a:t>
            </a:r>
          </a:p>
          <a:p>
            <a:r>
              <a:rPr lang="fr-FR" dirty="0">
                <a:solidFill>
                  <a:srgbClr val="006666"/>
                </a:solidFill>
              </a:rPr>
              <a:t>14) produit de rinçage oculaire : (en doses individuelles) Éviter les flacons (ces produits se périment très rapidement après l'ouverture).</a:t>
            </a:r>
          </a:p>
        </p:txBody>
      </p:sp>
    </p:spTree>
    <p:extLst>
      <p:ext uri="{BB962C8B-B14F-4D97-AF65-F5344CB8AC3E}">
        <p14:creationId xmlns:p14="http://schemas.microsoft.com/office/powerpoint/2010/main" val="5310768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276180B-3B63-6C71-1D24-790832946543}"/>
              </a:ext>
            </a:extLst>
          </p:cNvPr>
          <p:cNvSpPr>
            <a:spLocks noGrp="1"/>
          </p:cNvSpPr>
          <p:nvPr>
            <p:ph type="sldNum" sz="quarter" idx="12"/>
          </p:nvPr>
        </p:nvSpPr>
        <p:spPr/>
        <p:txBody>
          <a:bodyPr/>
          <a:lstStyle/>
          <a:p>
            <a:fld id="{9FE46655-4E99-4811-B874-32B6AAA93433}" type="slidenum">
              <a:rPr lang="fr-FR" smtClean="0"/>
              <a:t>63</a:t>
            </a:fld>
            <a:endParaRPr lang="fr-FR"/>
          </a:p>
        </p:txBody>
      </p:sp>
      <p:sp>
        <p:nvSpPr>
          <p:cNvPr id="3" name="ZoneTexte 2">
            <a:extLst>
              <a:ext uri="{FF2B5EF4-FFF2-40B4-BE49-F238E27FC236}">
                <a16:creationId xmlns:a16="http://schemas.microsoft.com/office/drawing/2014/main" id="{C3D5674B-D58E-7B67-F8C8-CC475DC96250}"/>
              </a:ext>
            </a:extLst>
          </p:cNvPr>
          <p:cNvSpPr txBox="1"/>
          <p:nvPr/>
        </p:nvSpPr>
        <p:spPr>
          <a:xfrm>
            <a:off x="209320" y="308472"/>
            <a:ext cx="1177703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6666"/>
                </a:solidFill>
                <a:effectLst/>
                <a:uLnTx/>
                <a:uFillTx/>
                <a:latin typeface="Calibri" panose="020F0502020204030204"/>
                <a:ea typeface="+mn-ea"/>
                <a:cs typeface="+mn-cs"/>
              </a:rPr>
              <a:t>Trousse de secours selon la protection civile Paris Seine (suite)</a:t>
            </a:r>
          </a:p>
          <a:p>
            <a:endParaRPr lang="fr-FR" dirty="0">
              <a:solidFill>
                <a:srgbClr val="006666"/>
              </a:solidFill>
            </a:endParaRPr>
          </a:p>
          <a:p>
            <a:r>
              <a:rPr lang="fr-FR" dirty="0">
                <a:solidFill>
                  <a:srgbClr val="006666"/>
                </a:solidFill>
              </a:rPr>
              <a:t>15) pastilles de désinfection de l'eau : </a:t>
            </a:r>
            <a:r>
              <a:rPr lang="fr-FR" dirty="0" err="1">
                <a:solidFill>
                  <a:srgbClr val="006666"/>
                </a:solidFill>
              </a:rPr>
              <a:t>Micropur</a:t>
            </a:r>
            <a:r>
              <a:rPr lang="fr-FR" dirty="0">
                <a:solidFill>
                  <a:srgbClr val="006666"/>
                </a:solidFill>
              </a:rPr>
              <a:t>, </a:t>
            </a:r>
            <a:r>
              <a:rPr lang="fr-FR" dirty="0" err="1">
                <a:solidFill>
                  <a:srgbClr val="006666"/>
                </a:solidFill>
              </a:rPr>
              <a:t>Hydroclonazone,etc</a:t>
            </a:r>
            <a:r>
              <a:rPr lang="fr-FR" dirty="0">
                <a:solidFill>
                  <a:srgbClr val="006666"/>
                </a:solidFill>
              </a:rPr>
              <a:t>...</a:t>
            </a:r>
          </a:p>
          <a:p>
            <a:r>
              <a:rPr lang="fr-FR" dirty="0">
                <a:solidFill>
                  <a:srgbClr val="006666"/>
                </a:solidFill>
              </a:rPr>
              <a:t>16) Paracétamol, aspirine : Maux de tête, douleurs. À ne donner qu'aux seules personnes habituées à en prendre et qui en demandent</a:t>
            </a:r>
          </a:p>
          <a:p>
            <a:r>
              <a:rPr lang="fr-FR" dirty="0">
                <a:solidFill>
                  <a:srgbClr val="006666"/>
                </a:solidFill>
              </a:rPr>
              <a:t>17) </a:t>
            </a:r>
            <a:r>
              <a:rPr lang="fr-FR" dirty="0" err="1">
                <a:solidFill>
                  <a:srgbClr val="006666"/>
                </a:solidFill>
              </a:rPr>
              <a:t>Compeed</a:t>
            </a:r>
            <a:r>
              <a:rPr lang="fr-FR" dirty="0">
                <a:solidFill>
                  <a:srgbClr val="006666"/>
                </a:solidFill>
              </a:rPr>
              <a:t> : Sorte de "double peau" à mettre sur les ampoules afin de réduire les frottements et donc la douleur. Choisir une boîte qui contient différents modèles</a:t>
            </a:r>
          </a:p>
          <a:p>
            <a:r>
              <a:rPr lang="fr-FR" dirty="0">
                <a:solidFill>
                  <a:srgbClr val="006666"/>
                </a:solidFill>
              </a:rPr>
              <a:t>18) bande de gaze : Emballages, maintien de pansement</a:t>
            </a:r>
          </a:p>
          <a:p>
            <a:r>
              <a:rPr lang="fr-FR" dirty="0">
                <a:solidFill>
                  <a:srgbClr val="006666"/>
                </a:solidFill>
              </a:rPr>
              <a:t>19) Ciseaux : Prendre une bonne paire de ciseaux de cuisine : c'est le modèle le plus polyvalent</a:t>
            </a:r>
          </a:p>
          <a:p>
            <a:r>
              <a:rPr lang="fr-FR" dirty="0">
                <a:solidFill>
                  <a:srgbClr val="006666"/>
                </a:solidFill>
              </a:rPr>
              <a:t>20) Préférer le savon de Marseille sans parfum ni colorant</a:t>
            </a:r>
          </a:p>
          <a:p>
            <a:r>
              <a:rPr lang="fr-FR" dirty="0">
                <a:solidFill>
                  <a:srgbClr val="006666"/>
                </a:solidFill>
              </a:rPr>
              <a:t>21) Dispositif de localisation : Moyens de signalisation pyrotechnique, balises de détresse et autres dispositifs de localisation. Matériel à adapter selon la nature du terrain et de l'activité</a:t>
            </a:r>
          </a:p>
          <a:p>
            <a:r>
              <a:rPr lang="fr-FR" dirty="0">
                <a:solidFill>
                  <a:srgbClr val="006666"/>
                </a:solidFill>
              </a:rPr>
              <a:t>22) Sucre : Prendre des morceaux emballés et les isoler dans une petite boîte genre tupperware</a:t>
            </a:r>
          </a:p>
          <a:p>
            <a:r>
              <a:rPr lang="fr-FR" dirty="0">
                <a:solidFill>
                  <a:srgbClr val="006666"/>
                </a:solidFill>
              </a:rPr>
              <a:t>23) Crème solaire (indice total/max) : prévention des coups de soleil. </a:t>
            </a:r>
          </a:p>
          <a:p>
            <a:r>
              <a:rPr lang="fr-FR" dirty="0">
                <a:solidFill>
                  <a:srgbClr val="006666"/>
                </a:solidFill>
              </a:rPr>
              <a:t>24) thermomètre : Éviter les anciens modèles à mercure</a:t>
            </a:r>
          </a:p>
          <a:p>
            <a:r>
              <a:rPr lang="fr-FR" dirty="0">
                <a:solidFill>
                  <a:srgbClr val="006666"/>
                </a:solidFill>
              </a:rPr>
              <a:t>25) pince à écharde</a:t>
            </a:r>
          </a:p>
          <a:p>
            <a:r>
              <a:rPr lang="fr-FR" dirty="0">
                <a:solidFill>
                  <a:srgbClr val="006666"/>
                </a:solidFill>
              </a:rPr>
              <a:t>26) écharpe : Emballages, immobilisation d'un membre</a:t>
            </a:r>
          </a:p>
          <a:p>
            <a:r>
              <a:rPr lang="fr-FR" dirty="0">
                <a:solidFill>
                  <a:srgbClr val="006666"/>
                </a:solidFill>
              </a:rPr>
              <a:t>27) Pansements pour brûlés : Grandes compresses de tulle (différentes tailles) imprégnées de gel et ensachées dans une enveloppe étanche. NB : L'arrosage reste de vigueur !</a:t>
            </a:r>
          </a:p>
          <a:p>
            <a:r>
              <a:rPr lang="fr-FR" dirty="0">
                <a:solidFill>
                  <a:srgbClr val="006666"/>
                </a:solidFill>
              </a:rPr>
              <a:t>28) Biafine : crème contre les brûlures.</a:t>
            </a:r>
          </a:p>
          <a:p>
            <a:r>
              <a:rPr lang="fr-FR" dirty="0">
                <a:solidFill>
                  <a:srgbClr val="006666"/>
                </a:solidFill>
              </a:rPr>
              <a:t>Cf. </a:t>
            </a:r>
            <a:r>
              <a:rPr lang="fr-FR" dirty="0">
                <a:solidFill>
                  <a:srgbClr val="006666"/>
                </a:solidFill>
                <a:hlinkClick r:id="rId2"/>
              </a:rPr>
              <a:t>https://www.protectioncivile.org/trousse-de-secours-que-mettre-dedans/</a:t>
            </a:r>
            <a:r>
              <a:rPr lang="fr-FR" dirty="0">
                <a:solidFill>
                  <a:srgbClr val="006666"/>
                </a:solidFill>
              </a:rPr>
              <a:t> </a:t>
            </a:r>
            <a:endParaRPr lang="fr-FR" dirty="0"/>
          </a:p>
        </p:txBody>
      </p:sp>
    </p:spTree>
    <p:extLst>
      <p:ext uri="{BB962C8B-B14F-4D97-AF65-F5344CB8AC3E}">
        <p14:creationId xmlns:p14="http://schemas.microsoft.com/office/powerpoint/2010/main" val="81525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4EA905D-B241-0A59-D346-52096E55B966}"/>
              </a:ext>
            </a:extLst>
          </p:cNvPr>
          <p:cNvSpPr>
            <a:spLocks noGrp="1"/>
          </p:cNvSpPr>
          <p:nvPr>
            <p:ph type="sldNum" sz="quarter" idx="12"/>
          </p:nvPr>
        </p:nvSpPr>
        <p:spPr>
          <a:xfrm>
            <a:off x="10300770" y="308472"/>
            <a:ext cx="1694761" cy="282655"/>
          </a:xfrm>
        </p:spPr>
        <p:txBody>
          <a:bodyPr/>
          <a:lstStyle/>
          <a:p>
            <a:fld id="{9FE46655-4E99-4811-B874-32B6AAA93433}" type="slidenum">
              <a:rPr lang="fr-FR" smtClean="0"/>
              <a:t>64</a:t>
            </a:fld>
            <a:endParaRPr lang="fr-FR"/>
          </a:p>
        </p:txBody>
      </p:sp>
      <p:sp>
        <p:nvSpPr>
          <p:cNvPr id="3" name="ZoneTexte 2">
            <a:extLst>
              <a:ext uri="{FF2B5EF4-FFF2-40B4-BE49-F238E27FC236}">
                <a16:creationId xmlns:a16="http://schemas.microsoft.com/office/drawing/2014/main" id="{7F7D8571-2158-B5C5-21C2-4AB091F52869}"/>
              </a:ext>
            </a:extLst>
          </p:cNvPr>
          <p:cNvSpPr txBox="1"/>
          <p:nvPr/>
        </p:nvSpPr>
        <p:spPr>
          <a:xfrm>
            <a:off x="220337" y="308472"/>
            <a:ext cx="11633812" cy="2400657"/>
          </a:xfrm>
          <a:prstGeom prst="rect">
            <a:avLst/>
          </a:prstGeom>
          <a:noFill/>
        </p:spPr>
        <p:txBody>
          <a:bodyPr wrap="square" rtlCol="0">
            <a:spAutoFit/>
          </a:bodyPr>
          <a:lstStyle/>
          <a:p>
            <a:r>
              <a:rPr lang="fr-FR" sz="2400" b="1" dirty="0">
                <a:solidFill>
                  <a:schemeClr val="accent4">
                    <a:lumMod val="50000"/>
                  </a:schemeClr>
                </a:solidFill>
              </a:rPr>
              <a:t>RESPECTER LA PHILOSOPHIE “LEAVE NO TRACE” SUR TOUS LES SENTIERS</a:t>
            </a:r>
          </a:p>
          <a:p>
            <a:r>
              <a:rPr lang="fr-FR" b="1" dirty="0">
                <a:solidFill>
                  <a:schemeClr val="accent4">
                    <a:lumMod val="50000"/>
                  </a:schemeClr>
                </a:solidFill>
              </a:rPr>
              <a:t>(Zéro déchets sur les sentiers)</a:t>
            </a:r>
          </a:p>
          <a:p>
            <a:endParaRPr lang="fr-FR" b="1" dirty="0">
              <a:solidFill>
                <a:schemeClr val="accent4">
                  <a:lumMod val="50000"/>
                </a:schemeClr>
              </a:solidFill>
            </a:endParaRPr>
          </a:p>
          <a:p>
            <a:pPr marL="285750" indent="-285750">
              <a:buFont typeface="Arial" panose="020B0604020202020204" pitchFamily="34" charset="0"/>
              <a:buChar char="•"/>
            </a:pPr>
            <a:r>
              <a:rPr lang="fr-FR" b="1" dirty="0">
                <a:solidFill>
                  <a:schemeClr val="accent4">
                    <a:lumMod val="50000"/>
                  </a:schemeClr>
                </a:solidFill>
              </a:rPr>
              <a:t>Un chemin bien balisé et entretenu vous garantira une meilleure sécurité. Voilà pourquoi il est indispensable de respecter l’environnement.</a:t>
            </a:r>
          </a:p>
          <a:p>
            <a:pPr marL="285750" indent="-285750">
              <a:buFont typeface="Arial" panose="020B0604020202020204" pitchFamily="34" charset="0"/>
              <a:buChar char="•"/>
            </a:pPr>
            <a:r>
              <a:rPr lang="fr-FR" b="1" dirty="0">
                <a:solidFill>
                  <a:schemeClr val="accent4">
                    <a:lumMod val="50000"/>
                  </a:schemeClr>
                </a:solidFill>
              </a:rPr>
              <a:t>Pensez aussi à bien gérer vos déchets ! Les jeter dans les conteneurs adaptés, rencontrés sur le sentier.</a:t>
            </a:r>
          </a:p>
          <a:p>
            <a:pPr marL="285750" indent="-285750">
              <a:buFont typeface="Arial" panose="020B0604020202020204" pitchFamily="34" charset="0"/>
              <a:buChar char="•"/>
            </a:pPr>
            <a:r>
              <a:rPr lang="fr-FR" b="1" dirty="0">
                <a:solidFill>
                  <a:schemeClr val="accent4">
                    <a:lumMod val="50000"/>
                  </a:schemeClr>
                </a:solidFill>
              </a:rPr>
              <a:t>En plein été ou canicule, des bouteilles en verre ou morceaux de verre, des bouteilles en plastique remplis d’eau, par l’effet de loupe, peuvent déclencher des incendies.</a:t>
            </a:r>
          </a:p>
        </p:txBody>
      </p:sp>
      <p:pic>
        <p:nvPicPr>
          <p:cNvPr id="4" name="Image 3" descr="Une image contenant herbe, extérieur&#10;&#10;Description générée automatiquement">
            <a:extLst>
              <a:ext uri="{FF2B5EF4-FFF2-40B4-BE49-F238E27FC236}">
                <a16:creationId xmlns:a16="http://schemas.microsoft.com/office/drawing/2014/main" id="{AFAC1671-04E1-9988-82C5-50627AC80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368" y="2681705"/>
            <a:ext cx="3333750" cy="2505075"/>
          </a:xfrm>
          <a:prstGeom prst="rect">
            <a:avLst/>
          </a:prstGeom>
        </p:spPr>
      </p:pic>
      <p:pic>
        <p:nvPicPr>
          <p:cNvPr id="6" name="Image 5" descr="Une image contenant herbe, extérieur, foin, sec&#10;&#10;Description générée automatiquement">
            <a:extLst>
              <a:ext uri="{FF2B5EF4-FFF2-40B4-BE49-F238E27FC236}">
                <a16:creationId xmlns:a16="http://schemas.microsoft.com/office/drawing/2014/main" id="{9B6DD84F-9627-A7A8-B772-ED170DFCF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651" y="2651164"/>
            <a:ext cx="2628900" cy="1743075"/>
          </a:xfrm>
          <a:prstGeom prst="rect">
            <a:avLst/>
          </a:prstGeom>
        </p:spPr>
      </p:pic>
      <p:pic>
        <p:nvPicPr>
          <p:cNvPr id="8" name="Image 7" descr="Une image contenant extérieur, herbe, vert&#10;&#10;Description générée automatiquement">
            <a:extLst>
              <a:ext uri="{FF2B5EF4-FFF2-40B4-BE49-F238E27FC236}">
                <a16:creationId xmlns:a16="http://schemas.microsoft.com/office/drawing/2014/main" id="{346039AB-D1FB-0782-14A8-C2294263C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15" y="2783766"/>
            <a:ext cx="2514600" cy="1819275"/>
          </a:xfrm>
          <a:prstGeom prst="rect">
            <a:avLst/>
          </a:prstGeom>
        </p:spPr>
      </p:pic>
      <p:pic>
        <p:nvPicPr>
          <p:cNvPr id="10" name="Image 9" descr="Une image contenant texte, arbre, extérieur&#10;&#10;Description générée automatiquement">
            <a:extLst>
              <a:ext uri="{FF2B5EF4-FFF2-40B4-BE49-F238E27FC236}">
                <a16:creationId xmlns:a16="http://schemas.microsoft.com/office/drawing/2014/main" id="{ED46FDCA-EFB9-68F1-C2B6-68D060E455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915" y="4835028"/>
            <a:ext cx="2495550" cy="1828800"/>
          </a:xfrm>
          <a:prstGeom prst="rect">
            <a:avLst/>
          </a:prstGeom>
        </p:spPr>
      </p:pic>
      <p:pic>
        <p:nvPicPr>
          <p:cNvPr id="12" name="Image 11" descr="Une image contenant herbe, extérieur, arbre, personne&#10;&#10;Description générée automatiquement">
            <a:extLst>
              <a:ext uri="{FF2B5EF4-FFF2-40B4-BE49-F238E27FC236}">
                <a16:creationId xmlns:a16="http://schemas.microsoft.com/office/drawing/2014/main" id="{8D8CF43B-59D9-686D-6AB9-45A7FEE80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4585" y="4949328"/>
            <a:ext cx="2857500" cy="1600200"/>
          </a:xfrm>
          <a:prstGeom prst="rect">
            <a:avLst/>
          </a:prstGeom>
        </p:spPr>
      </p:pic>
    </p:spTree>
    <p:extLst>
      <p:ext uri="{BB962C8B-B14F-4D97-AF65-F5344CB8AC3E}">
        <p14:creationId xmlns:p14="http://schemas.microsoft.com/office/powerpoint/2010/main" val="2133574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D36D86-71BA-5C7D-E2D1-76942EA90F4B}"/>
              </a:ext>
            </a:extLst>
          </p:cNvPr>
          <p:cNvSpPr>
            <a:spLocks noGrp="1"/>
          </p:cNvSpPr>
          <p:nvPr>
            <p:ph type="sldNum" sz="quarter" idx="12"/>
          </p:nvPr>
        </p:nvSpPr>
        <p:spPr/>
        <p:txBody>
          <a:bodyPr/>
          <a:lstStyle/>
          <a:p>
            <a:fld id="{9FE46655-4E99-4811-B874-32B6AAA93433}" type="slidenum">
              <a:rPr lang="fr-FR" smtClean="0"/>
              <a:t>65</a:t>
            </a:fld>
            <a:endParaRPr lang="fr-FR"/>
          </a:p>
        </p:txBody>
      </p:sp>
      <p:sp>
        <p:nvSpPr>
          <p:cNvPr id="3" name="ZoneTexte 2">
            <a:extLst>
              <a:ext uri="{FF2B5EF4-FFF2-40B4-BE49-F238E27FC236}">
                <a16:creationId xmlns:a16="http://schemas.microsoft.com/office/drawing/2014/main" id="{4B010C6D-0558-217A-D266-05E7001AD25D}"/>
              </a:ext>
            </a:extLst>
          </p:cNvPr>
          <p:cNvSpPr txBox="1"/>
          <p:nvPr/>
        </p:nvSpPr>
        <p:spPr>
          <a:xfrm>
            <a:off x="374573" y="286439"/>
            <a:ext cx="11589745" cy="6555641"/>
          </a:xfrm>
          <a:prstGeom prst="rect">
            <a:avLst/>
          </a:prstGeom>
          <a:noFill/>
        </p:spPr>
        <p:txBody>
          <a:bodyPr wrap="square" rtlCol="0">
            <a:spAutoFit/>
          </a:bodyPr>
          <a:lstStyle/>
          <a:p>
            <a:r>
              <a:rPr lang="fr-FR" sz="2400" b="1" dirty="0">
                <a:solidFill>
                  <a:srgbClr val="003399"/>
                </a:solidFill>
              </a:rPr>
              <a:t>Conseils et astuces pour réduire votre budget vacances</a:t>
            </a:r>
          </a:p>
          <a:p>
            <a:endParaRPr lang="fr-FR" dirty="0">
              <a:solidFill>
                <a:srgbClr val="003399"/>
              </a:solidFill>
            </a:endParaRPr>
          </a:p>
          <a:p>
            <a:pPr marL="285750" indent="-285750">
              <a:buFont typeface="Arial" panose="020B0604020202020204" pitchFamily="34" charset="0"/>
              <a:buChar char="•"/>
            </a:pPr>
            <a:r>
              <a:rPr lang="fr-FR" dirty="0">
                <a:solidFill>
                  <a:srgbClr val="003399"/>
                </a:solidFill>
              </a:rPr>
              <a:t>Ne pas partir en vacances en même temps que tout le monde. </a:t>
            </a:r>
            <a:r>
              <a:rPr lang="fr-FR" dirty="0" err="1">
                <a:solidFill>
                  <a:srgbClr val="003399"/>
                </a:solidFill>
              </a:rPr>
              <a:t>Etre</a:t>
            </a:r>
            <a:r>
              <a:rPr lang="fr-FR" dirty="0">
                <a:solidFill>
                  <a:srgbClr val="003399"/>
                </a:solidFill>
              </a:rPr>
              <a:t> flexibles dans vos dates de vacances.</a:t>
            </a:r>
          </a:p>
          <a:p>
            <a:pPr marL="285750" indent="-285750">
              <a:buFont typeface="Arial" panose="020B0604020202020204" pitchFamily="34" charset="0"/>
              <a:buChar char="•"/>
            </a:pPr>
            <a:r>
              <a:rPr lang="fr-FR" dirty="0">
                <a:solidFill>
                  <a:srgbClr val="003399"/>
                </a:solidFill>
              </a:rPr>
              <a:t>Privilégiez vos vacances sur les mois de janvier, juin puis septembre / octobre. Des prix plus bas les transports et les hébergements. Durant les vacances scolaires, avec les enfants, la France regorge de jolis endroits à (re)découvrir.</a:t>
            </a:r>
          </a:p>
          <a:p>
            <a:endParaRPr lang="fr-FR" dirty="0">
              <a:solidFill>
                <a:srgbClr val="003399"/>
              </a:solidFill>
            </a:endParaRPr>
          </a:p>
          <a:p>
            <a:r>
              <a:rPr lang="fr-FR" b="1" dirty="0">
                <a:solidFill>
                  <a:srgbClr val="003399"/>
                </a:solidFill>
              </a:rPr>
              <a:t>Comment payer moins cher son billet de train ?</a:t>
            </a:r>
          </a:p>
          <a:p>
            <a:pPr marL="285750" indent="-285750">
              <a:buFont typeface="Arial" panose="020B0604020202020204" pitchFamily="34" charset="0"/>
              <a:buChar char="•"/>
            </a:pPr>
            <a:r>
              <a:rPr lang="fr-FR" dirty="0">
                <a:solidFill>
                  <a:srgbClr val="003399"/>
                </a:solidFill>
              </a:rPr>
              <a:t>Réservez vos billets de train le plus tôt possible</a:t>
            </a:r>
          </a:p>
          <a:p>
            <a:pPr marL="285750" indent="-285750">
              <a:buFont typeface="Arial" panose="020B0604020202020204" pitchFamily="34" charset="0"/>
              <a:buChar char="•"/>
            </a:pPr>
            <a:r>
              <a:rPr lang="fr-FR" dirty="0">
                <a:solidFill>
                  <a:srgbClr val="003399"/>
                </a:solidFill>
              </a:rPr>
              <a:t>Soyez souple sur les horaires</a:t>
            </a:r>
          </a:p>
          <a:p>
            <a:pPr marL="285750" indent="-285750">
              <a:buFont typeface="Arial" panose="020B0604020202020204" pitchFamily="34" charset="0"/>
              <a:buChar char="•"/>
            </a:pPr>
            <a:r>
              <a:rPr lang="fr-FR" dirty="0">
                <a:solidFill>
                  <a:srgbClr val="003399"/>
                </a:solidFill>
              </a:rPr>
              <a:t>Pensez aux billets Prem’s</a:t>
            </a:r>
          </a:p>
          <a:p>
            <a:pPr marL="285750" indent="-285750">
              <a:buFont typeface="Arial" panose="020B0604020202020204" pitchFamily="34" charset="0"/>
              <a:buChar char="•"/>
            </a:pPr>
            <a:r>
              <a:rPr lang="fr-FR" dirty="0">
                <a:solidFill>
                  <a:srgbClr val="003399"/>
                </a:solidFill>
              </a:rPr>
              <a:t>Privilégiez les trajets en OUIGO</a:t>
            </a:r>
          </a:p>
          <a:p>
            <a:pPr marL="285750" indent="-285750">
              <a:buFont typeface="Arial" panose="020B0604020202020204" pitchFamily="34" charset="0"/>
              <a:buChar char="•"/>
            </a:pPr>
            <a:r>
              <a:rPr lang="fr-FR" dirty="0">
                <a:solidFill>
                  <a:srgbClr val="003399"/>
                </a:solidFill>
              </a:rPr>
              <a:t>Prenez une carte de réduction SNCF</a:t>
            </a:r>
          </a:p>
          <a:p>
            <a:pPr marL="285750" indent="-285750">
              <a:buFont typeface="Arial" panose="020B0604020202020204" pitchFamily="34" charset="0"/>
              <a:buChar char="•"/>
            </a:pPr>
            <a:r>
              <a:rPr lang="fr-FR" dirty="0">
                <a:solidFill>
                  <a:srgbClr val="003399"/>
                </a:solidFill>
              </a:rPr>
              <a:t>Abonnez-vous au programme de fidélité de la SNCF</a:t>
            </a:r>
          </a:p>
          <a:p>
            <a:pPr marL="285750" indent="-285750">
              <a:buFont typeface="Arial" panose="020B0604020202020204" pitchFamily="34" charset="0"/>
              <a:buChar char="•"/>
            </a:pPr>
            <a:r>
              <a:rPr lang="fr-FR" dirty="0">
                <a:solidFill>
                  <a:srgbClr val="003399"/>
                </a:solidFill>
              </a:rPr>
              <a:t>Achetez un abonnement à </a:t>
            </a:r>
            <a:r>
              <a:rPr lang="fr-FR" dirty="0" err="1">
                <a:solidFill>
                  <a:srgbClr val="003399"/>
                </a:solidFill>
              </a:rPr>
              <a:t>TGVmax</a:t>
            </a:r>
            <a:endParaRPr lang="fr-FR" dirty="0">
              <a:solidFill>
                <a:srgbClr val="003399"/>
              </a:solidFill>
            </a:endParaRPr>
          </a:p>
          <a:p>
            <a:pPr marL="285750" indent="-285750">
              <a:buFont typeface="Arial" panose="020B0604020202020204" pitchFamily="34" charset="0"/>
              <a:buChar char="•"/>
            </a:pPr>
            <a:r>
              <a:rPr lang="fr-FR" dirty="0">
                <a:solidFill>
                  <a:srgbClr val="003399"/>
                </a:solidFill>
              </a:rPr>
              <a:t>Récupérez du cashback avec </a:t>
            </a:r>
            <a:r>
              <a:rPr lang="fr-FR" dirty="0" err="1">
                <a:solidFill>
                  <a:srgbClr val="003399"/>
                </a:solidFill>
              </a:rPr>
              <a:t>Igraal</a:t>
            </a:r>
            <a:r>
              <a:rPr lang="fr-FR" dirty="0">
                <a:solidFill>
                  <a:srgbClr val="003399"/>
                </a:solidFill>
              </a:rPr>
              <a:t>.</a:t>
            </a:r>
          </a:p>
          <a:p>
            <a:pPr algn="just"/>
            <a:endParaRPr lang="fr-FR" dirty="0">
              <a:solidFill>
                <a:srgbClr val="003399"/>
              </a:solidFill>
            </a:endParaRPr>
          </a:p>
          <a:p>
            <a:pPr algn="just"/>
            <a:r>
              <a:rPr lang="fr-FR" dirty="0">
                <a:solidFill>
                  <a:srgbClr val="003399"/>
                </a:solidFill>
              </a:rPr>
              <a:t>Le meilleur moment pour acheter son billet de train est à l’ouverture des ventes. Celle-ci a lieu 4 mois avant le trajet en train. Pour les vacances de Noël (du 11 décembre 2022 au 2 janvier 2023), les ventes ouvrent le 5 octobre 2022.</a:t>
            </a:r>
          </a:p>
          <a:p>
            <a:pPr algn="just"/>
            <a:r>
              <a:rPr lang="fr-FR" dirty="0">
                <a:solidFill>
                  <a:srgbClr val="003399"/>
                </a:solidFill>
              </a:rPr>
              <a:t>Pour les vacances d’hiver (du 3 janvier au 27 mars 2023), les ventes ouvrent début novembre 2022. Pour vos voyages à partir du 28 mars 2023, la « règle » des 4 mois à l’avance reprend son cours. Le 28 novembre, vous pourrez réserver pour le 28 mars 2023 et ainsi de suite jusqu’au 7 juillet 2023. Pour les ouvertures exceptionnelles à date fixe, l’heure d’ouverture est à 6 heures du matin. Sinon, les billets de train sont disponibles à minuit 4 mois avant. Par exemple, pour un voyage le 24 mai, les billets seront disponibles le 24 janvier à minuit.</a:t>
            </a:r>
          </a:p>
        </p:txBody>
      </p:sp>
    </p:spTree>
    <p:extLst>
      <p:ext uri="{BB962C8B-B14F-4D97-AF65-F5344CB8AC3E}">
        <p14:creationId xmlns:p14="http://schemas.microsoft.com/office/powerpoint/2010/main" val="126392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52EE12C-B356-6285-53B8-A888AF54F88B}"/>
              </a:ext>
            </a:extLst>
          </p:cNvPr>
          <p:cNvSpPr>
            <a:spLocks noGrp="1"/>
          </p:cNvSpPr>
          <p:nvPr>
            <p:ph type="sldNum" sz="quarter" idx="12"/>
          </p:nvPr>
        </p:nvSpPr>
        <p:spPr/>
        <p:txBody>
          <a:bodyPr/>
          <a:lstStyle/>
          <a:p>
            <a:fld id="{9FE46655-4E99-4811-B874-32B6AAA93433}" type="slidenum">
              <a:rPr lang="fr-FR" smtClean="0"/>
              <a:t>66</a:t>
            </a:fld>
            <a:endParaRPr lang="fr-FR"/>
          </a:p>
        </p:txBody>
      </p:sp>
      <p:sp>
        <p:nvSpPr>
          <p:cNvPr id="3" name="ZoneTexte 2">
            <a:extLst>
              <a:ext uri="{FF2B5EF4-FFF2-40B4-BE49-F238E27FC236}">
                <a16:creationId xmlns:a16="http://schemas.microsoft.com/office/drawing/2014/main" id="{03B34D31-10D3-3AE1-A071-85D2C74EF8A1}"/>
              </a:ext>
            </a:extLst>
          </p:cNvPr>
          <p:cNvSpPr txBox="1"/>
          <p:nvPr/>
        </p:nvSpPr>
        <p:spPr>
          <a:xfrm>
            <a:off x="165253" y="319489"/>
            <a:ext cx="11788048"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3399"/>
                </a:solidFill>
                <a:effectLst/>
                <a:uLnTx/>
                <a:uFillTx/>
                <a:latin typeface="Calibri" panose="020F0502020204030204"/>
                <a:ea typeface="+mn-ea"/>
                <a:cs typeface="+mn-cs"/>
              </a:rPr>
              <a:t>Conseils et astuces pour réduire votre budget vacances (suite)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rgbClr val="003399"/>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3399"/>
                </a:solidFill>
                <a:effectLst/>
                <a:uLnTx/>
                <a:uFillTx/>
                <a:latin typeface="Calibri" panose="020F0502020204030204"/>
                <a:ea typeface="+mn-ea"/>
                <a:cs typeface="+mn-cs"/>
              </a:rPr>
              <a:t>Réserver son billet d’avion au meilleur prix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Pour un court courrier, réservez le plus tôt possible car les prix augmentent – en général – à l’approche de la date du vol. Si vous le pouvez, privilégiez les vols en semaine.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Pour un long courrier,  comparez systématiquement les tarifs sur le trajet visé via un comparateur selon les dates. Parfois, à quelques jours près, les prix sont totalement différents. Si vous pouvez être flexible sur vos dates de vacances, c’est vraiment un bon plan ! Mettez ensuite en place des alertes de prix. Celui-ci cherche ensuite pour vous le meilleur tarif aux dates souhaitées et vous envoie un mail dès qu’il constate un changement de prix. Quand le prix vous semble juste, cliquez sur « Acheter » (oui, parfois il baisse encore un peu… mais c’est le jeu.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Pour les trajets en longs courriers, le prix le plus bas constaté se situe généralement entre 6 à 4 mois avant la date du vol.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C00000"/>
                </a:solidFill>
                <a:effectLst/>
                <a:uLnTx/>
                <a:uFillTx/>
                <a:latin typeface="Calibri" panose="020F0502020204030204"/>
                <a:ea typeface="+mn-ea"/>
                <a:cs typeface="+mn-cs"/>
              </a:rPr>
              <a:t>Mais l'avion est la malheureusement la solution plus polluante. </a:t>
            </a:r>
          </a:p>
        </p:txBody>
      </p:sp>
      <p:pic>
        <p:nvPicPr>
          <p:cNvPr id="5" name="Image 4" descr="Une image contenant texte, tableau blanc&#10;&#10;Description générée automatiquement">
            <a:extLst>
              <a:ext uri="{FF2B5EF4-FFF2-40B4-BE49-F238E27FC236}">
                <a16:creationId xmlns:a16="http://schemas.microsoft.com/office/drawing/2014/main" id="{D7F7C52F-93F5-878E-EB7A-C7A5F0F26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017" y="4338699"/>
            <a:ext cx="2438400" cy="1876425"/>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C9CBB0FD-3841-9B4C-3622-7FACDF623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912" y="4197474"/>
            <a:ext cx="2619375" cy="1743075"/>
          </a:xfrm>
          <a:prstGeom prst="rect">
            <a:avLst/>
          </a:prstGeom>
        </p:spPr>
      </p:pic>
    </p:spTree>
    <p:extLst>
      <p:ext uri="{BB962C8B-B14F-4D97-AF65-F5344CB8AC3E}">
        <p14:creationId xmlns:p14="http://schemas.microsoft.com/office/powerpoint/2010/main" val="4142150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DBAFAD3-65F1-8EE4-73C5-B9EA1D00D34F}"/>
              </a:ext>
            </a:extLst>
          </p:cNvPr>
          <p:cNvSpPr>
            <a:spLocks noGrp="1"/>
          </p:cNvSpPr>
          <p:nvPr>
            <p:ph type="sldNum" sz="quarter" idx="12"/>
          </p:nvPr>
        </p:nvSpPr>
        <p:spPr/>
        <p:txBody>
          <a:bodyPr/>
          <a:lstStyle/>
          <a:p>
            <a:fld id="{9FE46655-4E99-4811-B874-32B6AAA93433}" type="slidenum">
              <a:rPr lang="fr-FR" smtClean="0"/>
              <a:t>67</a:t>
            </a:fld>
            <a:endParaRPr lang="fr-FR"/>
          </a:p>
        </p:txBody>
      </p:sp>
      <p:sp>
        <p:nvSpPr>
          <p:cNvPr id="3" name="ZoneTexte 2">
            <a:extLst>
              <a:ext uri="{FF2B5EF4-FFF2-40B4-BE49-F238E27FC236}">
                <a16:creationId xmlns:a16="http://schemas.microsoft.com/office/drawing/2014/main" id="{EEFDDBF0-BFD5-BC73-2264-161225767749}"/>
              </a:ext>
            </a:extLst>
          </p:cNvPr>
          <p:cNvSpPr txBox="1"/>
          <p:nvPr/>
        </p:nvSpPr>
        <p:spPr>
          <a:xfrm>
            <a:off x="110169" y="297455"/>
            <a:ext cx="1181008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3399"/>
                </a:solidFill>
                <a:effectLst/>
                <a:uLnTx/>
                <a:uFillTx/>
                <a:latin typeface="Calibri" panose="020F0502020204030204"/>
                <a:ea typeface="+mn-ea"/>
                <a:cs typeface="+mn-cs"/>
              </a:rPr>
              <a:t>Conseils et astuces pour réduire votre budget vacances (suite)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rgbClr val="003399"/>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3399"/>
                </a:solidFill>
                <a:effectLst/>
                <a:uLnTx/>
                <a:uFillTx/>
                <a:latin typeface="Calibri" panose="020F0502020204030204"/>
                <a:ea typeface="+mn-ea"/>
                <a:cs typeface="+mn-cs"/>
              </a:rPr>
              <a:t>Louer sa voiture au prix le plus bas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Si vous devez louer une voiture pour votre séjour, n’oubliez pas de passer via un comparateur en amont.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Nous passons ainsi systématiquement via </a:t>
            </a:r>
            <a:r>
              <a:rPr kumimoji="0" lang="fr-FR" sz="1800" i="0" u="none" strike="noStrike" kern="1200" cap="none" spc="0" normalizeH="0" baseline="0" noProof="0" dirty="0" err="1">
                <a:ln>
                  <a:noFill/>
                </a:ln>
                <a:solidFill>
                  <a:srgbClr val="000099"/>
                </a:solidFill>
                <a:effectLst/>
                <a:uLnTx/>
                <a:uFillTx/>
                <a:latin typeface="Calibri" panose="020F0502020204030204"/>
                <a:ea typeface="+mn-ea"/>
                <a:cs typeface="+mn-cs"/>
              </a:rPr>
              <a:t>Carigami</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hlinkClick r:id="rId2"/>
              </a:rPr>
              <a:t>www.carigami.fr</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 Nous entrons sur leur moteur de recherche nos dates de location et le logiciel nous donne automatiquement les véhicules disponibles selon les loueurs et leurs tarifs.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Pour éviter d’alourdir le tarif de votre location, inutile de prendre les options supplémentaires (comme l’assurance ou le GPS).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Prendre l'assurance de base </a:t>
            </a:r>
            <a:r>
              <a:rPr kumimoji="0" lang="fr-FR" sz="1800" i="0" u="none" strike="noStrike" kern="1200" cap="none" spc="0" normalizeH="0" baseline="0" noProof="0" dirty="0" err="1">
                <a:ln>
                  <a:noFill/>
                </a:ln>
                <a:solidFill>
                  <a:srgbClr val="000099"/>
                </a:solidFill>
                <a:effectLst/>
                <a:uLnTx/>
                <a:uFillTx/>
                <a:latin typeface="Calibri" panose="020F0502020204030204"/>
                <a:ea typeface="+mn-ea"/>
                <a:cs typeface="+mn-cs"/>
              </a:rPr>
              <a:t>Carigami</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 Pour le GPS, </a:t>
            </a:r>
            <a:r>
              <a:rPr kumimoji="0" lang="fr-FR" sz="1800" i="0" u="none" strike="noStrike" kern="1200" cap="none" spc="0" normalizeH="0" baseline="0" noProof="0" dirty="0">
                <a:ln>
                  <a:noFill/>
                </a:ln>
                <a:solidFill>
                  <a:srgbClr val="000099"/>
                </a:solidFill>
                <a:effectLst/>
                <a:uLnTx/>
                <a:uFillTx/>
                <a:latin typeface="Calibri" panose="020F0502020204030204"/>
                <a:ea typeface="+mn-ea"/>
                <a:cs typeface="+mn-cs"/>
              </a:rPr>
              <a:t>Google </a:t>
            </a:r>
            <a:r>
              <a:rPr kumimoji="0" lang="fr-FR" sz="1800" i="0" u="none" strike="noStrike" kern="1200" cap="none" spc="0" normalizeH="0" baseline="0" noProof="0" dirty="0" err="1">
                <a:ln>
                  <a:noFill/>
                </a:ln>
                <a:solidFill>
                  <a:srgbClr val="000099"/>
                </a:solidFill>
                <a:effectLst/>
                <a:uLnTx/>
                <a:uFillTx/>
                <a:latin typeface="Calibri" panose="020F0502020204030204"/>
                <a:ea typeface="+mn-ea"/>
                <a:cs typeface="+mn-cs"/>
              </a:rPr>
              <a:t>Map</a:t>
            </a:r>
            <a:r>
              <a:rPr kumimoji="0" lang="fr-FR" sz="1800"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suffit (ou </a:t>
            </a:r>
            <a:r>
              <a:rPr kumimoji="0" lang="fr-FR" sz="1800" i="0" u="none" strike="noStrike" kern="1200" cap="none" spc="0" normalizeH="0" baseline="0" noProof="0" dirty="0">
                <a:ln>
                  <a:noFill/>
                </a:ln>
                <a:solidFill>
                  <a:srgbClr val="000099"/>
                </a:solidFill>
                <a:effectLst/>
                <a:uLnTx/>
                <a:uFillTx/>
                <a:latin typeface="Calibri" panose="020F0502020204030204"/>
                <a:ea typeface="+mn-ea"/>
                <a:cs typeface="+mn-cs"/>
              </a:rPr>
              <a:t>Maps.me</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Avoir un chargeur à brancher sur l’allume-cigare à portée de mains pour éviter les pannes de batterie de téléphone pendant votre trajet.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Trouvez des sièges enfants, à acheter d’occasion sur une plateforme comme Facebook </a:t>
            </a:r>
            <a:r>
              <a:rPr kumimoji="0" lang="fr-FR" sz="1800" i="0" u="none" strike="noStrike" kern="1200" cap="none" spc="0" normalizeH="0" baseline="0" noProof="0" dirty="0" err="1">
                <a:ln>
                  <a:noFill/>
                </a:ln>
                <a:solidFill>
                  <a:srgbClr val="003399"/>
                </a:solidFill>
                <a:effectLst/>
                <a:uLnTx/>
                <a:uFillTx/>
                <a:latin typeface="Calibri" panose="020F0502020204030204"/>
                <a:ea typeface="+mn-ea"/>
                <a:cs typeface="+mn-cs"/>
              </a:rPr>
              <a:t>Market</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 ou </a:t>
            </a:r>
            <a:r>
              <a:rPr kumimoji="0" lang="fr-FR" sz="1800" i="0" u="none" strike="noStrike" kern="1200" cap="none" spc="0" normalizeH="0" baseline="0" noProof="0" dirty="0" err="1">
                <a:ln>
                  <a:noFill/>
                </a:ln>
                <a:solidFill>
                  <a:srgbClr val="003399"/>
                </a:solidFill>
                <a:effectLst/>
                <a:uLnTx/>
                <a:uFillTx/>
                <a:latin typeface="Calibri" panose="020F0502020204030204"/>
                <a:ea typeface="+mn-ea"/>
                <a:cs typeface="+mn-cs"/>
              </a:rPr>
              <a:t>LeBonCoin</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3399"/>
                </a:solidFill>
                <a:effectLst/>
                <a:uLnTx/>
                <a:uFillTx/>
                <a:latin typeface="Calibri" panose="020F0502020204030204"/>
                <a:ea typeface="+mn-ea"/>
                <a:cs typeface="+mn-cs"/>
              </a:rPr>
              <a:t>Choisir et réserver son logement au rapport qualité / prix qui vous convienne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Nous privilégions aujourd’hui les maisons ou appartements, où une cuisine est disponible.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Le concept de </a:t>
            </a:r>
            <a:r>
              <a:rPr kumimoji="0" lang="fr-FR" sz="1800" i="0" u="none" strike="noStrike" kern="1200" cap="none" spc="0" normalizeH="0" baseline="0" noProof="0" dirty="0" err="1">
                <a:ln>
                  <a:noFill/>
                </a:ln>
                <a:solidFill>
                  <a:srgbClr val="000099"/>
                </a:solidFill>
                <a:effectLst/>
                <a:uLnTx/>
                <a:uFillTx/>
                <a:latin typeface="Calibri" panose="020F0502020204030204"/>
                <a:ea typeface="+mn-ea"/>
                <a:cs typeface="+mn-cs"/>
              </a:rPr>
              <a:t>HomeExchange</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 permet, grâce à un système de points acquis sur le site, d’échanger sa maison ou de « payer » sa location (l’offre de parrainage grâce au code gwenaelle-a21c5 vous permet d’obtenir jusqu’à 250 </a:t>
            </a:r>
            <a:r>
              <a:rPr kumimoji="0" lang="fr-FR" sz="1800" i="0" u="none" strike="noStrike" kern="1200" cap="none" spc="0" normalizeH="0" baseline="0" noProof="0" dirty="0" err="1">
                <a:ln>
                  <a:noFill/>
                </a:ln>
                <a:solidFill>
                  <a:srgbClr val="003399"/>
                </a:solidFill>
                <a:effectLst/>
                <a:uLnTx/>
                <a:uFillTx/>
                <a:latin typeface="Calibri" panose="020F0502020204030204"/>
                <a:ea typeface="+mn-ea"/>
                <a:cs typeface="+mn-cs"/>
              </a:rPr>
              <a:t>GuestPoints</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Source : </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hlinkClick r:id="rId3"/>
              </a:rPr>
              <a:t>https://www.etpourtantelletourne.fr/2018/04/03/astuces-voyage-pas-cher/</a:t>
            </a:r>
            <a:r>
              <a:rPr kumimoji="0" lang="fr-FR" sz="1800" i="0" u="none" strike="noStrike" kern="1200" cap="none" spc="0" normalizeH="0" baseline="0" noProof="0" dirty="0">
                <a:ln>
                  <a:noFill/>
                </a:ln>
                <a:solidFill>
                  <a:srgbClr val="003399"/>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80580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43D907A-5656-9C3E-64E1-7075B22295DF}"/>
              </a:ext>
            </a:extLst>
          </p:cNvPr>
          <p:cNvSpPr>
            <a:spLocks noGrp="1"/>
          </p:cNvSpPr>
          <p:nvPr>
            <p:ph type="sldNum" sz="quarter" idx="12"/>
          </p:nvPr>
        </p:nvSpPr>
        <p:spPr>
          <a:xfrm>
            <a:off x="9250496" y="253388"/>
            <a:ext cx="2743200" cy="365125"/>
          </a:xfrm>
        </p:spPr>
        <p:txBody>
          <a:bodyPr/>
          <a:lstStyle/>
          <a:p>
            <a:fld id="{9FE46655-4E99-4811-B874-32B6AAA93433}" type="slidenum">
              <a:rPr lang="fr-FR" smtClean="0"/>
              <a:t>68</a:t>
            </a:fld>
            <a:endParaRPr lang="fr-FR"/>
          </a:p>
        </p:txBody>
      </p:sp>
      <p:sp>
        <p:nvSpPr>
          <p:cNvPr id="3" name="ZoneTexte 2">
            <a:extLst>
              <a:ext uri="{FF2B5EF4-FFF2-40B4-BE49-F238E27FC236}">
                <a16:creationId xmlns:a16="http://schemas.microsoft.com/office/drawing/2014/main" id="{40B2BC8C-9D1D-6242-A33A-972498C1CEB9}"/>
              </a:ext>
            </a:extLst>
          </p:cNvPr>
          <p:cNvSpPr txBox="1"/>
          <p:nvPr/>
        </p:nvSpPr>
        <p:spPr>
          <a:xfrm>
            <a:off x="198304" y="253388"/>
            <a:ext cx="11677879" cy="4062651"/>
          </a:xfrm>
          <a:prstGeom prst="rect">
            <a:avLst/>
          </a:prstGeom>
          <a:noFill/>
        </p:spPr>
        <p:txBody>
          <a:bodyPr wrap="square" rtlCol="0">
            <a:spAutoFit/>
          </a:bodyPr>
          <a:lstStyle/>
          <a:p>
            <a:r>
              <a:rPr lang="fr-FR" sz="2400" b="1" dirty="0">
                <a:solidFill>
                  <a:srgbClr val="002060"/>
                </a:solidFill>
              </a:rPr>
              <a:t>Où envoyer vos enfants en vacances ?</a:t>
            </a:r>
          </a:p>
          <a:p>
            <a:endParaRPr lang="fr-FR" b="1" dirty="0">
              <a:solidFill>
                <a:srgbClr val="002060"/>
              </a:solidFill>
            </a:endParaRPr>
          </a:p>
          <a:p>
            <a:r>
              <a:rPr lang="fr-FR" b="1" dirty="0">
                <a:solidFill>
                  <a:srgbClr val="002060"/>
                </a:solidFill>
              </a:rPr>
              <a:t>a) Séjours de loisirs pour enfants et adolescents : Colonies de vacances pour enfants et adolescents.</a:t>
            </a:r>
          </a:p>
          <a:p>
            <a:r>
              <a:rPr lang="fr-FR" b="1" dirty="0">
                <a:solidFill>
                  <a:srgbClr val="002060"/>
                </a:solidFill>
              </a:rPr>
              <a:t>Renseignez-vous sur sa popularité, consultez les témoignages des participants, vérifiez la faisabilité du programme proposé et informez-vous sur l'animateur en charge du séjour. La qualité des infrastructures des centres d'accueil des jeunes est également un élément important pour la réussite d'un séjour.</a:t>
            </a:r>
          </a:p>
          <a:p>
            <a:r>
              <a:rPr lang="fr-FR" b="1" dirty="0">
                <a:solidFill>
                  <a:srgbClr val="002060"/>
                </a:solidFill>
              </a:rPr>
              <a:t>équipe d'animateurs professionnels expérimentés, séjours aux activités riches. Destinations : campagne, mer, montagne...</a:t>
            </a:r>
          </a:p>
          <a:p>
            <a:r>
              <a:rPr lang="fr-FR" b="1" dirty="0">
                <a:solidFill>
                  <a:srgbClr val="002060"/>
                </a:solidFill>
              </a:rPr>
              <a:t>Moteur : </a:t>
            </a:r>
            <a:r>
              <a:rPr lang="fr-FR" b="1" dirty="0">
                <a:solidFill>
                  <a:srgbClr val="002060"/>
                </a:solidFill>
                <a:hlinkClick r:id="rId2"/>
              </a:rPr>
              <a:t>https://www.kidsvacances.fr/</a:t>
            </a:r>
            <a:r>
              <a:rPr lang="fr-FR" b="1" dirty="0">
                <a:solidFill>
                  <a:srgbClr val="002060"/>
                </a:solidFill>
              </a:rPr>
              <a:t>, </a:t>
            </a:r>
            <a:r>
              <a:rPr lang="fr-FR" b="1" dirty="0">
                <a:solidFill>
                  <a:srgbClr val="002060"/>
                </a:solidFill>
                <a:hlinkClick r:id="rId3"/>
              </a:rPr>
              <a:t>https://www.action-sejours.com/colonie-de-vacances/</a:t>
            </a:r>
            <a:r>
              <a:rPr lang="fr-FR" b="1" dirty="0">
                <a:solidFill>
                  <a:srgbClr val="002060"/>
                </a:solidFill>
              </a:rPr>
              <a:t>, </a:t>
            </a:r>
            <a:r>
              <a:rPr lang="fr-FR" b="1" dirty="0">
                <a:solidFill>
                  <a:srgbClr val="002060"/>
                </a:solidFill>
                <a:hlinkClick r:id="rId4"/>
              </a:rPr>
              <a:t>https://www.vacances-pour-tous.org/</a:t>
            </a:r>
            <a:r>
              <a:rPr lang="fr-FR" b="1" dirty="0">
                <a:solidFill>
                  <a:srgbClr val="002060"/>
                </a:solidFill>
              </a:rPr>
              <a:t>, </a:t>
            </a:r>
            <a:r>
              <a:rPr lang="fr-FR" b="1" dirty="0">
                <a:solidFill>
                  <a:srgbClr val="002060"/>
                </a:solidFill>
                <a:hlinkClick r:id="rId5"/>
              </a:rPr>
              <a:t>https://www.cnas.fr/</a:t>
            </a:r>
            <a:r>
              <a:rPr lang="fr-FR" b="1" dirty="0">
                <a:solidFill>
                  <a:srgbClr val="002060"/>
                </a:solidFill>
              </a:rPr>
              <a:t>, </a:t>
            </a:r>
            <a:r>
              <a:rPr lang="fr-FR" b="1" dirty="0">
                <a:solidFill>
                  <a:srgbClr val="002060"/>
                </a:solidFill>
                <a:hlinkClick r:id="rId6"/>
              </a:rPr>
              <a:t>https://vacances-enfants.ufcv.fr/</a:t>
            </a:r>
            <a:r>
              <a:rPr lang="fr-FR" b="1" dirty="0">
                <a:solidFill>
                  <a:srgbClr val="002060"/>
                </a:solidFill>
              </a:rPr>
              <a:t>  ...</a:t>
            </a:r>
          </a:p>
          <a:p>
            <a:r>
              <a:rPr lang="fr-FR" b="1" dirty="0">
                <a:solidFill>
                  <a:srgbClr val="002060"/>
                </a:solidFill>
              </a:rPr>
              <a:t>b) scoutisme : Scouts de France, éclaireurs, scouts confessionnels ...</a:t>
            </a:r>
          </a:p>
          <a:p>
            <a:r>
              <a:rPr lang="fr-FR" b="1" dirty="0">
                <a:solidFill>
                  <a:srgbClr val="002060"/>
                </a:solidFill>
              </a:rPr>
              <a:t>c) Accès aux vacances pour familles précaire :</a:t>
            </a:r>
          </a:p>
          <a:p>
            <a:r>
              <a:rPr lang="fr-FR" b="1" dirty="0">
                <a:solidFill>
                  <a:srgbClr val="002060"/>
                </a:solidFill>
              </a:rPr>
              <a:t>- ATD Quart monde : </a:t>
            </a:r>
            <a:r>
              <a:rPr lang="fr-FR" b="1" dirty="0">
                <a:solidFill>
                  <a:srgbClr val="002060"/>
                </a:solidFill>
                <a:hlinkClick r:id="rId7"/>
              </a:rPr>
              <a:t>https://www.atd-quartmonde.fr/nos-actions/reseaux-wresinski/reseau-vacances/</a:t>
            </a:r>
            <a:r>
              <a:rPr lang="fr-FR" b="1" dirty="0">
                <a:solidFill>
                  <a:srgbClr val="002060"/>
                </a:solidFill>
              </a:rPr>
              <a:t> </a:t>
            </a:r>
          </a:p>
          <a:p>
            <a:r>
              <a:rPr lang="fr-FR" b="1" dirty="0">
                <a:solidFill>
                  <a:srgbClr val="002060"/>
                </a:solidFill>
              </a:rPr>
              <a:t>- Secours populaire : </a:t>
            </a:r>
            <a:r>
              <a:rPr lang="fr-FR" b="1" dirty="0">
                <a:solidFill>
                  <a:srgbClr val="002060"/>
                </a:solidFill>
                <a:hlinkClick r:id="rId8"/>
              </a:rPr>
              <a:t>https://www.secourspopulaire.fr/acces-aux-vacances</a:t>
            </a:r>
            <a:r>
              <a:rPr lang="fr-FR" b="1" dirty="0">
                <a:solidFill>
                  <a:srgbClr val="002060"/>
                </a:solidFill>
              </a:rPr>
              <a:t> </a:t>
            </a:r>
          </a:p>
        </p:txBody>
      </p:sp>
      <p:pic>
        <p:nvPicPr>
          <p:cNvPr id="5" name="Image 4" descr="Une image contenant herbe, extérieur, arbre, groupe&#10;&#10;Description générée automatiquement">
            <a:extLst>
              <a:ext uri="{FF2B5EF4-FFF2-40B4-BE49-F238E27FC236}">
                <a16:creationId xmlns:a16="http://schemas.microsoft.com/office/drawing/2014/main" id="{D2754E7A-FF86-9815-DC3F-B68DCFEC7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25075" y="3144213"/>
            <a:ext cx="2066925" cy="1444542"/>
          </a:xfrm>
          <a:prstGeom prst="rect">
            <a:avLst/>
          </a:prstGeom>
        </p:spPr>
      </p:pic>
      <p:pic>
        <p:nvPicPr>
          <p:cNvPr id="7" name="Image 6" descr="Une image contenant personne, groupe, gens, foule&#10;&#10;Description générée automatiquement">
            <a:extLst>
              <a:ext uri="{FF2B5EF4-FFF2-40B4-BE49-F238E27FC236}">
                <a16:creationId xmlns:a16="http://schemas.microsoft.com/office/drawing/2014/main" id="{67CA4DEE-4BBA-E8DE-AC40-3C271048D4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1530" y="4867274"/>
            <a:ext cx="2619375" cy="1743075"/>
          </a:xfrm>
          <a:prstGeom prst="rect">
            <a:avLst/>
          </a:prstGeom>
        </p:spPr>
      </p:pic>
      <p:pic>
        <p:nvPicPr>
          <p:cNvPr id="9" name="Image 8" descr="Une image contenant personne, arbre, extérieur, herbe&#10;&#10;Description générée automatiquement">
            <a:extLst>
              <a:ext uri="{FF2B5EF4-FFF2-40B4-BE49-F238E27FC236}">
                <a16:creationId xmlns:a16="http://schemas.microsoft.com/office/drawing/2014/main" id="{A37E5BB3-695D-3550-E496-ED603FD72C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3172" y="4867274"/>
            <a:ext cx="2857500" cy="1600200"/>
          </a:xfrm>
          <a:prstGeom prst="rect">
            <a:avLst/>
          </a:prstGeom>
        </p:spPr>
      </p:pic>
      <p:pic>
        <p:nvPicPr>
          <p:cNvPr id="11" name="Image 10" descr="Une image contenant herbe, personne, extérieur, groupe&#10;&#10;Description générée automatiquement">
            <a:extLst>
              <a:ext uri="{FF2B5EF4-FFF2-40B4-BE49-F238E27FC236}">
                <a16:creationId xmlns:a16="http://schemas.microsoft.com/office/drawing/2014/main" id="{1DBA427B-2A00-D626-9840-8F58E30235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05908" y="4795836"/>
            <a:ext cx="2619375" cy="1743075"/>
          </a:xfrm>
          <a:prstGeom prst="rect">
            <a:avLst/>
          </a:prstGeom>
        </p:spPr>
      </p:pic>
      <p:pic>
        <p:nvPicPr>
          <p:cNvPr id="13" name="Image 12" descr="Une image contenant herbe, arbre, extérieur, gens&#10;&#10;Description générée automatiquement">
            <a:extLst>
              <a:ext uri="{FF2B5EF4-FFF2-40B4-BE49-F238E27FC236}">
                <a16:creationId xmlns:a16="http://schemas.microsoft.com/office/drawing/2014/main" id="{A24B8018-E296-7D46-9D8B-B941F272DC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3166" y="4329111"/>
            <a:ext cx="2066925" cy="2209800"/>
          </a:xfrm>
          <a:prstGeom prst="rect">
            <a:avLst/>
          </a:prstGeom>
        </p:spPr>
      </p:pic>
    </p:spTree>
    <p:extLst>
      <p:ext uri="{BB962C8B-B14F-4D97-AF65-F5344CB8AC3E}">
        <p14:creationId xmlns:p14="http://schemas.microsoft.com/office/powerpoint/2010/main" val="1553984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338EA65-A158-B1C8-6575-F0F7163189E5}"/>
              </a:ext>
            </a:extLst>
          </p:cNvPr>
          <p:cNvSpPr>
            <a:spLocks noGrp="1"/>
          </p:cNvSpPr>
          <p:nvPr>
            <p:ph type="sldNum" sz="quarter" idx="12"/>
          </p:nvPr>
        </p:nvSpPr>
        <p:spPr/>
        <p:txBody>
          <a:bodyPr/>
          <a:lstStyle/>
          <a:p>
            <a:fld id="{9FE46655-4E99-4811-B874-32B6AAA93433}" type="slidenum">
              <a:rPr lang="fr-FR" smtClean="0"/>
              <a:t>69</a:t>
            </a:fld>
            <a:endParaRPr lang="fr-FR"/>
          </a:p>
        </p:txBody>
      </p:sp>
      <p:sp>
        <p:nvSpPr>
          <p:cNvPr id="3" name="ZoneTexte 2">
            <a:extLst>
              <a:ext uri="{FF2B5EF4-FFF2-40B4-BE49-F238E27FC236}">
                <a16:creationId xmlns:a16="http://schemas.microsoft.com/office/drawing/2014/main" id="{DB111967-309F-B6ED-6C39-37537F761CA2}"/>
              </a:ext>
            </a:extLst>
          </p:cNvPr>
          <p:cNvSpPr txBox="1"/>
          <p:nvPr/>
        </p:nvSpPr>
        <p:spPr>
          <a:xfrm>
            <a:off x="242371" y="385590"/>
            <a:ext cx="11589745" cy="2954655"/>
          </a:xfrm>
          <a:prstGeom prst="rect">
            <a:avLst/>
          </a:prstGeom>
          <a:noFill/>
        </p:spPr>
        <p:txBody>
          <a:bodyPr wrap="square" rtlCol="0">
            <a:spAutoFit/>
          </a:bodyPr>
          <a:lstStyle/>
          <a:p>
            <a:r>
              <a:rPr lang="fr-FR" sz="2400" b="1" dirty="0">
                <a:solidFill>
                  <a:srgbClr val="000066"/>
                </a:solidFill>
              </a:rPr>
              <a:t>Bibliographie</a:t>
            </a:r>
          </a:p>
          <a:p>
            <a:endParaRPr lang="fr-FR" b="1" dirty="0">
              <a:solidFill>
                <a:srgbClr val="000066"/>
              </a:solidFill>
            </a:endParaRPr>
          </a:p>
          <a:p>
            <a:pPr marL="285750" indent="-285750">
              <a:buFont typeface="Arial" panose="020B0604020202020204" pitchFamily="34" charset="0"/>
              <a:buChar char="•"/>
            </a:pPr>
            <a:r>
              <a:rPr lang="fr-FR" b="1" dirty="0">
                <a:solidFill>
                  <a:srgbClr val="000066"/>
                </a:solidFill>
              </a:rPr>
              <a:t>Comment bien préparer son voyage en 13 étapes, </a:t>
            </a:r>
            <a:r>
              <a:rPr lang="fr-FR" b="1" dirty="0">
                <a:solidFill>
                  <a:srgbClr val="000066"/>
                </a:solidFill>
                <a:hlinkClick r:id="rId2"/>
              </a:rPr>
              <a:t>https://www.instinct-voyageur.fr/preparer-son-voyage-ou-un-tour-du-monde/</a:t>
            </a:r>
            <a:r>
              <a:rPr lang="fr-FR" b="1" dirty="0">
                <a:solidFill>
                  <a:srgbClr val="000066"/>
                </a:solidFill>
              </a:rPr>
              <a:t> </a:t>
            </a:r>
          </a:p>
          <a:p>
            <a:pPr marL="285750" indent="-285750">
              <a:buFont typeface="Arial" panose="020B0604020202020204" pitchFamily="34" charset="0"/>
              <a:buChar char="•"/>
            </a:pPr>
            <a:r>
              <a:rPr lang="fr-FR" b="1" dirty="0">
                <a:solidFill>
                  <a:srgbClr val="000066"/>
                </a:solidFill>
              </a:rPr>
              <a:t>Services et sites pour voyager, </a:t>
            </a:r>
            <a:r>
              <a:rPr lang="fr-FR" b="1" dirty="0">
                <a:solidFill>
                  <a:srgbClr val="000066"/>
                </a:solidFill>
                <a:hlinkClick r:id="rId3"/>
              </a:rPr>
              <a:t>https://www.instinct-voyageur.fr/ressources-voyage/</a:t>
            </a:r>
            <a:endParaRPr lang="fr-FR" b="1" dirty="0">
              <a:solidFill>
                <a:srgbClr val="000066"/>
              </a:solidFill>
            </a:endParaRPr>
          </a:p>
          <a:p>
            <a:pPr marL="285750" indent="-285750">
              <a:buFont typeface="Arial" panose="020B0604020202020204" pitchFamily="34" charset="0"/>
              <a:buChar char="•"/>
            </a:pPr>
            <a:r>
              <a:rPr lang="fr-FR" b="1" dirty="0">
                <a:solidFill>
                  <a:srgbClr val="000066"/>
                </a:solidFill>
              </a:rPr>
              <a:t>Pour cacher son argent, </a:t>
            </a:r>
            <a:r>
              <a:rPr lang="fr-FR" b="1" dirty="0">
                <a:solidFill>
                  <a:srgbClr val="000066"/>
                </a:solidFill>
                <a:hlinkClick r:id="rId4"/>
              </a:rPr>
              <a:t>https://cdn.instinct-voyageur.fr/wp-content/uploads/2015/01/cacher-son-argent.pdf</a:t>
            </a:r>
            <a:endParaRPr lang="fr-FR" b="1" dirty="0">
              <a:solidFill>
                <a:srgbClr val="000066"/>
              </a:solidFill>
            </a:endParaRPr>
          </a:p>
          <a:p>
            <a:pPr marL="285750" indent="-285750">
              <a:buFont typeface="Arial" panose="020B0604020202020204" pitchFamily="34" charset="0"/>
              <a:buChar char="•"/>
            </a:pPr>
            <a:r>
              <a:rPr lang="fr-FR" b="1" dirty="0">
                <a:solidFill>
                  <a:srgbClr val="000066"/>
                </a:solidFill>
              </a:rPr>
              <a:t>Voyager en sécurité, la méthode A.T.I.P.I.C. </a:t>
            </a:r>
            <a:r>
              <a:rPr lang="fr-FR" b="1" dirty="0">
                <a:solidFill>
                  <a:srgbClr val="000066"/>
                </a:solidFill>
                <a:hlinkClick r:id="rId5"/>
              </a:rPr>
              <a:t>https://voyager-en-securite.fr/</a:t>
            </a:r>
            <a:r>
              <a:rPr lang="fr-FR" b="1" dirty="0">
                <a:solidFill>
                  <a:srgbClr val="000066"/>
                </a:solidFill>
              </a:rPr>
              <a:t> </a:t>
            </a:r>
          </a:p>
          <a:p>
            <a:pPr marL="285750" indent="-285750">
              <a:buFont typeface="Arial" panose="020B0604020202020204" pitchFamily="34" charset="0"/>
              <a:buChar char="•"/>
            </a:pPr>
            <a:r>
              <a:rPr lang="fr-FR" b="1" dirty="0">
                <a:solidFill>
                  <a:srgbClr val="000066"/>
                </a:solidFill>
              </a:rPr>
              <a:t>Conseils pour randonner en sécurité, </a:t>
            </a:r>
            <a:r>
              <a:rPr lang="fr-FR" b="1" dirty="0">
                <a:solidFill>
                  <a:srgbClr val="000066"/>
                </a:solidFill>
                <a:hlinkClick r:id="rId6"/>
              </a:rPr>
              <a:t>https://conseilsport.decathlon.fr/les-10-commandements-pour-randonner-en-securite</a:t>
            </a:r>
            <a:r>
              <a:rPr lang="fr-FR" b="1" dirty="0">
                <a:solidFill>
                  <a:srgbClr val="000066"/>
                </a:solidFill>
              </a:rPr>
              <a:t> </a:t>
            </a:r>
          </a:p>
          <a:p>
            <a:pPr marL="285750" indent="-285750">
              <a:buFont typeface="Arial" panose="020B0604020202020204" pitchFamily="34" charset="0"/>
              <a:buChar char="•"/>
            </a:pPr>
            <a:r>
              <a:rPr lang="fr-FR" b="1" dirty="0">
                <a:solidFill>
                  <a:srgbClr val="000066"/>
                </a:solidFill>
              </a:rPr>
              <a:t>Astuces pour voyager pas cher, </a:t>
            </a:r>
            <a:r>
              <a:rPr lang="fr-FR" b="1" dirty="0">
                <a:solidFill>
                  <a:srgbClr val="000066"/>
                </a:solidFill>
                <a:hlinkClick r:id="rId7"/>
              </a:rPr>
              <a:t>https://www.etpourtantelletourne.fr/2018/04/03/astuces-voyage-pas-cher/</a:t>
            </a:r>
            <a:r>
              <a:rPr lang="fr-FR" b="1" dirty="0">
                <a:solidFill>
                  <a:srgbClr val="000066"/>
                </a:solidFill>
              </a:rPr>
              <a:t> </a:t>
            </a:r>
          </a:p>
        </p:txBody>
      </p:sp>
      <p:pic>
        <p:nvPicPr>
          <p:cNvPr id="8" name="Image 7" descr="Une image contenant nature, glace, montagne&#10;&#10;Description générée automatiquement">
            <a:extLst>
              <a:ext uri="{FF2B5EF4-FFF2-40B4-BE49-F238E27FC236}">
                <a16:creationId xmlns:a16="http://schemas.microsoft.com/office/drawing/2014/main" id="{D70705B6-3460-A177-D460-B33B046D0E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624" y="4247592"/>
            <a:ext cx="3009900" cy="1524000"/>
          </a:xfrm>
          <a:prstGeom prst="rect">
            <a:avLst/>
          </a:prstGeom>
        </p:spPr>
      </p:pic>
      <p:pic>
        <p:nvPicPr>
          <p:cNvPr id="10" name="Image 9" descr="Une image contenant neige, extérieur, skiant, personne&#10;&#10;Description générée automatiquement">
            <a:extLst>
              <a:ext uri="{FF2B5EF4-FFF2-40B4-BE49-F238E27FC236}">
                <a16:creationId xmlns:a16="http://schemas.microsoft.com/office/drawing/2014/main" id="{8EF58008-F66A-12E2-9116-C6AA9C2ED5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9250" y="4217987"/>
            <a:ext cx="2466975" cy="1847850"/>
          </a:xfrm>
          <a:prstGeom prst="rect">
            <a:avLst/>
          </a:prstGeom>
        </p:spPr>
      </p:pic>
      <p:pic>
        <p:nvPicPr>
          <p:cNvPr id="12" name="Image 11" descr="Une image contenant extérieur, skiant, ciel, personne&#10;&#10;Description générée automatiquement">
            <a:extLst>
              <a:ext uri="{FF2B5EF4-FFF2-40B4-BE49-F238E27FC236}">
                <a16:creationId xmlns:a16="http://schemas.microsoft.com/office/drawing/2014/main" id="{DCEA5DB2-4959-FFD7-31FA-2D496BFFA7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6951" y="3927475"/>
            <a:ext cx="1876425" cy="2428875"/>
          </a:xfrm>
          <a:prstGeom prst="rect">
            <a:avLst/>
          </a:prstGeom>
        </p:spPr>
      </p:pic>
    </p:spTree>
    <p:extLst>
      <p:ext uri="{BB962C8B-B14F-4D97-AF65-F5344CB8AC3E}">
        <p14:creationId xmlns:p14="http://schemas.microsoft.com/office/powerpoint/2010/main" val="2202192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758B880-F8A5-C35D-1D3D-55786175F31A}"/>
              </a:ext>
            </a:extLst>
          </p:cNvPr>
          <p:cNvSpPr>
            <a:spLocks noGrp="1"/>
          </p:cNvSpPr>
          <p:nvPr>
            <p:ph type="sldNum" sz="quarter" idx="12"/>
          </p:nvPr>
        </p:nvSpPr>
        <p:spPr>
          <a:xfrm>
            <a:off x="11281271" y="6451321"/>
            <a:ext cx="795345" cy="182562"/>
          </a:xfrm>
        </p:spPr>
        <p:txBody>
          <a:bodyPr/>
          <a:lstStyle/>
          <a:p>
            <a:fld id="{9FE46655-4E99-4811-B874-32B6AAA93433}" type="slidenum">
              <a:rPr lang="fr-FR" smtClean="0"/>
              <a:t>7</a:t>
            </a:fld>
            <a:endParaRPr lang="fr-FR"/>
          </a:p>
        </p:txBody>
      </p:sp>
      <p:sp>
        <p:nvSpPr>
          <p:cNvPr id="3" name="ZoneTexte 2">
            <a:extLst>
              <a:ext uri="{FF2B5EF4-FFF2-40B4-BE49-F238E27FC236}">
                <a16:creationId xmlns:a16="http://schemas.microsoft.com/office/drawing/2014/main" id="{C750F365-878F-2028-C0CC-691DE3AC685D}"/>
              </a:ext>
            </a:extLst>
          </p:cNvPr>
          <p:cNvSpPr txBox="1"/>
          <p:nvPr/>
        </p:nvSpPr>
        <p:spPr>
          <a:xfrm>
            <a:off x="517793" y="363556"/>
            <a:ext cx="2925866" cy="461665"/>
          </a:xfrm>
          <a:prstGeom prst="rect">
            <a:avLst/>
          </a:prstGeom>
          <a:noFill/>
        </p:spPr>
        <p:txBody>
          <a:bodyPr wrap="none" rtlCol="0">
            <a:spAutoFit/>
          </a:bodyPr>
          <a:lstStyle/>
          <a:p>
            <a:r>
              <a:rPr lang="fr-FR" sz="2400" b="1" dirty="0">
                <a:solidFill>
                  <a:srgbClr val="000099"/>
                </a:solidFill>
              </a:rPr>
              <a:t>Choisir sa destination</a:t>
            </a:r>
          </a:p>
        </p:txBody>
      </p:sp>
      <p:sp>
        <p:nvSpPr>
          <p:cNvPr id="4" name="ZoneTexte 3">
            <a:extLst>
              <a:ext uri="{FF2B5EF4-FFF2-40B4-BE49-F238E27FC236}">
                <a16:creationId xmlns:a16="http://schemas.microsoft.com/office/drawing/2014/main" id="{E8122D52-FD94-54CE-55D9-6FD67BAB7395}"/>
              </a:ext>
            </a:extLst>
          </p:cNvPr>
          <p:cNvSpPr txBox="1"/>
          <p:nvPr/>
        </p:nvSpPr>
        <p:spPr>
          <a:xfrm>
            <a:off x="517793" y="1156771"/>
            <a:ext cx="11215171" cy="2031325"/>
          </a:xfrm>
          <a:prstGeom prst="rect">
            <a:avLst/>
          </a:prstGeom>
          <a:noFill/>
        </p:spPr>
        <p:txBody>
          <a:bodyPr wrap="square" rtlCol="0">
            <a:spAutoFit/>
          </a:bodyPr>
          <a:lstStyle/>
          <a:p>
            <a:r>
              <a:rPr lang="fr-FR" b="1" dirty="0">
                <a:solidFill>
                  <a:srgbClr val="000099"/>
                </a:solidFill>
              </a:rPr>
              <a:t>Loin d’être la plus facile, elle est déterminante dans tout le reste de l’organisation de votre voyage :</a:t>
            </a:r>
          </a:p>
          <a:p>
            <a:endParaRPr lang="fr-FR" b="1" dirty="0">
              <a:solidFill>
                <a:srgbClr val="000099"/>
              </a:solidFill>
            </a:endParaRPr>
          </a:p>
          <a:p>
            <a:pPr marL="285750" indent="-285750">
              <a:buFont typeface="Arial" panose="020B0604020202020204" pitchFamily="34" charset="0"/>
              <a:buChar char="•"/>
            </a:pPr>
            <a:r>
              <a:rPr lang="fr-FR" b="1" dirty="0">
                <a:solidFill>
                  <a:srgbClr val="000099"/>
                </a:solidFill>
              </a:rPr>
              <a:t>Partir au soleil ? Profiter des montagnes ?</a:t>
            </a:r>
          </a:p>
          <a:p>
            <a:pPr marL="285750" indent="-285750">
              <a:buFont typeface="Arial" panose="020B0604020202020204" pitchFamily="34" charset="0"/>
              <a:buChar char="•"/>
            </a:pPr>
            <a:r>
              <a:rPr lang="fr-FR" b="1" dirty="0">
                <a:solidFill>
                  <a:srgbClr val="000099"/>
                </a:solidFill>
              </a:rPr>
              <a:t>Activités culturelles ? Sportives ?</a:t>
            </a:r>
          </a:p>
          <a:p>
            <a:pPr marL="285750" indent="-285750">
              <a:buFont typeface="Arial" panose="020B0604020202020204" pitchFamily="34" charset="0"/>
              <a:buChar char="•"/>
            </a:pPr>
            <a:r>
              <a:rPr lang="fr-FR" b="1" dirty="0">
                <a:solidFill>
                  <a:srgbClr val="000099"/>
                </a:solidFill>
              </a:rPr>
              <a:t>Rester en France ? en Europe ? Partir plus loin ?</a:t>
            </a:r>
          </a:p>
          <a:p>
            <a:pPr marL="285750" indent="-285750">
              <a:buFont typeface="Arial" panose="020B0604020202020204" pitchFamily="34" charset="0"/>
              <a:buChar char="•"/>
            </a:pPr>
            <a:r>
              <a:rPr lang="fr-FR" b="1" dirty="0">
                <a:solidFill>
                  <a:srgbClr val="000099"/>
                </a:solidFill>
              </a:rPr>
              <a:t>Vous aimez la foule ? Ou vous préférez le calme, loin des touristes ? </a:t>
            </a:r>
          </a:p>
          <a:p>
            <a:pPr marL="285750" indent="-285750">
              <a:buFont typeface="Arial" panose="020B0604020202020204" pitchFamily="34" charset="0"/>
              <a:buChar char="•"/>
            </a:pPr>
            <a:r>
              <a:rPr lang="fr-FR" b="1" dirty="0">
                <a:solidFill>
                  <a:srgbClr val="000099"/>
                </a:solidFill>
              </a:rPr>
              <a:t>Combien d’heure de transports, d'avion ?</a:t>
            </a:r>
          </a:p>
        </p:txBody>
      </p:sp>
      <p:pic>
        <p:nvPicPr>
          <p:cNvPr id="6" name="Image 5" descr="Une image contenant texte, montagne, extérieur, roche&#10;&#10;Description générée automatiquement">
            <a:extLst>
              <a:ext uri="{FF2B5EF4-FFF2-40B4-BE49-F238E27FC236}">
                <a16:creationId xmlns:a16="http://schemas.microsoft.com/office/drawing/2014/main" id="{4C6D1F38-AFD1-93AA-CD1B-D0EFD58E7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959" y="3519646"/>
            <a:ext cx="2552700" cy="1790700"/>
          </a:xfrm>
          <a:prstGeom prst="rect">
            <a:avLst/>
          </a:prstGeom>
        </p:spPr>
      </p:pic>
      <p:pic>
        <p:nvPicPr>
          <p:cNvPr id="8" name="Image 7" descr="Une image contenant ciel, extérieur, bateau, nature&#10;&#10;Description générée automatiquement">
            <a:extLst>
              <a:ext uri="{FF2B5EF4-FFF2-40B4-BE49-F238E27FC236}">
                <a16:creationId xmlns:a16="http://schemas.microsoft.com/office/drawing/2014/main" id="{EC7BE309-7D3C-398C-7D45-C65EC5F43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278" y="3429000"/>
            <a:ext cx="2619375" cy="1743075"/>
          </a:xfrm>
          <a:prstGeom prst="rect">
            <a:avLst/>
          </a:prstGeom>
        </p:spPr>
      </p:pic>
      <p:pic>
        <p:nvPicPr>
          <p:cNvPr id="10" name="Image 9" descr="Une image contenant texte, signe&#10;&#10;Description générée automatiquement">
            <a:extLst>
              <a:ext uri="{FF2B5EF4-FFF2-40B4-BE49-F238E27FC236}">
                <a16:creationId xmlns:a16="http://schemas.microsoft.com/office/drawing/2014/main" id="{B7A4C591-FDA2-8012-E5B8-AD0C769BA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697" y="3188096"/>
            <a:ext cx="2705100" cy="1685925"/>
          </a:xfrm>
          <a:prstGeom prst="rect">
            <a:avLst/>
          </a:prstGeom>
        </p:spPr>
      </p:pic>
      <p:pic>
        <p:nvPicPr>
          <p:cNvPr id="12" name="Image 11" descr="Une image contenant eau, extérieur, vélo, gens&#10;&#10;Description générée automatiquement">
            <a:extLst>
              <a:ext uri="{FF2B5EF4-FFF2-40B4-BE49-F238E27FC236}">
                <a16:creationId xmlns:a16="http://schemas.microsoft.com/office/drawing/2014/main" id="{E51CAACE-E4B3-4BA1-325E-7DBE9759A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945" y="1610796"/>
            <a:ext cx="2619375" cy="1743075"/>
          </a:xfrm>
          <a:prstGeom prst="rect">
            <a:avLst/>
          </a:prstGeom>
        </p:spPr>
      </p:pic>
      <p:pic>
        <p:nvPicPr>
          <p:cNvPr id="14" name="Image 13" descr="Une image contenant montagne, extérieur, herbe, ciel&#10;&#10;Description générée automatiquement">
            <a:extLst>
              <a:ext uri="{FF2B5EF4-FFF2-40B4-BE49-F238E27FC236}">
                <a16:creationId xmlns:a16="http://schemas.microsoft.com/office/drawing/2014/main" id="{BAE8B89E-FAFF-25C8-D451-7F400B069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1455" y="5667374"/>
            <a:ext cx="2628900" cy="1743075"/>
          </a:xfrm>
          <a:prstGeom prst="rect">
            <a:avLst/>
          </a:prstGeom>
        </p:spPr>
      </p:pic>
      <p:pic>
        <p:nvPicPr>
          <p:cNvPr id="16" name="Image 15" descr="Une image contenant texte, route&#10;&#10;Description générée automatiquement">
            <a:extLst>
              <a:ext uri="{FF2B5EF4-FFF2-40B4-BE49-F238E27FC236}">
                <a16:creationId xmlns:a16="http://schemas.microsoft.com/office/drawing/2014/main" id="{2975934A-9A79-7DF2-8E59-E146CEFF7E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346" y="5724524"/>
            <a:ext cx="2705100" cy="1685925"/>
          </a:xfrm>
          <a:prstGeom prst="rect">
            <a:avLst/>
          </a:prstGeom>
        </p:spPr>
      </p:pic>
      <p:pic>
        <p:nvPicPr>
          <p:cNvPr id="18" name="Image 17" descr="Une image contenant aéronef, ballon, transport, eau&#10;&#10;Description générée automatiquement">
            <a:extLst>
              <a:ext uri="{FF2B5EF4-FFF2-40B4-BE49-F238E27FC236}">
                <a16:creationId xmlns:a16="http://schemas.microsoft.com/office/drawing/2014/main" id="{3173D814-3CFE-0F98-8577-41F73B4DAC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4065" y="5153025"/>
            <a:ext cx="2676525" cy="1704975"/>
          </a:xfrm>
          <a:prstGeom prst="rect">
            <a:avLst/>
          </a:prstGeom>
        </p:spPr>
      </p:pic>
    </p:spTree>
    <p:extLst>
      <p:ext uri="{BB962C8B-B14F-4D97-AF65-F5344CB8AC3E}">
        <p14:creationId xmlns:p14="http://schemas.microsoft.com/office/powerpoint/2010/main" val="371476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A5F0041-8573-E336-D91C-F05C6793D448}"/>
              </a:ext>
            </a:extLst>
          </p:cNvPr>
          <p:cNvSpPr>
            <a:spLocks noGrp="1"/>
          </p:cNvSpPr>
          <p:nvPr>
            <p:ph type="sldNum" sz="quarter" idx="12"/>
          </p:nvPr>
        </p:nvSpPr>
        <p:spPr/>
        <p:txBody>
          <a:bodyPr/>
          <a:lstStyle/>
          <a:p>
            <a:fld id="{9FE46655-4E99-4811-B874-32B6AAA93433}" type="slidenum">
              <a:rPr lang="fr-FR" smtClean="0"/>
              <a:t>8</a:t>
            </a:fld>
            <a:endParaRPr lang="fr-FR"/>
          </a:p>
        </p:txBody>
      </p:sp>
      <p:sp>
        <p:nvSpPr>
          <p:cNvPr id="4" name="ZoneTexte 3">
            <a:extLst>
              <a:ext uri="{FF2B5EF4-FFF2-40B4-BE49-F238E27FC236}">
                <a16:creationId xmlns:a16="http://schemas.microsoft.com/office/drawing/2014/main" id="{5CC0D9DA-447A-1E0C-2BC3-2E9A318E32E7}"/>
              </a:ext>
            </a:extLst>
          </p:cNvPr>
          <p:cNvSpPr txBox="1"/>
          <p:nvPr/>
        </p:nvSpPr>
        <p:spPr>
          <a:xfrm>
            <a:off x="231353" y="341522"/>
            <a:ext cx="11512627" cy="3231654"/>
          </a:xfrm>
          <a:prstGeom prst="rect">
            <a:avLst/>
          </a:prstGeom>
          <a:noFill/>
        </p:spPr>
        <p:txBody>
          <a:bodyPr wrap="square">
            <a:spAutoFit/>
          </a:bodyPr>
          <a:lstStyle/>
          <a:p>
            <a:r>
              <a:rPr lang="fr-FR" sz="2400" b="1">
                <a:solidFill>
                  <a:srgbClr val="008000"/>
                </a:solidFill>
              </a:rPr>
              <a:t>La période de l’année</a:t>
            </a:r>
          </a:p>
          <a:p>
            <a:endParaRPr lang="fr-FR" b="1">
              <a:solidFill>
                <a:srgbClr val="008000"/>
              </a:solidFill>
            </a:endParaRPr>
          </a:p>
          <a:p>
            <a:pPr marL="285750" indent="-285750">
              <a:buFont typeface="Arial" panose="020B0604020202020204" pitchFamily="34" charset="0"/>
              <a:buChar char="•"/>
            </a:pPr>
            <a:r>
              <a:rPr lang="fr-FR" b="1">
                <a:solidFill>
                  <a:srgbClr val="008000"/>
                </a:solidFill>
              </a:rPr>
              <a:t>Regarder la météo, les fêtes locale.</a:t>
            </a:r>
          </a:p>
          <a:p>
            <a:pPr marL="285750" indent="-285750">
              <a:buFont typeface="Arial" panose="020B0604020202020204" pitchFamily="34" charset="0"/>
              <a:buChar char="•"/>
            </a:pPr>
            <a:r>
              <a:rPr lang="fr-FR" b="1">
                <a:solidFill>
                  <a:srgbClr val="008000"/>
                </a:solidFill>
              </a:rPr>
              <a:t>le climat de la destination.</a:t>
            </a:r>
          </a:p>
          <a:p>
            <a:pPr marL="285750" indent="-285750">
              <a:buFont typeface="Arial" panose="020B0604020202020204" pitchFamily="34" charset="0"/>
              <a:buChar char="•"/>
            </a:pPr>
            <a:r>
              <a:rPr lang="fr-FR" b="1">
                <a:solidFill>
                  <a:srgbClr val="008000"/>
                </a:solidFill>
              </a:rPr>
              <a:t>Selon les pays, voyager au mois de mars, en basse saison, n’est sans doute pas une bonne idée.</a:t>
            </a:r>
          </a:p>
          <a:p>
            <a:pPr marL="285750" indent="-285750">
              <a:buFont typeface="Arial" panose="020B0604020202020204" pitchFamily="34" charset="0"/>
              <a:buChar char="•"/>
            </a:pPr>
            <a:endParaRPr lang="fr-FR" b="1">
              <a:solidFill>
                <a:srgbClr val="008000"/>
              </a:solidFill>
            </a:endParaRPr>
          </a:p>
          <a:p>
            <a:r>
              <a:rPr lang="fr-FR" b="1">
                <a:solidFill>
                  <a:srgbClr val="008000"/>
                </a:solidFill>
              </a:rPr>
              <a:t>Exemples : 1) En juillet, durant la saison froide et sèche, il peut faire 10 à 15°C à Antananarivo.</a:t>
            </a:r>
          </a:p>
          <a:p>
            <a:r>
              <a:rPr lang="fr-FR" b="1">
                <a:solidFill>
                  <a:srgbClr val="008000"/>
                </a:solidFill>
              </a:rPr>
              <a:t>2) Au Ladakh, il y a eu des inondations catastrophiques et des éboulements sur les routes de montagne. </a:t>
            </a:r>
          </a:p>
          <a:p>
            <a:r>
              <a:rPr lang="fr-FR" b="1">
                <a:solidFill>
                  <a:srgbClr val="008000"/>
                </a:solidFill>
              </a:rPr>
              <a:t>Dans la nuit du 4 au 5 Août 2010, en pleine saison sèche, des pluies diluviennes se sont abattues sur Leh, la capitale, et sur la région montagneuse désertique environnante. </a:t>
            </a:r>
          </a:p>
          <a:p>
            <a:r>
              <a:rPr lang="fr-FR" sz="1200" b="1">
                <a:solidFill>
                  <a:srgbClr val="008000"/>
                </a:solidFill>
              </a:rPr>
              <a:t>Cf. </a:t>
            </a:r>
            <a:r>
              <a:rPr lang="fr-FR" sz="1200" b="1">
                <a:solidFill>
                  <a:srgbClr val="008000"/>
                </a:solidFill>
                <a:hlinkClick r:id="rId2"/>
              </a:rPr>
              <a:t>https://www.lepoint.fr/monde/inondations-au-ladakh-les-trekkers-choques-racontent-des-jours-d-enfer-12-08-2010-1224383_24.php</a:t>
            </a:r>
            <a:r>
              <a:rPr lang="fr-FR" sz="1200" b="1">
                <a:solidFill>
                  <a:srgbClr val="008000"/>
                </a:solidFill>
              </a:rPr>
              <a:t> </a:t>
            </a:r>
            <a:endParaRPr lang="fr-FR" sz="1200" b="1" dirty="0">
              <a:solidFill>
                <a:srgbClr val="008000"/>
              </a:solidFill>
            </a:endParaRPr>
          </a:p>
        </p:txBody>
      </p:sp>
      <p:pic>
        <p:nvPicPr>
          <p:cNvPr id="6" name="Image 5" descr="Une image contenant terrain, extérieur, parapluie, accessoire&#10;&#10;Description générée automatiquement">
            <a:extLst>
              <a:ext uri="{FF2B5EF4-FFF2-40B4-BE49-F238E27FC236}">
                <a16:creationId xmlns:a16="http://schemas.microsoft.com/office/drawing/2014/main" id="{56F4E830-432E-C308-2859-C456F366E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53" y="3808622"/>
            <a:ext cx="2619375" cy="1752600"/>
          </a:xfrm>
          <a:prstGeom prst="rect">
            <a:avLst/>
          </a:prstGeom>
        </p:spPr>
      </p:pic>
      <p:pic>
        <p:nvPicPr>
          <p:cNvPr id="8" name="Image 7" descr="Une image contenant extérieur, terrain, ciel, montagne&#10;&#10;Description générée automatiquement">
            <a:extLst>
              <a:ext uri="{FF2B5EF4-FFF2-40B4-BE49-F238E27FC236}">
                <a16:creationId xmlns:a16="http://schemas.microsoft.com/office/drawing/2014/main" id="{72F6BE36-89DD-29B6-A90C-56CE82D71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68" y="4096804"/>
            <a:ext cx="2619375" cy="1752600"/>
          </a:xfrm>
          <a:prstGeom prst="rect">
            <a:avLst/>
          </a:prstGeom>
        </p:spPr>
      </p:pic>
      <p:pic>
        <p:nvPicPr>
          <p:cNvPr id="10" name="Image 9" descr="Une image contenant extérieur, vieux, bateau, sale&#10;&#10;Description générée automatiquement">
            <a:extLst>
              <a:ext uri="{FF2B5EF4-FFF2-40B4-BE49-F238E27FC236}">
                <a16:creationId xmlns:a16="http://schemas.microsoft.com/office/drawing/2014/main" id="{44C72812-525B-8151-E25B-0A6F73B19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6555" y="4431195"/>
            <a:ext cx="2857500" cy="1600200"/>
          </a:xfrm>
          <a:prstGeom prst="rect">
            <a:avLst/>
          </a:prstGeom>
        </p:spPr>
      </p:pic>
    </p:spTree>
    <p:extLst>
      <p:ext uri="{BB962C8B-B14F-4D97-AF65-F5344CB8AC3E}">
        <p14:creationId xmlns:p14="http://schemas.microsoft.com/office/powerpoint/2010/main" val="3832239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73BD247-F77D-19D4-8A26-9517B04BBFDD}"/>
              </a:ext>
            </a:extLst>
          </p:cNvPr>
          <p:cNvSpPr>
            <a:spLocks noGrp="1"/>
          </p:cNvSpPr>
          <p:nvPr>
            <p:ph type="sldNum" sz="quarter" idx="12"/>
          </p:nvPr>
        </p:nvSpPr>
        <p:spPr/>
        <p:txBody>
          <a:bodyPr/>
          <a:lstStyle/>
          <a:p>
            <a:fld id="{9FE46655-4E99-4811-B874-32B6AAA93433}" type="slidenum">
              <a:rPr lang="fr-FR" smtClean="0"/>
              <a:t>9</a:t>
            </a:fld>
            <a:endParaRPr lang="fr-FR"/>
          </a:p>
        </p:txBody>
      </p:sp>
      <p:sp>
        <p:nvSpPr>
          <p:cNvPr id="3" name="ZoneTexte 2">
            <a:extLst>
              <a:ext uri="{FF2B5EF4-FFF2-40B4-BE49-F238E27FC236}">
                <a16:creationId xmlns:a16="http://schemas.microsoft.com/office/drawing/2014/main" id="{D4CEAE84-371E-115F-0561-502541C48552}"/>
              </a:ext>
            </a:extLst>
          </p:cNvPr>
          <p:cNvSpPr txBox="1"/>
          <p:nvPr/>
        </p:nvSpPr>
        <p:spPr>
          <a:xfrm>
            <a:off x="385590" y="451692"/>
            <a:ext cx="11501610" cy="2677656"/>
          </a:xfrm>
          <a:prstGeom prst="rect">
            <a:avLst/>
          </a:prstGeom>
          <a:noFill/>
        </p:spPr>
        <p:txBody>
          <a:bodyPr wrap="square" rtlCol="0">
            <a:spAutoFit/>
          </a:bodyPr>
          <a:lstStyle/>
          <a:p>
            <a:r>
              <a:rPr lang="fr-FR" sz="2400" b="1" dirty="0">
                <a:solidFill>
                  <a:srgbClr val="003366"/>
                </a:solidFill>
              </a:rPr>
              <a:t>La situation politique et sanitaire</a:t>
            </a:r>
          </a:p>
          <a:p>
            <a:endParaRPr lang="fr-FR" b="1" dirty="0">
              <a:solidFill>
                <a:srgbClr val="003366"/>
              </a:solidFill>
            </a:endParaRPr>
          </a:p>
          <a:p>
            <a:pPr marL="285750" indent="-285750">
              <a:buFont typeface="Arial" panose="020B0604020202020204" pitchFamily="34" charset="0"/>
              <a:buChar char="•"/>
            </a:pPr>
            <a:r>
              <a:rPr lang="fr-FR" b="1" dirty="0">
                <a:solidFill>
                  <a:srgbClr val="003366"/>
                </a:solidFill>
              </a:rPr>
              <a:t>la conjoncture actuelle du pays.</a:t>
            </a:r>
          </a:p>
          <a:p>
            <a:pPr marL="285750" indent="-285750">
              <a:buFont typeface="Arial" panose="020B0604020202020204" pitchFamily="34" charset="0"/>
              <a:buChar char="•"/>
            </a:pPr>
            <a:r>
              <a:rPr lang="fr-FR" b="1" dirty="0">
                <a:solidFill>
                  <a:srgbClr val="003366"/>
                </a:solidFill>
              </a:rPr>
              <a:t>La pandémie du covid-19, d'autres épidémies (choléra, peste ...).</a:t>
            </a:r>
          </a:p>
          <a:p>
            <a:pPr marL="285750" indent="-285750">
              <a:buFont typeface="Arial" panose="020B0604020202020204" pitchFamily="34" charset="0"/>
              <a:buChar char="•"/>
            </a:pPr>
            <a:r>
              <a:rPr lang="fr-FR" b="1" dirty="0">
                <a:solidFill>
                  <a:srgbClr val="003366"/>
                </a:solidFill>
              </a:rPr>
              <a:t>Se renseigner sur la situation politique, les manifestations. Eviter ces dernières.</a:t>
            </a:r>
          </a:p>
          <a:p>
            <a:pPr marL="285750" indent="-285750">
              <a:buFont typeface="Arial" panose="020B0604020202020204" pitchFamily="34" charset="0"/>
              <a:buChar char="•"/>
            </a:pPr>
            <a:r>
              <a:rPr lang="fr-FR" b="1" dirty="0">
                <a:solidFill>
                  <a:srgbClr val="003366"/>
                </a:solidFill>
              </a:rPr>
              <a:t>Consulter le site diplomatie.gouv.fr du gouvernement français : </a:t>
            </a:r>
            <a:r>
              <a:rPr lang="fr-FR" b="1" dirty="0">
                <a:solidFill>
                  <a:srgbClr val="003366"/>
                </a:solidFill>
                <a:hlinkClick r:id="rId2"/>
              </a:rPr>
              <a:t>https://www.diplomatie.gouv.fr/fr/conseils-aux-voyageurs/</a:t>
            </a:r>
            <a:r>
              <a:rPr lang="fr-FR" b="1" dirty="0">
                <a:solidFill>
                  <a:srgbClr val="003366"/>
                </a:solidFill>
              </a:rPr>
              <a:t> </a:t>
            </a:r>
          </a:p>
          <a:p>
            <a:pPr marL="285750" indent="-285750">
              <a:buFont typeface="Arial" panose="020B0604020202020204" pitchFamily="34" charset="0"/>
              <a:buChar char="•"/>
            </a:pPr>
            <a:r>
              <a:rPr lang="fr-FR" b="1" dirty="0">
                <a:solidFill>
                  <a:srgbClr val="003366"/>
                </a:solidFill>
              </a:rPr>
              <a:t>Prévoir une assurance rapatriement, si vous êtes dans un pays en voie de développement.</a:t>
            </a:r>
          </a:p>
          <a:p>
            <a:pPr marL="285750" indent="-285750">
              <a:buFont typeface="Arial" panose="020B0604020202020204" pitchFamily="34" charset="0"/>
              <a:buChar char="•"/>
            </a:pPr>
            <a:r>
              <a:rPr lang="fr-FR" b="1" dirty="0">
                <a:solidFill>
                  <a:srgbClr val="003366"/>
                </a:solidFill>
              </a:rPr>
              <a:t>Avoir une trousse pharmacie complète (aussi exhaustive que possible), pour ces derniers pays.</a:t>
            </a:r>
          </a:p>
        </p:txBody>
      </p:sp>
      <p:pic>
        <p:nvPicPr>
          <p:cNvPr id="5" name="Image 4" descr="Une image contenant personne&#10;&#10;Description générée automatiquement">
            <a:extLst>
              <a:ext uri="{FF2B5EF4-FFF2-40B4-BE49-F238E27FC236}">
                <a16:creationId xmlns:a16="http://schemas.microsoft.com/office/drawing/2014/main" id="{E022B123-5E61-A5F8-B913-7E5DAAB2B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02" y="4645025"/>
            <a:ext cx="2200275" cy="2076450"/>
          </a:xfrm>
          <a:prstGeom prst="rect">
            <a:avLst/>
          </a:prstGeom>
        </p:spPr>
      </p:pic>
      <p:pic>
        <p:nvPicPr>
          <p:cNvPr id="7" name="Image 6" descr="Une image contenant carte&#10;&#10;Description générée automatiquement">
            <a:extLst>
              <a:ext uri="{FF2B5EF4-FFF2-40B4-BE49-F238E27FC236}">
                <a16:creationId xmlns:a16="http://schemas.microsoft.com/office/drawing/2014/main" id="{8E31EA05-E461-86A1-27B2-7F216D0F1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90" y="3190875"/>
            <a:ext cx="2857500" cy="1600200"/>
          </a:xfrm>
          <a:prstGeom prst="rect">
            <a:avLst/>
          </a:prstGeom>
        </p:spPr>
      </p:pic>
      <p:pic>
        <p:nvPicPr>
          <p:cNvPr id="9" name="Image 8">
            <a:extLst>
              <a:ext uri="{FF2B5EF4-FFF2-40B4-BE49-F238E27FC236}">
                <a16:creationId xmlns:a16="http://schemas.microsoft.com/office/drawing/2014/main" id="{C572BA1A-DBF6-C66D-318D-18368E1B8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0" y="278979"/>
            <a:ext cx="3581400" cy="1276350"/>
          </a:xfrm>
          <a:prstGeom prst="rect">
            <a:avLst/>
          </a:prstGeom>
        </p:spPr>
      </p:pic>
      <p:pic>
        <p:nvPicPr>
          <p:cNvPr id="11" name="Image 10" descr="Une image contenant personne&#10;&#10;Description générée automatiquement">
            <a:extLst>
              <a:ext uri="{FF2B5EF4-FFF2-40B4-BE49-F238E27FC236}">
                <a16:creationId xmlns:a16="http://schemas.microsoft.com/office/drawing/2014/main" id="{75AA43A8-5886-0588-3CF2-6398ACFBC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6300" y="3190875"/>
            <a:ext cx="2857500" cy="1600200"/>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A12EE527-0C50-33E2-68B1-C38BDC281F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1137" y="4968875"/>
            <a:ext cx="2600325" cy="1752600"/>
          </a:xfrm>
          <a:prstGeom prst="rect">
            <a:avLst/>
          </a:prstGeom>
        </p:spPr>
      </p:pic>
      <p:sp>
        <p:nvSpPr>
          <p:cNvPr id="15" name="ZoneTexte 14">
            <a:extLst>
              <a:ext uri="{FF2B5EF4-FFF2-40B4-BE49-F238E27FC236}">
                <a16:creationId xmlns:a16="http://schemas.microsoft.com/office/drawing/2014/main" id="{8E84D9EE-A378-EA98-FF71-A98AC39C5B8C}"/>
              </a:ext>
            </a:extLst>
          </p:cNvPr>
          <p:cNvSpPr txBox="1"/>
          <p:nvPr/>
        </p:nvSpPr>
        <p:spPr>
          <a:xfrm>
            <a:off x="4073515" y="6354246"/>
            <a:ext cx="3263747" cy="369332"/>
          </a:xfrm>
          <a:prstGeom prst="rect">
            <a:avLst/>
          </a:prstGeom>
          <a:noFill/>
        </p:spPr>
        <p:txBody>
          <a:bodyPr wrap="square">
            <a:spAutoFit/>
          </a:bodyPr>
          <a:lstStyle/>
          <a:p>
            <a:pPr algn="ctr"/>
            <a:r>
              <a:rPr lang="fr-FR" b="1" dirty="0"/>
              <a:t>Manifestation Iran 2022</a:t>
            </a:r>
          </a:p>
        </p:txBody>
      </p:sp>
      <p:pic>
        <p:nvPicPr>
          <p:cNvPr id="17" name="Image 16" descr="Une image contenant extérieur, rue, cité&#10;&#10;Description générée automatiquement">
            <a:extLst>
              <a:ext uri="{FF2B5EF4-FFF2-40B4-BE49-F238E27FC236}">
                <a16:creationId xmlns:a16="http://schemas.microsoft.com/office/drawing/2014/main" id="{72CEBCF3-B36C-F69C-F1B2-F89C9AB4C2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4220" y="4754046"/>
            <a:ext cx="2857500" cy="1600200"/>
          </a:xfrm>
          <a:prstGeom prst="rect">
            <a:avLst/>
          </a:prstGeom>
        </p:spPr>
      </p:pic>
    </p:spTree>
    <p:extLst>
      <p:ext uri="{BB962C8B-B14F-4D97-AF65-F5344CB8AC3E}">
        <p14:creationId xmlns:p14="http://schemas.microsoft.com/office/powerpoint/2010/main" val="198988327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5952</TotalTime>
  <Words>15009</Words>
  <Application>Microsoft Office PowerPoint</Application>
  <PresentationFormat>Grand écran</PresentationFormat>
  <Paragraphs>1678</Paragraphs>
  <Slides>69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69</vt:i4>
      </vt:variant>
    </vt:vector>
  </HeadingPairs>
  <TitlesOfParts>
    <vt:vector size="78" baseType="lpstr">
      <vt:lpstr>Adamina</vt:lpstr>
      <vt:lpstr>Arial</vt:lpstr>
      <vt:lpstr>Calibri</vt:lpstr>
      <vt:lpstr>Calibri Light</vt:lpstr>
      <vt:lpstr>Helvetica Neue</vt:lpstr>
      <vt:lpstr>inherit</vt:lpstr>
      <vt:lpstr>Open Sans</vt:lpstr>
      <vt:lpstr>Symbol</vt:lpstr>
      <vt:lpstr>Thème Office</vt:lpstr>
      <vt:lpstr>Préparer votre voyage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Préparer votre voyage</dc:title>
  <dc:creator>Benjamin LISAN</dc:creator>
  <cp:lastModifiedBy>Benjamin LISAN</cp:lastModifiedBy>
  <cp:revision>235</cp:revision>
  <dcterms:created xsi:type="dcterms:W3CDTF">2022-09-21T15:48:38Z</dcterms:created>
  <dcterms:modified xsi:type="dcterms:W3CDTF">2022-09-25T19:11:48Z</dcterms:modified>
</cp:coreProperties>
</file>